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39"/>
  </p:notesMasterIdLst>
  <p:handoutMasterIdLst>
    <p:handoutMasterId r:id="rId140"/>
  </p:handoutMasterIdLst>
  <p:sldIdLst>
    <p:sldId id="266" r:id="rId2"/>
    <p:sldId id="374" r:id="rId3"/>
    <p:sldId id="671" r:id="rId4"/>
    <p:sldId id="434" r:id="rId5"/>
    <p:sldId id="329" r:id="rId6"/>
    <p:sldId id="439" r:id="rId7"/>
    <p:sldId id="441" r:id="rId8"/>
    <p:sldId id="442" r:id="rId9"/>
    <p:sldId id="444" r:id="rId10"/>
    <p:sldId id="443" r:id="rId11"/>
    <p:sldId id="440" r:id="rId12"/>
    <p:sldId id="446" r:id="rId13"/>
    <p:sldId id="447" r:id="rId14"/>
    <p:sldId id="448" r:id="rId15"/>
    <p:sldId id="450" r:id="rId16"/>
    <p:sldId id="509" r:id="rId17"/>
    <p:sldId id="369" r:id="rId18"/>
    <p:sldId id="695" r:id="rId19"/>
    <p:sldId id="435" r:id="rId20"/>
    <p:sldId id="349" r:id="rId21"/>
    <p:sldId id="507" r:id="rId22"/>
    <p:sldId id="508" r:id="rId23"/>
    <p:sldId id="506" r:id="rId24"/>
    <p:sldId id="663" r:id="rId25"/>
    <p:sldId id="454" r:id="rId26"/>
    <p:sldId id="364" r:id="rId27"/>
    <p:sldId id="664" r:id="rId28"/>
    <p:sldId id="625" r:id="rId29"/>
    <p:sldId id="626" r:id="rId30"/>
    <p:sldId id="665" r:id="rId31"/>
    <p:sldId id="666" r:id="rId32"/>
    <p:sldId id="612" r:id="rId33"/>
    <p:sldId id="365" r:id="rId34"/>
    <p:sldId id="633" r:id="rId35"/>
    <p:sldId id="634" r:id="rId36"/>
    <p:sldId id="432" r:id="rId37"/>
    <p:sldId id="426" r:id="rId38"/>
    <p:sldId id="366" r:id="rId39"/>
    <p:sldId id="427" r:id="rId40"/>
    <p:sldId id="459" r:id="rId41"/>
    <p:sldId id="341" r:id="rId42"/>
    <p:sldId id="452" r:id="rId43"/>
    <p:sldId id="635" r:id="rId44"/>
    <p:sldId id="608" r:id="rId45"/>
    <p:sldId id="501" r:id="rId46"/>
    <p:sldId id="638" r:id="rId47"/>
    <p:sldId id="639" r:id="rId48"/>
    <p:sldId id="640" r:id="rId49"/>
    <p:sldId id="636" r:id="rId50"/>
    <p:sldId id="502" r:id="rId51"/>
    <p:sldId id="503" r:id="rId52"/>
    <p:sldId id="525" r:id="rId53"/>
    <p:sldId id="644" r:id="rId54"/>
    <p:sldId id="505" r:id="rId55"/>
    <p:sldId id="463" r:id="rId56"/>
    <p:sldId id="464" r:id="rId57"/>
    <p:sldId id="465" r:id="rId58"/>
    <p:sldId id="466" r:id="rId59"/>
    <p:sldId id="617" r:id="rId60"/>
    <p:sldId id="593" r:id="rId61"/>
    <p:sldId id="591" r:id="rId62"/>
    <p:sldId id="594" r:id="rId63"/>
    <p:sldId id="592" r:id="rId64"/>
    <p:sldId id="629" r:id="rId65"/>
    <p:sldId id="584" r:id="rId66"/>
    <p:sldId id="631" r:id="rId67"/>
    <p:sldId id="632" r:id="rId68"/>
    <p:sldId id="667" r:id="rId69"/>
    <p:sldId id="668" r:id="rId70"/>
    <p:sldId id="669" r:id="rId71"/>
    <p:sldId id="670" r:id="rId72"/>
    <p:sldId id="615" r:id="rId73"/>
    <p:sldId id="575" r:id="rId74"/>
    <p:sldId id="628" r:id="rId75"/>
    <p:sldId id="462" r:id="rId76"/>
    <p:sldId id="647" r:id="rId77"/>
    <p:sldId id="627" r:id="rId78"/>
    <p:sldId id="585" r:id="rId79"/>
    <p:sldId id="577" r:id="rId80"/>
    <p:sldId id="363" r:id="rId81"/>
    <p:sldId id="645" r:id="rId82"/>
    <p:sldId id="559" r:id="rId83"/>
    <p:sldId id="675" r:id="rId84"/>
    <p:sldId id="601" r:id="rId85"/>
    <p:sldId id="602" r:id="rId86"/>
    <p:sldId id="603" r:id="rId87"/>
    <p:sldId id="604" r:id="rId88"/>
    <p:sldId id="605" r:id="rId89"/>
    <p:sldId id="606" r:id="rId90"/>
    <p:sldId id="607" r:id="rId91"/>
    <p:sldId id="676" r:id="rId92"/>
    <p:sldId id="677" r:id="rId93"/>
    <p:sldId id="609" r:id="rId94"/>
    <p:sldId id="610" r:id="rId95"/>
    <p:sldId id="678" r:id="rId96"/>
    <p:sldId id="679" r:id="rId97"/>
    <p:sldId id="680" r:id="rId98"/>
    <p:sldId id="681" r:id="rId99"/>
    <p:sldId id="682" r:id="rId100"/>
    <p:sldId id="683" r:id="rId101"/>
    <p:sldId id="555" r:id="rId102"/>
    <p:sldId id="685" r:id="rId103"/>
    <p:sldId id="686" r:id="rId104"/>
    <p:sldId id="687" r:id="rId105"/>
    <p:sldId id="688" r:id="rId106"/>
    <p:sldId id="689" r:id="rId107"/>
    <p:sldId id="690" r:id="rId108"/>
    <p:sldId id="691" r:id="rId109"/>
    <p:sldId id="692" r:id="rId110"/>
    <p:sldId id="693" r:id="rId111"/>
    <p:sldId id="684" r:id="rId112"/>
    <p:sldId id="643" r:id="rId113"/>
    <p:sldId id="697" r:id="rId114"/>
    <p:sldId id="698" r:id="rId115"/>
    <p:sldId id="700" r:id="rId116"/>
    <p:sldId id="701" r:id="rId117"/>
    <p:sldId id="702" r:id="rId118"/>
    <p:sldId id="703" r:id="rId119"/>
    <p:sldId id="705" r:id="rId120"/>
    <p:sldId id="704" r:id="rId121"/>
    <p:sldId id="706" r:id="rId122"/>
    <p:sldId id="707" r:id="rId123"/>
    <p:sldId id="437" r:id="rId124"/>
    <p:sldId id="696" r:id="rId125"/>
    <p:sldId id="694" r:id="rId126"/>
    <p:sldId id="468" r:id="rId127"/>
    <p:sldId id="460" r:id="rId128"/>
    <p:sldId id="373" r:id="rId129"/>
    <p:sldId id="354" r:id="rId130"/>
    <p:sldId id="396" r:id="rId131"/>
    <p:sldId id="358" r:id="rId132"/>
    <p:sldId id="370" r:id="rId133"/>
    <p:sldId id="395" r:id="rId134"/>
    <p:sldId id="433" r:id="rId135"/>
    <p:sldId id="372" r:id="rId136"/>
    <p:sldId id="424" r:id="rId137"/>
    <p:sldId id="425" r:id="rId138"/>
  </p:sldIdLst>
  <p:sldSz cx="14630400" cy="8229600"/>
  <p:notesSz cx="6858000" cy="9144000"/>
  <p:defaultTextStyle>
    <a:defPPr>
      <a:defRPr lang="en-US"/>
    </a:defPPr>
    <a:lvl1pPr algn="l" rtl="0" fontAlgn="base">
      <a:spcBef>
        <a:spcPct val="0"/>
      </a:spcBef>
      <a:spcAft>
        <a:spcPct val="0"/>
      </a:spcAft>
      <a:defRPr sz="3400" kern="1200">
        <a:solidFill>
          <a:schemeClr val="tx1"/>
        </a:solidFill>
        <a:latin typeface="Arial" pitchFamily="-106" charset="0"/>
        <a:ea typeface="ＭＳ Ｐゴシック" pitchFamily="-106" charset="-128"/>
        <a:cs typeface="ＭＳ Ｐゴシック" pitchFamily="-106" charset="-128"/>
      </a:defRPr>
    </a:lvl1pPr>
    <a:lvl2pPr marL="653110" algn="l" rtl="0" fontAlgn="base">
      <a:spcBef>
        <a:spcPct val="0"/>
      </a:spcBef>
      <a:spcAft>
        <a:spcPct val="0"/>
      </a:spcAft>
      <a:defRPr sz="3400" kern="1200">
        <a:solidFill>
          <a:schemeClr val="tx1"/>
        </a:solidFill>
        <a:latin typeface="Arial" pitchFamily="-106" charset="0"/>
        <a:ea typeface="ＭＳ Ｐゴシック" pitchFamily="-106" charset="-128"/>
        <a:cs typeface="ＭＳ Ｐゴシック" pitchFamily="-106" charset="-128"/>
      </a:defRPr>
    </a:lvl2pPr>
    <a:lvl3pPr marL="1306220" algn="l" rtl="0" fontAlgn="base">
      <a:spcBef>
        <a:spcPct val="0"/>
      </a:spcBef>
      <a:spcAft>
        <a:spcPct val="0"/>
      </a:spcAft>
      <a:defRPr sz="3400" kern="1200">
        <a:solidFill>
          <a:schemeClr val="tx1"/>
        </a:solidFill>
        <a:latin typeface="Arial" pitchFamily="-106" charset="0"/>
        <a:ea typeface="ＭＳ Ｐゴシック" pitchFamily="-106" charset="-128"/>
        <a:cs typeface="ＭＳ Ｐゴシック" pitchFamily="-106" charset="-128"/>
      </a:defRPr>
    </a:lvl3pPr>
    <a:lvl4pPr marL="1959331" algn="l" rtl="0" fontAlgn="base">
      <a:spcBef>
        <a:spcPct val="0"/>
      </a:spcBef>
      <a:spcAft>
        <a:spcPct val="0"/>
      </a:spcAft>
      <a:defRPr sz="3400" kern="1200">
        <a:solidFill>
          <a:schemeClr val="tx1"/>
        </a:solidFill>
        <a:latin typeface="Arial" pitchFamily="-106" charset="0"/>
        <a:ea typeface="ＭＳ Ｐゴシック" pitchFamily="-106" charset="-128"/>
        <a:cs typeface="ＭＳ Ｐゴシック" pitchFamily="-106" charset="-128"/>
      </a:defRPr>
    </a:lvl4pPr>
    <a:lvl5pPr marL="2612441" algn="l" rtl="0" fontAlgn="base">
      <a:spcBef>
        <a:spcPct val="0"/>
      </a:spcBef>
      <a:spcAft>
        <a:spcPct val="0"/>
      </a:spcAft>
      <a:defRPr sz="3400" kern="1200">
        <a:solidFill>
          <a:schemeClr val="tx1"/>
        </a:solidFill>
        <a:latin typeface="Arial" pitchFamily="-106" charset="0"/>
        <a:ea typeface="ＭＳ Ｐゴシック" pitchFamily="-106" charset="-128"/>
        <a:cs typeface="ＭＳ Ｐゴシック" pitchFamily="-106" charset="-128"/>
      </a:defRPr>
    </a:lvl5pPr>
    <a:lvl6pPr marL="3265551" algn="l" defTabSz="653110" rtl="0" eaLnBrk="1" latinLnBrk="0" hangingPunct="1">
      <a:defRPr sz="3400" kern="1200">
        <a:solidFill>
          <a:schemeClr val="tx1"/>
        </a:solidFill>
        <a:latin typeface="Arial" pitchFamily="-106" charset="0"/>
        <a:ea typeface="ＭＳ Ｐゴシック" pitchFamily="-106" charset="-128"/>
        <a:cs typeface="ＭＳ Ｐゴシック" pitchFamily="-106" charset="-128"/>
      </a:defRPr>
    </a:lvl6pPr>
    <a:lvl7pPr marL="3918661" algn="l" defTabSz="653110" rtl="0" eaLnBrk="1" latinLnBrk="0" hangingPunct="1">
      <a:defRPr sz="3400" kern="1200">
        <a:solidFill>
          <a:schemeClr val="tx1"/>
        </a:solidFill>
        <a:latin typeface="Arial" pitchFamily="-106" charset="0"/>
        <a:ea typeface="ＭＳ Ｐゴシック" pitchFamily="-106" charset="-128"/>
        <a:cs typeface="ＭＳ Ｐゴシック" pitchFamily="-106" charset="-128"/>
      </a:defRPr>
    </a:lvl7pPr>
    <a:lvl8pPr marL="4571771" algn="l" defTabSz="653110" rtl="0" eaLnBrk="1" latinLnBrk="0" hangingPunct="1">
      <a:defRPr sz="3400" kern="1200">
        <a:solidFill>
          <a:schemeClr val="tx1"/>
        </a:solidFill>
        <a:latin typeface="Arial" pitchFamily="-106" charset="0"/>
        <a:ea typeface="ＭＳ Ｐゴシック" pitchFamily="-106" charset="-128"/>
        <a:cs typeface="ＭＳ Ｐゴシック" pitchFamily="-106" charset="-128"/>
      </a:defRPr>
    </a:lvl8pPr>
    <a:lvl9pPr marL="5224882" algn="l" defTabSz="653110" rtl="0" eaLnBrk="1" latinLnBrk="0" hangingPunct="1">
      <a:defRPr sz="3400" kern="1200">
        <a:solidFill>
          <a:schemeClr val="tx1"/>
        </a:solidFill>
        <a:latin typeface="Arial" pitchFamily="-106" charset="0"/>
        <a:ea typeface="ＭＳ Ｐゴシック" pitchFamily="-106" charset="-128"/>
        <a:cs typeface="ＭＳ Ｐゴシック" pitchFamily="-106" charset="-128"/>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432FF"/>
    <a:srgbClr val="FF2F92"/>
    <a:srgbClr val="CC66FF"/>
    <a:srgbClr val="009051"/>
    <a:srgbClr val="00FA00"/>
    <a:srgbClr val="FF9300"/>
    <a:srgbClr val="FF2600"/>
    <a:srgbClr val="941100"/>
    <a:srgbClr val="929000"/>
    <a:srgbClr val="945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194" autoAdjust="0"/>
    <p:restoredTop sz="90631" autoAdjust="0"/>
  </p:normalViewPr>
  <p:slideViewPr>
    <p:cSldViewPr showGuides="1">
      <p:cViewPr varScale="1">
        <p:scale>
          <a:sx n="71" d="100"/>
          <a:sy n="71" d="100"/>
        </p:scale>
        <p:origin x="200" y="176"/>
      </p:cViewPr>
      <p:guideLst>
        <p:guide orient="horz" pos="2592"/>
        <p:guide pos="4608"/>
      </p:guideLst>
    </p:cSldViewPr>
  </p:slid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000">
                <a:latin typeface="Arial" pitchFamily="-109" charset="0"/>
                <a:ea typeface="ＭＳ Ｐゴシック" pitchFamily="-109" charset="-128"/>
                <a:cs typeface="ＭＳ Ｐゴシック" pitchFamily="-109"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0" hangingPunct="0">
              <a:defRPr sz="1000">
                <a:latin typeface="Arial" pitchFamily="-109" charset="0"/>
                <a:ea typeface="ＭＳ Ｐゴシック" pitchFamily="-109" charset="-128"/>
                <a:cs typeface="ＭＳ Ｐゴシック" pitchFamily="-109" charset="-128"/>
              </a:defRPr>
            </a:lvl1pPr>
          </a:lstStyle>
          <a:p>
            <a:pPr>
              <a:defRPr/>
            </a:pPr>
            <a:fld id="{F3512E2B-AB16-1F40-9F82-CED6EF5B28CB}" type="datetime1">
              <a:rPr lang="en-US"/>
              <a:pPr>
                <a:defRPr/>
              </a:pPr>
              <a:t>2/15/19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defRPr sz="800">
                <a:latin typeface="Arial" pitchFamily="-109" charset="0"/>
                <a:ea typeface="ＭＳ Ｐゴシック" pitchFamily="-109" charset="-128"/>
                <a:cs typeface="ＭＳ Ｐゴシック" pitchFamily="-109"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0" hangingPunct="0">
              <a:defRPr sz="800">
                <a:latin typeface="Arial" pitchFamily="-109" charset="0"/>
                <a:ea typeface="ＭＳ Ｐゴシック" pitchFamily="-109" charset="-128"/>
                <a:cs typeface="ＭＳ Ｐゴシック" pitchFamily="-109" charset="-128"/>
              </a:defRPr>
            </a:lvl1pPr>
          </a:lstStyle>
          <a:p>
            <a:pPr>
              <a:defRPr/>
            </a:pPr>
            <a:fld id="{1CFB7D28-B826-2846-AF11-E6EE4826389B}"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pitchFamily="-109" charset="0"/>
                <a:ea typeface="ＭＳ Ｐゴシック" pitchFamily="-109" charset="-128"/>
                <a:cs typeface="ＭＳ Ｐゴシック" pitchFamily="-109" charset="-128"/>
              </a:defRPr>
            </a:lvl1pPr>
          </a:lstStyle>
          <a:p>
            <a:pPr>
              <a:defRPr/>
            </a:pPr>
            <a:fld id="{310EB0D7-19A2-974B-BD7A-EA08ECDF734C}"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700" kern="1200">
        <a:solidFill>
          <a:schemeClr val="tx1"/>
        </a:solidFill>
        <a:latin typeface="Arial" charset="0"/>
        <a:ea typeface="ＭＳ Ｐゴシック" charset="-128"/>
        <a:cs typeface="ＭＳ Ｐゴシック" charset="-128"/>
      </a:defRPr>
    </a:lvl1pPr>
    <a:lvl2pPr marL="653110" algn="l" rtl="0" eaLnBrk="0" fontAlgn="base" hangingPunct="0">
      <a:spcBef>
        <a:spcPct val="30000"/>
      </a:spcBef>
      <a:spcAft>
        <a:spcPct val="0"/>
      </a:spcAft>
      <a:defRPr sz="1700" kern="1200">
        <a:solidFill>
          <a:schemeClr val="tx1"/>
        </a:solidFill>
        <a:latin typeface="Arial" charset="0"/>
        <a:ea typeface="ＭＳ Ｐゴシック" charset="-128"/>
        <a:cs typeface="+mn-cs"/>
      </a:defRPr>
    </a:lvl2pPr>
    <a:lvl3pPr marL="1306220" algn="l" rtl="0" eaLnBrk="0" fontAlgn="base" hangingPunct="0">
      <a:spcBef>
        <a:spcPct val="30000"/>
      </a:spcBef>
      <a:spcAft>
        <a:spcPct val="0"/>
      </a:spcAft>
      <a:defRPr sz="1700" kern="1200">
        <a:solidFill>
          <a:schemeClr val="tx1"/>
        </a:solidFill>
        <a:latin typeface="Arial" charset="0"/>
        <a:ea typeface="ＭＳ Ｐゴシック" charset="-128"/>
        <a:cs typeface="+mn-cs"/>
      </a:defRPr>
    </a:lvl3pPr>
    <a:lvl4pPr marL="1959331" algn="l" rtl="0" eaLnBrk="0" fontAlgn="base" hangingPunct="0">
      <a:spcBef>
        <a:spcPct val="30000"/>
      </a:spcBef>
      <a:spcAft>
        <a:spcPct val="0"/>
      </a:spcAft>
      <a:defRPr sz="1700" kern="1200">
        <a:solidFill>
          <a:schemeClr val="tx1"/>
        </a:solidFill>
        <a:latin typeface="Arial" charset="0"/>
        <a:ea typeface="ＭＳ Ｐゴシック" charset="-128"/>
        <a:cs typeface="+mn-cs"/>
      </a:defRPr>
    </a:lvl4pPr>
    <a:lvl5pPr marL="2612441" algn="l" rtl="0" eaLnBrk="0" fontAlgn="base" hangingPunct="0">
      <a:spcBef>
        <a:spcPct val="30000"/>
      </a:spcBef>
      <a:spcAft>
        <a:spcPct val="0"/>
      </a:spcAft>
      <a:defRPr sz="1700" kern="1200">
        <a:solidFill>
          <a:schemeClr val="tx1"/>
        </a:solidFill>
        <a:latin typeface="Arial" charset="0"/>
        <a:ea typeface="ＭＳ Ｐゴシック" charset="-128"/>
        <a:cs typeface="+mn-cs"/>
      </a:defRPr>
    </a:lvl5pPr>
    <a:lvl6pPr marL="3265551" algn="l" defTabSz="653110" rtl="0" eaLnBrk="1" latinLnBrk="0" hangingPunct="1">
      <a:defRPr sz="1700" kern="1200">
        <a:solidFill>
          <a:schemeClr val="tx1"/>
        </a:solidFill>
        <a:latin typeface="+mn-lt"/>
        <a:ea typeface="+mn-ea"/>
        <a:cs typeface="+mn-cs"/>
      </a:defRPr>
    </a:lvl6pPr>
    <a:lvl7pPr marL="3918661" algn="l" defTabSz="653110" rtl="0" eaLnBrk="1" latinLnBrk="0" hangingPunct="1">
      <a:defRPr sz="1700" kern="1200">
        <a:solidFill>
          <a:schemeClr val="tx1"/>
        </a:solidFill>
        <a:latin typeface="+mn-lt"/>
        <a:ea typeface="+mn-ea"/>
        <a:cs typeface="+mn-cs"/>
      </a:defRPr>
    </a:lvl7pPr>
    <a:lvl8pPr marL="4571771" algn="l" defTabSz="653110" rtl="0" eaLnBrk="1" latinLnBrk="0" hangingPunct="1">
      <a:defRPr sz="1700" kern="1200">
        <a:solidFill>
          <a:schemeClr val="tx1"/>
        </a:solidFill>
        <a:latin typeface="+mn-lt"/>
        <a:ea typeface="+mn-ea"/>
        <a:cs typeface="+mn-cs"/>
      </a:defRPr>
    </a:lvl8pPr>
    <a:lvl9pPr marL="5224882" algn="l" defTabSz="65311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EB0D7-19A2-974B-BD7A-EA08ECDF734C}" type="slidenum">
              <a:rPr lang="en-US" smtClean="0"/>
              <a:pPr>
                <a:defRPr/>
              </a:pPr>
              <a:t>1</a:t>
            </a:fld>
            <a:endParaRPr lang="en-US"/>
          </a:p>
        </p:txBody>
      </p:sp>
    </p:spTree>
    <p:extLst>
      <p:ext uri="{BB962C8B-B14F-4D97-AF65-F5344CB8AC3E}">
        <p14:creationId xmlns:p14="http://schemas.microsoft.com/office/powerpoint/2010/main" val="1145695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0EB0D7-19A2-974B-BD7A-EA08ECDF734C}" type="slidenum">
              <a:rPr lang="en-US" smtClean="0"/>
              <a:pPr>
                <a:defRPr/>
              </a:pPr>
              <a:t>117</a:t>
            </a:fld>
            <a:endParaRPr lang="en-US"/>
          </a:p>
        </p:txBody>
      </p:sp>
    </p:spTree>
    <p:extLst>
      <p:ext uri="{BB962C8B-B14F-4D97-AF65-F5344CB8AC3E}">
        <p14:creationId xmlns:p14="http://schemas.microsoft.com/office/powerpoint/2010/main" val="63078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0EB0D7-19A2-974B-BD7A-EA08ECDF734C}" type="slidenum">
              <a:rPr lang="en-US" smtClean="0"/>
              <a:pPr>
                <a:defRPr/>
              </a:pPr>
              <a:t>118</a:t>
            </a:fld>
            <a:endParaRPr lang="en-US"/>
          </a:p>
        </p:txBody>
      </p:sp>
    </p:spTree>
    <p:extLst>
      <p:ext uri="{BB962C8B-B14F-4D97-AF65-F5344CB8AC3E}">
        <p14:creationId xmlns:p14="http://schemas.microsoft.com/office/powerpoint/2010/main" val="4109786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0EB0D7-19A2-974B-BD7A-EA08ECDF734C}" type="slidenum">
              <a:rPr lang="en-US" smtClean="0"/>
              <a:pPr>
                <a:defRPr/>
              </a:pPr>
              <a:t>119</a:t>
            </a:fld>
            <a:endParaRPr lang="en-US"/>
          </a:p>
        </p:txBody>
      </p:sp>
    </p:spTree>
    <p:extLst>
      <p:ext uri="{BB962C8B-B14F-4D97-AF65-F5344CB8AC3E}">
        <p14:creationId xmlns:p14="http://schemas.microsoft.com/office/powerpoint/2010/main" val="197587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0EB0D7-19A2-974B-BD7A-EA08ECDF734C}" type="slidenum">
              <a:rPr lang="en-US" smtClean="0"/>
              <a:pPr>
                <a:defRPr/>
              </a:pPr>
              <a:t>120</a:t>
            </a:fld>
            <a:endParaRPr lang="en-US"/>
          </a:p>
        </p:txBody>
      </p:sp>
    </p:spTree>
    <p:extLst>
      <p:ext uri="{BB962C8B-B14F-4D97-AF65-F5344CB8AC3E}">
        <p14:creationId xmlns:p14="http://schemas.microsoft.com/office/powerpoint/2010/main" val="2990453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0EB0D7-19A2-974B-BD7A-EA08ECDF734C}" type="slidenum">
              <a:rPr lang="en-US" smtClean="0"/>
              <a:pPr>
                <a:defRPr/>
              </a:pPr>
              <a:t>121</a:t>
            </a:fld>
            <a:endParaRPr lang="en-US"/>
          </a:p>
        </p:txBody>
      </p:sp>
    </p:spTree>
    <p:extLst>
      <p:ext uri="{BB962C8B-B14F-4D97-AF65-F5344CB8AC3E}">
        <p14:creationId xmlns:p14="http://schemas.microsoft.com/office/powerpoint/2010/main" val="2675566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0EB0D7-19A2-974B-BD7A-EA08ECDF734C}" type="slidenum">
              <a:rPr lang="en-US" smtClean="0"/>
              <a:pPr>
                <a:defRPr/>
              </a:pPr>
              <a:t>122</a:t>
            </a:fld>
            <a:endParaRPr lang="en-US"/>
          </a:p>
        </p:txBody>
      </p:sp>
    </p:spTree>
    <p:extLst>
      <p:ext uri="{BB962C8B-B14F-4D97-AF65-F5344CB8AC3E}">
        <p14:creationId xmlns:p14="http://schemas.microsoft.com/office/powerpoint/2010/main" val="3599564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tools use one</a:t>
            </a:r>
            <a:r>
              <a:rPr lang="mr-IN" dirty="0"/>
              <a:t>…</a:t>
            </a:r>
            <a:endParaRPr lang="en-US" dirty="0"/>
          </a:p>
          <a:p>
            <a:r>
              <a:rPr lang="en-US" dirty="0"/>
              <a:t>some tools use the other</a:t>
            </a:r>
            <a:r>
              <a:rPr lang="mr-IN" dirty="0"/>
              <a:t>…</a:t>
            </a:r>
            <a:endParaRPr lang="en-US" dirty="0"/>
          </a:p>
          <a:p>
            <a:r>
              <a:rPr lang="en-US" dirty="0"/>
              <a:t>some use both.</a:t>
            </a:r>
          </a:p>
        </p:txBody>
      </p:sp>
      <p:sp>
        <p:nvSpPr>
          <p:cNvPr id="4" name="Slide Number Placeholder 3"/>
          <p:cNvSpPr>
            <a:spLocks noGrp="1"/>
          </p:cNvSpPr>
          <p:nvPr>
            <p:ph type="sldNum" sz="quarter" idx="10"/>
          </p:nvPr>
        </p:nvSpPr>
        <p:spPr/>
        <p:txBody>
          <a:bodyPr/>
          <a:lstStyle/>
          <a:p>
            <a:pPr>
              <a:defRPr/>
            </a:pPr>
            <a:fld id="{310EB0D7-19A2-974B-BD7A-EA08ECDF734C}" type="slidenum">
              <a:rPr lang="en-US" smtClean="0"/>
              <a:pPr>
                <a:defRPr/>
              </a:pPr>
              <a:t>129</a:t>
            </a:fld>
            <a:endParaRPr lang="en-US"/>
          </a:p>
        </p:txBody>
      </p:sp>
    </p:spTree>
    <p:extLst>
      <p:ext uri="{BB962C8B-B14F-4D97-AF65-F5344CB8AC3E}">
        <p14:creationId xmlns:p14="http://schemas.microsoft.com/office/powerpoint/2010/main" val="937752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EB0D7-19A2-974B-BD7A-EA08ECDF734C}" type="slidenum">
              <a:rPr lang="en-US" smtClean="0"/>
              <a:pPr>
                <a:defRPr/>
              </a:pPr>
              <a:t>132</a:t>
            </a:fld>
            <a:endParaRPr lang="en-US"/>
          </a:p>
        </p:txBody>
      </p:sp>
    </p:spTree>
    <p:extLst>
      <p:ext uri="{BB962C8B-B14F-4D97-AF65-F5344CB8AC3E}">
        <p14:creationId xmlns:p14="http://schemas.microsoft.com/office/powerpoint/2010/main" val="667437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i.e.</a:t>
            </a:r>
          </a:p>
          <a:p>
            <a:r>
              <a:rPr lang="en-US" dirty="0"/>
              <a:t>1) How do we make complexity predictive of run time</a:t>
            </a:r>
          </a:p>
          <a:p>
            <a:r>
              <a:rPr lang="en-US" dirty="0"/>
              <a:t>2) Ideal scaling may only apply for a range of N and there can be abrupt cliffs in run time.</a:t>
            </a:r>
          </a:p>
        </p:txBody>
      </p:sp>
      <p:sp>
        <p:nvSpPr>
          <p:cNvPr id="4" name="Slide Number Placeholder 3"/>
          <p:cNvSpPr>
            <a:spLocks noGrp="1"/>
          </p:cNvSpPr>
          <p:nvPr>
            <p:ph type="sldNum" sz="quarter" idx="10"/>
          </p:nvPr>
        </p:nvSpPr>
        <p:spPr/>
        <p:txBody>
          <a:bodyPr/>
          <a:lstStyle/>
          <a:p>
            <a:pPr>
              <a:defRPr/>
            </a:pPr>
            <a:fld id="{310EB0D7-19A2-974B-BD7A-EA08ECDF734C}" type="slidenum">
              <a:rPr lang="en-US" smtClean="0"/>
              <a:pPr>
                <a:defRPr/>
              </a:pPr>
              <a:t>6</a:t>
            </a:fld>
            <a:endParaRPr lang="en-US"/>
          </a:p>
        </p:txBody>
      </p:sp>
    </p:spTree>
    <p:extLst>
      <p:ext uri="{BB962C8B-B14F-4D97-AF65-F5344CB8AC3E}">
        <p14:creationId xmlns:p14="http://schemas.microsoft.com/office/powerpoint/2010/main" val="4037660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Former is a characteristic of the machine</a:t>
            </a:r>
          </a:p>
          <a:p>
            <a:pPr marL="285750" indent="-285750">
              <a:buFont typeface="Arial" panose="020B0604020202020204" pitchFamily="34" charset="0"/>
              <a:buChar char="•"/>
            </a:pPr>
            <a:r>
              <a:rPr lang="en-US" dirty="0"/>
              <a:t>Latter is a characteristic of both the code and the machine (cache effects)</a:t>
            </a:r>
          </a:p>
          <a:p>
            <a:pPr marL="285750" indent="-285750">
              <a:buFont typeface="Arial" panose="020B0604020202020204" pitchFamily="34" charset="0"/>
              <a:buChar char="•"/>
            </a:pPr>
            <a:r>
              <a:rPr lang="en-US" b="1" dirty="0">
                <a:solidFill>
                  <a:srgbClr val="FF0080"/>
                </a:solidFill>
              </a:rPr>
              <a:t>All that’s really saying is that it takes longer to compute than move the data</a:t>
            </a:r>
          </a:p>
        </p:txBody>
      </p:sp>
      <p:sp>
        <p:nvSpPr>
          <p:cNvPr id="4" name="Slide Number Placeholder 3"/>
          <p:cNvSpPr>
            <a:spLocks noGrp="1"/>
          </p:cNvSpPr>
          <p:nvPr>
            <p:ph type="sldNum" sz="quarter" idx="10"/>
          </p:nvPr>
        </p:nvSpPr>
        <p:spPr/>
        <p:txBody>
          <a:bodyPr/>
          <a:lstStyle/>
          <a:p>
            <a:pPr>
              <a:defRPr/>
            </a:pPr>
            <a:fld id="{310EB0D7-19A2-974B-BD7A-EA08ECDF734C}" type="slidenum">
              <a:rPr lang="en-US" smtClean="0"/>
              <a:pPr>
                <a:defRPr/>
              </a:pPr>
              <a:t>8</a:t>
            </a:fld>
            <a:endParaRPr lang="en-US"/>
          </a:p>
        </p:txBody>
      </p:sp>
    </p:spTree>
    <p:extLst>
      <p:ext uri="{BB962C8B-B14F-4D97-AF65-F5344CB8AC3E}">
        <p14:creationId xmlns:p14="http://schemas.microsoft.com/office/powerpoint/2010/main" val="969987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b="1" dirty="0">
              <a:solidFill>
                <a:srgbClr val="FF0080"/>
              </a:solidFill>
            </a:endParaRPr>
          </a:p>
        </p:txBody>
      </p:sp>
      <p:sp>
        <p:nvSpPr>
          <p:cNvPr id="4" name="Slide Number Placeholder 3"/>
          <p:cNvSpPr>
            <a:spLocks noGrp="1"/>
          </p:cNvSpPr>
          <p:nvPr>
            <p:ph type="sldNum" sz="quarter" idx="10"/>
          </p:nvPr>
        </p:nvSpPr>
        <p:spPr/>
        <p:txBody>
          <a:bodyPr/>
          <a:lstStyle/>
          <a:p>
            <a:pPr>
              <a:defRPr/>
            </a:pPr>
            <a:fld id="{310EB0D7-19A2-974B-BD7A-EA08ECDF734C}" type="slidenum">
              <a:rPr lang="en-US" smtClean="0"/>
              <a:pPr>
                <a:defRPr/>
              </a:pPr>
              <a:t>9</a:t>
            </a:fld>
            <a:endParaRPr lang="en-US"/>
          </a:p>
        </p:txBody>
      </p:sp>
    </p:spTree>
    <p:extLst>
      <p:ext uri="{BB962C8B-B14F-4D97-AF65-F5344CB8AC3E}">
        <p14:creationId xmlns:p14="http://schemas.microsoft.com/office/powerpoint/2010/main" val="262086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b="1" dirty="0">
              <a:solidFill>
                <a:srgbClr val="FF0080"/>
              </a:solidFill>
            </a:endParaRPr>
          </a:p>
        </p:txBody>
      </p:sp>
      <p:sp>
        <p:nvSpPr>
          <p:cNvPr id="4" name="Slide Number Placeholder 3"/>
          <p:cNvSpPr>
            <a:spLocks noGrp="1"/>
          </p:cNvSpPr>
          <p:nvPr>
            <p:ph type="sldNum" sz="quarter" idx="10"/>
          </p:nvPr>
        </p:nvSpPr>
        <p:spPr/>
        <p:txBody>
          <a:bodyPr/>
          <a:lstStyle/>
          <a:p>
            <a:pPr>
              <a:defRPr/>
            </a:pPr>
            <a:fld id="{310EB0D7-19A2-974B-BD7A-EA08ECDF734C}" type="slidenum">
              <a:rPr lang="en-US" smtClean="0"/>
              <a:pPr>
                <a:defRPr/>
              </a:pPr>
              <a:t>10</a:t>
            </a:fld>
            <a:endParaRPr lang="en-US"/>
          </a:p>
        </p:txBody>
      </p:sp>
    </p:spTree>
    <p:extLst>
      <p:ext uri="{BB962C8B-B14F-4D97-AF65-F5344CB8AC3E}">
        <p14:creationId xmlns:p14="http://schemas.microsoft.com/office/powerpoint/2010/main" val="1736920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Roofline focused on processors operating in the </a:t>
            </a:r>
            <a:r>
              <a:rPr lang="en-US" b="1" u="sng" dirty="0"/>
              <a:t>throughput-limited</a:t>
            </a:r>
            <a:r>
              <a:rPr lang="en-US" b="1" dirty="0"/>
              <a:t> regime</a:t>
            </a:r>
          </a:p>
        </p:txBody>
      </p:sp>
      <p:sp>
        <p:nvSpPr>
          <p:cNvPr id="4" name="Slide Number Placeholder 3"/>
          <p:cNvSpPr>
            <a:spLocks noGrp="1"/>
          </p:cNvSpPr>
          <p:nvPr>
            <p:ph type="sldNum" sz="quarter" idx="10"/>
          </p:nvPr>
        </p:nvSpPr>
        <p:spPr/>
        <p:txBody>
          <a:bodyPr/>
          <a:lstStyle/>
          <a:p>
            <a:pPr>
              <a:defRPr/>
            </a:pPr>
            <a:fld id="{310EB0D7-19A2-974B-BD7A-EA08ECDF734C}" type="slidenum">
              <a:rPr lang="en-US" smtClean="0"/>
              <a:pPr>
                <a:defRPr/>
              </a:pPr>
              <a:t>18</a:t>
            </a:fld>
            <a:endParaRPr lang="en-US"/>
          </a:p>
        </p:txBody>
      </p:sp>
    </p:spTree>
    <p:extLst>
      <p:ext uri="{BB962C8B-B14F-4D97-AF65-F5344CB8AC3E}">
        <p14:creationId xmlns:p14="http://schemas.microsoft.com/office/powerpoint/2010/main" val="983656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b="1" dirty="0"/>
              <a:t>* Shows ERT on Cori</a:t>
            </a:r>
            <a:r>
              <a:rPr lang="en-US" sz="4000" b="1" baseline="0" dirty="0"/>
              <a:t> / KNL and </a:t>
            </a:r>
            <a:r>
              <a:rPr lang="en-US" sz="4000" b="1" baseline="0" dirty="0" err="1"/>
              <a:t>SummitDev</a:t>
            </a:r>
            <a:r>
              <a:rPr lang="en-US" sz="4000" b="1" baseline="0" dirty="0"/>
              <a:t>/Pascal</a:t>
            </a:r>
          </a:p>
          <a:p>
            <a:r>
              <a:rPr lang="en-US" sz="4000" b="1" baseline="0" dirty="0"/>
              <a:t>* Highlight the fact that KNL peak is only 2.45 instead of 3.0 (1.4GHz -&gt; 1.2GHz)</a:t>
            </a:r>
          </a:p>
          <a:p>
            <a:endParaRPr lang="en-US" sz="2800" b="1" dirty="0"/>
          </a:p>
        </p:txBody>
      </p:sp>
      <p:sp>
        <p:nvSpPr>
          <p:cNvPr id="4" name="Slide Number Placeholder 3"/>
          <p:cNvSpPr>
            <a:spLocks noGrp="1"/>
          </p:cNvSpPr>
          <p:nvPr>
            <p:ph type="sldNum" sz="quarter" idx="10"/>
          </p:nvPr>
        </p:nvSpPr>
        <p:spPr/>
        <p:txBody>
          <a:bodyPr/>
          <a:lstStyle/>
          <a:p>
            <a:pPr>
              <a:defRPr/>
            </a:pPr>
            <a:fld id="{310EB0D7-19A2-974B-BD7A-EA08ECDF734C}" type="slidenum">
              <a:rPr lang="en-US" smtClean="0"/>
              <a:pPr>
                <a:defRPr/>
              </a:pPr>
              <a:t>75</a:t>
            </a:fld>
            <a:endParaRPr lang="en-US"/>
          </a:p>
        </p:txBody>
      </p:sp>
    </p:spTree>
    <p:extLst>
      <p:ext uri="{BB962C8B-B14F-4D97-AF65-F5344CB8AC3E}">
        <p14:creationId xmlns:p14="http://schemas.microsoft.com/office/powerpoint/2010/main" val="1941708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b="1" dirty="0"/>
          </a:p>
        </p:txBody>
      </p:sp>
      <p:sp>
        <p:nvSpPr>
          <p:cNvPr id="4" name="Slide Number Placeholder 3"/>
          <p:cNvSpPr>
            <a:spLocks noGrp="1"/>
          </p:cNvSpPr>
          <p:nvPr>
            <p:ph type="sldNum" sz="quarter" idx="10"/>
          </p:nvPr>
        </p:nvSpPr>
        <p:spPr/>
        <p:txBody>
          <a:bodyPr/>
          <a:lstStyle/>
          <a:p>
            <a:pPr>
              <a:defRPr/>
            </a:pPr>
            <a:fld id="{310EB0D7-19A2-974B-BD7A-EA08ECDF734C}" type="slidenum">
              <a:rPr lang="en-US" smtClean="0"/>
              <a:pPr>
                <a:defRPr/>
              </a:pPr>
              <a:t>76</a:t>
            </a:fld>
            <a:endParaRPr lang="en-US"/>
          </a:p>
        </p:txBody>
      </p:sp>
    </p:spTree>
    <p:extLst>
      <p:ext uri="{BB962C8B-B14F-4D97-AF65-F5344CB8AC3E}">
        <p14:creationId xmlns:p14="http://schemas.microsoft.com/office/powerpoint/2010/main" val="252800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0EB0D7-19A2-974B-BD7A-EA08ECDF734C}" type="slidenum">
              <a:rPr lang="en-US" smtClean="0"/>
              <a:pPr>
                <a:defRPr/>
              </a:pPr>
              <a:t>116</a:t>
            </a:fld>
            <a:endParaRPr lang="en-US"/>
          </a:p>
        </p:txBody>
      </p:sp>
    </p:spTree>
    <p:extLst>
      <p:ext uri="{BB962C8B-B14F-4D97-AF65-F5344CB8AC3E}">
        <p14:creationId xmlns:p14="http://schemas.microsoft.com/office/powerpoint/2010/main" val="37865754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24" descr="XBD200302-00063-02.jpg"/>
          <p:cNvPicPr>
            <a:picLocks/>
          </p:cNvPicPr>
          <p:nvPr userDrawn="1"/>
        </p:nvPicPr>
        <p:blipFill>
          <a:blip r:embed="rId2"/>
          <a:srcRect l="3143" t="26455" r="57143"/>
          <a:stretch>
            <a:fillRect/>
          </a:stretch>
        </p:blipFill>
        <p:spPr bwMode="auto">
          <a:xfrm>
            <a:off x="0" y="914400"/>
            <a:ext cx="14630400" cy="7315200"/>
          </a:xfrm>
          <a:prstGeom prst="rect">
            <a:avLst/>
          </a:prstGeom>
          <a:noFill/>
          <a:ln w="9525">
            <a:noFill/>
            <a:miter lim="800000"/>
            <a:headEnd/>
            <a:tailEnd/>
          </a:ln>
        </p:spPr>
      </p:pic>
      <p:sp>
        <p:nvSpPr>
          <p:cNvPr id="12" name="Rectangle 11"/>
          <p:cNvSpPr>
            <a:spLocks noChangeArrowheads="1"/>
          </p:cNvSpPr>
          <p:nvPr userDrawn="1"/>
        </p:nvSpPr>
        <p:spPr bwMode="auto">
          <a:xfrm>
            <a:off x="0" y="914400"/>
            <a:ext cx="14630400" cy="7326312"/>
          </a:xfrm>
          <a:prstGeom prst="rect">
            <a:avLst/>
          </a:prstGeom>
          <a:solidFill>
            <a:srgbClr val="376092">
              <a:alpha val="90979"/>
            </a:srgbClr>
          </a:solidFill>
          <a:ln w="9525">
            <a:noFill/>
            <a:miter lim="800000"/>
            <a:headEnd/>
            <a:tailEnd/>
          </a:ln>
        </p:spPr>
        <p:txBody>
          <a:bodyPr wrap="none" anchor="ctr">
            <a:prstTxWarp prst="textNoShape">
              <a:avLst/>
            </a:prstTxWarp>
          </a:bodyPr>
          <a:lstStyle/>
          <a:p>
            <a:pPr algn="ctr">
              <a:defRPr/>
            </a:pPr>
            <a:endParaRPr lang="en-US" sz="1800">
              <a:latin typeface="Arial" pitchFamily="-109" charset="0"/>
              <a:ea typeface="ＭＳ Ｐゴシック" pitchFamily="-109" charset="-128"/>
              <a:cs typeface="ＭＳ Ｐゴシック" pitchFamily="-109" charset="-128"/>
            </a:endParaRPr>
          </a:p>
        </p:txBody>
      </p:sp>
      <p:sp>
        <p:nvSpPr>
          <p:cNvPr id="13" name="Rectangle 1031"/>
          <p:cNvSpPr>
            <a:spLocks noChangeArrowheads="1"/>
          </p:cNvSpPr>
          <p:nvPr userDrawn="1"/>
        </p:nvSpPr>
        <p:spPr bwMode="auto">
          <a:xfrm>
            <a:off x="0" y="0"/>
            <a:ext cx="14630400" cy="914400"/>
          </a:xfrm>
          <a:prstGeom prst="rect">
            <a:avLst/>
          </a:prstGeom>
          <a:solidFill>
            <a:srgbClr val="003366"/>
          </a:solidFill>
          <a:ln w="9525">
            <a:noFill/>
            <a:miter lim="800000"/>
            <a:headEnd/>
            <a:tailEnd/>
          </a:ln>
        </p:spPr>
        <p:txBody>
          <a:bodyPr wrap="none" anchor="ctr">
            <a:prstTxWarp prst="textNoShape">
              <a:avLst/>
            </a:prstTxWarp>
          </a:bodyPr>
          <a:lstStyle/>
          <a:p>
            <a:pPr eaLnBrk="0" hangingPunct="0">
              <a:defRPr/>
            </a:pPr>
            <a:endParaRPr lang="en-US">
              <a:latin typeface="Arial" pitchFamily="-109" charset="0"/>
              <a:ea typeface="ＭＳ Ｐゴシック" pitchFamily="-109" charset="-128"/>
              <a:cs typeface="ＭＳ Ｐゴシック" pitchFamily="-109" charset="-128"/>
            </a:endParaRPr>
          </a:p>
        </p:txBody>
      </p:sp>
      <p:pic>
        <p:nvPicPr>
          <p:cNvPr id="14" name="Picture 13" descr="LBNL_Banner.psd"/>
          <p:cNvPicPr>
            <a:picLocks noChangeAspect="1"/>
          </p:cNvPicPr>
          <p:nvPr userDrawn="1"/>
        </p:nvPicPr>
        <p:blipFill>
          <a:blip r:embed="rId3"/>
          <a:srcRect r="37372"/>
          <a:stretch>
            <a:fillRect/>
          </a:stretch>
        </p:blipFill>
        <p:spPr bwMode="auto">
          <a:xfrm>
            <a:off x="0" y="0"/>
            <a:ext cx="5726776" cy="903288"/>
          </a:xfrm>
          <a:prstGeom prst="rect">
            <a:avLst/>
          </a:prstGeom>
          <a:noFill/>
          <a:ln w="9525">
            <a:noFill/>
            <a:miter lim="800000"/>
            <a:headEnd/>
            <a:tailEnd/>
          </a:ln>
        </p:spPr>
      </p:pic>
      <p:sp>
        <p:nvSpPr>
          <p:cNvPr id="15" name="Title 1"/>
          <p:cNvSpPr>
            <a:spLocks noGrp="1"/>
          </p:cNvSpPr>
          <p:nvPr>
            <p:ph type="ctrTitle"/>
          </p:nvPr>
        </p:nvSpPr>
        <p:spPr>
          <a:xfrm>
            <a:off x="1828800" y="2514600"/>
            <a:ext cx="10972800" cy="1600200"/>
          </a:xfrm>
        </p:spPr>
        <p:txBody>
          <a:bodyPr lIns="0" tIns="0" rIns="0" bIns="0" anchor="b" anchorCtr="0"/>
          <a:lstStyle>
            <a:lvl1pPr>
              <a:defRPr>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16" name="Subtitle 2"/>
          <p:cNvSpPr>
            <a:spLocks noGrp="1"/>
          </p:cNvSpPr>
          <p:nvPr>
            <p:ph type="subTitle" idx="1"/>
          </p:nvPr>
        </p:nvSpPr>
        <p:spPr>
          <a:xfrm>
            <a:off x="1828799" y="4114800"/>
            <a:ext cx="10972800" cy="1828800"/>
          </a:xfrm>
          <a:prstGeom prst="rect">
            <a:avLst/>
          </a:prstGeom>
        </p:spPr>
        <p:txBody>
          <a:bodyPr lIns="0" tIns="0" rIns="0" bIns="0"/>
          <a:lstStyle>
            <a:lvl1pPr marL="0" indent="0" algn="l">
              <a:buNone/>
              <a:defRPr sz="2400" b="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pic>
        <p:nvPicPr>
          <p:cNvPr id="17" name="Picture 16" descr="LBNL_Banner.psd"/>
          <p:cNvPicPr>
            <a:picLocks noChangeAspect="1"/>
          </p:cNvPicPr>
          <p:nvPr userDrawn="1"/>
        </p:nvPicPr>
        <p:blipFill>
          <a:blip r:embed="rId3"/>
          <a:srcRect l="74743"/>
          <a:stretch>
            <a:fillRect/>
          </a:stretch>
        </p:blipFill>
        <p:spPr bwMode="auto">
          <a:xfrm>
            <a:off x="12320939" y="0"/>
            <a:ext cx="2309461" cy="903288"/>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3716000" cy="1371600"/>
          </a:xfrm>
        </p:spPr>
        <p:txBody>
          <a:bodyPr/>
          <a:lstStyle>
            <a:lvl1pPr>
              <a:defRPr u="sng"/>
            </a:lvl1pPr>
          </a:lstStyle>
          <a:p>
            <a:r>
              <a:rPr lang="en-US"/>
              <a:t>Click to edit Master title style</a:t>
            </a:r>
          </a:p>
        </p:txBody>
      </p:sp>
      <p:sp>
        <p:nvSpPr>
          <p:cNvPr id="3" name="Content Placeholder 2"/>
          <p:cNvSpPr>
            <a:spLocks noGrp="1"/>
          </p:cNvSpPr>
          <p:nvPr>
            <p:ph idx="1"/>
          </p:nvPr>
        </p:nvSpPr>
        <p:spPr>
          <a:xfrm>
            <a:off x="457200" y="1600200"/>
            <a:ext cx="13716000" cy="5486400"/>
          </a:xfrm>
          <a:prstGeom prst="rect">
            <a:avLst/>
          </a:prstGeom>
        </p:spPr>
        <p:txBody>
          <a:bodyPr lIns="130622" tIns="65311" rIns="130622" bIns="65311"/>
          <a:lstStyle>
            <a:lvl1pPr>
              <a:spcBef>
                <a:spcPts val="1714"/>
              </a:spcBef>
              <a:defRPr/>
            </a:lvl1pPr>
            <a:lvl2pPr>
              <a:spcBef>
                <a:spcPts val="1286"/>
              </a:spcBef>
              <a:buFont typeface="Arial"/>
              <a:buChar char="•"/>
              <a:defRPr/>
            </a:lvl2pPr>
            <a:lvl3pPr marL="655379" indent="-253987">
              <a:spcBef>
                <a:spcPts val="714"/>
              </a:spcBef>
              <a:defRPr/>
            </a:lvl3pPr>
            <a:lvl4pPr marL="981934" indent="-253987">
              <a:spcBef>
                <a:spcPts val="571"/>
              </a:spcBef>
              <a:buSzPct val="50000"/>
              <a:buFont typeface="Arial"/>
              <a:buChar cha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245E9D0D-5449-D64E-B77D-4219B8BBCCDD}"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4600" b="1" cap="none"/>
            </a:lvl1pPr>
          </a:lstStyle>
          <a:p>
            <a:r>
              <a:rPr lang="en-US"/>
              <a:t>Click to edit Master title style</a:t>
            </a:r>
            <a:endParaRPr lang="en-US" dirty="0"/>
          </a:p>
        </p:txBody>
      </p:sp>
      <p:sp>
        <p:nvSpPr>
          <p:cNvPr id="3" name="Text Placeholder 2"/>
          <p:cNvSpPr>
            <a:spLocks noGrp="1"/>
          </p:cNvSpPr>
          <p:nvPr>
            <p:ph type="body" idx="1"/>
          </p:nvPr>
        </p:nvSpPr>
        <p:spPr>
          <a:xfrm>
            <a:off x="1155701" y="3488056"/>
            <a:ext cx="12435840" cy="1800224"/>
          </a:xfrm>
          <a:prstGeom prst="rect">
            <a:avLst/>
          </a:prstGeom>
        </p:spPr>
        <p:txBody>
          <a:bodyPr lIns="130622" tIns="65311" rIns="130622" bIns="65311" anchor="b"/>
          <a:lstStyle>
            <a:lvl1pPr marL="0" indent="0">
              <a:buNone/>
              <a:defRPr sz="2900"/>
            </a:lvl1pPr>
            <a:lvl2pPr marL="653110" indent="0">
              <a:buNone/>
              <a:defRPr sz="2600"/>
            </a:lvl2pPr>
            <a:lvl3pPr marL="1306220" indent="0">
              <a:buNone/>
              <a:defRPr sz="2300"/>
            </a:lvl3pPr>
            <a:lvl4pPr marL="1959331" indent="0">
              <a:buNone/>
              <a:defRPr sz="2000"/>
            </a:lvl4pPr>
            <a:lvl5pPr marL="2612441" indent="0">
              <a:buNone/>
              <a:defRPr sz="2000"/>
            </a:lvl5pPr>
            <a:lvl6pPr marL="3265551" indent="0">
              <a:buNone/>
              <a:defRPr sz="2000"/>
            </a:lvl6pPr>
            <a:lvl7pPr marL="3918661" indent="0">
              <a:buNone/>
              <a:defRPr sz="2000"/>
            </a:lvl7pPr>
            <a:lvl8pPr marL="4571771" indent="0">
              <a:buNone/>
              <a:defRPr sz="2000"/>
            </a:lvl8pPr>
            <a:lvl9pPr marL="5224882" indent="0">
              <a:buNone/>
              <a:defRPr sz="20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918336"/>
            <a:ext cx="6461760" cy="5431154"/>
          </a:xfrm>
          <a:prstGeom prst="rect">
            <a:avLst/>
          </a:prstGeom>
        </p:spPr>
        <p:txBody>
          <a:bodyPr lIns="130622" tIns="65311" rIns="130622" bIns="65311"/>
          <a:lstStyle>
            <a:lvl1pPr>
              <a:defRPr sz="2900"/>
            </a:lvl1pPr>
            <a:lvl2pPr>
              <a:defRPr sz="29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7437120" y="1918336"/>
            <a:ext cx="6461760" cy="5431154"/>
          </a:xfrm>
          <a:prstGeom prst="rect">
            <a:avLst/>
          </a:prstGeom>
        </p:spPr>
        <p:txBody>
          <a:bodyPr lIns="130622" tIns="65311" rIns="130622" bIns="65311"/>
          <a:lstStyle>
            <a:lvl1pPr>
              <a:defRPr sz="2900"/>
            </a:lvl1pPr>
            <a:lvl2pPr>
              <a:defRPr sz="29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DDDB4AA8-DCF7-8047-AC23-902E030017C7}"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4"/>
          </a:xfrm>
          <a:prstGeom prst="rect">
            <a:avLst/>
          </a:prstGeom>
        </p:spPr>
        <p:txBody>
          <a:bodyPr lIns="130622" tIns="65311" rIns="130622" bIns="65311" anchor="b"/>
          <a:lstStyle>
            <a:lvl1pPr marL="0" indent="0">
              <a:buNone/>
              <a:defRPr sz="29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4" name="Content Placeholder 3"/>
          <p:cNvSpPr>
            <a:spLocks noGrp="1"/>
          </p:cNvSpPr>
          <p:nvPr>
            <p:ph sz="half" idx="2"/>
          </p:nvPr>
        </p:nvSpPr>
        <p:spPr>
          <a:xfrm>
            <a:off x="731520" y="2609850"/>
            <a:ext cx="6464301" cy="4741546"/>
          </a:xfrm>
          <a:prstGeom prst="rect">
            <a:avLst/>
          </a:prstGeom>
        </p:spPr>
        <p:txBody>
          <a:bodyPr lIns="130622" tIns="65311" rIns="130622" bIns="65311"/>
          <a:lstStyle>
            <a:lvl1pPr>
              <a:defRPr sz="2900"/>
            </a:lvl1pPr>
            <a:lvl2pPr>
              <a:defRPr sz="2900"/>
            </a:lvl2pPr>
            <a:lvl3pPr>
              <a:defRPr sz="2900"/>
            </a:lvl3pPr>
            <a:lvl4pPr>
              <a:defRPr sz="2300"/>
            </a:lvl4pPr>
            <a:lvl5pPr>
              <a:defRPr sz="2300"/>
            </a:lvl5pPr>
            <a:lvl6pPr>
              <a:defRPr sz="2300"/>
            </a:lvl6pPr>
            <a:lvl7pPr>
              <a:defRPr sz="2300"/>
            </a:lvl7pPr>
            <a:lvl8pPr>
              <a:defRPr sz="2300"/>
            </a:lvl8pPr>
            <a:lvl9pPr>
              <a:defRPr sz="23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7432041" y="1842136"/>
            <a:ext cx="6466840" cy="767714"/>
          </a:xfrm>
          <a:prstGeom prst="rect">
            <a:avLst/>
          </a:prstGeom>
        </p:spPr>
        <p:txBody>
          <a:bodyPr lIns="130622" tIns="65311" rIns="130622" bIns="65311" anchor="b"/>
          <a:lstStyle>
            <a:lvl1pPr marL="0" indent="0">
              <a:buNone/>
              <a:defRPr sz="29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6" name="Content Placeholder 5"/>
          <p:cNvSpPr>
            <a:spLocks noGrp="1"/>
          </p:cNvSpPr>
          <p:nvPr>
            <p:ph sz="quarter" idx="4"/>
          </p:nvPr>
        </p:nvSpPr>
        <p:spPr>
          <a:xfrm>
            <a:off x="7432041" y="2609850"/>
            <a:ext cx="6466840" cy="4741546"/>
          </a:xfrm>
          <a:prstGeom prst="rect">
            <a:avLst/>
          </a:prstGeom>
        </p:spPr>
        <p:txBody>
          <a:bodyPr lIns="130622" tIns="65311" rIns="130622" bIns="65311"/>
          <a:lstStyle>
            <a:lvl1pPr>
              <a:defRPr sz="2900"/>
            </a:lvl1pPr>
            <a:lvl2pPr>
              <a:defRPr sz="2900"/>
            </a:lvl2pPr>
            <a:lvl3pPr>
              <a:defRPr sz="2900"/>
            </a:lvl3pPr>
            <a:lvl4pPr>
              <a:defRPr sz="2300"/>
            </a:lvl4pPr>
            <a:lvl5pPr>
              <a:defRPr sz="2300"/>
            </a:lvl5pPr>
            <a:lvl6pPr>
              <a:defRPr sz="2300"/>
            </a:lvl6pPr>
            <a:lvl7pPr>
              <a:defRPr sz="2300"/>
            </a:lvl7pPr>
            <a:lvl8pPr>
              <a:defRPr sz="2300"/>
            </a:lvl8pPr>
            <a:lvl9pPr>
              <a:defRPr sz="2300"/>
            </a:lvl9pPr>
          </a:lstStyle>
          <a:p>
            <a:pPr lvl="0"/>
            <a:r>
              <a:rPr lang="en-US" dirty="0"/>
              <a:t>Click to edit Master text styles</a:t>
            </a:r>
          </a:p>
          <a:p>
            <a:pPr lvl="1"/>
            <a:r>
              <a:rPr lang="en-US" dirty="0"/>
              <a:t>Second level</a:t>
            </a:r>
          </a:p>
          <a:p>
            <a:pPr lvl="2"/>
            <a:r>
              <a:rPr lang="en-US" dirty="0"/>
              <a:t>Third level</a:t>
            </a:r>
          </a:p>
        </p:txBody>
      </p:sp>
      <p:sp>
        <p:nvSpPr>
          <p:cNvPr id="7" name="Footer Placeholder 4"/>
          <p:cNvSpPr>
            <a:spLocks noGrp="1"/>
          </p:cNvSpPr>
          <p:nvPr>
            <p:ph type="ftr" sz="quarter" idx="10"/>
          </p:nvPr>
        </p:nvSpPr>
        <p:spPr/>
        <p:txBody>
          <a:bodyPr/>
          <a:lstStyle>
            <a:lvl1pPr>
              <a:defRPr/>
            </a:lvl1pPr>
          </a:lstStyle>
          <a:p>
            <a:pPr>
              <a:defRPr/>
            </a:pPr>
            <a:endParaRPr lang="en-US" dirty="0"/>
          </a:p>
        </p:txBody>
      </p:sp>
      <p:sp>
        <p:nvSpPr>
          <p:cNvPr id="8" name="Slide Number Placeholder 5"/>
          <p:cNvSpPr>
            <a:spLocks noGrp="1"/>
          </p:cNvSpPr>
          <p:nvPr>
            <p:ph type="sldNum" sz="quarter" idx="11"/>
          </p:nvPr>
        </p:nvSpPr>
        <p:spPr/>
        <p:txBody>
          <a:bodyPr/>
          <a:lstStyle>
            <a:lvl1pPr>
              <a:defRPr/>
            </a:lvl1pPr>
          </a:lstStyle>
          <a:p>
            <a:pPr>
              <a:defRPr/>
            </a:pPr>
            <a:fld id="{0B7C6693-9CC1-A94E-AAB4-FF6FE0A7922D}"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dirty="0"/>
          </a:p>
        </p:txBody>
      </p:sp>
      <p:sp>
        <p:nvSpPr>
          <p:cNvPr id="4" name="Slide Number Placeholder 5"/>
          <p:cNvSpPr>
            <a:spLocks noGrp="1"/>
          </p:cNvSpPr>
          <p:nvPr>
            <p:ph type="sldNum" sz="quarter" idx="11"/>
          </p:nvPr>
        </p:nvSpPr>
        <p:spPr/>
        <p:txBody>
          <a:bodyPr/>
          <a:lstStyle>
            <a:lvl1pPr>
              <a:defRPr/>
            </a:lvl1pPr>
          </a:lstStyle>
          <a:p>
            <a:pPr>
              <a:defRPr/>
            </a:pPr>
            <a:fld id="{49D9DBAF-95E1-4048-8275-A4BFCA516BD1}"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900" b="1"/>
            </a:lvl1pPr>
          </a:lstStyle>
          <a:p>
            <a:r>
              <a:rPr lang="en-US"/>
              <a:t>Click to edit Master title style</a:t>
            </a:r>
          </a:p>
        </p:txBody>
      </p:sp>
      <p:sp>
        <p:nvSpPr>
          <p:cNvPr id="3" name="Content Placeholder 2"/>
          <p:cNvSpPr>
            <a:spLocks noGrp="1"/>
          </p:cNvSpPr>
          <p:nvPr>
            <p:ph idx="1"/>
          </p:nvPr>
        </p:nvSpPr>
        <p:spPr>
          <a:xfrm>
            <a:off x="5720080" y="327660"/>
            <a:ext cx="8178800" cy="7023736"/>
          </a:xfrm>
          <a:prstGeom prst="rect">
            <a:avLst/>
          </a:prstGeom>
        </p:spPr>
        <p:txBody>
          <a:bodyPr lIns="130622" tIns="65311" rIns="130622" bIns="65311"/>
          <a:lstStyle>
            <a:lvl1pPr>
              <a:defRPr sz="2900"/>
            </a:lvl1pPr>
            <a:lvl2pPr>
              <a:defRPr sz="2900"/>
            </a:lvl2pPr>
            <a:lvl3pPr>
              <a:defRPr sz="2900"/>
            </a:lvl3pPr>
            <a:lvl4pPr>
              <a:defRPr sz="2900"/>
            </a:lvl4pPr>
            <a:lvl5pPr>
              <a:defRPr sz="2900"/>
            </a:lvl5pPr>
            <a:lvl6pPr>
              <a:defRPr sz="2900"/>
            </a:lvl6pPr>
            <a:lvl7pPr>
              <a:defRPr sz="2900"/>
            </a:lvl7pPr>
            <a:lvl8pPr>
              <a:defRPr sz="2900"/>
            </a:lvl8pPr>
            <a:lvl9pPr>
              <a:defRPr sz="2900"/>
            </a:lvl9pPr>
          </a:lstStyle>
          <a:p>
            <a:pPr lvl="0"/>
            <a:r>
              <a:rPr lang="en-US" dirty="0"/>
              <a:t>Click to edit Master text styles</a:t>
            </a:r>
          </a:p>
          <a:p>
            <a:pPr lvl="1"/>
            <a:r>
              <a:rPr lang="en-US" dirty="0"/>
              <a:t>Second level</a:t>
            </a:r>
          </a:p>
          <a:p>
            <a:pPr lvl="2"/>
            <a:r>
              <a:rPr lang="en-US" dirty="0"/>
              <a:t>Third level</a:t>
            </a:r>
          </a:p>
        </p:txBody>
      </p:sp>
      <p:sp>
        <p:nvSpPr>
          <p:cNvPr id="4" name="Text Placeholder 3"/>
          <p:cNvSpPr>
            <a:spLocks noGrp="1"/>
          </p:cNvSpPr>
          <p:nvPr>
            <p:ph type="body" sz="half" idx="2"/>
          </p:nvPr>
        </p:nvSpPr>
        <p:spPr>
          <a:xfrm>
            <a:off x="731521" y="1722120"/>
            <a:ext cx="4813301" cy="5629276"/>
          </a:xfrm>
          <a:prstGeom prst="rect">
            <a:avLst/>
          </a:prstGeom>
        </p:spPr>
        <p:txBody>
          <a:bodyPr lIns="130622" tIns="65311" rIns="130622" bIns="65311"/>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D59BA9AC-0DA1-2E4A-8C9C-21B87754C311}"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a:prstGeom prst="rect">
            <a:avLst/>
          </a:prstGeom>
        </p:spPr>
        <p:txBody>
          <a:bodyPr lIns="130622" tIns="65311" rIns="130622" bIns="65311"/>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pPr lvl="0"/>
            <a:endParaRPr lang="en-US" noProof="0"/>
          </a:p>
        </p:txBody>
      </p:sp>
      <p:sp>
        <p:nvSpPr>
          <p:cNvPr id="4" name="Text Placeholder 3"/>
          <p:cNvSpPr>
            <a:spLocks noGrp="1"/>
          </p:cNvSpPr>
          <p:nvPr>
            <p:ph type="body" sz="half" idx="2"/>
          </p:nvPr>
        </p:nvSpPr>
        <p:spPr>
          <a:xfrm>
            <a:off x="2867661" y="6440806"/>
            <a:ext cx="8778240" cy="965834"/>
          </a:xfrm>
          <a:prstGeom prst="rect">
            <a:avLst/>
          </a:prstGeom>
        </p:spPr>
        <p:txBody>
          <a:bodyPr lIns="130622" tIns="65311" rIns="130622" bIns="65311"/>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B15F87E0-2BBF-6845-B0AE-AA636E9F8F5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13716000" cy="1371600"/>
          </a:xfrm>
          <a:prstGeom prst="rect">
            <a:avLst/>
          </a:prstGeom>
          <a:noFill/>
          <a:ln w="9525">
            <a:noFill/>
            <a:miter lim="800000"/>
            <a:headEnd/>
            <a:tailEnd/>
          </a:ln>
        </p:spPr>
        <p:txBody>
          <a:bodyPr vert="horz" wrap="square" lIns="130622" tIns="65311" rIns="130622" bIns="65311" numCol="1" anchor="ctr" anchorCtr="0" compatLnSpc="1">
            <a:prstTxWarp prst="textNoShape">
              <a:avLst/>
            </a:prstTxWarp>
          </a:bodyPr>
          <a:lstStyle/>
          <a:p>
            <a:pPr lvl="0"/>
            <a:r>
              <a:rPr lang="en-US"/>
              <a:t>Click to edit Master title style</a:t>
            </a:r>
          </a:p>
        </p:txBody>
      </p:sp>
      <p:cxnSp>
        <p:nvCxnSpPr>
          <p:cNvPr id="22" name="Straight Connector 21"/>
          <p:cNvCxnSpPr/>
          <p:nvPr/>
        </p:nvCxnSpPr>
        <p:spPr>
          <a:xfrm>
            <a:off x="0" y="7313296"/>
            <a:ext cx="14630400" cy="1904"/>
          </a:xfrm>
          <a:prstGeom prst="line">
            <a:avLst/>
          </a:prstGeom>
          <a:ln w="6350" cap="flat" cmpd="sng" algn="ctr">
            <a:solidFill>
              <a:schemeClr val="tx2">
                <a:lumMod val="7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3"/>
          </p:nvPr>
        </p:nvSpPr>
        <p:spPr>
          <a:xfrm>
            <a:off x="457200" y="7543800"/>
            <a:ext cx="5486400" cy="457200"/>
          </a:xfrm>
          <a:prstGeom prst="rect">
            <a:avLst/>
          </a:prstGeom>
        </p:spPr>
        <p:txBody>
          <a:bodyPr vert="horz" lIns="130622" tIns="65311" rIns="130622" bIns="65311" rtlCol="0" anchor="ctr"/>
          <a:lstStyle>
            <a:lvl1pPr algn="l" eaLnBrk="0" hangingPunct="0">
              <a:defRPr sz="1200" smtClean="0">
                <a:solidFill>
                  <a:schemeClr val="tx1">
                    <a:tint val="75000"/>
                  </a:schemeClr>
                </a:solidFill>
                <a:latin typeface="Arial" pitchFamily="-109" charset="0"/>
                <a:ea typeface="ＭＳ Ｐゴシック" pitchFamily="-109" charset="-128"/>
                <a:cs typeface="ＭＳ Ｐゴシック" pitchFamily="-109" charset="-128"/>
              </a:defRPr>
            </a:lvl1pPr>
          </a:lstStyle>
          <a:p>
            <a:pPr>
              <a:defRPr/>
            </a:pPr>
            <a:endParaRPr lang="en-US" dirty="0"/>
          </a:p>
        </p:txBody>
      </p:sp>
      <p:sp>
        <p:nvSpPr>
          <p:cNvPr id="6" name="Slide Number Placeholder 5"/>
          <p:cNvSpPr>
            <a:spLocks noGrp="1"/>
          </p:cNvSpPr>
          <p:nvPr>
            <p:ph type="sldNum" sz="quarter" idx="4"/>
          </p:nvPr>
        </p:nvSpPr>
        <p:spPr>
          <a:xfrm>
            <a:off x="5943600" y="7543800"/>
            <a:ext cx="2743200" cy="457200"/>
          </a:xfrm>
          <a:prstGeom prst="rect">
            <a:avLst/>
          </a:prstGeom>
        </p:spPr>
        <p:txBody>
          <a:bodyPr vert="horz" lIns="130622" tIns="65311" rIns="130622" bIns="65311" rtlCol="0" anchor="ctr"/>
          <a:lstStyle>
            <a:lvl1pPr algn="ctr" eaLnBrk="0" hangingPunct="0">
              <a:defRPr sz="1800" smtClean="0">
                <a:solidFill>
                  <a:schemeClr val="tx1">
                    <a:tint val="75000"/>
                  </a:schemeClr>
                </a:solidFill>
                <a:latin typeface="Arial" pitchFamily="-109" charset="0"/>
                <a:ea typeface="ＭＳ Ｐゴシック" pitchFamily="-109" charset="-128"/>
                <a:cs typeface="ＭＳ Ｐゴシック" pitchFamily="-109" charset="-128"/>
              </a:defRPr>
            </a:lvl1pPr>
          </a:lstStyle>
          <a:p>
            <a:pPr>
              <a:defRPr/>
            </a:pPr>
            <a:fld id="{844227BE-44A2-894C-A45D-2D7CE7ABE3D6}" type="slidenum">
              <a:rPr lang="en-US" smtClean="0"/>
              <a:pPr>
                <a:defRPr/>
              </a:pPr>
              <a:t>‹#›</a:t>
            </a:fld>
            <a:endParaRPr lang="en-US" dirty="0"/>
          </a:p>
        </p:txBody>
      </p:sp>
      <p:pic>
        <p:nvPicPr>
          <p:cNvPr id="7" name="Picture 7" descr="LBNL_small_logo.psd"/>
          <p:cNvPicPr>
            <a:picLocks noChangeAspect="1"/>
          </p:cNvPicPr>
          <p:nvPr userDrawn="1"/>
        </p:nvPicPr>
        <p:blipFill>
          <a:blip r:embed="rId11"/>
          <a:srcRect/>
          <a:stretch>
            <a:fillRect/>
          </a:stretch>
        </p:blipFill>
        <p:spPr bwMode="auto">
          <a:xfrm>
            <a:off x="13592473" y="7464552"/>
            <a:ext cx="809327" cy="61264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5" r:id="rId1"/>
    <p:sldLayoutId id="2147483699" r:id="rId2"/>
    <p:sldLayoutId id="2147483706" r:id="rId3"/>
    <p:sldLayoutId id="2147483700" r:id="rId4"/>
    <p:sldLayoutId id="2147483701" r:id="rId5"/>
    <p:sldLayoutId id="2147483702" r:id="rId6"/>
    <p:sldLayoutId id="2147483707" r:id="rId7"/>
    <p:sldLayoutId id="2147483703" r:id="rId8"/>
    <p:sldLayoutId id="2147483704" r:id="rId9"/>
  </p:sldLayoutIdLst>
  <p:hf hdr="0" dt="0"/>
  <p:txStyles>
    <p:titleStyle>
      <a:lvl1pPr algn="ctr" rtl="0" eaLnBrk="0" fontAlgn="base" hangingPunct="0">
        <a:spcBef>
          <a:spcPct val="0"/>
        </a:spcBef>
        <a:spcAft>
          <a:spcPct val="0"/>
        </a:spcAft>
        <a:defRPr sz="4800" b="1">
          <a:solidFill>
            <a:srgbClr val="003366"/>
          </a:solidFill>
          <a:latin typeface="+mj-lt"/>
          <a:ea typeface="+mj-ea"/>
          <a:cs typeface="+mj-cs"/>
        </a:defRPr>
      </a:lvl1pPr>
      <a:lvl2pPr algn="l" rtl="0" eaLnBrk="0" fontAlgn="base" hangingPunct="0">
        <a:spcBef>
          <a:spcPct val="0"/>
        </a:spcBef>
        <a:spcAft>
          <a:spcPct val="0"/>
        </a:spcAft>
        <a:defRPr sz="4600" b="1">
          <a:solidFill>
            <a:srgbClr val="003366"/>
          </a:solidFill>
          <a:latin typeface="Arial" charset="0"/>
          <a:ea typeface="ＭＳ Ｐゴシック" charset="-128"/>
          <a:cs typeface="ＭＳ Ｐゴシック" charset="-128"/>
        </a:defRPr>
      </a:lvl2pPr>
      <a:lvl3pPr algn="l" rtl="0" eaLnBrk="0" fontAlgn="base" hangingPunct="0">
        <a:spcBef>
          <a:spcPct val="0"/>
        </a:spcBef>
        <a:spcAft>
          <a:spcPct val="0"/>
        </a:spcAft>
        <a:defRPr sz="4600" b="1">
          <a:solidFill>
            <a:srgbClr val="003366"/>
          </a:solidFill>
          <a:latin typeface="Arial" charset="0"/>
          <a:ea typeface="ＭＳ Ｐゴシック" charset="-128"/>
          <a:cs typeface="ＭＳ Ｐゴシック" charset="-128"/>
        </a:defRPr>
      </a:lvl3pPr>
      <a:lvl4pPr algn="l" rtl="0" eaLnBrk="0" fontAlgn="base" hangingPunct="0">
        <a:spcBef>
          <a:spcPct val="0"/>
        </a:spcBef>
        <a:spcAft>
          <a:spcPct val="0"/>
        </a:spcAft>
        <a:defRPr sz="4600" b="1">
          <a:solidFill>
            <a:srgbClr val="003366"/>
          </a:solidFill>
          <a:latin typeface="Arial" charset="0"/>
          <a:ea typeface="ＭＳ Ｐゴシック" charset="-128"/>
          <a:cs typeface="ＭＳ Ｐゴシック" charset="-128"/>
        </a:defRPr>
      </a:lvl4pPr>
      <a:lvl5pPr algn="l" rtl="0" eaLnBrk="0" fontAlgn="base" hangingPunct="0">
        <a:spcBef>
          <a:spcPct val="0"/>
        </a:spcBef>
        <a:spcAft>
          <a:spcPct val="0"/>
        </a:spcAft>
        <a:defRPr sz="4600" b="1">
          <a:solidFill>
            <a:srgbClr val="003366"/>
          </a:solidFill>
          <a:latin typeface="Arial" charset="0"/>
          <a:ea typeface="ＭＳ Ｐゴシック" charset="-128"/>
          <a:cs typeface="ＭＳ Ｐゴシック" charset="-128"/>
        </a:defRPr>
      </a:lvl5pPr>
      <a:lvl6pPr marL="653110" algn="l" rtl="0" fontAlgn="base">
        <a:spcBef>
          <a:spcPct val="0"/>
        </a:spcBef>
        <a:spcAft>
          <a:spcPct val="0"/>
        </a:spcAft>
        <a:defRPr sz="4600" b="1">
          <a:solidFill>
            <a:srgbClr val="2C5993"/>
          </a:solidFill>
          <a:latin typeface="Arial" charset="0"/>
          <a:ea typeface="ＭＳ Ｐゴシック" charset="-128"/>
          <a:cs typeface="ＭＳ Ｐゴシック" charset="-128"/>
        </a:defRPr>
      </a:lvl6pPr>
      <a:lvl7pPr marL="1306220" algn="l" rtl="0" fontAlgn="base">
        <a:spcBef>
          <a:spcPct val="0"/>
        </a:spcBef>
        <a:spcAft>
          <a:spcPct val="0"/>
        </a:spcAft>
        <a:defRPr sz="4600" b="1">
          <a:solidFill>
            <a:srgbClr val="2C5993"/>
          </a:solidFill>
          <a:latin typeface="Arial" charset="0"/>
          <a:ea typeface="ＭＳ Ｐゴシック" charset="-128"/>
          <a:cs typeface="ＭＳ Ｐゴシック" charset="-128"/>
        </a:defRPr>
      </a:lvl7pPr>
      <a:lvl8pPr marL="1959331" algn="l" rtl="0" fontAlgn="base">
        <a:spcBef>
          <a:spcPct val="0"/>
        </a:spcBef>
        <a:spcAft>
          <a:spcPct val="0"/>
        </a:spcAft>
        <a:defRPr sz="4600" b="1">
          <a:solidFill>
            <a:srgbClr val="2C5993"/>
          </a:solidFill>
          <a:latin typeface="Arial" charset="0"/>
          <a:ea typeface="ＭＳ Ｐゴシック" charset="-128"/>
          <a:cs typeface="ＭＳ Ｐゴシック" charset="-128"/>
        </a:defRPr>
      </a:lvl8pPr>
      <a:lvl9pPr marL="2612441" algn="l" rtl="0" fontAlgn="base">
        <a:spcBef>
          <a:spcPct val="0"/>
        </a:spcBef>
        <a:spcAft>
          <a:spcPct val="0"/>
        </a:spcAft>
        <a:defRPr sz="4600" b="1">
          <a:solidFill>
            <a:srgbClr val="2C5993"/>
          </a:solidFill>
          <a:latin typeface="Arial" charset="0"/>
          <a:ea typeface="ＭＳ Ｐゴシック" charset="-128"/>
          <a:cs typeface="ＭＳ Ｐゴシック" charset="-128"/>
        </a:defRPr>
      </a:lvl9pPr>
    </p:titleStyle>
    <p:bodyStyle>
      <a:lvl1pPr marL="489833" indent="-489833" algn="l" rtl="0" eaLnBrk="0" fontAlgn="base" hangingPunct="0">
        <a:spcBef>
          <a:spcPts val="1286"/>
        </a:spcBef>
        <a:spcAft>
          <a:spcPct val="0"/>
        </a:spcAft>
        <a:defRPr sz="3400">
          <a:solidFill>
            <a:srgbClr val="003366"/>
          </a:solidFill>
          <a:latin typeface="+mn-lt"/>
          <a:ea typeface="+mn-ea"/>
          <a:cs typeface="+mn-cs"/>
        </a:defRPr>
      </a:lvl1pPr>
      <a:lvl2pPr marL="412729" indent="-324288" algn="l" rtl="0" eaLnBrk="0" fontAlgn="base" hangingPunct="0">
        <a:spcBef>
          <a:spcPts val="714"/>
        </a:spcBef>
        <a:spcAft>
          <a:spcPct val="0"/>
        </a:spcAft>
        <a:buSzPct val="85000"/>
        <a:buChar char="–"/>
        <a:defRPr sz="3400">
          <a:solidFill>
            <a:srgbClr val="003366"/>
          </a:solidFill>
          <a:latin typeface="+mn-lt"/>
          <a:ea typeface="+mn-ea"/>
        </a:defRPr>
      </a:lvl2pPr>
      <a:lvl3pPr marL="818656" indent="-167813" algn="l" rtl="0" eaLnBrk="0" fontAlgn="base" hangingPunct="0">
        <a:spcBef>
          <a:spcPts val="571"/>
        </a:spcBef>
        <a:spcAft>
          <a:spcPct val="0"/>
        </a:spcAft>
        <a:buSzPct val="75000"/>
        <a:buFont typeface="Lucida Grande" pitchFamily="-106" charset="0"/>
        <a:buChar char="–"/>
        <a:defRPr sz="3400">
          <a:solidFill>
            <a:srgbClr val="003366"/>
          </a:solidFill>
          <a:latin typeface="+mn-lt"/>
          <a:ea typeface="+mn-ea"/>
        </a:defRPr>
      </a:lvl3pPr>
      <a:lvl4pPr marL="1299418" indent="-324288" algn="l" rtl="0" eaLnBrk="0" fontAlgn="base" hangingPunct="0">
        <a:spcBef>
          <a:spcPct val="20000"/>
        </a:spcBef>
        <a:spcAft>
          <a:spcPct val="0"/>
        </a:spcAft>
        <a:buSzPct val="75000"/>
        <a:buFont typeface="Lucida Grande" pitchFamily="-106" charset="0"/>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WWilliams@lbl.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hyperlink" Target="http://www.nersc.gov/users/application-performance/measuring-arithmetic-intensity/"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www.nersc.gov/users/training/events/roofline-training-1182017-1192017"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hyperlink" Target="https://software.intel.com/en-us/articles/integrated-roofline-model-with-intel-advisor"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hyperlink" Target="http://www.nersc.gov/users/software/performance-and-debugging-tools/advisor/"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hyperlink" Target="https://bitbucket.org/berkeleylab/cs-roofline-toolkit/src/master"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1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github.com/cyanguwa/nersc-roofline/tree/master/Plottin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12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crd.lbl.gov/departments/computer-science/PAR/research/rooflin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bitbucket.org/berkeleylab/cs-roofline-toolki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emf"/></Relationships>
</file>

<file path=ppt/slides/_rels/slide76.xml.rels><?xml version="1.0" encoding="UTF-8" standalone="yes"?>
<Relationships xmlns="http://schemas.openxmlformats.org/package/2006/relationships"><Relationship Id="rId3" Type="http://schemas.openxmlformats.org/officeDocument/2006/relationships/hyperlink" Target="https://bitbucket.org/berkeleylab/cs-roofline-toolki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nersc.gov/users/application-performance/measuring-arithmetic-intensity/"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ww.nersc.gov/users/application-performance/measuring-arithmetic-intensity/"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www.nersc.gov/users/software/performance-and-debugging-tools/likwid" TargetMode="External"/><Relationship Id="rId2" Type="http://schemas.openxmlformats.org/officeDocument/2006/relationships/hyperlink" Target="https://github.com/RRZE-HPC/likwid"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hyperlink" Target="https://software.intel.com/en-us/articles/intel-software-development-emulator"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bitbucket.org/dwdoerf/stream-ai-example.git"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hyperlink" Target="http://www.nersc.gov/users/application-performance/measuring-arithmetic-intensity/"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514600"/>
            <a:ext cx="13716000" cy="1600200"/>
          </a:xfrm>
        </p:spPr>
        <p:txBody>
          <a:bodyPr anchor="b"/>
          <a:lstStyle/>
          <a:p>
            <a:pPr lvl="0">
              <a:defRPr/>
            </a:pPr>
            <a:r>
              <a:rPr lang="en-US" sz="8000" dirty="0">
                <a:effectLst>
                  <a:outerShdw blurRad="50800" dist="38100" dir="2700000" algn="tl" rotWithShape="0">
                    <a:prstClr val="black">
                      <a:alpha val="40000"/>
                    </a:prstClr>
                  </a:outerShdw>
                </a:effectLst>
              </a:rPr>
              <a:t>Performance Modeling</a:t>
            </a:r>
            <a:br>
              <a:rPr lang="en-US" sz="8000" dirty="0">
                <a:effectLst>
                  <a:outerShdw blurRad="50800" dist="38100" dir="2700000" algn="tl" rotWithShape="0">
                    <a:prstClr val="black">
                      <a:alpha val="40000"/>
                    </a:prstClr>
                  </a:outerShdw>
                </a:effectLst>
              </a:rPr>
            </a:br>
            <a:r>
              <a:rPr lang="en-US" sz="8000" dirty="0">
                <a:effectLst>
                  <a:outerShdw blurRad="50800" dist="38100" dir="2700000" algn="tl" rotWithShape="0">
                    <a:prstClr val="black">
                      <a:alpha val="40000"/>
                    </a:prstClr>
                  </a:outerShdw>
                </a:effectLst>
              </a:rPr>
              <a:t> and Analysis</a:t>
            </a:r>
          </a:p>
        </p:txBody>
      </p:sp>
      <p:sp>
        <p:nvSpPr>
          <p:cNvPr id="3" name="Title 1"/>
          <p:cNvSpPr txBox="1">
            <a:spLocks/>
          </p:cNvSpPr>
          <p:nvPr/>
        </p:nvSpPr>
        <p:spPr bwMode="auto">
          <a:xfrm>
            <a:off x="4114800" y="4572000"/>
            <a:ext cx="6400800" cy="16002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4800" b="1">
                <a:solidFill>
                  <a:schemeClr val="bg1"/>
                </a:solidFill>
                <a:latin typeface="+mj-lt"/>
                <a:ea typeface="+mj-ea"/>
                <a:cs typeface="+mj-cs"/>
              </a:defRPr>
            </a:lvl1pPr>
            <a:lvl2pPr algn="l" rtl="0" eaLnBrk="0" fontAlgn="base" hangingPunct="0">
              <a:spcBef>
                <a:spcPct val="0"/>
              </a:spcBef>
              <a:spcAft>
                <a:spcPct val="0"/>
              </a:spcAft>
              <a:defRPr sz="4600" b="1">
                <a:solidFill>
                  <a:srgbClr val="003366"/>
                </a:solidFill>
                <a:latin typeface="Arial" charset="0"/>
                <a:ea typeface="ＭＳ Ｐゴシック" charset="-128"/>
                <a:cs typeface="ＭＳ Ｐゴシック" charset="-128"/>
              </a:defRPr>
            </a:lvl2pPr>
            <a:lvl3pPr algn="l" rtl="0" eaLnBrk="0" fontAlgn="base" hangingPunct="0">
              <a:spcBef>
                <a:spcPct val="0"/>
              </a:spcBef>
              <a:spcAft>
                <a:spcPct val="0"/>
              </a:spcAft>
              <a:defRPr sz="4600" b="1">
                <a:solidFill>
                  <a:srgbClr val="003366"/>
                </a:solidFill>
                <a:latin typeface="Arial" charset="0"/>
                <a:ea typeface="ＭＳ Ｐゴシック" charset="-128"/>
                <a:cs typeface="ＭＳ Ｐゴシック" charset="-128"/>
              </a:defRPr>
            </a:lvl3pPr>
            <a:lvl4pPr algn="l" rtl="0" eaLnBrk="0" fontAlgn="base" hangingPunct="0">
              <a:spcBef>
                <a:spcPct val="0"/>
              </a:spcBef>
              <a:spcAft>
                <a:spcPct val="0"/>
              </a:spcAft>
              <a:defRPr sz="4600" b="1">
                <a:solidFill>
                  <a:srgbClr val="003366"/>
                </a:solidFill>
                <a:latin typeface="Arial" charset="0"/>
                <a:ea typeface="ＭＳ Ｐゴシック" charset="-128"/>
                <a:cs typeface="ＭＳ Ｐゴシック" charset="-128"/>
              </a:defRPr>
            </a:lvl4pPr>
            <a:lvl5pPr algn="l" rtl="0" eaLnBrk="0" fontAlgn="base" hangingPunct="0">
              <a:spcBef>
                <a:spcPct val="0"/>
              </a:spcBef>
              <a:spcAft>
                <a:spcPct val="0"/>
              </a:spcAft>
              <a:defRPr sz="4600" b="1">
                <a:solidFill>
                  <a:srgbClr val="003366"/>
                </a:solidFill>
                <a:latin typeface="Arial" charset="0"/>
                <a:ea typeface="ＭＳ Ｐゴシック" charset="-128"/>
                <a:cs typeface="ＭＳ Ｐゴシック" charset="-128"/>
              </a:defRPr>
            </a:lvl5pPr>
            <a:lvl6pPr marL="653110" algn="l" rtl="0" fontAlgn="base">
              <a:spcBef>
                <a:spcPct val="0"/>
              </a:spcBef>
              <a:spcAft>
                <a:spcPct val="0"/>
              </a:spcAft>
              <a:defRPr sz="4600" b="1">
                <a:solidFill>
                  <a:srgbClr val="2C5993"/>
                </a:solidFill>
                <a:latin typeface="Arial" charset="0"/>
                <a:ea typeface="ＭＳ Ｐゴシック" charset="-128"/>
                <a:cs typeface="ＭＳ Ｐゴシック" charset="-128"/>
              </a:defRPr>
            </a:lvl6pPr>
            <a:lvl7pPr marL="1306220" algn="l" rtl="0" fontAlgn="base">
              <a:spcBef>
                <a:spcPct val="0"/>
              </a:spcBef>
              <a:spcAft>
                <a:spcPct val="0"/>
              </a:spcAft>
              <a:defRPr sz="4600" b="1">
                <a:solidFill>
                  <a:srgbClr val="2C5993"/>
                </a:solidFill>
                <a:latin typeface="Arial" charset="0"/>
                <a:ea typeface="ＭＳ Ｐゴシック" charset="-128"/>
                <a:cs typeface="ＭＳ Ｐゴシック" charset="-128"/>
              </a:defRPr>
            </a:lvl7pPr>
            <a:lvl8pPr marL="1959331" algn="l" rtl="0" fontAlgn="base">
              <a:spcBef>
                <a:spcPct val="0"/>
              </a:spcBef>
              <a:spcAft>
                <a:spcPct val="0"/>
              </a:spcAft>
              <a:defRPr sz="4600" b="1">
                <a:solidFill>
                  <a:srgbClr val="2C5993"/>
                </a:solidFill>
                <a:latin typeface="Arial" charset="0"/>
                <a:ea typeface="ＭＳ Ｐゴシック" charset="-128"/>
                <a:cs typeface="ＭＳ Ｐゴシック" charset="-128"/>
              </a:defRPr>
            </a:lvl8pPr>
            <a:lvl9pPr marL="2612441" algn="l" rtl="0" fontAlgn="base">
              <a:spcBef>
                <a:spcPct val="0"/>
              </a:spcBef>
              <a:spcAft>
                <a:spcPct val="0"/>
              </a:spcAft>
              <a:defRPr sz="4600" b="1">
                <a:solidFill>
                  <a:srgbClr val="2C5993"/>
                </a:solidFill>
                <a:latin typeface="Arial" charset="0"/>
                <a:ea typeface="ＭＳ Ｐゴシック" charset="-128"/>
                <a:cs typeface="ＭＳ Ｐゴシック" charset="-128"/>
              </a:defRPr>
            </a:lvl9pPr>
          </a:lstStyle>
          <a:p>
            <a:pPr>
              <a:defRPr/>
            </a:pPr>
            <a:r>
              <a:rPr lang="en-US" kern="0" dirty="0"/>
              <a:t>Samuel Williams</a:t>
            </a:r>
          </a:p>
          <a:p>
            <a:pPr>
              <a:defRPr/>
            </a:pPr>
            <a:r>
              <a:rPr lang="en-US" sz="2400" kern="0" dirty="0"/>
              <a:t>Computational Research Division</a:t>
            </a:r>
          </a:p>
          <a:p>
            <a:pPr>
              <a:defRPr/>
            </a:pPr>
            <a:r>
              <a:rPr lang="en-US" sz="2400" kern="0" dirty="0"/>
              <a:t>Lawrence Berkeley National Lab</a:t>
            </a:r>
          </a:p>
          <a:p>
            <a:pPr>
              <a:defRPr/>
            </a:pPr>
            <a:r>
              <a:rPr lang="en-US" sz="2400" kern="0" dirty="0">
                <a:hlinkClick r:id="rId3"/>
              </a:rPr>
              <a:t>SWWilliams@lbl.gov</a:t>
            </a:r>
            <a:endParaRPr lang="en-US" sz="2400" kern="0" dirty="0"/>
          </a:p>
          <a:p>
            <a:pPr>
              <a:defRPr/>
            </a:pPr>
            <a:endParaRPr lang="en-US" sz="2400" kern="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Computational Depth</a:t>
            </a:r>
          </a:p>
        </p:txBody>
      </p:sp>
      <p:sp>
        <p:nvSpPr>
          <p:cNvPr id="3"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Parallel machines incur substantial overheads on synchronization (shared memory), point-to-point communication, reductions, and broadcasts.</a:t>
            </a:r>
          </a:p>
          <a:p>
            <a:pPr marL="457200" indent="-457200">
              <a:spcBef>
                <a:spcPts val="800"/>
              </a:spcBef>
              <a:buFont typeface="Wingdings" charset="2"/>
              <a:buChar char="§"/>
            </a:pPr>
            <a:r>
              <a:rPr lang="en-US" sz="3200" dirty="0"/>
              <a:t>We can classify algorithms by </a:t>
            </a:r>
            <a:r>
              <a:rPr lang="en-US" sz="3200" b="1" dirty="0">
                <a:solidFill>
                  <a:srgbClr val="0432FF"/>
                </a:solidFill>
              </a:rPr>
              <a:t>depth </a:t>
            </a:r>
            <a:r>
              <a:rPr lang="en-US" sz="3200" dirty="0"/>
              <a:t>(max depth of the algorithm’s dependency chain)</a:t>
            </a:r>
          </a:p>
          <a:p>
            <a:pPr marL="457200" indent="-457200">
              <a:spcBef>
                <a:spcPts val="800"/>
              </a:spcBef>
              <a:buFont typeface="Wingdings" pitchFamily="2" charset="2"/>
              <a:buChar char="Ø"/>
            </a:pPr>
            <a:r>
              <a:rPr lang="en-US" sz="3200" b="1" dirty="0">
                <a:solidFill>
                  <a:srgbClr val="FF2F92"/>
                </a:solidFill>
              </a:rPr>
              <a:t>If dependency chain crosses process boundaries, we incur substantial overheads.</a:t>
            </a:r>
          </a:p>
          <a:p>
            <a:pPr marL="457200" indent="-457200">
              <a:spcBef>
                <a:spcPts val="800"/>
              </a:spcBef>
              <a:buFont typeface="Wingdings" charset="2"/>
              <a:buChar char="§"/>
            </a:pPr>
            <a:endParaRPr lang="en-US" sz="3200" b="1" dirty="0">
              <a:solidFill>
                <a:srgbClr val="0432FF"/>
              </a:solidFill>
            </a:endParaRP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10</a:t>
            </a:fld>
            <a:endParaRPr lang="en-US" dirty="0"/>
          </a:p>
        </p:txBody>
      </p:sp>
      <p:grpSp>
        <p:nvGrpSpPr>
          <p:cNvPr id="32" name="Group 31">
            <a:extLst>
              <a:ext uri="{FF2B5EF4-FFF2-40B4-BE49-F238E27FC236}">
                <a16:creationId xmlns:a16="http://schemas.microsoft.com/office/drawing/2014/main" id="{03D5039D-4292-4147-9F26-BF367915D5D3}"/>
              </a:ext>
            </a:extLst>
          </p:cNvPr>
          <p:cNvGrpSpPr/>
          <p:nvPr/>
        </p:nvGrpSpPr>
        <p:grpSpPr>
          <a:xfrm>
            <a:off x="7315200" y="1676400"/>
            <a:ext cx="6858000" cy="2819400"/>
            <a:chOff x="7772400" y="1676400"/>
            <a:chExt cx="6858000" cy="2819400"/>
          </a:xfrm>
        </p:grpSpPr>
        <p:sp>
          <p:nvSpPr>
            <p:cNvPr id="34" name="Content Placeholder 2">
              <a:extLst>
                <a:ext uri="{FF2B5EF4-FFF2-40B4-BE49-F238E27FC236}">
                  <a16:creationId xmlns:a16="http://schemas.microsoft.com/office/drawing/2014/main" id="{A0D73874-4898-DB41-A99A-2B18E0A7DFCB}"/>
                </a:ext>
              </a:extLst>
            </p:cNvPr>
            <p:cNvSpPr txBox="1">
              <a:spLocks/>
            </p:cNvSpPr>
            <p:nvPr/>
          </p:nvSpPr>
          <p:spPr>
            <a:xfrm>
              <a:off x="7772400" y="1981200"/>
              <a:ext cx="13716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r">
                <a:spcBef>
                  <a:spcPts val="800"/>
                </a:spcBef>
              </a:pPr>
              <a:r>
                <a:rPr lang="en-US" sz="1600" kern="0" dirty="0"/>
                <a:t>DAXPY</a:t>
              </a:r>
            </a:p>
            <a:p>
              <a:pPr marL="0" indent="0" algn="r">
                <a:spcBef>
                  <a:spcPts val="800"/>
                </a:spcBef>
              </a:pPr>
              <a:r>
                <a:rPr lang="en-US" sz="1600" kern="0" dirty="0"/>
                <a:t>DGEMV</a:t>
              </a:r>
            </a:p>
            <a:p>
              <a:pPr marL="0" indent="0" algn="r">
                <a:spcBef>
                  <a:spcPts val="800"/>
                </a:spcBef>
              </a:pPr>
              <a:r>
                <a:rPr lang="en-US" sz="1600" kern="0" dirty="0"/>
                <a:t>DGEMM</a:t>
              </a:r>
            </a:p>
            <a:p>
              <a:pPr marL="0" indent="0" algn="r">
                <a:spcBef>
                  <a:spcPts val="800"/>
                </a:spcBef>
              </a:pPr>
              <a:r>
                <a:rPr lang="en-US" sz="1600" kern="0" dirty="0"/>
                <a:t>FFTs</a:t>
              </a:r>
            </a:p>
            <a:p>
              <a:pPr marL="0" indent="0" algn="r">
                <a:spcBef>
                  <a:spcPts val="800"/>
                </a:spcBef>
              </a:pPr>
              <a:r>
                <a:rPr lang="en-US" sz="1600" kern="0" dirty="0"/>
                <a:t>CG</a:t>
              </a:r>
            </a:p>
            <a:p>
              <a:pPr marL="0" indent="0" algn="r">
                <a:spcBef>
                  <a:spcPts val="800"/>
                </a:spcBef>
              </a:pPr>
              <a:r>
                <a:rPr lang="en-US" sz="1600" kern="0" dirty="0"/>
                <a:t>MG</a:t>
              </a:r>
            </a:p>
            <a:p>
              <a:pPr marL="0" indent="0" algn="r">
                <a:spcBef>
                  <a:spcPts val="800"/>
                </a:spcBef>
              </a:pPr>
              <a:r>
                <a:rPr lang="en-US" sz="1600" kern="0" dirty="0"/>
                <a:t>N-body</a:t>
              </a:r>
            </a:p>
            <a:p>
              <a:pPr marL="0" indent="0" algn="r">
                <a:spcBef>
                  <a:spcPts val="800"/>
                </a:spcBef>
              </a:pPr>
              <a:endParaRPr lang="en-US" sz="1600" kern="0" dirty="0"/>
            </a:p>
            <a:p>
              <a:pPr marL="457200" indent="0" algn="r">
                <a:spcBef>
                  <a:spcPts val="800"/>
                </a:spcBef>
              </a:pPr>
              <a:endParaRPr lang="en-US" sz="1600" kern="0" dirty="0"/>
            </a:p>
            <a:p>
              <a:pPr marL="0" indent="0" algn="r">
                <a:spcBef>
                  <a:spcPts val="800"/>
                </a:spcBef>
              </a:pPr>
              <a:endParaRPr lang="en-US" sz="1600" kern="0" dirty="0"/>
            </a:p>
          </p:txBody>
        </p:sp>
        <p:cxnSp>
          <p:nvCxnSpPr>
            <p:cNvPr id="42" name="Straight Connector 41">
              <a:extLst>
                <a:ext uri="{FF2B5EF4-FFF2-40B4-BE49-F238E27FC236}">
                  <a16:creationId xmlns:a16="http://schemas.microsoft.com/office/drawing/2014/main" id="{70E002A8-0024-0444-8526-DC629155FC06}"/>
                </a:ext>
              </a:extLst>
            </p:cNvPr>
            <p:cNvCxnSpPr/>
            <p:nvPr/>
          </p:nvCxnSpPr>
          <p:spPr bwMode="auto">
            <a:xfrm>
              <a:off x="9296400" y="1676400"/>
              <a:ext cx="0" cy="2743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6BF92FDA-151C-2E4C-9FD7-53BE380847BC}"/>
                </a:ext>
              </a:extLst>
            </p:cNvPr>
            <p:cNvCxnSpPr>
              <a:cxnSpLocks/>
            </p:cNvCxnSpPr>
            <p:nvPr/>
          </p:nvCxnSpPr>
          <p:spPr bwMode="auto">
            <a:xfrm flipH="1">
              <a:off x="7772400" y="1981200"/>
              <a:ext cx="6858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6" name="Content Placeholder 2">
              <a:extLst>
                <a:ext uri="{FF2B5EF4-FFF2-40B4-BE49-F238E27FC236}">
                  <a16:creationId xmlns:a16="http://schemas.microsoft.com/office/drawing/2014/main" id="{4DA1D353-26D4-E646-82F3-B9C0B533F0D7}"/>
                </a:ext>
              </a:extLst>
            </p:cNvPr>
            <p:cNvSpPr txBox="1">
              <a:spLocks/>
            </p:cNvSpPr>
            <p:nvPr/>
          </p:nvSpPr>
          <p:spPr>
            <a:xfrm>
              <a:off x="7924800" y="1676400"/>
              <a:ext cx="13716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r">
                <a:spcBef>
                  <a:spcPts val="800"/>
                </a:spcBef>
              </a:pPr>
              <a:r>
                <a:rPr lang="en-US" sz="1600" b="1" kern="0" dirty="0"/>
                <a:t>Operation</a:t>
              </a:r>
              <a:endParaRPr lang="en-US" sz="1600" kern="0" dirty="0"/>
            </a:p>
          </p:txBody>
        </p:sp>
        <p:sp>
          <p:nvSpPr>
            <p:cNvPr id="47" name="Content Placeholder 2">
              <a:extLst>
                <a:ext uri="{FF2B5EF4-FFF2-40B4-BE49-F238E27FC236}">
                  <a16:creationId xmlns:a16="http://schemas.microsoft.com/office/drawing/2014/main" id="{B96CD36E-3294-CB47-B4A4-A3F562A956CE}"/>
                </a:ext>
              </a:extLst>
            </p:cNvPr>
            <p:cNvSpPr txBox="1">
              <a:spLocks/>
            </p:cNvSpPr>
            <p:nvPr/>
          </p:nvSpPr>
          <p:spPr>
            <a:xfrm>
              <a:off x="9144000" y="1981200"/>
              <a:ext cx="13716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kern="0" dirty="0"/>
                <a:t>O(N)</a:t>
              </a:r>
            </a:p>
            <a:p>
              <a:pPr marL="0" indent="0" algn="ctr">
                <a:spcBef>
                  <a:spcPts val="800"/>
                </a:spcBef>
              </a:pPr>
              <a:r>
                <a:rPr lang="en-US" sz="1600" kern="0" dirty="0"/>
                <a:t>O(N</a:t>
              </a:r>
              <a:r>
                <a:rPr lang="en-US" sz="1600" kern="0" baseline="30000" dirty="0"/>
                <a:t>2</a:t>
              </a:r>
              <a:r>
                <a:rPr lang="en-US" sz="1600" kern="0" dirty="0"/>
                <a:t>)</a:t>
              </a:r>
            </a:p>
            <a:p>
              <a:pPr marL="0" indent="0" algn="ctr">
                <a:spcBef>
                  <a:spcPts val="800"/>
                </a:spcBef>
              </a:pPr>
              <a:r>
                <a:rPr lang="en-US" sz="1600" kern="0" dirty="0"/>
                <a:t>O(N</a:t>
              </a:r>
              <a:r>
                <a:rPr lang="en-US" sz="1600" kern="0" baseline="30000" dirty="0"/>
                <a:t>3</a:t>
              </a:r>
              <a:r>
                <a:rPr lang="en-US" sz="1600" kern="0" dirty="0"/>
                <a:t>)</a:t>
              </a:r>
            </a:p>
            <a:p>
              <a:pPr marL="0" indent="0" algn="ctr">
                <a:spcBef>
                  <a:spcPts val="800"/>
                </a:spcBef>
              </a:pPr>
              <a:r>
                <a:rPr lang="en-US" sz="1600" kern="0" dirty="0"/>
                <a:t>O(</a:t>
              </a:r>
              <a:r>
                <a:rPr lang="en-US" sz="1600" kern="0" dirty="0" err="1"/>
                <a:t>NlogN</a:t>
              </a:r>
              <a:r>
                <a:rPr lang="en-US" sz="1600" kern="0" dirty="0"/>
                <a:t>)</a:t>
              </a:r>
            </a:p>
            <a:p>
              <a:pPr marL="0" indent="0" algn="ctr">
                <a:spcBef>
                  <a:spcPts val="800"/>
                </a:spcBef>
              </a:pPr>
              <a:r>
                <a:rPr lang="en-US" sz="1600" kern="0" dirty="0"/>
                <a:t>O(N</a:t>
              </a:r>
              <a:r>
                <a:rPr lang="en-US" sz="1600" kern="0" baseline="30000" dirty="0"/>
                <a:t>1.33</a:t>
              </a:r>
              <a:r>
                <a:rPr lang="en-US" sz="1600" kern="0" dirty="0"/>
                <a:t>)</a:t>
              </a:r>
            </a:p>
            <a:p>
              <a:pPr marL="0" indent="0" algn="ctr">
                <a:spcBef>
                  <a:spcPts val="800"/>
                </a:spcBef>
              </a:pPr>
              <a:r>
                <a:rPr lang="en-US" sz="1600" kern="0" dirty="0"/>
                <a:t>O(N)</a:t>
              </a:r>
            </a:p>
            <a:p>
              <a:pPr marL="0" indent="0" algn="ctr">
                <a:spcBef>
                  <a:spcPts val="800"/>
                </a:spcBef>
              </a:pPr>
              <a:r>
                <a:rPr lang="en-US" sz="1600" kern="0" dirty="0"/>
                <a:t>O(N</a:t>
              </a:r>
              <a:r>
                <a:rPr lang="en-US" sz="1600" kern="0" baseline="30000" dirty="0"/>
                <a:t>2</a:t>
              </a:r>
              <a:r>
                <a:rPr lang="en-US" sz="1600" kern="0" dirty="0"/>
                <a:t>)</a:t>
              </a:r>
            </a:p>
            <a:p>
              <a:pPr marL="0" indent="0" algn="ctr">
                <a:spcBef>
                  <a:spcPts val="800"/>
                </a:spcBef>
              </a:pPr>
              <a:endParaRPr lang="en-US" sz="1600" kern="0" dirty="0"/>
            </a:p>
          </p:txBody>
        </p:sp>
        <p:sp>
          <p:nvSpPr>
            <p:cNvPr id="48" name="Content Placeholder 2">
              <a:extLst>
                <a:ext uri="{FF2B5EF4-FFF2-40B4-BE49-F238E27FC236}">
                  <a16:creationId xmlns:a16="http://schemas.microsoft.com/office/drawing/2014/main" id="{69ECFE35-C821-2140-BF48-FA5B702FD52A}"/>
                </a:ext>
              </a:extLst>
            </p:cNvPr>
            <p:cNvSpPr txBox="1">
              <a:spLocks/>
            </p:cNvSpPr>
            <p:nvPr/>
          </p:nvSpPr>
          <p:spPr>
            <a:xfrm>
              <a:off x="9144000" y="1676400"/>
              <a:ext cx="13716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b="1" kern="0" dirty="0"/>
                <a:t>FLOPs</a:t>
              </a:r>
              <a:endParaRPr lang="en-US" sz="1600" kern="0" dirty="0"/>
            </a:p>
          </p:txBody>
        </p:sp>
      </p:grpSp>
      <p:grpSp>
        <p:nvGrpSpPr>
          <p:cNvPr id="49" name="Group 48">
            <a:extLst>
              <a:ext uri="{FF2B5EF4-FFF2-40B4-BE49-F238E27FC236}">
                <a16:creationId xmlns:a16="http://schemas.microsoft.com/office/drawing/2014/main" id="{26CC2195-55CC-9647-8AF0-647D82C9A9DD}"/>
              </a:ext>
            </a:extLst>
          </p:cNvPr>
          <p:cNvGrpSpPr/>
          <p:nvPr/>
        </p:nvGrpSpPr>
        <p:grpSpPr>
          <a:xfrm>
            <a:off x="10058400" y="1676400"/>
            <a:ext cx="1371600" cy="2819400"/>
            <a:chOff x="10515600" y="1676400"/>
            <a:chExt cx="1371600" cy="2819400"/>
          </a:xfrm>
        </p:grpSpPr>
        <p:sp>
          <p:nvSpPr>
            <p:cNvPr id="50" name="Content Placeholder 2">
              <a:extLst>
                <a:ext uri="{FF2B5EF4-FFF2-40B4-BE49-F238E27FC236}">
                  <a16:creationId xmlns:a16="http://schemas.microsoft.com/office/drawing/2014/main" id="{6659EB20-8B81-094B-B668-45E57854DDEA}"/>
                </a:ext>
              </a:extLst>
            </p:cNvPr>
            <p:cNvSpPr txBox="1">
              <a:spLocks/>
            </p:cNvSpPr>
            <p:nvPr/>
          </p:nvSpPr>
          <p:spPr>
            <a:xfrm>
              <a:off x="10515600" y="1981200"/>
              <a:ext cx="13716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kern="0" dirty="0"/>
                <a:t>O(N)</a:t>
              </a:r>
            </a:p>
            <a:p>
              <a:pPr marL="0" indent="0" algn="ctr">
                <a:spcBef>
                  <a:spcPts val="800"/>
                </a:spcBef>
              </a:pPr>
              <a:r>
                <a:rPr lang="en-US" sz="1600" kern="0" dirty="0"/>
                <a:t>O(N</a:t>
              </a:r>
              <a:r>
                <a:rPr lang="en-US" sz="1600" kern="0" baseline="30000" dirty="0"/>
                <a:t>2</a:t>
              </a:r>
              <a:r>
                <a:rPr lang="en-US" sz="1600" kern="0" dirty="0"/>
                <a:t>)</a:t>
              </a:r>
            </a:p>
            <a:p>
              <a:pPr marL="0" indent="0" algn="ctr">
                <a:spcBef>
                  <a:spcPts val="800"/>
                </a:spcBef>
              </a:pPr>
              <a:r>
                <a:rPr lang="en-US" sz="1600" kern="0" dirty="0"/>
                <a:t>O(N</a:t>
              </a:r>
              <a:r>
                <a:rPr lang="en-US" sz="1600" kern="0" baseline="30000" dirty="0"/>
                <a:t>2</a:t>
              </a:r>
              <a:r>
                <a:rPr lang="en-US" sz="1600" kern="0" dirty="0"/>
                <a:t>)</a:t>
              </a:r>
            </a:p>
            <a:p>
              <a:pPr marL="0" indent="0" algn="ctr">
                <a:spcBef>
                  <a:spcPts val="800"/>
                </a:spcBef>
              </a:pPr>
              <a:r>
                <a:rPr lang="en-US" sz="1600" kern="0" dirty="0"/>
                <a:t>O(N)</a:t>
              </a:r>
            </a:p>
            <a:p>
              <a:pPr marL="0" indent="0" algn="ctr">
                <a:spcBef>
                  <a:spcPts val="800"/>
                </a:spcBef>
              </a:pPr>
              <a:r>
                <a:rPr lang="en-US" sz="1600" kern="0" dirty="0"/>
                <a:t>O(N</a:t>
              </a:r>
              <a:r>
                <a:rPr lang="en-US" sz="1600" kern="0" baseline="30000" dirty="0"/>
                <a:t>1.33</a:t>
              </a:r>
              <a:r>
                <a:rPr lang="en-US" sz="1600" kern="0" dirty="0"/>
                <a:t>)</a:t>
              </a:r>
            </a:p>
            <a:p>
              <a:pPr marL="0" indent="0" algn="ctr">
                <a:spcBef>
                  <a:spcPts val="800"/>
                </a:spcBef>
              </a:pPr>
              <a:r>
                <a:rPr lang="en-US" sz="1600" kern="0" dirty="0"/>
                <a:t>O(N)</a:t>
              </a:r>
            </a:p>
            <a:p>
              <a:pPr marL="0" indent="0" algn="ctr">
                <a:spcBef>
                  <a:spcPts val="800"/>
                </a:spcBef>
              </a:pPr>
              <a:r>
                <a:rPr lang="en-US" sz="1600" kern="0" dirty="0"/>
                <a:t>O(N)</a:t>
              </a:r>
            </a:p>
            <a:p>
              <a:pPr marL="0" indent="0" algn="ctr">
                <a:spcBef>
                  <a:spcPts val="800"/>
                </a:spcBef>
              </a:pPr>
              <a:endParaRPr lang="en-US" sz="1600" kern="0" dirty="0"/>
            </a:p>
          </p:txBody>
        </p:sp>
        <p:sp>
          <p:nvSpPr>
            <p:cNvPr id="51" name="Content Placeholder 2">
              <a:extLst>
                <a:ext uri="{FF2B5EF4-FFF2-40B4-BE49-F238E27FC236}">
                  <a16:creationId xmlns:a16="http://schemas.microsoft.com/office/drawing/2014/main" id="{B2EE6799-2031-944D-8008-2922CE3AF79B}"/>
                </a:ext>
              </a:extLst>
            </p:cNvPr>
            <p:cNvSpPr txBox="1">
              <a:spLocks/>
            </p:cNvSpPr>
            <p:nvPr/>
          </p:nvSpPr>
          <p:spPr>
            <a:xfrm>
              <a:off x="10515600" y="1676400"/>
              <a:ext cx="13716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b="1" kern="0" dirty="0"/>
                <a:t>Data</a:t>
              </a:r>
              <a:endParaRPr lang="en-US" sz="1600" kern="0" dirty="0"/>
            </a:p>
          </p:txBody>
        </p:sp>
      </p:grpSp>
      <p:grpSp>
        <p:nvGrpSpPr>
          <p:cNvPr id="52" name="Group 51">
            <a:extLst>
              <a:ext uri="{FF2B5EF4-FFF2-40B4-BE49-F238E27FC236}">
                <a16:creationId xmlns:a16="http://schemas.microsoft.com/office/drawing/2014/main" id="{1340E566-33A8-534D-B717-26636F2D58DF}"/>
              </a:ext>
            </a:extLst>
          </p:cNvPr>
          <p:cNvGrpSpPr/>
          <p:nvPr/>
        </p:nvGrpSpPr>
        <p:grpSpPr>
          <a:xfrm>
            <a:off x="11430000" y="1676400"/>
            <a:ext cx="1371600" cy="2819400"/>
            <a:chOff x="10058400" y="1676400"/>
            <a:chExt cx="1371600" cy="2819400"/>
          </a:xfrm>
        </p:grpSpPr>
        <p:sp>
          <p:nvSpPr>
            <p:cNvPr id="53" name="Content Placeholder 2">
              <a:extLst>
                <a:ext uri="{FF2B5EF4-FFF2-40B4-BE49-F238E27FC236}">
                  <a16:creationId xmlns:a16="http://schemas.microsoft.com/office/drawing/2014/main" id="{0725BDD1-4215-3847-B310-1EBB804D4DF5}"/>
                </a:ext>
              </a:extLst>
            </p:cNvPr>
            <p:cNvSpPr txBox="1">
              <a:spLocks/>
            </p:cNvSpPr>
            <p:nvPr/>
          </p:nvSpPr>
          <p:spPr>
            <a:xfrm>
              <a:off x="10058400" y="1981200"/>
              <a:ext cx="13716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kern="0" dirty="0"/>
                <a:t>O(1)</a:t>
              </a:r>
            </a:p>
            <a:p>
              <a:pPr marL="0" indent="0" algn="ctr">
                <a:spcBef>
                  <a:spcPts val="800"/>
                </a:spcBef>
              </a:pPr>
              <a:r>
                <a:rPr lang="en-US" sz="1600" kern="0" dirty="0"/>
                <a:t>O(1)</a:t>
              </a:r>
            </a:p>
            <a:p>
              <a:pPr marL="0" indent="0" algn="ctr">
                <a:spcBef>
                  <a:spcPts val="800"/>
                </a:spcBef>
              </a:pPr>
              <a:r>
                <a:rPr lang="en-US" sz="1600" kern="0" dirty="0"/>
                <a:t>O(N)</a:t>
              </a:r>
            </a:p>
            <a:p>
              <a:pPr marL="0" indent="0" algn="ctr">
                <a:spcBef>
                  <a:spcPts val="800"/>
                </a:spcBef>
              </a:pPr>
              <a:r>
                <a:rPr lang="en-US" sz="1600" kern="0" dirty="0"/>
                <a:t>O(</a:t>
              </a:r>
              <a:r>
                <a:rPr lang="en-US" sz="1600" kern="0" dirty="0" err="1"/>
                <a:t>logN</a:t>
              </a:r>
              <a:r>
                <a:rPr lang="en-US" sz="1600" kern="0" dirty="0"/>
                <a:t>)</a:t>
              </a:r>
            </a:p>
            <a:p>
              <a:pPr marL="0" indent="0" algn="ctr">
                <a:spcBef>
                  <a:spcPts val="800"/>
                </a:spcBef>
              </a:pPr>
              <a:r>
                <a:rPr lang="en-US" sz="1600" kern="0" dirty="0"/>
                <a:t>O(1)</a:t>
              </a:r>
            </a:p>
            <a:p>
              <a:pPr marL="0" indent="0" algn="ctr">
                <a:spcBef>
                  <a:spcPts val="800"/>
                </a:spcBef>
              </a:pPr>
              <a:r>
                <a:rPr lang="en-US" sz="1600" kern="0" dirty="0"/>
                <a:t>O(1)</a:t>
              </a:r>
            </a:p>
            <a:p>
              <a:pPr marL="0" indent="0" algn="ctr">
                <a:spcBef>
                  <a:spcPts val="800"/>
                </a:spcBef>
              </a:pPr>
              <a:r>
                <a:rPr lang="en-US" sz="1600" kern="0" dirty="0"/>
                <a:t>O(N)</a:t>
              </a:r>
            </a:p>
            <a:p>
              <a:pPr marL="0" indent="0" algn="ctr">
                <a:spcBef>
                  <a:spcPts val="800"/>
                </a:spcBef>
              </a:pPr>
              <a:endParaRPr lang="en-US" sz="1600" kern="0" dirty="0"/>
            </a:p>
          </p:txBody>
        </p:sp>
        <p:sp>
          <p:nvSpPr>
            <p:cNvPr id="54" name="Content Placeholder 2">
              <a:extLst>
                <a:ext uri="{FF2B5EF4-FFF2-40B4-BE49-F238E27FC236}">
                  <a16:creationId xmlns:a16="http://schemas.microsoft.com/office/drawing/2014/main" id="{3EB597FB-F86F-CC4B-83F7-E56934476182}"/>
                </a:ext>
              </a:extLst>
            </p:cNvPr>
            <p:cNvSpPr txBox="1">
              <a:spLocks/>
            </p:cNvSpPr>
            <p:nvPr/>
          </p:nvSpPr>
          <p:spPr>
            <a:xfrm>
              <a:off x="10058400" y="1676400"/>
              <a:ext cx="13716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b="1" kern="0" dirty="0"/>
                <a:t>AI (ideal)</a:t>
              </a:r>
              <a:endParaRPr lang="en-US" sz="1600" kern="0" dirty="0"/>
            </a:p>
          </p:txBody>
        </p:sp>
      </p:grpSp>
      <p:grpSp>
        <p:nvGrpSpPr>
          <p:cNvPr id="55" name="Group 54">
            <a:extLst>
              <a:ext uri="{FF2B5EF4-FFF2-40B4-BE49-F238E27FC236}">
                <a16:creationId xmlns:a16="http://schemas.microsoft.com/office/drawing/2014/main" id="{801936D9-1C85-CB45-87AE-2BBA747130A6}"/>
              </a:ext>
            </a:extLst>
          </p:cNvPr>
          <p:cNvGrpSpPr/>
          <p:nvPr/>
        </p:nvGrpSpPr>
        <p:grpSpPr>
          <a:xfrm>
            <a:off x="12801600" y="1676400"/>
            <a:ext cx="1371600" cy="2819400"/>
            <a:chOff x="10058400" y="1676400"/>
            <a:chExt cx="1371600" cy="2819400"/>
          </a:xfrm>
        </p:grpSpPr>
        <p:sp>
          <p:nvSpPr>
            <p:cNvPr id="56" name="Content Placeholder 2">
              <a:extLst>
                <a:ext uri="{FF2B5EF4-FFF2-40B4-BE49-F238E27FC236}">
                  <a16:creationId xmlns:a16="http://schemas.microsoft.com/office/drawing/2014/main" id="{A9A12834-B00A-714B-A3AC-3D2F9351BB64}"/>
                </a:ext>
              </a:extLst>
            </p:cNvPr>
            <p:cNvSpPr txBox="1">
              <a:spLocks/>
            </p:cNvSpPr>
            <p:nvPr/>
          </p:nvSpPr>
          <p:spPr>
            <a:xfrm>
              <a:off x="10058400" y="1981200"/>
              <a:ext cx="1371600" cy="2514600"/>
            </a:xfrm>
            <a:prstGeom prst="rect">
              <a:avLst/>
            </a:prstGeom>
          </p:spPr>
          <p:txBody>
            <a:bodyPr wrap="none"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kern="0" dirty="0"/>
                <a:t>O(1)</a:t>
              </a:r>
            </a:p>
            <a:p>
              <a:pPr marL="0" indent="0" algn="ctr">
                <a:spcBef>
                  <a:spcPts val="800"/>
                </a:spcBef>
              </a:pPr>
              <a:r>
                <a:rPr lang="en-US" sz="1600" kern="0" dirty="0"/>
                <a:t>O(</a:t>
              </a:r>
              <a:r>
                <a:rPr lang="en-US" sz="1600" kern="0" dirty="0" err="1"/>
                <a:t>logN</a:t>
              </a:r>
              <a:r>
                <a:rPr lang="en-US" sz="1600" kern="0" dirty="0"/>
                <a:t>)</a:t>
              </a:r>
            </a:p>
            <a:p>
              <a:pPr marL="0" indent="0" algn="ctr">
                <a:spcBef>
                  <a:spcPts val="800"/>
                </a:spcBef>
              </a:pPr>
              <a:r>
                <a:rPr lang="en-US" sz="1600" kern="0" dirty="0"/>
                <a:t>O(</a:t>
              </a:r>
              <a:r>
                <a:rPr lang="en-US" sz="1600" kern="0" dirty="0" err="1"/>
                <a:t>logN</a:t>
              </a:r>
              <a:r>
                <a:rPr lang="en-US" sz="1600" kern="0" dirty="0"/>
                <a:t>)</a:t>
              </a:r>
            </a:p>
            <a:p>
              <a:pPr marL="0" indent="0" algn="ctr">
                <a:spcBef>
                  <a:spcPts val="800"/>
                </a:spcBef>
              </a:pPr>
              <a:r>
                <a:rPr lang="en-US" sz="1600" kern="0" dirty="0"/>
                <a:t>O(</a:t>
              </a:r>
              <a:r>
                <a:rPr lang="en-US" sz="1600" kern="0" dirty="0" err="1"/>
                <a:t>logN</a:t>
              </a:r>
              <a:r>
                <a:rPr lang="en-US" sz="1600" kern="0" dirty="0"/>
                <a:t>)</a:t>
              </a:r>
            </a:p>
            <a:p>
              <a:pPr marL="0" indent="0" algn="ctr">
                <a:spcBef>
                  <a:spcPts val="800"/>
                </a:spcBef>
              </a:pPr>
              <a:r>
                <a:rPr lang="en-US" sz="1600" kern="0" dirty="0"/>
                <a:t>O(N</a:t>
              </a:r>
              <a:r>
                <a:rPr lang="en-US" sz="1600" kern="0" baseline="30000" dirty="0"/>
                <a:t>0.33</a:t>
              </a:r>
              <a:r>
                <a:rPr lang="en-US" sz="1600" kern="0" dirty="0"/>
                <a:t> </a:t>
              </a:r>
              <a:r>
                <a:rPr lang="en-US" sz="1600" kern="0" dirty="0" err="1"/>
                <a:t>logN</a:t>
              </a:r>
              <a:r>
                <a:rPr lang="en-US" sz="1600" kern="0" dirty="0"/>
                <a:t>)</a:t>
              </a:r>
            </a:p>
            <a:p>
              <a:pPr marL="0" indent="0" algn="ctr">
                <a:spcBef>
                  <a:spcPts val="800"/>
                </a:spcBef>
              </a:pPr>
              <a:r>
                <a:rPr lang="en-US" sz="1600" kern="0" dirty="0"/>
                <a:t>O(</a:t>
              </a:r>
              <a:r>
                <a:rPr lang="en-US" sz="1600" kern="0" dirty="0" err="1"/>
                <a:t>logN</a:t>
              </a:r>
              <a:r>
                <a:rPr lang="en-US" sz="1600" kern="0" dirty="0"/>
                <a:t>)</a:t>
              </a:r>
            </a:p>
            <a:p>
              <a:pPr marL="0" indent="0" algn="ctr">
                <a:spcBef>
                  <a:spcPts val="800"/>
                </a:spcBef>
              </a:pPr>
              <a:r>
                <a:rPr lang="en-US" sz="1600" kern="0" dirty="0"/>
                <a:t>O(</a:t>
              </a:r>
              <a:r>
                <a:rPr lang="en-US" sz="1600" kern="0" dirty="0" err="1"/>
                <a:t>logN</a:t>
              </a:r>
              <a:r>
                <a:rPr lang="en-US" sz="1600" kern="0" dirty="0"/>
                <a:t>)</a:t>
              </a:r>
            </a:p>
            <a:p>
              <a:pPr marL="0" indent="0" algn="ctr">
                <a:spcBef>
                  <a:spcPts val="800"/>
                </a:spcBef>
              </a:pPr>
              <a:endParaRPr lang="en-US" sz="1600" kern="0" dirty="0"/>
            </a:p>
          </p:txBody>
        </p:sp>
        <p:sp>
          <p:nvSpPr>
            <p:cNvPr id="57" name="Content Placeholder 2">
              <a:extLst>
                <a:ext uri="{FF2B5EF4-FFF2-40B4-BE49-F238E27FC236}">
                  <a16:creationId xmlns:a16="http://schemas.microsoft.com/office/drawing/2014/main" id="{35129F23-1531-DF4D-9E4F-905557AB9C46}"/>
                </a:ext>
              </a:extLst>
            </p:cNvPr>
            <p:cNvSpPr txBox="1">
              <a:spLocks/>
            </p:cNvSpPr>
            <p:nvPr/>
          </p:nvSpPr>
          <p:spPr>
            <a:xfrm>
              <a:off x="10058400" y="1676400"/>
              <a:ext cx="13716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b="1" kern="0" dirty="0"/>
                <a:t>Depth</a:t>
              </a:r>
              <a:endParaRPr lang="en-US" sz="1600" kern="0" dirty="0"/>
            </a:p>
          </p:txBody>
        </p:sp>
      </p:grpSp>
      <p:grpSp>
        <p:nvGrpSpPr>
          <p:cNvPr id="58" name="Group 57">
            <a:extLst>
              <a:ext uri="{FF2B5EF4-FFF2-40B4-BE49-F238E27FC236}">
                <a16:creationId xmlns:a16="http://schemas.microsoft.com/office/drawing/2014/main" id="{B6FB1949-8B5B-EA45-A738-57EBAE34957F}"/>
              </a:ext>
            </a:extLst>
          </p:cNvPr>
          <p:cNvGrpSpPr/>
          <p:nvPr/>
        </p:nvGrpSpPr>
        <p:grpSpPr>
          <a:xfrm>
            <a:off x="8001000" y="1600200"/>
            <a:ext cx="6096000" cy="5334000"/>
            <a:chOff x="7848600" y="1981200"/>
            <a:chExt cx="6096000" cy="5334000"/>
          </a:xfrm>
        </p:grpSpPr>
        <p:sp>
          <p:nvSpPr>
            <p:cNvPr id="59" name="Explosion 2 58">
              <a:extLst>
                <a:ext uri="{FF2B5EF4-FFF2-40B4-BE49-F238E27FC236}">
                  <a16:creationId xmlns:a16="http://schemas.microsoft.com/office/drawing/2014/main" id="{E2426411-1648-1B4F-A066-7CAC5F47D47E}"/>
                </a:ext>
              </a:extLst>
            </p:cNvPr>
            <p:cNvSpPr/>
            <p:nvPr/>
          </p:nvSpPr>
          <p:spPr bwMode="auto">
            <a:xfrm>
              <a:off x="7848600" y="1981200"/>
              <a:ext cx="6096000" cy="5334000"/>
            </a:xfrm>
            <a:prstGeom prst="irregularSeal2">
              <a:avLst/>
            </a:prstGeom>
            <a:solidFill>
              <a:srgbClr val="FFCC66"/>
            </a:solidFill>
            <a:ln w="9525" cap="flat" cmpd="sng" algn="ctr">
              <a:solidFill>
                <a:srgbClr val="9411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0" i="0" u="none" strike="noStrike" cap="none" normalizeH="0" baseline="0" dirty="0">
                  <a:ln>
                    <a:noFill/>
                  </a:ln>
                  <a:solidFill>
                    <a:srgbClr val="FF9300"/>
                  </a:solidFill>
                  <a:effectLst/>
                  <a:latin typeface="Arial" charset="0"/>
                  <a:ea typeface="ＭＳ Ｐゴシック" charset="-128"/>
                  <a:cs typeface="ＭＳ Ｐゴシック" charset="-128"/>
                </a:rPr>
                <a:t>!</a:t>
              </a:r>
            </a:p>
          </p:txBody>
        </p:sp>
        <p:sp>
          <p:nvSpPr>
            <p:cNvPr id="60" name="Content Placeholder 2">
              <a:extLst>
                <a:ext uri="{FF2B5EF4-FFF2-40B4-BE49-F238E27FC236}">
                  <a16:creationId xmlns:a16="http://schemas.microsoft.com/office/drawing/2014/main" id="{B4D91263-CEE9-D44C-8860-79DED2953867}"/>
                </a:ext>
              </a:extLst>
            </p:cNvPr>
            <p:cNvSpPr txBox="1">
              <a:spLocks/>
            </p:cNvSpPr>
            <p:nvPr/>
          </p:nvSpPr>
          <p:spPr>
            <a:xfrm rot="20099409">
              <a:off x="8246775" y="3746659"/>
              <a:ext cx="4800600" cy="18669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3200" b="1" kern="0" dirty="0">
                  <a:solidFill>
                    <a:srgbClr val="941100"/>
                  </a:solidFill>
                </a:rPr>
                <a:t>Overheads can dominate at high concurrency or small problems</a:t>
              </a:r>
              <a:endParaRPr lang="en-US" sz="2000" b="1" kern="0" dirty="0">
                <a:solidFill>
                  <a:srgbClr val="941100"/>
                </a:solidFill>
              </a:endParaRPr>
            </a:p>
          </p:txBody>
        </p:sp>
      </p:grpSp>
    </p:spTree>
    <p:extLst>
      <p:ext uri="{BB962C8B-B14F-4D97-AF65-F5344CB8AC3E}">
        <p14:creationId xmlns:p14="http://schemas.microsoft.com/office/powerpoint/2010/main" val="110247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DA1B7-9B7C-1A40-8DF8-7BE397AD833D}"/>
              </a:ext>
            </a:extLst>
          </p:cNvPr>
          <p:cNvSpPr>
            <a:spLocks noGrp="1"/>
          </p:cNvSpPr>
          <p:nvPr>
            <p:ph type="title"/>
          </p:nvPr>
        </p:nvSpPr>
        <p:spPr/>
        <p:txBody>
          <a:bodyPr/>
          <a:lstStyle/>
          <a:p>
            <a:r>
              <a:rPr lang="en-US" dirty="0"/>
              <a:t>Marking Regions of Interest for SDE</a:t>
            </a:r>
          </a:p>
        </p:txBody>
      </p:sp>
      <p:sp>
        <p:nvSpPr>
          <p:cNvPr id="3" name="Content Placeholder 2">
            <a:extLst>
              <a:ext uri="{FF2B5EF4-FFF2-40B4-BE49-F238E27FC236}">
                <a16:creationId xmlns:a16="http://schemas.microsoft.com/office/drawing/2014/main" id="{2C7B3927-44E3-4748-AFA0-A569587D8602}"/>
              </a:ext>
            </a:extLst>
          </p:cNvPr>
          <p:cNvSpPr>
            <a:spLocks noGrp="1"/>
          </p:cNvSpPr>
          <p:nvPr>
            <p:ph idx="1"/>
          </p:nvPr>
        </p:nvSpPr>
        <p:spPr/>
        <p:txBody>
          <a:bodyPr/>
          <a:lstStyle/>
          <a:p>
            <a:pPr marL="457200" indent="-457200">
              <a:spcBef>
                <a:spcPts val="0"/>
              </a:spcBef>
            </a:pPr>
            <a:r>
              <a:rPr lang="en-US" sz="2000" b="1" dirty="0">
                <a:latin typeface="Courier New" panose="02070309020205020404" pitchFamily="49" charset="0"/>
                <a:cs typeface="Courier New" panose="02070309020205020404" pitchFamily="49" charset="0"/>
              </a:rPr>
              <a:t>// Code must be built with appropriate paths for </a:t>
            </a:r>
            <a:r>
              <a:rPr lang="en-US" sz="2000" b="1" dirty="0" err="1">
                <a:latin typeface="Courier New" panose="02070309020205020404" pitchFamily="49" charset="0"/>
                <a:cs typeface="Courier New" panose="02070309020205020404" pitchFamily="49" charset="0"/>
              </a:rPr>
              <a:t>VTune</a:t>
            </a:r>
            <a:r>
              <a:rPr lang="en-US" sz="2000" b="1" dirty="0">
                <a:latin typeface="Courier New" panose="02070309020205020404" pitchFamily="49" charset="0"/>
                <a:cs typeface="Courier New" panose="02070309020205020404" pitchFamily="49" charset="0"/>
              </a:rPr>
              <a:t> include file (</a:t>
            </a:r>
            <a:r>
              <a:rPr lang="en-US" sz="2000" b="1" dirty="0" err="1">
                <a:latin typeface="Courier New" panose="02070309020205020404" pitchFamily="49" charset="0"/>
                <a:cs typeface="Courier New" panose="02070309020205020404" pitchFamily="49" charset="0"/>
              </a:rPr>
              <a:t>ittnotify.h</a:t>
            </a:r>
            <a:r>
              <a:rPr lang="en-US" sz="2000" b="1" dirty="0">
                <a:latin typeface="Courier New" panose="02070309020205020404" pitchFamily="49" charset="0"/>
                <a:cs typeface="Courier New" panose="02070309020205020404" pitchFamily="49" charset="0"/>
              </a:rPr>
              <a:t>) and library (-</a:t>
            </a:r>
            <a:r>
              <a:rPr lang="en-US" sz="2000" b="1" dirty="0" err="1">
                <a:latin typeface="Courier New" panose="02070309020205020404" pitchFamily="49" charset="0"/>
                <a:cs typeface="Courier New" panose="02070309020205020404" pitchFamily="49" charset="0"/>
              </a:rPr>
              <a:t>littnotify</a:t>
            </a:r>
            <a:r>
              <a:rPr lang="en-US" sz="2000" b="1" dirty="0">
                <a:latin typeface="Courier New" panose="02070309020205020404" pitchFamily="49" charset="0"/>
                <a:cs typeface="Courier New" panose="02070309020205020404" pitchFamily="49" charset="0"/>
              </a:rPr>
              <a:t>)</a:t>
            </a:r>
            <a:br>
              <a:rPr lang="en-US" sz="2000" b="1" dirty="0">
                <a:latin typeface="Courier New" panose="02070309020205020404" pitchFamily="49" charset="0"/>
                <a:cs typeface="Courier New" panose="02070309020205020404" pitchFamily="49" charset="0"/>
              </a:rPr>
            </a:br>
            <a:r>
              <a:rPr lang="en-US" sz="2000" b="1" dirty="0">
                <a:latin typeface="Courier New" panose="02070309020205020404" pitchFamily="49" charset="0"/>
                <a:cs typeface="Courier New" panose="02070309020205020404" pitchFamily="49" charset="0"/>
              </a:rPr>
              <a:t>#include &lt;</a:t>
            </a:r>
            <a:r>
              <a:rPr lang="en-US" sz="2000" b="1" dirty="0" err="1">
                <a:latin typeface="Courier New" panose="02070309020205020404" pitchFamily="49" charset="0"/>
                <a:cs typeface="Courier New" panose="02070309020205020404" pitchFamily="49" charset="0"/>
              </a:rPr>
              <a:t>ittnotify.h</a:t>
            </a:r>
            <a:r>
              <a:rPr lang="en-US" sz="2000" b="1" dirty="0">
                <a:latin typeface="Courier New" panose="02070309020205020404" pitchFamily="49" charset="0"/>
                <a:cs typeface="Courier New" panose="02070309020205020404" pitchFamily="49" charset="0"/>
              </a:rPr>
              <a:t>&gt;</a:t>
            </a:r>
            <a:br>
              <a:rPr lang="en-US" sz="2000" b="1" dirty="0">
                <a:latin typeface="Courier New" panose="02070309020205020404" pitchFamily="49" charset="0"/>
                <a:cs typeface="Courier New" panose="02070309020205020404" pitchFamily="49" charset="0"/>
              </a:rPr>
            </a:br>
            <a:br>
              <a:rPr lang="en-US" sz="2000" b="1" dirty="0">
                <a:latin typeface="Courier New" panose="02070309020205020404" pitchFamily="49" charset="0"/>
                <a:cs typeface="Courier New" panose="02070309020205020404" pitchFamily="49" charset="0"/>
              </a:rPr>
            </a:br>
            <a:r>
              <a:rPr lang="en-US" sz="2000" b="1" dirty="0">
                <a:solidFill>
                  <a:srgbClr val="FF0000"/>
                </a:solidFill>
                <a:latin typeface="Courier New" panose="02070309020205020404" pitchFamily="49" charset="0"/>
                <a:cs typeface="Courier New" panose="02070309020205020404" pitchFamily="49" charset="0"/>
              </a:rPr>
              <a:t>__SSC_MARK(0x111); // start SDE tracing, note it uses 2 underscores</a:t>
            </a:r>
            <a:br>
              <a:rPr lang="en-US" sz="2000" b="1" dirty="0">
                <a:latin typeface="Courier New" panose="02070309020205020404" pitchFamily="49" charset="0"/>
                <a:cs typeface="Courier New" panose="02070309020205020404" pitchFamily="49" charset="0"/>
              </a:rPr>
            </a:br>
            <a:r>
              <a:rPr lang="en-US" sz="2000" b="1" dirty="0">
                <a:solidFill>
                  <a:srgbClr val="FFC000"/>
                </a:solidFill>
                <a:latin typeface="Courier New" panose="02070309020205020404" pitchFamily="49" charset="0"/>
                <a:cs typeface="Courier New" panose="02070309020205020404" pitchFamily="49" charset="0"/>
              </a:rPr>
              <a:t>__</a:t>
            </a:r>
            <a:r>
              <a:rPr lang="en-US" sz="2000" b="1" dirty="0" err="1">
                <a:solidFill>
                  <a:srgbClr val="FFC000"/>
                </a:solidFill>
                <a:latin typeface="Courier New" panose="02070309020205020404" pitchFamily="49" charset="0"/>
                <a:cs typeface="Courier New" panose="02070309020205020404" pitchFamily="49" charset="0"/>
              </a:rPr>
              <a:t>itt_resume</a:t>
            </a:r>
            <a:r>
              <a:rPr lang="en-US" sz="2000" b="1" dirty="0">
                <a:solidFill>
                  <a:srgbClr val="FFC000"/>
                </a:solidFill>
                <a:latin typeface="Courier New" panose="02070309020205020404" pitchFamily="49" charset="0"/>
                <a:cs typeface="Courier New" panose="02070309020205020404" pitchFamily="49" charset="0"/>
              </a:rPr>
              <a:t>();    // start </a:t>
            </a:r>
            <a:r>
              <a:rPr lang="en-US" sz="2000" b="1" dirty="0" err="1">
                <a:solidFill>
                  <a:srgbClr val="FFC000"/>
                </a:solidFill>
                <a:latin typeface="Courier New" panose="02070309020205020404" pitchFamily="49" charset="0"/>
                <a:cs typeface="Courier New" panose="02070309020205020404" pitchFamily="49" charset="0"/>
              </a:rPr>
              <a:t>VTune</a:t>
            </a:r>
            <a:r>
              <a:rPr lang="en-US" sz="2000" b="1" dirty="0">
                <a:solidFill>
                  <a:srgbClr val="FFC000"/>
                </a:solidFill>
                <a:latin typeface="Courier New" panose="02070309020205020404" pitchFamily="49" charset="0"/>
                <a:cs typeface="Courier New" panose="02070309020205020404" pitchFamily="49" charset="0"/>
              </a:rPr>
              <a:t>, again use 2 underscores</a:t>
            </a:r>
            <a:br>
              <a:rPr lang="en-US" sz="2000" b="1" dirty="0">
                <a:latin typeface="Courier New" panose="02070309020205020404" pitchFamily="49" charset="0"/>
                <a:cs typeface="Courier New" panose="02070309020205020404" pitchFamily="49" charset="0"/>
              </a:rPr>
            </a:br>
            <a:br>
              <a:rPr lang="en-US" sz="2000" b="1" dirty="0">
                <a:latin typeface="Courier New" panose="02070309020205020404" pitchFamily="49" charset="0"/>
                <a:cs typeface="Courier New" panose="02070309020205020404" pitchFamily="49" charset="0"/>
              </a:rPr>
            </a:br>
            <a:r>
              <a:rPr lang="en-US" sz="2000" b="1" dirty="0">
                <a:latin typeface="Courier New" panose="02070309020205020404" pitchFamily="49" charset="0"/>
                <a:cs typeface="Courier New" panose="02070309020205020404" pitchFamily="49" charset="0"/>
              </a:rPr>
              <a:t>for (k=0; k&lt;NTIMES; k++) {</a:t>
            </a:r>
            <a:br>
              <a:rPr lang="en-US" sz="2000" b="1" dirty="0">
                <a:latin typeface="Courier New" panose="02070309020205020404" pitchFamily="49" charset="0"/>
                <a:cs typeface="Courier New" panose="02070309020205020404" pitchFamily="49" charset="0"/>
              </a:rPr>
            </a:br>
            <a:r>
              <a:rPr lang="en-US" sz="2000" b="1" dirty="0">
                <a:latin typeface="Courier New" panose="02070309020205020404" pitchFamily="49" charset="0"/>
                <a:cs typeface="Courier New" panose="02070309020205020404" pitchFamily="49" charset="0"/>
              </a:rPr>
              <a:t>#pragma </a:t>
            </a:r>
            <a:r>
              <a:rPr lang="en-US" sz="2000" b="1" dirty="0" err="1">
                <a:latin typeface="Courier New" panose="02070309020205020404" pitchFamily="49" charset="0"/>
                <a:cs typeface="Courier New" panose="02070309020205020404" pitchFamily="49" charset="0"/>
              </a:rPr>
              <a:t>omp</a:t>
            </a:r>
            <a:r>
              <a:rPr lang="en-US" sz="2000" b="1" dirty="0">
                <a:latin typeface="Courier New" panose="02070309020205020404" pitchFamily="49" charset="0"/>
                <a:cs typeface="Courier New" panose="02070309020205020404" pitchFamily="49" charset="0"/>
              </a:rPr>
              <a:t> parallel for</a:t>
            </a:r>
            <a:br>
              <a:rPr lang="en-US" sz="2000" b="1" dirty="0">
                <a:latin typeface="Courier New" panose="02070309020205020404" pitchFamily="49" charset="0"/>
                <a:cs typeface="Courier New" panose="02070309020205020404" pitchFamily="49" charset="0"/>
              </a:rPr>
            </a:br>
            <a:r>
              <a:rPr lang="en-US" sz="2000" b="1" dirty="0">
                <a:latin typeface="Courier New" panose="02070309020205020404" pitchFamily="49" charset="0"/>
                <a:cs typeface="Courier New" panose="02070309020205020404" pitchFamily="49" charset="0"/>
              </a:rPr>
              <a:t>for (j=0; j&lt;STREAM_ARRAY_SIZE; </a:t>
            </a:r>
            <a:r>
              <a:rPr lang="en-US" sz="2000" b="1" dirty="0" err="1">
                <a:latin typeface="Courier New" panose="02070309020205020404" pitchFamily="49" charset="0"/>
                <a:cs typeface="Courier New" panose="02070309020205020404" pitchFamily="49" charset="0"/>
              </a:rPr>
              <a:t>j++</a:t>
            </a:r>
            <a:r>
              <a:rPr lang="en-US" sz="2000" b="1" dirty="0">
                <a:latin typeface="Courier New" panose="02070309020205020404" pitchFamily="49" charset="0"/>
                <a:cs typeface="Courier New" panose="02070309020205020404" pitchFamily="49" charset="0"/>
              </a:rPr>
              <a:t>)</a:t>
            </a:r>
            <a:br>
              <a:rPr lang="en-US" sz="2000" b="1" dirty="0">
                <a:latin typeface="Courier New" panose="02070309020205020404" pitchFamily="49" charset="0"/>
                <a:cs typeface="Courier New" panose="02070309020205020404" pitchFamily="49" charset="0"/>
              </a:rPr>
            </a:br>
            <a:r>
              <a:rPr lang="en-US" sz="2000" b="1" dirty="0">
                <a:latin typeface="Courier New" panose="02070309020205020404" pitchFamily="49" charset="0"/>
                <a:cs typeface="Courier New" panose="02070309020205020404" pitchFamily="49" charset="0"/>
              </a:rPr>
              <a:t>a[j] = b[j]+scalar*c[j];</a:t>
            </a:r>
            <a:br>
              <a:rPr lang="en-US" sz="2000" b="1" dirty="0">
                <a:latin typeface="Courier New" panose="02070309020205020404" pitchFamily="49" charset="0"/>
                <a:cs typeface="Courier New" panose="02070309020205020404" pitchFamily="49" charset="0"/>
              </a:rPr>
            </a:br>
            <a:r>
              <a:rPr lang="en-US" sz="2000" b="1" dirty="0">
                <a:latin typeface="Courier New" panose="02070309020205020404" pitchFamily="49" charset="0"/>
                <a:cs typeface="Courier New" panose="02070309020205020404" pitchFamily="49" charset="0"/>
              </a:rPr>
              <a:t>}</a:t>
            </a:r>
            <a:br>
              <a:rPr lang="en-US" sz="2000" b="1" dirty="0">
                <a:latin typeface="Courier New" panose="02070309020205020404" pitchFamily="49" charset="0"/>
                <a:cs typeface="Courier New" panose="02070309020205020404" pitchFamily="49" charset="0"/>
              </a:rPr>
            </a:br>
            <a:br>
              <a:rPr lang="en-US" sz="2000" b="1" dirty="0">
                <a:latin typeface="Courier New" panose="02070309020205020404" pitchFamily="49" charset="0"/>
                <a:cs typeface="Courier New" panose="02070309020205020404" pitchFamily="49" charset="0"/>
              </a:rPr>
            </a:br>
            <a:r>
              <a:rPr lang="en-US" sz="2000" b="1" dirty="0">
                <a:solidFill>
                  <a:srgbClr val="FFC000"/>
                </a:solidFill>
                <a:latin typeface="Courier New" panose="02070309020205020404" pitchFamily="49" charset="0"/>
                <a:cs typeface="Courier New" panose="02070309020205020404" pitchFamily="49" charset="0"/>
              </a:rPr>
              <a:t>__</a:t>
            </a:r>
            <a:r>
              <a:rPr lang="en-US" sz="2000" b="1" dirty="0" err="1">
                <a:solidFill>
                  <a:srgbClr val="FFC000"/>
                </a:solidFill>
                <a:latin typeface="Courier New" panose="02070309020205020404" pitchFamily="49" charset="0"/>
                <a:cs typeface="Courier New" panose="02070309020205020404" pitchFamily="49" charset="0"/>
              </a:rPr>
              <a:t>itt_pause</a:t>
            </a:r>
            <a:r>
              <a:rPr lang="en-US" sz="2000" b="1" dirty="0">
                <a:solidFill>
                  <a:srgbClr val="FFC000"/>
                </a:solidFill>
                <a:latin typeface="Courier New" panose="02070309020205020404" pitchFamily="49" charset="0"/>
                <a:cs typeface="Courier New" panose="02070309020205020404" pitchFamily="49" charset="0"/>
              </a:rPr>
              <a:t>();     // stop </a:t>
            </a:r>
            <a:r>
              <a:rPr lang="en-US" sz="2000" b="1" dirty="0" err="1">
                <a:solidFill>
                  <a:srgbClr val="FFC000"/>
                </a:solidFill>
                <a:latin typeface="Courier New" panose="02070309020205020404" pitchFamily="49" charset="0"/>
                <a:cs typeface="Courier New" panose="02070309020205020404" pitchFamily="49" charset="0"/>
              </a:rPr>
              <a:t>VTune</a:t>
            </a:r>
            <a:br>
              <a:rPr lang="en-US" sz="2000" b="1" dirty="0">
                <a:latin typeface="Courier New" panose="02070309020205020404" pitchFamily="49" charset="0"/>
                <a:cs typeface="Courier New" panose="02070309020205020404" pitchFamily="49" charset="0"/>
              </a:rPr>
            </a:br>
            <a:r>
              <a:rPr lang="en-US" sz="2000" b="1" dirty="0">
                <a:solidFill>
                  <a:srgbClr val="FF0000"/>
                </a:solidFill>
                <a:latin typeface="Courier New" panose="02070309020205020404" pitchFamily="49" charset="0"/>
                <a:cs typeface="Courier New" panose="02070309020205020404" pitchFamily="49" charset="0"/>
              </a:rPr>
              <a:t>__SSC_MARK(0x222); // stop SDE tracing</a:t>
            </a:r>
          </a:p>
        </p:txBody>
      </p:sp>
      <p:sp>
        <p:nvSpPr>
          <p:cNvPr id="5" name="Slide Number Placeholder 4">
            <a:extLst>
              <a:ext uri="{FF2B5EF4-FFF2-40B4-BE49-F238E27FC236}">
                <a16:creationId xmlns:a16="http://schemas.microsoft.com/office/drawing/2014/main" id="{BCF326B3-A509-7D4C-B012-D71A1A9648D0}"/>
              </a:ext>
            </a:extLst>
          </p:cNvPr>
          <p:cNvSpPr>
            <a:spLocks noGrp="1"/>
          </p:cNvSpPr>
          <p:nvPr>
            <p:ph type="sldNum" sz="quarter" idx="11"/>
          </p:nvPr>
        </p:nvSpPr>
        <p:spPr/>
        <p:txBody>
          <a:bodyPr/>
          <a:lstStyle/>
          <a:p>
            <a:pPr>
              <a:defRPr/>
            </a:pPr>
            <a:fld id="{245E9D0D-5449-D64E-B77D-4219B8BBCCDD}" type="slidenum">
              <a:rPr lang="en-US" smtClean="0"/>
              <a:pPr>
                <a:defRPr/>
              </a:pPr>
              <a:t>100</a:t>
            </a:fld>
            <a:endParaRPr lang="en-US" dirty="0"/>
          </a:p>
        </p:txBody>
      </p:sp>
      <p:sp>
        <p:nvSpPr>
          <p:cNvPr id="4" name="Rectangle 3">
            <a:extLst>
              <a:ext uri="{FF2B5EF4-FFF2-40B4-BE49-F238E27FC236}">
                <a16:creationId xmlns:a16="http://schemas.microsoft.com/office/drawing/2014/main" id="{7A12E808-270D-8E4C-9B7C-0C1A272CE019}"/>
              </a:ext>
            </a:extLst>
          </p:cNvPr>
          <p:cNvSpPr/>
          <p:nvPr/>
        </p:nvSpPr>
        <p:spPr>
          <a:xfrm>
            <a:off x="152400" y="7315201"/>
            <a:ext cx="6858000" cy="830997"/>
          </a:xfrm>
          <a:prstGeom prst="rect">
            <a:avLst/>
          </a:prstGeom>
        </p:spPr>
        <p:txBody>
          <a:bodyPr wrap="square">
            <a:spAutoFit/>
          </a:bodyPr>
          <a:lstStyle/>
          <a:p>
            <a:r>
              <a:rPr lang="en-US" sz="1600" dirty="0">
                <a:hlinkClick r:id="rId2"/>
              </a:rPr>
              <a:t>http://www.nersc.gov/users/application-performance/measuring-arithmetic-intensity/</a:t>
            </a:r>
            <a:endParaRPr lang="en-US" sz="1600" dirty="0"/>
          </a:p>
          <a:p>
            <a:endParaRPr lang="en-US" sz="1600" dirty="0"/>
          </a:p>
        </p:txBody>
      </p:sp>
      <p:grpSp>
        <p:nvGrpSpPr>
          <p:cNvPr id="6" name="Group 5">
            <a:extLst>
              <a:ext uri="{FF2B5EF4-FFF2-40B4-BE49-F238E27FC236}">
                <a16:creationId xmlns:a16="http://schemas.microsoft.com/office/drawing/2014/main" id="{63B3CF1E-D8BF-564E-940F-2C585F0D90D6}"/>
              </a:ext>
            </a:extLst>
          </p:cNvPr>
          <p:cNvGrpSpPr/>
          <p:nvPr/>
        </p:nvGrpSpPr>
        <p:grpSpPr>
          <a:xfrm>
            <a:off x="8534400" y="2895600"/>
            <a:ext cx="4893975" cy="3962400"/>
            <a:chOff x="8364825" y="2667000"/>
            <a:chExt cx="4893975" cy="3962400"/>
          </a:xfrm>
        </p:grpSpPr>
        <p:sp>
          <p:nvSpPr>
            <p:cNvPr id="7" name="Explosion 2 6">
              <a:extLst>
                <a:ext uri="{FF2B5EF4-FFF2-40B4-BE49-F238E27FC236}">
                  <a16:creationId xmlns:a16="http://schemas.microsoft.com/office/drawing/2014/main" id="{CA498937-4046-A641-A3EB-487E8AE3C3E1}"/>
                </a:ext>
              </a:extLst>
            </p:cNvPr>
            <p:cNvSpPr/>
            <p:nvPr/>
          </p:nvSpPr>
          <p:spPr bwMode="auto">
            <a:xfrm>
              <a:off x="8763000" y="2667000"/>
              <a:ext cx="4495800" cy="3962400"/>
            </a:xfrm>
            <a:prstGeom prst="irregularSeal2">
              <a:avLst/>
            </a:prstGeom>
            <a:solidFill>
              <a:srgbClr val="FFCC66"/>
            </a:solidFill>
            <a:ln w="9525" cap="flat" cmpd="sng" algn="ctr">
              <a:solidFill>
                <a:srgbClr val="9411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0" i="0" u="none" strike="noStrike" cap="none" normalizeH="0" baseline="0" dirty="0">
                  <a:ln>
                    <a:noFill/>
                  </a:ln>
                  <a:solidFill>
                    <a:srgbClr val="FF9300"/>
                  </a:solidFill>
                  <a:effectLst/>
                  <a:latin typeface="Arial" charset="0"/>
                  <a:ea typeface="ＭＳ Ｐゴシック" charset="-128"/>
                  <a:cs typeface="ＭＳ Ｐゴシック" charset="-128"/>
                </a:rPr>
                <a:t>!</a:t>
              </a:r>
            </a:p>
          </p:txBody>
        </p:sp>
        <p:sp>
          <p:nvSpPr>
            <p:cNvPr id="8" name="Content Placeholder 2">
              <a:extLst>
                <a:ext uri="{FF2B5EF4-FFF2-40B4-BE49-F238E27FC236}">
                  <a16:creationId xmlns:a16="http://schemas.microsoft.com/office/drawing/2014/main" id="{E5175D83-5ED3-4548-9FE3-DED6E84F5C78}"/>
                </a:ext>
              </a:extLst>
            </p:cNvPr>
            <p:cNvSpPr txBox="1">
              <a:spLocks/>
            </p:cNvSpPr>
            <p:nvPr/>
          </p:nvSpPr>
          <p:spPr>
            <a:xfrm rot="20099409">
              <a:off x="8364825" y="3822860"/>
              <a:ext cx="4800600" cy="18669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endParaRPr lang="en-US" sz="2400" b="1" kern="0" dirty="0">
                <a:solidFill>
                  <a:srgbClr val="941100"/>
                </a:solidFill>
              </a:endParaRPr>
            </a:p>
            <a:p>
              <a:pPr marL="0" indent="0" algn="ctr">
                <a:spcBef>
                  <a:spcPts val="800"/>
                </a:spcBef>
              </a:pPr>
              <a:r>
                <a:rPr lang="en-US" sz="2400" b="1" kern="0" dirty="0">
                  <a:solidFill>
                    <a:srgbClr val="941100"/>
                  </a:solidFill>
                </a:rPr>
                <a:t>Essential when</a:t>
              </a:r>
            </a:p>
            <a:p>
              <a:pPr marL="0" indent="0" algn="ctr">
                <a:spcBef>
                  <a:spcPts val="800"/>
                </a:spcBef>
              </a:pPr>
              <a:r>
                <a:rPr lang="en-US" sz="2400" b="1" kern="0" dirty="0">
                  <a:solidFill>
                    <a:srgbClr val="941100"/>
                  </a:solidFill>
                </a:rPr>
                <a:t>analyzing Individual</a:t>
              </a:r>
            </a:p>
            <a:p>
              <a:pPr marL="0" indent="0" algn="ctr">
                <a:spcBef>
                  <a:spcPts val="800"/>
                </a:spcBef>
              </a:pPr>
              <a:r>
                <a:rPr lang="en-US" sz="2400" b="1" kern="0" dirty="0">
                  <a:solidFill>
                    <a:srgbClr val="941100"/>
                  </a:solidFill>
                </a:rPr>
                <a:t>kernels</a:t>
              </a:r>
            </a:p>
          </p:txBody>
        </p:sp>
      </p:grpSp>
    </p:spTree>
    <p:extLst>
      <p:ext uri="{BB962C8B-B14F-4D97-AF65-F5344CB8AC3E}">
        <p14:creationId xmlns:p14="http://schemas.microsoft.com/office/powerpoint/2010/main" val="273099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 Advisor</a:t>
            </a:r>
          </a:p>
        </p:txBody>
      </p:sp>
      <p:sp>
        <p:nvSpPr>
          <p:cNvPr id="3" name="Content Placeholder 2"/>
          <p:cNvSpPr>
            <a:spLocks noGrp="1"/>
          </p:cNvSpPr>
          <p:nvPr>
            <p:ph idx="1"/>
          </p:nvPr>
        </p:nvSpPr>
        <p:spPr>
          <a:xfrm>
            <a:off x="457200" y="1447800"/>
            <a:ext cx="6858000" cy="5638800"/>
          </a:xfrm>
        </p:spPr>
        <p:txBody>
          <a:bodyPr/>
          <a:lstStyle/>
          <a:p>
            <a:pPr marL="457200" indent="-457200">
              <a:spcBef>
                <a:spcPts val="800"/>
              </a:spcBef>
              <a:buFont typeface="Wingdings" charset="2"/>
              <a:buChar char="§"/>
            </a:pPr>
            <a:r>
              <a:rPr lang="en-US" sz="3200" dirty="0">
                <a:solidFill>
                  <a:srgbClr val="002060"/>
                </a:solidFill>
              </a:rPr>
              <a:t>Includes Roofline Automation</a:t>
            </a:r>
            <a:r>
              <a:rPr lang="mr-IN" sz="3200" dirty="0">
                <a:solidFill>
                  <a:srgbClr val="002060"/>
                </a:solidFill>
              </a:rPr>
              <a:t>…</a:t>
            </a:r>
            <a:endParaRPr lang="en-US" sz="3200" dirty="0">
              <a:solidFill>
                <a:srgbClr val="002060"/>
              </a:solidFill>
            </a:endParaRPr>
          </a:p>
          <a:p>
            <a:pPr marL="914400" indent="-457200">
              <a:spcBef>
                <a:spcPts val="800"/>
              </a:spcBef>
              <a:buClr>
                <a:srgbClr val="009051"/>
              </a:buClr>
              <a:buFont typeface="Wingdings" charset="2"/>
              <a:buChar char="ü"/>
            </a:pPr>
            <a:r>
              <a:rPr lang="en-US" sz="2400" dirty="0">
                <a:solidFill>
                  <a:srgbClr val="002060"/>
                </a:solidFill>
              </a:rPr>
              <a:t>Automatically instruments applications</a:t>
            </a:r>
          </a:p>
          <a:p>
            <a:pPr marL="457200" indent="0">
              <a:spcBef>
                <a:spcPts val="800"/>
              </a:spcBef>
              <a:buClr>
                <a:srgbClr val="009051"/>
              </a:buClr>
            </a:pPr>
            <a:r>
              <a:rPr lang="en-US" sz="2400" dirty="0">
                <a:solidFill>
                  <a:srgbClr val="002060"/>
                </a:solidFill>
              </a:rPr>
              <a:t>	(one dot per loop nest/function)</a:t>
            </a:r>
          </a:p>
          <a:p>
            <a:pPr marL="914400" indent="-457200">
              <a:spcBef>
                <a:spcPts val="800"/>
              </a:spcBef>
              <a:buClr>
                <a:srgbClr val="009051"/>
              </a:buClr>
              <a:buFont typeface="Wingdings" charset="2"/>
              <a:buChar char="ü"/>
            </a:pPr>
            <a:r>
              <a:rPr lang="en-US" sz="2400" dirty="0">
                <a:solidFill>
                  <a:srgbClr val="002060"/>
                </a:solidFill>
              </a:rPr>
              <a:t>Computes FLOPS and AI for each function (</a:t>
            </a:r>
            <a:r>
              <a:rPr lang="en-US" sz="2400" b="1" dirty="0">
                <a:solidFill>
                  <a:srgbClr val="0432FF"/>
                </a:solidFill>
              </a:rPr>
              <a:t>CARM</a:t>
            </a:r>
            <a:r>
              <a:rPr lang="en-US" sz="2400" dirty="0">
                <a:solidFill>
                  <a:srgbClr val="002060"/>
                </a:solidFill>
              </a:rPr>
              <a:t>)</a:t>
            </a:r>
          </a:p>
          <a:p>
            <a:pPr marL="914400" indent="-457200">
              <a:spcBef>
                <a:spcPts val="800"/>
              </a:spcBef>
              <a:buClr>
                <a:srgbClr val="009051"/>
              </a:buClr>
              <a:buFont typeface="Wingdings" charset="2"/>
              <a:buChar char="ü"/>
            </a:pPr>
            <a:r>
              <a:rPr lang="en-US" sz="2400" dirty="0">
                <a:solidFill>
                  <a:srgbClr val="002060"/>
                </a:solidFill>
              </a:rPr>
              <a:t>AVX-512 support that incorporates masks</a:t>
            </a:r>
          </a:p>
          <a:p>
            <a:pPr marL="914400" indent="-457200">
              <a:spcBef>
                <a:spcPts val="800"/>
              </a:spcBef>
              <a:buClr>
                <a:srgbClr val="009051"/>
              </a:buClr>
              <a:buFont typeface="Wingdings" charset="2"/>
              <a:buChar char="ü"/>
            </a:pPr>
            <a:r>
              <a:rPr lang="en-US" sz="2400" b="1" dirty="0">
                <a:solidFill>
                  <a:srgbClr val="0432FF"/>
                </a:solidFill>
              </a:rPr>
              <a:t>Integrated Cache Simulator</a:t>
            </a:r>
            <a:r>
              <a:rPr lang="en-US" sz="2400" b="1" baseline="30000" dirty="0">
                <a:solidFill>
                  <a:srgbClr val="0432FF"/>
                </a:solidFill>
              </a:rPr>
              <a:t>1</a:t>
            </a:r>
            <a:r>
              <a:rPr lang="en-US" sz="2400" b="1" dirty="0">
                <a:solidFill>
                  <a:srgbClr val="0432FF"/>
                </a:solidFill>
              </a:rPr>
              <a:t> (hierarchical roofline / multiple AI’s)</a:t>
            </a:r>
            <a:endParaRPr lang="en-US" sz="2400" dirty="0">
              <a:solidFill>
                <a:srgbClr val="002060"/>
              </a:solidFill>
            </a:endParaRPr>
          </a:p>
          <a:p>
            <a:pPr marL="914400" indent="-457200">
              <a:spcBef>
                <a:spcPts val="800"/>
              </a:spcBef>
              <a:buClr>
                <a:srgbClr val="009051"/>
              </a:buClr>
              <a:buFont typeface="Wingdings" charset="2"/>
              <a:buChar char="ü"/>
            </a:pPr>
            <a:r>
              <a:rPr lang="en-US" sz="2400" dirty="0">
                <a:solidFill>
                  <a:srgbClr val="002060"/>
                </a:solidFill>
              </a:rPr>
              <a:t>Automatically benchmarks target system (calculates ceilings)</a:t>
            </a:r>
          </a:p>
          <a:p>
            <a:pPr marL="914400" indent="-457200">
              <a:spcBef>
                <a:spcPts val="800"/>
              </a:spcBef>
              <a:buClr>
                <a:srgbClr val="009051"/>
              </a:buClr>
              <a:buFont typeface="Wingdings" charset="2"/>
              <a:buChar char="ü"/>
            </a:pPr>
            <a:r>
              <a:rPr lang="en-US" sz="2400" dirty="0">
                <a:solidFill>
                  <a:srgbClr val="002060"/>
                </a:solidFill>
              </a:rPr>
              <a:t>Full integration with existing Advisor capabilities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101</a:t>
            </a:fld>
            <a:endParaRPr lang="en-US" dirty="0"/>
          </a:p>
        </p:txBody>
      </p:sp>
      <p:grpSp>
        <p:nvGrpSpPr>
          <p:cNvPr id="14" name="Group 13"/>
          <p:cNvGrpSpPr>
            <a:grpSpLocks noChangeAspect="1"/>
          </p:cNvGrpSpPr>
          <p:nvPr/>
        </p:nvGrpSpPr>
        <p:grpSpPr>
          <a:xfrm>
            <a:off x="8915400" y="1143000"/>
            <a:ext cx="5486400" cy="2897250"/>
            <a:chOff x="469257" y="996911"/>
            <a:chExt cx="6376225" cy="3367147"/>
          </a:xfrm>
          <a:effectLst>
            <a:outerShdw blurRad="50800" dist="76200" dir="2700000" algn="tl" rotWithShape="0">
              <a:prstClr val="black">
                <a:alpha val="40000"/>
              </a:prstClr>
            </a:outerShdw>
          </a:effectLst>
        </p:grpSpPr>
        <p:pic>
          <p:nvPicPr>
            <p:cNvPr id="6" name="Picture 5"/>
            <p:cNvPicPr>
              <a:picLocks noChangeAspect="1"/>
            </p:cNvPicPr>
            <p:nvPr/>
          </p:nvPicPr>
          <p:blipFill>
            <a:blip r:embed="rId2"/>
            <a:stretch>
              <a:fillRect/>
            </a:stretch>
          </p:blipFill>
          <p:spPr>
            <a:xfrm>
              <a:off x="469257" y="996911"/>
              <a:ext cx="6370664" cy="3367147"/>
            </a:xfrm>
            <a:prstGeom prst="rect">
              <a:avLst/>
            </a:prstGeom>
            <a:ln w="15875">
              <a:solidFill>
                <a:schemeClr val="tx2"/>
              </a:solidFill>
            </a:ln>
          </p:spPr>
        </p:pic>
        <p:sp>
          <p:nvSpPr>
            <p:cNvPr id="7" name="Right Triangle 6"/>
            <p:cNvSpPr/>
            <p:nvPr/>
          </p:nvSpPr>
          <p:spPr>
            <a:xfrm flipH="1">
              <a:off x="695035" y="1220208"/>
              <a:ext cx="3089032" cy="902108"/>
            </a:xfrm>
            <a:prstGeom prst="rtTriangle">
              <a:avLst/>
            </a:prstGeom>
            <a:solidFill>
              <a:srgbClr val="FFC000">
                <a:alpha val="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2400"/>
            </a:p>
          </p:txBody>
        </p:sp>
        <p:sp>
          <p:nvSpPr>
            <p:cNvPr id="8" name="Rectangle 7"/>
            <p:cNvSpPr/>
            <p:nvPr/>
          </p:nvSpPr>
          <p:spPr>
            <a:xfrm>
              <a:off x="913119" y="2042306"/>
              <a:ext cx="2885184" cy="1091305"/>
            </a:xfrm>
            <a:prstGeom prst="rect">
              <a:avLst/>
            </a:prstGeom>
            <a:solidFill>
              <a:srgbClr val="FFC000">
                <a:alpha val="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2400" dirty="0"/>
            </a:p>
          </p:txBody>
        </p:sp>
        <p:sp>
          <p:nvSpPr>
            <p:cNvPr id="9" name="Rectangle 8"/>
            <p:cNvSpPr/>
            <p:nvPr/>
          </p:nvSpPr>
          <p:spPr>
            <a:xfrm>
              <a:off x="3784067" y="1226363"/>
              <a:ext cx="3051109" cy="1919715"/>
            </a:xfrm>
            <a:prstGeom prst="rect">
              <a:avLst/>
            </a:prstGeom>
            <a:solidFill>
              <a:schemeClr val="tx2">
                <a:lumMod val="60000"/>
                <a:lumOff val="40000"/>
                <a:alpha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2400" dirty="0"/>
            </a:p>
          </p:txBody>
        </p:sp>
        <p:sp>
          <p:nvSpPr>
            <p:cNvPr id="10" name="Rectangle 9"/>
            <p:cNvSpPr/>
            <p:nvPr/>
          </p:nvSpPr>
          <p:spPr>
            <a:xfrm>
              <a:off x="723521" y="3271129"/>
              <a:ext cx="3070851" cy="378660"/>
            </a:xfrm>
            <a:prstGeom prst="rect">
              <a:avLst/>
            </a:prstGeom>
            <a:solidFill>
              <a:srgbClr val="FFC000">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2"/>
                  </a:solidFill>
                </a:rPr>
                <a:t>Memory-bound, invest into cache blocking </a:t>
              </a:r>
              <a:r>
                <a:rPr lang="en-US" sz="1400" dirty="0" err="1">
                  <a:solidFill>
                    <a:schemeClr val="tx2"/>
                  </a:solidFill>
                </a:rPr>
                <a:t>etc</a:t>
              </a:r>
              <a:endParaRPr lang="ru-RU" sz="1400" dirty="0">
                <a:solidFill>
                  <a:schemeClr val="tx2"/>
                </a:solidFill>
              </a:endParaRPr>
            </a:p>
          </p:txBody>
        </p:sp>
        <p:sp>
          <p:nvSpPr>
            <p:cNvPr id="11" name="Down Arrow 10"/>
            <p:cNvSpPr/>
            <p:nvPr/>
          </p:nvSpPr>
          <p:spPr>
            <a:xfrm rot="10800000">
              <a:off x="1751999" y="2816018"/>
              <a:ext cx="1255060" cy="374075"/>
            </a:xfrm>
            <a:prstGeom prst="downArrow">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2400"/>
            </a:p>
          </p:txBody>
        </p:sp>
        <p:sp>
          <p:nvSpPr>
            <p:cNvPr id="12" name="Rectangle 11"/>
            <p:cNvSpPr/>
            <p:nvPr/>
          </p:nvSpPr>
          <p:spPr>
            <a:xfrm>
              <a:off x="3967315" y="3271130"/>
              <a:ext cx="2878167" cy="378659"/>
            </a:xfrm>
            <a:prstGeom prst="rect">
              <a:avLst/>
            </a:prstGeom>
            <a:solidFill>
              <a:schemeClr val="tx2">
                <a:lumMod val="60000"/>
                <a:lumOff val="40000"/>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rPr>
                <a:t>Compute bound: invest into SIMD,..</a:t>
              </a:r>
              <a:endParaRPr lang="ru-RU" sz="1400" b="1" dirty="0">
                <a:solidFill>
                  <a:schemeClr val="bg1"/>
                </a:solidFill>
              </a:endParaRPr>
            </a:p>
          </p:txBody>
        </p:sp>
        <p:sp>
          <p:nvSpPr>
            <p:cNvPr id="13" name="Down Arrow 12"/>
            <p:cNvSpPr/>
            <p:nvPr/>
          </p:nvSpPr>
          <p:spPr>
            <a:xfrm rot="10800000">
              <a:off x="4778867" y="2816018"/>
              <a:ext cx="1255060" cy="37407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2400"/>
            </a:p>
          </p:txBody>
        </p:sp>
      </p:grpSp>
      <p:pic>
        <p:nvPicPr>
          <p:cNvPr id="15" name="Picture 14"/>
          <p:cNvPicPr>
            <a:picLocks noChangeAspect="1"/>
          </p:cNvPicPr>
          <p:nvPr/>
        </p:nvPicPr>
        <p:blipFill>
          <a:blip r:embed="rId3"/>
          <a:stretch>
            <a:fillRect/>
          </a:stretch>
        </p:blipFill>
        <p:spPr>
          <a:xfrm>
            <a:off x="7772400" y="3419362"/>
            <a:ext cx="5486400" cy="3057638"/>
          </a:xfrm>
          <a:prstGeom prst="rect">
            <a:avLst/>
          </a:prstGeom>
          <a:ln w="3175">
            <a:solidFill>
              <a:schemeClr val="tx1"/>
            </a:solidFill>
          </a:ln>
          <a:effectLst>
            <a:outerShdw blurRad="50800" dist="76200" dir="2700000" algn="tl" rotWithShape="0">
              <a:prstClr val="black">
                <a:alpha val="40000"/>
              </a:prstClr>
            </a:outerShdw>
          </a:effectLst>
        </p:spPr>
      </p:pic>
      <p:sp>
        <p:nvSpPr>
          <p:cNvPr id="4" name="TextBox 3"/>
          <p:cNvSpPr txBox="1"/>
          <p:nvPr/>
        </p:nvSpPr>
        <p:spPr>
          <a:xfrm>
            <a:off x="228600" y="7391400"/>
            <a:ext cx="6629400" cy="381000"/>
          </a:xfrm>
          <a:prstGeom prst="rect">
            <a:avLst/>
          </a:prstGeom>
          <a:noFill/>
        </p:spPr>
        <p:txBody>
          <a:bodyPr wrap="square" lIns="0" tIns="0" rIns="0" bIns="0" rtlCol="0" anchor="t" anchorCtr="0">
            <a:noAutofit/>
          </a:bodyPr>
          <a:lstStyle/>
          <a:p>
            <a:r>
              <a:rPr lang="en-US" sz="1800" baseline="30000" dirty="0">
                <a:solidFill>
                  <a:schemeClr val="bg1">
                    <a:lumMod val="50000"/>
                  </a:schemeClr>
                </a:solidFill>
              </a:rPr>
              <a:t>1</a:t>
            </a:r>
            <a:r>
              <a:rPr lang="en-US" sz="1800" dirty="0">
                <a:solidFill>
                  <a:schemeClr val="bg1">
                    <a:lumMod val="50000"/>
                  </a:schemeClr>
                </a:solidFill>
              </a:rPr>
              <a:t>Experimental Feature, the look and feel and exact behavior is subject for change</a:t>
            </a:r>
          </a:p>
        </p:txBody>
      </p:sp>
      <p:sp>
        <p:nvSpPr>
          <p:cNvPr id="16" name="TextBox 15">
            <a:extLst>
              <a:ext uri="{FF2B5EF4-FFF2-40B4-BE49-F238E27FC236}">
                <a16:creationId xmlns:a16="http://schemas.microsoft.com/office/drawing/2014/main" id="{728E40B5-791C-DC47-AA2B-5D889703D6FB}"/>
              </a:ext>
            </a:extLst>
          </p:cNvPr>
          <p:cNvSpPr txBox="1"/>
          <p:nvPr/>
        </p:nvSpPr>
        <p:spPr>
          <a:xfrm>
            <a:off x="1828800" y="6781800"/>
            <a:ext cx="10972800" cy="457200"/>
          </a:xfrm>
          <a:prstGeom prst="rect">
            <a:avLst/>
          </a:prstGeom>
          <a:noFill/>
        </p:spPr>
        <p:txBody>
          <a:bodyPr wrap="none" lIns="0" tIns="0" rIns="0" rtlCol="0" anchor="ctr" anchorCtr="0">
            <a:noAutofit/>
          </a:bodyPr>
          <a:lstStyle/>
          <a:p>
            <a:pPr algn="ctr"/>
            <a:r>
              <a:rPr lang="en-US" sz="2800" dirty="0">
                <a:solidFill>
                  <a:schemeClr val="bg1"/>
                </a:solidFill>
                <a:hlinkClick r:id="rId4"/>
              </a:rPr>
              <a:t>http://www.nersc.gov/users/training/events/roofline-training-1182017-1192017</a:t>
            </a:r>
            <a:endParaRPr lang="en-US" sz="2800" dirty="0">
              <a:solidFill>
                <a:schemeClr val="bg1"/>
              </a:solidFill>
            </a:endParaRPr>
          </a:p>
        </p:txBody>
      </p:sp>
    </p:spTree>
    <p:extLst>
      <p:ext uri="{BB962C8B-B14F-4D97-AF65-F5344CB8AC3E}">
        <p14:creationId xmlns:p14="http://schemas.microsoft.com/office/powerpoint/2010/main" val="18493724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Intel® Advisor: Components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latin typeface="Arial" panose="020B0604020202020204" pitchFamily="34" charset="0"/>
                <a:cs typeface="Arial" panose="020B0604020202020204" pitchFamily="34" charset="0"/>
              </a:rPr>
              <a:pPr>
                <a:defRPr/>
              </a:pPr>
              <a:t>102</a:t>
            </a:fld>
            <a:endParaRPr lang="en-US" dirty="0">
              <a:latin typeface="Arial" panose="020B0604020202020204" pitchFamily="34" charset="0"/>
              <a:cs typeface="Arial" panose="020B0604020202020204" pitchFamily="34" charset="0"/>
            </a:endParaRPr>
          </a:p>
        </p:txBody>
      </p:sp>
      <p:grpSp>
        <p:nvGrpSpPr>
          <p:cNvPr id="45" name="Group 44">
            <a:extLst>
              <a:ext uri="{FF2B5EF4-FFF2-40B4-BE49-F238E27FC236}">
                <a16:creationId xmlns:a16="http://schemas.microsoft.com/office/drawing/2014/main" id="{6F860BF4-5787-6D4A-A302-260A9A9584D7}"/>
              </a:ext>
            </a:extLst>
          </p:cNvPr>
          <p:cNvGrpSpPr/>
          <p:nvPr/>
        </p:nvGrpSpPr>
        <p:grpSpPr>
          <a:xfrm>
            <a:off x="2278629" y="1134110"/>
            <a:ext cx="10065771" cy="3229646"/>
            <a:chOff x="2278629" y="1134110"/>
            <a:chExt cx="10065771" cy="3229646"/>
          </a:xfrm>
        </p:grpSpPr>
        <p:grpSp>
          <p:nvGrpSpPr>
            <p:cNvPr id="24" name="Group 23">
              <a:extLst>
                <a:ext uri="{FF2B5EF4-FFF2-40B4-BE49-F238E27FC236}">
                  <a16:creationId xmlns:a16="http://schemas.microsoft.com/office/drawing/2014/main" id="{72F47D44-8814-4F4D-9C30-42731FE5982F}"/>
                </a:ext>
              </a:extLst>
            </p:cNvPr>
            <p:cNvGrpSpPr>
              <a:grpSpLocks/>
            </p:cNvGrpSpPr>
            <p:nvPr/>
          </p:nvGrpSpPr>
          <p:grpSpPr bwMode="auto">
            <a:xfrm>
              <a:off x="2278629" y="1134110"/>
              <a:ext cx="5055648" cy="3229646"/>
              <a:chOff x="391669" y="1350491"/>
              <a:chExt cx="3332606" cy="2417950"/>
            </a:xfrm>
          </p:grpSpPr>
          <p:sp>
            <p:nvSpPr>
              <p:cNvPr id="25" name="Rectangle 14">
                <a:extLst>
                  <a:ext uri="{FF2B5EF4-FFF2-40B4-BE49-F238E27FC236}">
                    <a16:creationId xmlns:a16="http://schemas.microsoft.com/office/drawing/2014/main" id="{B7F1A5DC-A85A-654F-8FF2-91F5598015F5}"/>
                  </a:ext>
                </a:extLst>
              </p:cNvPr>
              <p:cNvSpPr>
                <a:spLocks noChangeArrowheads="1"/>
              </p:cNvSpPr>
              <p:nvPr/>
            </p:nvSpPr>
            <p:spPr bwMode="auto">
              <a:xfrm>
                <a:off x="391669" y="1350491"/>
                <a:ext cx="3332606" cy="2417950"/>
              </a:xfrm>
              <a:prstGeom prst="rect">
                <a:avLst/>
              </a:prstGeom>
              <a:solidFill>
                <a:schemeClr val="accent2">
                  <a:lumMod val="40000"/>
                  <a:lumOff val="60000"/>
                </a:schemeClr>
              </a:solidFill>
              <a:ln>
                <a:headEnd/>
                <a:tailEnd/>
              </a:ln>
              <a:effectLst/>
            </p:spPr>
            <p:style>
              <a:lnRef idx="1">
                <a:schemeClr val="accent2"/>
              </a:lnRef>
              <a:fillRef idx="2">
                <a:schemeClr val="accent2"/>
              </a:fillRef>
              <a:effectRef idx="1">
                <a:schemeClr val="accent2"/>
              </a:effectRef>
              <a:fontRef idx="minor">
                <a:schemeClr val="dk1"/>
              </a:fontRef>
            </p:style>
            <p:txBody>
              <a:bodyPr/>
              <a:lstStyle/>
              <a:p>
                <a:pPr marL="165196" marR="0" lvl="2" indent="-128585" algn="ctr" defTabSz="457200" rtl="0" eaLnBrk="1" fontAlgn="t" latinLnBrk="0" hangingPunct="1">
                  <a:lnSpc>
                    <a:spcPct val="95000"/>
                  </a:lnSpc>
                  <a:spcBef>
                    <a:spcPct val="30000"/>
                  </a:spcBef>
                  <a:spcAft>
                    <a:spcPts val="0"/>
                  </a:spcAft>
                  <a:buClr>
                    <a:prstClr val="black"/>
                  </a:buClr>
                  <a:buSzTx/>
                  <a:buFontTx/>
                  <a:buNone/>
                  <a:tabLst/>
                  <a:defRPr/>
                </a:pPr>
                <a:r>
                  <a:rPr kumimoji="0" lang="en-US" altLang="zh-CN"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Step 1.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Compiler diagnostics + Performance Data + SIMD efficiency information</a:t>
                </a:r>
              </a:p>
              <a:p>
                <a:pPr marL="165196" marR="0" lvl="0" indent="-128585" algn="ctr" defTabSz="457200" rtl="0" eaLnBrk="1" fontAlgn="t" latinLnBrk="0" hangingPunct="1">
                  <a:lnSpc>
                    <a:spcPct val="95000"/>
                  </a:lnSpc>
                  <a:spcBef>
                    <a:spcPct val="30000"/>
                  </a:spcBef>
                  <a:spcAft>
                    <a:spcPts val="0"/>
                  </a:spcAft>
                  <a:buClr>
                    <a:prstClr val="black"/>
                  </a:buClr>
                  <a:buSzTx/>
                  <a:buFontTx/>
                  <a:buNone/>
                  <a:tabLst/>
                  <a:defRPr/>
                </a:pPr>
                <a:endParaRPr kumimoji="0" lang="en-US" altLang="zh-CN"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宋体" pitchFamily="2" charset="-122"/>
                  <a:cs typeface="Arial" panose="020B0604020202020204" pitchFamily="34" charset="0"/>
                </a:endParaRPr>
              </a:p>
            </p:txBody>
          </p:sp>
          <p:pic>
            <p:nvPicPr>
              <p:cNvPr id="26" name="Picture 14">
                <a:extLst>
                  <a:ext uri="{FF2B5EF4-FFF2-40B4-BE49-F238E27FC236}">
                    <a16:creationId xmlns:a16="http://schemas.microsoft.com/office/drawing/2014/main" id="{BE9B82BE-C05D-AD44-B13B-95FF753BB7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670" y="2163073"/>
                <a:ext cx="3328270" cy="121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 26">
              <a:extLst>
                <a:ext uri="{FF2B5EF4-FFF2-40B4-BE49-F238E27FC236}">
                  <a16:creationId xmlns:a16="http://schemas.microsoft.com/office/drawing/2014/main" id="{1C8B45EA-04AC-D64E-B8D6-EE63470D27A3}"/>
                </a:ext>
              </a:extLst>
            </p:cNvPr>
            <p:cNvGrpSpPr>
              <a:grpSpLocks/>
            </p:cNvGrpSpPr>
            <p:nvPr/>
          </p:nvGrpSpPr>
          <p:grpSpPr bwMode="auto">
            <a:xfrm>
              <a:off x="7329219" y="1134110"/>
              <a:ext cx="5015181" cy="3229646"/>
              <a:chOff x="3719940" y="1347677"/>
              <a:chExt cx="3423810" cy="2420764"/>
            </a:xfrm>
          </p:grpSpPr>
          <p:sp>
            <p:nvSpPr>
              <p:cNvPr id="28" name="Rectangle 14">
                <a:extLst>
                  <a:ext uri="{FF2B5EF4-FFF2-40B4-BE49-F238E27FC236}">
                    <a16:creationId xmlns:a16="http://schemas.microsoft.com/office/drawing/2014/main" id="{7A396D0D-50A4-1A44-864E-CB6BAC84F57D}"/>
                  </a:ext>
                </a:extLst>
              </p:cNvPr>
              <p:cNvSpPr>
                <a:spLocks noChangeArrowheads="1"/>
              </p:cNvSpPr>
              <p:nvPr/>
            </p:nvSpPr>
            <p:spPr bwMode="auto">
              <a:xfrm>
                <a:off x="3725119" y="1347677"/>
                <a:ext cx="3418631" cy="2420764"/>
              </a:xfrm>
              <a:prstGeom prst="rect">
                <a:avLst/>
              </a:prstGeom>
              <a:solidFill>
                <a:schemeClr val="accent6">
                  <a:lumMod val="40000"/>
                  <a:lumOff val="60000"/>
                </a:schemeClr>
              </a:solidFill>
              <a:ln>
                <a:headEnd/>
                <a:tailEnd/>
              </a:ln>
              <a:effectLst/>
            </p:spPr>
            <p:style>
              <a:lnRef idx="1">
                <a:schemeClr val="accent2"/>
              </a:lnRef>
              <a:fillRef idx="2">
                <a:schemeClr val="accent2"/>
              </a:fillRef>
              <a:effectRef idx="1">
                <a:schemeClr val="accent2"/>
              </a:effectRef>
              <a:fontRef idx="minor">
                <a:schemeClr val="dk1"/>
              </a:fontRef>
            </p:style>
            <p:txBody>
              <a:bodyPr/>
              <a:lstStyle/>
              <a:p>
                <a:pPr marL="165196" marR="0" lvl="0" indent="-128585" algn="ctr" defTabSz="457200" rtl="0" eaLnBrk="1" fontAlgn="t" latinLnBrk="0" hangingPunct="1">
                  <a:lnSpc>
                    <a:spcPct val="95000"/>
                  </a:lnSpc>
                  <a:spcBef>
                    <a:spcPct val="30000"/>
                  </a:spcBef>
                  <a:spcAft>
                    <a:spcPts val="0"/>
                  </a:spcAft>
                  <a:buClr>
                    <a:prstClr val="black"/>
                  </a:buClr>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Guidance: detect problem and recommend how to fix it</a:t>
                </a:r>
              </a:p>
              <a:p>
                <a:pPr marL="165196" marR="0" lvl="0" indent="-128585" algn="l" defTabSz="457200" rtl="0" eaLnBrk="1" fontAlgn="t" latinLnBrk="0" hangingPunct="1">
                  <a:lnSpc>
                    <a:spcPct val="95000"/>
                  </a:lnSpc>
                  <a:spcBef>
                    <a:spcPct val="30000"/>
                  </a:spcBef>
                  <a:spcAft>
                    <a:spcPts val="0"/>
                  </a:spcAft>
                  <a:buClr>
                    <a:prstClr val="black"/>
                  </a:buClr>
                  <a:buSzTx/>
                  <a:buFontTx/>
                  <a:buNone/>
                  <a:tabLst/>
                  <a:defRPr/>
                </a:pPr>
                <a:endParaRPr kumimoji="0" lang="en-US" altLang="zh-CN"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宋体" pitchFamily="2" charset="-122"/>
                  <a:cs typeface="Arial" panose="020B0604020202020204" pitchFamily="34" charset="0"/>
                </a:endParaRPr>
              </a:p>
            </p:txBody>
          </p:sp>
          <p:pic>
            <p:nvPicPr>
              <p:cNvPr id="29" name="Picture 9">
                <a:extLst>
                  <a:ext uri="{FF2B5EF4-FFF2-40B4-BE49-F238E27FC236}">
                    <a16:creationId xmlns:a16="http://schemas.microsoft.com/office/drawing/2014/main" id="{3B4072EC-7F48-8844-BF3B-ECE5324D16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9940" y="1968134"/>
                <a:ext cx="3423810" cy="1602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0" name="Group 29">
            <a:extLst>
              <a:ext uri="{FF2B5EF4-FFF2-40B4-BE49-F238E27FC236}">
                <a16:creationId xmlns:a16="http://schemas.microsoft.com/office/drawing/2014/main" id="{11253929-A36A-4043-8E33-8248D31DF346}"/>
              </a:ext>
            </a:extLst>
          </p:cNvPr>
          <p:cNvGrpSpPr/>
          <p:nvPr/>
        </p:nvGrpSpPr>
        <p:grpSpPr>
          <a:xfrm>
            <a:off x="3906868" y="2198545"/>
            <a:ext cx="7094936" cy="2906855"/>
            <a:chOff x="2333519" y="1602028"/>
            <a:chExt cx="4453467" cy="1824623"/>
          </a:xfrm>
        </p:grpSpPr>
        <p:grpSp>
          <p:nvGrpSpPr>
            <p:cNvPr id="31" name="Group 30">
              <a:extLst>
                <a:ext uri="{FF2B5EF4-FFF2-40B4-BE49-F238E27FC236}">
                  <a16:creationId xmlns:a16="http://schemas.microsoft.com/office/drawing/2014/main" id="{AFDFF429-A61F-CD4F-93F4-7486CA0A5AC0}"/>
                </a:ext>
              </a:extLst>
            </p:cNvPr>
            <p:cNvGrpSpPr/>
            <p:nvPr/>
          </p:nvGrpSpPr>
          <p:grpSpPr>
            <a:xfrm>
              <a:off x="2333519" y="1602028"/>
              <a:ext cx="4453467" cy="1824623"/>
              <a:chOff x="2258873" y="1752599"/>
              <a:chExt cx="4453467" cy="1824623"/>
            </a:xfrm>
          </p:grpSpPr>
          <p:sp>
            <p:nvSpPr>
              <p:cNvPr id="33" name="Rectangle 14">
                <a:extLst>
                  <a:ext uri="{FF2B5EF4-FFF2-40B4-BE49-F238E27FC236}">
                    <a16:creationId xmlns:a16="http://schemas.microsoft.com/office/drawing/2014/main" id="{DC93550D-65E1-D749-9FC4-EF64A254D95E}"/>
                  </a:ext>
                </a:extLst>
              </p:cNvPr>
              <p:cNvSpPr>
                <a:spLocks noChangeArrowheads="1"/>
              </p:cNvSpPr>
              <p:nvPr/>
            </p:nvSpPr>
            <p:spPr bwMode="auto">
              <a:xfrm>
                <a:off x="2258873" y="1752599"/>
                <a:ext cx="4453467" cy="1824623"/>
              </a:xfrm>
              <a:prstGeom prst="rect">
                <a:avLst/>
              </a:prstGeom>
              <a:solidFill>
                <a:srgbClr val="92D050"/>
              </a:solidFill>
              <a:ln>
                <a:headEnd/>
                <a:tailEnd/>
              </a:ln>
              <a:effectLst/>
            </p:spPr>
            <p:style>
              <a:lnRef idx="1">
                <a:schemeClr val="accent2"/>
              </a:lnRef>
              <a:fillRef idx="2">
                <a:schemeClr val="accent2"/>
              </a:fillRef>
              <a:effectRef idx="1">
                <a:schemeClr val="accent2"/>
              </a:effectRef>
              <a:fontRef idx="minor">
                <a:schemeClr val="dk1"/>
              </a:fontRef>
            </p:style>
            <p:txBody>
              <a:bodyPr/>
              <a:lstStyle/>
              <a:p>
                <a:pPr marL="165196" marR="0" lvl="2" indent="-128585" algn="ctr" defTabSz="457200" rtl="0" eaLnBrk="1" fontAlgn="t" latinLnBrk="0" hangingPunct="1">
                  <a:lnSpc>
                    <a:spcPct val="95000"/>
                  </a:lnSpc>
                  <a:spcBef>
                    <a:spcPct val="30000"/>
                  </a:spcBef>
                  <a:spcAft>
                    <a:spcPts val="0"/>
                  </a:spcAft>
                  <a:buClr>
                    <a:prstClr val="black"/>
                  </a:buClr>
                  <a:buSzTx/>
                  <a:buFontTx/>
                  <a:buNone/>
                  <a:tabLst/>
                  <a:defRPr/>
                </a:pPr>
                <a:r>
                  <a:rPr kumimoji="0" lang="en-US" altLang="zh-CN"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Step 2. “Precise”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Trip Counts &amp; FLOPs. Roofline analysis.</a:t>
                </a:r>
              </a:p>
              <a:p>
                <a:pPr marL="165196" marR="0" lvl="2" indent="-128585" algn="ctr" defTabSz="457200" rtl="0" eaLnBrk="1" fontAlgn="t" latinLnBrk="0" hangingPunct="1">
                  <a:lnSpc>
                    <a:spcPct val="95000"/>
                  </a:lnSpc>
                  <a:spcBef>
                    <a:spcPct val="30000"/>
                  </a:spcBef>
                  <a:spcAft>
                    <a:spcPts val="0"/>
                  </a:spcAft>
                  <a:buClr>
                    <a:prstClr val="black"/>
                  </a:buClr>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Characterize your application.</a:t>
                </a:r>
              </a:p>
              <a:p>
                <a:pPr marL="165196" marR="0" lvl="0" indent="-128585" algn="ctr" defTabSz="457200" rtl="0" eaLnBrk="1" fontAlgn="t" latinLnBrk="0" hangingPunct="1">
                  <a:lnSpc>
                    <a:spcPct val="95000"/>
                  </a:lnSpc>
                  <a:spcBef>
                    <a:spcPct val="30000"/>
                  </a:spcBef>
                  <a:spcAft>
                    <a:spcPts val="0"/>
                  </a:spcAft>
                  <a:buClr>
                    <a:prstClr val="black"/>
                  </a:buClr>
                  <a:buSzTx/>
                  <a:buFontTx/>
                  <a:buNone/>
                  <a:tabLst/>
                  <a:defRPr/>
                </a:pPr>
                <a:endParaRPr kumimoji="0" lang="en-US" altLang="zh-CN"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宋体" pitchFamily="2" charset="-122"/>
                  <a:cs typeface="Arial" panose="020B0604020202020204" pitchFamily="34" charset="0"/>
                </a:endParaRPr>
              </a:p>
            </p:txBody>
          </p:sp>
          <p:pic>
            <p:nvPicPr>
              <p:cNvPr id="34" name="Picture 33">
                <a:extLst>
                  <a:ext uri="{FF2B5EF4-FFF2-40B4-BE49-F238E27FC236}">
                    <a16:creationId xmlns:a16="http://schemas.microsoft.com/office/drawing/2014/main" id="{516EBED2-3B85-A848-A7B2-6D9DE8BDB511}"/>
                  </a:ext>
                </a:extLst>
              </p:cNvPr>
              <p:cNvPicPr>
                <a:picLocks noChangeAspect="1"/>
              </p:cNvPicPr>
              <p:nvPr/>
            </p:nvPicPr>
            <p:blipFill>
              <a:blip r:embed="rId4"/>
              <a:stretch>
                <a:fillRect/>
              </a:stretch>
            </p:blipFill>
            <p:spPr>
              <a:xfrm>
                <a:off x="2974162" y="2264253"/>
                <a:ext cx="3123392" cy="1312969"/>
              </a:xfrm>
              <a:prstGeom prst="rect">
                <a:avLst/>
              </a:prstGeom>
              <a:ln w="9525">
                <a:solidFill>
                  <a:schemeClr val="tx2"/>
                </a:solidFill>
              </a:ln>
            </p:spPr>
          </p:pic>
        </p:grpSp>
        <p:pic>
          <p:nvPicPr>
            <p:cNvPr id="32" name="Picture 31">
              <a:extLst>
                <a:ext uri="{FF2B5EF4-FFF2-40B4-BE49-F238E27FC236}">
                  <a16:creationId xmlns:a16="http://schemas.microsoft.com/office/drawing/2014/main" id="{A9B236E7-68BD-F745-A1C4-26B33207AD0B}"/>
                </a:ext>
              </a:extLst>
            </p:cNvPr>
            <p:cNvPicPr>
              <a:picLocks noChangeAspect="1"/>
            </p:cNvPicPr>
            <p:nvPr/>
          </p:nvPicPr>
          <p:blipFill>
            <a:blip r:embed="rId5"/>
            <a:stretch>
              <a:fillRect/>
            </a:stretch>
          </p:blipFill>
          <p:spPr>
            <a:xfrm>
              <a:off x="2594660" y="2370879"/>
              <a:ext cx="1263215" cy="764975"/>
            </a:xfrm>
            <a:prstGeom prst="rect">
              <a:avLst/>
            </a:prstGeom>
            <a:ln>
              <a:solidFill>
                <a:schemeClr val="tx2"/>
              </a:solidFill>
            </a:ln>
          </p:spPr>
        </p:pic>
      </p:grpSp>
      <p:grpSp>
        <p:nvGrpSpPr>
          <p:cNvPr id="35" name="Group 34">
            <a:extLst>
              <a:ext uri="{FF2B5EF4-FFF2-40B4-BE49-F238E27FC236}">
                <a16:creationId xmlns:a16="http://schemas.microsoft.com/office/drawing/2014/main" id="{53AED35C-A774-0B48-A101-D9204FD61F1E}"/>
              </a:ext>
            </a:extLst>
          </p:cNvPr>
          <p:cNvGrpSpPr>
            <a:grpSpLocks/>
          </p:cNvGrpSpPr>
          <p:nvPr/>
        </p:nvGrpSpPr>
        <p:grpSpPr bwMode="auto">
          <a:xfrm>
            <a:off x="2278629" y="4683514"/>
            <a:ext cx="5049072" cy="2631684"/>
            <a:chOff x="391669" y="3529931"/>
            <a:chExt cx="4167542" cy="2657134"/>
          </a:xfrm>
        </p:grpSpPr>
        <p:sp>
          <p:nvSpPr>
            <p:cNvPr id="36" name="Rectangle 14">
              <a:extLst>
                <a:ext uri="{FF2B5EF4-FFF2-40B4-BE49-F238E27FC236}">
                  <a16:creationId xmlns:a16="http://schemas.microsoft.com/office/drawing/2014/main" id="{94763BE5-6010-9448-ABA7-7D57FC23D3ED}"/>
                </a:ext>
              </a:extLst>
            </p:cNvPr>
            <p:cNvSpPr>
              <a:spLocks noChangeArrowheads="1"/>
            </p:cNvSpPr>
            <p:nvPr/>
          </p:nvSpPr>
          <p:spPr bwMode="auto">
            <a:xfrm>
              <a:off x="391669" y="3529931"/>
              <a:ext cx="4167542" cy="2657134"/>
            </a:xfrm>
            <a:prstGeom prst="rect">
              <a:avLst/>
            </a:prstGeom>
            <a:solidFill>
              <a:schemeClr val="accent4">
                <a:lumMod val="40000"/>
                <a:lumOff val="60000"/>
              </a:schemeClr>
            </a:solidFill>
            <a:ln>
              <a:headEnd/>
              <a:tailEnd/>
            </a:ln>
            <a:effectLst/>
          </p:spPr>
          <p:style>
            <a:lnRef idx="1">
              <a:schemeClr val="accent2"/>
            </a:lnRef>
            <a:fillRef idx="2">
              <a:schemeClr val="accent2"/>
            </a:fillRef>
            <a:effectRef idx="1">
              <a:schemeClr val="accent2"/>
            </a:effectRef>
            <a:fontRef idx="minor">
              <a:schemeClr val="dk1"/>
            </a:fontRef>
          </p:style>
          <p:txBody>
            <a:bodyPr/>
            <a:lstStyle/>
            <a:p>
              <a:pPr marL="165196" marR="0" lvl="0" indent="-128585" algn="ctr" defTabSz="457200" rtl="0" eaLnBrk="1" fontAlgn="t" latinLnBrk="0" hangingPunct="1">
                <a:lnSpc>
                  <a:spcPct val="95000"/>
                </a:lnSpc>
                <a:spcBef>
                  <a:spcPct val="30000"/>
                </a:spcBef>
                <a:spcAft>
                  <a:spcPts val="0"/>
                </a:spcAft>
                <a:buClr>
                  <a:prstClr val="black"/>
                </a:buClr>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Step 3. Loop-Carried Dependency Analysis</a:t>
              </a:r>
            </a:p>
          </p:txBody>
        </p:sp>
        <p:pic>
          <p:nvPicPr>
            <p:cNvPr id="37" name="Picture 3">
              <a:extLst>
                <a:ext uri="{FF2B5EF4-FFF2-40B4-BE49-F238E27FC236}">
                  <a16:creationId xmlns:a16="http://schemas.microsoft.com/office/drawing/2014/main" id="{4ADD74D5-E1F5-5841-8F6F-78D28D6ED1B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9803" y="4341402"/>
              <a:ext cx="4153987" cy="1556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37">
            <a:extLst>
              <a:ext uri="{FF2B5EF4-FFF2-40B4-BE49-F238E27FC236}">
                <a16:creationId xmlns:a16="http://schemas.microsoft.com/office/drawing/2014/main" id="{ECA61B31-67D1-014A-B078-905E9FE71848}"/>
              </a:ext>
            </a:extLst>
          </p:cNvPr>
          <p:cNvGrpSpPr/>
          <p:nvPr/>
        </p:nvGrpSpPr>
        <p:grpSpPr>
          <a:xfrm>
            <a:off x="7364626" y="4683516"/>
            <a:ext cx="4979774" cy="2631684"/>
            <a:chOff x="4551363" y="3148700"/>
            <a:chExt cx="3125787" cy="1651899"/>
          </a:xfrm>
        </p:grpSpPr>
        <p:pic>
          <p:nvPicPr>
            <p:cNvPr id="39" name="Picture 38">
              <a:extLst>
                <a:ext uri="{FF2B5EF4-FFF2-40B4-BE49-F238E27FC236}">
                  <a16:creationId xmlns:a16="http://schemas.microsoft.com/office/drawing/2014/main" id="{DB64B8C9-1DF1-3842-B13E-1868FDCB0DC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51363" y="3653178"/>
              <a:ext cx="3125787" cy="1147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14">
              <a:extLst>
                <a:ext uri="{FF2B5EF4-FFF2-40B4-BE49-F238E27FC236}">
                  <a16:creationId xmlns:a16="http://schemas.microsoft.com/office/drawing/2014/main" id="{C8E67AED-CE14-FA41-91C3-F23E279AD7BE}"/>
                </a:ext>
              </a:extLst>
            </p:cNvPr>
            <p:cNvSpPr>
              <a:spLocks noChangeArrowheads="1"/>
            </p:cNvSpPr>
            <p:nvPr/>
          </p:nvSpPr>
          <p:spPr bwMode="auto">
            <a:xfrm>
              <a:off x="4556125" y="3148700"/>
              <a:ext cx="3121025" cy="529396"/>
            </a:xfrm>
            <a:prstGeom prst="rect">
              <a:avLst/>
            </a:prstGeom>
            <a:solidFill>
              <a:schemeClr val="accent5">
                <a:lumMod val="40000"/>
                <a:lumOff val="60000"/>
              </a:schemeClr>
            </a:solidFill>
            <a:ln>
              <a:headEnd/>
              <a:tailEnd/>
            </a:ln>
            <a:effectLst/>
          </p:spPr>
          <p:style>
            <a:lnRef idx="1">
              <a:schemeClr val="accent2"/>
            </a:lnRef>
            <a:fillRef idx="2">
              <a:schemeClr val="accent2"/>
            </a:fillRef>
            <a:effectRef idx="1">
              <a:schemeClr val="accent2"/>
            </a:effectRef>
            <a:fontRef idx="minor">
              <a:schemeClr val="dk1"/>
            </a:fontRef>
          </p:style>
          <p:txBody>
            <a:bodyPr/>
            <a:lstStyle/>
            <a:p>
              <a:pPr marL="165196" marR="0" lvl="0" indent="-128585" algn="ctr" defTabSz="457200" rtl="0" eaLnBrk="1" fontAlgn="t" latinLnBrk="0" hangingPunct="1">
                <a:lnSpc>
                  <a:spcPct val="95000"/>
                </a:lnSpc>
                <a:spcBef>
                  <a:spcPct val="30000"/>
                </a:spcBef>
                <a:spcAft>
                  <a:spcPts val="0"/>
                </a:spcAft>
                <a:buClr>
                  <a:prstClr val="black"/>
                </a:buClr>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Step 4. Memory Access Patterns Analysis</a:t>
              </a:r>
            </a:p>
          </p:txBody>
        </p:sp>
      </p:grpSp>
      <p:sp>
        <p:nvSpPr>
          <p:cNvPr id="41" name="Double Wave 40">
            <a:extLst>
              <a:ext uri="{FF2B5EF4-FFF2-40B4-BE49-F238E27FC236}">
                <a16:creationId xmlns:a16="http://schemas.microsoft.com/office/drawing/2014/main" id="{9FE798AE-F181-0040-B55E-916F442C1F03}"/>
              </a:ext>
            </a:extLst>
          </p:cNvPr>
          <p:cNvSpPr/>
          <p:nvPr/>
        </p:nvSpPr>
        <p:spPr>
          <a:xfrm>
            <a:off x="9144000" y="2819400"/>
            <a:ext cx="4422864" cy="1524000"/>
          </a:xfrm>
          <a:prstGeom prst="doubleWave">
            <a:avLst/>
          </a:prstGeom>
          <a:solidFill>
            <a:srgbClr val="FF0000"/>
          </a:solidFill>
          <a:ln>
            <a:solidFill>
              <a:srgbClr val="FFFF00"/>
            </a:solidFill>
          </a:ln>
          <a:effectLst>
            <a:outerShdw blurRad="101600" dist="1016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C00"/>
                </a:solidFill>
                <a:effectLst/>
                <a:uLnTx/>
                <a:uFillTx/>
                <a:latin typeface="Arial" panose="020B0604020202020204" pitchFamily="34" charset="0"/>
                <a:cs typeface="Arial" panose="020B0604020202020204" pitchFamily="34" charset="0"/>
              </a:rPr>
              <a:t>Roofline for INT OP/S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C00"/>
                </a:solidFill>
                <a:effectLst/>
                <a:uLnTx/>
                <a:uFillTx/>
                <a:latin typeface="Arial" panose="020B0604020202020204" pitchFamily="34" charset="0"/>
                <a:cs typeface="Arial" panose="020B0604020202020204" pitchFamily="34" charset="0"/>
              </a:rPr>
              <a:t>Integrated Roofline (</a:t>
            </a:r>
            <a:r>
              <a:rPr kumimoji="0" lang="en-US" sz="2400" b="0" i="0" u="none" strike="noStrike" kern="1200" cap="none" spc="0" normalizeH="0" baseline="0" noProof="0" dirty="0" err="1">
                <a:ln>
                  <a:noFill/>
                </a:ln>
                <a:solidFill>
                  <a:srgbClr val="FFFC00"/>
                </a:solidFill>
                <a:effectLst/>
                <a:uLnTx/>
                <a:uFillTx/>
                <a:latin typeface="Arial" panose="020B0604020202020204" pitchFamily="34" charset="0"/>
                <a:cs typeface="Arial" panose="020B0604020202020204" pitchFamily="34" charset="0"/>
              </a:rPr>
              <a:t>exp</a:t>
            </a:r>
            <a:r>
              <a:rPr kumimoji="0" lang="en-US" sz="2400" b="0" i="0" u="none" strike="noStrike" kern="1200" cap="none" spc="0" normalizeH="0" baseline="0" noProof="0" dirty="0">
                <a:ln>
                  <a:noFill/>
                </a:ln>
                <a:solidFill>
                  <a:srgbClr val="FFFC00"/>
                </a:solidFill>
                <a:effectLst/>
                <a:uLnTx/>
                <a:uFillTx/>
                <a:latin typeface="Arial" panose="020B0604020202020204" pitchFamily="34" charset="0"/>
                <a:cs typeface="Arial" panose="020B0604020202020204" pitchFamily="34" charset="0"/>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C00"/>
                </a:solidFill>
                <a:effectLst/>
                <a:uLnTx/>
                <a:uFillTx/>
                <a:latin typeface="Arial" panose="020B0604020202020204" pitchFamily="34" charset="0"/>
                <a:cs typeface="Arial" panose="020B0604020202020204" pitchFamily="34" charset="0"/>
              </a:rPr>
              <a:t>Interactive(!) HTML export</a:t>
            </a:r>
          </a:p>
        </p:txBody>
      </p:sp>
      <p:sp>
        <p:nvSpPr>
          <p:cNvPr id="42" name="Double Wave 41">
            <a:extLst>
              <a:ext uri="{FF2B5EF4-FFF2-40B4-BE49-F238E27FC236}">
                <a16:creationId xmlns:a16="http://schemas.microsoft.com/office/drawing/2014/main" id="{CE261970-2736-064B-8EAC-8ABBBE24F88C}"/>
              </a:ext>
            </a:extLst>
          </p:cNvPr>
          <p:cNvSpPr/>
          <p:nvPr/>
        </p:nvSpPr>
        <p:spPr>
          <a:xfrm>
            <a:off x="304800" y="4419600"/>
            <a:ext cx="4422864" cy="1524000"/>
          </a:xfrm>
          <a:prstGeom prst="doubleWave">
            <a:avLst/>
          </a:prstGeom>
          <a:solidFill>
            <a:srgbClr val="FF0000"/>
          </a:solidFill>
          <a:ln>
            <a:solidFill>
              <a:srgbClr val="FFFF00"/>
            </a:solidFill>
          </a:ln>
          <a:effectLst>
            <a:outerShdw blurRad="101600" dist="1016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C00"/>
                </a:solidFill>
                <a:effectLst/>
                <a:uLnTx/>
                <a:uFillTx/>
                <a:latin typeface="Arial" panose="020B0604020202020204" pitchFamily="34" charset="0"/>
                <a:cs typeface="Arial" panose="020B0604020202020204" pitchFamily="34" charset="0"/>
              </a:rPr>
              <a:t>MAC OS viewer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C00"/>
                </a:solidFill>
                <a:effectLst/>
                <a:uLnTx/>
                <a:uFillTx/>
                <a:latin typeface="Arial" panose="020B0604020202020204" pitchFamily="34" charset="0"/>
                <a:cs typeface="Arial" panose="020B0604020202020204" pitchFamily="34" charset="0"/>
              </a:rPr>
              <a:t>Function call counts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C00"/>
                </a:solidFill>
                <a:effectLst/>
                <a:uLnTx/>
                <a:uFillTx/>
                <a:latin typeface="Arial" panose="020B0604020202020204" pitchFamily="34" charset="0"/>
                <a:cs typeface="Arial" panose="020B0604020202020204" pitchFamily="34" charset="0"/>
              </a:rPr>
              <a:t>Python API..</a:t>
            </a:r>
          </a:p>
        </p:txBody>
      </p:sp>
      <p:sp>
        <p:nvSpPr>
          <p:cNvPr id="43" name="Double Wave 42">
            <a:extLst>
              <a:ext uri="{FF2B5EF4-FFF2-40B4-BE49-F238E27FC236}">
                <a16:creationId xmlns:a16="http://schemas.microsoft.com/office/drawing/2014/main" id="{3F4BB256-CA79-4A4D-8B91-96260BA06578}"/>
              </a:ext>
            </a:extLst>
          </p:cNvPr>
          <p:cNvSpPr/>
          <p:nvPr/>
        </p:nvSpPr>
        <p:spPr>
          <a:xfrm>
            <a:off x="609600" y="609600"/>
            <a:ext cx="4422864" cy="1524000"/>
          </a:xfrm>
          <a:prstGeom prst="doubleWave">
            <a:avLst/>
          </a:prstGeom>
          <a:solidFill>
            <a:srgbClr val="FF0000"/>
          </a:solidFill>
          <a:ln>
            <a:solidFill>
              <a:srgbClr val="FFFF00"/>
            </a:solidFill>
          </a:ln>
          <a:effectLst>
            <a:outerShdw blurRad="101600" dist="1016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C00"/>
                </a:solidFill>
                <a:effectLst/>
                <a:uLnTx/>
                <a:uFillTx/>
                <a:latin typeface="Arial" panose="020B0604020202020204" pitchFamily="34" charset="0"/>
                <a:cs typeface="Arial" panose="020B0604020202020204" pitchFamily="34" charset="0"/>
              </a:rPr>
              <a:t>What’s new in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C00"/>
                </a:solidFill>
                <a:effectLst/>
                <a:uLnTx/>
                <a:uFillTx/>
                <a:latin typeface="Arial" panose="020B0604020202020204" pitchFamily="34" charset="0"/>
                <a:cs typeface="Arial" panose="020B0604020202020204" pitchFamily="34" charset="0"/>
              </a:rPr>
              <a:t>“2019” release</a:t>
            </a:r>
          </a:p>
        </p:txBody>
      </p:sp>
    </p:spTree>
    <p:extLst>
      <p:ext uri="{BB962C8B-B14F-4D97-AF65-F5344CB8AC3E}">
        <p14:creationId xmlns:p14="http://schemas.microsoft.com/office/powerpoint/2010/main" val="28959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 Advisor: 2-pass Approach</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103</a:t>
            </a:fld>
            <a:endParaRPr lang="en-US" dirty="0"/>
          </a:p>
        </p:txBody>
      </p:sp>
      <p:graphicFrame>
        <p:nvGraphicFramePr>
          <p:cNvPr id="23" name="Table 22">
            <a:extLst>
              <a:ext uri="{FF2B5EF4-FFF2-40B4-BE49-F238E27FC236}">
                <a16:creationId xmlns:a16="http://schemas.microsoft.com/office/drawing/2014/main" id="{1152E0BA-04D8-F24C-8A67-4B9CC5DAB3A2}"/>
              </a:ext>
            </a:extLst>
          </p:cNvPr>
          <p:cNvGraphicFramePr>
            <a:graphicFrameLocks noGrp="1"/>
          </p:cNvGraphicFramePr>
          <p:nvPr>
            <p:extLst/>
          </p:nvPr>
        </p:nvGraphicFramePr>
        <p:xfrm>
          <a:off x="1828800" y="2133600"/>
          <a:ext cx="10972800" cy="4968240"/>
        </p:xfrm>
        <a:graphic>
          <a:graphicData uri="http://schemas.openxmlformats.org/drawingml/2006/table">
            <a:tbl>
              <a:tblPr firstRow="1" bandRow="1">
                <a:tableStyleId>{5C22544A-7EE6-4342-B048-85BDC9FD1C3A}</a:tableStyleId>
              </a:tblPr>
              <a:tblGrid>
                <a:gridCol w="8991600">
                  <a:extLst>
                    <a:ext uri="{9D8B030D-6E8A-4147-A177-3AD203B41FA5}">
                      <a16:colId xmlns:a16="http://schemas.microsoft.com/office/drawing/2014/main" val="2711390963"/>
                    </a:ext>
                  </a:extLst>
                </a:gridCol>
                <a:gridCol w="1981200">
                  <a:extLst>
                    <a:ext uri="{9D8B030D-6E8A-4147-A177-3AD203B41FA5}">
                      <a16:colId xmlns:a16="http://schemas.microsoft.com/office/drawing/2014/main" val="1675472319"/>
                    </a:ext>
                  </a:extLst>
                </a:gridCol>
              </a:tblGrid>
              <a:tr h="370840">
                <a:tc>
                  <a:txBody>
                    <a:bodyPr/>
                    <a:lstStyle/>
                    <a:p>
                      <a:pPr algn="ctr"/>
                      <a:r>
                        <a:rPr lang="en-US" sz="2800" dirty="0">
                          <a:solidFill>
                            <a:srgbClr val="002060"/>
                          </a:solidFill>
                        </a:rPr>
                        <a:t>Roofline:</a:t>
                      </a:r>
                    </a:p>
                    <a:p>
                      <a:r>
                        <a:rPr lang="en-US" sz="2800" b="0" dirty="0">
                          <a:solidFill>
                            <a:srgbClr val="002060"/>
                          </a:solidFill>
                        </a:rPr>
                        <a:t>X-Axis (AI): #FLOPs / #Bytes</a:t>
                      </a:r>
                    </a:p>
                    <a:p>
                      <a:r>
                        <a:rPr lang="en-US" sz="2800" b="0" dirty="0">
                          <a:solidFill>
                            <a:srgbClr val="002060"/>
                          </a:solidFill>
                        </a:rPr>
                        <a:t>Y-Axis (FLOP/s): #FLOP(mask-aware)/time</a:t>
                      </a:r>
                    </a:p>
                  </a:txBody>
                  <a:tcPr/>
                </a:tc>
                <a:tc>
                  <a:txBody>
                    <a:bodyPr/>
                    <a:lstStyle/>
                    <a:p>
                      <a:pPr algn="ctr"/>
                      <a:r>
                        <a:rPr lang="en-US" sz="2800" b="1" dirty="0">
                          <a:solidFill>
                            <a:srgbClr val="FF0000"/>
                          </a:solidFill>
                        </a:rPr>
                        <a:t>Overhead</a:t>
                      </a:r>
                    </a:p>
                  </a:txBody>
                  <a:tcPr anchor="b"/>
                </a:tc>
                <a:extLst>
                  <a:ext uri="{0D108BD9-81ED-4DB2-BD59-A6C34878D82A}">
                    <a16:rowId xmlns:a16="http://schemas.microsoft.com/office/drawing/2014/main" val="874604606"/>
                  </a:ext>
                </a:extLst>
              </a:tr>
              <a:tr h="370840">
                <a:tc>
                  <a:txBody>
                    <a:bodyPr/>
                    <a:lstStyle/>
                    <a:p>
                      <a:r>
                        <a:rPr lang="en-US" sz="2800" b="1" dirty="0">
                          <a:solidFill>
                            <a:srgbClr val="002060"/>
                          </a:solidFill>
                        </a:rPr>
                        <a:t>Step 1: Survey </a:t>
                      </a:r>
                      <a:r>
                        <a:rPr lang="en-US" sz="2800" dirty="0">
                          <a:solidFill>
                            <a:srgbClr val="002060"/>
                          </a:solidFill>
                        </a:rPr>
                        <a:t>(</a:t>
                      </a:r>
                      <a:r>
                        <a:rPr lang="en-US" sz="2800" dirty="0">
                          <a:solidFill>
                            <a:srgbClr val="002060"/>
                          </a:solidFill>
                          <a:latin typeface="Courier New" panose="02070309020205020404" pitchFamily="49" charset="0"/>
                          <a:cs typeface="Courier New" panose="02070309020205020404" pitchFamily="49" charset="0"/>
                        </a:rPr>
                        <a:t>-collect survey</a:t>
                      </a:r>
                      <a:r>
                        <a:rPr lang="en-US" sz="2800" dirty="0">
                          <a:solidFill>
                            <a:srgbClr val="002060"/>
                          </a:solidFill>
                        </a:rPr>
                        <a:t>)</a:t>
                      </a:r>
                    </a:p>
                    <a:p>
                      <a:pPr marL="457200" indent="-457200">
                        <a:buFont typeface="Arial" panose="020B0604020202020204" pitchFamily="34" charset="0"/>
                        <a:buChar char="•"/>
                      </a:pPr>
                      <a:r>
                        <a:rPr lang="en-US" sz="2400" dirty="0">
                          <a:solidFill>
                            <a:srgbClr val="002060"/>
                          </a:solidFill>
                        </a:rPr>
                        <a:t>Records run times</a:t>
                      </a:r>
                    </a:p>
                    <a:p>
                      <a:pPr marL="457200" indent="-457200">
                        <a:buFont typeface="Arial" panose="020B0604020202020204" pitchFamily="34" charset="0"/>
                        <a:buChar char="•"/>
                      </a:pPr>
                      <a:r>
                        <a:rPr lang="en-US" sz="2400" dirty="0">
                          <a:solidFill>
                            <a:srgbClr val="002060"/>
                          </a:solidFill>
                        </a:rPr>
                        <a:t>User-mode sampling; non-intrusive</a:t>
                      </a:r>
                    </a:p>
                    <a:p>
                      <a:pPr marL="457200" indent="-457200">
                        <a:buFont typeface="Arial" panose="020B0604020202020204" pitchFamily="34" charset="0"/>
                        <a:buChar char="•"/>
                      </a:pPr>
                      <a:r>
                        <a:rPr lang="en-US" sz="2400" b="1" i="1" dirty="0">
                          <a:solidFill>
                            <a:srgbClr val="FF0000"/>
                          </a:solidFill>
                        </a:rPr>
                        <a:t>No need for root access</a:t>
                      </a:r>
                    </a:p>
                  </a:txBody>
                  <a:tcPr/>
                </a:tc>
                <a:tc>
                  <a:txBody>
                    <a:bodyPr/>
                    <a:lstStyle/>
                    <a:p>
                      <a:pPr algn="ctr"/>
                      <a:r>
                        <a:rPr lang="en-US" sz="2800" b="1" dirty="0">
                          <a:solidFill>
                            <a:srgbClr val="FF0000"/>
                          </a:solidFill>
                        </a:rPr>
                        <a:t>1x</a:t>
                      </a:r>
                    </a:p>
                  </a:txBody>
                  <a:tcPr/>
                </a:tc>
                <a:extLst>
                  <a:ext uri="{0D108BD9-81ED-4DB2-BD59-A6C34878D82A}">
                    <a16:rowId xmlns:a16="http://schemas.microsoft.com/office/drawing/2014/main" val="1777096156"/>
                  </a:ext>
                </a:extLst>
              </a:tr>
              <a:tr h="370840">
                <a:tc>
                  <a:txBody>
                    <a:bodyPr/>
                    <a:lstStyle/>
                    <a:p>
                      <a:r>
                        <a:rPr lang="en-US" sz="2800" b="1" dirty="0">
                          <a:solidFill>
                            <a:srgbClr val="002060"/>
                          </a:solidFill>
                        </a:rPr>
                        <a:t>Step 2: FLOPs </a:t>
                      </a:r>
                      <a:r>
                        <a:rPr lang="en-US" sz="2800" dirty="0">
                          <a:solidFill>
                            <a:srgbClr val="002060"/>
                          </a:solidFill>
                          <a:latin typeface="Courier New" panose="02070309020205020404" pitchFamily="49" charset="0"/>
                          <a:cs typeface="Courier New" panose="02070309020205020404" pitchFamily="49" charset="0"/>
                        </a:rPr>
                        <a:t>(-collect </a:t>
                      </a:r>
                      <a:r>
                        <a:rPr lang="en-US" sz="2800" dirty="0" err="1">
                          <a:solidFill>
                            <a:srgbClr val="002060"/>
                          </a:solidFill>
                          <a:latin typeface="Courier New" panose="02070309020205020404" pitchFamily="49" charset="0"/>
                          <a:cs typeface="Courier New" panose="02070309020205020404" pitchFamily="49" charset="0"/>
                        </a:rPr>
                        <a:t>tripcounts</a:t>
                      </a:r>
                      <a:r>
                        <a:rPr lang="en-US" sz="2800" dirty="0">
                          <a:solidFill>
                            <a:srgbClr val="002060"/>
                          </a:solidFill>
                          <a:latin typeface="Courier New" panose="02070309020205020404" pitchFamily="49" charset="0"/>
                          <a:cs typeface="Courier New" panose="02070309020205020404" pitchFamily="49" charset="0"/>
                        </a:rPr>
                        <a:t> –flops</a:t>
                      </a:r>
                      <a:r>
                        <a:rPr lang="en-US" sz="2800" dirty="0">
                          <a:solidFill>
                            <a:srgbClr val="002060"/>
                          </a:solidFill>
                        </a:rPr>
                        <a:t>)</a:t>
                      </a:r>
                    </a:p>
                    <a:p>
                      <a:pPr marL="457200" indent="-457200">
                        <a:buFont typeface="Arial" panose="020B0604020202020204" pitchFamily="34" charset="0"/>
                        <a:buChar char="•"/>
                      </a:pPr>
                      <a:r>
                        <a:rPr lang="en-US" sz="2400" dirty="0">
                          <a:solidFill>
                            <a:srgbClr val="002060"/>
                          </a:solidFill>
                        </a:rPr>
                        <a:t>Record #FLOPs, #Bytes, AVX512 masks</a:t>
                      </a:r>
                    </a:p>
                    <a:p>
                      <a:pPr marL="457200" indent="-457200">
                        <a:buFont typeface="Arial" panose="020B0604020202020204" pitchFamily="34" charset="0"/>
                        <a:buChar char="•"/>
                      </a:pPr>
                      <a:r>
                        <a:rPr lang="en-US" sz="2400" dirty="0">
                          <a:solidFill>
                            <a:srgbClr val="002060"/>
                          </a:solidFill>
                        </a:rPr>
                        <a:t>Precise, instrumentation-based count of the number of instructions</a:t>
                      </a:r>
                    </a:p>
                    <a:p>
                      <a:pPr marL="457200" indent="-457200">
                        <a:buFont typeface="Arial" panose="020B0604020202020204" pitchFamily="34" charset="0"/>
                        <a:buChar char="•"/>
                      </a:pPr>
                      <a:r>
                        <a:rPr lang="en-US" sz="2400" b="1" i="1" dirty="0">
                          <a:solidFill>
                            <a:srgbClr val="FF0000"/>
                          </a:solidFill>
                        </a:rPr>
                        <a:t>No need for root access</a:t>
                      </a:r>
                    </a:p>
                  </a:txBody>
                  <a:tcPr/>
                </a:tc>
                <a:tc>
                  <a:txBody>
                    <a:bodyPr/>
                    <a:lstStyle/>
                    <a:p>
                      <a:pPr algn="ctr"/>
                      <a:r>
                        <a:rPr lang="en-US" sz="2800" b="1" dirty="0">
                          <a:solidFill>
                            <a:srgbClr val="FF0000"/>
                          </a:solidFill>
                        </a:rPr>
                        <a:t>3-5x</a:t>
                      </a:r>
                    </a:p>
                    <a:p>
                      <a:pPr algn="ctr"/>
                      <a:endParaRPr lang="en-US" sz="2800" b="1" dirty="0">
                        <a:solidFill>
                          <a:srgbClr val="FF0000"/>
                        </a:solidFill>
                      </a:endParaRPr>
                    </a:p>
                    <a:p>
                      <a:pPr algn="ctr"/>
                      <a:r>
                        <a:rPr lang="en-US" sz="2800" b="1" dirty="0">
                          <a:solidFill>
                            <a:srgbClr val="FF0000"/>
                          </a:solidFill>
                        </a:rPr>
                        <a:t>(8-37x)</a:t>
                      </a:r>
                      <a:r>
                        <a:rPr lang="en-US" sz="2800" b="1" baseline="30000" dirty="0">
                          <a:solidFill>
                            <a:srgbClr val="FF0000"/>
                          </a:solidFill>
                        </a:rPr>
                        <a:t>1</a:t>
                      </a:r>
                      <a:endParaRPr lang="en-US" sz="2800" b="1" dirty="0">
                        <a:solidFill>
                          <a:srgbClr val="FF0000"/>
                        </a:solidFill>
                      </a:endParaRPr>
                    </a:p>
                  </a:txBody>
                  <a:tcPr/>
                </a:tc>
                <a:extLst>
                  <a:ext uri="{0D108BD9-81ED-4DB2-BD59-A6C34878D82A}">
                    <a16:rowId xmlns:a16="http://schemas.microsoft.com/office/drawing/2014/main" val="3858012682"/>
                  </a:ext>
                </a:extLst>
              </a:tr>
            </a:tbl>
          </a:graphicData>
        </a:graphic>
      </p:graphicFrame>
      <p:sp>
        <p:nvSpPr>
          <p:cNvPr id="3" name="TextBox 2">
            <a:extLst>
              <a:ext uri="{FF2B5EF4-FFF2-40B4-BE49-F238E27FC236}">
                <a16:creationId xmlns:a16="http://schemas.microsoft.com/office/drawing/2014/main" id="{177C3378-D50C-1540-BB03-F0600DB37DD3}"/>
              </a:ext>
            </a:extLst>
          </p:cNvPr>
          <p:cNvSpPr txBox="1"/>
          <p:nvPr/>
        </p:nvSpPr>
        <p:spPr>
          <a:xfrm>
            <a:off x="228599" y="7315200"/>
            <a:ext cx="7086601" cy="338554"/>
          </a:xfrm>
          <a:prstGeom prst="rect">
            <a:avLst/>
          </a:prstGeom>
          <a:noFill/>
        </p:spPr>
        <p:txBody>
          <a:bodyPr wrap="square" rtlCol="0">
            <a:spAutoFit/>
          </a:bodyPr>
          <a:lstStyle/>
          <a:p>
            <a:r>
              <a:rPr lang="en-US" sz="1600" baseline="30000" dirty="0">
                <a:solidFill>
                  <a:srgbClr val="002060"/>
                </a:solidFill>
              </a:rPr>
              <a:t>1</a:t>
            </a:r>
            <a:r>
              <a:rPr lang="en-US" sz="1600" dirty="0">
                <a:solidFill>
                  <a:srgbClr val="002060"/>
                </a:solidFill>
              </a:rPr>
              <a:t>With Integrated Roofline (Cache Simulator) enabled.</a:t>
            </a:r>
          </a:p>
        </p:txBody>
      </p:sp>
    </p:spTree>
    <p:extLst>
      <p:ext uri="{BB962C8B-B14F-4D97-AF65-F5344CB8AC3E}">
        <p14:creationId xmlns:p14="http://schemas.microsoft.com/office/powerpoint/2010/main" val="8235680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 Advisor: Roofline Automation</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104</a:t>
            </a:fld>
            <a:endParaRPr lang="en-US" dirty="0"/>
          </a:p>
        </p:txBody>
      </p:sp>
      <p:pic>
        <p:nvPicPr>
          <p:cNvPr id="6" name="Picture 5">
            <a:extLst>
              <a:ext uri="{FF2B5EF4-FFF2-40B4-BE49-F238E27FC236}">
                <a16:creationId xmlns:a16="http://schemas.microsoft.com/office/drawing/2014/main" id="{5A26A6CA-2936-804F-8EC6-A90C8B29DF2C}"/>
              </a:ext>
            </a:extLst>
          </p:cNvPr>
          <p:cNvPicPr>
            <a:picLocks noChangeAspect="1"/>
          </p:cNvPicPr>
          <p:nvPr/>
        </p:nvPicPr>
        <p:blipFill>
          <a:blip r:embed="rId2"/>
          <a:stretch>
            <a:fillRect/>
          </a:stretch>
        </p:blipFill>
        <p:spPr>
          <a:xfrm>
            <a:off x="2115322" y="1258944"/>
            <a:ext cx="11291638" cy="5827655"/>
          </a:xfrm>
          <a:prstGeom prst="rect">
            <a:avLst/>
          </a:prstGeom>
          <a:ln>
            <a:solidFill>
              <a:schemeClr val="accent1"/>
            </a:solidFill>
          </a:ln>
        </p:spPr>
      </p:pic>
      <p:sp>
        <p:nvSpPr>
          <p:cNvPr id="7" name="Rectangular Callout 6">
            <a:extLst>
              <a:ext uri="{FF2B5EF4-FFF2-40B4-BE49-F238E27FC236}">
                <a16:creationId xmlns:a16="http://schemas.microsoft.com/office/drawing/2014/main" id="{96F205F1-714E-A240-B7D2-211A9ACEC018}"/>
              </a:ext>
            </a:extLst>
          </p:cNvPr>
          <p:cNvSpPr/>
          <p:nvPr/>
        </p:nvSpPr>
        <p:spPr>
          <a:xfrm>
            <a:off x="2643798" y="3290318"/>
            <a:ext cx="3985602" cy="1129282"/>
          </a:xfrm>
          <a:prstGeom prst="wedgeRectCallout">
            <a:avLst>
              <a:gd name="adj1" fmla="val 120410"/>
              <a:gd name="adj2" fmla="val -83691"/>
            </a:avLst>
          </a:prstGeom>
          <a:solidFill>
            <a:srgbClr val="0070C0"/>
          </a:solidFill>
          <a:ln>
            <a:noFill/>
          </a:ln>
          <a:effectLst>
            <a:outerShdw blurRad="101600" dist="1016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Each Dot represents loop or function in </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YOUR APPLICATION </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r>
              <a:rPr kumimoji="0" lang="en-US" sz="2000" b="0" i="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profiled</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p>
        </p:txBody>
      </p:sp>
      <p:sp>
        <p:nvSpPr>
          <p:cNvPr id="8" name="Rectangular Callout 7">
            <a:extLst>
              <a:ext uri="{FF2B5EF4-FFF2-40B4-BE49-F238E27FC236}">
                <a16:creationId xmlns:a16="http://schemas.microsoft.com/office/drawing/2014/main" id="{DC17DFF1-F8A2-1240-8749-69E6DAF485F0}"/>
              </a:ext>
            </a:extLst>
          </p:cNvPr>
          <p:cNvSpPr/>
          <p:nvPr/>
        </p:nvSpPr>
        <p:spPr>
          <a:xfrm>
            <a:off x="362057" y="1808775"/>
            <a:ext cx="4590941" cy="1239223"/>
          </a:xfrm>
          <a:prstGeom prst="wedgeRectCallout">
            <a:avLst>
              <a:gd name="adj1" fmla="val 129039"/>
              <a:gd name="adj2" fmla="val 19842"/>
            </a:avLst>
          </a:prstGeom>
          <a:solidFill>
            <a:schemeClr val="accent5"/>
          </a:solidFill>
          <a:ln>
            <a:noFill/>
          </a:ln>
          <a:effectLst>
            <a:outerShdw blurRad="101600" dist="1016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C71"/>
                </a:solidFill>
                <a:effectLst/>
                <a:uLnTx/>
                <a:uFillTx/>
                <a:latin typeface="Arial" panose="020B0604020202020204" pitchFamily="34" charset="0"/>
                <a:cs typeface="Arial" panose="020B0604020202020204" pitchFamily="34" charset="0"/>
              </a:rPr>
              <a:t>Each Ceiling provides peak CPU/Memory throughput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C71"/>
                </a:solidFill>
                <a:effectLst/>
                <a:uLnTx/>
                <a:uFillTx/>
                <a:latin typeface="Arial" panose="020B0604020202020204" pitchFamily="34" charset="0"/>
                <a:cs typeface="Arial" panose="020B0604020202020204" pitchFamily="34" charset="0"/>
              </a:rPr>
              <a:t>of your  </a:t>
            </a:r>
            <a:r>
              <a:rPr kumimoji="0" lang="en-US" sz="2000" b="1" i="0" u="none" strike="noStrike" kern="1200" cap="none" spc="0" normalizeH="0" baseline="0" noProof="0" dirty="0">
                <a:ln>
                  <a:noFill/>
                </a:ln>
                <a:solidFill>
                  <a:srgbClr val="003C71"/>
                </a:solidFill>
                <a:effectLst/>
                <a:uLnTx/>
                <a:uFillTx/>
                <a:latin typeface="Arial" panose="020B0604020202020204" pitchFamily="34" charset="0"/>
                <a:cs typeface="Arial" panose="020B0604020202020204" pitchFamily="34" charset="0"/>
              </a:rPr>
              <a:t>PLATFORM</a:t>
            </a:r>
            <a:r>
              <a:rPr kumimoji="0" lang="en-US" sz="2000" b="0" i="0" u="none" strike="noStrike" kern="1200" cap="none" spc="0" normalizeH="0" baseline="0" noProof="0" dirty="0">
                <a:ln>
                  <a:noFill/>
                </a:ln>
                <a:solidFill>
                  <a:srgbClr val="003C71"/>
                </a:solidFill>
                <a:effectLst/>
                <a:uLnTx/>
                <a:uFillTx/>
                <a:latin typeface="Arial" panose="020B0604020202020204" pitchFamily="34" charset="0"/>
                <a:cs typeface="Arial" panose="020B0604020202020204" pitchFamily="34" charset="0"/>
              </a:rPr>
              <a:t> (</a:t>
            </a:r>
            <a:r>
              <a:rPr kumimoji="0" lang="en-US" sz="2000" b="0" i="0" u="sng" strike="noStrike" kern="1200" cap="none" spc="0" normalizeH="0" baseline="0" noProof="0" dirty="0">
                <a:ln>
                  <a:noFill/>
                </a:ln>
                <a:solidFill>
                  <a:srgbClr val="003C71"/>
                </a:solidFill>
                <a:effectLst/>
                <a:uLnTx/>
                <a:uFillTx/>
                <a:latin typeface="Arial" panose="020B0604020202020204" pitchFamily="34" charset="0"/>
                <a:cs typeface="Arial" panose="020B0604020202020204" pitchFamily="34" charset="0"/>
              </a:rPr>
              <a:t>benchmarked</a:t>
            </a:r>
            <a:r>
              <a:rPr kumimoji="0" lang="en-US" sz="2000" b="0" i="0" u="none" strike="noStrike" kern="1200" cap="none" spc="0" normalizeH="0" baseline="0" noProof="0" dirty="0">
                <a:ln>
                  <a:noFill/>
                </a:ln>
                <a:solidFill>
                  <a:srgbClr val="003C71"/>
                </a:solidFill>
                <a:effectLst/>
                <a:uLnTx/>
                <a:uFillTx/>
                <a:latin typeface="Arial" panose="020B0604020202020204" pitchFamily="34" charset="0"/>
                <a:cs typeface="Arial" panose="020B0604020202020204" pitchFamily="34" charset="0"/>
              </a:rPr>
              <a:t>)</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D8E9C4C-9DC6-EF43-8A97-05699D6985B8}"/>
              </a:ext>
            </a:extLst>
          </p:cNvPr>
          <p:cNvSpPr txBox="1"/>
          <p:nvPr/>
        </p:nvSpPr>
        <p:spPr>
          <a:xfrm>
            <a:off x="810430" y="6461127"/>
            <a:ext cx="13264347" cy="777872"/>
          </a:xfrm>
          <a:prstGeom prst="rect">
            <a:avLst/>
          </a:prstGeom>
          <a:solidFill>
            <a:srgbClr val="FFC000"/>
          </a:solidFill>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Automatic and integrated – first class citizen in Intel® Advisor</a:t>
            </a:r>
          </a:p>
        </p:txBody>
      </p:sp>
    </p:spTree>
    <p:extLst>
      <p:ext uri="{BB962C8B-B14F-4D97-AF65-F5344CB8AC3E}">
        <p14:creationId xmlns:p14="http://schemas.microsoft.com/office/powerpoint/2010/main" val="99591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latin typeface="Arial" panose="020B0604020202020204" pitchFamily="34" charset="0"/>
                <a:cs typeface="Arial" panose="020B0604020202020204" pitchFamily="34" charset="0"/>
              </a:rPr>
              <a:t>NEW: </a:t>
            </a:r>
            <a:r>
              <a:rPr lang="en-US" dirty="0">
                <a:latin typeface="Arial" panose="020B0604020202020204" pitchFamily="34" charset="0"/>
                <a:cs typeface="Arial" panose="020B0604020202020204" pitchFamily="34" charset="0"/>
              </a:rPr>
              <a:t>Integrated Roofline</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latin typeface="Arial" panose="020B0604020202020204" pitchFamily="34" charset="0"/>
                <a:cs typeface="Arial" panose="020B0604020202020204" pitchFamily="34" charset="0"/>
              </a:rPr>
              <a:pPr>
                <a:defRPr/>
              </a:pPr>
              <a:t>105</a:t>
            </a:fld>
            <a:endParaRPr lang="en-US"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FBEA56FA-E62F-7E46-94C2-482E1A265F49}"/>
              </a:ext>
            </a:extLst>
          </p:cNvPr>
          <p:cNvGrpSpPr/>
          <p:nvPr/>
        </p:nvGrpSpPr>
        <p:grpSpPr>
          <a:xfrm>
            <a:off x="394881" y="1905000"/>
            <a:ext cx="13878175" cy="3758515"/>
            <a:chOff x="394881" y="1423085"/>
            <a:chExt cx="8138423" cy="2204064"/>
          </a:xfrm>
        </p:grpSpPr>
        <p:pic>
          <p:nvPicPr>
            <p:cNvPr id="8" name="Shape 427">
              <a:extLst>
                <a:ext uri="{FF2B5EF4-FFF2-40B4-BE49-F238E27FC236}">
                  <a16:creationId xmlns:a16="http://schemas.microsoft.com/office/drawing/2014/main" id="{3FFB2632-A8E6-184E-AAA0-C1D3FE255533}"/>
                </a:ext>
              </a:extLst>
            </p:cNvPr>
            <p:cNvPicPr preferRelativeResize="0"/>
            <p:nvPr/>
          </p:nvPicPr>
          <p:blipFill rotWithShape="1">
            <a:blip r:embed="rId2">
              <a:alphaModFix/>
            </a:blip>
            <a:srcRect/>
            <a:stretch/>
          </p:blipFill>
          <p:spPr>
            <a:xfrm>
              <a:off x="4570412" y="1423087"/>
              <a:ext cx="3932232" cy="2197369"/>
            </a:xfrm>
            <a:prstGeom prst="rect">
              <a:avLst/>
            </a:prstGeom>
            <a:noFill/>
            <a:ln w="15875" cap="flat" cmpd="sng">
              <a:solidFill>
                <a:schemeClr val="accent1"/>
              </a:solidFill>
              <a:prstDash val="solid"/>
              <a:round/>
              <a:headEnd type="none" w="med" len="med"/>
              <a:tailEnd type="none" w="med" len="med"/>
            </a:ln>
          </p:spPr>
        </p:pic>
        <p:pic>
          <p:nvPicPr>
            <p:cNvPr id="9" name="Shape 428">
              <a:extLst>
                <a:ext uri="{FF2B5EF4-FFF2-40B4-BE49-F238E27FC236}">
                  <a16:creationId xmlns:a16="http://schemas.microsoft.com/office/drawing/2014/main" id="{10ED0D75-BEE3-934F-B3AF-DC8490396092}"/>
                </a:ext>
              </a:extLst>
            </p:cNvPr>
            <p:cNvPicPr preferRelativeResize="0"/>
            <p:nvPr/>
          </p:nvPicPr>
          <p:blipFill rotWithShape="1">
            <a:blip r:embed="rId3">
              <a:alphaModFix/>
            </a:blip>
            <a:srcRect/>
            <a:stretch/>
          </p:blipFill>
          <p:spPr>
            <a:xfrm>
              <a:off x="394881" y="1423087"/>
              <a:ext cx="3955056" cy="2197369"/>
            </a:xfrm>
            <a:prstGeom prst="rect">
              <a:avLst/>
            </a:prstGeom>
            <a:noFill/>
            <a:ln w="15875" cap="flat" cmpd="sng">
              <a:solidFill>
                <a:schemeClr val="accent1"/>
              </a:solidFill>
              <a:prstDash val="solid"/>
              <a:round/>
              <a:headEnd type="none" w="med" len="med"/>
              <a:tailEnd type="none" w="med" len="med"/>
            </a:ln>
          </p:spPr>
        </p:pic>
        <p:sp>
          <p:nvSpPr>
            <p:cNvPr id="10" name="Shape 430">
              <a:extLst>
                <a:ext uri="{FF2B5EF4-FFF2-40B4-BE49-F238E27FC236}">
                  <a16:creationId xmlns:a16="http://schemas.microsoft.com/office/drawing/2014/main" id="{7B190F34-C833-6646-8F35-BE80D4993D1B}"/>
                </a:ext>
              </a:extLst>
            </p:cNvPr>
            <p:cNvSpPr/>
            <p:nvPr/>
          </p:nvSpPr>
          <p:spPr>
            <a:xfrm>
              <a:off x="3026978" y="1423086"/>
              <a:ext cx="1326600" cy="563400"/>
            </a:xfrm>
            <a:prstGeom prst="rect">
              <a:avLst/>
            </a:prstGeom>
            <a:solidFill>
              <a:srgbClr val="002060"/>
            </a:solidFill>
            <a:ln>
              <a:noFill/>
            </a:ln>
          </p:spPr>
          <p:txBody>
            <a:bodyPr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2000" b="0" i="0" u="none" strike="noStrike" kern="1200" cap="none" spc="0"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sym typeface="Arial"/>
                </a:rPr>
                <a:t>CARM (L1+NTS)</a:t>
              </a:r>
            </a:p>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2000" b="0" i="0" u="none" strike="noStrike" kern="1200" cap="none" spc="0"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sym typeface="Arial"/>
                </a:rPr>
                <a:t>CPU perspective</a:t>
              </a:r>
            </a:p>
          </p:txBody>
        </p:sp>
        <p:sp>
          <p:nvSpPr>
            <p:cNvPr id="11" name="Shape 431">
              <a:extLst>
                <a:ext uri="{FF2B5EF4-FFF2-40B4-BE49-F238E27FC236}">
                  <a16:creationId xmlns:a16="http://schemas.microsoft.com/office/drawing/2014/main" id="{41BB80FD-2322-2046-9B9E-47A81EDEE3F6}"/>
                </a:ext>
              </a:extLst>
            </p:cNvPr>
            <p:cNvSpPr/>
            <p:nvPr/>
          </p:nvSpPr>
          <p:spPr>
            <a:xfrm>
              <a:off x="7206704" y="1423085"/>
              <a:ext cx="1326600" cy="563400"/>
            </a:xfrm>
            <a:prstGeom prst="rect">
              <a:avLst/>
            </a:prstGeom>
            <a:solidFill>
              <a:srgbClr val="002060"/>
            </a:solidFill>
            <a:ln>
              <a:noFill/>
            </a:ln>
          </p:spPr>
          <p:txBody>
            <a:bodyPr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2000" b="0" i="0" u="none" strike="noStrike" kern="1200" cap="none" spc="0" normalizeH="0" baseline="0" noProof="0">
                  <a:ln>
                    <a:noFill/>
                  </a:ln>
                  <a:solidFill>
                    <a:prstClr val="white"/>
                  </a:solidFill>
                  <a:effectLst/>
                  <a:uLnTx/>
                  <a:uFillTx/>
                  <a:latin typeface="Arial" panose="020B0604020202020204" pitchFamily="34" charset="0"/>
                  <a:ea typeface="Arial"/>
                  <a:cs typeface="Arial" panose="020B0604020202020204" pitchFamily="34" charset="0"/>
                  <a:sym typeface="Arial"/>
                </a:rPr>
                <a:t>DRAM (ORM)</a:t>
              </a:r>
            </a:p>
          </p:txBody>
        </p:sp>
        <p:cxnSp>
          <p:nvCxnSpPr>
            <p:cNvPr id="14" name="Shape 432">
              <a:extLst>
                <a:ext uri="{FF2B5EF4-FFF2-40B4-BE49-F238E27FC236}">
                  <a16:creationId xmlns:a16="http://schemas.microsoft.com/office/drawing/2014/main" id="{6D35ECD0-3745-9B4A-92FE-AFB3CBFDD9EA}"/>
                </a:ext>
              </a:extLst>
            </p:cNvPr>
            <p:cNvCxnSpPr/>
            <p:nvPr/>
          </p:nvCxnSpPr>
          <p:spPr>
            <a:xfrm rot="10800000">
              <a:off x="6985728" y="2239976"/>
              <a:ext cx="408300" cy="605700"/>
            </a:xfrm>
            <a:prstGeom prst="straightConnector1">
              <a:avLst/>
            </a:prstGeom>
            <a:noFill/>
            <a:ln w="25400" cap="flat" cmpd="sng">
              <a:solidFill>
                <a:schemeClr val="dk2"/>
              </a:solidFill>
              <a:prstDash val="solid"/>
              <a:round/>
              <a:headEnd type="none" w="med" len="med"/>
              <a:tailEnd type="triangle" w="lg" len="lg"/>
            </a:ln>
          </p:spPr>
        </p:cxnSp>
        <p:sp>
          <p:nvSpPr>
            <p:cNvPr id="15" name="Shape 433">
              <a:extLst>
                <a:ext uri="{FF2B5EF4-FFF2-40B4-BE49-F238E27FC236}">
                  <a16:creationId xmlns:a16="http://schemas.microsoft.com/office/drawing/2014/main" id="{BA6ED63D-EBF9-3D49-BC0C-D9B59966DBB1}"/>
                </a:ext>
              </a:extLst>
            </p:cNvPr>
            <p:cNvSpPr txBox="1"/>
            <p:nvPr/>
          </p:nvSpPr>
          <p:spPr>
            <a:xfrm>
              <a:off x="7003734" y="2849569"/>
              <a:ext cx="1243800" cy="169200"/>
            </a:xfrm>
            <a:prstGeom prst="rect">
              <a:avLst/>
            </a:prstGeom>
            <a:noFill/>
            <a:ln>
              <a:noFill/>
            </a:ln>
          </p:spPr>
          <p:txBody>
            <a:bodyPr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kumimoji="0" lang="en" sz="2000" b="0" i="0" u="none" strike="noStrike" kern="1200" cap="none" spc="0" normalizeH="0" baseline="0" noProof="0" dirty="0">
                  <a:ln>
                    <a:noFill/>
                  </a:ln>
                  <a:solidFill>
                    <a:srgbClr val="003C71"/>
                  </a:solidFill>
                  <a:effectLst/>
                  <a:uLnTx/>
                  <a:uFillTx/>
                  <a:latin typeface="Arial" panose="020B0604020202020204" pitchFamily="34" charset="0"/>
                  <a:ea typeface="Arial"/>
                  <a:cs typeface="Arial" panose="020B0604020202020204" pitchFamily="34" charset="0"/>
                  <a:sym typeface="Arial"/>
                </a:rPr>
                <a:t>Not Memory bound</a:t>
              </a:r>
            </a:p>
          </p:txBody>
        </p:sp>
        <p:sp>
          <p:nvSpPr>
            <p:cNvPr id="16" name="Shape 434">
              <a:extLst>
                <a:ext uri="{FF2B5EF4-FFF2-40B4-BE49-F238E27FC236}">
                  <a16:creationId xmlns:a16="http://schemas.microsoft.com/office/drawing/2014/main" id="{0089E6AE-31E4-064D-AB09-899A4A7CC89F}"/>
                </a:ext>
              </a:extLst>
            </p:cNvPr>
            <p:cNvSpPr txBox="1"/>
            <p:nvPr/>
          </p:nvSpPr>
          <p:spPr>
            <a:xfrm>
              <a:off x="5981782" y="3140985"/>
              <a:ext cx="1412100" cy="169200"/>
            </a:xfrm>
            <a:prstGeom prst="rect">
              <a:avLst/>
            </a:prstGeom>
            <a:noFill/>
            <a:ln>
              <a:noFill/>
            </a:ln>
          </p:spPr>
          <p:txBody>
            <a:bodyPr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kumimoji="0" lang="en" sz="2000" b="0" i="0" u="none" strike="noStrike" kern="1200" cap="none" spc="0" normalizeH="0" baseline="0" noProof="0" dirty="0">
                  <a:ln>
                    <a:noFill/>
                  </a:ln>
                  <a:solidFill>
                    <a:srgbClr val="003C71"/>
                  </a:solidFill>
                  <a:effectLst/>
                  <a:uLnTx/>
                  <a:uFillTx/>
                  <a:latin typeface="Arial" panose="020B0604020202020204" pitchFamily="34" charset="0"/>
                  <a:ea typeface="Arial"/>
                  <a:cs typeface="Arial" panose="020B0604020202020204" pitchFamily="34" charset="0"/>
                  <a:sym typeface="Arial"/>
                </a:rPr>
                <a:t>Some Locality</a:t>
              </a:r>
            </a:p>
          </p:txBody>
        </p:sp>
        <p:cxnSp>
          <p:nvCxnSpPr>
            <p:cNvPr id="17" name="Shape 435">
              <a:extLst>
                <a:ext uri="{FF2B5EF4-FFF2-40B4-BE49-F238E27FC236}">
                  <a16:creationId xmlns:a16="http://schemas.microsoft.com/office/drawing/2014/main" id="{B6205DE4-CD2B-8F4A-B9DA-789A2F723C05}"/>
                </a:ext>
              </a:extLst>
            </p:cNvPr>
            <p:cNvCxnSpPr/>
            <p:nvPr/>
          </p:nvCxnSpPr>
          <p:spPr>
            <a:xfrm rot="10800000">
              <a:off x="6494838" y="2445415"/>
              <a:ext cx="382500" cy="634500"/>
            </a:xfrm>
            <a:prstGeom prst="straightConnector1">
              <a:avLst/>
            </a:prstGeom>
            <a:noFill/>
            <a:ln w="25400" cap="flat" cmpd="sng">
              <a:solidFill>
                <a:schemeClr val="dk2"/>
              </a:solidFill>
              <a:prstDash val="solid"/>
              <a:round/>
              <a:headEnd type="none" w="med" len="med"/>
              <a:tailEnd type="triangle" w="lg" len="lg"/>
            </a:ln>
          </p:spPr>
        </p:cxnSp>
        <p:sp>
          <p:nvSpPr>
            <p:cNvPr id="18" name="Shape 436">
              <a:extLst>
                <a:ext uri="{FF2B5EF4-FFF2-40B4-BE49-F238E27FC236}">
                  <a16:creationId xmlns:a16="http://schemas.microsoft.com/office/drawing/2014/main" id="{37DB6F36-5347-0F41-B5D0-22F18782EC24}"/>
                </a:ext>
              </a:extLst>
            </p:cNvPr>
            <p:cNvSpPr txBox="1"/>
            <p:nvPr/>
          </p:nvSpPr>
          <p:spPr>
            <a:xfrm>
              <a:off x="2919453" y="2070846"/>
              <a:ext cx="1082100" cy="169200"/>
            </a:xfrm>
            <a:prstGeom prst="rect">
              <a:avLst/>
            </a:prstGeom>
            <a:noFill/>
            <a:ln>
              <a:noFill/>
            </a:ln>
          </p:spPr>
          <p:txBody>
            <a:bodyPr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kumimoji="0" lang="en" sz="2000" b="0" i="0" u="none" strike="noStrike" kern="1200" cap="none" spc="0" normalizeH="0" baseline="0" noProof="0">
                  <a:ln>
                    <a:noFill/>
                  </a:ln>
                  <a:solidFill>
                    <a:srgbClr val="003C71"/>
                  </a:solidFill>
                  <a:effectLst/>
                  <a:uLnTx/>
                  <a:uFillTx/>
                  <a:latin typeface="Arial" panose="020B0604020202020204" pitchFamily="34" charset="0"/>
                  <a:ea typeface="Arial"/>
                  <a:cs typeface="Arial" panose="020B0604020202020204" pitchFamily="34" charset="0"/>
                  <a:sym typeface="Arial"/>
                </a:rPr>
                <a:t>Highly optimized</a:t>
              </a:r>
            </a:p>
          </p:txBody>
        </p:sp>
        <p:cxnSp>
          <p:nvCxnSpPr>
            <p:cNvPr id="19" name="Shape 437">
              <a:extLst>
                <a:ext uri="{FF2B5EF4-FFF2-40B4-BE49-F238E27FC236}">
                  <a16:creationId xmlns:a16="http://schemas.microsoft.com/office/drawing/2014/main" id="{1E17B117-AD96-264D-86E8-00348137487C}"/>
                </a:ext>
              </a:extLst>
            </p:cNvPr>
            <p:cNvCxnSpPr/>
            <p:nvPr/>
          </p:nvCxnSpPr>
          <p:spPr>
            <a:xfrm rot="10800000">
              <a:off x="2049564" y="1986480"/>
              <a:ext cx="776400" cy="149400"/>
            </a:xfrm>
            <a:prstGeom prst="straightConnector1">
              <a:avLst/>
            </a:prstGeom>
            <a:noFill/>
            <a:ln w="25400" cap="flat" cmpd="sng">
              <a:solidFill>
                <a:schemeClr val="dk2"/>
              </a:solidFill>
              <a:prstDash val="solid"/>
              <a:round/>
              <a:headEnd type="none" w="med" len="med"/>
              <a:tailEnd type="triangle" w="lg" len="lg"/>
            </a:ln>
          </p:spPr>
        </p:cxnSp>
        <p:sp>
          <p:nvSpPr>
            <p:cNvPr id="20" name="Shape 438">
              <a:extLst>
                <a:ext uri="{FF2B5EF4-FFF2-40B4-BE49-F238E27FC236}">
                  <a16:creationId xmlns:a16="http://schemas.microsoft.com/office/drawing/2014/main" id="{77BAB5DF-00DE-FE4F-B51E-E68395AAB1B3}"/>
                </a:ext>
              </a:extLst>
            </p:cNvPr>
            <p:cNvSpPr txBox="1"/>
            <p:nvPr/>
          </p:nvSpPr>
          <p:spPr>
            <a:xfrm>
              <a:off x="2204750" y="2783639"/>
              <a:ext cx="1229400" cy="338700"/>
            </a:xfrm>
            <a:prstGeom prst="rect">
              <a:avLst/>
            </a:prstGeom>
            <a:noFill/>
            <a:ln>
              <a:noFill/>
            </a:ln>
          </p:spPr>
          <p:txBody>
            <a:bodyPr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kumimoji="0" lang="en" sz="2000" b="0" i="0" u="none" strike="noStrike" kern="1200" cap="none" spc="0" normalizeH="0" baseline="0" noProof="0" dirty="0">
                  <a:ln>
                    <a:noFill/>
                  </a:ln>
                  <a:solidFill>
                    <a:srgbClr val="003C71"/>
                  </a:solidFill>
                  <a:effectLst/>
                  <a:uLnTx/>
                  <a:uFillTx/>
                  <a:latin typeface="Arial" panose="020B0604020202020204" pitchFamily="34" charset="0"/>
                  <a:ea typeface="Arial"/>
                  <a:cs typeface="Arial" panose="020B0604020202020204" pitchFamily="34" charset="0"/>
                  <a:sym typeface="Arial"/>
                </a:rPr>
                <a:t>All hotspots but 1</a:t>
              </a:r>
            </a:p>
            <a:p>
              <a:pPr marL="0" marR="0" lvl="0" indent="0" algn="l" defTabSz="457200" rtl="0" eaLnBrk="1" fontAlgn="auto" latinLnBrk="0" hangingPunct="1">
                <a:lnSpc>
                  <a:spcPct val="100000"/>
                </a:lnSpc>
                <a:spcBef>
                  <a:spcPts val="0"/>
                </a:spcBef>
                <a:spcAft>
                  <a:spcPts val="0"/>
                </a:spcAft>
                <a:buClrTx/>
                <a:buSzPct val="25000"/>
                <a:buFontTx/>
                <a:buNone/>
                <a:tabLst/>
                <a:defRPr/>
              </a:pPr>
              <a:r>
                <a:rPr kumimoji="0" lang="en" sz="2000" b="0" i="0" u="none" strike="noStrike" kern="1200" cap="none" spc="0" normalizeH="0" baseline="0" noProof="0" dirty="0">
                  <a:ln>
                    <a:noFill/>
                  </a:ln>
                  <a:solidFill>
                    <a:srgbClr val="003C71"/>
                  </a:solidFill>
                  <a:effectLst/>
                  <a:uLnTx/>
                  <a:uFillTx/>
                  <a:latin typeface="Arial" panose="020B0604020202020204" pitchFamily="34" charset="0"/>
                  <a:ea typeface="Arial"/>
                  <a:cs typeface="Arial" panose="020B0604020202020204" pitchFamily="34" charset="0"/>
                  <a:sym typeface="Arial"/>
                </a:rPr>
                <a:t>are not CPU-bound</a:t>
              </a:r>
            </a:p>
          </p:txBody>
        </p:sp>
        <p:cxnSp>
          <p:nvCxnSpPr>
            <p:cNvPr id="21" name="Shape 439">
              <a:extLst>
                <a:ext uri="{FF2B5EF4-FFF2-40B4-BE49-F238E27FC236}">
                  <a16:creationId xmlns:a16="http://schemas.microsoft.com/office/drawing/2014/main" id="{B5995FCF-D504-3746-A1F1-BCD74EF648D3}"/>
                </a:ext>
              </a:extLst>
            </p:cNvPr>
            <p:cNvCxnSpPr/>
            <p:nvPr/>
          </p:nvCxnSpPr>
          <p:spPr>
            <a:xfrm rot="10800000">
              <a:off x="1860246" y="2380045"/>
              <a:ext cx="705300" cy="396900"/>
            </a:xfrm>
            <a:prstGeom prst="straightConnector1">
              <a:avLst/>
            </a:prstGeom>
            <a:noFill/>
            <a:ln w="25400" cap="flat" cmpd="sng">
              <a:solidFill>
                <a:schemeClr val="dk2"/>
              </a:solidFill>
              <a:prstDash val="solid"/>
              <a:round/>
              <a:headEnd type="none" w="med" len="med"/>
              <a:tailEnd type="triangle" w="lg" len="lg"/>
            </a:ln>
          </p:spPr>
        </p:cxnSp>
        <p:sp>
          <p:nvSpPr>
            <p:cNvPr id="23" name="Shape 441">
              <a:extLst>
                <a:ext uri="{FF2B5EF4-FFF2-40B4-BE49-F238E27FC236}">
                  <a16:creationId xmlns:a16="http://schemas.microsoft.com/office/drawing/2014/main" id="{44227AFC-18EF-7D49-8081-9D210E802745}"/>
                </a:ext>
              </a:extLst>
            </p:cNvPr>
            <p:cNvSpPr/>
            <p:nvPr/>
          </p:nvSpPr>
          <p:spPr>
            <a:xfrm>
              <a:off x="4221598" y="2301920"/>
              <a:ext cx="480900" cy="763200"/>
            </a:xfrm>
            <a:prstGeom prst="rightArrow">
              <a:avLst>
                <a:gd name="adj1" fmla="val 50000"/>
                <a:gd name="adj2" fmla="val 50000"/>
              </a:avLst>
            </a:prstGeom>
            <a:solidFill>
              <a:schemeClr val="dk2"/>
            </a:solidFill>
            <a:ln>
              <a:noFill/>
            </a:ln>
          </p:spPr>
          <p:txBody>
            <a:bodyPr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white"/>
                </a:solidFill>
                <a:effectLst/>
                <a:uLnTx/>
                <a:uFillTx/>
                <a:latin typeface="Arial" panose="020B0604020202020204" pitchFamily="34" charset="0"/>
                <a:ea typeface="Arial"/>
                <a:cs typeface="Arial" panose="020B0604020202020204" pitchFamily="34" charset="0"/>
                <a:sym typeface="Arial"/>
              </a:endParaRPr>
            </a:p>
          </p:txBody>
        </p:sp>
        <p:sp>
          <p:nvSpPr>
            <p:cNvPr id="24" name="Shape 430">
              <a:extLst>
                <a:ext uri="{FF2B5EF4-FFF2-40B4-BE49-F238E27FC236}">
                  <a16:creationId xmlns:a16="http://schemas.microsoft.com/office/drawing/2014/main" id="{712BFC97-CDB2-4B4F-B073-6F11377ACFBC}"/>
                </a:ext>
              </a:extLst>
            </p:cNvPr>
            <p:cNvSpPr/>
            <p:nvPr/>
          </p:nvSpPr>
          <p:spPr>
            <a:xfrm>
              <a:off x="2749470" y="3391048"/>
              <a:ext cx="4127868" cy="236101"/>
            </a:xfrm>
            <a:prstGeom prst="rect">
              <a:avLst/>
            </a:prstGeom>
            <a:solidFill>
              <a:srgbClr val="002060"/>
            </a:solidFill>
            <a:ln>
              <a:noFill/>
            </a:ln>
          </p:spPr>
          <p:txBody>
            <a:bodyPr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Full waveform Inversion. Seismic Workload</a:t>
              </a:r>
              <a:endParaRPr kumimoji="0" lang="en" sz="2000" b="0" i="0" u="none" strike="noStrike" kern="1200" cap="none" spc="0" normalizeH="0" baseline="0" noProof="0" dirty="0">
                <a:ln>
                  <a:noFill/>
                </a:ln>
                <a:solidFill>
                  <a:prstClr val="white"/>
                </a:solidFill>
                <a:effectLst/>
                <a:uLnTx/>
                <a:uFillTx/>
                <a:latin typeface="Arial" panose="020B0604020202020204" pitchFamily="34" charset="0"/>
                <a:ea typeface="Arial"/>
                <a:cs typeface="Arial" panose="020B0604020202020204" pitchFamily="34" charset="0"/>
                <a:sym typeface="Arial"/>
              </a:endParaRPr>
            </a:p>
          </p:txBody>
        </p:sp>
      </p:grpSp>
      <p:sp>
        <p:nvSpPr>
          <p:cNvPr id="22" name="Shape 440">
            <a:extLst>
              <a:ext uri="{FF2B5EF4-FFF2-40B4-BE49-F238E27FC236}">
                <a16:creationId xmlns:a16="http://schemas.microsoft.com/office/drawing/2014/main" id="{ABA595E7-A8C2-984B-A6A6-9CEA281ADBDD}"/>
              </a:ext>
            </a:extLst>
          </p:cNvPr>
          <p:cNvSpPr/>
          <p:nvPr/>
        </p:nvSpPr>
        <p:spPr>
          <a:xfrm>
            <a:off x="12844251" y="5181600"/>
            <a:ext cx="1786149" cy="1432796"/>
          </a:xfrm>
          <a:prstGeom prst="flowChartPunchedTape">
            <a:avLst/>
          </a:prstGeom>
          <a:solidFill>
            <a:schemeClr val="accent5"/>
          </a:solidFill>
          <a:ln>
            <a:noFill/>
          </a:ln>
        </p:spPr>
        <p:txBody>
          <a:bodyPr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1600" b="0" i="0" u="none" strike="noStrike" kern="1200" cap="none" spc="0" normalizeH="0" baseline="0" noProof="0">
                <a:ln>
                  <a:noFill/>
                </a:ln>
                <a:solidFill>
                  <a:srgbClr val="002060"/>
                </a:solidFill>
                <a:effectLst/>
                <a:uLnTx/>
                <a:uFillTx/>
                <a:latin typeface="Arial" panose="020B0604020202020204" pitchFamily="34" charset="0"/>
                <a:ea typeface="Arial"/>
                <a:cs typeface="Arial" panose="020B0604020202020204" pitchFamily="34" charset="0"/>
                <a:sym typeface="Arial"/>
              </a:rPr>
              <a:t>Data: Courtesy</a:t>
            </a:r>
          </a:p>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 sz="1600" b="0" i="0" u="none" strike="noStrike" kern="1200" cap="none" spc="0" normalizeH="0" baseline="0" noProof="0">
                <a:ln>
                  <a:noFill/>
                </a:ln>
                <a:solidFill>
                  <a:srgbClr val="002060"/>
                </a:solidFill>
                <a:effectLst/>
                <a:uLnTx/>
                <a:uFillTx/>
                <a:latin typeface="Arial" panose="020B0604020202020204" pitchFamily="34" charset="0"/>
                <a:ea typeface="Arial"/>
                <a:cs typeface="Arial" panose="020B0604020202020204" pitchFamily="34" charset="0"/>
                <a:sym typeface="Arial"/>
              </a:rPr>
              <a:t>Philippe Thierry</a:t>
            </a:r>
          </a:p>
        </p:txBody>
      </p:sp>
    </p:spTree>
    <p:extLst>
      <p:ext uri="{BB962C8B-B14F-4D97-AF65-F5344CB8AC3E}">
        <p14:creationId xmlns:p14="http://schemas.microsoft.com/office/powerpoint/2010/main" val="18016403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latin typeface="Arial" panose="020B0604020202020204" pitchFamily="34" charset="0"/>
                <a:cs typeface="Arial" panose="020B0604020202020204" pitchFamily="34" charset="0"/>
              </a:rPr>
              <a:t>NEW: </a:t>
            </a:r>
            <a:r>
              <a:rPr lang="en-US" dirty="0">
                <a:latin typeface="Arial" panose="020B0604020202020204" pitchFamily="34" charset="0"/>
                <a:cs typeface="Arial" panose="020B0604020202020204" pitchFamily="34" charset="0"/>
              </a:rPr>
              <a:t>Integer, Float, </a:t>
            </a:r>
            <a:r>
              <a:rPr lang="en-US" dirty="0" err="1">
                <a:latin typeface="Arial" panose="020B0604020202020204" pitchFamily="34" charset="0"/>
                <a:cs typeface="Arial" panose="020B0604020202020204" pitchFamily="34" charset="0"/>
              </a:rPr>
              <a:t>Int+Float</a:t>
            </a:r>
            <a:r>
              <a:rPr lang="en-US" dirty="0">
                <a:latin typeface="Arial" panose="020B0604020202020204" pitchFamily="34" charset="0"/>
                <a:cs typeface="Arial" panose="020B0604020202020204" pitchFamily="34" charset="0"/>
              </a:rPr>
              <a:t> Rooflines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latin typeface="Arial" panose="020B0604020202020204" pitchFamily="34" charset="0"/>
                <a:cs typeface="Arial" panose="020B0604020202020204" pitchFamily="34" charset="0"/>
              </a:rPr>
              <a:pPr>
                <a:defRPr/>
              </a:pPr>
              <a:t>106</a:t>
            </a:fld>
            <a:endParaRPr lang="en-US" dirty="0">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AA3491A3-83FB-8040-B463-02C34E093B9F}"/>
              </a:ext>
            </a:extLst>
          </p:cNvPr>
          <p:cNvPicPr>
            <a:picLocks noChangeAspect="1"/>
          </p:cNvPicPr>
          <p:nvPr/>
        </p:nvPicPr>
        <p:blipFill>
          <a:blip r:embed="rId2"/>
          <a:stretch>
            <a:fillRect/>
          </a:stretch>
        </p:blipFill>
        <p:spPr>
          <a:xfrm>
            <a:off x="914400" y="1729601"/>
            <a:ext cx="12803188" cy="5280799"/>
          </a:xfrm>
          <a:prstGeom prst="rect">
            <a:avLst/>
          </a:prstGeom>
        </p:spPr>
      </p:pic>
      <p:sp>
        <p:nvSpPr>
          <p:cNvPr id="26" name="Rounded Rectangle 25">
            <a:extLst>
              <a:ext uri="{FF2B5EF4-FFF2-40B4-BE49-F238E27FC236}">
                <a16:creationId xmlns:a16="http://schemas.microsoft.com/office/drawing/2014/main" id="{CE5FA920-03F3-D64B-AC39-D808ADBEE2F9}"/>
              </a:ext>
            </a:extLst>
          </p:cNvPr>
          <p:cNvSpPr/>
          <p:nvPr/>
        </p:nvSpPr>
        <p:spPr>
          <a:xfrm>
            <a:off x="5042036" y="2487360"/>
            <a:ext cx="3568564" cy="789240"/>
          </a:xfrm>
          <a:prstGeom prst="roundRect">
            <a:avLst/>
          </a:prstGeom>
          <a:noFill/>
          <a:ln w="25400">
            <a:solidFill>
              <a:schemeClr val="bg1"/>
            </a:solidFill>
          </a:ln>
          <a:effectLst>
            <a:glow rad="127000">
              <a:srgbClr val="FF2F92"/>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350">
              <a:solidFill>
                <a:srgbClr val="FF2F9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31611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latin typeface="Arial" panose="020B0604020202020204" pitchFamily="34" charset="0"/>
                <a:cs typeface="Arial" panose="020B0604020202020204" pitchFamily="34" charset="0"/>
              </a:rPr>
              <a:t>NEW: </a:t>
            </a:r>
            <a:r>
              <a:rPr lang="en-US" dirty="0">
                <a:latin typeface="Arial" panose="020B0604020202020204" pitchFamily="34" charset="0"/>
                <a:cs typeface="Arial" panose="020B0604020202020204" pitchFamily="34" charset="0"/>
              </a:rPr>
              <a:t>Memory Traffic in Survey Grid</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latin typeface="Arial" panose="020B0604020202020204" pitchFamily="34" charset="0"/>
                <a:cs typeface="Arial" panose="020B0604020202020204" pitchFamily="34" charset="0"/>
              </a:rPr>
              <a:pPr>
                <a:defRPr/>
              </a:pPr>
              <a:t>107</a:t>
            </a:fld>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B5F732E-4DB8-FA41-A875-A20D3C1A0296}"/>
              </a:ext>
            </a:extLst>
          </p:cNvPr>
          <p:cNvPicPr>
            <a:picLocks noChangeAspect="1"/>
          </p:cNvPicPr>
          <p:nvPr/>
        </p:nvPicPr>
        <p:blipFill>
          <a:blip r:embed="rId2"/>
          <a:stretch>
            <a:fillRect/>
          </a:stretch>
        </p:blipFill>
        <p:spPr>
          <a:xfrm>
            <a:off x="1832186" y="1371600"/>
            <a:ext cx="10966027" cy="5945244"/>
          </a:xfrm>
          <a:prstGeom prst="rect">
            <a:avLst/>
          </a:prstGeom>
        </p:spPr>
      </p:pic>
      <p:sp>
        <p:nvSpPr>
          <p:cNvPr id="26" name="Rounded Rectangle 25">
            <a:extLst>
              <a:ext uri="{FF2B5EF4-FFF2-40B4-BE49-F238E27FC236}">
                <a16:creationId xmlns:a16="http://schemas.microsoft.com/office/drawing/2014/main" id="{CE5FA920-03F3-D64B-AC39-D808ADBEE2F9}"/>
              </a:ext>
            </a:extLst>
          </p:cNvPr>
          <p:cNvSpPr/>
          <p:nvPr/>
        </p:nvSpPr>
        <p:spPr>
          <a:xfrm>
            <a:off x="7162800" y="1371600"/>
            <a:ext cx="4940164" cy="3200400"/>
          </a:xfrm>
          <a:prstGeom prst="roundRect">
            <a:avLst/>
          </a:prstGeom>
          <a:noFill/>
          <a:ln w="25400">
            <a:solidFill>
              <a:schemeClr val="bg1"/>
            </a:solidFill>
          </a:ln>
          <a:effectLst>
            <a:glow rad="127000">
              <a:srgbClr val="FF2F92"/>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350">
              <a:solidFill>
                <a:srgbClr val="FF2F92"/>
              </a:solidFill>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07B3ADA0-3819-9F4E-8594-2D0BBEE1E45C}"/>
              </a:ext>
            </a:extLst>
          </p:cNvPr>
          <p:cNvSpPr/>
          <p:nvPr/>
        </p:nvSpPr>
        <p:spPr>
          <a:xfrm>
            <a:off x="5257800" y="5334000"/>
            <a:ext cx="3962400" cy="2133600"/>
          </a:xfrm>
          <a:prstGeom prst="roundRect">
            <a:avLst/>
          </a:prstGeom>
          <a:noFill/>
          <a:ln w="25400">
            <a:solidFill>
              <a:schemeClr val="bg1"/>
            </a:solidFill>
          </a:ln>
          <a:effectLst>
            <a:glow rad="127000">
              <a:srgbClr val="FF2F92"/>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350">
              <a:solidFill>
                <a:srgbClr val="FF2F9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55408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latin typeface="Arial" panose="020B0604020202020204" pitchFamily="34" charset="0"/>
                <a:cs typeface="Arial" panose="020B0604020202020204" pitchFamily="34" charset="0"/>
              </a:rPr>
              <a:t>Integrated Roofline Model</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latin typeface="Arial" panose="020B0604020202020204" pitchFamily="34" charset="0"/>
                <a:cs typeface="Arial" panose="020B0604020202020204" pitchFamily="34" charset="0"/>
              </a:rPr>
              <a:pPr>
                <a:defRPr/>
              </a:pPr>
              <a:t>108</a:t>
            </a:fld>
            <a:endParaRPr lang="en-US" dirty="0">
              <a:latin typeface="Arial" panose="020B0604020202020204" pitchFamily="34" charset="0"/>
              <a:cs typeface="Arial" panose="020B0604020202020204" pitchFamily="34" charset="0"/>
            </a:endParaRPr>
          </a:p>
        </p:txBody>
      </p:sp>
      <p:sp>
        <p:nvSpPr>
          <p:cNvPr id="7" name="Content Placeholder 1">
            <a:extLst>
              <a:ext uri="{FF2B5EF4-FFF2-40B4-BE49-F238E27FC236}">
                <a16:creationId xmlns:a16="http://schemas.microsoft.com/office/drawing/2014/main" id="{1C5F33DD-4D35-D341-8B57-20E5AFE8479B}"/>
              </a:ext>
            </a:extLst>
          </p:cNvPr>
          <p:cNvSpPr>
            <a:spLocks noGrp="1"/>
          </p:cNvSpPr>
          <p:nvPr>
            <p:ph idx="1"/>
          </p:nvPr>
        </p:nvSpPr>
        <p:spPr>
          <a:xfrm>
            <a:off x="457201" y="1627651"/>
            <a:ext cx="13715999" cy="5382749"/>
          </a:xfrm>
        </p:spPr>
        <p:txBody>
          <a:bodyPr/>
          <a:lstStyle/>
          <a:p>
            <a:pPr marL="457200" indent="-457200">
              <a:spcBef>
                <a:spcPts val="0"/>
              </a:spcBef>
            </a:pPr>
            <a:r>
              <a:rPr lang="en-US" sz="2400" b="1" u="sng" dirty="0">
                <a:solidFill>
                  <a:srgbClr val="002060"/>
                </a:solidFill>
                <a:latin typeface="Arial" panose="020B0604020202020204" pitchFamily="34" charset="0"/>
                <a:cs typeface="Arial" panose="020B0604020202020204" pitchFamily="34" charset="0"/>
              </a:rPr>
              <a:t>Old Approach…</a:t>
            </a:r>
            <a:endParaRPr lang="ru-RU" sz="2400" b="1" u="sng" dirty="0">
              <a:solidFill>
                <a:srgbClr val="002060"/>
              </a:solidFill>
              <a:latin typeface="Arial" panose="020B0604020202020204" pitchFamily="34" charset="0"/>
              <a:cs typeface="Arial" panose="020B0604020202020204" pitchFamily="34" charset="0"/>
            </a:endParaRPr>
          </a:p>
          <a:p>
            <a:pPr marL="457200" indent="-457200">
              <a:spcBef>
                <a:spcPts val="0"/>
              </a:spcBef>
            </a:pPr>
            <a:r>
              <a:rPr lang="en-US" sz="2400" dirty="0">
                <a:solidFill>
                  <a:srgbClr val="002060"/>
                </a:solidFill>
                <a:latin typeface="Arial" panose="020B0604020202020204" pitchFamily="34" charset="0"/>
                <a:cs typeface="Arial" panose="020B0604020202020204" pitchFamily="34" charset="0"/>
              </a:rPr>
              <a:t>source </a:t>
            </a:r>
            <a:r>
              <a:rPr lang="en-US" sz="2400" dirty="0" err="1">
                <a:solidFill>
                  <a:srgbClr val="002060"/>
                </a:solidFill>
                <a:latin typeface="Arial" panose="020B0604020202020204" pitchFamily="34" charset="0"/>
                <a:cs typeface="Arial" panose="020B0604020202020204" pitchFamily="34" charset="0"/>
              </a:rPr>
              <a:t>advixe-vars.sh</a:t>
            </a:r>
            <a:endParaRPr lang="en-US" sz="2400" dirty="0">
              <a:solidFill>
                <a:srgbClr val="002060"/>
              </a:solidFill>
              <a:latin typeface="Arial" panose="020B0604020202020204" pitchFamily="34" charset="0"/>
              <a:cs typeface="Arial" panose="020B0604020202020204" pitchFamily="34" charset="0"/>
            </a:endParaRPr>
          </a:p>
          <a:p>
            <a:pPr marL="457200" indent="-457200">
              <a:spcBef>
                <a:spcPts val="0"/>
              </a:spcBef>
            </a:pPr>
            <a:r>
              <a:rPr lang="en-US" sz="2400" dirty="0" err="1">
                <a:solidFill>
                  <a:srgbClr val="002060"/>
                </a:solidFill>
                <a:latin typeface="Arial" panose="020B0604020202020204" pitchFamily="34" charset="0"/>
                <a:cs typeface="Arial" panose="020B0604020202020204" pitchFamily="34" charset="0"/>
              </a:rPr>
              <a:t>advixe</a:t>
            </a:r>
            <a:r>
              <a:rPr lang="en-US" sz="2400" dirty="0">
                <a:solidFill>
                  <a:srgbClr val="002060"/>
                </a:solidFill>
                <a:latin typeface="Arial" panose="020B0604020202020204" pitchFamily="34" charset="0"/>
                <a:cs typeface="Arial" panose="020B0604020202020204" pitchFamily="34" charset="0"/>
              </a:rPr>
              <a:t>-cl </a:t>
            </a:r>
            <a:r>
              <a:rPr lang="en-US" sz="2400" b="1" dirty="0">
                <a:solidFill>
                  <a:srgbClr val="002060"/>
                </a:solidFill>
                <a:latin typeface="Arial" panose="020B0604020202020204" pitchFamily="34" charset="0"/>
                <a:cs typeface="Arial" panose="020B0604020202020204" pitchFamily="34" charset="0"/>
              </a:rPr>
              <a:t>-collect survey </a:t>
            </a:r>
            <a:r>
              <a:rPr lang="en-US" sz="2400" dirty="0">
                <a:solidFill>
                  <a:srgbClr val="002060"/>
                </a:solidFill>
                <a:latin typeface="Arial" panose="020B0604020202020204" pitchFamily="34" charset="0"/>
                <a:cs typeface="Arial" panose="020B0604020202020204" pitchFamily="34" charset="0"/>
              </a:rPr>
              <a:t>--project-</a:t>
            </a:r>
            <a:r>
              <a:rPr lang="en-US" sz="2400" dirty="0" err="1">
                <a:solidFill>
                  <a:srgbClr val="002060"/>
                </a:solidFill>
                <a:latin typeface="Arial" panose="020B0604020202020204" pitchFamily="34" charset="0"/>
                <a:cs typeface="Arial" panose="020B0604020202020204" pitchFamily="34" charset="0"/>
              </a:rPr>
              <a:t>dir</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your_project</a:t>
            </a:r>
            <a:r>
              <a:rPr lang="en-US" sz="2400" dirty="0">
                <a:solidFill>
                  <a:srgbClr val="002060"/>
                </a:solidFill>
                <a:latin typeface="Arial" panose="020B0604020202020204" pitchFamily="34" charset="0"/>
                <a:cs typeface="Arial" panose="020B0604020202020204" pitchFamily="34" charset="0"/>
              </a:rPr>
              <a:t> -- &lt;your-executable-with-parameters&gt; </a:t>
            </a:r>
          </a:p>
          <a:p>
            <a:pPr marL="457200" indent="-457200">
              <a:spcBef>
                <a:spcPts val="0"/>
              </a:spcBef>
            </a:pPr>
            <a:r>
              <a:rPr lang="en-US" sz="2400" dirty="0" err="1">
                <a:solidFill>
                  <a:srgbClr val="002060"/>
                </a:solidFill>
                <a:latin typeface="Arial" panose="020B0604020202020204" pitchFamily="34" charset="0"/>
                <a:cs typeface="Arial" panose="020B0604020202020204" pitchFamily="34" charset="0"/>
              </a:rPr>
              <a:t>advixe</a:t>
            </a:r>
            <a:r>
              <a:rPr lang="en-US" sz="2400" dirty="0">
                <a:solidFill>
                  <a:srgbClr val="002060"/>
                </a:solidFill>
                <a:latin typeface="Arial" panose="020B0604020202020204" pitchFamily="34" charset="0"/>
                <a:cs typeface="Arial" panose="020B0604020202020204" pitchFamily="34" charset="0"/>
              </a:rPr>
              <a:t>-cl </a:t>
            </a:r>
            <a:r>
              <a:rPr lang="en-US" sz="2400" b="1" dirty="0">
                <a:solidFill>
                  <a:srgbClr val="002060"/>
                </a:solidFill>
                <a:latin typeface="Arial" panose="020B0604020202020204" pitchFamily="34" charset="0"/>
                <a:cs typeface="Arial" panose="020B0604020202020204" pitchFamily="34" charset="0"/>
              </a:rPr>
              <a:t>-collect </a:t>
            </a:r>
            <a:r>
              <a:rPr lang="en-US" sz="2400" b="1" dirty="0" err="1">
                <a:solidFill>
                  <a:srgbClr val="002060"/>
                </a:solidFill>
                <a:latin typeface="Arial" panose="020B0604020202020204" pitchFamily="34" charset="0"/>
                <a:cs typeface="Arial" panose="020B0604020202020204" pitchFamily="34" charset="0"/>
              </a:rPr>
              <a:t>tripcounts</a:t>
            </a:r>
            <a:r>
              <a:rPr lang="en-US" sz="2400" b="1" dirty="0">
                <a:solidFill>
                  <a:srgbClr val="002060"/>
                </a:solidFill>
                <a:latin typeface="Arial" panose="020B0604020202020204" pitchFamily="34"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-enable-cache-simulation -flop</a:t>
            </a:r>
            <a:r>
              <a:rPr lang="en-US" sz="2400" b="1" dirty="0">
                <a:solidFill>
                  <a:srgbClr val="002060"/>
                </a:solidFill>
                <a:latin typeface="Arial" panose="020B0604020202020204" pitchFamily="34"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--project-</a:t>
            </a:r>
            <a:r>
              <a:rPr lang="en-US" sz="2400" dirty="0" err="1">
                <a:solidFill>
                  <a:srgbClr val="002060"/>
                </a:solidFill>
                <a:latin typeface="Arial" panose="020B0604020202020204" pitchFamily="34" charset="0"/>
                <a:cs typeface="Arial" panose="020B0604020202020204" pitchFamily="34" charset="0"/>
              </a:rPr>
              <a:t>dir</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your_project</a:t>
            </a:r>
            <a:r>
              <a:rPr lang="en-US" sz="2400" dirty="0">
                <a:solidFill>
                  <a:srgbClr val="002060"/>
                </a:solidFill>
                <a:latin typeface="Arial" panose="020B0604020202020204" pitchFamily="34" charset="0"/>
                <a:cs typeface="Arial" panose="020B0604020202020204" pitchFamily="34" charset="0"/>
              </a:rPr>
              <a:t> -- &lt;your-executable-with-parameters&gt;</a:t>
            </a:r>
          </a:p>
          <a:p>
            <a:pPr marL="457200" indent="-457200">
              <a:spcBef>
                <a:spcPts val="0"/>
              </a:spcBef>
            </a:pPr>
            <a:endParaRPr lang="en-US" sz="2400" i="1" dirty="0">
              <a:solidFill>
                <a:srgbClr val="002060"/>
              </a:solidFill>
              <a:latin typeface="Arial" panose="020B0604020202020204" pitchFamily="34" charset="0"/>
              <a:cs typeface="Arial" panose="020B0604020202020204" pitchFamily="34" charset="0"/>
            </a:endParaRPr>
          </a:p>
          <a:p>
            <a:pPr marL="457200" indent="-457200">
              <a:spcBef>
                <a:spcPts val="0"/>
              </a:spcBef>
            </a:pPr>
            <a:r>
              <a:rPr lang="en-US" sz="2400" b="1" u="sng" dirty="0">
                <a:solidFill>
                  <a:srgbClr val="002060"/>
                </a:solidFill>
                <a:latin typeface="Arial" panose="020B0604020202020204" pitchFamily="34" charset="0"/>
                <a:cs typeface="Arial" panose="020B0604020202020204" pitchFamily="34" charset="0"/>
              </a:rPr>
              <a:t>New Approach (but not compatible with MPI)…    </a:t>
            </a:r>
          </a:p>
          <a:p>
            <a:pPr marL="457200" indent="-457200">
              <a:spcBef>
                <a:spcPts val="0"/>
              </a:spcBef>
            </a:pPr>
            <a:r>
              <a:rPr lang="en-US" sz="2400" dirty="0">
                <a:solidFill>
                  <a:srgbClr val="002060"/>
                </a:solidFill>
                <a:latin typeface="Arial" panose="020B0604020202020204" pitchFamily="34" charset="0"/>
                <a:cs typeface="Arial" panose="020B0604020202020204" pitchFamily="34" charset="0"/>
              </a:rPr>
              <a:t>source </a:t>
            </a:r>
            <a:r>
              <a:rPr lang="en-US" sz="2400" dirty="0" err="1">
                <a:solidFill>
                  <a:srgbClr val="002060"/>
                </a:solidFill>
                <a:latin typeface="Arial" panose="020B0604020202020204" pitchFamily="34" charset="0"/>
                <a:cs typeface="Arial" panose="020B0604020202020204" pitchFamily="34" charset="0"/>
              </a:rPr>
              <a:t>advixe-vars.sh</a:t>
            </a:r>
            <a:endParaRPr lang="en-US" sz="2400" dirty="0">
              <a:solidFill>
                <a:srgbClr val="002060"/>
              </a:solidFill>
              <a:latin typeface="Arial" panose="020B0604020202020204" pitchFamily="34" charset="0"/>
              <a:cs typeface="Arial" panose="020B0604020202020204" pitchFamily="34" charset="0"/>
            </a:endParaRPr>
          </a:p>
          <a:p>
            <a:pPr marL="457200" indent="-457200">
              <a:spcBef>
                <a:spcPts val="0"/>
              </a:spcBef>
            </a:pPr>
            <a:r>
              <a:rPr lang="en-US" sz="2400" dirty="0" err="1">
                <a:solidFill>
                  <a:srgbClr val="002060"/>
                </a:solidFill>
                <a:latin typeface="Arial" panose="020B0604020202020204" pitchFamily="34" charset="0"/>
                <a:cs typeface="Arial" panose="020B0604020202020204" pitchFamily="34" charset="0"/>
              </a:rPr>
              <a:t>advixe</a:t>
            </a:r>
            <a:r>
              <a:rPr lang="en-US" sz="2400" dirty="0">
                <a:solidFill>
                  <a:srgbClr val="002060"/>
                </a:solidFill>
                <a:latin typeface="Arial" panose="020B0604020202020204" pitchFamily="34" charset="0"/>
                <a:cs typeface="Arial" panose="020B0604020202020204" pitchFamily="34" charset="0"/>
              </a:rPr>
              <a:t>-cl </a:t>
            </a:r>
            <a:r>
              <a:rPr lang="en-US" sz="2400" b="1" dirty="0">
                <a:solidFill>
                  <a:srgbClr val="002060"/>
                </a:solidFill>
                <a:latin typeface="Arial" panose="020B0604020202020204" pitchFamily="34" charset="0"/>
                <a:cs typeface="Arial" panose="020B0604020202020204" pitchFamily="34" charset="0"/>
              </a:rPr>
              <a:t>-collect roofline </a:t>
            </a:r>
            <a:r>
              <a:rPr lang="en-US" sz="2400" dirty="0">
                <a:solidFill>
                  <a:srgbClr val="002060"/>
                </a:solidFill>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-enable-cache-simulation </a:t>
            </a:r>
            <a:r>
              <a:rPr lang="en-US" sz="2400" dirty="0">
                <a:solidFill>
                  <a:srgbClr val="002060"/>
                </a:solidFill>
                <a:latin typeface="Arial" panose="020B0604020202020204" pitchFamily="34" charset="0"/>
                <a:cs typeface="Arial" panose="020B0604020202020204" pitchFamily="34" charset="0"/>
              </a:rPr>
              <a:t>--project-</a:t>
            </a:r>
            <a:r>
              <a:rPr lang="en-US" sz="2400" dirty="0" err="1">
                <a:solidFill>
                  <a:srgbClr val="002060"/>
                </a:solidFill>
                <a:latin typeface="Arial" panose="020B0604020202020204" pitchFamily="34" charset="0"/>
                <a:cs typeface="Arial" panose="020B0604020202020204" pitchFamily="34" charset="0"/>
              </a:rPr>
              <a:t>dir</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your_project</a:t>
            </a:r>
            <a:r>
              <a:rPr lang="en-US" sz="2400" dirty="0">
                <a:solidFill>
                  <a:srgbClr val="002060"/>
                </a:solidFill>
                <a:latin typeface="Arial" panose="020B0604020202020204" pitchFamily="34" charset="0"/>
                <a:cs typeface="Arial" panose="020B0604020202020204" pitchFamily="34" charset="0"/>
              </a:rPr>
              <a:t> -- &lt;your-executable-with-parameters&gt; </a:t>
            </a:r>
          </a:p>
          <a:p>
            <a:pPr marL="457200" indent="-457200">
              <a:spcBef>
                <a:spcPts val="0"/>
              </a:spcBef>
            </a:pPr>
            <a:endParaRPr lang="en-US" sz="2400" i="1" dirty="0">
              <a:solidFill>
                <a:srgbClr val="002060"/>
              </a:solidFill>
              <a:latin typeface="Arial" panose="020B0604020202020204" pitchFamily="34" charset="0"/>
              <a:cs typeface="Arial" panose="020B0604020202020204" pitchFamily="34" charset="0"/>
            </a:endParaRPr>
          </a:p>
          <a:p>
            <a:pPr marL="457200" indent="-457200">
              <a:spcBef>
                <a:spcPts val="0"/>
              </a:spcBef>
            </a:pPr>
            <a:r>
              <a:rPr lang="en-US" sz="2400" i="1" dirty="0">
                <a:solidFill>
                  <a:srgbClr val="002060"/>
                </a:solidFill>
                <a:latin typeface="Arial" panose="020B0604020202020204" pitchFamily="34" charset="0"/>
                <a:cs typeface="Arial" panose="020B0604020202020204" pitchFamily="34" charset="0"/>
              </a:rPr>
              <a:t>(optional) copy data to your UI desktop system</a:t>
            </a:r>
          </a:p>
          <a:p>
            <a:pPr marL="457200" indent="-457200">
              <a:spcBef>
                <a:spcPts val="0"/>
              </a:spcBef>
            </a:pPr>
            <a:r>
              <a:rPr lang="en-US" sz="2400" dirty="0" err="1">
                <a:solidFill>
                  <a:srgbClr val="002060"/>
                </a:solidFill>
                <a:latin typeface="Arial" panose="020B0604020202020204" pitchFamily="34" charset="0"/>
                <a:cs typeface="Arial" panose="020B0604020202020204" pitchFamily="34" charset="0"/>
              </a:rPr>
              <a:t>advixe-gui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your_project</a:t>
            </a:r>
            <a:endParaRPr lang="en-US" sz="2400" dirty="0">
              <a:solidFill>
                <a:srgbClr val="002060"/>
              </a:solidFill>
              <a:latin typeface="Arial" panose="020B0604020202020204" pitchFamily="34" charset="0"/>
              <a:cs typeface="Arial" panose="020B0604020202020204" pitchFamily="34" charset="0"/>
            </a:endParaRPr>
          </a:p>
          <a:p>
            <a:pPr marL="457200" indent="-457200">
              <a:spcBef>
                <a:spcPts val="0"/>
              </a:spcBef>
            </a:pPr>
            <a:endParaRPr lang="en-US" sz="2400" dirty="0">
              <a:solidFill>
                <a:srgbClr val="002060"/>
              </a:solidFill>
              <a:latin typeface="Arial" panose="020B0604020202020204" pitchFamily="34" charset="0"/>
              <a:cs typeface="Arial" panose="020B0604020202020204" pitchFamily="34" charset="0"/>
            </a:endParaRPr>
          </a:p>
          <a:p>
            <a:pPr marL="457200" indent="-457200">
              <a:spcBef>
                <a:spcPts val="0"/>
              </a:spcBef>
            </a:pPr>
            <a:r>
              <a:rPr lang="en-US" sz="2400" b="1" u="sng" dirty="0">
                <a:latin typeface="Arial" panose="020B0604020202020204" pitchFamily="34" charset="0"/>
                <a:cs typeface="Arial" panose="020B0604020202020204" pitchFamily="34" charset="0"/>
                <a:hlinkClick r:id="rId2"/>
              </a:rPr>
              <a:t>https://software.intel.com/en-us/articles/integrated-roofline-model-with-intel-advisor</a:t>
            </a:r>
            <a:endParaRPr lang="ru-RU" sz="24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18021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latin typeface="Arial" panose="020B0604020202020204" pitchFamily="34" charset="0"/>
                <a:cs typeface="Arial" panose="020B0604020202020204" pitchFamily="34" charset="0"/>
              </a:rPr>
              <a:t>Advisor on NERSC’s Cori</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latin typeface="Arial" panose="020B0604020202020204" pitchFamily="34" charset="0"/>
                <a:cs typeface="Arial" panose="020B0604020202020204" pitchFamily="34" charset="0"/>
              </a:rPr>
              <a:pPr>
                <a:defRPr/>
              </a:pPr>
              <a:t>109</a:t>
            </a:fld>
            <a:endParaRPr lang="en-US" dirty="0">
              <a:latin typeface="Arial" panose="020B0604020202020204" pitchFamily="34" charset="0"/>
              <a:cs typeface="Arial" panose="020B0604020202020204" pitchFamily="34" charset="0"/>
            </a:endParaRPr>
          </a:p>
        </p:txBody>
      </p:sp>
      <p:sp>
        <p:nvSpPr>
          <p:cNvPr id="7" name="Content Placeholder 1">
            <a:extLst>
              <a:ext uri="{FF2B5EF4-FFF2-40B4-BE49-F238E27FC236}">
                <a16:creationId xmlns:a16="http://schemas.microsoft.com/office/drawing/2014/main" id="{1C5F33DD-4D35-D341-8B57-20E5AFE8479B}"/>
              </a:ext>
            </a:extLst>
          </p:cNvPr>
          <p:cNvSpPr>
            <a:spLocks noGrp="1"/>
          </p:cNvSpPr>
          <p:nvPr>
            <p:ph idx="1"/>
          </p:nvPr>
        </p:nvSpPr>
        <p:spPr>
          <a:xfrm>
            <a:off x="457201" y="1627651"/>
            <a:ext cx="13715999" cy="5382749"/>
          </a:xfrm>
        </p:spPr>
        <p:txBody>
          <a:bodyPr/>
          <a:lstStyle/>
          <a:p>
            <a:pPr marL="457200" indent="-457200">
              <a:spcBef>
                <a:spcPts val="0"/>
              </a:spcBef>
              <a:buFont typeface="Wingdings" pitchFamily="2" charset="2"/>
              <a:buChar char="§"/>
            </a:pPr>
            <a:r>
              <a:rPr lang="en-US" sz="2800" dirty="0">
                <a:hlinkClick r:id="rId2"/>
              </a:rPr>
              <a:t>http://www.nersc.gov/users/software/performance-and-debugging-tools/advisor/</a:t>
            </a:r>
            <a:endParaRPr lang="en-US" sz="2800" dirty="0"/>
          </a:p>
          <a:p>
            <a:pPr marL="457200" indent="-457200">
              <a:spcBef>
                <a:spcPts val="0"/>
              </a:spcBef>
              <a:buFont typeface="Wingdings" pitchFamily="2" charset="2"/>
              <a:buChar char="§"/>
            </a:pPr>
            <a:endParaRPr lang="en-US" sz="2800" dirty="0"/>
          </a:p>
          <a:p>
            <a:pPr marL="457200" indent="0">
              <a:spcBef>
                <a:spcPts val="0"/>
              </a:spcBef>
            </a:pPr>
            <a:r>
              <a:rPr lang="en-US" sz="2000" dirty="0">
                <a:latin typeface="Courier New" panose="02070309020205020404" pitchFamily="49" charset="0"/>
                <a:cs typeface="Courier New" panose="02070309020205020404" pitchFamily="49" charset="0"/>
              </a:rPr>
              <a:t>module load advisor/2018.integrated_roofline</a:t>
            </a:r>
          </a:p>
          <a:p>
            <a:pPr marL="457200" indent="0">
              <a:spcBef>
                <a:spcPts val="0"/>
              </a:spcBef>
            </a:pPr>
            <a:r>
              <a:rPr lang="en-US" sz="2000" dirty="0">
                <a:latin typeface="Courier New" panose="02070309020205020404" pitchFamily="49" charset="0"/>
                <a:cs typeface="Courier New" panose="02070309020205020404" pitchFamily="49" charset="0"/>
              </a:rPr>
              <a:t>cc -g -dynamic -</a:t>
            </a:r>
            <a:r>
              <a:rPr lang="en-US" sz="2000" dirty="0" err="1">
                <a:latin typeface="Courier New" panose="02070309020205020404" pitchFamily="49" charset="0"/>
                <a:cs typeface="Courier New" panose="02070309020205020404" pitchFamily="49" charset="0"/>
              </a:rPr>
              <a:t>openmp</a:t>
            </a:r>
            <a:r>
              <a:rPr lang="en-US" sz="2000" dirty="0">
                <a:latin typeface="Courier New" panose="02070309020205020404" pitchFamily="49" charset="0"/>
                <a:cs typeface="Courier New" panose="02070309020205020404" pitchFamily="49" charset="0"/>
              </a:rPr>
              <a:t> -O2 -o </a:t>
            </a:r>
            <a:r>
              <a:rPr lang="en-US" sz="2000" dirty="0" err="1">
                <a:latin typeface="Courier New" panose="02070309020205020404" pitchFamily="49" charset="0"/>
                <a:cs typeface="Courier New" panose="02070309020205020404" pitchFamily="49" charset="0"/>
              </a:rPr>
              <a:t>mycode.exe</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mycode.c</a:t>
            </a:r>
            <a:endParaRPr lang="en-US" sz="2000" dirty="0">
              <a:latin typeface="Courier New" panose="02070309020205020404" pitchFamily="49" charset="0"/>
              <a:cs typeface="Courier New" panose="02070309020205020404" pitchFamily="49" charset="0"/>
            </a:endParaRPr>
          </a:p>
          <a:p>
            <a:pPr marL="457200" indent="-457200">
              <a:spcBef>
                <a:spcPts val="0"/>
              </a:spcBef>
              <a:buFont typeface="Wingdings" pitchFamily="2" charset="2"/>
              <a:buChar char="§"/>
            </a:pPr>
            <a:endParaRPr lang="en-US" sz="2800" dirty="0"/>
          </a:p>
          <a:p>
            <a:pPr marL="457200" indent="-457200">
              <a:spcBef>
                <a:spcPts val="0"/>
              </a:spcBef>
              <a:buFont typeface="Wingdings" pitchFamily="2" charset="2"/>
              <a:buChar char="§"/>
            </a:pPr>
            <a:r>
              <a:rPr lang="en-US" sz="2800" dirty="0"/>
              <a:t>Best to run advisor only on rank 0... </a:t>
            </a:r>
            <a:r>
              <a:rPr lang="en-US" sz="2800" dirty="0" err="1"/>
              <a:t>srun</a:t>
            </a:r>
            <a:r>
              <a:rPr lang="en-US" sz="2800" dirty="0"/>
              <a:t> calls a script like…</a:t>
            </a:r>
          </a:p>
          <a:p>
            <a:pPr marL="457200" indent="-457200">
              <a:spcBef>
                <a:spcPts val="0"/>
              </a:spcBef>
              <a:buFont typeface="Wingdings" pitchFamily="2" charset="2"/>
              <a:buChar char="§"/>
            </a:pPr>
            <a:endParaRPr lang="en-US" sz="2800" dirty="0"/>
          </a:p>
          <a:p>
            <a:pPr marL="457200" indent="0">
              <a:spcBef>
                <a:spcPts val="0"/>
              </a:spcBef>
            </a:pPr>
            <a:r>
              <a:rPr lang="en-US" sz="2000" dirty="0">
                <a:latin typeface="Courier New" panose="02070309020205020404" pitchFamily="49" charset="0"/>
                <a:cs typeface="Courier New" panose="02070309020205020404" pitchFamily="49" charset="0"/>
              </a:rPr>
              <a:t>#!/bin/bash</a:t>
            </a:r>
          </a:p>
          <a:p>
            <a:pPr marL="457200" indent="0">
              <a:spcBef>
                <a:spcPts val="0"/>
              </a:spcBef>
            </a:pPr>
            <a:r>
              <a:rPr lang="en-US" sz="2000" dirty="0">
                <a:latin typeface="Courier New" panose="02070309020205020404" pitchFamily="49" charset="0"/>
                <a:cs typeface="Courier New" panose="02070309020205020404" pitchFamily="49" charset="0"/>
              </a:rPr>
              <a:t>if [[ $SLURM_PROCID == 0 ]];then</a:t>
            </a:r>
          </a:p>
          <a:p>
            <a:pPr marL="457200" indent="0">
              <a:spcBef>
                <a:spcPts val="0"/>
              </a:spcBef>
            </a:pPr>
            <a:r>
              <a:rPr lang="en-US" sz="2000" dirty="0" err="1">
                <a:latin typeface="Courier New" panose="02070309020205020404" pitchFamily="49" charset="0"/>
                <a:cs typeface="Courier New" panose="02070309020205020404" pitchFamily="49" charset="0"/>
              </a:rPr>
              <a:t>advixe</a:t>
            </a:r>
            <a:r>
              <a:rPr lang="en-US" sz="2000" dirty="0">
                <a:latin typeface="Courier New" panose="02070309020205020404" pitchFamily="49" charset="0"/>
                <a:cs typeface="Courier New" panose="02070309020205020404" pitchFamily="49" charset="0"/>
              </a:rPr>
              <a:t>-cl -collect=survey --project-</a:t>
            </a:r>
            <a:r>
              <a:rPr lang="en-US" sz="2000" dirty="0" err="1">
                <a:latin typeface="Courier New" panose="02070309020205020404" pitchFamily="49" charset="0"/>
                <a:cs typeface="Courier New" panose="02070309020205020404" pitchFamily="49" charset="0"/>
              </a:rPr>
              <a:t>dir</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knl</a:t>
            </a:r>
            <a:r>
              <a:rPr lang="en-US" sz="2000" dirty="0">
                <a:latin typeface="Courier New" panose="02070309020205020404" pitchFamily="49" charset="0"/>
                <a:cs typeface="Courier New" panose="02070309020205020404" pitchFamily="49" charset="0"/>
              </a:rPr>
              <a:t>-result -data-limit=0 -- ./</a:t>
            </a:r>
            <a:r>
              <a:rPr lang="en-US" sz="2000" dirty="0" err="1">
                <a:latin typeface="Courier New" panose="02070309020205020404" pitchFamily="49" charset="0"/>
                <a:cs typeface="Courier New" panose="02070309020205020404" pitchFamily="49" charset="0"/>
              </a:rPr>
              <a:t>a.out</a:t>
            </a:r>
            <a:r>
              <a:rPr lang="en-US" sz="2000" dirty="0">
                <a:latin typeface="Courier New" panose="02070309020205020404" pitchFamily="49" charset="0"/>
                <a:cs typeface="Courier New" panose="02070309020205020404" pitchFamily="49" charset="0"/>
              </a:rPr>
              <a:t>                                                                   </a:t>
            </a:r>
          </a:p>
          <a:p>
            <a:pPr marL="457200" indent="0">
              <a:spcBef>
                <a:spcPts val="0"/>
              </a:spcBef>
            </a:pPr>
            <a:r>
              <a:rPr lang="en-US" sz="2000" dirty="0">
                <a:latin typeface="Courier New" panose="02070309020205020404" pitchFamily="49" charset="0"/>
                <a:cs typeface="Courier New" panose="02070309020205020404" pitchFamily="49" charset="0"/>
              </a:rPr>
              <a:t>else</a:t>
            </a:r>
          </a:p>
          <a:p>
            <a:pPr marL="457200" indent="0">
              <a:spcBef>
                <a:spcPts val="0"/>
              </a:spcBef>
            </a:pPr>
            <a:r>
              <a:rPr lang="en-US" sz="2000" dirty="0">
                <a:latin typeface="Courier New" panose="02070309020205020404" pitchFamily="49" charset="0"/>
                <a:cs typeface="Courier New" panose="02070309020205020404" pitchFamily="49" charset="0"/>
              </a:rPr>
              <a:t>sleep 30</a:t>
            </a:r>
          </a:p>
          <a:p>
            <a:pPr marL="457200" indent="0">
              <a:spcBef>
                <a:spcPts val="0"/>
              </a:spcBef>
            </a:pPr>
            <a:r>
              <a:rPr lang="en-US" sz="2000" dirty="0">
                <a:latin typeface="Courier New" panose="02070309020205020404" pitchFamily="49" charset="0"/>
                <a:cs typeface="Courier New" panose="02070309020205020404" pitchFamily="49" charset="0"/>
              </a:rPr>
              <a:t>./</a:t>
            </a:r>
            <a:r>
              <a:rPr lang="en-US" sz="2000" dirty="0" err="1">
                <a:latin typeface="Courier New" panose="02070309020205020404" pitchFamily="49" charset="0"/>
                <a:cs typeface="Courier New" panose="02070309020205020404" pitchFamily="49" charset="0"/>
              </a:rPr>
              <a:t>a.out</a:t>
            </a:r>
            <a:endParaRPr lang="en-US" sz="2000" dirty="0">
              <a:latin typeface="Courier New" panose="02070309020205020404" pitchFamily="49" charset="0"/>
              <a:cs typeface="Courier New" panose="02070309020205020404" pitchFamily="49" charset="0"/>
            </a:endParaRPr>
          </a:p>
          <a:p>
            <a:pPr marL="457200" indent="0">
              <a:spcBef>
                <a:spcPts val="0"/>
              </a:spcBef>
            </a:pPr>
            <a:r>
              <a:rPr lang="en-US" sz="2000" dirty="0">
                <a:latin typeface="Courier New" panose="02070309020205020404" pitchFamily="49" charset="0"/>
                <a:cs typeface="Courier New" panose="02070309020205020404" pitchFamily="49" charset="0"/>
              </a:rPr>
              <a:t>fi</a:t>
            </a:r>
          </a:p>
        </p:txBody>
      </p:sp>
    </p:spTree>
    <p:extLst>
      <p:ext uri="{BB962C8B-B14F-4D97-AF65-F5344CB8AC3E}">
        <p14:creationId xmlns:p14="http://schemas.microsoft.com/office/powerpoint/2010/main" val="464933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Performance Models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11</a:t>
            </a:fld>
            <a:endParaRPr lang="en-US" dirty="0"/>
          </a:p>
        </p:txBody>
      </p:sp>
      <p:sp>
        <p:nvSpPr>
          <p:cNvPr id="7" name="TextBox 6">
            <a:extLst>
              <a:ext uri="{FF2B5EF4-FFF2-40B4-BE49-F238E27FC236}">
                <a16:creationId xmlns:a16="http://schemas.microsoft.com/office/drawing/2014/main" id="{EDDF766B-88D8-5248-9641-2E827091A31A}"/>
              </a:ext>
            </a:extLst>
          </p:cNvPr>
          <p:cNvSpPr txBox="1"/>
          <p:nvPr/>
        </p:nvSpPr>
        <p:spPr>
          <a:xfrm>
            <a:off x="4419600" y="3657600"/>
            <a:ext cx="2743200" cy="3657600"/>
          </a:xfrm>
          <a:prstGeom prst="rect">
            <a:avLst/>
          </a:prstGeom>
          <a:noFill/>
        </p:spPr>
        <p:txBody>
          <a:bodyPr wrap="none" lIns="0" tIns="0" rIns="0" rtlCol="0" anchor="ctr" anchorCtr="0">
            <a:noAutofit/>
          </a:bodyPr>
          <a:lstStyle/>
          <a:p>
            <a:pPr algn="r"/>
            <a:r>
              <a:rPr lang="en-US" sz="3200" dirty="0"/>
              <a:t>#FP operations</a:t>
            </a:r>
          </a:p>
          <a:p>
            <a:pPr algn="r"/>
            <a:r>
              <a:rPr lang="en-US" sz="3200" dirty="0"/>
              <a:t>Cache data movement</a:t>
            </a:r>
          </a:p>
          <a:p>
            <a:pPr algn="r"/>
            <a:r>
              <a:rPr lang="en-US" sz="3200" dirty="0"/>
              <a:t>DRAM data movement</a:t>
            </a:r>
          </a:p>
          <a:p>
            <a:pPr algn="r"/>
            <a:r>
              <a:rPr lang="en-US" sz="3200" dirty="0" err="1"/>
              <a:t>PCIe</a:t>
            </a:r>
            <a:r>
              <a:rPr lang="en-US" sz="3200" dirty="0"/>
              <a:t> data movement</a:t>
            </a:r>
          </a:p>
          <a:p>
            <a:pPr algn="r"/>
            <a:r>
              <a:rPr lang="en-US" sz="3200" dirty="0"/>
              <a:t>Depth</a:t>
            </a:r>
          </a:p>
          <a:p>
            <a:pPr algn="r"/>
            <a:r>
              <a:rPr lang="en-US" sz="3200" dirty="0"/>
              <a:t>MPI Message Size</a:t>
            </a:r>
          </a:p>
          <a:p>
            <a:pPr algn="r"/>
            <a:r>
              <a:rPr lang="en-US" sz="3200" dirty="0"/>
              <a:t>MPI </a:t>
            </a:r>
            <a:r>
              <a:rPr lang="en-US" sz="3200" dirty="0" err="1"/>
              <a:t>Send:Wait</a:t>
            </a:r>
            <a:r>
              <a:rPr lang="en-US" sz="3200" dirty="0"/>
              <a:t> ratio</a:t>
            </a:r>
          </a:p>
          <a:p>
            <a:pPr algn="r"/>
            <a:r>
              <a:rPr lang="en-US" sz="3200" dirty="0"/>
              <a:t>#MPI Wait’s</a:t>
            </a:r>
          </a:p>
        </p:txBody>
      </p:sp>
      <p:sp>
        <p:nvSpPr>
          <p:cNvPr id="8" name="TextBox 7">
            <a:extLst>
              <a:ext uri="{FF2B5EF4-FFF2-40B4-BE49-F238E27FC236}">
                <a16:creationId xmlns:a16="http://schemas.microsoft.com/office/drawing/2014/main" id="{F8491E4B-2869-0247-A3FC-B9D26D714560}"/>
              </a:ext>
            </a:extLst>
          </p:cNvPr>
          <p:cNvSpPr txBox="1"/>
          <p:nvPr/>
        </p:nvSpPr>
        <p:spPr>
          <a:xfrm>
            <a:off x="7467600" y="3657600"/>
            <a:ext cx="2743200" cy="3657600"/>
          </a:xfrm>
          <a:prstGeom prst="rect">
            <a:avLst/>
          </a:prstGeom>
          <a:noFill/>
        </p:spPr>
        <p:txBody>
          <a:bodyPr wrap="none" lIns="0" tIns="0" rIns="0" rtlCol="0" anchor="ctr" anchorCtr="0">
            <a:noAutofit/>
          </a:bodyPr>
          <a:lstStyle/>
          <a:p>
            <a:r>
              <a:rPr lang="en-US" sz="3200" dirty="0"/>
              <a:t>FLOP/s</a:t>
            </a:r>
          </a:p>
          <a:p>
            <a:r>
              <a:rPr lang="en-US" sz="3200" dirty="0"/>
              <a:t>Cache GB/s</a:t>
            </a:r>
          </a:p>
          <a:p>
            <a:r>
              <a:rPr lang="en-US" sz="3200" dirty="0"/>
              <a:t>DRAM GB/s</a:t>
            </a:r>
          </a:p>
          <a:p>
            <a:r>
              <a:rPr lang="en-US" sz="3200" dirty="0" err="1"/>
              <a:t>PCIe</a:t>
            </a:r>
            <a:r>
              <a:rPr lang="en-US" sz="3200" dirty="0"/>
              <a:t> bandwidth</a:t>
            </a:r>
          </a:p>
          <a:p>
            <a:r>
              <a:rPr lang="en-US" sz="3200" dirty="0"/>
              <a:t>OMP Overhead</a:t>
            </a:r>
          </a:p>
          <a:p>
            <a:r>
              <a:rPr lang="en-US" sz="3200" dirty="0"/>
              <a:t>Network Bandwidth</a:t>
            </a:r>
          </a:p>
          <a:p>
            <a:r>
              <a:rPr lang="en-US" sz="3200" dirty="0"/>
              <a:t>Network Gap</a:t>
            </a:r>
          </a:p>
          <a:p>
            <a:r>
              <a:rPr lang="en-US" sz="3200" dirty="0"/>
              <a:t>Network Latency</a:t>
            </a:r>
          </a:p>
        </p:txBody>
      </p:sp>
      <p:sp>
        <p:nvSpPr>
          <p:cNvPr id="9" name="Content Placeholder 2">
            <a:extLst>
              <a:ext uri="{FF2B5EF4-FFF2-40B4-BE49-F238E27FC236}">
                <a16:creationId xmlns:a16="http://schemas.microsoft.com/office/drawing/2014/main" id="{38784E1C-19EF-8449-97F3-3B3EC2FEEAA3}"/>
              </a:ext>
            </a:extLst>
          </p:cNvPr>
          <p:cNvSpPr>
            <a:spLocks noGrp="1"/>
          </p:cNvSpPr>
          <p:nvPr>
            <p:ph idx="1"/>
          </p:nvPr>
        </p:nvSpPr>
        <p:spPr>
          <a:xfrm>
            <a:off x="457200" y="1447800"/>
            <a:ext cx="13716000" cy="1524000"/>
          </a:xfrm>
        </p:spPr>
        <p:txBody>
          <a:bodyPr/>
          <a:lstStyle/>
          <a:p>
            <a:pPr marL="457200" indent="-457200">
              <a:spcBef>
                <a:spcPts val="800"/>
              </a:spcBef>
              <a:buFont typeface="Wingdings" charset="2"/>
              <a:buChar char="§"/>
            </a:pPr>
            <a:r>
              <a:rPr lang="en-US" sz="3200" dirty="0"/>
              <a:t>Many different components can contribute to kernel run time.</a:t>
            </a:r>
          </a:p>
          <a:p>
            <a:pPr marL="457200" indent="-457200">
              <a:spcBef>
                <a:spcPts val="800"/>
              </a:spcBef>
              <a:buFont typeface="Wingdings" charset="2"/>
              <a:buChar char="§"/>
            </a:pPr>
            <a:r>
              <a:rPr lang="en-US" sz="3200" dirty="0"/>
              <a:t>Some are characteristics of the application, some are characteristics of the machine, and some are both (memory access pattern + caches).</a:t>
            </a:r>
          </a:p>
        </p:txBody>
      </p:sp>
    </p:spTree>
    <p:extLst>
      <p:ext uri="{BB962C8B-B14F-4D97-AF65-F5344CB8AC3E}">
        <p14:creationId xmlns:p14="http://schemas.microsoft.com/office/powerpoint/2010/main" val="93898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Exporting Roofline Figures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110</a:t>
            </a:fld>
            <a:endParaRPr lang="en-US" dirty="0"/>
          </a:p>
        </p:txBody>
      </p:sp>
      <p:sp>
        <p:nvSpPr>
          <p:cNvPr id="12" name="Content Placeholder 2">
            <a:extLst>
              <a:ext uri="{FF2B5EF4-FFF2-40B4-BE49-F238E27FC236}">
                <a16:creationId xmlns:a16="http://schemas.microsoft.com/office/drawing/2014/main" id="{300854F7-CCD6-0F46-90BF-8EACF3AC6EE0}"/>
              </a:ext>
            </a:extLst>
          </p:cNvPr>
          <p:cNvSpPr>
            <a:spLocks noGrp="1"/>
          </p:cNvSpPr>
          <p:nvPr>
            <p:ph idx="1"/>
          </p:nvPr>
        </p:nvSpPr>
        <p:spPr>
          <a:xfrm>
            <a:off x="457200" y="1447800"/>
            <a:ext cx="13716000" cy="5638800"/>
          </a:xfrm>
        </p:spPr>
        <p:txBody>
          <a:bodyPr/>
          <a:lstStyle/>
          <a:p>
            <a:pPr marL="457200" indent="-457200">
              <a:spcBef>
                <a:spcPts val="800"/>
              </a:spcBef>
              <a:buFont typeface="Wingdings" charset="2"/>
              <a:buChar char="§"/>
            </a:pPr>
            <a:r>
              <a:rPr lang="en-US" sz="3200" dirty="0">
                <a:solidFill>
                  <a:srgbClr val="002060"/>
                </a:solidFill>
              </a:rPr>
              <a:t>Advisor can directly export a</a:t>
            </a:r>
          </a:p>
          <a:p>
            <a:pPr marL="457200" indent="-457200">
              <a:spcBef>
                <a:spcPts val="0"/>
              </a:spcBef>
            </a:pPr>
            <a:r>
              <a:rPr lang="en-US" sz="3200" dirty="0">
                <a:solidFill>
                  <a:srgbClr val="002060"/>
                </a:solidFill>
              </a:rPr>
              <a:t>	HTML Roofline figure …</a:t>
            </a:r>
          </a:p>
          <a:p>
            <a:pPr marL="457200" indent="-457200">
              <a:spcBef>
                <a:spcPts val="800"/>
              </a:spcBef>
              <a:buFont typeface="Wingdings" charset="2"/>
              <a:buChar char="§"/>
            </a:pPr>
            <a:endParaRPr lang="en-US" sz="3200" dirty="0">
              <a:solidFill>
                <a:srgbClr val="002060"/>
              </a:solidFill>
            </a:endParaRPr>
          </a:p>
          <a:p>
            <a:pPr marL="457200" indent="-457200">
              <a:spcBef>
                <a:spcPts val="800"/>
              </a:spcBef>
              <a:buFont typeface="Wingdings" charset="2"/>
              <a:buChar char="§"/>
            </a:pPr>
            <a:endParaRPr lang="en-US" sz="3200" dirty="0">
              <a:solidFill>
                <a:srgbClr val="002060"/>
              </a:solidFill>
            </a:endParaRPr>
          </a:p>
          <a:p>
            <a:pPr marL="457200" indent="-457200">
              <a:spcBef>
                <a:spcPts val="800"/>
              </a:spcBef>
              <a:buFont typeface="Wingdings" charset="2"/>
              <a:buChar char="§"/>
            </a:pPr>
            <a:endParaRPr lang="en-US" sz="3200" dirty="0">
              <a:solidFill>
                <a:srgbClr val="002060"/>
              </a:solidFill>
            </a:endParaRPr>
          </a:p>
          <a:p>
            <a:pPr marL="457200" indent="-457200">
              <a:spcBef>
                <a:spcPts val="800"/>
              </a:spcBef>
              <a:buFont typeface="Wingdings" charset="2"/>
              <a:buChar char="§"/>
            </a:pPr>
            <a:endParaRPr lang="en-US" sz="3200" dirty="0">
              <a:solidFill>
                <a:srgbClr val="002060"/>
              </a:solidFill>
            </a:endParaRPr>
          </a:p>
          <a:p>
            <a:pPr marL="457200" indent="-457200">
              <a:spcBef>
                <a:spcPts val="800"/>
              </a:spcBef>
              <a:buFont typeface="Wingdings" charset="2"/>
              <a:buChar char="§"/>
            </a:pPr>
            <a:r>
              <a:rPr lang="en-US" sz="3200" dirty="0">
                <a:solidFill>
                  <a:srgbClr val="002060"/>
                </a:solidFill>
              </a:rPr>
              <a:t>Alternately, you can output directly from the command line (no GUI needed)…</a:t>
            </a:r>
          </a:p>
          <a:p>
            <a:pPr marL="0" lvl="1" indent="0">
              <a:buNone/>
            </a:pPr>
            <a:r>
              <a:rPr lang="en-US" sz="2000" b="1" dirty="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advixe</a:t>
            </a:r>
            <a:r>
              <a:rPr lang="en-US" sz="2000" b="1" dirty="0">
                <a:latin typeface="Courier New" panose="02070309020205020404" pitchFamily="49" charset="0"/>
                <a:cs typeface="Courier New" panose="02070309020205020404" pitchFamily="49" charset="0"/>
              </a:rPr>
              <a:t>-cl </a:t>
            </a:r>
            <a:r>
              <a:rPr lang="en-US" sz="2000" b="1" dirty="0">
                <a:solidFill>
                  <a:srgbClr val="FF0000"/>
                </a:solidFill>
                <a:latin typeface="Courier New" panose="02070309020205020404" pitchFamily="49" charset="0"/>
                <a:cs typeface="Courier New" panose="02070309020205020404" pitchFamily="49" charset="0"/>
              </a:rPr>
              <a:t>-report roofline </a:t>
            </a:r>
            <a:r>
              <a:rPr lang="en-US" sz="2000" b="1" dirty="0">
                <a:latin typeface="Courier New" panose="02070309020205020404" pitchFamily="49" charset="0"/>
                <a:cs typeface="Courier New" panose="02070309020205020404" pitchFamily="49" charset="0"/>
              </a:rPr>
              <a:t>--project-</a:t>
            </a:r>
            <a:r>
              <a:rPr lang="en-US" sz="2000" b="1" dirty="0" err="1">
                <a:latin typeface="Courier New" panose="02070309020205020404" pitchFamily="49" charset="0"/>
                <a:cs typeface="Courier New" panose="02070309020205020404" pitchFamily="49" charset="0"/>
              </a:rPr>
              <a:t>dir</a:t>
            </a:r>
            <a:r>
              <a:rPr lang="en-US" sz="2000" b="1" dirty="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your_project</a:t>
            </a:r>
            <a:r>
              <a:rPr lang="en-US" sz="2000" b="1" dirty="0">
                <a:latin typeface="Courier New" panose="02070309020205020404" pitchFamily="49" charset="0"/>
                <a:cs typeface="Courier New" panose="02070309020205020404" pitchFamily="49" charset="0"/>
              </a:rPr>
              <a:t> &gt; </a:t>
            </a:r>
            <a:r>
              <a:rPr lang="en-US" sz="2000" b="1" dirty="0" err="1">
                <a:latin typeface="Courier New" panose="02070309020205020404" pitchFamily="49" charset="0"/>
                <a:cs typeface="Courier New" panose="02070309020205020404" pitchFamily="49" charset="0"/>
              </a:rPr>
              <a:t>roofline.html</a:t>
            </a:r>
            <a:endParaRPr lang="en-US" sz="2000" b="1" dirty="0">
              <a:latin typeface="Courier New" panose="02070309020205020404" pitchFamily="49" charset="0"/>
              <a:cs typeface="Courier New" panose="02070309020205020404" pitchFamily="49" charset="0"/>
            </a:endParaRPr>
          </a:p>
          <a:p>
            <a:pPr lvl="1">
              <a:buFont typeface="Arial" panose="020B0604020202020204" pitchFamily="34" charset="0"/>
              <a:buChar char="•"/>
            </a:pPr>
            <a:endParaRPr lang="en-US" altLang="en-US" sz="2000" dirty="0"/>
          </a:p>
          <a:p>
            <a:pPr marL="457200" indent="-457200">
              <a:spcBef>
                <a:spcPts val="800"/>
              </a:spcBef>
              <a:buFont typeface="Wingdings" charset="2"/>
              <a:buChar char="§"/>
            </a:pPr>
            <a:endParaRPr lang="en-US" sz="2400" dirty="0">
              <a:solidFill>
                <a:srgbClr val="002060"/>
              </a:solidFill>
            </a:endParaRPr>
          </a:p>
        </p:txBody>
      </p:sp>
      <p:pic>
        <p:nvPicPr>
          <p:cNvPr id="13" name="Picture 12">
            <a:extLst>
              <a:ext uri="{FF2B5EF4-FFF2-40B4-BE49-F238E27FC236}">
                <a16:creationId xmlns:a16="http://schemas.microsoft.com/office/drawing/2014/main" id="{B6781F99-EEF5-5045-A651-5DEBDCE81D2D}"/>
              </a:ext>
            </a:extLst>
          </p:cNvPr>
          <p:cNvPicPr>
            <a:picLocks noChangeAspect="1"/>
          </p:cNvPicPr>
          <p:nvPr/>
        </p:nvPicPr>
        <p:blipFill>
          <a:blip r:embed="rId2"/>
          <a:stretch>
            <a:fillRect/>
          </a:stretch>
        </p:blipFill>
        <p:spPr>
          <a:xfrm>
            <a:off x="6841711" y="1600200"/>
            <a:ext cx="5502689" cy="2819400"/>
          </a:xfrm>
          <a:prstGeom prst="rect">
            <a:avLst/>
          </a:prstGeom>
        </p:spPr>
      </p:pic>
    </p:spTree>
    <p:extLst>
      <p:ext uri="{BB962C8B-B14F-4D97-AF65-F5344CB8AC3E}">
        <p14:creationId xmlns:p14="http://schemas.microsoft.com/office/powerpoint/2010/main" val="11317276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4400" y="3276600"/>
            <a:ext cx="12801600" cy="1600200"/>
          </a:xfrm>
        </p:spPr>
        <p:txBody>
          <a:bodyPr anchor="ctr"/>
          <a:lstStyle/>
          <a:p>
            <a:r>
              <a:rPr lang="en-US" sz="9600" dirty="0"/>
              <a:t>Tools for Roofline Analysis on GPUs</a:t>
            </a:r>
            <a:br>
              <a:rPr lang="en-US" sz="9600" dirty="0"/>
            </a:br>
            <a:br>
              <a:rPr lang="en-US" sz="3200" i="1" dirty="0"/>
            </a:br>
            <a:r>
              <a:rPr lang="en-US" sz="3200" i="1" dirty="0"/>
              <a:t>slides provided by Charlene Yang (</a:t>
            </a:r>
            <a:r>
              <a:rPr lang="en-US" sz="3200" i="1" dirty="0" err="1"/>
              <a:t>CJYang@lbl.gov</a:t>
            </a:r>
            <a:r>
              <a:rPr lang="en-US" sz="3200" i="1" dirty="0"/>
              <a:t>)</a:t>
            </a:r>
          </a:p>
        </p:txBody>
      </p:sp>
    </p:spTree>
    <p:extLst>
      <p:ext uri="{BB962C8B-B14F-4D97-AF65-F5344CB8AC3E}">
        <p14:creationId xmlns:p14="http://schemas.microsoft.com/office/powerpoint/2010/main" val="5634485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74F18-A331-564F-ACF4-2CC3CCDEDC7C}"/>
              </a:ext>
            </a:extLst>
          </p:cNvPr>
          <p:cNvSpPr>
            <a:spLocks noGrp="1"/>
          </p:cNvSpPr>
          <p:nvPr>
            <p:ph type="title"/>
          </p:nvPr>
        </p:nvSpPr>
        <p:spPr/>
        <p:txBody>
          <a:bodyPr/>
          <a:lstStyle/>
          <a:p>
            <a:r>
              <a:rPr lang="en-US" dirty="0"/>
              <a:t>Roofline on GPUs (Overview)</a:t>
            </a:r>
          </a:p>
        </p:txBody>
      </p:sp>
      <p:sp>
        <p:nvSpPr>
          <p:cNvPr id="3" name="Content Placeholder 2">
            <a:extLst>
              <a:ext uri="{FF2B5EF4-FFF2-40B4-BE49-F238E27FC236}">
                <a16:creationId xmlns:a16="http://schemas.microsoft.com/office/drawing/2014/main" id="{0C190E41-CE52-0646-B3B2-CB9F70893607}"/>
              </a:ext>
            </a:extLst>
          </p:cNvPr>
          <p:cNvSpPr>
            <a:spLocks noGrp="1"/>
          </p:cNvSpPr>
          <p:nvPr>
            <p:ph idx="1"/>
          </p:nvPr>
        </p:nvSpPr>
        <p:spPr/>
        <p:txBody>
          <a:bodyPr/>
          <a:lstStyle/>
          <a:p>
            <a:pPr marL="457200" indent="-457200">
              <a:spcBef>
                <a:spcPts val="800"/>
              </a:spcBef>
              <a:buFont typeface="Wingdings" charset="2"/>
              <a:buChar char="§"/>
            </a:pPr>
            <a:r>
              <a:rPr lang="en-US" sz="3200" dirty="0"/>
              <a:t>Use ERT to obtain empirical Roofline ceilings </a:t>
            </a:r>
          </a:p>
          <a:p>
            <a:pPr marL="914400" indent="-457200">
              <a:spcBef>
                <a:spcPts val="800"/>
              </a:spcBef>
              <a:buFont typeface="Courier New" panose="02070309020205020404" pitchFamily="49" charset="0"/>
              <a:buChar char="o"/>
            </a:pPr>
            <a:r>
              <a:rPr lang="en-US" sz="2800" dirty="0"/>
              <a:t>compute: FMA, no-FMA</a:t>
            </a:r>
          </a:p>
          <a:p>
            <a:pPr marL="914400" indent="-457200">
              <a:spcBef>
                <a:spcPts val="800"/>
              </a:spcBef>
              <a:buFont typeface="Courier New" panose="02070309020205020404" pitchFamily="49" charset="0"/>
              <a:buChar char="o"/>
            </a:pPr>
            <a:r>
              <a:rPr lang="en-US" sz="2800" dirty="0"/>
              <a:t>bandwidth: system memory, device memory, L2, L1</a:t>
            </a:r>
          </a:p>
          <a:p>
            <a:pPr marL="457200" indent="-457200">
              <a:spcBef>
                <a:spcPts val="800"/>
              </a:spcBef>
              <a:buFont typeface="Wingdings" charset="2"/>
              <a:buChar char="§"/>
            </a:pPr>
            <a:r>
              <a:rPr lang="en-US" sz="3200" dirty="0"/>
              <a:t>Use </a:t>
            </a:r>
            <a:r>
              <a:rPr lang="en-US" sz="3200" dirty="0" err="1"/>
              <a:t>nvprof</a:t>
            </a:r>
            <a:r>
              <a:rPr lang="en-US" sz="3200" dirty="0"/>
              <a:t> to obtain application performance</a:t>
            </a:r>
          </a:p>
          <a:p>
            <a:pPr marL="914400" indent="-457200">
              <a:spcBef>
                <a:spcPts val="800"/>
              </a:spcBef>
              <a:buFont typeface="Courier New" panose="02070309020205020404" pitchFamily="49" charset="0"/>
              <a:buChar char="o"/>
            </a:pPr>
            <a:r>
              <a:rPr lang="en-US" sz="2800" dirty="0"/>
              <a:t>FLOPs: active non-predicated threads, divides-aware</a:t>
            </a:r>
          </a:p>
          <a:p>
            <a:pPr marL="914400" indent="-457200">
              <a:spcBef>
                <a:spcPts val="800"/>
              </a:spcBef>
              <a:buFont typeface="Courier New" panose="02070309020205020404" pitchFamily="49" charset="0"/>
              <a:buChar char="o"/>
            </a:pPr>
            <a:r>
              <a:rPr lang="en-US" sz="2800" dirty="0"/>
              <a:t>bytes: read + write; system memory, device memory, L2, L1</a:t>
            </a:r>
          </a:p>
          <a:p>
            <a:pPr marL="914400" indent="-457200">
              <a:spcBef>
                <a:spcPts val="800"/>
              </a:spcBef>
              <a:buFont typeface="Courier New" panose="02070309020205020404" pitchFamily="49" charset="0"/>
              <a:buChar char="o"/>
            </a:pPr>
            <a:r>
              <a:rPr lang="en-US" sz="2800" dirty="0"/>
              <a:t>runtime: --print-</a:t>
            </a:r>
            <a:r>
              <a:rPr lang="en-US" sz="2800" dirty="0" err="1"/>
              <a:t>gpu</a:t>
            </a:r>
            <a:r>
              <a:rPr lang="en-US" sz="2800" dirty="0"/>
              <a:t>-summary, --print-</a:t>
            </a:r>
            <a:r>
              <a:rPr lang="en-US" sz="2800" dirty="0" err="1"/>
              <a:t>gpu</a:t>
            </a:r>
            <a:r>
              <a:rPr lang="en-US" sz="2800" dirty="0"/>
              <a:t>-trace  </a:t>
            </a:r>
          </a:p>
          <a:p>
            <a:pPr marL="457200" indent="-457200">
              <a:spcBef>
                <a:spcPts val="800"/>
              </a:spcBef>
              <a:buFont typeface="Wingdings" charset="2"/>
              <a:buChar char="§"/>
            </a:pPr>
            <a:r>
              <a:rPr lang="en-US" sz="3200" dirty="0"/>
              <a:t>Plot Roofline with Python and Matplotlib</a:t>
            </a:r>
          </a:p>
        </p:txBody>
      </p:sp>
      <p:sp>
        <p:nvSpPr>
          <p:cNvPr id="5" name="Slide Number Placeholder 4">
            <a:extLst>
              <a:ext uri="{FF2B5EF4-FFF2-40B4-BE49-F238E27FC236}">
                <a16:creationId xmlns:a16="http://schemas.microsoft.com/office/drawing/2014/main" id="{0DE2F1B4-C9CC-CD4D-8CBD-858EB34B0E72}"/>
              </a:ext>
            </a:extLst>
          </p:cNvPr>
          <p:cNvSpPr>
            <a:spLocks noGrp="1"/>
          </p:cNvSpPr>
          <p:nvPr>
            <p:ph type="sldNum" sz="quarter" idx="11"/>
          </p:nvPr>
        </p:nvSpPr>
        <p:spPr/>
        <p:txBody>
          <a:bodyPr/>
          <a:lstStyle/>
          <a:p>
            <a:pPr>
              <a:defRPr/>
            </a:pPr>
            <a:fld id="{245E9D0D-5449-D64E-B77D-4219B8BBCCDD}" type="slidenum">
              <a:rPr lang="en-US" smtClean="0"/>
              <a:pPr>
                <a:defRPr/>
              </a:pPr>
              <a:t>112</a:t>
            </a:fld>
            <a:endParaRPr lang="en-US" dirty="0"/>
          </a:p>
        </p:txBody>
      </p:sp>
    </p:spTree>
    <p:extLst>
      <p:ext uri="{BB962C8B-B14F-4D97-AF65-F5344CB8AC3E}">
        <p14:creationId xmlns:p14="http://schemas.microsoft.com/office/powerpoint/2010/main" val="18644069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74F18-A331-564F-ACF4-2CC3CCDEDC7C}"/>
              </a:ext>
            </a:extLst>
          </p:cNvPr>
          <p:cNvSpPr>
            <a:spLocks noGrp="1"/>
          </p:cNvSpPr>
          <p:nvPr>
            <p:ph type="title"/>
          </p:nvPr>
        </p:nvSpPr>
        <p:spPr/>
        <p:txBody>
          <a:bodyPr/>
          <a:lstStyle/>
          <a:p>
            <a:r>
              <a:rPr lang="en-US" dirty="0"/>
              <a:t>Characterizing NVIDIA GPUs</a:t>
            </a:r>
          </a:p>
        </p:txBody>
      </p:sp>
      <p:sp>
        <p:nvSpPr>
          <p:cNvPr id="3" name="Content Placeholder 2">
            <a:extLst>
              <a:ext uri="{FF2B5EF4-FFF2-40B4-BE49-F238E27FC236}">
                <a16:creationId xmlns:a16="http://schemas.microsoft.com/office/drawing/2014/main" id="{0C190E41-CE52-0646-B3B2-CB9F70893607}"/>
              </a:ext>
            </a:extLst>
          </p:cNvPr>
          <p:cNvSpPr>
            <a:spLocks noGrp="1"/>
          </p:cNvSpPr>
          <p:nvPr>
            <p:ph idx="1"/>
          </p:nvPr>
        </p:nvSpPr>
        <p:spPr>
          <a:xfrm>
            <a:off x="457200" y="1600200"/>
            <a:ext cx="9144000" cy="5486400"/>
          </a:xfrm>
        </p:spPr>
        <p:txBody>
          <a:bodyPr/>
          <a:lstStyle/>
          <a:p>
            <a:pPr marL="457200" indent="-457200">
              <a:spcBef>
                <a:spcPts val="0"/>
              </a:spcBef>
              <a:buFont typeface="Wingdings" pitchFamily="2" charset="2"/>
              <a:buChar char="§"/>
            </a:pPr>
            <a:r>
              <a:rPr lang="en-US" sz="3200" dirty="0">
                <a:solidFill>
                  <a:srgbClr val="002060"/>
                </a:solidFill>
              </a:rPr>
              <a:t>Empirical Roofline Toolkit (ERT)</a:t>
            </a:r>
          </a:p>
          <a:p>
            <a:pPr marL="457200" indent="-457200">
              <a:spcBef>
                <a:spcPts val="0"/>
              </a:spcBef>
              <a:buFont typeface="Wingdings" pitchFamily="2" charset="2"/>
              <a:buChar char="§"/>
            </a:pPr>
            <a:r>
              <a:rPr lang="en-US" sz="3200" dirty="0">
                <a:solidFill>
                  <a:schemeClr val="accent1"/>
                </a:solidFill>
                <a:hlinkClick r:id="rId2"/>
              </a:rPr>
              <a:t>https://bitbucket.org/berkeleylab/cs-roofline-toolkit/</a:t>
            </a:r>
            <a:r>
              <a:rPr lang="en-US" sz="3200" dirty="0">
                <a:solidFill>
                  <a:schemeClr val="accent1"/>
                </a:solidFill>
              </a:rPr>
              <a:t> </a:t>
            </a:r>
            <a:endParaRPr lang="en-US" sz="3200" dirty="0">
              <a:solidFill>
                <a:srgbClr val="002060"/>
              </a:solidFill>
            </a:endParaRPr>
          </a:p>
          <a:p>
            <a:pPr marL="457200" indent="-457200">
              <a:spcBef>
                <a:spcPts val="0"/>
              </a:spcBef>
              <a:buFont typeface="Wingdings" pitchFamily="2" charset="2"/>
              <a:buChar char="§"/>
            </a:pPr>
            <a:r>
              <a:rPr lang="en-US" sz="3200" dirty="0">
                <a:solidFill>
                  <a:srgbClr val="002060"/>
                </a:solidFill>
              </a:rPr>
              <a:t>Sweeps through a variety of configurations: </a:t>
            </a:r>
          </a:p>
          <a:p>
            <a:pPr marL="914400" lvl="1" indent="-457200">
              <a:spcBef>
                <a:spcPts val="0"/>
              </a:spcBef>
              <a:buFont typeface="Courier New" panose="02070309020205020404" pitchFamily="49" charset="0"/>
              <a:buChar char="o"/>
            </a:pPr>
            <a:r>
              <a:rPr lang="en-US" sz="2400" dirty="0">
                <a:solidFill>
                  <a:srgbClr val="002060"/>
                </a:solidFill>
              </a:rPr>
              <a:t>1 data element per thread -&gt; multiple</a:t>
            </a:r>
          </a:p>
          <a:p>
            <a:pPr marL="914400" lvl="1" indent="-457200">
              <a:spcBef>
                <a:spcPts val="0"/>
              </a:spcBef>
              <a:buFont typeface="Courier New" panose="02070309020205020404" pitchFamily="49" charset="0"/>
              <a:buChar char="o"/>
            </a:pPr>
            <a:r>
              <a:rPr lang="en-US" sz="2400" dirty="0">
                <a:solidFill>
                  <a:srgbClr val="002060"/>
                </a:solidFill>
              </a:rPr>
              <a:t>1 FLOP operation per data element -&gt; multiple</a:t>
            </a:r>
          </a:p>
          <a:p>
            <a:pPr marL="914400" lvl="1" indent="-457200">
              <a:spcBef>
                <a:spcPts val="0"/>
              </a:spcBef>
              <a:buFont typeface="Courier New" panose="02070309020205020404" pitchFamily="49" charset="0"/>
              <a:buChar char="o"/>
            </a:pPr>
            <a:r>
              <a:rPr lang="en-US" sz="2400" dirty="0">
                <a:solidFill>
                  <a:srgbClr val="002060"/>
                </a:solidFill>
              </a:rPr>
              <a:t>number of </a:t>
            </a:r>
            <a:r>
              <a:rPr lang="en-US" sz="2400" dirty="0" err="1">
                <a:solidFill>
                  <a:srgbClr val="002060"/>
                </a:solidFill>
              </a:rPr>
              <a:t>threadblocks</a:t>
            </a:r>
            <a:r>
              <a:rPr lang="en-US" sz="2400" dirty="0">
                <a:solidFill>
                  <a:srgbClr val="002060"/>
                </a:solidFill>
              </a:rPr>
              <a:t>/threads</a:t>
            </a:r>
          </a:p>
          <a:p>
            <a:pPr marL="914400" lvl="1" indent="-457200">
              <a:spcBef>
                <a:spcPts val="0"/>
              </a:spcBef>
              <a:buFont typeface="Courier New" panose="02070309020205020404" pitchFamily="49" charset="0"/>
              <a:buChar char="o"/>
            </a:pPr>
            <a:r>
              <a:rPr lang="en-US" sz="2400" dirty="0">
                <a:solidFill>
                  <a:srgbClr val="002060"/>
                </a:solidFill>
              </a:rPr>
              <a:t>number of trails, dataset sizes, </a:t>
            </a:r>
            <a:r>
              <a:rPr lang="en-US" sz="2400" i="1" dirty="0" err="1">
                <a:solidFill>
                  <a:srgbClr val="002060"/>
                </a:solidFill>
              </a:rPr>
              <a:t>etc</a:t>
            </a:r>
            <a:endParaRPr lang="en-US" sz="2400" i="1" dirty="0">
              <a:solidFill>
                <a:srgbClr val="002060"/>
              </a:solidFill>
            </a:endParaRPr>
          </a:p>
          <a:p>
            <a:pPr marL="457200" indent="-457200">
              <a:spcBef>
                <a:spcPts val="0"/>
              </a:spcBef>
              <a:buFont typeface="Wingdings" pitchFamily="2" charset="2"/>
              <a:buChar char="§"/>
            </a:pPr>
            <a:r>
              <a:rPr lang="en-US" sz="3200" dirty="0">
                <a:solidFill>
                  <a:srgbClr val="002060"/>
                </a:solidFill>
              </a:rPr>
              <a:t>Four components</a:t>
            </a:r>
          </a:p>
          <a:p>
            <a:pPr marL="914400" lvl="1" indent="-457200">
              <a:spcBef>
                <a:spcPts val="0"/>
              </a:spcBef>
              <a:buFont typeface="Courier New" panose="02070309020205020404" pitchFamily="49" charset="0"/>
              <a:buChar char="o"/>
            </a:pPr>
            <a:r>
              <a:rPr lang="en-US" sz="2400" dirty="0" err="1">
                <a:solidFill>
                  <a:srgbClr val="002060"/>
                </a:solidFill>
              </a:rPr>
              <a:t>Driver.c</a:t>
            </a:r>
            <a:r>
              <a:rPr lang="en-US" sz="2400" dirty="0">
                <a:solidFill>
                  <a:srgbClr val="002060"/>
                </a:solidFill>
              </a:rPr>
              <a:t>, </a:t>
            </a:r>
            <a:r>
              <a:rPr lang="en-US" sz="2400" dirty="0" err="1">
                <a:solidFill>
                  <a:srgbClr val="002060"/>
                </a:solidFill>
              </a:rPr>
              <a:t>Kernel.c</a:t>
            </a:r>
            <a:r>
              <a:rPr lang="en-US" sz="2400" dirty="0">
                <a:solidFill>
                  <a:srgbClr val="002060"/>
                </a:solidFill>
              </a:rPr>
              <a:t>, configuration script, and job script</a:t>
            </a:r>
          </a:p>
        </p:txBody>
      </p:sp>
      <p:sp>
        <p:nvSpPr>
          <p:cNvPr id="5" name="Slide Number Placeholder 4">
            <a:extLst>
              <a:ext uri="{FF2B5EF4-FFF2-40B4-BE49-F238E27FC236}">
                <a16:creationId xmlns:a16="http://schemas.microsoft.com/office/drawing/2014/main" id="{0DE2F1B4-C9CC-CD4D-8CBD-858EB34B0E72}"/>
              </a:ext>
            </a:extLst>
          </p:cNvPr>
          <p:cNvSpPr>
            <a:spLocks noGrp="1"/>
          </p:cNvSpPr>
          <p:nvPr>
            <p:ph type="sldNum" sz="quarter" idx="11"/>
          </p:nvPr>
        </p:nvSpPr>
        <p:spPr/>
        <p:txBody>
          <a:bodyPr/>
          <a:lstStyle/>
          <a:p>
            <a:pPr>
              <a:defRPr/>
            </a:pPr>
            <a:fld id="{245E9D0D-5449-D64E-B77D-4219B8BBCCDD}" type="slidenum">
              <a:rPr lang="en-US" smtClean="0"/>
              <a:pPr>
                <a:defRPr/>
              </a:pPr>
              <a:t>113</a:t>
            </a:fld>
            <a:endParaRPr lang="en-US" dirty="0"/>
          </a:p>
        </p:txBody>
      </p:sp>
      <p:pic>
        <p:nvPicPr>
          <p:cNvPr id="6" name="Picture 5">
            <a:extLst>
              <a:ext uri="{FF2B5EF4-FFF2-40B4-BE49-F238E27FC236}">
                <a16:creationId xmlns:a16="http://schemas.microsoft.com/office/drawing/2014/main" id="{267678B6-5148-7C49-BAA6-131787F145B0}"/>
              </a:ext>
            </a:extLst>
          </p:cNvPr>
          <p:cNvPicPr>
            <a:picLocks noChangeAspect="1"/>
          </p:cNvPicPr>
          <p:nvPr/>
        </p:nvPicPr>
        <p:blipFill rotWithShape="1">
          <a:blip r:embed="rId3">
            <a:clrChange>
              <a:clrFrom>
                <a:srgbClr val="000000">
                  <a:alpha val="0"/>
                </a:srgbClr>
              </a:clrFrom>
              <a:clrTo>
                <a:srgbClr val="000000">
                  <a:alpha val="0"/>
                </a:srgbClr>
              </a:clrTo>
            </a:clrChange>
          </a:blip>
          <a:srcRect l="12912"/>
          <a:stretch/>
        </p:blipFill>
        <p:spPr>
          <a:xfrm rot="5400000">
            <a:off x="9531247" y="2174292"/>
            <a:ext cx="4102308" cy="6096002"/>
          </a:xfrm>
          <a:prstGeom prst="rect">
            <a:avLst/>
          </a:prstGeom>
        </p:spPr>
      </p:pic>
    </p:spTree>
    <p:extLst>
      <p:ext uri="{BB962C8B-B14F-4D97-AF65-F5344CB8AC3E}">
        <p14:creationId xmlns:p14="http://schemas.microsoft.com/office/powerpoint/2010/main" val="25646749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74F18-A331-564F-ACF4-2CC3CCDEDC7C}"/>
              </a:ext>
            </a:extLst>
          </p:cNvPr>
          <p:cNvSpPr>
            <a:spLocks noGrp="1"/>
          </p:cNvSpPr>
          <p:nvPr>
            <p:ph type="title"/>
          </p:nvPr>
        </p:nvSpPr>
        <p:spPr/>
        <p:txBody>
          <a:bodyPr/>
          <a:lstStyle/>
          <a:p>
            <a:r>
              <a:rPr lang="en-US" dirty="0"/>
              <a:t>Characterizing NVIDIA GPUs</a:t>
            </a:r>
          </a:p>
        </p:txBody>
      </p:sp>
      <p:sp>
        <p:nvSpPr>
          <p:cNvPr id="5" name="Slide Number Placeholder 4">
            <a:extLst>
              <a:ext uri="{FF2B5EF4-FFF2-40B4-BE49-F238E27FC236}">
                <a16:creationId xmlns:a16="http://schemas.microsoft.com/office/drawing/2014/main" id="{0DE2F1B4-C9CC-CD4D-8CBD-858EB34B0E72}"/>
              </a:ext>
            </a:extLst>
          </p:cNvPr>
          <p:cNvSpPr>
            <a:spLocks noGrp="1"/>
          </p:cNvSpPr>
          <p:nvPr>
            <p:ph type="sldNum" sz="quarter" idx="11"/>
          </p:nvPr>
        </p:nvSpPr>
        <p:spPr/>
        <p:txBody>
          <a:bodyPr/>
          <a:lstStyle/>
          <a:p>
            <a:pPr>
              <a:defRPr/>
            </a:pPr>
            <a:fld id="{245E9D0D-5449-D64E-B77D-4219B8BBCCDD}" type="slidenum">
              <a:rPr lang="en-US" smtClean="0"/>
              <a:pPr>
                <a:defRPr/>
              </a:pPr>
              <a:t>114</a:t>
            </a:fld>
            <a:endParaRPr lang="en-US" dirty="0"/>
          </a:p>
        </p:txBody>
      </p:sp>
      <p:sp>
        <p:nvSpPr>
          <p:cNvPr id="8" name="Rectangle 7">
            <a:extLst>
              <a:ext uri="{FF2B5EF4-FFF2-40B4-BE49-F238E27FC236}">
                <a16:creationId xmlns:a16="http://schemas.microsoft.com/office/drawing/2014/main" id="{D5F98A17-F991-F247-99EA-4E024170C3BC}"/>
              </a:ext>
            </a:extLst>
          </p:cNvPr>
          <p:cNvSpPr/>
          <p:nvPr/>
        </p:nvSpPr>
        <p:spPr>
          <a:xfrm>
            <a:off x="7404735" y="3943350"/>
            <a:ext cx="6720840" cy="2640330"/>
          </a:xfrm>
          <a:prstGeom prst="rect">
            <a:avLst/>
          </a:prstGeom>
          <a:ln w="38100">
            <a:solidFill>
              <a:srgbClr val="002060"/>
            </a:solidFill>
          </a:ln>
        </p:spPr>
        <p:style>
          <a:lnRef idx="2">
            <a:schemeClr val="accent1"/>
          </a:lnRef>
          <a:fillRef idx="1">
            <a:schemeClr val="lt1"/>
          </a:fillRef>
          <a:effectRef idx="0">
            <a:schemeClr val="accent1"/>
          </a:effectRef>
          <a:fontRef idx="minor">
            <a:schemeClr val="dk1"/>
          </a:fontRef>
        </p:style>
        <p:txBody>
          <a:bodyPr wrap="square">
            <a:noAutofit/>
          </a:bodyPr>
          <a:lstStyle/>
          <a:p>
            <a:r>
              <a:rPr lang="en-US" sz="1600" b="1" dirty="0">
                <a:solidFill>
                  <a:srgbClr val="002060"/>
                </a:solidFill>
              </a:rPr>
              <a:t>job script</a:t>
            </a:r>
          </a:p>
          <a:p>
            <a:pPr marL="342900" indent="-342900">
              <a:buClr>
                <a:schemeClr val="bg2"/>
              </a:buClr>
              <a:buFont typeface="Arial" charset="0"/>
              <a:buChar char="•"/>
            </a:pPr>
            <a:r>
              <a:rPr lang="en-US" sz="1600" dirty="0">
                <a:solidFill>
                  <a:srgbClr val="002060"/>
                </a:solidFill>
              </a:rPr>
              <a:t>submit the job and run it</a:t>
            </a:r>
          </a:p>
        </p:txBody>
      </p:sp>
      <p:sp>
        <p:nvSpPr>
          <p:cNvPr id="9" name="Rectangle 8">
            <a:extLst>
              <a:ext uri="{FF2B5EF4-FFF2-40B4-BE49-F238E27FC236}">
                <a16:creationId xmlns:a16="http://schemas.microsoft.com/office/drawing/2014/main" id="{FB5D1A77-39AE-7045-801D-941CD5EB7C77}"/>
              </a:ext>
            </a:extLst>
          </p:cNvPr>
          <p:cNvSpPr/>
          <p:nvPr/>
        </p:nvSpPr>
        <p:spPr>
          <a:xfrm>
            <a:off x="7391400" y="3962400"/>
            <a:ext cx="6720840" cy="2640330"/>
          </a:xfrm>
          <a:prstGeom prst="rect">
            <a:avLst/>
          </a:prstGeom>
          <a:ln w="38100">
            <a:solidFill>
              <a:srgbClr val="002060"/>
            </a:solidFill>
          </a:ln>
        </p:spPr>
        <p:style>
          <a:lnRef idx="2">
            <a:schemeClr val="accent1"/>
          </a:lnRef>
          <a:fillRef idx="1">
            <a:schemeClr val="lt1"/>
          </a:fillRef>
          <a:effectRef idx="0">
            <a:schemeClr val="accent1"/>
          </a:effectRef>
          <a:fontRef idx="minor">
            <a:schemeClr val="dk1"/>
          </a:fontRef>
        </p:style>
        <p:txBody>
          <a:bodyPr wrap="square">
            <a:noAutofit/>
          </a:bodyPr>
          <a:lstStyle/>
          <a:p>
            <a:r>
              <a:rPr lang="en-US" sz="1600" b="1" dirty="0">
                <a:solidFill>
                  <a:srgbClr val="FF0000"/>
                </a:solidFill>
                <a:latin typeface="Courier New" charset="0"/>
                <a:ea typeface="Courier New" charset="0"/>
                <a:cs typeface="Courier New" charset="0"/>
              </a:rPr>
              <a:t>Job script</a:t>
            </a:r>
          </a:p>
          <a:p>
            <a:endParaRPr lang="en-US" sz="1600" b="1" dirty="0">
              <a:solidFill>
                <a:schemeClr val="tx1"/>
              </a:solidFill>
              <a:latin typeface="Courier New" charset="0"/>
              <a:ea typeface="Courier New" charset="0"/>
              <a:cs typeface="Courier New" charset="0"/>
            </a:endParaRPr>
          </a:p>
          <a:p>
            <a:r>
              <a:rPr lang="en-US" sz="1600" b="1" dirty="0">
                <a:solidFill>
                  <a:srgbClr val="002060"/>
                </a:solidFill>
                <a:latin typeface="Courier New" charset="0"/>
                <a:ea typeface="Courier New" charset="0"/>
                <a:cs typeface="Courier New" charset="0"/>
              </a:rPr>
              <a:t>./</a:t>
            </a:r>
            <a:r>
              <a:rPr lang="en-US" sz="1600" b="1" dirty="0" err="1">
                <a:solidFill>
                  <a:srgbClr val="002060"/>
                </a:solidFill>
                <a:latin typeface="Courier New" charset="0"/>
                <a:ea typeface="Courier New" charset="0"/>
                <a:cs typeface="Courier New" charset="0"/>
              </a:rPr>
              <a:t>ert</a:t>
            </a:r>
            <a:r>
              <a:rPr lang="en-US" sz="1600" b="1" dirty="0">
                <a:solidFill>
                  <a:srgbClr val="002060"/>
                </a:solidFill>
                <a:latin typeface="Courier New" charset="0"/>
                <a:ea typeface="Courier New" charset="0"/>
                <a:cs typeface="Courier New" charset="0"/>
              </a:rPr>
              <a:t> </a:t>
            </a:r>
            <a:r>
              <a:rPr lang="en-US" sz="1600" b="1" dirty="0" err="1">
                <a:solidFill>
                  <a:srgbClr val="002060"/>
                </a:solidFill>
                <a:latin typeface="Courier New" charset="0"/>
                <a:ea typeface="Courier New" charset="0"/>
                <a:cs typeface="Courier New" charset="0"/>
              </a:rPr>
              <a:t>config.txt</a:t>
            </a:r>
            <a:endParaRPr lang="en-US" sz="1600" b="1" dirty="0">
              <a:solidFill>
                <a:srgbClr val="002060"/>
              </a:solidFill>
              <a:latin typeface="Courier New" charset="0"/>
              <a:ea typeface="Courier New" charset="0"/>
              <a:cs typeface="Courier New" charset="0"/>
            </a:endParaRPr>
          </a:p>
          <a:p>
            <a:endParaRPr lang="en-US" sz="1600" b="1" dirty="0">
              <a:solidFill>
                <a:schemeClr val="tx1"/>
              </a:solidFill>
              <a:latin typeface="Courier New" charset="0"/>
              <a:ea typeface="Courier New" charset="0"/>
              <a:cs typeface="Courier New" charset="0"/>
            </a:endParaRPr>
          </a:p>
          <a:p>
            <a:r>
              <a:rPr lang="en-US" sz="1600" b="1" dirty="0" err="1">
                <a:solidFill>
                  <a:srgbClr val="FF0000"/>
                </a:solidFill>
                <a:latin typeface="Courier New" charset="0"/>
                <a:ea typeface="Courier New" charset="0"/>
                <a:cs typeface="Courier New" charset="0"/>
              </a:rPr>
              <a:t>ert</a:t>
            </a:r>
            <a:r>
              <a:rPr lang="en-US" sz="1600" b="1" dirty="0">
                <a:solidFill>
                  <a:srgbClr val="FF0000"/>
                </a:solidFill>
                <a:latin typeface="Courier New" charset="0"/>
                <a:ea typeface="Courier New" charset="0"/>
                <a:cs typeface="Courier New" charset="0"/>
              </a:rPr>
              <a:t> (Python)</a:t>
            </a:r>
          </a:p>
          <a:p>
            <a:endParaRPr lang="en-US" sz="1600" b="1" dirty="0">
              <a:solidFill>
                <a:schemeClr val="tx1"/>
              </a:solidFill>
              <a:latin typeface="Courier New" charset="0"/>
              <a:ea typeface="Courier New" charset="0"/>
              <a:cs typeface="Courier New" charset="0"/>
            </a:endParaRPr>
          </a:p>
          <a:p>
            <a:r>
              <a:rPr lang="en-US" sz="1600" b="1" dirty="0">
                <a:solidFill>
                  <a:srgbClr val="002060"/>
                </a:solidFill>
                <a:latin typeface="Courier New" charset="0"/>
                <a:ea typeface="Courier New" charset="0"/>
                <a:cs typeface="Courier New" charset="0"/>
              </a:rPr>
              <a:t>create directories</a:t>
            </a:r>
          </a:p>
          <a:p>
            <a:r>
              <a:rPr lang="en-US" sz="1600" b="1" dirty="0">
                <a:solidFill>
                  <a:srgbClr val="002060"/>
                </a:solidFill>
                <a:latin typeface="Courier New" charset="0"/>
                <a:ea typeface="Courier New" charset="0"/>
                <a:cs typeface="Courier New" charset="0"/>
              </a:rPr>
              <a:t>loop over </a:t>
            </a:r>
            <a:r>
              <a:rPr lang="de-DE" sz="1600" b="1" dirty="0">
                <a:solidFill>
                  <a:srgbClr val="002060"/>
                </a:solidFill>
                <a:latin typeface="Courier New" charset="0"/>
                <a:ea typeface="Courier New" charset="0"/>
                <a:cs typeface="Courier New" charset="0"/>
              </a:rPr>
              <a:t>ERT_FLOPS, ERT_GPU_BLOCKS/THREADS </a:t>
            </a:r>
            <a:endParaRPr lang="en-US" sz="1600" b="1" dirty="0">
              <a:solidFill>
                <a:srgbClr val="002060"/>
              </a:solidFill>
              <a:latin typeface="Courier New" charset="0"/>
              <a:ea typeface="Courier New" charset="0"/>
              <a:cs typeface="Courier New" charset="0"/>
            </a:endParaRPr>
          </a:p>
          <a:p>
            <a:r>
              <a:rPr lang="en-US" sz="1600" b="1" dirty="0">
                <a:solidFill>
                  <a:srgbClr val="002060"/>
                </a:solidFill>
                <a:latin typeface="Courier New" charset="0"/>
                <a:ea typeface="Courier New" charset="0"/>
                <a:cs typeface="Courier New" charset="0"/>
              </a:rPr>
              <a:t>    call driver, k</a:t>
            </a:r>
            <a:r>
              <a:rPr lang="mr-IN" sz="1600" b="1" dirty="0" err="1">
                <a:solidFill>
                  <a:srgbClr val="002060"/>
                </a:solidFill>
                <a:latin typeface="Courier New" charset="0"/>
                <a:ea typeface="Courier New" charset="0"/>
                <a:cs typeface="Courier New" charset="0"/>
              </a:rPr>
              <a:t>ernel</a:t>
            </a:r>
            <a:endParaRPr lang="mr-IN" sz="1600" b="1" dirty="0">
              <a:solidFill>
                <a:srgbClr val="002060"/>
              </a:solidFill>
              <a:latin typeface="Courier New" charset="0"/>
              <a:ea typeface="Courier New" charset="0"/>
              <a:cs typeface="Courier New" charset="0"/>
            </a:endParaRPr>
          </a:p>
        </p:txBody>
      </p:sp>
      <p:sp>
        <p:nvSpPr>
          <p:cNvPr id="10" name="Rectangle 9">
            <a:extLst>
              <a:ext uri="{FF2B5EF4-FFF2-40B4-BE49-F238E27FC236}">
                <a16:creationId xmlns:a16="http://schemas.microsoft.com/office/drawing/2014/main" id="{E5015F12-B539-5C4A-9729-62FC633E440D}"/>
              </a:ext>
            </a:extLst>
          </p:cNvPr>
          <p:cNvSpPr/>
          <p:nvPr/>
        </p:nvSpPr>
        <p:spPr>
          <a:xfrm>
            <a:off x="7404735" y="1143000"/>
            <a:ext cx="6720840" cy="2640330"/>
          </a:xfrm>
          <a:prstGeom prst="rect">
            <a:avLst/>
          </a:prstGeom>
          <a:ln w="38100">
            <a:solidFill>
              <a:srgbClr val="002060"/>
            </a:solidFill>
          </a:ln>
        </p:spPr>
        <p:style>
          <a:lnRef idx="2">
            <a:schemeClr val="accent1"/>
          </a:lnRef>
          <a:fillRef idx="1">
            <a:schemeClr val="lt1"/>
          </a:fillRef>
          <a:effectRef idx="0">
            <a:schemeClr val="accent1"/>
          </a:effectRef>
          <a:fontRef idx="minor">
            <a:schemeClr val="dk1"/>
          </a:fontRef>
        </p:style>
        <p:txBody>
          <a:bodyPr wrap="square">
            <a:noAutofit/>
          </a:bodyPr>
          <a:lstStyle/>
          <a:p>
            <a:r>
              <a:rPr lang="en-US" sz="1600" b="1" dirty="0" err="1">
                <a:solidFill>
                  <a:srgbClr val="002060"/>
                </a:solidFill>
              </a:rPr>
              <a:t>Driver.c</a:t>
            </a:r>
            <a:endParaRPr lang="en-US" sz="1600" b="1" dirty="0">
              <a:solidFill>
                <a:srgbClr val="002060"/>
              </a:solidFill>
            </a:endParaRPr>
          </a:p>
          <a:p>
            <a:pPr marL="342900" indent="-342900">
              <a:buClr>
                <a:schemeClr val="bg2"/>
              </a:buClr>
              <a:buFont typeface="Arial" charset="0"/>
              <a:buChar char="•"/>
            </a:pPr>
            <a:r>
              <a:rPr lang="en-US" sz="1600" dirty="0">
                <a:solidFill>
                  <a:srgbClr val="002060"/>
                </a:solidFill>
              </a:rPr>
              <a:t>setup</a:t>
            </a:r>
          </a:p>
          <a:p>
            <a:pPr marL="342900" indent="-342900">
              <a:buClr>
                <a:schemeClr val="bg2"/>
              </a:buClr>
              <a:buFont typeface="Arial" charset="0"/>
              <a:buChar char="•"/>
            </a:pPr>
            <a:r>
              <a:rPr lang="en-US" sz="1600" dirty="0">
                <a:solidFill>
                  <a:srgbClr val="002060"/>
                </a:solidFill>
              </a:rPr>
              <a:t>call kernels</a:t>
            </a:r>
          </a:p>
          <a:p>
            <a:pPr marL="342900" indent="-342900">
              <a:buClr>
                <a:schemeClr val="bg2"/>
              </a:buClr>
              <a:buFont typeface="Arial" charset="0"/>
              <a:buChar char="•"/>
            </a:pPr>
            <a:r>
              <a:rPr lang="en-US" sz="1600" dirty="0">
                <a:solidFill>
                  <a:srgbClr val="002060"/>
                </a:solidFill>
              </a:rPr>
              <a:t>loop over parameters</a:t>
            </a:r>
          </a:p>
        </p:txBody>
      </p:sp>
      <p:sp>
        <p:nvSpPr>
          <p:cNvPr id="11" name="Rectangle 10">
            <a:extLst>
              <a:ext uri="{FF2B5EF4-FFF2-40B4-BE49-F238E27FC236}">
                <a16:creationId xmlns:a16="http://schemas.microsoft.com/office/drawing/2014/main" id="{B4A6F1C9-AD6C-9248-ADE4-7A67E2827CB0}"/>
              </a:ext>
            </a:extLst>
          </p:cNvPr>
          <p:cNvSpPr/>
          <p:nvPr/>
        </p:nvSpPr>
        <p:spPr>
          <a:xfrm>
            <a:off x="7391400" y="1162050"/>
            <a:ext cx="6720840" cy="2640330"/>
          </a:xfrm>
          <a:prstGeom prst="rect">
            <a:avLst/>
          </a:prstGeom>
          <a:ln w="38100">
            <a:solidFill>
              <a:srgbClr val="002060"/>
            </a:solidFill>
          </a:ln>
        </p:spPr>
        <p:style>
          <a:lnRef idx="2">
            <a:schemeClr val="accent1"/>
          </a:lnRef>
          <a:fillRef idx="1">
            <a:schemeClr val="lt1"/>
          </a:fillRef>
          <a:effectRef idx="0">
            <a:schemeClr val="accent1"/>
          </a:effectRef>
          <a:fontRef idx="minor">
            <a:schemeClr val="dk1"/>
          </a:fontRef>
        </p:style>
        <p:txBody>
          <a:bodyPr wrap="square">
            <a:noAutofit/>
          </a:bodyPr>
          <a:lstStyle/>
          <a:p>
            <a:r>
              <a:rPr lang="en-US" sz="1600" b="1" dirty="0" err="1">
                <a:solidFill>
                  <a:srgbClr val="FF0000"/>
                </a:solidFill>
                <a:latin typeface="Courier New" charset="0"/>
                <a:ea typeface="Courier New" charset="0"/>
                <a:cs typeface="Courier New" charset="0"/>
              </a:rPr>
              <a:t>Driver.c</a:t>
            </a:r>
            <a:r>
              <a:rPr lang="en-US" sz="1600" b="1" dirty="0">
                <a:solidFill>
                  <a:srgbClr val="FF0000"/>
                </a:solidFill>
                <a:latin typeface="Courier New" charset="0"/>
                <a:ea typeface="Courier New" charset="0"/>
                <a:cs typeface="Courier New" charset="0"/>
              </a:rPr>
              <a:t> (uses some Macros from </a:t>
            </a:r>
            <a:r>
              <a:rPr lang="en-US" sz="1600" b="1" dirty="0" err="1">
                <a:solidFill>
                  <a:srgbClr val="FF0000"/>
                </a:solidFill>
                <a:latin typeface="Courier New" charset="0"/>
                <a:ea typeface="Courier New" charset="0"/>
                <a:cs typeface="Courier New" charset="0"/>
              </a:rPr>
              <a:t>config.txt</a:t>
            </a:r>
            <a:r>
              <a:rPr lang="en-US" sz="1600" b="1" dirty="0">
                <a:solidFill>
                  <a:srgbClr val="FF0000"/>
                </a:solidFill>
                <a:latin typeface="Courier New" charset="0"/>
                <a:ea typeface="Courier New" charset="0"/>
                <a:cs typeface="Courier New" charset="0"/>
              </a:rPr>
              <a:t>)</a:t>
            </a:r>
          </a:p>
          <a:p>
            <a:endParaRPr lang="en-US" sz="1600" b="1" dirty="0">
              <a:solidFill>
                <a:schemeClr val="tx1"/>
              </a:solidFill>
              <a:latin typeface="Courier New" charset="0"/>
              <a:ea typeface="Courier New" charset="0"/>
              <a:cs typeface="Courier New" charset="0"/>
            </a:endParaRPr>
          </a:p>
          <a:p>
            <a:r>
              <a:rPr lang="mr-IN" sz="1600" b="1" dirty="0" err="1">
                <a:solidFill>
                  <a:srgbClr val="002060"/>
                </a:solidFill>
                <a:latin typeface="Courier New" charset="0"/>
                <a:ea typeface="Courier New" charset="0"/>
                <a:cs typeface="Courier New" charset="0"/>
              </a:rPr>
              <a:t>initialize</a:t>
            </a:r>
            <a:r>
              <a:rPr lang="en-US" sz="1600" b="1" dirty="0">
                <a:solidFill>
                  <a:srgbClr val="002060"/>
                </a:solidFill>
                <a:latin typeface="Courier New" charset="0"/>
                <a:ea typeface="Courier New" charset="0"/>
                <a:cs typeface="Courier New" charset="0"/>
              </a:rPr>
              <a:t> MPI, CUDA</a:t>
            </a:r>
            <a:endParaRPr lang="mr-IN" sz="1600" b="1" dirty="0">
              <a:solidFill>
                <a:srgbClr val="002060"/>
              </a:solidFill>
              <a:latin typeface="Courier New" charset="0"/>
              <a:ea typeface="Courier New" charset="0"/>
              <a:cs typeface="Courier New" charset="0"/>
            </a:endParaRPr>
          </a:p>
          <a:p>
            <a:r>
              <a:rPr lang="en-US" sz="1600" b="1" dirty="0">
                <a:solidFill>
                  <a:srgbClr val="002060"/>
                </a:solidFill>
                <a:latin typeface="Courier New" charset="0"/>
                <a:ea typeface="Courier New" charset="0"/>
                <a:cs typeface="Courier New" charset="0"/>
              </a:rPr>
              <a:t>loop over dataset sizes &lt;= ERT_MEMORY_MAX</a:t>
            </a:r>
          </a:p>
          <a:p>
            <a:r>
              <a:rPr lang="en-US" sz="1600" b="1" dirty="0">
                <a:solidFill>
                  <a:srgbClr val="002060"/>
                </a:solidFill>
                <a:latin typeface="Courier New" charset="0"/>
                <a:ea typeface="Courier New" charset="0"/>
                <a:cs typeface="Courier New" charset="0"/>
              </a:rPr>
              <a:t>    loop over trial sizes &gt;= </a:t>
            </a:r>
            <a:r>
              <a:rPr lang="de-DE" sz="1600" b="1" dirty="0">
                <a:solidFill>
                  <a:srgbClr val="002060"/>
                </a:solidFill>
                <a:latin typeface="Courier New" charset="0"/>
                <a:ea typeface="Courier New" charset="0"/>
                <a:cs typeface="Courier New" charset="0"/>
              </a:rPr>
              <a:t>ERT_TRIALS_MIN</a:t>
            </a:r>
            <a:endParaRPr lang="en-US" sz="1600" b="1" dirty="0">
              <a:solidFill>
                <a:srgbClr val="002060"/>
              </a:solidFill>
              <a:latin typeface="Courier New" charset="0"/>
              <a:ea typeface="Courier New" charset="0"/>
              <a:cs typeface="Courier New" charset="0"/>
            </a:endParaRPr>
          </a:p>
          <a:p>
            <a:r>
              <a:rPr lang="en-US" sz="1600" b="1" dirty="0">
                <a:solidFill>
                  <a:srgbClr val="002060"/>
                </a:solidFill>
                <a:latin typeface="Courier New" charset="0"/>
                <a:ea typeface="Courier New" charset="0"/>
                <a:cs typeface="Courier New" charset="0"/>
              </a:rPr>
              <a:t>    	</a:t>
            </a:r>
            <a:r>
              <a:rPr lang="en-US" sz="1600" b="1" dirty="0" err="1">
                <a:solidFill>
                  <a:srgbClr val="002060"/>
                </a:solidFill>
                <a:latin typeface="Courier New" charset="0"/>
                <a:ea typeface="Courier New" charset="0"/>
                <a:cs typeface="Courier New" charset="0"/>
              </a:rPr>
              <a:t>cudaMemcpy</a:t>
            </a:r>
            <a:endParaRPr lang="mr-IN" sz="1600" b="1" dirty="0">
              <a:solidFill>
                <a:srgbClr val="002060"/>
              </a:solidFill>
              <a:latin typeface="Courier New" charset="0"/>
              <a:ea typeface="Courier New" charset="0"/>
              <a:cs typeface="Courier New" charset="0"/>
            </a:endParaRPr>
          </a:p>
          <a:p>
            <a:r>
              <a:rPr lang="en-US" sz="1600" b="1" dirty="0">
                <a:solidFill>
                  <a:srgbClr val="002060"/>
                </a:solidFill>
                <a:latin typeface="Courier New" charset="0"/>
                <a:ea typeface="Courier New" charset="0"/>
                <a:cs typeface="Courier New" charset="0"/>
              </a:rPr>
              <a:t>    	</a:t>
            </a:r>
            <a:r>
              <a:rPr lang="mr-IN" sz="1600" b="1" dirty="0" err="1">
                <a:solidFill>
                  <a:srgbClr val="002060"/>
                </a:solidFill>
                <a:latin typeface="Courier New" charset="0"/>
                <a:ea typeface="Courier New" charset="0"/>
                <a:cs typeface="Courier New" charset="0"/>
              </a:rPr>
              <a:t>start</a:t>
            </a:r>
            <a:r>
              <a:rPr lang="mr-IN" sz="1600" b="1" dirty="0">
                <a:solidFill>
                  <a:srgbClr val="002060"/>
                </a:solidFill>
                <a:latin typeface="Courier New" charset="0"/>
                <a:ea typeface="Courier New" charset="0"/>
                <a:cs typeface="Courier New" charset="0"/>
              </a:rPr>
              <a:t> </a:t>
            </a:r>
            <a:r>
              <a:rPr lang="mr-IN" sz="1600" b="1" dirty="0" err="1">
                <a:solidFill>
                  <a:srgbClr val="002060"/>
                </a:solidFill>
                <a:latin typeface="Courier New" charset="0"/>
                <a:ea typeface="Courier New" charset="0"/>
                <a:cs typeface="Courier New" charset="0"/>
              </a:rPr>
              <a:t>timer</a:t>
            </a:r>
            <a:endParaRPr lang="mr-IN" sz="1600" b="1" dirty="0">
              <a:solidFill>
                <a:srgbClr val="002060"/>
              </a:solidFill>
              <a:latin typeface="Courier New" charset="0"/>
              <a:ea typeface="Courier New" charset="0"/>
              <a:cs typeface="Courier New" charset="0"/>
            </a:endParaRPr>
          </a:p>
          <a:p>
            <a:r>
              <a:rPr lang="en-US" sz="1600" b="1" dirty="0">
                <a:solidFill>
                  <a:srgbClr val="002060"/>
                </a:solidFill>
                <a:latin typeface="Courier New" charset="0"/>
                <a:ea typeface="Courier New" charset="0"/>
                <a:cs typeface="Courier New" charset="0"/>
              </a:rPr>
              <a:t>    	call k</a:t>
            </a:r>
            <a:r>
              <a:rPr lang="mr-IN" sz="1600" b="1" dirty="0" err="1">
                <a:solidFill>
                  <a:srgbClr val="002060"/>
                </a:solidFill>
                <a:latin typeface="Courier New" charset="0"/>
                <a:ea typeface="Courier New" charset="0"/>
                <a:cs typeface="Courier New" charset="0"/>
              </a:rPr>
              <a:t>ernel</a:t>
            </a:r>
            <a:endParaRPr lang="mr-IN" sz="1600" b="1" dirty="0">
              <a:solidFill>
                <a:srgbClr val="002060"/>
              </a:solidFill>
              <a:latin typeface="Courier New" charset="0"/>
              <a:ea typeface="Courier New" charset="0"/>
              <a:cs typeface="Courier New" charset="0"/>
            </a:endParaRPr>
          </a:p>
          <a:p>
            <a:r>
              <a:rPr lang="en-US" sz="1600" b="1" dirty="0">
                <a:solidFill>
                  <a:srgbClr val="002060"/>
                </a:solidFill>
                <a:latin typeface="Courier New" charset="0"/>
                <a:ea typeface="Courier New" charset="0"/>
                <a:cs typeface="Courier New" charset="0"/>
              </a:rPr>
              <a:t>    	end</a:t>
            </a:r>
            <a:r>
              <a:rPr lang="mr-IN" sz="1600" b="1" dirty="0">
                <a:solidFill>
                  <a:srgbClr val="002060"/>
                </a:solidFill>
                <a:latin typeface="Courier New" charset="0"/>
                <a:ea typeface="Courier New" charset="0"/>
                <a:cs typeface="Courier New" charset="0"/>
              </a:rPr>
              <a:t> </a:t>
            </a:r>
            <a:r>
              <a:rPr lang="mr-IN" sz="1600" b="1" dirty="0" err="1">
                <a:solidFill>
                  <a:srgbClr val="002060"/>
                </a:solidFill>
                <a:latin typeface="Courier New" charset="0"/>
                <a:ea typeface="Courier New" charset="0"/>
                <a:cs typeface="Courier New" charset="0"/>
              </a:rPr>
              <a:t>timer</a:t>
            </a:r>
            <a:r>
              <a:rPr lang="mr-IN" sz="1600" b="1" dirty="0">
                <a:solidFill>
                  <a:srgbClr val="002060"/>
                </a:solidFill>
                <a:latin typeface="Courier New" charset="0"/>
                <a:ea typeface="Courier New" charset="0"/>
                <a:cs typeface="Courier New" charset="0"/>
              </a:rPr>
              <a:t> </a:t>
            </a:r>
            <a:endParaRPr lang="en-US" sz="1600" b="1" dirty="0">
              <a:solidFill>
                <a:srgbClr val="002060"/>
              </a:solidFill>
              <a:latin typeface="Courier New" charset="0"/>
              <a:ea typeface="Courier New" charset="0"/>
              <a:cs typeface="Courier New" charset="0"/>
            </a:endParaRPr>
          </a:p>
          <a:p>
            <a:endParaRPr lang="mr-IN" sz="1600" b="1" dirty="0">
              <a:solidFill>
                <a:srgbClr val="002060"/>
              </a:solidFill>
              <a:latin typeface="Courier New" charset="0"/>
              <a:ea typeface="Courier New" charset="0"/>
              <a:cs typeface="Courier New" charset="0"/>
            </a:endParaRPr>
          </a:p>
        </p:txBody>
      </p:sp>
      <p:sp>
        <p:nvSpPr>
          <p:cNvPr id="12" name="Rectangle 11">
            <a:extLst>
              <a:ext uri="{FF2B5EF4-FFF2-40B4-BE49-F238E27FC236}">
                <a16:creationId xmlns:a16="http://schemas.microsoft.com/office/drawing/2014/main" id="{EA8064CF-1D90-E841-A2E9-458268489D3A}"/>
              </a:ext>
            </a:extLst>
          </p:cNvPr>
          <p:cNvSpPr/>
          <p:nvPr/>
        </p:nvSpPr>
        <p:spPr>
          <a:xfrm>
            <a:off x="523875" y="1143000"/>
            <a:ext cx="6720840" cy="2640330"/>
          </a:xfrm>
          <a:prstGeom prst="rect">
            <a:avLst/>
          </a:prstGeom>
          <a:ln w="38100">
            <a:solidFill>
              <a:srgbClr val="002060"/>
            </a:solidFill>
          </a:ln>
        </p:spPr>
        <p:style>
          <a:lnRef idx="2">
            <a:schemeClr val="accent1"/>
          </a:lnRef>
          <a:fillRef idx="1">
            <a:schemeClr val="lt1"/>
          </a:fillRef>
          <a:effectRef idx="0">
            <a:schemeClr val="accent1"/>
          </a:effectRef>
          <a:fontRef idx="minor">
            <a:schemeClr val="dk1"/>
          </a:fontRef>
        </p:style>
        <p:txBody>
          <a:bodyPr wrap="square">
            <a:noAutofit/>
          </a:bodyPr>
          <a:lstStyle/>
          <a:p>
            <a:r>
              <a:rPr lang="en-US" sz="1600" b="1" dirty="0" err="1">
                <a:solidFill>
                  <a:srgbClr val="002060"/>
                </a:solidFill>
              </a:rPr>
              <a:t>Kernel.c</a:t>
            </a:r>
            <a:endParaRPr lang="en-US" sz="1600" b="1" dirty="0">
              <a:solidFill>
                <a:srgbClr val="002060"/>
              </a:solidFill>
            </a:endParaRPr>
          </a:p>
          <a:p>
            <a:pPr marL="342900" indent="-342900">
              <a:buClr>
                <a:schemeClr val="bg2"/>
              </a:buClr>
              <a:buFont typeface="Arial" charset="0"/>
              <a:buChar char="•"/>
            </a:pPr>
            <a:r>
              <a:rPr lang="en-US" sz="1600" dirty="0">
                <a:solidFill>
                  <a:srgbClr val="002060"/>
                </a:solidFill>
              </a:rPr>
              <a:t>actual compute</a:t>
            </a:r>
          </a:p>
          <a:p>
            <a:pPr marL="342900" indent="-342900">
              <a:buClr>
                <a:schemeClr val="bg2"/>
              </a:buClr>
              <a:buFont typeface="Arial" charset="0"/>
              <a:buChar char="•"/>
            </a:pPr>
            <a:r>
              <a:rPr lang="en-US" sz="1600" dirty="0">
                <a:solidFill>
                  <a:srgbClr val="002060"/>
                </a:solidFill>
              </a:rPr>
              <a:t>customizable </a:t>
            </a:r>
          </a:p>
        </p:txBody>
      </p:sp>
      <p:sp>
        <p:nvSpPr>
          <p:cNvPr id="13" name="Content Placeholder 2">
            <a:extLst>
              <a:ext uri="{FF2B5EF4-FFF2-40B4-BE49-F238E27FC236}">
                <a16:creationId xmlns:a16="http://schemas.microsoft.com/office/drawing/2014/main" id="{0B3FE8A4-D85F-5542-A901-09223C0CF631}"/>
              </a:ext>
            </a:extLst>
          </p:cNvPr>
          <p:cNvSpPr txBox="1">
            <a:spLocks/>
          </p:cNvSpPr>
          <p:nvPr/>
        </p:nvSpPr>
        <p:spPr>
          <a:xfrm>
            <a:off x="533400" y="6629400"/>
            <a:ext cx="11945942" cy="640080"/>
          </a:xfrm>
          <a:prstGeom prst="rect">
            <a:avLst/>
          </a:prstGeom>
        </p:spPr>
        <p:txBody>
          <a:bodyPr lIns="81639" tIns="40819" rIns="81639" bIns="40819"/>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spcBef>
                <a:spcPts val="0"/>
              </a:spcBef>
              <a:buClr>
                <a:schemeClr val="bg2"/>
              </a:buClr>
              <a:buFont typeface="+mj-lt"/>
              <a:buAutoNum type="arabicPeriod"/>
            </a:pPr>
            <a:r>
              <a:rPr lang="en-US" sz="1600" dirty="0">
                <a:solidFill>
                  <a:srgbClr val="002060"/>
                </a:solidFill>
              </a:rPr>
              <a:t>Empirical Roofline Toolkit. https://bitbucket.org/berkeleylab/cs-roofline-toolkit/ </a:t>
            </a:r>
          </a:p>
          <a:p>
            <a:pPr marL="0" indent="0">
              <a:spcBef>
                <a:spcPts val="0"/>
              </a:spcBef>
              <a:buClr>
                <a:schemeClr val="bg2"/>
              </a:buClr>
              <a:buFont typeface="+mj-lt"/>
              <a:buAutoNum type="arabicPeriod"/>
            </a:pPr>
            <a:r>
              <a:rPr lang="en-US" sz="1600" dirty="0">
                <a:solidFill>
                  <a:srgbClr val="002060"/>
                </a:solidFill>
              </a:rPr>
              <a:t>Tutorial code. https://github.com/cyanguwa/nersc-roofline/</a:t>
            </a:r>
          </a:p>
          <a:p>
            <a:pPr marL="0" indent="0">
              <a:spcBef>
                <a:spcPts val="0"/>
              </a:spcBef>
              <a:buClr>
                <a:schemeClr val="bg2"/>
              </a:buClr>
              <a:buFont typeface="+mj-lt"/>
              <a:buAutoNum type="arabicPeriod"/>
            </a:pPr>
            <a:r>
              <a:rPr lang="en-US" sz="1600" dirty="0">
                <a:solidFill>
                  <a:srgbClr val="002060"/>
                </a:solidFill>
              </a:rPr>
              <a:t>Roofline documentation. https://crd.lbl.gov/departments/computer-science/PAR/research/roofline/</a:t>
            </a:r>
          </a:p>
        </p:txBody>
      </p:sp>
      <p:sp>
        <p:nvSpPr>
          <p:cNvPr id="14" name="Rectangle 13">
            <a:extLst>
              <a:ext uri="{FF2B5EF4-FFF2-40B4-BE49-F238E27FC236}">
                <a16:creationId xmlns:a16="http://schemas.microsoft.com/office/drawing/2014/main" id="{0157E42D-7D1A-9A49-AF40-EA3D4A561FB1}"/>
              </a:ext>
            </a:extLst>
          </p:cNvPr>
          <p:cNvSpPr/>
          <p:nvPr/>
        </p:nvSpPr>
        <p:spPr>
          <a:xfrm>
            <a:off x="518160" y="1162050"/>
            <a:ext cx="6720840" cy="2640330"/>
          </a:xfrm>
          <a:prstGeom prst="rect">
            <a:avLst/>
          </a:prstGeom>
          <a:ln w="38100">
            <a:solidFill>
              <a:srgbClr val="002060"/>
            </a:solidFill>
          </a:ln>
        </p:spPr>
        <p:style>
          <a:lnRef idx="2">
            <a:schemeClr val="accent1"/>
          </a:lnRef>
          <a:fillRef idx="1">
            <a:schemeClr val="lt1"/>
          </a:fillRef>
          <a:effectRef idx="0">
            <a:schemeClr val="accent1"/>
          </a:effectRef>
          <a:fontRef idx="minor">
            <a:schemeClr val="dk1"/>
          </a:fontRef>
        </p:style>
        <p:txBody>
          <a:bodyPr wrap="square">
            <a:noAutofit/>
          </a:bodyPr>
          <a:lstStyle/>
          <a:p>
            <a:r>
              <a:rPr lang="en-US" sz="1600" b="1" dirty="0" err="1">
                <a:solidFill>
                  <a:srgbClr val="FF0000"/>
                </a:solidFill>
                <a:latin typeface="Courier New" charset="0"/>
                <a:ea typeface="Courier New" charset="0"/>
                <a:cs typeface="Courier New" charset="0"/>
              </a:rPr>
              <a:t>Kernel.c</a:t>
            </a:r>
            <a:endParaRPr lang="en-US" sz="1600" b="1" dirty="0">
              <a:solidFill>
                <a:srgbClr val="FF0000"/>
              </a:solidFill>
              <a:latin typeface="Courier New" charset="0"/>
              <a:ea typeface="Courier New" charset="0"/>
              <a:cs typeface="Courier New" charset="0"/>
            </a:endParaRPr>
          </a:p>
          <a:p>
            <a:endParaRPr lang="en-US" sz="1600" b="1" dirty="0">
              <a:solidFill>
                <a:schemeClr val="tx1"/>
              </a:solidFill>
              <a:latin typeface="Courier New" charset="0"/>
              <a:ea typeface="Courier New" charset="0"/>
              <a:cs typeface="Courier New" charset="0"/>
            </a:endParaRPr>
          </a:p>
          <a:p>
            <a:r>
              <a:rPr lang="en-US" sz="1600" b="1" dirty="0">
                <a:solidFill>
                  <a:srgbClr val="002060"/>
                </a:solidFill>
                <a:latin typeface="Courier New" charset="0"/>
                <a:ea typeface="Courier New" charset="0"/>
                <a:cs typeface="Courier New" charset="0"/>
              </a:rPr>
              <a:t>loop over </a:t>
            </a:r>
            <a:r>
              <a:rPr lang="en-US" sz="1600" b="1" dirty="0" err="1">
                <a:solidFill>
                  <a:srgbClr val="002060"/>
                </a:solidFill>
                <a:latin typeface="Courier New" charset="0"/>
                <a:ea typeface="Courier New" charset="0"/>
                <a:cs typeface="Courier New" charset="0"/>
              </a:rPr>
              <a:t>ntrails</a:t>
            </a:r>
            <a:endParaRPr lang="en-US" sz="1600" b="1" dirty="0">
              <a:solidFill>
                <a:srgbClr val="002060"/>
              </a:solidFill>
              <a:latin typeface="Courier New" charset="0"/>
              <a:ea typeface="Courier New" charset="0"/>
              <a:cs typeface="Courier New" charset="0"/>
            </a:endParaRPr>
          </a:p>
          <a:p>
            <a:r>
              <a:rPr lang="en-US" sz="1600" b="1" dirty="0">
                <a:solidFill>
                  <a:srgbClr val="002060"/>
                </a:solidFill>
                <a:latin typeface="Courier New" charset="0"/>
                <a:ea typeface="Courier New" charset="0"/>
                <a:cs typeface="Courier New" charset="0"/>
              </a:rPr>
              <a:t>    distribute dataset on threads and each computes </a:t>
            </a:r>
            <a:r>
              <a:rPr lang="de-DE" sz="1600" b="1" dirty="0">
                <a:solidFill>
                  <a:srgbClr val="002060"/>
                </a:solidFill>
                <a:latin typeface="Courier New" charset="0"/>
                <a:ea typeface="Courier New" charset="0"/>
                <a:cs typeface="Courier New" charset="0"/>
              </a:rPr>
              <a:t>ERT_FLOPS</a:t>
            </a:r>
            <a:endParaRPr lang="en-US" sz="1600" b="1" dirty="0">
              <a:solidFill>
                <a:srgbClr val="002060"/>
              </a:solidFill>
              <a:latin typeface="Courier New" charset="0"/>
              <a:ea typeface="Courier New" charset="0"/>
              <a:cs typeface="Courier New" charset="0"/>
            </a:endParaRPr>
          </a:p>
          <a:p>
            <a:endParaRPr lang="en-US" sz="1600" b="1" dirty="0">
              <a:solidFill>
                <a:schemeClr val="tx1"/>
              </a:solidFill>
              <a:latin typeface="Courier New" charset="0"/>
              <a:ea typeface="Courier New" charset="0"/>
              <a:cs typeface="Courier New" charset="0"/>
            </a:endParaRPr>
          </a:p>
          <a:p>
            <a:r>
              <a:rPr lang="en-US" sz="1600" b="1" dirty="0" err="1">
                <a:solidFill>
                  <a:srgbClr val="FF0000"/>
                </a:solidFill>
                <a:latin typeface="Courier New" charset="0"/>
                <a:ea typeface="Courier New" charset="0"/>
                <a:cs typeface="Courier New" charset="0"/>
              </a:rPr>
              <a:t>Kernel.h</a:t>
            </a:r>
            <a:endParaRPr lang="en-US" sz="1600" b="1" dirty="0">
              <a:solidFill>
                <a:srgbClr val="FF0000"/>
              </a:solidFill>
              <a:latin typeface="Courier New" charset="0"/>
              <a:ea typeface="Courier New" charset="0"/>
              <a:cs typeface="Courier New" charset="0"/>
            </a:endParaRPr>
          </a:p>
          <a:p>
            <a:endParaRPr lang="en-US" sz="1600" b="1" dirty="0">
              <a:solidFill>
                <a:srgbClr val="002060"/>
              </a:solidFill>
              <a:latin typeface="Courier New" charset="0"/>
              <a:ea typeface="Courier New" charset="0"/>
              <a:cs typeface="Courier New" charset="0"/>
            </a:endParaRPr>
          </a:p>
          <a:p>
            <a:r>
              <a:rPr lang="en-US" sz="1600" b="1" dirty="0">
                <a:solidFill>
                  <a:srgbClr val="002060"/>
                </a:solidFill>
                <a:latin typeface="Courier New" charset="0"/>
                <a:ea typeface="Courier New" charset="0"/>
                <a:cs typeface="Courier New" charset="0"/>
              </a:rPr>
              <a:t>ERT_FLOPS=1: a = b + c</a:t>
            </a:r>
          </a:p>
          <a:p>
            <a:r>
              <a:rPr lang="en-US" sz="1600" b="1" dirty="0">
                <a:solidFill>
                  <a:srgbClr val="002060"/>
                </a:solidFill>
                <a:latin typeface="Courier New" charset="0"/>
                <a:ea typeface="Courier New" charset="0"/>
                <a:cs typeface="Courier New" charset="0"/>
              </a:rPr>
              <a:t>ERT_FLOPS=2: a = a x b + c</a:t>
            </a:r>
            <a:endParaRPr lang="mr-IN" sz="1600" b="1" dirty="0">
              <a:solidFill>
                <a:srgbClr val="002060"/>
              </a:solidFill>
              <a:latin typeface="Courier New" charset="0"/>
              <a:ea typeface="Courier New" charset="0"/>
              <a:cs typeface="Courier New" charset="0"/>
            </a:endParaRPr>
          </a:p>
        </p:txBody>
      </p:sp>
      <p:sp>
        <p:nvSpPr>
          <p:cNvPr id="15" name="Rectangle 14">
            <a:extLst>
              <a:ext uri="{FF2B5EF4-FFF2-40B4-BE49-F238E27FC236}">
                <a16:creationId xmlns:a16="http://schemas.microsoft.com/office/drawing/2014/main" id="{E6AA5173-521C-664D-8894-07215FC9E666}"/>
              </a:ext>
            </a:extLst>
          </p:cNvPr>
          <p:cNvSpPr/>
          <p:nvPr/>
        </p:nvSpPr>
        <p:spPr>
          <a:xfrm>
            <a:off x="523875" y="3912870"/>
            <a:ext cx="6720840" cy="2640330"/>
          </a:xfrm>
          <a:prstGeom prst="rect">
            <a:avLst/>
          </a:prstGeom>
          <a:ln w="38100">
            <a:solidFill>
              <a:srgbClr val="002060"/>
            </a:solidFill>
          </a:ln>
        </p:spPr>
        <p:style>
          <a:lnRef idx="2">
            <a:schemeClr val="accent1"/>
          </a:lnRef>
          <a:fillRef idx="1">
            <a:schemeClr val="lt1"/>
          </a:fillRef>
          <a:effectRef idx="0">
            <a:schemeClr val="accent1"/>
          </a:effectRef>
          <a:fontRef idx="minor">
            <a:schemeClr val="dk1"/>
          </a:fontRef>
        </p:style>
        <p:txBody>
          <a:bodyPr wrap="square">
            <a:noAutofit/>
          </a:bodyPr>
          <a:lstStyle/>
          <a:p>
            <a:r>
              <a:rPr lang="en-US" sz="1600" b="1" dirty="0">
                <a:solidFill>
                  <a:srgbClr val="002060"/>
                </a:solidFill>
              </a:rPr>
              <a:t>config script</a:t>
            </a:r>
          </a:p>
          <a:p>
            <a:pPr marL="342900" indent="-342900">
              <a:buClr>
                <a:schemeClr val="bg2"/>
              </a:buClr>
              <a:buFont typeface="Arial" charset="0"/>
              <a:buChar char="•"/>
            </a:pPr>
            <a:r>
              <a:rPr lang="en-US" sz="1600" dirty="0">
                <a:solidFill>
                  <a:srgbClr val="002060"/>
                </a:solidFill>
              </a:rPr>
              <a:t>set up ranges of parameters</a:t>
            </a:r>
          </a:p>
        </p:txBody>
      </p:sp>
      <p:sp>
        <p:nvSpPr>
          <p:cNvPr id="16" name="Rectangle 15">
            <a:extLst>
              <a:ext uri="{FF2B5EF4-FFF2-40B4-BE49-F238E27FC236}">
                <a16:creationId xmlns:a16="http://schemas.microsoft.com/office/drawing/2014/main" id="{CF21E16F-E24A-6141-AD65-F194C202AD11}"/>
              </a:ext>
            </a:extLst>
          </p:cNvPr>
          <p:cNvSpPr/>
          <p:nvPr/>
        </p:nvSpPr>
        <p:spPr>
          <a:xfrm>
            <a:off x="518160" y="3962400"/>
            <a:ext cx="6720840" cy="2640330"/>
          </a:xfrm>
          <a:prstGeom prst="rect">
            <a:avLst/>
          </a:prstGeom>
          <a:ln w="38100">
            <a:solidFill>
              <a:srgbClr val="002060"/>
            </a:solidFill>
          </a:ln>
        </p:spPr>
        <p:style>
          <a:lnRef idx="2">
            <a:schemeClr val="accent1"/>
          </a:lnRef>
          <a:fillRef idx="1">
            <a:schemeClr val="lt1"/>
          </a:fillRef>
          <a:effectRef idx="0">
            <a:schemeClr val="accent1"/>
          </a:effectRef>
          <a:fontRef idx="minor">
            <a:schemeClr val="dk1"/>
          </a:fontRef>
        </p:style>
        <p:txBody>
          <a:bodyPr wrap="square">
            <a:noAutofit/>
          </a:bodyPr>
          <a:lstStyle/>
          <a:p>
            <a:r>
              <a:rPr lang="en-US" sz="1600" b="1" dirty="0" err="1">
                <a:solidFill>
                  <a:srgbClr val="FF0000"/>
                </a:solidFill>
                <a:latin typeface="Courier New" charset="0"/>
                <a:ea typeface="Courier New" charset="0"/>
                <a:cs typeface="Courier New" charset="0"/>
              </a:rPr>
              <a:t>config.txt</a:t>
            </a:r>
            <a:r>
              <a:rPr lang="en-US" sz="1600" b="1" dirty="0">
                <a:solidFill>
                  <a:srgbClr val="FF0000"/>
                </a:solidFill>
                <a:latin typeface="Courier New" charset="0"/>
                <a:ea typeface="Courier New" charset="0"/>
                <a:cs typeface="Courier New" charset="0"/>
              </a:rPr>
              <a:t> </a:t>
            </a:r>
          </a:p>
          <a:p>
            <a:endParaRPr lang="en-US" sz="1600" b="1" dirty="0">
              <a:solidFill>
                <a:schemeClr val="tx1"/>
              </a:solidFill>
              <a:latin typeface="Courier New" charset="0"/>
              <a:ea typeface="Courier New" charset="0"/>
              <a:cs typeface="Courier New" charset="0"/>
            </a:endParaRPr>
          </a:p>
          <a:p>
            <a:r>
              <a:rPr lang="de-DE" sz="1600" b="1" dirty="0">
                <a:solidFill>
                  <a:srgbClr val="002060"/>
                </a:solidFill>
                <a:latin typeface="Courier New" charset="0"/>
                <a:ea typeface="Courier New" charset="0"/>
                <a:cs typeface="Courier New" charset="0"/>
              </a:rPr>
              <a:t>ERT_FLOPS       1,2,4,8,16,32,64,128,256</a:t>
            </a:r>
          </a:p>
          <a:p>
            <a:r>
              <a:rPr lang="de-DE" sz="1600" b="1" dirty="0">
                <a:solidFill>
                  <a:srgbClr val="002060"/>
                </a:solidFill>
                <a:latin typeface="Courier New" charset="0"/>
                <a:ea typeface="Courier New" charset="0"/>
                <a:cs typeface="Courier New" charset="0"/>
              </a:rPr>
              <a:t>ERT_GPU_BLOCKS  80,160,320,640,1280,2560</a:t>
            </a:r>
          </a:p>
          <a:p>
            <a:r>
              <a:rPr lang="de-DE" sz="1600" b="1" dirty="0">
                <a:solidFill>
                  <a:srgbClr val="002060"/>
                </a:solidFill>
                <a:latin typeface="Courier New" charset="0"/>
                <a:ea typeface="Courier New" charset="0"/>
                <a:cs typeface="Courier New" charset="0"/>
              </a:rPr>
              <a:t>ERT_GPU_THREADS 64,128,256,512,1024</a:t>
            </a:r>
          </a:p>
          <a:p>
            <a:r>
              <a:rPr lang="de-DE" sz="1600" b="1" dirty="0">
                <a:solidFill>
                  <a:srgbClr val="002060"/>
                </a:solidFill>
                <a:latin typeface="Courier New" charset="0"/>
                <a:ea typeface="Courier New" charset="0"/>
                <a:cs typeface="Courier New" charset="0"/>
              </a:rPr>
              <a:t>ERT_MEMORY_MAX  1073741824</a:t>
            </a:r>
          </a:p>
          <a:p>
            <a:r>
              <a:rPr lang="de-DE" sz="1600" b="1" dirty="0">
                <a:solidFill>
                  <a:srgbClr val="002060"/>
                </a:solidFill>
                <a:latin typeface="Courier New" charset="0"/>
                <a:ea typeface="Courier New" charset="0"/>
                <a:cs typeface="Courier New" charset="0"/>
              </a:rPr>
              <a:t>ERT_WORKING_SET_MIN 128</a:t>
            </a:r>
          </a:p>
          <a:p>
            <a:r>
              <a:rPr lang="de-DE" sz="1600" b="1" dirty="0">
                <a:solidFill>
                  <a:srgbClr val="002060"/>
                </a:solidFill>
                <a:latin typeface="Courier New" charset="0"/>
                <a:ea typeface="Courier New" charset="0"/>
                <a:cs typeface="Courier New" charset="0"/>
              </a:rPr>
              <a:t>ERT_TRIALS_MIN  1</a:t>
            </a:r>
          </a:p>
          <a:p>
            <a:r>
              <a:rPr lang="de-DE" sz="1600" b="1" dirty="0">
                <a:solidFill>
                  <a:srgbClr val="002060"/>
                </a:solidFill>
                <a:latin typeface="Courier New" charset="0"/>
                <a:ea typeface="Courier New" charset="0"/>
                <a:cs typeface="Courier New" charset="0"/>
              </a:rPr>
              <a:t>...</a:t>
            </a:r>
          </a:p>
        </p:txBody>
      </p:sp>
    </p:spTree>
    <p:extLst>
      <p:ext uri="{BB962C8B-B14F-4D97-AF65-F5344CB8AC3E}">
        <p14:creationId xmlns:p14="http://schemas.microsoft.com/office/powerpoint/2010/main" val="231431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6"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74F18-A331-564F-ACF4-2CC3CCDEDC7C}"/>
              </a:ext>
            </a:extLst>
          </p:cNvPr>
          <p:cNvSpPr>
            <a:spLocks noGrp="1"/>
          </p:cNvSpPr>
          <p:nvPr>
            <p:ph type="title"/>
          </p:nvPr>
        </p:nvSpPr>
        <p:spPr/>
        <p:txBody>
          <a:bodyPr/>
          <a:lstStyle/>
          <a:p>
            <a:r>
              <a:rPr lang="en-US" dirty="0"/>
              <a:t>Peak Bandwidth</a:t>
            </a:r>
          </a:p>
        </p:txBody>
      </p:sp>
      <p:sp>
        <p:nvSpPr>
          <p:cNvPr id="5" name="Slide Number Placeholder 4">
            <a:extLst>
              <a:ext uri="{FF2B5EF4-FFF2-40B4-BE49-F238E27FC236}">
                <a16:creationId xmlns:a16="http://schemas.microsoft.com/office/drawing/2014/main" id="{0DE2F1B4-C9CC-CD4D-8CBD-858EB34B0E72}"/>
              </a:ext>
            </a:extLst>
          </p:cNvPr>
          <p:cNvSpPr>
            <a:spLocks noGrp="1"/>
          </p:cNvSpPr>
          <p:nvPr>
            <p:ph type="sldNum" sz="quarter" idx="11"/>
          </p:nvPr>
        </p:nvSpPr>
        <p:spPr/>
        <p:txBody>
          <a:bodyPr/>
          <a:lstStyle/>
          <a:p>
            <a:pPr>
              <a:defRPr/>
            </a:pPr>
            <a:fld id="{245E9D0D-5449-D64E-B77D-4219B8BBCCDD}" type="slidenum">
              <a:rPr lang="en-US" smtClean="0"/>
              <a:pPr>
                <a:defRPr/>
              </a:pPr>
              <a:t>115</a:t>
            </a:fld>
            <a:endParaRPr lang="en-US" dirty="0"/>
          </a:p>
        </p:txBody>
      </p:sp>
      <p:sp>
        <p:nvSpPr>
          <p:cNvPr id="4" name="Text Placeholder 2">
            <a:extLst>
              <a:ext uri="{FF2B5EF4-FFF2-40B4-BE49-F238E27FC236}">
                <a16:creationId xmlns:a16="http://schemas.microsoft.com/office/drawing/2014/main" id="{D2CB2F44-E023-0243-AEC4-32433733589B}"/>
              </a:ext>
            </a:extLst>
          </p:cNvPr>
          <p:cNvSpPr txBox="1">
            <a:spLocks/>
          </p:cNvSpPr>
          <p:nvPr/>
        </p:nvSpPr>
        <p:spPr>
          <a:xfrm>
            <a:off x="457200" y="1523999"/>
            <a:ext cx="13716000" cy="4680323"/>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0"/>
              </a:spcBef>
              <a:buFont typeface="Wingdings" pitchFamily="2" charset="2"/>
              <a:buChar char="§"/>
            </a:pPr>
            <a:r>
              <a:rPr lang="en-US" sz="2400" dirty="0"/>
              <a:t>NVIDIA V100, </a:t>
            </a:r>
            <a:r>
              <a:rPr lang="en-US" sz="2400" dirty="0" err="1"/>
              <a:t>Voltar</a:t>
            </a:r>
            <a:r>
              <a:rPr lang="en-US" sz="2400" dirty="0"/>
              <a:t> at Oregon</a:t>
            </a:r>
          </a:p>
          <a:p>
            <a:pPr marL="457200" indent="-457200">
              <a:spcBef>
                <a:spcPts val="0"/>
              </a:spcBef>
              <a:buFont typeface="Wingdings" pitchFamily="2" charset="2"/>
              <a:buChar char="§"/>
            </a:pPr>
            <a:r>
              <a:rPr lang="en-US" sz="2400" b="1" dirty="0">
                <a:solidFill>
                  <a:srgbClr val="FF0000"/>
                </a:solidFill>
              </a:rPr>
              <a:t>ERT_FLOPS=1</a:t>
            </a:r>
            <a:r>
              <a:rPr lang="en-US" sz="2400" dirty="0"/>
              <a:t>, GPU_BLOCKS=640, GPU_THREADS=256</a:t>
            </a:r>
          </a:p>
          <a:p>
            <a:pPr marL="457200" indent="-457200">
              <a:spcBef>
                <a:spcPts val="0"/>
              </a:spcBef>
              <a:buFont typeface="Wingdings" pitchFamily="2" charset="2"/>
              <a:buChar char="§"/>
            </a:pPr>
            <a:r>
              <a:rPr lang="en-US" sz="2400" dirty="0"/>
              <a:t>Bandwidth: HBM </a:t>
            </a:r>
            <a:r>
              <a:rPr lang="en-US" sz="2400" b="1" dirty="0">
                <a:solidFill>
                  <a:srgbClr val="FF0000"/>
                </a:solidFill>
              </a:rPr>
              <a:t>828GB/s</a:t>
            </a:r>
            <a:r>
              <a:rPr lang="en-US" sz="2400" dirty="0"/>
              <a:t>, L2 </a:t>
            </a:r>
            <a:r>
              <a:rPr lang="en-US" sz="2400" b="1" dirty="0">
                <a:solidFill>
                  <a:srgbClr val="FF0000"/>
                </a:solidFill>
              </a:rPr>
              <a:t>3TB/s</a:t>
            </a:r>
            <a:r>
              <a:rPr lang="en-US" sz="2400" dirty="0"/>
              <a:t>		</a:t>
            </a:r>
            <a:r>
              <a:rPr lang="en-US" sz="2400" dirty="0">
                <a:sym typeface="Wingdings"/>
              </a:rPr>
              <a:t> These are the peak bandwidths! </a:t>
            </a:r>
            <a:endParaRPr lang="en-US" sz="2400" dirty="0"/>
          </a:p>
          <a:p>
            <a:pPr marL="457200" indent="-457200">
              <a:spcBef>
                <a:spcPts val="0"/>
              </a:spcBef>
              <a:buFont typeface="Wingdings" pitchFamily="2" charset="2"/>
              <a:buChar char="§"/>
            </a:pPr>
            <a:r>
              <a:rPr lang="en-US" sz="2400" dirty="0"/>
              <a:t>GFLOP/s: 200GFLOP/s			</a:t>
            </a:r>
            <a:r>
              <a:rPr lang="en-US" sz="2400" dirty="0">
                <a:sym typeface="Wingdings"/>
              </a:rPr>
              <a:t> Still in a </a:t>
            </a:r>
            <a:r>
              <a:rPr lang="en-US" sz="2400" b="1" dirty="0">
                <a:solidFill>
                  <a:srgbClr val="FF0000"/>
                </a:solidFill>
                <a:sym typeface="Wingdings"/>
              </a:rPr>
              <a:t>bandwidth-bound</a:t>
            </a:r>
            <a:r>
              <a:rPr lang="en-US" sz="2400" dirty="0">
                <a:sym typeface="Wingdings"/>
              </a:rPr>
              <a:t> regime </a:t>
            </a:r>
            <a:endParaRPr lang="en-US" sz="2400" dirty="0"/>
          </a:p>
        </p:txBody>
      </p:sp>
      <p:pic>
        <p:nvPicPr>
          <p:cNvPr id="8" name="Picture 7">
            <a:extLst>
              <a:ext uri="{FF2B5EF4-FFF2-40B4-BE49-F238E27FC236}">
                <a16:creationId xmlns:a16="http://schemas.microsoft.com/office/drawing/2014/main" id="{8B9EE55F-3FCB-2141-B726-4996C23052B6}"/>
              </a:ext>
            </a:extLst>
          </p:cNvPr>
          <p:cNvPicPr>
            <a:picLocks noChangeAspect="1"/>
          </p:cNvPicPr>
          <p:nvPr/>
        </p:nvPicPr>
        <p:blipFill rotWithShape="1">
          <a:blip r:embed="rId2">
            <a:clrChange>
              <a:clrFrom>
                <a:srgbClr val="000000">
                  <a:alpha val="0"/>
                </a:srgbClr>
              </a:clrFrom>
              <a:clrTo>
                <a:srgbClr val="000000">
                  <a:alpha val="0"/>
                </a:srgbClr>
              </a:clrTo>
            </a:clrChange>
          </a:blip>
          <a:srcRect l="12912"/>
          <a:stretch/>
        </p:blipFill>
        <p:spPr>
          <a:xfrm rot="5400000">
            <a:off x="1657103" y="2089419"/>
            <a:ext cx="4572000" cy="6793961"/>
          </a:xfrm>
          <a:prstGeom prst="rect">
            <a:avLst/>
          </a:prstGeom>
        </p:spPr>
      </p:pic>
      <p:pic>
        <p:nvPicPr>
          <p:cNvPr id="9" name="Picture 8">
            <a:extLst>
              <a:ext uri="{FF2B5EF4-FFF2-40B4-BE49-F238E27FC236}">
                <a16:creationId xmlns:a16="http://schemas.microsoft.com/office/drawing/2014/main" id="{9E7BCB0C-6B19-244C-8D69-987B9F9286C8}"/>
              </a:ext>
            </a:extLst>
          </p:cNvPr>
          <p:cNvPicPr>
            <a:picLocks noChangeAspect="1"/>
          </p:cNvPicPr>
          <p:nvPr/>
        </p:nvPicPr>
        <p:blipFill rotWithShape="1">
          <a:blip r:embed="rId3">
            <a:clrChange>
              <a:clrFrom>
                <a:srgbClr val="000000">
                  <a:alpha val="0"/>
                </a:srgbClr>
              </a:clrFrom>
              <a:clrTo>
                <a:srgbClr val="000000">
                  <a:alpha val="0"/>
                </a:srgbClr>
              </a:clrTo>
            </a:clrChange>
          </a:blip>
          <a:srcRect l="12912"/>
          <a:stretch/>
        </p:blipFill>
        <p:spPr>
          <a:xfrm rot="5400000">
            <a:off x="8121380" y="2089421"/>
            <a:ext cx="4572000" cy="6793959"/>
          </a:xfrm>
          <a:prstGeom prst="rect">
            <a:avLst/>
          </a:prstGeom>
        </p:spPr>
      </p:pic>
    </p:spTree>
    <p:extLst>
      <p:ext uri="{BB962C8B-B14F-4D97-AF65-F5344CB8AC3E}">
        <p14:creationId xmlns:p14="http://schemas.microsoft.com/office/powerpoint/2010/main" val="18518225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74F18-A331-564F-ACF4-2CC3CCDEDC7C}"/>
              </a:ext>
            </a:extLst>
          </p:cNvPr>
          <p:cNvSpPr>
            <a:spLocks noGrp="1"/>
          </p:cNvSpPr>
          <p:nvPr>
            <p:ph type="title"/>
          </p:nvPr>
        </p:nvSpPr>
        <p:spPr/>
        <p:txBody>
          <a:bodyPr/>
          <a:lstStyle/>
          <a:p>
            <a:r>
              <a:rPr lang="en-US" dirty="0"/>
              <a:t>Peak Performance</a:t>
            </a:r>
          </a:p>
        </p:txBody>
      </p:sp>
      <p:sp>
        <p:nvSpPr>
          <p:cNvPr id="5" name="Slide Number Placeholder 4">
            <a:extLst>
              <a:ext uri="{FF2B5EF4-FFF2-40B4-BE49-F238E27FC236}">
                <a16:creationId xmlns:a16="http://schemas.microsoft.com/office/drawing/2014/main" id="{0DE2F1B4-C9CC-CD4D-8CBD-858EB34B0E72}"/>
              </a:ext>
            </a:extLst>
          </p:cNvPr>
          <p:cNvSpPr>
            <a:spLocks noGrp="1"/>
          </p:cNvSpPr>
          <p:nvPr>
            <p:ph type="sldNum" sz="quarter" idx="11"/>
          </p:nvPr>
        </p:nvSpPr>
        <p:spPr/>
        <p:txBody>
          <a:bodyPr/>
          <a:lstStyle/>
          <a:p>
            <a:pPr>
              <a:defRPr/>
            </a:pPr>
            <a:fld id="{245E9D0D-5449-D64E-B77D-4219B8BBCCDD}" type="slidenum">
              <a:rPr lang="en-US" smtClean="0"/>
              <a:pPr>
                <a:defRPr/>
              </a:pPr>
              <a:t>116</a:t>
            </a:fld>
            <a:endParaRPr lang="en-US" dirty="0"/>
          </a:p>
        </p:txBody>
      </p:sp>
      <p:sp>
        <p:nvSpPr>
          <p:cNvPr id="4" name="Text Placeholder 2">
            <a:extLst>
              <a:ext uri="{FF2B5EF4-FFF2-40B4-BE49-F238E27FC236}">
                <a16:creationId xmlns:a16="http://schemas.microsoft.com/office/drawing/2014/main" id="{D2CB2F44-E023-0243-AEC4-32433733589B}"/>
              </a:ext>
            </a:extLst>
          </p:cNvPr>
          <p:cNvSpPr txBox="1">
            <a:spLocks/>
          </p:cNvSpPr>
          <p:nvPr/>
        </p:nvSpPr>
        <p:spPr>
          <a:xfrm>
            <a:off x="457200" y="1523999"/>
            <a:ext cx="13716000" cy="4680323"/>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0"/>
              </a:spcBef>
              <a:buFont typeface="Wingdings" pitchFamily="2" charset="2"/>
              <a:buChar char="§"/>
            </a:pPr>
            <a:r>
              <a:rPr lang="en-US" sz="2400" kern="0" dirty="0"/>
              <a:t>NVIDIA V100, </a:t>
            </a:r>
            <a:r>
              <a:rPr lang="en-US" sz="2400" kern="0" dirty="0" err="1"/>
              <a:t>Voltar</a:t>
            </a:r>
            <a:r>
              <a:rPr lang="en-US" sz="2400" kern="0" dirty="0"/>
              <a:t> at Oregon</a:t>
            </a:r>
          </a:p>
          <a:p>
            <a:pPr marL="457200" indent="-457200">
              <a:spcBef>
                <a:spcPts val="0"/>
              </a:spcBef>
              <a:buFont typeface="Wingdings" pitchFamily="2" charset="2"/>
              <a:buChar char="§"/>
            </a:pPr>
            <a:r>
              <a:rPr lang="en-US" sz="2400" b="1" kern="0" dirty="0">
                <a:solidFill>
                  <a:srgbClr val="FF0000"/>
                </a:solidFill>
              </a:rPr>
              <a:t>ERT_FLOPS=1024</a:t>
            </a:r>
            <a:r>
              <a:rPr lang="en-US" sz="2400" kern="0" dirty="0"/>
              <a:t>, GPU_BLOCKS=640, GPU_THREADS=256</a:t>
            </a:r>
          </a:p>
          <a:p>
            <a:pPr marL="457200" indent="-457200">
              <a:spcBef>
                <a:spcPts val="0"/>
              </a:spcBef>
              <a:buFont typeface="Wingdings" pitchFamily="2" charset="2"/>
              <a:buChar char="§"/>
            </a:pPr>
            <a:r>
              <a:rPr lang="en-US" sz="2400" kern="0" dirty="0"/>
              <a:t>Bandwidth: HBM 100GB/s		</a:t>
            </a:r>
            <a:r>
              <a:rPr lang="en-US" sz="2400" kern="0" dirty="0">
                <a:sym typeface="Wingdings"/>
              </a:rPr>
              <a:t> ERT is now in a </a:t>
            </a:r>
            <a:r>
              <a:rPr lang="en-US" sz="2400" b="1" kern="0" dirty="0">
                <a:solidFill>
                  <a:srgbClr val="FF0000"/>
                </a:solidFill>
                <a:sym typeface="Wingdings"/>
              </a:rPr>
              <a:t>compute-bound</a:t>
            </a:r>
            <a:r>
              <a:rPr lang="en-US" sz="2400" kern="0" dirty="0">
                <a:sym typeface="Wingdings"/>
              </a:rPr>
              <a:t> regime </a:t>
            </a:r>
            <a:endParaRPr lang="en-US" sz="2400" kern="0" dirty="0"/>
          </a:p>
          <a:p>
            <a:pPr marL="457200" indent="-457200">
              <a:spcBef>
                <a:spcPts val="0"/>
              </a:spcBef>
              <a:buFont typeface="Wingdings" pitchFamily="2" charset="2"/>
              <a:buChar char="§"/>
            </a:pPr>
            <a:r>
              <a:rPr lang="en-US" sz="2400" kern="0" dirty="0"/>
              <a:t>GFLOP/s: </a:t>
            </a:r>
            <a:r>
              <a:rPr lang="en-US" sz="2400" b="1" kern="0" dirty="0">
                <a:solidFill>
                  <a:srgbClr val="FF0000"/>
                </a:solidFill>
              </a:rPr>
              <a:t>7TFLOP/s</a:t>
            </a:r>
            <a:r>
              <a:rPr lang="en-US" sz="2400" kern="0" dirty="0"/>
              <a:t>			</a:t>
            </a:r>
            <a:r>
              <a:rPr lang="en-US" sz="2400" kern="0" dirty="0">
                <a:sym typeface="Wingdings"/>
              </a:rPr>
              <a:t> This is the peak GFLOP/s!</a:t>
            </a:r>
            <a:endParaRPr lang="en-US" sz="2400" kern="0" dirty="0"/>
          </a:p>
          <a:p>
            <a:pPr marL="457200" indent="-457200">
              <a:spcBef>
                <a:spcPts val="0"/>
              </a:spcBef>
              <a:buFont typeface="Wingdings" pitchFamily="2" charset="2"/>
              <a:buChar char="§"/>
            </a:pPr>
            <a:endParaRPr lang="en-US" sz="2400" kern="0" dirty="0"/>
          </a:p>
        </p:txBody>
      </p:sp>
      <p:pic>
        <p:nvPicPr>
          <p:cNvPr id="6" name="Picture 5">
            <a:extLst>
              <a:ext uri="{FF2B5EF4-FFF2-40B4-BE49-F238E27FC236}">
                <a16:creationId xmlns:a16="http://schemas.microsoft.com/office/drawing/2014/main" id="{2E56C6A9-FE8F-0243-9D30-F42D63362C20}"/>
              </a:ext>
            </a:extLst>
          </p:cNvPr>
          <p:cNvPicPr>
            <a:picLocks noChangeAspect="1"/>
          </p:cNvPicPr>
          <p:nvPr/>
        </p:nvPicPr>
        <p:blipFill rotWithShape="1">
          <a:blip r:embed="rId3">
            <a:clrChange>
              <a:clrFrom>
                <a:srgbClr val="000000">
                  <a:alpha val="0"/>
                </a:srgbClr>
              </a:clrFrom>
              <a:clrTo>
                <a:srgbClr val="000000">
                  <a:alpha val="0"/>
                </a:srgbClr>
              </a:clrTo>
            </a:clrChange>
          </a:blip>
          <a:srcRect l="13127"/>
          <a:stretch/>
        </p:blipFill>
        <p:spPr>
          <a:xfrm rot="5400000">
            <a:off x="8434583" y="2081018"/>
            <a:ext cx="4572000" cy="6810765"/>
          </a:xfrm>
          <a:prstGeom prst="rect">
            <a:avLst/>
          </a:prstGeom>
        </p:spPr>
      </p:pic>
      <p:pic>
        <p:nvPicPr>
          <p:cNvPr id="7" name="Picture 6">
            <a:extLst>
              <a:ext uri="{FF2B5EF4-FFF2-40B4-BE49-F238E27FC236}">
                <a16:creationId xmlns:a16="http://schemas.microsoft.com/office/drawing/2014/main" id="{02E8A0A8-21A9-EC43-8ABA-50456F549C06}"/>
              </a:ext>
            </a:extLst>
          </p:cNvPr>
          <p:cNvPicPr>
            <a:picLocks noChangeAspect="1"/>
          </p:cNvPicPr>
          <p:nvPr/>
        </p:nvPicPr>
        <p:blipFill rotWithShape="1">
          <a:blip r:embed="rId4">
            <a:clrChange>
              <a:clrFrom>
                <a:srgbClr val="000000">
                  <a:alpha val="0"/>
                </a:srgbClr>
              </a:clrFrom>
              <a:clrTo>
                <a:srgbClr val="000000">
                  <a:alpha val="0"/>
                </a:srgbClr>
              </a:clrTo>
            </a:clrChange>
          </a:blip>
          <a:srcRect l="13127"/>
          <a:stretch/>
        </p:blipFill>
        <p:spPr>
          <a:xfrm rot="5400000">
            <a:off x="1650253" y="2081017"/>
            <a:ext cx="4572000" cy="6810767"/>
          </a:xfrm>
          <a:prstGeom prst="rect">
            <a:avLst/>
          </a:prstGeom>
        </p:spPr>
      </p:pic>
    </p:spTree>
    <p:extLst>
      <p:ext uri="{BB962C8B-B14F-4D97-AF65-F5344CB8AC3E}">
        <p14:creationId xmlns:p14="http://schemas.microsoft.com/office/powerpoint/2010/main" val="8905396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74F18-A331-564F-ACF4-2CC3CCDEDC7C}"/>
              </a:ext>
            </a:extLst>
          </p:cNvPr>
          <p:cNvSpPr>
            <a:spLocks noGrp="1"/>
          </p:cNvSpPr>
          <p:nvPr>
            <p:ph type="title"/>
          </p:nvPr>
        </p:nvSpPr>
        <p:spPr/>
        <p:txBody>
          <a:bodyPr/>
          <a:lstStyle/>
          <a:p>
            <a:r>
              <a:rPr lang="en-US" dirty="0"/>
              <a:t>Characterizing GPU-accelerated Applications</a:t>
            </a:r>
          </a:p>
        </p:txBody>
      </p:sp>
      <p:sp>
        <p:nvSpPr>
          <p:cNvPr id="5" name="Slide Number Placeholder 4">
            <a:extLst>
              <a:ext uri="{FF2B5EF4-FFF2-40B4-BE49-F238E27FC236}">
                <a16:creationId xmlns:a16="http://schemas.microsoft.com/office/drawing/2014/main" id="{0DE2F1B4-C9CC-CD4D-8CBD-858EB34B0E72}"/>
              </a:ext>
            </a:extLst>
          </p:cNvPr>
          <p:cNvSpPr>
            <a:spLocks noGrp="1"/>
          </p:cNvSpPr>
          <p:nvPr>
            <p:ph type="sldNum" sz="quarter" idx="11"/>
          </p:nvPr>
        </p:nvSpPr>
        <p:spPr/>
        <p:txBody>
          <a:bodyPr/>
          <a:lstStyle/>
          <a:p>
            <a:pPr>
              <a:defRPr/>
            </a:pPr>
            <a:fld id="{245E9D0D-5449-D64E-B77D-4219B8BBCCDD}" type="slidenum">
              <a:rPr lang="en-US" smtClean="0"/>
              <a:pPr>
                <a:defRPr/>
              </a:pPr>
              <a:t>117</a:t>
            </a:fld>
            <a:endParaRPr lang="en-US" dirty="0"/>
          </a:p>
        </p:txBody>
      </p:sp>
      <p:sp>
        <p:nvSpPr>
          <p:cNvPr id="4" name="Text Placeholder 2">
            <a:extLst>
              <a:ext uri="{FF2B5EF4-FFF2-40B4-BE49-F238E27FC236}">
                <a16:creationId xmlns:a16="http://schemas.microsoft.com/office/drawing/2014/main" id="{D2CB2F44-E023-0243-AEC4-32433733589B}"/>
              </a:ext>
            </a:extLst>
          </p:cNvPr>
          <p:cNvSpPr txBox="1">
            <a:spLocks/>
          </p:cNvSpPr>
          <p:nvPr/>
        </p:nvSpPr>
        <p:spPr>
          <a:xfrm>
            <a:off x="457200" y="1523999"/>
            <a:ext cx="13716000" cy="4680323"/>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0"/>
              </a:spcBef>
              <a:buFont typeface="Wingdings" pitchFamily="2" charset="2"/>
              <a:buChar char="§"/>
            </a:pPr>
            <a:r>
              <a:rPr lang="en-US" sz="3200" kern="0" dirty="0"/>
              <a:t>Three measurements: </a:t>
            </a:r>
            <a:r>
              <a:rPr lang="en-US" sz="3200" b="1" kern="0" dirty="0">
                <a:solidFill>
                  <a:srgbClr val="0432FF"/>
                </a:solidFill>
              </a:rPr>
              <a:t>Time, FLOPs, Bytes (on each cache level)</a:t>
            </a:r>
          </a:p>
          <a:p>
            <a:pPr marL="457200" indent="-457200">
              <a:spcBef>
                <a:spcPts val="0"/>
              </a:spcBef>
              <a:buFont typeface="Wingdings" pitchFamily="2" charset="2"/>
              <a:buChar char="§"/>
            </a:pPr>
            <a:endParaRPr lang="en-US" sz="2400" kern="0" dirty="0"/>
          </a:p>
          <a:p>
            <a:pPr marL="457200" indent="-457200">
              <a:spcBef>
                <a:spcPts val="0"/>
              </a:spcBef>
              <a:buFont typeface="Wingdings" pitchFamily="2" charset="2"/>
              <a:buChar char="§"/>
            </a:pPr>
            <a:endParaRPr lang="en-US" sz="2400" kern="0" dirty="0"/>
          </a:p>
          <a:p>
            <a:pPr marL="457200" indent="-457200">
              <a:spcBef>
                <a:spcPts val="0"/>
              </a:spcBef>
              <a:buFont typeface="Wingdings" pitchFamily="2" charset="2"/>
              <a:buChar char="§"/>
            </a:pPr>
            <a:endParaRPr lang="en-US" sz="2400" kern="0" dirty="0"/>
          </a:p>
          <a:p>
            <a:pPr marL="457200" indent="-457200">
              <a:spcBef>
                <a:spcPts val="0"/>
              </a:spcBef>
              <a:buFont typeface="Wingdings" pitchFamily="2" charset="2"/>
              <a:buChar char="§"/>
            </a:pPr>
            <a:endParaRPr lang="en-US" sz="2400" kern="0" dirty="0"/>
          </a:p>
          <a:p>
            <a:pPr marL="457200" indent="-457200">
              <a:spcBef>
                <a:spcPts val="0"/>
              </a:spcBef>
              <a:buFont typeface="Wingdings" pitchFamily="2" charset="2"/>
              <a:buChar char="§"/>
            </a:pPr>
            <a:endParaRPr lang="en-US" sz="2400" kern="0" dirty="0"/>
          </a:p>
          <a:p>
            <a:pPr marL="457200" indent="-457200">
              <a:spcBef>
                <a:spcPts val="0"/>
              </a:spcBef>
              <a:buFont typeface="Wingdings" pitchFamily="2" charset="2"/>
              <a:buChar char="§"/>
            </a:pPr>
            <a:endParaRPr lang="en-US" sz="2400" kern="0" dirty="0"/>
          </a:p>
          <a:p>
            <a:pPr marL="457200" indent="-457200">
              <a:spcBef>
                <a:spcPts val="0"/>
              </a:spcBef>
              <a:buFont typeface="Wingdings" pitchFamily="2" charset="2"/>
              <a:buChar char="§"/>
            </a:pPr>
            <a:r>
              <a:rPr lang="en-US" sz="3200" kern="0" dirty="0"/>
              <a:t>Runtime: </a:t>
            </a:r>
          </a:p>
          <a:p>
            <a:pPr marL="914400" indent="-457200">
              <a:spcBef>
                <a:spcPts val="0"/>
              </a:spcBef>
              <a:buFont typeface="Courier New" panose="02070309020205020404" pitchFamily="49" charset="0"/>
              <a:buChar char="o"/>
            </a:pPr>
            <a:r>
              <a:rPr lang="en-US" sz="2400" kern="0" dirty="0"/>
              <a:t>time per invocation of a kernel</a:t>
            </a:r>
          </a:p>
          <a:p>
            <a:pPr marL="457200" indent="0">
              <a:spcBef>
                <a:spcPts val="0"/>
              </a:spcBef>
            </a:pPr>
            <a:r>
              <a:rPr lang="en-US" sz="2400" b="1" kern="0" dirty="0">
                <a:solidFill>
                  <a:srgbClr val="0432FF"/>
                </a:solidFill>
                <a:latin typeface="Courier New" panose="02070309020205020404" pitchFamily="49" charset="0"/>
                <a:cs typeface="Courier New" panose="02070309020205020404" pitchFamily="49" charset="0"/>
              </a:rPr>
              <a:t>	</a:t>
            </a:r>
            <a:r>
              <a:rPr lang="en-US" sz="2400" b="1" kern="0" dirty="0" err="1">
                <a:solidFill>
                  <a:srgbClr val="0432FF"/>
                </a:solidFill>
                <a:latin typeface="Courier New" panose="02070309020205020404" pitchFamily="49" charset="0"/>
                <a:cs typeface="Courier New" panose="02070309020205020404" pitchFamily="49" charset="0"/>
              </a:rPr>
              <a:t>nvprof</a:t>
            </a:r>
            <a:r>
              <a:rPr lang="en-US" sz="2400" b="1" kern="0" dirty="0">
                <a:solidFill>
                  <a:srgbClr val="0432FF"/>
                </a:solidFill>
                <a:latin typeface="Courier New" panose="02070309020205020404" pitchFamily="49" charset="0"/>
                <a:cs typeface="Courier New" panose="02070309020205020404" pitchFamily="49" charset="0"/>
              </a:rPr>
              <a:t> --print-</a:t>
            </a:r>
            <a:r>
              <a:rPr lang="en-US" sz="2400" b="1" kern="0" dirty="0" err="1">
                <a:solidFill>
                  <a:srgbClr val="0432FF"/>
                </a:solidFill>
                <a:latin typeface="Courier New" panose="02070309020205020404" pitchFamily="49" charset="0"/>
                <a:cs typeface="Courier New" panose="02070309020205020404" pitchFamily="49" charset="0"/>
              </a:rPr>
              <a:t>gpu</a:t>
            </a:r>
            <a:r>
              <a:rPr lang="en-US" sz="2400" b="1" kern="0" dirty="0">
                <a:solidFill>
                  <a:srgbClr val="0432FF"/>
                </a:solidFill>
                <a:latin typeface="Courier New" panose="02070309020205020404" pitchFamily="49" charset="0"/>
                <a:cs typeface="Courier New" panose="02070309020205020404" pitchFamily="49" charset="0"/>
              </a:rPr>
              <a:t>-trace ./application </a:t>
            </a:r>
            <a:r>
              <a:rPr lang="en-US" sz="2400" b="1" kern="0" dirty="0" err="1">
                <a:solidFill>
                  <a:srgbClr val="0432FF"/>
                </a:solidFill>
                <a:latin typeface="Courier New" panose="02070309020205020404" pitchFamily="49" charset="0"/>
                <a:cs typeface="Courier New" panose="02070309020205020404" pitchFamily="49" charset="0"/>
              </a:rPr>
              <a:t>args</a:t>
            </a:r>
            <a:endParaRPr lang="en-US" sz="2400" b="1" kern="0" dirty="0">
              <a:solidFill>
                <a:srgbClr val="0432FF"/>
              </a:solidFill>
              <a:latin typeface="Courier New" panose="02070309020205020404" pitchFamily="49" charset="0"/>
              <a:cs typeface="Courier New" panose="02070309020205020404" pitchFamily="49" charset="0"/>
            </a:endParaRPr>
          </a:p>
          <a:p>
            <a:pPr marL="914400" indent="-457200">
              <a:spcBef>
                <a:spcPts val="0"/>
              </a:spcBef>
              <a:buFont typeface="Courier New" panose="02070309020205020404" pitchFamily="49" charset="0"/>
              <a:buChar char="o"/>
            </a:pPr>
            <a:r>
              <a:rPr lang="en-US" sz="2400" kern="0" dirty="0"/>
              <a:t>average time over multiple invocations </a:t>
            </a:r>
          </a:p>
          <a:p>
            <a:pPr marL="457200" indent="0">
              <a:spcBef>
                <a:spcPts val="0"/>
              </a:spcBef>
            </a:pPr>
            <a:r>
              <a:rPr lang="en-US" sz="2400" b="1" kern="0" dirty="0">
                <a:solidFill>
                  <a:srgbClr val="0432FF"/>
                </a:solidFill>
                <a:latin typeface="Courier New" panose="02070309020205020404" pitchFamily="49" charset="0"/>
                <a:cs typeface="Courier New" panose="02070309020205020404" pitchFamily="49" charset="0"/>
              </a:rPr>
              <a:t>	</a:t>
            </a:r>
            <a:r>
              <a:rPr lang="en-US" sz="2400" b="1" kern="0" dirty="0" err="1">
                <a:solidFill>
                  <a:srgbClr val="0432FF"/>
                </a:solidFill>
                <a:latin typeface="Courier New" panose="02070309020205020404" pitchFamily="49" charset="0"/>
                <a:cs typeface="Courier New" panose="02070309020205020404" pitchFamily="49" charset="0"/>
              </a:rPr>
              <a:t>nvprof</a:t>
            </a:r>
            <a:r>
              <a:rPr lang="en-US" sz="2400" b="1" kern="0" dirty="0">
                <a:solidFill>
                  <a:srgbClr val="0432FF"/>
                </a:solidFill>
                <a:latin typeface="Courier New" panose="02070309020205020404" pitchFamily="49" charset="0"/>
                <a:cs typeface="Courier New" panose="02070309020205020404" pitchFamily="49" charset="0"/>
              </a:rPr>
              <a:t> --print-</a:t>
            </a:r>
            <a:r>
              <a:rPr lang="en-US" sz="2400" b="1" kern="0" dirty="0" err="1">
                <a:solidFill>
                  <a:srgbClr val="0432FF"/>
                </a:solidFill>
                <a:latin typeface="Courier New" panose="02070309020205020404" pitchFamily="49" charset="0"/>
                <a:cs typeface="Courier New" panose="02070309020205020404" pitchFamily="49" charset="0"/>
              </a:rPr>
              <a:t>gpu</a:t>
            </a:r>
            <a:r>
              <a:rPr lang="en-US" sz="2400" b="1" kern="0" dirty="0">
                <a:solidFill>
                  <a:srgbClr val="0432FF"/>
                </a:solidFill>
                <a:latin typeface="Courier New" panose="02070309020205020404" pitchFamily="49" charset="0"/>
                <a:cs typeface="Courier New" panose="02070309020205020404" pitchFamily="49" charset="0"/>
              </a:rPr>
              <a:t>-summary ./application </a:t>
            </a:r>
            <a:r>
              <a:rPr lang="en-US" sz="2400" b="1" kern="0" dirty="0" err="1">
                <a:solidFill>
                  <a:srgbClr val="0432FF"/>
                </a:solidFill>
                <a:latin typeface="Courier New" panose="02070309020205020404" pitchFamily="49" charset="0"/>
                <a:cs typeface="Courier New" panose="02070309020205020404" pitchFamily="49" charset="0"/>
              </a:rPr>
              <a:t>args</a:t>
            </a:r>
            <a:endParaRPr lang="en-US" sz="2400" b="1" kern="0" dirty="0">
              <a:solidFill>
                <a:srgbClr val="0432FF"/>
              </a:solidFill>
              <a:latin typeface="Courier New" panose="02070309020205020404" pitchFamily="49" charset="0"/>
              <a:cs typeface="Courier New" panose="02070309020205020404" pitchFamily="49" charset="0"/>
            </a:endParaRPr>
          </a:p>
          <a:p>
            <a:pPr marL="914400" indent="-457200">
              <a:spcBef>
                <a:spcPts val="0"/>
              </a:spcBef>
              <a:buFont typeface="Courier New" panose="02070309020205020404" pitchFamily="49" charset="0"/>
              <a:buChar char="o"/>
            </a:pPr>
            <a:r>
              <a:rPr lang="en-US" sz="2400" kern="0" dirty="0"/>
              <a:t>same kernel with different input parameters are grouped separately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6C8B89A-6949-4D44-A1C4-EEAF9E040E9C}"/>
                  </a:ext>
                </a:extLst>
              </p:cNvPr>
              <p:cNvSpPr txBox="1"/>
              <p:nvPr/>
            </p:nvSpPr>
            <p:spPr>
              <a:xfrm>
                <a:off x="1066800" y="2514600"/>
                <a:ext cx="5169107" cy="914400"/>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r>
                        <m:rPr>
                          <m:nor/>
                        </m:rPr>
                        <a:rPr lang="en-US" sz="2800" b="1" i="0" smtClean="0">
                          <a:solidFill>
                            <a:srgbClr val="002060"/>
                          </a:solidFill>
                          <a:latin typeface="Cambria Math" charset="0"/>
                        </a:rPr>
                        <m:t>Performance</m:t>
                      </m:r>
                      <m:r>
                        <m:rPr>
                          <m:nor/>
                        </m:rPr>
                        <a:rPr lang="en-US" sz="2800" b="1" i="0" smtClean="0">
                          <a:solidFill>
                            <a:srgbClr val="002060"/>
                          </a:solidFill>
                          <a:latin typeface="Cambria Math" charset="0"/>
                        </a:rPr>
                        <m:t> = </m:t>
                      </m:r>
                      <m:f>
                        <m:fPr>
                          <m:ctrlPr>
                            <a:rPr lang="mr-IN" sz="2800" b="1" i="1" smtClean="0">
                              <a:solidFill>
                                <a:srgbClr val="002060"/>
                              </a:solidFill>
                              <a:latin typeface="Cambria Math" panose="02040503050406030204" pitchFamily="18" charset="0"/>
                            </a:rPr>
                          </m:ctrlPr>
                        </m:fPr>
                        <m:num>
                          <m:r>
                            <a:rPr lang="en-US" sz="2800" b="1" i="1" smtClean="0">
                              <a:solidFill>
                                <a:srgbClr val="002060"/>
                              </a:solidFill>
                              <a:latin typeface="Cambria Math" charset="0"/>
                            </a:rPr>
                            <m:t>𝒏𝒗𝒑𝒓𝒐𝒇</m:t>
                          </m:r>
                          <m:r>
                            <a:rPr lang="en-US" sz="2800" b="1" i="1" smtClean="0">
                              <a:solidFill>
                                <a:srgbClr val="002060"/>
                              </a:solidFill>
                              <a:latin typeface="Cambria Math" charset="0"/>
                            </a:rPr>
                            <m:t> </m:t>
                          </m:r>
                          <m:r>
                            <m:rPr>
                              <m:nor/>
                            </m:rPr>
                            <a:rPr lang="en-US" sz="2800" b="1" i="0" smtClean="0">
                              <a:solidFill>
                                <a:srgbClr val="002060"/>
                              </a:solidFill>
                              <a:latin typeface="Cambria Math" charset="0"/>
                            </a:rPr>
                            <m:t>FLOPs</m:t>
                          </m:r>
                        </m:num>
                        <m:den>
                          <m:r>
                            <m:rPr>
                              <m:nor/>
                            </m:rPr>
                            <a:rPr lang="en-US" sz="2800" b="1" i="0" smtClean="0">
                              <a:solidFill>
                                <a:srgbClr val="002060"/>
                              </a:solidFill>
                              <a:latin typeface="Cambria Math" charset="0"/>
                            </a:rPr>
                            <m:t>Runtime</m:t>
                          </m:r>
                        </m:den>
                      </m:f>
                      <m:r>
                        <m:rPr>
                          <m:nor/>
                        </m:rPr>
                        <a:rPr lang="en-US" sz="2800" b="1" i="0" smtClean="0">
                          <a:solidFill>
                            <a:srgbClr val="002060"/>
                          </a:solidFill>
                          <a:latin typeface="Cambria Math" charset="0"/>
                        </a:rPr>
                        <m:t>  ,</m:t>
                      </m:r>
                    </m:oMath>
                  </m:oMathPara>
                </a14:m>
                <a:endParaRPr lang="en-US" sz="2800" b="1" dirty="0">
                  <a:solidFill>
                    <a:srgbClr val="002060"/>
                  </a:solidFill>
                </a:endParaRPr>
              </a:p>
            </p:txBody>
          </p:sp>
        </mc:Choice>
        <mc:Fallback xmlns="">
          <p:sp>
            <p:nvSpPr>
              <p:cNvPr id="8" name="TextBox 7">
                <a:extLst>
                  <a:ext uri="{FF2B5EF4-FFF2-40B4-BE49-F238E27FC236}">
                    <a16:creationId xmlns:a16="http://schemas.microsoft.com/office/drawing/2014/main" id="{A6C8B89A-6949-4D44-A1C4-EEAF9E040E9C}"/>
                  </a:ext>
                </a:extLst>
              </p:cNvPr>
              <p:cNvSpPr txBox="1">
                <a:spLocks noRot="1" noChangeAspect="1" noMove="1" noResize="1" noEditPoints="1" noAdjustHandles="1" noChangeArrowheads="1" noChangeShapeType="1" noTextEdit="1"/>
              </p:cNvSpPr>
              <p:nvPr/>
            </p:nvSpPr>
            <p:spPr>
              <a:xfrm>
                <a:off x="1066800" y="2514600"/>
                <a:ext cx="5169107" cy="914400"/>
              </a:xfrm>
              <a:prstGeom prst="rect">
                <a:avLst/>
              </a:prstGeom>
              <a:blipFill>
                <a:blip r:embed="rId3"/>
                <a:stretch>
                  <a:fillRect l="-1229" t="-6849" r="-491" b="-13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4D0A2CF-1146-9842-946A-E30500DD0BA9}"/>
                  </a:ext>
                </a:extLst>
              </p:cNvPr>
              <p:cNvSpPr txBox="1"/>
              <p:nvPr/>
            </p:nvSpPr>
            <p:spPr>
              <a:xfrm>
                <a:off x="6553200" y="2514600"/>
                <a:ext cx="7436843" cy="914400"/>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r>
                        <m:rPr>
                          <m:nor/>
                        </m:rPr>
                        <a:rPr lang="en-US" sz="2800" b="1" i="0" smtClean="0">
                          <a:solidFill>
                            <a:srgbClr val="002060"/>
                          </a:solidFill>
                          <a:latin typeface="Cambria Math" charset="0"/>
                        </a:rPr>
                        <m:t>Arithmetic</m:t>
                      </m:r>
                      <m:r>
                        <m:rPr>
                          <m:nor/>
                        </m:rPr>
                        <a:rPr lang="en-US" sz="2800" b="1" i="0" smtClean="0">
                          <a:solidFill>
                            <a:srgbClr val="002060"/>
                          </a:solidFill>
                          <a:latin typeface="Cambria Math" charset="0"/>
                        </a:rPr>
                        <m:t> </m:t>
                      </m:r>
                      <m:r>
                        <m:rPr>
                          <m:nor/>
                        </m:rPr>
                        <a:rPr lang="en-US" sz="2800" b="1" i="0" smtClean="0">
                          <a:solidFill>
                            <a:srgbClr val="002060"/>
                          </a:solidFill>
                          <a:latin typeface="Cambria Math" charset="0"/>
                        </a:rPr>
                        <m:t>Intensity</m:t>
                      </m:r>
                      <m:r>
                        <m:rPr>
                          <m:nor/>
                        </m:rPr>
                        <a:rPr lang="en-US" sz="2800" b="1" i="0" smtClean="0">
                          <a:solidFill>
                            <a:srgbClr val="002060"/>
                          </a:solidFill>
                          <a:latin typeface="Cambria Math" charset="0"/>
                        </a:rPr>
                        <m:t> = </m:t>
                      </m:r>
                      <m:f>
                        <m:fPr>
                          <m:ctrlPr>
                            <a:rPr lang="mr-IN" sz="2800" b="1" i="1" smtClean="0">
                              <a:solidFill>
                                <a:srgbClr val="002060"/>
                              </a:solidFill>
                              <a:latin typeface="Cambria Math" panose="02040503050406030204" pitchFamily="18" charset="0"/>
                            </a:rPr>
                          </m:ctrlPr>
                        </m:fPr>
                        <m:num>
                          <m:r>
                            <a:rPr lang="en-US" sz="2800" b="1" i="1" smtClean="0">
                              <a:solidFill>
                                <a:srgbClr val="002060"/>
                              </a:solidFill>
                              <a:latin typeface="Cambria Math" charset="0"/>
                            </a:rPr>
                            <m:t>𝒏𝒗𝒑𝒓𝒐𝒇</m:t>
                          </m:r>
                          <m:r>
                            <a:rPr lang="en-US" sz="2800" b="1" i="1" smtClean="0">
                              <a:solidFill>
                                <a:srgbClr val="002060"/>
                              </a:solidFill>
                              <a:latin typeface="Cambria Math" charset="0"/>
                            </a:rPr>
                            <m:t> </m:t>
                          </m:r>
                          <m:r>
                            <m:rPr>
                              <m:nor/>
                            </m:rPr>
                            <a:rPr lang="en-US" sz="2800" b="1" i="0" smtClean="0">
                              <a:solidFill>
                                <a:srgbClr val="002060"/>
                              </a:solidFill>
                              <a:latin typeface="Cambria Math" charset="0"/>
                            </a:rPr>
                            <m:t>FLOPs</m:t>
                          </m:r>
                        </m:num>
                        <m:den>
                          <m:r>
                            <a:rPr lang="en-US" sz="2800" b="1" i="1" smtClean="0">
                              <a:solidFill>
                                <a:srgbClr val="002060"/>
                              </a:solidFill>
                              <a:latin typeface="Cambria Math" charset="0"/>
                            </a:rPr>
                            <m:t>𝒏𝒗𝒑𝒓𝒐𝒇</m:t>
                          </m:r>
                          <m:r>
                            <a:rPr lang="en-US" sz="2800" b="1" i="1" smtClean="0">
                              <a:solidFill>
                                <a:srgbClr val="002060"/>
                              </a:solidFill>
                              <a:latin typeface="Cambria Math" charset="0"/>
                            </a:rPr>
                            <m:t> </m:t>
                          </m:r>
                          <m:r>
                            <m:rPr>
                              <m:nor/>
                            </m:rPr>
                            <a:rPr lang="en-US" sz="2800" b="1" i="0" smtClean="0">
                              <a:solidFill>
                                <a:srgbClr val="002060"/>
                              </a:solidFill>
                              <a:latin typeface="Cambria Math" charset="0"/>
                            </a:rPr>
                            <m:t>Data</m:t>
                          </m:r>
                          <m:r>
                            <m:rPr>
                              <m:nor/>
                            </m:rPr>
                            <a:rPr lang="en-US" sz="2800" b="1" i="0" smtClean="0">
                              <a:solidFill>
                                <a:srgbClr val="002060"/>
                              </a:solidFill>
                              <a:latin typeface="Cambria Math" charset="0"/>
                            </a:rPr>
                            <m:t> </m:t>
                          </m:r>
                          <m:r>
                            <m:rPr>
                              <m:nor/>
                            </m:rPr>
                            <a:rPr lang="en-US" sz="2800" b="1" i="0" smtClean="0">
                              <a:solidFill>
                                <a:srgbClr val="002060"/>
                              </a:solidFill>
                              <a:latin typeface="Cambria Math" charset="0"/>
                            </a:rPr>
                            <m:t>Movement</m:t>
                          </m:r>
                        </m:den>
                      </m:f>
                    </m:oMath>
                  </m:oMathPara>
                </a14:m>
                <a:endParaRPr lang="en-US" sz="2800" b="1" dirty="0">
                  <a:solidFill>
                    <a:srgbClr val="002060"/>
                  </a:solidFill>
                </a:endParaRPr>
              </a:p>
            </p:txBody>
          </p:sp>
        </mc:Choice>
        <mc:Fallback xmlns="">
          <p:sp>
            <p:nvSpPr>
              <p:cNvPr id="9" name="TextBox 8">
                <a:extLst>
                  <a:ext uri="{FF2B5EF4-FFF2-40B4-BE49-F238E27FC236}">
                    <a16:creationId xmlns:a16="http://schemas.microsoft.com/office/drawing/2014/main" id="{74D0A2CF-1146-9842-946A-E30500DD0BA9}"/>
                  </a:ext>
                </a:extLst>
              </p:cNvPr>
              <p:cNvSpPr txBox="1">
                <a:spLocks noRot="1" noChangeAspect="1" noMove="1" noResize="1" noEditPoints="1" noAdjustHandles="1" noChangeArrowheads="1" noChangeShapeType="1" noTextEdit="1"/>
              </p:cNvSpPr>
              <p:nvPr/>
            </p:nvSpPr>
            <p:spPr>
              <a:xfrm>
                <a:off x="6553200" y="2514600"/>
                <a:ext cx="7436843" cy="914400"/>
              </a:xfrm>
              <a:prstGeom prst="rect">
                <a:avLst/>
              </a:prstGeom>
              <a:blipFill>
                <a:blip r:embed="rId4"/>
                <a:stretch>
                  <a:fillRect l="-683" t="-6849" r="-341" b="-16438"/>
                </a:stretch>
              </a:blipFill>
            </p:spPr>
            <p:txBody>
              <a:bodyPr/>
              <a:lstStyle/>
              <a:p>
                <a:r>
                  <a:rPr lang="en-US">
                    <a:noFill/>
                  </a:rPr>
                  <a:t> </a:t>
                </a:r>
              </a:p>
            </p:txBody>
          </p:sp>
        </mc:Fallback>
      </mc:AlternateContent>
    </p:spTree>
    <p:extLst>
      <p:ext uri="{BB962C8B-B14F-4D97-AF65-F5344CB8AC3E}">
        <p14:creationId xmlns:p14="http://schemas.microsoft.com/office/powerpoint/2010/main" val="32503514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74F18-A331-564F-ACF4-2CC3CCDEDC7C}"/>
              </a:ext>
            </a:extLst>
          </p:cNvPr>
          <p:cNvSpPr>
            <a:spLocks noGrp="1"/>
          </p:cNvSpPr>
          <p:nvPr>
            <p:ph type="title"/>
          </p:nvPr>
        </p:nvSpPr>
        <p:spPr/>
        <p:txBody>
          <a:bodyPr/>
          <a:lstStyle/>
          <a:p>
            <a:r>
              <a:rPr lang="en-US" dirty="0"/>
              <a:t>Characterizing GPU-accelerated Applications</a:t>
            </a:r>
          </a:p>
        </p:txBody>
      </p:sp>
      <p:sp>
        <p:nvSpPr>
          <p:cNvPr id="5" name="Slide Number Placeholder 4">
            <a:extLst>
              <a:ext uri="{FF2B5EF4-FFF2-40B4-BE49-F238E27FC236}">
                <a16:creationId xmlns:a16="http://schemas.microsoft.com/office/drawing/2014/main" id="{0DE2F1B4-C9CC-CD4D-8CBD-858EB34B0E72}"/>
              </a:ext>
            </a:extLst>
          </p:cNvPr>
          <p:cNvSpPr>
            <a:spLocks noGrp="1"/>
          </p:cNvSpPr>
          <p:nvPr>
            <p:ph type="sldNum" sz="quarter" idx="11"/>
          </p:nvPr>
        </p:nvSpPr>
        <p:spPr/>
        <p:txBody>
          <a:bodyPr/>
          <a:lstStyle/>
          <a:p>
            <a:pPr>
              <a:defRPr/>
            </a:pPr>
            <a:fld id="{245E9D0D-5449-D64E-B77D-4219B8BBCCDD}" type="slidenum">
              <a:rPr lang="en-US" smtClean="0"/>
              <a:pPr>
                <a:defRPr/>
              </a:pPr>
              <a:t>118</a:t>
            </a:fld>
            <a:endParaRPr lang="en-US" dirty="0"/>
          </a:p>
        </p:txBody>
      </p:sp>
      <p:sp>
        <p:nvSpPr>
          <p:cNvPr id="4" name="Text Placeholder 2">
            <a:extLst>
              <a:ext uri="{FF2B5EF4-FFF2-40B4-BE49-F238E27FC236}">
                <a16:creationId xmlns:a16="http://schemas.microsoft.com/office/drawing/2014/main" id="{D2CB2F44-E023-0243-AEC4-32433733589B}"/>
              </a:ext>
            </a:extLst>
          </p:cNvPr>
          <p:cNvSpPr txBox="1">
            <a:spLocks/>
          </p:cNvSpPr>
          <p:nvPr/>
        </p:nvSpPr>
        <p:spPr>
          <a:xfrm>
            <a:off x="457200" y="1523999"/>
            <a:ext cx="13716000" cy="4680323"/>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0"/>
              </a:spcBef>
              <a:buFont typeface="Wingdings" pitchFamily="2" charset="2"/>
              <a:buChar char="§"/>
            </a:pPr>
            <a:r>
              <a:rPr lang="en-US" sz="3200" dirty="0">
                <a:solidFill>
                  <a:srgbClr val="002060"/>
                </a:solidFill>
                <a:latin typeface="Arial" panose="020B0604020202020204" pitchFamily="34" charset="0"/>
                <a:cs typeface="Arial" panose="020B0604020202020204" pitchFamily="34" charset="0"/>
              </a:rPr>
              <a:t>FLOPs:</a:t>
            </a:r>
          </a:p>
          <a:p>
            <a:pPr marL="914400" lvl="1" indent="-457200">
              <a:spcBef>
                <a:spcPts val="0"/>
              </a:spcBef>
              <a:buFont typeface="Courier New" panose="02070309020205020404" pitchFamily="49" charset="0"/>
              <a:buChar char="o"/>
            </a:pPr>
            <a:r>
              <a:rPr lang="en-US" sz="2400" dirty="0">
                <a:solidFill>
                  <a:srgbClr val="002060"/>
                </a:solidFill>
                <a:latin typeface="Arial" panose="020B0604020202020204" pitchFamily="34" charset="0"/>
                <a:cs typeface="Arial" panose="020B0604020202020204" pitchFamily="34" charset="0"/>
              </a:rPr>
              <a:t>predication aware, and divides aware, </a:t>
            </a:r>
            <a:r>
              <a:rPr lang="en-US" sz="2400" b="1" dirty="0" err="1">
                <a:solidFill>
                  <a:srgbClr val="002060"/>
                </a:solidFill>
                <a:latin typeface="Arial" panose="020B0604020202020204" pitchFamily="34" charset="0"/>
                <a:ea typeface="Courier New" charset="0"/>
                <a:cs typeface="Arial" panose="020B0604020202020204" pitchFamily="34" charset="0"/>
              </a:rPr>
              <a:t>dp</a:t>
            </a:r>
            <a:r>
              <a:rPr lang="en-US" sz="2400" dirty="0">
                <a:solidFill>
                  <a:srgbClr val="002060"/>
                </a:solidFill>
                <a:latin typeface="Arial" panose="020B0604020202020204" pitchFamily="34" charset="0"/>
                <a:cs typeface="Arial" panose="020B0604020202020204" pitchFamily="34" charset="0"/>
              </a:rPr>
              <a:t>/</a:t>
            </a:r>
            <a:r>
              <a:rPr lang="en-US" sz="2400" b="1" dirty="0" err="1">
                <a:solidFill>
                  <a:srgbClr val="002060"/>
                </a:solidFill>
                <a:latin typeface="Arial" panose="020B0604020202020204" pitchFamily="34" charset="0"/>
                <a:ea typeface="Courier New" charset="0"/>
                <a:cs typeface="Arial" panose="020B0604020202020204" pitchFamily="34" charset="0"/>
              </a:rPr>
              <a:t>dp_add</a:t>
            </a:r>
            <a:r>
              <a:rPr lang="en-US" sz="2400" dirty="0">
                <a:solidFill>
                  <a:srgbClr val="002060"/>
                </a:solidFill>
                <a:latin typeface="Arial" panose="020B0604020202020204" pitchFamily="34" charset="0"/>
                <a:cs typeface="Arial" panose="020B0604020202020204" pitchFamily="34" charset="0"/>
              </a:rPr>
              <a:t>/</a:t>
            </a:r>
            <a:r>
              <a:rPr lang="en-US" sz="2400" b="1" dirty="0" err="1">
                <a:solidFill>
                  <a:srgbClr val="002060"/>
                </a:solidFill>
                <a:latin typeface="Arial" panose="020B0604020202020204" pitchFamily="34" charset="0"/>
                <a:ea typeface="Courier New" charset="0"/>
                <a:cs typeface="Arial" panose="020B0604020202020204" pitchFamily="34" charset="0"/>
              </a:rPr>
              <a:t>dp_mul</a:t>
            </a:r>
            <a:r>
              <a:rPr lang="en-US" sz="2400" dirty="0">
                <a:solidFill>
                  <a:srgbClr val="002060"/>
                </a:solidFill>
                <a:latin typeface="Arial" panose="020B0604020202020204" pitchFamily="34" charset="0"/>
                <a:cs typeface="Arial" panose="020B0604020202020204" pitchFamily="34" charset="0"/>
              </a:rPr>
              <a:t>/</a:t>
            </a:r>
            <a:r>
              <a:rPr lang="en-US" sz="2400" b="1" dirty="0" err="1">
                <a:solidFill>
                  <a:srgbClr val="002060"/>
                </a:solidFill>
                <a:latin typeface="Arial" panose="020B0604020202020204" pitchFamily="34" charset="0"/>
                <a:ea typeface="Courier New" charset="0"/>
                <a:cs typeface="Arial" panose="020B0604020202020204" pitchFamily="34" charset="0"/>
              </a:rPr>
              <a:t>dp_fma</a:t>
            </a:r>
            <a:r>
              <a:rPr lang="en-US" sz="2400"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ea typeface="Courier New" charset="0"/>
                <a:cs typeface="Arial" panose="020B0604020202020204" pitchFamily="34" charset="0"/>
              </a:rPr>
              <a:t>sp</a:t>
            </a:r>
            <a:r>
              <a:rPr lang="en-US" sz="2400" b="1" dirty="0">
                <a:solidFill>
                  <a:srgbClr val="002060"/>
                </a:solidFill>
                <a:latin typeface="Arial" panose="020B0604020202020204" pitchFamily="34" charset="0"/>
                <a:ea typeface="Courier New" charset="0"/>
                <a:cs typeface="Arial" panose="020B0604020202020204" pitchFamily="34" charset="0"/>
              </a:rPr>
              <a:t>*</a:t>
            </a:r>
          </a:p>
          <a:p>
            <a:pPr marL="457200" lvl="1" indent="0">
              <a:spcBef>
                <a:spcPts val="0"/>
              </a:spcBef>
              <a:buNone/>
            </a:pPr>
            <a:r>
              <a:rPr lang="en-US" sz="2400" b="1" dirty="0">
                <a:solidFill>
                  <a:srgbClr val="0432FF"/>
                </a:solidFill>
                <a:latin typeface="Arial" panose="020B0604020202020204" pitchFamily="34" charset="0"/>
                <a:ea typeface="Courier New" charset="0"/>
                <a:cs typeface="Arial" panose="020B0604020202020204" pitchFamily="34" charset="0"/>
              </a:rPr>
              <a:t>	</a:t>
            </a:r>
            <a:r>
              <a:rPr lang="en-US" sz="2400" b="1" dirty="0" err="1">
                <a:solidFill>
                  <a:srgbClr val="0432FF"/>
                </a:solidFill>
                <a:latin typeface="Arial" panose="020B0604020202020204" pitchFamily="34" charset="0"/>
                <a:ea typeface="Courier New" charset="0"/>
                <a:cs typeface="Arial" panose="020B0604020202020204" pitchFamily="34" charset="0"/>
              </a:rPr>
              <a:t>nvprof</a:t>
            </a:r>
            <a:r>
              <a:rPr lang="en-US" sz="2400" b="1" dirty="0">
                <a:solidFill>
                  <a:srgbClr val="0432FF"/>
                </a:solidFill>
                <a:latin typeface="Arial" panose="020B0604020202020204" pitchFamily="34" charset="0"/>
                <a:ea typeface="Courier New" charset="0"/>
                <a:cs typeface="Arial" panose="020B0604020202020204" pitchFamily="34" charset="0"/>
              </a:rPr>
              <a:t> --kernels ‘</a:t>
            </a:r>
            <a:r>
              <a:rPr lang="en-US" sz="2400" b="1" dirty="0" err="1">
                <a:solidFill>
                  <a:srgbClr val="0432FF"/>
                </a:solidFill>
                <a:latin typeface="Arial" panose="020B0604020202020204" pitchFamily="34" charset="0"/>
                <a:ea typeface="Courier New" charset="0"/>
                <a:cs typeface="Arial" panose="020B0604020202020204" pitchFamily="34" charset="0"/>
              </a:rPr>
              <a:t>kernel_name</a:t>
            </a:r>
            <a:r>
              <a:rPr lang="en-US" sz="2400" b="1" dirty="0">
                <a:solidFill>
                  <a:srgbClr val="0432FF"/>
                </a:solidFill>
                <a:latin typeface="Arial" panose="020B0604020202020204" pitchFamily="34" charset="0"/>
                <a:ea typeface="Courier New" charset="0"/>
                <a:cs typeface="Arial" panose="020B0604020202020204" pitchFamily="34" charset="0"/>
              </a:rPr>
              <a:t>’ --metrics ‘</a:t>
            </a:r>
            <a:r>
              <a:rPr lang="en-US" sz="2400" b="1" dirty="0" err="1">
                <a:solidFill>
                  <a:srgbClr val="0432FF"/>
                </a:solidFill>
                <a:latin typeface="Arial" panose="020B0604020202020204" pitchFamily="34" charset="0"/>
                <a:ea typeface="Courier New" charset="0"/>
                <a:cs typeface="Arial" panose="020B0604020202020204" pitchFamily="34" charset="0"/>
              </a:rPr>
              <a:t>flop_count_xx</a:t>
            </a:r>
            <a:r>
              <a:rPr lang="en-US" sz="2400" b="1" dirty="0">
                <a:solidFill>
                  <a:srgbClr val="0432FF"/>
                </a:solidFill>
                <a:latin typeface="Arial" panose="020B0604020202020204" pitchFamily="34" charset="0"/>
                <a:ea typeface="Courier New" charset="0"/>
                <a:cs typeface="Arial" panose="020B0604020202020204" pitchFamily="34" charset="0"/>
              </a:rPr>
              <a:t>’ ./application</a:t>
            </a:r>
          </a:p>
          <a:p>
            <a:pPr marL="457200" indent="-457200">
              <a:spcBef>
                <a:spcPts val="0"/>
              </a:spcBef>
              <a:buFont typeface="Wingdings" pitchFamily="2" charset="2"/>
              <a:buChar char="§"/>
            </a:pPr>
            <a:r>
              <a:rPr lang="en-US" sz="3200" dirty="0">
                <a:solidFill>
                  <a:srgbClr val="002060"/>
                </a:solidFill>
                <a:latin typeface="Arial" panose="020B0604020202020204" pitchFamily="34" charset="0"/>
                <a:cs typeface="Arial" panose="020B0604020202020204" pitchFamily="34" charset="0"/>
              </a:rPr>
              <a:t>Bytes for different cache levels to construct hierarchical Roofline</a:t>
            </a:r>
          </a:p>
          <a:p>
            <a:pPr marL="457200" lvl="1" indent="0">
              <a:spcBef>
                <a:spcPts val="0"/>
              </a:spcBef>
              <a:buNone/>
            </a:pPr>
            <a:r>
              <a:rPr lang="en-US" sz="2400" b="1" dirty="0">
                <a:solidFill>
                  <a:srgbClr val="0432FF"/>
                </a:solidFill>
                <a:latin typeface="Arial" panose="020B0604020202020204" pitchFamily="34" charset="0"/>
                <a:ea typeface="Courier New" charset="0"/>
                <a:cs typeface="Arial" panose="020B0604020202020204" pitchFamily="34" charset="0"/>
              </a:rPr>
              <a:t>	</a:t>
            </a:r>
            <a:r>
              <a:rPr lang="en-US" sz="2400" b="1" dirty="0" err="1">
                <a:solidFill>
                  <a:srgbClr val="0432FF"/>
                </a:solidFill>
                <a:latin typeface="Arial" panose="020B0604020202020204" pitchFamily="34" charset="0"/>
                <a:ea typeface="Courier New" charset="0"/>
                <a:cs typeface="Arial" panose="020B0604020202020204" pitchFamily="34" charset="0"/>
              </a:rPr>
              <a:t>nvprof</a:t>
            </a:r>
            <a:r>
              <a:rPr lang="en-US" sz="2400" b="1" dirty="0">
                <a:solidFill>
                  <a:srgbClr val="0432FF"/>
                </a:solidFill>
                <a:latin typeface="Arial" panose="020B0604020202020204" pitchFamily="34" charset="0"/>
                <a:ea typeface="Courier New" charset="0"/>
                <a:cs typeface="Arial" panose="020B0604020202020204" pitchFamily="34" charset="0"/>
              </a:rPr>
              <a:t> --kernels ‘</a:t>
            </a:r>
            <a:r>
              <a:rPr lang="en-US" sz="2400" b="1" dirty="0" err="1">
                <a:solidFill>
                  <a:srgbClr val="0432FF"/>
                </a:solidFill>
                <a:latin typeface="Arial" panose="020B0604020202020204" pitchFamily="34" charset="0"/>
                <a:ea typeface="Courier New" charset="0"/>
                <a:cs typeface="Arial" panose="020B0604020202020204" pitchFamily="34" charset="0"/>
              </a:rPr>
              <a:t>kernel_name</a:t>
            </a:r>
            <a:r>
              <a:rPr lang="en-US" sz="2400" b="1" dirty="0">
                <a:solidFill>
                  <a:srgbClr val="0432FF"/>
                </a:solidFill>
                <a:latin typeface="Arial" panose="020B0604020202020204" pitchFamily="34" charset="0"/>
                <a:ea typeface="Courier New" charset="0"/>
                <a:cs typeface="Arial" panose="020B0604020202020204" pitchFamily="34" charset="0"/>
              </a:rPr>
              <a:t>’ --metrics ‘</a:t>
            </a:r>
            <a:r>
              <a:rPr lang="en-US" sz="2400" b="1" dirty="0" err="1">
                <a:solidFill>
                  <a:srgbClr val="0432FF"/>
                </a:solidFill>
                <a:latin typeface="Arial" panose="020B0604020202020204" pitchFamily="34" charset="0"/>
                <a:ea typeface="Courier New" charset="0"/>
                <a:cs typeface="Arial" panose="020B0604020202020204" pitchFamily="34" charset="0"/>
              </a:rPr>
              <a:t>metric_name</a:t>
            </a:r>
            <a:r>
              <a:rPr lang="en-US" sz="2400" b="1" dirty="0">
                <a:solidFill>
                  <a:srgbClr val="0432FF"/>
                </a:solidFill>
                <a:latin typeface="Arial" panose="020B0604020202020204" pitchFamily="34" charset="0"/>
                <a:ea typeface="Courier New" charset="0"/>
                <a:cs typeface="Arial" panose="020B0604020202020204" pitchFamily="34" charset="0"/>
              </a:rPr>
              <a:t>’./application</a:t>
            </a:r>
          </a:p>
          <a:p>
            <a:pPr marL="914400" lvl="1" indent="-457200">
              <a:spcBef>
                <a:spcPts val="0"/>
              </a:spcBef>
              <a:buFont typeface="Courier New" panose="02070309020205020404" pitchFamily="49" charset="0"/>
              <a:buChar char="o"/>
            </a:pPr>
            <a:r>
              <a:rPr lang="en-US" sz="2400" dirty="0">
                <a:solidFill>
                  <a:srgbClr val="002060"/>
                </a:solidFill>
                <a:latin typeface="Arial" panose="020B0604020202020204" pitchFamily="34" charset="0"/>
                <a:cs typeface="Arial" panose="020B0604020202020204" pitchFamily="34" charset="0"/>
              </a:rPr>
              <a:t>Bytes = (read transactions + write transactions) x transaction size</a:t>
            </a:r>
          </a:p>
        </p:txBody>
      </p:sp>
      <p:graphicFrame>
        <p:nvGraphicFramePr>
          <p:cNvPr id="7" name="Table 6">
            <a:extLst>
              <a:ext uri="{FF2B5EF4-FFF2-40B4-BE49-F238E27FC236}">
                <a16:creationId xmlns:a16="http://schemas.microsoft.com/office/drawing/2014/main" id="{1CEE7E2B-F2C1-D049-8464-A322B4857ACB}"/>
              </a:ext>
            </a:extLst>
          </p:cNvPr>
          <p:cNvGraphicFramePr>
            <a:graphicFrameLocks noGrp="1"/>
          </p:cNvGraphicFramePr>
          <p:nvPr>
            <p:extLst>
              <p:ext uri="{D42A27DB-BD31-4B8C-83A1-F6EECF244321}">
                <p14:modId xmlns:p14="http://schemas.microsoft.com/office/powerpoint/2010/main" val="1879432613"/>
              </p:ext>
            </p:extLst>
          </p:nvPr>
        </p:nvGraphicFramePr>
        <p:xfrm>
          <a:off x="457200" y="4114800"/>
          <a:ext cx="13716000" cy="3200399"/>
        </p:xfrm>
        <a:graphic>
          <a:graphicData uri="http://schemas.openxmlformats.org/drawingml/2006/table">
            <a:tbl>
              <a:tblPr firstRow="1" bandRow="1">
                <a:tableStyleId>{69012ECD-51FC-41F1-AA8D-1B2483CD663E}</a:tableStyleId>
              </a:tblPr>
              <a:tblGrid>
                <a:gridCol w="2438400">
                  <a:extLst>
                    <a:ext uri="{9D8B030D-6E8A-4147-A177-3AD203B41FA5}">
                      <a16:colId xmlns:a16="http://schemas.microsoft.com/office/drawing/2014/main" val="20000"/>
                    </a:ext>
                  </a:extLst>
                </a:gridCol>
                <a:gridCol w="93726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872836">
                <a:tc>
                  <a:txBody>
                    <a:bodyPr/>
                    <a:lstStyle/>
                    <a:p>
                      <a:pPr algn="ctr"/>
                      <a:r>
                        <a:rPr lang="en-US" sz="2400" dirty="0">
                          <a:latin typeface="Arial" panose="020B0604020202020204" pitchFamily="34" charset="0"/>
                          <a:cs typeface="Arial" panose="020B0604020202020204" pitchFamily="34" charset="0"/>
                        </a:rPr>
                        <a:t>Memory</a:t>
                      </a:r>
                    </a:p>
                    <a:p>
                      <a:pPr algn="ctr"/>
                      <a:r>
                        <a:rPr lang="en-US" sz="2400" baseline="0" dirty="0">
                          <a:latin typeface="Arial" panose="020B0604020202020204" pitchFamily="34" charset="0"/>
                          <a:cs typeface="Arial" panose="020B0604020202020204" pitchFamily="34" charset="0"/>
                        </a:rPr>
                        <a:t>Level</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400" dirty="0">
                          <a:latin typeface="Arial" panose="020B0604020202020204" pitchFamily="34" charset="0"/>
                          <a:cs typeface="Arial" panose="020B0604020202020204" pitchFamily="34" charset="0"/>
                        </a:rPr>
                        <a:t>Metrics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400" dirty="0">
                          <a:latin typeface="Arial" panose="020B0604020202020204" pitchFamily="34" charset="0"/>
                          <a:cs typeface="Arial" panose="020B0604020202020204" pitchFamily="34" charset="0"/>
                        </a:rPr>
                        <a:t>Transaction Size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484909">
                <a:tc>
                  <a:txBody>
                    <a:bodyPr/>
                    <a:lstStyle/>
                    <a:p>
                      <a:pPr algn="ctr"/>
                      <a:r>
                        <a:rPr lang="en-US" sz="2400" dirty="0">
                          <a:solidFill>
                            <a:srgbClr val="002060"/>
                          </a:solidFill>
                          <a:latin typeface="Arial" panose="020B0604020202020204" pitchFamily="34" charset="0"/>
                          <a:cs typeface="Arial" panose="020B0604020202020204" pitchFamily="34" charset="0"/>
                        </a:rPr>
                        <a:t>L1 Cache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i="0" u="none" strike="noStrike" cap="none" dirty="0" err="1">
                          <a:solidFill>
                            <a:srgbClr val="0432FF"/>
                          </a:solidFill>
                          <a:latin typeface="Courier New" panose="02070309020205020404" pitchFamily="49" charset="0"/>
                          <a:ea typeface="Courier New" charset="0"/>
                          <a:cs typeface="Courier New" panose="02070309020205020404" pitchFamily="49" charset="0"/>
                          <a:sym typeface="Arial"/>
                        </a:rPr>
                        <a:t>gld_transactions</a:t>
                      </a:r>
                      <a:r>
                        <a:rPr lang="en-US" sz="2400" b="1" i="0" u="none" strike="noStrike" cap="none" dirty="0">
                          <a:solidFill>
                            <a:srgbClr val="0432FF"/>
                          </a:solidFill>
                          <a:latin typeface="Courier New" panose="02070309020205020404" pitchFamily="49" charset="0"/>
                          <a:ea typeface="Courier New" charset="0"/>
                          <a:cs typeface="Courier New" panose="02070309020205020404" pitchFamily="49" charset="0"/>
                          <a:sym typeface="Arial"/>
                        </a:rPr>
                        <a:t>, </a:t>
                      </a:r>
                      <a:r>
                        <a:rPr lang="en-US" sz="2400" b="1" i="0" u="none" strike="noStrike" cap="none" dirty="0" err="1">
                          <a:solidFill>
                            <a:srgbClr val="0432FF"/>
                          </a:solidFill>
                          <a:latin typeface="Courier New" panose="02070309020205020404" pitchFamily="49" charset="0"/>
                          <a:ea typeface="Courier New" charset="0"/>
                          <a:cs typeface="Courier New" panose="02070309020205020404" pitchFamily="49" charset="0"/>
                          <a:sym typeface="Arial"/>
                        </a:rPr>
                        <a:t>gst_transactions</a:t>
                      </a:r>
                      <a:endParaRPr lang="en-US" sz="2400" b="1" i="0" u="none" strike="noStrike" cap="none" dirty="0">
                        <a:solidFill>
                          <a:srgbClr val="0432FF"/>
                        </a:solidFill>
                        <a:latin typeface="Courier New" panose="02070309020205020404" pitchFamily="49" charset="0"/>
                        <a:ea typeface="Courier New" charset="0"/>
                        <a:cs typeface="Courier New" panose="02070309020205020404" pitchFamily="49" charset="0"/>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solidFill>
                            <a:srgbClr val="002060"/>
                          </a:solidFill>
                          <a:latin typeface="Arial" panose="020B0604020202020204" pitchFamily="34" charset="0"/>
                          <a:cs typeface="Arial" panose="020B0604020202020204" pitchFamily="34" charset="0"/>
                        </a:rPr>
                        <a:t>32B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84909">
                <a:tc>
                  <a:txBody>
                    <a:bodyPr/>
                    <a:lstStyle/>
                    <a:p>
                      <a:pPr algn="ctr"/>
                      <a:r>
                        <a:rPr lang="en-US" sz="2400" dirty="0">
                          <a:solidFill>
                            <a:srgbClr val="002060"/>
                          </a:solidFill>
                          <a:latin typeface="Arial" panose="020B0604020202020204" pitchFamily="34" charset="0"/>
                          <a:cs typeface="Arial" panose="020B0604020202020204" pitchFamily="34" charset="0"/>
                        </a:rPr>
                        <a:t>L2 Cache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i="0" u="none" strike="noStrike" cap="none" dirty="0">
                          <a:solidFill>
                            <a:srgbClr val="0432FF"/>
                          </a:solidFill>
                          <a:latin typeface="Courier New" panose="02070309020205020404" pitchFamily="49" charset="0"/>
                          <a:ea typeface="Courier New" charset="0"/>
                          <a:cs typeface="Courier New" panose="02070309020205020404" pitchFamily="49" charset="0"/>
                          <a:sym typeface="Arial"/>
                        </a:rPr>
                        <a:t>l2_read_transactions, l2_write_transactions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solidFill>
                            <a:srgbClr val="002060"/>
                          </a:solidFill>
                          <a:latin typeface="Arial" panose="020B0604020202020204" pitchFamily="34" charset="0"/>
                          <a:cs typeface="Arial" panose="020B0604020202020204" pitchFamily="34" charset="0"/>
                        </a:rPr>
                        <a:t>32B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84909">
                <a:tc>
                  <a:txBody>
                    <a:bodyPr/>
                    <a:lstStyle/>
                    <a:p>
                      <a:pPr algn="ctr"/>
                      <a:r>
                        <a:rPr lang="en-US" sz="2400" dirty="0">
                          <a:solidFill>
                            <a:srgbClr val="002060"/>
                          </a:solidFill>
                          <a:latin typeface="Arial" panose="020B0604020202020204" pitchFamily="34" charset="0"/>
                          <a:cs typeface="Arial" panose="020B0604020202020204" pitchFamily="34" charset="0"/>
                        </a:rPr>
                        <a:t>Device Memory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i="0" u="none" strike="noStrike" cap="none" dirty="0" err="1">
                          <a:solidFill>
                            <a:srgbClr val="0432FF"/>
                          </a:solidFill>
                          <a:latin typeface="Courier New" panose="02070309020205020404" pitchFamily="49" charset="0"/>
                          <a:ea typeface="Courier New" charset="0"/>
                          <a:cs typeface="Courier New" panose="02070309020205020404" pitchFamily="49" charset="0"/>
                          <a:sym typeface="Arial"/>
                        </a:rPr>
                        <a:t>dram_read_transactions</a:t>
                      </a:r>
                      <a:r>
                        <a:rPr lang="en-US" sz="2400" b="1" i="0" u="none" strike="noStrike" cap="none" dirty="0">
                          <a:solidFill>
                            <a:srgbClr val="0432FF"/>
                          </a:solidFill>
                          <a:latin typeface="Courier New" panose="02070309020205020404" pitchFamily="49" charset="0"/>
                          <a:ea typeface="Courier New" charset="0"/>
                          <a:cs typeface="Courier New" panose="02070309020205020404" pitchFamily="49" charset="0"/>
                          <a:sym typeface="Arial"/>
                        </a:rPr>
                        <a:t>, </a:t>
                      </a:r>
                      <a:r>
                        <a:rPr lang="en-US" sz="2400" b="1" i="0" u="none" strike="noStrike" cap="none" dirty="0" err="1">
                          <a:solidFill>
                            <a:srgbClr val="0432FF"/>
                          </a:solidFill>
                          <a:latin typeface="Courier New" panose="02070309020205020404" pitchFamily="49" charset="0"/>
                          <a:ea typeface="Courier New" charset="0"/>
                          <a:cs typeface="Courier New" panose="02070309020205020404" pitchFamily="49" charset="0"/>
                          <a:sym typeface="Arial"/>
                        </a:rPr>
                        <a:t>dram_write_transactions</a:t>
                      </a:r>
                      <a:endParaRPr lang="en-US" sz="2400" b="1" i="0" u="none" strike="noStrike" cap="none" dirty="0">
                        <a:solidFill>
                          <a:srgbClr val="0432FF"/>
                        </a:solidFill>
                        <a:latin typeface="Courier New" panose="02070309020205020404" pitchFamily="49" charset="0"/>
                        <a:ea typeface="Courier New" charset="0"/>
                        <a:cs typeface="Courier New" panose="02070309020205020404" pitchFamily="49" charset="0"/>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solidFill>
                            <a:srgbClr val="002060"/>
                          </a:solidFill>
                          <a:latin typeface="Arial" panose="020B0604020202020204" pitchFamily="34" charset="0"/>
                          <a:cs typeface="Arial" panose="020B0604020202020204" pitchFamily="34" charset="0"/>
                        </a:rPr>
                        <a:t>32B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72836">
                <a:tc>
                  <a:txBody>
                    <a:bodyPr/>
                    <a:lstStyle/>
                    <a:p>
                      <a:pPr algn="ctr"/>
                      <a:r>
                        <a:rPr lang="en-US" sz="2400" dirty="0">
                          <a:solidFill>
                            <a:srgbClr val="002060"/>
                          </a:solidFill>
                          <a:latin typeface="Arial" panose="020B0604020202020204" pitchFamily="34" charset="0"/>
                          <a:cs typeface="Arial" panose="020B0604020202020204" pitchFamily="34" charset="0"/>
                        </a:rPr>
                        <a:t>System Memory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i="0" u="none" strike="noStrike" cap="none" dirty="0" err="1">
                          <a:solidFill>
                            <a:srgbClr val="0432FF"/>
                          </a:solidFill>
                          <a:latin typeface="Courier New" panose="02070309020205020404" pitchFamily="49" charset="0"/>
                          <a:ea typeface="Courier New" charset="0"/>
                          <a:cs typeface="Courier New" panose="02070309020205020404" pitchFamily="49" charset="0"/>
                          <a:sym typeface="Arial"/>
                        </a:rPr>
                        <a:t>system_read_transactions</a:t>
                      </a:r>
                      <a:r>
                        <a:rPr lang="en-US" sz="2400" b="1" i="0" u="none" strike="noStrike" cap="none" dirty="0">
                          <a:solidFill>
                            <a:srgbClr val="0432FF"/>
                          </a:solidFill>
                          <a:latin typeface="Courier New" panose="02070309020205020404" pitchFamily="49" charset="0"/>
                          <a:ea typeface="Courier New" charset="0"/>
                          <a:cs typeface="Courier New" panose="02070309020205020404" pitchFamily="49" charset="0"/>
                          <a:sym typeface="Arial"/>
                        </a:rPr>
                        <a:t>, </a:t>
                      </a:r>
                      <a:r>
                        <a:rPr lang="en-US" sz="2400" b="1" i="0" u="none" strike="noStrike" cap="none" dirty="0" err="1">
                          <a:solidFill>
                            <a:srgbClr val="0432FF"/>
                          </a:solidFill>
                          <a:latin typeface="Courier New" panose="02070309020205020404" pitchFamily="49" charset="0"/>
                          <a:ea typeface="Courier New" charset="0"/>
                          <a:cs typeface="Courier New" panose="02070309020205020404" pitchFamily="49" charset="0"/>
                          <a:sym typeface="Arial"/>
                        </a:rPr>
                        <a:t>system_write_transactions</a:t>
                      </a:r>
                      <a:endParaRPr lang="en-US" sz="2400" b="1" i="0" u="none" strike="noStrike" cap="none" dirty="0">
                        <a:solidFill>
                          <a:srgbClr val="0432FF"/>
                        </a:solidFill>
                        <a:latin typeface="Courier New" panose="02070309020205020404" pitchFamily="49" charset="0"/>
                        <a:ea typeface="Courier New" charset="0"/>
                        <a:cs typeface="Courier New" panose="02070309020205020404" pitchFamily="49" charset="0"/>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solidFill>
                            <a:srgbClr val="002060"/>
                          </a:solidFill>
                          <a:latin typeface="Arial" panose="020B0604020202020204" pitchFamily="34" charset="0"/>
                          <a:cs typeface="Arial" panose="020B0604020202020204" pitchFamily="34" charset="0"/>
                        </a:rPr>
                        <a:t>32B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464216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74F18-A331-564F-ACF4-2CC3CCDEDC7C}"/>
              </a:ext>
            </a:extLst>
          </p:cNvPr>
          <p:cNvSpPr>
            <a:spLocks noGrp="1"/>
          </p:cNvSpPr>
          <p:nvPr>
            <p:ph type="title"/>
          </p:nvPr>
        </p:nvSpPr>
        <p:spPr/>
        <p:txBody>
          <a:bodyPr/>
          <a:lstStyle/>
          <a:p>
            <a:r>
              <a:rPr lang="en-US" dirty="0"/>
              <a:t>Example Output</a:t>
            </a:r>
          </a:p>
        </p:txBody>
      </p:sp>
      <p:sp>
        <p:nvSpPr>
          <p:cNvPr id="5" name="Slide Number Placeholder 4">
            <a:extLst>
              <a:ext uri="{FF2B5EF4-FFF2-40B4-BE49-F238E27FC236}">
                <a16:creationId xmlns:a16="http://schemas.microsoft.com/office/drawing/2014/main" id="{0DE2F1B4-C9CC-CD4D-8CBD-858EB34B0E72}"/>
              </a:ext>
            </a:extLst>
          </p:cNvPr>
          <p:cNvSpPr>
            <a:spLocks noGrp="1"/>
          </p:cNvSpPr>
          <p:nvPr>
            <p:ph type="sldNum" sz="quarter" idx="11"/>
          </p:nvPr>
        </p:nvSpPr>
        <p:spPr/>
        <p:txBody>
          <a:bodyPr/>
          <a:lstStyle/>
          <a:p>
            <a:pPr>
              <a:defRPr/>
            </a:pPr>
            <a:fld id="{245E9D0D-5449-D64E-B77D-4219B8BBCCDD}" type="slidenum">
              <a:rPr lang="en-US" smtClean="0"/>
              <a:pPr>
                <a:defRPr/>
              </a:pPr>
              <a:t>119</a:t>
            </a:fld>
            <a:endParaRPr lang="en-US" dirty="0"/>
          </a:p>
        </p:txBody>
      </p:sp>
      <p:sp>
        <p:nvSpPr>
          <p:cNvPr id="4" name="Text Placeholder 2">
            <a:extLst>
              <a:ext uri="{FF2B5EF4-FFF2-40B4-BE49-F238E27FC236}">
                <a16:creationId xmlns:a16="http://schemas.microsoft.com/office/drawing/2014/main" id="{D2CB2F44-E023-0243-AEC4-32433733589B}"/>
              </a:ext>
            </a:extLst>
          </p:cNvPr>
          <p:cNvSpPr txBox="1">
            <a:spLocks/>
          </p:cNvSpPr>
          <p:nvPr/>
        </p:nvSpPr>
        <p:spPr>
          <a:xfrm>
            <a:off x="457200" y="1523999"/>
            <a:ext cx="13716000" cy="4680323"/>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0"/>
              </a:spcBef>
              <a:buFont typeface="Wingdings" pitchFamily="2" charset="2"/>
              <a:buChar char="§"/>
            </a:pPr>
            <a:r>
              <a:rPr lang="en-US" sz="1600" b="1" dirty="0">
                <a:solidFill>
                  <a:srgbClr val="0432FF"/>
                </a:solidFill>
                <a:latin typeface="Courier New" panose="02070309020205020404" pitchFamily="49" charset="0"/>
                <a:cs typeface="Courier New" panose="02070309020205020404" pitchFamily="49" charset="0"/>
              </a:rPr>
              <a:t>[</a:t>
            </a:r>
            <a:r>
              <a:rPr lang="en-US" sz="1600" b="1" dirty="0" err="1">
                <a:solidFill>
                  <a:srgbClr val="0432FF"/>
                </a:solidFill>
                <a:latin typeface="Courier New" panose="02070309020205020404" pitchFamily="49" charset="0"/>
                <a:cs typeface="Courier New" panose="02070309020205020404" pitchFamily="49" charset="0"/>
              </a:rPr>
              <a:t>cjyang@voltar</a:t>
            </a:r>
            <a:r>
              <a:rPr lang="en-US" sz="1600" b="1" dirty="0">
                <a:solidFill>
                  <a:srgbClr val="0432FF"/>
                </a:solidFill>
                <a:latin typeface="Courier New" panose="02070309020205020404" pitchFamily="49" charset="0"/>
                <a:cs typeface="Courier New" panose="02070309020205020404" pitchFamily="49" charset="0"/>
              </a:rPr>
              <a:t> source]$ </a:t>
            </a:r>
            <a:r>
              <a:rPr lang="en-US" sz="1600" b="1" dirty="0" err="1">
                <a:solidFill>
                  <a:srgbClr val="0432FF"/>
                </a:solidFill>
                <a:latin typeface="Courier New" panose="02070309020205020404" pitchFamily="49" charset="0"/>
                <a:cs typeface="Courier New" panose="02070309020205020404" pitchFamily="49" charset="0"/>
              </a:rPr>
              <a:t>nvprof</a:t>
            </a:r>
            <a:r>
              <a:rPr lang="en-US" sz="1600" b="1" dirty="0">
                <a:solidFill>
                  <a:srgbClr val="0432FF"/>
                </a:solidFill>
                <a:latin typeface="Courier New" panose="02070309020205020404" pitchFamily="49" charset="0"/>
                <a:cs typeface="Courier New" panose="02070309020205020404" pitchFamily="49" charset="0"/>
              </a:rPr>
              <a:t> --kernels "1:7:smooth_kernel:1" --metrics </a:t>
            </a:r>
            <a:r>
              <a:rPr lang="en-US" sz="1600" b="1" dirty="0" err="1">
                <a:solidFill>
                  <a:srgbClr val="0432FF"/>
                </a:solidFill>
                <a:latin typeface="Courier New" panose="02070309020205020404" pitchFamily="49" charset="0"/>
                <a:cs typeface="Courier New" panose="02070309020205020404" pitchFamily="49" charset="0"/>
              </a:rPr>
              <a:t>flop_count_dp</a:t>
            </a:r>
            <a:r>
              <a:rPr lang="en-US" sz="1600" b="1" dirty="0">
                <a:solidFill>
                  <a:srgbClr val="0432FF"/>
                </a:solidFill>
                <a:latin typeface="Courier New" panose="02070309020205020404" pitchFamily="49" charset="0"/>
                <a:cs typeface="Courier New" panose="02070309020205020404" pitchFamily="49" charset="0"/>
              </a:rPr>
              <a:t> --metrics </a:t>
            </a:r>
            <a:r>
              <a:rPr lang="en-US" sz="1600" b="1" dirty="0" err="1">
                <a:solidFill>
                  <a:srgbClr val="0432FF"/>
                </a:solidFill>
                <a:latin typeface="Courier New" panose="02070309020205020404" pitchFamily="49" charset="0"/>
                <a:cs typeface="Courier New" panose="02070309020205020404" pitchFamily="49" charset="0"/>
              </a:rPr>
              <a:t>gld_transactions</a:t>
            </a:r>
            <a:r>
              <a:rPr lang="en-US" sz="1600" b="1" dirty="0">
                <a:solidFill>
                  <a:srgbClr val="0432FF"/>
                </a:solidFill>
                <a:latin typeface="Courier New" panose="02070309020205020404" pitchFamily="49" charset="0"/>
                <a:cs typeface="Courier New" panose="02070309020205020404" pitchFamily="49" charset="0"/>
              </a:rPr>
              <a:t> --metrics </a:t>
            </a:r>
            <a:r>
              <a:rPr lang="en-US" sz="1600" b="1" dirty="0" err="1">
                <a:solidFill>
                  <a:srgbClr val="0432FF"/>
                </a:solidFill>
                <a:latin typeface="Courier New" panose="02070309020205020404" pitchFamily="49" charset="0"/>
                <a:cs typeface="Courier New" panose="02070309020205020404" pitchFamily="49" charset="0"/>
              </a:rPr>
              <a:t>gst_transactions</a:t>
            </a:r>
            <a:r>
              <a:rPr lang="en-US" sz="1600" b="1" dirty="0">
                <a:solidFill>
                  <a:srgbClr val="0432FF"/>
                </a:solidFill>
                <a:latin typeface="Courier New" panose="02070309020205020404" pitchFamily="49" charset="0"/>
                <a:cs typeface="Courier New" panose="02070309020205020404" pitchFamily="49" charset="0"/>
              </a:rPr>
              <a:t> --metrics l2_read_transactions --metrics l2_write_transactions --metrics </a:t>
            </a:r>
            <a:r>
              <a:rPr lang="en-US" sz="1600" b="1" dirty="0" err="1">
                <a:solidFill>
                  <a:srgbClr val="0432FF"/>
                </a:solidFill>
                <a:latin typeface="Courier New" panose="02070309020205020404" pitchFamily="49" charset="0"/>
                <a:cs typeface="Courier New" panose="02070309020205020404" pitchFamily="49" charset="0"/>
              </a:rPr>
              <a:t>dram_read_transactions</a:t>
            </a:r>
            <a:r>
              <a:rPr lang="en-US" sz="1600" b="1" dirty="0">
                <a:solidFill>
                  <a:srgbClr val="0432FF"/>
                </a:solidFill>
                <a:latin typeface="Courier New" panose="02070309020205020404" pitchFamily="49" charset="0"/>
                <a:cs typeface="Courier New" panose="02070309020205020404" pitchFamily="49" charset="0"/>
              </a:rPr>
              <a:t> --metrics </a:t>
            </a:r>
            <a:r>
              <a:rPr lang="en-US" sz="1600" b="1" dirty="0" err="1">
                <a:solidFill>
                  <a:srgbClr val="0432FF"/>
                </a:solidFill>
                <a:latin typeface="Courier New" panose="02070309020205020404" pitchFamily="49" charset="0"/>
                <a:cs typeface="Courier New" panose="02070309020205020404" pitchFamily="49" charset="0"/>
              </a:rPr>
              <a:t>dram_write_transactions</a:t>
            </a:r>
            <a:r>
              <a:rPr lang="en-US" sz="1600" b="1" dirty="0">
                <a:solidFill>
                  <a:srgbClr val="0432FF"/>
                </a:solidFill>
                <a:latin typeface="Courier New" panose="02070309020205020404" pitchFamily="49" charset="0"/>
                <a:cs typeface="Courier New" panose="02070309020205020404" pitchFamily="49" charset="0"/>
              </a:rPr>
              <a:t> --metrics </a:t>
            </a:r>
            <a:r>
              <a:rPr lang="en-US" sz="1600" b="1" dirty="0" err="1">
                <a:solidFill>
                  <a:srgbClr val="0432FF"/>
                </a:solidFill>
                <a:latin typeface="Courier New" panose="02070309020205020404" pitchFamily="49" charset="0"/>
                <a:cs typeface="Courier New" panose="02070309020205020404" pitchFamily="49" charset="0"/>
              </a:rPr>
              <a:t>sysmem_read_bytes</a:t>
            </a:r>
            <a:r>
              <a:rPr lang="en-US" sz="1600" b="1" dirty="0">
                <a:solidFill>
                  <a:srgbClr val="0432FF"/>
                </a:solidFill>
                <a:latin typeface="Courier New" panose="02070309020205020404" pitchFamily="49" charset="0"/>
                <a:cs typeface="Courier New" panose="02070309020205020404" pitchFamily="49" charset="0"/>
              </a:rPr>
              <a:t> --metrics </a:t>
            </a:r>
            <a:r>
              <a:rPr lang="en-US" sz="1600" b="1" dirty="0" err="1">
                <a:solidFill>
                  <a:srgbClr val="0432FF"/>
                </a:solidFill>
                <a:latin typeface="Courier New" panose="02070309020205020404" pitchFamily="49" charset="0"/>
                <a:cs typeface="Courier New" panose="02070309020205020404" pitchFamily="49" charset="0"/>
              </a:rPr>
              <a:t>sysmem_write_bytes</a:t>
            </a:r>
            <a:r>
              <a:rPr lang="en-US" sz="1600" b="1" dirty="0">
                <a:solidFill>
                  <a:srgbClr val="0432FF"/>
                </a:solidFill>
                <a:latin typeface="Courier New" panose="02070309020205020404" pitchFamily="49" charset="0"/>
                <a:cs typeface="Courier New" panose="02070309020205020404" pitchFamily="49" charset="0"/>
              </a:rPr>
              <a:t> ./backup-bin/</a:t>
            </a:r>
            <a:r>
              <a:rPr lang="en-US" sz="1600" b="1" dirty="0" err="1">
                <a:solidFill>
                  <a:srgbClr val="0432FF"/>
                </a:solidFill>
                <a:latin typeface="Courier New" panose="02070309020205020404" pitchFamily="49" charset="0"/>
                <a:cs typeface="Courier New" panose="02070309020205020404" pitchFamily="49" charset="0"/>
              </a:rPr>
              <a:t>hpgmg-fv-fp</a:t>
            </a:r>
            <a:r>
              <a:rPr lang="en-US" sz="1600" b="1" dirty="0">
                <a:solidFill>
                  <a:srgbClr val="0432FF"/>
                </a:solidFill>
                <a:latin typeface="Courier New" panose="02070309020205020404" pitchFamily="49" charset="0"/>
                <a:cs typeface="Courier New" panose="02070309020205020404" pitchFamily="49" charset="0"/>
              </a:rPr>
              <a:t> 5 8 </a:t>
            </a:r>
          </a:p>
          <a:p>
            <a:pPr marL="457200" indent="-457200">
              <a:spcBef>
                <a:spcPts val="0"/>
              </a:spcBef>
              <a:buFont typeface="Wingdings" pitchFamily="2" charset="2"/>
              <a:buChar char="§"/>
            </a:pPr>
            <a:endParaRPr lang="en-US" sz="1600" dirty="0">
              <a:solidFill>
                <a:srgbClr val="002060"/>
              </a:solidFill>
              <a:latin typeface="Courier New" panose="02070309020205020404" pitchFamily="49" charset="0"/>
              <a:cs typeface="Courier New" panose="02070309020205020404" pitchFamily="49" charset="0"/>
            </a:endParaRPr>
          </a:p>
          <a:p>
            <a:pPr marL="457200" indent="-457200">
              <a:spcBef>
                <a:spcPts val="0"/>
              </a:spcBef>
              <a:buFont typeface="Wingdings" pitchFamily="2" charset="2"/>
              <a:buChar char="§"/>
            </a:pPr>
            <a:r>
              <a:rPr lang="en-US" sz="3200" dirty="0">
                <a:solidFill>
                  <a:srgbClr val="002060"/>
                </a:solidFill>
                <a:latin typeface="Arial" panose="020B0604020202020204" pitchFamily="34" charset="0"/>
                <a:cs typeface="Arial" panose="020B0604020202020204" pitchFamily="34" charset="0"/>
              </a:rPr>
              <a:t>Can collect all metrics at once or one at a time (slowdown)</a:t>
            </a:r>
          </a:p>
          <a:p>
            <a:pPr marL="457200" indent="-457200">
              <a:spcBef>
                <a:spcPts val="0"/>
              </a:spcBef>
              <a:buFont typeface="Wingdings" pitchFamily="2" charset="2"/>
              <a:buChar char="§"/>
            </a:pPr>
            <a:r>
              <a:rPr lang="en-US" sz="3200" dirty="0">
                <a:solidFill>
                  <a:srgbClr val="002060"/>
                </a:solidFill>
                <a:latin typeface="Arial" panose="020B0604020202020204" pitchFamily="34" charset="0"/>
                <a:cs typeface="Arial" panose="020B0604020202020204" pitchFamily="34" charset="0"/>
              </a:rPr>
              <a:t>Output in CSV; Python/Excel for multiple output files</a:t>
            </a:r>
          </a:p>
          <a:p>
            <a:pPr marL="457200" indent="-457200">
              <a:spcBef>
                <a:spcPts val="0"/>
              </a:spcBef>
              <a:buFont typeface="Wingdings" pitchFamily="2" charset="2"/>
              <a:buChar char="§"/>
            </a:pPr>
            <a:endParaRPr lang="en-US" sz="3200" dirty="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BE9C388-AC18-324F-B45B-C095C778CDC0}"/>
              </a:ext>
            </a:extLst>
          </p:cNvPr>
          <p:cNvPicPr>
            <a:picLocks noChangeAspect="1"/>
          </p:cNvPicPr>
          <p:nvPr/>
        </p:nvPicPr>
        <p:blipFill>
          <a:blip r:embed="rId3"/>
          <a:stretch>
            <a:fillRect/>
          </a:stretch>
        </p:blipFill>
        <p:spPr>
          <a:xfrm>
            <a:off x="457200" y="4800600"/>
            <a:ext cx="13716000" cy="2367771"/>
          </a:xfrm>
          <a:prstGeom prst="rect">
            <a:avLst/>
          </a:prstGeom>
        </p:spPr>
      </p:pic>
      <p:sp>
        <p:nvSpPr>
          <p:cNvPr id="8" name="Rectangle 7">
            <a:extLst>
              <a:ext uri="{FF2B5EF4-FFF2-40B4-BE49-F238E27FC236}">
                <a16:creationId xmlns:a16="http://schemas.microsoft.com/office/drawing/2014/main" id="{FFF59BF1-95C9-FB4C-9234-B1D7B5C97490}"/>
              </a:ext>
            </a:extLst>
          </p:cNvPr>
          <p:cNvSpPr/>
          <p:nvPr/>
        </p:nvSpPr>
        <p:spPr>
          <a:xfrm>
            <a:off x="4800600" y="1524000"/>
            <a:ext cx="4082970" cy="3240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DEAD98-87E5-8647-AF39-C74FEDF5242E}"/>
              </a:ext>
            </a:extLst>
          </p:cNvPr>
          <p:cNvSpPr/>
          <p:nvPr/>
        </p:nvSpPr>
        <p:spPr>
          <a:xfrm>
            <a:off x="13182600" y="4724400"/>
            <a:ext cx="1066800" cy="2514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DD0F67-D74C-6642-A35A-C41C49582FF2}"/>
              </a:ext>
            </a:extLst>
          </p:cNvPr>
          <p:cNvSpPr/>
          <p:nvPr/>
        </p:nvSpPr>
        <p:spPr>
          <a:xfrm>
            <a:off x="1219200" y="5334000"/>
            <a:ext cx="662712" cy="18847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4048F19-B9A0-F645-84CC-02CFAC796A95}"/>
              </a:ext>
            </a:extLst>
          </p:cNvPr>
          <p:cNvSpPr/>
          <p:nvPr/>
        </p:nvSpPr>
        <p:spPr>
          <a:xfrm>
            <a:off x="7010400" y="6324600"/>
            <a:ext cx="3657600"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846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Performance Models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12</a:t>
            </a:fld>
            <a:endParaRPr lang="en-US" dirty="0"/>
          </a:p>
        </p:txBody>
      </p:sp>
      <p:sp>
        <p:nvSpPr>
          <p:cNvPr id="9" name="Content Placeholder 2">
            <a:extLst>
              <a:ext uri="{FF2B5EF4-FFF2-40B4-BE49-F238E27FC236}">
                <a16:creationId xmlns:a16="http://schemas.microsoft.com/office/drawing/2014/main" id="{38784E1C-19EF-8449-97F3-3B3EC2FEEAA3}"/>
              </a:ext>
            </a:extLst>
          </p:cNvPr>
          <p:cNvSpPr>
            <a:spLocks noGrp="1"/>
          </p:cNvSpPr>
          <p:nvPr>
            <p:ph idx="1"/>
          </p:nvPr>
        </p:nvSpPr>
        <p:spPr>
          <a:xfrm>
            <a:off x="457200" y="1447800"/>
            <a:ext cx="13716000" cy="1524000"/>
          </a:xfrm>
        </p:spPr>
        <p:txBody>
          <a:bodyPr/>
          <a:lstStyle/>
          <a:p>
            <a:pPr marL="457200" indent="-457200">
              <a:spcBef>
                <a:spcPts val="800"/>
              </a:spcBef>
              <a:buFont typeface="Wingdings" charset="2"/>
              <a:buChar char="§"/>
            </a:pPr>
            <a:r>
              <a:rPr lang="en-US" sz="3200" dirty="0"/>
              <a:t>Can’t think about all these terms all the time for every application…</a:t>
            </a:r>
          </a:p>
        </p:txBody>
      </p:sp>
      <p:sp>
        <p:nvSpPr>
          <p:cNvPr id="10" name="TextBox 9">
            <a:extLst>
              <a:ext uri="{FF2B5EF4-FFF2-40B4-BE49-F238E27FC236}">
                <a16:creationId xmlns:a16="http://schemas.microsoft.com/office/drawing/2014/main" id="{AEE57A13-9B4B-E549-B72E-C73170655E24}"/>
              </a:ext>
            </a:extLst>
          </p:cNvPr>
          <p:cNvSpPr txBox="1"/>
          <p:nvPr/>
        </p:nvSpPr>
        <p:spPr>
          <a:xfrm>
            <a:off x="4419600" y="3657600"/>
            <a:ext cx="2743200" cy="3657600"/>
          </a:xfrm>
          <a:prstGeom prst="rect">
            <a:avLst/>
          </a:prstGeom>
          <a:noFill/>
        </p:spPr>
        <p:txBody>
          <a:bodyPr wrap="none" lIns="0" tIns="0" rIns="0" rtlCol="0" anchor="ctr" anchorCtr="0">
            <a:noAutofit/>
          </a:bodyPr>
          <a:lstStyle/>
          <a:p>
            <a:pPr algn="r"/>
            <a:r>
              <a:rPr lang="en-US" sz="3200" dirty="0"/>
              <a:t>#FP operations</a:t>
            </a:r>
          </a:p>
          <a:p>
            <a:pPr algn="r"/>
            <a:r>
              <a:rPr lang="en-US" sz="3200" dirty="0"/>
              <a:t>Cache data movement</a:t>
            </a:r>
          </a:p>
          <a:p>
            <a:pPr algn="r"/>
            <a:r>
              <a:rPr lang="en-US" sz="3200" dirty="0"/>
              <a:t>DRAM data movement</a:t>
            </a:r>
          </a:p>
          <a:p>
            <a:pPr algn="r"/>
            <a:r>
              <a:rPr lang="en-US" sz="3200" dirty="0" err="1"/>
              <a:t>PCIe</a:t>
            </a:r>
            <a:r>
              <a:rPr lang="en-US" sz="3200" dirty="0"/>
              <a:t> data movement</a:t>
            </a:r>
          </a:p>
          <a:p>
            <a:pPr algn="r"/>
            <a:r>
              <a:rPr lang="en-US" sz="3200" dirty="0"/>
              <a:t>Depth</a:t>
            </a:r>
          </a:p>
          <a:p>
            <a:pPr algn="r"/>
            <a:r>
              <a:rPr lang="en-US" sz="3200" dirty="0"/>
              <a:t>MPI Message Size</a:t>
            </a:r>
          </a:p>
          <a:p>
            <a:pPr algn="r"/>
            <a:r>
              <a:rPr lang="en-US" sz="3200" dirty="0"/>
              <a:t>MPI </a:t>
            </a:r>
            <a:r>
              <a:rPr lang="en-US" sz="3200" dirty="0" err="1"/>
              <a:t>Send:Wait</a:t>
            </a:r>
            <a:r>
              <a:rPr lang="en-US" sz="3200" dirty="0"/>
              <a:t> ratio</a:t>
            </a:r>
          </a:p>
          <a:p>
            <a:pPr algn="r"/>
            <a:r>
              <a:rPr lang="en-US" sz="3200" dirty="0"/>
              <a:t>#MPI Wait’s</a:t>
            </a:r>
          </a:p>
        </p:txBody>
      </p:sp>
      <p:sp>
        <p:nvSpPr>
          <p:cNvPr id="11" name="TextBox 10">
            <a:extLst>
              <a:ext uri="{FF2B5EF4-FFF2-40B4-BE49-F238E27FC236}">
                <a16:creationId xmlns:a16="http://schemas.microsoft.com/office/drawing/2014/main" id="{7038D870-D1A1-0341-98B3-864457EDDADF}"/>
              </a:ext>
            </a:extLst>
          </p:cNvPr>
          <p:cNvSpPr txBox="1"/>
          <p:nvPr/>
        </p:nvSpPr>
        <p:spPr>
          <a:xfrm>
            <a:off x="7467600" y="3657600"/>
            <a:ext cx="2743200" cy="3657600"/>
          </a:xfrm>
          <a:prstGeom prst="rect">
            <a:avLst/>
          </a:prstGeom>
          <a:noFill/>
        </p:spPr>
        <p:txBody>
          <a:bodyPr wrap="none" lIns="0" tIns="0" rIns="0" rtlCol="0" anchor="ctr" anchorCtr="0">
            <a:noAutofit/>
          </a:bodyPr>
          <a:lstStyle/>
          <a:p>
            <a:r>
              <a:rPr lang="en-US" sz="3200" dirty="0"/>
              <a:t>FLOP/s</a:t>
            </a:r>
          </a:p>
          <a:p>
            <a:r>
              <a:rPr lang="en-US" sz="3200" dirty="0"/>
              <a:t>Cache GB/s</a:t>
            </a:r>
          </a:p>
          <a:p>
            <a:r>
              <a:rPr lang="en-US" sz="3200" dirty="0"/>
              <a:t>DRAM GB/s</a:t>
            </a:r>
          </a:p>
          <a:p>
            <a:r>
              <a:rPr lang="en-US" sz="3200" dirty="0" err="1"/>
              <a:t>PCIe</a:t>
            </a:r>
            <a:r>
              <a:rPr lang="en-US" sz="3200" dirty="0"/>
              <a:t> bandwidth</a:t>
            </a:r>
          </a:p>
          <a:p>
            <a:r>
              <a:rPr lang="en-US" sz="3200" dirty="0"/>
              <a:t>OMP Overhead</a:t>
            </a:r>
          </a:p>
          <a:p>
            <a:r>
              <a:rPr lang="en-US" sz="3200" dirty="0"/>
              <a:t>Network Bandwidth</a:t>
            </a:r>
          </a:p>
          <a:p>
            <a:r>
              <a:rPr lang="en-US" sz="3200" dirty="0"/>
              <a:t>Network Gap</a:t>
            </a:r>
          </a:p>
          <a:p>
            <a:r>
              <a:rPr lang="en-US" sz="3200" dirty="0"/>
              <a:t>Network Latency</a:t>
            </a:r>
          </a:p>
        </p:txBody>
      </p:sp>
      <p:grpSp>
        <p:nvGrpSpPr>
          <p:cNvPr id="65" name="Group 64">
            <a:extLst>
              <a:ext uri="{FF2B5EF4-FFF2-40B4-BE49-F238E27FC236}">
                <a16:creationId xmlns:a16="http://schemas.microsoft.com/office/drawing/2014/main" id="{2CE4A50C-C28E-5941-9607-D86A6A4E7BB7}"/>
              </a:ext>
            </a:extLst>
          </p:cNvPr>
          <p:cNvGrpSpPr/>
          <p:nvPr/>
        </p:nvGrpSpPr>
        <p:grpSpPr>
          <a:xfrm>
            <a:off x="1752600" y="3200400"/>
            <a:ext cx="7010400" cy="914400"/>
            <a:chOff x="1752600" y="3200400"/>
            <a:chExt cx="7010400" cy="914400"/>
          </a:xfrm>
        </p:grpSpPr>
        <p:sp>
          <p:nvSpPr>
            <p:cNvPr id="62" name="Rounded Rectangle 61">
              <a:extLst>
                <a:ext uri="{FF2B5EF4-FFF2-40B4-BE49-F238E27FC236}">
                  <a16:creationId xmlns:a16="http://schemas.microsoft.com/office/drawing/2014/main" id="{3573AC8E-C5A1-8D4D-9123-E9D0C93FB1F0}"/>
                </a:ext>
              </a:extLst>
            </p:cNvPr>
            <p:cNvSpPr/>
            <p:nvPr/>
          </p:nvSpPr>
          <p:spPr bwMode="auto">
            <a:xfrm>
              <a:off x="4191000" y="3505200"/>
              <a:ext cx="4572000" cy="609600"/>
            </a:xfrm>
            <a:prstGeom prst="roundRect">
              <a:avLst/>
            </a:prstGeom>
            <a:solidFill>
              <a:srgbClr val="FF0000">
                <a:alpha val="10000"/>
              </a:srgbClr>
            </a:solidFill>
            <a:ln w="254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 name="TextBox 3">
              <a:extLst>
                <a:ext uri="{FF2B5EF4-FFF2-40B4-BE49-F238E27FC236}">
                  <a16:creationId xmlns:a16="http://schemas.microsoft.com/office/drawing/2014/main" id="{DC6D2401-4C5B-2F45-BB52-91BA331ABE37}"/>
                </a:ext>
              </a:extLst>
            </p:cNvPr>
            <p:cNvSpPr txBox="1"/>
            <p:nvPr/>
          </p:nvSpPr>
          <p:spPr>
            <a:xfrm>
              <a:off x="1752600" y="3200400"/>
              <a:ext cx="1620958" cy="685800"/>
            </a:xfrm>
            <a:prstGeom prst="rect">
              <a:avLst/>
            </a:prstGeom>
            <a:noFill/>
          </p:spPr>
          <p:txBody>
            <a:bodyPr wrap="none" lIns="0" tIns="0" rIns="0" bIns="0" rtlCol="0" anchor="ctr" anchorCtr="0">
              <a:noAutofit/>
            </a:bodyPr>
            <a:lstStyle/>
            <a:p>
              <a:pPr algn="r"/>
              <a:r>
                <a:rPr lang="en-US" sz="2400" b="1" dirty="0">
                  <a:solidFill>
                    <a:srgbClr val="FF2600"/>
                  </a:solidFill>
                </a:rPr>
                <a:t>Computational</a:t>
              </a:r>
            </a:p>
            <a:p>
              <a:pPr algn="r"/>
              <a:r>
                <a:rPr lang="en-US" sz="2400" b="1" dirty="0">
                  <a:solidFill>
                    <a:srgbClr val="FF2600"/>
                  </a:solidFill>
                </a:rPr>
                <a:t>Complexity</a:t>
              </a:r>
            </a:p>
          </p:txBody>
        </p:sp>
        <p:cxnSp>
          <p:nvCxnSpPr>
            <p:cNvPr id="7" name="Straight Connector 6">
              <a:extLst>
                <a:ext uri="{FF2B5EF4-FFF2-40B4-BE49-F238E27FC236}">
                  <a16:creationId xmlns:a16="http://schemas.microsoft.com/office/drawing/2014/main" id="{2467D61A-2746-F540-AC08-3CFF88933254}"/>
                </a:ext>
              </a:extLst>
            </p:cNvPr>
            <p:cNvCxnSpPr>
              <a:cxnSpLocks/>
              <a:stCxn id="4" idx="3"/>
            </p:cNvCxnSpPr>
            <p:nvPr/>
          </p:nvCxnSpPr>
          <p:spPr bwMode="auto">
            <a:xfrm>
              <a:off x="3373558" y="3543300"/>
              <a:ext cx="817442" cy="266700"/>
            </a:xfrm>
            <a:prstGeom prst="line">
              <a:avLst/>
            </a:prstGeom>
            <a:solidFill>
              <a:schemeClr val="accent1"/>
            </a:solidFill>
            <a:ln w="25400" cap="rnd" cmpd="sng" algn="ctr">
              <a:solidFill>
                <a:srgbClr val="FF2600"/>
              </a:solidFill>
              <a:prstDash val="solid"/>
              <a:round/>
              <a:headEnd type="none" w="med" len="med"/>
              <a:tailEnd type="none" w="med" len="med"/>
            </a:ln>
            <a:effectLst/>
          </p:spPr>
        </p:cxnSp>
      </p:grpSp>
    </p:spTree>
    <p:extLst>
      <p:ext uri="{BB962C8B-B14F-4D97-AF65-F5344CB8AC3E}">
        <p14:creationId xmlns:p14="http://schemas.microsoft.com/office/powerpoint/2010/main" val="92939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74F18-A331-564F-ACF4-2CC3CCDEDC7C}"/>
              </a:ext>
            </a:extLst>
          </p:cNvPr>
          <p:cNvSpPr>
            <a:spLocks noGrp="1"/>
          </p:cNvSpPr>
          <p:nvPr>
            <p:ph type="title"/>
          </p:nvPr>
        </p:nvSpPr>
        <p:spPr/>
        <p:txBody>
          <a:bodyPr/>
          <a:lstStyle/>
          <a:p>
            <a:r>
              <a:rPr lang="en-US" dirty="0"/>
              <a:t>Plotting Rooflines of </a:t>
            </a:r>
            <a:r>
              <a:rPr lang="en-US" dirty="0" err="1"/>
              <a:t>NVProf</a:t>
            </a:r>
            <a:r>
              <a:rPr lang="en-US" dirty="0"/>
              <a:t> Data</a:t>
            </a:r>
          </a:p>
        </p:txBody>
      </p:sp>
      <p:sp>
        <p:nvSpPr>
          <p:cNvPr id="5" name="Slide Number Placeholder 4">
            <a:extLst>
              <a:ext uri="{FF2B5EF4-FFF2-40B4-BE49-F238E27FC236}">
                <a16:creationId xmlns:a16="http://schemas.microsoft.com/office/drawing/2014/main" id="{0DE2F1B4-C9CC-CD4D-8CBD-858EB34B0E72}"/>
              </a:ext>
            </a:extLst>
          </p:cNvPr>
          <p:cNvSpPr>
            <a:spLocks noGrp="1"/>
          </p:cNvSpPr>
          <p:nvPr>
            <p:ph type="sldNum" sz="quarter" idx="11"/>
          </p:nvPr>
        </p:nvSpPr>
        <p:spPr/>
        <p:txBody>
          <a:bodyPr/>
          <a:lstStyle/>
          <a:p>
            <a:pPr>
              <a:defRPr/>
            </a:pPr>
            <a:fld id="{245E9D0D-5449-D64E-B77D-4219B8BBCCDD}" type="slidenum">
              <a:rPr lang="en-US" smtClean="0"/>
              <a:pPr>
                <a:defRPr/>
              </a:pPr>
              <a:t>120</a:t>
            </a:fld>
            <a:endParaRPr lang="en-US" dirty="0"/>
          </a:p>
        </p:txBody>
      </p:sp>
      <p:sp>
        <p:nvSpPr>
          <p:cNvPr id="4" name="Text Placeholder 2">
            <a:extLst>
              <a:ext uri="{FF2B5EF4-FFF2-40B4-BE49-F238E27FC236}">
                <a16:creationId xmlns:a16="http://schemas.microsoft.com/office/drawing/2014/main" id="{D2CB2F44-E023-0243-AEC4-32433733589B}"/>
              </a:ext>
            </a:extLst>
          </p:cNvPr>
          <p:cNvSpPr txBox="1">
            <a:spLocks/>
          </p:cNvSpPr>
          <p:nvPr/>
        </p:nvSpPr>
        <p:spPr>
          <a:xfrm>
            <a:off x="457200" y="1523999"/>
            <a:ext cx="13716000" cy="4680323"/>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0"/>
              </a:spcBef>
              <a:buFont typeface="Wingdings" pitchFamily="2" charset="2"/>
              <a:buChar char="§"/>
            </a:pPr>
            <a:r>
              <a:rPr lang="en-US" sz="3200" dirty="0">
                <a:solidFill>
                  <a:srgbClr val="002060"/>
                </a:solidFill>
              </a:rPr>
              <a:t>Python scripts using Matplotlib</a:t>
            </a:r>
          </a:p>
          <a:p>
            <a:pPr marL="457200" indent="-457200">
              <a:spcBef>
                <a:spcPts val="0"/>
              </a:spcBef>
            </a:pPr>
            <a:r>
              <a:rPr lang="en-US" sz="3200" dirty="0">
                <a:solidFill>
                  <a:srgbClr val="0432FF"/>
                </a:solidFill>
              </a:rPr>
              <a:t>	</a:t>
            </a:r>
            <a:r>
              <a:rPr lang="en-US" sz="3200" dirty="0">
                <a:solidFill>
                  <a:srgbClr val="0432FF"/>
                </a:solidFill>
                <a:hlinkClick r:id="rId3"/>
              </a:rPr>
              <a:t>https://github.com/cyanguwa/nersc-roofline/tree/master/Plotting</a:t>
            </a:r>
            <a:r>
              <a:rPr lang="en-US" sz="3200" dirty="0">
                <a:solidFill>
                  <a:srgbClr val="0432FF"/>
                </a:solidFill>
              </a:rPr>
              <a:t> </a:t>
            </a:r>
          </a:p>
          <a:p>
            <a:pPr marL="457200" indent="-457200">
              <a:spcBef>
                <a:spcPts val="0"/>
              </a:spcBef>
              <a:buFont typeface="Wingdings" pitchFamily="2" charset="2"/>
              <a:buChar char="§"/>
            </a:pPr>
            <a:r>
              <a:rPr lang="en-US" sz="3200" dirty="0">
                <a:solidFill>
                  <a:srgbClr val="002060"/>
                </a:solidFill>
              </a:rPr>
              <a:t>Simple example: </a:t>
            </a:r>
            <a:r>
              <a:rPr lang="en-US" sz="3200" b="1" dirty="0" err="1">
                <a:solidFill>
                  <a:srgbClr val="FF0000"/>
                </a:solidFill>
                <a:latin typeface="Courier New" charset="0"/>
                <a:ea typeface="Courier New" charset="0"/>
                <a:cs typeface="Courier New" charset="0"/>
              </a:rPr>
              <a:t>plot_roofline.py</a:t>
            </a:r>
            <a:r>
              <a:rPr lang="en-US" sz="3200" b="1" dirty="0">
                <a:solidFill>
                  <a:srgbClr val="FF0000"/>
                </a:solidFill>
                <a:latin typeface="Courier New" charset="0"/>
                <a:ea typeface="Courier New" charset="0"/>
                <a:cs typeface="Courier New" charset="0"/>
              </a:rPr>
              <a:t> </a:t>
            </a:r>
            <a:r>
              <a:rPr lang="en-US" sz="3200" b="1" dirty="0" err="1">
                <a:solidFill>
                  <a:srgbClr val="FF0000"/>
                </a:solidFill>
                <a:latin typeface="Courier New" charset="0"/>
                <a:ea typeface="Courier New" charset="0"/>
                <a:cs typeface="Courier New" charset="0"/>
              </a:rPr>
              <a:t>data.txt</a:t>
            </a:r>
            <a:endParaRPr lang="en-US" sz="3200" b="1" dirty="0">
              <a:solidFill>
                <a:srgbClr val="FF0000"/>
              </a:solidFill>
              <a:latin typeface="Courier New" charset="0"/>
              <a:ea typeface="Courier New" charset="0"/>
              <a:cs typeface="Courier New" charset="0"/>
            </a:endParaRPr>
          </a:p>
          <a:p>
            <a:pPr marL="457200" indent="-457200">
              <a:spcBef>
                <a:spcPts val="0"/>
              </a:spcBef>
              <a:buFont typeface="Wingdings" pitchFamily="2" charset="2"/>
              <a:buChar char="§"/>
            </a:pPr>
            <a:r>
              <a:rPr lang="en-US" sz="3200" dirty="0">
                <a:solidFill>
                  <a:srgbClr val="002060"/>
                </a:solidFill>
              </a:rPr>
              <a:t>Tweaking needed for more sophisticated plotting, see examples</a:t>
            </a:r>
            <a:endParaRPr lang="en-US" sz="3200" b="1" dirty="0">
              <a:solidFill>
                <a:srgbClr val="002060"/>
              </a:solidFill>
              <a:latin typeface="Courier New" charset="0"/>
              <a:ea typeface="Courier New" charset="0"/>
              <a:cs typeface="Courier New" charset="0"/>
            </a:endParaRPr>
          </a:p>
        </p:txBody>
      </p:sp>
      <p:sp>
        <p:nvSpPr>
          <p:cNvPr id="6" name="Rectangle 5">
            <a:extLst>
              <a:ext uri="{FF2B5EF4-FFF2-40B4-BE49-F238E27FC236}">
                <a16:creationId xmlns:a16="http://schemas.microsoft.com/office/drawing/2014/main" id="{E18F5E88-35C6-E245-963B-4BD7655A27CC}"/>
              </a:ext>
            </a:extLst>
          </p:cNvPr>
          <p:cNvSpPr/>
          <p:nvPr/>
        </p:nvSpPr>
        <p:spPr>
          <a:xfrm>
            <a:off x="914400" y="4038600"/>
            <a:ext cx="6400800" cy="3200400"/>
          </a:xfrm>
          <a:prstGeom prst="rect">
            <a:avLst/>
          </a:prstGeom>
          <a:solidFill>
            <a:schemeClr val="bg1"/>
          </a:solidFill>
          <a:ln>
            <a:solidFill>
              <a:srgbClr val="002060"/>
            </a:solidFill>
          </a:ln>
        </p:spPr>
        <p:style>
          <a:lnRef idx="2">
            <a:schemeClr val="accent1"/>
          </a:lnRef>
          <a:fillRef idx="1">
            <a:schemeClr val="lt1"/>
          </a:fillRef>
          <a:effectRef idx="0">
            <a:schemeClr val="accent1"/>
          </a:effectRef>
          <a:fontRef idx="minor">
            <a:schemeClr val="dk1"/>
          </a:fontRef>
        </p:style>
        <p:txBody>
          <a:bodyPr wrap="square">
            <a:noAutofit/>
          </a:bodyPr>
          <a:lstStyle/>
          <a:p>
            <a:pPr marL="139700"/>
            <a:r>
              <a:rPr lang="en-US" sz="1600" b="1" u="sng" dirty="0" err="1">
                <a:solidFill>
                  <a:srgbClr val="0432FF"/>
                </a:solidFill>
                <a:latin typeface="Courier New" charset="0"/>
                <a:ea typeface="Courier New" charset="0"/>
                <a:cs typeface="Courier New" charset="0"/>
              </a:rPr>
              <a:t>data.txt</a:t>
            </a:r>
            <a:endParaRPr lang="en-US" sz="1600" b="1" u="sng" dirty="0">
              <a:solidFill>
                <a:srgbClr val="0432FF"/>
              </a:solidFill>
              <a:latin typeface="Courier New" charset="0"/>
              <a:ea typeface="Courier New" charset="0"/>
              <a:cs typeface="Courier New" charset="0"/>
            </a:endParaRPr>
          </a:p>
          <a:p>
            <a:pPr marL="139700" indent="0">
              <a:buNone/>
            </a:pPr>
            <a:endParaRPr lang="en-US" sz="1600" b="1" dirty="0">
              <a:solidFill>
                <a:srgbClr val="002060"/>
              </a:solidFill>
              <a:latin typeface="Courier New" charset="0"/>
              <a:ea typeface="Courier New" charset="0"/>
              <a:cs typeface="Courier New" charset="0"/>
            </a:endParaRPr>
          </a:p>
          <a:p>
            <a:pPr marL="139700" indent="0">
              <a:buNone/>
            </a:pPr>
            <a:r>
              <a:rPr lang="en-US" sz="1600" b="1" dirty="0">
                <a:solidFill>
                  <a:srgbClr val="002060"/>
                </a:solidFill>
                <a:latin typeface="Courier New" charset="0"/>
                <a:ea typeface="Courier New" charset="0"/>
                <a:cs typeface="Courier New" charset="0"/>
              </a:rPr>
              <a:t># all data is space delimited</a:t>
            </a:r>
          </a:p>
          <a:p>
            <a:pPr marL="139700" indent="0">
              <a:buNone/>
            </a:pPr>
            <a:r>
              <a:rPr lang="en-US" sz="1600" b="1" dirty="0" err="1">
                <a:solidFill>
                  <a:srgbClr val="002060"/>
                </a:solidFill>
                <a:latin typeface="Courier New" charset="0"/>
                <a:ea typeface="Courier New" charset="0"/>
                <a:cs typeface="Courier New" charset="0"/>
              </a:rPr>
              <a:t>memroofs</a:t>
            </a:r>
            <a:r>
              <a:rPr lang="en-US" sz="1600" b="1" dirty="0">
                <a:solidFill>
                  <a:srgbClr val="002060"/>
                </a:solidFill>
                <a:latin typeface="Courier New" charset="0"/>
                <a:ea typeface="Courier New" charset="0"/>
                <a:cs typeface="Courier New" charset="0"/>
              </a:rPr>
              <a:t> </a:t>
            </a:r>
            <a:r>
              <a:rPr lang="hr-HR" sz="1600" b="1" dirty="0">
                <a:solidFill>
                  <a:srgbClr val="002060"/>
                </a:solidFill>
                <a:latin typeface="Courier New" charset="0"/>
                <a:ea typeface="Courier New" charset="0"/>
                <a:cs typeface="Courier New" charset="0"/>
              </a:rPr>
              <a:t>828.758</a:t>
            </a:r>
          </a:p>
          <a:p>
            <a:pPr marL="139700" indent="0">
              <a:buNone/>
            </a:pPr>
            <a:r>
              <a:rPr lang="hr-HR" sz="1600" b="1" dirty="0" err="1">
                <a:solidFill>
                  <a:srgbClr val="002060"/>
                </a:solidFill>
                <a:latin typeface="Courier New" charset="0"/>
                <a:ea typeface="Courier New" charset="0"/>
                <a:cs typeface="Courier New" charset="0"/>
              </a:rPr>
              <a:t>mem_roof_names</a:t>
            </a:r>
            <a:r>
              <a:rPr lang="hr-HR" sz="1600" b="1" dirty="0">
                <a:solidFill>
                  <a:srgbClr val="002060"/>
                </a:solidFill>
                <a:latin typeface="Courier New" charset="0"/>
                <a:ea typeface="Courier New" charset="0"/>
                <a:cs typeface="Courier New" charset="0"/>
              </a:rPr>
              <a:t> </a:t>
            </a:r>
            <a:r>
              <a:rPr lang="en-US" sz="1600" b="1" dirty="0">
                <a:solidFill>
                  <a:srgbClr val="002060"/>
                </a:solidFill>
                <a:latin typeface="Courier New" charset="0"/>
                <a:ea typeface="Courier New" charset="0"/>
                <a:cs typeface="Courier New" charset="0"/>
              </a:rPr>
              <a:t>'HBM’</a:t>
            </a:r>
            <a:endParaRPr lang="hr-HR" sz="1600" b="1" dirty="0">
              <a:solidFill>
                <a:srgbClr val="002060"/>
              </a:solidFill>
              <a:latin typeface="Courier New" charset="0"/>
              <a:ea typeface="Courier New" charset="0"/>
              <a:cs typeface="Courier New" charset="0"/>
            </a:endParaRPr>
          </a:p>
          <a:p>
            <a:pPr marL="139700" indent="0">
              <a:buNone/>
            </a:pPr>
            <a:r>
              <a:rPr lang="hr-HR" sz="1600" b="1" dirty="0" err="1">
                <a:solidFill>
                  <a:srgbClr val="002060"/>
                </a:solidFill>
                <a:latin typeface="Courier New" charset="0"/>
                <a:ea typeface="Courier New" charset="0"/>
                <a:cs typeface="Courier New" charset="0"/>
              </a:rPr>
              <a:t>comproofs</a:t>
            </a:r>
            <a:r>
              <a:rPr lang="nb-NO" sz="1600" b="1" dirty="0">
                <a:solidFill>
                  <a:srgbClr val="002060"/>
                </a:solidFill>
                <a:latin typeface="Courier New" charset="0"/>
                <a:ea typeface="Courier New" charset="0"/>
                <a:cs typeface="Courier New" charset="0"/>
              </a:rPr>
              <a:t> 7068.86 3535.79</a:t>
            </a:r>
          </a:p>
          <a:p>
            <a:pPr marL="139700" indent="0">
              <a:buNone/>
            </a:pPr>
            <a:r>
              <a:rPr lang="nb-NO" sz="1600" b="1" dirty="0" err="1">
                <a:solidFill>
                  <a:srgbClr val="002060"/>
                </a:solidFill>
                <a:latin typeface="Courier New" charset="0"/>
                <a:ea typeface="Courier New" charset="0"/>
                <a:cs typeface="Courier New" charset="0"/>
              </a:rPr>
              <a:t>comp_roof_names</a:t>
            </a:r>
            <a:r>
              <a:rPr lang="nb-NO" sz="1600" b="1" dirty="0">
                <a:solidFill>
                  <a:srgbClr val="002060"/>
                </a:solidFill>
                <a:latin typeface="Courier New" charset="0"/>
                <a:ea typeface="Courier New" charset="0"/>
                <a:cs typeface="Courier New" charset="0"/>
              </a:rPr>
              <a:t> 'FMA' ’No-FMA’</a:t>
            </a:r>
          </a:p>
          <a:p>
            <a:pPr marL="139700" indent="0">
              <a:buNone/>
            </a:pPr>
            <a:endParaRPr lang="nb-NO" sz="1600" b="1" dirty="0">
              <a:solidFill>
                <a:srgbClr val="002060"/>
              </a:solidFill>
              <a:latin typeface="Courier New" charset="0"/>
              <a:ea typeface="Courier New" charset="0"/>
              <a:cs typeface="Courier New" charset="0"/>
            </a:endParaRPr>
          </a:p>
          <a:p>
            <a:pPr marL="139700" indent="0">
              <a:buNone/>
            </a:pPr>
            <a:r>
              <a:rPr lang="nb-NO" sz="1600" b="1" dirty="0">
                <a:solidFill>
                  <a:srgbClr val="002060"/>
                </a:solidFill>
                <a:latin typeface="Courier New" charset="0"/>
                <a:ea typeface="Courier New" charset="0"/>
                <a:cs typeface="Courier New" charset="0"/>
              </a:rPr>
              <a:t># </a:t>
            </a:r>
            <a:r>
              <a:rPr lang="nb-NO" sz="1600" b="1" dirty="0" err="1">
                <a:solidFill>
                  <a:srgbClr val="002060"/>
                </a:solidFill>
                <a:latin typeface="Courier New" charset="0"/>
                <a:ea typeface="Courier New" charset="0"/>
                <a:cs typeface="Courier New" charset="0"/>
              </a:rPr>
              <a:t>omit</a:t>
            </a:r>
            <a:r>
              <a:rPr lang="nb-NO" sz="1600" b="1" dirty="0">
                <a:solidFill>
                  <a:srgbClr val="002060"/>
                </a:solidFill>
                <a:latin typeface="Courier New" charset="0"/>
                <a:ea typeface="Courier New" charset="0"/>
                <a:cs typeface="Courier New" charset="0"/>
              </a:rPr>
              <a:t> </a:t>
            </a:r>
            <a:r>
              <a:rPr lang="nb-NO" sz="1600" b="1" dirty="0" err="1">
                <a:solidFill>
                  <a:srgbClr val="002060"/>
                </a:solidFill>
                <a:latin typeface="Courier New" charset="0"/>
                <a:ea typeface="Courier New" charset="0"/>
                <a:cs typeface="Courier New" charset="0"/>
              </a:rPr>
              <a:t>the</a:t>
            </a:r>
            <a:r>
              <a:rPr lang="nb-NO" sz="1600" b="1" dirty="0">
                <a:solidFill>
                  <a:srgbClr val="002060"/>
                </a:solidFill>
                <a:latin typeface="Courier New" charset="0"/>
                <a:ea typeface="Courier New" charset="0"/>
                <a:cs typeface="Courier New" charset="0"/>
              </a:rPr>
              <a:t> </a:t>
            </a:r>
            <a:r>
              <a:rPr lang="nb-NO" sz="1600" b="1" dirty="0" err="1">
                <a:solidFill>
                  <a:srgbClr val="002060"/>
                </a:solidFill>
                <a:latin typeface="Courier New" charset="0"/>
                <a:ea typeface="Courier New" charset="0"/>
                <a:cs typeface="Courier New" charset="0"/>
              </a:rPr>
              <a:t>following</a:t>
            </a:r>
            <a:r>
              <a:rPr lang="nb-NO" sz="1600" b="1" dirty="0">
                <a:solidFill>
                  <a:srgbClr val="002060"/>
                </a:solidFill>
                <a:latin typeface="Courier New" charset="0"/>
                <a:ea typeface="Courier New" charset="0"/>
                <a:cs typeface="Courier New" charset="0"/>
              </a:rPr>
              <a:t> </a:t>
            </a:r>
            <a:r>
              <a:rPr lang="nb-NO" sz="1600" b="1" dirty="0" err="1">
                <a:solidFill>
                  <a:srgbClr val="002060"/>
                </a:solidFill>
                <a:latin typeface="Courier New" charset="0"/>
                <a:ea typeface="Courier New" charset="0"/>
                <a:cs typeface="Courier New" charset="0"/>
              </a:rPr>
              <a:t>if</a:t>
            </a:r>
            <a:r>
              <a:rPr lang="nb-NO" sz="1600" b="1" dirty="0">
                <a:solidFill>
                  <a:srgbClr val="002060"/>
                </a:solidFill>
                <a:latin typeface="Courier New" charset="0"/>
                <a:ea typeface="Courier New" charset="0"/>
                <a:cs typeface="Courier New" charset="0"/>
              </a:rPr>
              <a:t> </a:t>
            </a:r>
            <a:r>
              <a:rPr lang="nb-NO" sz="1600" b="1" dirty="0" err="1">
                <a:solidFill>
                  <a:srgbClr val="002060"/>
                </a:solidFill>
                <a:latin typeface="Courier New" charset="0"/>
                <a:ea typeface="Courier New" charset="0"/>
                <a:cs typeface="Courier New" charset="0"/>
              </a:rPr>
              <a:t>only</a:t>
            </a:r>
            <a:r>
              <a:rPr lang="nb-NO" sz="1600" b="1" dirty="0">
                <a:solidFill>
                  <a:srgbClr val="002060"/>
                </a:solidFill>
                <a:latin typeface="Courier New" charset="0"/>
                <a:ea typeface="Courier New" charset="0"/>
                <a:cs typeface="Courier New" charset="0"/>
              </a:rPr>
              <a:t> plotting </a:t>
            </a:r>
            <a:r>
              <a:rPr lang="nb-NO" sz="1600" b="1" dirty="0" err="1">
                <a:solidFill>
                  <a:srgbClr val="002060"/>
                </a:solidFill>
                <a:latin typeface="Courier New" charset="0"/>
                <a:ea typeface="Courier New" charset="0"/>
                <a:cs typeface="Courier New" charset="0"/>
              </a:rPr>
              <a:t>roofs</a:t>
            </a:r>
            <a:endParaRPr lang="nb-NO" sz="1600" b="1" dirty="0">
              <a:solidFill>
                <a:srgbClr val="002060"/>
              </a:solidFill>
              <a:latin typeface="Courier New" charset="0"/>
              <a:ea typeface="Courier New" charset="0"/>
              <a:cs typeface="Courier New" charset="0"/>
            </a:endParaRPr>
          </a:p>
          <a:p>
            <a:pPr marL="139700" indent="0">
              <a:buNone/>
            </a:pPr>
            <a:r>
              <a:rPr lang="nb-NO" sz="1600" b="1" dirty="0">
                <a:solidFill>
                  <a:srgbClr val="002060"/>
                </a:solidFill>
                <a:latin typeface="Courier New" charset="0"/>
                <a:ea typeface="Courier New" charset="0"/>
                <a:cs typeface="Courier New" charset="0"/>
              </a:rPr>
              <a:t># AI: </a:t>
            </a:r>
            <a:r>
              <a:rPr lang="nb-NO" sz="1600" b="1" dirty="0" err="1">
                <a:solidFill>
                  <a:srgbClr val="002060"/>
                </a:solidFill>
                <a:latin typeface="Courier New" charset="0"/>
                <a:ea typeface="Courier New" charset="0"/>
                <a:cs typeface="Courier New" charset="0"/>
              </a:rPr>
              <a:t>arithmetic</a:t>
            </a:r>
            <a:r>
              <a:rPr lang="nb-NO" sz="1600" b="1" dirty="0">
                <a:solidFill>
                  <a:srgbClr val="002060"/>
                </a:solidFill>
                <a:latin typeface="Courier New" charset="0"/>
                <a:ea typeface="Courier New" charset="0"/>
                <a:cs typeface="Courier New" charset="0"/>
              </a:rPr>
              <a:t> </a:t>
            </a:r>
            <a:r>
              <a:rPr lang="nb-NO" sz="1600" b="1" dirty="0" err="1">
                <a:solidFill>
                  <a:srgbClr val="002060"/>
                </a:solidFill>
                <a:latin typeface="Courier New" charset="0"/>
                <a:ea typeface="Courier New" charset="0"/>
                <a:cs typeface="Courier New" charset="0"/>
              </a:rPr>
              <a:t>intensity</a:t>
            </a:r>
            <a:r>
              <a:rPr lang="nb-NO" sz="1600" b="1" dirty="0">
                <a:solidFill>
                  <a:srgbClr val="002060"/>
                </a:solidFill>
                <a:latin typeface="Courier New" charset="0"/>
                <a:ea typeface="Courier New" charset="0"/>
                <a:cs typeface="Courier New" charset="0"/>
              </a:rPr>
              <a:t>; </a:t>
            </a:r>
            <a:r>
              <a:rPr lang="nb-NO" sz="1600" b="1" dirty="0" err="1">
                <a:solidFill>
                  <a:srgbClr val="002060"/>
                </a:solidFill>
                <a:latin typeface="Courier New" charset="0"/>
                <a:ea typeface="Courier New" charset="0"/>
                <a:cs typeface="Courier New" charset="0"/>
              </a:rPr>
              <a:t>GFLOPs</a:t>
            </a:r>
            <a:r>
              <a:rPr lang="nb-NO" sz="1600" b="1" dirty="0">
                <a:solidFill>
                  <a:srgbClr val="002060"/>
                </a:solidFill>
                <a:latin typeface="Courier New" charset="0"/>
                <a:ea typeface="Courier New" charset="0"/>
                <a:cs typeface="Courier New" charset="0"/>
              </a:rPr>
              <a:t>: </a:t>
            </a:r>
            <a:r>
              <a:rPr lang="nb-NO" sz="1600" b="1" dirty="0" err="1">
                <a:solidFill>
                  <a:srgbClr val="002060"/>
                </a:solidFill>
                <a:latin typeface="Courier New" charset="0"/>
                <a:ea typeface="Courier New" charset="0"/>
                <a:cs typeface="Courier New" charset="0"/>
              </a:rPr>
              <a:t>performance</a:t>
            </a:r>
            <a:r>
              <a:rPr lang="nb-NO" sz="1600" b="1" dirty="0">
                <a:solidFill>
                  <a:srgbClr val="002060"/>
                </a:solidFill>
                <a:latin typeface="Courier New" charset="0"/>
                <a:ea typeface="Courier New" charset="0"/>
                <a:cs typeface="Courier New" charset="0"/>
              </a:rPr>
              <a:t> </a:t>
            </a:r>
            <a:endParaRPr lang="en-US" sz="1600" b="1" dirty="0">
              <a:solidFill>
                <a:srgbClr val="002060"/>
              </a:solidFill>
              <a:latin typeface="Courier New" charset="0"/>
              <a:ea typeface="Courier New" charset="0"/>
              <a:cs typeface="Courier New" charset="0"/>
            </a:endParaRPr>
          </a:p>
          <a:p>
            <a:pPr marL="139700" indent="0">
              <a:buNone/>
            </a:pPr>
            <a:r>
              <a:rPr lang="en-US" sz="1600" b="1" dirty="0">
                <a:solidFill>
                  <a:srgbClr val="002060"/>
                </a:solidFill>
                <a:latin typeface="Courier New" charset="0"/>
                <a:ea typeface="Courier New" charset="0"/>
                <a:cs typeface="Courier New" charset="0"/>
              </a:rPr>
              <a:t>AI </a:t>
            </a:r>
            <a:r>
              <a:rPr lang="fi-FI" sz="1600" b="1" dirty="0">
                <a:solidFill>
                  <a:srgbClr val="002060"/>
                </a:solidFill>
                <a:latin typeface="Courier New" charset="0"/>
                <a:ea typeface="Courier New" charset="0"/>
                <a:cs typeface="Courier New" charset="0"/>
              </a:rPr>
              <a:t>2.584785579</a:t>
            </a:r>
          </a:p>
          <a:p>
            <a:pPr marL="139700" indent="0">
              <a:buNone/>
            </a:pPr>
            <a:r>
              <a:rPr lang="fi-FI" sz="1600" b="1" dirty="0" err="1">
                <a:solidFill>
                  <a:srgbClr val="002060"/>
                </a:solidFill>
                <a:latin typeface="Courier New" charset="0"/>
                <a:ea typeface="Courier New" charset="0"/>
                <a:cs typeface="Courier New" charset="0"/>
              </a:rPr>
              <a:t>GFLOPs</a:t>
            </a:r>
            <a:r>
              <a:rPr lang="fi-FI" sz="1600" b="1" dirty="0">
                <a:solidFill>
                  <a:srgbClr val="002060"/>
                </a:solidFill>
                <a:latin typeface="Courier New" charset="0"/>
                <a:ea typeface="Courier New" charset="0"/>
                <a:cs typeface="Courier New" charset="0"/>
              </a:rPr>
              <a:t> </a:t>
            </a:r>
            <a:r>
              <a:rPr lang="is-IS" sz="1600" b="1" dirty="0">
                <a:solidFill>
                  <a:srgbClr val="002060"/>
                </a:solidFill>
                <a:latin typeface="Courier New" charset="0"/>
                <a:ea typeface="Courier New" charset="0"/>
                <a:cs typeface="Courier New" charset="0"/>
              </a:rPr>
              <a:t>2085.756683</a:t>
            </a:r>
          </a:p>
          <a:p>
            <a:pPr marL="139700" indent="0">
              <a:buNone/>
            </a:pPr>
            <a:r>
              <a:rPr lang="is-IS" sz="1600" b="1" dirty="0">
                <a:solidFill>
                  <a:srgbClr val="002060"/>
                </a:solidFill>
                <a:latin typeface="Courier New" charset="0"/>
                <a:ea typeface="Courier New" charset="0"/>
                <a:cs typeface="Courier New" charset="0"/>
              </a:rPr>
              <a:t>labels ‘FMA, nw=1’</a:t>
            </a:r>
            <a:endParaRPr lang="en-US" sz="1600" b="1" dirty="0">
              <a:solidFill>
                <a:srgbClr val="002060"/>
              </a:solidFill>
              <a:latin typeface="Courier New" charset="0"/>
              <a:ea typeface="Courier New" charset="0"/>
              <a:cs typeface="Courier New" charset="0"/>
            </a:endParaRPr>
          </a:p>
        </p:txBody>
      </p:sp>
      <p:pic>
        <p:nvPicPr>
          <p:cNvPr id="7" name="Picture 6">
            <a:extLst>
              <a:ext uri="{FF2B5EF4-FFF2-40B4-BE49-F238E27FC236}">
                <a16:creationId xmlns:a16="http://schemas.microsoft.com/office/drawing/2014/main" id="{441CE829-3B50-2F49-9AFB-51EF3BAD0BF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08570" y="3276600"/>
            <a:ext cx="6488430" cy="4013461"/>
          </a:xfrm>
          <a:prstGeom prst="rect">
            <a:avLst/>
          </a:prstGeom>
        </p:spPr>
      </p:pic>
    </p:spTree>
    <p:extLst>
      <p:ext uri="{BB962C8B-B14F-4D97-AF65-F5344CB8AC3E}">
        <p14:creationId xmlns:p14="http://schemas.microsoft.com/office/powerpoint/2010/main" val="374875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74F18-A331-564F-ACF4-2CC3CCDEDC7C}"/>
              </a:ext>
            </a:extLst>
          </p:cNvPr>
          <p:cNvSpPr>
            <a:spLocks noGrp="1"/>
          </p:cNvSpPr>
          <p:nvPr>
            <p:ph type="title"/>
          </p:nvPr>
        </p:nvSpPr>
        <p:spPr/>
        <p:txBody>
          <a:bodyPr/>
          <a:lstStyle/>
          <a:p>
            <a:r>
              <a:rPr lang="en-US" dirty="0"/>
              <a:t>HBM Roofline on GPUs</a:t>
            </a:r>
          </a:p>
        </p:txBody>
      </p:sp>
      <p:sp>
        <p:nvSpPr>
          <p:cNvPr id="5" name="Slide Number Placeholder 4">
            <a:extLst>
              <a:ext uri="{FF2B5EF4-FFF2-40B4-BE49-F238E27FC236}">
                <a16:creationId xmlns:a16="http://schemas.microsoft.com/office/drawing/2014/main" id="{0DE2F1B4-C9CC-CD4D-8CBD-858EB34B0E72}"/>
              </a:ext>
            </a:extLst>
          </p:cNvPr>
          <p:cNvSpPr>
            <a:spLocks noGrp="1"/>
          </p:cNvSpPr>
          <p:nvPr>
            <p:ph type="sldNum" sz="quarter" idx="11"/>
          </p:nvPr>
        </p:nvSpPr>
        <p:spPr/>
        <p:txBody>
          <a:bodyPr/>
          <a:lstStyle/>
          <a:p>
            <a:pPr>
              <a:defRPr/>
            </a:pPr>
            <a:fld id="{245E9D0D-5449-D64E-B77D-4219B8BBCCDD}" type="slidenum">
              <a:rPr lang="en-US" smtClean="0"/>
              <a:pPr>
                <a:defRPr/>
              </a:pPr>
              <a:t>121</a:t>
            </a:fld>
            <a:endParaRPr lang="en-US" dirty="0"/>
          </a:p>
        </p:txBody>
      </p:sp>
      <p:sp>
        <p:nvSpPr>
          <p:cNvPr id="4" name="Text Placeholder 2">
            <a:extLst>
              <a:ext uri="{FF2B5EF4-FFF2-40B4-BE49-F238E27FC236}">
                <a16:creationId xmlns:a16="http://schemas.microsoft.com/office/drawing/2014/main" id="{D2CB2F44-E023-0243-AEC4-32433733589B}"/>
              </a:ext>
            </a:extLst>
          </p:cNvPr>
          <p:cNvSpPr txBox="1">
            <a:spLocks/>
          </p:cNvSpPr>
          <p:nvPr/>
        </p:nvSpPr>
        <p:spPr>
          <a:xfrm>
            <a:off x="457200" y="1523999"/>
            <a:ext cx="6858000" cy="4680323"/>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0"/>
              </a:spcBef>
              <a:buFont typeface="Wingdings" pitchFamily="2" charset="2"/>
              <a:buChar char="§"/>
            </a:pPr>
            <a:r>
              <a:rPr lang="en-US" sz="3200" dirty="0"/>
              <a:t>Use </a:t>
            </a:r>
            <a:r>
              <a:rPr lang="en-US" sz="3200" dirty="0" err="1"/>
              <a:t>BerkeleyGW</a:t>
            </a:r>
            <a:r>
              <a:rPr lang="en-US" sz="3200" dirty="0"/>
              <a:t> Proxy app GPP to see GPU effects</a:t>
            </a:r>
          </a:p>
          <a:p>
            <a:pPr marL="457200" indent="-457200">
              <a:spcBef>
                <a:spcPts val="0"/>
              </a:spcBef>
              <a:buFont typeface="Wingdings" pitchFamily="2" charset="2"/>
              <a:buChar char="§"/>
            </a:pPr>
            <a:r>
              <a:rPr lang="en-US" sz="3200" dirty="0"/>
              <a:t>HBM Roofline</a:t>
            </a:r>
          </a:p>
          <a:p>
            <a:pPr marL="457200" indent="-457200">
              <a:spcBef>
                <a:spcPts val="0"/>
              </a:spcBef>
              <a:buFont typeface="Wingdings" pitchFamily="2" charset="2"/>
              <a:buChar char="§"/>
            </a:pPr>
            <a:r>
              <a:rPr lang="en-US" sz="3200" dirty="0"/>
              <a:t>AI increases as </a:t>
            </a:r>
            <a:r>
              <a:rPr lang="en-US" sz="3200" b="1" dirty="0" err="1">
                <a:solidFill>
                  <a:srgbClr val="0432FF"/>
                </a:solidFill>
                <a:latin typeface="Courier New" charset="0"/>
                <a:ea typeface="Courier New" charset="0"/>
                <a:cs typeface="Courier New" charset="0"/>
                <a:sym typeface="Arial"/>
              </a:rPr>
              <a:t>nw</a:t>
            </a:r>
            <a:r>
              <a:rPr lang="en-US" sz="3200" dirty="0"/>
              <a:t> grows</a:t>
            </a:r>
          </a:p>
          <a:p>
            <a:pPr marL="457200" indent="-457200">
              <a:spcBef>
                <a:spcPts val="0"/>
              </a:spcBef>
              <a:buFont typeface="Wingdings" pitchFamily="2" charset="2"/>
              <a:buChar char="§"/>
            </a:pPr>
            <a:r>
              <a:rPr lang="en-US" sz="3200" dirty="0"/>
              <a:t>bandwidth bound </a:t>
            </a:r>
            <a:r>
              <a:rPr lang="en-US" sz="3200" dirty="0">
                <a:sym typeface="Wingdings"/>
              </a:rPr>
              <a:t> </a:t>
            </a:r>
          </a:p>
          <a:p>
            <a:pPr marL="0" indent="0">
              <a:spcBef>
                <a:spcPts val="0"/>
              </a:spcBef>
            </a:pPr>
            <a:r>
              <a:rPr lang="en-US" sz="3200" dirty="0">
                <a:sym typeface="Wingdings"/>
              </a:rPr>
              <a:t>	</a:t>
            </a:r>
            <a:r>
              <a:rPr lang="en-US" sz="3200" dirty="0"/>
              <a:t>compute bound</a:t>
            </a:r>
          </a:p>
          <a:p>
            <a:pPr marL="457200" indent="-457200">
              <a:spcBef>
                <a:spcPts val="0"/>
              </a:spcBef>
              <a:buFont typeface="Wingdings" pitchFamily="2" charset="2"/>
              <a:buChar char="§"/>
            </a:pPr>
            <a:r>
              <a:rPr lang="en-US" sz="3200" dirty="0"/>
              <a:t>Disable FMA in the compiler…</a:t>
            </a:r>
          </a:p>
          <a:p>
            <a:pPr marL="914400" indent="-457200">
              <a:spcBef>
                <a:spcPts val="0"/>
              </a:spcBef>
              <a:buFont typeface="Courier New" panose="02070309020205020404" pitchFamily="49" charset="0"/>
              <a:buChar char="o"/>
            </a:pPr>
            <a:r>
              <a:rPr lang="en-US" sz="2800" dirty="0">
                <a:solidFill>
                  <a:srgbClr val="0432FF"/>
                </a:solidFill>
              </a:rPr>
              <a:t>(</a:t>
            </a:r>
            <a:r>
              <a:rPr lang="en-US" sz="2800" b="1" dirty="0">
                <a:solidFill>
                  <a:srgbClr val="0432FF"/>
                </a:solidFill>
                <a:latin typeface="Courier New" charset="0"/>
                <a:ea typeface="Courier New" charset="0"/>
                <a:cs typeface="Courier New" charset="0"/>
              </a:rPr>
              <a:t>-</a:t>
            </a:r>
            <a:r>
              <a:rPr lang="en-US" sz="2800" b="1" dirty="0" err="1">
                <a:solidFill>
                  <a:srgbClr val="0432FF"/>
                </a:solidFill>
                <a:latin typeface="Courier New" charset="0"/>
                <a:ea typeface="Courier New" charset="0"/>
                <a:cs typeface="Courier New" charset="0"/>
              </a:rPr>
              <a:t>fmad</a:t>
            </a:r>
            <a:r>
              <a:rPr lang="en-US" sz="2800" b="1" dirty="0">
                <a:solidFill>
                  <a:srgbClr val="0432FF"/>
                </a:solidFill>
                <a:latin typeface="Courier New" charset="0"/>
                <a:ea typeface="Courier New" charset="0"/>
                <a:cs typeface="Courier New" charset="0"/>
              </a:rPr>
              <a:t>=true/false</a:t>
            </a:r>
            <a:r>
              <a:rPr lang="en-US" sz="2800" dirty="0"/>
              <a:t>)</a:t>
            </a:r>
          </a:p>
          <a:p>
            <a:pPr marL="914400" indent="-457200">
              <a:spcBef>
                <a:spcPts val="0"/>
              </a:spcBef>
              <a:buFont typeface="Courier New" panose="02070309020205020404" pitchFamily="49" charset="0"/>
              <a:buChar char="o"/>
            </a:pPr>
            <a:r>
              <a:rPr lang="en-US" sz="2800" dirty="0"/>
              <a:t>“No-FMA” converges to its ceiling</a:t>
            </a:r>
          </a:p>
          <a:p>
            <a:pPr marL="914400" indent="-457200">
              <a:spcBef>
                <a:spcPts val="0"/>
              </a:spcBef>
              <a:buFont typeface="Courier New" panose="02070309020205020404" pitchFamily="49" charset="0"/>
              <a:buChar char="o"/>
            </a:pPr>
            <a:r>
              <a:rPr lang="en-US" sz="2800" dirty="0"/>
              <a:t>But FMA doesn’t </a:t>
            </a:r>
          </a:p>
          <a:p>
            <a:pPr marL="457200" indent="-457200">
              <a:spcBef>
                <a:spcPts val="0"/>
              </a:spcBef>
              <a:buFont typeface="Wingdings" pitchFamily="2" charset="2"/>
              <a:buChar char="§"/>
            </a:pPr>
            <a:endParaRPr lang="en-US" sz="2800" dirty="0"/>
          </a:p>
        </p:txBody>
      </p:sp>
      <p:pic>
        <p:nvPicPr>
          <p:cNvPr id="8" name="Picture 7">
            <a:extLst>
              <a:ext uri="{FF2B5EF4-FFF2-40B4-BE49-F238E27FC236}">
                <a16:creationId xmlns:a16="http://schemas.microsoft.com/office/drawing/2014/main" id="{F270DAD0-6AB8-E74B-B0B2-B1BEF9462EB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15200" y="1600200"/>
            <a:ext cx="6898641" cy="4267200"/>
          </a:xfrm>
          <a:prstGeom prst="rect">
            <a:avLst/>
          </a:prstGeom>
        </p:spPr>
      </p:pic>
    </p:spTree>
    <p:extLst>
      <p:ext uri="{BB962C8B-B14F-4D97-AF65-F5344CB8AC3E}">
        <p14:creationId xmlns:p14="http://schemas.microsoft.com/office/powerpoint/2010/main" val="41286704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74F18-A331-564F-ACF4-2CC3CCDEDC7C}"/>
              </a:ext>
            </a:extLst>
          </p:cNvPr>
          <p:cNvSpPr>
            <a:spLocks noGrp="1"/>
          </p:cNvSpPr>
          <p:nvPr>
            <p:ph type="title"/>
          </p:nvPr>
        </p:nvSpPr>
        <p:spPr/>
        <p:txBody>
          <a:bodyPr/>
          <a:lstStyle/>
          <a:p>
            <a:r>
              <a:rPr lang="en-US" dirty="0"/>
              <a:t>Hierarchical Roofline on GPUs</a:t>
            </a:r>
          </a:p>
        </p:txBody>
      </p:sp>
      <p:sp>
        <p:nvSpPr>
          <p:cNvPr id="5" name="Slide Number Placeholder 4">
            <a:extLst>
              <a:ext uri="{FF2B5EF4-FFF2-40B4-BE49-F238E27FC236}">
                <a16:creationId xmlns:a16="http://schemas.microsoft.com/office/drawing/2014/main" id="{0DE2F1B4-C9CC-CD4D-8CBD-858EB34B0E72}"/>
              </a:ext>
            </a:extLst>
          </p:cNvPr>
          <p:cNvSpPr>
            <a:spLocks noGrp="1"/>
          </p:cNvSpPr>
          <p:nvPr>
            <p:ph type="sldNum" sz="quarter" idx="11"/>
          </p:nvPr>
        </p:nvSpPr>
        <p:spPr/>
        <p:txBody>
          <a:bodyPr/>
          <a:lstStyle/>
          <a:p>
            <a:pPr>
              <a:defRPr/>
            </a:pPr>
            <a:fld id="{245E9D0D-5449-D64E-B77D-4219B8BBCCDD}" type="slidenum">
              <a:rPr lang="en-US" smtClean="0"/>
              <a:pPr>
                <a:defRPr/>
              </a:pPr>
              <a:t>122</a:t>
            </a:fld>
            <a:endParaRPr lang="en-US" dirty="0"/>
          </a:p>
        </p:txBody>
      </p:sp>
      <p:sp>
        <p:nvSpPr>
          <p:cNvPr id="4" name="Text Placeholder 2">
            <a:extLst>
              <a:ext uri="{FF2B5EF4-FFF2-40B4-BE49-F238E27FC236}">
                <a16:creationId xmlns:a16="http://schemas.microsoft.com/office/drawing/2014/main" id="{D2CB2F44-E023-0243-AEC4-32433733589B}"/>
              </a:ext>
            </a:extLst>
          </p:cNvPr>
          <p:cNvSpPr txBox="1">
            <a:spLocks/>
          </p:cNvSpPr>
          <p:nvPr/>
        </p:nvSpPr>
        <p:spPr>
          <a:xfrm>
            <a:off x="457200" y="1523999"/>
            <a:ext cx="6858000" cy="4680323"/>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0"/>
              </a:spcBef>
              <a:buFont typeface="Wingdings" pitchFamily="2" charset="2"/>
              <a:buChar char="§"/>
            </a:pPr>
            <a:r>
              <a:rPr lang="en-US" sz="2800" dirty="0"/>
              <a:t>GPP is HBM bound</a:t>
            </a:r>
          </a:p>
          <a:p>
            <a:pPr marL="457200" indent="-457200">
              <a:spcBef>
                <a:spcPts val="0"/>
              </a:spcBef>
              <a:buFont typeface="Wingdings" pitchFamily="2" charset="2"/>
              <a:buChar char="§"/>
            </a:pPr>
            <a:r>
              <a:rPr lang="en-US" sz="2800" dirty="0"/>
              <a:t>L1/L2 performance far from L1/L2 ceiling</a:t>
            </a:r>
          </a:p>
          <a:p>
            <a:pPr marL="457200" indent="-457200">
              <a:spcBef>
                <a:spcPts val="0"/>
              </a:spcBef>
              <a:buFont typeface="Wingdings" pitchFamily="2" charset="2"/>
              <a:buChar char="§"/>
            </a:pPr>
            <a:endParaRPr lang="en-US" sz="2800" dirty="0"/>
          </a:p>
          <a:p>
            <a:pPr marL="457200" indent="-457200">
              <a:spcBef>
                <a:spcPts val="0"/>
              </a:spcBef>
              <a:buFont typeface="Wingdings" pitchFamily="2" charset="2"/>
              <a:buChar char="§"/>
            </a:pPr>
            <a:r>
              <a:rPr lang="en-US" sz="2800" dirty="0"/>
              <a:t>FLOPs are proportional to </a:t>
            </a:r>
            <a:r>
              <a:rPr lang="en-US" sz="2800" b="1" dirty="0" err="1">
                <a:solidFill>
                  <a:srgbClr val="0432FF"/>
                </a:solidFill>
                <a:latin typeface="Courier New" charset="0"/>
                <a:ea typeface="Courier New" charset="0"/>
                <a:cs typeface="Courier New" charset="0"/>
              </a:rPr>
              <a:t>nw</a:t>
            </a:r>
            <a:endParaRPr lang="en-US" sz="2800" b="1" dirty="0">
              <a:solidFill>
                <a:srgbClr val="0432FF"/>
              </a:solidFill>
              <a:latin typeface="Courier New" charset="0"/>
              <a:ea typeface="Courier New" charset="0"/>
              <a:cs typeface="Courier New" charset="0"/>
            </a:endParaRPr>
          </a:p>
          <a:p>
            <a:pPr marL="457200" indent="-457200">
              <a:spcBef>
                <a:spcPts val="0"/>
              </a:spcBef>
              <a:buFont typeface="Wingdings" pitchFamily="2" charset="2"/>
              <a:buChar char="§"/>
            </a:pPr>
            <a:r>
              <a:rPr lang="en-US" sz="2800" dirty="0"/>
              <a:t>Increase in HBM AI → </a:t>
            </a:r>
          </a:p>
          <a:p>
            <a:pPr marL="914400" indent="-457200">
              <a:spcBef>
                <a:spcPts val="0"/>
              </a:spcBef>
            </a:pPr>
            <a:r>
              <a:rPr lang="en-US" sz="2800" b="1" dirty="0">
                <a:solidFill>
                  <a:srgbClr val="0432FF"/>
                </a:solidFill>
              </a:rPr>
              <a:t>HBM bytes approx. constant</a:t>
            </a:r>
          </a:p>
          <a:p>
            <a:pPr marL="914400" indent="-457200">
              <a:spcBef>
                <a:spcPts val="0"/>
              </a:spcBef>
            </a:pPr>
            <a:r>
              <a:rPr lang="en-US" sz="2800" b="1" dirty="0">
                <a:solidFill>
                  <a:srgbClr val="0432FF"/>
                </a:solidFill>
              </a:rPr>
              <a:t>(good L2 locality)</a:t>
            </a:r>
          </a:p>
          <a:p>
            <a:pPr marL="457200" indent="-457200">
              <a:spcBef>
                <a:spcPts val="0"/>
              </a:spcBef>
              <a:buFont typeface="Wingdings" pitchFamily="2" charset="2"/>
              <a:buChar char="§"/>
            </a:pPr>
            <a:r>
              <a:rPr lang="en-US" sz="2800" dirty="0"/>
              <a:t>Slow increase in L2 AI → </a:t>
            </a:r>
          </a:p>
          <a:p>
            <a:pPr marL="914400" indent="-457200">
              <a:spcBef>
                <a:spcPts val="0"/>
              </a:spcBef>
            </a:pPr>
            <a:r>
              <a:rPr lang="en-US" sz="2800" b="1" dirty="0">
                <a:solidFill>
                  <a:srgbClr val="0432FF"/>
                </a:solidFill>
              </a:rPr>
              <a:t>L2 bytes increase for </a:t>
            </a:r>
            <a:r>
              <a:rPr lang="en-US" sz="2800" b="1" dirty="0" err="1">
                <a:solidFill>
                  <a:srgbClr val="0432FF"/>
                </a:solidFill>
                <a:latin typeface="Courier New" charset="0"/>
                <a:ea typeface="Courier New" charset="0"/>
                <a:cs typeface="Courier New" charset="0"/>
              </a:rPr>
              <a:t>nw</a:t>
            </a:r>
            <a:r>
              <a:rPr lang="en-US" sz="2800" b="1" dirty="0">
                <a:solidFill>
                  <a:srgbClr val="0432FF"/>
                </a:solidFill>
              </a:rPr>
              <a:t>&gt;1 </a:t>
            </a:r>
          </a:p>
          <a:p>
            <a:pPr marL="914400" indent="-457200">
              <a:spcBef>
                <a:spcPts val="0"/>
              </a:spcBef>
            </a:pPr>
            <a:r>
              <a:rPr lang="en-US" sz="2800" b="1" dirty="0">
                <a:solidFill>
                  <a:srgbClr val="0432FF"/>
                </a:solidFill>
              </a:rPr>
              <a:t>(poor L1 locality)</a:t>
            </a:r>
          </a:p>
          <a:p>
            <a:pPr marL="457200" indent="-457200">
              <a:spcBef>
                <a:spcPts val="0"/>
              </a:spcBef>
              <a:buFont typeface="Wingdings" pitchFamily="2" charset="2"/>
              <a:buChar char="§"/>
            </a:pPr>
            <a:r>
              <a:rPr lang="en-US" sz="2800" dirty="0"/>
              <a:t>Increase in L1 AI → </a:t>
            </a:r>
          </a:p>
          <a:p>
            <a:pPr marL="914400" indent="-457200">
              <a:spcBef>
                <a:spcPts val="0"/>
              </a:spcBef>
            </a:pPr>
            <a:r>
              <a:rPr lang="en-US" sz="2800" b="1" dirty="0">
                <a:solidFill>
                  <a:srgbClr val="0432FF"/>
                </a:solidFill>
              </a:rPr>
              <a:t>L1 bytes approx. constant</a:t>
            </a:r>
          </a:p>
          <a:p>
            <a:pPr marL="914400" indent="-457200">
              <a:spcBef>
                <a:spcPts val="0"/>
              </a:spcBef>
            </a:pPr>
            <a:r>
              <a:rPr lang="en-US" sz="2800" b="1" dirty="0">
                <a:solidFill>
                  <a:srgbClr val="0432FF"/>
                </a:solidFill>
              </a:rPr>
              <a:t>(good register file locality)</a:t>
            </a:r>
          </a:p>
          <a:p>
            <a:pPr marL="457200" indent="-457200">
              <a:spcBef>
                <a:spcPts val="0"/>
              </a:spcBef>
              <a:buFont typeface="Wingdings" pitchFamily="2" charset="2"/>
              <a:buChar char="§"/>
            </a:pPr>
            <a:endParaRPr lang="en-US" sz="2800" dirty="0"/>
          </a:p>
          <a:p>
            <a:pPr marL="457200" indent="-457200">
              <a:spcBef>
                <a:spcPts val="0"/>
              </a:spcBef>
              <a:buFont typeface="Wingdings" pitchFamily="2" charset="2"/>
              <a:buChar char="§"/>
            </a:pPr>
            <a:endParaRPr lang="en-US" sz="2800" dirty="0"/>
          </a:p>
          <a:p>
            <a:pPr marL="457200" indent="-457200">
              <a:spcBef>
                <a:spcPts val="0"/>
              </a:spcBef>
              <a:buFont typeface="Wingdings" pitchFamily="2" charset="2"/>
              <a:buChar char="§"/>
            </a:pPr>
            <a:endParaRPr lang="en-US" sz="2800" dirty="0"/>
          </a:p>
        </p:txBody>
      </p:sp>
      <p:pic>
        <p:nvPicPr>
          <p:cNvPr id="6" name="Picture 5">
            <a:extLst>
              <a:ext uri="{FF2B5EF4-FFF2-40B4-BE49-F238E27FC236}">
                <a16:creationId xmlns:a16="http://schemas.microsoft.com/office/drawing/2014/main" id="{6FF2ECD9-2CA4-204F-9395-8FC636DFAFA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6086" y="1676400"/>
            <a:ext cx="6826347" cy="4222483"/>
          </a:xfrm>
          <a:prstGeom prst="rect">
            <a:avLst/>
          </a:prstGeom>
        </p:spPr>
      </p:pic>
    </p:spTree>
    <p:extLst>
      <p:ext uri="{BB962C8B-B14F-4D97-AF65-F5344CB8AC3E}">
        <p14:creationId xmlns:p14="http://schemas.microsoft.com/office/powerpoint/2010/main" val="26870350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4400" y="2514600"/>
            <a:ext cx="12801600" cy="1600200"/>
          </a:xfrm>
        </p:spPr>
        <p:txBody>
          <a:bodyPr anchor="ctr"/>
          <a:lstStyle/>
          <a:p>
            <a:r>
              <a:rPr lang="en-US" sz="9600" dirty="0"/>
              <a:t>Summary</a:t>
            </a:r>
          </a:p>
        </p:txBody>
      </p:sp>
    </p:spTree>
    <p:extLst>
      <p:ext uri="{BB962C8B-B14F-4D97-AF65-F5344CB8AC3E}">
        <p14:creationId xmlns:p14="http://schemas.microsoft.com/office/powerpoint/2010/main" val="397247955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74F18-A331-564F-ACF4-2CC3CCDEDC7C}"/>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C190E41-CE52-0646-B3B2-CB9F70893607}"/>
              </a:ext>
            </a:extLst>
          </p:cNvPr>
          <p:cNvSpPr>
            <a:spLocks noGrp="1"/>
          </p:cNvSpPr>
          <p:nvPr>
            <p:ph idx="1"/>
          </p:nvPr>
        </p:nvSpPr>
        <p:spPr/>
        <p:txBody>
          <a:bodyPr/>
          <a:lstStyle/>
          <a:p>
            <a:pPr marL="457200" indent="-457200">
              <a:spcBef>
                <a:spcPts val="800"/>
              </a:spcBef>
              <a:buFont typeface="Wingdings" charset="2"/>
              <a:buChar char="§"/>
            </a:pPr>
            <a:r>
              <a:rPr lang="en-US" sz="3600" dirty="0"/>
              <a:t>Performance Models</a:t>
            </a:r>
          </a:p>
          <a:p>
            <a:pPr marL="457200" indent="-457200">
              <a:spcBef>
                <a:spcPts val="800"/>
              </a:spcBef>
              <a:buFont typeface="Wingdings" charset="2"/>
              <a:buChar char="§"/>
            </a:pPr>
            <a:r>
              <a:rPr lang="en-US" sz="3600" dirty="0"/>
              <a:t>Roofline Model</a:t>
            </a:r>
          </a:p>
          <a:p>
            <a:pPr marL="457200" indent="-457200">
              <a:spcBef>
                <a:spcPts val="800"/>
              </a:spcBef>
              <a:buFont typeface="Wingdings" charset="2"/>
              <a:buChar char="§"/>
            </a:pPr>
            <a:r>
              <a:rPr lang="en-US" sz="3600" dirty="0"/>
              <a:t>Tools for Roofline Analysis…</a:t>
            </a:r>
          </a:p>
          <a:p>
            <a:pPr marL="914400" indent="-571500">
              <a:spcBef>
                <a:spcPts val="800"/>
              </a:spcBef>
              <a:buFont typeface="Courier New" panose="02070309020205020404" pitchFamily="49" charset="0"/>
              <a:buChar char="o"/>
            </a:pPr>
            <a:r>
              <a:rPr lang="en-US" sz="2400" dirty="0"/>
              <a:t>Machine Characterization (ERT)</a:t>
            </a:r>
          </a:p>
          <a:p>
            <a:pPr marL="914400" indent="-571500">
              <a:spcBef>
                <a:spcPts val="800"/>
              </a:spcBef>
              <a:buFont typeface="Courier New" panose="02070309020205020404" pitchFamily="49" charset="0"/>
              <a:buChar char="o"/>
            </a:pPr>
            <a:r>
              <a:rPr lang="en-US" sz="2400" dirty="0"/>
              <a:t>Using LIKWID to access performance counters</a:t>
            </a:r>
          </a:p>
          <a:p>
            <a:pPr marL="914400" indent="-571500">
              <a:spcBef>
                <a:spcPts val="800"/>
              </a:spcBef>
              <a:buFont typeface="Courier New" panose="02070309020205020404" pitchFamily="49" charset="0"/>
              <a:buChar char="o"/>
            </a:pPr>
            <a:r>
              <a:rPr lang="en-US" sz="2400" dirty="0"/>
              <a:t>Using SDE to get more accurate FLOP counts</a:t>
            </a:r>
          </a:p>
          <a:p>
            <a:pPr marL="914400" indent="-571500">
              <a:spcBef>
                <a:spcPts val="800"/>
              </a:spcBef>
              <a:buFont typeface="Courier New" panose="02070309020205020404" pitchFamily="49" charset="0"/>
              <a:buChar char="o"/>
            </a:pPr>
            <a:r>
              <a:rPr lang="en-US" sz="2400" dirty="0"/>
              <a:t>Using Advisor to provide a single tool that integrates cache simulation and accurate FLOP counts.</a:t>
            </a:r>
          </a:p>
          <a:p>
            <a:pPr marL="914400" indent="-571500">
              <a:spcBef>
                <a:spcPts val="800"/>
              </a:spcBef>
              <a:buFont typeface="Courier New" panose="02070309020205020404" pitchFamily="49" charset="0"/>
              <a:buChar char="o"/>
            </a:pPr>
            <a:r>
              <a:rPr lang="en-US" sz="2400" dirty="0"/>
              <a:t>Using </a:t>
            </a:r>
            <a:r>
              <a:rPr lang="en-US" sz="2400" dirty="0" err="1"/>
              <a:t>NVProf</a:t>
            </a:r>
            <a:r>
              <a:rPr lang="en-US" sz="2400" dirty="0"/>
              <a:t> to affect Roofline on GPUs</a:t>
            </a:r>
          </a:p>
          <a:p>
            <a:pPr marL="914400">
              <a:buFont typeface="Courier New" panose="02070309020205020404" pitchFamily="49" charset="0"/>
              <a:buChar char="o"/>
            </a:pPr>
            <a:endParaRPr lang="en-US" dirty="0"/>
          </a:p>
        </p:txBody>
      </p:sp>
      <p:sp>
        <p:nvSpPr>
          <p:cNvPr id="5" name="Slide Number Placeholder 4">
            <a:extLst>
              <a:ext uri="{FF2B5EF4-FFF2-40B4-BE49-F238E27FC236}">
                <a16:creationId xmlns:a16="http://schemas.microsoft.com/office/drawing/2014/main" id="{0DE2F1B4-C9CC-CD4D-8CBD-858EB34B0E72}"/>
              </a:ext>
            </a:extLst>
          </p:cNvPr>
          <p:cNvSpPr>
            <a:spLocks noGrp="1"/>
          </p:cNvSpPr>
          <p:nvPr>
            <p:ph type="sldNum" sz="quarter" idx="11"/>
          </p:nvPr>
        </p:nvSpPr>
        <p:spPr/>
        <p:txBody>
          <a:bodyPr/>
          <a:lstStyle/>
          <a:p>
            <a:pPr>
              <a:defRPr/>
            </a:pPr>
            <a:fld id="{245E9D0D-5449-D64E-B77D-4219B8BBCCDD}" type="slidenum">
              <a:rPr lang="en-US" smtClean="0"/>
              <a:pPr>
                <a:defRPr/>
              </a:pPr>
              <a:t>124</a:t>
            </a:fld>
            <a:endParaRPr lang="en-US" dirty="0"/>
          </a:p>
        </p:txBody>
      </p:sp>
    </p:spTree>
    <p:extLst>
      <p:ext uri="{BB962C8B-B14F-4D97-AF65-F5344CB8AC3E}">
        <p14:creationId xmlns:p14="http://schemas.microsoft.com/office/powerpoint/2010/main" val="26309487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4400" y="2514600"/>
            <a:ext cx="12801600" cy="1600200"/>
          </a:xfrm>
        </p:spPr>
        <p:txBody>
          <a:bodyPr anchor="ctr"/>
          <a:lstStyle/>
          <a:p>
            <a:r>
              <a:rPr lang="en-US" sz="9600" dirty="0"/>
              <a:t>Questions?</a:t>
            </a:r>
          </a:p>
        </p:txBody>
      </p:sp>
    </p:spTree>
    <p:extLst>
      <p:ext uri="{BB962C8B-B14F-4D97-AF65-F5344CB8AC3E}">
        <p14:creationId xmlns:p14="http://schemas.microsoft.com/office/powerpoint/2010/main" val="29802613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4400" y="2514600"/>
            <a:ext cx="12801600" cy="1600200"/>
          </a:xfrm>
        </p:spPr>
        <p:txBody>
          <a:bodyPr anchor="ctr"/>
          <a:lstStyle/>
          <a:p>
            <a:r>
              <a:rPr lang="en-US" sz="9600" dirty="0"/>
              <a:t>Backup</a:t>
            </a:r>
          </a:p>
        </p:txBody>
      </p:sp>
    </p:spTree>
    <p:extLst>
      <p:ext uri="{BB962C8B-B14F-4D97-AF65-F5344CB8AC3E}">
        <p14:creationId xmlns:p14="http://schemas.microsoft.com/office/powerpoint/2010/main" val="27533646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4400" y="3352800"/>
            <a:ext cx="12801600" cy="1600200"/>
          </a:xfrm>
        </p:spPr>
        <p:txBody>
          <a:bodyPr anchor="ctr"/>
          <a:lstStyle/>
          <a:p>
            <a:r>
              <a:rPr lang="en-US" sz="8000" dirty="0"/>
              <a:t>Hierarchical Roofline vs.</a:t>
            </a:r>
            <a:br>
              <a:rPr lang="en-US" sz="8000" dirty="0"/>
            </a:br>
            <a:r>
              <a:rPr lang="en-US" sz="8000" dirty="0"/>
              <a:t>Cache-Aware Roofline</a:t>
            </a:r>
            <a:br>
              <a:rPr lang="en-US" dirty="0"/>
            </a:br>
            <a:br>
              <a:rPr lang="en-US" dirty="0"/>
            </a:br>
            <a:r>
              <a:rPr lang="mr-IN" dirty="0"/>
              <a:t>…</a:t>
            </a:r>
            <a:r>
              <a:rPr lang="en-US" i="1" dirty="0"/>
              <a:t>understanding different Roofline formulations in Advisor</a:t>
            </a:r>
          </a:p>
        </p:txBody>
      </p:sp>
    </p:spTree>
    <p:extLst>
      <p:ext uri="{BB962C8B-B14F-4D97-AF65-F5344CB8AC3E}">
        <p14:creationId xmlns:p14="http://schemas.microsoft.com/office/powerpoint/2010/main" val="40091814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two Major Roofline Formulations:</a:t>
            </a:r>
          </a:p>
        </p:txBody>
      </p:sp>
      <p:sp>
        <p:nvSpPr>
          <p:cNvPr id="3" name="Content Placeholder 2"/>
          <p:cNvSpPr>
            <a:spLocks noGrp="1"/>
          </p:cNvSpPr>
          <p:nvPr>
            <p:ph idx="1"/>
          </p:nvPr>
        </p:nvSpPr>
        <p:spPr>
          <a:xfrm>
            <a:off x="457200" y="1447800"/>
            <a:ext cx="13716000" cy="1524000"/>
          </a:xfrm>
        </p:spPr>
        <p:txBody>
          <a:bodyPr/>
          <a:lstStyle/>
          <a:p>
            <a:pPr marL="457200" indent="-457200">
              <a:spcBef>
                <a:spcPts val="800"/>
              </a:spcBef>
              <a:buFont typeface="Wingdings" charset="2"/>
              <a:buChar char="§"/>
            </a:pPr>
            <a:r>
              <a:rPr lang="en-US" sz="3200" dirty="0"/>
              <a:t>Hierarchical Roofline (original Roofline w/ DRAM, L3, L2, </a:t>
            </a:r>
            <a:r>
              <a:rPr lang="mr-IN" sz="3200" dirty="0"/>
              <a:t>…</a:t>
            </a:r>
            <a:r>
              <a:rPr lang="en-US" sz="3200" dirty="0"/>
              <a:t>)</a:t>
            </a:r>
            <a:r>
              <a:rPr lang="mr-IN" sz="3200" dirty="0"/>
              <a:t>…</a:t>
            </a:r>
            <a:endParaRPr lang="en-US" sz="3200" dirty="0"/>
          </a:p>
          <a:p>
            <a:pPr marL="949301" lvl="3" indent="-457200">
              <a:spcBef>
                <a:spcPts val="800"/>
              </a:spcBef>
              <a:buSzPct val="100000"/>
              <a:buFont typeface="Arial" charset="0"/>
              <a:buChar char="•"/>
            </a:pPr>
            <a:r>
              <a:rPr lang="en-US" sz="1800" b="1" dirty="0">
                <a:solidFill>
                  <a:srgbClr val="0432FF"/>
                </a:solidFill>
              </a:rPr>
              <a:t>Williams, et al, “Roofline: An Insightful Visual Performance Model for Multicore Architectures”, CACM, 2009 </a:t>
            </a:r>
          </a:p>
          <a:p>
            <a:pPr marL="949301" lvl="3" indent="-457200">
              <a:spcBef>
                <a:spcPts val="800"/>
              </a:spcBef>
              <a:buSzPct val="100000"/>
              <a:buFont typeface="Arial" charset="0"/>
              <a:buChar char="•"/>
            </a:pPr>
            <a:r>
              <a:rPr lang="en-US" sz="1800" b="1" dirty="0">
                <a:solidFill>
                  <a:srgbClr val="0432FF"/>
                </a:solidFill>
              </a:rPr>
              <a:t>Chapter 4 of “Auto-tuning Performance on Multicore Computers”, 2008</a:t>
            </a:r>
          </a:p>
          <a:p>
            <a:pPr marL="949301" lvl="3" indent="-457200">
              <a:spcBef>
                <a:spcPts val="800"/>
              </a:spcBef>
              <a:buSzPct val="100000"/>
              <a:buFont typeface="Arial" charset="0"/>
              <a:buChar char="•"/>
            </a:pPr>
            <a:r>
              <a:rPr lang="en-US" sz="1800" dirty="0"/>
              <a:t>Defines multiple bandwidth ceilings and multiple AI’s per kernel</a:t>
            </a:r>
          </a:p>
          <a:p>
            <a:pPr marL="949301" lvl="3" indent="-457200">
              <a:spcBef>
                <a:spcPts val="800"/>
              </a:spcBef>
              <a:buSzPct val="100000"/>
              <a:buFont typeface="Arial" charset="0"/>
              <a:buChar char="•"/>
            </a:pPr>
            <a:r>
              <a:rPr lang="en-US" sz="1800" dirty="0"/>
              <a:t>Performance bound is the minimum of flops and the memory intercepts (superposition of original, single-metric Rooflines)</a:t>
            </a:r>
          </a:p>
          <a:p>
            <a:pPr marL="457200" indent="-457200">
              <a:spcBef>
                <a:spcPts val="800"/>
              </a:spcBef>
              <a:buFont typeface="Wingdings" charset="2"/>
              <a:buChar char="§"/>
            </a:pPr>
            <a:r>
              <a:rPr lang="en-US" sz="3200" dirty="0"/>
              <a:t>Cache-Aware Roofline</a:t>
            </a:r>
          </a:p>
          <a:p>
            <a:pPr marL="949301" lvl="3" indent="-457200">
              <a:spcBef>
                <a:spcPts val="800"/>
              </a:spcBef>
              <a:buSzPct val="100000"/>
              <a:buFont typeface="Arial" charset="0"/>
              <a:buChar char="•"/>
            </a:pPr>
            <a:r>
              <a:rPr lang="en-US" sz="1800" b="1" dirty="0" err="1">
                <a:solidFill>
                  <a:srgbClr val="0432FF"/>
                </a:solidFill>
              </a:rPr>
              <a:t>Ilic</a:t>
            </a:r>
            <a:r>
              <a:rPr lang="en-US" sz="1800" b="1" dirty="0">
                <a:solidFill>
                  <a:srgbClr val="0432FF"/>
                </a:solidFill>
              </a:rPr>
              <a:t> et al, "Cache-aware Roofline model: Upgrading the loft", IEEE Computer Architecture Letters, 2014</a:t>
            </a:r>
          </a:p>
          <a:p>
            <a:pPr marL="949301" lvl="3" indent="-457200">
              <a:spcBef>
                <a:spcPts val="800"/>
              </a:spcBef>
              <a:buSzPct val="100000"/>
              <a:buFont typeface="Arial" charset="0"/>
              <a:buChar char="•"/>
            </a:pPr>
            <a:r>
              <a:rPr lang="en-US" sz="1800" dirty="0"/>
              <a:t>Defines multiple bandwidth ceilings, but uses a single AI (FLOP:L1 bytes)</a:t>
            </a:r>
          </a:p>
          <a:p>
            <a:pPr marL="949301" lvl="3" indent="-457200">
              <a:spcBef>
                <a:spcPts val="800"/>
              </a:spcBef>
              <a:buSzPct val="100000"/>
              <a:buFont typeface="Arial" charset="0"/>
              <a:buChar char="•"/>
            </a:pPr>
            <a:r>
              <a:rPr lang="en-US" sz="1800" dirty="0"/>
              <a:t>As one looses cache locality (capacity, conflict, </a:t>
            </a:r>
            <a:r>
              <a:rPr lang="mr-IN" sz="1800" dirty="0"/>
              <a:t>…</a:t>
            </a:r>
            <a:r>
              <a:rPr lang="en-US" sz="1800" dirty="0"/>
              <a:t>) performance falls from one BW ceiling to a lower one at constant AI</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128</a:t>
            </a:fld>
            <a:endParaRPr lang="en-US" dirty="0"/>
          </a:p>
        </p:txBody>
      </p:sp>
      <p:sp>
        <p:nvSpPr>
          <p:cNvPr id="6" name="Content Placeholder 2"/>
          <p:cNvSpPr txBox="1">
            <a:spLocks/>
          </p:cNvSpPr>
          <p:nvPr/>
        </p:nvSpPr>
        <p:spPr>
          <a:xfrm>
            <a:off x="457200" y="5257800"/>
            <a:ext cx="13716000" cy="1905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Why Does this matter?</a:t>
            </a:r>
          </a:p>
          <a:p>
            <a:pPr marL="949301" lvl="3" indent="-457200">
              <a:spcBef>
                <a:spcPts val="800"/>
              </a:spcBef>
              <a:buSzPct val="100000"/>
              <a:buFont typeface="Arial" charset="0"/>
              <a:buChar char="•"/>
            </a:pPr>
            <a:r>
              <a:rPr lang="en-US" sz="1800" kern="0" dirty="0"/>
              <a:t>Some tools use the Hierarchical Roofline, some use cache-aware </a:t>
            </a:r>
            <a:r>
              <a:rPr lang="en-US" sz="1800" b="1" kern="0" dirty="0">
                <a:solidFill>
                  <a:srgbClr val="FF0080"/>
                </a:solidFill>
              </a:rPr>
              <a:t>== Users need to understand the differences</a:t>
            </a:r>
          </a:p>
          <a:p>
            <a:pPr marL="949301" lvl="3" indent="-457200">
              <a:spcBef>
                <a:spcPts val="800"/>
              </a:spcBef>
              <a:buSzPct val="100000"/>
              <a:buFont typeface="Arial" charset="0"/>
              <a:buChar char="•"/>
            </a:pPr>
            <a:r>
              <a:rPr lang="en-US" sz="1800" kern="0" dirty="0"/>
              <a:t>Cache-Aware Roofline model was integrated into production Intel Advisor</a:t>
            </a:r>
          </a:p>
          <a:p>
            <a:pPr marL="949301" lvl="3" indent="-457200">
              <a:spcBef>
                <a:spcPts val="800"/>
              </a:spcBef>
              <a:buSzPct val="100000"/>
              <a:buFont typeface="Arial" charset="0"/>
              <a:buChar char="•"/>
            </a:pPr>
            <a:r>
              <a:rPr lang="en-US" sz="1800" kern="0" dirty="0"/>
              <a:t>Evaluation version of Hierarchical Roofline</a:t>
            </a:r>
            <a:r>
              <a:rPr lang="en-US" sz="1800" kern="0" baseline="30000" dirty="0"/>
              <a:t>1</a:t>
            </a:r>
            <a:r>
              <a:rPr lang="en-US" sz="1800" kern="0" dirty="0"/>
              <a:t> (cache simulator) has also been integrated into Intel Advisor</a:t>
            </a:r>
          </a:p>
        </p:txBody>
      </p:sp>
      <p:sp>
        <p:nvSpPr>
          <p:cNvPr id="7" name="TextBox 6"/>
          <p:cNvSpPr txBox="1"/>
          <p:nvPr/>
        </p:nvSpPr>
        <p:spPr>
          <a:xfrm>
            <a:off x="228600" y="7391400"/>
            <a:ext cx="6629400" cy="381000"/>
          </a:xfrm>
          <a:prstGeom prst="rect">
            <a:avLst/>
          </a:prstGeom>
          <a:noFill/>
        </p:spPr>
        <p:txBody>
          <a:bodyPr wrap="square" lIns="0" tIns="0" rIns="0" bIns="0" rtlCol="0" anchor="t" anchorCtr="0">
            <a:noAutofit/>
          </a:bodyPr>
          <a:lstStyle/>
          <a:p>
            <a:r>
              <a:rPr lang="en-US" sz="1200" baseline="30000" dirty="0">
                <a:solidFill>
                  <a:schemeClr val="bg1">
                    <a:lumMod val="50000"/>
                  </a:schemeClr>
                </a:solidFill>
              </a:rPr>
              <a:t>1</a:t>
            </a:r>
            <a:r>
              <a:rPr lang="en-US" sz="1200" dirty="0">
                <a:solidFill>
                  <a:schemeClr val="bg1">
                    <a:lumMod val="50000"/>
                  </a:schemeClr>
                </a:solidFill>
              </a:rPr>
              <a:t>Technology Preview, not in official product roadmap so far.</a:t>
            </a:r>
          </a:p>
        </p:txBody>
      </p:sp>
    </p:spTree>
    <p:extLst>
      <p:ext uri="{BB962C8B-B14F-4D97-AF65-F5344CB8AC3E}">
        <p14:creationId xmlns:p14="http://schemas.microsoft.com/office/powerpoint/2010/main" val="172378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129</a:t>
            </a:fld>
            <a:endParaRPr lang="en-US" dirty="0"/>
          </a:p>
        </p:txBody>
      </p:sp>
      <p:grpSp>
        <p:nvGrpSpPr>
          <p:cNvPr id="4" name="Group 3"/>
          <p:cNvGrpSpPr/>
          <p:nvPr/>
        </p:nvGrpSpPr>
        <p:grpSpPr>
          <a:xfrm>
            <a:off x="457200" y="533400"/>
            <a:ext cx="13716000" cy="685800"/>
            <a:chOff x="457200" y="1527048"/>
            <a:chExt cx="13716000" cy="685800"/>
          </a:xfrm>
        </p:grpSpPr>
        <p:sp>
          <p:nvSpPr>
            <p:cNvPr id="6" name="Content Placeholder 2"/>
            <p:cNvSpPr txBox="1">
              <a:spLocks/>
            </p:cNvSpPr>
            <p:nvPr/>
          </p:nvSpPr>
          <p:spPr>
            <a:xfrm>
              <a:off x="7315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spcBef>
                  <a:spcPts val="800"/>
                </a:spcBef>
              </a:pPr>
              <a:r>
                <a:rPr lang="en-US" sz="4400" b="1" u="sng" kern="0" dirty="0"/>
                <a:t>Cache-Aware Roofline</a:t>
              </a:r>
            </a:p>
          </p:txBody>
        </p:sp>
        <p:sp>
          <p:nvSpPr>
            <p:cNvPr id="7" name="Content Placeholder 2"/>
            <p:cNvSpPr txBox="1">
              <a:spLocks/>
            </p:cNvSpPr>
            <p:nvPr/>
          </p:nvSpPr>
          <p:spPr>
            <a:xfrm>
              <a:off x="457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marR="0" lvl="0" indent="-457200" defTabSz="914400" eaLnBrk="1" fontAlgn="auto" latinLnBrk="0" hangingPunct="1">
                <a:lnSpc>
                  <a:spcPct val="100000"/>
                </a:lnSpc>
                <a:spcBef>
                  <a:spcPts val="800"/>
                </a:spcBef>
                <a:spcAft>
                  <a:spcPts val="0"/>
                </a:spcAft>
                <a:buClrTx/>
                <a:buSzTx/>
                <a:buFont typeface="Wingdings" charset="2"/>
                <a:buNone/>
                <a:tabLst/>
                <a:defRPr/>
              </a:pPr>
              <a:r>
                <a:rPr lang="en-US" sz="4400" b="1" u="sng" kern="0" dirty="0"/>
                <a:t>Hierarchical Roofline</a:t>
              </a:r>
            </a:p>
          </p:txBody>
        </p:sp>
      </p:grpSp>
      <p:grpSp>
        <p:nvGrpSpPr>
          <p:cNvPr id="9" name="Group 8"/>
          <p:cNvGrpSpPr/>
          <p:nvPr/>
        </p:nvGrpSpPr>
        <p:grpSpPr>
          <a:xfrm>
            <a:off x="457200" y="1447800"/>
            <a:ext cx="13258800" cy="685800"/>
            <a:chOff x="457200" y="1527048"/>
            <a:chExt cx="13258800" cy="685800"/>
          </a:xfrm>
        </p:grpSpPr>
        <p:sp>
          <p:nvSpPr>
            <p:cNvPr id="10" name="Content Placeholder 2"/>
            <p:cNvSpPr txBox="1">
              <a:spLocks/>
            </p:cNvSpPr>
            <p:nvPr/>
          </p:nvSpPr>
          <p:spPr>
            <a:xfrm>
              <a:off x="7315200" y="1527048"/>
              <a:ext cx="64008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2400" kern="0" dirty="0"/>
                <a:t>Captures cache effects</a:t>
              </a:r>
            </a:p>
          </p:txBody>
        </p:sp>
        <p:sp>
          <p:nvSpPr>
            <p:cNvPr id="11" name="Content Placeholder 2"/>
            <p:cNvSpPr txBox="1">
              <a:spLocks/>
            </p:cNvSpPr>
            <p:nvPr/>
          </p:nvSpPr>
          <p:spPr>
            <a:xfrm>
              <a:off x="457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2400" kern="0" dirty="0"/>
                <a:t>Captures cache effects</a:t>
              </a:r>
            </a:p>
          </p:txBody>
        </p:sp>
      </p:grpSp>
      <p:grpSp>
        <p:nvGrpSpPr>
          <p:cNvPr id="12" name="Group 11"/>
          <p:cNvGrpSpPr/>
          <p:nvPr/>
        </p:nvGrpSpPr>
        <p:grpSpPr>
          <a:xfrm>
            <a:off x="457200" y="3048000"/>
            <a:ext cx="13258800" cy="685800"/>
            <a:chOff x="457200" y="1527048"/>
            <a:chExt cx="13258800" cy="685800"/>
          </a:xfrm>
        </p:grpSpPr>
        <p:sp>
          <p:nvSpPr>
            <p:cNvPr id="13" name="Content Placeholder 2"/>
            <p:cNvSpPr txBox="1">
              <a:spLocks/>
            </p:cNvSpPr>
            <p:nvPr/>
          </p:nvSpPr>
          <p:spPr>
            <a:xfrm>
              <a:off x="7315200" y="1527048"/>
              <a:ext cx="64008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2400" kern="0" dirty="0"/>
                <a:t>Single Arithmetic Intensity</a:t>
              </a:r>
            </a:p>
          </p:txBody>
        </p:sp>
        <p:sp>
          <p:nvSpPr>
            <p:cNvPr id="14" name="Content Placeholder 2"/>
            <p:cNvSpPr txBox="1">
              <a:spLocks/>
            </p:cNvSpPr>
            <p:nvPr/>
          </p:nvSpPr>
          <p:spPr>
            <a:xfrm>
              <a:off x="457200" y="1527048"/>
              <a:ext cx="64008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2400" kern="0" dirty="0"/>
                <a:t>Multiple Arithmetic Intensities</a:t>
              </a:r>
            </a:p>
            <a:p>
              <a:pPr marL="457200" indent="0">
                <a:spcBef>
                  <a:spcPts val="800"/>
                </a:spcBef>
              </a:pPr>
              <a:r>
                <a:rPr lang="en-US" sz="2400" kern="0" dirty="0"/>
                <a:t>(one per level of memory)</a:t>
              </a:r>
            </a:p>
          </p:txBody>
        </p:sp>
      </p:grpSp>
      <p:grpSp>
        <p:nvGrpSpPr>
          <p:cNvPr id="15" name="Group 14"/>
          <p:cNvGrpSpPr/>
          <p:nvPr/>
        </p:nvGrpSpPr>
        <p:grpSpPr>
          <a:xfrm>
            <a:off x="457200" y="4114800"/>
            <a:ext cx="13258800" cy="685800"/>
            <a:chOff x="457200" y="1527048"/>
            <a:chExt cx="13258800" cy="685800"/>
          </a:xfrm>
        </p:grpSpPr>
        <p:sp>
          <p:nvSpPr>
            <p:cNvPr id="16" name="Content Placeholder 2"/>
            <p:cNvSpPr txBox="1">
              <a:spLocks/>
            </p:cNvSpPr>
            <p:nvPr/>
          </p:nvSpPr>
          <p:spPr>
            <a:xfrm>
              <a:off x="7315200" y="1527048"/>
              <a:ext cx="64008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2400" kern="0" dirty="0"/>
                <a:t>AI </a:t>
              </a:r>
              <a:r>
                <a:rPr lang="en-US" sz="2400" b="1" i="1" kern="0" dirty="0">
                  <a:solidFill>
                    <a:srgbClr val="FF0080"/>
                  </a:solidFill>
                </a:rPr>
                <a:t>independent</a:t>
              </a:r>
              <a:r>
                <a:rPr lang="en-US" sz="2400" kern="0" dirty="0">
                  <a:solidFill>
                    <a:srgbClr val="FF0080"/>
                  </a:solidFill>
                </a:rPr>
                <a:t> </a:t>
              </a:r>
              <a:r>
                <a:rPr lang="en-US" sz="2400" kern="0" dirty="0"/>
                <a:t>of problem size</a:t>
              </a:r>
            </a:p>
          </p:txBody>
        </p:sp>
        <p:sp>
          <p:nvSpPr>
            <p:cNvPr id="17" name="Content Placeholder 2"/>
            <p:cNvSpPr txBox="1">
              <a:spLocks/>
            </p:cNvSpPr>
            <p:nvPr/>
          </p:nvSpPr>
          <p:spPr>
            <a:xfrm>
              <a:off x="457200" y="1527048"/>
              <a:ext cx="64008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2400" kern="0" dirty="0"/>
                <a:t>AI </a:t>
              </a:r>
              <a:r>
                <a:rPr lang="en-US" sz="2400" b="1" i="1" kern="0" dirty="0">
                  <a:solidFill>
                    <a:srgbClr val="FF0080"/>
                  </a:solidFill>
                </a:rPr>
                <a:t>dependent</a:t>
              </a:r>
              <a:r>
                <a:rPr lang="en-US" sz="2400" i="1" kern="0" dirty="0">
                  <a:solidFill>
                    <a:srgbClr val="FF0080"/>
                  </a:solidFill>
                </a:rPr>
                <a:t> </a:t>
              </a:r>
              <a:r>
                <a:rPr lang="en-US" sz="2400" kern="0" dirty="0"/>
                <a:t>on problem size</a:t>
              </a:r>
            </a:p>
            <a:p>
              <a:pPr marL="457200" indent="0">
                <a:spcBef>
                  <a:spcPts val="800"/>
                </a:spcBef>
              </a:pPr>
              <a:r>
                <a:rPr lang="en-US" sz="2400" kern="0" dirty="0"/>
                <a:t>(capacity misses reduce AI)</a:t>
              </a:r>
            </a:p>
          </p:txBody>
        </p:sp>
      </p:grpSp>
      <p:grpSp>
        <p:nvGrpSpPr>
          <p:cNvPr id="18" name="Group 17"/>
          <p:cNvGrpSpPr/>
          <p:nvPr/>
        </p:nvGrpSpPr>
        <p:grpSpPr>
          <a:xfrm>
            <a:off x="457200" y="2057400"/>
            <a:ext cx="13258800" cy="685800"/>
            <a:chOff x="457200" y="1527048"/>
            <a:chExt cx="13258800" cy="685800"/>
          </a:xfrm>
        </p:grpSpPr>
        <p:sp>
          <p:nvSpPr>
            <p:cNvPr id="19" name="Content Placeholder 2"/>
            <p:cNvSpPr txBox="1">
              <a:spLocks/>
            </p:cNvSpPr>
            <p:nvPr/>
          </p:nvSpPr>
          <p:spPr>
            <a:xfrm>
              <a:off x="7315200" y="1527048"/>
              <a:ext cx="64008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2400" kern="0" dirty="0"/>
                <a:t>AI is </a:t>
              </a:r>
              <a:r>
                <a:rPr lang="en-US" sz="2400" kern="0" dirty="0" err="1"/>
                <a:t>FLOP:Bytes</a:t>
              </a:r>
              <a:r>
                <a:rPr lang="en-US" sz="2400" kern="0" dirty="0"/>
                <a:t> </a:t>
              </a:r>
              <a:r>
                <a:rPr lang="en-US" sz="2400" b="1" kern="0" dirty="0">
                  <a:solidFill>
                    <a:srgbClr val="FF0080"/>
                  </a:solidFill>
                </a:rPr>
                <a:t>as </a:t>
              </a:r>
              <a:r>
                <a:rPr lang="en-US" sz="2400" b="1" i="1" kern="0" dirty="0">
                  <a:solidFill>
                    <a:srgbClr val="FF0080"/>
                  </a:solidFill>
                </a:rPr>
                <a:t>presented to the L1 cache (plus non-temporal stores)</a:t>
              </a:r>
            </a:p>
          </p:txBody>
        </p:sp>
        <p:sp>
          <p:nvSpPr>
            <p:cNvPr id="20" name="Content Placeholder 2"/>
            <p:cNvSpPr txBox="1">
              <a:spLocks/>
            </p:cNvSpPr>
            <p:nvPr/>
          </p:nvSpPr>
          <p:spPr>
            <a:xfrm>
              <a:off x="457200" y="1527048"/>
              <a:ext cx="64008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2400" kern="0" dirty="0"/>
                <a:t>AI is </a:t>
              </a:r>
              <a:r>
                <a:rPr lang="en-US" sz="2400" kern="0" dirty="0" err="1"/>
                <a:t>FLOP:Bytes</a:t>
              </a:r>
              <a:r>
                <a:rPr lang="en-US" sz="2400" kern="0" dirty="0"/>
                <a:t> after being</a:t>
              </a:r>
              <a:r>
                <a:rPr lang="en-US" sz="2400" b="1" kern="0" dirty="0">
                  <a:solidFill>
                    <a:srgbClr val="FF0080"/>
                  </a:solidFill>
                </a:rPr>
                <a:t> </a:t>
              </a:r>
              <a:r>
                <a:rPr lang="en-US" sz="2400" b="1" i="1" kern="0" dirty="0">
                  <a:solidFill>
                    <a:srgbClr val="FF0080"/>
                  </a:solidFill>
                </a:rPr>
                <a:t>filtered by lower cache levels</a:t>
              </a:r>
            </a:p>
          </p:txBody>
        </p:sp>
      </p:grpSp>
      <p:grpSp>
        <p:nvGrpSpPr>
          <p:cNvPr id="21" name="Group 20"/>
          <p:cNvGrpSpPr/>
          <p:nvPr/>
        </p:nvGrpSpPr>
        <p:grpSpPr>
          <a:xfrm>
            <a:off x="457200" y="5257800"/>
            <a:ext cx="13258800" cy="685800"/>
            <a:chOff x="457200" y="1527048"/>
            <a:chExt cx="13258800" cy="685800"/>
          </a:xfrm>
        </p:grpSpPr>
        <p:sp>
          <p:nvSpPr>
            <p:cNvPr id="22" name="Content Placeholder 2"/>
            <p:cNvSpPr txBox="1">
              <a:spLocks/>
            </p:cNvSpPr>
            <p:nvPr/>
          </p:nvSpPr>
          <p:spPr>
            <a:xfrm>
              <a:off x="7315200" y="1527048"/>
              <a:ext cx="64008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2400" kern="0" dirty="0"/>
                <a:t>Memory/Cache/Locality effects are </a:t>
              </a:r>
              <a:r>
                <a:rPr lang="en-US" sz="2400" b="1" i="1" kern="0" dirty="0">
                  <a:solidFill>
                    <a:srgbClr val="FF0080"/>
                  </a:solidFill>
                </a:rPr>
                <a:t>observed as decreased performance</a:t>
              </a:r>
            </a:p>
          </p:txBody>
        </p:sp>
        <p:sp>
          <p:nvSpPr>
            <p:cNvPr id="23" name="Content Placeholder 2"/>
            <p:cNvSpPr txBox="1">
              <a:spLocks/>
            </p:cNvSpPr>
            <p:nvPr/>
          </p:nvSpPr>
          <p:spPr>
            <a:xfrm>
              <a:off x="457200" y="1527048"/>
              <a:ext cx="64008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2400" kern="0" dirty="0"/>
                <a:t>Memory/Cache/Locality effects are </a:t>
              </a:r>
              <a:r>
                <a:rPr lang="en-US" sz="2400" b="1" i="1" kern="0" dirty="0">
                  <a:solidFill>
                    <a:srgbClr val="FF0080"/>
                  </a:solidFill>
                </a:rPr>
                <a:t>observed as decreased AI</a:t>
              </a:r>
            </a:p>
          </p:txBody>
        </p:sp>
      </p:grpSp>
      <p:grpSp>
        <p:nvGrpSpPr>
          <p:cNvPr id="24" name="Group 23"/>
          <p:cNvGrpSpPr/>
          <p:nvPr/>
        </p:nvGrpSpPr>
        <p:grpSpPr>
          <a:xfrm>
            <a:off x="457200" y="6248400"/>
            <a:ext cx="13258800" cy="685800"/>
            <a:chOff x="457200" y="1527048"/>
            <a:chExt cx="13258800" cy="685800"/>
          </a:xfrm>
        </p:grpSpPr>
        <p:sp>
          <p:nvSpPr>
            <p:cNvPr id="25" name="Content Placeholder 2"/>
            <p:cNvSpPr txBox="1">
              <a:spLocks/>
            </p:cNvSpPr>
            <p:nvPr/>
          </p:nvSpPr>
          <p:spPr>
            <a:xfrm>
              <a:off x="7315200" y="1527048"/>
              <a:ext cx="64008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2400" kern="0" dirty="0"/>
                <a:t>Requires static analysis or </a:t>
              </a:r>
              <a:r>
                <a:rPr lang="en-US" sz="2400" b="1" i="1" kern="0" dirty="0">
                  <a:solidFill>
                    <a:srgbClr val="FF0080"/>
                  </a:solidFill>
                </a:rPr>
                <a:t>binary instrumentation</a:t>
              </a:r>
              <a:r>
                <a:rPr lang="en-US" sz="2400" kern="0" dirty="0"/>
                <a:t> to measure AI</a:t>
              </a:r>
            </a:p>
          </p:txBody>
        </p:sp>
        <p:sp>
          <p:nvSpPr>
            <p:cNvPr id="26" name="Content Placeholder 2"/>
            <p:cNvSpPr txBox="1">
              <a:spLocks/>
            </p:cNvSpPr>
            <p:nvPr/>
          </p:nvSpPr>
          <p:spPr>
            <a:xfrm>
              <a:off x="457200" y="1527048"/>
              <a:ext cx="64008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2400" kern="0" dirty="0"/>
                <a:t>Requires </a:t>
              </a:r>
              <a:r>
                <a:rPr lang="en-US" sz="2400" b="1" i="1" kern="0" dirty="0">
                  <a:solidFill>
                    <a:srgbClr val="FF0080"/>
                  </a:solidFill>
                </a:rPr>
                <a:t>performance counters or cache simulator </a:t>
              </a:r>
              <a:r>
                <a:rPr lang="en-US" sz="2400" kern="0" dirty="0"/>
                <a:t>to correctly measure AI</a:t>
              </a:r>
            </a:p>
          </p:txBody>
        </p:sp>
      </p:grpSp>
    </p:spTree>
    <p:extLst>
      <p:ext uri="{BB962C8B-B14F-4D97-AF65-F5344CB8AC3E}">
        <p14:creationId xmlns:p14="http://schemas.microsoft.com/office/powerpoint/2010/main" val="22589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61">
            <a:extLst>
              <a:ext uri="{FF2B5EF4-FFF2-40B4-BE49-F238E27FC236}">
                <a16:creationId xmlns:a16="http://schemas.microsoft.com/office/drawing/2014/main" id="{3573AC8E-C5A1-8D4D-9123-E9D0C93FB1F0}"/>
              </a:ext>
            </a:extLst>
          </p:cNvPr>
          <p:cNvSpPr/>
          <p:nvPr/>
        </p:nvSpPr>
        <p:spPr bwMode="auto">
          <a:xfrm>
            <a:off x="3429000" y="6400800"/>
            <a:ext cx="7315200" cy="1066800"/>
          </a:xfrm>
          <a:prstGeom prst="roundRect">
            <a:avLst/>
          </a:prstGeom>
          <a:solidFill>
            <a:srgbClr val="FF9300">
              <a:alpha val="10000"/>
            </a:srgbClr>
          </a:solidFill>
          <a:ln w="25400" cap="flat" cmpd="sng" algn="ctr">
            <a:solidFill>
              <a:srgbClr val="FF93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 name="Title 1"/>
          <p:cNvSpPr>
            <a:spLocks noGrp="1"/>
          </p:cNvSpPr>
          <p:nvPr>
            <p:ph type="title"/>
          </p:nvPr>
        </p:nvSpPr>
        <p:spPr>
          <a:xfrm>
            <a:off x="0" y="0"/>
            <a:ext cx="14630400" cy="1371600"/>
          </a:xfrm>
        </p:spPr>
        <p:txBody>
          <a:bodyPr/>
          <a:lstStyle/>
          <a:p>
            <a:r>
              <a:rPr lang="en-US" dirty="0"/>
              <a:t>Performance Models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13</a:t>
            </a:fld>
            <a:endParaRPr lang="en-US" dirty="0"/>
          </a:p>
        </p:txBody>
      </p:sp>
      <p:sp>
        <p:nvSpPr>
          <p:cNvPr id="9" name="Content Placeholder 2">
            <a:extLst>
              <a:ext uri="{FF2B5EF4-FFF2-40B4-BE49-F238E27FC236}">
                <a16:creationId xmlns:a16="http://schemas.microsoft.com/office/drawing/2014/main" id="{38784E1C-19EF-8449-97F3-3B3EC2FEEAA3}"/>
              </a:ext>
            </a:extLst>
          </p:cNvPr>
          <p:cNvSpPr>
            <a:spLocks noGrp="1"/>
          </p:cNvSpPr>
          <p:nvPr>
            <p:ph idx="1"/>
          </p:nvPr>
        </p:nvSpPr>
        <p:spPr>
          <a:xfrm>
            <a:off x="457200" y="1447800"/>
            <a:ext cx="13716000" cy="1524000"/>
          </a:xfrm>
        </p:spPr>
        <p:txBody>
          <a:bodyPr/>
          <a:lstStyle/>
          <a:p>
            <a:pPr marL="457200" indent="-457200">
              <a:spcBef>
                <a:spcPts val="800"/>
              </a:spcBef>
              <a:buFont typeface="Wingdings" charset="2"/>
              <a:buChar char="§"/>
            </a:pPr>
            <a:r>
              <a:rPr lang="en-US" sz="3200" dirty="0"/>
              <a:t>Because there are so many components, performance models often conceptualize the system as being dominated by one or more of these components.</a:t>
            </a:r>
            <a:endParaRPr lang="en-US" sz="2400" dirty="0"/>
          </a:p>
        </p:txBody>
      </p:sp>
      <p:sp>
        <p:nvSpPr>
          <p:cNvPr id="10" name="TextBox 9">
            <a:extLst>
              <a:ext uri="{FF2B5EF4-FFF2-40B4-BE49-F238E27FC236}">
                <a16:creationId xmlns:a16="http://schemas.microsoft.com/office/drawing/2014/main" id="{AEE57A13-9B4B-E549-B72E-C73170655E24}"/>
              </a:ext>
            </a:extLst>
          </p:cNvPr>
          <p:cNvSpPr txBox="1"/>
          <p:nvPr/>
        </p:nvSpPr>
        <p:spPr>
          <a:xfrm>
            <a:off x="4419600" y="3657600"/>
            <a:ext cx="2743200" cy="3657600"/>
          </a:xfrm>
          <a:prstGeom prst="rect">
            <a:avLst/>
          </a:prstGeom>
          <a:noFill/>
        </p:spPr>
        <p:txBody>
          <a:bodyPr wrap="none" lIns="0" tIns="0" rIns="0" rtlCol="0" anchor="ctr" anchorCtr="0">
            <a:noAutofit/>
          </a:bodyPr>
          <a:lstStyle/>
          <a:p>
            <a:pPr algn="r"/>
            <a:r>
              <a:rPr lang="en-US" sz="3200" dirty="0"/>
              <a:t>#FP operations</a:t>
            </a:r>
          </a:p>
          <a:p>
            <a:pPr algn="r"/>
            <a:r>
              <a:rPr lang="en-US" sz="3200" dirty="0"/>
              <a:t>Cache data movement</a:t>
            </a:r>
          </a:p>
          <a:p>
            <a:pPr algn="r"/>
            <a:r>
              <a:rPr lang="en-US" sz="3200" dirty="0"/>
              <a:t>DRAM data movement</a:t>
            </a:r>
          </a:p>
          <a:p>
            <a:pPr algn="r"/>
            <a:r>
              <a:rPr lang="en-US" sz="3200" dirty="0" err="1"/>
              <a:t>PCIe</a:t>
            </a:r>
            <a:r>
              <a:rPr lang="en-US" sz="3200" dirty="0"/>
              <a:t> data movement</a:t>
            </a:r>
          </a:p>
          <a:p>
            <a:pPr algn="r"/>
            <a:r>
              <a:rPr lang="en-US" sz="3200" dirty="0"/>
              <a:t>Depth</a:t>
            </a:r>
          </a:p>
          <a:p>
            <a:pPr algn="r"/>
            <a:r>
              <a:rPr lang="en-US" sz="3200" dirty="0"/>
              <a:t>MPI Message Size</a:t>
            </a:r>
          </a:p>
          <a:p>
            <a:pPr algn="r"/>
            <a:r>
              <a:rPr lang="en-US" sz="3200" dirty="0"/>
              <a:t>MPI </a:t>
            </a:r>
            <a:r>
              <a:rPr lang="en-US" sz="3200" dirty="0" err="1"/>
              <a:t>Send:Wait</a:t>
            </a:r>
            <a:r>
              <a:rPr lang="en-US" sz="3200" dirty="0"/>
              <a:t> ratio</a:t>
            </a:r>
          </a:p>
          <a:p>
            <a:pPr algn="r"/>
            <a:r>
              <a:rPr lang="en-US" sz="3200" dirty="0"/>
              <a:t>#MPI Wait’s</a:t>
            </a:r>
          </a:p>
        </p:txBody>
      </p:sp>
      <p:sp>
        <p:nvSpPr>
          <p:cNvPr id="11" name="TextBox 10">
            <a:extLst>
              <a:ext uri="{FF2B5EF4-FFF2-40B4-BE49-F238E27FC236}">
                <a16:creationId xmlns:a16="http://schemas.microsoft.com/office/drawing/2014/main" id="{7038D870-D1A1-0341-98B3-864457EDDADF}"/>
              </a:ext>
            </a:extLst>
          </p:cNvPr>
          <p:cNvSpPr txBox="1"/>
          <p:nvPr/>
        </p:nvSpPr>
        <p:spPr>
          <a:xfrm>
            <a:off x="7467600" y="3657600"/>
            <a:ext cx="2743200" cy="3657600"/>
          </a:xfrm>
          <a:prstGeom prst="rect">
            <a:avLst/>
          </a:prstGeom>
          <a:noFill/>
        </p:spPr>
        <p:txBody>
          <a:bodyPr wrap="none" lIns="0" tIns="0" rIns="0" rtlCol="0" anchor="ctr" anchorCtr="0">
            <a:noAutofit/>
          </a:bodyPr>
          <a:lstStyle/>
          <a:p>
            <a:r>
              <a:rPr lang="en-US" sz="3200" dirty="0"/>
              <a:t>FLOP/s</a:t>
            </a:r>
          </a:p>
          <a:p>
            <a:r>
              <a:rPr lang="en-US" sz="3200" dirty="0"/>
              <a:t>Cache GB/s</a:t>
            </a:r>
          </a:p>
          <a:p>
            <a:r>
              <a:rPr lang="en-US" sz="3200" dirty="0"/>
              <a:t>DRAM GB/s</a:t>
            </a:r>
          </a:p>
          <a:p>
            <a:r>
              <a:rPr lang="en-US" sz="3200" dirty="0" err="1"/>
              <a:t>PCIe</a:t>
            </a:r>
            <a:r>
              <a:rPr lang="en-US" sz="3200" dirty="0"/>
              <a:t> bandwidth</a:t>
            </a:r>
          </a:p>
          <a:p>
            <a:r>
              <a:rPr lang="en-US" sz="3200" dirty="0"/>
              <a:t>OMP Overhead</a:t>
            </a:r>
          </a:p>
          <a:p>
            <a:r>
              <a:rPr lang="en-US" sz="3200" dirty="0"/>
              <a:t>Network Bandwidth</a:t>
            </a:r>
          </a:p>
          <a:p>
            <a:r>
              <a:rPr lang="en-US" sz="3200" dirty="0"/>
              <a:t>Network Gap</a:t>
            </a:r>
          </a:p>
          <a:p>
            <a:r>
              <a:rPr lang="en-US" sz="3200" dirty="0"/>
              <a:t>Network Latency</a:t>
            </a:r>
          </a:p>
        </p:txBody>
      </p:sp>
      <p:sp>
        <p:nvSpPr>
          <p:cNvPr id="52" name="TextBox 51">
            <a:extLst>
              <a:ext uri="{FF2B5EF4-FFF2-40B4-BE49-F238E27FC236}">
                <a16:creationId xmlns:a16="http://schemas.microsoft.com/office/drawing/2014/main" id="{B79C7148-B528-844A-B438-3FE5A6930302}"/>
              </a:ext>
            </a:extLst>
          </p:cNvPr>
          <p:cNvSpPr txBox="1"/>
          <p:nvPr/>
        </p:nvSpPr>
        <p:spPr>
          <a:xfrm>
            <a:off x="1274642" y="6400800"/>
            <a:ext cx="1620958" cy="533400"/>
          </a:xfrm>
          <a:prstGeom prst="rect">
            <a:avLst/>
          </a:prstGeom>
          <a:noFill/>
        </p:spPr>
        <p:txBody>
          <a:bodyPr wrap="none" lIns="0" tIns="0" rIns="0" bIns="0" rtlCol="0" anchor="ctr" anchorCtr="0">
            <a:noAutofit/>
          </a:bodyPr>
          <a:lstStyle/>
          <a:p>
            <a:pPr algn="r"/>
            <a:r>
              <a:rPr lang="en-US" sz="2400" b="1" dirty="0" err="1">
                <a:solidFill>
                  <a:srgbClr val="FF9300"/>
                </a:solidFill>
              </a:rPr>
              <a:t>LogP</a:t>
            </a:r>
            <a:endParaRPr lang="en-US" sz="2400" b="1" dirty="0">
              <a:solidFill>
                <a:srgbClr val="FF9300"/>
              </a:solidFill>
            </a:endParaRPr>
          </a:p>
        </p:txBody>
      </p:sp>
      <p:cxnSp>
        <p:nvCxnSpPr>
          <p:cNvPr id="53" name="Straight Connector 52">
            <a:extLst>
              <a:ext uri="{FF2B5EF4-FFF2-40B4-BE49-F238E27FC236}">
                <a16:creationId xmlns:a16="http://schemas.microsoft.com/office/drawing/2014/main" id="{DDB3F570-55F7-6140-BBE8-FDEA3847E23B}"/>
              </a:ext>
            </a:extLst>
          </p:cNvPr>
          <p:cNvCxnSpPr>
            <a:cxnSpLocks/>
            <a:stCxn id="52" idx="3"/>
          </p:cNvCxnSpPr>
          <p:nvPr/>
        </p:nvCxnSpPr>
        <p:spPr bwMode="auto">
          <a:xfrm>
            <a:off x="2895600" y="6667500"/>
            <a:ext cx="533400" cy="266700"/>
          </a:xfrm>
          <a:prstGeom prst="line">
            <a:avLst/>
          </a:prstGeom>
          <a:solidFill>
            <a:schemeClr val="accent1"/>
          </a:solidFill>
          <a:ln w="25400" cap="rnd" cmpd="sng" algn="ctr">
            <a:solidFill>
              <a:srgbClr val="FF9300"/>
            </a:solidFill>
            <a:prstDash val="solid"/>
            <a:round/>
            <a:headEnd type="none" w="med" len="med"/>
            <a:tailEnd type="none" w="med" len="med"/>
          </a:ln>
          <a:effectLst/>
        </p:spPr>
      </p:cxnSp>
      <p:sp>
        <p:nvSpPr>
          <p:cNvPr id="25" name="TextBox 24">
            <a:extLst>
              <a:ext uri="{FF2B5EF4-FFF2-40B4-BE49-F238E27FC236}">
                <a16:creationId xmlns:a16="http://schemas.microsoft.com/office/drawing/2014/main" id="{3C4DC1BE-7649-CE4D-8FBD-42107CA1CEAB}"/>
              </a:ext>
            </a:extLst>
          </p:cNvPr>
          <p:cNvSpPr txBox="1"/>
          <p:nvPr/>
        </p:nvSpPr>
        <p:spPr>
          <a:xfrm>
            <a:off x="152400" y="7315200"/>
            <a:ext cx="6400800" cy="914400"/>
          </a:xfrm>
          <a:prstGeom prst="rect">
            <a:avLst/>
          </a:prstGeom>
          <a:noFill/>
        </p:spPr>
        <p:txBody>
          <a:bodyPr wrap="square" lIns="0" tIns="0" rIns="0" rtlCol="0" anchor="ctr">
            <a:noAutofit/>
          </a:bodyPr>
          <a:lstStyle/>
          <a:p>
            <a:r>
              <a:rPr lang="en-US" sz="1800" baseline="30000" dirty="0">
                <a:solidFill>
                  <a:schemeClr val="bg1">
                    <a:lumMod val="50000"/>
                  </a:schemeClr>
                </a:solidFill>
              </a:rPr>
              <a:t>Culler, et al, "</a:t>
            </a:r>
            <a:r>
              <a:rPr lang="en-US" sz="1800" baseline="30000" dirty="0" err="1">
                <a:solidFill>
                  <a:schemeClr val="bg1">
                    <a:lumMod val="50000"/>
                  </a:schemeClr>
                </a:solidFill>
              </a:rPr>
              <a:t>LogP</a:t>
            </a:r>
            <a:r>
              <a:rPr lang="en-US" sz="1800" baseline="30000" dirty="0">
                <a:solidFill>
                  <a:schemeClr val="bg1">
                    <a:lumMod val="50000"/>
                  </a:schemeClr>
                </a:solidFill>
              </a:rPr>
              <a:t>: a practical model of parallel computation", CACM, 1996.</a:t>
            </a:r>
            <a:endParaRPr lang="en-US" sz="1800" dirty="0">
              <a:solidFill>
                <a:schemeClr val="bg1">
                  <a:lumMod val="50000"/>
                </a:schemeClr>
              </a:solidFill>
            </a:endParaRPr>
          </a:p>
        </p:txBody>
      </p:sp>
    </p:spTree>
    <p:extLst>
      <p:ext uri="{BB962C8B-B14F-4D97-AF65-F5344CB8AC3E}">
        <p14:creationId xmlns:p14="http://schemas.microsoft.com/office/powerpoint/2010/main" val="132929266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STREAM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130</a:t>
            </a:fld>
            <a:endParaRPr lang="en-US" dirty="0"/>
          </a:p>
        </p:txBody>
      </p:sp>
      <p:sp>
        <p:nvSpPr>
          <p:cNvPr id="61" name="TextBox 60"/>
          <p:cNvSpPr txBox="1"/>
          <p:nvPr/>
        </p:nvSpPr>
        <p:spPr>
          <a:xfrm>
            <a:off x="7543800" y="1600200"/>
            <a:ext cx="5486400" cy="1371600"/>
          </a:xfrm>
          <a:prstGeom prst="rect">
            <a:avLst/>
          </a:prstGeom>
          <a:solidFill>
            <a:srgbClr val="002060"/>
          </a:solidFill>
        </p:spPr>
        <p:txBody>
          <a:bodyPr wrap="square" rtlCol="0" anchor="ctr">
            <a:noAutofit/>
          </a:bodyPr>
          <a:lstStyle/>
          <a:p>
            <a:r>
              <a:rPr lang="mr-IN" sz="1800" dirty="0">
                <a:solidFill>
                  <a:srgbClr val="FF6FCF"/>
                </a:solidFill>
                <a:latin typeface="Lucida Console" charset="0"/>
                <a:ea typeface="Lucida Console" charset="0"/>
                <a:cs typeface="Lucida Console" charset="0"/>
              </a:rPr>
              <a:t>#</a:t>
            </a:r>
            <a:r>
              <a:rPr lang="mr-IN" sz="1800" dirty="0" err="1">
                <a:solidFill>
                  <a:srgbClr val="FF6FCF"/>
                </a:solidFill>
                <a:latin typeface="Lucida Console" charset="0"/>
                <a:ea typeface="Lucida Console" charset="0"/>
                <a:cs typeface="Lucida Console" charset="0"/>
              </a:rPr>
              <a:t>pragma</a:t>
            </a:r>
            <a:r>
              <a:rPr lang="mr-IN" sz="1800" dirty="0">
                <a:solidFill>
                  <a:srgbClr val="FF6FCF"/>
                </a:solidFill>
                <a:latin typeface="Lucida Console" charset="0"/>
                <a:ea typeface="Lucida Console" charset="0"/>
                <a:cs typeface="Lucida Console" charset="0"/>
              </a:rPr>
              <a:t> </a:t>
            </a:r>
            <a:r>
              <a:rPr lang="mr-IN" sz="1800" dirty="0" err="1">
                <a:solidFill>
                  <a:srgbClr val="FF6FCF"/>
                </a:solidFill>
                <a:latin typeface="Lucida Console" charset="0"/>
                <a:ea typeface="Lucida Console" charset="0"/>
                <a:cs typeface="Lucida Console" charset="0"/>
              </a:rPr>
              <a:t>omp</a:t>
            </a:r>
            <a:r>
              <a:rPr lang="mr-IN" sz="1800" dirty="0">
                <a:solidFill>
                  <a:srgbClr val="FF6FCF"/>
                </a:solidFill>
                <a:latin typeface="Lucida Console" charset="0"/>
                <a:ea typeface="Lucida Console" charset="0"/>
                <a:cs typeface="Lucida Console" charset="0"/>
              </a:rPr>
              <a:t> </a:t>
            </a:r>
            <a:r>
              <a:rPr lang="mr-IN" sz="1800" dirty="0" err="1">
                <a:solidFill>
                  <a:srgbClr val="FF6FCF"/>
                </a:solidFill>
                <a:latin typeface="Lucida Console" charset="0"/>
                <a:ea typeface="Lucida Console" charset="0"/>
                <a:cs typeface="Lucida Console" charset="0"/>
              </a:rPr>
              <a:t>parallel</a:t>
            </a:r>
            <a:r>
              <a:rPr lang="mr-IN" sz="1800" dirty="0">
                <a:solidFill>
                  <a:srgbClr val="FF6FCF"/>
                </a:solidFill>
                <a:latin typeface="Lucida Console" charset="0"/>
                <a:ea typeface="Lucida Console" charset="0"/>
                <a:cs typeface="Lucida Console" charset="0"/>
              </a:rPr>
              <a:t> </a:t>
            </a:r>
            <a:r>
              <a:rPr lang="mr-IN" sz="1800" dirty="0" err="1">
                <a:solidFill>
                  <a:srgbClr val="FF6FCF"/>
                </a:solidFill>
                <a:latin typeface="Lucida Console" charset="0"/>
                <a:ea typeface="Lucida Console" charset="0"/>
                <a:cs typeface="Lucida Console" charset="0"/>
              </a:rPr>
              <a:t>for</a:t>
            </a:r>
            <a:endParaRPr lang="en-US" sz="1800" dirty="0">
              <a:solidFill>
                <a:srgbClr val="FF6FCF"/>
              </a:solidFill>
              <a:latin typeface="Lucida Console" charset="0"/>
              <a:ea typeface="Lucida Console" charset="0"/>
              <a:cs typeface="Lucida Console" charset="0"/>
            </a:endParaRPr>
          </a:p>
          <a:p>
            <a:r>
              <a:rPr lang="mr-IN" sz="1800" dirty="0" err="1">
                <a:solidFill>
                  <a:srgbClr val="FFFF00"/>
                </a:solidFill>
                <a:latin typeface="Lucida Console" charset="0"/>
                <a:ea typeface="Lucida Console" charset="0"/>
                <a:cs typeface="Lucida Console" charset="0"/>
              </a:rPr>
              <a:t>for</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i</a:t>
            </a:r>
            <a:r>
              <a:rPr lang="mr-IN" sz="1800" dirty="0">
                <a:solidFill>
                  <a:srgbClr val="FFFF00"/>
                </a:solidFill>
                <a:latin typeface="Lucida Console" charset="0"/>
                <a:ea typeface="Lucida Console" charset="0"/>
                <a:cs typeface="Lucida Console" charset="0"/>
              </a:rPr>
              <a:t>=</a:t>
            </a:r>
            <a:r>
              <a:rPr lang="en-US" sz="1800" dirty="0">
                <a:solidFill>
                  <a:srgbClr val="FFFF00"/>
                </a:solidFill>
                <a:latin typeface="Lucida Console" charset="0"/>
                <a:ea typeface="Lucida Console" charset="0"/>
                <a:cs typeface="Lucida Console" charset="0"/>
              </a:rPr>
              <a:t>0</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i</a:t>
            </a:r>
            <a:r>
              <a:rPr lang="mr-IN" sz="1800" dirty="0">
                <a:solidFill>
                  <a:srgbClr val="FFFF00"/>
                </a:solidFill>
                <a:latin typeface="Lucida Console" charset="0"/>
                <a:ea typeface="Lucida Console" charset="0"/>
                <a:cs typeface="Lucida Console" charset="0"/>
              </a:rPr>
              <a:t>&lt;</a:t>
            </a:r>
            <a:r>
              <a:rPr lang="en-US" sz="1800" dirty="0">
                <a:solidFill>
                  <a:srgbClr val="FFFF00"/>
                </a:solidFill>
                <a:latin typeface="Lucida Console" charset="0"/>
                <a:ea typeface="Lucida Console" charset="0"/>
                <a:cs typeface="Lucida Console" charset="0"/>
              </a:rPr>
              <a:t>N</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i</a:t>
            </a:r>
            <a:r>
              <a:rPr lang="mr-IN" sz="1800" dirty="0">
                <a:solidFill>
                  <a:srgbClr val="FFFF00"/>
                </a:solidFill>
                <a:latin typeface="Lucida Console" charset="0"/>
                <a:ea typeface="Lucida Console" charset="0"/>
                <a:cs typeface="Lucida Console" charset="0"/>
              </a:rPr>
              <a:t>++){</a:t>
            </a:r>
            <a:endParaRPr lang="en-US" sz="1800" dirty="0">
              <a:solidFill>
                <a:srgbClr val="FFFF00"/>
              </a:solidFill>
              <a:latin typeface="Lucida Console" charset="0"/>
              <a:ea typeface="Lucida Console" charset="0"/>
              <a:cs typeface="Lucida Console" charset="0"/>
            </a:endParaRPr>
          </a:p>
          <a:p>
            <a:r>
              <a:rPr lang="en-US" sz="1800" dirty="0">
                <a:solidFill>
                  <a:srgbClr val="FFFF00"/>
                </a:solidFill>
                <a:latin typeface="Lucida Console" charset="0"/>
                <a:ea typeface="Lucida Console" charset="0"/>
                <a:cs typeface="Lucida Console" charset="0"/>
              </a:rPr>
              <a:t>  Z</a:t>
            </a:r>
            <a:r>
              <a:rPr lang="mr-IN" sz="1800" dirty="0">
                <a:solidFill>
                  <a:srgbClr val="FFFF00"/>
                </a:solidFill>
                <a:latin typeface="Lucida Console" charset="0"/>
                <a:ea typeface="Lucida Console" charset="0"/>
                <a:cs typeface="Lucida Console" charset="0"/>
              </a:rPr>
              <a:t>[</a:t>
            </a:r>
            <a:r>
              <a:rPr lang="en-US" sz="1800" dirty="0" err="1">
                <a:solidFill>
                  <a:srgbClr val="FFFF00"/>
                </a:solidFill>
                <a:latin typeface="Lucida Console" charset="0"/>
                <a:ea typeface="Lucida Console" charset="0"/>
                <a:cs typeface="Lucida Console" charset="0"/>
              </a:rPr>
              <a:t>i</a:t>
            </a:r>
            <a:r>
              <a:rPr lang="mr-IN" sz="1800" dirty="0">
                <a:solidFill>
                  <a:srgbClr val="FFFF00"/>
                </a:solidFill>
                <a:latin typeface="Lucida Console" charset="0"/>
                <a:ea typeface="Lucida Console" charset="0"/>
                <a:cs typeface="Lucida Console" charset="0"/>
              </a:rPr>
              <a:t>] = </a:t>
            </a:r>
            <a:r>
              <a:rPr lang="en-US" sz="1800" dirty="0">
                <a:solidFill>
                  <a:srgbClr val="FFFF00"/>
                </a:solidFill>
                <a:latin typeface="Lucida Console" charset="0"/>
                <a:ea typeface="Lucida Console" charset="0"/>
                <a:cs typeface="Lucida Console" charset="0"/>
              </a:rPr>
              <a:t>X[</a:t>
            </a:r>
            <a:r>
              <a:rPr lang="en-US" sz="1800" dirty="0" err="1">
                <a:solidFill>
                  <a:srgbClr val="FFFF00"/>
                </a:solidFill>
                <a:latin typeface="Lucida Console" charset="0"/>
                <a:ea typeface="Lucida Console" charset="0"/>
                <a:cs typeface="Lucida Console" charset="0"/>
              </a:rPr>
              <a:t>i</a:t>
            </a:r>
            <a:r>
              <a:rPr lang="en-US" sz="1800" dirty="0">
                <a:solidFill>
                  <a:srgbClr val="FFFF00"/>
                </a:solidFill>
                <a:latin typeface="Lucida Console" charset="0"/>
                <a:ea typeface="Lucida Console" charset="0"/>
                <a:cs typeface="Lucida Console" charset="0"/>
              </a:rPr>
              <a:t>] + alpha*Y[</a:t>
            </a:r>
            <a:r>
              <a:rPr lang="en-US" sz="1800" dirty="0" err="1">
                <a:solidFill>
                  <a:srgbClr val="FFFF00"/>
                </a:solidFill>
                <a:latin typeface="Lucida Console" charset="0"/>
                <a:ea typeface="Lucida Console" charset="0"/>
                <a:cs typeface="Lucida Console" charset="0"/>
              </a:rPr>
              <a:t>i</a:t>
            </a:r>
            <a:r>
              <a:rPr lang="en-US" sz="1800" dirty="0">
                <a:solidFill>
                  <a:srgbClr val="FFFF00"/>
                </a:solidFill>
                <a:latin typeface="Lucida Console" charset="0"/>
                <a:ea typeface="Lucida Console" charset="0"/>
                <a:cs typeface="Lucida Console" charset="0"/>
              </a:rPr>
              <a:t>];</a:t>
            </a:r>
          </a:p>
          <a:p>
            <a:r>
              <a:rPr lang="en-US" sz="1800" dirty="0">
                <a:solidFill>
                  <a:srgbClr val="FFFF00"/>
                </a:solidFill>
                <a:latin typeface="Lucida Console" charset="0"/>
                <a:ea typeface="Lucida Console" charset="0"/>
                <a:cs typeface="Lucida Console" charset="0"/>
              </a:rPr>
              <a:t>}</a:t>
            </a:r>
          </a:p>
        </p:txBody>
      </p:sp>
      <p:sp>
        <p:nvSpPr>
          <p:cNvPr id="62"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L1 AI</a:t>
            </a:r>
            <a:r>
              <a:rPr lang="mr-IN" sz="3200" dirty="0"/>
              <a:t>…</a:t>
            </a:r>
            <a:endParaRPr lang="en-US" sz="3200" dirty="0"/>
          </a:p>
          <a:p>
            <a:pPr marL="949301" lvl="3" indent="-457200">
              <a:spcBef>
                <a:spcPts val="800"/>
              </a:spcBef>
              <a:buSzPct val="100000"/>
              <a:buFont typeface="Arial" charset="0"/>
              <a:buChar char="•"/>
            </a:pPr>
            <a:r>
              <a:rPr lang="en-US" sz="1800" dirty="0"/>
              <a:t>2 flops</a:t>
            </a:r>
          </a:p>
          <a:p>
            <a:pPr marL="949301" lvl="3" indent="-457200">
              <a:spcBef>
                <a:spcPts val="800"/>
              </a:spcBef>
              <a:buSzPct val="100000"/>
              <a:buFont typeface="Arial" charset="0"/>
              <a:buChar char="•"/>
            </a:pPr>
            <a:r>
              <a:rPr lang="en-US" sz="1800" dirty="0"/>
              <a:t>2 x 8B load (old)</a:t>
            </a:r>
          </a:p>
          <a:p>
            <a:pPr marL="949301" lvl="3" indent="-457200">
              <a:spcBef>
                <a:spcPts val="800"/>
              </a:spcBef>
              <a:buSzPct val="100000"/>
              <a:buFont typeface="Arial" charset="0"/>
              <a:buChar char="•"/>
            </a:pPr>
            <a:r>
              <a:rPr lang="en-US" sz="1800" dirty="0"/>
              <a:t>1 x 8B store (new)</a:t>
            </a:r>
          </a:p>
          <a:p>
            <a:pPr marL="949301" lvl="3" indent="-457200">
              <a:spcBef>
                <a:spcPts val="800"/>
              </a:spcBef>
              <a:buSzPct val="100000"/>
              <a:buFont typeface="Arial" charset="0"/>
              <a:buChar char="•"/>
            </a:pPr>
            <a:r>
              <a:rPr lang="en-US" sz="1800" dirty="0"/>
              <a:t>= 0.08 flops per byte</a:t>
            </a:r>
          </a:p>
          <a:p>
            <a:pPr marL="622746" lvl="2" indent="-457200">
              <a:spcBef>
                <a:spcPts val="800"/>
              </a:spcBef>
              <a:buSzPct val="100000"/>
              <a:buFont typeface="Wingdings" charset="2"/>
              <a:buChar char="§"/>
            </a:pPr>
            <a:r>
              <a:rPr lang="en-US" sz="3200" dirty="0"/>
              <a:t>No cache reuse</a:t>
            </a:r>
            <a:r>
              <a:rPr lang="mr-IN" sz="3200" dirty="0"/>
              <a:t>…</a:t>
            </a:r>
            <a:endParaRPr lang="en-US" sz="3200" dirty="0"/>
          </a:p>
          <a:p>
            <a:pPr marL="949301" lvl="3" indent="-457200">
              <a:spcBef>
                <a:spcPts val="800"/>
              </a:spcBef>
              <a:buSzPct val="100000"/>
              <a:buFont typeface="Arial" charset="0"/>
              <a:buChar char="•"/>
            </a:pPr>
            <a:r>
              <a:rPr lang="en-US" sz="1800" dirty="0"/>
              <a:t>Iteration </a:t>
            </a:r>
            <a:r>
              <a:rPr lang="en-US" sz="1800" dirty="0" err="1"/>
              <a:t>i</a:t>
            </a:r>
            <a:r>
              <a:rPr lang="en-US" sz="1800" dirty="0"/>
              <a:t> doesn’t touch any data associated with iteration </a:t>
            </a:r>
            <a:r>
              <a:rPr lang="en-US" sz="1800" dirty="0" err="1"/>
              <a:t>i+delta</a:t>
            </a:r>
            <a:r>
              <a:rPr lang="en-US" sz="1800" dirty="0"/>
              <a:t> for any delta. </a:t>
            </a:r>
          </a:p>
          <a:p>
            <a:pPr marL="457200" indent="-457200">
              <a:spcBef>
                <a:spcPts val="800"/>
              </a:spcBef>
              <a:buFont typeface="Wingdings" charset="2"/>
              <a:buChar char="§"/>
            </a:pPr>
            <a:r>
              <a:rPr lang="mr-IN" sz="3200" dirty="0"/>
              <a:t>…</a:t>
            </a:r>
            <a:r>
              <a:rPr lang="en-US" sz="3200" dirty="0"/>
              <a:t> leads to a DRAM AI equal to the L1 AI</a:t>
            </a:r>
            <a:endParaRPr lang="en-US" sz="1800" dirty="0"/>
          </a:p>
        </p:txBody>
      </p:sp>
    </p:spTree>
    <p:extLst>
      <p:ext uri="{BB962C8B-B14F-4D97-AF65-F5344CB8AC3E}">
        <p14:creationId xmlns:p14="http://schemas.microsoft.com/office/powerpoint/2010/main" val="89519927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STREAM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131</a:t>
            </a:fld>
            <a:endParaRPr lang="en-US" dirty="0"/>
          </a:p>
        </p:txBody>
      </p:sp>
      <p:grpSp>
        <p:nvGrpSpPr>
          <p:cNvPr id="25" name="Group 24"/>
          <p:cNvGrpSpPr/>
          <p:nvPr/>
        </p:nvGrpSpPr>
        <p:grpSpPr>
          <a:xfrm>
            <a:off x="457200" y="1143000"/>
            <a:ext cx="13716000" cy="685800"/>
            <a:chOff x="457200" y="1527048"/>
            <a:chExt cx="13716000" cy="685800"/>
          </a:xfrm>
        </p:grpSpPr>
        <p:sp>
          <p:nvSpPr>
            <p:cNvPr id="26" name="Content Placeholder 2"/>
            <p:cNvSpPr txBox="1">
              <a:spLocks/>
            </p:cNvSpPr>
            <p:nvPr/>
          </p:nvSpPr>
          <p:spPr>
            <a:xfrm>
              <a:off x="7315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4400" b="1" u="sng" kern="0" dirty="0"/>
                <a:t>Cache-Aware Roofline</a:t>
              </a:r>
            </a:p>
          </p:txBody>
        </p:sp>
        <p:sp>
          <p:nvSpPr>
            <p:cNvPr id="27" name="Content Placeholder 2"/>
            <p:cNvSpPr txBox="1">
              <a:spLocks/>
            </p:cNvSpPr>
            <p:nvPr/>
          </p:nvSpPr>
          <p:spPr>
            <a:xfrm>
              <a:off x="457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marR="0" lvl="0" indent="-457200" algn="ctr" defTabSz="914400" eaLnBrk="1" fontAlgn="auto" latinLnBrk="0" hangingPunct="1">
                <a:lnSpc>
                  <a:spcPct val="100000"/>
                </a:lnSpc>
                <a:spcBef>
                  <a:spcPts val="800"/>
                </a:spcBef>
                <a:spcAft>
                  <a:spcPts val="0"/>
                </a:spcAft>
                <a:buClrTx/>
                <a:buSzTx/>
                <a:buFont typeface="Wingdings" charset="2"/>
                <a:buNone/>
                <a:tabLst/>
                <a:defRPr/>
              </a:pPr>
              <a:r>
                <a:rPr lang="en-US" sz="4400" b="1" u="sng" kern="0" dirty="0"/>
                <a:t>Hierarchical Roofline</a:t>
              </a:r>
            </a:p>
          </p:txBody>
        </p:sp>
      </p:grpSp>
      <p:grpSp>
        <p:nvGrpSpPr>
          <p:cNvPr id="83" name="Group 82"/>
          <p:cNvGrpSpPr/>
          <p:nvPr/>
        </p:nvGrpSpPr>
        <p:grpSpPr>
          <a:xfrm>
            <a:off x="1600200" y="2209800"/>
            <a:ext cx="4802088" cy="4495800"/>
            <a:chOff x="1600200" y="2209800"/>
            <a:chExt cx="4802088" cy="4495800"/>
          </a:xfrm>
        </p:grpSpPr>
        <p:cxnSp>
          <p:nvCxnSpPr>
            <p:cNvPr id="43" name="Straight Arrow Connector 42"/>
            <p:cNvCxnSpPr>
              <a:cxnSpLocks/>
            </p:cNvCxnSpPr>
            <p:nvPr/>
          </p:nvCxnSpPr>
          <p:spPr bwMode="auto">
            <a:xfrm>
              <a:off x="3962400" y="3276600"/>
              <a:ext cx="2286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44" name="TextBox 43"/>
            <p:cNvSpPr txBox="1"/>
            <p:nvPr/>
          </p:nvSpPr>
          <p:spPr>
            <a:xfrm>
              <a:off x="4845452" y="2895600"/>
              <a:ext cx="1556836" cy="369332"/>
            </a:xfrm>
            <a:prstGeom prst="rect">
              <a:avLst/>
            </a:prstGeom>
            <a:noFill/>
          </p:spPr>
          <p:txBody>
            <a:bodyPr wrap="none" rtlCol="0">
              <a:spAutoFit/>
            </a:bodyPr>
            <a:lstStyle/>
            <a:p>
              <a:r>
                <a:rPr lang="en-US" sz="1800" dirty="0">
                  <a:solidFill>
                    <a:srgbClr val="FF0080"/>
                  </a:solidFill>
                </a:rPr>
                <a:t>Peak FLOP/s</a:t>
              </a:r>
            </a:p>
          </p:txBody>
        </p:sp>
        <p:cxnSp>
          <p:nvCxnSpPr>
            <p:cNvPr id="49" name="Straight Arrow Connector 48"/>
            <p:cNvCxnSpPr>
              <a:cxnSpLocks/>
            </p:cNvCxnSpPr>
            <p:nvPr/>
          </p:nvCxnSpPr>
          <p:spPr bwMode="auto">
            <a:xfrm flipV="1">
              <a:off x="2514600" y="32766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50" name="TextBox 49"/>
            <p:cNvSpPr txBox="1"/>
            <p:nvPr/>
          </p:nvSpPr>
          <p:spPr>
            <a:xfrm rot="18900000">
              <a:off x="2141252" y="5370005"/>
              <a:ext cx="1441420" cy="369332"/>
            </a:xfrm>
            <a:prstGeom prst="rect">
              <a:avLst/>
            </a:prstGeom>
            <a:noFill/>
          </p:spPr>
          <p:txBody>
            <a:bodyPr wrap="none" rtlCol="0">
              <a:spAutoFit/>
            </a:bodyPr>
            <a:lstStyle/>
            <a:p>
              <a:pPr algn="ctr"/>
              <a:r>
                <a:rPr lang="en-US" sz="1800" dirty="0">
                  <a:solidFill>
                    <a:srgbClr val="0432FF"/>
                  </a:solidFill>
                </a:rPr>
                <a:t>DRAM GB/s</a:t>
              </a:r>
            </a:p>
          </p:txBody>
        </p:sp>
        <p:grpSp>
          <p:nvGrpSpPr>
            <p:cNvPr id="64" name="Group 63"/>
            <p:cNvGrpSpPr/>
            <p:nvPr/>
          </p:nvGrpSpPr>
          <p:grpSpPr>
            <a:xfrm>
              <a:off x="1600200" y="2209800"/>
              <a:ext cx="4800600" cy="4495800"/>
              <a:chOff x="1524000" y="2209800"/>
              <a:chExt cx="4800600" cy="4495800"/>
            </a:xfrm>
          </p:grpSpPr>
          <p:cxnSp>
            <p:nvCxnSpPr>
              <p:cNvPr id="46" name="Straight Arrow Connector 45"/>
              <p:cNvCxnSpPr/>
              <p:nvPr/>
            </p:nvCxnSpPr>
            <p:spPr bwMode="auto">
              <a:xfrm>
                <a:off x="1752600" y="60960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47" name="Straight Arrow Connector 46"/>
              <p:cNvCxnSpPr/>
              <p:nvPr/>
            </p:nvCxnSpPr>
            <p:spPr bwMode="auto">
              <a:xfrm flipV="1">
                <a:off x="1981200" y="22098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48" name="TextBox 47"/>
              <p:cNvSpPr txBox="1"/>
              <p:nvPr/>
            </p:nvSpPr>
            <p:spPr>
              <a:xfrm rot="16200000">
                <a:off x="-76200" y="4038600"/>
                <a:ext cx="3657600" cy="457200"/>
              </a:xfrm>
              <a:prstGeom prst="rect">
                <a:avLst/>
              </a:prstGeom>
              <a:noFill/>
            </p:spPr>
            <p:txBody>
              <a:bodyPr wrap="none" rtlCol="0">
                <a:noAutofit/>
              </a:bodyPr>
              <a:lstStyle/>
              <a:p>
                <a:pPr algn="ctr"/>
                <a:r>
                  <a:rPr lang="en-US" sz="1800" dirty="0"/>
                  <a:t>Attainable FLOP/s</a:t>
                </a:r>
              </a:p>
            </p:txBody>
          </p:sp>
          <p:sp>
            <p:nvSpPr>
              <p:cNvPr id="51" name="TextBox 50"/>
              <p:cNvSpPr txBox="1"/>
              <p:nvPr/>
            </p:nvSpPr>
            <p:spPr>
              <a:xfrm>
                <a:off x="1981200" y="6403848"/>
                <a:ext cx="4343400" cy="301752"/>
              </a:xfrm>
              <a:prstGeom prst="rect">
                <a:avLst/>
              </a:prstGeom>
              <a:noFill/>
            </p:spPr>
            <p:txBody>
              <a:bodyPr wrap="none" lIns="0" tIns="0" rIns="0" bIns="0" rtlCol="0" anchor="ctr" anchorCtr="0">
                <a:noAutofit/>
              </a:bodyPr>
              <a:lstStyle/>
              <a:p>
                <a:pPr algn="ctr"/>
                <a:r>
                  <a:rPr lang="en-US" sz="1800" dirty="0"/>
                  <a:t>Arithmetic Intensity (</a:t>
                </a:r>
                <a:r>
                  <a:rPr lang="en-US" sz="1800" dirty="0" err="1"/>
                  <a:t>FLOP:Byte</a:t>
                </a:r>
                <a:r>
                  <a:rPr lang="en-US" sz="1800" dirty="0"/>
                  <a:t>)</a:t>
                </a:r>
              </a:p>
            </p:txBody>
          </p:sp>
          <p:sp>
            <p:nvSpPr>
              <p:cNvPr id="56" name="TextBox 55"/>
              <p:cNvSpPr txBox="1"/>
              <p:nvPr/>
            </p:nvSpPr>
            <p:spPr>
              <a:xfrm>
                <a:off x="3429000" y="6096000"/>
                <a:ext cx="457200" cy="301752"/>
              </a:xfrm>
              <a:prstGeom prst="rect">
                <a:avLst/>
              </a:prstGeom>
              <a:noFill/>
            </p:spPr>
            <p:txBody>
              <a:bodyPr wrap="none" lIns="0" tIns="0" rIns="0" bIns="0" rtlCol="0" anchor="ctr" anchorCtr="0">
                <a:noAutofit/>
              </a:bodyPr>
              <a:lstStyle/>
              <a:p>
                <a:pPr algn="ctr"/>
                <a:r>
                  <a:rPr lang="en-US" sz="1800" dirty="0"/>
                  <a:t>0.083</a:t>
                </a:r>
              </a:p>
            </p:txBody>
          </p:sp>
        </p:grpSp>
        <p:cxnSp>
          <p:nvCxnSpPr>
            <p:cNvPr id="54" name="Straight Arrow Connector 53"/>
            <p:cNvCxnSpPr>
              <a:cxnSpLocks/>
            </p:cNvCxnSpPr>
            <p:nvPr/>
          </p:nvCxnSpPr>
          <p:spPr bwMode="auto">
            <a:xfrm flipV="1">
              <a:off x="2057400" y="3276600"/>
              <a:ext cx="1905000" cy="19050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55" name="TextBox 54"/>
            <p:cNvSpPr txBox="1"/>
            <p:nvPr/>
          </p:nvSpPr>
          <p:spPr>
            <a:xfrm rot="18900000">
              <a:off x="1986249" y="4374320"/>
              <a:ext cx="1018227" cy="369332"/>
            </a:xfrm>
            <a:prstGeom prst="rect">
              <a:avLst/>
            </a:prstGeom>
            <a:noFill/>
          </p:spPr>
          <p:txBody>
            <a:bodyPr wrap="none" rtlCol="0">
              <a:spAutoFit/>
            </a:bodyPr>
            <a:lstStyle/>
            <a:p>
              <a:pPr algn="ctr"/>
              <a:r>
                <a:rPr lang="en-US" sz="1800" dirty="0">
                  <a:solidFill>
                    <a:srgbClr val="00B050"/>
                  </a:solidFill>
                </a:rPr>
                <a:t>L1 GB/s</a:t>
              </a:r>
            </a:p>
          </p:txBody>
        </p:sp>
      </p:grpSp>
      <p:grpSp>
        <p:nvGrpSpPr>
          <p:cNvPr id="85" name="Group 84"/>
          <p:cNvGrpSpPr/>
          <p:nvPr/>
        </p:nvGrpSpPr>
        <p:grpSpPr>
          <a:xfrm>
            <a:off x="3733800" y="3068363"/>
            <a:ext cx="3200400" cy="3047999"/>
            <a:chOff x="3733800" y="3068363"/>
            <a:chExt cx="3200400" cy="3047999"/>
          </a:xfrm>
        </p:grpSpPr>
        <p:cxnSp>
          <p:nvCxnSpPr>
            <p:cNvPr id="52" name="Straight Connector 51"/>
            <p:cNvCxnSpPr/>
            <p:nvPr/>
          </p:nvCxnSpPr>
          <p:spPr bwMode="auto">
            <a:xfrm>
              <a:off x="3733800" y="3068363"/>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58" name="Straight Arrow Connector 57"/>
            <p:cNvCxnSpPr/>
            <p:nvPr/>
          </p:nvCxnSpPr>
          <p:spPr bwMode="auto">
            <a:xfrm flipH="1">
              <a:off x="3738376" y="5334000"/>
              <a:ext cx="373384" cy="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sp>
          <p:nvSpPr>
            <p:cNvPr id="59" name="TextBox 58"/>
            <p:cNvSpPr txBox="1"/>
            <p:nvPr/>
          </p:nvSpPr>
          <p:spPr>
            <a:xfrm>
              <a:off x="4191000" y="5105400"/>
              <a:ext cx="2743200" cy="457200"/>
            </a:xfrm>
            <a:prstGeom prst="rect">
              <a:avLst/>
            </a:prstGeom>
            <a:noFill/>
          </p:spPr>
          <p:txBody>
            <a:bodyPr wrap="none" lIns="0" rtlCol="0">
              <a:noAutofit/>
            </a:bodyPr>
            <a:lstStyle/>
            <a:p>
              <a:r>
                <a:rPr lang="en-US" sz="1800" dirty="0">
                  <a:solidFill>
                    <a:srgbClr val="7030A0"/>
                  </a:solidFill>
                </a:rPr>
                <a:t>Multiple AI’s</a:t>
              </a:r>
              <a:r>
                <a:rPr lang="mr-IN" sz="1800" dirty="0">
                  <a:solidFill>
                    <a:srgbClr val="7030A0"/>
                  </a:solidFill>
                </a:rPr>
                <a:t>…</a:t>
              </a:r>
              <a:r>
                <a:rPr lang="en-US" sz="1800" dirty="0">
                  <a:solidFill>
                    <a:srgbClr val="7030A0"/>
                  </a:solidFill>
                </a:rPr>
                <a:t>.</a:t>
              </a:r>
            </a:p>
            <a:p>
              <a:pPr marL="342900" indent="-342900">
                <a:buAutoNum type="arabicParenR"/>
              </a:pPr>
              <a:r>
                <a:rPr lang="en-US" sz="1800" dirty="0">
                  <a:solidFill>
                    <a:srgbClr val="7030A0"/>
                  </a:solidFill>
                </a:rPr>
                <a:t>FLOP:DRAM bytes</a:t>
              </a:r>
            </a:p>
            <a:p>
              <a:pPr marL="342900" indent="-342900">
                <a:buAutoNum type="arabicParenR"/>
              </a:pPr>
              <a:r>
                <a:rPr lang="en-US" sz="1800" dirty="0">
                  <a:solidFill>
                    <a:srgbClr val="7030A0"/>
                  </a:solidFill>
                </a:rPr>
                <a:t>FLOP:L1 bytes (same)</a:t>
              </a:r>
            </a:p>
          </p:txBody>
        </p:sp>
      </p:grpSp>
      <p:grpSp>
        <p:nvGrpSpPr>
          <p:cNvPr id="84" name="Group 83"/>
          <p:cNvGrpSpPr/>
          <p:nvPr/>
        </p:nvGrpSpPr>
        <p:grpSpPr>
          <a:xfrm>
            <a:off x="8001000" y="2209800"/>
            <a:ext cx="4802088" cy="4495800"/>
            <a:chOff x="8001000" y="2209800"/>
            <a:chExt cx="4802088" cy="4495800"/>
          </a:xfrm>
        </p:grpSpPr>
        <p:cxnSp>
          <p:nvCxnSpPr>
            <p:cNvPr id="65" name="Straight Arrow Connector 64"/>
            <p:cNvCxnSpPr>
              <a:cxnSpLocks/>
            </p:cNvCxnSpPr>
            <p:nvPr/>
          </p:nvCxnSpPr>
          <p:spPr bwMode="auto">
            <a:xfrm>
              <a:off x="10363200" y="3276600"/>
              <a:ext cx="2286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66" name="TextBox 65"/>
            <p:cNvSpPr txBox="1"/>
            <p:nvPr/>
          </p:nvSpPr>
          <p:spPr>
            <a:xfrm>
              <a:off x="11246252" y="2895600"/>
              <a:ext cx="1556836" cy="369332"/>
            </a:xfrm>
            <a:prstGeom prst="rect">
              <a:avLst/>
            </a:prstGeom>
            <a:noFill/>
          </p:spPr>
          <p:txBody>
            <a:bodyPr wrap="none" rtlCol="0">
              <a:spAutoFit/>
            </a:bodyPr>
            <a:lstStyle/>
            <a:p>
              <a:r>
                <a:rPr lang="en-US" sz="1800" dirty="0">
                  <a:solidFill>
                    <a:srgbClr val="FF0080"/>
                  </a:solidFill>
                </a:rPr>
                <a:t>Peak FLOP/s</a:t>
              </a:r>
            </a:p>
          </p:txBody>
        </p:sp>
        <p:cxnSp>
          <p:nvCxnSpPr>
            <p:cNvPr id="67" name="Straight Arrow Connector 66"/>
            <p:cNvCxnSpPr>
              <a:cxnSpLocks/>
            </p:cNvCxnSpPr>
            <p:nvPr/>
          </p:nvCxnSpPr>
          <p:spPr bwMode="auto">
            <a:xfrm flipV="1">
              <a:off x="8915400" y="32766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68" name="TextBox 67"/>
            <p:cNvSpPr txBox="1"/>
            <p:nvPr/>
          </p:nvSpPr>
          <p:spPr>
            <a:xfrm rot="18900000">
              <a:off x="8542052" y="5370005"/>
              <a:ext cx="1441420" cy="369332"/>
            </a:xfrm>
            <a:prstGeom prst="rect">
              <a:avLst/>
            </a:prstGeom>
            <a:noFill/>
          </p:spPr>
          <p:txBody>
            <a:bodyPr wrap="none" rtlCol="0">
              <a:spAutoFit/>
            </a:bodyPr>
            <a:lstStyle/>
            <a:p>
              <a:pPr algn="ctr"/>
              <a:r>
                <a:rPr lang="en-US" sz="1800" dirty="0">
                  <a:solidFill>
                    <a:srgbClr val="0432FF"/>
                  </a:solidFill>
                </a:rPr>
                <a:t>DRAM GB/s</a:t>
              </a:r>
            </a:p>
          </p:txBody>
        </p:sp>
        <p:grpSp>
          <p:nvGrpSpPr>
            <p:cNvPr id="69" name="Group 68"/>
            <p:cNvGrpSpPr/>
            <p:nvPr/>
          </p:nvGrpSpPr>
          <p:grpSpPr>
            <a:xfrm>
              <a:off x="8001000" y="2209800"/>
              <a:ext cx="4800600" cy="4495800"/>
              <a:chOff x="1524000" y="2209800"/>
              <a:chExt cx="4800600" cy="4495800"/>
            </a:xfrm>
          </p:grpSpPr>
          <p:cxnSp>
            <p:nvCxnSpPr>
              <p:cNvPr id="70" name="Straight Arrow Connector 69"/>
              <p:cNvCxnSpPr/>
              <p:nvPr/>
            </p:nvCxnSpPr>
            <p:spPr bwMode="auto">
              <a:xfrm>
                <a:off x="1752600" y="60960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1" name="Straight Arrow Connector 70"/>
              <p:cNvCxnSpPr/>
              <p:nvPr/>
            </p:nvCxnSpPr>
            <p:spPr bwMode="auto">
              <a:xfrm flipV="1">
                <a:off x="1981200" y="22098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72" name="TextBox 71"/>
              <p:cNvSpPr txBox="1"/>
              <p:nvPr/>
            </p:nvSpPr>
            <p:spPr>
              <a:xfrm rot="16200000">
                <a:off x="-76200" y="4038600"/>
                <a:ext cx="3657600" cy="457200"/>
              </a:xfrm>
              <a:prstGeom prst="rect">
                <a:avLst/>
              </a:prstGeom>
              <a:noFill/>
            </p:spPr>
            <p:txBody>
              <a:bodyPr wrap="none" rtlCol="0">
                <a:noAutofit/>
              </a:bodyPr>
              <a:lstStyle/>
              <a:p>
                <a:pPr algn="ctr"/>
                <a:r>
                  <a:rPr lang="en-US" sz="1800" dirty="0"/>
                  <a:t>Attainable FLOP/s</a:t>
                </a:r>
              </a:p>
            </p:txBody>
          </p:sp>
          <p:sp>
            <p:nvSpPr>
              <p:cNvPr id="73" name="TextBox 72"/>
              <p:cNvSpPr txBox="1"/>
              <p:nvPr/>
            </p:nvSpPr>
            <p:spPr>
              <a:xfrm>
                <a:off x="3429000" y="6099048"/>
                <a:ext cx="457200" cy="301752"/>
              </a:xfrm>
              <a:prstGeom prst="rect">
                <a:avLst/>
              </a:prstGeom>
              <a:noFill/>
            </p:spPr>
            <p:txBody>
              <a:bodyPr wrap="none" lIns="0" tIns="0" rIns="0" bIns="0" rtlCol="0" anchor="ctr" anchorCtr="0">
                <a:noAutofit/>
              </a:bodyPr>
              <a:lstStyle/>
              <a:p>
                <a:pPr algn="ctr"/>
                <a:r>
                  <a:rPr lang="en-US" sz="1800" dirty="0"/>
                  <a:t>0.083</a:t>
                </a:r>
              </a:p>
            </p:txBody>
          </p:sp>
          <p:sp>
            <p:nvSpPr>
              <p:cNvPr id="61" name="TextBox 60"/>
              <p:cNvSpPr txBox="1"/>
              <p:nvPr/>
            </p:nvSpPr>
            <p:spPr>
              <a:xfrm>
                <a:off x="1981200" y="6403848"/>
                <a:ext cx="4343400" cy="301752"/>
              </a:xfrm>
              <a:prstGeom prst="rect">
                <a:avLst/>
              </a:prstGeom>
              <a:noFill/>
            </p:spPr>
            <p:txBody>
              <a:bodyPr wrap="none" lIns="0" tIns="0" rIns="0" bIns="0" rtlCol="0" anchor="ctr" anchorCtr="0">
                <a:noAutofit/>
              </a:bodyPr>
              <a:lstStyle/>
              <a:p>
                <a:pPr algn="ctr"/>
                <a:r>
                  <a:rPr lang="en-US" sz="1800" dirty="0"/>
                  <a:t>Arithmetic Intensity (</a:t>
                </a:r>
                <a:r>
                  <a:rPr lang="en-US" sz="1800" dirty="0" err="1"/>
                  <a:t>FLOP:Byte</a:t>
                </a:r>
                <a:r>
                  <a:rPr lang="en-US" sz="1800" dirty="0"/>
                  <a:t>)</a:t>
                </a:r>
              </a:p>
            </p:txBody>
          </p:sp>
        </p:grpSp>
        <p:cxnSp>
          <p:nvCxnSpPr>
            <p:cNvPr id="76" name="Straight Arrow Connector 75"/>
            <p:cNvCxnSpPr>
              <a:cxnSpLocks/>
            </p:cNvCxnSpPr>
            <p:nvPr/>
          </p:nvCxnSpPr>
          <p:spPr bwMode="auto">
            <a:xfrm flipV="1">
              <a:off x="8458200" y="3276600"/>
              <a:ext cx="1905000" cy="19050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77" name="TextBox 76"/>
            <p:cNvSpPr txBox="1"/>
            <p:nvPr/>
          </p:nvSpPr>
          <p:spPr>
            <a:xfrm rot="18900000">
              <a:off x="8387049" y="4374320"/>
              <a:ext cx="1018227" cy="369332"/>
            </a:xfrm>
            <a:prstGeom prst="rect">
              <a:avLst/>
            </a:prstGeom>
            <a:noFill/>
          </p:spPr>
          <p:txBody>
            <a:bodyPr wrap="none" rtlCol="0">
              <a:spAutoFit/>
            </a:bodyPr>
            <a:lstStyle/>
            <a:p>
              <a:pPr algn="ctr"/>
              <a:r>
                <a:rPr lang="en-US" sz="1800" dirty="0">
                  <a:solidFill>
                    <a:srgbClr val="00B050"/>
                  </a:solidFill>
                </a:rPr>
                <a:t>L1 GB/s</a:t>
              </a:r>
            </a:p>
          </p:txBody>
        </p:sp>
      </p:grpSp>
      <p:grpSp>
        <p:nvGrpSpPr>
          <p:cNvPr id="86" name="Group 85"/>
          <p:cNvGrpSpPr/>
          <p:nvPr/>
        </p:nvGrpSpPr>
        <p:grpSpPr>
          <a:xfrm>
            <a:off x="10134600" y="3068363"/>
            <a:ext cx="3200400" cy="3047999"/>
            <a:chOff x="10134600" y="3068363"/>
            <a:chExt cx="3200400" cy="3047999"/>
          </a:xfrm>
        </p:grpSpPr>
        <p:cxnSp>
          <p:nvCxnSpPr>
            <p:cNvPr id="74" name="Straight Connector 73"/>
            <p:cNvCxnSpPr/>
            <p:nvPr/>
          </p:nvCxnSpPr>
          <p:spPr bwMode="auto">
            <a:xfrm>
              <a:off x="10134600" y="3068363"/>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80" name="Straight Arrow Connector 79"/>
            <p:cNvCxnSpPr/>
            <p:nvPr/>
          </p:nvCxnSpPr>
          <p:spPr bwMode="auto">
            <a:xfrm flipH="1">
              <a:off x="10139176" y="5715000"/>
              <a:ext cx="373384" cy="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sp>
          <p:nvSpPr>
            <p:cNvPr id="81" name="TextBox 80"/>
            <p:cNvSpPr txBox="1"/>
            <p:nvPr/>
          </p:nvSpPr>
          <p:spPr>
            <a:xfrm>
              <a:off x="10591800" y="5486400"/>
              <a:ext cx="2743200" cy="457200"/>
            </a:xfrm>
            <a:prstGeom prst="rect">
              <a:avLst/>
            </a:prstGeom>
            <a:noFill/>
          </p:spPr>
          <p:txBody>
            <a:bodyPr wrap="none" lIns="0" rtlCol="0">
              <a:noAutofit/>
            </a:bodyPr>
            <a:lstStyle/>
            <a:p>
              <a:r>
                <a:rPr lang="en-US" sz="1800" dirty="0">
                  <a:solidFill>
                    <a:srgbClr val="7030A0"/>
                  </a:solidFill>
                </a:rPr>
                <a:t>Single AI based on FLOP:L1 bytes</a:t>
              </a:r>
            </a:p>
          </p:txBody>
        </p:sp>
      </p:grpSp>
      <p:grpSp>
        <p:nvGrpSpPr>
          <p:cNvPr id="89" name="Group 88"/>
          <p:cNvGrpSpPr/>
          <p:nvPr/>
        </p:nvGrpSpPr>
        <p:grpSpPr>
          <a:xfrm>
            <a:off x="10134600" y="3538263"/>
            <a:ext cx="2599509" cy="1297189"/>
            <a:chOff x="10134600" y="3538263"/>
            <a:chExt cx="2599509" cy="1297189"/>
          </a:xfrm>
        </p:grpSpPr>
        <p:sp>
          <p:nvSpPr>
            <p:cNvPr id="78" name="Freeform 77"/>
            <p:cNvSpPr/>
            <p:nvPr/>
          </p:nvSpPr>
          <p:spPr bwMode="auto">
            <a:xfrm>
              <a:off x="10134600" y="3538263"/>
              <a:ext cx="133390" cy="1282700"/>
            </a:xfrm>
            <a:custGeom>
              <a:avLst/>
              <a:gdLst>
                <a:gd name="connsiteX0" fmla="*/ 0 w 280165"/>
                <a:gd name="connsiteY0" fmla="*/ 0 h 1282700"/>
                <a:gd name="connsiteX1" fmla="*/ 279400 w 280165"/>
                <a:gd name="connsiteY1" fmla="*/ 698500 h 1282700"/>
                <a:gd name="connsiteX2" fmla="*/ 88900 w 280165"/>
                <a:gd name="connsiteY2" fmla="*/ 1282700 h 1282700"/>
              </a:gdLst>
              <a:ahLst/>
              <a:cxnLst>
                <a:cxn ang="0">
                  <a:pos x="connsiteX0" y="connsiteY0"/>
                </a:cxn>
                <a:cxn ang="0">
                  <a:pos x="connsiteX1" y="connsiteY1"/>
                </a:cxn>
                <a:cxn ang="0">
                  <a:pos x="connsiteX2" y="connsiteY2"/>
                </a:cxn>
              </a:cxnLst>
              <a:rect l="l" t="t" r="r" b="b"/>
              <a:pathLst>
                <a:path w="280165" h="1282700">
                  <a:moveTo>
                    <a:pt x="0" y="0"/>
                  </a:moveTo>
                  <a:cubicBezTo>
                    <a:pt x="132291" y="242358"/>
                    <a:pt x="264583" y="484717"/>
                    <a:pt x="279400" y="698500"/>
                  </a:cubicBezTo>
                  <a:cubicBezTo>
                    <a:pt x="294217" y="912283"/>
                    <a:pt x="88900" y="1282700"/>
                    <a:pt x="88900" y="1282700"/>
                  </a:cubicBezTo>
                </a:path>
              </a:pathLst>
            </a:custGeom>
            <a:noFill/>
            <a:ln w="25400" cap="flat" cmpd="sng" algn="ctr">
              <a:solidFill>
                <a:srgbClr val="7030A0"/>
              </a:solidFill>
              <a:prstDash val="solid"/>
              <a:round/>
              <a:headEnd type="oval" w="lg" len="lg"/>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9" name="TextBox 78"/>
            <p:cNvSpPr txBox="1"/>
            <p:nvPr/>
          </p:nvSpPr>
          <p:spPr>
            <a:xfrm>
              <a:off x="10287000" y="3538263"/>
              <a:ext cx="2447109" cy="1297189"/>
            </a:xfrm>
            <a:prstGeom prst="rect">
              <a:avLst/>
            </a:prstGeom>
            <a:noFill/>
          </p:spPr>
          <p:txBody>
            <a:bodyPr wrap="none" rtlCol="0" anchor="ctr">
              <a:noAutofit/>
            </a:bodyPr>
            <a:lstStyle/>
            <a:p>
              <a:r>
                <a:rPr lang="en-US" sz="1800" dirty="0">
                  <a:solidFill>
                    <a:srgbClr val="7030A0"/>
                  </a:solidFill>
                  <a:effectLst>
                    <a:glow rad="127000">
                      <a:schemeClr val="bg1"/>
                    </a:glow>
                  </a:effectLst>
                </a:rPr>
                <a:t>Observed performance</a:t>
              </a:r>
            </a:p>
            <a:p>
              <a:r>
                <a:rPr lang="en-US" sz="1800" dirty="0">
                  <a:solidFill>
                    <a:srgbClr val="7030A0"/>
                  </a:solidFill>
                  <a:effectLst>
                    <a:glow rad="127000">
                      <a:schemeClr val="bg1"/>
                    </a:glow>
                  </a:effectLst>
                </a:rPr>
                <a:t>is correlated with DRAM</a:t>
              </a:r>
            </a:p>
            <a:p>
              <a:r>
                <a:rPr lang="en-US" sz="1800" dirty="0">
                  <a:solidFill>
                    <a:srgbClr val="7030A0"/>
                  </a:solidFill>
                  <a:effectLst>
                    <a:glow rad="127000">
                      <a:schemeClr val="bg1"/>
                    </a:glow>
                  </a:effectLst>
                </a:rPr>
                <a:t>bandwidth</a:t>
              </a:r>
            </a:p>
          </p:txBody>
        </p:sp>
      </p:grpSp>
      <p:sp>
        <p:nvSpPr>
          <p:cNvPr id="75" name="Oval 74"/>
          <p:cNvSpPr/>
          <p:nvPr/>
        </p:nvSpPr>
        <p:spPr bwMode="auto">
          <a:xfrm>
            <a:off x="10058400" y="4820964"/>
            <a:ext cx="152400" cy="152401"/>
          </a:xfrm>
          <a:prstGeom prst="ellipse">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4" name="Group 3"/>
          <p:cNvGrpSpPr/>
          <p:nvPr/>
        </p:nvGrpSpPr>
        <p:grpSpPr>
          <a:xfrm>
            <a:off x="2081212" y="3538263"/>
            <a:ext cx="4175897" cy="1452410"/>
            <a:chOff x="2081212" y="3538263"/>
            <a:chExt cx="4175897" cy="1452410"/>
          </a:xfrm>
        </p:grpSpPr>
        <p:cxnSp>
          <p:nvCxnSpPr>
            <p:cNvPr id="60" name="Straight Connector 59"/>
            <p:cNvCxnSpPr/>
            <p:nvPr/>
          </p:nvCxnSpPr>
          <p:spPr bwMode="auto">
            <a:xfrm flipH="1">
              <a:off x="2081212" y="4928616"/>
              <a:ext cx="1652588" cy="0"/>
            </a:xfrm>
            <a:prstGeom prst="line">
              <a:avLst/>
            </a:prstGeom>
            <a:solidFill>
              <a:schemeClr val="accent1"/>
            </a:solidFill>
            <a:ln w="19050" cap="flat" cmpd="sng" algn="ctr">
              <a:solidFill>
                <a:srgbClr val="0432FF"/>
              </a:solidFill>
              <a:prstDash val="dash"/>
              <a:round/>
              <a:headEnd type="none" w="med" len="med"/>
              <a:tailEnd type="stealth" w="lg" len="lg"/>
            </a:ln>
            <a:effectLst/>
          </p:spPr>
        </p:cxnSp>
        <p:sp>
          <p:nvSpPr>
            <p:cNvPr id="57" name="TextBox 56"/>
            <p:cNvSpPr txBox="1"/>
            <p:nvPr/>
          </p:nvSpPr>
          <p:spPr>
            <a:xfrm>
              <a:off x="3810000" y="3538263"/>
              <a:ext cx="2447109" cy="1297189"/>
            </a:xfrm>
            <a:prstGeom prst="rect">
              <a:avLst/>
            </a:prstGeom>
            <a:noFill/>
          </p:spPr>
          <p:txBody>
            <a:bodyPr wrap="none" rtlCol="0" anchor="ctr">
              <a:noAutofit/>
            </a:bodyPr>
            <a:lstStyle/>
            <a:p>
              <a:r>
                <a:rPr lang="en-US" sz="1800" dirty="0">
                  <a:solidFill>
                    <a:srgbClr val="7030A0"/>
                  </a:solidFill>
                  <a:effectLst>
                    <a:glow rad="127000">
                      <a:schemeClr val="bg1"/>
                    </a:glow>
                  </a:effectLst>
                </a:rPr>
                <a:t>Performance is bound to</a:t>
              </a:r>
            </a:p>
            <a:p>
              <a:r>
                <a:rPr lang="en-US" sz="1800" dirty="0">
                  <a:solidFill>
                    <a:srgbClr val="7030A0"/>
                  </a:solidFill>
                  <a:effectLst>
                    <a:glow rad="127000">
                      <a:schemeClr val="bg1"/>
                    </a:glow>
                  </a:effectLst>
                </a:rPr>
                <a:t>the minimum of the two</a:t>
              </a:r>
            </a:p>
            <a:p>
              <a:r>
                <a:rPr lang="en-US" sz="1800" dirty="0">
                  <a:solidFill>
                    <a:srgbClr val="7030A0"/>
                  </a:solidFill>
                  <a:effectLst>
                    <a:glow rad="127000">
                      <a:schemeClr val="bg1"/>
                    </a:glow>
                  </a:effectLst>
                </a:rPr>
                <a:t>Intercepts</a:t>
              </a:r>
              <a:r>
                <a:rPr lang="mr-IN" sz="1800" dirty="0">
                  <a:solidFill>
                    <a:srgbClr val="7030A0"/>
                  </a:solidFill>
                  <a:effectLst>
                    <a:glow rad="127000">
                      <a:schemeClr val="bg1"/>
                    </a:glow>
                  </a:effectLst>
                </a:rPr>
                <a:t>…</a:t>
              </a:r>
              <a:endParaRPr lang="en-US" sz="1800" dirty="0">
                <a:solidFill>
                  <a:srgbClr val="7030A0"/>
                </a:solidFill>
                <a:effectLst>
                  <a:glow rad="127000">
                    <a:schemeClr val="bg1"/>
                  </a:glow>
                </a:effectLst>
              </a:endParaRPr>
            </a:p>
            <a:p>
              <a:r>
                <a:rPr lang="en-US" sz="1800" dirty="0">
                  <a:solidFill>
                    <a:srgbClr val="7030A0"/>
                  </a:solidFill>
                  <a:effectLst>
                    <a:glow rad="127000">
                      <a:schemeClr val="bg1"/>
                    </a:glow>
                  </a:effectLst>
                </a:rPr>
                <a:t>   AI</a:t>
              </a:r>
              <a:r>
                <a:rPr lang="en-US" sz="1800" baseline="-25000" dirty="0">
                  <a:solidFill>
                    <a:srgbClr val="7030A0"/>
                  </a:solidFill>
                  <a:effectLst>
                    <a:glow rad="127000">
                      <a:schemeClr val="bg1"/>
                    </a:glow>
                  </a:effectLst>
                </a:rPr>
                <a:t>L1</a:t>
              </a:r>
              <a:r>
                <a:rPr lang="en-US" sz="1800" dirty="0">
                  <a:solidFill>
                    <a:srgbClr val="7030A0"/>
                  </a:solidFill>
                  <a:effectLst>
                    <a:glow rad="127000">
                      <a:schemeClr val="bg1"/>
                    </a:glow>
                  </a:effectLst>
                </a:rPr>
                <a:t> 	* L1 GB/s</a:t>
              </a:r>
            </a:p>
            <a:p>
              <a:r>
                <a:rPr lang="en-US" sz="1800" dirty="0">
                  <a:solidFill>
                    <a:srgbClr val="7030A0"/>
                  </a:solidFill>
                  <a:effectLst>
                    <a:glow rad="127000">
                      <a:schemeClr val="bg1"/>
                    </a:glow>
                  </a:effectLst>
                </a:rPr>
                <a:t>   AI</a:t>
              </a:r>
              <a:r>
                <a:rPr lang="en-US" sz="1800" baseline="-25000" dirty="0">
                  <a:solidFill>
                    <a:srgbClr val="7030A0"/>
                  </a:solidFill>
                  <a:effectLst>
                    <a:glow rad="127000">
                      <a:schemeClr val="bg1"/>
                    </a:glow>
                  </a:effectLst>
                </a:rPr>
                <a:t>DRAM</a:t>
              </a:r>
              <a:r>
                <a:rPr lang="en-US" sz="1800" dirty="0">
                  <a:solidFill>
                    <a:srgbClr val="7030A0"/>
                  </a:solidFill>
                  <a:effectLst>
                    <a:glow rad="127000">
                      <a:schemeClr val="bg1"/>
                    </a:glow>
                  </a:effectLst>
                </a:rPr>
                <a:t>	* DRAM GB/s</a:t>
              </a:r>
            </a:p>
          </p:txBody>
        </p:sp>
        <p:sp>
          <p:nvSpPr>
            <p:cNvPr id="53" name="Oval 52"/>
            <p:cNvSpPr/>
            <p:nvPr/>
          </p:nvSpPr>
          <p:spPr bwMode="auto">
            <a:xfrm>
              <a:off x="3656080" y="4838272"/>
              <a:ext cx="152400" cy="152401"/>
            </a:xfrm>
            <a:prstGeom prst="ellipse">
              <a:avLst/>
            </a:prstGeom>
            <a:solidFill>
              <a:schemeClr val="bg1"/>
            </a:solidFill>
            <a:ln w="381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62" name="Oval 61"/>
          <p:cNvSpPr/>
          <p:nvPr/>
        </p:nvSpPr>
        <p:spPr bwMode="auto">
          <a:xfrm>
            <a:off x="3657600" y="3429000"/>
            <a:ext cx="152400" cy="152401"/>
          </a:xfrm>
          <a:prstGeom prst="ellipse">
            <a:avLst/>
          </a:prstGeom>
          <a:solidFill>
            <a:schemeClr val="bg1"/>
          </a:solid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0295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1" nodeType="clickEffect">
                                  <p:stCondLst>
                                    <p:cond delay="0"/>
                                  </p:stCondLst>
                                  <p:childTnLst>
                                    <p:animMotion origin="layout" path="M 0 0 L 0 0.17592 " pathEditMode="relative" ptsTypes="AA">
                                      <p:cBhvr>
                                        <p:cTn id="22" dur="1000" fill="hold"/>
                                        <p:tgtEl>
                                          <p:spTgt spid="62"/>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62" grpId="0" animBg="1"/>
      <p:bldP spid="62" grpId="1"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7-point Stencil (Small Problem)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132</a:t>
            </a:fld>
            <a:endParaRPr lang="en-US" dirty="0"/>
          </a:p>
        </p:txBody>
      </p:sp>
      <p:sp>
        <p:nvSpPr>
          <p:cNvPr id="61" name="TextBox 60"/>
          <p:cNvSpPr txBox="1"/>
          <p:nvPr/>
        </p:nvSpPr>
        <p:spPr>
          <a:xfrm>
            <a:off x="7543800" y="1600200"/>
            <a:ext cx="5486400" cy="3657600"/>
          </a:xfrm>
          <a:prstGeom prst="rect">
            <a:avLst/>
          </a:prstGeom>
          <a:solidFill>
            <a:srgbClr val="002060"/>
          </a:solidFill>
        </p:spPr>
        <p:txBody>
          <a:bodyPr wrap="square" rtlCol="0" anchor="ctr">
            <a:noAutofit/>
          </a:bodyPr>
          <a:lstStyle/>
          <a:p>
            <a:r>
              <a:rPr lang="mr-IN" sz="1800" dirty="0">
                <a:solidFill>
                  <a:srgbClr val="FF6FCF"/>
                </a:solidFill>
                <a:latin typeface="Lucida Console" charset="0"/>
                <a:ea typeface="Lucida Console" charset="0"/>
                <a:cs typeface="Lucida Console" charset="0"/>
              </a:rPr>
              <a:t>#</a:t>
            </a:r>
            <a:r>
              <a:rPr lang="mr-IN" sz="1800" dirty="0" err="1">
                <a:solidFill>
                  <a:srgbClr val="FF6FCF"/>
                </a:solidFill>
                <a:latin typeface="Lucida Console" charset="0"/>
                <a:ea typeface="Lucida Console" charset="0"/>
                <a:cs typeface="Lucida Console" charset="0"/>
              </a:rPr>
              <a:t>pragma</a:t>
            </a:r>
            <a:r>
              <a:rPr lang="mr-IN" sz="1800" dirty="0">
                <a:solidFill>
                  <a:srgbClr val="FF6FCF"/>
                </a:solidFill>
                <a:latin typeface="Lucida Console" charset="0"/>
                <a:ea typeface="Lucida Console" charset="0"/>
                <a:cs typeface="Lucida Console" charset="0"/>
              </a:rPr>
              <a:t> </a:t>
            </a:r>
            <a:r>
              <a:rPr lang="mr-IN" sz="1800" dirty="0" err="1">
                <a:solidFill>
                  <a:srgbClr val="FF6FCF"/>
                </a:solidFill>
                <a:latin typeface="Lucida Console" charset="0"/>
                <a:ea typeface="Lucida Console" charset="0"/>
                <a:cs typeface="Lucida Console" charset="0"/>
              </a:rPr>
              <a:t>omp</a:t>
            </a:r>
            <a:r>
              <a:rPr lang="mr-IN" sz="1800" dirty="0">
                <a:solidFill>
                  <a:srgbClr val="FF6FCF"/>
                </a:solidFill>
                <a:latin typeface="Lucida Console" charset="0"/>
                <a:ea typeface="Lucida Console" charset="0"/>
                <a:cs typeface="Lucida Console" charset="0"/>
              </a:rPr>
              <a:t> </a:t>
            </a:r>
            <a:r>
              <a:rPr lang="mr-IN" sz="1800" dirty="0" err="1">
                <a:solidFill>
                  <a:srgbClr val="FF6FCF"/>
                </a:solidFill>
                <a:latin typeface="Lucida Console" charset="0"/>
                <a:ea typeface="Lucida Console" charset="0"/>
                <a:cs typeface="Lucida Console" charset="0"/>
              </a:rPr>
              <a:t>parallel</a:t>
            </a:r>
            <a:r>
              <a:rPr lang="mr-IN" sz="1800" dirty="0">
                <a:solidFill>
                  <a:srgbClr val="FF6FCF"/>
                </a:solidFill>
                <a:latin typeface="Lucida Console" charset="0"/>
                <a:ea typeface="Lucida Console" charset="0"/>
                <a:cs typeface="Lucida Console" charset="0"/>
              </a:rPr>
              <a:t> </a:t>
            </a:r>
            <a:r>
              <a:rPr lang="mr-IN" sz="1800" dirty="0" err="1">
                <a:solidFill>
                  <a:srgbClr val="FF6FCF"/>
                </a:solidFill>
                <a:latin typeface="Lucida Console" charset="0"/>
                <a:ea typeface="Lucida Console" charset="0"/>
                <a:cs typeface="Lucida Console" charset="0"/>
              </a:rPr>
              <a:t>for</a:t>
            </a:r>
            <a:endParaRPr lang="en-US" sz="1800" dirty="0">
              <a:solidFill>
                <a:srgbClr val="FF6FCF"/>
              </a:solidFill>
              <a:latin typeface="Lucida Console" charset="0"/>
              <a:ea typeface="Lucida Console" charset="0"/>
              <a:cs typeface="Lucida Console" charset="0"/>
            </a:endParaRPr>
          </a:p>
          <a:p>
            <a:r>
              <a:rPr lang="mr-IN" sz="1800" dirty="0" err="1">
                <a:solidFill>
                  <a:srgbClr val="FFFF00"/>
                </a:solidFill>
                <a:latin typeface="Lucida Console" charset="0"/>
                <a:ea typeface="Lucida Console" charset="0"/>
                <a:cs typeface="Lucida Console" charset="0"/>
              </a:rPr>
              <a:t>for</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k</a:t>
            </a:r>
            <a:r>
              <a:rPr lang="mr-IN" sz="1800" dirty="0">
                <a:solidFill>
                  <a:srgbClr val="FFFF00"/>
                </a:solidFill>
                <a:latin typeface="Lucida Console" charset="0"/>
                <a:ea typeface="Lucida Console" charset="0"/>
                <a:cs typeface="Lucida Console" charset="0"/>
              </a:rPr>
              <a:t>=1;k&lt;dim+1;k++){</a:t>
            </a:r>
            <a:endParaRPr lang="en-US" sz="1800" dirty="0">
              <a:solidFill>
                <a:srgbClr val="FFFF00"/>
              </a:solidFill>
              <a:latin typeface="Lucida Console" charset="0"/>
              <a:ea typeface="Lucida Console" charset="0"/>
              <a:cs typeface="Lucida Console" charset="0"/>
            </a:endParaRPr>
          </a:p>
          <a:p>
            <a:r>
              <a:rPr lang="mr-IN" sz="1800" dirty="0" err="1">
                <a:solidFill>
                  <a:srgbClr val="FFFF00"/>
                </a:solidFill>
                <a:latin typeface="Lucida Console" charset="0"/>
                <a:ea typeface="Lucida Console" charset="0"/>
                <a:cs typeface="Lucida Console" charset="0"/>
              </a:rPr>
              <a:t>for</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j</a:t>
            </a:r>
            <a:r>
              <a:rPr lang="mr-IN" sz="1800" dirty="0">
                <a:solidFill>
                  <a:srgbClr val="FFFF00"/>
                </a:solidFill>
                <a:latin typeface="Lucida Console" charset="0"/>
                <a:ea typeface="Lucida Console" charset="0"/>
                <a:cs typeface="Lucida Console" charset="0"/>
              </a:rPr>
              <a:t>=1;j&lt;dim+1;j++){</a:t>
            </a:r>
            <a:endParaRPr lang="en-US" sz="1800" dirty="0">
              <a:solidFill>
                <a:srgbClr val="FFFF00"/>
              </a:solidFill>
              <a:latin typeface="Lucida Console" charset="0"/>
              <a:ea typeface="Lucida Console" charset="0"/>
              <a:cs typeface="Lucida Console" charset="0"/>
            </a:endParaRPr>
          </a:p>
          <a:p>
            <a:r>
              <a:rPr lang="mr-IN" sz="1800" dirty="0" err="1">
                <a:solidFill>
                  <a:srgbClr val="FFFF00"/>
                </a:solidFill>
                <a:latin typeface="Lucida Console" charset="0"/>
                <a:ea typeface="Lucida Console" charset="0"/>
                <a:cs typeface="Lucida Console" charset="0"/>
              </a:rPr>
              <a:t>for</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i</a:t>
            </a:r>
            <a:r>
              <a:rPr lang="mr-IN" sz="1800" dirty="0">
                <a:solidFill>
                  <a:srgbClr val="FFFF00"/>
                </a:solidFill>
                <a:latin typeface="Lucida Console" charset="0"/>
                <a:ea typeface="Lucida Console" charset="0"/>
                <a:cs typeface="Lucida Console" charset="0"/>
              </a:rPr>
              <a:t>=1;i&lt;dim+1;i++){</a:t>
            </a:r>
            <a:endParaRPr lang="en-US" sz="1800" dirty="0">
              <a:solidFill>
                <a:srgbClr val="FFFF00"/>
              </a:solidFill>
              <a:latin typeface="Lucida Console" charset="0"/>
              <a:ea typeface="Lucida Console" charset="0"/>
              <a:cs typeface="Lucida Console" charset="0"/>
            </a:endParaRPr>
          </a:p>
          <a:p>
            <a:r>
              <a:rPr lang="en-US" sz="1800" dirty="0">
                <a:solidFill>
                  <a:srgbClr val="FFFF00"/>
                </a:solidFill>
                <a:latin typeface="Lucida Console" charset="0"/>
                <a:ea typeface="Lucida Console" charset="0"/>
                <a:cs typeface="Lucida Console" charset="0"/>
              </a:rPr>
              <a:t>  </a:t>
            </a:r>
            <a:r>
              <a:rPr lang="mr-IN" sz="1800" dirty="0" err="1">
                <a:solidFill>
                  <a:srgbClr val="FFFF00"/>
                </a:solidFill>
                <a:latin typeface="Lucida Console" charset="0"/>
                <a:ea typeface="Lucida Console" charset="0"/>
                <a:cs typeface="Lucida Console" charset="0"/>
              </a:rPr>
              <a:t>int</a:t>
            </a:r>
            <a:r>
              <a:rPr lang="mr-IN" sz="1800" dirty="0">
                <a:solidFill>
                  <a:srgbClr val="FFFF00"/>
                </a:solidFill>
                <a:latin typeface="Lucida Console" charset="0"/>
                <a:ea typeface="Lucida Console" charset="0"/>
                <a:cs typeface="Lucida Console" charset="0"/>
              </a:rPr>
              <a:t> </a:t>
            </a:r>
            <a:r>
              <a:rPr lang="mr-IN" sz="1800" dirty="0" err="1">
                <a:solidFill>
                  <a:srgbClr val="FFFF00"/>
                </a:solidFill>
                <a:latin typeface="Lucida Console" charset="0"/>
                <a:ea typeface="Lucida Console" charset="0"/>
                <a:cs typeface="Lucida Console" charset="0"/>
              </a:rPr>
              <a:t>ijk</a:t>
            </a:r>
            <a:r>
              <a:rPr lang="mr-IN" sz="1800" dirty="0">
                <a:solidFill>
                  <a:srgbClr val="FFFF00"/>
                </a:solidFill>
                <a:latin typeface="Lucida Console" charset="0"/>
                <a:ea typeface="Lucida Console" charset="0"/>
                <a:cs typeface="Lucida Console" charset="0"/>
              </a:rPr>
              <a:t> = </a:t>
            </a:r>
            <a:r>
              <a:rPr lang="mr-IN" sz="1800" dirty="0" err="1">
                <a:solidFill>
                  <a:srgbClr val="FFFF00"/>
                </a:solidFill>
                <a:latin typeface="Lucida Console" charset="0"/>
                <a:ea typeface="Lucida Console" charset="0"/>
                <a:cs typeface="Lucida Console" charset="0"/>
              </a:rPr>
              <a:t>i</a:t>
            </a:r>
            <a:r>
              <a:rPr lang="mr-IN" sz="1800" dirty="0">
                <a:solidFill>
                  <a:srgbClr val="FFFF00"/>
                </a:solidFill>
                <a:latin typeface="Lucida Console" charset="0"/>
                <a:ea typeface="Lucida Console" charset="0"/>
                <a:cs typeface="Lucida Console" charset="0"/>
              </a:rPr>
              <a:t> + </a:t>
            </a:r>
            <a:r>
              <a:rPr lang="mr-IN" sz="1800" dirty="0" err="1">
                <a:solidFill>
                  <a:srgbClr val="FFFF00"/>
                </a:solidFill>
                <a:latin typeface="Lucida Console" charset="0"/>
                <a:ea typeface="Lucida Console" charset="0"/>
                <a:cs typeface="Lucida Console" charset="0"/>
              </a:rPr>
              <a:t>j</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jStride</a:t>
            </a:r>
            <a:r>
              <a:rPr lang="mr-IN" sz="1800" dirty="0">
                <a:solidFill>
                  <a:srgbClr val="FFFF00"/>
                </a:solidFill>
                <a:latin typeface="Lucida Console" charset="0"/>
                <a:ea typeface="Lucida Console" charset="0"/>
                <a:cs typeface="Lucida Console" charset="0"/>
              </a:rPr>
              <a:t> + </a:t>
            </a:r>
            <a:r>
              <a:rPr lang="mr-IN" sz="1800" dirty="0" err="1">
                <a:solidFill>
                  <a:srgbClr val="FFFF00"/>
                </a:solidFill>
                <a:latin typeface="Lucida Console" charset="0"/>
                <a:ea typeface="Lucida Console" charset="0"/>
                <a:cs typeface="Lucida Console" charset="0"/>
              </a:rPr>
              <a:t>k</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kStride</a:t>
            </a:r>
            <a:r>
              <a:rPr lang="mr-IN" sz="1800" dirty="0">
                <a:solidFill>
                  <a:srgbClr val="FFFF00"/>
                </a:solidFill>
                <a:latin typeface="Lucida Console" charset="0"/>
                <a:ea typeface="Lucida Console" charset="0"/>
                <a:cs typeface="Lucida Console" charset="0"/>
              </a:rPr>
              <a:t>;</a:t>
            </a:r>
            <a:endParaRPr lang="en-US" sz="1800" dirty="0">
              <a:solidFill>
                <a:srgbClr val="FFFF00"/>
              </a:solidFill>
              <a:latin typeface="Lucida Console" charset="0"/>
              <a:ea typeface="Lucida Console" charset="0"/>
              <a:cs typeface="Lucida Console" charset="0"/>
            </a:endParaRPr>
          </a:p>
          <a:p>
            <a:r>
              <a:rPr lang="en-US" sz="1800" dirty="0">
                <a:solidFill>
                  <a:srgbClr val="FFFF00"/>
                </a:solidFill>
                <a:latin typeface="Lucida Console" charset="0"/>
                <a:ea typeface="Lucida Console" charset="0"/>
                <a:cs typeface="Lucida Console" charset="0"/>
              </a:rPr>
              <a:t> </a:t>
            </a:r>
            <a:r>
              <a:rPr lang="mr-IN" sz="1800" dirty="0">
                <a:solidFill>
                  <a:srgbClr val="FFFF00"/>
                </a:solidFill>
                <a:latin typeface="Lucida Console" charset="0"/>
                <a:ea typeface="Lucida Console" charset="0"/>
                <a:cs typeface="Lucida Console" charset="0"/>
              </a:rPr>
              <a:t> </a:t>
            </a:r>
            <a:r>
              <a:rPr lang="mr-IN" sz="1800" dirty="0" err="1">
                <a:solidFill>
                  <a:srgbClr val="FFFF00"/>
                </a:solidFill>
                <a:latin typeface="Lucida Console" charset="0"/>
                <a:ea typeface="Lucida Console" charset="0"/>
                <a:cs typeface="Lucida Console" charset="0"/>
              </a:rPr>
              <a:t>new</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ijk</a:t>
            </a:r>
            <a:r>
              <a:rPr lang="mr-IN" sz="1800" dirty="0">
                <a:solidFill>
                  <a:srgbClr val="FFFF00"/>
                </a:solidFill>
                <a:latin typeface="Lucida Console" charset="0"/>
                <a:ea typeface="Lucida Console" charset="0"/>
                <a:cs typeface="Lucida Console" charset="0"/>
              </a:rPr>
              <a:t>] = -6.0*</a:t>
            </a:r>
            <a:r>
              <a:rPr lang="mr-IN" sz="1800" dirty="0" err="1">
                <a:solidFill>
                  <a:srgbClr val="FFFF00"/>
                </a:solidFill>
                <a:latin typeface="Lucida Console" charset="0"/>
                <a:ea typeface="Lucida Console" charset="0"/>
                <a:cs typeface="Lucida Console" charset="0"/>
              </a:rPr>
              <a:t>old</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ijk</a:t>
            </a:r>
            <a:r>
              <a:rPr lang="mr-IN" sz="1800" dirty="0">
                <a:solidFill>
                  <a:srgbClr val="FFFF00"/>
                </a:solidFill>
                <a:latin typeface="Lucida Console" charset="0"/>
                <a:ea typeface="Lucida Console" charset="0"/>
                <a:cs typeface="Lucida Console" charset="0"/>
              </a:rPr>
              <a:t>        ]</a:t>
            </a:r>
            <a:endParaRPr lang="en-US" sz="1800" dirty="0">
              <a:solidFill>
                <a:srgbClr val="FFFF00"/>
              </a:solidFill>
              <a:latin typeface="Lucida Console" charset="0"/>
              <a:ea typeface="Lucida Console" charset="0"/>
              <a:cs typeface="Lucida Console" charset="0"/>
            </a:endParaRPr>
          </a:p>
          <a:p>
            <a:r>
              <a:rPr lang="en-US" sz="1800" dirty="0">
                <a:solidFill>
                  <a:srgbClr val="FFFF00"/>
                </a:solidFill>
                <a:latin typeface="Lucida Console" charset="0"/>
                <a:ea typeface="Lucida Console" charset="0"/>
                <a:cs typeface="Lucida Console" charset="0"/>
              </a:rPr>
              <a:t>    </a:t>
            </a:r>
            <a:r>
              <a:rPr lang="mr-IN" sz="1800" dirty="0">
                <a:solidFill>
                  <a:srgbClr val="FFFF00"/>
                </a:solidFill>
                <a:latin typeface="Lucida Console" charset="0"/>
                <a:ea typeface="Lucida Console" charset="0"/>
                <a:cs typeface="Lucida Console" charset="0"/>
              </a:rPr>
              <a:t>            + </a:t>
            </a:r>
            <a:r>
              <a:rPr lang="mr-IN" sz="1800" dirty="0" err="1">
                <a:solidFill>
                  <a:srgbClr val="FFFF00"/>
                </a:solidFill>
                <a:latin typeface="Lucida Console" charset="0"/>
                <a:ea typeface="Lucida Console" charset="0"/>
                <a:cs typeface="Lucida Console" charset="0"/>
              </a:rPr>
              <a:t>old</a:t>
            </a:r>
            <a:r>
              <a:rPr lang="mr-IN" sz="1800" dirty="0">
                <a:solidFill>
                  <a:srgbClr val="FFFF00"/>
                </a:solidFill>
                <a:latin typeface="Lucida Console" charset="0"/>
                <a:ea typeface="Lucida Console" charset="0"/>
                <a:cs typeface="Lucida Console" charset="0"/>
              </a:rPr>
              <a:t>[ijk-1      ]</a:t>
            </a:r>
            <a:endParaRPr lang="en-US" sz="1800" dirty="0">
              <a:solidFill>
                <a:srgbClr val="FFFF00"/>
              </a:solidFill>
              <a:latin typeface="Lucida Console" charset="0"/>
              <a:ea typeface="Lucida Console" charset="0"/>
              <a:cs typeface="Lucida Console" charset="0"/>
            </a:endParaRPr>
          </a:p>
          <a:p>
            <a:r>
              <a:rPr lang="en-US" sz="1800" dirty="0">
                <a:solidFill>
                  <a:srgbClr val="FFFF00"/>
                </a:solidFill>
                <a:latin typeface="Lucida Console" charset="0"/>
                <a:ea typeface="Lucida Console" charset="0"/>
                <a:cs typeface="Lucida Console" charset="0"/>
              </a:rPr>
              <a:t>  </a:t>
            </a:r>
            <a:r>
              <a:rPr lang="mr-IN" sz="1800" dirty="0">
                <a:solidFill>
                  <a:srgbClr val="FFFF00"/>
                </a:solidFill>
                <a:latin typeface="Lucida Console" charset="0"/>
                <a:ea typeface="Lucida Console" charset="0"/>
                <a:cs typeface="Lucida Console" charset="0"/>
              </a:rPr>
              <a:t>              + </a:t>
            </a:r>
            <a:r>
              <a:rPr lang="mr-IN" sz="1800" dirty="0" err="1">
                <a:solidFill>
                  <a:srgbClr val="FFFF00"/>
                </a:solidFill>
                <a:latin typeface="Lucida Console" charset="0"/>
                <a:ea typeface="Lucida Console" charset="0"/>
                <a:cs typeface="Lucida Console" charset="0"/>
              </a:rPr>
              <a:t>old</a:t>
            </a:r>
            <a:r>
              <a:rPr lang="mr-IN" sz="1800" dirty="0">
                <a:solidFill>
                  <a:srgbClr val="FFFF00"/>
                </a:solidFill>
                <a:latin typeface="Lucida Console" charset="0"/>
                <a:ea typeface="Lucida Console" charset="0"/>
                <a:cs typeface="Lucida Console" charset="0"/>
              </a:rPr>
              <a:t>[ijk+1      ]</a:t>
            </a:r>
            <a:endParaRPr lang="en-US" sz="1800" dirty="0">
              <a:solidFill>
                <a:srgbClr val="FFFF00"/>
              </a:solidFill>
              <a:latin typeface="Lucida Console" charset="0"/>
              <a:ea typeface="Lucida Console" charset="0"/>
              <a:cs typeface="Lucida Console" charset="0"/>
            </a:endParaRPr>
          </a:p>
          <a:p>
            <a:r>
              <a:rPr lang="en-US" sz="1800" dirty="0">
                <a:solidFill>
                  <a:srgbClr val="FFFF00"/>
                </a:solidFill>
                <a:latin typeface="Lucida Console" charset="0"/>
                <a:ea typeface="Lucida Console" charset="0"/>
                <a:cs typeface="Lucida Console" charset="0"/>
              </a:rPr>
              <a:t>  </a:t>
            </a:r>
            <a:r>
              <a:rPr lang="mr-IN" sz="1800" dirty="0">
                <a:solidFill>
                  <a:srgbClr val="FFFF00"/>
                </a:solidFill>
                <a:latin typeface="Lucida Console" charset="0"/>
                <a:ea typeface="Lucida Console" charset="0"/>
                <a:cs typeface="Lucida Console" charset="0"/>
              </a:rPr>
              <a:t>              + </a:t>
            </a:r>
            <a:r>
              <a:rPr lang="mr-IN" sz="1800" dirty="0" err="1">
                <a:solidFill>
                  <a:srgbClr val="FFFF00"/>
                </a:solidFill>
                <a:latin typeface="Lucida Console" charset="0"/>
                <a:ea typeface="Lucida Console" charset="0"/>
                <a:cs typeface="Lucida Console" charset="0"/>
              </a:rPr>
              <a:t>old</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ijk-jStride</a:t>
            </a:r>
            <a:r>
              <a:rPr lang="mr-IN" sz="1800" dirty="0">
                <a:solidFill>
                  <a:srgbClr val="FFFF00"/>
                </a:solidFill>
                <a:latin typeface="Lucida Console" charset="0"/>
                <a:ea typeface="Lucida Console" charset="0"/>
                <a:cs typeface="Lucida Console" charset="0"/>
              </a:rPr>
              <a:t>]</a:t>
            </a:r>
            <a:endParaRPr lang="en-US" sz="1800" dirty="0">
              <a:solidFill>
                <a:srgbClr val="FFFF00"/>
              </a:solidFill>
              <a:latin typeface="Lucida Console" charset="0"/>
              <a:ea typeface="Lucida Console" charset="0"/>
              <a:cs typeface="Lucida Console" charset="0"/>
            </a:endParaRPr>
          </a:p>
          <a:p>
            <a:r>
              <a:rPr lang="en-US" sz="1800" dirty="0">
                <a:solidFill>
                  <a:srgbClr val="FFFF00"/>
                </a:solidFill>
                <a:latin typeface="Lucida Console" charset="0"/>
                <a:ea typeface="Lucida Console" charset="0"/>
                <a:cs typeface="Lucida Console" charset="0"/>
              </a:rPr>
              <a:t>  </a:t>
            </a:r>
            <a:r>
              <a:rPr lang="mr-IN" sz="1800" dirty="0">
                <a:solidFill>
                  <a:srgbClr val="FFFF00"/>
                </a:solidFill>
                <a:latin typeface="Lucida Console" charset="0"/>
                <a:ea typeface="Lucida Console" charset="0"/>
                <a:cs typeface="Lucida Console" charset="0"/>
              </a:rPr>
              <a:t>              + </a:t>
            </a:r>
            <a:r>
              <a:rPr lang="mr-IN" sz="1800" dirty="0" err="1">
                <a:solidFill>
                  <a:srgbClr val="FFFF00"/>
                </a:solidFill>
                <a:latin typeface="Lucida Console" charset="0"/>
                <a:ea typeface="Lucida Console" charset="0"/>
                <a:cs typeface="Lucida Console" charset="0"/>
              </a:rPr>
              <a:t>old</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ijk+jStride</a:t>
            </a:r>
            <a:r>
              <a:rPr lang="mr-IN" sz="1800" dirty="0">
                <a:solidFill>
                  <a:srgbClr val="FFFF00"/>
                </a:solidFill>
                <a:latin typeface="Lucida Console" charset="0"/>
                <a:ea typeface="Lucida Console" charset="0"/>
                <a:cs typeface="Lucida Console" charset="0"/>
              </a:rPr>
              <a:t>]</a:t>
            </a:r>
            <a:endParaRPr lang="en-US" sz="1800" dirty="0">
              <a:solidFill>
                <a:srgbClr val="FFFF00"/>
              </a:solidFill>
              <a:latin typeface="Lucida Console" charset="0"/>
              <a:ea typeface="Lucida Console" charset="0"/>
              <a:cs typeface="Lucida Console" charset="0"/>
            </a:endParaRPr>
          </a:p>
          <a:p>
            <a:r>
              <a:rPr lang="en-US" sz="1800" dirty="0">
                <a:solidFill>
                  <a:srgbClr val="FFFF00"/>
                </a:solidFill>
                <a:latin typeface="Lucida Console" charset="0"/>
                <a:ea typeface="Lucida Console" charset="0"/>
                <a:cs typeface="Lucida Console" charset="0"/>
              </a:rPr>
              <a:t>  </a:t>
            </a:r>
            <a:r>
              <a:rPr lang="mr-IN" sz="1800" dirty="0">
                <a:solidFill>
                  <a:srgbClr val="FFFF00"/>
                </a:solidFill>
                <a:latin typeface="Lucida Console" charset="0"/>
                <a:ea typeface="Lucida Console" charset="0"/>
                <a:cs typeface="Lucida Console" charset="0"/>
              </a:rPr>
              <a:t>              + </a:t>
            </a:r>
            <a:r>
              <a:rPr lang="mr-IN" sz="1800" dirty="0" err="1">
                <a:solidFill>
                  <a:srgbClr val="FFFF00"/>
                </a:solidFill>
                <a:latin typeface="Lucida Console" charset="0"/>
                <a:ea typeface="Lucida Console" charset="0"/>
                <a:cs typeface="Lucida Console" charset="0"/>
              </a:rPr>
              <a:t>old</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ijk-kStride</a:t>
            </a:r>
            <a:r>
              <a:rPr lang="mr-IN" sz="1800" dirty="0">
                <a:solidFill>
                  <a:srgbClr val="FFFF00"/>
                </a:solidFill>
                <a:latin typeface="Lucida Console" charset="0"/>
                <a:ea typeface="Lucida Console" charset="0"/>
                <a:cs typeface="Lucida Console" charset="0"/>
              </a:rPr>
              <a:t>]</a:t>
            </a:r>
            <a:endParaRPr lang="en-US" sz="1800" dirty="0">
              <a:solidFill>
                <a:srgbClr val="FFFF00"/>
              </a:solidFill>
              <a:latin typeface="Lucida Console" charset="0"/>
              <a:ea typeface="Lucida Console" charset="0"/>
              <a:cs typeface="Lucida Console" charset="0"/>
            </a:endParaRPr>
          </a:p>
          <a:p>
            <a:r>
              <a:rPr lang="en-US" sz="1800" dirty="0">
                <a:solidFill>
                  <a:srgbClr val="FFFF00"/>
                </a:solidFill>
                <a:latin typeface="Lucida Console" charset="0"/>
                <a:ea typeface="Lucida Console" charset="0"/>
                <a:cs typeface="Lucida Console" charset="0"/>
              </a:rPr>
              <a:t>  </a:t>
            </a:r>
            <a:r>
              <a:rPr lang="mr-IN" sz="1800" dirty="0">
                <a:solidFill>
                  <a:srgbClr val="FFFF00"/>
                </a:solidFill>
                <a:latin typeface="Lucida Console" charset="0"/>
                <a:ea typeface="Lucida Console" charset="0"/>
                <a:cs typeface="Lucida Console" charset="0"/>
              </a:rPr>
              <a:t>              + </a:t>
            </a:r>
            <a:r>
              <a:rPr lang="mr-IN" sz="1800" dirty="0" err="1">
                <a:solidFill>
                  <a:srgbClr val="FFFF00"/>
                </a:solidFill>
                <a:latin typeface="Lucida Console" charset="0"/>
                <a:ea typeface="Lucida Console" charset="0"/>
                <a:cs typeface="Lucida Console" charset="0"/>
              </a:rPr>
              <a:t>old</a:t>
            </a:r>
            <a:r>
              <a:rPr lang="mr-IN" sz="1800" dirty="0">
                <a:solidFill>
                  <a:srgbClr val="FFFF00"/>
                </a:solidFill>
                <a:latin typeface="Lucida Console" charset="0"/>
                <a:ea typeface="Lucida Console" charset="0"/>
                <a:cs typeface="Lucida Console" charset="0"/>
              </a:rPr>
              <a:t>[</a:t>
            </a:r>
            <a:r>
              <a:rPr lang="mr-IN" sz="1800" dirty="0" err="1">
                <a:solidFill>
                  <a:srgbClr val="FFFF00"/>
                </a:solidFill>
                <a:latin typeface="Lucida Console" charset="0"/>
                <a:ea typeface="Lucida Console" charset="0"/>
                <a:cs typeface="Lucida Console" charset="0"/>
              </a:rPr>
              <a:t>ijk+kStride</a:t>
            </a:r>
            <a:r>
              <a:rPr lang="mr-IN" sz="1800" dirty="0">
                <a:solidFill>
                  <a:srgbClr val="FFFF00"/>
                </a:solidFill>
                <a:latin typeface="Lucida Console" charset="0"/>
                <a:ea typeface="Lucida Console" charset="0"/>
                <a:cs typeface="Lucida Console" charset="0"/>
              </a:rPr>
              <a:t>];</a:t>
            </a:r>
            <a:endParaRPr lang="en-US" sz="1800" dirty="0">
              <a:solidFill>
                <a:srgbClr val="FFFF00"/>
              </a:solidFill>
              <a:latin typeface="Lucida Console" charset="0"/>
              <a:ea typeface="Lucida Console" charset="0"/>
              <a:cs typeface="Lucida Console" charset="0"/>
            </a:endParaRPr>
          </a:p>
          <a:p>
            <a:r>
              <a:rPr lang="mr-IN" sz="1800" dirty="0">
                <a:solidFill>
                  <a:srgbClr val="FFFF00"/>
                </a:solidFill>
                <a:latin typeface="Lucida Console" charset="0"/>
                <a:ea typeface="Lucida Console" charset="0"/>
                <a:cs typeface="Lucida Console" charset="0"/>
              </a:rPr>
              <a:t>}}}</a:t>
            </a:r>
            <a:endParaRPr lang="en-US" sz="1800" dirty="0">
              <a:solidFill>
                <a:srgbClr val="FFFF00"/>
              </a:solidFill>
              <a:latin typeface="Lucida Console" charset="0"/>
              <a:ea typeface="Lucida Console" charset="0"/>
              <a:cs typeface="Lucida Console" charset="0"/>
            </a:endParaRPr>
          </a:p>
        </p:txBody>
      </p:sp>
      <p:sp>
        <p:nvSpPr>
          <p:cNvPr id="62"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L1 AI</a:t>
            </a:r>
            <a:r>
              <a:rPr lang="mr-IN" sz="3200" dirty="0"/>
              <a:t>…</a:t>
            </a:r>
            <a:endParaRPr lang="en-US" sz="3200" dirty="0"/>
          </a:p>
          <a:p>
            <a:pPr marL="949301" lvl="3" indent="-457200">
              <a:spcBef>
                <a:spcPts val="800"/>
              </a:spcBef>
              <a:buSzPct val="100000"/>
              <a:buFont typeface="Arial" charset="0"/>
              <a:buChar char="•"/>
            </a:pPr>
            <a:r>
              <a:rPr lang="en-US" sz="1800" dirty="0"/>
              <a:t>7 flops</a:t>
            </a:r>
          </a:p>
          <a:p>
            <a:pPr marL="949301" lvl="3" indent="-457200">
              <a:spcBef>
                <a:spcPts val="800"/>
              </a:spcBef>
              <a:buSzPct val="100000"/>
              <a:buFont typeface="Arial" charset="0"/>
              <a:buChar char="•"/>
            </a:pPr>
            <a:r>
              <a:rPr lang="en-US" sz="1800" dirty="0"/>
              <a:t>7 x 8B load (old)</a:t>
            </a:r>
          </a:p>
          <a:p>
            <a:pPr marL="949301" lvl="3" indent="-457200">
              <a:spcBef>
                <a:spcPts val="800"/>
              </a:spcBef>
              <a:buSzPct val="100000"/>
              <a:buFont typeface="Arial" charset="0"/>
              <a:buChar char="•"/>
            </a:pPr>
            <a:r>
              <a:rPr lang="en-US" sz="1800" dirty="0"/>
              <a:t>1 x 8B store (new)</a:t>
            </a:r>
          </a:p>
          <a:p>
            <a:pPr marL="949301" lvl="3" indent="-457200">
              <a:spcBef>
                <a:spcPts val="800"/>
              </a:spcBef>
              <a:buSzPct val="100000"/>
              <a:buFont typeface="Arial" charset="0"/>
              <a:buChar char="•"/>
            </a:pPr>
            <a:r>
              <a:rPr lang="en-US" sz="1800" dirty="0"/>
              <a:t>= 0.11 flops per byte</a:t>
            </a:r>
          </a:p>
          <a:p>
            <a:pPr marL="949301" lvl="3" indent="-457200">
              <a:spcBef>
                <a:spcPts val="800"/>
              </a:spcBef>
              <a:buSzPct val="100000"/>
              <a:buFont typeface="Arial" charset="0"/>
              <a:buChar char="•"/>
            </a:pPr>
            <a:r>
              <a:rPr lang="en-US" sz="1800" dirty="0"/>
              <a:t>some compilers may do register shuffles to reduce the number of loads.</a:t>
            </a:r>
          </a:p>
          <a:p>
            <a:pPr marL="622746" lvl="2" indent="-457200">
              <a:spcBef>
                <a:spcPts val="800"/>
              </a:spcBef>
              <a:buSzPct val="100000"/>
              <a:buFont typeface="Wingdings" charset="2"/>
              <a:buChar char="§"/>
            </a:pPr>
            <a:r>
              <a:rPr lang="en-US" sz="3200" dirty="0"/>
              <a:t>Moderate cache reuse</a:t>
            </a:r>
            <a:r>
              <a:rPr lang="mr-IN" sz="3200" dirty="0"/>
              <a:t>…</a:t>
            </a:r>
            <a:endParaRPr lang="en-US" sz="3200" dirty="0"/>
          </a:p>
          <a:p>
            <a:pPr marL="949301" lvl="3" indent="-457200">
              <a:spcBef>
                <a:spcPts val="800"/>
              </a:spcBef>
              <a:buSzPct val="100000"/>
              <a:buFont typeface="Arial" charset="0"/>
              <a:buChar char="•"/>
            </a:pPr>
            <a:r>
              <a:rPr lang="en-US" sz="1800" dirty="0"/>
              <a:t>old[</a:t>
            </a:r>
            <a:r>
              <a:rPr lang="en-US" sz="1800" dirty="0" err="1"/>
              <a:t>ijk</a:t>
            </a:r>
            <a:r>
              <a:rPr lang="en-US" sz="1800" dirty="0"/>
              <a:t>] is reused on subsequent iterations of </a:t>
            </a:r>
            <a:r>
              <a:rPr lang="en-US" sz="1800" dirty="0" err="1"/>
              <a:t>i,j,k</a:t>
            </a:r>
            <a:endParaRPr lang="en-US" sz="1800" dirty="0"/>
          </a:p>
          <a:p>
            <a:pPr marL="949301" lvl="3" indent="-457200">
              <a:spcBef>
                <a:spcPts val="800"/>
              </a:spcBef>
              <a:buSzPct val="100000"/>
              <a:buFont typeface="Arial" charset="0"/>
              <a:buChar char="•"/>
            </a:pPr>
            <a:r>
              <a:rPr lang="en-US" sz="1800" dirty="0"/>
              <a:t>old[ijk-1] is reused on subsequent iterations of </a:t>
            </a:r>
            <a:r>
              <a:rPr lang="en-US" sz="1800" dirty="0" err="1"/>
              <a:t>i</a:t>
            </a:r>
            <a:r>
              <a:rPr lang="en-US" sz="1800" dirty="0"/>
              <a:t>.</a:t>
            </a:r>
          </a:p>
          <a:p>
            <a:pPr marL="949301" lvl="3" indent="-457200">
              <a:spcBef>
                <a:spcPts val="800"/>
              </a:spcBef>
              <a:buSzPct val="100000"/>
              <a:buFont typeface="Arial" charset="0"/>
              <a:buChar char="•"/>
            </a:pPr>
            <a:r>
              <a:rPr lang="en-US" sz="1800" dirty="0"/>
              <a:t>old[</a:t>
            </a:r>
            <a:r>
              <a:rPr lang="en-US" sz="1800" dirty="0" err="1"/>
              <a:t>ijk-jStride</a:t>
            </a:r>
            <a:r>
              <a:rPr lang="en-US" sz="1800" dirty="0"/>
              <a:t>] is reused on subsequent iterations of j.</a:t>
            </a:r>
          </a:p>
          <a:p>
            <a:pPr marL="949301" lvl="3" indent="-457200">
              <a:spcBef>
                <a:spcPts val="800"/>
              </a:spcBef>
              <a:buSzPct val="100000"/>
              <a:buFont typeface="Arial" charset="0"/>
              <a:buChar char="•"/>
            </a:pPr>
            <a:r>
              <a:rPr lang="en-US" sz="1800" dirty="0"/>
              <a:t>old[</a:t>
            </a:r>
            <a:r>
              <a:rPr lang="en-US" sz="1800" dirty="0" err="1"/>
              <a:t>ijk-kStride</a:t>
            </a:r>
            <a:r>
              <a:rPr lang="en-US" sz="1800" dirty="0"/>
              <a:t>] is reused on subsequent iterations of k.</a:t>
            </a:r>
          </a:p>
          <a:p>
            <a:pPr marL="457200" indent="-457200">
              <a:spcBef>
                <a:spcPts val="800"/>
              </a:spcBef>
              <a:buFont typeface="Wingdings" charset="2"/>
              <a:buChar char="§"/>
            </a:pPr>
            <a:r>
              <a:rPr lang="mr-IN" sz="3200" dirty="0"/>
              <a:t>…</a:t>
            </a:r>
            <a:r>
              <a:rPr lang="en-US" sz="3200" dirty="0"/>
              <a:t> leads to DRAM AI larger than the L1 AI</a:t>
            </a:r>
            <a:endParaRPr lang="en-US" sz="1800" dirty="0"/>
          </a:p>
        </p:txBody>
      </p:sp>
    </p:spTree>
    <p:extLst>
      <p:ext uri="{BB962C8B-B14F-4D97-AF65-F5344CB8AC3E}">
        <p14:creationId xmlns:p14="http://schemas.microsoft.com/office/powerpoint/2010/main" val="10301301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7-point Stencil (Small Problem)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133</a:t>
            </a:fld>
            <a:endParaRPr lang="en-US" dirty="0"/>
          </a:p>
        </p:txBody>
      </p:sp>
      <p:grpSp>
        <p:nvGrpSpPr>
          <p:cNvPr id="25" name="Group 24"/>
          <p:cNvGrpSpPr/>
          <p:nvPr/>
        </p:nvGrpSpPr>
        <p:grpSpPr>
          <a:xfrm>
            <a:off x="457200" y="1143000"/>
            <a:ext cx="13716000" cy="685800"/>
            <a:chOff x="457200" y="1527048"/>
            <a:chExt cx="13716000" cy="685800"/>
          </a:xfrm>
        </p:grpSpPr>
        <p:sp>
          <p:nvSpPr>
            <p:cNvPr id="26" name="Content Placeholder 2"/>
            <p:cNvSpPr txBox="1">
              <a:spLocks/>
            </p:cNvSpPr>
            <p:nvPr/>
          </p:nvSpPr>
          <p:spPr>
            <a:xfrm>
              <a:off x="7315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4400" b="1" u="sng" kern="0" dirty="0"/>
                <a:t>Cache-Aware Roofline</a:t>
              </a:r>
            </a:p>
          </p:txBody>
        </p:sp>
        <p:sp>
          <p:nvSpPr>
            <p:cNvPr id="27" name="Content Placeholder 2"/>
            <p:cNvSpPr txBox="1">
              <a:spLocks/>
            </p:cNvSpPr>
            <p:nvPr/>
          </p:nvSpPr>
          <p:spPr>
            <a:xfrm>
              <a:off x="457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marR="0" lvl="0" indent="-457200" algn="ctr" defTabSz="914400" eaLnBrk="1" fontAlgn="auto" latinLnBrk="0" hangingPunct="1">
                <a:lnSpc>
                  <a:spcPct val="100000"/>
                </a:lnSpc>
                <a:spcBef>
                  <a:spcPts val="800"/>
                </a:spcBef>
                <a:spcAft>
                  <a:spcPts val="0"/>
                </a:spcAft>
                <a:buClrTx/>
                <a:buSzTx/>
                <a:buFont typeface="Wingdings" charset="2"/>
                <a:buNone/>
                <a:tabLst/>
                <a:defRPr/>
              </a:pPr>
              <a:r>
                <a:rPr lang="en-US" sz="4400" b="1" u="sng" kern="0" dirty="0"/>
                <a:t>Hierarchical Roofline</a:t>
              </a:r>
            </a:p>
          </p:txBody>
        </p:sp>
      </p:grpSp>
      <p:grpSp>
        <p:nvGrpSpPr>
          <p:cNvPr id="4" name="Group 3"/>
          <p:cNvGrpSpPr/>
          <p:nvPr/>
        </p:nvGrpSpPr>
        <p:grpSpPr>
          <a:xfrm>
            <a:off x="1600200" y="2209800"/>
            <a:ext cx="4878288" cy="4495800"/>
            <a:chOff x="1600200" y="2209800"/>
            <a:chExt cx="4878288" cy="4495800"/>
          </a:xfrm>
        </p:grpSpPr>
        <p:cxnSp>
          <p:nvCxnSpPr>
            <p:cNvPr id="43" name="Straight Arrow Connector 42"/>
            <p:cNvCxnSpPr>
              <a:cxnSpLocks/>
            </p:cNvCxnSpPr>
            <p:nvPr/>
          </p:nvCxnSpPr>
          <p:spPr bwMode="auto">
            <a:xfrm>
              <a:off x="3962400" y="3276600"/>
              <a:ext cx="2286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44" name="TextBox 43"/>
            <p:cNvSpPr txBox="1"/>
            <p:nvPr/>
          </p:nvSpPr>
          <p:spPr>
            <a:xfrm>
              <a:off x="4921652" y="2895600"/>
              <a:ext cx="1556836" cy="369332"/>
            </a:xfrm>
            <a:prstGeom prst="rect">
              <a:avLst/>
            </a:prstGeom>
            <a:noFill/>
          </p:spPr>
          <p:txBody>
            <a:bodyPr wrap="none" rtlCol="0">
              <a:spAutoFit/>
            </a:bodyPr>
            <a:lstStyle/>
            <a:p>
              <a:r>
                <a:rPr lang="en-US" sz="1800" dirty="0">
                  <a:solidFill>
                    <a:srgbClr val="FF0080"/>
                  </a:solidFill>
                </a:rPr>
                <a:t>Peak FLOP/s</a:t>
              </a:r>
            </a:p>
          </p:txBody>
        </p:sp>
        <p:cxnSp>
          <p:nvCxnSpPr>
            <p:cNvPr id="49" name="Straight Arrow Connector 48"/>
            <p:cNvCxnSpPr>
              <a:cxnSpLocks/>
            </p:cNvCxnSpPr>
            <p:nvPr/>
          </p:nvCxnSpPr>
          <p:spPr bwMode="auto">
            <a:xfrm flipV="1">
              <a:off x="2514600" y="32766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50" name="TextBox 49"/>
            <p:cNvSpPr txBox="1"/>
            <p:nvPr/>
          </p:nvSpPr>
          <p:spPr>
            <a:xfrm rot="18900000">
              <a:off x="2141252" y="5370005"/>
              <a:ext cx="1441420" cy="369332"/>
            </a:xfrm>
            <a:prstGeom prst="rect">
              <a:avLst/>
            </a:prstGeom>
            <a:noFill/>
          </p:spPr>
          <p:txBody>
            <a:bodyPr wrap="none" rtlCol="0">
              <a:spAutoFit/>
            </a:bodyPr>
            <a:lstStyle/>
            <a:p>
              <a:pPr algn="ctr"/>
              <a:r>
                <a:rPr lang="en-US" sz="1800" dirty="0">
                  <a:solidFill>
                    <a:srgbClr val="0432FF"/>
                  </a:solidFill>
                </a:rPr>
                <a:t>DRAM GB/s</a:t>
              </a:r>
            </a:p>
          </p:txBody>
        </p:sp>
        <p:grpSp>
          <p:nvGrpSpPr>
            <p:cNvPr id="64" name="Group 63"/>
            <p:cNvGrpSpPr/>
            <p:nvPr/>
          </p:nvGrpSpPr>
          <p:grpSpPr>
            <a:xfrm>
              <a:off x="1600200" y="2209800"/>
              <a:ext cx="4800600" cy="4495800"/>
              <a:chOff x="1524000" y="2209800"/>
              <a:chExt cx="4800600" cy="4495800"/>
            </a:xfrm>
          </p:grpSpPr>
          <p:cxnSp>
            <p:nvCxnSpPr>
              <p:cNvPr id="46" name="Straight Arrow Connector 45"/>
              <p:cNvCxnSpPr/>
              <p:nvPr/>
            </p:nvCxnSpPr>
            <p:spPr bwMode="auto">
              <a:xfrm>
                <a:off x="1752600" y="60960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47" name="Straight Arrow Connector 46"/>
              <p:cNvCxnSpPr/>
              <p:nvPr/>
            </p:nvCxnSpPr>
            <p:spPr bwMode="auto">
              <a:xfrm flipV="1">
                <a:off x="1981200" y="22098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48" name="TextBox 47"/>
              <p:cNvSpPr txBox="1"/>
              <p:nvPr/>
            </p:nvSpPr>
            <p:spPr>
              <a:xfrm rot="16200000">
                <a:off x="-76200" y="4038600"/>
                <a:ext cx="3657600" cy="457200"/>
              </a:xfrm>
              <a:prstGeom prst="rect">
                <a:avLst/>
              </a:prstGeom>
              <a:noFill/>
            </p:spPr>
            <p:txBody>
              <a:bodyPr wrap="none" rtlCol="0">
                <a:noAutofit/>
              </a:bodyPr>
              <a:lstStyle/>
              <a:p>
                <a:pPr algn="ctr"/>
                <a:r>
                  <a:rPr lang="en-US" sz="1800" dirty="0"/>
                  <a:t>Attainable FLOP/s</a:t>
                </a:r>
              </a:p>
            </p:txBody>
          </p:sp>
          <p:sp>
            <p:nvSpPr>
              <p:cNvPr id="51" name="TextBox 50"/>
              <p:cNvSpPr txBox="1"/>
              <p:nvPr/>
            </p:nvSpPr>
            <p:spPr>
              <a:xfrm>
                <a:off x="2819400" y="6099048"/>
                <a:ext cx="457200" cy="301752"/>
              </a:xfrm>
              <a:prstGeom prst="rect">
                <a:avLst/>
              </a:prstGeom>
              <a:noFill/>
            </p:spPr>
            <p:txBody>
              <a:bodyPr wrap="none" lIns="0" tIns="0" rIns="0" rtlCol="0" anchor="ctr" anchorCtr="0">
                <a:noAutofit/>
              </a:bodyPr>
              <a:lstStyle/>
              <a:p>
                <a:pPr algn="ctr"/>
                <a:r>
                  <a:rPr lang="en-US" sz="1800" dirty="0"/>
                  <a:t>0.11</a:t>
                </a:r>
              </a:p>
            </p:txBody>
          </p:sp>
          <p:sp>
            <p:nvSpPr>
              <p:cNvPr id="56" name="TextBox 55"/>
              <p:cNvSpPr txBox="1"/>
              <p:nvPr/>
            </p:nvSpPr>
            <p:spPr>
              <a:xfrm>
                <a:off x="1981200" y="6403848"/>
                <a:ext cx="4343400" cy="301752"/>
              </a:xfrm>
              <a:prstGeom prst="rect">
                <a:avLst/>
              </a:prstGeom>
              <a:noFill/>
            </p:spPr>
            <p:txBody>
              <a:bodyPr wrap="none" lIns="0" tIns="0" rIns="0" bIns="0" rtlCol="0" anchor="ctr" anchorCtr="0">
                <a:noAutofit/>
              </a:bodyPr>
              <a:lstStyle/>
              <a:p>
                <a:pPr algn="ctr"/>
                <a:r>
                  <a:rPr lang="en-US" sz="1800" dirty="0"/>
                  <a:t>Arithmetic Intensity (</a:t>
                </a:r>
                <a:r>
                  <a:rPr lang="en-US" sz="1800" dirty="0" err="1"/>
                  <a:t>FLOP:Byte</a:t>
                </a:r>
                <a:r>
                  <a:rPr lang="en-US" sz="1800" dirty="0"/>
                  <a:t>)</a:t>
                </a:r>
              </a:p>
            </p:txBody>
          </p:sp>
          <p:sp>
            <p:nvSpPr>
              <p:cNvPr id="61" name="TextBox 60"/>
              <p:cNvSpPr txBox="1"/>
              <p:nvPr/>
            </p:nvSpPr>
            <p:spPr>
              <a:xfrm>
                <a:off x="3429000" y="6096000"/>
                <a:ext cx="457200" cy="301752"/>
              </a:xfrm>
              <a:prstGeom prst="rect">
                <a:avLst/>
              </a:prstGeom>
              <a:noFill/>
            </p:spPr>
            <p:txBody>
              <a:bodyPr wrap="none" lIns="0" tIns="0" rIns="0" rtlCol="0" anchor="ctr" anchorCtr="0">
                <a:noAutofit/>
              </a:bodyPr>
              <a:lstStyle/>
              <a:p>
                <a:pPr algn="ctr"/>
                <a:r>
                  <a:rPr lang="en-US" sz="1800" dirty="0"/>
                  <a:t>0.44</a:t>
                </a:r>
              </a:p>
            </p:txBody>
          </p:sp>
        </p:grpSp>
        <p:cxnSp>
          <p:nvCxnSpPr>
            <p:cNvPr id="54" name="Straight Arrow Connector 53"/>
            <p:cNvCxnSpPr>
              <a:cxnSpLocks/>
            </p:cNvCxnSpPr>
            <p:nvPr/>
          </p:nvCxnSpPr>
          <p:spPr bwMode="auto">
            <a:xfrm flipV="1">
              <a:off x="2057400" y="3276600"/>
              <a:ext cx="1905000" cy="19050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55" name="TextBox 54"/>
            <p:cNvSpPr txBox="1"/>
            <p:nvPr/>
          </p:nvSpPr>
          <p:spPr>
            <a:xfrm rot="18900000">
              <a:off x="1986249" y="4374320"/>
              <a:ext cx="1018227" cy="369332"/>
            </a:xfrm>
            <a:prstGeom prst="rect">
              <a:avLst/>
            </a:prstGeom>
            <a:noFill/>
          </p:spPr>
          <p:txBody>
            <a:bodyPr wrap="none" rtlCol="0">
              <a:spAutoFit/>
            </a:bodyPr>
            <a:lstStyle/>
            <a:p>
              <a:pPr algn="ctr"/>
              <a:r>
                <a:rPr lang="en-US" sz="1800" dirty="0">
                  <a:solidFill>
                    <a:srgbClr val="00B050"/>
                  </a:solidFill>
                </a:rPr>
                <a:t>L1 GB/s</a:t>
              </a:r>
            </a:p>
          </p:txBody>
        </p:sp>
      </p:grpSp>
      <p:grpSp>
        <p:nvGrpSpPr>
          <p:cNvPr id="6" name="Group 5"/>
          <p:cNvGrpSpPr/>
          <p:nvPr/>
        </p:nvGrpSpPr>
        <p:grpSpPr>
          <a:xfrm>
            <a:off x="8001000" y="2209800"/>
            <a:ext cx="4878288" cy="4495800"/>
            <a:chOff x="8001000" y="2209800"/>
            <a:chExt cx="4878288" cy="4495800"/>
          </a:xfrm>
        </p:grpSpPr>
        <p:cxnSp>
          <p:nvCxnSpPr>
            <p:cNvPr id="65" name="Straight Arrow Connector 64"/>
            <p:cNvCxnSpPr>
              <a:cxnSpLocks/>
            </p:cNvCxnSpPr>
            <p:nvPr/>
          </p:nvCxnSpPr>
          <p:spPr bwMode="auto">
            <a:xfrm>
              <a:off x="10363200" y="3276600"/>
              <a:ext cx="2286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66" name="TextBox 65"/>
            <p:cNvSpPr txBox="1"/>
            <p:nvPr/>
          </p:nvSpPr>
          <p:spPr>
            <a:xfrm>
              <a:off x="11322452" y="2895600"/>
              <a:ext cx="1556836" cy="369332"/>
            </a:xfrm>
            <a:prstGeom prst="rect">
              <a:avLst/>
            </a:prstGeom>
            <a:noFill/>
          </p:spPr>
          <p:txBody>
            <a:bodyPr wrap="none" rtlCol="0">
              <a:spAutoFit/>
            </a:bodyPr>
            <a:lstStyle/>
            <a:p>
              <a:r>
                <a:rPr lang="en-US" sz="1800" dirty="0">
                  <a:solidFill>
                    <a:srgbClr val="FF0080"/>
                  </a:solidFill>
                </a:rPr>
                <a:t>Peak FLOP/s</a:t>
              </a:r>
            </a:p>
          </p:txBody>
        </p:sp>
        <p:cxnSp>
          <p:nvCxnSpPr>
            <p:cNvPr id="67" name="Straight Arrow Connector 66"/>
            <p:cNvCxnSpPr>
              <a:cxnSpLocks/>
            </p:cNvCxnSpPr>
            <p:nvPr/>
          </p:nvCxnSpPr>
          <p:spPr bwMode="auto">
            <a:xfrm flipV="1">
              <a:off x="8915400" y="32766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68" name="TextBox 67"/>
            <p:cNvSpPr txBox="1"/>
            <p:nvPr/>
          </p:nvSpPr>
          <p:spPr>
            <a:xfrm rot="18900000">
              <a:off x="8542052" y="5370005"/>
              <a:ext cx="1441420" cy="369332"/>
            </a:xfrm>
            <a:prstGeom prst="rect">
              <a:avLst/>
            </a:prstGeom>
            <a:noFill/>
          </p:spPr>
          <p:txBody>
            <a:bodyPr wrap="none" rtlCol="0">
              <a:spAutoFit/>
            </a:bodyPr>
            <a:lstStyle/>
            <a:p>
              <a:pPr algn="ctr"/>
              <a:r>
                <a:rPr lang="en-US" sz="1800" dirty="0">
                  <a:solidFill>
                    <a:srgbClr val="0432FF"/>
                  </a:solidFill>
                </a:rPr>
                <a:t>DRAM GB/s</a:t>
              </a:r>
            </a:p>
          </p:txBody>
        </p:sp>
        <p:grpSp>
          <p:nvGrpSpPr>
            <p:cNvPr id="69" name="Group 68"/>
            <p:cNvGrpSpPr/>
            <p:nvPr/>
          </p:nvGrpSpPr>
          <p:grpSpPr>
            <a:xfrm>
              <a:off x="8001000" y="2209800"/>
              <a:ext cx="4800600" cy="4495800"/>
              <a:chOff x="1524000" y="2209800"/>
              <a:chExt cx="4800600" cy="4495800"/>
            </a:xfrm>
          </p:grpSpPr>
          <p:cxnSp>
            <p:nvCxnSpPr>
              <p:cNvPr id="70" name="Straight Arrow Connector 69"/>
              <p:cNvCxnSpPr/>
              <p:nvPr/>
            </p:nvCxnSpPr>
            <p:spPr bwMode="auto">
              <a:xfrm>
                <a:off x="1752600" y="60960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1" name="Straight Arrow Connector 70"/>
              <p:cNvCxnSpPr/>
              <p:nvPr/>
            </p:nvCxnSpPr>
            <p:spPr bwMode="auto">
              <a:xfrm flipV="1">
                <a:off x="1981200" y="22098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72" name="TextBox 71"/>
              <p:cNvSpPr txBox="1"/>
              <p:nvPr/>
            </p:nvSpPr>
            <p:spPr>
              <a:xfrm rot="16200000">
                <a:off x="-76200" y="4038600"/>
                <a:ext cx="3657600" cy="457200"/>
              </a:xfrm>
              <a:prstGeom prst="rect">
                <a:avLst/>
              </a:prstGeom>
              <a:noFill/>
            </p:spPr>
            <p:txBody>
              <a:bodyPr wrap="none" rtlCol="0">
                <a:noAutofit/>
              </a:bodyPr>
              <a:lstStyle/>
              <a:p>
                <a:pPr algn="ctr"/>
                <a:r>
                  <a:rPr lang="en-US" sz="1800" dirty="0"/>
                  <a:t>Attainable FLOP/s</a:t>
                </a:r>
              </a:p>
            </p:txBody>
          </p:sp>
          <p:sp>
            <p:nvSpPr>
              <p:cNvPr id="73" name="TextBox 72"/>
              <p:cNvSpPr txBox="1"/>
              <p:nvPr/>
            </p:nvSpPr>
            <p:spPr>
              <a:xfrm>
                <a:off x="2819400" y="6099048"/>
                <a:ext cx="457200" cy="301752"/>
              </a:xfrm>
              <a:prstGeom prst="rect">
                <a:avLst/>
              </a:prstGeom>
              <a:noFill/>
            </p:spPr>
            <p:txBody>
              <a:bodyPr wrap="none" lIns="0" tIns="0" rIns="0" bIns="0" rtlCol="0" anchor="ctr" anchorCtr="0">
                <a:noAutofit/>
              </a:bodyPr>
              <a:lstStyle/>
              <a:p>
                <a:pPr algn="ctr"/>
                <a:r>
                  <a:rPr lang="en-US" sz="1800"/>
                  <a:t>0.11</a:t>
                </a:r>
                <a:endParaRPr lang="en-US" sz="1800" dirty="0"/>
              </a:p>
            </p:txBody>
          </p:sp>
          <p:sp>
            <p:nvSpPr>
              <p:cNvPr id="62" name="TextBox 61"/>
              <p:cNvSpPr txBox="1"/>
              <p:nvPr/>
            </p:nvSpPr>
            <p:spPr>
              <a:xfrm>
                <a:off x="1981200" y="6403848"/>
                <a:ext cx="4343400" cy="301752"/>
              </a:xfrm>
              <a:prstGeom prst="rect">
                <a:avLst/>
              </a:prstGeom>
              <a:noFill/>
            </p:spPr>
            <p:txBody>
              <a:bodyPr wrap="none" lIns="0" tIns="0" rIns="0" bIns="0" rtlCol="0" anchor="ctr" anchorCtr="0">
                <a:noAutofit/>
              </a:bodyPr>
              <a:lstStyle/>
              <a:p>
                <a:pPr algn="ctr"/>
                <a:r>
                  <a:rPr lang="en-US" sz="1800" dirty="0"/>
                  <a:t>Arithmetic Intensity (</a:t>
                </a:r>
                <a:r>
                  <a:rPr lang="en-US" sz="1800" dirty="0" err="1"/>
                  <a:t>FLOP:Byte</a:t>
                </a:r>
                <a:r>
                  <a:rPr lang="en-US" sz="1800" dirty="0"/>
                  <a:t>)</a:t>
                </a:r>
              </a:p>
            </p:txBody>
          </p:sp>
        </p:grpSp>
        <p:cxnSp>
          <p:nvCxnSpPr>
            <p:cNvPr id="76" name="Straight Arrow Connector 75"/>
            <p:cNvCxnSpPr>
              <a:cxnSpLocks/>
            </p:cNvCxnSpPr>
            <p:nvPr/>
          </p:nvCxnSpPr>
          <p:spPr bwMode="auto">
            <a:xfrm flipV="1">
              <a:off x="8458200" y="3276600"/>
              <a:ext cx="1905000" cy="19050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77" name="TextBox 76"/>
            <p:cNvSpPr txBox="1"/>
            <p:nvPr/>
          </p:nvSpPr>
          <p:spPr>
            <a:xfrm rot="18900000">
              <a:off x="8387049" y="4374320"/>
              <a:ext cx="1018227" cy="369332"/>
            </a:xfrm>
            <a:prstGeom prst="rect">
              <a:avLst/>
            </a:prstGeom>
            <a:noFill/>
          </p:spPr>
          <p:txBody>
            <a:bodyPr wrap="none" rtlCol="0">
              <a:spAutoFit/>
            </a:bodyPr>
            <a:lstStyle/>
            <a:p>
              <a:pPr algn="ctr"/>
              <a:r>
                <a:rPr lang="en-US" sz="1800" dirty="0">
                  <a:solidFill>
                    <a:srgbClr val="00B050"/>
                  </a:solidFill>
                </a:rPr>
                <a:t>L1 GB/s</a:t>
              </a:r>
            </a:p>
          </p:txBody>
        </p:sp>
      </p:grpSp>
      <p:grpSp>
        <p:nvGrpSpPr>
          <p:cNvPr id="7" name="Group 6"/>
          <p:cNvGrpSpPr/>
          <p:nvPr/>
        </p:nvGrpSpPr>
        <p:grpSpPr>
          <a:xfrm>
            <a:off x="3124200" y="3048000"/>
            <a:ext cx="3810000" cy="3068362"/>
            <a:chOff x="3124200" y="3048000"/>
            <a:chExt cx="3810000" cy="3068362"/>
          </a:xfrm>
        </p:grpSpPr>
        <p:cxnSp>
          <p:nvCxnSpPr>
            <p:cNvPr id="52" name="Straight Connector 51"/>
            <p:cNvCxnSpPr/>
            <p:nvPr/>
          </p:nvCxnSpPr>
          <p:spPr bwMode="auto">
            <a:xfrm>
              <a:off x="3733800" y="3068363"/>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58" name="Straight Arrow Connector 57"/>
            <p:cNvCxnSpPr/>
            <p:nvPr/>
          </p:nvCxnSpPr>
          <p:spPr bwMode="auto">
            <a:xfrm flipH="1">
              <a:off x="3738376" y="5562600"/>
              <a:ext cx="373384" cy="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sp>
          <p:nvSpPr>
            <p:cNvPr id="59" name="TextBox 58"/>
            <p:cNvSpPr txBox="1"/>
            <p:nvPr/>
          </p:nvSpPr>
          <p:spPr>
            <a:xfrm>
              <a:off x="4191000" y="5105400"/>
              <a:ext cx="2743200" cy="457200"/>
            </a:xfrm>
            <a:prstGeom prst="rect">
              <a:avLst/>
            </a:prstGeom>
            <a:noFill/>
          </p:spPr>
          <p:txBody>
            <a:bodyPr wrap="none" lIns="0" rtlCol="0">
              <a:noAutofit/>
            </a:bodyPr>
            <a:lstStyle/>
            <a:p>
              <a:r>
                <a:rPr lang="en-US" sz="1800" dirty="0">
                  <a:solidFill>
                    <a:srgbClr val="7030A0"/>
                  </a:solidFill>
                </a:rPr>
                <a:t>Multiple AI’s</a:t>
              </a:r>
              <a:r>
                <a:rPr lang="mr-IN" sz="1800" dirty="0">
                  <a:solidFill>
                    <a:srgbClr val="7030A0"/>
                  </a:solidFill>
                </a:rPr>
                <a:t>…</a:t>
              </a:r>
              <a:r>
                <a:rPr lang="en-US" sz="1800" dirty="0">
                  <a:solidFill>
                    <a:srgbClr val="7030A0"/>
                  </a:solidFill>
                </a:rPr>
                <a:t>.</a:t>
              </a:r>
            </a:p>
            <a:p>
              <a:pPr marL="342900" indent="-342900">
                <a:buAutoNum type="arabicParenR"/>
              </a:pPr>
              <a:r>
                <a:rPr lang="en-US" sz="1800" dirty="0">
                  <a:solidFill>
                    <a:srgbClr val="7030A0"/>
                  </a:solidFill>
                </a:rPr>
                <a:t>FLOP:DRAM ~ 0.44</a:t>
              </a:r>
            </a:p>
            <a:p>
              <a:pPr marL="342900" indent="-342900">
                <a:buAutoNum type="arabicParenR"/>
              </a:pPr>
              <a:r>
                <a:rPr lang="en-US" sz="1800" dirty="0">
                  <a:solidFill>
                    <a:srgbClr val="7030A0"/>
                  </a:solidFill>
                </a:rPr>
                <a:t>FLOP:L1 ~ 0.11</a:t>
              </a:r>
            </a:p>
          </p:txBody>
        </p:sp>
        <p:cxnSp>
          <p:nvCxnSpPr>
            <p:cNvPr id="41" name="Straight Connector 40"/>
            <p:cNvCxnSpPr/>
            <p:nvPr/>
          </p:nvCxnSpPr>
          <p:spPr bwMode="auto">
            <a:xfrm>
              <a:off x="3124200" y="3048000"/>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42" name="Straight Arrow Connector 41"/>
            <p:cNvCxnSpPr/>
            <p:nvPr/>
          </p:nvCxnSpPr>
          <p:spPr bwMode="auto">
            <a:xfrm flipH="1">
              <a:off x="3124200" y="5867400"/>
              <a:ext cx="982984" cy="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grpSp>
      <p:grpSp>
        <p:nvGrpSpPr>
          <p:cNvPr id="12" name="Group 11"/>
          <p:cNvGrpSpPr/>
          <p:nvPr/>
        </p:nvGrpSpPr>
        <p:grpSpPr>
          <a:xfrm>
            <a:off x="2081213" y="4038599"/>
            <a:ext cx="4167187" cy="952074"/>
            <a:chOff x="2081213" y="4038599"/>
            <a:chExt cx="4167187" cy="952074"/>
          </a:xfrm>
        </p:grpSpPr>
        <p:cxnSp>
          <p:nvCxnSpPr>
            <p:cNvPr id="60" name="Straight Connector 59"/>
            <p:cNvCxnSpPr/>
            <p:nvPr/>
          </p:nvCxnSpPr>
          <p:spPr bwMode="auto">
            <a:xfrm flipH="1">
              <a:off x="2081213" y="4919472"/>
              <a:ext cx="1652587" cy="0"/>
            </a:xfrm>
            <a:prstGeom prst="line">
              <a:avLst/>
            </a:prstGeom>
            <a:solidFill>
              <a:schemeClr val="accent1"/>
            </a:solidFill>
            <a:ln w="19050" cap="flat" cmpd="sng" algn="ctr">
              <a:solidFill>
                <a:srgbClr val="0432FF"/>
              </a:solidFill>
              <a:prstDash val="dash"/>
              <a:round/>
              <a:headEnd type="none" w="med" len="med"/>
              <a:tailEnd type="stealth" w="lg" len="lg"/>
            </a:ln>
            <a:effectLst/>
          </p:spPr>
        </p:cxnSp>
        <p:sp>
          <p:nvSpPr>
            <p:cNvPr id="53" name="Oval 52"/>
            <p:cNvSpPr/>
            <p:nvPr/>
          </p:nvSpPr>
          <p:spPr bwMode="auto">
            <a:xfrm>
              <a:off x="3656080" y="4838272"/>
              <a:ext cx="152400" cy="152401"/>
            </a:xfrm>
            <a:prstGeom prst="ellipse">
              <a:avLst/>
            </a:prstGeom>
            <a:solidFill>
              <a:schemeClr val="bg1"/>
            </a:solidFill>
            <a:ln w="381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7" name="TextBox 56"/>
            <p:cNvSpPr txBox="1"/>
            <p:nvPr/>
          </p:nvSpPr>
          <p:spPr>
            <a:xfrm>
              <a:off x="3801291" y="4296881"/>
              <a:ext cx="2447109" cy="579919"/>
            </a:xfrm>
            <a:prstGeom prst="rect">
              <a:avLst/>
            </a:prstGeom>
            <a:noFill/>
          </p:spPr>
          <p:txBody>
            <a:bodyPr wrap="none" rtlCol="0" anchor="ctr">
              <a:noAutofit/>
            </a:bodyPr>
            <a:lstStyle/>
            <a:p>
              <a:r>
                <a:rPr lang="en-US" sz="1800" dirty="0">
                  <a:solidFill>
                    <a:srgbClr val="7030A0"/>
                  </a:solidFill>
                  <a:effectLst>
                    <a:glow rad="127000">
                      <a:schemeClr val="bg1"/>
                    </a:glow>
                  </a:effectLst>
                </a:rPr>
                <a:t>Performance bound is</a:t>
              </a:r>
            </a:p>
            <a:p>
              <a:r>
                <a:rPr lang="en-US" sz="1800" dirty="0">
                  <a:solidFill>
                    <a:srgbClr val="7030A0"/>
                  </a:solidFill>
                  <a:effectLst>
                    <a:glow rad="127000">
                      <a:schemeClr val="bg1"/>
                    </a:glow>
                  </a:effectLst>
                </a:rPr>
                <a:t>the minimum of the two</a:t>
              </a:r>
            </a:p>
          </p:txBody>
        </p:sp>
        <p:sp>
          <p:nvSpPr>
            <p:cNvPr id="82" name="Oval 81"/>
            <p:cNvSpPr/>
            <p:nvPr/>
          </p:nvSpPr>
          <p:spPr bwMode="auto">
            <a:xfrm>
              <a:off x="3048000" y="4038599"/>
              <a:ext cx="152400" cy="152401"/>
            </a:xfrm>
            <a:prstGeom prst="ellipse">
              <a:avLst/>
            </a:prstGeom>
            <a:solidFill>
              <a:schemeClr val="bg1"/>
            </a:solid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133004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7-point Stencil (Small Problem)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134</a:t>
            </a:fld>
            <a:endParaRPr lang="en-US" dirty="0"/>
          </a:p>
        </p:txBody>
      </p:sp>
      <p:grpSp>
        <p:nvGrpSpPr>
          <p:cNvPr id="25" name="Group 24"/>
          <p:cNvGrpSpPr/>
          <p:nvPr/>
        </p:nvGrpSpPr>
        <p:grpSpPr>
          <a:xfrm>
            <a:off x="457200" y="1143000"/>
            <a:ext cx="13716000" cy="685800"/>
            <a:chOff x="457200" y="1527048"/>
            <a:chExt cx="13716000" cy="685800"/>
          </a:xfrm>
        </p:grpSpPr>
        <p:sp>
          <p:nvSpPr>
            <p:cNvPr id="26" name="Content Placeholder 2"/>
            <p:cNvSpPr txBox="1">
              <a:spLocks/>
            </p:cNvSpPr>
            <p:nvPr/>
          </p:nvSpPr>
          <p:spPr>
            <a:xfrm>
              <a:off x="7315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4400" b="1" u="sng" kern="0" dirty="0"/>
                <a:t>Cache-Aware Roofline</a:t>
              </a:r>
            </a:p>
          </p:txBody>
        </p:sp>
        <p:sp>
          <p:nvSpPr>
            <p:cNvPr id="27" name="Content Placeholder 2"/>
            <p:cNvSpPr txBox="1">
              <a:spLocks/>
            </p:cNvSpPr>
            <p:nvPr/>
          </p:nvSpPr>
          <p:spPr>
            <a:xfrm>
              <a:off x="457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marR="0" lvl="0" indent="-457200" algn="ctr" defTabSz="914400" eaLnBrk="1" fontAlgn="auto" latinLnBrk="0" hangingPunct="1">
                <a:lnSpc>
                  <a:spcPct val="100000"/>
                </a:lnSpc>
                <a:spcBef>
                  <a:spcPts val="800"/>
                </a:spcBef>
                <a:spcAft>
                  <a:spcPts val="0"/>
                </a:spcAft>
                <a:buClrTx/>
                <a:buSzTx/>
                <a:buFont typeface="Wingdings" charset="2"/>
                <a:buNone/>
                <a:tabLst/>
                <a:defRPr/>
              </a:pPr>
              <a:r>
                <a:rPr lang="en-US" sz="4400" b="1" u="sng" kern="0" dirty="0"/>
                <a:t>Hierarchical Roofline</a:t>
              </a:r>
            </a:p>
          </p:txBody>
        </p:sp>
      </p:grpSp>
      <p:grpSp>
        <p:nvGrpSpPr>
          <p:cNvPr id="4" name="Group 3"/>
          <p:cNvGrpSpPr/>
          <p:nvPr/>
        </p:nvGrpSpPr>
        <p:grpSpPr>
          <a:xfrm>
            <a:off x="1600200" y="2209800"/>
            <a:ext cx="4878288" cy="4495800"/>
            <a:chOff x="1600200" y="2209800"/>
            <a:chExt cx="4878288" cy="4495800"/>
          </a:xfrm>
        </p:grpSpPr>
        <p:cxnSp>
          <p:nvCxnSpPr>
            <p:cNvPr id="43" name="Straight Arrow Connector 42"/>
            <p:cNvCxnSpPr>
              <a:cxnSpLocks/>
            </p:cNvCxnSpPr>
            <p:nvPr/>
          </p:nvCxnSpPr>
          <p:spPr bwMode="auto">
            <a:xfrm>
              <a:off x="3962400" y="3276600"/>
              <a:ext cx="2286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44" name="TextBox 43"/>
            <p:cNvSpPr txBox="1"/>
            <p:nvPr/>
          </p:nvSpPr>
          <p:spPr>
            <a:xfrm>
              <a:off x="4921652" y="2895600"/>
              <a:ext cx="1556836" cy="369332"/>
            </a:xfrm>
            <a:prstGeom prst="rect">
              <a:avLst/>
            </a:prstGeom>
            <a:noFill/>
          </p:spPr>
          <p:txBody>
            <a:bodyPr wrap="none" rtlCol="0">
              <a:spAutoFit/>
            </a:bodyPr>
            <a:lstStyle/>
            <a:p>
              <a:r>
                <a:rPr lang="en-US" sz="1800" dirty="0">
                  <a:solidFill>
                    <a:srgbClr val="FF0080"/>
                  </a:solidFill>
                </a:rPr>
                <a:t>Peak FLOP/s</a:t>
              </a:r>
            </a:p>
          </p:txBody>
        </p:sp>
        <p:cxnSp>
          <p:nvCxnSpPr>
            <p:cNvPr id="49" name="Straight Arrow Connector 48"/>
            <p:cNvCxnSpPr>
              <a:cxnSpLocks/>
            </p:cNvCxnSpPr>
            <p:nvPr/>
          </p:nvCxnSpPr>
          <p:spPr bwMode="auto">
            <a:xfrm flipV="1">
              <a:off x="2514600" y="32766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50" name="TextBox 49"/>
            <p:cNvSpPr txBox="1"/>
            <p:nvPr/>
          </p:nvSpPr>
          <p:spPr>
            <a:xfrm rot="18900000">
              <a:off x="2141252" y="5370005"/>
              <a:ext cx="1441420" cy="369332"/>
            </a:xfrm>
            <a:prstGeom prst="rect">
              <a:avLst/>
            </a:prstGeom>
            <a:noFill/>
          </p:spPr>
          <p:txBody>
            <a:bodyPr wrap="none" rtlCol="0">
              <a:spAutoFit/>
            </a:bodyPr>
            <a:lstStyle/>
            <a:p>
              <a:pPr algn="ctr"/>
              <a:r>
                <a:rPr lang="en-US" sz="1800" dirty="0">
                  <a:solidFill>
                    <a:srgbClr val="0432FF"/>
                  </a:solidFill>
                </a:rPr>
                <a:t>DRAM GB/s</a:t>
              </a:r>
            </a:p>
          </p:txBody>
        </p:sp>
        <p:grpSp>
          <p:nvGrpSpPr>
            <p:cNvPr id="64" name="Group 63"/>
            <p:cNvGrpSpPr/>
            <p:nvPr/>
          </p:nvGrpSpPr>
          <p:grpSpPr>
            <a:xfrm>
              <a:off x="1600200" y="2209800"/>
              <a:ext cx="4800600" cy="4495800"/>
              <a:chOff x="1524000" y="2209800"/>
              <a:chExt cx="4800600" cy="4495800"/>
            </a:xfrm>
          </p:grpSpPr>
          <p:cxnSp>
            <p:nvCxnSpPr>
              <p:cNvPr id="46" name="Straight Arrow Connector 45"/>
              <p:cNvCxnSpPr/>
              <p:nvPr/>
            </p:nvCxnSpPr>
            <p:spPr bwMode="auto">
              <a:xfrm>
                <a:off x="1752600" y="60960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47" name="Straight Arrow Connector 46"/>
              <p:cNvCxnSpPr/>
              <p:nvPr/>
            </p:nvCxnSpPr>
            <p:spPr bwMode="auto">
              <a:xfrm flipV="1">
                <a:off x="1981200" y="22098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48" name="TextBox 47"/>
              <p:cNvSpPr txBox="1"/>
              <p:nvPr/>
            </p:nvSpPr>
            <p:spPr>
              <a:xfrm rot="16200000">
                <a:off x="-76200" y="4038600"/>
                <a:ext cx="3657600" cy="457200"/>
              </a:xfrm>
              <a:prstGeom prst="rect">
                <a:avLst/>
              </a:prstGeom>
              <a:noFill/>
            </p:spPr>
            <p:txBody>
              <a:bodyPr wrap="none" rtlCol="0">
                <a:noAutofit/>
              </a:bodyPr>
              <a:lstStyle/>
              <a:p>
                <a:pPr algn="ctr"/>
                <a:r>
                  <a:rPr lang="en-US" sz="1800" dirty="0"/>
                  <a:t>Attainable FLOP/s</a:t>
                </a:r>
              </a:p>
            </p:txBody>
          </p:sp>
          <p:sp>
            <p:nvSpPr>
              <p:cNvPr id="51" name="TextBox 50"/>
              <p:cNvSpPr txBox="1"/>
              <p:nvPr/>
            </p:nvSpPr>
            <p:spPr>
              <a:xfrm>
                <a:off x="2819400" y="6099048"/>
                <a:ext cx="457200" cy="301752"/>
              </a:xfrm>
              <a:prstGeom prst="rect">
                <a:avLst/>
              </a:prstGeom>
              <a:noFill/>
            </p:spPr>
            <p:txBody>
              <a:bodyPr wrap="none" lIns="0" tIns="0" rIns="0" rtlCol="0" anchor="ctr" anchorCtr="0">
                <a:noAutofit/>
              </a:bodyPr>
              <a:lstStyle/>
              <a:p>
                <a:pPr algn="ctr"/>
                <a:r>
                  <a:rPr lang="en-US" sz="1800" dirty="0"/>
                  <a:t>0.11</a:t>
                </a:r>
              </a:p>
            </p:txBody>
          </p:sp>
          <p:sp>
            <p:nvSpPr>
              <p:cNvPr id="56" name="TextBox 55"/>
              <p:cNvSpPr txBox="1"/>
              <p:nvPr/>
            </p:nvSpPr>
            <p:spPr>
              <a:xfrm>
                <a:off x="1981200" y="6403848"/>
                <a:ext cx="4343400" cy="301752"/>
              </a:xfrm>
              <a:prstGeom prst="rect">
                <a:avLst/>
              </a:prstGeom>
              <a:noFill/>
            </p:spPr>
            <p:txBody>
              <a:bodyPr wrap="none" lIns="0" tIns="0" rIns="0" bIns="0" rtlCol="0" anchor="ctr" anchorCtr="0">
                <a:noAutofit/>
              </a:bodyPr>
              <a:lstStyle/>
              <a:p>
                <a:pPr algn="ctr"/>
                <a:r>
                  <a:rPr lang="en-US" sz="1800" dirty="0"/>
                  <a:t>Arithmetic Intensity (</a:t>
                </a:r>
                <a:r>
                  <a:rPr lang="en-US" sz="1800" dirty="0" err="1"/>
                  <a:t>FLOP:Byte</a:t>
                </a:r>
                <a:r>
                  <a:rPr lang="en-US" sz="1800" dirty="0"/>
                  <a:t>)</a:t>
                </a:r>
              </a:p>
            </p:txBody>
          </p:sp>
          <p:sp>
            <p:nvSpPr>
              <p:cNvPr id="61" name="TextBox 60"/>
              <p:cNvSpPr txBox="1"/>
              <p:nvPr/>
            </p:nvSpPr>
            <p:spPr>
              <a:xfrm>
                <a:off x="3429000" y="6096000"/>
                <a:ext cx="457200" cy="301752"/>
              </a:xfrm>
              <a:prstGeom prst="rect">
                <a:avLst/>
              </a:prstGeom>
              <a:noFill/>
            </p:spPr>
            <p:txBody>
              <a:bodyPr wrap="none" lIns="0" tIns="0" rIns="0" rtlCol="0" anchor="ctr" anchorCtr="0">
                <a:noAutofit/>
              </a:bodyPr>
              <a:lstStyle/>
              <a:p>
                <a:pPr algn="ctr"/>
                <a:r>
                  <a:rPr lang="en-US" sz="1800" dirty="0"/>
                  <a:t>0.44</a:t>
                </a:r>
              </a:p>
            </p:txBody>
          </p:sp>
        </p:grpSp>
        <p:cxnSp>
          <p:nvCxnSpPr>
            <p:cNvPr id="54" name="Straight Arrow Connector 53"/>
            <p:cNvCxnSpPr>
              <a:cxnSpLocks/>
            </p:cNvCxnSpPr>
            <p:nvPr/>
          </p:nvCxnSpPr>
          <p:spPr bwMode="auto">
            <a:xfrm flipV="1">
              <a:off x="2057400" y="3276600"/>
              <a:ext cx="1905000" cy="19050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55" name="TextBox 54"/>
            <p:cNvSpPr txBox="1"/>
            <p:nvPr/>
          </p:nvSpPr>
          <p:spPr>
            <a:xfrm rot="18900000">
              <a:off x="1986249" y="4374320"/>
              <a:ext cx="1018227" cy="369332"/>
            </a:xfrm>
            <a:prstGeom prst="rect">
              <a:avLst/>
            </a:prstGeom>
            <a:noFill/>
          </p:spPr>
          <p:txBody>
            <a:bodyPr wrap="none" rtlCol="0">
              <a:spAutoFit/>
            </a:bodyPr>
            <a:lstStyle/>
            <a:p>
              <a:pPr algn="ctr"/>
              <a:r>
                <a:rPr lang="en-US" sz="1800" dirty="0">
                  <a:solidFill>
                    <a:srgbClr val="00B050"/>
                  </a:solidFill>
                </a:rPr>
                <a:t>L1 GB/s</a:t>
              </a:r>
            </a:p>
          </p:txBody>
        </p:sp>
      </p:grpSp>
      <p:grpSp>
        <p:nvGrpSpPr>
          <p:cNvPr id="6" name="Group 5"/>
          <p:cNvGrpSpPr/>
          <p:nvPr/>
        </p:nvGrpSpPr>
        <p:grpSpPr>
          <a:xfrm>
            <a:off x="8001000" y="2209800"/>
            <a:ext cx="4878288" cy="4495800"/>
            <a:chOff x="8001000" y="2209800"/>
            <a:chExt cx="4878288" cy="4495800"/>
          </a:xfrm>
        </p:grpSpPr>
        <p:cxnSp>
          <p:nvCxnSpPr>
            <p:cNvPr id="65" name="Straight Arrow Connector 64"/>
            <p:cNvCxnSpPr>
              <a:cxnSpLocks/>
            </p:cNvCxnSpPr>
            <p:nvPr/>
          </p:nvCxnSpPr>
          <p:spPr bwMode="auto">
            <a:xfrm>
              <a:off x="10363200" y="3276600"/>
              <a:ext cx="2286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66" name="TextBox 65"/>
            <p:cNvSpPr txBox="1"/>
            <p:nvPr/>
          </p:nvSpPr>
          <p:spPr>
            <a:xfrm>
              <a:off x="11322452" y="2895600"/>
              <a:ext cx="1556836" cy="369332"/>
            </a:xfrm>
            <a:prstGeom prst="rect">
              <a:avLst/>
            </a:prstGeom>
            <a:noFill/>
          </p:spPr>
          <p:txBody>
            <a:bodyPr wrap="none" rtlCol="0">
              <a:spAutoFit/>
            </a:bodyPr>
            <a:lstStyle/>
            <a:p>
              <a:r>
                <a:rPr lang="en-US" sz="1800" dirty="0">
                  <a:solidFill>
                    <a:srgbClr val="FF0080"/>
                  </a:solidFill>
                </a:rPr>
                <a:t>Peak FLOP/s</a:t>
              </a:r>
            </a:p>
          </p:txBody>
        </p:sp>
        <p:cxnSp>
          <p:nvCxnSpPr>
            <p:cNvPr id="67" name="Straight Arrow Connector 66"/>
            <p:cNvCxnSpPr>
              <a:cxnSpLocks/>
            </p:cNvCxnSpPr>
            <p:nvPr/>
          </p:nvCxnSpPr>
          <p:spPr bwMode="auto">
            <a:xfrm flipV="1">
              <a:off x="8915400" y="32766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68" name="TextBox 67"/>
            <p:cNvSpPr txBox="1"/>
            <p:nvPr/>
          </p:nvSpPr>
          <p:spPr>
            <a:xfrm rot="18900000">
              <a:off x="8542052" y="5370005"/>
              <a:ext cx="1441420" cy="369332"/>
            </a:xfrm>
            <a:prstGeom prst="rect">
              <a:avLst/>
            </a:prstGeom>
            <a:noFill/>
          </p:spPr>
          <p:txBody>
            <a:bodyPr wrap="none" rtlCol="0">
              <a:spAutoFit/>
            </a:bodyPr>
            <a:lstStyle/>
            <a:p>
              <a:pPr algn="ctr"/>
              <a:r>
                <a:rPr lang="en-US" sz="1800" dirty="0">
                  <a:solidFill>
                    <a:srgbClr val="0432FF"/>
                  </a:solidFill>
                </a:rPr>
                <a:t>DRAM GB/s</a:t>
              </a:r>
            </a:p>
          </p:txBody>
        </p:sp>
        <p:grpSp>
          <p:nvGrpSpPr>
            <p:cNvPr id="69" name="Group 68"/>
            <p:cNvGrpSpPr/>
            <p:nvPr/>
          </p:nvGrpSpPr>
          <p:grpSpPr>
            <a:xfrm>
              <a:off x="8001000" y="2209800"/>
              <a:ext cx="4800600" cy="4495800"/>
              <a:chOff x="1524000" y="2209800"/>
              <a:chExt cx="4800600" cy="4495800"/>
            </a:xfrm>
          </p:grpSpPr>
          <p:cxnSp>
            <p:nvCxnSpPr>
              <p:cNvPr id="70" name="Straight Arrow Connector 69"/>
              <p:cNvCxnSpPr/>
              <p:nvPr/>
            </p:nvCxnSpPr>
            <p:spPr bwMode="auto">
              <a:xfrm>
                <a:off x="1752600" y="60960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1" name="Straight Arrow Connector 70"/>
              <p:cNvCxnSpPr/>
              <p:nvPr/>
            </p:nvCxnSpPr>
            <p:spPr bwMode="auto">
              <a:xfrm flipV="1">
                <a:off x="1981200" y="22098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72" name="TextBox 71"/>
              <p:cNvSpPr txBox="1"/>
              <p:nvPr/>
            </p:nvSpPr>
            <p:spPr>
              <a:xfrm rot="16200000">
                <a:off x="-76200" y="4038600"/>
                <a:ext cx="3657600" cy="457200"/>
              </a:xfrm>
              <a:prstGeom prst="rect">
                <a:avLst/>
              </a:prstGeom>
              <a:noFill/>
            </p:spPr>
            <p:txBody>
              <a:bodyPr wrap="none" rtlCol="0">
                <a:noAutofit/>
              </a:bodyPr>
              <a:lstStyle/>
              <a:p>
                <a:pPr algn="ctr"/>
                <a:r>
                  <a:rPr lang="en-US" sz="1800" dirty="0"/>
                  <a:t>Attainable FLOP/s</a:t>
                </a:r>
              </a:p>
            </p:txBody>
          </p:sp>
          <p:sp>
            <p:nvSpPr>
              <p:cNvPr id="73" name="TextBox 72"/>
              <p:cNvSpPr txBox="1"/>
              <p:nvPr/>
            </p:nvSpPr>
            <p:spPr>
              <a:xfrm>
                <a:off x="2819400" y="6099048"/>
                <a:ext cx="457200" cy="301752"/>
              </a:xfrm>
              <a:prstGeom prst="rect">
                <a:avLst/>
              </a:prstGeom>
              <a:noFill/>
            </p:spPr>
            <p:txBody>
              <a:bodyPr wrap="none" lIns="0" tIns="0" rIns="0" bIns="0" rtlCol="0" anchor="ctr" anchorCtr="0">
                <a:noAutofit/>
              </a:bodyPr>
              <a:lstStyle/>
              <a:p>
                <a:pPr algn="ctr"/>
                <a:r>
                  <a:rPr lang="en-US" sz="1800"/>
                  <a:t>0.11</a:t>
                </a:r>
                <a:endParaRPr lang="en-US" sz="1800" dirty="0"/>
              </a:p>
            </p:txBody>
          </p:sp>
          <p:sp>
            <p:nvSpPr>
              <p:cNvPr id="62" name="TextBox 61"/>
              <p:cNvSpPr txBox="1"/>
              <p:nvPr/>
            </p:nvSpPr>
            <p:spPr>
              <a:xfrm>
                <a:off x="1981200" y="6403848"/>
                <a:ext cx="4343400" cy="301752"/>
              </a:xfrm>
              <a:prstGeom prst="rect">
                <a:avLst/>
              </a:prstGeom>
              <a:noFill/>
            </p:spPr>
            <p:txBody>
              <a:bodyPr wrap="none" lIns="0" tIns="0" rIns="0" bIns="0" rtlCol="0" anchor="ctr" anchorCtr="0">
                <a:noAutofit/>
              </a:bodyPr>
              <a:lstStyle/>
              <a:p>
                <a:pPr algn="ctr"/>
                <a:r>
                  <a:rPr lang="en-US" sz="1800" dirty="0"/>
                  <a:t>Arithmetic Intensity (</a:t>
                </a:r>
                <a:r>
                  <a:rPr lang="en-US" sz="1800" dirty="0" err="1"/>
                  <a:t>FLOP:Byte</a:t>
                </a:r>
                <a:r>
                  <a:rPr lang="en-US" sz="1800" dirty="0"/>
                  <a:t>)</a:t>
                </a:r>
              </a:p>
            </p:txBody>
          </p:sp>
        </p:grpSp>
        <p:cxnSp>
          <p:nvCxnSpPr>
            <p:cNvPr id="76" name="Straight Arrow Connector 75"/>
            <p:cNvCxnSpPr>
              <a:cxnSpLocks/>
            </p:cNvCxnSpPr>
            <p:nvPr/>
          </p:nvCxnSpPr>
          <p:spPr bwMode="auto">
            <a:xfrm flipV="1">
              <a:off x="8458200" y="3276600"/>
              <a:ext cx="1905000" cy="19050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77" name="TextBox 76"/>
            <p:cNvSpPr txBox="1"/>
            <p:nvPr/>
          </p:nvSpPr>
          <p:spPr>
            <a:xfrm rot="18900000">
              <a:off x="8387049" y="4374320"/>
              <a:ext cx="1018227" cy="369332"/>
            </a:xfrm>
            <a:prstGeom prst="rect">
              <a:avLst/>
            </a:prstGeom>
            <a:noFill/>
          </p:spPr>
          <p:txBody>
            <a:bodyPr wrap="none" rtlCol="0">
              <a:spAutoFit/>
            </a:bodyPr>
            <a:lstStyle/>
            <a:p>
              <a:pPr algn="ctr"/>
              <a:r>
                <a:rPr lang="en-US" sz="1800" dirty="0">
                  <a:solidFill>
                    <a:srgbClr val="00B050"/>
                  </a:solidFill>
                </a:rPr>
                <a:t>L1 GB/s</a:t>
              </a:r>
            </a:p>
          </p:txBody>
        </p:sp>
      </p:grpSp>
      <p:grpSp>
        <p:nvGrpSpPr>
          <p:cNvPr id="8" name="Group 7"/>
          <p:cNvGrpSpPr/>
          <p:nvPr/>
        </p:nvGrpSpPr>
        <p:grpSpPr>
          <a:xfrm>
            <a:off x="9525000" y="3068363"/>
            <a:ext cx="3195824" cy="3047999"/>
            <a:chOff x="9525000" y="3068363"/>
            <a:chExt cx="3195824" cy="3047999"/>
          </a:xfrm>
        </p:grpSpPr>
        <p:cxnSp>
          <p:nvCxnSpPr>
            <p:cNvPr id="74" name="Straight Connector 73"/>
            <p:cNvCxnSpPr/>
            <p:nvPr/>
          </p:nvCxnSpPr>
          <p:spPr bwMode="auto">
            <a:xfrm>
              <a:off x="9525000" y="3068363"/>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80" name="Straight Arrow Connector 79"/>
            <p:cNvCxnSpPr/>
            <p:nvPr/>
          </p:nvCxnSpPr>
          <p:spPr bwMode="auto">
            <a:xfrm flipH="1">
              <a:off x="9525000" y="5715000"/>
              <a:ext cx="373384" cy="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sp>
          <p:nvSpPr>
            <p:cNvPr id="81" name="TextBox 80"/>
            <p:cNvSpPr txBox="1"/>
            <p:nvPr/>
          </p:nvSpPr>
          <p:spPr>
            <a:xfrm>
              <a:off x="9977624" y="5486400"/>
              <a:ext cx="2743200" cy="457200"/>
            </a:xfrm>
            <a:prstGeom prst="rect">
              <a:avLst/>
            </a:prstGeom>
            <a:noFill/>
          </p:spPr>
          <p:txBody>
            <a:bodyPr wrap="none" lIns="0" rtlCol="0">
              <a:noAutofit/>
            </a:bodyPr>
            <a:lstStyle/>
            <a:p>
              <a:r>
                <a:rPr lang="en-US" sz="1800" dirty="0">
                  <a:solidFill>
                    <a:srgbClr val="7030A0"/>
                  </a:solidFill>
                </a:rPr>
                <a:t>Single AI based on FLOP:L1 bytes</a:t>
              </a:r>
            </a:p>
          </p:txBody>
        </p:sp>
      </p:grpSp>
      <p:cxnSp>
        <p:nvCxnSpPr>
          <p:cNvPr id="52" name="Straight Connector 51"/>
          <p:cNvCxnSpPr/>
          <p:nvPr/>
        </p:nvCxnSpPr>
        <p:spPr bwMode="auto">
          <a:xfrm>
            <a:off x="3733800" y="3068363"/>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58" name="Straight Arrow Connector 57"/>
          <p:cNvCxnSpPr/>
          <p:nvPr/>
        </p:nvCxnSpPr>
        <p:spPr bwMode="auto">
          <a:xfrm flipH="1">
            <a:off x="3738376" y="5562600"/>
            <a:ext cx="373384" cy="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sp>
        <p:nvSpPr>
          <p:cNvPr id="59" name="TextBox 58"/>
          <p:cNvSpPr txBox="1"/>
          <p:nvPr/>
        </p:nvSpPr>
        <p:spPr>
          <a:xfrm>
            <a:off x="4191000" y="5105400"/>
            <a:ext cx="2743200" cy="457200"/>
          </a:xfrm>
          <a:prstGeom prst="rect">
            <a:avLst/>
          </a:prstGeom>
          <a:noFill/>
        </p:spPr>
        <p:txBody>
          <a:bodyPr wrap="none" lIns="0" rtlCol="0">
            <a:noAutofit/>
          </a:bodyPr>
          <a:lstStyle/>
          <a:p>
            <a:r>
              <a:rPr lang="en-US" sz="1800" dirty="0">
                <a:solidFill>
                  <a:srgbClr val="7030A0"/>
                </a:solidFill>
              </a:rPr>
              <a:t>Multiple AI’s</a:t>
            </a:r>
            <a:r>
              <a:rPr lang="mr-IN" sz="1800" dirty="0">
                <a:solidFill>
                  <a:srgbClr val="7030A0"/>
                </a:solidFill>
              </a:rPr>
              <a:t>…</a:t>
            </a:r>
            <a:r>
              <a:rPr lang="en-US" sz="1800" dirty="0">
                <a:solidFill>
                  <a:srgbClr val="7030A0"/>
                </a:solidFill>
              </a:rPr>
              <a:t>.</a:t>
            </a:r>
          </a:p>
          <a:p>
            <a:pPr marL="342900" indent="-342900">
              <a:buAutoNum type="arabicParenR"/>
            </a:pPr>
            <a:r>
              <a:rPr lang="en-US" sz="1800" dirty="0">
                <a:solidFill>
                  <a:srgbClr val="7030A0"/>
                </a:solidFill>
              </a:rPr>
              <a:t>FLOP:DRAM ~ 0.44</a:t>
            </a:r>
          </a:p>
          <a:p>
            <a:pPr marL="342900" indent="-342900">
              <a:buAutoNum type="arabicParenR"/>
            </a:pPr>
            <a:r>
              <a:rPr lang="en-US" sz="1800" dirty="0">
                <a:solidFill>
                  <a:srgbClr val="7030A0"/>
                </a:solidFill>
              </a:rPr>
              <a:t>FLOP:L1 ~ 0.11</a:t>
            </a:r>
          </a:p>
        </p:txBody>
      </p:sp>
      <p:cxnSp>
        <p:nvCxnSpPr>
          <p:cNvPr id="41" name="Straight Connector 40"/>
          <p:cNvCxnSpPr/>
          <p:nvPr/>
        </p:nvCxnSpPr>
        <p:spPr bwMode="auto">
          <a:xfrm>
            <a:off x="3124200" y="3048000"/>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42" name="Straight Arrow Connector 41"/>
          <p:cNvCxnSpPr/>
          <p:nvPr/>
        </p:nvCxnSpPr>
        <p:spPr bwMode="auto">
          <a:xfrm flipH="1">
            <a:off x="3124200" y="5867400"/>
            <a:ext cx="982984" cy="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sp>
        <p:nvSpPr>
          <p:cNvPr id="75" name="Oval 74"/>
          <p:cNvSpPr/>
          <p:nvPr/>
        </p:nvSpPr>
        <p:spPr bwMode="auto">
          <a:xfrm>
            <a:off x="9448800" y="4820964"/>
            <a:ext cx="152400" cy="152401"/>
          </a:xfrm>
          <a:prstGeom prst="ellipse">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11" name="Group 10"/>
          <p:cNvGrpSpPr/>
          <p:nvPr/>
        </p:nvGrpSpPr>
        <p:grpSpPr>
          <a:xfrm>
            <a:off x="9544010" y="3858873"/>
            <a:ext cx="2580499" cy="1297189"/>
            <a:chOff x="9544010" y="3858873"/>
            <a:chExt cx="2580499" cy="1297189"/>
          </a:xfrm>
        </p:grpSpPr>
        <p:sp>
          <p:nvSpPr>
            <p:cNvPr id="78" name="Freeform 77"/>
            <p:cNvSpPr/>
            <p:nvPr/>
          </p:nvSpPr>
          <p:spPr bwMode="auto">
            <a:xfrm>
              <a:off x="9544010" y="4127500"/>
              <a:ext cx="133390" cy="707952"/>
            </a:xfrm>
            <a:custGeom>
              <a:avLst/>
              <a:gdLst>
                <a:gd name="connsiteX0" fmla="*/ 0 w 280165"/>
                <a:gd name="connsiteY0" fmla="*/ 0 h 1282700"/>
                <a:gd name="connsiteX1" fmla="*/ 279400 w 280165"/>
                <a:gd name="connsiteY1" fmla="*/ 698500 h 1282700"/>
                <a:gd name="connsiteX2" fmla="*/ 88900 w 280165"/>
                <a:gd name="connsiteY2" fmla="*/ 1282700 h 1282700"/>
              </a:gdLst>
              <a:ahLst/>
              <a:cxnLst>
                <a:cxn ang="0">
                  <a:pos x="connsiteX0" y="connsiteY0"/>
                </a:cxn>
                <a:cxn ang="0">
                  <a:pos x="connsiteX1" y="connsiteY1"/>
                </a:cxn>
                <a:cxn ang="0">
                  <a:pos x="connsiteX2" y="connsiteY2"/>
                </a:cxn>
              </a:cxnLst>
              <a:rect l="l" t="t" r="r" b="b"/>
              <a:pathLst>
                <a:path w="280165" h="1282700">
                  <a:moveTo>
                    <a:pt x="0" y="0"/>
                  </a:moveTo>
                  <a:cubicBezTo>
                    <a:pt x="132291" y="242358"/>
                    <a:pt x="264583" y="484717"/>
                    <a:pt x="279400" y="698500"/>
                  </a:cubicBezTo>
                  <a:cubicBezTo>
                    <a:pt x="294217" y="912283"/>
                    <a:pt x="88900" y="1282700"/>
                    <a:pt x="88900" y="1282700"/>
                  </a:cubicBezTo>
                </a:path>
              </a:pathLst>
            </a:custGeom>
            <a:noFill/>
            <a:ln w="25400" cap="flat" cmpd="sng" algn="ctr">
              <a:solidFill>
                <a:srgbClr val="7030A0"/>
              </a:solidFill>
              <a:prstDash val="solid"/>
              <a:round/>
              <a:headEnd type="oval" w="lg" len="lg"/>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9" name="TextBox 78"/>
            <p:cNvSpPr txBox="1"/>
            <p:nvPr/>
          </p:nvSpPr>
          <p:spPr>
            <a:xfrm>
              <a:off x="9677400" y="3858873"/>
              <a:ext cx="2447109" cy="1297189"/>
            </a:xfrm>
            <a:prstGeom prst="rect">
              <a:avLst/>
            </a:prstGeom>
            <a:noFill/>
          </p:spPr>
          <p:txBody>
            <a:bodyPr wrap="none" rtlCol="0" anchor="ctr">
              <a:noAutofit/>
            </a:bodyPr>
            <a:lstStyle/>
            <a:p>
              <a:r>
                <a:rPr lang="en-US" sz="1800" dirty="0">
                  <a:solidFill>
                    <a:srgbClr val="7030A0"/>
                  </a:solidFill>
                  <a:effectLst>
                    <a:glow rad="127000">
                      <a:schemeClr val="bg1"/>
                    </a:glow>
                  </a:effectLst>
                </a:rPr>
                <a:t>Observed performance</a:t>
              </a:r>
            </a:p>
            <a:p>
              <a:r>
                <a:rPr lang="en-US" sz="1800" dirty="0">
                  <a:solidFill>
                    <a:srgbClr val="7030A0"/>
                  </a:solidFill>
                  <a:effectLst>
                    <a:glow rad="127000">
                      <a:schemeClr val="bg1"/>
                    </a:glow>
                  </a:effectLst>
                </a:rPr>
                <a:t>is between L1 and DRAM lines</a:t>
              </a:r>
            </a:p>
            <a:p>
              <a:r>
                <a:rPr lang="en-US" sz="1800" dirty="0">
                  <a:solidFill>
                    <a:srgbClr val="7030A0"/>
                  </a:solidFill>
                  <a:effectLst>
                    <a:glow rad="127000">
                      <a:schemeClr val="bg1"/>
                    </a:glow>
                  </a:effectLst>
                </a:rPr>
                <a:t>(== some cache locality)</a:t>
              </a:r>
            </a:p>
          </p:txBody>
        </p:sp>
      </p:grpSp>
      <p:cxnSp>
        <p:nvCxnSpPr>
          <p:cNvPr id="60" name="Straight Connector 59"/>
          <p:cNvCxnSpPr/>
          <p:nvPr/>
        </p:nvCxnSpPr>
        <p:spPr bwMode="auto">
          <a:xfrm flipH="1">
            <a:off x="2081213" y="4919472"/>
            <a:ext cx="1652587" cy="0"/>
          </a:xfrm>
          <a:prstGeom prst="line">
            <a:avLst/>
          </a:prstGeom>
          <a:solidFill>
            <a:schemeClr val="accent1"/>
          </a:solidFill>
          <a:ln w="19050" cap="flat" cmpd="sng" algn="ctr">
            <a:solidFill>
              <a:srgbClr val="0432FF"/>
            </a:solidFill>
            <a:prstDash val="dash"/>
            <a:round/>
            <a:headEnd type="none" w="med" len="med"/>
            <a:tailEnd type="stealth" w="lg" len="lg"/>
          </a:ln>
          <a:effectLst/>
        </p:spPr>
      </p:cxnSp>
      <p:sp>
        <p:nvSpPr>
          <p:cNvPr id="53" name="Oval 52"/>
          <p:cNvSpPr/>
          <p:nvPr/>
        </p:nvSpPr>
        <p:spPr bwMode="auto">
          <a:xfrm>
            <a:off x="3656080" y="4838272"/>
            <a:ext cx="152400" cy="152401"/>
          </a:xfrm>
          <a:prstGeom prst="ellipse">
            <a:avLst/>
          </a:prstGeom>
          <a:solidFill>
            <a:schemeClr val="bg1"/>
          </a:solidFill>
          <a:ln w="381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7" name="TextBox 56"/>
          <p:cNvSpPr txBox="1"/>
          <p:nvPr/>
        </p:nvSpPr>
        <p:spPr>
          <a:xfrm>
            <a:off x="3801291" y="4296881"/>
            <a:ext cx="2447109" cy="579919"/>
          </a:xfrm>
          <a:prstGeom prst="rect">
            <a:avLst/>
          </a:prstGeom>
          <a:noFill/>
        </p:spPr>
        <p:txBody>
          <a:bodyPr wrap="none" rtlCol="0" anchor="ctr">
            <a:noAutofit/>
          </a:bodyPr>
          <a:lstStyle/>
          <a:p>
            <a:r>
              <a:rPr lang="en-US" sz="1800" dirty="0">
                <a:solidFill>
                  <a:srgbClr val="7030A0"/>
                </a:solidFill>
                <a:effectLst>
                  <a:glow rad="127000">
                    <a:schemeClr val="bg1"/>
                  </a:glow>
                </a:effectLst>
              </a:rPr>
              <a:t>Performance bound is</a:t>
            </a:r>
          </a:p>
          <a:p>
            <a:r>
              <a:rPr lang="en-US" sz="1800" dirty="0">
                <a:solidFill>
                  <a:srgbClr val="7030A0"/>
                </a:solidFill>
                <a:effectLst>
                  <a:glow rad="127000">
                    <a:schemeClr val="bg1"/>
                  </a:glow>
                </a:effectLst>
              </a:rPr>
              <a:t>the minimum of the two</a:t>
            </a:r>
          </a:p>
        </p:txBody>
      </p:sp>
      <p:sp>
        <p:nvSpPr>
          <p:cNvPr id="82" name="Oval 81"/>
          <p:cNvSpPr/>
          <p:nvPr/>
        </p:nvSpPr>
        <p:spPr bwMode="auto">
          <a:xfrm>
            <a:off x="3048000" y="4038599"/>
            <a:ext cx="152400" cy="152401"/>
          </a:xfrm>
          <a:prstGeom prst="ellipse">
            <a:avLst/>
          </a:prstGeom>
          <a:solidFill>
            <a:schemeClr val="bg1"/>
          </a:solid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80826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66667E-6 0 L 0.00065 0.09896 " pathEditMode="relative" rAng="0" ptsTypes="AA">
                                      <p:cBhvr>
                                        <p:cTn id="6" dur="500" fill="hold"/>
                                        <p:tgtEl>
                                          <p:spTgt spid="82"/>
                                        </p:tgtEl>
                                        <p:attrNameLst>
                                          <p:attrName>ppt_x</p:attrName>
                                          <p:attrName>ppt_y</p:attrName>
                                        </p:attrNameLst>
                                      </p:cBhvr>
                                      <p:rCtr x="33" y="4938"/>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82"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p:cNvCxnSpPr/>
          <p:nvPr/>
        </p:nvCxnSpPr>
        <p:spPr bwMode="auto">
          <a:xfrm flipH="1">
            <a:off x="2081212" y="5181600"/>
            <a:ext cx="1347788" cy="14288"/>
          </a:xfrm>
          <a:prstGeom prst="line">
            <a:avLst/>
          </a:prstGeom>
          <a:solidFill>
            <a:schemeClr val="accent1"/>
          </a:solidFill>
          <a:ln w="19050" cap="flat" cmpd="sng" algn="ctr">
            <a:solidFill>
              <a:srgbClr val="0432FF"/>
            </a:solidFill>
            <a:prstDash val="dash"/>
            <a:round/>
            <a:headEnd type="none" w="med" len="med"/>
            <a:tailEnd type="stealth" w="lg" len="lg"/>
          </a:ln>
          <a:effectLst/>
        </p:spPr>
      </p:cxnSp>
      <p:sp>
        <p:nvSpPr>
          <p:cNvPr id="2" name="Title 1"/>
          <p:cNvSpPr>
            <a:spLocks noGrp="1"/>
          </p:cNvSpPr>
          <p:nvPr>
            <p:ph type="title"/>
          </p:nvPr>
        </p:nvSpPr>
        <p:spPr>
          <a:xfrm>
            <a:off x="0" y="0"/>
            <a:ext cx="14630400" cy="1371600"/>
          </a:xfrm>
        </p:spPr>
        <p:txBody>
          <a:bodyPr/>
          <a:lstStyle/>
          <a:p>
            <a:r>
              <a:rPr lang="en-US" dirty="0"/>
              <a:t>Example: 7-point Stencil (Large Problem)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135</a:t>
            </a:fld>
            <a:endParaRPr lang="en-US" dirty="0"/>
          </a:p>
        </p:txBody>
      </p:sp>
      <p:grpSp>
        <p:nvGrpSpPr>
          <p:cNvPr id="25" name="Group 24"/>
          <p:cNvGrpSpPr/>
          <p:nvPr/>
        </p:nvGrpSpPr>
        <p:grpSpPr>
          <a:xfrm>
            <a:off x="457200" y="1143000"/>
            <a:ext cx="13716000" cy="685800"/>
            <a:chOff x="457200" y="1527048"/>
            <a:chExt cx="13716000" cy="685800"/>
          </a:xfrm>
        </p:grpSpPr>
        <p:sp>
          <p:nvSpPr>
            <p:cNvPr id="26" name="Content Placeholder 2"/>
            <p:cNvSpPr txBox="1">
              <a:spLocks/>
            </p:cNvSpPr>
            <p:nvPr/>
          </p:nvSpPr>
          <p:spPr>
            <a:xfrm>
              <a:off x="7315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4400" b="1" u="sng" kern="0" dirty="0"/>
                <a:t>Cache-Aware Roofline</a:t>
              </a:r>
            </a:p>
          </p:txBody>
        </p:sp>
        <p:sp>
          <p:nvSpPr>
            <p:cNvPr id="27" name="Content Placeholder 2"/>
            <p:cNvSpPr txBox="1">
              <a:spLocks/>
            </p:cNvSpPr>
            <p:nvPr/>
          </p:nvSpPr>
          <p:spPr>
            <a:xfrm>
              <a:off x="457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marR="0" lvl="0" indent="-457200" algn="ctr" defTabSz="914400" eaLnBrk="1" fontAlgn="auto" latinLnBrk="0" hangingPunct="1">
                <a:lnSpc>
                  <a:spcPct val="100000"/>
                </a:lnSpc>
                <a:spcBef>
                  <a:spcPts val="800"/>
                </a:spcBef>
                <a:spcAft>
                  <a:spcPts val="0"/>
                </a:spcAft>
                <a:buClrTx/>
                <a:buSzTx/>
                <a:buFont typeface="Wingdings" charset="2"/>
                <a:buNone/>
                <a:tabLst/>
                <a:defRPr/>
              </a:pPr>
              <a:r>
                <a:rPr lang="en-US" sz="4400" b="1" u="sng" kern="0" dirty="0"/>
                <a:t>Hierarchical Roofline</a:t>
              </a:r>
            </a:p>
          </p:txBody>
        </p:sp>
      </p:grpSp>
      <p:grpSp>
        <p:nvGrpSpPr>
          <p:cNvPr id="4" name="Group 3"/>
          <p:cNvGrpSpPr/>
          <p:nvPr/>
        </p:nvGrpSpPr>
        <p:grpSpPr>
          <a:xfrm>
            <a:off x="1600200" y="2209800"/>
            <a:ext cx="4878288" cy="4495800"/>
            <a:chOff x="1600200" y="2209800"/>
            <a:chExt cx="4878288" cy="4495800"/>
          </a:xfrm>
        </p:grpSpPr>
        <p:cxnSp>
          <p:nvCxnSpPr>
            <p:cNvPr id="43" name="Straight Arrow Connector 42"/>
            <p:cNvCxnSpPr>
              <a:cxnSpLocks/>
            </p:cNvCxnSpPr>
            <p:nvPr/>
          </p:nvCxnSpPr>
          <p:spPr bwMode="auto">
            <a:xfrm>
              <a:off x="3962400" y="3276600"/>
              <a:ext cx="2286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44" name="TextBox 43"/>
            <p:cNvSpPr txBox="1"/>
            <p:nvPr/>
          </p:nvSpPr>
          <p:spPr>
            <a:xfrm>
              <a:off x="4921652" y="2895600"/>
              <a:ext cx="1556836" cy="369332"/>
            </a:xfrm>
            <a:prstGeom prst="rect">
              <a:avLst/>
            </a:prstGeom>
            <a:noFill/>
          </p:spPr>
          <p:txBody>
            <a:bodyPr wrap="none" rtlCol="0">
              <a:spAutoFit/>
            </a:bodyPr>
            <a:lstStyle/>
            <a:p>
              <a:r>
                <a:rPr lang="en-US" sz="1800" dirty="0">
                  <a:solidFill>
                    <a:srgbClr val="FF0080"/>
                  </a:solidFill>
                </a:rPr>
                <a:t>Peak FLOP/s</a:t>
              </a:r>
            </a:p>
          </p:txBody>
        </p:sp>
        <p:cxnSp>
          <p:nvCxnSpPr>
            <p:cNvPr id="49" name="Straight Arrow Connector 48"/>
            <p:cNvCxnSpPr>
              <a:cxnSpLocks/>
            </p:cNvCxnSpPr>
            <p:nvPr/>
          </p:nvCxnSpPr>
          <p:spPr bwMode="auto">
            <a:xfrm flipV="1">
              <a:off x="2514600" y="32766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50" name="TextBox 49"/>
            <p:cNvSpPr txBox="1"/>
            <p:nvPr/>
          </p:nvSpPr>
          <p:spPr>
            <a:xfrm rot="18900000">
              <a:off x="2141252" y="5370005"/>
              <a:ext cx="1441420" cy="369332"/>
            </a:xfrm>
            <a:prstGeom prst="rect">
              <a:avLst/>
            </a:prstGeom>
            <a:noFill/>
          </p:spPr>
          <p:txBody>
            <a:bodyPr wrap="none" rtlCol="0">
              <a:spAutoFit/>
            </a:bodyPr>
            <a:lstStyle/>
            <a:p>
              <a:pPr algn="ctr"/>
              <a:r>
                <a:rPr lang="en-US" sz="1800" dirty="0">
                  <a:solidFill>
                    <a:srgbClr val="0432FF"/>
                  </a:solidFill>
                </a:rPr>
                <a:t>DRAM GB/s</a:t>
              </a:r>
            </a:p>
          </p:txBody>
        </p:sp>
        <p:grpSp>
          <p:nvGrpSpPr>
            <p:cNvPr id="64" name="Group 63"/>
            <p:cNvGrpSpPr/>
            <p:nvPr/>
          </p:nvGrpSpPr>
          <p:grpSpPr>
            <a:xfrm>
              <a:off x="1600200" y="2209800"/>
              <a:ext cx="4800600" cy="4495800"/>
              <a:chOff x="1524000" y="2209800"/>
              <a:chExt cx="4800600" cy="4495800"/>
            </a:xfrm>
          </p:grpSpPr>
          <p:cxnSp>
            <p:nvCxnSpPr>
              <p:cNvPr id="46" name="Straight Arrow Connector 45"/>
              <p:cNvCxnSpPr/>
              <p:nvPr/>
            </p:nvCxnSpPr>
            <p:spPr bwMode="auto">
              <a:xfrm>
                <a:off x="1752600" y="60960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47" name="Straight Arrow Connector 46"/>
              <p:cNvCxnSpPr/>
              <p:nvPr/>
            </p:nvCxnSpPr>
            <p:spPr bwMode="auto">
              <a:xfrm flipV="1">
                <a:off x="1981200" y="22098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48" name="TextBox 47"/>
              <p:cNvSpPr txBox="1"/>
              <p:nvPr/>
            </p:nvSpPr>
            <p:spPr>
              <a:xfrm rot="16200000">
                <a:off x="-76200" y="4038600"/>
                <a:ext cx="3657600" cy="457200"/>
              </a:xfrm>
              <a:prstGeom prst="rect">
                <a:avLst/>
              </a:prstGeom>
              <a:noFill/>
            </p:spPr>
            <p:txBody>
              <a:bodyPr wrap="none" rtlCol="0">
                <a:noAutofit/>
              </a:bodyPr>
              <a:lstStyle/>
              <a:p>
                <a:pPr algn="ctr"/>
                <a:r>
                  <a:rPr lang="en-US" sz="1800" dirty="0"/>
                  <a:t>Attainable FLOP/s</a:t>
                </a:r>
              </a:p>
            </p:txBody>
          </p:sp>
          <p:sp>
            <p:nvSpPr>
              <p:cNvPr id="51" name="TextBox 50"/>
              <p:cNvSpPr txBox="1"/>
              <p:nvPr/>
            </p:nvSpPr>
            <p:spPr>
              <a:xfrm>
                <a:off x="2667000" y="6099048"/>
                <a:ext cx="457200" cy="301752"/>
              </a:xfrm>
              <a:prstGeom prst="rect">
                <a:avLst/>
              </a:prstGeom>
              <a:noFill/>
            </p:spPr>
            <p:txBody>
              <a:bodyPr wrap="none" lIns="0" tIns="0" rIns="0" bIns="0" rtlCol="0" anchor="ctr" anchorCtr="0">
                <a:noAutofit/>
              </a:bodyPr>
              <a:lstStyle/>
              <a:p>
                <a:pPr algn="ctr"/>
                <a:r>
                  <a:rPr lang="en-US" sz="1800" dirty="0"/>
                  <a:t>0.11</a:t>
                </a:r>
              </a:p>
            </p:txBody>
          </p:sp>
          <p:sp>
            <p:nvSpPr>
              <p:cNvPr id="60" name="TextBox 59"/>
              <p:cNvSpPr txBox="1"/>
              <p:nvPr/>
            </p:nvSpPr>
            <p:spPr>
              <a:xfrm>
                <a:off x="1981200" y="6403848"/>
                <a:ext cx="4343400" cy="301752"/>
              </a:xfrm>
              <a:prstGeom prst="rect">
                <a:avLst/>
              </a:prstGeom>
              <a:noFill/>
            </p:spPr>
            <p:txBody>
              <a:bodyPr wrap="none" lIns="0" tIns="0" rIns="0" bIns="0" rtlCol="0" anchor="ctr" anchorCtr="0">
                <a:noAutofit/>
              </a:bodyPr>
              <a:lstStyle/>
              <a:p>
                <a:pPr algn="ctr"/>
                <a:r>
                  <a:rPr lang="en-US" sz="1800" dirty="0"/>
                  <a:t>Arithmetic Intensity (</a:t>
                </a:r>
                <a:r>
                  <a:rPr lang="en-US" sz="1800" dirty="0" err="1"/>
                  <a:t>FLOP:Byte</a:t>
                </a:r>
                <a:r>
                  <a:rPr lang="en-US" sz="1800" dirty="0"/>
                  <a:t>)</a:t>
                </a:r>
              </a:p>
            </p:txBody>
          </p:sp>
          <p:sp>
            <p:nvSpPr>
              <p:cNvPr id="61" name="TextBox 60"/>
              <p:cNvSpPr txBox="1"/>
              <p:nvPr/>
            </p:nvSpPr>
            <p:spPr>
              <a:xfrm>
                <a:off x="3276600" y="6096000"/>
                <a:ext cx="457200" cy="301752"/>
              </a:xfrm>
              <a:prstGeom prst="rect">
                <a:avLst/>
              </a:prstGeom>
              <a:noFill/>
            </p:spPr>
            <p:txBody>
              <a:bodyPr wrap="none" lIns="0" tIns="0" rIns="0" bIns="0" rtlCol="0" anchor="ctr" anchorCtr="0">
                <a:noAutofit/>
              </a:bodyPr>
              <a:lstStyle/>
              <a:p>
                <a:pPr algn="ctr"/>
                <a:r>
                  <a:rPr lang="en-US" sz="1800" dirty="0"/>
                  <a:t>0.20</a:t>
                </a:r>
              </a:p>
            </p:txBody>
          </p:sp>
        </p:grpSp>
        <p:cxnSp>
          <p:nvCxnSpPr>
            <p:cNvPr id="54" name="Straight Arrow Connector 53"/>
            <p:cNvCxnSpPr>
              <a:cxnSpLocks/>
            </p:cNvCxnSpPr>
            <p:nvPr/>
          </p:nvCxnSpPr>
          <p:spPr bwMode="auto">
            <a:xfrm flipV="1">
              <a:off x="2057400" y="3276600"/>
              <a:ext cx="1905000" cy="19050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55" name="TextBox 54"/>
            <p:cNvSpPr txBox="1"/>
            <p:nvPr/>
          </p:nvSpPr>
          <p:spPr>
            <a:xfrm rot="18900000">
              <a:off x="1986249" y="4374320"/>
              <a:ext cx="1018227" cy="369332"/>
            </a:xfrm>
            <a:prstGeom prst="rect">
              <a:avLst/>
            </a:prstGeom>
            <a:noFill/>
          </p:spPr>
          <p:txBody>
            <a:bodyPr wrap="none" rtlCol="0">
              <a:spAutoFit/>
            </a:bodyPr>
            <a:lstStyle/>
            <a:p>
              <a:pPr algn="ctr"/>
              <a:r>
                <a:rPr lang="en-US" sz="1800" dirty="0">
                  <a:solidFill>
                    <a:srgbClr val="00B050"/>
                  </a:solidFill>
                </a:rPr>
                <a:t>L1 GB/s</a:t>
              </a:r>
            </a:p>
          </p:txBody>
        </p:sp>
      </p:grpSp>
      <p:grpSp>
        <p:nvGrpSpPr>
          <p:cNvPr id="6" name="Group 5"/>
          <p:cNvGrpSpPr/>
          <p:nvPr/>
        </p:nvGrpSpPr>
        <p:grpSpPr>
          <a:xfrm>
            <a:off x="8001000" y="2209800"/>
            <a:ext cx="4878288" cy="4495800"/>
            <a:chOff x="8001000" y="2209800"/>
            <a:chExt cx="4878288" cy="4495800"/>
          </a:xfrm>
        </p:grpSpPr>
        <p:cxnSp>
          <p:nvCxnSpPr>
            <p:cNvPr id="65" name="Straight Arrow Connector 64"/>
            <p:cNvCxnSpPr>
              <a:cxnSpLocks/>
            </p:cNvCxnSpPr>
            <p:nvPr/>
          </p:nvCxnSpPr>
          <p:spPr bwMode="auto">
            <a:xfrm>
              <a:off x="10363200" y="3276600"/>
              <a:ext cx="2286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66" name="TextBox 65"/>
            <p:cNvSpPr txBox="1"/>
            <p:nvPr/>
          </p:nvSpPr>
          <p:spPr>
            <a:xfrm>
              <a:off x="11322452" y="2895600"/>
              <a:ext cx="1556836" cy="369332"/>
            </a:xfrm>
            <a:prstGeom prst="rect">
              <a:avLst/>
            </a:prstGeom>
            <a:noFill/>
          </p:spPr>
          <p:txBody>
            <a:bodyPr wrap="none" rtlCol="0">
              <a:spAutoFit/>
            </a:bodyPr>
            <a:lstStyle/>
            <a:p>
              <a:r>
                <a:rPr lang="en-US" sz="1800" dirty="0">
                  <a:solidFill>
                    <a:srgbClr val="FF0080"/>
                  </a:solidFill>
                </a:rPr>
                <a:t>Peak FLOP/s</a:t>
              </a:r>
            </a:p>
          </p:txBody>
        </p:sp>
        <p:cxnSp>
          <p:nvCxnSpPr>
            <p:cNvPr id="67" name="Straight Arrow Connector 66"/>
            <p:cNvCxnSpPr>
              <a:cxnSpLocks/>
            </p:cNvCxnSpPr>
            <p:nvPr/>
          </p:nvCxnSpPr>
          <p:spPr bwMode="auto">
            <a:xfrm flipV="1">
              <a:off x="8915400" y="32766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68" name="TextBox 67"/>
            <p:cNvSpPr txBox="1"/>
            <p:nvPr/>
          </p:nvSpPr>
          <p:spPr>
            <a:xfrm rot="18900000">
              <a:off x="8542052" y="5370005"/>
              <a:ext cx="1441420" cy="369332"/>
            </a:xfrm>
            <a:prstGeom prst="rect">
              <a:avLst/>
            </a:prstGeom>
            <a:noFill/>
          </p:spPr>
          <p:txBody>
            <a:bodyPr wrap="none" rtlCol="0">
              <a:spAutoFit/>
            </a:bodyPr>
            <a:lstStyle/>
            <a:p>
              <a:pPr algn="ctr"/>
              <a:r>
                <a:rPr lang="en-US" sz="1800" dirty="0">
                  <a:solidFill>
                    <a:srgbClr val="0432FF"/>
                  </a:solidFill>
                </a:rPr>
                <a:t>DRAM GB/s</a:t>
              </a:r>
            </a:p>
          </p:txBody>
        </p:sp>
        <p:grpSp>
          <p:nvGrpSpPr>
            <p:cNvPr id="69" name="Group 68"/>
            <p:cNvGrpSpPr/>
            <p:nvPr/>
          </p:nvGrpSpPr>
          <p:grpSpPr>
            <a:xfrm>
              <a:off x="8001000" y="2209800"/>
              <a:ext cx="4800600" cy="4495800"/>
              <a:chOff x="1524000" y="2209800"/>
              <a:chExt cx="4800600" cy="4495800"/>
            </a:xfrm>
          </p:grpSpPr>
          <p:cxnSp>
            <p:nvCxnSpPr>
              <p:cNvPr id="70" name="Straight Arrow Connector 69"/>
              <p:cNvCxnSpPr/>
              <p:nvPr/>
            </p:nvCxnSpPr>
            <p:spPr bwMode="auto">
              <a:xfrm>
                <a:off x="1752600" y="60960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1" name="Straight Arrow Connector 70"/>
              <p:cNvCxnSpPr/>
              <p:nvPr/>
            </p:nvCxnSpPr>
            <p:spPr bwMode="auto">
              <a:xfrm flipV="1">
                <a:off x="1981200" y="22098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72" name="TextBox 71"/>
              <p:cNvSpPr txBox="1"/>
              <p:nvPr/>
            </p:nvSpPr>
            <p:spPr>
              <a:xfrm rot="16200000">
                <a:off x="-76200" y="4038600"/>
                <a:ext cx="3657600" cy="457200"/>
              </a:xfrm>
              <a:prstGeom prst="rect">
                <a:avLst/>
              </a:prstGeom>
              <a:noFill/>
            </p:spPr>
            <p:txBody>
              <a:bodyPr wrap="none" rtlCol="0">
                <a:noAutofit/>
              </a:bodyPr>
              <a:lstStyle/>
              <a:p>
                <a:pPr algn="ctr"/>
                <a:r>
                  <a:rPr lang="en-US" sz="1800" dirty="0"/>
                  <a:t>Attainable FLOP/s</a:t>
                </a:r>
              </a:p>
            </p:txBody>
          </p:sp>
          <p:sp>
            <p:nvSpPr>
              <p:cNvPr id="73" name="TextBox 72"/>
              <p:cNvSpPr txBox="1"/>
              <p:nvPr/>
            </p:nvSpPr>
            <p:spPr>
              <a:xfrm>
                <a:off x="2819400" y="6096004"/>
                <a:ext cx="457200" cy="304796"/>
              </a:xfrm>
              <a:prstGeom prst="rect">
                <a:avLst/>
              </a:prstGeom>
              <a:noFill/>
            </p:spPr>
            <p:txBody>
              <a:bodyPr wrap="none" lIns="0" tIns="0" rIns="0" bIns="0" rtlCol="0" anchor="ctr" anchorCtr="0">
                <a:noAutofit/>
              </a:bodyPr>
              <a:lstStyle/>
              <a:p>
                <a:pPr algn="ctr"/>
                <a:r>
                  <a:rPr lang="en-US" sz="1800" dirty="0"/>
                  <a:t>0.11</a:t>
                </a:r>
              </a:p>
            </p:txBody>
          </p:sp>
          <p:sp>
            <p:nvSpPr>
              <p:cNvPr id="62" name="TextBox 61"/>
              <p:cNvSpPr txBox="1"/>
              <p:nvPr/>
            </p:nvSpPr>
            <p:spPr>
              <a:xfrm>
                <a:off x="1981200" y="6400804"/>
                <a:ext cx="4343400" cy="304796"/>
              </a:xfrm>
              <a:prstGeom prst="rect">
                <a:avLst/>
              </a:prstGeom>
              <a:noFill/>
            </p:spPr>
            <p:txBody>
              <a:bodyPr wrap="none" lIns="0" tIns="0" rIns="0" bIns="0" rtlCol="0" anchor="ctr" anchorCtr="0">
                <a:noAutofit/>
              </a:bodyPr>
              <a:lstStyle/>
              <a:p>
                <a:pPr algn="ctr"/>
                <a:r>
                  <a:rPr lang="en-US" sz="1800" dirty="0"/>
                  <a:t>Arithmetic Intensity (</a:t>
                </a:r>
                <a:r>
                  <a:rPr lang="en-US" sz="1800" dirty="0" err="1"/>
                  <a:t>FLOP:Byte</a:t>
                </a:r>
                <a:r>
                  <a:rPr lang="en-US" sz="1800" dirty="0"/>
                  <a:t>)</a:t>
                </a:r>
              </a:p>
            </p:txBody>
          </p:sp>
        </p:grpSp>
        <p:cxnSp>
          <p:nvCxnSpPr>
            <p:cNvPr id="76" name="Straight Arrow Connector 75"/>
            <p:cNvCxnSpPr>
              <a:cxnSpLocks/>
            </p:cNvCxnSpPr>
            <p:nvPr/>
          </p:nvCxnSpPr>
          <p:spPr bwMode="auto">
            <a:xfrm flipV="1">
              <a:off x="8458200" y="3276600"/>
              <a:ext cx="1905000" cy="19050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77" name="TextBox 76"/>
            <p:cNvSpPr txBox="1"/>
            <p:nvPr/>
          </p:nvSpPr>
          <p:spPr>
            <a:xfrm rot="18900000">
              <a:off x="8387049" y="4374320"/>
              <a:ext cx="1018227" cy="369332"/>
            </a:xfrm>
            <a:prstGeom prst="rect">
              <a:avLst/>
            </a:prstGeom>
            <a:noFill/>
          </p:spPr>
          <p:txBody>
            <a:bodyPr wrap="none" rtlCol="0">
              <a:spAutoFit/>
            </a:bodyPr>
            <a:lstStyle/>
            <a:p>
              <a:pPr algn="ctr"/>
              <a:r>
                <a:rPr lang="en-US" sz="1800" dirty="0">
                  <a:solidFill>
                    <a:srgbClr val="00B050"/>
                  </a:solidFill>
                </a:rPr>
                <a:t>L1 GB/s</a:t>
              </a:r>
            </a:p>
          </p:txBody>
        </p:sp>
      </p:grpSp>
      <p:grpSp>
        <p:nvGrpSpPr>
          <p:cNvPr id="8" name="Group 7"/>
          <p:cNvGrpSpPr/>
          <p:nvPr/>
        </p:nvGrpSpPr>
        <p:grpSpPr>
          <a:xfrm>
            <a:off x="9525000" y="3068363"/>
            <a:ext cx="3195824" cy="3047999"/>
            <a:chOff x="9525000" y="3068363"/>
            <a:chExt cx="3195824" cy="3047999"/>
          </a:xfrm>
        </p:grpSpPr>
        <p:cxnSp>
          <p:nvCxnSpPr>
            <p:cNvPr id="74" name="Straight Connector 73"/>
            <p:cNvCxnSpPr/>
            <p:nvPr/>
          </p:nvCxnSpPr>
          <p:spPr bwMode="auto">
            <a:xfrm>
              <a:off x="9525000" y="3068363"/>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80" name="Straight Arrow Connector 79"/>
            <p:cNvCxnSpPr/>
            <p:nvPr/>
          </p:nvCxnSpPr>
          <p:spPr bwMode="auto">
            <a:xfrm flipH="1">
              <a:off x="9525000" y="5715000"/>
              <a:ext cx="373384" cy="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sp>
          <p:nvSpPr>
            <p:cNvPr id="81" name="TextBox 80"/>
            <p:cNvSpPr txBox="1"/>
            <p:nvPr/>
          </p:nvSpPr>
          <p:spPr>
            <a:xfrm>
              <a:off x="9977624" y="5486400"/>
              <a:ext cx="2743200" cy="457200"/>
            </a:xfrm>
            <a:prstGeom prst="rect">
              <a:avLst/>
            </a:prstGeom>
            <a:noFill/>
          </p:spPr>
          <p:txBody>
            <a:bodyPr wrap="none" lIns="0" rtlCol="0">
              <a:noAutofit/>
            </a:bodyPr>
            <a:lstStyle/>
            <a:p>
              <a:r>
                <a:rPr lang="en-US" sz="1800" dirty="0">
                  <a:solidFill>
                    <a:srgbClr val="7030A0"/>
                  </a:solidFill>
                </a:rPr>
                <a:t>Single AI based on FLOP:L1 bytes</a:t>
              </a:r>
            </a:p>
          </p:txBody>
        </p:sp>
      </p:grpSp>
      <p:grpSp>
        <p:nvGrpSpPr>
          <p:cNvPr id="7" name="Group 6"/>
          <p:cNvGrpSpPr/>
          <p:nvPr/>
        </p:nvGrpSpPr>
        <p:grpSpPr>
          <a:xfrm>
            <a:off x="3124200" y="3048000"/>
            <a:ext cx="3810000" cy="3068362"/>
            <a:chOff x="3124200" y="3048000"/>
            <a:chExt cx="3810000" cy="3068362"/>
          </a:xfrm>
        </p:grpSpPr>
        <p:cxnSp>
          <p:nvCxnSpPr>
            <p:cNvPr id="52" name="Straight Connector 51"/>
            <p:cNvCxnSpPr/>
            <p:nvPr/>
          </p:nvCxnSpPr>
          <p:spPr bwMode="auto">
            <a:xfrm>
              <a:off x="3429000" y="3068363"/>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58" name="Straight Arrow Connector 57"/>
            <p:cNvCxnSpPr/>
            <p:nvPr/>
          </p:nvCxnSpPr>
          <p:spPr bwMode="auto">
            <a:xfrm flipH="1">
              <a:off x="3502160" y="5562600"/>
              <a:ext cx="609600" cy="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sp>
          <p:nvSpPr>
            <p:cNvPr id="59" name="TextBox 58"/>
            <p:cNvSpPr txBox="1"/>
            <p:nvPr/>
          </p:nvSpPr>
          <p:spPr>
            <a:xfrm>
              <a:off x="4191000" y="5105400"/>
              <a:ext cx="2743200" cy="457200"/>
            </a:xfrm>
            <a:prstGeom prst="rect">
              <a:avLst/>
            </a:prstGeom>
            <a:noFill/>
          </p:spPr>
          <p:txBody>
            <a:bodyPr wrap="none" lIns="0" rtlCol="0">
              <a:noAutofit/>
            </a:bodyPr>
            <a:lstStyle/>
            <a:p>
              <a:r>
                <a:rPr lang="en-US" sz="1800" dirty="0">
                  <a:solidFill>
                    <a:srgbClr val="7030A0"/>
                  </a:solidFill>
                </a:rPr>
                <a:t>Multiple AI’s</a:t>
              </a:r>
              <a:r>
                <a:rPr lang="mr-IN" sz="1800" dirty="0">
                  <a:solidFill>
                    <a:srgbClr val="7030A0"/>
                  </a:solidFill>
                </a:rPr>
                <a:t>…</a:t>
              </a:r>
              <a:r>
                <a:rPr lang="en-US" sz="1800" dirty="0">
                  <a:solidFill>
                    <a:srgbClr val="7030A0"/>
                  </a:solidFill>
                </a:rPr>
                <a:t>.</a:t>
              </a:r>
            </a:p>
            <a:p>
              <a:pPr marL="342900" indent="-342900">
                <a:buAutoNum type="arabicParenR"/>
              </a:pPr>
              <a:r>
                <a:rPr lang="en-US" sz="1800" dirty="0">
                  <a:solidFill>
                    <a:srgbClr val="7030A0"/>
                  </a:solidFill>
                </a:rPr>
                <a:t>FLOP:DRAM ~ 0.20</a:t>
              </a:r>
            </a:p>
            <a:p>
              <a:pPr marL="342900" indent="-342900">
                <a:buAutoNum type="arabicParenR"/>
              </a:pPr>
              <a:r>
                <a:rPr lang="en-US" sz="1800" dirty="0">
                  <a:solidFill>
                    <a:srgbClr val="7030A0"/>
                  </a:solidFill>
                </a:rPr>
                <a:t>FLOP:L1 ~ 0.11</a:t>
              </a:r>
            </a:p>
          </p:txBody>
        </p:sp>
        <p:cxnSp>
          <p:nvCxnSpPr>
            <p:cNvPr id="41" name="Straight Connector 40"/>
            <p:cNvCxnSpPr/>
            <p:nvPr/>
          </p:nvCxnSpPr>
          <p:spPr bwMode="auto">
            <a:xfrm>
              <a:off x="3124200" y="3048000"/>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42" name="Straight Arrow Connector 41"/>
            <p:cNvCxnSpPr/>
            <p:nvPr/>
          </p:nvCxnSpPr>
          <p:spPr bwMode="auto">
            <a:xfrm flipH="1">
              <a:off x="3124200" y="5867400"/>
              <a:ext cx="982984" cy="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grpSp>
      <p:grpSp>
        <p:nvGrpSpPr>
          <p:cNvPr id="9" name="Group 8"/>
          <p:cNvGrpSpPr/>
          <p:nvPr/>
        </p:nvGrpSpPr>
        <p:grpSpPr>
          <a:xfrm>
            <a:off x="3048000" y="4038599"/>
            <a:ext cx="2905543" cy="1219201"/>
            <a:chOff x="3048000" y="4038599"/>
            <a:chExt cx="2905543" cy="1219201"/>
          </a:xfrm>
        </p:grpSpPr>
        <p:sp>
          <p:nvSpPr>
            <p:cNvPr id="53" name="Oval 52"/>
            <p:cNvSpPr/>
            <p:nvPr/>
          </p:nvSpPr>
          <p:spPr bwMode="auto">
            <a:xfrm>
              <a:off x="3352800" y="5105399"/>
              <a:ext cx="152400" cy="152401"/>
            </a:xfrm>
            <a:prstGeom prst="ellipse">
              <a:avLst/>
            </a:prstGeom>
            <a:solidFill>
              <a:schemeClr val="bg1"/>
            </a:solidFill>
            <a:ln w="381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7" name="TextBox 56"/>
            <p:cNvSpPr txBox="1"/>
            <p:nvPr/>
          </p:nvSpPr>
          <p:spPr>
            <a:xfrm>
              <a:off x="3506434" y="4495800"/>
              <a:ext cx="2447109" cy="579919"/>
            </a:xfrm>
            <a:prstGeom prst="rect">
              <a:avLst/>
            </a:prstGeom>
            <a:noFill/>
          </p:spPr>
          <p:txBody>
            <a:bodyPr wrap="none" rtlCol="0" anchor="ctr">
              <a:noAutofit/>
            </a:bodyPr>
            <a:lstStyle/>
            <a:p>
              <a:r>
                <a:rPr lang="en-US" sz="1800" dirty="0">
                  <a:solidFill>
                    <a:srgbClr val="7030A0"/>
                  </a:solidFill>
                  <a:effectLst>
                    <a:glow rad="127000">
                      <a:schemeClr val="bg1"/>
                    </a:glow>
                  </a:effectLst>
                </a:rPr>
                <a:t>Capacity misses reduce</a:t>
              </a:r>
            </a:p>
            <a:p>
              <a:r>
                <a:rPr lang="en-US" sz="1800" dirty="0">
                  <a:solidFill>
                    <a:srgbClr val="7030A0"/>
                  </a:solidFill>
                  <a:effectLst>
                    <a:glow rad="127000">
                      <a:schemeClr val="bg1"/>
                    </a:glow>
                  </a:effectLst>
                </a:rPr>
                <a:t>DRAM AI and performance</a:t>
              </a:r>
            </a:p>
          </p:txBody>
        </p:sp>
        <p:sp>
          <p:nvSpPr>
            <p:cNvPr id="82" name="Oval 81"/>
            <p:cNvSpPr/>
            <p:nvPr/>
          </p:nvSpPr>
          <p:spPr bwMode="auto">
            <a:xfrm>
              <a:off x="3048000" y="4038599"/>
              <a:ext cx="152400" cy="152401"/>
            </a:xfrm>
            <a:prstGeom prst="ellipse">
              <a:avLst/>
            </a:prstGeom>
            <a:solidFill>
              <a:schemeClr val="bg1"/>
            </a:solid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75" name="Oval 74"/>
          <p:cNvSpPr/>
          <p:nvPr/>
        </p:nvSpPr>
        <p:spPr bwMode="auto">
          <a:xfrm>
            <a:off x="9448800" y="5105399"/>
            <a:ext cx="152400" cy="152401"/>
          </a:xfrm>
          <a:prstGeom prst="ellipse">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11" name="Group 10"/>
          <p:cNvGrpSpPr/>
          <p:nvPr/>
        </p:nvGrpSpPr>
        <p:grpSpPr>
          <a:xfrm>
            <a:off x="9544010" y="3858873"/>
            <a:ext cx="2580499" cy="1297189"/>
            <a:chOff x="9544010" y="3858873"/>
            <a:chExt cx="2580499" cy="1297189"/>
          </a:xfrm>
        </p:grpSpPr>
        <p:sp>
          <p:nvSpPr>
            <p:cNvPr id="78" name="Freeform 77"/>
            <p:cNvSpPr/>
            <p:nvPr/>
          </p:nvSpPr>
          <p:spPr bwMode="auto">
            <a:xfrm>
              <a:off x="9544010" y="4127499"/>
              <a:ext cx="119252" cy="948219"/>
            </a:xfrm>
            <a:custGeom>
              <a:avLst/>
              <a:gdLst>
                <a:gd name="connsiteX0" fmla="*/ 0 w 280165"/>
                <a:gd name="connsiteY0" fmla="*/ 0 h 1282700"/>
                <a:gd name="connsiteX1" fmla="*/ 279400 w 280165"/>
                <a:gd name="connsiteY1" fmla="*/ 698500 h 1282700"/>
                <a:gd name="connsiteX2" fmla="*/ 88900 w 280165"/>
                <a:gd name="connsiteY2" fmla="*/ 1282700 h 1282700"/>
              </a:gdLst>
              <a:ahLst/>
              <a:cxnLst>
                <a:cxn ang="0">
                  <a:pos x="connsiteX0" y="connsiteY0"/>
                </a:cxn>
                <a:cxn ang="0">
                  <a:pos x="connsiteX1" y="connsiteY1"/>
                </a:cxn>
                <a:cxn ang="0">
                  <a:pos x="connsiteX2" y="connsiteY2"/>
                </a:cxn>
              </a:cxnLst>
              <a:rect l="l" t="t" r="r" b="b"/>
              <a:pathLst>
                <a:path w="280165" h="1282700">
                  <a:moveTo>
                    <a:pt x="0" y="0"/>
                  </a:moveTo>
                  <a:cubicBezTo>
                    <a:pt x="132291" y="242358"/>
                    <a:pt x="264583" y="484717"/>
                    <a:pt x="279400" y="698500"/>
                  </a:cubicBezTo>
                  <a:cubicBezTo>
                    <a:pt x="294217" y="912283"/>
                    <a:pt x="88900" y="1282700"/>
                    <a:pt x="88900" y="1282700"/>
                  </a:cubicBezTo>
                </a:path>
              </a:pathLst>
            </a:custGeom>
            <a:noFill/>
            <a:ln w="25400" cap="flat" cmpd="sng" algn="ctr">
              <a:solidFill>
                <a:srgbClr val="7030A0"/>
              </a:solidFill>
              <a:prstDash val="solid"/>
              <a:round/>
              <a:headEnd type="oval" w="lg" len="lg"/>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9" name="TextBox 78"/>
            <p:cNvSpPr txBox="1"/>
            <p:nvPr/>
          </p:nvSpPr>
          <p:spPr>
            <a:xfrm>
              <a:off x="9677400" y="3858873"/>
              <a:ext cx="2447109" cy="1297189"/>
            </a:xfrm>
            <a:prstGeom prst="rect">
              <a:avLst/>
            </a:prstGeom>
            <a:noFill/>
          </p:spPr>
          <p:txBody>
            <a:bodyPr wrap="none" rtlCol="0" anchor="ctr">
              <a:noAutofit/>
            </a:bodyPr>
            <a:lstStyle/>
            <a:p>
              <a:r>
                <a:rPr lang="en-US" sz="1800" dirty="0">
                  <a:solidFill>
                    <a:srgbClr val="7030A0"/>
                  </a:solidFill>
                  <a:effectLst>
                    <a:glow rad="127000">
                      <a:schemeClr val="bg1"/>
                    </a:glow>
                  </a:effectLst>
                </a:rPr>
                <a:t>Observed performance</a:t>
              </a:r>
            </a:p>
            <a:p>
              <a:r>
                <a:rPr lang="en-US" sz="1800" dirty="0">
                  <a:solidFill>
                    <a:srgbClr val="7030A0"/>
                  </a:solidFill>
                  <a:effectLst>
                    <a:glow rad="127000">
                      <a:schemeClr val="bg1"/>
                    </a:glow>
                  </a:effectLst>
                </a:rPr>
                <a:t>is closer to DRAM line</a:t>
              </a:r>
            </a:p>
            <a:p>
              <a:r>
                <a:rPr lang="en-US" sz="1800" dirty="0">
                  <a:solidFill>
                    <a:srgbClr val="7030A0"/>
                  </a:solidFill>
                  <a:effectLst>
                    <a:glow rad="127000">
                      <a:schemeClr val="bg1"/>
                    </a:glow>
                  </a:effectLst>
                </a:rPr>
                <a:t>(== less cache locality)</a:t>
              </a:r>
            </a:p>
          </p:txBody>
        </p:sp>
      </p:grpSp>
    </p:spTree>
    <p:extLst>
      <p:ext uri="{BB962C8B-B14F-4D97-AF65-F5344CB8AC3E}">
        <p14:creationId xmlns:p14="http://schemas.microsoft.com/office/powerpoint/2010/main" val="48004682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p:cNvCxnSpPr/>
          <p:nvPr/>
        </p:nvCxnSpPr>
        <p:spPr bwMode="auto">
          <a:xfrm flipH="1">
            <a:off x="2081212" y="5181600"/>
            <a:ext cx="1069848" cy="14288"/>
          </a:xfrm>
          <a:prstGeom prst="line">
            <a:avLst/>
          </a:prstGeom>
          <a:solidFill>
            <a:schemeClr val="accent1"/>
          </a:solidFill>
          <a:ln w="19050" cap="flat" cmpd="sng" algn="ctr">
            <a:solidFill>
              <a:srgbClr val="009051"/>
            </a:solidFill>
            <a:prstDash val="dash"/>
            <a:round/>
            <a:headEnd type="none" w="med" len="med"/>
            <a:tailEnd type="stealth" w="lg" len="lg"/>
          </a:ln>
          <a:effectLst/>
        </p:spPr>
      </p:cxnSp>
      <p:sp>
        <p:nvSpPr>
          <p:cNvPr id="2" name="Title 1"/>
          <p:cNvSpPr>
            <a:spLocks noGrp="1"/>
          </p:cNvSpPr>
          <p:nvPr>
            <p:ph type="title"/>
          </p:nvPr>
        </p:nvSpPr>
        <p:spPr>
          <a:xfrm>
            <a:off x="0" y="0"/>
            <a:ext cx="14630400" cy="1371600"/>
          </a:xfrm>
        </p:spPr>
        <p:txBody>
          <a:bodyPr/>
          <a:lstStyle/>
          <a:p>
            <a:r>
              <a:rPr lang="en-US" dirty="0"/>
              <a:t>Example: 7-point Stencil (Observed Perf.)</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136</a:t>
            </a:fld>
            <a:endParaRPr lang="en-US" dirty="0"/>
          </a:p>
        </p:txBody>
      </p:sp>
      <p:grpSp>
        <p:nvGrpSpPr>
          <p:cNvPr id="25" name="Group 24"/>
          <p:cNvGrpSpPr/>
          <p:nvPr/>
        </p:nvGrpSpPr>
        <p:grpSpPr>
          <a:xfrm>
            <a:off x="457200" y="1143000"/>
            <a:ext cx="13716000" cy="685800"/>
            <a:chOff x="457200" y="1527048"/>
            <a:chExt cx="13716000" cy="685800"/>
          </a:xfrm>
        </p:grpSpPr>
        <p:sp>
          <p:nvSpPr>
            <p:cNvPr id="26" name="Content Placeholder 2"/>
            <p:cNvSpPr txBox="1">
              <a:spLocks/>
            </p:cNvSpPr>
            <p:nvPr/>
          </p:nvSpPr>
          <p:spPr>
            <a:xfrm>
              <a:off x="7315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4400" b="1" u="sng" kern="0" dirty="0"/>
                <a:t>Cache-Aware Roofline</a:t>
              </a:r>
            </a:p>
          </p:txBody>
        </p:sp>
        <p:sp>
          <p:nvSpPr>
            <p:cNvPr id="27" name="Content Placeholder 2"/>
            <p:cNvSpPr txBox="1">
              <a:spLocks/>
            </p:cNvSpPr>
            <p:nvPr/>
          </p:nvSpPr>
          <p:spPr>
            <a:xfrm>
              <a:off x="457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marR="0" lvl="0" indent="-457200" algn="ctr" defTabSz="914400" eaLnBrk="1" fontAlgn="auto" latinLnBrk="0" hangingPunct="1">
                <a:lnSpc>
                  <a:spcPct val="100000"/>
                </a:lnSpc>
                <a:spcBef>
                  <a:spcPts val="800"/>
                </a:spcBef>
                <a:spcAft>
                  <a:spcPts val="0"/>
                </a:spcAft>
                <a:buClrTx/>
                <a:buSzTx/>
                <a:buFont typeface="Wingdings" charset="2"/>
                <a:buNone/>
                <a:tabLst/>
                <a:defRPr/>
              </a:pPr>
              <a:r>
                <a:rPr lang="en-US" sz="4400" b="1" u="sng" kern="0" dirty="0"/>
                <a:t>Hierarchical Roofline</a:t>
              </a:r>
            </a:p>
          </p:txBody>
        </p:sp>
      </p:grpSp>
      <p:grpSp>
        <p:nvGrpSpPr>
          <p:cNvPr id="4" name="Group 3"/>
          <p:cNvGrpSpPr/>
          <p:nvPr/>
        </p:nvGrpSpPr>
        <p:grpSpPr>
          <a:xfrm>
            <a:off x="1600200" y="2209800"/>
            <a:ext cx="4878288" cy="4495800"/>
            <a:chOff x="1600200" y="2209800"/>
            <a:chExt cx="4878288" cy="4495800"/>
          </a:xfrm>
        </p:grpSpPr>
        <p:cxnSp>
          <p:nvCxnSpPr>
            <p:cNvPr id="43" name="Straight Arrow Connector 42"/>
            <p:cNvCxnSpPr>
              <a:cxnSpLocks/>
            </p:cNvCxnSpPr>
            <p:nvPr/>
          </p:nvCxnSpPr>
          <p:spPr bwMode="auto">
            <a:xfrm>
              <a:off x="3962400" y="3276600"/>
              <a:ext cx="2286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44" name="TextBox 43"/>
            <p:cNvSpPr txBox="1"/>
            <p:nvPr/>
          </p:nvSpPr>
          <p:spPr>
            <a:xfrm>
              <a:off x="4921652" y="2895600"/>
              <a:ext cx="1556836" cy="369332"/>
            </a:xfrm>
            <a:prstGeom prst="rect">
              <a:avLst/>
            </a:prstGeom>
            <a:noFill/>
          </p:spPr>
          <p:txBody>
            <a:bodyPr wrap="none" rtlCol="0">
              <a:spAutoFit/>
            </a:bodyPr>
            <a:lstStyle/>
            <a:p>
              <a:r>
                <a:rPr lang="en-US" sz="1800" dirty="0">
                  <a:solidFill>
                    <a:srgbClr val="FF0080"/>
                  </a:solidFill>
                </a:rPr>
                <a:t>Peak FLOP/s</a:t>
              </a:r>
            </a:p>
          </p:txBody>
        </p:sp>
        <p:cxnSp>
          <p:nvCxnSpPr>
            <p:cNvPr id="49" name="Straight Arrow Connector 48"/>
            <p:cNvCxnSpPr>
              <a:cxnSpLocks/>
            </p:cNvCxnSpPr>
            <p:nvPr/>
          </p:nvCxnSpPr>
          <p:spPr bwMode="auto">
            <a:xfrm flipV="1">
              <a:off x="2514600" y="3276600"/>
              <a:ext cx="2819400" cy="2819400"/>
            </a:xfrm>
            <a:prstGeom prst="straightConnector1">
              <a:avLst/>
            </a:prstGeom>
            <a:solidFill>
              <a:schemeClr val="accent1"/>
            </a:solidFill>
            <a:ln w="38100" cap="flat" cmpd="sng" algn="ctr">
              <a:solidFill>
                <a:srgbClr val="0432FF">
                  <a:alpha val="25000"/>
                </a:srgbClr>
              </a:solidFill>
              <a:prstDash val="solid"/>
              <a:round/>
              <a:headEnd type="none" w="med" len="med"/>
              <a:tailEnd type="none" w="lg" len="lg"/>
            </a:ln>
            <a:effectLst/>
          </p:spPr>
        </p:cxnSp>
        <p:sp>
          <p:nvSpPr>
            <p:cNvPr id="50" name="TextBox 49"/>
            <p:cNvSpPr txBox="1"/>
            <p:nvPr/>
          </p:nvSpPr>
          <p:spPr>
            <a:xfrm rot="18900000">
              <a:off x="2141252" y="5370005"/>
              <a:ext cx="1441420" cy="369332"/>
            </a:xfrm>
            <a:prstGeom prst="rect">
              <a:avLst/>
            </a:prstGeom>
            <a:noFill/>
          </p:spPr>
          <p:txBody>
            <a:bodyPr wrap="none" rtlCol="0">
              <a:spAutoFit/>
            </a:bodyPr>
            <a:lstStyle/>
            <a:p>
              <a:pPr algn="ctr"/>
              <a:r>
                <a:rPr lang="en-US" sz="1800" dirty="0">
                  <a:solidFill>
                    <a:srgbClr val="0432FF">
                      <a:alpha val="25000"/>
                    </a:srgbClr>
                  </a:solidFill>
                </a:rPr>
                <a:t>DRAM GB/s</a:t>
              </a:r>
            </a:p>
          </p:txBody>
        </p:sp>
        <p:grpSp>
          <p:nvGrpSpPr>
            <p:cNvPr id="64" name="Group 63"/>
            <p:cNvGrpSpPr/>
            <p:nvPr/>
          </p:nvGrpSpPr>
          <p:grpSpPr>
            <a:xfrm>
              <a:off x="1600200" y="2209800"/>
              <a:ext cx="4800600" cy="4495800"/>
              <a:chOff x="1524000" y="2209800"/>
              <a:chExt cx="4800600" cy="4495800"/>
            </a:xfrm>
          </p:grpSpPr>
          <p:cxnSp>
            <p:nvCxnSpPr>
              <p:cNvPr id="46" name="Straight Arrow Connector 45"/>
              <p:cNvCxnSpPr/>
              <p:nvPr/>
            </p:nvCxnSpPr>
            <p:spPr bwMode="auto">
              <a:xfrm>
                <a:off x="1752600" y="60960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47" name="Straight Arrow Connector 46"/>
              <p:cNvCxnSpPr/>
              <p:nvPr/>
            </p:nvCxnSpPr>
            <p:spPr bwMode="auto">
              <a:xfrm flipV="1">
                <a:off x="1981200" y="22098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48" name="TextBox 47"/>
              <p:cNvSpPr txBox="1"/>
              <p:nvPr/>
            </p:nvSpPr>
            <p:spPr>
              <a:xfrm rot="16200000">
                <a:off x="-76200" y="4038600"/>
                <a:ext cx="3657600" cy="457200"/>
              </a:xfrm>
              <a:prstGeom prst="rect">
                <a:avLst/>
              </a:prstGeom>
              <a:noFill/>
            </p:spPr>
            <p:txBody>
              <a:bodyPr wrap="none" rtlCol="0">
                <a:noAutofit/>
              </a:bodyPr>
              <a:lstStyle/>
              <a:p>
                <a:pPr algn="ctr"/>
                <a:r>
                  <a:rPr lang="en-US" sz="1800" dirty="0"/>
                  <a:t>Attainable FLOP/s</a:t>
                </a:r>
              </a:p>
            </p:txBody>
          </p:sp>
          <p:sp>
            <p:nvSpPr>
              <p:cNvPr id="51" name="TextBox 50"/>
              <p:cNvSpPr txBox="1"/>
              <p:nvPr/>
            </p:nvSpPr>
            <p:spPr>
              <a:xfrm>
                <a:off x="2667000" y="6099048"/>
                <a:ext cx="457200" cy="301752"/>
              </a:xfrm>
              <a:prstGeom prst="rect">
                <a:avLst/>
              </a:prstGeom>
              <a:noFill/>
            </p:spPr>
            <p:txBody>
              <a:bodyPr wrap="none" lIns="0" tIns="0" rIns="0" bIns="0" rtlCol="0" anchor="ctr" anchorCtr="0">
                <a:noAutofit/>
              </a:bodyPr>
              <a:lstStyle/>
              <a:p>
                <a:pPr algn="ctr"/>
                <a:r>
                  <a:rPr lang="en-US" sz="1800" dirty="0"/>
                  <a:t>0.11</a:t>
                </a:r>
              </a:p>
            </p:txBody>
          </p:sp>
          <p:sp>
            <p:nvSpPr>
              <p:cNvPr id="59" name="TextBox 58"/>
              <p:cNvSpPr txBox="1"/>
              <p:nvPr/>
            </p:nvSpPr>
            <p:spPr>
              <a:xfrm>
                <a:off x="1981200" y="6403848"/>
                <a:ext cx="4343400" cy="301752"/>
              </a:xfrm>
              <a:prstGeom prst="rect">
                <a:avLst/>
              </a:prstGeom>
              <a:noFill/>
            </p:spPr>
            <p:txBody>
              <a:bodyPr wrap="none" lIns="0" tIns="0" rIns="0" bIns="0" rtlCol="0" anchor="ctr" anchorCtr="0">
                <a:noAutofit/>
              </a:bodyPr>
              <a:lstStyle/>
              <a:p>
                <a:pPr algn="ctr"/>
                <a:r>
                  <a:rPr lang="en-US" sz="1800" dirty="0"/>
                  <a:t>Arithmetic Intensity (</a:t>
                </a:r>
                <a:r>
                  <a:rPr lang="en-US" sz="1800" dirty="0" err="1"/>
                  <a:t>FLOP:Byte</a:t>
                </a:r>
                <a:r>
                  <a:rPr lang="en-US" sz="1800" dirty="0"/>
                  <a:t>)</a:t>
                </a:r>
              </a:p>
            </p:txBody>
          </p:sp>
          <p:sp>
            <p:nvSpPr>
              <p:cNvPr id="60" name="TextBox 59"/>
              <p:cNvSpPr txBox="1"/>
              <p:nvPr/>
            </p:nvSpPr>
            <p:spPr>
              <a:xfrm>
                <a:off x="3276600" y="6096000"/>
                <a:ext cx="457200" cy="301752"/>
              </a:xfrm>
              <a:prstGeom prst="rect">
                <a:avLst/>
              </a:prstGeom>
              <a:noFill/>
            </p:spPr>
            <p:txBody>
              <a:bodyPr wrap="none" lIns="0" tIns="0" rIns="0" bIns="0" rtlCol="0" anchor="ctr" anchorCtr="0">
                <a:noAutofit/>
              </a:bodyPr>
              <a:lstStyle/>
              <a:p>
                <a:pPr algn="ctr"/>
                <a:r>
                  <a:rPr lang="en-US" sz="1800" dirty="0"/>
                  <a:t>0.20</a:t>
                </a:r>
              </a:p>
            </p:txBody>
          </p:sp>
        </p:grpSp>
        <p:cxnSp>
          <p:nvCxnSpPr>
            <p:cNvPr id="54" name="Straight Arrow Connector 53"/>
            <p:cNvCxnSpPr>
              <a:cxnSpLocks/>
            </p:cNvCxnSpPr>
            <p:nvPr/>
          </p:nvCxnSpPr>
          <p:spPr bwMode="auto">
            <a:xfrm flipV="1">
              <a:off x="2057400" y="3276600"/>
              <a:ext cx="1905000" cy="19050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55" name="TextBox 54"/>
            <p:cNvSpPr txBox="1"/>
            <p:nvPr/>
          </p:nvSpPr>
          <p:spPr>
            <a:xfrm rot="18900000">
              <a:off x="1986249" y="4374320"/>
              <a:ext cx="1018227" cy="369332"/>
            </a:xfrm>
            <a:prstGeom prst="rect">
              <a:avLst/>
            </a:prstGeom>
            <a:noFill/>
          </p:spPr>
          <p:txBody>
            <a:bodyPr wrap="none" rtlCol="0">
              <a:spAutoFit/>
            </a:bodyPr>
            <a:lstStyle/>
            <a:p>
              <a:pPr algn="ctr"/>
              <a:r>
                <a:rPr lang="en-US" sz="1800" dirty="0">
                  <a:solidFill>
                    <a:srgbClr val="00B050"/>
                  </a:solidFill>
                </a:rPr>
                <a:t>L1 GB/s</a:t>
              </a:r>
            </a:p>
          </p:txBody>
        </p:sp>
      </p:grpSp>
      <p:grpSp>
        <p:nvGrpSpPr>
          <p:cNvPr id="6" name="Group 5"/>
          <p:cNvGrpSpPr/>
          <p:nvPr/>
        </p:nvGrpSpPr>
        <p:grpSpPr>
          <a:xfrm>
            <a:off x="8001000" y="2209800"/>
            <a:ext cx="4878288" cy="4495800"/>
            <a:chOff x="8001000" y="2209800"/>
            <a:chExt cx="4878288" cy="4495800"/>
          </a:xfrm>
        </p:grpSpPr>
        <p:cxnSp>
          <p:nvCxnSpPr>
            <p:cNvPr id="65" name="Straight Arrow Connector 64"/>
            <p:cNvCxnSpPr>
              <a:cxnSpLocks/>
            </p:cNvCxnSpPr>
            <p:nvPr/>
          </p:nvCxnSpPr>
          <p:spPr bwMode="auto">
            <a:xfrm>
              <a:off x="10363200" y="3276600"/>
              <a:ext cx="2286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66" name="TextBox 65"/>
            <p:cNvSpPr txBox="1"/>
            <p:nvPr/>
          </p:nvSpPr>
          <p:spPr>
            <a:xfrm>
              <a:off x="11322452" y="2895600"/>
              <a:ext cx="1556836" cy="369332"/>
            </a:xfrm>
            <a:prstGeom prst="rect">
              <a:avLst/>
            </a:prstGeom>
            <a:noFill/>
          </p:spPr>
          <p:txBody>
            <a:bodyPr wrap="none" rtlCol="0">
              <a:spAutoFit/>
            </a:bodyPr>
            <a:lstStyle/>
            <a:p>
              <a:r>
                <a:rPr lang="en-US" sz="1800" dirty="0">
                  <a:solidFill>
                    <a:srgbClr val="FF0080"/>
                  </a:solidFill>
                </a:rPr>
                <a:t>Peak FLOP/s</a:t>
              </a:r>
            </a:p>
          </p:txBody>
        </p:sp>
        <p:cxnSp>
          <p:nvCxnSpPr>
            <p:cNvPr id="67" name="Straight Arrow Connector 66"/>
            <p:cNvCxnSpPr>
              <a:cxnSpLocks/>
            </p:cNvCxnSpPr>
            <p:nvPr/>
          </p:nvCxnSpPr>
          <p:spPr bwMode="auto">
            <a:xfrm flipV="1">
              <a:off x="8915400" y="32766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68" name="TextBox 67"/>
            <p:cNvSpPr txBox="1"/>
            <p:nvPr/>
          </p:nvSpPr>
          <p:spPr>
            <a:xfrm rot="18900000">
              <a:off x="8542052" y="5370005"/>
              <a:ext cx="1441420" cy="369332"/>
            </a:xfrm>
            <a:prstGeom prst="rect">
              <a:avLst/>
            </a:prstGeom>
            <a:noFill/>
          </p:spPr>
          <p:txBody>
            <a:bodyPr wrap="none" rtlCol="0">
              <a:spAutoFit/>
            </a:bodyPr>
            <a:lstStyle/>
            <a:p>
              <a:pPr algn="ctr"/>
              <a:r>
                <a:rPr lang="en-US" sz="1800" dirty="0">
                  <a:solidFill>
                    <a:srgbClr val="0432FF"/>
                  </a:solidFill>
                </a:rPr>
                <a:t>DRAM GB/s</a:t>
              </a:r>
            </a:p>
          </p:txBody>
        </p:sp>
        <p:grpSp>
          <p:nvGrpSpPr>
            <p:cNvPr id="69" name="Group 68"/>
            <p:cNvGrpSpPr/>
            <p:nvPr/>
          </p:nvGrpSpPr>
          <p:grpSpPr>
            <a:xfrm>
              <a:off x="8001000" y="2209800"/>
              <a:ext cx="4800600" cy="4495800"/>
              <a:chOff x="1524000" y="2209800"/>
              <a:chExt cx="4800600" cy="4495800"/>
            </a:xfrm>
          </p:grpSpPr>
          <p:cxnSp>
            <p:nvCxnSpPr>
              <p:cNvPr id="70" name="Straight Arrow Connector 69"/>
              <p:cNvCxnSpPr/>
              <p:nvPr/>
            </p:nvCxnSpPr>
            <p:spPr bwMode="auto">
              <a:xfrm>
                <a:off x="1752600" y="60960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1" name="Straight Arrow Connector 70"/>
              <p:cNvCxnSpPr/>
              <p:nvPr/>
            </p:nvCxnSpPr>
            <p:spPr bwMode="auto">
              <a:xfrm flipV="1">
                <a:off x="1981200" y="22098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72" name="TextBox 71"/>
              <p:cNvSpPr txBox="1"/>
              <p:nvPr/>
            </p:nvSpPr>
            <p:spPr>
              <a:xfrm rot="16200000">
                <a:off x="-76200" y="4038600"/>
                <a:ext cx="3657600" cy="457200"/>
              </a:xfrm>
              <a:prstGeom prst="rect">
                <a:avLst/>
              </a:prstGeom>
              <a:noFill/>
            </p:spPr>
            <p:txBody>
              <a:bodyPr wrap="none" rtlCol="0">
                <a:noAutofit/>
              </a:bodyPr>
              <a:lstStyle/>
              <a:p>
                <a:pPr algn="ctr"/>
                <a:r>
                  <a:rPr lang="en-US" sz="1800" dirty="0"/>
                  <a:t>Attainable FLOP/s</a:t>
                </a:r>
              </a:p>
            </p:txBody>
          </p:sp>
          <p:sp>
            <p:nvSpPr>
              <p:cNvPr id="73" name="TextBox 72"/>
              <p:cNvSpPr txBox="1"/>
              <p:nvPr/>
            </p:nvSpPr>
            <p:spPr>
              <a:xfrm>
                <a:off x="2819400" y="6096004"/>
                <a:ext cx="457200" cy="301752"/>
              </a:xfrm>
              <a:prstGeom prst="rect">
                <a:avLst/>
              </a:prstGeom>
              <a:noFill/>
            </p:spPr>
            <p:txBody>
              <a:bodyPr wrap="none" lIns="0" tIns="0" rIns="0" bIns="0" rtlCol="0" anchor="ctr" anchorCtr="0">
                <a:noAutofit/>
              </a:bodyPr>
              <a:lstStyle/>
              <a:p>
                <a:pPr algn="ctr"/>
                <a:r>
                  <a:rPr lang="en-US" sz="1800"/>
                  <a:t>0.11</a:t>
                </a:r>
                <a:endParaRPr lang="en-US" sz="1800" dirty="0"/>
              </a:p>
            </p:txBody>
          </p:sp>
          <p:sp>
            <p:nvSpPr>
              <p:cNvPr id="58" name="TextBox 57"/>
              <p:cNvSpPr txBox="1"/>
              <p:nvPr/>
            </p:nvSpPr>
            <p:spPr>
              <a:xfrm>
                <a:off x="1981200" y="6400804"/>
                <a:ext cx="4343400" cy="304796"/>
              </a:xfrm>
              <a:prstGeom prst="rect">
                <a:avLst/>
              </a:prstGeom>
              <a:noFill/>
            </p:spPr>
            <p:txBody>
              <a:bodyPr wrap="none" lIns="0" tIns="0" rIns="0" bIns="0" rtlCol="0" anchor="ctr" anchorCtr="0">
                <a:noAutofit/>
              </a:bodyPr>
              <a:lstStyle/>
              <a:p>
                <a:pPr algn="ctr"/>
                <a:r>
                  <a:rPr lang="en-US" sz="1800" dirty="0"/>
                  <a:t>Arithmetic Intensity (</a:t>
                </a:r>
                <a:r>
                  <a:rPr lang="en-US" sz="1800" dirty="0" err="1"/>
                  <a:t>FLOP:Byte</a:t>
                </a:r>
                <a:r>
                  <a:rPr lang="en-US" sz="1800" dirty="0"/>
                  <a:t>)</a:t>
                </a:r>
              </a:p>
            </p:txBody>
          </p:sp>
        </p:grpSp>
        <p:cxnSp>
          <p:nvCxnSpPr>
            <p:cNvPr id="76" name="Straight Arrow Connector 75"/>
            <p:cNvCxnSpPr>
              <a:cxnSpLocks/>
            </p:cNvCxnSpPr>
            <p:nvPr/>
          </p:nvCxnSpPr>
          <p:spPr bwMode="auto">
            <a:xfrm flipV="1">
              <a:off x="8458200" y="3276600"/>
              <a:ext cx="1905000" cy="19050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77" name="TextBox 76"/>
            <p:cNvSpPr txBox="1"/>
            <p:nvPr/>
          </p:nvSpPr>
          <p:spPr>
            <a:xfrm rot="18900000">
              <a:off x="8387049" y="4374320"/>
              <a:ext cx="1018227" cy="369332"/>
            </a:xfrm>
            <a:prstGeom prst="rect">
              <a:avLst/>
            </a:prstGeom>
            <a:noFill/>
          </p:spPr>
          <p:txBody>
            <a:bodyPr wrap="none" rtlCol="0">
              <a:spAutoFit/>
            </a:bodyPr>
            <a:lstStyle/>
            <a:p>
              <a:pPr algn="ctr"/>
              <a:r>
                <a:rPr lang="en-US" sz="1800" dirty="0">
                  <a:solidFill>
                    <a:srgbClr val="00B050"/>
                  </a:solidFill>
                </a:rPr>
                <a:t>L1 GB/s</a:t>
              </a:r>
            </a:p>
          </p:txBody>
        </p:sp>
      </p:grpSp>
      <p:grpSp>
        <p:nvGrpSpPr>
          <p:cNvPr id="8" name="Group 7"/>
          <p:cNvGrpSpPr/>
          <p:nvPr/>
        </p:nvGrpSpPr>
        <p:grpSpPr>
          <a:xfrm>
            <a:off x="9525000" y="3068363"/>
            <a:ext cx="3195824" cy="3047999"/>
            <a:chOff x="9525000" y="3068363"/>
            <a:chExt cx="3195824" cy="3047999"/>
          </a:xfrm>
        </p:grpSpPr>
        <p:cxnSp>
          <p:nvCxnSpPr>
            <p:cNvPr id="74" name="Straight Connector 73"/>
            <p:cNvCxnSpPr/>
            <p:nvPr/>
          </p:nvCxnSpPr>
          <p:spPr bwMode="auto">
            <a:xfrm>
              <a:off x="9525000" y="3068363"/>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80" name="Straight Arrow Connector 79"/>
            <p:cNvCxnSpPr/>
            <p:nvPr/>
          </p:nvCxnSpPr>
          <p:spPr bwMode="auto">
            <a:xfrm flipH="1">
              <a:off x="9525000" y="5715000"/>
              <a:ext cx="373384" cy="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sp>
          <p:nvSpPr>
            <p:cNvPr id="81" name="TextBox 80"/>
            <p:cNvSpPr txBox="1"/>
            <p:nvPr/>
          </p:nvSpPr>
          <p:spPr>
            <a:xfrm>
              <a:off x="9977624" y="5486400"/>
              <a:ext cx="2743200" cy="457200"/>
            </a:xfrm>
            <a:prstGeom prst="rect">
              <a:avLst/>
            </a:prstGeom>
            <a:noFill/>
          </p:spPr>
          <p:txBody>
            <a:bodyPr wrap="none" lIns="0" rtlCol="0">
              <a:noAutofit/>
            </a:bodyPr>
            <a:lstStyle/>
            <a:p>
              <a:r>
                <a:rPr lang="en-US" sz="1800" dirty="0">
                  <a:solidFill>
                    <a:srgbClr val="7030A0"/>
                  </a:solidFill>
                </a:rPr>
                <a:t>Single AI based on FLOP:L1 bytes</a:t>
              </a:r>
            </a:p>
          </p:txBody>
        </p:sp>
      </p:grpSp>
      <p:grpSp>
        <p:nvGrpSpPr>
          <p:cNvPr id="7" name="Group 6"/>
          <p:cNvGrpSpPr/>
          <p:nvPr/>
        </p:nvGrpSpPr>
        <p:grpSpPr>
          <a:xfrm>
            <a:off x="3124200" y="3048000"/>
            <a:ext cx="304800" cy="3068362"/>
            <a:chOff x="3124200" y="3048000"/>
            <a:chExt cx="304800" cy="3068362"/>
          </a:xfrm>
        </p:grpSpPr>
        <p:cxnSp>
          <p:nvCxnSpPr>
            <p:cNvPr id="52" name="Straight Connector 51"/>
            <p:cNvCxnSpPr/>
            <p:nvPr/>
          </p:nvCxnSpPr>
          <p:spPr bwMode="auto">
            <a:xfrm>
              <a:off x="3429000" y="3068363"/>
              <a:ext cx="0" cy="3047999"/>
            </a:xfrm>
            <a:prstGeom prst="line">
              <a:avLst/>
            </a:prstGeom>
            <a:solidFill>
              <a:schemeClr val="accent1"/>
            </a:solidFill>
            <a:ln w="19050" cap="flat" cmpd="sng" algn="ctr">
              <a:solidFill>
                <a:srgbClr val="7030A0">
                  <a:alpha val="25000"/>
                </a:srgbClr>
              </a:solidFill>
              <a:prstDash val="dash"/>
              <a:round/>
              <a:headEnd type="none" w="med" len="med"/>
              <a:tailEnd type="none" w="med" len="med"/>
            </a:ln>
            <a:effectLst/>
          </p:spPr>
        </p:cxnSp>
        <p:cxnSp>
          <p:nvCxnSpPr>
            <p:cNvPr id="41" name="Straight Connector 40"/>
            <p:cNvCxnSpPr/>
            <p:nvPr/>
          </p:nvCxnSpPr>
          <p:spPr bwMode="auto">
            <a:xfrm>
              <a:off x="3124200" y="3048000"/>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grpSp>
      <p:sp>
        <p:nvSpPr>
          <p:cNvPr id="53" name="Oval 52"/>
          <p:cNvSpPr/>
          <p:nvPr/>
        </p:nvSpPr>
        <p:spPr bwMode="auto">
          <a:xfrm>
            <a:off x="3352800" y="5105399"/>
            <a:ext cx="152400" cy="152401"/>
          </a:xfrm>
          <a:prstGeom prst="ellipse">
            <a:avLst/>
          </a:prstGeom>
          <a:solidFill>
            <a:schemeClr val="bg1"/>
          </a:solidFill>
          <a:ln w="38100" cap="flat" cmpd="sng" algn="ctr">
            <a:solidFill>
              <a:srgbClr val="0432FF">
                <a:alpha val="2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7" name="TextBox 56"/>
          <p:cNvSpPr txBox="1"/>
          <p:nvPr/>
        </p:nvSpPr>
        <p:spPr>
          <a:xfrm>
            <a:off x="3648891" y="4876800"/>
            <a:ext cx="2447109" cy="579919"/>
          </a:xfrm>
          <a:prstGeom prst="rect">
            <a:avLst/>
          </a:prstGeom>
          <a:noFill/>
        </p:spPr>
        <p:txBody>
          <a:bodyPr wrap="none" rtlCol="0" anchor="ctr">
            <a:noAutofit/>
          </a:bodyPr>
          <a:lstStyle/>
          <a:p>
            <a:r>
              <a:rPr lang="en-US" sz="1800" dirty="0">
                <a:solidFill>
                  <a:srgbClr val="7030A0"/>
                </a:solidFill>
                <a:effectLst>
                  <a:glow rad="127000">
                    <a:schemeClr val="bg1"/>
                  </a:glow>
                </a:effectLst>
              </a:rPr>
              <a:t>Actual </a:t>
            </a:r>
            <a:r>
              <a:rPr lang="en-US" sz="1800" b="1" u="sng" dirty="0">
                <a:solidFill>
                  <a:srgbClr val="7030A0"/>
                </a:solidFill>
                <a:effectLst>
                  <a:glow rad="127000">
                    <a:schemeClr val="bg1"/>
                  </a:glow>
                </a:effectLst>
              </a:rPr>
              <a:t>observed</a:t>
            </a:r>
            <a:r>
              <a:rPr lang="en-US" sz="1800" dirty="0">
                <a:solidFill>
                  <a:srgbClr val="7030A0"/>
                </a:solidFill>
                <a:effectLst>
                  <a:glow rad="127000">
                    <a:schemeClr val="bg1"/>
                  </a:glow>
                </a:effectLst>
              </a:rPr>
              <a:t> performance</a:t>
            </a:r>
          </a:p>
          <a:p>
            <a:r>
              <a:rPr lang="en-US" sz="1800" dirty="0">
                <a:solidFill>
                  <a:srgbClr val="7030A0"/>
                </a:solidFill>
                <a:effectLst>
                  <a:glow rad="127000">
                    <a:schemeClr val="bg1"/>
                  </a:glow>
                </a:effectLst>
              </a:rPr>
              <a:t>is tied to the bottlenecked resource</a:t>
            </a:r>
          </a:p>
          <a:p>
            <a:r>
              <a:rPr lang="en-US" sz="1800" dirty="0">
                <a:solidFill>
                  <a:srgbClr val="7030A0"/>
                </a:solidFill>
                <a:effectLst>
                  <a:glow rad="127000">
                    <a:schemeClr val="bg1"/>
                  </a:glow>
                </a:effectLst>
              </a:rPr>
              <a:t>and can be well below a cache</a:t>
            </a:r>
          </a:p>
          <a:p>
            <a:r>
              <a:rPr lang="en-US" sz="1800" dirty="0">
                <a:solidFill>
                  <a:srgbClr val="7030A0"/>
                </a:solidFill>
                <a:effectLst>
                  <a:glow rad="127000">
                    <a:schemeClr val="bg1"/>
                  </a:glow>
                </a:effectLst>
              </a:rPr>
              <a:t>Roofline (e.g. L1).</a:t>
            </a:r>
          </a:p>
        </p:txBody>
      </p:sp>
      <p:sp>
        <p:nvSpPr>
          <p:cNvPr id="82" name="Oval 81"/>
          <p:cNvSpPr/>
          <p:nvPr/>
        </p:nvSpPr>
        <p:spPr bwMode="auto">
          <a:xfrm>
            <a:off x="3048000" y="5105399"/>
            <a:ext cx="152400" cy="152401"/>
          </a:xfrm>
          <a:prstGeom prst="ellipse">
            <a:avLst/>
          </a:prstGeom>
          <a:solidFill>
            <a:schemeClr val="bg1"/>
          </a:solid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5" name="Oval 74"/>
          <p:cNvSpPr/>
          <p:nvPr/>
        </p:nvSpPr>
        <p:spPr bwMode="auto">
          <a:xfrm>
            <a:off x="9448800" y="5105399"/>
            <a:ext cx="152400" cy="152401"/>
          </a:xfrm>
          <a:prstGeom prst="ellipse">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11" name="Group 10"/>
          <p:cNvGrpSpPr/>
          <p:nvPr/>
        </p:nvGrpSpPr>
        <p:grpSpPr>
          <a:xfrm>
            <a:off x="9544010" y="3858873"/>
            <a:ext cx="2580499" cy="1297189"/>
            <a:chOff x="9544010" y="3858873"/>
            <a:chExt cx="2580499" cy="1297189"/>
          </a:xfrm>
        </p:grpSpPr>
        <p:sp>
          <p:nvSpPr>
            <p:cNvPr id="78" name="Freeform 77"/>
            <p:cNvSpPr/>
            <p:nvPr/>
          </p:nvSpPr>
          <p:spPr bwMode="auto">
            <a:xfrm>
              <a:off x="9544010" y="4127499"/>
              <a:ext cx="119252" cy="948219"/>
            </a:xfrm>
            <a:custGeom>
              <a:avLst/>
              <a:gdLst>
                <a:gd name="connsiteX0" fmla="*/ 0 w 280165"/>
                <a:gd name="connsiteY0" fmla="*/ 0 h 1282700"/>
                <a:gd name="connsiteX1" fmla="*/ 279400 w 280165"/>
                <a:gd name="connsiteY1" fmla="*/ 698500 h 1282700"/>
                <a:gd name="connsiteX2" fmla="*/ 88900 w 280165"/>
                <a:gd name="connsiteY2" fmla="*/ 1282700 h 1282700"/>
              </a:gdLst>
              <a:ahLst/>
              <a:cxnLst>
                <a:cxn ang="0">
                  <a:pos x="connsiteX0" y="connsiteY0"/>
                </a:cxn>
                <a:cxn ang="0">
                  <a:pos x="connsiteX1" y="connsiteY1"/>
                </a:cxn>
                <a:cxn ang="0">
                  <a:pos x="connsiteX2" y="connsiteY2"/>
                </a:cxn>
              </a:cxnLst>
              <a:rect l="l" t="t" r="r" b="b"/>
              <a:pathLst>
                <a:path w="280165" h="1282700">
                  <a:moveTo>
                    <a:pt x="0" y="0"/>
                  </a:moveTo>
                  <a:cubicBezTo>
                    <a:pt x="132291" y="242358"/>
                    <a:pt x="264583" y="484717"/>
                    <a:pt x="279400" y="698500"/>
                  </a:cubicBezTo>
                  <a:cubicBezTo>
                    <a:pt x="294217" y="912283"/>
                    <a:pt x="88900" y="1282700"/>
                    <a:pt x="88900" y="1282700"/>
                  </a:cubicBezTo>
                </a:path>
              </a:pathLst>
            </a:custGeom>
            <a:noFill/>
            <a:ln w="25400" cap="flat" cmpd="sng" algn="ctr">
              <a:solidFill>
                <a:srgbClr val="7030A0"/>
              </a:solidFill>
              <a:prstDash val="solid"/>
              <a:round/>
              <a:headEnd type="oval" w="lg" len="lg"/>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9" name="TextBox 78"/>
            <p:cNvSpPr txBox="1"/>
            <p:nvPr/>
          </p:nvSpPr>
          <p:spPr>
            <a:xfrm>
              <a:off x="9677400" y="3858873"/>
              <a:ext cx="2447109" cy="1297189"/>
            </a:xfrm>
            <a:prstGeom prst="rect">
              <a:avLst/>
            </a:prstGeom>
            <a:noFill/>
          </p:spPr>
          <p:txBody>
            <a:bodyPr wrap="none" rtlCol="0" anchor="ctr">
              <a:noAutofit/>
            </a:bodyPr>
            <a:lstStyle/>
            <a:p>
              <a:r>
                <a:rPr lang="en-US" sz="1800" dirty="0">
                  <a:solidFill>
                    <a:srgbClr val="7030A0"/>
                  </a:solidFill>
                  <a:effectLst>
                    <a:glow rad="127000">
                      <a:schemeClr val="bg1"/>
                    </a:glow>
                  </a:effectLst>
                </a:rPr>
                <a:t>Observed performance</a:t>
              </a:r>
            </a:p>
            <a:p>
              <a:r>
                <a:rPr lang="en-US" sz="1800" dirty="0">
                  <a:solidFill>
                    <a:srgbClr val="7030A0"/>
                  </a:solidFill>
                  <a:effectLst>
                    <a:glow rad="127000">
                      <a:schemeClr val="bg1"/>
                    </a:glow>
                  </a:effectLst>
                </a:rPr>
                <a:t>is closer to DRAM line</a:t>
              </a:r>
            </a:p>
            <a:p>
              <a:r>
                <a:rPr lang="en-US" sz="1800" dirty="0">
                  <a:solidFill>
                    <a:srgbClr val="7030A0"/>
                  </a:solidFill>
                  <a:effectLst>
                    <a:glow rad="127000">
                      <a:schemeClr val="bg1"/>
                    </a:glow>
                  </a:effectLst>
                </a:rPr>
                <a:t>(== less cache locality)</a:t>
              </a:r>
            </a:p>
          </p:txBody>
        </p:sp>
      </p:grpSp>
    </p:spTree>
    <p:extLst>
      <p:ext uri="{BB962C8B-B14F-4D97-AF65-F5344CB8AC3E}">
        <p14:creationId xmlns:p14="http://schemas.microsoft.com/office/powerpoint/2010/main" val="103645984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p:cNvCxnSpPr/>
          <p:nvPr/>
        </p:nvCxnSpPr>
        <p:spPr bwMode="auto">
          <a:xfrm flipH="1">
            <a:off x="2081212" y="5181600"/>
            <a:ext cx="1371600" cy="14288"/>
          </a:xfrm>
          <a:prstGeom prst="line">
            <a:avLst/>
          </a:prstGeom>
          <a:solidFill>
            <a:schemeClr val="accent1"/>
          </a:solidFill>
          <a:ln w="19050" cap="flat" cmpd="sng" algn="ctr">
            <a:solidFill>
              <a:srgbClr val="0432FF"/>
            </a:solidFill>
            <a:prstDash val="dash"/>
            <a:round/>
            <a:headEnd type="none" w="med" len="med"/>
            <a:tailEnd type="stealth" w="lg" len="lg"/>
          </a:ln>
          <a:effectLst/>
        </p:spPr>
      </p:cxnSp>
      <p:sp>
        <p:nvSpPr>
          <p:cNvPr id="2" name="Title 1"/>
          <p:cNvSpPr>
            <a:spLocks noGrp="1"/>
          </p:cNvSpPr>
          <p:nvPr>
            <p:ph type="title"/>
          </p:nvPr>
        </p:nvSpPr>
        <p:spPr>
          <a:xfrm>
            <a:off x="0" y="0"/>
            <a:ext cx="14630400" cy="1371600"/>
          </a:xfrm>
        </p:spPr>
        <p:txBody>
          <a:bodyPr/>
          <a:lstStyle/>
          <a:p>
            <a:r>
              <a:rPr lang="en-US" dirty="0"/>
              <a:t>Example: 7-point Stencil (Observed Perf.)</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137</a:t>
            </a:fld>
            <a:endParaRPr lang="en-US" dirty="0"/>
          </a:p>
        </p:txBody>
      </p:sp>
      <p:grpSp>
        <p:nvGrpSpPr>
          <p:cNvPr id="25" name="Group 24"/>
          <p:cNvGrpSpPr/>
          <p:nvPr/>
        </p:nvGrpSpPr>
        <p:grpSpPr>
          <a:xfrm>
            <a:off x="457200" y="1143000"/>
            <a:ext cx="13716000" cy="685800"/>
            <a:chOff x="457200" y="1527048"/>
            <a:chExt cx="13716000" cy="685800"/>
          </a:xfrm>
        </p:grpSpPr>
        <p:sp>
          <p:nvSpPr>
            <p:cNvPr id="26" name="Content Placeholder 2"/>
            <p:cNvSpPr txBox="1">
              <a:spLocks/>
            </p:cNvSpPr>
            <p:nvPr/>
          </p:nvSpPr>
          <p:spPr>
            <a:xfrm>
              <a:off x="7315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4400" b="1" u="sng" kern="0" dirty="0"/>
                <a:t>Cache-Aware Roofline</a:t>
              </a:r>
            </a:p>
          </p:txBody>
        </p:sp>
        <p:sp>
          <p:nvSpPr>
            <p:cNvPr id="27" name="Content Placeholder 2"/>
            <p:cNvSpPr txBox="1">
              <a:spLocks/>
            </p:cNvSpPr>
            <p:nvPr/>
          </p:nvSpPr>
          <p:spPr>
            <a:xfrm>
              <a:off x="457200" y="1527048"/>
              <a:ext cx="6858000" cy="685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marR="0" lvl="0" indent="-457200" algn="ctr" defTabSz="914400" eaLnBrk="1" fontAlgn="auto" latinLnBrk="0" hangingPunct="1">
                <a:lnSpc>
                  <a:spcPct val="100000"/>
                </a:lnSpc>
                <a:spcBef>
                  <a:spcPts val="800"/>
                </a:spcBef>
                <a:spcAft>
                  <a:spcPts val="0"/>
                </a:spcAft>
                <a:buClrTx/>
                <a:buSzTx/>
                <a:buFont typeface="Wingdings" charset="2"/>
                <a:buNone/>
                <a:tabLst/>
                <a:defRPr/>
              </a:pPr>
              <a:r>
                <a:rPr lang="en-US" sz="4400" b="1" u="sng" kern="0" dirty="0"/>
                <a:t>Hierarchical Roofline</a:t>
              </a:r>
            </a:p>
          </p:txBody>
        </p:sp>
      </p:grpSp>
      <p:cxnSp>
        <p:nvCxnSpPr>
          <p:cNvPr id="43" name="Straight Arrow Connector 42"/>
          <p:cNvCxnSpPr>
            <a:cxnSpLocks/>
          </p:cNvCxnSpPr>
          <p:nvPr/>
        </p:nvCxnSpPr>
        <p:spPr bwMode="auto">
          <a:xfrm>
            <a:off x="3962400" y="3276600"/>
            <a:ext cx="2286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44" name="TextBox 43"/>
          <p:cNvSpPr txBox="1"/>
          <p:nvPr/>
        </p:nvSpPr>
        <p:spPr>
          <a:xfrm>
            <a:off x="4921652" y="2895600"/>
            <a:ext cx="1556836" cy="369332"/>
          </a:xfrm>
          <a:prstGeom prst="rect">
            <a:avLst/>
          </a:prstGeom>
          <a:noFill/>
        </p:spPr>
        <p:txBody>
          <a:bodyPr wrap="none" rtlCol="0">
            <a:spAutoFit/>
          </a:bodyPr>
          <a:lstStyle/>
          <a:p>
            <a:r>
              <a:rPr lang="en-US" sz="1800" dirty="0">
                <a:solidFill>
                  <a:srgbClr val="FF0080"/>
                </a:solidFill>
              </a:rPr>
              <a:t>Peak FLOP/s</a:t>
            </a:r>
          </a:p>
        </p:txBody>
      </p:sp>
      <p:cxnSp>
        <p:nvCxnSpPr>
          <p:cNvPr id="49" name="Straight Arrow Connector 48"/>
          <p:cNvCxnSpPr>
            <a:cxnSpLocks/>
          </p:cNvCxnSpPr>
          <p:nvPr/>
        </p:nvCxnSpPr>
        <p:spPr bwMode="auto">
          <a:xfrm flipV="1">
            <a:off x="2514600" y="32766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grpSp>
        <p:nvGrpSpPr>
          <p:cNvPr id="64" name="Group 63"/>
          <p:cNvGrpSpPr/>
          <p:nvPr/>
        </p:nvGrpSpPr>
        <p:grpSpPr>
          <a:xfrm>
            <a:off x="1600200" y="2209800"/>
            <a:ext cx="4800600" cy="4495800"/>
            <a:chOff x="1524000" y="2209800"/>
            <a:chExt cx="4800600" cy="4495800"/>
          </a:xfrm>
        </p:grpSpPr>
        <p:cxnSp>
          <p:nvCxnSpPr>
            <p:cNvPr id="46" name="Straight Arrow Connector 45"/>
            <p:cNvCxnSpPr/>
            <p:nvPr/>
          </p:nvCxnSpPr>
          <p:spPr bwMode="auto">
            <a:xfrm>
              <a:off x="1752600" y="60960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47" name="Straight Arrow Connector 46"/>
            <p:cNvCxnSpPr/>
            <p:nvPr/>
          </p:nvCxnSpPr>
          <p:spPr bwMode="auto">
            <a:xfrm flipV="1">
              <a:off x="1981200" y="22098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48" name="TextBox 47"/>
            <p:cNvSpPr txBox="1"/>
            <p:nvPr/>
          </p:nvSpPr>
          <p:spPr>
            <a:xfrm rot="16200000">
              <a:off x="-76200" y="4038600"/>
              <a:ext cx="3657600" cy="457200"/>
            </a:xfrm>
            <a:prstGeom prst="rect">
              <a:avLst/>
            </a:prstGeom>
            <a:noFill/>
          </p:spPr>
          <p:txBody>
            <a:bodyPr wrap="none" rtlCol="0">
              <a:noAutofit/>
            </a:bodyPr>
            <a:lstStyle/>
            <a:p>
              <a:pPr algn="ctr"/>
              <a:r>
                <a:rPr lang="en-US" sz="1800" dirty="0"/>
                <a:t>Attainable FLOP/s</a:t>
              </a:r>
            </a:p>
          </p:txBody>
        </p:sp>
        <p:sp>
          <p:nvSpPr>
            <p:cNvPr id="51" name="TextBox 50"/>
            <p:cNvSpPr txBox="1"/>
            <p:nvPr/>
          </p:nvSpPr>
          <p:spPr>
            <a:xfrm>
              <a:off x="2667000" y="6099048"/>
              <a:ext cx="457200" cy="301752"/>
            </a:xfrm>
            <a:prstGeom prst="rect">
              <a:avLst/>
            </a:prstGeom>
            <a:noFill/>
          </p:spPr>
          <p:txBody>
            <a:bodyPr wrap="none" lIns="0" tIns="0" rIns="0" bIns="0" rtlCol="0" anchor="ctr" anchorCtr="0">
              <a:noAutofit/>
            </a:bodyPr>
            <a:lstStyle/>
            <a:p>
              <a:pPr algn="ctr"/>
              <a:r>
                <a:rPr lang="en-US" sz="1800"/>
                <a:t>0.11</a:t>
              </a:r>
              <a:endParaRPr lang="en-US" sz="1800" dirty="0"/>
            </a:p>
          </p:txBody>
        </p:sp>
        <p:sp>
          <p:nvSpPr>
            <p:cNvPr id="45" name="TextBox 44"/>
            <p:cNvSpPr txBox="1"/>
            <p:nvPr/>
          </p:nvSpPr>
          <p:spPr>
            <a:xfrm>
              <a:off x="1981200" y="6403848"/>
              <a:ext cx="4343400" cy="301752"/>
            </a:xfrm>
            <a:prstGeom prst="rect">
              <a:avLst/>
            </a:prstGeom>
            <a:noFill/>
          </p:spPr>
          <p:txBody>
            <a:bodyPr wrap="none" lIns="0" tIns="0" rIns="0" bIns="0" rtlCol="0" anchor="ctr" anchorCtr="0">
              <a:noAutofit/>
            </a:bodyPr>
            <a:lstStyle/>
            <a:p>
              <a:pPr algn="ctr"/>
              <a:r>
                <a:rPr lang="en-US" sz="1800" dirty="0"/>
                <a:t>Arithmetic Intensity (</a:t>
              </a:r>
              <a:r>
                <a:rPr lang="en-US" sz="1800" dirty="0" err="1"/>
                <a:t>FLOP:Byte</a:t>
              </a:r>
              <a:r>
                <a:rPr lang="en-US" sz="1800" dirty="0"/>
                <a:t>)</a:t>
              </a:r>
            </a:p>
          </p:txBody>
        </p:sp>
        <p:sp>
          <p:nvSpPr>
            <p:cNvPr id="58" name="TextBox 57"/>
            <p:cNvSpPr txBox="1"/>
            <p:nvPr/>
          </p:nvSpPr>
          <p:spPr>
            <a:xfrm>
              <a:off x="3276600" y="6096000"/>
              <a:ext cx="457200" cy="301752"/>
            </a:xfrm>
            <a:prstGeom prst="rect">
              <a:avLst/>
            </a:prstGeom>
            <a:noFill/>
          </p:spPr>
          <p:txBody>
            <a:bodyPr wrap="none" lIns="0" tIns="0" rIns="0" bIns="0" rtlCol="0" anchor="ctr" anchorCtr="0">
              <a:noAutofit/>
            </a:bodyPr>
            <a:lstStyle/>
            <a:p>
              <a:pPr algn="ctr"/>
              <a:r>
                <a:rPr lang="en-US" sz="1800" dirty="0"/>
                <a:t>0.20</a:t>
              </a:r>
            </a:p>
          </p:txBody>
        </p:sp>
      </p:grpSp>
      <p:cxnSp>
        <p:nvCxnSpPr>
          <p:cNvPr id="54" name="Straight Arrow Connector 53"/>
          <p:cNvCxnSpPr>
            <a:cxnSpLocks/>
          </p:cNvCxnSpPr>
          <p:nvPr/>
        </p:nvCxnSpPr>
        <p:spPr bwMode="auto">
          <a:xfrm flipV="1">
            <a:off x="2057400" y="3276600"/>
            <a:ext cx="1905000" cy="1905000"/>
          </a:xfrm>
          <a:prstGeom prst="straightConnector1">
            <a:avLst/>
          </a:prstGeom>
          <a:solidFill>
            <a:schemeClr val="accent1"/>
          </a:solidFill>
          <a:ln w="38100" cap="flat" cmpd="sng" algn="ctr">
            <a:solidFill>
              <a:srgbClr val="00B050">
                <a:alpha val="25000"/>
              </a:srgbClr>
            </a:solidFill>
            <a:prstDash val="solid"/>
            <a:round/>
            <a:headEnd type="none" w="med" len="med"/>
            <a:tailEnd type="none" w="lg" len="lg"/>
          </a:ln>
          <a:effectLst/>
        </p:spPr>
      </p:cxnSp>
      <p:sp>
        <p:nvSpPr>
          <p:cNvPr id="55" name="TextBox 54"/>
          <p:cNvSpPr txBox="1"/>
          <p:nvPr/>
        </p:nvSpPr>
        <p:spPr>
          <a:xfrm rot="18900000">
            <a:off x="1986249" y="4374320"/>
            <a:ext cx="1018227" cy="369332"/>
          </a:xfrm>
          <a:prstGeom prst="rect">
            <a:avLst/>
          </a:prstGeom>
          <a:noFill/>
        </p:spPr>
        <p:txBody>
          <a:bodyPr wrap="none" rtlCol="0">
            <a:spAutoFit/>
          </a:bodyPr>
          <a:lstStyle/>
          <a:p>
            <a:pPr algn="ctr"/>
            <a:r>
              <a:rPr lang="en-US" sz="1800" dirty="0">
                <a:solidFill>
                  <a:srgbClr val="00B050">
                    <a:alpha val="25000"/>
                  </a:srgbClr>
                </a:solidFill>
              </a:rPr>
              <a:t>L1 GB/s</a:t>
            </a:r>
          </a:p>
        </p:txBody>
      </p:sp>
      <p:grpSp>
        <p:nvGrpSpPr>
          <p:cNvPr id="6" name="Group 5"/>
          <p:cNvGrpSpPr/>
          <p:nvPr/>
        </p:nvGrpSpPr>
        <p:grpSpPr>
          <a:xfrm>
            <a:off x="8001000" y="2209800"/>
            <a:ext cx="4878288" cy="4495800"/>
            <a:chOff x="8001000" y="2209800"/>
            <a:chExt cx="4878288" cy="4495800"/>
          </a:xfrm>
        </p:grpSpPr>
        <p:cxnSp>
          <p:nvCxnSpPr>
            <p:cNvPr id="65" name="Straight Arrow Connector 64"/>
            <p:cNvCxnSpPr>
              <a:cxnSpLocks/>
            </p:cNvCxnSpPr>
            <p:nvPr/>
          </p:nvCxnSpPr>
          <p:spPr bwMode="auto">
            <a:xfrm>
              <a:off x="10363200" y="3276600"/>
              <a:ext cx="2286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66" name="TextBox 65"/>
            <p:cNvSpPr txBox="1"/>
            <p:nvPr/>
          </p:nvSpPr>
          <p:spPr>
            <a:xfrm>
              <a:off x="11322452" y="2895600"/>
              <a:ext cx="1556836" cy="369332"/>
            </a:xfrm>
            <a:prstGeom prst="rect">
              <a:avLst/>
            </a:prstGeom>
            <a:noFill/>
          </p:spPr>
          <p:txBody>
            <a:bodyPr wrap="none" rtlCol="0">
              <a:spAutoFit/>
            </a:bodyPr>
            <a:lstStyle/>
            <a:p>
              <a:r>
                <a:rPr lang="en-US" sz="1800" dirty="0">
                  <a:solidFill>
                    <a:srgbClr val="FF0080"/>
                  </a:solidFill>
                </a:rPr>
                <a:t>Peak FLOP/s</a:t>
              </a:r>
            </a:p>
          </p:txBody>
        </p:sp>
        <p:cxnSp>
          <p:nvCxnSpPr>
            <p:cNvPr id="67" name="Straight Arrow Connector 66"/>
            <p:cNvCxnSpPr>
              <a:cxnSpLocks/>
            </p:cNvCxnSpPr>
            <p:nvPr/>
          </p:nvCxnSpPr>
          <p:spPr bwMode="auto">
            <a:xfrm flipV="1">
              <a:off x="8915400" y="32766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68" name="TextBox 67"/>
            <p:cNvSpPr txBox="1"/>
            <p:nvPr/>
          </p:nvSpPr>
          <p:spPr>
            <a:xfrm rot="18900000">
              <a:off x="8542052" y="5370005"/>
              <a:ext cx="1441420" cy="369332"/>
            </a:xfrm>
            <a:prstGeom prst="rect">
              <a:avLst/>
            </a:prstGeom>
            <a:noFill/>
          </p:spPr>
          <p:txBody>
            <a:bodyPr wrap="none" rtlCol="0">
              <a:spAutoFit/>
            </a:bodyPr>
            <a:lstStyle/>
            <a:p>
              <a:pPr algn="ctr"/>
              <a:r>
                <a:rPr lang="en-US" sz="1800" dirty="0">
                  <a:solidFill>
                    <a:srgbClr val="0432FF"/>
                  </a:solidFill>
                </a:rPr>
                <a:t>DRAM GB/s</a:t>
              </a:r>
            </a:p>
          </p:txBody>
        </p:sp>
        <p:grpSp>
          <p:nvGrpSpPr>
            <p:cNvPr id="69" name="Group 68"/>
            <p:cNvGrpSpPr/>
            <p:nvPr/>
          </p:nvGrpSpPr>
          <p:grpSpPr>
            <a:xfrm>
              <a:off x="8001000" y="2209800"/>
              <a:ext cx="4800600" cy="4495800"/>
              <a:chOff x="1524000" y="2209800"/>
              <a:chExt cx="4800600" cy="4495800"/>
            </a:xfrm>
          </p:grpSpPr>
          <p:cxnSp>
            <p:nvCxnSpPr>
              <p:cNvPr id="70" name="Straight Arrow Connector 69"/>
              <p:cNvCxnSpPr/>
              <p:nvPr/>
            </p:nvCxnSpPr>
            <p:spPr bwMode="auto">
              <a:xfrm>
                <a:off x="1752600" y="60960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1" name="Straight Arrow Connector 70"/>
              <p:cNvCxnSpPr/>
              <p:nvPr/>
            </p:nvCxnSpPr>
            <p:spPr bwMode="auto">
              <a:xfrm flipV="1">
                <a:off x="1981200" y="22098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72" name="TextBox 71"/>
              <p:cNvSpPr txBox="1"/>
              <p:nvPr/>
            </p:nvSpPr>
            <p:spPr>
              <a:xfrm rot="16200000">
                <a:off x="-76200" y="4038600"/>
                <a:ext cx="3657600" cy="457200"/>
              </a:xfrm>
              <a:prstGeom prst="rect">
                <a:avLst/>
              </a:prstGeom>
              <a:noFill/>
            </p:spPr>
            <p:txBody>
              <a:bodyPr wrap="none" rtlCol="0">
                <a:noAutofit/>
              </a:bodyPr>
              <a:lstStyle/>
              <a:p>
                <a:pPr algn="ctr"/>
                <a:r>
                  <a:rPr lang="en-US" sz="1800" dirty="0"/>
                  <a:t>Attainable FLOP/s</a:t>
                </a:r>
              </a:p>
            </p:txBody>
          </p:sp>
          <p:sp>
            <p:nvSpPr>
              <p:cNvPr id="73" name="TextBox 72"/>
              <p:cNvSpPr txBox="1"/>
              <p:nvPr/>
            </p:nvSpPr>
            <p:spPr>
              <a:xfrm>
                <a:off x="1981200" y="6403848"/>
                <a:ext cx="4343400" cy="301752"/>
              </a:xfrm>
              <a:prstGeom prst="rect">
                <a:avLst/>
              </a:prstGeom>
              <a:noFill/>
            </p:spPr>
            <p:txBody>
              <a:bodyPr wrap="none" lIns="0" tIns="0" rIns="0" bIns="0" rtlCol="0" anchor="ctr" anchorCtr="0">
                <a:noAutofit/>
              </a:bodyPr>
              <a:lstStyle/>
              <a:p>
                <a:pPr algn="ctr"/>
                <a:r>
                  <a:rPr lang="en-US" sz="1800" dirty="0"/>
                  <a:t>Arithmetic Intensity (</a:t>
                </a:r>
                <a:r>
                  <a:rPr lang="en-US" sz="1800" dirty="0" err="1"/>
                  <a:t>FLOP:Byte</a:t>
                </a:r>
                <a:r>
                  <a:rPr lang="en-US" sz="1800" dirty="0"/>
                  <a:t>)</a:t>
                </a:r>
              </a:p>
            </p:txBody>
          </p:sp>
          <p:sp>
            <p:nvSpPr>
              <p:cNvPr id="59" name="TextBox 58"/>
              <p:cNvSpPr txBox="1"/>
              <p:nvPr/>
            </p:nvSpPr>
            <p:spPr>
              <a:xfrm>
                <a:off x="2819400" y="6096000"/>
                <a:ext cx="457200" cy="301752"/>
              </a:xfrm>
              <a:prstGeom prst="rect">
                <a:avLst/>
              </a:prstGeom>
              <a:noFill/>
            </p:spPr>
            <p:txBody>
              <a:bodyPr wrap="none" lIns="0" tIns="0" rIns="0" bIns="0" rtlCol="0" anchor="ctr" anchorCtr="0">
                <a:noAutofit/>
              </a:bodyPr>
              <a:lstStyle/>
              <a:p>
                <a:pPr algn="ctr"/>
                <a:r>
                  <a:rPr lang="en-US" sz="1800"/>
                  <a:t>0.11</a:t>
                </a:r>
                <a:endParaRPr lang="en-US" sz="1800" dirty="0"/>
              </a:p>
            </p:txBody>
          </p:sp>
        </p:grpSp>
        <p:cxnSp>
          <p:nvCxnSpPr>
            <p:cNvPr id="76" name="Straight Arrow Connector 75"/>
            <p:cNvCxnSpPr>
              <a:cxnSpLocks/>
            </p:cNvCxnSpPr>
            <p:nvPr/>
          </p:nvCxnSpPr>
          <p:spPr bwMode="auto">
            <a:xfrm flipV="1">
              <a:off x="8458200" y="3276600"/>
              <a:ext cx="1905000" cy="19050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77" name="TextBox 76"/>
            <p:cNvSpPr txBox="1"/>
            <p:nvPr/>
          </p:nvSpPr>
          <p:spPr>
            <a:xfrm rot="18900000">
              <a:off x="8387049" y="4374320"/>
              <a:ext cx="1018227" cy="369332"/>
            </a:xfrm>
            <a:prstGeom prst="rect">
              <a:avLst/>
            </a:prstGeom>
            <a:noFill/>
          </p:spPr>
          <p:txBody>
            <a:bodyPr wrap="none" rtlCol="0">
              <a:spAutoFit/>
            </a:bodyPr>
            <a:lstStyle/>
            <a:p>
              <a:pPr algn="ctr"/>
              <a:r>
                <a:rPr lang="en-US" sz="1800" dirty="0">
                  <a:solidFill>
                    <a:srgbClr val="00B050"/>
                  </a:solidFill>
                </a:rPr>
                <a:t>L1 GB/s</a:t>
              </a:r>
            </a:p>
          </p:txBody>
        </p:sp>
      </p:grpSp>
      <p:grpSp>
        <p:nvGrpSpPr>
          <p:cNvPr id="8" name="Group 7"/>
          <p:cNvGrpSpPr/>
          <p:nvPr/>
        </p:nvGrpSpPr>
        <p:grpSpPr>
          <a:xfrm>
            <a:off x="9525000" y="3068363"/>
            <a:ext cx="3195824" cy="3047999"/>
            <a:chOff x="9525000" y="3068363"/>
            <a:chExt cx="3195824" cy="3047999"/>
          </a:xfrm>
        </p:grpSpPr>
        <p:cxnSp>
          <p:nvCxnSpPr>
            <p:cNvPr id="74" name="Straight Connector 73"/>
            <p:cNvCxnSpPr/>
            <p:nvPr/>
          </p:nvCxnSpPr>
          <p:spPr bwMode="auto">
            <a:xfrm>
              <a:off x="9525000" y="3068363"/>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80" name="Straight Arrow Connector 79"/>
            <p:cNvCxnSpPr/>
            <p:nvPr/>
          </p:nvCxnSpPr>
          <p:spPr bwMode="auto">
            <a:xfrm flipH="1">
              <a:off x="9525000" y="5715000"/>
              <a:ext cx="373384" cy="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sp>
          <p:nvSpPr>
            <p:cNvPr id="81" name="TextBox 80"/>
            <p:cNvSpPr txBox="1"/>
            <p:nvPr/>
          </p:nvSpPr>
          <p:spPr>
            <a:xfrm>
              <a:off x="9977624" y="5486400"/>
              <a:ext cx="2743200" cy="457200"/>
            </a:xfrm>
            <a:prstGeom prst="rect">
              <a:avLst/>
            </a:prstGeom>
            <a:noFill/>
          </p:spPr>
          <p:txBody>
            <a:bodyPr wrap="none" lIns="0" rtlCol="0">
              <a:noAutofit/>
            </a:bodyPr>
            <a:lstStyle/>
            <a:p>
              <a:r>
                <a:rPr lang="en-US" sz="1800" dirty="0">
                  <a:solidFill>
                    <a:srgbClr val="7030A0"/>
                  </a:solidFill>
                </a:rPr>
                <a:t>Single AI based on FLOP:L1 bytes</a:t>
              </a:r>
            </a:p>
          </p:txBody>
        </p:sp>
      </p:grpSp>
      <p:grpSp>
        <p:nvGrpSpPr>
          <p:cNvPr id="7" name="Group 6"/>
          <p:cNvGrpSpPr/>
          <p:nvPr/>
        </p:nvGrpSpPr>
        <p:grpSpPr>
          <a:xfrm>
            <a:off x="3124200" y="3048000"/>
            <a:ext cx="304800" cy="3068362"/>
            <a:chOff x="3124200" y="3048000"/>
            <a:chExt cx="304800" cy="3068362"/>
          </a:xfrm>
        </p:grpSpPr>
        <p:cxnSp>
          <p:nvCxnSpPr>
            <p:cNvPr id="52" name="Straight Connector 51"/>
            <p:cNvCxnSpPr/>
            <p:nvPr/>
          </p:nvCxnSpPr>
          <p:spPr bwMode="auto">
            <a:xfrm>
              <a:off x="3429000" y="3068363"/>
              <a:ext cx="0" cy="3047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41" name="Straight Connector 40"/>
            <p:cNvCxnSpPr/>
            <p:nvPr/>
          </p:nvCxnSpPr>
          <p:spPr bwMode="auto">
            <a:xfrm>
              <a:off x="3124200" y="3048000"/>
              <a:ext cx="0" cy="3047999"/>
            </a:xfrm>
            <a:prstGeom prst="line">
              <a:avLst/>
            </a:prstGeom>
            <a:solidFill>
              <a:schemeClr val="accent1"/>
            </a:solidFill>
            <a:ln w="19050" cap="flat" cmpd="sng" algn="ctr">
              <a:solidFill>
                <a:srgbClr val="7030A0">
                  <a:alpha val="25000"/>
                </a:srgbClr>
              </a:solidFill>
              <a:prstDash val="dash"/>
              <a:round/>
              <a:headEnd type="none" w="med" len="med"/>
              <a:tailEnd type="none" w="med" len="med"/>
            </a:ln>
            <a:effectLst/>
          </p:spPr>
        </p:cxnSp>
      </p:grpSp>
      <p:sp>
        <p:nvSpPr>
          <p:cNvPr id="53" name="Oval 52"/>
          <p:cNvSpPr/>
          <p:nvPr/>
        </p:nvSpPr>
        <p:spPr bwMode="auto">
          <a:xfrm>
            <a:off x="3352800" y="5105399"/>
            <a:ext cx="152400" cy="152401"/>
          </a:xfrm>
          <a:prstGeom prst="ellipse">
            <a:avLst/>
          </a:prstGeom>
          <a:solidFill>
            <a:schemeClr val="bg1"/>
          </a:solidFill>
          <a:ln w="381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7" name="TextBox 56"/>
          <p:cNvSpPr txBox="1"/>
          <p:nvPr/>
        </p:nvSpPr>
        <p:spPr>
          <a:xfrm>
            <a:off x="3648891" y="4876800"/>
            <a:ext cx="2447109" cy="579919"/>
          </a:xfrm>
          <a:prstGeom prst="rect">
            <a:avLst/>
          </a:prstGeom>
          <a:noFill/>
        </p:spPr>
        <p:txBody>
          <a:bodyPr wrap="none" rtlCol="0" anchor="ctr">
            <a:noAutofit/>
          </a:bodyPr>
          <a:lstStyle/>
          <a:p>
            <a:r>
              <a:rPr lang="en-US" sz="1800" dirty="0">
                <a:solidFill>
                  <a:srgbClr val="7030A0"/>
                </a:solidFill>
                <a:effectLst>
                  <a:glow rad="127000">
                    <a:schemeClr val="bg1"/>
                  </a:glow>
                </a:effectLst>
              </a:rPr>
              <a:t>Actual </a:t>
            </a:r>
            <a:r>
              <a:rPr lang="en-US" sz="1800" b="1" u="sng" dirty="0">
                <a:solidFill>
                  <a:srgbClr val="7030A0"/>
                </a:solidFill>
                <a:effectLst>
                  <a:glow rad="127000">
                    <a:schemeClr val="bg1"/>
                  </a:glow>
                </a:effectLst>
              </a:rPr>
              <a:t>observed</a:t>
            </a:r>
            <a:r>
              <a:rPr lang="en-US" sz="1800" dirty="0">
                <a:solidFill>
                  <a:srgbClr val="7030A0"/>
                </a:solidFill>
                <a:effectLst>
                  <a:glow rad="127000">
                    <a:schemeClr val="bg1"/>
                  </a:glow>
                </a:effectLst>
              </a:rPr>
              <a:t> performance</a:t>
            </a:r>
          </a:p>
          <a:p>
            <a:r>
              <a:rPr lang="en-US" sz="1800" dirty="0">
                <a:solidFill>
                  <a:srgbClr val="7030A0"/>
                </a:solidFill>
                <a:effectLst>
                  <a:glow rad="127000">
                    <a:schemeClr val="bg1"/>
                  </a:glow>
                </a:effectLst>
              </a:rPr>
              <a:t>is tied to the bottlenecked resource</a:t>
            </a:r>
          </a:p>
          <a:p>
            <a:r>
              <a:rPr lang="en-US" sz="1800" dirty="0">
                <a:solidFill>
                  <a:srgbClr val="7030A0"/>
                </a:solidFill>
                <a:effectLst>
                  <a:glow rad="127000">
                    <a:schemeClr val="bg1"/>
                  </a:glow>
                </a:effectLst>
              </a:rPr>
              <a:t>and can be well below a cache</a:t>
            </a:r>
          </a:p>
          <a:p>
            <a:r>
              <a:rPr lang="en-US" sz="1800" dirty="0">
                <a:solidFill>
                  <a:srgbClr val="7030A0"/>
                </a:solidFill>
                <a:effectLst>
                  <a:glow rad="127000">
                    <a:schemeClr val="bg1"/>
                  </a:glow>
                </a:effectLst>
              </a:rPr>
              <a:t>Roofline (e.g. L1).</a:t>
            </a:r>
          </a:p>
        </p:txBody>
      </p:sp>
      <p:sp>
        <p:nvSpPr>
          <p:cNvPr id="82" name="Oval 81"/>
          <p:cNvSpPr/>
          <p:nvPr/>
        </p:nvSpPr>
        <p:spPr bwMode="auto">
          <a:xfrm>
            <a:off x="3048000" y="5105399"/>
            <a:ext cx="152400" cy="152401"/>
          </a:xfrm>
          <a:prstGeom prst="ellipse">
            <a:avLst/>
          </a:prstGeom>
          <a:solidFill>
            <a:schemeClr val="bg1"/>
          </a:solidFill>
          <a:ln w="38100" cap="flat" cmpd="sng" algn="ctr">
            <a:solidFill>
              <a:srgbClr val="00B050">
                <a:alpha val="2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5" name="Oval 74"/>
          <p:cNvSpPr/>
          <p:nvPr/>
        </p:nvSpPr>
        <p:spPr bwMode="auto">
          <a:xfrm>
            <a:off x="9448800" y="5105399"/>
            <a:ext cx="152400" cy="152401"/>
          </a:xfrm>
          <a:prstGeom prst="ellipse">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11" name="Group 10"/>
          <p:cNvGrpSpPr/>
          <p:nvPr/>
        </p:nvGrpSpPr>
        <p:grpSpPr>
          <a:xfrm>
            <a:off x="9544010" y="3858873"/>
            <a:ext cx="2580499" cy="1297189"/>
            <a:chOff x="9544010" y="3858873"/>
            <a:chExt cx="2580499" cy="1297189"/>
          </a:xfrm>
        </p:grpSpPr>
        <p:sp>
          <p:nvSpPr>
            <p:cNvPr id="78" name="Freeform 77"/>
            <p:cNvSpPr/>
            <p:nvPr/>
          </p:nvSpPr>
          <p:spPr bwMode="auto">
            <a:xfrm>
              <a:off x="9544010" y="4127499"/>
              <a:ext cx="119252" cy="948219"/>
            </a:xfrm>
            <a:custGeom>
              <a:avLst/>
              <a:gdLst>
                <a:gd name="connsiteX0" fmla="*/ 0 w 280165"/>
                <a:gd name="connsiteY0" fmla="*/ 0 h 1282700"/>
                <a:gd name="connsiteX1" fmla="*/ 279400 w 280165"/>
                <a:gd name="connsiteY1" fmla="*/ 698500 h 1282700"/>
                <a:gd name="connsiteX2" fmla="*/ 88900 w 280165"/>
                <a:gd name="connsiteY2" fmla="*/ 1282700 h 1282700"/>
              </a:gdLst>
              <a:ahLst/>
              <a:cxnLst>
                <a:cxn ang="0">
                  <a:pos x="connsiteX0" y="connsiteY0"/>
                </a:cxn>
                <a:cxn ang="0">
                  <a:pos x="connsiteX1" y="connsiteY1"/>
                </a:cxn>
                <a:cxn ang="0">
                  <a:pos x="connsiteX2" y="connsiteY2"/>
                </a:cxn>
              </a:cxnLst>
              <a:rect l="l" t="t" r="r" b="b"/>
              <a:pathLst>
                <a:path w="280165" h="1282700">
                  <a:moveTo>
                    <a:pt x="0" y="0"/>
                  </a:moveTo>
                  <a:cubicBezTo>
                    <a:pt x="132291" y="242358"/>
                    <a:pt x="264583" y="484717"/>
                    <a:pt x="279400" y="698500"/>
                  </a:cubicBezTo>
                  <a:cubicBezTo>
                    <a:pt x="294217" y="912283"/>
                    <a:pt x="88900" y="1282700"/>
                    <a:pt x="88900" y="1282700"/>
                  </a:cubicBezTo>
                </a:path>
              </a:pathLst>
            </a:custGeom>
            <a:noFill/>
            <a:ln w="25400" cap="flat" cmpd="sng" algn="ctr">
              <a:solidFill>
                <a:srgbClr val="7030A0"/>
              </a:solidFill>
              <a:prstDash val="solid"/>
              <a:round/>
              <a:headEnd type="oval" w="lg" len="lg"/>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9" name="TextBox 78"/>
            <p:cNvSpPr txBox="1"/>
            <p:nvPr/>
          </p:nvSpPr>
          <p:spPr>
            <a:xfrm>
              <a:off x="9677400" y="3858873"/>
              <a:ext cx="2447109" cy="1297189"/>
            </a:xfrm>
            <a:prstGeom prst="rect">
              <a:avLst/>
            </a:prstGeom>
            <a:noFill/>
          </p:spPr>
          <p:txBody>
            <a:bodyPr wrap="none" rtlCol="0" anchor="ctr">
              <a:noAutofit/>
            </a:bodyPr>
            <a:lstStyle/>
            <a:p>
              <a:r>
                <a:rPr lang="en-US" sz="1800" dirty="0">
                  <a:solidFill>
                    <a:srgbClr val="7030A0"/>
                  </a:solidFill>
                  <a:effectLst>
                    <a:glow rad="127000">
                      <a:schemeClr val="bg1"/>
                    </a:glow>
                  </a:effectLst>
                </a:rPr>
                <a:t>Observed performance</a:t>
              </a:r>
            </a:p>
            <a:p>
              <a:r>
                <a:rPr lang="en-US" sz="1800" dirty="0">
                  <a:solidFill>
                    <a:srgbClr val="7030A0"/>
                  </a:solidFill>
                  <a:effectLst>
                    <a:glow rad="127000">
                      <a:schemeClr val="bg1"/>
                    </a:glow>
                  </a:effectLst>
                </a:rPr>
                <a:t>is closer to DRAM line</a:t>
              </a:r>
            </a:p>
            <a:p>
              <a:r>
                <a:rPr lang="en-US" sz="1800" dirty="0">
                  <a:solidFill>
                    <a:srgbClr val="7030A0"/>
                  </a:solidFill>
                  <a:effectLst>
                    <a:glow rad="127000">
                      <a:schemeClr val="bg1"/>
                    </a:glow>
                  </a:effectLst>
                </a:rPr>
                <a:t>(== less cache locality)</a:t>
              </a:r>
            </a:p>
          </p:txBody>
        </p:sp>
      </p:grpSp>
      <p:sp>
        <p:nvSpPr>
          <p:cNvPr id="50" name="TextBox 49"/>
          <p:cNvSpPr txBox="1"/>
          <p:nvPr/>
        </p:nvSpPr>
        <p:spPr>
          <a:xfrm rot="18900000">
            <a:off x="2141252" y="5370005"/>
            <a:ext cx="1441420" cy="369332"/>
          </a:xfrm>
          <a:prstGeom prst="rect">
            <a:avLst/>
          </a:prstGeom>
          <a:noFill/>
        </p:spPr>
        <p:txBody>
          <a:bodyPr wrap="none" rtlCol="0">
            <a:spAutoFit/>
          </a:bodyPr>
          <a:lstStyle/>
          <a:p>
            <a:pPr algn="ctr"/>
            <a:r>
              <a:rPr lang="en-US" sz="1800" dirty="0">
                <a:solidFill>
                  <a:srgbClr val="0432FF"/>
                </a:solidFill>
              </a:rPr>
              <a:t>DRAM GB/s</a:t>
            </a:r>
          </a:p>
        </p:txBody>
      </p:sp>
    </p:spTree>
    <p:extLst>
      <p:ext uri="{BB962C8B-B14F-4D97-AF65-F5344CB8AC3E}">
        <p14:creationId xmlns:p14="http://schemas.microsoft.com/office/powerpoint/2010/main" val="470450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61">
            <a:extLst>
              <a:ext uri="{FF2B5EF4-FFF2-40B4-BE49-F238E27FC236}">
                <a16:creationId xmlns:a16="http://schemas.microsoft.com/office/drawing/2014/main" id="{3573AC8E-C5A1-8D4D-9123-E9D0C93FB1F0}"/>
              </a:ext>
            </a:extLst>
          </p:cNvPr>
          <p:cNvSpPr/>
          <p:nvPr/>
        </p:nvSpPr>
        <p:spPr bwMode="auto">
          <a:xfrm>
            <a:off x="3429000" y="5943600"/>
            <a:ext cx="7772400" cy="1524000"/>
          </a:xfrm>
          <a:prstGeom prst="roundRect">
            <a:avLst/>
          </a:prstGeom>
          <a:solidFill>
            <a:srgbClr val="009051">
              <a:alpha val="10000"/>
            </a:srgbClr>
          </a:solidFill>
          <a:ln w="25400" cap="flat" cmpd="sng" algn="ctr">
            <a:solidFill>
              <a:srgbClr val="00905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 name="Title 1"/>
          <p:cNvSpPr>
            <a:spLocks noGrp="1"/>
          </p:cNvSpPr>
          <p:nvPr>
            <p:ph type="title"/>
          </p:nvPr>
        </p:nvSpPr>
        <p:spPr>
          <a:xfrm>
            <a:off x="0" y="0"/>
            <a:ext cx="14630400" cy="1371600"/>
          </a:xfrm>
        </p:spPr>
        <p:txBody>
          <a:bodyPr/>
          <a:lstStyle/>
          <a:p>
            <a:r>
              <a:rPr lang="en-US" dirty="0"/>
              <a:t>Performance Models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14</a:t>
            </a:fld>
            <a:endParaRPr lang="en-US" dirty="0"/>
          </a:p>
        </p:txBody>
      </p:sp>
      <p:sp>
        <p:nvSpPr>
          <p:cNvPr id="9" name="Content Placeholder 2">
            <a:extLst>
              <a:ext uri="{FF2B5EF4-FFF2-40B4-BE49-F238E27FC236}">
                <a16:creationId xmlns:a16="http://schemas.microsoft.com/office/drawing/2014/main" id="{38784E1C-19EF-8449-97F3-3B3EC2FEEAA3}"/>
              </a:ext>
            </a:extLst>
          </p:cNvPr>
          <p:cNvSpPr>
            <a:spLocks noGrp="1"/>
          </p:cNvSpPr>
          <p:nvPr>
            <p:ph idx="1"/>
          </p:nvPr>
        </p:nvSpPr>
        <p:spPr>
          <a:xfrm>
            <a:off x="457200" y="1447800"/>
            <a:ext cx="13716000" cy="1524000"/>
          </a:xfrm>
        </p:spPr>
        <p:txBody>
          <a:bodyPr/>
          <a:lstStyle/>
          <a:p>
            <a:pPr marL="457200" indent="-457200">
              <a:spcBef>
                <a:spcPts val="800"/>
              </a:spcBef>
              <a:buFont typeface="Wingdings" charset="2"/>
              <a:buChar char="§"/>
            </a:pPr>
            <a:r>
              <a:rPr lang="en-US" sz="3200" dirty="0"/>
              <a:t>Because there are so many components, performance models often conceptualize the system as being dominated by one or more of these components.</a:t>
            </a:r>
            <a:endParaRPr lang="en-US" sz="2400" dirty="0"/>
          </a:p>
        </p:txBody>
      </p:sp>
      <p:sp>
        <p:nvSpPr>
          <p:cNvPr id="10" name="TextBox 9">
            <a:extLst>
              <a:ext uri="{FF2B5EF4-FFF2-40B4-BE49-F238E27FC236}">
                <a16:creationId xmlns:a16="http://schemas.microsoft.com/office/drawing/2014/main" id="{AEE57A13-9B4B-E549-B72E-C73170655E24}"/>
              </a:ext>
            </a:extLst>
          </p:cNvPr>
          <p:cNvSpPr txBox="1"/>
          <p:nvPr/>
        </p:nvSpPr>
        <p:spPr>
          <a:xfrm>
            <a:off x="4419600" y="3657600"/>
            <a:ext cx="2743200" cy="3657600"/>
          </a:xfrm>
          <a:prstGeom prst="rect">
            <a:avLst/>
          </a:prstGeom>
          <a:noFill/>
        </p:spPr>
        <p:txBody>
          <a:bodyPr wrap="none" lIns="0" tIns="0" rIns="0" rtlCol="0" anchor="ctr" anchorCtr="0">
            <a:noAutofit/>
          </a:bodyPr>
          <a:lstStyle/>
          <a:p>
            <a:pPr algn="r"/>
            <a:r>
              <a:rPr lang="en-US" sz="3200" dirty="0"/>
              <a:t>#FP operations</a:t>
            </a:r>
          </a:p>
          <a:p>
            <a:pPr algn="r"/>
            <a:r>
              <a:rPr lang="en-US" sz="3200" dirty="0"/>
              <a:t>Cache data movement</a:t>
            </a:r>
          </a:p>
          <a:p>
            <a:pPr algn="r"/>
            <a:r>
              <a:rPr lang="en-US" sz="3200" dirty="0"/>
              <a:t>DRAM data movement</a:t>
            </a:r>
          </a:p>
          <a:p>
            <a:pPr algn="r"/>
            <a:r>
              <a:rPr lang="en-US" sz="3200" dirty="0" err="1"/>
              <a:t>PCIe</a:t>
            </a:r>
            <a:r>
              <a:rPr lang="en-US" sz="3200" dirty="0"/>
              <a:t> data movement</a:t>
            </a:r>
          </a:p>
          <a:p>
            <a:pPr algn="r"/>
            <a:r>
              <a:rPr lang="en-US" sz="3200" dirty="0"/>
              <a:t>Depth</a:t>
            </a:r>
          </a:p>
          <a:p>
            <a:pPr algn="r"/>
            <a:r>
              <a:rPr lang="en-US" sz="3200" dirty="0"/>
              <a:t>MPI Message Size</a:t>
            </a:r>
          </a:p>
          <a:p>
            <a:pPr algn="r"/>
            <a:r>
              <a:rPr lang="en-US" sz="3200" dirty="0"/>
              <a:t>MPI </a:t>
            </a:r>
            <a:r>
              <a:rPr lang="en-US" sz="3200" dirty="0" err="1"/>
              <a:t>Send:Wait</a:t>
            </a:r>
            <a:r>
              <a:rPr lang="en-US" sz="3200" dirty="0"/>
              <a:t> ratio</a:t>
            </a:r>
          </a:p>
          <a:p>
            <a:pPr algn="r"/>
            <a:r>
              <a:rPr lang="en-US" sz="3200" dirty="0"/>
              <a:t>#MPI Wait’s</a:t>
            </a:r>
          </a:p>
        </p:txBody>
      </p:sp>
      <p:sp>
        <p:nvSpPr>
          <p:cNvPr id="11" name="TextBox 10">
            <a:extLst>
              <a:ext uri="{FF2B5EF4-FFF2-40B4-BE49-F238E27FC236}">
                <a16:creationId xmlns:a16="http://schemas.microsoft.com/office/drawing/2014/main" id="{7038D870-D1A1-0341-98B3-864457EDDADF}"/>
              </a:ext>
            </a:extLst>
          </p:cNvPr>
          <p:cNvSpPr txBox="1"/>
          <p:nvPr/>
        </p:nvSpPr>
        <p:spPr>
          <a:xfrm>
            <a:off x="7467600" y="3657600"/>
            <a:ext cx="2743200" cy="3657600"/>
          </a:xfrm>
          <a:prstGeom prst="rect">
            <a:avLst/>
          </a:prstGeom>
          <a:noFill/>
        </p:spPr>
        <p:txBody>
          <a:bodyPr wrap="none" lIns="0" tIns="0" rIns="0" rtlCol="0" anchor="ctr" anchorCtr="0">
            <a:noAutofit/>
          </a:bodyPr>
          <a:lstStyle/>
          <a:p>
            <a:r>
              <a:rPr lang="en-US" sz="3200" dirty="0"/>
              <a:t>FLOP/s</a:t>
            </a:r>
          </a:p>
          <a:p>
            <a:r>
              <a:rPr lang="en-US" sz="3200" dirty="0"/>
              <a:t>Cache GB/s</a:t>
            </a:r>
          </a:p>
          <a:p>
            <a:r>
              <a:rPr lang="en-US" sz="3200" dirty="0"/>
              <a:t>DRAM GB/s</a:t>
            </a:r>
          </a:p>
          <a:p>
            <a:r>
              <a:rPr lang="en-US" sz="3200" dirty="0" err="1"/>
              <a:t>PCIe</a:t>
            </a:r>
            <a:r>
              <a:rPr lang="en-US" sz="3200" dirty="0"/>
              <a:t> bandwidth</a:t>
            </a:r>
          </a:p>
          <a:p>
            <a:r>
              <a:rPr lang="en-US" sz="3200" dirty="0"/>
              <a:t>OMP Overhead</a:t>
            </a:r>
          </a:p>
          <a:p>
            <a:r>
              <a:rPr lang="en-US" sz="3200" dirty="0"/>
              <a:t>Network Bandwidth</a:t>
            </a:r>
          </a:p>
          <a:p>
            <a:r>
              <a:rPr lang="en-US" sz="3200" dirty="0"/>
              <a:t>Network Gap</a:t>
            </a:r>
          </a:p>
          <a:p>
            <a:r>
              <a:rPr lang="en-US" sz="3200" dirty="0"/>
              <a:t>Network Latency</a:t>
            </a:r>
          </a:p>
        </p:txBody>
      </p:sp>
      <p:sp>
        <p:nvSpPr>
          <p:cNvPr id="49" name="TextBox 48">
            <a:extLst>
              <a:ext uri="{FF2B5EF4-FFF2-40B4-BE49-F238E27FC236}">
                <a16:creationId xmlns:a16="http://schemas.microsoft.com/office/drawing/2014/main" id="{58CA64E3-1A2E-B84D-82F5-6619E046C65D}"/>
              </a:ext>
            </a:extLst>
          </p:cNvPr>
          <p:cNvSpPr txBox="1"/>
          <p:nvPr/>
        </p:nvSpPr>
        <p:spPr>
          <a:xfrm>
            <a:off x="11942642" y="5867400"/>
            <a:ext cx="1620958" cy="685800"/>
          </a:xfrm>
          <a:prstGeom prst="rect">
            <a:avLst/>
          </a:prstGeom>
          <a:noFill/>
        </p:spPr>
        <p:txBody>
          <a:bodyPr wrap="none" lIns="0" tIns="0" rIns="0" bIns="0" rtlCol="0" anchor="ctr" anchorCtr="0">
            <a:noAutofit/>
          </a:bodyPr>
          <a:lstStyle/>
          <a:p>
            <a:r>
              <a:rPr lang="en-US" sz="2400" b="1" dirty="0" err="1">
                <a:solidFill>
                  <a:srgbClr val="009051"/>
                </a:solidFill>
              </a:rPr>
              <a:t>LogGP</a:t>
            </a:r>
            <a:endParaRPr lang="en-US" sz="2400" b="1" dirty="0">
              <a:solidFill>
                <a:srgbClr val="009051"/>
              </a:solidFill>
            </a:endParaRPr>
          </a:p>
        </p:txBody>
      </p:sp>
      <p:cxnSp>
        <p:nvCxnSpPr>
          <p:cNvPr id="50" name="Straight Connector 49">
            <a:extLst>
              <a:ext uri="{FF2B5EF4-FFF2-40B4-BE49-F238E27FC236}">
                <a16:creationId xmlns:a16="http://schemas.microsoft.com/office/drawing/2014/main" id="{B94077DA-B778-6043-9B43-82EBEC864CC4}"/>
              </a:ext>
            </a:extLst>
          </p:cNvPr>
          <p:cNvCxnSpPr>
            <a:cxnSpLocks/>
            <a:stCxn id="49" idx="1"/>
            <a:endCxn id="62" idx="3"/>
          </p:cNvCxnSpPr>
          <p:nvPr/>
        </p:nvCxnSpPr>
        <p:spPr bwMode="auto">
          <a:xfrm flipH="1">
            <a:off x="11201400" y="6210300"/>
            <a:ext cx="741242" cy="495300"/>
          </a:xfrm>
          <a:prstGeom prst="line">
            <a:avLst/>
          </a:prstGeom>
          <a:solidFill>
            <a:schemeClr val="accent1"/>
          </a:solidFill>
          <a:ln w="25400" cap="rnd" cmpd="sng" algn="ctr">
            <a:solidFill>
              <a:srgbClr val="009051"/>
            </a:solidFill>
            <a:prstDash val="solid"/>
            <a:round/>
            <a:headEnd type="none" w="med" len="med"/>
            <a:tailEnd type="none" w="med" len="med"/>
          </a:ln>
          <a:effectLst/>
        </p:spPr>
      </p:cxnSp>
      <p:sp>
        <p:nvSpPr>
          <p:cNvPr id="21" name="TextBox 20">
            <a:extLst>
              <a:ext uri="{FF2B5EF4-FFF2-40B4-BE49-F238E27FC236}">
                <a16:creationId xmlns:a16="http://schemas.microsoft.com/office/drawing/2014/main" id="{8F6C406D-ADB0-E64D-8E39-2191AFAB7D5A}"/>
              </a:ext>
            </a:extLst>
          </p:cNvPr>
          <p:cNvSpPr txBox="1"/>
          <p:nvPr/>
        </p:nvSpPr>
        <p:spPr>
          <a:xfrm>
            <a:off x="152400" y="7315200"/>
            <a:ext cx="6400800" cy="914400"/>
          </a:xfrm>
          <a:prstGeom prst="rect">
            <a:avLst/>
          </a:prstGeom>
          <a:noFill/>
        </p:spPr>
        <p:txBody>
          <a:bodyPr wrap="square" lIns="0" tIns="0" rIns="0" rtlCol="0" anchor="ctr">
            <a:noAutofit/>
          </a:bodyPr>
          <a:lstStyle/>
          <a:p>
            <a:r>
              <a:rPr lang="en-US" sz="1800" baseline="30000" dirty="0" err="1">
                <a:solidFill>
                  <a:schemeClr val="bg1">
                    <a:lumMod val="50000"/>
                  </a:schemeClr>
                </a:solidFill>
              </a:rPr>
              <a:t>Alexandrov</a:t>
            </a:r>
            <a:r>
              <a:rPr lang="en-US" sz="1800" baseline="30000" dirty="0">
                <a:solidFill>
                  <a:schemeClr val="bg1">
                    <a:lumMod val="50000"/>
                  </a:schemeClr>
                </a:solidFill>
              </a:rPr>
              <a:t>, et al, "</a:t>
            </a:r>
            <a:r>
              <a:rPr lang="en-US" sz="1800" baseline="30000" dirty="0" err="1">
                <a:solidFill>
                  <a:schemeClr val="bg1">
                    <a:lumMod val="50000"/>
                  </a:schemeClr>
                </a:solidFill>
              </a:rPr>
              <a:t>LogGP</a:t>
            </a:r>
            <a:r>
              <a:rPr lang="en-US" sz="1800" baseline="30000" dirty="0">
                <a:solidFill>
                  <a:schemeClr val="bg1">
                    <a:lumMod val="50000"/>
                  </a:schemeClr>
                </a:solidFill>
              </a:rPr>
              <a:t>: incorporating long messages into the </a:t>
            </a:r>
            <a:r>
              <a:rPr lang="en-US" sz="1800" baseline="30000" dirty="0" err="1">
                <a:solidFill>
                  <a:schemeClr val="bg1">
                    <a:lumMod val="50000"/>
                  </a:schemeClr>
                </a:solidFill>
              </a:rPr>
              <a:t>LogP</a:t>
            </a:r>
            <a:r>
              <a:rPr lang="en-US" sz="1800" baseline="30000" dirty="0">
                <a:solidFill>
                  <a:schemeClr val="bg1">
                    <a:lumMod val="50000"/>
                  </a:schemeClr>
                </a:solidFill>
              </a:rPr>
              <a:t> model - one step closer towards a realistic model for parallel computation", SPAA, 1995.</a:t>
            </a:r>
            <a:endParaRPr lang="en-US" sz="1800" dirty="0">
              <a:solidFill>
                <a:schemeClr val="bg1">
                  <a:lumMod val="50000"/>
                </a:schemeClr>
              </a:solidFill>
            </a:endParaRPr>
          </a:p>
        </p:txBody>
      </p:sp>
    </p:spTree>
    <p:extLst>
      <p:ext uri="{BB962C8B-B14F-4D97-AF65-F5344CB8AC3E}">
        <p14:creationId xmlns:p14="http://schemas.microsoft.com/office/powerpoint/2010/main" val="2056064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 name="Rounded Rectangle 61">
            <a:extLst>
              <a:ext uri="{FF2B5EF4-FFF2-40B4-BE49-F238E27FC236}">
                <a16:creationId xmlns:a16="http://schemas.microsoft.com/office/drawing/2014/main" id="{3573AC8E-C5A1-8D4D-9123-E9D0C93FB1F0}"/>
              </a:ext>
            </a:extLst>
          </p:cNvPr>
          <p:cNvSpPr/>
          <p:nvPr/>
        </p:nvSpPr>
        <p:spPr bwMode="auto">
          <a:xfrm>
            <a:off x="3200400" y="4953000"/>
            <a:ext cx="7239000" cy="1066800"/>
          </a:xfrm>
          <a:prstGeom prst="roundRect">
            <a:avLst/>
          </a:prstGeom>
          <a:solidFill>
            <a:srgbClr val="FF2F92">
              <a:alpha val="10000"/>
            </a:srgbClr>
          </a:solidFill>
          <a:ln w="25400" cap="flat" cmpd="sng" algn="ctr">
            <a:solidFill>
              <a:srgbClr val="FF2F92"/>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 name="Title 1"/>
          <p:cNvSpPr>
            <a:spLocks noGrp="1"/>
          </p:cNvSpPr>
          <p:nvPr>
            <p:ph type="title"/>
          </p:nvPr>
        </p:nvSpPr>
        <p:spPr>
          <a:xfrm>
            <a:off x="0" y="0"/>
            <a:ext cx="14630400" cy="1371600"/>
          </a:xfrm>
        </p:spPr>
        <p:txBody>
          <a:bodyPr/>
          <a:lstStyle/>
          <a:p>
            <a:r>
              <a:rPr lang="en-US" dirty="0"/>
              <a:t>Performance Models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15</a:t>
            </a:fld>
            <a:endParaRPr lang="en-US" dirty="0"/>
          </a:p>
        </p:txBody>
      </p:sp>
      <p:sp>
        <p:nvSpPr>
          <p:cNvPr id="9" name="Content Placeholder 2">
            <a:extLst>
              <a:ext uri="{FF2B5EF4-FFF2-40B4-BE49-F238E27FC236}">
                <a16:creationId xmlns:a16="http://schemas.microsoft.com/office/drawing/2014/main" id="{38784E1C-19EF-8449-97F3-3B3EC2FEEAA3}"/>
              </a:ext>
            </a:extLst>
          </p:cNvPr>
          <p:cNvSpPr>
            <a:spLocks noGrp="1"/>
          </p:cNvSpPr>
          <p:nvPr>
            <p:ph idx="1"/>
          </p:nvPr>
        </p:nvSpPr>
        <p:spPr>
          <a:xfrm>
            <a:off x="457200" y="1447800"/>
            <a:ext cx="13716000" cy="1524000"/>
          </a:xfrm>
        </p:spPr>
        <p:txBody>
          <a:bodyPr/>
          <a:lstStyle/>
          <a:p>
            <a:pPr marL="457200" indent="-457200">
              <a:spcBef>
                <a:spcPts val="800"/>
              </a:spcBef>
              <a:buFont typeface="Wingdings" charset="2"/>
              <a:buChar char="§"/>
            </a:pPr>
            <a:r>
              <a:rPr lang="en-US" sz="3200" dirty="0"/>
              <a:t>Because there are so many components, performance models often conceptualize the system as being dominated by one or more of these components.</a:t>
            </a:r>
            <a:endParaRPr lang="en-US" sz="2400" dirty="0"/>
          </a:p>
        </p:txBody>
      </p:sp>
      <p:sp>
        <p:nvSpPr>
          <p:cNvPr id="10" name="TextBox 9">
            <a:extLst>
              <a:ext uri="{FF2B5EF4-FFF2-40B4-BE49-F238E27FC236}">
                <a16:creationId xmlns:a16="http://schemas.microsoft.com/office/drawing/2014/main" id="{AEE57A13-9B4B-E549-B72E-C73170655E24}"/>
              </a:ext>
            </a:extLst>
          </p:cNvPr>
          <p:cNvSpPr txBox="1"/>
          <p:nvPr/>
        </p:nvSpPr>
        <p:spPr>
          <a:xfrm>
            <a:off x="4419600" y="3657600"/>
            <a:ext cx="2743200" cy="3657600"/>
          </a:xfrm>
          <a:prstGeom prst="rect">
            <a:avLst/>
          </a:prstGeom>
          <a:noFill/>
        </p:spPr>
        <p:txBody>
          <a:bodyPr wrap="none" lIns="0" tIns="0" rIns="0" rtlCol="0" anchor="ctr" anchorCtr="0">
            <a:noAutofit/>
          </a:bodyPr>
          <a:lstStyle/>
          <a:p>
            <a:pPr algn="r"/>
            <a:r>
              <a:rPr lang="en-US" sz="3200" dirty="0"/>
              <a:t>#FP operations</a:t>
            </a:r>
          </a:p>
          <a:p>
            <a:pPr algn="r"/>
            <a:r>
              <a:rPr lang="en-US" sz="3200" dirty="0"/>
              <a:t>Cache data movement</a:t>
            </a:r>
          </a:p>
          <a:p>
            <a:pPr algn="r"/>
            <a:r>
              <a:rPr lang="en-US" sz="3200" dirty="0"/>
              <a:t>DRAM data movement</a:t>
            </a:r>
          </a:p>
          <a:p>
            <a:pPr algn="r"/>
            <a:r>
              <a:rPr lang="en-US" sz="3200" dirty="0" err="1"/>
              <a:t>PCIe</a:t>
            </a:r>
            <a:r>
              <a:rPr lang="en-US" sz="3200" dirty="0"/>
              <a:t> data movement</a:t>
            </a:r>
          </a:p>
          <a:p>
            <a:pPr algn="r"/>
            <a:r>
              <a:rPr lang="en-US" sz="3200" dirty="0"/>
              <a:t>Depth</a:t>
            </a:r>
          </a:p>
          <a:p>
            <a:pPr algn="r"/>
            <a:r>
              <a:rPr lang="en-US" sz="3200" dirty="0"/>
              <a:t>MPI Message Size</a:t>
            </a:r>
          </a:p>
          <a:p>
            <a:pPr algn="r"/>
            <a:r>
              <a:rPr lang="en-US" sz="3200" dirty="0"/>
              <a:t>MPI </a:t>
            </a:r>
            <a:r>
              <a:rPr lang="en-US" sz="3200" dirty="0" err="1"/>
              <a:t>Send:Wait</a:t>
            </a:r>
            <a:r>
              <a:rPr lang="en-US" sz="3200" dirty="0"/>
              <a:t> ratio</a:t>
            </a:r>
          </a:p>
          <a:p>
            <a:pPr algn="r"/>
            <a:r>
              <a:rPr lang="en-US" sz="3200" dirty="0"/>
              <a:t>#MPI Wait’s</a:t>
            </a:r>
          </a:p>
        </p:txBody>
      </p:sp>
      <p:sp>
        <p:nvSpPr>
          <p:cNvPr id="11" name="TextBox 10">
            <a:extLst>
              <a:ext uri="{FF2B5EF4-FFF2-40B4-BE49-F238E27FC236}">
                <a16:creationId xmlns:a16="http://schemas.microsoft.com/office/drawing/2014/main" id="{7038D870-D1A1-0341-98B3-864457EDDADF}"/>
              </a:ext>
            </a:extLst>
          </p:cNvPr>
          <p:cNvSpPr txBox="1"/>
          <p:nvPr/>
        </p:nvSpPr>
        <p:spPr>
          <a:xfrm>
            <a:off x="7467600" y="3657600"/>
            <a:ext cx="2743200" cy="3657600"/>
          </a:xfrm>
          <a:prstGeom prst="rect">
            <a:avLst/>
          </a:prstGeom>
          <a:noFill/>
        </p:spPr>
        <p:txBody>
          <a:bodyPr wrap="none" lIns="0" tIns="0" rIns="0" rtlCol="0" anchor="ctr" anchorCtr="0">
            <a:noAutofit/>
          </a:bodyPr>
          <a:lstStyle/>
          <a:p>
            <a:r>
              <a:rPr lang="en-US" sz="3200" dirty="0"/>
              <a:t>FLOP/s</a:t>
            </a:r>
          </a:p>
          <a:p>
            <a:r>
              <a:rPr lang="en-US" sz="3200" dirty="0"/>
              <a:t>Cache GB/s</a:t>
            </a:r>
          </a:p>
          <a:p>
            <a:r>
              <a:rPr lang="en-US" sz="3200" dirty="0"/>
              <a:t>DRAM GB/s</a:t>
            </a:r>
          </a:p>
          <a:p>
            <a:r>
              <a:rPr lang="en-US" sz="3200" dirty="0" err="1"/>
              <a:t>PCIe</a:t>
            </a:r>
            <a:r>
              <a:rPr lang="en-US" sz="3200" dirty="0"/>
              <a:t> bandwidth</a:t>
            </a:r>
          </a:p>
          <a:p>
            <a:r>
              <a:rPr lang="en-US" sz="3200" dirty="0"/>
              <a:t>OMP Overhead</a:t>
            </a:r>
          </a:p>
          <a:p>
            <a:r>
              <a:rPr lang="en-US" sz="3200" dirty="0"/>
              <a:t>Network Bandwidth</a:t>
            </a:r>
          </a:p>
          <a:p>
            <a:r>
              <a:rPr lang="en-US" sz="3200" dirty="0"/>
              <a:t>Network Gap</a:t>
            </a:r>
          </a:p>
          <a:p>
            <a:r>
              <a:rPr lang="en-US" sz="3200" dirty="0"/>
              <a:t>Network Latency</a:t>
            </a:r>
          </a:p>
        </p:txBody>
      </p:sp>
      <p:sp>
        <p:nvSpPr>
          <p:cNvPr id="31" name="TextBox 30">
            <a:extLst>
              <a:ext uri="{FF2B5EF4-FFF2-40B4-BE49-F238E27FC236}">
                <a16:creationId xmlns:a16="http://schemas.microsoft.com/office/drawing/2014/main" id="{E3228A5C-6F8A-F544-A09F-6B65C20E5914}"/>
              </a:ext>
            </a:extLst>
          </p:cNvPr>
          <p:cNvSpPr txBox="1"/>
          <p:nvPr/>
        </p:nvSpPr>
        <p:spPr>
          <a:xfrm>
            <a:off x="990600" y="4983351"/>
            <a:ext cx="1620958" cy="533400"/>
          </a:xfrm>
          <a:prstGeom prst="rect">
            <a:avLst/>
          </a:prstGeom>
          <a:noFill/>
        </p:spPr>
        <p:txBody>
          <a:bodyPr wrap="none" lIns="0" tIns="0" rIns="0" bIns="0" rtlCol="0" anchor="ctr" anchorCtr="0">
            <a:noAutofit/>
          </a:bodyPr>
          <a:lstStyle/>
          <a:p>
            <a:pPr algn="r"/>
            <a:r>
              <a:rPr lang="en-US" sz="2400" b="1" dirty="0" err="1">
                <a:solidFill>
                  <a:srgbClr val="FF2F92"/>
                </a:solidFill>
              </a:rPr>
              <a:t>LogCA</a:t>
            </a:r>
            <a:endParaRPr lang="en-US" sz="2400" b="1" dirty="0">
              <a:solidFill>
                <a:srgbClr val="FF2F92"/>
              </a:solidFill>
            </a:endParaRPr>
          </a:p>
        </p:txBody>
      </p:sp>
      <p:cxnSp>
        <p:nvCxnSpPr>
          <p:cNvPr id="32" name="Straight Connector 31">
            <a:extLst>
              <a:ext uri="{FF2B5EF4-FFF2-40B4-BE49-F238E27FC236}">
                <a16:creationId xmlns:a16="http://schemas.microsoft.com/office/drawing/2014/main" id="{F27E0885-F3CD-0246-829A-95CB76F56663}"/>
              </a:ext>
            </a:extLst>
          </p:cNvPr>
          <p:cNvCxnSpPr>
            <a:cxnSpLocks/>
            <a:stCxn id="31" idx="3"/>
          </p:cNvCxnSpPr>
          <p:nvPr/>
        </p:nvCxnSpPr>
        <p:spPr bwMode="auto">
          <a:xfrm>
            <a:off x="2611558" y="5250051"/>
            <a:ext cx="588842" cy="236349"/>
          </a:xfrm>
          <a:prstGeom prst="line">
            <a:avLst/>
          </a:prstGeom>
          <a:solidFill>
            <a:schemeClr val="accent1"/>
          </a:solidFill>
          <a:ln w="25400" cap="rnd" cmpd="sng" algn="ctr">
            <a:solidFill>
              <a:srgbClr val="FF2F92"/>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3C055571-03CA-1A44-9A67-517CA2BFD982}"/>
              </a:ext>
            </a:extLst>
          </p:cNvPr>
          <p:cNvSpPr txBox="1"/>
          <p:nvPr/>
        </p:nvSpPr>
        <p:spPr>
          <a:xfrm>
            <a:off x="152400" y="7315200"/>
            <a:ext cx="6400800" cy="914400"/>
          </a:xfrm>
          <a:prstGeom prst="rect">
            <a:avLst/>
          </a:prstGeom>
          <a:noFill/>
        </p:spPr>
        <p:txBody>
          <a:bodyPr wrap="square" lIns="0" tIns="0" rIns="0" rtlCol="0" anchor="ctr">
            <a:noAutofit/>
          </a:bodyPr>
          <a:lstStyle/>
          <a:p>
            <a:r>
              <a:rPr lang="en-US" sz="1800" baseline="30000" dirty="0">
                <a:solidFill>
                  <a:schemeClr val="bg1">
                    <a:lumMod val="50000"/>
                  </a:schemeClr>
                </a:solidFill>
              </a:rPr>
              <a:t>Bin </a:t>
            </a:r>
            <a:r>
              <a:rPr lang="en-US" sz="1800" baseline="30000" dirty="0" err="1">
                <a:solidFill>
                  <a:schemeClr val="bg1">
                    <a:lumMod val="50000"/>
                  </a:schemeClr>
                </a:solidFill>
              </a:rPr>
              <a:t>Altaf</a:t>
            </a:r>
            <a:r>
              <a:rPr lang="en-US" sz="1800" baseline="30000" dirty="0">
                <a:solidFill>
                  <a:schemeClr val="bg1">
                    <a:lumMod val="50000"/>
                  </a:schemeClr>
                </a:solidFill>
              </a:rPr>
              <a:t> et al, "</a:t>
            </a:r>
            <a:r>
              <a:rPr lang="en-US" sz="1800" baseline="30000" dirty="0" err="1">
                <a:solidFill>
                  <a:schemeClr val="bg1">
                    <a:lumMod val="50000"/>
                  </a:schemeClr>
                </a:solidFill>
              </a:rPr>
              <a:t>LogCA</a:t>
            </a:r>
            <a:r>
              <a:rPr lang="en-US" sz="1800" baseline="30000" dirty="0">
                <a:solidFill>
                  <a:schemeClr val="bg1">
                    <a:lumMod val="50000"/>
                  </a:schemeClr>
                </a:solidFill>
              </a:rPr>
              <a:t>: A High-Level Performance Model for Hardware Accelerators", ISCA, 2017.</a:t>
            </a:r>
            <a:endParaRPr lang="en-US" sz="1800" dirty="0">
              <a:solidFill>
                <a:schemeClr val="bg1">
                  <a:lumMod val="50000"/>
                </a:schemeClr>
              </a:solidFill>
            </a:endParaRPr>
          </a:p>
        </p:txBody>
      </p:sp>
    </p:spTree>
    <p:extLst>
      <p:ext uri="{BB962C8B-B14F-4D97-AF65-F5344CB8AC3E}">
        <p14:creationId xmlns:p14="http://schemas.microsoft.com/office/powerpoint/2010/main" val="1906533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E338F-5F5F-A24D-8E08-F0116535247B}"/>
              </a:ext>
            </a:extLst>
          </p:cNvPr>
          <p:cNvSpPr>
            <a:spLocks noGrp="1"/>
          </p:cNvSpPr>
          <p:nvPr>
            <p:ph type="title"/>
          </p:nvPr>
        </p:nvSpPr>
        <p:spPr/>
        <p:txBody>
          <a:bodyPr/>
          <a:lstStyle/>
          <a:p>
            <a:r>
              <a:rPr lang="en-US" dirty="0"/>
              <a:t>Implications of Architectural Evolution…</a:t>
            </a:r>
          </a:p>
        </p:txBody>
      </p:sp>
      <p:sp>
        <p:nvSpPr>
          <p:cNvPr id="3" name="Content Placeholder 2">
            <a:extLst>
              <a:ext uri="{FF2B5EF4-FFF2-40B4-BE49-F238E27FC236}">
                <a16:creationId xmlns:a16="http://schemas.microsoft.com/office/drawing/2014/main" id="{AE268073-4A6A-9043-AF99-BD6EFF1B0570}"/>
              </a:ext>
            </a:extLst>
          </p:cNvPr>
          <p:cNvSpPr>
            <a:spLocks noGrp="1"/>
          </p:cNvSpPr>
          <p:nvPr>
            <p:ph idx="1"/>
          </p:nvPr>
        </p:nvSpPr>
        <p:spPr/>
        <p:txBody>
          <a:bodyPr/>
          <a:lstStyle/>
          <a:p>
            <a:pPr marL="457200" indent="-457200">
              <a:spcBef>
                <a:spcPts val="800"/>
              </a:spcBef>
              <a:buFont typeface="Wingdings" charset="2"/>
              <a:buChar char="§"/>
            </a:pPr>
            <a:r>
              <a:rPr lang="en-US" sz="3200" dirty="0"/>
              <a:t>Historically, many performance models and simulators tracked time to predict performance (i.e. counting seconds or counting cycles)</a:t>
            </a:r>
          </a:p>
          <a:p>
            <a:pPr marL="457200" indent="-457200">
              <a:spcBef>
                <a:spcPts val="800"/>
              </a:spcBef>
              <a:buFont typeface="Wingdings" charset="2"/>
              <a:buChar char="§"/>
            </a:pPr>
            <a:endParaRPr lang="en-US" sz="3200" dirty="0"/>
          </a:p>
          <a:p>
            <a:pPr marL="457200" indent="-457200">
              <a:spcBef>
                <a:spcPts val="800"/>
              </a:spcBef>
              <a:buFont typeface="Wingdings" charset="2"/>
              <a:buChar char="§"/>
            </a:pPr>
            <a:r>
              <a:rPr lang="en-US" sz="3200" dirty="0"/>
              <a:t>The last two decades saw a number of latency-hiding techniques</a:t>
            </a:r>
            <a:r>
              <a:rPr lang="mr-IN" sz="3200" dirty="0"/>
              <a:t>…</a:t>
            </a:r>
            <a:endParaRPr lang="en-US" sz="3200" dirty="0"/>
          </a:p>
          <a:p>
            <a:pPr marL="914400" indent="-457200">
              <a:spcBef>
                <a:spcPts val="800"/>
              </a:spcBef>
              <a:buFont typeface="Arial" charset="0"/>
              <a:buChar char="•"/>
            </a:pPr>
            <a:r>
              <a:rPr lang="en-US" sz="2800" dirty="0"/>
              <a:t>Out-of-order execution (hardware discovers parallelism to hide latency)</a:t>
            </a:r>
          </a:p>
          <a:p>
            <a:pPr marL="914400" indent="-457200">
              <a:spcBef>
                <a:spcPts val="800"/>
              </a:spcBef>
              <a:buFont typeface="Arial" charset="0"/>
              <a:buChar char="•"/>
            </a:pPr>
            <a:r>
              <a:rPr lang="en-US" sz="2800" dirty="0"/>
              <a:t>HW stream prefetching (hardware speculatively loads data)</a:t>
            </a:r>
          </a:p>
          <a:p>
            <a:pPr marL="914400" indent="-457200">
              <a:spcBef>
                <a:spcPts val="800"/>
              </a:spcBef>
              <a:buFont typeface="Arial" charset="0"/>
              <a:buChar char="•"/>
            </a:pPr>
            <a:r>
              <a:rPr lang="en-US" sz="2800" dirty="0"/>
              <a:t>Massive thread parallelism (independent threads satisfy the latency-bandwidth product)</a:t>
            </a:r>
          </a:p>
          <a:p>
            <a:pPr marL="457200" indent="-457200">
              <a:spcBef>
                <a:spcPts val="800"/>
              </a:spcBef>
              <a:buFont typeface="Wingdings" charset="2"/>
              <a:buChar char="§"/>
            </a:pPr>
            <a:r>
              <a:rPr lang="en-US" sz="3200" dirty="0"/>
              <a:t>… resulted in a shift from a latency-limited computing regime to a </a:t>
            </a:r>
            <a:r>
              <a:rPr lang="en-US" sz="3200" b="1" dirty="0">
                <a:solidFill>
                  <a:srgbClr val="0432FF"/>
                </a:solidFill>
              </a:rPr>
              <a:t>throughput-limited computing regime</a:t>
            </a:r>
            <a:endParaRPr lang="en-US" sz="3200" dirty="0"/>
          </a:p>
          <a:p>
            <a:endParaRPr lang="en-US" sz="3200" dirty="0"/>
          </a:p>
        </p:txBody>
      </p:sp>
      <p:sp>
        <p:nvSpPr>
          <p:cNvPr id="5" name="Slide Number Placeholder 4">
            <a:extLst>
              <a:ext uri="{FF2B5EF4-FFF2-40B4-BE49-F238E27FC236}">
                <a16:creationId xmlns:a16="http://schemas.microsoft.com/office/drawing/2014/main" id="{C9F958AC-93E1-894B-B42A-FE2C470946B2}"/>
              </a:ext>
            </a:extLst>
          </p:cNvPr>
          <p:cNvSpPr>
            <a:spLocks noGrp="1"/>
          </p:cNvSpPr>
          <p:nvPr>
            <p:ph type="sldNum" sz="quarter" idx="11"/>
          </p:nvPr>
        </p:nvSpPr>
        <p:spPr/>
        <p:txBody>
          <a:bodyPr/>
          <a:lstStyle/>
          <a:p>
            <a:pPr>
              <a:defRPr/>
            </a:pPr>
            <a:fld id="{245E9D0D-5449-D64E-B77D-4219B8BBCCDD}" type="slidenum">
              <a:rPr lang="en-US" smtClean="0"/>
              <a:pPr>
                <a:defRPr/>
              </a:pPr>
              <a:t>16</a:t>
            </a:fld>
            <a:endParaRPr lang="en-US" dirty="0"/>
          </a:p>
        </p:txBody>
      </p:sp>
    </p:spTree>
    <p:extLst>
      <p:ext uri="{BB962C8B-B14F-4D97-AF65-F5344CB8AC3E}">
        <p14:creationId xmlns:p14="http://schemas.microsoft.com/office/powerpoint/2010/main" val="1594152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Roofline Model</a:t>
            </a:r>
          </a:p>
        </p:txBody>
      </p:sp>
      <p:sp>
        <p:nvSpPr>
          <p:cNvPr id="3" name="Content Placeholder 2"/>
          <p:cNvSpPr>
            <a:spLocks noGrp="1"/>
          </p:cNvSpPr>
          <p:nvPr>
            <p:ph idx="1"/>
          </p:nvPr>
        </p:nvSpPr>
        <p:spPr>
          <a:xfrm>
            <a:off x="457200" y="1447800"/>
            <a:ext cx="7315200" cy="2174001"/>
          </a:xfrm>
        </p:spPr>
        <p:txBody>
          <a:bodyPr/>
          <a:lstStyle/>
          <a:p>
            <a:pPr marL="457200" indent="-457200">
              <a:spcBef>
                <a:spcPts val="800"/>
              </a:spcBef>
              <a:buFont typeface="Wingdings" charset="2"/>
              <a:buChar char="§"/>
            </a:pPr>
            <a:r>
              <a:rPr lang="en-US" sz="3200" b="1" dirty="0">
                <a:solidFill>
                  <a:srgbClr val="0432FF"/>
                </a:solidFill>
              </a:rPr>
              <a:t>Roofline Model </a:t>
            </a:r>
            <a:r>
              <a:rPr lang="en-US" sz="3200" dirty="0"/>
              <a:t>is a throughput-oriented performance model</a:t>
            </a:r>
          </a:p>
          <a:p>
            <a:pPr marL="457200" indent="-457200">
              <a:spcBef>
                <a:spcPts val="800"/>
              </a:spcBef>
              <a:buFont typeface="Wingdings" charset="2"/>
              <a:buChar char="§"/>
            </a:pPr>
            <a:r>
              <a:rPr lang="en-US" sz="3200" dirty="0"/>
              <a:t>Tracks </a:t>
            </a:r>
            <a:r>
              <a:rPr lang="en-US" sz="3200" u="sng" dirty="0"/>
              <a:t>rates</a:t>
            </a:r>
            <a:r>
              <a:rPr lang="en-US" sz="3200" dirty="0"/>
              <a:t> not times</a:t>
            </a:r>
          </a:p>
          <a:p>
            <a:pPr marL="457200" indent="-457200">
              <a:spcBef>
                <a:spcPts val="800"/>
              </a:spcBef>
              <a:buFont typeface="Wingdings" charset="2"/>
              <a:buChar char="§"/>
            </a:pPr>
            <a:r>
              <a:rPr lang="en-US" sz="3200" dirty="0">
                <a:latin typeface="Arial" panose="020B0604020202020204" pitchFamily="34" charset="0"/>
                <a:cs typeface="Arial" panose="020B0604020202020204" pitchFamily="34" charset="0"/>
              </a:rPr>
              <a:t>Uses bound and bottleneck analysis</a:t>
            </a:r>
            <a:endParaRPr lang="en-US" sz="3200" dirty="0"/>
          </a:p>
          <a:p>
            <a:pPr marL="457200" indent="-457200">
              <a:spcBef>
                <a:spcPts val="800"/>
              </a:spcBef>
              <a:buFont typeface="Wingdings" charset="2"/>
              <a:buChar char="§"/>
            </a:pPr>
            <a:r>
              <a:rPr lang="en-US" sz="3200" dirty="0"/>
              <a:t>Independent of ISA and architecture (applies to CPUs, GPUs, Google TPUs</a:t>
            </a:r>
            <a:r>
              <a:rPr lang="en-US" sz="3200" baseline="30000" dirty="0"/>
              <a:t>1</a:t>
            </a:r>
            <a:r>
              <a:rPr lang="en-US" sz="3200" dirty="0"/>
              <a:t>, </a:t>
            </a:r>
            <a:r>
              <a:rPr lang="en-US" sz="3200" dirty="0" err="1"/>
              <a:t>etc</a:t>
            </a:r>
            <a:r>
              <a:rPr lang="mr-IN" sz="3200" dirty="0"/>
              <a:t>…</a:t>
            </a:r>
            <a:r>
              <a:rPr lang="en-US" sz="3200" dirty="0"/>
              <a:t>)</a:t>
            </a:r>
            <a:endParaRPr lang="en-US" sz="3200" i="1"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17</a:t>
            </a:fld>
            <a:endParaRPr lang="en-US" dirty="0"/>
          </a:p>
        </p:txBody>
      </p:sp>
      <p:sp>
        <p:nvSpPr>
          <p:cNvPr id="4" name="TextBox 3"/>
          <p:cNvSpPr txBox="1"/>
          <p:nvPr/>
        </p:nvSpPr>
        <p:spPr>
          <a:xfrm>
            <a:off x="152400" y="7315200"/>
            <a:ext cx="6400800" cy="914400"/>
          </a:xfrm>
          <a:prstGeom prst="rect">
            <a:avLst/>
          </a:prstGeom>
          <a:noFill/>
        </p:spPr>
        <p:txBody>
          <a:bodyPr wrap="square" lIns="0" tIns="0" rIns="0" rtlCol="0" anchor="ctr">
            <a:noAutofit/>
          </a:bodyPr>
          <a:lstStyle/>
          <a:p>
            <a:r>
              <a:rPr lang="en-US" sz="1200" baseline="30000" dirty="0">
                <a:solidFill>
                  <a:schemeClr val="bg1">
                    <a:lumMod val="50000"/>
                  </a:schemeClr>
                </a:solidFill>
              </a:rPr>
              <a:t>1</a:t>
            </a:r>
            <a:r>
              <a:rPr lang="en-US" sz="1200" dirty="0">
                <a:solidFill>
                  <a:schemeClr val="bg1">
                    <a:lumMod val="50000"/>
                  </a:schemeClr>
                </a:solidFill>
              </a:rPr>
              <a:t>Jouppi et al, “In-Datacenter Performance Analysis of a Tensor Processing Unit”, ISCA, 2017.</a:t>
            </a:r>
          </a:p>
        </p:txBody>
      </p:sp>
      <p:sp>
        <p:nvSpPr>
          <p:cNvPr id="13" name="Content Placeholder 2"/>
          <p:cNvSpPr txBox="1">
            <a:spLocks/>
          </p:cNvSpPr>
          <p:nvPr/>
        </p:nvSpPr>
        <p:spPr>
          <a:xfrm>
            <a:off x="7543800" y="6629400"/>
            <a:ext cx="6858000" cy="6096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kern="0" dirty="0">
                <a:hlinkClick r:id="rId2"/>
              </a:rPr>
              <a:t>https://crd.lbl.gov/departments/computer-science/PAR/research/roofline</a:t>
            </a:r>
            <a:endParaRPr lang="en-US" sz="1600" kern="0" dirty="0"/>
          </a:p>
          <a:p>
            <a:pPr marL="0" indent="0" algn="ctr">
              <a:spcBef>
                <a:spcPts val="800"/>
              </a:spcBef>
            </a:pPr>
            <a:endParaRPr lang="en-US" sz="1600" kern="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1366766"/>
            <a:ext cx="5486400" cy="5496068"/>
          </a:xfrm>
          <a:prstGeom prst="rect">
            <a:avLst/>
          </a:prstGeom>
        </p:spPr>
      </p:pic>
    </p:spTree>
    <p:extLst>
      <p:ext uri="{BB962C8B-B14F-4D97-AF65-F5344CB8AC3E}">
        <p14:creationId xmlns:p14="http://schemas.microsoft.com/office/powerpoint/2010/main" val="1036286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61">
            <a:extLst>
              <a:ext uri="{FF2B5EF4-FFF2-40B4-BE49-F238E27FC236}">
                <a16:creationId xmlns:a16="http://schemas.microsoft.com/office/drawing/2014/main" id="{3573AC8E-C5A1-8D4D-9123-E9D0C93FB1F0}"/>
              </a:ext>
            </a:extLst>
          </p:cNvPr>
          <p:cNvSpPr/>
          <p:nvPr/>
        </p:nvSpPr>
        <p:spPr bwMode="auto">
          <a:xfrm>
            <a:off x="2971800" y="3505200"/>
            <a:ext cx="6858000" cy="1524000"/>
          </a:xfrm>
          <a:prstGeom prst="roundRect">
            <a:avLst/>
          </a:prstGeom>
          <a:solidFill>
            <a:srgbClr val="0432FF">
              <a:alpha val="10000"/>
            </a:srgbClr>
          </a:solidFill>
          <a:ln w="25400" cap="flat" cmpd="sng" algn="ctr">
            <a:solidFill>
              <a:srgbClr val="0432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 name="Title 1"/>
          <p:cNvSpPr>
            <a:spLocks noGrp="1"/>
          </p:cNvSpPr>
          <p:nvPr>
            <p:ph type="title"/>
          </p:nvPr>
        </p:nvSpPr>
        <p:spPr>
          <a:xfrm>
            <a:off x="0" y="0"/>
            <a:ext cx="14630400" cy="1371600"/>
          </a:xfrm>
        </p:spPr>
        <p:txBody>
          <a:bodyPr/>
          <a:lstStyle/>
          <a:p>
            <a:r>
              <a:rPr lang="en-US" dirty="0"/>
              <a:t>Performance Models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18</a:t>
            </a:fld>
            <a:endParaRPr lang="en-US" dirty="0"/>
          </a:p>
        </p:txBody>
      </p:sp>
      <p:sp>
        <p:nvSpPr>
          <p:cNvPr id="9" name="Content Placeholder 2">
            <a:extLst>
              <a:ext uri="{FF2B5EF4-FFF2-40B4-BE49-F238E27FC236}">
                <a16:creationId xmlns:a16="http://schemas.microsoft.com/office/drawing/2014/main" id="{38784E1C-19EF-8449-97F3-3B3EC2FEEAA3}"/>
              </a:ext>
            </a:extLst>
          </p:cNvPr>
          <p:cNvSpPr>
            <a:spLocks noGrp="1"/>
          </p:cNvSpPr>
          <p:nvPr>
            <p:ph idx="1"/>
          </p:nvPr>
        </p:nvSpPr>
        <p:spPr>
          <a:xfrm>
            <a:off x="457200" y="1447800"/>
            <a:ext cx="13716000" cy="1524000"/>
          </a:xfrm>
        </p:spPr>
        <p:txBody>
          <a:bodyPr/>
          <a:lstStyle/>
          <a:p>
            <a:pPr marL="457200" indent="-457200">
              <a:spcBef>
                <a:spcPts val="800"/>
              </a:spcBef>
              <a:buFont typeface="Wingdings" charset="2"/>
              <a:buChar char="§"/>
            </a:pPr>
            <a:r>
              <a:rPr lang="en-US" sz="3200" dirty="0"/>
              <a:t>Because there are so many components, performance models often conceptualize the system as being dominated by one or more of these components.</a:t>
            </a:r>
            <a:endParaRPr lang="en-US" sz="2400" dirty="0"/>
          </a:p>
        </p:txBody>
      </p:sp>
      <p:sp>
        <p:nvSpPr>
          <p:cNvPr id="10" name="TextBox 9">
            <a:extLst>
              <a:ext uri="{FF2B5EF4-FFF2-40B4-BE49-F238E27FC236}">
                <a16:creationId xmlns:a16="http://schemas.microsoft.com/office/drawing/2014/main" id="{AEE57A13-9B4B-E549-B72E-C73170655E24}"/>
              </a:ext>
            </a:extLst>
          </p:cNvPr>
          <p:cNvSpPr txBox="1"/>
          <p:nvPr/>
        </p:nvSpPr>
        <p:spPr>
          <a:xfrm>
            <a:off x="4419600" y="3657600"/>
            <a:ext cx="2743200" cy="3657600"/>
          </a:xfrm>
          <a:prstGeom prst="rect">
            <a:avLst/>
          </a:prstGeom>
          <a:noFill/>
        </p:spPr>
        <p:txBody>
          <a:bodyPr wrap="none" lIns="0" tIns="0" rIns="0" rtlCol="0" anchor="ctr" anchorCtr="0">
            <a:noAutofit/>
          </a:bodyPr>
          <a:lstStyle/>
          <a:p>
            <a:pPr algn="r"/>
            <a:r>
              <a:rPr lang="en-US" sz="3200" dirty="0"/>
              <a:t>#FP operations</a:t>
            </a:r>
          </a:p>
          <a:p>
            <a:pPr algn="r"/>
            <a:r>
              <a:rPr lang="en-US" sz="3200" dirty="0"/>
              <a:t>Cache data movement</a:t>
            </a:r>
          </a:p>
          <a:p>
            <a:pPr algn="r"/>
            <a:r>
              <a:rPr lang="en-US" sz="3200" dirty="0"/>
              <a:t>DRAM data movement</a:t>
            </a:r>
          </a:p>
          <a:p>
            <a:pPr algn="r"/>
            <a:r>
              <a:rPr lang="en-US" sz="3200" dirty="0" err="1"/>
              <a:t>PCIe</a:t>
            </a:r>
            <a:r>
              <a:rPr lang="en-US" sz="3200" dirty="0"/>
              <a:t> data movement</a:t>
            </a:r>
          </a:p>
          <a:p>
            <a:pPr algn="r"/>
            <a:r>
              <a:rPr lang="en-US" sz="3200" dirty="0"/>
              <a:t>Depth</a:t>
            </a:r>
          </a:p>
          <a:p>
            <a:pPr algn="r"/>
            <a:r>
              <a:rPr lang="en-US" sz="3200" dirty="0"/>
              <a:t>MPI Message Size</a:t>
            </a:r>
          </a:p>
          <a:p>
            <a:pPr algn="r"/>
            <a:r>
              <a:rPr lang="en-US" sz="3200" dirty="0"/>
              <a:t>MPI </a:t>
            </a:r>
            <a:r>
              <a:rPr lang="en-US" sz="3200" dirty="0" err="1"/>
              <a:t>Send:Wait</a:t>
            </a:r>
            <a:r>
              <a:rPr lang="en-US" sz="3200" dirty="0"/>
              <a:t> ratio</a:t>
            </a:r>
          </a:p>
          <a:p>
            <a:pPr algn="r"/>
            <a:r>
              <a:rPr lang="en-US" sz="3200" dirty="0"/>
              <a:t>#MPI Wait’s</a:t>
            </a:r>
          </a:p>
        </p:txBody>
      </p:sp>
      <p:sp>
        <p:nvSpPr>
          <p:cNvPr id="11" name="TextBox 10">
            <a:extLst>
              <a:ext uri="{FF2B5EF4-FFF2-40B4-BE49-F238E27FC236}">
                <a16:creationId xmlns:a16="http://schemas.microsoft.com/office/drawing/2014/main" id="{7038D870-D1A1-0341-98B3-864457EDDADF}"/>
              </a:ext>
            </a:extLst>
          </p:cNvPr>
          <p:cNvSpPr txBox="1"/>
          <p:nvPr/>
        </p:nvSpPr>
        <p:spPr>
          <a:xfrm>
            <a:off x="7467600" y="3657600"/>
            <a:ext cx="2743200" cy="3657600"/>
          </a:xfrm>
          <a:prstGeom prst="rect">
            <a:avLst/>
          </a:prstGeom>
          <a:noFill/>
        </p:spPr>
        <p:txBody>
          <a:bodyPr wrap="none" lIns="0" tIns="0" rIns="0" rtlCol="0" anchor="ctr" anchorCtr="0">
            <a:noAutofit/>
          </a:bodyPr>
          <a:lstStyle/>
          <a:p>
            <a:r>
              <a:rPr lang="en-US" sz="3200" dirty="0"/>
              <a:t>FLOP/s</a:t>
            </a:r>
          </a:p>
          <a:p>
            <a:r>
              <a:rPr lang="en-US" sz="3200" dirty="0"/>
              <a:t>Cache GB/s</a:t>
            </a:r>
          </a:p>
          <a:p>
            <a:r>
              <a:rPr lang="en-US" sz="3200" dirty="0"/>
              <a:t>DRAM GB/s</a:t>
            </a:r>
          </a:p>
          <a:p>
            <a:r>
              <a:rPr lang="en-US" sz="3200" dirty="0" err="1"/>
              <a:t>PCIe</a:t>
            </a:r>
            <a:r>
              <a:rPr lang="en-US" sz="3200" dirty="0"/>
              <a:t> bandwidth</a:t>
            </a:r>
          </a:p>
          <a:p>
            <a:r>
              <a:rPr lang="en-US" sz="3200" dirty="0"/>
              <a:t>OMP Overhead</a:t>
            </a:r>
          </a:p>
          <a:p>
            <a:r>
              <a:rPr lang="en-US" sz="3200" dirty="0"/>
              <a:t>Network Bandwidth</a:t>
            </a:r>
          </a:p>
          <a:p>
            <a:r>
              <a:rPr lang="en-US" sz="3200" dirty="0"/>
              <a:t>Network Gap</a:t>
            </a:r>
          </a:p>
          <a:p>
            <a:r>
              <a:rPr lang="en-US" sz="3200" dirty="0"/>
              <a:t>Network Latency</a:t>
            </a:r>
          </a:p>
        </p:txBody>
      </p:sp>
      <p:sp>
        <p:nvSpPr>
          <p:cNvPr id="18" name="TextBox 17">
            <a:extLst>
              <a:ext uri="{FF2B5EF4-FFF2-40B4-BE49-F238E27FC236}">
                <a16:creationId xmlns:a16="http://schemas.microsoft.com/office/drawing/2014/main" id="{A77E5A77-FD9F-484A-A10F-FF61A57AB18F}"/>
              </a:ext>
            </a:extLst>
          </p:cNvPr>
          <p:cNvSpPr txBox="1"/>
          <p:nvPr/>
        </p:nvSpPr>
        <p:spPr>
          <a:xfrm>
            <a:off x="10668000" y="3429000"/>
            <a:ext cx="1620958" cy="685800"/>
          </a:xfrm>
          <a:prstGeom prst="rect">
            <a:avLst/>
          </a:prstGeom>
          <a:noFill/>
        </p:spPr>
        <p:txBody>
          <a:bodyPr wrap="none" lIns="0" tIns="0" rIns="0" bIns="0" rtlCol="0" anchor="ctr" anchorCtr="0">
            <a:noAutofit/>
          </a:bodyPr>
          <a:lstStyle/>
          <a:p>
            <a:r>
              <a:rPr lang="en-US" sz="2400" b="1" dirty="0">
                <a:solidFill>
                  <a:srgbClr val="0432FF"/>
                </a:solidFill>
              </a:rPr>
              <a:t>Roofline</a:t>
            </a:r>
          </a:p>
          <a:p>
            <a:r>
              <a:rPr lang="en-US" sz="2400" b="1" dirty="0">
                <a:solidFill>
                  <a:srgbClr val="0432FF"/>
                </a:solidFill>
              </a:rPr>
              <a:t>Model</a:t>
            </a:r>
          </a:p>
        </p:txBody>
      </p:sp>
      <p:cxnSp>
        <p:nvCxnSpPr>
          <p:cNvPr id="19" name="Straight Connector 18">
            <a:extLst>
              <a:ext uri="{FF2B5EF4-FFF2-40B4-BE49-F238E27FC236}">
                <a16:creationId xmlns:a16="http://schemas.microsoft.com/office/drawing/2014/main" id="{50FF981E-A4D7-4E43-AE28-9A0E2FB3AF37}"/>
              </a:ext>
            </a:extLst>
          </p:cNvPr>
          <p:cNvCxnSpPr>
            <a:cxnSpLocks/>
            <a:stCxn id="18" idx="1"/>
          </p:cNvCxnSpPr>
          <p:nvPr/>
        </p:nvCxnSpPr>
        <p:spPr bwMode="auto">
          <a:xfrm flipH="1">
            <a:off x="9829800" y="3771900"/>
            <a:ext cx="838200" cy="571500"/>
          </a:xfrm>
          <a:prstGeom prst="line">
            <a:avLst/>
          </a:prstGeom>
          <a:solidFill>
            <a:schemeClr val="accent1"/>
          </a:solidFill>
          <a:ln w="25400" cap="rnd" cmpd="sng" algn="ctr">
            <a:solidFill>
              <a:srgbClr val="0432FF"/>
            </a:solidFill>
            <a:prstDash val="solid"/>
            <a:round/>
            <a:headEnd type="none" w="med" len="med"/>
            <a:tailEnd type="none" w="med" len="med"/>
          </a:ln>
          <a:effectLst/>
        </p:spPr>
      </p:cxnSp>
      <p:sp>
        <p:nvSpPr>
          <p:cNvPr id="21" name="TextBox 20">
            <a:extLst>
              <a:ext uri="{FF2B5EF4-FFF2-40B4-BE49-F238E27FC236}">
                <a16:creationId xmlns:a16="http://schemas.microsoft.com/office/drawing/2014/main" id="{697A1931-52EC-6E40-8890-CF0D5A2F1D10}"/>
              </a:ext>
            </a:extLst>
          </p:cNvPr>
          <p:cNvSpPr txBox="1"/>
          <p:nvPr/>
        </p:nvSpPr>
        <p:spPr>
          <a:xfrm>
            <a:off x="152400" y="7315200"/>
            <a:ext cx="6400800" cy="914400"/>
          </a:xfrm>
          <a:prstGeom prst="rect">
            <a:avLst/>
          </a:prstGeom>
          <a:noFill/>
        </p:spPr>
        <p:txBody>
          <a:bodyPr wrap="square" lIns="0" tIns="0" rIns="0" rtlCol="0" anchor="ctr">
            <a:noAutofit/>
          </a:bodyPr>
          <a:lstStyle/>
          <a:p>
            <a:r>
              <a:rPr lang="en-US" sz="1800" baseline="30000" dirty="0">
                <a:solidFill>
                  <a:schemeClr val="bg1">
                    <a:lumMod val="50000"/>
                  </a:schemeClr>
                </a:solidFill>
              </a:rPr>
              <a:t>Williams et al, "Roofline: An Insightful Visual Performance Model For Multicore Architectures", CACM, 2009.</a:t>
            </a:r>
            <a:endParaRPr lang="en-US" sz="1800" dirty="0">
              <a:solidFill>
                <a:schemeClr val="bg1">
                  <a:lumMod val="50000"/>
                </a:schemeClr>
              </a:solidFill>
            </a:endParaRPr>
          </a:p>
        </p:txBody>
      </p:sp>
      <p:grpSp>
        <p:nvGrpSpPr>
          <p:cNvPr id="12" name="Group 11">
            <a:extLst>
              <a:ext uri="{FF2B5EF4-FFF2-40B4-BE49-F238E27FC236}">
                <a16:creationId xmlns:a16="http://schemas.microsoft.com/office/drawing/2014/main" id="{E9B3E310-F9ED-D74B-B4FB-377AE600703C}"/>
              </a:ext>
            </a:extLst>
          </p:cNvPr>
          <p:cNvGrpSpPr/>
          <p:nvPr/>
        </p:nvGrpSpPr>
        <p:grpSpPr>
          <a:xfrm>
            <a:off x="8686800" y="3200400"/>
            <a:ext cx="4800600" cy="4191000"/>
            <a:chOff x="8610600" y="2438400"/>
            <a:chExt cx="4800600" cy="4191000"/>
          </a:xfrm>
        </p:grpSpPr>
        <p:sp>
          <p:nvSpPr>
            <p:cNvPr id="13" name="Explosion 2 12">
              <a:extLst>
                <a:ext uri="{FF2B5EF4-FFF2-40B4-BE49-F238E27FC236}">
                  <a16:creationId xmlns:a16="http://schemas.microsoft.com/office/drawing/2014/main" id="{4C8A22E7-551F-144A-B08B-A91ED9F90BBB}"/>
                </a:ext>
              </a:extLst>
            </p:cNvPr>
            <p:cNvSpPr/>
            <p:nvPr/>
          </p:nvSpPr>
          <p:spPr bwMode="auto">
            <a:xfrm>
              <a:off x="8610600" y="2438400"/>
              <a:ext cx="4800600" cy="4191000"/>
            </a:xfrm>
            <a:prstGeom prst="irregularSeal2">
              <a:avLst/>
            </a:prstGeom>
            <a:solidFill>
              <a:srgbClr val="FFCC66"/>
            </a:solidFill>
            <a:ln w="9525" cap="flat" cmpd="sng" algn="ctr">
              <a:solidFill>
                <a:srgbClr val="9411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0" i="0" u="none" strike="noStrike" cap="none" normalizeH="0" baseline="0" dirty="0">
                  <a:ln>
                    <a:noFill/>
                  </a:ln>
                  <a:solidFill>
                    <a:srgbClr val="FF9300"/>
                  </a:solidFill>
                  <a:effectLst/>
                  <a:latin typeface="Arial" charset="0"/>
                  <a:ea typeface="ＭＳ Ｐゴシック" charset="-128"/>
                  <a:cs typeface="ＭＳ Ｐゴシック" charset="-128"/>
                </a:rPr>
                <a:t>!</a:t>
              </a:r>
            </a:p>
          </p:txBody>
        </p:sp>
        <p:sp>
          <p:nvSpPr>
            <p:cNvPr id="14" name="Content Placeholder 2">
              <a:extLst>
                <a:ext uri="{FF2B5EF4-FFF2-40B4-BE49-F238E27FC236}">
                  <a16:creationId xmlns:a16="http://schemas.microsoft.com/office/drawing/2014/main" id="{66BC45E2-71EB-2C44-9A38-422C3447AD16}"/>
                </a:ext>
              </a:extLst>
            </p:cNvPr>
            <p:cNvSpPr txBox="1">
              <a:spLocks/>
            </p:cNvSpPr>
            <p:nvPr/>
          </p:nvSpPr>
          <p:spPr>
            <a:xfrm rot="20099409">
              <a:off x="8739686" y="3661844"/>
              <a:ext cx="4038888" cy="18669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3600" b="1" kern="0" dirty="0">
                  <a:solidFill>
                    <a:srgbClr val="941100"/>
                  </a:solidFill>
                </a:rPr>
                <a:t>Use the</a:t>
              </a:r>
            </a:p>
            <a:p>
              <a:pPr marL="0" indent="0" algn="ctr">
                <a:spcBef>
                  <a:spcPts val="800"/>
                </a:spcBef>
              </a:pPr>
              <a:r>
                <a:rPr lang="en-US" sz="3600" b="1" kern="0" dirty="0">
                  <a:solidFill>
                    <a:srgbClr val="941100"/>
                  </a:solidFill>
                </a:rPr>
                <a:t>right model</a:t>
              </a:r>
            </a:p>
          </p:txBody>
        </p:sp>
      </p:grpSp>
    </p:spTree>
    <p:extLst>
      <p:ext uri="{BB962C8B-B14F-4D97-AF65-F5344CB8AC3E}">
        <p14:creationId xmlns:p14="http://schemas.microsoft.com/office/powerpoint/2010/main" val="160415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a:spLocks noGrp="1"/>
          </p:cNvSpPr>
          <p:nvPr>
            <p:ph type="ctrTitle"/>
          </p:nvPr>
        </p:nvSpPr>
        <p:spPr>
          <a:xfrm>
            <a:off x="914400" y="3200400"/>
            <a:ext cx="12801600" cy="1828800"/>
          </a:xfrm>
        </p:spPr>
        <p:txBody>
          <a:bodyPr anchor="ctr"/>
          <a:lstStyle/>
          <a:p>
            <a:r>
              <a:rPr lang="en-US" sz="9600" dirty="0"/>
              <a:t>Introduction to the</a:t>
            </a:r>
            <a:br>
              <a:rPr lang="en-US" sz="9600" dirty="0"/>
            </a:br>
            <a:r>
              <a:rPr lang="en-US" sz="9600" dirty="0"/>
              <a:t>Roofline Model</a:t>
            </a:r>
          </a:p>
        </p:txBody>
      </p:sp>
    </p:spTree>
    <p:extLst>
      <p:ext uri="{BB962C8B-B14F-4D97-AF65-F5344CB8AC3E}">
        <p14:creationId xmlns:p14="http://schemas.microsoft.com/office/powerpoint/2010/main" val="2385101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828800" y="3124200"/>
            <a:ext cx="10972800" cy="4495800"/>
          </a:xfrm>
        </p:spPr>
        <p:txBody>
          <a:bodyPr/>
          <a:lstStyle/>
          <a:p>
            <a:pPr algn="just"/>
            <a:r>
              <a:rPr lang="en-US" sz="3200" b="0" dirty="0">
                <a:effectLst>
                  <a:outerShdw blurRad="50800" dist="38100" dir="2700000" algn="tl" rotWithShape="0">
                    <a:prstClr val="black">
                      <a:alpha val="40000"/>
                    </a:prstClr>
                  </a:outerShdw>
                </a:effectLst>
                <a:ea typeface="ＭＳ Ｐゴシック" pitchFamily="-106" charset="-128"/>
                <a:cs typeface="ＭＳ Ｐゴシック" pitchFamily="-106" charset="-128"/>
              </a:rPr>
              <a:t>Jack </a:t>
            </a:r>
            <a:r>
              <a:rPr lang="en-US" sz="3200" b="0" dirty="0" err="1">
                <a:effectLst>
                  <a:outerShdw blurRad="50800" dist="38100" dir="2700000" algn="tl" rotWithShape="0">
                    <a:prstClr val="black">
                      <a:alpha val="40000"/>
                    </a:prstClr>
                  </a:outerShdw>
                </a:effectLst>
                <a:ea typeface="ＭＳ Ｐゴシック" pitchFamily="-106" charset="-128"/>
                <a:cs typeface="ＭＳ Ｐゴシック" pitchFamily="-106" charset="-128"/>
              </a:rPr>
              <a:t>Deslippe</a:t>
            </a:r>
            <a:r>
              <a:rPr lang="en-US" sz="3200" b="0" dirty="0">
                <a:effectLst>
                  <a:outerShdw blurRad="50800" dist="38100" dir="2700000" algn="tl" rotWithShape="0">
                    <a:prstClr val="black">
                      <a:alpha val="40000"/>
                    </a:prstClr>
                  </a:outerShdw>
                </a:effectLst>
                <a:ea typeface="ＭＳ Ｐゴシック" pitchFamily="-106" charset="-128"/>
                <a:cs typeface="ＭＳ Ｐゴシック" pitchFamily="-106" charset="-128"/>
              </a:rPr>
              <a:t>, Charlene Yang, Doug </a:t>
            </a:r>
            <a:r>
              <a:rPr lang="en-US" sz="3200" b="0" dirty="0" err="1">
                <a:effectLst>
                  <a:outerShdw blurRad="50800" dist="38100" dir="2700000" algn="tl" rotWithShape="0">
                    <a:prstClr val="black">
                      <a:alpha val="40000"/>
                    </a:prstClr>
                  </a:outerShdw>
                </a:effectLst>
                <a:ea typeface="ＭＳ Ｐゴシック" pitchFamily="-106" charset="-128"/>
                <a:cs typeface="ＭＳ Ｐゴシック" pitchFamily="-106" charset="-128"/>
              </a:rPr>
              <a:t>Doerfler</a:t>
            </a:r>
            <a:r>
              <a:rPr lang="en-US" sz="3200" b="0" dirty="0">
                <a:effectLst>
                  <a:outerShdw blurRad="50800" dist="38100" dir="2700000" algn="tl" rotWithShape="0">
                    <a:prstClr val="black">
                      <a:alpha val="40000"/>
                    </a:prstClr>
                  </a:outerShdw>
                </a:effectLst>
                <a:ea typeface="ＭＳ Ｐゴシック" pitchFamily="-106" charset="-128"/>
                <a:cs typeface="ＭＳ Ｐゴシック" pitchFamily="-106" charset="-128"/>
              </a:rPr>
              <a:t>, Matt </a:t>
            </a:r>
            <a:r>
              <a:rPr lang="en-US" sz="3200" b="0" dirty="0" err="1">
                <a:effectLst>
                  <a:outerShdw blurRad="50800" dist="38100" dir="2700000" algn="tl" rotWithShape="0">
                    <a:prstClr val="black">
                      <a:alpha val="40000"/>
                    </a:prstClr>
                  </a:outerShdw>
                </a:effectLst>
                <a:ea typeface="ＭＳ Ｐゴシック" pitchFamily="-106" charset="-128"/>
                <a:cs typeface="ＭＳ Ｐゴシック" pitchFamily="-106" charset="-128"/>
              </a:rPr>
              <a:t>Cordery</a:t>
            </a:r>
            <a:r>
              <a:rPr lang="en-US" sz="3200" b="0" dirty="0">
                <a:effectLst>
                  <a:outerShdw blurRad="50800" dist="38100" dir="2700000" algn="tl" rotWithShape="0">
                    <a:prstClr val="black">
                      <a:alpha val="40000"/>
                    </a:prstClr>
                  </a:outerShdw>
                </a:effectLst>
                <a:ea typeface="ＭＳ Ｐゴシック" pitchFamily="-106" charset="-128"/>
                <a:cs typeface="ＭＳ Ｐゴシック" pitchFamily="-106" charset="-128"/>
              </a:rPr>
              <a:t>, Khaled Ibrahim, Lenny </a:t>
            </a:r>
            <a:r>
              <a:rPr lang="en-US" sz="3200" b="0" dirty="0" err="1">
                <a:effectLst>
                  <a:outerShdw blurRad="50800" dist="38100" dir="2700000" algn="tl" rotWithShape="0">
                    <a:prstClr val="black">
                      <a:alpha val="40000"/>
                    </a:prstClr>
                  </a:outerShdw>
                </a:effectLst>
                <a:ea typeface="ＭＳ Ｐゴシック" pitchFamily="-106" charset="-128"/>
                <a:cs typeface="ＭＳ Ｐゴシック" pitchFamily="-106" charset="-128"/>
              </a:rPr>
              <a:t>Oliker</a:t>
            </a:r>
            <a:r>
              <a:rPr lang="en-US" sz="3200" b="0" dirty="0">
                <a:effectLst>
                  <a:outerShdw blurRad="50800" dist="38100" dir="2700000" algn="tl" rotWithShape="0">
                    <a:prstClr val="black">
                      <a:alpha val="40000"/>
                    </a:prstClr>
                  </a:outerShdw>
                </a:effectLst>
                <a:ea typeface="ＭＳ Ｐゴシック" pitchFamily="-106" charset="-128"/>
                <a:cs typeface="ＭＳ Ｐゴシック" pitchFamily="-106" charset="-128"/>
              </a:rPr>
              <a:t>, </a:t>
            </a:r>
            <a:r>
              <a:rPr lang="en-US" sz="3200" b="0" dirty="0" err="1">
                <a:effectLst>
                  <a:outerShdw blurRad="50800" dist="38100" dir="2700000" algn="tl" rotWithShape="0">
                    <a:prstClr val="black">
                      <a:alpha val="40000"/>
                    </a:prstClr>
                  </a:outerShdw>
                </a:effectLst>
                <a:ea typeface="ＭＳ Ｐゴシック" pitchFamily="-106" charset="-128"/>
                <a:cs typeface="ＭＳ Ｐゴシック" pitchFamily="-106" charset="-128"/>
              </a:rPr>
              <a:t>Protonu</a:t>
            </a:r>
            <a:r>
              <a:rPr lang="en-US" sz="3200" b="0" dirty="0">
                <a:effectLst>
                  <a:outerShdw blurRad="50800" dist="38100" dir="2700000" algn="tl" rotWithShape="0">
                    <a:prstClr val="black">
                      <a:alpha val="40000"/>
                    </a:prstClr>
                  </a:outerShdw>
                </a:effectLst>
                <a:ea typeface="ＭＳ Ｐゴシック" pitchFamily="-106" charset="-128"/>
                <a:cs typeface="ＭＳ Ｐゴシック" pitchFamily="-106" charset="-128"/>
              </a:rPr>
              <a:t> </a:t>
            </a:r>
            <a:r>
              <a:rPr lang="en-US" sz="3200" b="0" dirty="0" err="1">
                <a:effectLst>
                  <a:outerShdw blurRad="50800" dist="38100" dir="2700000" algn="tl" rotWithShape="0">
                    <a:prstClr val="black">
                      <a:alpha val="40000"/>
                    </a:prstClr>
                  </a:outerShdw>
                </a:effectLst>
                <a:ea typeface="ＭＳ Ｐゴシック" pitchFamily="-106" charset="-128"/>
                <a:cs typeface="ＭＳ Ｐゴシック" pitchFamily="-106" charset="-128"/>
              </a:rPr>
              <a:t>Basu</a:t>
            </a:r>
            <a:r>
              <a:rPr lang="en-US" sz="3200" b="0" dirty="0">
                <a:effectLst>
                  <a:outerShdw blurRad="50800" dist="38100" dir="2700000" algn="tl" rotWithShape="0">
                    <a:prstClr val="black">
                      <a:alpha val="40000"/>
                    </a:prstClr>
                  </a:outerShdw>
                </a:effectLst>
                <a:ea typeface="ＭＳ Ｐゴシック" pitchFamily="-106" charset="-128"/>
                <a:cs typeface="ＭＳ Ｐゴシック" pitchFamily="-106" charset="-128"/>
              </a:rPr>
              <a:t>, Terry </a:t>
            </a:r>
            <a:r>
              <a:rPr lang="en-US" sz="3200" b="0" dirty="0" err="1">
                <a:effectLst>
                  <a:outerShdw blurRad="50800" dist="38100" dir="2700000" algn="tl" rotWithShape="0">
                    <a:prstClr val="black">
                      <a:alpha val="40000"/>
                    </a:prstClr>
                  </a:outerShdw>
                </a:effectLst>
                <a:ea typeface="ＭＳ Ｐゴシック" pitchFamily="-106" charset="-128"/>
                <a:cs typeface="ＭＳ Ｐゴシック" pitchFamily="-106" charset="-128"/>
              </a:rPr>
              <a:t>Ligocki</a:t>
            </a:r>
            <a:r>
              <a:rPr lang="en-US" sz="3200" b="0" dirty="0">
                <a:effectLst>
                  <a:outerShdw blurRad="50800" dist="38100" dir="2700000" algn="tl" rotWithShape="0">
                    <a:prstClr val="black">
                      <a:alpha val="40000"/>
                    </a:prstClr>
                  </a:outerShdw>
                </a:effectLst>
                <a:ea typeface="ＭＳ Ｐゴシック" pitchFamily="-106" charset="-128"/>
                <a:cs typeface="ＭＳ Ｐゴシック" pitchFamily="-106" charset="-128"/>
              </a:rPr>
              <a:t>, Brian Van </a:t>
            </a:r>
            <a:r>
              <a:rPr lang="en-US" sz="3200" b="0" dirty="0" err="1">
                <a:effectLst>
                  <a:outerShdw blurRad="50800" dist="38100" dir="2700000" algn="tl" rotWithShape="0">
                    <a:prstClr val="black">
                      <a:alpha val="40000"/>
                    </a:prstClr>
                  </a:outerShdw>
                </a:effectLst>
                <a:ea typeface="ＭＳ Ｐゴシック" pitchFamily="-106" charset="-128"/>
                <a:cs typeface="ＭＳ Ｐゴシック" pitchFamily="-106" charset="-128"/>
              </a:rPr>
              <a:t>Straalen</a:t>
            </a:r>
            <a:r>
              <a:rPr lang="en-US" sz="3200" b="0" dirty="0">
                <a:effectLst>
                  <a:outerShdw blurRad="50800" dist="38100" dir="2700000" algn="tl" rotWithShape="0">
                    <a:prstClr val="black">
                      <a:alpha val="40000"/>
                    </a:prstClr>
                  </a:outerShdw>
                </a:effectLst>
                <a:ea typeface="ＭＳ Ｐゴシック" pitchFamily="-106" charset="-128"/>
                <a:cs typeface="ＭＳ Ｐゴシック" pitchFamily="-106" charset="-128"/>
              </a:rPr>
              <a:t> (LBL), Linda Lo (formerly Utah), Zakhar </a:t>
            </a:r>
            <a:r>
              <a:rPr lang="en-US" sz="3200" b="0" dirty="0" err="1">
                <a:effectLst>
                  <a:outerShdw blurRad="50800" dist="38100" dir="2700000" algn="tl" rotWithShape="0">
                    <a:prstClr val="black">
                      <a:alpha val="40000"/>
                    </a:prstClr>
                  </a:outerShdw>
                </a:effectLst>
                <a:ea typeface="ＭＳ Ｐゴシック" pitchFamily="-106" charset="-128"/>
                <a:cs typeface="ＭＳ Ｐゴシック" pitchFamily="-106" charset="-128"/>
              </a:rPr>
              <a:t>Matveev</a:t>
            </a:r>
            <a:r>
              <a:rPr lang="en-US" sz="3200" b="0" dirty="0">
                <a:effectLst/>
                <a:ea typeface="ＭＳ Ｐゴシック" pitchFamily="-106" charset="-128"/>
                <a:cs typeface="ＭＳ Ｐゴシック" pitchFamily="-106" charset="-128"/>
              </a:rPr>
              <a:t> (Intel)</a:t>
            </a:r>
            <a:r>
              <a:rPr lang="en-US" sz="3200" b="0" dirty="0">
                <a:effectLst>
                  <a:outerShdw blurRad="50800" dist="38100" dir="2700000" algn="tl" rotWithShape="0">
                    <a:prstClr val="black">
                      <a:alpha val="40000"/>
                    </a:prstClr>
                  </a:outerShdw>
                </a:effectLst>
                <a:ea typeface="ＭＳ Ｐゴシック" pitchFamily="-106" charset="-128"/>
                <a:cs typeface="ＭＳ Ｐゴシック" pitchFamily="-106" charset="-128"/>
              </a:rPr>
              <a:t>, Roman </a:t>
            </a:r>
            <a:r>
              <a:rPr lang="en-US" sz="3200" b="0" dirty="0" err="1">
                <a:effectLst>
                  <a:outerShdw blurRad="50800" dist="38100" dir="2700000" algn="tl" rotWithShape="0">
                    <a:prstClr val="black">
                      <a:alpha val="40000"/>
                    </a:prstClr>
                  </a:outerShdw>
                </a:effectLst>
                <a:ea typeface="ＭＳ Ｐゴシック" pitchFamily="-106" charset="-128"/>
                <a:cs typeface="ＭＳ Ｐゴシック" pitchFamily="-106" charset="-128"/>
              </a:rPr>
              <a:t>Belenov</a:t>
            </a:r>
            <a:r>
              <a:rPr lang="en-US" sz="3200" b="0" dirty="0">
                <a:effectLst>
                  <a:outerShdw blurRad="50800" dist="38100" dir="2700000" algn="tl" rotWithShape="0">
                    <a:prstClr val="black">
                      <a:alpha val="40000"/>
                    </a:prstClr>
                  </a:outerShdw>
                </a:effectLst>
                <a:ea typeface="ＭＳ Ｐゴシック" pitchFamily="-106" charset="-128"/>
                <a:cs typeface="ＭＳ Ｐゴシック" pitchFamily="-106" charset="-128"/>
              </a:rPr>
              <a:t> (Intel)</a:t>
            </a:r>
          </a:p>
          <a:p>
            <a:pPr algn="just"/>
            <a:endParaRPr lang="en-US" sz="3200" dirty="0">
              <a:effectLst>
                <a:outerShdw blurRad="50800" dist="38100" dir="2700000" algn="tl" rotWithShape="0">
                  <a:prstClr val="black">
                    <a:alpha val="40000"/>
                  </a:prstClr>
                </a:outerShdw>
              </a:effectLst>
            </a:endParaRPr>
          </a:p>
        </p:txBody>
      </p:sp>
      <p:sp>
        <p:nvSpPr>
          <p:cNvPr id="3" name="Title 5"/>
          <p:cNvSpPr>
            <a:spLocks noGrp="1"/>
          </p:cNvSpPr>
          <p:nvPr>
            <p:ph type="ctrTitle"/>
          </p:nvPr>
        </p:nvSpPr>
        <p:spPr>
          <a:xfrm>
            <a:off x="914400" y="1371600"/>
            <a:ext cx="12801600" cy="1828800"/>
          </a:xfrm>
        </p:spPr>
        <p:txBody>
          <a:bodyPr anchor="ctr"/>
          <a:lstStyle/>
          <a:p>
            <a:r>
              <a:rPr lang="en-US" sz="9600" dirty="0">
                <a:effectLst>
                  <a:outerShdw blurRad="50800" dist="38100" dir="2700000" algn="tl" rotWithShape="0">
                    <a:prstClr val="black">
                      <a:alpha val="40000"/>
                    </a:prstClr>
                  </a:outerShdw>
                </a:effectLst>
              </a:rPr>
              <a:t>Acknowledgements</a:t>
            </a:r>
          </a:p>
        </p:txBody>
      </p:sp>
    </p:spTree>
    <p:extLst>
      <p:ext uri="{BB962C8B-B14F-4D97-AF65-F5344CB8AC3E}">
        <p14:creationId xmlns:p14="http://schemas.microsoft.com/office/powerpoint/2010/main" val="1079955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Roofline</a:t>
            </a:r>
          </a:p>
        </p:txBody>
      </p:sp>
      <p:sp>
        <p:nvSpPr>
          <p:cNvPr id="3" name="Content Placeholder 2"/>
          <p:cNvSpPr>
            <a:spLocks noGrp="1"/>
          </p:cNvSpPr>
          <p:nvPr>
            <p:ph idx="1"/>
          </p:nvPr>
        </p:nvSpPr>
        <p:spPr>
          <a:xfrm>
            <a:off x="457200" y="1447800"/>
            <a:ext cx="7010400" cy="1524000"/>
          </a:xfrm>
        </p:spPr>
        <p:txBody>
          <a:bodyPr/>
          <a:lstStyle/>
          <a:p>
            <a:pPr marL="457200" indent="-457200">
              <a:spcBef>
                <a:spcPts val="800"/>
              </a:spcBef>
              <a:buFont typeface="Wingdings" charset="2"/>
              <a:buChar char="§"/>
            </a:pPr>
            <a:r>
              <a:rPr lang="en-US" sz="3200" dirty="0"/>
              <a:t>One could hope to always attain peak performance (FLOP/s)</a:t>
            </a:r>
          </a:p>
          <a:p>
            <a:pPr marL="457200" indent="-457200">
              <a:spcBef>
                <a:spcPts val="800"/>
              </a:spcBef>
              <a:buFont typeface="Wingdings" charset="2"/>
              <a:buChar char="§"/>
            </a:pPr>
            <a:r>
              <a:rPr lang="en-US" sz="3200" dirty="0"/>
              <a:t>However, finite locality (reuse) and bandwidth limit performance.</a:t>
            </a:r>
          </a:p>
          <a:p>
            <a:pPr marL="457200" indent="-457200">
              <a:spcBef>
                <a:spcPts val="800"/>
              </a:spcBef>
              <a:buFont typeface="Wingdings" charset="2"/>
              <a:buChar char="§"/>
            </a:pPr>
            <a:r>
              <a:rPr lang="en-US" sz="3200" dirty="0"/>
              <a:t>Assume:</a:t>
            </a:r>
          </a:p>
          <a:p>
            <a:pPr marL="914400" indent="-457200">
              <a:spcBef>
                <a:spcPts val="800"/>
              </a:spcBef>
              <a:buFont typeface="Arial" panose="020B0604020202020204" pitchFamily="34" charset="0"/>
              <a:buChar char="•"/>
            </a:pPr>
            <a:r>
              <a:rPr lang="en-US" sz="2400" dirty="0"/>
              <a:t>Idealized processor/caches</a:t>
            </a:r>
          </a:p>
          <a:p>
            <a:pPr marL="914400" indent="-457200">
              <a:spcBef>
                <a:spcPts val="800"/>
              </a:spcBef>
              <a:buFont typeface="Arial" panose="020B0604020202020204" pitchFamily="34" charset="0"/>
              <a:buChar char="•"/>
            </a:pPr>
            <a:r>
              <a:rPr lang="en-US" sz="2400" dirty="0"/>
              <a:t>Cold start (data in DRAM)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20</a:t>
            </a:fld>
            <a:endParaRPr lang="en-US" dirty="0"/>
          </a:p>
        </p:txBody>
      </p:sp>
      <p:grpSp>
        <p:nvGrpSpPr>
          <p:cNvPr id="7" name="Group 6">
            <a:extLst>
              <a:ext uri="{FF2B5EF4-FFF2-40B4-BE49-F238E27FC236}">
                <a16:creationId xmlns:a16="http://schemas.microsoft.com/office/drawing/2014/main" id="{D7E23229-2173-DA48-AAC6-17C8DDE7DC6F}"/>
              </a:ext>
            </a:extLst>
          </p:cNvPr>
          <p:cNvGrpSpPr/>
          <p:nvPr/>
        </p:nvGrpSpPr>
        <p:grpSpPr>
          <a:xfrm>
            <a:off x="9677400" y="2286000"/>
            <a:ext cx="2743200" cy="2743200"/>
            <a:chOff x="9677400" y="2286000"/>
            <a:chExt cx="2743200" cy="2743200"/>
          </a:xfrm>
        </p:grpSpPr>
        <p:sp>
          <p:nvSpPr>
            <p:cNvPr id="4" name="TextBox 3">
              <a:extLst>
                <a:ext uri="{FF2B5EF4-FFF2-40B4-BE49-F238E27FC236}">
                  <a16:creationId xmlns:a16="http://schemas.microsoft.com/office/drawing/2014/main" id="{AA5B29ED-1C69-D34B-8673-4F4F370FE8DD}"/>
                </a:ext>
              </a:extLst>
            </p:cNvPr>
            <p:cNvSpPr txBox="1"/>
            <p:nvPr/>
          </p:nvSpPr>
          <p:spPr>
            <a:xfrm>
              <a:off x="9677400" y="2286000"/>
              <a:ext cx="2743200" cy="914400"/>
            </a:xfrm>
            <a:prstGeom prst="rect">
              <a:avLst/>
            </a:prstGeom>
            <a:solidFill>
              <a:schemeClr val="tx1"/>
            </a:solidFill>
            <a:ln>
              <a:solidFill>
                <a:schemeClr val="tx1"/>
              </a:solidFill>
            </a:ln>
          </p:spPr>
          <p:txBody>
            <a:bodyPr wrap="none" lIns="0" tIns="0" rIns="0" bIns="0" rtlCol="0" anchor="ctr" anchorCtr="0">
              <a:noAutofit/>
            </a:bodyPr>
            <a:lstStyle/>
            <a:p>
              <a:pPr algn="ctr"/>
              <a:r>
                <a:rPr lang="en-US" dirty="0">
                  <a:solidFill>
                    <a:schemeClr val="bg1"/>
                  </a:solidFill>
                </a:rPr>
                <a:t>CPU</a:t>
              </a:r>
            </a:p>
            <a:p>
              <a:pPr algn="ctr"/>
              <a:r>
                <a:rPr lang="en-US" sz="1600" dirty="0">
                  <a:solidFill>
                    <a:schemeClr val="bg1"/>
                  </a:solidFill>
                </a:rPr>
                <a:t>(compute, FLOP/s)</a:t>
              </a:r>
            </a:p>
          </p:txBody>
        </p:sp>
        <p:sp>
          <p:nvSpPr>
            <p:cNvPr id="25" name="TextBox 24">
              <a:extLst>
                <a:ext uri="{FF2B5EF4-FFF2-40B4-BE49-F238E27FC236}">
                  <a16:creationId xmlns:a16="http://schemas.microsoft.com/office/drawing/2014/main" id="{CEFA8B1E-E7A8-0E4C-89CC-490352799FD1}"/>
                </a:ext>
              </a:extLst>
            </p:cNvPr>
            <p:cNvSpPr txBox="1"/>
            <p:nvPr/>
          </p:nvSpPr>
          <p:spPr>
            <a:xfrm>
              <a:off x="9677400" y="4114800"/>
              <a:ext cx="2743200" cy="9144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b="1" dirty="0"/>
                <a:t>DRAM</a:t>
              </a:r>
            </a:p>
            <a:p>
              <a:pPr algn="ctr"/>
              <a:r>
                <a:rPr lang="en-US" sz="1600" b="1" dirty="0"/>
                <a:t>(data, GB)</a:t>
              </a:r>
            </a:p>
          </p:txBody>
        </p:sp>
        <p:sp>
          <p:nvSpPr>
            <p:cNvPr id="30" name="TextBox 29">
              <a:extLst>
                <a:ext uri="{FF2B5EF4-FFF2-40B4-BE49-F238E27FC236}">
                  <a16:creationId xmlns:a16="http://schemas.microsoft.com/office/drawing/2014/main" id="{E8CBCA0B-EB56-D442-8257-72807B841EC2}"/>
                </a:ext>
              </a:extLst>
            </p:cNvPr>
            <p:cNvSpPr txBox="1"/>
            <p:nvPr/>
          </p:nvSpPr>
          <p:spPr>
            <a:xfrm>
              <a:off x="11201400" y="3200400"/>
              <a:ext cx="1219200" cy="914400"/>
            </a:xfrm>
            <a:prstGeom prst="rect">
              <a:avLst/>
            </a:prstGeom>
            <a:noFill/>
            <a:ln>
              <a:noFill/>
            </a:ln>
          </p:spPr>
          <p:txBody>
            <a:bodyPr wrap="none" lIns="0" tIns="0" rIns="0" bIns="0" rtlCol="0" anchor="ctr" anchorCtr="0">
              <a:noAutofit/>
            </a:bodyPr>
            <a:lstStyle/>
            <a:p>
              <a:r>
                <a:rPr lang="en-US" sz="1600" dirty="0"/>
                <a:t>DRAM Bandwidth</a:t>
              </a:r>
            </a:p>
            <a:p>
              <a:r>
                <a:rPr lang="en-US" sz="1600" dirty="0"/>
                <a:t>(GB/s)</a:t>
              </a:r>
            </a:p>
          </p:txBody>
        </p:sp>
        <p:cxnSp>
          <p:nvCxnSpPr>
            <p:cNvPr id="11" name="Straight Arrow Connector 10">
              <a:extLst>
                <a:ext uri="{FF2B5EF4-FFF2-40B4-BE49-F238E27FC236}">
                  <a16:creationId xmlns:a16="http://schemas.microsoft.com/office/drawing/2014/main" id="{D9F8CCCC-5546-0047-B644-5A96067F9522}"/>
                </a:ext>
              </a:extLst>
            </p:cNvPr>
            <p:cNvCxnSpPr>
              <a:stCxn id="4" idx="2"/>
              <a:endCxn id="25" idx="0"/>
            </p:cNvCxnSpPr>
            <p:nvPr/>
          </p:nvCxnSpPr>
          <p:spPr bwMode="auto">
            <a:xfrm>
              <a:off x="11049000" y="3200400"/>
              <a:ext cx="0" cy="914400"/>
            </a:xfrm>
            <a:prstGeom prst="straightConnector1">
              <a:avLst/>
            </a:prstGeom>
            <a:solidFill>
              <a:schemeClr val="accent1"/>
            </a:solidFill>
            <a:ln w="25400" cap="flat" cmpd="sng" algn="ctr">
              <a:solidFill>
                <a:schemeClr val="tx1"/>
              </a:solidFill>
              <a:prstDash val="solid"/>
              <a:round/>
              <a:headEnd type="triangle"/>
              <a:tailEnd type="triangle"/>
            </a:ln>
            <a:effectLst/>
          </p:spPr>
        </p:cxnSp>
      </p:grpSp>
      <p:grpSp>
        <p:nvGrpSpPr>
          <p:cNvPr id="6" name="Group 5">
            <a:extLst>
              <a:ext uri="{FF2B5EF4-FFF2-40B4-BE49-F238E27FC236}">
                <a16:creationId xmlns:a16="http://schemas.microsoft.com/office/drawing/2014/main" id="{2C8561CC-EFA7-F34C-9265-B9DD9C10F333}"/>
              </a:ext>
            </a:extLst>
          </p:cNvPr>
          <p:cNvGrpSpPr/>
          <p:nvPr/>
        </p:nvGrpSpPr>
        <p:grpSpPr>
          <a:xfrm>
            <a:off x="609600" y="5334000"/>
            <a:ext cx="6477000" cy="1371600"/>
            <a:chOff x="609600" y="5334000"/>
            <a:chExt cx="6477000" cy="1371600"/>
          </a:xfrm>
        </p:grpSpPr>
        <p:sp>
          <p:nvSpPr>
            <p:cNvPr id="31" name="TextBox 30">
              <a:extLst>
                <a:ext uri="{FF2B5EF4-FFF2-40B4-BE49-F238E27FC236}">
                  <a16:creationId xmlns:a16="http://schemas.microsoft.com/office/drawing/2014/main" id="{D866A24F-8B9B-F34C-8FAB-905D7DE731D1}"/>
                </a:ext>
              </a:extLst>
            </p:cNvPr>
            <p:cNvSpPr txBox="1"/>
            <p:nvPr/>
          </p:nvSpPr>
          <p:spPr>
            <a:xfrm>
              <a:off x="3886200" y="5334001"/>
              <a:ext cx="3200400" cy="685800"/>
            </a:xfrm>
            <a:prstGeom prst="rect">
              <a:avLst/>
            </a:prstGeom>
            <a:noFill/>
          </p:spPr>
          <p:txBody>
            <a:bodyPr wrap="none" lIns="0" tIns="0" rIns="0" bIns="0" rtlCol="0" anchor="t" anchorCtr="0">
              <a:noAutofit/>
            </a:bodyPr>
            <a:lstStyle/>
            <a:p>
              <a:r>
                <a:rPr lang="en-US" b="1" dirty="0">
                  <a:solidFill>
                    <a:srgbClr val="0432FF"/>
                  </a:solidFill>
                </a:rPr>
                <a:t>#FP ops / Peak GFLOP/s</a:t>
              </a:r>
            </a:p>
          </p:txBody>
        </p:sp>
        <p:sp>
          <p:nvSpPr>
            <p:cNvPr id="32" name="TextBox 31">
              <a:extLst>
                <a:ext uri="{FF2B5EF4-FFF2-40B4-BE49-F238E27FC236}">
                  <a16:creationId xmlns:a16="http://schemas.microsoft.com/office/drawing/2014/main" id="{41D51D9B-E898-9C42-98EC-F37C112E6FD7}"/>
                </a:ext>
              </a:extLst>
            </p:cNvPr>
            <p:cNvSpPr txBox="1"/>
            <p:nvPr/>
          </p:nvSpPr>
          <p:spPr>
            <a:xfrm>
              <a:off x="609600" y="5334001"/>
              <a:ext cx="2743200" cy="1371599"/>
            </a:xfrm>
            <a:prstGeom prst="rect">
              <a:avLst/>
            </a:prstGeom>
            <a:noFill/>
          </p:spPr>
          <p:txBody>
            <a:bodyPr wrap="none" lIns="0" tIns="0" rIns="0" bIns="0" rtlCol="0" anchor="ctr" anchorCtr="0">
              <a:noAutofit/>
            </a:bodyPr>
            <a:lstStyle/>
            <a:p>
              <a:pPr algn="r"/>
              <a:r>
                <a:rPr lang="en-US" b="1" dirty="0">
                  <a:solidFill>
                    <a:srgbClr val="0432FF"/>
                  </a:solidFill>
                </a:rPr>
                <a:t>Time = max</a:t>
              </a:r>
            </a:p>
          </p:txBody>
        </p:sp>
        <p:sp>
          <p:nvSpPr>
            <p:cNvPr id="12" name="Left Brace 11">
              <a:extLst>
                <a:ext uri="{FF2B5EF4-FFF2-40B4-BE49-F238E27FC236}">
                  <a16:creationId xmlns:a16="http://schemas.microsoft.com/office/drawing/2014/main" id="{6090C00E-BB1D-1F4B-A69F-B5A67ACF7C88}"/>
                </a:ext>
              </a:extLst>
            </p:cNvPr>
            <p:cNvSpPr/>
            <p:nvPr/>
          </p:nvSpPr>
          <p:spPr bwMode="auto">
            <a:xfrm>
              <a:off x="3429000" y="5334000"/>
              <a:ext cx="457200" cy="1371600"/>
            </a:xfrm>
            <a:prstGeom prst="leftBrace">
              <a:avLst>
                <a:gd name="adj1" fmla="val 35451"/>
                <a:gd name="adj2" fmla="val 50000"/>
              </a:avLst>
            </a:prstGeom>
            <a:noFill/>
            <a:ln w="254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4" name="TextBox 33">
              <a:extLst>
                <a:ext uri="{FF2B5EF4-FFF2-40B4-BE49-F238E27FC236}">
                  <a16:creationId xmlns:a16="http://schemas.microsoft.com/office/drawing/2014/main" id="{D1B466A1-DE7C-0A4D-A689-6AD0B8CC758E}"/>
                </a:ext>
              </a:extLst>
            </p:cNvPr>
            <p:cNvSpPr txBox="1"/>
            <p:nvPr/>
          </p:nvSpPr>
          <p:spPr>
            <a:xfrm>
              <a:off x="3886200" y="6019800"/>
              <a:ext cx="3200400" cy="685800"/>
            </a:xfrm>
            <a:prstGeom prst="rect">
              <a:avLst/>
            </a:prstGeom>
            <a:noFill/>
          </p:spPr>
          <p:txBody>
            <a:bodyPr wrap="none" lIns="0" tIns="0" rIns="0" bIns="0" rtlCol="0" anchor="b" anchorCtr="0">
              <a:noAutofit/>
            </a:bodyPr>
            <a:lstStyle/>
            <a:p>
              <a:r>
                <a:rPr lang="en-US" b="1" dirty="0">
                  <a:solidFill>
                    <a:srgbClr val="0432FF"/>
                  </a:solidFill>
                </a:rPr>
                <a:t>#Bytes / Peak GB/s</a:t>
              </a:r>
            </a:p>
          </p:txBody>
        </p:sp>
      </p:grpSp>
    </p:spTree>
    <p:extLst>
      <p:ext uri="{BB962C8B-B14F-4D97-AF65-F5344CB8AC3E}">
        <p14:creationId xmlns:p14="http://schemas.microsoft.com/office/powerpoint/2010/main" val="156915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Roofline</a:t>
            </a:r>
          </a:p>
        </p:txBody>
      </p:sp>
      <p:sp>
        <p:nvSpPr>
          <p:cNvPr id="3" name="Content Placeholder 2"/>
          <p:cNvSpPr>
            <a:spLocks noGrp="1"/>
          </p:cNvSpPr>
          <p:nvPr>
            <p:ph idx="1"/>
          </p:nvPr>
        </p:nvSpPr>
        <p:spPr>
          <a:xfrm>
            <a:off x="457200" y="1447800"/>
            <a:ext cx="7010400" cy="1524000"/>
          </a:xfrm>
        </p:spPr>
        <p:txBody>
          <a:bodyPr/>
          <a:lstStyle/>
          <a:p>
            <a:pPr marL="457200" indent="-457200">
              <a:spcBef>
                <a:spcPts val="800"/>
              </a:spcBef>
              <a:buFont typeface="Wingdings" charset="2"/>
              <a:buChar char="§"/>
            </a:pPr>
            <a:r>
              <a:rPr lang="en-US" sz="3200" dirty="0"/>
              <a:t>One could hope to always attain peak performance (FLOP/s)</a:t>
            </a:r>
          </a:p>
          <a:p>
            <a:pPr marL="457200" indent="-457200">
              <a:spcBef>
                <a:spcPts val="800"/>
              </a:spcBef>
              <a:buFont typeface="Wingdings" charset="2"/>
              <a:buChar char="§"/>
            </a:pPr>
            <a:r>
              <a:rPr lang="en-US" sz="3200" dirty="0"/>
              <a:t>However, finite locality (reuse) and bandwidth limit performance.</a:t>
            </a:r>
          </a:p>
          <a:p>
            <a:pPr marL="457200" indent="-457200">
              <a:spcBef>
                <a:spcPts val="800"/>
              </a:spcBef>
              <a:buFont typeface="Wingdings" charset="2"/>
              <a:buChar char="§"/>
            </a:pPr>
            <a:r>
              <a:rPr lang="en-US" sz="3200" dirty="0"/>
              <a:t>Assume:</a:t>
            </a:r>
          </a:p>
          <a:p>
            <a:pPr marL="914400" indent="-457200">
              <a:spcBef>
                <a:spcPts val="800"/>
              </a:spcBef>
              <a:buFont typeface="Arial" panose="020B0604020202020204" pitchFamily="34" charset="0"/>
              <a:buChar char="•"/>
            </a:pPr>
            <a:r>
              <a:rPr lang="en-US" sz="2400" dirty="0"/>
              <a:t>Idealized processor/caches</a:t>
            </a:r>
          </a:p>
          <a:p>
            <a:pPr marL="914400" indent="-457200">
              <a:spcBef>
                <a:spcPts val="800"/>
              </a:spcBef>
              <a:buFont typeface="Arial" panose="020B0604020202020204" pitchFamily="34" charset="0"/>
              <a:buChar char="•"/>
            </a:pPr>
            <a:r>
              <a:rPr lang="en-US" sz="2400" dirty="0"/>
              <a:t>Cold start (data in DRAM)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21</a:t>
            </a:fld>
            <a:endParaRPr lang="en-US" dirty="0"/>
          </a:p>
        </p:txBody>
      </p:sp>
      <p:grpSp>
        <p:nvGrpSpPr>
          <p:cNvPr id="7" name="Group 6">
            <a:extLst>
              <a:ext uri="{FF2B5EF4-FFF2-40B4-BE49-F238E27FC236}">
                <a16:creationId xmlns:a16="http://schemas.microsoft.com/office/drawing/2014/main" id="{D7E23229-2173-DA48-AAC6-17C8DDE7DC6F}"/>
              </a:ext>
            </a:extLst>
          </p:cNvPr>
          <p:cNvGrpSpPr/>
          <p:nvPr/>
        </p:nvGrpSpPr>
        <p:grpSpPr>
          <a:xfrm>
            <a:off x="9677400" y="2286000"/>
            <a:ext cx="2743200" cy="2743200"/>
            <a:chOff x="9677400" y="2286000"/>
            <a:chExt cx="2743200" cy="2743200"/>
          </a:xfrm>
        </p:grpSpPr>
        <p:sp>
          <p:nvSpPr>
            <p:cNvPr id="4" name="TextBox 3">
              <a:extLst>
                <a:ext uri="{FF2B5EF4-FFF2-40B4-BE49-F238E27FC236}">
                  <a16:creationId xmlns:a16="http://schemas.microsoft.com/office/drawing/2014/main" id="{AA5B29ED-1C69-D34B-8673-4F4F370FE8DD}"/>
                </a:ext>
              </a:extLst>
            </p:cNvPr>
            <p:cNvSpPr txBox="1"/>
            <p:nvPr/>
          </p:nvSpPr>
          <p:spPr>
            <a:xfrm>
              <a:off x="9677400" y="2286000"/>
              <a:ext cx="2743200" cy="914400"/>
            </a:xfrm>
            <a:prstGeom prst="rect">
              <a:avLst/>
            </a:prstGeom>
            <a:solidFill>
              <a:schemeClr val="tx1"/>
            </a:solidFill>
            <a:ln>
              <a:solidFill>
                <a:schemeClr val="tx1"/>
              </a:solidFill>
            </a:ln>
          </p:spPr>
          <p:txBody>
            <a:bodyPr wrap="none" lIns="0" tIns="0" rIns="0" bIns="0" rtlCol="0" anchor="ctr" anchorCtr="0">
              <a:noAutofit/>
            </a:bodyPr>
            <a:lstStyle/>
            <a:p>
              <a:pPr algn="ctr"/>
              <a:r>
                <a:rPr lang="en-US" dirty="0">
                  <a:solidFill>
                    <a:schemeClr val="bg1"/>
                  </a:solidFill>
                </a:rPr>
                <a:t>CPU</a:t>
              </a:r>
            </a:p>
            <a:p>
              <a:pPr algn="ctr"/>
              <a:r>
                <a:rPr lang="en-US" sz="1600" dirty="0">
                  <a:solidFill>
                    <a:schemeClr val="bg1"/>
                  </a:solidFill>
                </a:rPr>
                <a:t>(compute, FLOP/s)</a:t>
              </a:r>
            </a:p>
          </p:txBody>
        </p:sp>
        <p:sp>
          <p:nvSpPr>
            <p:cNvPr id="25" name="TextBox 24">
              <a:extLst>
                <a:ext uri="{FF2B5EF4-FFF2-40B4-BE49-F238E27FC236}">
                  <a16:creationId xmlns:a16="http://schemas.microsoft.com/office/drawing/2014/main" id="{CEFA8B1E-E7A8-0E4C-89CC-490352799FD1}"/>
                </a:ext>
              </a:extLst>
            </p:cNvPr>
            <p:cNvSpPr txBox="1"/>
            <p:nvPr/>
          </p:nvSpPr>
          <p:spPr>
            <a:xfrm>
              <a:off x="9677400" y="4114800"/>
              <a:ext cx="2743200" cy="9144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b="1" dirty="0"/>
                <a:t>DRAM</a:t>
              </a:r>
            </a:p>
            <a:p>
              <a:pPr algn="ctr"/>
              <a:r>
                <a:rPr lang="en-US" sz="1600" b="1" dirty="0"/>
                <a:t>(data, GB)</a:t>
              </a:r>
            </a:p>
          </p:txBody>
        </p:sp>
        <p:sp>
          <p:nvSpPr>
            <p:cNvPr id="30" name="TextBox 29">
              <a:extLst>
                <a:ext uri="{FF2B5EF4-FFF2-40B4-BE49-F238E27FC236}">
                  <a16:creationId xmlns:a16="http://schemas.microsoft.com/office/drawing/2014/main" id="{E8CBCA0B-EB56-D442-8257-72807B841EC2}"/>
                </a:ext>
              </a:extLst>
            </p:cNvPr>
            <p:cNvSpPr txBox="1"/>
            <p:nvPr/>
          </p:nvSpPr>
          <p:spPr>
            <a:xfrm>
              <a:off x="11201400" y="3200400"/>
              <a:ext cx="1219200" cy="914400"/>
            </a:xfrm>
            <a:prstGeom prst="rect">
              <a:avLst/>
            </a:prstGeom>
            <a:noFill/>
            <a:ln>
              <a:noFill/>
            </a:ln>
          </p:spPr>
          <p:txBody>
            <a:bodyPr wrap="none" lIns="0" tIns="0" rIns="0" bIns="0" rtlCol="0" anchor="ctr" anchorCtr="0">
              <a:noAutofit/>
            </a:bodyPr>
            <a:lstStyle/>
            <a:p>
              <a:r>
                <a:rPr lang="en-US" sz="1600" dirty="0"/>
                <a:t>DRAM Bandwidth</a:t>
              </a:r>
            </a:p>
            <a:p>
              <a:r>
                <a:rPr lang="en-US" sz="1600" dirty="0"/>
                <a:t>(GB/s)</a:t>
              </a:r>
            </a:p>
          </p:txBody>
        </p:sp>
        <p:cxnSp>
          <p:nvCxnSpPr>
            <p:cNvPr id="11" name="Straight Arrow Connector 10">
              <a:extLst>
                <a:ext uri="{FF2B5EF4-FFF2-40B4-BE49-F238E27FC236}">
                  <a16:creationId xmlns:a16="http://schemas.microsoft.com/office/drawing/2014/main" id="{D9F8CCCC-5546-0047-B644-5A96067F9522}"/>
                </a:ext>
              </a:extLst>
            </p:cNvPr>
            <p:cNvCxnSpPr>
              <a:stCxn id="4" idx="2"/>
              <a:endCxn id="25" idx="0"/>
            </p:cNvCxnSpPr>
            <p:nvPr/>
          </p:nvCxnSpPr>
          <p:spPr bwMode="auto">
            <a:xfrm>
              <a:off x="11049000" y="3200400"/>
              <a:ext cx="0" cy="914400"/>
            </a:xfrm>
            <a:prstGeom prst="straightConnector1">
              <a:avLst/>
            </a:prstGeom>
            <a:solidFill>
              <a:schemeClr val="accent1"/>
            </a:solidFill>
            <a:ln w="25400" cap="flat" cmpd="sng" algn="ctr">
              <a:solidFill>
                <a:schemeClr val="tx1"/>
              </a:solidFill>
              <a:prstDash val="solid"/>
              <a:round/>
              <a:headEnd type="triangle"/>
              <a:tailEnd type="triangle"/>
            </a:ln>
            <a:effectLst/>
          </p:spPr>
        </p:cxnSp>
      </p:grpSp>
      <p:grpSp>
        <p:nvGrpSpPr>
          <p:cNvPr id="6" name="Group 5">
            <a:extLst>
              <a:ext uri="{FF2B5EF4-FFF2-40B4-BE49-F238E27FC236}">
                <a16:creationId xmlns:a16="http://schemas.microsoft.com/office/drawing/2014/main" id="{2C8561CC-EFA7-F34C-9265-B9DD9C10F333}"/>
              </a:ext>
            </a:extLst>
          </p:cNvPr>
          <p:cNvGrpSpPr/>
          <p:nvPr/>
        </p:nvGrpSpPr>
        <p:grpSpPr>
          <a:xfrm>
            <a:off x="457200" y="5334000"/>
            <a:ext cx="6629400" cy="1371600"/>
            <a:chOff x="457200" y="5334000"/>
            <a:chExt cx="6629400" cy="1371600"/>
          </a:xfrm>
        </p:grpSpPr>
        <p:sp>
          <p:nvSpPr>
            <p:cNvPr id="31" name="TextBox 30">
              <a:extLst>
                <a:ext uri="{FF2B5EF4-FFF2-40B4-BE49-F238E27FC236}">
                  <a16:creationId xmlns:a16="http://schemas.microsoft.com/office/drawing/2014/main" id="{D866A24F-8B9B-F34C-8FAB-905D7DE731D1}"/>
                </a:ext>
              </a:extLst>
            </p:cNvPr>
            <p:cNvSpPr txBox="1"/>
            <p:nvPr/>
          </p:nvSpPr>
          <p:spPr>
            <a:xfrm>
              <a:off x="3886200" y="5334001"/>
              <a:ext cx="3200400" cy="685800"/>
            </a:xfrm>
            <a:prstGeom prst="rect">
              <a:avLst/>
            </a:prstGeom>
            <a:noFill/>
          </p:spPr>
          <p:txBody>
            <a:bodyPr wrap="none" lIns="0" tIns="0" rIns="0" bIns="0" rtlCol="0" anchor="t" anchorCtr="0">
              <a:noAutofit/>
            </a:bodyPr>
            <a:lstStyle/>
            <a:p>
              <a:r>
                <a:rPr lang="en-US" b="1" dirty="0">
                  <a:solidFill>
                    <a:srgbClr val="0432FF"/>
                  </a:solidFill>
                </a:rPr>
                <a:t>1 / Peak GFLOP/s</a:t>
              </a:r>
            </a:p>
          </p:txBody>
        </p:sp>
        <p:sp>
          <p:nvSpPr>
            <p:cNvPr id="32" name="TextBox 31">
              <a:extLst>
                <a:ext uri="{FF2B5EF4-FFF2-40B4-BE49-F238E27FC236}">
                  <a16:creationId xmlns:a16="http://schemas.microsoft.com/office/drawing/2014/main" id="{41D51D9B-E898-9C42-98EC-F37C112E6FD7}"/>
                </a:ext>
              </a:extLst>
            </p:cNvPr>
            <p:cNvSpPr txBox="1"/>
            <p:nvPr/>
          </p:nvSpPr>
          <p:spPr>
            <a:xfrm>
              <a:off x="457200" y="5334001"/>
              <a:ext cx="1600200" cy="1371599"/>
            </a:xfrm>
            <a:prstGeom prst="rect">
              <a:avLst/>
            </a:prstGeom>
            <a:noFill/>
          </p:spPr>
          <p:txBody>
            <a:bodyPr wrap="none" lIns="0" tIns="0" rIns="0" bIns="0" rtlCol="0" anchor="ctr" anchorCtr="0">
              <a:noAutofit/>
            </a:bodyPr>
            <a:lstStyle/>
            <a:p>
              <a:pPr algn="ctr"/>
              <a:r>
                <a:rPr lang="en-US" b="1" dirty="0">
                  <a:solidFill>
                    <a:srgbClr val="0432FF"/>
                  </a:solidFill>
                </a:rPr>
                <a:t>Time</a:t>
              </a:r>
            </a:p>
            <a:p>
              <a:pPr algn="ctr"/>
              <a:r>
                <a:rPr lang="en-US" b="1" dirty="0">
                  <a:solidFill>
                    <a:srgbClr val="0432FF"/>
                  </a:solidFill>
                </a:rPr>
                <a:t>#FP ops</a:t>
              </a:r>
            </a:p>
          </p:txBody>
        </p:sp>
        <p:sp>
          <p:nvSpPr>
            <p:cNvPr id="12" name="Left Brace 11">
              <a:extLst>
                <a:ext uri="{FF2B5EF4-FFF2-40B4-BE49-F238E27FC236}">
                  <a16:creationId xmlns:a16="http://schemas.microsoft.com/office/drawing/2014/main" id="{6090C00E-BB1D-1F4B-A69F-B5A67ACF7C88}"/>
                </a:ext>
              </a:extLst>
            </p:cNvPr>
            <p:cNvSpPr/>
            <p:nvPr/>
          </p:nvSpPr>
          <p:spPr bwMode="auto">
            <a:xfrm>
              <a:off x="3429000" y="5334000"/>
              <a:ext cx="457200" cy="1371600"/>
            </a:xfrm>
            <a:prstGeom prst="leftBrace">
              <a:avLst>
                <a:gd name="adj1" fmla="val 35451"/>
                <a:gd name="adj2" fmla="val 50000"/>
              </a:avLst>
            </a:prstGeom>
            <a:noFill/>
            <a:ln w="254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4" name="TextBox 33">
              <a:extLst>
                <a:ext uri="{FF2B5EF4-FFF2-40B4-BE49-F238E27FC236}">
                  <a16:creationId xmlns:a16="http://schemas.microsoft.com/office/drawing/2014/main" id="{D1B466A1-DE7C-0A4D-A689-6AD0B8CC758E}"/>
                </a:ext>
              </a:extLst>
            </p:cNvPr>
            <p:cNvSpPr txBox="1"/>
            <p:nvPr/>
          </p:nvSpPr>
          <p:spPr>
            <a:xfrm>
              <a:off x="3886200" y="6019800"/>
              <a:ext cx="3200400" cy="685800"/>
            </a:xfrm>
            <a:prstGeom prst="rect">
              <a:avLst/>
            </a:prstGeom>
            <a:noFill/>
          </p:spPr>
          <p:txBody>
            <a:bodyPr wrap="none" lIns="0" tIns="0" rIns="0" bIns="0" rtlCol="0" anchor="b" anchorCtr="0">
              <a:noAutofit/>
            </a:bodyPr>
            <a:lstStyle/>
            <a:p>
              <a:r>
                <a:rPr lang="en-US" b="1" dirty="0">
                  <a:solidFill>
                    <a:srgbClr val="0432FF"/>
                  </a:solidFill>
                </a:rPr>
                <a:t>#Bytes / #FP ops / Peak GB/s</a:t>
              </a:r>
            </a:p>
          </p:txBody>
        </p:sp>
        <p:sp>
          <p:nvSpPr>
            <p:cNvPr id="16" name="TextBox 15">
              <a:extLst>
                <a:ext uri="{FF2B5EF4-FFF2-40B4-BE49-F238E27FC236}">
                  <a16:creationId xmlns:a16="http://schemas.microsoft.com/office/drawing/2014/main" id="{736BA45A-8923-AB41-BBF4-52C1D299E567}"/>
                </a:ext>
              </a:extLst>
            </p:cNvPr>
            <p:cNvSpPr txBox="1"/>
            <p:nvPr/>
          </p:nvSpPr>
          <p:spPr>
            <a:xfrm>
              <a:off x="609600" y="5334001"/>
              <a:ext cx="2743200" cy="1371599"/>
            </a:xfrm>
            <a:prstGeom prst="rect">
              <a:avLst/>
            </a:prstGeom>
            <a:noFill/>
          </p:spPr>
          <p:txBody>
            <a:bodyPr wrap="none" lIns="0" tIns="0" rIns="0" bIns="0" rtlCol="0" anchor="ctr" anchorCtr="0">
              <a:noAutofit/>
            </a:bodyPr>
            <a:lstStyle/>
            <a:p>
              <a:pPr algn="r"/>
              <a:r>
                <a:rPr lang="en-US" b="1" dirty="0">
                  <a:solidFill>
                    <a:srgbClr val="0432FF"/>
                  </a:solidFill>
                </a:rPr>
                <a:t>= max</a:t>
              </a:r>
            </a:p>
          </p:txBody>
        </p:sp>
      </p:grpSp>
      <p:cxnSp>
        <p:nvCxnSpPr>
          <p:cNvPr id="9" name="Straight Connector 8">
            <a:extLst>
              <a:ext uri="{FF2B5EF4-FFF2-40B4-BE49-F238E27FC236}">
                <a16:creationId xmlns:a16="http://schemas.microsoft.com/office/drawing/2014/main" id="{00B27897-E60B-0046-BBFC-03FC722403D9}"/>
              </a:ext>
            </a:extLst>
          </p:cNvPr>
          <p:cNvCxnSpPr>
            <a:cxnSpLocks/>
            <a:stCxn id="32" idx="1"/>
          </p:cNvCxnSpPr>
          <p:nvPr/>
        </p:nvCxnSpPr>
        <p:spPr bwMode="auto">
          <a:xfrm>
            <a:off x="457200" y="6019801"/>
            <a:ext cx="1600200" cy="0"/>
          </a:xfrm>
          <a:prstGeom prst="line">
            <a:avLst/>
          </a:prstGeom>
          <a:solidFill>
            <a:schemeClr val="accent1"/>
          </a:solidFill>
          <a:ln w="25400" cap="flat" cmpd="sng" algn="ctr">
            <a:solidFill>
              <a:srgbClr val="0432FF"/>
            </a:solidFill>
            <a:prstDash val="solid"/>
            <a:round/>
            <a:headEnd type="none" w="med" len="med"/>
            <a:tailEnd type="none" w="med" len="med"/>
          </a:ln>
          <a:effectLst/>
        </p:spPr>
      </p:cxnSp>
    </p:spTree>
    <p:extLst>
      <p:ext uri="{BB962C8B-B14F-4D97-AF65-F5344CB8AC3E}">
        <p14:creationId xmlns:p14="http://schemas.microsoft.com/office/powerpoint/2010/main" val="4195190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Roofline</a:t>
            </a:r>
          </a:p>
        </p:txBody>
      </p:sp>
      <p:sp>
        <p:nvSpPr>
          <p:cNvPr id="3" name="Content Placeholder 2"/>
          <p:cNvSpPr>
            <a:spLocks noGrp="1"/>
          </p:cNvSpPr>
          <p:nvPr>
            <p:ph idx="1"/>
          </p:nvPr>
        </p:nvSpPr>
        <p:spPr>
          <a:xfrm>
            <a:off x="457200" y="1447800"/>
            <a:ext cx="7010400" cy="1524000"/>
          </a:xfrm>
        </p:spPr>
        <p:txBody>
          <a:bodyPr/>
          <a:lstStyle/>
          <a:p>
            <a:pPr marL="457200" indent="-457200">
              <a:spcBef>
                <a:spcPts val="800"/>
              </a:spcBef>
              <a:buFont typeface="Wingdings" charset="2"/>
              <a:buChar char="§"/>
            </a:pPr>
            <a:r>
              <a:rPr lang="en-US" sz="3200" dirty="0"/>
              <a:t>One could hope to always attain peak performance (FLOP/s)</a:t>
            </a:r>
          </a:p>
          <a:p>
            <a:pPr marL="457200" indent="-457200">
              <a:spcBef>
                <a:spcPts val="800"/>
              </a:spcBef>
              <a:buFont typeface="Wingdings" charset="2"/>
              <a:buChar char="§"/>
            </a:pPr>
            <a:r>
              <a:rPr lang="en-US" sz="3200" dirty="0"/>
              <a:t>However, finite locality (reuse) and bandwidth limit performance.</a:t>
            </a:r>
          </a:p>
          <a:p>
            <a:pPr marL="457200" indent="-457200">
              <a:spcBef>
                <a:spcPts val="800"/>
              </a:spcBef>
              <a:buFont typeface="Wingdings" charset="2"/>
              <a:buChar char="§"/>
            </a:pPr>
            <a:r>
              <a:rPr lang="en-US" sz="3200" dirty="0"/>
              <a:t>Assume:</a:t>
            </a:r>
          </a:p>
          <a:p>
            <a:pPr marL="914400" indent="-457200">
              <a:spcBef>
                <a:spcPts val="800"/>
              </a:spcBef>
              <a:buFont typeface="Arial" panose="020B0604020202020204" pitchFamily="34" charset="0"/>
              <a:buChar char="•"/>
            </a:pPr>
            <a:r>
              <a:rPr lang="en-US" sz="2400" dirty="0"/>
              <a:t>Idealized processor/caches</a:t>
            </a:r>
          </a:p>
          <a:p>
            <a:pPr marL="914400" indent="-457200">
              <a:spcBef>
                <a:spcPts val="800"/>
              </a:spcBef>
              <a:buFont typeface="Arial" panose="020B0604020202020204" pitchFamily="34" charset="0"/>
              <a:buChar char="•"/>
            </a:pPr>
            <a:r>
              <a:rPr lang="en-US" sz="2400" dirty="0"/>
              <a:t>Cold start (data in DRAM)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22</a:t>
            </a:fld>
            <a:endParaRPr lang="en-US" dirty="0"/>
          </a:p>
        </p:txBody>
      </p:sp>
      <p:grpSp>
        <p:nvGrpSpPr>
          <p:cNvPr id="7" name="Group 6">
            <a:extLst>
              <a:ext uri="{FF2B5EF4-FFF2-40B4-BE49-F238E27FC236}">
                <a16:creationId xmlns:a16="http://schemas.microsoft.com/office/drawing/2014/main" id="{D7E23229-2173-DA48-AAC6-17C8DDE7DC6F}"/>
              </a:ext>
            </a:extLst>
          </p:cNvPr>
          <p:cNvGrpSpPr/>
          <p:nvPr/>
        </p:nvGrpSpPr>
        <p:grpSpPr>
          <a:xfrm>
            <a:off x="9677400" y="2286000"/>
            <a:ext cx="2743200" cy="2743200"/>
            <a:chOff x="9677400" y="2286000"/>
            <a:chExt cx="2743200" cy="2743200"/>
          </a:xfrm>
        </p:grpSpPr>
        <p:sp>
          <p:nvSpPr>
            <p:cNvPr id="4" name="TextBox 3">
              <a:extLst>
                <a:ext uri="{FF2B5EF4-FFF2-40B4-BE49-F238E27FC236}">
                  <a16:creationId xmlns:a16="http://schemas.microsoft.com/office/drawing/2014/main" id="{AA5B29ED-1C69-D34B-8673-4F4F370FE8DD}"/>
                </a:ext>
              </a:extLst>
            </p:cNvPr>
            <p:cNvSpPr txBox="1"/>
            <p:nvPr/>
          </p:nvSpPr>
          <p:spPr>
            <a:xfrm>
              <a:off x="9677400" y="2286000"/>
              <a:ext cx="2743200" cy="914400"/>
            </a:xfrm>
            <a:prstGeom prst="rect">
              <a:avLst/>
            </a:prstGeom>
            <a:solidFill>
              <a:schemeClr val="tx1"/>
            </a:solidFill>
            <a:ln>
              <a:solidFill>
                <a:schemeClr val="tx1"/>
              </a:solidFill>
            </a:ln>
          </p:spPr>
          <p:txBody>
            <a:bodyPr wrap="none" lIns="0" tIns="0" rIns="0" bIns="0" rtlCol="0" anchor="ctr" anchorCtr="0">
              <a:noAutofit/>
            </a:bodyPr>
            <a:lstStyle/>
            <a:p>
              <a:pPr algn="ctr"/>
              <a:r>
                <a:rPr lang="en-US" dirty="0">
                  <a:solidFill>
                    <a:schemeClr val="bg1"/>
                  </a:solidFill>
                </a:rPr>
                <a:t>CPU</a:t>
              </a:r>
            </a:p>
            <a:p>
              <a:pPr algn="ctr"/>
              <a:r>
                <a:rPr lang="en-US" sz="1600" dirty="0">
                  <a:solidFill>
                    <a:schemeClr val="bg1"/>
                  </a:solidFill>
                </a:rPr>
                <a:t>(compute, FLOP/s)</a:t>
              </a:r>
            </a:p>
          </p:txBody>
        </p:sp>
        <p:sp>
          <p:nvSpPr>
            <p:cNvPr id="25" name="TextBox 24">
              <a:extLst>
                <a:ext uri="{FF2B5EF4-FFF2-40B4-BE49-F238E27FC236}">
                  <a16:creationId xmlns:a16="http://schemas.microsoft.com/office/drawing/2014/main" id="{CEFA8B1E-E7A8-0E4C-89CC-490352799FD1}"/>
                </a:ext>
              </a:extLst>
            </p:cNvPr>
            <p:cNvSpPr txBox="1"/>
            <p:nvPr/>
          </p:nvSpPr>
          <p:spPr>
            <a:xfrm>
              <a:off x="9677400" y="4114800"/>
              <a:ext cx="2743200" cy="9144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b="1" dirty="0"/>
                <a:t>DRAM</a:t>
              </a:r>
            </a:p>
            <a:p>
              <a:pPr algn="ctr"/>
              <a:r>
                <a:rPr lang="en-US" sz="1600" b="1" dirty="0"/>
                <a:t>(data, GB)</a:t>
              </a:r>
            </a:p>
          </p:txBody>
        </p:sp>
        <p:sp>
          <p:nvSpPr>
            <p:cNvPr id="30" name="TextBox 29">
              <a:extLst>
                <a:ext uri="{FF2B5EF4-FFF2-40B4-BE49-F238E27FC236}">
                  <a16:creationId xmlns:a16="http://schemas.microsoft.com/office/drawing/2014/main" id="{E8CBCA0B-EB56-D442-8257-72807B841EC2}"/>
                </a:ext>
              </a:extLst>
            </p:cNvPr>
            <p:cNvSpPr txBox="1"/>
            <p:nvPr/>
          </p:nvSpPr>
          <p:spPr>
            <a:xfrm>
              <a:off x="11201400" y="3200400"/>
              <a:ext cx="1219200" cy="914400"/>
            </a:xfrm>
            <a:prstGeom prst="rect">
              <a:avLst/>
            </a:prstGeom>
            <a:noFill/>
            <a:ln>
              <a:noFill/>
            </a:ln>
          </p:spPr>
          <p:txBody>
            <a:bodyPr wrap="none" lIns="0" tIns="0" rIns="0" bIns="0" rtlCol="0" anchor="ctr" anchorCtr="0">
              <a:noAutofit/>
            </a:bodyPr>
            <a:lstStyle/>
            <a:p>
              <a:r>
                <a:rPr lang="en-US" sz="1600" dirty="0"/>
                <a:t>DRAM Bandwidth</a:t>
              </a:r>
            </a:p>
            <a:p>
              <a:r>
                <a:rPr lang="en-US" sz="1600" dirty="0"/>
                <a:t>(GB/s)</a:t>
              </a:r>
            </a:p>
          </p:txBody>
        </p:sp>
        <p:cxnSp>
          <p:nvCxnSpPr>
            <p:cNvPr id="11" name="Straight Arrow Connector 10">
              <a:extLst>
                <a:ext uri="{FF2B5EF4-FFF2-40B4-BE49-F238E27FC236}">
                  <a16:creationId xmlns:a16="http://schemas.microsoft.com/office/drawing/2014/main" id="{D9F8CCCC-5546-0047-B644-5A96067F9522}"/>
                </a:ext>
              </a:extLst>
            </p:cNvPr>
            <p:cNvCxnSpPr>
              <a:stCxn id="4" idx="2"/>
              <a:endCxn id="25" idx="0"/>
            </p:cNvCxnSpPr>
            <p:nvPr/>
          </p:nvCxnSpPr>
          <p:spPr bwMode="auto">
            <a:xfrm>
              <a:off x="11049000" y="3200400"/>
              <a:ext cx="0" cy="914400"/>
            </a:xfrm>
            <a:prstGeom prst="straightConnector1">
              <a:avLst/>
            </a:prstGeom>
            <a:solidFill>
              <a:schemeClr val="accent1"/>
            </a:solidFill>
            <a:ln w="25400" cap="flat" cmpd="sng" algn="ctr">
              <a:solidFill>
                <a:schemeClr val="tx1"/>
              </a:solidFill>
              <a:prstDash val="solid"/>
              <a:round/>
              <a:headEnd type="triangle"/>
              <a:tailEnd type="triangle"/>
            </a:ln>
            <a:effectLst/>
          </p:spPr>
        </p:cxnSp>
      </p:grpSp>
      <p:grpSp>
        <p:nvGrpSpPr>
          <p:cNvPr id="6" name="Group 5">
            <a:extLst>
              <a:ext uri="{FF2B5EF4-FFF2-40B4-BE49-F238E27FC236}">
                <a16:creationId xmlns:a16="http://schemas.microsoft.com/office/drawing/2014/main" id="{2C8561CC-EFA7-F34C-9265-B9DD9C10F333}"/>
              </a:ext>
            </a:extLst>
          </p:cNvPr>
          <p:cNvGrpSpPr/>
          <p:nvPr/>
        </p:nvGrpSpPr>
        <p:grpSpPr>
          <a:xfrm>
            <a:off x="457200" y="5334000"/>
            <a:ext cx="6629400" cy="1371600"/>
            <a:chOff x="457200" y="5334000"/>
            <a:chExt cx="6629400" cy="1371600"/>
          </a:xfrm>
        </p:grpSpPr>
        <p:sp>
          <p:nvSpPr>
            <p:cNvPr id="31" name="TextBox 30">
              <a:extLst>
                <a:ext uri="{FF2B5EF4-FFF2-40B4-BE49-F238E27FC236}">
                  <a16:creationId xmlns:a16="http://schemas.microsoft.com/office/drawing/2014/main" id="{D866A24F-8B9B-F34C-8FAB-905D7DE731D1}"/>
                </a:ext>
              </a:extLst>
            </p:cNvPr>
            <p:cNvSpPr txBox="1"/>
            <p:nvPr/>
          </p:nvSpPr>
          <p:spPr>
            <a:xfrm>
              <a:off x="3886200" y="5334001"/>
              <a:ext cx="3200400" cy="685800"/>
            </a:xfrm>
            <a:prstGeom prst="rect">
              <a:avLst/>
            </a:prstGeom>
            <a:noFill/>
          </p:spPr>
          <p:txBody>
            <a:bodyPr wrap="none" lIns="0" tIns="0" rIns="0" bIns="0" rtlCol="0" anchor="t" anchorCtr="0">
              <a:noAutofit/>
            </a:bodyPr>
            <a:lstStyle/>
            <a:p>
              <a:r>
                <a:rPr lang="en-US" b="1" dirty="0">
                  <a:solidFill>
                    <a:srgbClr val="0432FF"/>
                  </a:solidFill>
                </a:rPr>
                <a:t>Peak GFLOP/s</a:t>
              </a:r>
            </a:p>
          </p:txBody>
        </p:sp>
        <p:sp>
          <p:nvSpPr>
            <p:cNvPr id="32" name="TextBox 31">
              <a:extLst>
                <a:ext uri="{FF2B5EF4-FFF2-40B4-BE49-F238E27FC236}">
                  <a16:creationId xmlns:a16="http://schemas.microsoft.com/office/drawing/2014/main" id="{41D51D9B-E898-9C42-98EC-F37C112E6FD7}"/>
                </a:ext>
              </a:extLst>
            </p:cNvPr>
            <p:cNvSpPr txBox="1"/>
            <p:nvPr/>
          </p:nvSpPr>
          <p:spPr>
            <a:xfrm>
              <a:off x="457200" y="5334001"/>
              <a:ext cx="1600200" cy="1371599"/>
            </a:xfrm>
            <a:prstGeom prst="rect">
              <a:avLst/>
            </a:prstGeom>
            <a:noFill/>
          </p:spPr>
          <p:txBody>
            <a:bodyPr wrap="none" lIns="0" tIns="0" rIns="0" bIns="0" rtlCol="0" anchor="ctr" anchorCtr="0">
              <a:noAutofit/>
            </a:bodyPr>
            <a:lstStyle/>
            <a:p>
              <a:pPr algn="ctr"/>
              <a:r>
                <a:rPr lang="en-US" b="1" dirty="0">
                  <a:solidFill>
                    <a:srgbClr val="0432FF"/>
                  </a:solidFill>
                </a:rPr>
                <a:t>#FP ops</a:t>
              </a:r>
            </a:p>
            <a:p>
              <a:pPr algn="ctr"/>
              <a:r>
                <a:rPr lang="en-US" b="1" dirty="0">
                  <a:solidFill>
                    <a:srgbClr val="0432FF"/>
                  </a:solidFill>
                </a:rPr>
                <a:t>Time</a:t>
              </a:r>
            </a:p>
          </p:txBody>
        </p:sp>
        <p:sp>
          <p:nvSpPr>
            <p:cNvPr id="12" name="Left Brace 11">
              <a:extLst>
                <a:ext uri="{FF2B5EF4-FFF2-40B4-BE49-F238E27FC236}">
                  <a16:creationId xmlns:a16="http://schemas.microsoft.com/office/drawing/2014/main" id="{6090C00E-BB1D-1F4B-A69F-B5A67ACF7C88}"/>
                </a:ext>
              </a:extLst>
            </p:cNvPr>
            <p:cNvSpPr/>
            <p:nvPr/>
          </p:nvSpPr>
          <p:spPr bwMode="auto">
            <a:xfrm>
              <a:off x="3429000" y="5334000"/>
              <a:ext cx="457200" cy="1371600"/>
            </a:xfrm>
            <a:prstGeom prst="leftBrace">
              <a:avLst>
                <a:gd name="adj1" fmla="val 35451"/>
                <a:gd name="adj2" fmla="val 50000"/>
              </a:avLst>
            </a:prstGeom>
            <a:noFill/>
            <a:ln w="254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4" name="TextBox 33">
              <a:extLst>
                <a:ext uri="{FF2B5EF4-FFF2-40B4-BE49-F238E27FC236}">
                  <a16:creationId xmlns:a16="http://schemas.microsoft.com/office/drawing/2014/main" id="{D1B466A1-DE7C-0A4D-A689-6AD0B8CC758E}"/>
                </a:ext>
              </a:extLst>
            </p:cNvPr>
            <p:cNvSpPr txBox="1"/>
            <p:nvPr/>
          </p:nvSpPr>
          <p:spPr>
            <a:xfrm>
              <a:off x="3886200" y="6019800"/>
              <a:ext cx="3200400" cy="685800"/>
            </a:xfrm>
            <a:prstGeom prst="rect">
              <a:avLst/>
            </a:prstGeom>
            <a:noFill/>
          </p:spPr>
          <p:txBody>
            <a:bodyPr wrap="none" lIns="0" tIns="0" rIns="0" bIns="0" rtlCol="0" anchor="b" anchorCtr="0">
              <a:noAutofit/>
            </a:bodyPr>
            <a:lstStyle/>
            <a:p>
              <a:r>
                <a:rPr lang="en-US" b="1" dirty="0">
                  <a:solidFill>
                    <a:srgbClr val="0432FF"/>
                  </a:solidFill>
                </a:rPr>
                <a:t>(#FP ops / #Bytes) * Peak GB/s</a:t>
              </a:r>
            </a:p>
          </p:txBody>
        </p:sp>
        <p:sp>
          <p:nvSpPr>
            <p:cNvPr id="16" name="TextBox 15">
              <a:extLst>
                <a:ext uri="{FF2B5EF4-FFF2-40B4-BE49-F238E27FC236}">
                  <a16:creationId xmlns:a16="http://schemas.microsoft.com/office/drawing/2014/main" id="{736BA45A-8923-AB41-BBF4-52C1D299E567}"/>
                </a:ext>
              </a:extLst>
            </p:cNvPr>
            <p:cNvSpPr txBox="1"/>
            <p:nvPr/>
          </p:nvSpPr>
          <p:spPr>
            <a:xfrm>
              <a:off x="609600" y="5334001"/>
              <a:ext cx="2743200" cy="1371599"/>
            </a:xfrm>
            <a:prstGeom prst="rect">
              <a:avLst/>
            </a:prstGeom>
            <a:noFill/>
          </p:spPr>
          <p:txBody>
            <a:bodyPr wrap="none" lIns="0" tIns="0" rIns="0" bIns="0" rtlCol="0" anchor="ctr" anchorCtr="0">
              <a:noAutofit/>
            </a:bodyPr>
            <a:lstStyle/>
            <a:p>
              <a:pPr algn="r"/>
              <a:r>
                <a:rPr lang="en-US" b="1" dirty="0">
                  <a:solidFill>
                    <a:srgbClr val="0432FF"/>
                  </a:solidFill>
                </a:rPr>
                <a:t>= min</a:t>
              </a:r>
            </a:p>
          </p:txBody>
        </p:sp>
      </p:grpSp>
      <p:cxnSp>
        <p:nvCxnSpPr>
          <p:cNvPr id="9" name="Straight Connector 8">
            <a:extLst>
              <a:ext uri="{FF2B5EF4-FFF2-40B4-BE49-F238E27FC236}">
                <a16:creationId xmlns:a16="http://schemas.microsoft.com/office/drawing/2014/main" id="{00B27897-E60B-0046-BBFC-03FC722403D9}"/>
              </a:ext>
            </a:extLst>
          </p:cNvPr>
          <p:cNvCxnSpPr>
            <a:cxnSpLocks/>
            <a:stCxn id="32" idx="1"/>
          </p:cNvCxnSpPr>
          <p:nvPr/>
        </p:nvCxnSpPr>
        <p:spPr bwMode="auto">
          <a:xfrm>
            <a:off x="457200" y="6019801"/>
            <a:ext cx="1600200" cy="0"/>
          </a:xfrm>
          <a:prstGeom prst="line">
            <a:avLst/>
          </a:prstGeom>
          <a:solidFill>
            <a:schemeClr val="accent1"/>
          </a:solidFill>
          <a:ln w="25400" cap="flat" cmpd="sng" algn="ctr">
            <a:solidFill>
              <a:srgbClr val="0432FF"/>
            </a:solidFill>
            <a:prstDash val="solid"/>
            <a:round/>
            <a:headEnd type="none" w="med" len="med"/>
            <a:tailEnd type="none" w="med" len="med"/>
          </a:ln>
          <a:effectLst/>
        </p:spPr>
      </p:cxnSp>
    </p:spTree>
    <p:extLst>
      <p:ext uri="{BB962C8B-B14F-4D97-AF65-F5344CB8AC3E}">
        <p14:creationId xmlns:p14="http://schemas.microsoft.com/office/powerpoint/2010/main" val="721119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Roofline</a:t>
            </a:r>
          </a:p>
        </p:txBody>
      </p:sp>
      <p:sp>
        <p:nvSpPr>
          <p:cNvPr id="3" name="Content Placeholder 2"/>
          <p:cNvSpPr>
            <a:spLocks noGrp="1"/>
          </p:cNvSpPr>
          <p:nvPr>
            <p:ph idx="1"/>
          </p:nvPr>
        </p:nvSpPr>
        <p:spPr>
          <a:xfrm>
            <a:off x="457200" y="1447800"/>
            <a:ext cx="7010400" cy="1524000"/>
          </a:xfrm>
        </p:spPr>
        <p:txBody>
          <a:bodyPr/>
          <a:lstStyle/>
          <a:p>
            <a:pPr marL="457200" indent="-457200">
              <a:spcBef>
                <a:spcPts val="800"/>
              </a:spcBef>
              <a:buFont typeface="Wingdings" charset="2"/>
              <a:buChar char="§"/>
            </a:pPr>
            <a:r>
              <a:rPr lang="en-US" sz="3200" dirty="0"/>
              <a:t>One could hope to always attain peak performance (FLOP/s)</a:t>
            </a:r>
          </a:p>
          <a:p>
            <a:pPr marL="457200" indent="-457200">
              <a:spcBef>
                <a:spcPts val="800"/>
              </a:spcBef>
              <a:buFont typeface="Wingdings" charset="2"/>
              <a:buChar char="§"/>
            </a:pPr>
            <a:r>
              <a:rPr lang="en-US" sz="3200" dirty="0"/>
              <a:t>However, finite locality (reuse) and bandwidth limit performance.</a:t>
            </a:r>
          </a:p>
          <a:p>
            <a:pPr marL="457200" indent="-457200">
              <a:spcBef>
                <a:spcPts val="800"/>
              </a:spcBef>
              <a:buFont typeface="Wingdings" charset="2"/>
              <a:buChar char="§"/>
            </a:pPr>
            <a:r>
              <a:rPr lang="en-US" sz="3200" dirty="0"/>
              <a:t>Assume:</a:t>
            </a:r>
          </a:p>
          <a:p>
            <a:pPr marL="914400" indent="-457200">
              <a:spcBef>
                <a:spcPts val="800"/>
              </a:spcBef>
              <a:buFont typeface="Arial" panose="020B0604020202020204" pitchFamily="34" charset="0"/>
              <a:buChar char="•"/>
            </a:pPr>
            <a:r>
              <a:rPr lang="en-US" sz="2400" dirty="0"/>
              <a:t>Idealized processor/caches</a:t>
            </a:r>
          </a:p>
          <a:p>
            <a:pPr marL="914400" indent="-457200">
              <a:spcBef>
                <a:spcPts val="800"/>
              </a:spcBef>
              <a:buFont typeface="Arial" panose="020B0604020202020204" pitchFamily="34" charset="0"/>
              <a:buChar char="•"/>
            </a:pPr>
            <a:r>
              <a:rPr lang="en-US" sz="2400" dirty="0"/>
              <a:t>Cold start (data in DRAM)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23</a:t>
            </a:fld>
            <a:endParaRPr lang="en-US" dirty="0"/>
          </a:p>
        </p:txBody>
      </p:sp>
      <p:grpSp>
        <p:nvGrpSpPr>
          <p:cNvPr id="7" name="Group 6">
            <a:extLst>
              <a:ext uri="{FF2B5EF4-FFF2-40B4-BE49-F238E27FC236}">
                <a16:creationId xmlns:a16="http://schemas.microsoft.com/office/drawing/2014/main" id="{D7E23229-2173-DA48-AAC6-17C8DDE7DC6F}"/>
              </a:ext>
            </a:extLst>
          </p:cNvPr>
          <p:cNvGrpSpPr/>
          <p:nvPr/>
        </p:nvGrpSpPr>
        <p:grpSpPr>
          <a:xfrm>
            <a:off x="9677400" y="2286000"/>
            <a:ext cx="2743200" cy="2743200"/>
            <a:chOff x="9677400" y="2286000"/>
            <a:chExt cx="2743200" cy="2743200"/>
          </a:xfrm>
        </p:grpSpPr>
        <p:sp>
          <p:nvSpPr>
            <p:cNvPr id="4" name="TextBox 3">
              <a:extLst>
                <a:ext uri="{FF2B5EF4-FFF2-40B4-BE49-F238E27FC236}">
                  <a16:creationId xmlns:a16="http://schemas.microsoft.com/office/drawing/2014/main" id="{AA5B29ED-1C69-D34B-8673-4F4F370FE8DD}"/>
                </a:ext>
              </a:extLst>
            </p:cNvPr>
            <p:cNvSpPr txBox="1"/>
            <p:nvPr/>
          </p:nvSpPr>
          <p:spPr>
            <a:xfrm>
              <a:off x="9677400" y="2286000"/>
              <a:ext cx="2743200" cy="914400"/>
            </a:xfrm>
            <a:prstGeom prst="rect">
              <a:avLst/>
            </a:prstGeom>
            <a:solidFill>
              <a:schemeClr val="tx1"/>
            </a:solidFill>
            <a:ln>
              <a:solidFill>
                <a:schemeClr val="tx1"/>
              </a:solidFill>
            </a:ln>
          </p:spPr>
          <p:txBody>
            <a:bodyPr wrap="none" lIns="0" tIns="0" rIns="0" bIns="0" rtlCol="0" anchor="ctr" anchorCtr="0">
              <a:noAutofit/>
            </a:bodyPr>
            <a:lstStyle/>
            <a:p>
              <a:pPr algn="ctr"/>
              <a:r>
                <a:rPr lang="en-US" dirty="0">
                  <a:solidFill>
                    <a:schemeClr val="bg1"/>
                  </a:solidFill>
                </a:rPr>
                <a:t>CPU</a:t>
              </a:r>
            </a:p>
            <a:p>
              <a:pPr algn="ctr"/>
              <a:r>
                <a:rPr lang="en-US" sz="1600" dirty="0">
                  <a:solidFill>
                    <a:schemeClr val="bg1"/>
                  </a:solidFill>
                </a:rPr>
                <a:t>(compute, FLOP/s)</a:t>
              </a:r>
            </a:p>
          </p:txBody>
        </p:sp>
        <p:sp>
          <p:nvSpPr>
            <p:cNvPr id="25" name="TextBox 24">
              <a:extLst>
                <a:ext uri="{FF2B5EF4-FFF2-40B4-BE49-F238E27FC236}">
                  <a16:creationId xmlns:a16="http://schemas.microsoft.com/office/drawing/2014/main" id="{CEFA8B1E-E7A8-0E4C-89CC-490352799FD1}"/>
                </a:ext>
              </a:extLst>
            </p:cNvPr>
            <p:cNvSpPr txBox="1"/>
            <p:nvPr/>
          </p:nvSpPr>
          <p:spPr>
            <a:xfrm>
              <a:off x="9677400" y="4114800"/>
              <a:ext cx="2743200" cy="9144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b="1" dirty="0"/>
                <a:t>DRAM</a:t>
              </a:r>
            </a:p>
            <a:p>
              <a:pPr algn="ctr"/>
              <a:r>
                <a:rPr lang="en-US" sz="1600" b="1" dirty="0"/>
                <a:t>(data, GB)</a:t>
              </a:r>
            </a:p>
          </p:txBody>
        </p:sp>
        <p:sp>
          <p:nvSpPr>
            <p:cNvPr id="30" name="TextBox 29">
              <a:extLst>
                <a:ext uri="{FF2B5EF4-FFF2-40B4-BE49-F238E27FC236}">
                  <a16:creationId xmlns:a16="http://schemas.microsoft.com/office/drawing/2014/main" id="{E8CBCA0B-EB56-D442-8257-72807B841EC2}"/>
                </a:ext>
              </a:extLst>
            </p:cNvPr>
            <p:cNvSpPr txBox="1"/>
            <p:nvPr/>
          </p:nvSpPr>
          <p:spPr>
            <a:xfrm>
              <a:off x="11201400" y="3200400"/>
              <a:ext cx="1219200" cy="914400"/>
            </a:xfrm>
            <a:prstGeom prst="rect">
              <a:avLst/>
            </a:prstGeom>
            <a:noFill/>
            <a:ln>
              <a:noFill/>
            </a:ln>
          </p:spPr>
          <p:txBody>
            <a:bodyPr wrap="none" lIns="0" tIns="0" rIns="0" bIns="0" rtlCol="0" anchor="ctr" anchorCtr="0">
              <a:noAutofit/>
            </a:bodyPr>
            <a:lstStyle/>
            <a:p>
              <a:r>
                <a:rPr lang="en-US" sz="1600" dirty="0"/>
                <a:t>DRAM Bandwidth</a:t>
              </a:r>
            </a:p>
            <a:p>
              <a:r>
                <a:rPr lang="en-US" sz="1600" dirty="0"/>
                <a:t>(GB/s)</a:t>
              </a:r>
            </a:p>
          </p:txBody>
        </p:sp>
        <p:cxnSp>
          <p:nvCxnSpPr>
            <p:cNvPr id="11" name="Straight Arrow Connector 10">
              <a:extLst>
                <a:ext uri="{FF2B5EF4-FFF2-40B4-BE49-F238E27FC236}">
                  <a16:creationId xmlns:a16="http://schemas.microsoft.com/office/drawing/2014/main" id="{D9F8CCCC-5546-0047-B644-5A96067F9522}"/>
                </a:ext>
              </a:extLst>
            </p:cNvPr>
            <p:cNvCxnSpPr>
              <a:stCxn id="4" idx="2"/>
              <a:endCxn id="25" idx="0"/>
            </p:cNvCxnSpPr>
            <p:nvPr/>
          </p:nvCxnSpPr>
          <p:spPr bwMode="auto">
            <a:xfrm>
              <a:off x="11049000" y="3200400"/>
              <a:ext cx="0" cy="914400"/>
            </a:xfrm>
            <a:prstGeom prst="straightConnector1">
              <a:avLst/>
            </a:prstGeom>
            <a:solidFill>
              <a:schemeClr val="accent1"/>
            </a:solidFill>
            <a:ln w="25400" cap="flat" cmpd="sng" algn="ctr">
              <a:solidFill>
                <a:schemeClr val="tx1"/>
              </a:solidFill>
              <a:prstDash val="solid"/>
              <a:round/>
              <a:headEnd type="triangle"/>
              <a:tailEnd type="triangle"/>
            </a:ln>
            <a:effectLst/>
          </p:spPr>
        </p:cxnSp>
      </p:grpSp>
      <p:grpSp>
        <p:nvGrpSpPr>
          <p:cNvPr id="6" name="Group 5">
            <a:extLst>
              <a:ext uri="{FF2B5EF4-FFF2-40B4-BE49-F238E27FC236}">
                <a16:creationId xmlns:a16="http://schemas.microsoft.com/office/drawing/2014/main" id="{2C8561CC-EFA7-F34C-9265-B9DD9C10F333}"/>
              </a:ext>
            </a:extLst>
          </p:cNvPr>
          <p:cNvGrpSpPr/>
          <p:nvPr/>
        </p:nvGrpSpPr>
        <p:grpSpPr>
          <a:xfrm>
            <a:off x="533400" y="5334000"/>
            <a:ext cx="6781800" cy="1905000"/>
            <a:chOff x="533400" y="5334000"/>
            <a:chExt cx="6781800" cy="1905000"/>
          </a:xfrm>
        </p:grpSpPr>
        <p:sp>
          <p:nvSpPr>
            <p:cNvPr id="31" name="TextBox 30">
              <a:extLst>
                <a:ext uri="{FF2B5EF4-FFF2-40B4-BE49-F238E27FC236}">
                  <a16:creationId xmlns:a16="http://schemas.microsoft.com/office/drawing/2014/main" id="{D866A24F-8B9B-F34C-8FAB-905D7DE731D1}"/>
                </a:ext>
              </a:extLst>
            </p:cNvPr>
            <p:cNvSpPr txBox="1"/>
            <p:nvPr/>
          </p:nvSpPr>
          <p:spPr>
            <a:xfrm>
              <a:off x="3886200" y="5334001"/>
              <a:ext cx="3200400" cy="685800"/>
            </a:xfrm>
            <a:prstGeom prst="rect">
              <a:avLst/>
            </a:prstGeom>
            <a:noFill/>
          </p:spPr>
          <p:txBody>
            <a:bodyPr wrap="none" lIns="0" tIns="0" rIns="0" bIns="0" rtlCol="0" anchor="t" anchorCtr="0">
              <a:noAutofit/>
            </a:bodyPr>
            <a:lstStyle/>
            <a:p>
              <a:r>
                <a:rPr lang="en-US" b="1" dirty="0">
                  <a:solidFill>
                    <a:srgbClr val="0432FF"/>
                  </a:solidFill>
                </a:rPr>
                <a:t>Peak GFLOP/s</a:t>
              </a:r>
            </a:p>
          </p:txBody>
        </p:sp>
        <p:sp>
          <p:nvSpPr>
            <p:cNvPr id="32" name="TextBox 31">
              <a:extLst>
                <a:ext uri="{FF2B5EF4-FFF2-40B4-BE49-F238E27FC236}">
                  <a16:creationId xmlns:a16="http://schemas.microsoft.com/office/drawing/2014/main" id="{41D51D9B-E898-9C42-98EC-F37C112E6FD7}"/>
                </a:ext>
              </a:extLst>
            </p:cNvPr>
            <p:cNvSpPr txBox="1"/>
            <p:nvPr/>
          </p:nvSpPr>
          <p:spPr>
            <a:xfrm>
              <a:off x="609600" y="5334001"/>
              <a:ext cx="2743200" cy="1371599"/>
            </a:xfrm>
            <a:prstGeom prst="rect">
              <a:avLst/>
            </a:prstGeom>
            <a:noFill/>
          </p:spPr>
          <p:txBody>
            <a:bodyPr wrap="none" lIns="0" tIns="0" rIns="0" bIns="0" rtlCol="0" anchor="ctr" anchorCtr="0">
              <a:noAutofit/>
            </a:bodyPr>
            <a:lstStyle/>
            <a:p>
              <a:pPr algn="r"/>
              <a:r>
                <a:rPr lang="en-US" b="1" dirty="0">
                  <a:solidFill>
                    <a:srgbClr val="0432FF"/>
                  </a:solidFill>
                </a:rPr>
                <a:t>GFLOP/s = min</a:t>
              </a:r>
            </a:p>
          </p:txBody>
        </p:sp>
        <p:sp>
          <p:nvSpPr>
            <p:cNvPr id="12" name="Left Brace 11">
              <a:extLst>
                <a:ext uri="{FF2B5EF4-FFF2-40B4-BE49-F238E27FC236}">
                  <a16:creationId xmlns:a16="http://schemas.microsoft.com/office/drawing/2014/main" id="{6090C00E-BB1D-1F4B-A69F-B5A67ACF7C88}"/>
                </a:ext>
              </a:extLst>
            </p:cNvPr>
            <p:cNvSpPr/>
            <p:nvPr/>
          </p:nvSpPr>
          <p:spPr bwMode="auto">
            <a:xfrm>
              <a:off x="3429000" y="5334000"/>
              <a:ext cx="457200" cy="1371600"/>
            </a:xfrm>
            <a:prstGeom prst="leftBrace">
              <a:avLst>
                <a:gd name="adj1" fmla="val 35451"/>
                <a:gd name="adj2" fmla="val 50000"/>
              </a:avLst>
            </a:prstGeom>
            <a:noFill/>
            <a:ln w="254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4" name="TextBox 33">
              <a:extLst>
                <a:ext uri="{FF2B5EF4-FFF2-40B4-BE49-F238E27FC236}">
                  <a16:creationId xmlns:a16="http://schemas.microsoft.com/office/drawing/2014/main" id="{D1B466A1-DE7C-0A4D-A689-6AD0B8CC758E}"/>
                </a:ext>
              </a:extLst>
            </p:cNvPr>
            <p:cNvSpPr txBox="1"/>
            <p:nvPr/>
          </p:nvSpPr>
          <p:spPr>
            <a:xfrm>
              <a:off x="3886200" y="6019800"/>
              <a:ext cx="3200400" cy="685800"/>
            </a:xfrm>
            <a:prstGeom prst="rect">
              <a:avLst/>
            </a:prstGeom>
            <a:noFill/>
          </p:spPr>
          <p:txBody>
            <a:bodyPr wrap="none" lIns="0" tIns="0" rIns="0" bIns="0" rtlCol="0" anchor="b" anchorCtr="0">
              <a:noAutofit/>
            </a:bodyPr>
            <a:lstStyle/>
            <a:p>
              <a:r>
                <a:rPr lang="en-US" b="1" dirty="0">
                  <a:solidFill>
                    <a:srgbClr val="0432FF"/>
                  </a:solidFill>
                </a:rPr>
                <a:t>AI * Peak GB/s</a:t>
              </a:r>
            </a:p>
          </p:txBody>
        </p:sp>
        <p:sp>
          <p:nvSpPr>
            <p:cNvPr id="15" name="Rectangle 14">
              <a:extLst>
                <a:ext uri="{FF2B5EF4-FFF2-40B4-BE49-F238E27FC236}">
                  <a16:creationId xmlns:a16="http://schemas.microsoft.com/office/drawing/2014/main" id="{4FC70AC5-793B-F246-9C4D-71FA3C013990}"/>
                </a:ext>
              </a:extLst>
            </p:cNvPr>
            <p:cNvSpPr/>
            <p:nvPr/>
          </p:nvSpPr>
          <p:spPr>
            <a:xfrm>
              <a:off x="533400" y="6900446"/>
              <a:ext cx="6781800" cy="338554"/>
            </a:xfrm>
            <a:prstGeom prst="rect">
              <a:avLst/>
            </a:prstGeom>
          </p:spPr>
          <p:txBody>
            <a:bodyPr wrap="square">
              <a:spAutoFit/>
            </a:bodyPr>
            <a:lstStyle/>
            <a:p>
              <a:pPr>
                <a:spcBef>
                  <a:spcPts val="800"/>
                </a:spcBef>
              </a:pPr>
              <a:r>
                <a:rPr lang="en-US" sz="1600" i="1" dirty="0"/>
                <a:t>Note, Arithmetic Intensity (AI) = Flops / Bytes (as presented to DRAM )</a:t>
              </a:r>
            </a:p>
          </p:txBody>
        </p:sp>
      </p:grpSp>
    </p:spTree>
    <p:extLst>
      <p:ext uri="{BB962C8B-B14F-4D97-AF65-F5344CB8AC3E}">
        <p14:creationId xmlns:p14="http://schemas.microsoft.com/office/powerpoint/2010/main" val="3847285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Arithmetic Intensity</a:t>
            </a:r>
          </a:p>
        </p:txBody>
      </p:sp>
      <p:sp>
        <p:nvSpPr>
          <p:cNvPr id="3" name="Content Placeholder 2"/>
          <p:cNvSpPr>
            <a:spLocks noGrp="1"/>
          </p:cNvSpPr>
          <p:nvPr>
            <p:ph idx="1"/>
          </p:nvPr>
        </p:nvSpPr>
        <p:spPr>
          <a:xfrm>
            <a:off x="457200" y="1447800"/>
            <a:ext cx="13716000" cy="1524000"/>
          </a:xfrm>
        </p:spPr>
        <p:txBody>
          <a:bodyPr/>
          <a:lstStyle/>
          <a:p>
            <a:pPr marL="457200" indent="-457200">
              <a:spcBef>
                <a:spcPts val="800"/>
              </a:spcBef>
              <a:buFont typeface="Wingdings" charset="2"/>
              <a:buChar char="§"/>
            </a:pPr>
            <a:r>
              <a:rPr lang="en-US" sz="3200" dirty="0"/>
              <a:t>The most important concept in Roofline is </a:t>
            </a:r>
            <a:r>
              <a:rPr lang="en-US" sz="3200" b="1" dirty="0">
                <a:solidFill>
                  <a:srgbClr val="0432FF"/>
                </a:solidFill>
              </a:rPr>
              <a:t>Arithmetic Intensity</a:t>
            </a:r>
          </a:p>
          <a:p>
            <a:pPr marL="457200" indent="-457200">
              <a:spcBef>
                <a:spcPts val="800"/>
              </a:spcBef>
              <a:buFont typeface="Wingdings" charset="2"/>
              <a:buChar char="§"/>
            </a:pPr>
            <a:endParaRPr lang="en-US" sz="3200" dirty="0"/>
          </a:p>
          <a:p>
            <a:pPr marL="457200" indent="-457200">
              <a:spcBef>
                <a:spcPts val="800"/>
              </a:spcBef>
              <a:buFont typeface="Wingdings" charset="2"/>
              <a:buChar char="§"/>
            </a:pPr>
            <a:r>
              <a:rPr lang="en-US" sz="3200" dirty="0"/>
              <a:t>Measure of data locality (data reuse)</a:t>
            </a:r>
          </a:p>
          <a:p>
            <a:pPr marL="457200" indent="-457200">
              <a:spcBef>
                <a:spcPts val="800"/>
              </a:spcBef>
              <a:buFont typeface="Wingdings" charset="2"/>
              <a:buChar char="§"/>
            </a:pPr>
            <a:r>
              <a:rPr lang="en-US" sz="3200" dirty="0"/>
              <a:t>Ratio of </a:t>
            </a:r>
            <a:r>
              <a:rPr lang="en-US" sz="3200" b="1" u="sng" dirty="0">
                <a:solidFill>
                  <a:srgbClr val="0432FF"/>
                </a:solidFill>
              </a:rPr>
              <a:t>Total Flops</a:t>
            </a:r>
            <a:r>
              <a:rPr lang="en-US" sz="3200" b="1" dirty="0"/>
              <a:t> </a:t>
            </a:r>
            <a:r>
              <a:rPr lang="en-US" sz="3200" dirty="0"/>
              <a:t>performed to </a:t>
            </a:r>
            <a:r>
              <a:rPr lang="en-US" sz="3200" b="1" u="sng" dirty="0">
                <a:solidFill>
                  <a:srgbClr val="0432FF"/>
                </a:solidFill>
              </a:rPr>
              <a:t>Total Bytes</a:t>
            </a:r>
            <a:r>
              <a:rPr lang="en-US" sz="3200" b="1" dirty="0"/>
              <a:t> </a:t>
            </a:r>
            <a:r>
              <a:rPr lang="en-US" sz="3200" dirty="0"/>
              <a:t>moved</a:t>
            </a:r>
          </a:p>
          <a:p>
            <a:pPr marL="457200" indent="-457200">
              <a:spcBef>
                <a:spcPts val="800"/>
              </a:spcBef>
              <a:buFont typeface="Wingdings" charset="2"/>
              <a:buChar char="§"/>
            </a:pPr>
            <a:r>
              <a:rPr lang="en-US" sz="3200" dirty="0"/>
              <a:t>For the DRAM Roofline…</a:t>
            </a:r>
          </a:p>
          <a:p>
            <a:pPr marL="914400" indent="-457200">
              <a:spcBef>
                <a:spcPts val="800"/>
              </a:spcBef>
              <a:buFont typeface="Courier New" panose="02070309020205020404" pitchFamily="49" charset="0"/>
              <a:buChar char="o"/>
            </a:pPr>
            <a:r>
              <a:rPr lang="en-US" sz="2800" dirty="0"/>
              <a:t>Total Bytes to/from DRAM and includes all cache and prefetcher effects</a:t>
            </a:r>
          </a:p>
          <a:p>
            <a:pPr marL="914400" indent="-457200">
              <a:spcBef>
                <a:spcPts val="800"/>
              </a:spcBef>
              <a:buFont typeface="Courier New" panose="02070309020205020404" pitchFamily="49" charset="0"/>
              <a:buChar char="o"/>
            </a:pPr>
            <a:r>
              <a:rPr lang="en-US" sz="2800" dirty="0"/>
              <a:t>Can be very different from total loads/stores (bytes requested)</a:t>
            </a:r>
          </a:p>
          <a:p>
            <a:pPr marL="914400" indent="-457200">
              <a:spcBef>
                <a:spcPts val="800"/>
              </a:spcBef>
              <a:buFont typeface="Courier New" panose="02070309020205020404" pitchFamily="49" charset="0"/>
              <a:buChar char="o"/>
            </a:pPr>
            <a:r>
              <a:rPr lang="en-US" sz="2800" dirty="0"/>
              <a:t>Equal to ratio of sustained GFLOP/s to sustained GB/s (time cancels)</a:t>
            </a:r>
          </a:p>
          <a:p>
            <a:pPr marL="457200" indent="-457200">
              <a:spcBef>
                <a:spcPts val="800"/>
              </a:spcBef>
              <a:buFont typeface="Wingdings" charset="2"/>
              <a:buChar char="§"/>
            </a:pPr>
            <a:endParaRPr lang="en-US" sz="3200" dirty="0"/>
          </a:p>
          <a:p>
            <a:pPr marL="0" indent="0">
              <a:spcBef>
                <a:spcPts val="800"/>
              </a:spcBef>
            </a:pPr>
            <a:endParaRPr lang="en-US" sz="3200" dirty="0"/>
          </a:p>
          <a:p>
            <a:pPr marL="457200" indent="-457200">
              <a:spcBef>
                <a:spcPts val="800"/>
              </a:spcBef>
              <a:buFont typeface="Wingdings" charset="2"/>
              <a:buChar char="§"/>
            </a:pPr>
            <a:endParaRPr lang="en-US" sz="3200" dirty="0"/>
          </a:p>
          <a:p>
            <a:pPr marL="457200" indent="-457200">
              <a:spcBef>
                <a:spcPts val="800"/>
              </a:spcBef>
              <a:buFont typeface="Wingdings" charset="2"/>
              <a:buChar char="§"/>
            </a:pPr>
            <a:endParaRPr lang="en-US" sz="24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24</a:t>
            </a:fld>
            <a:endParaRPr lang="en-US" dirty="0"/>
          </a:p>
        </p:txBody>
      </p:sp>
    </p:spTree>
    <p:extLst>
      <p:ext uri="{BB962C8B-B14F-4D97-AF65-F5344CB8AC3E}">
        <p14:creationId xmlns:p14="http://schemas.microsoft.com/office/powerpoint/2010/main" val="2578850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Roofline</a:t>
            </a:r>
          </a:p>
        </p:txBody>
      </p:sp>
      <p:sp>
        <p:nvSpPr>
          <p:cNvPr id="3" name="Content Placeholder 2"/>
          <p:cNvSpPr>
            <a:spLocks noGrp="1"/>
          </p:cNvSpPr>
          <p:nvPr>
            <p:ph idx="1"/>
          </p:nvPr>
        </p:nvSpPr>
        <p:spPr>
          <a:xfrm>
            <a:off x="457200" y="1447800"/>
            <a:ext cx="7010400" cy="1524000"/>
          </a:xfrm>
        </p:spPr>
        <p:txBody>
          <a:bodyPr/>
          <a:lstStyle/>
          <a:p>
            <a:pPr marL="457200" indent="-457200">
              <a:spcBef>
                <a:spcPts val="800"/>
              </a:spcBef>
              <a:buFont typeface="Wingdings" charset="2"/>
              <a:buChar char="§"/>
            </a:pPr>
            <a:r>
              <a:rPr lang="en-US" sz="3200" dirty="0">
                <a:solidFill>
                  <a:srgbClr val="002060"/>
                </a:solidFill>
              </a:rPr>
              <a:t>Plot Roofline bound using Arithmetic Intensity as the x-axis</a:t>
            </a:r>
          </a:p>
          <a:p>
            <a:pPr marL="457200" indent="-457200">
              <a:spcBef>
                <a:spcPts val="800"/>
              </a:spcBef>
              <a:buFont typeface="Wingdings" charset="2"/>
              <a:buChar char="§"/>
            </a:pPr>
            <a:r>
              <a:rPr lang="en-US" sz="3200" b="1" dirty="0">
                <a:solidFill>
                  <a:srgbClr val="0432FF"/>
                </a:solidFill>
              </a:rPr>
              <a:t>Log-log scale </a:t>
            </a:r>
            <a:r>
              <a:rPr lang="en-US" sz="3200" dirty="0">
                <a:solidFill>
                  <a:srgbClr val="002060"/>
                </a:solidFill>
              </a:rPr>
              <a:t>makes it easy to doodle, extrapolate performance along Moore’s Law, </a:t>
            </a:r>
            <a:r>
              <a:rPr lang="en-US" sz="3200" dirty="0" err="1">
                <a:solidFill>
                  <a:srgbClr val="002060"/>
                </a:solidFill>
              </a:rPr>
              <a:t>etc</a:t>
            </a:r>
            <a:r>
              <a:rPr lang="mr-IN" sz="3200" dirty="0">
                <a:solidFill>
                  <a:srgbClr val="002060"/>
                </a:solidFill>
              </a:rPr>
              <a:t>…</a:t>
            </a:r>
            <a:endParaRPr lang="en-US" sz="3200" dirty="0">
              <a:solidFill>
                <a:srgbClr val="002060"/>
              </a:solidFill>
            </a:endParaRPr>
          </a:p>
          <a:p>
            <a:pPr marL="457200" indent="-457200">
              <a:spcBef>
                <a:spcPts val="800"/>
              </a:spcBef>
              <a:buFont typeface="Wingdings" charset="2"/>
              <a:buChar char="§"/>
            </a:pPr>
            <a:r>
              <a:rPr lang="en-US" sz="3200" dirty="0">
                <a:solidFill>
                  <a:srgbClr val="002060"/>
                </a:solidFill>
              </a:rPr>
              <a:t>Kernels with AI less than machine balance are ultimately DRAM bound (we’ll refine this later</a:t>
            </a:r>
            <a:r>
              <a:rPr lang="mr-IN" sz="3200" dirty="0">
                <a:solidFill>
                  <a:srgbClr val="002060"/>
                </a:solidFill>
              </a:rPr>
              <a:t>…</a:t>
            </a:r>
            <a:r>
              <a:rPr lang="en-US" sz="3200" dirty="0">
                <a:solidFill>
                  <a:srgbClr val="002060"/>
                </a:solidFill>
              </a:rPr>
              <a:t>)</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25</a:t>
            </a:fld>
            <a:endParaRPr lang="en-US" dirty="0"/>
          </a:p>
        </p:txBody>
      </p:sp>
      <p:grpSp>
        <p:nvGrpSpPr>
          <p:cNvPr id="18" name="Group 17"/>
          <p:cNvGrpSpPr/>
          <p:nvPr/>
        </p:nvGrpSpPr>
        <p:grpSpPr>
          <a:xfrm>
            <a:off x="8382000" y="2602468"/>
            <a:ext cx="4343400" cy="369332"/>
            <a:chOff x="8382000" y="2602468"/>
            <a:chExt cx="4343400" cy="369332"/>
          </a:xfrm>
        </p:grpSpPr>
        <p:cxnSp>
          <p:nvCxnSpPr>
            <p:cNvPr id="10" name="Straight Arrow Connector 9"/>
            <p:cNvCxnSpPr/>
            <p:nvPr/>
          </p:nvCxnSpPr>
          <p:spPr bwMode="auto">
            <a:xfrm>
              <a:off x="8382000" y="2971800"/>
              <a:ext cx="43434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8708481" y="2602468"/>
              <a:ext cx="1556836" cy="369332"/>
            </a:xfrm>
            <a:prstGeom prst="rect">
              <a:avLst/>
            </a:prstGeom>
            <a:noFill/>
          </p:spPr>
          <p:txBody>
            <a:bodyPr wrap="none" rtlCol="0">
              <a:spAutoFit/>
            </a:bodyPr>
            <a:lstStyle/>
            <a:p>
              <a:pPr algn="ctr"/>
              <a:r>
                <a:rPr lang="en-US" sz="1800" dirty="0">
                  <a:solidFill>
                    <a:srgbClr val="FF0080"/>
                  </a:solidFill>
                </a:rPr>
                <a:t>Peak FLOP/s</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19" name="Group 18"/>
          <p:cNvGrpSpPr/>
          <p:nvPr/>
        </p:nvGrpSpPr>
        <p:grpSpPr>
          <a:xfrm>
            <a:off x="9067800" y="2133600"/>
            <a:ext cx="3657600" cy="3657600"/>
            <a:chOff x="9067800" y="2133600"/>
            <a:chExt cx="3657600" cy="3657600"/>
          </a:xfrm>
        </p:grpSpPr>
        <p:cxnSp>
          <p:nvCxnSpPr>
            <p:cNvPr id="8" name="Straight Arrow Connector 7"/>
            <p:cNvCxnSpPr/>
            <p:nvPr/>
          </p:nvCxnSpPr>
          <p:spPr bwMode="auto">
            <a:xfrm flipV="1">
              <a:off x="9067800" y="2133600"/>
              <a:ext cx="3657600" cy="36576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2700000">
              <a:off x="9688092" y="3930135"/>
              <a:ext cx="1441420" cy="369332"/>
            </a:xfrm>
            <a:prstGeom prst="rect">
              <a:avLst/>
            </a:prstGeom>
            <a:noFill/>
          </p:spPr>
          <p:txBody>
            <a:bodyPr wrap="none" rtlCol="0">
              <a:spAutoFit/>
            </a:bodyPr>
            <a:lstStyle/>
            <a:p>
              <a:pPr algn="ctr"/>
              <a:r>
                <a:rPr lang="en-US" sz="1800" dirty="0">
                  <a:solidFill>
                    <a:srgbClr val="0432FF"/>
                  </a:solidFill>
                </a:rPr>
                <a:t>DRAM GB/s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sp>
        <p:nvSpPr>
          <p:cNvPr id="20" name="Freeform 19"/>
          <p:cNvSpPr/>
          <p:nvPr/>
        </p:nvSpPr>
        <p:spPr bwMode="auto">
          <a:xfrm>
            <a:off x="9072563" y="2971800"/>
            <a:ext cx="3686175" cy="2786063"/>
          </a:xfrm>
          <a:custGeom>
            <a:avLst/>
            <a:gdLst>
              <a:gd name="connsiteX0" fmla="*/ 0 w 3686175"/>
              <a:gd name="connsiteY0" fmla="*/ 2786063 h 2786063"/>
              <a:gd name="connsiteX1" fmla="*/ 2814637 w 3686175"/>
              <a:gd name="connsiteY1" fmla="*/ 0 h 2786063"/>
              <a:gd name="connsiteX2" fmla="*/ 3686175 w 3686175"/>
              <a:gd name="connsiteY2" fmla="*/ 0 h 2786063"/>
            </a:gdLst>
            <a:ahLst/>
            <a:cxnLst>
              <a:cxn ang="0">
                <a:pos x="connsiteX0" y="connsiteY0"/>
              </a:cxn>
              <a:cxn ang="0">
                <a:pos x="connsiteX1" y="connsiteY1"/>
              </a:cxn>
              <a:cxn ang="0">
                <a:pos x="connsiteX2" y="connsiteY2"/>
              </a:cxn>
            </a:cxnLst>
            <a:rect l="l" t="t" r="r" b="b"/>
            <a:pathLst>
              <a:path w="3686175" h="2786063">
                <a:moveTo>
                  <a:pt x="0" y="2786063"/>
                </a:moveTo>
                <a:lnTo>
                  <a:pt x="2814637" y="0"/>
                </a:lnTo>
                <a:lnTo>
                  <a:pt x="3686175" y="0"/>
                </a:lnTo>
              </a:path>
            </a:pathLst>
          </a:custGeom>
          <a:noFill/>
          <a:ln w="25400" cap="flat" cmpd="sng" algn="ctr">
            <a:solidFill>
              <a:schemeClr val="bg1"/>
            </a:solidFill>
            <a:prstDash val="solid"/>
            <a:round/>
            <a:headEnd type="none" w="med" len="med"/>
            <a:tailEnd type="none" w="med" len="med"/>
          </a:ln>
          <a:effectLst>
            <a:glow rad="127000">
              <a:srgbClr val="CC66FF"/>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29" name="Group 28"/>
          <p:cNvGrpSpPr/>
          <p:nvPr/>
        </p:nvGrpSpPr>
        <p:grpSpPr>
          <a:xfrm>
            <a:off x="10820400" y="4876800"/>
            <a:ext cx="1981200" cy="457200"/>
            <a:chOff x="10820400" y="4876800"/>
            <a:chExt cx="1981200" cy="457200"/>
          </a:xfrm>
        </p:grpSpPr>
        <p:cxnSp>
          <p:nvCxnSpPr>
            <p:cNvPr id="24" name="Straight Connector 23"/>
            <p:cNvCxnSpPr/>
            <p:nvPr/>
          </p:nvCxnSpPr>
          <p:spPr bwMode="auto">
            <a:xfrm flipH="1">
              <a:off x="11353800" y="5319714"/>
              <a:ext cx="457200" cy="0"/>
            </a:xfrm>
            <a:prstGeom prst="line">
              <a:avLst/>
            </a:prstGeom>
            <a:solidFill>
              <a:schemeClr val="accent1"/>
            </a:solidFill>
            <a:ln w="19050" cap="flat" cmpd="sng" algn="ctr">
              <a:solidFill>
                <a:srgbClr val="00B050"/>
              </a:solidFill>
              <a:prstDash val="solid"/>
              <a:round/>
              <a:headEnd type="none" w="med" len="med"/>
              <a:tailEnd type="stealth" w="lg" len="lg"/>
            </a:ln>
            <a:effectLst/>
          </p:spPr>
        </p:cxnSp>
        <p:cxnSp>
          <p:nvCxnSpPr>
            <p:cNvPr id="26" name="Straight Connector 25"/>
            <p:cNvCxnSpPr/>
            <p:nvPr/>
          </p:nvCxnSpPr>
          <p:spPr bwMode="auto">
            <a:xfrm>
              <a:off x="11811000" y="5319714"/>
              <a:ext cx="457200" cy="0"/>
            </a:xfrm>
            <a:prstGeom prst="line">
              <a:avLst/>
            </a:prstGeom>
            <a:solidFill>
              <a:schemeClr val="accent1"/>
            </a:solidFill>
            <a:ln w="19050" cap="flat" cmpd="sng" algn="ctr">
              <a:solidFill>
                <a:srgbClr val="00B050"/>
              </a:solidFill>
              <a:prstDash val="solid"/>
              <a:round/>
              <a:headEnd type="none" w="med" len="med"/>
              <a:tailEnd type="stealth" w="lg" len="lg"/>
            </a:ln>
            <a:effectLst/>
          </p:spPr>
        </p:cxnSp>
        <p:sp>
          <p:nvSpPr>
            <p:cNvPr id="27" name="TextBox 26"/>
            <p:cNvSpPr txBox="1"/>
            <p:nvPr/>
          </p:nvSpPr>
          <p:spPr>
            <a:xfrm>
              <a:off x="10820400" y="4876800"/>
              <a:ext cx="914400" cy="457200"/>
            </a:xfrm>
            <a:prstGeom prst="rect">
              <a:avLst/>
            </a:prstGeom>
            <a:noFill/>
          </p:spPr>
          <p:txBody>
            <a:bodyPr wrap="none" tIns="0" rIns="0" bIns="0" rtlCol="0" anchor="ctr">
              <a:noAutofit/>
            </a:bodyPr>
            <a:lstStyle/>
            <a:p>
              <a:pPr algn="r"/>
              <a:r>
                <a:rPr lang="en-US" sz="1800" dirty="0">
                  <a:solidFill>
                    <a:srgbClr val="00B050"/>
                  </a:solidFill>
                </a:rPr>
                <a:t>DRAM-bound</a:t>
              </a:r>
            </a:p>
          </p:txBody>
        </p:sp>
        <p:sp>
          <p:nvSpPr>
            <p:cNvPr id="28" name="TextBox 27"/>
            <p:cNvSpPr txBox="1"/>
            <p:nvPr/>
          </p:nvSpPr>
          <p:spPr>
            <a:xfrm>
              <a:off x="11887200" y="4876800"/>
              <a:ext cx="914400" cy="457200"/>
            </a:xfrm>
            <a:prstGeom prst="rect">
              <a:avLst/>
            </a:prstGeom>
            <a:noFill/>
          </p:spPr>
          <p:txBody>
            <a:bodyPr wrap="none" tIns="0" rIns="0" bIns="0" rtlCol="0" anchor="ctr">
              <a:noAutofit/>
            </a:bodyPr>
            <a:lstStyle/>
            <a:p>
              <a:r>
                <a:rPr lang="en-US" sz="1800" dirty="0">
                  <a:solidFill>
                    <a:srgbClr val="00B050"/>
                  </a:solidFill>
                </a:rPr>
                <a:t>Compute-bound</a:t>
              </a:r>
            </a:p>
          </p:txBody>
        </p:sp>
      </p:grpSp>
      <p:grpSp>
        <p:nvGrpSpPr>
          <p:cNvPr id="25" name="Group 24">
            <a:extLst>
              <a:ext uri="{FF2B5EF4-FFF2-40B4-BE49-F238E27FC236}">
                <a16:creationId xmlns:a16="http://schemas.microsoft.com/office/drawing/2014/main" id="{9F2F7D04-9A73-AE48-97FA-A3312D5DCB1F}"/>
              </a:ext>
            </a:extLst>
          </p:cNvPr>
          <p:cNvGrpSpPr/>
          <p:nvPr/>
        </p:nvGrpSpPr>
        <p:grpSpPr>
          <a:xfrm>
            <a:off x="11353800" y="2971800"/>
            <a:ext cx="914400" cy="3657600"/>
            <a:chOff x="11353800" y="2590800"/>
            <a:chExt cx="914400" cy="3657600"/>
          </a:xfrm>
        </p:grpSpPr>
        <p:cxnSp>
          <p:nvCxnSpPr>
            <p:cNvPr id="30" name="Straight Connector 29">
              <a:extLst>
                <a:ext uri="{FF2B5EF4-FFF2-40B4-BE49-F238E27FC236}">
                  <a16:creationId xmlns:a16="http://schemas.microsoft.com/office/drawing/2014/main" id="{00E7B40C-0F8C-C049-9713-2349B6732790}"/>
                </a:ext>
              </a:extLst>
            </p:cNvPr>
            <p:cNvCxnSpPr>
              <a:cxnSpLocks/>
              <a:endCxn id="33" idx="0"/>
            </p:cNvCxnSpPr>
            <p:nvPr/>
          </p:nvCxnSpPr>
          <p:spPr bwMode="auto">
            <a:xfrm flipH="1">
              <a:off x="11811000" y="2590800"/>
              <a:ext cx="76200" cy="3200400"/>
            </a:xfrm>
            <a:prstGeom prst="line">
              <a:avLst/>
            </a:prstGeom>
            <a:solidFill>
              <a:schemeClr val="accent1"/>
            </a:solidFill>
            <a:ln w="19050" cap="flat" cmpd="sng" algn="ctr">
              <a:solidFill>
                <a:srgbClr val="00B050"/>
              </a:solidFill>
              <a:prstDash val="dash"/>
              <a:round/>
              <a:headEnd type="none" w="med" len="med"/>
              <a:tailEnd type="none" w="med" len="med"/>
            </a:ln>
            <a:effectLst/>
          </p:spPr>
        </p:cxnSp>
        <p:sp>
          <p:nvSpPr>
            <p:cNvPr id="33" name="TextBox 32">
              <a:extLst>
                <a:ext uri="{FF2B5EF4-FFF2-40B4-BE49-F238E27FC236}">
                  <a16:creationId xmlns:a16="http://schemas.microsoft.com/office/drawing/2014/main" id="{0733B3E8-71FE-D54B-BEAD-39A9D8ACE801}"/>
                </a:ext>
              </a:extLst>
            </p:cNvPr>
            <p:cNvSpPr txBox="1"/>
            <p:nvPr/>
          </p:nvSpPr>
          <p:spPr>
            <a:xfrm>
              <a:off x="11353800" y="5791200"/>
              <a:ext cx="914400" cy="457200"/>
            </a:xfrm>
            <a:prstGeom prst="rect">
              <a:avLst/>
            </a:prstGeom>
            <a:noFill/>
          </p:spPr>
          <p:txBody>
            <a:bodyPr wrap="none" tIns="0" rIns="0" bIns="0" rtlCol="0" anchor="ctr">
              <a:noAutofit/>
            </a:bodyPr>
            <a:lstStyle/>
            <a:p>
              <a:pPr algn="ctr"/>
              <a:r>
                <a:rPr lang="en-US" sz="1800" b="1" i="1" dirty="0">
                  <a:solidFill>
                    <a:srgbClr val="00B050"/>
                  </a:solidFill>
                </a:rPr>
                <a:t>Transition @ AI =</a:t>
              </a:r>
            </a:p>
            <a:p>
              <a:pPr algn="ctr"/>
              <a:r>
                <a:rPr lang="en-US" sz="1800" b="1" i="1" dirty="0">
                  <a:solidFill>
                    <a:srgbClr val="00B050"/>
                  </a:solidFill>
                </a:rPr>
                <a:t>Machine Balance</a:t>
              </a:r>
            </a:p>
          </p:txBody>
        </p:sp>
      </p:grpSp>
    </p:spTree>
    <p:extLst>
      <p:ext uri="{BB962C8B-B14F-4D97-AF65-F5344CB8AC3E}">
        <p14:creationId xmlns:p14="http://schemas.microsoft.com/office/powerpoint/2010/main" val="39718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Roofline Example #1</a:t>
            </a:r>
          </a:p>
        </p:txBody>
      </p:sp>
      <p:sp>
        <p:nvSpPr>
          <p:cNvPr id="3"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Typical machine balance is 5-10 flops per byte</a:t>
            </a:r>
            <a:r>
              <a:rPr lang="mr-IN" sz="3200" dirty="0"/>
              <a:t>…</a:t>
            </a:r>
            <a:endParaRPr lang="en-US" sz="4800" dirty="0"/>
          </a:p>
          <a:p>
            <a:pPr marL="914400" indent="-457200">
              <a:spcBef>
                <a:spcPts val="800"/>
              </a:spcBef>
              <a:buFont typeface="Arial" charset="0"/>
              <a:buChar char="•"/>
            </a:pPr>
            <a:r>
              <a:rPr lang="en-US" sz="1800" dirty="0"/>
              <a:t>40-80 flops per double to exploit compute capability</a:t>
            </a:r>
          </a:p>
          <a:p>
            <a:pPr marL="914400" indent="-457200">
              <a:spcBef>
                <a:spcPts val="800"/>
              </a:spcBef>
              <a:buFont typeface="Arial" charset="0"/>
              <a:buChar char="•"/>
            </a:pPr>
            <a:r>
              <a:rPr lang="en-US" sz="1800" dirty="0"/>
              <a:t>Artifact of technology and money</a:t>
            </a:r>
          </a:p>
          <a:p>
            <a:pPr marL="914400" indent="-457200">
              <a:spcBef>
                <a:spcPts val="800"/>
              </a:spcBef>
              <a:buFont typeface="Arial" charset="0"/>
              <a:buChar char="•"/>
            </a:pPr>
            <a:r>
              <a:rPr lang="en-US" sz="1800" b="1" dirty="0">
                <a:solidFill>
                  <a:srgbClr val="FF0080"/>
                </a:solidFill>
              </a:rPr>
              <a:t>Unlikely to improve</a:t>
            </a:r>
          </a:p>
          <a:p>
            <a:pPr marL="457200" indent="-457200">
              <a:spcBef>
                <a:spcPts val="800"/>
              </a:spcBef>
              <a:buFont typeface="Wingdings" charset="2"/>
              <a:buChar char="§"/>
            </a:pPr>
            <a:endParaRPr lang="en-US" sz="3200" dirty="0"/>
          </a:p>
          <a:p>
            <a:pPr marL="457200" indent="-457200">
              <a:spcBef>
                <a:spcPts val="800"/>
              </a:spcBef>
              <a:buFont typeface="Wingdings" charset="2"/>
              <a:buChar char="§"/>
            </a:pPr>
            <a:r>
              <a:rPr lang="en-US" sz="3200" dirty="0"/>
              <a:t>Consider STREAM Triad</a:t>
            </a:r>
            <a:r>
              <a:rPr lang="mr-IN" sz="3200" dirty="0"/>
              <a:t>…</a:t>
            </a:r>
            <a:endParaRPr lang="en-US" sz="3200" dirty="0"/>
          </a:p>
          <a:p>
            <a:pPr marL="914400" indent="-457200">
              <a:spcBef>
                <a:spcPts val="800"/>
              </a:spcBef>
              <a:buFont typeface="Arial" charset="0"/>
              <a:buChar char="•"/>
            </a:pPr>
            <a:endParaRPr lang="en-US" sz="1800" dirty="0"/>
          </a:p>
          <a:p>
            <a:pPr marL="914400" indent="-457200">
              <a:spcBef>
                <a:spcPts val="800"/>
              </a:spcBef>
              <a:buFont typeface="Arial" charset="0"/>
              <a:buChar char="•"/>
            </a:pPr>
            <a:endParaRPr lang="en-US" sz="1800" dirty="0"/>
          </a:p>
          <a:p>
            <a:pPr marL="914400" indent="-457200">
              <a:spcBef>
                <a:spcPts val="800"/>
              </a:spcBef>
              <a:buFont typeface="Arial" charset="0"/>
              <a:buChar char="•"/>
            </a:pPr>
            <a:endParaRPr lang="en-US" sz="1800" dirty="0"/>
          </a:p>
          <a:p>
            <a:pPr marL="914400" indent="-457200">
              <a:spcBef>
                <a:spcPts val="800"/>
              </a:spcBef>
              <a:buFont typeface="Arial" charset="0"/>
              <a:buChar char="•"/>
            </a:pPr>
            <a:r>
              <a:rPr lang="en-US" sz="1800" dirty="0"/>
              <a:t>2 flops per iteration</a:t>
            </a:r>
          </a:p>
          <a:p>
            <a:pPr marL="914400" indent="-457200">
              <a:spcBef>
                <a:spcPts val="800"/>
              </a:spcBef>
              <a:buFont typeface="Arial" charset="0"/>
              <a:buChar char="•"/>
            </a:pPr>
            <a:r>
              <a:rPr lang="en-US" sz="1800" dirty="0"/>
              <a:t>Transfer 24 bytes per iteration (read X[</a:t>
            </a:r>
            <a:r>
              <a:rPr lang="en-US" sz="1800" dirty="0" err="1"/>
              <a:t>i</a:t>
            </a:r>
            <a:r>
              <a:rPr lang="en-US" sz="1800" dirty="0"/>
              <a:t>], Y[</a:t>
            </a:r>
            <a:r>
              <a:rPr lang="en-US" sz="1800" dirty="0" err="1"/>
              <a:t>i</a:t>
            </a:r>
            <a:r>
              <a:rPr lang="en-US" sz="1800" dirty="0"/>
              <a:t>], write Z[</a:t>
            </a:r>
            <a:r>
              <a:rPr lang="en-US" sz="1800" dirty="0" err="1"/>
              <a:t>i</a:t>
            </a:r>
            <a:r>
              <a:rPr lang="en-US" sz="1800" dirty="0"/>
              <a:t>])</a:t>
            </a:r>
          </a:p>
          <a:p>
            <a:pPr marL="914400" indent="-457200">
              <a:spcBef>
                <a:spcPts val="800"/>
              </a:spcBef>
              <a:buFont typeface="Arial" charset="0"/>
              <a:buChar char="•"/>
            </a:pPr>
            <a:r>
              <a:rPr lang="en-US" sz="1800" b="1" dirty="0">
                <a:solidFill>
                  <a:srgbClr val="7030A0"/>
                </a:solidFill>
              </a:rPr>
              <a:t>AI </a:t>
            </a:r>
            <a:r>
              <a:rPr lang="en-US" sz="1800" b="1">
                <a:solidFill>
                  <a:srgbClr val="7030A0"/>
                </a:solidFill>
              </a:rPr>
              <a:t>= 0.083 </a:t>
            </a:r>
            <a:r>
              <a:rPr lang="en-US" sz="1800" b="1" dirty="0">
                <a:solidFill>
                  <a:srgbClr val="7030A0"/>
                </a:solidFill>
              </a:rPr>
              <a:t>flops per byte == Memory bound</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26</a:t>
            </a:fld>
            <a:endParaRPr lang="en-US" dirty="0"/>
          </a:p>
        </p:txBody>
      </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2700000">
              <a:off x="9688092" y="3930135"/>
              <a:ext cx="1441420" cy="369332"/>
            </a:xfrm>
            <a:prstGeom prst="rect">
              <a:avLst/>
            </a:prstGeom>
            <a:noFill/>
          </p:spPr>
          <p:txBody>
            <a:bodyPr wrap="none" rtlCol="0">
              <a:spAutoFit/>
            </a:bodyPr>
            <a:lstStyle/>
            <a:p>
              <a:pPr algn="ctr"/>
              <a:r>
                <a:rPr lang="en-US" sz="1800" dirty="0">
                  <a:solidFill>
                    <a:srgbClr val="0432FF"/>
                  </a:solidFill>
                </a:rPr>
                <a:t>DRAM GB/s</a:t>
              </a:r>
            </a:p>
          </p:txBody>
        </p:sp>
      </p:grpSp>
      <p:sp>
        <p:nvSpPr>
          <p:cNvPr id="17" name="TextBox 16"/>
          <p:cNvSpPr txBox="1"/>
          <p:nvPr/>
        </p:nvSpPr>
        <p:spPr>
          <a:xfrm>
            <a:off x="8624885" y="6096000"/>
            <a:ext cx="4343400" cy="301752"/>
          </a:xfrm>
          <a:prstGeom prst="rect">
            <a:avLst/>
          </a:prstGeom>
          <a:noFill/>
        </p:spPr>
        <p:txBody>
          <a:bodyPr wrap="square" lIns="0" tIns="0" rIns="0" rtlCol="0" anchor="ctr" anchorCtr="0">
            <a:noAutofit/>
          </a:bodyPr>
          <a:lstStyle/>
          <a:p>
            <a:pPr algn="ctr"/>
            <a:r>
              <a:rPr lang="en-US" sz="1800" dirty="0"/>
              <a:t>Arithmetic Intensity (</a:t>
            </a:r>
            <a:r>
              <a:rPr lang="en-US" sz="1800" dirty="0" err="1"/>
              <a:t>FLOP:Byte</a:t>
            </a:r>
            <a:r>
              <a:rPr lang="en-US" sz="1800" dirty="0"/>
              <a:t>)</a:t>
            </a:r>
          </a:p>
        </p:txBody>
      </p:sp>
      <p:grpSp>
        <p:nvGrpSpPr>
          <p:cNvPr id="15" name="Group 14"/>
          <p:cNvGrpSpPr/>
          <p:nvPr/>
        </p:nvGrpSpPr>
        <p:grpSpPr>
          <a:xfrm>
            <a:off x="9296400" y="4343400"/>
            <a:ext cx="2133600" cy="1452148"/>
            <a:chOff x="9296400" y="4343400"/>
            <a:chExt cx="2133600" cy="1452148"/>
          </a:xfrm>
        </p:grpSpPr>
        <p:sp>
          <p:nvSpPr>
            <p:cNvPr id="33" name="TextBox 32"/>
            <p:cNvSpPr txBox="1"/>
            <p:nvPr/>
          </p:nvSpPr>
          <p:spPr>
            <a:xfrm>
              <a:off x="9296400" y="5181600"/>
              <a:ext cx="914400" cy="457200"/>
            </a:xfrm>
            <a:prstGeom prst="rect">
              <a:avLst/>
            </a:prstGeom>
            <a:noFill/>
          </p:spPr>
          <p:txBody>
            <a:bodyPr wrap="none" tIns="0" rIns="0" bIns="0" rtlCol="0" anchor="ctr">
              <a:noAutofit/>
            </a:bodyPr>
            <a:lstStyle/>
            <a:p>
              <a:pPr algn="r"/>
              <a:r>
                <a:rPr lang="en-US" sz="1800" dirty="0">
                  <a:solidFill>
                    <a:srgbClr val="7030A0"/>
                  </a:solidFill>
                </a:rPr>
                <a:t>TRIAD</a:t>
              </a:r>
            </a:p>
          </p:txBody>
        </p:sp>
        <p:cxnSp>
          <p:nvCxnSpPr>
            <p:cNvPr id="35" name="Straight Connector 34"/>
            <p:cNvCxnSpPr/>
            <p:nvPr/>
          </p:nvCxnSpPr>
          <p:spPr bwMode="auto">
            <a:xfrm flipH="1">
              <a:off x="10287000" y="4572001"/>
              <a:ext cx="2737" cy="1223547"/>
            </a:xfrm>
            <a:prstGeom prst="line">
              <a:avLst/>
            </a:prstGeom>
            <a:solidFill>
              <a:schemeClr val="accent1"/>
            </a:solidFill>
            <a:ln w="19050" cap="flat" cmpd="sng" algn="ctr">
              <a:solidFill>
                <a:srgbClr val="7030A0"/>
              </a:solidFill>
              <a:prstDash val="dash"/>
              <a:round/>
              <a:headEnd type="none" w="med" len="med"/>
              <a:tailEnd type="none" w="med" len="med"/>
            </a:ln>
            <a:effectLst/>
          </p:spPr>
        </p:cxnSp>
        <p:sp>
          <p:nvSpPr>
            <p:cNvPr id="36" name="Oval 35"/>
            <p:cNvSpPr/>
            <p:nvPr/>
          </p:nvSpPr>
          <p:spPr bwMode="auto">
            <a:xfrm>
              <a:off x="10210800" y="4495799"/>
              <a:ext cx="152400" cy="152401"/>
            </a:xfrm>
            <a:prstGeom prst="ellipse">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2" name="TextBox 21"/>
            <p:cNvSpPr txBox="1"/>
            <p:nvPr/>
          </p:nvSpPr>
          <p:spPr>
            <a:xfrm>
              <a:off x="10515600" y="4343400"/>
              <a:ext cx="914400" cy="457200"/>
            </a:xfrm>
            <a:prstGeom prst="rect">
              <a:avLst/>
            </a:prstGeom>
            <a:noFill/>
          </p:spPr>
          <p:txBody>
            <a:bodyPr wrap="none" tIns="0" rIns="0" bIns="0" rtlCol="0" anchor="ctr">
              <a:noAutofit/>
            </a:bodyPr>
            <a:lstStyle/>
            <a:p>
              <a:r>
                <a:rPr lang="en-US" sz="1800" dirty="0">
                  <a:solidFill>
                    <a:srgbClr val="7030A0"/>
                  </a:solidFill>
                </a:rPr>
                <a:t>GFLOP/s ≤ AI * DRAM GB/s</a:t>
              </a:r>
            </a:p>
          </p:txBody>
        </p:sp>
      </p:grpSp>
      <p:sp>
        <p:nvSpPr>
          <p:cNvPr id="20" name="TextBox 19"/>
          <p:cNvSpPr txBox="1"/>
          <p:nvPr/>
        </p:nvSpPr>
        <p:spPr>
          <a:xfrm>
            <a:off x="1447800" y="4876800"/>
            <a:ext cx="3200400" cy="914400"/>
          </a:xfrm>
          <a:prstGeom prst="rect">
            <a:avLst/>
          </a:prstGeom>
          <a:solidFill>
            <a:srgbClr val="002060"/>
          </a:solidFill>
        </p:spPr>
        <p:txBody>
          <a:bodyPr wrap="square" rtlCol="0" anchor="ctr">
            <a:noAutofit/>
          </a:bodyPr>
          <a:lstStyle/>
          <a:p>
            <a:r>
              <a:rPr lang="mr-IN" sz="1200" dirty="0">
                <a:solidFill>
                  <a:srgbClr val="FF6FCF"/>
                </a:solidFill>
                <a:latin typeface="Lucida Console" charset="0"/>
                <a:ea typeface="Lucida Console" charset="0"/>
                <a:cs typeface="Lucida Console" charset="0"/>
              </a:rPr>
              <a:t>#</a:t>
            </a:r>
            <a:r>
              <a:rPr lang="mr-IN" sz="1200" dirty="0" err="1">
                <a:solidFill>
                  <a:srgbClr val="FF6FCF"/>
                </a:solidFill>
                <a:latin typeface="Lucida Console" charset="0"/>
                <a:ea typeface="Lucida Console" charset="0"/>
                <a:cs typeface="Lucida Console" charset="0"/>
              </a:rPr>
              <a:t>pragma</a:t>
            </a:r>
            <a:r>
              <a:rPr lang="mr-IN" sz="1200" dirty="0">
                <a:solidFill>
                  <a:srgbClr val="FF6FCF"/>
                </a:solidFill>
                <a:latin typeface="Lucida Console" charset="0"/>
                <a:ea typeface="Lucida Console" charset="0"/>
                <a:cs typeface="Lucida Console" charset="0"/>
              </a:rPr>
              <a:t> </a:t>
            </a:r>
            <a:r>
              <a:rPr lang="mr-IN" sz="1200" dirty="0" err="1">
                <a:solidFill>
                  <a:srgbClr val="FF6FCF"/>
                </a:solidFill>
                <a:latin typeface="Lucida Console" charset="0"/>
                <a:ea typeface="Lucida Console" charset="0"/>
                <a:cs typeface="Lucida Console" charset="0"/>
              </a:rPr>
              <a:t>omp</a:t>
            </a:r>
            <a:r>
              <a:rPr lang="mr-IN" sz="1200" dirty="0">
                <a:solidFill>
                  <a:srgbClr val="FF6FCF"/>
                </a:solidFill>
                <a:latin typeface="Lucida Console" charset="0"/>
                <a:ea typeface="Lucida Console" charset="0"/>
                <a:cs typeface="Lucida Console" charset="0"/>
              </a:rPr>
              <a:t> </a:t>
            </a:r>
            <a:r>
              <a:rPr lang="mr-IN" sz="1200" dirty="0" err="1">
                <a:solidFill>
                  <a:srgbClr val="FF6FCF"/>
                </a:solidFill>
                <a:latin typeface="Lucida Console" charset="0"/>
                <a:ea typeface="Lucida Console" charset="0"/>
                <a:cs typeface="Lucida Console" charset="0"/>
              </a:rPr>
              <a:t>parallel</a:t>
            </a:r>
            <a:r>
              <a:rPr lang="mr-IN" sz="1200" dirty="0">
                <a:solidFill>
                  <a:srgbClr val="FF6FCF"/>
                </a:solidFill>
                <a:latin typeface="Lucida Console" charset="0"/>
                <a:ea typeface="Lucida Console" charset="0"/>
                <a:cs typeface="Lucida Console" charset="0"/>
              </a:rPr>
              <a:t> </a:t>
            </a:r>
            <a:r>
              <a:rPr lang="mr-IN" sz="1200" dirty="0" err="1">
                <a:solidFill>
                  <a:srgbClr val="FF6FCF"/>
                </a:solidFill>
                <a:latin typeface="Lucida Console" charset="0"/>
                <a:ea typeface="Lucida Console" charset="0"/>
                <a:cs typeface="Lucida Console" charset="0"/>
              </a:rPr>
              <a:t>for</a:t>
            </a:r>
            <a:endParaRPr lang="en-US" sz="1200" dirty="0">
              <a:solidFill>
                <a:srgbClr val="FF6FCF"/>
              </a:solidFill>
              <a:latin typeface="Lucida Console" charset="0"/>
              <a:ea typeface="Lucida Console" charset="0"/>
              <a:cs typeface="Lucida Console" charset="0"/>
            </a:endParaRPr>
          </a:p>
          <a:p>
            <a:r>
              <a:rPr lang="mr-IN" sz="1200" dirty="0" err="1">
                <a:solidFill>
                  <a:srgbClr val="FFFF00"/>
                </a:solidFill>
                <a:latin typeface="Lucida Console" charset="0"/>
                <a:ea typeface="Lucida Console" charset="0"/>
                <a:cs typeface="Lucida Console" charset="0"/>
              </a:rPr>
              <a:t>for</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a:t>
            </a:r>
            <a:r>
              <a:rPr lang="mr-IN" sz="1200" dirty="0">
                <a:solidFill>
                  <a:srgbClr val="FFFF00"/>
                </a:solidFill>
                <a:latin typeface="Lucida Console" charset="0"/>
                <a:ea typeface="Lucida Console" charset="0"/>
                <a:cs typeface="Lucida Console" charset="0"/>
              </a:rPr>
              <a:t>=</a:t>
            </a:r>
            <a:r>
              <a:rPr lang="en-US" sz="1200" dirty="0">
                <a:solidFill>
                  <a:srgbClr val="FFFF00"/>
                </a:solidFill>
                <a:latin typeface="Lucida Console" charset="0"/>
                <a:ea typeface="Lucida Console" charset="0"/>
                <a:cs typeface="Lucida Console" charset="0"/>
              </a:rPr>
              <a:t>0</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a:t>
            </a:r>
            <a:r>
              <a:rPr lang="mr-IN" sz="1200" dirty="0">
                <a:solidFill>
                  <a:srgbClr val="FFFF00"/>
                </a:solidFill>
                <a:latin typeface="Lucida Console" charset="0"/>
                <a:ea typeface="Lucida Console" charset="0"/>
                <a:cs typeface="Lucida Console" charset="0"/>
              </a:rPr>
              <a:t>&lt;</a:t>
            </a:r>
            <a:r>
              <a:rPr lang="en-US" sz="1200" dirty="0">
                <a:solidFill>
                  <a:srgbClr val="FFFF00"/>
                </a:solidFill>
                <a:latin typeface="Lucida Console" charset="0"/>
                <a:ea typeface="Lucida Console" charset="0"/>
                <a:cs typeface="Lucida Console" charset="0"/>
              </a:rPr>
              <a:t>N</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a:t>
            </a:r>
            <a:r>
              <a:rPr lang="mr-IN" sz="1200" dirty="0">
                <a:solidFill>
                  <a:srgbClr val="FFFF00"/>
                </a:solidFill>
                <a:latin typeface="Lucida Console" charset="0"/>
                <a:ea typeface="Lucida Console" charset="0"/>
                <a:cs typeface="Lucida Console" charset="0"/>
              </a:rPr>
              <a:t>++){</a:t>
            </a:r>
            <a:endParaRPr lang="en-US" sz="1200" dirty="0">
              <a:solidFill>
                <a:srgbClr val="FFFF00"/>
              </a:solidFill>
              <a:latin typeface="Lucida Console" charset="0"/>
              <a:ea typeface="Lucida Console" charset="0"/>
              <a:cs typeface="Lucida Console" charset="0"/>
            </a:endParaRPr>
          </a:p>
          <a:p>
            <a:r>
              <a:rPr lang="en-US" sz="1200" dirty="0">
                <a:solidFill>
                  <a:srgbClr val="FFFF00"/>
                </a:solidFill>
                <a:latin typeface="Lucida Console" charset="0"/>
                <a:ea typeface="Lucida Console" charset="0"/>
                <a:cs typeface="Lucida Console" charset="0"/>
              </a:rPr>
              <a:t>  Z</a:t>
            </a:r>
            <a:r>
              <a:rPr lang="mr-IN" sz="1200" dirty="0">
                <a:solidFill>
                  <a:srgbClr val="FFFF00"/>
                </a:solidFill>
                <a:latin typeface="Lucida Console" charset="0"/>
                <a:ea typeface="Lucida Console" charset="0"/>
                <a:cs typeface="Lucida Console" charset="0"/>
              </a:rPr>
              <a:t>[</a:t>
            </a:r>
            <a:r>
              <a:rPr lang="en-US" sz="1200" dirty="0" err="1">
                <a:solidFill>
                  <a:srgbClr val="FFFF00"/>
                </a:solidFill>
                <a:latin typeface="Lucida Console" charset="0"/>
                <a:ea typeface="Lucida Console" charset="0"/>
                <a:cs typeface="Lucida Console" charset="0"/>
              </a:rPr>
              <a:t>i</a:t>
            </a:r>
            <a:r>
              <a:rPr lang="mr-IN" sz="1200" dirty="0">
                <a:solidFill>
                  <a:srgbClr val="FFFF00"/>
                </a:solidFill>
                <a:latin typeface="Lucida Console" charset="0"/>
                <a:ea typeface="Lucida Console" charset="0"/>
                <a:cs typeface="Lucida Console" charset="0"/>
              </a:rPr>
              <a:t>] = </a:t>
            </a:r>
            <a:r>
              <a:rPr lang="en-US" sz="1200" dirty="0">
                <a:solidFill>
                  <a:srgbClr val="FFFF00"/>
                </a:solidFill>
                <a:latin typeface="Lucida Console" charset="0"/>
                <a:ea typeface="Lucida Console" charset="0"/>
                <a:cs typeface="Lucida Console" charset="0"/>
              </a:rPr>
              <a:t>X[</a:t>
            </a:r>
            <a:r>
              <a:rPr lang="en-US" sz="1200" dirty="0" err="1">
                <a:solidFill>
                  <a:srgbClr val="FFFF00"/>
                </a:solidFill>
                <a:latin typeface="Lucida Console" charset="0"/>
                <a:ea typeface="Lucida Console" charset="0"/>
                <a:cs typeface="Lucida Console" charset="0"/>
              </a:rPr>
              <a:t>i</a:t>
            </a:r>
            <a:r>
              <a:rPr lang="en-US" sz="1200" dirty="0">
                <a:solidFill>
                  <a:srgbClr val="FFFF00"/>
                </a:solidFill>
                <a:latin typeface="Lucida Console" charset="0"/>
                <a:ea typeface="Lucida Console" charset="0"/>
                <a:cs typeface="Lucida Console" charset="0"/>
              </a:rPr>
              <a:t>] + alpha*Y[</a:t>
            </a:r>
            <a:r>
              <a:rPr lang="en-US" sz="1200" dirty="0" err="1">
                <a:solidFill>
                  <a:srgbClr val="FFFF00"/>
                </a:solidFill>
                <a:latin typeface="Lucida Console" charset="0"/>
                <a:ea typeface="Lucida Console" charset="0"/>
                <a:cs typeface="Lucida Console" charset="0"/>
              </a:rPr>
              <a:t>i</a:t>
            </a:r>
            <a:r>
              <a:rPr lang="en-US" sz="1200" dirty="0">
                <a:solidFill>
                  <a:srgbClr val="FFFF00"/>
                </a:solidFill>
                <a:latin typeface="Lucida Console" charset="0"/>
                <a:ea typeface="Lucida Console" charset="0"/>
                <a:cs typeface="Lucida Console" charset="0"/>
              </a:rPr>
              <a:t>];</a:t>
            </a:r>
          </a:p>
          <a:p>
            <a:r>
              <a:rPr lang="en-US" sz="1200" dirty="0">
                <a:solidFill>
                  <a:srgbClr val="FFFF00"/>
                </a:solidFill>
                <a:latin typeface="Lucida Console" charset="0"/>
                <a:ea typeface="Lucida Console" charset="0"/>
                <a:cs typeface="Lucida Console" charset="0"/>
              </a:rPr>
              <a:t>}</a:t>
            </a:r>
          </a:p>
        </p:txBody>
      </p:sp>
      <p:sp>
        <p:nvSpPr>
          <p:cNvPr id="23" name="TextBox 22"/>
          <p:cNvSpPr txBox="1"/>
          <p:nvPr/>
        </p:nvSpPr>
        <p:spPr>
          <a:xfrm>
            <a:off x="9601200" y="5791200"/>
            <a:ext cx="1371600" cy="301752"/>
          </a:xfrm>
          <a:prstGeom prst="rect">
            <a:avLst/>
          </a:prstGeom>
          <a:noFill/>
        </p:spPr>
        <p:txBody>
          <a:bodyPr wrap="square" lIns="0" tIns="0" rIns="0" bIns="0" rtlCol="0" anchor="ctr" anchorCtr="0">
            <a:noAutofit/>
          </a:bodyPr>
          <a:lstStyle/>
          <a:p>
            <a:pPr algn="ctr"/>
            <a:r>
              <a:rPr lang="en-US" sz="1800" dirty="0"/>
              <a:t>0.083</a:t>
            </a:r>
          </a:p>
        </p:txBody>
      </p:sp>
      <p:grpSp>
        <p:nvGrpSpPr>
          <p:cNvPr id="25" name="Group 24">
            <a:extLst>
              <a:ext uri="{FF2B5EF4-FFF2-40B4-BE49-F238E27FC236}">
                <a16:creationId xmlns:a16="http://schemas.microsoft.com/office/drawing/2014/main" id="{D07E0712-9463-7045-AB85-759422FE2B3F}"/>
              </a:ext>
            </a:extLst>
          </p:cNvPr>
          <p:cNvGrpSpPr/>
          <p:nvPr/>
        </p:nvGrpSpPr>
        <p:grpSpPr>
          <a:xfrm>
            <a:off x="11276856" y="2602468"/>
            <a:ext cx="1556836" cy="369332"/>
            <a:chOff x="11276856" y="2602468"/>
            <a:chExt cx="1556836" cy="369332"/>
          </a:xfrm>
        </p:grpSpPr>
        <p:cxnSp>
          <p:nvCxnSpPr>
            <p:cNvPr id="26" name="Straight Arrow Connector 25">
              <a:extLst>
                <a:ext uri="{FF2B5EF4-FFF2-40B4-BE49-F238E27FC236}">
                  <a16:creationId xmlns:a16="http://schemas.microsoft.com/office/drawing/2014/main" id="{373BDFA2-B6AF-224D-B69E-ED7204A080DA}"/>
                </a:ext>
              </a:extLst>
            </p:cNvPr>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27" name="TextBox 26">
              <a:extLst>
                <a:ext uri="{FF2B5EF4-FFF2-40B4-BE49-F238E27FC236}">
                  <a16:creationId xmlns:a16="http://schemas.microsoft.com/office/drawing/2014/main" id="{B7EC8170-8A91-0548-AFFD-41F67195039D}"/>
                </a:ext>
              </a:extLst>
            </p:cNvPr>
            <p:cNvSpPr txBox="1"/>
            <p:nvPr/>
          </p:nvSpPr>
          <p:spPr>
            <a:xfrm>
              <a:off x="11276856" y="2602468"/>
              <a:ext cx="1556836" cy="369332"/>
            </a:xfrm>
            <a:prstGeom prst="rect">
              <a:avLst/>
            </a:prstGeom>
            <a:noFill/>
          </p:spPr>
          <p:txBody>
            <a:bodyPr wrap="none" rtlCol="0">
              <a:spAutoFit/>
            </a:bodyPr>
            <a:lstStyle/>
            <a:p>
              <a:pPr algn="ctr"/>
              <a:r>
                <a:rPr lang="en-US" sz="1800" dirty="0">
                  <a:solidFill>
                    <a:srgbClr val="FF0080"/>
                  </a:solidFill>
                </a:rPr>
                <a:t>Peak FLOP/s</a:t>
              </a:r>
            </a:p>
          </p:txBody>
        </p:sp>
      </p:grpSp>
    </p:spTree>
    <p:extLst>
      <p:ext uri="{BB962C8B-B14F-4D97-AF65-F5344CB8AC3E}">
        <p14:creationId xmlns:p14="http://schemas.microsoft.com/office/powerpoint/2010/main" val="175526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Roofline Example #2</a:t>
            </a:r>
          </a:p>
        </p:txBody>
      </p:sp>
      <p:sp>
        <p:nvSpPr>
          <p:cNvPr id="3"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Conversely, 7-point constant coefficient stencil</a:t>
            </a:r>
            <a:r>
              <a:rPr lang="mr-IN" sz="3200" dirty="0"/>
              <a:t>…</a:t>
            </a:r>
            <a:endParaRPr lang="en-US" sz="3200" dirty="0"/>
          </a:p>
          <a:p>
            <a:pPr marL="914400" indent="-457200">
              <a:spcBef>
                <a:spcPts val="800"/>
              </a:spcBef>
              <a:buFont typeface="Arial" charset="0"/>
              <a:buChar char="•"/>
            </a:pPr>
            <a:r>
              <a:rPr lang="en-US" sz="1800" dirty="0"/>
              <a:t>7 flops</a:t>
            </a:r>
          </a:p>
          <a:p>
            <a:pPr marL="914400" indent="-457200">
              <a:spcBef>
                <a:spcPts val="800"/>
              </a:spcBef>
              <a:buFont typeface="Arial" charset="0"/>
              <a:buChar char="•"/>
            </a:pPr>
            <a:r>
              <a:rPr lang="en-US" sz="1800" dirty="0"/>
              <a:t>8 memory references (7 reads, 1 store) per point</a:t>
            </a:r>
          </a:p>
          <a:p>
            <a:pPr marL="914400" indent="-457200">
              <a:spcBef>
                <a:spcPts val="800"/>
              </a:spcBef>
              <a:buFont typeface="Arial" charset="0"/>
              <a:buChar char="•"/>
            </a:pPr>
            <a:r>
              <a:rPr lang="en-US" sz="1800" b="1" dirty="0">
                <a:solidFill>
                  <a:srgbClr val="FF0000"/>
                </a:solidFill>
              </a:rPr>
              <a:t>AI = 0.11 flops per byte (L1)</a:t>
            </a:r>
            <a:endParaRPr lang="en-US" sz="1800" dirty="0">
              <a:solidFill>
                <a:srgbClr val="FF0000"/>
              </a:solidFill>
            </a:endParaRP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27</a:t>
            </a:fld>
            <a:endParaRPr lang="en-US" dirty="0"/>
          </a:p>
        </p:txBody>
      </p:sp>
      <p:sp>
        <p:nvSpPr>
          <p:cNvPr id="29" name="TextBox 28">
            <a:extLst>
              <a:ext uri="{FF2B5EF4-FFF2-40B4-BE49-F238E27FC236}">
                <a16:creationId xmlns:a16="http://schemas.microsoft.com/office/drawing/2014/main" id="{A4D221CB-9F62-EC4B-B105-136D23D8C424}"/>
              </a:ext>
            </a:extLst>
          </p:cNvPr>
          <p:cNvSpPr txBox="1"/>
          <p:nvPr/>
        </p:nvSpPr>
        <p:spPr>
          <a:xfrm>
            <a:off x="1447800" y="4419600"/>
            <a:ext cx="4648200" cy="2743200"/>
          </a:xfrm>
          <a:prstGeom prst="rect">
            <a:avLst/>
          </a:prstGeom>
          <a:solidFill>
            <a:srgbClr val="002060"/>
          </a:solidFill>
        </p:spPr>
        <p:txBody>
          <a:bodyPr wrap="square" rtlCol="0" anchor="t">
            <a:noAutofit/>
          </a:bodyPr>
          <a:lstStyle/>
          <a:p>
            <a:r>
              <a:rPr lang="mr-IN" sz="1400" dirty="0">
                <a:solidFill>
                  <a:srgbClr val="FF6FCF"/>
                </a:solidFill>
                <a:latin typeface="Lucida Console" charset="0"/>
                <a:ea typeface="Lucida Console" charset="0"/>
                <a:cs typeface="Lucida Console" charset="0"/>
              </a:rPr>
              <a:t>#</a:t>
            </a:r>
            <a:r>
              <a:rPr lang="mr-IN" sz="1400" dirty="0" err="1">
                <a:solidFill>
                  <a:srgbClr val="FF6FCF"/>
                </a:solidFill>
                <a:latin typeface="Lucida Console" charset="0"/>
                <a:ea typeface="Lucida Console" charset="0"/>
                <a:cs typeface="Lucida Console" charset="0"/>
              </a:rPr>
              <a:t>pragma</a:t>
            </a:r>
            <a:r>
              <a:rPr lang="mr-IN" sz="1400" dirty="0">
                <a:solidFill>
                  <a:srgbClr val="FF6FCF"/>
                </a:solidFill>
                <a:latin typeface="Lucida Console" charset="0"/>
                <a:ea typeface="Lucida Console" charset="0"/>
                <a:cs typeface="Lucida Console" charset="0"/>
              </a:rPr>
              <a:t> </a:t>
            </a:r>
            <a:r>
              <a:rPr lang="mr-IN" sz="1400" dirty="0" err="1">
                <a:solidFill>
                  <a:srgbClr val="FF6FCF"/>
                </a:solidFill>
                <a:latin typeface="Lucida Console" charset="0"/>
                <a:ea typeface="Lucida Console" charset="0"/>
                <a:cs typeface="Lucida Console" charset="0"/>
              </a:rPr>
              <a:t>omp</a:t>
            </a:r>
            <a:r>
              <a:rPr lang="mr-IN" sz="1400" dirty="0">
                <a:solidFill>
                  <a:srgbClr val="FF6FCF"/>
                </a:solidFill>
                <a:latin typeface="Lucida Console" charset="0"/>
                <a:ea typeface="Lucida Console" charset="0"/>
                <a:cs typeface="Lucida Console" charset="0"/>
              </a:rPr>
              <a:t> </a:t>
            </a:r>
            <a:r>
              <a:rPr lang="mr-IN" sz="1400" dirty="0" err="1">
                <a:solidFill>
                  <a:srgbClr val="FF6FCF"/>
                </a:solidFill>
                <a:latin typeface="Lucida Console" charset="0"/>
                <a:ea typeface="Lucida Console" charset="0"/>
                <a:cs typeface="Lucida Console" charset="0"/>
              </a:rPr>
              <a:t>parallel</a:t>
            </a:r>
            <a:r>
              <a:rPr lang="mr-IN" sz="1400" dirty="0">
                <a:solidFill>
                  <a:srgbClr val="FF6FCF"/>
                </a:solidFill>
                <a:latin typeface="Lucida Console" charset="0"/>
                <a:ea typeface="Lucida Console" charset="0"/>
                <a:cs typeface="Lucida Console" charset="0"/>
              </a:rPr>
              <a:t> </a:t>
            </a:r>
            <a:r>
              <a:rPr lang="mr-IN" sz="1400" dirty="0" err="1">
                <a:solidFill>
                  <a:srgbClr val="FF6FCF"/>
                </a:solidFill>
                <a:latin typeface="Lucida Console" charset="0"/>
                <a:ea typeface="Lucida Console" charset="0"/>
                <a:cs typeface="Lucida Console" charset="0"/>
              </a:rPr>
              <a:t>for</a:t>
            </a:r>
            <a:endParaRPr lang="en-US" sz="1400" dirty="0">
              <a:solidFill>
                <a:srgbClr val="FF6FCF"/>
              </a:solidFill>
              <a:latin typeface="Lucida Console" charset="0"/>
              <a:ea typeface="Lucida Console" charset="0"/>
              <a:cs typeface="Lucida Console" charset="0"/>
            </a:endParaRPr>
          </a:p>
          <a:p>
            <a:r>
              <a:rPr lang="mr-IN" sz="1400" dirty="0" err="1">
                <a:solidFill>
                  <a:srgbClr val="FFFF00"/>
                </a:solidFill>
                <a:latin typeface="Lucida Console" charset="0"/>
                <a:ea typeface="Lucida Console" charset="0"/>
                <a:cs typeface="Lucida Console" charset="0"/>
              </a:rPr>
              <a:t>for</a:t>
            </a:r>
            <a:r>
              <a:rPr lang="mr-IN" sz="1400" dirty="0">
                <a:solidFill>
                  <a:srgbClr val="FFFF00"/>
                </a:solidFill>
                <a:latin typeface="Lucida Console" charset="0"/>
                <a:ea typeface="Lucida Console" charset="0"/>
                <a:cs typeface="Lucida Console" charset="0"/>
              </a:rPr>
              <a:t>(</a:t>
            </a:r>
            <a:r>
              <a:rPr lang="mr-IN" sz="1400" dirty="0" err="1">
                <a:solidFill>
                  <a:srgbClr val="FFFF00"/>
                </a:solidFill>
                <a:latin typeface="Lucida Console" charset="0"/>
                <a:ea typeface="Lucida Console" charset="0"/>
                <a:cs typeface="Lucida Console" charset="0"/>
              </a:rPr>
              <a:t>k</a:t>
            </a:r>
            <a:r>
              <a:rPr lang="mr-IN" sz="1400" dirty="0">
                <a:solidFill>
                  <a:srgbClr val="FFFF00"/>
                </a:solidFill>
                <a:latin typeface="Lucida Console" charset="0"/>
                <a:ea typeface="Lucida Console" charset="0"/>
                <a:cs typeface="Lucida Console" charset="0"/>
              </a:rPr>
              <a:t>=1;k&lt;dim+1;k++){</a:t>
            </a:r>
            <a:endParaRPr lang="en-US" sz="1400" dirty="0">
              <a:solidFill>
                <a:srgbClr val="FFFF00"/>
              </a:solidFill>
              <a:latin typeface="Lucida Console" charset="0"/>
              <a:ea typeface="Lucida Console" charset="0"/>
              <a:cs typeface="Lucida Console" charset="0"/>
            </a:endParaRPr>
          </a:p>
          <a:p>
            <a:r>
              <a:rPr lang="mr-IN" sz="1400" dirty="0" err="1">
                <a:solidFill>
                  <a:srgbClr val="FFFF00"/>
                </a:solidFill>
                <a:latin typeface="Lucida Console" charset="0"/>
                <a:ea typeface="Lucida Console" charset="0"/>
                <a:cs typeface="Lucida Console" charset="0"/>
              </a:rPr>
              <a:t>for</a:t>
            </a:r>
            <a:r>
              <a:rPr lang="mr-IN" sz="1400" dirty="0">
                <a:solidFill>
                  <a:srgbClr val="FFFF00"/>
                </a:solidFill>
                <a:latin typeface="Lucida Console" charset="0"/>
                <a:ea typeface="Lucida Console" charset="0"/>
                <a:cs typeface="Lucida Console" charset="0"/>
              </a:rPr>
              <a:t>(</a:t>
            </a:r>
            <a:r>
              <a:rPr lang="mr-IN" sz="1400" dirty="0" err="1">
                <a:solidFill>
                  <a:srgbClr val="FFFF00"/>
                </a:solidFill>
                <a:latin typeface="Lucida Console" charset="0"/>
                <a:ea typeface="Lucida Console" charset="0"/>
                <a:cs typeface="Lucida Console" charset="0"/>
              </a:rPr>
              <a:t>j</a:t>
            </a:r>
            <a:r>
              <a:rPr lang="mr-IN" sz="1400" dirty="0">
                <a:solidFill>
                  <a:srgbClr val="FFFF00"/>
                </a:solidFill>
                <a:latin typeface="Lucida Console" charset="0"/>
                <a:ea typeface="Lucida Console" charset="0"/>
                <a:cs typeface="Lucida Console" charset="0"/>
              </a:rPr>
              <a:t>=1;j&lt;dim+1;j++){</a:t>
            </a:r>
            <a:endParaRPr lang="en-US" sz="1400" dirty="0">
              <a:solidFill>
                <a:srgbClr val="FFFF00"/>
              </a:solidFill>
              <a:latin typeface="Lucida Console" charset="0"/>
              <a:ea typeface="Lucida Console" charset="0"/>
              <a:cs typeface="Lucida Console" charset="0"/>
            </a:endParaRPr>
          </a:p>
          <a:p>
            <a:r>
              <a:rPr lang="mr-IN" sz="1400" dirty="0" err="1">
                <a:solidFill>
                  <a:srgbClr val="FFFF00"/>
                </a:solidFill>
                <a:latin typeface="Lucida Console" charset="0"/>
                <a:ea typeface="Lucida Console" charset="0"/>
                <a:cs typeface="Lucida Console" charset="0"/>
              </a:rPr>
              <a:t>for</a:t>
            </a:r>
            <a:r>
              <a:rPr lang="mr-IN" sz="1400" dirty="0">
                <a:solidFill>
                  <a:srgbClr val="FFFF00"/>
                </a:solidFill>
                <a:latin typeface="Lucida Console" charset="0"/>
                <a:ea typeface="Lucida Console" charset="0"/>
                <a:cs typeface="Lucida Console" charset="0"/>
              </a:rPr>
              <a:t>(</a:t>
            </a:r>
            <a:r>
              <a:rPr lang="mr-IN" sz="1400" dirty="0" err="1">
                <a:solidFill>
                  <a:srgbClr val="FFFF00"/>
                </a:solidFill>
                <a:latin typeface="Lucida Console" charset="0"/>
                <a:ea typeface="Lucida Console" charset="0"/>
                <a:cs typeface="Lucida Console" charset="0"/>
              </a:rPr>
              <a:t>i</a:t>
            </a:r>
            <a:r>
              <a:rPr lang="mr-IN" sz="1400" dirty="0">
                <a:solidFill>
                  <a:srgbClr val="FFFF00"/>
                </a:solidFill>
                <a:latin typeface="Lucida Console" charset="0"/>
                <a:ea typeface="Lucida Console" charset="0"/>
                <a:cs typeface="Lucida Console" charset="0"/>
              </a:rPr>
              <a:t>=1;i&lt;dim+1;i++){</a:t>
            </a:r>
            <a:endParaRPr lang="en-US" sz="1400" dirty="0">
              <a:solidFill>
                <a:srgbClr val="FFFF00"/>
              </a:solidFill>
              <a:latin typeface="Lucida Console" charset="0"/>
              <a:ea typeface="Lucida Console" charset="0"/>
              <a:cs typeface="Lucida Console" charset="0"/>
            </a:endParaRPr>
          </a:p>
          <a:p>
            <a:r>
              <a:rPr lang="en-US" sz="1400" dirty="0">
                <a:solidFill>
                  <a:srgbClr val="FFFF00"/>
                </a:solidFill>
                <a:latin typeface="Lucida Console" charset="0"/>
                <a:ea typeface="Lucida Console" charset="0"/>
                <a:cs typeface="Lucida Console" charset="0"/>
              </a:rPr>
              <a:t>  </a:t>
            </a:r>
            <a:r>
              <a:rPr lang="mr-IN" sz="1400" dirty="0" err="1">
                <a:solidFill>
                  <a:srgbClr val="FFFF00"/>
                </a:solidFill>
                <a:latin typeface="Lucida Console" charset="0"/>
                <a:ea typeface="Lucida Console" charset="0"/>
                <a:cs typeface="Lucida Console" charset="0"/>
              </a:rPr>
              <a:t>new</a:t>
            </a:r>
            <a:r>
              <a:rPr lang="mr-IN" sz="1400" dirty="0">
                <a:solidFill>
                  <a:srgbClr val="FFFF00"/>
                </a:solidFill>
                <a:latin typeface="Lucida Console" charset="0"/>
                <a:ea typeface="Lucida Console" charset="0"/>
                <a:cs typeface="Lucida Console" charset="0"/>
              </a:rPr>
              <a:t>[</a:t>
            </a:r>
            <a:r>
              <a:rPr lang="en-US" sz="1400" dirty="0">
                <a:solidFill>
                  <a:srgbClr val="FFFF00"/>
                </a:solidFill>
                <a:latin typeface="Lucida Console" charset="0"/>
                <a:ea typeface="Lucida Console" charset="0"/>
                <a:cs typeface="Lucida Console" charset="0"/>
              </a:rPr>
              <a:t>k][j][</a:t>
            </a:r>
            <a:r>
              <a:rPr lang="en-US" sz="1400" dirty="0" err="1">
                <a:solidFill>
                  <a:srgbClr val="FFFF00"/>
                </a:solidFill>
                <a:latin typeface="Lucida Console" charset="0"/>
                <a:ea typeface="Lucida Console" charset="0"/>
                <a:cs typeface="Lucida Console" charset="0"/>
              </a:rPr>
              <a:t>i</a:t>
            </a:r>
            <a:r>
              <a:rPr lang="en-US" sz="1400" dirty="0">
                <a:solidFill>
                  <a:srgbClr val="FFFF00"/>
                </a:solidFill>
                <a:latin typeface="Lucida Console" charset="0"/>
                <a:ea typeface="Lucida Console" charset="0"/>
                <a:cs typeface="Lucida Console" charset="0"/>
              </a:rPr>
              <a:t>]</a:t>
            </a:r>
            <a:r>
              <a:rPr lang="mr-IN" sz="1400" dirty="0">
                <a:solidFill>
                  <a:srgbClr val="FFFF00"/>
                </a:solidFill>
                <a:latin typeface="Lucida Console" charset="0"/>
                <a:ea typeface="Lucida Console" charset="0"/>
                <a:cs typeface="Lucida Console" charset="0"/>
              </a:rPr>
              <a:t> = -6.0*</a:t>
            </a:r>
            <a:r>
              <a:rPr lang="mr-IN" sz="1400" dirty="0" err="1">
                <a:solidFill>
                  <a:srgbClr val="FFFF00"/>
                </a:solidFill>
                <a:latin typeface="Lucida Console" charset="0"/>
                <a:ea typeface="Lucida Console" charset="0"/>
                <a:cs typeface="Lucida Console" charset="0"/>
              </a:rPr>
              <a:t>old</a:t>
            </a:r>
            <a:r>
              <a:rPr lang="mr-IN" sz="1400" dirty="0">
                <a:solidFill>
                  <a:srgbClr val="FFFF00"/>
                </a:solidFill>
                <a:latin typeface="Lucida Console" charset="0"/>
                <a:ea typeface="Lucida Console" charset="0"/>
                <a:cs typeface="Lucida Console" charset="0"/>
              </a:rPr>
              <a:t>[</a:t>
            </a:r>
            <a:r>
              <a:rPr lang="en-US" sz="1400" dirty="0">
                <a:solidFill>
                  <a:srgbClr val="FFFF00"/>
                </a:solidFill>
                <a:latin typeface="Lucida Console" charset="0"/>
                <a:ea typeface="Lucida Console" charset="0"/>
                <a:cs typeface="Lucida Console" charset="0"/>
              </a:rPr>
              <a:t>k  ][j  ][</a:t>
            </a:r>
            <a:r>
              <a:rPr lang="en-US" sz="1400" dirty="0" err="1">
                <a:solidFill>
                  <a:srgbClr val="FFFF00"/>
                </a:solidFill>
                <a:latin typeface="Lucida Console" charset="0"/>
                <a:ea typeface="Lucida Console" charset="0"/>
                <a:cs typeface="Lucida Console" charset="0"/>
              </a:rPr>
              <a:t>i</a:t>
            </a:r>
            <a:r>
              <a:rPr lang="en-US" sz="1400" dirty="0">
                <a:solidFill>
                  <a:srgbClr val="FFFF00"/>
                </a:solidFill>
                <a:latin typeface="Lucida Console" charset="0"/>
                <a:ea typeface="Lucida Console" charset="0"/>
                <a:cs typeface="Lucida Console" charset="0"/>
              </a:rPr>
              <a:t>  ] </a:t>
            </a:r>
          </a:p>
          <a:p>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a:t>
            </a:r>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 </a:t>
            </a:r>
            <a:r>
              <a:rPr lang="mr-IN" sz="1400" dirty="0" err="1">
                <a:solidFill>
                  <a:srgbClr val="FFFF00"/>
                </a:solidFill>
                <a:latin typeface="Lucida Console" charset="0"/>
                <a:ea typeface="Lucida Console" charset="0"/>
                <a:cs typeface="Lucida Console" charset="0"/>
              </a:rPr>
              <a:t>old</a:t>
            </a:r>
            <a:r>
              <a:rPr lang="mr-IN" sz="1400" dirty="0">
                <a:solidFill>
                  <a:srgbClr val="FFFF00"/>
                </a:solidFill>
                <a:latin typeface="Lucida Console" charset="0"/>
                <a:ea typeface="Lucida Console" charset="0"/>
                <a:cs typeface="Lucida Console" charset="0"/>
              </a:rPr>
              <a:t>[</a:t>
            </a:r>
            <a:r>
              <a:rPr lang="en-US" sz="1400" dirty="0">
                <a:solidFill>
                  <a:srgbClr val="FFFF00"/>
                </a:solidFill>
                <a:latin typeface="Lucida Console" charset="0"/>
                <a:ea typeface="Lucida Console" charset="0"/>
                <a:cs typeface="Lucida Console" charset="0"/>
              </a:rPr>
              <a:t>k  ][j  ][i-1]</a:t>
            </a:r>
          </a:p>
          <a:p>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a:t>
            </a:r>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 </a:t>
            </a:r>
            <a:r>
              <a:rPr lang="mr-IN" sz="1400" dirty="0" err="1">
                <a:solidFill>
                  <a:srgbClr val="FFFF00"/>
                </a:solidFill>
                <a:latin typeface="Lucida Console" charset="0"/>
                <a:ea typeface="Lucida Console" charset="0"/>
                <a:cs typeface="Lucida Console" charset="0"/>
              </a:rPr>
              <a:t>old</a:t>
            </a:r>
            <a:r>
              <a:rPr lang="mr-IN" sz="1400" dirty="0">
                <a:solidFill>
                  <a:srgbClr val="FFFF00"/>
                </a:solidFill>
                <a:latin typeface="Lucida Console" charset="0"/>
                <a:ea typeface="Lucida Console" charset="0"/>
                <a:cs typeface="Lucida Console" charset="0"/>
              </a:rPr>
              <a:t>[</a:t>
            </a:r>
            <a:r>
              <a:rPr lang="en-US" sz="1400" dirty="0">
                <a:solidFill>
                  <a:srgbClr val="FFFF00"/>
                </a:solidFill>
                <a:latin typeface="Lucida Console" charset="0"/>
                <a:ea typeface="Lucida Console" charset="0"/>
                <a:cs typeface="Lucida Console" charset="0"/>
              </a:rPr>
              <a:t>k  ][j  ][i+1]</a:t>
            </a:r>
          </a:p>
          <a:p>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a:t>
            </a:r>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 </a:t>
            </a:r>
            <a:r>
              <a:rPr lang="mr-IN" sz="1400" dirty="0" err="1">
                <a:solidFill>
                  <a:srgbClr val="FFFF00"/>
                </a:solidFill>
                <a:latin typeface="Lucida Console" charset="0"/>
                <a:ea typeface="Lucida Console" charset="0"/>
                <a:cs typeface="Lucida Console" charset="0"/>
              </a:rPr>
              <a:t>old</a:t>
            </a:r>
            <a:r>
              <a:rPr lang="mr-IN" sz="1400" dirty="0">
                <a:solidFill>
                  <a:srgbClr val="FFFF00"/>
                </a:solidFill>
                <a:latin typeface="Lucida Console" charset="0"/>
                <a:ea typeface="Lucida Console" charset="0"/>
                <a:cs typeface="Lucida Console" charset="0"/>
              </a:rPr>
              <a:t>[</a:t>
            </a:r>
            <a:r>
              <a:rPr lang="en-US" sz="1400" dirty="0">
                <a:solidFill>
                  <a:srgbClr val="FFFF00"/>
                </a:solidFill>
                <a:latin typeface="Lucida Console" charset="0"/>
                <a:ea typeface="Lucida Console" charset="0"/>
                <a:cs typeface="Lucida Console" charset="0"/>
              </a:rPr>
              <a:t>k  ][j-1][</a:t>
            </a:r>
            <a:r>
              <a:rPr lang="en-US" sz="1400" dirty="0" err="1">
                <a:solidFill>
                  <a:srgbClr val="FFFF00"/>
                </a:solidFill>
                <a:latin typeface="Lucida Console" charset="0"/>
                <a:ea typeface="Lucida Console" charset="0"/>
                <a:cs typeface="Lucida Console" charset="0"/>
              </a:rPr>
              <a:t>i</a:t>
            </a:r>
            <a:r>
              <a:rPr lang="en-US" sz="1400" dirty="0">
                <a:solidFill>
                  <a:srgbClr val="FFFF00"/>
                </a:solidFill>
                <a:latin typeface="Lucida Console" charset="0"/>
                <a:ea typeface="Lucida Console" charset="0"/>
                <a:cs typeface="Lucida Console" charset="0"/>
              </a:rPr>
              <a:t>  ]</a:t>
            </a:r>
          </a:p>
          <a:p>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a:t>
            </a:r>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 </a:t>
            </a:r>
            <a:r>
              <a:rPr lang="mr-IN" sz="1400" dirty="0" err="1">
                <a:solidFill>
                  <a:srgbClr val="FFFF00"/>
                </a:solidFill>
                <a:latin typeface="Lucida Console" charset="0"/>
                <a:ea typeface="Lucida Console" charset="0"/>
                <a:cs typeface="Lucida Console" charset="0"/>
              </a:rPr>
              <a:t>old</a:t>
            </a:r>
            <a:r>
              <a:rPr lang="mr-IN" sz="1400" dirty="0">
                <a:solidFill>
                  <a:srgbClr val="FFFF00"/>
                </a:solidFill>
                <a:latin typeface="Lucida Console" charset="0"/>
                <a:ea typeface="Lucida Console" charset="0"/>
                <a:cs typeface="Lucida Console" charset="0"/>
              </a:rPr>
              <a:t>[</a:t>
            </a:r>
            <a:r>
              <a:rPr lang="en-US" sz="1400" dirty="0">
                <a:solidFill>
                  <a:srgbClr val="FFFF00"/>
                </a:solidFill>
                <a:latin typeface="Lucida Console" charset="0"/>
                <a:ea typeface="Lucida Console" charset="0"/>
                <a:cs typeface="Lucida Console" charset="0"/>
              </a:rPr>
              <a:t>k  ][j+1][</a:t>
            </a:r>
            <a:r>
              <a:rPr lang="en-US" sz="1400" dirty="0" err="1">
                <a:solidFill>
                  <a:srgbClr val="FFFF00"/>
                </a:solidFill>
                <a:latin typeface="Lucida Console" charset="0"/>
                <a:ea typeface="Lucida Console" charset="0"/>
                <a:cs typeface="Lucida Console" charset="0"/>
              </a:rPr>
              <a:t>i</a:t>
            </a:r>
            <a:r>
              <a:rPr lang="en-US" sz="1400" dirty="0">
                <a:solidFill>
                  <a:srgbClr val="FFFF00"/>
                </a:solidFill>
                <a:latin typeface="Lucida Console" charset="0"/>
                <a:ea typeface="Lucida Console" charset="0"/>
                <a:cs typeface="Lucida Console" charset="0"/>
              </a:rPr>
              <a:t>  ]</a:t>
            </a:r>
          </a:p>
          <a:p>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 </a:t>
            </a:r>
            <a:r>
              <a:rPr lang="mr-IN" sz="1400" dirty="0" err="1">
                <a:solidFill>
                  <a:srgbClr val="FFFF00"/>
                </a:solidFill>
                <a:latin typeface="Lucida Console" charset="0"/>
                <a:ea typeface="Lucida Console" charset="0"/>
                <a:cs typeface="Lucida Console" charset="0"/>
              </a:rPr>
              <a:t>old</a:t>
            </a:r>
            <a:r>
              <a:rPr lang="mr-IN" sz="1400" dirty="0">
                <a:solidFill>
                  <a:srgbClr val="FFFF00"/>
                </a:solidFill>
                <a:latin typeface="Lucida Console" charset="0"/>
                <a:ea typeface="Lucida Console" charset="0"/>
                <a:cs typeface="Lucida Console" charset="0"/>
              </a:rPr>
              <a:t>[</a:t>
            </a:r>
            <a:r>
              <a:rPr lang="en-US" sz="1400" dirty="0">
                <a:solidFill>
                  <a:srgbClr val="FFFF00"/>
                </a:solidFill>
                <a:latin typeface="Lucida Console" charset="0"/>
                <a:ea typeface="Lucida Console" charset="0"/>
                <a:cs typeface="Lucida Console" charset="0"/>
              </a:rPr>
              <a:t>k-1][j  ][</a:t>
            </a:r>
            <a:r>
              <a:rPr lang="en-US" sz="1400" dirty="0" err="1">
                <a:solidFill>
                  <a:srgbClr val="FFFF00"/>
                </a:solidFill>
                <a:latin typeface="Lucida Console" charset="0"/>
                <a:ea typeface="Lucida Console" charset="0"/>
                <a:cs typeface="Lucida Console" charset="0"/>
              </a:rPr>
              <a:t>i</a:t>
            </a:r>
            <a:r>
              <a:rPr lang="en-US" sz="1400" dirty="0">
                <a:solidFill>
                  <a:srgbClr val="FFFF00"/>
                </a:solidFill>
                <a:latin typeface="Lucida Console" charset="0"/>
                <a:ea typeface="Lucida Console" charset="0"/>
                <a:cs typeface="Lucida Console" charset="0"/>
              </a:rPr>
              <a:t>  ]</a:t>
            </a:r>
          </a:p>
          <a:p>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a:t>
            </a:r>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 </a:t>
            </a:r>
            <a:r>
              <a:rPr lang="mr-IN" sz="1400" dirty="0" err="1">
                <a:solidFill>
                  <a:srgbClr val="FFFF00"/>
                </a:solidFill>
                <a:latin typeface="Lucida Console" charset="0"/>
                <a:ea typeface="Lucida Console" charset="0"/>
                <a:cs typeface="Lucida Console" charset="0"/>
              </a:rPr>
              <a:t>old</a:t>
            </a:r>
            <a:r>
              <a:rPr lang="mr-IN" sz="1400" dirty="0">
                <a:solidFill>
                  <a:srgbClr val="FFFF00"/>
                </a:solidFill>
                <a:latin typeface="Lucida Console" charset="0"/>
                <a:ea typeface="Lucida Console" charset="0"/>
                <a:cs typeface="Lucida Console" charset="0"/>
              </a:rPr>
              <a:t>[</a:t>
            </a:r>
            <a:r>
              <a:rPr lang="en-US" sz="1400" dirty="0">
                <a:solidFill>
                  <a:srgbClr val="FFFF00"/>
                </a:solidFill>
                <a:latin typeface="Lucida Console" charset="0"/>
                <a:ea typeface="Lucida Console" charset="0"/>
                <a:cs typeface="Lucida Console" charset="0"/>
              </a:rPr>
              <a:t>k+1][j  ][</a:t>
            </a:r>
            <a:r>
              <a:rPr lang="en-US" sz="1400" dirty="0" err="1">
                <a:solidFill>
                  <a:srgbClr val="FFFF00"/>
                </a:solidFill>
                <a:latin typeface="Lucida Console" charset="0"/>
                <a:ea typeface="Lucida Console" charset="0"/>
                <a:cs typeface="Lucida Console" charset="0"/>
              </a:rPr>
              <a:t>i</a:t>
            </a:r>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a:t>
            </a:r>
            <a:endParaRPr lang="en-US" sz="1400" dirty="0">
              <a:solidFill>
                <a:srgbClr val="FFFF00"/>
              </a:solidFill>
              <a:latin typeface="Lucida Console" charset="0"/>
              <a:ea typeface="Lucida Console" charset="0"/>
              <a:cs typeface="Lucida Console" charset="0"/>
            </a:endParaRPr>
          </a:p>
          <a:p>
            <a:r>
              <a:rPr lang="mr-IN" sz="1400" dirty="0">
                <a:solidFill>
                  <a:srgbClr val="FFFF00"/>
                </a:solidFill>
                <a:latin typeface="Lucida Console" charset="0"/>
                <a:ea typeface="Lucida Console" charset="0"/>
                <a:cs typeface="Lucida Console" charset="0"/>
              </a:rPr>
              <a:t>}}}</a:t>
            </a:r>
            <a:endParaRPr lang="en-US" sz="1400" dirty="0">
              <a:solidFill>
                <a:srgbClr val="FFFF00"/>
              </a:solidFill>
              <a:latin typeface="Lucida Console" charset="0"/>
              <a:ea typeface="Lucida Console" charset="0"/>
              <a:cs typeface="Lucida Console" charset="0"/>
            </a:endParaRPr>
          </a:p>
        </p:txBody>
      </p:sp>
      <p:grpSp>
        <p:nvGrpSpPr>
          <p:cNvPr id="31" name="Group 30">
            <a:extLst>
              <a:ext uri="{FF2B5EF4-FFF2-40B4-BE49-F238E27FC236}">
                <a16:creationId xmlns:a16="http://schemas.microsoft.com/office/drawing/2014/main" id="{465BB508-4DDC-9143-B94E-1E0443909D8E}"/>
              </a:ext>
            </a:extLst>
          </p:cNvPr>
          <p:cNvGrpSpPr/>
          <p:nvPr/>
        </p:nvGrpSpPr>
        <p:grpSpPr>
          <a:xfrm>
            <a:off x="9677400" y="1828800"/>
            <a:ext cx="2743200" cy="4572000"/>
            <a:chOff x="9677400" y="2286000"/>
            <a:chExt cx="2743200" cy="4572000"/>
          </a:xfrm>
        </p:grpSpPr>
        <p:sp>
          <p:nvSpPr>
            <p:cNvPr id="32" name="TextBox 31">
              <a:extLst>
                <a:ext uri="{FF2B5EF4-FFF2-40B4-BE49-F238E27FC236}">
                  <a16:creationId xmlns:a16="http://schemas.microsoft.com/office/drawing/2014/main" id="{086708F0-A063-F44F-881F-E01D69A47B73}"/>
                </a:ext>
              </a:extLst>
            </p:cNvPr>
            <p:cNvSpPr txBox="1"/>
            <p:nvPr/>
          </p:nvSpPr>
          <p:spPr>
            <a:xfrm>
              <a:off x="9677400" y="2286000"/>
              <a:ext cx="2743200" cy="914400"/>
            </a:xfrm>
            <a:prstGeom prst="rect">
              <a:avLst/>
            </a:prstGeom>
            <a:solidFill>
              <a:schemeClr val="tx1"/>
            </a:solidFill>
            <a:ln>
              <a:solidFill>
                <a:schemeClr val="tx1"/>
              </a:solidFill>
            </a:ln>
          </p:spPr>
          <p:txBody>
            <a:bodyPr wrap="none" lIns="0" tIns="0" rIns="0" bIns="0" rtlCol="0" anchor="ctr" anchorCtr="0">
              <a:noAutofit/>
            </a:bodyPr>
            <a:lstStyle/>
            <a:p>
              <a:pPr algn="ctr"/>
              <a:r>
                <a:rPr lang="en-US" dirty="0">
                  <a:solidFill>
                    <a:schemeClr val="bg1"/>
                  </a:solidFill>
                </a:rPr>
                <a:t>CPU</a:t>
              </a:r>
            </a:p>
            <a:p>
              <a:pPr algn="ctr"/>
              <a:r>
                <a:rPr lang="en-US" sz="1600" dirty="0">
                  <a:solidFill>
                    <a:schemeClr val="bg1"/>
                  </a:solidFill>
                </a:rPr>
                <a:t>(compute, FLOP/s)</a:t>
              </a:r>
            </a:p>
          </p:txBody>
        </p:sp>
        <p:sp>
          <p:nvSpPr>
            <p:cNvPr id="40" name="TextBox 39">
              <a:extLst>
                <a:ext uri="{FF2B5EF4-FFF2-40B4-BE49-F238E27FC236}">
                  <a16:creationId xmlns:a16="http://schemas.microsoft.com/office/drawing/2014/main" id="{C54D84BC-C3E6-6A40-9238-DFE07C84A981}"/>
                </a:ext>
              </a:extLst>
            </p:cNvPr>
            <p:cNvSpPr txBox="1"/>
            <p:nvPr/>
          </p:nvSpPr>
          <p:spPr>
            <a:xfrm>
              <a:off x="9677400" y="5943600"/>
              <a:ext cx="2743200" cy="9144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b="1" dirty="0"/>
                <a:t>DRAM</a:t>
              </a:r>
            </a:p>
            <a:p>
              <a:pPr algn="ctr"/>
              <a:r>
                <a:rPr lang="en-US" sz="1600" b="1" dirty="0"/>
                <a:t>(data, GB)</a:t>
              </a:r>
            </a:p>
          </p:txBody>
        </p:sp>
        <p:sp>
          <p:nvSpPr>
            <p:cNvPr id="41" name="TextBox 40">
              <a:extLst>
                <a:ext uri="{FF2B5EF4-FFF2-40B4-BE49-F238E27FC236}">
                  <a16:creationId xmlns:a16="http://schemas.microsoft.com/office/drawing/2014/main" id="{4A37281C-52F0-4B4E-9C76-A7643AC2B956}"/>
                </a:ext>
              </a:extLst>
            </p:cNvPr>
            <p:cNvSpPr txBox="1"/>
            <p:nvPr/>
          </p:nvSpPr>
          <p:spPr>
            <a:xfrm>
              <a:off x="11201400" y="5029200"/>
              <a:ext cx="1219200" cy="914400"/>
            </a:xfrm>
            <a:prstGeom prst="rect">
              <a:avLst/>
            </a:prstGeom>
            <a:noFill/>
            <a:ln>
              <a:noFill/>
            </a:ln>
          </p:spPr>
          <p:txBody>
            <a:bodyPr wrap="none" lIns="0" tIns="0" rIns="0" bIns="0" rtlCol="0" anchor="ctr" anchorCtr="0">
              <a:noAutofit/>
            </a:bodyPr>
            <a:lstStyle/>
            <a:p>
              <a:r>
                <a:rPr lang="en-US" sz="1600" dirty="0"/>
                <a:t>DRAM Bandwidth</a:t>
              </a:r>
            </a:p>
            <a:p>
              <a:r>
                <a:rPr lang="en-US" sz="1600" dirty="0"/>
                <a:t>(GB/s)</a:t>
              </a:r>
            </a:p>
          </p:txBody>
        </p:sp>
        <p:cxnSp>
          <p:nvCxnSpPr>
            <p:cNvPr id="42" name="Straight Arrow Connector 41">
              <a:extLst>
                <a:ext uri="{FF2B5EF4-FFF2-40B4-BE49-F238E27FC236}">
                  <a16:creationId xmlns:a16="http://schemas.microsoft.com/office/drawing/2014/main" id="{8DCC9C63-99F8-A24D-9069-545D50B1D993}"/>
                </a:ext>
              </a:extLst>
            </p:cNvPr>
            <p:cNvCxnSpPr>
              <a:cxnSpLocks/>
            </p:cNvCxnSpPr>
            <p:nvPr/>
          </p:nvCxnSpPr>
          <p:spPr bwMode="auto">
            <a:xfrm>
              <a:off x="11049000" y="3200400"/>
              <a:ext cx="0" cy="2743200"/>
            </a:xfrm>
            <a:prstGeom prst="straightConnector1">
              <a:avLst/>
            </a:prstGeom>
            <a:solidFill>
              <a:schemeClr val="accent1"/>
            </a:solidFill>
            <a:ln w="25400" cap="flat" cmpd="sng" algn="ctr">
              <a:solidFill>
                <a:schemeClr val="tx1"/>
              </a:solidFill>
              <a:prstDash val="solid"/>
              <a:round/>
              <a:headEnd type="triangle"/>
              <a:tailEnd type="triangle"/>
            </a:ln>
            <a:effectLst/>
          </p:spPr>
        </p:cxnSp>
      </p:grpSp>
    </p:spTree>
    <p:extLst>
      <p:ext uri="{BB962C8B-B14F-4D97-AF65-F5344CB8AC3E}">
        <p14:creationId xmlns:p14="http://schemas.microsoft.com/office/powerpoint/2010/main" val="10086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Roofline Example #2</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28</a:t>
            </a:fld>
            <a:endParaRPr lang="en-US" dirty="0"/>
          </a:p>
        </p:txBody>
      </p:sp>
      <p:sp>
        <p:nvSpPr>
          <p:cNvPr id="29" name="TextBox 28">
            <a:extLst>
              <a:ext uri="{FF2B5EF4-FFF2-40B4-BE49-F238E27FC236}">
                <a16:creationId xmlns:a16="http://schemas.microsoft.com/office/drawing/2014/main" id="{A4D221CB-9F62-EC4B-B105-136D23D8C424}"/>
              </a:ext>
            </a:extLst>
          </p:cNvPr>
          <p:cNvSpPr txBox="1"/>
          <p:nvPr/>
        </p:nvSpPr>
        <p:spPr>
          <a:xfrm>
            <a:off x="1447800" y="4419600"/>
            <a:ext cx="4648200" cy="2743200"/>
          </a:xfrm>
          <a:prstGeom prst="rect">
            <a:avLst/>
          </a:prstGeom>
          <a:solidFill>
            <a:srgbClr val="002060"/>
          </a:solidFill>
        </p:spPr>
        <p:txBody>
          <a:bodyPr wrap="square" rtlCol="0" anchor="t">
            <a:noAutofit/>
          </a:bodyPr>
          <a:lstStyle/>
          <a:p>
            <a:r>
              <a:rPr lang="mr-IN" sz="1400" dirty="0">
                <a:solidFill>
                  <a:srgbClr val="FF6FCF"/>
                </a:solidFill>
                <a:latin typeface="Lucida Console" charset="0"/>
                <a:ea typeface="Lucida Console" charset="0"/>
                <a:cs typeface="Lucida Console" charset="0"/>
              </a:rPr>
              <a:t>#</a:t>
            </a:r>
            <a:r>
              <a:rPr lang="mr-IN" sz="1400" dirty="0" err="1">
                <a:solidFill>
                  <a:srgbClr val="FF6FCF"/>
                </a:solidFill>
                <a:latin typeface="Lucida Console" charset="0"/>
                <a:ea typeface="Lucida Console" charset="0"/>
                <a:cs typeface="Lucida Console" charset="0"/>
              </a:rPr>
              <a:t>pragma</a:t>
            </a:r>
            <a:r>
              <a:rPr lang="mr-IN" sz="1400" dirty="0">
                <a:solidFill>
                  <a:srgbClr val="FF6FCF"/>
                </a:solidFill>
                <a:latin typeface="Lucida Console" charset="0"/>
                <a:ea typeface="Lucida Console" charset="0"/>
                <a:cs typeface="Lucida Console" charset="0"/>
              </a:rPr>
              <a:t> </a:t>
            </a:r>
            <a:r>
              <a:rPr lang="mr-IN" sz="1400" dirty="0" err="1">
                <a:solidFill>
                  <a:srgbClr val="FF6FCF"/>
                </a:solidFill>
                <a:latin typeface="Lucida Console" charset="0"/>
                <a:ea typeface="Lucida Console" charset="0"/>
                <a:cs typeface="Lucida Console" charset="0"/>
              </a:rPr>
              <a:t>omp</a:t>
            </a:r>
            <a:r>
              <a:rPr lang="mr-IN" sz="1400" dirty="0">
                <a:solidFill>
                  <a:srgbClr val="FF6FCF"/>
                </a:solidFill>
                <a:latin typeface="Lucida Console" charset="0"/>
                <a:ea typeface="Lucida Console" charset="0"/>
                <a:cs typeface="Lucida Console" charset="0"/>
              </a:rPr>
              <a:t> </a:t>
            </a:r>
            <a:r>
              <a:rPr lang="mr-IN" sz="1400" dirty="0" err="1">
                <a:solidFill>
                  <a:srgbClr val="FF6FCF"/>
                </a:solidFill>
                <a:latin typeface="Lucida Console" charset="0"/>
                <a:ea typeface="Lucida Console" charset="0"/>
                <a:cs typeface="Lucida Console" charset="0"/>
              </a:rPr>
              <a:t>parallel</a:t>
            </a:r>
            <a:r>
              <a:rPr lang="mr-IN" sz="1400" dirty="0">
                <a:solidFill>
                  <a:srgbClr val="FF6FCF"/>
                </a:solidFill>
                <a:latin typeface="Lucida Console" charset="0"/>
                <a:ea typeface="Lucida Console" charset="0"/>
                <a:cs typeface="Lucida Console" charset="0"/>
              </a:rPr>
              <a:t> </a:t>
            </a:r>
            <a:r>
              <a:rPr lang="mr-IN" sz="1400" dirty="0" err="1">
                <a:solidFill>
                  <a:srgbClr val="FF6FCF"/>
                </a:solidFill>
                <a:latin typeface="Lucida Console" charset="0"/>
                <a:ea typeface="Lucida Console" charset="0"/>
                <a:cs typeface="Lucida Console" charset="0"/>
              </a:rPr>
              <a:t>for</a:t>
            </a:r>
            <a:endParaRPr lang="en-US" sz="1400" dirty="0">
              <a:solidFill>
                <a:srgbClr val="FF6FCF"/>
              </a:solidFill>
              <a:latin typeface="Lucida Console" charset="0"/>
              <a:ea typeface="Lucida Console" charset="0"/>
              <a:cs typeface="Lucida Console" charset="0"/>
            </a:endParaRPr>
          </a:p>
          <a:p>
            <a:r>
              <a:rPr lang="mr-IN" sz="1400" dirty="0" err="1">
                <a:solidFill>
                  <a:srgbClr val="FFFF00"/>
                </a:solidFill>
                <a:latin typeface="Lucida Console" charset="0"/>
                <a:ea typeface="Lucida Console" charset="0"/>
                <a:cs typeface="Lucida Console" charset="0"/>
              </a:rPr>
              <a:t>for</a:t>
            </a:r>
            <a:r>
              <a:rPr lang="mr-IN" sz="1400" dirty="0">
                <a:solidFill>
                  <a:srgbClr val="FFFF00"/>
                </a:solidFill>
                <a:latin typeface="Lucida Console" charset="0"/>
                <a:ea typeface="Lucida Console" charset="0"/>
                <a:cs typeface="Lucida Console" charset="0"/>
              </a:rPr>
              <a:t>(</a:t>
            </a:r>
            <a:r>
              <a:rPr lang="mr-IN" sz="1400" dirty="0" err="1">
                <a:solidFill>
                  <a:srgbClr val="FFFF00"/>
                </a:solidFill>
                <a:latin typeface="Lucida Console" charset="0"/>
                <a:ea typeface="Lucida Console" charset="0"/>
                <a:cs typeface="Lucida Console" charset="0"/>
              </a:rPr>
              <a:t>k</a:t>
            </a:r>
            <a:r>
              <a:rPr lang="mr-IN" sz="1400" dirty="0">
                <a:solidFill>
                  <a:srgbClr val="FFFF00"/>
                </a:solidFill>
                <a:latin typeface="Lucida Console" charset="0"/>
                <a:ea typeface="Lucida Console" charset="0"/>
                <a:cs typeface="Lucida Console" charset="0"/>
              </a:rPr>
              <a:t>=1;k&lt;dim+1;k++){</a:t>
            </a:r>
            <a:endParaRPr lang="en-US" sz="1400" dirty="0">
              <a:solidFill>
                <a:srgbClr val="FFFF00"/>
              </a:solidFill>
              <a:latin typeface="Lucida Console" charset="0"/>
              <a:ea typeface="Lucida Console" charset="0"/>
              <a:cs typeface="Lucida Console" charset="0"/>
            </a:endParaRPr>
          </a:p>
          <a:p>
            <a:r>
              <a:rPr lang="mr-IN" sz="1400" dirty="0" err="1">
                <a:solidFill>
                  <a:srgbClr val="FFFF00"/>
                </a:solidFill>
                <a:latin typeface="Lucida Console" charset="0"/>
                <a:ea typeface="Lucida Console" charset="0"/>
                <a:cs typeface="Lucida Console" charset="0"/>
              </a:rPr>
              <a:t>for</a:t>
            </a:r>
            <a:r>
              <a:rPr lang="mr-IN" sz="1400" dirty="0">
                <a:solidFill>
                  <a:srgbClr val="FFFF00"/>
                </a:solidFill>
                <a:latin typeface="Lucida Console" charset="0"/>
                <a:ea typeface="Lucida Console" charset="0"/>
                <a:cs typeface="Lucida Console" charset="0"/>
              </a:rPr>
              <a:t>(</a:t>
            </a:r>
            <a:r>
              <a:rPr lang="mr-IN" sz="1400" dirty="0" err="1">
                <a:solidFill>
                  <a:srgbClr val="FFFF00"/>
                </a:solidFill>
                <a:latin typeface="Lucida Console" charset="0"/>
                <a:ea typeface="Lucida Console" charset="0"/>
                <a:cs typeface="Lucida Console" charset="0"/>
              </a:rPr>
              <a:t>j</a:t>
            </a:r>
            <a:r>
              <a:rPr lang="mr-IN" sz="1400" dirty="0">
                <a:solidFill>
                  <a:srgbClr val="FFFF00"/>
                </a:solidFill>
                <a:latin typeface="Lucida Console" charset="0"/>
                <a:ea typeface="Lucida Console" charset="0"/>
                <a:cs typeface="Lucida Console" charset="0"/>
              </a:rPr>
              <a:t>=1;j&lt;dim+1;j++){</a:t>
            </a:r>
            <a:endParaRPr lang="en-US" sz="1400" dirty="0">
              <a:solidFill>
                <a:srgbClr val="FFFF00"/>
              </a:solidFill>
              <a:latin typeface="Lucida Console" charset="0"/>
              <a:ea typeface="Lucida Console" charset="0"/>
              <a:cs typeface="Lucida Console" charset="0"/>
            </a:endParaRPr>
          </a:p>
          <a:p>
            <a:r>
              <a:rPr lang="mr-IN" sz="1400" dirty="0" err="1">
                <a:solidFill>
                  <a:srgbClr val="FFFF00"/>
                </a:solidFill>
                <a:latin typeface="Lucida Console" charset="0"/>
                <a:ea typeface="Lucida Console" charset="0"/>
                <a:cs typeface="Lucida Console" charset="0"/>
              </a:rPr>
              <a:t>for</a:t>
            </a:r>
            <a:r>
              <a:rPr lang="mr-IN" sz="1400" dirty="0">
                <a:solidFill>
                  <a:srgbClr val="FFFF00"/>
                </a:solidFill>
                <a:latin typeface="Lucida Console" charset="0"/>
                <a:ea typeface="Lucida Console" charset="0"/>
                <a:cs typeface="Lucida Console" charset="0"/>
              </a:rPr>
              <a:t>(</a:t>
            </a:r>
            <a:r>
              <a:rPr lang="mr-IN" sz="1400" dirty="0" err="1">
                <a:solidFill>
                  <a:srgbClr val="FFFF00"/>
                </a:solidFill>
                <a:latin typeface="Lucida Console" charset="0"/>
                <a:ea typeface="Lucida Console" charset="0"/>
                <a:cs typeface="Lucida Console" charset="0"/>
              </a:rPr>
              <a:t>i</a:t>
            </a:r>
            <a:r>
              <a:rPr lang="mr-IN" sz="1400" dirty="0">
                <a:solidFill>
                  <a:srgbClr val="FFFF00"/>
                </a:solidFill>
                <a:latin typeface="Lucida Console" charset="0"/>
                <a:ea typeface="Lucida Console" charset="0"/>
                <a:cs typeface="Lucida Console" charset="0"/>
              </a:rPr>
              <a:t>=1;i&lt;dim+1;i++){</a:t>
            </a:r>
            <a:endParaRPr lang="en-US" sz="1400" dirty="0">
              <a:solidFill>
                <a:srgbClr val="FFFF00"/>
              </a:solidFill>
              <a:latin typeface="Lucida Console" charset="0"/>
              <a:ea typeface="Lucida Console" charset="0"/>
              <a:cs typeface="Lucida Console" charset="0"/>
            </a:endParaRPr>
          </a:p>
          <a:p>
            <a:r>
              <a:rPr lang="en-US" sz="1400" dirty="0">
                <a:solidFill>
                  <a:srgbClr val="FFFF00"/>
                </a:solidFill>
                <a:latin typeface="Lucida Console" charset="0"/>
                <a:ea typeface="Lucida Console" charset="0"/>
                <a:cs typeface="Lucida Console" charset="0"/>
              </a:rPr>
              <a:t>  </a:t>
            </a:r>
            <a:r>
              <a:rPr lang="mr-IN" sz="1400" dirty="0" err="1">
                <a:solidFill>
                  <a:srgbClr val="FFFF00"/>
                </a:solidFill>
                <a:latin typeface="Lucida Console" charset="0"/>
                <a:ea typeface="Lucida Console" charset="0"/>
                <a:cs typeface="Lucida Console" charset="0"/>
              </a:rPr>
              <a:t>new</a:t>
            </a:r>
            <a:r>
              <a:rPr lang="mr-IN" sz="1400" dirty="0">
                <a:solidFill>
                  <a:srgbClr val="FFFF00"/>
                </a:solidFill>
                <a:latin typeface="Lucida Console" charset="0"/>
                <a:ea typeface="Lucida Console" charset="0"/>
                <a:cs typeface="Lucida Console" charset="0"/>
              </a:rPr>
              <a:t>[</a:t>
            </a:r>
            <a:r>
              <a:rPr lang="en-US" sz="1400" dirty="0">
                <a:solidFill>
                  <a:srgbClr val="FFFF00"/>
                </a:solidFill>
                <a:latin typeface="Lucida Console" charset="0"/>
                <a:ea typeface="Lucida Console" charset="0"/>
                <a:cs typeface="Lucida Console" charset="0"/>
              </a:rPr>
              <a:t>k][j][</a:t>
            </a:r>
            <a:r>
              <a:rPr lang="en-US" sz="1400" dirty="0" err="1">
                <a:solidFill>
                  <a:srgbClr val="FFFF00"/>
                </a:solidFill>
                <a:latin typeface="Lucida Console" charset="0"/>
                <a:ea typeface="Lucida Console" charset="0"/>
                <a:cs typeface="Lucida Console" charset="0"/>
              </a:rPr>
              <a:t>i</a:t>
            </a:r>
            <a:r>
              <a:rPr lang="en-US" sz="1400" dirty="0">
                <a:solidFill>
                  <a:srgbClr val="FFFF00"/>
                </a:solidFill>
                <a:latin typeface="Lucida Console" charset="0"/>
                <a:ea typeface="Lucida Console" charset="0"/>
                <a:cs typeface="Lucida Console" charset="0"/>
              </a:rPr>
              <a:t>]</a:t>
            </a:r>
            <a:r>
              <a:rPr lang="mr-IN" sz="1400" dirty="0">
                <a:solidFill>
                  <a:srgbClr val="FFFF00"/>
                </a:solidFill>
                <a:latin typeface="Lucida Console" charset="0"/>
                <a:ea typeface="Lucida Console" charset="0"/>
                <a:cs typeface="Lucida Console" charset="0"/>
              </a:rPr>
              <a:t> = -6.0*</a:t>
            </a:r>
            <a:r>
              <a:rPr lang="mr-IN" sz="1400" dirty="0" err="1">
                <a:solidFill>
                  <a:srgbClr val="FFFF00"/>
                </a:solidFill>
                <a:latin typeface="Lucida Console" charset="0"/>
                <a:ea typeface="Lucida Console" charset="0"/>
                <a:cs typeface="Lucida Console" charset="0"/>
              </a:rPr>
              <a:t>old</a:t>
            </a:r>
            <a:r>
              <a:rPr lang="mr-IN" sz="1400" dirty="0">
                <a:solidFill>
                  <a:srgbClr val="FFFF00"/>
                </a:solidFill>
                <a:latin typeface="Lucida Console" charset="0"/>
                <a:ea typeface="Lucida Console" charset="0"/>
                <a:cs typeface="Lucida Console" charset="0"/>
              </a:rPr>
              <a:t>[</a:t>
            </a:r>
            <a:r>
              <a:rPr lang="en-US" sz="1400" dirty="0">
                <a:solidFill>
                  <a:srgbClr val="FFFF00"/>
                </a:solidFill>
                <a:latin typeface="Lucida Console" charset="0"/>
                <a:ea typeface="Lucida Console" charset="0"/>
                <a:cs typeface="Lucida Console" charset="0"/>
              </a:rPr>
              <a:t>k  ][j  ][</a:t>
            </a:r>
            <a:r>
              <a:rPr lang="en-US" sz="1400" dirty="0" err="1">
                <a:solidFill>
                  <a:srgbClr val="FFFF00"/>
                </a:solidFill>
                <a:latin typeface="Lucida Console" charset="0"/>
                <a:ea typeface="Lucida Console" charset="0"/>
                <a:cs typeface="Lucida Console" charset="0"/>
              </a:rPr>
              <a:t>i</a:t>
            </a:r>
            <a:r>
              <a:rPr lang="en-US" sz="1400" dirty="0">
                <a:solidFill>
                  <a:srgbClr val="FFFF00"/>
                </a:solidFill>
                <a:latin typeface="Lucida Console" charset="0"/>
                <a:ea typeface="Lucida Console" charset="0"/>
                <a:cs typeface="Lucida Console" charset="0"/>
              </a:rPr>
              <a:t>  ] </a:t>
            </a:r>
          </a:p>
          <a:p>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a:t>
            </a:r>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 </a:t>
            </a:r>
            <a:r>
              <a:rPr lang="mr-IN" sz="1400" dirty="0" err="1">
                <a:solidFill>
                  <a:srgbClr val="FFFF00"/>
                </a:solidFill>
                <a:latin typeface="Lucida Console" charset="0"/>
                <a:ea typeface="Lucida Console" charset="0"/>
                <a:cs typeface="Lucida Console" charset="0"/>
              </a:rPr>
              <a:t>old</a:t>
            </a:r>
            <a:r>
              <a:rPr lang="mr-IN" sz="1400" dirty="0">
                <a:solidFill>
                  <a:srgbClr val="FFFF00"/>
                </a:solidFill>
                <a:latin typeface="Lucida Console" charset="0"/>
                <a:ea typeface="Lucida Console" charset="0"/>
                <a:cs typeface="Lucida Console" charset="0"/>
              </a:rPr>
              <a:t>[</a:t>
            </a:r>
            <a:r>
              <a:rPr lang="en-US" sz="1400" dirty="0">
                <a:solidFill>
                  <a:srgbClr val="FFFF00"/>
                </a:solidFill>
                <a:latin typeface="Lucida Console" charset="0"/>
                <a:ea typeface="Lucida Console" charset="0"/>
                <a:cs typeface="Lucida Console" charset="0"/>
              </a:rPr>
              <a:t>k  ][j  ][i-1]</a:t>
            </a:r>
          </a:p>
          <a:p>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a:t>
            </a:r>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 </a:t>
            </a:r>
            <a:r>
              <a:rPr lang="mr-IN" sz="1400" dirty="0" err="1">
                <a:solidFill>
                  <a:srgbClr val="FFFF00"/>
                </a:solidFill>
                <a:latin typeface="Lucida Console" charset="0"/>
                <a:ea typeface="Lucida Console" charset="0"/>
                <a:cs typeface="Lucida Console" charset="0"/>
              </a:rPr>
              <a:t>old</a:t>
            </a:r>
            <a:r>
              <a:rPr lang="mr-IN" sz="1400" dirty="0">
                <a:solidFill>
                  <a:srgbClr val="FFFF00"/>
                </a:solidFill>
                <a:latin typeface="Lucida Console" charset="0"/>
                <a:ea typeface="Lucida Console" charset="0"/>
                <a:cs typeface="Lucida Console" charset="0"/>
              </a:rPr>
              <a:t>[</a:t>
            </a:r>
            <a:r>
              <a:rPr lang="en-US" sz="1400" dirty="0">
                <a:solidFill>
                  <a:srgbClr val="FFFF00"/>
                </a:solidFill>
                <a:latin typeface="Lucida Console" charset="0"/>
                <a:ea typeface="Lucida Console" charset="0"/>
                <a:cs typeface="Lucida Console" charset="0"/>
              </a:rPr>
              <a:t>k  ][j  ][i+1]</a:t>
            </a:r>
          </a:p>
          <a:p>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a:t>
            </a:r>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 </a:t>
            </a:r>
            <a:r>
              <a:rPr lang="mr-IN" sz="1400" dirty="0" err="1">
                <a:solidFill>
                  <a:srgbClr val="FFFF00"/>
                </a:solidFill>
                <a:latin typeface="Lucida Console" charset="0"/>
                <a:ea typeface="Lucida Console" charset="0"/>
                <a:cs typeface="Lucida Console" charset="0"/>
              </a:rPr>
              <a:t>old</a:t>
            </a:r>
            <a:r>
              <a:rPr lang="mr-IN" sz="1400" dirty="0">
                <a:solidFill>
                  <a:srgbClr val="FFFF00"/>
                </a:solidFill>
                <a:latin typeface="Lucida Console" charset="0"/>
                <a:ea typeface="Lucida Console" charset="0"/>
                <a:cs typeface="Lucida Console" charset="0"/>
              </a:rPr>
              <a:t>[</a:t>
            </a:r>
            <a:r>
              <a:rPr lang="en-US" sz="1400" dirty="0">
                <a:solidFill>
                  <a:srgbClr val="FFFF00"/>
                </a:solidFill>
                <a:latin typeface="Lucida Console" charset="0"/>
                <a:ea typeface="Lucida Console" charset="0"/>
                <a:cs typeface="Lucida Console" charset="0"/>
              </a:rPr>
              <a:t>k  ][j-1][</a:t>
            </a:r>
            <a:r>
              <a:rPr lang="en-US" sz="1400" dirty="0" err="1">
                <a:solidFill>
                  <a:srgbClr val="FFFF00"/>
                </a:solidFill>
                <a:latin typeface="Lucida Console" charset="0"/>
                <a:ea typeface="Lucida Console" charset="0"/>
                <a:cs typeface="Lucida Console" charset="0"/>
              </a:rPr>
              <a:t>i</a:t>
            </a:r>
            <a:r>
              <a:rPr lang="en-US" sz="1400" dirty="0">
                <a:solidFill>
                  <a:srgbClr val="FFFF00"/>
                </a:solidFill>
                <a:latin typeface="Lucida Console" charset="0"/>
                <a:ea typeface="Lucida Console" charset="0"/>
                <a:cs typeface="Lucida Console" charset="0"/>
              </a:rPr>
              <a:t>  ]</a:t>
            </a:r>
          </a:p>
          <a:p>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a:t>
            </a:r>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 </a:t>
            </a:r>
            <a:r>
              <a:rPr lang="mr-IN" sz="1400" dirty="0" err="1">
                <a:solidFill>
                  <a:srgbClr val="FFFF00"/>
                </a:solidFill>
                <a:latin typeface="Lucida Console" charset="0"/>
                <a:ea typeface="Lucida Console" charset="0"/>
                <a:cs typeface="Lucida Console" charset="0"/>
              </a:rPr>
              <a:t>old</a:t>
            </a:r>
            <a:r>
              <a:rPr lang="mr-IN" sz="1400" dirty="0">
                <a:solidFill>
                  <a:srgbClr val="FFFF00"/>
                </a:solidFill>
                <a:latin typeface="Lucida Console" charset="0"/>
                <a:ea typeface="Lucida Console" charset="0"/>
                <a:cs typeface="Lucida Console" charset="0"/>
              </a:rPr>
              <a:t>[</a:t>
            </a:r>
            <a:r>
              <a:rPr lang="en-US" sz="1400" dirty="0">
                <a:solidFill>
                  <a:srgbClr val="FFFF00"/>
                </a:solidFill>
                <a:latin typeface="Lucida Console" charset="0"/>
                <a:ea typeface="Lucida Console" charset="0"/>
                <a:cs typeface="Lucida Console" charset="0"/>
              </a:rPr>
              <a:t>k  ][j+1][</a:t>
            </a:r>
            <a:r>
              <a:rPr lang="en-US" sz="1400" dirty="0" err="1">
                <a:solidFill>
                  <a:srgbClr val="FFFF00"/>
                </a:solidFill>
                <a:latin typeface="Lucida Console" charset="0"/>
                <a:ea typeface="Lucida Console" charset="0"/>
                <a:cs typeface="Lucida Console" charset="0"/>
              </a:rPr>
              <a:t>i</a:t>
            </a:r>
            <a:r>
              <a:rPr lang="en-US" sz="1400" dirty="0">
                <a:solidFill>
                  <a:srgbClr val="FFFF00"/>
                </a:solidFill>
                <a:latin typeface="Lucida Console" charset="0"/>
                <a:ea typeface="Lucida Console" charset="0"/>
                <a:cs typeface="Lucida Console" charset="0"/>
              </a:rPr>
              <a:t>  ]</a:t>
            </a:r>
          </a:p>
          <a:p>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 </a:t>
            </a:r>
            <a:r>
              <a:rPr lang="mr-IN" sz="1400" dirty="0" err="1">
                <a:solidFill>
                  <a:srgbClr val="FFFF00"/>
                </a:solidFill>
                <a:latin typeface="Lucida Console" charset="0"/>
                <a:ea typeface="Lucida Console" charset="0"/>
                <a:cs typeface="Lucida Console" charset="0"/>
              </a:rPr>
              <a:t>old</a:t>
            </a:r>
            <a:r>
              <a:rPr lang="mr-IN" sz="1400" dirty="0">
                <a:solidFill>
                  <a:srgbClr val="FFFF00"/>
                </a:solidFill>
                <a:latin typeface="Lucida Console" charset="0"/>
                <a:ea typeface="Lucida Console" charset="0"/>
                <a:cs typeface="Lucida Console" charset="0"/>
              </a:rPr>
              <a:t>[</a:t>
            </a:r>
            <a:r>
              <a:rPr lang="en-US" sz="1400" dirty="0">
                <a:solidFill>
                  <a:srgbClr val="FFFF00"/>
                </a:solidFill>
                <a:latin typeface="Lucida Console" charset="0"/>
                <a:ea typeface="Lucida Console" charset="0"/>
                <a:cs typeface="Lucida Console" charset="0"/>
              </a:rPr>
              <a:t>k-1][j  ][</a:t>
            </a:r>
            <a:r>
              <a:rPr lang="en-US" sz="1400" dirty="0" err="1">
                <a:solidFill>
                  <a:srgbClr val="FFFF00"/>
                </a:solidFill>
                <a:latin typeface="Lucida Console" charset="0"/>
                <a:ea typeface="Lucida Console" charset="0"/>
                <a:cs typeface="Lucida Console" charset="0"/>
              </a:rPr>
              <a:t>i</a:t>
            </a:r>
            <a:r>
              <a:rPr lang="en-US" sz="1400" dirty="0">
                <a:solidFill>
                  <a:srgbClr val="FFFF00"/>
                </a:solidFill>
                <a:latin typeface="Lucida Console" charset="0"/>
                <a:ea typeface="Lucida Console" charset="0"/>
                <a:cs typeface="Lucida Console" charset="0"/>
              </a:rPr>
              <a:t>  ]</a:t>
            </a:r>
          </a:p>
          <a:p>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a:t>
            </a:r>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 </a:t>
            </a:r>
            <a:r>
              <a:rPr lang="mr-IN" sz="1400" dirty="0" err="1">
                <a:solidFill>
                  <a:srgbClr val="FFFF00"/>
                </a:solidFill>
                <a:latin typeface="Lucida Console" charset="0"/>
                <a:ea typeface="Lucida Console" charset="0"/>
                <a:cs typeface="Lucida Console" charset="0"/>
              </a:rPr>
              <a:t>old</a:t>
            </a:r>
            <a:r>
              <a:rPr lang="mr-IN" sz="1400" dirty="0">
                <a:solidFill>
                  <a:srgbClr val="FFFF00"/>
                </a:solidFill>
                <a:latin typeface="Lucida Console" charset="0"/>
                <a:ea typeface="Lucida Console" charset="0"/>
                <a:cs typeface="Lucida Console" charset="0"/>
              </a:rPr>
              <a:t>[</a:t>
            </a:r>
            <a:r>
              <a:rPr lang="en-US" sz="1400" dirty="0">
                <a:solidFill>
                  <a:srgbClr val="FFFF00"/>
                </a:solidFill>
                <a:latin typeface="Lucida Console" charset="0"/>
                <a:ea typeface="Lucida Console" charset="0"/>
                <a:cs typeface="Lucida Console" charset="0"/>
              </a:rPr>
              <a:t>k+1][j  ][</a:t>
            </a:r>
            <a:r>
              <a:rPr lang="en-US" sz="1400" dirty="0" err="1">
                <a:solidFill>
                  <a:srgbClr val="FFFF00"/>
                </a:solidFill>
                <a:latin typeface="Lucida Console" charset="0"/>
                <a:ea typeface="Lucida Console" charset="0"/>
                <a:cs typeface="Lucida Console" charset="0"/>
              </a:rPr>
              <a:t>i</a:t>
            </a:r>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a:t>
            </a:r>
            <a:endParaRPr lang="en-US" sz="1400" dirty="0">
              <a:solidFill>
                <a:srgbClr val="FFFF00"/>
              </a:solidFill>
              <a:latin typeface="Lucida Console" charset="0"/>
              <a:ea typeface="Lucida Console" charset="0"/>
              <a:cs typeface="Lucida Console" charset="0"/>
            </a:endParaRPr>
          </a:p>
          <a:p>
            <a:r>
              <a:rPr lang="mr-IN" sz="1400" dirty="0">
                <a:solidFill>
                  <a:srgbClr val="FFFF00"/>
                </a:solidFill>
                <a:latin typeface="Lucida Console" charset="0"/>
                <a:ea typeface="Lucida Console" charset="0"/>
                <a:cs typeface="Lucida Console" charset="0"/>
              </a:rPr>
              <a:t>}}}</a:t>
            </a:r>
            <a:endParaRPr lang="en-US" sz="1400" dirty="0">
              <a:solidFill>
                <a:srgbClr val="FFFF00"/>
              </a:solidFill>
              <a:latin typeface="Lucida Console" charset="0"/>
              <a:ea typeface="Lucida Console" charset="0"/>
              <a:cs typeface="Lucida Console" charset="0"/>
            </a:endParaRPr>
          </a:p>
        </p:txBody>
      </p:sp>
      <p:grpSp>
        <p:nvGrpSpPr>
          <p:cNvPr id="31" name="Group 30">
            <a:extLst>
              <a:ext uri="{FF2B5EF4-FFF2-40B4-BE49-F238E27FC236}">
                <a16:creationId xmlns:a16="http://schemas.microsoft.com/office/drawing/2014/main" id="{218B2004-3760-EC44-8BE0-F00EF0D97ABF}"/>
              </a:ext>
            </a:extLst>
          </p:cNvPr>
          <p:cNvGrpSpPr/>
          <p:nvPr/>
        </p:nvGrpSpPr>
        <p:grpSpPr>
          <a:xfrm>
            <a:off x="9677400" y="1828800"/>
            <a:ext cx="2743200" cy="4572000"/>
            <a:chOff x="9677400" y="2286000"/>
            <a:chExt cx="2743200" cy="4572000"/>
          </a:xfrm>
        </p:grpSpPr>
        <p:sp>
          <p:nvSpPr>
            <p:cNvPr id="32" name="TextBox 31">
              <a:extLst>
                <a:ext uri="{FF2B5EF4-FFF2-40B4-BE49-F238E27FC236}">
                  <a16:creationId xmlns:a16="http://schemas.microsoft.com/office/drawing/2014/main" id="{7449490D-B32A-3744-996B-B3191C28333F}"/>
                </a:ext>
              </a:extLst>
            </p:cNvPr>
            <p:cNvSpPr txBox="1"/>
            <p:nvPr/>
          </p:nvSpPr>
          <p:spPr>
            <a:xfrm>
              <a:off x="9677400" y="2286000"/>
              <a:ext cx="2743200" cy="914400"/>
            </a:xfrm>
            <a:prstGeom prst="rect">
              <a:avLst/>
            </a:prstGeom>
            <a:solidFill>
              <a:schemeClr val="tx1"/>
            </a:solidFill>
            <a:ln>
              <a:solidFill>
                <a:schemeClr val="tx1"/>
              </a:solidFill>
            </a:ln>
          </p:spPr>
          <p:txBody>
            <a:bodyPr wrap="none" lIns="0" tIns="0" rIns="0" bIns="0" rtlCol="0" anchor="ctr" anchorCtr="0">
              <a:noAutofit/>
            </a:bodyPr>
            <a:lstStyle/>
            <a:p>
              <a:pPr algn="ctr"/>
              <a:r>
                <a:rPr lang="en-US" dirty="0">
                  <a:solidFill>
                    <a:schemeClr val="bg1"/>
                  </a:solidFill>
                </a:rPr>
                <a:t>CPU</a:t>
              </a:r>
            </a:p>
            <a:p>
              <a:pPr algn="ctr"/>
              <a:r>
                <a:rPr lang="en-US" sz="1600" dirty="0">
                  <a:solidFill>
                    <a:schemeClr val="bg1"/>
                  </a:solidFill>
                </a:rPr>
                <a:t>(compute, FLOP/s)</a:t>
              </a:r>
            </a:p>
          </p:txBody>
        </p:sp>
        <p:sp>
          <p:nvSpPr>
            <p:cNvPr id="37" name="TextBox 36">
              <a:extLst>
                <a:ext uri="{FF2B5EF4-FFF2-40B4-BE49-F238E27FC236}">
                  <a16:creationId xmlns:a16="http://schemas.microsoft.com/office/drawing/2014/main" id="{D8BC8E46-558A-1848-95C0-9B404EEE9476}"/>
                </a:ext>
              </a:extLst>
            </p:cNvPr>
            <p:cNvSpPr txBox="1"/>
            <p:nvPr/>
          </p:nvSpPr>
          <p:spPr>
            <a:xfrm>
              <a:off x="9677400" y="4114800"/>
              <a:ext cx="2743200" cy="914400"/>
            </a:xfrm>
            <a:prstGeom prst="rect">
              <a:avLst/>
            </a:prstGeom>
            <a:solidFill>
              <a:schemeClr val="accent6">
                <a:lumMod val="20000"/>
                <a:lumOff val="80000"/>
              </a:schemeClr>
            </a:solidFill>
            <a:ln>
              <a:solidFill>
                <a:srgbClr val="0432FF"/>
              </a:solidFill>
            </a:ln>
          </p:spPr>
          <p:txBody>
            <a:bodyPr wrap="none" lIns="0" tIns="0" rIns="0" bIns="0" rtlCol="0" anchor="ctr" anchorCtr="0">
              <a:noAutofit/>
            </a:bodyPr>
            <a:lstStyle/>
            <a:p>
              <a:pPr algn="ctr"/>
              <a:r>
                <a:rPr lang="en-US" b="1" dirty="0">
                  <a:solidFill>
                    <a:srgbClr val="0432FF"/>
                  </a:solidFill>
                </a:rPr>
                <a:t>CACHE</a:t>
              </a:r>
            </a:p>
            <a:p>
              <a:pPr algn="ctr"/>
              <a:r>
                <a:rPr lang="en-US" sz="1600" b="1" dirty="0">
                  <a:solidFill>
                    <a:srgbClr val="0432FF"/>
                  </a:solidFill>
                </a:rPr>
                <a:t>(only compulsory misses)</a:t>
              </a:r>
            </a:p>
          </p:txBody>
        </p:sp>
        <p:sp>
          <p:nvSpPr>
            <p:cNvPr id="38" name="TextBox 37">
              <a:extLst>
                <a:ext uri="{FF2B5EF4-FFF2-40B4-BE49-F238E27FC236}">
                  <a16:creationId xmlns:a16="http://schemas.microsoft.com/office/drawing/2014/main" id="{164CB4CD-1C53-0543-9F05-C11EC2605A04}"/>
                </a:ext>
              </a:extLst>
            </p:cNvPr>
            <p:cNvSpPr txBox="1"/>
            <p:nvPr/>
          </p:nvSpPr>
          <p:spPr>
            <a:xfrm>
              <a:off x="11201400" y="3200400"/>
              <a:ext cx="1219200" cy="914400"/>
            </a:xfrm>
            <a:prstGeom prst="rect">
              <a:avLst/>
            </a:prstGeom>
            <a:noFill/>
            <a:ln>
              <a:noFill/>
            </a:ln>
          </p:spPr>
          <p:txBody>
            <a:bodyPr wrap="none" lIns="0" tIns="0" rIns="0" bIns="0" rtlCol="0" anchor="ctr" anchorCtr="0">
              <a:noAutofit/>
            </a:bodyPr>
            <a:lstStyle/>
            <a:p>
              <a:r>
                <a:rPr lang="en-US" sz="1600" dirty="0"/>
                <a:t>Cache Bandwidth</a:t>
              </a:r>
            </a:p>
            <a:p>
              <a:r>
                <a:rPr lang="en-US" sz="1600" dirty="0"/>
                <a:t>(GB/s)</a:t>
              </a:r>
            </a:p>
          </p:txBody>
        </p:sp>
        <p:cxnSp>
          <p:nvCxnSpPr>
            <p:cNvPr id="39" name="Straight Arrow Connector 38">
              <a:extLst>
                <a:ext uri="{FF2B5EF4-FFF2-40B4-BE49-F238E27FC236}">
                  <a16:creationId xmlns:a16="http://schemas.microsoft.com/office/drawing/2014/main" id="{D9199248-821C-CF42-91EE-D84525E1EC64}"/>
                </a:ext>
              </a:extLst>
            </p:cNvPr>
            <p:cNvCxnSpPr>
              <a:stCxn id="32" idx="2"/>
              <a:endCxn id="37" idx="0"/>
            </p:cNvCxnSpPr>
            <p:nvPr/>
          </p:nvCxnSpPr>
          <p:spPr bwMode="auto">
            <a:xfrm>
              <a:off x="11049000" y="3200400"/>
              <a:ext cx="0" cy="914400"/>
            </a:xfrm>
            <a:prstGeom prst="straightConnector1">
              <a:avLst/>
            </a:prstGeom>
            <a:solidFill>
              <a:schemeClr val="accent1"/>
            </a:solidFill>
            <a:ln w="25400" cap="flat" cmpd="sng" algn="ctr">
              <a:solidFill>
                <a:schemeClr val="tx1"/>
              </a:solidFill>
              <a:prstDash val="solid"/>
              <a:round/>
              <a:headEnd type="triangle"/>
              <a:tailEnd type="triangle"/>
            </a:ln>
            <a:effectLst/>
          </p:spPr>
        </p:cxnSp>
        <p:sp>
          <p:nvSpPr>
            <p:cNvPr id="40" name="TextBox 39">
              <a:extLst>
                <a:ext uri="{FF2B5EF4-FFF2-40B4-BE49-F238E27FC236}">
                  <a16:creationId xmlns:a16="http://schemas.microsoft.com/office/drawing/2014/main" id="{6C29DD07-1ADE-6343-A92F-35AC454CED97}"/>
                </a:ext>
              </a:extLst>
            </p:cNvPr>
            <p:cNvSpPr txBox="1"/>
            <p:nvPr/>
          </p:nvSpPr>
          <p:spPr>
            <a:xfrm>
              <a:off x="9677400" y="5943600"/>
              <a:ext cx="2743200" cy="9144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b="1" dirty="0"/>
                <a:t>DRAM</a:t>
              </a:r>
            </a:p>
            <a:p>
              <a:pPr algn="ctr"/>
              <a:r>
                <a:rPr lang="en-US" sz="1600" b="1" dirty="0"/>
                <a:t>(data, GB)</a:t>
              </a:r>
            </a:p>
          </p:txBody>
        </p:sp>
        <p:cxnSp>
          <p:nvCxnSpPr>
            <p:cNvPr id="41" name="Straight Arrow Connector 40">
              <a:extLst>
                <a:ext uri="{FF2B5EF4-FFF2-40B4-BE49-F238E27FC236}">
                  <a16:creationId xmlns:a16="http://schemas.microsoft.com/office/drawing/2014/main" id="{46B370D8-1107-5C4C-A2C5-D14E2EFCCC61}"/>
                </a:ext>
              </a:extLst>
            </p:cNvPr>
            <p:cNvCxnSpPr>
              <a:endCxn id="40" idx="0"/>
            </p:cNvCxnSpPr>
            <p:nvPr/>
          </p:nvCxnSpPr>
          <p:spPr bwMode="auto">
            <a:xfrm>
              <a:off x="11049000" y="5029200"/>
              <a:ext cx="0" cy="914400"/>
            </a:xfrm>
            <a:prstGeom prst="straightConnector1">
              <a:avLst/>
            </a:prstGeom>
            <a:solidFill>
              <a:schemeClr val="accent1"/>
            </a:solidFill>
            <a:ln w="25400" cap="flat" cmpd="sng" algn="ctr">
              <a:solidFill>
                <a:schemeClr val="tx1"/>
              </a:solidFill>
              <a:prstDash val="solid"/>
              <a:round/>
              <a:headEnd type="triangle"/>
              <a:tailEnd type="triangle"/>
            </a:ln>
            <a:effectLst/>
          </p:spPr>
        </p:cxnSp>
        <p:sp>
          <p:nvSpPr>
            <p:cNvPr id="42" name="TextBox 41">
              <a:extLst>
                <a:ext uri="{FF2B5EF4-FFF2-40B4-BE49-F238E27FC236}">
                  <a16:creationId xmlns:a16="http://schemas.microsoft.com/office/drawing/2014/main" id="{77D053EE-E2C1-2A44-9CED-B5F984CEA87A}"/>
                </a:ext>
              </a:extLst>
            </p:cNvPr>
            <p:cNvSpPr txBox="1"/>
            <p:nvPr/>
          </p:nvSpPr>
          <p:spPr>
            <a:xfrm>
              <a:off x="11201400" y="5029200"/>
              <a:ext cx="1219200" cy="914400"/>
            </a:xfrm>
            <a:prstGeom prst="rect">
              <a:avLst/>
            </a:prstGeom>
            <a:noFill/>
            <a:ln>
              <a:noFill/>
            </a:ln>
          </p:spPr>
          <p:txBody>
            <a:bodyPr wrap="none" lIns="0" tIns="0" rIns="0" bIns="0" rtlCol="0" anchor="ctr" anchorCtr="0">
              <a:noAutofit/>
            </a:bodyPr>
            <a:lstStyle/>
            <a:p>
              <a:r>
                <a:rPr lang="en-US" sz="1600" dirty="0"/>
                <a:t>DRAM Bandwidth</a:t>
              </a:r>
            </a:p>
            <a:p>
              <a:r>
                <a:rPr lang="en-US" sz="1600" dirty="0"/>
                <a:t>(GB/s)</a:t>
              </a:r>
            </a:p>
          </p:txBody>
        </p:sp>
      </p:grpSp>
      <p:sp>
        <p:nvSpPr>
          <p:cNvPr id="43" name="Content Placeholder 2">
            <a:extLst>
              <a:ext uri="{FF2B5EF4-FFF2-40B4-BE49-F238E27FC236}">
                <a16:creationId xmlns:a16="http://schemas.microsoft.com/office/drawing/2014/main" id="{DB578E6B-542C-0344-A920-4F39C8FBB7B6}"/>
              </a:ext>
            </a:extLst>
          </p:cNvPr>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Conversely, 7-point constant coefficient stencil</a:t>
            </a:r>
            <a:r>
              <a:rPr lang="mr-IN" sz="3200" dirty="0"/>
              <a:t>…</a:t>
            </a:r>
            <a:endParaRPr lang="en-US" sz="3200" dirty="0"/>
          </a:p>
          <a:p>
            <a:pPr marL="914400" indent="-457200">
              <a:spcBef>
                <a:spcPts val="800"/>
              </a:spcBef>
              <a:buFont typeface="Arial" charset="0"/>
              <a:buChar char="•"/>
            </a:pPr>
            <a:r>
              <a:rPr lang="en-US" sz="1800" dirty="0"/>
              <a:t>7 flops</a:t>
            </a:r>
          </a:p>
          <a:p>
            <a:pPr marL="914400" indent="-457200">
              <a:spcBef>
                <a:spcPts val="800"/>
              </a:spcBef>
              <a:buFont typeface="Arial" charset="0"/>
              <a:buChar char="•"/>
            </a:pPr>
            <a:r>
              <a:rPr lang="en-US" sz="1800" dirty="0"/>
              <a:t>8 memory references (7 reads, 1 store) per point</a:t>
            </a:r>
          </a:p>
          <a:p>
            <a:pPr marL="914400" indent="-457200">
              <a:spcBef>
                <a:spcPts val="800"/>
              </a:spcBef>
              <a:buFont typeface="Arial" charset="0"/>
              <a:buChar char="•"/>
            </a:pPr>
            <a:r>
              <a:rPr lang="en-US" sz="1800" dirty="0"/>
              <a:t>Cache can filter all but 1 read and 1 write per point</a:t>
            </a:r>
          </a:p>
          <a:p>
            <a:pPr marL="914400" indent="-457200">
              <a:spcBef>
                <a:spcPts val="800"/>
              </a:spcBef>
              <a:buFont typeface="Arial" charset="0"/>
              <a:buChar char="•"/>
            </a:pPr>
            <a:r>
              <a:rPr lang="en-US" sz="1800" b="1" dirty="0">
                <a:solidFill>
                  <a:srgbClr val="00B050"/>
                </a:solidFill>
              </a:rPr>
              <a:t>AI = 0.44 flops per byte</a:t>
            </a:r>
          </a:p>
        </p:txBody>
      </p:sp>
      <p:grpSp>
        <p:nvGrpSpPr>
          <p:cNvPr id="20" name="Group 19">
            <a:extLst>
              <a:ext uri="{FF2B5EF4-FFF2-40B4-BE49-F238E27FC236}">
                <a16:creationId xmlns:a16="http://schemas.microsoft.com/office/drawing/2014/main" id="{05F3CAE2-C817-B14B-B88C-4EE6D16B0F05}"/>
              </a:ext>
            </a:extLst>
          </p:cNvPr>
          <p:cNvGrpSpPr/>
          <p:nvPr/>
        </p:nvGrpSpPr>
        <p:grpSpPr>
          <a:xfrm>
            <a:off x="1600200" y="5181600"/>
            <a:ext cx="4267200" cy="1752600"/>
            <a:chOff x="1600200" y="5181600"/>
            <a:chExt cx="4267200" cy="1752600"/>
          </a:xfrm>
        </p:grpSpPr>
        <p:sp>
          <p:nvSpPr>
            <p:cNvPr id="17" name="Rounded Rectangle 16">
              <a:extLst>
                <a:ext uri="{FF2B5EF4-FFF2-40B4-BE49-F238E27FC236}">
                  <a16:creationId xmlns:a16="http://schemas.microsoft.com/office/drawing/2014/main" id="{98024CA6-3E4F-9940-814E-D9498470FE34}"/>
                </a:ext>
              </a:extLst>
            </p:cNvPr>
            <p:cNvSpPr/>
            <p:nvPr/>
          </p:nvSpPr>
          <p:spPr bwMode="auto">
            <a:xfrm>
              <a:off x="3657600" y="6477000"/>
              <a:ext cx="2209800" cy="457200"/>
            </a:xfrm>
            <a:prstGeom prst="roundRect">
              <a:avLst/>
            </a:prstGeom>
            <a:noFill/>
            <a:ln w="3175" cap="flat" cmpd="sng" algn="ctr">
              <a:solidFill>
                <a:schemeClr val="bg1"/>
              </a:solidFill>
              <a:prstDash val="solid"/>
              <a:round/>
              <a:headEnd type="none" w="med" len="med"/>
              <a:tailEnd type="none" w="med" len="med"/>
            </a:ln>
            <a:effectLst>
              <a:glow rad="127000">
                <a:srgbClr val="FF2F92"/>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4" name="Rounded Rectangle 43">
              <a:extLst>
                <a:ext uri="{FF2B5EF4-FFF2-40B4-BE49-F238E27FC236}">
                  <a16:creationId xmlns:a16="http://schemas.microsoft.com/office/drawing/2014/main" id="{C447EBF9-9626-B74A-99CA-26ACA038F573}"/>
                </a:ext>
              </a:extLst>
            </p:cNvPr>
            <p:cNvSpPr/>
            <p:nvPr/>
          </p:nvSpPr>
          <p:spPr bwMode="auto">
            <a:xfrm>
              <a:off x="1600200" y="5181600"/>
              <a:ext cx="1447800" cy="457200"/>
            </a:xfrm>
            <a:prstGeom prst="roundRect">
              <a:avLst/>
            </a:prstGeom>
            <a:noFill/>
            <a:ln w="3175" cap="flat" cmpd="sng" algn="ctr">
              <a:solidFill>
                <a:schemeClr val="bg1"/>
              </a:solidFill>
              <a:prstDash val="solid"/>
              <a:round/>
              <a:headEnd type="none" w="med" len="med"/>
              <a:tailEnd type="none" w="med" len="med"/>
            </a:ln>
            <a:effectLst>
              <a:glow rad="127000">
                <a:srgbClr val="FF2F92"/>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212597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Roofline Example #2</a:t>
            </a:r>
          </a:p>
        </p:txBody>
      </p:sp>
      <p:sp>
        <p:nvSpPr>
          <p:cNvPr id="3"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Conversely, 7-point constant coefficient stencil</a:t>
            </a:r>
            <a:r>
              <a:rPr lang="mr-IN" sz="3200" dirty="0"/>
              <a:t>…</a:t>
            </a:r>
            <a:endParaRPr lang="en-US" sz="3200" dirty="0"/>
          </a:p>
          <a:p>
            <a:pPr marL="914400" indent="-457200">
              <a:spcBef>
                <a:spcPts val="800"/>
              </a:spcBef>
              <a:buFont typeface="Arial" charset="0"/>
              <a:buChar char="•"/>
            </a:pPr>
            <a:r>
              <a:rPr lang="en-US" sz="1800" dirty="0"/>
              <a:t>7 flops</a:t>
            </a:r>
          </a:p>
          <a:p>
            <a:pPr marL="914400" indent="-457200">
              <a:spcBef>
                <a:spcPts val="800"/>
              </a:spcBef>
              <a:buFont typeface="Arial" charset="0"/>
              <a:buChar char="•"/>
            </a:pPr>
            <a:r>
              <a:rPr lang="en-US" sz="1800" dirty="0"/>
              <a:t>8 memory references (7 reads, 1 store) per point</a:t>
            </a:r>
          </a:p>
          <a:p>
            <a:pPr marL="914400" indent="-457200">
              <a:spcBef>
                <a:spcPts val="800"/>
              </a:spcBef>
              <a:buFont typeface="Arial" charset="0"/>
              <a:buChar char="•"/>
            </a:pPr>
            <a:r>
              <a:rPr lang="en-US" sz="1800" dirty="0"/>
              <a:t>Cache can filter all but 1 read and 1 write per point</a:t>
            </a:r>
          </a:p>
          <a:p>
            <a:pPr marL="914400" indent="-457200">
              <a:spcBef>
                <a:spcPts val="800"/>
              </a:spcBef>
              <a:buFont typeface="Arial" charset="0"/>
              <a:buChar char="•"/>
            </a:pPr>
            <a:r>
              <a:rPr lang="en-US" sz="1800" b="1" dirty="0">
                <a:solidFill>
                  <a:srgbClr val="00B050"/>
                </a:solidFill>
              </a:rPr>
              <a:t>AI = 0.44 flops per byte == memory bound,</a:t>
            </a:r>
          </a:p>
          <a:p>
            <a:pPr marL="457200" indent="0">
              <a:spcBef>
                <a:spcPts val="800"/>
              </a:spcBef>
            </a:pPr>
            <a:r>
              <a:rPr lang="en-US" sz="1800" b="1" dirty="0">
                <a:solidFill>
                  <a:srgbClr val="00B050"/>
                </a:solidFill>
              </a:rPr>
              <a:t>	but 5x the flop rate</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29</a:t>
            </a:fld>
            <a:endParaRPr lang="en-US" dirty="0"/>
          </a:p>
        </p:txBody>
      </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2700000">
              <a:off x="9688092" y="3930135"/>
              <a:ext cx="1441420" cy="369332"/>
            </a:xfrm>
            <a:prstGeom prst="rect">
              <a:avLst/>
            </a:prstGeom>
            <a:noFill/>
          </p:spPr>
          <p:txBody>
            <a:bodyPr wrap="none" rtlCol="0">
              <a:spAutoFit/>
            </a:bodyPr>
            <a:lstStyle/>
            <a:p>
              <a:pPr algn="ctr"/>
              <a:r>
                <a:rPr lang="en-US" sz="1800" dirty="0">
                  <a:solidFill>
                    <a:srgbClr val="0432FF"/>
                  </a:solidFill>
                </a:rPr>
                <a:t>DRAM GB/s</a:t>
              </a:r>
            </a:p>
          </p:txBody>
        </p:sp>
      </p:grpSp>
      <p:grpSp>
        <p:nvGrpSpPr>
          <p:cNvPr id="22" name="Group 21"/>
          <p:cNvGrpSpPr/>
          <p:nvPr/>
        </p:nvGrpSpPr>
        <p:grpSpPr>
          <a:xfrm>
            <a:off x="11049000" y="3505200"/>
            <a:ext cx="1143000" cy="2324101"/>
            <a:chOff x="11049000" y="3505200"/>
            <a:chExt cx="1143000" cy="2324101"/>
          </a:xfrm>
        </p:grpSpPr>
        <p:cxnSp>
          <p:nvCxnSpPr>
            <p:cNvPr id="30" name="Straight Connector 29"/>
            <p:cNvCxnSpPr/>
            <p:nvPr/>
          </p:nvCxnSpPr>
          <p:spPr bwMode="auto">
            <a:xfrm flipH="1">
              <a:off x="11101386" y="3733800"/>
              <a:ext cx="21077" cy="2095501"/>
            </a:xfrm>
            <a:prstGeom prst="line">
              <a:avLst/>
            </a:prstGeom>
            <a:solidFill>
              <a:schemeClr val="accent1"/>
            </a:solidFill>
            <a:ln w="19050" cap="flat" cmpd="sng" algn="ctr">
              <a:solidFill>
                <a:srgbClr val="00B050"/>
              </a:solidFill>
              <a:prstDash val="dash"/>
              <a:round/>
              <a:headEnd type="none" w="med" len="med"/>
              <a:tailEnd type="none" w="med" len="med"/>
            </a:ln>
            <a:effectLst/>
          </p:spPr>
        </p:cxnSp>
        <p:sp>
          <p:nvSpPr>
            <p:cNvPr id="34" name="TextBox 33"/>
            <p:cNvSpPr txBox="1"/>
            <p:nvPr/>
          </p:nvSpPr>
          <p:spPr>
            <a:xfrm>
              <a:off x="11125200" y="4724400"/>
              <a:ext cx="914400" cy="457200"/>
            </a:xfrm>
            <a:prstGeom prst="rect">
              <a:avLst/>
            </a:prstGeom>
            <a:noFill/>
          </p:spPr>
          <p:txBody>
            <a:bodyPr wrap="none" tIns="0" rIns="0" bIns="0" rtlCol="0" anchor="ctr">
              <a:noAutofit/>
            </a:bodyPr>
            <a:lstStyle/>
            <a:p>
              <a:r>
                <a:rPr lang="en-US" sz="1800" dirty="0">
                  <a:solidFill>
                    <a:srgbClr val="00B050"/>
                  </a:solidFill>
                </a:rPr>
                <a:t>7-point</a:t>
              </a:r>
            </a:p>
            <a:p>
              <a:r>
                <a:rPr lang="en-US" sz="1800" dirty="0">
                  <a:solidFill>
                    <a:srgbClr val="00B050"/>
                  </a:solidFill>
                </a:rPr>
                <a:t>Stencil</a:t>
              </a:r>
            </a:p>
          </p:txBody>
        </p:sp>
        <p:sp>
          <p:nvSpPr>
            <p:cNvPr id="11" name="Oval 10"/>
            <p:cNvSpPr/>
            <p:nvPr/>
          </p:nvSpPr>
          <p:spPr bwMode="auto">
            <a:xfrm>
              <a:off x="11049000" y="3657600"/>
              <a:ext cx="152400" cy="152400"/>
            </a:xfrm>
            <a:prstGeom prst="ellipse">
              <a:avLst/>
            </a:prstGeom>
            <a:solidFill>
              <a:schemeClr val="bg1"/>
            </a:solid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5" name="TextBox 24"/>
            <p:cNvSpPr txBox="1"/>
            <p:nvPr/>
          </p:nvSpPr>
          <p:spPr>
            <a:xfrm>
              <a:off x="11277600" y="3505200"/>
              <a:ext cx="914400" cy="457200"/>
            </a:xfrm>
            <a:prstGeom prst="rect">
              <a:avLst/>
            </a:prstGeom>
            <a:noFill/>
          </p:spPr>
          <p:txBody>
            <a:bodyPr wrap="none" tIns="0" rIns="0" bIns="0" rtlCol="0" anchor="ctr">
              <a:noAutofit/>
            </a:bodyPr>
            <a:lstStyle/>
            <a:p>
              <a:r>
                <a:rPr lang="en-US" sz="1800" dirty="0">
                  <a:solidFill>
                    <a:srgbClr val="00B050"/>
                  </a:solidFill>
                </a:rPr>
                <a:t>GFLOP/s ≤ AI * DRAM GB/s</a:t>
              </a:r>
            </a:p>
          </p:txBody>
        </p:sp>
      </p:grpSp>
      <p:grpSp>
        <p:nvGrpSpPr>
          <p:cNvPr id="15" name="Group 14"/>
          <p:cNvGrpSpPr/>
          <p:nvPr/>
        </p:nvGrpSpPr>
        <p:grpSpPr>
          <a:xfrm>
            <a:off x="9296400" y="4495799"/>
            <a:ext cx="1066800" cy="1299749"/>
            <a:chOff x="9296400" y="4495799"/>
            <a:chExt cx="1066800" cy="1299749"/>
          </a:xfrm>
        </p:grpSpPr>
        <p:sp>
          <p:nvSpPr>
            <p:cNvPr id="33" name="TextBox 32"/>
            <p:cNvSpPr txBox="1"/>
            <p:nvPr/>
          </p:nvSpPr>
          <p:spPr>
            <a:xfrm>
              <a:off x="9296400" y="5181600"/>
              <a:ext cx="914400" cy="457200"/>
            </a:xfrm>
            <a:prstGeom prst="rect">
              <a:avLst/>
            </a:prstGeom>
            <a:noFill/>
          </p:spPr>
          <p:txBody>
            <a:bodyPr wrap="none" tIns="0" rIns="0" bIns="0" rtlCol="0" anchor="ctr">
              <a:noAutofit/>
            </a:bodyPr>
            <a:lstStyle/>
            <a:p>
              <a:pPr algn="r"/>
              <a:r>
                <a:rPr lang="en-US" sz="1800" dirty="0">
                  <a:solidFill>
                    <a:srgbClr val="7030A0"/>
                  </a:solidFill>
                </a:rPr>
                <a:t>TRIAD</a:t>
              </a:r>
            </a:p>
          </p:txBody>
        </p:sp>
        <p:cxnSp>
          <p:nvCxnSpPr>
            <p:cNvPr id="35" name="Straight Connector 34"/>
            <p:cNvCxnSpPr/>
            <p:nvPr/>
          </p:nvCxnSpPr>
          <p:spPr bwMode="auto">
            <a:xfrm flipH="1">
              <a:off x="10287000" y="4572001"/>
              <a:ext cx="2737" cy="1223547"/>
            </a:xfrm>
            <a:prstGeom prst="line">
              <a:avLst/>
            </a:prstGeom>
            <a:solidFill>
              <a:schemeClr val="accent1"/>
            </a:solidFill>
            <a:ln w="19050" cap="flat" cmpd="sng" algn="ctr">
              <a:solidFill>
                <a:srgbClr val="7030A0"/>
              </a:solidFill>
              <a:prstDash val="dash"/>
              <a:round/>
              <a:headEnd type="none" w="med" len="med"/>
              <a:tailEnd type="none" w="med" len="med"/>
            </a:ln>
            <a:effectLst/>
          </p:spPr>
        </p:cxnSp>
        <p:sp>
          <p:nvSpPr>
            <p:cNvPr id="36" name="Oval 35"/>
            <p:cNvSpPr/>
            <p:nvPr/>
          </p:nvSpPr>
          <p:spPr bwMode="auto">
            <a:xfrm>
              <a:off x="10210800" y="4495799"/>
              <a:ext cx="152400" cy="152401"/>
            </a:xfrm>
            <a:prstGeom prst="ellipse">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26" name="TextBox 25"/>
          <p:cNvSpPr txBox="1"/>
          <p:nvPr/>
        </p:nvSpPr>
        <p:spPr>
          <a:xfrm>
            <a:off x="8624885" y="6096000"/>
            <a:ext cx="4343400" cy="301752"/>
          </a:xfrm>
          <a:prstGeom prst="rect">
            <a:avLst/>
          </a:prstGeom>
          <a:noFill/>
        </p:spPr>
        <p:txBody>
          <a:bodyPr wrap="square" lIns="0" tIns="0" rIns="0" rtlCol="0" anchor="ctr" anchorCtr="0">
            <a:noAutofit/>
          </a:bodyPr>
          <a:lstStyle/>
          <a:p>
            <a:pPr algn="ctr"/>
            <a:r>
              <a:rPr lang="en-US" sz="1800" dirty="0"/>
              <a:t>Arithmetic Intensity (</a:t>
            </a:r>
            <a:r>
              <a:rPr lang="en-US" sz="1800" dirty="0" err="1"/>
              <a:t>FLOP:Byte</a:t>
            </a:r>
            <a:r>
              <a:rPr lang="en-US" sz="1800" dirty="0"/>
              <a:t>)</a:t>
            </a:r>
          </a:p>
        </p:txBody>
      </p:sp>
      <p:sp>
        <p:nvSpPr>
          <p:cNvPr id="27" name="TextBox 26"/>
          <p:cNvSpPr txBox="1"/>
          <p:nvPr/>
        </p:nvSpPr>
        <p:spPr>
          <a:xfrm>
            <a:off x="9601200" y="5791200"/>
            <a:ext cx="1371600" cy="301752"/>
          </a:xfrm>
          <a:prstGeom prst="rect">
            <a:avLst/>
          </a:prstGeom>
          <a:noFill/>
        </p:spPr>
        <p:txBody>
          <a:bodyPr wrap="square" lIns="0" tIns="0" rIns="0" bIns="0" rtlCol="0" anchor="ctr" anchorCtr="0">
            <a:noAutofit/>
          </a:bodyPr>
          <a:lstStyle/>
          <a:p>
            <a:pPr algn="ctr"/>
            <a:r>
              <a:rPr lang="en-US" sz="1800" dirty="0"/>
              <a:t>0.083</a:t>
            </a:r>
          </a:p>
        </p:txBody>
      </p:sp>
      <p:sp>
        <p:nvSpPr>
          <p:cNvPr id="28" name="TextBox 27"/>
          <p:cNvSpPr txBox="1"/>
          <p:nvPr/>
        </p:nvSpPr>
        <p:spPr>
          <a:xfrm>
            <a:off x="10439400" y="5791200"/>
            <a:ext cx="1371600" cy="301752"/>
          </a:xfrm>
          <a:prstGeom prst="rect">
            <a:avLst/>
          </a:prstGeom>
          <a:noFill/>
        </p:spPr>
        <p:txBody>
          <a:bodyPr wrap="square" lIns="0" tIns="0" rIns="0" bIns="0" rtlCol="0" anchor="ctr" anchorCtr="0">
            <a:noAutofit/>
          </a:bodyPr>
          <a:lstStyle/>
          <a:p>
            <a:pPr algn="ctr"/>
            <a:r>
              <a:rPr lang="en-US" sz="1800" dirty="0"/>
              <a:t>0.44</a:t>
            </a:r>
          </a:p>
        </p:txBody>
      </p:sp>
      <p:grpSp>
        <p:nvGrpSpPr>
          <p:cNvPr id="18" name="Group 17"/>
          <p:cNvGrpSpPr/>
          <p:nvPr/>
        </p:nvGrpSpPr>
        <p:grpSpPr>
          <a:xfrm>
            <a:off x="11276856" y="2602468"/>
            <a:ext cx="1556836" cy="369332"/>
            <a:chOff x="11276856" y="2602468"/>
            <a:chExt cx="1556836" cy="369332"/>
          </a:xfrm>
        </p:grpSpPr>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276856" y="2602468"/>
              <a:ext cx="1556836" cy="369332"/>
            </a:xfrm>
            <a:prstGeom prst="rect">
              <a:avLst/>
            </a:prstGeom>
            <a:noFill/>
          </p:spPr>
          <p:txBody>
            <a:bodyPr wrap="none" rtlCol="0">
              <a:spAutoFit/>
            </a:bodyPr>
            <a:lstStyle/>
            <a:p>
              <a:pPr algn="ctr"/>
              <a:r>
                <a:rPr lang="en-US" sz="1800" dirty="0">
                  <a:solidFill>
                    <a:srgbClr val="FF0080"/>
                  </a:solidFill>
                </a:rPr>
                <a:t>Peak FLOP/s</a:t>
              </a:r>
            </a:p>
          </p:txBody>
        </p:sp>
      </p:grpSp>
      <p:sp>
        <p:nvSpPr>
          <p:cNvPr id="29" name="TextBox 28">
            <a:extLst>
              <a:ext uri="{FF2B5EF4-FFF2-40B4-BE49-F238E27FC236}">
                <a16:creationId xmlns:a16="http://schemas.microsoft.com/office/drawing/2014/main" id="{A4D221CB-9F62-EC4B-B105-136D23D8C424}"/>
              </a:ext>
            </a:extLst>
          </p:cNvPr>
          <p:cNvSpPr txBox="1"/>
          <p:nvPr/>
        </p:nvSpPr>
        <p:spPr>
          <a:xfrm>
            <a:off x="1447800" y="4419600"/>
            <a:ext cx="4648200" cy="2743200"/>
          </a:xfrm>
          <a:prstGeom prst="rect">
            <a:avLst/>
          </a:prstGeom>
          <a:solidFill>
            <a:srgbClr val="002060"/>
          </a:solidFill>
        </p:spPr>
        <p:txBody>
          <a:bodyPr wrap="square" rtlCol="0" anchor="t">
            <a:noAutofit/>
          </a:bodyPr>
          <a:lstStyle/>
          <a:p>
            <a:r>
              <a:rPr lang="mr-IN" sz="1400" dirty="0">
                <a:solidFill>
                  <a:srgbClr val="FF6FCF"/>
                </a:solidFill>
                <a:latin typeface="Lucida Console" charset="0"/>
                <a:ea typeface="Lucida Console" charset="0"/>
                <a:cs typeface="Lucida Console" charset="0"/>
              </a:rPr>
              <a:t>#</a:t>
            </a:r>
            <a:r>
              <a:rPr lang="mr-IN" sz="1400" dirty="0" err="1">
                <a:solidFill>
                  <a:srgbClr val="FF6FCF"/>
                </a:solidFill>
                <a:latin typeface="Lucida Console" charset="0"/>
                <a:ea typeface="Lucida Console" charset="0"/>
                <a:cs typeface="Lucida Console" charset="0"/>
              </a:rPr>
              <a:t>pragma</a:t>
            </a:r>
            <a:r>
              <a:rPr lang="mr-IN" sz="1400" dirty="0">
                <a:solidFill>
                  <a:srgbClr val="FF6FCF"/>
                </a:solidFill>
                <a:latin typeface="Lucida Console" charset="0"/>
                <a:ea typeface="Lucida Console" charset="0"/>
                <a:cs typeface="Lucida Console" charset="0"/>
              </a:rPr>
              <a:t> </a:t>
            </a:r>
            <a:r>
              <a:rPr lang="mr-IN" sz="1400" dirty="0" err="1">
                <a:solidFill>
                  <a:srgbClr val="FF6FCF"/>
                </a:solidFill>
                <a:latin typeface="Lucida Console" charset="0"/>
                <a:ea typeface="Lucida Console" charset="0"/>
                <a:cs typeface="Lucida Console" charset="0"/>
              </a:rPr>
              <a:t>omp</a:t>
            </a:r>
            <a:r>
              <a:rPr lang="mr-IN" sz="1400" dirty="0">
                <a:solidFill>
                  <a:srgbClr val="FF6FCF"/>
                </a:solidFill>
                <a:latin typeface="Lucida Console" charset="0"/>
                <a:ea typeface="Lucida Console" charset="0"/>
                <a:cs typeface="Lucida Console" charset="0"/>
              </a:rPr>
              <a:t> </a:t>
            </a:r>
            <a:r>
              <a:rPr lang="mr-IN" sz="1400" dirty="0" err="1">
                <a:solidFill>
                  <a:srgbClr val="FF6FCF"/>
                </a:solidFill>
                <a:latin typeface="Lucida Console" charset="0"/>
                <a:ea typeface="Lucida Console" charset="0"/>
                <a:cs typeface="Lucida Console" charset="0"/>
              </a:rPr>
              <a:t>parallel</a:t>
            </a:r>
            <a:r>
              <a:rPr lang="mr-IN" sz="1400" dirty="0">
                <a:solidFill>
                  <a:srgbClr val="FF6FCF"/>
                </a:solidFill>
                <a:latin typeface="Lucida Console" charset="0"/>
                <a:ea typeface="Lucida Console" charset="0"/>
                <a:cs typeface="Lucida Console" charset="0"/>
              </a:rPr>
              <a:t> </a:t>
            </a:r>
            <a:r>
              <a:rPr lang="mr-IN" sz="1400" dirty="0" err="1">
                <a:solidFill>
                  <a:srgbClr val="FF6FCF"/>
                </a:solidFill>
                <a:latin typeface="Lucida Console" charset="0"/>
                <a:ea typeface="Lucida Console" charset="0"/>
                <a:cs typeface="Lucida Console" charset="0"/>
              </a:rPr>
              <a:t>for</a:t>
            </a:r>
            <a:endParaRPr lang="en-US" sz="1400" dirty="0">
              <a:solidFill>
                <a:srgbClr val="FF6FCF"/>
              </a:solidFill>
              <a:latin typeface="Lucida Console" charset="0"/>
              <a:ea typeface="Lucida Console" charset="0"/>
              <a:cs typeface="Lucida Console" charset="0"/>
            </a:endParaRPr>
          </a:p>
          <a:p>
            <a:r>
              <a:rPr lang="mr-IN" sz="1400" dirty="0" err="1">
                <a:solidFill>
                  <a:srgbClr val="FFFF00"/>
                </a:solidFill>
                <a:latin typeface="Lucida Console" charset="0"/>
                <a:ea typeface="Lucida Console" charset="0"/>
                <a:cs typeface="Lucida Console" charset="0"/>
              </a:rPr>
              <a:t>for</a:t>
            </a:r>
            <a:r>
              <a:rPr lang="mr-IN" sz="1400" dirty="0">
                <a:solidFill>
                  <a:srgbClr val="FFFF00"/>
                </a:solidFill>
                <a:latin typeface="Lucida Console" charset="0"/>
                <a:ea typeface="Lucida Console" charset="0"/>
                <a:cs typeface="Lucida Console" charset="0"/>
              </a:rPr>
              <a:t>(</a:t>
            </a:r>
            <a:r>
              <a:rPr lang="mr-IN" sz="1400" dirty="0" err="1">
                <a:solidFill>
                  <a:srgbClr val="FFFF00"/>
                </a:solidFill>
                <a:latin typeface="Lucida Console" charset="0"/>
                <a:ea typeface="Lucida Console" charset="0"/>
                <a:cs typeface="Lucida Console" charset="0"/>
              </a:rPr>
              <a:t>k</a:t>
            </a:r>
            <a:r>
              <a:rPr lang="mr-IN" sz="1400" dirty="0">
                <a:solidFill>
                  <a:srgbClr val="FFFF00"/>
                </a:solidFill>
                <a:latin typeface="Lucida Console" charset="0"/>
                <a:ea typeface="Lucida Console" charset="0"/>
                <a:cs typeface="Lucida Console" charset="0"/>
              </a:rPr>
              <a:t>=1;k&lt;dim+1;k++){</a:t>
            </a:r>
            <a:endParaRPr lang="en-US" sz="1400" dirty="0">
              <a:solidFill>
                <a:srgbClr val="FFFF00"/>
              </a:solidFill>
              <a:latin typeface="Lucida Console" charset="0"/>
              <a:ea typeface="Lucida Console" charset="0"/>
              <a:cs typeface="Lucida Console" charset="0"/>
            </a:endParaRPr>
          </a:p>
          <a:p>
            <a:r>
              <a:rPr lang="mr-IN" sz="1400" dirty="0" err="1">
                <a:solidFill>
                  <a:srgbClr val="FFFF00"/>
                </a:solidFill>
                <a:latin typeface="Lucida Console" charset="0"/>
                <a:ea typeface="Lucida Console" charset="0"/>
                <a:cs typeface="Lucida Console" charset="0"/>
              </a:rPr>
              <a:t>for</a:t>
            </a:r>
            <a:r>
              <a:rPr lang="mr-IN" sz="1400" dirty="0">
                <a:solidFill>
                  <a:srgbClr val="FFFF00"/>
                </a:solidFill>
                <a:latin typeface="Lucida Console" charset="0"/>
                <a:ea typeface="Lucida Console" charset="0"/>
                <a:cs typeface="Lucida Console" charset="0"/>
              </a:rPr>
              <a:t>(</a:t>
            </a:r>
            <a:r>
              <a:rPr lang="mr-IN" sz="1400" dirty="0" err="1">
                <a:solidFill>
                  <a:srgbClr val="FFFF00"/>
                </a:solidFill>
                <a:latin typeface="Lucida Console" charset="0"/>
                <a:ea typeface="Lucida Console" charset="0"/>
                <a:cs typeface="Lucida Console" charset="0"/>
              </a:rPr>
              <a:t>j</a:t>
            </a:r>
            <a:r>
              <a:rPr lang="mr-IN" sz="1400" dirty="0">
                <a:solidFill>
                  <a:srgbClr val="FFFF00"/>
                </a:solidFill>
                <a:latin typeface="Lucida Console" charset="0"/>
                <a:ea typeface="Lucida Console" charset="0"/>
                <a:cs typeface="Lucida Console" charset="0"/>
              </a:rPr>
              <a:t>=1;j&lt;dim+1;j++){</a:t>
            </a:r>
            <a:endParaRPr lang="en-US" sz="1400" dirty="0">
              <a:solidFill>
                <a:srgbClr val="FFFF00"/>
              </a:solidFill>
              <a:latin typeface="Lucida Console" charset="0"/>
              <a:ea typeface="Lucida Console" charset="0"/>
              <a:cs typeface="Lucida Console" charset="0"/>
            </a:endParaRPr>
          </a:p>
          <a:p>
            <a:r>
              <a:rPr lang="mr-IN" sz="1400" dirty="0" err="1">
                <a:solidFill>
                  <a:srgbClr val="FFFF00"/>
                </a:solidFill>
                <a:latin typeface="Lucida Console" charset="0"/>
                <a:ea typeface="Lucida Console" charset="0"/>
                <a:cs typeface="Lucida Console" charset="0"/>
              </a:rPr>
              <a:t>for</a:t>
            </a:r>
            <a:r>
              <a:rPr lang="mr-IN" sz="1400" dirty="0">
                <a:solidFill>
                  <a:srgbClr val="FFFF00"/>
                </a:solidFill>
                <a:latin typeface="Lucida Console" charset="0"/>
                <a:ea typeface="Lucida Console" charset="0"/>
                <a:cs typeface="Lucida Console" charset="0"/>
              </a:rPr>
              <a:t>(</a:t>
            </a:r>
            <a:r>
              <a:rPr lang="mr-IN" sz="1400" dirty="0" err="1">
                <a:solidFill>
                  <a:srgbClr val="FFFF00"/>
                </a:solidFill>
                <a:latin typeface="Lucida Console" charset="0"/>
                <a:ea typeface="Lucida Console" charset="0"/>
                <a:cs typeface="Lucida Console" charset="0"/>
              </a:rPr>
              <a:t>i</a:t>
            </a:r>
            <a:r>
              <a:rPr lang="mr-IN" sz="1400" dirty="0">
                <a:solidFill>
                  <a:srgbClr val="FFFF00"/>
                </a:solidFill>
                <a:latin typeface="Lucida Console" charset="0"/>
                <a:ea typeface="Lucida Console" charset="0"/>
                <a:cs typeface="Lucida Console" charset="0"/>
              </a:rPr>
              <a:t>=1;i&lt;dim+1;i++){</a:t>
            </a:r>
            <a:endParaRPr lang="en-US" sz="1400" dirty="0">
              <a:solidFill>
                <a:srgbClr val="FFFF00"/>
              </a:solidFill>
              <a:latin typeface="Lucida Console" charset="0"/>
              <a:ea typeface="Lucida Console" charset="0"/>
              <a:cs typeface="Lucida Console" charset="0"/>
            </a:endParaRPr>
          </a:p>
          <a:p>
            <a:r>
              <a:rPr lang="en-US" sz="1400" dirty="0">
                <a:solidFill>
                  <a:srgbClr val="FFFF00"/>
                </a:solidFill>
                <a:latin typeface="Lucida Console" charset="0"/>
                <a:ea typeface="Lucida Console" charset="0"/>
                <a:cs typeface="Lucida Console" charset="0"/>
              </a:rPr>
              <a:t>  </a:t>
            </a:r>
            <a:r>
              <a:rPr lang="mr-IN" sz="1400" dirty="0" err="1">
                <a:solidFill>
                  <a:srgbClr val="FFFF00"/>
                </a:solidFill>
                <a:latin typeface="Lucida Console" charset="0"/>
                <a:ea typeface="Lucida Console" charset="0"/>
                <a:cs typeface="Lucida Console" charset="0"/>
              </a:rPr>
              <a:t>new</a:t>
            </a:r>
            <a:r>
              <a:rPr lang="mr-IN" sz="1400" dirty="0">
                <a:solidFill>
                  <a:srgbClr val="FFFF00"/>
                </a:solidFill>
                <a:latin typeface="Lucida Console" charset="0"/>
                <a:ea typeface="Lucida Console" charset="0"/>
                <a:cs typeface="Lucida Console" charset="0"/>
              </a:rPr>
              <a:t>[</a:t>
            </a:r>
            <a:r>
              <a:rPr lang="en-US" sz="1400" dirty="0">
                <a:solidFill>
                  <a:srgbClr val="FFFF00"/>
                </a:solidFill>
                <a:latin typeface="Lucida Console" charset="0"/>
                <a:ea typeface="Lucida Console" charset="0"/>
                <a:cs typeface="Lucida Console" charset="0"/>
              </a:rPr>
              <a:t>k][j][</a:t>
            </a:r>
            <a:r>
              <a:rPr lang="en-US" sz="1400" dirty="0" err="1">
                <a:solidFill>
                  <a:srgbClr val="FFFF00"/>
                </a:solidFill>
                <a:latin typeface="Lucida Console" charset="0"/>
                <a:ea typeface="Lucida Console" charset="0"/>
                <a:cs typeface="Lucida Console" charset="0"/>
              </a:rPr>
              <a:t>i</a:t>
            </a:r>
            <a:r>
              <a:rPr lang="en-US" sz="1400" dirty="0">
                <a:solidFill>
                  <a:srgbClr val="FFFF00"/>
                </a:solidFill>
                <a:latin typeface="Lucida Console" charset="0"/>
                <a:ea typeface="Lucida Console" charset="0"/>
                <a:cs typeface="Lucida Console" charset="0"/>
              </a:rPr>
              <a:t>]</a:t>
            </a:r>
            <a:r>
              <a:rPr lang="mr-IN" sz="1400" dirty="0">
                <a:solidFill>
                  <a:srgbClr val="FFFF00"/>
                </a:solidFill>
                <a:latin typeface="Lucida Console" charset="0"/>
                <a:ea typeface="Lucida Console" charset="0"/>
                <a:cs typeface="Lucida Console" charset="0"/>
              </a:rPr>
              <a:t> = -6.0*</a:t>
            </a:r>
            <a:r>
              <a:rPr lang="mr-IN" sz="1400" dirty="0" err="1">
                <a:solidFill>
                  <a:srgbClr val="FFFF00"/>
                </a:solidFill>
                <a:latin typeface="Lucida Console" charset="0"/>
                <a:ea typeface="Lucida Console" charset="0"/>
                <a:cs typeface="Lucida Console" charset="0"/>
              </a:rPr>
              <a:t>old</a:t>
            </a:r>
            <a:r>
              <a:rPr lang="mr-IN" sz="1400" dirty="0">
                <a:solidFill>
                  <a:srgbClr val="FFFF00"/>
                </a:solidFill>
                <a:latin typeface="Lucida Console" charset="0"/>
                <a:ea typeface="Lucida Console" charset="0"/>
                <a:cs typeface="Lucida Console" charset="0"/>
              </a:rPr>
              <a:t>[</a:t>
            </a:r>
            <a:r>
              <a:rPr lang="en-US" sz="1400" dirty="0">
                <a:solidFill>
                  <a:srgbClr val="FFFF00"/>
                </a:solidFill>
                <a:latin typeface="Lucida Console" charset="0"/>
                <a:ea typeface="Lucida Console" charset="0"/>
                <a:cs typeface="Lucida Console" charset="0"/>
              </a:rPr>
              <a:t>k  ][j  ][</a:t>
            </a:r>
            <a:r>
              <a:rPr lang="en-US" sz="1400" dirty="0" err="1">
                <a:solidFill>
                  <a:srgbClr val="FFFF00"/>
                </a:solidFill>
                <a:latin typeface="Lucida Console" charset="0"/>
                <a:ea typeface="Lucida Console" charset="0"/>
                <a:cs typeface="Lucida Console" charset="0"/>
              </a:rPr>
              <a:t>i</a:t>
            </a:r>
            <a:r>
              <a:rPr lang="en-US" sz="1400" dirty="0">
                <a:solidFill>
                  <a:srgbClr val="FFFF00"/>
                </a:solidFill>
                <a:latin typeface="Lucida Console" charset="0"/>
                <a:ea typeface="Lucida Console" charset="0"/>
                <a:cs typeface="Lucida Console" charset="0"/>
              </a:rPr>
              <a:t>  ] </a:t>
            </a:r>
          </a:p>
          <a:p>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a:t>
            </a:r>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 </a:t>
            </a:r>
            <a:r>
              <a:rPr lang="mr-IN" sz="1400" dirty="0" err="1">
                <a:solidFill>
                  <a:srgbClr val="FFFF00"/>
                </a:solidFill>
                <a:latin typeface="Lucida Console" charset="0"/>
                <a:ea typeface="Lucida Console" charset="0"/>
                <a:cs typeface="Lucida Console" charset="0"/>
              </a:rPr>
              <a:t>old</a:t>
            </a:r>
            <a:r>
              <a:rPr lang="mr-IN" sz="1400" dirty="0">
                <a:solidFill>
                  <a:srgbClr val="FFFF00"/>
                </a:solidFill>
                <a:latin typeface="Lucida Console" charset="0"/>
                <a:ea typeface="Lucida Console" charset="0"/>
                <a:cs typeface="Lucida Console" charset="0"/>
              </a:rPr>
              <a:t>[</a:t>
            </a:r>
            <a:r>
              <a:rPr lang="en-US" sz="1400" dirty="0">
                <a:solidFill>
                  <a:srgbClr val="FFFF00"/>
                </a:solidFill>
                <a:latin typeface="Lucida Console" charset="0"/>
                <a:ea typeface="Lucida Console" charset="0"/>
                <a:cs typeface="Lucida Console" charset="0"/>
              </a:rPr>
              <a:t>k  ][j  ][i-1]</a:t>
            </a:r>
          </a:p>
          <a:p>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a:t>
            </a:r>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 </a:t>
            </a:r>
            <a:r>
              <a:rPr lang="mr-IN" sz="1400" dirty="0" err="1">
                <a:solidFill>
                  <a:srgbClr val="FFFF00"/>
                </a:solidFill>
                <a:latin typeface="Lucida Console" charset="0"/>
                <a:ea typeface="Lucida Console" charset="0"/>
                <a:cs typeface="Lucida Console" charset="0"/>
              </a:rPr>
              <a:t>old</a:t>
            </a:r>
            <a:r>
              <a:rPr lang="mr-IN" sz="1400" dirty="0">
                <a:solidFill>
                  <a:srgbClr val="FFFF00"/>
                </a:solidFill>
                <a:latin typeface="Lucida Console" charset="0"/>
                <a:ea typeface="Lucida Console" charset="0"/>
                <a:cs typeface="Lucida Console" charset="0"/>
              </a:rPr>
              <a:t>[</a:t>
            </a:r>
            <a:r>
              <a:rPr lang="en-US" sz="1400" dirty="0">
                <a:solidFill>
                  <a:srgbClr val="FFFF00"/>
                </a:solidFill>
                <a:latin typeface="Lucida Console" charset="0"/>
                <a:ea typeface="Lucida Console" charset="0"/>
                <a:cs typeface="Lucida Console" charset="0"/>
              </a:rPr>
              <a:t>k  ][j  ][i+1]</a:t>
            </a:r>
          </a:p>
          <a:p>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a:t>
            </a:r>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 </a:t>
            </a:r>
            <a:r>
              <a:rPr lang="mr-IN" sz="1400" dirty="0" err="1">
                <a:solidFill>
                  <a:srgbClr val="FFFF00"/>
                </a:solidFill>
                <a:latin typeface="Lucida Console" charset="0"/>
                <a:ea typeface="Lucida Console" charset="0"/>
                <a:cs typeface="Lucida Console" charset="0"/>
              </a:rPr>
              <a:t>old</a:t>
            </a:r>
            <a:r>
              <a:rPr lang="mr-IN" sz="1400" dirty="0">
                <a:solidFill>
                  <a:srgbClr val="FFFF00"/>
                </a:solidFill>
                <a:latin typeface="Lucida Console" charset="0"/>
                <a:ea typeface="Lucida Console" charset="0"/>
                <a:cs typeface="Lucida Console" charset="0"/>
              </a:rPr>
              <a:t>[</a:t>
            </a:r>
            <a:r>
              <a:rPr lang="en-US" sz="1400" dirty="0">
                <a:solidFill>
                  <a:srgbClr val="FFFF00"/>
                </a:solidFill>
                <a:latin typeface="Lucida Console" charset="0"/>
                <a:ea typeface="Lucida Console" charset="0"/>
                <a:cs typeface="Lucida Console" charset="0"/>
              </a:rPr>
              <a:t>k  ][j-1][</a:t>
            </a:r>
            <a:r>
              <a:rPr lang="en-US" sz="1400" dirty="0" err="1">
                <a:solidFill>
                  <a:srgbClr val="FFFF00"/>
                </a:solidFill>
                <a:latin typeface="Lucida Console" charset="0"/>
                <a:ea typeface="Lucida Console" charset="0"/>
                <a:cs typeface="Lucida Console" charset="0"/>
              </a:rPr>
              <a:t>i</a:t>
            </a:r>
            <a:r>
              <a:rPr lang="en-US" sz="1400" dirty="0">
                <a:solidFill>
                  <a:srgbClr val="FFFF00"/>
                </a:solidFill>
                <a:latin typeface="Lucida Console" charset="0"/>
                <a:ea typeface="Lucida Console" charset="0"/>
                <a:cs typeface="Lucida Console" charset="0"/>
              </a:rPr>
              <a:t>  ]</a:t>
            </a:r>
          </a:p>
          <a:p>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a:t>
            </a:r>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 </a:t>
            </a:r>
            <a:r>
              <a:rPr lang="mr-IN" sz="1400" dirty="0" err="1">
                <a:solidFill>
                  <a:srgbClr val="FFFF00"/>
                </a:solidFill>
                <a:latin typeface="Lucida Console" charset="0"/>
                <a:ea typeface="Lucida Console" charset="0"/>
                <a:cs typeface="Lucida Console" charset="0"/>
              </a:rPr>
              <a:t>old</a:t>
            </a:r>
            <a:r>
              <a:rPr lang="mr-IN" sz="1400" dirty="0">
                <a:solidFill>
                  <a:srgbClr val="FFFF00"/>
                </a:solidFill>
                <a:latin typeface="Lucida Console" charset="0"/>
                <a:ea typeface="Lucida Console" charset="0"/>
                <a:cs typeface="Lucida Console" charset="0"/>
              </a:rPr>
              <a:t>[</a:t>
            </a:r>
            <a:r>
              <a:rPr lang="en-US" sz="1400" dirty="0">
                <a:solidFill>
                  <a:srgbClr val="FFFF00"/>
                </a:solidFill>
                <a:latin typeface="Lucida Console" charset="0"/>
                <a:ea typeface="Lucida Console" charset="0"/>
                <a:cs typeface="Lucida Console" charset="0"/>
              </a:rPr>
              <a:t>k  ][j+1][</a:t>
            </a:r>
            <a:r>
              <a:rPr lang="en-US" sz="1400" dirty="0" err="1">
                <a:solidFill>
                  <a:srgbClr val="FFFF00"/>
                </a:solidFill>
                <a:latin typeface="Lucida Console" charset="0"/>
                <a:ea typeface="Lucida Console" charset="0"/>
                <a:cs typeface="Lucida Console" charset="0"/>
              </a:rPr>
              <a:t>i</a:t>
            </a:r>
            <a:r>
              <a:rPr lang="en-US" sz="1400" dirty="0">
                <a:solidFill>
                  <a:srgbClr val="FFFF00"/>
                </a:solidFill>
                <a:latin typeface="Lucida Console" charset="0"/>
                <a:ea typeface="Lucida Console" charset="0"/>
                <a:cs typeface="Lucida Console" charset="0"/>
              </a:rPr>
              <a:t>  ]</a:t>
            </a:r>
          </a:p>
          <a:p>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 </a:t>
            </a:r>
            <a:r>
              <a:rPr lang="mr-IN" sz="1400" dirty="0" err="1">
                <a:solidFill>
                  <a:srgbClr val="FFFF00"/>
                </a:solidFill>
                <a:latin typeface="Lucida Console" charset="0"/>
                <a:ea typeface="Lucida Console" charset="0"/>
                <a:cs typeface="Lucida Console" charset="0"/>
              </a:rPr>
              <a:t>old</a:t>
            </a:r>
            <a:r>
              <a:rPr lang="mr-IN" sz="1400" dirty="0">
                <a:solidFill>
                  <a:srgbClr val="FFFF00"/>
                </a:solidFill>
                <a:latin typeface="Lucida Console" charset="0"/>
                <a:ea typeface="Lucida Console" charset="0"/>
                <a:cs typeface="Lucida Console" charset="0"/>
              </a:rPr>
              <a:t>[</a:t>
            </a:r>
            <a:r>
              <a:rPr lang="en-US" sz="1400" dirty="0">
                <a:solidFill>
                  <a:srgbClr val="FFFF00"/>
                </a:solidFill>
                <a:latin typeface="Lucida Console" charset="0"/>
                <a:ea typeface="Lucida Console" charset="0"/>
                <a:cs typeface="Lucida Console" charset="0"/>
              </a:rPr>
              <a:t>k-1][j  ][</a:t>
            </a:r>
            <a:r>
              <a:rPr lang="en-US" sz="1400" dirty="0" err="1">
                <a:solidFill>
                  <a:srgbClr val="FFFF00"/>
                </a:solidFill>
                <a:latin typeface="Lucida Console" charset="0"/>
                <a:ea typeface="Lucida Console" charset="0"/>
                <a:cs typeface="Lucida Console" charset="0"/>
              </a:rPr>
              <a:t>i</a:t>
            </a:r>
            <a:r>
              <a:rPr lang="en-US" sz="1400" dirty="0">
                <a:solidFill>
                  <a:srgbClr val="FFFF00"/>
                </a:solidFill>
                <a:latin typeface="Lucida Console" charset="0"/>
                <a:ea typeface="Lucida Console" charset="0"/>
                <a:cs typeface="Lucida Console" charset="0"/>
              </a:rPr>
              <a:t>  ]</a:t>
            </a:r>
          </a:p>
          <a:p>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a:t>
            </a:r>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            + </a:t>
            </a:r>
            <a:r>
              <a:rPr lang="mr-IN" sz="1400" dirty="0" err="1">
                <a:solidFill>
                  <a:srgbClr val="FFFF00"/>
                </a:solidFill>
                <a:latin typeface="Lucida Console" charset="0"/>
                <a:ea typeface="Lucida Console" charset="0"/>
                <a:cs typeface="Lucida Console" charset="0"/>
              </a:rPr>
              <a:t>old</a:t>
            </a:r>
            <a:r>
              <a:rPr lang="mr-IN" sz="1400" dirty="0">
                <a:solidFill>
                  <a:srgbClr val="FFFF00"/>
                </a:solidFill>
                <a:latin typeface="Lucida Console" charset="0"/>
                <a:ea typeface="Lucida Console" charset="0"/>
                <a:cs typeface="Lucida Console" charset="0"/>
              </a:rPr>
              <a:t>[</a:t>
            </a:r>
            <a:r>
              <a:rPr lang="en-US" sz="1400" dirty="0">
                <a:solidFill>
                  <a:srgbClr val="FFFF00"/>
                </a:solidFill>
                <a:latin typeface="Lucida Console" charset="0"/>
                <a:ea typeface="Lucida Console" charset="0"/>
                <a:cs typeface="Lucida Console" charset="0"/>
              </a:rPr>
              <a:t>k+1][j  ][</a:t>
            </a:r>
            <a:r>
              <a:rPr lang="en-US" sz="1400" dirty="0" err="1">
                <a:solidFill>
                  <a:srgbClr val="FFFF00"/>
                </a:solidFill>
                <a:latin typeface="Lucida Console" charset="0"/>
                <a:ea typeface="Lucida Console" charset="0"/>
                <a:cs typeface="Lucida Console" charset="0"/>
              </a:rPr>
              <a:t>i</a:t>
            </a:r>
            <a:r>
              <a:rPr lang="en-US" sz="1400" dirty="0">
                <a:solidFill>
                  <a:srgbClr val="FFFF00"/>
                </a:solidFill>
                <a:latin typeface="Lucida Console" charset="0"/>
                <a:ea typeface="Lucida Console" charset="0"/>
                <a:cs typeface="Lucida Console" charset="0"/>
              </a:rPr>
              <a:t>  ]</a:t>
            </a:r>
            <a:r>
              <a:rPr lang="mr-IN" sz="1400" dirty="0">
                <a:solidFill>
                  <a:srgbClr val="FFFF00"/>
                </a:solidFill>
                <a:latin typeface="Lucida Console" charset="0"/>
                <a:ea typeface="Lucida Console" charset="0"/>
                <a:cs typeface="Lucida Console" charset="0"/>
              </a:rPr>
              <a:t>;</a:t>
            </a:r>
            <a:endParaRPr lang="en-US" sz="1400" dirty="0">
              <a:solidFill>
                <a:srgbClr val="FFFF00"/>
              </a:solidFill>
              <a:latin typeface="Lucida Console" charset="0"/>
              <a:ea typeface="Lucida Console" charset="0"/>
              <a:cs typeface="Lucida Console" charset="0"/>
            </a:endParaRPr>
          </a:p>
          <a:p>
            <a:r>
              <a:rPr lang="mr-IN" sz="1400" dirty="0">
                <a:solidFill>
                  <a:srgbClr val="FFFF00"/>
                </a:solidFill>
                <a:latin typeface="Lucida Console" charset="0"/>
                <a:ea typeface="Lucida Console" charset="0"/>
                <a:cs typeface="Lucida Console" charset="0"/>
              </a:rPr>
              <a:t>}}}</a:t>
            </a:r>
            <a:endParaRPr lang="en-US" sz="1400" dirty="0">
              <a:solidFill>
                <a:srgbClr val="FFFF00"/>
              </a:solidFill>
              <a:latin typeface="Lucida Console" charset="0"/>
              <a:ea typeface="Lucida Console" charset="0"/>
              <a:cs typeface="Lucida Console" charset="0"/>
            </a:endParaRPr>
          </a:p>
        </p:txBody>
      </p:sp>
    </p:spTree>
    <p:extLst>
      <p:ext uri="{BB962C8B-B14F-4D97-AF65-F5344CB8AC3E}">
        <p14:creationId xmlns:p14="http://schemas.microsoft.com/office/powerpoint/2010/main" val="3211422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828800" y="3124200"/>
            <a:ext cx="10972800" cy="4495800"/>
          </a:xfrm>
        </p:spPr>
        <p:txBody>
          <a:bodyPr/>
          <a:lstStyle/>
          <a:p>
            <a:pPr marL="457200" indent="-457200" algn="just">
              <a:spcBef>
                <a:spcPts val="800"/>
              </a:spcBef>
              <a:buFont typeface="Wingdings" charset="2"/>
              <a:buChar char="§"/>
            </a:pPr>
            <a:r>
              <a:rPr lang="en-US" sz="1800" b="0" dirty="0">
                <a:ea typeface="ＭＳ Ｐゴシック" pitchFamily="-106" charset="-128"/>
                <a:cs typeface="ＭＳ Ｐゴシック" pitchFamily="-106" charset="-128"/>
              </a:rPr>
              <a:t>This material is based upon work supported by the Advanced Scientific Computing Research Program in the U.S. Department of Energy, Office of Science, under  Award Number DE-AC02-05CH11231.</a:t>
            </a:r>
          </a:p>
          <a:p>
            <a:pPr marL="457200" indent="-457200" algn="just">
              <a:spcBef>
                <a:spcPts val="800"/>
              </a:spcBef>
              <a:buFont typeface="Wingdings" charset="2"/>
              <a:buChar char="§"/>
            </a:pPr>
            <a:r>
              <a:rPr lang="en-US" sz="1800" b="0" dirty="0">
                <a:ea typeface="ＭＳ Ｐゴシック" pitchFamily="-106" charset="-128"/>
                <a:cs typeface="ＭＳ Ｐゴシック" pitchFamily="-106" charset="-128"/>
              </a:rPr>
              <a:t>This material is based upon work supported by the DOE RAPIDS </a:t>
            </a:r>
            <a:r>
              <a:rPr lang="en-US" sz="1800" b="0" dirty="0" err="1">
                <a:ea typeface="ＭＳ Ｐゴシック" pitchFamily="-106" charset="-128"/>
                <a:cs typeface="ＭＳ Ｐゴシック" pitchFamily="-106" charset="-128"/>
              </a:rPr>
              <a:t>SciDAC</a:t>
            </a:r>
            <a:r>
              <a:rPr lang="en-US" sz="1800" b="0" dirty="0">
                <a:ea typeface="ＭＳ Ｐゴシック" pitchFamily="-106" charset="-128"/>
                <a:cs typeface="ＭＳ Ｐゴシック" pitchFamily="-106" charset="-128"/>
              </a:rPr>
              <a:t> Institute. </a:t>
            </a:r>
          </a:p>
          <a:p>
            <a:pPr marL="457200" indent="-457200" algn="just">
              <a:spcBef>
                <a:spcPts val="800"/>
              </a:spcBef>
              <a:buFont typeface="Wingdings" charset="2"/>
              <a:buChar char="§"/>
            </a:pPr>
            <a:r>
              <a:rPr lang="en-US" sz="1800" b="0" dirty="0">
                <a:ea typeface="ＭＳ Ｐゴシック" pitchFamily="-106" charset="-128"/>
                <a:cs typeface="ＭＳ Ｐゴシック" pitchFamily="-106" charset="-128"/>
              </a:rPr>
              <a:t>This research used resources of the National Energy Research Scientific Computing Center (NERSC), which is supported by the Office of Science of the U.S. Department of Energy under contract DE-AC02-05CH11231.</a:t>
            </a:r>
          </a:p>
          <a:p>
            <a:pPr marL="457200" indent="-457200" algn="just">
              <a:spcBef>
                <a:spcPts val="800"/>
              </a:spcBef>
              <a:buFont typeface="Wingdings" charset="2"/>
              <a:buChar char="§"/>
            </a:pPr>
            <a:r>
              <a:rPr lang="en-US" sz="1800" b="0" dirty="0"/>
              <a:t>This research used resources of the Oak Ridge Leadership Facility at the Oak Ridge National Laboratory, which is supported by the Office of Science of the U.S. Department of Energy under Contract No. DE-AC05-00OR22725.</a:t>
            </a:r>
          </a:p>
        </p:txBody>
      </p:sp>
      <p:sp>
        <p:nvSpPr>
          <p:cNvPr id="3" name="Title 5"/>
          <p:cNvSpPr>
            <a:spLocks noGrp="1"/>
          </p:cNvSpPr>
          <p:nvPr>
            <p:ph type="ctrTitle"/>
          </p:nvPr>
        </p:nvSpPr>
        <p:spPr>
          <a:xfrm>
            <a:off x="914400" y="1371600"/>
            <a:ext cx="12801600" cy="1828800"/>
          </a:xfrm>
        </p:spPr>
        <p:txBody>
          <a:bodyPr anchor="ctr"/>
          <a:lstStyle/>
          <a:p>
            <a:r>
              <a:rPr lang="en-US" sz="9600" dirty="0">
                <a:effectLst>
                  <a:outerShdw blurRad="50800" dist="38100" dir="2700000" algn="tl" rotWithShape="0">
                    <a:prstClr val="black">
                      <a:alpha val="40000"/>
                    </a:prstClr>
                  </a:outerShdw>
                </a:effectLst>
              </a:rPr>
              <a:t>Acknowledgements</a:t>
            </a:r>
          </a:p>
        </p:txBody>
      </p:sp>
    </p:spTree>
    <p:extLst>
      <p:ext uri="{BB962C8B-B14F-4D97-AF65-F5344CB8AC3E}">
        <p14:creationId xmlns:p14="http://schemas.microsoft.com/office/powerpoint/2010/main" val="2492866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4400" y="3276600"/>
            <a:ext cx="12801600" cy="1600200"/>
          </a:xfrm>
        </p:spPr>
        <p:txBody>
          <a:bodyPr anchor="ctr"/>
          <a:lstStyle/>
          <a:p>
            <a:r>
              <a:rPr lang="en-US" sz="8000" dirty="0"/>
              <a:t>Question:</a:t>
            </a:r>
            <a:br>
              <a:rPr lang="en-US" sz="8000" dirty="0"/>
            </a:br>
            <a:br>
              <a:rPr lang="en-US" sz="8000" dirty="0"/>
            </a:br>
            <a:r>
              <a:rPr lang="en-US" sz="8000" dirty="0"/>
              <a:t>Will Performance Always Lie on the Roofline?</a:t>
            </a:r>
            <a:endParaRPr lang="en-US" i="1" dirty="0"/>
          </a:p>
        </p:txBody>
      </p:sp>
    </p:spTree>
    <p:extLst>
      <p:ext uri="{BB962C8B-B14F-4D97-AF65-F5344CB8AC3E}">
        <p14:creationId xmlns:p14="http://schemas.microsoft.com/office/powerpoint/2010/main" val="1848750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4F54-0AF0-D040-BC39-AFD1A7B19858}"/>
              </a:ext>
            </a:extLst>
          </p:cNvPr>
          <p:cNvSpPr>
            <a:spLocks noGrp="1"/>
          </p:cNvSpPr>
          <p:nvPr>
            <p:ph type="title"/>
          </p:nvPr>
        </p:nvSpPr>
        <p:spPr/>
        <p:txBody>
          <a:bodyPr/>
          <a:lstStyle/>
          <a:p>
            <a:r>
              <a:rPr lang="en-US" dirty="0"/>
              <a:t>Can performance be below the Roofline?</a:t>
            </a:r>
          </a:p>
        </p:txBody>
      </p:sp>
      <p:sp>
        <p:nvSpPr>
          <p:cNvPr id="3" name="Content Placeholder 2">
            <a:extLst>
              <a:ext uri="{FF2B5EF4-FFF2-40B4-BE49-F238E27FC236}">
                <a16:creationId xmlns:a16="http://schemas.microsoft.com/office/drawing/2014/main" id="{68869E2D-4949-F145-BDF5-31F027EA8B5F}"/>
              </a:ext>
            </a:extLst>
          </p:cNvPr>
          <p:cNvSpPr>
            <a:spLocks noGrp="1"/>
          </p:cNvSpPr>
          <p:nvPr>
            <p:ph idx="1"/>
          </p:nvPr>
        </p:nvSpPr>
        <p:spPr>
          <a:xfrm>
            <a:off x="457200" y="1600200"/>
            <a:ext cx="13716000" cy="1828800"/>
          </a:xfrm>
        </p:spPr>
        <p:txBody>
          <a:bodyPr/>
          <a:lstStyle/>
          <a:p>
            <a:pPr marL="457200" indent="-457200">
              <a:spcBef>
                <a:spcPts val="800"/>
              </a:spcBef>
              <a:buFont typeface="Wingdings" charset="2"/>
              <a:buChar char="§"/>
            </a:pPr>
            <a:r>
              <a:rPr lang="en-US" sz="3200" dirty="0"/>
              <a:t>Analogous to stating that one can always attain either…</a:t>
            </a:r>
          </a:p>
          <a:p>
            <a:pPr marL="914400" indent="-457200">
              <a:spcBef>
                <a:spcPts val="800"/>
              </a:spcBef>
              <a:buFont typeface="Courier New" panose="02070309020205020404" pitchFamily="49" charset="0"/>
              <a:buChar char="o"/>
            </a:pPr>
            <a:r>
              <a:rPr lang="en-US" sz="2800" dirty="0">
                <a:solidFill>
                  <a:srgbClr val="002060"/>
                </a:solidFill>
              </a:rPr>
              <a:t>Peak Bandwidth</a:t>
            </a:r>
          </a:p>
          <a:p>
            <a:pPr marL="914400" indent="-457200">
              <a:spcBef>
                <a:spcPts val="800"/>
              </a:spcBef>
              <a:buFont typeface="Courier New" panose="02070309020205020404" pitchFamily="49" charset="0"/>
              <a:buChar char="o"/>
            </a:pPr>
            <a:r>
              <a:rPr lang="en-US" sz="2800" dirty="0">
                <a:solidFill>
                  <a:srgbClr val="002060"/>
                </a:solidFill>
              </a:rPr>
              <a:t>Peak FLOP/s</a:t>
            </a:r>
          </a:p>
          <a:p>
            <a:pPr marL="457200" indent="-457200">
              <a:spcBef>
                <a:spcPts val="800"/>
              </a:spcBef>
              <a:buFont typeface="Wingdings" charset="2"/>
              <a:buChar char="§"/>
            </a:pPr>
            <a:endParaRPr lang="en-US" sz="3200" dirty="0"/>
          </a:p>
        </p:txBody>
      </p:sp>
      <p:sp>
        <p:nvSpPr>
          <p:cNvPr id="4" name="Footer Placeholder 3">
            <a:extLst>
              <a:ext uri="{FF2B5EF4-FFF2-40B4-BE49-F238E27FC236}">
                <a16:creationId xmlns:a16="http://schemas.microsoft.com/office/drawing/2014/main" id="{89005A78-E799-D843-997E-2629249D7D48}"/>
              </a:ext>
            </a:extLst>
          </p:cNvPr>
          <p:cNvSpPr>
            <a:spLocks noGrp="1"/>
          </p:cNvSpPr>
          <p:nvPr>
            <p:ph type="ftr" sz="quarter" idx="10"/>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5D11791B-0872-EB4F-B8E3-E00484257926}"/>
              </a:ext>
            </a:extLst>
          </p:cNvPr>
          <p:cNvSpPr>
            <a:spLocks noGrp="1"/>
          </p:cNvSpPr>
          <p:nvPr>
            <p:ph type="sldNum" sz="quarter" idx="11"/>
          </p:nvPr>
        </p:nvSpPr>
        <p:spPr/>
        <p:txBody>
          <a:bodyPr/>
          <a:lstStyle/>
          <a:p>
            <a:pPr>
              <a:defRPr/>
            </a:pPr>
            <a:fld id="{245E9D0D-5449-D64E-B77D-4219B8BBCCDD}" type="slidenum">
              <a:rPr lang="en-US" smtClean="0"/>
              <a:pPr>
                <a:defRPr/>
              </a:pPr>
              <a:t>31</a:t>
            </a:fld>
            <a:endParaRPr lang="en-US" dirty="0"/>
          </a:p>
        </p:txBody>
      </p:sp>
      <p:sp>
        <p:nvSpPr>
          <p:cNvPr id="6" name="Content Placeholder 2">
            <a:extLst>
              <a:ext uri="{FF2B5EF4-FFF2-40B4-BE49-F238E27FC236}">
                <a16:creationId xmlns:a16="http://schemas.microsoft.com/office/drawing/2014/main" id="{EAD5B05A-A677-C849-A5E8-820A58F99282}"/>
              </a:ext>
            </a:extLst>
          </p:cNvPr>
          <p:cNvSpPr txBox="1">
            <a:spLocks/>
          </p:cNvSpPr>
          <p:nvPr/>
        </p:nvSpPr>
        <p:spPr>
          <a:xfrm>
            <a:off x="457200" y="4114800"/>
            <a:ext cx="13716000" cy="18288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b="1" dirty="0">
                <a:solidFill>
                  <a:srgbClr val="FF2F92"/>
                </a:solidFill>
              </a:rPr>
              <a:t>No, there can be other performance bottlenecks…</a:t>
            </a:r>
          </a:p>
          <a:p>
            <a:pPr marL="914400" indent="-457200">
              <a:spcBef>
                <a:spcPts val="800"/>
              </a:spcBef>
              <a:buFont typeface="Courier New" panose="02070309020205020404" pitchFamily="49" charset="0"/>
              <a:buChar char="o"/>
            </a:pPr>
            <a:r>
              <a:rPr lang="en-US" sz="2800" dirty="0">
                <a:solidFill>
                  <a:srgbClr val="002060"/>
                </a:solidFill>
              </a:rPr>
              <a:t>Cache bandwidth / locality</a:t>
            </a:r>
          </a:p>
          <a:p>
            <a:pPr marL="914400" indent="-457200">
              <a:spcBef>
                <a:spcPts val="800"/>
              </a:spcBef>
              <a:buFont typeface="Courier New" panose="02070309020205020404" pitchFamily="49" charset="0"/>
              <a:buChar char="o"/>
            </a:pPr>
            <a:r>
              <a:rPr lang="en-US" sz="2800" dirty="0">
                <a:solidFill>
                  <a:srgbClr val="002060"/>
                </a:solidFill>
              </a:rPr>
              <a:t>Lack of vectorization / </a:t>
            </a:r>
            <a:r>
              <a:rPr lang="en-US" sz="2800" dirty="0" err="1">
                <a:solidFill>
                  <a:srgbClr val="002060"/>
                </a:solidFill>
              </a:rPr>
              <a:t>SIMDization</a:t>
            </a:r>
            <a:endParaRPr lang="en-US" sz="2800" dirty="0">
              <a:solidFill>
                <a:srgbClr val="002060"/>
              </a:solidFill>
            </a:endParaRPr>
          </a:p>
          <a:p>
            <a:pPr marL="914400" indent="-457200">
              <a:spcBef>
                <a:spcPts val="800"/>
              </a:spcBef>
              <a:buFont typeface="Courier New" panose="02070309020205020404" pitchFamily="49" charset="0"/>
              <a:buChar char="o"/>
            </a:pPr>
            <a:r>
              <a:rPr lang="en-US" sz="2800" dirty="0">
                <a:solidFill>
                  <a:srgbClr val="002060"/>
                </a:solidFill>
              </a:rPr>
              <a:t>Load imbalance</a:t>
            </a:r>
          </a:p>
          <a:p>
            <a:pPr marL="914400" indent="-457200">
              <a:spcBef>
                <a:spcPts val="800"/>
              </a:spcBef>
              <a:buFont typeface="Courier New" panose="02070309020205020404" pitchFamily="49" charset="0"/>
              <a:buChar char="o"/>
            </a:pPr>
            <a:r>
              <a:rPr lang="en-US" sz="2800" dirty="0">
                <a:solidFill>
                  <a:srgbClr val="002060"/>
                </a:solidFill>
              </a:rPr>
              <a:t>…</a:t>
            </a:r>
          </a:p>
          <a:p>
            <a:pPr marL="914400" indent="-457200">
              <a:spcBef>
                <a:spcPts val="800"/>
              </a:spcBef>
              <a:buFont typeface="Courier New" panose="02070309020205020404" pitchFamily="49" charset="0"/>
              <a:buChar char="o"/>
            </a:pPr>
            <a:endParaRPr lang="en-US" sz="2800" dirty="0">
              <a:solidFill>
                <a:srgbClr val="002060"/>
              </a:solidFill>
            </a:endParaRPr>
          </a:p>
          <a:p>
            <a:pPr marL="457200" indent="-457200">
              <a:spcBef>
                <a:spcPts val="800"/>
              </a:spcBef>
              <a:buFont typeface="Wingdings" charset="2"/>
              <a:buChar char="§"/>
            </a:pPr>
            <a:endParaRPr lang="en-US" sz="3200" dirty="0"/>
          </a:p>
        </p:txBody>
      </p:sp>
    </p:spTree>
    <p:extLst>
      <p:ext uri="{BB962C8B-B14F-4D97-AF65-F5344CB8AC3E}">
        <p14:creationId xmlns:p14="http://schemas.microsoft.com/office/powerpoint/2010/main" val="333235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4400" y="2286000"/>
            <a:ext cx="12801600" cy="1828800"/>
          </a:xfrm>
        </p:spPr>
        <p:txBody>
          <a:bodyPr anchor="t"/>
          <a:lstStyle/>
          <a:p>
            <a:r>
              <a:rPr lang="en-US" sz="9600" dirty="0"/>
              <a:t>Extending the Roofline:</a:t>
            </a:r>
            <a:br>
              <a:rPr lang="en-US" dirty="0"/>
            </a:br>
            <a:r>
              <a:rPr lang="en-US" sz="6400" dirty="0"/>
              <a:t>Memory Hierarchy</a:t>
            </a:r>
            <a:endParaRPr lang="en-US" sz="6400" i="1" dirty="0"/>
          </a:p>
        </p:txBody>
      </p:sp>
    </p:spTree>
    <p:extLst>
      <p:ext uri="{BB962C8B-B14F-4D97-AF65-F5344CB8AC3E}">
        <p14:creationId xmlns:p14="http://schemas.microsoft.com/office/powerpoint/2010/main" val="1236415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Hierarchical Roofline</a:t>
            </a:r>
          </a:p>
        </p:txBody>
      </p:sp>
      <p:sp>
        <p:nvSpPr>
          <p:cNvPr id="3" name="Content Placeholder 2"/>
          <p:cNvSpPr>
            <a:spLocks noGrp="1"/>
          </p:cNvSpPr>
          <p:nvPr>
            <p:ph idx="1"/>
          </p:nvPr>
        </p:nvSpPr>
        <p:spPr>
          <a:xfrm>
            <a:off x="457200" y="1447800"/>
            <a:ext cx="7772400" cy="1524000"/>
          </a:xfrm>
        </p:spPr>
        <p:txBody>
          <a:bodyPr/>
          <a:lstStyle/>
          <a:p>
            <a:pPr marL="457200" indent="-457200">
              <a:spcBef>
                <a:spcPts val="800"/>
              </a:spcBef>
              <a:buFont typeface="Wingdings" charset="2"/>
              <a:buChar char="§"/>
            </a:pPr>
            <a:r>
              <a:rPr lang="en-US" sz="3200" dirty="0"/>
              <a:t>Processors have multiple levels of memory/cache</a:t>
            </a:r>
          </a:p>
          <a:p>
            <a:pPr marL="914400" indent="-457200">
              <a:spcBef>
                <a:spcPts val="800"/>
              </a:spcBef>
              <a:buFont typeface="Arial" charset="0"/>
              <a:buChar char="•"/>
            </a:pPr>
            <a:r>
              <a:rPr lang="en-US" sz="2400" dirty="0"/>
              <a:t>Registers</a:t>
            </a:r>
          </a:p>
          <a:p>
            <a:pPr marL="914400" indent="-457200">
              <a:spcBef>
                <a:spcPts val="800"/>
              </a:spcBef>
              <a:buFont typeface="Arial" charset="0"/>
              <a:buChar char="•"/>
            </a:pPr>
            <a:r>
              <a:rPr lang="en-US" sz="2400" dirty="0"/>
              <a:t>L1, L2, L3 cache</a:t>
            </a:r>
          </a:p>
          <a:p>
            <a:pPr marL="914400" indent="-457200">
              <a:spcBef>
                <a:spcPts val="800"/>
              </a:spcBef>
              <a:buFont typeface="Arial" charset="0"/>
              <a:buChar char="•"/>
            </a:pPr>
            <a:r>
              <a:rPr lang="en-US" sz="2400" dirty="0"/>
              <a:t>MCDRAM/HBM (KNL/GPU device memory)</a:t>
            </a:r>
          </a:p>
          <a:p>
            <a:pPr marL="914400" indent="-457200">
              <a:spcBef>
                <a:spcPts val="800"/>
              </a:spcBef>
              <a:buFont typeface="Arial" charset="0"/>
              <a:buChar char="•"/>
            </a:pPr>
            <a:r>
              <a:rPr lang="en-US" sz="2400" dirty="0"/>
              <a:t>DDR (main memory)</a:t>
            </a:r>
          </a:p>
          <a:p>
            <a:pPr marL="914400" indent="-457200">
              <a:spcBef>
                <a:spcPts val="800"/>
              </a:spcBef>
              <a:buFont typeface="Arial" charset="0"/>
              <a:buChar char="•"/>
            </a:pPr>
            <a:r>
              <a:rPr lang="en-US" sz="2400" dirty="0"/>
              <a:t>NVRAM (non-volatile memory)</a:t>
            </a:r>
            <a:endParaRPr lang="en-US" sz="2400" b="1" dirty="0">
              <a:solidFill>
                <a:srgbClr val="FF0080"/>
              </a:solidFill>
            </a:endParaRPr>
          </a:p>
          <a:p>
            <a:pPr marL="457200" indent="-457200">
              <a:spcBef>
                <a:spcPts val="800"/>
              </a:spcBef>
              <a:buFont typeface="Wingdings" charset="2"/>
              <a:buChar char="§"/>
            </a:pPr>
            <a:r>
              <a:rPr lang="en-US" sz="3200" dirty="0"/>
              <a:t>Applications have locality in each level</a:t>
            </a:r>
          </a:p>
          <a:p>
            <a:pPr marL="914400" indent="-457200">
              <a:spcBef>
                <a:spcPts val="800"/>
              </a:spcBef>
              <a:buFont typeface="Wingdings" charset="2"/>
              <a:buChar char="§"/>
            </a:pPr>
            <a:r>
              <a:rPr lang="en-US" sz="2400" dirty="0"/>
              <a:t>Unique data movements imply unique AI’s</a:t>
            </a:r>
          </a:p>
          <a:p>
            <a:pPr marL="914400" indent="-457200">
              <a:spcBef>
                <a:spcPts val="800"/>
              </a:spcBef>
              <a:buFont typeface="Wingdings" charset="2"/>
              <a:buChar char="§"/>
            </a:pPr>
            <a:r>
              <a:rPr lang="en-US" sz="2400" dirty="0"/>
              <a:t>Moreover, each level will have unique peak and sustained bandwidths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33</a:t>
            </a:fld>
            <a:endParaRPr lang="en-US" dirty="0"/>
          </a:p>
        </p:txBody>
      </p:sp>
      <p:grpSp>
        <p:nvGrpSpPr>
          <p:cNvPr id="6" name="Group 5">
            <a:extLst>
              <a:ext uri="{FF2B5EF4-FFF2-40B4-BE49-F238E27FC236}">
                <a16:creationId xmlns:a16="http://schemas.microsoft.com/office/drawing/2014/main" id="{54BA19D0-1B02-EB41-9ED4-08A2137D838D}"/>
              </a:ext>
            </a:extLst>
          </p:cNvPr>
          <p:cNvGrpSpPr/>
          <p:nvPr/>
        </p:nvGrpSpPr>
        <p:grpSpPr>
          <a:xfrm>
            <a:off x="9677400" y="1828800"/>
            <a:ext cx="1828800" cy="4114800"/>
            <a:chOff x="9677400" y="2286000"/>
            <a:chExt cx="1828800" cy="4114800"/>
          </a:xfrm>
        </p:grpSpPr>
        <p:sp>
          <p:nvSpPr>
            <p:cNvPr id="7" name="TextBox 6">
              <a:extLst>
                <a:ext uri="{FF2B5EF4-FFF2-40B4-BE49-F238E27FC236}">
                  <a16:creationId xmlns:a16="http://schemas.microsoft.com/office/drawing/2014/main" id="{A9C37C47-4CA9-784E-90E6-6877E32163B6}"/>
                </a:ext>
              </a:extLst>
            </p:cNvPr>
            <p:cNvSpPr txBox="1"/>
            <p:nvPr/>
          </p:nvSpPr>
          <p:spPr>
            <a:xfrm>
              <a:off x="9677400" y="2286000"/>
              <a:ext cx="1828800" cy="457200"/>
            </a:xfrm>
            <a:prstGeom prst="rect">
              <a:avLst/>
            </a:prstGeom>
            <a:solidFill>
              <a:schemeClr val="tx1"/>
            </a:solidFill>
            <a:ln>
              <a:solidFill>
                <a:schemeClr val="tx1"/>
              </a:solidFill>
            </a:ln>
          </p:spPr>
          <p:txBody>
            <a:bodyPr wrap="none" lIns="0" tIns="0" rIns="0" bIns="0" rtlCol="0" anchor="ctr" anchorCtr="0">
              <a:noAutofit/>
            </a:bodyPr>
            <a:lstStyle/>
            <a:p>
              <a:pPr algn="ctr"/>
              <a:r>
                <a:rPr lang="en-US" sz="2400" dirty="0">
                  <a:solidFill>
                    <a:schemeClr val="bg1"/>
                  </a:solidFill>
                </a:rPr>
                <a:t>CPU</a:t>
              </a:r>
            </a:p>
          </p:txBody>
        </p:sp>
        <p:sp>
          <p:nvSpPr>
            <p:cNvPr id="8" name="TextBox 7">
              <a:extLst>
                <a:ext uri="{FF2B5EF4-FFF2-40B4-BE49-F238E27FC236}">
                  <a16:creationId xmlns:a16="http://schemas.microsoft.com/office/drawing/2014/main" id="{B9F3E39D-1DC9-3943-B3CA-DC62BF40C7BB}"/>
                </a:ext>
              </a:extLst>
            </p:cNvPr>
            <p:cNvSpPr txBox="1"/>
            <p:nvPr/>
          </p:nvSpPr>
          <p:spPr>
            <a:xfrm>
              <a:off x="9677400" y="3200400"/>
              <a:ext cx="1828800" cy="4572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sz="2400" b="1" dirty="0"/>
                <a:t>L1 D$</a:t>
              </a:r>
            </a:p>
          </p:txBody>
        </p:sp>
        <p:cxnSp>
          <p:nvCxnSpPr>
            <p:cNvPr id="10" name="Straight Arrow Connector 9">
              <a:extLst>
                <a:ext uri="{FF2B5EF4-FFF2-40B4-BE49-F238E27FC236}">
                  <a16:creationId xmlns:a16="http://schemas.microsoft.com/office/drawing/2014/main" id="{6A50609E-A796-654A-BF59-649DC810D3E2}"/>
                </a:ext>
              </a:extLst>
            </p:cNvPr>
            <p:cNvCxnSpPr>
              <a:cxnSpLocks/>
              <a:stCxn id="7" idx="2"/>
              <a:endCxn id="8" idx="0"/>
            </p:cNvCxnSpPr>
            <p:nvPr/>
          </p:nvCxnSpPr>
          <p:spPr bwMode="auto">
            <a:xfrm>
              <a:off x="10591800" y="27432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sp>
          <p:nvSpPr>
            <p:cNvPr id="11" name="TextBox 10">
              <a:extLst>
                <a:ext uri="{FF2B5EF4-FFF2-40B4-BE49-F238E27FC236}">
                  <a16:creationId xmlns:a16="http://schemas.microsoft.com/office/drawing/2014/main" id="{01A18559-9F41-A94A-82B8-F91E24A31A6D}"/>
                </a:ext>
              </a:extLst>
            </p:cNvPr>
            <p:cNvSpPr txBox="1"/>
            <p:nvPr/>
          </p:nvSpPr>
          <p:spPr>
            <a:xfrm>
              <a:off x="9677400" y="5943600"/>
              <a:ext cx="1828800" cy="4572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sz="2400" b="1" dirty="0"/>
                <a:t>DRAM</a:t>
              </a:r>
            </a:p>
          </p:txBody>
        </p:sp>
        <p:sp>
          <p:nvSpPr>
            <p:cNvPr id="16" name="TextBox 15">
              <a:extLst>
                <a:ext uri="{FF2B5EF4-FFF2-40B4-BE49-F238E27FC236}">
                  <a16:creationId xmlns:a16="http://schemas.microsoft.com/office/drawing/2014/main" id="{5D898DBC-1146-4B4F-9DA8-68E07C08AA20}"/>
                </a:ext>
              </a:extLst>
            </p:cNvPr>
            <p:cNvSpPr txBox="1"/>
            <p:nvPr/>
          </p:nvSpPr>
          <p:spPr>
            <a:xfrm>
              <a:off x="9677400" y="4114800"/>
              <a:ext cx="1828800" cy="4572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sz="2400" b="1" dirty="0"/>
                <a:t>L2 D$</a:t>
              </a:r>
            </a:p>
          </p:txBody>
        </p:sp>
        <p:cxnSp>
          <p:nvCxnSpPr>
            <p:cNvPr id="17" name="Straight Arrow Connector 16">
              <a:extLst>
                <a:ext uri="{FF2B5EF4-FFF2-40B4-BE49-F238E27FC236}">
                  <a16:creationId xmlns:a16="http://schemas.microsoft.com/office/drawing/2014/main" id="{3C98FB6E-D050-E640-839B-8877A588F085}"/>
                </a:ext>
              </a:extLst>
            </p:cNvPr>
            <p:cNvCxnSpPr>
              <a:cxnSpLocks/>
              <a:stCxn id="8" idx="2"/>
              <a:endCxn id="16" idx="0"/>
            </p:cNvCxnSpPr>
            <p:nvPr/>
          </p:nvCxnSpPr>
          <p:spPr bwMode="auto">
            <a:xfrm>
              <a:off x="10591800" y="36576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sp>
          <p:nvSpPr>
            <p:cNvPr id="18" name="TextBox 17">
              <a:extLst>
                <a:ext uri="{FF2B5EF4-FFF2-40B4-BE49-F238E27FC236}">
                  <a16:creationId xmlns:a16="http://schemas.microsoft.com/office/drawing/2014/main" id="{ACCE71C7-8399-CF45-9FDB-585510B3BE0B}"/>
                </a:ext>
              </a:extLst>
            </p:cNvPr>
            <p:cNvSpPr txBox="1"/>
            <p:nvPr/>
          </p:nvSpPr>
          <p:spPr>
            <a:xfrm>
              <a:off x="9677400" y="5029200"/>
              <a:ext cx="1828800" cy="4572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sz="2400" b="1" dirty="0"/>
                <a:t>MCDRAM</a:t>
              </a:r>
            </a:p>
          </p:txBody>
        </p:sp>
        <p:cxnSp>
          <p:nvCxnSpPr>
            <p:cNvPr id="19" name="Straight Arrow Connector 18">
              <a:extLst>
                <a:ext uri="{FF2B5EF4-FFF2-40B4-BE49-F238E27FC236}">
                  <a16:creationId xmlns:a16="http://schemas.microsoft.com/office/drawing/2014/main" id="{6F0D48FF-B526-4745-8456-BF3B3E732E18}"/>
                </a:ext>
              </a:extLst>
            </p:cNvPr>
            <p:cNvCxnSpPr>
              <a:cxnSpLocks/>
              <a:stCxn id="16" idx="2"/>
              <a:endCxn id="18" idx="0"/>
            </p:cNvCxnSpPr>
            <p:nvPr/>
          </p:nvCxnSpPr>
          <p:spPr bwMode="auto">
            <a:xfrm>
              <a:off x="10591800" y="45720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cxnSp>
          <p:nvCxnSpPr>
            <p:cNvPr id="20" name="Straight Arrow Connector 19">
              <a:extLst>
                <a:ext uri="{FF2B5EF4-FFF2-40B4-BE49-F238E27FC236}">
                  <a16:creationId xmlns:a16="http://schemas.microsoft.com/office/drawing/2014/main" id="{6E7464EB-8858-0749-91FB-41B7D80E002A}"/>
                </a:ext>
              </a:extLst>
            </p:cNvPr>
            <p:cNvCxnSpPr>
              <a:cxnSpLocks/>
              <a:stCxn id="18" idx="2"/>
              <a:endCxn id="11" idx="0"/>
            </p:cNvCxnSpPr>
            <p:nvPr/>
          </p:nvCxnSpPr>
          <p:spPr bwMode="auto">
            <a:xfrm>
              <a:off x="10591800" y="54864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grpSp>
      <p:grpSp>
        <p:nvGrpSpPr>
          <p:cNvPr id="41" name="Group 40">
            <a:extLst>
              <a:ext uri="{FF2B5EF4-FFF2-40B4-BE49-F238E27FC236}">
                <a16:creationId xmlns:a16="http://schemas.microsoft.com/office/drawing/2014/main" id="{9B141AC5-825B-0342-9077-FD64DB50E57A}"/>
              </a:ext>
            </a:extLst>
          </p:cNvPr>
          <p:cNvGrpSpPr/>
          <p:nvPr/>
        </p:nvGrpSpPr>
        <p:grpSpPr>
          <a:xfrm>
            <a:off x="8763000" y="1524000"/>
            <a:ext cx="914400" cy="4191000"/>
            <a:chOff x="8763000" y="1524000"/>
            <a:chExt cx="914400" cy="4191000"/>
          </a:xfrm>
        </p:grpSpPr>
        <p:sp>
          <p:nvSpPr>
            <p:cNvPr id="30" name="TextBox 29">
              <a:extLst>
                <a:ext uri="{FF2B5EF4-FFF2-40B4-BE49-F238E27FC236}">
                  <a16:creationId xmlns:a16="http://schemas.microsoft.com/office/drawing/2014/main" id="{0EEC010C-658B-5849-84B6-70F550F22EAF}"/>
                </a:ext>
              </a:extLst>
            </p:cNvPr>
            <p:cNvSpPr txBox="1"/>
            <p:nvPr/>
          </p:nvSpPr>
          <p:spPr>
            <a:xfrm>
              <a:off x="8763000" y="1524000"/>
              <a:ext cx="914400" cy="228600"/>
            </a:xfrm>
            <a:prstGeom prst="rect">
              <a:avLst/>
            </a:prstGeom>
            <a:noFill/>
            <a:ln>
              <a:noFill/>
            </a:ln>
          </p:spPr>
          <p:txBody>
            <a:bodyPr wrap="none" lIns="0" tIns="0" rIns="0" bIns="0" rtlCol="0" anchor="ctr" anchorCtr="0">
              <a:noAutofit/>
            </a:bodyPr>
            <a:lstStyle/>
            <a:p>
              <a:pPr algn="ctr"/>
              <a:r>
                <a:rPr lang="en-US" sz="1600" b="1" u="sng" dirty="0">
                  <a:solidFill>
                    <a:srgbClr val="FF2F92"/>
                  </a:solidFill>
                </a:rPr>
                <a:t>Bandwidth</a:t>
              </a:r>
            </a:p>
          </p:txBody>
        </p:sp>
        <p:sp>
          <p:nvSpPr>
            <p:cNvPr id="31" name="TextBox 30">
              <a:extLst>
                <a:ext uri="{FF2B5EF4-FFF2-40B4-BE49-F238E27FC236}">
                  <a16:creationId xmlns:a16="http://schemas.microsoft.com/office/drawing/2014/main" id="{CB6B6879-1799-1647-A149-D8EACCA7B0BF}"/>
                </a:ext>
              </a:extLst>
            </p:cNvPr>
            <p:cNvSpPr txBox="1"/>
            <p:nvPr/>
          </p:nvSpPr>
          <p:spPr>
            <a:xfrm>
              <a:off x="8763000" y="2057400"/>
              <a:ext cx="914400" cy="914400"/>
            </a:xfrm>
            <a:prstGeom prst="rect">
              <a:avLst/>
            </a:prstGeom>
            <a:noFill/>
            <a:ln>
              <a:noFill/>
            </a:ln>
          </p:spPr>
          <p:txBody>
            <a:bodyPr wrap="none" lIns="0" tIns="0" rIns="0" bIns="0" rtlCol="0" anchor="ctr" anchorCtr="0">
              <a:noAutofit/>
            </a:bodyPr>
            <a:lstStyle/>
            <a:p>
              <a:pPr algn="ctr"/>
              <a:r>
                <a:rPr lang="en-US" sz="1600" dirty="0">
                  <a:solidFill>
                    <a:srgbClr val="FF2F92"/>
                  </a:solidFill>
                </a:rPr>
                <a:t>L1 GB/s</a:t>
              </a:r>
            </a:p>
          </p:txBody>
        </p:sp>
        <p:sp>
          <p:nvSpPr>
            <p:cNvPr id="32" name="TextBox 31">
              <a:extLst>
                <a:ext uri="{FF2B5EF4-FFF2-40B4-BE49-F238E27FC236}">
                  <a16:creationId xmlns:a16="http://schemas.microsoft.com/office/drawing/2014/main" id="{6BEAE453-3D99-6A49-B8EE-1BF0DE2C75E6}"/>
                </a:ext>
              </a:extLst>
            </p:cNvPr>
            <p:cNvSpPr txBox="1"/>
            <p:nvPr/>
          </p:nvSpPr>
          <p:spPr>
            <a:xfrm>
              <a:off x="8763000" y="2971800"/>
              <a:ext cx="914400" cy="914400"/>
            </a:xfrm>
            <a:prstGeom prst="rect">
              <a:avLst/>
            </a:prstGeom>
            <a:noFill/>
            <a:ln>
              <a:noFill/>
            </a:ln>
          </p:spPr>
          <p:txBody>
            <a:bodyPr wrap="none" lIns="0" tIns="0" rIns="0" bIns="0" rtlCol="0" anchor="ctr" anchorCtr="0">
              <a:noAutofit/>
            </a:bodyPr>
            <a:lstStyle/>
            <a:p>
              <a:pPr algn="ctr"/>
              <a:r>
                <a:rPr lang="en-US" sz="1600" dirty="0">
                  <a:solidFill>
                    <a:srgbClr val="FF2F92"/>
                  </a:solidFill>
                </a:rPr>
                <a:t>L2 GB/s</a:t>
              </a:r>
            </a:p>
          </p:txBody>
        </p:sp>
        <p:sp>
          <p:nvSpPr>
            <p:cNvPr id="33" name="TextBox 32">
              <a:extLst>
                <a:ext uri="{FF2B5EF4-FFF2-40B4-BE49-F238E27FC236}">
                  <a16:creationId xmlns:a16="http://schemas.microsoft.com/office/drawing/2014/main" id="{5BCA5E5A-FA8B-FE4A-8F61-E336BEC40EC6}"/>
                </a:ext>
              </a:extLst>
            </p:cNvPr>
            <p:cNvSpPr txBox="1"/>
            <p:nvPr/>
          </p:nvSpPr>
          <p:spPr>
            <a:xfrm>
              <a:off x="8763000" y="3886200"/>
              <a:ext cx="914400" cy="914400"/>
            </a:xfrm>
            <a:prstGeom prst="rect">
              <a:avLst/>
            </a:prstGeom>
            <a:noFill/>
            <a:ln>
              <a:noFill/>
            </a:ln>
          </p:spPr>
          <p:txBody>
            <a:bodyPr wrap="none" lIns="0" tIns="0" rIns="0" bIns="0" rtlCol="0" anchor="ctr" anchorCtr="0">
              <a:noAutofit/>
            </a:bodyPr>
            <a:lstStyle/>
            <a:p>
              <a:pPr algn="ctr"/>
              <a:r>
                <a:rPr lang="en-US" sz="1600" dirty="0">
                  <a:solidFill>
                    <a:srgbClr val="FF2F92"/>
                  </a:solidFill>
                </a:rPr>
                <a:t>MCDRAM GB/s</a:t>
              </a:r>
            </a:p>
          </p:txBody>
        </p:sp>
        <p:sp>
          <p:nvSpPr>
            <p:cNvPr id="34" name="TextBox 33">
              <a:extLst>
                <a:ext uri="{FF2B5EF4-FFF2-40B4-BE49-F238E27FC236}">
                  <a16:creationId xmlns:a16="http://schemas.microsoft.com/office/drawing/2014/main" id="{D000C634-6706-9341-9E14-889D5327A923}"/>
                </a:ext>
              </a:extLst>
            </p:cNvPr>
            <p:cNvSpPr txBox="1"/>
            <p:nvPr/>
          </p:nvSpPr>
          <p:spPr>
            <a:xfrm>
              <a:off x="8763000" y="4800600"/>
              <a:ext cx="914400" cy="914400"/>
            </a:xfrm>
            <a:prstGeom prst="rect">
              <a:avLst/>
            </a:prstGeom>
            <a:noFill/>
            <a:ln>
              <a:noFill/>
            </a:ln>
          </p:spPr>
          <p:txBody>
            <a:bodyPr wrap="none" lIns="0" tIns="0" rIns="0" bIns="0" rtlCol="0" anchor="ctr" anchorCtr="0">
              <a:noAutofit/>
            </a:bodyPr>
            <a:lstStyle/>
            <a:p>
              <a:pPr algn="ctr"/>
              <a:r>
                <a:rPr lang="en-US" sz="1600" dirty="0">
                  <a:solidFill>
                    <a:srgbClr val="FF2F92"/>
                  </a:solidFill>
                </a:rPr>
                <a:t>DRAM GB/s</a:t>
              </a:r>
            </a:p>
          </p:txBody>
        </p:sp>
      </p:grpSp>
      <p:grpSp>
        <p:nvGrpSpPr>
          <p:cNvPr id="40" name="Group 39">
            <a:extLst>
              <a:ext uri="{FF2B5EF4-FFF2-40B4-BE49-F238E27FC236}">
                <a16:creationId xmlns:a16="http://schemas.microsoft.com/office/drawing/2014/main" id="{FE3F1872-5280-4145-A54A-6A26CCF996A7}"/>
              </a:ext>
            </a:extLst>
          </p:cNvPr>
          <p:cNvGrpSpPr/>
          <p:nvPr/>
        </p:nvGrpSpPr>
        <p:grpSpPr>
          <a:xfrm>
            <a:off x="11506200" y="1524000"/>
            <a:ext cx="914400" cy="4191000"/>
            <a:chOff x="11506200" y="1524000"/>
            <a:chExt cx="914400" cy="4191000"/>
          </a:xfrm>
        </p:grpSpPr>
        <p:sp>
          <p:nvSpPr>
            <p:cNvPr id="35" name="TextBox 34">
              <a:extLst>
                <a:ext uri="{FF2B5EF4-FFF2-40B4-BE49-F238E27FC236}">
                  <a16:creationId xmlns:a16="http://schemas.microsoft.com/office/drawing/2014/main" id="{0D957F2D-EA6D-FE43-A4C5-1F8A75863F4E}"/>
                </a:ext>
              </a:extLst>
            </p:cNvPr>
            <p:cNvSpPr txBox="1"/>
            <p:nvPr/>
          </p:nvSpPr>
          <p:spPr>
            <a:xfrm>
              <a:off x="11506200" y="1524000"/>
              <a:ext cx="914400" cy="228600"/>
            </a:xfrm>
            <a:prstGeom prst="rect">
              <a:avLst/>
            </a:prstGeom>
            <a:noFill/>
            <a:ln>
              <a:noFill/>
            </a:ln>
          </p:spPr>
          <p:txBody>
            <a:bodyPr wrap="none" lIns="0" tIns="0" rIns="0" bIns="0" rtlCol="0" anchor="ctr" anchorCtr="0">
              <a:noAutofit/>
            </a:bodyPr>
            <a:lstStyle/>
            <a:p>
              <a:pPr algn="ctr"/>
              <a:r>
                <a:rPr lang="en-US" sz="1600" b="1" u="sng" dirty="0">
                  <a:solidFill>
                    <a:srgbClr val="0432FF"/>
                  </a:solidFill>
                </a:rPr>
                <a:t>Data Movement</a:t>
              </a:r>
            </a:p>
          </p:txBody>
        </p:sp>
        <p:sp>
          <p:nvSpPr>
            <p:cNvPr id="36" name="TextBox 35">
              <a:extLst>
                <a:ext uri="{FF2B5EF4-FFF2-40B4-BE49-F238E27FC236}">
                  <a16:creationId xmlns:a16="http://schemas.microsoft.com/office/drawing/2014/main" id="{5EABFBD9-2012-CF4B-939A-65D03AA0523C}"/>
                </a:ext>
              </a:extLst>
            </p:cNvPr>
            <p:cNvSpPr txBox="1"/>
            <p:nvPr/>
          </p:nvSpPr>
          <p:spPr>
            <a:xfrm>
              <a:off x="11506200" y="2057400"/>
              <a:ext cx="914400" cy="914400"/>
            </a:xfrm>
            <a:prstGeom prst="rect">
              <a:avLst/>
            </a:prstGeom>
            <a:noFill/>
            <a:ln>
              <a:noFill/>
            </a:ln>
          </p:spPr>
          <p:txBody>
            <a:bodyPr wrap="none" lIns="0" tIns="0" rIns="0" bIns="0" rtlCol="0" anchor="ctr" anchorCtr="0">
              <a:noAutofit/>
            </a:bodyPr>
            <a:lstStyle/>
            <a:p>
              <a:pPr algn="ctr"/>
              <a:r>
                <a:rPr lang="en-US" sz="1600" dirty="0">
                  <a:solidFill>
                    <a:srgbClr val="0432FF"/>
                  </a:solidFill>
                </a:rPr>
                <a:t>L1 GB</a:t>
              </a:r>
            </a:p>
          </p:txBody>
        </p:sp>
        <p:sp>
          <p:nvSpPr>
            <p:cNvPr id="37" name="TextBox 36">
              <a:extLst>
                <a:ext uri="{FF2B5EF4-FFF2-40B4-BE49-F238E27FC236}">
                  <a16:creationId xmlns:a16="http://schemas.microsoft.com/office/drawing/2014/main" id="{2AD1A9AE-B197-1949-96C0-E1D405D7CED8}"/>
                </a:ext>
              </a:extLst>
            </p:cNvPr>
            <p:cNvSpPr txBox="1"/>
            <p:nvPr/>
          </p:nvSpPr>
          <p:spPr>
            <a:xfrm>
              <a:off x="11506200" y="2971800"/>
              <a:ext cx="914400" cy="914400"/>
            </a:xfrm>
            <a:prstGeom prst="rect">
              <a:avLst/>
            </a:prstGeom>
            <a:noFill/>
            <a:ln>
              <a:noFill/>
            </a:ln>
          </p:spPr>
          <p:txBody>
            <a:bodyPr wrap="none" lIns="0" tIns="0" rIns="0" bIns="0" rtlCol="0" anchor="ctr" anchorCtr="0">
              <a:noAutofit/>
            </a:bodyPr>
            <a:lstStyle/>
            <a:p>
              <a:pPr algn="ctr"/>
              <a:r>
                <a:rPr lang="en-US" sz="1600" dirty="0">
                  <a:solidFill>
                    <a:srgbClr val="0432FF"/>
                  </a:solidFill>
                </a:rPr>
                <a:t>L2 GB</a:t>
              </a:r>
            </a:p>
          </p:txBody>
        </p:sp>
        <p:sp>
          <p:nvSpPr>
            <p:cNvPr id="38" name="TextBox 37">
              <a:extLst>
                <a:ext uri="{FF2B5EF4-FFF2-40B4-BE49-F238E27FC236}">
                  <a16:creationId xmlns:a16="http://schemas.microsoft.com/office/drawing/2014/main" id="{E4B98644-5920-0B4C-9B23-F46E353FAA3E}"/>
                </a:ext>
              </a:extLst>
            </p:cNvPr>
            <p:cNvSpPr txBox="1"/>
            <p:nvPr/>
          </p:nvSpPr>
          <p:spPr>
            <a:xfrm>
              <a:off x="11506200" y="3886200"/>
              <a:ext cx="914400" cy="914400"/>
            </a:xfrm>
            <a:prstGeom prst="rect">
              <a:avLst/>
            </a:prstGeom>
            <a:noFill/>
            <a:ln>
              <a:noFill/>
            </a:ln>
          </p:spPr>
          <p:txBody>
            <a:bodyPr wrap="none" lIns="0" tIns="0" rIns="0" bIns="0" rtlCol="0" anchor="ctr" anchorCtr="0">
              <a:noAutofit/>
            </a:bodyPr>
            <a:lstStyle/>
            <a:p>
              <a:pPr algn="ctr"/>
              <a:r>
                <a:rPr lang="en-US" sz="1600" dirty="0">
                  <a:solidFill>
                    <a:srgbClr val="0432FF"/>
                  </a:solidFill>
                </a:rPr>
                <a:t>MCDRAM GB</a:t>
              </a:r>
            </a:p>
          </p:txBody>
        </p:sp>
        <p:sp>
          <p:nvSpPr>
            <p:cNvPr id="39" name="TextBox 38">
              <a:extLst>
                <a:ext uri="{FF2B5EF4-FFF2-40B4-BE49-F238E27FC236}">
                  <a16:creationId xmlns:a16="http://schemas.microsoft.com/office/drawing/2014/main" id="{5F653D02-BF90-3843-B1F9-F8546145DC7F}"/>
                </a:ext>
              </a:extLst>
            </p:cNvPr>
            <p:cNvSpPr txBox="1"/>
            <p:nvPr/>
          </p:nvSpPr>
          <p:spPr>
            <a:xfrm>
              <a:off x="11506200" y="4800600"/>
              <a:ext cx="914400" cy="914400"/>
            </a:xfrm>
            <a:prstGeom prst="rect">
              <a:avLst/>
            </a:prstGeom>
            <a:noFill/>
            <a:ln>
              <a:noFill/>
            </a:ln>
          </p:spPr>
          <p:txBody>
            <a:bodyPr wrap="none" lIns="0" tIns="0" rIns="0" bIns="0" rtlCol="0" anchor="ctr" anchorCtr="0">
              <a:noAutofit/>
            </a:bodyPr>
            <a:lstStyle/>
            <a:p>
              <a:pPr algn="ctr"/>
              <a:r>
                <a:rPr lang="en-US" sz="1600" dirty="0">
                  <a:solidFill>
                    <a:srgbClr val="0432FF"/>
                  </a:solidFill>
                </a:rPr>
                <a:t>DRAM GB</a:t>
              </a:r>
            </a:p>
          </p:txBody>
        </p:sp>
      </p:grpSp>
    </p:spTree>
    <p:extLst>
      <p:ext uri="{BB962C8B-B14F-4D97-AF65-F5344CB8AC3E}">
        <p14:creationId xmlns:p14="http://schemas.microsoft.com/office/powerpoint/2010/main" val="47211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Hierarchical Roofline</a:t>
            </a:r>
          </a:p>
        </p:txBody>
      </p:sp>
      <p:sp>
        <p:nvSpPr>
          <p:cNvPr id="3" name="Content Placeholder 2"/>
          <p:cNvSpPr>
            <a:spLocks noGrp="1"/>
          </p:cNvSpPr>
          <p:nvPr>
            <p:ph idx="1"/>
          </p:nvPr>
        </p:nvSpPr>
        <p:spPr>
          <a:xfrm>
            <a:off x="457200" y="1447800"/>
            <a:ext cx="7772400" cy="1524000"/>
          </a:xfrm>
        </p:spPr>
        <p:txBody>
          <a:bodyPr/>
          <a:lstStyle/>
          <a:p>
            <a:pPr marL="457200" indent="-457200">
              <a:spcBef>
                <a:spcPts val="800"/>
              </a:spcBef>
              <a:buFont typeface="Wingdings" charset="2"/>
              <a:buChar char="§"/>
            </a:pPr>
            <a:r>
              <a:rPr lang="en-US" sz="3200" dirty="0"/>
              <a:t>Processors have multiple levels of memory/cache</a:t>
            </a:r>
          </a:p>
          <a:p>
            <a:pPr marL="914400" indent="-457200">
              <a:spcBef>
                <a:spcPts val="800"/>
              </a:spcBef>
              <a:buFont typeface="Arial" charset="0"/>
              <a:buChar char="•"/>
            </a:pPr>
            <a:r>
              <a:rPr lang="en-US" sz="2400" dirty="0"/>
              <a:t>Registers</a:t>
            </a:r>
          </a:p>
          <a:p>
            <a:pPr marL="914400" indent="-457200">
              <a:spcBef>
                <a:spcPts val="800"/>
              </a:spcBef>
              <a:buFont typeface="Arial" charset="0"/>
              <a:buChar char="•"/>
            </a:pPr>
            <a:r>
              <a:rPr lang="en-US" sz="2400" dirty="0"/>
              <a:t>L1, L2, L3 cache</a:t>
            </a:r>
          </a:p>
          <a:p>
            <a:pPr marL="914400" indent="-457200">
              <a:spcBef>
                <a:spcPts val="800"/>
              </a:spcBef>
              <a:buFont typeface="Arial" charset="0"/>
              <a:buChar char="•"/>
            </a:pPr>
            <a:r>
              <a:rPr lang="en-US" sz="2400" dirty="0"/>
              <a:t>MCDRAM/HBM (KNL/GPU device memory)</a:t>
            </a:r>
          </a:p>
          <a:p>
            <a:pPr marL="914400" indent="-457200">
              <a:spcBef>
                <a:spcPts val="800"/>
              </a:spcBef>
              <a:buFont typeface="Arial" charset="0"/>
              <a:buChar char="•"/>
            </a:pPr>
            <a:r>
              <a:rPr lang="en-US" sz="2400" dirty="0"/>
              <a:t>DDR (main memory)</a:t>
            </a:r>
          </a:p>
          <a:p>
            <a:pPr marL="914400" indent="-457200">
              <a:spcBef>
                <a:spcPts val="800"/>
              </a:spcBef>
              <a:buFont typeface="Arial" charset="0"/>
              <a:buChar char="•"/>
            </a:pPr>
            <a:r>
              <a:rPr lang="en-US" sz="2400" dirty="0"/>
              <a:t>NVRAM (non-volatile memory)</a:t>
            </a:r>
            <a:endParaRPr lang="en-US" sz="2400" b="1" dirty="0">
              <a:solidFill>
                <a:srgbClr val="FF0080"/>
              </a:solidFill>
            </a:endParaRPr>
          </a:p>
          <a:p>
            <a:pPr marL="457200" indent="-457200">
              <a:spcBef>
                <a:spcPts val="800"/>
              </a:spcBef>
              <a:buFont typeface="Wingdings" charset="2"/>
              <a:buChar char="§"/>
            </a:pPr>
            <a:r>
              <a:rPr lang="en-US" sz="3200" dirty="0"/>
              <a:t>Applications have locality in each level</a:t>
            </a:r>
          </a:p>
          <a:p>
            <a:pPr marL="914400" indent="-457200">
              <a:spcBef>
                <a:spcPts val="800"/>
              </a:spcBef>
              <a:buFont typeface="Wingdings" charset="2"/>
              <a:buChar char="§"/>
            </a:pPr>
            <a:r>
              <a:rPr lang="en-US" sz="2400" dirty="0"/>
              <a:t>Unique data movements imply unique AI’s</a:t>
            </a:r>
          </a:p>
          <a:p>
            <a:pPr marL="914400" indent="-457200">
              <a:spcBef>
                <a:spcPts val="800"/>
              </a:spcBef>
              <a:buFont typeface="Wingdings" charset="2"/>
              <a:buChar char="§"/>
            </a:pPr>
            <a:r>
              <a:rPr lang="en-US" sz="2400" dirty="0"/>
              <a:t>Moreover, each level will have unique peak and sustained bandwidths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34</a:t>
            </a:fld>
            <a:endParaRPr lang="en-US" dirty="0"/>
          </a:p>
        </p:txBody>
      </p:sp>
      <p:grpSp>
        <p:nvGrpSpPr>
          <p:cNvPr id="6" name="Group 5">
            <a:extLst>
              <a:ext uri="{FF2B5EF4-FFF2-40B4-BE49-F238E27FC236}">
                <a16:creationId xmlns:a16="http://schemas.microsoft.com/office/drawing/2014/main" id="{54BA19D0-1B02-EB41-9ED4-08A2137D838D}"/>
              </a:ext>
            </a:extLst>
          </p:cNvPr>
          <p:cNvGrpSpPr/>
          <p:nvPr/>
        </p:nvGrpSpPr>
        <p:grpSpPr>
          <a:xfrm>
            <a:off x="9677400" y="1828800"/>
            <a:ext cx="1828800" cy="4114800"/>
            <a:chOff x="9677400" y="2286000"/>
            <a:chExt cx="1828800" cy="4114800"/>
          </a:xfrm>
        </p:grpSpPr>
        <p:sp>
          <p:nvSpPr>
            <p:cNvPr id="7" name="TextBox 6">
              <a:extLst>
                <a:ext uri="{FF2B5EF4-FFF2-40B4-BE49-F238E27FC236}">
                  <a16:creationId xmlns:a16="http://schemas.microsoft.com/office/drawing/2014/main" id="{A9C37C47-4CA9-784E-90E6-6877E32163B6}"/>
                </a:ext>
              </a:extLst>
            </p:cNvPr>
            <p:cNvSpPr txBox="1"/>
            <p:nvPr/>
          </p:nvSpPr>
          <p:spPr>
            <a:xfrm>
              <a:off x="9677400" y="2286000"/>
              <a:ext cx="1828800" cy="457200"/>
            </a:xfrm>
            <a:prstGeom prst="rect">
              <a:avLst/>
            </a:prstGeom>
            <a:solidFill>
              <a:schemeClr val="tx1"/>
            </a:solidFill>
            <a:ln>
              <a:solidFill>
                <a:schemeClr val="tx1"/>
              </a:solidFill>
            </a:ln>
          </p:spPr>
          <p:txBody>
            <a:bodyPr wrap="none" lIns="0" tIns="0" rIns="0" bIns="0" rtlCol="0" anchor="ctr" anchorCtr="0">
              <a:noAutofit/>
            </a:bodyPr>
            <a:lstStyle/>
            <a:p>
              <a:pPr algn="ctr"/>
              <a:r>
                <a:rPr lang="en-US" sz="2400" dirty="0">
                  <a:solidFill>
                    <a:schemeClr val="bg1"/>
                  </a:solidFill>
                </a:rPr>
                <a:t>CPU</a:t>
              </a:r>
            </a:p>
          </p:txBody>
        </p:sp>
        <p:sp>
          <p:nvSpPr>
            <p:cNvPr id="8" name="TextBox 7">
              <a:extLst>
                <a:ext uri="{FF2B5EF4-FFF2-40B4-BE49-F238E27FC236}">
                  <a16:creationId xmlns:a16="http://schemas.microsoft.com/office/drawing/2014/main" id="{B9F3E39D-1DC9-3943-B3CA-DC62BF40C7BB}"/>
                </a:ext>
              </a:extLst>
            </p:cNvPr>
            <p:cNvSpPr txBox="1"/>
            <p:nvPr/>
          </p:nvSpPr>
          <p:spPr>
            <a:xfrm>
              <a:off x="9677400" y="3200400"/>
              <a:ext cx="1828800" cy="4572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sz="2400" b="1" dirty="0"/>
                <a:t>L1 D$</a:t>
              </a:r>
            </a:p>
          </p:txBody>
        </p:sp>
        <p:cxnSp>
          <p:nvCxnSpPr>
            <p:cNvPr id="10" name="Straight Arrow Connector 9">
              <a:extLst>
                <a:ext uri="{FF2B5EF4-FFF2-40B4-BE49-F238E27FC236}">
                  <a16:creationId xmlns:a16="http://schemas.microsoft.com/office/drawing/2014/main" id="{6A50609E-A796-654A-BF59-649DC810D3E2}"/>
                </a:ext>
              </a:extLst>
            </p:cNvPr>
            <p:cNvCxnSpPr>
              <a:cxnSpLocks/>
              <a:stCxn id="7" idx="2"/>
              <a:endCxn id="8" idx="0"/>
            </p:cNvCxnSpPr>
            <p:nvPr/>
          </p:nvCxnSpPr>
          <p:spPr bwMode="auto">
            <a:xfrm>
              <a:off x="10591800" y="27432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sp>
          <p:nvSpPr>
            <p:cNvPr id="11" name="TextBox 10">
              <a:extLst>
                <a:ext uri="{FF2B5EF4-FFF2-40B4-BE49-F238E27FC236}">
                  <a16:creationId xmlns:a16="http://schemas.microsoft.com/office/drawing/2014/main" id="{01A18559-9F41-A94A-82B8-F91E24A31A6D}"/>
                </a:ext>
              </a:extLst>
            </p:cNvPr>
            <p:cNvSpPr txBox="1"/>
            <p:nvPr/>
          </p:nvSpPr>
          <p:spPr>
            <a:xfrm>
              <a:off x="9677400" y="5943600"/>
              <a:ext cx="1828800" cy="4572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sz="2400" b="1" dirty="0"/>
                <a:t>DRAM</a:t>
              </a:r>
            </a:p>
          </p:txBody>
        </p:sp>
        <p:sp>
          <p:nvSpPr>
            <p:cNvPr id="16" name="TextBox 15">
              <a:extLst>
                <a:ext uri="{FF2B5EF4-FFF2-40B4-BE49-F238E27FC236}">
                  <a16:creationId xmlns:a16="http://schemas.microsoft.com/office/drawing/2014/main" id="{5D898DBC-1146-4B4F-9DA8-68E07C08AA20}"/>
                </a:ext>
              </a:extLst>
            </p:cNvPr>
            <p:cNvSpPr txBox="1"/>
            <p:nvPr/>
          </p:nvSpPr>
          <p:spPr>
            <a:xfrm>
              <a:off x="9677400" y="4114800"/>
              <a:ext cx="1828800" cy="4572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sz="2400" b="1" dirty="0"/>
                <a:t>L2 D$</a:t>
              </a:r>
            </a:p>
          </p:txBody>
        </p:sp>
        <p:cxnSp>
          <p:nvCxnSpPr>
            <p:cNvPr id="17" name="Straight Arrow Connector 16">
              <a:extLst>
                <a:ext uri="{FF2B5EF4-FFF2-40B4-BE49-F238E27FC236}">
                  <a16:creationId xmlns:a16="http://schemas.microsoft.com/office/drawing/2014/main" id="{3C98FB6E-D050-E640-839B-8877A588F085}"/>
                </a:ext>
              </a:extLst>
            </p:cNvPr>
            <p:cNvCxnSpPr>
              <a:cxnSpLocks/>
              <a:stCxn id="8" idx="2"/>
              <a:endCxn id="16" idx="0"/>
            </p:cNvCxnSpPr>
            <p:nvPr/>
          </p:nvCxnSpPr>
          <p:spPr bwMode="auto">
            <a:xfrm>
              <a:off x="10591800" y="36576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sp>
          <p:nvSpPr>
            <p:cNvPr id="18" name="TextBox 17">
              <a:extLst>
                <a:ext uri="{FF2B5EF4-FFF2-40B4-BE49-F238E27FC236}">
                  <a16:creationId xmlns:a16="http://schemas.microsoft.com/office/drawing/2014/main" id="{ACCE71C7-8399-CF45-9FDB-585510B3BE0B}"/>
                </a:ext>
              </a:extLst>
            </p:cNvPr>
            <p:cNvSpPr txBox="1"/>
            <p:nvPr/>
          </p:nvSpPr>
          <p:spPr>
            <a:xfrm>
              <a:off x="9677400" y="5029200"/>
              <a:ext cx="1828800" cy="4572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sz="2400" b="1" dirty="0"/>
                <a:t>MCDRAM</a:t>
              </a:r>
            </a:p>
          </p:txBody>
        </p:sp>
        <p:cxnSp>
          <p:nvCxnSpPr>
            <p:cNvPr id="19" name="Straight Arrow Connector 18">
              <a:extLst>
                <a:ext uri="{FF2B5EF4-FFF2-40B4-BE49-F238E27FC236}">
                  <a16:creationId xmlns:a16="http://schemas.microsoft.com/office/drawing/2014/main" id="{6F0D48FF-B526-4745-8456-BF3B3E732E18}"/>
                </a:ext>
              </a:extLst>
            </p:cNvPr>
            <p:cNvCxnSpPr>
              <a:cxnSpLocks/>
              <a:stCxn id="16" idx="2"/>
              <a:endCxn id="18" idx="0"/>
            </p:cNvCxnSpPr>
            <p:nvPr/>
          </p:nvCxnSpPr>
          <p:spPr bwMode="auto">
            <a:xfrm>
              <a:off x="10591800" y="45720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cxnSp>
          <p:nvCxnSpPr>
            <p:cNvPr id="20" name="Straight Arrow Connector 19">
              <a:extLst>
                <a:ext uri="{FF2B5EF4-FFF2-40B4-BE49-F238E27FC236}">
                  <a16:creationId xmlns:a16="http://schemas.microsoft.com/office/drawing/2014/main" id="{6E7464EB-8858-0749-91FB-41B7D80E002A}"/>
                </a:ext>
              </a:extLst>
            </p:cNvPr>
            <p:cNvCxnSpPr>
              <a:cxnSpLocks/>
              <a:stCxn id="18" idx="2"/>
              <a:endCxn id="11" idx="0"/>
            </p:cNvCxnSpPr>
            <p:nvPr/>
          </p:nvCxnSpPr>
          <p:spPr bwMode="auto">
            <a:xfrm>
              <a:off x="10591800" y="54864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grpSp>
      <p:grpSp>
        <p:nvGrpSpPr>
          <p:cNvPr id="41" name="Group 40">
            <a:extLst>
              <a:ext uri="{FF2B5EF4-FFF2-40B4-BE49-F238E27FC236}">
                <a16:creationId xmlns:a16="http://schemas.microsoft.com/office/drawing/2014/main" id="{9B141AC5-825B-0342-9077-FD64DB50E57A}"/>
              </a:ext>
            </a:extLst>
          </p:cNvPr>
          <p:cNvGrpSpPr/>
          <p:nvPr/>
        </p:nvGrpSpPr>
        <p:grpSpPr>
          <a:xfrm>
            <a:off x="8763000" y="1524000"/>
            <a:ext cx="914400" cy="4191000"/>
            <a:chOff x="8763000" y="1524000"/>
            <a:chExt cx="914400" cy="4191000"/>
          </a:xfrm>
        </p:grpSpPr>
        <p:sp>
          <p:nvSpPr>
            <p:cNvPr id="30" name="TextBox 29">
              <a:extLst>
                <a:ext uri="{FF2B5EF4-FFF2-40B4-BE49-F238E27FC236}">
                  <a16:creationId xmlns:a16="http://schemas.microsoft.com/office/drawing/2014/main" id="{0EEC010C-658B-5849-84B6-70F550F22EAF}"/>
                </a:ext>
              </a:extLst>
            </p:cNvPr>
            <p:cNvSpPr txBox="1"/>
            <p:nvPr/>
          </p:nvSpPr>
          <p:spPr>
            <a:xfrm>
              <a:off x="8763000" y="1524000"/>
              <a:ext cx="914400" cy="228600"/>
            </a:xfrm>
            <a:prstGeom prst="rect">
              <a:avLst/>
            </a:prstGeom>
            <a:noFill/>
            <a:ln>
              <a:noFill/>
            </a:ln>
          </p:spPr>
          <p:txBody>
            <a:bodyPr wrap="none" lIns="0" tIns="0" rIns="0" bIns="0" rtlCol="0" anchor="ctr" anchorCtr="0">
              <a:noAutofit/>
            </a:bodyPr>
            <a:lstStyle/>
            <a:p>
              <a:pPr algn="ctr"/>
              <a:r>
                <a:rPr lang="en-US" sz="1600" b="1" u="sng" dirty="0">
                  <a:solidFill>
                    <a:srgbClr val="FF2F92"/>
                  </a:solidFill>
                </a:rPr>
                <a:t>Machine Balance</a:t>
              </a:r>
            </a:p>
          </p:txBody>
        </p:sp>
        <p:sp>
          <p:nvSpPr>
            <p:cNvPr id="31" name="TextBox 30">
              <a:extLst>
                <a:ext uri="{FF2B5EF4-FFF2-40B4-BE49-F238E27FC236}">
                  <a16:creationId xmlns:a16="http://schemas.microsoft.com/office/drawing/2014/main" id="{CB6B6879-1799-1647-A149-D8EACCA7B0BF}"/>
                </a:ext>
              </a:extLst>
            </p:cNvPr>
            <p:cNvSpPr txBox="1"/>
            <p:nvPr/>
          </p:nvSpPr>
          <p:spPr>
            <a:xfrm>
              <a:off x="8763000" y="2057400"/>
              <a:ext cx="914400" cy="914400"/>
            </a:xfrm>
            <a:prstGeom prst="rect">
              <a:avLst/>
            </a:prstGeom>
            <a:noFill/>
            <a:ln>
              <a:noFill/>
            </a:ln>
          </p:spPr>
          <p:txBody>
            <a:bodyPr wrap="none" lIns="0" tIns="0" rIns="0" bIns="0" rtlCol="0" anchor="ctr" anchorCtr="0">
              <a:noAutofit/>
            </a:bodyPr>
            <a:lstStyle/>
            <a:p>
              <a:pPr algn="ctr"/>
              <a:r>
                <a:rPr lang="en-US" sz="1600" dirty="0">
                  <a:solidFill>
                    <a:srgbClr val="FF2F92"/>
                  </a:solidFill>
                </a:rPr>
                <a:t>GFLOP/s</a:t>
              </a:r>
            </a:p>
            <a:p>
              <a:pPr algn="ctr"/>
              <a:r>
                <a:rPr lang="en-US" sz="1600" dirty="0">
                  <a:solidFill>
                    <a:srgbClr val="FF2F92"/>
                  </a:solidFill>
                </a:rPr>
                <a:t>L1 GB/s</a:t>
              </a:r>
            </a:p>
          </p:txBody>
        </p:sp>
        <p:sp>
          <p:nvSpPr>
            <p:cNvPr id="32" name="TextBox 31">
              <a:extLst>
                <a:ext uri="{FF2B5EF4-FFF2-40B4-BE49-F238E27FC236}">
                  <a16:creationId xmlns:a16="http://schemas.microsoft.com/office/drawing/2014/main" id="{6BEAE453-3D99-6A49-B8EE-1BF0DE2C75E6}"/>
                </a:ext>
              </a:extLst>
            </p:cNvPr>
            <p:cNvSpPr txBox="1"/>
            <p:nvPr/>
          </p:nvSpPr>
          <p:spPr>
            <a:xfrm>
              <a:off x="8763000" y="2971800"/>
              <a:ext cx="914400" cy="914400"/>
            </a:xfrm>
            <a:prstGeom prst="rect">
              <a:avLst/>
            </a:prstGeom>
            <a:noFill/>
            <a:ln>
              <a:noFill/>
            </a:ln>
          </p:spPr>
          <p:txBody>
            <a:bodyPr wrap="none" lIns="0" tIns="0" rIns="0" bIns="0" rtlCol="0" anchor="ctr" anchorCtr="0">
              <a:noAutofit/>
            </a:bodyPr>
            <a:lstStyle/>
            <a:p>
              <a:pPr algn="ctr"/>
              <a:r>
                <a:rPr lang="en-US" sz="1600" dirty="0">
                  <a:solidFill>
                    <a:srgbClr val="FF2F92"/>
                  </a:solidFill>
                </a:rPr>
                <a:t>GFLOP/s</a:t>
              </a:r>
            </a:p>
            <a:p>
              <a:pPr algn="ctr"/>
              <a:r>
                <a:rPr lang="en-US" sz="1600" dirty="0">
                  <a:solidFill>
                    <a:srgbClr val="FF2F92"/>
                  </a:solidFill>
                </a:rPr>
                <a:t>L2 GB/s</a:t>
              </a:r>
            </a:p>
          </p:txBody>
        </p:sp>
        <p:sp>
          <p:nvSpPr>
            <p:cNvPr id="33" name="TextBox 32">
              <a:extLst>
                <a:ext uri="{FF2B5EF4-FFF2-40B4-BE49-F238E27FC236}">
                  <a16:creationId xmlns:a16="http://schemas.microsoft.com/office/drawing/2014/main" id="{5BCA5E5A-FA8B-FE4A-8F61-E336BEC40EC6}"/>
                </a:ext>
              </a:extLst>
            </p:cNvPr>
            <p:cNvSpPr txBox="1"/>
            <p:nvPr/>
          </p:nvSpPr>
          <p:spPr>
            <a:xfrm>
              <a:off x="8763000" y="3886200"/>
              <a:ext cx="914400" cy="914400"/>
            </a:xfrm>
            <a:prstGeom prst="rect">
              <a:avLst/>
            </a:prstGeom>
            <a:noFill/>
            <a:ln>
              <a:noFill/>
            </a:ln>
          </p:spPr>
          <p:txBody>
            <a:bodyPr wrap="none" lIns="0" tIns="0" rIns="0" bIns="0" rtlCol="0" anchor="ctr" anchorCtr="0">
              <a:noAutofit/>
            </a:bodyPr>
            <a:lstStyle/>
            <a:p>
              <a:pPr algn="ctr"/>
              <a:r>
                <a:rPr lang="en-US" sz="1600" dirty="0">
                  <a:solidFill>
                    <a:srgbClr val="FF2F92"/>
                  </a:solidFill>
                </a:rPr>
                <a:t>GFLOP/s</a:t>
              </a:r>
            </a:p>
            <a:p>
              <a:pPr algn="ctr"/>
              <a:r>
                <a:rPr lang="en-US" sz="1600" dirty="0">
                  <a:solidFill>
                    <a:srgbClr val="FF2F92"/>
                  </a:solidFill>
                </a:rPr>
                <a:t>MCDRAM GB/s</a:t>
              </a:r>
            </a:p>
          </p:txBody>
        </p:sp>
        <p:sp>
          <p:nvSpPr>
            <p:cNvPr id="34" name="TextBox 33">
              <a:extLst>
                <a:ext uri="{FF2B5EF4-FFF2-40B4-BE49-F238E27FC236}">
                  <a16:creationId xmlns:a16="http://schemas.microsoft.com/office/drawing/2014/main" id="{D000C634-6706-9341-9E14-889D5327A923}"/>
                </a:ext>
              </a:extLst>
            </p:cNvPr>
            <p:cNvSpPr txBox="1"/>
            <p:nvPr/>
          </p:nvSpPr>
          <p:spPr>
            <a:xfrm>
              <a:off x="8763000" y="4800600"/>
              <a:ext cx="914400" cy="914400"/>
            </a:xfrm>
            <a:prstGeom prst="rect">
              <a:avLst/>
            </a:prstGeom>
            <a:noFill/>
            <a:ln>
              <a:noFill/>
            </a:ln>
          </p:spPr>
          <p:txBody>
            <a:bodyPr wrap="none" lIns="0" tIns="0" rIns="0" bIns="0" rtlCol="0" anchor="ctr" anchorCtr="0">
              <a:noAutofit/>
            </a:bodyPr>
            <a:lstStyle/>
            <a:p>
              <a:pPr algn="ctr"/>
              <a:r>
                <a:rPr lang="en-US" sz="1600" dirty="0">
                  <a:solidFill>
                    <a:srgbClr val="FF2F92"/>
                  </a:solidFill>
                </a:rPr>
                <a:t>GFLOP/s</a:t>
              </a:r>
            </a:p>
            <a:p>
              <a:pPr algn="ctr"/>
              <a:r>
                <a:rPr lang="en-US" sz="1600" dirty="0">
                  <a:solidFill>
                    <a:srgbClr val="FF2F92"/>
                  </a:solidFill>
                </a:rPr>
                <a:t>DRAM GB/s</a:t>
              </a:r>
            </a:p>
          </p:txBody>
        </p:sp>
      </p:grpSp>
      <p:cxnSp>
        <p:nvCxnSpPr>
          <p:cNvPr id="9" name="Straight Connector 8">
            <a:extLst>
              <a:ext uri="{FF2B5EF4-FFF2-40B4-BE49-F238E27FC236}">
                <a16:creationId xmlns:a16="http://schemas.microsoft.com/office/drawing/2014/main" id="{DCF5F52F-B9E6-4D47-B9C6-C777C21EB12B}"/>
              </a:ext>
            </a:extLst>
          </p:cNvPr>
          <p:cNvCxnSpPr>
            <a:stCxn id="31" idx="1"/>
            <a:endCxn id="31" idx="3"/>
          </p:cNvCxnSpPr>
          <p:nvPr/>
        </p:nvCxnSpPr>
        <p:spPr bwMode="auto">
          <a:xfrm>
            <a:off x="8763000" y="2514600"/>
            <a:ext cx="914400" cy="0"/>
          </a:xfrm>
          <a:prstGeom prst="line">
            <a:avLst/>
          </a:prstGeom>
          <a:solidFill>
            <a:schemeClr val="accent1"/>
          </a:solidFill>
          <a:ln w="25400" cap="flat" cmpd="sng" algn="ctr">
            <a:solidFill>
              <a:srgbClr val="FF2F92"/>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5F24F9FB-C6CA-9B46-9403-0A14A9281C9A}"/>
              </a:ext>
            </a:extLst>
          </p:cNvPr>
          <p:cNvCxnSpPr>
            <a:cxnSpLocks/>
            <a:stCxn id="32" idx="1"/>
            <a:endCxn id="32" idx="3"/>
          </p:cNvCxnSpPr>
          <p:nvPr/>
        </p:nvCxnSpPr>
        <p:spPr bwMode="auto">
          <a:xfrm>
            <a:off x="8763000" y="3429000"/>
            <a:ext cx="914400" cy="0"/>
          </a:xfrm>
          <a:prstGeom prst="line">
            <a:avLst/>
          </a:prstGeom>
          <a:solidFill>
            <a:schemeClr val="accent1"/>
          </a:solidFill>
          <a:ln w="25400" cap="flat" cmpd="sng" algn="ctr">
            <a:solidFill>
              <a:srgbClr val="FF2F92"/>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0370A229-AA93-024A-945A-7ADE45B755A3}"/>
              </a:ext>
            </a:extLst>
          </p:cNvPr>
          <p:cNvCxnSpPr>
            <a:cxnSpLocks/>
            <a:stCxn id="33" idx="1"/>
            <a:endCxn id="33" idx="3"/>
          </p:cNvCxnSpPr>
          <p:nvPr/>
        </p:nvCxnSpPr>
        <p:spPr bwMode="auto">
          <a:xfrm>
            <a:off x="8763000" y="4343400"/>
            <a:ext cx="914400" cy="0"/>
          </a:xfrm>
          <a:prstGeom prst="line">
            <a:avLst/>
          </a:prstGeom>
          <a:solidFill>
            <a:schemeClr val="accent1"/>
          </a:solidFill>
          <a:ln w="25400" cap="flat" cmpd="sng" algn="ctr">
            <a:solidFill>
              <a:srgbClr val="FF2F92"/>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7DDEE882-AB08-284D-AFAD-001102D04E56}"/>
              </a:ext>
            </a:extLst>
          </p:cNvPr>
          <p:cNvCxnSpPr>
            <a:cxnSpLocks/>
            <a:stCxn id="34" idx="1"/>
            <a:endCxn id="34" idx="3"/>
          </p:cNvCxnSpPr>
          <p:nvPr/>
        </p:nvCxnSpPr>
        <p:spPr bwMode="auto">
          <a:xfrm>
            <a:off x="8763000" y="5257800"/>
            <a:ext cx="914400" cy="0"/>
          </a:xfrm>
          <a:prstGeom prst="line">
            <a:avLst/>
          </a:prstGeom>
          <a:solidFill>
            <a:schemeClr val="accent1"/>
          </a:solidFill>
          <a:ln w="25400" cap="flat" cmpd="sng" algn="ctr">
            <a:solidFill>
              <a:srgbClr val="FF2F92"/>
            </a:solidFill>
            <a:prstDash val="solid"/>
            <a:round/>
            <a:headEnd type="none" w="med" len="med"/>
            <a:tailEnd type="none" w="med" len="med"/>
          </a:ln>
          <a:effectLst/>
        </p:spPr>
      </p:cxnSp>
      <p:grpSp>
        <p:nvGrpSpPr>
          <p:cNvPr id="51" name="Group 50">
            <a:extLst>
              <a:ext uri="{FF2B5EF4-FFF2-40B4-BE49-F238E27FC236}">
                <a16:creationId xmlns:a16="http://schemas.microsoft.com/office/drawing/2014/main" id="{B348F20E-51D3-A341-AA75-05169C0A1B36}"/>
              </a:ext>
            </a:extLst>
          </p:cNvPr>
          <p:cNvGrpSpPr/>
          <p:nvPr/>
        </p:nvGrpSpPr>
        <p:grpSpPr>
          <a:xfrm>
            <a:off x="11506200" y="1524000"/>
            <a:ext cx="914400" cy="4191000"/>
            <a:chOff x="11506200" y="1524000"/>
            <a:chExt cx="914400" cy="4191000"/>
          </a:xfrm>
        </p:grpSpPr>
        <p:sp>
          <p:nvSpPr>
            <p:cNvPr id="52" name="TextBox 51">
              <a:extLst>
                <a:ext uri="{FF2B5EF4-FFF2-40B4-BE49-F238E27FC236}">
                  <a16:creationId xmlns:a16="http://schemas.microsoft.com/office/drawing/2014/main" id="{A1D1B210-7762-6D41-8417-404E9B6D4443}"/>
                </a:ext>
              </a:extLst>
            </p:cNvPr>
            <p:cNvSpPr txBox="1"/>
            <p:nvPr/>
          </p:nvSpPr>
          <p:spPr>
            <a:xfrm>
              <a:off x="11506200" y="1524000"/>
              <a:ext cx="914400" cy="228600"/>
            </a:xfrm>
            <a:prstGeom prst="rect">
              <a:avLst/>
            </a:prstGeom>
            <a:noFill/>
            <a:ln>
              <a:noFill/>
            </a:ln>
          </p:spPr>
          <p:txBody>
            <a:bodyPr wrap="none" lIns="0" tIns="0" rIns="0" bIns="0" rtlCol="0" anchor="ctr" anchorCtr="0">
              <a:noAutofit/>
            </a:bodyPr>
            <a:lstStyle/>
            <a:p>
              <a:pPr algn="ctr"/>
              <a:r>
                <a:rPr lang="en-US" sz="1600" b="1" u="sng" dirty="0">
                  <a:solidFill>
                    <a:srgbClr val="0432FF"/>
                  </a:solidFill>
                </a:rPr>
                <a:t>Data Movement</a:t>
              </a:r>
            </a:p>
          </p:txBody>
        </p:sp>
        <p:sp>
          <p:nvSpPr>
            <p:cNvPr id="53" name="TextBox 52">
              <a:extLst>
                <a:ext uri="{FF2B5EF4-FFF2-40B4-BE49-F238E27FC236}">
                  <a16:creationId xmlns:a16="http://schemas.microsoft.com/office/drawing/2014/main" id="{5416BF00-A5B3-2C40-91EC-BBC8DA52F8FC}"/>
                </a:ext>
              </a:extLst>
            </p:cNvPr>
            <p:cNvSpPr txBox="1"/>
            <p:nvPr/>
          </p:nvSpPr>
          <p:spPr>
            <a:xfrm>
              <a:off x="11506200" y="2057400"/>
              <a:ext cx="914400" cy="914400"/>
            </a:xfrm>
            <a:prstGeom prst="rect">
              <a:avLst/>
            </a:prstGeom>
            <a:noFill/>
            <a:ln>
              <a:noFill/>
            </a:ln>
          </p:spPr>
          <p:txBody>
            <a:bodyPr wrap="none" lIns="0" tIns="0" rIns="0" bIns="0" rtlCol="0" anchor="ctr" anchorCtr="0">
              <a:noAutofit/>
            </a:bodyPr>
            <a:lstStyle/>
            <a:p>
              <a:pPr algn="ctr"/>
              <a:r>
                <a:rPr lang="en-US" sz="1600" dirty="0">
                  <a:solidFill>
                    <a:srgbClr val="0432FF"/>
                  </a:solidFill>
                </a:rPr>
                <a:t>L1 GB</a:t>
              </a:r>
            </a:p>
          </p:txBody>
        </p:sp>
        <p:sp>
          <p:nvSpPr>
            <p:cNvPr id="54" name="TextBox 53">
              <a:extLst>
                <a:ext uri="{FF2B5EF4-FFF2-40B4-BE49-F238E27FC236}">
                  <a16:creationId xmlns:a16="http://schemas.microsoft.com/office/drawing/2014/main" id="{48135BE6-8424-7A45-9EA7-DD4B28098DE9}"/>
                </a:ext>
              </a:extLst>
            </p:cNvPr>
            <p:cNvSpPr txBox="1"/>
            <p:nvPr/>
          </p:nvSpPr>
          <p:spPr>
            <a:xfrm>
              <a:off x="11506200" y="2971800"/>
              <a:ext cx="914400" cy="914400"/>
            </a:xfrm>
            <a:prstGeom prst="rect">
              <a:avLst/>
            </a:prstGeom>
            <a:noFill/>
            <a:ln>
              <a:noFill/>
            </a:ln>
          </p:spPr>
          <p:txBody>
            <a:bodyPr wrap="none" lIns="0" tIns="0" rIns="0" bIns="0" rtlCol="0" anchor="ctr" anchorCtr="0">
              <a:noAutofit/>
            </a:bodyPr>
            <a:lstStyle/>
            <a:p>
              <a:pPr algn="ctr"/>
              <a:r>
                <a:rPr lang="en-US" sz="1600" dirty="0">
                  <a:solidFill>
                    <a:srgbClr val="0432FF"/>
                  </a:solidFill>
                </a:rPr>
                <a:t>L2 GB</a:t>
              </a:r>
            </a:p>
          </p:txBody>
        </p:sp>
        <p:sp>
          <p:nvSpPr>
            <p:cNvPr id="55" name="TextBox 54">
              <a:extLst>
                <a:ext uri="{FF2B5EF4-FFF2-40B4-BE49-F238E27FC236}">
                  <a16:creationId xmlns:a16="http://schemas.microsoft.com/office/drawing/2014/main" id="{2DC24733-8AB9-F249-B7D4-4ED04F3AC290}"/>
                </a:ext>
              </a:extLst>
            </p:cNvPr>
            <p:cNvSpPr txBox="1"/>
            <p:nvPr/>
          </p:nvSpPr>
          <p:spPr>
            <a:xfrm>
              <a:off x="11506200" y="3886200"/>
              <a:ext cx="914400" cy="914400"/>
            </a:xfrm>
            <a:prstGeom prst="rect">
              <a:avLst/>
            </a:prstGeom>
            <a:noFill/>
            <a:ln>
              <a:noFill/>
            </a:ln>
          </p:spPr>
          <p:txBody>
            <a:bodyPr wrap="none" lIns="0" tIns="0" rIns="0" bIns="0" rtlCol="0" anchor="ctr" anchorCtr="0">
              <a:noAutofit/>
            </a:bodyPr>
            <a:lstStyle/>
            <a:p>
              <a:pPr algn="ctr"/>
              <a:r>
                <a:rPr lang="en-US" sz="1600" dirty="0">
                  <a:solidFill>
                    <a:srgbClr val="0432FF"/>
                  </a:solidFill>
                </a:rPr>
                <a:t>MCDRAM GB</a:t>
              </a:r>
            </a:p>
          </p:txBody>
        </p:sp>
        <p:sp>
          <p:nvSpPr>
            <p:cNvPr id="56" name="TextBox 55">
              <a:extLst>
                <a:ext uri="{FF2B5EF4-FFF2-40B4-BE49-F238E27FC236}">
                  <a16:creationId xmlns:a16="http://schemas.microsoft.com/office/drawing/2014/main" id="{BF4A2213-DB19-3F48-8FAB-4CA5EBD148C9}"/>
                </a:ext>
              </a:extLst>
            </p:cNvPr>
            <p:cNvSpPr txBox="1"/>
            <p:nvPr/>
          </p:nvSpPr>
          <p:spPr>
            <a:xfrm>
              <a:off x="11506200" y="4800600"/>
              <a:ext cx="914400" cy="914400"/>
            </a:xfrm>
            <a:prstGeom prst="rect">
              <a:avLst/>
            </a:prstGeom>
            <a:noFill/>
            <a:ln>
              <a:noFill/>
            </a:ln>
          </p:spPr>
          <p:txBody>
            <a:bodyPr wrap="none" lIns="0" tIns="0" rIns="0" bIns="0" rtlCol="0" anchor="ctr" anchorCtr="0">
              <a:noAutofit/>
            </a:bodyPr>
            <a:lstStyle/>
            <a:p>
              <a:pPr algn="ctr"/>
              <a:r>
                <a:rPr lang="en-US" sz="1600" dirty="0">
                  <a:solidFill>
                    <a:srgbClr val="0432FF"/>
                  </a:solidFill>
                </a:rPr>
                <a:t>DRAM GB</a:t>
              </a:r>
            </a:p>
          </p:txBody>
        </p:sp>
      </p:grpSp>
    </p:spTree>
    <p:extLst>
      <p:ext uri="{BB962C8B-B14F-4D97-AF65-F5344CB8AC3E}">
        <p14:creationId xmlns:p14="http://schemas.microsoft.com/office/powerpoint/2010/main" val="1540108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Hierarchical Roofline</a:t>
            </a:r>
          </a:p>
        </p:txBody>
      </p:sp>
      <p:sp>
        <p:nvSpPr>
          <p:cNvPr id="3" name="Content Placeholder 2"/>
          <p:cNvSpPr>
            <a:spLocks noGrp="1"/>
          </p:cNvSpPr>
          <p:nvPr>
            <p:ph idx="1"/>
          </p:nvPr>
        </p:nvSpPr>
        <p:spPr>
          <a:xfrm>
            <a:off x="457200" y="1447800"/>
            <a:ext cx="7772400" cy="1524000"/>
          </a:xfrm>
        </p:spPr>
        <p:txBody>
          <a:bodyPr/>
          <a:lstStyle/>
          <a:p>
            <a:pPr marL="457200" indent="-457200">
              <a:spcBef>
                <a:spcPts val="800"/>
              </a:spcBef>
              <a:buFont typeface="Wingdings" charset="2"/>
              <a:buChar char="§"/>
            </a:pPr>
            <a:r>
              <a:rPr lang="en-US" sz="3200" dirty="0"/>
              <a:t>Processors have multiple levels of memory/cache</a:t>
            </a:r>
          </a:p>
          <a:p>
            <a:pPr marL="914400" indent="-457200">
              <a:spcBef>
                <a:spcPts val="800"/>
              </a:spcBef>
              <a:buFont typeface="Arial" charset="0"/>
              <a:buChar char="•"/>
            </a:pPr>
            <a:r>
              <a:rPr lang="en-US" sz="2400" dirty="0"/>
              <a:t>Registers</a:t>
            </a:r>
          </a:p>
          <a:p>
            <a:pPr marL="914400" indent="-457200">
              <a:spcBef>
                <a:spcPts val="800"/>
              </a:spcBef>
              <a:buFont typeface="Arial" charset="0"/>
              <a:buChar char="•"/>
            </a:pPr>
            <a:r>
              <a:rPr lang="en-US" sz="2400" dirty="0"/>
              <a:t>L1, L2, L3 cache</a:t>
            </a:r>
          </a:p>
          <a:p>
            <a:pPr marL="914400" indent="-457200">
              <a:spcBef>
                <a:spcPts val="800"/>
              </a:spcBef>
              <a:buFont typeface="Arial" charset="0"/>
              <a:buChar char="•"/>
            </a:pPr>
            <a:r>
              <a:rPr lang="en-US" sz="2400" dirty="0"/>
              <a:t>MCDRAM/HBM (KNL/GPU device memory)</a:t>
            </a:r>
          </a:p>
          <a:p>
            <a:pPr marL="914400" indent="-457200">
              <a:spcBef>
                <a:spcPts val="800"/>
              </a:spcBef>
              <a:buFont typeface="Arial" charset="0"/>
              <a:buChar char="•"/>
            </a:pPr>
            <a:r>
              <a:rPr lang="en-US" sz="2400" dirty="0"/>
              <a:t>DDR (main memory)</a:t>
            </a:r>
          </a:p>
          <a:p>
            <a:pPr marL="914400" indent="-457200">
              <a:spcBef>
                <a:spcPts val="800"/>
              </a:spcBef>
              <a:buFont typeface="Arial" charset="0"/>
              <a:buChar char="•"/>
            </a:pPr>
            <a:r>
              <a:rPr lang="en-US" sz="2400" dirty="0"/>
              <a:t>NVRAM (non-volatile memory)</a:t>
            </a:r>
            <a:endParaRPr lang="en-US" sz="2400" b="1" dirty="0">
              <a:solidFill>
                <a:srgbClr val="FF0080"/>
              </a:solidFill>
            </a:endParaRPr>
          </a:p>
          <a:p>
            <a:pPr marL="457200" indent="-457200">
              <a:spcBef>
                <a:spcPts val="800"/>
              </a:spcBef>
              <a:buFont typeface="Wingdings" charset="2"/>
              <a:buChar char="§"/>
            </a:pPr>
            <a:r>
              <a:rPr lang="en-US" sz="3200" dirty="0"/>
              <a:t>Applications have locality in each level</a:t>
            </a:r>
          </a:p>
          <a:p>
            <a:pPr marL="914400" indent="-457200">
              <a:spcBef>
                <a:spcPts val="800"/>
              </a:spcBef>
              <a:buFont typeface="Wingdings" charset="2"/>
              <a:buChar char="§"/>
            </a:pPr>
            <a:r>
              <a:rPr lang="en-US" sz="2400" dirty="0"/>
              <a:t>Unique data movements imply unique AI’s</a:t>
            </a:r>
          </a:p>
          <a:p>
            <a:pPr marL="914400" indent="-457200">
              <a:spcBef>
                <a:spcPts val="800"/>
              </a:spcBef>
              <a:buFont typeface="Wingdings" charset="2"/>
              <a:buChar char="§"/>
            </a:pPr>
            <a:r>
              <a:rPr lang="en-US" sz="2400" dirty="0"/>
              <a:t>Moreover, each level will have unique peak and sustained bandwidths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35</a:t>
            </a:fld>
            <a:endParaRPr lang="en-US" dirty="0"/>
          </a:p>
        </p:txBody>
      </p:sp>
      <p:grpSp>
        <p:nvGrpSpPr>
          <p:cNvPr id="6" name="Group 5">
            <a:extLst>
              <a:ext uri="{FF2B5EF4-FFF2-40B4-BE49-F238E27FC236}">
                <a16:creationId xmlns:a16="http://schemas.microsoft.com/office/drawing/2014/main" id="{54BA19D0-1B02-EB41-9ED4-08A2137D838D}"/>
              </a:ext>
            </a:extLst>
          </p:cNvPr>
          <p:cNvGrpSpPr/>
          <p:nvPr/>
        </p:nvGrpSpPr>
        <p:grpSpPr>
          <a:xfrm>
            <a:off x="9677400" y="1828800"/>
            <a:ext cx="1828800" cy="4114800"/>
            <a:chOff x="9677400" y="2286000"/>
            <a:chExt cx="1828800" cy="4114800"/>
          </a:xfrm>
        </p:grpSpPr>
        <p:sp>
          <p:nvSpPr>
            <p:cNvPr id="7" name="TextBox 6">
              <a:extLst>
                <a:ext uri="{FF2B5EF4-FFF2-40B4-BE49-F238E27FC236}">
                  <a16:creationId xmlns:a16="http://schemas.microsoft.com/office/drawing/2014/main" id="{A9C37C47-4CA9-784E-90E6-6877E32163B6}"/>
                </a:ext>
              </a:extLst>
            </p:cNvPr>
            <p:cNvSpPr txBox="1"/>
            <p:nvPr/>
          </p:nvSpPr>
          <p:spPr>
            <a:xfrm>
              <a:off x="9677400" y="2286000"/>
              <a:ext cx="1828800" cy="457200"/>
            </a:xfrm>
            <a:prstGeom prst="rect">
              <a:avLst/>
            </a:prstGeom>
            <a:solidFill>
              <a:schemeClr val="tx1"/>
            </a:solidFill>
            <a:ln>
              <a:solidFill>
                <a:schemeClr val="tx1"/>
              </a:solidFill>
            </a:ln>
          </p:spPr>
          <p:txBody>
            <a:bodyPr wrap="none" lIns="0" tIns="0" rIns="0" bIns="0" rtlCol="0" anchor="ctr" anchorCtr="0">
              <a:noAutofit/>
            </a:bodyPr>
            <a:lstStyle/>
            <a:p>
              <a:pPr algn="ctr"/>
              <a:r>
                <a:rPr lang="en-US" sz="2400" dirty="0">
                  <a:solidFill>
                    <a:schemeClr val="bg1"/>
                  </a:solidFill>
                </a:rPr>
                <a:t>CPU</a:t>
              </a:r>
            </a:p>
          </p:txBody>
        </p:sp>
        <p:sp>
          <p:nvSpPr>
            <p:cNvPr id="8" name="TextBox 7">
              <a:extLst>
                <a:ext uri="{FF2B5EF4-FFF2-40B4-BE49-F238E27FC236}">
                  <a16:creationId xmlns:a16="http://schemas.microsoft.com/office/drawing/2014/main" id="{B9F3E39D-1DC9-3943-B3CA-DC62BF40C7BB}"/>
                </a:ext>
              </a:extLst>
            </p:cNvPr>
            <p:cNvSpPr txBox="1"/>
            <p:nvPr/>
          </p:nvSpPr>
          <p:spPr>
            <a:xfrm>
              <a:off x="9677400" y="3200400"/>
              <a:ext cx="1828800" cy="4572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sz="2400" b="1" dirty="0"/>
                <a:t>L1 D$</a:t>
              </a:r>
            </a:p>
          </p:txBody>
        </p:sp>
        <p:cxnSp>
          <p:nvCxnSpPr>
            <p:cNvPr id="10" name="Straight Arrow Connector 9">
              <a:extLst>
                <a:ext uri="{FF2B5EF4-FFF2-40B4-BE49-F238E27FC236}">
                  <a16:creationId xmlns:a16="http://schemas.microsoft.com/office/drawing/2014/main" id="{6A50609E-A796-654A-BF59-649DC810D3E2}"/>
                </a:ext>
              </a:extLst>
            </p:cNvPr>
            <p:cNvCxnSpPr>
              <a:cxnSpLocks/>
              <a:stCxn id="7" idx="2"/>
              <a:endCxn id="8" idx="0"/>
            </p:cNvCxnSpPr>
            <p:nvPr/>
          </p:nvCxnSpPr>
          <p:spPr bwMode="auto">
            <a:xfrm>
              <a:off x="10591800" y="27432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sp>
          <p:nvSpPr>
            <p:cNvPr id="11" name="TextBox 10">
              <a:extLst>
                <a:ext uri="{FF2B5EF4-FFF2-40B4-BE49-F238E27FC236}">
                  <a16:creationId xmlns:a16="http://schemas.microsoft.com/office/drawing/2014/main" id="{01A18559-9F41-A94A-82B8-F91E24A31A6D}"/>
                </a:ext>
              </a:extLst>
            </p:cNvPr>
            <p:cNvSpPr txBox="1"/>
            <p:nvPr/>
          </p:nvSpPr>
          <p:spPr>
            <a:xfrm>
              <a:off x="9677400" y="5943600"/>
              <a:ext cx="1828800" cy="4572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sz="2400" b="1" dirty="0"/>
                <a:t>DRAM</a:t>
              </a:r>
            </a:p>
          </p:txBody>
        </p:sp>
        <p:sp>
          <p:nvSpPr>
            <p:cNvPr id="16" name="TextBox 15">
              <a:extLst>
                <a:ext uri="{FF2B5EF4-FFF2-40B4-BE49-F238E27FC236}">
                  <a16:creationId xmlns:a16="http://schemas.microsoft.com/office/drawing/2014/main" id="{5D898DBC-1146-4B4F-9DA8-68E07C08AA20}"/>
                </a:ext>
              </a:extLst>
            </p:cNvPr>
            <p:cNvSpPr txBox="1"/>
            <p:nvPr/>
          </p:nvSpPr>
          <p:spPr>
            <a:xfrm>
              <a:off x="9677400" y="4114800"/>
              <a:ext cx="1828800" cy="4572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sz="2400" b="1" dirty="0"/>
                <a:t>L2 D$</a:t>
              </a:r>
            </a:p>
          </p:txBody>
        </p:sp>
        <p:cxnSp>
          <p:nvCxnSpPr>
            <p:cNvPr id="17" name="Straight Arrow Connector 16">
              <a:extLst>
                <a:ext uri="{FF2B5EF4-FFF2-40B4-BE49-F238E27FC236}">
                  <a16:creationId xmlns:a16="http://schemas.microsoft.com/office/drawing/2014/main" id="{3C98FB6E-D050-E640-839B-8877A588F085}"/>
                </a:ext>
              </a:extLst>
            </p:cNvPr>
            <p:cNvCxnSpPr>
              <a:cxnSpLocks/>
              <a:stCxn id="8" idx="2"/>
              <a:endCxn id="16" idx="0"/>
            </p:cNvCxnSpPr>
            <p:nvPr/>
          </p:nvCxnSpPr>
          <p:spPr bwMode="auto">
            <a:xfrm>
              <a:off x="10591800" y="36576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sp>
          <p:nvSpPr>
            <p:cNvPr id="18" name="TextBox 17">
              <a:extLst>
                <a:ext uri="{FF2B5EF4-FFF2-40B4-BE49-F238E27FC236}">
                  <a16:creationId xmlns:a16="http://schemas.microsoft.com/office/drawing/2014/main" id="{ACCE71C7-8399-CF45-9FDB-585510B3BE0B}"/>
                </a:ext>
              </a:extLst>
            </p:cNvPr>
            <p:cNvSpPr txBox="1"/>
            <p:nvPr/>
          </p:nvSpPr>
          <p:spPr>
            <a:xfrm>
              <a:off x="9677400" y="5029200"/>
              <a:ext cx="1828800" cy="4572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sz="2400" b="1" dirty="0"/>
                <a:t>MCDRAM</a:t>
              </a:r>
            </a:p>
          </p:txBody>
        </p:sp>
        <p:cxnSp>
          <p:nvCxnSpPr>
            <p:cNvPr id="19" name="Straight Arrow Connector 18">
              <a:extLst>
                <a:ext uri="{FF2B5EF4-FFF2-40B4-BE49-F238E27FC236}">
                  <a16:creationId xmlns:a16="http://schemas.microsoft.com/office/drawing/2014/main" id="{6F0D48FF-B526-4745-8456-BF3B3E732E18}"/>
                </a:ext>
              </a:extLst>
            </p:cNvPr>
            <p:cNvCxnSpPr>
              <a:cxnSpLocks/>
              <a:stCxn id="16" idx="2"/>
              <a:endCxn id="18" idx="0"/>
            </p:cNvCxnSpPr>
            <p:nvPr/>
          </p:nvCxnSpPr>
          <p:spPr bwMode="auto">
            <a:xfrm>
              <a:off x="10591800" y="45720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cxnSp>
          <p:nvCxnSpPr>
            <p:cNvPr id="20" name="Straight Arrow Connector 19">
              <a:extLst>
                <a:ext uri="{FF2B5EF4-FFF2-40B4-BE49-F238E27FC236}">
                  <a16:creationId xmlns:a16="http://schemas.microsoft.com/office/drawing/2014/main" id="{6E7464EB-8858-0749-91FB-41B7D80E002A}"/>
                </a:ext>
              </a:extLst>
            </p:cNvPr>
            <p:cNvCxnSpPr>
              <a:cxnSpLocks/>
              <a:stCxn id="18" idx="2"/>
              <a:endCxn id="11" idx="0"/>
            </p:cNvCxnSpPr>
            <p:nvPr/>
          </p:nvCxnSpPr>
          <p:spPr bwMode="auto">
            <a:xfrm>
              <a:off x="10591800" y="54864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grpSp>
      <p:grpSp>
        <p:nvGrpSpPr>
          <p:cNvPr id="41" name="Group 40">
            <a:extLst>
              <a:ext uri="{FF2B5EF4-FFF2-40B4-BE49-F238E27FC236}">
                <a16:creationId xmlns:a16="http://schemas.microsoft.com/office/drawing/2014/main" id="{9B141AC5-825B-0342-9077-FD64DB50E57A}"/>
              </a:ext>
            </a:extLst>
          </p:cNvPr>
          <p:cNvGrpSpPr/>
          <p:nvPr/>
        </p:nvGrpSpPr>
        <p:grpSpPr>
          <a:xfrm>
            <a:off x="8763000" y="1524000"/>
            <a:ext cx="914400" cy="4191000"/>
            <a:chOff x="8763000" y="1524000"/>
            <a:chExt cx="914400" cy="4191000"/>
          </a:xfrm>
        </p:grpSpPr>
        <p:sp>
          <p:nvSpPr>
            <p:cNvPr id="30" name="TextBox 29">
              <a:extLst>
                <a:ext uri="{FF2B5EF4-FFF2-40B4-BE49-F238E27FC236}">
                  <a16:creationId xmlns:a16="http://schemas.microsoft.com/office/drawing/2014/main" id="{0EEC010C-658B-5849-84B6-70F550F22EAF}"/>
                </a:ext>
              </a:extLst>
            </p:cNvPr>
            <p:cNvSpPr txBox="1"/>
            <p:nvPr/>
          </p:nvSpPr>
          <p:spPr>
            <a:xfrm>
              <a:off x="8763000" y="1524000"/>
              <a:ext cx="914400" cy="228600"/>
            </a:xfrm>
            <a:prstGeom prst="rect">
              <a:avLst/>
            </a:prstGeom>
            <a:noFill/>
            <a:ln>
              <a:noFill/>
            </a:ln>
          </p:spPr>
          <p:txBody>
            <a:bodyPr wrap="none" lIns="0" tIns="0" rIns="0" bIns="0" rtlCol="0" anchor="ctr" anchorCtr="0">
              <a:noAutofit/>
            </a:bodyPr>
            <a:lstStyle/>
            <a:p>
              <a:pPr algn="ctr"/>
              <a:r>
                <a:rPr lang="en-US" sz="1600" b="1" u="sng" dirty="0">
                  <a:solidFill>
                    <a:srgbClr val="FF2F92"/>
                  </a:solidFill>
                </a:rPr>
                <a:t>Machine Balance</a:t>
              </a:r>
            </a:p>
          </p:txBody>
        </p:sp>
        <p:sp>
          <p:nvSpPr>
            <p:cNvPr id="31" name="TextBox 30">
              <a:extLst>
                <a:ext uri="{FF2B5EF4-FFF2-40B4-BE49-F238E27FC236}">
                  <a16:creationId xmlns:a16="http://schemas.microsoft.com/office/drawing/2014/main" id="{CB6B6879-1799-1647-A149-D8EACCA7B0BF}"/>
                </a:ext>
              </a:extLst>
            </p:cNvPr>
            <p:cNvSpPr txBox="1"/>
            <p:nvPr/>
          </p:nvSpPr>
          <p:spPr>
            <a:xfrm>
              <a:off x="8763000" y="2057400"/>
              <a:ext cx="914400" cy="914400"/>
            </a:xfrm>
            <a:prstGeom prst="rect">
              <a:avLst/>
            </a:prstGeom>
            <a:noFill/>
            <a:ln>
              <a:noFill/>
            </a:ln>
          </p:spPr>
          <p:txBody>
            <a:bodyPr wrap="none" lIns="0" tIns="0" rIns="0" bIns="0" rtlCol="0" anchor="ctr" anchorCtr="0">
              <a:noAutofit/>
            </a:bodyPr>
            <a:lstStyle/>
            <a:p>
              <a:pPr algn="ctr"/>
              <a:r>
                <a:rPr lang="en-US" sz="1600" dirty="0">
                  <a:solidFill>
                    <a:srgbClr val="FF2F92"/>
                  </a:solidFill>
                </a:rPr>
                <a:t>GFLOP/s</a:t>
              </a:r>
            </a:p>
            <a:p>
              <a:pPr algn="ctr"/>
              <a:r>
                <a:rPr lang="en-US" sz="1600" dirty="0">
                  <a:solidFill>
                    <a:srgbClr val="FF2F92"/>
                  </a:solidFill>
                </a:rPr>
                <a:t>L1 GB/s</a:t>
              </a:r>
            </a:p>
          </p:txBody>
        </p:sp>
        <p:sp>
          <p:nvSpPr>
            <p:cNvPr id="32" name="TextBox 31">
              <a:extLst>
                <a:ext uri="{FF2B5EF4-FFF2-40B4-BE49-F238E27FC236}">
                  <a16:creationId xmlns:a16="http://schemas.microsoft.com/office/drawing/2014/main" id="{6BEAE453-3D99-6A49-B8EE-1BF0DE2C75E6}"/>
                </a:ext>
              </a:extLst>
            </p:cNvPr>
            <p:cNvSpPr txBox="1"/>
            <p:nvPr/>
          </p:nvSpPr>
          <p:spPr>
            <a:xfrm>
              <a:off x="8763000" y="2971800"/>
              <a:ext cx="914400" cy="914400"/>
            </a:xfrm>
            <a:prstGeom prst="rect">
              <a:avLst/>
            </a:prstGeom>
            <a:noFill/>
            <a:ln>
              <a:noFill/>
            </a:ln>
          </p:spPr>
          <p:txBody>
            <a:bodyPr wrap="none" lIns="0" tIns="0" rIns="0" bIns="0" rtlCol="0" anchor="ctr" anchorCtr="0">
              <a:noAutofit/>
            </a:bodyPr>
            <a:lstStyle/>
            <a:p>
              <a:pPr algn="ctr"/>
              <a:r>
                <a:rPr lang="en-US" sz="1600" dirty="0">
                  <a:solidFill>
                    <a:srgbClr val="FF2F92"/>
                  </a:solidFill>
                </a:rPr>
                <a:t>GFLOP/s</a:t>
              </a:r>
            </a:p>
            <a:p>
              <a:pPr algn="ctr"/>
              <a:r>
                <a:rPr lang="en-US" sz="1600" dirty="0">
                  <a:solidFill>
                    <a:srgbClr val="FF2F92"/>
                  </a:solidFill>
                </a:rPr>
                <a:t>L2 GB/s</a:t>
              </a:r>
            </a:p>
          </p:txBody>
        </p:sp>
        <p:sp>
          <p:nvSpPr>
            <p:cNvPr id="33" name="TextBox 32">
              <a:extLst>
                <a:ext uri="{FF2B5EF4-FFF2-40B4-BE49-F238E27FC236}">
                  <a16:creationId xmlns:a16="http://schemas.microsoft.com/office/drawing/2014/main" id="{5BCA5E5A-FA8B-FE4A-8F61-E336BEC40EC6}"/>
                </a:ext>
              </a:extLst>
            </p:cNvPr>
            <p:cNvSpPr txBox="1"/>
            <p:nvPr/>
          </p:nvSpPr>
          <p:spPr>
            <a:xfrm>
              <a:off x="8763000" y="3886200"/>
              <a:ext cx="914400" cy="914400"/>
            </a:xfrm>
            <a:prstGeom prst="rect">
              <a:avLst/>
            </a:prstGeom>
            <a:noFill/>
            <a:ln>
              <a:noFill/>
            </a:ln>
          </p:spPr>
          <p:txBody>
            <a:bodyPr wrap="none" lIns="0" tIns="0" rIns="0" bIns="0" rtlCol="0" anchor="ctr" anchorCtr="0">
              <a:noAutofit/>
            </a:bodyPr>
            <a:lstStyle/>
            <a:p>
              <a:pPr algn="ctr"/>
              <a:r>
                <a:rPr lang="en-US" sz="1600" dirty="0">
                  <a:solidFill>
                    <a:srgbClr val="FF2F92"/>
                  </a:solidFill>
                </a:rPr>
                <a:t>GFLOP/s</a:t>
              </a:r>
            </a:p>
            <a:p>
              <a:pPr algn="ctr"/>
              <a:r>
                <a:rPr lang="en-US" sz="1600" dirty="0">
                  <a:solidFill>
                    <a:srgbClr val="FF2F92"/>
                  </a:solidFill>
                </a:rPr>
                <a:t>MCDRAM GB/s</a:t>
              </a:r>
            </a:p>
          </p:txBody>
        </p:sp>
        <p:sp>
          <p:nvSpPr>
            <p:cNvPr id="34" name="TextBox 33">
              <a:extLst>
                <a:ext uri="{FF2B5EF4-FFF2-40B4-BE49-F238E27FC236}">
                  <a16:creationId xmlns:a16="http://schemas.microsoft.com/office/drawing/2014/main" id="{D000C634-6706-9341-9E14-889D5327A923}"/>
                </a:ext>
              </a:extLst>
            </p:cNvPr>
            <p:cNvSpPr txBox="1"/>
            <p:nvPr/>
          </p:nvSpPr>
          <p:spPr>
            <a:xfrm>
              <a:off x="8763000" y="4800600"/>
              <a:ext cx="914400" cy="914400"/>
            </a:xfrm>
            <a:prstGeom prst="rect">
              <a:avLst/>
            </a:prstGeom>
            <a:noFill/>
            <a:ln>
              <a:noFill/>
            </a:ln>
          </p:spPr>
          <p:txBody>
            <a:bodyPr wrap="none" lIns="0" tIns="0" rIns="0" bIns="0" rtlCol="0" anchor="ctr" anchorCtr="0">
              <a:noAutofit/>
            </a:bodyPr>
            <a:lstStyle/>
            <a:p>
              <a:pPr algn="ctr"/>
              <a:r>
                <a:rPr lang="en-US" sz="1600" dirty="0">
                  <a:solidFill>
                    <a:srgbClr val="FF2F92"/>
                  </a:solidFill>
                </a:rPr>
                <a:t>GFLOP/s</a:t>
              </a:r>
            </a:p>
            <a:p>
              <a:pPr algn="ctr"/>
              <a:r>
                <a:rPr lang="en-US" sz="1600" dirty="0">
                  <a:solidFill>
                    <a:srgbClr val="FF2F92"/>
                  </a:solidFill>
                </a:rPr>
                <a:t>DRAM GB/s</a:t>
              </a:r>
            </a:p>
          </p:txBody>
        </p:sp>
      </p:grpSp>
      <p:grpSp>
        <p:nvGrpSpPr>
          <p:cNvPr id="40" name="Group 39">
            <a:extLst>
              <a:ext uri="{FF2B5EF4-FFF2-40B4-BE49-F238E27FC236}">
                <a16:creationId xmlns:a16="http://schemas.microsoft.com/office/drawing/2014/main" id="{FE3F1872-5280-4145-A54A-6A26CCF996A7}"/>
              </a:ext>
            </a:extLst>
          </p:cNvPr>
          <p:cNvGrpSpPr/>
          <p:nvPr/>
        </p:nvGrpSpPr>
        <p:grpSpPr>
          <a:xfrm>
            <a:off x="11506200" y="1524000"/>
            <a:ext cx="914400" cy="4191000"/>
            <a:chOff x="11506200" y="1524000"/>
            <a:chExt cx="914400" cy="4191000"/>
          </a:xfrm>
        </p:grpSpPr>
        <p:sp>
          <p:nvSpPr>
            <p:cNvPr id="35" name="TextBox 34">
              <a:extLst>
                <a:ext uri="{FF2B5EF4-FFF2-40B4-BE49-F238E27FC236}">
                  <a16:creationId xmlns:a16="http://schemas.microsoft.com/office/drawing/2014/main" id="{0D957F2D-EA6D-FE43-A4C5-1F8A75863F4E}"/>
                </a:ext>
              </a:extLst>
            </p:cNvPr>
            <p:cNvSpPr txBox="1"/>
            <p:nvPr/>
          </p:nvSpPr>
          <p:spPr>
            <a:xfrm>
              <a:off x="11506200" y="1524000"/>
              <a:ext cx="914400" cy="228600"/>
            </a:xfrm>
            <a:prstGeom prst="rect">
              <a:avLst/>
            </a:prstGeom>
            <a:noFill/>
            <a:ln>
              <a:noFill/>
            </a:ln>
          </p:spPr>
          <p:txBody>
            <a:bodyPr wrap="none" lIns="0" tIns="0" rIns="0" bIns="0" rtlCol="0" anchor="ctr" anchorCtr="0">
              <a:noAutofit/>
            </a:bodyPr>
            <a:lstStyle/>
            <a:p>
              <a:pPr algn="ctr"/>
              <a:r>
                <a:rPr lang="en-US" sz="1600" b="1" u="sng" dirty="0">
                  <a:solidFill>
                    <a:srgbClr val="0432FF"/>
                  </a:solidFill>
                </a:rPr>
                <a:t>Arithmetic Intensity</a:t>
              </a:r>
            </a:p>
          </p:txBody>
        </p:sp>
        <p:sp>
          <p:nvSpPr>
            <p:cNvPr id="36" name="TextBox 35">
              <a:extLst>
                <a:ext uri="{FF2B5EF4-FFF2-40B4-BE49-F238E27FC236}">
                  <a16:creationId xmlns:a16="http://schemas.microsoft.com/office/drawing/2014/main" id="{5EABFBD9-2012-CF4B-939A-65D03AA0523C}"/>
                </a:ext>
              </a:extLst>
            </p:cNvPr>
            <p:cNvSpPr txBox="1"/>
            <p:nvPr/>
          </p:nvSpPr>
          <p:spPr>
            <a:xfrm>
              <a:off x="11506200" y="2057400"/>
              <a:ext cx="914400" cy="914400"/>
            </a:xfrm>
            <a:prstGeom prst="rect">
              <a:avLst/>
            </a:prstGeom>
            <a:noFill/>
            <a:ln>
              <a:noFill/>
            </a:ln>
          </p:spPr>
          <p:txBody>
            <a:bodyPr wrap="none" lIns="0" tIns="0" rIns="0" bIns="0" rtlCol="0" anchor="ctr" anchorCtr="0">
              <a:noAutofit/>
            </a:bodyPr>
            <a:lstStyle/>
            <a:p>
              <a:pPr algn="ctr"/>
              <a:r>
                <a:rPr lang="en-US" sz="1600" dirty="0">
                  <a:solidFill>
                    <a:srgbClr val="0432FF"/>
                  </a:solidFill>
                </a:rPr>
                <a:t>GFLOPs</a:t>
              </a:r>
            </a:p>
            <a:p>
              <a:pPr algn="ctr"/>
              <a:r>
                <a:rPr lang="en-US" sz="1600" dirty="0">
                  <a:solidFill>
                    <a:srgbClr val="0432FF"/>
                  </a:solidFill>
                </a:rPr>
                <a:t>L1 GB</a:t>
              </a:r>
            </a:p>
          </p:txBody>
        </p:sp>
        <p:sp>
          <p:nvSpPr>
            <p:cNvPr id="37" name="TextBox 36">
              <a:extLst>
                <a:ext uri="{FF2B5EF4-FFF2-40B4-BE49-F238E27FC236}">
                  <a16:creationId xmlns:a16="http://schemas.microsoft.com/office/drawing/2014/main" id="{2AD1A9AE-B197-1949-96C0-E1D405D7CED8}"/>
                </a:ext>
              </a:extLst>
            </p:cNvPr>
            <p:cNvSpPr txBox="1"/>
            <p:nvPr/>
          </p:nvSpPr>
          <p:spPr>
            <a:xfrm>
              <a:off x="11506200" y="2971800"/>
              <a:ext cx="914400" cy="914400"/>
            </a:xfrm>
            <a:prstGeom prst="rect">
              <a:avLst/>
            </a:prstGeom>
            <a:noFill/>
            <a:ln>
              <a:noFill/>
            </a:ln>
          </p:spPr>
          <p:txBody>
            <a:bodyPr wrap="none" lIns="0" tIns="0" rIns="0" bIns="0" rtlCol="0" anchor="ctr" anchorCtr="0">
              <a:noAutofit/>
            </a:bodyPr>
            <a:lstStyle/>
            <a:p>
              <a:pPr algn="ctr"/>
              <a:r>
                <a:rPr lang="en-US" sz="1600" dirty="0">
                  <a:solidFill>
                    <a:srgbClr val="0432FF"/>
                  </a:solidFill>
                </a:rPr>
                <a:t>GFLOPs</a:t>
              </a:r>
            </a:p>
            <a:p>
              <a:pPr algn="ctr"/>
              <a:r>
                <a:rPr lang="en-US" sz="1600" dirty="0">
                  <a:solidFill>
                    <a:srgbClr val="0432FF"/>
                  </a:solidFill>
                </a:rPr>
                <a:t>L2 GB</a:t>
              </a:r>
            </a:p>
          </p:txBody>
        </p:sp>
        <p:sp>
          <p:nvSpPr>
            <p:cNvPr id="38" name="TextBox 37">
              <a:extLst>
                <a:ext uri="{FF2B5EF4-FFF2-40B4-BE49-F238E27FC236}">
                  <a16:creationId xmlns:a16="http://schemas.microsoft.com/office/drawing/2014/main" id="{E4B98644-5920-0B4C-9B23-F46E353FAA3E}"/>
                </a:ext>
              </a:extLst>
            </p:cNvPr>
            <p:cNvSpPr txBox="1"/>
            <p:nvPr/>
          </p:nvSpPr>
          <p:spPr>
            <a:xfrm>
              <a:off x="11506200" y="3886200"/>
              <a:ext cx="914400" cy="914400"/>
            </a:xfrm>
            <a:prstGeom prst="rect">
              <a:avLst/>
            </a:prstGeom>
            <a:noFill/>
            <a:ln>
              <a:noFill/>
            </a:ln>
          </p:spPr>
          <p:txBody>
            <a:bodyPr wrap="none" lIns="0" tIns="0" rIns="0" bIns="0" rtlCol="0" anchor="ctr" anchorCtr="0">
              <a:noAutofit/>
            </a:bodyPr>
            <a:lstStyle/>
            <a:p>
              <a:pPr algn="ctr"/>
              <a:r>
                <a:rPr lang="en-US" sz="1600" dirty="0">
                  <a:solidFill>
                    <a:srgbClr val="0432FF"/>
                  </a:solidFill>
                </a:rPr>
                <a:t>GFLOPs </a:t>
              </a:r>
            </a:p>
            <a:p>
              <a:pPr algn="ctr"/>
              <a:r>
                <a:rPr lang="en-US" sz="1600" dirty="0">
                  <a:solidFill>
                    <a:srgbClr val="0432FF"/>
                  </a:solidFill>
                </a:rPr>
                <a:t>MCDRAM GB</a:t>
              </a:r>
            </a:p>
          </p:txBody>
        </p:sp>
        <p:sp>
          <p:nvSpPr>
            <p:cNvPr id="39" name="TextBox 38">
              <a:extLst>
                <a:ext uri="{FF2B5EF4-FFF2-40B4-BE49-F238E27FC236}">
                  <a16:creationId xmlns:a16="http://schemas.microsoft.com/office/drawing/2014/main" id="{5F653D02-BF90-3843-B1F9-F8546145DC7F}"/>
                </a:ext>
              </a:extLst>
            </p:cNvPr>
            <p:cNvSpPr txBox="1"/>
            <p:nvPr/>
          </p:nvSpPr>
          <p:spPr>
            <a:xfrm>
              <a:off x="11506200" y="4800600"/>
              <a:ext cx="914400" cy="914400"/>
            </a:xfrm>
            <a:prstGeom prst="rect">
              <a:avLst/>
            </a:prstGeom>
            <a:noFill/>
            <a:ln>
              <a:noFill/>
            </a:ln>
          </p:spPr>
          <p:txBody>
            <a:bodyPr wrap="none" lIns="0" tIns="0" rIns="0" bIns="0" rtlCol="0" anchor="ctr" anchorCtr="0">
              <a:noAutofit/>
            </a:bodyPr>
            <a:lstStyle/>
            <a:p>
              <a:pPr algn="ctr"/>
              <a:r>
                <a:rPr lang="en-US" sz="1600" dirty="0">
                  <a:solidFill>
                    <a:srgbClr val="0432FF"/>
                  </a:solidFill>
                </a:rPr>
                <a:t>GFLOPs </a:t>
              </a:r>
            </a:p>
            <a:p>
              <a:pPr algn="ctr"/>
              <a:r>
                <a:rPr lang="en-US" sz="1600" dirty="0">
                  <a:solidFill>
                    <a:srgbClr val="0432FF"/>
                  </a:solidFill>
                </a:rPr>
                <a:t>DRAM GB</a:t>
              </a:r>
            </a:p>
          </p:txBody>
        </p:sp>
      </p:grpSp>
      <p:cxnSp>
        <p:nvCxnSpPr>
          <p:cNvPr id="9" name="Straight Connector 8">
            <a:extLst>
              <a:ext uri="{FF2B5EF4-FFF2-40B4-BE49-F238E27FC236}">
                <a16:creationId xmlns:a16="http://schemas.microsoft.com/office/drawing/2014/main" id="{DCF5F52F-B9E6-4D47-B9C6-C777C21EB12B}"/>
              </a:ext>
            </a:extLst>
          </p:cNvPr>
          <p:cNvCxnSpPr>
            <a:stCxn id="31" idx="1"/>
            <a:endCxn id="31" idx="3"/>
          </p:cNvCxnSpPr>
          <p:nvPr/>
        </p:nvCxnSpPr>
        <p:spPr bwMode="auto">
          <a:xfrm>
            <a:off x="8763000" y="2514600"/>
            <a:ext cx="914400" cy="0"/>
          </a:xfrm>
          <a:prstGeom prst="line">
            <a:avLst/>
          </a:prstGeom>
          <a:solidFill>
            <a:schemeClr val="accent1"/>
          </a:solidFill>
          <a:ln w="25400" cap="flat" cmpd="sng" algn="ctr">
            <a:solidFill>
              <a:srgbClr val="FF2F92"/>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5F24F9FB-C6CA-9B46-9403-0A14A9281C9A}"/>
              </a:ext>
            </a:extLst>
          </p:cNvPr>
          <p:cNvCxnSpPr>
            <a:cxnSpLocks/>
            <a:stCxn id="32" idx="1"/>
            <a:endCxn id="32" idx="3"/>
          </p:cNvCxnSpPr>
          <p:nvPr/>
        </p:nvCxnSpPr>
        <p:spPr bwMode="auto">
          <a:xfrm>
            <a:off x="8763000" y="3429000"/>
            <a:ext cx="914400" cy="0"/>
          </a:xfrm>
          <a:prstGeom prst="line">
            <a:avLst/>
          </a:prstGeom>
          <a:solidFill>
            <a:schemeClr val="accent1"/>
          </a:solidFill>
          <a:ln w="25400" cap="flat" cmpd="sng" algn="ctr">
            <a:solidFill>
              <a:srgbClr val="FF2F92"/>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0370A229-AA93-024A-945A-7ADE45B755A3}"/>
              </a:ext>
            </a:extLst>
          </p:cNvPr>
          <p:cNvCxnSpPr>
            <a:cxnSpLocks/>
            <a:stCxn id="33" idx="1"/>
            <a:endCxn id="33" idx="3"/>
          </p:cNvCxnSpPr>
          <p:nvPr/>
        </p:nvCxnSpPr>
        <p:spPr bwMode="auto">
          <a:xfrm>
            <a:off x="8763000" y="4343400"/>
            <a:ext cx="914400" cy="0"/>
          </a:xfrm>
          <a:prstGeom prst="line">
            <a:avLst/>
          </a:prstGeom>
          <a:solidFill>
            <a:schemeClr val="accent1"/>
          </a:solidFill>
          <a:ln w="25400" cap="flat" cmpd="sng" algn="ctr">
            <a:solidFill>
              <a:srgbClr val="FF2F92"/>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7DDEE882-AB08-284D-AFAD-001102D04E56}"/>
              </a:ext>
            </a:extLst>
          </p:cNvPr>
          <p:cNvCxnSpPr>
            <a:cxnSpLocks/>
            <a:stCxn id="34" idx="1"/>
            <a:endCxn id="34" idx="3"/>
          </p:cNvCxnSpPr>
          <p:nvPr/>
        </p:nvCxnSpPr>
        <p:spPr bwMode="auto">
          <a:xfrm>
            <a:off x="8763000" y="5257800"/>
            <a:ext cx="914400" cy="0"/>
          </a:xfrm>
          <a:prstGeom prst="line">
            <a:avLst/>
          </a:prstGeom>
          <a:solidFill>
            <a:schemeClr val="accent1"/>
          </a:solidFill>
          <a:ln w="25400" cap="flat" cmpd="sng" algn="ctr">
            <a:solidFill>
              <a:srgbClr val="FF2F92"/>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3A8EE056-C80B-6340-825E-DAC5E4A98D97}"/>
              </a:ext>
            </a:extLst>
          </p:cNvPr>
          <p:cNvCxnSpPr>
            <a:cxnSpLocks/>
            <a:stCxn id="36" idx="1"/>
            <a:endCxn id="36" idx="3"/>
          </p:cNvCxnSpPr>
          <p:nvPr/>
        </p:nvCxnSpPr>
        <p:spPr bwMode="auto">
          <a:xfrm>
            <a:off x="11506200" y="2514600"/>
            <a:ext cx="914400" cy="0"/>
          </a:xfrm>
          <a:prstGeom prst="line">
            <a:avLst/>
          </a:prstGeom>
          <a:solidFill>
            <a:schemeClr val="accent1"/>
          </a:solidFill>
          <a:ln w="25400" cap="flat" cmpd="sng" algn="ctr">
            <a:solidFill>
              <a:srgbClr val="0432FF"/>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4663F37F-F512-6443-91AA-E6127D95506B}"/>
              </a:ext>
            </a:extLst>
          </p:cNvPr>
          <p:cNvCxnSpPr>
            <a:cxnSpLocks/>
            <a:endCxn id="37" idx="3"/>
          </p:cNvCxnSpPr>
          <p:nvPr/>
        </p:nvCxnSpPr>
        <p:spPr bwMode="auto">
          <a:xfrm>
            <a:off x="11582400" y="3429000"/>
            <a:ext cx="838200" cy="0"/>
          </a:xfrm>
          <a:prstGeom prst="line">
            <a:avLst/>
          </a:prstGeom>
          <a:solidFill>
            <a:schemeClr val="accent1"/>
          </a:solidFill>
          <a:ln w="25400" cap="flat" cmpd="sng" algn="ctr">
            <a:solidFill>
              <a:srgbClr val="0432FF"/>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86555948-4101-ED41-B212-A3407B0CD2EF}"/>
              </a:ext>
            </a:extLst>
          </p:cNvPr>
          <p:cNvCxnSpPr>
            <a:cxnSpLocks/>
            <a:stCxn id="38" idx="1"/>
            <a:endCxn id="38" idx="3"/>
          </p:cNvCxnSpPr>
          <p:nvPr/>
        </p:nvCxnSpPr>
        <p:spPr bwMode="auto">
          <a:xfrm>
            <a:off x="11506200" y="4343400"/>
            <a:ext cx="914400" cy="0"/>
          </a:xfrm>
          <a:prstGeom prst="line">
            <a:avLst/>
          </a:prstGeom>
          <a:solidFill>
            <a:schemeClr val="accent1"/>
          </a:solidFill>
          <a:ln w="25400" cap="flat" cmpd="sng" algn="ctr">
            <a:solidFill>
              <a:srgbClr val="0432FF"/>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373BF4D4-7786-8E44-99DF-3A891FC51866}"/>
              </a:ext>
            </a:extLst>
          </p:cNvPr>
          <p:cNvCxnSpPr>
            <a:cxnSpLocks/>
            <a:stCxn id="39" idx="1"/>
            <a:endCxn id="39" idx="3"/>
          </p:cNvCxnSpPr>
          <p:nvPr/>
        </p:nvCxnSpPr>
        <p:spPr bwMode="auto">
          <a:xfrm>
            <a:off x="11506200" y="5257800"/>
            <a:ext cx="914400" cy="0"/>
          </a:xfrm>
          <a:prstGeom prst="line">
            <a:avLst/>
          </a:prstGeom>
          <a:solidFill>
            <a:schemeClr val="accent1"/>
          </a:solidFill>
          <a:ln w="25400" cap="flat" cmpd="sng" algn="ctr">
            <a:solidFill>
              <a:srgbClr val="0432FF"/>
            </a:solidFill>
            <a:prstDash val="solid"/>
            <a:round/>
            <a:headEnd type="none" w="med" len="med"/>
            <a:tailEnd type="none" w="med" len="med"/>
          </a:ln>
          <a:effectLst/>
        </p:spPr>
      </p:cxnSp>
    </p:spTree>
    <p:extLst>
      <p:ext uri="{BB962C8B-B14F-4D97-AF65-F5344CB8AC3E}">
        <p14:creationId xmlns:p14="http://schemas.microsoft.com/office/powerpoint/2010/main" val="2881225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8610600" y="3962400"/>
            <a:ext cx="4419600" cy="1371600"/>
            <a:chOff x="8610600" y="3962400"/>
            <a:chExt cx="4419600" cy="1371600"/>
          </a:xfrm>
        </p:grpSpPr>
        <p:sp>
          <p:nvSpPr>
            <p:cNvPr id="4" name="Cloud 3"/>
            <p:cNvSpPr/>
            <p:nvPr/>
          </p:nvSpPr>
          <p:spPr bwMode="auto">
            <a:xfrm>
              <a:off x="10744200" y="3962400"/>
              <a:ext cx="2286000" cy="1371600"/>
            </a:xfrm>
            <a:prstGeom prst="cloud">
              <a:avLst/>
            </a:prstGeom>
            <a:solidFill>
              <a:schemeClr val="bg1"/>
            </a:solidFill>
            <a:ln w="9525" cap="flat" cmpd="sng" algn="ctr">
              <a:solidFill>
                <a:srgbClr val="0432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sng" strike="noStrike" cap="none" normalizeH="0" baseline="0" dirty="0">
                  <a:ln>
                    <a:noFill/>
                  </a:ln>
                  <a:solidFill>
                    <a:srgbClr val="0432FF"/>
                  </a:solidFill>
                  <a:effectLst/>
                  <a:latin typeface="Arial" charset="0"/>
                  <a:ea typeface="ＭＳ Ｐゴシック" charset="-128"/>
                  <a:cs typeface="ＭＳ Ｐゴシック" charset="-128"/>
                </a:rPr>
                <a:t>DDR Bound</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effectLst/>
                  <a:latin typeface="Arial" charset="0"/>
                  <a:ea typeface="ＭＳ Ｐゴシック" charset="-128"/>
                  <a:cs typeface="ＭＳ Ｐゴシック" charset="-128"/>
                </a:rPr>
                <a:t>DDR AI*BW </a:t>
              </a:r>
              <a:r>
                <a:rPr lang="en-US" sz="1200" dirty="0">
                  <a:latin typeface="Arial" charset="0"/>
                  <a:ea typeface="ＭＳ Ｐゴシック" charset="-128"/>
                  <a:cs typeface="ＭＳ Ｐゴシック" charset="-128"/>
                </a:rPr>
                <a:t>&lt;</a:t>
              </a:r>
              <a:endParaRPr kumimoji="0" lang="en-US" sz="1200" i="0" u="none" strike="noStrike" cap="none" normalizeH="0" baseline="0" dirty="0">
                <a:ln>
                  <a:noFill/>
                </a:ln>
                <a:effectLst/>
                <a:latin typeface="Arial" charset="0"/>
                <a:ea typeface="ＭＳ Ｐゴシック" charset="-128"/>
                <a:cs typeface="ＭＳ Ｐゴシック"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effectLst/>
                  <a:latin typeface="Arial" charset="0"/>
                  <a:ea typeface="ＭＳ Ｐゴシック" charset="-128"/>
                  <a:cs typeface="ＭＳ Ｐゴシック" charset="-128"/>
                </a:rPr>
                <a:t>MCDRAM AI*BW</a:t>
              </a:r>
            </a:p>
          </p:txBody>
        </p:sp>
        <p:cxnSp>
          <p:nvCxnSpPr>
            <p:cNvPr id="32" name="Straight Connector 31"/>
            <p:cNvCxnSpPr/>
            <p:nvPr/>
          </p:nvCxnSpPr>
          <p:spPr bwMode="auto">
            <a:xfrm flipH="1">
              <a:off x="8610600" y="4648200"/>
              <a:ext cx="2133600" cy="0"/>
            </a:xfrm>
            <a:prstGeom prst="line">
              <a:avLst/>
            </a:prstGeom>
            <a:solidFill>
              <a:schemeClr val="accent1"/>
            </a:solidFill>
            <a:ln w="19050" cap="flat" cmpd="sng" algn="ctr">
              <a:solidFill>
                <a:srgbClr val="0432FF"/>
              </a:solidFill>
              <a:prstDash val="dash"/>
              <a:round/>
              <a:headEnd type="none" w="med" len="med"/>
              <a:tailEnd type="stealth" w="lg" len="lg"/>
            </a:ln>
            <a:effectLst/>
          </p:spPr>
        </p:cxnSp>
      </p:grpSp>
      <p:sp>
        <p:nvSpPr>
          <p:cNvPr id="2" name="Title 1"/>
          <p:cNvSpPr>
            <a:spLocks noGrp="1"/>
          </p:cNvSpPr>
          <p:nvPr>
            <p:ph type="title"/>
          </p:nvPr>
        </p:nvSpPr>
        <p:spPr/>
        <p:txBody>
          <a:bodyPr/>
          <a:lstStyle/>
          <a:p>
            <a:r>
              <a:rPr lang="en-US" dirty="0"/>
              <a:t>Hierarchical Roofline</a:t>
            </a:r>
          </a:p>
        </p:txBody>
      </p:sp>
      <p:sp>
        <p:nvSpPr>
          <p:cNvPr id="3"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Construct superposition of Rooflines</a:t>
            </a:r>
            <a:r>
              <a:rPr lang="mr-IN" sz="3200" dirty="0"/>
              <a:t>…</a:t>
            </a:r>
            <a:endParaRPr lang="en-US" sz="3200" dirty="0"/>
          </a:p>
          <a:p>
            <a:pPr marL="914400" indent="-457200">
              <a:spcBef>
                <a:spcPts val="800"/>
              </a:spcBef>
              <a:buFont typeface="Wingdings" charset="2"/>
              <a:buChar char="§"/>
            </a:pPr>
            <a:r>
              <a:rPr lang="en-US" sz="2400" dirty="0"/>
              <a:t>Measure bandwidth</a:t>
            </a:r>
          </a:p>
          <a:p>
            <a:pPr marL="914400" indent="-457200">
              <a:spcBef>
                <a:spcPts val="800"/>
              </a:spcBef>
              <a:buFont typeface="Wingdings" charset="2"/>
              <a:buChar char="§"/>
            </a:pPr>
            <a:r>
              <a:rPr lang="en-US" sz="2400" dirty="0"/>
              <a:t>Measure AI for each level of memory</a:t>
            </a:r>
          </a:p>
          <a:p>
            <a:pPr marL="914400" indent="-457200">
              <a:spcBef>
                <a:spcPts val="800"/>
              </a:spcBef>
              <a:buFont typeface="Arial" charset="0"/>
              <a:buChar char="•"/>
            </a:pPr>
            <a:r>
              <a:rPr lang="en-US" sz="2400" dirty="0"/>
              <a:t>Although an loop nest may have multiple AI’s and multiple bounds (flops, L1, L2, </a:t>
            </a:r>
            <a:r>
              <a:rPr lang="mr-IN" sz="2400" dirty="0"/>
              <a:t>…</a:t>
            </a:r>
            <a:r>
              <a:rPr lang="en-US" sz="2400" dirty="0"/>
              <a:t> DRAM)</a:t>
            </a:r>
            <a:r>
              <a:rPr lang="mr-IN" sz="2400" dirty="0"/>
              <a:t>…</a:t>
            </a:r>
            <a:endParaRPr lang="en-US" sz="2400" dirty="0"/>
          </a:p>
          <a:p>
            <a:pPr marL="914400" indent="-457200">
              <a:spcBef>
                <a:spcPts val="800"/>
              </a:spcBef>
              <a:buFont typeface="Arial" charset="0"/>
              <a:buChar char="•"/>
            </a:pPr>
            <a:r>
              <a:rPr lang="mr-IN" sz="2400" b="1" dirty="0">
                <a:solidFill>
                  <a:srgbClr val="0432FF"/>
                </a:solidFill>
              </a:rPr>
              <a:t>…</a:t>
            </a:r>
            <a:r>
              <a:rPr lang="en-US" sz="2400" b="1" dirty="0">
                <a:solidFill>
                  <a:srgbClr val="0432FF"/>
                </a:solidFill>
              </a:rPr>
              <a:t> performance is bound by the minimum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36</a:t>
            </a:fld>
            <a:endParaRPr lang="en-US" dirty="0"/>
          </a:p>
        </p:txBody>
      </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34" name="Group 33"/>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9394580" y="4344012"/>
              <a:ext cx="1261884" cy="369332"/>
            </a:xfrm>
            <a:prstGeom prst="rect">
              <a:avLst/>
            </a:prstGeom>
            <a:noFill/>
          </p:spPr>
          <p:txBody>
            <a:bodyPr wrap="none" rtlCol="0">
              <a:spAutoFit/>
            </a:bodyPr>
            <a:lstStyle/>
            <a:p>
              <a:pPr algn="ctr"/>
              <a:r>
                <a:rPr lang="en-US" sz="1800" dirty="0">
                  <a:solidFill>
                    <a:srgbClr val="0432FF"/>
                  </a:solidFill>
                </a:rPr>
                <a:t>DDR GB/s</a:t>
              </a:r>
            </a:p>
          </p:txBody>
        </p:sp>
      </p:grpSp>
      <p:grpSp>
        <p:nvGrpSpPr>
          <p:cNvPr id="37" name="Group 36"/>
          <p:cNvGrpSpPr/>
          <p:nvPr/>
        </p:nvGrpSpPr>
        <p:grpSpPr>
          <a:xfrm>
            <a:off x="8610600" y="2971800"/>
            <a:ext cx="3276600" cy="2362200"/>
            <a:chOff x="8610600" y="2971800"/>
            <a:chExt cx="3276600" cy="2362200"/>
          </a:xfrm>
        </p:grpSpPr>
        <p:cxnSp>
          <p:nvCxnSpPr>
            <p:cNvPr id="24" name="Straight Arrow Connector 23"/>
            <p:cNvCxnSpPr>
              <a:cxnSpLocks/>
            </p:cNvCxnSpPr>
            <p:nvPr/>
          </p:nvCxnSpPr>
          <p:spPr bwMode="auto">
            <a:xfrm flipV="1">
              <a:off x="8610600" y="2971800"/>
              <a:ext cx="2362200" cy="23622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25" name="TextBox 24"/>
            <p:cNvSpPr txBox="1"/>
            <p:nvPr/>
          </p:nvSpPr>
          <p:spPr>
            <a:xfrm rot="18900000">
              <a:off x="8846662" y="3444590"/>
              <a:ext cx="2480167" cy="369332"/>
            </a:xfrm>
            <a:prstGeom prst="rect">
              <a:avLst/>
            </a:prstGeom>
            <a:noFill/>
          </p:spPr>
          <p:txBody>
            <a:bodyPr wrap="none" rtlCol="0">
              <a:spAutoFit/>
            </a:bodyPr>
            <a:lstStyle/>
            <a:p>
              <a:pPr algn="ctr"/>
              <a:r>
                <a:rPr lang="en-US" sz="1800" dirty="0">
                  <a:solidFill>
                    <a:srgbClr val="00B050"/>
                  </a:solidFill>
                </a:rPr>
                <a:t>MCDRAM cache GB/s</a:t>
              </a:r>
            </a:p>
          </p:txBody>
        </p:sp>
        <p:cxnSp>
          <p:nvCxnSpPr>
            <p:cNvPr id="39" name="Straight Arrow Connector 38">
              <a:extLst>
                <a:ext uri="{FF2B5EF4-FFF2-40B4-BE49-F238E27FC236}">
                  <a16:creationId xmlns:a16="http://schemas.microsoft.com/office/drawing/2014/main" id="{324C779F-D56A-EA41-AA50-945DCCEEABFD}"/>
                </a:ext>
              </a:extLst>
            </p:cNvPr>
            <p:cNvCxnSpPr>
              <a:cxnSpLocks/>
            </p:cNvCxnSpPr>
            <p:nvPr/>
          </p:nvCxnSpPr>
          <p:spPr bwMode="auto">
            <a:xfrm flipH="1">
              <a:off x="10972800" y="2971800"/>
              <a:ext cx="914400" cy="0"/>
            </a:xfrm>
            <a:prstGeom prst="straightConnector1">
              <a:avLst/>
            </a:prstGeom>
            <a:solidFill>
              <a:schemeClr val="accent1"/>
            </a:solidFill>
            <a:ln w="38100" cap="flat" cmpd="sng" algn="ctr">
              <a:solidFill>
                <a:srgbClr val="FF2F92"/>
              </a:solidFill>
              <a:prstDash val="solid"/>
              <a:round/>
              <a:headEnd type="none" w="med" len="med"/>
              <a:tailEnd type="none" w="lg" len="lg"/>
            </a:ln>
            <a:effectLst/>
          </p:spPr>
        </p:cxn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grpSp>
        <p:nvGrpSpPr>
          <p:cNvPr id="23" name="Group 22"/>
          <p:cNvGrpSpPr/>
          <p:nvPr/>
        </p:nvGrpSpPr>
        <p:grpSpPr>
          <a:xfrm>
            <a:off x="8610600" y="2971800"/>
            <a:ext cx="2362200" cy="1447800"/>
            <a:chOff x="8610600" y="2971800"/>
            <a:chExt cx="2362200" cy="1447800"/>
          </a:xfrm>
        </p:grpSpPr>
        <p:cxnSp>
          <p:nvCxnSpPr>
            <p:cNvPr id="27" name="Straight Arrow Connector 26"/>
            <p:cNvCxnSpPr>
              <a:cxnSpLocks/>
            </p:cNvCxnSpPr>
            <p:nvPr/>
          </p:nvCxnSpPr>
          <p:spPr bwMode="auto">
            <a:xfrm flipV="1">
              <a:off x="8610600" y="2971800"/>
              <a:ext cx="1447800" cy="1447800"/>
            </a:xfrm>
            <a:prstGeom prst="straightConnector1">
              <a:avLst/>
            </a:prstGeom>
            <a:solidFill>
              <a:schemeClr val="accent1"/>
            </a:solidFill>
            <a:ln w="38100" cap="flat" cmpd="sng" algn="ctr">
              <a:solidFill>
                <a:srgbClr val="FFC000"/>
              </a:solidFill>
              <a:prstDash val="solid"/>
              <a:round/>
              <a:headEnd type="none" w="med" len="med"/>
              <a:tailEnd type="none" w="lg" len="lg"/>
            </a:ln>
            <a:effectLst/>
          </p:spPr>
        </p:cxnSp>
        <p:sp>
          <p:nvSpPr>
            <p:cNvPr id="33" name="TextBox 32"/>
            <p:cNvSpPr txBox="1"/>
            <p:nvPr/>
          </p:nvSpPr>
          <p:spPr>
            <a:xfrm rot="18900000">
              <a:off x="8737175" y="3292190"/>
              <a:ext cx="1018228" cy="369332"/>
            </a:xfrm>
            <a:prstGeom prst="rect">
              <a:avLst/>
            </a:prstGeom>
            <a:noFill/>
          </p:spPr>
          <p:txBody>
            <a:bodyPr wrap="none" rtlCol="0">
              <a:spAutoFit/>
            </a:bodyPr>
            <a:lstStyle/>
            <a:p>
              <a:pPr algn="ctr"/>
              <a:r>
                <a:rPr lang="en-US" sz="1800">
                  <a:solidFill>
                    <a:srgbClr val="FFC000"/>
                  </a:solidFill>
                </a:rPr>
                <a:t>L2 GB/s</a:t>
              </a:r>
              <a:endParaRPr lang="en-US" sz="1800" dirty="0">
                <a:solidFill>
                  <a:srgbClr val="FFC000"/>
                </a:solidFill>
              </a:endParaRPr>
            </a:p>
          </p:txBody>
        </p:sp>
        <p:cxnSp>
          <p:nvCxnSpPr>
            <p:cNvPr id="38" name="Straight Arrow Connector 37">
              <a:extLst>
                <a:ext uri="{FF2B5EF4-FFF2-40B4-BE49-F238E27FC236}">
                  <a16:creationId xmlns:a16="http://schemas.microsoft.com/office/drawing/2014/main" id="{E9F022BE-FA9F-644F-99D7-07358B1632B5}"/>
                </a:ext>
              </a:extLst>
            </p:cNvPr>
            <p:cNvCxnSpPr>
              <a:cxnSpLocks/>
            </p:cNvCxnSpPr>
            <p:nvPr/>
          </p:nvCxnSpPr>
          <p:spPr bwMode="auto">
            <a:xfrm flipH="1">
              <a:off x="10058400" y="2971800"/>
              <a:ext cx="914400" cy="0"/>
            </a:xfrm>
            <a:prstGeom prst="straightConnector1">
              <a:avLst/>
            </a:prstGeom>
            <a:solidFill>
              <a:schemeClr val="accent1"/>
            </a:solidFill>
            <a:ln w="38100" cap="flat" cmpd="sng" algn="ctr">
              <a:solidFill>
                <a:srgbClr val="FF2F92"/>
              </a:solidFill>
              <a:prstDash val="solid"/>
              <a:round/>
              <a:headEnd type="none" w="med" len="med"/>
              <a:tailEnd type="none" w="lg" len="lg"/>
            </a:ln>
            <a:effectLst/>
          </p:spPr>
        </p:cxnSp>
      </p:grpSp>
      <p:grpSp>
        <p:nvGrpSpPr>
          <p:cNvPr id="28" name="Group 27"/>
          <p:cNvGrpSpPr/>
          <p:nvPr/>
        </p:nvGrpSpPr>
        <p:grpSpPr>
          <a:xfrm>
            <a:off x="9448800" y="4343400"/>
            <a:ext cx="838200" cy="1447799"/>
            <a:chOff x="9296400" y="4495801"/>
            <a:chExt cx="838200" cy="1447799"/>
          </a:xfrm>
        </p:grpSpPr>
        <p:grpSp>
          <p:nvGrpSpPr>
            <p:cNvPr id="15" name="Group 14"/>
            <p:cNvGrpSpPr/>
            <p:nvPr/>
          </p:nvGrpSpPr>
          <p:grpSpPr>
            <a:xfrm>
              <a:off x="9982200" y="4724401"/>
              <a:ext cx="152400" cy="1210505"/>
              <a:chOff x="10439400" y="4724401"/>
              <a:chExt cx="152400" cy="1210505"/>
            </a:xfrm>
          </p:grpSpPr>
          <p:cxnSp>
            <p:nvCxnSpPr>
              <p:cNvPr id="35" name="Straight Connector 34"/>
              <p:cNvCxnSpPr/>
              <p:nvPr/>
            </p:nvCxnSpPr>
            <p:spPr bwMode="auto">
              <a:xfrm>
                <a:off x="10515600" y="4876802"/>
                <a:ext cx="0" cy="1058104"/>
              </a:xfrm>
              <a:prstGeom prst="line">
                <a:avLst/>
              </a:prstGeom>
              <a:solidFill>
                <a:schemeClr val="accent1"/>
              </a:solidFill>
              <a:ln w="19050" cap="flat" cmpd="sng" algn="ctr">
                <a:solidFill>
                  <a:srgbClr val="0432FF"/>
                </a:solidFill>
                <a:prstDash val="dash"/>
                <a:round/>
                <a:headEnd type="none" w="med" len="med"/>
                <a:tailEnd type="none" w="med" len="med"/>
              </a:ln>
              <a:effectLst/>
            </p:spPr>
          </p:cxnSp>
          <p:sp>
            <p:nvSpPr>
              <p:cNvPr id="36" name="Oval 35"/>
              <p:cNvSpPr/>
              <p:nvPr/>
            </p:nvSpPr>
            <p:spPr bwMode="auto">
              <a:xfrm>
                <a:off x="10439400" y="4724401"/>
                <a:ext cx="152400" cy="152401"/>
              </a:xfrm>
              <a:prstGeom prst="ellipse">
                <a:avLst/>
              </a:prstGeom>
              <a:solidFill>
                <a:schemeClr val="bg1"/>
              </a:solidFill>
              <a:ln w="381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22" name="Group 21"/>
            <p:cNvGrpSpPr/>
            <p:nvPr/>
          </p:nvGrpSpPr>
          <p:grpSpPr>
            <a:xfrm>
              <a:off x="9296400" y="4495801"/>
              <a:ext cx="152400" cy="1447799"/>
              <a:chOff x="10134600" y="4191001"/>
              <a:chExt cx="152400" cy="1447799"/>
            </a:xfrm>
          </p:grpSpPr>
          <p:cxnSp>
            <p:nvCxnSpPr>
              <p:cNvPr id="30" name="Straight Connector 29"/>
              <p:cNvCxnSpPr/>
              <p:nvPr/>
            </p:nvCxnSpPr>
            <p:spPr bwMode="auto">
              <a:xfrm>
                <a:off x="10210800" y="4343401"/>
                <a:ext cx="0" cy="1295399"/>
              </a:xfrm>
              <a:prstGeom prst="line">
                <a:avLst/>
              </a:prstGeom>
              <a:solidFill>
                <a:schemeClr val="accent1"/>
              </a:solidFill>
              <a:ln w="19050" cap="flat" cmpd="sng" algn="ctr">
                <a:solidFill>
                  <a:srgbClr val="00B050"/>
                </a:solidFill>
                <a:prstDash val="dash"/>
                <a:round/>
                <a:headEnd type="none" w="med" len="med"/>
                <a:tailEnd type="none" w="med" len="med"/>
              </a:ln>
              <a:effectLst/>
            </p:spPr>
          </p:cxnSp>
          <p:sp>
            <p:nvSpPr>
              <p:cNvPr id="11" name="Oval 10"/>
              <p:cNvSpPr/>
              <p:nvPr/>
            </p:nvSpPr>
            <p:spPr bwMode="auto">
              <a:xfrm>
                <a:off x="10134600" y="4191001"/>
                <a:ext cx="152400" cy="152400"/>
              </a:xfrm>
              <a:prstGeom prst="ellipse">
                <a:avLst/>
              </a:prstGeom>
              <a:solidFill>
                <a:schemeClr val="bg1"/>
              </a:solid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grpSp>
        <p:nvGrpSpPr>
          <p:cNvPr id="18" name="Group 17"/>
          <p:cNvGrpSpPr/>
          <p:nvPr/>
        </p:nvGrpSpPr>
        <p:grpSpPr>
          <a:xfrm>
            <a:off x="11199912" y="2602468"/>
            <a:ext cx="1556836" cy="369332"/>
            <a:chOff x="11199912" y="2602468"/>
            <a:chExt cx="1556836" cy="369332"/>
          </a:xfrm>
        </p:grpSpPr>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199912" y="2602468"/>
              <a:ext cx="1556836" cy="369332"/>
            </a:xfrm>
            <a:prstGeom prst="rect">
              <a:avLst/>
            </a:prstGeom>
            <a:noFill/>
          </p:spPr>
          <p:txBody>
            <a:bodyPr wrap="none" rtlCol="0">
              <a:spAutoFit/>
            </a:bodyPr>
            <a:lstStyle/>
            <a:p>
              <a:pPr algn="r"/>
              <a:r>
                <a:rPr lang="en-US" sz="1800" dirty="0">
                  <a:solidFill>
                    <a:srgbClr val="FF0080"/>
                  </a:solidFill>
                </a:rPr>
                <a:t>Peak FLOP/s</a:t>
              </a:r>
            </a:p>
          </p:txBody>
        </p:sp>
      </p:grpSp>
    </p:spTree>
    <p:extLst>
      <p:ext uri="{BB962C8B-B14F-4D97-AF65-F5344CB8AC3E}">
        <p14:creationId xmlns:p14="http://schemas.microsoft.com/office/powerpoint/2010/main" val="31950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Hierarchical Roofline</a:t>
            </a:r>
          </a:p>
        </p:txBody>
      </p:sp>
      <p:sp>
        <p:nvSpPr>
          <p:cNvPr id="3"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Construct superposition of Rooflines</a:t>
            </a:r>
            <a:r>
              <a:rPr lang="mr-IN" sz="3200" dirty="0"/>
              <a:t>…</a:t>
            </a:r>
            <a:endParaRPr lang="en-US" sz="3200" dirty="0"/>
          </a:p>
          <a:p>
            <a:pPr marL="914400" indent="-457200">
              <a:spcBef>
                <a:spcPts val="800"/>
              </a:spcBef>
              <a:buFont typeface="Wingdings" charset="2"/>
              <a:buChar char="§"/>
            </a:pPr>
            <a:r>
              <a:rPr lang="en-US" sz="2400" dirty="0"/>
              <a:t>Measure bandwidth</a:t>
            </a:r>
          </a:p>
          <a:p>
            <a:pPr marL="914400" indent="-457200">
              <a:spcBef>
                <a:spcPts val="800"/>
              </a:spcBef>
              <a:buFont typeface="Wingdings" charset="2"/>
              <a:buChar char="§"/>
            </a:pPr>
            <a:r>
              <a:rPr lang="en-US" sz="2400" dirty="0"/>
              <a:t>Measure AI for each level of memory</a:t>
            </a:r>
          </a:p>
          <a:p>
            <a:pPr marL="914400" indent="-457200">
              <a:spcBef>
                <a:spcPts val="800"/>
              </a:spcBef>
              <a:buFont typeface="Arial" charset="0"/>
              <a:buChar char="•"/>
            </a:pPr>
            <a:r>
              <a:rPr lang="en-US" sz="2400" dirty="0"/>
              <a:t>Although an loop nest may have multiple AI’s and multiple bounds (flops, L1, L2, </a:t>
            </a:r>
            <a:r>
              <a:rPr lang="mr-IN" sz="2400" dirty="0"/>
              <a:t>…</a:t>
            </a:r>
            <a:r>
              <a:rPr lang="en-US" sz="2400" dirty="0"/>
              <a:t> DRAM)</a:t>
            </a:r>
            <a:r>
              <a:rPr lang="mr-IN" sz="2400" dirty="0"/>
              <a:t>…</a:t>
            </a:r>
            <a:endParaRPr lang="en-US" sz="2400" dirty="0"/>
          </a:p>
          <a:p>
            <a:pPr marL="914400" indent="-457200">
              <a:spcBef>
                <a:spcPts val="800"/>
              </a:spcBef>
              <a:buFont typeface="Arial" charset="0"/>
              <a:buChar char="•"/>
            </a:pPr>
            <a:r>
              <a:rPr lang="mr-IN" sz="2400" b="1" dirty="0">
                <a:solidFill>
                  <a:srgbClr val="0432FF"/>
                </a:solidFill>
              </a:rPr>
              <a:t>…</a:t>
            </a:r>
            <a:r>
              <a:rPr lang="en-US" sz="2400" b="1" dirty="0">
                <a:solidFill>
                  <a:srgbClr val="0432FF"/>
                </a:solidFill>
              </a:rPr>
              <a:t> performance is bound by the minimum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37</a:t>
            </a:fld>
            <a:endParaRPr lang="en-US" dirty="0"/>
          </a:p>
        </p:txBody>
      </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34" name="Group 33"/>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alpha val="25000"/>
                </a:srgbClr>
              </a:solidFill>
              <a:prstDash val="solid"/>
              <a:round/>
              <a:headEnd type="none" w="med" len="med"/>
              <a:tailEnd type="none" w="lg" len="lg"/>
            </a:ln>
            <a:effectLst/>
          </p:spPr>
        </p:cxnSp>
        <p:sp>
          <p:nvSpPr>
            <p:cNvPr id="16" name="TextBox 15"/>
            <p:cNvSpPr txBox="1"/>
            <p:nvPr/>
          </p:nvSpPr>
          <p:spPr>
            <a:xfrm rot="18900000">
              <a:off x="9394580" y="4344012"/>
              <a:ext cx="1261884" cy="369332"/>
            </a:xfrm>
            <a:prstGeom prst="rect">
              <a:avLst/>
            </a:prstGeom>
            <a:noFill/>
          </p:spPr>
          <p:txBody>
            <a:bodyPr wrap="none" rtlCol="0">
              <a:spAutoFit/>
            </a:bodyPr>
            <a:lstStyle/>
            <a:p>
              <a:pPr algn="ctr"/>
              <a:r>
                <a:rPr lang="en-US" sz="1800" dirty="0">
                  <a:solidFill>
                    <a:srgbClr val="0432FF">
                      <a:alpha val="25000"/>
                    </a:srgbClr>
                  </a:solidFill>
                </a:rPr>
                <a:t>DDR GB/s</a:t>
              </a:r>
            </a:p>
          </p:txBody>
        </p:sp>
      </p:grpSp>
      <p:grpSp>
        <p:nvGrpSpPr>
          <p:cNvPr id="37" name="Group 36"/>
          <p:cNvGrpSpPr/>
          <p:nvPr/>
        </p:nvGrpSpPr>
        <p:grpSpPr>
          <a:xfrm>
            <a:off x="8610600" y="2971800"/>
            <a:ext cx="2716229" cy="2362200"/>
            <a:chOff x="8610600" y="2971800"/>
            <a:chExt cx="2716229" cy="2362200"/>
          </a:xfrm>
        </p:grpSpPr>
        <p:cxnSp>
          <p:nvCxnSpPr>
            <p:cNvPr id="24" name="Straight Arrow Connector 23"/>
            <p:cNvCxnSpPr>
              <a:cxnSpLocks/>
            </p:cNvCxnSpPr>
            <p:nvPr/>
          </p:nvCxnSpPr>
          <p:spPr bwMode="auto">
            <a:xfrm flipV="1">
              <a:off x="8610600" y="2971800"/>
              <a:ext cx="2362200" cy="23622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25" name="TextBox 24"/>
            <p:cNvSpPr txBox="1"/>
            <p:nvPr/>
          </p:nvSpPr>
          <p:spPr>
            <a:xfrm rot="18900000">
              <a:off x="8846662" y="3444590"/>
              <a:ext cx="2480167" cy="369332"/>
            </a:xfrm>
            <a:prstGeom prst="rect">
              <a:avLst/>
            </a:prstGeom>
            <a:noFill/>
          </p:spPr>
          <p:txBody>
            <a:bodyPr wrap="none" rtlCol="0">
              <a:spAutoFit/>
            </a:bodyPr>
            <a:lstStyle/>
            <a:p>
              <a:pPr algn="ctr"/>
              <a:r>
                <a:rPr lang="en-US" sz="1800" dirty="0">
                  <a:solidFill>
                    <a:srgbClr val="00B050"/>
                  </a:solidFill>
                </a:rPr>
                <a:t>MCDRAM cache GB/s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grpSp>
        <p:nvGrpSpPr>
          <p:cNvPr id="23" name="Group 22"/>
          <p:cNvGrpSpPr/>
          <p:nvPr/>
        </p:nvGrpSpPr>
        <p:grpSpPr>
          <a:xfrm>
            <a:off x="8610600" y="2971800"/>
            <a:ext cx="1447800" cy="1447800"/>
            <a:chOff x="8610600" y="2971800"/>
            <a:chExt cx="1447800" cy="1447800"/>
          </a:xfrm>
        </p:grpSpPr>
        <p:cxnSp>
          <p:nvCxnSpPr>
            <p:cNvPr id="27" name="Straight Arrow Connector 26"/>
            <p:cNvCxnSpPr>
              <a:cxnSpLocks/>
            </p:cNvCxnSpPr>
            <p:nvPr/>
          </p:nvCxnSpPr>
          <p:spPr bwMode="auto">
            <a:xfrm flipV="1">
              <a:off x="8610600" y="2971800"/>
              <a:ext cx="1447800" cy="1447800"/>
            </a:xfrm>
            <a:prstGeom prst="straightConnector1">
              <a:avLst/>
            </a:prstGeom>
            <a:solidFill>
              <a:schemeClr val="accent1"/>
            </a:solidFill>
            <a:ln w="38100" cap="flat" cmpd="sng" algn="ctr">
              <a:solidFill>
                <a:srgbClr val="FFC000"/>
              </a:solidFill>
              <a:prstDash val="solid"/>
              <a:round/>
              <a:headEnd type="none" w="med" len="med"/>
              <a:tailEnd type="none" w="lg" len="lg"/>
            </a:ln>
            <a:effectLst/>
          </p:spPr>
        </p:cxnSp>
        <p:sp>
          <p:nvSpPr>
            <p:cNvPr id="33" name="TextBox 32"/>
            <p:cNvSpPr txBox="1"/>
            <p:nvPr/>
          </p:nvSpPr>
          <p:spPr>
            <a:xfrm rot="18900000">
              <a:off x="8737175" y="3292190"/>
              <a:ext cx="1018228" cy="369332"/>
            </a:xfrm>
            <a:prstGeom prst="rect">
              <a:avLst/>
            </a:prstGeom>
            <a:noFill/>
          </p:spPr>
          <p:txBody>
            <a:bodyPr wrap="none" rtlCol="0">
              <a:spAutoFit/>
            </a:bodyPr>
            <a:lstStyle/>
            <a:p>
              <a:pPr algn="ctr"/>
              <a:r>
                <a:rPr lang="en-US" sz="1800">
                  <a:solidFill>
                    <a:srgbClr val="FFC000"/>
                  </a:solidFill>
                </a:rPr>
                <a:t>L2 GB/s</a:t>
              </a:r>
              <a:endParaRPr lang="en-US" sz="1800" dirty="0">
                <a:solidFill>
                  <a:srgbClr val="FFC000"/>
                </a:solidFill>
              </a:endParaRPr>
            </a:p>
          </p:txBody>
        </p:sp>
      </p:grpSp>
      <p:cxnSp>
        <p:nvCxnSpPr>
          <p:cNvPr id="35" name="Straight Connector 34"/>
          <p:cNvCxnSpPr/>
          <p:nvPr/>
        </p:nvCxnSpPr>
        <p:spPr bwMode="auto">
          <a:xfrm>
            <a:off x="10210800" y="4724401"/>
            <a:ext cx="0" cy="1058104"/>
          </a:xfrm>
          <a:prstGeom prst="line">
            <a:avLst/>
          </a:prstGeom>
          <a:solidFill>
            <a:schemeClr val="accent1"/>
          </a:solidFill>
          <a:ln w="19050" cap="flat" cmpd="sng" algn="ctr">
            <a:solidFill>
              <a:srgbClr val="0432FF">
                <a:alpha val="25000"/>
              </a:srgbClr>
            </a:solidFill>
            <a:prstDash val="dash"/>
            <a:round/>
            <a:headEnd type="none" w="med" len="med"/>
            <a:tailEnd type="none" w="med" len="med"/>
          </a:ln>
          <a:effectLst/>
        </p:spPr>
      </p:cxnSp>
      <p:sp>
        <p:nvSpPr>
          <p:cNvPr id="36" name="Oval 35"/>
          <p:cNvSpPr/>
          <p:nvPr/>
        </p:nvSpPr>
        <p:spPr bwMode="auto">
          <a:xfrm>
            <a:off x="10134600" y="4572000"/>
            <a:ext cx="152400" cy="152401"/>
          </a:xfrm>
          <a:prstGeom prst="ellipse">
            <a:avLst/>
          </a:prstGeom>
          <a:solidFill>
            <a:schemeClr val="bg1"/>
          </a:solidFill>
          <a:ln w="38100" cap="flat" cmpd="sng" algn="ctr">
            <a:solidFill>
              <a:srgbClr val="0432FF">
                <a:alpha val="2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30" name="Straight Connector 29"/>
          <p:cNvCxnSpPr/>
          <p:nvPr/>
        </p:nvCxnSpPr>
        <p:spPr bwMode="auto">
          <a:xfrm>
            <a:off x="9525000" y="4419600"/>
            <a:ext cx="0" cy="1371600"/>
          </a:xfrm>
          <a:prstGeom prst="line">
            <a:avLst/>
          </a:prstGeom>
          <a:solidFill>
            <a:schemeClr val="accent1"/>
          </a:solidFill>
          <a:ln w="19050" cap="flat" cmpd="sng" algn="ctr">
            <a:solidFill>
              <a:srgbClr val="00B050"/>
            </a:solidFill>
            <a:prstDash val="dash"/>
            <a:round/>
            <a:headEnd type="none" w="med" len="med"/>
            <a:tailEnd type="none" w="med" len="med"/>
          </a:ln>
          <a:effectLst/>
        </p:spPr>
      </p:cxnSp>
      <p:sp>
        <p:nvSpPr>
          <p:cNvPr id="11" name="Oval 10"/>
          <p:cNvSpPr/>
          <p:nvPr/>
        </p:nvSpPr>
        <p:spPr bwMode="auto">
          <a:xfrm>
            <a:off x="9448800" y="4343400"/>
            <a:ext cx="152400" cy="152400"/>
          </a:xfrm>
          <a:prstGeom prst="ellipse">
            <a:avLst/>
          </a:prstGeom>
          <a:solidFill>
            <a:schemeClr val="bg1"/>
          </a:solid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9" name="Cloud 38"/>
          <p:cNvSpPr/>
          <p:nvPr/>
        </p:nvSpPr>
        <p:spPr bwMode="auto">
          <a:xfrm>
            <a:off x="7467600" y="4876800"/>
            <a:ext cx="2743200" cy="1447800"/>
          </a:xfrm>
          <a:prstGeom prst="cloud">
            <a:avLst/>
          </a:prstGeom>
          <a:solidFill>
            <a:schemeClr val="bg1"/>
          </a:solidFill>
          <a:ln w="9525" cap="flat" cmpd="sng" algn="ctr">
            <a:solidFill>
              <a:srgbClr val="00905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009051"/>
                </a:solidFill>
                <a:latin typeface="Arial" charset="0"/>
                <a:ea typeface="ＭＳ Ｐゴシック" charset="-128"/>
                <a:cs typeface="ＭＳ Ｐゴシック" charset="-128"/>
              </a:rPr>
              <a:t>DDR bottleneck </a:t>
            </a:r>
            <a:r>
              <a:rPr lang="en-US" sz="1600" b="1">
                <a:solidFill>
                  <a:srgbClr val="009051"/>
                </a:solidFill>
                <a:latin typeface="Arial" charset="0"/>
                <a:ea typeface="ＭＳ Ｐゴシック" charset="-128"/>
                <a:cs typeface="ＭＳ Ｐゴシック" charset="-128"/>
              </a:rPr>
              <a:t>pulls performance below </a:t>
            </a:r>
            <a:r>
              <a:rPr lang="en-US" sz="1600" b="1" dirty="0">
                <a:solidFill>
                  <a:srgbClr val="009051"/>
                </a:solidFill>
                <a:latin typeface="Arial" charset="0"/>
                <a:ea typeface="ＭＳ Ｐゴシック" charset="-128"/>
                <a:cs typeface="ＭＳ Ｐゴシック" charset="-128"/>
              </a:rPr>
              <a:t>MCDRAM Roofline</a:t>
            </a:r>
            <a:endParaRPr kumimoji="0" lang="en-US" sz="1200" i="0" strike="noStrike" cap="none" normalizeH="0" baseline="0" dirty="0">
              <a:ln>
                <a:noFill/>
              </a:ln>
              <a:solidFill>
                <a:srgbClr val="009051"/>
              </a:solidFill>
              <a:effectLst/>
              <a:latin typeface="Arial" charset="0"/>
              <a:ea typeface="ＭＳ Ｐゴシック" charset="-128"/>
              <a:cs typeface="ＭＳ Ｐゴシック" charset="-128"/>
            </a:endParaRPr>
          </a:p>
        </p:txBody>
      </p:sp>
      <p:grpSp>
        <p:nvGrpSpPr>
          <p:cNvPr id="18" name="Group 17"/>
          <p:cNvGrpSpPr/>
          <p:nvPr/>
        </p:nvGrpSpPr>
        <p:grpSpPr>
          <a:xfrm>
            <a:off x="10058400" y="2602468"/>
            <a:ext cx="2698348" cy="369332"/>
            <a:chOff x="10058400" y="2602468"/>
            <a:chExt cx="2698348" cy="369332"/>
          </a:xfrm>
        </p:grpSpPr>
        <p:cxnSp>
          <p:nvCxnSpPr>
            <p:cNvPr id="10" name="Straight Arrow Connector 9"/>
            <p:cNvCxnSpPr>
              <a:cxnSpLocks/>
            </p:cNvCxnSpPr>
            <p:nvPr/>
          </p:nvCxnSpPr>
          <p:spPr bwMode="auto">
            <a:xfrm>
              <a:off x="10058400" y="2971800"/>
              <a:ext cx="2667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199912" y="2602468"/>
              <a:ext cx="1556836" cy="369332"/>
            </a:xfrm>
            <a:prstGeom prst="rect">
              <a:avLst/>
            </a:prstGeom>
            <a:noFill/>
          </p:spPr>
          <p:txBody>
            <a:bodyPr wrap="none" rtlCol="0">
              <a:spAutoFit/>
            </a:bodyPr>
            <a:lstStyle/>
            <a:p>
              <a:pPr algn="r"/>
              <a:r>
                <a:rPr lang="en-US" sz="1800" dirty="0">
                  <a:solidFill>
                    <a:srgbClr val="FF0080"/>
                  </a:solidFill>
                </a:rPr>
                <a:t>Peak FLOP/s</a:t>
              </a:r>
            </a:p>
          </p:txBody>
        </p:sp>
      </p:grpSp>
    </p:spTree>
    <p:extLst>
      <p:ext uri="{BB962C8B-B14F-4D97-AF65-F5344CB8AC3E}">
        <p14:creationId xmlns:p14="http://schemas.microsoft.com/office/powerpoint/2010/main" val="396862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2.96296E-6 L -1.66667E-6 0.02777 " pathEditMode="relative" rAng="0" ptsTypes="AA">
                                      <p:cBhvr>
                                        <p:cTn id="6" dur="500" fill="hold"/>
                                        <p:tgtEl>
                                          <p:spTgt spid="11"/>
                                        </p:tgtEl>
                                        <p:attrNameLst>
                                          <p:attrName>ppt_x</p:attrName>
                                          <p:attrName>ppt_y</p:attrName>
                                        </p:attrNameLst>
                                      </p:cBhvr>
                                      <p:rCtr x="0" y="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8610600" y="2971800"/>
            <a:ext cx="3276600" cy="2819400"/>
            <a:chOff x="8610600" y="2971800"/>
            <a:chExt cx="32766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9394580" y="4344012"/>
              <a:ext cx="1261884" cy="369332"/>
            </a:xfrm>
            <a:prstGeom prst="rect">
              <a:avLst/>
            </a:prstGeom>
            <a:noFill/>
          </p:spPr>
          <p:txBody>
            <a:bodyPr wrap="none" rtlCol="0">
              <a:spAutoFit/>
            </a:bodyPr>
            <a:lstStyle/>
            <a:p>
              <a:pPr algn="ctr"/>
              <a:r>
                <a:rPr lang="en-US" sz="1800" dirty="0">
                  <a:solidFill>
                    <a:srgbClr val="0432FF"/>
                  </a:solidFill>
                </a:rPr>
                <a:t>DDR GB/s</a:t>
              </a:r>
            </a:p>
          </p:txBody>
        </p:sp>
        <p:cxnSp>
          <p:nvCxnSpPr>
            <p:cNvPr id="24" name="Straight Arrow Connector 23"/>
            <p:cNvCxnSpPr>
              <a:cxnSpLocks/>
            </p:cNvCxnSpPr>
            <p:nvPr/>
          </p:nvCxnSpPr>
          <p:spPr bwMode="auto">
            <a:xfrm flipV="1">
              <a:off x="8610600" y="2971800"/>
              <a:ext cx="2362200" cy="2362200"/>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25" name="TextBox 24"/>
            <p:cNvSpPr txBox="1"/>
            <p:nvPr/>
          </p:nvSpPr>
          <p:spPr>
            <a:xfrm rot="18900000">
              <a:off x="8846663" y="3444590"/>
              <a:ext cx="2480167" cy="369332"/>
            </a:xfrm>
            <a:prstGeom prst="rect">
              <a:avLst/>
            </a:prstGeom>
            <a:noFill/>
          </p:spPr>
          <p:txBody>
            <a:bodyPr wrap="none" rtlCol="0">
              <a:spAutoFit/>
            </a:bodyPr>
            <a:lstStyle/>
            <a:p>
              <a:pPr algn="ctr"/>
              <a:r>
                <a:rPr lang="en-US" sz="1800" dirty="0">
                  <a:solidFill>
                    <a:srgbClr val="00B050"/>
                  </a:solidFill>
                </a:rPr>
                <a:t>MCDRAM cache GB/s</a:t>
              </a:r>
            </a:p>
          </p:txBody>
        </p:sp>
      </p:grpSp>
      <p:grpSp>
        <p:nvGrpSpPr>
          <p:cNvPr id="15" name="Group 14"/>
          <p:cNvGrpSpPr/>
          <p:nvPr/>
        </p:nvGrpSpPr>
        <p:grpSpPr>
          <a:xfrm>
            <a:off x="11201400" y="3505200"/>
            <a:ext cx="152400" cy="2285999"/>
            <a:chOff x="10210800" y="4952999"/>
            <a:chExt cx="152400" cy="2285999"/>
          </a:xfrm>
        </p:grpSpPr>
        <p:cxnSp>
          <p:nvCxnSpPr>
            <p:cNvPr id="35" name="Straight Connector 34"/>
            <p:cNvCxnSpPr/>
            <p:nvPr/>
          </p:nvCxnSpPr>
          <p:spPr bwMode="auto">
            <a:xfrm>
              <a:off x="10287000" y="5105399"/>
              <a:ext cx="0" cy="2133599"/>
            </a:xfrm>
            <a:prstGeom prst="line">
              <a:avLst/>
            </a:prstGeom>
            <a:solidFill>
              <a:schemeClr val="accent1"/>
            </a:solidFill>
            <a:ln w="19050" cap="flat" cmpd="sng" algn="ctr">
              <a:solidFill>
                <a:srgbClr val="0432FF"/>
              </a:solidFill>
              <a:prstDash val="dash"/>
              <a:round/>
              <a:headEnd type="none" w="med" len="med"/>
              <a:tailEnd type="none" w="med" len="med"/>
            </a:ln>
            <a:effectLst/>
          </p:spPr>
        </p:cxnSp>
        <p:sp>
          <p:nvSpPr>
            <p:cNvPr id="36" name="Oval 35"/>
            <p:cNvSpPr/>
            <p:nvPr/>
          </p:nvSpPr>
          <p:spPr bwMode="auto">
            <a:xfrm>
              <a:off x="10210800" y="4952999"/>
              <a:ext cx="152400" cy="152401"/>
            </a:xfrm>
            <a:prstGeom prst="ellipse">
              <a:avLst/>
            </a:prstGeom>
            <a:solidFill>
              <a:schemeClr val="bg1"/>
            </a:solidFill>
            <a:ln w="381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29" name="Group 28"/>
          <p:cNvGrpSpPr/>
          <p:nvPr/>
        </p:nvGrpSpPr>
        <p:grpSpPr>
          <a:xfrm>
            <a:off x="8610600" y="3733800"/>
            <a:ext cx="4419600" cy="1371600"/>
            <a:chOff x="8610600" y="3962400"/>
            <a:chExt cx="4419600" cy="1371600"/>
          </a:xfrm>
        </p:grpSpPr>
        <p:sp>
          <p:nvSpPr>
            <p:cNvPr id="31" name="Cloud 30"/>
            <p:cNvSpPr/>
            <p:nvPr/>
          </p:nvSpPr>
          <p:spPr bwMode="auto">
            <a:xfrm>
              <a:off x="10744200" y="3962400"/>
              <a:ext cx="2286000" cy="1371600"/>
            </a:xfrm>
            <a:prstGeom prst="cloud">
              <a:avLst/>
            </a:prstGeom>
            <a:solidFill>
              <a:schemeClr val="bg1"/>
            </a:solidFill>
            <a:ln w="9525" cap="flat" cmpd="sng" algn="ctr">
              <a:solidFill>
                <a:srgbClr val="00905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r>
                <a:rPr lang="en-US" sz="1600" b="1" u="sng" dirty="0">
                  <a:solidFill>
                    <a:srgbClr val="009051"/>
                  </a:solidFill>
                  <a:latin typeface="Arial" charset="0"/>
                  <a:ea typeface="ＭＳ Ｐゴシック" charset="-128"/>
                  <a:cs typeface="ＭＳ Ｐゴシック" charset="-128"/>
                </a:rPr>
                <a:t>MCDRAM bound</a:t>
              </a:r>
              <a:endParaRPr lang="en-US" sz="1600" b="1" u="sng" dirty="0">
                <a:solidFill>
                  <a:srgbClr val="0432FF"/>
                </a:solidFill>
                <a:latin typeface="Arial" charset="0"/>
                <a:ea typeface="ＭＳ Ｐゴシック" charset="-128"/>
                <a:cs typeface="ＭＳ Ｐゴシック" charset="-128"/>
              </a:endParaRPr>
            </a:p>
            <a:p>
              <a:pPr algn="ctr" eaLnBrk="0" hangingPunct="0"/>
              <a:r>
                <a:rPr lang="en-US" sz="1200" dirty="0">
                  <a:latin typeface="Arial" charset="0"/>
                  <a:ea typeface="ＭＳ Ｐゴシック" charset="-128"/>
                  <a:cs typeface="ＭＳ Ｐゴシック" charset="-128"/>
                </a:rPr>
                <a:t>MCDRAM AI*BW &lt;</a:t>
              </a:r>
              <a:endParaRPr lang="en-US" sz="1200" baseline="-25000" dirty="0">
                <a:latin typeface="Arial" charset="0"/>
                <a:ea typeface="ＭＳ Ｐゴシック" charset="-128"/>
                <a:cs typeface="ＭＳ Ｐゴシック"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effectLst/>
                  <a:latin typeface="Arial" charset="0"/>
                  <a:ea typeface="ＭＳ Ｐゴシック" charset="-128"/>
                  <a:cs typeface="ＭＳ Ｐゴシック" charset="-128"/>
                </a:rPr>
                <a:t>DDR AI*BW </a:t>
              </a:r>
            </a:p>
          </p:txBody>
        </p:sp>
        <p:cxnSp>
          <p:nvCxnSpPr>
            <p:cNvPr id="32" name="Straight Connector 31"/>
            <p:cNvCxnSpPr/>
            <p:nvPr/>
          </p:nvCxnSpPr>
          <p:spPr bwMode="auto">
            <a:xfrm flipH="1">
              <a:off x="8610600" y="4648200"/>
              <a:ext cx="2133600" cy="0"/>
            </a:xfrm>
            <a:prstGeom prst="line">
              <a:avLst/>
            </a:prstGeom>
            <a:solidFill>
              <a:schemeClr val="accent1"/>
            </a:solidFill>
            <a:ln w="19050" cap="flat" cmpd="sng" algn="ctr">
              <a:solidFill>
                <a:srgbClr val="009051"/>
              </a:solidFill>
              <a:prstDash val="dash"/>
              <a:round/>
              <a:headEnd type="none" w="med" len="med"/>
              <a:tailEnd type="stealth" w="lg" len="lg"/>
            </a:ln>
            <a:effectLst/>
          </p:spPr>
        </p:cxnSp>
      </p:grpSp>
      <p:sp>
        <p:nvSpPr>
          <p:cNvPr id="2" name="Title 1"/>
          <p:cNvSpPr>
            <a:spLocks noGrp="1"/>
          </p:cNvSpPr>
          <p:nvPr>
            <p:ph type="title"/>
          </p:nvPr>
        </p:nvSpPr>
        <p:spPr/>
        <p:txBody>
          <a:bodyPr/>
          <a:lstStyle/>
          <a:p>
            <a:r>
              <a:rPr lang="en-US" dirty="0"/>
              <a:t>Hierarchical Roofline</a:t>
            </a:r>
          </a:p>
        </p:txBody>
      </p:sp>
      <p:sp>
        <p:nvSpPr>
          <p:cNvPr id="3"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Construct superposition of Rooflines</a:t>
            </a:r>
            <a:r>
              <a:rPr lang="mr-IN" sz="3200" dirty="0"/>
              <a:t>…</a:t>
            </a:r>
            <a:endParaRPr lang="en-US" sz="3200" dirty="0"/>
          </a:p>
          <a:p>
            <a:pPr marL="914400" indent="-457200">
              <a:spcBef>
                <a:spcPts val="800"/>
              </a:spcBef>
              <a:buFont typeface="Wingdings" charset="2"/>
              <a:buChar char="§"/>
            </a:pPr>
            <a:r>
              <a:rPr lang="en-US" sz="2400" dirty="0"/>
              <a:t>Measure bandwidth</a:t>
            </a:r>
          </a:p>
          <a:p>
            <a:pPr marL="914400" indent="-457200">
              <a:spcBef>
                <a:spcPts val="800"/>
              </a:spcBef>
              <a:buFont typeface="Wingdings" charset="2"/>
              <a:buChar char="§"/>
            </a:pPr>
            <a:r>
              <a:rPr lang="en-US" sz="2400" dirty="0"/>
              <a:t>Measure AI for each level of memory</a:t>
            </a:r>
          </a:p>
          <a:p>
            <a:pPr marL="914400" indent="-457200">
              <a:spcBef>
                <a:spcPts val="800"/>
              </a:spcBef>
              <a:buFont typeface="Arial" charset="0"/>
              <a:buChar char="•"/>
            </a:pPr>
            <a:r>
              <a:rPr lang="en-US" sz="2400" dirty="0"/>
              <a:t>Although an loop nest may have multiple AI’s and multiple bounds (flops, L1, L2, </a:t>
            </a:r>
            <a:r>
              <a:rPr lang="mr-IN" sz="2400" dirty="0"/>
              <a:t>…</a:t>
            </a:r>
            <a:r>
              <a:rPr lang="en-US" sz="2400" dirty="0"/>
              <a:t> DRAM)</a:t>
            </a:r>
            <a:r>
              <a:rPr lang="mr-IN" sz="2400" dirty="0"/>
              <a:t>…</a:t>
            </a:r>
            <a:endParaRPr lang="en-US" sz="2400" dirty="0"/>
          </a:p>
          <a:p>
            <a:pPr marL="914400" indent="-457200">
              <a:spcBef>
                <a:spcPts val="800"/>
              </a:spcBef>
              <a:buFont typeface="Arial" charset="0"/>
              <a:buChar char="•"/>
            </a:pPr>
            <a:r>
              <a:rPr lang="mr-IN" sz="2400" b="1" dirty="0">
                <a:solidFill>
                  <a:srgbClr val="0432FF"/>
                </a:solidFill>
              </a:rPr>
              <a:t>…</a:t>
            </a:r>
            <a:r>
              <a:rPr lang="en-US" sz="2400" b="1" dirty="0">
                <a:solidFill>
                  <a:srgbClr val="0432FF"/>
                </a:solidFill>
              </a:rPr>
              <a:t> performance is bound by the minimum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38</a:t>
            </a:fld>
            <a:endParaRPr lang="en-US" dirty="0"/>
          </a:p>
        </p:txBody>
      </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cxnSp>
        <p:nvCxnSpPr>
          <p:cNvPr id="26" name="Straight Arrow Connector 25"/>
          <p:cNvCxnSpPr>
            <a:cxnSpLocks/>
          </p:cNvCxnSpPr>
          <p:nvPr/>
        </p:nvCxnSpPr>
        <p:spPr bwMode="auto">
          <a:xfrm flipV="1">
            <a:off x="8610600" y="2971800"/>
            <a:ext cx="1447800" cy="1447800"/>
          </a:xfrm>
          <a:prstGeom prst="straightConnector1">
            <a:avLst/>
          </a:prstGeom>
          <a:solidFill>
            <a:schemeClr val="accent1"/>
          </a:solidFill>
          <a:ln w="38100" cap="flat" cmpd="sng" algn="ctr">
            <a:solidFill>
              <a:srgbClr val="FFC000"/>
            </a:solidFill>
            <a:prstDash val="solid"/>
            <a:round/>
            <a:headEnd type="none" w="med" len="med"/>
            <a:tailEnd type="none" w="lg" len="lg"/>
          </a:ln>
          <a:effectLst/>
        </p:spPr>
      </p:cxnSp>
      <p:sp>
        <p:nvSpPr>
          <p:cNvPr id="27" name="TextBox 26"/>
          <p:cNvSpPr txBox="1"/>
          <p:nvPr/>
        </p:nvSpPr>
        <p:spPr>
          <a:xfrm rot="18900000">
            <a:off x="8737175" y="3292190"/>
            <a:ext cx="1018228" cy="369332"/>
          </a:xfrm>
          <a:prstGeom prst="rect">
            <a:avLst/>
          </a:prstGeom>
          <a:noFill/>
        </p:spPr>
        <p:txBody>
          <a:bodyPr wrap="none" rtlCol="0">
            <a:spAutoFit/>
          </a:bodyPr>
          <a:lstStyle/>
          <a:p>
            <a:pPr algn="ctr"/>
            <a:r>
              <a:rPr lang="en-US" sz="1800">
                <a:solidFill>
                  <a:srgbClr val="FFC000"/>
                </a:solidFill>
              </a:rPr>
              <a:t>L2 GB/s</a:t>
            </a:r>
            <a:endParaRPr lang="en-US" sz="1800" dirty="0">
              <a:solidFill>
                <a:srgbClr val="FFC000"/>
              </a:solidFill>
            </a:endParaRPr>
          </a:p>
        </p:txBody>
      </p:sp>
      <p:grpSp>
        <p:nvGrpSpPr>
          <p:cNvPr id="22" name="Group 21"/>
          <p:cNvGrpSpPr/>
          <p:nvPr/>
        </p:nvGrpSpPr>
        <p:grpSpPr>
          <a:xfrm>
            <a:off x="9448800" y="4343400"/>
            <a:ext cx="152400" cy="1447799"/>
            <a:chOff x="11049000" y="3276600"/>
            <a:chExt cx="152400" cy="1447799"/>
          </a:xfrm>
        </p:grpSpPr>
        <p:cxnSp>
          <p:nvCxnSpPr>
            <p:cNvPr id="30" name="Straight Connector 29"/>
            <p:cNvCxnSpPr/>
            <p:nvPr/>
          </p:nvCxnSpPr>
          <p:spPr bwMode="auto">
            <a:xfrm>
              <a:off x="11125200" y="3429000"/>
              <a:ext cx="0" cy="1295399"/>
            </a:xfrm>
            <a:prstGeom prst="line">
              <a:avLst/>
            </a:prstGeom>
            <a:solidFill>
              <a:schemeClr val="accent1"/>
            </a:solidFill>
            <a:ln w="19050" cap="flat" cmpd="sng" algn="ctr">
              <a:solidFill>
                <a:srgbClr val="00B050"/>
              </a:solidFill>
              <a:prstDash val="dash"/>
              <a:round/>
              <a:headEnd type="none" w="med" len="med"/>
              <a:tailEnd type="none" w="med" len="med"/>
            </a:ln>
            <a:effectLst/>
          </p:spPr>
        </p:cxnSp>
        <p:sp>
          <p:nvSpPr>
            <p:cNvPr id="11" name="Oval 10"/>
            <p:cNvSpPr/>
            <p:nvPr/>
          </p:nvSpPr>
          <p:spPr bwMode="auto">
            <a:xfrm>
              <a:off x="11049000" y="3276600"/>
              <a:ext cx="152400" cy="152400"/>
            </a:xfrm>
            <a:prstGeom prst="ellipse">
              <a:avLst/>
            </a:prstGeom>
            <a:solidFill>
              <a:schemeClr val="bg1"/>
            </a:solid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18" name="Group 17"/>
          <p:cNvGrpSpPr/>
          <p:nvPr/>
        </p:nvGrpSpPr>
        <p:grpSpPr>
          <a:xfrm>
            <a:off x="10058400" y="2602468"/>
            <a:ext cx="2698348" cy="369332"/>
            <a:chOff x="10058400" y="2602468"/>
            <a:chExt cx="2698348" cy="369332"/>
          </a:xfrm>
        </p:grpSpPr>
        <p:cxnSp>
          <p:nvCxnSpPr>
            <p:cNvPr id="10" name="Straight Arrow Connector 9"/>
            <p:cNvCxnSpPr>
              <a:cxnSpLocks/>
            </p:cNvCxnSpPr>
            <p:nvPr/>
          </p:nvCxnSpPr>
          <p:spPr bwMode="auto">
            <a:xfrm>
              <a:off x="10058400" y="2971800"/>
              <a:ext cx="26670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199912" y="2602468"/>
              <a:ext cx="1556836" cy="369332"/>
            </a:xfrm>
            <a:prstGeom prst="rect">
              <a:avLst/>
            </a:prstGeom>
            <a:noFill/>
          </p:spPr>
          <p:txBody>
            <a:bodyPr wrap="none" rtlCol="0">
              <a:spAutoFit/>
            </a:bodyPr>
            <a:lstStyle/>
            <a:p>
              <a:pPr algn="r"/>
              <a:r>
                <a:rPr lang="en-US" sz="1800" dirty="0">
                  <a:solidFill>
                    <a:srgbClr val="FF0080"/>
                  </a:solidFill>
                </a:rPr>
                <a:t>Peak FLOP/s</a:t>
              </a:r>
            </a:p>
          </p:txBody>
        </p:sp>
      </p:grpSp>
    </p:spTree>
    <p:extLst>
      <p:ext uri="{BB962C8B-B14F-4D97-AF65-F5344CB8AC3E}">
        <p14:creationId xmlns:p14="http://schemas.microsoft.com/office/powerpoint/2010/main" val="1317702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8610600" y="2971800"/>
            <a:ext cx="3276600" cy="2819400"/>
            <a:chOff x="8610600" y="2971800"/>
            <a:chExt cx="32766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9394580" y="4344012"/>
              <a:ext cx="1261884" cy="369332"/>
            </a:xfrm>
            <a:prstGeom prst="rect">
              <a:avLst/>
            </a:prstGeom>
            <a:noFill/>
          </p:spPr>
          <p:txBody>
            <a:bodyPr wrap="none" rtlCol="0">
              <a:spAutoFit/>
            </a:bodyPr>
            <a:lstStyle/>
            <a:p>
              <a:pPr algn="ctr"/>
              <a:r>
                <a:rPr lang="en-US" sz="1800" dirty="0">
                  <a:solidFill>
                    <a:srgbClr val="0432FF"/>
                  </a:solidFill>
                </a:rPr>
                <a:t>DDR GB/s</a:t>
              </a:r>
            </a:p>
          </p:txBody>
        </p:sp>
        <p:cxnSp>
          <p:nvCxnSpPr>
            <p:cNvPr id="24" name="Straight Arrow Connector 23"/>
            <p:cNvCxnSpPr>
              <a:cxnSpLocks/>
            </p:cNvCxnSpPr>
            <p:nvPr/>
          </p:nvCxnSpPr>
          <p:spPr bwMode="auto">
            <a:xfrm flipV="1">
              <a:off x="8610600" y="2971800"/>
              <a:ext cx="2362200" cy="2362200"/>
            </a:xfrm>
            <a:prstGeom prst="straightConnector1">
              <a:avLst/>
            </a:prstGeom>
            <a:solidFill>
              <a:schemeClr val="accent1"/>
            </a:solidFill>
            <a:ln w="38100" cap="flat" cmpd="sng" algn="ctr">
              <a:solidFill>
                <a:srgbClr val="00B050">
                  <a:alpha val="25000"/>
                </a:srgbClr>
              </a:solidFill>
              <a:prstDash val="solid"/>
              <a:round/>
              <a:headEnd type="none" w="med" len="med"/>
              <a:tailEnd type="none" w="lg" len="lg"/>
            </a:ln>
            <a:effectLst/>
          </p:spPr>
        </p:cxnSp>
        <p:sp>
          <p:nvSpPr>
            <p:cNvPr id="25" name="TextBox 24"/>
            <p:cNvSpPr txBox="1"/>
            <p:nvPr/>
          </p:nvSpPr>
          <p:spPr>
            <a:xfrm rot="18900000">
              <a:off x="8846663" y="3444590"/>
              <a:ext cx="2480167" cy="369332"/>
            </a:xfrm>
            <a:prstGeom prst="rect">
              <a:avLst/>
            </a:prstGeom>
            <a:noFill/>
          </p:spPr>
          <p:txBody>
            <a:bodyPr wrap="none" rtlCol="0">
              <a:spAutoFit/>
            </a:bodyPr>
            <a:lstStyle/>
            <a:p>
              <a:pPr algn="ctr"/>
              <a:r>
                <a:rPr lang="en-US" sz="1800" dirty="0">
                  <a:solidFill>
                    <a:srgbClr val="00B050">
                      <a:alpha val="25000"/>
                    </a:srgbClr>
                  </a:solidFill>
                </a:rPr>
                <a:t>MCDRAM cache GB/s</a:t>
              </a:r>
            </a:p>
          </p:txBody>
        </p:sp>
      </p:grpSp>
      <p:cxnSp>
        <p:nvCxnSpPr>
          <p:cNvPr id="35" name="Straight Connector 34"/>
          <p:cNvCxnSpPr/>
          <p:nvPr/>
        </p:nvCxnSpPr>
        <p:spPr bwMode="auto">
          <a:xfrm>
            <a:off x="11277600" y="3657600"/>
            <a:ext cx="0" cy="2133599"/>
          </a:xfrm>
          <a:prstGeom prst="line">
            <a:avLst/>
          </a:prstGeom>
          <a:solidFill>
            <a:schemeClr val="accent1"/>
          </a:solidFill>
          <a:ln w="19050" cap="flat" cmpd="sng" algn="ctr">
            <a:solidFill>
              <a:srgbClr val="0432FF"/>
            </a:solidFill>
            <a:prstDash val="dash"/>
            <a:round/>
            <a:headEnd type="none" w="med" len="med"/>
            <a:tailEnd type="none" w="med" len="med"/>
          </a:ln>
          <a:effectLst/>
        </p:spPr>
      </p:cxnSp>
      <p:sp>
        <p:nvSpPr>
          <p:cNvPr id="36" name="Oval 35"/>
          <p:cNvSpPr/>
          <p:nvPr/>
        </p:nvSpPr>
        <p:spPr bwMode="auto">
          <a:xfrm>
            <a:off x="11201400" y="3505200"/>
            <a:ext cx="152400" cy="152401"/>
          </a:xfrm>
          <a:prstGeom prst="ellipse">
            <a:avLst/>
          </a:prstGeom>
          <a:solidFill>
            <a:schemeClr val="bg1"/>
          </a:solidFill>
          <a:ln w="381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 name="Title 1"/>
          <p:cNvSpPr>
            <a:spLocks noGrp="1"/>
          </p:cNvSpPr>
          <p:nvPr>
            <p:ph type="title"/>
          </p:nvPr>
        </p:nvSpPr>
        <p:spPr/>
        <p:txBody>
          <a:bodyPr/>
          <a:lstStyle/>
          <a:p>
            <a:r>
              <a:rPr lang="en-US" dirty="0"/>
              <a:t>Hierarchical Roofline</a:t>
            </a:r>
          </a:p>
        </p:txBody>
      </p:sp>
      <p:sp>
        <p:nvSpPr>
          <p:cNvPr id="3"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Construct superposition of Rooflines</a:t>
            </a:r>
            <a:r>
              <a:rPr lang="mr-IN" sz="3200" dirty="0"/>
              <a:t>…</a:t>
            </a:r>
            <a:endParaRPr lang="en-US" sz="3200" dirty="0"/>
          </a:p>
          <a:p>
            <a:pPr marL="914400" indent="-457200">
              <a:spcBef>
                <a:spcPts val="800"/>
              </a:spcBef>
              <a:buFont typeface="Wingdings" charset="2"/>
              <a:buChar char="§"/>
            </a:pPr>
            <a:r>
              <a:rPr lang="en-US" sz="2400" dirty="0"/>
              <a:t>Measure bandwidth</a:t>
            </a:r>
          </a:p>
          <a:p>
            <a:pPr marL="914400" indent="-457200">
              <a:spcBef>
                <a:spcPts val="800"/>
              </a:spcBef>
              <a:buFont typeface="Wingdings" charset="2"/>
              <a:buChar char="§"/>
            </a:pPr>
            <a:r>
              <a:rPr lang="en-US" sz="2400" dirty="0"/>
              <a:t>Measure AI for each level of memory</a:t>
            </a:r>
          </a:p>
          <a:p>
            <a:pPr marL="914400" indent="-457200">
              <a:spcBef>
                <a:spcPts val="800"/>
              </a:spcBef>
              <a:buFont typeface="Arial" charset="0"/>
              <a:buChar char="•"/>
            </a:pPr>
            <a:r>
              <a:rPr lang="en-US" sz="2400" dirty="0"/>
              <a:t>Although an loop nest may have multiple AI’s and multiple bounds (flops, L1, L2, </a:t>
            </a:r>
            <a:r>
              <a:rPr lang="mr-IN" sz="2400" dirty="0"/>
              <a:t>…</a:t>
            </a:r>
            <a:r>
              <a:rPr lang="en-US" sz="2400" dirty="0"/>
              <a:t> DRAM)</a:t>
            </a:r>
            <a:r>
              <a:rPr lang="mr-IN" sz="2400" dirty="0"/>
              <a:t>…</a:t>
            </a:r>
            <a:endParaRPr lang="en-US" sz="2400" dirty="0"/>
          </a:p>
          <a:p>
            <a:pPr marL="914400" indent="-457200">
              <a:spcBef>
                <a:spcPts val="800"/>
              </a:spcBef>
              <a:buFont typeface="Arial" charset="0"/>
              <a:buChar char="•"/>
            </a:pPr>
            <a:r>
              <a:rPr lang="mr-IN" sz="2400" b="1" dirty="0">
                <a:solidFill>
                  <a:srgbClr val="0432FF"/>
                </a:solidFill>
              </a:rPr>
              <a:t>…</a:t>
            </a:r>
            <a:r>
              <a:rPr lang="en-US" sz="2400" b="1" dirty="0">
                <a:solidFill>
                  <a:srgbClr val="0432FF"/>
                </a:solidFill>
              </a:rPr>
              <a:t> performance is bound by the minimum</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39</a:t>
            </a:fld>
            <a:endParaRPr lang="en-US" dirty="0"/>
          </a:p>
        </p:txBody>
      </p:sp>
      <p:grpSp>
        <p:nvGrpSpPr>
          <p:cNvPr id="18" name="Group 17"/>
          <p:cNvGrpSpPr/>
          <p:nvPr/>
        </p:nvGrpSpPr>
        <p:grpSpPr>
          <a:xfrm>
            <a:off x="10058400" y="2602468"/>
            <a:ext cx="2743200" cy="369332"/>
            <a:chOff x="10058400" y="2602468"/>
            <a:chExt cx="2743200" cy="369332"/>
          </a:xfrm>
        </p:grpSpPr>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244764" y="2602468"/>
              <a:ext cx="1556836" cy="369332"/>
            </a:xfrm>
            <a:prstGeom prst="rect">
              <a:avLst/>
            </a:prstGeom>
            <a:noFill/>
          </p:spPr>
          <p:txBody>
            <a:bodyPr wrap="none" rtlCol="0">
              <a:spAutoFit/>
            </a:bodyPr>
            <a:lstStyle/>
            <a:p>
              <a:pPr algn="r"/>
              <a:r>
                <a:rPr lang="en-US" sz="1800" dirty="0">
                  <a:solidFill>
                    <a:srgbClr val="FF0080"/>
                  </a:solidFill>
                </a:rPr>
                <a:t>Peak FLOP/s</a:t>
              </a:r>
            </a:p>
          </p:txBody>
        </p:sp>
        <p:cxnSp>
          <p:nvCxnSpPr>
            <p:cNvPr id="34" name="Straight Arrow Connector 33">
              <a:extLst>
                <a:ext uri="{FF2B5EF4-FFF2-40B4-BE49-F238E27FC236}">
                  <a16:creationId xmlns:a16="http://schemas.microsoft.com/office/drawing/2014/main" id="{5EBECA79-41D6-2942-849C-6535B700361B}"/>
                </a:ext>
              </a:extLst>
            </p:cNvPr>
            <p:cNvCxnSpPr>
              <a:cxnSpLocks/>
            </p:cNvCxnSpPr>
            <p:nvPr/>
          </p:nvCxnSpPr>
          <p:spPr bwMode="auto">
            <a:xfrm>
              <a:off x="10058400" y="2971800"/>
              <a:ext cx="1828800" cy="0"/>
            </a:xfrm>
            <a:prstGeom prst="straightConnector1">
              <a:avLst/>
            </a:prstGeom>
            <a:solidFill>
              <a:schemeClr val="accent1"/>
            </a:solidFill>
            <a:ln w="38100" cap="flat" cmpd="sng" algn="ctr">
              <a:solidFill>
                <a:srgbClr val="FF0080">
                  <a:alpha val="25000"/>
                </a:srgbClr>
              </a:solidFill>
              <a:prstDash val="solid"/>
              <a:round/>
              <a:headEnd type="none" w="med" len="med"/>
              <a:tailEnd type="none" w="lg" len="lg"/>
            </a:ln>
            <a:effectLst/>
          </p:spPr>
        </p:cxn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cxnSp>
        <p:nvCxnSpPr>
          <p:cNvPr id="26" name="Straight Arrow Connector 25"/>
          <p:cNvCxnSpPr>
            <a:cxnSpLocks/>
          </p:cNvCxnSpPr>
          <p:nvPr/>
        </p:nvCxnSpPr>
        <p:spPr bwMode="auto">
          <a:xfrm flipV="1">
            <a:off x="8610600" y="2971800"/>
            <a:ext cx="1447800" cy="1447800"/>
          </a:xfrm>
          <a:prstGeom prst="straightConnector1">
            <a:avLst/>
          </a:prstGeom>
          <a:solidFill>
            <a:schemeClr val="accent1"/>
          </a:solidFill>
          <a:ln w="38100" cap="flat" cmpd="sng" algn="ctr">
            <a:solidFill>
              <a:srgbClr val="FFC000">
                <a:alpha val="25000"/>
              </a:srgbClr>
            </a:solidFill>
            <a:prstDash val="solid"/>
            <a:round/>
            <a:headEnd type="none" w="med" len="med"/>
            <a:tailEnd type="none" w="lg" len="lg"/>
          </a:ln>
          <a:effectLst/>
        </p:spPr>
      </p:cxnSp>
      <p:sp>
        <p:nvSpPr>
          <p:cNvPr id="27" name="TextBox 26"/>
          <p:cNvSpPr txBox="1"/>
          <p:nvPr/>
        </p:nvSpPr>
        <p:spPr>
          <a:xfrm rot="18900000">
            <a:off x="8737175" y="3292190"/>
            <a:ext cx="1018228" cy="369332"/>
          </a:xfrm>
          <a:prstGeom prst="rect">
            <a:avLst/>
          </a:prstGeom>
          <a:noFill/>
        </p:spPr>
        <p:txBody>
          <a:bodyPr wrap="none" rtlCol="0">
            <a:spAutoFit/>
          </a:bodyPr>
          <a:lstStyle/>
          <a:p>
            <a:pPr algn="ctr"/>
            <a:r>
              <a:rPr lang="en-US" sz="1800">
                <a:solidFill>
                  <a:srgbClr val="FFC000">
                    <a:alpha val="25000"/>
                  </a:srgbClr>
                </a:solidFill>
              </a:rPr>
              <a:t>L2 GB/s</a:t>
            </a:r>
            <a:endParaRPr lang="en-US" sz="1800" dirty="0">
              <a:solidFill>
                <a:srgbClr val="FFC000">
                  <a:alpha val="25000"/>
                </a:srgbClr>
              </a:solidFill>
            </a:endParaRPr>
          </a:p>
        </p:txBody>
      </p:sp>
      <p:grpSp>
        <p:nvGrpSpPr>
          <p:cNvPr id="22" name="Group 21"/>
          <p:cNvGrpSpPr/>
          <p:nvPr/>
        </p:nvGrpSpPr>
        <p:grpSpPr>
          <a:xfrm>
            <a:off x="9448800" y="4343400"/>
            <a:ext cx="152400" cy="1447799"/>
            <a:chOff x="11049000" y="3276600"/>
            <a:chExt cx="152400" cy="1447799"/>
          </a:xfrm>
        </p:grpSpPr>
        <p:cxnSp>
          <p:nvCxnSpPr>
            <p:cNvPr id="30" name="Straight Connector 29"/>
            <p:cNvCxnSpPr/>
            <p:nvPr/>
          </p:nvCxnSpPr>
          <p:spPr bwMode="auto">
            <a:xfrm>
              <a:off x="11125200" y="3429000"/>
              <a:ext cx="0" cy="1295399"/>
            </a:xfrm>
            <a:prstGeom prst="line">
              <a:avLst/>
            </a:prstGeom>
            <a:solidFill>
              <a:schemeClr val="accent1"/>
            </a:solidFill>
            <a:ln w="19050" cap="flat" cmpd="sng" algn="ctr">
              <a:solidFill>
                <a:srgbClr val="00B050">
                  <a:alpha val="25000"/>
                </a:srgbClr>
              </a:solidFill>
              <a:prstDash val="dash"/>
              <a:round/>
              <a:headEnd type="none" w="med" len="med"/>
              <a:tailEnd type="none" w="med" len="med"/>
            </a:ln>
            <a:effectLst/>
          </p:spPr>
        </p:cxnSp>
        <p:sp>
          <p:nvSpPr>
            <p:cNvPr id="11" name="Oval 10"/>
            <p:cNvSpPr/>
            <p:nvPr/>
          </p:nvSpPr>
          <p:spPr bwMode="auto">
            <a:xfrm>
              <a:off x="11049000" y="3276600"/>
              <a:ext cx="152400" cy="152400"/>
            </a:xfrm>
            <a:prstGeom prst="ellipse">
              <a:avLst/>
            </a:prstGeom>
            <a:solidFill>
              <a:schemeClr val="bg1"/>
            </a:solidFill>
            <a:ln w="38100" cap="flat" cmpd="sng" algn="ctr">
              <a:solidFill>
                <a:srgbClr val="00B050">
                  <a:alpha val="2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33" name="Cloud 32"/>
          <p:cNvSpPr/>
          <p:nvPr/>
        </p:nvSpPr>
        <p:spPr bwMode="auto">
          <a:xfrm>
            <a:off x="11125200" y="4343400"/>
            <a:ext cx="2895600" cy="1676400"/>
          </a:xfrm>
          <a:prstGeom prst="cloud">
            <a:avLst/>
          </a:prstGeom>
          <a:solidFill>
            <a:schemeClr val="bg1"/>
          </a:solidFill>
          <a:ln w="9525" cap="flat" cmpd="sng" algn="ctr">
            <a:solidFill>
              <a:srgbClr val="0432FF"/>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hangingPunct="0"/>
            <a:r>
              <a:rPr lang="en-US" sz="1600" b="1" dirty="0">
                <a:solidFill>
                  <a:srgbClr val="0432FF"/>
                </a:solidFill>
                <a:latin typeface="Arial" charset="0"/>
                <a:ea typeface="ＭＳ Ｐゴシック" charset="-128"/>
                <a:cs typeface="ＭＳ Ｐゴシック" charset="-128"/>
              </a:rPr>
              <a:t>MCDRAM bottleneck pulls performance below DDR Roofline</a:t>
            </a:r>
            <a:endParaRPr kumimoji="0" lang="en-US" sz="1200" i="0" strike="noStrike" cap="none" normalizeH="0" baseline="0" dirty="0">
              <a:ln>
                <a:noFill/>
              </a:ln>
              <a:solidFill>
                <a:srgbClr val="0432FF"/>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28932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4.07407E-6 L -3.33333E-6 0.10185 " pathEditMode="relative" rAng="0" ptsTypes="AA">
                                      <p:cBhvr>
                                        <p:cTn id="6" dur="500" fill="hold"/>
                                        <p:tgtEl>
                                          <p:spTgt spid="36"/>
                                        </p:tgtEl>
                                        <p:attrNameLst>
                                          <p:attrName>ppt_x</p:attrName>
                                          <p:attrName>ppt_y</p:attrName>
                                        </p:attrNameLst>
                                      </p:cBhvr>
                                      <p:rCtr x="0" y="5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a:spLocks noGrp="1"/>
          </p:cNvSpPr>
          <p:nvPr>
            <p:ph type="ctrTitle"/>
          </p:nvPr>
        </p:nvSpPr>
        <p:spPr>
          <a:xfrm>
            <a:off x="914400" y="3200400"/>
            <a:ext cx="12801600" cy="1828800"/>
          </a:xfrm>
        </p:spPr>
        <p:txBody>
          <a:bodyPr anchor="ctr"/>
          <a:lstStyle/>
          <a:p>
            <a:r>
              <a:rPr lang="en-US" sz="9600" dirty="0">
                <a:effectLst>
                  <a:outerShdw blurRad="50800" dist="38100" dir="2700000" algn="tl" rotWithShape="0">
                    <a:prstClr val="black">
                      <a:alpha val="40000"/>
                    </a:prstClr>
                  </a:outerShdw>
                </a:effectLst>
              </a:rPr>
              <a:t>Introduction to</a:t>
            </a:r>
            <a:br>
              <a:rPr lang="en-US" sz="9600" dirty="0">
                <a:effectLst>
                  <a:outerShdw blurRad="50800" dist="38100" dir="2700000" algn="tl" rotWithShape="0">
                    <a:prstClr val="black">
                      <a:alpha val="40000"/>
                    </a:prstClr>
                  </a:outerShdw>
                </a:effectLst>
              </a:rPr>
            </a:br>
            <a:r>
              <a:rPr lang="en-US" sz="9600" dirty="0">
                <a:effectLst>
                  <a:outerShdw blurRad="50800" dist="38100" dir="2700000" algn="tl" rotWithShape="0">
                    <a:prstClr val="black">
                      <a:alpha val="40000"/>
                    </a:prstClr>
                  </a:outerShdw>
                </a:effectLst>
              </a:rPr>
              <a:t>Performance</a:t>
            </a:r>
            <a:br>
              <a:rPr lang="en-US" sz="9600" dirty="0">
                <a:effectLst>
                  <a:outerShdw blurRad="50800" dist="38100" dir="2700000" algn="tl" rotWithShape="0">
                    <a:prstClr val="black">
                      <a:alpha val="40000"/>
                    </a:prstClr>
                  </a:outerShdw>
                </a:effectLst>
              </a:rPr>
            </a:br>
            <a:r>
              <a:rPr lang="en-US" sz="9600" dirty="0">
                <a:effectLst>
                  <a:outerShdw blurRad="50800" dist="38100" dir="2700000" algn="tl" rotWithShape="0">
                    <a:prstClr val="black">
                      <a:alpha val="40000"/>
                    </a:prstClr>
                  </a:outerShdw>
                </a:effectLst>
              </a:rPr>
              <a:t>Modeling</a:t>
            </a:r>
          </a:p>
        </p:txBody>
      </p:sp>
    </p:spTree>
    <p:extLst>
      <p:ext uri="{BB962C8B-B14F-4D97-AF65-F5344CB8AC3E}">
        <p14:creationId xmlns:p14="http://schemas.microsoft.com/office/powerpoint/2010/main" val="856667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NUMA Effects</a:t>
            </a:r>
          </a:p>
        </p:txBody>
      </p:sp>
      <p:sp>
        <p:nvSpPr>
          <p:cNvPr id="3" name="Content Placeholder 2"/>
          <p:cNvSpPr>
            <a:spLocks noGrp="1"/>
          </p:cNvSpPr>
          <p:nvPr>
            <p:ph idx="1"/>
          </p:nvPr>
        </p:nvSpPr>
        <p:spPr>
          <a:xfrm>
            <a:off x="457200" y="1447800"/>
            <a:ext cx="6858000" cy="5715000"/>
          </a:xfrm>
        </p:spPr>
        <p:txBody>
          <a:bodyPr/>
          <a:lstStyle/>
          <a:p>
            <a:pPr marL="457200" indent="-457200">
              <a:spcBef>
                <a:spcPts val="800"/>
              </a:spcBef>
              <a:buFont typeface="Wingdings" charset="2"/>
              <a:buChar char="§"/>
            </a:pPr>
            <a:r>
              <a:rPr lang="en-US" sz="3200" dirty="0"/>
              <a:t>Cori’s Haswell nodes are built from 2 Xeon processors (sockets)</a:t>
            </a:r>
          </a:p>
          <a:p>
            <a:pPr marL="914400" indent="-457200">
              <a:spcBef>
                <a:spcPts val="800"/>
              </a:spcBef>
              <a:buFont typeface="Arial" panose="020B0604020202020204" pitchFamily="34" charset="0"/>
              <a:buChar char="•"/>
            </a:pPr>
            <a:r>
              <a:rPr lang="en-US" sz="2400" dirty="0"/>
              <a:t>Memory attached to each socket (fast)</a:t>
            </a:r>
          </a:p>
          <a:p>
            <a:pPr marL="914400" indent="-457200">
              <a:spcBef>
                <a:spcPts val="800"/>
              </a:spcBef>
              <a:buFont typeface="Arial" panose="020B0604020202020204" pitchFamily="34" charset="0"/>
              <a:buChar char="•"/>
            </a:pPr>
            <a:r>
              <a:rPr lang="en-US" sz="2400" dirty="0"/>
              <a:t>Interconnect that allows remote memory access (slow == NUMA)</a:t>
            </a:r>
          </a:p>
          <a:p>
            <a:pPr marL="914400" indent="-457200">
              <a:spcBef>
                <a:spcPts val="800"/>
              </a:spcBef>
              <a:buFont typeface="Arial" panose="020B0604020202020204" pitchFamily="34" charset="0"/>
              <a:buChar char="•"/>
            </a:pPr>
            <a:r>
              <a:rPr lang="en-US" sz="2400" dirty="0"/>
              <a:t>Improper memory allocation can result in more than a 2x performance penalty</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40</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168564" y="2602468"/>
            <a:ext cx="1556836" cy="369332"/>
          </a:xfrm>
          <a:prstGeom prst="rect">
            <a:avLst/>
          </a:prstGeom>
          <a:noFill/>
        </p:spPr>
        <p:txBody>
          <a:bodyPr wrap="none" rtlCol="0">
            <a:spAutoFit/>
          </a:bodyPr>
          <a:lstStyle/>
          <a:p>
            <a:pPr algn="r"/>
            <a:r>
              <a:rPr lang="en-US" sz="1800" dirty="0">
                <a:solidFill>
                  <a:srgbClr val="FF0080"/>
                </a:solidFill>
              </a:rPr>
              <a:t>Peak FLOP/s</a:t>
            </a:r>
          </a:p>
        </p:txBody>
      </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19" name="Group 18"/>
          <p:cNvGrpSpPr/>
          <p:nvPr/>
        </p:nvGrpSpPr>
        <p:grpSpPr>
          <a:xfrm>
            <a:off x="9067800" y="2971800"/>
            <a:ext cx="3276600" cy="2819400"/>
            <a:chOff x="9067800" y="2971800"/>
            <a:chExt cx="32766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cxnSp>
          <p:nvCxnSpPr>
            <p:cNvPr id="25" name="Straight Arrow Connector 24">
              <a:extLst>
                <a:ext uri="{FF2B5EF4-FFF2-40B4-BE49-F238E27FC236}">
                  <a16:creationId xmlns:a16="http://schemas.microsoft.com/office/drawing/2014/main" id="{6D1D4272-B2EB-F541-9ECB-AE773D9CD6EA}"/>
                </a:ext>
              </a:extLst>
            </p:cNvPr>
            <p:cNvCxnSpPr>
              <a:cxnSpLocks/>
            </p:cNvCxnSpPr>
            <p:nvPr/>
          </p:nvCxnSpPr>
          <p:spPr bwMode="auto">
            <a:xfrm flipV="1">
              <a:off x="95250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26" name="TextBox 25">
              <a:extLst>
                <a:ext uri="{FF2B5EF4-FFF2-40B4-BE49-F238E27FC236}">
                  <a16:creationId xmlns:a16="http://schemas.microsoft.com/office/drawing/2014/main" id="{A6235C9A-E4B7-CA42-A1DB-D42955C6E498}"/>
                </a:ext>
              </a:extLst>
            </p:cNvPr>
            <p:cNvSpPr txBox="1"/>
            <p:nvPr/>
          </p:nvSpPr>
          <p:spPr>
            <a:xfrm rot="18900000">
              <a:off x="9496808" y="4294283"/>
              <a:ext cx="2223686" cy="369332"/>
            </a:xfrm>
            <a:prstGeom prst="rect">
              <a:avLst/>
            </a:prstGeom>
            <a:noFill/>
          </p:spPr>
          <p:txBody>
            <a:bodyPr wrap="none" rtlCol="0">
              <a:spAutoFit/>
            </a:bodyPr>
            <a:lstStyle/>
            <a:p>
              <a:pPr algn="ctr"/>
              <a:r>
                <a:rPr lang="en-US" sz="1800" dirty="0">
                  <a:solidFill>
                    <a:srgbClr val="0432FF"/>
                  </a:solidFill>
                </a:rPr>
                <a:t>DDR GB/s (NUMA)</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sp>
        <p:nvSpPr>
          <p:cNvPr id="23" name="TextBox 22">
            <a:extLst>
              <a:ext uri="{FF2B5EF4-FFF2-40B4-BE49-F238E27FC236}">
                <a16:creationId xmlns:a16="http://schemas.microsoft.com/office/drawing/2014/main" id="{8C2D85A8-6AB7-674E-810B-1ED569CFBFB3}"/>
              </a:ext>
            </a:extLst>
          </p:cNvPr>
          <p:cNvSpPr txBox="1"/>
          <p:nvPr/>
        </p:nvSpPr>
        <p:spPr>
          <a:xfrm>
            <a:off x="2209800" y="5029200"/>
            <a:ext cx="1371600" cy="914400"/>
          </a:xfrm>
          <a:prstGeom prst="rect">
            <a:avLst/>
          </a:prstGeom>
          <a:solidFill>
            <a:schemeClr val="tx1"/>
          </a:solidFill>
          <a:ln>
            <a:solidFill>
              <a:schemeClr val="tx1"/>
            </a:solidFill>
          </a:ln>
        </p:spPr>
        <p:txBody>
          <a:bodyPr wrap="none" lIns="0" tIns="0" rIns="0" bIns="0" rtlCol="0" anchor="ctr" anchorCtr="0">
            <a:noAutofit/>
          </a:bodyPr>
          <a:lstStyle/>
          <a:p>
            <a:pPr algn="ctr"/>
            <a:r>
              <a:rPr lang="en-US" sz="3200" dirty="0">
                <a:solidFill>
                  <a:schemeClr val="bg1"/>
                </a:solidFill>
              </a:rPr>
              <a:t>CPU0</a:t>
            </a:r>
            <a:endParaRPr lang="en-US" sz="1600" dirty="0">
              <a:solidFill>
                <a:schemeClr val="bg1"/>
              </a:solidFill>
            </a:endParaRPr>
          </a:p>
          <a:p>
            <a:pPr algn="ctr"/>
            <a:r>
              <a:rPr lang="en-US" sz="1600" dirty="0">
                <a:solidFill>
                  <a:schemeClr val="bg1"/>
                </a:solidFill>
              </a:rPr>
              <a:t>cores 0-15</a:t>
            </a:r>
          </a:p>
        </p:txBody>
      </p:sp>
      <p:sp>
        <p:nvSpPr>
          <p:cNvPr id="24" name="TextBox 23">
            <a:extLst>
              <a:ext uri="{FF2B5EF4-FFF2-40B4-BE49-F238E27FC236}">
                <a16:creationId xmlns:a16="http://schemas.microsoft.com/office/drawing/2014/main" id="{EDD50B69-1A93-EA49-9B56-06EC83A8256B}"/>
              </a:ext>
            </a:extLst>
          </p:cNvPr>
          <p:cNvSpPr txBox="1"/>
          <p:nvPr/>
        </p:nvSpPr>
        <p:spPr>
          <a:xfrm>
            <a:off x="2209800" y="6400800"/>
            <a:ext cx="1371600" cy="4572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sz="3200" dirty="0"/>
              <a:t>DRAM</a:t>
            </a:r>
          </a:p>
        </p:txBody>
      </p:sp>
      <p:sp>
        <p:nvSpPr>
          <p:cNvPr id="27" name="TextBox 26">
            <a:extLst>
              <a:ext uri="{FF2B5EF4-FFF2-40B4-BE49-F238E27FC236}">
                <a16:creationId xmlns:a16="http://schemas.microsoft.com/office/drawing/2014/main" id="{1C6AC215-256C-524C-AFED-06BB0D0BA658}"/>
              </a:ext>
            </a:extLst>
          </p:cNvPr>
          <p:cNvSpPr txBox="1"/>
          <p:nvPr/>
        </p:nvSpPr>
        <p:spPr>
          <a:xfrm>
            <a:off x="2209800" y="5943600"/>
            <a:ext cx="990600" cy="457200"/>
          </a:xfrm>
          <a:prstGeom prst="rect">
            <a:avLst/>
          </a:prstGeom>
          <a:noFill/>
          <a:ln>
            <a:noFill/>
          </a:ln>
        </p:spPr>
        <p:txBody>
          <a:bodyPr wrap="none" lIns="0" tIns="0" rIns="0" bIns="0" rtlCol="0" anchor="ctr" anchorCtr="0">
            <a:noAutofit/>
          </a:bodyPr>
          <a:lstStyle/>
          <a:p>
            <a:pPr algn="r"/>
            <a:r>
              <a:rPr lang="en-US" sz="1600" dirty="0"/>
              <a:t>~50GB/s</a:t>
            </a:r>
          </a:p>
        </p:txBody>
      </p:sp>
      <p:cxnSp>
        <p:nvCxnSpPr>
          <p:cNvPr id="28" name="Straight Arrow Connector 27">
            <a:extLst>
              <a:ext uri="{FF2B5EF4-FFF2-40B4-BE49-F238E27FC236}">
                <a16:creationId xmlns:a16="http://schemas.microsoft.com/office/drawing/2014/main" id="{87309369-F903-6C4B-BEFD-3C367A5E133D}"/>
              </a:ext>
            </a:extLst>
          </p:cNvPr>
          <p:cNvCxnSpPr>
            <a:cxnSpLocks/>
          </p:cNvCxnSpPr>
          <p:nvPr/>
        </p:nvCxnSpPr>
        <p:spPr bwMode="auto">
          <a:xfrm>
            <a:off x="3276600" y="59436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sp>
        <p:nvSpPr>
          <p:cNvPr id="30" name="TextBox 29">
            <a:extLst>
              <a:ext uri="{FF2B5EF4-FFF2-40B4-BE49-F238E27FC236}">
                <a16:creationId xmlns:a16="http://schemas.microsoft.com/office/drawing/2014/main" id="{2ACD8B40-DF79-464F-93B4-2CD74B1F90B8}"/>
              </a:ext>
            </a:extLst>
          </p:cNvPr>
          <p:cNvSpPr txBox="1"/>
          <p:nvPr/>
        </p:nvSpPr>
        <p:spPr>
          <a:xfrm>
            <a:off x="4038600" y="5029200"/>
            <a:ext cx="1371600" cy="914400"/>
          </a:xfrm>
          <a:prstGeom prst="rect">
            <a:avLst/>
          </a:prstGeom>
          <a:solidFill>
            <a:schemeClr val="tx1"/>
          </a:solidFill>
          <a:ln>
            <a:solidFill>
              <a:schemeClr val="tx1"/>
            </a:solidFill>
          </a:ln>
        </p:spPr>
        <p:txBody>
          <a:bodyPr wrap="none" lIns="0" tIns="0" rIns="0" bIns="0" rtlCol="0" anchor="ctr" anchorCtr="0">
            <a:noAutofit/>
          </a:bodyPr>
          <a:lstStyle/>
          <a:p>
            <a:pPr algn="ctr"/>
            <a:r>
              <a:rPr lang="en-US" sz="3200" dirty="0">
                <a:solidFill>
                  <a:schemeClr val="bg1"/>
                </a:solidFill>
              </a:rPr>
              <a:t>CPU1</a:t>
            </a:r>
            <a:endParaRPr lang="en-US" sz="1600" dirty="0">
              <a:solidFill>
                <a:schemeClr val="bg1"/>
              </a:solidFill>
            </a:endParaRPr>
          </a:p>
          <a:p>
            <a:pPr algn="ctr"/>
            <a:r>
              <a:rPr lang="en-US" sz="1600" dirty="0">
                <a:solidFill>
                  <a:schemeClr val="bg1"/>
                </a:solidFill>
              </a:rPr>
              <a:t>cores 16-31</a:t>
            </a:r>
          </a:p>
        </p:txBody>
      </p:sp>
      <p:sp>
        <p:nvSpPr>
          <p:cNvPr id="31" name="TextBox 30">
            <a:extLst>
              <a:ext uri="{FF2B5EF4-FFF2-40B4-BE49-F238E27FC236}">
                <a16:creationId xmlns:a16="http://schemas.microsoft.com/office/drawing/2014/main" id="{AA4538D6-7AB0-2F42-8227-E054FFB63F77}"/>
              </a:ext>
            </a:extLst>
          </p:cNvPr>
          <p:cNvSpPr txBox="1"/>
          <p:nvPr/>
        </p:nvSpPr>
        <p:spPr>
          <a:xfrm>
            <a:off x="4038600" y="6400800"/>
            <a:ext cx="1371600" cy="457200"/>
          </a:xfrm>
          <a:prstGeom prst="rect">
            <a:avLst/>
          </a:prstGeom>
          <a:solidFill>
            <a:schemeClr val="bg1">
              <a:lumMod val="95000"/>
            </a:schemeClr>
          </a:solidFill>
          <a:ln>
            <a:solidFill>
              <a:schemeClr val="tx1"/>
            </a:solidFill>
          </a:ln>
        </p:spPr>
        <p:txBody>
          <a:bodyPr wrap="none" lIns="0" tIns="0" rIns="0" bIns="0" rtlCol="0" anchor="ctr" anchorCtr="0">
            <a:noAutofit/>
          </a:bodyPr>
          <a:lstStyle/>
          <a:p>
            <a:pPr algn="ctr"/>
            <a:r>
              <a:rPr lang="en-US" sz="3200" dirty="0"/>
              <a:t>DRAM</a:t>
            </a:r>
          </a:p>
        </p:txBody>
      </p:sp>
      <p:cxnSp>
        <p:nvCxnSpPr>
          <p:cNvPr id="32" name="Straight Arrow Connector 31">
            <a:extLst>
              <a:ext uri="{FF2B5EF4-FFF2-40B4-BE49-F238E27FC236}">
                <a16:creationId xmlns:a16="http://schemas.microsoft.com/office/drawing/2014/main" id="{3D7C9C34-5B36-D24C-9A40-3AF58604BAFD}"/>
              </a:ext>
            </a:extLst>
          </p:cNvPr>
          <p:cNvCxnSpPr>
            <a:cxnSpLocks/>
          </p:cNvCxnSpPr>
          <p:nvPr/>
        </p:nvCxnSpPr>
        <p:spPr bwMode="auto">
          <a:xfrm>
            <a:off x="4114800" y="59436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sp>
        <p:nvSpPr>
          <p:cNvPr id="35" name="TextBox 34">
            <a:extLst>
              <a:ext uri="{FF2B5EF4-FFF2-40B4-BE49-F238E27FC236}">
                <a16:creationId xmlns:a16="http://schemas.microsoft.com/office/drawing/2014/main" id="{A60611D9-E64F-124C-B250-A40CCC49A512}"/>
              </a:ext>
            </a:extLst>
          </p:cNvPr>
          <p:cNvSpPr txBox="1"/>
          <p:nvPr/>
        </p:nvSpPr>
        <p:spPr>
          <a:xfrm>
            <a:off x="4419600" y="5943600"/>
            <a:ext cx="990600" cy="457200"/>
          </a:xfrm>
          <a:prstGeom prst="rect">
            <a:avLst/>
          </a:prstGeom>
          <a:noFill/>
          <a:ln>
            <a:noFill/>
          </a:ln>
        </p:spPr>
        <p:txBody>
          <a:bodyPr wrap="none" lIns="0" tIns="0" rIns="0" bIns="0" rtlCol="0" anchor="ctr" anchorCtr="0">
            <a:noAutofit/>
          </a:bodyPr>
          <a:lstStyle/>
          <a:p>
            <a:r>
              <a:rPr lang="en-US" sz="1600" dirty="0"/>
              <a:t>~50GB/s</a:t>
            </a:r>
          </a:p>
        </p:txBody>
      </p:sp>
      <p:cxnSp>
        <p:nvCxnSpPr>
          <p:cNvPr id="36" name="Straight Arrow Connector 35">
            <a:extLst>
              <a:ext uri="{FF2B5EF4-FFF2-40B4-BE49-F238E27FC236}">
                <a16:creationId xmlns:a16="http://schemas.microsoft.com/office/drawing/2014/main" id="{536FFA15-408F-5C47-974C-5AF447310983}"/>
              </a:ext>
            </a:extLst>
          </p:cNvPr>
          <p:cNvCxnSpPr>
            <a:cxnSpLocks/>
            <a:stCxn id="30" idx="1"/>
            <a:endCxn id="23" idx="3"/>
          </p:cNvCxnSpPr>
          <p:nvPr/>
        </p:nvCxnSpPr>
        <p:spPr bwMode="auto">
          <a:xfrm flipH="1">
            <a:off x="3581400" y="5486400"/>
            <a:ext cx="457200" cy="0"/>
          </a:xfrm>
          <a:prstGeom prst="straightConnector1">
            <a:avLst/>
          </a:prstGeom>
          <a:solidFill>
            <a:schemeClr val="accent1"/>
          </a:solidFill>
          <a:ln w="25400" cap="flat" cmpd="sng" algn="ctr">
            <a:solidFill>
              <a:schemeClr val="tx1"/>
            </a:solidFill>
            <a:prstDash val="solid"/>
            <a:round/>
            <a:headEnd type="triangle"/>
            <a:tailEnd type="triangle"/>
          </a:ln>
          <a:effectLst/>
        </p:spPr>
      </p:cxnSp>
      <p:cxnSp>
        <p:nvCxnSpPr>
          <p:cNvPr id="39" name="Straight Arrow Connector 38">
            <a:extLst>
              <a:ext uri="{FF2B5EF4-FFF2-40B4-BE49-F238E27FC236}">
                <a16:creationId xmlns:a16="http://schemas.microsoft.com/office/drawing/2014/main" id="{3D234D26-F9F1-2349-9F10-F80E4A547313}"/>
              </a:ext>
            </a:extLst>
          </p:cNvPr>
          <p:cNvCxnSpPr>
            <a:cxnSpLocks/>
          </p:cNvCxnSpPr>
          <p:nvPr/>
        </p:nvCxnSpPr>
        <p:spPr bwMode="auto">
          <a:xfrm>
            <a:off x="3352800" y="59436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cxnSp>
        <p:nvCxnSpPr>
          <p:cNvPr id="40" name="Straight Arrow Connector 39">
            <a:extLst>
              <a:ext uri="{FF2B5EF4-FFF2-40B4-BE49-F238E27FC236}">
                <a16:creationId xmlns:a16="http://schemas.microsoft.com/office/drawing/2014/main" id="{0DB5B3D5-4BBC-C346-9805-A7EDF11B5A75}"/>
              </a:ext>
            </a:extLst>
          </p:cNvPr>
          <p:cNvCxnSpPr>
            <a:cxnSpLocks/>
          </p:cNvCxnSpPr>
          <p:nvPr/>
        </p:nvCxnSpPr>
        <p:spPr bwMode="auto">
          <a:xfrm>
            <a:off x="3429000" y="59436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cxnSp>
        <p:nvCxnSpPr>
          <p:cNvPr id="41" name="Straight Arrow Connector 40">
            <a:extLst>
              <a:ext uri="{FF2B5EF4-FFF2-40B4-BE49-F238E27FC236}">
                <a16:creationId xmlns:a16="http://schemas.microsoft.com/office/drawing/2014/main" id="{9AFE6D85-3FE2-4C49-95E3-1C792A696A14}"/>
              </a:ext>
            </a:extLst>
          </p:cNvPr>
          <p:cNvCxnSpPr>
            <a:cxnSpLocks/>
          </p:cNvCxnSpPr>
          <p:nvPr/>
        </p:nvCxnSpPr>
        <p:spPr bwMode="auto">
          <a:xfrm>
            <a:off x="3505200" y="59436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cxnSp>
        <p:nvCxnSpPr>
          <p:cNvPr id="42" name="Straight Arrow Connector 41">
            <a:extLst>
              <a:ext uri="{FF2B5EF4-FFF2-40B4-BE49-F238E27FC236}">
                <a16:creationId xmlns:a16="http://schemas.microsoft.com/office/drawing/2014/main" id="{09011773-8B93-BF44-8890-39A0B9B7923D}"/>
              </a:ext>
            </a:extLst>
          </p:cNvPr>
          <p:cNvCxnSpPr>
            <a:cxnSpLocks/>
          </p:cNvCxnSpPr>
          <p:nvPr/>
        </p:nvCxnSpPr>
        <p:spPr bwMode="auto">
          <a:xfrm>
            <a:off x="4191000" y="59436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cxnSp>
        <p:nvCxnSpPr>
          <p:cNvPr id="43" name="Straight Arrow Connector 42">
            <a:extLst>
              <a:ext uri="{FF2B5EF4-FFF2-40B4-BE49-F238E27FC236}">
                <a16:creationId xmlns:a16="http://schemas.microsoft.com/office/drawing/2014/main" id="{568EFB34-0D26-A042-8ABD-5EDEA7445BD8}"/>
              </a:ext>
            </a:extLst>
          </p:cNvPr>
          <p:cNvCxnSpPr>
            <a:cxnSpLocks/>
          </p:cNvCxnSpPr>
          <p:nvPr/>
        </p:nvCxnSpPr>
        <p:spPr bwMode="auto">
          <a:xfrm>
            <a:off x="4267200" y="59436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cxnSp>
        <p:nvCxnSpPr>
          <p:cNvPr id="44" name="Straight Arrow Connector 43">
            <a:extLst>
              <a:ext uri="{FF2B5EF4-FFF2-40B4-BE49-F238E27FC236}">
                <a16:creationId xmlns:a16="http://schemas.microsoft.com/office/drawing/2014/main" id="{8891B755-FA5C-7B40-8D7D-358F9CB5E154}"/>
              </a:ext>
            </a:extLst>
          </p:cNvPr>
          <p:cNvCxnSpPr>
            <a:cxnSpLocks/>
          </p:cNvCxnSpPr>
          <p:nvPr/>
        </p:nvCxnSpPr>
        <p:spPr bwMode="auto">
          <a:xfrm>
            <a:off x="4343400" y="5943600"/>
            <a:ext cx="0" cy="457200"/>
          </a:xfrm>
          <a:prstGeom prst="straightConnector1">
            <a:avLst/>
          </a:prstGeom>
          <a:solidFill>
            <a:schemeClr val="accent1"/>
          </a:solidFill>
          <a:ln w="25400" cap="flat" cmpd="sng" algn="ctr">
            <a:solidFill>
              <a:schemeClr val="tx1"/>
            </a:solidFill>
            <a:prstDash val="solid"/>
            <a:round/>
            <a:headEnd type="triangle"/>
            <a:tailEnd type="triangle"/>
          </a:ln>
          <a:effectLst/>
        </p:spPr>
      </p:cxnSp>
      <p:cxnSp>
        <p:nvCxnSpPr>
          <p:cNvPr id="38" name="Straight Connector 37">
            <a:extLst>
              <a:ext uri="{FF2B5EF4-FFF2-40B4-BE49-F238E27FC236}">
                <a16:creationId xmlns:a16="http://schemas.microsoft.com/office/drawing/2014/main" id="{21F6516C-F79E-8D43-A4AF-6E8AD3CC279F}"/>
              </a:ext>
            </a:extLst>
          </p:cNvPr>
          <p:cNvCxnSpPr/>
          <p:nvPr/>
        </p:nvCxnSpPr>
        <p:spPr bwMode="auto">
          <a:xfrm>
            <a:off x="11277600" y="3657600"/>
            <a:ext cx="0" cy="2133599"/>
          </a:xfrm>
          <a:prstGeom prst="line">
            <a:avLst/>
          </a:prstGeom>
          <a:solidFill>
            <a:schemeClr val="accent1"/>
          </a:solidFill>
          <a:ln w="19050" cap="flat" cmpd="sng" algn="ctr">
            <a:solidFill>
              <a:srgbClr val="0432FF"/>
            </a:solidFill>
            <a:prstDash val="dash"/>
            <a:round/>
            <a:headEnd type="none" w="med" len="med"/>
            <a:tailEnd type="none" w="med" len="med"/>
          </a:ln>
          <a:effectLst/>
        </p:spPr>
      </p:cxnSp>
      <p:sp>
        <p:nvSpPr>
          <p:cNvPr id="45" name="Oval 44">
            <a:extLst>
              <a:ext uri="{FF2B5EF4-FFF2-40B4-BE49-F238E27FC236}">
                <a16:creationId xmlns:a16="http://schemas.microsoft.com/office/drawing/2014/main" id="{474E1955-6392-D849-993F-05EF947B5497}"/>
              </a:ext>
            </a:extLst>
          </p:cNvPr>
          <p:cNvSpPr/>
          <p:nvPr/>
        </p:nvSpPr>
        <p:spPr bwMode="auto">
          <a:xfrm>
            <a:off x="11201400" y="3505200"/>
            <a:ext cx="152400" cy="152401"/>
          </a:xfrm>
          <a:prstGeom prst="ellipse">
            <a:avLst/>
          </a:prstGeom>
          <a:solidFill>
            <a:schemeClr val="bg1"/>
          </a:solidFill>
          <a:ln w="381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6" name="Cloud 45">
            <a:extLst>
              <a:ext uri="{FF2B5EF4-FFF2-40B4-BE49-F238E27FC236}">
                <a16:creationId xmlns:a16="http://schemas.microsoft.com/office/drawing/2014/main" id="{EC2744DB-F591-3345-9863-66AC416ED250}"/>
              </a:ext>
            </a:extLst>
          </p:cNvPr>
          <p:cNvSpPr/>
          <p:nvPr/>
        </p:nvSpPr>
        <p:spPr bwMode="auto">
          <a:xfrm>
            <a:off x="10896600" y="4495800"/>
            <a:ext cx="2971800" cy="1447800"/>
          </a:xfrm>
          <a:prstGeom prst="cloud">
            <a:avLst/>
          </a:prstGeom>
          <a:solidFill>
            <a:schemeClr val="bg1"/>
          </a:solidFill>
          <a:ln w="9525" cap="flat" cmpd="sng" algn="ctr">
            <a:solidFill>
              <a:srgbClr val="0432FF"/>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hangingPunct="0"/>
            <a:r>
              <a:rPr lang="en-US" sz="1600" b="1" dirty="0">
                <a:solidFill>
                  <a:srgbClr val="0432FF"/>
                </a:solidFill>
                <a:latin typeface="Arial" charset="0"/>
                <a:ea typeface="ＭＳ Ｐゴシック" charset="-128"/>
                <a:cs typeface="ＭＳ Ｐゴシック" charset="-128"/>
              </a:rPr>
              <a:t>Without proper NUMA optimization, bandwidth is constrained</a:t>
            </a:r>
            <a:endParaRPr kumimoji="0" lang="en-US" sz="1200" i="0" strike="noStrike" cap="none" normalizeH="0" baseline="0" dirty="0">
              <a:ln>
                <a:noFill/>
              </a:ln>
              <a:solidFill>
                <a:srgbClr val="0432FF"/>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99786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4.81481E-6 L -3.33333E-6 0.05555 " pathEditMode="relative" rAng="0" ptsTypes="AA">
                                      <p:cBhvr>
                                        <p:cTn id="6" dur="500" fill="hold"/>
                                        <p:tgtEl>
                                          <p:spTgt spid="45"/>
                                        </p:tgtEl>
                                        <p:attrNameLst>
                                          <p:attrName>ppt_x</p:attrName>
                                          <p:attrName>ppt_y</p:attrName>
                                        </p:attrNameLst>
                                      </p:cBhvr>
                                      <p:rCtr x="0" y="2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4400" y="3276600"/>
            <a:ext cx="12801600" cy="1600200"/>
          </a:xfrm>
        </p:spPr>
        <p:txBody>
          <a:bodyPr anchor="ctr"/>
          <a:lstStyle/>
          <a:p>
            <a:r>
              <a:rPr lang="en-US" sz="8000" dirty="0"/>
              <a:t>Extending the Roofline: In-Core Effects</a:t>
            </a:r>
            <a:endParaRPr lang="en-US" i="1" dirty="0"/>
          </a:p>
        </p:txBody>
      </p:sp>
    </p:spTree>
    <p:extLst>
      <p:ext uri="{BB962C8B-B14F-4D97-AF65-F5344CB8AC3E}">
        <p14:creationId xmlns:p14="http://schemas.microsoft.com/office/powerpoint/2010/main" val="771986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In-Core Parallelism</a:t>
            </a:r>
          </a:p>
        </p:txBody>
      </p:sp>
      <p:sp>
        <p:nvSpPr>
          <p:cNvPr id="3" name="Content Placeholder 2"/>
          <p:cNvSpPr>
            <a:spLocks noGrp="1"/>
          </p:cNvSpPr>
          <p:nvPr>
            <p:ph idx="1"/>
          </p:nvPr>
        </p:nvSpPr>
        <p:spPr>
          <a:xfrm>
            <a:off x="457200" y="1447800"/>
            <a:ext cx="13716000" cy="5715000"/>
          </a:xfrm>
        </p:spPr>
        <p:txBody>
          <a:bodyPr/>
          <a:lstStyle/>
          <a:p>
            <a:pPr marL="457200" indent="-457200">
              <a:spcBef>
                <a:spcPts val="800"/>
              </a:spcBef>
              <a:buFont typeface="Wingdings" charset="2"/>
              <a:buChar char="§"/>
            </a:pPr>
            <a:r>
              <a:rPr lang="en-US" sz="3200" dirty="0"/>
              <a:t>We have assumed one can attain peak flops with high locality.</a:t>
            </a:r>
          </a:p>
          <a:p>
            <a:pPr marL="457200" indent="-457200">
              <a:spcBef>
                <a:spcPts val="800"/>
              </a:spcBef>
              <a:buFont typeface="Wingdings" charset="2"/>
              <a:buChar char="§"/>
            </a:pPr>
            <a:r>
              <a:rPr lang="en-US" sz="3200" dirty="0"/>
              <a:t>In reality, we must </a:t>
            </a:r>
            <a:r>
              <a:rPr lang="mr-IN" sz="3200" dirty="0"/>
              <a:t>…</a:t>
            </a:r>
            <a:endParaRPr lang="en-US" sz="3200" dirty="0"/>
          </a:p>
          <a:p>
            <a:pPr marL="914400" indent="-457200">
              <a:spcBef>
                <a:spcPts val="800"/>
              </a:spcBef>
              <a:buFont typeface="Arial" charset="0"/>
              <a:buChar char="•"/>
            </a:pPr>
            <a:r>
              <a:rPr lang="en-US" sz="2400" dirty="0"/>
              <a:t>Vectorize loops (16 flops per instruction)</a:t>
            </a:r>
          </a:p>
          <a:p>
            <a:pPr marL="914400" indent="-457200">
              <a:spcBef>
                <a:spcPts val="800"/>
              </a:spcBef>
              <a:buFont typeface="Arial" charset="0"/>
              <a:buChar char="•"/>
            </a:pPr>
            <a:r>
              <a:rPr lang="en-US" sz="2400" dirty="0"/>
              <a:t>Use special instructions (e.g. FMA)</a:t>
            </a:r>
          </a:p>
          <a:p>
            <a:pPr marL="914400" indent="-457200">
              <a:spcBef>
                <a:spcPts val="800"/>
              </a:spcBef>
              <a:buFont typeface="Arial" charset="0"/>
              <a:buChar char="•"/>
            </a:pPr>
            <a:r>
              <a:rPr lang="en-US" sz="2400" dirty="0"/>
              <a:t>Ensure FP instructions dominate the instruction mix</a:t>
            </a:r>
          </a:p>
          <a:p>
            <a:pPr marL="914400" indent="-457200">
              <a:spcBef>
                <a:spcPts val="800"/>
              </a:spcBef>
              <a:buFont typeface="Arial" charset="0"/>
              <a:buChar char="•"/>
            </a:pPr>
            <a:r>
              <a:rPr lang="en-US" sz="2400" dirty="0"/>
              <a:t>Use all cores &amp; sockets</a:t>
            </a:r>
            <a:endParaRPr lang="en-US" sz="2400" b="1" dirty="0">
              <a:solidFill>
                <a:srgbClr val="FF0080"/>
              </a:solidFill>
            </a:endParaRPr>
          </a:p>
          <a:p>
            <a:pPr marL="457200" indent="-457200">
              <a:spcBef>
                <a:spcPts val="800"/>
              </a:spcBef>
              <a:buFont typeface="Wingdings" charset="2"/>
              <a:buChar char="§"/>
            </a:pPr>
            <a:endParaRPr lang="en-US" sz="3200" dirty="0"/>
          </a:p>
          <a:p>
            <a:pPr marL="457200" indent="-457200">
              <a:spcBef>
                <a:spcPts val="800"/>
              </a:spcBef>
              <a:buFont typeface="Wingdings" charset="2"/>
              <a:buChar char="§"/>
            </a:pPr>
            <a:r>
              <a:rPr lang="en-US" sz="3200" dirty="0"/>
              <a:t>Without these, </a:t>
            </a:r>
            <a:r>
              <a:rPr lang="mr-IN" sz="3200" dirty="0"/>
              <a:t>…</a:t>
            </a:r>
            <a:endParaRPr lang="en-US" sz="3200" dirty="0"/>
          </a:p>
          <a:p>
            <a:pPr marL="914400" indent="-457200">
              <a:spcBef>
                <a:spcPts val="800"/>
              </a:spcBef>
              <a:buFont typeface="Arial" charset="0"/>
              <a:buChar char="•"/>
            </a:pPr>
            <a:r>
              <a:rPr lang="en-US" sz="2400" dirty="0"/>
              <a:t>Peak performance is not attainable</a:t>
            </a:r>
          </a:p>
          <a:p>
            <a:pPr marL="914400" indent="-457200">
              <a:spcBef>
                <a:spcPts val="800"/>
              </a:spcBef>
              <a:buFont typeface="Arial" charset="0"/>
              <a:buChar char="•"/>
            </a:pPr>
            <a:r>
              <a:rPr lang="en-US" sz="2400" dirty="0"/>
              <a:t>Some kernels can transition from memory-bound to compute-bound</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42</a:t>
            </a:fld>
            <a:endParaRPr lang="en-US" dirty="0"/>
          </a:p>
        </p:txBody>
      </p:sp>
    </p:spTree>
    <p:extLst>
      <p:ext uri="{BB962C8B-B14F-4D97-AF65-F5344CB8AC3E}">
        <p14:creationId xmlns:p14="http://schemas.microsoft.com/office/powerpoint/2010/main" val="1831572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Data Parallelism (e.g. SIMD)</a:t>
            </a:r>
          </a:p>
        </p:txBody>
      </p:sp>
      <p:sp>
        <p:nvSpPr>
          <p:cNvPr id="3" name="Content Placeholder 2"/>
          <p:cNvSpPr>
            <a:spLocks noGrp="1"/>
          </p:cNvSpPr>
          <p:nvPr>
            <p:ph idx="1"/>
          </p:nvPr>
        </p:nvSpPr>
        <p:spPr>
          <a:xfrm>
            <a:off x="457200" y="1447800"/>
            <a:ext cx="6858000" cy="5715000"/>
          </a:xfrm>
        </p:spPr>
        <p:txBody>
          <a:bodyPr/>
          <a:lstStyle/>
          <a:p>
            <a:pPr marL="457200" indent="-457200">
              <a:spcBef>
                <a:spcPts val="800"/>
              </a:spcBef>
              <a:buFont typeface="Wingdings" charset="2"/>
              <a:buChar char="§"/>
            </a:pPr>
            <a:r>
              <a:rPr lang="en-US" sz="3200" dirty="0"/>
              <a:t>Most processors exploit some form of SIMD or vectors.</a:t>
            </a:r>
          </a:p>
          <a:p>
            <a:pPr marL="914400" indent="-457200">
              <a:spcBef>
                <a:spcPts val="800"/>
              </a:spcBef>
              <a:buFont typeface="Arial" charset="0"/>
              <a:buChar char="•"/>
            </a:pPr>
            <a:r>
              <a:rPr lang="en-US" sz="2400" dirty="0"/>
              <a:t>KNL uses 512b vectors (8x64b)</a:t>
            </a:r>
          </a:p>
          <a:p>
            <a:pPr marL="914400" indent="-457200">
              <a:spcBef>
                <a:spcPts val="800"/>
              </a:spcBef>
              <a:buFont typeface="Arial" charset="0"/>
              <a:buChar char="•"/>
            </a:pPr>
            <a:r>
              <a:rPr lang="en-US" sz="2400" dirty="0"/>
              <a:t>GPUs use 32-thread warps (32x64b)</a:t>
            </a:r>
            <a:endParaRPr lang="en-US" sz="3200" dirty="0"/>
          </a:p>
          <a:p>
            <a:pPr marL="457200" indent="-457200">
              <a:spcBef>
                <a:spcPts val="800"/>
              </a:spcBef>
              <a:buFont typeface="Wingdings" charset="2"/>
              <a:buChar char="§"/>
            </a:pPr>
            <a:r>
              <a:rPr lang="en-US" sz="3200" dirty="0"/>
              <a:t>In reality, applications are a mix of scalar and vector instructions.</a:t>
            </a:r>
            <a:endParaRPr lang="en-US" sz="4000" dirty="0"/>
          </a:p>
          <a:p>
            <a:pPr marL="914400" indent="-457200">
              <a:spcBef>
                <a:spcPts val="800"/>
              </a:spcBef>
              <a:buFont typeface="Arial" charset="0"/>
              <a:buChar char="•"/>
            </a:pPr>
            <a:r>
              <a:rPr lang="en-US" sz="2400" b="1" dirty="0">
                <a:solidFill>
                  <a:srgbClr val="0432FF"/>
                </a:solidFill>
              </a:rPr>
              <a:t>Performance is a weighted average between SIMD and no SIMD</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43</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0809491" y="2602468"/>
            <a:ext cx="1915909" cy="369332"/>
          </a:xfrm>
          <a:prstGeom prst="rect">
            <a:avLst/>
          </a:prstGeom>
          <a:noFill/>
        </p:spPr>
        <p:txBody>
          <a:bodyPr wrap="none" rtlCol="0">
            <a:spAutoFit/>
          </a:bodyPr>
          <a:lstStyle/>
          <a:p>
            <a:pPr algn="r"/>
            <a:r>
              <a:rPr lang="en-US" sz="1800" dirty="0">
                <a:solidFill>
                  <a:srgbClr val="FF0080"/>
                </a:solidFill>
              </a:rPr>
              <a:t>Full vectorization</a:t>
            </a:r>
          </a:p>
        </p:txBody>
      </p:sp>
      <p:grpSp>
        <p:nvGrpSpPr>
          <p:cNvPr id="20" name="Group 19"/>
          <p:cNvGrpSpPr/>
          <p:nvPr/>
        </p:nvGrpSpPr>
        <p:grpSpPr>
          <a:xfrm>
            <a:off x="10058400" y="4419600"/>
            <a:ext cx="2677166" cy="381000"/>
            <a:chOff x="10058400" y="4419600"/>
            <a:chExt cx="2677166" cy="381000"/>
          </a:xfrm>
        </p:grpSpPr>
        <p:cxnSp>
          <p:nvCxnSpPr>
            <p:cNvPr id="33" name="Straight Arrow Connector 32"/>
            <p:cNvCxnSpPr>
              <a:cxnSpLocks/>
            </p:cNvCxnSpPr>
            <p:nvPr/>
          </p:nvCxnSpPr>
          <p:spPr bwMode="auto">
            <a:xfrm>
              <a:off x="10058400" y="4800600"/>
              <a:ext cx="26670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7" name="TextBox 36"/>
            <p:cNvSpPr txBox="1"/>
            <p:nvPr/>
          </p:nvSpPr>
          <p:spPr>
            <a:xfrm>
              <a:off x="10896600" y="4419600"/>
              <a:ext cx="1838966" cy="369332"/>
            </a:xfrm>
            <a:prstGeom prst="rect">
              <a:avLst/>
            </a:prstGeom>
            <a:noFill/>
          </p:spPr>
          <p:txBody>
            <a:bodyPr wrap="none" rtlCol="0">
              <a:spAutoFit/>
            </a:bodyPr>
            <a:lstStyle/>
            <a:p>
              <a:pPr algn="r"/>
              <a:r>
                <a:rPr lang="en-US" sz="1800" dirty="0">
                  <a:solidFill>
                    <a:srgbClr val="7030A0"/>
                  </a:solidFill>
                </a:rPr>
                <a:t>No vectorization</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grpSp>
        <p:nvGrpSpPr>
          <p:cNvPr id="15" name="Group 14"/>
          <p:cNvGrpSpPr/>
          <p:nvPr/>
        </p:nvGrpSpPr>
        <p:grpSpPr>
          <a:xfrm>
            <a:off x="10744200" y="4038600"/>
            <a:ext cx="152400" cy="1752600"/>
            <a:chOff x="10210800" y="4267198"/>
            <a:chExt cx="152400" cy="1752600"/>
          </a:xfrm>
        </p:grpSpPr>
        <p:cxnSp>
          <p:nvCxnSpPr>
            <p:cNvPr id="35" name="Straight Connector 34"/>
            <p:cNvCxnSpPr>
              <a:cxnSpLocks/>
            </p:cNvCxnSpPr>
            <p:nvPr/>
          </p:nvCxnSpPr>
          <p:spPr bwMode="auto">
            <a:xfrm>
              <a:off x="10287000" y="4267198"/>
              <a:ext cx="0" cy="1752600"/>
            </a:xfrm>
            <a:prstGeom prst="line">
              <a:avLst/>
            </a:prstGeom>
            <a:solidFill>
              <a:schemeClr val="accent1"/>
            </a:solidFill>
            <a:ln w="19050" cap="flat" cmpd="sng" algn="ctr">
              <a:solidFill>
                <a:srgbClr val="7030A0"/>
              </a:solidFill>
              <a:prstDash val="dash"/>
              <a:round/>
              <a:headEnd type="none" w="med" len="med"/>
              <a:tailEnd type="none" w="med" len="med"/>
            </a:ln>
            <a:effectLst/>
          </p:spPr>
        </p:cxnSp>
        <p:sp>
          <p:nvSpPr>
            <p:cNvPr id="36" name="Oval 35"/>
            <p:cNvSpPr/>
            <p:nvPr/>
          </p:nvSpPr>
          <p:spPr bwMode="auto">
            <a:xfrm>
              <a:off x="10210800" y="4495798"/>
              <a:ext cx="152400" cy="152401"/>
            </a:xfrm>
            <a:prstGeom prst="ellipse">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24" name="Cloud 23"/>
          <p:cNvSpPr/>
          <p:nvPr/>
        </p:nvSpPr>
        <p:spPr bwMode="auto">
          <a:xfrm>
            <a:off x="10896600" y="4876800"/>
            <a:ext cx="3048000" cy="1524000"/>
          </a:xfrm>
          <a:prstGeom prst="cloud">
            <a:avLst/>
          </a:prstGeom>
          <a:solidFill>
            <a:schemeClr val="bg1"/>
          </a:solidFill>
          <a:ln w="9525" cap="flat" cmpd="sng" algn="ctr">
            <a:solidFill>
              <a:srgbClr val="7030A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hangingPunct="0"/>
            <a:r>
              <a:rPr lang="en-US" sz="1600" b="1" dirty="0">
                <a:solidFill>
                  <a:srgbClr val="7030A0"/>
                </a:solidFill>
                <a:latin typeface="Arial" charset="0"/>
                <a:ea typeface="ＭＳ Ｐゴシック" charset="-128"/>
                <a:cs typeface="ＭＳ Ｐゴシック" charset="-128"/>
              </a:rPr>
              <a:t>Lack of full vectorization pulls performance below DDR Roofline</a:t>
            </a:r>
            <a:endParaRPr lang="en-US" sz="1200" dirty="0">
              <a:solidFill>
                <a:srgbClr val="7030A0"/>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54631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Data Parallelism (e.g. SIMD)</a:t>
            </a:r>
          </a:p>
        </p:txBody>
      </p:sp>
      <p:sp>
        <p:nvSpPr>
          <p:cNvPr id="3" name="Content Placeholder 2"/>
          <p:cNvSpPr>
            <a:spLocks noGrp="1"/>
          </p:cNvSpPr>
          <p:nvPr>
            <p:ph idx="1"/>
          </p:nvPr>
        </p:nvSpPr>
        <p:spPr>
          <a:xfrm>
            <a:off x="457200" y="1447800"/>
            <a:ext cx="6858000" cy="5715000"/>
          </a:xfrm>
        </p:spPr>
        <p:txBody>
          <a:bodyPr/>
          <a:lstStyle/>
          <a:p>
            <a:pPr marL="457200" indent="-457200">
              <a:spcBef>
                <a:spcPts val="800"/>
              </a:spcBef>
              <a:buFont typeface="Wingdings" charset="2"/>
              <a:buChar char="§"/>
            </a:pPr>
            <a:r>
              <a:rPr lang="en-US" sz="3200" dirty="0"/>
              <a:t>Most processors exploit some form of SIMD or vectors.</a:t>
            </a:r>
          </a:p>
          <a:p>
            <a:pPr marL="914400" indent="-457200">
              <a:spcBef>
                <a:spcPts val="800"/>
              </a:spcBef>
              <a:buFont typeface="Arial" charset="0"/>
              <a:buChar char="•"/>
            </a:pPr>
            <a:r>
              <a:rPr lang="en-US" sz="2400" dirty="0"/>
              <a:t>KNL uses 512b vectors (8x64b)</a:t>
            </a:r>
          </a:p>
          <a:p>
            <a:pPr marL="914400" indent="-457200">
              <a:spcBef>
                <a:spcPts val="800"/>
              </a:spcBef>
              <a:buFont typeface="Arial" charset="0"/>
              <a:buChar char="•"/>
            </a:pPr>
            <a:r>
              <a:rPr lang="en-US" sz="2400" dirty="0"/>
              <a:t>GPUs use 32-thread warps (32x64b)</a:t>
            </a:r>
            <a:endParaRPr lang="en-US" sz="3200" dirty="0"/>
          </a:p>
          <a:p>
            <a:pPr marL="457200" indent="-457200">
              <a:spcBef>
                <a:spcPts val="800"/>
              </a:spcBef>
              <a:buFont typeface="Wingdings" charset="2"/>
              <a:buChar char="§"/>
            </a:pPr>
            <a:r>
              <a:rPr lang="en-US" sz="3200" dirty="0"/>
              <a:t>In reality, applications are a mix of scalar and vector instructions.</a:t>
            </a:r>
            <a:endParaRPr lang="en-US" sz="4000" dirty="0"/>
          </a:p>
          <a:p>
            <a:pPr marL="914400" indent="-457200">
              <a:spcBef>
                <a:spcPts val="800"/>
              </a:spcBef>
              <a:buFont typeface="Arial" charset="0"/>
              <a:buChar char="•"/>
            </a:pPr>
            <a:r>
              <a:rPr lang="en-US" sz="2400" dirty="0">
                <a:solidFill>
                  <a:srgbClr val="002060"/>
                </a:solidFill>
              </a:rPr>
              <a:t>Performance is a weighted average between SIMD and no SIMD</a:t>
            </a:r>
          </a:p>
          <a:p>
            <a:pPr marL="914400" indent="-457200">
              <a:spcBef>
                <a:spcPts val="800"/>
              </a:spcBef>
              <a:buFont typeface="Wingdings" pitchFamily="2" charset="2"/>
              <a:buChar char="Ø"/>
            </a:pPr>
            <a:r>
              <a:rPr lang="en-US" sz="2400" b="1" dirty="0">
                <a:solidFill>
                  <a:srgbClr val="0432FF"/>
                </a:solidFill>
              </a:rPr>
              <a:t>There is an implicit ceiling based on this weighted average</a:t>
            </a:r>
            <a:endParaRPr lang="en-US" sz="2400" b="1" dirty="0">
              <a:solidFill>
                <a:srgbClr val="FF2F92"/>
              </a:solidFill>
            </a:endParaRP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44</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alpha val="25000"/>
              </a:srgbClr>
            </a:solidFill>
            <a:prstDash val="solid"/>
            <a:round/>
            <a:headEnd type="none" w="med" len="med"/>
            <a:tailEnd type="none" w="lg" len="lg"/>
          </a:ln>
          <a:effectLst/>
        </p:spPr>
      </p:cxnSp>
      <p:sp>
        <p:nvSpPr>
          <p:cNvPr id="13" name="TextBox 12"/>
          <p:cNvSpPr txBox="1"/>
          <p:nvPr/>
        </p:nvSpPr>
        <p:spPr>
          <a:xfrm>
            <a:off x="10809491" y="2602468"/>
            <a:ext cx="1915909" cy="369332"/>
          </a:xfrm>
          <a:prstGeom prst="rect">
            <a:avLst/>
          </a:prstGeom>
          <a:noFill/>
        </p:spPr>
        <p:txBody>
          <a:bodyPr wrap="none" rtlCol="0">
            <a:spAutoFit/>
          </a:bodyPr>
          <a:lstStyle/>
          <a:p>
            <a:pPr algn="r"/>
            <a:r>
              <a:rPr lang="en-US" sz="1800" dirty="0">
                <a:solidFill>
                  <a:srgbClr val="FF0080">
                    <a:alpha val="25000"/>
                  </a:srgbClr>
                </a:solidFill>
              </a:rPr>
              <a:t>Full vectorization</a:t>
            </a:r>
          </a:p>
        </p:txBody>
      </p:sp>
      <p:grpSp>
        <p:nvGrpSpPr>
          <p:cNvPr id="20" name="Group 19"/>
          <p:cNvGrpSpPr/>
          <p:nvPr/>
        </p:nvGrpSpPr>
        <p:grpSpPr>
          <a:xfrm>
            <a:off x="10058400" y="3733800"/>
            <a:ext cx="2677166" cy="1066800"/>
            <a:chOff x="10058400" y="3733800"/>
            <a:chExt cx="2677166" cy="1066800"/>
          </a:xfrm>
        </p:grpSpPr>
        <p:cxnSp>
          <p:nvCxnSpPr>
            <p:cNvPr id="33" name="Straight Arrow Connector 32"/>
            <p:cNvCxnSpPr>
              <a:cxnSpLocks/>
            </p:cNvCxnSpPr>
            <p:nvPr/>
          </p:nvCxnSpPr>
          <p:spPr bwMode="auto">
            <a:xfrm>
              <a:off x="10058400" y="4800600"/>
              <a:ext cx="26670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7" name="TextBox 36"/>
            <p:cNvSpPr txBox="1"/>
            <p:nvPr/>
          </p:nvSpPr>
          <p:spPr>
            <a:xfrm>
              <a:off x="10896600" y="4419600"/>
              <a:ext cx="1838966" cy="369332"/>
            </a:xfrm>
            <a:prstGeom prst="rect">
              <a:avLst/>
            </a:prstGeom>
            <a:noFill/>
          </p:spPr>
          <p:txBody>
            <a:bodyPr wrap="none" rtlCol="0">
              <a:spAutoFit/>
            </a:bodyPr>
            <a:lstStyle/>
            <a:p>
              <a:pPr algn="r"/>
              <a:r>
                <a:rPr lang="en-US" sz="1800" dirty="0">
                  <a:solidFill>
                    <a:srgbClr val="7030A0"/>
                  </a:solidFill>
                </a:rPr>
                <a:t>No vectorization</a:t>
              </a:r>
            </a:p>
          </p:txBody>
        </p:sp>
        <p:cxnSp>
          <p:nvCxnSpPr>
            <p:cNvPr id="30" name="Straight Arrow Connector 29">
              <a:extLst>
                <a:ext uri="{FF2B5EF4-FFF2-40B4-BE49-F238E27FC236}">
                  <a16:creationId xmlns:a16="http://schemas.microsoft.com/office/drawing/2014/main" id="{2C4C2095-C6F0-F74F-88D7-10983850BF38}"/>
                </a:ext>
              </a:extLst>
            </p:cNvPr>
            <p:cNvCxnSpPr>
              <a:cxnSpLocks/>
            </p:cNvCxnSpPr>
            <p:nvPr/>
          </p:nvCxnSpPr>
          <p:spPr bwMode="auto">
            <a:xfrm>
              <a:off x="10515600" y="4343400"/>
              <a:ext cx="2209800" cy="0"/>
            </a:xfrm>
            <a:prstGeom prst="straightConnector1">
              <a:avLst/>
            </a:prstGeom>
            <a:solidFill>
              <a:schemeClr val="accent1"/>
            </a:solidFill>
            <a:ln w="38100" cap="flat" cmpd="sng" algn="ctr">
              <a:solidFill>
                <a:srgbClr val="7030A0"/>
              </a:solidFill>
              <a:prstDash val="sysDot"/>
              <a:round/>
              <a:headEnd type="none" w="med" len="med"/>
              <a:tailEnd type="none" w="lg" len="lg"/>
            </a:ln>
            <a:effectLst/>
          </p:spPr>
        </p:cxnSp>
        <p:sp>
          <p:nvSpPr>
            <p:cNvPr id="32" name="TextBox 31">
              <a:extLst>
                <a:ext uri="{FF2B5EF4-FFF2-40B4-BE49-F238E27FC236}">
                  <a16:creationId xmlns:a16="http://schemas.microsoft.com/office/drawing/2014/main" id="{FD2467B1-7A0A-E74D-9510-24B548184B33}"/>
                </a:ext>
              </a:extLst>
            </p:cNvPr>
            <p:cNvSpPr txBox="1"/>
            <p:nvPr/>
          </p:nvSpPr>
          <p:spPr>
            <a:xfrm>
              <a:off x="11255674" y="3733800"/>
              <a:ext cx="1479892" cy="646331"/>
            </a:xfrm>
            <a:prstGeom prst="rect">
              <a:avLst/>
            </a:prstGeom>
            <a:noFill/>
          </p:spPr>
          <p:txBody>
            <a:bodyPr wrap="none" rtlCol="0" anchor="b">
              <a:spAutoFit/>
            </a:bodyPr>
            <a:lstStyle/>
            <a:p>
              <a:pPr algn="r"/>
              <a:r>
                <a:rPr lang="en-US" sz="1800" dirty="0">
                  <a:solidFill>
                    <a:srgbClr val="7030A0"/>
                  </a:solidFill>
                </a:rPr>
                <a:t>Partial</a:t>
              </a:r>
            </a:p>
            <a:p>
              <a:pPr algn="r"/>
              <a:r>
                <a:rPr lang="en-US" sz="1800" dirty="0">
                  <a:solidFill>
                    <a:srgbClr val="7030A0"/>
                  </a:solidFill>
                </a:rPr>
                <a:t>vectorization</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10515600" y="2971800"/>
              <a:ext cx="1371600" cy="1371600"/>
            </a:xfrm>
            <a:prstGeom prst="straightConnector1">
              <a:avLst/>
            </a:prstGeom>
            <a:solidFill>
              <a:schemeClr val="accent1"/>
            </a:solidFill>
            <a:ln w="38100" cap="flat" cmpd="sng" algn="ctr">
              <a:solidFill>
                <a:srgbClr val="0432FF">
                  <a:alpha val="25000"/>
                </a:srgbClr>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alpha val="25000"/>
                    </a:srgbClr>
                  </a:solidFill>
                </a:rPr>
                <a:t>DDR GB/s</a:t>
              </a:r>
            </a:p>
          </p:txBody>
        </p:sp>
        <p:cxnSp>
          <p:nvCxnSpPr>
            <p:cNvPr id="26" name="Straight Arrow Connector 25">
              <a:extLst>
                <a:ext uri="{FF2B5EF4-FFF2-40B4-BE49-F238E27FC236}">
                  <a16:creationId xmlns:a16="http://schemas.microsoft.com/office/drawing/2014/main" id="{0588073E-6462-DD49-B1D2-0E37EF5EA294}"/>
                </a:ext>
              </a:extLst>
            </p:cNvPr>
            <p:cNvCxnSpPr>
              <a:cxnSpLocks/>
            </p:cNvCxnSpPr>
            <p:nvPr/>
          </p:nvCxnSpPr>
          <p:spPr bwMode="auto">
            <a:xfrm flipV="1">
              <a:off x="9067800" y="4343400"/>
              <a:ext cx="1447800" cy="14478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grpSp>
        <p:nvGrpSpPr>
          <p:cNvPr id="15" name="Group 14"/>
          <p:cNvGrpSpPr/>
          <p:nvPr/>
        </p:nvGrpSpPr>
        <p:grpSpPr>
          <a:xfrm>
            <a:off x="10744200" y="4267200"/>
            <a:ext cx="152400" cy="1524000"/>
            <a:chOff x="10210800" y="4495798"/>
            <a:chExt cx="152400" cy="1524000"/>
          </a:xfrm>
        </p:grpSpPr>
        <p:cxnSp>
          <p:nvCxnSpPr>
            <p:cNvPr id="35" name="Straight Connector 34"/>
            <p:cNvCxnSpPr>
              <a:cxnSpLocks/>
              <a:stCxn id="36" idx="4"/>
            </p:cNvCxnSpPr>
            <p:nvPr/>
          </p:nvCxnSpPr>
          <p:spPr bwMode="auto">
            <a:xfrm>
              <a:off x="10287000" y="4648199"/>
              <a:ext cx="0" cy="1371599"/>
            </a:xfrm>
            <a:prstGeom prst="line">
              <a:avLst/>
            </a:prstGeom>
            <a:solidFill>
              <a:schemeClr val="accent1"/>
            </a:solidFill>
            <a:ln w="19050" cap="flat" cmpd="sng" algn="ctr">
              <a:solidFill>
                <a:srgbClr val="7030A0"/>
              </a:solidFill>
              <a:prstDash val="dash"/>
              <a:round/>
              <a:headEnd type="none" w="med" len="med"/>
              <a:tailEnd type="none" w="med" len="med"/>
            </a:ln>
            <a:effectLst/>
          </p:spPr>
        </p:cxnSp>
        <p:sp>
          <p:nvSpPr>
            <p:cNvPr id="36" name="Oval 35"/>
            <p:cNvSpPr/>
            <p:nvPr/>
          </p:nvSpPr>
          <p:spPr bwMode="auto">
            <a:xfrm>
              <a:off x="10210800" y="4495798"/>
              <a:ext cx="152400" cy="152401"/>
            </a:xfrm>
            <a:prstGeom prst="ellipse">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24" name="Cloud 23"/>
          <p:cNvSpPr/>
          <p:nvPr/>
        </p:nvSpPr>
        <p:spPr bwMode="auto">
          <a:xfrm>
            <a:off x="10896600" y="4876800"/>
            <a:ext cx="3048000" cy="1524000"/>
          </a:xfrm>
          <a:prstGeom prst="cloud">
            <a:avLst/>
          </a:prstGeom>
          <a:solidFill>
            <a:schemeClr val="bg1"/>
          </a:solidFill>
          <a:ln w="9525" cap="flat" cmpd="sng" algn="ctr">
            <a:solidFill>
              <a:srgbClr val="7030A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hangingPunct="0"/>
            <a:r>
              <a:rPr lang="en-US" sz="1600" b="1" dirty="0">
                <a:solidFill>
                  <a:srgbClr val="7030A0"/>
                </a:solidFill>
                <a:latin typeface="Arial" charset="0"/>
                <a:ea typeface="ＭＳ Ｐゴシック" charset="-128"/>
                <a:cs typeface="ＭＳ Ｐゴシック" charset="-128"/>
              </a:rPr>
              <a:t>Memory-bound codes can become compute-bound</a:t>
            </a:r>
            <a:endParaRPr lang="en-US" sz="1200" dirty="0">
              <a:solidFill>
                <a:srgbClr val="7030A0"/>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927302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Return of Complex Instruction Set Computing</a:t>
            </a:r>
          </a:p>
        </p:txBody>
      </p:sp>
      <p:sp>
        <p:nvSpPr>
          <p:cNvPr id="3" name="Content Placeholder 2"/>
          <p:cNvSpPr>
            <a:spLocks noGrp="1"/>
          </p:cNvSpPr>
          <p:nvPr>
            <p:ph idx="1"/>
          </p:nvPr>
        </p:nvSpPr>
        <p:spPr>
          <a:xfrm>
            <a:off x="457200" y="1447800"/>
            <a:ext cx="13716000" cy="1143000"/>
          </a:xfrm>
        </p:spPr>
        <p:txBody>
          <a:bodyPr/>
          <a:lstStyle/>
          <a:p>
            <a:pPr marL="457200" indent="-457200">
              <a:spcBef>
                <a:spcPts val="800"/>
              </a:spcBef>
              <a:buFont typeface="Wingdings" charset="2"/>
              <a:buChar char="§"/>
            </a:pPr>
            <a:r>
              <a:rPr lang="en-US" sz="3200" dirty="0"/>
              <a:t>Death of Moore’s Law is reinvigorating CISC</a:t>
            </a:r>
          </a:p>
          <a:p>
            <a:pPr marL="457200" indent="-457200">
              <a:spcBef>
                <a:spcPts val="800"/>
              </a:spcBef>
              <a:buFont typeface="Wingdings" charset="2"/>
              <a:buChar char="§"/>
            </a:pPr>
            <a:r>
              <a:rPr lang="en-US" sz="3200" dirty="0"/>
              <a:t>Modern CPUs and GPUs are increasingly reliant on special (fused) instructions that perform multiple operations.</a:t>
            </a:r>
          </a:p>
          <a:p>
            <a:pPr marL="914400" indent="-457200">
              <a:spcBef>
                <a:spcPts val="800"/>
              </a:spcBef>
              <a:buFont typeface="Courier New" panose="02070309020205020404" pitchFamily="49" charset="0"/>
              <a:buChar char="o"/>
            </a:pPr>
            <a:r>
              <a:rPr lang="en-US" sz="2400" dirty="0"/>
              <a:t>FMA (Fused Multiply Add):		z=a*</a:t>
            </a:r>
            <a:r>
              <a:rPr lang="en-US" sz="2400" dirty="0" err="1"/>
              <a:t>x+y</a:t>
            </a:r>
            <a:r>
              <a:rPr lang="en-US" sz="2400" dirty="0"/>
              <a:t>	…</a:t>
            </a:r>
            <a:r>
              <a:rPr lang="en-US" sz="2400" i="1" dirty="0" err="1"/>
              <a:t>z,x,y</a:t>
            </a:r>
            <a:r>
              <a:rPr lang="en-US" sz="2400" i="1" dirty="0"/>
              <a:t> are vectors or scalars</a:t>
            </a:r>
          </a:p>
          <a:p>
            <a:pPr marL="914400" indent="-457200">
              <a:spcBef>
                <a:spcPts val="800"/>
              </a:spcBef>
              <a:buFont typeface="Courier New" panose="02070309020205020404" pitchFamily="49" charset="0"/>
              <a:buChar char="o"/>
            </a:pPr>
            <a:r>
              <a:rPr lang="en-US" sz="2400" dirty="0"/>
              <a:t>4FMA (quad FMA):			z=A*</a:t>
            </a:r>
            <a:r>
              <a:rPr lang="en-US" sz="2400" dirty="0" err="1"/>
              <a:t>x+z</a:t>
            </a:r>
            <a:r>
              <a:rPr lang="en-US" sz="2400" dirty="0"/>
              <a:t>	…</a:t>
            </a:r>
            <a:r>
              <a:rPr lang="en-US" sz="2400" i="1" dirty="0"/>
              <a:t>A is a FP32 matrix; </a:t>
            </a:r>
            <a:r>
              <a:rPr lang="en-US" sz="2400" i="1" dirty="0" err="1"/>
              <a:t>x,z</a:t>
            </a:r>
            <a:r>
              <a:rPr lang="en-US" sz="2400" i="1" dirty="0"/>
              <a:t> are vectors</a:t>
            </a:r>
          </a:p>
          <a:p>
            <a:pPr marL="914400" indent="-457200">
              <a:spcBef>
                <a:spcPts val="800"/>
              </a:spcBef>
              <a:buFont typeface="Courier New" panose="02070309020205020404" pitchFamily="49" charset="0"/>
              <a:buChar char="o"/>
            </a:pPr>
            <a:r>
              <a:rPr lang="en-US" sz="2400" dirty="0"/>
              <a:t>WMMA (Tensor Core):		Z=AB+C	</a:t>
            </a:r>
            <a:r>
              <a:rPr lang="en-US" sz="2400" i="1" dirty="0"/>
              <a:t>…Z,A,B,C are FP16 matrices</a:t>
            </a:r>
            <a:endParaRPr lang="en-US" sz="2400" dirty="0"/>
          </a:p>
          <a:p>
            <a:pPr marL="0" indent="0">
              <a:spcBef>
                <a:spcPts val="800"/>
              </a:spcBef>
            </a:pPr>
            <a:endParaRPr lang="en-US" sz="32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45</a:t>
            </a:fld>
            <a:endParaRPr lang="en-US" dirty="0"/>
          </a:p>
        </p:txBody>
      </p:sp>
      <p:sp>
        <p:nvSpPr>
          <p:cNvPr id="25" name="Content Placeholder 2">
            <a:extLst>
              <a:ext uri="{FF2B5EF4-FFF2-40B4-BE49-F238E27FC236}">
                <a16:creationId xmlns:a16="http://schemas.microsoft.com/office/drawing/2014/main" id="{6FB51A6E-DB5B-694B-A968-B0FBB9885217}"/>
              </a:ext>
            </a:extLst>
          </p:cNvPr>
          <p:cNvSpPr txBox="1">
            <a:spLocks/>
          </p:cNvSpPr>
          <p:nvPr/>
        </p:nvSpPr>
        <p:spPr>
          <a:xfrm>
            <a:off x="457200" y="5334000"/>
            <a:ext cx="13716000" cy="1143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pitchFamily="2" charset="2"/>
              <a:buChar char="Ø"/>
            </a:pPr>
            <a:r>
              <a:rPr lang="en-US" sz="3200" b="1" kern="0" dirty="0">
                <a:solidFill>
                  <a:srgbClr val="0432FF"/>
                </a:solidFill>
              </a:rPr>
              <a:t>Performance is now a weighted average of scalar, vector, FMA, and WMMA operations. </a:t>
            </a:r>
          </a:p>
        </p:txBody>
      </p:sp>
    </p:spTree>
    <p:extLst>
      <p:ext uri="{BB962C8B-B14F-4D97-AF65-F5344CB8AC3E}">
        <p14:creationId xmlns:p14="http://schemas.microsoft.com/office/powerpoint/2010/main" val="265605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Return of CISC</a:t>
            </a:r>
          </a:p>
        </p:txBody>
      </p:sp>
      <p:sp>
        <p:nvSpPr>
          <p:cNvPr id="3" name="Content Placeholder 2"/>
          <p:cNvSpPr>
            <a:spLocks noGrp="1"/>
          </p:cNvSpPr>
          <p:nvPr>
            <p:ph idx="1"/>
          </p:nvPr>
        </p:nvSpPr>
        <p:spPr>
          <a:xfrm>
            <a:off x="457200" y="1447800"/>
            <a:ext cx="6858000" cy="1143000"/>
          </a:xfrm>
        </p:spPr>
        <p:txBody>
          <a:bodyPr/>
          <a:lstStyle/>
          <a:p>
            <a:pPr marL="457200" indent="-457200">
              <a:spcBef>
                <a:spcPts val="800"/>
              </a:spcBef>
              <a:buFont typeface="Wingdings" charset="2"/>
              <a:buChar char="§"/>
            </a:pPr>
            <a:r>
              <a:rPr lang="en-US" sz="3200" dirty="0">
                <a:solidFill>
                  <a:srgbClr val="002060"/>
                </a:solidFill>
              </a:rPr>
              <a:t>Total lack of FMA reduces performance by 2x on KNL.</a:t>
            </a:r>
          </a:p>
          <a:p>
            <a:pPr marL="457200" indent="0">
              <a:spcBef>
                <a:spcPts val="800"/>
              </a:spcBef>
            </a:pPr>
            <a:r>
              <a:rPr lang="en-US" sz="3200" dirty="0">
                <a:solidFill>
                  <a:srgbClr val="002060"/>
                </a:solidFill>
              </a:rPr>
              <a:t>(4x on Haswell)</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46</a:t>
            </a:fld>
            <a:endParaRPr lang="en-US" dirty="0"/>
          </a:p>
        </p:txBody>
      </p:sp>
      <p:cxnSp>
        <p:nvCxnSpPr>
          <p:cNvPr id="6" name="Straight Arrow Connector 5">
            <a:extLst>
              <a:ext uri="{FF2B5EF4-FFF2-40B4-BE49-F238E27FC236}">
                <a16:creationId xmlns:a16="http://schemas.microsoft.com/office/drawing/2014/main" id="{42FB3942-02AD-3B46-9167-548FB4131FAE}"/>
              </a:ext>
            </a:extLst>
          </p:cNvPr>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7" name="TextBox 6">
            <a:extLst>
              <a:ext uri="{FF2B5EF4-FFF2-40B4-BE49-F238E27FC236}">
                <a16:creationId xmlns:a16="http://schemas.microsoft.com/office/drawing/2014/main" id="{04F9E160-75AE-C44B-AC45-3580CF560A9D}"/>
              </a:ext>
            </a:extLst>
          </p:cNvPr>
          <p:cNvSpPr txBox="1"/>
          <p:nvPr/>
        </p:nvSpPr>
        <p:spPr>
          <a:xfrm>
            <a:off x="12725400" y="2743200"/>
            <a:ext cx="1905000" cy="457200"/>
          </a:xfrm>
          <a:prstGeom prst="rect">
            <a:avLst/>
          </a:prstGeom>
          <a:noFill/>
        </p:spPr>
        <p:txBody>
          <a:bodyPr wrap="none" rtlCol="0" anchor="ctr">
            <a:noAutofit/>
          </a:bodyPr>
          <a:lstStyle/>
          <a:p>
            <a:r>
              <a:rPr lang="en-US" sz="1800" dirty="0">
                <a:solidFill>
                  <a:srgbClr val="FF0080"/>
                </a:solidFill>
              </a:rPr>
              <a:t>VFMA Peak</a:t>
            </a:r>
          </a:p>
        </p:txBody>
      </p:sp>
      <p:grpSp>
        <p:nvGrpSpPr>
          <p:cNvPr id="11" name="Group 10">
            <a:extLst>
              <a:ext uri="{FF2B5EF4-FFF2-40B4-BE49-F238E27FC236}">
                <a16:creationId xmlns:a16="http://schemas.microsoft.com/office/drawing/2014/main" id="{A8522E6F-80F2-9643-8899-95865BF90F1F}"/>
              </a:ext>
            </a:extLst>
          </p:cNvPr>
          <p:cNvGrpSpPr/>
          <p:nvPr/>
        </p:nvGrpSpPr>
        <p:grpSpPr>
          <a:xfrm>
            <a:off x="8265080" y="1905000"/>
            <a:ext cx="4688920" cy="4114800"/>
            <a:chOff x="8265080" y="1905000"/>
            <a:chExt cx="4688920" cy="4114800"/>
          </a:xfrm>
        </p:grpSpPr>
        <p:cxnSp>
          <p:nvCxnSpPr>
            <p:cNvPr id="12" name="Straight Arrow Connector 11">
              <a:extLst>
                <a:ext uri="{FF2B5EF4-FFF2-40B4-BE49-F238E27FC236}">
                  <a16:creationId xmlns:a16="http://schemas.microsoft.com/office/drawing/2014/main" id="{79A88C05-5B1F-7D43-BBA2-ACE372CF1654}"/>
                </a:ext>
              </a:extLst>
            </p:cNvPr>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13" name="Straight Arrow Connector 12">
              <a:extLst>
                <a:ext uri="{FF2B5EF4-FFF2-40B4-BE49-F238E27FC236}">
                  <a16:creationId xmlns:a16="http://schemas.microsoft.com/office/drawing/2014/main" id="{BF5A26AD-EB20-9241-B417-AD194AD09483}"/>
                </a:ext>
              </a:extLst>
            </p:cNvPr>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a:extLst>
                <a:ext uri="{FF2B5EF4-FFF2-40B4-BE49-F238E27FC236}">
                  <a16:creationId xmlns:a16="http://schemas.microsoft.com/office/drawing/2014/main" id="{83796A16-BD97-D24E-B9E0-568F0A8A80C6}"/>
                </a:ext>
              </a:extLst>
            </p:cNvPr>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15" name="Group 14">
            <a:extLst>
              <a:ext uri="{FF2B5EF4-FFF2-40B4-BE49-F238E27FC236}">
                <a16:creationId xmlns:a16="http://schemas.microsoft.com/office/drawing/2014/main" id="{FAFB28D9-F8AE-A04E-B711-8D3373C15FEB}"/>
              </a:ext>
            </a:extLst>
          </p:cNvPr>
          <p:cNvGrpSpPr/>
          <p:nvPr/>
        </p:nvGrpSpPr>
        <p:grpSpPr>
          <a:xfrm>
            <a:off x="9067800" y="2971800"/>
            <a:ext cx="2819400" cy="2819400"/>
            <a:chOff x="9067800" y="2971800"/>
            <a:chExt cx="2819400" cy="2819400"/>
          </a:xfrm>
        </p:grpSpPr>
        <p:cxnSp>
          <p:nvCxnSpPr>
            <p:cNvPr id="16" name="Straight Arrow Connector 15">
              <a:extLst>
                <a:ext uri="{FF2B5EF4-FFF2-40B4-BE49-F238E27FC236}">
                  <a16:creationId xmlns:a16="http://schemas.microsoft.com/office/drawing/2014/main" id="{FDA6D761-D2B7-A344-80D4-C1EAB0DA3C28}"/>
                </a:ext>
              </a:extLst>
            </p:cNvPr>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7" name="TextBox 16">
              <a:extLst>
                <a:ext uri="{FF2B5EF4-FFF2-40B4-BE49-F238E27FC236}">
                  <a16:creationId xmlns:a16="http://schemas.microsoft.com/office/drawing/2014/main" id="{913DDBFF-C85D-614A-AAC5-D676E445F90A}"/>
                </a:ext>
              </a:extLst>
            </p:cNvPr>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grpSp>
      <p:sp>
        <p:nvSpPr>
          <p:cNvPr id="18" name="TextBox 17">
            <a:extLst>
              <a:ext uri="{FF2B5EF4-FFF2-40B4-BE49-F238E27FC236}">
                <a16:creationId xmlns:a16="http://schemas.microsoft.com/office/drawing/2014/main" id="{A92F7B2A-BB3C-A242-8E55-A158AB140C76}"/>
              </a:ext>
            </a:extLst>
          </p:cNvPr>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grpSp>
        <p:nvGrpSpPr>
          <p:cNvPr id="45" name="Group 44">
            <a:extLst>
              <a:ext uri="{FF2B5EF4-FFF2-40B4-BE49-F238E27FC236}">
                <a16:creationId xmlns:a16="http://schemas.microsoft.com/office/drawing/2014/main" id="{6DA5121B-E64E-D341-BDA5-1A15E8D08056}"/>
              </a:ext>
            </a:extLst>
          </p:cNvPr>
          <p:cNvGrpSpPr/>
          <p:nvPr/>
        </p:nvGrpSpPr>
        <p:grpSpPr>
          <a:xfrm>
            <a:off x="11430000" y="3200400"/>
            <a:ext cx="3200400" cy="457200"/>
            <a:chOff x="11430000" y="3200400"/>
            <a:chExt cx="3200400" cy="457200"/>
          </a:xfrm>
        </p:grpSpPr>
        <p:sp>
          <p:nvSpPr>
            <p:cNvPr id="10" name="TextBox 9">
              <a:extLst>
                <a:ext uri="{FF2B5EF4-FFF2-40B4-BE49-F238E27FC236}">
                  <a16:creationId xmlns:a16="http://schemas.microsoft.com/office/drawing/2014/main" id="{0EB2A684-1A66-674D-AB47-A4119E198DBF}"/>
                </a:ext>
              </a:extLst>
            </p:cNvPr>
            <p:cNvSpPr txBox="1"/>
            <p:nvPr/>
          </p:nvSpPr>
          <p:spPr>
            <a:xfrm>
              <a:off x="12725400" y="3200400"/>
              <a:ext cx="1905000" cy="457200"/>
            </a:xfrm>
            <a:prstGeom prst="rect">
              <a:avLst/>
            </a:prstGeom>
            <a:noFill/>
          </p:spPr>
          <p:txBody>
            <a:bodyPr wrap="square" rtlCol="0" anchor="ctr">
              <a:noAutofit/>
            </a:bodyPr>
            <a:lstStyle/>
            <a:p>
              <a:r>
                <a:rPr lang="en-US" sz="1800" dirty="0" err="1">
                  <a:solidFill>
                    <a:srgbClr val="7030A0"/>
                  </a:solidFill>
                </a:rPr>
                <a:t>VAdd</a:t>
              </a:r>
              <a:r>
                <a:rPr lang="en-US" sz="1800" dirty="0">
                  <a:solidFill>
                    <a:srgbClr val="7030A0"/>
                  </a:solidFill>
                </a:rPr>
                <a:t> Peak</a:t>
              </a:r>
            </a:p>
          </p:txBody>
        </p:sp>
        <p:cxnSp>
          <p:nvCxnSpPr>
            <p:cNvPr id="24" name="Straight Arrow Connector 23">
              <a:extLst>
                <a:ext uri="{FF2B5EF4-FFF2-40B4-BE49-F238E27FC236}">
                  <a16:creationId xmlns:a16="http://schemas.microsoft.com/office/drawing/2014/main" id="{C9C4D5D3-C4C3-D749-BE08-FFA389A228D8}"/>
                </a:ext>
              </a:extLst>
            </p:cNvPr>
            <p:cNvCxnSpPr>
              <a:cxnSpLocks/>
            </p:cNvCxnSpPr>
            <p:nvPr/>
          </p:nvCxnSpPr>
          <p:spPr bwMode="auto">
            <a:xfrm>
              <a:off x="11430000" y="3429000"/>
              <a:ext cx="12954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grpSp>
      <p:grpSp>
        <p:nvGrpSpPr>
          <p:cNvPr id="46" name="Group 45">
            <a:extLst>
              <a:ext uri="{FF2B5EF4-FFF2-40B4-BE49-F238E27FC236}">
                <a16:creationId xmlns:a16="http://schemas.microsoft.com/office/drawing/2014/main" id="{7DB0209A-2EE0-A14B-A1CE-81FF4647FD16}"/>
              </a:ext>
            </a:extLst>
          </p:cNvPr>
          <p:cNvGrpSpPr/>
          <p:nvPr/>
        </p:nvGrpSpPr>
        <p:grpSpPr>
          <a:xfrm>
            <a:off x="10058400" y="4572000"/>
            <a:ext cx="4572000" cy="457200"/>
            <a:chOff x="10058400" y="4572000"/>
            <a:chExt cx="4572000" cy="457200"/>
          </a:xfrm>
        </p:grpSpPr>
        <p:sp>
          <p:nvSpPr>
            <p:cNvPr id="25" name="TextBox 24">
              <a:extLst>
                <a:ext uri="{FF2B5EF4-FFF2-40B4-BE49-F238E27FC236}">
                  <a16:creationId xmlns:a16="http://schemas.microsoft.com/office/drawing/2014/main" id="{FAE09AE7-7982-9C47-B0C1-F27312007611}"/>
                </a:ext>
              </a:extLst>
            </p:cNvPr>
            <p:cNvSpPr txBox="1"/>
            <p:nvPr/>
          </p:nvSpPr>
          <p:spPr>
            <a:xfrm>
              <a:off x="12725400" y="4572000"/>
              <a:ext cx="1905000" cy="457200"/>
            </a:xfrm>
            <a:prstGeom prst="rect">
              <a:avLst/>
            </a:prstGeom>
            <a:noFill/>
          </p:spPr>
          <p:txBody>
            <a:bodyPr wrap="square" rtlCol="0" anchor="ctr">
              <a:noAutofit/>
            </a:bodyPr>
            <a:lstStyle/>
            <a:p>
              <a:r>
                <a:rPr lang="en-US" sz="1800" dirty="0" err="1">
                  <a:solidFill>
                    <a:srgbClr val="7030A0"/>
                  </a:solidFill>
                </a:rPr>
                <a:t>FAdd</a:t>
              </a:r>
              <a:r>
                <a:rPr lang="en-US" sz="1800" dirty="0">
                  <a:solidFill>
                    <a:srgbClr val="7030A0"/>
                  </a:solidFill>
                </a:rPr>
                <a:t> Peak </a:t>
              </a:r>
            </a:p>
          </p:txBody>
        </p:sp>
        <p:cxnSp>
          <p:nvCxnSpPr>
            <p:cNvPr id="31" name="Straight Arrow Connector 30">
              <a:extLst>
                <a:ext uri="{FF2B5EF4-FFF2-40B4-BE49-F238E27FC236}">
                  <a16:creationId xmlns:a16="http://schemas.microsoft.com/office/drawing/2014/main" id="{2A7FD226-59E7-AF4F-93EA-13520063D839}"/>
                </a:ext>
              </a:extLst>
            </p:cNvPr>
            <p:cNvCxnSpPr>
              <a:cxnSpLocks/>
            </p:cNvCxnSpPr>
            <p:nvPr/>
          </p:nvCxnSpPr>
          <p:spPr bwMode="auto">
            <a:xfrm>
              <a:off x="10058400" y="4800600"/>
              <a:ext cx="26670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grpSp>
      <p:grpSp>
        <p:nvGrpSpPr>
          <p:cNvPr id="44" name="Group 43">
            <a:extLst>
              <a:ext uri="{FF2B5EF4-FFF2-40B4-BE49-F238E27FC236}">
                <a16:creationId xmlns:a16="http://schemas.microsoft.com/office/drawing/2014/main" id="{D3FDBADB-C2EF-F04D-A580-146CE8383035}"/>
              </a:ext>
            </a:extLst>
          </p:cNvPr>
          <p:cNvGrpSpPr/>
          <p:nvPr/>
        </p:nvGrpSpPr>
        <p:grpSpPr>
          <a:xfrm>
            <a:off x="457200" y="2971800"/>
            <a:ext cx="13182600" cy="2819400"/>
            <a:chOff x="457200" y="2971800"/>
            <a:chExt cx="13182600" cy="2819400"/>
          </a:xfrm>
        </p:grpSpPr>
        <p:grpSp>
          <p:nvGrpSpPr>
            <p:cNvPr id="41" name="Group 40">
              <a:extLst>
                <a:ext uri="{FF2B5EF4-FFF2-40B4-BE49-F238E27FC236}">
                  <a16:creationId xmlns:a16="http://schemas.microsoft.com/office/drawing/2014/main" id="{3FEE0051-9956-214F-BCB4-9293F9EC5F6A}"/>
                </a:ext>
              </a:extLst>
            </p:cNvPr>
            <p:cNvGrpSpPr/>
            <p:nvPr/>
          </p:nvGrpSpPr>
          <p:grpSpPr>
            <a:xfrm>
              <a:off x="11582400" y="2971800"/>
              <a:ext cx="2057400" cy="2819400"/>
              <a:chOff x="11582400" y="2971800"/>
              <a:chExt cx="2057400" cy="2819400"/>
            </a:xfrm>
          </p:grpSpPr>
          <p:cxnSp>
            <p:nvCxnSpPr>
              <p:cNvPr id="33" name="Straight Arrow Connector 32">
                <a:extLst>
                  <a:ext uri="{FF2B5EF4-FFF2-40B4-BE49-F238E27FC236}">
                    <a16:creationId xmlns:a16="http://schemas.microsoft.com/office/drawing/2014/main" id="{3835CFCF-9CDB-394B-A0E7-0D0D313E4598}"/>
                  </a:ext>
                </a:extLst>
              </p:cNvPr>
              <p:cNvCxnSpPr>
                <a:cxnSpLocks/>
              </p:cNvCxnSpPr>
              <p:nvPr/>
            </p:nvCxnSpPr>
            <p:spPr bwMode="auto">
              <a:xfrm>
                <a:off x="11582400" y="3276600"/>
                <a:ext cx="1143000" cy="0"/>
              </a:xfrm>
              <a:prstGeom prst="straightConnector1">
                <a:avLst/>
              </a:prstGeom>
              <a:solidFill>
                <a:schemeClr val="accent1"/>
              </a:solidFill>
              <a:ln w="38100" cap="flat" cmpd="sng" algn="ctr">
                <a:solidFill>
                  <a:srgbClr val="7030A0"/>
                </a:solidFill>
                <a:prstDash val="sysDot"/>
                <a:round/>
                <a:headEnd type="none" w="med" len="med"/>
                <a:tailEnd type="none" w="lg" len="lg"/>
              </a:ln>
              <a:effectLst/>
            </p:spPr>
          </p:cxnSp>
          <p:sp>
            <p:nvSpPr>
              <p:cNvPr id="34" name="TextBox 33">
                <a:extLst>
                  <a:ext uri="{FF2B5EF4-FFF2-40B4-BE49-F238E27FC236}">
                    <a16:creationId xmlns:a16="http://schemas.microsoft.com/office/drawing/2014/main" id="{775E10FD-3B58-B049-9D23-6A9659161BE0}"/>
                  </a:ext>
                </a:extLst>
              </p:cNvPr>
              <p:cNvSpPr txBox="1"/>
              <p:nvPr/>
            </p:nvSpPr>
            <p:spPr>
              <a:xfrm>
                <a:off x="12725400" y="2971800"/>
                <a:ext cx="914400" cy="457200"/>
              </a:xfrm>
              <a:prstGeom prst="rect">
                <a:avLst/>
              </a:prstGeom>
              <a:noFill/>
            </p:spPr>
            <p:txBody>
              <a:bodyPr wrap="none" rtlCol="0" anchor="ctr">
                <a:noAutofit/>
              </a:bodyPr>
              <a:lstStyle/>
              <a:p>
                <a:r>
                  <a:rPr lang="en-US" sz="1800" dirty="0">
                    <a:solidFill>
                      <a:srgbClr val="7030A0"/>
                    </a:solidFill>
                  </a:rPr>
                  <a:t>Partial FMA</a:t>
                </a:r>
              </a:p>
            </p:txBody>
          </p:sp>
          <p:grpSp>
            <p:nvGrpSpPr>
              <p:cNvPr id="35" name="Group 34">
                <a:extLst>
                  <a:ext uri="{FF2B5EF4-FFF2-40B4-BE49-F238E27FC236}">
                    <a16:creationId xmlns:a16="http://schemas.microsoft.com/office/drawing/2014/main" id="{0E1FCB88-2A51-8F4F-94AA-EF09FE41531D}"/>
                  </a:ext>
                </a:extLst>
              </p:cNvPr>
              <p:cNvGrpSpPr/>
              <p:nvPr/>
            </p:nvGrpSpPr>
            <p:grpSpPr>
              <a:xfrm>
                <a:off x="11887200" y="3200400"/>
                <a:ext cx="152400" cy="2590800"/>
                <a:chOff x="11353800" y="4495798"/>
                <a:chExt cx="152400" cy="2590800"/>
              </a:xfrm>
            </p:grpSpPr>
            <p:cxnSp>
              <p:nvCxnSpPr>
                <p:cNvPr id="36" name="Straight Connector 35">
                  <a:extLst>
                    <a:ext uri="{FF2B5EF4-FFF2-40B4-BE49-F238E27FC236}">
                      <a16:creationId xmlns:a16="http://schemas.microsoft.com/office/drawing/2014/main" id="{1E678A12-C6F3-8542-BAAB-E52AA8D19CB6}"/>
                    </a:ext>
                  </a:extLst>
                </p:cNvPr>
                <p:cNvCxnSpPr>
                  <a:cxnSpLocks/>
                  <a:stCxn id="37" idx="4"/>
                </p:cNvCxnSpPr>
                <p:nvPr/>
              </p:nvCxnSpPr>
              <p:spPr bwMode="auto">
                <a:xfrm>
                  <a:off x="11430000" y="4648199"/>
                  <a:ext cx="0" cy="2438399"/>
                </a:xfrm>
                <a:prstGeom prst="line">
                  <a:avLst/>
                </a:prstGeom>
                <a:solidFill>
                  <a:schemeClr val="accent1"/>
                </a:solidFill>
                <a:ln w="19050" cap="flat" cmpd="sng" algn="ctr">
                  <a:solidFill>
                    <a:srgbClr val="7030A0"/>
                  </a:solidFill>
                  <a:prstDash val="dash"/>
                  <a:round/>
                  <a:headEnd type="none" w="med" len="med"/>
                  <a:tailEnd type="none" w="med" len="med"/>
                </a:ln>
                <a:effectLst/>
              </p:spPr>
            </p:cxnSp>
            <p:sp>
              <p:nvSpPr>
                <p:cNvPr id="37" name="Oval 36">
                  <a:extLst>
                    <a:ext uri="{FF2B5EF4-FFF2-40B4-BE49-F238E27FC236}">
                      <a16:creationId xmlns:a16="http://schemas.microsoft.com/office/drawing/2014/main" id="{638C950B-3C5C-4D4F-ABBF-1C989AD08C5F}"/>
                    </a:ext>
                  </a:extLst>
                </p:cNvPr>
                <p:cNvSpPr/>
                <p:nvPr/>
              </p:nvSpPr>
              <p:spPr bwMode="auto">
                <a:xfrm>
                  <a:off x="11353800" y="4495798"/>
                  <a:ext cx="152400" cy="152401"/>
                </a:xfrm>
                <a:prstGeom prst="ellipse">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sp>
          <p:nvSpPr>
            <p:cNvPr id="43" name="Content Placeholder 2">
              <a:extLst>
                <a:ext uri="{FF2B5EF4-FFF2-40B4-BE49-F238E27FC236}">
                  <a16:creationId xmlns:a16="http://schemas.microsoft.com/office/drawing/2014/main" id="{8AC35AB9-84DE-4D49-A238-CF9DC82E5120}"/>
                </a:ext>
              </a:extLst>
            </p:cNvPr>
            <p:cNvSpPr txBox="1">
              <a:spLocks/>
            </p:cNvSpPr>
            <p:nvPr/>
          </p:nvSpPr>
          <p:spPr>
            <a:xfrm>
              <a:off x="457200" y="3352800"/>
              <a:ext cx="6858000" cy="1143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dirty="0">
                  <a:solidFill>
                    <a:srgbClr val="002060"/>
                  </a:solidFill>
                </a:rPr>
                <a:t>In reality, applications are a mix of FMA, </a:t>
              </a:r>
              <a:r>
                <a:rPr lang="en-US" sz="3200" dirty="0" err="1">
                  <a:solidFill>
                    <a:srgbClr val="002060"/>
                  </a:solidFill>
                </a:rPr>
                <a:t>FAdd</a:t>
              </a:r>
              <a:r>
                <a:rPr lang="en-US" sz="3200" dirty="0">
                  <a:solidFill>
                    <a:srgbClr val="002060"/>
                  </a:solidFill>
                </a:rPr>
                <a:t>, and </a:t>
              </a:r>
              <a:r>
                <a:rPr lang="en-US" sz="3200" dirty="0" err="1">
                  <a:solidFill>
                    <a:srgbClr val="002060"/>
                  </a:solidFill>
                </a:rPr>
                <a:t>FMul</a:t>
              </a:r>
              <a:r>
                <a:rPr lang="en-US" sz="3200" dirty="0">
                  <a:solidFill>
                    <a:srgbClr val="002060"/>
                  </a:solidFill>
                </a:rPr>
                <a:t>.</a:t>
              </a:r>
              <a:endParaRPr lang="en-US" sz="2400" dirty="0">
                <a:solidFill>
                  <a:srgbClr val="002060"/>
                </a:solidFill>
              </a:endParaRPr>
            </a:p>
            <a:p>
              <a:pPr marL="914400" indent="-457200">
                <a:spcBef>
                  <a:spcPts val="800"/>
                </a:spcBef>
                <a:buFont typeface="Arial" charset="0"/>
                <a:buChar char="•"/>
              </a:pPr>
              <a:r>
                <a:rPr lang="en-US" sz="2400" dirty="0">
                  <a:solidFill>
                    <a:srgbClr val="002060"/>
                  </a:solidFill>
                </a:rPr>
                <a:t>Performance is a weighted average</a:t>
              </a:r>
            </a:p>
            <a:p>
              <a:pPr marL="914400" indent="-457200">
                <a:spcBef>
                  <a:spcPts val="800"/>
                </a:spcBef>
                <a:buFont typeface="Wingdings" pitchFamily="2" charset="2"/>
                <a:buChar char="Ø"/>
              </a:pPr>
              <a:r>
                <a:rPr lang="en-US" sz="2400" b="1" dirty="0">
                  <a:solidFill>
                    <a:srgbClr val="0432FF"/>
                  </a:solidFill>
                </a:rPr>
                <a:t>There is an implicit ceiling based on this weighted average</a:t>
              </a:r>
            </a:p>
            <a:p>
              <a:pPr marL="457200" indent="0">
                <a:spcBef>
                  <a:spcPts val="800"/>
                </a:spcBef>
              </a:pPr>
              <a:endParaRPr lang="en-US" sz="3200" kern="0" dirty="0">
                <a:solidFill>
                  <a:srgbClr val="002060"/>
                </a:solidFill>
              </a:endParaRPr>
            </a:p>
          </p:txBody>
        </p:sp>
      </p:grpSp>
    </p:spTree>
    <p:extLst>
      <p:ext uri="{BB962C8B-B14F-4D97-AF65-F5344CB8AC3E}">
        <p14:creationId xmlns:p14="http://schemas.microsoft.com/office/powerpoint/2010/main" val="405416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Return of CISC</a:t>
            </a:r>
          </a:p>
        </p:txBody>
      </p:sp>
      <p:sp>
        <p:nvSpPr>
          <p:cNvPr id="3" name="Content Placeholder 2"/>
          <p:cNvSpPr>
            <a:spLocks noGrp="1"/>
          </p:cNvSpPr>
          <p:nvPr>
            <p:ph idx="1"/>
          </p:nvPr>
        </p:nvSpPr>
        <p:spPr>
          <a:xfrm>
            <a:off x="457200" y="1447800"/>
            <a:ext cx="6858000" cy="1143000"/>
          </a:xfrm>
        </p:spPr>
        <p:txBody>
          <a:bodyPr/>
          <a:lstStyle/>
          <a:p>
            <a:pPr marL="457200" indent="-457200">
              <a:spcBef>
                <a:spcPts val="800"/>
              </a:spcBef>
              <a:buFont typeface="Wingdings" charset="2"/>
              <a:buChar char="§"/>
            </a:pPr>
            <a:r>
              <a:rPr lang="en-US" sz="3200" dirty="0">
                <a:solidFill>
                  <a:srgbClr val="002060"/>
                </a:solidFill>
              </a:rPr>
              <a:t>On Volta, Tensor cores can provide 100TFLOPs of FP16 performance</a:t>
            </a:r>
          </a:p>
          <a:p>
            <a:pPr marL="457200" indent="0">
              <a:spcBef>
                <a:spcPts val="800"/>
              </a:spcBef>
            </a:pPr>
            <a:r>
              <a:rPr lang="en-US" sz="3200" dirty="0">
                <a:solidFill>
                  <a:srgbClr val="002060"/>
                </a:solidFill>
              </a:rPr>
              <a:t>(vs. 7.5 TFLOPS for DP FMA)</a:t>
            </a:r>
          </a:p>
          <a:p>
            <a:pPr marL="457200" indent="-457200">
              <a:spcBef>
                <a:spcPts val="800"/>
              </a:spcBef>
              <a:buFont typeface="Wingdings" charset="2"/>
              <a:buChar char="§"/>
            </a:pPr>
            <a:endParaRPr lang="en-US" sz="3200" dirty="0">
              <a:solidFill>
                <a:srgbClr val="002060"/>
              </a:solidFill>
            </a:endParaRPr>
          </a:p>
          <a:p>
            <a:pPr marL="457200" indent="-457200">
              <a:spcBef>
                <a:spcPts val="800"/>
              </a:spcBef>
              <a:buFont typeface="Wingdings" charset="2"/>
              <a:buChar char="§"/>
            </a:pPr>
            <a:endParaRPr lang="en-US" sz="3200" dirty="0">
              <a:solidFill>
                <a:srgbClr val="002060"/>
              </a:solidFill>
            </a:endParaRP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47</a:t>
            </a:fld>
            <a:endParaRPr lang="en-US" dirty="0"/>
          </a:p>
        </p:txBody>
      </p:sp>
      <p:grpSp>
        <p:nvGrpSpPr>
          <p:cNvPr id="11" name="Group 10">
            <a:extLst>
              <a:ext uri="{FF2B5EF4-FFF2-40B4-BE49-F238E27FC236}">
                <a16:creationId xmlns:a16="http://schemas.microsoft.com/office/drawing/2014/main" id="{A8522E6F-80F2-9643-8899-95865BF90F1F}"/>
              </a:ext>
            </a:extLst>
          </p:cNvPr>
          <p:cNvGrpSpPr/>
          <p:nvPr/>
        </p:nvGrpSpPr>
        <p:grpSpPr>
          <a:xfrm>
            <a:off x="8265080" y="1905000"/>
            <a:ext cx="4688920" cy="4114800"/>
            <a:chOff x="8265080" y="1905000"/>
            <a:chExt cx="4688920" cy="4114800"/>
          </a:xfrm>
        </p:grpSpPr>
        <p:cxnSp>
          <p:nvCxnSpPr>
            <p:cNvPr id="12" name="Straight Arrow Connector 11">
              <a:extLst>
                <a:ext uri="{FF2B5EF4-FFF2-40B4-BE49-F238E27FC236}">
                  <a16:creationId xmlns:a16="http://schemas.microsoft.com/office/drawing/2014/main" id="{79A88C05-5B1F-7D43-BBA2-ACE372CF1654}"/>
                </a:ext>
              </a:extLst>
            </p:cNvPr>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13" name="Straight Arrow Connector 12">
              <a:extLst>
                <a:ext uri="{FF2B5EF4-FFF2-40B4-BE49-F238E27FC236}">
                  <a16:creationId xmlns:a16="http://schemas.microsoft.com/office/drawing/2014/main" id="{BF5A26AD-EB20-9241-B417-AD194AD09483}"/>
                </a:ext>
              </a:extLst>
            </p:cNvPr>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a:extLst>
                <a:ext uri="{FF2B5EF4-FFF2-40B4-BE49-F238E27FC236}">
                  <a16:creationId xmlns:a16="http://schemas.microsoft.com/office/drawing/2014/main" id="{83796A16-BD97-D24E-B9E0-568F0A8A80C6}"/>
                </a:ext>
              </a:extLst>
            </p:cNvPr>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cxnSp>
        <p:nvCxnSpPr>
          <p:cNvPr id="16" name="Straight Arrow Connector 15">
            <a:extLst>
              <a:ext uri="{FF2B5EF4-FFF2-40B4-BE49-F238E27FC236}">
                <a16:creationId xmlns:a16="http://schemas.microsoft.com/office/drawing/2014/main" id="{FDA6D761-D2B7-A344-80D4-C1EAB0DA3C28}"/>
              </a:ext>
            </a:extLst>
          </p:cNvPr>
          <p:cNvCxnSpPr>
            <a:cxnSpLocks/>
          </p:cNvCxnSpPr>
          <p:nvPr/>
        </p:nvCxnSpPr>
        <p:spPr bwMode="auto">
          <a:xfrm flipV="1">
            <a:off x="9067800" y="4800600"/>
            <a:ext cx="990600" cy="9906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7" name="TextBox 16">
            <a:extLst>
              <a:ext uri="{FF2B5EF4-FFF2-40B4-BE49-F238E27FC236}">
                <a16:creationId xmlns:a16="http://schemas.microsoft.com/office/drawing/2014/main" id="{913DDBFF-C85D-614A-AAC5-D676E445F90A}"/>
              </a:ext>
            </a:extLst>
          </p:cNvPr>
          <p:cNvSpPr txBox="1"/>
          <p:nvPr/>
        </p:nvSpPr>
        <p:spPr>
          <a:xfrm rot="18900000">
            <a:off x="9087902" y="4663790"/>
            <a:ext cx="1274709" cy="369332"/>
          </a:xfrm>
          <a:prstGeom prst="rect">
            <a:avLst/>
          </a:prstGeom>
          <a:noFill/>
        </p:spPr>
        <p:txBody>
          <a:bodyPr wrap="none" rtlCol="0">
            <a:spAutoFit/>
          </a:bodyPr>
          <a:lstStyle/>
          <a:p>
            <a:pPr algn="ctr"/>
            <a:r>
              <a:rPr lang="en-US" sz="1800" dirty="0">
                <a:solidFill>
                  <a:srgbClr val="0432FF"/>
                </a:solidFill>
              </a:rPr>
              <a:t>HBM GB/s</a:t>
            </a:r>
          </a:p>
        </p:txBody>
      </p:sp>
      <p:grpSp>
        <p:nvGrpSpPr>
          <p:cNvPr id="22" name="Group 21">
            <a:extLst>
              <a:ext uri="{FF2B5EF4-FFF2-40B4-BE49-F238E27FC236}">
                <a16:creationId xmlns:a16="http://schemas.microsoft.com/office/drawing/2014/main" id="{20E9083C-E5DB-984E-8F7F-F0D69AA70E9F}"/>
              </a:ext>
            </a:extLst>
          </p:cNvPr>
          <p:cNvGrpSpPr/>
          <p:nvPr/>
        </p:nvGrpSpPr>
        <p:grpSpPr>
          <a:xfrm>
            <a:off x="10058400" y="2743200"/>
            <a:ext cx="4572000" cy="2057400"/>
            <a:chOff x="10058400" y="2743200"/>
            <a:chExt cx="4572000" cy="2057400"/>
          </a:xfrm>
        </p:grpSpPr>
        <p:cxnSp>
          <p:nvCxnSpPr>
            <p:cNvPr id="6" name="Straight Arrow Connector 5">
              <a:extLst>
                <a:ext uri="{FF2B5EF4-FFF2-40B4-BE49-F238E27FC236}">
                  <a16:creationId xmlns:a16="http://schemas.microsoft.com/office/drawing/2014/main" id="{42FB3942-02AD-3B46-9167-548FB4131FAE}"/>
                </a:ext>
              </a:extLst>
            </p:cNvPr>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7" name="TextBox 6">
              <a:extLst>
                <a:ext uri="{FF2B5EF4-FFF2-40B4-BE49-F238E27FC236}">
                  <a16:creationId xmlns:a16="http://schemas.microsoft.com/office/drawing/2014/main" id="{04F9E160-75AE-C44B-AC45-3580CF560A9D}"/>
                </a:ext>
              </a:extLst>
            </p:cNvPr>
            <p:cNvSpPr txBox="1"/>
            <p:nvPr/>
          </p:nvSpPr>
          <p:spPr>
            <a:xfrm>
              <a:off x="12725400" y="2743200"/>
              <a:ext cx="1905000" cy="457200"/>
            </a:xfrm>
            <a:prstGeom prst="rect">
              <a:avLst/>
            </a:prstGeom>
            <a:noFill/>
          </p:spPr>
          <p:txBody>
            <a:bodyPr wrap="none" rtlCol="0" anchor="ctr">
              <a:noAutofit/>
            </a:bodyPr>
            <a:lstStyle/>
            <a:p>
              <a:r>
                <a:rPr lang="en-US" sz="1800" dirty="0">
                  <a:solidFill>
                    <a:srgbClr val="FF0080"/>
                  </a:solidFill>
                </a:rPr>
                <a:t>Tensor Peak</a:t>
              </a:r>
            </a:p>
          </p:txBody>
        </p:sp>
        <p:cxnSp>
          <p:nvCxnSpPr>
            <p:cNvPr id="38" name="Straight Arrow Connector 37">
              <a:extLst>
                <a:ext uri="{FF2B5EF4-FFF2-40B4-BE49-F238E27FC236}">
                  <a16:creationId xmlns:a16="http://schemas.microsoft.com/office/drawing/2014/main" id="{51C6B33A-392B-9243-9B07-510884034D26}"/>
                </a:ext>
              </a:extLst>
            </p:cNvPr>
            <p:cNvCxnSpPr>
              <a:cxnSpLocks/>
            </p:cNvCxnSpPr>
            <p:nvPr/>
          </p:nvCxnSpPr>
          <p:spPr bwMode="auto">
            <a:xfrm flipV="1">
              <a:off x="10058400" y="2971800"/>
              <a:ext cx="1828800" cy="18288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grpSp>
      <p:sp>
        <p:nvSpPr>
          <p:cNvPr id="18" name="TextBox 17">
            <a:extLst>
              <a:ext uri="{FF2B5EF4-FFF2-40B4-BE49-F238E27FC236}">
                <a16:creationId xmlns:a16="http://schemas.microsoft.com/office/drawing/2014/main" id="{A92F7B2A-BB3C-A242-8E55-A158AB140C76}"/>
              </a:ext>
            </a:extLst>
          </p:cNvPr>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grpSp>
        <p:nvGrpSpPr>
          <p:cNvPr id="46" name="Group 45">
            <a:extLst>
              <a:ext uri="{FF2B5EF4-FFF2-40B4-BE49-F238E27FC236}">
                <a16:creationId xmlns:a16="http://schemas.microsoft.com/office/drawing/2014/main" id="{7DB0209A-2EE0-A14B-A1CE-81FF4647FD16}"/>
              </a:ext>
            </a:extLst>
          </p:cNvPr>
          <p:cNvGrpSpPr/>
          <p:nvPr/>
        </p:nvGrpSpPr>
        <p:grpSpPr>
          <a:xfrm>
            <a:off x="10058400" y="4572000"/>
            <a:ext cx="4572000" cy="457200"/>
            <a:chOff x="10058400" y="4572000"/>
            <a:chExt cx="4572000" cy="457200"/>
          </a:xfrm>
        </p:grpSpPr>
        <p:sp>
          <p:nvSpPr>
            <p:cNvPr id="25" name="TextBox 24">
              <a:extLst>
                <a:ext uri="{FF2B5EF4-FFF2-40B4-BE49-F238E27FC236}">
                  <a16:creationId xmlns:a16="http://schemas.microsoft.com/office/drawing/2014/main" id="{FAE09AE7-7982-9C47-B0C1-F27312007611}"/>
                </a:ext>
              </a:extLst>
            </p:cNvPr>
            <p:cNvSpPr txBox="1"/>
            <p:nvPr/>
          </p:nvSpPr>
          <p:spPr>
            <a:xfrm>
              <a:off x="12725400" y="4572000"/>
              <a:ext cx="1905000" cy="457200"/>
            </a:xfrm>
            <a:prstGeom prst="rect">
              <a:avLst/>
            </a:prstGeom>
            <a:noFill/>
          </p:spPr>
          <p:txBody>
            <a:bodyPr wrap="square" rtlCol="0" anchor="ctr">
              <a:noAutofit/>
            </a:bodyPr>
            <a:lstStyle/>
            <a:p>
              <a:r>
                <a:rPr lang="en-US" sz="1800" dirty="0">
                  <a:solidFill>
                    <a:srgbClr val="7030A0"/>
                  </a:solidFill>
                </a:rPr>
                <a:t>DP FMA Peak</a:t>
              </a:r>
            </a:p>
          </p:txBody>
        </p:sp>
        <p:cxnSp>
          <p:nvCxnSpPr>
            <p:cNvPr id="31" name="Straight Arrow Connector 30">
              <a:extLst>
                <a:ext uri="{FF2B5EF4-FFF2-40B4-BE49-F238E27FC236}">
                  <a16:creationId xmlns:a16="http://schemas.microsoft.com/office/drawing/2014/main" id="{2A7FD226-59E7-AF4F-93EA-13520063D839}"/>
                </a:ext>
              </a:extLst>
            </p:cNvPr>
            <p:cNvCxnSpPr>
              <a:cxnSpLocks/>
            </p:cNvCxnSpPr>
            <p:nvPr/>
          </p:nvCxnSpPr>
          <p:spPr bwMode="auto">
            <a:xfrm>
              <a:off x="10058400" y="4800600"/>
              <a:ext cx="26670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grpSp>
      <p:grpSp>
        <p:nvGrpSpPr>
          <p:cNvPr id="29" name="Group 28">
            <a:extLst>
              <a:ext uri="{FF2B5EF4-FFF2-40B4-BE49-F238E27FC236}">
                <a16:creationId xmlns:a16="http://schemas.microsoft.com/office/drawing/2014/main" id="{2571E284-A5D3-2444-91AE-A25A82160EF8}"/>
              </a:ext>
            </a:extLst>
          </p:cNvPr>
          <p:cNvGrpSpPr/>
          <p:nvPr/>
        </p:nvGrpSpPr>
        <p:grpSpPr>
          <a:xfrm>
            <a:off x="9601200" y="5029200"/>
            <a:ext cx="5029200" cy="457200"/>
            <a:chOff x="9601200" y="4572000"/>
            <a:chExt cx="5029200" cy="457200"/>
          </a:xfrm>
        </p:grpSpPr>
        <p:sp>
          <p:nvSpPr>
            <p:cNvPr id="30" name="TextBox 29">
              <a:extLst>
                <a:ext uri="{FF2B5EF4-FFF2-40B4-BE49-F238E27FC236}">
                  <a16:creationId xmlns:a16="http://schemas.microsoft.com/office/drawing/2014/main" id="{2D1D29B1-44C1-584F-BBD2-FCDC3DF4A2A0}"/>
                </a:ext>
              </a:extLst>
            </p:cNvPr>
            <p:cNvSpPr txBox="1"/>
            <p:nvPr/>
          </p:nvSpPr>
          <p:spPr>
            <a:xfrm>
              <a:off x="12725400" y="4572000"/>
              <a:ext cx="1905000" cy="457200"/>
            </a:xfrm>
            <a:prstGeom prst="rect">
              <a:avLst/>
            </a:prstGeom>
            <a:noFill/>
          </p:spPr>
          <p:txBody>
            <a:bodyPr wrap="square" rtlCol="0" anchor="ctr">
              <a:noAutofit/>
            </a:bodyPr>
            <a:lstStyle/>
            <a:p>
              <a:r>
                <a:rPr lang="en-US" sz="1800" dirty="0">
                  <a:solidFill>
                    <a:srgbClr val="7030A0"/>
                  </a:solidFill>
                </a:rPr>
                <a:t>DP Add Peak</a:t>
              </a:r>
            </a:p>
          </p:txBody>
        </p:sp>
        <p:cxnSp>
          <p:nvCxnSpPr>
            <p:cNvPr id="32" name="Straight Arrow Connector 31">
              <a:extLst>
                <a:ext uri="{FF2B5EF4-FFF2-40B4-BE49-F238E27FC236}">
                  <a16:creationId xmlns:a16="http://schemas.microsoft.com/office/drawing/2014/main" id="{9B70ABFA-9061-084E-BAF0-151192A8A647}"/>
                </a:ext>
              </a:extLst>
            </p:cNvPr>
            <p:cNvCxnSpPr>
              <a:cxnSpLocks/>
            </p:cNvCxnSpPr>
            <p:nvPr/>
          </p:nvCxnSpPr>
          <p:spPr bwMode="auto">
            <a:xfrm>
              <a:off x="9601200" y="4800600"/>
              <a:ext cx="31242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grpSp>
      <p:sp>
        <p:nvSpPr>
          <p:cNvPr id="40" name="Content Placeholder 2">
            <a:extLst>
              <a:ext uri="{FF2B5EF4-FFF2-40B4-BE49-F238E27FC236}">
                <a16:creationId xmlns:a16="http://schemas.microsoft.com/office/drawing/2014/main" id="{6D575D79-F368-6C4E-A0C2-7B6E93806665}"/>
              </a:ext>
            </a:extLst>
          </p:cNvPr>
          <p:cNvSpPr txBox="1">
            <a:spLocks/>
          </p:cNvSpPr>
          <p:nvPr/>
        </p:nvSpPr>
        <p:spPr>
          <a:xfrm>
            <a:off x="381000" y="3581400"/>
            <a:ext cx="6858000" cy="1143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solidFill>
                  <a:srgbClr val="002060"/>
                </a:solidFill>
              </a:rPr>
              <a:t>Observe, machine balance has now grown to …</a:t>
            </a:r>
          </a:p>
          <a:p>
            <a:pPr marL="0" indent="0">
              <a:spcBef>
                <a:spcPts val="800"/>
              </a:spcBef>
            </a:pPr>
            <a:r>
              <a:rPr lang="en-US" sz="3200" kern="0" dirty="0">
                <a:solidFill>
                  <a:srgbClr val="002060"/>
                </a:solidFill>
              </a:rPr>
              <a:t>	100 TFLOP/s / 800 GB/s</a:t>
            </a:r>
          </a:p>
          <a:p>
            <a:pPr marL="0" indent="0">
              <a:spcBef>
                <a:spcPts val="800"/>
              </a:spcBef>
            </a:pPr>
            <a:r>
              <a:rPr lang="en-US" sz="3200" b="1" kern="0" dirty="0">
                <a:solidFill>
                  <a:srgbClr val="FF2F92"/>
                </a:solidFill>
              </a:rPr>
              <a:t>	= 250 FP16 ops per word !!</a:t>
            </a:r>
          </a:p>
          <a:p>
            <a:pPr marL="457200" indent="-457200">
              <a:spcBef>
                <a:spcPts val="800"/>
              </a:spcBef>
              <a:buFont typeface="Wingdings" charset="2"/>
              <a:buChar char="§"/>
            </a:pPr>
            <a:endParaRPr lang="en-US" sz="3200" kern="0" dirty="0">
              <a:solidFill>
                <a:srgbClr val="002060"/>
              </a:solidFill>
            </a:endParaRPr>
          </a:p>
        </p:txBody>
      </p:sp>
      <p:grpSp>
        <p:nvGrpSpPr>
          <p:cNvPr id="26" name="Group 25">
            <a:extLst>
              <a:ext uri="{FF2B5EF4-FFF2-40B4-BE49-F238E27FC236}">
                <a16:creationId xmlns:a16="http://schemas.microsoft.com/office/drawing/2014/main" id="{E3051D90-BAD9-7D4B-9578-3E0F3C6F2BCD}"/>
              </a:ext>
            </a:extLst>
          </p:cNvPr>
          <p:cNvGrpSpPr/>
          <p:nvPr/>
        </p:nvGrpSpPr>
        <p:grpSpPr>
          <a:xfrm>
            <a:off x="10972800" y="3733800"/>
            <a:ext cx="152400" cy="2057400"/>
            <a:chOff x="10972800" y="3733800"/>
            <a:chExt cx="152400" cy="2057400"/>
          </a:xfrm>
        </p:grpSpPr>
        <p:cxnSp>
          <p:nvCxnSpPr>
            <p:cNvPr id="42" name="Straight Connector 41">
              <a:extLst>
                <a:ext uri="{FF2B5EF4-FFF2-40B4-BE49-F238E27FC236}">
                  <a16:creationId xmlns:a16="http://schemas.microsoft.com/office/drawing/2014/main" id="{C4E46DC7-2FE8-0746-8FE1-2B0AED2C8E16}"/>
                </a:ext>
              </a:extLst>
            </p:cNvPr>
            <p:cNvCxnSpPr>
              <a:cxnSpLocks/>
              <a:stCxn id="47" idx="4"/>
            </p:cNvCxnSpPr>
            <p:nvPr/>
          </p:nvCxnSpPr>
          <p:spPr bwMode="auto">
            <a:xfrm>
              <a:off x="11049000" y="3886201"/>
              <a:ext cx="0" cy="1904999"/>
            </a:xfrm>
            <a:prstGeom prst="line">
              <a:avLst/>
            </a:prstGeom>
            <a:solidFill>
              <a:schemeClr val="accent1"/>
            </a:solidFill>
            <a:ln w="19050" cap="flat" cmpd="sng" algn="ctr">
              <a:solidFill>
                <a:srgbClr val="7030A0"/>
              </a:solidFill>
              <a:prstDash val="dash"/>
              <a:round/>
              <a:headEnd type="none" w="med" len="med"/>
              <a:tailEnd type="none" w="med" len="med"/>
            </a:ln>
            <a:effectLst/>
          </p:spPr>
        </p:cxnSp>
        <p:sp>
          <p:nvSpPr>
            <p:cNvPr id="47" name="Oval 46">
              <a:extLst>
                <a:ext uri="{FF2B5EF4-FFF2-40B4-BE49-F238E27FC236}">
                  <a16:creationId xmlns:a16="http://schemas.microsoft.com/office/drawing/2014/main" id="{328EBFA3-98F1-AC46-B4E7-BD80AC2A7F84}"/>
                </a:ext>
              </a:extLst>
            </p:cNvPr>
            <p:cNvSpPr/>
            <p:nvPr/>
          </p:nvSpPr>
          <p:spPr bwMode="auto">
            <a:xfrm>
              <a:off x="10972800" y="3733800"/>
              <a:ext cx="152400" cy="152401"/>
            </a:xfrm>
            <a:prstGeom prst="ellipse">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172079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Superscalar vs. Instruction mix</a:t>
            </a:r>
          </a:p>
        </p:txBody>
      </p:sp>
      <p:sp>
        <p:nvSpPr>
          <p:cNvPr id="3" name="Content Placeholder 2"/>
          <p:cNvSpPr>
            <a:spLocks noGrp="1"/>
          </p:cNvSpPr>
          <p:nvPr>
            <p:ph idx="1"/>
          </p:nvPr>
        </p:nvSpPr>
        <p:spPr>
          <a:xfrm>
            <a:off x="457200" y="1447800"/>
            <a:ext cx="13716000" cy="1143000"/>
          </a:xfrm>
        </p:spPr>
        <p:txBody>
          <a:bodyPr/>
          <a:lstStyle/>
          <a:p>
            <a:pPr marL="457200" indent="-457200">
              <a:spcBef>
                <a:spcPts val="800"/>
              </a:spcBef>
              <a:buFont typeface="Wingdings" charset="2"/>
              <a:buChar char="§"/>
            </a:pPr>
            <a:r>
              <a:rPr lang="en-US" sz="3200" dirty="0"/>
              <a:t>Superscalar processors have finite instruction fetch/decode/issue bandwidth (</a:t>
            </a:r>
            <a:r>
              <a:rPr lang="en-US" sz="3200" b="1" dirty="0">
                <a:solidFill>
                  <a:srgbClr val="0432FF"/>
                </a:solidFill>
              </a:rPr>
              <a:t>e.g. 4 instructions per cycle</a:t>
            </a:r>
            <a:r>
              <a:rPr lang="en-US" sz="3200" dirty="0"/>
              <a:t>)</a:t>
            </a:r>
          </a:p>
          <a:p>
            <a:pPr marL="457200" indent="-457200">
              <a:spcBef>
                <a:spcPts val="800"/>
              </a:spcBef>
              <a:buFont typeface="Wingdings" charset="2"/>
              <a:buChar char="§"/>
            </a:pPr>
            <a:r>
              <a:rPr lang="en-US" sz="3200" dirty="0"/>
              <a:t>Moreover, the number of FP units dictates the FP issue rate required to hit peak (</a:t>
            </a:r>
            <a:r>
              <a:rPr lang="en-US" sz="3200" b="1" dirty="0">
                <a:solidFill>
                  <a:srgbClr val="0432FF"/>
                </a:solidFill>
              </a:rPr>
              <a:t>e.g. 2 vector instructions per cycle</a:t>
            </a:r>
            <a:r>
              <a:rPr lang="en-US" sz="3200" dirty="0"/>
              <a:t>)</a:t>
            </a:r>
            <a:endParaRPr lang="en-US" sz="3200" b="1" dirty="0">
              <a:solidFill>
                <a:srgbClr val="0432FF"/>
              </a:solidFill>
            </a:endParaRP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48</a:t>
            </a:fld>
            <a:endParaRPr lang="en-US" dirty="0"/>
          </a:p>
        </p:txBody>
      </p:sp>
      <p:sp>
        <p:nvSpPr>
          <p:cNvPr id="6" name="Content Placeholder 2">
            <a:extLst>
              <a:ext uri="{FF2B5EF4-FFF2-40B4-BE49-F238E27FC236}">
                <a16:creationId xmlns:a16="http://schemas.microsoft.com/office/drawing/2014/main" id="{1C5E2E5C-34CA-B44F-95DA-5641945D0ED9}"/>
              </a:ext>
            </a:extLst>
          </p:cNvPr>
          <p:cNvSpPr txBox="1">
            <a:spLocks/>
          </p:cNvSpPr>
          <p:nvPr/>
        </p:nvSpPr>
        <p:spPr>
          <a:xfrm>
            <a:off x="457200" y="4191000"/>
            <a:ext cx="13716000" cy="1143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pitchFamily="2" charset="2"/>
              <a:buChar char="Ø"/>
            </a:pPr>
            <a:r>
              <a:rPr lang="en-US" sz="3200" b="1" kern="0" dirty="0">
                <a:solidFill>
                  <a:srgbClr val="0432FF"/>
                </a:solidFill>
              </a:rPr>
              <a:t>Ratio of these two rates is the minimum FP instruction fraction required to hit peak</a:t>
            </a:r>
          </a:p>
        </p:txBody>
      </p:sp>
    </p:spTree>
    <p:extLst>
      <p:ext uri="{BB962C8B-B14F-4D97-AF65-F5344CB8AC3E}">
        <p14:creationId xmlns:p14="http://schemas.microsoft.com/office/powerpoint/2010/main" val="38226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Superscalar vs. Instruction mix</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49</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168564" y="2602468"/>
            <a:ext cx="1556836" cy="369332"/>
          </a:xfrm>
          <a:prstGeom prst="rect">
            <a:avLst/>
          </a:prstGeom>
          <a:noFill/>
        </p:spPr>
        <p:txBody>
          <a:bodyPr wrap="none" rtlCol="0">
            <a:spAutoFit/>
          </a:bodyPr>
          <a:lstStyle/>
          <a:p>
            <a:pPr algn="r"/>
            <a:r>
              <a:rPr lang="en-US" sz="1800" dirty="0">
                <a:solidFill>
                  <a:srgbClr val="FF0080"/>
                </a:solidFill>
              </a:rPr>
              <a:t>Peak FLOP/s</a:t>
            </a:r>
          </a:p>
        </p:txBody>
      </p:sp>
      <p:grpSp>
        <p:nvGrpSpPr>
          <p:cNvPr id="20" name="Group 19"/>
          <p:cNvGrpSpPr/>
          <p:nvPr/>
        </p:nvGrpSpPr>
        <p:grpSpPr>
          <a:xfrm>
            <a:off x="11430000" y="3200400"/>
            <a:ext cx="2286000" cy="457200"/>
            <a:chOff x="11430000" y="4572000"/>
            <a:chExt cx="2286000" cy="457200"/>
          </a:xfrm>
        </p:grpSpPr>
        <p:cxnSp>
          <p:nvCxnSpPr>
            <p:cNvPr id="33" name="Straight Arrow Connector 32"/>
            <p:cNvCxnSpPr>
              <a:cxnSpLocks/>
            </p:cNvCxnSpPr>
            <p:nvPr/>
          </p:nvCxnSpPr>
          <p:spPr bwMode="auto">
            <a:xfrm>
              <a:off x="11430000" y="4800600"/>
              <a:ext cx="12954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7" name="TextBox 36"/>
            <p:cNvSpPr txBox="1"/>
            <p:nvPr/>
          </p:nvSpPr>
          <p:spPr>
            <a:xfrm>
              <a:off x="12801600" y="4572000"/>
              <a:ext cx="914400" cy="457200"/>
            </a:xfrm>
            <a:prstGeom prst="rect">
              <a:avLst/>
            </a:prstGeom>
            <a:noFill/>
          </p:spPr>
          <p:txBody>
            <a:bodyPr wrap="none" lIns="0" tIns="0" rIns="0" bIns="0" rtlCol="0" anchor="ctr" anchorCtr="0">
              <a:noAutofit/>
            </a:bodyPr>
            <a:lstStyle/>
            <a:p>
              <a:r>
                <a:rPr lang="en-US" sz="1800" dirty="0">
                  <a:solidFill>
                    <a:srgbClr val="7030A0"/>
                  </a:solidFill>
                </a:rPr>
                <a:t>25% FP (75% </a:t>
              </a:r>
              <a:r>
                <a:rPr lang="en-US" sz="1800" dirty="0" err="1">
                  <a:solidFill>
                    <a:srgbClr val="7030A0"/>
                  </a:solidFill>
                </a:rPr>
                <a:t>int</a:t>
              </a:r>
              <a:r>
                <a:rPr lang="en-US" sz="1800" dirty="0">
                  <a:solidFill>
                    <a:srgbClr val="7030A0"/>
                  </a:solidFill>
                </a:rPr>
                <a:t>)</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grpSp>
        <p:nvGrpSpPr>
          <p:cNvPr id="27" name="Group 26">
            <a:extLst>
              <a:ext uri="{FF2B5EF4-FFF2-40B4-BE49-F238E27FC236}">
                <a16:creationId xmlns:a16="http://schemas.microsoft.com/office/drawing/2014/main" id="{277DCB81-609C-7C45-8047-D3F34F0E0469}"/>
              </a:ext>
            </a:extLst>
          </p:cNvPr>
          <p:cNvGrpSpPr/>
          <p:nvPr/>
        </p:nvGrpSpPr>
        <p:grpSpPr>
          <a:xfrm>
            <a:off x="10972800" y="3657600"/>
            <a:ext cx="2743200" cy="457200"/>
            <a:chOff x="10972800" y="4572000"/>
            <a:chExt cx="2743200" cy="457200"/>
          </a:xfrm>
        </p:grpSpPr>
        <p:cxnSp>
          <p:nvCxnSpPr>
            <p:cNvPr id="28" name="Straight Arrow Connector 27">
              <a:extLst>
                <a:ext uri="{FF2B5EF4-FFF2-40B4-BE49-F238E27FC236}">
                  <a16:creationId xmlns:a16="http://schemas.microsoft.com/office/drawing/2014/main" id="{000013C9-2803-4E4E-994D-5F62262248A8}"/>
                </a:ext>
              </a:extLst>
            </p:cNvPr>
            <p:cNvCxnSpPr>
              <a:cxnSpLocks/>
            </p:cNvCxnSpPr>
            <p:nvPr/>
          </p:nvCxnSpPr>
          <p:spPr bwMode="auto">
            <a:xfrm>
              <a:off x="10972800" y="4800600"/>
              <a:ext cx="17526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0" name="TextBox 29">
              <a:extLst>
                <a:ext uri="{FF2B5EF4-FFF2-40B4-BE49-F238E27FC236}">
                  <a16:creationId xmlns:a16="http://schemas.microsoft.com/office/drawing/2014/main" id="{20620C1C-A59D-7348-BB09-88F619D862B4}"/>
                </a:ext>
              </a:extLst>
            </p:cNvPr>
            <p:cNvSpPr txBox="1"/>
            <p:nvPr/>
          </p:nvSpPr>
          <p:spPr>
            <a:xfrm>
              <a:off x="12801600" y="4572000"/>
              <a:ext cx="914400" cy="457200"/>
            </a:xfrm>
            <a:prstGeom prst="rect">
              <a:avLst/>
            </a:prstGeom>
            <a:noFill/>
          </p:spPr>
          <p:txBody>
            <a:bodyPr wrap="none" lIns="0" tIns="0" rIns="0" bIns="0" rtlCol="0" anchor="ctr" anchorCtr="0">
              <a:noAutofit/>
            </a:bodyPr>
            <a:lstStyle/>
            <a:p>
              <a:r>
                <a:rPr lang="en-US" sz="1800" dirty="0">
                  <a:solidFill>
                    <a:srgbClr val="7030A0"/>
                  </a:solidFill>
                </a:rPr>
                <a:t>12% FP (88% </a:t>
              </a:r>
              <a:r>
                <a:rPr lang="en-US" sz="1800" dirty="0" err="1">
                  <a:solidFill>
                    <a:srgbClr val="7030A0"/>
                  </a:solidFill>
                </a:rPr>
                <a:t>int</a:t>
              </a:r>
              <a:r>
                <a:rPr lang="en-US" sz="1800" dirty="0">
                  <a:solidFill>
                    <a:srgbClr val="7030A0"/>
                  </a:solidFill>
                </a:rPr>
                <a:t>)</a:t>
              </a:r>
            </a:p>
          </p:txBody>
        </p:sp>
      </p:grpSp>
      <p:sp>
        <p:nvSpPr>
          <p:cNvPr id="26" name="TextBox 25">
            <a:extLst>
              <a:ext uri="{FF2B5EF4-FFF2-40B4-BE49-F238E27FC236}">
                <a16:creationId xmlns:a16="http://schemas.microsoft.com/office/drawing/2014/main" id="{5857DB91-3CD7-1C47-8F78-4F17A23BAC7D}"/>
              </a:ext>
            </a:extLst>
          </p:cNvPr>
          <p:cNvSpPr txBox="1"/>
          <p:nvPr/>
        </p:nvSpPr>
        <p:spPr>
          <a:xfrm>
            <a:off x="12801600" y="2743200"/>
            <a:ext cx="914400" cy="457200"/>
          </a:xfrm>
          <a:prstGeom prst="rect">
            <a:avLst/>
          </a:prstGeom>
          <a:noFill/>
        </p:spPr>
        <p:txBody>
          <a:bodyPr wrap="none" lIns="0" tIns="0" rIns="0" bIns="0" rtlCol="0" anchor="ctr" anchorCtr="0">
            <a:noAutofit/>
          </a:bodyPr>
          <a:lstStyle/>
          <a:p>
            <a:r>
              <a:rPr lang="en-US" sz="1800" dirty="0">
                <a:solidFill>
                  <a:srgbClr val="7030A0"/>
                </a:solidFill>
              </a:rPr>
              <a:t>≥50% FP</a:t>
            </a:r>
          </a:p>
        </p:txBody>
      </p:sp>
      <p:sp>
        <p:nvSpPr>
          <p:cNvPr id="31" name="Content Placeholder 2">
            <a:extLst>
              <a:ext uri="{FF2B5EF4-FFF2-40B4-BE49-F238E27FC236}">
                <a16:creationId xmlns:a16="http://schemas.microsoft.com/office/drawing/2014/main" id="{D89FC3E6-D08B-3643-8164-2E397D5D7A01}"/>
              </a:ext>
            </a:extLst>
          </p:cNvPr>
          <p:cNvSpPr txBox="1">
            <a:spLocks/>
          </p:cNvSpPr>
          <p:nvPr/>
        </p:nvSpPr>
        <p:spPr>
          <a:xfrm>
            <a:off x="457200" y="1447800"/>
            <a:ext cx="6858000" cy="24384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Haswell CPU</a:t>
            </a:r>
          </a:p>
          <a:p>
            <a:pPr marL="914400" indent="-457200">
              <a:spcBef>
                <a:spcPts val="800"/>
              </a:spcBef>
              <a:buFont typeface="Arial" panose="020B0604020202020204" pitchFamily="34" charset="0"/>
              <a:buChar char="•"/>
            </a:pPr>
            <a:r>
              <a:rPr lang="en-US" sz="2400" kern="0" dirty="0"/>
              <a:t>4-issue superscalar</a:t>
            </a:r>
          </a:p>
          <a:p>
            <a:pPr marL="914400" indent="-457200">
              <a:spcBef>
                <a:spcPts val="800"/>
              </a:spcBef>
              <a:buFont typeface="Arial" panose="020B0604020202020204" pitchFamily="34" charset="0"/>
              <a:buChar char="•"/>
            </a:pPr>
            <a:r>
              <a:rPr lang="en-US" sz="2400" kern="0" dirty="0"/>
              <a:t>Only 2 FP data paths</a:t>
            </a:r>
          </a:p>
          <a:p>
            <a:pPr marL="914400" indent="-457200">
              <a:spcBef>
                <a:spcPts val="800"/>
              </a:spcBef>
              <a:buFont typeface="Arial" panose="020B0604020202020204" pitchFamily="34" charset="0"/>
              <a:buChar char="•"/>
            </a:pPr>
            <a:r>
              <a:rPr lang="en-US" sz="2400" kern="0" dirty="0"/>
              <a:t>Requires 50% of the instructions to be FP to get peak performance</a:t>
            </a:r>
            <a:endParaRPr lang="en-US" sz="3200" kern="0" dirty="0"/>
          </a:p>
        </p:txBody>
      </p:sp>
    </p:spTree>
    <p:extLst>
      <p:ext uri="{BB962C8B-B14F-4D97-AF65-F5344CB8AC3E}">
        <p14:creationId xmlns:p14="http://schemas.microsoft.com/office/powerpoint/2010/main" val="393383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Why Use Performance Models or Tools?</a:t>
            </a:r>
          </a:p>
        </p:txBody>
      </p:sp>
      <p:sp>
        <p:nvSpPr>
          <p:cNvPr id="3" name="Content Placeholder 2"/>
          <p:cNvSpPr>
            <a:spLocks noGrp="1"/>
          </p:cNvSpPr>
          <p:nvPr>
            <p:ph idx="1"/>
          </p:nvPr>
        </p:nvSpPr>
        <p:spPr>
          <a:xfrm>
            <a:off x="457200" y="1447800"/>
            <a:ext cx="13716000" cy="1524000"/>
          </a:xfrm>
        </p:spPr>
        <p:txBody>
          <a:bodyPr/>
          <a:lstStyle/>
          <a:p>
            <a:pPr marL="457200" indent="-457200">
              <a:spcBef>
                <a:spcPts val="800"/>
              </a:spcBef>
              <a:buFont typeface="Wingdings" charset="2"/>
              <a:buChar char="§"/>
            </a:pPr>
            <a:r>
              <a:rPr lang="en-US" sz="3200" dirty="0"/>
              <a:t>Understand performance differences between Architectures, Programming Models, implementations, </a:t>
            </a:r>
            <a:r>
              <a:rPr lang="en-US" sz="3200" dirty="0" err="1"/>
              <a:t>etc</a:t>
            </a:r>
            <a:r>
              <a:rPr lang="en-US" sz="3200" dirty="0"/>
              <a:t>… </a:t>
            </a:r>
          </a:p>
          <a:p>
            <a:pPr marL="457200" indent="-457200">
              <a:spcBef>
                <a:spcPts val="800"/>
              </a:spcBef>
              <a:buFont typeface="Wingdings" charset="2"/>
              <a:buChar char="§"/>
            </a:pPr>
            <a:r>
              <a:rPr lang="en-US" sz="3200" dirty="0"/>
              <a:t>Predict performance on future machines / architectures</a:t>
            </a:r>
          </a:p>
          <a:p>
            <a:pPr marL="914400" indent="-457200">
              <a:spcBef>
                <a:spcPts val="800"/>
              </a:spcBef>
              <a:buFont typeface="Arial" charset="0"/>
              <a:buChar char="•"/>
            </a:pPr>
            <a:r>
              <a:rPr lang="en-US" sz="2400" dirty="0"/>
              <a:t>Sets realistic expectations on performance for future procurements</a:t>
            </a:r>
          </a:p>
          <a:p>
            <a:pPr marL="914400" indent="-457200">
              <a:spcBef>
                <a:spcPts val="800"/>
              </a:spcBef>
              <a:buFont typeface="Arial" charset="0"/>
              <a:buChar char="•"/>
            </a:pPr>
            <a:r>
              <a:rPr lang="en-US" sz="2400" dirty="0"/>
              <a:t>Used for HW/SW Co-Design to ensure future architectures are well-suited for the computational needs of today’s applications.</a:t>
            </a:r>
          </a:p>
          <a:p>
            <a:pPr marL="457200" indent="-457200">
              <a:spcBef>
                <a:spcPts val="800"/>
              </a:spcBef>
              <a:buFont typeface="Wingdings" charset="2"/>
              <a:buChar char="§"/>
            </a:pPr>
            <a:r>
              <a:rPr lang="en-US" sz="3200" dirty="0"/>
              <a:t>Identify performance bottlenecks &amp; motivate software optimizations</a:t>
            </a:r>
          </a:p>
          <a:p>
            <a:pPr marL="457200" indent="-457200">
              <a:spcBef>
                <a:spcPts val="800"/>
              </a:spcBef>
              <a:buFont typeface="Wingdings" charset="2"/>
              <a:buChar char="§"/>
            </a:pPr>
            <a:r>
              <a:rPr lang="en-US" sz="3200" b="1" dirty="0">
                <a:solidFill>
                  <a:srgbClr val="FF0080"/>
                </a:solidFill>
              </a:rPr>
              <a:t>Determine when we’re done optimizing</a:t>
            </a:r>
          </a:p>
          <a:p>
            <a:pPr marL="914400" indent="-457200">
              <a:spcBef>
                <a:spcPts val="800"/>
              </a:spcBef>
              <a:buFont typeface="Arial" charset="0"/>
              <a:buChar char="•"/>
            </a:pPr>
            <a:r>
              <a:rPr lang="en-US" sz="2400" dirty="0"/>
              <a:t>Assess performance relative to machine capabilities</a:t>
            </a:r>
          </a:p>
          <a:p>
            <a:pPr marL="914400" indent="-457200">
              <a:spcBef>
                <a:spcPts val="800"/>
              </a:spcBef>
              <a:buFont typeface="Arial" charset="0"/>
              <a:buChar char="•"/>
            </a:pPr>
            <a:r>
              <a:rPr lang="en-US" sz="2400" dirty="0"/>
              <a:t>Motivate need for algorithmic changes</a:t>
            </a:r>
            <a:endParaRPr lang="en-US" sz="2400" b="1" dirty="0">
              <a:solidFill>
                <a:srgbClr val="FF0080"/>
              </a:solidFill>
            </a:endParaRPr>
          </a:p>
          <a:p>
            <a:pPr marL="457200" indent="-457200">
              <a:spcBef>
                <a:spcPts val="800"/>
              </a:spcBef>
              <a:buFont typeface="Wingdings" charset="2"/>
              <a:buChar char="§"/>
            </a:pPr>
            <a:endParaRPr lang="en-US" sz="32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5</a:t>
            </a:fld>
            <a:endParaRPr lang="en-US" dirty="0"/>
          </a:p>
        </p:txBody>
      </p:sp>
    </p:spTree>
    <p:extLst>
      <p:ext uri="{BB962C8B-B14F-4D97-AF65-F5344CB8AC3E}">
        <p14:creationId xmlns:p14="http://schemas.microsoft.com/office/powerpoint/2010/main" val="7809115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Superscalar vs. Instruction mix</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50</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168564" y="2602468"/>
            <a:ext cx="1556836" cy="369332"/>
          </a:xfrm>
          <a:prstGeom prst="rect">
            <a:avLst/>
          </a:prstGeom>
          <a:noFill/>
        </p:spPr>
        <p:txBody>
          <a:bodyPr wrap="none" rtlCol="0">
            <a:spAutoFit/>
          </a:bodyPr>
          <a:lstStyle/>
          <a:p>
            <a:pPr algn="r"/>
            <a:r>
              <a:rPr lang="en-US" sz="1800" dirty="0">
                <a:solidFill>
                  <a:srgbClr val="FF0080"/>
                </a:solidFill>
              </a:rPr>
              <a:t>Peak FLOP/s</a:t>
            </a:r>
          </a:p>
        </p:txBody>
      </p:sp>
      <p:grpSp>
        <p:nvGrpSpPr>
          <p:cNvPr id="20" name="Group 19"/>
          <p:cNvGrpSpPr/>
          <p:nvPr/>
        </p:nvGrpSpPr>
        <p:grpSpPr>
          <a:xfrm>
            <a:off x="11430000" y="3200400"/>
            <a:ext cx="2286000" cy="457200"/>
            <a:chOff x="11430000" y="4572000"/>
            <a:chExt cx="2286000" cy="457200"/>
          </a:xfrm>
        </p:grpSpPr>
        <p:cxnSp>
          <p:nvCxnSpPr>
            <p:cNvPr id="33" name="Straight Arrow Connector 32"/>
            <p:cNvCxnSpPr>
              <a:cxnSpLocks/>
            </p:cNvCxnSpPr>
            <p:nvPr/>
          </p:nvCxnSpPr>
          <p:spPr bwMode="auto">
            <a:xfrm>
              <a:off x="11430000" y="4800600"/>
              <a:ext cx="12954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7" name="TextBox 36"/>
            <p:cNvSpPr txBox="1"/>
            <p:nvPr/>
          </p:nvSpPr>
          <p:spPr>
            <a:xfrm>
              <a:off x="12801600" y="4572000"/>
              <a:ext cx="914400" cy="457200"/>
            </a:xfrm>
            <a:prstGeom prst="rect">
              <a:avLst/>
            </a:prstGeom>
            <a:noFill/>
          </p:spPr>
          <p:txBody>
            <a:bodyPr wrap="none" lIns="0" tIns="0" rIns="0" bIns="0" rtlCol="0" anchor="ctr" anchorCtr="0">
              <a:noAutofit/>
            </a:bodyPr>
            <a:lstStyle/>
            <a:p>
              <a:r>
                <a:rPr lang="en-US" sz="1800" dirty="0">
                  <a:solidFill>
                    <a:srgbClr val="7030A0"/>
                  </a:solidFill>
                </a:rPr>
                <a:t>50% FP (50% </a:t>
              </a:r>
              <a:r>
                <a:rPr lang="en-US" sz="1800" dirty="0" err="1">
                  <a:solidFill>
                    <a:srgbClr val="7030A0"/>
                  </a:solidFill>
                </a:rPr>
                <a:t>int</a:t>
              </a:r>
              <a:r>
                <a:rPr lang="en-US" sz="1800" dirty="0">
                  <a:solidFill>
                    <a:srgbClr val="7030A0"/>
                  </a:solidFill>
                </a:rPr>
                <a:t>)</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grpSp>
        <p:nvGrpSpPr>
          <p:cNvPr id="27" name="Group 26">
            <a:extLst>
              <a:ext uri="{FF2B5EF4-FFF2-40B4-BE49-F238E27FC236}">
                <a16:creationId xmlns:a16="http://schemas.microsoft.com/office/drawing/2014/main" id="{277DCB81-609C-7C45-8047-D3F34F0E0469}"/>
              </a:ext>
            </a:extLst>
          </p:cNvPr>
          <p:cNvGrpSpPr/>
          <p:nvPr/>
        </p:nvGrpSpPr>
        <p:grpSpPr>
          <a:xfrm>
            <a:off x="10972800" y="3657600"/>
            <a:ext cx="2743200" cy="457200"/>
            <a:chOff x="10972800" y="4572000"/>
            <a:chExt cx="2743200" cy="457200"/>
          </a:xfrm>
        </p:grpSpPr>
        <p:cxnSp>
          <p:nvCxnSpPr>
            <p:cNvPr id="28" name="Straight Arrow Connector 27">
              <a:extLst>
                <a:ext uri="{FF2B5EF4-FFF2-40B4-BE49-F238E27FC236}">
                  <a16:creationId xmlns:a16="http://schemas.microsoft.com/office/drawing/2014/main" id="{000013C9-2803-4E4E-994D-5F62262248A8}"/>
                </a:ext>
              </a:extLst>
            </p:cNvPr>
            <p:cNvCxnSpPr>
              <a:cxnSpLocks/>
            </p:cNvCxnSpPr>
            <p:nvPr/>
          </p:nvCxnSpPr>
          <p:spPr bwMode="auto">
            <a:xfrm>
              <a:off x="10972800" y="4800600"/>
              <a:ext cx="17526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0" name="TextBox 29">
              <a:extLst>
                <a:ext uri="{FF2B5EF4-FFF2-40B4-BE49-F238E27FC236}">
                  <a16:creationId xmlns:a16="http://schemas.microsoft.com/office/drawing/2014/main" id="{20620C1C-A59D-7348-BB09-88F619D862B4}"/>
                </a:ext>
              </a:extLst>
            </p:cNvPr>
            <p:cNvSpPr txBox="1"/>
            <p:nvPr/>
          </p:nvSpPr>
          <p:spPr>
            <a:xfrm>
              <a:off x="12801600" y="4572000"/>
              <a:ext cx="914400" cy="457200"/>
            </a:xfrm>
            <a:prstGeom prst="rect">
              <a:avLst/>
            </a:prstGeom>
            <a:noFill/>
          </p:spPr>
          <p:txBody>
            <a:bodyPr wrap="none" lIns="0" tIns="0" rIns="0" bIns="0" rtlCol="0" anchor="ctr" anchorCtr="0">
              <a:noAutofit/>
            </a:bodyPr>
            <a:lstStyle/>
            <a:p>
              <a:r>
                <a:rPr lang="en-US" sz="1800" dirty="0">
                  <a:solidFill>
                    <a:srgbClr val="7030A0"/>
                  </a:solidFill>
                </a:rPr>
                <a:t>25% FP (75% </a:t>
              </a:r>
              <a:r>
                <a:rPr lang="en-US" sz="1800" dirty="0" err="1">
                  <a:solidFill>
                    <a:srgbClr val="7030A0"/>
                  </a:solidFill>
                </a:rPr>
                <a:t>int</a:t>
              </a:r>
              <a:r>
                <a:rPr lang="en-US" sz="1800" dirty="0">
                  <a:solidFill>
                    <a:srgbClr val="7030A0"/>
                  </a:solidFill>
                </a:rPr>
                <a:t>)</a:t>
              </a:r>
            </a:p>
          </p:txBody>
        </p:sp>
      </p:grpSp>
      <p:sp>
        <p:nvSpPr>
          <p:cNvPr id="25" name="TextBox 24">
            <a:extLst>
              <a:ext uri="{FF2B5EF4-FFF2-40B4-BE49-F238E27FC236}">
                <a16:creationId xmlns:a16="http://schemas.microsoft.com/office/drawing/2014/main" id="{C4DA2CAA-835E-8E40-8AFA-9A4D1FE32D08}"/>
              </a:ext>
            </a:extLst>
          </p:cNvPr>
          <p:cNvSpPr txBox="1"/>
          <p:nvPr/>
        </p:nvSpPr>
        <p:spPr>
          <a:xfrm>
            <a:off x="12801600" y="2743200"/>
            <a:ext cx="914400" cy="457200"/>
          </a:xfrm>
          <a:prstGeom prst="rect">
            <a:avLst/>
          </a:prstGeom>
          <a:noFill/>
        </p:spPr>
        <p:txBody>
          <a:bodyPr wrap="none" lIns="0" tIns="0" rIns="0" bIns="0" rtlCol="0" anchor="ctr" anchorCtr="0">
            <a:noAutofit/>
          </a:bodyPr>
          <a:lstStyle/>
          <a:p>
            <a:r>
              <a:rPr lang="en-US" sz="1800" dirty="0">
                <a:solidFill>
                  <a:srgbClr val="7030A0"/>
                </a:solidFill>
              </a:rPr>
              <a:t>100% FP</a:t>
            </a:r>
          </a:p>
        </p:txBody>
      </p:sp>
      <p:sp>
        <p:nvSpPr>
          <p:cNvPr id="29" name="Content Placeholder 2">
            <a:extLst>
              <a:ext uri="{FF2B5EF4-FFF2-40B4-BE49-F238E27FC236}">
                <a16:creationId xmlns:a16="http://schemas.microsoft.com/office/drawing/2014/main" id="{843C3044-180E-7546-BC58-B8ED4341ADDD}"/>
              </a:ext>
            </a:extLst>
          </p:cNvPr>
          <p:cNvSpPr txBox="1">
            <a:spLocks/>
          </p:cNvSpPr>
          <p:nvPr/>
        </p:nvSpPr>
        <p:spPr>
          <a:xfrm>
            <a:off x="457200" y="4114800"/>
            <a:ext cx="6858000" cy="23622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Conversely, on KNL…</a:t>
            </a:r>
          </a:p>
          <a:p>
            <a:pPr marL="914400" indent="-457200">
              <a:spcBef>
                <a:spcPts val="800"/>
              </a:spcBef>
              <a:buFont typeface="Arial" panose="020B0604020202020204" pitchFamily="34" charset="0"/>
              <a:buChar char="•"/>
            </a:pPr>
            <a:r>
              <a:rPr lang="en-US" sz="2400" kern="0" dirty="0"/>
              <a:t>2-issue superscalar</a:t>
            </a:r>
          </a:p>
          <a:p>
            <a:pPr marL="914400" indent="-457200">
              <a:spcBef>
                <a:spcPts val="800"/>
              </a:spcBef>
              <a:buFont typeface="Arial" panose="020B0604020202020204" pitchFamily="34" charset="0"/>
              <a:buChar char="•"/>
            </a:pPr>
            <a:r>
              <a:rPr lang="en-US" sz="2400" kern="0" dirty="0"/>
              <a:t>2 FP data paths</a:t>
            </a:r>
          </a:p>
          <a:p>
            <a:pPr marL="914400" indent="-457200">
              <a:spcBef>
                <a:spcPts val="800"/>
              </a:spcBef>
              <a:buFont typeface="Arial" panose="020B0604020202020204" pitchFamily="34" charset="0"/>
              <a:buChar char="•"/>
            </a:pPr>
            <a:r>
              <a:rPr lang="en-US" sz="2400" kern="0" dirty="0"/>
              <a:t>Requires 100% of the instructions to be FP to get peak performance</a:t>
            </a:r>
          </a:p>
          <a:p>
            <a:pPr marL="457200" indent="-457200">
              <a:spcBef>
                <a:spcPts val="800"/>
              </a:spcBef>
              <a:buFont typeface="Wingdings" charset="2"/>
              <a:buChar char="§"/>
            </a:pPr>
            <a:endParaRPr lang="en-US" sz="3200" kern="0" dirty="0"/>
          </a:p>
        </p:txBody>
      </p:sp>
      <p:sp>
        <p:nvSpPr>
          <p:cNvPr id="31" name="Content Placeholder 2">
            <a:extLst>
              <a:ext uri="{FF2B5EF4-FFF2-40B4-BE49-F238E27FC236}">
                <a16:creationId xmlns:a16="http://schemas.microsoft.com/office/drawing/2014/main" id="{2F938845-B39B-8440-8AF6-0F9752FF9869}"/>
              </a:ext>
            </a:extLst>
          </p:cNvPr>
          <p:cNvSpPr txBox="1">
            <a:spLocks/>
          </p:cNvSpPr>
          <p:nvPr/>
        </p:nvSpPr>
        <p:spPr>
          <a:xfrm>
            <a:off x="457200" y="1447800"/>
            <a:ext cx="6858000" cy="24384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Haswell CPU</a:t>
            </a:r>
          </a:p>
          <a:p>
            <a:pPr marL="914400" indent="-457200">
              <a:spcBef>
                <a:spcPts val="800"/>
              </a:spcBef>
              <a:buFont typeface="Arial" panose="020B0604020202020204" pitchFamily="34" charset="0"/>
              <a:buChar char="•"/>
            </a:pPr>
            <a:r>
              <a:rPr lang="en-US" sz="2400" kern="0" dirty="0"/>
              <a:t>4-issue superscalar</a:t>
            </a:r>
          </a:p>
          <a:p>
            <a:pPr marL="914400" indent="-457200">
              <a:spcBef>
                <a:spcPts val="800"/>
              </a:spcBef>
              <a:buFont typeface="Arial" panose="020B0604020202020204" pitchFamily="34" charset="0"/>
              <a:buChar char="•"/>
            </a:pPr>
            <a:r>
              <a:rPr lang="en-US" sz="2400" kern="0" dirty="0"/>
              <a:t>Only 2 FP data paths</a:t>
            </a:r>
          </a:p>
          <a:p>
            <a:pPr marL="914400" indent="-457200">
              <a:spcBef>
                <a:spcPts val="800"/>
              </a:spcBef>
              <a:buFont typeface="Arial" panose="020B0604020202020204" pitchFamily="34" charset="0"/>
              <a:buChar char="•"/>
            </a:pPr>
            <a:r>
              <a:rPr lang="en-US" sz="2400" kern="0" dirty="0"/>
              <a:t>Requires 50% of the instructions to be FP to get peak performance</a:t>
            </a:r>
            <a:endParaRPr lang="en-US" sz="3200" kern="0" dirty="0"/>
          </a:p>
        </p:txBody>
      </p:sp>
    </p:spTree>
    <p:extLst>
      <p:ext uri="{BB962C8B-B14F-4D97-AF65-F5344CB8AC3E}">
        <p14:creationId xmlns:p14="http://schemas.microsoft.com/office/powerpoint/2010/main" val="33962112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Superscalar vs. Instruction mix</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51</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168564" y="2602468"/>
            <a:ext cx="1556836" cy="369332"/>
          </a:xfrm>
          <a:prstGeom prst="rect">
            <a:avLst/>
          </a:prstGeom>
          <a:noFill/>
        </p:spPr>
        <p:txBody>
          <a:bodyPr wrap="none" rtlCol="0">
            <a:spAutoFit/>
          </a:bodyPr>
          <a:lstStyle/>
          <a:p>
            <a:pPr algn="r"/>
            <a:r>
              <a:rPr lang="en-US" sz="1800" dirty="0">
                <a:solidFill>
                  <a:srgbClr val="FF0080"/>
                </a:solidFill>
              </a:rPr>
              <a:t>Peak FLOP/s</a:t>
            </a:r>
          </a:p>
        </p:txBody>
      </p:sp>
      <p:grpSp>
        <p:nvGrpSpPr>
          <p:cNvPr id="20" name="Group 19"/>
          <p:cNvGrpSpPr/>
          <p:nvPr/>
        </p:nvGrpSpPr>
        <p:grpSpPr>
          <a:xfrm>
            <a:off x="11430000" y="3200400"/>
            <a:ext cx="2286000" cy="457200"/>
            <a:chOff x="11430000" y="4572000"/>
            <a:chExt cx="2286000" cy="457200"/>
          </a:xfrm>
        </p:grpSpPr>
        <p:cxnSp>
          <p:nvCxnSpPr>
            <p:cNvPr id="33" name="Straight Arrow Connector 32"/>
            <p:cNvCxnSpPr>
              <a:cxnSpLocks/>
            </p:cNvCxnSpPr>
            <p:nvPr/>
          </p:nvCxnSpPr>
          <p:spPr bwMode="auto">
            <a:xfrm>
              <a:off x="11430000" y="4800600"/>
              <a:ext cx="12954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7" name="TextBox 36"/>
            <p:cNvSpPr txBox="1"/>
            <p:nvPr/>
          </p:nvSpPr>
          <p:spPr>
            <a:xfrm>
              <a:off x="12801600" y="4572000"/>
              <a:ext cx="914400" cy="457200"/>
            </a:xfrm>
            <a:prstGeom prst="rect">
              <a:avLst/>
            </a:prstGeom>
            <a:noFill/>
          </p:spPr>
          <p:txBody>
            <a:bodyPr wrap="none" lIns="0" tIns="0" rIns="0" bIns="0" rtlCol="0" anchor="ctr" anchorCtr="0">
              <a:noAutofit/>
            </a:bodyPr>
            <a:lstStyle/>
            <a:p>
              <a:r>
                <a:rPr lang="en-US" sz="1800" dirty="0">
                  <a:solidFill>
                    <a:srgbClr val="7030A0"/>
                  </a:solidFill>
                </a:rPr>
                <a:t>50% FP (50% </a:t>
              </a:r>
              <a:r>
                <a:rPr lang="en-US" sz="1800" dirty="0" err="1">
                  <a:solidFill>
                    <a:srgbClr val="7030A0"/>
                  </a:solidFill>
                </a:rPr>
                <a:t>int</a:t>
              </a:r>
              <a:r>
                <a:rPr lang="en-US" sz="1800" dirty="0">
                  <a:solidFill>
                    <a:srgbClr val="7030A0"/>
                  </a:solidFill>
                </a:rPr>
                <a:t>)</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grpSp>
        <p:nvGrpSpPr>
          <p:cNvPr id="27" name="Group 26">
            <a:extLst>
              <a:ext uri="{FF2B5EF4-FFF2-40B4-BE49-F238E27FC236}">
                <a16:creationId xmlns:a16="http://schemas.microsoft.com/office/drawing/2014/main" id="{277DCB81-609C-7C45-8047-D3F34F0E0469}"/>
              </a:ext>
            </a:extLst>
          </p:cNvPr>
          <p:cNvGrpSpPr/>
          <p:nvPr/>
        </p:nvGrpSpPr>
        <p:grpSpPr>
          <a:xfrm>
            <a:off x="10972800" y="3657600"/>
            <a:ext cx="2743200" cy="457200"/>
            <a:chOff x="10972800" y="4572000"/>
            <a:chExt cx="2743200" cy="457200"/>
          </a:xfrm>
        </p:grpSpPr>
        <p:cxnSp>
          <p:nvCxnSpPr>
            <p:cNvPr id="28" name="Straight Arrow Connector 27">
              <a:extLst>
                <a:ext uri="{FF2B5EF4-FFF2-40B4-BE49-F238E27FC236}">
                  <a16:creationId xmlns:a16="http://schemas.microsoft.com/office/drawing/2014/main" id="{000013C9-2803-4E4E-994D-5F62262248A8}"/>
                </a:ext>
              </a:extLst>
            </p:cNvPr>
            <p:cNvCxnSpPr>
              <a:cxnSpLocks/>
            </p:cNvCxnSpPr>
            <p:nvPr/>
          </p:nvCxnSpPr>
          <p:spPr bwMode="auto">
            <a:xfrm>
              <a:off x="10972800" y="4800600"/>
              <a:ext cx="17526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0" name="TextBox 29">
              <a:extLst>
                <a:ext uri="{FF2B5EF4-FFF2-40B4-BE49-F238E27FC236}">
                  <a16:creationId xmlns:a16="http://schemas.microsoft.com/office/drawing/2014/main" id="{20620C1C-A59D-7348-BB09-88F619D862B4}"/>
                </a:ext>
              </a:extLst>
            </p:cNvPr>
            <p:cNvSpPr txBox="1"/>
            <p:nvPr/>
          </p:nvSpPr>
          <p:spPr>
            <a:xfrm>
              <a:off x="12801600" y="4572000"/>
              <a:ext cx="914400" cy="457200"/>
            </a:xfrm>
            <a:prstGeom prst="rect">
              <a:avLst/>
            </a:prstGeom>
            <a:noFill/>
          </p:spPr>
          <p:txBody>
            <a:bodyPr wrap="none" lIns="0" tIns="0" rIns="0" bIns="0" rtlCol="0" anchor="ctr" anchorCtr="0">
              <a:noAutofit/>
            </a:bodyPr>
            <a:lstStyle/>
            <a:p>
              <a:r>
                <a:rPr lang="en-US" sz="1800" dirty="0">
                  <a:solidFill>
                    <a:srgbClr val="7030A0"/>
                  </a:solidFill>
                </a:rPr>
                <a:t>25% FP (75% </a:t>
              </a:r>
              <a:r>
                <a:rPr lang="en-US" sz="1800" dirty="0" err="1">
                  <a:solidFill>
                    <a:srgbClr val="7030A0"/>
                  </a:solidFill>
                </a:rPr>
                <a:t>int</a:t>
              </a:r>
              <a:r>
                <a:rPr lang="en-US" sz="1800" dirty="0">
                  <a:solidFill>
                    <a:srgbClr val="7030A0"/>
                  </a:solidFill>
                </a:rPr>
                <a:t>)</a:t>
              </a:r>
            </a:p>
          </p:txBody>
        </p:sp>
      </p:grpSp>
      <p:sp>
        <p:nvSpPr>
          <p:cNvPr id="26" name="TextBox 25">
            <a:extLst>
              <a:ext uri="{FF2B5EF4-FFF2-40B4-BE49-F238E27FC236}">
                <a16:creationId xmlns:a16="http://schemas.microsoft.com/office/drawing/2014/main" id="{5857DB91-3CD7-1C47-8F78-4F17A23BAC7D}"/>
              </a:ext>
            </a:extLst>
          </p:cNvPr>
          <p:cNvSpPr txBox="1"/>
          <p:nvPr/>
        </p:nvSpPr>
        <p:spPr>
          <a:xfrm>
            <a:off x="12801600" y="2743200"/>
            <a:ext cx="914400" cy="457200"/>
          </a:xfrm>
          <a:prstGeom prst="rect">
            <a:avLst/>
          </a:prstGeom>
          <a:noFill/>
        </p:spPr>
        <p:txBody>
          <a:bodyPr wrap="none" lIns="0" tIns="0" rIns="0" bIns="0" rtlCol="0" anchor="ctr" anchorCtr="0">
            <a:noAutofit/>
          </a:bodyPr>
          <a:lstStyle/>
          <a:p>
            <a:r>
              <a:rPr lang="en-US" sz="1800" dirty="0">
                <a:solidFill>
                  <a:srgbClr val="7030A0"/>
                </a:solidFill>
              </a:rPr>
              <a:t>100% FP</a:t>
            </a:r>
          </a:p>
        </p:txBody>
      </p:sp>
      <p:cxnSp>
        <p:nvCxnSpPr>
          <p:cNvPr id="31" name="Straight Connector 30">
            <a:extLst>
              <a:ext uri="{FF2B5EF4-FFF2-40B4-BE49-F238E27FC236}">
                <a16:creationId xmlns:a16="http://schemas.microsoft.com/office/drawing/2014/main" id="{2A297E5B-9420-2C40-B60E-9D2B6FD97EB9}"/>
              </a:ext>
            </a:extLst>
          </p:cNvPr>
          <p:cNvCxnSpPr>
            <a:cxnSpLocks/>
          </p:cNvCxnSpPr>
          <p:nvPr/>
        </p:nvCxnSpPr>
        <p:spPr bwMode="auto">
          <a:xfrm>
            <a:off x="11658600" y="3200400"/>
            <a:ext cx="0" cy="2590800"/>
          </a:xfrm>
          <a:prstGeom prst="line">
            <a:avLst/>
          </a:prstGeom>
          <a:solidFill>
            <a:schemeClr val="accent1"/>
          </a:solidFill>
          <a:ln w="19050" cap="flat" cmpd="sng" algn="ctr">
            <a:solidFill>
              <a:srgbClr val="7030A0"/>
            </a:solidFill>
            <a:prstDash val="dash"/>
            <a:round/>
            <a:headEnd type="none" w="med" len="med"/>
            <a:tailEnd type="none" w="med" len="med"/>
          </a:ln>
          <a:effectLst/>
        </p:spPr>
      </p:cxnSp>
      <p:sp>
        <p:nvSpPr>
          <p:cNvPr id="34" name="Oval 33">
            <a:extLst>
              <a:ext uri="{FF2B5EF4-FFF2-40B4-BE49-F238E27FC236}">
                <a16:creationId xmlns:a16="http://schemas.microsoft.com/office/drawing/2014/main" id="{E8593DFA-D25E-0A44-97EB-654DF44DFAB1}"/>
              </a:ext>
            </a:extLst>
          </p:cNvPr>
          <p:cNvSpPr/>
          <p:nvPr/>
        </p:nvSpPr>
        <p:spPr bwMode="auto">
          <a:xfrm>
            <a:off x="11582400" y="3124199"/>
            <a:ext cx="152400" cy="152401"/>
          </a:xfrm>
          <a:prstGeom prst="ellipse">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9" name="Content Placeholder 2">
            <a:extLst>
              <a:ext uri="{FF2B5EF4-FFF2-40B4-BE49-F238E27FC236}">
                <a16:creationId xmlns:a16="http://schemas.microsoft.com/office/drawing/2014/main" id="{671BD36B-FE8A-464B-A7DB-8E5A09C77229}"/>
              </a:ext>
            </a:extLst>
          </p:cNvPr>
          <p:cNvSpPr txBox="1">
            <a:spLocks/>
          </p:cNvSpPr>
          <p:nvPr/>
        </p:nvSpPr>
        <p:spPr>
          <a:xfrm>
            <a:off x="457200" y="4114800"/>
            <a:ext cx="6858000" cy="23622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Conversely, on KNL…</a:t>
            </a:r>
          </a:p>
          <a:p>
            <a:pPr marL="914400" indent="-457200">
              <a:spcBef>
                <a:spcPts val="800"/>
              </a:spcBef>
              <a:buFont typeface="Arial" panose="020B0604020202020204" pitchFamily="34" charset="0"/>
              <a:buChar char="•"/>
            </a:pPr>
            <a:r>
              <a:rPr lang="en-US" sz="2400" kern="0" dirty="0"/>
              <a:t>2-issue superscalar</a:t>
            </a:r>
          </a:p>
          <a:p>
            <a:pPr marL="914400" indent="-457200">
              <a:spcBef>
                <a:spcPts val="800"/>
              </a:spcBef>
              <a:buFont typeface="Arial" panose="020B0604020202020204" pitchFamily="34" charset="0"/>
              <a:buChar char="•"/>
            </a:pPr>
            <a:r>
              <a:rPr lang="en-US" sz="2400" kern="0" dirty="0"/>
              <a:t>2 FP data paths</a:t>
            </a:r>
          </a:p>
          <a:p>
            <a:pPr marL="914400" indent="-457200">
              <a:spcBef>
                <a:spcPts val="800"/>
              </a:spcBef>
              <a:buFont typeface="Arial" panose="020B0604020202020204" pitchFamily="34" charset="0"/>
              <a:buChar char="•"/>
            </a:pPr>
            <a:r>
              <a:rPr lang="en-US" sz="2400" kern="0" dirty="0"/>
              <a:t>Requires 100% of the instructions to be FP to get peak performance</a:t>
            </a:r>
            <a:endParaRPr lang="en-US" sz="3200" kern="0" dirty="0"/>
          </a:p>
        </p:txBody>
      </p:sp>
      <p:sp>
        <p:nvSpPr>
          <p:cNvPr id="35" name="Content Placeholder 2">
            <a:extLst>
              <a:ext uri="{FF2B5EF4-FFF2-40B4-BE49-F238E27FC236}">
                <a16:creationId xmlns:a16="http://schemas.microsoft.com/office/drawing/2014/main" id="{9EE9E3DC-976E-BC48-AC29-F1527426312B}"/>
              </a:ext>
            </a:extLst>
          </p:cNvPr>
          <p:cNvSpPr txBox="1">
            <a:spLocks/>
          </p:cNvSpPr>
          <p:nvPr/>
        </p:nvSpPr>
        <p:spPr>
          <a:xfrm>
            <a:off x="457200" y="1447800"/>
            <a:ext cx="6858000" cy="24384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Haswell CPU</a:t>
            </a:r>
          </a:p>
          <a:p>
            <a:pPr marL="914400" indent="-457200">
              <a:spcBef>
                <a:spcPts val="800"/>
              </a:spcBef>
              <a:buFont typeface="Arial" panose="020B0604020202020204" pitchFamily="34" charset="0"/>
              <a:buChar char="•"/>
            </a:pPr>
            <a:r>
              <a:rPr lang="en-US" sz="2400" kern="0" dirty="0"/>
              <a:t>4-issue superscalar</a:t>
            </a:r>
          </a:p>
          <a:p>
            <a:pPr marL="914400" indent="-457200">
              <a:spcBef>
                <a:spcPts val="800"/>
              </a:spcBef>
              <a:buFont typeface="Arial" panose="020B0604020202020204" pitchFamily="34" charset="0"/>
              <a:buChar char="•"/>
            </a:pPr>
            <a:r>
              <a:rPr lang="en-US" sz="2400" kern="0" dirty="0"/>
              <a:t>Only 2 FP data paths</a:t>
            </a:r>
          </a:p>
          <a:p>
            <a:pPr marL="914400" indent="-457200">
              <a:spcBef>
                <a:spcPts val="800"/>
              </a:spcBef>
              <a:buFont typeface="Arial" panose="020B0604020202020204" pitchFamily="34" charset="0"/>
              <a:buChar char="•"/>
            </a:pPr>
            <a:r>
              <a:rPr lang="en-US" sz="2400" kern="0" dirty="0"/>
              <a:t>Requires 50% of the instructions to be FP to get peak performance</a:t>
            </a:r>
            <a:endParaRPr lang="en-US" sz="3200" kern="0" dirty="0"/>
          </a:p>
        </p:txBody>
      </p:sp>
    </p:spTree>
    <p:extLst>
      <p:ext uri="{BB962C8B-B14F-4D97-AF65-F5344CB8AC3E}">
        <p14:creationId xmlns:p14="http://schemas.microsoft.com/office/powerpoint/2010/main" val="18494983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Superscalar vs. Instruction mix</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52</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alpha val="25000"/>
              </a:srgbClr>
            </a:solidFill>
            <a:prstDash val="solid"/>
            <a:round/>
            <a:headEnd type="none" w="med" len="med"/>
            <a:tailEnd type="none" w="lg" len="lg"/>
          </a:ln>
          <a:effectLst/>
        </p:spPr>
      </p:cxnSp>
      <p:sp>
        <p:nvSpPr>
          <p:cNvPr id="13" name="TextBox 12"/>
          <p:cNvSpPr txBox="1"/>
          <p:nvPr/>
        </p:nvSpPr>
        <p:spPr>
          <a:xfrm>
            <a:off x="11168564" y="2602468"/>
            <a:ext cx="1556836" cy="369332"/>
          </a:xfrm>
          <a:prstGeom prst="rect">
            <a:avLst/>
          </a:prstGeom>
          <a:noFill/>
        </p:spPr>
        <p:txBody>
          <a:bodyPr wrap="none" rtlCol="0">
            <a:spAutoFit/>
          </a:bodyPr>
          <a:lstStyle/>
          <a:p>
            <a:pPr algn="r"/>
            <a:r>
              <a:rPr lang="en-US" sz="1800" dirty="0">
                <a:solidFill>
                  <a:srgbClr val="FF0080">
                    <a:alpha val="25000"/>
                  </a:srgbClr>
                </a:solidFill>
              </a:rPr>
              <a:t>Peak FLOP/s</a:t>
            </a:r>
          </a:p>
        </p:txBody>
      </p:sp>
      <p:grpSp>
        <p:nvGrpSpPr>
          <p:cNvPr id="20" name="Group 19"/>
          <p:cNvGrpSpPr/>
          <p:nvPr/>
        </p:nvGrpSpPr>
        <p:grpSpPr>
          <a:xfrm>
            <a:off x="11430000" y="3200400"/>
            <a:ext cx="2286000" cy="457200"/>
            <a:chOff x="11430000" y="4572000"/>
            <a:chExt cx="2286000" cy="457200"/>
          </a:xfrm>
        </p:grpSpPr>
        <p:cxnSp>
          <p:nvCxnSpPr>
            <p:cNvPr id="33" name="Straight Arrow Connector 32"/>
            <p:cNvCxnSpPr>
              <a:cxnSpLocks/>
            </p:cNvCxnSpPr>
            <p:nvPr/>
          </p:nvCxnSpPr>
          <p:spPr bwMode="auto">
            <a:xfrm>
              <a:off x="11430000" y="4800600"/>
              <a:ext cx="1295400" cy="0"/>
            </a:xfrm>
            <a:prstGeom prst="straightConnector1">
              <a:avLst/>
            </a:prstGeom>
            <a:solidFill>
              <a:schemeClr val="accent1"/>
            </a:solidFill>
            <a:ln w="38100" cap="flat" cmpd="sng" algn="ctr">
              <a:solidFill>
                <a:srgbClr val="7030A0">
                  <a:alpha val="25000"/>
                </a:srgbClr>
              </a:solidFill>
              <a:prstDash val="solid"/>
              <a:round/>
              <a:headEnd type="none" w="med" len="med"/>
              <a:tailEnd type="none" w="lg" len="lg"/>
            </a:ln>
            <a:effectLst/>
          </p:spPr>
        </p:cxnSp>
        <p:sp>
          <p:nvSpPr>
            <p:cNvPr id="37" name="TextBox 36"/>
            <p:cNvSpPr txBox="1"/>
            <p:nvPr/>
          </p:nvSpPr>
          <p:spPr>
            <a:xfrm>
              <a:off x="12801600" y="4572000"/>
              <a:ext cx="914400" cy="457200"/>
            </a:xfrm>
            <a:prstGeom prst="rect">
              <a:avLst/>
            </a:prstGeom>
            <a:noFill/>
          </p:spPr>
          <p:txBody>
            <a:bodyPr wrap="none" lIns="0" tIns="0" rIns="0" bIns="0" rtlCol="0" anchor="ctr" anchorCtr="0">
              <a:noAutofit/>
            </a:bodyPr>
            <a:lstStyle/>
            <a:p>
              <a:r>
                <a:rPr lang="en-US" sz="1800" dirty="0">
                  <a:solidFill>
                    <a:srgbClr val="7030A0">
                      <a:alpha val="25000"/>
                    </a:srgbClr>
                  </a:solidFill>
                </a:rPr>
                <a:t>50% FP (50% </a:t>
              </a:r>
              <a:r>
                <a:rPr lang="en-US" sz="1800" dirty="0" err="1">
                  <a:solidFill>
                    <a:srgbClr val="7030A0">
                      <a:alpha val="25000"/>
                    </a:srgbClr>
                  </a:solidFill>
                </a:rPr>
                <a:t>int</a:t>
              </a:r>
              <a:r>
                <a:rPr lang="en-US" sz="1800" dirty="0">
                  <a:solidFill>
                    <a:srgbClr val="7030A0">
                      <a:alpha val="25000"/>
                    </a:srgbClr>
                  </a:solidFill>
                </a:rPr>
                <a:t>)</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3886200"/>
              <a:ext cx="1905000" cy="19050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cxnSp>
          <p:nvCxnSpPr>
            <p:cNvPr id="29" name="Straight Arrow Connector 28">
              <a:extLst>
                <a:ext uri="{FF2B5EF4-FFF2-40B4-BE49-F238E27FC236}">
                  <a16:creationId xmlns:a16="http://schemas.microsoft.com/office/drawing/2014/main" id="{8F2FEDDF-ED8C-4B4C-8D65-49BA47087DC4}"/>
                </a:ext>
              </a:extLst>
            </p:cNvPr>
            <p:cNvCxnSpPr>
              <a:cxnSpLocks/>
            </p:cNvCxnSpPr>
            <p:nvPr/>
          </p:nvCxnSpPr>
          <p:spPr bwMode="auto">
            <a:xfrm flipV="1">
              <a:off x="10972800" y="2971800"/>
              <a:ext cx="914400" cy="914400"/>
            </a:xfrm>
            <a:prstGeom prst="straightConnector1">
              <a:avLst/>
            </a:prstGeom>
            <a:solidFill>
              <a:schemeClr val="accent1"/>
            </a:solidFill>
            <a:ln w="38100" cap="flat" cmpd="sng" algn="ctr">
              <a:solidFill>
                <a:srgbClr val="0432FF">
                  <a:alpha val="25000"/>
                </a:srgbClr>
              </a:solidFill>
              <a:prstDash val="solid"/>
              <a:round/>
              <a:headEnd type="none" w="med" len="med"/>
              <a:tailEnd type="none" w="lg" len="lg"/>
            </a:ln>
            <a:effectLst/>
          </p:spPr>
        </p:cxn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grpSp>
        <p:nvGrpSpPr>
          <p:cNvPr id="27" name="Group 26">
            <a:extLst>
              <a:ext uri="{FF2B5EF4-FFF2-40B4-BE49-F238E27FC236}">
                <a16:creationId xmlns:a16="http://schemas.microsoft.com/office/drawing/2014/main" id="{277DCB81-609C-7C45-8047-D3F34F0E0469}"/>
              </a:ext>
            </a:extLst>
          </p:cNvPr>
          <p:cNvGrpSpPr/>
          <p:nvPr/>
        </p:nvGrpSpPr>
        <p:grpSpPr>
          <a:xfrm>
            <a:off x="10972800" y="3657600"/>
            <a:ext cx="2743200" cy="457200"/>
            <a:chOff x="10972800" y="4572000"/>
            <a:chExt cx="2743200" cy="457200"/>
          </a:xfrm>
        </p:grpSpPr>
        <p:cxnSp>
          <p:nvCxnSpPr>
            <p:cNvPr id="28" name="Straight Arrow Connector 27">
              <a:extLst>
                <a:ext uri="{FF2B5EF4-FFF2-40B4-BE49-F238E27FC236}">
                  <a16:creationId xmlns:a16="http://schemas.microsoft.com/office/drawing/2014/main" id="{000013C9-2803-4E4E-994D-5F62262248A8}"/>
                </a:ext>
              </a:extLst>
            </p:cNvPr>
            <p:cNvCxnSpPr>
              <a:cxnSpLocks/>
            </p:cNvCxnSpPr>
            <p:nvPr/>
          </p:nvCxnSpPr>
          <p:spPr bwMode="auto">
            <a:xfrm>
              <a:off x="10972800" y="4800600"/>
              <a:ext cx="17526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0" name="TextBox 29">
              <a:extLst>
                <a:ext uri="{FF2B5EF4-FFF2-40B4-BE49-F238E27FC236}">
                  <a16:creationId xmlns:a16="http://schemas.microsoft.com/office/drawing/2014/main" id="{20620C1C-A59D-7348-BB09-88F619D862B4}"/>
                </a:ext>
              </a:extLst>
            </p:cNvPr>
            <p:cNvSpPr txBox="1"/>
            <p:nvPr/>
          </p:nvSpPr>
          <p:spPr>
            <a:xfrm>
              <a:off x="12801600" y="4572000"/>
              <a:ext cx="914400" cy="457200"/>
            </a:xfrm>
            <a:prstGeom prst="rect">
              <a:avLst/>
            </a:prstGeom>
            <a:noFill/>
          </p:spPr>
          <p:txBody>
            <a:bodyPr wrap="none" lIns="0" tIns="0" rIns="0" bIns="0" rtlCol="0" anchor="ctr" anchorCtr="0">
              <a:noAutofit/>
            </a:bodyPr>
            <a:lstStyle/>
            <a:p>
              <a:r>
                <a:rPr lang="en-US" sz="1800" dirty="0">
                  <a:solidFill>
                    <a:srgbClr val="7030A0"/>
                  </a:solidFill>
                </a:rPr>
                <a:t>25% FP (75% </a:t>
              </a:r>
              <a:r>
                <a:rPr lang="en-US" sz="1800" dirty="0" err="1">
                  <a:solidFill>
                    <a:srgbClr val="7030A0"/>
                  </a:solidFill>
                </a:rPr>
                <a:t>int</a:t>
              </a:r>
              <a:r>
                <a:rPr lang="en-US" sz="1800" dirty="0">
                  <a:solidFill>
                    <a:srgbClr val="7030A0"/>
                  </a:solidFill>
                </a:rPr>
                <a:t>)</a:t>
              </a:r>
            </a:p>
          </p:txBody>
        </p:sp>
      </p:grpSp>
      <p:sp>
        <p:nvSpPr>
          <p:cNvPr id="26" name="TextBox 25">
            <a:extLst>
              <a:ext uri="{FF2B5EF4-FFF2-40B4-BE49-F238E27FC236}">
                <a16:creationId xmlns:a16="http://schemas.microsoft.com/office/drawing/2014/main" id="{5857DB91-3CD7-1C47-8F78-4F17A23BAC7D}"/>
              </a:ext>
            </a:extLst>
          </p:cNvPr>
          <p:cNvSpPr txBox="1"/>
          <p:nvPr/>
        </p:nvSpPr>
        <p:spPr>
          <a:xfrm>
            <a:off x="12801600" y="2743200"/>
            <a:ext cx="914400" cy="457200"/>
          </a:xfrm>
          <a:prstGeom prst="rect">
            <a:avLst/>
          </a:prstGeom>
          <a:noFill/>
        </p:spPr>
        <p:txBody>
          <a:bodyPr wrap="none" lIns="0" tIns="0" rIns="0" bIns="0" rtlCol="0" anchor="ctr" anchorCtr="0">
            <a:noAutofit/>
          </a:bodyPr>
          <a:lstStyle/>
          <a:p>
            <a:r>
              <a:rPr lang="en-US" sz="1800" dirty="0">
                <a:solidFill>
                  <a:srgbClr val="7030A0">
                    <a:alpha val="25000"/>
                  </a:srgbClr>
                </a:solidFill>
              </a:rPr>
              <a:t>100% FP</a:t>
            </a:r>
          </a:p>
        </p:txBody>
      </p:sp>
      <p:cxnSp>
        <p:nvCxnSpPr>
          <p:cNvPr id="31" name="Straight Connector 30">
            <a:extLst>
              <a:ext uri="{FF2B5EF4-FFF2-40B4-BE49-F238E27FC236}">
                <a16:creationId xmlns:a16="http://schemas.microsoft.com/office/drawing/2014/main" id="{2A297E5B-9420-2C40-B60E-9D2B6FD97EB9}"/>
              </a:ext>
            </a:extLst>
          </p:cNvPr>
          <p:cNvCxnSpPr>
            <a:cxnSpLocks/>
            <a:stCxn id="34" idx="4"/>
          </p:cNvCxnSpPr>
          <p:nvPr/>
        </p:nvCxnSpPr>
        <p:spPr bwMode="auto">
          <a:xfrm>
            <a:off x="11658600" y="3962400"/>
            <a:ext cx="0" cy="1828801"/>
          </a:xfrm>
          <a:prstGeom prst="line">
            <a:avLst/>
          </a:prstGeom>
          <a:solidFill>
            <a:schemeClr val="accent1"/>
          </a:solidFill>
          <a:ln w="19050" cap="flat" cmpd="sng" algn="ctr">
            <a:solidFill>
              <a:srgbClr val="7030A0"/>
            </a:solidFill>
            <a:prstDash val="dash"/>
            <a:round/>
            <a:headEnd type="none" w="med" len="med"/>
            <a:tailEnd type="none" w="med" len="med"/>
          </a:ln>
          <a:effectLst/>
        </p:spPr>
      </p:cxnSp>
      <p:sp>
        <p:nvSpPr>
          <p:cNvPr id="34" name="Oval 33">
            <a:extLst>
              <a:ext uri="{FF2B5EF4-FFF2-40B4-BE49-F238E27FC236}">
                <a16:creationId xmlns:a16="http://schemas.microsoft.com/office/drawing/2014/main" id="{E8593DFA-D25E-0A44-97EB-654DF44DFAB1}"/>
              </a:ext>
            </a:extLst>
          </p:cNvPr>
          <p:cNvSpPr/>
          <p:nvPr/>
        </p:nvSpPr>
        <p:spPr bwMode="auto">
          <a:xfrm>
            <a:off x="11582400" y="3809999"/>
            <a:ext cx="152400" cy="152401"/>
          </a:xfrm>
          <a:prstGeom prst="ellipse">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4" name="Cloud 23"/>
          <p:cNvSpPr/>
          <p:nvPr/>
        </p:nvSpPr>
        <p:spPr bwMode="auto">
          <a:xfrm>
            <a:off x="10439400" y="4419600"/>
            <a:ext cx="4038600" cy="2362200"/>
          </a:xfrm>
          <a:prstGeom prst="cloud">
            <a:avLst/>
          </a:prstGeom>
          <a:solidFill>
            <a:schemeClr val="bg1"/>
          </a:solidFill>
          <a:ln w="9525" cap="flat" cmpd="sng" algn="ctr">
            <a:solidFill>
              <a:srgbClr val="7030A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hangingPunct="0"/>
            <a:r>
              <a:rPr lang="en-US" sz="2000" b="1" dirty="0">
                <a:solidFill>
                  <a:srgbClr val="7030A0"/>
                </a:solidFill>
                <a:latin typeface="Arial" charset="0"/>
                <a:ea typeface="ＭＳ Ｐゴシック" charset="-128"/>
                <a:cs typeface="ＭＳ Ｐゴシック" charset="-128"/>
              </a:rPr>
              <a:t>non-FP instructions sap issue bandwidth and pull performance below the Roofline</a:t>
            </a:r>
            <a:endParaRPr kumimoji="0" lang="en-US" sz="2000" i="0" strike="noStrike" cap="none" normalizeH="0" baseline="0" dirty="0">
              <a:ln>
                <a:noFill/>
              </a:ln>
              <a:solidFill>
                <a:srgbClr val="7030A0"/>
              </a:solidFill>
              <a:effectLst/>
              <a:latin typeface="Arial" charset="0"/>
              <a:ea typeface="ＭＳ Ｐゴシック" charset="-128"/>
              <a:cs typeface="ＭＳ Ｐゴシック" charset="-128"/>
            </a:endParaRPr>
          </a:p>
        </p:txBody>
      </p:sp>
      <p:sp>
        <p:nvSpPr>
          <p:cNvPr id="35" name="Content Placeholder 2">
            <a:extLst>
              <a:ext uri="{FF2B5EF4-FFF2-40B4-BE49-F238E27FC236}">
                <a16:creationId xmlns:a16="http://schemas.microsoft.com/office/drawing/2014/main" id="{A2E4FF3C-6499-7648-B989-9B86613ECEA9}"/>
              </a:ext>
            </a:extLst>
          </p:cNvPr>
          <p:cNvSpPr txBox="1">
            <a:spLocks/>
          </p:cNvSpPr>
          <p:nvPr/>
        </p:nvSpPr>
        <p:spPr>
          <a:xfrm>
            <a:off x="457200" y="4114800"/>
            <a:ext cx="6858000" cy="23622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Conversely, on KNL…</a:t>
            </a:r>
          </a:p>
          <a:p>
            <a:pPr marL="914400" indent="-457200">
              <a:spcBef>
                <a:spcPts val="800"/>
              </a:spcBef>
              <a:buFont typeface="Arial" panose="020B0604020202020204" pitchFamily="34" charset="0"/>
              <a:buChar char="•"/>
            </a:pPr>
            <a:r>
              <a:rPr lang="en-US" sz="2400" kern="0" dirty="0"/>
              <a:t>2-issue superscalar</a:t>
            </a:r>
          </a:p>
          <a:p>
            <a:pPr marL="914400" indent="-457200">
              <a:spcBef>
                <a:spcPts val="800"/>
              </a:spcBef>
              <a:buFont typeface="Arial" panose="020B0604020202020204" pitchFamily="34" charset="0"/>
              <a:buChar char="•"/>
            </a:pPr>
            <a:r>
              <a:rPr lang="en-US" sz="2400" kern="0" dirty="0"/>
              <a:t>2 FP data paths</a:t>
            </a:r>
          </a:p>
          <a:p>
            <a:pPr marL="914400" indent="-457200">
              <a:spcBef>
                <a:spcPts val="800"/>
              </a:spcBef>
              <a:buFont typeface="Arial" panose="020B0604020202020204" pitchFamily="34" charset="0"/>
              <a:buChar char="•"/>
            </a:pPr>
            <a:r>
              <a:rPr lang="en-US" sz="2400" kern="0" dirty="0"/>
              <a:t>Requires 100% of the instructions to be FP to get peak performance</a:t>
            </a:r>
          </a:p>
          <a:p>
            <a:pPr marL="914400" indent="-457200">
              <a:spcBef>
                <a:spcPts val="800"/>
              </a:spcBef>
              <a:buFont typeface="Wingdings" pitchFamily="2" charset="2"/>
              <a:buChar char="Ø"/>
            </a:pPr>
            <a:r>
              <a:rPr lang="en-US" sz="2400" b="1" kern="0" dirty="0">
                <a:solidFill>
                  <a:srgbClr val="FF2F92"/>
                </a:solidFill>
              </a:rPr>
              <a:t>Codes that would have been memory-bound are now decode/issue-bound.</a:t>
            </a:r>
          </a:p>
          <a:p>
            <a:pPr marL="914400" indent="-457200">
              <a:spcBef>
                <a:spcPts val="800"/>
              </a:spcBef>
              <a:buFont typeface="Arial" panose="020B0604020202020204" pitchFamily="34" charset="0"/>
              <a:buChar char="•"/>
            </a:pPr>
            <a:endParaRPr lang="en-US" sz="2400" kern="0" dirty="0"/>
          </a:p>
          <a:p>
            <a:pPr marL="457200" indent="-457200">
              <a:spcBef>
                <a:spcPts val="800"/>
              </a:spcBef>
              <a:buFont typeface="Wingdings" charset="2"/>
              <a:buChar char="§"/>
            </a:pPr>
            <a:endParaRPr lang="en-US" sz="3200" kern="0" dirty="0"/>
          </a:p>
        </p:txBody>
      </p:sp>
      <p:sp>
        <p:nvSpPr>
          <p:cNvPr id="36" name="Content Placeholder 2">
            <a:extLst>
              <a:ext uri="{FF2B5EF4-FFF2-40B4-BE49-F238E27FC236}">
                <a16:creationId xmlns:a16="http://schemas.microsoft.com/office/drawing/2014/main" id="{8DEDBDAB-A034-1D44-96A0-0D90206CC0C9}"/>
              </a:ext>
            </a:extLst>
          </p:cNvPr>
          <p:cNvSpPr txBox="1">
            <a:spLocks/>
          </p:cNvSpPr>
          <p:nvPr/>
        </p:nvSpPr>
        <p:spPr>
          <a:xfrm>
            <a:off x="457200" y="1447800"/>
            <a:ext cx="6858000" cy="24384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Haswell CPU</a:t>
            </a:r>
          </a:p>
          <a:p>
            <a:pPr marL="914400" indent="-457200">
              <a:spcBef>
                <a:spcPts val="800"/>
              </a:spcBef>
              <a:buFont typeface="Arial" panose="020B0604020202020204" pitchFamily="34" charset="0"/>
              <a:buChar char="•"/>
            </a:pPr>
            <a:r>
              <a:rPr lang="en-US" sz="2400" kern="0" dirty="0"/>
              <a:t>4-issue superscalar</a:t>
            </a:r>
          </a:p>
          <a:p>
            <a:pPr marL="914400" indent="-457200">
              <a:spcBef>
                <a:spcPts val="800"/>
              </a:spcBef>
              <a:buFont typeface="Arial" panose="020B0604020202020204" pitchFamily="34" charset="0"/>
              <a:buChar char="•"/>
            </a:pPr>
            <a:r>
              <a:rPr lang="en-US" sz="2400" kern="0" dirty="0"/>
              <a:t>Only 2 FP data paths</a:t>
            </a:r>
          </a:p>
          <a:p>
            <a:pPr marL="914400" indent="-457200">
              <a:spcBef>
                <a:spcPts val="800"/>
              </a:spcBef>
              <a:buFont typeface="Arial" panose="020B0604020202020204" pitchFamily="34" charset="0"/>
              <a:buChar char="•"/>
            </a:pPr>
            <a:r>
              <a:rPr lang="en-US" sz="2400" kern="0" dirty="0"/>
              <a:t>Requires 50% of the instructions to be FP to get peak performance</a:t>
            </a:r>
            <a:endParaRPr lang="en-US" sz="3200" kern="0" dirty="0"/>
          </a:p>
        </p:txBody>
      </p:sp>
    </p:spTree>
    <p:extLst>
      <p:ext uri="{BB962C8B-B14F-4D97-AF65-F5344CB8AC3E}">
        <p14:creationId xmlns:p14="http://schemas.microsoft.com/office/powerpoint/2010/main" val="30424151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Superscalar vs. Instruction mix</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53</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168564" y="2602468"/>
            <a:ext cx="1556836" cy="369332"/>
          </a:xfrm>
          <a:prstGeom prst="rect">
            <a:avLst/>
          </a:prstGeom>
          <a:noFill/>
        </p:spPr>
        <p:txBody>
          <a:bodyPr wrap="none" rtlCol="0">
            <a:spAutoFit/>
          </a:bodyPr>
          <a:lstStyle/>
          <a:p>
            <a:pPr algn="r"/>
            <a:r>
              <a:rPr lang="en-US" sz="1800" dirty="0">
                <a:solidFill>
                  <a:srgbClr val="FF0080"/>
                </a:solidFill>
              </a:rPr>
              <a:t>Peak FLOP/s</a:t>
            </a:r>
          </a:p>
        </p:txBody>
      </p:sp>
      <p:grpSp>
        <p:nvGrpSpPr>
          <p:cNvPr id="20" name="Group 19"/>
          <p:cNvGrpSpPr/>
          <p:nvPr/>
        </p:nvGrpSpPr>
        <p:grpSpPr>
          <a:xfrm>
            <a:off x="11430000" y="3200400"/>
            <a:ext cx="2286000" cy="457200"/>
            <a:chOff x="11430000" y="4572000"/>
            <a:chExt cx="2286000" cy="457200"/>
          </a:xfrm>
        </p:grpSpPr>
        <p:cxnSp>
          <p:nvCxnSpPr>
            <p:cNvPr id="33" name="Straight Arrow Connector 32"/>
            <p:cNvCxnSpPr>
              <a:cxnSpLocks/>
            </p:cNvCxnSpPr>
            <p:nvPr/>
          </p:nvCxnSpPr>
          <p:spPr bwMode="auto">
            <a:xfrm>
              <a:off x="11430000" y="4800600"/>
              <a:ext cx="12954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7" name="TextBox 36"/>
            <p:cNvSpPr txBox="1"/>
            <p:nvPr/>
          </p:nvSpPr>
          <p:spPr>
            <a:xfrm>
              <a:off x="12801600" y="4572000"/>
              <a:ext cx="914400" cy="457200"/>
            </a:xfrm>
            <a:prstGeom prst="rect">
              <a:avLst/>
            </a:prstGeom>
            <a:noFill/>
          </p:spPr>
          <p:txBody>
            <a:bodyPr wrap="none" lIns="0" tIns="0" rIns="0" bIns="0" rtlCol="0" anchor="ctr" anchorCtr="0">
              <a:noAutofit/>
            </a:bodyPr>
            <a:lstStyle/>
            <a:p>
              <a:r>
                <a:rPr lang="en-US" sz="1800" dirty="0">
                  <a:solidFill>
                    <a:srgbClr val="7030A0"/>
                  </a:solidFill>
                </a:rPr>
                <a:t>12% FP (88% </a:t>
              </a:r>
              <a:r>
                <a:rPr lang="en-US" sz="1800" dirty="0" err="1">
                  <a:solidFill>
                    <a:srgbClr val="7030A0"/>
                  </a:solidFill>
                </a:rPr>
                <a:t>int</a:t>
              </a:r>
              <a:r>
                <a:rPr lang="en-US" sz="1800" dirty="0">
                  <a:solidFill>
                    <a:srgbClr val="7030A0"/>
                  </a:solidFill>
                </a:rPr>
                <a:t>)</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grpSp>
        <p:nvGrpSpPr>
          <p:cNvPr id="27" name="Group 26">
            <a:extLst>
              <a:ext uri="{FF2B5EF4-FFF2-40B4-BE49-F238E27FC236}">
                <a16:creationId xmlns:a16="http://schemas.microsoft.com/office/drawing/2014/main" id="{277DCB81-609C-7C45-8047-D3F34F0E0469}"/>
              </a:ext>
            </a:extLst>
          </p:cNvPr>
          <p:cNvGrpSpPr/>
          <p:nvPr/>
        </p:nvGrpSpPr>
        <p:grpSpPr>
          <a:xfrm>
            <a:off x="10972800" y="3657600"/>
            <a:ext cx="2743200" cy="457200"/>
            <a:chOff x="10972800" y="4572000"/>
            <a:chExt cx="2743200" cy="457200"/>
          </a:xfrm>
        </p:grpSpPr>
        <p:cxnSp>
          <p:nvCxnSpPr>
            <p:cNvPr id="28" name="Straight Arrow Connector 27">
              <a:extLst>
                <a:ext uri="{FF2B5EF4-FFF2-40B4-BE49-F238E27FC236}">
                  <a16:creationId xmlns:a16="http://schemas.microsoft.com/office/drawing/2014/main" id="{000013C9-2803-4E4E-994D-5F62262248A8}"/>
                </a:ext>
              </a:extLst>
            </p:cNvPr>
            <p:cNvCxnSpPr>
              <a:cxnSpLocks/>
            </p:cNvCxnSpPr>
            <p:nvPr/>
          </p:nvCxnSpPr>
          <p:spPr bwMode="auto">
            <a:xfrm>
              <a:off x="10972800" y="4800600"/>
              <a:ext cx="17526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0" name="TextBox 29">
              <a:extLst>
                <a:ext uri="{FF2B5EF4-FFF2-40B4-BE49-F238E27FC236}">
                  <a16:creationId xmlns:a16="http://schemas.microsoft.com/office/drawing/2014/main" id="{20620C1C-A59D-7348-BB09-88F619D862B4}"/>
                </a:ext>
              </a:extLst>
            </p:cNvPr>
            <p:cNvSpPr txBox="1"/>
            <p:nvPr/>
          </p:nvSpPr>
          <p:spPr>
            <a:xfrm>
              <a:off x="12801600" y="4572000"/>
              <a:ext cx="914400" cy="457200"/>
            </a:xfrm>
            <a:prstGeom prst="rect">
              <a:avLst/>
            </a:prstGeom>
            <a:noFill/>
          </p:spPr>
          <p:txBody>
            <a:bodyPr wrap="none" lIns="0" tIns="0" rIns="0" bIns="0" rtlCol="0" anchor="ctr" anchorCtr="0">
              <a:noAutofit/>
            </a:bodyPr>
            <a:lstStyle/>
            <a:p>
              <a:r>
                <a:rPr lang="en-US" sz="1800" dirty="0">
                  <a:solidFill>
                    <a:srgbClr val="7030A0"/>
                  </a:solidFill>
                </a:rPr>
                <a:t>6% FP (94% </a:t>
              </a:r>
              <a:r>
                <a:rPr lang="en-US" sz="1800" dirty="0" err="1">
                  <a:solidFill>
                    <a:srgbClr val="7030A0"/>
                  </a:solidFill>
                </a:rPr>
                <a:t>int</a:t>
              </a:r>
              <a:r>
                <a:rPr lang="en-US" sz="1800" dirty="0">
                  <a:solidFill>
                    <a:srgbClr val="7030A0"/>
                  </a:solidFill>
                </a:rPr>
                <a:t>)</a:t>
              </a:r>
            </a:p>
          </p:txBody>
        </p:sp>
      </p:grpSp>
      <p:sp>
        <p:nvSpPr>
          <p:cNvPr id="25" name="TextBox 24">
            <a:extLst>
              <a:ext uri="{FF2B5EF4-FFF2-40B4-BE49-F238E27FC236}">
                <a16:creationId xmlns:a16="http://schemas.microsoft.com/office/drawing/2014/main" id="{C4DA2CAA-835E-8E40-8AFA-9A4D1FE32D08}"/>
              </a:ext>
            </a:extLst>
          </p:cNvPr>
          <p:cNvSpPr txBox="1"/>
          <p:nvPr/>
        </p:nvSpPr>
        <p:spPr>
          <a:xfrm>
            <a:off x="12801600" y="2743200"/>
            <a:ext cx="914400" cy="457200"/>
          </a:xfrm>
          <a:prstGeom prst="rect">
            <a:avLst/>
          </a:prstGeom>
          <a:noFill/>
        </p:spPr>
        <p:txBody>
          <a:bodyPr wrap="none" lIns="0" tIns="0" rIns="0" bIns="0" rtlCol="0" anchor="ctr" anchorCtr="0">
            <a:noAutofit/>
          </a:bodyPr>
          <a:lstStyle/>
          <a:p>
            <a:r>
              <a:rPr lang="en-US" sz="1800" dirty="0">
                <a:solidFill>
                  <a:srgbClr val="7030A0"/>
                </a:solidFill>
              </a:rPr>
              <a:t>≥25% FP</a:t>
            </a:r>
          </a:p>
        </p:txBody>
      </p:sp>
      <p:sp>
        <p:nvSpPr>
          <p:cNvPr id="31" name="Content Placeholder 2">
            <a:extLst>
              <a:ext uri="{FF2B5EF4-FFF2-40B4-BE49-F238E27FC236}">
                <a16:creationId xmlns:a16="http://schemas.microsoft.com/office/drawing/2014/main" id="{2F938845-B39B-8440-8AF6-0F9752FF9869}"/>
              </a:ext>
            </a:extLst>
          </p:cNvPr>
          <p:cNvSpPr txBox="1">
            <a:spLocks/>
          </p:cNvSpPr>
          <p:nvPr/>
        </p:nvSpPr>
        <p:spPr>
          <a:xfrm>
            <a:off x="457200" y="1447800"/>
            <a:ext cx="6858000" cy="24384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On Volta, each SM is partitioned among 4 warp schedulers</a:t>
            </a:r>
          </a:p>
          <a:p>
            <a:pPr marL="457200" indent="-457200">
              <a:spcBef>
                <a:spcPts val="800"/>
              </a:spcBef>
              <a:buFont typeface="Wingdings" charset="2"/>
              <a:buChar char="§"/>
            </a:pPr>
            <a:r>
              <a:rPr lang="en-US" sz="3200" kern="0" dirty="0"/>
              <a:t>Each warp scheduler can dispatch 32 threads per cycle</a:t>
            </a:r>
          </a:p>
          <a:p>
            <a:pPr marL="457200" indent="-457200">
              <a:spcBef>
                <a:spcPts val="800"/>
              </a:spcBef>
              <a:buFont typeface="Wingdings" charset="2"/>
              <a:buChar char="§"/>
            </a:pPr>
            <a:r>
              <a:rPr lang="en-US" sz="3200" kern="0" dirty="0"/>
              <a:t>However, it can only execute 8 DP FP instructions per cycle.</a:t>
            </a:r>
          </a:p>
          <a:p>
            <a:pPr marL="457200" indent="-457200">
              <a:spcBef>
                <a:spcPts val="800"/>
              </a:spcBef>
              <a:buFont typeface="Wingdings" charset="2"/>
              <a:buChar char="§"/>
            </a:pPr>
            <a:r>
              <a:rPr lang="en-US" sz="3200" kern="0" dirty="0"/>
              <a:t>i.e. there is plenty of excess instruction issue bandwidth available for non-FP instructions.</a:t>
            </a:r>
          </a:p>
        </p:txBody>
      </p:sp>
    </p:spTree>
    <p:extLst>
      <p:ext uri="{BB962C8B-B14F-4D97-AF65-F5344CB8AC3E}">
        <p14:creationId xmlns:p14="http://schemas.microsoft.com/office/powerpoint/2010/main" val="37435340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4400" y="3276600"/>
            <a:ext cx="12801600" cy="1600200"/>
          </a:xfrm>
        </p:spPr>
        <p:txBody>
          <a:bodyPr anchor="ctr"/>
          <a:lstStyle/>
          <a:p>
            <a:r>
              <a:rPr lang="en-US" sz="8000" dirty="0"/>
              <a:t>Extending the Roofline: Modeling Cache Effects</a:t>
            </a:r>
            <a:endParaRPr lang="en-US" i="1" dirty="0"/>
          </a:p>
        </p:txBody>
      </p:sp>
    </p:spTree>
    <p:extLst>
      <p:ext uri="{BB962C8B-B14F-4D97-AF65-F5344CB8AC3E}">
        <p14:creationId xmlns:p14="http://schemas.microsoft.com/office/powerpoint/2010/main" val="19071589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Locality Walls</a:t>
            </a:r>
          </a:p>
        </p:txBody>
      </p:sp>
      <p:sp>
        <p:nvSpPr>
          <p:cNvPr id="3" name="Content Placeholder 2"/>
          <p:cNvSpPr>
            <a:spLocks noGrp="1"/>
          </p:cNvSpPr>
          <p:nvPr>
            <p:ph idx="1"/>
          </p:nvPr>
        </p:nvSpPr>
        <p:spPr>
          <a:xfrm>
            <a:off x="457200" y="1447800"/>
            <a:ext cx="6858000" cy="5715000"/>
          </a:xfrm>
        </p:spPr>
        <p:txBody>
          <a:bodyPr/>
          <a:lstStyle/>
          <a:p>
            <a:pPr marL="457200" indent="-457200">
              <a:spcBef>
                <a:spcPts val="800"/>
              </a:spcBef>
              <a:buFont typeface="Wingdings" charset="2"/>
              <a:buChar char="§"/>
            </a:pPr>
            <a:r>
              <a:rPr lang="en-US" sz="3200" dirty="0"/>
              <a:t>Naively, we can bound AI using only compulsory cache misses</a:t>
            </a:r>
            <a:endParaRPr lang="en-US" sz="24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55</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168564" y="2602468"/>
            <a:ext cx="1556836" cy="369332"/>
          </a:xfrm>
          <a:prstGeom prst="rect">
            <a:avLst/>
          </a:prstGeom>
          <a:noFill/>
        </p:spPr>
        <p:txBody>
          <a:bodyPr wrap="none" rtlCol="0">
            <a:spAutoFit/>
          </a:bodyPr>
          <a:lstStyle/>
          <a:p>
            <a:pPr algn="r"/>
            <a:r>
              <a:rPr lang="en-US" sz="1800" dirty="0">
                <a:solidFill>
                  <a:srgbClr val="FF0080"/>
                </a:solidFill>
              </a:rPr>
              <a:t>Peak FLOP/s</a:t>
            </a:r>
          </a:p>
        </p:txBody>
      </p:sp>
      <p:grpSp>
        <p:nvGrpSpPr>
          <p:cNvPr id="12" name="Group 11"/>
          <p:cNvGrpSpPr/>
          <p:nvPr/>
        </p:nvGrpSpPr>
        <p:grpSpPr>
          <a:xfrm>
            <a:off x="11430000" y="3048000"/>
            <a:ext cx="1321366" cy="381000"/>
            <a:chOff x="11430000" y="3048000"/>
            <a:chExt cx="1321366" cy="381000"/>
          </a:xfrm>
        </p:grpSpPr>
        <p:cxnSp>
          <p:nvCxnSpPr>
            <p:cNvPr id="29" name="Straight Arrow Connector 28"/>
            <p:cNvCxnSpPr>
              <a:cxnSpLocks/>
            </p:cNvCxnSpPr>
            <p:nvPr/>
          </p:nvCxnSpPr>
          <p:spPr bwMode="auto">
            <a:xfrm>
              <a:off x="11430000" y="3429000"/>
              <a:ext cx="1295400" cy="0"/>
            </a:xfrm>
            <a:prstGeom prst="straightConnector1">
              <a:avLst/>
            </a:prstGeom>
            <a:solidFill>
              <a:schemeClr val="accent1"/>
            </a:solidFill>
            <a:ln w="38100" cap="flat" cmpd="sng" algn="ctr">
              <a:solidFill>
                <a:srgbClr val="CC66FF"/>
              </a:solidFill>
              <a:prstDash val="solid"/>
              <a:round/>
              <a:headEnd type="none" w="med" len="med"/>
              <a:tailEnd type="none" w="lg" len="lg"/>
            </a:ln>
            <a:effectLst/>
          </p:spPr>
        </p:cxnSp>
        <p:sp>
          <p:nvSpPr>
            <p:cNvPr id="34" name="TextBox 33"/>
            <p:cNvSpPr txBox="1"/>
            <p:nvPr/>
          </p:nvSpPr>
          <p:spPr>
            <a:xfrm>
              <a:off x="11694666" y="3048000"/>
              <a:ext cx="1056700" cy="369332"/>
            </a:xfrm>
            <a:prstGeom prst="rect">
              <a:avLst/>
            </a:prstGeom>
            <a:noFill/>
          </p:spPr>
          <p:txBody>
            <a:bodyPr wrap="none" rtlCol="0">
              <a:spAutoFit/>
            </a:bodyPr>
            <a:lstStyle/>
            <a:p>
              <a:pPr algn="r"/>
              <a:r>
                <a:rPr lang="en-US" sz="1800" dirty="0">
                  <a:solidFill>
                    <a:srgbClr val="CC66FF"/>
                  </a:solidFill>
                </a:rPr>
                <a:t>No FMA</a:t>
              </a:r>
            </a:p>
          </p:txBody>
        </p:sp>
      </p:grpSp>
      <p:grpSp>
        <p:nvGrpSpPr>
          <p:cNvPr id="20" name="Group 19"/>
          <p:cNvGrpSpPr/>
          <p:nvPr/>
        </p:nvGrpSpPr>
        <p:grpSpPr>
          <a:xfrm>
            <a:off x="10058400" y="4419600"/>
            <a:ext cx="2677166" cy="381000"/>
            <a:chOff x="10058400" y="4419600"/>
            <a:chExt cx="2677166" cy="381000"/>
          </a:xfrm>
        </p:grpSpPr>
        <p:cxnSp>
          <p:nvCxnSpPr>
            <p:cNvPr id="33" name="Straight Arrow Connector 32"/>
            <p:cNvCxnSpPr>
              <a:cxnSpLocks/>
            </p:cNvCxnSpPr>
            <p:nvPr/>
          </p:nvCxnSpPr>
          <p:spPr bwMode="auto">
            <a:xfrm>
              <a:off x="10058400" y="4800600"/>
              <a:ext cx="26670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7" name="TextBox 36"/>
            <p:cNvSpPr txBox="1"/>
            <p:nvPr/>
          </p:nvSpPr>
          <p:spPr>
            <a:xfrm>
              <a:off x="10896600" y="4419600"/>
              <a:ext cx="1838966" cy="369332"/>
            </a:xfrm>
            <a:prstGeom prst="rect">
              <a:avLst/>
            </a:prstGeom>
            <a:noFill/>
          </p:spPr>
          <p:txBody>
            <a:bodyPr wrap="none" rtlCol="0">
              <a:spAutoFit/>
            </a:bodyPr>
            <a:lstStyle/>
            <a:p>
              <a:pPr algn="r"/>
              <a:r>
                <a:rPr lang="en-US" sz="1800" dirty="0">
                  <a:solidFill>
                    <a:srgbClr val="7030A0"/>
                  </a:solidFill>
                </a:rPr>
                <a:t>No vectorization</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cxnSp>
        <p:nvCxnSpPr>
          <p:cNvPr id="38" name="Straight Arrow Connector 37">
            <a:extLst>
              <a:ext uri="{FF2B5EF4-FFF2-40B4-BE49-F238E27FC236}">
                <a16:creationId xmlns:a16="http://schemas.microsoft.com/office/drawing/2014/main" id="{109A362E-B078-E645-9FFA-E99428B51AA2}"/>
              </a:ext>
            </a:extLst>
          </p:cNvPr>
          <p:cNvCxnSpPr>
            <a:cxnSpLocks/>
          </p:cNvCxnSpPr>
          <p:nvPr/>
        </p:nvCxnSpPr>
        <p:spPr bwMode="auto">
          <a:xfrm flipV="1">
            <a:off x="12344403" y="2971800"/>
            <a:ext cx="0" cy="2819410"/>
          </a:xfrm>
          <a:prstGeom prst="straightConnector1">
            <a:avLst/>
          </a:prstGeom>
          <a:solidFill>
            <a:schemeClr val="accent1"/>
          </a:solidFill>
          <a:ln w="38100" cap="flat" cmpd="sng" algn="ctr">
            <a:solidFill>
              <a:srgbClr val="009051"/>
            </a:solidFill>
            <a:prstDash val="solid"/>
            <a:round/>
            <a:headEnd type="none" w="med" len="med"/>
            <a:tailEnd type="none" w="lg" len="lg"/>
          </a:ln>
          <a:effectLst/>
        </p:spPr>
      </p:cxnSp>
      <p:sp>
        <p:nvSpPr>
          <p:cNvPr id="45" name="TextBox 44">
            <a:extLst>
              <a:ext uri="{FF2B5EF4-FFF2-40B4-BE49-F238E27FC236}">
                <a16:creationId xmlns:a16="http://schemas.microsoft.com/office/drawing/2014/main" id="{5045ED4B-2EDA-F34B-9DD8-5B4FC9E813BE}"/>
              </a:ext>
            </a:extLst>
          </p:cNvPr>
          <p:cNvSpPr txBox="1"/>
          <p:nvPr/>
        </p:nvSpPr>
        <p:spPr>
          <a:xfrm rot="16200000">
            <a:off x="11698163" y="4763969"/>
            <a:ext cx="1685141" cy="369332"/>
          </a:xfrm>
          <a:prstGeom prst="rect">
            <a:avLst/>
          </a:prstGeom>
          <a:noFill/>
        </p:spPr>
        <p:txBody>
          <a:bodyPr wrap="none" rtlCol="0">
            <a:spAutoFit/>
          </a:bodyPr>
          <a:lstStyle/>
          <a:p>
            <a:r>
              <a:rPr lang="en-US" sz="1800" dirty="0">
                <a:solidFill>
                  <a:srgbClr val="009051"/>
                </a:solidFill>
                <a:effectLst>
                  <a:glow rad="63500">
                    <a:schemeClr val="bg1"/>
                  </a:glow>
                </a:effectLst>
              </a:rPr>
              <a:t>Compulsory AI</a:t>
            </a:r>
          </a:p>
        </p:txBody>
      </p:sp>
      <p:sp>
        <p:nvSpPr>
          <p:cNvPr id="46" name="TextBox 45">
            <a:extLst>
              <a:ext uri="{FF2B5EF4-FFF2-40B4-BE49-F238E27FC236}">
                <a16:creationId xmlns:a16="http://schemas.microsoft.com/office/drawing/2014/main" id="{8EA25C24-02D8-964F-B6B2-8EC8C8B4CB91}"/>
              </a:ext>
            </a:extLst>
          </p:cNvPr>
          <p:cNvSpPr txBox="1"/>
          <p:nvPr/>
        </p:nvSpPr>
        <p:spPr>
          <a:xfrm>
            <a:off x="914400" y="5715000"/>
            <a:ext cx="6172200" cy="1371600"/>
          </a:xfrm>
          <a:prstGeom prst="rect">
            <a:avLst/>
          </a:prstGeom>
          <a:noFill/>
        </p:spPr>
        <p:txBody>
          <a:bodyPr wrap="none" lIns="0" tIns="0" rIns="0" bIns="0" rtlCol="0" anchor="ctr" anchorCtr="0">
            <a:noAutofit/>
          </a:bodyPr>
          <a:lstStyle/>
          <a:p>
            <a:r>
              <a:rPr lang="en-US" sz="2000" dirty="0"/>
              <a:t>#FLOPs</a:t>
            </a:r>
          </a:p>
          <a:p>
            <a:r>
              <a:rPr lang="en-US" sz="2000" dirty="0"/>
              <a:t>Compulsory Misses</a:t>
            </a:r>
          </a:p>
        </p:txBody>
      </p:sp>
      <p:sp>
        <p:nvSpPr>
          <p:cNvPr id="47" name="TextBox 46">
            <a:extLst>
              <a:ext uri="{FF2B5EF4-FFF2-40B4-BE49-F238E27FC236}">
                <a16:creationId xmlns:a16="http://schemas.microsoft.com/office/drawing/2014/main" id="{90FE06C2-29CC-5646-9868-E58B8D272D12}"/>
              </a:ext>
            </a:extLst>
          </p:cNvPr>
          <p:cNvSpPr txBox="1"/>
          <p:nvPr/>
        </p:nvSpPr>
        <p:spPr>
          <a:xfrm>
            <a:off x="0" y="5715001"/>
            <a:ext cx="914400" cy="1371600"/>
          </a:xfrm>
          <a:prstGeom prst="rect">
            <a:avLst/>
          </a:prstGeom>
          <a:noFill/>
        </p:spPr>
        <p:txBody>
          <a:bodyPr wrap="none" lIns="0" tIns="0" rIns="0" bIns="0" rtlCol="0" anchor="ctr" anchorCtr="0">
            <a:noAutofit/>
          </a:bodyPr>
          <a:lstStyle/>
          <a:p>
            <a:pPr algn="r"/>
            <a:r>
              <a:rPr lang="en-US" sz="2400" dirty="0"/>
              <a:t>AI = </a:t>
            </a:r>
          </a:p>
        </p:txBody>
      </p:sp>
      <p:cxnSp>
        <p:nvCxnSpPr>
          <p:cNvPr id="48" name="Straight Connector 47">
            <a:extLst>
              <a:ext uri="{FF2B5EF4-FFF2-40B4-BE49-F238E27FC236}">
                <a16:creationId xmlns:a16="http://schemas.microsoft.com/office/drawing/2014/main" id="{F72550E9-66A6-C44A-9A05-2C77F535A7C3}"/>
              </a:ext>
            </a:extLst>
          </p:cNvPr>
          <p:cNvCxnSpPr>
            <a:cxnSpLocks/>
          </p:cNvCxnSpPr>
          <p:nvPr/>
        </p:nvCxnSpPr>
        <p:spPr bwMode="auto">
          <a:xfrm flipH="1">
            <a:off x="914400" y="6400799"/>
            <a:ext cx="27432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927919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Locality Walls</a:t>
            </a:r>
          </a:p>
        </p:txBody>
      </p:sp>
      <p:sp>
        <p:nvSpPr>
          <p:cNvPr id="3" name="Content Placeholder 2"/>
          <p:cNvSpPr>
            <a:spLocks noGrp="1"/>
          </p:cNvSpPr>
          <p:nvPr>
            <p:ph idx="1"/>
          </p:nvPr>
        </p:nvSpPr>
        <p:spPr>
          <a:xfrm>
            <a:off x="457200" y="1447800"/>
            <a:ext cx="6858000" cy="5715000"/>
          </a:xfrm>
        </p:spPr>
        <p:txBody>
          <a:bodyPr/>
          <a:lstStyle/>
          <a:p>
            <a:pPr marL="457200" indent="-457200">
              <a:spcBef>
                <a:spcPts val="800"/>
              </a:spcBef>
              <a:buFont typeface="Wingdings" charset="2"/>
              <a:buChar char="§"/>
            </a:pPr>
            <a:r>
              <a:rPr lang="en-US" sz="3200" dirty="0"/>
              <a:t>Naively, we can bound AI using only compulsory cache misses</a:t>
            </a:r>
          </a:p>
          <a:p>
            <a:pPr marL="457200" indent="-457200">
              <a:spcBef>
                <a:spcPts val="800"/>
              </a:spcBef>
              <a:buFont typeface="Wingdings" charset="2"/>
              <a:buChar char="§"/>
            </a:pPr>
            <a:r>
              <a:rPr lang="en-US" sz="3200" dirty="0"/>
              <a:t>However, write allocate caches can lower AI</a:t>
            </a:r>
            <a:endParaRPr lang="en-US" sz="24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56</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168564" y="2602468"/>
            <a:ext cx="1556836" cy="369332"/>
          </a:xfrm>
          <a:prstGeom prst="rect">
            <a:avLst/>
          </a:prstGeom>
          <a:noFill/>
        </p:spPr>
        <p:txBody>
          <a:bodyPr wrap="none" rtlCol="0">
            <a:spAutoFit/>
          </a:bodyPr>
          <a:lstStyle/>
          <a:p>
            <a:pPr algn="r"/>
            <a:r>
              <a:rPr lang="en-US" sz="1800" dirty="0">
                <a:solidFill>
                  <a:srgbClr val="FF0080"/>
                </a:solidFill>
              </a:rPr>
              <a:t>Peak FLOP/s</a:t>
            </a:r>
          </a:p>
        </p:txBody>
      </p:sp>
      <p:grpSp>
        <p:nvGrpSpPr>
          <p:cNvPr id="12" name="Group 11"/>
          <p:cNvGrpSpPr/>
          <p:nvPr/>
        </p:nvGrpSpPr>
        <p:grpSpPr>
          <a:xfrm>
            <a:off x="11430000" y="3048000"/>
            <a:ext cx="1321366" cy="381000"/>
            <a:chOff x="11430000" y="3048000"/>
            <a:chExt cx="1321366" cy="381000"/>
          </a:xfrm>
        </p:grpSpPr>
        <p:cxnSp>
          <p:nvCxnSpPr>
            <p:cNvPr id="29" name="Straight Arrow Connector 28"/>
            <p:cNvCxnSpPr>
              <a:cxnSpLocks/>
            </p:cNvCxnSpPr>
            <p:nvPr/>
          </p:nvCxnSpPr>
          <p:spPr bwMode="auto">
            <a:xfrm>
              <a:off x="11430000" y="3429000"/>
              <a:ext cx="1295400" cy="0"/>
            </a:xfrm>
            <a:prstGeom prst="straightConnector1">
              <a:avLst/>
            </a:prstGeom>
            <a:solidFill>
              <a:schemeClr val="accent1"/>
            </a:solidFill>
            <a:ln w="38100" cap="flat" cmpd="sng" algn="ctr">
              <a:solidFill>
                <a:srgbClr val="CC66FF"/>
              </a:solidFill>
              <a:prstDash val="solid"/>
              <a:round/>
              <a:headEnd type="none" w="med" len="med"/>
              <a:tailEnd type="none" w="lg" len="lg"/>
            </a:ln>
            <a:effectLst/>
          </p:spPr>
        </p:cxnSp>
        <p:sp>
          <p:nvSpPr>
            <p:cNvPr id="34" name="TextBox 33"/>
            <p:cNvSpPr txBox="1"/>
            <p:nvPr/>
          </p:nvSpPr>
          <p:spPr>
            <a:xfrm>
              <a:off x="11694666" y="3048000"/>
              <a:ext cx="1056700" cy="369332"/>
            </a:xfrm>
            <a:prstGeom prst="rect">
              <a:avLst/>
            </a:prstGeom>
            <a:noFill/>
          </p:spPr>
          <p:txBody>
            <a:bodyPr wrap="none" rtlCol="0">
              <a:spAutoFit/>
            </a:bodyPr>
            <a:lstStyle/>
            <a:p>
              <a:pPr algn="r"/>
              <a:r>
                <a:rPr lang="en-US" sz="1800" dirty="0">
                  <a:solidFill>
                    <a:srgbClr val="CC66FF"/>
                  </a:solidFill>
                </a:rPr>
                <a:t>No FMA</a:t>
              </a:r>
            </a:p>
          </p:txBody>
        </p:sp>
      </p:grpSp>
      <p:grpSp>
        <p:nvGrpSpPr>
          <p:cNvPr id="20" name="Group 19"/>
          <p:cNvGrpSpPr/>
          <p:nvPr/>
        </p:nvGrpSpPr>
        <p:grpSpPr>
          <a:xfrm>
            <a:off x="10058400" y="4419600"/>
            <a:ext cx="2677166" cy="381000"/>
            <a:chOff x="10058400" y="4419600"/>
            <a:chExt cx="2677166" cy="381000"/>
          </a:xfrm>
        </p:grpSpPr>
        <p:cxnSp>
          <p:nvCxnSpPr>
            <p:cNvPr id="33" name="Straight Arrow Connector 32"/>
            <p:cNvCxnSpPr>
              <a:cxnSpLocks/>
            </p:cNvCxnSpPr>
            <p:nvPr/>
          </p:nvCxnSpPr>
          <p:spPr bwMode="auto">
            <a:xfrm>
              <a:off x="10058400" y="4800600"/>
              <a:ext cx="26670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7" name="TextBox 36"/>
            <p:cNvSpPr txBox="1"/>
            <p:nvPr/>
          </p:nvSpPr>
          <p:spPr>
            <a:xfrm>
              <a:off x="10896600" y="4419600"/>
              <a:ext cx="1838966" cy="369332"/>
            </a:xfrm>
            <a:prstGeom prst="rect">
              <a:avLst/>
            </a:prstGeom>
            <a:noFill/>
          </p:spPr>
          <p:txBody>
            <a:bodyPr wrap="none" rtlCol="0">
              <a:spAutoFit/>
            </a:bodyPr>
            <a:lstStyle/>
            <a:p>
              <a:pPr algn="r"/>
              <a:r>
                <a:rPr lang="en-US" sz="1800" dirty="0">
                  <a:solidFill>
                    <a:srgbClr val="7030A0"/>
                  </a:solidFill>
                </a:rPr>
                <a:t>No vectorization</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cxnSp>
        <p:nvCxnSpPr>
          <p:cNvPr id="38" name="Straight Arrow Connector 37">
            <a:extLst>
              <a:ext uri="{FF2B5EF4-FFF2-40B4-BE49-F238E27FC236}">
                <a16:creationId xmlns:a16="http://schemas.microsoft.com/office/drawing/2014/main" id="{109A362E-B078-E645-9FFA-E99428B51AA2}"/>
              </a:ext>
            </a:extLst>
          </p:cNvPr>
          <p:cNvCxnSpPr>
            <a:cxnSpLocks/>
          </p:cNvCxnSpPr>
          <p:nvPr/>
        </p:nvCxnSpPr>
        <p:spPr bwMode="auto">
          <a:xfrm flipV="1">
            <a:off x="12344403" y="2971800"/>
            <a:ext cx="0" cy="2819410"/>
          </a:xfrm>
          <a:prstGeom prst="straightConnector1">
            <a:avLst/>
          </a:prstGeom>
          <a:solidFill>
            <a:schemeClr val="accent1"/>
          </a:solidFill>
          <a:ln w="38100" cap="flat" cmpd="sng" algn="ctr">
            <a:solidFill>
              <a:srgbClr val="009051"/>
            </a:solidFill>
            <a:prstDash val="solid"/>
            <a:round/>
            <a:headEnd type="none" w="med" len="med"/>
            <a:tailEnd type="none" w="lg" len="lg"/>
          </a:ln>
          <a:effectLst/>
        </p:spPr>
      </p:cxnSp>
      <p:sp>
        <p:nvSpPr>
          <p:cNvPr id="45" name="TextBox 44">
            <a:extLst>
              <a:ext uri="{FF2B5EF4-FFF2-40B4-BE49-F238E27FC236}">
                <a16:creationId xmlns:a16="http://schemas.microsoft.com/office/drawing/2014/main" id="{5045ED4B-2EDA-F34B-9DD8-5B4FC9E813BE}"/>
              </a:ext>
            </a:extLst>
          </p:cNvPr>
          <p:cNvSpPr txBox="1"/>
          <p:nvPr/>
        </p:nvSpPr>
        <p:spPr>
          <a:xfrm rot="16200000">
            <a:off x="11670267" y="4572001"/>
            <a:ext cx="1828800" cy="457200"/>
          </a:xfrm>
          <a:prstGeom prst="rect">
            <a:avLst/>
          </a:prstGeom>
          <a:noFill/>
        </p:spPr>
        <p:txBody>
          <a:bodyPr wrap="none" lIns="0" tIns="0" rIns="0" rtlCol="0" anchor="ctr" anchorCtr="0">
            <a:noAutofit/>
          </a:bodyPr>
          <a:lstStyle/>
          <a:p>
            <a:r>
              <a:rPr lang="en-US" sz="1800" dirty="0">
                <a:solidFill>
                  <a:srgbClr val="009051"/>
                </a:solidFill>
                <a:effectLst>
                  <a:glow rad="63500">
                    <a:schemeClr val="bg1"/>
                  </a:glow>
                </a:effectLst>
              </a:rPr>
              <a:t>Compulsory AI</a:t>
            </a:r>
          </a:p>
        </p:txBody>
      </p:sp>
      <p:sp>
        <p:nvSpPr>
          <p:cNvPr id="46" name="TextBox 45">
            <a:extLst>
              <a:ext uri="{FF2B5EF4-FFF2-40B4-BE49-F238E27FC236}">
                <a16:creationId xmlns:a16="http://schemas.microsoft.com/office/drawing/2014/main" id="{8EA25C24-02D8-964F-B6B2-8EC8C8B4CB91}"/>
              </a:ext>
            </a:extLst>
          </p:cNvPr>
          <p:cNvSpPr txBox="1"/>
          <p:nvPr/>
        </p:nvSpPr>
        <p:spPr>
          <a:xfrm>
            <a:off x="914400" y="5715000"/>
            <a:ext cx="6172200" cy="1371600"/>
          </a:xfrm>
          <a:prstGeom prst="rect">
            <a:avLst/>
          </a:prstGeom>
          <a:noFill/>
        </p:spPr>
        <p:txBody>
          <a:bodyPr wrap="none" lIns="0" tIns="0" rIns="0" bIns="0" rtlCol="0" anchor="ctr" anchorCtr="0">
            <a:noAutofit/>
          </a:bodyPr>
          <a:lstStyle/>
          <a:p>
            <a:r>
              <a:rPr lang="en-US" sz="2000" dirty="0"/>
              <a:t>#FLOPs</a:t>
            </a:r>
          </a:p>
          <a:p>
            <a:r>
              <a:rPr lang="en-US" sz="2000" dirty="0"/>
              <a:t>Compulsory Misses + Write Allocates</a:t>
            </a:r>
          </a:p>
        </p:txBody>
      </p:sp>
      <p:sp>
        <p:nvSpPr>
          <p:cNvPr id="47" name="TextBox 46">
            <a:extLst>
              <a:ext uri="{FF2B5EF4-FFF2-40B4-BE49-F238E27FC236}">
                <a16:creationId xmlns:a16="http://schemas.microsoft.com/office/drawing/2014/main" id="{90FE06C2-29CC-5646-9868-E58B8D272D12}"/>
              </a:ext>
            </a:extLst>
          </p:cNvPr>
          <p:cNvSpPr txBox="1"/>
          <p:nvPr/>
        </p:nvSpPr>
        <p:spPr>
          <a:xfrm>
            <a:off x="0" y="5715001"/>
            <a:ext cx="914400" cy="1371600"/>
          </a:xfrm>
          <a:prstGeom prst="rect">
            <a:avLst/>
          </a:prstGeom>
          <a:noFill/>
        </p:spPr>
        <p:txBody>
          <a:bodyPr wrap="none" lIns="0" tIns="0" rIns="0" bIns="0" rtlCol="0" anchor="ctr" anchorCtr="0">
            <a:noAutofit/>
          </a:bodyPr>
          <a:lstStyle/>
          <a:p>
            <a:pPr algn="r"/>
            <a:r>
              <a:rPr lang="en-US" sz="2400" dirty="0"/>
              <a:t>AI = </a:t>
            </a:r>
          </a:p>
        </p:txBody>
      </p:sp>
      <p:cxnSp>
        <p:nvCxnSpPr>
          <p:cNvPr id="48" name="Straight Connector 47">
            <a:extLst>
              <a:ext uri="{FF2B5EF4-FFF2-40B4-BE49-F238E27FC236}">
                <a16:creationId xmlns:a16="http://schemas.microsoft.com/office/drawing/2014/main" id="{F72550E9-66A6-C44A-9A05-2C77F535A7C3}"/>
              </a:ext>
            </a:extLst>
          </p:cNvPr>
          <p:cNvCxnSpPr>
            <a:cxnSpLocks/>
          </p:cNvCxnSpPr>
          <p:nvPr/>
        </p:nvCxnSpPr>
        <p:spPr bwMode="auto">
          <a:xfrm flipH="1">
            <a:off x="914400" y="6400799"/>
            <a:ext cx="50292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6" name="Straight Arrow Connector 25">
            <a:extLst>
              <a:ext uri="{FF2B5EF4-FFF2-40B4-BE49-F238E27FC236}">
                <a16:creationId xmlns:a16="http://schemas.microsoft.com/office/drawing/2014/main" id="{F4991173-66BC-3848-9C9B-4D7A96CC4845}"/>
              </a:ext>
            </a:extLst>
          </p:cNvPr>
          <p:cNvCxnSpPr>
            <a:cxnSpLocks/>
          </p:cNvCxnSpPr>
          <p:nvPr/>
        </p:nvCxnSpPr>
        <p:spPr bwMode="auto">
          <a:xfrm flipV="1">
            <a:off x="11887200" y="2971800"/>
            <a:ext cx="0" cy="2819410"/>
          </a:xfrm>
          <a:prstGeom prst="straightConnector1">
            <a:avLst/>
          </a:prstGeom>
          <a:solidFill>
            <a:schemeClr val="accent1"/>
          </a:solidFill>
          <a:ln w="38100" cap="flat" cmpd="sng" algn="ctr">
            <a:solidFill>
              <a:srgbClr val="009051"/>
            </a:solidFill>
            <a:prstDash val="solid"/>
            <a:round/>
            <a:headEnd type="none" w="med" len="med"/>
            <a:tailEnd type="none" w="lg" len="lg"/>
          </a:ln>
          <a:effectLst/>
        </p:spPr>
      </p:cxnSp>
      <p:sp>
        <p:nvSpPr>
          <p:cNvPr id="27" name="TextBox 26">
            <a:extLst>
              <a:ext uri="{FF2B5EF4-FFF2-40B4-BE49-F238E27FC236}">
                <a16:creationId xmlns:a16="http://schemas.microsoft.com/office/drawing/2014/main" id="{EF9A78FC-C4DB-0843-ABBA-12954CFB9962}"/>
              </a:ext>
            </a:extLst>
          </p:cNvPr>
          <p:cNvSpPr txBox="1"/>
          <p:nvPr/>
        </p:nvSpPr>
        <p:spPr>
          <a:xfrm rot="16200000">
            <a:off x="11201400" y="4572001"/>
            <a:ext cx="1828800" cy="457200"/>
          </a:xfrm>
          <a:prstGeom prst="rect">
            <a:avLst/>
          </a:prstGeom>
          <a:noFill/>
        </p:spPr>
        <p:txBody>
          <a:bodyPr wrap="none" lIns="0" tIns="0" rIns="0" rtlCol="0" anchor="ctr" anchorCtr="0">
            <a:noAutofit/>
          </a:bodyPr>
          <a:lstStyle/>
          <a:p>
            <a:r>
              <a:rPr lang="en-US" sz="1800" dirty="0">
                <a:solidFill>
                  <a:srgbClr val="009051"/>
                </a:solidFill>
                <a:effectLst>
                  <a:glow rad="63500">
                    <a:schemeClr val="bg1"/>
                  </a:glow>
                </a:effectLst>
              </a:rPr>
              <a:t>+Write Allocate</a:t>
            </a:r>
          </a:p>
        </p:txBody>
      </p:sp>
      <p:sp>
        <p:nvSpPr>
          <p:cNvPr id="4" name="Rectangle 3">
            <a:extLst>
              <a:ext uri="{FF2B5EF4-FFF2-40B4-BE49-F238E27FC236}">
                <a16:creationId xmlns:a16="http://schemas.microsoft.com/office/drawing/2014/main" id="{F15D991C-57D6-5443-9AEB-E9F7159255A4}"/>
              </a:ext>
            </a:extLst>
          </p:cNvPr>
          <p:cNvSpPr/>
          <p:nvPr/>
        </p:nvSpPr>
        <p:spPr bwMode="auto">
          <a:xfrm>
            <a:off x="11887200" y="2971800"/>
            <a:ext cx="457200" cy="2819400"/>
          </a:xfrm>
          <a:prstGeom prst="rect">
            <a:avLst/>
          </a:prstGeom>
          <a:solidFill>
            <a:srgbClr val="009051">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9399766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Locality Walls</a:t>
            </a:r>
          </a:p>
        </p:txBody>
      </p:sp>
      <p:sp>
        <p:nvSpPr>
          <p:cNvPr id="3" name="Content Placeholder 2"/>
          <p:cNvSpPr>
            <a:spLocks noGrp="1"/>
          </p:cNvSpPr>
          <p:nvPr>
            <p:ph idx="1"/>
          </p:nvPr>
        </p:nvSpPr>
        <p:spPr>
          <a:xfrm>
            <a:off x="457200" y="1447800"/>
            <a:ext cx="6858000" cy="5715000"/>
          </a:xfrm>
        </p:spPr>
        <p:txBody>
          <a:bodyPr/>
          <a:lstStyle/>
          <a:p>
            <a:pPr marL="457200" indent="-457200">
              <a:spcBef>
                <a:spcPts val="800"/>
              </a:spcBef>
              <a:buFont typeface="Wingdings" charset="2"/>
              <a:buChar char="§"/>
            </a:pPr>
            <a:r>
              <a:rPr lang="en-US" sz="3200" dirty="0"/>
              <a:t>Naively, we can bound AI using only compulsory cache misses</a:t>
            </a:r>
          </a:p>
          <a:p>
            <a:pPr marL="457200" indent="-457200">
              <a:spcBef>
                <a:spcPts val="800"/>
              </a:spcBef>
              <a:buFont typeface="Wingdings" charset="2"/>
              <a:buChar char="§"/>
            </a:pPr>
            <a:r>
              <a:rPr lang="en-US" sz="3200" dirty="0"/>
              <a:t>However, write allocate caches can lower AI</a:t>
            </a:r>
            <a:endParaRPr lang="en-US" sz="2400" dirty="0"/>
          </a:p>
          <a:p>
            <a:pPr marL="457200" indent="-457200">
              <a:spcBef>
                <a:spcPts val="800"/>
              </a:spcBef>
              <a:buFont typeface="Wingdings" charset="2"/>
              <a:buChar char="§"/>
            </a:pPr>
            <a:r>
              <a:rPr lang="en-US" sz="3200" dirty="0"/>
              <a:t>Cache capacity misses can have a huge penalty</a:t>
            </a:r>
            <a:endParaRPr lang="en-US" sz="24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57</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168564" y="2602468"/>
            <a:ext cx="1556836" cy="369332"/>
          </a:xfrm>
          <a:prstGeom prst="rect">
            <a:avLst/>
          </a:prstGeom>
          <a:noFill/>
        </p:spPr>
        <p:txBody>
          <a:bodyPr wrap="none" rtlCol="0">
            <a:spAutoFit/>
          </a:bodyPr>
          <a:lstStyle/>
          <a:p>
            <a:pPr algn="r"/>
            <a:r>
              <a:rPr lang="en-US" sz="1800" dirty="0">
                <a:solidFill>
                  <a:srgbClr val="FF0080"/>
                </a:solidFill>
              </a:rPr>
              <a:t>Peak FLOP/s</a:t>
            </a:r>
          </a:p>
        </p:txBody>
      </p:sp>
      <p:grpSp>
        <p:nvGrpSpPr>
          <p:cNvPr id="12" name="Group 11"/>
          <p:cNvGrpSpPr/>
          <p:nvPr/>
        </p:nvGrpSpPr>
        <p:grpSpPr>
          <a:xfrm>
            <a:off x="11430000" y="3048000"/>
            <a:ext cx="1321366" cy="381000"/>
            <a:chOff x="11430000" y="3048000"/>
            <a:chExt cx="1321366" cy="381000"/>
          </a:xfrm>
        </p:grpSpPr>
        <p:cxnSp>
          <p:nvCxnSpPr>
            <p:cNvPr id="29" name="Straight Arrow Connector 28"/>
            <p:cNvCxnSpPr>
              <a:cxnSpLocks/>
            </p:cNvCxnSpPr>
            <p:nvPr/>
          </p:nvCxnSpPr>
          <p:spPr bwMode="auto">
            <a:xfrm>
              <a:off x="11430000" y="3429000"/>
              <a:ext cx="1295400" cy="0"/>
            </a:xfrm>
            <a:prstGeom prst="straightConnector1">
              <a:avLst/>
            </a:prstGeom>
            <a:solidFill>
              <a:schemeClr val="accent1"/>
            </a:solidFill>
            <a:ln w="38100" cap="flat" cmpd="sng" algn="ctr">
              <a:solidFill>
                <a:srgbClr val="CC66FF"/>
              </a:solidFill>
              <a:prstDash val="solid"/>
              <a:round/>
              <a:headEnd type="none" w="med" len="med"/>
              <a:tailEnd type="none" w="lg" len="lg"/>
            </a:ln>
            <a:effectLst/>
          </p:spPr>
        </p:cxnSp>
        <p:sp>
          <p:nvSpPr>
            <p:cNvPr id="34" name="TextBox 33"/>
            <p:cNvSpPr txBox="1"/>
            <p:nvPr/>
          </p:nvSpPr>
          <p:spPr>
            <a:xfrm>
              <a:off x="11694666" y="3048000"/>
              <a:ext cx="1056700" cy="369332"/>
            </a:xfrm>
            <a:prstGeom prst="rect">
              <a:avLst/>
            </a:prstGeom>
            <a:noFill/>
          </p:spPr>
          <p:txBody>
            <a:bodyPr wrap="none" rtlCol="0">
              <a:spAutoFit/>
            </a:bodyPr>
            <a:lstStyle/>
            <a:p>
              <a:pPr algn="r"/>
              <a:r>
                <a:rPr lang="en-US" sz="1800" dirty="0">
                  <a:solidFill>
                    <a:srgbClr val="CC66FF"/>
                  </a:solidFill>
                </a:rPr>
                <a:t>No FMA</a:t>
              </a:r>
            </a:p>
          </p:txBody>
        </p:sp>
      </p:grpSp>
      <p:grpSp>
        <p:nvGrpSpPr>
          <p:cNvPr id="20" name="Group 19"/>
          <p:cNvGrpSpPr/>
          <p:nvPr/>
        </p:nvGrpSpPr>
        <p:grpSpPr>
          <a:xfrm>
            <a:off x="10058400" y="4419600"/>
            <a:ext cx="2677166" cy="381000"/>
            <a:chOff x="10058400" y="4419600"/>
            <a:chExt cx="2677166" cy="381000"/>
          </a:xfrm>
        </p:grpSpPr>
        <p:cxnSp>
          <p:nvCxnSpPr>
            <p:cNvPr id="33" name="Straight Arrow Connector 32"/>
            <p:cNvCxnSpPr>
              <a:cxnSpLocks/>
            </p:cNvCxnSpPr>
            <p:nvPr/>
          </p:nvCxnSpPr>
          <p:spPr bwMode="auto">
            <a:xfrm>
              <a:off x="10058400" y="4800600"/>
              <a:ext cx="26670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7" name="TextBox 36"/>
            <p:cNvSpPr txBox="1"/>
            <p:nvPr/>
          </p:nvSpPr>
          <p:spPr>
            <a:xfrm>
              <a:off x="10896600" y="4419600"/>
              <a:ext cx="1838966" cy="369332"/>
            </a:xfrm>
            <a:prstGeom prst="rect">
              <a:avLst/>
            </a:prstGeom>
            <a:noFill/>
          </p:spPr>
          <p:txBody>
            <a:bodyPr wrap="none" rtlCol="0">
              <a:spAutoFit/>
            </a:bodyPr>
            <a:lstStyle/>
            <a:p>
              <a:pPr algn="r"/>
              <a:r>
                <a:rPr lang="en-US" sz="1800" dirty="0">
                  <a:solidFill>
                    <a:srgbClr val="7030A0"/>
                  </a:solidFill>
                </a:rPr>
                <a:t>No vectorization</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cxnSp>
        <p:nvCxnSpPr>
          <p:cNvPr id="38" name="Straight Arrow Connector 37">
            <a:extLst>
              <a:ext uri="{FF2B5EF4-FFF2-40B4-BE49-F238E27FC236}">
                <a16:creationId xmlns:a16="http://schemas.microsoft.com/office/drawing/2014/main" id="{109A362E-B078-E645-9FFA-E99428B51AA2}"/>
              </a:ext>
            </a:extLst>
          </p:cNvPr>
          <p:cNvCxnSpPr>
            <a:cxnSpLocks/>
          </p:cNvCxnSpPr>
          <p:nvPr/>
        </p:nvCxnSpPr>
        <p:spPr bwMode="auto">
          <a:xfrm flipV="1">
            <a:off x="12344403" y="2971800"/>
            <a:ext cx="0" cy="2819410"/>
          </a:xfrm>
          <a:prstGeom prst="straightConnector1">
            <a:avLst/>
          </a:prstGeom>
          <a:solidFill>
            <a:schemeClr val="accent1"/>
          </a:solidFill>
          <a:ln w="38100" cap="flat" cmpd="sng" algn="ctr">
            <a:solidFill>
              <a:srgbClr val="009051"/>
            </a:solidFill>
            <a:prstDash val="solid"/>
            <a:round/>
            <a:headEnd type="none" w="med" len="med"/>
            <a:tailEnd type="none" w="lg" len="lg"/>
          </a:ln>
          <a:effectLst/>
        </p:spPr>
      </p:cxnSp>
      <p:sp>
        <p:nvSpPr>
          <p:cNvPr id="45" name="TextBox 44">
            <a:extLst>
              <a:ext uri="{FF2B5EF4-FFF2-40B4-BE49-F238E27FC236}">
                <a16:creationId xmlns:a16="http://schemas.microsoft.com/office/drawing/2014/main" id="{5045ED4B-2EDA-F34B-9DD8-5B4FC9E813BE}"/>
              </a:ext>
            </a:extLst>
          </p:cNvPr>
          <p:cNvSpPr txBox="1"/>
          <p:nvPr/>
        </p:nvSpPr>
        <p:spPr>
          <a:xfrm rot="16200000">
            <a:off x="11670267" y="4572001"/>
            <a:ext cx="1828800" cy="457200"/>
          </a:xfrm>
          <a:prstGeom prst="rect">
            <a:avLst/>
          </a:prstGeom>
          <a:noFill/>
        </p:spPr>
        <p:txBody>
          <a:bodyPr wrap="none" lIns="0" tIns="0" rIns="0" rtlCol="0" anchor="ctr" anchorCtr="0">
            <a:noAutofit/>
          </a:bodyPr>
          <a:lstStyle/>
          <a:p>
            <a:r>
              <a:rPr lang="en-US" sz="1800" dirty="0">
                <a:solidFill>
                  <a:srgbClr val="009051"/>
                </a:solidFill>
                <a:effectLst>
                  <a:glow rad="63500">
                    <a:schemeClr val="bg1"/>
                  </a:glow>
                </a:effectLst>
              </a:rPr>
              <a:t>Compulsory AI</a:t>
            </a:r>
          </a:p>
        </p:txBody>
      </p:sp>
      <p:sp>
        <p:nvSpPr>
          <p:cNvPr id="46" name="TextBox 45">
            <a:extLst>
              <a:ext uri="{FF2B5EF4-FFF2-40B4-BE49-F238E27FC236}">
                <a16:creationId xmlns:a16="http://schemas.microsoft.com/office/drawing/2014/main" id="{8EA25C24-02D8-964F-B6B2-8EC8C8B4CB91}"/>
              </a:ext>
            </a:extLst>
          </p:cNvPr>
          <p:cNvSpPr txBox="1"/>
          <p:nvPr/>
        </p:nvSpPr>
        <p:spPr>
          <a:xfrm>
            <a:off x="914400" y="5715000"/>
            <a:ext cx="6172200" cy="1371600"/>
          </a:xfrm>
          <a:prstGeom prst="rect">
            <a:avLst/>
          </a:prstGeom>
          <a:noFill/>
        </p:spPr>
        <p:txBody>
          <a:bodyPr wrap="none" lIns="0" tIns="0" rIns="0" bIns="0" rtlCol="0" anchor="ctr" anchorCtr="0">
            <a:noAutofit/>
          </a:bodyPr>
          <a:lstStyle/>
          <a:p>
            <a:r>
              <a:rPr lang="en-US" sz="2000" dirty="0"/>
              <a:t>#FLOPs</a:t>
            </a:r>
          </a:p>
          <a:p>
            <a:r>
              <a:rPr lang="en-US" sz="2000" dirty="0"/>
              <a:t>Compulsory Misses + Write Allocates + Capacity Misses</a:t>
            </a:r>
          </a:p>
        </p:txBody>
      </p:sp>
      <p:sp>
        <p:nvSpPr>
          <p:cNvPr id="47" name="TextBox 46">
            <a:extLst>
              <a:ext uri="{FF2B5EF4-FFF2-40B4-BE49-F238E27FC236}">
                <a16:creationId xmlns:a16="http://schemas.microsoft.com/office/drawing/2014/main" id="{90FE06C2-29CC-5646-9868-E58B8D272D12}"/>
              </a:ext>
            </a:extLst>
          </p:cNvPr>
          <p:cNvSpPr txBox="1"/>
          <p:nvPr/>
        </p:nvSpPr>
        <p:spPr>
          <a:xfrm>
            <a:off x="0" y="5715001"/>
            <a:ext cx="914400" cy="1371600"/>
          </a:xfrm>
          <a:prstGeom prst="rect">
            <a:avLst/>
          </a:prstGeom>
          <a:noFill/>
        </p:spPr>
        <p:txBody>
          <a:bodyPr wrap="none" lIns="0" tIns="0" rIns="0" bIns="0" rtlCol="0" anchor="ctr" anchorCtr="0">
            <a:noAutofit/>
          </a:bodyPr>
          <a:lstStyle/>
          <a:p>
            <a:pPr algn="r"/>
            <a:r>
              <a:rPr lang="en-US" sz="2400" dirty="0"/>
              <a:t>AI = </a:t>
            </a:r>
          </a:p>
        </p:txBody>
      </p:sp>
      <p:cxnSp>
        <p:nvCxnSpPr>
          <p:cNvPr id="48" name="Straight Connector 47">
            <a:extLst>
              <a:ext uri="{FF2B5EF4-FFF2-40B4-BE49-F238E27FC236}">
                <a16:creationId xmlns:a16="http://schemas.microsoft.com/office/drawing/2014/main" id="{F72550E9-66A6-C44A-9A05-2C77F535A7C3}"/>
              </a:ext>
            </a:extLst>
          </p:cNvPr>
          <p:cNvCxnSpPr>
            <a:cxnSpLocks/>
            <a:endCxn id="47" idx="3"/>
          </p:cNvCxnSpPr>
          <p:nvPr/>
        </p:nvCxnSpPr>
        <p:spPr bwMode="auto">
          <a:xfrm flipH="1">
            <a:off x="914400" y="6400799"/>
            <a:ext cx="6172200" cy="2"/>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6" name="Straight Arrow Connector 25">
            <a:extLst>
              <a:ext uri="{FF2B5EF4-FFF2-40B4-BE49-F238E27FC236}">
                <a16:creationId xmlns:a16="http://schemas.microsoft.com/office/drawing/2014/main" id="{F4991173-66BC-3848-9C9B-4D7A96CC4845}"/>
              </a:ext>
            </a:extLst>
          </p:cNvPr>
          <p:cNvCxnSpPr>
            <a:cxnSpLocks/>
          </p:cNvCxnSpPr>
          <p:nvPr/>
        </p:nvCxnSpPr>
        <p:spPr bwMode="auto">
          <a:xfrm flipV="1">
            <a:off x="11887200" y="2971800"/>
            <a:ext cx="0" cy="2819410"/>
          </a:xfrm>
          <a:prstGeom prst="straightConnector1">
            <a:avLst/>
          </a:prstGeom>
          <a:solidFill>
            <a:schemeClr val="accent1"/>
          </a:solidFill>
          <a:ln w="38100" cap="flat" cmpd="sng" algn="ctr">
            <a:solidFill>
              <a:srgbClr val="009051"/>
            </a:solidFill>
            <a:prstDash val="solid"/>
            <a:round/>
            <a:headEnd type="none" w="med" len="med"/>
            <a:tailEnd type="none" w="lg" len="lg"/>
          </a:ln>
          <a:effectLst/>
        </p:spPr>
      </p:cxnSp>
      <p:sp>
        <p:nvSpPr>
          <p:cNvPr id="27" name="TextBox 26">
            <a:extLst>
              <a:ext uri="{FF2B5EF4-FFF2-40B4-BE49-F238E27FC236}">
                <a16:creationId xmlns:a16="http://schemas.microsoft.com/office/drawing/2014/main" id="{EF9A78FC-C4DB-0843-ABBA-12954CFB9962}"/>
              </a:ext>
            </a:extLst>
          </p:cNvPr>
          <p:cNvSpPr txBox="1"/>
          <p:nvPr/>
        </p:nvSpPr>
        <p:spPr>
          <a:xfrm rot="16200000">
            <a:off x="11201400" y="4572001"/>
            <a:ext cx="1828800" cy="457200"/>
          </a:xfrm>
          <a:prstGeom prst="rect">
            <a:avLst/>
          </a:prstGeom>
          <a:noFill/>
        </p:spPr>
        <p:txBody>
          <a:bodyPr wrap="none" lIns="0" tIns="0" rIns="0" rtlCol="0" anchor="ctr" anchorCtr="0">
            <a:noAutofit/>
          </a:bodyPr>
          <a:lstStyle/>
          <a:p>
            <a:r>
              <a:rPr lang="en-US" sz="1800" dirty="0">
                <a:solidFill>
                  <a:srgbClr val="009051"/>
                </a:solidFill>
                <a:effectLst>
                  <a:glow rad="63500">
                    <a:schemeClr val="bg1"/>
                  </a:glow>
                </a:effectLst>
              </a:rPr>
              <a:t>+Write Allocate</a:t>
            </a:r>
          </a:p>
        </p:txBody>
      </p:sp>
      <p:sp>
        <p:nvSpPr>
          <p:cNvPr id="4" name="Rectangle 3">
            <a:extLst>
              <a:ext uri="{FF2B5EF4-FFF2-40B4-BE49-F238E27FC236}">
                <a16:creationId xmlns:a16="http://schemas.microsoft.com/office/drawing/2014/main" id="{F15D991C-57D6-5443-9AEB-E9F7159255A4}"/>
              </a:ext>
            </a:extLst>
          </p:cNvPr>
          <p:cNvSpPr/>
          <p:nvPr/>
        </p:nvSpPr>
        <p:spPr bwMode="auto">
          <a:xfrm>
            <a:off x="11887200" y="2971800"/>
            <a:ext cx="457200" cy="2819400"/>
          </a:xfrm>
          <a:prstGeom prst="rect">
            <a:avLst/>
          </a:prstGeom>
          <a:solidFill>
            <a:srgbClr val="009051">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30" name="Straight Arrow Connector 29">
            <a:extLst>
              <a:ext uri="{FF2B5EF4-FFF2-40B4-BE49-F238E27FC236}">
                <a16:creationId xmlns:a16="http://schemas.microsoft.com/office/drawing/2014/main" id="{A41F4324-A24A-9D44-BA09-05DA6A092101}"/>
              </a:ext>
            </a:extLst>
          </p:cNvPr>
          <p:cNvCxnSpPr>
            <a:cxnSpLocks/>
          </p:cNvCxnSpPr>
          <p:nvPr/>
        </p:nvCxnSpPr>
        <p:spPr bwMode="auto">
          <a:xfrm flipV="1">
            <a:off x="10515600" y="4343400"/>
            <a:ext cx="0" cy="1447810"/>
          </a:xfrm>
          <a:prstGeom prst="straightConnector1">
            <a:avLst/>
          </a:prstGeom>
          <a:solidFill>
            <a:schemeClr val="accent1"/>
          </a:solidFill>
          <a:ln w="38100" cap="flat" cmpd="sng" algn="ctr">
            <a:solidFill>
              <a:srgbClr val="009051"/>
            </a:solidFill>
            <a:prstDash val="solid"/>
            <a:round/>
            <a:headEnd type="none" w="med" len="med"/>
            <a:tailEnd type="none" w="lg" len="lg"/>
          </a:ln>
          <a:effectLst/>
        </p:spPr>
      </p:cxnSp>
      <p:sp>
        <p:nvSpPr>
          <p:cNvPr id="31" name="TextBox 30">
            <a:extLst>
              <a:ext uri="{FF2B5EF4-FFF2-40B4-BE49-F238E27FC236}">
                <a16:creationId xmlns:a16="http://schemas.microsoft.com/office/drawing/2014/main" id="{63AAE8A9-AAF1-164C-A2BD-E9D46421353F}"/>
              </a:ext>
            </a:extLst>
          </p:cNvPr>
          <p:cNvSpPr txBox="1"/>
          <p:nvPr/>
        </p:nvSpPr>
        <p:spPr>
          <a:xfrm rot="16200000">
            <a:off x="9829800" y="4572001"/>
            <a:ext cx="1828800" cy="457200"/>
          </a:xfrm>
          <a:prstGeom prst="rect">
            <a:avLst/>
          </a:prstGeom>
          <a:noFill/>
        </p:spPr>
        <p:txBody>
          <a:bodyPr wrap="none" lIns="0" tIns="0" rIns="0" rtlCol="0" anchor="ctr" anchorCtr="0">
            <a:noAutofit/>
          </a:bodyPr>
          <a:lstStyle/>
          <a:p>
            <a:r>
              <a:rPr lang="en-US" sz="1800" dirty="0">
                <a:solidFill>
                  <a:srgbClr val="009051"/>
                </a:solidFill>
                <a:effectLst>
                  <a:glow rad="63500">
                    <a:schemeClr val="bg1"/>
                  </a:glow>
                </a:effectLst>
              </a:rPr>
              <a:t>+Capacity Misses</a:t>
            </a:r>
          </a:p>
        </p:txBody>
      </p:sp>
      <p:sp>
        <p:nvSpPr>
          <p:cNvPr id="32" name="Rectangle 31">
            <a:extLst>
              <a:ext uri="{FF2B5EF4-FFF2-40B4-BE49-F238E27FC236}">
                <a16:creationId xmlns:a16="http://schemas.microsoft.com/office/drawing/2014/main" id="{417E92DD-8F4D-784E-8B34-55376A1213AD}"/>
              </a:ext>
            </a:extLst>
          </p:cNvPr>
          <p:cNvSpPr/>
          <p:nvPr/>
        </p:nvSpPr>
        <p:spPr bwMode="auto">
          <a:xfrm>
            <a:off x="10515600" y="4343400"/>
            <a:ext cx="1371600" cy="1447800"/>
          </a:xfrm>
          <a:prstGeom prst="rect">
            <a:avLst/>
          </a:prstGeom>
          <a:solidFill>
            <a:srgbClr val="009051">
              <a:alpha val="1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Right Triangle 10">
            <a:extLst>
              <a:ext uri="{FF2B5EF4-FFF2-40B4-BE49-F238E27FC236}">
                <a16:creationId xmlns:a16="http://schemas.microsoft.com/office/drawing/2014/main" id="{DC9EF84A-773A-A840-8139-C688B1E4BBF1}"/>
              </a:ext>
            </a:extLst>
          </p:cNvPr>
          <p:cNvSpPr/>
          <p:nvPr/>
        </p:nvSpPr>
        <p:spPr bwMode="auto">
          <a:xfrm flipH="1">
            <a:off x="10515600" y="2971800"/>
            <a:ext cx="1371600" cy="1371600"/>
          </a:xfrm>
          <a:prstGeom prst="rtTriangle">
            <a:avLst/>
          </a:prstGeom>
          <a:solidFill>
            <a:srgbClr val="009051">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7005855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Locality Walls</a:t>
            </a:r>
          </a:p>
        </p:txBody>
      </p:sp>
      <p:sp>
        <p:nvSpPr>
          <p:cNvPr id="3" name="Content Placeholder 2"/>
          <p:cNvSpPr>
            <a:spLocks noGrp="1"/>
          </p:cNvSpPr>
          <p:nvPr>
            <p:ph idx="1"/>
          </p:nvPr>
        </p:nvSpPr>
        <p:spPr>
          <a:xfrm>
            <a:off x="457200" y="1447800"/>
            <a:ext cx="6858000" cy="5715000"/>
          </a:xfrm>
        </p:spPr>
        <p:txBody>
          <a:bodyPr/>
          <a:lstStyle/>
          <a:p>
            <a:pPr marL="457200" indent="-457200">
              <a:spcBef>
                <a:spcPts val="800"/>
              </a:spcBef>
              <a:buFont typeface="Wingdings" charset="2"/>
              <a:buChar char="§"/>
            </a:pPr>
            <a:r>
              <a:rPr lang="en-US" sz="3200" dirty="0"/>
              <a:t>Naively, we can bound AI using only compulsory cache misses</a:t>
            </a:r>
          </a:p>
          <a:p>
            <a:pPr marL="457200" indent="-457200">
              <a:spcBef>
                <a:spcPts val="800"/>
              </a:spcBef>
              <a:buFont typeface="Wingdings" charset="2"/>
              <a:buChar char="§"/>
            </a:pPr>
            <a:r>
              <a:rPr lang="en-US" sz="3200" dirty="0"/>
              <a:t>However, write allocate caches can lower AI</a:t>
            </a:r>
            <a:endParaRPr lang="en-US" sz="2400" dirty="0"/>
          </a:p>
          <a:p>
            <a:pPr marL="457200" indent="-457200">
              <a:spcBef>
                <a:spcPts val="800"/>
              </a:spcBef>
              <a:buFont typeface="Wingdings" charset="2"/>
              <a:buChar char="§"/>
            </a:pPr>
            <a:r>
              <a:rPr lang="en-US" sz="3200" dirty="0"/>
              <a:t>Cache capacity misses can have a huge penalty</a:t>
            </a:r>
          </a:p>
          <a:p>
            <a:pPr marL="457200" indent="-457200">
              <a:spcBef>
                <a:spcPts val="800"/>
              </a:spcBef>
              <a:buFont typeface="Wingdings" pitchFamily="2" charset="2"/>
              <a:buChar char="Ø"/>
            </a:pPr>
            <a:r>
              <a:rPr lang="en-US" sz="3200" b="1" dirty="0">
                <a:solidFill>
                  <a:srgbClr val="FF2F92"/>
                </a:solidFill>
              </a:rPr>
              <a:t>Compute bound became memory bound</a:t>
            </a:r>
            <a:endParaRPr lang="en-US" sz="2400" b="1" dirty="0">
              <a:solidFill>
                <a:srgbClr val="FF2F92"/>
              </a:solidFill>
            </a:endParaRP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58</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168564" y="2602468"/>
            <a:ext cx="1556836" cy="369332"/>
          </a:xfrm>
          <a:prstGeom prst="rect">
            <a:avLst/>
          </a:prstGeom>
          <a:noFill/>
        </p:spPr>
        <p:txBody>
          <a:bodyPr wrap="none" rtlCol="0">
            <a:spAutoFit/>
          </a:bodyPr>
          <a:lstStyle/>
          <a:p>
            <a:pPr algn="r"/>
            <a:r>
              <a:rPr lang="en-US" sz="1800" dirty="0">
                <a:solidFill>
                  <a:srgbClr val="FF0080"/>
                </a:solidFill>
              </a:rPr>
              <a:t>Peak FLOP/s</a:t>
            </a:r>
          </a:p>
        </p:txBody>
      </p:sp>
      <p:grpSp>
        <p:nvGrpSpPr>
          <p:cNvPr id="12" name="Group 11"/>
          <p:cNvGrpSpPr/>
          <p:nvPr/>
        </p:nvGrpSpPr>
        <p:grpSpPr>
          <a:xfrm>
            <a:off x="11430000" y="3048000"/>
            <a:ext cx="1321366" cy="381000"/>
            <a:chOff x="11430000" y="3048000"/>
            <a:chExt cx="1321366" cy="381000"/>
          </a:xfrm>
        </p:grpSpPr>
        <p:cxnSp>
          <p:nvCxnSpPr>
            <p:cNvPr id="29" name="Straight Arrow Connector 28"/>
            <p:cNvCxnSpPr>
              <a:cxnSpLocks/>
            </p:cNvCxnSpPr>
            <p:nvPr/>
          </p:nvCxnSpPr>
          <p:spPr bwMode="auto">
            <a:xfrm>
              <a:off x="11430000" y="3429000"/>
              <a:ext cx="1295400" cy="0"/>
            </a:xfrm>
            <a:prstGeom prst="straightConnector1">
              <a:avLst/>
            </a:prstGeom>
            <a:solidFill>
              <a:schemeClr val="accent1"/>
            </a:solidFill>
            <a:ln w="38100" cap="flat" cmpd="sng" algn="ctr">
              <a:solidFill>
                <a:srgbClr val="CC66FF"/>
              </a:solidFill>
              <a:prstDash val="solid"/>
              <a:round/>
              <a:headEnd type="none" w="med" len="med"/>
              <a:tailEnd type="none" w="lg" len="lg"/>
            </a:ln>
            <a:effectLst/>
          </p:spPr>
        </p:cxnSp>
        <p:sp>
          <p:nvSpPr>
            <p:cNvPr id="34" name="TextBox 33"/>
            <p:cNvSpPr txBox="1"/>
            <p:nvPr/>
          </p:nvSpPr>
          <p:spPr>
            <a:xfrm>
              <a:off x="11694666" y="3048000"/>
              <a:ext cx="1056700" cy="369332"/>
            </a:xfrm>
            <a:prstGeom prst="rect">
              <a:avLst/>
            </a:prstGeom>
            <a:noFill/>
          </p:spPr>
          <p:txBody>
            <a:bodyPr wrap="none" rtlCol="0">
              <a:spAutoFit/>
            </a:bodyPr>
            <a:lstStyle/>
            <a:p>
              <a:pPr algn="r"/>
              <a:r>
                <a:rPr lang="en-US" sz="1800" dirty="0">
                  <a:solidFill>
                    <a:srgbClr val="CC66FF"/>
                  </a:solidFill>
                </a:rPr>
                <a:t>No FMA</a:t>
              </a:r>
            </a:p>
          </p:txBody>
        </p:sp>
      </p:grpSp>
      <p:grpSp>
        <p:nvGrpSpPr>
          <p:cNvPr id="20" name="Group 19"/>
          <p:cNvGrpSpPr/>
          <p:nvPr/>
        </p:nvGrpSpPr>
        <p:grpSpPr>
          <a:xfrm>
            <a:off x="10058400" y="4419600"/>
            <a:ext cx="2677166" cy="381000"/>
            <a:chOff x="10058400" y="4419600"/>
            <a:chExt cx="2677166" cy="381000"/>
          </a:xfrm>
        </p:grpSpPr>
        <p:cxnSp>
          <p:nvCxnSpPr>
            <p:cNvPr id="33" name="Straight Arrow Connector 32"/>
            <p:cNvCxnSpPr>
              <a:cxnSpLocks/>
            </p:cNvCxnSpPr>
            <p:nvPr/>
          </p:nvCxnSpPr>
          <p:spPr bwMode="auto">
            <a:xfrm>
              <a:off x="10058400" y="4800600"/>
              <a:ext cx="26670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7" name="TextBox 36"/>
            <p:cNvSpPr txBox="1"/>
            <p:nvPr/>
          </p:nvSpPr>
          <p:spPr>
            <a:xfrm>
              <a:off x="10896600" y="4419600"/>
              <a:ext cx="1838966" cy="369332"/>
            </a:xfrm>
            <a:prstGeom prst="rect">
              <a:avLst/>
            </a:prstGeom>
            <a:noFill/>
          </p:spPr>
          <p:txBody>
            <a:bodyPr wrap="none" rtlCol="0">
              <a:spAutoFit/>
            </a:bodyPr>
            <a:lstStyle/>
            <a:p>
              <a:pPr algn="r"/>
              <a:r>
                <a:rPr lang="en-US" sz="1800" dirty="0">
                  <a:solidFill>
                    <a:srgbClr val="7030A0"/>
                  </a:solidFill>
                </a:rPr>
                <a:t>No vectorization</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cxnSp>
        <p:nvCxnSpPr>
          <p:cNvPr id="38" name="Straight Arrow Connector 37">
            <a:extLst>
              <a:ext uri="{FF2B5EF4-FFF2-40B4-BE49-F238E27FC236}">
                <a16:creationId xmlns:a16="http://schemas.microsoft.com/office/drawing/2014/main" id="{109A362E-B078-E645-9FFA-E99428B51AA2}"/>
              </a:ext>
            </a:extLst>
          </p:cNvPr>
          <p:cNvCxnSpPr>
            <a:cxnSpLocks/>
          </p:cNvCxnSpPr>
          <p:nvPr/>
        </p:nvCxnSpPr>
        <p:spPr bwMode="auto">
          <a:xfrm flipV="1">
            <a:off x="12344403" y="2971800"/>
            <a:ext cx="0" cy="2819410"/>
          </a:xfrm>
          <a:prstGeom prst="straightConnector1">
            <a:avLst/>
          </a:prstGeom>
          <a:solidFill>
            <a:schemeClr val="accent1"/>
          </a:solidFill>
          <a:ln w="38100" cap="flat" cmpd="sng" algn="ctr">
            <a:solidFill>
              <a:srgbClr val="009051"/>
            </a:solidFill>
            <a:prstDash val="solid"/>
            <a:round/>
            <a:headEnd type="none" w="med" len="med"/>
            <a:tailEnd type="none" w="lg" len="lg"/>
          </a:ln>
          <a:effectLst/>
        </p:spPr>
      </p:cxnSp>
      <p:sp>
        <p:nvSpPr>
          <p:cNvPr id="45" name="TextBox 44">
            <a:extLst>
              <a:ext uri="{FF2B5EF4-FFF2-40B4-BE49-F238E27FC236}">
                <a16:creationId xmlns:a16="http://schemas.microsoft.com/office/drawing/2014/main" id="{5045ED4B-2EDA-F34B-9DD8-5B4FC9E813BE}"/>
              </a:ext>
            </a:extLst>
          </p:cNvPr>
          <p:cNvSpPr txBox="1"/>
          <p:nvPr/>
        </p:nvSpPr>
        <p:spPr>
          <a:xfrm rot="16200000">
            <a:off x="11670267" y="4572001"/>
            <a:ext cx="1828800" cy="457200"/>
          </a:xfrm>
          <a:prstGeom prst="rect">
            <a:avLst/>
          </a:prstGeom>
          <a:noFill/>
        </p:spPr>
        <p:txBody>
          <a:bodyPr wrap="none" lIns="0" tIns="0" rIns="0" rtlCol="0" anchor="ctr" anchorCtr="0">
            <a:noAutofit/>
          </a:bodyPr>
          <a:lstStyle/>
          <a:p>
            <a:r>
              <a:rPr lang="en-US" sz="1800" dirty="0">
                <a:solidFill>
                  <a:srgbClr val="009051"/>
                </a:solidFill>
                <a:effectLst>
                  <a:glow rad="63500">
                    <a:schemeClr val="bg1"/>
                  </a:glow>
                </a:effectLst>
              </a:rPr>
              <a:t>Compulsory AI</a:t>
            </a:r>
          </a:p>
        </p:txBody>
      </p:sp>
      <p:sp>
        <p:nvSpPr>
          <p:cNvPr id="46" name="TextBox 45">
            <a:extLst>
              <a:ext uri="{FF2B5EF4-FFF2-40B4-BE49-F238E27FC236}">
                <a16:creationId xmlns:a16="http://schemas.microsoft.com/office/drawing/2014/main" id="{8EA25C24-02D8-964F-B6B2-8EC8C8B4CB91}"/>
              </a:ext>
            </a:extLst>
          </p:cNvPr>
          <p:cNvSpPr txBox="1"/>
          <p:nvPr/>
        </p:nvSpPr>
        <p:spPr>
          <a:xfrm>
            <a:off x="914400" y="5715000"/>
            <a:ext cx="6172200" cy="1371600"/>
          </a:xfrm>
          <a:prstGeom prst="rect">
            <a:avLst/>
          </a:prstGeom>
          <a:noFill/>
        </p:spPr>
        <p:txBody>
          <a:bodyPr wrap="none" lIns="0" tIns="0" rIns="0" bIns="0" rtlCol="0" anchor="ctr" anchorCtr="0">
            <a:noAutofit/>
          </a:bodyPr>
          <a:lstStyle/>
          <a:p>
            <a:r>
              <a:rPr lang="en-US" sz="2000" dirty="0"/>
              <a:t>#FLOPs</a:t>
            </a:r>
          </a:p>
          <a:p>
            <a:r>
              <a:rPr lang="en-US" sz="2000" dirty="0"/>
              <a:t>Compulsory Misses + Write Allocates + Capacity Misses</a:t>
            </a:r>
          </a:p>
        </p:txBody>
      </p:sp>
      <p:sp>
        <p:nvSpPr>
          <p:cNvPr id="47" name="TextBox 46">
            <a:extLst>
              <a:ext uri="{FF2B5EF4-FFF2-40B4-BE49-F238E27FC236}">
                <a16:creationId xmlns:a16="http://schemas.microsoft.com/office/drawing/2014/main" id="{90FE06C2-29CC-5646-9868-E58B8D272D12}"/>
              </a:ext>
            </a:extLst>
          </p:cNvPr>
          <p:cNvSpPr txBox="1"/>
          <p:nvPr/>
        </p:nvSpPr>
        <p:spPr>
          <a:xfrm>
            <a:off x="0" y="5715001"/>
            <a:ext cx="914400" cy="1371600"/>
          </a:xfrm>
          <a:prstGeom prst="rect">
            <a:avLst/>
          </a:prstGeom>
          <a:noFill/>
        </p:spPr>
        <p:txBody>
          <a:bodyPr wrap="none" lIns="0" tIns="0" rIns="0" bIns="0" rtlCol="0" anchor="ctr" anchorCtr="0">
            <a:noAutofit/>
          </a:bodyPr>
          <a:lstStyle/>
          <a:p>
            <a:pPr algn="r"/>
            <a:r>
              <a:rPr lang="en-US" sz="2400" dirty="0"/>
              <a:t>AI = </a:t>
            </a:r>
          </a:p>
        </p:txBody>
      </p:sp>
      <p:cxnSp>
        <p:nvCxnSpPr>
          <p:cNvPr id="48" name="Straight Connector 47">
            <a:extLst>
              <a:ext uri="{FF2B5EF4-FFF2-40B4-BE49-F238E27FC236}">
                <a16:creationId xmlns:a16="http://schemas.microsoft.com/office/drawing/2014/main" id="{F72550E9-66A6-C44A-9A05-2C77F535A7C3}"/>
              </a:ext>
            </a:extLst>
          </p:cNvPr>
          <p:cNvCxnSpPr>
            <a:cxnSpLocks/>
            <a:endCxn id="47" idx="3"/>
          </p:cNvCxnSpPr>
          <p:nvPr/>
        </p:nvCxnSpPr>
        <p:spPr bwMode="auto">
          <a:xfrm flipH="1">
            <a:off x="914400" y="6400799"/>
            <a:ext cx="6172200" cy="2"/>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6" name="Straight Arrow Connector 25">
            <a:extLst>
              <a:ext uri="{FF2B5EF4-FFF2-40B4-BE49-F238E27FC236}">
                <a16:creationId xmlns:a16="http://schemas.microsoft.com/office/drawing/2014/main" id="{F4991173-66BC-3848-9C9B-4D7A96CC4845}"/>
              </a:ext>
            </a:extLst>
          </p:cNvPr>
          <p:cNvCxnSpPr>
            <a:cxnSpLocks/>
          </p:cNvCxnSpPr>
          <p:nvPr/>
        </p:nvCxnSpPr>
        <p:spPr bwMode="auto">
          <a:xfrm flipV="1">
            <a:off x="11887200" y="2971800"/>
            <a:ext cx="0" cy="2819410"/>
          </a:xfrm>
          <a:prstGeom prst="straightConnector1">
            <a:avLst/>
          </a:prstGeom>
          <a:solidFill>
            <a:schemeClr val="accent1"/>
          </a:solidFill>
          <a:ln w="38100" cap="flat" cmpd="sng" algn="ctr">
            <a:solidFill>
              <a:srgbClr val="009051"/>
            </a:solidFill>
            <a:prstDash val="solid"/>
            <a:round/>
            <a:headEnd type="none" w="med" len="med"/>
            <a:tailEnd type="none" w="lg" len="lg"/>
          </a:ln>
          <a:effectLst/>
        </p:spPr>
      </p:cxnSp>
      <p:sp>
        <p:nvSpPr>
          <p:cNvPr id="27" name="TextBox 26">
            <a:extLst>
              <a:ext uri="{FF2B5EF4-FFF2-40B4-BE49-F238E27FC236}">
                <a16:creationId xmlns:a16="http://schemas.microsoft.com/office/drawing/2014/main" id="{EF9A78FC-C4DB-0843-ABBA-12954CFB9962}"/>
              </a:ext>
            </a:extLst>
          </p:cNvPr>
          <p:cNvSpPr txBox="1"/>
          <p:nvPr/>
        </p:nvSpPr>
        <p:spPr>
          <a:xfrm rot="16200000">
            <a:off x="11201400" y="4572001"/>
            <a:ext cx="1828800" cy="457200"/>
          </a:xfrm>
          <a:prstGeom prst="rect">
            <a:avLst/>
          </a:prstGeom>
          <a:noFill/>
        </p:spPr>
        <p:txBody>
          <a:bodyPr wrap="none" lIns="0" tIns="0" rIns="0" rtlCol="0" anchor="ctr" anchorCtr="0">
            <a:noAutofit/>
          </a:bodyPr>
          <a:lstStyle/>
          <a:p>
            <a:r>
              <a:rPr lang="en-US" sz="1800" dirty="0">
                <a:solidFill>
                  <a:srgbClr val="009051"/>
                </a:solidFill>
                <a:effectLst>
                  <a:glow rad="63500">
                    <a:schemeClr val="bg1"/>
                  </a:glow>
                </a:effectLst>
              </a:rPr>
              <a:t>+Write Allocate</a:t>
            </a:r>
          </a:p>
        </p:txBody>
      </p:sp>
      <p:sp>
        <p:nvSpPr>
          <p:cNvPr id="4" name="Rectangle 3">
            <a:extLst>
              <a:ext uri="{FF2B5EF4-FFF2-40B4-BE49-F238E27FC236}">
                <a16:creationId xmlns:a16="http://schemas.microsoft.com/office/drawing/2014/main" id="{F15D991C-57D6-5443-9AEB-E9F7159255A4}"/>
              </a:ext>
            </a:extLst>
          </p:cNvPr>
          <p:cNvSpPr/>
          <p:nvPr/>
        </p:nvSpPr>
        <p:spPr bwMode="auto">
          <a:xfrm>
            <a:off x="11887200" y="2971800"/>
            <a:ext cx="457200" cy="2819400"/>
          </a:xfrm>
          <a:prstGeom prst="rect">
            <a:avLst/>
          </a:prstGeom>
          <a:solidFill>
            <a:srgbClr val="009051">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30" name="Straight Arrow Connector 29">
            <a:extLst>
              <a:ext uri="{FF2B5EF4-FFF2-40B4-BE49-F238E27FC236}">
                <a16:creationId xmlns:a16="http://schemas.microsoft.com/office/drawing/2014/main" id="{A41F4324-A24A-9D44-BA09-05DA6A092101}"/>
              </a:ext>
            </a:extLst>
          </p:cNvPr>
          <p:cNvCxnSpPr>
            <a:cxnSpLocks/>
          </p:cNvCxnSpPr>
          <p:nvPr/>
        </p:nvCxnSpPr>
        <p:spPr bwMode="auto">
          <a:xfrm flipV="1">
            <a:off x="10515600" y="4343400"/>
            <a:ext cx="0" cy="1447810"/>
          </a:xfrm>
          <a:prstGeom prst="straightConnector1">
            <a:avLst/>
          </a:prstGeom>
          <a:solidFill>
            <a:schemeClr val="accent1"/>
          </a:solidFill>
          <a:ln w="38100" cap="flat" cmpd="sng" algn="ctr">
            <a:solidFill>
              <a:srgbClr val="009051"/>
            </a:solidFill>
            <a:prstDash val="solid"/>
            <a:round/>
            <a:headEnd type="none" w="med" len="med"/>
            <a:tailEnd type="none" w="lg" len="lg"/>
          </a:ln>
          <a:effectLst/>
        </p:spPr>
      </p:cxnSp>
      <p:sp>
        <p:nvSpPr>
          <p:cNvPr id="31" name="TextBox 30">
            <a:extLst>
              <a:ext uri="{FF2B5EF4-FFF2-40B4-BE49-F238E27FC236}">
                <a16:creationId xmlns:a16="http://schemas.microsoft.com/office/drawing/2014/main" id="{63AAE8A9-AAF1-164C-A2BD-E9D46421353F}"/>
              </a:ext>
            </a:extLst>
          </p:cNvPr>
          <p:cNvSpPr txBox="1"/>
          <p:nvPr/>
        </p:nvSpPr>
        <p:spPr>
          <a:xfrm rot="16200000">
            <a:off x="9829800" y="4572001"/>
            <a:ext cx="1828800" cy="457200"/>
          </a:xfrm>
          <a:prstGeom prst="rect">
            <a:avLst/>
          </a:prstGeom>
          <a:noFill/>
        </p:spPr>
        <p:txBody>
          <a:bodyPr wrap="none" lIns="0" tIns="0" rIns="0" rtlCol="0" anchor="ctr" anchorCtr="0">
            <a:noAutofit/>
          </a:bodyPr>
          <a:lstStyle/>
          <a:p>
            <a:r>
              <a:rPr lang="en-US" sz="1800" dirty="0">
                <a:solidFill>
                  <a:srgbClr val="009051"/>
                </a:solidFill>
                <a:effectLst>
                  <a:glow rad="63500">
                    <a:schemeClr val="bg1"/>
                  </a:glow>
                </a:effectLst>
              </a:rPr>
              <a:t>+Capacity Misses</a:t>
            </a:r>
          </a:p>
        </p:txBody>
      </p:sp>
      <p:sp>
        <p:nvSpPr>
          <p:cNvPr id="32" name="Rectangle 31">
            <a:extLst>
              <a:ext uri="{FF2B5EF4-FFF2-40B4-BE49-F238E27FC236}">
                <a16:creationId xmlns:a16="http://schemas.microsoft.com/office/drawing/2014/main" id="{417E92DD-8F4D-784E-8B34-55376A1213AD}"/>
              </a:ext>
            </a:extLst>
          </p:cNvPr>
          <p:cNvSpPr/>
          <p:nvPr/>
        </p:nvSpPr>
        <p:spPr bwMode="auto">
          <a:xfrm>
            <a:off x="10515600" y="4343400"/>
            <a:ext cx="1371600" cy="1447800"/>
          </a:xfrm>
          <a:prstGeom prst="rect">
            <a:avLst/>
          </a:prstGeom>
          <a:solidFill>
            <a:srgbClr val="009051">
              <a:alpha val="1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Right Triangle 10">
            <a:extLst>
              <a:ext uri="{FF2B5EF4-FFF2-40B4-BE49-F238E27FC236}">
                <a16:creationId xmlns:a16="http://schemas.microsoft.com/office/drawing/2014/main" id="{DC9EF84A-773A-A840-8139-C688B1E4BBF1}"/>
              </a:ext>
            </a:extLst>
          </p:cNvPr>
          <p:cNvSpPr/>
          <p:nvPr/>
        </p:nvSpPr>
        <p:spPr bwMode="auto">
          <a:xfrm flipH="1">
            <a:off x="10515600" y="2971800"/>
            <a:ext cx="1371600" cy="1371600"/>
          </a:xfrm>
          <a:prstGeom prst="rtTriangle">
            <a:avLst/>
          </a:prstGeom>
          <a:solidFill>
            <a:srgbClr val="009051">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Freeform 14">
            <a:extLst>
              <a:ext uri="{FF2B5EF4-FFF2-40B4-BE49-F238E27FC236}">
                <a16:creationId xmlns:a16="http://schemas.microsoft.com/office/drawing/2014/main" id="{A0B81A33-C944-204B-AFE4-693AA6396868}"/>
              </a:ext>
            </a:extLst>
          </p:cNvPr>
          <p:cNvSpPr/>
          <p:nvPr/>
        </p:nvSpPr>
        <p:spPr bwMode="auto">
          <a:xfrm>
            <a:off x="9080500" y="4800600"/>
            <a:ext cx="1435100" cy="990600"/>
          </a:xfrm>
          <a:custGeom>
            <a:avLst/>
            <a:gdLst>
              <a:gd name="connsiteX0" fmla="*/ 0 w 1435100"/>
              <a:gd name="connsiteY0" fmla="*/ 990600 h 1003300"/>
              <a:gd name="connsiteX1" fmla="*/ 990600 w 1435100"/>
              <a:gd name="connsiteY1" fmla="*/ 0 h 1003300"/>
              <a:gd name="connsiteX2" fmla="*/ 1435100 w 1435100"/>
              <a:gd name="connsiteY2" fmla="*/ 12700 h 1003300"/>
              <a:gd name="connsiteX3" fmla="*/ 1422400 w 1435100"/>
              <a:gd name="connsiteY3" fmla="*/ 1003300 h 1003300"/>
              <a:gd name="connsiteX0" fmla="*/ 0 w 1435100"/>
              <a:gd name="connsiteY0" fmla="*/ 990600 h 990600"/>
              <a:gd name="connsiteX1" fmla="*/ 990600 w 1435100"/>
              <a:gd name="connsiteY1" fmla="*/ 0 h 990600"/>
              <a:gd name="connsiteX2" fmla="*/ 1435100 w 1435100"/>
              <a:gd name="connsiteY2" fmla="*/ 12700 h 990600"/>
            </a:gdLst>
            <a:ahLst/>
            <a:cxnLst>
              <a:cxn ang="0">
                <a:pos x="connsiteX0" y="connsiteY0"/>
              </a:cxn>
              <a:cxn ang="0">
                <a:pos x="connsiteX1" y="connsiteY1"/>
              </a:cxn>
              <a:cxn ang="0">
                <a:pos x="connsiteX2" y="connsiteY2"/>
              </a:cxn>
            </a:cxnLst>
            <a:rect l="l" t="t" r="r" b="b"/>
            <a:pathLst>
              <a:path w="1435100" h="990600">
                <a:moveTo>
                  <a:pt x="0" y="990600"/>
                </a:moveTo>
                <a:lnTo>
                  <a:pt x="990600" y="0"/>
                </a:lnTo>
                <a:lnTo>
                  <a:pt x="1435100" y="12700"/>
                </a:lnTo>
              </a:path>
            </a:pathLst>
          </a:custGeom>
          <a:noFill/>
          <a:ln w="25400" cap="flat" cmpd="sng" algn="ctr">
            <a:solidFill>
              <a:schemeClr val="bg1"/>
            </a:solidFill>
            <a:prstDash val="solid"/>
            <a:round/>
            <a:headEnd type="none" w="med" len="med"/>
            <a:tailEnd type="none" w="med" len="med"/>
          </a:ln>
          <a:effectLst>
            <a:glow rad="127000">
              <a:srgbClr val="CC66FF"/>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35" name="Group 34">
            <a:extLst>
              <a:ext uri="{FF2B5EF4-FFF2-40B4-BE49-F238E27FC236}">
                <a16:creationId xmlns:a16="http://schemas.microsoft.com/office/drawing/2014/main" id="{831B4E8B-97AF-D448-9BFF-54D32AF6CD9F}"/>
              </a:ext>
            </a:extLst>
          </p:cNvPr>
          <p:cNvGrpSpPr/>
          <p:nvPr/>
        </p:nvGrpSpPr>
        <p:grpSpPr>
          <a:xfrm>
            <a:off x="9982200" y="3581400"/>
            <a:ext cx="4893975" cy="3962400"/>
            <a:chOff x="8364825" y="2667000"/>
            <a:chExt cx="4893975" cy="3962400"/>
          </a:xfrm>
        </p:grpSpPr>
        <p:sp>
          <p:nvSpPr>
            <p:cNvPr id="36" name="Explosion 2 35">
              <a:extLst>
                <a:ext uri="{FF2B5EF4-FFF2-40B4-BE49-F238E27FC236}">
                  <a16:creationId xmlns:a16="http://schemas.microsoft.com/office/drawing/2014/main" id="{D96FDDAB-C182-3F4B-9FB5-7A38E6E557CD}"/>
                </a:ext>
              </a:extLst>
            </p:cNvPr>
            <p:cNvSpPr/>
            <p:nvPr/>
          </p:nvSpPr>
          <p:spPr bwMode="auto">
            <a:xfrm>
              <a:off x="8763000" y="2667000"/>
              <a:ext cx="4495800" cy="3962400"/>
            </a:xfrm>
            <a:prstGeom prst="irregularSeal2">
              <a:avLst/>
            </a:prstGeom>
            <a:solidFill>
              <a:srgbClr val="FFCC66"/>
            </a:solidFill>
            <a:ln w="9525" cap="flat" cmpd="sng" algn="ctr">
              <a:solidFill>
                <a:srgbClr val="9411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0" i="0" u="none" strike="noStrike" cap="none" normalizeH="0" baseline="0" dirty="0">
                  <a:ln>
                    <a:noFill/>
                  </a:ln>
                  <a:solidFill>
                    <a:srgbClr val="FF9300"/>
                  </a:solidFill>
                  <a:effectLst/>
                  <a:latin typeface="Arial" charset="0"/>
                  <a:ea typeface="ＭＳ Ｐゴシック" charset="-128"/>
                  <a:cs typeface="ＭＳ Ｐゴシック" charset="-128"/>
                </a:rPr>
                <a:t>!</a:t>
              </a:r>
            </a:p>
          </p:txBody>
        </p:sp>
        <p:sp>
          <p:nvSpPr>
            <p:cNvPr id="39" name="Content Placeholder 2">
              <a:extLst>
                <a:ext uri="{FF2B5EF4-FFF2-40B4-BE49-F238E27FC236}">
                  <a16:creationId xmlns:a16="http://schemas.microsoft.com/office/drawing/2014/main" id="{6DD21833-D249-DF41-B756-6EC38F8E4617}"/>
                </a:ext>
              </a:extLst>
            </p:cNvPr>
            <p:cNvSpPr txBox="1">
              <a:spLocks/>
            </p:cNvSpPr>
            <p:nvPr/>
          </p:nvSpPr>
          <p:spPr>
            <a:xfrm rot="20099409">
              <a:off x="8364825" y="3822860"/>
              <a:ext cx="4800600" cy="18669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2400" b="1" kern="0" dirty="0">
                  <a:solidFill>
                    <a:srgbClr val="941100"/>
                  </a:solidFill>
                </a:rPr>
                <a:t>Know the theoretical</a:t>
              </a:r>
            </a:p>
            <a:p>
              <a:pPr marL="0" indent="0" algn="ctr">
                <a:spcBef>
                  <a:spcPts val="800"/>
                </a:spcBef>
              </a:pPr>
              <a:r>
                <a:rPr lang="en-US" sz="2400" b="1" kern="0" dirty="0">
                  <a:solidFill>
                    <a:srgbClr val="941100"/>
                  </a:solidFill>
                </a:rPr>
                <a:t>bounds on your AI.</a:t>
              </a:r>
            </a:p>
          </p:txBody>
        </p:sp>
      </p:grpSp>
    </p:spTree>
    <p:extLst>
      <p:ext uri="{BB962C8B-B14F-4D97-AF65-F5344CB8AC3E}">
        <p14:creationId xmlns:p14="http://schemas.microsoft.com/office/powerpoint/2010/main" val="285487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4400" y="2286000"/>
            <a:ext cx="12801600" cy="1828800"/>
          </a:xfrm>
        </p:spPr>
        <p:txBody>
          <a:bodyPr anchor="t"/>
          <a:lstStyle/>
          <a:p>
            <a:r>
              <a:rPr lang="en-US" sz="9600" dirty="0"/>
              <a:t>So Why is Roofline Useful?</a:t>
            </a:r>
            <a:endParaRPr lang="en-US" sz="6400" i="1" dirty="0"/>
          </a:p>
        </p:txBody>
      </p:sp>
    </p:spTree>
    <p:extLst>
      <p:ext uri="{BB962C8B-B14F-4D97-AF65-F5344CB8AC3E}">
        <p14:creationId xmlns:p14="http://schemas.microsoft.com/office/powerpoint/2010/main" val="3987435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Computational Complexity</a:t>
            </a:r>
          </a:p>
        </p:txBody>
      </p:sp>
      <p:sp>
        <p:nvSpPr>
          <p:cNvPr id="3"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Assume run time is correlated with the number of operations (e.g. FP ops)</a:t>
            </a:r>
          </a:p>
          <a:p>
            <a:pPr marL="457200" indent="-457200">
              <a:spcBef>
                <a:spcPts val="800"/>
              </a:spcBef>
              <a:buFont typeface="Wingdings" charset="2"/>
              <a:buChar char="§"/>
            </a:pPr>
            <a:r>
              <a:rPr lang="en-US" sz="3200" dirty="0"/>
              <a:t>Users define parameterize their algorithms, solvers, kernels</a:t>
            </a:r>
          </a:p>
          <a:p>
            <a:pPr marL="457200" indent="-457200">
              <a:spcBef>
                <a:spcPts val="800"/>
              </a:spcBef>
              <a:buFont typeface="Wingdings" charset="2"/>
              <a:buChar char="§"/>
            </a:pPr>
            <a:r>
              <a:rPr lang="en-US" sz="3200" dirty="0"/>
              <a:t>Count the number of operations as a function of those parameters</a:t>
            </a:r>
          </a:p>
          <a:p>
            <a:pPr marL="457200" indent="-457200">
              <a:spcBef>
                <a:spcPts val="800"/>
              </a:spcBef>
              <a:buFont typeface="Wingdings" charset="2"/>
              <a:buChar char="§"/>
            </a:pPr>
            <a:r>
              <a:rPr lang="en-US" sz="3200" dirty="0"/>
              <a:t>Demonstrate run time is correlated with those parameters</a:t>
            </a:r>
          </a:p>
          <a:p>
            <a:pPr marL="457200" indent="-457200">
              <a:spcBef>
                <a:spcPts val="800"/>
              </a:spcBef>
              <a:buFont typeface="Wingdings" charset="2"/>
              <a:buChar char="§"/>
            </a:pPr>
            <a:endParaRPr lang="en-US" sz="32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6</a:t>
            </a:fld>
            <a:endParaRPr lang="en-US" dirty="0"/>
          </a:p>
        </p:txBody>
      </p:sp>
      <p:grpSp>
        <p:nvGrpSpPr>
          <p:cNvPr id="4" name="Group 3">
            <a:extLst>
              <a:ext uri="{FF2B5EF4-FFF2-40B4-BE49-F238E27FC236}">
                <a16:creationId xmlns:a16="http://schemas.microsoft.com/office/drawing/2014/main" id="{99492979-1C8C-D140-9D4F-C8273BD3F7E3}"/>
              </a:ext>
            </a:extLst>
          </p:cNvPr>
          <p:cNvGrpSpPr/>
          <p:nvPr/>
        </p:nvGrpSpPr>
        <p:grpSpPr>
          <a:xfrm>
            <a:off x="7543800" y="1676400"/>
            <a:ext cx="3200400" cy="1752600"/>
            <a:chOff x="7543800" y="1676400"/>
            <a:chExt cx="3200400" cy="1752600"/>
          </a:xfrm>
        </p:grpSpPr>
        <p:sp>
          <p:nvSpPr>
            <p:cNvPr id="7" name="TextBox 6">
              <a:extLst>
                <a:ext uri="{FF2B5EF4-FFF2-40B4-BE49-F238E27FC236}">
                  <a16:creationId xmlns:a16="http://schemas.microsoft.com/office/drawing/2014/main" id="{DFC11C17-34BB-D845-ADD5-46D6C3EED3DA}"/>
                </a:ext>
              </a:extLst>
            </p:cNvPr>
            <p:cNvSpPr txBox="1"/>
            <p:nvPr/>
          </p:nvSpPr>
          <p:spPr>
            <a:xfrm>
              <a:off x="7543800" y="1676400"/>
              <a:ext cx="3200400" cy="914400"/>
            </a:xfrm>
            <a:prstGeom prst="rect">
              <a:avLst/>
            </a:prstGeom>
            <a:solidFill>
              <a:srgbClr val="002060"/>
            </a:solidFill>
          </p:spPr>
          <p:txBody>
            <a:bodyPr wrap="square" rtlCol="0" anchor="t">
              <a:noAutofit/>
            </a:bodyPr>
            <a:lstStyle/>
            <a:p>
              <a:r>
                <a:rPr lang="mr-IN" sz="1200" dirty="0">
                  <a:solidFill>
                    <a:srgbClr val="FF6FCF"/>
                  </a:solidFill>
                  <a:latin typeface="Lucida Console" charset="0"/>
                  <a:ea typeface="Lucida Console" charset="0"/>
                  <a:cs typeface="Lucida Console" charset="0"/>
                </a:rPr>
                <a:t>#</a:t>
              </a:r>
              <a:r>
                <a:rPr lang="mr-IN" sz="1200" dirty="0" err="1">
                  <a:solidFill>
                    <a:srgbClr val="FF6FCF"/>
                  </a:solidFill>
                  <a:latin typeface="Lucida Console" charset="0"/>
                  <a:ea typeface="Lucida Console" charset="0"/>
                  <a:cs typeface="Lucida Console" charset="0"/>
                </a:rPr>
                <a:t>pragma</a:t>
              </a:r>
              <a:r>
                <a:rPr lang="mr-IN" sz="1200" dirty="0">
                  <a:solidFill>
                    <a:srgbClr val="FF6FCF"/>
                  </a:solidFill>
                  <a:latin typeface="Lucida Console" charset="0"/>
                  <a:ea typeface="Lucida Console" charset="0"/>
                  <a:cs typeface="Lucida Console" charset="0"/>
                </a:rPr>
                <a:t> </a:t>
              </a:r>
              <a:r>
                <a:rPr lang="mr-IN" sz="1200" dirty="0" err="1">
                  <a:solidFill>
                    <a:srgbClr val="FF6FCF"/>
                  </a:solidFill>
                  <a:latin typeface="Lucida Console" charset="0"/>
                  <a:ea typeface="Lucida Console" charset="0"/>
                  <a:cs typeface="Lucida Console" charset="0"/>
                </a:rPr>
                <a:t>omp</a:t>
              </a:r>
              <a:r>
                <a:rPr lang="mr-IN" sz="1200" dirty="0">
                  <a:solidFill>
                    <a:srgbClr val="FF6FCF"/>
                  </a:solidFill>
                  <a:latin typeface="Lucida Console" charset="0"/>
                  <a:ea typeface="Lucida Console" charset="0"/>
                  <a:cs typeface="Lucida Console" charset="0"/>
                </a:rPr>
                <a:t> </a:t>
              </a:r>
              <a:r>
                <a:rPr lang="mr-IN" sz="1200" dirty="0" err="1">
                  <a:solidFill>
                    <a:srgbClr val="FF6FCF"/>
                  </a:solidFill>
                  <a:latin typeface="Lucida Console" charset="0"/>
                  <a:ea typeface="Lucida Console" charset="0"/>
                  <a:cs typeface="Lucida Console" charset="0"/>
                </a:rPr>
                <a:t>parallel</a:t>
              </a:r>
              <a:r>
                <a:rPr lang="mr-IN" sz="1200" dirty="0">
                  <a:solidFill>
                    <a:srgbClr val="FF6FCF"/>
                  </a:solidFill>
                  <a:latin typeface="Lucida Console" charset="0"/>
                  <a:ea typeface="Lucida Console" charset="0"/>
                  <a:cs typeface="Lucida Console" charset="0"/>
                </a:rPr>
                <a:t> </a:t>
              </a:r>
              <a:r>
                <a:rPr lang="mr-IN" sz="1200" dirty="0" err="1">
                  <a:solidFill>
                    <a:srgbClr val="FF6FCF"/>
                  </a:solidFill>
                  <a:latin typeface="Lucida Console" charset="0"/>
                  <a:ea typeface="Lucida Console" charset="0"/>
                  <a:cs typeface="Lucida Console" charset="0"/>
                </a:rPr>
                <a:t>for</a:t>
              </a:r>
              <a:endParaRPr lang="en-US" sz="1200" dirty="0">
                <a:solidFill>
                  <a:srgbClr val="FF6FCF"/>
                </a:solidFill>
                <a:latin typeface="Lucida Console" charset="0"/>
                <a:ea typeface="Lucida Console" charset="0"/>
                <a:cs typeface="Lucida Console" charset="0"/>
              </a:endParaRPr>
            </a:p>
            <a:p>
              <a:r>
                <a:rPr lang="mr-IN" sz="1200" dirty="0" err="1">
                  <a:solidFill>
                    <a:srgbClr val="FFFF00"/>
                  </a:solidFill>
                  <a:latin typeface="Lucida Console" charset="0"/>
                  <a:ea typeface="Lucida Console" charset="0"/>
                  <a:cs typeface="Lucida Console" charset="0"/>
                </a:rPr>
                <a:t>for</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a:t>
              </a:r>
              <a:r>
                <a:rPr lang="mr-IN" sz="1200" dirty="0">
                  <a:solidFill>
                    <a:srgbClr val="FFFF00"/>
                  </a:solidFill>
                  <a:latin typeface="Lucida Console" charset="0"/>
                  <a:ea typeface="Lucida Console" charset="0"/>
                  <a:cs typeface="Lucida Console" charset="0"/>
                </a:rPr>
                <a:t>=</a:t>
              </a:r>
              <a:r>
                <a:rPr lang="en-US" sz="1200" dirty="0">
                  <a:solidFill>
                    <a:srgbClr val="FFFF00"/>
                  </a:solidFill>
                  <a:latin typeface="Lucida Console" charset="0"/>
                  <a:ea typeface="Lucida Console" charset="0"/>
                  <a:cs typeface="Lucida Console" charset="0"/>
                </a:rPr>
                <a:t>0</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a:t>
              </a:r>
              <a:r>
                <a:rPr lang="mr-IN" sz="1200" dirty="0">
                  <a:solidFill>
                    <a:srgbClr val="FFFF00"/>
                  </a:solidFill>
                  <a:latin typeface="Lucida Console" charset="0"/>
                  <a:ea typeface="Lucida Console" charset="0"/>
                  <a:cs typeface="Lucida Console" charset="0"/>
                </a:rPr>
                <a:t>&lt;</a:t>
              </a:r>
              <a:r>
                <a:rPr lang="en-US" sz="1200" dirty="0">
                  <a:solidFill>
                    <a:srgbClr val="FFFF00"/>
                  </a:solidFill>
                  <a:latin typeface="Lucida Console" charset="0"/>
                  <a:ea typeface="Lucida Console" charset="0"/>
                  <a:cs typeface="Lucida Console" charset="0"/>
                </a:rPr>
                <a:t>N</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a:t>
              </a:r>
              <a:r>
                <a:rPr lang="mr-IN" sz="1200" dirty="0">
                  <a:solidFill>
                    <a:srgbClr val="FFFF00"/>
                  </a:solidFill>
                  <a:latin typeface="Lucida Console" charset="0"/>
                  <a:ea typeface="Lucida Console" charset="0"/>
                  <a:cs typeface="Lucida Console" charset="0"/>
                </a:rPr>
                <a:t>++){</a:t>
              </a:r>
              <a:endParaRPr lang="en-US" sz="1200" dirty="0">
                <a:solidFill>
                  <a:srgbClr val="FFFF00"/>
                </a:solidFill>
                <a:latin typeface="Lucida Console" charset="0"/>
                <a:ea typeface="Lucida Console" charset="0"/>
                <a:cs typeface="Lucida Console" charset="0"/>
              </a:endParaRPr>
            </a:p>
            <a:p>
              <a:r>
                <a:rPr lang="en-US" sz="1200" dirty="0">
                  <a:solidFill>
                    <a:srgbClr val="FFFF00"/>
                  </a:solidFill>
                  <a:latin typeface="Lucida Console" charset="0"/>
                  <a:ea typeface="Lucida Console" charset="0"/>
                  <a:cs typeface="Lucida Console" charset="0"/>
                </a:rPr>
                <a:t>  Z</a:t>
              </a:r>
              <a:r>
                <a:rPr lang="mr-IN" sz="1200" dirty="0">
                  <a:solidFill>
                    <a:srgbClr val="FFFF00"/>
                  </a:solidFill>
                  <a:latin typeface="Lucida Console" charset="0"/>
                  <a:ea typeface="Lucida Console" charset="0"/>
                  <a:cs typeface="Lucida Console" charset="0"/>
                </a:rPr>
                <a:t>[</a:t>
              </a:r>
              <a:r>
                <a:rPr lang="en-US" sz="1200" dirty="0" err="1">
                  <a:solidFill>
                    <a:srgbClr val="FFFF00"/>
                  </a:solidFill>
                  <a:latin typeface="Lucida Console" charset="0"/>
                  <a:ea typeface="Lucida Console" charset="0"/>
                  <a:cs typeface="Lucida Console" charset="0"/>
                </a:rPr>
                <a:t>i</a:t>
              </a:r>
              <a:r>
                <a:rPr lang="mr-IN" sz="1200" dirty="0">
                  <a:solidFill>
                    <a:srgbClr val="FFFF00"/>
                  </a:solidFill>
                  <a:latin typeface="Lucida Console" charset="0"/>
                  <a:ea typeface="Lucida Console" charset="0"/>
                  <a:cs typeface="Lucida Console" charset="0"/>
                </a:rPr>
                <a:t>] = </a:t>
              </a:r>
              <a:r>
                <a:rPr lang="en-US" sz="1200" dirty="0">
                  <a:solidFill>
                    <a:srgbClr val="FFFF00"/>
                  </a:solidFill>
                  <a:latin typeface="Lucida Console" charset="0"/>
                  <a:ea typeface="Lucida Console" charset="0"/>
                  <a:cs typeface="Lucida Console" charset="0"/>
                </a:rPr>
                <a:t>alpha*X[</a:t>
              </a:r>
              <a:r>
                <a:rPr lang="en-US" sz="1200" dirty="0" err="1">
                  <a:solidFill>
                    <a:srgbClr val="FFFF00"/>
                  </a:solidFill>
                  <a:latin typeface="Lucida Console" charset="0"/>
                  <a:ea typeface="Lucida Console" charset="0"/>
                  <a:cs typeface="Lucida Console" charset="0"/>
                </a:rPr>
                <a:t>i</a:t>
              </a:r>
              <a:r>
                <a:rPr lang="en-US" sz="1200" dirty="0">
                  <a:solidFill>
                    <a:srgbClr val="FFFF00"/>
                  </a:solidFill>
                  <a:latin typeface="Lucida Console" charset="0"/>
                  <a:ea typeface="Lucida Console" charset="0"/>
                  <a:cs typeface="Lucida Console" charset="0"/>
                </a:rPr>
                <a:t>] + Y[</a:t>
              </a:r>
              <a:r>
                <a:rPr lang="en-US" sz="1200" dirty="0" err="1">
                  <a:solidFill>
                    <a:srgbClr val="FFFF00"/>
                  </a:solidFill>
                  <a:latin typeface="Lucida Console" charset="0"/>
                  <a:ea typeface="Lucida Console" charset="0"/>
                  <a:cs typeface="Lucida Console" charset="0"/>
                </a:rPr>
                <a:t>i</a:t>
              </a:r>
              <a:r>
                <a:rPr lang="en-US" sz="1200" dirty="0">
                  <a:solidFill>
                    <a:srgbClr val="FFFF00"/>
                  </a:solidFill>
                  <a:latin typeface="Lucida Console" charset="0"/>
                  <a:ea typeface="Lucida Console" charset="0"/>
                  <a:cs typeface="Lucida Console" charset="0"/>
                </a:rPr>
                <a:t>];</a:t>
              </a:r>
            </a:p>
            <a:p>
              <a:r>
                <a:rPr lang="en-US" sz="1200" dirty="0">
                  <a:solidFill>
                    <a:srgbClr val="FFFF00"/>
                  </a:solidFill>
                  <a:latin typeface="Lucida Console" charset="0"/>
                  <a:ea typeface="Lucida Console" charset="0"/>
                  <a:cs typeface="Lucida Console" charset="0"/>
                </a:rPr>
                <a:t>}</a:t>
              </a:r>
            </a:p>
          </p:txBody>
        </p:sp>
        <p:sp>
          <p:nvSpPr>
            <p:cNvPr id="8" name="Content Placeholder 2">
              <a:extLst>
                <a:ext uri="{FF2B5EF4-FFF2-40B4-BE49-F238E27FC236}">
                  <a16:creationId xmlns:a16="http://schemas.microsoft.com/office/drawing/2014/main" id="{67BBAC0A-3F7D-F644-88BC-A1B174DF1B89}"/>
                </a:ext>
              </a:extLst>
            </p:cNvPr>
            <p:cNvSpPr txBox="1">
              <a:spLocks/>
            </p:cNvSpPr>
            <p:nvPr/>
          </p:nvSpPr>
          <p:spPr>
            <a:xfrm>
              <a:off x="7543800" y="2590800"/>
              <a:ext cx="3200400" cy="8382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spcBef>
                  <a:spcPts val="800"/>
                </a:spcBef>
              </a:pPr>
              <a:r>
                <a:rPr lang="en-US" sz="1600" kern="0" dirty="0"/>
                <a:t>DAXPY: O(N) complexity where N is the number of elements</a:t>
              </a:r>
            </a:p>
            <a:p>
              <a:pPr marL="457200" indent="0">
                <a:spcBef>
                  <a:spcPts val="800"/>
                </a:spcBef>
              </a:pPr>
              <a:endParaRPr lang="en-US" sz="1600" kern="0" dirty="0"/>
            </a:p>
            <a:p>
              <a:pPr marL="0" indent="0">
                <a:spcBef>
                  <a:spcPts val="800"/>
                </a:spcBef>
              </a:pPr>
              <a:endParaRPr lang="en-US" sz="1600" kern="0" dirty="0"/>
            </a:p>
          </p:txBody>
        </p:sp>
      </p:grpSp>
      <p:grpSp>
        <p:nvGrpSpPr>
          <p:cNvPr id="11" name="Group 10">
            <a:extLst>
              <a:ext uri="{FF2B5EF4-FFF2-40B4-BE49-F238E27FC236}">
                <a16:creationId xmlns:a16="http://schemas.microsoft.com/office/drawing/2014/main" id="{5EA99BD2-55BA-6E4B-9D61-812D8E079D0E}"/>
              </a:ext>
            </a:extLst>
          </p:cNvPr>
          <p:cNvGrpSpPr/>
          <p:nvPr/>
        </p:nvGrpSpPr>
        <p:grpSpPr>
          <a:xfrm>
            <a:off x="10820400" y="1676400"/>
            <a:ext cx="3200400" cy="2819400"/>
            <a:chOff x="10820400" y="1676400"/>
            <a:chExt cx="3200400" cy="2819400"/>
          </a:xfrm>
        </p:grpSpPr>
        <p:sp>
          <p:nvSpPr>
            <p:cNvPr id="9" name="TextBox 8">
              <a:extLst>
                <a:ext uri="{FF2B5EF4-FFF2-40B4-BE49-F238E27FC236}">
                  <a16:creationId xmlns:a16="http://schemas.microsoft.com/office/drawing/2014/main" id="{1AF7DEAF-DA69-7242-9D0D-DCAFE1380B2D}"/>
                </a:ext>
              </a:extLst>
            </p:cNvPr>
            <p:cNvSpPr txBox="1"/>
            <p:nvPr/>
          </p:nvSpPr>
          <p:spPr>
            <a:xfrm>
              <a:off x="10820400" y="1676400"/>
              <a:ext cx="3200400" cy="1981200"/>
            </a:xfrm>
            <a:prstGeom prst="rect">
              <a:avLst/>
            </a:prstGeom>
            <a:solidFill>
              <a:srgbClr val="002060"/>
            </a:solidFill>
          </p:spPr>
          <p:txBody>
            <a:bodyPr wrap="square" rtlCol="0" anchor="t">
              <a:noAutofit/>
            </a:bodyPr>
            <a:lstStyle/>
            <a:p>
              <a:r>
                <a:rPr lang="mr-IN" sz="1200" dirty="0">
                  <a:solidFill>
                    <a:srgbClr val="FF6FCF"/>
                  </a:solidFill>
                  <a:latin typeface="Lucida Console" charset="0"/>
                  <a:ea typeface="Lucida Console" charset="0"/>
                  <a:cs typeface="Lucida Console" charset="0"/>
                </a:rPr>
                <a:t>#</a:t>
              </a:r>
              <a:r>
                <a:rPr lang="mr-IN" sz="1200" dirty="0" err="1">
                  <a:solidFill>
                    <a:srgbClr val="FF6FCF"/>
                  </a:solidFill>
                  <a:latin typeface="Lucida Console" charset="0"/>
                  <a:ea typeface="Lucida Console" charset="0"/>
                  <a:cs typeface="Lucida Console" charset="0"/>
                </a:rPr>
                <a:t>pragma</a:t>
              </a:r>
              <a:r>
                <a:rPr lang="mr-IN" sz="1200" dirty="0">
                  <a:solidFill>
                    <a:srgbClr val="FF6FCF"/>
                  </a:solidFill>
                  <a:latin typeface="Lucida Console" charset="0"/>
                  <a:ea typeface="Lucida Console" charset="0"/>
                  <a:cs typeface="Lucida Console" charset="0"/>
                </a:rPr>
                <a:t> </a:t>
              </a:r>
              <a:r>
                <a:rPr lang="mr-IN" sz="1200" dirty="0" err="1">
                  <a:solidFill>
                    <a:srgbClr val="FF6FCF"/>
                  </a:solidFill>
                  <a:latin typeface="Lucida Console" charset="0"/>
                  <a:ea typeface="Lucida Console" charset="0"/>
                  <a:cs typeface="Lucida Console" charset="0"/>
                </a:rPr>
                <a:t>omp</a:t>
              </a:r>
              <a:r>
                <a:rPr lang="mr-IN" sz="1200" dirty="0">
                  <a:solidFill>
                    <a:srgbClr val="FF6FCF"/>
                  </a:solidFill>
                  <a:latin typeface="Lucida Console" charset="0"/>
                  <a:ea typeface="Lucida Console" charset="0"/>
                  <a:cs typeface="Lucida Console" charset="0"/>
                </a:rPr>
                <a:t> </a:t>
              </a:r>
              <a:r>
                <a:rPr lang="mr-IN" sz="1200" dirty="0" err="1">
                  <a:solidFill>
                    <a:srgbClr val="FF6FCF"/>
                  </a:solidFill>
                  <a:latin typeface="Lucida Console" charset="0"/>
                  <a:ea typeface="Lucida Console" charset="0"/>
                  <a:cs typeface="Lucida Console" charset="0"/>
                </a:rPr>
                <a:t>parallel</a:t>
              </a:r>
              <a:r>
                <a:rPr lang="mr-IN" sz="1200" dirty="0">
                  <a:solidFill>
                    <a:srgbClr val="FF6FCF"/>
                  </a:solidFill>
                  <a:latin typeface="Lucida Console" charset="0"/>
                  <a:ea typeface="Lucida Console" charset="0"/>
                  <a:cs typeface="Lucida Console" charset="0"/>
                </a:rPr>
                <a:t> </a:t>
              </a:r>
              <a:r>
                <a:rPr lang="mr-IN" sz="1200" dirty="0" err="1">
                  <a:solidFill>
                    <a:srgbClr val="FF6FCF"/>
                  </a:solidFill>
                  <a:latin typeface="Lucida Console" charset="0"/>
                  <a:ea typeface="Lucida Console" charset="0"/>
                  <a:cs typeface="Lucida Console" charset="0"/>
                </a:rPr>
                <a:t>for</a:t>
              </a:r>
              <a:endParaRPr lang="en-US" sz="1200" dirty="0">
                <a:solidFill>
                  <a:srgbClr val="FF6FCF"/>
                </a:solidFill>
                <a:latin typeface="Lucida Console" charset="0"/>
                <a:ea typeface="Lucida Console" charset="0"/>
                <a:cs typeface="Lucida Console" charset="0"/>
              </a:endParaRPr>
            </a:p>
            <a:p>
              <a:r>
                <a:rPr lang="mr-IN" sz="1200" dirty="0" err="1">
                  <a:solidFill>
                    <a:srgbClr val="FFFF00"/>
                  </a:solidFill>
                  <a:latin typeface="Lucida Console" charset="0"/>
                  <a:ea typeface="Lucida Console" charset="0"/>
                  <a:cs typeface="Lucida Console" charset="0"/>
                </a:rPr>
                <a:t>for</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a:t>
              </a:r>
              <a:r>
                <a:rPr lang="mr-IN" sz="1200" dirty="0">
                  <a:solidFill>
                    <a:srgbClr val="FFFF00"/>
                  </a:solidFill>
                  <a:latin typeface="Lucida Console" charset="0"/>
                  <a:ea typeface="Lucida Console" charset="0"/>
                  <a:cs typeface="Lucida Console" charset="0"/>
                </a:rPr>
                <a:t>=</a:t>
              </a:r>
              <a:r>
                <a:rPr lang="en-US" sz="1200" dirty="0">
                  <a:solidFill>
                    <a:srgbClr val="FFFF00"/>
                  </a:solidFill>
                  <a:latin typeface="Lucida Console" charset="0"/>
                  <a:ea typeface="Lucida Console" charset="0"/>
                  <a:cs typeface="Lucida Console" charset="0"/>
                </a:rPr>
                <a:t>0</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a:t>
              </a:r>
              <a:r>
                <a:rPr lang="mr-IN" sz="1200" dirty="0">
                  <a:solidFill>
                    <a:srgbClr val="FFFF00"/>
                  </a:solidFill>
                  <a:latin typeface="Lucida Console" charset="0"/>
                  <a:ea typeface="Lucida Console" charset="0"/>
                  <a:cs typeface="Lucida Console" charset="0"/>
                </a:rPr>
                <a:t>&lt;</a:t>
              </a:r>
              <a:r>
                <a:rPr lang="en-US" sz="1200" dirty="0">
                  <a:solidFill>
                    <a:srgbClr val="FFFF00"/>
                  </a:solidFill>
                  <a:latin typeface="Lucida Console" charset="0"/>
                  <a:ea typeface="Lucida Console" charset="0"/>
                  <a:cs typeface="Lucida Console" charset="0"/>
                </a:rPr>
                <a:t>N</a:t>
              </a:r>
              <a:r>
                <a:rPr lang="mr-IN" sz="1200" dirty="0">
                  <a:solidFill>
                    <a:srgbClr val="FFFF00"/>
                  </a:solidFill>
                  <a:latin typeface="Lucida Console" charset="0"/>
                  <a:ea typeface="Lucida Console" charset="0"/>
                  <a:cs typeface="Lucida Console" charset="0"/>
                </a:rPr>
                <a:t>;</a:t>
              </a:r>
              <a:r>
                <a:rPr lang="mr-IN" sz="1200" dirty="0" err="1">
                  <a:solidFill>
                    <a:srgbClr val="FFFF00"/>
                  </a:solidFill>
                  <a:latin typeface="Lucida Console" charset="0"/>
                  <a:ea typeface="Lucida Console" charset="0"/>
                  <a:cs typeface="Lucida Console" charset="0"/>
                </a:rPr>
                <a:t>i</a:t>
              </a:r>
              <a:r>
                <a:rPr lang="mr-IN" sz="1200" dirty="0">
                  <a:solidFill>
                    <a:srgbClr val="FFFF00"/>
                  </a:solidFill>
                  <a:latin typeface="Lucida Console" charset="0"/>
                  <a:ea typeface="Lucida Console" charset="0"/>
                  <a:cs typeface="Lucida Console" charset="0"/>
                </a:rPr>
                <a:t>++){</a:t>
              </a:r>
              <a:endParaRPr lang="en-US" sz="1200" dirty="0">
                <a:solidFill>
                  <a:srgbClr val="FFFF00"/>
                </a:solidFill>
                <a:latin typeface="Lucida Console" charset="0"/>
                <a:ea typeface="Lucida Console" charset="0"/>
                <a:cs typeface="Lucida Console" charset="0"/>
              </a:endParaRPr>
            </a:p>
            <a:p>
              <a:r>
                <a:rPr lang="mr-IN" sz="1200" dirty="0" err="1">
                  <a:solidFill>
                    <a:srgbClr val="FFFF00"/>
                  </a:solidFill>
                  <a:latin typeface="Lucida Console" charset="0"/>
                  <a:ea typeface="Lucida Console" charset="0"/>
                  <a:cs typeface="Lucida Console" charset="0"/>
                </a:rPr>
                <a:t>for</a:t>
              </a:r>
              <a:r>
                <a:rPr lang="mr-IN" sz="1200" dirty="0">
                  <a:solidFill>
                    <a:srgbClr val="FFFF00"/>
                  </a:solidFill>
                  <a:latin typeface="Lucida Console" charset="0"/>
                  <a:ea typeface="Lucida Console" charset="0"/>
                  <a:cs typeface="Lucida Console" charset="0"/>
                </a:rPr>
                <a:t>(</a:t>
              </a:r>
              <a:r>
                <a:rPr lang="en-US" sz="1200" dirty="0">
                  <a:solidFill>
                    <a:srgbClr val="FFFF00"/>
                  </a:solidFill>
                  <a:latin typeface="Lucida Console" charset="0"/>
                  <a:ea typeface="Lucida Console" charset="0"/>
                  <a:cs typeface="Lucida Console" charset="0"/>
                </a:rPr>
                <a:t>j</a:t>
              </a:r>
              <a:r>
                <a:rPr lang="mr-IN" sz="1200" dirty="0">
                  <a:solidFill>
                    <a:srgbClr val="FFFF00"/>
                  </a:solidFill>
                  <a:latin typeface="Lucida Console" charset="0"/>
                  <a:ea typeface="Lucida Console" charset="0"/>
                  <a:cs typeface="Lucida Console" charset="0"/>
                </a:rPr>
                <a:t>=</a:t>
              </a:r>
              <a:r>
                <a:rPr lang="en-US" sz="1200" dirty="0">
                  <a:solidFill>
                    <a:srgbClr val="FFFF00"/>
                  </a:solidFill>
                  <a:latin typeface="Lucida Console" charset="0"/>
                  <a:ea typeface="Lucida Console" charset="0"/>
                  <a:cs typeface="Lucida Console" charset="0"/>
                </a:rPr>
                <a:t>0</a:t>
              </a:r>
              <a:r>
                <a:rPr lang="mr-IN" sz="1200" dirty="0">
                  <a:solidFill>
                    <a:srgbClr val="FFFF00"/>
                  </a:solidFill>
                  <a:latin typeface="Lucida Console" charset="0"/>
                  <a:ea typeface="Lucida Console" charset="0"/>
                  <a:cs typeface="Lucida Console" charset="0"/>
                </a:rPr>
                <a:t>;</a:t>
              </a:r>
              <a:r>
                <a:rPr lang="en-US" sz="1200" dirty="0">
                  <a:solidFill>
                    <a:srgbClr val="FFFF00"/>
                  </a:solidFill>
                  <a:latin typeface="Lucida Console" charset="0"/>
                  <a:ea typeface="Lucida Console" charset="0"/>
                  <a:cs typeface="Lucida Console" charset="0"/>
                </a:rPr>
                <a:t>j</a:t>
              </a:r>
              <a:r>
                <a:rPr lang="mr-IN" sz="1200" dirty="0">
                  <a:solidFill>
                    <a:srgbClr val="FFFF00"/>
                  </a:solidFill>
                  <a:latin typeface="Lucida Console" charset="0"/>
                  <a:ea typeface="Lucida Console" charset="0"/>
                  <a:cs typeface="Lucida Console" charset="0"/>
                </a:rPr>
                <a:t>&lt;</a:t>
              </a:r>
              <a:r>
                <a:rPr lang="en-US" sz="1200" dirty="0">
                  <a:solidFill>
                    <a:srgbClr val="FFFF00"/>
                  </a:solidFill>
                  <a:latin typeface="Lucida Console" charset="0"/>
                  <a:ea typeface="Lucida Console" charset="0"/>
                  <a:cs typeface="Lucida Console" charset="0"/>
                </a:rPr>
                <a:t>N</a:t>
              </a:r>
              <a:r>
                <a:rPr lang="mr-IN" sz="1200" dirty="0">
                  <a:solidFill>
                    <a:srgbClr val="FFFF00"/>
                  </a:solidFill>
                  <a:latin typeface="Lucida Console" charset="0"/>
                  <a:ea typeface="Lucida Console" charset="0"/>
                  <a:cs typeface="Lucida Console" charset="0"/>
                </a:rPr>
                <a:t>;</a:t>
              </a:r>
              <a:r>
                <a:rPr lang="en-US" sz="1200" dirty="0">
                  <a:solidFill>
                    <a:srgbClr val="FFFF00"/>
                  </a:solidFill>
                  <a:latin typeface="Lucida Console" charset="0"/>
                  <a:ea typeface="Lucida Console" charset="0"/>
                  <a:cs typeface="Lucida Console" charset="0"/>
                </a:rPr>
                <a:t>j</a:t>
              </a:r>
              <a:r>
                <a:rPr lang="mr-IN" sz="1200" dirty="0">
                  <a:solidFill>
                    <a:srgbClr val="FFFF00"/>
                  </a:solidFill>
                  <a:latin typeface="Lucida Console" charset="0"/>
                  <a:ea typeface="Lucida Console" charset="0"/>
                  <a:cs typeface="Lucida Console" charset="0"/>
                </a:rPr>
                <a:t>++){</a:t>
              </a:r>
              <a:endParaRPr lang="en-US" sz="1200" dirty="0">
                <a:solidFill>
                  <a:srgbClr val="FFFF00"/>
                </a:solidFill>
                <a:latin typeface="Lucida Console" charset="0"/>
                <a:ea typeface="Lucida Console" charset="0"/>
                <a:cs typeface="Lucida Console" charset="0"/>
              </a:endParaRPr>
            </a:p>
            <a:p>
              <a:r>
                <a:rPr lang="en-US" sz="1200" dirty="0">
                  <a:solidFill>
                    <a:srgbClr val="FFFF00"/>
                  </a:solidFill>
                  <a:latin typeface="Lucida Console" charset="0"/>
                  <a:ea typeface="Lucida Console" charset="0"/>
                  <a:cs typeface="Lucida Console" charset="0"/>
                </a:rPr>
                <a:t>  double </a:t>
              </a:r>
              <a:r>
                <a:rPr lang="en-US" sz="1200" dirty="0" err="1">
                  <a:solidFill>
                    <a:srgbClr val="FFFF00"/>
                  </a:solidFill>
                  <a:latin typeface="Lucida Console" charset="0"/>
                  <a:ea typeface="Lucida Console" charset="0"/>
                  <a:cs typeface="Lucida Console" charset="0"/>
                </a:rPr>
                <a:t>Cij</a:t>
              </a:r>
              <a:r>
                <a:rPr lang="en-US" sz="1200" dirty="0">
                  <a:solidFill>
                    <a:srgbClr val="FFFF00"/>
                  </a:solidFill>
                  <a:latin typeface="Lucida Console" charset="0"/>
                  <a:ea typeface="Lucida Console" charset="0"/>
                  <a:cs typeface="Lucida Console" charset="0"/>
                </a:rPr>
                <a:t>=0;</a:t>
              </a:r>
            </a:p>
            <a:p>
              <a:r>
                <a:rPr lang="en-US" sz="1200" dirty="0">
                  <a:solidFill>
                    <a:srgbClr val="FFFF00"/>
                  </a:solidFill>
                  <a:latin typeface="Lucida Console" charset="0"/>
                  <a:ea typeface="Lucida Console" charset="0"/>
                  <a:cs typeface="Lucida Console" charset="0"/>
                </a:rPr>
                <a:t>  </a:t>
              </a:r>
              <a:r>
                <a:rPr lang="mr-IN" sz="1200" dirty="0" err="1">
                  <a:solidFill>
                    <a:srgbClr val="FFFF00"/>
                  </a:solidFill>
                  <a:latin typeface="Lucida Console" charset="0"/>
                  <a:ea typeface="Lucida Console" charset="0"/>
                  <a:cs typeface="Lucida Console" charset="0"/>
                </a:rPr>
                <a:t>for</a:t>
              </a:r>
              <a:r>
                <a:rPr lang="mr-IN" sz="1200" dirty="0">
                  <a:solidFill>
                    <a:srgbClr val="FFFF00"/>
                  </a:solidFill>
                  <a:latin typeface="Lucida Console" charset="0"/>
                  <a:ea typeface="Lucida Console" charset="0"/>
                  <a:cs typeface="Lucida Console" charset="0"/>
                </a:rPr>
                <a:t>(</a:t>
              </a:r>
              <a:r>
                <a:rPr lang="en-US" sz="1200" dirty="0">
                  <a:solidFill>
                    <a:srgbClr val="FFFF00"/>
                  </a:solidFill>
                  <a:latin typeface="Lucida Console" charset="0"/>
                  <a:ea typeface="Lucida Console" charset="0"/>
                  <a:cs typeface="Lucida Console" charset="0"/>
                </a:rPr>
                <a:t>k</a:t>
              </a:r>
              <a:r>
                <a:rPr lang="mr-IN" sz="1200" dirty="0">
                  <a:solidFill>
                    <a:srgbClr val="FFFF00"/>
                  </a:solidFill>
                  <a:latin typeface="Lucida Console" charset="0"/>
                  <a:ea typeface="Lucida Console" charset="0"/>
                  <a:cs typeface="Lucida Console" charset="0"/>
                </a:rPr>
                <a:t>=</a:t>
              </a:r>
              <a:r>
                <a:rPr lang="en-US" sz="1200" dirty="0">
                  <a:solidFill>
                    <a:srgbClr val="FFFF00"/>
                  </a:solidFill>
                  <a:latin typeface="Lucida Console" charset="0"/>
                  <a:ea typeface="Lucida Console" charset="0"/>
                  <a:cs typeface="Lucida Console" charset="0"/>
                </a:rPr>
                <a:t>0</a:t>
              </a:r>
              <a:r>
                <a:rPr lang="mr-IN" sz="1200" dirty="0">
                  <a:solidFill>
                    <a:srgbClr val="FFFF00"/>
                  </a:solidFill>
                  <a:latin typeface="Lucida Console" charset="0"/>
                  <a:ea typeface="Lucida Console" charset="0"/>
                  <a:cs typeface="Lucida Console" charset="0"/>
                </a:rPr>
                <a:t>;</a:t>
              </a:r>
              <a:r>
                <a:rPr lang="en-US" sz="1200" dirty="0">
                  <a:solidFill>
                    <a:srgbClr val="FFFF00"/>
                  </a:solidFill>
                  <a:latin typeface="Lucida Console" charset="0"/>
                  <a:ea typeface="Lucida Console" charset="0"/>
                  <a:cs typeface="Lucida Console" charset="0"/>
                </a:rPr>
                <a:t>k</a:t>
              </a:r>
              <a:r>
                <a:rPr lang="mr-IN" sz="1200" dirty="0">
                  <a:solidFill>
                    <a:srgbClr val="FFFF00"/>
                  </a:solidFill>
                  <a:latin typeface="Lucida Console" charset="0"/>
                  <a:ea typeface="Lucida Console" charset="0"/>
                  <a:cs typeface="Lucida Console" charset="0"/>
                </a:rPr>
                <a:t>&lt;</a:t>
              </a:r>
              <a:r>
                <a:rPr lang="en-US" sz="1200" dirty="0">
                  <a:solidFill>
                    <a:srgbClr val="FFFF00"/>
                  </a:solidFill>
                  <a:latin typeface="Lucida Console" charset="0"/>
                  <a:ea typeface="Lucida Console" charset="0"/>
                  <a:cs typeface="Lucida Console" charset="0"/>
                </a:rPr>
                <a:t>N</a:t>
              </a:r>
              <a:r>
                <a:rPr lang="mr-IN" sz="1200" dirty="0">
                  <a:solidFill>
                    <a:srgbClr val="FFFF00"/>
                  </a:solidFill>
                  <a:latin typeface="Lucida Console" charset="0"/>
                  <a:ea typeface="Lucida Console" charset="0"/>
                  <a:cs typeface="Lucida Console" charset="0"/>
                </a:rPr>
                <a:t>;</a:t>
              </a:r>
              <a:r>
                <a:rPr lang="en-US" sz="1200" dirty="0">
                  <a:solidFill>
                    <a:srgbClr val="FFFF00"/>
                  </a:solidFill>
                  <a:latin typeface="Lucida Console" charset="0"/>
                  <a:ea typeface="Lucida Console" charset="0"/>
                  <a:cs typeface="Lucida Console" charset="0"/>
                </a:rPr>
                <a:t>k</a:t>
              </a:r>
              <a:r>
                <a:rPr lang="mr-IN" sz="1200" dirty="0">
                  <a:solidFill>
                    <a:srgbClr val="FFFF00"/>
                  </a:solidFill>
                  <a:latin typeface="Lucida Console" charset="0"/>
                  <a:ea typeface="Lucida Console" charset="0"/>
                  <a:cs typeface="Lucida Console" charset="0"/>
                </a:rPr>
                <a:t>++){</a:t>
              </a:r>
              <a:endParaRPr lang="en-US" sz="1200" dirty="0">
                <a:solidFill>
                  <a:srgbClr val="FFFF00"/>
                </a:solidFill>
                <a:latin typeface="Lucida Console" charset="0"/>
                <a:ea typeface="Lucida Console" charset="0"/>
                <a:cs typeface="Lucida Console" charset="0"/>
              </a:endParaRPr>
            </a:p>
            <a:p>
              <a:r>
                <a:rPr lang="en-US" sz="1200" dirty="0">
                  <a:solidFill>
                    <a:srgbClr val="FFFF00"/>
                  </a:solidFill>
                  <a:latin typeface="Lucida Console" charset="0"/>
                  <a:ea typeface="Lucida Console" charset="0"/>
                  <a:cs typeface="Lucida Console" charset="0"/>
                </a:rPr>
                <a:t>    </a:t>
              </a:r>
              <a:r>
                <a:rPr lang="en-US" sz="1200" dirty="0" err="1">
                  <a:solidFill>
                    <a:srgbClr val="FFFF00"/>
                  </a:solidFill>
                  <a:latin typeface="Lucida Console" charset="0"/>
                  <a:ea typeface="Lucida Console" charset="0"/>
                  <a:cs typeface="Lucida Console" charset="0"/>
                </a:rPr>
                <a:t>Cij</a:t>
              </a:r>
              <a:r>
                <a:rPr lang="mr-IN" sz="1200" dirty="0">
                  <a:solidFill>
                    <a:srgbClr val="FFFF00"/>
                  </a:solidFill>
                  <a:latin typeface="Lucida Console" charset="0"/>
                  <a:ea typeface="Lucida Console" charset="0"/>
                  <a:cs typeface="Lucida Console" charset="0"/>
                </a:rPr>
                <a:t> </a:t>
              </a:r>
              <a:r>
                <a:rPr lang="en-US" sz="1200" dirty="0">
                  <a:solidFill>
                    <a:srgbClr val="FFFF00"/>
                  </a:solidFill>
                  <a:latin typeface="Lucida Console" charset="0"/>
                  <a:ea typeface="Lucida Console" charset="0"/>
                  <a:cs typeface="Lucida Console" charset="0"/>
                </a:rPr>
                <a:t>+</a:t>
              </a:r>
              <a:r>
                <a:rPr lang="mr-IN" sz="1200" dirty="0">
                  <a:solidFill>
                    <a:srgbClr val="FFFF00"/>
                  </a:solidFill>
                  <a:latin typeface="Lucida Console" charset="0"/>
                  <a:ea typeface="Lucida Console" charset="0"/>
                  <a:cs typeface="Lucida Console" charset="0"/>
                </a:rPr>
                <a:t>= </a:t>
              </a:r>
              <a:r>
                <a:rPr lang="en-US" sz="1200" dirty="0">
                  <a:solidFill>
                    <a:srgbClr val="FFFF00"/>
                  </a:solidFill>
                  <a:latin typeface="Lucida Console" charset="0"/>
                  <a:ea typeface="Lucida Console" charset="0"/>
                  <a:cs typeface="Lucida Console" charset="0"/>
                </a:rPr>
                <a:t>A[</a:t>
              </a:r>
              <a:r>
                <a:rPr lang="en-US" sz="1200" dirty="0" err="1">
                  <a:solidFill>
                    <a:srgbClr val="FFFF00"/>
                  </a:solidFill>
                  <a:latin typeface="Lucida Console" charset="0"/>
                  <a:ea typeface="Lucida Console" charset="0"/>
                  <a:cs typeface="Lucida Console" charset="0"/>
                </a:rPr>
                <a:t>i</a:t>
              </a:r>
              <a:r>
                <a:rPr lang="en-US" sz="1200" dirty="0">
                  <a:solidFill>
                    <a:srgbClr val="FFFF00"/>
                  </a:solidFill>
                  <a:latin typeface="Lucida Console" charset="0"/>
                  <a:ea typeface="Lucida Console" charset="0"/>
                  <a:cs typeface="Lucida Console" charset="0"/>
                </a:rPr>
                <a:t>][k] * B[k][j];</a:t>
              </a:r>
            </a:p>
            <a:p>
              <a:r>
                <a:rPr lang="en-US" sz="1200" dirty="0">
                  <a:solidFill>
                    <a:srgbClr val="FFFF00"/>
                  </a:solidFill>
                  <a:latin typeface="Lucida Console" charset="0"/>
                  <a:ea typeface="Lucida Console" charset="0"/>
                  <a:cs typeface="Lucida Console" charset="0"/>
                </a:rPr>
                <a:t>  }</a:t>
              </a:r>
            </a:p>
            <a:p>
              <a:r>
                <a:rPr lang="en-US" sz="1200" dirty="0">
                  <a:solidFill>
                    <a:srgbClr val="FFFF00"/>
                  </a:solidFill>
                  <a:latin typeface="Lucida Console" charset="0"/>
                  <a:ea typeface="Lucida Console" charset="0"/>
                  <a:cs typeface="Lucida Console" charset="0"/>
                </a:rPr>
                <a:t>  C[</a:t>
              </a:r>
              <a:r>
                <a:rPr lang="en-US" sz="1200" dirty="0" err="1">
                  <a:solidFill>
                    <a:srgbClr val="FFFF00"/>
                  </a:solidFill>
                  <a:latin typeface="Lucida Console" charset="0"/>
                  <a:ea typeface="Lucida Console" charset="0"/>
                  <a:cs typeface="Lucida Console" charset="0"/>
                </a:rPr>
                <a:t>i</a:t>
              </a:r>
              <a:r>
                <a:rPr lang="en-US" sz="1200" dirty="0">
                  <a:solidFill>
                    <a:srgbClr val="FFFF00"/>
                  </a:solidFill>
                  <a:latin typeface="Lucida Console" charset="0"/>
                  <a:ea typeface="Lucida Console" charset="0"/>
                  <a:cs typeface="Lucida Console" charset="0"/>
                </a:rPr>
                <a:t>][j] = sum;</a:t>
              </a:r>
            </a:p>
            <a:p>
              <a:r>
                <a:rPr lang="en-US" sz="1200" dirty="0">
                  <a:solidFill>
                    <a:srgbClr val="FFFF00"/>
                  </a:solidFill>
                  <a:latin typeface="Lucida Console" charset="0"/>
                  <a:ea typeface="Lucida Console" charset="0"/>
                  <a:cs typeface="Lucida Console" charset="0"/>
                </a:rPr>
                <a:t>}}</a:t>
              </a:r>
            </a:p>
          </p:txBody>
        </p:sp>
        <p:sp>
          <p:nvSpPr>
            <p:cNvPr id="10" name="Content Placeholder 2">
              <a:extLst>
                <a:ext uri="{FF2B5EF4-FFF2-40B4-BE49-F238E27FC236}">
                  <a16:creationId xmlns:a16="http://schemas.microsoft.com/office/drawing/2014/main" id="{3CF39744-CE5A-394A-8855-C4218B5324BA}"/>
                </a:ext>
              </a:extLst>
            </p:cNvPr>
            <p:cNvSpPr txBox="1">
              <a:spLocks/>
            </p:cNvSpPr>
            <p:nvPr/>
          </p:nvSpPr>
          <p:spPr>
            <a:xfrm>
              <a:off x="10820400" y="3657600"/>
              <a:ext cx="3200400" cy="8382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spcBef>
                  <a:spcPts val="800"/>
                </a:spcBef>
              </a:pPr>
              <a:r>
                <a:rPr lang="en-US" sz="1600" kern="0" dirty="0"/>
                <a:t>DGEMM: O(N</a:t>
              </a:r>
              <a:r>
                <a:rPr lang="en-US" sz="1600" kern="0" baseline="30000" dirty="0"/>
                <a:t>3</a:t>
              </a:r>
              <a:r>
                <a:rPr lang="en-US" sz="1600" kern="0" dirty="0"/>
                <a:t>) complexity where N is the number of rows (equations)</a:t>
              </a:r>
            </a:p>
            <a:p>
              <a:pPr marL="457200" indent="0">
                <a:spcBef>
                  <a:spcPts val="800"/>
                </a:spcBef>
              </a:pPr>
              <a:endParaRPr lang="en-US" sz="1600" kern="0" dirty="0"/>
            </a:p>
            <a:p>
              <a:pPr marL="0" indent="0">
                <a:spcBef>
                  <a:spcPts val="800"/>
                </a:spcBef>
              </a:pPr>
              <a:endParaRPr lang="en-US" sz="1600" kern="0" dirty="0"/>
            </a:p>
          </p:txBody>
        </p:sp>
      </p:grpSp>
      <p:sp>
        <p:nvSpPr>
          <p:cNvPr id="12" name="Content Placeholder 2">
            <a:extLst>
              <a:ext uri="{FF2B5EF4-FFF2-40B4-BE49-F238E27FC236}">
                <a16:creationId xmlns:a16="http://schemas.microsoft.com/office/drawing/2014/main" id="{F9B3EA1F-6869-5242-BF40-9BA1CF875C75}"/>
              </a:ext>
            </a:extLst>
          </p:cNvPr>
          <p:cNvSpPr txBox="1">
            <a:spLocks/>
          </p:cNvSpPr>
          <p:nvPr/>
        </p:nvSpPr>
        <p:spPr>
          <a:xfrm>
            <a:off x="7543800" y="4724400"/>
            <a:ext cx="6096000" cy="12954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spcBef>
                <a:spcPts val="800"/>
              </a:spcBef>
            </a:pPr>
            <a:r>
              <a:rPr lang="en-US" sz="1600" kern="0" dirty="0"/>
              <a:t>FFTs: O(</a:t>
            </a:r>
            <a:r>
              <a:rPr lang="en-US" sz="1600" kern="0" dirty="0" err="1"/>
              <a:t>NlogN</a:t>
            </a:r>
            <a:r>
              <a:rPr lang="en-US" sz="1600" kern="0" dirty="0"/>
              <a:t>) in the number of elements</a:t>
            </a:r>
          </a:p>
          <a:p>
            <a:pPr marL="0" indent="0">
              <a:spcBef>
                <a:spcPts val="800"/>
              </a:spcBef>
            </a:pPr>
            <a:r>
              <a:rPr lang="en-US" sz="1600" kern="0" dirty="0"/>
              <a:t>CG: O(N</a:t>
            </a:r>
            <a:r>
              <a:rPr lang="en-US" sz="1600" kern="0" baseline="30000" dirty="0"/>
              <a:t>1.33</a:t>
            </a:r>
            <a:r>
              <a:rPr lang="en-US" sz="1600" kern="0" dirty="0"/>
              <a:t>) in the number of elements (equations)</a:t>
            </a:r>
          </a:p>
          <a:p>
            <a:pPr marL="0" indent="0">
              <a:spcBef>
                <a:spcPts val="800"/>
              </a:spcBef>
            </a:pPr>
            <a:r>
              <a:rPr lang="en-US" sz="1600" kern="0" dirty="0"/>
              <a:t>MG: O(N) in the number of elements (equations)</a:t>
            </a:r>
          </a:p>
          <a:p>
            <a:pPr marL="0" indent="0">
              <a:spcBef>
                <a:spcPts val="800"/>
              </a:spcBef>
            </a:pPr>
            <a:r>
              <a:rPr lang="en-US" sz="1600" kern="0" dirty="0"/>
              <a:t>N-body: O(N</a:t>
            </a:r>
            <a:r>
              <a:rPr lang="en-US" sz="1600" kern="0" baseline="30000" dirty="0"/>
              <a:t>2</a:t>
            </a:r>
            <a:r>
              <a:rPr lang="en-US" sz="1600" kern="0" dirty="0"/>
              <a:t>) in the number of particles (per time step)</a:t>
            </a:r>
          </a:p>
          <a:p>
            <a:pPr marL="0" indent="0">
              <a:spcBef>
                <a:spcPts val="800"/>
              </a:spcBef>
            </a:pPr>
            <a:endParaRPr lang="en-US" sz="1600" kern="0" dirty="0"/>
          </a:p>
          <a:p>
            <a:pPr marL="0" indent="0">
              <a:spcBef>
                <a:spcPts val="800"/>
              </a:spcBef>
            </a:pPr>
            <a:endParaRPr lang="en-US" sz="1600" kern="0" dirty="0"/>
          </a:p>
          <a:p>
            <a:pPr marL="457200" indent="0">
              <a:spcBef>
                <a:spcPts val="800"/>
              </a:spcBef>
            </a:pPr>
            <a:endParaRPr lang="en-US" sz="1600" kern="0" dirty="0"/>
          </a:p>
          <a:p>
            <a:pPr marL="0" indent="0">
              <a:spcBef>
                <a:spcPts val="800"/>
              </a:spcBef>
            </a:pPr>
            <a:endParaRPr lang="en-US" sz="1600" kern="0" dirty="0"/>
          </a:p>
        </p:txBody>
      </p:sp>
      <p:grpSp>
        <p:nvGrpSpPr>
          <p:cNvPr id="21" name="Group 20">
            <a:extLst>
              <a:ext uri="{FF2B5EF4-FFF2-40B4-BE49-F238E27FC236}">
                <a16:creationId xmlns:a16="http://schemas.microsoft.com/office/drawing/2014/main" id="{D4C5DE46-7DC3-1F4D-856B-DB8E38C34D44}"/>
              </a:ext>
            </a:extLst>
          </p:cNvPr>
          <p:cNvGrpSpPr/>
          <p:nvPr/>
        </p:nvGrpSpPr>
        <p:grpSpPr>
          <a:xfrm>
            <a:off x="7772400" y="1981200"/>
            <a:ext cx="3657600" cy="2743200"/>
            <a:chOff x="7543800" y="4800600"/>
            <a:chExt cx="3657600" cy="2743200"/>
          </a:xfrm>
        </p:grpSpPr>
        <p:sp>
          <p:nvSpPr>
            <p:cNvPr id="19" name="Cloud 18">
              <a:extLst>
                <a:ext uri="{FF2B5EF4-FFF2-40B4-BE49-F238E27FC236}">
                  <a16:creationId xmlns:a16="http://schemas.microsoft.com/office/drawing/2014/main" id="{77B2622F-1922-8C4F-BAB2-42E650AD1DD9}"/>
                </a:ext>
              </a:extLst>
            </p:cNvPr>
            <p:cNvSpPr/>
            <p:nvPr/>
          </p:nvSpPr>
          <p:spPr bwMode="auto">
            <a:xfrm>
              <a:off x="7543800" y="4800600"/>
              <a:ext cx="3657600" cy="2743200"/>
            </a:xfrm>
            <a:prstGeom prst="cloud">
              <a:avLst/>
            </a:prstGeom>
            <a:solidFill>
              <a:schemeClr val="accent5"/>
            </a:solidFill>
            <a:ln w="9525" cap="flat" cmpd="sng" algn="ctr">
              <a:solidFill>
                <a:schemeClr val="accent5">
                  <a:lumMod val="50000"/>
                </a:schemeClr>
              </a:solidFill>
              <a:prstDash val="solid"/>
              <a:round/>
              <a:headEnd type="none" w="med" len="med"/>
              <a:tailEnd type="none" w="med" len="med"/>
            </a:ln>
            <a:effectLst>
              <a:outerShdw blurRad="508000" dist="38100" dir="2700000" algn="tl" rotWithShape="0">
                <a:prstClr val="black">
                  <a:alpha val="40000"/>
                </a:prstClr>
              </a:outerShdw>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1" i="0" u="none" strike="noStrike" cap="none" normalizeH="0" baseline="0" dirty="0">
                  <a:ln>
                    <a:noFill/>
                  </a:ln>
                  <a:solidFill>
                    <a:schemeClr val="accent5">
                      <a:lumMod val="90000"/>
                    </a:schemeClr>
                  </a:solidFill>
                  <a:effectLst/>
                  <a:latin typeface="Arial" charset="0"/>
                  <a:ea typeface="ＭＳ Ｐゴシック" charset="-128"/>
                  <a:cs typeface="ＭＳ Ｐゴシック" charset="-128"/>
                </a:rPr>
                <a:t>?</a:t>
              </a:r>
            </a:p>
          </p:txBody>
        </p:sp>
        <p:sp>
          <p:nvSpPr>
            <p:cNvPr id="20" name="Content Placeholder 2">
              <a:extLst>
                <a:ext uri="{FF2B5EF4-FFF2-40B4-BE49-F238E27FC236}">
                  <a16:creationId xmlns:a16="http://schemas.microsoft.com/office/drawing/2014/main" id="{66E35A90-FA7D-9B4D-9BA5-A95157B3E537}"/>
                </a:ext>
              </a:extLst>
            </p:cNvPr>
            <p:cNvSpPr txBox="1">
              <a:spLocks/>
            </p:cNvSpPr>
            <p:nvPr/>
          </p:nvSpPr>
          <p:spPr>
            <a:xfrm>
              <a:off x="7543800" y="5410200"/>
              <a:ext cx="3657600" cy="13716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3200" b="1" kern="0" dirty="0">
                  <a:solidFill>
                    <a:schemeClr val="accent5">
                      <a:lumMod val="25000"/>
                    </a:schemeClr>
                  </a:solidFill>
                </a:rPr>
                <a:t>What are the scaling constants?</a:t>
              </a:r>
            </a:p>
          </p:txBody>
        </p:sp>
      </p:grpSp>
      <p:grpSp>
        <p:nvGrpSpPr>
          <p:cNvPr id="22" name="Group 21">
            <a:extLst>
              <a:ext uri="{FF2B5EF4-FFF2-40B4-BE49-F238E27FC236}">
                <a16:creationId xmlns:a16="http://schemas.microsoft.com/office/drawing/2014/main" id="{3364C007-B222-724A-BFB7-158E5C228712}"/>
              </a:ext>
            </a:extLst>
          </p:cNvPr>
          <p:cNvGrpSpPr/>
          <p:nvPr/>
        </p:nvGrpSpPr>
        <p:grpSpPr>
          <a:xfrm>
            <a:off x="10363200" y="4114800"/>
            <a:ext cx="3657600" cy="2743200"/>
            <a:chOff x="7543800" y="4800600"/>
            <a:chExt cx="3657600" cy="2743200"/>
          </a:xfrm>
        </p:grpSpPr>
        <p:sp>
          <p:nvSpPr>
            <p:cNvPr id="23" name="Cloud 22">
              <a:extLst>
                <a:ext uri="{FF2B5EF4-FFF2-40B4-BE49-F238E27FC236}">
                  <a16:creationId xmlns:a16="http://schemas.microsoft.com/office/drawing/2014/main" id="{CD14DDA2-A0C4-DC47-A20D-1517817889B1}"/>
                </a:ext>
              </a:extLst>
            </p:cNvPr>
            <p:cNvSpPr/>
            <p:nvPr/>
          </p:nvSpPr>
          <p:spPr bwMode="auto">
            <a:xfrm>
              <a:off x="7543800" y="4800600"/>
              <a:ext cx="3657600" cy="2743200"/>
            </a:xfrm>
            <a:prstGeom prst="cloud">
              <a:avLst/>
            </a:prstGeom>
            <a:solidFill>
              <a:schemeClr val="accent5"/>
            </a:solidFill>
            <a:ln w="9525" cap="flat" cmpd="sng" algn="ctr">
              <a:solidFill>
                <a:schemeClr val="accent5">
                  <a:lumMod val="50000"/>
                </a:schemeClr>
              </a:solidFill>
              <a:prstDash val="solid"/>
              <a:round/>
              <a:headEnd type="none" w="med" len="med"/>
              <a:tailEnd type="none" w="med" len="med"/>
            </a:ln>
            <a:effectLst>
              <a:outerShdw blurRad="508000" dist="38100" dir="2700000" algn="tl" rotWithShape="0">
                <a:prstClr val="black">
                  <a:alpha val="40000"/>
                </a:prstClr>
              </a:outerShdw>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1" i="0" u="none" strike="noStrike" cap="none" normalizeH="0" baseline="0" dirty="0">
                  <a:ln>
                    <a:noFill/>
                  </a:ln>
                  <a:solidFill>
                    <a:schemeClr val="accent5">
                      <a:lumMod val="90000"/>
                    </a:schemeClr>
                  </a:solidFill>
                  <a:effectLst/>
                  <a:latin typeface="Arial" charset="0"/>
                  <a:ea typeface="ＭＳ Ｐゴシック" charset="-128"/>
                  <a:cs typeface="ＭＳ Ｐゴシック" charset="-128"/>
                </a:rPr>
                <a:t>?</a:t>
              </a:r>
            </a:p>
          </p:txBody>
        </p:sp>
        <p:sp>
          <p:nvSpPr>
            <p:cNvPr id="24" name="Content Placeholder 2">
              <a:extLst>
                <a:ext uri="{FF2B5EF4-FFF2-40B4-BE49-F238E27FC236}">
                  <a16:creationId xmlns:a16="http://schemas.microsoft.com/office/drawing/2014/main" id="{CB5B876C-8E5F-DD48-B533-BBD84346A4B4}"/>
                </a:ext>
              </a:extLst>
            </p:cNvPr>
            <p:cNvSpPr txBox="1">
              <a:spLocks/>
            </p:cNvSpPr>
            <p:nvPr/>
          </p:nvSpPr>
          <p:spPr>
            <a:xfrm>
              <a:off x="7543800" y="5410200"/>
              <a:ext cx="3657600" cy="13716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3200" b="1" kern="0" dirty="0">
                  <a:solidFill>
                    <a:schemeClr val="accent5">
                      <a:lumMod val="25000"/>
                    </a:schemeClr>
                  </a:solidFill>
                </a:rPr>
                <a:t>Why did we depart from ideal scaling?</a:t>
              </a:r>
            </a:p>
          </p:txBody>
        </p:sp>
      </p:grpSp>
    </p:spTree>
    <p:extLst>
      <p:ext uri="{BB962C8B-B14F-4D97-AF65-F5344CB8AC3E}">
        <p14:creationId xmlns:p14="http://schemas.microsoft.com/office/powerpoint/2010/main" val="186969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Why is Roofline Useful?</a:t>
            </a:r>
          </a:p>
        </p:txBody>
      </p:sp>
      <p:sp>
        <p:nvSpPr>
          <p:cNvPr id="3" name="Content Placeholder 2"/>
          <p:cNvSpPr>
            <a:spLocks noGrp="1"/>
          </p:cNvSpPr>
          <p:nvPr>
            <p:ph idx="1"/>
          </p:nvPr>
        </p:nvSpPr>
        <p:spPr>
          <a:xfrm>
            <a:off x="457200" y="1447800"/>
            <a:ext cx="6858000" cy="1143000"/>
          </a:xfrm>
        </p:spPr>
        <p:txBody>
          <a:bodyPr/>
          <a:lstStyle/>
          <a:p>
            <a:pPr marL="457200" indent="-457200">
              <a:spcBef>
                <a:spcPts val="800"/>
              </a:spcBef>
              <a:buFont typeface="Wingdings" charset="2"/>
              <a:buChar char="§"/>
            </a:pPr>
            <a:r>
              <a:rPr lang="en-US" sz="3200" dirty="0"/>
              <a:t>Imagine a mix of loop nests</a:t>
            </a:r>
          </a:p>
          <a:p>
            <a:pPr marL="457200" indent="-457200">
              <a:spcBef>
                <a:spcPts val="800"/>
              </a:spcBef>
              <a:buFont typeface="Wingdings" charset="2"/>
              <a:buChar char="§"/>
            </a:pPr>
            <a:r>
              <a:rPr lang="en-US" sz="3200" dirty="0"/>
              <a:t>FLOP/s alone may not be useful in deciding which to optimize first</a:t>
            </a:r>
          </a:p>
          <a:p>
            <a:pPr marL="457200" indent="-457200">
              <a:spcBef>
                <a:spcPts val="800"/>
              </a:spcBef>
              <a:buFont typeface="Wingdings" charset="2"/>
              <a:buChar char="§"/>
            </a:pPr>
            <a:endParaRPr lang="en-US" sz="32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60</a:t>
            </a:fld>
            <a:endParaRPr lang="en-US" dirty="0"/>
          </a:p>
        </p:txBody>
      </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FLOP/s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Kernel (or apps)</a:t>
            </a:r>
          </a:p>
        </p:txBody>
      </p:sp>
      <p:sp>
        <p:nvSpPr>
          <p:cNvPr id="9" name="Rectangle 8">
            <a:extLst>
              <a:ext uri="{FF2B5EF4-FFF2-40B4-BE49-F238E27FC236}">
                <a16:creationId xmlns:a16="http://schemas.microsoft.com/office/drawing/2014/main" id="{FFA996F9-7D25-9149-B256-1CD29D6FBF31}"/>
              </a:ext>
            </a:extLst>
          </p:cNvPr>
          <p:cNvSpPr/>
          <p:nvPr/>
        </p:nvSpPr>
        <p:spPr bwMode="auto">
          <a:xfrm>
            <a:off x="10744200" y="5105400"/>
            <a:ext cx="152400" cy="685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7" name="Rectangle 26">
            <a:extLst>
              <a:ext uri="{FF2B5EF4-FFF2-40B4-BE49-F238E27FC236}">
                <a16:creationId xmlns:a16="http://schemas.microsoft.com/office/drawing/2014/main" id="{C06A110C-2AAE-4148-9791-BA828CFAD2DF}"/>
              </a:ext>
            </a:extLst>
          </p:cNvPr>
          <p:cNvSpPr/>
          <p:nvPr/>
        </p:nvSpPr>
        <p:spPr bwMode="auto">
          <a:xfrm>
            <a:off x="11887200" y="4343400"/>
            <a:ext cx="152400" cy="1447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8" name="Rectangle 27">
            <a:extLst>
              <a:ext uri="{FF2B5EF4-FFF2-40B4-BE49-F238E27FC236}">
                <a16:creationId xmlns:a16="http://schemas.microsoft.com/office/drawing/2014/main" id="{BF6B4BAC-30CF-B54D-AE94-B8C1B87E1C6D}"/>
              </a:ext>
            </a:extLst>
          </p:cNvPr>
          <p:cNvSpPr/>
          <p:nvPr/>
        </p:nvSpPr>
        <p:spPr bwMode="auto">
          <a:xfrm>
            <a:off x="9220200" y="4267200"/>
            <a:ext cx="152400" cy="1524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0" name="Rectangle 29">
            <a:extLst>
              <a:ext uri="{FF2B5EF4-FFF2-40B4-BE49-F238E27FC236}">
                <a16:creationId xmlns:a16="http://schemas.microsoft.com/office/drawing/2014/main" id="{A274B988-5CFA-2C45-ADBB-5861A6E1D22E}"/>
              </a:ext>
            </a:extLst>
          </p:cNvPr>
          <p:cNvSpPr/>
          <p:nvPr/>
        </p:nvSpPr>
        <p:spPr bwMode="auto">
          <a:xfrm>
            <a:off x="8839200" y="3962400"/>
            <a:ext cx="152400" cy="1828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1" name="Rectangle 30">
            <a:extLst>
              <a:ext uri="{FF2B5EF4-FFF2-40B4-BE49-F238E27FC236}">
                <a16:creationId xmlns:a16="http://schemas.microsoft.com/office/drawing/2014/main" id="{2A89AF99-A0EA-664E-9033-F025C193B5BA}"/>
              </a:ext>
            </a:extLst>
          </p:cNvPr>
          <p:cNvSpPr/>
          <p:nvPr/>
        </p:nvSpPr>
        <p:spPr bwMode="auto">
          <a:xfrm>
            <a:off x="12268200" y="3733800"/>
            <a:ext cx="152400" cy="2057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2" name="Rectangle 31">
            <a:extLst>
              <a:ext uri="{FF2B5EF4-FFF2-40B4-BE49-F238E27FC236}">
                <a16:creationId xmlns:a16="http://schemas.microsoft.com/office/drawing/2014/main" id="{CEDECB05-876C-754E-BA9A-777766B00A10}"/>
              </a:ext>
            </a:extLst>
          </p:cNvPr>
          <p:cNvSpPr/>
          <p:nvPr/>
        </p:nvSpPr>
        <p:spPr bwMode="auto">
          <a:xfrm>
            <a:off x="11506200" y="3276600"/>
            <a:ext cx="152400" cy="2514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3" name="Rectangle 32">
            <a:extLst>
              <a:ext uri="{FF2B5EF4-FFF2-40B4-BE49-F238E27FC236}">
                <a16:creationId xmlns:a16="http://schemas.microsoft.com/office/drawing/2014/main" id="{4FC01F21-FD9E-214B-9BCF-714A1A8F54A8}"/>
              </a:ext>
            </a:extLst>
          </p:cNvPr>
          <p:cNvSpPr/>
          <p:nvPr/>
        </p:nvSpPr>
        <p:spPr bwMode="auto">
          <a:xfrm>
            <a:off x="10363200" y="4343400"/>
            <a:ext cx="152400" cy="1447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7" name="Rectangle 36">
            <a:extLst>
              <a:ext uri="{FF2B5EF4-FFF2-40B4-BE49-F238E27FC236}">
                <a16:creationId xmlns:a16="http://schemas.microsoft.com/office/drawing/2014/main" id="{034698C8-A37C-8847-80C5-9E94B578FA37}"/>
              </a:ext>
            </a:extLst>
          </p:cNvPr>
          <p:cNvSpPr/>
          <p:nvPr/>
        </p:nvSpPr>
        <p:spPr bwMode="auto">
          <a:xfrm>
            <a:off x="11125200" y="3886200"/>
            <a:ext cx="152400" cy="1905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8" name="Rectangle 37">
            <a:extLst>
              <a:ext uri="{FF2B5EF4-FFF2-40B4-BE49-F238E27FC236}">
                <a16:creationId xmlns:a16="http://schemas.microsoft.com/office/drawing/2014/main" id="{14737E62-4DF0-C145-8D3C-57AA92E6E2E2}"/>
              </a:ext>
            </a:extLst>
          </p:cNvPr>
          <p:cNvSpPr/>
          <p:nvPr/>
        </p:nvSpPr>
        <p:spPr bwMode="auto">
          <a:xfrm>
            <a:off x="9601200" y="3581400"/>
            <a:ext cx="152400" cy="220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0" name="Rectangle 39">
            <a:extLst>
              <a:ext uri="{FF2B5EF4-FFF2-40B4-BE49-F238E27FC236}">
                <a16:creationId xmlns:a16="http://schemas.microsoft.com/office/drawing/2014/main" id="{17CEEFCB-79C2-3046-B344-6BEE628D71A0}"/>
              </a:ext>
            </a:extLst>
          </p:cNvPr>
          <p:cNvSpPr/>
          <p:nvPr/>
        </p:nvSpPr>
        <p:spPr bwMode="auto">
          <a:xfrm>
            <a:off x="9982200" y="3124200"/>
            <a:ext cx="152400" cy="2667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5546872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B0213A1-FB81-524D-B6F6-1B981BA84D6C}"/>
              </a:ext>
            </a:extLst>
          </p:cNvPr>
          <p:cNvGrpSpPr/>
          <p:nvPr/>
        </p:nvGrpSpPr>
        <p:grpSpPr>
          <a:xfrm>
            <a:off x="9753600" y="3124200"/>
            <a:ext cx="2743200" cy="2667000"/>
            <a:chOff x="9753600" y="3124200"/>
            <a:chExt cx="2743200" cy="2667000"/>
          </a:xfrm>
          <a:solidFill>
            <a:schemeClr val="tx1"/>
          </a:solidFill>
        </p:grpSpPr>
        <p:sp>
          <p:nvSpPr>
            <p:cNvPr id="12" name="Rectangle 11">
              <a:extLst>
                <a:ext uri="{FF2B5EF4-FFF2-40B4-BE49-F238E27FC236}">
                  <a16:creationId xmlns:a16="http://schemas.microsoft.com/office/drawing/2014/main" id="{FEAF65B5-8474-B845-858C-10C1F9AC3136}"/>
                </a:ext>
              </a:extLst>
            </p:cNvPr>
            <p:cNvSpPr/>
            <p:nvPr/>
          </p:nvSpPr>
          <p:spPr bwMode="auto">
            <a:xfrm>
              <a:off x="9753600" y="5105400"/>
              <a:ext cx="152400" cy="685800"/>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4" name="Rectangle 53">
              <a:extLst>
                <a:ext uri="{FF2B5EF4-FFF2-40B4-BE49-F238E27FC236}">
                  <a16:creationId xmlns:a16="http://schemas.microsoft.com/office/drawing/2014/main" id="{4EB0488A-592D-7E4E-9254-67C32AF23F9F}"/>
                </a:ext>
              </a:extLst>
            </p:cNvPr>
            <p:cNvSpPr/>
            <p:nvPr/>
          </p:nvSpPr>
          <p:spPr bwMode="auto">
            <a:xfrm>
              <a:off x="10515600" y="4343400"/>
              <a:ext cx="152400" cy="1447800"/>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5" name="Rectangle 54">
              <a:extLst>
                <a:ext uri="{FF2B5EF4-FFF2-40B4-BE49-F238E27FC236}">
                  <a16:creationId xmlns:a16="http://schemas.microsoft.com/office/drawing/2014/main" id="{598AE0DF-832F-C54C-A8DD-9DFB0E16FFC3}"/>
                </a:ext>
              </a:extLst>
            </p:cNvPr>
            <p:cNvSpPr/>
            <p:nvPr/>
          </p:nvSpPr>
          <p:spPr bwMode="auto">
            <a:xfrm>
              <a:off x="10668000" y="4267200"/>
              <a:ext cx="152400" cy="1524000"/>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6" name="Rectangle 55">
              <a:extLst>
                <a:ext uri="{FF2B5EF4-FFF2-40B4-BE49-F238E27FC236}">
                  <a16:creationId xmlns:a16="http://schemas.microsoft.com/office/drawing/2014/main" id="{A095C268-B56E-964E-B7DA-D590F9B9BA34}"/>
                </a:ext>
              </a:extLst>
            </p:cNvPr>
            <p:cNvSpPr/>
            <p:nvPr/>
          </p:nvSpPr>
          <p:spPr bwMode="auto">
            <a:xfrm>
              <a:off x="10972800" y="3962400"/>
              <a:ext cx="152400" cy="1828800"/>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7" name="Rectangle 56">
              <a:extLst>
                <a:ext uri="{FF2B5EF4-FFF2-40B4-BE49-F238E27FC236}">
                  <a16:creationId xmlns:a16="http://schemas.microsoft.com/office/drawing/2014/main" id="{05DA5FD8-D11A-5D46-AD86-680D208859A9}"/>
                </a:ext>
              </a:extLst>
            </p:cNvPr>
            <p:cNvSpPr/>
            <p:nvPr/>
          </p:nvSpPr>
          <p:spPr bwMode="auto">
            <a:xfrm>
              <a:off x="11201400" y="3733800"/>
              <a:ext cx="152400" cy="2057400"/>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8" name="Rectangle 57">
              <a:extLst>
                <a:ext uri="{FF2B5EF4-FFF2-40B4-BE49-F238E27FC236}">
                  <a16:creationId xmlns:a16="http://schemas.microsoft.com/office/drawing/2014/main" id="{356F658E-335B-7C4C-AEDC-1033D357D189}"/>
                </a:ext>
              </a:extLst>
            </p:cNvPr>
            <p:cNvSpPr/>
            <p:nvPr/>
          </p:nvSpPr>
          <p:spPr bwMode="auto">
            <a:xfrm>
              <a:off x="11582400" y="3276600"/>
              <a:ext cx="152400" cy="2514600"/>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9" name="Rectangle 58">
              <a:extLst>
                <a:ext uri="{FF2B5EF4-FFF2-40B4-BE49-F238E27FC236}">
                  <a16:creationId xmlns:a16="http://schemas.microsoft.com/office/drawing/2014/main" id="{F207E372-149B-6947-A0F9-C7AD8268D4FF}"/>
                </a:ext>
              </a:extLst>
            </p:cNvPr>
            <p:cNvSpPr/>
            <p:nvPr/>
          </p:nvSpPr>
          <p:spPr bwMode="auto">
            <a:xfrm>
              <a:off x="11734800" y="4343400"/>
              <a:ext cx="152400" cy="1447800"/>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0" name="Rectangle 59">
              <a:extLst>
                <a:ext uri="{FF2B5EF4-FFF2-40B4-BE49-F238E27FC236}">
                  <a16:creationId xmlns:a16="http://schemas.microsoft.com/office/drawing/2014/main" id="{0BFB7D25-2AFD-8F43-A599-4318A37E4FA7}"/>
                </a:ext>
              </a:extLst>
            </p:cNvPr>
            <p:cNvSpPr/>
            <p:nvPr/>
          </p:nvSpPr>
          <p:spPr bwMode="auto">
            <a:xfrm>
              <a:off x="12039600" y="3810000"/>
              <a:ext cx="152400" cy="1981200"/>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1" name="Rectangle 60">
              <a:extLst>
                <a:ext uri="{FF2B5EF4-FFF2-40B4-BE49-F238E27FC236}">
                  <a16:creationId xmlns:a16="http://schemas.microsoft.com/office/drawing/2014/main" id="{6C742E4D-F02D-2B43-8815-F95C9744F7D5}"/>
                </a:ext>
              </a:extLst>
            </p:cNvPr>
            <p:cNvSpPr/>
            <p:nvPr/>
          </p:nvSpPr>
          <p:spPr bwMode="auto">
            <a:xfrm>
              <a:off x="12344400" y="3124200"/>
              <a:ext cx="152400" cy="2667000"/>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2" name="Title 1"/>
          <p:cNvSpPr>
            <a:spLocks noGrp="1"/>
          </p:cNvSpPr>
          <p:nvPr>
            <p:ph type="title"/>
          </p:nvPr>
        </p:nvSpPr>
        <p:spPr>
          <a:xfrm>
            <a:off x="0" y="0"/>
            <a:ext cx="14630400" cy="1371600"/>
          </a:xfrm>
        </p:spPr>
        <p:txBody>
          <a:bodyPr/>
          <a:lstStyle/>
          <a:p>
            <a:r>
              <a:rPr lang="en-US" dirty="0"/>
              <a:t>Why is Roofline Useful?</a:t>
            </a:r>
          </a:p>
        </p:txBody>
      </p:sp>
      <p:sp>
        <p:nvSpPr>
          <p:cNvPr id="3" name="Content Placeholder 2"/>
          <p:cNvSpPr>
            <a:spLocks noGrp="1"/>
          </p:cNvSpPr>
          <p:nvPr>
            <p:ph idx="1"/>
          </p:nvPr>
        </p:nvSpPr>
        <p:spPr>
          <a:xfrm>
            <a:off x="457200" y="1447800"/>
            <a:ext cx="6858000" cy="1143000"/>
          </a:xfrm>
        </p:spPr>
        <p:txBody>
          <a:bodyPr/>
          <a:lstStyle/>
          <a:p>
            <a:pPr marL="457200" indent="-457200">
              <a:spcBef>
                <a:spcPts val="800"/>
              </a:spcBef>
              <a:buFont typeface="Wingdings" charset="2"/>
              <a:buChar char="§"/>
            </a:pPr>
            <a:r>
              <a:rPr lang="en-US" sz="3200" dirty="0"/>
              <a:t>We can sort kernels by AI …</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61</a:t>
            </a:fld>
            <a:endParaRPr lang="en-US" dirty="0"/>
          </a:p>
        </p:txBody>
      </p:sp>
      <p:grpSp>
        <p:nvGrpSpPr>
          <p:cNvPr id="21" name="Group 20"/>
          <p:cNvGrpSpPr/>
          <p:nvPr/>
        </p:nvGrpSpPr>
        <p:grpSpPr>
          <a:xfrm>
            <a:off x="8265080" y="1905000"/>
            <a:ext cx="4688920" cy="4114800"/>
            <a:chOff x="8265080" y="1905000"/>
            <a:chExt cx="4688920" cy="4114800"/>
          </a:xfrm>
        </p:grpSpPr>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spTree>
    <p:extLst>
      <p:ext uri="{BB962C8B-B14F-4D97-AF65-F5344CB8AC3E}">
        <p14:creationId xmlns:p14="http://schemas.microsoft.com/office/powerpoint/2010/main" val="25629158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FD6103D-1B95-064E-9FD0-BE6A4E909E2F}"/>
              </a:ext>
            </a:extLst>
          </p:cNvPr>
          <p:cNvGrpSpPr/>
          <p:nvPr/>
        </p:nvGrpSpPr>
        <p:grpSpPr>
          <a:xfrm>
            <a:off x="9753600" y="3124200"/>
            <a:ext cx="2743200" cy="2667000"/>
            <a:chOff x="9753600" y="3124200"/>
            <a:chExt cx="2743200" cy="2667000"/>
          </a:xfrm>
          <a:solidFill>
            <a:schemeClr val="bg1">
              <a:lumMod val="85000"/>
            </a:schemeClr>
          </a:solidFill>
        </p:grpSpPr>
        <p:sp>
          <p:nvSpPr>
            <p:cNvPr id="26" name="Rectangle 25">
              <a:extLst>
                <a:ext uri="{FF2B5EF4-FFF2-40B4-BE49-F238E27FC236}">
                  <a16:creationId xmlns:a16="http://schemas.microsoft.com/office/drawing/2014/main" id="{A2A91E10-1E02-8040-81C3-2E2B79A51381}"/>
                </a:ext>
              </a:extLst>
            </p:cNvPr>
            <p:cNvSpPr/>
            <p:nvPr/>
          </p:nvSpPr>
          <p:spPr bwMode="auto">
            <a:xfrm>
              <a:off x="9753600" y="5105400"/>
              <a:ext cx="152400" cy="685800"/>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7" name="Rectangle 26">
              <a:extLst>
                <a:ext uri="{FF2B5EF4-FFF2-40B4-BE49-F238E27FC236}">
                  <a16:creationId xmlns:a16="http://schemas.microsoft.com/office/drawing/2014/main" id="{71EE22D6-D9C6-0444-80DB-CDF41C12DB1B}"/>
                </a:ext>
              </a:extLst>
            </p:cNvPr>
            <p:cNvSpPr/>
            <p:nvPr/>
          </p:nvSpPr>
          <p:spPr bwMode="auto">
            <a:xfrm>
              <a:off x="10515600" y="4343400"/>
              <a:ext cx="152400" cy="1447800"/>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8" name="Rectangle 27">
              <a:extLst>
                <a:ext uri="{FF2B5EF4-FFF2-40B4-BE49-F238E27FC236}">
                  <a16:creationId xmlns:a16="http://schemas.microsoft.com/office/drawing/2014/main" id="{198DFE23-7FB9-1345-A840-A5B15A296EBB}"/>
                </a:ext>
              </a:extLst>
            </p:cNvPr>
            <p:cNvSpPr/>
            <p:nvPr/>
          </p:nvSpPr>
          <p:spPr bwMode="auto">
            <a:xfrm>
              <a:off x="10668000" y="4267200"/>
              <a:ext cx="152400" cy="1524000"/>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0" name="Rectangle 29">
              <a:extLst>
                <a:ext uri="{FF2B5EF4-FFF2-40B4-BE49-F238E27FC236}">
                  <a16:creationId xmlns:a16="http://schemas.microsoft.com/office/drawing/2014/main" id="{4EC58C36-0374-AF4F-80FE-EA8096B36AEC}"/>
                </a:ext>
              </a:extLst>
            </p:cNvPr>
            <p:cNvSpPr/>
            <p:nvPr/>
          </p:nvSpPr>
          <p:spPr bwMode="auto">
            <a:xfrm>
              <a:off x="10972800" y="3962400"/>
              <a:ext cx="152400" cy="1828800"/>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1" name="Rectangle 30">
              <a:extLst>
                <a:ext uri="{FF2B5EF4-FFF2-40B4-BE49-F238E27FC236}">
                  <a16:creationId xmlns:a16="http://schemas.microsoft.com/office/drawing/2014/main" id="{8F4D77F2-157B-D047-A81F-B94CAAF900E6}"/>
                </a:ext>
              </a:extLst>
            </p:cNvPr>
            <p:cNvSpPr/>
            <p:nvPr/>
          </p:nvSpPr>
          <p:spPr bwMode="auto">
            <a:xfrm>
              <a:off x="11201400" y="3733800"/>
              <a:ext cx="152400" cy="2057400"/>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2" name="Rectangle 31">
              <a:extLst>
                <a:ext uri="{FF2B5EF4-FFF2-40B4-BE49-F238E27FC236}">
                  <a16:creationId xmlns:a16="http://schemas.microsoft.com/office/drawing/2014/main" id="{26454453-55C1-C148-BAA4-0EA6489B64F0}"/>
                </a:ext>
              </a:extLst>
            </p:cNvPr>
            <p:cNvSpPr/>
            <p:nvPr/>
          </p:nvSpPr>
          <p:spPr bwMode="auto">
            <a:xfrm>
              <a:off x="11582400" y="3276600"/>
              <a:ext cx="152400" cy="2514600"/>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3" name="Rectangle 32">
              <a:extLst>
                <a:ext uri="{FF2B5EF4-FFF2-40B4-BE49-F238E27FC236}">
                  <a16:creationId xmlns:a16="http://schemas.microsoft.com/office/drawing/2014/main" id="{0E325B86-915F-7B48-A02C-3C7C8AA68E7A}"/>
                </a:ext>
              </a:extLst>
            </p:cNvPr>
            <p:cNvSpPr/>
            <p:nvPr/>
          </p:nvSpPr>
          <p:spPr bwMode="auto">
            <a:xfrm>
              <a:off x="11734800" y="4343400"/>
              <a:ext cx="152400" cy="1447800"/>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7" name="Rectangle 36">
              <a:extLst>
                <a:ext uri="{FF2B5EF4-FFF2-40B4-BE49-F238E27FC236}">
                  <a16:creationId xmlns:a16="http://schemas.microsoft.com/office/drawing/2014/main" id="{79C4CB83-FEC5-5D40-8543-737BEEB15507}"/>
                </a:ext>
              </a:extLst>
            </p:cNvPr>
            <p:cNvSpPr/>
            <p:nvPr/>
          </p:nvSpPr>
          <p:spPr bwMode="auto">
            <a:xfrm>
              <a:off x="12039600" y="3810000"/>
              <a:ext cx="152400" cy="1981200"/>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8" name="Rectangle 37">
              <a:extLst>
                <a:ext uri="{FF2B5EF4-FFF2-40B4-BE49-F238E27FC236}">
                  <a16:creationId xmlns:a16="http://schemas.microsoft.com/office/drawing/2014/main" id="{B8D96599-2A50-AA45-9260-6539FFD9BED1}"/>
                </a:ext>
              </a:extLst>
            </p:cNvPr>
            <p:cNvSpPr/>
            <p:nvPr/>
          </p:nvSpPr>
          <p:spPr bwMode="auto">
            <a:xfrm>
              <a:off x="12344400" y="3124200"/>
              <a:ext cx="152400" cy="2667000"/>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2" name="Title 1"/>
          <p:cNvSpPr>
            <a:spLocks noGrp="1"/>
          </p:cNvSpPr>
          <p:nvPr>
            <p:ph type="title"/>
          </p:nvPr>
        </p:nvSpPr>
        <p:spPr>
          <a:xfrm>
            <a:off x="0" y="0"/>
            <a:ext cx="14630400" cy="1371600"/>
          </a:xfrm>
        </p:spPr>
        <p:txBody>
          <a:bodyPr/>
          <a:lstStyle/>
          <a:p>
            <a:r>
              <a:rPr lang="en-US" dirty="0"/>
              <a:t>Why is Roofline Useful?</a:t>
            </a:r>
          </a:p>
        </p:txBody>
      </p:sp>
      <p:sp>
        <p:nvSpPr>
          <p:cNvPr id="3" name="Content Placeholder 2"/>
          <p:cNvSpPr>
            <a:spLocks noGrp="1"/>
          </p:cNvSpPr>
          <p:nvPr>
            <p:ph idx="1"/>
          </p:nvPr>
        </p:nvSpPr>
        <p:spPr>
          <a:xfrm>
            <a:off x="457200" y="1447800"/>
            <a:ext cx="6858000" cy="1143000"/>
          </a:xfrm>
        </p:spPr>
        <p:txBody>
          <a:bodyPr/>
          <a:lstStyle/>
          <a:p>
            <a:pPr marL="457200" indent="-457200">
              <a:spcBef>
                <a:spcPts val="800"/>
              </a:spcBef>
              <a:buFont typeface="Wingdings" charset="2"/>
              <a:buChar char="§"/>
            </a:pPr>
            <a:r>
              <a:rPr lang="en-US" sz="3200" dirty="0"/>
              <a:t>We can sort kernels by AI …</a:t>
            </a:r>
          </a:p>
          <a:p>
            <a:pPr marL="457200" indent="-457200">
              <a:spcBef>
                <a:spcPts val="800"/>
              </a:spcBef>
              <a:buFont typeface="Wingdings" charset="2"/>
              <a:buChar char="§"/>
            </a:pPr>
            <a:r>
              <a:rPr lang="en-US" sz="3200" dirty="0"/>
              <a:t>… and compare performance relative to machine capabilities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62</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244764" y="2602468"/>
            <a:ext cx="1556836" cy="369332"/>
          </a:xfrm>
          <a:prstGeom prst="rect">
            <a:avLst/>
          </a:prstGeom>
          <a:noFill/>
        </p:spPr>
        <p:txBody>
          <a:bodyPr wrap="none" rtlCol="0">
            <a:spAutoFit/>
          </a:bodyPr>
          <a:lstStyle/>
          <a:p>
            <a:pPr algn="r"/>
            <a:r>
              <a:rPr lang="en-US" sz="1800" dirty="0">
                <a:solidFill>
                  <a:srgbClr val="FF0080"/>
                </a:solidFill>
              </a:rPr>
              <a:t>Peak FLOP/s</a:t>
            </a:r>
          </a:p>
        </p:txBody>
      </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sp>
        <p:nvSpPr>
          <p:cNvPr id="34" name="Oval 33">
            <a:extLst>
              <a:ext uri="{FF2B5EF4-FFF2-40B4-BE49-F238E27FC236}">
                <a16:creationId xmlns:a16="http://schemas.microsoft.com/office/drawing/2014/main" id="{E8593DFA-D25E-0A44-97EB-654DF44DFAB1}"/>
              </a:ext>
            </a:extLst>
          </p:cNvPr>
          <p:cNvSpPr/>
          <p:nvPr/>
        </p:nvSpPr>
        <p:spPr bwMode="auto">
          <a:xfrm>
            <a:off x="11582400" y="3276599"/>
            <a:ext cx="152400" cy="152401"/>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charset="-128"/>
              <a:cs typeface="ＭＳ Ｐゴシック" charset="-128"/>
            </a:endParaRPr>
          </a:p>
        </p:txBody>
      </p:sp>
      <p:sp>
        <p:nvSpPr>
          <p:cNvPr id="29" name="Oval 28">
            <a:extLst>
              <a:ext uri="{FF2B5EF4-FFF2-40B4-BE49-F238E27FC236}">
                <a16:creationId xmlns:a16="http://schemas.microsoft.com/office/drawing/2014/main" id="{ECD72BF1-BC1D-CC4A-9AC3-38720E8157AE}"/>
              </a:ext>
            </a:extLst>
          </p:cNvPr>
          <p:cNvSpPr/>
          <p:nvPr/>
        </p:nvSpPr>
        <p:spPr bwMode="auto">
          <a:xfrm>
            <a:off x="11201400" y="3733799"/>
            <a:ext cx="152400" cy="152401"/>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charset="-128"/>
              <a:cs typeface="ＭＳ Ｐゴシック" charset="-128"/>
            </a:endParaRPr>
          </a:p>
        </p:txBody>
      </p:sp>
      <p:sp>
        <p:nvSpPr>
          <p:cNvPr id="35" name="Oval 34">
            <a:extLst>
              <a:ext uri="{FF2B5EF4-FFF2-40B4-BE49-F238E27FC236}">
                <a16:creationId xmlns:a16="http://schemas.microsoft.com/office/drawing/2014/main" id="{AA083A24-EB0B-4745-BFC3-B009918C8A44}"/>
              </a:ext>
            </a:extLst>
          </p:cNvPr>
          <p:cNvSpPr/>
          <p:nvPr/>
        </p:nvSpPr>
        <p:spPr bwMode="auto">
          <a:xfrm>
            <a:off x="10515600" y="4343399"/>
            <a:ext cx="152400" cy="152401"/>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charset="-128"/>
              <a:cs typeface="ＭＳ Ｐゴシック" charset="-128"/>
            </a:endParaRPr>
          </a:p>
        </p:txBody>
      </p:sp>
      <p:sp>
        <p:nvSpPr>
          <p:cNvPr id="36" name="Oval 35">
            <a:extLst>
              <a:ext uri="{FF2B5EF4-FFF2-40B4-BE49-F238E27FC236}">
                <a16:creationId xmlns:a16="http://schemas.microsoft.com/office/drawing/2014/main" id="{962F1E35-9040-6F44-AC55-3087977F91E3}"/>
              </a:ext>
            </a:extLst>
          </p:cNvPr>
          <p:cNvSpPr/>
          <p:nvPr/>
        </p:nvSpPr>
        <p:spPr bwMode="auto">
          <a:xfrm>
            <a:off x="10668000" y="4267199"/>
            <a:ext cx="152400" cy="152401"/>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charset="-128"/>
              <a:cs typeface="ＭＳ Ｐゴシック" charset="-128"/>
            </a:endParaRPr>
          </a:p>
        </p:txBody>
      </p:sp>
      <p:sp>
        <p:nvSpPr>
          <p:cNvPr id="39" name="Oval 38">
            <a:extLst>
              <a:ext uri="{FF2B5EF4-FFF2-40B4-BE49-F238E27FC236}">
                <a16:creationId xmlns:a16="http://schemas.microsoft.com/office/drawing/2014/main" id="{FE06A61E-6213-DB40-877E-22273C288004}"/>
              </a:ext>
            </a:extLst>
          </p:cNvPr>
          <p:cNvSpPr/>
          <p:nvPr/>
        </p:nvSpPr>
        <p:spPr bwMode="auto">
          <a:xfrm>
            <a:off x="10972800" y="3962401"/>
            <a:ext cx="152400" cy="152401"/>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charset="-128"/>
              <a:cs typeface="ＭＳ Ｐゴシック" charset="-128"/>
            </a:endParaRPr>
          </a:p>
        </p:txBody>
      </p:sp>
      <p:sp>
        <p:nvSpPr>
          <p:cNvPr id="43" name="Oval 42">
            <a:extLst>
              <a:ext uri="{FF2B5EF4-FFF2-40B4-BE49-F238E27FC236}">
                <a16:creationId xmlns:a16="http://schemas.microsoft.com/office/drawing/2014/main" id="{B88AF36D-9416-F64F-B937-D6B2E8824D75}"/>
              </a:ext>
            </a:extLst>
          </p:cNvPr>
          <p:cNvSpPr/>
          <p:nvPr/>
        </p:nvSpPr>
        <p:spPr bwMode="auto">
          <a:xfrm>
            <a:off x="9753600" y="5105399"/>
            <a:ext cx="152400" cy="152401"/>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charset="-128"/>
              <a:cs typeface="ＭＳ Ｐゴシック" charset="-128"/>
            </a:endParaRPr>
          </a:p>
        </p:txBody>
      </p:sp>
      <p:sp>
        <p:nvSpPr>
          <p:cNvPr id="44" name="Oval 43">
            <a:extLst>
              <a:ext uri="{FF2B5EF4-FFF2-40B4-BE49-F238E27FC236}">
                <a16:creationId xmlns:a16="http://schemas.microsoft.com/office/drawing/2014/main" id="{A6E6F1EE-4752-A141-A09A-17BFBBE810FE}"/>
              </a:ext>
            </a:extLst>
          </p:cNvPr>
          <p:cNvSpPr/>
          <p:nvPr/>
        </p:nvSpPr>
        <p:spPr bwMode="auto">
          <a:xfrm>
            <a:off x="12344400" y="3124200"/>
            <a:ext cx="152400" cy="152401"/>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charset="-128"/>
              <a:cs typeface="ＭＳ Ｐゴシック" charset="-128"/>
            </a:endParaRPr>
          </a:p>
        </p:txBody>
      </p:sp>
      <p:sp>
        <p:nvSpPr>
          <p:cNvPr id="47" name="Oval 46">
            <a:extLst>
              <a:ext uri="{FF2B5EF4-FFF2-40B4-BE49-F238E27FC236}">
                <a16:creationId xmlns:a16="http://schemas.microsoft.com/office/drawing/2014/main" id="{5CDF05C9-8405-0D49-9C56-292ACB70D8E9}"/>
              </a:ext>
            </a:extLst>
          </p:cNvPr>
          <p:cNvSpPr/>
          <p:nvPr/>
        </p:nvSpPr>
        <p:spPr bwMode="auto">
          <a:xfrm>
            <a:off x="12039600" y="3810000"/>
            <a:ext cx="152400" cy="152401"/>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charset="-128"/>
              <a:cs typeface="ＭＳ Ｐゴシック" charset="-128"/>
            </a:endParaRPr>
          </a:p>
        </p:txBody>
      </p:sp>
      <p:sp>
        <p:nvSpPr>
          <p:cNvPr id="50" name="Oval 49">
            <a:extLst>
              <a:ext uri="{FF2B5EF4-FFF2-40B4-BE49-F238E27FC236}">
                <a16:creationId xmlns:a16="http://schemas.microsoft.com/office/drawing/2014/main" id="{A9162D6E-47AF-6C48-A4A4-2E4EF8441B46}"/>
              </a:ext>
            </a:extLst>
          </p:cNvPr>
          <p:cNvSpPr/>
          <p:nvPr/>
        </p:nvSpPr>
        <p:spPr bwMode="auto">
          <a:xfrm>
            <a:off x="12344400" y="3581400"/>
            <a:ext cx="152400" cy="152401"/>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charset="-128"/>
              <a:cs typeface="ＭＳ Ｐゴシック" charset="-128"/>
            </a:endParaRPr>
          </a:p>
        </p:txBody>
      </p:sp>
      <p:sp>
        <p:nvSpPr>
          <p:cNvPr id="52" name="Oval 51">
            <a:extLst>
              <a:ext uri="{FF2B5EF4-FFF2-40B4-BE49-F238E27FC236}">
                <a16:creationId xmlns:a16="http://schemas.microsoft.com/office/drawing/2014/main" id="{B5BD6F21-28D4-834E-A41B-BF73F090E314}"/>
              </a:ext>
            </a:extLst>
          </p:cNvPr>
          <p:cNvSpPr/>
          <p:nvPr/>
        </p:nvSpPr>
        <p:spPr bwMode="auto">
          <a:xfrm>
            <a:off x="11734800" y="4343399"/>
            <a:ext cx="152400" cy="152401"/>
          </a:xfrm>
          <a:prstGeom prst="ellipse">
            <a:avLst/>
          </a:prstGeom>
          <a:solidFill>
            <a:schemeClr val="tx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4246919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Why is Roofline Useful?</a:t>
            </a:r>
          </a:p>
        </p:txBody>
      </p:sp>
      <p:sp>
        <p:nvSpPr>
          <p:cNvPr id="3" name="Content Placeholder 2"/>
          <p:cNvSpPr>
            <a:spLocks noGrp="1"/>
          </p:cNvSpPr>
          <p:nvPr>
            <p:ph idx="1"/>
          </p:nvPr>
        </p:nvSpPr>
        <p:spPr>
          <a:xfrm>
            <a:off x="457200" y="1447800"/>
            <a:ext cx="6858000" cy="1143000"/>
          </a:xfrm>
        </p:spPr>
        <p:txBody>
          <a:bodyPr/>
          <a:lstStyle/>
          <a:p>
            <a:pPr marL="457200" indent="-457200">
              <a:spcBef>
                <a:spcPts val="800"/>
              </a:spcBef>
              <a:buFont typeface="Wingdings" charset="2"/>
              <a:buChar char="§"/>
            </a:pPr>
            <a:r>
              <a:rPr lang="en-US" sz="3200" dirty="0"/>
              <a:t>Kernels near the roofline are making good use of computational resources</a:t>
            </a:r>
          </a:p>
          <a:p>
            <a:pPr marL="914400" indent="-457200">
              <a:spcBef>
                <a:spcPts val="800"/>
              </a:spcBef>
              <a:buFont typeface="Courier New" panose="02070309020205020404" pitchFamily="49" charset="0"/>
              <a:buChar char="o"/>
            </a:pPr>
            <a:r>
              <a:rPr lang="en-US" sz="2400" dirty="0"/>
              <a:t>kernels can have low performance (GFLOP/s), but make good use of a machine</a:t>
            </a:r>
          </a:p>
          <a:p>
            <a:pPr marL="914400" indent="-457200">
              <a:spcBef>
                <a:spcPts val="800"/>
              </a:spcBef>
              <a:buFont typeface="Courier New" panose="02070309020205020404" pitchFamily="49" charset="0"/>
              <a:buChar char="o"/>
            </a:pPr>
            <a:r>
              <a:rPr lang="en-US" sz="2400" dirty="0"/>
              <a:t>kernels can have high performance (GFLOP/s), but make poor use of a machine</a:t>
            </a:r>
          </a:p>
          <a:p>
            <a:pPr marL="457200" indent="-457200">
              <a:spcBef>
                <a:spcPts val="800"/>
              </a:spcBef>
              <a:buFont typeface="Wingdings" charset="2"/>
              <a:buChar char="§"/>
            </a:pPr>
            <a:endParaRPr lang="en-US" sz="32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63</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244764" y="2602468"/>
            <a:ext cx="1556836" cy="369332"/>
          </a:xfrm>
          <a:prstGeom prst="rect">
            <a:avLst/>
          </a:prstGeom>
          <a:noFill/>
        </p:spPr>
        <p:txBody>
          <a:bodyPr wrap="none" rtlCol="0">
            <a:spAutoFit/>
          </a:bodyPr>
          <a:lstStyle/>
          <a:p>
            <a:pPr algn="r"/>
            <a:r>
              <a:rPr lang="en-US" sz="1800" dirty="0">
                <a:solidFill>
                  <a:srgbClr val="FF0080"/>
                </a:solidFill>
              </a:rPr>
              <a:t>Peak FLOP/s</a:t>
            </a:r>
          </a:p>
        </p:txBody>
      </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19" name="Group 18"/>
          <p:cNvGrpSpPr/>
          <p:nvPr/>
        </p:nvGrpSpPr>
        <p:grpSpPr>
          <a:xfrm>
            <a:off x="9067800" y="2971800"/>
            <a:ext cx="3276600" cy="2819400"/>
            <a:chOff x="9067800" y="2971800"/>
            <a:chExt cx="32766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cxnSp>
          <p:nvCxnSpPr>
            <p:cNvPr id="40" name="Straight Arrow Connector 39">
              <a:extLst>
                <a:ext uri="{FF2B5EF4-FFF2-40B4-BE49-F238E27FC236}">
                  <a16:creationId xmlns:a16="http://schemas.microsoft.com/office/drawing/2014/main" id="{9E9CA881-C2CA-B04C-A693-300A2A241B3A}"/>
                </a:ext>
              </a:extLst>
            </p:cNvPr>
            <p:cNvCxnSpPr>
              <a:cxnSpLocks/>
            </p:cNvCxnSpPr>
            <p:nvPr/>
          </p:nvCxnSpPr>
          <p:spPr bwMode="auto">
            <a:xfrm flipV="1">
              <a:off x="9525000" y="2971800"/>
              <a:ext cx="2819400" cy="2819400"/>
            </a:xfrm>
            <a:prstGeom prst="straightConnector1">
              <a:avLst/>
            </a:prstGeom>
            <a:solidFill>
              <a:schemeClr val="accent1"/>
            </a:solidFill>
            <a:ln w="12700" cap="flat" cmpd="sng" algn="ctr">
              <a:solidFill>
                <a:srgbClr val="0432FF"/>
              </a:solidFill>
              <a:prstDash val="dash"/>
              <a:round/>
              <a:headEnd type="none" w="med" len="med"/>
              <a:tailEnd type="none" w="lg" len="lg"/>
            </a:ln>
            <a:effectLst/>
          </p:spPr>
        </p:cxnSp>
        <p:sp>
          <p:nvSpPr>
            <p:cNvPr id="41" name="TextBox 40">
              <a:extLst>
                <a:ext uri="{FF2B5EF4-FFF2-40B4-BE49-F238E27FC236}">
                  <a16:creationId xmlns:a16="http://schemas.microsoft.com/office/drawing/2014/main" id="{FC683239-2D7C-9348-BBF3-B296D6E35E07}"/>
                </a:ext>
              </a:extLst>
            </p:cNvPr>
            <p:cNvSpPr txBox="1"/>
            <p:nvPr/>
          </p:nvSpPr>
          <p:spPr>
            <a:xfrm rot="18900000">
              <a:off x="9888915" y="4506856"/>
              <a:ext cx="1928734" cy="369332"/>
            </a:xfrm>
            <a:prstGeom prst="rect">
              <a:avLst/>
            </a:prstGeom>
            <a:noFill/>
          </p:spPr>
          <p:txBody>
            <a:bodyPr wrap="none" rtlCol="0">
              <a:spAutoFit/>
            </a:bodyPr>
            <a:lstStyle/>
            <a:p>
              <a:pPr algn="ctr"/>
              <a:r>
                <a:rPr lang="en-US" sz="1800" dirty="0">
                  <a:solidFill>
                    <a:srgbClr val="0432FF"/>
                  </a:solidFill>
                </a:rPr>
                <a:t>50% of STREAM</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sp>
        <p:nvSpPr>
          <p:cNvPr id="34" name="Oval 33">
            <a:extLst>
              <a:ext uri="{FF2B5EF4-FFF2-40B4-BE49-F238E27FC236}">
                <a16:creationId xmlns:a16="http://schemas.microsoft.com/office/drawing/2014/main" id="{E8593DFA-D25E-0A44-97EB-654DF44DFAB1}"/>
              </a:ext>
            </a:extLst>
          </p:cNvPr>
          <p:cNvSpPr/>
          <p:nvPr/>
        </p:nvSpPr>
        <p:spPr bwMode="auto">
          <a:xfrm>
            <a:off x="11582400" y="3276599"/>
            <a:ext cx="152400" cy="152401"/>
          </a:xfrm>
          <a:prstGeom prst="ellipse">
            <a:avLst/>
          </a:prstGeom>
          <a:solidFill>
            <a:schemeClr val="bg1"/>
          </a:solidFill>
          <a:ln w="38100" cap="flat" cmpd="sng" algn="ctr">
            <a:solidFill>
              <a:srgbClr val="008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9" name="Oval 28">
            <a:extLst>
              <a:ext uri="{FF2B5EF4-FFF2-40B4-BE49-F238E27FC236}">
                <a16:creationId xmlns:a16="http://schemas.microsoft.com/office/drawing/2014/main" id="{ECD72BF1-BC1D-CC4A-9AC3-38720E8157AE}"/>
              </a:ext>
            </a:extLst>
          </p:cNvPr>
          <p:cNvSpPr/>
          <p:nvPr/>
        </p:nvSpPr>
        <p:spPr bwMode="auto">
          <a:xfrm>
            <a:off x="11201400" y="3733799"/>
            <a:ext cx="152400" cy="152401"/>
          </a:xfrm>
          <a:prstGeom prst="ellipse">
            <a:avLst/>
          </a:prstGeom>
          <a:solidFill>
            <a:schemeClr val="bg1"/>
          </a:solidFill>
          <a:ln w="38100" cap="flat" cmpd="sng" algn="ctr">
            <a:solidFill>
              <a:srgbClr val="008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5" name="Oval 34">
            <a:extLst>
              <a:ext uri="{FF2B5EF4-FFF2-40B4-BE49-F238E27FC236}">
                <a16:creationId xmlns:a16="http://schemas.microsoft.com/office/drawing/2014/main" id="{AA083A24-EB0B-4745-BFC3-B009918C8A44}"/>
              </a:ext>
            </a:extLst>
          </p:cNvPr>
          <p:cNvSpPr/>
          <p:nvPr/>
        </p:nvSpPr>
        <p:spPr bwMode="auto">
          <a:xfrm>
            <a:off x="10515600" y="4343399"/>
            <a:ext cx="152400" cy="152401"/>
          </a:xfrm>
          <a:prstGeom prst="ellipse">
            <a:avLst/>
          </a:prstGeom>
          <a:solidFill>
            <a:schemeClr val="bg1"/>
          </a:solidFill>
          <a:ln w="38100" cap="flat" cmpd="sng" algn="ctr">
            <a:solidFill>
              <a:srgbClr val="008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6" name="Oval 35">
            <a:extLst>
              <a:ext uri="{FF2B5EF4-FFF2-40B4-BE49-F238E27FC236}">
                <a16:creationId xmlns:a16="http://schemas.microsoft.com/office/drawing/2014/main" id="{962F1E35-9040-6F44-AC55-3087977F91E3}"/>
              </a:ext>
            </a:extLst>
          </p:cNvPr>
          <p:cNvSpPr/>
          <p:nvPr/>
        </p:nvSpPr>
        <p:spPr bwMode="auto">
          <a:xfrm>
            <a:off x="10668000" y="4267199"/>
            <a:ext cx="152400" cy="152401"/>
          </a:xfrm>
          <a:prstGeom prst="ellipse">
            <a:avLst/>
          </a:prstGeom>
          <a:solidFill>
            <a:schemeClr val="bg1"/>
          </a:solidFill>
          <a:ln w="38100" cap="flat" cmpd="sng" algn="ctr">
            <a:solidFill>
              <a:srgbClr val="008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9" name="Oval 38">
            <a:extLst>
              <a:ext uri="{FF2B5EF4-FFF2-40B4-BE49-F238E27FC236}">
                <a16:creationId xmlns:a16="http://schemas.microsoft.com/office/drawing/2014/main" id="{FE06A61E-6213-DB40-877E-22273C288004}"/>
              </a:ext>
            </a:extLst>
          </p:cNvPr>
          <p:cNvSpPr/>
          <p:nvPr/>
        </p:nvSpPr>
        <p:spPr bwMode="auto">
          <a:xfrm>
            <a:off x="10972800" y="3962401"/>
            <a:ext cx="152400" cy="152401"/>
          </a:xfrm>
          <a:prstGeom prst="ellipse">
            <a:avLst/>
          </a:prstGeom>
          <a:solidFill>
            <a:schemeClr val="bg1"/>
          </a:solidFill>
          <a:ln w="38100" cap="flat" cmpd="sng" algn="ctr">
            <a:solidFill>
              <a:srgbClr val="008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42" name="Straight Arrow Connector 41">
            <a:extLst>
              <a:ext uri="{FF2B5EF4-FFF2-40B4-BE49-F238E27FC236}">
                <a16:creationId xmlns:a16="http://schemas.microsoft.com/office/drawing/2014/main" id="{F20EF40C-2749-CE42-BE7B-50C40656134A}"/>
              </a:ext>
            </a:extLst>
          </p:cNvPr>
          <p:cNvCxnSpPr>
            <a:cxnSpLocks/>
          </p:cNvCxnSpPr>
          <p:nvPr/>
        </p:nvCxnSpPr>
        <p:spPr bwMode="auto">
          <a:xfrm>
            <a:off x="11430000" y="3429000"/>
            <a:ext cx="1295400" cy="0"/>
          </a:xfrm>
          <a:prstGeom prst="straightConnector1">
            <a:avLst/>
          </a:prstGeom>
          <a:solidFill>
            <a:schemeClr val="accent1"/>
          </a:solidFill>
          <a:ln w="12700" cap="flat" cmpd="sng" algn="ctr">
            <a:solidFill>
              <a:srgbClr val="FF0080"/>
            </a:solidFill>
            <a:prstDash val="dash"/>
            <a:round/>
            <a:headEnd type="none" w="med" len="med"/>
            <a:tailEnd type="none" w="lg" len="lg"/>
          </a:ln>
          <a:effectLst/>
        </p:spPr>
      </p:cxnSp>
      <p:sp>
        <p:nvSpPr>
          <p:cNvPr id="43" name="Oval 42">
            <a:extLst>
              <a:ext uri="{FF2B5EF4-FFF2-40B4-BE49-F238E27FC236}">
                <a16:creationId xmlns:a16="http://schemas.microsoft.com/office/drawing/2014/main" id="{B88AF36D-9416-F64F-B937-D6B2E8824D75}"/>
              </a:ext>
            </a:extLst>
          </p:cNvPr>
          <p:cNvSpPr/>
          <p:nvPr/>
        </p:nvSpPr>
        <p:spPr bwMode="auto">
          <a:xfrm>
            <a:off x="9753600" y="5105399"/>
            <a:ext cx="152400" cy="152401"/>
          </a:xfrm>
          <a:prstGeom prst="ellipse">
            <a:avLst/>
          </a:prstGeom>
          <a:solidFill>
            <a:schemeClr val="bg1"/>
          </a:solidFill>
          <a:ln w="38100" cap="flat" cmpd="sng" algn="ctr">
            <a:solidFill>
              <a:srgbClr val="008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4" name="Oval 43">
            <a:extLst>
              <a:ext uri="{FF2B5EF4-FFF2-40B4-BE49-F238E27FC236}">
                <a16:creationId xmlns:a16="http://schemas.microsoft.com/office/drawing/2014/main" id="{A6E6F1EE-4752-A141-A09A-17BFBBE810FE}"/>
              </a:ext>
            </a:extLst>
          </p:cNvPr>
          <p:cNvSpPr/>
          <p:nvPr/>
        </p:nvSpPr>
        <p:spPr bwMode="auto">
          <a:xfrm>
            <a:off x="12344400" y="3124200"/>
            <a:ext cx="152400" cy="152401"/>
          </a:xfrm>
          <a:prstGeom prst="ellipse">
            <a:avLst/>
          </a:prstGeom>
          <a:solidFill>
            <a:schemeClr val="bg1"/>
          </a:solidFill>
          <a:ln w="38100" cap="flat" cmpd="sng" algn="ctr">
            <a:solidFill>
              <a:srgbClr val="008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7" name="Oval 46">
            <a:extLst>
              <a:ext uri="{FF2B5EF4-FFF2-40B4-BE49-F238E27FC236}">
                <a16:creationId xmlns:a16="http://schemas.microsoft.com/office/drawing/2014/main" id="{5CDF05C9-8405-0D49-9C56-292ACB70D8E9}"/>
              </a:ext>
            </a:extLst>
          </p:cNvPr>
          <p:cNvSpPr/>
          <p:nvPr/>
        </p:nvSpPr>
        <p:spPr bwMode="auto">
          <a:xfrm>
            <a:off x="12039600" y="3810000"/>
            <a:ext cx="152400" cy="152401"/>
          </a:xfrm>
          <a:prstGeom prst="ellipse">
            <a:avLst/>
          </a:prstGeom>
          <a:solidFill>
            <a:srgbClr val="FF0000"/>
          </a:solid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0" name="Oval 49">
            <a:extLst>
              <a:ext uri="{FF2B5EF4-FFF2-40B4-BE49-F238E27FC236}">
                <a16:creationId xmlns:a16="http://schemas.microsoft.com/office/drawing/2014/main" id="{A9162D6E-47AF-6C48-A4A4-2E4EF8441B46}"/>
              </a:ext>
            </a:extLst>
          </p:cNvPr>
          <p:cNvSpPr/>
          <p:nvPr/>
        </p:nvSpPr>
        <p:spPr bwMode="auto">
          <a:xfrm>
            <a:off x="12344400" y="3581400"/>
            <a:ext cx="152400" cy="152401"/>
          </a:xfrm>
          <a:prstGeom prst="ellipse">
            <a:avLst/>
          </a:prstGeom>
          <a:solidFill>
            <a:srgbClr val="FF0000"/>
          </a:solid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2" name="Oval 51">
            <a:extLst>
              <a:ext uri="{FF2B5EF4-FFF2-40B4-BE49-F238E27FC236}">
                <a16:creationId xmlns:a16="http://schemas.microsoft.com/office/drawing/2014/main" id="{B5BD6F21-28D4-834E-A41B-BF73F090E314}"/>
              </a:ext>
            </a:extLst>
          </p:cNvPr>
          <p:cNvSpPr/>
          <p:nvPr/>
        </p:nvSpPr>
        <p:spPr bwMode="auto">
          <a:xfrm>
            <a:off x="11734800" y="4343399"/>
            <a:ext cx="152400" cy="152401"/>
          </a:xfrm>
          <a:prstGeom prst="ellipse">
            <a:avLst/>
          </a:prstGeom>
          <a:solidFill>
            <a:srgbClr val="FF0000"/>
          </a:solid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3" name="TextBox 52">
            <a:extLst>
              <a:ext uri="{FF2B5EF4-FFF2-40B4-BE49-F238E27FC236}">
                <a16:creationId xmlns:a16="http://schemas.microsoft.com/office/drawing/2014/main" id="{9CD0EE0F-4376-DD40-B81F-CA02EB3912FD}"/>
              </a:ext>
            </a:extLst>
          </p:cNvPr>
          <p:cNvSpPr txBox="1"/>
          <p:nvPr/>
        </p:nvSpPr>
        <p:spPr>
          <a:xfrm>
            <a:off x="12725400" y="3352800"/>
            <a:ext cx="1492716" cy="369332"/>
          </a:xfrm>
          <a:prstGeom prst="rect">
            <a:avLst/>
          </a:prstGeom>
          <a:noFill/>
        </p:spPr>
        <p:txBody>
          <a:bodyPr wrap="none" rtlCol="0">
            <a:spAutoFit/>
          </a:bodyPr>
          <a:lstStyle/>
          <a:p>
            <a:pPr algn="r"/>
            <a:r>
              <a:rPr lang="en-US" sz="1800" dirty="0">
                <a:solidFill>
                  <a:srgbClr val="FF0080"/>
                </a:solidFill>
              </a:rPr>
              <a:t>50% of Peak</a:t>
            </a:r>
          </a:p>
        </p:txBody>
      </p:sp>
      <p:sp>
        <p:nvSpPr>
          <p:cNvPr id="4" name="Oval 3">
            <a:extLst>
              <a:ext uri="{FF2B5EF4-FFF2-40B4-BE49-F238E27FC236}">
                <a16:creationId xmlns:a16="http://schemas.microsoft.com/office/drawing/2014/main" id="{3963F984-8BC5-8542-AA18-2F084601ED2E}"/>
              </a:ext>
            </a:extLst>
          </p:cNvPr>
          <p:cNvSpPr/>
          <p:nvPr/>
        </p:nvSpPr>
        <p:spPr bwMode="auto">
          <a:xfrm rot="18688545">
            <a:off x="11453558" y="3689214"/>
            <a:ext cx="1407500" cy="679080"/>
          </a:xfrm>
          <a:prstGeom prst="ellipse">
            <a:avLst/>
          </a:prstGeom>
          <a:no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9465764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Tracking Progress Towards Optimality</a:t>
            </a:r>
          </a:p>
        </p:txBody>
      </p:sp>
      <p:sp>
        <p:nvSpPr>
          <p:cNvPr id="3" name="Content Placeholder 2"/>
          <p:cNvSpPr>
            <a:spLocks noGrp="1"/>
          </p:cNvSpPr>
          <p:nvPr>
            <p:ph idx="1"/>
          </p:nvPr>
        </p:nvSpPr>
        <p:spPr>
          <a:xfrm>
            <a:off x="457200" y="1447800"/>
            <a:ext cx="6858000" cy="1143000"/>
          </a:xfrm>
        </p:spPr>
        <p:txBody>
          <a:bodyPr/>
          <a:lstStyle/>
          <a:p>
            <a:pPr marL="457200" indent="-457200">
              <a:spcBef>
                <a:spcPts val="800"/>
              </a:spcBef>
              <a:buFont typeface="Wingdings" charset="2"/>
              <a:buChar char="§"/>
            </a:pPr>
            <a:r>
              <a:rPr lang="en-US" sz="3200" dirty="0"/>
              <a:t>One can conduct a Roofline optimization after every optimization (or once per quarter)</a:t>
            </a:r>
          </a:p>
          <a:p>
            <a:pPr marL="914400" indent="-457200">
              <a:spcBef>
                <a:spcPts val="800"/>
              </a:spcBef>
              <a:buFont typeface="Courier New" panose="02070309020205020404" pitchFamily="49" charset="0"/>
              <a:buChar char="o"/>
            </a:pPr>
            <a:r>
              <a:rPr lang="en-US" sz="2400" dirty="0"/>
              <a:t>Tracks progress towards optimality</a:t>
            </a:r>
          </a:p>
          <a:p>
            <a:pPr marL="914400" indent="-457200">
              <a:spcBef>
                <a:spcPts val="800"/>
              </a:spcBef>
              <a:buFont typeface="Courier New" panose="02070309020205020404" pitchFamily="49" charset="0"/>
              <a:buChar char="o"/>
            </a:pPr>
            <a:r>
              <a:rPr lang="en-US" sz="2400" dirty="0"/>
              <a:t>Allows one to quantitatively speak to ultimate performance / KPPs</a:t>
            </a:r>
          </a:p>
          <a:p>
            <a:pPr marL="914400" indent="-457200">
              <a:spcBef>
                <a:spcPts val="800"/>
              </a:spcBef>
              <a:buFont typeface="Courier New" panose="02070309020205020404" pitchFamily="49" charset="0"/>
              <a:buChar char="o"/>
            </a:pPr>
            <a:r>
              <a:rPr lang="en-US" sz="2400" dirty="0"/>
              <a:t>Can be used as a motivator for new algorithms.</a:t>
            </a:r>
          </a:p>
          <a:p>
            <a:pPr marL="457200" indent="-457200">
              <a:spcBef>
                <a:spcPts val="800"/>
              </a:spcBef>
              <a:buFont typeface="Wingdings" charset="2"/>
              <a:buChar char="§"/>
            </a:pPr>
            <a:endParaRPr lang="en-US" sz="32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64</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244764" y="2602468"/>
            <a:ext cx="1556836" cy="369332"/>
          </a:xfrm>
          <a:prstGeom prst="rect">
            <a:avLst/>
          </a:prstGeom>
          <a:noFill/>
        </p:spPr>
        <p:txBody>
          <a:bodyPr wrap="none" rtlCol="0">
            <a:spAutoFit/>
          </a:bodyPr>
          <a:lstStyle/>
          <a:p>
            <a:pPr algn="r"/>
            <a:r>
              <a:rPr lang="en-US" sz="1800" dirty="0">
                <a:solidFill>
                  <a:srgbClr val="FF0080"/>
                </a:solidFill>
              </a:rPr>
              <a:t>Peak FLOP/s</a:t>
            </a:r>
          </a:p>
        </p:txBody>
      </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grpSp>
        <p:nvGrpSpPr>
          <p:cNvPr id="33" name="Group 32">
            <a:extLst>
              <a:ext uri="{FF2B5EF4-FFF2-40B4-BE49-F238E27FC236}">
                <a16:creationId xmlns:a16="http://schemas.microsoft.com/office/drawing/2014/main" id="{E8CB577A-BCBE-094D-BF55-7A3EAE4EAF69}"/>
              </a:ext>
            </a:extLst>
          </p:cNvPr>
          <p:cNvGrpSpPr/>
          <p:nvPr/>
        </p:nvGrpSpPr>
        <p:grpSpPr>
          <a:xfrm>
            <a:off x="10744200" y="3505200"/>
            <a:ext cx="1828800" cy="762000"/>
            <a:chOff x="10744200" y="3505200"/>
            <a:chExt cx="1828800" cy="762000"/>
          </a:xfrm>
        </p:grpSpPr>
        <p:cxnSp>
          <p:nvCxnSpPr>
            <p:cNvPr id="28" name="Straight Connector 27">
              <a:extLst>
                <a:ext uri="{FF2B5EF4-FFF2-40B4-BE49-F238E27FC236}">
                  <a16:creationId xmlns:a16="http://schemas.microsoft.com/office/drawing/2014/main" id="{390F6575-3C84-5949-BFB4-1EF5B0601E0A}"/>
                </a:ext>
              </a:extLst>
            </p:cNvPr>
            <p:cNvCxnSpPr>
              <a:cxnSpLocks/>
            </p:cNvCxnSpPr>
            <p:nvPr/>
          </p:nvCxnSpPr>
          <p:spPr bwMode="auto">
            <a:xfrm flipH="1">
              <a:off x="10744200" y="3733800"/>
              <a:ext cx="762000" cy="533400"/>
            </a:xfrm>
            <a:prstGeom prst="line">
              <a:avLst/>
            </a:prstGeom>
            <a:solidFill>
              <a:schemeClr val="accent1"/>
            </a:solidFill>
            <a:ln w="25400" cap="flat" cmpd="sng" algn="ctr">
              <a:solidFill>
                <a:srgbClr val="009051"/>
              </a:solidFill>
              <a:prstDash val="solid"/>
              <a:round/>
              <a:headEnd type="none" w="med" len="med"/>
              <a:tailEnd type="none" w="med" len="med"/>
            </a:ln>
            <a:effectLst/>
          </p:spPr>
        </p:cxnSp>
        <p:sp>
          <p:nvSpPr>
            <p:cNvPr id="25" name="Oval 24">
              <a:extLst>
                <a:ext uri="{FF2B5EF4-FFF2-40B4-BE49-F238E27FC236}">
                  <a16:creationId xmlns:a16="http://schemas.microsoft.com/office/drawing/2014/main" id="{B95218E7-FD15-824E-90B8-DD8A4E88A20F}"/>
                </a:ext>
              </a:extLst>
            </p:cNvPr>
            <p:cNvSpPr/>
            <p:nvPr/>
          </p:nvSpPr>
          <p:spPr bwMode="auto">
            <a:xfrm>
              <a:off x="11430000" y="3657600"/>
              <a:ext cx="152400" cy="152400"/>
            </a:xfrm>
            <a:prstGeom prst="ellipse">
              <a:avLst/>
            </a:prstGeom>
            <a:solidFill>
              <a:schemeClr val="bg1"/>
            </a:solidFill>
            <a:ln w="25400" cap="flat" cmpd="sng" algn="ctr">
              <a:solidFill>
                <a:srgbClr val="00905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9051"/>
                </a:solidFill>
                <a:effectLst/>
                <a:latin typeface="Arial" charset="0"/>
                <a:ea typeface="ＭＳ Ｐゴシック" charset="-128"/>
                <a:cs typeface="ＭＳ Ｐゴシック" charset="-128"/>
              </a:endParaRPr>
            </a:p>
          </p:txBody>
        </p:sp>
        <p:sp>
          <p:nvSpPr>
            <p:cNvPr id="26" name="TextBox 25">
              <a:extLst>
                <a:ext uri="{FF2B5EF4-FFF2-40B4-BE49-F238E27FC236}">
                  <a16:creationId xmlns:a16="http://schemas.microsoft.com/office/drawing/2014/main" id="{2E56DDE1-916B-194A-A23B-BB3E70C06891}"/>
                </a:ext>
              </a:extLst>
            </p:cNvPr>
            <p:cNvSpPr txBox="1"/>
            <p:nvPr/>
          </p:nvSpPr>
          <p:spPr>
            <a:xfrm>
              <a:off x="11658600" y="3505200"/>
              <a:ext cx="914400" cy="457200"/>
            </a:xfrm>
            <a:prstGeom prst="rect">
              <a:avLst/>
            </a:prstGeom>
            <a:noFill/>
          </p:spPr>
          <p:txBody>
            <a:bodyPr wrap="none" lIns="0" tIns="0" rIns="0" bIns="0" rtlCol="0" anchor="ctr">
              <a:noAutofit/>
            </a:bodyPr>
            <a:lstStyle/>
            <a:p>
              <a:r>
                <a:rPr lang="en-US" sz="1800" dirty="0">
                  <a:solidFill>
                    <a:srgbClr val="009051"/>
                  </a:solidFill>
                </a:rPr>
                <a:t>Q4</a:t>
              </a:r>
            </a:p>
          </p:txBody>
        </p:sp>
      </p:grpSp>
      <p:grpSp>
        <p:nvGrpSpPr>
          <p:cNvPr id="32" name="Group 31">
            <a:extLst>
              <a:ext uri="{FF2B5EF4-FFF2-40B4-BE49-F238E27FC236}">
                <a16:creationId xmlns:a16="http://schemas.microsoft.com/office/drawing/2014/main" id="{9F43D021-976F-4D47-8C6B-0E9266BFB1F4}"/>
              </a:ext>
            </a:extLst>
          </p:cNvPr>
          <p:cNvGrpSpPr/>
          <p:nvPr/>
        </p:nvGrpSpPr>
        <p:grpSpPr>
          <a:xfrm>
            <a:off x="10668000" y="4038600"/>
            <a:ext cx="1143000" cy="609600"/>
            <a:chOff x="10668000" y="4038600"/>
            <a:chExt cx="1143000" cy="609600"/>
          </a:xfrm>
        </p:grpSpPr>
        <p:cxnSp>
          <p:nvCxnSpPr>
            <p:cNvPr id="27" name="Straight Connector 26">
              <a:extLst>
                <a:ext uri="{FF2B5EF4-FFF2-40B4-BE49-F238E27FC236}">
                  <a16:creationId xmlns:a16="http://schemas.microsoft.com/office/drawing/2014/main" id="{598DF5FB-2514-044A-9191-EB91EF113945}"/>
                </a:ext>
              </a:extLst>
            </p:cNvPr>
            <p:cNvCxnSpPr>
              <a:cxnSpLocks/>
            </p:cNvCxnSpPr>
            <p:nvPr/>
          </p:nvCxnSpPr>
          <p:spPr bwMode="auto">
            <a:xfrm>
              <a:off x="10744200" y="4267200"/>
              <a:ext cx="304800" cy="381000"/>
            </a:xfrm>
            <a:prstGeom prst="line">
              <a:avLst/>
            </a:prstGeom>
            <a:solidFill>
              <a:schemeClr val="accent1"/>
            </a:solidFill>
            <a:ln w="25400" cap="flat" cmpd="sng" algn="ctr">
              <a:solidFill>
                <a:srgbClr val="009051"/>
              </a:solidFill>
              <a:prstDash val="solid"/>
              <a:round/>
              <a:headEnd type="none" w="med" len="med"/>
              <a:tailEnd type="none" w="med" len="med"/>
            </a:ln>
            <a:effectLst/>
          </p:spPr>
        </p:cxnSp>
        <p:sp>
          <p:nvSpPr>
            <p:cNvPr id="23" name="Oval 22">
              <a:extLst>
                <a:ext uri="{FF2B5EF4-FFF2-40B4-BE49-F238E27FC236}">
                  <a16:creationId xmlns:a16="http://schemas.microsoft.com/office/drawing/2014/main" id="{BCED562C-A74F-AF42-A673-8CAB29478761}"/>
                </a:ext>
              </a:extLst>
            </p:cNvPr>
            <p:cNvSpPr/>
            <p:nvPr/>
          </p:nvSpPr>
          <p:spPr bwMode="auto">
            <a:xfrm>
              <a:off x="10668000" y="4191000"/>
              <a:ext cx="152400" cy="152400"/>
            </a:xfrm>
            <a:prstGeom prst="ellipse">
              <a:avLst/>
            </a:prstGeom>
            <a:solidFill>
              <a:schemeClr val="bg1"/>
            </a:solidFill>
            <a:ln w="25400" cap="flat" cmpd="sng" algn="ctr">
              <a:solidFill>
                <a:srgbClr val="00905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9051"/>
                </a:solidFill>
                <a:effectLst/>
                <a:latin typeface="Arial" charset="0"/>
                <a:ea typeface="ＭＳ Ｐゴシック" charset="-128"/>
                <a:cs typeface="ＭＳ Ｐゴシック" charset="-128"/>
              </a:endParaRPr>
            </a:p>
          </p:txBody>
        </p:sp>
        <p:sp>
          <p:nvSpPr>
            <p:cNvPr id="24" name="TextBox 23">
              <a:extLst>
                <a:ext uri="{FF2B5EF4-FFF2-40B4-BE49-F238E27FC236}">
                  <a16:creationId xmlns:a16="http://schemas.microsoft.com/office/drawing/2014/main" id="{0760F6E6-19CF-0244-A20F-3F5D18541884}"/>
                </a:ext>
              </a:extLst>
            </p:cNvPr>
            <p:cNvSpPr txBox="1"/>
            <p:nvPr/>
          </p:nvSpPr>
          <p:spPr>
            <a:xfrm>
              <a:off x="10896600" y="4038600"/>
              <a:ext cx="914400" cy="457200"/>
            </a:xfrm>
            <a:prstGeom prst="rect">
              <a:avLst/>
            </a:prstGeom>
            <a:noFill/>
          </p:spPr>
          <p:txBody>
            <a:bodyPr wrap="none" lIns="0" tIns="0" rIns="0" bIns="0" rtlCol="0" anchor="ctr">
              <a:noAutofit/>
            </a:bodyPr>
            <a:lstStyle/>
            <a:p>
              <a:r>
                <a:rPr lang="en-US" sz="1800" dirty="0">
                  <a:solidFill>
                    <a:srgbClr val="009051"/>
                  </a:solidFill>
                </a:rPr>
                <a:t>Q3</a:t>
              </a:r>
            </a:p>
          </p:txBody>
        </p:sp>
      </p:grpSp>
      <p:grpSp>
        <p:nvGrpSpPr>
          <p:cNvPr id="31" name="Group 30">
            <a:extLst>
              <a:ext uri="{FF2B5EF4-FFF2-40B4-BE49-F238E27FC236}">
                <a16:creationId xmlns:a16="http://schemas.microsoft.com/office/drawing/2014/main" id="{0AFD93EE-B78C-C640-BBD0-B87B6E249328}"/>
              </a:ext>
            </a:extLst>
          </p:cNvPr>
          <p:cNvGrpSpPr/>
          <p:nvPr/>
        </p:nvGrpSpPr>
        <p:grpSpPr>
          <a:xfrm>
            <a:off x="10820400" y="4419600"/>
            <a:ext cx="1295400" cy="609600"/>
            <a:chOff x="10820400" y="4419600"/>
            <a:chExt cx="1295400" cy="609600"/>
          </a:xfrm>
        </p:grpSpPr>
        <p:cxnSp>
          <p:nvCxnSpPr>
            <p:cNvPr id="9" name="Straight Connector 8">
              <a:extLst>
                <a:ext uri="{FF2B5EF4-FFF2-40B4-BE49-F238E27FC236}">
                  <a16:creationId xmlns:a16="http://schemas.microsoft.com/office/drawing/2014/main" id="{9CC4E864-1E42-9145-8472-65691E507B77}"/>
                </a:ext>
              </a:extLst>
            </p:cNvPr>
            <p:cNvCxnSpPr>
              <a:cxnSpLocks/>
            </p:cNvCxnSpPr>
            <p:nvPr/>
          </p:nvCxnSpPr>
          <p:spPr bwMode="auto">
            <a:xfrm flipV="1">
              <a:off x="10820400" y="4648200"/>
              <a:ext cx="228600" cy="381000"/>
            </a:xfrm>
            <a:prstGeom prst="line">
              <a:avLst/>
            </a:prstGeom>
            <a:solidFill>
              <a:schemeClr val="accent1"/>
            </a:solidFill>
            <a:ln w="25400" cap="flat" cmpd="sng" algn="ctr">
              <a:solidFill>
                <a:srgbClr val="009051"/>
              </a:solidFill>
              <a:prstDash val="solid"/>
              <a:round/>
              <a:headEnd type="none" w="med" len="med"/>
              <a:tailEnd type="none" w="med" len="med"/>
            </a:ln>
            <a:effectLst/>
          </p:spPr>
        </p:cxnSp>
        <p:sp>
          <p:nvSpPr>
            <p:cNvPr id="20" name="Oval 19">
              <a:extLst>
                <a:ext uri="{FF2B5EF4-FFF2-40B4-BE49-F238E27FC236}">
                  <a16:creationId xmlns:a16="http://schemas.microsoft.com/office/drawing/2014/main" id="{3F4E1205-1755-1441-B7D3-C70B6A69A2BB}"/>
                </a:ext>
              </a:extLst>
            </p:cNvPr>
            <p:cNvSpPr/>
            <p:nvPr/>
          </p:nvSpPr>
          <p:spPr bwMode="auto">
            <a:xfrm>
              <a:off x="10972800" y="4572000"/>
              <a:ext cx="152400" cy="152400"/>
            </a:xfrm>
            <a:prstGeom prst="ellipse">
              <a:avLst/>
            </a:prstGeom>
            <a:solidFill>
              <a:schemeClr val="bg1"/>
            </a:solidFill>
            <a:ln w="25400" cap="flat" cmpd="sng" algn="ctr">
              <a:solidFill>
                <a:srgbClr val="00905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9051"/>
                </a:solidFill>
                <a:effectLst/>
                <a:latin typeface="Arial" charset="0"/>
                <a:ea typeface="ＭＳ Ｐゴシック" charset="-128"/>
                <a:cs typeface="ＭＳ Ｐゴシック" charset="-128"/>
              </a:endParaRPr>
            </a:p>
          </p:txBody>
        </p:sp>
        <p:sp>
          <p:nvSpPr>
            <p:cNvPr id="22" name="TextBox 21">
              <a:extLst>
                <a:ext uri="{FF2B5EF4-FFF2-40B4-BE49-F238E27FC236}">
                  <a16:creationId xmlns:a16="http://schemas.microsoft.com/office/drawing/2014/main" id="{BE4986EB-4D62-E44E-A8DA-5BCEE0582410}"/>
                </a:ext>
              </a:extLst>
            </p:cNvPr>
            <p:cNvSpPr txBox="1"/>
            <p:nvPr/>
          </p:nvSpPr>
          <p:spPr>
            <a:xfrm>
              <a:off x="11201400" y="4419600"/>
              <a:ext cx="914400" cy="457200"/>
            </a:xfrm>
            <a:prstGeom prst="rect">
              <a:avLst/>
            </a:prstGeom>
            <a:noFill/>
          </p:spPr>
          <p:txBody>
            <a:bodyPr wrap="none" lIns="0" tIns="0" rIns="0" bIns="0" rtlCol="0" anchor="ctr">
              <a:noAutofit/>
            </a:bodyPr>
            <a:lstStyle/>
            <a:p>
              <a:r>
                <a:rPr lang="en-US" sz="1800" dirty="0">
                  <a:solidFill>
                    <a:srgbClr val="009051"/>
                  </a:solidFill>
                </a:rPr>
                <a:t>Q2</a:t>
              </a:r>
            </a:p>
          </p:txBody>
        </p:sp>
      </p:grpSp>
      <p:grpSp>
        <p:nvGrpSpPr>
          <p:cNvPr id="30" name="Group 29">
            <a:extLst>
              <a:ext uri="{FF2B5EF4-FFF2-40B4-BE49-F238E27FC236}">
                <a16:creationId xmlns:a16="http://schemas.microsoft.com/office/drawing/2014/main" id="{DC0F1ADB-5B64-6147-A386-ECE488128FD2}"/>
              </a:ext>
            </a:extLst>
          </p:cNvPr>
          <p:cNvGrpSpPr/>
          <p:nvPr/>
        </p:nvGrpSpPr>
        <p:grpSpPr>
          <a:xfrm>
            <a:off x="10744200" y="4800600"/>
            <a:ext cx="1143000" cy="457200"/>
            <a:chOff x="10744200" y="4800600"/>
            <a:chExt cx="1143000" cy="457200"/>
          </a:xfrm>
        </p:grpSpPr>
        <p:sp>
          <p:nvSpPr>
            <p:cNvPr id="15" name="Oval 14">
              <a:extLst>
                <a:ext uri="{FF2B5EF4-FFF2-40B4-BE49-F238E27FC236}">
                  <a16:creationId xmlns:a16="http://schemas.microsoft.com/office/drawing/2014/main" id="{4D796FAC-1B70-CF4B-94F4-26CF87618CF7}"/>
                </a:ext>
              </a:extLst>
            </p:cNvPr>
            <p:cNvSpPr/>
            <p:nvPr/>
          </p:nvSpPr>
          <p:spPr bwMode="auto">
            <a:xfrm>
              <a:off x="10744200" y="4953000"/>
              <a:ext cx="152400" cy="152400"/>
            </a:xfrm>
            <a:prstGeom prst="ellipse">
              <a:avLst/>
            </a:prstGeom>
            <a:solidFill>
              <a:schemeClr val="bg1"/>
            </a:solidFill>
            <a:ln w="25400" cap="flat" cmpd="sng" algn="ctr">
              <a:solidFill>
                <a:srgbClr val="00905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9051"/>
                </a:solidFill>
                <a:effectLst/>
                <a:latin typeface="Arial" charset="0"/>
                <a:ea typeface="ＭＳ Ｐゴシック" charset="-128"/>
                <a:cs typeface="ＭＳ Ｐゴシック" charset="-128"/>
              </a:endParaRPr>
            </a:p>
          </p:txBody>
        </p:sp>
        <p:sp>
          <p:nvSpPr>
            <p:cNvPr id="18" name="TextBox 17">
              <a:extLst>
                <a:ext uri="{FF2B5EF4-FFF2-40B4-BE49-F238E27FC236}">
                  <a16:creationId xmlns:a16="http://schemas.microsoft.com/office/drawing/2014/main" id="{C952BFBA-0BC8-914E-8623-3AB28A91CA05}"/>
                </a:ext>
              </a:extLst>
            </p:cNvPr>
            <p:cNvSpPr txBox="1"/>
            <p:nvPr/>
          </p:nvSpPr>
          <p:spPr>
            <a:xfrm>
              <a:off x="10972800" y="4800600"/>
              <a:ext cx="914400" cy="457200"/>
            </a:xfrm>
            <a:prstGeom prst="rect">
              <a:avLst/>
            </a:prstGeom>
            <a:noFill/>
          </p:spPr>
          <p:txBody>
            <a:bodyPr wrap="none" lIns="0" tIns="0" rIns="0" bIns="0" rtlCol="0" anchor="ctr">
              <a:noAutofit/>
            </a:bodyPr>
            <a:lstStyle/>
            <a:p>
              <a:r>
                <a:rPr lang="en-US" sz="1800" dirty="0">
                  <a:solidFill>
                    <a:srgbClr val="009051"/>
                  </a:solidFill>
                </a:rPr>
                <a:t>Q1</a:t>
              </a:r>
            </a:p>
          </p:txBody>
        </p:sp>
      </p:grpSp>
    </p:spTree>
    <p:extLst>
      <p:ext uri="{BB962C8B-B14F-4D97-AF65-F5344CB8AC3E}">
        <p14:creationId xmlns:p14="http://schemas.microsoft.com/office/powerpoint/2010/main" val="334281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Roofline Scaling Trajectories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65</a:t>
            </a:fld>
            <a:endParaRPr lang="en-US" dirty="0"/>
          </a:p>
        </p:txBody>
      </p:sp>
      <p:sp>
        <p:nvSpPr>
          <p:cNvPr id="63" name="Content Placeholder 2">
            <a:extLst>
              <a:ext uri="{FF2B5EF4-FFF2-40B4-BE49-F238E27FC236}">
                <a16:creationId xmlns:a16="http://schemas.microsoft.com/office/drawing/2014/main" id="{8900C231-81D3-3E42-8753-A8C63ED162A1}"/>
              </a:ext>
            </a:extLst>
          </p:cNvPr>
          <p:cNvSpPr txBox="1">
            <a:spLocks/>
          </p:cNvSpPr>
          <p:nvPr/>
        </p:nvSpPr>
        <p:spPr>
          <a:xfrm>
            <a:off x="457200" y="1447800"/>
            <a:ext cx="6858000" cy="2667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dirty="0"/>
              <a:t>Often, one plots performance as a function of thread concurrency</a:t>
            </a:r>
          </a:p>
          <a:p>
            <a:pPr marL="914400" indent="-457200">
              <a:spcBef>
                <a:spcPts val="800"/>
              </a:spcBef>
              <a:buFont typeface="Courier New" panose="02070309020205020404" pitchFamily="49" charset="0"/>
              <a:buChar char="o"/>
            </a:pPr>
            <a:r>
              <a:rPr lang="en-US" sz="2400" dirty="0"/>
              <a:t>Carries no insight or analysis</a:t>
            </a:r>
          </a:p>
          <a:p>
            <a:pPr marL="914400" indent="-457200">
              <a:spcBef>
                <a:spcPts val="800"/>
              </a:spcBef>
              <a:buFont typeface="Courier New" panose="02070309020205020404" pitchFamily="49" charset="0"/>
              <a:buChar char="o"/>
            </a:pPr>
            <a:r>
              <a:rPr lang="en-US" sz="2400" dirty="0"/>
              <a:t>Provides no actionable information.</a:t>
            </a:r>
          </a:p>
        </p:txBody>
      </p:sp>
      <p:grpSp>
        <p:nvGrpSpPr>
          <p:cNvPr id="102" name="Group 101">
            <a:extLst>
              <a:ext uri="{FF2B5EF4-FFF2-40B4-BE49-F238E27FC236}">
                <a16:creationId xmlns:a16="http://schemas.microsoft.com/office/drawing/2014/main" id="{D975A312-ACD2-884E-9807-BF943D178301}"/>
              </a:ext>
            </a:extLst>
          </p:cNvPr>
          <p:cNvGrpSpPr/>
          <p:nvPr/>
        </p:nvGrpSpPr>
        <p:grpSpPr>
          <a:xfrm>
            <a:off x="7391400" y="1143000"/>
            <a:ext cx="6400800" cy="6400800"/>
            <a:chOff x="7391400" y="1143000"/>
            <a:chExt cx="6400800" cy="6400800"/>
          </a:xfrm>
        </p:grpSpPr>
        <p:pic>
          <p:nvPicPr>
            <p:cNvPr id="41" name="Picture 40">
              <a:extLst>
                <a:ext uri="{FF2B5EF4-FFF2-40B4-BE49-F238E27FC236}">
                  <a16:creationId xmlns:a16="http://schemas.microsoft.com/office/drawing/2014/main" id="{6385149C-AC9D-4E48-BCD9-0DDAD61070BE}"/>
                </a:ext>
              </a:extLst>
            </p:cNvPr>
            <p:cNvPicPr>
              <a:picLocks noChangeAspect="1"/>
            </p:cNvPicPr>
            <p:nvPr/>
          </p:nvPicPr>
          <p:blipFill>
            <a:blip r:embed="rId2"/>
            <a:stretch>
              <a:fillRect/>
            </a:stretch>
          </p:blipFill>
          <p:spPr>
            <a:xfrm>
              <a:off x="7391400" y="1143000"/>
              <a:ext cx="6400800" cy="6400800"/>
            </a:xfrm>
            <a:prstGeom prst="rect">
              <a:avLst/>
            </a:prstGeom>
            <a:solidFill>
              <a:schemeClr val="bg1"/>
            </a:solidFill>
            <a:ln w="3175">
              <a:noFill/>
            </a:ln>
            <a:effectLst/>
          </p:spPr>
        </p:pic>
        <p:sp>
          <p:nvSpPr>
            <p:cNvPr id="3" name="Rectangle 2">
              <a:extLst>
                <a:ext uri="{FF2B5EF4-FFF2-40B4-BE49-F238E27FC236}">
                  <a16:creationId xmlns:a16="http://schemas.microsoft.com/office/drawing/2014/main" id="{B71F72E8-10EB-B44E-925C-7F448457610F}"/>
                </a:ext>
              </a:extLst>
            </p:cNvPr>
            <p:cNvSpPr/>
            <p:nvPr/>
          </p:nvSpPr>
          <p:spPr bwMode="auto">
            <a:xfrm>
              <a:off x="8077200" y="1828800"/>
              <a:ext cx="5486400" cy="4800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 name="TextBox 7">
              <a:extLst>
                <a:ext uri="{FF2B5EF4-FFF2-40B4-BE49-F238E27FC236}">
                  <a16:creationId xmlns:a16="http://schemas.microsoft.com/office/drawing/2014/main" id="{5D99F979-42EA-2540-AE71-3C83B33DAB39}"/>
                </a:ext>
              </a:extLst>
            </p:cNvPr>
            <p:cNvSpPr txBox="1"/>
            <p:nvPr/>
          </p:nvSpPr>
          <p:spPr>
            <a:xfrm>
              <a:off x="8915400" y="7010400"/>
              <a:ext cx="3657600" cy="400110"/>
            </a:xfrm>
            <a:prstGeom prst="rect">
              <a:avLst/>
            </a:prstGeom>
            <a:solidFill>
              <a:schemeClr val="bg1"/>
            </a:solidFill>
          </p:spPr>
          <p:txBody>
            <a:bodyPr wrap="square" rtlCol="0">
              <a:spAutoFit/>
            </a:bodyPr>
            <a:lstStyle/>
            <a:p>
              <a:pPr algn="ctr"/>
              <a:r>
                <a:rPr lang="en-US" sz="2000" b="1" dirty="0"/>
                <a:t>#Threads</a:t>
              </a:r>
            </a:p>
          </p:txBody>
        </p:sp>
        <p:grpSp>
          <p:nvGrpSpPr>
            <p:cNvPr id="9" name="Group 8">
              <a:extLst>
                <a:ext uri="{FF2B5EF4-FFF2-40B4-BE49-F238E27FC236}">
                  <a16:creationId xmlns:a16="http://schemas.microsoft.com/office/drawing/2014/main" id="{C2FC42B2-4364-F54C-A01F-14622A0CF547}"/>
                </a:ext>
              </a:extLst>
            </p:cNvPr>
            <p:cNvGrpSpPr/>
            <p:nvPr/>
          </p:nvGrpSpPr>
          <p:grpSpPr>
            <a:xfrm>
              <a:off x="7848600" y="6705600"/>
              <a:ext cx="5791200" cy="457200"/>
              <a:chOff x="8077200" y="6705600"/>
              <a:chExt cx="3200400" cy="457200"/>
            </a:xfrm>
          </p:grpSpPr>
          <p:sp>
            <p:nvSpPr>
              <p:cNvPr id="42" name="TextBox 41">
                <a:extLst>
                  <a:ext uri="{FF2B5EF4-FFF2-40B4-BE49-F238E27FC236}">
                    <a16:creationId xmlns:a16="http://schemas.microsoft.com/office/drawing/2014/main" id="{BFC9C8C5-5C8A-E94C-A70B-F3D1EE7C8AF0}"/>
                  </a:ext>
                </a:extLst>
              </p:cNvPr>
              <p:cNvSpPr txBox="1"/>
              <p:nvPr/>
            </p:nvSpPr>
            <p:spPr>
              <a:xfrm>
                <a:off x="8077200" y="6705600"/>
                <a:ext cx="457200" cy="457200"/>
              </a:xfrm>
              <a:prstGeom prst="rect">
                <a:avLst/>
              </a:prstGeom>
              <a:solidFill>
                <a:schemeClr val="bg1"/>
              </a:solidFill>
            </p:spPr>
            <p:txBody>
              <a:bodyPr wrap="square" rtlCol="0">
                <a:spAutoFit/>
              </a:bodyPr>
              <a:lstStyle/>
              <a:p>
                <a:pPr algn="ctr"/>
                <a:r>
                  <a:rPr lang="en-US" sz="2000" b="1" dirty="0"/>
                  <a:t>1</a:t>
                </a:r>
              </a:p>
            </p:txBody>
          </p:sp>
          <p:sp>
            <p:nvSpPr>
              <p:cNvPr id="43" name="TextBox 42">
                <a:extLst>
                  <a:ext uri="{FF2B5EF4-FFF2-40B4-BE49-F238E27FC236}">
                    <a16:creationId xmlns:a16="http://schemas.microsoft.com/office/drawing/2014/main" id="{734A0102-D034-094D-8D6A-82F781A2573E}"/>
                  </a:ext>
                </a:extLst>
              </p:cNvPr>
              <p:cNvSpPr txBox="1"/>
              <p:nvPr/>
            </p:nvSpPr>
            <p:spPr>
              <a:xfrm>
                <a:off x="8534400" y="6705600"/>
                <a:ext cx="457200" cy="400110"/>
              </a:xfrm>
              <a:prstGeom prst="rect">
                <a:avLst/>
              </a:prstGeom>
              <a:solidFill>
                <a:schemeClr val="bg1"/>
              </a:solidFill>
            </p:spPr>
            <p:txBody>
              <a:bodyPr wrap="square" rtlCol="0">
                <a:spAutoFit/>
              </a:bodyPr>
              <a:lstStyle/>
              <a:p>
                <a:pPr algn="ctr"/>
                <a:r>
                  <a:rPr lang="en-US" sz="2000" b="1" dirty="0"/>
                  <a:t>2</a:t>
                </a:r>
              </a:p>
            </p:txBody>
          </p:sp>
          <p:sp>
            <p:nvSpPr>
              <p:cNvPr id="44" name="TextBox 43">
                <a:extLst>
                  <a:ext uri="{FF2B5EF4-FFF2-40B4-BE49-F238E27FC236}">
                    <a16:creationId xmlns:a16="http://schemas.microsoft.com/office/drawing/2014/main" id="{CBA33E31-4B9D-1444-B899-45EC23D5094C}"/>
                  </a:ext>
                </a:extLst>
              </p:cNvPr>
              <p:cNvSpPr txBox="1"/>
              <p:nvPr/>
            </p:nvSpPr>
            <p:spPr>
              <a:xfrm>
                <a:off x="8991600" y="6705600"/>
                <a:ext cx="457200" cy="400110"/>
              </a:xfrm>
              <a:prstGeom prst="rect">
                <a:avLst/>
              </a:prstGeom>
              <a:solidFill>
                <a:schemeClr val="bg1"/>
              </a:solidFill>
            </p:spPr>
            <p:txBody>
              <a:bodyPr wrap="square" rtlCol="0">
                <a:spAutoFit/>
              </a:bodyPr>
              <a:lstStyle/>
              <a:p>
                <a:pPr algn="ctr"/>
                <a:r>
                  <a:rPr lang="en-US" sz="2000" b="1" dirty="0"/>
                  <a:t>4</a:t>
                </a:r>
              </a:p>
            </p:txBody>
          </p:sp>
          <p:sp>
            <p:nvSpPr>
              <p:cNvPr id="45" name="TextBox 44">
                <a:extLst>
                  <a:ext uri="{FF2B5EF4-FFF2-40B4-BE49-F238E27FC236}">
                    <a16:creationId xmlns:a16="http://schemas.microsoft.com/office/drawing/2014/main" id="{3CF52B6F-848B-1540-AD5B-236858ADC24F}"/>
                  </a:ext>
                </a:extLst>
              </p:cNvPr>
              <p:cNvSpPr txBox="1"/>
              <p:nvPr/>
            </p:nvSpPr>
            <p:spPr>
              <a:xfrm>
                <a:off x="9448800" y="6705600"/>
                <a:ext cx="457200" cy="400110"/>
              </a:xfrm>
              <a:prstGeom prst="rect">
                <a:avLst/>
              </a:prstGeom>
              <a:solidFill>
                <a:schemeClr val="bg1"/>
              </a:solidFill>
            </p:spPr>
            <p:txBody>
              <a:bodyPr wrap="square" rtlCol="0">
                <a:spAutoFit/>
              </a:bodyPr>
              <a:lstStyle/>
              <a:p>
                <a:pPr algn="ctr"/>
                <a:r>
                  <a:rPr lang="en-US" sz="2000" b="1" dirty="0"/>
                  <a:t>8</a:t>
                </a:r>
              </a:p>
            </p:txBody>
          </p:sp>
          <p:sp>
            <p:nvSpPr>
              <p:cNvPr id="46" name="TextBox 45">
                <a:extLst>
                  <a:ext uri="{FF2B5EF4-FFF2-40B4-BE49-F238E27FC236}">
                    <a16:creationId xmlns:a16="http://schemas.microsoft.com/office/drawing/2014/main" id="{6BA60DCE-821D-5E4E-9FEF-2AFA0982ABC7}"/>
                  </a:ext>
                </a:extLst>
              </p:cNvPr>
              <p:cNvSpPr txBox="1"/>
              <p:nvPr/>
            </p:nvSpPr>
            <p:spPr>
              <a:xfrm>
                <a:off x="9906000" y="6705600"/>
                <a:ext cx="457200" cy="400110"/>
              </a:xfrm>
              <a:prstGeom prst="rect">
                <a:avLst/>
              </a:prstGeom>
              <a:solidFill>
                <a:schemeClr val="bg1"/>
              </a:solidFill>
            </p:spPr>
            <p:txBody>
              <a:bodyPr wrap="square" rtlCol="0">
                <a:spAutoFit/>
              </a:bodyPr>
              <a:lstStyle/>
              <a:p>
                <a:pPr algn="ctr"/>
                <a:r>
                  <a:rPr lang="en-US" sz="2000" b="1" dirty="0"/>
                  <a:t>16</a:t>
                </a:r>
              </a:p>
            </p:txBody>
          </p:sp>
          <p:sp>
            <p:nvSpPr>
              <p:cNvPr id="47" name="TextBox 46">
                <a:extLst>
                  <a:ext uri="{FF2B5EF4-FFF2-40B4-BE49-F238E27FC236}">
                    <a16:creationId xmlns:a16="http://schemas.microsoft.com/office/drawing/2014/main" id="{FE5E36B4-E91F-B74D-8667-088A8548C774}"/>
                  </a:ext>
                </a:extLst>
              </p:cNvPr>
              <p:cNvSpPr txBox="1"/>
              <p:nvPr/>
            </p:nvSpPr>
            <p:spPr>
              <a:xfrm>
                <a:off x="10363200" y="6705600"/>
                <a:ext cx="457200" cy="400110"/>
              </a:xfrm>
              <a:prstGeom prst="rect">
                <a:avLst/>
              </a:prstGeom>
              <a:solidFill>
                <a:schemeClr val="bg1"/>
              </a:solidFill>
            </p:spPr>
            <p:txBody>
              <a:bodyPr wrap="square" rtlCol="0">
                <a:spAutoFit/>
              </a:bodyPr>
              <a:lstStyle/>
              <a:p>
                <a:pPr algn="ctr"/>
                <a:r>
                  <a:rPr lang="en-US" sz="2000" b="1" dirty="0"/>
                  <a:t>32</a:t>
                </a:r>
              </a:p>
            </p:txBody>
          </p:sp>
          <p:sp>
            <p:nvSpPr>
              <p:cNvPr id="48" name="TextBox 47">
                <a:extLst>
                  <a:ext uri="{FF2B5EF4-FFF2-40B4-BE49-F238E27FC236}">
                    <a16:creationId xmlns:a16="http://schemas.microsoft.com/office/drawing/2014/main" id="{DF6B9EFE-2146-1648-8D06-C94FD7137E02}"/>
                  </a:ext>
                </a:extLst>
              </p:cNvPr>
              <p:cNvSpPr txBox="1"/>
              <p:nvPr/>
            </p:nvSpPr>
            <p:spPr>
              <a:xfrm>
                <a:off x="10820400" y="6705600"/>
                <a:ext cx="457200" cy="400110"/>
              </a:xfrm>
              <a:prstGeom prst="rect">
                <a:avLst/>
              </a:prstGeom>
              <a:solidFill>
                <a:schemeClr val="bg1"/>
              </a:solidFill>
            </p:spPr>
            <p:txBody>
              <a:bodyPr wrap="square" rtlCol="0">
                <a:spAutoFit/>
              </a:bodyPr>
              <a:lstStyle/>
              <a:p>
                <a:pPr algn="ctr"/>
                <a:r>
                  <a:rPr lang="en-US" sz="2000" b="1" dirty="0"/>
                  <a:t>64</a:t>
                </a:r>
              </a:p>
            </p:txBody>
          </p:sp>
        </p:grpSp>
        <p:cxnSp>
          <p:nvCxnSpPr>
            <p:cNvPr id="49" name="Straight Arrow Connector 48">
              <a:extLst>
                <a:ext uri="{FF2B5EF4-FFF2-40B4-BE49-F238E27FC236}">
                  <a16:creationId xmlns:a16="http://schemas.microsoft.com/office/drawing/2014/main" id="{562C6EF5-0B5F-C045-BB89-70015573CAA7}"/>
                </a:ext>
              </a:extLst>
            </p:cNvPr>
            <p:cNvCxnSpPr>
              <a:cxnSpLocks/>
            </p:cNvCxnSpPr>
            <p:nvPr/>
          </p:nvCxnSpPr>
          <p:spPr bwMode="auto">
            <a:xfrm>
              <a:off x="8077200" y="6629400"/>
              <a:ext cx="5486400" cy="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490DFD1B-D1F7-9E46-8AE4-CC650C8CBF1A}"/>
                </a:ext>
              </a:extLst>
            </p:cNvPr>
            <p:cNvCxnSpPr>
              <a:cxnSpLocks/>
            </p:cNvCxnSpPr>
            <p:nvPr/>
          </p:nvCxnSpPr>
          <p:spPr bwMode="auto">
            <a:xfrm flipV="1">
              <a:off x="8077200" y="1828800"/>
              <a:ext cx="0" cy="480060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grpSp>
      <p:grpSp>
        <p:nvGrpSpPr>
          <p:cNvPr id="101" name="Group 100">
            <a:extLst>
              <a:ext uri="{FF2B5EF4-FFF2-40B4-BE49-F238E27FC236}">
                <a16:creationId xmlns:a16="http://schemas.microsoft.com/office/drawing/2014/main" id="{892ACD8D-C707-8B4D-B06A-C94FC30B3AF9}"/>
              </a:ext>
            </a:extLst>
          </p:cNvPr>
          <p:cNvGrpSpPr/>
          <p:nvPr/>
        </p:nvGrpSpPr>
        <p:grpSpPr>
          <a:xfrm>
            <a:off x="8229600" y="3733800"/>
            <a:ext cx="5105400" cy="1371600"/>
            <a:chOff x="8229600" y="3733800"/>
            <a:chExt cx="5105400" cy="1371600"/>
          </a:xfrm>
        </p:grpSpPr>
        <p:cxnSp>
          <p:nvCxnSpPr>
            <p:cNvPr id="54" name="Straight Connector 53">
              <a:extLst>
                <a:ext uri="{FF2B5EF4-FFF2-40B4-BE49-F238E27FC236}">
                  <a16:creationId xmlns:a16="http://schemas.microsoft.com/office/drawing/2014/main" id="{12A30108-D3ED-C14D-BA69-92E85E86D284}"/>
                </a:ext>
              </a:extLst>
            </p:cNvPr>
            <p:cNvCxnSpPr>
              <a:cxnSpLocks/>
            </p:cNvCxnSpPr>
            <p:nvPr/>
          </p:nvCxnSpPr>
          <p:spPr bwMode="auto">
            <a:xfrm flipV="1">
              <a:off x="8305800" y="4648200"/>
              <a:ext cx="762000" cy="304800"/>
            </a:xfrm>
            <a:prstGeom prst="line">
              <a:avLst/>
            </a:prstGeom>
            <a:solidFill>
              <a:schemeClr val="accent1"/>
            </a:solidFill>
            <a:ln w="25400" cap="flat" cmpd="sng" algn="ctr">
              <a:solidFill>
                <a:srgbClr val="0432FF"/>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5FD4A615-A1BF-3646-BDB1-75ED747FAA31}"/>
                </a:ext>
              </a:extLst>
            </p:cNvPr>
            <p:cNvCxnSpPr>
              <a:cxnSpLocks/>
            </p:cNvCxnSpPr>
            <p:nvPr/>
          </p:nvCxnSpPr>
          <p:spPr bwMode="auto">
            <a:xfrm flipV="1">
              <a:off x="8305800" y="4648200"/>
              <a:ext cx="762000" cy="38100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C3AECC80-C7F1-C241-A9AB-2C652407B639}"/>
                </a:ext>
              </a:extLst>
            </p:cNvPr>
            <p:cNvCxnSpPr>
              <a:cxnSpLocks/>
            </p:cNvCxnSpPr>
            <p:nvPr/>
          </p:nvCxnSpPr>
          <p:spPr bwMode="auto">
            <a:xfrm flipV="1">
              <a:off x="8305800" y="4724400"/>
              <a:ext cx="762000" cy="304800"/>
            </a:xfrm>
            <a:prstGeom prst="line">
              <a:avLst/>
            </a:prstGeom>
            <a:solidFill>
              <a:schemeClr val="accent1"/>
            </a:solidFill>
            <a:ln w="25400" cap="flat" cmpd="sng" algn="ctr">
              <a:solidFill>
                <a:srgbClr val="00905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59915B78-8C22-4849-9C28-26AE207650FA}"/>
                </a:ext>
              </a:extLst>
            </p:cNvPr>
            <p:cNvCxnSpPr>
              <a:cxnSpLocks/>
            </p:cNvCxnSpPr>
            <p:nvPr/>
          </p:nvCxnSpPr>
          <p:spPr bwMode="auto">
            <a:xfrm flipV="1">
              <a:off x="9067800" y="4343400"/>
              <a:ext cx="838200" cy="304800"/>
            </a:xfrm>
            <a:prstGeom prst="line">
              <a:avLst/>
            </a:prstGeom>
            <a:solidFill>
              <a:schemeClr val="accent1"/>
            </a:solidFill>
            <a:ln w="25400" cap="flat" cmpd="sng" algn="ctr">
              <a:solidFill>
                <a:srgbClr val="0432FF"/>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05786DE0-7DA7-6242-B610-2FFA96AAB0D1}"/>
                </a:ext>
              </a:extLst>
            </p:cNvPr>
            <p:cNvCxnSpPr>
              <a:cxnSpLocks/>
            </p:cNvCxnSpPr>
            <p:nvPr/>
          </p:nvCxnSpPr>
          <p:spPr bwMode="auto">
            <a:xfrm flipV="1">
              <a:off x="9067800" y="4419600"/>
              <a:ext cx="838200" cy="22860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8D08F6E0-3735-854C-9B71-1865B900DBD1}"/>
                </a:ext>
              </a:extLst>
            </p:cNvPr>
            <p:cNvCxnSpPr>
              <a:cxnSpLocks/>
            </p:cNvCxnSpPr>
            <p:nvPr/>
          </p:nvCxnSpPr>
          <p:spPr bwMode="auto">
            <a:xfrm flipV="1">
              <a:off x="9067800" y="4419600"/>
              <a:ext cx="838200" cy="304800"/>
            </a:xfrm>
            <a:prstGeom prst="line">
              <a:avLst/>
            </a:prstGeom>
            <a:solidFill>
              <a:schemeClr val="accent1"/>
            </a:solidFill>
            <a:ln w="25400" cap="flat" cmpd="sng" algn="ctr">
              <a:solidFill>
                <a:srgbClr val="00905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ED7BE163-3E8D-1648-A02B-FAB1B6E11421}"/>
                </a:ext>
              </a:extLst>
            </p:cNvPr>
            <p:cNvCxnSpPr>
              <a:cxnSpLocks/>
            </p:cNvCxnSpPr>
            <p:nvPr/>
          </p:nvCxnSpPr>
          <p:spPr bwMode="auto">
            <a:xfrm flipV="1">
              <a:off x="9906000" y="4114800"/>
              <a:ext cx="838200" cy="228600"/>
            </a:xfrm>
            <a:prstGeom prst="line">
              <a:avLst/>
            </a:prstGeom>
            <a:solidFill>
              <a:schemeClr val="accent1"/>
            </a:solidFill>
            <a:ln w="25400" cap="flat" cmpd="sng" algn="ctr">
              <a:solidFill>
                <a:srgbClr val="0432FF"/>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FBB7708B-2A08-A946-BCEC-26BDCA37869F}"/>
                </a:ext>
              </a:extLst>
            </p:cNvPr>
            <p:cNvCxnSpPr>
              <a:cxnSpLocks/>
            </p:cNvCxnSpPr>
            <p:nvPr/>
          </p:nvCxnSpPr>
          <p:spPr bwMode="auto">
            <a:xfrm flipV="1">
              <a:off x="9906000" y="4191000"/>
              <a:ext cx="838200" cy="22860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4BC37657-E296-4045-8E25-D9AFA89AF1DD}"/>
                </a:ext>
              </a:extLst>
            </p:cNvPr>
            <p:cNvCxnSpPr>
              <a:cxnSpLocks/>
            </p:cNvCxnSpPr>
            <p:nvPr/>
          </p:nvCxnSpPr>
          <p:spPr bwMode="auto">
            <a:xfrm flipV="1">
              <a:off x="9906000" y="4191000"/>
              <a:ext cx="838200" cy="228600"/>
            </a:xfrm>
            <a:prstGeom prst="line">
              <a:avLst/>
            </a:prstGeom>
            <a:solidFill>
              <a:schemeClr val="accent1"/>
            </a:solidFill>
            <a:ln w="25400" cap="flat" cmpd="sng" algn="ctr">
              <a:solidFill>
                <a:srgbClr val="009051"/>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876CD752-0086-5644-981A-A4B3D6FE2E4B}"/>
                </a:ext>
              </a:extLst>
            </p:cNvPr>
            <p:cNvCxnSpPr>
              <a:cxnSpLocks/>
            </p:cNvCxnSpPr>
            <p:nvPr/>
          </p:nvCxnSpPr>
          <p:spPr bwMode="auto">
            <a:xfrm flipV="1">
              <a:off x="10744200" y="3886200"/>
              <a:ext cx="838200" cy="228600"/>
            </a:xfrm>
            <a:prstGeom prst="line">
              <a:avLst/>
            </a:prstGeom>
            <a:solidFill>
              <a:schemeClr val="accent1"/>
            </a:solidFill>
            <a:ln w="25400" cap="flat" cmpd="sng" algn="ctr">
              <a:solidFill>
                <a:srgbClr val="0432FF"/>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05C3254A-19A5-E14D-9E36-0F636071A809}"/>
                </a:ext>
              </a:extLst>
            </p:cNvPr>
            <p:cNvCxnSpPr>
              <a:cxnSpLocks/>
            </p:cNvCxnSpPr>
            <p:nvPr/>
          </p:nvCxnSpPr>
          <p:spPr bwMode="auto">
            <a:xfrm flipV="1">
              <a:off x="10744200" y="3962400"/>
              <a:ext cx="838200" cy="22860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303F3499-2B63-954A-A48C-90EE9872823C}"/>
                </a:ext>
              </a:extLst>
            </p:cNvPr>
            <p:cNvCxnSpPr>
              <a:cxnSpLocks/>
            </p:cNvCxnSpPr>
            <p:nvPr/>
          </p:nvCxnSpPr>
          <p:spPr bwMode="auto">
            <a:xfrm flipV="1">
              <a:off x="10744200" y="4038600"/>
              <a:ext cx="838200" cy="152400"/>
            </a:xfrm>
            <a:prstGeom prst="line">
              <a:avLst/>
            </a:prstGeom>
            <a:solidFill>
              <a:schemeClr val="accent1"/>
            </a:solidFill>
            <a:ln w="25400" cap="flat" cmpd="sng" algn="ctr">
              <a:solidFill>
                <a:srgbClr val="00905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75435F42-EC56-C24F-B8F0-797F951C216B}"/>
                </a:ext>
              </a:extLst>
            </p:cNvPr>
            <p:cNvCxnSpPr>
              <a:cxnSpLocks/>
            </p:cNvCxnSpPr>
            <p:nvPr/>
          </p:nvCxnSpPr>
          <p:spPr bwMode="auto">
            <a:xfrm flipV="1">
              <a:off x="11582400" y="3810000"/>
              <a:ext cx="762000" cy="76200"/>
            </a:xfrm>
            <a:prstGeom prst="line">
              <a:avLst/>
            </a:prstGeom>
            <a:solidFill>
              <a:schemeClr val="accent1"/>
            </a:solidFill>
            <a:ln w="25400" cap="flat" cmpd="sng" algn="ctr">
              <a:solidFill>
                <a:srgbClr val="0432FF"/>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219FFB7C-2369-CC4E-9F18-F3FD4327C045}"/>
                </a:ext>
              </a:extLst>
            </p:cNvPr>
            <p:cNvCxnSpPr>
              <a:cxnSpLocks/>
            </p:cNvCxnSpPr>
            <p:nvPr/>
          </p:nvCxnSpPr>
          <p:spPr bwMode="auto">
            <a:xfrm>
              <a:off x="11582400" y="3962400"/>
              <a:ext cx="762000" cy="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D9535C3B-14A9-314D-A915-59A7C213ABED}"/>
                </a:ext>
              </a:extLst>
            </p:cNvPr>
            <p:cNvCxnSpPr>
              <a:cxnSpLocks/>
            </p:cNvCxnSpPr>
            <p:nvPr/>
          </p:nvCxnSpPr>
          <p:spPr bwMode="auto">
            <a:xfrm>
              <a:off x="11582400" y="4038600"/>
              <a:ext cx="762000" cy="76200"/>
            </a:xfrm>
            <a:prstGeom prst="line">
              <a:avLst/>
            </a:prstGeom>
            <a:solidFill>
              <a:schemeClr val="accent1"/>
            </a:solidFill>
            <a:ln w="25400" cap="flat" cmpd="sng" algn="ctr">
              <a:solidFill>
                <a:srgbClr val="009051"/>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4BE40544-39EE-5144-8EE6-5E385AF2C90E}"/>
                </a:ext>
              </a:extLst>
            </p:cNvPr>
            <p:cNvCxnSpPr>
              <a:cxnSpLocks/>
            </p:cNvCxnSpPr>
            <p:nvPr/>
          </p:nvCxnSpPr>
          <p:spPr bwMode="auto">
            <a:xfrm>
              <a:off x="12344400" y="3810000"/>
              <a:ext cx="914400" cy="0"/>
            </a:xfrm>
            <a:prstGeom prst="line">
              <a:avLst/>
            </a:prstGeom>
            <a:solidFill>
              <a:schemeClr val="accent1"/>
            </a:solidFill>
            <a:ln w="25400" cap="flat" cmpd="sng" algn="ctr">
              <a:solidFill>
                <a:srgbClr val="0432FF"/>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3611D6F2-7160-5B4A-9931-2A91B50F369D}"/>
                </a:ext>
              </a:extLst>
            </p:cNvPr>
            <p:cNvCxnSpPr>
              <a:cxnSpLocks/>
            </p:cNvCxnSpPr>
            <p:nvPr/>
          </p:nvCxnSpPr>
          <p:spPr bwMode="auto">
            <a:xfrm>
              <a:off x="12344400" y="3962400"/>
              <a:ext cx="914400" cy="15240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1527A0CF-8D0D-8043-BC22-C5604B545195}"/>
                </a:ext>
              </a:extLst>
            </p:cNvPr>
            <p:cNvCxnSpPr>
              <a:cxnSpLocks/>
            </p:cNvCxnSpPr>
            <p:nvPr/>
          </p:nvCxnSpPr>
          <p:spPr bwMode="auto">
            <a:xfrm>
              <a:off x="12344400" y="4114800"/>
              <a:ext cx="914400" cy="76200"/>
            </a:xfrm>
            <a:prstGeom prst="line">
              <a:avLst/>
            </a:prstGeom>
            <a:solidFill>
              <a:schemeClr val="accent1"/>
            </a:solidFill>
            <a:ln w="25400" cap="flat" cmpd="sng" algn="ctr">
              <a:solidFill>
                <a:srgbClr val="009051"/>
              </a:solidFill>
              <a:prstDash val="solid"/>
              <a:round/>
              <a:headEnd type="none" w="med" len="med"/>
              <a:tailEnd type="none" w="med" len="med"/>
            </a:ln>
            <a:effectLst/>
          </p:spPr>
        </p:cxnSp>
        <p:grpSp>
          <p:nvGrpSpPr>
            <p:cNvPr id="25" name="Group 24">
              <a:extLst>
                <a:ext uri="{FF2B5EF4-FFF2-40B4-BE49-F238E27FC236}">
                  <a16:creationId xmlns:a16="http://schemas.microsoft.com/office/drawing/2014/main" id="{409E20D7-240F-8B4C-96E2-F8498958C34A}"/>
                </a:ext>
              </a:extLst>
            </p:cNvPr>
            <p:cNvGrpSpPr/>
            <p:nvPr/>
          </p:nvGrpSpPr>
          <p:grpSpPr>
            <a:xfrm>
              <a:off x="8229600" y="3962400"/>
              <a:ext cx="5105400" cy="1143000"/>
              <a:chOff x="8229600" y="3962400"/>
              <a:chExt cx="5105400" cy="1143000"/>
            </a:xfrm>
          </p:grpSpPr>
          <p:sp>
            <p:nvSpPr>
              <p:cNvPr id="26" name="Oval 25">
                <a:extLst>
                  <a:ext uri="{FF2B5EF4-FFF2-40B4-BE49-F238E27FC236}">
                    <a16:creationId xmlns:a16="http://schemas.microsoft.com/office/drawing/2014/main" id="{67509E28-AA5E-C945-A4AC-641E38ADAB72}"/>
                  </a:ext>
                </a:extLst>
              </p:cNvPr>
              <p:cNvSpPr/>
              <p:nvPr/>
            </p:nvSpPr>
            <p:spPr bwMode="auto">
              <a:xfrm>
                <a:off x="13182600" y="4114800"/>
                <a:ext cx="152400" cy="152400"/>
              </a:xfrm>
              <a:prstGeom prst="ellipse">
                <a:avLst/>
              </a:prstGeom>
              <a:solidFill>
                <a:schemeClr val="bg1"/>
              </a:solidFill>
              <a:ln w="25400" cap="flat" cmpd="sng" algn="ctr">
                <a:solidFill>
                  <a:srgbClr val="00905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7" name="Oval 26">
                <a:extLst>
                  <a:ext uri="{FF2B5EF4-FFF2-40B4-BE49-F238E27FC236}">
                    <a16:creationId xmlns:a16="http://schemas.microsoft.com/office/drawing/2014/main" id="{382C903F-673E-6E48-B7B3-26E842A5C95E}"/>
                  </a:ext>
                </a:extLst>
              </p:cNvPr>
              <p:cNvSpPr/>
              <p:nvPr/>
            </p:nvSpPr>
            <p:spPr bwMode="auto">
              <a:xfrm>
                <a:off x="12268200" y="4038600"/>
                <a:ext cx="152400" cy="152400"/>
              </a:xfrm>
              <a:prstGeom prst="ellipse">
                <a:avLst/>
              </a:prstGeom>
              <a:solidFill>
                <a:schemeClr val="bg1"/>
              </a:solidFill>
              <a:ln w="25400" cap="flat" cmpd="sng" algn="ctr">
                <a:solidFill>
                  <a:srgbClr val="00905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8" name="Oval 27">
                <a:extLst>
                  <a:ext uri="{FF2B5EF4-FFF2-40B4-BE49-F238E27FC236}">
                    <a16:creationId xmlns:a16="http://schemas.microsoft.com/office/drawing/2014/main" id="{1F78B202-6A22-B540-B432-3BA3C53E4A8D}"/>
                  </a:ext>
                </a:extLst>
              </p:cNvPr>
              <p:cNvSpPr/>
              <p:nvPr/>
            </p:nvSpPr>
            <p:spPr bwMode="auto">
              <a:xfrm>
                <a:off x="11506200" y="3962400"/>
                <a:ext cx="152400" cy="152400"/>
              </a:xfrm>
              <a:prstGeom prst="ellipse">
                <a:avLst/>
              </a:prstGeom>
              <a:solidFill>
                <a:schemeClr val="bg1"/>
              </a:solidFill>
              <a:ln w="25400" cap="flat" cmpd="sng" algn="ctr">
                <a:solidFill>
                  <a:srgbClr val="00905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9" name="Oval 28">
                <a:extLst>
                  <a:ext uri="{FF2B5EF4-FFF2-40B4-BE49-F238E27FC236}">
                    <a16:creationId xmlns:a16="http://schemas.microsoft.com/office/drawing/2014/main" id="{BC4B73F1-C32C-6C48-83BF-5F382D563D51}"/>
                  </a:ext>
                </a:extLst>
              </p:cNvPr>
              <p:cNvSpPr/>
              <p:nvPr/>
            </p:nvSpPr>
            <p:spPr bwMode="auto">
              <a:xfrm>
                <a:off x="10668000" y="4114800"/>
                <a:ext cx="152400" cy="152400"/>
              </a:xfrm>
              <a:prstGeom prst="ellipse">
                <a:avLst/>
              </a:prstGeom>
              <a:solidFill>
                <a:schemeClr val="bg1"/>
              </a:solidFill>
              <a:ln w="25400" cap="flat" cmpd="sng" algn="ctr">
                <a:solidFill>
                  <a:srgbClr val="00905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0" name="Oval 29">
                <a:extLst>
                  <a:ext uri="{FF2B5EF4-FFF2-40B4-BE49-F238E27FC236}">
                    <a16:creationId xmlns:a16="http://schemas.microsoft.com/office/drawing/2014/main" id="{1796EA53-DC17-1E44-8EC4-4D16C9B9D9E7}"/>
                  </a:ext>
                </a:extLst>
              </p:cNvPr>
              <p:cNvSpPr/>
              <p:nvPr/>
            </p:nvSpPr>
            <p:spPr bwMode="auto">
              <a:xfrm>
                <a:off x="9829800" y="4343400"/>
                <a:ext cx="152400" cy="152400"/>
              </a:xfrm>
              <a:prstGeom prst="ellipse">
                <a:avLst/>
              </a:prstGeom>
              <a:solidFill>
                <a:schemeClr val="bg1"/>
              </a:solidFill>
              <a:ln w="25400" cap="flat" cmpd="sng" algn="ctr">
                <a:solidFill>
                  <a:srgbClr val="00905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1" name="Oval 30">
                <a:extLst>
                  <a:ext uri="{FF2B5EF4-FFF2-40B4-BE49-F238E27FC236}">
                    <a16:creationId xmlns:a16="http://schemas.microsoft.com/office/drawing/2014/main" id="{5543C0D9-1CB7-0C40-98AB-08432DF3A1EA}"/>
                  </a:ext>
                </a:extLst>
              </p:cNvPr>
              <p:cNvSpPr/>
              <p:nvPr/>
            </p:nvSpPr>
            <p:spPr bwMode="auto">
              <a:xfrm>
                <a:off x="8991600" y="4648200"/>
                <a:ext cx="152400" cy="152400"/>
              </a:xfrm>
              <a:prstGeom prst="ellipse">
                <a:avLst/>
              </a:prstGeom>
              <a:solidFill>
                <a:schemeClr val="bg1"/>
              </a:solidFill>
              <a:ln w="25400" cap="flat" cmpd="sng" algn="ctr">
                <a:solidFill>
                  <a:srgbClr val="00905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2" name="Oval 31">
                <a:extLst>
                  <a:ext uri="{FF2B5EF4-FFF2-40B4-BE49-F238E27FC236}">
                    <a16:creationId xmlns:a16="http://schemas.microsoft.com/office/drawing/2014/main" id="{714BC3D4-9753-3648-AB24-0F16615D2EA2}"/>
                  </a:ext>
                </a:extLst>
              </p:cNvPr>
              <p:cNvSpPr/>
              <p:nvPr/>
            </p:nvSpPr>
            <p:spPr bwMode="auto">
              <a:xfrm>
                <a:off x="8229600" y="4953000"/>
                <a:ext cx="152400" cy="152400"/>
              </a:xfrm>
              <a:prstGeom prst="ellipse">
                <a:avLst/>
              </a:prstGeom>
              <a:solidFill>
                <a:schemeClr val="bg1"/>
              </a:solidFill>
              <a:ln w="25400" cap="flat" cmpd="sng" algn="ctr">
                <a:solidFill>
                  <a:srgbClr val="00905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33" name="Group 32">
              <a:extLst>
                <a:ext uri="{FF2B5EF4-FFF2-40B4-BE49-F238E27FC236}">
                  <a16:creationId xmlns:a16="http://schemas.microsoft.com/office/drawing/2014/main" id="{E3C7129A-7A4D-EB49-BA1F-A03E5F146A7B}"/>
                </a:ext>
              </a:extLst>
            </p:cNvPr>
            <p:cNvGrpSpPr/>
            <p:nvPr/>
          </p:nvGrpSpPr>
          <p:grpSpPr>
            <a:xfrm>
              <a:off x="8229600" y="3886200"/>
              <a:ext cx="5105400" cy="1219200"/>
              <a:chOff x="8229600" y="3886200"/>
              <a:chExt cx="5105400" cy="1219200"/>
            </a:xfrm>
          </p:grpSpPr>
          <p:sp>
            <p:nvSpPr>
              <p:cNvPr id="34" name="Oval 33">
                <a:extLst>
                  <a:ext uri="{FF2B5EF4-FFF2-40B4-BE49-F238E27FC236}">
                    <a16:creationId xmlns:a16="http://schemas.microsoft.com/office/drawing/2014/main" id="{296C1B45-C3E0-9042-A0A8-59DB03E6B5EA}"/>
                  </a:ext>
                </a:extLst>
              </p:cNvPr>
              <p:cNvSpPr/>
              <p:nvPr/>
            </p:nvSpPr>
            <p:spPr bwMode="auto">
              <a:xfrm>
                <a:off x="13182600" y="4038600"/>
                <a:ext cx="152400" cy="152400"/>
              </a:xfrm>
              <a:prstGeom prst="ellipse">
                <a:avLst/>
              </a:prstGeom>
              <a:solidFill>
                <a:schemeClr val="bg1"/>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5" name="Oval 34">
                <a:extLst>
                  <a:ext uri="{FF2B5EF4-FFF2-40B4-BE49-F238E27FC236}">
                    <a16:creationId xmlns:a16="http://schemas.microsoft.com/office/drawing/2014/main" id="{CC6DF0D7-E8B2-DC4B-A629-C0E418765876}"/>
                  </a:ext>
                </a:extLst>
              </p:cNvPr>
              <p:cNvSpPr/>
              <p:nvPr/>
            </p:nvSpPr>
            <p:spPr bwMode="auto">
              <a:xfrm>
                <a:off x="12268200" y="3886200"/>
                <a:ext cx="152400" cy="152400"/>
              </a:xfrm>
              <a:prstGeom prst="ellipse">
                <a:avLst/>
              </a:prstGeom>
              <a:solidFill>
                <a:schemeClr val="bg1"/>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6" name="Oval 35">
                <a:extLst>
                  <a:ext uri="{FF2B5EF4-FFF2-40B4-BE49-F238E27FC236}">
                    <a16:creationId xmlns:a16="http://schemas.microsoft.com/office/drawing/2014/main" id="{DC8CD892-C83D-8043-ADA1-F4EDED4FD6C4}"/>
                  </a:ext>
                </a:extLst>
              </p:cNvPr>
              <p:cNvSpPr/>
              <p:nvPr/>
            </p:nvSpPr>
            <p:spPr bwMode="auto">
              <a:xfrm>
                <a:off x="11506200" y="3886200"/>
                <a:ext cx="152400" cy="152400"/>
              </a:xfrm>
              <a:prstGeom prst="ellipse">
                <a:avLst/>
              </a:prstGeom>
              <a:solidFill>
                <a:schemeClr val="bg1"/>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7" name="Oval 36">
                <a:extLst>
                  <a:ext uri="{FF2B5EF4-FFF2-40B4-BE49-F238E27FC236}">
                    <a16:creationId xmlns:a16="http://schemas.microsoft.com/office/drawing/2014/main" id="{03037458-8890-264B-9E47-D415A1311170}"/>
                  </a:ext>
                </a:extLst>
              </p:cNvPr>
              <p:cNvSpPr/>
              <p:nvPr/>
            </p:nvSpPr>
            <p:spPr bwMode="auto">
              <a:xfrm>
                <a:off x="10668000" y="4114800"/>
                <a:ext cx="152400" cy="152400"/>
              </a:xfrm>
              <a:prstGeom prst="ellipse">
                <a:avLst/>
              </a:prstGeom>
              <a:solidFill>
                <a:schemeClr val="bg1"/>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8" name="Oval 37">
                <a:extLst>
                  <a:ext uri="{FF2B5EF4-FFF2-40B4-BE49-F238E27FC236}">
                    <a16:creationId xmlns:a16="http://schemas.microsoft.com/office/drawing/2014/main" id="{C5D6B4AA-33E5-9F40-B4F1-06A812396359}"/>
                  </a:ext>
                </a:extLst>
              </p:cNvPr>
              <p:cNvSpPr/>
              <p:nvPr/>
            </p:nvSpPr>
            <p:spPr bwMode="auto">
              <a:xfrm>
                <a:off x="9829800" y="4343400"/>
                <a:ext cx="152400" cy="152400"/>
              </a:xfrm>
              <a:prstGeom prst="ellipse">
                <a:avLst/>
              </a:prstGeom>
              <a:solidFill>
                <a:schemeClr val="bg1"/>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9" name="Oval 38">
                <a:extLst>
                  <a:ext uri="{FF2B5EF4-FFF2-40B4-BE49-F238E27FC236}">
                    <a16:creationId xmlns:a16="http://schemas.microsoft.com/office/drawing/2014/main" id="{1C7D927A-2DB9-4F4E-B8A2-75CF212626DB}"/>
                  </a:ext>
                </a:extLst>
              </p:cNvPr>
              <p:cNvSpPr/>
              <p:nvPr/>
            </p:nvSpPr>
            <p:spPr bwMode="auto">
              <a:xfrm>
                <a:off x="8991600" y="4572000"/>
                <a:ext cx="152400" cy="152400"/>
              </a:xfrm>
              <a:prstGeom prst="ellipse">
                <a:avLst/>
              </a:prstGeom>
              <a:solidFill>
                <a:schemeClr val="bg1"/>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0" name="Oval 39">
                <a:extLst>
                  <a:ext uri="{FF2B5EF4-FFF2-40B4-BE49-F238E27FC236}">
                    <a16:creationId xmlns:a16="http://schemas.microsoft.com/office/drawing/2014/main" id="{7E105745-C105-7345-8DD0-AD1662F5D3D1}"/>
                  </a:ext>
                </a:extLst>
              </p:cNvPr>
              <p:cNvSpPr/>
              <p:nvPr/>
            </p:nvSpPr>
            <p:spPr bwMode="auto">
              <a:xfrm>
                <a:off x="8229600" y="4953000"/>
                <a:ext cx="152400" cy="152400"/>
              </a:xfrm>
              <a:prstGeom prst="ellipse">
                <a:avLst/>
              </a:prstGeom>
              <a:solidFill>
                <a:schemeClr val="bg1"/>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15" name="Group 14">
              <a:extLst>
                <a:ext uri="{FF2B5EF4-FFF2-40B4-BE49-F238E27FC236}">
                  <a16:creationId xmlns:a16="http://schemas.microsoft.com/office/drawing/2014/main" id="{444DD3F4-4985-754E-BC0A-2FBA64EDEFF7}"/>
                </a:ext>
              </a:extLst>
            </p:cNvPr>
            <p:cNvGrpSpPr/>
            <p:nvPr/>
          </p:nvGrpSpPr>
          <p:grpSpPr>
            <a:xfrm>
              <a:off x="8229600" y="3733800"/>
              <a:ext cx="5105400" cy="1295400"/>
              <a:chOff x="8229600" y="3733800"/>
              <a:chExt cx="5105400" cy="1295400"/>
            </a:xfrm>
          </p:grpSpPr>
          <p:sp>
            <p:nvSpPr>
              <p:cNvPr id="18" name="Oval 17">
                <a:extLst>
                  <a:ext uri="{FF2B5EF4-FFF2-40B4-BE49-F238E27FC236}">
                    <a16:creationId xmlns:a16="http://schemas.microsoft.com/office/drawing/2014/main" id="{BA0FBC16-1CE6-5F45-AEA3-F2FF221F180D}"/>
                  </a:ext>
                </a:extLst>
              </p:cNvPr>
              <p:cNvSpPr/>
              <p:nvPr/>
            </p:nvSpPr>
            <p:spPr bwMode="auto">
              <a:xfrm>
                <a:off x="8229600" y="4876800"/>
                <a:ext cx="152400" cy="152400"/>
              </a:xfrm>
              <a:prstGeom prst="ellipse">
                <a:avLst/>
              </a:prstGeom>
              <a:solidFill>
                <a:schemeClr val="bg1"/>
              </a:solidFill>
              <a:ln w="254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9" name="Oval 18">
                <a:extLst>
                  <a:ext uri="{FF2B5EF4-FFF2-40B4-BE49-F238E27FC236}">
                    <a16:creationId xmlns:a16="http://schemas.microsoft.com/office/drawing/2014/main" id="{FCAEAB6D-2FA7-F549-A6DA-B5B6D1820955}"/>
                  </a:ext>
                </a:extLst>
              </p:cNvPr>
              <p:cNvSpPr/>
              <p:nvPr/>
            </p:nvSpPr>
            <p:spPr bwMode="auto">
              <a:xfrm>
                <a:off x="8991600" y="4572000"/>
                <a:ext cx="152400" cy="152400"/>
              </a:xfrm>
              <a:prstGeom prst="ellipse">
                <a:avLst/>
              </a:prstGeom>
              <a:solidFill>
                <a:schemeClr val="bg1"/>
              </a:solidFill>
              <a:ln w="254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0" name="Oval 19">
                <a:extLst>
                  <a:ext uri="{FF2B5EF4-FFF2-40B4-BE49-F238E27FC236}">
                    <a16:creationId xmlns:a16="http://schemas.microsoft.com/office/drawing/2014/main" id="{E12B4B58-AE9C-4840-BE1C-1482C75F8DC9}"/>
                  </a:ext>
                </a:extLst>
              </p:cNvPr>
              <p:cNvSpPr/>
              <p:nvPr/>
            </p:nvSpPr>
            <p:spPr bwMode="auto">
              <a:xfrm>
                <a:off x="9829800" y="4267200"/>
                <a:ext cx="152400" cy="152400"/>
              </a:xfrm>
              <a:prstGeom prst="ellipse">
                <a:avLst/>
              </a:prstGeom>
              <a:solidFill>
                <a:schemeClr val="bg1"/>
              </a:solidFill>
              <a:ln w="254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1" name="Oval 20">
                <a:extLst>
                  <a:ext uri="{FF2B5EF4-FFF2-40B4-BE49-F238E27FC236}">
                    <a16:creationId xmlns:a16="http://schemas.microsoft.com/office/drawing/2014/main" id="{6E6F358A-A422-C140-B889-70A61793D861}"/>
                  </a:ext>
                </a:extLst>
              </p:cNvPr>
              <p:cNvSpPr/>
              <p:nvPr/>
            </p:nvSpPr>
            <p:spPr bwMode="auto">
              <a:xfrm>
                <a:off x="10668000" y="4038600"/>
                <a:ext cx="152400" cy="152400"/>
              </a:xfrm>
              <a:prstGeom prst="ellipse">
                <a:avLst/>
              </a:prstGeom>
              <a:solidFill>
                <a:schemeClr val="bg1"/>
              </a:solidFill>
              <a:ln w="254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2" name="Oval 21">
                <a:extLst>
                  <a:ext uri="{FF2B5EF4-FFF2-40B4-BE49-F238E27FC236}">
                    <a16:creationId xmlns:a16="http://schemas.microsoft.com/office/drawing/2014/main" id="{2469097D-8237-254F-968A-13C3ADB45CEE}"/>
                  </a:ext>
                </a:extLst>
              </p:cNvPr>
              <p:cNvSpPr/>
              <p:nvPr/>
            </p:nvSpPr>
            <p:spPr bwMode="auto">
              <a:xfrm>
                <a:off x="11506200" y="3810000"/>
                <a:ext cx="152400" cy="152400"/>
              </a:xfrm>
              <a:prstGeom prst="ellipse">
                <a:avLst/>
              </a:prstGeom>
              <a:solidFill>
                <a:schemeClr val="bg1"/>
              </a:solidFill>
              <a:ln w="254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3" name="Oval 22">
                <a:extLst>
                  <a:ext uri="{FF2B5EF4-FFF2-40B4-BE49-F238E27FC236}">
                    <a16:creationId xmlns:a16="http://schemas.microsoft.com/office/drawing/2014/main" id="{B7DD219A-5A73-B34B-8F61-AA02653E5D84}"/>
                  </a:ext>
                </a:extLst>
              </p:cNvPr>
              <p:cNvSpPr/>
              <p:nvPr/>
            </p:nvSpPr>
            <p:spPr bwMode="auto">
              <a:xfrm>
                <a:off x="12268200" y="3733800"/>
                <a:ext cx="152400" cy="152400"/>
              </a:xfrm>
              <a:prstGeom prst="ellipse">
                <a:avLst/>
              </a:prstGeom>
              <a:solidFill>
                <a:schemeClr val="bg1"/>
              </a:solidFill>
              <a:ln w="254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4" name="Oval 23">
                <a:extLst>
                  <a:ext uri="{FF2B5EF4-FFF2-40B4-BE49-F238E27FC236}">
                    <a16:creationId xmlns:a16="http://schemas.microsoft.com/office/drawing/2014/main" id="{4DC946A4-93EF-7840-9FCC-0ED52D4DED19}"/>
                  </a:ext>
                </a:extLst>
              </p:cNvPr>
              <p:cNvSpPr/>
              <p:nvPr/>
            </p:nvSpPr>
            <p:spPr bwMode="auto">
              <a:xfrm>
                <a:off x="13182600" y="3733800"/>
                <a:ext cx="152400" cy="152400"/>
              </a:xfrm>
              <a:prstGeom prst="ellipse">
                <a:avLst/>
              </a:prstGeom>
              <a:solidFill>
                <a:schemeClr val="bg1"/>
              </a:solidFill>
              <a:ln w="254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spTree>
    <p:extLst>
      <p:ext uri="{BB962C8B-B14F-4D97-AF65-F5344CB8AC3E}">
        <p14:creationId xmlns:p14="http://schemas.microsoft.com/office/powerpoint/2010/main" val="153264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Roofline Scaling Trajectories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66</a:t>
            </a:fld>
            <a:endParaRPr lang="en-US" dirty="0"/>
          </a:p>
        </p:txBody>
      </p:sp>
      <p:sp>
        <p:nvSpPr>
          <p:cNvPr id="63" name="Content Placeholder 2">
            <a:extLst>
              <a:ext uri="{FF2B5EF4-FFF2-40B4-BE49-F238E27FC236}">
                <a16:creationId xmlns:a16="http://schemas.microsoft.com/office/drawing/2014/main" id="{8900C231-81D3-3E42-8753-A8C63ED162A1}"/>
              </a:ext>
            </a:extLst>
          </p:cNvPr>
          <p:cNvSpPr txBox="1">
            <a:spLocks/>
          </p:cNvSpPr>
          <p:nvPr/>
        </p:nvSpPr>
        <p:spPr>
          <a:xfrm>
            <a:off x="457200" y="1447800"/>
            <a:ext cx="6858000" cy="2667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dirty="0"/>
              <a:t>Often, one plots performance as a function of thread concurrency</a:t>
            </a:r>
          </a:p>
          <a:p>
            <a:pPr marL="914400" indent="-457200">
              <a:spcBef>
                <a:spcPts val="800"/>
              </a:spcBef>
              <a:buFont typeface="Courier New" panose="02070309020205020404" pitchFamily="49" charset="0"/>
              <a:buChar char="o"/>
            </a:pPr>
            <a:r>
              <a:rPr lang="en-US" sz="2400" dirty="0"/>
              <a:t>Carries no insight or analysis</a:t>
            </a:r>
          </a:p>
          <a:p>
            <a:pPr marL="914400" indent="-457200">
              <a:spcBef>
                <a:spcPts val="800"/>
              </a:spcBef>
              <a:buFont typeface="Courier New" panose="02070309020205020404" pitchFamily="49" charset="0"/>
              <a:buChar char="o"/>
            </a:pPr>
            <a:r>
              <a:rPr lang="en-US" sz="2400" dirty="0"/>
              <a:t>Provides no actionable information.</a:t>
            </a:r>
          </a:p>
        </p:txBody>
      </p:sp>
      <p:sp>
        <p:nvSpPr>
          <p:cNvPr id="16" name="Content Placeholder 2">
            <a:extLst>
              <a:ext uri="{FF2B5EF4-FFF2-40B4-BE49-F238E27FC236}">
                <a16:creationId xmlns:a16="http://schemas.microsoft.com/office/drawing/2014/main" id="{2BD5CCE7-B5E9-2141-B1A7-184B4435350C}"/>
              </a:ext>
            </a:extLst>
          </p:cNvPr>
          <p:cNvSpPr txBox="1">
            <a:spLocks/>
          </p:cNvSpPr>
          <p:nvPr/>
        </p:nvSpPr>
        <p:spPr>
          <a:xfrm>
            <a:off x="457200" y="3429000"/>
            <a:ext cx="6858000" cy="2667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dirty="0"/>
              <a:t>Khaled Ibrahim developed a new way of using Roofline to analyze thread (or process) scalability</a:t>
            </a:r>
          </a:p>
          <a:p>
            <a:pPr marL="914400" indent="-457200">
              <a:spcBef>
                <a:spcPts val="800"/>
              </a:spcBef>
              <a:buFont typeface="Courier New" panose="02070309020205020404" pitchFamily="49" charset="0"/>
              <a:buChar char="o"/>
            </a:pPr>
            <a:r>
              <a:rPr lang="en-US" sz="2400" dirty="0"/>
              <a:t>Create a 2D scatter plot of performance as a function of AI and thread concurrency</a:t>
            </a:r>
          </a:p>
          <a:p>
            <a:pPr marL="914400" indent="-457200">
              <a:spcBef>
                <a:spcPts val="800"/>
              </a:spcBef>
              <a:buFont typeface="Courier New" panose="02070309020205020404" pitchFamily="49" charset="0"/>
              <a:buChar char="o"/>
            </a:pPr>
            <a:r>
              <a:rPr lang="en-US" sz="2400" dirty="0"/>
              <a:t>Can identify loss in performance due to increased cache pressure</a:t>
            </a:r>
          </a:p>
          <a:p>
            <a:pPr marL="457200" indent="0">
              <a:spcBef>
                <a:spcPts val="800"/>
              </a:spcBef>
            </a:pPr>
            <a:r>
              <a:rPr lang="en-US" sz="1200" dirty="0"/>
              <a:t>Khaled Ibrahim, Samuel Williams, Leonid </a:t>
            </a:r>
            <a:r>
              <a:rPr lang="en-US" sz="1200" dirty="0" err="1"/>
              <a:t>Oliker</a:t>
            </a:r>
            <a:r>
              <a:rPr lang="en-US" sz="1200" dirty="0"/>
              <a:t>, "Roofline Scaling Trajectories: A Method for Parallel Application and Architectural Performance Analysis", HPCS Special Session on High Performance Computing Benchmarking and Optimization (</a:t>
            </a:r>
            <a:r>
              <a:rPr lang="en-US" sz="1200" dirty="0" err="1"/>
              <a:t>HPBench</a:t>
            </a:r>
            <a:r>
              <a:rPr lang="en-US" sz="1200" dirty="0"/>
              <a:t>), July 2018.</a:t>
            </a:r>
          </a:p>
        </p:txBody>
      </p:sp>
      <p:pic>
        <p:nvPicPr>
          <p:cNvPr id="15" name="Picture 14">
            <a:extLst>
              <a:ext uri="{FF2B5EF4-FFF2-40B4-BE49-F238E27FC236}">
                <a16:creationId xmlns:a16="http://schemas.microsoft.com/office/drawing/2014/main" id="{325A9DC9-0288-5243-AE72-C9F01CC85DA3}"/>
              </a:ext>
            </a:extLst>
          </p:cNvPr>
          <p:cNvPicPr>
            <a:picLocks noChangeAspect="1"/>
          </p:cNvPicPr>
          <p:nvPr/>
        </p:nvPicPr>
        <p:blipFill>
          <a:blip r:embed="rId2"/>
          <a:stretch>
            <a:fillRect/>
          </a:stretch>
        </p:blipFill>
        <p:spPr>
          <a:xfrm>
            <a:off x="7391400" y="1143000"/>
            <a:ext cx="6400800" cy="6400800"/>
          </a:xfrm>
          <a:prstGeom prst="rect">
            <a:avLst/>
          </a:prstGeom>
          <a:solidFill>
            <a:schemeClr val="bg1"/>
          </a:solidFill>
          <a:ln w="3175">
            <a:noFill/>
          </a:ln>
          <a:effectLst/>
        </p:spPr>
      </p:pic>
    </p:spTree>
    <p:extLst>
      <p:ext uri="{BB962C8B-B14F-4D97-AF65-F5344CB8AC3E}">
        <p14:creationId xmlns:p14="http://schemas.microsoft.com/office/powerpoint/2010/main" val="19761510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Roofline Scaling Trajectories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67</a:t>
            </a:fld>
            <a:endParaRPr lang="en-US" dirty="0"/>
          </a:p>
        </p:txBody>
      </p:sp>
      <p:sp>
        <p:nvSpPr>
          <p:cNvPr id="63" name="Content Placeholder 2">
            <a:extLst>
              <a:ext uri="{FF2B5EF4-FFF2-40B4-BE49-F238E27FC236}">
                <a16:creationId xmlns:a16="http://schemas.microsoft.com/office/drawing/2014/main" id="{8900C231-81D3-3E42-8753-A8C63ED162A1}"/>
              </a:ext>
            </a:extLst>
          </p:cNvPr>
          <p:cNvSpPr txBox="1">
            <a:spLocks/>
          </p:cNvSpPr>
          <p:nvPr/>
        </p:nvSpPr>
        <p:spPr>
          <a:xfrm>
            <a:off x="457200" y="1447800"/>
            <a:ext cx="6858000" cy="2667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dirty="0"/>
              <a:t>Observe…</a:t>
            </a:r>
          </a:p>
          <a:p>
            <a:pPr marL="914400" indent="-457200">
              <a:spcBef>
                <a:spcPts val="800"/>
              </a:spcBef>
              <a:buFont typeface="Courier New" panose="02070309020205020404" pitchFamily="49" charset="0"/>
              <a:buChar char="o"/>
            </a:pPr>
            <a:r>
              <a:rPr lang="en-US" sz="2400" dirty="0"/>
              <a:t>AI (data movement) varies with both thread concurrency and problem size</a:t>
            </a:r>
          </a:p>
          <a:p>
            <a:pPr marL="914400" indent="-457200">
              <a:spcBef>
                <a:spcPts val="800"/>
              </a:spcBef>
              <a:buFont typeface="Courier New" panose="02070309020205020404" pitchFamily="49" charset="0"/>
              <a:buChar char="o"/>
            </a:pPr>
            <a:r>
              <a:rPr lang="en-US" sz="2400" dirty="0"/>
              <a:t>Large problems (green and red) move much more data per thread, and eventually exhaust cache capacity</a:t>
            </a:r>
          </a:p>
          <a:p>
            <a:pPr marL="914400" indent="-457200">
              <a:spcBef>
                <a:spcPts val="800"/>
              </a:spcBef>
              <a:buFont typeface="Courier New" panose="02070309020205020404" pitchFamily="49" charset="0"/>
              <a:buChar char="o"/>
            </a:pPr>
            <a:r>
              <a:rPr lang="en-US" sz="2400" dirty="0"/>
              <a:t>Resultant fall in AI means they hit the bandwidth ceiling quickly and degrade.</a:t>
            </a:r>
          </a:p>
          <a:p>
            <a:pPr marL="914400" indent="-457200">
              <a:spcBef>
                <a:spcPts val="800"/>
              </a:spcBef>
              <a:buFont typeface="Courier New" panose="02070309020205020404" pitchFamily="49" charset="0"/>
              <a:buChar char="o"/>
            </a:pPr>
            <a:r>
              <a:rPr lang="en-US" sz="2400" dirty="0"/>
              <a:t>Smaller problems see reduced AI, but don’t hit the bandwidth ceiling</a:t>
            </a:r>
          </a:p>
        </p:txBody>
      </p:sp>
      <p:pic>
        <p:nvPicPr>
          <p:cNvPr id="15" name="Picture 14">
            <a:extLst>
              <a:ext uri="{FF2B5EF4-FFF2-40B4-BE49-F238E27FC236}">
                <a16:creationId xmlns:a16="http://schemas.microsoft.com/office/drawing/2014/main" id="{325A9DC9-0288-5243-AE72-C9F01CC85DA3}"/>
              </a:ext>
            </a:extLst>
          </p:cNvPr>
          <p:cNvPicPr>
            <a:picLocks noChangeAspect="1"/>
          </p:cNvPicPr>
          <p:nvPr/>
        </p:nvPicPr>
        <p:blipFill>
          <a:blip r:embed="rId2"/>
          <a:stretch>
            <a:fillRect/>
          </a:stretch>
        </p:blipFill>
        <p:spPr>
          <a:xfrm>
            <a:off x="7391400" y="1143000"/>
            <a:ext cx="6400800" cy="6400800"/>
          </a:xfrm>
          <a:prstGeom prst="rect">
            <a:avLst/>
          </a:prstGeom>
          <a:solidFill>
            <a:schemeClr val="bg1"/>
          </a:solidFill>
          <a:ln w="3175">
            <a:noFill/>
          </a:ln>
          <a:effectLst/>
        </p:spPr>
      </p:pic>
    </p:spTree>
    <p:extLst>
      <p:ext uri="{BB962C8B-B14F-4D97-AF65-F5344CB8AC3E}">
        <p14:creationId xmlns:p14="http://schemas.microsoft.com/office/powerpoint/2010/main" val="557779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Driving Performance Optimization</a:t>
            </a:r>
          </a:p>
        </p:txBody>
      </p:sp>
      <p:sp>
        <p:nvSpPr>
          <p:cNvPr id="3" name="Content Placeholder 2"/>
          <p:cNvSpPr>
            <a:spLocks noGrp="1"/>
          </p:cNvSpPr>
          <p:nvPr>
            <p:ph idx="1"/>
          </p:nvPr>
        </p:nvSpPr>
        <p:spPr>
          <a:xfrm>
            <a:off x="457200" y="1447800"/>
            <a:ext cx="6858000" cy="5715000"/>
          </a:xfrm>
        </p:spPr>
        <p:txBody>
          <a:bodyPr/>
          <a:lstStyle/>
          <a:p>
            <a:pPr marL="457200" indent="-457200">
              <a:spcBef>
                <a:spcPts val="800"/>
              </a:spcBef>
              <a:buFont typeface="Wingdings" charset="2"/>
              <a:buChar char="§"/>
            </a:pPr>
            <a:r>
              <a:rPr lang="en-US" sz="3200" dirty="0"/>
              <a:t>Broadly speaking, there are three approaches to improving performance:</a:t>
            </a:r>
          </a:p>
          <a:p>
            <a:pPr marL="457200" indent="-457200">
              <a:spcBef>
                <a:spcPts val="800"/>
              </a:spcBef>
              <a:buFont typeface="Wingdings" charset="2"/>
              <a:buChar char="§"/>
            </a:pPr>
            <a:endParaRPr lang="en-US" sz="32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68</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168564" y="2602468"/>
            <a:ext cx="1556836" cy="369332"/>
          </a:xfrm>
          <a:prstGeom prst="rect">
            <a:avLst/>
          </a:prstGeom>
          <a:noFill/>
        </p:spPr>
        <p:txBody>
          <a:bodyPr wrap="none" rtlCol="0">
            <a:spAutoFit/>
          </a:bodyPr>
          <a:lstStyle/>
          <a:p>
            <a:pPr algn="r"/>
            <a:r>
              <a:rPr lang="en-US" sz="1800" dirty="0">
                <a:solidFill>
                  <a:srgbClr val="FF0080"/>
                </a:solidFill>
              </a:rPr>
              <a:t>Peak FLOP/s</a:t>
            </a:r>
          </a:p>
        </p:txBody>
      </p:sp>
      <p:grpSp>
        <p:nvGrpSpPr>
          <p:cNvPr id="12" name="Group 11"/>
          <p:cNvGrpSpPr/>
          <p:nvPr/>
        </p:nvGrpSpPr>
        <p:grpSpPr>
          <a:xfrm>
            <a:off x="11430000" y="3048000"/>
            <a:ext cx="1321366" cy="381000"/>
            <a:chOff x="11430000" y="3048000"/>
            <a:chExt cx="1321366" cy="381000"/>
          </a:xfrm>
        </p:grpSpPr>
        <p:cxnSp>
          <p:nvCxnSpPr>
            <p:cNvPr id="29" name="Straight Arrow Connector 28"/>
            <p:cNvCxnSpPr>
              <a:cxnSpLocks/>
            </p:cNvCxnSpPr>
            <p:nvPr/>
          </p:nvCxnSpPr>
          <p:spPr bwMode="auto">
            <a:xfrm>
              <a:off x="11430000" y="3429000"/>
              <a:ext cx="12954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4" name="TextBox 33"/>
            <p:cNvSpPr txBox="1"/>
            <p:nvPr/>
          </p:nvSpPr>
          <p:spPr>
            <a:xfrm>
              <a:off x="11694666" y="3048000"/>
              <a:ext cx="1056700" cy="369332"/>
            </a:xfrm>
            <a:prstGeom prst="rect">
              <a:avLst/>
            </a:prstGeom>
            <a:noFill/>
          </p:spPr>
          <p:txBody>
            <a:bodyPr wrap="none" rtlCol="0">
              <a:spAutoFit/>
            </a:bodyPr>
            <a:lstStyle/>
            <a:p>
              <a:pPr algn="r"/>
              <a:r>
                <a:rPr lang="en-US" sz="1800" dirty="0">
                  <a:solidFill>
                    <a:srgbClr val="7030A0"/>
                  </a:solidFill>
                </a:rPr>
                <a:t>No FMA</a:t>
              </a:r>
            </a:p>
          </p:txBody>
        </p:sp>
      </p:grpSp>
      <p:grpSp>
        <p:nvGrpSpPr>
          <p:cNvPr id="20" name="Group 19"/>
          <p:cNvGrpSpPr/>
          <p:nvPr/>
        </p:nvGrpSpPr>
        <p:grpSpPr>
          <a:xfrm>
            <a:off x="10058400" y="4419600"/>
            <a:ext cx="2677166" cy="381000"/>
            <a:chOff x="10058400" y="4419600"/>
            <a:chExt cx="2677166" cy="381000"/>
          </a:xfrm>
        </p:grpSpPr>
        <p:cxnSp>
          <p:nvCxnSpPr>
            <p:cNvPr id="33" name="Straight Arrow Connector 32"/>
            <p:cNvCxnSpPr>
              <a:cxnSpLocks/>
            </p:cNvCxnSpPr>
            <p:nvPr/>
          </p:nvCxnSpPr>
          <p:spPr bwMode="auto">
            <a:xfrm>
              <a:off x="10058400" y="4800600"/>
              <a:ext cx="2667000" cy="0"/>
            </a:xfrm>
            <a:prstGeom prst="straightConnector1">
              <a:avLst/>
            </a:prstGeom>
            <a:solidFill>
              <a:schemeClr val="accent1"/>
            </a:solidFill>
            <a:ln w="38100" cap="flat" cmpd="sng" algn="ctr">
              <a:solidFill>
                <a:srgbClr val="7030A0">
                  <a:alpha val="25000"/>
                </a:srgbClr>
              </a:solidFill>
              <a:prstDash val="solid"/>
              <a:round/>
              <a:headEnd type="none" w="med" len="med"/>
              <a:tailEnd type="none" w="lg" len="lg"/>
            </a:ln>
            <a:effectLst/>
          </p:spPr>
        </p:cxnSp>
        <p:sp>
          <p:nvSpPr>
            <p:cNvPr id="37" name="TextBox 36"/>
            <p:cNvSpPr txBox="1"/>
            <p:nvPr/>
          </p:nvSpPr>
          <p:spPr>
            <a:xfrm>
              <a:off x="10896600" y="4419600"/>
              <a:ext cx="1838966" cy="369332"/>
            </a:xfrm>
            <a:prstGeom prst="rect">
              <a:avLst/>
            </a:prstGeom>
            <a:noFill/>
          </p:spPr>
          <p:txBody>
            <a:bodyPr wrap="none" rtlCol="0">
              <a:spAutoFit/>
            </a:bodyPr>
            <a:lstStyle/>
            <a:p>
              <a:pPr algn="r"/>
              <a:r>
                <a:rPr lang="en-US" sz="1800" dirty="0">
                  <a:solidFill>
                    <a:srgbClr val="7030A0">
                      <a:alpha val="25000"/>
                    </a:srgbClr>
                  </a:solidFill>
                </a:rPr>
                <a:t>No vectorization</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19" name="Group 18"/>
          <p:cNvGrpSpPr/>
          <p:nvPr/>
        </p:nvGrpSpPr>
        <p:grpSpPr>
          <a:xfrm>
            <a:off x="9067800" y="2971800"/>
            <a:ext cx="3276600" cy="2819400"/>
            <a:chOff x="9067800" y="2971800"/>
            <a:chExt cx="32766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cxnSp>
          <p:nvCxnSpPr>
            <p:cNvPr id="25" name="Straight Arrow Connector 24">
              <a:extLst>
                <a:ext uri="{FF2B5EF4-FFF2-40B4-BE49-F238E27FC236}">
                  <a16:creationId xmlns:a16="http://schemas.microsoft.com/office/drawing/2014/main" id="{6D1D4272-B2EB-F541-9ECB-AE773D9CD6EA}"/>
                </a:ext>
              </a:extLst>
            </p:cNvPr>
            <p:cNvCxnSpPr>
              <a:cxnSpLocks/>
            </p:cNvCxnSpPr>
            <p:nvPr/>
          </p:nvCxnSpPr>
          <p:spPr bwMode="auto">
            <a:xfrm flipV="1">
              <a:off x="9525000" y="2971800"/>
              <a:ext cx="2819400" cy="2819400"/>
            </a:xfrm>
            <a:prstGeom prst="straightConnector1">
              <a:avLst/>
            </a:prstGeom>
            <a:solidFill>
              <a:schemeClr val="accent1"/>
            </a:solidFill>
            <a:ln w="38100" cap="flat" cmpd="sng" algn="ctr">
              <a:solidFill>
                <a:srgbClr val="0432FF">
                  <a:alpha val="25000"/>
                </a:srgbClr>
              </a:solidFill>
              <a:prstDash val="solid"/>
              <a:round/>
              <a:headEnd type="none" w="med" len="med"/>
              <a:tailEnd type="none" w="lg" len="lg"/>
            </a:ln>
            <a:effectLst/>
          </p:spPr>
        </p:cxnSp>
        <p:sp>
          <p:nvSpPr>
            <p:cNvPr id="26" name="TextBox 25">
              <a:extLst>
                <a:ext uri="{FF2B5EF4-FFF2-40B4-BE49-F238E27FC236}">
                  <a16:creationId xmlns:a16="http://schemas.microsoft.com/office/drawing/2014/main" id="{A6235C9A-E4B7-CA42-A1DB-D42955C6E498}"/>
                </a:ext>
              </a:extLst>
            </p:cNvPr>
            <p:cNvSpPr txBox="1"/>
            <p:nvPr/>
          </p:nvSpPr>
          <p:spPr>
            <a:xfrm rot="18900000">
              <a:off x="9496808" y="4294283"/>
              <a:ext cx="2223686" cy="369332"/>
            </a:xfrm>
            <a:prstGeom prst="rect">
              <a:avLst/>
            </a:prstGeom>
            <a:noFill/>
          </p:spPr>
          <p:txBody>
            <a:bodyPr wrap="none" rtlCol="0">
              <a:spAutoFit/>
            </a:bodyPr>
            <a:lstStyle/>
            <a:p>
              <a:pPr algn="ctr"/>
              <a:r>
                <a:rPr lang="en-US" sz="1800" dirty="0">
                  <a:solidFill>
                    <a:srgbClr val="0432FF">
                      <a:alpha val="25000"/>
                    </a:srgbClr>
                  </a:solidFill>
                </a:rPr>
                <a:t>DDR GB/s (NUMA)</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spTree>
    <p:extLst>
      <p:ext uri="{BB962C8B-B14F-4D97-AF65-F5344CB8AC3E}">
        <p14:creationId xmlns:p14="http://schemas.microsoft.com/office/powerpoint/2010/main" val="31849784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Driving Performance Optimization</a:t>
            </a:r>
          </a:p>
        </p:txBody>
      </p:sp>
      <p:sp>
        <p:nvSpPr>
          <p:cNvPr id="3" name="Content Placeholder 2"/>
          <p:cNvSpPr>
            <a:spLocks noGrp="1"/>
          </p:cNvSpPr>
          <p:nvPr>
            <p:ph idx="1"/>
          </p:nvPr>
        </p:nvSpPr>
        <p:spPr>
          <a:xfrm>
            <a:off x="457200" y="1447800"/>
            <a:ext cx="6858000" cy="5715000"/>
          </a:xfrm>
        </p:spPr>
        <p:txBody>
          <a:bodyPr/>
          <a:lstStyle/>
          <a:p>
            <a:pPr marL="457200" indent="-457200">
              <a:spcBef>
                <a:spcPts val="800"/>
              </a:spcBef>
              <a:buFont typeface="Wingdings" charset="2"/>
              <a:buChar char="§"/>
            </a:pPr>
            <a:r>
              <a:rPr lang="en-US" sz="3200" dirty="0"/>
              <a:t>Broadly speaking, there are three approaches to improving performance:</a:t>
            </a:r>
          </a:p>
          <a:p>
            <a:pPr marL="457200" indent="-457200">
              <a:spcBef>
                <a:spcPts val="800"/>
              </a:spcBef>
              <a:buFont typeface="Wingdings" charset="2"/>
              <a:buChar char="§"/>
            </a:pPr>
            <a:r>
              <a:rPr lang="en-US" sz="3200" b="1" dirty="0">
                <a:solidFill>
                  <a:srgbClr val="0432FF"/>
                </a:solidFill>
              </a:rPr>
              <a:t>Maximize in-core performance (e.g. get compiler to </a:t>
            </a:r>
            <a:r>
              <a:rPr lang="en-US" sz="3200" b="1" dirty="0" err="1">
                <a:solidFill>
                  <a:srgbClr val="0432FF"/>
                </a:solidFill>
              </a:rPr>
              <a:t>vectorize</a:t>
            </a:r>
            <a:r>
              <a:rPr lang="en-US" sz="3200" b="1" dirty="0">
                <a:solidFill>
                  <a:srgbClr val="0432FF"/>
                </a:solidFill>
              </a:rPr>
              <a:t>)</a:t>
            </a:r>
          </a:p>
          <a:p>
            <a:pPr marL="457200" indent="-457200">
              <a:spcBef>
                <a:spcPts val="800"/>
              </a:spcBef>
              <a:buFont typeface="Wingdings" charset="2"/>
              <a:buChar char="§"/>
            </a:pPr>
            <a:endParaRPr lang="en-US" sz="32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69</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168564" y="2602468"/>
            <a:ext cx="1556836" cy="369332"/>
          </a:xfrm>
          <a:prstGeom prst="rect">
            <a:avLst/>
          </a:prstGeom>
          <a:noFill/>
        </p:spPr>
        <p:txBody>
          <a:bodyPr wrap="none" rtlCol="0">
            <a:spAutoFit/>
          </a:bodyPr>
          <a:lstStyle/>
          <a:p>
            <a:pPr algn="r"/>
            <a:r>
              <a:rPr lang="en-US" sz="1800" dirty="0">
                <a:solidFill>
                  <a:srgbClr val="FF0080"/>
                </a:solidFill>
              </a:rPr>
              <a:t>Peak FLOP/s</a:t>
            </a:r>
          </a:p>
        </p:txBody>
      </p:sp>
      <p:grpSp>
        <p:nvGrpSpPr>
          <p:cNvPr id="12" name="Group 11"/>
          <p:cNvGrpSpPr/>
          <p:nvPr/>
        </p:nvGrpSpPr>
        <p:grpSpPr>
          <a:xfrm>
            <a:off x="11430000" y="3048000"/>
            <a:ext cx="1321366" cy="381000"/>
            <a:chOff x="11430000" y="3048000"/>
            <a:chExt cx="1321366" cy="381000"/>
          </a:xfrm>
        </p:grpSpPr>
        <p:cxnSp>
          <p:nvCxnSpPr>
            <p:cNvPr id="29" name="Straight Arrow Connector 28"/>
            <p:cNvCxnSpPr>
              <a:cxnSpLocks/>
            </p:cNvCxnSpPr>
            <p:nvPr/>
          </p:nvCxnSpPr>
          <p:spPr bwMode="auto">
            <a:xfrm>
              <a:off x="11430000" y="3429000"/>
              <a:ext cx="12954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4" name="TextBox 33"/>
            <p:cNvSpPr txBox="1"/>
            <p:nvPr/>
          </p:nvSpPr>
          <p:spPr>
            <a:xfrm>
              <a:off x="11694666" y="3048000"/>
              <a:ext cx="1056700" cy="369332"/>
            </a:xfrm>
            <a:prstGeom prst="rect">
              <a:avLst/>
            </a:prstGeom>
            <a:noFill/>
          </p:spPr>
          <p:txBody>
            <a:bodyPr wrap="none" rtlCol="0">
              <a:spAutoFit/>
            </a:bodyPr>
            <a:lstStyle/>
            <a:p>
              <a:pPr algn="r"/>
              <a:r>
                <a:rPr lang="en-US" sz="1800" dirty="0">
                  <a:solidFill>
                    <a:srgbClr val="7030A0"/>
                  </a:solidFill>
                </a:rPr>
                <a:t>No FMA</a:t>
              </a:r>
            </a:p>
          </p:txBody>
        </p:sp>
      </p:grpSp>
      <p:grpSp>
        <p:nvGrpSpPr>
          <p:cNvPr id="20" name="Group 19"/>
          <p:cNvGrpSpPr/>
          <p:nvPr/>
        </p:nvGrpSpPr>
        <p:grpSpPr>
          <a:xfrm>
            <a:off x="10058400" y="4419600"/>
            <a:ext cx="2677166" cy="381000"/>
            <a:chOff x="10058400" y="4419600"/>
            <a:chExt cx="2677166" cy="381000"/>
          </a:xfrm>
        </p:grpSpPr>
        <p:cxnSp>
          <p:nvCxnSpPr>
            <p:cNvPr id="33" name="Straight Arrow Connector 32"/>
            <p:cNvCxnSpPr>
              <a:cxnSpLocks/>
            </p:cNvCxnSpPr>
            <p:nvPr/>
          </p:nvCxnSpPr>
          <p:spPr bwMode="auto">
            <a:xfrm>
              <a:off x="10058400" y="4800600"/>
              <a:ext cx="2667000" cy="0"/>
            </a:xfrm>
            <a:prstGeom prst="straightConnector1">
              <a:avLst/>
            </a:prstGeom>
            <a:solidFill>
              <a:schemeClr val="accent1"/>
            </a:solidFill>
            <a:ln w="38100" cap="flat" cmpd="sng" algn="ctr">
              <a:solidFill>
                <a:srgbClr val="7030A0">
                  <a:alpha val="25000"/>
                </a:srgbClr>
              </a:solidFill>
              <a:prstDash val="solid"/>
              <a:round/>
              <a:headEnd type="none" w="med" len="med"/>
              <a:tailEnd type="none" w="lg" len="lg"/>
            </a:ln>
            <a:effectLst/>
          </p:spPr>
        </p:cxnSp>
        <p:sp>
          <p:nvSpPr>
            <p:cNvPr id="37" name="TextBox 36"/>
            <p:cNvSpPr txBox="1"/>
            <p:nvPr/>
          </p:nvSpPr>
          <p:spPr>
            <a:xfrm>
              <a:off x="10896600" y="4419600"/>
              <a:ext cx="1838966" cy="369332"/>
            </a:xfrm>
            <a:prstGeom prst="rect">
              <a:avLst/>
            </a:prstGeom>
            <a:noFill/>
          </p:spPr>
          <p:txBody>
            <a:bodyPr wrap="none" rtlCol="0">
              <a:spAutoFit/>
            </a:bodyPr>
            <a:lstStyle/>
            <a:p>
              <a:pPr algn="r"/>
              <a:r>
                <a:rPr lang="en-US" sz="1800" dirty="0">
                  <a:solidFill>
                    <a:srgbClr val="7030A0">
                      <a:alpha val="25000"/>
                    </a:srgbClr>
                  </a:solidFill>
                </a:rPr>
                <a:t>No vectorization</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19" name="Group 18"/>
          <p:cNvGrpSpPr/>
          <p:nvPr/>
        </p:nvGrpSpPr>
        <p:grpSpPr>
          <a:xfrm>
            <a:off x="9067800" y="2971800"/>
            <a:ext cx="3276600" cy="2819400"/>
            <a:chOff x="9067800" y="2971800"/>
            <a:chExt cx="32766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cxnSp>
          <p:nvCxnSpPr>
            <p:cNvPr id="25" name="Straight Arrow Connector 24">
              <a:extLst>
                <a:ext uri="{FF2B5EF4-FFF2-40B4-BE49-F238E27FC236}">
                  <a16:creationId xmlns:a16="http://schemas.microsoft.com/office/drawing/2014/main" id="{6D1D4272-B2EB-F541-9ECB-AE773D9CD6EA}"/>
                </a:ext>
              </a:extLst>
            </p:cNvPr>
            <p:cNvCxnSpPr>
              <a:cxnSpLocks/>
            </p:cNvCxnSpPr>
            <p:nvPr/>
          </p:nvCxnSpPr>
          <p:spPr bwMode="auto">
            <a:xfrm flipV="1">
              <a:off x="9525000" y="2971800"/>
              <a:ext cx="2819400" cy="2819400"/>
            </a:xfrm>
            <a:prstGeom prst="straightConnector1">
              <a:avLst/>
            </a:prstGeom>
            <a:solidFill>
              <a:schemeClr val="accent1"/>
            </a:solidFill>
            <a:ln w="38100" cap="flat" cmpd="sng" algn="ctr">
              <a:solidFill>
                <a:srgbClr val="0432FF">
                  <a:alpha val="25000"/>
                </a:srgbClr>
              </a:solidFill>
              <a:prstDash val="solid"/>
              <a:round/>
              <a:headEnd type="none" w="med" len="med"/>
              <a:tailEnd type="none" w="lg" len="lg"/>
            </a:ln>
            <a:effectLst/>
          </p:spPr>
        </p:cxnSp>
        <p:sp>
          <p:nvSpPr>
            <p:cNvPr id="26" name="TextBox 25">
              <a:extLst>
                <a:ext uri="{FF2B5EF4-FFF2-40B4-BE49-F238E27FC236}">
                  <a16:creationId xmlns:a16="http://schemas.microsoft.com/office/drawing/2014/main" id="{A6235C9A-E4B7-CA42-A1DB-D42955C6E498}"/>
                </a:ext>
              </a:extLst>
            </p:cNvPr>
            <p:cNvSpPr txBox="1"/>
            <p:nvPr/>
          </p:nvSpPr>
          <p:spPr>
            <a:xfrm rot="18900000">
              <a:off x="9496808" y="4294283"/>
              <a:ext cx="2223686" cy="369332"/>
            </a:xfrm>
            <a:prstGeom prst="rect">
              <a:avLst/>
            </a:prstGeom>
            <a:noFill/>
          </p:spPr>
          <p:txBody>
            <a:bodyPr wrap="none" rtlCol="0">
              <a:spAutoFit/>
            </a:bodyPr>
            <a:lstStyle/>
            <a:p>
              <a:pPr algn="ctr"/>
              <a:r>
                <a:rPr lang="en-US" sz="1800" dirty="0">
                  <a:solidFill>
                    <a:srgbClr val="0432FF">
                      <a:alpha val="25000"/>
                    </a:srgbClr>
                  </a:solidFill>
                </a:rPr>
                <a:t>DDR GB/s (NUMA)</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sp>
        <p:nvSpPr>
          <p:cNvPr id="4" name="Up Arrow 3">
            <a:extLst>
              <a:ext uri="{FF2B5EF4-FFF2-40B4-BE49-F238E27FC236}">
                <a16:creationId xmlns:a16="http://schemas.microsoft.com/office/drawing/2014/main" id="{BF5D088D-9BD7-FE46-8002-8E27F8B1168C}"/>
              </a:ext>
            </a:extLst>
          </p:cNvPr>
          <p:cNvSpPr/>
          <p:nvPr/>
        </p:nvSpPr>
        <p:spPr bwMode="auto">
          <a:xfrm>
            <a:off x="12039600" y="4495800"/>
            <a:ext cx="533400" cy="381000"/>
          </a:xfrm>
          <a:prstGeom prst="upArrow">
            <a:avLst>
              <a:gd name="adj1" fmla="val 50000"/>
              <a:gd name="adj2" fmla="val 66782"/>
            </a:avLst>
          </a:prstGeom>
          <a:solidFill>
            <a:srgbClr val="00FA00"/>
          </a:solidFill>
          <a:ln w="9525" cap="flat" cmpd="sng" algn="ctr">
            <a:solidFill>
              <a:schemeClr val="tx1"/>
            </a:solidFill>
            <a:prstDash val="solid"/>
            <a:round/>
            <a:headEnd type="none" w="med" len="med"/>
            <a:tailEnd type="none" w="med" len="med"/>
          </a:ln>
          <a:effectLst>
            <a:outerShdw blurRad="635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4" name="Oval 23">
            <a:extLst>
              <a:ext uri="{FF2B5EF4-FFF2-40B4-BE49-F238E27FC236}">
                <a16:creationId xmlns:a16="http://schemas.microsoft.com/office/drawing/2014/main" id="{CF60D403-4B4B-154C-93D7-11CE946F7FAB}"/>
              </a:ext>
            </a:extLst>
          </p:cNvPr>
          <p:cNvSpPr/>
          <p:nvPr/>
        </p:nvSpPr>
        <p:spPr bwMode="auto">
          <a:xfrm>
            <a:off x="11734800" y="4724399"/>
            <a:ext cx="152400" cy="152401"/>
          </a:xfrm>
          <a:prstGeom prst="ellipse">
            <a:avLst/>
          </a:prstGeom>
          <a:solidFill>
            <a:schemeClr val="bg1"/>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22215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66667E-6 -3.33333E-6 L -1.66667E-6 -0.16666 " pathEditMode="relative" rAng="0" ptsTypes="AA">
                                      <p:cBhvr>
                                        <p:cTn id="10" dur="500" fill="hold"/>
                                        <p:tgtEl>
                                          <p:spTgt spid="24"/>
                                        </p:tgtEl>
                                        <p:attrNameLst>
                                          <p:attrName>ppt_x</p:attrName>
                                          <p:attrName>ppt_y</p:attrName>
                                        </p:attrNameLst>
                                      </p:cBhvr>
                                      <p:rCtr x="0" y="-8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Data Movement Complexity</a:t>
            </a:r>
          </a:p>
        </p:txBody>
      </p:sp>
      <p:sp>
        <p:nvSpPr>
          <p:cNvPr id="3"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Assume run time is correlated with the amount of data accessed (or moved)</a:t>
            </a:r>
          </a:p>
          <a:p>
            <a:pPr marL="457200" indent="-457200">
              <a:spcBef>
                <a:spcPts val="800"/>
              </a:spcBef>
              <a:buFont typeface="Wingdings" charset="2"/>
              <a:buChar char="§"/>
            </a:pPr>
            <a:r>
              <a:rPr lang="en-US" sz="3200" dirty="0"/>
              <a:t>Easy to calculate amount of data accessed… count array accesses</a:t>
            </a:r>
            <a:endParaRPr lang="en-US" sz="24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7</a:t>
            </a:fld>
            <a:endParaRPr lang="en-US" dirty="0"/>
          </a:p>
        </p:txBody>
      </p:sp>
      <p:grpSp>
        <p:nvGrpSpPr>
          <p:cNvPr id="33" name="Group 32">
            <a:extLst>
              <a:ext uri="{FF2B5EF4-FFF2-40B4-BE49-F238E27FC236}">
                <a16:creationId xmlns:a16="http://schemas.microsoft.com/office/drawing/2014/main" id="{04836626-7082-C34F-AD5B-D90F50C53F86}"/>
              </a:ext>
            </a:extLst>
          </p:cNvPr>
          <p:cNvGrpSpPr/>
          <p:nvPr/>
        </p:nvGrpSpPr>
        <p:grpSpPr>
          <a:xfrm>
            <a:off x="7772400" y="1676400"/>
            <a:ext cx="5029200" cy="2819400"/>
            <a:chOff x="7772400" y="1676400"/>
            <a:chExt cx="5029200" cy="2819400"/>
          </a:xfrm>
        </p:grpSpPr>
        <p:sp>
          <p:nvSpPr>
            <p:cNvPr id="12" name="Content Placeholder 2">
              <a:extLst>
                <a:ext uri="{FF2B5EF4-FFF2-40B4-BE49-F238E27FC236}">
                  <a16:creationId xmlns:a16="http://schemas.microsoft.com/office/drawing/2014/main" id="{F9B3EA1F-6869-5242-BF40-9BA1CF875C75}"/>
                </a:ext>
              </a:extLst>
            </p:cNvPr>
            <p:cNvSpPr txBox="1">
              <a:spLocks/>
            </p:cNvSpPr>
            <p:nvPr/>
          </p:nvSpPr>
          <p:spPr>
            <a:xfrm>
              <a:off x="7772400" y="1981200"/>
              <a:ext cx="13716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r">
                <a:spcBef>
                  <a:spcPts val="800"/>
                </a:spcBef>
              </a:pPr>
              <a:r>
                <a:rPr lang="en-US" sz="1600" kern="0" dirty="0"/>
                <a:t>DAXPY</a:t>
              </a:r>
            </a:p>
            <a:p>
              <a:pPr marL="0" indent="0" algn="r">
                <a:spcBef>
                  <a:spcPts val="800"/>
                </a:spcBef>
              </a:pPr>
              <a:r>
                <a:rPr lang="en-US" sz="1600" kern="0" dirty="0"/>
                <a:t>DGEMV</a:t>
              </a:r>
            </a:p>
            <a:p>
              <a:pPr marL="0" indent="0" algn="r">
                <a:spcBef>
                  <a:spcPts val="800"/>
                </a:spcBef>
              </a:pPr>
              <a:r>
                <a:rPr lang="en-US" sz="1600" kern="0" dirty="0"/>
                <a:t>DGEMM</a:t>
              </a:r>
            </a:p>
            <a:p>
              <a:pPr marL="0" indent="0" algn="r">
                <a:spcBef>
                  <a:spcPts val="800"/>
                </a:spcBef>
              </a:pPr>
              <a:r>
                <a:rPr lang="en-US" sz="1600" kern="0" dirty="0"/>
                <a:t>FFTs</a:t>
              </a:r>
            </a:p>
            <a:p>
              <a:pPr marL="0" indent="0" algn="r">
                <a:spcBef>
                  <a:spcPts val="800"/>
                </a:spcBef>
              </a:pPr>
              <a:r>
                <a:rPr lang="en-US" sz="1600" kern="0" dirty="0"/>
                <a:t>CG</a:t>
              </a:r>
            </a:p>
            <a:p>
              <a:pPr marL="0" indent="0" algn="r">
                <a:spcBef>
                  <a:spcPts val="800"/>
                </a:spcBef>
              </a:pPr>
              <a:r>
                <a:rPr lang="en-US" sz="1600" kern="0" dirty="0"/>
                <a:t>MG</a:t>
              </a:r>
            </a:p>
            <a:p>
              <a:pPr marL="0" indent="0" algn="r">
                <a:spcBef>
                  <a:spcPts val="800"/>
                </a:spcBef>
              </a:pPr>
              <a:r>
                <a:rPr lang="en-US" sz="1600" kern="0" dirty="0"/>
                <a:t>N-body</a:t>
              </a:r>
            </a:p>
            <a:p>
              <a:pPr marL="0" indent="0" algn="r">
                <a:spcBef>
                  <a:spcPts val="800"/>
                </a:spcBef>
              </a:pPr>
              <a:endParaRPr lang="en-US" sz="1600" kern="0" dirty="0"/>
            </a:p>
            <a:p>
              <a:pPr marL="457200" indent="0" algn="r">
                <a:spcBef>
                  <a:spcPts val="800"/>
                </a:spcBef>
              </a:pPr>
              <a:endParaRPr lang="en-US" sz="1600" kern="0" dirty="0"/>
            </a:p>
            <a:p>
              <a:pPr marL="0" indent="0" algn="r">
                <a:spcBef>
                  <a:spcPts val="800"/>
                </a:spcBef>
              </a:pPr>
              <a:endParaRPr lang="en-US" sz="1600" kern="0" dirty="0"/>
            </a:p>
          </p:txBody>
        </p:sp>
        <p:cxnSp>
          <p:nvCxnSpPr>
            <p:cNvPr id="13" name="Straight Connector 12">
              <a:extLst>
                <a:ext uri="{FF2B5EF4-FFF2-40B4-BE49-F238E27FC236}">
                  <a16:creationId xmlns:a16="http://schemas.microsoft.com/office/drawing/2014/main" id="{6519724F-0615-7B4B-9F55-9E0E8C5C3F67}"/>
                </a:ext>
              </a:extLst>
            </p:cNvPr>
            <p:cNvCxnSpPr/>
            <p:nvPr/>
          </p:nvCxnSpPr>
          <p:spPr bwMode="auto">
            <a:xfrm>
              <a:off x="9296400" y="1676400"/>
              <a:ext cx="0" cy="2743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E8CD2351-B0FE-1442-9F8D-D885DAC398FF}"/>
                </a:ext>
              </a:extLst>
            </p:cNvPr>
            <p:cNvCxnSpPr>
              <a:cxnSpLocks/>
            </p:cNvCxnSpPr>
            <p:nvPr/>
          </p:nvCxnSpPr>
          <p:spPr bwMode="auto">
            <a:xfrm flipH="1">
              <a:off x="7772400" y="1981200"/>
              <a:ext cx="5029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9" name="Content Placeholder 2">
              <a:extLst>
                <a:ext uri="{FF2B5EF4-FFF2-40B4-BE49-F238E27FC236}">
                  <a16:creationId xmlns:a16="http://schemas.microsoft.com/office/drawing/2014/main" id="{2E054FEF-A880-6D45-850F-74EC6B62277C}"/>
                </a:ext>
              </a:extLst>
            </p:cNvPr>
            <p:cNvSpPr txBox="1">
              <a:spLocks/>
            </p:cNvSpPr>
            <p:nvPr/>
          </p:nvSpPr>
          <p:spPr>
            <a:xfrm>
              <a:off x="7924800" y="1676400"/>
              <a:ext cx="13716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r">
                <a:spcBef>
                  <a:spcPts val="800"/>
                </a:spcBef>
              </a:pPr>
              <a:r>
                <a:rPr lang="en-US" sz="1600" b="1" kern="0" dirty="0"/>
                <a:t>Operation</a:t>
              </a:r>
              <a:endParaRPr lang="en-US" sz="1600" kern="0" dirty="0"/>
            </a:p>
          </p:txBody>
        </p:sp>
        <p:sp>
          <p:nvSpPr>
            <p:cNvPr id="26" name="Content Placeholder 2">
              <a:extLst>
                <a:ext uri="{FF2B5EF4-FFF2-40B4-BE49-F238E27FC236}">
                  <a16:creationId xmlns:a16="http://schemas.microsoft.com/office/drawing/2014/main" id="{575A401F-E158-8343-8754-06B11B61A1E5}"/>
                </a:ext>
              </a:extLst>
            </p:cNvPr>
            <p:cNvSpPr txBox="1">
              <a:spLocks/>
            </p:cNvSpPr>
            <p:nvPr/>
          </p:nvSpPr>
          <p:spPr>
            <a:xfrm>
              <a:off x="9144000" y="1981200"/>
              <a:ext cx="18288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kern="0" dirty="0"/>
                <a:t>O(N)</a:t>
              </a:r>
            </a:p>
            <a:p>
              <a:pPr marL="0" indent="0" algn="ctr">
                <a:spcBef>
                  <a:spcPts val="800"/>
                </a:spcBef>
              </a:pPr>
              <a:r>
                <a:rPr lang="en-US" sz="1600" kern="0" dirty="0"/>
                <a:t>O(N</a:t>
              </a:r>
              <a:r>
                <a:rPr lang="en-US" sz="1600" kern="0" baseline="30000" dirty="0"/>
                <a:t>2</a:t>
              </a:r>
              <a:r>
                <a:rPr lang="en-US" sz="1600" kern="0" dirty="0"/>
                <a:t>)</a:t>
              </a:r>
            </a:p>
            <a:p>
              <a:pPr marL="0" indent="0" algn="ctr">
                <a:spcBef>
                  <a:spcPts val="800"/>
                </a:spcBef>
              </a:pPr>
              <a:r>
                <a:rPr lang="en-US" sz="1600" kern="0" dirty="0"/>
                <a:t>O(N</a:t>
              </a:r>
              <a:r>
                <a:rPr lang="en-US" sz="1600" kern="0" baseline="30000" dirty="0"/>
                <a:t>3</a:t>
              </a:r>
              <a:r>
                <a:rPr lang="en-US" sz="1600" kern="0" dirty="0"/>
                <a:t>)</a:t>
              </a:r>
            </a:p>
            <a:p>
              <a:pPr marL="0" indent="0" algn="ctr">
                <a:spcBef>
                  <a:spcPts val="800"/>
                </a:spcBef>
              </a:pPr>
              <a:r>
                <a:rPr lang="en-US" sz="1600" kern="0" dirty="0"/>
                <a:t>O(</a:t>
              </a:r>
              <a:r>
                <a:rPr lang="en-US" sz="1600" kern="0" dirty="0" err="1"/>
                <a:t>NlogN</a:t>
              </a:r>
              <a:r>
                <a:rPr lang="en-US" sz="1600" kern="0" dirty="0"/>
                <a:t>)</a:t>
              </a:r>
            </a:p>
            <a:p>
              <a:pPr marL="0" indent="0" algn="ctr">
                <a:spcBef>
                  <a:spcPts val="800"/>
                </a:spcBef>
              </a:pPr>
              <a:r>
                <a:rPr lang="en-US" sz="1600" kern="0" dirty="0"/>
                <a:t>O(N</a:t>
              </a:r>
              <a:r>
                <a:rPr lang="en-US" sz="1600" kern="0" baseline="30000" dirty="0"/>
                <a:t>1.33</a:t>
              </a:r>
              <a:r>
                <a:rPr lang="en-US" sz="1600" kern="0" dirty="0"/>
                <a:t>)</a:t>
              </a:r>
            </a:p>
            <a:p>
              <a:pPr marL="0" indent="0" algn="ctr">
                <a:spcBef>
                  <a:spcPts val="800"/>
                </a:spcBef>
              </a:pPr>
              <a:r>
                <a:rPr lang="en-US" sz="1600" kern="0" dirty="0"/>
                <a:t>O(N)</a:t>
              </a:r>
            </a:p>
            <a:p>
              <a:pPr marL="0" indent="0" algn="ctr">
                <a:spcBef>
                  <a:spcPts val="800"/>
                </a:spcBef>
              </a:pPr>
              <a:r>
                <a:rPr lang="en-US" sz="1600" kern="0" dirty="0"/>
                <a:t>O(N</a:t>
              </a:r>
              <a:r>
                <a:rPr lang="en-US" sz="1600" kern="0" baseline="30000" dirty="0"/>
                <a:t>2</a:t>
              </a:r>
              <a:r>
                <a:rPr lang="en-US" sz="1600" kern="0" dirty="0"/>
                <a:t>)</a:t>
              </a:r>
            </a:p>
            <a:p>
              <a:pPr marL="0" indent="0" algn="ctr">
                <a:spcBef>
                  <a:spcPts val="800"/>
                </a:spcBef>
              </a:pPr>
              <a:endParaRPr lang="en-US" sz="1600" kern="0" dirty="0"/>
            </a:p>
          </p:txBody>
        </p:sp>
        <p:sp>
          <p:nvSpPr>
            <p:cNvPr id="30" name="Content Placeholder 2">
              <a:extLst>
                <a:ext uri="{FF2B5EF4-FFF2-40B4-BE49-F238E27FC236}">
                  <a16:creationId xmlns:a16="http://schemas.microsoft.com/office/drawing/2014/main" id="{470B9784-AD13-A340-B522-A31F3042D18F}"/>
                </a:ext>
              </a:extLst>
            </p:cNvPr>
            <p:cNvSpPr txBox="1">
              <a:spLocks/>
            </p:cNvSpPr>
            <p:nvPr/>
          </p:nvSpPr>
          <p:spPr>
            <a:xfrm>
              <a:off x="9144000" y="1676400"/>
              <a:ext cx="18288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b="1" kern="0" dirty="0"/>
                <a:t>FLOPs</a:t>
              </a:r>
              <a:endParaRPr lang="en-US" sz="1600" kern="0" dirty="0"/>
            </a:p>
          </p:txBody>
        </p:sp>
      </p:grpSp>
      <p:grpSp>
        <p:nvGrpSpPr>
          <p:cNvPr id="17" name="Group 16">
            <a:extLst>
              <a:ext uri="{FF2B5EF4-FFF2-40B4-BE49-F238E27FC236}">
                <a16:creationId xmlns:a16="http://schemas.microsoft.com/office/drawing/2014/main" id="{752150C5-E6BF-634A-967F-13F0C065FF6C}"/>
              </a:ext>
            </a:extLst>
          </p:cNvPr>
          <p:cNvGrpSpPr/>
          <p:nvPr/>
        </p:nvGrpSpPr>
        <p:grpSpPr>
          <a:xfrm>
            <a:off x="10972800" y="1676400"/>
            <a:ext cx="1828800" cy="2819400"/>
            <a:chOff x="10972800" y="1676400"/>
            <a:chExt cx="1828800" cy="2819400"/>
          </a:xfrm>
        </p:grpSpPr>
        <p:sp>
          <p:nvSpPr>
            <p:cNvPr id="27" name="Content Placeholder 2">
              <a:extLst>
                <a:ext uri="{FF2B5EF4-FFF2-40B4-BE49-F238E27FC236}">
                  <a16:creationId xmlns:a16="http://schemas.microsoft.com/office/drawing/2014/main" id="{4A16DB05-E989-DE48-A300-9874C5FE15AB}"/>
                </a:ext>
              </a:extLst>
            </p:cNvPr>
            <p:cNvSpPr txBox="1">
              <a:spLocks/>
            </p:cNvSpPr>
            <p:nvPr/>
          </p:nvSpPr>
          <p:spPr>
            <a:xfrm>
              <a:off x="10972800" y="1981200"/>
              <a:ext cx="18288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kern="0" dirty="0"/>
                <a:t>O(N)</a:t>
              </a:r>
            </a:p>
            <a:p>
              <a:pPr marL="0" indent="0" algn="ctr">
                <a:spcBef>
                  <a:spcPts val="800"/>
                </a:spcBef>
              </a:pPr>
              <a:r>
                <a:rPr lang="en-US" sz="1600" kern="0" dirty="0"/>
                <a:t>O(N</a:t>
              </a:r>
              <a:r>
                <a:rPr lang="en-US" sz="1600" kern="0" baseline="30000" dirty="0"/>
                <a:t>2</a:t>
              </a:r>
              <a:r>
                <a:rPr lang="en-US" sz="1600" kern="0" dirty="0"/>
                <a:t>)</a:t>
              </a:r>
            </a:p>
            <a:p>
              <a:pPr marL="0" indent="0" algn="ctr">
                <a:spcBef>
                  <a:spcPts val="800"/>
                </a:spcBef>
              </a:pPr>
              <a:r>
                <a:rPr lang="en-US" sz="1600" kern="0" dirty="0"/>
                <a:t>O(N</a:t>
              </a:r>
              <a:r>
                <a:rPr lang="en-US" sz="1600" kern="0" baseline="30000" dirty="0"/>
                <a:t>2</a:t>
              </a:r>
              <a:r>
                <a:rPr lang="en-US" sz="1600" kern="0" dirty="0"/>
                <a:t>)</a:t>
              </a:r>
            </a:p>
            <a:p>
              <a:pPr marL="0" indent="0" algn="ctr">
                <a:spcBef>
                  <a:spcPts val="800"/>
                </a:spcBef>
              </a:pPr>
              <a:r>
                <a:rPr lang="en-US" sz="1600" kern="0" dirty="0"/>
                <a:t>O(N)</a:t>
              </a:r>
            </a:p>
            <a:p>
              <a:pPr marL="0" indent="0" algn="ctr">
                <a:spcBef>
                  <a:spcPts val="800"/>
                </a:spcBef>
              </a:pPr>
              <a:r>
                <a:rPr lang="en-US" sz="1600" kern="0" dirty="0"/>
                <a:t>O(N</a:t>
              </a:r>
              <a:r>
                <a:rPr lang="en-US" sz="1600" kern="0" baseline="30000" dirty="0"/>
                <a:t>1.33</a:t>
              </a:r>
              <a:r>
                <a:rPr lang="en-US" sz="1600" kern="0" dirty="0"/>
                <a:t>)</a:t>
              </a:r>
            </a:p>
            <a:p>
              <a:pPr marL="0" indent="0" algn="ctr">
                <a:spcBef>
                  <a:spcPts val="800"/>
                </a:spcBef>
              </a:pPr>
              <a:r>
                <a:rPr lang="en-US" sz="1600" kern="0" dirty="0"/>
                <a:t>O(N)</a:t>
              </a:r>
            </a:p>
            <a:p>
              <a:pPr marL="0" indent="0" algn="ctr">
                <a:spcBef>
                  <a:spcPts val="800"/>
                </a:spcBef>
              </a:pPr>
              <a:r>
                <a:rPr lang="en-US" sz="1600" kern="0" dirty="0"/>
                <a:t>O(N)</a:t>
              </a:r>
            </a:p>
            <a:p>
              <a:pPr marL="0" indent="0" algn="ctr">
                <a:spcBef>
                  <a:spcPts val="800"/>
                </a:spcBef>
              </a:pPr>
              <a:endParaRPr lang="en-US" sz="1600" kern="0" dirty="0"/>
            </a:p>
          </p:txBody>
        </p:sp>
        <p:sp>
          <p:nvSpPr>
            <p:cNvPr id="31" name="Content Placeholder 2">
              <a:extLst>
                <a:ext uri="{FF2B5EF4-FFF2-40B4-BE49-F238E27FC236}">
                  <a16:creationId xmlns:a16="http://schemas.microsoft.com/office/drawing/2014/main" id="{5931A2B7-30C7-CD4F-ACCF-E4D981B975DC}"/>
                </a:ext>
              </a:extLst>
            </p:cNvPr>
            <p:cNvSpPr txBox="1">
              <a:spLocks/>
            </p:cNvSpPr>
            <p:nvPr/>
          </p:nvSpPr>
          <p:spPr>
            <a:xfrm>
              <a:off x="10972800" y="1676400"/>
              <a:ext cx="18288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b="1" kern="0" dirty="0"/>
                <a:t>Data</a:t>
              </a:r>
              <a:endParaRPr lang="en-US" sz="1600" kern="0" dirty="0"/>
            </a:p>
          </p:txBody>
        </p:sp>
      </p:grpSp>
      <p:sp>
        <p:nvSpPr>
          <p:cNvPr id="32" name="TextBox 31">
            <a:extLst>
              <a:ext uri="{FF2B5EF4-FFF2-40B4-BE49-F238E27FC236}">
                <a16:creationId xmlns:a16="http://schemas.microsoft.com/office/drawing/2014/main" id="{907D42E9-FBBA-C546-B86C-856052088712}"/>
              </a:ext>
            </a:extLst>
          </p:cNvPr>
          <p:cNvSpPr txBox="1"/>
          <p:nvPr/>
        </p:nvSpPr>
        <p:spPr>
          <a:xfrm>
            <a:off x="152400" y="7315200"/>
            <a:ext cx="6400800" cy="914400"/>
          </a:xfrm>
          <a:prstGeom prst="rect">
            <a:avLst/>
          </a:prstGeom>
          <a:noFill/>
        </p:spPr>
        <p:txBody>
          <a:bodyPr wrap="square" lIns="0" tIns="0" rIns="0" rtlCol="0" anchor="ctr">
            <a:noAutofit/>
          </a:bodyPr>
          <a:lstStyle/>
          <a:p>
            <a:r>
              <a:rPr lang="en-US" sz="1800" baseline="30000" dirty="0">
                <a:solidFill>
                  <a:schemeClr val="bg1">
                    <a:lumMod val="50000"/>
                  </a:schemeClr>
                </a:solidFill>
              </a:rPr>
              <a:t>1</a:t>
            </a:r>
            <a:r>
              <a:rPr lang="en-US" sz="1800" dirty="0">
                <a:solidFill>
                  <a:schemeClr val="bg1">
                    <a:lumMod val="50000"/>
                  </a:schemeClr>
                </a:solidFill>
              </a:rPr>
              <a:t>Hill et al, “Evaluating Associativity in CPU Caches”, IEEE Trans. </a:t>
            </a:r>
            <a:r>
              <a:rPr lang="en-US" sz="1800" dirty="0" err="1">
                <a:solidFill>
                  <a:schemeClr val="bg1">
                    <a:lumMod val="50000"/>
                  </a:schemeClr>
                </a:solidFill>
              </a:rPr>
              <a:t>Comput</a:t>
            </a:r>
            <a:r>
              <a:rPr lang="en-US" sz="1800" dirty="0">
                <a:solidFill>
                  <a:schemeClr val="bg1">
                    <a:lumMod val="50000"/>
                  </a:schemeClr>
                </a:solidFill>
              </a:rPr>
              <a:t>., 1989.</a:t>
            </a:r>
          </a:p>
        </p:txBody>
      </p:sp>
      <p:sp>
        <p:nvSpPr>
          <p:cNvPr id="34" name="Content Placeholder 2">
            <a:extLst>
              <a:ext uri="{FF2B5EF4-FFF2-40B4-BE49-F238E27FC236}">
                <a16:creationId xmlns:a16="http://schemas.microsoft.com/office/drawing/2014/main" id="{328E40CD-3225-8F46-A675-8B906E285CAA}"/>
              </a:ext>
            </a:extLst>
          </p:cNvPr>
          <p:cNvSpPr txBox="1">
            <a:spLocks/>
          </p:cNvSpPr>
          <p:nvPr/>
        </p:nvSpPr>
        <p:spPr>
          <a:xfrm>
            <a:off x="457200" y="4114800"/>
            <a:ext cx="6858000" cy="1524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Data moved is more complex as it requires understanding cache behavior…</a:t>
            </a:r>
          </a:p>
          <a:p>
            <a:pPr marL="914400" indent="-457200">
              <a:spcBef>
                <a:spcPts val="800"/>
              </a:spcBef>
              <a:buFont typeface="Arial" panose="020B0604020202020204" pitchFamily="34" charset="0"/>
              <a:buChar char="•"/>
            </a:pPr>
            <a:r>
              <a:rPr lang="en-US" sz="2400" kern="0" dirty="0"/>
              <a:t>Compulsory</a:t>
            </a:r>
            <a:r>
              <a:rPr lang="en-US" sz="2400" kern="0" baseline="30000" dirty="0"/>
              <a:t>1</a:t>
            </a:r>
            <a:r>
              <a:rPr lang="en-US" sz="2400" kern="0" dirty="0"/>
              <a:t> data movement (array sizes) is a good initial guess…</a:t>
            </a:r>
          </a:p>
          <a:p>
            <a:pPr marL="914400" indent="-457200">
              <a:spcBef>
                <a:spcPts val="800"/>
              </a:spcBef>
              <a:buFont typeface="Arial" panose="020B0604020202020204" pitchFamily="34" charset="0"/>
              <a:buChar char="•"/>
            </a:pPr>
            <a:r>
              <a:rPr lang="en-US" sz="2400" kern="0" dirty="0"/>
              <a:t>… but needs refinement for the effects of finite cache capacities</a:t>
            </a:r>
          </a:p>
          <a:p>
            <a:pPr marL="914400" indent="-457200">
              <a:spcBef>
                <a:spcPts val="800"/>
              </a:spcBef>
              <a:buFont typeface="Arial" panose="020B0604020202020204" pitchFamily="34" charset="0"/>
              <a:buChar char="•"/>
            </a:pPr>
            <a:endParaRPr lang="en-US" sz="2400" kern="0" dirty="0"/>
          </a:p>
        </p:txBody>
      </p:sp>
      <p:grpSp>
        <p:nvGrpSpPr>
          <p:cNvPr id="35" name="Group 34">
            <a:extLst>
              <a:ext uri="{FF2B5EF4-FFF2-40B4-BE49-F238E27FC236}">
                <a16:creationId xmlns:a16="http://schemas.microsoft.com/office/drawing/2014/main" id="{112CA8AE-2D1D-7244-970C-34D83355355D}"/>
              </a:ext>
            </a:extLst>
          </p:cNvPr>
          <p:cNvGrpSpPr/>
          <p:nvPr/>
        </p:nvGrpSpPr>
        <p:grpSpPr>
          <a:xfrm>
            <a:off x="15621000" y="1676400"/>
            <a:ext cx="1828800" cy="2819400"/>
            <a:chOff x="10972800" y="1676400"/>
            <a:chExt cx="1828800" cy="2819400"/>
          </a:xfrm>
        </p:grpSpPr>
        <p:sp>
          <p:nvSpPr>
            <p:cNvPr id="36" name="Content Placeholder 2">
              <a:extLst>
                <a:ext uri="{FF2B5EF4-FFF2-40B4-BE49-F238E27FC236}">
                  <a16:creationId xmlns:a16="http://schemas.microsoft.com/office/drawing/2014/main" id="{9F66F302-7505-5542-B6C4-885D00ECEADF}"/>
                </a:ext>
              </a:extLst>
            </p:cNvPr>
            <p:cNvSpPr txBox="1">
              <a:spLocks/>
            </p:cNvSpPr>
            <p:nvPr/>
          </p:nvSpPr>
          <p:spPr>
            <a:xfrm>
              <a:off x="10972800" y="1981200"/>
              <a:ext cx="18288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kern="0" dirty="0"/>
                <a:t>O(1)</a:t>
              </a:r>
            </a:p>
            <a:p>
              <a:pPr marL="0" indent="0" algn="ctr">
                <a:spcBef>
                  <a:spcPts val="800"/>
                </a:spcBef>
              </a:pPr>
              <a:r>
                <a:rPr lang="en-US" sz="1600" kern="0" dirty="0"/>
                <a:t>O(1)</a:t>
              </a:r>
            </a:p>
            <a:p>
              <a:pPr marL="0" indent="0" algn="ctr">
                <a:spcBef>
                  <a:spcPts val="800"/>
                </a:spcBef>
              </a:pPr>
              <a:r>
                <a:rPr lang="en-US" sz="1600" kern="0" dirty="0"/>
                <a:t>O(N)</a:t>
              </a:r>
            </a:p>
            <a:p>
              <a:pPr marL="0" indent="0" algn="ctr">
                <a:spcBef>
                  <a:spcPts val="800"/>
                </a:spcBef>
              </a:pPr>
              <a:r>
                <a:rPr lang="en-US" sz="1600" kern="0" dirty="0"/>
                <a:t>O(N)</a:t>
              </a:r>
            </a:p>
            <a:p>
              <a:pPr marL="0" indent="0" algn="ctr">
                <a:spcBef>
                  <a:spcPts val="800"/>
                </a:spcBef>
              </a:pPr>
              <a:r>
                <a:rPr lang="en-US" sz="1600" kern="0" dirty="0"/>
                <a:t>O(1)</a:t>
              </a:r>
            </a:p>
            <a:p>
              <a:pPr marL="0" indent="0" algn="ctr">
                <a:spcBef>
                  <a:spcPts val="800"/>
                </a:spcBef>
              </a:pPr>
              <a:r>
                <a:rPr lang="en-US" sz="1600" kern="0" dirty="0"/>
                <a:t>O(1)</a:t>
              </a:r>
            </a:p>
            <a:p>
              <a:pPr marL="0" indent="0" algn="ctr">
                <a:spcBef>
                  <a:spcPts val="800"/>
                </a:spcBef>
              </a:pPr>
              <a:r>
                <a:rPr lang="en-US" sz="1600" kern="0" dirty="0"/>
                <a:t>O(N)</a:t>
              </a:r>
            </a:p>
            <a:p>
              <a:pPr marL="0" indent="0" algn="ctr">
                <a:spcBef>
                  <a:spcPts val="800"/>
                </a:spcBef>
              </a:pPr>
              <a:endParaRPr lang="en-US" sz="1600" kern="0" dirty="0"/>
            </a:p>
          </p:txBody>
        </p:sp>
        <p:sp>
          <p:nvSpPr>
            <p:cNvPr id="37" name="Content Placeholder 2">
              <a:extLst>
                <a:ext uri="{FF2B5EF4-FFF2-40B4-BE49-F238E27FC236}">
                  <a16:creationId xmlns:a16="http://schemas.microsoft.com/office/drawing/2014/main" id="{D1ACE40B-9063-6649-9CDE-0AF32AE39BB4}"/>
                </a:ext>
              </a:extLst>
            </p:cNvPr>
            <p:cNvSpPr txBox="1">
              <a:spLocks/>
            </p:cNvSpPr>
            <p:nvPr/>
          </p:nvSpPr>
          <p:spPr>
            <a:xfrm>
              <a:off x="10972800" y="1676400"/>
              <a:ext cx="18288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b="1" kern="0" dirty="0"/>
                <a:t>AI</a:t>
              </a:r>
              <a:endParaRPr lang="en-US" sz="1600" kern="0" dirty="0"/>
            </a:p>
          </p:txBody>
        </p:sp>
      </p:grpSp>
      <p:grpSp>
        <p:nvGrpSpPr>
          <p:cNvPr id="21" name="Group 20">
            <a:extLst>
              <a:ext uri="{FF2B5EF4-FFF2-40B4-BE49-F238E27FC236}">
                <a16:creationId xmlns:a16="http://schemas.microsoft.com/office/drawing/2014/main" id="{D4C5DE46-7DC3-1F4D-856B-DB8E38C34D44}"/>
              </a:ext>
            </a:extLst>
          </p:cNvPr>
          <p:cNvGrpSpPr/>
          <p:nvPr/>
        </p:nvGrpSpPr>
        <p:grpSpPr>
          <a:xfrm>
            <a:off x="9296400" y="3200400"/>
            <a:ext cx="4800601" cy="3733800"/>
            <a:chOff x="7543800" y="4800600"/>
            <a:chExt cx="3657601" cy="2743200"/>
          </a:xfrm>
        </p:grpSpPr>
        <p:sp>
          <p:nvSpPr>
            <p:cNvPr id="19" name="Cloud 18">
              <a:extLst>
                <a:ext uri="{FF2B5EF4-FFF2-40B4-BE49-F238E27FC236}">
                  <a16:creationId xmlns:a16="http://schemas.microsoft.com/office/drawing/2014/main" id="{77B2622F-1922-8C4F-BAB2-42E650AD1DD9}"/>
                </a:ext>
              </a:extLst>
            </p:cNvPr>
            <p:cNvSpPr/>
            <p:nvPr/>
          </p:nvSpPr>
          <p:spPr bwMode="auto">
            <a:xfrm>
              <a:off x="7543801" y="4800600"/>
              <a:ext cx="3657600" cy="2743200"/>
            </a:xfrm>
            <a:prstGeom prst="cloud">
              <a:avLst/>
            </a:prstGeom>
            <a:solidFill>
              <a:schemeClr val="accent5"/>
            </a:solidFill>
            <a:ln w="9525" cap="flat" cmpd="sng" algn="ctr">
              <a:solidFill>
                <a:schemeClr val="accent5">
                  <a:lumMod val="50000"/>
                </a:schemeClr>
              </a:solidFill>
              <a:prstDash val="solid"/>
              <a:round/>
              <a:headEnd type="none" w="med" len="med"/>
              <a:tailEnd type="none" w="med" len="med"/>
            </a:ln>
            <a:effectLst>
              <a:outerShdw blurRad="508000" dist="38100" dir="2700000" algn="tl" rotWithShape="0">
                <a:prstClr val="black">
                  <a:alpha val="40000"/>
                </a:prstClr>
              </a:outerShdw>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1" i="0" u="none" strike="noStrike" cap="none" normalizeH="0" baseline="0" dirty="0">
                  <a:ln>
                    <a:noFill/>
                  </a:ln>
                  <a:solidFill>
                    <a:schemeClr val="accent5">
                      <a:lumMod val="90000"/>
                    </a:schemeClr>
                  </a:solidFill>
                  <a:effectLst/>
                  <a:latin typeface="Arial" charset="0"/>
                  <a:ea typeface="ＭＳ Ｐゴシック" charset="-128"/>
                  <a:cs typeface="ＭＳ Ｐゴシック" charset="-128"/>
                </a:rPr>
                <a:t>?</a:t>
              </a:r>
            </a:p>
          </p:txBody>
        </p:sp>
        <p:sp>
          <p:nvSpPr>
            <p:cNvPr id="20" name="Content Placeholder 2">
              <a:extLst>
                <a:ext uri="{FF2B5EF4-FFF2-40B4-BE49-F238E27FC236}">
                  <a16:creationId xmlns:a16="http://schemas.microsoft.com/office/drawing/2014/main" id="{66E35A90-FA7D-9B4D-9BA5-A95157B3E537}"/>
                </a:ext>
              </a:extLst>
            </p:cNvPr>
            <p:cNvSpPr txBox="1">
              <a:spLocks/>
            </p:cNvSpPr>
            <p:nvPr/>
          </p:nvSpPr>
          <p:spPr>
            <a:xfrm>
              <a:off x="7543800" y="5410200"/>
              <a:ext cx="3657600" cy="13716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3200" b="1" kern="0" dirty="0">
                  <a:solidFill>
                    <a:schemeClr val="accent5">
                      <a:lumMod val="25000"/>
                    </a:schemeClr>
                  </a:solidFill>
                </a:rPr>
                <a:t>Which is more expensive…</a:t>
              </a:r>
            </a:p>
            <a:p>
              <a:pPr marL="0" indent="0" algn="ctr">
                <a:spcBef>
                  <a:spcPts val="800"/>
                </a:spcBef>
              </a:pPr>
              <a:r>
                <a:rPr lang="en-US" sz="2000" b="1" kern="0" dirty="0">
                  <a:solidFill>
                    <a:schemeClr val="accent5">
                      <a:lumMod val="25000"/>
                    </a:schemeClr>
                  </a:solidFill>
                </a:rPr>
                <a:t>Performing FLOPs, or</a:t>
              </a:r>
            </a:p>
            <a:p>
              <a:pPr marL="0" indent="0" algn="ctr">
                <a:spcBef>
                  <a:spcPts val="800"/>
                </a:spcBef>
              </a:pPr>
              <a:r>
                <a:rPr lang="en-US" sz="2000" b="1" kern="0" dirty="0">
                  <a:solidFill>
                    <a:schemeClr val="accent5">
                      <a:lumMod val="25000"/>
                    </a:schemeClr>
                  </a:solidFill>
                </a:rPr>
                <a:t>Moving words from memory</a:t>
              </a:r>
            </a:p>
          </p:txBody>
        </p:sp>
      </p:grpSp>
    </p:spTree>
    <p:extLst>
      <p:ext uri="{BB962C8B-B14F-4D97-AF65-F5344CB8AC3E}">
        <p14:creationId xmlns:p14="http://schemas.microsoft.com/office/powerpoint/2010/main" val="103724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Driving Performance Optimization</a:t>
            </a:r>
          </a:p>
        </p:txBody>
      </p:sp>
      <p:sp>
        <p:nvSpPr>
          <p:cNvPr id="3" name="Content Placeholder 2"/>
          <p:cNvSpPr>
            <a:spLocks noGrp="1"/>
          </p:cNvSpPr>
          <p:nvPr>
            <p:ph idx="1"/>
          </p:nvPr>
        </p:nvSpPr>
        <p:spPr>
          <a:xfrm>
            <a:off x="457200" y="1447800"/>
            <a:ext cx="6858000" cy="5715000"/>
          </a:xfrm>
        </p:spPr>
        <p:txBody>
          <a:bodyPr/>
          <a:lstStyle/>
          <a:p>
            <a:pPr marL="457200" indent="-457200">
              <a:spcBef>
                <a:spcPts val="800"/>
              </a:spcBef>
              <a:buFont typeface="Wingdings" charset="2"/>
              <a:buChar char="§"/>
            </a:pPr>
            <a:r>
              <a:rPr lang="en-US" sz="3200" dirty="0"/>
              <a:t>Broadly speaking, there are three approaches to improving performance:</a:t>
            </a:r>
          </a:p>
          <a:p>
            <a:pPr marL="457200" indent="-457200">
              <a:spcBef>
                <a:spcPts val="800"/>
              </a:spcBef>
              <a:buFont typeface="Wingdings" charset="2"/>
              <a:buChar char="§"/>
            </a:pPr>
            <a:r>
              <a:rPr lang="en-US" sz="3200" dirty="0"/>
              <a:t>Maximize in-core performance (e.g. get compiler to </a:t>
            </a:r>
            <a:r>
              <a:rPr lang="en-US" sz="3200" dirty="0" err="1"/>
              <a:t>vectorize</a:t>
            </a:r>
            <a:r>
              <a:rPr lang="en-US" sz="3200" dirty="0"/>
              <a:t>)</a:t>
            </a:r>
          </a:p>
          <a:p>
            <a:pPr marL="457200" indent="-457200">
              <a:spcBef>
                <a:spcPts val="800"/>
              </a:spcBef>
              <a:buFont typeface="Wingdings" charset="2"/>
              <a:buChar char="§"/>
            </a:pPr>
            <a:r>
              <a:rPr lang="en-US" sz="3200" b="1" dirty="0">
                <a:solidFill>
                  <a:srgbClr val="0432FF"/>
                </a:solidFill>
              </a:rPr>
              <a:t>Maximize memory bandwidth (e.g. NUMA-aware, unit-stride)</a:t>
            </a:r>
          </a:p>
          <a:p>
            <a:pPr marL="457200" indent="-457200">
              <a:spcBef>
                <a:spcPts val="800"/>
              </a:spcBef>
              <a:buFont typeface="Wingdings" charset="2"/>
              <a:buChar char="§"/>
            </a:pPr>
            <a:endParaRPr lang="en-US" sz="32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70</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168564" y="2602468"/>
            <a:ext cx="1556836" cy="369332"/>
          </a:xfrm>
          <a:prstGeom prst="rect">
            <a:avLst/>
          </a:prstGeom>
          <a:noFill/>
        </p:spPr>
        <p:txBody>
          <a:bodyPr wrap="none" rtlCol="0">
            <a:spAutoFit/>
          </a:bodyPr>
          <a:lstStyle/>
          <a:p>
            <a:pPr algn="r"/>
            <a:r>
              <a:rPr lang="en-US" sz="1800" dirty="0">
                <a:solidFill>
                  <a:srgbClr val="FF0080"/>
                </a:solidFill>
              </a:rPr>
              <a:t>Peak FLOP/s</a:t>
            </a:r>
          </a:p>
        </p:txBody>
      </p:sp>
      <p:grpSp>
        <p:nvGrpSpPr>
          <p:cNvPr id="12" name="Group 11"/>
          <p:cNvGrpSpPr/>
          <p:nvPr/>
        </p:nvGrpSpPr>
        <p:grpSpPr>
          <a:xfrm>
            <a:off x="11430000" y="3048000"/>
            <a:ext cx="1321366" cy="381000"/>
            <a:chOff x="11430000" y="3048000"/>
            <a:chExt cx="1321366" cy="381000"/>
          </a:xfrm>
        </p:grpSpPr>
        <p:cxnSp>
          <p:nvCxnSpPr>
            <p:cNvPr id="29" name="Straight Arrow Connector 28"/>
            <p:cNvCxnSpPr>
              <a:cxnSpLocks/>
            </p:cNvCxnSpPr>
            <p:nvPr/>
          </p:nvCxnSpPr>
          <p:spPr bwMode="auto">
            <a:xfrm>
              <a:off x="11430000" y="3429000"/>
              <a:ext cx="12954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4" name="TextBox 33"/>
            <p:cNvSpPr txBox="1"/>
            <p:nvPr/>
          </p:nvSpPr>
          <p:spPr>
            <a:xfrm>
              <a:off x="11720315" y="3048000"/>
              <a:ext cx="1031051" cy="369332"/>
            </a:xfrm>
            <a:prstGeom prst="rect">
              <a:avLst/>
            </a:prstGeom>
            <a:noFill/>
          </p:spPr>
          <p:txBody>
            <a:bodyPr wrap="none" rtlCol="0">
              <a:spAutoFit/>
            </a:bodyPr>
            <a:lstStyle/>
            <a:p>
              <a:pPr algn="r"/>
              <a:r>
                <a:rPr lang="en-US" sz="1800" dirty="0">
                  <a:solidFill>
                    <a:srgbClr val="7030A0"/>
                  </a:solidFill>
                </a:rPr>
                <a:t>No FMA</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19" name="Group 18"/>
          <p:cNvGrpSpPr/>
          <p:nvPr/>
        </p:nvGrpSpPr>
        <p:grpSpPr>
          <a:xfrm>
            <a:off x="9496808" y="2971800"/>
            <a:ext cx="2847592" cy="2819400"/>
            <a:chOff x="9496808" y="2971800"/>
            <a:chExt cx="2847592" cy="2819400"/>
          </a:xfrm>
        </p:grpSpPr>
        <p:cxnSp>
          <p:nvCxnSpPr>
            <p:cNvPr id="25" name="Straight Arrow Connector 24">
              <a:extLst>
                <a:ext uri="{FF2B5EF4-FFF2-40B4-BE49-F238E27FC236}">
                  <a16:creationId xmlns:a16="http://schemas.microsoft.com/office/drawing/2014/main" id="{6D1D4272-B2EB-F541-9ECB-AE773D9CD6EA}"/>
                </a:ext>
              </a:extLst>
            </p:cNvPr>
            <p:cNvCxnSpPr>
              <a:cxnSpLocks/>
            </p:cNvCxnSpPr>
            <p:nvPr/>
          </p:nvCxnSpPr>
          <p:spPr bwMode="auto">
            <a:xfrm flipV="1">
              <a:off x="9525000" y="2971800"/>
              <a:ext cx="2819400" cy="2819400"/>
            </a:xfrm>
            <a:prstGeom prst="straightConnector1">
              <a:avLst/>
            </a:prstGeom>
            <a:solidFill>
              <a:schemeClr val="accent1"/>
            </a:solidFill>
            <a:ln w="38100" cap="flat" cmpd="sng" algn="ctr">
              <a:solidFill>
                <a:srgbClr val="0432FF">
                  <a:alpha val="25000"/>
                </a:srgbClr>
              </a:solidFill>
              <a:prstDash val="solid"/>
              <a:round/>
              <a:headEnd type="none" w="med" len="med"/>
              <a:tailEnd type="none" w="lg" len="lg"/>
            </a:ln>
            <a:effectLst/>
          </p:spPr>
        </p:cxnSp>
        <p:sp>
          <p:nvSpPr>
            <p:cNvPr id="26" name="TextBox 25">
              <a:extLst>
                <a:ext uri="{FF2B5EF4-FFF2-40B4-BE49-F238E27FC236}">
                  <a16:creationId xmlns:a16="http://schemas.microsoft.com/office/drawing/2014/main" id="{A6235C9A-E4B7-CA42-A1DB-D42955C6E498}"/>
                </a:ext>
              </a:extLst>
            </p:cNvPr>
            <p:cNvSpPr txBox="1"/>
            <p:nvPr/>
          </p:nvSpPr>
          <p:spPr>
            <a:xfrm rot="18900000">
              <a:off x="9496808" y="4294283"/>
              <a:ext cx="2223686" cy="369332"/>
            </a:xfrm>
            <a:prstGeom prst="rect">
              <a:avLst/>
            </a:prstGeom>
            <a:noFill/>
          </p:spPr>
          <p:txBody>
            <a:bodyPr wrap="none" rtlCol="0">
              <a:spAutoFit/>
            </a:bodyPr>
            <a:lstStyle/>
            <a:p>
              <a:pPr algn="ctr"/>
              <a:r>
                <a:rPr lang="en-US" sz="1800" dirty="0">
                  <a:solidFill>
                    <a:srgbClr val="0432FF">
                      <a:alpha val="25000"/>
                    </a:srgbClr>
                  </a:solidFill>
                </a:rPr>
                <a:t>DDR GB/s (NUMA)</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sp>
        <p:nvSpPr>
          <p:cNvPr id="23" name="Up Arrow 22">
            <a:extLst>
              <a:ext uri="{FF2B5EF4-FFF2-40B4-BE49-F238E27FC236}">
                <a16:creationId xmlns:a16="http://schemas.microsoft.com/office/drawing/2014/main" id="{D685484D-734C-3248-8796-3B2910405113}"/>
              </a:ext>
            </a:extLst>
          </p:cNvPr>
          <p:cNvSpPr/>
          <p:nvPr/>
        </p:nvSpPr>
        <p:spPr bwMode="auto">
          <a:xfrm rot="-2700000">
            <a:off x="10495990" y="4323790"/>
            <a:ext cx="533400" cy="381000"/>
          </a:xfrm>
          <a:prstGeom prst="upArrow">
            <a:avLst>
              <a:gd name="adj1" fmla="val 50000"/>
              <a:gd name="adj2" fmla="val 66782"/>
            </a:avLst>
          </a:prstGeom>
          <a:solidFill>
            <a:srgbClr val="00FA00"/>
          </a:solidFill>
          <a:ln w="9525" cap="flat" cmpd="sng" algn="ctr">
            <a:solidFill>
              <a:schemeClr val="tx1"/>
            </a:solidFill>
            <a:prstDash val="solid"/>
            <a:round/>
            <a:headEnd type="none" w="med" len="med"/>
            <a:tailEnd type="none" w="med" len="med"/>
          </a:ln>
          <a:effectLst>
            <a:outerShdw blurRad="635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27" name="Straight Arrow Connector 26">
            <a:extLst>
              <a:ext uri="{FF2B5EF4-FFF2-40B4-BE49-F238E27FC236}">
                <a16:creationId xmlns:a16="http://schemas.microsoft.com/office/drawing/2014/main" id="{0A7AA6C5-F34E-5049-B334-1081D48E6493}"/>
              </a:ext>
            </a:extLst>
          </p:cNvPr>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28" name="TextBox 27">
            <a:extLst>
              <a:ext uri="{FF2B5EF4-FFF2-40B4-BE49-F238E27FC236}">
                <a16:creationId xmlns:a16="http://schemas.microsoft.com/office/drawing/2014/main" id="{B3822D28-C82B-E842-9043-EBA4863653B8}"/>
              </a:ext>
            </a:extLst>
          </p:cNvPr>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sp>
        <p:nvSpPr>
          <p:cNvPr id="24" name="Oval 23">
            <a:extLst>
              <a:ext uri="{FF2B5EF4-FFF2-40B4-BE49-F238E27FC236}">
                <a16:creationId xmlns:a16="http://schemas.microsoft.com/office/drawing/2014/main" id="{A832A766-25A5-074E-B380-15803B82C9AA}"/>
              </a:ext>
            </a:extLst>
          </p:cNvPr>
          <p:cNvSpPr/>
          <p:nvPr/>
        </p:nvSpPr>
        <p:spPr bwMode="auto">
          <a:xfrm>
            <a:off x="10972800" y="4191000"/>
            <a:ext cx="152400" cy="152401"/>
          </a:xfrm>
          <a:prstGeom prst="ellipse">
            <a:avLst/>
          </a:prstGeom>
          <a:solidFill>
            <a:schemeClr val="bg1"/>
          </a:solidFill>
          <a:ln w="381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75125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66667E-6 1.48148E-6 L 1.66667E-6 -0.05556 " pathEditMode="relative" rAng="0" ptsTypes="AA">
                                      <p:cBhvr>
                                        <p:cTn id="10" dur="500" fill="hold"/>
                                        <p:tgtEl>
                                          <p:spTgt spid="24"/>
                                        </p:tgtEl>
                                        <p:attrNameLst>
                                          <p:attrName>ppt_x</p:attrName>
                                          <p:attrName>ppt_y</p:attrName>
                                        </p:attrNameLst>
                                      </p:cBhvr>
                                      <p:rCtr x="0" y="-2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Driving Performance Optimization</a:t>
            </a:r>
          </a:p>
        </p:txBody>
      </p:sp>
      <p:sp>
        <p:nvSpPr>
          <p:cNvPr id="3" name="Content Placeholder 2"/>
          <p:cNvSpPr>
            <a:spLocks noGrp="1"/>
          </p:cNvSpPr>
          <p:nvPr>
            <p:ph idx="1"/>
          </p:nvPr>
        </p:nvSpPr>
        <p:spPr>
          <a:xfrm>
            <a:off x="457200" y="1447800"/>
            <a:ext cx="6858000" cy="5715000"/>
          </a:xfrm>
        </p:spPr>
        <p:txBody>
          <a:bodyPr/>
          <a:lstStyle/>
          <a:p>
            <a:pPr marL="457200" indent="-457200">
              <a:spcBef>
                <a:spcPts val="800"/>
              </a:spcBef>
              <a:buFont typeface="Wingdings" charset="2"/>
              <a:buChar char="§"/>
            </a:pPr>
            <a:r>
              <a:rPr lang="en-US" sz="3200" dirty="0"/>
              <a:t>Broadly speaking, there are three approaches to improving performance:</a:t>
            </a:r>
          </a:p>
          <a:p>
            <a:pPr marL="457200" indent="-457200">
              <a:spcBef>
                <a:spcPts val="800"/>
              </a:spcBef>
              <a:buFont typeface="Wingdings" charset="2"/>
              <a:buChar char="§"/>
            </a:pPr>
            <a:r>
              <a:rPr lang="en-US" sz="3200" dirty="0"/>
              <a:t>Maximize in-core performance (e.g. get compiler to vectorize)</a:t>
            </a:r>
          </a:p>
          <a:p>
            <a:pPr marL="457200" indent="-457200">
              <a:spcBef>
                <a:spcPts val="800"/>
              </a:spcBef>
              <a:buFont typeface="Wingdings" charset="2"/>
              <a:buChar char="§"/>
            </a:pPr>
            <a:r>
              <a:rPr lang="en-US" sz="3200" dirty="0"/>
              <a:t>Maximize memory bandwidth (e.g. NUMA-aware, unit stride)</a:t>
            </a:r>
          </a:p>
          <a:p>
            <a:pPr marL="457200" indent="-457200">
              <a:spcBef>
                <a:spcPts val="800"/>
              </a:spcBef>
              <a:buFont typeface="Wingdings" charset="2"/>
              <a:buChar char="§"/>
            </a:pPr>
            <a:r>
              <a:rPr lang="en-US" sz="3200" b="1" dirty="0">
                <a:solidFill>
                  <a:srgbClr val="0432FF"/>
                </a:solidFill>
              </a:rPr>
              <a:t>Minimize data movement</a:t>
            </a:r>
          </a:p>
          <a:p>
            <a:pPr marL="457200" indent="-457200">
              <a:spcBef>
                <a:spcPts val="800"/>
              </a:spcBef>
            </a:pPr>
            <a:r>
              <a:rPr lang="en-US" sz="3200" b="1" dirty="0">
                <a:solidFill>
                  <a:srgbClr val="0432FF"/>
                </a:solidFill>
              </a:rPr>
              <a:t>	(e.g. cache blocking)</a:t>
            </a:r>
          </a:p>
          <a:p>
            <a:pPr marL="457200" indent="-457200">
              <a:spcBef>
                <a:spcPts val="800"/>
              </a:spcBef>
              <a:buFont typeface="Wingdings" charset="2"/>
              <a:buChar char="§"/>
            </a:pPr>
            <a:endParaRPr lang="en-US" sz="32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71</a:t>
            </a:fld>
            <a:endParaRPr lang="en-US" dirty="0"/>
          </a:p>
        </p:txBody>
      </p:sp>
      <p:cxnSp>
        <p:nvCxnSpPr>
          <p:cNvPr id="10" name="Straight Arrow Connector 9"/>
          <p:cNvCxnSpPr>
            <a:cxnSpLocks/>
          </p:cNvCxnSpPr>
          <p:nvPr/>
        </p:nvCxnSpPr>
        <p:spPr bwMode="auto">
          <a:xfrm>
            <a:off x="11887200" y="2971800"/>
            <a:ext cx="8382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13" name="TextBox 12"/>
          <p:cNvSpPr txBox="1"/>
          <p:nvPr/>
        </p:nvSpPr>
        <p:spPr>
          <a:xfrm>
            <a:off x="11168564" y="2602468"/>
            <a:ext cx="1556836" cy="369332"/>
          </a:xfrm>
          <a:prstGeom prst="rect">
            <a:avLst/>
          </a:prstGeom>
          <a:noFill/>
        </p:spPr>
        <p:txBody>
          <a:bodyPr wrap="none" rtlCol="0">
            <a:spAutoFit/>
          </a:bodyPr>
          <a:lstStyle/>
          <a:p>
            <a:pPr algn="r"/>
            <a:r>
              <a:rPr lang="en-US" sz="1800" dirty="0">
                <a:solidFill>
                  <a:srgbClr val="FF0080"/>
                </a:solidFill>
              </a:rPr>
              <a:t>Peak FLOP/s</a:t>
            </a:r>
          </a:p>
        </p:txBody>
      </p:sp>
      <p:grpSp>
        <p:nvGrpSpPr>
          <p:cNvPr id="12" name="Group 11"/>
          <p:cNvGrpSpPr/>
          <p:nvPr/>
        </p:nvGrpSpPr>
        <p:grpSpPr>
          <a:xfrm>
            <a:off x="11430000" y="3048000"/>
            <a:ext cx="1321366" cy="381000"/>
            <a:chOff x="11430000" y="3048000"/>
            <a:chExt cx="1321366" cy="381000"/>
          </a:xfrm>
        </p:grpSpPr>
        <p:cxnSp>
          <p:nvCxnSpPr>
            <p:cNvPr id="29" name="Straight Arrow Connector 28"/>
            <p:cNvCxnSpPr>
              <a:cxnSpLocks/>
            </p:cNvCxnSpPr>
            <p:nvPr/>
          </p:nvCxnSpPr>
          <p:spPr bwMode="auto">
            <a:xfrm>
              <a:off x="11430000" y="3429000"/>
              <a:ext cx="1295400" cy="0"/>
            </a:xfrm>
            <a:prstGeom prst="straightConnector1">
              <a:avLst/>
            </a:prstGeom>
            <a:solidFill>
              <a:schemeClr val="accent1"/>
            </a:solidFill>
            <a:ln w="38100" cap="flat" cmpd="sng" algn="ctr">
              <a:solidFill>
                <a:srgbClr val="7030A0"/>
              </a:solidFill>
              <a:prstDash val="solid"/>
              <a:round/>
              <a:headEnd type="none" w="med" len="med"/>
              <a:tailEnd type="none" w="lg" len="lg"/>
            </a:ln>
            <a:effectLst/>
          </p:spPr>
        </p:cxnSp>
        <p:sp>
          <p:nvSpPr>
            <p:cNvPr id="34" name="TextBox 33"/>
            <p:cNvSpPr txBox="1"/>
            <p:nvPr/>
          </p:nvSpPr>
          <p:spPr>
            <a:xfrm>
              <a:off x="11720315" y="3048000"/>
              <a:ext cx="1031051" cy="369332"/>
            </a:xfrm>
            <a:prstGeom prst="rect">
              <a:avLst/>
            </a:prstGeom>
            <a:noFill/>
          </p:spPr>
          <p:txBody>
            <a:bodyPr wrap="none" rtlCol="0">
              <a:spAutoFit/>
            </a:bodyPr>
            <a:lstStyle/>
            <a:p>
              <a:pPr algn="r"/>
              <a:r>
                <a:rPr lang="en-US" sz="1800" dirty="0">
                  <a:solidFill>
                    <a:srgbClr val="7030A0"/>
                  </a:solidFill>
                </a:rPr>
                <a:t>No FMA</a:t>
              </a:r>
            </a:p>
          </p:txBody>
        </p:sp>
      </p:grpSp>
      <p:grpSp>
        <p:nvGrpSpPr>
          <p:cNvPr id="21" name="Group 20"/>
          <p:cNvGrpSpPr/>
          <p:nvPr/>
        </p:nvGrpSpPr>
        <p:grpSpPr>
          <a:xfrm>
            <a:off x="8265080" y="1905000"/>
            <a:ext cx="4688920" cy="4114800"/>
            <a:chOff x="8265080" y="1905000"/>
            <a:chExt cx="4688920" cy="4114800"/>
          </a:xfrm>
        </p:grpSpPr>
        <p:cxnSp>
          <p:nvCxnSpPr>
            <p:cNvPr id="6" name="Straight Arrow Connector 5"/>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7" name="Straight Arrow Connector 6"/>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14" name="TextBox 13"/>
            <p:cNvSpPr txBox="1"/>
            <p:nvPr/>
          </p:nvSpPr>
          <p:spPr>
            <a:xfrm rot="16200000">
              <a:off x="6697146" y="3853933"/>
              <a:ext cx="3505200" cy="369332"/>
            </a:xfrm>
            <a:prstGeom prst="rect">
              <a:avLst/>
            </a:prstGeom>
            <a:noFill/>
          </p:spPr>
          <p:txBody>
            <a:bodyPr wrap="square" rtlCol="0">
              <a:spAutoFit/>
            </a:bodyPr>
            <a:lstStyle/>
            <a:p>
              <a:pPr algn="ctr"/>
              <a:r>
                <a:rPr lang="en-US" sz="1800" dirty="0"/>
                <a:t>Attainable FLOP/s</a:t>
              </a:r>
            </a:p>
          </p:txBody>
        </p:sp>
      </p:grpSp>
      <p:grpSp>
        <p:nvGrpSpPr>
          <p:cNvPr id="19" name="Group 18"/>
          <p:cNvGrpSpPr/>
          <p:nvPr/>
        </p:nvGrpSpPr>
        <p:grpSpPr>
          <a:xfrm>
            <a:off x="9067800" y="2971800"/>
            <a:ext cx="2819400" cy="2819400"/>
            <a:chOff x="9067800" y="2971800"/>
            <a:chExt cx="2819400" cy="2819400"/>
          </a:xfrm>
        </p:grpSpPr>
        <p:cxnSp>
          <p:nvCxnSpPr>
            <p:cNvPr id="8" name="Straight Arrow Connector 7"/>
            <p:cNvCxnSpPr>
              <a:cxnSpLocks/>
            </p:cNvCxnSpPr>
            <p:nvPr/>
          </p:nvCxnSpPr>
          <p:spPr bwMode="auto">
            <a:xfrm flipV="1">
              <a:off x="9067800" y="2971800"/>
              <a:ext cx="2819400" cy="2819400"/>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16" name="TextBox 15"/>
            <p:cNvSpPr txBox="1"/>
            <p:nvPr/>
          </p:nvSpPr>
          <p:spPr>
            <a:xfrm rot="18900000">
              <a:off x="10004180" y="3734412"/>
              <a:ext cx="1261884" cy="369332"/>
            </a:xfrm>
            <a:prstGeom prst="rect">
              <a:avLst/>
            </a:prstGeom>
            <a:noFill/>
          </p:spPr>
          <p:txBody>
            <a:bodyPr wrap="none" rtlCol="0">
              <a:spAutoFit/>
            </a:bodyPr>
            <a:lstStyle/>
            <a:p>
              <a:pPr algn="ctr"/>
              <a:r>
                <a:rPr lang="en-US" sz="1800" dirty="0">
                  <a:solidFill>
                    <a:srgbClr val="0432FF"/>
                  </a:solidFill>
                </a:rPr>
                <a:t>DDR GB/s</a:t>
              </a:r>
            </a:p>
          </p:txBody>
        </p:sp>
      </p:grpSp>
      <p:sp>
        <p:nvSpPr>
          <p:cNvPr id="17" name="TextBox 16"/>
          <p:cNvSpPr txBox="1"/>
          <p:nvPr/>
        </p:nvSpPr>
        <p:spPr>
          <a:xfrm>
            <a:off x="8624886" y="5782505"/>
            <a:ext cx="4329113" cy="369332"/>
          </a:xfrm>
          <a:prstGeom prst="rect">
            <a:avLst/>
          </a:prstGeom>
          <a:noFill/>
        </p:spPr>
        <p:txBody>
          <a:bodyPr wrap="square" rtlCol="0">
            <a:spAutoFit/>
          </a:bodyPr>
          <a:lstStyle/>
          <a:p>
            <a:pPr algn="ctr"/>
            <a:r>
              <a:rPr lang="en-US" sz="1800" dirty="0"/>
              <a:t>Arithmetic Intensity (</a:t>
            </a:r>
            <a:r>
              <a:rPr lang="en-US" sz="1800" dirty="0" err="1"/>
              <a:t>FLOP:Byte</a:t>
            </a:r>
            <a:r>
              <a:rPr lang="en-US" sz="1800" dirty="0"/>
              <a:t>)</a:t>
            </a:r>
          </a:p>
        </p:txBody>
      </p:sp>
      <p:grpSp>
        <p:nvGrpSpPr>
          <p:cNvPr id="27" name="Group 26">
            <a:extLst>
              <a:ext uri="{FF2B5EF4-FFF2-40B4-BE49-F238E27FC236}">
                <a16:creationId xmlns:a16="http://schemas.microsoft.com/office/drawing/2014/main" id="{D5D582BE-6A07-6A45-B060-AF1407923313}"/>
              </a:ext>
            </a:extLst>
          </p:cNvPr>
          <p:cNvGrpSpPr/>
          <p:nvPr/>
        </p:nvGrpSpPr>
        <p:grpSpPr>
          <a:xfrm rot="-5400000">
            <a:off x="10401308" y="4457712"/>
            <a:ext cx="2286000" cy="380996"/>
            <a:chOff x="10068566" y="4724400"/>
            <a:chExt cx="2286000" cy="380996"/>
          </a:xfrm>
        </p:grpSpPr>
        <p:cxnSp>
          <p:nvCxnSpPr>
            <p:cNvPr id="28" name="Straight Arrow Connector 27">
              <a:extLst>
                <a:ext uri="{FF2B5EF4-FFF2-40B4-BE49-F238E27FC236}">
                  <a16:creationId xmlns:a16="http://schemas.microsoft.com/office/drawing/2014/main" id="{7141AA56-D69C-C54C-9CA5-3BED648DB2C6}"/>
                </a:ext>
              </a:extLst>
            </p:cNvPr>
            <p:cNvCxnSpPr>
              <a:cxnSpLocks/>
            </p:cNvCxnSpPr>
            <p:nvPr/>
          </p:nvCxnSpPr>
          <p:spPr bwMode="auto">
            <a:xfrm rot="5400000" flipV="1">
              <a:off x="11211566" y="3581400"/>
              <a:ext cx="0" cy="2286000"/>
            </a:xfrm>
            <a:prstGeom prst="straightConnector1">
              <a:avLst/>
            </a:prstGeom>
            <a:solidFill>
              <a:schemeClr val="accent1"/>
            </a:solidFill>
            <a:ln w="38100" cap="flat" cmpd="sng" algn="ctr">
              <a:solidFill>
                <a:srgbClr val="009051"/>
              </a:solidFill>
              <a:prstDash val="solid"/>
              <a:round/>
              <a:headEnd type="none" w="med" len="med"/>
              <a:tailEnd type="none" w="lg" len="lg"/>
            </a:ln>
            <a:effectLst/>
          </p:spPr>
        </p:cxnSp>
        <p:sp>
          <p:nvSpPr>
            <p:cNvPr id="30" name="TextBox 29">
              <a:extLst>
                <a:ext uri="{FF2B5EF4-FFF2-40B4-BE49-F238E27FC236}">
                  <a16:creationId xmlns:a16="http://schemas.microsoft.com/office/drawing/2014/main" id="{1E1397A1-97E8-8949-8A22-AEDB9F667F5C}"/>
                </a:ext>
              </a:extLst>
            </p:cNvPr>
            <p:cNvSpPr txBox="1"/>
            <p:nvPr/>
          </p:nvSpPr>
          <p:spPr>
            <a:xfrm>
              <a:off x="10068571" y="4736064"/>
              <a:ext cx="1685141" cy="369332"/>
            </a:xfrm>
            <a:prstGeom prst="rect">
              <a:avLst/>
            </a:prstGeom>
            <a:noFill/>
          </p:spPr>
          <p:txBody>
            <a:bodyPr wrap="none" rtlCol="0">
              <a:spAutoFit/>
            </a:bodyPr>
            <a:lstStyle/>
            <a:p>
              <a:r>
                <a:rPr lang="en-US" sz="1800" dirty="0">
                  <a:solidFill>
                    <a:srgbClr val="009051"/>
                  </a:solidFill>
                </a:rPr>
                <a:t>Compulsory AI</a:t>
              </a:r>
            </a:p>
          </p:txBody>
        </p:sp>
      </p:grpSp>
      <p:grpSp>
        <p:nvGrpSpPr>
          <p:cNvPr id="22" name="Group 21">
            <a:extLst>
              <a:ext uri="{FF2B5EF4-FFF2-40B4-BE49-F238E27FC236}">
                <a16:creationId xmlns:a16="http://schemas.microsoft.com/office/drawing/2014/main" id="{F93CCCD4-D4EA-0744-8775-60010B9E6678}"/>
              </a:ext>
            </a:extLst>
          </p:cNvPr>
          <p:cNvGrpSpPr/>
          <p:nvPr/>
        </p:nvGrpSpPr>
        <p:grpSpPr>
          <a:xfrm>
            <a:off x="10515600" y="3505200"/>
            <a:ext cx="838199" cy="2350111"/>
            <a:chOff x="13335001" y="4267200"/>
            <a:chExt cx="838199" cy="2350111"/>
          </a:xfrm>
        </p:grpSpPr>
        <p:sp>
          <p:nvSpPr>
            <p:cNvPr id="15" name="Right Triangle 14">
              <a:extLst>
                <a:ext uri="{FF2B5EF4-FFF2-40B4-BE49-F238E27FC236}">
                  <a16:creationId xmlns:a16="http://schemas.microsoft.com/office/drawing/2014/main" id="{53EDB0FA-CD6C-9942-BA2F-717D6935A529}"/>
                </a:ext>
              </a:extLst>
            </p:cNvPr>
            <p:cNvSpPr/>
            <p:nvPr/>
          </p:nvSpPr>
          <p:spPr bwMode="auto">
            <a:xfrm flipH="1">
              <a:off x="13716000" y="4267200"/>
              <a:ext cx="457200" cy="457200"/>
            </a:xfrm>
            <a:prstGeom prst="rtTriangle">
              <a:avLst/>
            </a:prstGeom>
            <a:solidFill>
              <a:srgbClr val="009051">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8" name="Rectangle 17">
              <a:extLst>
                <a:ext uri="{FF2B5EF4-FFF2-40B4-BE49-F238E27FC236}">
                  <a16:creationId xmlns:a16="http://schemas.microsoft.com/office/drawing/2014/main" id="{C3518CCB-D422-4644-BDDA-DE2018A162E0}"/>
                </a:ext>
              </a:extLst>
            </p:cNvPr>
            <p:cNvSpPr/>
            <p:nvPr/>
          </p:nvSpPr>
          <p:spPr bwMode="auto">
            <a:xfrm>
              <a:off x="13716000" y="4724400"/>
              <a:ext cx="457200" cy="1828800"/>
            </a:xfrm>
            <a:prstGeom prst="rect">
              <a:avLst/>
            </a:prstGeom>
            <a:solidFill>
              <a:srgbClr val="009051">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41" name="Straight Arrow Connector 40">
              <a:extLst>
                <a:ext uri="{FF2B5EF4-FFF2-40B4-BE49-F238E27FC236}">
                  <a16:creationId xmlns:a16="http://schemas.microsoft.com/office/drawing/2014/main" id="{2964DB95-B100-094E-B0E6-0C43AD937A5B}"/>
                </a:ext>
              </a:extLst>
            </p:cNvPr>
            <p:cNvCxnSpPr>
              <a:cxnSpLocks/>
            </p:cNvCxnSpPr>
            <p:nvPr/>
          </p:nvCxnSpPr>
          <p:spPr bwMode="auto">
            <a:xfrm flipV="1">
              <a:off x="13704332" y="4724392"/>
              <a:ext cx="0" cy="1828800"/>
            </a:xfrm>
            <a:prstGeom prst="straightConnector1">
              <a:avLst/>
            </a:prstGeom>
            <a:solidFill>
              <a:schemeClr val="accent1"/>
            </a:solidFill>
            <a:ln w="38100" cap="flat" cmpd="sng" algn="ctr">
              <a:solidFill>
                <a:srgbClr val="009051"/>
              </a:solidFill>
              <a:prstDash val="solid"/>
              <a:round/>
              <a:headEnd type="none" w="med" len="med"/>
              <a:tailEnd type="none" w="lg" len="lg"/>
            </a:ln>
            <a:effectLst/>
          </p:spPr>
        </p:cxnSp>
        <p:sp>
          <p:nvSpPr>
            <p:cNvPr id="42" name="TextBox 41">
              <a:extLst>
                <a:ext uri="{FF2B5EF4-FFF2-40B4-BE49-F238E27FC236}">
                  <a16:creationId xmlns:a16="http://schemas.microsoft.com/office/drawing/2014/main" id="{C2C4A705-F27D-A341-BF8B-708146337228}"/>
                </a:ext>
              </a:extLst>
            </p:cNvPr>
            <p:cNvSpPr txBox="1"/>
            <p:nvPr/>
          </p:nvSpPr>
          <p:spPr>
            <a:xfrm rot="16200000">
              <a:off x="12907929" y="5820907"/>
              <a:ext cx="1223476" cy="369332"/>
            </a:xfrm>
            <a:prstGeom prst="rect">
              <a:avLst/>
            </a:prstGeom>
            <a:noFill/>
          </p:spPr>
          <p:txBody>
            <a:bodyPr wrap="none" rtlCol="0">
              <a:spAutoFit/>
            </a:bodyPr>
            <a:lstStyle/>
            <a:p>
              <a:r>
                <a:rPr lang="en-US" sz="1800" dirty="0">
                  <a:solidFill>
                    <a:srgbClr val="009051"/>
                  </a:solidFill>
                </a:rPr>
                <a:t>Current AI</a:t>
              </a:r>
            </a:p>
          </p:txBody>
        </p:sp>
      </p:grpSp>
      <p:sp>
        <p:nvSpPr>
          <p:cNvPr id="38" name="Up Arrow 37">
            <a:extLst>
              <a:ext uri="{FF2B5EF4-FFF2-40B4-BE49-F238E27FC236}">
                <a16:creationId xmlns:a16="http://schemas.microsoft.com/office/drawing/2014/main" id="{9277023D-9A65-4E4E-A787-B6606BEFE932}"/>
              </a:ext>
            </a:extLst>
          </p:cNvPr>
          <p:cNvSpPr/>
          <p:nvPr/>
        </p:nvSpPr>
        <p:spPr bwMode="auto">
          <a:xfrm rot="5400000">
            <a:off x="10820400" y="4953000"/>
            <a:ext cx="533400" cy="381000"/>
          </a:xfrm>
          <a:prstGeom prst="upArrow">
            <a:avLst>
              <a:gd name="adj1" fmla="val 50000"/>
              <a:gd name="adj2" fmla="val 66782"/>
            </a:avLst>
          </a:prstGeom>
          <a:solidFill>
            <a:srgbClr val="00FA00"/>
          </a:solidFill>
          <a:ln w="9525" cap="flat" cmpd="sng" algn="ctr">
            <a:solidFill>
              <a:schemeClr val="tx1"/>
            </a:solidFill>
            <a:prstDash val="solid"/>
            <a:round/>
            <a:headEnd type="none" w="med" len="med"/>
            <a:tailEnd type="none" w="med" len="med"/>
          </a:ln>
          <a:effectLst>
            <a:outerShdw blurRad="635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1" name="Oval 30">
            <a:extLst>
              <a:ext uri="{FF2B5EF4-FFF2-40B4-BE49-F238E27FC236}">
                <a16:creationId xmlns:a16="http://schemas.microsoft.com/office/drawing/2014/main" id="{F9E9BD93-07C5-8C49-AB01-438A0309AEA9}"/>
              </a:ext>
            </a:extLst>
          </p:cNvPr>
          <p:cNvSpPr/>
          <p:nvPr/>
        </p:nvSpPr>
        <p:spPr bwMode="auto">
          <a:xfrm>
            <a:off x="10820400" y="3886200"/>
            <a:ext cx="152400" cy="152401"/>
          </a:xfrm>
          <a:prstGeom prst="ellipse">
            <a:avLst/>
          </a:prstGeom>
          <a:solidFill>
            <a:schemeClr val="bg1"/>
          </a:solidFill>
          <a:ln w="381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73459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66667E-6 -1.48148E-6 L 0.03125 -0.05555 " pathEditMode="relative" rAng="0" ptsTypes="AA">
                                      <p:cBhvr>
                                        <p:cTn id="10" dur="500" fill="hold"/>
                                        <p:tgtEl>
                                          <p:spTgt spid="31"/>
                                        </p:tgtEl>
                                        <p:attrNameLst>
                                          <p:attrName>ppt_x</p:attrName>
                                          <p:attrName>ppt_y</p:attrName>
                                        </p:attrNameLst>
                                      </p:cBhvr>
                                      <p:rCtr x="1563" y="-2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4400" y="2286000"/>
            <a:ext cx="12801600" cy="1828800"/>
          </a:xfrm>
        </p:spPr>
        <p:txBody>
          <a:bodyPr anchor="t"/>
          <a:lstStyle/>
          <a:p>
            <a:r>
              <a:rPr lang="en-US" sz="9600" dirty="0"/>
              <a:t>How do I build and use Roofline?</a:t>
            </a:r>
            <a:endParaRPr lang="en-US" sz="6400" i="1" dirty="0"/>
          </a:p>
        </p:txBody>
      </p:sp>
    </p:spTree>
    <p:extLst>
      <p:ext uri="{BB962C8B-B14F-4D97-AF65-F5344CB8AC3E}">
        <p14:creationId xmlns:p14="http://schemas.microsoft.com/office/powerpoint/2010/main" val="26379068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Machine Characterization</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73</a:t>
            </a:fld>
            <a:endParaRPr lang="en-US" dirty="0"/>
          </a:p>
        </p:txBody>
      </p:sp>
      <p:sp>
        <p:nvSpPr>
          <p:cNvPr id="63" name="Content Placeholder 2">
            <a:extLst>
              <a:ext uri="{FF2B5EF4-FFF2-40B4-BE49-F238E27FC236}">
                <a16:creationId xmlns:a16="http://schemas.microsoft.com/office/drawing/2014/main" id="{8900C231-81D3-3E42-8753-A8C63ED162A1}"/>
              </a:ext>
            </a:extLst>
          </p:cNvPr>
          <p:cNvSpPr txBox="1">
            <a:spLocks/>
          </p:cNvSpPr>
          <p:nvPr/>
        </p:nvSpPr>
        <p:spPr>
          <a:xfrm>
            <a:off x="457200" y="1447800"/>
            <a:ext cx="13716000" cy="19812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b="1" dirty="0">
                <a:solidFill>
                  <a:srgbClr val="FF0080"/>
                </a:solidFill>
              </a:rPr>
              <a:t>“Theoretical Performance”</a:t>
            </a:r>
            <a:r>
              <a:rPr lang="en-US" sz="3200" dirty="0">
                <a:solidFill>
                  <a:srgbClr val="002060"/>
                </a:solidFill>
              </a:rPr>
              <a:t> numbers can be highly optimistic</a:t>
            </a:r>
            <a:r>
              <a:rPr lang="mr-IN" sz="3200" dirty="0">
                <a:solidFill>
                  <a:srgbClr val="002060"/>
                </a:solidFill>
              </a:rPr>
              <a:t>…</a:t>
            </a:r>
            <a:endParaRPr lang="en-US" sz="3200" dirty="0">
              <a:solidFill>
                <a:srgbClr val="002060"/>
              </a:solidFill>
            </a:endParaRPr>
          </a:p>
          <a:p>
            <a:pPr marL="914400" indent="-457200">
              <a:spcBef>
                <a:spcPts val="800"/>
              </a:spcBef>
              <a:buFont typeface="Arial" charset="0"/>
              <a:buChar char="•"/>
            </a:pPr>
            <a:r>
              <a:rPr lang="en-US" sz="2400" dirty="0">
                <a:solidFill>
                  <a:srgbClr val="002060"/>
                </a:solidFill>
              </a:rPr>
              <a:t>Pin BW vs. sustained bandwidth</a:t>
            </a:r>
          </a:p>
          <a:p>
            <a:pPr marL="914400" indent="-457200">
              <a:spcBef>
                <a:spcPts val="800"/>
              </a:spcBef>
              <a:buFont typeface="Arial" charset="0"/>
              <a:buChar char="•"/>
            </a:pPr>
            <a:r>
              <a:rPr lang="en-US" sz="2400" dirty="0" err="1">
                <a:solidFill>
                  <a:srgbClr val="002060"/>
                </a:solidFill>
              </a:rPr>
              <a:t>TurboMode</a:t>
            </a:r>
            <a:r>
              <a:rPr lang="en-US" sz="2400" dirty="0">
                <a:solidFill>
                  <a:srgbClr val="002060"/>
                </a:solidFill>
              </a:rPr>
              <a:t> at low concurrency</a:t>
            </a:r>
          </a:p>
          <a:p>
            <a:pPr marL="914400" indent="-457200">
              <a:spcBef>
                <a:spcPts val="800"/>
              </a:spcBef>
              <a:buFont typeface="Arial" charset="0"/>
              <a:buChar char="•"/>
            </a:pPr>
            <a:r>
              <a:rPr lang="en-US" sz="2400" dirty="0">
                <a:solidFill>
                  <a:srgbClr val="002060"/>
                </a:solidFill>
              </a:rPr>
              <a:t>Underclocking for AVX</a:t>
            </a:r>
          </a:p>
          <a:p>
            <a:pPr marL="914400" indent="-457200">
              <a:spcBef>
                <a:spcPts val="800"/>
              </a:spcBef>
              <a:buFont typeface="Arial" charset="0"/>
              <a:buChar char="•"/>
            </a:pPr>
            <a:r>
              <a:rPr lang="en-US" sz="2400" dirty="0">
                <a:solidFill>
                  <a:srgbClr val="002060"/>
                </a:solidFill>
              </a:rPr>
              <a:t>Compiler failing on high-AI loops.</a:t>
            </a:r>
          </a:p>
          <a:p>
            <a:pPr marL="457200" indent="0">
              <a:spcBef>
                <a:spcPts val="800"/>
              </a:spcBef>
            </a:pPr>
            <a:endParaRPr lang="en-US" sz="2400" dirty="0">
              <a:solidFill>
                <a:srgbClr val="002060"/>
              </a:solidFill>
            </a:endParaRPr>
          </a:p>
          <a:p>
            <a:pPr marL="457200" indent="-457200">
              <a:spcBef>
                <a:spcPts val="800"/>
              </a:spcBef>
              <a:buFont typeface="Wingdings" pitchFamily="2" charset="2"/>
              <a:buChar char="Ø"/>
            </a:pPr>
            <a:r>
              <a:rPr lang="en-US" sz="3200" b="1" dirty="0">
                <a:solidFill>
                  <a:srgbClr val="0432FF"/>
                </a:solidFill>
              </a:rPr>
              <a:t>Take marketing numbers with a grain of salt</a:t>
            </a:r>
          </a:p>
          <a:p>
            <a:pPr marL="914400" indent="-457200">
              <a:spcBef>
                <a:spcPts val="800"/>
              </a:spcBef>
              <a:buFont typeface="Arial" charset="0"/>
              <a:buChar char="•"/>
            </a:pPr>
            <a:endParaRPr lang="en-US" sz="2400" b="1" dirty="0">
              <a:solidFill>
                <a:srgbClr val="0432FF"/>
              </a:solidFill>
            </a:endParaRPr>
          </a:p>
        </p:txBody>
      </p:sp>
    </p:spTree>
    <p:extLst>
      <p:ext uri="{BB962C8B-B14F-4D97-AF65-F5344CB8AC3E}">
        <p14:creationId xmlns:p14="http://schemas.microsoft.com/office/powerpoint/2010/main" val="25753114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Machine Characterization</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74</a:t>
            </a:fld>
            <a:endParaRPr lang="en-US" dirty="0"/>
          </a:p>
        </p:txBody>
      </p:sp>
      <p:sp>
        <p:nvSpPr>
          <p:cNvPr id="63" name="Content Placeholder 2">
            <a:extLst>
              <a:ext uri="{FF2B5EF4-FFF2-40B4-BE49-F238E27FC236}">
                <a16:creationId xmlns:a16="http://schemas.microsoft.com/office/drawing/2014/main" id="{8900C231-81D3-3E42-8753-A8C63ED162A1}"/>
              </a:ext>
            </a:extLst>
          </p:cNvPr>
          <p:cNvSpPr txBox="1">
            <a:spLocks/>
          </p:cNvSpPr>
          <p:nvPr/>
        </p:nvSpPr>
        <p:spPr>
          <a:xfrm>
            <a:off x="457200" y="1447800"/>
            <a:ext cx="13716000" cy="19812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dirty="0"/>
              <a:t>To create a Roofline model, we must benchmark…</a:t>
            </a:r>
          </a:p>
          <a:p>
            <a:pPr marL="914400" indent="-457200">
              <a:spcBef>
                <a:spcPts val="800"/>
              </a:spcBef>
              <a:buFont typeface="Courier New" panose="02070309020205020404" pitchFamily="49" charset="0"/>
              <a:buChar char="o"/>
            </a:pPr>
            <a:r>
              <a:rPr lang="en-US" sz="2400" b="1" dirty="0">
                <a:solidFill>
                  <a:srgbClr val="0432FF"/>
                </a:solidFill>
              </a:rPr>
              <a:t>Sustained Flops</a:t>
            </a:r>
          </a:p>
          <a:p>
            <a:pPr marL="1371600" indent="-457200">
              <a:spcBef>
                <a:spcPts val="800"/>
              </a:spcBef>
              <a:buFont typeface="Arial" panose="020B0604020202020204" pitchFamily="34" charset="0"/>
              <a:buChar char="•"/>
            </a:pPr>
            <a:r>
              <a:rPr lang="en-US" sz="2400" dirty="0"/>
              <a:t>Double/single/half precision</a:t>
            </a:r>
          </a:p>
          <a:p>
            <a:pPr marL="1371600" indent="-457200">
              <a:spcBef>
                <a:spcPts val="800"/>
              </a:spcBef>
              <a:buFont typeface="Arial" panose="020B0604020202020204" pitchFamily="34" charset="0"/>
              <a:buChar char="•"/>
            </a:pPr>
            <a:r>
              <a:rPr lang="en-US" sz="2400" dirty="0"/>
              <a:t>With and without FMA (e.g. compiler flag)</a:t>
            </a:r>
          </a:p>
          <a:p>
            <a:pPr marL="1371600" indent="-457200">
              <a:spcBef>
                <a:spcPts val="800"/>
              </a:spcBef>
              <a:buFont typeface="Arial" panose="020B0604020202020204" pitchFamily="34" charset="0"/>
              <a:buChar char="•"/>
            </a:pPr>
            <a:r>
              <a:rPr lang="en-US" sz="2400" dirty="0"/>
              <a:t>With and without SIMD (e.g. compiler flag)</a:t>
            </a:r>
          </a:p>
          <a:p>
            <a:pPr marL="914400" indent="-457200">
              <a:spcBef>
                <a:spcPts val="800"/>
              </a:spcBef>
              <a:buFont typeface="Courier New" panose="02070309020205020404" pitchFamily="49" charset="0"/>
              <a:buChar char="o"/>
            </a:pPr>
            <a:r>
              <a:rPr lang="en-US" sz="2400" b="1" dirty="0">
                <a:solidFill>
                  <a:srgbClr val="0432FF"/>
                </a:solidFill>
              </a:rPr>
              <a:t>Sustained Bandwidth</a:t>
            </a:r>
          </a:p>
          <a:p>
            <a:pPr marL="1371600" indent="-457200">
              <a:spcBef>
                <a:spcPts val="800"/>
              </a:spcBef>
              <a:buFont typeface="Arial" panose="020B0604020202020204" pitchFamily="34" charset="0"/>
              <a:buChar char="•"/>
            </a:pPr>
            <a:r>
              <a:rPr lang="en-US" sz="2400" dirty="0"/>
              <a:t>Measure between each level of memory/cache</a:t>
            </a:r>
          </a:p>
          <a:p>
            <a:pPr marL="1371600" indent="-457200">
              <a:spcBef>
                <a:spcPts val="800"/>
              </a:spcBef>
              <a:buFont typeface="Arial" panose="020B0604020202020204" pitchFamily="34" charset="0"/>
              <a:buChar char="•"/>
            </a:pPr>
            <a:r>
              <a:rPr lang="en-US" sz="2400" dirty="0"/>
              <a:t>Iterate on working sets of various sizes and identify plateaus</a:t>
            </a:r>
          </a:p>
          <a:p>
            <a:pPr marL="1371600" indent="-457200">
              <a:spcBef>
                <a:spcPts val="800"/>
              </a:spcBef>
              <a:buFont typeface="Arial" panose="020B0604020202020204" pitchFamily="34" charset="0"/>
              <a:buChar char="•"/>
            </a:pPr>
            <a:r>
              <a:rPr lang="en-US" sz="2400" dirty="0"/>
              <a:t>Identify bandwidth asymmetry (</a:t>
            </a:r>
            <a:r>
              <a:rPr lang="en-US" sz="2400" dirty="0" err="1"/>
              <a:t>read:write</a:t>
            </a:r>
            <a:r>
              <a:rPr lang="en-US" sz="2400" dirty="0"/>
              <a:t> ratio)</a:t>
            </a:r>
          </a:p>
          <a:p>
            <a:pPr marL="457200" indent="-457200">
              <a:spcBef>
                <a:spcPts val="800"/>
              </a:spcBef>
              <a:buFont typeface="Wingdings" pitchFamily="2" charset="2"/>
              <a:buChar char="§"/>
            </a:pPr>
            <a:r>
              <a:rPr lang="en-US" sz="3200" dirty="0"/>
              <a:t>Benchmark must run long enough to observe effects of power throttling</a:t>
            </a:r>
          </a:p>
          <a:p>
            <a:pPr marL="1371600" indent="-457200">
              <a:spcBef>
                <a:spcPts val="800"/>
              </a:spcBef>
              <a:buFont typeface="Arial" panose="020B0604020202020204" pitchFamily="34" charset="0"/>
              <a:buChar char="•"/>
            </a:pPr>
            <a:endParaRPr lang="en-US" sz="2400" dirty="0"/>
          </a:p>
        </p:txBody>
      </p:sp>
    </p:spTree>
    <p:extLst>
      <p:ext uri="{BB962C8B-B14F-4D97-AF65-F5344CB8AC3E}">
        <p14:creationId xmlns:p14="http://schemas.microsoft.com/office/powerpoint/2010/main" val="20375566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Characterization</a:t>
            </a:r>
          </a:p>
        </p:txBody>
      </p:sp>
      <p:sp>
        <p:nvSpPr>
          <p:cNvPr id="3" name="Content Placeholder 2"/>
          <p:cNvSpPr>
            <a:spLocks noGrp="1"/>
          </p:cNvSpPr>
          <p:nvPr>
            <p:ph idx="1"/>
          </p:nvPr>
        </p:nvSpPr>
        <p:spPr>
          <a:xfrm>
            <a:off x="457200" y="1447800"/>
            <a:ext cx="7086600" cy="2743200"/>
          </a:xfrm>
        </p:spPr>
        <p:txBody>
          <a:bodyPr/>
          <a:lstStyle/>
          <a:p>
            <a:pPr marL="457200" indent="-457200">
              <a:spcBef>
                <a:spcPts val="800"/>
              </a:spcBef>
              <a:buFont typeface="Wingdings" charset="2"/>
              <a:buChar char="§"/>
            </a:pPr>
            <a:r>
              <a:rPr lang="en-US" sz="3200" b="1" dirty="0">
                <a:solidFill>
                  <a:srgbClr val="FF0080"/>
                </a:solidFill>
              </a:rPr>
              <a:t>“Theoretical Performance”</a:t>
            </a:r>
            <a:r>
              <a:rPr lang="en-US" sz="3200" dirty="0">
                <a:solidFill>
                  <a:srgbClr val="002060"/>
                </a:solidFill>
              </a:rPr>
              <a:t> numbers can be highly optimistic</a:t>
            </a:r>
            <a:r>
              <a:rPr lang="mr-IN" sz="3200" dirty="0">
                <a:solidFill>
                  <a:srgbClr val="002060"/>
                </a:solidFill>
              </a:rPr>
              <a:t>…</a:t>
            </a:r>
            <a:endParaRPr lang="en-US" sz="3200" dirty="0">
              <a:solidFill>
                <a:srgbClr val="002060"/>
              </a:solidFill>
            </a:endParaRPr>
          </a:p>
          <a:p>
            <a:pPr marL="914400" indent="-457200">
              <a:spcBef>
                <a:spcPts val="800"/>
              </a:spcBef>
              <a:buFont typeface="Arial" charset="0"/>
              <a:buChar char="•"/>
            </a:pPr>
            <a:r>
              <a:rPr lang="en-US" sz="2400" dirty="0">
                <a:solidFill>
                  <a:srgbClr val="002060"/>
                </a:solidFill>
              </a:rPr>
              <a:t>Pin BW vs. sustained bandwidth</a:t>
            </a:r>
          </a:p>
          <a:p>
            <a:pPr marL="914400" indent="-457200">
              <a:spcBef>
                <a:spcPts val="800"/>
              </a:spcBef>
              <a:buFont typeface="Arial" charset="0"/>
              <a:buChar char="•"/>
            </a:pPr>
            <a:r>
              <a:rPr lang="en-US" sz="2400" dirty="0" err="1">
                <a:solidFill>
                  <a:srgbClr val="002060"/>
                </a:solidFill>
              </a:rPr>
              <a:t>TurboMode</a:t>
            </a:r>
            <a:r>
              <a:rPr lang="en-US" sz="2400" dirty="0">
                <a:solidFill>
                  <a:srgbClr val="002060"/>
                </a:solidFill>
              </a:rPr>
              <a:t> / </a:t>
            </a:r>
            <a:r>
              <a:rPr lang="en-US" sz="2400" dirty="0" err="1">
                <a:solidFill>
                  <a:srgbClr val="002060"/>
                </a:solidFill>
              </a:rPr>
              <a:t>Underclock</a:t>
            </a:r>
            <a:r>
              <a:rPr lang="en-US" sz="2400" dirty="0">
                <a:solidFill>
                  <a:srgbClr val="002060"/>
                </a:solidFill>
              </a:rPr>
              <a:t> for AVX</a:t>
            </a:r>
          </a:p>
          <a:p>
            <a:pPr marL="914400" indent="-457200">
              <a:spcBef>
                <a:spcPts val="800"/>
              </a:spcBef>
              <a:buFont typeface="Arial" charset="0"/>
              <a:buChar char="•"/>
            </a:pPr>
            <a:r>
              <a:rPr lang="en-US" sz="2400" dirty="0">
                <a:solidFill>
                  <a:srgbClr val="002060"/>
                </a:solidFill>
              </a:rPr>
              <a:t>compiler failings on high-AI loops.</a:t>
            </a:r>
            <a:endParaRPr lang="en-US" sz="2400" b="1" dirty="0">
              <a:solidFill>
                <a:srgbClr val="0432FF"/>
              </a:solidFill>
            </a:endParaRP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75</a:t>
            </a:fld>
            <a:endParaRPr lang="en-US" dirty="0"/>
          </a:p>
        </p:txBody>
      </p:sp>
      <p:grpSp>
        <p:nvGrpSpPr>
          <p:cNvPr id="4" name="Group 3"/>
          <p:cNvGrpSpPr/>
          <p:nvPr/>
        </p:nvGrpSpPr>
        <p:grpSpPr>
          <a:xfrm>
            <a:off x="228600" y="4114800"/>
            <a:ext cx="14173200" cy="3810000"/>
            <a:chOff x="228600" y="4114800"/>
            <a:chExt cx="14173200" cy="3810000"/>
          </a:xfrm>
        </p:grpSpPr>
        <p:sp>
          <p:nvSpPr>
            <p:cNvPr id="6" name="Content Placeholder 2"/>
            <p:cNvSpPr txBox="1">
              <a:spLocks/>
            </p:cNvSpPr>
            <p:nvPr/>
          </p:nvSpPr>
          <p:spPr>
            <a:xfrm>
              <a:off x="228600" y="7315200"/>
              <a:ext cx="14173200" cy="6096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spcBef>
                  <a:spcPts val="800"/>
                </a:spcBef>
              </a:pPr>
              <a:r>
                <a:rPr lang="en-US" sz="1200" dirty="0">
                  <a:solidFill>
                    <a:schemeClr val="accent1"/>
                  </a:solidFill>
                  <a:hlinkClick r:id="rId3"/>
                </a:rPr>
                <a:t>https://bitbucket.org/berkeleylab/cs-roofline-toolkit/</a:t>
              </a:r>
              <a:r>
                <a:rPr lang="en-US" sz="1200" dirty="0">
                  <a:solidFill>
                    <a:schemeClr val="accent1"/>
                  </a:solidFill>
                </a:rPr>
                <a:t> </a:t>
              </a:r>
            </a:p>
            <a:p>
              <a:pPr marL="0" indent="0">
                <a:spcBef>
                  <a:spcPts val="800"/>
                </a:spcBef>
              </a:pPr>
              <a:r>
                <a:rPr lang="en-US" sz="1200" kern="0" dirty="0">
                  <a:hlinkClick r:id="" action="ppaction://noaction"/>
                </a:rPr>
                <a:t>https://github.com/cyanguwa/nersc-roofline/</a:t>
              </a:r>
            </a:p>
            <a:p>
              <a:pPr marL="0" indent="0">
                <a:spcBef>
                  <a:spcPts val="800"/>
                </a:spcBef>
              </a:pPr>
              <a:r>
                <a:rPr lang="en-US" sz="1200" kern="0" dirty="0">
                  <a:hlinkClick r:id="" action="ppaction://noaction"/>
                </a:rPr>
                <a:t>https://crd.lbl.gov/departments/computer-science/PAR/research/roofline/</a:t>
              </a:r>
              <a:endParaRPr lang="en-US" sz="1200" kern="0" dirty="0"/>
            </a:p>
          </p:txBody>
        </p:sp>
        <p:sp>
          <p:nvSpPr>
            <p:cNvPr id="10" name="Content Placeholder 2"/>
            <p:cNvSpPr txBox="1">
              <a:spLocks/>
            </p:cNvSpPr>
            <p:nvPr/>
          </p:nvSpPr>
          <p:spPr>
            <a:xfrm>
              <a:off x="457200" y="4114800"/>
              <a:ext cx="6858000" cy="25146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LBL developed the Empirical Roofline Toolkit (ERT)</a:t>
              </a:r>
              <a:r>
                <a:rPr lang="mr-IN" sz="3200" kern="0" dirty="0"/>
                <a:t>…</a:t>
              </a:r>
              <a:endParaRPr lang="en-US" sz="3200" kern="0" dirty="0"/>
            </a:p>
            <a:p>
              <a:pPr marL="949301" lvl="3" indent="-457200">
                <a:spcBef>
                  <a:spcPts val="800"/>
                </a:spcBef>
                <a:buSzPct val="100000"/>
                <a:buFont typeface="Arial" charset="0"/>
                <a:buChar char="•"/>
              </a:pPr>
              <a:r>
                <a:rPr lang="en-US" sz="2400" kern="0" dirty="0"/>
                <a:t>Characterize CPU/GPU systems</a:t>
              </a:r>
            </a:p>
            <a:p>
              <a:pPr marL="949301" lvl="3" indent="-457200">
                <a:spcBef>
                  <a:spcPts val="800"/>
                </a:spcBef>
                <a:buSzPct val="100000"/>
                <a:buFont typeface="Arial" charset="0"/>
                <a:buChar char="•"/>
              </a:pPr>
              <a:r>
                <a:rPr lang="en-US" sz="2400" kern="0" dirty="0"/>
                <a:t>Peak Flop rates</a:t>
              </a:r>
            </a:p>
            <a:p>
              <a:pPr marL="949301" lvl="3" indent="-457200">
                <a:spcBef>
                  <a:spcPts val="800"/>
                </a:spcBef>
                <a:buSzPct val="100000"/>
                <a:buFont typeface="Arial" charset="0"/>
                <a:buChar char="•"/>
              </a:pPr>
              <a:r>
                <a:rPr lang="en-US" sz="2400" kern="0" dirty="0"/>
                <a:t>Bandwidths for each level of memory</a:t>
              </a:r>
            </a:p>
            <a:p>
              <a:pPr marL="949301" lvl="3" indent="-457200">
                <a:spcBef>
                  <a:spcPts val="800"/>
                </a:spcBef>
                <a:buSzPct val="100000"/>
                <a:buFont typeface="Arial" charset="0"/>
                <a:buChar char="•"/>
              </a:pPr>
              <a:r>
                <a:rPr lang="en-US" sz="2400" b="1" kern="0" dirty="0" err="1">
                  <a:solidFill>
                    <a:srgbClr val="0432FF"/>
                  </a:solidFill>
                </a:rPr>
                <a:t>MPI+OpenMP</a:t>
              </a:r>
              <a:r>
                <a:rPr lang="en-US" sz="2400" b="1" kern="0" dirty="0">
                  <a:solidFill>
                    <a:srgbClr val="0432FF"/>
                  </a:solidFill>
                </a:rPr>
                <a:t>/CUDA == multiple GPUs</a:t>
              </a:r>
              <a:endParaRPr lang="en-US" sz="3200" b="1" kern="0" dirty="0">
                <a:solidFill>
                  <a:srgbClr val="0432FF"/>
                </a:solidFill>
              </a:endParaRPr>
            </a:p>
          </p:txBody>
        </p:sp>
      </p:grpSp>
      <p:grpSp>
        <p:nvGrpSpPr>
          <p:cNvPr id="15" name="Group 14"/>
          <p:cNvGrpSpPr/>
          <p:nvPr/>
        </p:nvGrpSpPr>
        <p:grpSpPr>
          <a:xfrm>
            <a:off x="7391400" y="762000"/>
            <a:ext cx="4677878" cy="4114800"/>
            <a:chOff x="7391400" y="762000"/>
            <a:chExt cx="4677878" cy="4114800"/>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8133" r="4020"/>
            <a:stretch/>
          </p:blipFill>
          <p:spPr>
            <a:xfrm>
              <a:off x="7391400" y="762000"/>
              <a:ext cx="4677878" cy="4114800"/>
            </a:xfrm>
            <a:prstGeom prst="rect">
              <a:avLst/>
            </a:prstGeom>
          </p:spPr>
        </p:pic>
        <p:sp>
          <p:nvSpPr>
            <p:cNvPr id="11" name="TextBox 10"/>
            <p:cNvSpPr txBox="1"/>
            <p:nvPr/>
          </p:nvSpPr>
          <p:spPr>
            <a:xfrm>
              <a:off x="8686800" y="1143000"/>
              <a:ext cx="2362200" cy="365760"/>
            </a:xfrm>
            <a:prstGeom prst="rect">
              <a:avLst/>
            </a:prstGeom>
            <a:solidFill>
              <a:schemeClr val="bg1"/>
            </a:solidFill>
            <a:ln>
              <a:solidFill>
                <a:schemeClr val="tx1"/>
              </a:solidFill>
            </a:ln>
          </p:spPr>
          <p:txBody>
            <a:bodyPr wrap="none" lIns="0" tIns="0" rIns="0" rtlCol="0" anchor="ctr" anchorCtr="0">
              <a:noAutofit/>
            </a:bodyPr>
            <a:lstStyle/>
            <a:p>
              <a:pPr algn="ctr"/>
              <a:r>
                <a:rPr lang="en-US" sz="2000" b="1" dirty="0"/>
                <a:t>Cori / KNL</a:t>
              </a:r>
            </a:p>
          </p:txBody>
        </p:sp>
      </p:grpSp>
      <p:grpSp>
        <p:nvGrpSpPr>
          <p:cNvPr id="14" name="Group 13"/>
          <p:cNvGrpSpPr/>
          <p:nvPr/>
        </p:nvGrpSpPr>
        <p:grpSpPr>
          <a:xfrm>
            <a:off x="10363200" y="2834640"/>
            <a:ext cx="4267200" cy="4069080"/>
            <a:chOff x="10363200" y="2834640"/>
            <a:chExt cx="4267200" cy="4069080"/>
          </a:xfrm>
        </p:grpSpPr>
        <p:sp>
          <p:nvSpPr>
            <p:cNvPr id="9" name="Rectangle 8"/>
            <p:cNvSpPr/>
            <p:nvPr/>
          </p:nvSpPr>
          <p:spPr bwMode="auto">
            <a:xfrm>
              <a:off x="10439400" y="2834640"/>
              <a:ext cx="4191000" cy="37947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5989" t="13104" r="12070" b="4137"/>
            <a:stretch/>
          </p:blipFill>
          <p:spPr>
            <a:xfrm>
              <a:off x="10363200" y="3246120"/>
              <a:ext cx="4114800" cy="3657600"/>
            </a:xfrm>
            <a:prstGeom prst="rect">
              <a:avLst/>
            </a:prstGeom>
          </p:spPr>
        </p:pic>
        <p:sp>
          <p:nvSpPr>
            <p:cNvPr id="13" name="TextBox 12"/>
            <p:cNvSpPr txBox="1"/>
            <p:nvPr/>
          </p:nvSpPr>
          <p:spPr>
            <a:xfrm>
              <a:off x="11430000" y="3063240"/>
              <a:ext cx="2514600" cy="365760"/>
            </a:xfrm>
            <a:prstGeom prst="rect">
              <a:avLst/>
            </a:prstGeom>
            <a:solidFill>
              <a:schemeClr val="bg1"/>
            </a:solidFill>
            <a:ln>
              <a:solidFill>
                <a:schemeClr val="tx1"/>
              </a:solidFill>
            </a:ln>
          </p:spPr>
          <p:txBody>
            <a:bodyPr wrap="none" lIns="0" tIns="0" rIns="0" rtlCol="0" anchor="ctr" anchorCtr="0">
              <a:noAutofit/>
            </a:bodyPr>
            <a:lstStyle/>
            <a:p>
              <a:pPr algn="ctr"/>
              <a:r>
                <a:rPr lang="en-US" sz="2000" b="1" dirty="0" err="1"/>
                <a:t>SummitDev</a:t>
              </a:r>
              <a:r>
                <a:rPr lang="en-US" sz="2000" b="1" dirty="0"/>
                <a:t> / 4GPUs</a:t>
              </a:r>
            </a:p>
          </p:txBody>
        </p:sp>
      </p:grpSp>
    </p:spTree>
    <p:extLst>
      <p:ext uri="{BB962C8B-B14F-4D97-AF65-F5344CB8AC3E}">
        <p14:creationId xmlns:p14="http://schemas.microsoft.com/office/powerpoint/2010/main" val="95547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ERT Configuration</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76</a:t>
            </a:fld>
            <a:endParaRPr lang="en-US" dirty="0"/>
          </a:p>
        </p:txBody>
      </p:sp>
      <p:sp>
        <p:nvSpPr>
          <p:cNvPr id="6" name="Content Placeholder 2"/>
          <p:cNvSpPr txBox="1">
            <a:spLocks/>
          </p:cNvSpPr>
          <p:nvPr/>
        </p:nvSpPr>
        <p:spPr>
          <a:xfrm>
            <a:off x="228600" y="7315200"/>
            <a:ext cx="14173200" cy="6096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spcBef>
                <a:spcPts val="800"/>
              </a:spcBef>
            </a:pPr>
            <a:r>
              <a:rPr lang="en-US" sz="1200" dirty="0">
                <a:solidFill>
                  <a:schemeClr val="accent1"/>
                </a:solidFill>
                <a:hlinkClick r:id="rId3"/>
              </a:rPr>
              <a:t>https://bitbucket.org/berkeleylab/cs-roofline-toolkit/</a:t>
            </a:r>
            <a:r>
              <a:rPr lang="en-US" sz="1200" dirty="0">
                <a:solidFill>
                  <a:schemeClr val="accent1"/>
                </a:solidFill>
              </a:rPr>
              <a:t> </a:t>
            </a:r>
          </a:p>
          <a:p>
            <a:pPr marL="0" indent="0">
              <a:spcBef>
                <a:spcPts val="800"/>
              </a:spcBef>
            </a:pPr>
            <a:r>
              <a:rPr lang="en-US" sz="1200" kern="0" dirty="0">
                <a:hlinkClick r:id="" action="ppaction://noaction"/>
              </a:rPr>
              <a:t>https://github.com/cyanguwa/nersc-roofline/</a:t>
            </a:r>
          </a:p>
          <a:p>
            <a:pPr marL="0" indent="0">
              <a:spcBef>
                <a:spcPts val="800"/>
              </a:spcBef>
            </a:pPr>
            <a:r>
              <a:rPr lang="en-US" sz="1200" kern="0" dirty="0">
                <a:hlinkClick r:id="" action="ppaction://noaction"/>
              </a:rPr>
              <a:t>https://crd.lbl.gov/departments/computer-science/PAR/research/roofline/</a:t>
            </a:r>
            <a:endParaRPr lang="en-US" sz="1200" kern="0" dirty="0"/>
          </a:p>
        </p:txBody>
      </p:sp>
      <p:sp>
        <p:nvSpPr>
          <p:cNvPr id="8" name="Rectangle 7">
            <a:extLst>
              <a:ext uri="{FF2B5EF4-FFF2-40B4-BE49-F238E27FC236}">
                <a16:creationId xmlns:a16="http://schemas.microsoft.com/office/drawing/2014/main" id="{F0AE1CD5-9657-2946-A5C9-0BC694CAD2A2}"/>
              </a:ext>
            </a:extLst>
          </p:cNvPr>
          <p:cNvSpPr/>
          <p:nvPr/>
        </p:nvSpPr>
        <p:spPr>
          <a:xfrm>
            <a:off x="838200" y="4495800"/>
            <a:ext cx="6400800" cy="2514600"/>
          </a:xfrm>
          <a:prstGeom prst="rect">
            <a:avLst/>
          </a:prstGeom>
          <a:ln w="38100">
            <a:solidFill>
              <a:srgbClr val="002060"/>
            </a:solidFill>
          </a:ln>
        </p:spPr>
        <p:style>
          <a:lnRef idx="2">
            <a:schemeClr val="accent1"/>
          </a:lnRef>
          <a:fillRef idx="1">
            <a:schemeClr val="lt1"/>
          </a:fillRef>
          <a:effectRef idx="0">
            <a:schemeClr val="accent1"/>
          </a:effectRef>
          <a:fontRef idx="minor">
            <a:schemeClr val="dk1"/>
          </a:fontRef>
        </p:style>
        <p:txBody>
          <a:bodyPr wrap="square">
            <a:noAutofit/>
          </a:bodyPr>
          <a:lstStyle/>
          <a:p>
            <a:pPr>
              <a:spcBef>
                <a:spcPts val="0"/>
              </a:spcBef>
            </a:pPr>
            <a:r>
              <a:rPr lang="en-US" sz="3200" b="1" dirty="0" err="1">
                <a:solidFill>
                  <a:srgbClr val="002060"/>
                </a:solidFill>
              </a:rPr>
              <a:t>Driver.c</a:t>
            </a:r>
            <a:endParaRPr lang="en-US" sz="3200" b="1" dirty="0">
              <a:solidFill>
                <a:srgbClr val="002060"/>
              </a:solidFill>
            </a:endParaRPr>
          </a:p>
          <a:p>
            <a:pPr marL="457200" indent="-457200">
              <a:spcBef>
                <a:spcPts val="0"/>
              </a:spcBef>
              <a:buFont typeface="Wingdings" pitchFamily="2" charset="2"/>
              <a:buChar char="§"/>
            </a:pPr>
            <a:r>
              <a:rPr lang="en-US" sz="3200" dirty="0">
                <a:solidFill>
                  <a:srgbClr val="002060"/>
                </a:solidFill>
              </a:rPr>
              <a:t>setup</a:t>
            </a:r>
          </a:p>
          <a:p>
            <a:pPr marL="457200" indent="-457200">
              <a:spcBef>
                <a:spcPts val="0"/>
              </a:spcBef>
              <a:buFont typeface="Wingdings" pitchFamily="2" charset="2"/>
              <a:buChar char="§"/>
            </a:pPr>
            <a:r>
              <a:rPr lang="en-US" sz="3200" dirty="0">
                <a:solidFill>
                  <a:srgbClr val="002060"/>
                </a:solidFill>
              </a:rPr>
              <a:t>call kernels</a:t>
            </a:r>
          </a:p>
          <a:p>
            <a:pPr marL="457200" indent="-457200">
              <a:spcBef>
                <a:spcPts val="0"/>
              </a:spcBef>
              <a:buFont typeface="Wingdings" pitchFamily="2" charset="2"/>
              <a:buChar char="§"/>
            </a:pPr>
            <a:r>
              <a:rPr lang="en-US" sz="3200" dirty="0">
                <a:solidFill>
                  <a:srgbClr val="002060"/>
                </a:solidFill>
              </a:rPr>
              <a:t>loop over parameters</a:t>
            </a:r>
          </a:p>
        </p:txBody>
      </p:sp>
      <p:sp>
        <p:nvSpPr>
          <p:cNvPr id="9" name="Rectangle 8">
            <a:extLst>
              <a:ext uri="{FF2B5EF4-FFF2-40B4-BE49-F238E27FC236}">
                <a16:creationId xmlns:a16="http://schemas.microsoft.com/office/drawing/2014/main" id="{8121CBA3-C67D-6248-98E0-A98ECF27E670}"/>
              </a:ext>
            </a:extLst>
          </p:cNvPr>
          <p:cNvSpPr/>
          <p:nvPr/>
        </p:nvSpPr>
        <p:spPr>
          <a:xfrm>
            <a:off x="838200" y="1828800"/>
            <a:ext cx="6400800" cy="2514600"/>
          </a:xfrm>
          <a:prstGeom prst="rect">
            <a:avLst/>
          </a:prstGeom>
          <a:ln w="38100">
            <a:solidFill>
              <a:srgbClr val="002060"/>
            </a:solidFill>
          </a:ln>
        </p:spPr>
        <p:style>
          <a:lnRef idx="2">
            <a:schemeClr val="accent1"/>
          </a:lnRef>
          <a:fillRef idx="1">
            <a:schemeClr val="lt1"/>
          </a:fillRef>
          <a:effectRef idx="0">
            <a:schemeClr val="accent1"/>
          </a:effectRef>
          <a:fontRef idx="minor">
            <a:schemeClr val="dk1"/>
          </a:fontRef>
        </p:style>
        <p:txBody>
          <a:bodyPr wrap="square">
            <a:noAutofit/>
          </a:bodyPr>
          <a:lstStyle/>
          <a:p>
            <a:pPr>
              <a:spcBef>
                <a:spcPts val="0"/>
              </a:spcBef>
            </a:pPr>
            <a:r>
              <a:rPr lang="en-US" sz="3200" b="1" dirty="0" err="1">
                <a:solidFill>
                  <a:srgbClr val="002060"/>
                </a:solidFill>
              </a:rPr>
              <a:t>Kernel.c</a:t>
            </a:r>
            <a:endParaRPr lang="en-US" sz="3200" b="1" dirty="0">
              <a:solidFill>
                <a:srgbClr val="002060"/>
              </a:solidFill>
            </a:endParaRPr>
          </a:p>
          <a:p>
            <a:pPr marL="457200" indent="-457200">
              <a:spcBef>
                <a:spcPts val="0"/>
              </a:spcBef>
              <a:buFont typeface="Wingdings" pitchFamily="2" charset="2"/>
              <a:buChar char="§"/>
            </a:pPr>
            <a:r>
              <a:rPr lang="en-US" sz="3200" dirty="0">
                <a:solidFill>
                  <a:srgbClr val="002060"/>
                </a:solidFill>
              </a:rPr>
              <a:t>actual compute</a:t>
            </a:r>
          </a:p>
          <a:p>
            <a:pPr marL="457200" indent="-457200">
              <a:spcBef>
                <a:spcPts val="0"/>
              </a:spcBef>
              <a:buFont typeface="Wingdings" pitchFamily="2" charset="2"/>
              <a:buChar char="§"/>
            </a:pPr>
            <a:r>
              <a:rPr lang="en-US" sz="3200" dirty="0">
                <a:solidFill>
                  <a:srgbClr val="002060"/>
                </a:solidFill>
              </a:rPr>
              <a:t>customizable </a:t>
            </a:r>
          </a:p>
        </p:txBody>
      </p:sp>
      <p:sp>
        <p:nvSpPr>
          <p:cNvPr id="10" name="Rectangle 9">
            <a:extLst>
              <a:ext uri="{FF2B5EF4-FFF2-40B4-BE49-F238E27FC236}">
                <a16:creationId xmlns:a16="http://schemas.microsoft.com/office/drawing/2014/main" id="{85409546-E2E9-224D-AE4D-121F91977998}"/>
              </a:ext>
            </a:extLst>
          </p:cNvPr>
          <p:cNvSpPr/>
          <p:nvPr/>
        </p:nvSpPr>
        <p:spPr>
          <a:xfrm>
            <a:off x="7391400" y="4495800"/>
            <a:ext cx="6400800" cy="2514600"/>
          </a:xfrm>
          <a:prstGeom prst="rect">
            <a:avLst/>
          </a:prstGeom>
          <a:ln w="38100">
            <a:solidFill>
              <a:srgbClr val="002060"/>
            </a:solidFill>
          </a:ln>
        </p:spPr>
        <p:style>
          <a:lnRef idx="2">
            <a:schemeClr val="accent1"/>
          </a:lnRef>
          <a:fillRef idx="1">
            <a:schemeClr val="lt1"/>
          </a:fillRef>
          <a:effectRef idx="0">
            <a:schemeClr val="accent1"/>
          </a:effectRef>
          <a:fontRef idx="minor">
            <a:schemeClr val="dk1"/>
          </a:fontRef>
        </p:style>
        <p:txBody>
          <a:bodyPr wrap="square">
            <a:noAutofit/>
          </a:bodyPr>
          <a:lstStyle/>
          <a:p>
            <a:pPr>
              <a:spcBef>
                <a:spcPts val="0"/>
              </a:spcBef>
            </a:pPr>
            <a:r>
              <a:rPr lang="en-US" sz="3200" b="1" dirty="0">
                <a:solidFill>
                  <a:srgbClr val="002060"/>
                </a:solidFill>
              </a:rPr>
              <a:t>job script</a:t>
            </a:r>
          </a:p>
          <a:p>
            <a:pPr marL="457200" indent="-457200">
              <a:spcBef>
                <a:spcPts val="0"/>
              </a:spcBef>
              <a:buFont typeface="Wingdings" pitchFamily="2" charset="2"/>
              <a:buChar char="§"/>
            </a:pPr>
            <a:r>
              <a:rPr lang="en-US" sz="3200" dirty="0">
                <a:solidFill>
                  <a:srgbClr val="002060"/>
                </a:solidFill>
              </a:rPr>
              <a:t>submit the job and run it</a:t>
            </a:r>
          </a:p>
        </p:txBody>
      </p:sp>
      <p:sp>
        <p:nvSpPr>
          <p:cNvPr id="11" name="Rectangle 10">
            <a:extLst>
              <a:ext uri="{FF2B5EF4-FFF2-40B4-BE49-F238E27FC236}">
                <a16:creationId xmlns:a16="http://schemas.microsoft.com/office/drawing/2014/main" id="{080886B3-56E9-D54C-B5A8-16FC78935BDA}"/>
              </a:ext>
            </a:extLst>
          </p:cNvPr>
          <p:cNvSpPr/>
          <p:nvPr/>
        </p:nvSpPr>
        <p:spPr>
          <a:xfrm>
            <a:off x="7391400" y="1828800"/>
            <a:ext cx="6400800" cy="2514600"/>
          </a:xfrm>
          <a:prstGeom prst="rect">
            <a:avLst/>
          </a:prstGeom>
          <a:ln w="38100">
            <a:solidFill>
              <a:srgbClr val="002060"/>
            </a:solidFill>
          </a:ln>
        </p:spPr>
        <p:style>
          <a:lnRef idx="2">
            <a:schemeClr val="accent1"/>
          </a:lnRef>
          <a:fillRef idx="1">
            <a:schemeClr val="lt1"/>
          </a:fillRef>
          <a:effectRef idx="0">
            <a:schemeClr val="accent1"/>
          </a:effectRef>
          <a:fontRef idx="minor">
            <a:schemeClr val="dk1"/>
          </a:fontRef>
        </p:style>
        <p:txBody>
          <a:bodyPr wrap="square">
            <a:noAutofit/>
          </a:bodyPr>
          <a:lstStyle/>
          <a:p>
            <a:pPr>
              <a:spcBef>
                <a:spcPts val="0"/>
              </a:spcBef>
            </a:pPr>
            <a:r>
              <a:rPr lang="en-US" sz="3200" b="1" dirty="0">
                <a:solidFill>
                  <a:srgbClr val="002060"/>
                </a:solidFill>
              </a:rPr>
              <a:t>config script</a:t>
            </a:r>
          </a:p>
          <a:p>
            <a:pPr marL="457200" indent="-457200">
              <a:spcBef>
                <a:spcPts val="0"/>
              </a:spcBef>
              <a:buFont typeface="Wingdings" pitchFamily="2" charset="2"/>
              <a:buChar char="§"/>
            </a:pPr>
            <a:r>
              <a:rPr lang="en-US" sz="3200" dirty="0">
                <a:solidFill>
                  <a:srgbClr val="002060"/>
                </a:solidFill>
              </a:rPr>
              <a:t>set up ranges of parameters</a:t>
            </a:r>
          </a:p>
        </p:txBody>
      </p:sp>
      <p:sp>
        <p:nvSpPr>
          <p:cNvPr id="13" name="Rectangle 12">
            <a:extLst>
              <a:ext uri="{FF2B5EF4-FFF2-40B4-BE49-F238E27FC236}">
                <a16:creationId xmlns:a16="http://schemas.microsoft.com/office/drawing/2014/main" id="{B8ECB645-0A6B-B041-8F9E-CE0301DCA01E}"/>
              </a:ext>
            </a:extLst>
          </p:cNvPr>
          <p:cNvSpPr/>
          <p:nvPr/>
        </p:nvSpPr>
        <p:spPr>
          <a:xfrm>
            <a:off x="838200" y="4495800"/>
            <a:ext cx="6400800" cy="2514600"/>
          </a:xfrm>
          <a:prstGeom prst="rect">
            <a:avLst/>
          </a:prstGeom>
          <a:ln w="38100">
            <a:solidFill>
              <a:srgbClr val="002060"/>
            </a:solidFill>
          </a:ln>
        </p:spPr>
        <p:style>
          <a:lnRef idx="2">
            <a:schemeClr val="accent1"/>
          </a:lnRef>
          <a:fillRef idx="1">
            <a:schemeClr val="lt1"/>
          </a:fillRef>
          <a:effectRef idx="0">
            <a:schemeClr val="accent1"/>
          </a:effectRef>
          <a:fontRef idx="minor">
            <a:schemeClr val="dk1"/>
          </a:fontRef>
        </p:style>
        <p:txBody>
          <a:bodyPr wrap="square">
            <a:noAutofit/>
          </a:bodyPr>
          <a:lstStyle/>
          <a:p>
            <a:r>
              <a:rPr lang="en-US" sz="1600" b="1" dirty="0" err="1">
                <a:solidFill>
                  <a:srgbClr val="FF0000"/>
                </a:solidFill>
                <a:latin typeface="Courier New" charset="0"/>
                <a:ea typeface="Courier New" charset="0"/>
                <a:cs typeface="Courier New" charset="0"/>
              </a:rPr>
              <a:t>Driver.c</a:t>
            </a:r>
            <a:r>
              <a:rPr lang="en-US" sz="1600" b="1" dirty="0">
                <a:solidFill>
                  <a:srgbClr val="FF0000"/>
                </a:solidFill>
                <a:latin typeface="Courier New" charset="0"/>
                <a:ea typeface="Courier New" charset="0"/>
                <a:cs typeface="Courier New" charset="0"/>
              </a:rPr>
              <a:t> (uses some Macros from </a:t>
            </a:r>
            <a:r>
              <a:rPr lang="en-US" sz="1600" b="1" dirty="0" err="1">
                <a:solidFill>
                  <a:srgbClr val="FF0000"/>
                </a:solidFill>
                <a:latin typeface="Courier New" charset="0"/>
                <a:ea typeface="Courier New" charset="0"/>
                <a:cs typeface="Courier New" charset="0"/>
              </a:rPr>
              <a:t>config.txt</a:t>
            </a:r>
            <a:r>
              <a:rPr lang="en-US" sz="1600" b="1" dirty="0">
                <a:solidFill>
                  <a:srgbClr val="FF0000"/>
                </a:solidFill>
                <a:latin typeface="Courier New" charset="0"/>
                <a:ea typeface="Courier New" charset="0"/>
                <a:cs typeface="Courier New" charset="0"/>
              </a:rPr>
              <a:t>)</a:t>
            </a:r>
          </a:p>
          <a:p>
            <a:endParaRPr lang="en-US" sz="1600" b="1" dirty="0">
              <a:solidFill>
                <a:schemeClr val="tx1"/>
              </a:solidFill>
              <a:latin typeface="Courier New" charset="0"/>
              <a:ea typeface="Courier New" charset="0"/>
              <a:cs typeface="Courier New" charset="0"/>
            </a:endParaRPr>
          </a:p>
          <a:p>
            <a:r>
              <a:rPr lang="mr-IN" sz="1600" b="1" dirty="0" err="1">
                <a:solidFill>
                  <a:schemeClr val="bg2"/>
                </a:solidFill>
                <a:latin typeface="Courier New" charset="0"/>
                <a:ea typeface="Courier New" charset="0"/>
                <a:cs typeface="Courier New" charset="0"/>
              </a:rPr>
              <a:t>initialize</a:t>
            </a:r>
            <a:r>
              <a:rPr lang="en-US" sz="1600" b="1" dirty="0">
                <a:solidFill>
                  <a:schemeClr val="bg2"/>
                </a:solidFill>
                <a:latin typeface="Courier New" charset="0"/>
                <a:ea typeface="Courier New" charset="0"/>
                <a:cs typeface="Courier New" charset="0"/>
              </a:rPr>
              <a:t> MPI, </a:t>
            </a:r>
            <a:r>
              <a:rPr lang="en-US" sz="1600" b="1" dirty="0" err="1">
                <a:solidFill>
                  <a:schemeClr val="bg2"/>
                </a:solidFill>
                <a:latin typeface="Courier New" charset="0"/>
                <a:ea typeface="Courier New" charset="0"/>
                <a:cs typeface="Courier New" charset="0"/>
              </a:rPr>
              <a:t>OpenMP</a:t>
            </a:r>
            <a:endParaRPr lang="mr-IN" sz="1600" b="1" dirty="0">
              <a:solidFill>
                <a:schemeClr val="bg2"/>
              </a:solidFill>
              <a:latin typeface="Courier New" charset="0"/>
              <a:ea typeface="Courier New" charset="0"/>
              <a:cs typeface="Courier New" charset="0"/>
            </a:endParaRPr>
          </a:p>
          <a:p>
            <a:r>
              <a:rPr lang="en-US" sz="1600" b="1" dirty="0">
                <a:solidFill>
                  <a:schemeClr val="bg2"/>
                </a:solidFill>
                <a:latin typeface="Courier New" charset="0"/>
                <a:ea typeface="Courier New" charset="0"/>
                <a:cs typeface="Courier New" charset="0"/>
              </a:rPr>
              <a:t>loop over dataset sizes &lt;= ERT_MEMORY_MAX</a:t>
            </a:r>
          </a:p>
          <a:p>
            <a:r>
              <a:rPr lang="en-US" sz="1600" b="1" dirty="0">
                <a:solidFill>
                  <a:schemeClr val="bg2"/>
                </a:solidFill>
                <a:latin typeface="Courier New" charset="0"/>
                <a:ea typeface="Courier New" charset="0"/>
                <a:cs typeface="Courier New" charset="0"/>
              </a:rPr>
              <a:t>    loop over trial sizes &gt;= </a:t>
            </a:r>
            <a:r>
              <a:rPr lang="de-DE" sz="1600" b="1" dirty="0">
                <a:solidFill>
                  <a:schemeClr val="bg2"/>
                </a:solidFill>
                <a:latin typeface="Courier New" charset="0"/>
                <a:ea typeface="Courier New" charset="0"/>
                <a:cs typeface="Courier New" charset="0"/>
              </a:rPr>
              <a:t>ERT_TRIALS_MIN</a:t>
            </a:r>
            <a:endParaRPr lang="en-US" sz="1600" b="1" dirty="0">
              <a:solidFill>
                <a:schemeClr val="bg2"/>
              </a:solidFill>
              <a:latin typeface="Courier New" charset="0"/>
              <a:ea typeface="Courier New" charset="0"/>
              <a:cs typeface="Courier New" charset="0"/>
            </a:endParaRPr>
          </a:p>
          <a:p>
            <a:r>
              <a:rPr lang="en-US" sz="1600" b="1" dirty="0">
                <a:solidFill>
                  <a:schemeClr val="bg2"/>
                </a:solidFill>
                <a:latin typeface="Courier New" charset="0"/>
                <a:ea typeface="Courier New" charset="0"/>
                <a:cs typeface="Courier New" charset="0"/>
              </a:rPr>
              <a:t>	</a:t>
            </a:r>
            <a:r>
              <a:rPr lang="mr-IN" sz="1600" b="1" dirty="0" err="1">
                <a:solidFill>
                  <a:schemeClr val="bg2"/>
                </a:solidFill>
                <a:latin typeface="Courier New" charset="0"/>
                <a:ea typeface="Courier New" charset="0"/>
                <a:cs typeface="Courier New" charset="0"/>
              </a:rPr>
              <a:t>start</a:t>
            </a:r>
            <a:r>
              <a:rPr lang="mr-IN" sz="1600" b="1" dirty="0">
                <a:solidFill>
                  <a:schemeClr val="bg2"/>
                </a:solidFill>
                <a:latin typeface="Courier New" charset="0"/>
                <a:ea typeface="Courier New" charset="0"/>
                <a:cs typeface="Courier New" charset="0"/>
              </a:rPr>
              <a:t> </a:t>
            </a:r>
            <a:r>
              <a:rPr lang="mr-IN" sz="1600" b="1" dirty="0" err="1">
                <a:solidFill>
                  <a:schemeClr val="bg2"/>
                </a:solidFill>
                <a:latin typeface="Courier New" charset="0"/>
                <a:ea typeface="Courier New" charset="0"/>
                <a:cs typeface="Courier New" charset="0"/>
              </a:rPr>
              <a:t>timer</a:t>
            </a:r>
            <a:endParaRPr lang="mr-IN" sz="1600" b="1" dirty="0">
              <a:solidFill>
                <a:schemeClr val="bg2"/>
              </a:solidFill>
              <a:latin typeface="Courier New" charset="0"/>
              <a:ea typeface="Courier New" charset="0"/>
              <a:cs typeface="Courier New" charset="0"/>
            </a:endParaRPr>
          </a:p>
          <a:p>
            <a:r>
              <a:rPr lang="en-US" sz="1600" b="1" dirty="0">
                <a:solidFill>
                  <a:schemeClr val="bg2"/>
                </a:solidFill>
                <a:latin typeface="Courier New" charset="0"/>
                <a:ea typeface="Courier New" charset="0"/>
                <a:cs typeface="Courier New" charset="0"/>
              </a:rPr>
              <a:t>    	call k</a:t>
            </a:r>
            <a:r>
              <a:rPr lang="mr-IN" sz="1600" b="1" dirty="0" err="1">
                <a:solidFill>
                  <a:schemeClr val="bg2"/>
                </a:solidFill>
                <a:latin typeface="Courier New" charset="0"/>
                <a:ea typeface="Courier New" charset="0"/>
                <a:cs typeface="Courier New" charset="0"/>
              </a:rPr>
              <a:t>ernel</a:t>
            </a:r>
            <a:endParaRPr lang="mr-IN" sz="1600" b="1" dirty="0">
              <a:solidFill>
                <a:schemeClr val="bg2"/>
              </a:solidFill>
              <a:latin typeface="Courier New" charset="0"/>
              <a:ea typeface="Courier New" charset="0"/>
              <a:cs typeface="Courier New" charset="0"/>
            </a:endParaRPr>
          </a:p>
          <a:p>
            <a:r>
              <a:rPr lang="en-US" sz="1600" b="1" dirty="0">
                <a:solidFill>
                  <a:schemeClr val="bg2"/>
                </a:solidFill>
                <a:latin typeface="Courier New" charset="0"/>
                <a:ea typeface="Courier New" charset="0"/>
                <a:cs typeface="Courier New" charset="0"/>
              </a:rPr>
              <a:t>    	end</a:t>
            </a:r>
            <a:r>
              <a:rPr lang="mr-IN" sz="1600" b="1" dirty="0">
                <a:solidFill>
                  <a:schemeClr val="bg2"/>
                </a:solidFill>
                <a:latin typeface="Courier New" charset="0"/>
                <a:ea typeface="Courier New" charset="0"/>
                <a:cs typeface="Courier New" charset="0"/>
              </a:rPr>
              <a:t> </a:t>
            </a:r>
            <a:r>
              <a:rPr lang="mr-IN" sz="1600" b="1" dirty="0" err="1">
                <a:solidFill>
                  <a:schemeClr val="bg2"/>
                </a:solidFill>
                <a:latin typeface="Courier New" charset="0"/>
                <a:ea typeface="Courier New" charset="0"/>
                <a:cs typeface="Courier New" charset="0"/>
              </a:rPr>
              <a:t>timer</a:t>
            </a:r>
            <a:r>
              <a:rPr lang="mr-IN" sz="1600" b="1" dirty="0">
                <a:solidFill>
                  <a:schemeClr val="bg2"/>
                </a:solidFill>
                <a:latin typeface="Courier New" charset="0"/>
                <a:ea typeface="Courier New" charset="0"/>
                <a:cs typeface="Courier New" charset="0"/>
              </a:rPr>
              <a:t> </a:t>
            </a:r>
            <a:endParaRPr lang="en-US" sz="1600" b="1" dirty="0">
              <a:solidFill>
                <a:schemeClr val="bg2"/>
              </a:solidFill>
              <a:latin typeface="Courier New" charset="0"/>
              <a:ea typeface="Courier New" charset="0"/>
              <a:cs typeface="Courier New" charset="0"/>
            </a:endParaRPr>
          </a:p>
          <a:p>
            <a:endParaRPr lang="mr-IN" sz="1600" b="1" dirty="0">
              <a:solidFill>
                <a:schemeClr val="bg2"/>
              </a:solidFill>
              <a:latin typeface="Courier New" charset="0"/>
              <a:ea typeface="Courier New" charset="0"/>
              <a:cs typeface="Courier New" charset="0"/>
            </a:endParaRPr>
          </a:p>
        </p:txBody>
      </p:sp>
      <p:sp>
        <p:nvSpPr>
          <p:cNvPr id="14" name="Rectangle 13">
            <a:extLst>
              <a:ext uri="{FF2B5EF4-FFF2-40B4-BE49-F238E27FC236}">
                <a16:creationId xmlns:a16="http://schemas.microsoft.com/office/drawing/2014/main" id="{55646365-08B7-014B-8DEE-FF73A5C57403}"/>
              </a:ext>
            </a:extLst>
          </p:cNvPr>
          <p:cNvSpPr/>
          <p:nvPr/>
        </p:nvSpPr>
        <p:spPr>
          <a:xfrm>
            <a:off x="838200" y="1828800"/>
            <a:ext cx="6400800" cy="2514600"/>
          </a:xfrm>
          <a:prstGeom prst="rect">
            <a:avLst/>
          </a:prstGeom>
          <a:ln w="38100">
            <a:solidFill>
              <a:srgbClr val="002060"/>
            </a:solidFill>
          </a:ln>
        </p:spPr>
        <p:style>
          <a:lnRef idx="2">
            <a:schemeClr val="accent1"/>
          </a:lnRef>
          <a:fillRef idx="1">
            <a:schemeClr val="lt1"/>
          </a:fillRef>
          <a:effectRef idx="0">
            <a:schemeClr val="accent1"/>
          </a:effectRef>
          <a:fontRef idx="minor">
            <a:schemeClr val="dk1"/>
          </a:fontRef>
        </p:style>
        <p:txBody>
          <a:bodyPr wrap="square">
            <a:noAutofit/>
          </a:bodyPr>
          <a:lstStyle/>
          <a:p>
            <a:r>
              <a:rPr lang="en-US" sz="1600" b="1" dirty="0" err="1">
                <a:solidFill>
                  <a:srgbClr val="FF0000"/>
                </a:solidFill>
                <a:latin typeface="Courier New" charset="0"/>
                <a:ea typeface="Courier New" charset="0"/>
                <a:cs typeface="Courier New" charset="0"/>
              </a:rPr>
              <a:t>Kernel.c</a:t>
            </a:r>
            <a:endParaRPr lang="en-US" sz="1600" b="1" dirty="0">
              <a:solidFill>
                <a:srgbClr val="FF0000"/>
              </a:solidFill>
              <a:latin typeface="Courier New" charset="0"/>
              <a:ea typeface="Courier New" charset="0"/>
              <a:cs typeface="Courier New" charset="0"/>
            </a:endParaRPr>
          </a:p>
          <a:p>
            <a:endParaRPr lang="en-US" sz="1600" b="1" dirty="0">
              <a:solidFill>
                <a:schemeClr val="tx1"/>
              </a:solidFill>
              <a:latin typeface="Courier New" charset="0"/>
              <a:ea typeface="Courier New" charset="0"/>
              <a:cs typeface="Courier New" charset="0"/>
            </a:endParaRPr>
          </a:p>
          <a:p>
            <a:r>
              <a:rPr lang="en-US" sz="1600" b="1" dirty="0">
                <a:solidFill>
                  <a:schemeClr val="bg2"/>
                </a:solidFill>
                <a:latin typeface="Courier New" charset="0"/>
                <a:ea typeface="Courier New" charset="0"/>
                <a:cs typeface="Courier New" charset="0"/>
              </a:rPr>
              <a:t>loop over </a:t>
            </a:r>
            <a:r>
              <a:rPr lang="en-US" sz="1600" b="1" dirty="0" err="1">
                <a:solidFill>
                  <a:schemeClr val="bg2"/>
                </a:solidFill>
                <a:latin typeface="Courier New" charset="0"/>
                <a:ea typeface="Courier New" charset="0"/>
                <a:cs typeface="Courier New" charset="0"/>
              </a:rPr>
              <a:t>ntrials</a:t>
            </a:r>
            <a:endParaRPr lang="en-US" sz="1600" b="1" dirty="0">
              <a:solidFill>
                <a:schemeClr val="bg2"/>
              </a:solidFill>
              <a:latin typeface="Courier New" charset="0"/>
              <a:ea typeface="Courier New" charset="0"/>
              <a:cs typeface="Courier New" charset="0"/>
            </a:endParaRPr>
          </a:p>
          <a:p>
            <a:r>
              <a:rPr lang="en-US" sz="1600" b="1" dirty="0">
                <a:solidFill>
                  <a:schemeClr val="bg2"/>
                </a:solidFill>
                <a:latin typeface="Courier New" charset="0"/>
                <a:ea typeface="Courier New" charset="0"/>
                <a:cs typeface="Courier New" charset="0"/>
              </a:rPr>
              <a:t>    distribute dataset on threads and each computes </a:t>
            </a:r>
            <a:r>
              <a:rPr lang="de-DE" sz="1600" b="1" dirty="0">
                <a:solidFill>
                  <a:schemeClr val="bg2"/>
                </a:solidFill>
                <a:latin typeface="Courier New" charset="0"/>
                <a:ea typeface="Courier New" charset="0"/>
                <a:cs typeface="Courier New" charset="0"/>
              </a:rPr>
              <a:t>ERT_FLOPS</a:t>
            </a:r>
            <a:endParaRPr lang="en-US" sz="1600" b="1" dirty="0">
              <a:solidFill>
                <a:schemeClr val="bg2"/>
              </a:solidFill>
              <a:latin typeface="Courier New" charset="0"/>
              <a:ea typeface="Courier New" charset="0"/>
              <a:cs typeface="Courier New" charset="0"/>
            </a:endParaRPr>
          </a:p>
          <a:p>
            <a:endParaRPr lang="en-US" sz="1600" b="1" dirty="0">
              <a:solidFill>
                <a:schemeClr val="tx1"/>
              </a:solidFill>
              <a:latin typeface="Courier New" charset="0"/>
              <a:ea typeface="Courier New" charset="0"/>
              <a:cs typeface="Courier New" charset="0"/>
            </a:endParaRPr>
          </a:p>
          <a:p>
            <a:r>
              <a:rPr lang="en-US" sz="1600" b="1" dirty="0" err="1">
                <a:solidFill>
                  <a:srgbClr val="FF0000"/>
                </a:solidFill>
                <a:latin typeface="Courier New" charset="0"/>
                <a:ea typeface="Courier New" charset="0"/>
                <a:cs typeface="Courier New" charset="0"/>
              </a:rPr>
              <a:t>Kernel.h</a:t>
            </a:r>
            <a:endParaRPr lang="en-US" sz="1600" b="1" dirty="0">
              <a:solidFill>
                <a:srgbClr val="FF0000"/>
              </a:solidFill>
              <a:latin typeface="Courier New" charset="0"/>
              <a:ea typeface="Courier New" charset="0"/>
              <a:cs typeface="Courier New" charset="0"/>
            </a:endParaRPr>
          </a:p>
          <a:p>
            <a:endParaRPr lang="en-US" sz="1600" b="1" dirty="0">
              <a:solidFill>
                <a:schemeClr val="tx1"/>
              </a:solidFill>
              <a:latin typeface="Courier New" charset="0"/>
              <a:ea typeface="Courier New" charset="0"/>
              <a:cs typeface="Courier New" charset="0"/>
            </a:endParaRPr>
          </a:p>
          <a:p>
            <a:r>
              <a:rPr lang="en-US" sz="1600" b="1" dirty="0">
                <a:solidFill>
                  <a:schemeClr val="bg2"/>
                </a:solidFill>
                <a:latin typeface="Courier New" charset="0"/>
                <a:ea typeface="Courier New" charset="0"/>
                <a:cs typeface="Courier New" charset="0"/>
              </a:rPr>
              <a:t>ERT_FLOPS=1: a = b + c</a:t>
            </a:r>
          </a:p>
          <a:p>
            <a:r>
              <a:rPr lang="en-US" sz="1600" b="1" dirty="0">
                <a:solidFill>
                  <a:schemeClr val="bg2"/>
                </a:solidFill>
                <a:latin typeface="Courier New" charset="0"/>
                <a:ea typeface="Courier New" charset="0"/>
                <a:cs typeface="Courier New" charset="0"/>
              </a:rPr>
              <a:t>ERT_FLOPS=2: a = a x b + c</a:t>
            </a:r>
            <a:endParaRPr lang="mr-IN" sz="1600" b="1" dirty="0">
              <a:solidFill>
                <a:schemeClr val="bg2"/>
              </a:solidFill>
              <a:latin typeface="Courier New" charset="0"/>
              <a:ea typeface="Courier New" charset="0"/>
              <a:cs typeface="Courier New" charset="0"/>
            </a:endParaRPr>
          </a:p>
        </p:txBody>
      </p:sp>
      <p:sp>
        <p:nvSpPr>
          <p:cNvPr id="15" name="Rectangle 14">
            <a:extLst>
              <a:ext uri="{FF2B5EF4-FFF2-40B4-BE49-F238E27FC236}">
                <a16:creationId xmlns:a16="http://schemas.microsoft.com/office/drawing/2014/main" id="{D0848C73-E6CC-0E4B-A1B9-5690BE078651}"/>
              </a:ext>
            </a:extLst>
          </p:cNvPr>
          <p:cNvSpPr/>
          <p:nvPr/>
        </p:nvSpPr>
        <p:spPr>
          <a:xfrm>
            <a:off x="7391400" y="4495800"/>
            <a:ext cx="6400800" cy="2514600"/>
          </a:xfrm>
          <a:prstGeom prst="rect">
            <a:avLst/>
          </a:prstGeom>
          <a:ln w="38100">
            <a:solidFill>
              <a:srgbClr val="002060"/>
            </a:solidFill>
          </a:ln>
        </p:spPr>
        <p:style>
          <a:lnRef idx="2">
            <a:schemeClr val="accent1"/>
          </a:lnRef>
          <a:fillRef idx="1">
            <a:schemeClr val="lt1"/>
          </a:fillRef>
          <a:effectRef idx="0">
            <a:schemeClr val="accent1"/>
          </a:effectRef>
          <a:fontRef idx="minor">
            <a:schemeClr val="dk1"/>
          </a:fontRef>
        </p:style>
        <p:txBody>
          <a:bodyPr wrap="square">
            <a:noAutofit/>
          </a:bodyPr>
          <a:lstStyle/>
          <a:p>
            <a:r>
              <a:rPr lang="en-US" sz="1600" b="1" dirty="0">
                <a:solidFill>
                  <a:srgbClr val="FF0000"/>
                </a:solidFill>
                <a:latin typeface="Courier New" charset="0"/>
                <a:ea typeface="Courier New" charset="0"/>
                <a:cs typeface="Courier New" charset="0"/>
              </a:rPr>
              <a:t>Job script</a:t>
            </a:r>
          </a:p>
          <a:p>
            <a:endParaRPr lang="en-US" sz="1600" b="1" dirty="0">
              <a:solidFill>
                <a:schemeClr val="tx1"/>
              </a:solidFill>
              <a:latin typeface="Courier New" charset="0"/>
              <a:ea typeface="Courier New" charset="0"/>
              <a:cs typeface="Courier New" charset="0"/>
            </a:endParaRPr>
          </a:p>
          <a:p>
            <a:r>
              <a:rPr lang="en-US" sz="1600" b="1" dirty="0">
                <a:solidFill>
                  <a:schemeClr val="bg2"/>
                </a:solidFill>
                <a:latin typeface="Courier New" charset="0"/>
                <a:ea typeface="Courier New" charset="0"/>
                <a:cs typeface="Courier New" charset="0"/>
              </a:rPr>
              <a:t>./</a:t>
            </a:r>
            <a:r>
              <a:rPr lang="en-US" sz="1600" b="1" dirty="0" err="1">
                <a:solidFill>
                  <a:schemeClr val="bg2"/>
                </a:solidFill>
                <a:latin typeface="Courier New" charset="0"/>
                <a:ea typeface="Courier New" charset="0"/>
                <a:cs typeface="Courier New" charset="0"/>
              </a:rPr>
              <a:t>ert</a:t>
            </a:r>
            <a:r>
              <a:rPr lang="en-US" sz="1600" b="1" dirty="0">
                <a:solidFill>
                  <a:schemeClr val="bg2"/>
                </a:solidFill>
                <a:latin typeface="Courier New" charset="0"/>
                <a:ea typeface="Courier New" charset="0"/>
                <a:cs typeface="Courier New" charset="0"/>
              </a:rPr>
              <a:t> </a:t>
            </a:r>
            <a:r>
              <a:rPr lang="en-US" sz="1600" b="1" dirty="0" err="1">
                <a:solidFill>
                  <a:schemeClr val="bg2"/>
                </a:solidFill>
                <a:latin typeface="Courier New" charset="0"/>
                <a:ea typeface="Courier New" charset="0"/>
                <a:cs typeface="Courier New" charset="0"/>
              </a:rPr>
              <a:t>config.txt</a:t>
            </a:r>
            <a:endParaRPr lang="en-US" sz="1600" b="1" dirty="0">
              <a:solidFill>
                <a:schemeClr val="bg2"/>
              </a:solidFill>
              <a:latin typeface="Courier New" charset="0"/>
              <a:ea typeface="Courier New" charset="0"/>
              <a:cs typeface="Courier New" charset="0"/>
            </a:endParaRPr>
          </a:p>
          <a:p>
            <a:endParaRPr lang="en-US" sz="1600" b="1" dirty="0">
              <a:solidFill>
                <a:schemeClr val="tx1"/>
              </a:solidFill>
              <a:latin typeface="Courier New" charset="0"/>
              <a:ea typeface="Courier New" charset="0"/>
              <a:cs typeface="Courier New" charset="0"/>
            </a:endParaRPr>
          </a:p>
          <a:p>
            <a:r>
              <a:rPr lang="en-US" sz="1600" b="1" dirty="0" err="1">
                <a:solidFill>
                  <a:srgbClr val="FF0000"/>
                </a:solidFill>
                <a:latin typeface="Courier New" charset="0"/>
                <a:ea typeface="Courier New" charset="0"/>
                <a:cs typeface="Courier New" charset="0"/>
              </a:rPr>
              <a:t>ert</a:t>
            </a:r>
            <a:r>
              <a:rPr lang="en-US" sz="1600" b="1" dirty="0">
                <a:solidFill>
                  <a:srgbClr val="FF0000"/>
                </a:solidFill>
                <a:latin typeface="Courier New" charset="0"/>
                <a:ea typeface="Courier New" charset="0"/>
                <a:cs typeface="Courier New" charset="0"/>
              </a:rPr>
              <a:t> (Python)</a:t>
            </a:r>
          </a:p>
          <a:p>
            <a:endParaRPr lang="en-US" sz="1600" b="1" dirty="0">
              <a:solidFill>
                <a:schemeClr val="tx1"/>
              </a:solidFill>
              <a:latin typeface="Courier New" charset="0"/>
              <a:ea typeface="Courier New" charset="0"/>
              <a:cs typeface="Courier New" charset="0"/>
            </a:endParaRPr>
          </a:p>
          <a:p>
            <a:r>
              <a:rPr lang="en-US" sz="1600" b="1" dirty="0">
                <a:solidFill>
                  <a:schemeClr val="bg2"/>
                </a:solidFill>
                <a:latin typeface="Courier New" charset="0"/>
                <a:ea typeface="Courier New" charset="0"/>
                <a:cs typeface="Courier New" charset="0"/>
              </a:rPr>
              <a:t>create directories</a:t>
            </a:r>
          </a:p>
          <a:p>
            <a:r>
              <a:rPr lang="en-US" sz="1600" b="1" dirty="0">
                <a:solidFill>
                  <a:schemeClr val="bg2"/>
                </a:solidFill>
                <a:latin typeface="Courier New" charset="0"/>
                <a:ea typeface="Courier New" charset="0"/>
                <a:cs typeface="Courier New" charset="0"/>
              </a:rPr>
              <a:t>loop over </a:t>
            </a:r>
            <a:r>
              <a:rPr lang="de-DE" sz="1600" b="1" dirty="0">
                <a:solidFill>
                  <a:schemeClr val="bg2"/>
                </a:solidFill>
                <a:latin typeface="Courier New" charset="0"/>
                <a:ea typeface="Courier New" charset="0"/>
                <a:cs typeface="Courier New" charset="0"/>
              </a:rPr>
              <a:t>ERT_FLOPS, MPI_PROCS/OMP_THREADS</a:t>
            </a:r>
            <a:endParaRPr lang="en-US" sz="1600" b="1" dirty="0">
              <a:solidFill>
                <a:schemeClr val="bg2"/>
              </a:solidFill>
              <a:latin typeface="Courier New" charset="0"/>
              <a:ea typeface="Courier New" charset="0"/>
              <a:cs typeface="Courier New" charset="0"/>
            </a:endParaRPr>
          </a:p>
          <a:p>
            <a:r>
              <a:rPr lang="en-US" sz="1600" b="1" dirty="0">
                <a:solidFill>
                  <a:schemeClr val="bg2"/>
                </a:solidFill>
                <a:latin typeface="Courier New" charset="0"/>
                <a:ea typeface="Courier New" charset="0"/>
                <a:cs typeface="Courier New" charset="0"/>
              </a:rPr>
              <a:t>    call driver, k</a:t>
            </a:r>
            <a:r>
              <a:rPr lang="mr-IN" sz="1600" b="1" dirty="0" err="1">
                <a:solidFill>
                  <a:schemeClr val="bg2"/>
                </a:solidFill>
                <a:latin typeface="Courier New" charset="0"/>
                <a:ea typeface="Courier New" charset="0"/>
                <a:cs typeface="Courier New" charset="0"/>
              </a:rPr>
              <a:t>ernel</a:t>
            </a:r>
            <a:endParaRPr lang="mr-IN" sz="1600" b="1" dirty="0">
              <a:solidFill>
                <a:schemeClr val="bg2"/>
              </a:solidFill>
              <a:latin typeface="Courier New" charset="0"/>
              <a:ea typeface="Courier New" charset="0"/>
              <a:cs typeface="Courier New" charset="0"/>
            </a:endParaRPr>
          </a:p>
        </p:txBody>
      </p:sp>
      <p:sp>
        <p:nvSpPr>
          <p:cNvPr id="16" name="Rectangle 15">
            <a:extLst>
              <a:ext uri="{FF2B5EF4-FFF2-40B4-BE49-F238E27FC236}">
                <a16:creationId xmlns:a16="http://schemas.microsoft.com/office/drawing/2014/main" id="{92B13BE1-1AE5-C243-BF71-EAEBB62B6B5E}"/>
              </a:ext>
            </a:extLst>
          </p:cNvPr>
          <p:cNvSpPr/>
          <p:nvPr/>
        </p:nvSpPr>
        <p:spPr>
          <a:xfrm>
            <a:off x="7391400" y="1828800"/>
            <a:ext cx="6400800" cy="2514600"/>
          </a:xfrm>
          <a:prstGeom prst="rect">
            <a:avLst/>
          </a:prstGeom>
          <a:ln w="38100">
            <a:solidFill>
              <a:srgbClr val="002060"/>
            </a:solidFill>
          </a:ln>
        </p:spPr>
        <p:style>
          <a:lnRef idx="2">
            <a:schemeClr val="accent1"/>
          </a:lnRef>
          <a:fillRef idx="1">
            <a:schemeClr val="lt1"/>
          </a:fillRef>
          <a:effectRef idx="0">
            <a:schemeClr val="accent1"/>
          </a:effectRef>
          <a:fontRef idx="minor">
            <a:schemeClr val="dk1"/>
          </a:fontRef>
        </p:style>
        <p:txBody>
          <a:bodyPr wrap="square">
            <a:noAutofit/>
          </a:bodyPr>
          <a:lstStyle/>
          <a:p>
            <a:r>
              <a:rPr lang="en-US" sz="1600" b="1" dirty="0" err="1">
                <a:solidFill>
                  <a:srgbClr val="FF0000"/>
                </a:solidFill>
                <a:latin typeface="Courier New" charset="0"/>
                <a:ea typeface="Courier New" charset="0"/>
                <a:cs typeface="Courier New" charset="0"/>
              </a:rPr>
              <a:t>config.txt</a:t>
            </a:r>
            <a:r>
              <a:rPr lang="en-US" sz="1600" b="1" dirty="0">
                <a:solidFill>
                  <a:srgbClr val="FF0000"/>
                </a:solidFill>
                <a:latin typeface="Courier New" charset="0"/>
                <a:ea typeface="Courier New" charset="0"/>
                <a:cs typeface="Courier New" charset="0"/>
              </a:rPr>
              <a:t> </a:t>
            </a:r>
          </a:p>
          <a:p>
            <a:endParaRPr lang="en-US" sz="1600" b="1" dirty="0">
              <a:solidFill>
                <a:schemeClr val="tx1"/>
              </a:solidFill>
              <a:latin typeface="Courier New" charset="0"/>
              <a:ea typeface="Courier New" charset="0"/>
              <a:cs typeface="Courier New" charset="0"/>
            </a:endParaRPr>
          </a:p>
          <a:p>
            <a:r>
              <a:rPr lang="de-DE" sz="1600" b="1" dirty="0">
                <a:solidFill>
                  <a:schemeClr val="bg2"/>
                </a:solidFill>
                <a:latin typeface="Courier New" charset="0"/>
                <a:ea typeface="Courier New" charset="0"/>
                <a:cs typeface="Courier New" charset="0"/>
              </a:rPr>
              <a:t>ERT_FLOPS       1,2,4,8,16,32,64</a:t>
            </a:r>
          </a:p>
          <a:p>
            <a:r>
              <a:rPr lang="de-DE" sz="1600" b="1" dirty="0">
                <a:solidFill>
                  <a:schemeClr val="bg2"/>
                </a:solidFill>
                <a:latin typeface="Courier New" charset="0"/>
                <a:ea typeface="Courier New" charset="0"/>
                <a:cs typeface="Courier New" charset="0"/>
              </a:rPr>
              <a:t>ERT_MPI_PROCS   2,4,8,16,32,64</a:t>
            </a:r>
          </a:p>
          <a:p>
            <a:r>
              <a:rPr lang="de-DE" sz="1600" b="1" dirty="0">
                <a:solidFill>
                  <a:schemeClr val="bg2"/>
                </a:solidFill>
                <a:latin typeface="Courier New" charset="0"/>
                <a:ea typeface="Courier New" charset="0"/>
                <a:cs typeface="Courier New" charset="0"/>
              </a:rPr>
              <a:t>ERT_OPENMP_THREADS 1-256</a:t>
            </a:r>
          </a:p>
          <a:p>
            <a:r>
              <a:rPr lang="de-DE" sz="1600" b="1" dirty="0">
                <a:solidFill>
                  <a:schemeClr val="bg2"/>
                </a:solidFill>
                <a:latin typeface="Courier New" charset="0"/>
                <a:ea typeface="Courier New" charset="0"/>
                <a:cs typeface="Courier New" charset="0"/>
              </a:rPr>
              <a:t>ERT_MEMORY_MAX  1073741824</a:t>
            </a:r>
          </a:p>
          <a:p>
            <a:r>
              <a:rPr lang="de-DE" sz="1600" b="1" dirty="0">
                <a:solidFill>
                  <a:schemeClr val="bg2"/>
                </a:solidFill>
                <a:latin typeface="Courier New" charset="0"/>
                <a:ea typeface="Courier New" charset="0"/>
                <a:cs typeface="Courier New" charset="0"/>
              </a:rPr>
              <a:t>ERT_WORKING_SET_MIN 1</a:t>
            </a:r>
          </a:p>
          <a:p>
            <a:r>
              <a:rPr lang="de-DE" sz="1600" b="1" dirty="0">
                <a:solidFill>
                  <a:schemeClr val="bg2"/>
                </a:solidFill>
                <a:latin typeface="Courier New" charset="0"/>
                <a:ea typeface="Courier New" charset="0"/>
                <a:cs typeface="Courier New" charset="0"/>
              </a:rPr>
              <a:t>ERT_TRIALS_MIN  1</a:t>
            </a:r>
          </a:p>
          <a:p>
            <a:r>
              <a:rPr lang="de-DE" sz="1600" b="1" dirty="0">
                <a:solidFill>
                  <a:schemeClr val="bg2"/>
                </a:solidFill>
                <a:latin typeface="Courier New" charset="0"/>
                <a:ea typeface="Courier New" charset="0"/>
                <a:cs typeface="Courier New" charset="0"/>
              </a:rPr>
              <a:t>...</a:t>
            </a:r>
          </a:p>
        </p:txBody>
      </p:sp>
    </p:spTree>
    <p:extLst>
      <p:ext uri="{BB962C8B-B14F-4D97-AF65-F5344CB8AC3E}">
        <p14:creationId xmlns:p14="http://schemas.microsoft.com/office/powerpoint/2010/main" val="418910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4" grpId="0" animBg="1"/>
      <p:bldP spid="15" grpId="0" animBg="1"/>
      <p:bldP spid="1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Measuring Application AI and Performance</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77</a:t>
            </a:fld>
            <a:endParaRPr lang="en-US" dirty="0"/>
          </a:p>
        </p:txBody>
      </p:sp>
      <p:sp>
        <p:nvSpPr>
          <p:cNvPr id="63" name="Content Placeholder 2">
            <a:extLst>
              <a:ext uri="{FF2B5EF4-FFF2-40B4-BE49-F238E27FC236}">
                <a16:creationId xmlns:a16="http://schemas.microsoft.com/office/drawing/2014/main" id="{8900C231-81D3-3E42-8753-A8C63ED162A1}"/>
              </a:ext>
            </a:extLst>
          </p:cNvPr>
          <p:cNvSpPr txBox="1">
            <a:spLocks/>
          </p:cNvSpPr>
          <p:nvPr/>
        </p:nvSpPr>
        <p:spPr>
          <a:xfrm>
            <a:off x="457200" y="1447800"/>
            <a:ext cx="13716000" cy="19812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dirty="0"/>
              <a:t>To characterize execution with Roofline we need…</a:t>
            </a:r>
          </a:p>
          <a:p>
            <a:pPr marL="914400" indent="-457200">
              <a:spcBef>
                <a:spcPts val="800"/>
              </a:spcBef>
              <a:buFont typeface="Courier New" panose="02070309020205020404" pitchFamily="49" charset="0"/>
              <a:buChar char="o"/>
            </a:pPr>
            <a:r>
              <a:rPr lang="en-US" sz="2400" b="1" dirty="0">
                <a:solidFill>
                  <a:srgbClr val="0432FF"/>
                </a:solidFill>
              </a:rPr>
              <a:t>Time</a:t>
            </a:r>
          </a:p>
          <a:p>
            <a:pPr marL="914400" indent="-457200">
              <a:spcBef>
                <a:spcPts val="800"/>
              </a:spcBef>
              <a:buFont typeface="Courier New" panose="02070309020205020404" pitchFamily="49" charset="0"/>
              <a:buChar char="o"/>
            </a:pPr>
            <a:r>
              <a:rPr lang="en-US" sz="2400" b="1" dirty="0">
                <a:solidFill>
                  <a:srgbClr val="0432FF"/>
                </a:solidFill>
              </a:rPr>
              <a:t>Flops</a:t>
            </a:r>
            <a:r>
              <a:rPr lang="en-US" sz="2400" dirty="0"/>
              <a:t> (=&gt; FLOPs / time)</a:t>
            </a:r>
          </a:p>
          <a:p>
            <a:pPr marL="914400" indent="-457200">
              <a:spcBef>
                <a:spcPts val="800"/>
              </a:spcBef>
              <a:buFont typeface="Courier New" panose="02070309020205020404" pitchFamily="49" charset="0"/>
              <a:buChar char="o"/>
            </a:pPr>
            <a:r>
              <a:rPr lang="en-US" sz="2400" b="1" dirty="0">
                <a:solidFill>
                  <a:srgbClr val="0432FF"/>
                </a:solidFill>
              </a:rPr>
              <a:t>Data movement </a:t>
            </a:r>
            <a:r>
              <a:rPr lang="en-US" sz="2400" dirty="0"/>
              <a:t>between each level of memory (=&gt; FLOPs / GB’s)</a:t>
            </a:r>
          </a:p>
        </p:txBody>
      </p:sp>
      <p:sp>
        <p:nvSpPr>
          <p:cNvPr id="6" name="Content Placeholder 2">
            <a:extLst>
              <a:ext uri="{FF2B5EF4-FFF2-40B4-BE49-F238E27FC236}">
                <a16:creationId xmlns:a16="http://schemas.microsoft.com/office/drawing/2014/main" id="{8E82AC4A-6746-A641-8603-8ECE72C149C6}"/>
              </a:ext>
            </a:extLst>
          </p:cNvPr>
          <p:cNvSpPr txBox="1">
            <a:spLocks/>
          </p:cNvSpPr>
          <p:nvPr/>
        </p:nvSpPr>
        <p:spPr>
          <a:xfrm>
            <a:off x="457200" y="3429000"/>
            <a:ext cx="13716000" cy="19812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dirty="0"/>
              <a:t>We can look at the full application…</a:t>
            </a:r>
          </a:p>
          <a:p>
            <a:pPr marL="914400" indent="-457200">
              <a:spcBef>
                <a:spcPts val="800"/>
              </a:spcBef>
              <a:buFont typeface="Courier New" panose="02070309020205020404" pitchFamily="49" charset="0"/>
              <a:buChar char="o"/>
            </a:pPr>
            <a:r>
              <a:rPr lang="en-US" sz="2400" dirty="0"/>
              <a:t>Coarse grained, 30-min average</a:t>
            </a:r>
          </a:p>
          <a:p>
            <a:pPr marL="914400" indent="-457200">
              <a:spcBef>
                <a:spcPts val="800"/>
              </a:spcBef>
              <a:buFont typeface="Courier New" panose="02070309020205020404" pitchFamily="49" charset="0"/>
              <a:buChar char="o"/>
            </a:pPr>
            <a:r>
              <a:rPr lang="en-US" sz="2400" dirty="0"/>
              <a:t>Misses many details and bottlenecks</a:t>
            </a:r>
          </a:p>
        </p:txBody>
      </p:sp>
      <p:sp>
        <p:nvSpPr>
          <p:cNvPr id="7" name="Content Placeholder 2">
            <a:extLst>
              <a:ext uri="{FF2B5EF4-FFF2-40B4-BE49-F238E27FC236}">
                <a16:creationId xmlns:a16="http://schemas.microsoft.com/office/drawing/2014/main" id="{25BF2CA3-112C-D542-906C-FF0B79EE8E2B}"/>
              </a:ext>
            </a:extLst>
          </p:cNvPr>
          <p:cNvSpPr txBox="1">
            <a:spLocks/>
          </p:cNvSpPr>
          <p:nvPr/>
        </p:nvSpPr>
        <p:spPr>
          <a:xfrm>
            <a:off x="457200" y="4953000"/>
            <a:ext cx="13716000" cy="19812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dirty="0"/>
              <a:t>or we can look at individual loop nests…</a:t>
            </a:r>
          </a:p>
          <a:p>
            <a:pPr marL="914400" indent="-457200">
              <a:spcBef>
                <a:spcPts val="800"/>
              </a:spcBef>
              <a:buFont typeface="Courier New" panose="02070309020205020404" pitchFamily="49" charset="0"/>
              <a:buChar char="o"/>
            </a:pPr>
            <a:r>
              <a:rPr lang="en-US" sz="2400" dirty="0"/>
              <a:t>Requires auto-instrumentation on a loop by loop basis</a:t>
            </a:r>
          </a:p>
          <a:p>
            <a:pPr marL="914400" indent="-457200">
              <a:spcBef>
                <a:spcPts val="800"/>
              </a:spcBef>
              <a:buFont typeface="Courier New" panose="02070309020205020404" pitchFamily="49" charset="0"/>
              <a:buChar char="o"/>
            </a:pPr>
            <a:r>
              <a:rPr lang="en-US" sz="2400" dirty="0"/>
              <a:t>Moreover, we should probably differentiate data movement or flops on a core-by-core basis.</a:t>
            </a:r>
          </a:p>
          <a:p>
            <a:pPr marL="914400" indent="-457200">
              <a:spcBef>
                <a:spcPts val="800"/>
              </a:spcBef>
              <a:buFont typeface="Courier New" panose="02070309020205020404" pitchFamily="49" charset="0"/>
              <a:buChar char="o"/>
            </a:pPr>
            <a:endParaRPr lang="en-US" sz="2400" dirty="0"/>
          </a:p>
          <a:p>
            <a:pPr marL="457200" indent="-457200">
              <a:spcBef>
                <a:spcPts val="800"/>
              </a:spcBef>
              <a:buFont typeface="Wingdings" charset="2"/>
              <a:buChar char="§"/>
            </a:pPr>
            <a:endParaRPr lang="en-US" sz="2400" dirty="0"/>
          </a:p>
          <a:p>
            <a:pPr marL="914400" indent="-457200">
              <a:spcBef>
                <a:spcPts val="800"/>
              </a:spcBef>
              <a:buFont typeface="Courier New" panose="02070309020205020404" pitchFamily="49" charset="0"/>
              <a:buChar char="o"/>
            </a:pPr>
            <a:endParaRPr lang="en-US" sz="2400" dirty="0"/>
          </a:p>
          <a:p>
            <a:pPr marL="914400" indent="-457200">
              <a:spcBef>
                <a:spcPts val="800"/>
              </a:spcBef>
              <a:buFont typeface="Courier New" panose="02070309020205020404" pitchFamily="49" charset="0"/>
              <a:buChar char="o"/>
            </a:pPr>
            <a:endParaRPr lang="en-US" sz="2400" dirty="0"/>
          </a:p>
          <a:p>
            <a:pPr marL="914400" indent="-457200">
              <a:spcBef>
                <a:spcPts val="800"/>
              </a:spcBef>
              <a:buFont typeface="Courier New" panose="02070309020205020404" pitchFamily="49" charset="0"/>
              <a:buChar char="o"/>
            </a:pPr>
            <a:endParaRPr lang="en-US" sz="2400" dirty="0"/>
          </a:p>
          <a:p>
            <a:pPr marL="457200" indent="-457200">
              <a:spcBef>
                <a:spcPts val="800"/>
              </a:spcBef>
              <a:buFont typeface="Wingdings" charset="2"/>
              <a:buChar char="§"/>
            </a:pPr>
            <a:endParaRPr lang="en-US" sz="2400" dirty="0"/>
          </a:p>
          <a:p>
            <a:pPr marL="914400" indent="-457200">
              <a:spcBef>
                <a:spcPts val="800"/>
              </a:spcBef>
              <a:buFont typeface="Courier New" panose="02070309020205020404" pitchFamily="49" charset="0"/>
              <a:buChar char="o"/>
            </a:pPr>
            <a:endParaRPr lang="en-US" sz="2400" dirty="0"/>
          </a:p>
          <a:p>
            <a:pPr marL="914400" indent="-457200">
              <a:spcBef>
                <a:spcPts val="800"/>
              </a:spcBef>
              <a:buFont typeface="Courier New" panose="02070309020205020404" pitchFamily="49" charset="0"/>
              <a:buChar char="o"/>
            </a:pPr>
            <a:endParaRPr lang="en-US" sz="2400" dirty="0"/>
          </a:p>
        </p:txBody>
      </p:sp>
    </p:spTree>
    <p:extLst>
      <p:ext uri="{BB962C8B-B14F-4D97-AF65-F5344CB8AC3E}">
        <p14:creationId xmlns:p14="http://schemas.microsoft.com/office/powerpoint/2010/main" val="200390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 grpId="0"/>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How Do We Count FLOPs?</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78</a:t>
            </a:fld>
            <a:endParaRPr lang="en-US" dirty="0"/>
          </a:p>
        </p:txBody>
      </p:sp>
      <p:sp>
        <p:nvSpPr>
          <p:cNvPr id="63" name="Content Placeholder 2">
            <a:extLst>
              <a:ext uri="{FF2B5EF4-FFF2-40B4-BE49-F238E27FC236}">
                <a16:creationId xmlns:a16="http://schemas.microsoft.com/office/drawing/2014/main" id="{8900C231-81D3-3E42-8753-A8C63ED162A1}"/>
              </a:ext>
            </a:extLst>
          </p:cNvPr>
          <p:cNvSpPr txBox="1">
            <a:spLocks/>
          </p:cNvSpPr>
          <p:nvPr/>
        </p:nvSpPr>
        <p:spPr>
          <a:xfrm>
            <a:off x="457200" y="1447800"/>
            <a:ext cx="4572000" cy="50292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spcBef>
                <a:spcPts val="800"/>
              </a:spcBef>
            </a:pPr>
            <a:r>
              <a:rPr lang="en-US" sz="3000" b="1" u="sng" dirty="0"/>
              <a:t>Manual Counting</a:t>
            </a:r>
          </a:p>
          <a:p>
            <a:pPr marL="457200" indent="-457200">
              <a:spcBef>
                <a:spcPts val="800"/>
              </a:spcBef>
              <a:buFont typeface="Wingdings" charset="2"/>
              <a:buChar char="§"/>
            </a:pPr>
            <a:r>
              <a:rPr lang="en-US" sz="2400" dirty="0"/>
              <a:t>Go thru each loop nest and count the number of FP operations</a:t>
            </a:r>
          </a:p>
          <a:p>
            <a:pPr marL="457200" indent="-457200">
              <a:spcBef>
                <a:spcPts val="800"/>
              </a:spcBef>
              <a:buClr>
                <a:srgbClr val="008F00"/>
              </a:buClr>
              <a:buFont typeface="Wingdings" pitchFamily="2" charset="2"/>
              <a:buChar char="ü"/>
            </a:pPr>
            <a:r>
              <a:rPr lang="en-US" sz="2400" dirty="0">
                <a:solidFill>
                  <a:srgbClr val="008F00"/>
                </a:solidFill>
              </a:rPr>
              <a:t>Works best for deterministic loop bounds</a:t>
            </a:r>
          </a:p>
          <a:p>
            <a:pPr marL="457200" indent="-457200">
              <a:spcBef>
                <a:spcPts val="800"/>
              </a:spcBef>
              <a:buClr>
                <a:srgbClr val="008F00"/>
              </a:buClr>
              <a:buFont typeface="Wingdings" pitchFamily="2" charset="2"/>
              <a:buChar char="ü"/>
            </a:pPr>
            <a:r>
              <a:rPr lang="en-US" sz="2400" dirty="0">
                <a:solidFill>
                  <a:srgbClr val="008F00"/>
                </a:solidFill>
              </a:rPr>
              <a:t>or parameterize by the number of iterations (recorded at run time)</a:t>
            </a:r>
          </a:p>
          <a:p>
            <a:pPr marL="457200" indent="-457200">
              <a:spcBef>
                <a:spcPts val="800"/>
              </a:spcBef>
              <a:buClr>
                <a:srgbClr val="FF0000"/>
              </a:buClr>
              <a:buFont typeface="Zapf Dingbats"/>
              <a:buChar char="✘"/>
            </a:pPr>
            <a:r>
              <a:rPr lang="en-US" sz="2400" dirty="0">
                <a:solidFill>
                  <a:srgbClr val="FF0000"/>
                </a:solidFill>
              </a:rPr>
              <a:t>Not scalable</a:t>
            </a:r>
          </a:p>
        </p:txBody>
      </p:sp>
      <p:sp>
        <p:nvSpPr>
          <p:cNvPr id="6" name="Content Placeholder 2">
            <a:extLst>
              <a:ext uri="{FF2B5EF4-FFF2-40B4-BE49-F238E27FC236}">
                <a16:creationId xmlns:a16="http://schemas.microsoft.com/office/drawing/2014/main" id="{66BE5D48-FA45-A94B-8675-52426898C251}"/>
              </a:ext>
            </a:extLst>
          </p:cNvPr>
          <p:cNvSpPr txBox="1">
            <a:spLocks/>
          </p:cNvSpPr>
          <p:nvPr/>
        </p:nvSpPr>
        <p:spPr>
          <a:xfrm>
            <a:off x="5029200" y="1447800"/>
            <a:ext cx="4572000" cy="50292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spcBef>
                <a:spcPts val="800"/>
              </a:spcBef>
            </a:pPr>
            <a:r>
              <a:rPr lang="en-US" sz="3000" b="1" u="sng" dirty="0"/>
              <a:t>Perf. Counters</a:t>
            </a:r>
          </a:p>
          <a:p>
            <a:pPr marL="457200" indent="-457200">
              <a:spcBef>
                <a:spcPts val="800"/>
              </a:spcBef>
              <a:buClr>
                <a:srgbClr val="002060"/>
              </a:buClr>
              <a:buFont typeface="Wingdings" pitchFamily="2" charset="2"/>
              <a:buChar char="§"/>
            </a:pPr>
            <a:r>
              <a:rPr lang="en-US" sz="2400" dirty="0"/>
              <a:t>Read counter before/after</a:t>
            </a:r>
          </a:p>
          <a:p>
            <a:pPr marL="457200" indent="-457200">
              <a:spcBef>
                <a:spcPts val="800"/>
              </a:spcBef>
              <a:buClr>
                <a:srgbClr val="008F00"/>
              </a:buClr>
              <a:buFont typeface="Wingdings" pitchFamily="2" charset="2"/>
              <a:buChar char="ü"/>
            </a:pPr>
            <a:r>
              <a:rPr lang="en-US" sz="2400" dirty="0">
                <a:solidFill>
                  <a:srgbClr val="008F00"/>
                </a:solidFill>
              </a:rPr>
              <a:t>More Accurate</a:t>
            </a:r>
          </a:p>
          <a:p>
            <a:pPr marL="457200" indent="-457200">
              <a:spcBef>
                <a:spcPts val="800"/>
              </a:spcBef>
              <a:buClr>
                <a:srgbClr val="008F00"/>
              </a:buClr>
              <a:buFont typeface="Wingdings" pitchFamily="2" charset="2"/>
              <a:buChar char="ü"/>
            </a:pPr>
            <a:r>
              <a:rPr lang="en-US" sz="2400" dirty="0">
                <a:solidFill>
                  <a:srgbClr val="008F00"/>
                </a:solidFill>
              </a:rPr>
              <a:t>Low overhead (&lt;%) == can run full MPI applications</a:t>
            </a:r>
          </a:p>
          <a:p>
            <a:pPr marL="457200" indent="-457200">
              <a:spcBef>
                <a:spcPts val="800"/>
              </a:spcBef>
              <a:buClr>
                <a:srgbClr val="008F00"/>
              </a:buClr>
              <a:buFont typeface="Wingdings" pitchFamily="2" charset="2"/>
              <a:buChar char="ü"/>
            </a:pPr>
            <a:r>
              <a:rPr lang="en-US" sz="2400" dirty="0">
                <a:solidFill>
                  <a:srgbClr val="008F00"/>
                </a:solidFill>
              </a:rPr>
              <a:t>Can detect load imbalance</a:t>
            </a:r>
          </a:p>
          <a:p>
            <a:pPr marL="457200" indent="-457200">
              <a:spcBef>
                <a:spcPts val="800"/>
              </a:spcBef>
              <a:buClr>
                <a:srgbClr val="FF0000"/>
              </a:buClr>
              <a:buFont typeface="Zapf Dingbats"/>
              <a:buChar char="✘"/>
            </a:pPr>
            <a:r>
              <a:rPr lang="en-US" sz="2400" dirty="0">
                <a:solidFill>
                  <a:srgbClr val="FF0000"/>
                </a:solidFill>
              </a:rPr>
              <a:t>Requires privileged access</a:t>
            </a:r>
          </a:p>
          <a:p>
            <a:pPr marL="457200" indent="-457200">
              <a:spcBef>
                <a:spcPts val="800"/>
              </a:spcBef>
              <a:buClr>
                <a:srgbClr val="FF0000"/>
              </a:buClr>
              <a:buFont typeface="Zapf Dingbats"/>
              <a:buChar char="✘"/>
            </a:pPr>
            <a:r>
              <a:rPr lang="en-US" sz="2400" dirty="0">
                <a:solidFill>
                  <a:srgbClr val="FF0000"/>
                </a:solidFill>
              </a:rPr>
              <a:t>Requires manual instrumentation (+overhead) or full-app characterization </a:t>
            </a:r>
          </a:p>
          <a:p>
            <a:pPr marL="457200" indent="-457200">
              <a:spcBef>
                <a:spcPts val="800"/>
              </a:spcBef>
              <a:buClr>
                <a:srgbClr val="FF0000"/>
              </a:buClr>
              <a:buFont typeface="Zapf Dingbats"/>
              <a:buChar char="✘"/>
            </a:pPr>
            <a:r>
              <a:rPr lang="en-US" sz="2400" dirty="0">
                <a:solidFill>
                  <a:srgbClr val="FF0000"/>
                </a:solidFill>
              </a:rPr>
              <a:t>Broken counters = garbage</a:t>
            </a:r>
          </a:p>
          <a:p>
            <a:pPr marL="457200" indent="-457200">
              <a:spcBef>
                <a:spcPts val="800"/>
              </a:spcBef>
              <a:buClr>
                <a:srgbClr val="FF0000"/>
              </a:buClr>
              <a:buFont typeface="Zapf Dingbats"/>
              <a:buChar char="✘"/>
            </a:pPr>
            <a:r>
              <a:rPr lang="en-US" sz="2400" dirty="0">
                <a:solidFill>
                  <a:srgbClr val="FF0000"/>
                </a:solidFill>
              </a:rPr>
              <a:t>May not differentiate FMADD from FADD</a:t>
            </a:r>
          </a:p>
          <a:p>
            <a:pPr marL="457200" indent="-457200">
              <a:spcBef>
                <a:spcPts val="800"/>
              </a:spcBef>
              <a:buClr>
                <a:srgbClr val="FF0000"/>
              </a:buClr>
              <a:buFont typeface="Zapf Dingbats"/>
              <a:buChar char="✘"/>
            </a:pPr>
            <a:r>
              <a:rPr lang="en-US" sz="2400" dirty="0">
                <a:solidFill>
                  <a:srgbClr val="FF0000"/>
                </a:solidFill>
              </a:rPr>
              <a:t>No insight into special pipelines</a:t>
            </a:r>
          </a:p>
        </p:txBody>
      </p:sp>
      <p:sp>
        <p:nvSpPr>
          <p:cNvPr id="7" name="Content Placeholder 2">
            <a:extLst>
              <a:ext uri="{FF2B5EF4-FFF2-40B4-BE49-F238E27FC236}">
                <a16:creationId xmlns:a16="http://schemas.microsoft.com/office/drawing/2014/main" id="{FD839D5A-97F1-554F-B2E3-4BA55C140C46}"/>
              </a:ext>
            </a:extLst>
          </p:cNvPr>
          <p:cNvSpPr txBox="1">
            <a:spLocks/>
          </p:cNvSpPr>
          <p:nvPr/>
        </p:nvSpPr>
        <p:spPr>
          <a:xfrm>
            <a:off x="9601200" y="1447800"/>
            <a:ext cx="4572000" cy="50292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spcBef>
                <a:spcPts val="800"/>
              </a:spcBef>
            </a:pPr>
            <a:r>
              <a:rPr lang="en-US" sz="3000" b="1" u="sng" dirty="0"/>
              <a:t>Binary Instrumentation</a:t>
            </a:r>
          </a:p>
          <a:p>
            <a:pPr marL="457200" indent="-457200">
              <a:spcBef>
                <a:spcPts val="800"/>
              </a:spcBef>
              <a:buClr>
                <a:srgbClr val="002060"/>
              </a:buClr>
              <a:buFont typeface="Wingdings" pitchFamily="2" charset="2"/>
              <a:buChar char="§"/>
            </a:pPr>
            <a:r>
              <a:rPr lang="en-US" sz="2400" dirty="0"/>
              <a:t>Automated inspection of assembly at run time</a:t>
            </a:r>
          </a:p>
          <a:p>
            <a:pPr marL="457200" indent="-457200">
              <a:spcBef>
                <a:spcPts val="800"/>
              </a:spcBef>
              <a:buClr>
                <a:srgbClr val="008F00"/>
              </a:buClr>
              <a:buFont typeface="Wingdings" pitchFamily="2" charset="2"/>
              <a:buChar char="ü"/>
            </a:pPr>
            <a:r>
              <a:rPr lang="en-US" sz="2400" dirty="0">
                <a:solidFill>
                  <a:srgbClr val="008F00"/>
                </a:solidFill>
              </a:rPr>
              <a:t>Most Accurate</a:t>
            </a:r>
          </a:p>
          <a:p>
            <a:pPr marL="457200" indent="-457200">
              <a:spcBef>
                <a:spcPts val="800"/>
              </a:spcBef>
              <a:buClr>
                <a:srgbClr val="008F00"/>
              </a:buClr>
              <a:buFont typeface="Wingdings" pitchFamily="2" charset="2"/>
              <a:buChar char="ü"/>
            </a:pPr>
            <a:r>
              <a:rPr lang="en-US" sz="2400" dirty="0">
                <a:solidFill>
                  <a:srgbClr val="008F00"/>
                </a:solidFill>
              </a:rPr>
              <a:t>FMA-, VL-, and mask-aware</a:t>
            </a:r>
          </a:p>
          <a:p>
            <a:pPr marL="457200" indent="-457200">
              <a:spcBef>
                <a:spcPts val="800"/>
              </a:spcBef>
              <a:buClr>
                <a:srgbClr val="008F00"/>
              </a:buClr>
              <a:buFont typeface="Wingdings" pitchFamily="2" charset="2"/>
              <a:buChar char="ü"/>
            </a:pPr>
            <a:r>
              <a:rPr lang="en-US" sz="2400" dirty="0">
                <a:solidFill>
                  <a:srgbClr val="008F00"/>
                </a:solidFill>
              </a:rPr>
              <a:t>Can count instructions by class/type</a:t>
            </a:r>
          </a:p>
          <a:p>
            <a:pPr marL="457200" indent="-457200">
              <a:spcBef>
                <a:spcPts val="800"/>
              </a:spcBef>
              <a:buClr>
                <a:srgbClr val="008F00"/>
              </a:buClr>
              <a:buFont typeface="Wingdings" pitchFamily="2" charset="2"/>
              <a:buChar char="ü"/>
            </a:pPr>
            <a:r>
              <a:rPr lang="en-US" sz="2400" dirty="0">
                <a:solidFill>
                  <a:srgbClr val="008F00"/>
                </a:solidFill>
              </a:rPr>
              <a:t>Can detect load imbalance</a:t>
            </a:r>
          </a:p>
          <a:p>
            <a:pPr marL="457200" indent="-457200">
              <a:spcBef>
                <a:spcPts val="800"/>
              </a:spcBef>
              <a:buClr>
                <a:srgbClr val="008F00"/>
              </a:buClr>
              <a:buFont typeface="Wingdings" pitchFamily="2" charset="2"/>
              <a:buChar char="ü"/>
            </a:pPr>
            <a:r>
              <a:rPr lang="en-US" sz="2400" dirty="0">
                <a:solidFill>
                  <a:srgbClr val="008F00"/>
                </a:solidFill>
              </a:rPr>
              <a:t>Can include effects from non-FP instructions</a:t>
            </a:r>
          </a:p>
          <a:p>
            <a:pPr marL="457200" indent="-457200">
              <a:spcBef>
                <a:spcPts val="800"/>
              </a:spcBef>
              <a:buClr>
                <a:srgbClr val="008F00"/>
              </a:buClr>
              <a:buFont typeface="Wingdings" pitchFamily="2" charset="2"/>
              <a:buChar char="ü"/>
            </a:pPr>
            <a:r>
              <a:rPr lang="en-US" sz="2400" dirty="0">
                <a:solidFill>
                  <a:srgbClr val="008F00"/>
                </a:solidFill>
              </a:rPr>
              <a:t>Automated application to multiple loop nests</a:t>
            </a:r>
          </a:p>
          <a:p>
            <a:pPr marL="457200" indent="-457200">
              <a:spcBef>
                <a:spcPts val="800"/>
              </a:spcBef>
              <a:buClr>
                <a:srgbClr val="FF0000"/>
              </a:buClr>
              <a:buFont typeface="Zapf Dingbats"/>
              <a:buChar char="✘"/>
            </a:pPr>
            <a:r>
              <a:rPr lang="en-US" sz="2400" dirty="0">
                <a:solidFill>
                  <a:srgbClr val="FF0000"/>
                </a:solidFill>
              </a:rPr>
              <a:t>&gt;10x overhead (short runs / reduced concurrency)</a:t>
            </a:r>
          </a:p>
          <a:p>
            <a:pPr marL="457200" indent="-457200">
              <a:spcBef>
                <a:spcPts val="800"/>
              </a:spcBef>
              <a:buFont typeface="Wingdings" charset="2"/>
              <a:buChar char="§"/>
            </a:pPr>
            <a:endParaRPr lang="en-US" sz="2400" dirty="0">
              <a:solidFill>
                <a:srgbClr val="FF0000"/>
              </a:solidFill>
            </a:endParaRPr>
          </a:p>
        </p:txBody>
      </p:sp>
    </p:spTree>
    <p:extLst>
      <p:ext uri="{BB962C8B-B14F-4D97-AF65-F5344CB8AC3E}">
        <p14:creationId xmlns:p14="http://schemas.microsoft.com/office/powerpoint/2010/main" val="204539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 grpId="0"/>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How Do We Measure Data Movement?</a:t>
            </a: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79</a:t>
            </a:fld>
            <a:endParaRPr lang="en-US" dirty="0"/>
          </a:p>
        </p:txBody>
      </p:sp>
      <p:sp>
        <p:nvSpPr>
          <p:cNvPr id="63" name="Content Placeholder 2">
            <a:extLst>
              <a:ext uri="{FF2B5EF4-FFF2-40B4-BE49-F238E27FC236}">
                <a16:creationId xmlns:a16="http://schemas.microsoft.com/office/drawing/2014/main" id="{8900C231-81D3-3E42-8753-A8C63ED162A1}"/>
              </a:ext>
            </a:extLst>
          </p:cNvPr>
          <p:cNvSpPr txBox="1">
            <a:spLocks/>
          </p:cNvSpPr>
          <p:nvPr/>
        </p:nvSpPr>
        <p:spPr>
          <a:xfrm>
            <a:off x="457200" y="1447800"/>
            <a:ext cx="4572000" cy="50292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spcBef>
                <a:spcPts val="800"/>
              </a:spcBef>
            </a:pPr>
            <a:r>
              <a:rPr lang="en-US" sz="3200" b="1" u="sng" dirty="0"/>
              <a:t>Manual Counting</a:t>
            </a:r>
          </a:p>
          <a:p>
            <a:pPr marL="457200" indent="-457200">
              <a:spcBef>
                <a:spcPts val="800"/>
              </a:spcBef>
              <a:buFont typeface="Wingdings" charset="2"/>
              <a:buChar char="§"/>
            </a:pPr>
            <a:r>
              <a:rPr lang="en-US" sz="2400" dirty="0"/>
              <a:t>Go thru each loop nest and estimate how many bytes will be moved</a:t>
            </a:r>
          </a:p>
          <a:p>
            <a:pPr marL="457200" indent="-457200">
              <a:spcBef>
                <a:spcPts val="800"/>
              </a:spcBef>
              <a:buFont typeface="Wingdings" charset="2"/>
              <a:buChar char="§"/>
            </a:pPr>
            <a:r>
              <a:rPr lang="en-US" sz="2400" dirty="0"/>
              <a:t>Use a mental model of caches</a:t>
            </a:r>
          </a:p>
          <a:p>
            <a:pPr marL="457200" indent="-457200">
              <a:spcBef>
                <a:spcPts val="800"/>
              </a:spcBef>
              <a:buClr>
                <a:srgbClr val="008F00"/>
              </a:buClr>
              <a:buFont typeface="Wingdings" pitchFamily="2" charset="2"/>
              <a:buChar char="ü"/>
            </a:pPr>
            <a:r>
              <a:rPr lang="en-US" sz="2400" dirty="0">
                <a:solidFill>
                  <a:srgbClr val="008F00"/>
                </a:solidFill>
              </a:rPr>
              <a:t>Works best for simple loops that stream from DRAM (stencils, FFTs, spare, …)</a:t>
            </a:r>
          </a:p>
          <a:p>
            <a:pPr marL="457200" indent="-457200">
              <a:spcBef>
                <a:spcPts val="800"/>
              </a:spcBef>
              <a:buClr>
                <a:srgbClr val="FF0000"/>
              </a:buClr>
              <a:buFont typeface="Zapf Dingbats"/>
              <a:buChar char="✘"/>
            </a:pPr>
            <a:r>
              <a:rPr lang="en-US" sz="2400" dirty="0">
                <a:solidFill>
                  <a:srgbClr val="FF0000"/>
                </a:solidFill>
              </a:rPr>
              <a:t>N/A for complex caches</a:t>
            </a:r>
          </a:p>
          <a:p>
            <a:pPr marL="457200" indent="-457200">
              <a:spcBef>
                <a:spcPts val="800"/>
              </a:spcBef>
              <a:buClr>
                <a:srgbClr val="FF0000"/>
              </a:buClr>
              <a:buFont typeface="Zapf Dingbats"/>
              <a:buChar char="✘"/>
            </a:pPr>
            <a:r>
              <a:rPr lang="en-US" sz="2400" dirty="0">
                <a:solidFill>
                  <a:srgbClr val="FF0000"/>
                </a:solidFill>
              </a:rPr>
              <a:t>Not scalable</a:t>
            </a:r>
          </a:p>
        </p:txBody>
      </p:sp>
      <p:sp>
        <p:nvSpPr>
          <p:cNvPr id="6" name="Content Placeholder 2">
            <a:extLst>
              <a:ext uri="{FF2B5EF4-FFF2-40B4-BE49-F238E27FC236}">
                <a16:creationId xmlns:a16="http://schemas.microsoft.com/office/drawing/2014/main" id="{66BE5D48-FA45-A94B-8675-52426898C251}"/>
              </a:ext>
            </a:extLst>
          </p:cNvPr>
          <p:cNvSpPr txBox="1">
            <a:spLocks/>
          </p:cNvSpPr>
          <p:nvPr/>
        </p:nvSpPr>
        <p:spPr>
          <a:xfrm>
            <a:off x="5029200" y="1447800"/>
            <a:ext cx="4572000" cy="50292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spcBef>
                <a:spcPts val="800"/>
              </a:spcBef>
            </a:pPr>
            <a:r>
              <a:rPr lang="en-US" sz="3200" b="1" u="sng" dirty="0"/>
              <a:t>Perf. Counters</a:t>
            </a:r>
          </a:p>
          <a:p>
            <a:pPr marL="457200" indent="-457200">
              <a:spcBef>
                <a:spcPts val="800"/>
              </a:spcBef>
              <a:buClr>
                <a:srgbClr val="002060"/>
              </a:buClr>
              <a:buFont typeface="Wingdings" pitchFamily="2" charset="2"/>
              <a:buChar char="§"/>
            </a:pPr>
            <a:r>
              <a:rPr lang="en-US" sz="2400" dirty="0"/>
              <a:t>Read counter before/after</a:t>
            </a:r>
          </a:p>
          <a:p>
            <a:pPr marL="457200" indent="-457200">
              <a:spcBef>
                <a:spcPts val="800"/>
              </a:spcBef>
              <a:buClr>
                <a:srgbClr val="008F00"/>
              </a:buClr>
              <a:buFont typeface="Wingdings" pitchFamily="2" charset="2"/>
              <a:buChar char="ü"/>
            </a:pPr>
            <a:r>
              <a:rPr lang="en-US" sz="2400" dirty="0">
                <a:solidFill>
                  <a:srgbClr val="008F00"/>
                </a:solidFill>
              </a:rPr>
              <a:t>Applies to full hierarchy (L2, DRAM, </a:t>
            </a:r>
          </a:p>
          <a:p>
            <a:pPr marL="457200" indent="-457200">
              <a:spcBef>
                <a:spcPts val="800"/>
              </a:spcBef>
              <a:buClr>
                <a:srgbClr val="008F00"/>
              </a:buClr>
              <a:buFont typeface="Wingdings" pitchFamily="2" charset="2"/>
              <a:buChar char="ü"/>
            </a:pPr>
            <a:r>
              <a:rPr lang="en-US" sz="2400" dirty="0">
                <a:solidFill>
                  <a:srgbClr val="008F00"/>
                </a:solidFill>
              </a:rPr>
              <a:t>Much more Accurate</a:t>
            </a:r>
          </a:p>
          <a:p>
            <a:pPr marL="457200" indent="-457200">
              <a:spcBef>
                <a:spcPts val="800"/>
              </a:spcBef>
              <a:buClr>
                <a:srgbClr val="008F00"/>
              </a:buClr>
              <a:buFont typeface="Wingdings" pitchFamily="2" charset="2"/>
              <a:buChar char="ü"/>
            </a:pPr>
            <a:r>
              <a:rPr lang="en-US" sz="2400" dirty="0">
                <a:solidFill>
                  <a:srgbClr val="008F00"/>
                </a:solidFill>
              </a:rPr>
              <a:t>Low overhead (&lt;%) == can run full MPI applications</a:t>
            </a:r>
          </a:p>
          <a:p>
            <a:pPr marL="457200" indent="-457200">
              <a:spcBef>
                <a:spcPts val="800"/>
              </a:spcBef>
              <a:buClr>
                <a:srgbClr val="008F00"/>
              </a:buClr>
              <a:buFont typeface="Wingdings" pitchFamily="2" charset="2"/>
              <a:buChar char="ü"/>
            </a:pPr>
            <a:r>
              <a:rPr lang="en-US" sz="2400" dirty="0">
                <a:solidFill>
                  <a:srgbClr val="008F00"/>
                </a:solidFill>
              </a:rPr>
              <a:t>Can detect load imbalance</a:t>
            </a:r>
          </a:p>
          <a:p>
            <a:pPr marL="457200" indent="-457200">
              <a:spcBef>
                <a:spcPts val="800"/>
              </a:spcBef>
              <a:buClr>
                <a:srgbClr val="FF0000"/>
              </a:buClr>
              <a:buFont typeface="Zapf Dingbats"/>
              <a:buChar char="✘"/>
            </a:pPr>
            <a:r>
              <a:rPr lang="en-US" sz="2400" dirty="0">
                <a:solidFill>
                  <a:srgbClr val="FF0000"/>
                </a:solidFill>
              </a:rPr>
              <a:t>Requires privileged access</a:t>
            </a:r>
          </a:p>
          <a:p>
            <a:pPr marL="457200" indent="-457200">
              <a:spcBef>
                <a:spcPts val="800"/>
              </a:spcBef>
              <a:buClr>
                <a:srgbClr val="FF0000"/>
              </a:buClr>
              <a:buFont typeface="Zapf Dingbats"/>
              <a:buChar char="✘"/>
            </a:pPr>
            <a:r>
              <a:rPr lang="en-US" sz="2400" dirty="0">
                <a:solidFill>
                  <a:srgbClr val="FF0000"/>
                </a:solidFill>
              </a:rPr>
              <a:t>Requires manual instrumentation (+overhead) or full-app characterization </a:t>
            </a:r>
          </a:p>
        </p:txBody>
      </p:sp>
      <p:sp>
        <p:nvSpPr>
          <p:cNvPr id="7" name="Content Placeholder 2">
            <a:extLst>
              <a:ext uri="{FF2B5EF4-FFF2-40B4-BE49-F238E27FC236}">
                <a16:creationId xmlns:a16="http://schemas.microsoft.com/office/drawing/2014/main" id="{FD839D5A-97F1-554F-B2E3-4BA55C140C46}"/>
              </a:ext>
            </a:extLst>
          </p:cNvPr>
          <p:cNvSpPr txBox="1">
            <a:spLocks/>
          </p:cNvSpPr>
          <p:nvPr/>
        </p:nvSpPr>
        <p:spPr>
          <a:xfrm>
            <a:off x="9601200" y="1447800"/>
            <a:ext cx="4572000" cy="50292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spcBef>
                <a:spcPts val="800"/>
              </a:spcBef>
            </a:pPr>
            <a:r>
              <a:rPr lang="en-US" sz="3200" b="1" u="sng" dirty="0"/>
              <a:t>Cache Simulation</a:t>
            </a:r>
          </a:p>
          <a:p>
            <a:pPr marL="457200" indent="-457200">
              <a:spcBef>
                <a:spcPts val="800"/>
              </a:spcBef>
              <a:buClr>
                <a:srgbClr val="002060"/>
              </a:buClr>
              <a:buFont typeface="Wingdings" pitchFamily="2" charset="2"/>
              <a:buChar char="§"/>
            </a:pPr>
            <a:r>
              <a:rPr lang="en-US" sz="2400" dirty="0"/>
              <a:t>Build a full cache simulator driven by memory addresses</a:t>
            </a:r>
          </a:p>
          <a:p>
            <a:pPr marL="457200" indent="-457200">
              <a:spcBef>
                <a:spcPts val="800"/>
              </a:spcBef>
              <a:buClr>
                <a:srgbClr val="008F00"/>
              </a:buClr>
              <a:buFont typeface="Wingdings" pitchFamily="2" charset="2"/>
              <a:buChar char="ü"/>
            </a:pPr>
            <a:r>
              <a:rPr lang="en-US" sz="2400" dirty="0">
                <a:solidFill>
                  <a:srgbClr val="008F00"/>
                </a:solidFill>
              </a:rPr>
              <a:t>Applies to full hierarchy and multicore</a:t>
            </a:r>
          </a:p>
          <a:p>
            <a:pPr marL="457200" indent="-457200">
              <a:spcBef>
                <a:spcPts val="800"/>
              </a:spcBef>
              <a:buClr>
                <a:srgbClr val="008F00"/>
              </a:buClr>
              <a:buFont typeface="Wingdings" pitchFamily="2" charset="2"/>
              <a:buChar char="ü"/>
            </a:pPr>
            <a:r>
              <a:rPr lang="en-US" sz="2400" dirty="0">
                <a:solidFill>
                  <a:srgbClr val="008F00"/>
                </a:solidFill>
              </a:rPr>
              <a:t>Can detect load imbalance</a:t>
            </a:r>
          </a:p>
          <a:p>
            <a:pPr marL="457200" indent="-457200">
              <a:spcBef>
                <a:spcPts val="800"/>
              </a:spcBef>
              <a:buClr>
                <a:srgbClr val="008F00"/>
              </a:buClr>
              <a:buFont typeface="Wingdings" pitchFamily="2" charset="2"/>
              <a:buChar char="ü"/>
            </a:pPr>
            <a:r>
              <a:rPr lang="en-US" sz="2400" dirty="0">
                <a:solidFill>
                  <a:srgbClr val="008F00"/>
                </a:solidFill>
              </a:rPr>
              <a:t>Automated application to multiple loop nests</a:t>
            </a:r>
          </a:p>
          <a:p>
            <a:pPr marL="457200" indent="-457200">
              <a:spcBef>
                <a:spcPts val="800"/>
              </a:spcBef>
              <a:buClr>
                <a:srgbClr val="FF0000"/>
              </a:buClr>
              <a:buFont typeface="Zapf Dingbats"/>
              <a:buChar char="✘"/>
            </a:pPr>
            <a:r>
              <a:rPr lang="en-US" sz="2400" dirty="0">
                <a:solidFill>
                  <a:srgbClr val="FF0000"/>
                </a:solidFill>
              </a:rPr>
              <a:t>Ignores prefetchers</a:t>
            </a:r>
          </a:p>
          <a:p>
            <a:pPr marL="457200" indent="-457200">
              <a:spcBef>
                <a:spcPts val="800"/>
              </a:spcBef>
              <a:buClr>
                <a:srgbClr val="FF0000"/>
              </a:buClr>
              <a:buFont typeface="Zapf Dingbats"/>
              <a:buChar char="✘"/>
            </a:pPr>
            <a:r>
              <a:rPr lang="en-US" sz="2400" dirty="0">
                <a:solidFill>
                  <a:srgbClr val="FF0000"/>
                </a:solidFill>
              </a:rPr>
              <a:t>&gt;10x overhead (short runs / reduced concurrency)</a:t>
            </a:r>
          </a:p>
          <a:p>
            <a:pPr marL="457200" indent="-457200">
              <a:spcBef>
                <a:spcPts val="800"/>
              </a:spcBef>
              <a:buFont typeface="Wingdings" charset="2"/>
              <a:buChar char="§"/>
            </a:pPr>
            <a:endParaRPr lang="en-US" sz="2400" dirty="0"/>
          </a:p>
        </p:txBody>
      </p:sp>
    </p:spTree>
    <p:extLst>
      <p:ext uri="{BB962C8B-B14F-4D97-AF65-F5344CB8AC3E}">
        <p14:creationId xmlns:p14="http://schemas.microsoft.com/office/powerpoint/2010/main" val="131953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Machine Balance and Arithmetic Intensity</a:t>
            </a:r>
          </a:p>
        </p:txBody>
      </p:sp>
      <p:sp>
        <p:nvSpPr>
          <p:cNvPr id="3" name="Content Placeholder 2"/>
          <p:cNvSpPr>
            <a:spLocks noGrp="1"/>
          </p:cNvSpPr>
          <p:nvPr>
            <p:ph idx="1"/>
          </p:nvPr>
        </p:nvSpPr>
        <p:spPr>
          <a:xfrm>
            <a:off x="457200" y="1447800"/>
            <a:ext cx="6858000" cy="1524000"/>
          </a:xfrm>
        </p:spPr>
        <p:txBody>
          <a:bodyPr/>
          <a:lstStyle/>
          <a:p>
            <a:pPr marL="457200" indent="-457200">
              <a:spcBef>
                <a:spcPts val="800"/>
              </a:spcBef>
              <a:buFont typeface="Wingdings" charset="2"/>
              <a:buChar char="§"/>
            </a:pPr>
            <a:r>
              <a:rPr lang="en-US" sz="3200" dirty="0"/>
              <a:t>Data movement and computation can operate at different rates</a:t>
            </a:r>
            <a:endParaRPr lang="en-US" sz="24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8</a:t>
            </a:fld>
            <a:endParaRPr lang="en-US" dirty="0"/>
          </a:p>
        </p:txBody>
      </p:sp>
      <p:grpSp>
        <p:nvGrpSpPr>
          <p:cNvPr id="33" name="Group 32">
            <a:extLst>
              <a:ext uri="{FF2B5EF4-FFF2-40B4-BE49-F238E27FC236}">
                <a16:creationId xmlns:a16="http://schemas.microsoft.com/office/drawing/2014/main" id="{04836626-7082-C34F-AD5B-D90F50C53F86}"/>
              </a:ext>
            </a:extLst>
          </p:cNvPr>
          <p:cNvGrpSpPr/>
          <p:nvPr/>
        </p:nvGrpSpPr>
        <p:grpSpPr>
          <a:xfrm>
            <a:off x="7315200" y="1676400"/>
            <a:ext cx="6858000" cy="2819400"/>
            <a:chOff x="7772400" y="1676400"/>
            <a:chExt cx="6858000" cy="2819400"/>
          </a:xfrm>
        </p:grpSpPr>
        <p:sp>
          <p:nvSpPr>
            <p:cNvPr id="12" name="Content Placeholder 2">
              <a:extLst>
                <a:ext uri="{FF2B5EF4-FFF2-40B4-BE49-F238E27FC236}">
                  <a16:creationId xmlns:a16="http://schemas.microsoft.com/office/drawing/2014/main" id="{F9B3EA1F-6869-5242-BF40-9BA1CF875C75}"/>
                </a:ext>
              </a:extLst>
            </p:cNvPr>
            <p:cNvSpPr txBox="1">
              <a:spLocks/>
            </p:cNvSpPr>
            <p:nvPr/>
          </p:nvSpPr>
          <p:spPr>
            <a:xfrm>
              <a:off x="7772400" y="1981200"/>
              <a:ext cx="13716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r">
                <a:spcBef>
                  <a:spcPts val="800"/>
                </a:spcBef>
              </a:pPr>
              <a:r>
                <a:rPr lang="en-US" sz="1600" kern="0" dirty="0"/>
                <a:t>DAXPY</a:t>
              </a:r>
            </a:p>
            <a:p>
              <a:pPr marL="0" indent="0" algn="r">
                <a:spcBef>
                  <a:spcPts val="800"/>
                </a:spcBef>
              </a:pPr>
              <a:r>
                <a:rPr lang="en-US" sz="1600" kern="0" dirty="0"/>
                <a:t>DGEMV</a:t>
              </a:r>
            </a:p>
            <a:p>
              <a:pPr marL="0" indent="0" algn="r">
                <a:spcBef>
                  <a:spcPts val="800"/>
                </a:spcBef>
              </a:pPr>
              <a:r>
                <a:rPr lang="en-US" sz="1600" kern="0" dirty="0"/>
                <a:t>DGEMM</a:t>
              </a:r>
            </a:p>
            <a:p>
              <a:pPr marL="0" indent="0" algn="r">
                <a:spcBef>
                  <a:spcPts val="800"/>
                </a:spcBef>
              </a:pPr>
              <a:r>
                <a:rPr lang="en-US" sz="1600" kern="0" dirty="0"/>
                <a:t>FFTs</a:t>
              </a:r>
            </a:p>
            <a:p>
              <a:pPr marL="0" indent="0" algn="r">
                <a:spcBef>
                  <a:spcPts val="800"/>
                </a:spcBef>
              </a:pPr>
              <a:r>
                <a:rPr lang="en-US" sz="1600" kern="0" dirty="0"/>
                <a:t>CG</a:t>
              </a:r>
            </a:p>
            <a:p>
              <a:pPr marL="0" indent="0" algn="r">
                <a:spcBef>
                  <a:spcPts val="800"/>
                </a:spcBef>
              </a:pPr>
              <a:r>
                <a:rPr lang="en-US" sz="1600" kern="0" dirty="0"/>
                <a:t>MG</a:t>
              </a:r>
            </a:p>
            <a:p>
              <a:pPr marL="0" indent="0" algn="r">
                <a:spcBef>
                  <a:spcPts val="800"/>
                </a:spcBef>
              </a:pPr>
              <a:r>
                <a:rPr lang="en-US" sz="1600" kern="0" dirty="0"/>
                <a:t>N-body</a:t>
              </a:r>
            </a:p>
            <a:p>
              <a:pPr marL="0" indent="0" algn="r">
                <a:spcBef>
                  <a:spcPts val="800"/>
                </a:spcBef>
              </a:pPr>
              <a:endParaRPr lang="en-US" sz="1600" kern="0" dirty="0"/>
            </a:p>
            <a:p>
              <a:pPr marL="457200" indent="0" algn="r">
                <a:spcBef>
                  <a:spcPts val="800"/>
                </a:spcBef>
              </a:pPr>
              <a:endParaRPr lang="en-US" sz="1600" kern="0" dirty="0"/>
            </a:p>
            <a:p>
              <a:pPr marL="0" indent="0" algn="r">
                <a:spcBef>
                  <a:spcPts val="800"/>
                </a:spcBef>
              </a:pPr>
              <a:endParaRPr lang="en-US" sz="1600" kern="0" dirty="0"/>
            </a:p>
          </p:txBody>
        </p:sp>
        <p:cxnSp>
          <p:nvCxnSpPr>
            <p:cNvPr id="13" name="Straight Connector 12">
              <a:extLst>
                <a:ext uri="{FF2B5EF4-FFF2-40B4-BE49-F238E27FC236}">
                  <a16:creationId xmlns:a16="http://schemas.microsoft.com/office/drawing/2014/main" id="{6519724F-0615-7B4B-9F55-9E0E8C5C3F67}"/>
                </a:ext>
              </a:extLst>
            </p:cNvPr>
            <p:cNvCxnSpPr/>
            <p:nvPr/>
          </p:nvCxnSpPr>
          <p:spPr bwMode="auto">
            <a:xfrm>
              <a:off x="9296400" y="1676400"/>
              <a:ext cx="0" cy="2743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E8CD2351-B0FE-1442-9F8D-D885DAC398FF}"/>
                </a:ext>
              </a:extLst>
            </p:cNvPr>
            <p:cNvCxnSpPr>
              <a:cxnSpLocks/>
            </p:cNvCxnSpPr>
            <p:nvPr/>
          </p:nvCxnSpPr>
          <p:spPr bwMode="auto">
            <a:xfrm flipH="1">
              <a:off x="7772400" y="1981200"/>
              <a:ext cx="6858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9" name="Content Placeholder 2">
              <a:extLst>
                <a:ext uri="{FF2B5EF4-FFF2-40B4-BE49-F238E27FC236}">
                  <a16:creationId xmlns:a16="http://schemas.microsoft.com/office/drawing/2014/main" id="{2E054FEF-A880-6D45-850F-74EC6B62277C}"/>
                </a:ext>
              </a:extLst>
            </p:cNvPr>
            <p:cNvSpPr txBox="1">
              <a:spLocks/>
            </p:cNvSpPr>
            <p:nvPr/>
          </p:nvSpPr>
          <p:spPr>
            <a:xfrm>
              <a:off x="7924800" y="1676400"/>
              <a:ext cx="13716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r">
                <a:spcBef>
                  <a:spcPts val="800"/>
                </a:spcBef>
              </a:pPr>
              <a:r>
                <a:rPr lang="en-US" sz="1600" b="1" kern="0" dirty="0"/>
                <a:t>Operation</a:t>
              </a:r>
              <a:endParaRPr lang="en-US" sz="1600" kern="0" dirty="0"/>
            </a:p>
          </p:txBody>
        </p:sp>
        <p:sp>
          <p:nvSpPr>
            <p:cNvPr id="26" name="Content Placeholder 2">
              <a:extLst>
                <a:ext uri="{FF2B5EF4-FFF2-40B4-BE49-F238E27FC236}">
                  <a16:creationId xmlns:a16="http://schemas.microsoft.com/office/drawing/2014/main" id="{575A401F-E158-8343-8754-06B11B61A1E5}"/>
                </a:ext>
              </a:extLst>
            </p:cNvPr>
            <p:cNvSpPr txBox="1">
              <a:spLocks/>
            </p:cNvSpPr>
            <p:nvPr/>
          </p:nvSpPr>
          <p:spPr>
            <a:xfrm>
              <a:off x="9144000" y="1981200"/>
              <a:ext cx="18288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kern="0" dirty="0"/>
                <a:t>O(N)</a:t>
              </a:r>
            </a:p>
            <a:p>
              <a:pPr marL="0" indent="0" algn="ctr">
                <a:spcBef>
                  <a:spcPts val="800"/>
                </a:spcBef>
              </a:pPr>
              <a:r>
                <a:rPr lang="en-US" sz="1600" kern="0" dirty="0"/>
                <a:t>O(N</a:t>
              </a:r>
              <a:r>
                <a:rPr lang="en-US" sz="1600" kern="0" baseline="30000" dirty="0"/>
                <a:t>2</a:t>
              </a:r>
              <a:r>
                <a:rPr lang="en-US" sz="1600" kern="0" dirty="0"/>
                <a:t>)</a:t>
              </a:r>
            </a:p>
            <a:p>
              <a:pPr marL="0" indent="0" algn="ctr">
                <a:spcBef>
                  <a:spcPts val="800"/>
                </a:spcBef>
              </a:pPr>
              <a:r>
                <a:rPr lang="en-US" sz="1600" kern="0" dirty="0"/>
                <a:t>O(N</a:t>
              </a:r>
              <a:r>
                <a:rPr lang="en-US" sz="1600" kern="0" baseline="30000" dirty="0"/>
                <a:t>3</a:t>
              </a:r>
              <a:r>
                <a:rPr lang="en-US" sz="1600" kern="0" dirty="0"/>
                <a:t>)</a:t>
              </a:r>
            </a:p>
            <a:p>
              <a:pPr marL="0" indent="0" algn="ctr">
                <a:spcBef>
                  <a:spcPts val="800"/>
                </a:spcBef>
              </a:pPr>
              <a:r>
                <a:rPr lang="en-US" sz="1600" kern="0" dirty="0"/>
                <a:t>O(</a:t>
              </a:r>
              <a:r>
                <a:rPr lang="en-US" sz="1600" kern="0" dirty="0" err="1"/>
                <a:t>NlogN</a:t>
              </a:r>
              <a:r>
                <a:rPr lang="en-US" sz="1600" kern="0" dirty="0"/>
                <a:t>)</a:t>
              </a:r>
            </a:p>
            <a:p>
              <a:pPr marL="0" indent="0" algn="ctr">
                <a:spcBef>
                  <a:spcPts val="800"/>
                </a:spcBef>
              </a:pPr>
              <a:r>
                <a:rPr lang="en-US" sz="1600" kern="0" dirty="0"/>
                <a:t>O(N</a:t>
              </a:r>
              <a:r>
                <a:rPr lang="en-US" sz="1600" kern="0" baseline="30000" dirty="0"/>
                <a:t>1.33</a:t>
              </a:r>
              <a:r>
                <a:rPr lang="en-US" sz="1600" kern="0" dirty="0"/>
                <a:t>)</a:t>
              </a:r>
            </a:p>
            <a:p>
              <a:pPr marL="0" indent="0" algn="ctr">
                <a:spcBef>
                  <a:spcPts val="800"/>
                </a:spcBef>
              </a:pPr>
              <a:r>
                <a:rPr lang="en-US" sz="1600" kern="0" dirty="0"/>
                <a:t>O(N)</a:t>
              </a:r>
            </a:p>
            <a:p>
              <a:pPr marL="0" indent="0" algn="ctr">
                <a:spcBef>
                  <a:spcPts val="800"/>
                </a:spcBef>
              </a:pPr>
              <a:r>
                <a:rPr lang="en-US" sz="1600" kern="0" dirty="0"/>
                <a:t>O(N</a:t>
              </a:r>
              <a:r>
                <a:rPr lang="en-US" sz="1600" kern="0" baseline="30000" dirty="0"/>
                <a:t>2</a:t>
              </a:r>
              <a:r>
                <a:rPr lang="en-US" sz="1600" kern="0" dirty="0"/>
                <a:t>)</a:t>
              </a:r>
            </a:p>
            <a:p>
              <a:pPr marL="0" indent="0" algn="ctr">
                <a:spcBef>
                  <a:spcPts val="800"/>
                </a:spcBef>
              </a:pPr>
              <a:endParaRPr lang="en-US" sz="1600" kern="0" dirty="0"/>
            </a:p>
          </p:txBody>
        </p:sp>
        <p:sp>
          <p:nvSpPr>
            <p:cNvPr id="30" name="Content Placeholder 2">
              <a:extLst>
                <a:ext uri="{FF2B5EF4-FFF2-40B4-BE49-F238E27FC236}">
                  <a16:creationId xmlns:a16="http://schemas.microsoft.com/office/drawing/2014/main" id="{470B9784-AD13-A340-B522-A31F3042D18F}"/>
                </a:ext>
              </a:extLst>
            </p:cNvPr>
            <p:cNvSpPr txBox="1">
              <a:spLocks/>
            </p:cNvSpPr>
            <p:nvPr/>
          </p:nvSpPr>
          <p:spPr>
            <a:xfrm>
              <a:off x="9144000" y="1676400"/>
              <a:ext cx="18288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b="1" kern="0" dirty="0"/>
                <a:t>FLOPs</a:t>
              </a:r>
              <a:endParaRPr lang="en-US" sz="1600" kern="0" dirty="0"/>
            </a:p>
          </p:txBody>
        </p:sp>
      </p:grpSp>
      <p:grpSp>
        <p:nvGrpSpPr>
          <p:cNvPr id="17" name="Group 16">
            <a:extLst>
              <a:ext uri="{FF2B5EF4-FFF2-40B4-BE49-F238E27FC236}">
                <a16:creationId xmlns:a16="http://schemas.microsoft.com/office/drawing/2014/main" id="{752150C5-E6BF-634A-967F-13F0C065FF6C}"/>
              </a:ext>
            </a:extLst>
          </p:cNvPr>
          <p:cNvGrpSpPr/>
          <p:nvPr/>
        </p:nvGrpSpPr>
        <p:grpSpPr>
          <a:xfrm>
            <a:off x="10515600" y="1676400"/>
            <a:ext cx="1828800" cy="2819400"/>
            <a:chOff x="10972800" y="1676400"/>
            <a:chExt cx="1828800" cy="2819400"/>
          </a:xfrm>
        </p:grpSpPr>
        <p:sp>
          <p:nvSpPr>
            <p:cNvPr id="27" name="Content Placeholder 2">
              <a:extLst>
                <a:ext uri="{FF2B5EF4-FFF2-40B4-BE49-F238E27FC236}">
                  <a16:creationId xmlns:a16="http://schemas.microsoft.com/office/drawing/2014/main" id="{4A16DB05-E989-DE48-A300-9874C5FE15AB}"/>
                </a:ext>
              </a:extLst>
            </p:cNvPr>
            <p:cNvSpPr txBox="1">
              <a:spLocks/>
            </p:cNvSpPr>
            <p:nvPr/>
          </p:nvSpPr>
          <p:spPr>
            <a:xfrm>
              <a:off x="10972800" y="1981200"/>
              <a:ext cx="18288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kern="0" dirty="0"/>
                <a:t>O(N)</a:t>
              </a:r>
            </a:p>
            <a:p>
              <a:pPr marL="0" indent="0" algn="ctr">
                <a:spcBef>
                  <a:spcPts val="800"/>
                </a:spcBef>
              </a:pPr>
              <a:r>
                <a:rPr lang="en-US" sz="1600" kern="0" dirty="0"/>
                <a:t>O(N</a:t>
              </a:r>
              <a:r>
                <a:rPr lang="en-US" sz="1600" kern="0" baseline="30000" dirty="0"/>
                <a:t>2</a:t>
              </a:r>
              <a:r>
                <a:rPr lang="en-US" sz="1600" kern="0" dirty="0"/>
                <a:t>)</a:t>
              </a:r>
            </a:p>
            <a:p>
              <a:pPr marL="0" indent="0" algn="ctr">
                <a:spcBef>
                  <a:spcPts val="800"/>
                </a:spcBef>
              </a:pPr>
              <a:r>
                <a:rPr lang="en-US" sz="1600" kern="0" dirty="0"/>
                <a:t>O(N</a:t>
              </a:r>
              <a:r>
                <a:rPr lang="en-US" sz="1600" kern="0" baseline="30000" dirty="0"/>
                <a:t>2</a:t>
              </a:r>
              <a:r>
                <a:rPr lang="en-US" sz="1600" kern="0" dirty="0"/>
                <a:t>)</a:t>
              </a:r>
            </a:p>
            <a:p>
              <a:pPr marL="0" indent="0" algn="ctr">
                <a:spcBef>
                  <a:spcPts val="800"/>
                </a:spcBef>
              </a:pPr>
              <a:r>
                <a:rPr lang="en-US" sz="1600" kern="0" dirty="0"/>
                <a:t>O(N)</a:t>
              </a:r>
            </a:p>
            <a:p>
              <a:pPr marL="0" indent="0" algn="ctr">
                <a:spcBef>
                  <a:spcPts val="800"/>
                </a:spcBef>
              </a:pPr>
              <a:r>
                <a:rPr lang="en-US" sz="1600" kern="0" dirty="0"/>
                <a:t>O(N</a:t>
              </a:r>
              <a:r>
                <a:rPr lang="en-US" sz="1600" kern="0" baseline="30000" dirty="0"/>
                <a:t>1.33</a:t>
              </a:r>
              <a:r>
                <a:rPr lang="en-US" sz="1600" kern="0" dirty="0"/>
                <a:t>)</a:t>
              </a:r>
            </a:p>
            <a:p>
              <a:pPr marL="0" indent="0" algn="ctr">
                <a:spcBef>
                  <a:spcPts val="800"/>
                </a:spcBef>
              </a:pPr>
              <a:r>
                <a:rPr lang="en-US" sz="1600" kern="0" dirty="0"/>
                <a:t>O(N)</a:t>
              </a:r>
            </a:p>
            <a:p>
              <a:pPr marL="0" indent="0" algn="ctr">
                <a:spcBef>
                  <a:spcPts val="800"/>
                </a:spcBef>
              </a:pPr>
              <a:r>
                <a:rPr lang="en-US" sz="1600" kern="0" dirty="0"/>
                <a:t>O(N)</a:t>
              </a:r>
            </a:p>
            <a:p>
              <a:pPr marL="0" indent="0" algn="ctr">
                <a:spcBef>
                  <a:spcPts val="800"/>
                </a:spcBef>
              </a:pPr>
              <a:endParaRPr lang="en-US" sz="1600" kern="0" dirty="0"/>
            </a:p>
          </p:txBody>
        </p:sp>
        <p:sp>
          <p:nvSpPr>
            <p:cNvPr id="31" name="Content Placeholder 2">
              <a:extLst>
                <a:ext uri="{FF2B5EF4-FFF2-40B4-BE49-F238E27FC236}">
                  <a16:creationId xmlns:a16="http://schemas.microsoft.com/office/drawing/2014/main" id="{5931A2B7-30C7-CD4F-ACCF-E4D981B975DC}"/>
                </a:ext>
              </a:extLst>
            </p:cNvPr>
            <p:cNvSpPr txBox="1">
              <a:spLocks/>
            </p:cNvSpPr>
            <p:nvPr/>
          </p:nvSpPr>
          <p:spPr>
            <a:xfrm>
              <a:off x="10972800" y="1676400"/>
              <a:ext cx="18288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b="1" kern="0" dirty="0"/>
                <a:t>Data</a:t>
              </a:r>
              <a:endParaRPr lang="en-US" sz="1600" kern="0" dirty="0"/>
            </a:p>
          </p:txBody>
        </p:sp>
      </p:grpSp>
      <p:grpSp>
        <p:nvGrpSpPr>
          <p:cNvPr id="35" name="Group 34">
            <a:extLst>
              <a:ext uri="{FF2B5EF4-FFF2-40B4-BE49-F238E27FC236}">
                <a16:creationId xmlns:a16="http://schemas.microsoft.com/office/drawing/2014/main" id="{112CA8AE-2D1D-7244-970C-34D83355355D}"/>
              </a:ext>
            </a:extLst>
          </p:cNvPr>
          <p:cNvGrpSpPr/>
          <p:nvPr/>
        </p:nvGrpSpPr>
        <p:grpSpPr>
          <a:xfrm>
            <a:off x="12344400" y="1676400"/>
            <a:ext cx="1828800" cy="2819400"/>
            <a:chOff x="10972800" y="1676400"/>
            <a:chExt cx="1828800" cy="2819400"/>
          </a:xfrm>
        </p:grpSpPr>
        <p:sp>
          <p:nvSpPr>
            <p:cNvPr id="36" name="Content Placeholder 2">
              <a:extLst>
                <a:ext uri="{FF2B5EF4-FFF2-40B4-BE49-F238E27FC236}">
                  <a16:creationId xmlns:a16="http://schemas.microsoft.com/office/drawing/2014/main" id="{9F66F302-7505-5542-B6C4-885D00ECEADF}"/>
                </a:ext>
              </a:extLst>
            </p:cNvPr>
            <p:cNvSpPr txBox="1">
              <a:spLocks/>
            </p:cNvSpPr>
            <p:nvPr/>
          </p:nvSpPr>
          <p:spPr>
            <a:xfrm>
              <a:off x="10972800" y="1981200"/>
              <a:ext cx="1828800" cy="25146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kern="0" dirty="0"/>
                <a:t>O(1)</a:t>
              </a:r>
            </a:p>
            <a:p>
              <a:pPr marL="0" indent="0" algn="ctr">
                <a:spcBef>
                  <a:spcPts val="800"/>
                </a:spcBef>
              </a:pPr>
              <a:r>
                <a:rPr lang="en-US" sz="1600" kern="0" dirty="0"/>
                <a:t>O(1)</a:t>
              </a:r>
            </a:p>
            <a:p>
              <a:pPr marL="0" indent="0" algn="ctr">
                <a:spcBef>
                  <a:spcPts val="800"/>
                </a:spcBef>
              </a:pPr>
              <a:r>
                <a:rPr lang="en-US" sz="1600" kern="0" dirty="0"/>
                <a:t>O(N)</a:t>
              </a:r>
            </a:p>
            <a:p>
              <a:pPr marL="0" indent="0" algn="ctr">
                <a:spcBef>
                  <a:spcPts val="800"/>
                </a:spcBef>
              </a:pPr>
              <a:r>
                <a:rPr lang="en-US" sz="1600" kern="0" dirty="0"/>
                <a:t>O(</a:t>
              </a:r>
              <a:r>
                <a:rPr lang="en-US" sz="1600" kern="0" dirty="0" err="1"/>
                <a:t>logN</a:t>
              </a:r>
              <a:r>
                <a:rPr lang="en-US" sz="1600" kern="0" dirty="0"/>
                <a:t>)</a:t>
              </a:r>
            </a:p>
            <a:p>
              <a:pPr marL="0" indent="0" algn="ctr">
                <a:spcBef>
                  <a:spcPts val="800"/>
                </a:spcBef>
              </a:pPr>
              <a:r>
                <a:rPr lang="en-US" sz="1600" kern="0" dirty="0"/>
                <a:t>O(1)</a:t>
              </a:r>
            </a:p>
            <a:p>
              <a:pPr marL="0" indent="0" algn="ctr">
                <a:spcBef>
                  <a:spcPts val="800"/>
                </a:spcBef>
              </a:pPr>
              <a:r>
                <a:rPr lang="en-US" sz="1600" kern="0" dirty="0"/>
                <a:t>O(1)</a:t>
              </a:r>
            </a:p>
            <a:p>
              <a:pPr marL="0" indent="0" algn="ctr">
                <a:spcBef>
                  <a:spcPts val="800"/>
                </a:spcBef>
              </a:pPr>
              <a:r>
                <a:rPr lang="en-US" sz="1600" kern="0" dirty="0"/>
                <a:t>O(N)</a:t>
              </a:r>
            </a:p>
            <a:p>
              <a:pPr marL="0" indent="0" algn="ctr">
                <a:spcBef>
                  <a:spcPts val="800"/>
                </a:spcBef>
              </a:pPr>
              <a:endParaRPr lang="en-US" sz="1600" kern="0" dirty="0"/>
            </a:p>
          </p:txBody>
        </p:sp>
        <p:sp>
          <p:nvSpPr>
            <p:cNvPr id="37" name="Content Placeholder 2">
              <a:extLst>
                <a:ext uri="{FF2B5EF4-FFF2-40B4-BE49-F238E27FC236}">
                  <a16:creationId xmlns:a16="http://schemas.microsoft.com/office/drawing/2014/main" id="{D1ACE40B-9063-6649-9CDE-0AF32AE39BB4}"/>
                </a:ext>
              </a:extLst>
            </p:cNvPr>
            <p:cNvSpPr txBox="1">
              <a:spLocks/>
            </p:cNvSpPr>
            <p:nvPr/>
          </p:nvSpPr>
          <p:spPr>
            <a:xfrm>
              <a:off x="10972800" y="1676400"/>
              <a:ext cx="1828800" cy="304800"/>
            </a:xfrm>
            <a:prstGeom prst="rect">
              <a:avLst/>
            </a:prstGeom>
          </p:spPr>
          <p:txBody>
            <a:bodyPr lIns="130622" tIns="65311" rIns="130622" bIns="65311" anchor="t"/>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1600" b="1" kern="0" dirty="0"/>
                <a:t>AI (ideal)</a:t>
              </a:r>
              <a:endParaRPr lang="en-US" sz="1600" kern="0" dirty="0"/>
            </a:p>
          </p:txBody>
        </p:sp>
      </p:grpSp>
      <p:grpSp>
        <p:nvGrpSpPr>
          <p:cNvPr id="10" name="Group 9">
            <a:extLst>
              <a:ext uri="{FF2B5EF4-FFF2-40B4-BE49-F238E27FC236}">
                <a16:creationId xmlns:a16="http://schemas.microsoft.com/office/drawing/2014/main" id="{B730A32B-B0E0-294D-AFB5-16E0B12DE10A}"/>
              </a:ext>
            </a:extLst>
          </p:cNvPr>
          <p:cNvGrpSpPr/>
          <p:nvPr/>
        </p:nvGrpSpPr>
        <p:grpSpPr>
          <a:xfrm>
            <a:off x="457200" y="2438400"/>
            <a:ext cx="6858000" cy="2209801"/>
            <a:chOff x="457200" y="2438400"/>
            <a:chExt cx="6858000" cy="2209801"/>
          </a:xfrm>
        </p:grpSpPr>
        <p:sp>
          <p:nvSpPr>
            <p:cNvPr id="4" name="TextBox 3">
              <a:extLst>
                <a:ext uri="{FF2B5EF4-FFF2-40B4-BE49-F238E27FC236}">
                  <a16:creationId xmlns:a16="http://schemas.microsoft.com/office/drawing/2014/main" id="{85BCD398-512C-FD49-A71D-1518523C61C6}"/>
                </a:ext>
              </a:extLst>
            </p:cNvPr>
            <p:cNvSpPr txBox="1"/>
            <p:nvPr/>
          </p:nvSpPr>
          <p:spPr>
            <a:xfrm>
              <a:off x="3200400" y="3276600"/>
              <a:ext cx="3657600" cy="1371600"/>
            </a:xfrm>
            <a:prstGeom prst="rect">
              <a:avLst/>
            </a:prstGeom>
            <a:noFill/>
          </p:spPr>
          <p:txBody>
            <a:bodyPr wrap="none" lIns="0" tIns="0" rIns="0" bIns="0" rtlCol="0" anchor="ctr" anchorCtr="0">
              <a:noAutofit/>
            </a:bodyPr>
            <a:lstStyle/>
            <a:p>
              <a:pPr algn="ctr"/>
              <a:r>
                <a:rPr lang="en-US" b="1" dirty="0">
                  <a:solidFill>
                    <a:srgbClr val="0432FF"/>
                  </a:solidFill>
                </a:rPr>
                <a:t>Peak DP FLOP/s</a:t>
              </a:r>
            </a:p>
            <a:p>
              <a:pPr algn="ctr"/>
              <a:r>
                <a:rPr lang="en-US" b="1" dirty="0">
                  <a:solidFill>
                    <a:srgbClr val="0432FF"/>
                  </a:solidFill>
                </a:rPr>
                <a:t>Peak Bandwidth</a:t>
              </a:r>
            </a:p>
          </p:txBody>
        </p:sp>
        <p:sp>
          <p:nvSpPr>
            <p:cNvPr id="24" name="TextBox 23">
              <a:extLst>
                <a:ext uri="{FF2B5EF4-FFF2-40B4-BE49-F238E27FC236}">
                  <a16:creationId xmlns:a16="http://schemas.microsoft.com/office/drawing/2014/main" id="{182C74D1-84C2-9B47-9E4D-87B265FA9CC1}"/>
                </a:ext>
              </a:extLst>
            </p:cNvPr>
            <p:cNvSpPr txBox="1"/>
            <p:nvPr/>
          </p:nvSpPr>
          <p:spPr>
            <a:xfrm>
              <a:off x="457200" y="3276601"/>
              <a:ext cx="2743200" cy="1371600"/>
            </a:xfrm>
            <a:prstGeom prst="rect">
              <a:avLst/>
            </a:prstGeom>
            <a:noFill/>
          </p:spPr>
          <p:txBody>
            <a:bodyPr wrap="none" lIns="0" tIns="0" rIns="0" bIns="0" rtlCol="0" anchor="ctr" anchorCtr="0">
              <a:noAutofit/>
            </a:bodyPr>
            <a:lstStyle/>
            <a:p>
              <a:pPr algn="r"/>
              <a:r>
                <a:rPr lang="en-US" b="1" dirty="0">
                  <a:solidFill>
                    <a:srgbClr val="0432FF"/>
                  </a:solidFill>
                </a:rPr>
                <a:t>Balance = </a:t>
              </a:r>
            </a:p>
          </p:txBody>
        </p:sp>
        <p:cxnSp>
          <p:nvCxnSpPr>
            <p:cNvPr id="7" name="Straight Connector 6">
              <a:extLst>
                <a:ext uri="{FF2B5EF4-FFF2-40B4-BE49-F238E27FC236}">
                  <a16:creationId xmlns:a16="http://schemas.microsoft.com/office/drawing/2014/main" id="{DCF0D12D-E079-0F4C-8B4A-B3057473FF8A}"/>
                </a:ext>
              </a:extLst>
            </p:cNvPr>
            <p:cNvCxnSpPr>
              <a:cxnSpLocks/>
              <a:stCxn id="4" idx="3"/>
              <a:endCxn id="24" idx="3"/>
            </p:cNvCxnSpPr>
            <p:nvPr/>
          </p:nvCxnSpPr>
          <p:spPr bwMode="auto">
            <a:xfrm flipH="1">
              <a:off x="3200400" y="3962400"/>
              <a:ext cx="3657600" cy="1"/>
            </a:xfrm>
            <a:prstGeom prst="line">
              <a:avLst/>
            </a:prstGeom>
            <a:solidFill>
              <a:schemeClr val="accent1"/>
            </a:solidFill>
            <a:ln w="25400" cap="flat" cmpd="sng" algn="ctr">
              <a:solidFill>
                <a:srgbClr val="0432FF"/>
              </a:solidFill>
              <a:prstDash val="solid"/>
              <a:round/>
              <a:headEnd type="none" w="med" len="med"/>
              <a:tailEnd type="none" w="med" len="med"/>
            </a:ln>
            <a:effectLst/>
          </p:spPr>
        </p:cxnSp>
        <p:sp>
          <p:nvSpPr>
            <p:cNvPr id="38" name="Content Placeholder 2">
              <a:extLst>
                <a:ext uri="{FF2B5EF4-FFF2-40B4-BE49-F238E27FC236}">
                  <a16:creationId xmlns:a16="http://schemas.microsoft.com/office/drawing/2014/main" id="{A09AF393-2E09-7E4B-8D42-870470E588F7}"/>
                </a:ext>
              </a:extLst>
            </p:cNvPr>
            <p:cNvSpPr txBox="1">
              <a:spLocks/>
            </p:cNvSpPr>
            <p:nvPr/>
          </p:nvSpPr>
          <p:spPr>
            <a:xfrm>
              <a:off x="457200" y="2438400"/>
              <a:ext cx="6858000" cy="1524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We define machine balance as the ratio of…</a:t>
              </a:r>
              <a:endParaRPr lang="en-US" sz="2400" kern="0" dirty="0"/>
            </a:p>
          </p:txBody>
        </p:sp>
      </p:grpSp>
      <p:grpSp>
        <p:nvGrpSpPr>
          <p:cNvPr id="11" name="Group 10">
            <a:extLst>
              <a:ext uri="{FF2B5EF4-FFF2-40B4-BE49-F238E27FC236}">
                <a16:creationId xmlns:a16="http://schemas.microsoft.com/office/drawing/2014/main" id="{D4118358-A6BF-864E-BC3A-57F012965123}"/>
              </a:ext>
            </a:extLst>
          </p:cNvPr>
          <p:cNvGrpSpPr/>
          <p:nvPr/>
        </p:nvGrpSpPr>
        <p:grpSpPr>
          <a:xfrm>
            <a:off x="457200" y="4876800"/>
            <a:ext cx="6858000" cy="2209801"/>
            <a:chOff x="457200" y="4876800"/>
            <a:chExt cx="6858000" cy="2209801"/>
          </a:xfrm>
        </p:grpSpPr>
        <p:sp>
          <p:nvSpPr>
            <p:cNvPr id="39" name="TextBox 38">
              <a:extLst>
                <a:ext uri="{FF2B5EF4-FFF2-40B4-BE49-F238E27FC236}">
                  <a16:creationId xmlns:a16="http://schemas.microsoft.com/office/drawing/2014/main" id="{CB70AB97-2084-9843-9D3D-03C566226998}"/>
                </a:ext>
              </a:extLst>
            </p:cNvPr>
            <p:cNvSpPr txBox="1"/>
            <p:nvPr/>
          </p:nvSpPr>
          <p:spPr>
            <a:xfrm>
              <a:off x="3200400" y="5715000"/>
              <a:ext cx="3657600" cy="1371600"/>
            </a:xfrm>
            <a:prstGeom prst="rect">
              <a:avLst/>
            </a:prstGeom>
            <a:noFill/>
          </p:spPr>
          <p:txBody>
            <a:bodyPr wrap="none" lIns="0" tIns="0" rIns="0" bIns="0" rtlCol="0" anchor="ctr" anchorCtr="0">
              <a:noAutofit/>
            </a:bodyPr>
            <a:lstStyle/>
            <a:p>
              <a:pPr algn="ctr"/>
              <a:r>
                <a:rPr lang="en-US" b="1" dirty="0">
                  <a:solidFill>
                    <a:srgbClr val="0432FF"/>
                  </a:solidFill>
                </a:rPr>
                <a:t>FLOPs Performed</a:t>
              </a:r>
            </a:p>
            <a:p>
              <a:pPr algn="ctr"/>
              <a:r>
                <a:rPr lang="en-US" b="1" dirty="0">
                  <a:solidFill>
                    <a:srgbClr val="0432FF"/>
                  </a:solidFill>
                </a:rPr>
                <a:t>Data Moved</a:t>
              </a:r>
            </a:p>
          </p:txBody>
        </p:sp>
        <p:sp>
          <p:nvSpPr>
            <p:cNvPr id="40" name="TextBox 39">
              <a:extLst>
                <a:ext uri="{FF2B5EF4-FFF2-40B4-BE49-F238E27FC236}">
                  <a16:creationId xmlns:a16="http://schemas.microsoft.com/office/drawing/2014/main" id="{122B9E01-4B6F-FD45-B77D-525135F18837}"/>
                </a:ext>
              </a:extLst>
            </p:cNvPr>
            <p:cNvSpPr txBox="1"/>
            <p:nvPr/>
          </p:nvSpPr>
          <p:spPr>
            <a:xfrm>
              <a:off x="457200" y="5715001"/>
              <a:ext cx="2743200" cy="1371600"/>
            </a:xfrm>
            <a:prstGeom prst="rect">
              <a:avLst/>
            </a:prstGeom>
            <a:noFill/>
          </p:spPr>
          <p:txBody>
            <a:bodyPr wrap="none" lIns="0" tIns="0" rIns="0" bIns="0" rtlCol="0" anchor="ctr" anchorCtr="0">
              <a:noAutofit/>
            </a:bodyPr>
            <a:lstStyle/>
            <a:p>
              <a:pPr algn="r"/>
              <a:r>
                <a:rPr lang="en-US" b="1" dirty="0">
                  <a:solidFill>
                    <a:srgbClr val="0432FF"/>
                  </a:solidFill>
                </a:rPr>
                <a:t>AI = </a:t>
              </a:r>
            </a:p>
          </p:txBody>
        </p:sp>
        <p:sp>
          <p:nvSpPr>
            <p:cNvPr id="41" name="Content Placeholder 2">
              <a:extLst>
                <a:ext uri="{FF2B5EF4-FFF2-40B4-BE49-F238E27FC236}">
                  <a16:creationId xmlns:a16="http://schemas.microsoft.com/office/drawing/2014/main" id="{9B95C0F7-8B4C-E940-A78F-A63D8A76B5F8}"/>
                </a:ext>
              </a:extLst>
            </p:cNvPr>
            <p:cNvSpPr txBox="1">
              <a:spLocks/>
            </p:cNvSpPr>
            <p:nvPr/>
          </p:nvSpPr>
          <p:spPr>
            <a:xfrm>
              <a:off x="457200" y="4876800"/>
              <a:ext cx="6858000" cy="1524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…and arithmetic intensity as the ratio of…</a:t>
              </a:r>
              <a:endParaRPr lang="en-US" sz="2400" kern="0" dirty="0"/>
            </a:p>
          </p:txBody>
        </p:sp>
        <p:cxnSp>
          <p:nvCxnSpPr>
            <p:cNvPr id="43" name="Straight Connector 42">
              <a:extLst>
                <a:ext uri="{FF2B5EF4-FFF2-40B4-BE49-F238E27FC236}">
                  <a16:creationId xmlns:a16="http://schemas.microsoft.com/office/drawing/2014/main" id="{36A54E9F-A2DA-B74E-9D72-229CBE10E9A7}"/>
                </a:ext>
              </a:extLst>
            </p:cNvPr>
            <p:cNvCxnSpPr>
              <a:cxnSpLocks/>
            </p:cNvCxnSpPr>
            <p:nvPr/>
          </p:nvCxnSpPr>
          <p:spPr bwMode="auto">
            <a:xfrm flipH="1">
              <a:off x="3200400" y="6400799"/>
              <a:ext cx="3657600" cy="1"/>
            </a:xfrm>
            <a:prstGeom prst="line">
              <a:avLst/>
            </a:prstGeom>
            <a:solidFill>
              <a:schemeClr val="accent1"/>
            </a:solidFill>
            <a:ln w="25400" cap="flat" cmpd="sng" algn="ctr">
              <a:solidFill>
                <a:srgbClr val="0432FF"/>
              </a:solidFill>
              <a:prstDash val="solid"/>
              <a:round/>
              <a:headEnd type="none" w="med" len="med"/>
              <a:tailEnd type="none" w="med" len="med"/>
            </a:ln>
            <a:effectLst/>
          </p:spPr>
        </p:cxnSp>
      </p:grpSp>
      <p:grpSp>
        <p:nvGrpSpPr>
          <p:cNvPr id="15" name="Group 14">
            <a:extLst>
              <a:ext uri="{FF2B5EF4-FFF2-40B4-BE49-F238E27FC236}">
                <a16:creationId xmlns:a16="http://schemas.microsoft.com/office/drawing/2014/main" id="{5645897B-A940-144A-B9DB-CFAF2AB1DB8F}"/>
              </a:ext>
            </a:extLst>
          </p:cNvPr>
          <p:cNvGrpSpPr/>
          <p:nvPr/>
        </p:nvGrpSpPr>
        <p:grpSpPr>
          <a:xfrm>
            <a:off x="8077200" y="1752600"/>
            <a:ext cx="6096000" cy="5334000"/>
            <a:chOff x="7848600" y="1981200"/>
            <a:chExt cx="6096000" cy="5334000"/>
          </a:xfrm>
        </p:grpSpPr>
        <p:sp>
          <p:nvSpPr>
            <p:cNvPr id="14" name="Explosion 2 13">
              <a:extLst>
                <a:ext uri="{FF2B5EF4-FFF2-40B4-BE49-F238E27FC236}">
                  <a16:creationId xmlns:a16="http://schemas.microsoft.com/office/drawing/2014/main" id="{C04B9E20-24E0-E342-AB81-47F4091E9DF5}"/>
                </a:ext>
              </a:extLst>
            </p:cNvPr>
            <p:cNvSpPr/>
            <p:nvPr/>
          </p:nvSpPr>
          <p:spPr bwMode="auto">
            <a:xfrm>
              <a:off x="7848600" y="1981200"/>
              <a:ext cx="6096000" cy="5334000"/>
            </a:xfrm>
            <a:prstGeom prst="irregularSeal2">
              <a:avLst/>
            </a:prstGeom>
            <a:solidFill>
              <a:srgbClr val="FFCC66"/>
            </a:solidFill>
            <a:ln w="9525" cap="flat" cmpd="sng" algn="ctr">
              <a:solidFill>
                <a:srgbClr val="9411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0" b="0" i="0" u="none" strike="noStrike" cap="none" normalizeH="0" baseline="0" dirty="0">
                  <a:ln>
                    <a:noFill/>
                  </a:ln>
                  <a:solidFill>
                    <a:srgbClr val="FF9300"/>
                  </a:solidFill>
                  <a:effectLst/>
                  <a:latin typeface="Arial" charset="0"/>
                  <a:ea typeface="ＭＳ Ｐゴシック" charset="-128"/>
                  <a:cs typeface="ＭＳ Ｐゴシック" charset="-128"/>
                </a:rPr>
                <a:t>!</a:t>
              </a:r>
            </a:p>
          </p:txBody>
        </p:sp>
        <p:sp>
          <p:nvSpPr>
            <p:cNvPr id="44" name="Content Placeholder 2">
              <a:extLst>
                <a:ext uri="{FF2B5EF4-FFF2-40B4-BE49-F238E27FC236}">
                  <a16:creationId xmlns:a16="http://schemas.microsoft.com/office/drawing/2014/main" id="{320183C2-B874-D74C-AD9B-87E71C31908A}"/>
                </a:ext>
              </a:extLst>
            </p:cNvPr>
            <p:cNvSpPr txBox="1">
              <a:spLocks/>
            </p:cNvSpPr>
            <p:nvPr/>
          </p:nvSpPr>
          <p:spPr>
            <a:xfrm rot="20099409">
              <a:off x="8246775" y="3746659"/>
              <a:ext cx="4800600" cy="1866900"/>
            </a:xfrm>
            <a:prstGeom prst="rect">
              <a:avLst/>
            </a:prstGeom>
          </p:spPr>
          <p:txBody>
            <a:bodyPr lIns="130622" tIns="65311" rIns="130622" bIns="65311" anchor="ctr"/>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lgn="ctr">
                <a:spcBef>
                  <a:spcPts val="800"/>
                </a:spcBef>
              </a:pPr>
              <a:r>
                <a:rPr lang="en-US" sz="3200" b="1" kern="0" dirty="0">
                  <a:solidFill>
                    <a:srgbClr val="941100"/>
                  </a:solidFill>
                </a:rPr>
                <a:t>Kernels with AI</a:t>
              </a:r>
            </a:p>
            <a:p>
              <a:pPr marL="0" indent="0" algn="ctr">
                <a:spcBef>
                  <a:spcPts val="800"/>
                </a:spcBef>
              </a:pPr>
              <a:r>
                <a:rPr lang="en-US" sz="3200" b="1" kern="0" dirty="0">
                  <a:solidFill>
                    <a:srgbClr val="941100"/>
                  </a:solidFill>
                </a:rPr>
                <a:t>less than machine balance are ultimately bandwidth limited</a:t>
              </a:r>
              <a:endParaRPr lang="en-US" sz="2000" b="1" kern="0" dirty="0">
                <a:solidFill>
                  <a:srgbClr val="941100"/>
                </a:solidFill>
              </a:endParaRPr>
            </a:p>
          </p:txBody>
        </p:sp>
      </p:grpSp>
    </p:spTree>
    <p:extLst>
      <p:ext uri="{BB962C8B-B14F-4D97-AF65-F5344CB8AC3E}">
        <p14:creationId xmlns:p14="http://schemas.microsoft.com/office/powerpoint/2010/main" val="69190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Initially Cobbled Together Tools…</a:t>
            </a:r>
          </a:p>
        </p:txBody>
      </p:sp>
      <p:sp>
        <p:nvSpPr>
          <p:cNvPr id="3" name="Content Placeholder 2"/>
          <p:cNvSpPr>
            <a:spLocks noGrp="1"/>
          </p:cNvSpPr>
          <p:nvPr>
            <p:ph idx="1"/>
          </p:nvPr>
        </p:nvSpPr>
        <p:spPr>
          <a:xfrm>
            <a:off x="457200" y="1447800"/>
            <a:ext cx="8686800" cy="1524000"/>
          </a:xfrm>
        </p:spPr>
        <p:txBody>
          <a:bodyPr/>
          <a:lstStyle/>
          <a:p>
            <a:pPr marL="457200" indent="-457200">
              <a:spcBef>
                <a:spcPts val="800"/>
              </a:spcBef>
              <a:buFont typeface="Wingdings" charset="2"/>
              <a:buChar char="§"/>
            </a:pPr>
            <a:r>
              <a:rPr lang="en-US" sz="2800" dirty="0">
                <a:solidFill>
                  <a:srgbClr val="002060"/>
                </a:solidFill>
              </a:rPr>
              <a:t>Use tools known/observed to work on NERSC’s Cori (KNL, HSW)</a:t>
            </a:r>
            <a:r>
              <a:rPr lang="mr-IN" sz="2800" dirty="0">
                <a:solidFill>
                  <a:srgbClr val="002060"/>
                </a:solidFill>
              </a:rPr>
              <a:t>…</a:t>
            </a:r>
            <a:endParaRPr lang="en-US" sz="2800" dirty="0">
              <a:solidFill>
                <a:srgbClr val="002060"/>
              </a:solidFill>
            </a:endParaRPr>
          </a:p>
          <a:p>
            <a:pPr marL="914400" indent="-457200">
              <a:spcBef>
                <a:spcPts val="800"/>
              </a:spcBef>
              <a:buFont typeface="Arial" charset="0"/>
              <a:buChar char="•"/>
            </a:pPr>
            <a:r>
              <a:rPr lang="en-US" sz="2400" dirty="0">
                <a:solidFill>
                  <a:srgbClr val="002060"/>
                </a:solidFill>
              </a:rPr>
              <a:t>Used </a:t>
            </a:r>
            <a:r>
              <a:rPr lang="en-US" sz="2400" b="1" dirty="0">
                <a:solidFill>
                  <a:srgbClr val="0432FF"/>
                </a:solidFill>
              </a:rPr>
              <a:t>Intel SDE</a:t>
            </a:r>
            <a:r>
              <a:rPr lang="en-US" sz="2400" dirty="0">
                <a:solidFill>
                  <a:srgbClr val="0432FF"/>
                </a:solidFill>
              </a:rPr>
              <a:t> </a:t>
            </a:r>
            <a:r>
              <a:rPr lang="en-US" sz="2400" dirty="0">
                <a:solidFill>
                  <a:srgbClr val="002060"/>
                </a:solidFill>
              </a:rPr>
              <a:t>(Pin binary instrumentation + emulation) to create software Flop counters</a:t>
            </a:r>
          </a:p>
          <a:p>
            <a:pPr marL="914400" indent="-457200">
              <a:spcBef>
                <a:spcPts val="800"/>
              </a:spcBef>
              <a:buFont typeface="Arial" charset="0"/>
              <a:buChar char="•"/>
            </a:pPr>
            <a:r>
              <a:rPr lang="en-US" sz="2400" dirty="0">
                <a:solidFill>
                  <a:srgbClr val="002060"/>
                </a:solidFill>
              </a:rPr>
              <a:t>Used </a:t>
            </a:r>
            <a:r>
              <a:rPr lang="en-US" sz="2400" b="1" dirty="0">
                <a:solidFill>
                  <a:srgbClr val="0432FF"/>
                </a:solidFill>
              </a:rPr>
              <a:t>Intel </a:t>
            </a:r>
            <a:r>
              <a:rPr lang="en-US" sz="2400" b="1" dirty="0" err="1">
                <a:solidFill>
                  <a:srgbClr val="0432FF"/>
                </a:solidFill>
              </a:rPr>
              <a:t>VTune</a:t>
            </a:r>
            <a:r>
              <a:rPr lang="en-US" sz="2400" dirty="0">
                <a:solidFill>
                  <a:srgbClr val="0432FF"/>
                </a:solidFill>
              </a:rPr>
              <a:t> </a:t>
            </a:r>
            <a:r>
              <a:rPr lang="en-US" sz="2400" dirty="0">
                <a:solidFill>
                  <a:srgbClr val="002060"/>
                </a:solidFill>
              </a:rPr>
              <a:t>performance tool (NERSC/Cray approved) to access </a:t>
            </a:r>
            <a:r>
              <a:rPr lang="en-US" sz="2400" dirty="0" err="1">
                <a:solidFill>
                  <a:srgbClr val="002060"/>
                </a:solidFill>
              </a:rPr>
              <a:t>uncore</a:t>
            </a:r>
            <a:r>
              <a:rPr lang="en-US" sz="2400" dirty="0">
                <a:solidFill>
                  <a:srgbClr val="002060"/>
                </a:solidFill>
              </a:rPr>
              <a:t> counters</a:t>
            </a:r>
          </a:p>
          <a:p>
            <a:pPr marL="457200" indent="-457200">
              <a:spcBef>
                <a:spcPts val="800"/>
              </a:spcBef>
              <a:buFont typeface="Wingdings" charset="2"/>
              <a:buChar char="Ø"/>
            </a:pPr>
            <a:r>
              <a:rPr lang="en-US" sz="2800" dirty="0">
                <a:solidFill>
                  <a:srgbClr val="002060"/>
                </a:solidFill>
              </a:rPr>
              <a:t>Accurate measurement of FLOPs (HSW) and DRAM data movement (HSW and KNL)</a:t>
            </a:r>
          </a:p>
          <a:p>
            <a:pPr marL="457200" indent="-457200">
              <a:spcBef>
                <a:spcPts val="800"/>
              </a:spcBef>
              <a:buFont typeface="Wingdings" charset="2"/>
              <a:buChar char="Ø"/>
            </a:pPr>
            <a:r>
              <a:rPr lang="en-US" sz="2800" dirty="0">
                <a:solidFill>
                  <a:srgbClr val="002060"/>
                </a:solidFill>
              </a:rPr>
              <a:t>Used by NESAP (NERSC KNL application readiness project) to characterize apps on Cori</a:t>
            </a:r>
            <a:r>
              <a:rPr lang="mr-IN" sz="2800" dirty="0">
                <a:solidFill>
                  <a:srgbClr val="002060"/>
                </a:solidFill>
              </a:rPr>
              <a:t>…</a:t>
            </a:r>
            <a:endParaRPr lang="en-US" sz="2800" dirty="0">
              <a:solidFill>
                <a:srgbClr val="002060"/>
              </a:solidFill>
            </a:endParaRPr>
          </a:p>
          <a:p>
            <a:pPr marL="457200" indent="-457200">
              <a:spcBef>
                <a:spcPts val="800"/>
              </a:spcBef>
              <a:buFont typeface="Wingdings" charset="2"/>
              <a:buChar char="Ø"/>
            </a:pPr>
            <a:endParaRPr lang="en-US" sz="2800" b="1" dirty="0">
              <a:solidFill>
                <a:srgbClr val="0432FF"/>
              </a:solidFill>
            </a:endParaRP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80</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1200" y="1600200"/>
            <a:ext cx="4572000" cy="4508774"/>
          </a:xfrm>
          <a:prstGeom prst="rect">
            <a:avLst/>
          </a:prstGeom>
        </p:spPr>
      </p:pic>
      <p:sp>
        <p:nvSpPr>
          <p:cNvPr id="6" name="Content Placeholder 2"/>
          <p:cNvSpPr txBox="1">
            <a:spLocks/>
          </p:cNvSpPr>
          <p:nvPr/>
        </p:nvSpPr>
        <p:spPr>
          <a:xfrm>
            <a:off x="762000" y="6705600"/>
            <a:ext cx="12954000" cy="6096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165546" lvl="2" indent="0">
              <a:spcBef>
                <a:spcPts val="800"/>
              </a:spcBef>
              <a:buSzPct val="100000"/>
              <a:buNone/>
            </a:pPr>
            <a:r>
              <a:rPr lang="en-US" sz="2400" kern="0" dirty="0">
                <a:hlinkClick r:id="rId3"/>
              </a:rPr>
              <a:t>http://www.nersc.gov/users/application-performance/measuring-arithmetic-intensity/</a:t>
            </a:r>
            <a:endParaRPr lang="en-US" sz="2400" kern="0" dirty="0"/>
          </a:p>
          <a:p>
            <a:pPr marL="492101" lvl="3" indent="0">
              <a:spcBef>
                <a:spcPts val="800"/>
              </a:spcBef>
              <a:buSzPct val="100000"/>
              <a:buNone/>
            </a:pPr>
            <a:endParaRPr lang="en-US" sz="2400" kern="0" dirty="0"/>
          </a:p>
          <a:p>
            <a:pPr marL="492101" lvl="3" indent="0">
              <a:spcBef>
                <a:spcPts val="800"/>
              </a:spcBef>
              <a:buSzPct val="100000"/>
              <a:buNone/>
            </a:pPr>
            <a:endParaRPr lang="en-US" sz="2400" kern="0" dirty="0"/>
          </a:p>
          <a:p>
            <a:pPr marL="492101" lvl="3" indent="0">
              <a:spcBef>
                <a:spcPts val="800"/>
              </a:spcBef>
              <a:buSzPct val="100000"/>
              <a:buNone/>
            </a:pPr>
            <a:endParaRPr lang="en-US" sz="2400" kern="0" dirty="0"/>
          </a:p>
        </p:txBody>
      </p:sp>
      <p:sp>
        <p:nvSpPr>
          <p:cNvPr id="8" name="TextBox 7"/>
          <p:cNvSpPr txBox="1"/>
          <p:nvPr/>
        </p:nvSpPr>
        <p:spPr>
          <a:xfrm>
            <a:off x="228600" y="7315200"/>
            <a:ext cx="6400800" cy="914400"/>
          </a:xfrm>
          <a:prstGeom prst="rect">
            <a:avLst/>
          </a:prstGeom>
          <a:noFill/>
        </p:spPr>
        <p:txBody>
          <a:bodyPr wrap="none" lIns="0" tIns="0" rIns="0" rtlCol="0" anchor="ctr" anchorCtr="0">
            <a:noAutofit/>
          </a:bodyPr>
          <a:lstStyle/>
          <a:p>
            <a:r>
              <a:rPr lang="en-US" sz="1200" dirty="0">
                <a:solidFill>
                  <a:schemeClr val="bg1">
                    <a:lumMod val="50000"/>
                  </a:schemeClr>
                </a:solidFill>
              </a:rPr>
              <a:t>NERSC is LBL’s production computing division</a:t>
            </a:r>
          </a:p>
          <a:p>
            <a:r>
              <a:rPr lang="en-US" sz="1200" dirty="0">
                <a:solidFill>
                  <a:schemeClr val="bg1">
                    <a:lumMod val="50000"/>
                  </a:schemeClr>
                </a:solidFill>
              </a:rPr>
              <a:t>CRD is LBL’s Computational Research Division</a:t>
            </a:r>
          </a:p>
          <a:p>
            <a:r>
              <a:rPr lang="en-US" sz="1200" dirty="0">
                <a:solidFill>
                  <a:schemeClr val="bg1">
                    <a:lumMod val="50000"/>
                  </a:schemeClr>
                </a:solidFill>
              </a:rPr>
              <a:t>NESAP is NERSC’s KNL application readiness project</a:t>
            </a:r>
          </a:p>
          <a:p>
            <a:r>
              <a:rPr lang="en-US" sz="1200" dirty="0">
                <a:solidFill>
                  <a:schemeClr val="bg1">
                    <a:lumMod val="50000"/>
                  </a:schemeClr>
                </a:solidFill>
              </a:rPr>
              <a:t>LBL is part of SUPER (DOE SciDAC3 Computer Science Institute)</a:t>
            </a:r>
          </a:p>
        </p:txBody>
      </p:sp>
    </p:spTree>
    <p:extLst>
      <p:ext uri="{BB962C8B-B14F-4D97-AF65-F5344CB8AC3E}">
        <p14:creationId xmlns:p14="http://schemas.microsoft.com/office/powerpoint/2010/main" val="428819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Recently…</a:t>
            </a:r>
          </a:p>
        </p:txBody>
      </p:sp>
      <p:sp>
        <p:nvSpPr>
          <p:cNvPr id="3" name="Content Placeholder 2"/>
          <p:cNvSpPr>
            <a:spLocks noGrp="1"/>
          </p:cNvSpPr>
          <p:nvPr>
            <p:ph idx="1"/>
          </p:nvPr>
        </p:nvSpPr>
        <p:spPr>
          <a:xfrm>
            <a:off x="457200" y="1447800"/>
            <a:ext cx="8686800" cy="1524000"/>
          </a:xfrm>
        </p:spPr>
        <p:txBody>
          <a:bodyPr/>
          <a:lstStyle/>
          <a:p>
            <a:pPr marL="457200" indent="-457200">
              <a:spcBef>
                <a:spcPts val="800"/>
              </a:spcBef>
              <a:buFont typeface="Wingdings" charset="2"/>
              <a:buChar char="§"/>
            </a:pPr>
            <a:r>
              <a:rPr lang="en-US" sz="2800" dirty="0">
                <a:solidFill>
                  <a:srgbClr val="002060"/>
                </a:solidFill>
              </a:rPr>
              <a:t>Use tools known/observed to work on NERSC’s Cori (KNL, HSW)</a:t>
            </a:r>
            <a:r>
              <a:rPr lang="mr-IN" sz="2800" dirty="0">
                <a:solidFill>
                  <a:srgbClr val="002060"/>
                </a:solidFill>
              </a:rPr>
              <a:t>…</a:t>
            </a:r>
            <a:endParaRPr lang="en-US" sz="2800" dirty="0">
              <a:solidFill>
                <a:srgbClr val="002060"/>
              </a:solidFill>
            </a:endParaRPr>
          </a:p>
          <a:p>
            <a:pPr marL="914400" indent="-457200">
              <a:spcBef>
                <a:spcPts val="800"/>
              </a:spcBef>
              <a:buFont typeface="Arial" charset="0"/>
              <a:buChar char="•"/>
            </a:pPr>
            <a:r>
              <a:rPr lang="en-US" sz="2400" dirty="0">
                <a:solidFill>
                  <a:srgbClr val="002060"/>
                </a:solidFill>
              </a:rPr>
              <a:t>Used </a:t>
            </a:r>
            <a:r>
              <a:rPr lang="en-US" sz="2400" b="1" dirty="0">
                <a:solidFill>
                  <a:srgbClr val="0432FF"/>
                </a:solidFill>
              </a:rPr>
              <a:t>Intel SDE</a:t>
            </a:r>
            <a:r>
              <a:rPr lang="en-US" sz="2400" dirty="0">
                <a:solidFill>
                  <a:srgbClr val="0432FF"/>
                </a:solidFill>
              </a:rPr>
              <a:t> </a:t>
            </a:r>
            <a:r>
              <a:rPr lang="en-US" sz="2400" dirty="0">
                <a:solidFill>
                  <a:srgbClr val="002060"/>
                </a:solidFill>
              </a:rPr>
              <a:t>(Pin binary instrumentation + emulation) to create software Flop counters</a:t>
            </a:r>
          </a:p>
          <a:p>
            <a:pPr marL="914400" indent="-457200">
              <a:spcBef>
                <a:spcPts val="800"/>
              </a:spcBef>
              <a:buFont typeface="Arial" charset="0"/>
              <a:buChar char="•"/>
            </a:pPr>
            <a:r>
              <a:rPr lang="en-US" sz="2400" dirty="0">
                <a:solidFill>
                  <a:srgbClr val="002060"/>
                </a:solidFill>
              </a:rPr>
              <a:t>Used </a:t>
            </a:r>
            <a:r>
              <a:rPr lang="en-US" sz="2400" b="1" dirty="0">
                <a:solidFill>
                  <a:srgbClr val="0432FF"/>
                </a:solidFill>
              </a:rPr>
              <a:t>LIKWID</a:t>
            </a:r>
            <a:r>
              <a:rPr lang="en-US" sz="2400" dirty="0">
                <a:solidFill>
                  <a:srgbClr val="0432FF"/>
                </a:solidFill>
              </a:rPr>
              <a:t> </a:t>
            </a:r>
            <a:r>
              <a:rPr lang="en-US" sz="2400" dirty="0">
                <a:solidFill>
                  <a:srgbClr val="002060"/>
                </a:solidFill>
              </a:rPr>
              <a:t>performance counter tool (NERSC/Cray approved) to access </a:t>
            </a:r>
            <a:r>
              <a:rPr lang="en-US" sz="2400" dirty="0" err="1">
                <a:solidFill>
                  <a:srgbClr val="002060"/>
                </a:solidFill>
              </a:rPr>
              <a:t>uncore</a:t>
            </a:r>
            <a:r>
              <a:rPr lang="en-US" sz="2400" dirty="0">
                <a:solidFill>
                  <a:srgbClr val="002060"/>
                </a:solidFill>
              </a:rPr>
              <a:t> counters</a:t>
            </a:r>
          </a:p>
          <a:p>
            <a:pPr marL="457200" indent="-457200">
              <a:spcBef>
                <a:spcPts val="800"/>
              </a:spcBef>
              <a:buFont typeface="Wingdings" charset="2"/>
              <a:buChar char="Ø"/>
            </a:pPr>
            <a:r>
              <a:rPr lang="en-US" sz="2800" dirty="0">
                <a:solidFill>
                  <a:srgbClr val="002060"/>
                </a:solidFill>
              </a:rPr>
              <a:t>Accurate measurement of FLOPs (HSW) and DRAM data movement (HSW and KNL)</a:t>
            </a:r>
          </a:p>
          <a:p>
            <a:pPr marL="457200" indent="-457200">
              <a:spcBef>
                <a:spcPts val="800"/>
              </a:spcBef>
              <a:buFont typeface="Wingdings" charset="2"/>
              <a:buChar char="Ø"/>
            </a:pPr>
            <a:r>
              <a:rPr lang="en-US" sz="2800" dirty="0">
                <a:solidFill>
                  <a:srgbClr val="002060"/>
                </a:solidFill>
              </a:rPr>
              <a:t>Used by NESAP (NERSC KNL application readiness project) to characterize apps on Cori</a:t>
            </a:r>
            <a:r>
              <a:rPr lang="mr-IN" sz="2800" dirty="0">
                <a:solidFill>
                  <a:srgbClr val="002060"/>
                </a:solidFill>
              </a:rPr>
              <a:t>…</a:t>
            </a:r>
            <a:endParaRPr lang="en-US" sz="2800" dirty="0">
              <a:solidFill>
                <a:srgbClr val="002060"/>
              </a:solidFill>
            </a:endParaRPr>
          </a:p>
          <a:p>
            <a:pPr marL="457200" indent="-457200">
              <a:spcBef>
                <a:spcPts val="800"/>
              </a:spcBef>
              <a:buFont typeface="Wingdings" charset="2"/>
              <a:buChar char="Ø"/>
            </a:pPr>
            <a:endParaRPr lang="en-US" sz="2800" b="1" dirty="0">
              <a:solidFill>
                <a:srgbClr val="0432FF"/>
              </a:solidFill>
            </a:endParaRPr>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81</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1200" y="1600200"/>
            <a:ext cx="4572000" cy="4508774"/>
          </a:xfrm>
          <a:prstGeom prst="rect">
            <a:avLst/>
          </a:prstGeom>
        </p:spPr>
      </p:pic>
      <p:sp>
        <p:nvSpPr>
          <p:cNvPr id="6" name="Content Placeholder 2"/>
          <p:cNvSpPr txBox="1">
            <a:spLocks/>
          </p:cNvSpPr>
          <p:nvPr/>
        </p:nvSpPr>
        <p:spPr>
          <a:xfrm>
            <a:off x="762000" y="6705600"/>
            <a:ext cx="12954000" cy="6096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165546" lvl="2" indent="0">
              <a:spcBef>
                <a:spcPts val="800"/>
              </a:spcBef>
              <a:buSzPct val="100000"/>
              <a:buNone/>
            </a:pPr>
            <a:r>
              <a:rPr lang="en-US" sz="2400" kern="0" dirty="0">
                <a:hlinkClick r:id="rId3"/>
              </a:rPr>
              <a:t>http://www.nersc.gov/users/application-performance/measuring-arithmetic-intensity/</a:t>
            </a:r>
            <a:endParaRPr lang="en-US" sz="2400" kern="0" dirty="0"/>
          </a:p>
          <a:p>
            <a:pPr marL="492101" lvl="3" indent="0">
              <a:spcBef>
                <a:spcPts val="800"/>
              </a:spcBef>
              <a:buSzPct val="100000"/>
              <a:buNone/>
            </a:pPr>
            <a:endParaRPr lang="en-US" sz="2400" kern="0" dirty="0"/>
          </a:p>
          <a:p>
            <a:pPr marL="492101" lvl="3" indent="0">
              <a:spcBef>
                <a:spcPts val="800"/>
              </a:spcBef>
              <a:buSzPct val="100000"/>
              <a:buNone/>
            </a:pPr>
            <a:endParaRPr lang="en-US" sz="2400" kern="0" dirty="0"/>
          </a:p>
          <a:p>
            <a:pPr marL="492101" lvl="3" indent="0">
              <a:spcBef>
                <a:spcPts val="800"/>
              </a:spcBef>
              <a:buSzPct val="100000"/>
              <a:buNone/>
            </a:pPr>
            <a:endParaRPr lang="en-US" sz="2400" kern="0" dirty="0"/>
          </a:p>
        </p:txBody>
      </p:sp>
      <p:sp>
        <p:nvSpPr>
          <p:cNvPr id="8" name="TextBox 7"/>
          <p:cNvSpPr txBox="1"/>
          <p:nvPr/>
        </p:nvSpPr>
        <p:spPr>
          <a:xfrm>
            <a:off x="228600" y="7315200"/>
            <a:ext cx="6400800" cy="914400"/>
          </a:xfrm>
          <a:prstGeom prst="rect">
            <a:avLst/>
          </a:prstGeom>
          <a:noFill/>
        </p:spPr>
        <p:txBody>
          <a:bodyPr wrap="none" lIns="0" tIns="0" rIns="0" rtlCol="0" anchor="ctr" anchorCtr="0">
            <a:noAutofit/>
          </a:bodyPr>
          <a:lstStyle/>
          <a:p>
            <a:r>
              <a:rPr lang="en-US" sz="1200" dirty="0">
                <a:solidFill>
                  <a:schemeClr val="bg1">
                    <a:lumMod val="50000"/>
                  </a:schemeClr>
                </a:solidFill>
              </a:rPr>
              <a:t>NERSC is LBL’s production computing division</a:t>
            </a:r>
          </a:p>
          <a:p>
            <a:r>
              <a:rPr lang="en-US" sz="1200" dirty="0">
                <a:solidFill>
                  <a:schemeClr val="bg1">
                    <a:lumMod val="50000"/>
                  </a:schemeClr>
                </a:solidFill>
              </a:rPr>
              <a:t>CRD is LBL’s Computational Research Division</a:t>
            </a:r>
          </a:p>
          <a:p>
            <a:r>
              <a:rPr lang="en-US" sz="1200" dirty="0">
                <a:solidFill>
                  <a:schemeClr val="bg1">
                    <a:lumMod val="50000"/>
                  </a:schemeClr>
                </a:solidFill>
              </a:rPr>
              <a:t>NESAP is NERSC’s KNL application readiness project</a:t>
            </a:r>
          </a:p>
          <a:p>
            <a:r>
              <a:rPr lang="en-US" sz="1200" dirty="0">
                <a:solidFill>
                  <a:schemeClr val="bg1">
                    <a:lumMod val="50000"/>
                  </a:schemeClr>
                </a:solidFill>
              </a:rPr>
              <a:t>LBL is part of SUPER (DOE SciDAC3 Computer Science Institute)</a:t>
            </a:r>
          </a:p>
        </p:txBody>
      </p:sp>
      <p:sp>
        <p:nvSpPr>
          <p:cNvPr id="7" name="Rectangle 6">
            <a:extLst>
              <a:ext uri="{FF2B5EF4-FFF2-40B4-BE49-F238E27FC236}">
                <a16:creationId xmlns:a16="http://schemas.microsoft.com/office/drawing/2014/main" id="{D64131FE-11F4-6A40-8A64-BE31FDFE37D0}"/>
              </a:ext>
            </a:extLst>
          </p:cNvPr>
          <p:cNvSpPr/>
          <p:nvPr/>
        </p:nvSpPr>
        <p:spPr bwMode="auto">
          <a:xfrm>
            <a:off x="914400" y="3276600"/>
            <a:ext cx="7924800" cy="838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2592807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LIKWID</a:t>
            </a:r>
          </a:p>
        </p:txBody>
      </p:sp>
      <p:sp>
        <p:nvSpPr>
          <p:cNvPr id="3" name="Content Placeholder 2"/>
          <p:cNvSpPr>
            <a:spLocks noGrp="1"/>
          </p:cNvSpPr>
          <p:nvPr>
            <p:ph idx="1"/>
          </p:nvPr>
        </p:nvSpPr>
        <p:spPr>
          <a:xfrm>
            <a:off x="457200" y="1447800"/>
            <a:ext cx="13716000" cy="5410200"/>
          </a:xfrm>
        </p:spPr>
        <p:txBody>
          <a:bodyPr/>
          <a:lstStyle/>
          <a:p>
            <a:pPr marL="457200" indent="-457200">
              <a:spcBef>
                <a:spcPts val="800"/>
              </a:spcBef>
              <a:buFont typeface="Wingdings" charset="2"/>
              <a:buChar char="§"/>
            </a:pPr>
            <a:r>
              <a:rPr lang="en-US" sz="3200" dirty="0"/>
              <a:t>LIKWID provides easy to use wrappers for measuring performance counters...</a:t>
            </a:r>
          </a:p>
          <a:p>
            <a:pPr marL="914400" indent="-457200">
              <a:spcBef>
                <a:spcPts val="800"/>
              </a:spcBef>
              <a:buClr>
                <a:srgbClr val="009051"/>
              </a:buClr>
              <a:buFont typeface="Wingdings" charset="2"/>
              <a:buChar char="ü"/>
            </a:pPr>
            <a:r>
              <a:rPr lang="en-US" sz="2400" b="1" dirty="0">
                <a:solidFill>
                  <a:srgbClr val="0432FF"/>
                </a:solidFill>
              </a:rPr>
              <a:t>Works on NERSC production systems</a:t>
            </a:r>
          </a:p>
          <a:p>
            <a:pPr marL="914400" indent="-457200">
              <a:spcBef>
                <a:spcPts val="800"/>
              </a:spcBef>
              <a:buClr>
                <a:srgbClr val="009051"/>
              </a:buClr>
              <a:buFont typeface="Wingdings" charset="2"/>
              <a:buChar char="ü"/>
            </a:pPr>
            <a:r>
              <a:rPr lang="en-US" sz="2400" dirty="0">
                <a:solidFill>
                  <a:srgbClr val="008F00"/>
                </a:solidFill>
              </a:rPr>
              <a:t>Distills counters into user-friendly metrics (e.g. MCDRAM Bandwidth)</a:t>
            </a:r>
          </a:p>
          <a:p>
            <a:pPr marL="914400" indent="-457200">
              <a:spcBef>
                <a:spcPts val="800"/>
              </a:spcBef>
              <a:buClr>
                <a:srgbClr val="009051"/>
              </a:buClr>
              <a:buFont typeface="Wingdings" charset="2"/>
              <a:buChar char="ü"/>
            </a:pPr>
            <a:r>
              <a:rPr lang="en-US" sz="2400" dirty="0">
                <a:solidFill>
                  <a:srgbClr val="008F00"/>
                </a:solidFill>
              </a:rPr>
              <a:t>Minimal overhead (&lt;1%)</a:t>
            </a:r>
          </a:p>
          <a:p>
            <a:pPr marL="914400" indent="-457200">
              <a:spcBef>
                <a:spcPts val="800"/>
              </a:spcBef>
              <a:buClr>
                <a:srgbClr val="009051"/>
              </a:buClr>
              <a:buFont typeface="Wingdings" charset="2"/>
              <a:buChar char="ü"/>
            </a:pPr>
            <a:r>
              <a:rPr lang="en-US" sz="2400" dirty="0">
                <a:solidFill>
                  <a:srgbClr val="008F00"/>
                </a:solidFill>
              </a:rPr>
              <a:t>Scalable in distributed memory (MPI-friendly)</a:t>
            </a:r>
          </a:p>
          <a:p>
            <a:pPr marL="914400" indent="-457200">
              <a:spcBef>
                <a:spcPts val="800"/>
              </a:spcBef>
              <a:buClr>
                <a:srgbClr val="009051"/>
              </a:buClr>
              <a:buFont typeface="Wingdings" charset="2"/>
              <a:buChar char="ü"/>
            </a:pPr>
            <a:r>
              <a:rPr lang="en-US" sz="2400" dirty="0">
                <a:solidFill>
                  <a:srgbClr val="008F00"/>
                </a:solidFill>
              </a:rPr>
              <a:t>Fast, high-level characterization</a:t>
            </a:r>
          </a:p>
          <a:p>
            <a:pPr marL="914400" indent="-457200">
              <a:spcBef>
                <a:spcPts val="800"/>
              </a:spcBef>
              <a:buClr>
                <a:srgbClr val="FF0000"/>
              </a:buClr>
              <a:buFont typeface="Zapf Dingbats"/>
              <a:buChar char="✘"/>
            </a:pPr>
            <a:r>
              <a:rPr lang="en-US" sz="2400" dirty="0">
                <a:solidFill>
                  <a:srgbClr val="FF0000"/>
                </a:solidFill>
              </a:rPr>
              <a:t>No timing breakdowns</a:t>
            </a:r>
          </a:p>
          <a:p>
            <a:pPr marL="914400" indent="-457200">
              <a:spcBef>
                <a:spcPts val="800"/>
              </a:spcBef>
              <a:buClr>
                <a:srgbClr val="FF0000"/>
              </a:buClr>
              <a:buFont typeface="Zapf Dingbats"/>
              <a:buChar char="✘"/>
            </a:pPr>
            <a:r>
              <a:rPr lang="en-US" sz="2400" dirty="0">
                <a:solidFill>
                  <a:srgbClr val="FF0000"/>
                </a:solidFill>
              </a:rPr>
              <a:t>Suffers from Garbage-in/Garbage Out</a:t>
            </a:r>
          </a:p>
          <a:p>
            <a:pPr marL="457200" indent="0">
              <a:spcBef>
                <a:spcPts val="800"/>
              </a:spcBef>
              <a:buClr>
                <a:srgbClr val="FF0000"/>
              </a:buClr>
            </a:pPr>
            <a:r>
              <a:rPr lang="en-US" sz="2400" dirty="0">
                <a:solidFill>
                  <a:srgbClr val="FF0000"/>
                </a:solidFill>
              </a:rPr>
              <a:t>	(i.e. hardware counter must be sufficient and correct)</a:t>
            </a:r>
          </a:p>
          <a:p>
            <a:pPr marL="914400" indent="-457200">
              <a:spcBef>
                <a:spcPts val="800"/>
              </a:spcBef>
              <a:buClr>
                <a:srgbClr val="009051"/>
              </a:buClr>
              <a:buFont typeface="Wingdings" charset="2"/>
              <a:buChar char="ü"/>
            </a:pPr>
            <a:endParaRPr lang="en-US" sz="22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82</a:t>
            </a:fld>
            <a:endParaRPr lang="en-US" dirty="0"/>
          </a:p>
        </p:txBody>
      </p:sp>
      <p:sp>
        <p:nvSpPr>
          <p:cNvPr id="7" name="Rectangle 6"/>
          <p:cNvSpPr/>
          <p:nvPr/>
        </p:nvSpPr>
        <p:spPr>
          <a:xfrm>
            <a:off x="914400" y="6477000"/>
            <a:ext cx="12573000" cy="748923"/>
          </a:xfrm>
          <a:prstGeom prst="rect">
            <a:avLst/>
          </a:prstGeom>
        </p:spPr>
        <p:txBody>
          <a:bodyPr wrap="square">
            <a:spAutoFit/>
          </a:bodyPr>
          <a:lstStyle/>
          <a:p>
            <a:pPr>
              <a:spcBef>
                <a:spcPts val="800"/>
              </a:spcBef>
            </a:pPr>
            <a:r>
              <a:rPr lang="en-US" sz="1800" dirty="0">
                <a:hlinkClick r:id="rId2"/>
              </a:rPr>
              <a:t>https://github.com/RRZE-HPC/likwid</a:t>
            </a:r>
            <a:endParaRPr lang="en-US" sz="1800" dirty="0"/>
          </a:p>
          <a:p>
            <a:pPr>
              <a:spcBef>
                <a:spcPts val="800"/>
              </a:spcBef>
            </a:pPr>
            <a:r>
              <a:rPr lang="en-US" sz="1800" dirty="0">
                <a:hlinkClick r:id="rId3"/>
              </a:rPr>
              <a:t>http://www.nersc.gov/users/software/performance-and-debugging-tools/likwid</a:t>
            </a:r>
            <a:endParaRPr lang="en-US" sz="1800" dirty="0"/>
          </a:p>
        </p:txBody>
      </p:sp>
    </p:spTree>
    <p:extLst>
      <p:ext uri="{BB962C8B-B14F-4D97-AF65-F5344CB8AC3E}">
        <p14:creationId xmlns:p14="http://schemas.microsoft.com/office/powerpoint/2010/main" val="12847921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AB29-A899-F143-A4C8-B81AAD248E41}"/>
              </a:ext>
            </a:extLst>
          </p:cNvPr>
          <p:cNvSpPr>
            <a:spLocks noGrp="1"/>
          </p:cNvSpPr>
          <p:nvPr>
            <p:ph type="title"/>
          </p:nvPr>
        </p:nvSpPr>
        <p:spPr/>
        <p:txBody>
          <a:bodyPr/>
          <a:lstStyle/>
          <a:p>
            <a:r>
              <a:rPr lang="en-US" dirty="0"/>
              <a:t>Profiling with LIKWID</a:t>
            </a:r>
          </a:p>
        </p:txBody>
      </p:sp>
      <p:sp>
        <p:nvSpPr>
          <p:cNvPr id="5" name="Slide Number Placeholder 4">
            <a:extLst>
              <a:ext uri="{FF2B5EF4-FFF2-40B4-BE49-F238E27FC236}">
                <a16:creationId xmlns:a16="http://schemas.microsoft.com/office/drawing/2014/main" id="{4ECEB2C3-06F6-7241-9FAE-2C2EB7C28D41}"/>
              </a:ext>
            </a:extLst>
          </p:cNvPr>
          <p:cNvSpPr>
            <a:spLocks noGrp="1"/>
          </p:cNvSpPr>
          <p:nvPr>
            <p:ph type="sldNum" sz="quarter" idx="11"/>
          </p:nvPr>
        </p:nvSpPr>
        <p:spPr/>
        <p:txBody>
          <a:bodyPr/>
          <a:lstStyle/>
          <a:p>
            <a:pPr>
              <a:defRPr/>
            </a:pPr>
            <a:fld id="{245E9D0D-5449-D64E-B77D-4219B8BBCCDD}" type="slidenum">
              <a:rPr lang="en-US" smtClean="0"/>
              <a:pPr>
                <a:defRPr/>
              </a:pPr>
              <a:t>83</a:t>
            </a:fld>
            <a:endParaRPr lang="en-US" dirty="0"/>
          </a:p>
        </p:txBody>
      </p:sp>
      <p:sp>
        <p:nvSpPr>
          <p:cNvPr id="7" name="Content Placeholder 2">
            <a:extLst>
              <a:ext uri="{FF2B5EF4-FFF2-40B4-BE49-F238E27FC236}">
                <a16:creationId xmlns:a16="http://schemas.microsoft.com/office/drawing/2014/main" id="{9ABC7FCA-176A-F54F-989B-B63493A7A2AF}"/>
              </a:ext>
            </a:extLst>
          </p:cNvPr>
          <p:cNvSpPr>
            <a:spLocks noGrp="1"/>
          </p:cNvSpPr>
          <p:nvPr>
            <p:ph idx="1"/>
          </p:nvPr>
        </p:nvSpPr>
        <p:spPr>
          <a:xfrm>
            <a:off x="457200" y="1295399"/>
            <a:ext cx="13716000" cy="5073405"/>
          </a:xfrm>
        </p:spPr>
        <p:txBody>
          <a:bodyPr>
            <a:noAutofit/>
          </a:bodyPr>
          <a:lstStyle/>
          <a:p>
            <a:pPr marL="457200" indent="-457200">
              <a:lnSpc>
                <a:spcPct val="120000"/>
              </a:lnSpc>
              <a:spcBef>
                <a:spcPts val="0"/>
              </a:spcBef>
              <a:buFont typeface="Wingdings" pitchFamily="2" charset="2"/>
              <a:buChar char="§"/>
            </a:pPr>
            <a:r>
              <a:rPr lang="en-US" sz="2200" dirty="0" err="1">
                <a:solidFill>
                  <a:srgbClr val="FF0000"/>
                </a:solidFill>
              </a:rPr>
              <a:t>likwid-perfctr</a:t>
            </a:r>
            <a:r>
              <a:rPr lang="en-US" sz="2200" dirty="0">
                <a:solidFill>
                  <a:srgbClr val="FF0000"/>
                </a:solidFill>
              </a:rPr>
              <a:t> (threaded) + </a:t>
            </a:r>
            <a:r>
              <a:rPr lang="en-US" sz="2200" dirty="0" err="1">
                <a:solidFill>
                  <a:srgbClr val="FF0000"/>
                </a:solidFill>
              </a:rPr>
              <a:t>likwid-mpirun</a:t>
            </a:r>
            <a:r>
              <a:rPr lang="en-US" sz="2200" dirty="0">
                <a:solidFill>
                  <a:srgbClr val="FF0000"/>
                </a:solidFill>
              </a:rPr>
              <a:t> (MPI/hybrid)</a:t>
            </a:r>
          </a:p>
          <a:p>
            <a:pPr marL="457200" indent="-457200">
              <a:lnSpc>
                <a:spcPct val="120000"/>
              </a:lnSpc>
              <a:spcBef>
                <a:spcPts val="0"/>
              </a:spcBef>
              <a:buFont typeface="Wingdings" pitchFamily="2" charset="2"/>
              <a:buChar char="§"/>
            </a:pPr>
            <a:endParaRPr lang="en-US" sz="2200" b="0" dirty="0"/>
          </a:p>
          <a:p>
            <a:pPr marL="457200" indent="-457200">
              <a:lnSpc>
                <a:spcPct val="120000"/>
              </a:lnSpc>
              <a:spcBef>
                <a:spcPts val="0"/>
              </a:spcBef>
              <a:buFont typeface="Wingdings" pitchFamily="2" charset="2"/>
              <a:buChar char="§"/>
            </a:pPr>
            <a:r>
              <a:rPr lang="en-US" sz="2200" b="0" dirty="0"/>
              <a:t>no GUI </a:t>
            </a:r>
          </a:p>
          <a:p>
            <a:pPr marL="457200" indent="-457200">
              <a:lnSpc>
                <a:spcPct val="120000"/>
              </a:lnSpc>
              <a:spcBef>
                <a:spcPts val="0"/>
              </a:spcBef>
              <a:buFont typeface="Wingdings" pitchFamily="2" charset="2"/>
              <a:buChar char="§"/>
            </a:pPr>
            <a:r>
              <a:rPr lang="en-US" sz="2200" b="0" dirty="0"/>
              <a:t>low overhead 						-&gt; SDE, </a:t>
            </a:r>
            <a:r>
              <a:rPr lang="en-US" sz="2200" b="0" dirty="0" err="1"/>
              <a:t>VTune</a:t>
            </a:r>
            <a:r>
              <a:rPr lang="en-US" sz="2200" b="0" dirty="0"/>
              <a:t>, </a:t>
            </a:r>
            <a:r>
              <a:rPr lang="en-US" sz="2200" b="0" dirty="0" err="1"/>
              <a:t>etc</a:t>
            </a:r>
            <a:endParaRPr lang="en-US" sz="2200" b="0" dirty="0"/>
          </a:p>
          <a:p>
            <a:pPr marL="457200" indent="-457200">
              <a:lnSpc>
                <a:spcPct val="120000"/>
              </a:lnSpc>
              <a:spcBef>
                <a:spcPts val="0"/>
              </a:spcBef>
              <a:buFont typeface="Wingdings" pitchFamily="2" charset="2"/>
              <a:buChar char="§"/>
            </a:pPr>
            <a:r>
              <a:rPr lang="en-US" sz="2200" b="0" dirty="0"/>
              <a:t>no code instrumentation required 			-&gt; </a:t>
            </a:r>
            <a:r>
              <a:rPr lang="en-US" sz="2200" b="0" dirty="0" err="1"/>
              <a:t>CrayPat</a:t>
            </a:r>
            <a:r>
              <a:rPr lang="en-US" sz="2200" b="0" dirty="0"/>
              <a:t>-tracing</a:t>
            </a:r>
          </a:p>
          <a:p>
            <a:pPr marL="457200" indent="-457200">
              <a:lnSpc>
                <a:spcPct val="120000"/>
              </a:lnSpc>
              <a:spcBef>
                <a:spcPts val="0"/>
              </a:spcBef>
              <a:buFont typeface="Wingdings" pitchFamily="2" charset="2"/>
              <a:buChar char="§"/>
            </a:pPr>
            <a:r>
              <a:rPr lang="en-US" sz="2200" b="0" dirty="0"/>
              <a:t>no root access required					-&gt; </a:t>
            </a:r>
            <a:r>
              <a:rPr lang="en-US" sz="2200" b="0" dirty="0" err="1"/>
              <a:t>VTune</a:t>
            </a:r>
            <a:endParaRPr lang="en-US" sz="2200" b="0" dirty="0"/>
          </a:p>
          <a:p>
            <a:pPr marL="457200" indent="-457200">
              <a:lnSpc>
                <a:spcPct val="120000"/>
              </a:lnSpc>
              <a:spcBef>
                <a:spcPts val="0"/>
              </a:spcBef>
              <a:buFont typeface="Wingdings" pitchFamily="2" charset="2"/>
              <a:buChar char="§"/>
            </a:pPr>
            <a:r>
              <a:rPr lang="en-US" sz="2200" b="0" dirty="0"/>
              <a:t>no extra modules required to be installed		-&gt; </a:t>
            </a:r>
            <a:r>
              <a:rPr lang="en-US" sz="2200" b="0" dirty="0" err="1"/>
              <a:t>VTune</a:t>
            </a:r>
            <a:endParaRPr lang="en-US" sz="2200" b="0" dirty="0"/>
          </a:p>
          <a:p>
            <a:pPr marL="457200" indent="-457200">
              <a:lnSpc>
                <a:spcPct val="120000"/>
              </a:lnSpc>
              <a:spcBef>
                <a:spcPts val="0"/>
              </a:spcBef>
              <a:buFont typeface="Wingdings" pitchFamily="2" charset="2"/>
              <a:buChar char="§"/>
            </a:pPr>
            <a:endParaRPr lang="en-US" sz="2200" b="0" dirty="0"/>
          </a:p>
          <a:p>
            <a:pPr marL="457200" indent="-457200">
              <a:lnSpc>
                <a:spcPct val="120000"/>
              </a:lnSpc>
              <a:spcBef>
                <a:spcPts val="0"/>
              </a:spcBef>
              <a:buFont typeface="Wingdings" pitchFamily="2" charset="2"/>
              <a:buChar char="§"/>
            </a:pPr>
            <a:r>
              <a:rPr lang="en-US" sz="2200" b="0" dirty="0"/>
              <a:t>use Linux </a:t>
            </a:r>
            <a:r>
              <a:rPr lang="en-US" sz="2200" dirty="0">
                <a:solidFill>
                  <a:srgbClr val="FF0000"/>
                </a:solidFill>
              </a:rPr>
              <a:t>‘</a:t>
            </a:r>
            <a:r>
              <a:rPr lang="en-US" sz="2200" dirty="0" err="1">
                <a:solidFill>
                  <a:srgbClr val="FF0000"/>
                </a:solidFill>
              </a:rPr>
              <a:t>msr</a:t>
            </a:r>
            <a:r>
              <a:rPr lang="en-US" sz="2200" dirty="0">
                <a:solidFill>
                  <a:srgbClr val="FF0000"/>
                </a:solidFill>
              </a:rPr>
              <a:t>’ </a:t>
            </a:r>
            <a:r>
              <a:rPr lang="en-US" sz="2200" b="0" dirty="0"/>
              <a:t>module to access MSR (Model Specific Register) files </a:t>
            </a:r>
          </a:p>
          <a:p>
            <a:pPr marL="457200" indent="-457200">
              <a:lnSpc>
                <a:spcPct val="120000"/>
              </a:lnSpc>
              <a:spcBef>
                <a:spcPts val="0"/>
              </a:spcBef>
              <a:buFont typeface="Wingdings" pitchFamily="2" charset="2"/>
              <a:buChar char="§"/>
            </a:pPr>
            <a:endParaRPr lang="en-US" sz="2200" b="0" dirty="0"/>
          </a:p>
          <a:p>
            <a:pPr marL="457200" indent="-457200">
              <a:lnSpc>
                <a:spcPct val="120000"/>
              </a:lnSpc>
              <a:spcBef>
                <a:spcPts val="0"/>
              </a:spcBef>
              <a:buFont typeface="Wingdings" pitchFamily="2" charset="2"/>
              <a:buChar char="§"/>
            </a:pPr>
            <a:r>
              <a:rPr lang="en-US" sz="2200" b="0" dirty="0"/>
              <a:t>Cori:</a:t>
            </a:r>
          </a:p>
          <a:p>
            <a:pPr marL="0" lvl="1" indent="0">
              <a:lnSpc>
                <a:spcPct val="120000"/>
              </a:lnSpc>
              <a:spcBef>
                <a:spcPts val="0"/>
              </a:spcBef>
              <a:buNone/>
            </a:pPr>
            <a:r>
              <a:rPr lang="en-US" sz="2200" b="0" dirty="0">
                <a:latin typeface="Courier New" charset="0"/>
                <a:ea typeface="Courier New" charset="0"/>
                <a:cs typeface="Courier New" charset="0"/>
              </a:rPr>
              <a:t>module load </a:t>
            </a:r>
            <a:r>
              <a:rPr lang="en-US" sz="2200" b="0" dirty="0" err="1">
                <a:latin typeface="Courier New" charset="0"/>
                <a:ea typeface="Courier New" charset="0"/>
                <a:cs typeface="Courier New" charset="0"/>
              </a:rPr>
              <a:t>vtune</a:t>
            </a:r>
            <a:endParaRPr lang="en-US" sz="2200" b="0" dirty="0">
              <a:latin typeface="Courier New" charset="0"/>
              <a:ea typeface="Courier New" charset="0"/>
              <a:cs typeface="Courier New" charset="0"/>
            </a:endParaRPr>
          </a:p>
          <a:p>
            <a:pPr marL="0" lvl="1" indent="0">
              <a:lnSpc>
                <a:spcPct val="120000"/>
              </a:lnSpc>
              <a:spcBef>
                <a:spcPts val="0"/>
              </a:spcBef>
              <a:buNone/>
            </a:pPr>
            <a:r>
              <a:rPr lang="en-US" sz="2200" b="0" dirty="0" err="1">
                <a:latin typeface="Courier New" charset="0"/>
                <a:ea typeface="Courier New" charset="0"/>
                <a:cs typeface="Courier New" charset="0"/>
              </a:rPr>
              <a:t>sbatch</a:t>
            </a:r>
            <a:r>
              <a:rPr lang="en-US" sz="2200" b="0" dirty="0">
                <a:latin typeface="Courier New" charset="0"/>
                <a:ea typeface="Courier New" charset="0"/>
                <a:cs typeface="Courier New" charset="0"/>
              </a:rPr>
              <a:t>/</a:t>
            </a:r>
            <a:r>
              <a:rPr lang="en-US" sz="2200" b="0" dirty="0" err="1">
                <a:latin typeface="Courier New" charset="0"/>
                <a:ea typeface="Courier New" charset="0"/>
                <a:cs typeface="Courier New" charset="0"/>
              </a:rPr>
              <a:t>salloc</a:t>
            </a:r>
            <a:r>
              <a:rPr lang="en-US" sz="2200" b="0" dirty="0">
                <a:latin typeface="Courier New" charset="0"/>
                <a:ea typeface="Courier New" charset="0"/>
                <a:cs typeface="Courier New" charset="0"/>
              </a:rPr>
              <a:t> </a:t>
            </a:r>
            <a:r>
              <a:rPr lang="en-US" sz="2200" b="1" dirty="0">
                <a:solidFill>
                  <a:srgbClr val="FF0000"/>
                </a:solidFill>
                <a:latin typeface="Courier New" charset="0"/>
                <a:ea typeface="Courier New" charset="0"/>
                <a:cs typeface="Courier New" charset="0"/>
              </a:rPr>
              <a:t>--perf=</a:t>
            </a:r>
            <a:r>
              <a:rPr lang="en-US" sz="2200" b="1" dirty="0" err="1">
                <a:solidFill>
                  <a:srgbClr val="FF0000"/>
                </a:solidFill>
                <a:latin typeface="Courier New" charset="0"/>
                <a:ea typeface="Courier New" charset="0"/>
                <a:cs typeface="Courier New" charset="0"/>
              </a:rPr>
              <a:t>likwid</a:t>
            </a:r>
            <a:r>
              <a:rPr lang="en-US" sz="2200" b="1" dirty="0">
                <a:solidFill>
                  <a:srgbClr val="FF0000"/>
                </a:solidFill>
                <a:latin typeface="Courier New" charset="0"/>
                <a:ea typeface="Courier New" charset="0"/>
                <a:cs typeface="Courier New" charset="0"/>
              </a:rPr>
              <a:t> </a:t>
            </a:r>
          </a:p>
          <a:p>
            <a:pPr marL="0" lvl="1" indent="0">
              <a:lnSpc>
                <a:spcPct val="120000"/>
              </a:lnSpc>
              <a:spcBef>
                <a:spcPts val="0"/>
              </a:spcBef>
              <a:buNone/>
            </a:pPr>
            <a:r>
              <a:rPr lang="en-US" sz="2200" b="0" dirty="0">
                <a:latin typeface="Courier New" charset="0"/>
                <a:ea typeface="Courier New" charset="0"/>
                <a:cs typeface="Courier New" charset="0"/>
              </a:rPr>
              <a:t>module load </a:t>
            </a:r>
            <a:r>
              <a:rPr lang="en-US" sz="2200" b="0" dirty="0" err="1">
                <a:latin typeface="Courier New" charset="0"/>
                <a:ea typeface="Courier New" charset="0"/>
                <a:cs typeface="Courier New" charset="0"/>
              </a:rPr>
              <a:t>likwid</a:t>
            </a:r>
            <a:endParaRPr lang="en-US" sz="2200" b="0" dirty="0">
              <a:latin typeface="Courier New" charset="0"/>
              <a:ea typeface="Courier New" charset="0"/>
              <a:cs typeface="Courier New" charset="0"/>
            </a:endParaRPr>
          </a:p>
        </p:txBody>
      </p:sp>
      <p:sp>
        <p:nvSpPr>
          <p:cNvPr id="9" name="Curved Down Arrow 8">
            <a:extLst>
              <a:ext uri="{FF2B5EF4-FFF2-40B4-BE49-F238E27FC236}">
                <a16:creationId xmlns:a16="http://schemas.microsoft.com/office/drawing/2014/main" id="{B1756BCC-5597-B740-92CE-E4F1EA8C7778}"/>
              </a:ext>
            </a:extLst>
          </p:cNvPr>
          <p:cNvSpPr/>
          <p:nvPr/>
        </p:nvSpPr>
        <p:spPr>
          <a:xfrm flipH="1" flipV="1">
            <a:off x="2971800" y="1752600"/>
            <a:ext cx="1968500" cy="431800"/>
          </a:xfrm>
          <a:prstGeom prst="curvedDownArrow">
            <a:avLst/>
          </a:pr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145201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AB29-A899-F143-A4C8-B81AAD248E41}"/>
              </a:ext>
            </a:extLst>
          </p:cNvPr>
          <p:cNvSpPr>
            <a:spLocks noGrp="1"/>
          </p:cNvSpPr>
          <p:nvPr>
            <p:ph type="title"/>
          </p:nvPr>
        </p:nvSpPr>
        <p:spPr/>
        <p:txBody>
          <a:bodyPr/>
          <a:lstStyle/>
          <a:p>
            <a:r>
              <a:rPr lang="en-US" dirty="0"/>
              <a:t>Profiling with LIKWID (2)</a:t>
            </a:r>
          </a:p>
        </p:txBody>
      </p:sp>
      <p:sp>
        <p:nvSpPr>
          <p:cNvPr id="5" name="Slide Number Placeholder 4">
            <a:extLst>
              <a:ext uri="{FF2B5EF4-FFF2-40B4-BE49-F238E27FC236}">
                <a16:creationId xmlns:a16="http://schemas.microsoft.com/office/drawing/2014/main" id="{4ECEB2C3-06F6-7241-9FAE-2C2EB7C28D41}"/>
              </a:ext>
            </a:extLst>
          </p:cNvPr>
          <p:cNvSpPr>
            <a:spLocks noGrp="1"/>
          </p:cNvSpPr>
          <p:nvPr>
            <p:ph type="sldNum" sz="quarter" idx="11"/>
          </p:nvPr>
        </p:nvSpPr>
        <p:spPr/>
        <p:txBody>
          <a:bodyPr/>
          <a:lstStyle/>
          <a:p>
            <a:pPr>
              <a:defRPr/>
            </a:pPr>
            <a:fld id="{245E9D0D-5449-D64E-B77D-4219B8BBCCDD}" type="slidenum">
              <a:rPr lang="en-US" smtClean="0"/>
              <a:pPr>
                <a:defRPr/>
              </a:pPr>
              <a:t>84</a:t>
            </a:fld>
            <a:endParaRPr lang="en-US" dirty="0"/>
          </a:p>
        </p:txBody>
      </p:sp>
      <p:sp>
        <p:nvSpPr>
          <p:cNvPr id="7" name="Content Placeholder 2">
            <a:extLst>
              <a:ext uri="{FF2B5EF4-FFF2-40B4-BE49-F238E27FC236}">
                <a16:creationId xmlns:a16="http://schemas.microsoft.com/office/drawing/2014/main" id="{9ABC7FCA-176A-F54F-989B-B63493A7A2AF}"/>
              </a:ext>
            </a:extLst>
          </p:cNvPr>
          <p:cNvSpPr>
            <a:spLocks noGrp="1"/>
          </p:cNvSpPr>
          <p:nvPr>
            <p:ph idx="1"/>
          </p:nvPr>
        </p:nvSpPr>
        <p:spPr>
          <a:xfrm>
            <a:off x="457200" y="1295399"/>
            <a:ext cx="13716000" cy="5073405"/>
          </a:xfrm>
        </p:spPr>
        <p:txBody>
          <a:bodyPr>
            <a:noAutofit/>
          </a:bodyPr>
          <a:lstStyle/>
          <a:p>
            <a:pPr marL="457200" indent="-457200">
              <a:lnSpc>
                <a:spcPct val="120000"/>
              </a:lnSpc>
              <a:spcBef>
                <a:spcPts val="0"/>
              </a:spcBef>
              <a:buFont typeface="Wingdings" pitchFamily="2" charset="2"/>
              <a:buChar char="§"/>
            </a:pPr>
            <a:r>
              <a:rPr lang="en-US" sz="2200" dirty="0">
                <a:solidFill>
                  <a:srgbClr val="002060"/>
                </a:solidFill>
              </a:rPr>
              <a:t>Alternately, one can construct a script and monitor only process 0</a:t>
            </a:r>
          </a:p>
          <a:p>
            <a:pPr marL="457200" indent="-457200">
              <a:lnSpc>
                <a:spcPct val="120000"/>
              </a:lnSpc>
              <a:spcBef>
                <a:spcPts val="0"/>
              </a:spcBef>
              <a:buFont typeface="Arial" panose="020B0604020202020204" pitchFamily="34" charset="0"/>
              <a:buChar char="•"/>
            </a:pPr>
            <a:endParaRPr lang="en-US" sz="2200" b="0" dirty="0">
              <a:solidFill>
                <a:srgbClr val="002060"/>
              </a:solidFill>
              <a:latin typeface="Courier New" charset="0"/>
              <a:ea typeface="Courier New" charset="0"/>
              <a:cs typeface="Courier New" charset="0"/>
            </a:endParaRPr>
          </a:p>
          <a:p>
            <a:pPr marL="914400" indent="0">
              <a:lnSpc>
                <a:spcPct val="120000"/>
              </a:lnSpc>
              <a:spcBef>
                <a:spcPts val="0"/>
              </a:spcBef>
            </a:pPr>
            <a:r>
              <a:rPr lang="en-US" sz="2200" b="1" dirty="0" err="1">
                <a:solidFill>
                  <a:srgbClr val="002060"/>
                </a:solidFill>
                <a:latin typeface="Courier New" charset="0"/>
                <a:ea typeface="Courier New" charset="0"/>
                <a:cs typeface="Courier New" charset="0"/>
              </a:rPr>
              <a:t>srun</a:t>
            </a:r>
            <a:r>
              <a:rPr lang="en-US" sz="2200" b="1" dirty="0">
                <a:solidFill>
                  <a:srgbClr val="002060"/>
                </a:solidFill>
                <a:latin typeface="Courier New" charset="0"/>
                <a:ea typeface="Courier New" charset="0"/>
                <a:cs typeface="Courier New" charset="0"/>
              </a:rPr>
              <a:t> -n8 -c32              ./</a:t>
            </a:r>
            <a:r>
              <a:rPr lang="en-US" sz="2200" b="1" dirty="0" err="1">
                <a:solidFill>
                  <a:srgbClr val="002060"/>
                </a:solidFill>
                <a:latin typeface="Courier New" charset="0"/>
                <a:ea typeface="Courier New" charset="0"/>
                <a:cs typeface="Courier New" charset="0"/>
              </a:rPr>
              <a:t>a.out</a:t>
            </a:r>
            <a:r>
              <a:rPr lang="en-US" sz="2200" b="1" dirty="0">
                <a:solidFill>
                  <a:srgbClr val="002060"/>
                </a:solidFill>
                <a:latin typeface="Courier New" charset="0"/>
                <a:ea typeface="Courier New" charset="0"/>
                <a:cs typeface="Courier New" charset="0"/>
              </a:rPr>
              <a:t> </a:t>
            </a:r>
            <a:r>
              <a:rPr lang="en-US" sz="2200" b="1" dirty="0" err="1">
                <a:solidFill>
                  <a:srgbClr val="002060"/>
                </a:solidFill>
                <a:latin typeface="Courier New" charset="0"/>
                <a:ea typeface="Courier New" charset="0"/>
                <a:cs typeface="Courier New" charset="0"/>
              </a:rPr>
              <a:t>args</a:t>
            </a:r>
            <a:endParaRPr lang="en-US" sz="2200" b="1" dirty="0">
              <a:solidFill>
                <a:srgbClr val="002060"/>
              </a:solidFill>
              <a:latin typeface="Courier New" charset="0"/>
              <a:ea typeface="Courier New" charset="0"/>
              <a:cs typeface="Courier New" charset="0"/>
            </a:endParaRPr>
          </a:p>
          <a:p>
            <a:pPr marL="914400" indent="0">
              <a:lnSpc>
                <a:spcPct val="120000"/>
              </a:lnSpc>
              <a:spcBef>
                <a:spcPts val="0"/>
              </a:spcBef>
            </a:pPr>
            <a:r>
              <a:rPr lang="en-US" sz="2200" b="1" dirty="0" err="1">
                <a:solidFill>
                  <a:srgbClr val="002060"/>
                </a:solidFill>
                <a:latin typeface="Courier New" charset="0"/>
                <a:ea typeface="Courier New" charset="0"/>
                <a:cs typeface="Courier New" charset="0"/>
              </a:rPr>
              <a:t>srun</a:t>
            </a:r>
            <a:r>
              <a:rPr lang="en-US" sz="2200" b="1" dirty="0">
                <a:solidFill>
                  <a:srgbClr val="002060"/>
                </a:solidFill>
                <a:latin typeface="Courier New" charset="0"/>
                <a:ea typeface="Courier New" charset="0"/>
                <a:cs typeface="Courier New" charset="0"/>
              </a:rPr>
              <a:t> -n8 -c32 ./</a:t>
            </a:r>
            <a:r>
              <a:rPr lang="en-US" sz="2200" b="1" dirty="0" err="1">
                <a:solidFill>
                  <a:srgbClr val="002060"/>
                </a:solidFill>
                <a:latin typeface="Courier New" charset="0"/>
                <a:ea typeface="Courier New" charset="0"/>
                <a:cs typeface="Courier New" charset="0"/>
              </a:rPr>
              <a:t>perfctr.sh</a:t>
            </a:r>
            <a:r>
              <a:rPr lang="en-US" sz="2200" b="1" dirty="0">
                <a:solidFill>
                  <a:srgbClr val="002060"/>
                </a:solidFill>
                <a:latin typeface="Courier New" charset="0"/>
                <a:ea typeface="Courier New" charset="0"/>
                <a:cs typeface="Courier New" charset="0"/>
              </a:rPr>
              <a:t> ./</a:t>
            </a:r>
            <a:r>
              <a:rPr lang="en-US" sz="2200" b="1" dirty="0" err="1">
                <a:solidFill>
                  <a:srgbClr val="002060"/>
                </a:solidFill>
                <a:latin typeface="Courier New" charset="0"/>
                <a:ea typeface="Courier New" charset="0"/>
                <a:cs typeface="Courier New" charset="0"/>
              </a:rPr>
              <a:t>a.out</a:t>
            </a:r>
            <a:r>
              <a:rPr lang="en-US" sz="2200" b="1" dirty="0">
                <a:solidFill>
                  <a:srgbClr val="002060"/>
                </a:solidFill>
                <a:latin typeface="Courier New" charset="0"/>
                <a:ea typeface="Courier New" charset="0"/>
                <a:cs typeface="Courier New" charset="0"/>
              </a:rPr>
              <a:t> </a:t>
            </a:r>
            <a:r>
              <a:rPr lang="en-US" sz="2200" b="1" dirty="0" err="1">
                <a:solidFill>
                  <a:srgbClr val="002060"/>
                </a:solidFill>
                <a:latin typeface="Courier New" charset="0"/>
                <a:ea typeface="Courier New" charset="0"/>
                <a:cs typeface="Courier New" charset="0"/>
              </a:rPr>
              <a:t>args</a:t>
            </a:r>
            <a:endParaRPr lang="en-US" sz="2200" b="1" dirty="0">
              <a:solidFill>
                <a:srgbClr val="002060"/>
              </a:solidFill>
              <a:latin typeface="Courier New" charset="0"/>
              <a:ea typeface="Courier New" charset="0"/>
              <a:cs typeface="Courier New" charset="0"/>
            </a:endParaRPr>
          </a:p>
          <a:p>
            <a:pPr marL="914400" indent="0">
              <a:lnSpc>
                <a:spcPct val="120000"/>
              </a:lnSpc>
              <a:spcBef>
                <a:spcPts val="0"/>
              </a:spcBef>
            </a:pPr>
            <a:endParaRPr lang="en-US" sz="2200" dirty="0">
              <a:solidFill>
                <a:srgbClr val="002060"/>
              </a:solidFill>
              <a:latin typeface="Courier New" charset="0"/>
              <a:ea typeface="Courier New" charset="0"/>
              <a:cs typeface="Courier New" charset="0"/>
            </a:endParaRPr>
          </a:p>
          <a:p>
            <a:pPr marL="914400" indent="0">
              <a:lnSpc>
                <a:spcPct val="120000"/>
              </a:lnSpc>
              <a:spcBef>
                <a:spcPts val="0"/>
              </a:spcBef>
            </a:pPr>
            <a:r>
              <a:rPr lang="en-US" sz="2200" i="1" dirty="0">
                <a:solidFill>
                  <a:srgbClr val="002060"/>
                </a:solidFill>
                <a:latin typeface="Courier New" charset="0"/>
                <a:ea typeface="Courier New" charset="0"/>
                <a:cs typeface="Courier New" charset="0"/>
              </a:rPr>
              <a:t>where </a:t>
            </a:r>
            <a:r>
              <a:rPr lang="en-US" sz="2200" i="1" dirty="0" err="1">
                <a:solidFill>
                  <a:srgbClr val="002060"/>
                </a:solidFill>
                <a:latin typeface="Courier New" charset="0"/>
                <a:ea typeface="Courier New" charset="0"/>
                <a:cs typeface="Courier New" charset="0"/>
              </a:rPr>
              <a:t>perfctr.sh</a:t>
            </a:r>
            <a:r>
              <a:rPr lang="en-US" sz="2200" i="1" dirty="0">
                <a:solidFill>
                  <a:srgbClr val="002060"/>
                </a:solidFill>
                <a:latin typeface="Courier New" charset="0"/>
                <a:ea typeface="Courier New" charset="0"/>
                <a:cs typeface="Courier New" charset="0"/>
              </a:rPr>
              <a:t> is</a:t>
            </a:r>
          </a:p>
          <a:p>
            <a:pPr marL="914400" indent="0">
              <a:lnSpc>
                <a:spcPct val="120000"/>
              </a:lnSpc>
              <a:spcBef>
                <a:spcPts val="0"/>
              </a:spcBef>
            </a:pPr>
            <a:r>
              <a:rPr lang="en-US" sz="2200" b="1" dirty="0">
                <a:solidFill>
                  <a:srgbClr val="002060"/>
                </a:solidFill>
                <a:latin typeface="Courier New" charset="0"/>
                <a:ea typeface="Courier New" charset="0"/>
                <a:cs typeface="Courier New" charset="0"/>
              </a:rPr>
              <a:t>#!/bin/bash</a:t>
            </a:r>
          </a:p>
          <a:p>
            <a:pPr marL="914400" indent="0">
              <a:lnSpc>
                <a:spcPct val="120000"/>
              </a:lnSpc>
              <a:spcBef>
                <a:spcPts val="0"/>
              </a:spcBef>
            </a:pPr>
            <a:r>
              <a:rPr lang="en-US" sz="2200" b="1" dirty="0">
                <a:solidFill>
                  <a:srgbClr val="002060"/>
                </a:solidFill>
                <a:latin typeface="Courier New" charset="0"/>
                <a:ea typeface="Courier New" charset="0"/>
                <a:cs typeface="Courier New" charset="0"/>
              </a:rPr>
              <a:t>let SLURM_MPI_RANK=$SLURM_PROCID</a:t>
            </a:r>
          </a:p>
          <a:p>
            <a:pPr marL="914400" indent="0">
              <a:lnSpc>
                <a:spcPct val="120000"/>
              </a:lnSpc>
              <a:spcBef>
                <a:spcPts val="0"/>
              </a:spcBef>
            </a:pPr>
            <a:r>
              <a:rPr lang="en-US" sz="2200" b="1" dirty="0">
                <a:solidFill>
                  <a:srgbClr val="002060"/>
                </a:solidFill>
                <a:latin typeface="Courier New" charset="0"/>
                <a:ea typeface="Courier New" charset="0"/>
                <a:cs typeface="Courier New" charset="0"/>
              </a:rPr>
              <a:t>if [ $SLURM_MPI_RANK = 0 ];then</a:t>
            </a:r>
          </a:p>
          <a:p>
            <a:pPr marL="914400" indent="0">
              <a:lnSpc>
                <a:spcPct val="120000"/>
              </a:lnSpc>
              <a:spcBef>
                <a:spcPts val="0"/>
              </a:spcBef>
            </a:pPr>
            <a:r>
              <a:rPr lang="en-US" sz="2200" b="1" dirty="0">
                <a:solidFill>
                  <a:srgbClr val="002060"/>
                </a:solidFill>
                <a:latin typeface="Courier New" charset="0"/>
                <a:ea typeface="Courier New" charset="0"/>
                <a:cs typeface="Courier New" charset="0"/>
              </a:rPr>
              <a:t># only process 0 runs </a:t>
            </a:r>
            <a:r>
              <a:rPr lang="en-US" sz="2200" b="1" dirty="0" err="1">
                <a:solidFill>
                  <a:srgbClr val="002060"/>
                </a:solidFill>
                <a:latin typeface="Courier New" charset="0"/>
                <a:ea typeface="Courier New" charset="0"/>
                <a:cs typeface="Courier New" charset="0"/>
              </a:rPr>
              <a:t>likwid</a:t>
            </a:r>
            <a:r>
              <a:rPr lang="en-US" sz="2200" b="1" dirty="0">
                <a:solidFill>
                  <a:srgbClr val="002060"/>
                </a:solidFill>
                <a:latin typeface="Courier New" charset="0"/>
                <a:ea typeface="Courier New" charset="0"/>
                <a:cs typeface="Courier New" charset="0"/>
              </a:rPr>
              <a:t> and it monitors only logical CPUs 0-31</a:t>
            </a:r>
          </a:p>
          <a:p>
            <a:pPr marL="914400" indent="0">
              <a:lnSpc>
                <a:spcPct val="120000"/>
              </a:lnSpc>
              <a:spcBef>
                <a:spcPts val="0"/>
              </a:spcBef>
            </a:pPr>
            <a:r>
              <a:rPr lang="en-US" sz="2200" b="1" dirty="0" err="1">
                <a:solidFill>
                  <a:srgbClr val="002060"/>
                </a:solidFill>
                <a:latin typeface="Courier New" charset="0"/>
                <a:ea typeface="Courier New" charset="0"/>
                <a:cs typeface="Courier New" charset="0"/>
              </a:rPr>
              <a:t>likwid-perfctr</a:t>
            </a:r>
            <a:r>
              <a:rPr lang="en-US" sz="2200" b="1" dirty="0">
                <a:solidFill>
                  <a:srgbClr val="002060"/>
                </a:solidFill>
                <a:latin typeface="Courier New" charset="0"/>
                <a:ea typeface="Courier New" charset="0"/>
                <a:cs typeface="Courier New" charset="0"/>
              </a:rPr>
              <a:t> -C 0-31 -g CACHES $@</a:t>
            </a:r>
          </a:p>
          <a:p>
            <a:pPr marL="914400" indent="0">
              <a:lnSpc>
                <a:spcPct val="120000"/>
              </a:lnSpc>
              <a:spcBef>
                <a:spcPts val="0"/>
              </a:spcBef>
            </a:pPr>
            <a:r>
              <a:rPr lang="en-US" sz="2200" b="1" dirty="0">
                <a:solidFill>
                  <a:srgbClr val="002060"/>
                </a:solidFill>
                <a:latin typeface="Courier New" charset="0"/>
                <a:ea typeface="Courier New" charset="0"/>
                <a:cs typeface="Courier New" charset="0"/>
              </a:rPr>
              <a:t>else</a:t>
            </a:r>
          </a:p>
          <a:p>
            <a:pPr marL="914400" indent="0">
              <a:lnSpc>
                <a:spcPct val="120000"/>
              </a:lnSpc>
              <a:spcBef>
                <a:spcPts val="0"/>
              </a:spcBef>
            </a:pPr>
            <a:r>
              <a:rPr lang="en-US" sz="2200" b="1" dirty="0">
                <a:solidFill>
                  <a:srgbClr val="002060"/>
                </a:solidFill>
                <a:latin typeface="Courier New" charset="0"/>
                <a:ea typeface="Courier New" charset="0"/>
                <a:cs typeface="Courier New" charset="0"/>
              </a:rPr>
              <a:t>$@</a:t>
            </a:r>
          </a:p>
          <a:p>
            <a:pPr marL="914400" indent="0">
              <a:lnSpc>
                <a:spcPct val="120000"/>
              </a:lnSpc>
              <a:spcBef>
                <a:spcPts val="0"/>
              </a:spcBef>
            </a:pPr>
            <a:r>
              <a:rPr lang="en-US" sz="2200" b="1" dirty="0">
                <a:solidFill>
                  <a:srgbClr val="002060"/>
                </a:solidFill>
                <a:latin typeface="Courier New" charset="0"/>
                <a:ea typeface="Courier New" charset="0"/>
                <a:cs typeface="Courier New" charset="0"/>
              </a:rPr>
              <a:t>fi</a:t>
            </a:r>
          </a:p>
        </p:txBody>
      </p:sp>
    </p:spTree>
    <p:extLst>
      <p:ext uri="{BB962C8B-B14F-4D97-AF65-F5344CB8AC3E}">
        <p14:creationId xmlns:p14="http://schemas.microsoft.com/office/powerpoint/2010/main" val="30246498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AB29-A899-F143-A4C8-B81AAD248E41}"/>
              </a:ext>
            </a:extLst>
          </p:cNvPr>
          <p:cNvSpPr>
            <a:spLocks noGrp="1"/>
          </p:cNvSpPr>
          <p:nvPr>
            <p:ph type="title"/>
          </p:nvPr>
        </p:nvSpPr>
        <p:spPr/>
        <p:txBody>
          <a:bodyPr/>
          <a:lstStyle/>
          <a:p>
            <a:r>
              <a:rPr lang="en-US" dirty="0" err="1"/>
              <a:t>Likwid-perfctr</a:t>
            </a:r>
            <a:r>
              <a:rPr lang="en-US" dirty="0"/>
              <a:t> –a (KNL)</a:t>
            </a:r>
          </a:p>
        </p:txBody>
      </p:sp>
      <p:sp>
        <p:nvSpPr>
          <p:cNvPr id="5" name="Slide Number Placeholder 4">
            <a:extLst>
              <a:ext uri="{FF2B5EF4-FFF2-40B4-BE49-F238E27FC236}">
                <a16:creationId xmlns:a16="http://schemas.microsoft.com/office/drawing/2014/main" id="{4ECEB2C3-06F6-7241-9FAE-2C2EB7C28D41}"/>
              </a:ext>
            </a:extLst>
          </p:cNvPr>
          <p:cNvSpPr>
            <a:spLocks noGrp="1"/>
          </p:cNvSpPr>
          <p:nvPr>
            <p:ph type="sldNum" sz="quarter" idx="11"/>
          </p:nvPr>
        </p:nvSpPr>
        <p:spPr/>
        <p:txBody>
          <a:bodyPr/>
          <a:lstStyle/>
          <a:p>
            <a:pPr>
              <a:defRPr/>
            </a:pPr>
            <a:fld id="{245E9D0D-5449-D64E-B77D-4219B8BBCCDD}" type="slidenum">
              <a:rPr lang="en-US" smtClean="0"/>
              <a:pPr>
                <a:defRPr/>
              </a:pPr>
              <a:t>85</a:t>
            </a:fld>
            <a:endParaRPr lang="en-US" dirty="0"/>
          </a:p>
        </p:txBody>
      </p:sp>
      <p:pic>
        <p:nvPicPr>
          <p:cNvPr id="7" name="Content Placeholder 4">
            <a:extLst>
              <a:ext uri="{FF2B5EF4-FFF2-40B4-BE49-F238E27FC236}">
                <a16:creationId xmlns:a16="http://schemas.microsoft.com/office/drawing/2014/main" id="{0AD99BFA-B095-9640-BC69-DF875D5E5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517167"/>
            <a:ext cx="12801600" cy="5798033"/>
          </a:xfrm>
          <a:prstGeom prst="rect">
            <a:avLst/>
          </a:prstGeom>
        </p:spPr>
      </p:pic>
    </p:spTree>
    <p:extLst>
      <p:ext uri="{BB962C8B-B14F-4D97-AF65-F5344CB8AC3E}">
        <p14:creationId xmlns:p14="http://schemas.microsoft.com/office/powerpoint/2010/main" val="27094473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AB29-A899-F143-A4C8-B81AAD248E41}"/>
              </a:ext>
            </a:extLst>
          </p:cNvPr>
          <p:cNvSpPr>
            <a:spLocks noGrp="1"/>
          </p:cNvSpPr>
          <p:nvPr>
            <p:ph type="title"/>
          </p:nvPr>
        </p:nvSpPr>
        <p:spPr/>
        <p:txBody>
          <a:bodyPr/>
          <a:lstStyle/>
          <a:p>
            <a:r>
              <a:rPr lang="en-US" dirty="0"/>
              <a:t>Using LIKWID for Roofline</a:t>
            </a:r>
          </a:p>
        </p:txBody>
      </p:sp>
      <p:sp>
        <p:nvSpPr>
          <p:cNvPr id="3" name="Content Placeholder 2">
            <a:extLst>
              <a:ext uri="{FF2B5EF4-FFF2-40B4-BE49-F238E27FC236}">
                <a16:creationId xmlns:a16="http://schemas.microsoft.com/office/drawing/2014/main" id="{B2DE1378-658B-9A4A-AC01-1FD4B1F3DF48}"/>
              </a:ext>
            </a:extLst>
          </p:cNvPr>
          <p:cNvSpPr>
            <a:spLocks noGrp="1"/>
          </p:cNvSpPr>
          <p:nvPr>
            <p:ph idx="1"/>
          </p:nvPr>
        </p:nvSpPr>
        <p:spPr/>
        <p:txBody>
          <a:bodyPr/>
          <a:lstStyle/>
          <a:p>
            <a:pPr marL="457200" indent="-571500">
              <a:spcBef>
                <a:spcPts val="0"/>
              </a:spcBef>
              <a:buFont typeface="Wingdings" pitchFamily="2" charset="2"/>
              <a:buChar char="§"/>
            </a:pPr>
            <a:r>
              <a:rPr lang="en-US" sz="2400" dirty="0"/>
              <a:t>GPP kernel from </a:t>
            </a:r>
            <a:r>
              <a:rPr lang="en-US" sz="2400" dirty="0" err="1"/>
              <a:t>BerkeleyGW</a:t>
            </a:r>
            <a:endParaRPr lang="en-US" sz="2400" dirty="0"/>
          </a:p>
          <a:p>
            <a:pPr marL="457200" indent="-571500">
              <a:spcBef>
                <a:spcPts val="0"/>
              </a:spcBef>
              <a:buFont typeface="Wingdings" pitchFamily="2" charset="2"/>
              <a:buChar char="§"/>
            </a:pPr>
            <a:r>
              <a:rPr lang="en-US" sz="2400" dirty="0"/>
              <a:t>Arithmetic Intensity	= FLOPS </a:t>
            </a:r>
            <a:r>
              <a:rPr lang="en-US" sz="2400" dirty="0">
                <a:solidFill>
                  <a:srgbClr val="FF0000"/>
                </a:solidFill>
              </a:rPr>
              <a:t>/</a:t>
            </a:r>
            <a:r>
              <a:rPr lang="en-US" sz="2400" dirty="0"/>
              <a:t> Bytes	(= SDE / </a:t>
            </a:r>
            <a:r>
              <a:rPr lang="en-US" sz="2400" dirty="0" err="1"/>
              <a:t>VTune</a:t>
            </a:r>
            <a:r>
              <a:rPr lang="en-US" sz="2400" dirty="0"/>
              <a:t>)</a:t>
            </a:r>
          </a:p>
          <a:p>
            <a:pPr marL="0" indent="0">
              <a:spcBef>
                <a:spcPts val="0"/>
              </a:spcBef>
            </a:pPr>
            <a:r>
              <a:rPr lang="en-US" sz="2400" dirty="0"/>
              <a:t>				= FLOPS/sec </a:t>
            </a:r>
            <a:r>
              <a:rPr lang="en-US" sz="2400" dirty="0">
                <a:solidFill>
                  <a:srgbClr val="FF0000"/>
                </a:solidFill>
              </a:rPr>
              <a:t>/ </a:t>
            </a:r>
            <a:r>
              <a:rPr lang="en-US" sz="2400" dirty="0"/>
              <a:t>Bytes/sec                               								= </a:t>
            </a:r>
            <a:r>
              <a:rPr lang="en-US" sz="2400" b="1" dirty="0">
                <a:solidFill>
                  <a:srgbClr val="FF0000"/>
                </a:solidFill>
              </a:rPr>
              <a:t>FLOPS_DP / Bandwidth</a:t>
            </a:r>
          </a:p>
          <a:p>
            <a:pPr marL="457200" indent="-571500">
              <a:spcBef>
                <a:spcPts val="0"/>
              </a:spcBef>
              <a:buFont typeface="Wingdings" pitchFamily="2" charset="2"/>
              <a:buChar char="§"/>
            </a:pPr>
            <a:endParaRPr lang="en-US" sz="2400" dirty="0"/>
          </a:p>
          <a:p>
            <a:pPr marL="457200" indent="-571500">
              <a:spcBef>
                <a:spcPts val="0"/>
              </a:spcBef>
              <a:buFont typeface="Wingdings" pitchFamily="2" charset="2"/>
              <a:buChar char="§"/>
            </a:pPr>
            <a:r>
              <a:rPr lang="en-US" sz="2400" dirty="0"/>
              <a:t>AI (DRAM)	= FLOPS_DP </a:t>
            </a:r>
            <a:r>
              <a:rPr lang="en-US" sz="2400" dirty="0">
                <a:solidFill>
                  <a:srgbClr val="FF0000"/>
                </a:solidFill>
              </a:rPr>
              <a:t>/ </a:t>
            </a:r>
            <a:r>
              <a:rPr lang="en-US" sz="2400" dirty="0"/>
              <a:t>Bandwidth (DRAM)</a:t>
            </a:r>
          </a:p>
          <a:p>
            <a:pPr marL="457200" indent="-571500">
              <a:spcBef>
                <a:spcPts val="0"/>
              </a:spcBef>
              <a:buFont typeface="Wingdings" pitchFamily="2" charset="2"/>
              <a:buChar char="§"/>
            </a:pPr>
            <a:r>
              <a:rPr lang="en-US" sz="2400" dirty="0"/>
              <a:t>AI (MCDRAM)	= FLOPS_DP </a:t>
            </a:r>
            <a:r>
              <a:rPr lang="en-US" sz="2400" dirty="0">
                <a:solidFill>
                  <a:srgbClr val="FF0000"/>
                </a:solidFill>
              </a:rPr>
              <a:t>/ </a:t>
            </a:r>
            <a:r>
              <a:rPr lang="en-US" sz="2400" dirty="0"/>
              <a:t>Bandwidth (MCDRAM)</a:t>
            </a:r>
          </a:p>
          <a:p>
            <a:pPr marL="457200" indent="-571500">
              <a:spcBef>
                <a:spcPts val="0"/>
              </a:spcBef>
              <a:buFont typeface="Wingdings" pitchFamily="2" charset="2"/>
              <a:buChar char="§"/>
            </a:pPr>
            <a:r>
              <a:rPr lang="en-US" sz="2400" dirty="0"/>
              <a:t>AI (L2) 		= FLOPS_DP </a:t>
            </a:r>
            <a:r>
              <a:rPr lang="en-US" sz="2400" dirty="0">
                <a:solidFill>
                  <a:srgbClr val="FF0000"/>
                </a:solidFill>
              </a:rPr>
              <a:t>/ </a:t>
            </a:r>
            <a:r>
              <a:rPr lang="en-US" sz="2400" dirty="0"/>
              <a:t>Bandwidth (L2)	</a:t>
            </a:r>
          </a:p>
          <a:p>
            <a:pPr marL="457200" indent="-571500">
              <a:spcBef>
                <a:spcPts val="0"/>
              </a:spcBef>
              <a:buFont typeface="Wingdings" pitchFamily="2" charset="2"/>
              <a:buChar char="§"/>
            </a:pPr>
            <a:r>
              <a:rPr lang="en-US" sz="2400" dirty="0"/>
              <a:t>AI (L1) 		= FLOPS_DP </a:t>
            </a:r>
            <a:r>
              <a:rPr lang="en-US" sz="2400" dirty="0">
                <a:solidFill>
                  <a:srgbClr val="FF0000"/>
                </a:solidFill>
              </a:rPr>
              <a:t>/ </a:t>
            </a:r>
            <a:r>
              <a:rPr lang="en-US" sz="2400" dirty="0"/>
              <a:t>Bandwidth (L1)	</a:t>
            </a:r>
          </a:p>
          <a:p>
            <a:pPr marL="457200" indent="-571500">
              <a:spcBef>
                <a:spcPts val="0"/>
              </a:spcBef>
              <a:buFont typeface="Wingdings" pitchFamily="2" charset="2"/>
              <a:buChar char="§"/>
            </a:pPr>
            <a:endParaRPr lang="en-US" sz="2400" dirty="0"/>
          </a:p>
          <a:p>
            <a:pPr marL="457200" indent="-571500">
              <a:spcBef>
                <a:spcPts val="0"/>
              </a:spcBef>
              <a:buFont typeface="Wingdings" pitchFamily="2" charset="2"/>
              <a:buChar char="§"/>
            </a:pPr>
            <a:r>
              <a:rPr lang="en-US" sz="2400" b="1" dirty="0">
                <a:solidFill>
                  <a:srgbClr val="FF0000"/>
                </a:solidFill>
              </a:rPr>
              <a:t>Performance	= FLOPS_DP</a:t>
            </a:r>
          </a:p>
          <a:p>
            <a:pPr marL="457200" indent="-571500">
              <a:spcBef>
                <a:spcPts val="0"/>
              </a:spcBef>
              <a:buFont typeface="Wingdings" pitchFamily="2" charset="2"/>
              <a:buChar char="§"/>
            </a:pPr>
            <a:endParaRPr lang="en-US" sz="2400" dirty="0"/>
          </a:p>
          <a:p>
            <a:pPr marL="457200" indent="-571500">
              <a:spcBef>
                <a:spcPts val="0"/>
              </a:spcBef>
              <a:buFont typeface="Arial" panose="020B0604020202020204" pitchFamily="34" charset="0"/>
              <a:buChar char="•"/>
            </a:pPr>
            <a:endParaRPr lang="en-US" sz="2400" dirty="0"/>
          </a:p>
        </p:txBody>
      </p:sp>
      <p:sp>
        <p:nvSpPr>
          <p:cNvPr id="5" name="Slide Number Placeholder 4">
            <a:extLst>
              <a:ext uri="{FF2B5EF4-FFF2-40B4-BE49-F238E27FC236}">
                <a16:creationId xmlns:a16="http://schemas.microsoft.com/office/drawing/2014/main" id="{4ECEB2C3-06F6-7241-9FAE-2C2EB7C28D41}"/>
              </a:ext>
            </a:extLst>
          </p:cNvPr>
          <p:cNvSpPr>
            <a:spLocks noGrp="1"/>
          </p:cNvSpPr>
          <p:nvPr>
            <p:ph type="sldNum" sz="quarter" idx="11"/>
          </p:nvPr>
        </p:nvSpPr>
        <p:spPr/>
        <p:txBody>
          <a:bodyPr/>
          <a:lstStyle/>
          <a:p>
            <a:pPr>
              <a:defRPr/>
            </a:pPr>
            <a:fld id="{245E9D0D-5449-D64E-B77D-4219B8BBCCDD}" type="slidenum">
              <a:rPr lang="en-US" smtClean="0"/>
              <a:pPr>
                <a:defRPr/>
              </a:pPr>
              <a:t>86</a:t>
            </a:fld>
            <a:endParaRPr lang="en-US" dirty="0"/>
          </a:p>
        </p:txBody>
      </p:sp>
      <p:grpSp>
        <p:nvGrpSpPr>
          <p:cNvPr id="6" name="Group 5">
            <a:extLst>
              <a:ext uri="{FF2B5EF4-FFF2-40B4-BE49-F238E27FC236}">
                <a16:creationId xmlns:a16="http://schemas.microsoft.com/office/drawing/2014/main" id="{A6058A86-1B7D-1F4B-805B-E5985C6E240E}"/>
              </a:ext>
            </a:extLst>
          </p:cNvPr>
          <p:cNvGrpSpPr>
            <a:grpSpLocks noChangeAspect="1"/>
          </p:cNvGrpSpPr>
          <p:nvPr/>
        </p:nvGrpSpPr>
        <p:grpSpPr>
          <a:xfrm>
            <a:off x="8553181" y="2277071"/>
            <a:ext cx="5327929" cy="4775835"/>
            <a:chOff x="4555920" y="2552700"/>
            <a:chExt cx="4283279" cy="3839438"/>
          </a:xfrm>
        </p:grpSpPr>
        <p:grpSp>
          <p:nvGrpSpPr>
            <p:cNvPr id="7" name="Group 6">
              <a:extLst>
                <a:ext uri="{FF2B5EF4-FFF2-40B4-BE49-F238E27FC236}">
                  <a16:creationId xmlns:a16="http://schemas.microsoft.com/office/drawing/2014/main" id="{51AB9053-5C9A-E844-82CD-98D2404159CA}"/>
                </a:ext>
              </a:extLst>
            </p:cNvPr>
            <p:cNvGrpSpPr/>
            <p:nvPr/>
          </p:nvGrpSpPr>
          <p:grpSpPr>
            <a:xfrm>
              <a:off x="4992320" y="3183788"/>
              <a:ext cx="3846879" cy="379860"/>
              <a:chOff x="8382000" y="2524256"/>
              <a:chExt cx="4343400" cy="447544"/>
            </a:xfrm>
          </p:grpSpPr>
          <p:cxnSp>
            <p:nvCxnSpPr>
              <p:cNvPr id="26" name="Straight Arrow Connector 25">
                <a:extLst>
                  <a:ext uri="{FF2B5EF4-FFF2-40B4-BE49-F238E27FC236}">
                    <a16:creationId xmlns:a16="http://schemas.microsoft.com/office/drawing/2014/main" id="{90A89D08-B95F-814F-86F7-CB7584275E2A}"/>
                  </a:ext>
                </a:extLst>
              </p:cNvPr>
              <p:cNvCxnSpPr/>
              <p:nvPr/>
            </p:nvCxnSpPr>
            <p:spPr bwMode="auto">
              <a:xfrm>
                <a:off x="8382000" y="2971800"/>
                <a:ext cx="43434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27" name="TextBox 26">
                <a:extLst>
                  <a:ext uri="{FF2B5EF4-FFF2-40B4-BE49-F238E27FC236}">
                    <a16:creationId xmlns:a16="http://schemas.microsoft.com/office/drawing/2014/main" id="{39484779-A469-CB4F-BE39-C9CA7A66432F}"/>
                  </a:ext>
                </a:extLst>
              </p:cNvPr>
              <p:cNvSpPr txBox="1"/>
              <p:nvPr/>
            </p:nvSpPr>
            <p:spPr>
              <a:xfrm>
                <a:off x="8499264" y="2524256"/>
                <a:ext cx="1413130" cy="349822"/>
              </a:xfrm>
              <a:prstGeom prst="rect">
                <a:avLst/>
              </a:prstGeom>
              <a:noFill/>
            </p:spPr>
            <p:txBody>
              <a:bodyPr wrap="none" rtlCol="0">
                <a:spAutoFit/>
              </a:bodyPr>
              <a:lstStyle/>
              <a:p>
                <a:pPr algn="ctr"/>
                <a:r>
                  <a:rPr lang="en-US" sz="1800" dirty="0">
                    <a:solidFill>
                      <a:srgbClr val="FF0080"/>
                    </a:solidFill>
                  </a:rPr>
                  <a:t>Peak FLOP/s</a:t>
                </a:r>
              </a:p>
            </p:txBody>
          </p:sp>
        </p:grpSp>
        <p:grpSp>
          <p:nvGrpSpPr>
            <p:cNvPr id="8" name="Group 7">
              <a:extLst>
                <a:ext uri="{FF2B5EF4-FFF2-40B4-BE49-F238E27FC236}">
                  <a16:creationId xmlns:a16="http://schemas.microsoft.com/office/drawing/2014/main" id="{DE569C46-47C2-7449-BF32-D58D36A6F766}"/>
                </a:ext>
              </a:extLst>
            </p:cNvPr>
            <p:cNvGrpSpPr/>
            <p:nvPr/>
          </p:nvGrpSpPr>
          <p:grpSpPr>
            <a:xfrm>
              <a:off x="4555920" y="2552700"/>
              <a:ext cx="4270581" cy="3492500"/>
              <a:chOff x="8132212" y="1905000"/>
              <a:chExt cx="4821788" cy="4114800"/>
            </a:xfrm>
          </p:grpSpPr>
          <p:cxnSp>
            <p:nvCxnSpPr>
              <p:cNvPr id="23" name="Straight Arrow Connector 22">
                <a:extLst>
                  <a:ext uri="{FF2B5EF4-FFF2-40B4-BE49-F238E27FC236}">
                    <a16:creationId xmlns:a16="http://schemas.microsoft.com/office/drawing/2014/main" id="{57A1F922-C3DA-564E-9196-C3B270D79C89}"/>
                  </a:ext>
                </a:extLst>
              </p:cNvPr>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24" name="Straight Arrow Connector 23">
                <a:extLst>
                  <a:ext uri="{FF2B5EF4-FFF2-40B4-BE49-F238E27FC236}">
                    <a16:creationId xmlns:a16="http://schemas.microsoft.com/office/drawing/2014/main" id="{223F4171-D4E6-2F40-B92A-58899CC16D96}"/>
                  </a:ext>
                </a:extLst>
              </p:cNvPr>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25" name="TextBox 24">
                <a:extLst>
                  <a:ext uri="{FF2B5EF4-FFF2-40B4-BE49-F238E27FC236}">
                    <a16:creationId xmlns:a16="http://schemas.microsoft.com/office/drawing/2014/main" id="{7C4510A4-34E5-6D49-8373-43A9479231CF}"/>
                  </a:ext>
                </a:extLst>
              </p:cNvPr>
              <p:cNvSpPr txBox="1"/>
              <p:nvPr/>
            </p:nvSpPr>
            <p:spPr>
              <a:xfrm rot="16200000">
                <a:off x="6547232" y="3870979"/>
                <a:ext cx="3505200" cy="335240"/>
              </a:xfrm>
              <a:prstGeom prst="rect">
                <a:avLst/>
              </a:prstGeom>
              <a:noFill/>
            </p:spPr>
            <p:txBody>
              <a:bodyPr wrap="square" rtlCol="0">
                <a:spAutoFit/>
              </a:bodyPr>
              <a:lstStyle/>
              <a:p>
                <a:pPr algn="ctr"/>
                <a:r>
                  <a:rPr lang="en-US" sz="1800" dirty="0"/>
                  <a:t>Attainable FLOP/s</a:t>
                </a:r>
              </a:p>
            </p:txBody>
          </p:sp>
        </p:grpSp>
        <p:grpSp>
          <p:nvGrpSpPr>
            <p:cNvPr id="9" name="Group 8">
              <a:extLst>
                <a:ext uri="{FF2B5EF4-FFF2-40B4-BE49-F238E27FC236}">
                  <a16:creationId xmlns:a16="http://schemas.microsoft.com/office/drawing/2014/main" id="{2ADEB97A-BE2C-204A-91F9-FD93C48EF356}"/>
                </a:ext>
              </a:extLst>
            </p:cNvPr>
            <p:cNvGrpSpPr/>
            <p:nvPr/>
          </p:nvGrpSpPr>
          <p:grpSpPr>
            <a:xfrm>
              <a:off x="4991588" y="2876077"/>
              <a:ext cx="3493054" cy="2971567"/>
              <a:chOff x="8624939" y="2020819"/>
              <a:chExt cx="3943907" cy="3501047"/>
            </a:xfrm>
          </p:grpSpPr>
          <p:cxnSp>
            <p:nvCxnSpPr>
              <p:cNvPr id="19" name="Straight Arrow Connector 18">
                <a:extLst>
                  <a:ext uri="{FF2B5EF4-FFF2-40B4-BE49-F238E27FC236}">
                    <a16:creationId xmlns:a16="http://schemas.microsoft.com/office/drawing/2014/main" id="{C249A243-8223-5B41-9C90-486C41701D29}"/>
                  </a:ext>
                </a:extLst>
              </p:cNvPr>
              <p:cNvCxnSpPr>
                <a:cxnSpLocks noChangeAspect="1"/>
              </p:cNvCxnSpPr>
              <p:nvPr/>
            </p:nvCxnSpPr>
            <p:spPr bwMode="auto">
              <a:xfrm flipV="1">
                <a:off x="9067800" y="2020819"/>
                <a:ext cx="3501046" cy="3501047"/>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20" name="TextBox 19">
                <a:extLst>
                  <a:ext uri="{FF2B5EF4-FFF2-40B4-BE49-F238E27FC236}">
                    <a16:creationId xmlns:a16="http://schemas.microsoft.com/office/drawing/2014/main" id="{57E7AF87-0D80-0843-AC36-892F9AE75DA0}"/>
                  </a:ext>
                </a:extLst>
              </p:cNvPr>
              <p:cNvSpPr txBox="1"/>
              <p:nvPr/>
            </p:nvSpPr>
            <p:spPr>
              <a:xfrm rot="18900000">
                <a:off x="9394580" y="4104604"/>
                <a:ext cx="1261884" cy="369332"/>
              </a:xfrm>
              <a:prstGeom prst="rect">
                <a:avLst/>
              </a:prstGeom>
              <a:noFill/>
            </p:spPr>
            <p:txBody>
              <a:bodyPr wrap="none" rtlCol="0">
                <a:spAutoFit/>
              </a:bodyPr>
              <a:lstStyle/>
              <a:p>
                <a:pPr algn="ctr"/>
                <a:r>
                  <a:rPr lang="en-US" sz="1800" dirty="0">
                    <a:solidFill>
                      <a:srgbClr val="0432FF"/>
                    </a:solidFill>
                  </a:rPr>
                  <a:t>DDR GB/s</a:t>
                </a:r>
              </a:p>
            </p:txBody>
          </p:sp>
          <p:cxnSp>
            <p:nvCxnSpPr>
              <p:cNvPr id="21" name="Straight Arrow Connector 20">
                <a:extLst>
                  <a:ext uri="{FF2B5EF4-FFF2-40B4-BE49-F238E27FC236}">
                    <a16:creationId xmlns:a16="http://schemas.microsoft.com/office/drawing/2014/main" id="{85178B1E-5649-5E4F-855B-BEE361520AEB}"/>
                  </a:ext>
                </a:extLst>
              </p:cNvPr>
              <p:cNvCxnSpPr>
                <a:cxnSpLocks noChangeAspect="1"/>
              </p:cNvCxnSpPr>
              <p:nvPr/>
            </p:nvCxnSpPr>
            <p:spPr bwMode="auto">
              <a:xfrm flipV="1">
                <a:off x="8624939" y="2065211"/>
                <a:ext cx="3268789" cy="3268791"/>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22" name="TextBox 21">
                <a:extLst>
                  <a:ext uri="{FF2B5EF4-FFF2-40B4-BE49-F238E27FC236}">
                    <a16:creationId xmlns:a16="http://schemas.microsoft.com/office/drawing/2014/main" id="{639C2F61-0808-4749-8BAB-F875F9B89A86}"/>
                  </a:ext>
                </a:extLst>
              </p:cNvPr>
              <p:cNvSpPr txBox="1"/>
              <p:nvPr/>
            </p:nvSpPr>
            <p:spPr>
              <a:xfrm rot="18900000">
                <a:off x="8846664" y="3366378"/>
                <a:ext cx="2480167" cy="369333"/>
              </a:xfrm>
              <a:prstGeom prst="rect">
                <a:avLst/>
              </a:prstGeom>
              <a:noFill/>
            </p:spPr>
            <p:txBody>
              <a:bodyPr wrap="none" rtlCol="0">
                <a:spAutoFit/>
              </a:bodyPr>
              <a:lstStyle/>
              <a:p>
                <a:pPr algn="ctr"/>
                <a:r>
                  <a:rPr lang="en-US" sz="1800" dirty="0">
                    <a:solidFill>
                      <a:srgbClr val="00B050"/>
                    </a:solidFill>
                  </a:rPr>
                  <a:t>MCDRAM cache GB/s</a:t>
                </a:r>
              </a:p>
            </p:txBody>
          </p:sp>
        </p:grpSp>
        <p:sp>
          <p:nvSpPr>
            <p:cNvPr id="10" name="TextBox 9">
              <a:extLst>
                <a:ext uri="{FF2B5EF4-FFF2-40B4-BE49-F238E27FC236}">
                  <a16:creationId xmlns:a16="http://schemas.microsoft.com/office/drawing/2014/main" id="{5D445018-5364-C042-B37C-F4D75286D210}"/>
                </a:ext>
              </a:extLst>
            </p:cNvPr>
            <p:cNvSpPr txBox="1"/>
            <p:nvPr/>
          </p:nvSpPr>
          <p:spPr>
            <a:xfrm>
              <a:off x="4966874" y="5909505"/>
              <a:ext cx="3834225" cy="482633"/>
            </a:xfrm>
            <a:prstGeom prst="rect">
              <a:avLst/>
            </a:prstGeom>
            <a:noFill/>
          </p:spPr>
          <p:txBody>
            <a:bodyPr wrap="square" rtlCol="0">
              <a:spAutoFit/>
            </a:bodyPr>
            <a:lstStyle/>
            <a:p>
              <a:pPr algn="ctr"/>
              <a:r>
                <a:rPr lang="en-US" sz="1800" dirty="0"/>
                <a:t>Arithmetic Intensity</a:t>
              </a:r>
            </a:p>
          </p:txBody>
        </p:sp>
        <p:cxnSp>
          <p:nvCxnSpPr>
            <p:cNvPr id="11" name="Straight Arrow Connector 10">
              <a:extLst>
                <a:ext uri="{FF2B5EF4-FFF2-40B4-BE49-F238E27FC236}">
                  <a16:creationId xmlns:a16="http://schemas.microsoft.com/office/drawing/2014/main" id="{FFAF0918-8D1B-7547-A5B3-2B2BCF4EA3A8}"/>
                </a:ext>
              </a:extLst>
            </p:cNvPr>
            <p:cNvCxnSpPr/>
            <p:nvPr/>
          </p:nvCxnSpPr>
          <p:spPr bwMode="auto">
            <a:xfrm flipV="1">
              <a:off x="4978400" y="2895600"/>
              <a:ext cx="2286000" cy="2286000"/>
            </a:xfrm>
            <a:prstGeom prst="straightConnector1">
              <a:avLst/>
            </a:prstGeom>
            <a:solidFill>
              <a:schemeClr val="accent1"/>
            </a:solidFill>
            <a:ln w="38100" cap="flat" cmpd="sng" algn="ctr">
              <a:solidFill>
                <a:srgbClr val="FFC000"/>
              </a:solidFill>
              <a:prstDash val="solid"/>
              <a:round/>
              <a:headEnd type="none" w="med" len="med"/>
              <a:tailEnd type="none" w="lg" len="lg"/>
            </a:ln>
            <a:effectLst/>
          </p:spPr>
        </p:cxnSp>
        <p:sp>
          <p:nvSpPr>
            <p:cNvPr id="12" name="TextBox 11">
              <a:extLst>
                <a:ext uri="{FF2B5EF4-FFF2-40B4-BE49-F238E27FC236}">
                  <a16:creationId xmlns:a16="http://schemas.microsoft.com/office/drawing/2014/main" id="{790740DB-D92C-5744-91F1-7C7B0C1FB78C}"/>
                </a:ext>
              </a:extLst>
            </p:cNvPr>
            <p:cNvSpPr txBox="1"/>
            <p:nvPr/>
          </p:nvSpPr>
          <p:spPr>
            <a:xfrm rot="18900000">
              <a:off x="5092449" y="3779732"/>
              <a:ext cx="1791094" cy="447039"/>
            </a:xfrm>
            <a:prstGeom prst="rect">
              <a:avLst/>
            </a:prstGeom>
            <a:noFill/>
          </p:spPr>
          <p:txBody>
            <a:bodyPr wrap="square" rtlCol="0">
              <a:spAutoFit/>
            </a:bodyPr>
            <a:lstStyle/>
            <a:p>
              <a:r>
                <a:rPr lang="en-US" sz="1800" dirty="0">
                  <a:solidFill>
                    <a:srgbClr val="FFC000"/>
                  </a:solidFill>
                </a:rPr>
                <a:t>L2 GB/s</a:t>
              </a:r>
            </a:p>
          </p:txBody>
        </p:sp>
        <p:cxnSp>
          <p:nvCxnSpPr>
            <p:cNvPr id="13" name="Straight Arrow Connector 12">
              <a:extLst>
                <a:ext uri="{FF2B5EF4-FFF2-40B4-BE49-F238E27FC236}">
                  <a16:creationId xmlns:a16="http://schemas.microsoft.com/office/drawing/2014/main" id="{9895F2EB-CC37-0B41-A6E1-0D38DCB052FB}"/>
                </a:ext>
              </a:extLst>
            </p:cNvPr>
            <p:cNvCxnSpPr>
              <a:cxnSpLocks noChangeAspect="1"/>
            </p:cNvCxnSpPr>
            <p:nvPr/>
          </p:nvCxnSpPr>
          <p:spPr bwMode="auto">
            <a:xfrm flipV="1">
              <a:off x="4991100" y="2892072"/>
              <a:ext cx="1786608" cy="1786608"/>
            </a:xfrm>
            <a:prstGeom prst="straightConnector1">
              <a:avLst/>
            </a:prstGeom>
            <a:solidFill>
              <a:schemeClr val="accent1"/>
            </a:solidFill>
            <a:ln w="38100" cap="flat" cmpd="sng" algn="ctr">
              <a:solidFill>
                <a:srgbClr val="FF0000"/>
              </a:solidFill>
              <a:prstDash val="solid"/>
              <a:round/>
              <a:headEnd type="none" w="med" len="med"/>
              <a:tailEnd type="none" w="lg" len="lg"/>
            </a:ln>
            <a:effectLst/>
          </p:spPr>
        </p:cxnSp>
        <p:sp>
          <p:nvSpPr>
            <p:cNvPr id="14" name="TextBox 13">
              <a:extLst>
                <a:ext uri="{FF2B5EF4-FFF2-40B4-BE49-F238E27FC236}">
                  <a16:creationId xmlns:a16="http://schemas.microsoft.com/office/drawing/2014/main" id="{CDE4B291-6E91-6E4E-BFA4-23310A8C7F1E}"/>
                </a:ext>
              </a:extLst>
            </p:cNvPr>
            <p:cNvSpPr txBox="1"/>
            <p:nvPr/>
          </p:nvSpPr>
          <p:spPr>
            <a:xfrm rot="18900000">
              <a:off x="4848449" y="3531912"/>
              <a:ext cx="1809534" cy="447039"/>
            </a:xfrm>
            <a:prstGeom prst="rect">
              <a:avLst/>
            </a:prstGeom>
            <a:noFill/>
          </p:spPr>
          <p:txBody>
            <a:bodyPr wrap="square" rtlCol="0">
              <a:spAutoFit/>
            </a:bodyPr>
            <a:lstStyle/>
            <a:p>
              <a:r>
                <a:rPr lang="en-US" sz="1800" dirty="0">
                  <a:solidFill>
                    <a:srgbClr val="FF0000"/>
                  </a:solidFill>
                </a:rPr>
                <a:t>L1 GB/s</a:t>
              </a:r>
            </a:p>
          </p:txBody>
        </p:sp>
        <p:sp>
          <p:nvSpPr>
            <p:cNvPr id="15" name="Oval 14">
              <a:extLst>
                <a:ext uri="{FF2B5EF4-FFF2-40B4-BE49-F238E27FC236}">
                  <a16:creationId xmlns:a16="http://schemas.microsoft.com/office/drawing/2014/main" id="{DC013497-3337-7C44-BAB6-7521869B5CEB}"/>
                </a:ext>
              </a:extLst>
            </p:cNvPr>
            <p:cNvSpPr/>
            <p:nvPr/>
          </p:nvSpPr>
          <p:spPr>
            <a:xfrm>
              <a:off x="8077200" y="3957226"/>
              <a:ext cx="182880" cy="182880"/>
            </a:xfrm>
            <a:prstGeom prst="ellipse">
              <a:avLst/>
            </a:prstGeom>
            <a:noFill/>
            <a:ln w="317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2668689-D9DB-2B48-8E66-06F7BABEEECA}"/>
                </a:ext>
              </a:extLst>
            </p:cNvPr>
            <p:cNvSpPr/>
            <p:nvPr/>
          </p:nvSpPr>
          <p:spPr>
            <a:xfrm>
              <a:off x="8369300" y="3957226"/>
              <a:ext cx="182880" cy="182880"/>
            </a:xfrm>
            <a:prstGeom prst="ellipse">
              <a:avLst/>
            </a:prstGeom>
            <a:noFill/>
            <a:ln w="31750">
              <a:solidFill>
                <a:srgbClr val="0E3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B994D98-44E7-D94C-AEEB-9DB238F1D07D}"/>
                </a:ext>
              </a:extLst>
            </p:cNvPr>
            <p:cNvSpPr/>
            <p:nvPr/>
          </p:nvSpPr>
          <p:spPr>
            <a:xfrm>
              <a:off x="7416800" y="3957226"/>
              <a:ext cx="182880" cy="182880"/>
            </a:xfrm>
            <a:prstGeom prst="ellipse">
              <a:avLst/>
            </a:prstGeom>
            <a:noFill/>
            <a:ln w="31750">
              <a:solidFill>
                <a:srgbClr val="FFC0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AA94C53-B699-D448-BA0C-DEDF366B2D77}"/>
                </a:ext>
              </a:extLst>
            </p:cNvPr>
            <p:cNvSpPr/>
            <p:nvPr/>
          </p:nvSpPr>
          <p:spPr>
            <a:xfrm>
              <a:off x="6959600" y="3957226"/>
              <a:ext cx="182880" cy="18288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99760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AB29-A899-F143-A4C8-B81AAD248E41}"/>
              </a:ext>
            </a:extLst>
          </p:cNvPr>
          <p:cNvSpPr>
            <a:spLocks noGrp="1"/>
          </p:cNvSpPr>
          <p:nvPr>
            <p:ph type="title"/>
          </p:nvPr>
        </p:nvSpPr>
        <p:spPr/>
        <p:txBody>
          <a:bodyPr/>
          <a:lstStyle/>
          <a:p>
            <a:r>
              <a:rPr lang="en-US" dirty="0"/>
              <a:t>GFLOP/s</a:t>
            </a:r>
          </a:p>
        </p:txBody>
      </p:sp>
      <p:sp>
        <p:nvSpPr>
          <p:cNvPr id="3" name="Content Placeholder 2">
            <a:extLst>
              <a:ext uri="{FF2B5EF4-FFF2-40B4-BE49-F238E27FC236}">
                <a16:creationId xmlns:a16="http://schemas.microsoft.com/office/drawing/2014/main" id="{B2DE1378-658B-9A4A-AC01-1FD4B1F3DF48}"/>
              </a:ext>
            </a:extLst>
          </p:cNvPr>
          <p:cNvSpPr>
            <a:spLocks noGrp="1"/>
          </p:cNvSpPr>
          <p:nvPr>
            <p:ph idx="1"/>
          </p:nvPr>
        </p:nvSpPr>
        <p:spPr/>
        <p:txBody>
          <a:bodyPr/>
          <a:lstStyle/>
          <a:p>
            <a:pPr marL="457200">
              <a:spcBef>
                <a:spcPts val="0"/>
              </a:spcBef>
              <a:buFont typeface="Wingdings" pitchFamily="2" charset="2"/>
              <a:buChar char="§"/>
            </a:pPr>
            <a:r>
              <a:rPr lang="en-US" sz="2000" dirty="0"/>
              <a:t>GPP kernel on KNL: </a:t>
            </a:r>
            <a:r>
              <a:rPr lang="en-US" sz="2000" b="1" dirty="0">
                <a:solidFill>
                  <a:srgbClr val="FF0000"/>
                </a:solidFill>
              </a:rPr>
              <a:t>171.960 GFLOPS/sec</a:t>
            </a:r>
          </a:p>
          <a:p>
            <a:pPr marL="914400" lvl="1">
              <a:spcBef>
                <a:spcPts val="0"/>
              </a:spcBef>
              <a:buFont typeface="Courier New" panose="02070309020205020404" pitchFamily="49" charset="0"/>
              <a:buChar char="o"/>
            </a:pPr>
            <a:r>
              <a:rPr lang="en-US" sz="1600" dirty="0"/>
              <a:t>UOPS_RETIRED_PACKED_SIMD</a:t>
            </a:r>
          </a:p>
          <a:p>
            <a:pPr marL="914400" lvl="1">
              <a:spcBef>
                <a:spcPts val="0"/>
              </a:spcBef>
              <a:buFont typeface="Courier New" panose="02070309020205020404" pitchFamily="49" charset="0"/>
              <a:buChar char="o"/>
            </a:pPr>
            <a:r>
              <a:rPr lang="en-US" sz="1600" dirty="0"/>
              <a:t>UOPS_RETIRED_SCALAR_SIMD</a:t>
            </a:r>
          </a:p>
          <a:p>
            <a:pPr marL="457200" lvl="1">
              <a:spcBef>
                <a:spcPts val="0"/>
              </a:spcBef>
            </a:pPr>
            <a:endParaRPr lang="en-US" sz="2000" dirty="0"/>
          </a:p>
          <a:p>
            <a:pPr marL="457200">
              <a:spcBef>
                <a:spcPts val="0"/>
              </a:spcBef>
              <a:buFont typeface="Wingdings" pitchFamily="2" charset="2"/>
              <a:buChar char="§"/>
            </a:pPr>
            <a:r>
              <a:rPr lang="en-US" sz="2000" dirty="0" err="1"/>
              <a:t>likwid-perfctr</a:t>
            </a:r>
            <a:r>
              <a:rPr lang="en-US" sz="2000" dirty="0"/>
              <a:t> -C 0-63 -g </a:t>
            </a:r>
            <a:r>
              <a:rPr lang="en-US" sz="2000" b="1" dirty="0">
                <a:solidFill>
                  <a:srgbClr val="FF0000"/>
                </a:solidFill>
              </a:rPr>
              <a:t>FLOPS_DP</a:t>
            </a:r>
            <a:r>
              <a:rPr lang="en-US" sz="2000" dirty="0"/>
              <a:t> ./</a:t>
            </a:r>
            <a:r>
              <a:rPr lang="en-US" sz="2000" dirty="0" err="1"/>
              <a:t>gpp.knl.ex</a:t>
            </a:r>
            <a:r>
              <a:rPr lang="en-US" sz="2000" dirty="0"/>
              <a:t> 512 2 32768 20</a:t>
            </a:r>
          </a:p>
          <a:p>
            <a:pPr marL="914400" lvl="1">
              <a:spcBef>
                <a:spcPts val="0"/>
              </a:spcBef>
              <a:buFont typeface="Courier New" panose="02070309020205020404" pitchFamily="49" charset="0"/>
              <a:buChar char="o"/>
            </a:pPr>
            <a:r>
              <a:rPr lang="en-US" sz="1600" dirty="0"/>
              <a:t>8*UOPS_RETIRED_PACKED_SIMD+UOPS_RETIRED_SCALAR_SIMD</a:t>
            </a:r>
          </a:p>
          <a:p>
            <a:pPr marL="457200" lvl="1" indent="-342900">
              <a:spcBef>
                <a:spcPts val="0"/>
              </a:spcBef>
            </a:pPr>
            <a:endParaRPr lang="en-US" sz="2000" dirty="0"/>
          </a:p>
          <a:p>
            <a:pPr marL="457200">
              <a:spcBef>
                <a:spcPts val="0"/>
              </a:spcBef>
              <a:buFont typeface="Arial" panose="020B0604020202020204" pitchFamily="34" charset="0"/>
              <a:buChar char="•"/>
            </a:pPr>
            <a:endParaRPr lang="en-US" sz="2000" dirty="0"/>
          </a:p>
          <a:p>
            <a:pPr marL="457200">
              <a:spcBef>
                <a:spcPts val="0"/>
              </a:spcBef>
              <a:buFont typeface="Arial" panose="020B0604020202020204" pitchFamily="34" charset="0"/>
              <a:buChar char="•"/>
            </a:pPr>
            <a:endParaRPr lang="en-US" sz="2000" dirty="0"/>
          </a:p>
          <a:p>
            <a:pPr marL="457200">
              <a:spcBef>
                <a:spcPts val="0"/>
              </a:spcBef>
              <a:buFont typeface="Arial" panose="020B0604020202020204" pitchFamily="34" charset="0"/>
              <a:buChar char="•"/>
            </a:pPr>
            <a:endParaRPr lang="en-US" sz="2000" dirty="0"/>
          </a:p>
        </p:txBody>
      </p:sp>
      <p:sp>
        <p:nvSpPr>
          <p:cNvPr id="5" name="Slide Number Placeholder 4">
            <a:extLst>
              <a:ext uri="{FF2B5EF4-FFF2-40B4-BE49-F238E27FC236}">
                <a16:creationId xmlns:a16="http://schemas.microsoft.com/office/drawing/2014/main" id="{4ECEB2C3-06F6-7241-9FAE-2C2EB7C28D41}"/>
              </a:ext>
            </a:extLst>
          </p:cNvPr>
          <p:cNvSpPr>
            <a:spLocks noGrp="1"/>
          </p:cNvSpPr>
          <p:nvPr>
            <p:ph type="sldNum" sz="quarter" idx="11"/>
          </p:nvPr>
        </p:nvSpPr>
        <p:spPr/>
        <p:txBody>
          <a:bodyPr/>
          <a:lstStyle/>
          <a:p>
            <a:pPr>
              <a:defRPr/>
            </a:pPr>
            <a:fld id="{245E9D0D-5449-D64E-B77D-4219B8BBCCDD}" type="slidenum">
              <a:rPr lang="en-US" smtClean="0"/>
              <a:pPr>
                <a:defRPr/>
              </a:pPr>
              <a:t>87</a:t>
            </a:fld>
            <a:endParaRPr lang="en-US" dirty="0"/>
          </a:p>
        </p:txBody>
      </p:sp>
      <p:grpSp>
        <p:nvGrpSpPr>
          <p:cNvPr id="4" name="Group 3">
            <a:extLst>
              <a:ext uri="{FF2B5EF4-FFF2-40B4-BE49-F238E27FC236}">
                <a16:creationId xmlns:a16="http://schemas.microsoft.com/office/drawing/2014/main" id="{81C1EFE9-F117-D94E-8955-DC13DBE98F40}"/>
              </a:ext>
            </a:extLst>
          </p:cNvPr>
          <p:cNvGrpSpPr/>
          <p:nvPr/>
        </p:nvGrpSpPr>
        <p:grpSpPr>
          <a:xfrm>
            <a:off x="926277" y="3405389"/>
            <a:ext cx="12789723" cy="3909811"/>
            <a:chOff x="457200" y="3557789"/>
            <a:chExt cx="8229600" cy="2515784"/>
          </a:xfrm>
        </p:grpSpPr>
        <p:pic>
          <p:nvPicPr>
            <p:cNvPr id="6" name="Content Placeholder 4">
              <a:extLst>
                <a:ext uri="{FF2B5EF4-FFF2-40B4-BE49-F238E27FC236}">
                  <a16:creationId xmlns:a16="http://schemas.microsoft.com/office/drawing/2014/main" id="{E0CDA3BC-7BA9-D040-B41E-34DA1EC9F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557789"/>
              <a:ext cx="8229600" cy="2515784"/>
            </a:xfrm>
            <a:prstGeom prst="rect">
              <a:avLst/>
            </a:prstGeom>
          </p:spPr>
        </p:pic>
        <p:sp>
          <p:nvSpPr>
            <p:cNvPr id="7" name="Alternate Process 6">
              <a:extLst>
                <a:ext uri="{FF2B5EF4-FFF2-40B4-BE49-F238E27FC236}">
                  <a16:creationId xmlns:a16="http://schemas.microsoft.com/office/drawing/2014/main" id="{3780FCAC-7A71-5B44-B9EA-E060034D597F}"/>
                </a:ext>
              </a:extLst>
            </p:cNvPr>
            <p:cNvSpPr/>
            <p:nvPr/>
          </p:nvSpPr>
          <p:spPr>
            <a:xfrm>
              <a:off x="3893710" y="5207000"/>
              <a:ext cx="1174054" cy="304800"/>
            </a:xfrm>
            <a:prstGeom prst="flowChartAlternateProcess">
              <a:avLst/>
            </a:prstGeom>
            <a:noFill/>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9399584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AB29-A899-F143-A4C8-B81AAD248E41}"/>
              </a:ext>
            </a:extLst>
          </p:cNvPr>
          <p:cNvSpPr>
            <a:spLocks noGrp="1"/>
          </p:cNvSpPr>
          <p:nvPr>
            <p:ph type="title"/>
          </p:nvPr>
        </p:nvSpPr>
        <p:spPr/>
        <p:txBody>
          <a:bodyPr/>
          <a:lstStyle/>
          <a:p>
            <a:r>
              <a:rPr lang="en-US" dirty="0"/>
              <a:t>MCDRAM and DDR GB/s</a:t>
            </a:r>
          </a:p>
        </p:txBody>
      </p:sp>
      <p:sp>
        <p:nvSpPr>
          <p:cNvPr id="3" name="Content Placeholder 2">
            <a:extLst>
              <a:ext uri="{FF2B5EF4-FFF2-40B4-BE49-F238E27FC236}">
                <a16:creationId xmlns:a16="http://schemas.microsoft.com/office/drawing/2014/main" id="{B2DE1378-658B-9A4A-AC01-1FD4B1F3DF48}"/>
              </a:ext>
            </a:extLst>
          </p:cNvPr>
          <p:cNvSpPr>
            <a:spLocks noGrp="1"/>
          </p:cNvSpPr>
          <p:nvPr>
            <p:ph idx="1"/>
          </p:nvPr>
        </p:nvSpPr>
        <p:spPr/>
        <p:txBody>
          <a:bodyPr/>
          <a:lstStyle/>
          <a:p>
            <a:pPr marL="457200" indent="-457200">
              <a:spcBef>
                <a:spcPts val="0"/>
              </a:spcBef>
              <a:buFont typeface="Wingdings" pitchFamily="2" charset="2"/>
              <a:buChar char="§"/>
            </a:pPr>
            <a:r>
              <a:rPr lang="en-US" sz="2000" dirty="0"/>
              <a:t>kernel on KNL: </a:t>
            </a:r>
            <a:r>
              <a:rPr lang="en-US" sz="2000" b="1" dirty="0">
                <a:solidFill>
                  <a:srgbClr val="FF0000"/>
                </a:solidFill>
              </a:rPr>
              <a:t>DDR 2.59GB/s + MCDRAM 63.71GB/s</a:t>
            </a:r>
          </a:p>
          <a:p>
            <a:pPr marL="914400" lvl="1">
              <a:spcBef>
                <a:spcPts val="0"/>
              </a:spcBef>
              <a:buFont typeface="Courier New" panose="02070309020205020404" pitchFamily="49" charset="0"/>
              <a:buChar char="o"/>
            </a:pPr>
            <a:r>
              <a:rPr lang="en-US" sz="1600" dirty="0"/>
              <a:t>MC_CAS_READS/ MC_CAS_WRITES</a:t>
            </a:r>
          </a:p>
          <a:p>
            <a:pPr marL="914400" lvl="1">
              <a:spcBef>
                <a:spcPts val="0"/>
              </a:spcBef>
              <a:buFont typeface="Courier New" panose="02070309020205020404" pitchFamily="49" charset="0"/>
              <a:buChar char="o"/>
            </a:pPr>
            <a:r>
              <a:rPr lang="en-US" sz="1600" dirty="0"/>
              <a:t>EDC_RPQ_INSERTS/ EDC_WPQ_INSERTS</a:t>
            </a:r>
          </a:p>
          <a:p>
            <a:pPr marL="914400" lvl="1">
              <a:spcBef>
                <a:spcPts val="0"/>
              </a:spcBef>
              <a:buFont typeface="Courier New" panose="02070309020205020404" pitchFamily="49" charset="0"/>
              <a:buChar char="o"/>
            </a:pPr>
            <a:r>
              <a:rPr lang="en-US" sz="1600" dirty="0"/>
              <a:t>EDC_MISS_CLEAN/ EDC_MISS_DIRTY</a:t>
            </a:r>
            <a:endParaRPr lang="en-US" sz="2000" dirty="0"/>
          </a:p>
          <a:p>
            <a:pPr marL="457200" lvl="1" indent="-457200">
              <a:spcBef>
                <a:spcPts val="0"/>
              </a:spcBef>
              <a:buSzPct val="100000"/>
              <a:buFont typeface="Wingdings" pitchFamily="2" charset="2"/>
              <a:buChar char="§"/>
            </a:pPr>
            <a:r>
              <a:rPr lang="en-US" sz="2000" dirty="0" err="1"/>
              <a:t>likwid-perfctr</a:t>
            </a:r>
            <a:r>
              <a:rPr lang="en-US" sz="2000" dirty="0"/>
              <a:t> -C 0-63 -g </a:t>
            </a:r>
            <a:r>
              <a:rPr lang="en-US" sz="2000" b="1" dirty="0">
                <a:solidFill>
                  <a:srgbClr val="FF0000"/>
                </a:solidFill>
              </a:rPr>
              <a:t>HBM_CACHE</a:t>
            </a:r>
            <a:r>
              <a:rPr lang="en-US" sz="2000" b="1" dirty="0"/>
              <a:t> </a:t>
            </a:r>
            <a:r>
              <a:rPr lang="en-US" sz="2000" dirty="0"/>
              <a:t>./</a:t>
            </a:r>
            <a:r>
              <a:rPr lang="en-US" sz="2000" dirty="0" err="1"/>
              <a:t>gpp.knl.ex</a:t>
            </a:r>
            <a:r>
              <a:rPr lang="en-US" sz="2000" dirty="0"/>
              <a:t> 512 2 32768 20</a:t>
            </a:r>
          </a:p>
          <a:p>
            <a:pPr marL="914400" lvl="1">
              <a:spcBef>
                <a:spcPts val="0"/>
              </a:spcBef>
              <a:buFont typeface="Courier New" panose="02070309020205020404" pitchFamily="49" charset="0"/>
              <a:buChar char="o"/>
            </a:pPr>
            <a:endParaRPr lang="en-US" sz="1600" dirty="0"/>
          </a:p>
        </p:txBody>
      </p:sp>
      <p:sp>
        <p:nvSpPr>
          <p:cNvPr id="5" name="Slide Number Placeholder 4">
            <a:extLst>
              <a:ext uri="{FF2B5EF4-FFF2-40B4-BE49-F238E27FC236}">
                <a16:creationId xmlns:a16="http://schemas.microsoft.com/office/drawing/2014/main" id="{4ECEB2C3-06F6-7241-9FAE-2C2EB7C28D41}"/>
              </a:ext>
            </a:extLst>
          </p:cNvPr>
          <p:cNvSpPr>
            <a:spLocks noGrp="1"/>
          </p:cNvSpPr>
          <p:nvPr>
            <p:ph type="sldNum" sz="quarter" idx="11"/>
          </p:nvPr>
        </p:nvSpPr>
        <p:spPr/>
        <p:txBody>
          <a:bodyPr/>
          <a:lstStyle/>
          <a:p>
            <a:pPr>
              <a:defRPr/>
            </a:pPr>
            <a:fld id="{245E9D0D-5449-D64E-B77D-4219B8BBCCDD}" type="slidenum">
              <a:rPr lang="en-US" smtClean="0"/>
              <a:pPr>
                <a:defRPr/>
              </a:pPr>
              <a:t>88</a:t>
            </a:fld>
            <a:endParaRPr lang="en-US" dirty="0"/>
          </a:p>
        </p:txBody>
      </p:sp>
      <p:grpSp>
        <p:nvGrpSpPr>
          <p:cNvPr id="4" name="Group 3">
            <a:extLst>
              <a:ext uri="{FF2B5EF4-FFF2-40B4-BE49-F238E27FC236}">
                <a16:creationId xmlns:a16="http://schemas.microsoft.com/office/drawing/2014/main" id="{BE7D047F-2E1C-E243-986D-C6FF70D3055E}"/>
              </a:ext>
            </a:extLst>
          </p:cNvPr>
          <p:cNvGrpSpPr/>
          <p:nvPr/>
        </p:nvGrpSpPr>
        <p:grpSpPr>
          <a:xfrm>
            <a:off x="914400" y="3054168"/>
            <a:ext cx="12801600" cy="4946832"/>
            <a:chOff x="457200" y="3073228"/>
            <a:chExt cx="8229600" cy="3180106"/>
          </a:xfrm>
        </p:grpSpPr>
        <p:pic>
          <p:nvPicPr>
            <p:cNvPr id="6" name="Content Placeholder 4">
              <a:extLst>
                <a:ext uri="{FF2B5EF4-FFF2-40B4-BE49-F238E27FC236}">
                  <a16:creationId xmlns:a16="http://schemas.microsoft.com/office/drawing/2014/main" id="{E97FD43C-936B-4D4D-8976-8E7E930C6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073228"/>
              <a:ext cx="8229600" cy="3180106"/>
            </a:xfrm>
            <a:prstGeom prst="rect">
              <a:avLst/>
            </a:prstGeom>
          </p:spPr>
        </p:pic>
        <p:sp>
          <p:nvSpPr>
            <p:cNvPr id="7" name="Alternate Process 6">
              <a:extLst>
                <a:ext uri="{FF2B5EF4-FFF2-40B4-BE49-F238E27FC236}">
                  <a16:creationId xmlns:a16="http://schemas.microsoft.com/office/drawing/2014/main" id="{034DA1BD-D163-A348-B3AE-0DA78D48FA15}"/>
                </a:ext>
              </a:extLst>
            </p:cNvPr>
            <p:cNvSpPr/>
            <p:nvPr/>
          </p:nvSpPr>
          <p:spPr>
            <a:xfrm>
              <a:off x="4541410" y="4749800"/>
              <a:ext cx="1174054" cy="254000"/>
            </a:xfrm>
            <a:prstGeom prst="flowChartAlternateProcess">
              <a:avLst/>
            </a:prstGeom>
            <a:noFill/>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8" name="Alternate Process 7">
              <a:extLst>
                <a:ext uri="{FF2B5EF4-FFF2-40B4-BE49-F238E27FC236}">
                  <a16:creationId xmlns:a16="http://schemas.microsoft.com/office/drawing/2014/main" id="{FF2C1593-C7D0-8441-BDCA-A464859B05E8}"/>
                </a:ext>
              </a:extLst>
            </p:cNvPr>
            <p:cNvSpPr/>
            <p:nvPr/>
          </p:nvSpPr>
          <p:spPr>
            <a:xfrm>
              <a:off x="4541410" y="5651500"/>
              <a:ext cx="1174054" cy="254000"/>
            </a:xfrm>
            <a:prstGeom prst="flowChartAlternateProcess">
              <a:avLst/>
            </a:prstGeom>
            <a:noFill/>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3533100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AB29-A899-F143-A4C8-B81AAD248E41}"/>
              </a:ext>
            </a:extLst>
          </p:cNvPr>
          <p:cNvSpPr>
            <a:spLocks noGrp="1"/>
          </p:cNvSpPr>
          <p:nvPr>
            <p:ph type="title"/>
          </p:nvPr>
        </p:nvSpPr>
        <p:spPr/>
        <p:txBody>
          <a:bodyPr/>
          <a:lstStyle/>
          <a:p>
            <a:r>
              <a:rPr lang="en-US" dirty="0"/>
              <a:t>L2 GB/s</a:t>
            </a:r>
          </a:p>
        </p:txBody>
      </p:sp>
      <p:sp>
        <p:nvSpPr>
          <p:cNvPr id="3" name="Content Placeholder 2">
            <a:extLst>
              <a:ext uri="{FF2B5EF4-FFF2-40B4-BE49-F238E27FC236}">
                <a16:creationId xmlns:a16="http://schemas.microsoft.com/office/drawing/2014/main" id="{B2DE1378-658B-9A4A-AC01-1FD4B1F3DF48}"/>
              </a:ext>
            </a:extLst>
          </p:cNvPr>
          <p:cNvSpPr>
            <a:spLocks noGrp="1"/>
          </p:cNvSpPr>
          <p:nvPr>
            <p:ph idx="1"/>
          </p:nvPr>
        </p:nvSpPr>
        <p:spPr/>
        <p:txBody>
          <a:bodyPr/>
          <a:lstStyle/>
          <a:p>
            <a:pPr marL="457200" indent="-457200">
              <a:spcBef>
                <a:spcPts val="0"/>
              </a:spcBef>
              <a:buFont typeface="Wingdings" pitchFamily="2" charset="2"/>
              <a:buChar char="§"/>
            </a:pPr>
            <a:r>
              <a:rPr lang="en-US" sz="2400" dirty="0"/>
              <a:t>kernel on KNL: </a:t>
            </a:r>
            <a:r>
              <a:rPr lang="en-US" sz="2400" dirty="0">
                <a:solidFill>
                  <a:srgbClr val="FF0000"/>
                </a:solidFill>
              </a:rPr>
              <a:t>L2 96.80GB/s</a:t>
            </a:r>
            <a:endParaRPr lang="en-US" sz="2400" b="1" dirty="0">
              <a:solidFill>
                <a:srgbClr val="FF0000"/>
              </a:solidFill>
            </a:endParaRPr>
          </a:p>
          <a:p>
            <a:pPr marL="914400" lvl="1">
              <a:spcBef>
                <a:spcPts val="0"/>
              </a:spcBef>
              <a:buFont typeface="Courier New" panose="02070309020205020404" pitchFamily="49" charset="0"/>
              <a:buChar char="o"/>
            </a:pPr>
            <a:r>
              <a:rPr lang="en-US" sz="2000" dirty="0"/>
              <a:t>L2_REQUESTS_REFERENCE</a:t>
            </a:r>
          </a:p>
          <a:p>
            <a:pPr marL="914400" lvl="1">
              <a:spcBef>
                <a:spcPts val="0"/>
              </a:spcBef>
              <a:buFont typeface="Courier New" panose="02070309020205020404" pitchFamily="49" charset="0"/>
              <a:buChar char="o"/>
            </a:pPr>
            <a:r>
              <a:rPr lang="en-US" sz="2000" dirty="0"/>
              <a:t>OFFCORE_RESPONSE_0_OPTIONS</a:t>
            </a:r>
          </a:p>
          <a:p>
            <a:pPr marL="457200" lvl="1" indent="-457200">
              <a:spcBef>
                <a:spcPts val="0"/>
              </a:spcBef>
              <a:buSzPct val="100000"/>
              <a:buFont typeface="Wingdings" pitchFamily="2" charset="2"/>
              <a:buChar char="§"/>
            </a:pPr>
            <a:r>
              <a:rPr lang="en-US" sz="2400" dirty="0" err="1"/>
              <a:t>likwid-perfctr</a:t>
            </a:r>
            <a:r>
              <a:rPr lang="en-US" sz="2400" dirty="0"/>
              <a:t> -C 0-63 -g </a:t>
            </a:r>
            <a:r>
              <a:rPr lang="en-US" sz="2400" dirty="0">
                <a:solidFill>
                  <a:srgbClr val="FF0000"/>
                </a:solidFill>
              </a:rPr>
              <a:t>L2</a:t>
            </a:r>
            <a:r>
              <a:rPr lang="en-US" sz="2400" dirty="0"/>
              <a:t> ./</a:t>
            </a:r>
            <a:r>
              <a:rPr lang="en-US" sz="2400" dirty="0" err="1"/>
              <a:t>gpp.knl.ex</a:t>
            </a:r>
            <a:r>
              <a:rPr lang="en-US" sz="2400" dirty="0"/>
              <a:t> 512 2 32768 20</a:t>
            </a:r>
          </a:p>
          <a:p>
            <a:pPr marL="457200" lvl="1">
              <a:spcBef>
                <a:spcPts val="0"/>
              </a:spcBef>
              <a:buFont typeface="Wingdings" pitchFamily="2" charset="2"/>
              <a:buChar char="§"/>
            </a:pPr>
            <a:endParaRPr lang="en-US" sz="2000" dirty="0"/>
          </a:p>
          <a:p>
            <a:pPr marL="914400" lvl="1">
              <a:spcBef>
                <a:spcPts val="0"/>
              </a:spcBef>
              <a:buFont typeface="Courier New" panose="02070309020205020404" pitchFamily="49" charset="0"/>
              <a:buChar char="o"/>
            </a:pPr>
            <a:endParaRPr lang="en-US" sz="2000" dirty="0"/>
          </a:p>
        </p:txBody>
      </p:sp>
      <p:sp>
        <p:nvSpPr>
          <p:cNvPr id="5" name="Slide Number Placeholder 4">
            <a:extLst>
              <a:ext uri="{FF2B5EF4-FFF2-40B4-BE49-F238E27FC236}">
                <a16:creationId xmlns:a16="http://schemas.microsoft.com/office/drawing/2014/main" id="{4ECEB2C3-06F6-7241-9FAE-2C2EB7C28D41}"/>
              </a:ext>
            </a:extLst>
          </p:cNvPr>
          <p:cNvSpPr>
            <a:spLocks noGrp="1"/>
          </p:cNvSpPr>
          <p:nvPr>
            <p:ph type="sldNum" sz="quarter" idx="11"/>
          </p:nvPr>
        </p:nvSpPr>
        <p:spPr/>
        <p:txBody>
          <a:bodyPr/>
          <a:lstStyle/>
          <a:p>
            <a:pPr>
              <a:defRPr/>
            </a:pPr>
            <a:fld id="{245E9D0D-5449-D64E-B77D-4219B8BBCCDD}" type="slidenum">
              <a:rPr lang="en-US" smtClean="0"/>
              <a:pPr>
                <a:defRPr/>
              </a:pPr>
              <a:t>89</a:t>
            </a:fld>
            <a:endParaRPr lang="en-US" dirty="0"/>
          </a:p>
        </p:txBody>
      </p:sp>
      <p:grpSp>
        <p:nvGrpSpPr>
          <p:cNvPr id="4" name="Group 3">
            <a:extLst>
              <a:ext uri="{FF2B5EF4-FFF2-40B4-BE49-F238E27FC236}">
                <a16:creationId xmlns:a16="http://schemas.microsoft.com/office/drawing/2014/main" id="{1DB1CC11-0F66-5648-A254-7530B28D2B42}"/>
              </a:ext>
            </a:extLst>
          </p:cNvPr>
          <p:cNvGrpSpPr/>
          <p:nvPr/>
        </p:nvGrpSpPr>
        <p:grpSpPr>
          <a:xfrm>
            <a:off x="914400" y="3374703"/>
            <a:ext cx="12847658" cy="3788097"/>
            <a:chOff x="182542" y="3166946"/>
            <a:chExt cx="8783658" cy="2589838"/>
          </a:xfrm>
        </p:grpSpPr>
        <p:pic>
          <p:nvPicPr>
            <p:cNvPr id="6" name="Picture 5">
              <a:extLst>
                <a:ext uri="{FF2B5EF4-FFF2-40B4-BE49-F238E27FC236}">
                  <a16:creationId xmlns:a16="http://schemas.microsoft.com/office/drawing/2014/main" id="{88C2A403-93B3-E346-8A81-3AC0DB6C3D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42" y="3166946"/>
              <a:ext cx="8783658" cy="2589838"/>
            </a:xfrm>
            <a:prstGeom prst="rect">
              <a:avLst/>
            </a:prstGeom>
          </p:spPr>
        </p:pic>
        <p:sp>
          <p:nvSpPr>
            <p:cNvPr id="7" name="Alternate Process 6">
              <a:extLst>
                <a:ext uri="{FF2B5EF4-FFF2-40B4-BE49-F238E27FC236}">
                  <a16:creationId xmlns:a16="http://schemas.microsoft.com/office/drawing/2014/main" id="{C4A59CA9-237E-C042-969C-7A1782E5D960}"/>
                </a:ext>
              </a:extLst>
            </p:cNvPr>
            <p:cNvSpPr/>
            <p:nvPr/>
          </p:nvSpPr>
          <p:spPr>
            <a:xfrm>
              <a:off x="3982610" y="5118100"/>
              <a:ext cx="1174054" cy="254000"/>
            </a:xfrm>
            <a:prstGeom prst="flowChartAlternateProcess">
              <a:avLst/>
            </a:prstGeom>
            <a:noFill/>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988593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4630400" cy="1371600"/>
          </a:xfrm>
        </p:spPr>
        <p:txBody>
          <a:bodyPr/>
          <a:lstStyle/>
          <a:p>
            <a:r>
              <a:rPr lang="en-US" dirty="0"/>
              <a:t>Distributed Memory Performance Modeling</a:t>
            </a:r>
          </a:p>
        </p:txBody>
      </p:sp>
      <p:sp>
        <p:nvSpPr>
          <p:cNvPr id="3" name="Content Placeholder 2"/>
          <p:cNvSpPr>
            <a:spLocks noGrp="1"/>
          </p:cNvSpPr>
          <p:nvPr>
            <p:ph idx="1"/>
          </p:nvPr>
        </p:nvSpPr>
        <p:spPr>
          <a:xfrm>
            <a:off x="457200" y="1447800"/>
            <a:ext cx="13716000" cy="1524000"/>
          </a:xfrm>
        </p:spPr>
        <p:txBody>
          <a:bodyPr/>
          <a:lstStyle/>
          <a:p>
            <a:pPr marL="457200" indent="-457200">
              <a:spcBef>
                <a:spcPts val="800"/>
              </a:spcBef>
              <a:buFont typeface="Wingdings" charset="2"/>
              <a:buChar char="§"/>
            </a:pPr>
            <a:r>
              <a:rPr lang="en-US" sz="3200" dirty="0"/>
              <a:t>In distributed memory, one communicates by sending messages between processors.</a:t>
            </a:r>
            <a:endParaRPr lang="en-US" sz="24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9</a:t>
            </a:fld>
            <a:endParaRPr lang="en-US" dirty="0"/>
          </a:p>
        </p:txBody>
      </p:sp>
      <p:sp>
        <p:nvSpPr>
          <p:cNvPr id="24" name="Content Placeholder 2">
            <a:extLst>
              <a:ext uri="{FF2B5EF4-FFF2-40B4-BE49-F238E27FC236}">
                <a16:creationId xmlns:a16="http://schemas.microsoft.com/office/drawing/2014/main" id="{D52DEDCC-DCD0-394F-8648-590E8165B671}"/>
              </a:ext>
            </a:extLst>
          </p:cNvPr>
          <p:cNvSpPr txBox="1">
            <a:spLocks/>
          </p:cNvSpPr>
          <p:nvPr/>
        </p:nvSpPr>
        <p:spPr>
          <a:xfrm>
            <a:off x="457200" y="2514600"/>
            <a:ext cx="13716000" cy="1524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charset="2"/>
              <a:buChar char="§"/>
            </a:pPr>
            <a:r>
              <a:rPr lang="en-US" sz="3200" kern="0" dirty="0"/>
              <a:t>Messaging time can be constrained by several components…</a:t>
            </a:r>
          </a:p>
          <a:p>
            <a:pPr marL="914400" indent="-457200">
              <a:spcBef>
                <a:spcPts val="800"/>
              </a:spcBef>
              <a:buFont typeface="Arial" panose="020B0604020202020204" pitchFamily="34" charset="0"/>
              <a:buChar char="•"/>
            </a:pPr>
            <a:r>
              <a:rPr lang="en-US" sz="2400" kern="0" dirty="0"/>
              <a:t>Overhead (CPU time to send/receive a message)</a:t>
            </a:r>
          </a:p>
          <a:p>
            <a:pPr marL="914400" indent="-457200">
              <a:spcBef>
                <a:spcPts val="800"/>
              </a:spcBef>
              <a:buFont typeface="Arial" panose="020B0604020202020204" pitchFamily="34" charset="0"/>
              <a:buChar char="•"/>
            </a:pPr>
            <a:r>
              <a:rPr lang="en-US" sz="2400" kern="0" dirty="0"/>
              <a:t>Latency (time message is in the network; can be hidden)</a:t>
            </a:r>
          </a:p>
          <a:p>
            <a:pPr marL="914400" indent="-457200">
              <a:spcBef>
                <a:spcPts val="800"/>
              </a:spcBef>
              <a:buFont typeface="Arial" panose="020B0604020202020204" pitchFamily="34" charset="0"/>
              <a:buChar char="•"/>
            </a:pPr>
            <a:r>
              <a:rPr lang="en-US" sz="2400" kern="0" dirty="0"/>
              <a:t>Message throughput (rate at which one can send small messages… messages/second)</a:t>
            </a:r>
          </a:p>
          <a:p>
            <a:pPr marL="914400" indent="-457200">
              <a:spcBef>
                <a:spcPts val="800"/>
              </a:spcBef>
              <a:buFont typeface="Arial" panose="020B0604020202020204" pitchFamily="34" charset="0"/>
              <a:buChar char="•"/>
            </a:pPr>
            <a:r>
              <a:rPr lang="en-US" sz="2400" kern="0" dirty="0"/>
              <a:t>Bandwidth (rate one can send large messages… </a:t>
            </a:r>
            <a:r>
              <a:rPr lang="en-US" sz="2400" kern="0" dirty="0" err="1"/>
              <a:t>GBytes</a:t>
            </a:r>
            <a:r>
              <a:rPr lang="en-US" sz="2400" kern="0" dirty="0"/>
              <a:t>/s)</a:t>
            </a:r>
          </a:p>
        </p:txBody>
      </p:sp>
      <p:sp>
        <p:nvSpPr>
          <p:cNvPr id="25" name="Content Placeholder 2">
            <a:extLst>
              <a:ext uri="{FF2B5EF4-FFF2-40B4-BE49-F238E27FC236}">
                <a16:creationId xmlns:a16="http://schemas.microsoft.com/office/drawing/2014/main" id="{7E617AC4-373A-284D-8148-8E7F6E32AA70}"/>
              </a:ext>
            </a:extLst>
          </p:cNvPr>
          <p:cNvSpPr txBox="1">
            <a:spLocks/>
          </p:cNvSpPr>
          <p:nvPr/>
        </p:nvSpPr>
        <p:spPr>
          <a:xfrm>
            <a:off x="457200" y="6172200"/>
            <a:ext cx="13716000" cy="1524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pitchFamily="2" charset="2"/>
              <a:buChar char="§"/>
            </a:pPr>
            <a:r>
              <a:rPr lang="en-US" sz="3200" kern="0" dirty="0"/>
              <a:t>Distributed memory versions of our algorithms can be differently stressed by these components depending on N and P (#processors)</a:t>
            </a:r>
            <a:endParaRPr lang="en-US" sz="2400" kern="0" dirty="0"/>
          </a:p>
        </p:txBody>
      </p:sp>
      <p:sp>
        <p:nvSpPr>
          <p:cNvPr id="26" name="Content Placeholder 2">
            <a:extLst>
              <a:ext uri="{FF2B5EF4-FFF2-40B4-BE49-F238E27FC236}">
                <a16:creationId xmlns:a16="http://schemas.microsoft.com/office/drawing/2014/main" id="{6E290E61-2B5D-F448-AA59-5D57E57188A0}"/>
              </a:ext>
            </a:extLst>
          </p:cNvPr>
          <p:cNvSpPr txBox="1">
            <a:spLocks/>
          </p:cNvSpPr>
          <p:nvPr/>
        </p:nvSpPr>
        <p:spPr>
          <a:xfrm>
            <a:off x="457200" y="5029200"/>
            <a:ext cx="13716000" cy="15240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800"/>
              </a:spcBef>
              <a:buFont typeface="Wingdings" pitchFamily="2" charset="2"/>
              <a:buChar char="§"/>
            </a:pPr>
            <a:r>
              <a:rPr lang="en-US" sz="3200" kern="0" dirty="0"/>
              <a:t>Bandwidths and latencies are further constrained by the interplay of network architecture and contention</a:t>
            </a:r>
            <a:endParaRPr lang="en-US" sz="2400" kern="0" dirty="0"/>
          </a:p>
        </p:txBody>
      </p:sp>
    </p:spTree>
    <p:extLst>
      <p:ext uri="{BB962C8B-B14F-4D97-AF65-F5344CB8AC3E}">
        <p14:creationId xmlns:p14="http://schemas.microsoft.com/office/powerpoint/2010/main" val="376904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4" grpId="0"/>
      <p:bldP spid="25" grpId="0"/>
      <p:bldP spid="26"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AB29-A899-F143-A4C8-B81AAD248E41}"/>
              </a:ext>
            </a:extLst>
          </p:cNvPr>
          <p:cNvSpPr>
            <a:spLocks noGrp="1"/>
          </p:cNvSpPr>
          <p:nvPr>
            <p:ph type="title"/>
          </p:nvPr>
        </p:nvSpPr>
        <p:spPr/>
        <p:txBody>
          <a:bodyPr/>
          <a:lstStyle/>
          <a:p>
            <a:r>
              <a:rPr lang="en-US" dirty="0"/>
              <a:t>L1 GB/s</a:t>
            </a:r>
          </a:p>
        </p:txBody>
      </p:sp>
      <p:sp>
        <p:nvSpPr>
          <p:cNvPr id="3" name="Content Placeholder 2">
            <a:extLst>
              <a:ext uri="{FF2B5EF4-FFF2-40B4-BE49-F238E27FC236}">
                <a16:creationId xmlns:a16="http://schemas.microsoft.com/office/drawing/2014/main" id="{B2DE1378-658B-9A4A-AC01-1FD4B1F3DF48}"/>
              </a:ext>
            </a:extLst>
          </p:cNvPr>
          <p:cNvSpPr>
            <a:spLocks noGrp="1"/>
          </p:cNvSpPr>
          <p:nvPr>
            <p:ph idx="1"/>
          </p:nvPr>
        </p:nvSpPr>
        <p:spPr/>
        <p:txBody>
          <a:bodyPr/>
          <a:lstStyle/>
          <a:p>
            <a:pPr marL="457200" indent="-457200">
              <a:spcBef>
                <a:spcPts val="0"/>
              </a:spcBef>
              <a:buFont typeface="Wingdings" pitchFamily="2" charset="2"/>
              <a:buChar char="§"/>
            </a:pPr>
            <a:r>
              <a:rPr lang="en-US" sz="2400" dirty="0"/>
              <a:t>kernel on KNL: </a:t>
            </a:r>
            <a:r>
              <a:rPr lang="en-US" sz="2400" b="1" dirty="0">
                <a:solidFill>
                  <a:srgbClr val="FF0000"/>
                </a:solidFill>
              </a:rPr>
              <a:t>L1 170.77GB/s</a:t>
            </a:r>
          </a:p>
          <a:p>
            <a:pPr marL="914400" lvl="1" indent="-457200">
              <a:spcBef>
                <a:spcPts val="0"/>
              </a:spcBef>
              <a:buFont typeface="Courier New" panose="02070309020205020404" pitchFamily="49" charset="0"/>
              <a:buChar char="o"/>
            </a:pPr>
            <a:r>
              <a:rPr lang="en-US" sz="2000" dirty="0"/>
              <a:t>MEM_UOPS_RETIRED_ALL_LOADS</a:t>
            </a:r>
          </a:p>
          <a:p>
            <a:pPr marL="914400" lvl="1" indent="-457200">
              <a:spcBef>
                <a:spcPts val="0"/>
              </a:spcBef>
              <a:buFont typeface="Courier New" panose="02070309020205020404" pitchFamily="49" charset="0"/>
              <a:buChar char="o"/>
            </a:pPr>
            <a:r>
              <a:rPr lang="en-US" sz="2000" dirty="0"/>
              <a:t>MEM_UOPS_RETIRED_ALL_STORES</a:t>
            </a:r>
          </a:p>
          <a:p>
            <a:pPr marL="457200" lvl="1" indent="-457200">
              <a:spcBef>
                <a:spcPts val="0"/>
              </a:spcBef>
              <a:buFont typeface="Wingdings" pitchFamily="2" charset="2"/>
              <a:buChar char="§"/>
            </a:pPr>
            <a:endParaRPr lang="en-US" sz="2400" dirty="0"/>
          </a:p>
          <a:p>
            <a:pPr marL="457200" lvl="1" indent="-457200">
              <a:spcBef>
                <a:spcPts val="0"/>
              </a:spcBef>
              <a:buSzPct val="100000"/>
              <a:buFont typeface="Wingdings" pitchFamily="2" charset="2"/>
              <a:buChar char="§"/>
            </a:pPr>
            <a:r>
              <a:rPr lang="en-US" sz="2400" dirty="0" err="1"/>
              <a:t>likwid-perfctr</a:t>
            </a:r>
            <a:r>
              <a:rPr lang="en-US" sz="2400" dirty="0"/>
              <a:t> -C 0-63 -g </a:t>
            </a:r>
            <a:r>
              <a:rPr lang="en-US" sz="2400" b="1" dirty="0">
                <a:solidFill>
                  <a:srgbClr val="FF0000"/>
                </a:solidFill>
              </a:rPr>
              <a:t>DATA</a:t>
            </a:r>
            <a:r>
              <a:rPr lang="en-US" sz="2400" dirty="0">
                <a:solidFill>
                  <a:srgbClr val="FF0000"/>
                </a:solidFill>
              </a:rPr>
              <a:t> </a:t>
            </a:r>
            <a:r>
              <a:rPr lang="en-US" sz="2400" dirty="0"/>
              <a:t>./</a:t>
            </a:r>
            <a:r>
              <a:rPr lang="en-US" sz="2400" dirty="0" err="1"/>
              <a:t>gpp.knl.ex</a:t>
            </a:r>
            <a:r>
              <a:rPr lang="en-US" sz="2400" dirty="0"/>
              <a:t> 512 2 32768 20</a:t>
            </a:r>
          </a:p>
          <a:p>
            <a:pPr marL="914400" lvl="1" indent="-457200">
              <a:spcBef>
                <a:spcPts val="0"/>
              </a:spcBef>
              <a:buFont typeface="Courier New" panose="02070309020205020404" pitchFamily="49" charset="0"/>
              <a:buChar char="o"/>
            </a:pPr>
            <a:r>
              <a:rPr lang="en-US" sz="2000" dirty="0"/>
              <a:t>(MEM_UOPS_RETIRED_ALL_LOADS + MEM_UOPS_RETIRED_ALL_STORES)*64/runtime</a:t>
            </a:r>
          </a:p>
          <a:p>
            <a:pPr marL="914400" lvl="1" indent="-457200">
              <a:spcBef>
                <a:spcPts val="0"/>
              </a:spcBef>
              <a:buFont typeface="Courier New" panose="02070309020205020404" pitchFamily="49" charset="0"/>
              <a:buChar char="o"/>
            </a:pPr>
            <a:r>
              <a:rPr lang="en-US" sz="2000" dirty="0"/>
              <a:t>-g DATA is for load-to-store ratio, but can be used to estimate L1 bandwidth (assume all loads are vector loads)</a:t>
            </a:r>
          </a:p>
          <a:p>
            <a:pPr marL="914400" lvl="1" indent="-457200">
              <a:spcBef>
                <a:spcPts val="0"/>
              </a:spcBef>
              <a:buFont typeface="Courier New" panose="02070309020205020404" pitchFamily="49" charset="0"/>
              <a:buChar char="o"/>
            </a:pPr>
            <a:endParaRPr lang="en-US" sz="2000" dirty="0"/>
          </a:p>
          <a:p>
            <a:pPr marL="914400" lvl="1">
              <a:spcBef>
                <a:spcPts val="0"/>
              </a:spcBef>
              <a:buFont typeface="Courier New" panose="02070309020205020404" pitchFamily="49" charset="0"/>
              <a:buChar char="o"/>
            </a:pPr>
            <a:endParaRPr lang="en-US" sz="2000" dirty="0"/>
          </a:p>
        </p:txBody>
      </p:sp>
      <p:sp>
        <p:nvSpPr>
          <p:cNvPr id="5" name="Slide Number Placeholder 4">
            <a:extLst>
              <a:ext uri="{FF2B5EF4-FFF2-40B4-BE49-F238E27FC236}">
                <a16:creationId xmlns:a16="http://schemas.microsoft.com/office/drawing/2014/main" id="{4ECEB2C3-06F6-7241-9FAE-2C2EB7C28D41}"/>
              </a:ext>
            </a:extLst>
          </p:cNvPr>
          <p:cNvSpPr>
            <a:spLocks noGrp="1"/>
          </p:cNvSpPr>
          <p:nvPr>
            <p:ph type="sldNum" sz="quarter" idx="11"/>
          </p:nvPr>
        </p:nvSpPr>
        <p:spPr/>
        <p:txBody>
          <a:bodyPr/>
          <a:lstStyle/>
          <a:p>
            <a:pPr>
              <a:defRPr/>
            </a:pPr>
            <a:fld id="{245E9D0D-5449-D64E-B77D-4219B8BBCCDD}" type="slidenum">
              <a:rPr lang="en-US" smtClean="0"/>
              <a:pPr>
                <a:defRPr/>
              </a:pPr>
              <a:t>90</a:t>
            </a:fld>
            <a:endParaRPr lang="en-US" dirty="0"/>
          </a:p>
        </p:txBody>
      </p:sp>
    </p:spTree>
    <p:extLst>
      <p:ext uri="{BB962C8B-B14F-4D97-AF65-F5344CB8AC3E}">
        <p14:creationId xmlns:p14="http://schemas.microsoft.com/office/powerpoint/2010/main" val="4080298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AB29-A899-F143-A4C8-B81AAD248E41}"/>
              </a:ext>
            </a:extLst>
          </p:cNvPr>
          <p:cNvSpPr>
            <a:spLocks noGrp="1"/>
          </p:cNvSpPr>
          <p:nvPr>
            <p:ph type="title"/>
          </p:nvPr>
        </p:nvSpPr>
        <p:spPr/>
        <p:txBody>
          <a:bodyPr/>
          <a:lstStyle/>
          <a:p>
            <a:r>
              <a:rPr lang="en-US" dirty="0"/>
              <a:t>Resultant Roofline</a:t>
            </a:r>
          </a:p>
        </p:txBody>
      </p:sp>
      <p:sp>
        <p:nvSpPr>
          <p:cNvPr id="3" name="Content Placeholder 2">
            <a:extLst>
              <a:ext uri="{FF2B5EF4-FFF2-40B4-BE49-F238E27FC236}">
                <a16:creationId xmlns:a16="http://schemas.microsoft.com/office/drawing/2014/main" id="{B2DE1378-658B-9A4A-AC01-1FD4B1F3DF48}"/>
              </a:ext>
            </a:extLst>
          </p:cNvPr>
          <p:cNvSpPr>
            <a:spLocks noGrp="1"/>
          </p:cNvSpPr>
          <p:nvPr>
            <p:ph idx="1"/>
          </p:nvPr>
        </p:nvSpPr>
        <p:spPr/>
        <p:txBody>
          <a:bodyPr/>
          <a:lstStyle/>
          <a:p>
            <a:pPr marL="457200" indent="-457200">
              <a:spcBef>
                <a:spcPts val="0"/>
              </a:spcBef>
              <a:buFont typeface="Wingdings" pitchFamily="2" charset="2"/>
              <a:buChar char="§"/>
            </a:pPr>
            <a:r>
              <a:rPr lang="en-US" sz="3200" dirty="0"/>
              <a:t>AI (DRAM):  	66.39</a:t>
            </a:r>
          </a:p>
          <a:p>
            <a:pPr marL="457200" indent="-457200">
              <a:spcBef>
                <a:spcPts val="0"/>
              </a:spcBef>
              <a:buFont typeface="Wingdings" pitchFamily="2" charset="2"/>
              <a:buChar char="§"/>
            </a:pPr>
            <a:r>
              <a:rPr lang="en-US" sz="3200" dirty="0"/>
              <a:t>AI (MCDRAM):  	2.70</a:t>
            </a:r>
          </a:p>
          <a:p>
            <a:pPr marL="457200" indent="-457200">
              <a:spcBef>
                <a:spcPts val="0"/>
              </a:spcBef>
              <a:buFont typeface="Wingdings" pitchFamily="2" charset="2"/>
              <a:buChar char="§"/>
            </a:pPr>
            <a:r>
              <a:rPr lang="en-US" sz="3200" dirty="0"/>
              <a:t>AI (L2):  		1.78</a:t>
            </a:r>
          </a:p>
          <a:p>
            <a:pPr marL="457200" indent="-457200">
              <a:spcBef>
                <a:spcPts val="0"/>
              </a:spcBef>
              <a:buFont typeface="Wingdings" pitchFamily="2" charset="2"/>
              <a:buChar char="§"/>
            </a:pPr>
            <a:r>
              <a:rPr lang="en-US" sz="3200" dirty="0"/>
              <a:t>AI (L1):  		1.01</a:t>
            </a:r>
          </a:p>
          <a:p>
            <a:pPr marL="457200" indent="-457200">
              <a:spcBef>
                <a:spcPts val="0"/>
              </a:spcBef>
              <a:buFont typeface="Wingdings" pitchFamily="2" charset="2"/>
              <a:buChar char="§"/>
            </a:pPr>
            <a:r>
              <a:rPr lang="en-US" sz="3200" dirty="0"/>
              <a:t>Performance: 	171.960 GFLOPS/s </a:t>
            </a:r>
          </a:p>
          <a:p>
            <a:pPr marL="457200" indent="-457200">
              <a:spcBef>
                <a:spcPts val="0"/>
              </a:spcBef>
              <a:buFont typeface="Wingdings" pitchFamily="2" charset="2"/>
              <a:buChar char="§"/>
            </a:pPr>
            <a:endParaRPr lang="en-US" sz="3200" dirty="0"/>
          </a:p>
          <a:p>
            <a:pPr marL="457200" indent="-457200">
              <a:spcBef>
                <a:spcPts val="0"/>
              </a:spcBef>
              <a:buFont typeface="Arial" panose="020B0604020202020204" pitchFamily="34" charset="0"/>
              <a:buChar char="•"/>
            </a:pPr>
            <a:endParaRPr lang="en-US" sz="3200" dirty="0"/>
          </a:p>
        </p:txBody>
      </p:sp>
      <p:sp>
        <p:nvSpPr>
          <p:cNvPr id="5" name="Slide Number Placeholder 4">
            <a:extLst>
              <a:ext uri="{FF2B5EF4-FFF2-40B4-BE49-F238E27FC236}">
                <a16:creationId xmlns:a16="http://schemas.microsoft.com/office/drawing/2014/main" id="{4ECEB2C3-06F6-7241-9FAE-2C2EB7C28D41}"/>
              </a:ext>
            </a:extLst>
          </p:cNvPr>
          <p:cNvSpPr>
            <a:spLocks noGrp="1"/>
          </p:cNvSpPr>
          <p:nvPr>
            <p:ph type="sldNum" sz="quarter" idx="11"/>
          </p:nvPr>
        </p:nvSpPr>
        <p:spPr/>
        <p:txBody>
          <a:bodyPr/>
          <a:lstStyle/>
          <a:p>
            <a:pPr>
              <a:defRPr/>
            </a:pPr>
            <a:fld id="{245E9D0D-5449-D64E-B77D-4219B8BBCCDD}" type="slidenum">
              <a:rPr lang="en-US" smtClean="0"/>
              <a:pPr>
                <a:defRPr/>
              </a:pPr>
              <a:t>91</a:t>
            </a:fld>
            <a:endParaRPr lang="en-US" dirty="0"/>
          </a:p>
        </p:txBody>
      </p:sp>
      <p:grpSp>
        <p:nvGrpSpPr>
          <p:cNvPr id="4" name="Group 3">
            <a:extLst>
              <a:ext uri="{FF2B5EF4-FFF2-40B4-BE49-F238E27FC236}">
                <a16:creationId xmlns:a16="http://schemas.microsoft.com/office/drawing/2014/main" id="{7F590048-4641-8744-9735-C3D884863363}"/>
              </a:ext>
            </a:extLst>
          </p:cNvPr>
          <p:cNvGrpSpPr/>
          <p:nvPr/>
        </p:nvGrpSpPr>
        <p:grpSpPr>
          <a:xfrm>
            <a:off x="8763000" y="2133600"/>
            <a:ext cx="4658543" cy="4373171"/>
            <a:chOff x="4319518" y="2308686"/>
            <a:chExt cx="4658543" cy="4373171"/>
          </a:xfrm>
        </p:grpSpPr>
        <p:grpSp>
          <p:nvGrpSpPr>
            <p:cNvPr id="28" name="Group 27">
              <a:extLst>
                <a:ext uri="{FF2B5EF4-FFF2-40B4-BE49-F238E27FC236}">
                  <a16:creationId xmlns:a16="http://schemas.microsoft.com/office/drawing/2014/main" id="{08F28215-0081-4341-9633-7B7EC2B559D4}"/>
                </a:ext>
              </a:extLst>
            </p:cNvPr>
            <p:cNvGrpSpPr>
              <a:grpSpLocks noChangeAspect="1"/>
            </p:cNvGrpSpPr>
            <p:nvPr/>
          </p:nvGrpSpPr>
          <p:grpSpPr>
            <a:xfrm>
              <a:off x="4319518" y="2308686"/>
              <a:ext cx="4658543" cy="4373171"/>
              <a:chOff x="4542544" y="2428691"/>
              <a:chExt cx="4453685" cy="4180871"/>
            </a:xfrm>
          </p:grpSpPr>
          <p:grpSp>
            <p:nvGrpSpPr>
              <p:cNvPr id="29" name="Group 28">
                <a:extLst>
                  <a:ext uri="{FF2B5EF4-FFF2-40B4-BE49-F238E27FC236}">
                    <a16:creationId xmlns:a16="http://schemas.microsoft.com/office/drawing/2014/main" id="{E9407FC5-43AB-334B-AAFE-DD08574148D5}"/>
                  </a:ext>
                </a:extLst>
              </p:cNvPr>
              <p:cNvGrpSpPr/>
              <p:nvPr/>
            </p:nvGrpSpPr>
            <p:grpSpPr>
              <a:xfrm>
                <a:off x="4992320" y="3244494"/>
                <a:ext cx="3846879" cy="323667"/>
                <a:chOff x="8382000" y="2595781"/>
                <a:chExt cx="4343400" cy="381339"/>
              </a:xfrm>
            </p:grpSpPr>
            <p:cxnSp>
              <p:nvCxnSpPr>
                <p:cNvPr id="48" name="Straight Arrow Connector 47">
                  <a:extLst>
                    <a:ext uri="{FF2B5EF4-FFF2-40B4-BE49-F238E27FC236}">
                      <a16:creationId xmlns:a16="http://schemas.microsoft.com/office/drawing/2014/main" id="{8107C426-9B33-3042-8868-8D571E0C86A1}"/>
                    </a:ext>
                  </a:extLst>
                </p:cNvPr>
                <p:cNvCxnSpPr/>
                <p:nvPr/>
              </p:nvCxnSpPr>
              <p:spPr bwMode="auto">
                <a:xfrm>
                  <a:off x="8382000" y="2971800"/>
                  <a:ext cx="4343400" cy="0"/>
                </a:xfrm>
                <a:prstGeom prst="straightConnector1">
                  <a:avLst/>
                </a:prstGeom>
                <a:solidFill>
                  <a:schemeClr val="accent1"/>
                </a:solidFill>
                <a:ln w="38100" cap="flat" cmpd="sng" algn="ctr">
                  <a:solidFill>
                    <a:srgbClr val="FF0080"/>
                  </a:solidFill>
                  <a:prstDash val="solid"/>
                  <a:round/>
                  <a:headEnd type="none" w="med" len="med"/>
                  <a:tailEnd type="none" w="lg" len="lg"/>
                </a:ln>
                <a:effectLst/>
              </p:spPr>
            </p:cxnSp>
            <p:sp>
              <p:nvSpPr>
                <p:cNvPr id="49" name="TextBox 48">
                  <a:extLst>
                    <a:ext uri="{FF2B5EF4-FFF2-40B4-BE49-F238E27FC236}">
                      <a16:creationId xmlns:a16="http://schemas.microsoft.com/office/drawing/2014/main" id="{4D222AAC-CBB1-B444-819C-81DEE1909B29}"/>
                    </a:ext>
                  </a:extLst>
                </p:cNvPr>
                <p:cNvSpPr txBox="1"/>
                <p:nvPr/>
              </p:nvSpPr>
              <p:spPr>
                <a:xfrm>
                  <a:off x="8509208" y="2595781"/>
                  <a:ext cx="1393249" cy="381339"/>
                </a:xfrm>
                <a:prstGeom prst="rect">
                  <a:avLst/>
                </a:prstGeom>
                <a:noFill/>
              </p:spPr>
              <p:txBody>
                <a:bodyPr wrap="none" rtlCol="0">
                  <a:spAutoFit/>
                </a:bodyPr>
                <a:lstStyle/>
                <a:p>
                  <a:pPr algn="ctr"/>
                  <a:r>
                    <a:rPr lang="en-US" sz="1600" dirty="0">
                      <a:solidFill>
                        <a:srgbClr val="FF0080"/>
                      </a:solidFill>
                    </a:rPr>
                    <a:t>2.7TFLOP/s</a:t>
                  </a:r>
                </a:p>
              </p:txBody>
            </p:sp>
          </p:grpSp>
          <p:grpSp>
            <p:nvGrpSpPr>
              <p:cNvPr id="30" name="Group 29">
                <a:extLst>
                  <a:ext uri="{FF2B5EF4-FFF2-40B4-BE49-F238E27FC236}">
                    <a16:creationId xmlns:a16="http://schemas.microsoft.com/office/drawing/2014/main" id="{B874B384-7E8F-CC43-8AAA-4089D2DED9D7}"/>
                  </a:ext>
                </a:extLst>
              </p:cNvPr>
              <p:cNvGrpSpPr/>
              <p:nvPr/>
            </p:nvGrpSpPr>
            <p:grpSpPr>
              <a:xfrm>
                <a:off x="4542544" y="2552700"/>
                <a:ext cx="4283955" cy="3492500"/>
                <a:chOff x="8117111" y="1905000"/>
                <a:chExt cx="4836889" cy="4114800"/>
              </a:xfrm>
            </p:grpSpPr>
            <p:cxnSp>
              <p:nvCxnSpPr>
                <p:cNvPr id="45" name="Straight Arrow Connector 44">
                  <a:extLst>
                    <a:ext uri="{FF2B5EF4-FFF2-40B4-BE49-F238E27FC236}">
                      <a16:creationId xmlns:a16="http://schemas.microsoft.com/office/drawing/2014/main" id="{4B069743-9B39-054E-8A4B-0030F7D5B88A}"/>
                    </a:ext>
                  </a:extLst>
                </p:cNvPr>
                <p:cNvCxnSpPr/>
                <p:nvPr/>
              </p:nvCxnSpPr>
              <p:spPr bwMode="auto">
                <a:xfrm>
                  <a:off x="8382000" y="5791200"/>
                  <a:ext cx="4572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46" name="Straight Arrow Connector 45">
                  <a:extLst>
                    <a:ext uri="{FF2B5EF4-FFF2-40B4-BE49-F238E27FC236}">
                      <a16:creationId xmlns:a16="http://schemas.microsoft.com/office/drawing/2014/main" id="{3DA804C9-6F51-D448-9DE9-768340956E03}"/>
                    </a:ext>
                  </a:extLst>
                </p:cNvPr>
                <p:cNvCxnSpPr/>
                <p:nvPr/>
              </p:nvCxnSpPr>
              <p:spPr bwMode="auto">
                <a:xfrm flipV="1">
                  <a:off x="8610600" y="1905000"/>
                  <a:ext cx="23812" cy="411480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sp>
              <p:nvSpPr>
                <p:cNvPr id="47" name="TextBox 46">
                  <a:extLst>
                    <a:ext uri="{FF2B5EF4-FFF2-40B4-BE49-F238E27FC236}">
                      <a16:creationId xmlns:a16="http://schemas.microsoft.com/office/drawing/2014/main" id="{C13F1749-D1FD-1744-BBA3-AC2D81CEC379}"/>
                    </a:ext>
                  </a:extLst>
                </p:cNvPr>
                <p:cNvSpPr txBox="1"/>
                <p:nvPr/>
              </p:nvSpPr>
              <p:spPr>
                <a:xfrm rot="16200000">
                  <a:off x="6547232" y="3855878"/>
                  <a:ext cx="3505200" cy="365442"/>
                </a:xfrm>
                <a:prstGeom prst="rect">
                  <a:avLst/>
                </a:prstGeom>
                <a:noFill/>
              </p:spPr>
              <p:txBody>
                <a:bodyPr wrap="square" rtlCol="0">
                  <a:spAutoFit/>
                </a:bodyPr>
                <a:lstStyle/>
                <a:p>
                  <a:pPr algn="ctr"/>
                  <a:r>
                    <a:rPr lang="en-US" sz="1600" dirty="0"/>
                    <a:t>Attainable FLOP/s</a:t>
                  </a:r>
                </a:p>
              </p:txBody>
            </p:sp>
          </p:grpSp>
          <p:grpSp>
            <p:nvGrpSpPr>
              <p:cNvPr id="31" name="Group 30">
                <a:extLst>
                  <a:ext uri="{FF2B5EF4-FFF2-40B4-BE49-F238E27FC236}">
                    <a16:creationId xmlns:a16="http://schemas.microsoft.com/office/drawing/2014/main" id="{EFC20884-F962-C143-8F78-7233EE0C59F9}"/>
                  </a:ext>
                </a:extLst>
              </p:cNvPr>
              <p:cNvGrpSpPr/>
              <p:nvPr/>
            </p:nvGrpSpPr>
            <p:grpSpPr>
              <a:xfrm>
                <a:off x="4991595" y="2531786"/>
                <a:ext cx="4004634" cy="3315872"/>
                <a:chOff x="8624939" y="1615172"/>
                <a:chExt cx="4521513" cy="3906694"/>
              </a:xfrm>
            </p:grpSpPr>
            <p:cxnSp>
              <p:nvCxnSpPr>
                <p:cNvPr id="41" name="Straight Arrow Connector 40">
                  <a:extLst>
                    <a:ext uri="{FF2B5EF4-FFF2-40B4-BE49-F238E27FC236}">
                      <a16:creationId xmlns:a16="http://schemas.microsoft.com/office/drawing/2014/main" id="{FEBCECA1-6336-CB40-81E9-49A872F0F3B2}"/>
                    </a:ext>
                  </a:extLst>
                </p:cNvPr>
                <p:cNvCxnSpPr>
                  <a:cxnSpLocks noChangeAspect="1"/>
                </p:cNvCxnSpPr>
                <p:nvPr/>
              </p:nvCxnSpPr>
              <p:spPr bwMode="auto">
                <a:xfrm flipV="1">
                  <a:off x="9067800" y="2020819"/>
                  <a:ext cx="3501046" cy="3501047"/>
                </a:xfrm>
                <a:prstGeom prst="straightConnector1">
                  <a:avLst/>
                </a:prstGeom>
                <a:solidFill>
                  <a:schemeClr val="accent1"/>
                </a:solidFill>
                <a:ln w="38100" cap="flat" cmpd="sng" algn="ctr">
                  <a:solidFill>
                    <a:srgbClr val="0432FF"/>
                  </a:solidFill>
                  <a:prstDash val="solid"/>
                  <a:round/>
                  <a:headEnd type="none" w="med" len="med"/>
                  <a:tailEnd type="none" w="lg" len="lg"/>
                </a:ln>
                <a:effectLst/>
              </p:spPr>
            </p:cxnSp>
            <p:sp>
              <p:nvSpPr>
                <p:cNvPr id="42" name="TextBox 41">
                  <a:extLst>
                    <a:ext uri="{FF2B5EF4-FFF2-40B4-BE49-F238E27FC236}">
                      <a16:creationId xmlns:a16="http://schemas.microsoft.com/office/drawing/2014/main" id="{9827B32E-54E6-B347-93F9-3E7349EE5DBF}"/>
                    </a:ext>
                  </a:extLst>
                </p:cNvPr>
                <p:cNvSpPr txBox="1"/>
                <p:nvPr/>
              </p:nvSpPr>
              <p:spPr>
                <a:xfrm rot="18900000">
                  <a:off x="11483276" y="1909951"/>
                  <a:ext cx="1663176" cy="381338"/>
                </a:xfrm>
                <a:prstGeom prst="rect">
                  <a:avLst/>
                </a:prstGeom>
                <a:noFill/>
              </p:spPr>
              <p:txBody>
                <a:bodyPr wrap="none" rtlCol="0">
                  <a:spAutoFit/>
                </a:bodyPr>
                <a:lstStyle/>
                <a:p>
                  <a:pPr algn="ctr"/>
                  <a:r>
                    <a:rPr lang="en-US" sz="1600">
                      <a:solidFill>
                        <a:srgbClr val="0432FF"/>
                      </a:solidFill>
                    </a:rPr>
                    <a:t>DDR 77.0GB/s</a:t>
                  </a:r>
                  <a:endParaRPr lang="en-US" sz="1600" dirty="0">
                    <a:solidFill>
                      <a:srgbClr val="0432FF"/>
                    </a:solidFill>
                  </a:endParaRPr>
                </a:p>
              </p:txBody>
            </p:sp>
            <p:cxnSp>
              <p:nvCxnSpPr>
                <p:cNvPr id="43" name="Straight Arrow Connector 42">
                  <a:extLst>
                    <a:ext uri="{FF2B5EF4-FFF2-40B4-BE49-F238E27FC236}">
                      <a16:creationId xmlns:a16="http://schemas.microsoft.com/office/drawing/2014/main" id="{4D10EAF7-63A3-AC4B-B53E-C86AAED391C3}"/>
                    </a:ext>
                  </a:extLst>
                </p:cNvPr>
                <p:cNvCxnSpPr>
                  <a:cxnSpLocks noChangeAspect="1"/>
                </p:cNvCxnSpPr>
                <p:nvPr/>
              </p:nvCxnSpPr>
              <p:spPr bwMode="auto">
                <a:xfrm flipV="1">
                  <a:off x="8624939" y="2065211"/>
                  <a:ext cx="3268789" cy="3268791"/>
                </a:xfrm>
                <a:prstGeom prst="straightConnector1">
                  <a:avLst/>
                </a:prstGeom>
                <a:solidFill>
                  <a:schemeClr val="accent1"/>
                </a:solidFill>
                <a:ln w="38100" cap="flat" cmpd="sng" algn="ctr">
                  <a:solidFill>
                    <a:srgbClr val="00B050"/>
                  </a:solidFill>
                  <a:prstDash val="solid"/>
                  <a:round/>
                  <a:headEnd type="none" w="med" len="med"/>
                  <a:tailEnd type="none" w="lg" len="lg"/>
                </a:ln>
                <a:effectLst/>
              </p:spPr>
            </p:cxnSp>
            <p:sp>
              <p:nvSpPr>
                <p:cNvPr id="44" name="TextBox 43">
                  <a:extLst>
                    <a:ext uri="{FF2B5EF4-FFF2-40B4-BE49-F238E27FC236}">
                      <a16:creationId xmlns:a16="http://schemas.microsoft.com/office/drawing/2014/main" id="{2452BE7D-71C1-0542-A676-774B82550F2C}"/>
                    </a:ext>
                  </a:extLst>
                </p:cNvPr>
                <p:cNvSpPr txBox="1"/>
                <p:nvPr/>
              </p:nvSpPr>
              <p:spPr>
                <a:xfrm rot="18900000">
                  <a:off x="10785716" y="1615172"/>
                  <a:ext cx="2303393" cy="381338"/>
                </a:xfrm>
                <a:prstGeom prst="rect">
                  <a:avLst/>
                </a:prstGeom>
                <a:noFill/>
              </p:spPr>
              <p:txBody>
                <a:bodyPr wrap="none" rtlCol="0">
                  <a:spAutoFit/>
                </a:bodyPr>
                <a:lstStyle/>
                <a:p>
                  <a:pPr algn="ctr"/>
                  <a:r>
                    <a:rPr lang="en-US" sz="1600" dirty="0">
                      <a:solidFill>
                        <a:srgbClr val="00B050"/>
                      </a:solidFill>
                    </a:rPr>
                    <a:t>MCDRAM 368.5GB/s</a:t>
                  </a:r>
                </a:p>
              </p:txBody>
            </p:sp>
          </p:grpSp>
          <p:sp>
            <p:nvSpPr>
              <p:cNvPr id="32" name="TextBox 31">
                <a:extLst>
                  <a:ext uri="{FF2B5EF4-FFF2-40B4-BE49-F238E27FC236}">
                    <a16:creationId xmlns:a16="http://schemas.microsoft.com/office/drawing/2014/main" id="{AA5CF344-B967-BB41-B7D6-9F6B664B3A30}"/>
                  </a:ext>
                </a:extLst>
              </p:cNvPr>
              <p:cNvSpPr txBox="1"/>
              <p:nvPr/>
            </p:nvSpPr>
            <p:spPr>
              <a:xfrm>
                <a:off x="4966874" y="6285895"/>
                <a:ext cx="3834225" cy="323667"/>
              </a:xfrm>
              <a:prstGeom prst="rect">
                <a:avLst/>
              </a:prstGeom>
              <a:noFill/>
            </p:spPr>
            <p:txBody>
              <a:bodyPr wrap="square" rtlCol="0">
                <a:spAutoFit/>
              </a:bodyPr>
              <a:lstStyle/>
              <a:p>
                <a:pPr algn="ctr"/>
                <a:r>
                  <a:rPr lang="en-US" sz="1600" dirty="0"/>
                  <a:t>Arithmetic Intensity</a:t>
                </a:r>
              </a:p>
            </p:txBody>
          </p:sp>
          <p:cxnSp>
            <p:nvCxnSpPr>
              <p:cNvPr id="33" name="Straight Arrow Connector 32">
                <a:extLst>
                  <a:ext uri="{FF2B5EF4-FFF2-40B4-BE49-F238E27FC236}">
                    <a16:creationId xmlns:a16="http://schemas.microsoft.com/office/drawing/2014/main" id="{49BC50A9-E97B-5447-ADC9-B1B747D65199}"/>
                  </a:ext>
                </a:extLst>
              </p:cNvPr>
              <p:cNvCxnSpPr/>
              <p:nvPr/>
            </p:nvCxnSpPr>
            <p:spPr bwMode="auto">
              <a:xfrm flipV="1">
                <a:off x="4978400" y="2895600"/>
                <a:ext cx="2286000" cy="2286000"/>
              </a:xfrm>
              <a:prstGeom prst="straightConnector1">
                <a:avLst/>
              </a:prstGeom>
              <a:solidFill>
                <a:schemeClr val="accent1"/>
              </a:solidFill>
              <a:ln w="38100" cap="flat" cmpd="sng" algn="ctr">
                <a:solidFill>
                  <a:srgbClr val="FFC000"/>
                </a:solidFill>
                <a:prstDash val="solid"/>
                <a:round/>
                <a:headEnd type="none" w="med" len="med"/>
                <a:tailEnd type="none" w="lg" len="lg"/>
              </a:ln>
              <a:effectLst/>
            </p:spPr>
          </p:cxnSp>
          <p:sp>
            <p:nvSpPr>
              <p:cNvPr id="34" name="TextBox 33">
                <a:extLst>
                  <a:ext uri="{FF2B5EF4-FFF2-40B4-BE49-F238E27FC236}">
                    <a16:creationId xmlns:a16="http://schemas.microsoft.com/office/drawing/2014/main" id="{F1D2E7EA-628A-434C-8557-628B0664BB85}"/>
                  </a:ext>
                </a:extLst>
              </p:cNvPr>
              <p:cNvSpPr txBox="1"/>
              <p:nvPr/>
            </p:nvSpPr>
            <p:spPr>
              <a:xfrm rot="18900000">
                <a:off x="6467476" y="2496050"/>
                <a:ext cx="1791094" cy="323667"/>
              </a:xfrm>
              <a:prstGeom prst="rect">
                <a:avLst/>
              </a:prstGeom>
              <a:noFill/>
            </p:spPr>
            <p:txBody>
              <a:bodyPr wrap="square" rtlCol="0">
                <a:spAutoFit/>
              </a:bodyPr>
              <a:lstStyle/>
              <a:p>
                <a:r>
                  <a:rPr lang="en-US" sz="1600" dirty="0">
                    <a:solidFill>
                      <a:srgbClr val="FFC000"/>
                    </a:solidFill>
                  </a:rPr>
                  <a:t>L2 2.0TB/s</a:t>
                </a:r>
              </a:p>
            </p:txBody>
          </p:sp>
          <p:cxnSp>
            <p:nvCxnSpPr>
              <p:cNvPr id="35" name="Straight Arrow Connector 34">
                <a:extLst>
                  <a:ext uri="{FF2B5EF4-FFF2-40B4-BE49-F238E27FC236}">
                    <a16:creationId xmlns:a16="http://schemas.microsoft.com/office/drawing/2014/main" id="{8976BB63-0CD6-5F48-AEF3-4F860712867D}"/>
                  </a:ext>
                </a:extLst>
              </p:cNvPr>
              <p:cNvCxnSpPr>
                <a:cxnSpLocks noChangeAspect="1"/>
              </p:cNvCxnSpPr>
              <p:nvPr/>
            </p:nvCxnSpPr>
            <p:spPr bwMode="auto">
              <a:xfrm flipV="1">
                <a:off x="4991100" y="2892072"/>
                <a:ext cx="1786608" cy="1786608"/>
              </a:xfrm>
              <a:prstGeom prst="straightConnector1">
                <a:avLst/>
              </a:prstGeom>
              <a:solidFill>
                <a:schemeClr val="accent1"/>
              </a:solidFill>
              <a:ln w="38100" cap="flat" cmpd="sng" algn="ctr">
                <a:solidFill>
                  <a:srgbClr val="FF0000"/>
                </a:solidFill>
                <a:prstDash val="solid"/>
                <a:round/>
                <a:headEnd type="none" w="med" len="med"/>
                <a:tailEnd type="none" w="lg" len="lg"/>
              </a:ln>
              <a:effectLst/>
            </p:spPr>
          </p:cxnSp>
          <p:sp>
            <p:nvSpPr>
              <p:cNvPr id="36" name="TextBox 35">
                <a:extLst>
                  <a:ext uri="{FF2B5EF4-FFF2-40B4-BE49-F238E27FC236}">
                    <a16:creationId xmlns:a16="http://schemas.microsoft.com/office/drawing/2014/main" id="{02D999B2-B7CB-5241-8CB6-762322CBBB9F}"/>
                  </a:ext>
                </a:extLst>
              </p:cNvPr>
              <p:cNvSpPr txBox="1"/>
              <p:nvPr/>
            </p:nvSpPr>
            <p:spPr>
              <a:xfrm rot="18900000">
                <a:off x="6006847" y="2428691"/>
                <a:ext cx="1809534" cy="323667"/>
              </a:xfrm>
              <a:prstGeom prst="rect">
                <a:avLst/>
              </a:prstGeom>
              <a:noFill/>
            </p:spPr>
            <p:txBody>
              <a:bodyPr wrap="square" rtlCol="0">
                <a:spAutoFit/>
              </a:bodyPr>
              <a:lstStyle/>
              <a:p>
                <a:r>
                  <a:rPr lang="en-US" sz="1600" dirty="0">
                    <a:solidFill>
                      <a:srgbClr val="FF0000"/>
                    </a:solidFill>
                  </a:rPr>
                  <a:t>L1 12.2TB/s</a:t>
                </a:r>
              </a:p>
            </p:txBody>
          </p:sp>
          <p:sp>
            <p:nvSpPr>
              <p:cNvPr id="37" name="Oval 36">
                <a:extLst>
                  <a:ext uri="{FF2B5EF4-FFF2-40B4-BE49-F238E27FC236}">
                    <a16:creationId xmlns:a16="http://schemas.microsoft.com/office/drawing/2014/main" id="{8296D91D-3ECA-5649-8FCF-40AB41FB1DD2}"/>
                  </a:ext>
                </a:extLst>
              </p:cNvPr>
              <p:cNvSpPr/>
              <p:nvPr/>
            </p:nvSpPr>
            <p:spPr>
              <a:xfrm>
                <a:off x="6911615" y="3957226"/>
                <a:ext cx="182880" cy="182880"/>
              </a:xfrm>
              <a:prstGeom prst="ellipse">
                <a:avLst/>
              </a:prstGeom>
              <a:noFill/>
              <a:ln w="317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8" name="Oval 37">
                <a:extLst>
                  <a:ext uri="{FF2B5EF4-FFF2-40B4-BE49-F238E27FC236}">
                    <a16:creationId xmlns:a16="http://schemas.microsoft.com/office/drawing/2014/main" id="{735C02E8-29E8-1445-B997-1458ED767339}"/>
                  </a:ext>
                </a:extLst>
              </p:cNvPr>
              <p:cNvSpPr/>
              <p:nvPr/>
            </p:nvSpPr>
            <p:spPr>
              <a:xfrm>
                <a:off x="7750085" y="3957226"/>
                <a:ext cx="182880" cy="182880"/>
              </a:xfrm>
              <a:prstGeom prst="ellipse">
                <a:avLst/>
              </a:prstGeom>
              <a:noFill/>
              <a:ln w="31750">
                <a:solidFill>
                  <a:srgbClr val="0E3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9" name="Oval 38">
                <a:extLst>
                  <a:ext uri="{FF2B5EF4-FFF2-40B4-BE49-F238E27FC236}">
                    <a16:creationId xmlns:a16="http://schemas.microsoft.com/office/drawing/2014/main" id="{E276DE08-4F32-EA41-AF49-78239BADBD9B}"/>
                  </a:ext>
                </a:extLst>
              </p:cNvPr>
              <p:cNvSpPr/>
              <p:nvPr/>
            </p:nvSpPr>
            <p:spPr>
              <a:xfrm>
                <a:off x="6445479" y="3957226"/>
                <a:ext cx="182880" cy="182880"/>
              </a:xfrm>
              <a:prstGeom prst="ellipse">
                <a:avLst/>
              </a:prstGeom>
              <a:noFill/>
              <a:ln w="31750">
                <a:solidFill>
                  <a:srgbClr val="FFC0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0" name="Oval 39">
                <a:extLst>
                  <a:ext uri="{FF2B5EF4-FFF2-40B4-BE49-F238E27FC236}">
                    <a16:creationId xmlns:a16="http://schemas.microsoft.com/office/drawing/2014/main" id="{512B78FA-40D3-E345-A11E-4A83403DAAC8}"/>
                  </a:ext>
                </a:extLst>
              </p:cNvPr>
              <p:cNvSpPr/>
              <p:nvPr/>
            </p:nvSpPr>
            <p:spPr>
              <a:xfrm>
                <a:off x="6267533" y="3957226"/>
                <a:ext cx="182880" cy="18288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
          <p:nvSpPr>
            <p:cNvPr id="50" name="TextBox 49">
              <a:extLst>
                <a:ext uri="{FF2B5EF4-FFF2-40B4-BE49-F238E27FC236}">
                  <a16:creationId xmlns:a16="http://schemas.microsoft.com/office/drawing/2014/main" id="{6C050A19-6455-8840-AEF3-8C48E3B46F71}"/>
                </a:ext>
              </a:extLst>
            </p:cNvPr>
            <p:cNvSpPr txBox="1"/>
            <p:nvPr/>
          </p:nvSpPr>
          <p:spPr>
            <a:xfrm>
              <a:off x="4694081" y="3708112"/>
              <a:ext cx="1667443" cy="338554"/>
            </a:xfrm>
            <a:prstGeom prst="rect">
              <a:avLst/>
            </a:prstGeom>
            <a:noFill/>
          </p:spPr>
          <p:txBody>
            <a:bodyPr wrap="none" rtlCol="0">
              <a:spAutoFit/>
            </a:bodyPr>
            <a:lstStyle/>
            <a:p>
              <a:pPr algn="ctr"/>
              <a:r>
                <a:rPr lang="en-US" sz="1600" dirty="0"/>
                <a:t>171.96GFLOP/s</a:t>
              </a:r>
            </a:p>
          </p:txBody>
        </p:sp>
        <p:cxnSp>
          <p:nvCxnSpPr>
            <p:cNvPr id="51" name="Straight Arrow Connector 50">
              <a:extLst>
                <a:ext uri="{FF2B5EF4-FFF2-40B4-BE49-F238E27FC236}">
                  <a16:creationId xmlns:a16="http://schemas.microsoft.com/office/drawing/2014/main" id="{50365AA4-ED4F-8D4D-B1A8-DE830305F16D}"/>
                </a:ext>
              </a:extLst>
            </p:cNvPr>
            <p:cNvCxnSpPr/>
            <p:nvPr/>
          </p:nvCxnSpPr>
          <p:spPr bwMode="auto">
            <a:xfrm>
              <a:off x="4802683" y="4016543"/>
              <a:ext cx="4023826" cy="0"/>
            </a:xfrm>
            <a:prstGeom prst="straightConnector1">
              <a:avLst/>
            </a:prstGeom>
            <a:solidFill>
              <a:schemeClr val="accent1"/>
            </a:solidFill>
            <a:ln w="38100" cap="flat" cmpd="sng" algn="ctr">
              <a:solidFill>
                <a:schemeClr val="tx1"/>
              </a:solidFill>
              <a:prstDash val="dash"/>
              <a:round/>
              <a:headEnd type="none" w="med" len="med"/>
              <a:tailEnd type="none" w="lg" len="lg"/>
            </a:ln>
            <a:effectLst/>
          </p:spPr>
        </p:cxnSp>
        <p:cxnSp>
          <p:nvCxnSpPr>
            <p:cNvPr id="52" name="Straight Arrow Connector 51">
              <a:extLst>
                <a:ext uri="{FF2B5EF4-FFF2-40B4-BE49-F238E27FC236}">
                  <a16:creationId xmlns:a16="http://schemas.microsoft.com/office/drawing/2014/main" id="{A668AB18-4AB4-D647-9847-77934C509958}"/>
                </a:ext>
              </a:extLst>
            </p:cNvPr>
            <p:cNvCxnSpPr/>
            <p:nvPr/>
          </p:nvCxnSpPr>
          <p:spPr bwMode="auto">
            <a:xfrm flipH="1" flipV="1">
              <a:off x="6210129" y="4026974"/>
              <a:ext cx="2255" cy="1828800"/>
            </a:xfrm>
            <a:prstGeom prst="straightConnector1">
              <a:avLst/>
            </a:prstGeom>
            <a:solidFill>
              <a:schemeClr val="accent1"/>
            </a:solidFill>
            <a:ln w="38100" cap="flat" cmpd="sng" algn="ctr">
              <a:solidFill>
                <a:schemeClr val="tx1"/>
              </a:solidFill>
              <a:prstDash val="dash"/>
              <a:round/>
              <a:headEnd type="none" w="med" len="med"/>
              <a:tailEnd type="none" w="lg" len="lg"/>
            </a:ln>
            <a:effectLst/>
          </p:spPr>
        </p:cxnSp>
        <p:cxnSp>
          <p:nvCxnSpPr>
            <p:cNvPr id="53" name="Straight Arrow Connector 52">
              <a:extLst>
                <a:ext uri="{FF2B5EF4-FFF2-40B4-BE49-F238E27FC236}">
                  <a16:creationId xmlns:a16="http://schemas.microsoft.com/office/drawing/2014/main" id="{C17E6BA9-5F88-C244-8AA4-33CDE6913527}"/>
                </a:ext>
              </a:extLst>
            </p:cNvPr>
            <p:cNvCxnSpPr/>
            <p:nvPr/>
          </p:nvCxnSpPr>
          <p:spPr bwMode="auto">
            <a:xfrm flipH="1" flipV="1">
              <a:off x="6413329" y="4026974"/>
              <a:ext cx="2255" cy="1828800"/>
            </a:xfrm>
            <a:prstGeom prst="straightConnector1">
              <a:avLst/>
            </a:prstGeom>
            <a:solidFill>
              <a:schemeClr val="accent1"/>
            </a:solidFill>
            <a:ln w="38100" cap="flat" cmpd="sng" algn="ctr">
              <a:solidFill>
                <a:schemeClr val="tx1"/>
              </a:solidFill>
              <a:prstDash val="dash"/>
              <a:round/>
              <a:headEnd type="none" w="med" len="med"/>
              <a:tailEnd type="none" w="lg" len="lg"/>
            </a:ln>
            <a:effectLst/>
          </p:spPr>
        </p:cxnSp>
        <p:cxnSp>
          <p:nvCxnSpPr>
            <p:cNvPr id="54" name="Straight Arrow Connector 53">
              <a:extLst>
                <a:ext uri="{FF2B5EF4-FFF2-40B4-BE49-F238E27FC236}">
                  <a16:creationId xmlns:a16="http://schemas.microsoft.com/office/drawing/2014/main" id="{094DBBEC-FC8E-7C42-9E9B-DC726C89B6C6}"/>
                </a:ext>
              </a:extLst>
            </p:cNvPr>
            <p:cNvCxnSpPr/>
            <p:nvPr/>
          </p:nvCxnSpPr>
          <p:spPr bwMode="auto">
            <a:xfrm flipH="1" flipV="1">
              <a:off x="6895929" y="4026974"/>
              <a:ext cx="2255" cy="1828800"/>
            </a:xfrm>
            <a:prstGeom prst="straightConnector1">
              <a:avLst/>
            </a:prstGeom>
            <a:solidFill>
              <a:schemeClr val="accent1"/>
            </a:solidFill>
            <a:ln w="38100" cap="flat" cmpd="sng" algn="ctr">
              <a:solidFill>
                <a:schemeClr val="tx1"/>
              </a:solidFill>
              <a:prstDash val="dash"/>
              <a:round/>
              <a:headEnd type="none" w="med" len="med"/>
              <a:tailEnd type="none" w="lg" len="lg"/>
            </a:ln>
            <a:effectLst/>
          </p:spPr>
        </p:cxnSp>
        <p:cxnSp>
          <p:nvCxnSpPr>
            <p:cNvPr id="55" name="Straight Arrow Connector 54">
              <a:extLst>
                <a:ext uri="{FF2B5EF4-FFF2-40B4-BE49-F238E27FC236}">
                  <a16:creationId xmlns:a16="http://schemas.microsoft.com/office/drawing/2014/main" id="{99737EA4-1D40-734B-B6D5-C80504C6F434}"/>
                </a:ext>
              </a:extLst>
            </p:cNvPr>
            <p:cNvCxnSpPr/>
            <p:nvPr/>
          </p:nvCxnSpPr>
          <p:spPr bwMode="auto">
            <a:xfrm flipH="1" flipV="1">
              <a:off x="7772229" y="4026974"/>
              <a:ext cx="2255" cy="1828800"/>
            </a:xfrm>
            <a:prstGeom prst="straightConnector1">
              <a:avLst/>
            </a:prstGeom>
            <a:solidFill>
              <a:schemeClr val="accent1"/>
            </a:solidFill>
            <a:ln w="38100" cap="flat" cmpd="sng" algn="ctr">
              <a:solidFill>
                <a:schemeClr val="tx1"/>
              </a:solidFill>
              <a:prstDash val="dash"/>
              <a:round/>
              <a:headEnd type="none" w="med" len="med"/>
              <a:tailEnd type="none" w="lg" len="lg"/>
            </a:ln>
            <a:effectLst/>
          </p:spPr>
        </p:cxnSp>
        <p:sp>
          <p:nvSpPr>
            <p:cNvPr id="56" name="TextBox 55">
              <a:extLst>
                <a:ext uri="{FF2B5EF4-FFF2-40B4-BE49-F238E27FC236}">
                  <a16:creationId xmlns:a16="http://schemas.microsoft.com/office/drawing/2014/main" id="{C9991313-5A10-874D-B908-09BBF63EAFEE}"/>
                </a:ext>
              </a:extLst>
            </p:cNvPr>
            <p:cNvSpPr txBox="1"/>
            <p:nvPr/>
          </p:nvSpPr>
          <p:spPr>
            <a:xfrm>
              <a:off x="5693093" y="5848062"/>
              <a:ext cx="583813" cy="338554"/>
            </a:xfrm>
            <a:prstGeom prst="rect">
              <a:avLst/>
            </a:prstGeom>
            <a:noFill/>
          </p:spPr>
          <p:txBody>
            <a:bodyPr wrap="none" rtlCol="0">
              <a:spAutoFit/>
            </a:bodyPr>
            <a:lstStyle/>
            <a:p>
              <a:pPr algn="ctr"/>
              <a:r>
                <a:rPr lang="en-US" sz="1600"/>
                <a:t>1.01</a:t>
              </a:r>
              <a:endParaRPr lang="en-US" sz="1600" dirty="0"/>
            </a:p>
          </p:txBody>
        </p:sp>
        <p:sp>
          <p:nvSpPr>
            <p:cNvPr id="57" name="TextBox 56">
              <a:extLst>
                <a:ext uri="{FF2B5EF4-FFF2-40B4-BE49-F238E27FC236}">
                  <a16:creationId xmlns:a16="http://schemas.microsoft.com/office/drawing/2014/main" id="{4811C212-E1E7-D741-8B81-093002B60B45}"/>
                </a:ext>
              </a:extLst>
            </p:cNvPr>
            <p:cNvSpPr txBox="1"/>
            <p:nvPr/>
          </p:nvSpPr>
          <p:spPr>
            <a:xfrm>
              <a:off x="6226493" y="5848062"/>
              <a:ext cx="583813" cy="338554"/>
            </a:xfrm>
            <a:prstGeom prst="rect">
              <a:avLst/>
            </a:prstGeom>
            <a:noFill/>
          </p:spPr>
          <p:txBody>
            <a:bodyPr wrap="none" rtlCol="0">
              <a:spAutoFit/>
            </a:bodyPr>
            <a:lstStyle/>
            <a:p>
              <a:pPr algn="ctr"/>
              <a:r>
                <a:rPr lang="en-US" sz="1600" dirty="0"/>
                <a:t>1.78</a:t>
              </a:r>
            </a:p>
          </p:txBody>
        </p:sp>
        <p:sp>
          <p:nvSpPr>
            <p:cNvPr id="58" name="TextBox 57">
              <a:extLst>
                <a:ext uri="{FF2B5EF4-FFF2-40B4-BE49-F238E27FC236}">
                  <a16:creationId xmlns:a16="http://schemas.microsoft.com/office/drawing/2014/main" id="{9AB08C2F-C82F-774A-987C-66A23A006ACB}"/>
                </a:ext>
              </a:extLst>
            </p:cNvPr>
            <p:cNvSpPr txBox="1"/>
            <p:nvPr/>
          </p:nvSpPr>
          <p:spPr>
            <a:xfrm>
              <a:off x="6836094" y="5848062"/>
              <a:ext cx="583813" cy="338554"/>
            </a:xfrm>
            <a:prstGeom prst="rect">
              <a:avLst/>
            </a:prstGeom>
            <a:noFill/>
          </p:spPr>
          <p:txBody>
            <a:bodyPr wrap="none" rtlCol="0">
              <a:spAutoFit/>
            </a:bodyPr>
            <a:lstStyle/>
            <a:p>
              <a:pPr algn="ctr"/>
              <a:r>
                <a:rPr lang="en-US" sz="1600" dirty="0"/>
                <a:t>2.70</a:t>
              </a:r>
            </a:p>
          </p:txBody>
        </p:sp>
        <p:sp>
          <p:nvSpPr>
            <p:cNvPr id="59" name="TextBox 58">
              <a:extLst>
                <a:ext uri="{FF2B5EF4-FFF2-40B4-BE49-F238E27FC236}">
                  <a16:creationId xmlns:a16="http://schemas.microsoft.com/office/drawing/2014/main" id="{A1D49777-C613-4141-9864-EA8B62ABBDFD}"/>
                </a:ext>
              </a:extLst>
            </p:cNvPr>
            <p:cNvSpPr txBox="1"/>
            <p:nvPr/>
          </p:nvSpPr>
          <p:spPr>
            <a:xfrm>
              <a:off x="7604688" y="5848062"/>
              <a:ext cx="697627" cy="338554"/>
            </a:xfrm>
            <a:prstGeom prst="rect">
              <a:avLst/>
            </a:prstGeom>
            <a:noFill/>
          </p:spPr>
          <p:txBody>
            <a:bodyPr wrap="none" rtlCol="0">
              <a:spAutoFit/>
            </a:bodyPr>
            <a:lstStyle/>
            <a:p>
              <a:pPr algn="ctr"/>
              <a:r>
                <a:rPr lang="en-US" sz="1600" dirty="0"/>
                <a:t>66.39</a:t>
              </a:r>
            </a:p>
          </p:txBody>
        </p:sp>
      </p:grpSp>
    </p:spTree>
    <p:extLst>
      <p:ext uri="{BB962C8B-B14F-4D97-AF65-F5344CB8AC3E}">
        <p14:creationId xmlns:p14="http://schemas.microsoft.com/office/powerpoint/2010/main" val="13841867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LIKWID on </a:t>
            </a:r>
            <a:r>
              <a:rPr lang="en-US" dirty="0" err="1"/>
              <a:t>AMReX</a:t>
            </a:r>
            <a:r>
              <a:rPr lang="en-US" dirty="0"/>
              <a:t> apps</a:t>
            </a:r>
          </a:p>
        </p:txBody>
      </p:sp>
      <p:sp>
        <p:nvSpPr>
          <p:cNvPr id="3" name="Content Placeholder 2"/>
          <p:cNvSpPr>
            <a:spLocks noGrp="1"/>
          </p:cNvSpPr>
          <p:nvPr>
            <p:ph idx="1"/>
          </p:nvPr>
        </p:nvSpPr>
        <p:spPr>
          <a:xfrm>
            <a:off x="457200" y="1447800"/>
            <a:ext cx="8229600" cy="5410200"/>
          </a:xfrm>
        </p:spPr>
        <p:txBody>
          <a:bodyPr/>
          <a:lstStyle/>
          <a:p>
            <a:pPr marL="457200" indent="-457200">
              <a:spcBef>
                <a:spcPts val="800"/>
              </a:spcBef>
              <a:buFont typeface="Wingdings" charset="2"/>
              <a:buChar char="§"/>
            </a:pPr>
            <a:r>
              <a:rPr lang="en-US" sz="3200" dirty="0"/>
              <a:t>Used LIKWID to characterize </a:t>
            </a:r>
            <a:r>
              <a:rPr lang="en-US" sz="3200" dirty="0" err="1"/>
              <a:t>AMReX</a:t>
            </a:r>
            <a:r>
              <a:rPr lang="en-US" sz="3200" dirty="0"/>
              <a:t> applications</a:t>
            </a:r>
          </a:p>
          <a:p>
            <a:pPr marL="457200" indent="-457200">
              <a:spcBef>
                <a:spcPts val="800"/>
              </a:spcBef>
              <a:buFont typeface="Wingdings" charset="2"/>
              <a:buChar char="§"/>
            </a:pPr>
            <a:r>
              <a:rPr lang="en-US" sz="3200" dirty="0"/>
              <a:t>Measured cache and DRAM bytes.</a:t>
            </a:r>
          </a:p>
          <a:p>
            <a:pPr marL="914400" indent="-457200">
              <a:spcBef>
                <a:spcPts val="800"/>
              </a:spcBef>
              <a:buClr>
                <a:srgbClr val="002060"/>
              </a:buClr>
              <a:buFont typeface="Courier New" panose="02070309020205020404" pitchFamily="49" charset="0"/>
              <a:buChar char="o"/>
            </a:pPr>
            <a:r>
              <a:rPr lang="en-US" sz="2200" dirty="0">
                <a:solidFill>
                  <a:srgbClr val="002060"/>
                </a:solidFill>
              </a:rPr>
              <a:t>Averaged over 30min executions and 32 processes</a:t>
            </a:r>
          </a:p>
          <a:p>
            <a:pPr marL="914400" indent="-457200">
              <a:spcBef>
                <a:spcPts val="800"/>
              </a:spcBef>
              <a:buClr>
                <a:srgbClr val="002060"/>
              </a:buClr>
              <a:buFont typeface="Courier New" panose="02070309020205020404" pitchFamily="49" charset="0"/>
              <a:buChar char="o"/>
            </a:pPr>
            <a:r>
              <a:rPr lang="en-US" sz="2200" dirty="0">
                <a:solidFill>
                  <a:srgbClr val="002060"/>
                </a:solidFill>
              </a:rPr>
              <a:t>Only 2 applications (not counting HPGMG proxy) used &gt;50% of memory bandwidth on average</a:t>
            </a:r>
          </a:p>
          <a:p>
            <a:pPr marL="914400" indent="-457200">
              <a:spcBef>
                <a:spcPts val="800"/>
              </a:spcBef>
              <a:buClr>
                <a:srgbClr val="002060"/>
              </a:buClr>
              <a:buFont typeface="Courier New" panose="02070309020205020404" pitchFamily="49" charset="0"/>
              <a:buChar char="o"/>
            </a:pPr>
            <a:r>
              <a:rPr lang="en-US" sz="2200" dirty="0">
                <a:solidFill>
                  <a:srgbClr val="002060"/>
                </a:solidFill>
              </a:rPr>
              <a:t>Used this data to estimate average AI for each level of the memory hierarchy</a:t>
            </a:r>
          </a:p>
          <a:p>
            <a:pPr marL="914400" indent="-457200">
              <a:spcBef>
                <a:spcPts val="800"/>
              </a:spcBef>
              <a:buClr>
                <a:srgbClr val="002060"/>
              </a:buClr>
              <a:buFont typeface="Courier New" panose="02070309020205020404" pitchFamily="49" charset="0"/>
              <a:buChar char="o"/>
            </a:pPr>
            <a:r>
              <a:rPr lang="en-US" sz="2200" dirty="0">
                <a:solidFill>
                  <a:srgbClr val="002060"/>
                </a:solidFill>
              </a:rPr>
              <a:t>Used this data to infer requisite cache tapering</a:t>
            </a:r>
          </a:p>
          <a:p>
            <a:pPr marL="914400" indent="-457200">
              <a:spcBef>
                <a:spcPts val="800"/>
              </a:spcBef>
              <a:buClr>
                <a:srgbClr val="009051"/>
              </a:buClr>
              <a:buFont typeface="Wingdings" charset="2"/>
              <a:buChar char="ü"/>
            </a:pPr>
            <a:endParaRPr lang="en-US" sz="2200" dirty="0"/>
          </a:p>
        </p:txBody>
      </p:sp>
      <p:sp>
        <p:nvSpPr>
          <p:cNvPr id="5" name="Slide Number Placeholder 4"/>
          <p:cNvSpPr>
            <a:spLocks noGrp="1"/>
          </p:cNvSpPr>
          <p:nvPr>
            <p:ph type="sldNum" sz="quarter" idx="11"/>
          </p:nvPr>
        </p:nvSpPr>
        <p:spPr/>
        <p:txBody>
          <a:bodyPr/>
          <a:lstStyle/>
          <a:p>
            <a:pPr>
              <a:defRPr/>
            </a:pPr>
            <a:fld id="{245E9D0D-5449-D64E-B77D-4219B8BBCCDD}" type="slidenum">
              <a:rPr lang="en-US" smtClean="0"/>
              <a:pPr>
                <a:defRPr/>
              </a:pPr>
              <a:t>92</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6800" y="1447800"/>
            <a:ext cx="5486400" cy="5486400"/>
          </a:xfrm>
          <a:prstGeom prst="rect">
            <a:avLst/>
          </a:prstGeom>
        </p:spPr>
      </p:pic>
    </p:spTree>
    <p:extLst>
      <p:ext uri="{BB962C8B-B14F-4D97-AF65-F5344CB8AC3E}">
        <p14:creationId xmlns:p14="http://schemas.microsoft.com/office/powerpoint/2010/main" val="34850936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AB29-A899-F143-A4C8-B81AAD248E41}"/>
              </a:ext>
            </a:extLst>
          </p:cNvPr>
          <p:cNvSpPr>
            <a:spLocks noGrp="1"/>
          </p:cNvSpPr>
          <p:nvPr>
            <p:ph type="title"/>
          </p:nvPr>
        </p:nvSpPr>
        <p:spPr/>
        <p:txBody>
          <a:bodyPr/>
          <a:lstStyle/>
          <a:p>
            <a:r>
              <a:rPr lang="en-US" dirty="0" err="1"/>
              <a:t>Likwid-mpirun</a:t>
            </a:r>
            <a:endParaRPr lang="en-US" dirty="0"/>
          </a:p>
        </p:txBody>
      </p:sp>
      <p:sp>
        <p:nvSpPr>
          <p:cNvPr id="3" name="Content Placeholder 2">
            <a:extLst>
              <a:ext uri="{FF2B5EF4-FFF2-40B4-BE49-F238E27FC236}">
                <a16:creationId xmlns:a16="http://schemas.microsoft.com/office/drawing/2014/main" id="{B2DE1378-658B-9A4A-AC01-1FD4B1F3DF48}"/>
              </a:ext>
            </a:extLst>
          </p:cNvPr>
          <p:cNvSpPr>
            <a:spLocks noGrp="1"/>
          </p:cNvSpPr>
          <p:nvPr>
            <p:ph idx="1"/>
          </p:nvPr>
        </p:nvSpPr>
        <p:spPr/>
        <p:txBody>
          <a:bodyPr/>
          <a:lstStyle/>
          <a:p>
            <a:pPr marL="457200" indent="-457200">
              <a:spcBef>
                <a:spcPts val="0"/>
              </a:spcBef>
              <a:buFont typeface="Wingdings" pitchFamily="2" charset="2"/>
              <a:buChar char="§"/>
            </a:pPr>
            <a:r>
              <a:rPr lang="en-US" sz="2800" dirty="0" err="1">
                <a:latin typeface="Courier New" panose="02070309020205020404" pitchFamily="49" charset="0"/>
                <a:cs typeface="Courier New" panose="02070309020205020404" pitchFamily="49" charset="0"/>
              </a:rPr>
              <a:t>srun</a:t>
            </a:r>
            <a:r>
              <a:rPr lang="en-US" sz="2800" dirty="0">
                <a:latin typeface="Courier New" panose="02070309020205020404" pitchFamily="49" charset="0"/>
                <a:cs typeface="Courier New" panose="02070309020205020404" pitchFamily="49" charset="0"/>
              </a:rPr>
              <a:t> -n 2 -c 32 --</a:t>
            </a:r>
            <a:r>
              <a:rPr lang="en-US" sz="2800" dirty="0" err="1">
                <a:latin typeface="Courier New" panose="02070309020205020404" pitchFamily="49" charset="0"/>
                <a:cs typeface="Courier New" panose="02070309020205020404" pitchFamily="49" charset="0"/>
              </a:rPr>
              <a:t>cpu</a:t>
            </a:r>
            <a:r>
              <a:rPr lang="en-US" sz="2800" dirty="0">
                <a:latin typeface="Courier New" panose="02070309020205020404" pitchFamily="49" charset="0"/>
                <a:cs typeface="Courier New" panose="02070309020205020404" pitchFamily="49" charset="0"/>
              </a:rPr>
              <a:t>-bind=cores </a:t>
            </a:r>
            <a:r>
              <a:rPr lang="en-US" sz="2800" dirty="0" err="1">
                <a:latin typeface="Courier New" panose="02070309020205020404" pitchFamily="49" charset="0"/>
                <a:cs typeface="Courier New" panose="02070309020205020404" pitchFamily="49" charset="0"/>
              </a:rPr>
              <a:t>likwid-perfctr</a:t>
            </a:r>
            <a:r>
              <a:rPr lang="en-US" sz="2800" dirty="0">
                <a:latin typeface="Courier New" panose="02070309020205020404" pitchFamily="49" charset="0"/>
                <a:cs typeface="Courier New" panose="02070309020205020404" pitchFamily="49" charset="0"/>
              </a:rPr>
              <a:t> -C 0,8 -g MEM -o test_%h_%p_%</a:t>
            </a:r>
            <a:r>
              <a:rPr lang="en-US" sz="2800" dirty="0" err="1">
                <a:latin typeface="Courier New" panose="02070309020205020404" pitchFamily="49" charset="0"/>
                <a:cs typeface="Courier New" panose="02070309020205020404" pitchFamily="49" charset="0"/>
              </a:rPr>
              <a:t>r.txt</a:t>
            </a:r>
            <a:r>
              <a:rPr lang="en-US" sz="2800" dirty="0">
                <a:latin typeface="Courier New" panose="02070309020205020404" pitchFamily="49" charset="0"/>
                <a:cs typeface="Courier New" panose="02070309020205020404" pitchFamily="49" charset="0"/>
              </a:rPr>
              <a:t> ./</a:t>
            </a:r>
            <a:r>
              <a:rPr lang="en-US" sz="2800" dirty="0" err="1">
                <a:latin typeface="Courier New" panose="02070309020205020404" pitchFamily="49" charset="0"/>
                <a:cs typeface="Courier New" panose="02070309020205020404" pitchFamily="49" charset="0"/>
              </a:rPr>
              <a:t>xthi.x</a:t>
            </a:r>
            <a:r>
              <a:rPr lang="en-US" sz="2800" dirty="0">
                <a:latin typeface="Courier New" panose="02070309020205020404" pitchFamily="49" charset="0"/>
                <a:cs typeface="Courier New" panose="02070309020205020404" pitchFamily="49" charset="0"/>
              </a:rPr>
              <a:t> </a:t>
            </a:r>
          </a:p>
          <a:p>
            <a:pPr marL="914400" indent="0">
              <a:spcBef>
                <a:spcPts val="0"/>
              </a:spcBef>
            </a:pPr>
            <a:r>
              <a:rPr lang="en-US" sz="2800" dirty="0"/>
              <a:t>%h	hostname</a:t>
            </a:r>
          </a:p>
          <a:p>
            <a:pPr marL="914400" indent="0">
              <a:spcBef>
                <a:spcPts val="0"/>
              </a:spcBef>
            </a:pPr>
            <a:r>
              <a:rPr lang="en-US" sz="2800" dirty="0"/>
              <a:t>%p	process ID</a:t>
            </a:r>
          </a:p>
          <a:p>
            <a:pPr marL="914400" indent="0">
              <a:spcBef>
                <a:spcPts val="0"/>
              </a:spcBef>
            </a:pPr>
            <a:r>
              <a:rPr lang="en-US" sz="2800" dirty="0"/>
              <a:t>%r	MPI rank</a:t>
            </a:r>
          </a:p>
          <a:p>
            <a:pPr marL="457200" indent="-457200">
              <a:spcBef>
                <a:spcPts val="0"/>
              </a:spcBef>
              <a:buFont typeface="Wingdings" pitchFamily="2" charset="2"/>
              <a:buChar char="§"/>
            </a:pPr>
            <a:endParaRPr lang="en-US" sz="2800" dirty="0"/>
          </a:p>
          <a:p>
            <a:pPr marL="457200" indent="-457200">
              <a:spcBef>
                <a:spcPts val="0"/>
              </a:spcBef>
              <a:buFont typeface="Wingdings" pitchFamily="2" charset="2"/>
              <a:buChar char="§"/>
            </a:pPr>
            <a:r>
              <a:rPr lang="en-US" sz="2800" dirty="0" err="1">
                <a:latin typeface="Courier New" panose="02070309020205020404" pitchFamily="49" charset="0"/>
                <a:cs typeface="Courier New" panose="02070309020205020404" pitchFamily="49" charset="0"/>
              </a:rPr>
              <a:t>likwid-mpirun</a:t>
            </a:r>
            <a:r>
              <a:rPr lang="en-US" sz="2800" dirty="0">
                <a:latin typeface="Courier New" panose="02070309020205020404" pitchFamily="49" charset="0"/>
                <a:cs typeface="Courier New" panose="02070309020205020404" pitchFamily="49" charset="0"/>
              </a:rPr>
              <a:t> -pin S0:0,8_S1:0,8 -g MEM ./</a:t>
            </a:r>
            <a:r>
              <a:rPr lang="en-US" sz="2800" dirty="0" err="1">
                <a:latin typeface="Courier New" panose="02070309020205020404" pitchFamily="49" charset="0"/>
                <a:cs typeface="Courier New" panose="02070309020205020404" pitchFamily="49" charset="0"/>
              </a:rPr>
              <a:t>xthi.x</a:t>
            </a:r>
            <a:r>
              <a:rPr lang="en-US" sz="2800" dirty="0">
                <a:latin typeface="Courier New" panose="02070309020205020404" pitchFamily="49" charset="0"/>
                <a:cs typeface="Courier New" panose="02070309020205020404" pitchFamily="49" charset="0"/>
              </a:rPr>
              <a:t>  </a:t>
            </a:r>
          </a:p>
          <a:p>
            <a:pPr marL="949301" lvl="3" indent="-457200">
              <a:spcBef>
                <a:spcPts val="0"/>
              </a:spcBef>
              <a:buNone/>
            </a:pPr>
            <a:r>
              <a:rPr lang="en-US" sz="2400" i="1" dirty="0">
                <a:latin typeface="Courier New" charset="0"/>
                <a:ea typeface="Courier New" charset="0"/>
                <a:cs typeface="Courier New" charset="0"/>
              </a:rPr>
              <a:t>Hello from rank 0, thread 0, on nid00191. (core affinity = 0) </a:t>
            </a:r>
          </a:p>
          <a:p>
            <a:pPr marL="949301" lvl="3" indent="-457200">
              <a:spcBef>
                <a:spcPts val="0"/>
              </a:spcBef>
              <a:buNone/>
            </a:pPr>
            <a:r>
              <a:rPr lang="en-US" sz="2400" i="1" dirty="0">
                <a:latin typeface="Courier New" charset="0"/>
                <a:ea typeface="Courier New" charset="0"/>
                <a:cs typeface="Courier New" charset="0"/>
              </a:rPr>
              <a:t>Hello from rank 0, thread 1, on nid00191. (core affinity = 8) </a:t>
            </a:r>
          </a:p>
          <a:p>
            <a:pPr marL="949301" lvl="3" indent="-457200">
              <a:spcBef>
                <a:spcPts val="0"/>
              </a:spcBef>
              <a:buNone/>
            </a:pPr>
            <a:r>
              <a:rPr lang="en-US" sz="2400" i="1" dirty="0">
                <a:latin typeface="Courier New" charset="0"/>
                <a:ea typeface="Courier New" charset="0"/>
                <a:cs typeface="Courier New" charset="0"/>
              </a:rPr>
              <a:t>Hello from rank 1, thread 0, on nid00191. (core affinity = 16) </a:t>
            </a:r>
          </a:p>
          <a:p>
            <a:pPr marL="949301" lvl="3" indent="-457200">
              <a:spcBef>
                <a:spcPts val="0"/>
              </a:spcBef>
              <a:buNone/>
            </a:pPr>
            <a:r>
              <a:rPr lang="en-US" sz="2400" i="1" dirty="0">
                <a:latin typeface="Courier New" charset="0"/>
                <a:ea typeface="Courier New" charset="0"/>
                <a:cs typeface="Courier New" charset="0"/>
              </a:rPr>
              <a:t>Hello from rank 1, thread 1, on nid00191. (core affinity = 24)</a:t>
            </a:r>
          </a:p>
          <a:p>
            <a:pPr marL="457200" indent="-457200">
              <a:spcBef>
                <a:spcPts val="0"/>
              </a:spcBef>
            </a:pPr>
            <a:endParaRPr lang="en-US" sz="2800" dirty="0">
              <a:latin typeface="Calibri" charset="0"/>
              <a:ea typeface="Calibri" charset="0"/>
              <a:cs typeface="Calibri" charset="0"/>
            </a:endParaRPr>
          </a:p>
          <a:p>
            <a:pPr marL="457200" indent="-457200">
              <a:spcBef>
                <a:spcPts val="0"/>
              </a:spcBef>
              <a:buFont typeface="Wingdings" pitchFamily="2" charset="2"/>
              <a:buChar char="§"/>
            </a:pPr>
            <a:r>
              <a:rPr lang="en-US" sz="2800" dirty="0" err="1">
                <a:latin typeface="Calibri" charset="0"/>
                <a:ea typeface="Calibri" charset="0"/>
                <a:cs typeface="Calibri" charset="0"/>
              </a:rPr>
              <a:t>Uncore</a:t>
            </a:r>
            <a:r>
              <a:rPr lang="en-US" sz="2800" dirty="0">
                <a:latin typeface="Calibri" charset="0"/>
                <a:ea typeface="Calibri" charset="0"/>
                <a:cs typeface="Calibri" charset="0"/>
              </a:rPr>
              <a:t> counters are measured on a per-socket basis</a:t>
            </a:r>
          </a:p>
        </p:txBody>
      </p:sp>
      <p:sp>
        <p:nvSpPr>
          <p:cNvPr id="5" name="Slide Number Placeholder 4">
            <a:extLst>
              <a:ext uri="{FF2B5EF4-FFF2-40B4-BE49-F238E27FC236}">
                <a16:creationId xmlns:a16="http://schemas.microsoft.com/office/drawing/2014/main" id="{4ECEB2C3-06F6-7241-9FAE-2C2EB7C28D41}"/>
              </a:ext>
            </a:extLst>
          </p:cNvPr>
          <p:cNvSpPr>
            <a:spLocks noGrp="1"/>
          </p:cNvSpPr>
          <p:nvPr>
            <p:ph type="sldNum" sz="quarter" idx="11"/>
          </p:nvPr>
        </p:nvSpPr>
        <p:spPr/>
        <p:txBody>
          <a:bodyPr/>
          <a:lstStyle/>
          <a:p>
            <a:pPr>
              <a:defRPr/>
            </a:pPr>
            <a:fld id="{245E9D0D-5449-D64E-B77D-4219B8BBCCDD}" type="slidenum">
              <a:rPr lang="en-US" smtClean="0"/>
              <a:pPr>
                <a:defRPr/>
              </a:pPr>
              <a:t>93</a:t>
            </a:fld>
            <a:endParaRPr lang="en-US" dirty="0"/>
          </a:p>
        </p:txBody>
      </p:sp>
      <p:sp>
        <p:nvSpPr>
          <p:cNvPr id="6" name="Rounded Rectangular Callout 5">
            <a:extLst>
              <a:ext uri="{FF2B5EF4-FFF2-40B4-BE49-F238E27FC236}">
                <a16:creationId xmlns:a16="http://schemas.microsoft.com/office/drawing/2014/main" id="{CCD9E546-CDCC-DB4C-AC72-6C7B2023C14E}"/>
              </a:ext>
            </a:extLst>
          </p:cNvPr>
          <p:cNvSpPr/>
          <p:nvPr/>
        </p:nvSpPr>
        <p:spPr>
          <a:xfrm>
            <a:off x="12344400" y="3810000"/>
            <a:ext cx="1659826" cy="774700"/>
          </a:xfrm>
          <a:prstGeom prst="wedgeRoundRectCallout">
            <a:avLst>
              <a:gd name="adj1" fmla="val -66533"/>
              <a:gd name="adj2" fmla="val 57237"/>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a:solidFill>
                  <a:srgbClr val="FF0000"/>
                </a:solidFill>
              </a:rPr>
              <a:t>HSW</a:t>
            </a:r>
          </a:p>
        </p:txBody>
      </p:sp>
    </p:spTree>
    <p:extLst>
      <p:ext uri="{BB962C8B-B14F-4D97-AF65-F5344CB8AC3E}">
        <p14:creationId xmlns:p14="http://schemas.microsoft.com/office/powerpoint/2010/main" val="35946832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AB29-A899-F143-A4C8-B81AAD248E41}"/>
              </a:ext>
            </a:extLst>
          </p:cNvPr>
          <p:cNvSpPr>
            <a:spLocks noGrp="1"/>
          </p:cNvSpPr>
          <p:nvPr>
            <p:ph type="title"/>
          </p:nvPr>
        </p:nvSpPr>
        <p:spPr/>
        <p:txBody>
          <a:bodyPr/>
          <a:lstStyle/>
          <a:p>
            <a:r>
              <a:rPr lang="en-US" dirty="0"/>
              <a:t>Marking Specific Regions</a:t>
            </a:r>
          </a:p>
        </p:txBody>
      </p:sp>
      <p:sp>
        <p:nvSpPr>
          <p:cNvPr id="3" name="Content Placeholder 2">
            <a:extLst>
              <a:ext uri="{FF2B5EF4-FFF2-40B4-BE49-F238E27FC236}">
                <a16:creationId xmlns:a16="http://schemas.microsoft.com/office/drawing/2014/main" id="{B2DE1378-658B-9A4A-AC01-1FD4B1F3DF48}"/>
              </a:ext>
            </a:extLst>
          </p:cNvPr>
          <p:cNvSpPr>
            <a:spLocks noGrp="1"/>
          </p:cNvSpPr>
          <p:nvPr>
            <p:ph idx="1"/>
          </p:nvPr>
        </p:nvSpPr>
        <p:spPr/>
        <p:txBody>
          <a:bodyPr/>
          <a:lstStyle/>
          <a:p>
            <a:pPr marL="914400" lvl="1" indent="-457200">
              <a:spcBef>
                <a:spcPts val="0"/>
              </a:spcBef>
              <a:buNone/>
            </a:pPr>
            <a:r>
              <a:rPr lang="en-US" sz="1600" b="1" dirty="0">
                <a:latin typeface="Courier New" charset="0"/>
                <a:ea typeface="Courier New" charset="0"/>
                <a:cs typeface="Courier New" charset="0"/>
              </a:rPr>
              <a:t>#include &lt;</a:t>
            </a:r>
            <a:r>
              <a:rPr lang="en-US" sz="1600" b="1" dirty="0" err="1">
                <a:latin typeface="Courier New" charset="0"/>
                <a:ea typeface="Courier New" charset="0"/>
                <a:cs typeface="Courier New" charset="0"/>
              </a:rPr>
              <a:t>likwid.h</a:t>
            </a:r>
            <a:r>
              <a:rPr lang="en-US" sz="1600" b="1" dirty="0">
                <a:latin typeface="Courier New" charset="0"/>
                <a:ea typeface="Courier New" charset="0"/>
                <a:cs typeface="Courier New" charset="0"/>
              </a:rPr>
              <a:t>&gt; </a:t>
            </a:r>
            <a:endParaRPr lang="en-US" sz="1600" dirty="0">
              <a:latin typeface="Courier New" charset="0"/>
              <a:ea typeface="Courier New" charset="0"/>
              <a:cs typeface="Courier New" charset="0"/>
            </a:endParaRPr>
          </a:p>
          <a:p>
            <a:pPr marL="914400" lvl="1" indent="-457200">
              <a:spcBef>
                <a:spcPts val="0"/>
              </a:spcBef>
              <a:buNone/>
            </a:pPr>
            <a:r>
              <a:rPr lang="mr-IN" sz="1600" dirty="0">
                <a:latin typeface="Courier New" charset="0"/>
                <a:ea typeface="Courier New" charset="0"/>
                <a:cs typeface="Courier New" charset="0"/>
              </a:rPr>
              <a:t>……</a:t>
            </a:r>
            <a:endParaRPr lang="en-US" sz="1600" dirty="0">
              <a:latin typeface="Courier New" charset="0"/>
              <a:ea typeface="Courier New" charset="0"/>
              <a:cs typeface="Courier New" charset="0"/>
            </a:endParaRPr>
          </a:p>
          <a:p>
            <a:pPr marL="914400" lvl="1" indent="-457200">
              <a:spcBef>
                <a:spcPts val="0"/>
              </a:spcBef>
              <a:buNone/>
            </a:pPr>
            <a:r>
              <a:rPr lang="en-US" sz="1600" b="1" dirty="0">
                <a:latin typeface="Courier New" charset="0"/>
                <a:ea typeface="Courier New" charset="0"/>
                <a:cs typeface="Courier New" charset="0"/>
              </a:rPr>
              <a:t>LIKWID_MARKER_INIT; </a:t>
            </a:r>
          </a:p>
          <a:p>
            <a:pPr marL="914400" lvl="1" indent="-457200">
              <a:spcBef>
                <a:spcPts val="0"/>
              </a:spcBef>
              <a:buNone/>
            </a:pPr>
            <a:r>
              <a:rPr lang="en-US" sz="1600" dirty="0">
                <a:latin typeface="Courier New" charset="0"/>
                <a:ea typeface="Courier New" charset="0"/>
                <a:cs typeface="Courier New" charset="0"/>
              </a:rPr>
              <a:t>#pragma </a:t>
            </a:r>
            <a:r>
              <a:rPr lang="en-US" sz="1600" dirty="0" err="1">
                <a:latin typeface="Courier New" charset="0"/>
                <a:ea typeface="Courier New" charset="0"/>
                <a:cs typeface="Courier New" charset="0"/>
              </a:rPr>
              <a:t>omp</a:t>
            </a:r>
            <a:r>
              <a:rPr lang="en-US" sz="1600" dirty="0">
                <a:latin typeface="Courier New" charset="0"/>
                <a:ea typeface="Courier New" charset="0"/>
                <a:cs typeface="Courier New" charset="0"/>
              </a:rPr>
              <a:t> parallel { </a:t>
            </a:r>
          </a:p>
          <a:p>
            <a:pPr marL="914400" lvl="1" indent="-457200">
              <a:spcBef>
                <a:spcPts val="0"/>
              </a:spcBef>
              <a:buNone/>
            </a:pPr>
            <a:r>
              <a:rPr lang="en-US" sz="1600" b="1" dirty="0">
                <a:latin typeface="Courier New" charset="0"/>
                <a:ea typeface="Courier New" charset="0"/>
                <a:cs typeface="Courier New" charset="0"/>
              </a:rPr>
              <a:t>	LIKWID_MARKER_THREADINIT; </a:t>
            </a:r>
          </a:p>
          <a:p>
            <a:pPr marL="914400" lvl="1" indent="-457200">
              <a:spcBef>
                <a:spcPts val="0"/>
              </a:spcBef>
              <a:buNone/>
            </a:pPr>
            <a:r>
              <a:rPr lang="en-US" sz="1600" dirty="0">
                <a:latin typeface="Courier New" charset="0"/>
                <a:ea typeface="Courier New" charset="0"/>
                <a:cs typeface="Courier New" charset="0"/>
              </a:rPr>
              <a:t>} </a:t>
            </a:r>
          </a:p>
          <a:p>
            <a:pPr marL="914400" lvl="1" indent="-457200">
              <a:spcBef>
                <a:spcPts val="0"/>
              </a:spcBef>
              <a:buNone/>
            </a:pPr>
            <a:r>
              <a:rPr lang="en-US" sz="1600" dirty="0">
                <a:latin typeface="Courier New" charset="0"/>
                <a:ea typeface="Courier New" charset="0"/>
                <a:cs typeface="Courier New" charset="0"/>
              </a:rPr>
              <a:t>#pragma </a:t>
            </a:r>
            <a:r>
              <a:rPr lang="en-US" sz="1600" dirty="0" err="1">
                <a:latin typeface="Courier New" charset="0"/>
                <a:ea typeface="Courier New" charset="0"/>
                <a:cs typeface="Courier New" charset="0"/>
              </a:rPr>
              <a:t>omp</a:t>
            </a:r>
            <a:r>
              <a:rPr lang="en-US" sz="1600" dirty="0">
                <a:latin typeface="Courier New" charset="0"/>
                <a:ea typeface="Courier New" charset="0"/>
                <a:cs typeface="Courier New" charset="0"/>
              </a:rPr>
              <a:t> parallel { </a:t>
            </a:r>
          </a:p>
          <a:p>
            <a:pPr marL="914400" lvl="1" indent="-457200">
              <a:spcBef>
                <a:spcPts val="0"/>
              </a:spcBef>
              <a:buNone/>
            </a:pPr>
            <a:r>
              <a:rPr lang="en-US" sz="1600" b="1" dirty="0">
                <a:latin typeface="Courier New" charset="0"/>
                <a:ea typeface="Courier New" charset="0"/>
                <a:cs typeface="Courier New" charset="0"/>
              </a:rPr>
              <a:t>	LIKWID_MARKER_START("foo"); </a:t>
            </a:r>
          </a:p>
          <a:p>
            <a:pPr marL="914400" lvl="1" indent="-457200">
              <a:spcBef>
                <a:spcPts val="0"/>
              </a:spcBef>
              <a:buNone/>
            </a:pPr>
            <a:r>
              <a:rPr lang="en-US" sz="1600" dirty="0">
                <a:latin typeface="Courier New" charset="0"/>
                <a:ea typeface="Courier New" charset="0"/>
                <a:cs typeface="Courier New" charset="0"/>
              </a:rPr>
              <a:t>	#pragma </a:t>
            </a:r>
            <a:r>
              <a:rPr lang="en-US" sz="1600" dirty="0" err="1">
                <a:latin typeface="Courier New" charset="0"/>
                <a:ea typeface="Courier New" charset="0"/>
                <a:cs typeface="Courier New" charset="0"/>
              </a:rPr>
              <a:t>omp</a:t>
            </a:r>
            <a:r>
              <a:rPr lang="en-US" sz="1600" dirty="0">
                <a:latin typeface="Courier New" charset="0"/>
                <a:ea typeface="Courier New" charset="0"/>
                <a:cs typeface="Courier New" charset="0"/>
              </a:rPr>
              <a:t> for </a:t>
            </a:r>
          </a:p>
          <a:p>
            <a:pPr marL="914400" lvl="1" indent="-457200">
              <a:spcBef>
                <a:spcPts val="0"/>
              </a:spcBef>
              <a:buNone/>
            </a:pPr>
            <a:r>
              <a:rPr lang="en-US" sz="1600" dirty="0">
                <a:latin typeface="Courier New" charset="0"/>
                <a:ea typeface="Courier New" charset="0"/>
                <a:cs typeface="Courier New" charset="0"/>
              </a:rPr>
              <a:t>	for(</a:t>
            </a:r>
            <a:r>
              <a:rPr lang="en-US" sz="1600" dirty="0" err="1">
                <a:latin typeface="Courier New" charset="0"/>
                <a:ea typeface="Courier New" charset="0"/>
                <a:cs typeface="Courier New" charset="0"/>
              </a:rPr>
              <a:t>i</a:t>
            </a:r>
            <a:r>
              <a:rPr lang="en-US" sz="1600" dirty="0">
                <a:latin typeface="Courier New" charset="0"/>
                <a:ea typeface="Courier New" charset="0"/>
                <a:cs typeface="Courier New" charset="0"/>
              </a:rPr>
              <a:t> = 0; </a:t>
            </a:r>
            <a:r>
              <a:rPr lang="en-US" sz="1600" dirty="0" err="1">
                <a:latin typeface="Courier New" charset="0"/>
                <a:ea typeface="Courier New" charset="0"/>
                <a:cs typeface="Courier New" charset="0"/>
              </a:rPr>
              <a:t>i</a:t>
            </a:r>
            <a:r>
              <a:rPr lang="en-US" sz="1600" dirty="0">
                <a:latin typeface="Courier New" charset="0"/>
                <a:ea typeface="Courier New" charset="0"/>
                <a:cs typeface="Courier New" charset="0"/>
              </a:rPr>
              <a:t> &lt; N; </a:t>
            </a:r>
            <a:r>
              <a:rPr lang="en-US" sz="1600" dirty="0" err="1">
                <a:latin typeface="Courier New" charset="0"/>
                <a:ea typeface="Courier New" charset="0"/>
                <a:cs typeface="Courier New" charset="0"/>
              </a:rPr>
              <a:t>i</a:t>
            </a:r>
            <a:r>
              <a:rPr lang="en-US" sz="1600" dirty="0">
                <a:latin typeface="Courier New" charset="0"/>
                <a:ea typeface="Courier New" charset="0"/>
                <a:cs typeface="Courier New" charset="0"/>
              </a:rPr>
              <a:t>++) { </a:t>
            </a:r>
          </a:p>
          <a:p>
            <a:pPr marL="914400" lvl="1" indent="-457200">
              <a:spcBef>
                <a:spcPts val="0"/>
              </a:spcBef>
              <a:buNone/>
            </a:pPr>
            <a:r>
              <a:rPr lang="en-US" sz="1600" dirty="0">
                <a:latin typeface="Courier New" charset="0"/>
                <a:ea typeface="Courier New" charset="0"/>
                <a:cs typeface="Courier New" charset="0"/>
              </a:rPr>
              <a:t>		data[</a:t>
            </a:r>
            <a:r>
              <a:rPr lang="en-US" sz="1600" dirty="0" err="1">
                <a:latin typeface="Courier New" charset="0"/>
                <a:ea typeface="Courier New" charset="0"/>
                <a:cs typeface="Courier New" charset="0"/>
              </a:rPr>
              <a:t>i</a:t>
            </a:r>
            <a:r>
              <a:rPr lang="en-US" sz="1600" dirty="0">
                <a:latin typeface="Courier New" charset="0"/>
                <a:ea typeface="Courier New" charset="0"/>
                <a:cs typeface="Courier New" charset="0"/>
              </a:rPr>
              <a:t>] = </a:t>
            </a:r>
            <a:r>
              <a:rPr lang="en-US" sz="1600" dirty="0" err="1">
                <a:latin typeface="Courier New" charset="0"/>
                <a:ea typeface="Courier New" charset="0"/>
                <a:cs typeface="Courier New" charset="0"/>
              </a:rPr>
              <a:t>omp_get_thread_num</a:t>
            </a:r>
            <a:r>
              <a:rPr lang="en-US" sz="1600" dirty="0">
                <a:latin typeface="Courier New" charset="0"/>
                <a:ea typeface="Courier New" charset="0"/>
                <a:cs typeface="Courier New" charset="0"/>
              </a:rPr>
              <a:t>(); </a:t>
            </a:r>
          </a:p>
          <a:p>
            <a:pPr marL="914400" lvl="1" indent="-457200">
              <a:spcBef>
                <a:spcPts val="0"/>
              </a:spcBef>
              <a:buNone/>
            </a:pPr>
            <a:r>
              <a:rPr lang="en-US" sz="1600" dirty="0">
                <a:latin typeface="Courier New" charset="0"/>
                <a:ea typeface="Courier New" charset="0"/>
                <a:cs typeface="Courier New" charset="0"/>
              </a:rPr>
              <a:t>	} </a:t>
            </a:r>
          </a:p>
          <a:p>
            <a:pPr marL="914400" lvl="1" indent="-457200">
              <a:spcBef>
                <a:spcPts val="0"/>
              </a:spcBef>
              <a:buNone/>
            </a:pPr>
            <a:r>
              <a:rPr lang="en-US" sz="1600" b="1" dirty="0">
                <a:latin typeface="Courier New" charset="0"/>
                <a:ea typeface="Courier New" charset="0"/>
                <a:cs typeface="Courier New" charset="0"/>
              </a:rPr>
              <a:t>	LIKWID_MARKER_STOP("foo"); </a:t>
            </a:r>
          </a:p>
          <a:p>
            <a:pPr marL="914400" lvl="1" indent="-457200">
              <a:spcBef>
                <a:spcPts val="0"/>
              </a:spcBef>
              <a:buNone/>
            </a:pPr>
            <a:r>
              <a:rPr lang="en-US" sz="1600" dirty="0">
                <a:latin typeface="Courier New" charset="0"/>
                <a:ea typeface="Courier New" charset="0"/>
                <a:cs typeface="Courier New" charset="0"/>
              </a:rPr>
              <a:t>} </a:t>
            </a:r>
          </a:p>
          <a:p>
            <a:pPr marL="914400" lvl="1" indent="-457200">
              <a:spcBef>
                <a:spcPts val="0"/>
              </a:spcBef>
              <a:buNone/>
            </a:pPr>
            <a:r>
              <a:rPr lang="en-US" sz="1600" b="1" dirty="0">
                <a:latin typeface="Courier New" charset="0"/>
                <a:ea typeface="Courier New" charset="0"/>
                <a:cs typeface="Courier New" charset="0"/>
              </a:rPr>
              <a:t>LIKWID_MARKER_CLOSE; </a:t>
            </a:r>
          </a:p>
          <a:p>
            <a:pPr marL="457200" indent="-457200">
              <a:spcBef>
                <a:spcPts val="0"/>
              </a:spcBef>
              <a:buFont typeface="Wingdings" pitchFamily="2" charset="2"/>
              <a:buChar char="§"/>
            </a:pPr>
            <a:endParaRPr lang="en-US" sz="2800" dirty="0">
              <a:latin typeface="Courier New" panose="02070309020205020404" pitchFamily="49" charset="0"/>
              <a:cs typeface="Courier New" panose="02070309020205020404" pitchFamily="49" charset="0"/>
            </a:endParaRPr>
          </a:p>
          <a:p>
            <a:pPr marL="457200" indent="-457200">
              <a:spcBef>
                <a:spcPts val="0"/>
              </a:spcBef>
              <a:buFont typeface="Wingdings" pitchFamily="2" charset="2"/>
              <a:buChar char="§"/>
            </a:pPr>
            <a:r>
              <a:rPr lang="en-US" sz="2800" dirty="0">
                <a:latin typeface="Courier New" panose="02070309020205020404" pitchFamily="49" charset="0"/>
                <a:cs typeface="Courier New" panose="02070309020205020404" pitchFamily="49" charset="0"/>
              </a:rPr>
              <a:t>cc -</a:t>
            </a:r>
            <a:r>
              <a:rPr lang="en-US" sz="2800" dirty="0" err="1">
                <a:latin typeface="Courier New" panose="02070309020205020404" pitchFamily="49" charset="0"/>
                <a:cs typeface="Courier New" panose="02070309020205020404" pitchFamily="49" charset="0"/>
              </a:rPr>
              <a:t>qopenmp</a:t>
            </a:r>
            <a:r>
              <a:rPr lang="en-US" sz="2800" dirty="0">
                <a:latin typeface="Courier New" panose="02070309020205020404" pitchFamily="49" charset="0"/>
                <a:cs typeface="Courier New" panose="02070309020205020404" pitchFamily="49" charset="0"/>
              </a:rPr>
              <a:t> </a:t>
            </a:r>
            <a:r>
              <a:rPr lang="en-US" sz="2800" b="1" dirty="0">
                <a:solidFill>
                  <a:srgbClr val="FF0000"/>
                </a:solidFill>
                <a:latin typeface="Courier New" panose="02070309020205020404" pitchFamily="49" charset="0"/>
                <a:cs typeface="Courier New" panose="02070309020205020404" pitchFamily="49" charset="0"/>
              </a:rPr>
              <a:t>-DLIKWID_PERFMON -I$LIKWID_INCLUDE -L$LIKWID_LIB -</a:t>
            </a:r>
            <a:r>
              <a:rPr lang="en-US" sz="2800" b="1" dirty="0" err="1">
                <a:solidFill>
                  <a:srgbClr val="FF0000"/>
                </a:solidFill>
                <a:latin typeface="Courier New" panose="02070309020205020404" pitchFamily="49" charset="0"/>
                <a:cs typeface="Courier New" panose="02070309020205020404" pitchFamily="49" charset="0"/>
              </a:rPr>
              <a:t>llikwid</a:t>
            </a:r>
            <a:r>
              <a:rPr lang="en-US" sz="2800" b="1" dirty="0">
                <a:solidFill>
                  <a:srgbClr val="FF0000"/>
                </a:solidFill>
                <a:latin typeface="Courier New" panose="02070309020205020404" pitchFamily="49" charset="0"/>
                <a:cs typeface="Courier New" panose="02070309020205020404" pitchFamily="49" charset="0"/>
              </a:rPr>
              <a:t> -dynamic </a:t>
            </a:r>
            <a:r>
              <a:rPr lang="en-US" sz="2800" dirty="0" err="1">
                <a:latin typeface="Courier New" panose="02070309020205020404" pitchFamily="49" charset="0"/>
                <a:cs typeface="Courier New" panose="02070309020205020404" pitchFamily="49" charset="0"/>
              </a:rPr>
              <a:t>test.c</a:t>
            </a:r>
            <a:r>
              <a:rPr lang="en-US" sz="2800" dirty="0">
                <a:latin typeface="Courier New" panose="02070309020205020404" pitchFamily="49" charset="0"/>
                <a:cs typeface="Courier New" panose="02070309020205020404" pitchFamily="49" charset="0"/>
              </a:rPr>
              <a:t> -o </a:t>
            </a:r>
            <a:r>
              <a:rPr lang="en-US" sz="2800" dirty="0" err="1">
                <a:latin typeface="Courier New" panose="02070309020205020404" pitchFamily="49" charset="0"/>
                <a:cs typeface="Courier New" panose="02070309020205020404" pitchFamily="49" charset="0"/>
              </a:rPr>
              <a:t>test.x</a:t>
            </a:r>
            <a:endParaRPr lang="en-US" sz="2800" dirty="0">
              <a:latin typeface="Courier New" panose="02070309020205020404" pitchFamily="49" charset="0"/>
              <a:cs typeface="Courier New" panose="02070309020205020404" pitchFamily="49" charset="0"/>
            </a:endParaRPr>
          </a:p>
          <a:p>
            <a:pPr marL="457200" indent="-457200">
              <a:spcBef>
                <a:spcPts val="0"/>
              </a:spcBef>
              <a:buFont typeface="Wingdings" pitchFamily="2" charset="2"/>
              <a:buChar char="§"/>
            </a:pPr>
            <a:r>
              <a:rPr lang="en-US" sz="2800" dirty="0" err="1">
                <a:latin typeface="Courier New" panose="02070309020205020404" pitchFamily="49" charset="0"/>
                <a:cs typeface="Courier New" panose="02070309020205020404" pitchFamily="49" charset="0"/>
              </a:rPr>
              <a:t>likwid-perfctr</a:t>
            </a:r>
            <a:r>
              <a:rPr lang="en-US" sz="2800" dirty="0">
                <a:latin typeface="Courier New" panose="02070309020205020404" pitchFamily="49" charset="0"/>
                <a:cs typeface="Courier New" panose="02070309020205020404" pitchFamily="49" charset="0"/>
              </a:rPr>
              <a:t> -C 0-3 -g MEM </a:t>
            </a:r>
            <a:r>
              <a:rPr lang="en-US" sz="2800" b="1" dirty="0">
                <a:solidFill>
                  <a:srgbClr val="FF0000"/>
                </a:solidFill>
                <a:latin typeface="Courier New" panose="02070309020205020404" pitchFamily="49" charset="0"/>
                <a:cs typeface="Courier New" panose="02070309020205020404" pitchFamily="49" charset="0"/>
              </a:rPr>
              <a:t>-m</a:t>
            </a:r>
            <a:r>
              <a:rPr lang="en-US" sz="2800" dirty="0">
                <a:latin typeface="Courier New" panose="02070309020205020404" pitchFamily="49" charset="0"/>
                <a:cs typeface="Courier New" panose="02070309020205020404" pitchFamily="49" charset="0"/>
              </a:rPr>
              <a:t> ./</a:t>
            </a:r>
            <a:r>
              <a:rPr lang="en-US" sz="2800" dirty="0" err="1">
                <a:latin typeface="Courier New" panose="02070309020205020404" pitchFamily="49" charset="0"/>
                <a:cs typeface="Courier New" panose="02070309020205020404" pitchFamily="49" charset="0"/>
              </a:rPr>
              <a:t>test.x</a:t>
            </a:r>
            <a:endParaRPr lang="en-US" sz="2800" dirty="0">
              <a:latin typeface="Courier New" panose="02070309020205020404" pitchFamily="49" charset="0"/>
              <a:cs typeface="Courier New" panose="02070309020205020404" pitchFamily="49" charset="0"/>
            </a:endParaRPr>
          </a:p>
          <a:p>
            <a:pPr marL="457200" indent="-457200">
              <a:spcBef>
                <a:spcPts val="0"/>
              </a:spcBef>
              <a:buNone/>
            </a:pPr>
            <a:endParaRPr lang="en-US" sz="1800" dirty="0">
              <a:latin typeface="Courier New" charset="0"/>
              <a:ea typeface="Courier New" charset="0"/>
              <a:cs typeface="Courier New" charset="0"/>
            </a:endParaRPr>
          </a:p>
        </p:txBody>
      </p:sp>
      <p:sp>
        <p:nvSpPr>
          <p:cNvPr id="5" name="Slide Number Placeholder 4">
            <a:extLst>
              <a:ext uri="{FF2B5EF4-FFF2-40B4-BE49-F238E27FC236}">
                <a16:creationId xmlns:a16="http://schemas.microsoft.com/office/drawing/2014/main" id="{4ECEB2C3-06F6-7241-9FAE-2C2EB7C28D41}"/>
              </a:ext>
            </a:extLst>
          </p:cNvPr>
          <p:cNvSpPr>
            <a:spLocks noGrp="1"/>
          </p:cNvSpPr>
          <p:nvPr>
            <p:ph type="sldNum" sz="quarter" idx="11"/>
          </p:nvPr>
        </p:nvSpPr>
        <p:spPr/>
        <p:txBody>
          <a:bodyPr/>
          <a:lstStyle/>
          <a:p>
            <a:pPr>
              <a:defRPr/>
            </a:pPr>
            <a:fld id="{245E9D0D-5449-D64E-B77D-4219B8BBCCDD}" type="slidenum">
              <a:rPr lang="en-US" smtClean="0"/>
              <a:pPr>
                <a:defRPr/>
              </a:pPr>
              <a:t>94</a:t>
            </a:fld>
            <a:endParaRPr lang="en-US" dirty="0"/>
          </a:p>
        </p:txBody>
      </p:sp>
      <p:sp>
        <p:nvSpPr>
          <p:cNvPr id="6" name="Right Brace 5">
            <a:extLst>
              <a:ext uri="{FF2B5EF4-FFF2-40B4-BE49-F238E27FC236}">
                <a16:creationId xmlns:a16="http://schemas.microsoft.com/office/drawing/2014/main" id="{0A22BF7A-3704-1848-A9F4-9521A2F8EF94}"/>
              </a:ext>
            </a:extLst>
          </p:cNvPr>
          <p:cNvSpPr/>
          <p:nvPr/>
        </p:nvSpPr>
        <p:spPr>
          <a:xfrm>
            <a:off x="6248400" y="3429000"/>
            <a:ext cx="317964" cy="1219200"/>
          </a:xfrm>
          <a:prstGeom prst="rightBrace">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31C85ECD-42BB-D340-A2CA-565C2F9037F2}"/>
              </a:ext>
            </a:extLst>
          </p:cNvPr>
          <p:cNvSpPr txBox="1"/>
          <p:nvPr/>
        </p:nvSpPr>
        <p:spPr>
          <a:xfrm>
            <a:off x="6566364" y="3733800"/>
            <a:ext cx="3011850" cy="369332"/>
          </a:xfrm>
          <a:prstGeom prst="rect">
            <a:avLst/>
          </a:prstGeom>
          <a:noFill/>
        </p:spPr>
        <p:txBody>
          <a:bodyPr wrap="none" rtlCol="0">
            <a:spAutoFit/>
          </a:bodyPr>
          <a:lstStyle/>
          <a:p>
            <a:r>
              <a:rPr lang="en-US" b="1" dirty="0">
                <a:solidFill>
                  <a:srgbClr val="FF0000"/>
                </a:solidFill>
              </a:rPr>
              <a:t>focus on specific code regions</a:t>
            </a:r>
            <a:endParaRPr lang="nb-NO" dirty="0"/>
          </a:p>
        </p:txBody>
      </p:sp>
    </p:spTree>
    <p:extLst>
      <p:ext uri="{BB962C8B-B14F-4D97-AF65-F5344CB8AC3E}">
        <p14:creationId xmlns:p14="http://schemas.microsoft.com/office/powerpoint/2010/main" val="19886801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15400-01E1-A847-80B9-1D82D01B12A4}"/>
              </a:ext>
            </a:extLst>
          </p:cNvPr>
          <p:cNvSpPr>
            <a:spLocks noGrp="1"/>
          </p:cNvSpPr>
          <p:nvPr>
            <p:ph type="title"/>
          </p:nvPr>
        </p:nvSpPr>
        <p:spPr/>
        <p:txBody>
          <a:bodyPr/>
          <a:lstStyle/>
          <a:p>
            <a:r>
              <a:rPr lang="en-US" dirty="0"/>
              <a:t>Why isn’t LIKWID good enough?</a:t>
            </a:r>
          </a:p>
        </p:txBody>
      </p:sp>
      <p:sp>
        <p:nvSpPr>
          <p:cNvPr id="3" name="Content Placeholder 2">
            <a:extLst>
              <a:ext uri="{FF2B5EF4-FFF2-40B4-BE49-F238E27FC236}">
                <a16:creationId xmlns:a16="http://schemas.microsoft.com/office/drawing/2014/main" id="{92FB383F-839B-8D48-B178-D079F69AEA8B}"/>
              </a:ext>
            </a:extLst>
          </p:cNvPr>
          <p:cNvSpPr>
            <a:spLocks noGrp="1"/>
          </p:cNvSpPr>
          <p:nvPr>
            <p:ph idx="1"/>
          </p:nvPr>
        </p:nvSpPr>
        <p:spPr/>
        <p:txBody>
          <a:bodyPr/>
          <a:lstStyle/>
          <a:p>
            <a:pPr marL="457200" indent="-457200">
              <a:spcBef>
                <a:spcPts val="0"/>
              </a:spcBef>
              <a:buFont typeface="Wingdings" pitchFamily="2" charset="2"/>
              <a:buChar char="§"/>
            </a:pPr>
            <a:r>
              <a:rPr lang="en-US" sz="3200" dirty="0"/>
              <a:t>LIKWID counts vector </a:t>
            </a:r>
            <a:r>
              <a:rPr lang="en-US" sz="3200" dirty="0" err="1"/>
              <a:t>uops</a:t>
            </a:r>
            <a:endParaRPr lang="en-US" sz="3200" dirty="0"/>
          </a:p>
          <a:p>
            <a:pPr marL="457200" indent="-457200">
              <a:spcBef>
                <a:spcPts val="0"/>
              </a:spcBef>
              <a:buFont typeface="Wingdings" pitchFamily="2" charset="2"/>
              <a:buChar char="§"/>
            </a:pPr>
            <a:r>
              <a:rPr lang="en-US" sz="3200" dirty="0"/>
              <a:t>KNL </a:t>
            </a:r>
            <a:r>
              <a:rPr lang="en-US" sz="3200" dirty="0" err="1"/>
              <a:t>vuop</a:t>
            </a:r>
            <a:r>
              <a:rPr lang="en-US" sz="3200" dirty="0"/>
              <a:t> counters aren’t…</a:t>
            </a:r>
          </a:p>
          <a:p>
            <a:pPr marL="914400" indent="-457200">
              <a:spcBef>
                <a:spcPts val="0"/>
              </a:spcBef>
              <a:buFont typeface="Courier New" panose="02070309020205020404" pitchFamily="49" charset="0"/>
              <a:buChar char="o"/>
            </a:pPr>
            <a:r>
              <a:rPr lang="en-US" sz="2800" dirty="0">
                <a:solidFill>
                  <a:srgbClr val="002060"/>
                </a:solidFill>
              </a:rPr>
              <a:t>VL-aware		</a:t>
            </a:r>
          </a:p>
          <a:p>
            <a:pPr marL="914400" indent="-457200">
              <a:spcBef>
                <a:spcPts val="0"/>
              </a:spcBef>
              <a:buFont typeface="Courier New" panose="02070309020205020404" pitchFamily="49" charset="0"/>
              <a:buChar char="o"/>
            </a:pPr>
            <a:r>
              <a:rPr lang="en-US" sz="2800" dirty="0">
                <a:solidFill>
                  <a:srgbClr val="002060"/>
                </a:solidFill>
              </a:rPr>
              <a:t>precision-aware	</a:t>
            </a:r>
          </a:p>
          <a:p>
            <a:pPr marL="914400" indent="-457200">
              <a:spcBef>
                <a:spcPts val="0"/>
              </a:spcBef>
              <a:buFont typeface="Courier New" panose="02070309020205020404" pitchFamily="49" charset="0"/>
              <a:buChar char="o"/>
            </a:pPr>
            <a:r>
              <a:rPr lang="en-US" sz="2800" dirty="0">
                <a:solidFill>
                  <a:srgbClr val="002060"/>
                </a:solidFill>
              </a:rPr>
              <a:t>mask-aware	</a:t>
            </a:r>
          </a:p>
          <a:p>
            <a:pPr marL="914400" indent="-457200">
              <a:spcBef>
                <a:spcPts val="0"/>
              </a:spcBef>
              <a:buFont typeface="Courier New" panose="02070309020205020404" pitchFamily="49" charset="0"/>
              <a:buChar char="o"/>
            </a:pPr>
            <a:r>
              <a:rPr lang="en-US" sz="2800" dirty="0">
                <a:solidFill>
                  <a:srgbClr val="002060"/>
                </a:solidFill>
              </a:rPr>
              <a:t>FMA-aware	</a:t>
            </a:r>
          </a:p>
          <a:p>
            <a:pPr marL="457200" indent="-457200">
              <a:spcBef>
                <a:spcPts val="0"/>
              </a:spcBef>
              <a:buFont typeface="Wingdings" pitchFamily="2" charset="2"/>
              <a:buChar char="§"/>
            </a:pPr>
            <a:r>
              <a:rPr lang="en-US" sz="3200" dirty="0"/>
              <a:t>Counters don’t differentiate instruction types (FP, </a:t>
            </a:r>
            <a:r>
              <a:rPr lang="en-US" sz="3200" dirty="0" err="1"/>
              <a:t>int</a:t>
            </a:r>
            <a:r>
              <a:rPr lang="en-US" sz="3200" dirty="0"/>
              <a:t>, shuffle, …)</a:t>
            </a:r>
          </a:p>
          <a:p>
            <a:pPr marL="457200" indent="-457200">
              <a:spcBef>
                <a:spcPts val="0"/>
              </a:spcBef>
              <a:buFont typeface="Wingdings" pitchFamily="2" charset="2"/>
              <a:buChar char="§"/>
            </a:pPr>
            <a:r>
              <a:rPr lang="en-US" sz="3200" b="1" dirty="0">
                <a:solidFill>
                  <a:srgbClr val="FF0000"/>
                </a:solidFill>
              </a:rPr>
              <a:t>Flop counters were broken on Haswell.</a:t>
            </a:r>
            <a:endParaRPr lang="en-US" sz="3200" dirty="0"/>
          </a:p>
          <a:p>
            <a:pPr marL="457200" indent="-457200">
              <a:spcBef>
                <a:spcPts val="0"/>
              </a:spcBef>
              <a:buFont typeface="Wingdings" pitchFamily="2" charset="2"/>
              <a:buChar char="§"/>
            </a:pPr>
            <a:r>
              <a:rPr lang="en-US" sz="3200" dirty="0"/>
              <a:t>Thus, LIKWID might be a good starting point, but its not perfect.</a:t>
            </a:r>
          </a:p>
        </p:txBody>
      </p:sp>
      <p:sp>
        <p:nvSpPr>
          <p:cNvPr id="5" name="Slide Number Placeholder 4">
            <a:extLst>
              <a:ext uri="{FF2B5EF4-FFF2-40B4-BE49-F238E27FC236}">
                <a16:creationId xmlns:a16="http://schemas.microsoft.com/office/drawing/2014/main" id="{1F879C85-F446-A041-98D7-28764EF1C547}"/>
              </a:ext>
            </a:extLst>
          </p:cNvPr>
          <p:cNvSpPr>
            <a:spLocks noGrp="1"/>
          </p:cNvSpPr>
          <p:nvPr>
            <p:ph type="sldNum" sz="quarter" idx="11"/>
          </p:nvPr>
        </p:nvSpPr>
        <p:spPr/>
        <p:txBody>
          <a:bodyPr/>
          <a:lstStyle/>
          <a:p>
            <a:pPr>
              <a:defRPr/>
            </a:pPr>
            <a:fld id="{245E9D0D-5449-D64E-B77D-4219B8BBCCDD}" type="slidenum">
              <a:rPr lang="en-US" smtClean="0"/>
              <a:pPr>
                <a:defRPr/>
              </a:pPr>
              <a:t>95</a:t>
            </a:fld>
            <a:endParaRPr lang="en-US" dirty="0"/>
          </a:p>
        </p:txBody>
      </p:sp>
      <p:sp>
        <p:nvSpPr>
          <p:cNvPr id="6" name="Content Placeholder 2">
            <a:extLst>
              <a:ext uri="{FF2B5EF4-FFF2-40B4-BE49-F238E27FC236}">
                <a16:creationId xmlns:a16="http://schemas.microsoft.com/office/drawing/2014/main" id="{1EDB02CB-3164-634F-9DBD-AC7E7AE2C5A3}"/>
              </a:ext>
            </a:extLst>
          </p:cNvPr>
          <p:cNvSpPr txBox="1">
            <a:spLocks/>
          </p:cNvSpPr>
          <p:nvPr/>
        </p:nvSpPr>
        <p:spPr>
          <a:xfrm>
            <a:off x="457200" y="6172200"/>
            <a:ext cx="13716000" cy="12954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457200" indent="-457200">
              <a:spcBef>
                <a:spcPts val="0"/>
              </a:spcBef>
              <a:buFont typeface="Wingdings" pitchFamily="2" charset="2"/>
              <a:buChar char="Ø"/>
            </a:pPr>
            <a:r>
              <a:rPr lang="en-US" sz="3200" b="1" kern="0" dirty="0">
                <a:solidFill>
                  <a:srgbClr val="0432FF"/>
                </a:solidFill>
              </a:rPr>
              <a:t>Need tools that actually count flops correctly and ones that can be used to understand nuances of instruction mixes.</a:t>
            </a:r>
          </a:p>
        </p:txBody>
      </p:sp>
    </p:spTree>
    <p:extLst>
      <p:ext uri="{BB962C8B-B14F-4D97-AF65-F5344CB8AC3E}">
        <p14:creationId xmlns:p14="http://schemas.microsoft.com/office/powerpoint/2010/main" val="18540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DA1B7-9B7C-1A40-8DF8-7BE397AD833D}"/>
              </a:ext>
            </a:extLst>
          </p:cNvPr>
          <p:cNvSpPr>
            <a:spLocks noGrp="1"/>
          </p:cNvSpPr>
          <p:nvPr>
            <p:ph type="title"/>
          </p:nvPr>
        </p:nvSpPr>
        <p:spPr/>
        <p:txBody>
          <a:bodyPr/>
          <a:lstStyle/>
          <a:p>
            <a:r>
              <a:rPr lang="en-US" dirty="0"/>
              <a:t>Intel Software Development Emulator (SDE)</a:t>
            </a:r>
          </a:p>
        </p:txBody>
      </p:sp>
      <p:sp>
        <p:nvSpPr>
          <p:cNvPr id="3" name="Content Placeholder 2">
            <a:extLst>
              <a:ext uri="{FF2B5EF4-FFF2-40B4-BE49-F238E27FC236}">
                <a16:creationId xmlns:a16="http://schemas.microsoft.com/office/drawing/2014/main" id="{2C7B3927-44E3-4748-AFA0-A569587D8602}"/>
              </a:ext>
            </a:extLst>
          </p:cNvPr>
          <p:cNvSpPr>
            <a:spLocks noGrp="1"/>
          </p:cNvSpPr>
          <p:nvPr>
            <p:ph idx="1"/>
          </p:nvPr>
        </p:nvSpPr>
        <p:spPr/>
        <p:txBody>
          <a:bodyPr/>
          <a:lstStyle/>
          <a:p>
            <a:pPr marL="457200" indent="-457200">
              <a:spcBef>
                <a:spcPts val="0"/>
              </a:spcBef>
              <a:buFont typeface="Wingdings" pitchFamily="2" charset="2"/>
              <a:buChar char="§"/>
            </a:pPr>
            <a:r>
              <a:rPr lang="en-US" dirty="0"/>
              <a:t>Dynamic instruction tracing</a:t>
            </a:r>
          </a:p>
          <a:p>
            <a:pPr marL="914400" indent="-457200">
              <a:spcBef>
                <a:spcPts val="0"/>
              </a:spcBef>
              <a:buClr>
                <a:srgbClr val="009051"/>
              </a:buClr>
              <a:buFont typeface="Wingdings" pitchFamily="2" charset="2"/>
              <a:buChar char="ü"/>
            </a:pPr>
            <a:r>
              <a:rPr lang="en-US" sz="2800" dirty="0"/>
              <a:t>Accounts for actual loop lengths and branches</a:t>
            </a:r>
          </a:p>
          <a:p>
            <a:pPr marL="914400" indent="-457200">
              <a:spcBef>
                <a:spcPts val="0"/>
              </a:spcBef>
              <a:buClr>
                <a:srgbClr val="009051"/>
              </a:buClr>
              <a:buFont typeface="Wingdings" pitchFamily="2" charset="2"/>
              <a:buChar char="ü"/>
            </a:pPr>
            <a:r>
              <a:rPr lang="en-US" sz="2800" dirty="0"/>
              <a:t>Counts instruction types, lengths, </a:t>
            </a:r>
            <a:r>
              <a:rPr lang="en-US" sz="2800" dirty="0" err="1"/>
              <a:t>etc</a:t>
            </a:r>
            <a:r>
              <a:rPr lang="en-US" sz="2800" dirty="0"/>
              <a:t>…</a:t>
            </a:r>
          </a:p>
          <a:p>
            <a:pPr marL="914400" indent="-457200">
              <a:spcBef>
                <a:spcPts val="0"/>
              </a:spcBef>
              <a:buClr>
                <a:srgbClr val="009051"/>
              </a:buClr>
              <a:buFont typeface="Wingdings" pitchFamily="2" charset="2"/>
              <a:buChar char="ü"/>
            </a:pPr>
            <a:r>
              <a:rPr lang="en-US" sz="2800" dirty="0"/>
              <a:t>Can mark individual regions</a:t>
            </a:r>
          </a:p>
          <a:p>
            <a:pPr marL="914400" indent="-457200">
              <a:spcBef>
                <a:spcPts val="0"/>
              </a:spcBef>
              <a:buClr>
                <a:srgbClr val="009051"/>
              </a:buClr>
              <a:buFont typeface="Wingdings" pitchFamily="2" charset="2"/>
              <a:buChar char="ü"/>
            </a:pPr>
            <a:r>
              <a:rPr lang="en-US" sz="2800" dirty="0"/>
              <a:t>Support for </a:t>
            </a:r>
            <a:r>
              <a:rPr lang="en-US" sz="2800" dirty="0" err="1"/>
              <a:t>MPI+OpenMP</a:t>
            </a:r>
            <a:endParaRPr lang="en-US" sz="2800" dirty="0"/>
          </a:p>
          <a:p>
            <a:pPr marL="914400" indent="-457200">
              <a:spcBef>
                <a:spcPts val="0"/>
              </a:spcBef>
              <a:buClr>
                <a:srgbClr val="009051"/>
              </a:buClr>
              <a:buFont typeface="Wingdings" pitchFamily="2" charset="2"/>
              <a:buChar char="ü"/>
            </a:pPr>
            <a:r>
              <a:rPr lang="en-US" sz="2800" dirty="0"/>
              <a:t>Can be used to calculate FLOPs (VL-, FMA-, and precision-aware)</a:t>
            </a:r>
          </a:p>
          <a:p>
            <a:pPr marL="914400" indent="-457200">
              <a:spcBef>
                <a:spcPts val="0"/>
              </a:spcBef>
              <a:buClr>
                <a:srgbClr val="FF0000"/>
              </a:buClr>
              <a:buFont typeface="Zapf Dingbats"/>
              <a:buChar char="✘"/>
            </a:pPr>
            <a:r>
              <a:rPr lang="en-US" sz="2800" dirty="0"/>
              <a:t>Post processing can be expensive.</a:t>
            </a:r>
          </a:p>
          <a:p>
            <a:pPr marL="914400" indent="-457200">
              <a:spcBef>
                <a:spcPts val="0"/>
              </a:spcBef>
              <a:buClr>
                <a:srgbClr val="FF0000"/>
              </a:buClr>
              <a:buFont typeface="Zapf Dingbats"/>
              <a:buChar char="✘"/>
            </a:pPr>
            <a:r>
              <a:rPr lang="en-US" sz="2800" dirty="0"/>
              <a:t>No insights into cache behavior or DRAM data movement</a:t>
            </a:r>
          </a:p>
          <a:p>
            <a:pPr marL="914400" indent="-457200">
              <a:spcBef>
                <a:spcPts val="0"/>
              </a:spcBef>
              <a:buClr>
                <a:srgbClr val="FF0000"/>
              </a:buClr>
              <a:buFont typeface="Zapf Dingbats"/>
              <a:buChar char="✘"/>
            </a:pPr>
            <a:r>
              <a:rPr lang="en-US" sz="2800" dirty="0"/>
              <a:t>X86 only</a:t>
            </a:r>
          </a:p>
        </p:txBody>
      </p:sp>
      <p:sp>
        <p:nvSpPr>
          <p:cNvPr id="5" name="Slide Number Placeholder 4">
            <a:extLst>
              <a:ext uri="{FF2B5EF4-FFF2-40B4-BE49-F238E27FC236}">
                <a16:creationId xmlns:a16="http://schemas.microsoft.com/office/drawing/2014/main" id="{BCF326B3-A509-7D4C-B012-D71A1A9648D0}"/>
              </a:ext>
            </a:extLst>
          </p:cNvPr>
          <p:cNvSpPr>
            <a:spLocks noGrp="1"/>
          </p:cNvSpPr>
          <p:nvPr>
            <p:ph type="sldNum" sz="quarter" idx="11"/>
          </p:nvPr>
        </p:nvSpPr>
        <p:spPr/>
        <p:txBody>
          <a:bodyPr/>
          <a:lstStyle/>
          <a:p>
            <a:pPr>
              <a:defRPr/>
            </a:pPr>
            <a:fld id="{245E9D0D-5449-D64E-B77D-4219B8BBCCDD}" type="slidenum">
              <a:rPr lang="en-US" smtClean="0"/>
              <a:pPr>
                <a:defRPr/>
              </a:pPr>
              <a:t>96</a:t>
            </a:fld>
            <a:endParaRPr lang="en-US" dirty="0"/>
          </a:p>
        </p:txBody>
      </p:sp>
      <p:sp>
        <p:nvSpPr>
          <p:cNvPr id="6" name="Rectangle 5">
            <a:extLst>
              <a:ext uri="{FF2B5EF4-FFF2-40B4-BE49-F238E27FC236}">
                <a16:creationId xmlns:a16="http://schemas.microsoft.com/office/drawing/2014/main" id="{FE6828FB-5FA7-7F47-86E1-34F3A8B7C908}"/>
              </a:ext>
            </a:extLst>
          </p:cNvPr>
          <p:cNvSpPr/>
          <p:nvPr/>
        </p:nvSpPr>
        <p:spPr>
          <a:xfrm>
            <a:off x="0" y="7391400"/>
            <a:ext cx="7315200" cy="338554"/>
          </a:xfrm>
          <a:prstGeom prst="rect">
            <a:avLst/>
          </a:prstGeom>
        </p:spPr>
        <p:txBody>
          <a:bodyPr wrap="square">
            <a:spAutoFit/>
          </a:bodyPr>
          <a:lstStyle/>
          <a:p>
            <a:pPr algn="ctr"/>
            <a:r>
              <a:rPr lang="en-US" sz="1600" dirty="0">
                <a:hlinkClick r:id="rId2"/>
              </a:rPr>
              <a:t>https://software.intel.com/en-us/articles/intel-software-development-emulator</a:t>
            </a:r>
            <a:endParaRPr lang="en-US" sz="1600" dirty="0"/>
          </a:p>
        </p:txBody>
      </p:sp>
    </p:spTree>
    <p:extLst>
      <p:ext uri="{BB962C8B-B14F-4D97-AF65-F5344CB8AC3E}">
        <p14:creationId xmlns:p14="http://schemas.microsoft.com/office/powerpoint/2010/main" val="30715896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15400-01E1-A847-80B9-1D82D01B12A4}"/>
              </a:ext>
            </a:extLst>
          </p:cNvPr>
          <p:cNvSpPr>
            <a:spLocks noGrp="1"/>
          </p:cNvSpPr>
          <p:nvPr>
            <p:ph type="title"/>
          </p:nvPr>
        </p:nvSpPr>
        <p:spPr/>
        <p:txBody>
          <a:bodyPr/>
          <a:lstStyle/>
          <a:p>
            <a:r>
              <a:rPr lang="en-US" dirty="0"/>
              <a:t>Compiling with SDE at NERSC</a:t>
            </a:r>
          </a:p>
        </p:txBody>
      </p:sp>
      <p:sp>
        <p:nvSpPr>
          <p:cNvPr id="3" name="Content Placeholder 2">
            <a:extLst>
              <a:ext uri="{FF2B5EF4-FFF2-40B4-BE49-F238E27FC236}">
                <a16:creationId xmlns:a16="http://schemas.microsoft.com/office/drawing/2014/main" id="{92FB383F-839B-8D48-B178-D079F69AEA8B}"/>
              </a:ext>
            </a:extLst>
          </p:cNvPr>
          <p:cNvSpPr>
            <a:spLocks noGrp="1"/>
          </p:cNvSpPr>
          <p:nvPr>
            <p:ph idx="1"/>
          </p:nvPr>
        </p:nvSpPr>
        <p:spPr/>
        <p:txBody>
          <a:bodyPr/>
          <a:lstStyle/>
          <a:p>
            <a:pPr marL="457200" indent="-457200">
              <a:spcBef>
                <a:spcPts val="0"/>
              </a:spcBef>
              <a:buFont typeface="Wingdings" pitchFamily="2" charset="2"/>
              <a:buChar char="§"/>
            </a:pPr>
            <a:r>
              <a:rPr lang="en-US" dirty="0" err="1"/>
              <a:t>Makefile</a:t>
            </a:r>
            <a:r>
              <a:rPr lang="en-US" dirty="0"/>
              <a:t>…</a:t>
            </a:r>
          </a:p>
          <a:p>
            <a:pPr marL="914400" indent="0">
              <a:spcBef>
                <a:spcPts val="0"/>
              </a:spcBef>
            </a:pPr>
            <a:r>
              <a:rPr lang="en-US" sz="2000" dirty="0">
                <a:latin typeface="Courier New" panose="02070309020205020404" pitchFamily="49" charset="0"/>
                <a:cs typeface="Courier New" panose="02070309020205020404" pitchFamily="49" charset="0"/>
              </a:rPr>
              <a:t>MPICC = cc</a:t>
            </a:r>
          </a:p>
          <a:p>
            <a:pPr marL="914400" indent="0">
              <a:spcBef>
                <a:spcPts val="0"/>
              </a:spcBef>
            </a:pPr>
            <a:r>
              <a:rPr lang="en-US" sz="2000" dirty="0">
                <a:latin typeface="Courier New" panose="02070309020205020404" pitchFamily="49" charset="0"/>
                <a:cs typeface="Courier New" panose="02070309020205020404" pitchFamily="49" charset="0"/>
              </a:rPr>
              <a:t>CFLAGS = -g -O3 -dynamic -</a:t>
            </a:r>
            <a:r>
              <a:rPr lang="en-US" sz="2000" dirty="0" err="1">
                <a:latin typeface="Courier New" panose="02070309020205020404" pitchFamily="49" charset="0"/>
                <a:cs typeface="Courier New" panose="02070309020205020404" pitchFamily="49" charset="0"/>
              </a:rPr>
              <a:t>qopenmp</a:t>
            </a:r>
            <a:r>
              <a:rPr lang="en-US" sz="2000" dirty="0">
                <a:latin typeface="Courier New" panose="02070309020205020404" pitchFamily="49" charset="0"/>
                <a:cs typeface="Courier New" panose="02070309020205020404" pitchFamily="49" charset="0"/>
              </a:rPr>
              <a:t> -restrict -</a:t>
            </a:r>
            <a:r>
              <a:rPr lang="en-US" sz="2000" dirty="0" err="1">
                <a:latin typeface="Courier New" panose="02070309020205020404" pitchFamily="49" charset="0"/>
                <a:cs typeface="Courier New" panose="02070309020205020404" pitchFamily="49" charset="0"/>
              </a:rPr>
              <a:t>qopt</a:t>
            </a:r>
            <a:r>
              <a:rPr lang="en-US" sz="2000" dirty="0">
                <a:latin typeface="Courier New" panose="02070309020205020404" pitchFamily="49" charset="0"/>
                <a:cs typeface="Courier New" panose="02070309020205020404" pitchFamily="49" charset="0"/>
              </a:rPr>
              <a:t>-streaming-stores always  \</a:t>
            </a:r>
          </a:p>
          <a:p>
            <a:pPr marL="914400" indent="0">
              <a:spcBef>
                <a:spcPts val="0"/>
              </a:spcBef>
            </a:pPr>
            <a:r>
              <a:rPr lang="en-US" sz="2000" dirty="0">
                <a:latin typeface="Courier New" panose="02070309020205020404" pitchFamily="49" charset="0"/>
                <a:cs typeface="Courier New" panose="02070309020205020404" pitchFamily="49" charset="0"/>
              </a:rPr>
              <a:t>         -DSTREAM_ARRAY_SIZE=400000000 -DNTIMES=50 \</a:t>
            </a:r>
          </a:p>
          <a:p>
            <a:pPr marL="914400" indent="0">
              <a:spcBef>
                <a:spcPts val="0"/>
              </a:spcBef>
            </a:pPr>
            <a:r>
              <a:rPr lang="en-US" sz="2000" dirty="0">
                <a:latin typeface="Courier New" panose="02070309020205020404" pitchFamily="49" charset="0"/>
                <a:cs typeface="Courier New" panose="02070309020205020404" pitchFamily="49" charset="0"/>
              </a:rPr>
              <a:t>         -I$(VTUNE_AMPLIFIER_XE_2018_DIR)/include</a:t>
            </a:r>
          </a:p>
          <a:p>
            <a:pPr marL="914400" indent="0">
              <a:spcBef>
                <a:spcPts val="0"/>
              </a:spcBef>
            </a:pPr>
            <a:r>
              <a:rPr lang="en-US" sz="2000" dirty="0">
                <a:latin typeface="Courier New" panose="02070309020205020404" pitchFamily="49" charset="0"/>
                <a:cs typeface="Courier New" panose="02070309020205020404" pitchFamily="49" charset="0"/>
              </a:rPr>
              <a:t>LDFLAGS = -L$(VTUNE_AMPLIFIER_XE_2018_DIR)/lib64 -</a:t>
            </a:r>
            <a:r>
              <a:rPr lang="en-US" sz="2000" dirty="0" err="1">
                <a:latin typeface="Courier New" panose="02070309020205020404" pitchFamily="49" charset="0"/>
                <a:cs typeface="Courier New" panose="02070309020205020404" pitchFamily="49" charset="0"/>
              </a:rPr>
              <a:t>littnotify</a:t>
            </a:r>
            <a:endParaRPr lang="en-US" sz="2000" dirty="0">
              <a:latin typeface="Courier New" panose="02070309020205020404" pitchFamily="49" charset="0"/>
              <a:cs typeface="Courier New" panose="02070309020205020404" pitchFamily="49" charset="0"/>
            </a:endParaRPr>
          </a:p>
          <a:p>
            <a:pPr marL="914400" indent="0">
              <a:spcBef>
                <a:spcPts val="0"/>
              </a:spcBef>
            </a:pPr>
            <a:endParaRPr lang="en-US" sz="2000" dirty="0">
              <a:latin typeface="Courier New" panose="02070309020205020404" pitchFamily="49" charset="0"/>
              <a:cs typeface="Courier New" panose="02070309020205020404" pitchFamily="49" charset="0"/>
            </a:endParaRPr>
          </a:p>
          <a:p>
            <a:pPr marL="914400" indent="0">
              <a:spcBef>
                <a:spcPts val="0"/>
              </a:spcBef>
            </a:pPr>
            <a:r>
              <a:rPr lang="en-US" sz="2000" dirty="0" err="1">
                <a:latin typeface="Courier New" panose="02070309020205020404" pitchFamily="49" charset="0"/>
                <a:cs typeface="Courier New" panose="02070309020205020404" pitchFamily="49" charset="0"/>
              </a:rPr>
              <a:t>stream_mpi.exe</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stream_mpi.c</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Makefile</a:t>
            </a:r>
            <a:endParaRPr lang="en-US" sz="2000" dirty="0">
              <a:latin typeface="Courier New" panose="02070309020205020404" pitchFamily="49" charset="0"/>
              <a:cs typeface="Courier New" panose="02070309020205020404" pitchFamily="49" charset="0"/>
            </a:endParaRPr>
          </a:p>
          <a:p>
            <a:pPr marL="914400" indent="0">
              <a:spcBef>
                <a:spcPts val="0"/>
              </a:spcBef>
            </a:pPr>
            <a:r>
              <a:rPr lang="en-US" sz="2000" dirty="0">
                <a:latin typeface="Courier New" panose="02070309020205020404" pitchFamily="49" charset="0"/>
                <a:cs typeface="Courier New" panose="02070309020205020404" pitchFamily="49" charset="0"/>
              </a:rPr>
              <a:t>	$(MPICC) $(CFLAGS) </a:t>
            </a:r>
            <a:r>
              <a:rPr lang="en-US" sz="2000" dirty="0" err="1">
                <a:latin typeface="Courier New" panose="02070309020205020404" pitchFamily="49" charset="0"/>
                <a:cs typeface="Courier New" panose="02070309020205020404" pitchFamily="49" charset="0"/>
              </a:rPr>
              <a:t>stream_mpi.c</a:t>
            </a:r>
            <a:r>
              <a:rPr lang="en-US" sz="2000" dirty="0">
                <a:latin typeface="Courier New" panose="02070309020205020404" pitchFamily="49" charset="0"/>
                <a:cs typeface="Courier New" panose="02070309020205020404" pitchFamily="49" charset="0"/>
              </a:rPr>
              <a:t> -o </a:t>
            </a:r>
            <a:r>
              <a:rPr lang="en-US" sz="2000" dirty="0" err="1">
                <a:latin typeface="Courier New" panose="02070309020205020404" pitchFamily="49" charset="0"/>
                <a:cs typeface="Courier New" panose="02070309020205020404" pitchFamily="49" charset="0"/>
              </a:rPr>
              <a:t>stream_mpi.exe</a:t>
            </a:r>
            <a:r>
              <a:rPr lang="en-US" sz="2000" dirty="0">
                <a:latin typeface="Courier New" panose="02070309020205020404" pitchFamily="49" charset="0"/>
                <a:cs typeface="Courier New" panose="02070309020205020404" pitchFamily="49" charset="0"/>
              </a:rPr>
              <a:t> $(LDFLAGS)</a:t>
            </a:r>
          </a:p>
          <a:p>
            <a:pPr marL="914400" indent="0">
              <a:spcBef>
                <a:spcPts val="0"/>
              </a:spcBef>
            </a:pPr>
            <a:endParaRPr lang="en-US" sz="2000" dirty="0">
              <a:latin typeface="Courier New" panose="02070309020205020404" pitchFamily="49" charset="0"/>
              <a:cs typeface="Courier New" panose="02070309020205020404" pitchFamily="49" charset="0"/>
            </a:endParaRPr>
          </a:p>
          <a:p>
            <a:pPr marL="914400" indent="0">
              <a:spcBef>
                <a:spcPts val="0"/>
              </a:spcBef>
            </a:pPr>
            <a:r>
              <a:rPr lang="en-US" sz="2000" dirty="0">
                <a:latin typeface="Courier New" panose="02070309020205020404" pitchFamily="49" charset="0"/>
                <a:cs typeface="Courier New" panose="02070309020205020404" pitchFamily="49" charset="0"/>
              </a:rPr>
              <a:t>clean:</a:t>
            </a:r>
          </a:p>
          <a:p>
            <a:pPr marL="914400" indent="0">
              <a:spcBef>
                <a:spcPts val="0"/>
              </a:spcBef>
            </a:pP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rm</a:t>
            </a:r>
            <a:r>
              <a:rPr lang="en-US" sz="2000" dirty="0">
                <a:latin typeface="Courier New" panose="02070309020205020404" pitchFamily="49" charset="0"/>
                <a:cs typeface="Courier New" panose="02070309020205020404" pitchFamily="49" charset="0"/>
              </a:rPr>
              <a:t> -f </a:t>
            </a:r>
            <a:r>
              <a:rPr lang="en-US" sz="2000" dirty="0" err="1">
                <a:latin typeface="Courier New" panose="02070309020205020404" pitchFamily="49" charset="0"/>
                <a:cs typeface="Courier New" panose="02070309020205020404" pitchFamily="49" charset="0"/>
              </a:rPr>
              <a:t>stream_mpi.exe</a:t>
            </a:r>
            <a:endParaRPr lang="en-US" sz="2000" dirty="0">
              <a:latin typeface="Courier New" panose="02070309020205020404" pitchFamily="49" charset="0"/>
              <a:cs typeface="Courier New" panose="02070309020205020404" pitchFamily="49" charset="0"/>
            </a:endParaRPr>
          </a:p>
          <a:p>
            <a:pPr marL="457200" indent="-457200">
              <a:spcBef>
                <a:spcPts val="0"/>
              </a:spcBef>
              <a:buFont typeface="Wingdings" pitchFamily="2" charset="2"/>
              <a:buChar char="§"/>
            </a:pPr>
            <a:r>
              <a:rPr lang="en-US" dirty="0"/>
              <a:t>module load </a:t>
            </a:r>
            <a:r>
              <a:rPr lang="en-US" dirty="0" err="1"/>
              <a:t>sde</a:t>
            </a:r>
            <a:br>
              <a:rPr lang="en-US" dirty="0"/>
            </a:br>
            <a:r>
              <a:rPr lang="en-US" dirty="0"/>
              <a:t>make</a:t>
            </a:r>
            <a:endParaRPr lang="en-US" sz="3200" dirty="0"/>
          </a:p>
        </p:txBody>
      </p:sp>
      <p:sp>
        <p:nvSpPr>
          <p:cNvPr id="5" name="Slide Number Placeholder 4">
            <a:extLst>
              <a:ext uri="{FF2B5EF4-FFF2-40B4-BE49-F238E27FC236}">
                <a16:creationId xmlns:a16="http://schemas.microsoft.com/office/drawing/2014/main" id="{1F879C85-F446-A041-98D7-28764EF1C547}"/>
              </a:ext>
            </a:extLst>
          </p:cNvPr>
          <p:cNvSpPr>
            <a:spLocks noGrp="1"/>
          </p:cNvSpPr>
          <p:nvPr>
            <p:ph type="sldNum" sz="quarter" idx="11"/>
          </p:nvPr>
        </p:nvSpPr>
        <p:spPr/>
        <p:txBody>
          <a:bodyPr/>
          <a:lstStyle/>
          <a:p>
            <a:pPr>
              <a:defRPr/>
            </a:pPr>
            <a:fld id="{245E9D0D-5449-D64E-B77D-4219B8BBCCDD}" type="slidenum">
              <a:rPr lang="en-US" smtClean="0"/>
              <a:pPr>
                <a:defRPr/>
              </a:pPr>
              <a:t>97</a:t>
            </a:fld>
            <a:endParaRPr lang="en-US" dirty="0"/>
          </a:p>
        </p:txBody>
      </p:sp>
      <p:sp>
        <p:nvSpPr>
          <p:cNvPr id="4" name="Rectangle 3">
            <a:extLst>
              <a:ext uri="{FF2B5EF4-FFF2-40B4-BE49-F238E27FC236}">
                <a16:creationId xmlns:a16="http://schemas.microsoft.com/office/drawing/2014/main" id="{28C63446-5797-FA45-BE66-0E4F255C306E}"/>
              </a:ext>
            </a:extLst>
          </p:cNvPr>
          <p:cNvSpPr/>
          <p:nvPr/>
        </p:nvSpPr>
        <p:spPr>
          <a:xfrm>
            <a:off x="152400" y="7492425"/>
            <a:ext cx="7162800" cy="584775"/>
          </a:xfrm>
          <a:prstGeom prst="rect">
            <a:avLst/>
          </a:prstGeom>
        </p:spPr>
        <p:txBody>
          <a:bodyPr wrap="square">
            <a:spAutoFit/>
          </a:bodyPr>
          <a:lstStyle/>
          <a:p>
            <a:r>
              <a:rPr lang="en-US" sz="1600" dirty="0">
                <a:solidFill>
                  <a:srgbClr val="173040"/>
                </a:solidFill>
                <a:latin typeface="Helvetica Neue" panose="02000503000000020004" pitchFamily="2" charset="0"/>
                <a:hlinkClick r:id="rId2"/>
              </a:rPr>
              <a:t>https://bitbucket.org/dwdoerf/stream-ai-example.git</a:t>
            </a:r>
            <a:endParaRPr lang="en-US" sz="1600" dirty="0">
              <a:solidFill>
                <a:srgbClr val="173040"/>
              </a:solidFill>
              <a:latin typeface="Helvetica Neue" panose="02000503000000020004" pitchFamily="2" charset="0"/>
            </a:endParaRPr>
          </a:p>
          <a:p>
            <a:endParaRPr lang="en-US" sz="1600" dirty="0"/>
          </a:p>
        </p:txBody>
      </p:sp>
    </p:spTree>
    <p:extLst>
      <p:ext uri="{BB962C8B-B14F-4D97-AF65-F5344CB8AC3E}">
        <p14:creationId xmlns:p14="http://schemas.microsoft.com/office/powerpoint/2010/main" val="26461674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DA1B7-9B7C-1A40-8DF8-7BE397AD833D}"/>
              </a:ext>
            </a:extLst>
          </p:cNvPr>
          <p:cNvSpPr>
            <a:spLocks noGrp="1"/>
          </p:cNvSpPr>
          <p:nvPr>
            <p:ph type="title"/>
          </p:nvPr>
        </p:nvSpPr>
        <p:spPr/>
        <p:txBody>
          <a:bodyPr/>
          <a:lstStyle/>
          <a:p>
            <a:r>
              <a:rPr lang="en-US" dirty="0"/>
              <a:t>Running with SDE at NERSC</a:t>
            </a:r>
          </a:p>
        </p:txBody>
      </p:sp>
      <p:sp>
        <p:nvSpPr>
          <p:cNvPr id="3" name="Content Placeholder 2">
            <a:extLst>
              <a:ext uri="{FF2B5EF4-FFF2-40B4-BE49-F238E27FC236}">
                <a16:creationId xmlns:a16="http://schemas.microsoft.com/office/drawing/2014/main" id="{2C7B3927-44E3-4748-AFA0-A569587D8602}"/>
              </a:ext>
            </a:extLst>
          </p:cNvPr>
          <p:cNvSpPr>
            <a:spLocks noGrp="1"/>
          </p:cNvSpPr>
          <p:nvPr>
            <p:ph idx="1"/>
          </p:nvPr>
        </p:nvSpPr>
        <p:spPr/>
        <p:txBody>
          <a:bodyPr/>
          <a:lstStyle/>
          <a:p>
            <a:pPr marL="457200" indent="-457200">
              <a:spcBef>
                <a:spcPts val="0"/>
              </a:spcBef>
            </a:pPr>
            <a:r>
              <a:rPr lang="en-US" b="1" dirty="0" err="1">
                <a:latin typeface="Courier New" panose="02070309020205020404" pitchFamily="49" charset="0"/>
                <a:cs typeface="Courier New" panose="02070309020205020404" pitchFamily="49" charset="0"/>
              </a:rPr>
              <a:t>srun</a:t>
            </a:r>
            <a:r>
              <a:rPr lang="en-US" b="1" dirty="0">
                <a:latin typeface="Courier New" panose="02070309020205020404" pitchFamily="49" charset="0"/>
                <a:cs typeface="Courier New" panose="02070309020205020404" pitchFamily="49" charset="0"/>
              </a:rPr>
              <a:t> -n 4 -c 6 </a:t>
            </a:r>
            <a:r>
              <a:rPr lang="en-US" b="1" dirty="0" err="1">
                <a:latin typeface="Courier New" panose="02070309020205020404" pitchFamily="49" charset="0"/>
                <a:cs typeface="Courier New" panose="02070309020205020404" pitchFamily="49" charset="0"/>
              </a:rPr>
              <a:t>sde</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ivb</a:t>
            </a:r>
            <a:r>
              <a:rPr lang="en-US" b="1" dirty="0">
                <a:latin typeface="Courier New" panose="02070309020205020404" pitchFamily="49" charset="0"/>
                <a:cs typeface="Courier New" panose="02070309020205020404" pitchFamily="49" charset="0"/>
              </a:rPr>
              <a:t> -d -</a:t>
            </a:r>
            <a:r>
              <a:rPr lang="en-US" b="1" dirty="0" err="1">
                <a:latin typeface="Courier New" panose="02070309020205020404" pitchFamily="49" charset="0"/>
                <a:cs typeface="Courier New" panose="02070309020205020404" pitchFamily="49" charset="0"/>
              </a:rPr>
              <a:t>iform</a:t>
            </a:r>
            <a:r>
              <a:rPr lang="en-US" b="1" dirty="0">
                <a:latin typeface="Courier New" panose="02070309020205020404" pitchFamily="49" charset="0"/>
                <a:cs typeface="Courier New" panose="02070309020205020404" pitchFamily="49" charset="0"/>
              </a:rPr>
              <a:t> 1 -</a:t>
            </a:r>
            <a:r>
              <a:rPr lang="en-US" b="1" dirty="0" err="1">
                <a:latin typeface="Courier New" panose="02070309020205020404" pitchFamily="49" charset="0"/>
                <a:cs typeface="Courier New" panose="02070309020205020404" pitchFamily="49" charset="0"/>
              </a:rPr>
              <a:t>omix</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my_mix.out</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i</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global_region</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start_ssc_mark</a:t>
            </a:r>
            <a:r>
              <a:rPr lang="en-US" b="1" dirty="0">
                <a:latin typeface="Courier New" panose="02070309020205020404" pitchFamily="49" charset="0"/>
                <a:cs typeface="Courier New" panose="02070309020205020404" pitchFamily="49" charset="0"/>
              </a:rPr>
              <a:t> 111:repeat -</a:t>
            </a:r>
            <a:r>
              <a:rPr lang="en-US" b="1" dirty="0" err="1">
                <a:latin typeface="Courier New" panose="02070309020205020404" pitchFamily="49" charset="0"/>
                <a:cs typeface="Courier New" panose="02070309020205020404" pitchFamily="49" charset="0"/>
              </a:rPr>
              <a:t>stop_ssc_mark</a:t>
            </a:r>
            <a:r>
              <a:rPr lang="en-US" b="1" dirty="0">
                <a:latin typeface="Courier New" panose="02070309020205020404" pitchFamily="49" charset="0"/>
                <a:cs typeface="Courier New" panose="02070309020205020404" pitchFamily="49" charset="0"/>
              </a:rPr>
              <a:t> 222:repeat -- </a:t>
            </a:r>
            <a:r>
              <a:rPr lang="en-US" b="1" dirty="0" err="1">
                <a:latin typeface="Courier New" panose="02070309020205020404" pitchFamily="49" charset="0"/>
                <a:cs typeface="Courier New" panose="02070309020205020404" pitchFamily="49" charset="0"/>
              </a:rPr>
              <a:t>foo.exe</a:t>
            </a:r>
            <a:endParaRPr lang="en-US" b="1" dirty="0">
              <a:latin typeface="Courier New" panose="02070309020205020404" pitchFamily="49" charset="0"/>
              <a:cs typeface="Courier New" panose="02070309020205020404" pitchFamily="49" charset="0"/>
            </a:endParaRPr>
          </a:p>
          <a:p>
            <a:pPr marL="457200" indent="-457200">
              <a:spcBef>
                <a:spcPts val="0"/>
              </a:spcBef>
              <a:buFont typeface="Wingdings" pitchFamily="2" charset="2"/>
              <a:buChar char="§"/>
            </a:pPr>
            <a:endParaRPr lang="en-US" dirty="0"/>
          </a:p>
          <a:p>
            <a:pPr marL="457200" indent="-457200">
              <a:spcBef>
                <a:spcPts val="0"/>
              </a:spcBef>
              <a:buFont typeface="Wingdings" pitchFamily="2" charset="2"/>
              <a:buChar char="§"/>
            </a:pPr>
            <a:r>
              <a:rPr lang="en-US" sz="2000" dirty="0"/>
              <a:t>-</a:t>
            </a:r>
            <a:r>
              <a:rPr lang="en-US" sz="2000" dirty="0" err="1"/>
              <a:t>ivb</a:t>
            </a:r>
            <a:r>
              <a:rPr lang="en-US" sz="2000" dirty="0"/>
              <a:t> is used to target Edison's Ivy Bridge ISA (for Cori use -</a:t>
            </a:r>
            <a:r>
              <a:rPr lang="en-US" sz="2000" dirty="0" err="1"/>
              <a:t>hsw</a:t>
            </a:r>
            <a:r>
              <a:rPr lang="en-US" sz="2000" dirty="0"/>
              <a:t> for Haswell or -</a:t>
            </a:r>
            <a:r>
              <a:rPr lang="en-US" sz="2000" dirty="0" err="1"/>
              <a:t>knl</a:t>
            </a:r>
            <a:r>
              <a:rPr lang="en-US" sz="2000" dirty="0"/>
              <a:t> for KNL processors)</a:t>
            </a:r>
          </a:p>
          <a:p>
            <a:pPr marL="457200" indent="-457200">
              <a:spcBef>
                <a:spcPts val="0"/>
              </a:spcBef>
              <a:buFont typeface="Wingdings" pitchFamily="2" charset="2"/>
              <a:buChar char="§"/>
            </a:pPr>
            <a:r>
              <a:rPr lang="en-US" sz="2000" dirty="0"/>
              <a:t>-d specifies to only collect dynamic profile information</a:t>
            </a:r>
          </a:p>
          <a:p>
            <a:pPr marL="457200" indent="-457200">
              <a:spcBef>
                <a:spcPts val="0"/>
              </a:spcBef>
              <a:buFont typeface="Wingdings" pitchFamily="2" charset="2"/>
              <a:buChar char="§"/>
            </a:pPr>
            <a:r>
              <a:rPr lang="en-US" sz="2000" dirty="0"/>
              <a:t>-</a:t>
            </a:r>
            <a:r>
              <a:rPr lang="en-US" sz="2000" dirty="0" err="1"/>
              <a:t>iform</a:t>
            </a:r>
            <a:r>
              <a:rPr lang="en-US" sz="2000" dirty="0"/>
              <a:t> 1 turns on compute ISA </a:t>
            </a:r>
            <a:r>
              <a:rPr lang="en-US" sz="2000" dirty="0" err="1"/>
              <a:t>iform</a:t>
            </a:r>
            <a:r>
              <a:rPr lang="en-US" sz="2000" dirty="0"/>
              <a:t> mix</a:t>
            </a:r>
          </a:p>
          <a:p>
            <a:pPr marL="457200" indent="-457200">
              <a:spcBef>
                <a:spcPts val="0"/>
              </a:spcBef>
              <a:buFont typeface="Wingdings" pitchFamily="2" charset="2"/>
              <a:buChar char="§"/>
            </a:pPr>
            <a:r>
              <a:rPr lang="en-US" sz="2000" dirty="0"/>
              <a:t>-</a:t>
            </a:r>
            <a:r>
              <a:rPr lang="en-US" sz="2000" dirty="0" err="1"/>
              <a:t>omix</a:t>
            </a:r>
            <a:r>
              <a:rPr lang="en-US" sz="2000" dirty="0"/>
              <a:t> specifies the output file (and turns on -mix)</a:t>
            </a:r>
          </a:p>
          <a:p>
            <a:pPr marL="457200" indent="-457200">
              <a:spcBef>
                <a:spcPts val="0"/>
              </a:spcBef>
              <a:buFont typeface="Wingdings" pitchFamily="2" charset="2"/>
              <a:buChar char="§"/>
            </a:pPr>
            <a:r>
              <a:rPr lang="en-US" sz="2000" dirty="0"/>
              <a:t>-</a:t>
            </a:r>
            <a:r>
              <a:rPr lang="en-US" sz="2000" dirty="0" err="1"/>
              <a:t>i</a:t>
            </a:r>
            <a:r>
              <a:rPr lang="en-US" sz="2000" dirty="0"/>
              <a:t> specifies that each process will have a unique file name based on process ID (needed for MPI)</a:t>
            </a:r>
          </a:p>
          <a:p>
            <a:pPr marL="457200" indent="-457200">
              <a:spcBef>
                <a:spcPts val="0"/>
              </a:spcBef>
              <a:buFont typeface="Wingdings" pitchFamily="2" charset="2"/>
              <a:buChar char="§"/>
            </a:pPr>
            <a:r>
              <a:rPr lang="en-US" sz="2000" dirty="0"/>
              <a:t>-</a:t>
            </a:r>
            <a:r>
              <a:rPr lang="en-US" sz="2000" dirty="0" err="1"/>
              <a:t>global_region</a:t>
            </a:r>
            <a:r>
              <a:rPr lang="en-US" sz="2000" dirty="0"/>
              <a:t> will include any threads spawned by a process (needed for OpenMP)</a:t>
            </a:r>
          </a:p>
        </p:txBody>
      </p:sp>
      <p:sp>
        <p:nvSpPr>
          <p:cNvPr id="5" name="Slide Number Placeholder 4">
            <a:extLst>
              <a:ext uri="{FF2B5EF4-FFF2-40B4-BE49-F238E27FC236}">
                <a16:creationId xmlns:a16="http://schemas.microsoft.com/office/drawing/2014/main" id="{BCF326B3-A509-7D4C-B012-D71A1A9648D0}"/>
              </a:ext>
            </a:extLst>
          </p:cNvPr>
          <p:cNvSpPr>
            <a:spLocks noGrp="1"/>
          </p:cNvSpPr>
          <p:nvPr>
            <p:ph type="sldNum" sz="quarter" idx="11"/>
          </p:nvPr>
        </p:nvSpPr>
        <p:spPr/>
        <p:txBody>
          <a:bodyPr/>
          <a:lstStyle/>
          <a:p>
            <a:pPr>
              <a:defRPr/>
            </a:pPr>
            <a:fld id="{245E9D0D-5449-D64E-B77D-4219B8BBCCDD}" type="slidenum">
              <a:rPr lang="en-US" smtClean="0"/>
              <a:pPr>
                <a:defRPr/>
              </a:pPr>
              <a:t>98</a:t>
            </a:fld>
            <a:endParaRPr lang="en-US" dirty="0"/>
          </a:p>
        </p:txBody>
      </p:sp>
      <p:sp>
        <p:nvSpPr>
          <p:cNvPr id="4" name="Rectangle 3">
            <a:extLst>
              <a:ext uri="{FF2B5EF4-FFF2-40B4-BE49-F238E27FC236}">
                <a16:creationId xmlns:a16="http://schemas.microsoft.com/office/drawing/2014/main" id="{7A12E808-270D-8E4C-9B7C-0C1A272CE019}"/>
              </a:ext>
            </a:extLst>
          </p:cNvPr>
          <p:cNvSpPr/>
          <p:nvPr/>
        </p:nvSpPr>
        <p:spPr>
          <a:xfrm>
            <a:off x="152400" y="7315201"/>
            <a:ext cx="6858000" cy="830997"/>
          </a:xfrm>
          <a:prstGeom prst="rect">
            <a:avLst/>
          </a:prstGeom>
        </p:spPr>
        <p:txBody>
          <a:bodyPr wrap="square">
            <a:spAutoFit/>
          </a:bodyPr>
          <a:lstStyle/>
          <a:p>
            <a:r>
              <a:rPr lang="en-US" sz="1600" dirty="0">
                <a:hlinkClick r:id="rId2"/>
              </a:rPr>
              <a:t>http://www.nersc.gov/users/application-performance/measuring-arithmetic-intensity/</a:t>
            </a:r>
            <a:endParaRPr lang="en-US" sz="1600" dirty="0"/>
          </a:p>
          <a:p>
            <a:endParaRPr lang="en-US" sz="1600" dirty="0"/>
          </a:p>
        </p:txBody>
      </p:sp>
    </p:spTree>
    <p:extLst>
      <p:ext uri="{BB962C8B-B14F-4D97-AF65-F5344CB8AC3E}">
        <p14:creationId xmlns:p14="http://schemas.microsoft.com/office/powerpoint/2010/main" val="22850130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DA1B7-9B7C-1A40-8DF8-7BE397AD833D}"/>
              </a:ext>
            </a:extLst>
          </p:cNvPr>
          <p:cNvSpPr>
            <a:spLocks noGrp="1"/>
          </p:cNvSpPr>
          <p:nvPr>
            <p:ph type="title"/>
          </p:nvPr>
        </p:nvSpPr>
        <p:spPr/>
        <p:txBody>
          <a:bodyPr/>
          <a:lstStyle/>
          <a:p>
            <a:r>
              <a:rPr lang="en-US" dirty="0"/>
              <a:t>Parsing the Output</a:t>
            </a:r>
          </a:p>
        </p:txBody>
      </p:sp>
      <p:sp>
        <p:nvSpPr>
          <p:cNvPr id="3" name="Content Placeholder 2">
            <a:extLst>
              <a:ext uri="{FF2B5EF4-FFF2-40B4-BE49-F238E27FC236}">
                <a16:creationId xmlns:a16="http://schemas.microsoft.com/office/drawing/2014/main" id="{2C7B3927-44E3-4748-AFA0-A569587D8602}"/>
              </a:ext>
            </a:extLst>
          </p:cNvPr>
          <p:cNvSpPr>
            <a:spLocks noGrp="1"/>
          </p:cNvSpPr>
          <p:nvPr>
            <p:ph idx="1"/>
          </p:nvPr>
        </p:nvSpPr>
        <p:spPr>
          <a:xfrm>
            <a:off x="457200" y="1600200"/>
            <a:ext cx="6858000" cy="5486400"/>
          </a:xfrm>
        </p:spPr>
        <p:txBody>
          <a:bodyPr/>
          <a:lstStyle/>
          <a:p>
            <a:pPr marL="457200" indent="-457200">
              <a:spcBef>
                <a:spcPts val="0"/>
              </a:spcBef>
              <a:buFont typeface="Wingdings" pitchFamily="2" charset="2"/>
              <a:buChar char="§"/>
            </a:pPr>
            <a:r>
              <a:rPr lang="en-US" sz="2800" dirty="0"/>
              <a:t>When the job completes, you’ll have a series of files prefixed with “</a:t>
            </a:r>
            <a:r>
              <a:rPr lang="en-US" sz="2800" dirty="0" err="1"/>
              <a:t>sde</a:t>
            </a:r>
            <a:r>
              <a:rPr lang="en-US" sz="2800" dirty="0"/>
              <a:t>_”.</a:t>
            </a:r>
          </a:p>
          <a:p>
            <a:pPr marL="457200" indent="-457200">
              <a:spcBef>
                <a:spcPts val="0"/>
              </a:spcBef>
              <a:buFont typeface="Wingdings" pitchFamily="2" charset="2"/>
              <a:buChar char="§"/>
            </a:pPr>
            <a:r>
              <a:rPr lang="en-US" sz="2800" dirty="0"/>
              <a:t>Parse the output to summarize the results…</a:t>
            </a:r>
          </a:p>
          <a:p>
            <a:pPr marL="0" indent="0">
              <a:spcBef>
                <a:spcPts val="0"/>
              </a:spcBef>
            </a:pPr>
            <a:r>
              <a:rPr lang="en-US" sz="2000" b="1" dirty="0">
                <a:latin typeface="Courier New" panose="02070309020205020404" pitchFamily="49" charset="0"/>
                <a:cs typeface="Courier New" panose="02070309020205020404" pitchFamily="49" charset="0"/>
              </a:rPr>
              <a:t>	./parse-</a:t>
            </a:r>
            <a:r>
              <a:rPr lang="en-US" sz="2000" b="1" dirty="0" err="1">
                <a:latin typeface="Courier New" panose="02070309020205020404" pitchFamily="49" charset="0"/>
                <a:cs typeface="Courier New" panose="02070309020205020404" pitchFamily="49" charset="0"/>
              </a:rPr>
              <a:t>sde.sh</a:t>
            </a:r>
            <a:r>
              <a:rPr lang="en-US" sz="2000" b="1" dirty="0">
                <a:latin typeface="Courier New" panose="02070309020205020404" pitchFamily="49" charset="0"/>
                <a:cs typeface="Courier New" panose="02070309020205020404" pitchFamily="49" charset="0"/>
              </a:rPr>
              <a:t> sde_2p16t*           </a:t>
            </a:r>
            <a:br>
              <a:rPr lang="en-US" sz="2000" b="1" dirty="0">
                <a:latin typeface="Courier New" panose="02070309020205020404" pitchFamily="49" charset="0"/>
                <a:cs typeface="Courier New" panose="02070309020205020404" pitchFamily="49" charset="0"/>
              </a:rPr>
            </a:br>
            <a:endParaRPr lang="en-US" sz="2000" b="1" dirty="0">
              <a:latin typeface="Courier New" panose="02070309020205020404" pitchFamily="49" charset="0"/>
              <a:cs typeface="Courier New" panose="02070309020205020404" pitchFamily="49" charset="0"/>
            </a:endParaRPr>
          </a:p>
          <a:p>
            <a:pPr marL="457200" indent="-457200">
              <a:spcBef>
                <a:spcPts val="0"/>
              </a:spcBef>
              <a:buFont typeface="Wingdings" pitchFamily="2" charset="2"/>
              <a:buChar char="§"/>
            </a:pPr>
            <a:r>
              <a:rPr lang="en-US" sz="2800" dirty="0"/>
              <a:t>Use the “</a:t>
            </a:r>
            <a:r>
              <a:rPr lang="en-US" sz="2800" b="1" dirty="0">
                <a:solidFill>
                  <a:srgbClr val="FF0000"/>
                </a:solidFill>
              </a:rPr>
              <a:t>Total FLOPs</a:t>
            </a:r>
            <a:r>
              <a:rPr lang="en-US" sz="2800" dirty="0"/>
              <a:t>” line as the numerator in all AI’s and performance</a:t>
            </a:r>
          </a:p>
          <a:p>
            <a:pPr marL="457200" indent="-457200">
              <a:spcBef>
                <a:spcPts val="0"/>
              </a:spcBef>
              <a:buFont typeface="Wingdings" pitchFamily="2" charset="2"/>
              <a:buChar char="§"/>
            </a:pPr>
            <a:r>
              <a:rPr lang="en-US" sz="2800" dirty="0"/>
              <a:t>Use the “</a:t>
            </a:r>
            <a:r>
              <a:rPr lang="en-US" sz="2800" b="1" dirty="0">
                <a:solidFill>
                  <a:srgbClr val="FF0000"/>
                </a:solidFill>
              </a:rPr>
              <a:t>Total Bytes</a:t>
            </a:r>
            <a:r>
              <a:rPr lang="en-US" sz="2800" dirty="0"/>
              <a:t>” line as the denominator in the L1 AI</a:t>
            </a:r>
          </a:p>
          <a:p>
            <a:pPr marL="457200" indent="-457200">
              <a:spcBef>
                <a:spcPts val="0"/>
              </a:spcBef>
              <a:buFont typeface="Wingdings" pitchFamily="2" charset="2"/>
              <a:buChar char="§"/>
            </a:pPr>
            <a:r>
              <a:rPr lang="en-US" sz="2800" dirty="0"/>
              <a:t>Can infer vectorization rates and precision</a:t>
            </a:r>
            <a:endParaRPr lang="en-US" sz="2800" dirty="0">
              <a:latin typeface="Courier New" panose="02070309020205020404" pitchFamily="49" charset="0"/>
              <a:cs typeface="Courier New" panose="02070309020205020404" pitchFamily="49" charset="0"/>
            </a:endParaRPr>
          </a:p>
        </p:txBody>
      </p:sp>
      <p:sp>
        <p:nvSpPr>
          <p:cNvPr id="5" name="Slide Number Placeholder 4">
            <a:extLst>
              <a:ext uri="{FF2B5EF4-FFF2-40B4-BE49-F238E27FC236}">
                <a16:creationId xmlns:a16="http://schemas.microsoft.com/office/drawing/2014/main" id="{BCF326B3-A509-7D4C-B012-D71A1A9648D0}"/>
              </a:ext>
            </a:extLst>
          </p:cNvPr>
          <p:cNvSpPr>
            <a:spLocks noGrp="1"/>
          </p:cNvSpPr>
          <p:nvPr>
            <p:ph type="sldNum" sz="quarter" idx="11"/>
          </p:nvPr>
        </p:nvSpPr>
        <p:spPr/>
        <p:txBody>
          <a:bodyPr/>
          <a:lstStyle/>
          <a:p>
            <a:pPr>
              <a:defRPr/>
            </a:pPr>
            <a:fld id="{245E9D0D-5449-D64E-B77D-4219B8BBCCDD}" type="slidenum">
              <a:rPr lang="en-US" smtClean="0"/>
              <a:pPr>
                <a:defRPr/>
              </a:pPr>
              <a:t>99</a:t>
            </a:fld>
            <a:endParaRPr lang="en-US" dirty="0"/>
          </a:p>
        </p:txBody>
      </p:sp>
      <p:sp>
        <p:nvSpPr>
          <p:cNvPr id="6" name="Content Placeholder 2">
            <a:extLst>
              <a:ext uri="{FF2B5EF4-FFF2-40B4-BE49-F238E27FC236}">
                <a16:creationId xmlns:a16="http://schemas.microsoft.com/office/drawing/2014/main" id="{34BDDEBD-074D-EE47-AB1F-0CD16E48C249}"/>
              </a:ext>
            </a:extLst>
          </p:cNvPr>
          <p:cNvSpPr txBox="1">
            <a:spLocks/>
          </p:cNvSpPr>
          <p:nvPr/>
        </p:nvSpPr>
        <p:spPr>
          <a:xfrm>
            <a:off x="7315200" y="1600200"/>
            <a:ext cx="6858000" cy="5486400"/>
          </a:xfrm>
          <a:prstGeom prst="rect">
            <a:avLst/>
          </a:prstGeom>
        </p:spPr>
        <p:txBody>
          <a:bodyPr lIns="130622" tIns="65311" rIns="130622" bIns="65311"/>
          <a:lstStyle>
            <a:lvl1pPr marL="489833" indent="-489833" algn="l" rtl="0" eaLnBrk="0" fontAlgn="base" hangingPunct="0">
              <a:spcBef>
                <a:spcPts val="1714"/>
              </a:spcBef>
              <a:spcAft>
                <a:spcPct val="0"/>
              </a:spcAft>
              <a:defRPr sz="3400">
                <a:solidFill>
                  <a:srgbClr val="003366"/>
                </a:solidFill>
                <a:latin typeface="+mn-lt"/>
                <a:ea typeface="+mn-ea"/>
                <a:cs typeface="+mn-cs"/>
              </a:defRPr>
            </a:lvl1pPr>
            <a:lvl2pPr marL="412729" indent="-324288" algn="l" rtl="0" eaLnBrk="0" fontAlgn="base" hangingPunct="0">
              <a:spcBef>
                <a:spcPts val="1286"/>
              </a:spcBef>
              <a:spcAft>
                <a:spcPct val="0"/>
              </a:spcAft>
              <a:buSzPct val="85000"/>
              <a:buFont typeface="Arial"/>
              <a:buChar char="•"/>
              <a:defRPr sz="3400">
                <a:solidFill>
                  <a:srgbClr val="003366"/>
                </a:solidFill>
                <a:latin typeface="+mn-lt"/>
                <a:ea typeface="+mn-ea"/>
              </a:defRPr>
            </a:lvl2pPr>
            <a:lvl3pPr marL="655379" indent="-253987" algn="l" rtl="0" eaLnBrk="0" fontAlgn="base" hangingPunct="0">
              <a:spcBef>
                <a:spcPts val="714"/>
              </a:spcBef>
              <a:spcAft>
                <a:spcPct val="0"/>
              </a:spcAft>
              <a:buSzPct val="75000"/>
              <a:buFont typeface="Lucida Grande" pitchFamily="-106" charset="0"/>
              <a:buChar char="–"/>
              <a:defRPr sz="3400">
                <a:solidFill>
                  <a:srgbClr val="003366"/>
                </a:solidFill>
                <a:latin typeface="+mn-lt"/>
                <a:ea typeface="+mn-ea"/>
              </a:defRPr>
            </a:lvl3pPr>
            <a:lvl4pPr marL="981934" indent="-253987" algn="l" rtl="0" eaLnBrk="0" fontAlgn="base" hangingPunct="0">
              <a:spcBef>
                <a:spcPts val="571"/>
              </a:spcBef>
              <a:spcAft>
                <a:spcPct val="0"/>
              </a:spcAft>
              <a:buSzPct val="50000"/>
              <a:buFont typeface="Arial"/>
              <a:buChar char="•"/>
              <a:defRPr sz="3400">
                <a:solidFill>
                  <a:srgbClr val="003366"/>
                </a:solidFill>
                <a:latin typeface="+mn-lt"/>
                <a:ea typeface="+mn-ea"/>
              </a:defRPr>
            </a:lvl4pPr>
            <a:lvl5pPr marL="1637311" indent="-337895" algn="l" rtl="0" eaLnBrk="0" fontAlgn="base" hangingPunct="0">
              <a:spcBef>
                <a:spcPct val="20000"/>
              </a:spcBef>
              <a:spcAft>
                <a:spcPct val="0"/>
              </a:spcAft>
              <a:buChar char="»"/>
              <a:defRPr sz="3400">
                <a:solidFill>
                  <a:srgbClr val="003366"/>
                </a:solidFill>
                <a:latin typeface="+mn-lt"/>
                <a:ea typeface="+mn-ea"/>
              </a:defRPr>
            </a:lvl5pPr>
            <a:lvl6pPr marL="3592106" indent="-326555" algn="l" rtl="0" fontAlgn="base">
              <a:spcBef>
                <a:spcPct val="20000"/>
              </a:spcBef>
              <a:spcAft>
                <a:spcPct val="0"/>
              </a:spcAft>
              <a:buChar char="»"/>
              <a:defRPr sz="2900">
                <a:solidFill>
                  <a:srgbClr val="2C5993"/>
                </a:solidFill>
                <a:latin typeface="+mn-lt"/>
                <a:ea typeface="+mn-ea"/>
              </a:defRPr>
            </a:lvl6pPr>
            <a:lvl7pPr marL="4245216" indent="-326555" algn="l" rtl="0" fontAlgn="base">
              <a:spcBef>
                <a:spcPct val="20000"/>
              </a:spcBef>
              <a:spcAft>
                <a:spcPct val="0"/>
              </a:spcAft>
              <a:buChar char="»"/>
              <a:defRPr sz="2900">
                <a:solidFill>
                  <a:srgbClr val="2C5993"/>
                </a:solidFill>
                <a:latin typeface="+mn-lt"/>
                <a:ea typeface="+mn-ea"/>
              </a:defRPr>
            </a:lvl7pPr>
            <a:lvl8pPr marL="4898327" indent="-326555" algn="l" rtl="0" fontAlgn="base">
              <a:spcBef>
                <a:spcPct val="20000"/>
              </a:spcBef>
              <a:spcAft>
                <a:spcPct val="0"/>
              </a:spcAft>
              <a:buChar char="»"/>
              <a:defRPr sz="2900">
                <a:solidFill>
                  <a:srgbClr val="2C5993"/>
                </a:solidFill>
                <a:latin typeface="+mn-lt"/>
                <a:ea typeface="+mn-ea"/>
              </a:defRPr>
            </a:lvl8pPr>
            <a:lvl9pPr marL="5551437" indent="-326555" algn="l" rtl="0" fontAlgn="base">
              <a:spcBef>
                <a:spcPct val="20000"/>
              </a:spcBef>
              <a:spcAft>
                <a:spcPct val="0"/>
              </a:spcAft>
              <a:buChar char="»"/>
              <a:defRPr sz="2900">
                <a:solidFill>
                  <a:srgbClr val="2C5993"/>
                </a:solidFill>
                <a:latin typeface="+mn-lt"/>
                <a:ea typeface="+mn-ea"/>
              </a:defRPr>
            </a:lvl9pPr>
          </a:lstStyle>
          <a:p>
            <a:pPr marL="0" indent="0">
              <a:spcBef>
                <a:spcPts val="0"/>
              </a:spcBef>
            </a:pPr>
            <a:r>
              <a:rPr lang="en-US" sz="1200" kern="0" dirty="0">
                <a:latin typeface="Courier New" panose="02070309020205020404" pitchFamily="49" charset="0"/>
                <a:cs typeface="Courier New" panose="02070309020205020404" pitchFamily="49" charset="0"/>
              </a:rPr>
              <a:t>$ ./parse-</a:t>
            </a:r>
            <a:r>
              <a:rPr lang="en-US" sz="1200" kern="0" dirty="0" err="1">
                <a:latin typeface="Courier New" panose="02070309020205020404" pitchFamily="49" charset="0"/>
                <a:cs typeface="Courier New" panose="02070309020205020404" pitchFamily="49" charset="0"/>
              </a:rPr>
              <a:t>sde.sh</a:t>
            </a:r>
            <a:r>
              <a:rPr lang="en-US" sz="1200" kern="0" dirty="0">
                <a:latin typeface="Courier New" panose="02070309020205020404" pitchFamily="49" charset="0"/>
                <a:cs typeface="Courier New" panose="02070309020205020404" pitchFamily="49" charset="0"/>
              </a:rPr>
              <a:t> sde_2p16t*           </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Search stanza is "EMIT_GLOBAL_DYNAMIC_STATS"</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elements_fp_single_1 = 0</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elements_fp_single_2 = 0</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elements_fp_single_4 = 0</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elements_fp_single_8 = 0</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elements_fp_single_16 = 0</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elements_fp_double_1 = 2960</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elements_fp_double_2 = 0</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elements_fp_double_4 = 999999360</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elements_fp_double_8 = 0</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---&gt;Total single-precision FLOPs = 0</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---&gt;Total double-precision FLOPs = 4000000400</a:t>
            </a:r>
            <a:br>
              <a:rPr lang="en-US" sz="1200" kern="0" dirty="0">
                <a:latin typeface="Courier New" panose="02070309020205020404" pitchFamily="49" charset="0"/>
                <a:cs typeface="Courier New" panose="02070309020205020404" pitchFamily="49" charset="0"/>
              </a:rPr>
            </a:br>
            <a:r>
              <a:rPr lang="en-US" sz="1200" b="1" kern="0" dirty="0">
                <a:solidFill>
                  <a:srgbClr val="FF0000"/>
                </a:solidFill>
                <a:latin typeface="Courier New" panose="02070309020205020404" pitchFamily="49" charset="0"/>
                <a:cs typeface="Courier New" panose="02070309020205020404" pitchFamily="49" charset="0"/>
              </a:rPr>
              <a:t>---&gt;Total FLOPs = 4000000400</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mem-read-1 = 8618384</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mem-read-2 = 1232</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mem-read-4 = 137276433</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mem-read-8 = 149329207</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mem-read-16 = 1999998720</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mem-read-32 = 0</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mem-read-64 = 0</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mem-write-1 = 264992</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mem-write-2 = 560</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mem-write-4 = 285974</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mem-write-8 = 14508338</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mem-write-16 = 0</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mem-write-32 = 499999680</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mem-write-64 = 0</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---&gt;Total Bytes read = 33752339756</a:t>
            </a:r>
            <a:br>
              <a:rPr lang="en-US" sz="1200" kern="0" dirty="0">
                <a:latin typeface="Courier New" panose="02070309020205020404" pitchFamily="49" charset="0"/>
                <a:cs typeface="Courier New" panose="02070309020205020404" pitchFamily="49" charset="0"/>
              </a:rPr>
            </a:br>
            <a:r>
              <a:rPr lang="en-US" sz="1200" kern="0" dirty="0">
                <a:latin typeface="Courier New" panose="02070309020205020404" pitchFamily="49" charset="0"/>
                <a:cs typeface="Courier New" panose="02070309020205020404" pitchFamily="49" charset="0"/>
              </a:rPr>
              <a:t>---&gt;Total Bytes written = 16117466472</a:t>
            </a:r>
            <a:br>
              <a:rPr lang="en-US" sz="1200" kern="0" dirty="0">
                <a:latin typeface="Courier New" panose="02070309020205020404" pitchFamily="49" charset="0"/>
                <a:cs typeface="Courier New" panose="02070309020205020404" pitchFamily="49" charset="0"/>
              </a:rPr>
            </a:br>
            <a:r>
              <a:rPr lang="en-US" sz="1200" b="1" kern="0" dirty="0">
                <a:solidFill>
                  <a:srgbClr val="FF0000"/>
                </a:solidFill>
                <a:latin typeface="Courier New" panose="02070309020205020404" pitchFamily="49" charset="0"/>
                <a:cs typeface="Courier New" panose="02070309020205020404" pitchFamily="49" charset="0"/>
              </a:rPr>
              <a:t>---&gt;Total Bytes = 49869806228</a:t>
            </a:r>
          </a:p>
        </p:txBody>
      </p:sp>
    </p:spTree>
    <p:extLst>
      <p:ext uri="{BB962C8B-B14F-4D97-AF65-F5344CB8AC3E}">
        <p14:creationId xmlns:p14="http://schemas.microsoft.com/office/powerpoint/2010/main" val="406491100"/>
      </p:ext>
    </p:extLst>
  </p:cSld>
  <p:clrMapOvr>
    <a:masterClrMapping/>
  </p:clrMapOvr>
</p:sld>
</file>

<file path=ppt/theme/theme1.xml><?xml version="1.0" encoding="utf-8"?>
<a:theme xmlns:a="http://schemas.openxmlformats.org/drawingml/2006/main" name="LBNL_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LBNL_Template.pot</Template>
  <TotalTime>5158</TotalTime>
  <Words>10778</Words>
  <Application>Microsoft Macintosh PowerPoint</Application>
  <PresentationFormat>Custom</PresentationFormat>
  <Paragraphs>2056</Paragraphs>
  <Slides>137</Slides>
  <Notes>17</Notes>
  <HiddenSlides>11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137</vt:i4>
      </vt:variant>
    </vt:vector>
  </HeadingPairs>
  <TitlesOfParts>
    <vt:vector size="149" baseType="lpstr">
      <vt:lpstr>ＭＳ Ｐゴシック</vt:lpstr>
      <vt:lpstr>宋体</vt:lpstr>
      <vt:lpstr>Arial</vt:lpstr>
      <vt:lpstr>Calibri</vt:lpstr>
      <vt:lpstr>Cambria Math</vt:lpstr>
      <vt:lpstr>Courier New</vt:lpstr>
      <vt:lpstr>Helvetica Neue</vt:lpstr>
      <vt:lpstr>Lucida Console</vt:lpstr>
      <vt:lpstr>Lucida Grande</vt:lpstr>
      <vt:lpstr>Wingdings</vt:lpstr>
      <vt:lpstr>Zapf Dingbats</vt:lpstr>
      <vt:lpstr>LBNL_Template</vt:lpstr>
      <vt:lpstr>Performance Modeling  and Analysis</vt:lpstr>
      <vt:lpstr>Acknowledgements</vt:lpstr>
      <vt:lpstr>Acknowledgements</vt:lpstr>
      <vt:lpstr>Introduction to Performance Modeling</vt:lpstr>
      <vt:lpstr>Why Use Performance Models or Tools?</vt:lpstr>
      <vt:lpstr>Computational Complexity</vt:lpstr>
      <vt:lpstr>Data Movement Complexity</vt:lpstr>
      <vt:lpstr>Machine Balance and Arithmetic Intensity</vt:lpstr>
      <vt:lpstr>Distributed Memory Performance Modeling</vt:lpstr>
      <vt:lpstr>Computational Depth</vt:lpstr>
      <vt:lpstr>Performance Models</vt:lpstr>
      <vt:lpstr>Performance Models</vt:lpstr>
      <vt:lpstr>Performance Models</vt:lpstr>
      <vt:lpstr>Performance Models</vt:lpstr>
      <vt:lpstr>Performance Models</vt:lpstr>
      <vt:lpstr>Implications of Architectural Evolution…</vt:lpstr>
      <vt:lpstr>Roofline Model</vt:lpstr>
      <vt:lpstr>Performance Models</vt:lpstr>
      <vt:lpstr>Introduction to the Roofline Model</vt:lpstr>
      <vt:lpstr>(DRAM) Roofline</vt:lpstr>
      <vt:lpstr>(DRAM) Roofline</vt:lpstr>
      <vt:lpstr>(DRAM) Roofline</vt:lpstr>
      <vt:lpstr>(DRAM) Roofline</vt:lpstr>
      <vt:lpstr>Arithmetic Intensity</vt:lpstr>
      <vt:lpstr>(DRAM) Roofline</vt:lpstr>
      <vt:lpstr>Roofline Example #1</vt:lpstr>
      <vt:lpstr>Roofline Example #2</vt:lpstr>
      <vt:lpstr>Roofline Example #2</vt:lpstr>
      <vt:lpstr>Roofline Example #2</vt:lpstr>
      <vt:lpstr>Question:  Will Performance Always Lie on the Roofline?</vt:lpstr>
      <vt:lpstr>Can performance be below the Roofline?</vt:lpstr>
      <vt:lpstr>Extending the Roofline: Memory Hierarchy</vt:lpstr>
      <vt:lpstr>Hierarchical Roofline</vt:lpstr>
      <vt:lpstr>Hierarchical Roofline</vt:lpstr>
      <vt:lpstr>Hierarchical Roofline</vt:lpstr>
      <vt:lpstr>Hierarchical Roofline</vt:lpstr>
      <vt:lpstr>Hierarchical Roofline</vt:lpstr>
      <vt:lpstr>Hierarchical Roofline</vt:lpstr>
      <vt:lpstr>Hierarchical Roofline</vt:lpstr>
      <vt:lpstr>NUMA Effects</vt:lpstr>
      <vt:lpstr>Extending the Roofline: In-Core Effects</vt:lpstr>
      <vt:lpstr>In-Core Parallelism</vt:lpstr>
      <vt:lpstr>Data Parallelism (e.g. SIMD)</vt:lpstr>
      <vt:lpstr>Data Parallelism (e.g. SIMD)</vt:lpstr>
      <vt:lpstr>Return of Complex Instruction Set Computing</vt:lpstr>
      <vt:lpstr>Return of CISC</vt:lpstr>
      <vt:lpstr>Return of CISC</vt:lpstr>
      <vt:lpstr>Superscalar vs. Instruction mix</vt:lpstr>
      <vt:lpstr>Superscalar vs. Instruction mix</vt:lpstr>
      <vt:lpstr>Superscalar vs. Instruction mix</vt:lpstr>
      <vt:lpstr>Superscalar vs. Instruction mix</vt:lpstr>
      <vt:lpstr>Superscalar vs. Instruction mix</vt:lpstr>
      <vt:lpstr>Superscalar vs. Instruction mix</vt:lpstr>
      <vt:lpstr>Extending the Roofline: Modeling Cache Effects</vt:lpstr>
      <vt:lpstr>Locality Walls</vt:lpstr>
      <vt:lpstr>Locality Walls</vt:lpstr>
      <vt:lpstr>Locality Walls</vt:lpstr>
      <vt:lpstr>Locality Walls</vt:lpstr>
      <vt:lpstr>So Why is Roofline Useful?</vt:lpstr>
      <vt:lpstr>Why is Roofline Useful?</vt:lpstr>
      <vt:lpstr>Why is Roofline Useful?</vt:lpstr>
      <vt:lpstr>Why is Roofline Useful?</vt:lpstr>
      <vt:lpstr>Why is Roofline Useful?</vt:lpstr>
      <vt:lpstr>Tracking Progress Towards Optimality</vt:lpstr>
      <vt:lpstr>Roofline Scaling Trajectories</vt:lpstr>
      <vt:lpstr>Roofline Scaling Trajectories</vt:lpstr>
      <vt:lpstr>Roofline Scaling Trajectories</vt:lpstr>
      <vt:lpstr>Driving Performance Optimization</vt:lpstr>
      <vt:lpstr>Driving Performance Optimization</vt:lpstr>
      <vt:lpstr>Driving Performance Optimization</vt:lpstr>
      <vt:lpstr>Driving Performance Optimization</vt:lpstr>
      <vt:lpstr>How do I build and use Roofline?</vt:lpstr>
      <vt:lpstr>Machine Characterization</vt:lpstr>
      <vt:lpstr>Machine Characterization</vt:lpstr>
      <vt:lpstr>Machine Characterization</vt:lpstr>
      <vt:lpstr>ERT Configuration</vt:lpstr>
      <vt:lpstr>Measuring Application AI and Performance</vt:lpstr>
      <vt:lpstr>How Do We Count FLOPs?</vt:lpstr>
      <vt:lpstr>How Do We Measure Data Movement?</vt:lpstr>
      <vt:lpstr>Initially Cobbled Together Tools…</vt:lpstr>
      <vt:lpstr>More Recently…</vt:lpstr>
      <vt:lpstr>LIKWID</vt:lpstr>
      <vt:lpstr>Profiling with LIKWID</vt:lpstr>
      <vt:lpstr>Profiling with LIKWID (2)</vt:lpstr>
      <vt:lpstr>Likwid-perfctr –a (KNL)</vt:lpstr>
      <vt:lpstr>Using LIKWID for Roofline</vt:lpstr>
      <vt:lpstr>GFLOP/s</vt:lpstr>
      <vt:lpstr>MCDRAM and DDR GB/s</vt:lpstr>
      <vt:lpstr>L2 GB/s</vt:lpstr>
      <vt:lpstr>L1 GB/s</vt:lpstr>
      <vt:lpstr>Resultant Roofline</vt:lpstr>
      <vt:lpstr>LIKWID on AMReX apps</vt:lpstr>
      <vt:lpstr>Likwid-mpirun</vt:lpstr>
      <vt:lpstr>Marking Specific Regions</vt:lpstr>
      <vt:lpstr>Why isn’t LIKWID good enough?</vt:lpstr>
      <vt:lpstr>Intel Software Development Emulator (SDE)</vt:lpstr>
      <vt:lpstr>Compiling with SDE at NERSC</vt:lpstr>
      <vt:lpstr>Running with SDE at NERSC</vt:lpstr>
      <vt:lpstr>Parsing the Output</vt:lpstr>
      <vt:lpstr>Marking Regions of Interest for SDE</vt:lpstr>
      <vt:lpstr>Intel Advisor</vt:lpstr>
      <vt:lpstr>Intel® Advisor: Components</vt:lpstr>
      <vt:lpstr>Intel® Advisor: 2-pass Approach</vt:lpstr>
      <vt:lpstr>Intel® Advisor: Roofline Automation</vt:lpstr>
      <vt:lpstr>NEW: Integrated Roofline</vt:lpstr>
      <vt:lpstr>NEW: Integer, Float, Int+Float Rooflines</vt:lpstr>
      <vt:lpstr>NEW: Memory Traffic in Survey Grid</vt:lpstr>
      <vt:lpstr>Integrated Roofline Model</vt:lpstr>
      <vt:lpstr>Advisor on NERSC’s Cori</vt:lpstr>
      <vt:lpstr>Exporting Roofline Figures</vt:lpstr>
      <vt:lpstr>Tools for Roofline Analysis on GPUs  slides provided by Charlene Yang (CJYang@lbl.gov)</vt:lpstr>
      <vt:lpstr>Roofline on GPUs (Overview)</vt:lpstr>
      <vt:lpstr>Characterizing NVIDIA GPUs</vt:lpstr>
      <vt:lpstr>Characterizing NVIDIA GPUs</vt:lpstr>
      <vt:lpstr>Peak Bandwidth</vt:lpstr>
      <vt:lpstr>Peak Performance</vt:lpstr>
      <vt:lpstr>Characterizing GPU-accelerated Applications</vt:lpstr>
      <vt:lpstr>Characterizing GPU-accelerated Applications</vt:lpstr>
      <vt:lpstr>Example Output</vt:lpstr>
      <vt:lpstr>Plotting Rooflines of NVProf Data</vt:lpstr>
      <vt:lpstr>HBM Roofline on GPUs</vt:lpstr>
      <vt:lpstr>Hierarchical Roofline on GPUs</vt:lpstr>
      <vt:lpstr>Summary</vt:lpstr>
      <vt:lpstr>Summary</vt:lpstr>
      <vt:lpstr>Questions?</vt:lpstr>
      <vt:lpstr>Backup</vt:lpstr>
      <vt:lpstr>Hierarchical Roofline vs. Cache-Aware Roofline  …understanding different Roofline formulations in Advisor</vt:lpstr>
      <vt:lpstr>There are two Major Roofline Formulations:</vt:lpstr>
      <vt:lpstr>PowerPoint Presentation</vt:lpstr>
      <vt:lpstr>Example: STREAM</vt:lpstr>
      <vt:lpstr>Example: STREAM</vt:lpstr>
      <vt:lpstr>Example: 7-point Stencil (Small Problem)</vt:lpstr>
      <vt:lpstr>Example: 7-point Stencil (Small Problem)</vt:lpstr>
      <vt:lpstr>Example: 7-point Stencil (Small Problem)</vt:lpstr>
      <vt:lpstr>Example: 7-point Stencil (Large Problem)</vt:lpstr>
      <vt:lpstr>Example: 7-point Stencil (Observed Perf.)</vt:lpstr>
      <vt:lpstr>Example: 7-point Stencil (Observed Perf.)</vt:lpstr>
    </vt:vector>
  </TitlesOfParts>
  <Company>UCB</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Samuel Williams</dc:creator>
  <cp:lastModifiedBy>Sam</cp:lastModifiedBy>
  <cp:revision>689</cp:revision>
  <cp:lastPrinted>2019-02-14T13:33:05Z</cp:lastPrinted>
  <dcterms:created xsi:type="dcterms:W3CDTF">2016-03-03T18:27:37Z</dcterms:created>
  <dcterms:modified xsi:type="dcterms:W3CDTF">2019-02-15T16:45:41Z</dcterms:modified>
</cp:coreProperties>
</file>