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05"/>
  </p:notesMasterIdLst>
  <p:handoutMasterIdLst>
    <p:handoutMasterId r:id="rId106"/>
  </p:handoutMasterIdLst>
  <p:sldIdLst>
    <p:sldId id="266" r:id="rId2"/>
    <p:sldId id="374" r:id="rId3"/>
    <p:sldId id="434" r:id="rId4"/>
    <p:sldId id="329" r:id="rId5"/>
    <p:sldId id="439" r:id="rId6"/>
    <p:sldId id="441" r:id="rId7"/>
    <p:sldId id="442" r:id="rId8"/>
    <p:sldId id="444" r:id="rId9"/>
    <p:sldId id="443" r:id="rId10"/>
    <p:sldId id="440" r:id="rId11"/>
    <p:sldId id="446" r:id="rId12"/>
    <p:sldId id="449" r:id="rId13"/>
    <p:sldId id="447" r:id="rId14"/>
    <p:sldId id="448" r:id="rId15"/>
    <p:sldId id="450" r:id="rId16"/>
    <p:sldId id="435" r:id="rId17"/>
    <p:sldId id="350" r:id="rId18"/>
    <p:sldId id="369" r:id="rId19"/>
    <p:sldId id="349" r:id="rId20"/>
    <p:sldId id="507" r:id="rId21"/>
    <p:sldId id="508" r:id="rId22"/>
    <p:sldId id="506" r:id="rId23"/>
    <p:sldId id="454" r:id="rId24"/>
    <p:sldId id="364" r:id="rId25"/>
    <p:sldId id="390" r:id="rId26"/>
    <p:sldId id="365" r:id="rId27"/>
    <p:sldId id="432" r:id="rId28"/>
    <p:sldId id="426" r:id="rId29"/>
    <p:sldId id="366" r:id="rId30"/>
    <p:sldId id="427" r:id="rId31"/>
    <p:sldId id="459" r:id="rId32"/>
    <p:sldId id="341" r:id="rId33"/>
    <p:sldId id="367" r:id="rId34"/>
    <p:sldId id="452" r:id="rId35"/>
    <p:sldId id="501" r:id="rId36"/>
    <p:sldId id="502" r:id="rId37"/>
    <p:sldId id="503" r:id="rId38"/>
    <p:sldId id="505" r:id="rId39"/>
    <p:sldId id="463" r:id="rId40"/>
    <p:sldId id="464" r:id="rId41"/>
    <p:sldId id="465" r:id="rId42"/>
    <p:sldId id="466" r:id="rId43"/>
    <p:sldId id="504" r:id="rId44"/>
    <p:sldId id="455" r:id="rId45"/>
    <p:sldId id="458" r:id="rId46"/>
    <p:sldId id="456" r:id="rId47"/>
    <p:sldId id="457" r:id="rId48"/>
    <p:sldId id="453" r:id="rId49"/>
    <p:sldId id="394" r:id="rId50"/>
    <p:sldId id="461" r:id="rId51"/>
    <p:sldId id="462" r:id="rId52"/>
    <p:sldId id="353" r:id="rId53"/>
    <p:sldId id="363" r:id="rId54"/>
    <p:sldId id="388" r:id="rId55"/>
    <p:sldId id="418" r:id="rId56"/>
    <p:sldId id="348" r:id="rId57"/>
    <p:sldId id="422" r:id="rId58"/>
    <p:sldId id="460" r:id="rId59"/>
    <p:sldId id="373" r:id="rId60"/>
    <p:sldId id="354" r:id="rId61"/>
    <p:sldId id="396" r:id="rId62"/>
    <p:sldId id="358" r:id="rId63"/>
    <p:sldId id="370" r:id="rId64"/>
    <p:sldId id="395" r:id="rId65"/>
    <p:sldId id="433" r:id="rId66"/>
    <p:sldId id="372" r:id="rId67"/>
    <p:sldId id="424" r:id="rId68"/>
    <p:sldId id="425" r:id="rId69"/>
    <p:sldId id="338" r:id="rId70"/>
    <p:sldId id="467" r:id="rId71"/>
    <p:sldId id="470" r:id="rId72"/>
    <p:sldId id="471" r:id="rId73"/>
    <p:sldId id="472" r:id="rId74"/>
    <p:sldId id="473" r:id="rId75"/>
    <p:sldId id="474" r:id="rId76"/>
    <p:sldId id="469" r:id="rId77"/>
    <p:sldId id="437" r:id="rId78"/>
    <p:sldId id="468" r:id="rId79"/>
    <p:sldId id="476" r:id="rId80"/>
    <p:sldId id="477" r:id="rId81"/>
    <p:sldId id="478" r:id="rId82"/>
    <p:sldId id="479" r:id="rId83"/>
    <p:sldId id="480" r:id="rId84"/>
    <p:sldId id="481" r:id="rId85"/>
    <p:sldId id="482" r:id="rId86"/>
    <p:sldId id="483" r:id="rId87"/>
    <p:sldId id="484" r:id="rId88"/>
    <p:sldId id="485" r:id="rId89"/>
    <p:sldId id="486" r:id="rId90"/>
    <p:sldId id="488" r:id="rId91"/>
    <p:sldId id="489" r:id="rId92"/>
    <p:sldId id="490" r:id="rId93"/>
    <p:sldId id="491" r:id="rId94"/>
    <p:sldId id="492" r:id="rId95"/>
    <p:sldId id="493" r:id="rId96"/>
    <p:sldId id="494" r:id="rId97"/>
    <p:sldId id="495" r:id="rId98"/>
    <p:sldId id="496" r:id="rId99"/>
    <p:sldId id="497" r:id="rId100"/>
    <p:sldId id="498" r:id="rId101"/>
    <p:sldId id="499" r:id="rId102"/>
    <p:sldId id="500" r:id="rId103"/>
    <p:sldId id="475" r:id="rId104"/>
  </p:sldIdLst>
  <p:sldSz cx="14630400" cy="8229600"/>
  <p:notesSz cx="6858000" cy="9144000"/>
  <p:defaultTextStyle>
    <a:defPPr>
      <a:defRPr lang="en-US"/>
    </a:defPPr>
    <a:lvl1pPr algn="l" rtl="0" fontAlgn="base">
      <a:spcBef>
        <a:spcPct val="0"/>
      </a:spcBef>
      <a:spcAft>
        <a:spcPct val="0"/>
      </a:spcAft>
      <a:defRPr sz="3400" kern="1200">
        <a:solidFill>
          <a:schemeClr val="tx1"/>
        </a:solidFill>
        <a:latin typeface="Arial" pitchFamily="-106" charset="0"/>
        <a:ea typeface="ＭＳ Ｐゴシック" pitchFamily="-106" charset="-128"/>
        <a:cs typeface="ＭＳ Ｐゴシック" pitchFamily="-106" charset="-128"/>
      </a:defRPr>
    </a:lvl1pPr>
    <a:lvl2pPr marL="653110" algn="l" rtl="0" fontAlgn="base">
      <a:spcBef>
        <a:spcPct val="0"/>
      </a:spcBef>
      <a:spcAft>
        <a:spcPct val="0"/>
      </a:spcAft>
      <a:defRPr sz="3400" kern="1200">
        <a:solidFill>
          <a:schemeClr val="tx1"/>
        </a:solidFill>
        <a:latin typeface="Arial" pitchFamily="-106" charset="0"/>
        <a:ea typeface="ＭＳ Ｐゴシック" pitchFamily="-106" charset="-128"/>
        <a:cs typeface="ＭＳ Ｐゴシック" pitchFamily="-106" charset="-128"/>
      </a:defRPr>
    </a:lvl2pPr>
    <a:lvl3pPr marL="1306220" algn="l" rtl="0" fontAlgn="base">
      <a:spcBef>
        <a:spcPct val="0"/>
      </a:spcBef>
      <a:spcAft>
        <a:spcPct val="0"/>
      </a:spcAft>
      <a:defRPr sz="3400" kern="1200">
        <a:solidFill>
          <a:schemeClr val="tx1"/>
        </a:solidFill>
        <a:latin typeface="Arial" pitchFamily="-106" charset="0"/>
        <a:ea typeface="ＭＳ Ｐゴシック" pitchFamily="-106" charset="-128"/>
        <a:cs typeface="ＭＳ Ｐゴシック" pitchFamily="-106" charset="-128"/>
      </a:defRPr>
    </a:lvl3pPr>
    <a:lvl4pPr marL="1959331" algn="l" rtl="0" fontAlgn="base">
      <a:spcBef>
        <a:spcPct val="0"/>
      </a:spcBef>
      <a:spcAft>
        <a:spcPct val="0"/>
      </a:spcAft>
      <a:defRPr sz="3400" kern="1200">
        <a:solidFill>
          <a:schemeClr val="tx1"/>
        </a:solidFill>
        <a:latin typeface="Arial" pitchFamily="-106" charset="0"/>
        <a:ea typeface="ＭＳ Ｐゴシック" pitchFamily="-106" charset="-128"/>
        <a:cs typeface="ＭＳ Ｐゴシック" pitchFamily="-106" charset="-128"/>
      </a:defRPr>
    </a:lvl4pPr>
    <a:lvl5pPr marL="2612441" algn="l" rtl="0" fontAlgn="base">
      <a:spcBef>
        <a:spcPct val="0"/>
      </a:spcBef>
      <a:spcAft>
        <a:spcPct val="0"/>
      </a:spcAft>
      <a:defRPr sz="3400" kern="1200">
        <a:solidFill>
          <a:schemeClr val="tx1"/>
        </a:solidFill>
        <a:latin typeface="Arial" pitchFamily="-106" charset="0"/>
        <a:ea typeface="ＭＳ Ｐゴシック" pitchFamily="-106" charset="-128"/>
        <a:cs typeface="ＭＳ Ｐゴシック" pitchFamily="-106" charset="-128"/>
      </a:defRPr>
    </a:lvl5pPr>
    <a:lvl6pPr marL="3265551" algn="l" defTabSz="653110" rtl="0" eaLnBrk="1" latinLnBrk="0" hangingPunct="1">
      <a:defRPr sz="3400" kern="1200">
        <a:solidFill>
          <a:schemeClr val="tx1"/>
        </a:solidFill>
        <a:latin typeface="Arial" pitchFamily="-106" charset="0"/>
        <a:ea typeface="ＭＳ Ｐゴシック" pitchFamily="-106" charset="-128"/>
        <a:cs typeface="ＭＳ Ｐゴシック" pitchFamily="-106" charset="-128"/>
      </a:defRPr>
    </a:lvl6pPr>
    <a:lvl7pPr marL="3918661" algn="l" defTabSz="653110" rtl="0" eaLnBrk="1" latinLnBrk="0" hangingPunct="1">
      <a:defRPr sz="3400" kern="1200">
        <a:solidFill>
          <a:schemeClr val="tx1"/>
        </a:solidFill>
        <a:latin typeface="Arial" pitchFamily="-106" charset="0"/>
        <a:ea typeface="ＭＳ Ｐゴシック" pitchFamily="-106" charset="-128"/>
        <a:cs typeface="ＭＳ Ｐゴシック" pitchFamily="-106" charset="-128"/>
      </a:defRPr>
    </a:lvl7pPr>
    <a:lvl8pPr marL="4571771" algn="l" defTabSz="653110" rtl="0" eaLnBrk="1" latinLnBrk="0" hangingPunct="1">
      <a:defRPr sz="3400" kern="1200">
        <a:solidFill>
          <a:schemeClr val="tx1"/>
        </a:solidFill>
        <a:latin typeface="Arial" pitchFamily="-106" charset="0"/>
        <a:ea typeface="ＭＳ Ｐゴシック" pitchFamily="-106" charset="-128"/>
        <a:cs typeface="ＭＳ Ｐゴシック" pitchFamily="-106" charset="-128"/>
      </a:defRPr>
    </a:lvl8pPr>
    <a:lvl9pPr marL="5224882" algn="l" defTabSz="653110" rtl="0" eaLnBrk="1" latinLnBrk="0" hangingPunct="1">
      <a:defRPr sz="3400" kern="1200">
        <a:solidFill>
          <a:schemeClr val="tx1"/>
        </a:solidFill>
        <a:latin typeface="Arial" pitchFamily="-106" charset="0"/>
        <a:ea typeface="ＭＳ Ｐゴシック" pitchFamily="-106" charset="-128"/>
        <a:cs typeface="ＭＳ Ｐゴシック" pitchFamily="-106" charset="-128"/>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2F92"/>
    <a:srgbClr val="0432FF"/>
    <a:srgbClr val="CC66FF"/>
    <a:srgbClr val="009051"/>
    <a:srgbClr val="00FA00"/>
    <a:srgbClr val="FF9300"/>
    <a:srgbClr val="FF2600"/>
    <a:srgbClr val="941100"/>
    <a:srgbClr val="929000"/>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33" autoAdjust="0"/>
    <p:restoredTop sz="90524" autoAdjust="0"/>
  </p:normalViewPr>
  <p:slideViewPr>
    <p:cSldViewPr showGuides="1">
      <p:cViewPr varScale="1">
        <p:scale>
          <a:sx n="84" d="100"/>
          <a:sy n="84" d="100"/>
        </p:scale>
        <p:origin x="344" y="184"/>
      </p:cViewPr>
      <p:guideLst>
        <p:guide orient="horz" pos="2592"/>
        <p:guide pos="4608"/>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000">
                <a:latin typeface="Arial" pitchFamily="-109" charset="0"/>
                <a:ea typeface="ＭＳ Ｐゴシック" pitchFamily="-109" charset="-128"/>
                <a:cs typeface="ＭＳ Ｐゴシック" pitchFamily="-109"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000">
                <a:latin typeface="Arial" pitchFamily="-109" charset="0"/>
                <a:ea typeface="ＭＳ Ｐゴシック" pitchFamily="-109" charset="-128"/>
                <a:cs typeface="ＭＳ Ｐゴシック" pitchFamily="-109" charset="-128"/>
              </a:defRPr>
            </a:lvl1pPr>
          </a:lstStyle>
          <a:p>
            <a:pPr>
              <a:defRPr/>
            </a:pPr>
            <a:fld id="{F3512E2B-AB16-1F40-9F82-CED6EF5B28CB}" type="datetime1">
              <a:rPr lang="en-US"/>
              <a:pPr>
                <a:defRPr/>
              </a:pPr>
              <a:t>1/31/18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800">
                <a:latin typeface="Arial" pitchFamily="-109" charset="0"/>
                <a:ea typeface="ＭＳ Ｐゴシック" pitchFamily="-109" charset="-128"/>
                <a:cs typeface="ＭＳ Ｐゴシック" pitchFamily="-109"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800">
                <a:latin typeface="Arial" pitchFamily="-109" charset="0"/>
                <a:ea typeface="ＭＳ Ｐゴシック" pitchFamily="-109" charset="-128"/>
                <a:cs typeface="ＭＳ Ｐゴシック" pitchFamily="-109" charset="-128"/>
              </a:defRPr>
            </a:lvl1pPr>
          </a:lstStyle>
          <a:p>
            <a:pPr>
              <a:defRPr/>
            </a:pPr>
            <a:fld id="{1CFB7D28-B826-2846-AF11-E6EE4826389B}"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pitchFamily="-109" charset="0"/>
                <a:ea typeface="ＭＳ Ｐゴシック" pitchFamily="-109" charset="-128"/>
                <a:cs typeface="ＭＳ Ｐゴシック" pitchFamily="-109" charset="-128"/>
              </a:defRPr>
            </a:lvl1pPr>
          </a:lstStyle>
          <a:p>
            <a:pPr>
              <a:defRPr/>
            </a:pPr>
            <a:fld id="{310EB0D7-19A2-974B-BD7A-EA08ECDF734C}"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700" kern="1200">
        <a:solidFill>
          <a:schemeClr val="tx1"/>
        </a:solidFill>
        <a:latin typeface="Arial" charset="0"/>
        <a:ea typeface="ＭＳ Ｐゴシック" charset="-128"/>
        <a:cs typeface="ＭＳ Ｐゴシック" charset="-128"/>
      </a:defRPr>
    </a:lvl1pPr>
    <a:lvl2pPr marL="653110" algn="l" rtl="0" eaLnBrk="0" fontAlgn="base" hangingPunct="0">
      <a:spcBef>
        <a:spcPct val="30000"/>
      </a:spcBef>
      <a:spcAft>
        <a:spcPct val="0"/>
      </a:spcAft>
      <a:defRPr sz="1700" kern="1200">
        <a:solidFill>
          <a:schemeClr val="tx1"/>
        </a:solidFill>
        <a:latin typeface="Arial" charset="0"/>
        <a:ea typeface="ＭＳ Ｐゴシック" charset="-128"/>
        <a:cs typeface="+mn-cs"/>
      </a:defRPr>
    </a:lvl2pPr>
    <a:lvl3pPr marL="1306220" algn="l" rtl="0" eaLnBrk="0" fontAlgn="base" hangingPunct="0">
      <a:spcBef>
        <a:spcPct val="30000"/>
      </a:spcBef>
      <a:spcAft>
        <a:spcPct val="0"/>
      </a:spcAft>
      <a:defRPr sz="1700" kern="1200">
        <a:solidFill>
          <a:schemeClr val="tx1"/>
        </a:solidFill>
        <a:latin typeface="Arial" charset="0"/>
        <a:ea typeface="ＭＳ Ｐゴシック" charset="-128"/>
        <a:cs typeface="+mn-cs"/>
      </a:defRPr>
    </a:lvl3pPr>
    <a:lvl4pPr marL="1959331" algn="l" rtl="0" eaLnBrk="0" fontAlgn="base" hangingPunct="0">
      <a:spcBef>
        <a:spcPct val="30000"/>
      </a:spcBef>
      <a:spcAft>
        <a:spcPct val="0"/>
      </a:spcAft>
      <a:defRPr sz="1700" kern="1200">
        <a:solidFill>
          <a:schemeClr val="tx1"/>
        </a:solidFill>
        <a:latin typeface="Arial" charset="0"/>
        <a:ea typeface="ＭＳ Ｐゴシック" charset="-128"/>
        <a:cs typeface="+mn-cs"/>
      </a:defRPr>
    </a:lvl4pPr>
    <a:lvl5pPr marL="2612441" algn="l" rtl="0" eaLnBrk="0" fontAlgn="base" hangingPunct="0">
      <a:spcBef>
        <a:spcPct val="30000"/>
      </a:spcBef>
      <a:spcAft>
        <a:spcPct val="0"/>
      </a:spcAft>
      <a:defRPr sz="1700" kern="1200">
        <a:solidFill>
          <a:schemeClr val="tx1"/>
        </a:solidFill>
        <a:latin typeface="Arial" charset="0"/>
        <a:ea typeface="ＭＳ Ｐゴシック" charset="-128"/>
        <a:cs typeface="+mn-cs"/>
      </a:defRPr>
    </a:lvl5pPr>
    <a:lvl6pPr marL="3265551" algn="l" defTabSz="653110" rtl="0" eaLnBrk="1" latinLnBrk="0" hangingPunct="1">
      <a:defRPr sz="1700" kern="1200">
        <a:solidFill>
          <a:schemeClr val="tx1"/>
        </a:solidFill>
        <a:latin typeface="+mn-lt"/>
        <a:ea typeface="+mn-ea"/>
        <a:cs typeface="+mn-cs"/>
      </a:defRPr>
    </a:lvl6pPr>
    <a:lvl7pPr marL="3918661" algn="l" defTabSz="653110" rtl="0" eaLnBrk="1" latinLnBrk="0" hangingPunct="1">
      <a:defRPr sz="1700" kern="1200">
        <a:solidFill>
          <a:schemeClr val="tx1"/>
        </a:solidFill>
        <a:latin typeface="+mn-lt"/>
        <a:ea typeface="+mn-ea"/>
        <a:cs typeface="+mn-cs"/>
      </a:defRPr>
    </a:lvl7pPr>
    <a:lvl8pPr marL="4571771" algn="l" defTabSz="653110" rtl="0" eaLnBrk="1" latinLnBrk="0" hangingPunct="1">
      <a:defRPr sz="1700" kern="1200">
        <a:solidFill>
          <a:schemeClr val="tx1"/>
        </a:solidFill>
        <a:latin typeface="+mn-lt"/>
        <a:ea typeface="+mn-ea"/>
        <a:cs typeface="+mn-cs"/>
      </a:defRPr>
    </a:lvl8pPr>
    <a:lvl9pPr marL="5224882" algn="l" defTabSz="65311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1</a:t>
            </a:fld>
            <a:endParaRPr lang="en-US"/>
          </a:p>
        </p:txBody>
      </p:sp>
    </p:spTree>
    <p:extLst>
      <p:ext uri="{BB962C8B-B14F-4D97-AF65-F5344CB8AC3E}">
        <p14:creationId xmlns:p14="http://schemas.microsoft.com/office/powerpoint/2010/main" val="114569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tools use one</a:t>
            </a:r>
            <a:r>
              <a:rPr lang="mr-IN" dirty="0"/>
              <a:t>…</a:t>
            </a:r>
            <a:endParaRPr lang="en-US" dirty="0"/>
          </a:p>
          <a:p>
            <a:r>
              <a:rPr lang="en-US" dirty="0"/>
              <a:t>some tools use the other</a:t>
            </a:r>
            <a:r>
              <a:rPr lang="mr-IN" dirty="0"/>
              <a:t>…</a:t>
            </a:r>
            <a:endParaRPr lang="en-US" dirty="0"/>
          </a:p>
          <a:p>
            <a:r>
              <a:rPr lang="en-US" dirty="0"/>
              <a:t>some use both.</a:t>
            </a: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60</a:t>
            </a:fld>
            <a:endParaRPr lang="en-US"/>
          </a:p>
        </p:txBody>
      </p:sp>
    </p:spTree>
    <p:extLst>
      <p:ext uri="{BB962C8B-B14F-4D97-AF65-F5344CB8AC3E}">
        <p14:creationId xmlns:p14="http://schemas.microsoft.com/office/powerpoint/2010/main" val="937752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63</a:t>
            </a:fld>
            <a:endParaRPr lang="en-US"/>
          </a:p>
        </p:txBody>
      </p:sp>
    </p:spTree>
    <p:extLst>
      <p:ext uri="{BB962C8B-B14F-4D97-AF65-F5344CB8AC3E}">
        <p14:creationId xmlns:p14="http://schemas.microsoft.com/office/powerpoint/2010/main" val="667437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a:t>
            </a:r>
          </a:p>
          <a:p>
            <a:r>
              <a:rPr lang="en-US" dirty="0"/>
              <a:t>1) How do we make complexity predictive of run time</a:t>
            </a:r>
          </a:p>
          <a:p>
            <a:r>
              <a:rPr lang="en-US" dirty="0"/>
              <a:t>2) Ideal scaling may only apply for a range of N and there can be abrupt cliffs in run time.</a:t>
            </a: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5</a:t>
            </a:fld>
            <a:endParaRPr lang="en-US"/>
          </a:p>
        </p:txBody>
      </p:sp>
    </p:spTree>
    <p:extLst>
      <p:ext uri="{BB962C8B-B14F-4D97-AF65-F5344CB8AC3E}">
        <p14:creationId xmlns:p14="http://schemas.microsoft.com/office/powerpoint/2010/main" val="4037660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Former is a characteristic of the machine</a:t>
            </a:r>
          </a:p>
          <a:p>
            <a:pPr marL="285750" indent="-285750">
              <a:buFont typeface="Arial" panose="020B0604020202020204" pitchFamily="34" charset="0"/>
              <a:buChar char="•"/>
            </a:pPr>
            <a:r>
              <a:rPr lang="en-US" dirty="0"/>
              <a:t>Latter is a characteristic of both the code and the machine (cache effects)</a:t>
            </a:r>
          </a:p>
          <a:p>
            <a:pPr marL="285750" indent="-285750">
              <a:buFont typeface="Arial" panose="020B0604020202020204" pitchFamily="34" charset="0"/>
              <a:buChar char="•"/>
            </a:pPr>
            <a:r>
              <a:rPr lang="en-US" b="1" dirty="0">
                <a:solidFill>
                  <a:srgbClr val="FF0080"/>
                </a:solidFill>
              </a:rPr>
              <a:t>All that’s really saying is that it takes longer to compute than move the data</a:t>
            </a: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7</a:t>
            </a:fld>
            <a:endParaRPr lang="en-US"/>
          </a:p>
        </p:txBody>
      </p:sp>
    </p:spTree>
    <p:extLst>
      <p:ext uri="{BB962C8B-B14F-4D97-AF65-F5344CB8AC3E}">
        <p14:creationId xmlns:p14="http://schemas.microsoft.com/office/powerpoint/2010/main" val="969987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b="1" dirty="0">
              <a:solidFill>
                <a:srgbClr val="FF0080"/>
              </a:solidFill>
            </a:endParaRP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8</a:t>
            </a:fld>
            <a:endParaRPr lang="en-US"/>
          </a:p>
        </p:txBody>
      </p:sp>
    </p:spTree>
    <p:extLst>
      <p:ext uri="{BB962C8B-B14F-4D97-AF65-F5344CB8AC3E}">
        <p14:creationId xmlns:p14="http://schemas.microsoft.com/office/powerpoint/2010/main" val="262086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b="1" dirty="0">
              <a:solidFill>
                <a:srgbClr val="FF0080"/>
              </a:solidFill>
            </a:endParaRP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9</a:t>
            </a:fld>
            <a:endParaRPr lang="en-US"/>
          </a:p>
        </p:txBody>
      </p:sp>
    </p:spTree>
    <p:extLst>
      <p:ext uri="{BB962C8B-B14F-4D97-AF65-F5344CB8AC3E}">
        <p14:creationId xmlns:p14="http://schemas.microsoft.com/office/powerpoint/2010/main" val="173692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Roofline focused on processors operating in the </a:t>
            </a:r>
            <a:r>
              <a:rPr lang="en-US" b="1" u="sng" dirty="0"/>
              <a:t>throughput-limited</a:t>
            </a:r>
            <a:r>
              <a:rPr lang="en-US" b="1" dirty="0"/>
              <a:t> regime</a:t>
            </a: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12</a:t>
            </a:fld>
            <a:endParaRPr lang="en-US"/>
          </a:p>
        </p:txBody>
      </p:sp>
    </p:spTree>
    <p:extLst>
      <p:ext uri="{BB962C8B-B14F-4D97-AF65-F5344CB8AC3E}">
        <p14:creationId xmlns:p14="http://schemas.microsoft.com/office/powerpoint/2010/main" val="66121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b="1" dirty="0"/>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49</a:t>
            </a:fld>
            <a:endParaRPr lang="en-US"/>
          </a:p>
        </p:txBody>
      </p:sp>
    </p:spTree>
    <p:extLst>
      <p:ext uri="{BB962C8B-B14F-4D97-AF65-F5344CB8AC3E}">
        <p14:creationId xmlns:p14="http://schemas.microsoft.com/office/powerpoint/2010/main" val="1525776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b="1" dirty="0"/>
              <a:t>* Shows ERT on Cori</a:t>
            </a:r>
            <a:r>
              <a:rPr lang="en-US" sz="4000" b="1" baseline="0" dirty="0"/>
              <a:t> / KNL and </a:t>
            </a:r>
            <a:r>
              <a:rPr lang="en-US" sz="4000" b="1" baseline="0" dirty="0" err="1"/>
              <a:t>SummitDev</a:t>
            </a:r>
            <a:r>
              <a:rPr lang="en-US" sz="4000" b="1" baseline="0" dirty="0"/>
              <a:t>/Pascal</a:t>
            </a:r>
          </a:p>
          <a:p>
            <a:r>
              <a:rPr lang="en-US" sz="4000" b="1" baseline="0" dirty="0"/>
              <a:t>* Highlight the fact that KNL peak is only 2.45 instead of 3.0 (1.4GHz -&gt; 1.2GHz)</a:t>
            </a:r>
          </a:p>
          <a:p>
            <a:endParaRPr lang="en-US" sz="2800" b="1" dirty="0"/>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51</a:t>
            </a:fld>
            <a:endParaRPr lang="en-US"/>
          </a:p>
        </p:txBody>
      </p:sp>
    </p:spTree>
    <p:extLst>
      <p:ext uri="{BB962C8B-B14F-4D97-AF65-F5344CB8AC3E}">
        <p14:creationId xmlns:p14="http://schemas.microsoft.com/office/powerpoint/2010/main" val="1215362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DRAM-only Roofline</a:t>
            </a:r>
            <a:r>
              <a:rPr lang="en-US" baseline="0" dirty="0"/>
              <a:t> is insufficient for PICSAR</a:t>
            </a:r>
            <a:endParaRPr lang="en-US" dirty="0"/>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54</a:t>
            </a:fld>
            <a:endParaRPr lang="en-US"/>
          </a:p>
        </p:txBody>
      </p:sp>
    </p:spTree>
    <p:extLst>
      <p:ext uri="{BB962C8B-B14F-4D97-AF65-F5344CB8AC3E}">
        <p14:creationId xmlns:p14="http://schemas.microsoft.com/office/powerpoint/2010/main" val="496318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24" descr="XBD200302-00063-02.jpg"/>
          <p:cNvPicPr>
            <a:picLocks/>
          </p:cNvPicPr>
          <p:nvPr userDrawn="1"/>
        </p:nvPicPr>
        <p:blipFill>
          <a:blip r:embed="rId2"/>
          <a:srcRect l="3143" t="26455" r="57143"/>
          <a:stretch>
            <a:fillRect/>
          </a:stretch>
        </p:blipFill>
        <p:spPr bwMode="auto">
          <a:xfrm>
            <a:off x="0" y="914400"/>
            <a:ext cx="14630400" cy="7315200"/>
          </a:xfrm>
          <a:prstGeom prst="rect">
            <a:avLst/>
          </a:prstGeom>
          <a:noFill/>
          <a:ln w="9525">
            <a:noFill/>
            <a:miter lim="800000"/>
            <a:headEnd/>
            <a:tailEnd/>
          </a:ln>
        </p:spPr>
      </p:pic>
      <p:sp>
        <p:nvSpPr>
          <p:cNvPr id="12" name="Rectangle 11"/>
          <p:cNvSpPr>
            <a:spLocks noChangeArrowheads="1"/>
          </p:cNvSpPr>
          <p:nvPr userDrawn="1"/>
        </p:nvSpPr>
        <p:spPr bwMode="auto">
          <a:xfrm>
            <a:off x="0" y="914400"/>
            <a:ext cx="14630400" cy="7326312"/>
          </a:xfrm>
          <a:prstGeom prst="rect">
            <a:avLst/>
          </a:prstGeom>
          <a:solidFill>
            <a:srgbClr val="376092">
              <a:alpha val="90979"/>
            </a:srgbClr>
          </a:solidFill>
          <a:ln w="9525">
            <a:noFill/>
            <a:miter lim="800000"/>
            <a:headEnd/>
            <a:tailEnd/>
          </a:ln>
        </p:spPr>
        <p:txBody>
          <a:bodyPr wrap="none" anchor="ctr">
            <a:prstTxWarp prst="textNoShape">
              <a:avLst/>
            </a:prstTxWarp>
          </a:bodyPr>
          <a:lstStyle/>
          <a:p>
            <a:pPr algn="ctr">
              <a:defRPr/>
            </a:pPr>
            <a:endParaRPr lang="en-US" sz="1800">
              <a:latin typeface="Arial" pitchFamily="-109" charset="0"/>
              <a:ea typeface="ＭＳ Ｐゴシック" pitchFamily="-109" charset="-128"/>
              <a:cs typeface="ＭＳ Ｐゴシック" pitchFamily="-109" charset="-128"/>
            </a:endParaRPr>
          </a:p>
        </p:txBody>
      </p:sp>
      <p:sp>
        <p:nvSpPr>
          <p:cNvPr id="13" name="Rectangle 1031"/>
          <p:cNvSpPr>
            <a:spLocks noChangeArrowheads="1"/>
          </p:cNvSpPr>
          <p:nvPr userDrawn="1"/>
        </p:nvSpPr>
        <p:spPr bwMode="auto">
          <a:xfrm>
            <a:off x="0" y="0"/>
            <a:ext cx="14630400" cy="914400"/>
          </a:xfrm>
          <a:prstGeom prst="rect">
            <a:avLst/>
          </a:prstGeom>
          <a:solidFill>
            <a:srgbClr val="003366"/>
          </a:solidFill>
          <a:ln w="9525">
            <a:noFill/>
            <a:miter lim="800000"/>
            <a:headEnd/>
            <a:tailEnd/>
          </a:ln>
        </p:spPr>
        <p:txBody>
          <a:bodyPr wrap="none" anchor="ctr">
            <a:prstTxWarp prst="textNoShape">
              <a:avLst/>
            </a:prstTxWarp>
          </a:bodyPr>
          <a:lstStyle/>
          <a:p>
            <a:pPr eaLnBrk="0" hangingPunct="0">
              <a:defRPr/>
            </a:pPr>
            <a:endParaRPr lang="en-US">
              <a:latin typeface="Arial" pitchFamily="-109" charset="0"/>
              <a:ea typeface="ＭＳ Ｐゴシック" pitchFamily="-109" charset="-128"/>
              <a:cs typeface="ＭＳ Ｐゴシック" pitchFamily="-109" charset="-128"/>
            </a:endParaRPr>
          </a:p>
        </p:txBody>
      </p:sp>
      <p:pic>
        <p:nvPicPr>
          <p:cNvPr id="14" name="Picture 13" descr="LBNL_Banner.psd"/>
          <p:cNvPicPr>
            <a:picLocks noChangeAspect="1"/>
          </p:cNvPicPr>
          <p:nvPr userDrawn="1"/>
        </p:nvPicPr>
        <p:blipFill>
          <a:blip r:embed="rId3"/>
          <a:srcRect r="37372"/>
          <a:stretch>
            <a:fillRect/>
          </a:stretch>
        </p:blipFill>
        <p:spPr bwMode="auto">
          <a:xfrm>
            <a:off x="0" y="0"/>
            <a:ext cx="5726776" cy="903288"/>
          </a:xfrm>
          <a:prstGeom prst="rect">
            <a:avLst/>
          </a:prstGeom>
          <a:noFill/>
          <a:ln w="9525">
            <a:noFill/>
            <a:miter lim="800000"/>
            <a:headEnd/>
            <a:tailEnd/>
          </a:ln>
        </p:spPr>
      </p:pic>
      <p:sp>
        <p:nvSpPr>
          <p:cNvPr id="15" name="Title 1"/>
          <p:cNvSpPr>
            <a:spLocks noGrp="1"/>
          </p:cNvSpPr>
          <p:nvPr>
            <p:ph type="ctrTitle"/>
          </p:nvPr>
        </p:nvSpPr>
        <p:spPr>
          <a:xfrm>
            <a:off x="1828800" y="2514600"/>
            <a:ext cx="10972800" cy="1600200"/>
          </a:xfrm>
        </p:spPr>
        <p:txBody>
          <a:bodyPr lIns="0" tIns="0" rIns="0" bIns="0" anchor="b" anchorCtr="0"/>
          <a:lstStyle>
            <a:lvl1pPr>
              <a:defRPr>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1828799" y="4114800"/>
            <a:ext cx="10972800" cy="1828800"/>
          </a:xfrm>
          <a:prstGeom prst="rect">
            <a:avLst/>
          </a:prstGeom>
        </p:spPr>
        <p:txBody>
          <a:bodyPr lIns="0" tIns="0" rIns="0" bIns="0"/>
          <a:lstStyle>
            <a:lvl1pPr marL="0" indent="0" algn="l">
              <a:buNone/>
              <a:defRPr sz="24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17" name="Picture 16" descr="LBNL_Banner.psd"/>
          <p:cNvPicPr>
            <a:picLocks noChangeAspect="1"/>
          </p:cNvPicPr>
          <p:nvPr userDrawn="1"/>
        </p:nvPicPr>
        <p:blipFill>
          <a:blip r:embed="rId3"/>
          <a:srcRect l="74743"/>
          <a:stretch>
            <a:fillRect/>
          </a:stretch>
        </p:blipFill>
        <p:spPr bwMode="auto">
          <a:xfrm>
            <a:off x="12320939" y="0"/>
            <a:ext cx="2309461" cy="903288"/>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3716000" cy="1371600"/>
          </a:xfrm>
        </p:spPr>
        <p:txBody>
          <a:bodyPr/>
          <a:lstStyle>
            <a:lvl1pPr>
              <a:defRPr u="sng"/>
            </a:lvl1pPr>
          </a:lstStyle>
          <a:p>
            <a:r>
              <a:rPr lang="en-US"/>
              <a:t>Click to edit Master title style</a:t>
            </a:r>
          </a:p>
        </p:txBody>
      </p:sp>
      <p:sp>
        <p:nvSpPr>
          <p:cNvPr id="3" name="Content Placeholder 2"/>
          <p:cNvSpPr>
            <a:spLocks noGrp="1"/>
          </p:cNvSpPr>
          <p:nvPr>
            <p:ph idx="1"/>
          </p:nvPr>
        </p:nvSpPr>
        <p:spPr>
          <a:xfrm>
            <a:off x="457200" y="1600200"/>
            <a:ext cx="13716000" cy="5486400"/>
          </a:xfrm>
          <a:prstGeom prst="rect">
            <a:avLst/>
          </a:prstGeom>
        </p:spPr>
        <p:txBody>
          <a:bodyPr lIns="130622" tIns="65311" rIns="130622" bIns="65311"/>
          <a:lstStyle>
            <a:lvl1pPr>
              <a:spcBef>
                <a:spcPts val="1714"/>
              </a:spcBef>
              <a:defRPr/>
            </a:lvl1pPr>
            <a:lvl2pPr>
              <a:spcBef>
                <a:spcPts val="1286"/>
              </a:spcBef>
              <a:buFont typeface="Arial"/>
              <a:buChar char="•"/>
              <a:defRPr/>
            </a:lvl2pPr>
            <a:lvl3pPr marL="655379" indent="-253987">
              <a:spcBef>
                <a:spcPts val="714"/>
              </a:spcBef>
              <a:defRPr/>
            </a:lvl3pPr>
            <a:lvl4pPr marL="981934" indent="-253987">
              <a:spcBef>
                <a:spcPts val="571"/>
              </a:spcBef>
              <a:buSzPct val="50000"/>
              <a:buFont typeface="Arial"/>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Footer Placeholder 4"/>
          <p:cNvSpPr>
            <a:spLocks noGrp="1"/>
          </p:cNvSpPr>
          <p:nvPr>
            <p:ph type="ftr" sz="quarter" idx="10"/>
          </p:nvPr>
        </p:nvSpPr>
        <p:spPr/>
        <p:txBody>
          <a:bodyPr/>
          <a:lstStyle>
            <a:lvl1pPr>
              <a:defRPr/>
            </a:lvl1pPr>
          </a:lstStyle>
          <a:p>
            <a:pPr>
              <a:defRPr/>
            </a:pPr>
            <a:r>
              <a:rPr lang="en-US" dirty="0"/>
              <a:t>Roofline Webinar </a:t>
            </a:r>
            <a:r>
              <a:rPr lang="mr-IN" dirty="0"/>
              <a:t>–</a:t>
            </a:r>
            <a:r>
              <a:rPr lang="en-US" dirty="0"/>
              <a:t> August 16</a:t>
            </a:r>
            <a:r>
              <a:rPr lang="en-US" baseline="30000" dirty="0"/>
              <a:t>th</a:t>
            </a:r>
            <a:r>
              <a:rPr lang="en-US" dirty="0"/>
              <a:t> 2017</a:t>
            </a:r>
          </a:p>
        </p:txBody>
      </p:sp>
      <p:sp>
        <p:nvSpPr>
          <p:cNvPr id="5" name="Slide Number Placeholder 5"/>
          <p:cNvSpPr>
            <a:spLocks noGrp="1"/>
          </p:cNvSpPr>
          <p:nvPr>
            <p:ph type="sldNum" sz="quarter" idx="11"/>
          </p:nvPr>
        </p:nvSpPr>
        <p:spPr/>
        <p:txBody>
          <a:bodyPr/>
          <a:lstStyle>
            <a:lvl1pPr>
              <a:defRPr/>
            </a:lvl1pPr>
          </a:lstStyle>
          <a:p>
            <a:pPr>
              <a:defRPr/>
            </a:pPr>
            <a:fld id="{245E9D0D-5449-D64E-B77D-4219B8BBCCD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4600" b="1" cap="none"/>
            </a:lvl1pPr>
          </a:lstStyle>
          <a:p>
            <a:r>
              <a:rPr lang="en-US"/>
              <a:t>Click to edit Master title style</a:t>
            </a:r>
            <a:endParaRPr lang="en-US" dirty="0"/>
          </a:p>
        </p:txBody>
      </p:sp>
      <p:sp>
        <p:nvSpPr>
          <p:cNvPr id="3" name="Text Placeholder 2"/>
          <p:cNvSpPr>
            <a:spLocks noGrp="1"/>
          </p:cNvSpPr>
          <p:nvPr>
            <p:ph type="body" idx="1"/>
          </p:nvPr>
        </p:nvSpPr>
        <p:spPr>
          <a:xfrm>
            <a:off x="1155701" y="3488056"/>
            <a:ext cx="12435840" cy="1800224"/>
          </a:xfrm>
          <a:prstGeom prst="rect">
            <a:avLst/>
          </a:prstGeom>
        </p:spPr>
        <p:txBody>
          <a:bodyPr lIns="130622" tIns="65311" rIns="130622" bIns="65311" anchor="b"/>
          <a:lstStyle>
            <a:lvl1pPr marL="0" indent="0">
              <a:buNone/>
              <a:defRPr sz="2900"/>
            </a:lvl1pPr>
            <a:lvl2pPr marL="653110" indent="0">
              <a:buNone/>
              <a:defRPr sz="2600"/>
            </a:lvl2pPr>
            <a:lvl3pPr marL="1306220" indent="0">
              <a:buNone/>
              <a:defRPr sz="2300"/>
            </a:lvl3pPr>
            <a:lvl4pPr marL="1959331" indent="0">
              <a:buNone/>
              <a:defRPr sz="2000"/>
            </a:lvl4pPr>
            <a:lvl5pPr marL="2612441" indent="0">
              <a:buNone/>
              <a:defRPr sz="2000"/>
            </a:lvl5pPr>
            <a:lvl6pPr marL="3265551" indent="0">
              <a:buNone/>
              <a:defRPr sz="2000"/>
            </a:lvl6pPr>
            <a:lvl7pPr marL="3918661" indent="0">
              <a:buNone/>
              <a:defRPr sz="2000"/>
            </a:lvl7pPr>
            <a:lvl8pPr marL="4571771" indent="0">
              <a:buNone/>
              <a:defRPr sz="2000"/>
            </a:lvl8pPr>
            <a:lvl9pPr marL="5224882" indent="0">
              <a:buNone/>
              <a:defRPr sz="20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18336"/>
            <a:ext cx="6461760" cy="5431154"/>
          </a:xfrm>
          <a:prstGeom prst="rect">
            <a:avLst/>
          </a:prstGeom>
        </p:spPr>
        <p:txBody>
          <a:bodyPr lIns="130622" tIns="65311" rIns="130622" bIns="65311"/>
          <a:lstStyle>
            <a:lvl1pPr>
              <a:defRPr sz="2900"/>
            </a:lvl1pPr>
            <a:lvl2pPr>
              <a:defRPr sz="29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7437120" y="1918336"/>
            <a:ext cx="6461760" cy="5431154"/>
          </a:xfrm>
          <a:prstGeom prst="rect">
            <a:avLst/>
          </a:prstGeom>
        </p:spPr>
        <p:txBody>
          <a:bodyPr lIns="130622" tIns="65311" rIns="130622" bIns="65311"/>
          <a:lstStyle>
            <a:lvl1pPr>
              <a:defRPr sz="2900"/>
            </a:lvl1pPr>
            <a:lvl2pPr>
              <a:defRPr sz="29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DDDB4AA8-DCF7-8047-AC23-902E030017C7}"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a:prstGeom prst="rect">
            <a:avLst/>
          </a:prstGeom>
        </p:spPr>
        <p:txBody>
          <a:bodyPr lIns="130622" tIns="65311" rIns="130622" bIns="65311" anchor="b"/>
          <a:lstStyle>
            <a:lvl1pPr marL="0" indent="0">
              <a:buNone/>
              <a:defRPr sz="29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4" name="Content Placeholder 3"/>
          <p:cNvSpPr>
            <a:spLocks noGrp="1"/>
          </p:cNvSpPr>
          <p:nvPr>
            <p:ph sz="half" idx="2"/>
          </p:nvPr>
        </p:nvSpPr>
        <p:spPr>
          <a:xfrm>
            <a:off x="731520" y="2609850"/>
            <a:ext cx="6464301" cy="4741546"/>
          </a:xfrm>
          <a:prstGeom prst="rect">
            <a:avLst/>
          </a:prstGeom>
        </p:spPr>
        <p:txBody>
          <a:bodyPr lIns="130622" tIns="65311" rIns="130622" bIns="65311"/>
          <a:lstStyle>
            <a:lvl1pPr>
              <a:defRPr sz="2900"/>
            </a:lvl1pPr>
            <a:lvl2pPr>
              <a:defRPr sz="2900"/>
            </a:lvl2pPr>
            <a:lvl3pPr>
              <a:defRPr sz="2900"/>
            </a:lvl3pPr>
            <a:lvl4pPr>
              <a:defRPr sz="2300"/>
            </a:lvl4pPr>
            <a:lvl5pPr>
              <a:defRPr sz="2300"/>
            </a:lvl5pPr>
            <a:lvl6pPr>
              <a:defRPr sz="2300"/>
            </a:lvl6pPr>
            <a:lvl7pPr>
              <a:defRPr sz="2300"/>
            </a:lvl7pPr>
            <a:lvl8pPr>
              <a:defRPr sz="2300"/>
            </a:lvl8pPr>
            <a:lvl9pPr>
              <a:defRPr sz="23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7432041" y="1842136"/>
            <a:ext cx="6466840" cy="767714"/>
          </a:xfrm>
          <a:prstGeom prst="rect">
            <a:avLst/>
          </a:prstGeom>
        </p:spPr>
        <p:txBody>
          <a:bodyPr lIns="130622" tIns="65311" rIns="130622" bIns="65311" anchor="b"/>
          <a:lstStyle>
            <a:lvl1pPr marL="0" indent="0">
              <a:buNone/>
              <a:defRPr sz="29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6" name="Content Placeholder 5"/>
          <p:cNvSpPr>
            <a:spLocks noGrp="1"/>
          </p:cNvSpPr>
          <p:nvPr>
            <p:ph sz="quarter" idx="4"/>
          </p:nvPr>
        </p:nvSpPr>
        <p:spPr>
          <a:xfrm>
            <a:off x="7432041" y="2609850"/>
            <a:ext cx="6466840" cy="4741546"/>
          </a:xfrm>
          <a:prstGeom prst="rect">
            <a:avLst/>
          </a:prstGeom>
        </p:spPr>
        <p:txBody>
          <a:bodyPr lIns="130622" tIns="65311" rIns="130622" bIns="65311"/>
          <a:lstStyle>
            <a:lvl1pPr>
              <a:defRPr sz="2900"/>
            </a:lvl1pPr>
            <a:lvl2pPr>
              <a:defRPr sz="2900"/>
            </a:lvl2pPr>
            <a:lvl3pPr>
              <a:defRPr sz="2900"/>
            </a:lvl3pPr>
            <a:lvl4pPr>
              <a:defRPr sz="2300"/>
            </a:lvl4pPr>
            <a:lvl5pPr>
              <a:defRPr sz="2300"/>
            </a:lvl5pPr>
            <a:lvl6pPr>
              <a:defRPr sz="2300"/>
            </a:lvl6pPr>
            <a:lvl7pPr>
              <a:defRPr sz="2300"/>
            </a:lvl7pPr>
            <a:lvl8pPr>
              <a:defRPr sz="2300"/>
            </a:lvl8pPr>
            <a:lvl9pPr>
              <a:defRPr sz="2300"/>
            </a:lvl9pPr>
          </a:lstStyle>
          <a:p>
            <a:pPr lvl="0"/>
            <a:r>
              <a:rPr lang="en-US" dirty="0"/>
              <a:t>Click to edit Master text styles</a:t>
            </a:r>
          </a:p>
          <a:p>
            <a:pPr lvl="1"/>
            <a:r>
              <a:rPr lang="en-US" dirty="0"/>
              <a:t>Second level</a:t>
            </a:r>
          </a:p>
          <a:p>
            <a:pPr lvl="2"/>
            <a:r>
              <a:rPr lang="en-US" dirty="0"/>
              <a:t>Third level</a:t>
            </a:r>
          </a:p>
        </p:txBody>
      </p:sp>
      <p:sp>
        <p:nvSpPr>
          <p:cNvPr id="7" name="Footer Placeholder 4"/>
          <p:cNvSpPr>
            <a:spLocks noGrp="1"/>
          </p:cNvSpPr>
          <p:nvPr>
            <p:ph type="ftr" sz="quarter" idx="10"/>
          </p:nvPr>
        </p:nvSpPr>
        <p:spPr/>
        <p:txBody>
          <a:bodyPr/>
          <a:lstStyle>
            <a:lvl1pPr>
              <a:defRPr/>
            </a:lvl1pPr>
          </a:lstStyle>
          <a:p>
            <a:pPr>
              <a:defRPr/>
            </a:pP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0B7C6693-9CC1-A94E-AAB4-FF6FE0A7922D}"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49D9DBAF-95E1-4048-8275-A4BFCA516BD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a:prstGeom prst="rect">
            <a:avLst/>
          </a:prstGeom>
        </p:spPr>
        <p:txBody>
          <a:bodyPr lIns="130622" tIns="65311" rIns="130622" bIns="65311"/>
          <a:lstStyle>
            <a:lvl1pPr>
              <a:defRPr sz="2900"/>
            </a:lvl1pPr>
            <a:lvl2pPr>
              <a:defRPr sz="2900"/>
            </a:lvl2pPr>
            <a:lvl3pPr>
              <a:defRPr sz="2900"/>
            </a:lvl3pPr>
            <a:lvl4pPr>
              <a:defRPr sz="2900"/>
            </a:lvl4pPr>
            <a:lvl5pPr>
              <a:defRPr sz="2900"/>
            </a:lvl5pPr>
            <a:lvl6pPr>
              <a:defRPr sz="2900"/>
            </a:lvl6pPr>
            <a:lvl7pPr>
              <a:defRPr sz="2900"/>
            </a:lvl7pPr>
            <a:lvl8pPr>
              <a:defRPr sz="2900"/>
            </a:lvl8pPr>
            <a:lvl9pPr>
              <a:defRPr sz="29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731521" y="1722120"/>
            <a:ext cx="4813301" cy="5629276"/>
          </a:xfrm>
          <a:prstGeom prst="rect">
            <a:avLst/>
          </a:prstGeom>
        </p:spPr>
        <p:txBody>
          <a:bodyPr lIns="130622" tIns="65311" rIns="130622" bIns="65311"/>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D59BA9AC-0DA1-2E4A-8C9C-21B87754C31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a:prstGeom prst="rect">
            <a:avLst/>
          </a:prstGeom>
        </p:spPr>
        <p:txBody>
          <a:bodyPr lIns="130622" tIns="65311" rIns="130622" bIns="65311"/>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endParaRPr lang="en-US" noProof="0"/>
          </a:p>
        </p:txBody>
      </p:sp>
      <p:sp>
        <p:nvSpPr>
          <p:cNvPr id="4" name="Text Placeholder 3"/>
          <p:cNvSpPr>
            <a:spLocks noGrp="1"/>
          </p:cNvSpPr>
          <p:nvPr>
            <p:ph type="body" sz="half" idx="2"/>
          </p:nvPr>
        </p:nvSpPr>
        <p:spPr>
          <a:xfrm>
            <a:off x="2867661" y="6440806"/>
            <a:ext cx="8778240" cy="965834"/>
          </a:xfrm>
          <a:prstGeom prst="rect">
            <a:avLst/>
          </a:prstGeom>
        </p:spPr>
        <p:txBody>
          <a:bodyPr lIns="130622" tIns="65311" rIns="130622" bIns="65311"/>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B15F87E0-2BBF-6845-B0AE-AA636E9F8F5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13716000" cy="1371600"/>
          </a:xfrm>
          <a:prstGeom prst="rect">
            <a:avLst/>
          </a:prstGeom>
          <a:noFill/>
          <a:ln w="9525">
            <a:noFill/>
            <a:miter lim="800000"/>
            <a:headEnd/>
            <a:tailEnd/>
          </a:ln>
        </p:spPr>
        <p:txBody>
          <a:bodyPr vert="horz" wrap="square" lIns="130622" tIns="65311" rIns="130622" bIns="65311" numCol="1" anchor="ctr" anchorCtr="0" compatLnSpc="1">
            <a:prstTxWarp prst="textNoShape">
              <a:avLst/>
            </a:prstTxWarp>
          </a:bodyPr>
          <a:lstStyle/>
          <a:p>
            <a:pPr lvl="0"/>
            <a:r>
              <a:rPr lang="en-US"/>
              <a:t>Click to edit Master title style</a:t>
            </a:r>
          </a:p>
        </p:txBody>
      </p:sp>
      <p:cxnSp>
        <p:nvCxnSpPr>
          <p:cNvPr id="22" name="Straight Connector 21"/>
          <p:cNvCxnSpPr/>
          <p:nvPr/>
        </p:nvCxnSpPr>
        <p:spPr>
          <a:xfrm>
            <a:off x="0" y="7313296"/>
            <a:ext cx="14630400" cy="1904"/>
          </a:xfrm>
          <a:prstGeom prst="line">
            <a:avLst/>
          </a:prstGeom>
          <a:ln w="6350" cap="flat" cmpd="sng" algn="ctr">
            <a:solidFill>
              <a:schemeClr val="tx2">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3"/>
          </p:nvPr>
        </p:nvSpPr>
        <p:spPr>
          <a:xfrm>
            <a:off x="457200" y="7543800"/>
            <a:ext cx="5486400" cy="457200"/>
          </a:xfrm>
          <a:prstGeom prst="rect">
            <a:avLst/>
          </a:prstGeom>
        </p:spPr>
        <p:txBody>
          <a:bodyPr vert="horz" lIns="130622" tIns="65311" rIns="130622" bIns="65311" rtlCol="0" anchor="ctr"/>
          <a:lstStyle>
            <a:lvl1pPr algn="l" eaLnBrk="0" hangingPunct="0">
              <a:defRPr sz="1200" smtClean="0">
                <a:solidFill>
                  <a:schemeClr val="tx1">
                    <a:tint val="75000"/>
                  </a:schemeClr>
                </a:solidFill>
                <a:latin typeface="Arial" pitchFamily="-109" charset="0"/>
                <a:ea typeface="ＭＳ Ｐゴシック" pitchFamily="-109" charset="-128"/>
                <a:cs typeface="ＭＳ Ｐゴシック" pitchFamily="-109" charset="-128"/>
              </a:defRPr>
            </a:lvl1pPr>
          </a:lstStyle>
          <a:p>
            <a:pPr>
              <a:defRPr/>
            </a:pPr>
            <a:endParaRPr lang="en-US" dirty="0"/>
          </a:p>
        </p:txBody>
      </p:sp>
      <p:sp>
        <p:nvSpPr>
          <p:cNvPr id="6" name="Slide Number Placeholder 5"/>
          <p:cNvSpPr>
            <a:spLocks noGrp="1"/>
          </p:cNvSpPr>
          <p:nvPr>
            <p:ph type="sldNum" sz="quarter" idx="4"/>
          </p:nvPr>
        </p:nvSpPr>
        <p:spPr>
          <a:xfrm>
            <a:off x="5943600" y="7543800"/>
            <a:ext cx="2743200" cy="457200"/>
          </a:xfrm>
          <a:prstGeom prst="rect">
            <a:avLst/>
          </a:prstGeom>
        </p:spPr>
        <p:txBody>
          <a:bodyPr vert="horz" lIns="130622" tIns="65311" rIns="130622" bIns="65311" rtlCol="0" anchor="ctr"/>
          <a:lstStyle>
            <a:lvl1pPr algn="ctr" eaLnBrk="0" hangingPunct="0">
              <a:defRPr sz="1800" smtClean="0">
                <a:solidFill>
                  <a:schemeClr val="tx1">
                    <a:tint val="75000"/>
                  </a:schemeClr>
                </a:solidFill>
                <a:latin typeface="Arial" pitchFamily="-109" charset="0"/>
                <a:ea typeface="ＭＳ Ｐゴシック" pitchFamily="-109" charset="-128"/>
                <a:cs typeface="ＭＳ Ｐゴシック" pitchFamily="-109" charset="-128"/>
              </a:defRPr>
            </a:lvl1pPr>
          </a:lstStyle>
          <a:p>
            <a:pPr>
              <a:defRPr/>
            </a:pPr>
            <a:fld id="{844227BE-44A2-894C-A45D-2D7CE7ABE3D6}" type="slidenum">
              <a:rPr lang="en-US" smtClean="0"/>
              <a:pPr>
                <a:defRPr/>
              </a:pPr>
              <a:t>‹#›</a:t>
            </a:fld>
            <a:endParaRPr lang="en-US" dirty="0"/>
          </a:p>
        </p:txBody>
      </p:sp>
      <p:pic>
        <p:nvPicPr>
          <p:cNvPr id="7" name="Picture 7" descr="LBNL_small_logo.psd"/>
          <p:cNvPicPr>
            <a:picLocks noChangeAspect="1"/>
          </p:cNvPicPr>
          <p:nvPr userDrawn="1"/>
        </p:nvPicPr>
        <p:blipFill>
          <a:blip r:embed="rId11"/>
          <a:srcRect/>
          <a:stretch>
            <a:fillRect/>
          </a:stretch>
        </p:blipFill>
        <p:spPr bwMode="auto">
          <a:xfrm>
            <a:off x="13592473" y="7464552"/>
            <a:ext cx="809327" cy="61264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5" r:id="rId1"/>
    <p:sldLayoutId id="2147483699" r:id="rId2"/>
    <p:sldLayoutId id="2147483706" r:id="rId3"/>
    <p:sldLayoutId id="2147483700" r:id="rId4"/>
    <p:sldLayoutId id="2147483701" r:id="rId5"/>
    <p:sldLayoutId id="2147483702" r:id="rId6"/>
    <p:sldLayoutId id="2147483707" r:id="rId7"/>
    <p:sldLayoutId id="2147483703" r:id="rId8"/>
    <p:sldLayoutId id="2147483704" r:id="rId9"/>
  </p:sldLayoutIdLst>
  <p:hf hdr="0" dt="0"/>
  <p:txStyles>
    <p:titleStyle>
      <a:lvl1pPr algn="ctr" rtl="0" eaLnBrk="0" fontAlgn="base" hangingPunct="0">
        <a:spcBef>
          <a:spcPct val="0"/>
        </a:spcBef>
        <a:spcAft>
          <a:spcPct val="0"/>
        </a:spcAft>
        <a:defRPr sz="4800" b="1">
          <a:solidFill>
            <a:srgbClr val="003366"/>
          </a:solidFill>
          <a:latin typeface="+mj-lt"/>
          <a:ea typeface="+mj-ea"/>
          <a:cs typeface="+mj-cs"/>
        </a:defRPr>
      </a:lvl1pPr>
      <a:lvl2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2pPr>
      <a:lvl3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3pPr>
      <a:lvl4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4pPr>
      <a:lvl5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5pPr>
      <a:lvl6pPr marL="653110" algn="l" rtl="0" fontAlgn="base">
        <a:spcBef>
          <a:spcPct val="0"/>
        </a:spcBef>
        <a:spcAft>
          <a:spcPct val="0"/>
        </a:spcAft>
        <a:defRPr sz="4600" b="1">
          <a:solidFill>
            <a:srgbClr val="2C5993"/>
          </a:solidFill>
          <a:latin typeface="Arial" charset="0"/>
          <a:ea typeface="ＭＳ Ｐゴシック" charset="-128"/>
          <a:cs typeface="ＭＳ Ｐゴシック" charset="-128"/>
        </a:defRPr>
      </a:lvl6pPr>
      <a:lvl7pPr marL="1306220" algn="l" rtl="0" fontAlgn="base">
        <a:spcBef>
          <a:spcPct val="0"/>
        </a:spcBef>
        <a:spcAft>
          <a:spcPct val="0"/>
        </a:spcAft>
        <a:defRPr sz="4600" b="1">
          <a:solidFill>
            <a:srgbClr val="2C5993"/>
          </a:solidFill>
          <a:latin typeface="Arial" charset="0"/>
          <a:ea typeface="ＭＳ Ｐゴシック" charset="-128"/>
          <a:cs typeface="ＭＳ Ｐゴシック" charset="-128"/>
        </a:defRPr>
      </a:lvl7pPr>
      <a:lvl8pPr marL="1959331" algn="l" rtl="0" fontAlgn="base">
        <a:spcBef>
          <a:spcPct val="0"/>
        </a:spcBef>
        <a:spcAft>
          <a:spcPct val="0"/>
        </a:spcAft>
        <a:defRPr sz="4600" b="1">
          <a:solidFill>
            <a:srgbClr val="2C5993"/>
          </a:solidFill>
          <a:latin typeface="Arial" charset="0"/>
          <a:ea typeface="ＭＳ Ｐゴシック" charset="-128"/>
          <a:cs typeface="ＭＳ Ｐゴシック" charset="-128"/>
        </a:defRPr>
      </a:lvl8pPr>
      <a:lvl9pPr marL="2612441" algn="l" rtl="0" fontAlgn="base">
        <a:spcBef>
          <a:spcPct val="0"/>
        </a:spcBef>
        <a:spcAft>
          <a:spcPct val="0"/>
        </a:spcAft>
        <a:defRPr sz="4600" b="1">
          <a:solidFill>
            <a:srgbClr val="2C5993"/>
          </a:solidFill>
          <a:latin typeface="Arial" charset="0"/>
          <a:ea typeface="ＭＳ Ｐゴシック" charset="-128"/>
          <a:cs typeface="ＭＳ Ｐゴシック" charset="-128"/>
        </a:defRPr>
      </a:lvl9pPr>
    </p:titleStyle>
    <p:bodyStyle>
      <a:lvl1pPr marL="489833" indent="-489833" algn="l" rtl="0" eaLnBrk="0" fontAlgn="base" hangingPunct="0">
        <a:spcBef>
          <a:spcPts val="1286"/>
        </a:spcBef>
        <a:spcAft>
          <a:spcPct val="0"/>
        </a:spcAft>
        <a:defRPr sz="3400">
          <a:solidFill>
            <a:srgbClr val="003366"/>
          </a:solidFill>
          <a:latin typeface="+mn-lt"/>
          <a:ea typeface="+mn-ea"/>
          <a:cs typeface="+mn-cs"/>
        </a:defRPr>
      </a:lvl1pPr>
      <a:lvl2pPr marL="412729" indent="-324288" algn="l" rtl="0" eaLnBrk="0" fontAlgn="base" hangingPunct="0">
        <a:spcBef>
          <a:spcPts val="714"/>
        </a:spcBef>
        <a:spcAft>
          <a:spcPct val="0"/>
        </a:spcAft>
        <a:buSzPct val="85000"/>
        <a:buChar char="–"/>
        <a:defRPr sz="3400">
          <a:solidFill>
            <a:srgbClr val="003366"/>
          </a:solidFill>
          <a:latin typeface="+mn-lt"/>
          <a:ea typeface="+mn-ea"/>
        </a:defRPr>
      </a:lvl2pPr>
      <a:lvl3pPr marL="818656" indent="-167813" algn="l" rtl="0" eaLnBrk="0" fontAlgn="base" hangingPunct="0">
        <a:spcBef>
          <a:spcPts val="571"/>
        </a:spcBef>
        <a:spcAft>
          <a:spcPct val="0"/>
        </a:spcAft>
        <a:buSzPct val="75000"/>
        <a:buFont typeface="Lucida Grande" pitchFamily="-106" charset="0"/>
        <a:buChar char="–"/>
        <a:defRPr sz="3400">
          <a:solidFill>
            <a:srgbClr val="003366"/>
          </a:solidFill>
          <a:latin typeface="+mn-lt"/>
          <a:ea typeface="+mn-ea"/>
        </a:defRPr>
      </a:lvl3pPr>
      <a:lvl4pPr marL="1299418" indent="-324288" algn="l" rtl="0" eaLnBrk="0" fontAlgn="base" hangingPunct="0">
        <a:spcBef>
          <a:spcPct val="20000"/>
        </a:spcBef>
        <a:spcAft>
          <a:spcPct val="0"/>
        </a:spcAft>
        <a:buSzPct val="75000"/>
        <a:buFont typeface="Lucida Grande" pitchFamily="-106" charset="0"/>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WWilliams@lbl.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rd.lbl.gov/departments/computer-science/PAR/research/rooflin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crd.lbl.gov/departments/computer-science/PAR/research/rooflin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nersc.gov/users/application-performance/measuring-arithmetic-intensity/"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55.xml.rels><?xml version="1.0" encoding="UTF-8" standalone="yes"?>
<Relationships xmlns="http://schemas.openxmlformats.org/package/2006/relationships"><Relationship Id="rId3" Type="http://schemas.openxmlformats.org/officeDocument/2006/relationships/hyperlink" Target="https://github.com/RRZE-HPC/likwid" TargetMode="External"/><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www.nersc.gov/users/training/events/roofline-training-1182017-1192017"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hyperlink" Target="http://www.nersc.gov/users/training/events/roofline-training-1182017-1192017"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software.intel.com/en-us/articles/getting-started-with-intel-advisor-roofline-feature" TargetMode="External"/><Relationship Id="rId7" Type="http://schemas.openxmlformats.org/officeDocument/2006/relationships/image" Target="../media/image18.png"/><Relationship Id="rId2" Type="http://schemas.openxmlformats.org/officeDocument/2006/relationships/hyperlink" Target="https://software.intel.com/en-us/intel-advisor-xe"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www.nersc.gov/users/software/performance-and-debugging-tools/advisor/" TargetMode="External"/><Relationship Id="rId4" Type="http://schemas.openxmlformats.org/officeDocument/2006/relationships/hyperlink" Target="https://www.youtube.com/watch?v=h2QEM1HpFgg"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514600"/>
            <a:ext cx="13716000" cy="1600200"/>
          </a:xfrm>
        </p:spPr>
        <p:txBody>
          <a:bodyPr anchor="b"/>
          <a:lstStyle/>
          <a:p>
            <a:pPr lvl="0">
              <a:defRPr/>
            </a:pPr>
            <a:r>
              <a:rPr lang="en-US" sz="8000" dirty="0"/>
              <a:t>Performance Modeling</a:t>
            </a:r>
            <a:br>
              <a:rPr lang="en-US" sz="8000" dirty="0"/>
            </a:br>
            <a:r>
              <a:rPr lang="en-US" sz="8000" dirty="0"/>
              <a:t> and Analysis</a:t>
            </a:r>
          </a:p>
        </p:txBody>
      </p:sp>
      <p:sp>
        <p:nvSpPr>
          <p:cNvPr id="3" name="Title 1"/>
          <p:cNvSpPr txBox="1">
            <a:spLocks/>
          </p:cNvSpPr>
          <p:nvPr/>
        </p:nvSpPr>
        <p:spPr bwMode="auto">
          <a:xfrm>
            <a:off x="4114800" y="4572000"/>
            <a:ext cx="6400800" cy="1600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4800" b="1">
                <a:solidFill>
                  <a:schemeClr val="bg1"/>
                </a:solidFill>
                <a:latin typeface="+mj-lt"/>
                <a:ea typeface="+mj-ea"/>
                <a:cs typeface="+mj-cs"/>
              </a:defRPr>
            </a:lvl1pPr>
            <a:lvl2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2pPr>
            <a:lvl3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3pPr>
            <a:lvl4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4pPr>
            <a:lvl5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5pPr>
            <a:lvl6pPr marL="653110" algn="l" rtl="0" fontAlgn="base">
              <a:spcBef>
                <a:spcPct val="0"/>
              </a:spcBef>
              <a:spcAft>
                <a:spcPct val="0"/>
              </a:spcAft>
              <a:defRPr sz="4600" b="1">
                <a:solidFill>
                  <a:srgbClr val="2C5993"/>
                </a:solidFill>
                <a:latin typeface="Arial" charset="0"/>
                <a:ea typeface="ＭＳ Ｐゴシック" charset="-128"/>
                <a:cs typeface="ＭＳ Ｐゴシック" charset="-128"/>
              </a:defRPr>
            </a:lvl6pPr>
            <a:lvl7pPr marL="1306220" algn="l" rtl="0" fontAlgn="base">
              <a:spcBef>
                <a:spcPct val="0"/>
              </a:spcBef>
              <a:spcAft>
                <a:spcPct val="0"/>
              </a:spcAft>
              <a:defRPr sz="4600" b="1">
                <a:solidFill>
                  <a:srgbClr val="2C5993"/>
                </a:solidFill>
                <a:latin typeface="Arial" charset="0"/>
                <a:ea typeface="ＭＳ Ｐゴシック" charset="-128"/>
                <a:cs typeface="ＭＳ Ｐゴシック" charset="-128"/>
              </a:defRPr>
            </a:lvl7pPr>
            <a:lvl8pPr marL="1959331" algn="l" rtl="0" fontAlgn="base">
              <a:spcBef>
                <a:spcPct val="0"/>
              </a:spcBef>
              <a:spcAft>
                <a:spcPct val="0"/>
              </a:spcAft>
              <a:defRPr sz="4600" b="1">
                <a:solidFill>
                  <a:srgbClr val="2C5993"/>
                </a:solidFill>
                <a:latin typeface="Arial" charset="0"/>
                <a:ea typeface="ＭＳ Ｐゴシック" charset="-128"/>
                <a:cs typeface="ＭＳ Ｐゴシック" charset="-128"/>
              </a:defRPr>
            </a:lvl8pPr>
            <a:lvl9pPr marL="2612441" algn="l" rtl="0" fontAlgn="base">
              <a:spcBef>
                <a:spcPct val="0"/>
              </a:spcBef>
              <a:spcAft>
                <a:spcPct val="0"/>
              </a:spcAft>
              <a:defRPr sz="4600" b="1">
                <a:solidFill>
                  <a:srgbClr val="2C5993"/>
                </a:solidFill>
                <a:latin typeface="Arial" charset="0"/>
                <a:ea typeface="ＭＳ Ｐゴシック" charset="-128"/>
                <a:cs typeface="ＭＳ Ｐゴシック" charset="-128"/>
              </a:defRPr>
            </a:lvl9pPr>
          </a:lstStyle>
          <a:p>
            <a:pPr>
              <a:defRPr/>
            </a:pPr>
            <a:r>
              <a:rPr lang="en-US" kern="0" dirty="0"/>
              <a:t>Samuel Williams</a:t>
            </a:r>
          </a:p>
          <a:p>
            <a:pPr>
              <a:defRPr/>
            </a:pPr>
            <a:r>
              <a:rPr lang="en-US" sz="2400" kern="0" dirty="0"/>
              <a:t>Computational Research Division</a:t>
            </a:r>
          </a:p>
          <a:p>
            <a:pPr>
              <a:defRPr/>
            </a:pPr>
            <a:r>
              <a:rPr lang="en-US" sz="2400" kern="0" dirty="0"/>
              <a:t>Lawrence Berkeley National Lab</a:t>
            </a:r>
          </a:p>
          <a:p>
            <a:pPr>
              <a:defRPr/>
            </a:pPr>
            <a:r>
              <a:rPr lang="en-US" sz="2400" kern="0" dirty="0">
                <a:hlinkClick r:id="rId3"/>
              </a:rPr>
              <a:t>SWWilliams@lbl.gov</a:t>
            </a:r>
            <a:endParaRPr lang="en-US" sz="2400" kern="0" dirty="0"/>
          </a:p>
          <a:p>
            <a:pPr>
              <a:defRPr/>
            </a:pPr>
            <a:endParaRPr lang="en-US" sz="2400" kern="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10</a:t>
            </a:fld>
            <a:endParaRPr lang="en-US" dirty="0"/>
          </a:p>
        </p:txBody>
      </p:sp>
      <p:sp>
        <p:nvSpPr>
          <p:cNvPr id="7" name="TextBox 6">
            <a:extLst>
              <a:ext uri="{FF2B5EF4-FFF2-40B4-BE49-F238E27FC236}">
                <a16:creationId xmlns:a16="http://schemas.microsoft.com/office/drawing/2014/main" id="{EDDF766B-88D8-5248-9641-2E827091A31A}"/>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8" name="TextBox 7">
            <a:extLst>
              <a:ext uri="{FF2B5EF4-FFF2-40B4-BE49-F238E27FC236}">
                <a16:creationId xmlns:a16="http://schemas.microsoft.com/office/drawing/2014/main" id="{F8491E4B-2869-0247-A3FC-B9D26D714560}"/>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Many different components can contribute to kernel run time.</a:t>
            </a:r>
          </a:p>
          <a:p>
            <a:pPr marL="457200" indent="-457200">
              <a:spcBef>
                <a:spcPts val="800"/>
              </a:spcBef>
              <a:buFont typeface="Wingdings" charset="2"/>
              <a:buChar char="§"/>
            </a:pPr>
            <a:r>
              <a:rPr lang="en-US" sz="3200" dirty="0"/>
              <a:t>Some are characteristics of the application, some are characteristics of the machine, and some are both (memory access pattern + caches).</a:t>
            </a:r>
          </a:p>
        </p:txBody>
      </p:sp>
    </p:spTree>
    <p:extLst>
      <p:ext uri="{BB962C8B-B14F-4D97-AF65-F5344CB8AC3E}">
        <p14:creationId xmlns:p14="http://schemas.microsoft.com/office/powerpoint/2010/main" val="93898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100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8" y="0"/>
            <a:ext cx="12885941" cy="8229599"/>
          </a:xfrm>
          <a:prstGeom prst="rect">
            <a:avLst/>
          </a:prstGeom>
        </p:spPr>
      </p:pic>
      <p:sp>
        <p:nvSpPr>
          <p:cNvPr id="4" name="TextBox 3"/>
          <p:cNvSpPr txBox="1"/>
          <p:nvPr/>
        </p:nvSpPr>
        <p:spPr>
          <a:xfrm>
            <a:off x="3505200" y="457200"/>
            <a:ext cx="6477000" cy="615553"/>
          </a:xfrm>
          <a:prstGeom prst="rect">
            <a:avLst/>
          </a:prstGeom>
          <a:solidFill>
            <a:srgbClr val="FFCC66"/>
          </a:solidFill>
        </p:spPr>
        <p:txBody>
          <a:bodyPr wrap="square" rtlCol="0">
            <a:spAutoFit/>
          </a:bodyPr>
          <a:lstStyle/>
          <a:p>
            <a:pPr algn="ctr"/>
            <a:r>
              <a:rPr lang="en-US" dirty="0"/>
              <a:t>DRAM Roofline*</a:t>
            </a:r>
          </a:p>
        </p:txBody>
      </p:sp>
    </p:spTree>
    <p:extLst>
      <p:ext uri="{BB962C8B-B14F-4D97-AF65-F5344CB8AC3E}">
        <p14:creationId xmlns:p14="http://schemas.microsoft.com/office/powerpoint/2010/main" val="1868980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101</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8" y="0"/>
            <a:ext cx="12885941" cy="8229598"/>
          </a:xfrm>
          <a:prstGeom prst="rect">
            <a:avLst/>
          </a:prstGeom>
        </p:spPr>
      </p:pic>
      <p:sp>
        <p:nvSpPr>
          <p:cNvPr id="4" name="TextBox 3"/>
          <p:cNvSpPr txBox="1"/>
          <p:nvPr/>
        </p:nvSpPr>
        <p:spPr>
          <a:xfrm>
            <a:off x="3505200" y="457200"/>
            <a:ext cx="6477000" cy="615553"/>
          </a:xfrm>
          <a:prstGeom prst="rect">
            <a:avLst/>
          </a:prstGeom>
          <a:solidFill>
            <a:srgbClr val="FFCC66"/>
          </a:solidFill>
        </p:spPr>
        <p:txBody>
          <a:bodyPr wrap="square" rtlCol="0">
            <a:spAutoFit/>
          </a:bodyPr>
          <a:lstStyle/>
          <a:p>
            <a:pPr algn="ctr"/>
            <a:r>
              <a:rPr lang="en-US" dirty="0"/>
              <a:t>DRAM Roofline*</a:t>
            </a:r>
          </a:p>
        </p:txBody>
      </p:sp>
    </p:spTree>
    <p:extLst>
      <p:ext uri="{BB962C8B-B14F-4D97-AF65-F5344CB8AC3E}">
        <p14:creationId xmlns:p14="http://schemas.microsoft.com/office/powerpoint/2010/main" val="27084784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102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9" y="0"/>
            <a:ext cx="12885939" cy="8229598"/>
          </a:xfrm>
          <a:prstGeom prst="rect">
            <a:avLst/>
          </a:prstGeom>
        </p:spPr>
      </p:pic>
      <p:sp>
        <p:nvSpPr>
          <p:cNvPr id="4" name="TextBox 3"/>
          <p:cNvSpPr txBox="1"/>
          <p:nvPr/>
        </p:nvSpPr>
        <p:spPr>
          <a:xfrm>
            <a:off x="3505200" y="457200"/>
            <a:ext cx="6477000" cy="615553"/>
          </a:xfrm>
          <a:prstGeom prst="rect">
            <a:avLst/>
          </a:prstGeom>
          <a:solidFill>
            <a:srgbClr val="FFCC66"/>
          </a:solidFill>
        </p:spPr>
        <p:txBody>
          <a:bodyPr wrap="square" rtlCol="0">
            <a:spAutoFit/>
          </a:bodyPr>
          <a:lstStyle/>
          <a:p>
            <a:pPr algn="ctr"/>
            <a:r>
              <a:rPr lang="en-US" dirty="0"/>
              <a:t>DRAM Roofline*</a:t>
            </a:r>
          </a:p>
        </p:txBody>
      </p:sp>
    </p:spTree>
    <p:extLst>
      <p:ext uri="{BB962C8B-B14F-4D97-AF65-F5344CB8AC3E}">
        <p14:creationId xmlns:p14="http://schemas.microsoft.com/office/powerpoint/2010/main" val="28234918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Little’s Law</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103</a:t>
            </a:fld>
            <a:endParaRPr lang="en-US" dirty="0"/>
          </a:p>
        </p:txBody>
      </p:sp>
      <p:grpSp>
        <p:nvGrpSpPr>
          <p:cNvPr id="162" name="Group 161">
            <a:extLst>
              <a:ext uri="{FF2B5EF4-FFF2-40B4-BE49-F238E27FC236}">
                <a16:creationId xmlns:a16="http://schemas.microsoft.com/office/drawing/2014/main" id="{D6575093-CBC2-3E46-8449-0B9E4D7D1F59}"/>
              </a:ext>
            </a:extLst>
          </p:cNvPr>
          <p:cNvGrpSpPr/>
          <p:nvPr/>
        </p:nvGrpSpPr>
        <p:grpSpPr>
          <a:xfrm>
            <a:off x="7315200" y="1371600"/>
            <a:ext cx="6400800" cy="5257800"/>
            <a:chOff x="4341813" y="1143000"/>
            <a:chExt cx="6400800" cy="5257800"/>
          </a:xfrm>
        </p:grpSpPr>
        <p:sp>
          <p:nvSpPr>
            <p:cNvPr id="163" name="Rectangle 3">
              <a:extLst>
                <a:ext uri="{FF2B5EF4-FFF2-40B4-BE49-F238E27FC236}">
                  <a16:creationId xmlns:a16="http://schemas.microsoft.com/office/drawing/2014/main" id="{81BAB203-8C62-7648-943F-5B53EDD5A411}"/>
                </a:ext>
              </a:extLst>
            </p:cNvPr>
            <p:cNvSpPr txBox="1">
              <a:spLocks noChangeArrowheads="1"/>
            </p:cNvSpPr>
            <p:nvPr/>
          </p:nvSpPr>
          <p:spPr bwMode="auto">
            <a:xfrm>
              <a:off x="4341813" y="1600200"/>
              <a:ext cx="6400800" cy="48006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marL="457200" marR="0" lvl="0" indent="-457200" algn="l" defTabSz="914400" rtl="0" eaLnBrk="1" fontAlgn="base" latinLnBrk="0" hangingPunct="1">
                <a:lnSpc>
                  <a:spcPct val="100000"/>
                </a:lnSpc>
                <a:spcBef>
                  <a:spcPts val="800"/>
                </a:spcBef>
                <a:spcAft>
                  <a:spcPct val="0"/>
                </a:spcAft>
                <a:buClr>
                  <a:srgbClr val="000080"/>
                </a:buClr>
                <a:buSzPct val="100000"/>
                <a:buFont typeface="Wingdings" pitchFamily="2" charset="2"/>
                <a:buChar char="§"/>
                <a:tabLst/>
                <a:defRPr/>
              </a:pP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consider a CPU with 2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FPU’s</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each with a 4-cycle latency.  </a:t>
              </a:r>
            </a:p>
            <a:p>
              <a:pPr marL="457200" marR="0" lvl="0" indent="-457200" algn="l" defTabSz="914400" rtl="0" eaLnBrk="1" fontAlgn="base" latinLnBrk="0" hangingPunct="1">
                <a:lnSpc>
                  <a:spcPct val="100000"/>
                </a:lnSpc>
                <a:spcBef>
                  <a:spcPts val="800"/>
                </a:spcBef>
                <a:spcAft>
                  <a:spcPct val="0"/>
                </a:spcAft>
                <a:buClr>
                  <a:srgbClr val="000080"/>
                </a:buClr>
                <a:buSzPct val="100000"/>
                <a:buFont typeface="Wingdings" pitchFamily="2" charset="2"/>
                <a:buChar char="§"/>
                <a:tabLst/>
                <a:defRPr/>
              </a:pP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Little’s law states that we must express 8-way ILP to fully utilize the machine.</a:t>
              </a:r>
            </a:p>
            <a:p>
              <a:pPr marL="457200" marR="0" lvl="0" indent="-457200" algn="l" defTabSz="914400" rtl="0" eaLnBrk="1" fontAlgn="base" latinLnBrk="0" hangingPunct="1">
                <a:lnSpc>
                  <a:spcPct val="100000"/>
                </a:lnSpc>
                <a:spcBef>
                  <a:spcPts val="800"/>
                </a:spcBef>
                <a:spcAft>
                  <a:spcPct val="0"/>
                </a:spcAft>
                <a:buClr>
                  <a:srgbClr val="000080"/>
                </a:buClr>
                <a:buSzPct val="100000"/>
                <a:buFont typeface="Wingdings" pitchFamily="2" charset="2"/>
                <a:buChar char="§"/>
                <a:tabLst/>
                <a:defRPr/>
              </a:pPr>
              <a:endParaRPr lang="en-US" sz="2400" kern="0" dirty="0">
                <a:solidFill>
                  <a:srgbClr val="002060"/>
                </a:solidFill>
                <a:latin typeface="Arial" panose="020B0604020202020204" pitchFamily="34" charset="0"/>
                <a:ea typeface="+mn-ea"/>
                <a:cs typeface="Arial" panose="020B0604020202020204" pitchFamily="34" charset="0"/>
              </a:endParaRPr>
            </a:p>
            <a:p>
              <a:pPr marL="457200" indent="-457200">
                <a:spcBef>
                  <a:spcPts val="800"/>
                </a:spcBef>
                <a:buClr>
                  <a:srgbClr val="000080"/>
                </a:buClr>
                <a:buSzPct val="100000"/>
                <a:buFont typeface="Wingdings" pitchFamily="2" charset="2"/>
                <a:buChar char="§"/>
                <a:defRPr/>
              </a:pPr>
              <a:r>
                <a:rPr lang="en-US" sz="2400" kern="0" dirty="0">
                  <a:solidFill>
                    <a:srgbClr val="002060"/>
                  </a:solidFill>
                  <a:latin typeface="Arial" panose="020B0604020202020204" pitchFamily="34" charset="0"/>
                  <a:cs typeface="Arial" panose="020B0604020202020204" pitchFamily="34" charset="0"/>
                </a:rPr>
                <a:t>Solution #1: rely on OOO to find parallelism across loop iterations.</a:t>
              </a:r>
            </a:p>
            <a:p>
              <a:pPr marL="457200" marR="0" lvl="0" indent="-457200" algn="l" defTabSz="914400" rtl="0" eaLnBrk="1" fontAlgn="base" latinLnBrk="0" hangingPunct="1">
                <a:lnSpc>
                  <a:spcPct val="100000"/>
                </a:lnSpc>
                <a:spcBef>
                  <a:spcPts val="800"/>
                </a:spcBef>
                <a:spcAft>
                  <a:spcPct val="0"/>
                </a:spcAft>
                <a:buClr>
                  <a:srgbClr val="000080"/>
                </a:buClr>
                <a:buSzPct val="100000"/>
                <a:buFont typeface="Wingdings" pitchFamily="2" charset="2"/>
                <a:buChar char="§"/>
                <a:tabLst/>
                <a:defRPr/>
              </a:pP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Solution #2:</a:t>
              </a:r>
              <a:r>
                <a:rPr kumimoji="0" lang="en-US" sz="2400" b="0"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lang="en-US" sz="2400" kern="0" dirty="0">
                  <a:solidFill>
                    <a:srgbClr val="002060"/>
                  </a:solidFill>
                  <a:latin typeface="Arial" panose="020B0604020202020204" pitchFamily="34" charset="0"/>
                  <a:ea typeface="+mn-ea"/>
                  <a:cs typeface="Arial" panose="020B0604020202020204" pitchFamily="34" charset="0"/>
                </a:rPr>
                <a:t>unroll/jam the code to express 8 </a:t>
              </a:r>
              <a:r>
                <a:rPr lang="en-US" sz="2400" b="1" kern="0" dirty="0">
                  <a:solidFill>
                    <a:srgbClr val="FF2F92"/>
                  </a:solidFill>
                  <a:latin typeface="Arial" panose="020B0604020202020204" pitchFamily="34" charset="0"/>
                  <a:ea typeface="+mn-ea"/>
                  <a:cs typeface="Arial" panose="020B0604020202020204" pitchFamily="34" charset="0"/>
                </a:rPr>
                <a:t>independent</a:t>
              </a:r>
              <a:r>
                <a:rPr lang="en-US" sz="2400" b="1" kern="0" dirty="0">
                  <a:solidFill>
                    <a:srgbClr val="002060"/>
                  </a:solidFill>
                  <a:latin typeface="Arial" panose="020B0604020202020204" pitchFamily="34" charset="0"/>
                  <a:ea typeface="+mn-ea"/>
                  <a:cs typeface="Arial" panose="020B0604020202020204" pitchFamily="34" charset="0"/>
                </a:rPr>
                <a:t> </a:t>
              </a:r>
              <a:r>
                <a:rPr lang="en-US" sz="2400" kern="0" dirty="0">
                  <a:solidFill>
                    <a:srgbClr val="002060"/>
                  </a:solidFill>
                  <a:latin typeface="Arial" panose="020B0604020202020204" pitchFamily="34" charset="0"/>
                  <a:ea typeface="+mn-ea"/>
                  <a:cs typeface="Arial" panose="020B0604020202020204" pitchFamily="34" charset="0"/>
                </a:rPr>
                <a:t>FP operations.</a:t>
              </a:r>
            </a:p>
            <a:p>
              <a:pPr marL="457200" marR="0" lvl="0" indent="-457200" algn="l" defTabSz="914400" rtl="0" eaLnBrk="1" fontAlgn="base" latinLnBrk="0" hangingPunct="1">
                <a:lnSpc>
                  <a:spcPct val="100000"/>
                </a:lnSpc>
                <a:spcBef>
                  <a:spcPts val="800"/>
                </a:spcBef>
                <a:spcAft>
                  <a:spcPct val="0"/>
                </a:spcAft>
                <a:buClr>
                  <a:srgbClr val="000080"/>
                </a:buClr>
                <a:buSzPct val="100000"/>
                <a:buFont typeface="Wingdings" pitchFamily="2" charset="2"/>
                <a:buChar char="§"/>
                <a:tabLst/>
                <a:defRPr/>
              </a:pP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Note, simply unrolling dependent operations (e.g. reduction) does not increase ILP.  It simply amortizes</a:t>
              </a:r>
              <a:r>
                <a:rPr kumimoji="0" lang="en-US" sz="2400" b="0"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loop overhead.</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64" name="TextBox 163">
              <a:extLst>
                <a:ext uri="{FF2B5EF4-FFF2-40B4-BE49-F238E27FC236}">
                  <a16:creationId xmlns:a16="http://schemas.microsoft.com/office/drawing/2014/main" id="{40536E93-BB6D-CF43-A9DD-836435AB31E3}"/>
                </a:ext>
              </a:extLst>
            </p:cNvPr>
            <p:cNvSpPr txBox="1"/>
            <p:nvPr/>
          </p:nvSpPr>
          <p:spPr>
            <a:xfrm>
              <a:off x="4343399" y="1143000"/>
              <a:ext cx="6399213" cy="461665"/>
            </a:xfrm>
            <a:prstGeom prst="rect">
              <a:avLst/>
            </a:prstGeom>
            <a:noFill/>
          </p:spPr>
          <p:txBody>
            <a:bodyPr wrap="none" lIns="0" tIns="0" rIns="0" bIns="0" rtlCol="0" anchor="ctr" anchorCtr="0">
              <a:noAutofit/>
            </a:bodyPr>
            <a:lstStyle/>
            <a:p>
              <a:pPr algn="ctr"/>
              <a:r>
                <a:rPr lang="en-US" b="1" u="sng" dirty="0">
                  <a:solidFill>
                    <a:srgbClr val="002060"/>
                  </a:solidFill>
                </a:rPr>
                <a:t>Applied to </a:t>
              </a:r>
              <a:r>
                <a:rPr lang="en-US" b="1" u="sng" dirty="0" err="1">
                  <a:solidFill>
                    <a:srgbClr val="002060"/>
                  </a:solidFill>
                </a:rPr>
                <a:t>FPUs</a:t>
              </a:r>
              <a:endParaRPr lang="en-US" b="1" u="sng" dirty="0">
                <a:solidFill>
                  <a:srgbClr val="002060"/>
                </a:solidFill>
              </a:endParaRPr>
            </a:p>
          </p:txBody>
        </p:sp>
      </p:grpSp>
      <p:grpSp>
        <p:nvGrpSpPr>
          <p:cNvPr id="165" name="Group 164">
            <a:extLst>
              <a:ext uri="{FF2B5EF4-FFF2-40B4-BE49-F238E27FC236}">
                <a16:creationId xmlns:a16="http://schemas.microsoft.com/office/drawing/2014/main" id="{0B6DFA18-8B23-6948-AFEE-A89E3DD50B69}"/>
              </a:ext>
            </a:extLst>
          </p:cNvPr>
          <p:cNvGrpSpPr/>
          <p:nvPr/>
        </p:nvGrpSpPr>
        <p:grpSpPr>
          <a:xfrm>
            <a:off x="912813" y="1371600"/>
            <a:ext cx="6402387" cy="5257800"/>
            <a:chOff x="1139826" y="1143000"/>
            <a:chExt cx="6402387" cy="5257800"/>
          </a:xfrm>
        </p:grpSpPr>
        <p:sp>
          <p:nvSpPr>
            <p:cNvPr id="166" name="TextBox 165">
              <a:extLst>
                <a:ext uri="{FF2B5EF4-FFF2-40B4-BE49-F238E27FC236}">
                  <a16:creationId xmlns:a16="http://schemas.microsoft.com/office/drawing/2014/main" id="{259CCBAB-67C3-9C4F-B0FA-898955D1AA05}"/>
                </a:ext>
              </a:extLst>
            </p:cNvPr>
            <p:cNvSpPr txBox="1"/>
            <p:nvPr/>
          </p:nvSpPr>
          <p:spPr>
            <a:xfrm>
              <a:off x="1141413" y="1143000"/>
              <a:ext cx="6400800" cy="461665"/>
            </a:xfrm>
            <a:prstGeom prst="rect">
              <a:avLst/>
            </a:prstGeom>
            <a:noFill/>
          </p:spPr>
          <p:txBody>
            <a:bodyPr wrap="none" lIns="0" tIns="0" rIns="0" bIns="0" rtlCol="0" anchor="ctr" anchorCtr="0">
              <a:noAutofit/>
            </a:bodyPr>
            <a:lstStyle/>
            <a:p>
              <a:pPr algn="ctr"/>
              <a:r>
                <a:rPr lang="en-US" b="1" u="sng" dirty="0">
                  <a:solidFill>
                    <a:srgbClr val="002060"/>
                  </a:solidFill>
                </a:rPr>
                <a:t>Applied to Memory</a:t>
              </a:r>
            </a:p>
          </p:txBody>
        </p:sp>
        <p:sp>
          <p:nvSpPr>
            <p:cNvPr id="167" name="Rectangle 3">
              <a:extLst>
                <a:ext uri="{FF2B5EF4-FFF2-40B4-BE49-F238E27FC236}">
                  <a16:creationId xmlns:a16="http://schemas.microsoft.com/office/drawing/2014/main" id="{991E46D9-BF0A-044F-B0FF-C8296EF35627}"/>
                </a:ext>
              </a:extLst>
            </p:cNvPr>
            <p:cNvSpPr txBox="1">
              <a:spLocks noChangeArrowheads="1"/>
            </p:cNvSpPr>
            <p:nvPr/>
          </p:nvSpPr>
          <p:spPr bwMode="auto">
            <a:xfrm>
              <a:off x="1139826" y="1600200"/>
              <a:ext cx="6402387" cy="48006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marL="457200" lvl="0" indent="-457200" eaLnBrk="1" hangingPunct="1">
                <a:spcBef>
                  <a:spcPts val="800"/>
                </a:spcBef>
                <a:buClr>
                  <a:srgbClr val="000080"/>
                </a:buClr>
                <a:buSzPct val="100000"/>
                <a:buFont typeface="Wingdings" pitchFamily="2" charset="2"/>
                <a:buChar char="§"/>
                <a:defRPr/>
              </a:pP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Consider </a:t>
              </a:r>
              <a:r>
                <a:rPr lang="en-US" sz="2400" dirty="0">
                  <a:solidFill>
                    <a:srgbClr val="002060"/>
                  </a:solidFill>
                  <a:latin typeface="Arial" panose="020B0604020202020204" pitchFamily="34" charset="0"/>
                  <a:cs typeface="Arial" panose="020B0604020202020204" pitchFamily="34" charset="0"/>
                </a:rPr>
                <a:t>a CPU with 100GB/s of bandwidth and 100ns memory latency.</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457200" indent="-457200" eaLnBrk="1" hangingPunct="1">
                <a:spcBef>
                  <a:spcPts val="800"/>
                </a:spcBef>
                <a:buClr>
                  <a:srgbClr val="000080"/>
                </a:buClr>
                <a:buSzPct val="100000"/>
                <a:buFont typeface="Wingdings" pitchFamily="2" charset="2"/>
                <a:buChar char="§"/>
                <a:defRPr/>
              </a:pPr>
              <a:r>
                <a:rPr lang="en-US" sz="2400" dirty="0">
                  <a:solidFill>
                    <a:srgbClr val="002060"/>
                  </a:solidFill>
                  <a:latin typeface="Arial" panose="020B0604020202020204" pitchFamily="34" charset="0"/>
                  <a:cs typeface="Arial" panose="020B0604020202020204" pitchFamily="34" charset="0"/>
                </a:rPr>
                <a:t>Little’s law states that we must </a:t>
              </a:r>
              <a:r>
                <a:rPr lang="en-US" sz="2400" b="1" dirty="0">
                  <a:solidFill>
                    <a:srgbClr val="FF2F92"/>
                  </a:solidFill>
                  <a:latin typeface="Arial" panose="020B0604020202020204" pitchFamily="34" charset="0"/>
                  <a:cs typeface="Arial" panose="020B0604020202020204" pitchFamily="34" charset="0"/>
                </a:rPr>
                <a:t>express 10KB of concurrency </a:t>
              </a:r>
              <a:r>
                <a:rPr lang="en-US" sz="2400" dirty="0">
                  <a:solidFill>
                    <a:srgbClr val="002060"/>
                  </a:solidFill>
                  <a:latin typeface="Arial" panose="020B0604020202020204" pitchFamily="34" charset="0"/>
                  <a:cs typeface="Arial" panose="020B0604020202020204" pitchFamily="34" charset="0"/>
                </a:rPr>
                <a:t>(independent memory operations) to the memory subsystem to attain peak performance</a:t>
              </a:r>
            </a:p>
            <a:p>
              <a:pPr marL="457200" indent="-457200" eaLnBrk="1" hangingPunct="1">
                <a:spcBef>
                  <a:spcPts val="800"/>
                </a:spcBef>
                <a:buClr>
                  <a:srgbClr val="000080"/>
                </a:buClr>
                <a:buSzPct val="100000"/>
                <a:buFont typeface="Wingdings" pitchFamily="2" charset="2"/>
                <a:buChar char="§"/>
                <a:defRPr/>
              </a:pPr>
              <a:endParaRPr lang="en-US" sz="2400" kern="0" dirty="0">
                <a:solidFill>
                  <a:srgbClr val="002060"/>
                </a:solidFill>
                <a:latin typeface="Arial" panose="020B0604020202020204" pitchFamily="34" charset="0"/>
                <a:ea typeface="+mn-ea"/>
                <a:cs typeface="Arial" panose="020B0604020202020204" pitchFamily="34" charset="0"/>
              </a:endParaRPr>
            </a:p>
            <a:p>
              <a:pPr marL="457200" lvl="0" indent="-457200" eaLnBrk="1" hangingPunct="1">
                <a:spcBef>
                  <a:spcPts val="800"/>
                </a:spcBef>
                <a:buClr>
                  <a:srgbClr val="000080"/>
                </a:buClr>
                <a:buSzPct val="100000"/>
                <a:buFont typeface="Wingdings" pitchFamily="2" charset="2"/>
                <a:buChar char="§"/>
                <a:defRPr/>
              </a:pPr>
              <a:r>
                <a:rPr lang="en-US" sz="2400" kern="0" dirty="0">
                  <a:solidFill>
                    <a:srgbClr val="002060"/>
                  </a:solidFill>
                  <a:latin typeface="Arial" panose="020B0604020202020204" pitchFamily="34" charset="0"/>
                  <a:cs typeface="Arial" panose="020B0604020202020204" pitchFamily="34" charset="0"/>
                </a:rPr>
                <a:t>Solution #1:</a:t>
              </a:r>
              <a:r>
                <a:rPr lang="en-US" sz="2400" dirty="0">
                  <a:solidFill>
                    <a:srgbClr val="002060"/>
                  </a:solidFill>
                  <a:latin typeface="Arial" panose="020B0604020202020204" pitchFamily="34" charset="0"/>
                  <a:cs typeface="Arial" panose="020B0604020202020204" pitchFamily="34" charset="0"/>
                </a:rPr>
                <a:t> use multiple cores or threads to satisfy the requisite MLP.</a:t>
              </a:r>
              <a:endParaRPr lang="en-US" sz="2400" kern="0" dirty="0">
                <a:solidFill>
                  <a:srgbClr val="002060"/>
                </a:solidFill>
                <a:latin typeface="Arial" panose="020B0604020202020204" pitchFamily="34" charset="0"/>
                <a:cs typeface="Arial" panose="020B0604020202020204" pitchFamily="34" charset="0"/>
              </a:endParaRPr>
            </a:p>
            <a:p>
              <a:pPr marL="457200" lvl="0" indent="-457200" eaLnBrk="1" hangingPunct="1">
                <a:spcBef>
                  <a:spcPts val="800"/>
                </a:spcBef>
                <a:buClr>
                  <a:srgbClr val="000080"/>
                </a:buClr>
                <a:buSzPct val="100000"/>
                <a:buFont typeface="Wingdings" pitchFamily="2" charset="2"/>
                <a:buChar char="§"/>
                <a:defRPr/>
              </a:pP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Solution #2:</a:t>
              </a:r>
              <a:r>
                <a:rPr lang="en-US" sz="2400" dirty="0">
                  <a:solidFill>
                    <a:srgbClr val="002060"/>
                  </a:solidFill>
                  <a:latin typeface="Arial" panose="020B0604020202020204" pitchFamily="34" charset="0"/>
                  <a:cs typeface="Arial" panose="020B0604020202020204" pitchFamily="34" charset="0"/>
                </a:rPr>
                <a:t> express the memory access pattern in a streaming fashion in order to engage the </a:t>
              </a:r>
              <a:r>
                <a:rPr lang="en-US" sz="2400" dirty="0" err="1">
                  <a:solidFill>
                    <a:srgbClr val="002060"/>
                  </a:solidFill>
                  <a:latin typeface="Arial" panose="020B0604020202020204" pitchFamily="34" charset="0"/>
                  <a:cs typeface="Arial" panose="020B0604020202020204" pitchFamily="34" charset="0"/>
                </a:rPr>
                <a:t>prefetchers</a:t>
              </a:r>
              <a:r>
                <a:rPr lang="en-US" sz="2400" dirty="0">
                  <a:solidFill>
                    <a:srgbClr val="00206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15565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11</a:t>
            </a:fld>
            <a:endParaRPr lang="en-US" dirty="0"/>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Can’t think about all these terms all the time for every application…</a:t>
            </a:r>
          </a:p>
        </p:txBody>
      </p:sp>
      <p:sp>
        <p:nvSpPr>
          <p:cNvPr id="10" name="TextBox 9">
            <a:extLst>
              <a:ext uri="{FF2B5EF4-FFF2-40B4-BE49-F238E27FC236}">
                <a16:creationId xmlns:a16="http://schemas.microsoft.com/office/drawing/2014/main" id="{AEE57A13-9B4B-E549-B72E-C73170655E24}"/>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11" name="TextBox 10">
            <a:extLst>
              <a:ext uri="{FF2B5EF4-FFF2-40B4-BE49-F238E27FC236}">
                <a16:creationId xmlns:a16="http://schemas.microsoft.com/office/drawing/2014/main" id="{7038D870-D1A1-0341-98B3-864457EDDADF}"/>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grpSp>
        <p:nvGrpSpPr>
          <p:cNvPr id="65" name="Group 64">
            <a:extLst>
              <a:ext uri="{FF2B5EF4-FFF2-40B4-BE49-F238E27FC236}">
                <a16:creationId xmlns:a16="http://schemas.microsoft.com/office/drawing/2014/main" id="{2CE4A50C-C28E-5941-9607-D86A6A4E7BB7}"/>
              </a:ext>
            </a:extLst>
          </p:cNvPr>
          <p:cNvGrpSpPr/>
          <p:nvPr/>
        </p:nvGrpSpPr>
        <p:grpSpPr>
          <a:xfrm>
            <a:off x="1752600" y="3200400"/>
            <a:ext cx="7010400" cy="914400"/>
            <a:chOff x="1752600" y="3200400"/>
            <a:chExt cx="7010400" cy="914400"/>
          </a:xfrm>
        </p:grpSpPr>
        <p:sp>
          <p:nvSpPr>
            <p:cNvPr id="62" name="Rounded Rectangle 61">
              <a:extLst>
                <a:ext uri="{FF2B5EF4-FFF2-40B4-BE49-F238E27FC236}">
                  <a16:creationId xmlns:a16="http://schemas.microsoft.com/office/drawing/2014/main" id="{3573AC8E-C5A1-8D4D-9123-E9D0C93FB1F0}"/>
                </a:ext>
              </a:extLst>
            </p:cNvPr>
            <p:cNvSpPr/>
            <p:nvPr/>
          </p:nvSpPr>
          <p:spPr bwMode="auto">
            <a:xfrm>
              <a:off x="4191000" y="3505200"/>
              <a:ext cx="4572000" cy="609600"/>
            </a:xfrm>
            <a:prstGeom prst="roundRect">
              <a:avLst/>
            </a:prstGeom>
            <a:solidFill>
              <a:srgbClr val="FF0000">
                <a:alpha val="10000"/>
              </a:srgbClr>
            </a:solidFill>
            <a:ln w="254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extBox 3">
              <a:extLst>
                <a:ext uri="{FF2B5EF4-FFF2-40B4-BE49-F238E27FC236}">
                  <a16:creationId xmlns:a16="http://schemas.microsoft.com/office/drawing/2014/main" id="{DC6D2401-4C5B-2F45-BB52-91BA331ABE37}"/>
                </a:ext>
              </a:extLst>
            </p:cNvPr>
            <p:cNvSpPr txBox="1"/>
            <p:nvPr/>
          </p:nvSpPr>
          <p:spPr>
            <a:xfrm>
              <a:off x="1752600" y="3200400"/>
              <a:ext cx="1620958" cy="685800"/>
            </a:xfrm>
            <a:prstGeom prst="rect">
              <a:avLst/>
            </a:prstGeom>
            <a:noFill/>
          </p:spPr>
          <p:txBody>
            <a:bodyPr wrap="none" lIns="0" tIns="0" rIns="0" bIns="0" rtlCol="0" anchor="ctr" anchorCtr="0">
              <a:noAutofit/>
            </a:bodyPr>
            <a:lstStyle/>
            <a:p>
              <a:pPr algn="r"/>
              <a:r>
                <a:rPr lang="en-US" sz="2400" b="1" dirty="0">
                  <a:solidFill>
                    <a:srgbClr val="FF2600"/>
                  </a:solidFill>
                </a:rPr>
                <a:t>Computational</a:t>
              </a:r>
            </a:p>
            <a:p>
              <a:pPr algn="r"/>
              <a:r>
                <a:rPr lang="en-US" sz="2400" b="1" dirty="0">
                  <a:solidFill>
                    <a:srgbClr val="FF2600"/>
                  </a:solidFill>
                </a:rPr>
                <a:t>Complexity</a:t>
              </a:r>
            </a:p>
          </p:txBody>
        </p:sp>
        <p:cxnSp>
          <p:nvCxnSpPr>
            <p:cNvPr id="7" name="Straight Connector 6">
              <a:extLst>
                <a:ext uri="{FF2B5EF4-FFF2-40B4-BE49-F238E27FC236}">
                  <a16:creationId xmlns:a16="http://schemas.microsoft.com/office/drawing/2014/main" id="{2467D61A-2746-F540-AC08-3CFF88933254}"/>
                </a:ext>
              </a:extLst>
            </p:cNvPr>
            <p:cNvCxnSpPr>
              <a:cxnSpLocks/>
              <a:stCxn id="4" idx="3"/>
            </p:cNvCxnSpPr>
            <p:nvPr/>
          </p:nvCxnSpPr>
          <p:spPr bwMode="auto">
            <a:xfrm>
              <a:off x="3373558" y="3543300"/>
              <a:ext cx="817442" cy="266700"/>
            </a:xfrm>
            <a:prstGeom prst="line">
              <a:avLst/>
            </a:prstGeom>
            <a:solidFill>
              <a:schemeClr val="accent1"/>
            </a:solidFill>
            <a:ln w="25400" cap="rnd" cmpd="sng" algn="ctr">
              <a:solidFill>
                <a:srgbClr val="FF2600"/>
              </a:solidFill>
              <a:prstDash val="solid"/>
              <a:round/>
              <a:headEnd type="none" w="med" len="med"/>
              <a:tailEnd type="none" w="med" len="med"/>
            </a:ln>
            <a:effectLst/>
          </p:spPr>
        </p:cxnSp>
      </p:grpSp>
    </p:spTree>
    <p:extLst>
      <p:ext uri="{BB962C8B-B14F-4D97-AF65-F5344CB8AC3E}">
        <p14:creationId xmlns:p14="http://schemas.microsoft.com/office/powerpoint/2010/main" val="92939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a:extLst>
              <a:ext uri="{FF2B5EF4-FFF2-40B4-BE49-F238E27FC236}">
                <a16:creationId xmlns:a16="http://schemas.microsoft.com/office/drawing/2014/main" id="{3573AC8E-C5A1-8D4D-9123-E9D0C93FB1F0}"/>
              </a:ext>
            </a:extLst>
          </p:cNvPr>
          <p:cNvSpPr/>
          <p:nvPr/>
        </p:nvSpPr>
        <p:spPr bwMode="auto">
          <a:xfrm>
            <a:off x="2971800" y="3505200"/>
            <a:ext cx="6858000" cy="1524000"/>
          </a:xfrm>
          <a:prstGeom prst="roundRect">
            <a:avLst/>
          </a:prstGeom>
          <a:solidFill>
            <a:srgbClr val="0432FF">
              <a:alpha val="10000"/>
            </a:srgbClr>
          </a:solidFill>
          <a:ln w="25400" cap="flat" cmpd="sng" algn="ctr">
            <a:solidFill>
              <a:srgbClr val="0432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12</a:t>
            </a:fld>
            <a:endParaRPr lang="en-US" dirty="0"/>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Because there are so many components, performance models often conceptualize the system as being dominated by one or more of these components.</a:t>
            </a:r>
            <a:endParaRPr lang="en-US" sz="2400" dirty="0"/>
          </a:p>
        </p:txBody>
      </p:sp>
      <p:sp>
        <p:nvSpPr>
          <p:cNvPr id="10" name="TextBox 9">
            <a:extLst>
              <a:ext uri="{FF2B5EF4-FFF2-40B4-BE49-F238E27FC236}">
                <a16:creationId xmlns:a16="http://schemas.microsoft.com/office/drawing/2014/main" id="{AEE57A13-9B4B-E549-B72E-C73170655E24}"/>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11" name="TextBox 10">
            <a:extLst>
              <a:ext uri="{FF2B5EF4-FFF2-40B4-BE49-F238E27FC236}">
                <a16:creationId xmlns:a16="http://schemas.microsoft.com/office/drawing/2014/main" id="{7038D870-D1A1-0341-98B3-864457EDDADF}"/>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sp>
        <p:nvSpPr>
          <p:cNvPr id="18" name="TextBox 17">
            <a:extLst>
              <a:ext uri="{FF2B5EF4-FFF2-40B4-BE49-F238E27FC236}">
                <a16:creationId xmlns:a16="http://schemas.microsoft.com/office/drawing/2014/main" id="{A77E5A77-FD9F-484A-A10F-FF61A57AB18F}"/>
              </a:ext>
            </a:extLst>
          </p:cNvPr>
          <p:cNvSpPr txBox="1"/>
          <p:nvPr/>
        </p:nvSpPr>
        <p:spPr>
          <a:xfrm>
            <a:off x="10668000" y="3429000"/>
            <a:ext cx="1620958" cy="685800"/>
          </a:xfrm>
          <a:prstGeom prst="rect">
            <a:avLst/>
          </a:prstGeom>
          <a:noFill/>
        </p:spPr>
        <p:txBody>
          <a:bodyPr wrap="none" lIns="0" tIns="0" rIns="0" bIns="0" rtlCol="0" anchor="ctr" anchorCtr="0">
            <a:noAutofit/>
          </a:bodyPr>
          <a:lstStyle/>
          <a:p>
            <a:r>
              <a:rPr lang="en-US" sz="2400" b="1" dirty="0">
                <a:solidFill>
                  <a:srgbClr val="0432FF"/>
                </a:solidFill>
              </a:rPr>
              <a:t>Roofline</a:t>
            </a:r>
          </a:p>
          <a:p>
            <a:r>
              <a:rPr lang="en-US" sz="2400" b="1" dirty="0">
                <a:solidFill>
                  <a:srgbClr val="0432FF"/>
                </a:solidFill>
              </a:rPr>
              <a:t>Model</a:t>
            </a:r>
          </a:p>
        </p:txBody>
      </p:sp>
      <p:cxnSp>
        <p:nvCxnSpPr>
          <p:cNvPr id="19" name="Straight Connector 18">
            <a:extLst>
              <a:ext uri="{FF2B5EF4-FFF2-40B4-BE49-F238E27FC236}">
                <a16:creationId xmlns:a16="http://schemas.microsoft.com/office/drawing/2014/main" id="{50FF981E-A4D7-4E43-AE28-9A0E2FB3AF37}"/>
              </a:ext>
            </a:extLst>
          </p:cNvPr>
          <p:cNvCxnSpPr>
            <a:cxnSpLocks/>
            <a:stCxn id="18" idx="1"/>
          </p:cNvCxnSpPr>
          <p:nvPr/>
        </p:nvCxnSpPr>
        <p:spPr bwMode="auto">
          <a:xfrm flipH="1">
            <a:off x="9829800" y="3771900"/>
            <a:ext cx="838200" cy="571500"/>
          </a:xfrm>
          <a:prstGeom prst="line">
            <a:avLst/>
          </a:prstGeom>
          <a:solidFill>
            <a:schemeClr val="accent1"/>
          </a:solidFill>
          <a:ln w="25400" cap="rnd" cmpd="sng" algn="ctr">
            <a:solidFill>
              <a:srgbClr val="0432FF"/>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697A1931-52EC-6E40-8890-CF0D5A2F1D10}"/>
              </a:ext>
            </a:extLst>
          </p:cNvPr>
          <p:cNvSpPr txBox="1"/>
          <p:nvPr/>
        </p:nvSpPr>
        <p:spPr>
          <a:xfrm>
            <a:off x="152400" y="7315200"/>
            <a:ext cx="6400800" cy="914400"/>
          </a:xfrm>
          <a:prstGeom prst="rect">
            <a:avLst/>
          </a:prstGeom>
          <a:noFill/>
        </p:spPr>
        <p:txBody>
          <a:bodyPr wrap="square" lIns="0" tIns="0" rIns="0" rtlCol="0" anchor="ctr">
            <a:noAutofit/>
          </a:bodyPr>
          <a:lstStyle/>
          <a:p>
            <a:r>
              <a:rPr lang="en-US" sz="1800" baseline="30000" dirty="0">
                <a:solidFill>
                  <a:schemeClr val="bg1">
                    <a:lumMod val="50000"/>
                  </a:schemeClr>
                </a:solidFill>
              </a:rPr>
              <a:t>Williams et al, "Roofline: An Insightful Visual Performance Model For Multicore Architectures", CACM, 2009.</a:t>
            </a:r>
            <a:endParaRPr lang="en-US" sz="1800" dirty="0">
              <a:solidFill>
                <a:schemeClr val="bg1">
                  <a:lumMod val="50000"/>
                </a:schemeClr>
              </a:solidFill>
            </a:endParaRPr>
          </a:p>
        </p:txBody>
      </p:sp>
    </p:spTree>
    <p:extLst>
      <p:ext uri="{BB962C8B-B14F-4D97-AF65-F5344CB8AC3E}">
        <p14:creationId xmlns:p14="http://schemas.microsoft.com/office/powerpoint/2010/main" val="4182909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a:extLst>
              <a:ext uri="{FF2B5EF4-FFF2-40B4-BE49-F238E27FC236}">
                <a16:creationId xmlns:a16="http://schemas.microsoft.com/office/drawing/2014/main" id="{3573AC8E-C5A1-8D4D-9123-E9D0C93FB1F0}"/>
              </a:ext>
            </a:extLst>
          </p:cNvPr>
          <p:cNvSpPr/>
          <p:nvPr/>
        </p:nvSpPr>
        <p:spPr bwMode="auto">
          <a:xfrm>
            <a:off x="3429000" y="6400800"/>
            <a:ext cx="7315200" cy="1066800"/>
          </a:xfrm>
          <a:prstGeom prst="roundRect">
            <a:avLst/>
          </a:prstGeom>
          <a:solidFill>
            <a:srgbClr val="FF9300">
              <a:alpha val="10000"/>
            </a:srgbClr>
          </a:solidFill>
          <a:ln w="25400" cap="flat" cmpd="sng" algn="ctr">
            <a:solidFill>
              <a:srgbClr val="FF93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13</a:t>
            </a:fld>
            <a:endParaRPr lang="en-US" dirty="0"/>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Because there are so many components, performance models often conceptualize the system as being dominated by one or more of these components.</a:t>
            </a:r>
            <a:endParaRPr lang="en-US" sz="2400" dirty="0"/>
          </a:p>
        </p:txBody>
      </p:sp>
      <p:sp>
        <p:nvSpPr>
          <p:cNvPr id="10" name="TextBox 9">
            <a:extLst>
              <a:ext uri="{FF2B5EF4-FFF2-40B4-BE49-F238E27FC236}">
                <a16:creationId xmlns:a16="http://schemas.microsoft.com/office/drawing/2014/main" id="{AEE57A13-9B4B-E549-B72E-C73170655E24}"/>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11" name="TextBox 10">
            <a:extLst>
              <a:ext uri="{FF2B5EF4-FFF2-40B4-BE49-F238E27FC236}">
                <a16:creationId xmlns:a16="http://schemas.microsoft.com/office/drawing/2014/main" id="{7038D870-D1A1-0341-98B3-864457EDDADF}"/>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sp>
        <p:nvSpPr>
          <p:cNvPr id="52" name="TextBox 51">
            <a:extLst>
              <a:ext uri="{FF2B5EF4-FFF2-40B4-BE49-F238E27FC236}">
                <a16:creationId xmlns:a16="http://schemas.microsoft.com/office/drawing/2014/main" id="{B79C7148-B528-844A-B438-3FE5A6930302}"/>
              </a:ext>
            </a:extLst>
          </p:cNvPr>
          <p:cNvSpPr txBox="1"/>
          <p:nvPr/>
        </p:nvSpPr>
        <p:spPr>
          <a:xfrm>
            <a:off x="1274642" y="6400800"/>
            <a:ext cx="1620958" cy="533400"/>
          </a:xfrm>
          <a:prstGeom prst="rect">
            <a:avLst/>
          </a:prstGeom>
          <a:noFill/>
        </p:spPr>
        <p:txBody>
          <a:bodyPr wrap="none" lIns="0" tIns="0" rIns="0" bIns="0" rtlCol="0" anchor="ctr" anchorCtr="0">
            <a:noAutofit/>
          </a:bodyPr>
          <a:lstStyle/>
          <a:p>
            <a:pPr algn="r"/>
            <a:r>
              <a:rPr lang="en-US" sz="2400" b="1" dirty="0" err="1">
                <a:solidFill>
                  <a:srgbClr val="FF9300"/>
                </a:solidFill>
              </a:rPr>
              <a:t>LogP</a:t>
            </a:r>
            <a:endParaRPr lang="en-US" sz="2400" b="1" dirty="0">
              <a:solidFill>
                <a:srgbClr val="FF9300"/>
              </a:solidFill>
            </a:endParaRPr>
          </a:p>
        </p:txBody>
      </p:sp>
      <p:cxnSp>
        <p:nvCxnSpPr>
          <p:cNvPr id="53" name="Straight Connector 52">
            <a:extLst>
              <a:ext uri="{FF2B5EF4-FFF2-40B4-BE49-F238E27FC236}">
                <a16:creationId xmlns:a16="http://schemas.microsoft.com/office/drawing/2014/main" id="{DDB3F570-55F7-6140-BBE8-FDEA3847E23B}"/>
              </a:ext>
            </a:extLst>
          </p:cNvPr>
          <p:cNvCxnSpPr>
            <a:cxnSpLocks/>
            <a:stCxn id="52" idx="3"/>
          </p:cNvCxnSpPr>
          <p:nvPr/>
        </p:nvCxnSpPr>
        <p:spPr bwMode="auto">
          <a:xfrm>
            <a:off x="2895600" y="6667500"/>
            <a:ext cx="533400" cy="266700"/>
          </a:xfrm>
          <a:prstGeom prst="line">
            <a:avLst/>
          </a:prstGeom>
          <a:solidFill>
            <a:schemeClr val="accent1"/>
          </a:solidFill>
          <a:ln w="25400" cap="rnd" cmpd="sng" algn="ctr">
            <a:solidFill>
              <a:srgbClr val="FF9300"/>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3C4DC1BE-7649-CE4D-8FBD-42107CA1CEAB}"/>
              </a:ext>
            </a:extLst>
          </p:cNvPr>
          <p:cNvSpPr txBox="1"/>
          <p:nvPr/>
        </p:nvSpPr>
        <p:spPr>
          <a:xfrm>
            <a:off x="152400" y="7315200"/>
            <a:ext cx="6400800" cy="914400"/>
          </a:xfrm>
          <a:prstGeom prst="rect">
            <a:avLst/>
          </a:prstGeom>
          <a:noFill/>
        </p:spPr>
        <p:txBody>
          <a:bodyPr wrap="square" lIns="0" tIns="0" rIns="0" rtlCol="0" anchor="ctr">
            <a:noAutofit/>
          </a:bodyPr>
          <a:lstStyle/>
          <a:p>
            <a:r>
              <a:rPr lang="en-US" sz="1800" baseline="30000" dirty="0">
                <a:solidFill>
                  <a:schemeClr val="bg1">
                    <a:lumMod val="50000"/>
                  </a:schemeClr>
                </a:solidFill>
              </a:rPr>
              <a:t>Culler, et al, "</a:t>
            </a:r>
            <a:r>
              <a:rPr lang="en-US" sz="1800" baseline="30000" dirty="0" err="1">
                <a:solidFill>
                  <a:schemeClr val="bg1">
                    <a:lumMod val="50000"/>
                  </a:schemeClr>
                </a:solidFill>
              </a:rPr>
              <a:t>LogP</a:t>
            </a:r>
            <a:r>
              <a:rPr lang="en-US" sz="1800" baseline="30000" dirty="0">
                <a:solidFill>
                  <a:schemeClr val="bg1">
                    <a:lumMod val="50000"/>
                  </a:schemeClr>
                </a:solidFill>
              </a:rPr>
              <a:t>: a practical model of parallel computation", CACM, 1996.</a:t>
            </a:r>
            <a:endParaRPr lang="en-US" sz="1800" dirty="0">
              <a:solidFill>
                <a:schemeClr val="bg1">
                  <a:lumMod val="50000"/>
                </a:schemeClr>
              </a:solidFill>
            </a:endParaRPr>
          </a:p>
        </p:txBody>
      </p:sp>
    </p:spTree>
    <p:extLst>
      <p:ext uri="{BB962C8B-B14F-4D97-AF65-F5344CB8AC3E}">
        <p14:creationId xmlns:p14="http://schemas.microsoft.com/office/powerpoint/2010/main" val="1329292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a:extLst>
              <a:ext uri="{FF2B5EF4-FFF2-40B4-BE49-F238E27FC236}">
                <a16:creationId xmlns:a16="http://schemas.microsoft.com/office/drawing/2014/main" id="{3573AC8E-C5A1-8D4D-9123-E9D0C93FB1F0}"/>
              </a:ext>
            </a:extLst>
          </p:cNvPr>
          <p:cNvSpPr/>
          <p:nvPr/>
        </p:nvSpPr>
        <p:spPr bwMode="auto">
          <a:xfrm>
            <a:off x="3429000" y="5943600"/>
            <a:ext cx="7772400" cy="1524000"/>
          </a:xfrm>
          <a:prstGeom prst="roundRect">
            <a:avLst/>
          </a:prstGeom>
          <a:solidFill>
            <a:srgbClr val="009051">
              <a:alpha val="10000"/>
            </a:srgbClr>
          </a:solidFill>
          <a:ln w="25400" cap="flat" cmpd="sng" algn="ctr">
            <a:solidFill>
              <a:srgbClr val="00905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14</a:t>
            </a:fld>
            <a:endParaRPr lang="en-US" dirty="0"/>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Because there are so many components, performance models often conceptualize the system as being dominated by one or more of these components.</a:t>
            </a:r>
            <a:endParaRPr lang="en-US" sz="2400" dirty="0"/>
          </a:p>
        </p:txBody>
      </p:sp>
      <p:sp>
        <p:nvSpPr>
          <p:cNvPr id="10" name="TextBox 9">
            <a:extLst>
              <a:ext uri="{FF2B5EF4-FFF2-40B4-BE49-F238E27FC236}">
                <a16:creationId xmlns:a16="http://schemas.microsoft.com/office/drawing/2014/main" id="{AEE57A13-9B4B-E549-B72E-C73170655E24}"/>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11" name="TextBox 10">
            <a:extLst>
              <a:ext uri="{FF2B5EF4-FFF2-40B4-BE49-F238E27FC236}">
                <a16:creationId xmlns:a16="http://schemas.microsoft.com/office/drawing/2014/main" id="{7038D870-D1A1-0341-98B3-864457EDDADF}"/>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sp>
        <p:nvSpPr>
          <p:cNvPr id="49" name="TextBox 48">
            <a:extLst>
              <a:ext uri="{FF2B5EF4-FFF2-40B4-BE49-F238E27FC236}">
                <a16:creationId xmlns:a16="http://schemas.microsoft.com/office/drawing/2014/main" id="{58CA64E3-1A2E-B84D-82F5-6619E046C65D}"/>
              </a:ext>
            </a:extLst>
          </p:cNvPr>
          <p:cNvSpPr txBox="1"/>
          <p:nvPr/>
        </p:nvSpPr>
        <p:spPr>
          <a:xfrm>
            <a:off x="11942642" y="5867400"/>
            <a:ext cx="1620958" cy="685800"/>
          </a:xfrm>
          <a:prstGeom prst="rect">
            <a:avLst/>
          </a:prstGeom>
          <a:noFill/>
        </p:spPr>
        <p:txBody>
          <a:bodyPr wrap="none" lIns="0" tIns="0" rIns="0" bIns="0" rtlCol="0" anchor="ctr" anchorCtr="0">
            <a:noAutofit/>
          </a:bodyPr>
          <a:lstStyle/>
          <a:p>
            <a:r>
              <a:rPr lang="en-US" sz="2400" b="1" dirty="0" err="1">
                <a:solidFill>
                  <a:srgbClr val="009051"/>
                </a:solidFill>
              </a:rPr>
              <a:t>LogGP</a:t>
            </a:r>
            <a:endParaRPr lang="en-US" sz="2400" b="1" dirty="0">
              <a:solidFill>
                <a:srgbClr val="009051"/>
              </a:solidFill>
            </a:endParaRPr>
          </a:p>
        </p:txBody>
      </p:sp>
      <p:cxnSp>
        <p:nvCxnSpPr>
          <p:cNvPr id="50" name="Straight Connector 49">
            <a:extLst>
              <a:ext uri="{FF2B5EF4-FFF2-40B4-BE49-F238E27FC236}">
                <a16:creationId xmlns:a16="http://schemas.microsoft.com/office/drawing/2014/main" id="{B94077DA-B778-6043-9B43-82EBEC864CC4}"/>
              </a:ext>
            </a:extLst>
          </p:cNvPr>
          <p:cNvCxnSpPr>
            <a:cxnSpLocks/>
            <a:stCxn id="49" idx="1"/>
            <a:endCxn id="62" idx="3"/>
          </p:cNvCxnSpPr>
          <p:nvPr/>
        </p:nvCxnSpPr>
        <p:spPr bwMode="auto">
          <a:xfrm flipH="1">
            <a:off x="11201400" y="6210300"/>
            <a:ext cx="741242" cy="495300"/>
          </a:xfrm>
          <a:prstGeom prst="line">
            <a:avLst/>
          </a:prstGeom>
          <a:solidFill>
            <a:schemeClr val="accent1"/>
          </a:solidFill>
          <a:ln w="25400" cap="rnd" cmpd="sng" algn="ctr">
            <a:solidFill>
              <a:srgbClr val="009051"/>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8F6C406D-ADB0-E64D-8E39-2191AFAB7D5A}"/>
              </a:ext>
            </a:extLst>
          </p:cNvPr>
          <p:cNvSpPr txBox="1"/>
          <p:nvPr/>
        </p:nvSpPr>
        <p:spPr>
          <a:xfrm>
            <a:off x="152400" y="7315200"/>
            <a:ext cx="6400800" cy="914400"/>
          </a:xfrm>
          <a:prstGeom prst="rect">
            <a:avLst/>
          </a:prstGeom>
          <a:noFill/>
        </p:spPr>
        <p:txBody>
          <a:bodyPr wrap="square" lIns="0" tIns="0" rIns="0" rtlCol="0" anchor="ctr">
            <a:noAutofit/>
          </a:bodyPr>
          <a:lstStyle/>
          <a:p>
            <a:r>
              <a:rPr lang="en-US" sz="1800" baseline="30000" dirty="0" err="1">
                <a:solidFill>
                  <a:schemeClr val="bg1">
                    <a:lumMod val="50000"/>
                  </a:schemeClr>
                </a:solidFill>
              </a:rPr>
              <a:t>Alexandrov</a:t>
            </a:r>
            <a:r>
              <a:rPr lang="en-US" sz="1800" baseline="30000" dirty="0">
                <a:solidFill>
                  <a:schemeClr val="bg1">
                    <a:lumMod val="50000"/>
                  </a:schemeClr>
                </a:solidFill>
              </a:rPr>
              <a:t>, et al, "</a:t>
            </a:r>
            <a:r>
              <a:rPr lang="en-US" sz="1800" baseline="30000" dirty="0" err="1">
                <a:solidFill>
                  <a:schemeClr val="bg1">
                    <a:lumMod val="50000"/>
                  </a:schemeClr>
                </a:solidFill>
              </a:rPr>
              <a:t>LogGP</a:t>
            </a:r>
            <a:r>
              <a:rPr lang="en-US" sz="1800" baseline="30000" dirty="0">
                <a:solidFill>
                  <a:schemeClr val="bg1">
                    <a:lumMod val="50000"/>
                  </a:schemeClr>
                </a:solidFill>
              </a:rPr>
              <a:t>: incorporating long messages into the </a:t>
            </a:r>
            <a:r>
              <a:rPr lang="en-US" sz="1800" baseline="30000" dirty="0" err="1">
                <a:solidFill>
                  <a:schemeClr val="bg1">
                    <a:lumMod val="50000"/>
                  </a:schemeClr>
                </a:solidFill>
              </a:rPr>
              <a:t>LogP</a:t>
            </a:r>
            <a:r>
              <a:rPr lang="en-US" sz="1800" baseline="30000" dirty="0">
                <a:solidFill>
                  <a:schemeClr val="bg1">
                    <a:lumMod val="50000"/>
                  </a:schemeClr>
                </a:solidFill>
              </a:rPr>
              <a:t> model - one step closer towards a realistic model for parallel computation", SPAA, 1995.</a:t>
            </a:r>
            <a:endParaRPr lang="en-US" sz="1800" dirty="0">
              <a:solidFill>
                <a:schemeClr val="bg1">
                  <a:lumMod val="50000"/>
                </a:schemeClr>
              </a:solidFill>
            </a:endParaRPr>
          </a:p>
        </p:txBody>
      </p:sp>
    </p:spTree>
    <p:extLst>
      <p:ext uri="{BB962C8B-B14F-4D97-AF65-F5344CB8AC3E}">
        <p14:creationId xmlns:p14="http://schemas.microsoft.com/office/powerpoint/2010/main" val="2056064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a:extLst>
              <a:ext uri="{FF2B5EF4-FFF2-40B4-BE49-F238E27FC236}">
                <a16:creationId xmlns:a16="http://schemas.microsoft.com/office/drawing/2014/main" id="{3573AC8E-C5A1-8D4D-9123-E9D0C93FB1F0}"/>
              </a:ext>
            </a:extLst>
          </p:cNvPr>
          <p:cNvSpPr/>
          <p:nvPr/>
        </p:nvSpPr>
        <p:spPr bwMode="auto">
          <a:xfrm>
            <a:off x="3200400" y="4953000"/>
            <a:ext cx="7239000" cy="1066800"/>
          </a:xfrm>
          <a:prstGeom prst="roundRect">
            <a:avLst/>
          </a:prstGeom>
          <a:solidFill>
            <a:srgbClr val="FF2F92">
              <a:alpha val="10000"/>
            </a:srgbClr>
          </a:solidFill>
          <a:ln w="25400" cap="flat" cmpd="sng" algn="ctr">
            <a:solidFill>
              <a:srgbClr val="FF2F92"/>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15</a:t>
            </a:fld>
            <a:endParaRPr lang="en-US" dirty="0"/>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Because there are so many components, performance models often conceptualize the system as being dominated by one or more of these components.</a:t>
            </a:r>
            <a:endParaRPr lang="en-US" sz="2400" dirty="0"/>
          </a:p>
        </p:txBody>
      </p:sp>
      <p:sp>
        <p:nvSpPr>
          <p:cNvPr id="10" name="TextBox 9">
            <a:extLst>
              <a:ext uri="{FF2B5EF4-FFF2-40B4-BE49-F238E27FC236}">
                <a16:creationId xmlns:a16="http://schemas.microsoft.com/office/drawing/2014/main" id="{AEE57A13-9B4B-E549-B72E-C73170655E24}"/>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11" name="TextBox 10">
            <a:extLst>
              <a:ext uri="{FF2B5EF4-FFF2-40B4-BE49-F238E27FC236}">
                <a16:creationId xmlns:a16="http://schemas.microsoft.com/office/drawing/2014/main" id="{7038D870-D1A1-0341-98B3-864457EDDADF}"/>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sp>
        <p:nvSpPr>
          <p:cNvPr id="31" name="TextBox 30">
            <a:extLst>
              <a:ext uri="{FF2B5EF4-FFF2-40B4-BE49-F238E27FC236}">
                <a16:creationId xmlns:a16="http://schemas.microsoft.com/office/drawing/2014/main" id="{E3228A5C-6F8A-F544-A09F-6B65C20E5914}"/>
              </a:ext>
            </a:extLst>
          </p:cNvPr>
          <p:cNvSpPr txBox="1"/>
          <p:nvPr/>
        </p:nvSpPr>
        <p:spPr>
          <a:xfrm>
            <a:off x="990600" y="4983351"/>
            <a:ext cx="1620958" cy="533400"/>
          </a:xfrm>
          <a:prstGeom prst="rect">
            <a:avLst/>
          </a:prstGeom>
          <a:noFill/>
        </p:spPr>
        <p:txBody>
          <a:bodyPr wrap="none" lIns="0" tIns="0" rIns="0" bIns="0" rtlCol="0" anchor="ctr" anchorCtr="0">
            <a:noAutofit/>
          </a:bodyPr>
          <a:lstStyle/>
          <a:p>
            <a:pPr algn="r"/>
            <a:r>
              <a:rPr lang="en-US" sz="2400" b="1" dirty="0" err="1">
                <a:solidFill>
                  <a:srgbClr val="FF2F92"/>
                </a:solidFill>
              </a:rPr>
              <a:t>LogCA</a:t>
            </a:r>
            <a:endParaRPr lang="en-US" sz="2400" b="1" dirty="0">
              <a:solidFill>
                <a:srgbClr val="FF2F92"/>
              </a:solidFill>
            </a:endParaRPr>
          </a:p>
        </p:txBody>
      </p:sp>
      <p:cxnSp>
        <p:nvCxnSpPr>
          <p:cNvPr id="32" name="Straight Connector 31">
            <a:extLst>
              <a:ext uri="{FF2B5EF4-FFF2-40B4-BE49-F238E27FC236}">
                <a16:creationId xmlns:a16="http://schemas.microsoft.com/office/drawing/2014/main" id="{F27E0885-F3CD-0246-829A-95CB76F56663}"/>
              </a:ext>
            </a:extLst>
          </p:cNvPr>
          <p:cNvCxnSpPr>
            <a:cxnSpLocks/>
            <a:stCxn id="31" idx="3"/>
          </p:cNvCxnSpPr>
          <p:nvPr/>
        </p:nvCxnSpPr>
        <p:spPr bwMode="auto">
          <a:xfrm>
            <a:off x="2611558" y="5250051"/>
            <a:ext cx="588842" cy="236349"/>
          </a:xfrm>
          <a:prstGeom prst="line">
            <a:avLst/>
          </a:prstGeom>
          <a:solidFill>
            <a:schemeClr val="accent1"/>
          </a:solidFill>
          <a:ln w="25400" cap="rnd" cmpd="sng" algn="ctr">
            <a:solidFill>
              <a:srgbClr val="FF2F92"/>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3C055571-03CA-1A44-9A67-517CA2BFD982}"/>
              </a:ext>
            </a:extLst>
          </p:cNvPr>
          <p:cNvSpPr txBox="1"/>
          <p:nvPr/>
        </p:nvSpPr>
        <p:spPr>
          <a:xfrm>
            <a:off x="152400" y="7315200"/>
            <a:ext cx="6400800" cy="914400"/>
          </a:xfrm>
          <a:prstGeom prst="rect">
            <a:avLst/>
          </a:prstGeom>
          <a:noFill/>
        </p:spPr>
        <p:txBody>
          <a:bodyPr wrap="square" lIns="0" tIns="0" rIns="0" rtlCol="0" anchor="ctr">
            <a:noAutofit/>
          </a:bodyPr>
          <a:lstStyle/>
          <a:p>
            <a:r>
              <a:rPr lang="en-US" sz="1800" baseline="30000" dirty="0">
                <a:solidFill>
                  <a:schemeClr val="bg1">
                    <a:lumMod val="50000"/>
                  </a:schemeClr>
                </a:solidFill>
              </a:rPr>
              <a:t>Bin </a:t>
            </a:r>
            <a:r>
              <a:rPr lang="en-US" sz="1800" baseline="30000" dirty="0" err="1">
                <a:solidFill>
                  <a:schemeClr val="bg1">
                    <a:lumMod val="50000"/>
                  </a:schemeClr>
                </a:solidFill>
              </a:rPr>
              <a:t>Altaf</a:t>
            </a:r>
            <a:r>
              <a:rPr lang="en-US" sz="1800" baseline="30000" dirty="0">
                <a:solidFill>
                  <a:schemeClr val="bg1">
                    <a:lumMod val="50000"/>
                  </a:schemeClr>
                </a:solidFill>
              </a:rPr>
              <a:t> et al, "</a:t>
            </a:r>
            <a:r>
              <a:rPr lang="en-US" sz="1800" baseline="30000" dirty="0" err="1">
                <a:solidFill>
                  <a:schemeClr val="bg1">
                    <a:lumMod val="50000"/>
                  </a:schemeClr>
                </a:solidFill>
              </a:rPr>
              <a:t>LogCA</a:t>
            </a:r>
            <a:r>
              <a:rPr lang="en-US" sz="1800" baseline="30000" dirty="0">
                <a:solidFill>
                  <a:schemeClr val="bg1">
                    <a:lumMod val="50000"/>
                  </a:schemeClr>
                </a:solidFill>
              </a:rPr>
              <a:t>: A High-Level Performance Model for Hardware Accelerators", ISCA, 2017.</a:t>
            </a:r>
            <a:endParaRPr lang="en-US" sz="1800" dirty="0">
              <a:solidFill>
                <a:schemeClr val="bg1">
                  <a:lumMod val="50000"/>
                </a:schemeClr>
              </a:solidFill>
            </a:endParaRPr>
          </a:p>
        </p:txBody>
      </p:sp>
      <p:grpSp>
        <p:nvGrpSpPr>
          <p:cNvPr id="15" name="Group 14">
            <a:extLst>
              <a:ext uri="{FF2B5EF4-FFF2-40B4-BE49-F238E27FC236}">
                <a16:creationId xmlns:a16="http://schemas.microsoft.com/office/drawing/2014/main" id="{39544A46-E7F1-994F-850F-EAB7777DB1BC}"/>
              </a:ext>
            </a:extLst>
          </p:cNvPr>
          <p:cNvGrpSpPr/>
          <p:nvPr/>
        </p:nvGrpSpPr>
        <p:grpSpPr>
          <a:xfrm>
            <a:off x="8686800" y="3200400"/>
            <a:ext cx="4800600" cy="4191000"/>
            <a:chOff x="8610600" y="2438400"/>
            <a:chExt cx="4800600" cy="4191000"/>
          </a:xfrm>
        </p:grpSpPr>
        <p:sp>
          <p:nvSpPr>
            <p:cNvPr id="16" name="Explosion 2 15">
              <a:extLst>
                <a:ext uri="{FF2B5EF4-FFF2-40B4-BE49-F238E27FC236}">
                  <a16:creationId xmlns:a16="http://schemas.microsoft.com/office/drawing/2014/main" id="{E915E748-9F65-5442-A895-4774591758E8}"/>
                </a:ext>
              </a:extLst>
            </p:cNvPr>
            <p:cNvSpPr/>
            <p:nvPr/>
          </p:nvSpPr>
          <p:spPr bwMode="auto">
            <a:xfrm>
              <a:off x="8610600" y="2438400"/>
              <a:ext cx="4800600" cy="4191000"/>
            </a:xfrm>
            <a:prstGeom prst="irregularSeal2">
              <a:avLst/>
            </a:prstGeom>
            <a:solidFill>
              <a:srgbClr val="FFCC66"/>
            </a:solidFill>
            <a:ln w="9525" cap="flat" cmpd="sng" algn="ctr">
              <a:solidFill>
                <a:srgbClr val="9411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0" i="0" u="none" strike="noStrike" cap="none" normalizeH="0" baseline="0" dirty="0">
                  <a:ln>
                    <a:noFill/>
                  </a:ln>
                  <a:solidFill>
                    <a:srgbClr val="FF9300"/>
                  </a:solidFill>
                  <a:effectLst/>
                  <a:latin typeface="Arial" charset="0"/>
                  <a:ea typeface="ＭＳ Ｐゴシック" charset="-128"/>
                  <a:cs typeface="ＭＳ Ｐゴシック" charset="-128"/>
                </a:rPr>
                <a:t>!</a:t>
              </a:r>
            </a:p>
          </p:txBody>
        </p:sp>
        <p:sp>
          <p:nvSpPr>
            <p:cNvPr id="17" name="Content Placeholder 2">
              <a:extLst>
                <a:ext uri="{FF2B5EF4-FFF2-40B4-BE49-F238E27FC236}">
                  <a16:creationId xmlns:a16="http://schemas.microsoft.com/office/drawing/2014/main" id="{B252ADDD-DF20-694E-B40B-844AF6509FD8}"/>
                </a:ext>
              </a:extLst>
            </p:cNvPr>
            <p:cNvSpPr txBox="1">
              <a:spLocks/>
            </p:cNvSpPr>
            <p:nvPr/>
          </p:nvSpPr>
          <p:spPr>
            <a:xfrm rot="20099409">
              <a:off x="8739686" y="3661844"/>
              <a:ext cx="4038888" cy="18669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kern="0" dirty="0">
                  <a:solidFill>
                    <a:srgbClr val="941100"/>
                  </a:solidFill>
                </a:rPr>
                <a:t>Think about which</a:t>
              </a:r>
            </a:p>
            <a:p>
              <a:pPr marL="0" indent="0" algn="ctr">
                <a:spcBef>
                  <a:spcPts val="800"/>
                </a:spcBef>
              </a:pPr>
              <a:r>
                <a:rPr lang="en-US" sz="3200" b="1" kern="0" dirty="0">
                  <a:solidFill>
                    <a:srgbClr val="941100"/>
                  </a:solidFill>
                </a:rPr>
                <a:t>model to use</a:t>
              </a:r>
              <a:endParaRPr lang="en-US" sz="2000" b="1" kern="0" dirty="0">
                <a:solidFill>
                  <a:srgbClr val="941100"/>
                </a:solidFill>
              </a:endParaRPr>
            </a:p>
          </p:txBody>
        </p:sp>
      </p:grpSp>
    </p:spTree>
    <p:extLst>
      <p:ext uri="{BB962C8B-B14F-4D97-AF65-F5344CB8AC3E}">
        <p14:creationId xmlns:p14="http://schemas.microsoft.com/office/powerpoint/2010/main" val="190653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a:spLocks noGrp="1"/>
          </p:cNvSpPr>
          <p:nvPr>
            <p:ph type="ctrTitle"/>
          </p:nvPr>
        </p:nvSpPr>
        <p:spPr>
          <a:xfrm>
            <a:off x="914400" y="3200400"/>
            <a:ext cx="12801600" cy="1828800"/>
          </a:xfrm>
        </p:spPr>
        <p:txBody>
          <a:bodyPr anchor="ctr"/>
          <a:lstStyle/>
          <a:p>
            <a:r>
              <a:rPr lang="en-US" sz="9600" dirty="0"/>
              <a:t>Introduction to the</a:t>
            </a:r>
            <a:br>
              <a:rPr lang="en-US" sz="9600" dirty="0"/>
            </a:br>
            <a:r>
              <a:rPr lang="en-US" sz="9600" dirty="0"/>
              <a:t>Roofline Model</a:t>
            </a:r>
          </a:p>
        </p:txBody>
      </p:sp>
    </p:spTree>
    <p:extLst>
      <p:ext uri="{BB962C8B-B14F-4D97-AF65-F5344CB8AC3E}">
        <p14:creationId xmlns:p14="http://schemas.microsoft.com/office/powerpoint/2010/main" val="2385101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Performance Models / Simulators</a:t>
            </a:r>
          </a:p>
        </p:txBody>
      </p:sp>
      <p:sp>
        <p:nvSpPr>
          <p:cNvPr id="3" name="Content Placeholder 2"/>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Historically, many performance models and simulators tracked latencies to predict performance (i.e. counting cycles)</a:t>
            </a:r>
          </a:p>
          <a:p>
            <a:pPr marL="457200" indent="-457200">
              <a:spcBef>
                <a:spcPts val="800"/>
              </a:spcBef>
              <a:buFont typeface="Wingdings" charset="2"/>
              <a:buChar char="§"/>
            </a:pPr>
            <a:endParaRPr lang="en-US" sz="3200" dirty="0"/>
          </a:p>
          <a:p>
            <a:pPr marL="457200" indent="-457200">
              <a:spcBef>
                <a:spcPts val="800"/>
              </a:spcBef>
              <a:buFont typeface="Wingdings" charset="2"/>
              <a:buChar char="§"/>
            </a:pPr>
            <a:r>
              <a:rPr lang="en-US" sz="3200" dirty="0"/>
              <a:t>The last two decades saw a number of latency-hiding techniques</a:t>
            </a:r>
            <a:r>
              <a:rPr lang="mr-IN" sz="3200" dirty="0"/>
              <a:t>…</a:t>
            </a:r>
            <a:endParaRPr lang="en-US" sz="3200" dirty="0"/>
          </a:p>
          <a:p>
            <a:pPr marL="914400" indent="-457200">
              <a:spcBef>
                <a:spcPts val="800"/>
              </a:spcBef>
              <a:buFont typeface="Arial" charset="0"/>
              <a:buChar char="•"/>
            </a:pPr>
            <a:r>
              <a:rPr lang="en-US" sz="2400" dirty="0"/>
              <a:t>Out-of-order execution (hardware discovers parallelism to hide latency)</a:t>
            </a:r>
          </a:p>
          <a:p>
            <a:pPr marL="914400" indent="-457200">
              <a:spcBef>
                <a:spcPts val="800"/>
              </a:spcBef>
              <a:buFont typeface="Arial" charset="0"/>
              <a:buChar char="•"/>
            </a:pPr>
            <a:r>
              <a:rPr lang="en-US" sz="2400" dirty="0"/>
              <a:t>HW stream prefetching (hardware speculatively loads data)</a:t>
            </a:r>
          </a:p>
          <a:p>
            <a:pPr marL="914400" indent="-457200">
              <a:spcBef>
                <a:spcPts val="800"/>
              </a:spcBef>
              <a:buFont typeface="Arial" charset="0"/>
              <a:buChar char="•"/>
            </a:pPr>
            <a:r>
              <a:rPr lang="en-US" sz="2400" dirty="0"/>
              <a:t>Massive thread parallelism (independent threads satisfy the latency-bandwidth product)</a:t>
            </a:r>
          </a:p>
          <a:p>
            <a:pPr marL="457200" indent="-457200">
              <a:spcBef>
                <a:spcPts val="800"/>
              </a:spcBef>
              <a:buFont typeface="Wingdings" charset="2"/>
              <a:buChar char="§"/>
            </a:pPr>
            <a:endParaRPr lang="en-US" sz="3200" dirty="0"/>
          </a:p>
          <a:p>
            <a:pPr marL="457200" indent="-457200">
              <a:spcBef>
                <a:spcPts val="800"/>
              </a:spcBef>
              <a:buFont typeface="Wingdings" charset="2"/>
              <a:buChar char="§"/>
            </a:pPr>
            <a:r>
              <a:rPr lang="en-US" sz="3200" dirty="0"/>
              <a:t>Effective latency hiding has resulted in a shift from a latency-limited computing regime to a </a:t>
            </a:r>
            <a:r>
              <a:rPr lang="en-US" sz="3200" b="1" dirty="0">
                <a:solidFill>
                  <a:srgbClr val="0432FF"/>
                </a:solidFill>
              </a:rPr>
              <a:t>throughput-limited computing regime</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17</a:t>
            </a:fld>
            <a:endParaRPr lang="en-US" dirty="0"/>
          </a:p>
        </p:txBody>
      </p:sp>
    </p:spTree>
    <p:extLst>
      <p:ext uri="{BB962C8B-B14F-4D97-AF65-F5344CB8AC3E}">
        <p14:creationId xmlns:p14="http://schemas.microsoft.com/office/powerpoint/2010/main" val="1916510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Roofline Model</a:t>
            </a:r>
          </a:p>
        </p:txBody>
      </p:sp>
      <p:sp>
        <p:nvSpPr>
          <p:cNvPr id="3" name="Content Placeholder 2"/>
          <p:cNvSpPr>
            <a:spLocks noGrp="1"/>
          </p:cNvSpPr>
          <p:nvPr>
            <p:ph idx="1"/>
          </p:nvPr>
        </p:nvSpPr>
        <p:spPr>
          <a:xfrm>
            <a:off x="457200" y="1447800"/>
            <a:ext cx="7315200" cy="2174001"/>
          </a:xfrm>
        </p:spPr>
        <p:txBody>
          <a:bodyPr/>
          <a:lstStyle/>
          <a:p>
            <a:pPr marL="457200" indent="-457200">
              <a:spcBef>
                <a:spcPts val="800"/>
              </a:spcBef>
              <a:buFont typeface="Wingdings" charset="2"/>
              <a:buChar char="§"/>
            </a:pPr>
            <a:r>
              <a:rPr lang="en-US" sz="3200" b="1" dirty="0">
                <a:solidFill>
                  <a:srgbClr val="0432FF"/>
                </a:solidFill>
              </a:rPr>
              <a:t>Roofline Model </a:t>
            </a:r>
            <a:r>
              <a:rPr lang="en-US" sz="3200" dirty="0"/>
              <a:t>is a throughput-oriented performance model</a:t>
            </a:r>
            <a:r>
              <a:rPr lang="mr-IN" sz="3200" dirty="0"/>
              <a:t>…</a:t>
            </a:r>
            <a:endParaRPr lang="en-US" sz="3200" dirty="0"/>
          </a:p>
          <a:p>
            <a:pPr marL="914400" indent="-457200">
              <a:spcBef>
                <a:spcPts val="800"/>
              </a:spcBef>
              <a:buFont typeface="Arial" charset="0"/>
              <a:buChar char="•"/>
            </a:pPr>
            <a:r>
              <a:rPr lang="en-US" sz="2400" dirty="0"/>
              <a:t>Tracks </a:t>
            </a:r>
            <a:r>
              <a:rPr lang="en-US" sz="2400" u="sng" dirty="0"/>
              <a:t>rates</a:t>
            </a:r>
            <a:r>
              <a:rPr lang="en-US" sz="2400" dirty="0"/>
              <a:t> not times</a:t>
            </a:r>
          </a:p>
          <a:p>
            <a:pPr marL="914400" indent="-457200">
              <a:spcBef>
                <a:spcPts val="800"/>
              </a:spcBef>
              <a:buFont typeface="Arial" charset="0"/>
              <a:buChar char="•"/>
            </a:pPr>
            <a:r>
              <a:rPr lang="en-US" sz="2400" dirty="0"/>
              <a:t>Augmented with Little’s Law</a:t>
            </a:r>
          </a:p>
          <a:p>
            <a:pPr marL="457200" indent="0">
              <a:spcBef>
                <a:spcPts val="800"/>
              </a:spcBef>
            </a:pPr>
            <a:r>
              <a:rPr lang="en-US" sz="2400" dirty="0"/>
              <a:t>	(concurrency = latency*bandwidth) </a:t>
            </a:r>
          </a:p>
          <a:p>
            <a:pPr marL="914400" indent="-457200">
              <a:spcBef>
                <a:spcPts val="800"/>
              </a:spcBef>
              <a:buFont typeface="Arial" charset="0"/>
              <a:buChar char="•"/>
            </a:pPr>
            <a:r>
              <a:rPr lang="en-US" sz="2400" dirty="0"/>
              <a:t>Independent of ISA and architecture (applies to CPUs, GPUs, Google TPUs</a:t>
            </a:r>
            <a:r>
              <a:rPr lang="en-US" sz="2400" baseline="30000" dirty="0"/>
              <a:t>1</a:t>
            </a:r>
            <a:r>
              <a:rPr lang="en-US" sz="2400" dirty="0"/>
              <a:t>, 	</a:t>
            </a:r>
            <a:r>
              <a:rPr lang="en-US" sz="2400" dirty="0" err="1"/>
              <a:t>etc</a:t>
            </a:r>
            <a:r>
              <a:rPr lang="mr-IN" sz="2400" dirty="0"/>
              <a:t>…</a:t>
            </a:r>
            <a:r>
              <a:rPr lang="en-US" sz="2400" dirty="0"/>
              <a:t>)</a:t>
            </a:r>
            <a:endParaRPr lang="en-US" sz="2000" i="1"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18</a:t>
            </a:fld>
            <a:endParaRPr lang="en-US" dirty="0"/>
          </a:p>
        </p:txBody>
      </p:sp>
      <p:sp>
        <p:nvSpPr>
          <p:cNvPr id="4" name="TextBox 3"/>
          <p:cNvSpPr txBox="1"/>
          <p:nvPr/>
        </p:nvSpPr>
        <p:spPr>
          <a:xfrm>
            <a:off x="152400" y="7315200"/>
            <a:ext cx="6400800" cy="914400"/>
          </a:xfrm>
          <a:prstGeom prst="rect">
            <a:avLst/>
          </a:prstGeom>
          <a:noFill/>
        </p:spPr>
        <p:txBody>
          <a:bodyPr wrap="square" lIns="0" tIns="0" rIns="0" rtlCol="0" anchor="ctr">
            <a:noAutofit/>
          </a:bodyPr>
          <a:lstStyle/>
          <a:p>
            <a:r>
              <a:rPr lang="en-US" sz="1200" baseline="30000" dirty="0">
                <a:solidFill>
                  <a:schemeClr val="bg1">
                    <a:lumMod val="50000"/>
                  </a:schemeClr>
                </a:solidFill>
              </a:rPr>
              <a:t>1</a:t>
            </a:r>
            <a:r>
              <a:rPr lang="en-US" sz="1200" dirty="0">
                <a:solidFill>
                  <a:schemeClr val="bg1">
                    <a:lumMod val="50000"/>
                  </a:schemeClr>
                </a:solidFill>
              </a:rPr>
              <a:t>Jouppi et al, “In-Datacenter Performance Analysis of a Tensor Processing Unit”, ISCA, 2017.</a:t>
            </a:r>
          </a:p>
        </p:txBody>
      </p:sp>
      <p:sp>
        <p:nvSpPr>
          <p:cNvPr id="13" name="Content Placeholder 2"/>
          <p:cNvSpPr txBox="1">
            <a:spLocks/>
          </p:cNvSpPr>
          <p:nvPr/>
        </p:nvSpPr>
        <p:spPr>
          <a:xfrm>
            <a:off x="7543800" y="6629400"/>
            <a:ext cx="6858000" cy="609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hlinkClick r:id="rId2"/>
              </a:rPr>
              <a:t>https://crd.lbl.gov/departments/computer-science/PAR/research/roofline</a:t>
            </a:r>
            <a:endParaRPr lang="en-US" sz="1600" kern="0" dirty="0"/>
          </a:p>
          <a:p>
            <a:pPr marL="0" indent="0" algn="ctr">
              <a:spcBef>
                <a:spcPts val="800"/>
              </a:spcBef>
            </a:pPr>
            <a:endParaRPr lang="en-US" sz="1600" kern="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1366766"/>
            <a:ext cx="5486400" cy="5496068"/>
          </a:xfrm>
          <a:prstGeom prst="rect">
            <a:avLst/>
          </a:prstGeom>
        </p:spPr>
      </p:pic>
    </p:spTree>
    <p:extLst>
      <p:ext uri="{BB962C8B-B14F-4D97-AF65-F5344CB8AC3E}">
        <p14:creationId xmlns:p14="http://schemas.microsoft.com/office/powerpoint/2010/main" val="1036286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Roofline</a:t>
            </a:r>
          </a:p>
        </p:txBody>
      </p:sp>
      <p:sp>
        <p:nvSpPr>
          <p:cNvPr id="3" name="Content Placeholder 2"/>
          <p:cNvSpPr>
            <a:spLocks noGrp="1"/>
          </p:cNvSpPr>
          <p:nvPr>
            <p:ph idx="1"/>
          </p:nvPr>
        </p:nvSpPr>
        <p:spPr>
          <a:xfrm>
            <a:off x="457200" y="1447800"/>
            <a:ext cx="7010400" cy="1524000"/>
          </a:xfrm>
        </p:spPr>
        <p:txBody>
          <a:bodyPr/>
          <a:lstStyle/>
          <a:p>
            <a:pPr marL="457200" indent="-457200">
              <a:spcBef>
                <a:spcPts val="800"/>
              </a:spcBef>
              <a:buFont typeface="Wingdings" charset="2"/>
              <a:buChar char="§"/>
            </a:pPr>
            <a:r>
              <a:rPr lang="en-US" sz="3200" dirty="0"/>
              <a:t>One could hope to always attain peak performance (Flop/s)</a:t>
            </a:r>
          </a:p>
          <a:p>
            <a:pPr marL="457200" indent="-457200">
              <a:spcBef>
                <a:spcPts val="800"/>
              </a:spcBef>
              <a:buFont typeface="Wingdings" charset="2"/>
              <a:buChar char="§"/>
            </a:pPr>
            <a:r>
              <a:rPr lang="en-US" sz="3200" dirty="0"/>
              <a:t>However, finite locality (reuse) and bandwidth limit performance.</a:t>
            </a:r>
          </a:p>
          <a:p>
            <a:pPr marL="457200" indent="-457200">
              <a:spcBef>
                <a:spcPts val="800"/>
              </a:spcBef>
              <a:buFont typeface="Wingdings" charset="2"/>
              <a:buChar char="§"/>
            </a:pPr>
            <a:r>
              <a:rPr lang="en-US" sz="3200" dirty="0"/>
              <a:t>Assume:</a:t>
            </a:r>
          </a:p>
          <a:p>
            <a:pPr marL="914400" indent="-457200">
              <a:spcBef>
                <a:spcPts val="800"/>
              </a:spcBef>
              <a:buFont typeface="Arial" panose="020B0604020202020204" pitchFamily="34" charset="0"/>
              <a:buChar char="•"/>
            </a:pPr>
            <a:r>
              <a:rPr lang="en-US" sz="2400" dirty="0"/>
              <a:t>Idealized processor/caches</a:t>
            </a:r>
          </a:p>
          <a:p>
            <a:pPr marL="914400" indent="-457200">
              <a:spcBef>
                <a:spcPts val="800"/>
              </a:spcBef>
              <a:buFont typeface="Arial" panose="020B0604020202020204" pitchFamily="34" charset="0"/>
              <a:buChar char="•"/>
            </a:pPr>
            <a:r>
              <a:rPr lang="en-US" sz="2400" dirty="0"/>
              <a:t>Cold start (data in DRAM)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19</a:t>
            </a:fld>
            <a:endParaRPr lang="en-US" dirty="0"/>
          </a:p>
        </p:txBody>
      </p:sp>
      <p:grpSp>
        <p:nvGrpSpPr>
          <p:cNvPr id="7" name="Group 6">
            <a:extLst>
              <a:ext uri="{FF2B5EF4-FFF2-40B4-BE49-F238E27FC236}">
                <a16:creationId xmlns:a16="http://schemas.microsoft.com/office/drawing/2014/main" id="{D7E23229-2173-DA48-AAC6-17C8DDE7DC6F}"/>
              </a:ext>
            </a:extLst>
          </p:cNvPr>
          <p:cNvGrpSpPr/>
          <p:nvPr/>
        </p:nvGrpSpPr>
        <p:grpSpPr>
          <a:xfrm>
            <a:off x="9677400" y="2286000"/>
            <a:ext cx="2743200" cy="2743200"/>
            <a:chOff x="9677400" y="2286000"/>
            <a:chExt cx="2743200" cy="2743200"/>
          </a:xfrm>
        </p:grpSpPr>
        <p:sp>
          <p:nvSpPr>
            <p:cNvPr id="4" name="TextBox 3">
              <a:extLst>
                <a:ext uri="{FF2B5EF4-FFF2-40B4-BE49-F238E27FC236}">
                  <a16:creationId xmlns:a16="http://schemas.microsoft.com/office/drawing/2014/main" id="{AA5B29ED-1C69-D34B-8673-4F4F370FE8DD}"/>
                </a:ext>
              </a:extLst>
            </p:cNvPr>
            <p:cNvSpPr txBox="1"/>
            <p:nvPr/>
          </p:nvSpPr>
          <p:spPr>
            <a:xfrm>
              <a:off x="9677400" y="2286000"/>
              <a:ext cx="27432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dirty="0">
                  <a:solidFill>
                    <a:schemeClr val="bg1"/>
                  </a:solidFill>
                </a:rPr>
                <a:t>CPU</a:t>
              </a:r>
            </a:p>
            <a:p>
              <a:pPr algn="ctr"/>
              <a:r>
                <a:rPr lang="en-US" sz="1600" dirty="0">
                  <a:solidFill>
                    <a:schemeClr val="bg1"/>
                  </a:solidFill>
                </a:rPr>
                <a:t>(compute, flop/s)</a:t>
              </a:r>
            </a:p>
          </p:txBody>
        </p:sp>
        <p:sp>
          <p:nvSpPr>
            <p:cNvPr id="25" name="TextBox 24">
              <a:extLst>
                <a:ext uri="{FF2B5EF4-FFF2-40B4-BE49-F238E27FC236}">
                  <a16:creationId xmlns:a16="http://schemas.microsoft.com/office/drawing/2014/main" id="{CEFA8B1E-E7A8-0E4C-89CC-490352799FD1}"/>
                </a:ext>
              </a:extLst>
            </p:cNvPr>
            <p:cNvSpPr txBox="1"/>
            <p:nvPr/>
          </p:nvSpPr>
          <p:spPr>
            <a:xfrm>
              <a:off x="9677400" y="4114800"/>
              <a:ext cx="2743200" cy="9144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b="1" dirty="0"/>
                <a:t>DRAM</a:t>
              </a:r>
            </a:p>
            <a:p>
              <a:pPr algn="ctr"/>
              <a:r>
                <a:rPr lang="en-US" sz="1600" b="1" dirty="0"/>
                <a:t>(data, GB)</a:t>
              </a:r>
            </a:p>
          </p:txBody>
        </p:sp>
        <p:sp>
          <p:nvSpPr>
            <p:cNvPr id="30" name="TextBox 29">
              <a:extLst>
                <a:ext uri="{FF2B5EF4-FFF2-40B4-BE49-F238E27FC236}">
                  <a16:creationId xmlns:a16="http://schemas.microsoft.com/office/drawing/2014/main" id="{E8CBCA0B-EB56-D442-8257-72807B841EC2}"/>
                </a:ext>
              </a:extLst>
            </p:cNvPr>
            <p:cNvSpPr txBox="1"/>
            <p:nvPr/>
          </p:nvSpPr>
          <p:spPr>
            <a:xfrm>
              <a:off x="11201400" y="3200400"/>
              <a:ext cx="1219200" cy="914400"/>
            </a:xfrm>
            <a:prstGeom prst="rect">
              <a:avLst/>
            </a:prstGeom>
            <a:noFill/>
            <a:ln>
              <a:noFill/>
            </a:ln>
          </p:spPr>
          <p:txBody>
            <a:bodyPr wrap="none" lIns="0" tIns="0" rIns="0" bIns="0" rtlCol="0" anchor="ctr" anchorCtr="0">
              <a:noAutofit/>
            </a:bodyPr>
            <a:lstStyle/>
            <a:p>
              <a:r>
                <a:rPr lang="en-US" sz="1600" dirty="0"/>
                <a:t>DRAM Bandwidth</a:t>
              </a:r>
            </a:p>
            <a:p>
              <a:r>
                <a:rPr lang="en-US" sz="1600" dirty="0"/>
                <a:t>(GB/s)</a:t>
              </a:r>
            </a:p>
          </p:txBody>
        </p:sp>
        <p:cxnSp>
          <p:nvCxnSpPr>
            <p:cNvPr id="11" name="Straight Arrow Connector 10">
              <a:extLst>
                <a:ext uri="{FF2B5EF4-FFF2-40B4-BE49-F238E27FC236}">
                  <a16:creationId xmlns:a16="http://schemas.microsoft.com/office/drawing/2014/main" id="{D9F8CCCC-5546-0047-B644-5A96067F9522}"/>
                </a:ext>
              </a:extLst>
            </p:cNvPr>
            <p:cNvCxnSpPr>
              <a:stCxn id="4" idx="2"/>
              <a:endCxn id="25" idx="0"/>
            </p:cNvCxnSpPr>
            <p:nvPr/>
          </p:nvCxnSpPr>
          <p:spPr bwMode="auto">
            <a:xfrm>
              <a:off x="11049000" y="3200400"/>
              <a:ext cx="0" cy="9144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grpSp>
        <p:nvGrpSpPr>
          <p:cNvPr id="6" name="Group 5">
            <a:extLst>
              <a:ext uri="{FF2B5EF4-FFF2-40B4-BE49-F238E27FC236}">
                <a16:creationId xmlns:a16="http://schemas.microsoft.com/office/drawing/2014/main" id="{2C8561CC-EFA7-F34C-9265-B9DD9C10F333}"/>
              </a:ext>
            </a:extLst>
          </p:cNvPr>
          <p:cNvGrpSpPr/>
          <p:nvPr/>
        </p:nvGrpSpPr>
        <p:grpSpPr>
          <a:xfrm>
            <a:off x="609600" y="5334000"/>
            <a:ext cx="6477000" cy="1371600"/>
            <a:chOff x="609600" y="5334000"/>
            <a:chExt cx="6477000" cy="1371600"/>
          </a:xfrm>
        </p:grpSpPr>
        <p:sp>
          <p:nvSpPr>
            <p:cNvPr id="31" name="TextBox 30">
              <a:extLst>
                <a:ext uri="{FF2B5EF4-FFF2-40B4-BE49-F238E27FC236}">
                  <a16:creationId xmlns:a16="http://schemas.microsoft.com/office/drawing/2014/main" id="{D866A24F-8B9B-F34C-8FAB-905D7DE731D1}"/>
                </a:ext>
              </a:extLst>
            </p:cNvPr>
            <p:cNvSpPr txBox="1"/>
            <p:nvPr/>
          </p:nvSpPr>
          <p:spPr>
            <a:xfrm>
              <a:off x="3886200" y="5334001"/>
              <a:ext cx="3200400" cy="685800"/>
            </a:xfrm>
            <a:prstGeom prst="rect">
              <a:avLst/>
            </a:prstGeom>
            <a:noFill/>
          </p:spPr>
          <p:txBody>
            <a:bodyPr wrap="none" lIns="0" tIns="0" rIns="0" bIns="0" rtlCol="0" anchor="t" anchorCtr="0">
              <a:noAutofit/>
            </a:bodyPr>
            <a:lstStyle/>
            <a:p>
              <a:r>
                <a:rPr lang="en-US" b="1" dirty="0">
                  <a:solidFill>
                    <a:srgbClr val="0432FF"/>
                  </a:solidFill>
                </a:rPr>
                <a:t>#FP ops / Peak </a:t>
              </a:r>
              <a:r>
                <a:rPr lang="en-US" b="1" dirty="0" err="1">
                  <a:solidFill>
                    <a:srgbClr val="0432FF"/>
                  </a:solidFill>
                </a:rPr>
                <a:t>GFlop</a:t>
              </a:r>
              <a:r>
                <a:rPr lang="en-US" b="1" dirty="0">
                  <a:solidFill>
                    <a:srgbClr val="0432FF"/>
                  </a:solidFill>
                </a:rPr>
                <a:t>/s</a:t>
              </a:r>
            </a:p>
          </p:txBody>
        </p:sp>
        <p:sp>
          <p:nvSpPr>
            <p:cNvPr id="32" name="TextBox 31">
              <a:extLst>
                <a:ext uri="{FF2B5EF4-FFF2-40B4-BE49-F238E27FC236}">
                  <a16:creationId xmlns:a16="http://schemas.microsoft.com/office/drawing/2014/main" id="{41D51D9B-E898-9C42-98EC-F37C112E6FD7}"/>
                </a:ext>
              </a:extLst>
            </p:cNvPr>
            <p:cNvSpPr txBox="1"/>
            <p:nvPr/>
          </p:nvSpPr>
          <p:spPr>
            <a:xfrm>
              <a:off x="609600" y="5334001"/>
              <a:ext cx="2743200" cy="1371599"/>
            </a:xfrm>
            <a:prstGeom prst="rect">
              <a:avLst/>
            </a:prstGeom>
            <a:noFill/>
          </p:spPr>
          <p:txBody>
            <a:bodyPr wrap="none" lIns="0" tIns="0" rIns="0" bIns="0" rtlCol="0" anchor="ctr" anchorCtr="0">
              <a:noAutofit/>
            </a:bodyPr>
            <a:lstStyle/>
            <a:p>
              <a:pPr algn="r"/>
              <a:r>
                <a:rPr lang="en-US" b="1" dirty="0">
                  <a:solidFill>
                    <a:srgbClr val="0432FF"/>
                  </a:solidFill>
                </a:rPr>
                <a:t>Time = max</a:t>
              </a:r>
            </a:p>
          </p:txBody>
        </p:sp>
        <p:sp>
          <p:nvSpPr>
            <p:cNvPr id="12" name="Left Brace 11">
              <a:extLst>
                <a:ext uri="{FF2B5EF4-FFF2-40B4-BE49-F238E27FC236}">
                  <a16:creationId xmlns:a16="http://schemas.microsoft.com/office/drawing/2014/main" id="{6090C00E-BB1D-1F4B-A69F-B5A67ACF7C88}"/>
                </a:ext>
              </a:extLst>
            </p:cNvPr>
            <p:cNvSpPr/>
            <p:nvPr/>
          </p:nvSpPr>
          <p:spPr bwMode="auto">
            <a:xfrm>
              <a:off x="3429000" y="5334000"/>
              <a:ext cx="457200" cy="1371600"/>
            </a:xfrm>
            <a:prstGeom prst="leftBrace">
              <a:avLst>
                <a:gd name="adj1" fmla="val 35451"/>
                <a:gd name="adj2" fmla="val 50000"/>
              </a:avLst>
            </a:prstGeom>
            <a:no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TextBox 33">
              <a:extLst>
                <a:ext uri="{FF2B5EF4-FFF2-40B4-BE49-F238E27FC236}">
                  <a16:creationId xmlns:a16="http://schemas.microsoft.com/office/drawing/2014/main" id="{D1B466A1-DE7C-0A4D-A689-6AD0B8CC758E}"/>
                </a:ext>
              </a:extLst>
            </p:cNvPr>
            <p:cNvSpPr txBox="1"/>
            <p:nvPr/>
          </p:nvSpPr>
          <p:spPr>
            <a:xfrm>
              <a:off x="3886200" y="6019800"/>
              <a:ext cx="3200400" cy="685800"/>
            </a:xfrm>
            <a:prstGeom prst="rect">
              <a:avLst/>
            </a:prstGeom>
            <a:noFill/>
          </p:spPr>
          <p:txBody>
            <a:bodyPr wrap="none" lIns="0" tIns="0" rIns="0" bIns="0" rtlCol="0" anchor="b" anchorCtr="0">
              <a:noAutofit/>
            </a:bodyPr>
            <a:lstStyle/>
            <a:p>
              <a:r>
                <a:rPr lang="en-US" b="1" dirty="0">
                  <a:solidFill>
                    <a:srgbClr val="0432FF"/>
                  </a:solidFill>
                </a:rPr>
                <a:t>#Bytes / Peak GB/s</a:t>
              </a:r>
            </a:p>
          </p:txBody>
        </p:sp>
      </p:grpSp>
    </p:spTree>
    <p:extLst>
      <p:ext uri="{BB962C8B-B14F-4D97-AF65-F5344CB8AC3E}">
        <p14:creationId xmlns:p14="http://schemas.microsoft.com/office/powerpoint/2010/main" val="156915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828800" y="3124200"/>
            <a:ext cx="10972800" cy="4495800"/>
          </a:xfrm>
        </p:spPr>
        <p:txBody>
          <a:bodyPr/>
          <a:lstStyle/>
          <a:p>
            <a:pPr marL="457200" indent="-457200" algn="just">
              <a:spcBef>
                <a:spcPts val="800"/>
              </a:spcBef>
              <a:buFont typeface="Wingdings" charset="2"/>
              <a:buChar char="§"/>
            </a:pPr>
            <a:r>
              <a:rPr lang="en-US" sz="1800" b="0" dirty="0">
                <a:ea typeface="ＭＳ Ｐゴシック" pitchFamily="-106" charset="-128"/>
                <a:cs typeface="ＭＳ Ｐゴシック" pitchFamily="-106" charset="-128"/>
              </a:rPr>
              <a:t>This material is based upon work supported by the Advanced Scientific Computing Research Program in the U.S. Department of Energy, Office of Science, under  Award Number DE-AC02-05CH11231.</a:t>
            </a:r>
          </a:p>
          <a:p>
            <a:pPr marL="457200" indent="-457200" algn="just">
              <a:spcBef>
                <a:spcPts val="800"/>
              </a:spcBef>
              <a:buFont typeface="Wingdings" charset="2"/>
              <a:buChar char="§"/>
            </a:pPr>
            <a:r>
              <a:rPr lang="en-US" sz="1800" b="0" dirty="0">
                <a:ea typeface="ＭＳ Ｐゴシック" pitchFamily="-106" charset="-128"/>
                <a:cs typeface="ＭＳ Ｐゴシック" pitchFamily="-106" charset="-128"/>
              </a:rPr>
              <a:t>This material is based upon work supported by the DOE RAPIDS </a:t>
            </a:r>
            <a:r>
              <a:rPr lang="en-US" sz="1800" b="0" dirty="0" err="1">
                <a:ea typeface="ＭＳ Ｐゴシック" pitchFamily="-106" charset="-128"/>
                <a:cs typeface="ＭＳ Ｐゴシック" pitchFamily="-106" charset="-128"/>
              </a:rPr>
              <a:t>SciDAC</a:t>
            </a:r>
            <a:r>
              <a:rPr lang="en-US" sz="1800" b="0" dirty="0">
                <a:ea typeface="ＭＳ Ｐゴシック" pitchFamily="-106" charset="-128"/>
                <a:cs typeface="ＭＳ Ｐゴシック" pitchFamily="-106" charset="-128"/>
              </a:rPr>
              <a:t> Institute. </a:t>
            </a:r>
          </a:p>
          <a:p>
            <a:pPr marL="457200" indent="-457200" algn="just">
              <a:spcBef>
                <a:spcPts val="800"/>
              </a:spcBef>
              <a:buFont typeface="Wingdings" charset="2"/>
              <a:buChar char="§"/>
            </a:pPr>
            <a:r>
              <a:rPr lang="en-US" sz="1800" b="0" dirty="0">
                <a:ea typeface="ＭＳ Ｐゴシック" pitchFamily="-106" charset="-128"/>
                <a:cs typeface="ＭＳ Ｐゴシック" pitchFamily="-106" charset="-128"/>
              </a:rPr>
              <a:t>This research used resources of the National Energy Research Scientific Computing Center (NERSC), which is supported by the Office of Science of the U.S. Department of Energy under contract DE-AC02-05CH11231.</a:t>
            </a:r>
          </a:p>
          <a:p>
            <a:pPr marL="457200" indent="-457200" algn="just">
              <a:spcBef>
                <a:spcPts val="800"/>
              </a:spcBef>
              <a:buFont typeface="Wingdings" charset="2"/>
              <a:buChar char="§"/>
            </a:pPr>
            <a:r>
              <a:rPr lang="en-US" sz="1800" b="0" dirty="0"/>
              <a:t>This research used resources of the Oak Ridge Leadership Facility at the Oak Ridge National Laboratory, which is supported by the Office of Science of the U.S. Department of Energy under Contract No. DE-AC05-00OR22725.</a:t>
            </a:r>
          </a:p>
          <a:p>
            <a:pPr marL="457200" indent="-457200" algn="just">
              <a:spcBef>
                <a:spcPts val="800"/>
              </a:spcBef>
              <a:buFont typeface="Wingdings" charset="2"/>
              <a:buChar char="§"/>
            </a:pPr>
            <a:r>
              <a:rPr lang="en-US" sz="1800" b="0" dirty="0" err="1"/>
              <a:t>Tuomas</a:t>
            </a:r>
            <a:r>
              <a:rPr lang="en-US" sz="1800" b="0" dirty="0"/>
              <a:t> </a:t>
            </a:r>
            <a:r>
              <a:rPr lang="en-US" sz="1800" b="0" dirty="0" err="1"/>
              <a:t>Koskela</a:t>
            </a:r>
            <a:r>
              <a:rPr lang="en-US" sz="1800" b="0" dirty="0"/>
              <a:t> for his creation of the Roofline Advisor demo slides</a:t>
            </a:r>
          </a:p>
        </p:txBody>
      </p:sp>
      <p:sp>
        <p:nvSpPr>
          <p:cNvPr id="3" name="Title 5"/>
          <p:cNvSpPr>
            <a:spLocks noGrp="1"/>
          </p:cNvSpPr>
          <p:nvPr>
            <p:ph type="ctrTitle"/>
          </p:nvPr>
        </p:nvSpPr>
        <p:spPr>
          <a:xfrm>
            <a:off x="914400" y="1371600"/>
            <a:ext cx="12801600" cy="1828800"/>
          </a:xfrm>
        </p:spPr>
        <p:txBody>
          <a:bodyPr anchor="ctr"/>
          <a:lstStyle/>
          <a:p>
            <a:r>
              <a:rPr lang="en-US" sz="9600" dirty="0"/>
              <a:t>Acknowledgements</a:t>
            </a:r>
          </a:p>
        </p:txBody>
      </p:sp>
    </p:spTree>
    <p:extLst>
      <p:ext uri="{BB962C8B-B14F-4D97-AF65-F5344CB8AC3E}">
        <p14:creationId xmlns:p14="http://schemas.microsoft.com/office/powerpoint/2010/main" val="1079955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Roofline</a:t>
            </a:r>
          </a:p>
        </p:txBody>
      </p:sp>
      <p:sp>
        <p:nvSpPr>
          <p:cNvPr id="3" name="Content Placeholder 2"/>
          <p:cNvSpPr>
            <a:spLocks noGrp="1"/>
          </p:cNvSpPr>
          <p:nvPr>
            <p:ph idx="1"/>
          </p:nvPr>
        </p:nvSpPr>
        <p:spPr>
          <a:xfrm>
            <a:off x="457200" y="1447800"/>
            <a:ext cx="7010400" cy="1524000"/>
          </a:xfrm>
        </p:spPr>
        <p:txBody>
          <a:bodyPr/>
          <a:lstStyle/>
          <a:p>
            <a:pPr marL="457200" indent="-457200">
              <a:spcBef>
                <a:spcPts val="800"/>
              </a:spcBef>
              <a:buFont typeface="Wingdings" charset="2"/>
              <a:buChar char="§"/>
            </a:pPr>
            <a:r>
              <a:rPr lang="en-US" sz="3200" dirty="0"/>
              <a:t>One could hope to always attain peak performance (Flop/s)</a:t>
            </a:r>
          </a:p>
          <a:p>
            <a:pPr marL="457200" indent="-457200">
              <a:spcBef>
                <a:spcPts val="800"/>
              </a:spcBef>
              <a:buFont typeface="Wingdings" charset="2"/>
              <a:buChar char="§"/>
            </a:pPr>
            <a:r>
              <a:rPr lang="en-US" sz="3200" dirty="0"/>
              <a:t>However, finite locality (reuse) and bandwidth limit performance.</a:t>
            </a:r>
          </a:p>
          <a:p>
            <a:pPr marL="457200" indent="-457200">
              <a:spcBef>
                <a:spcPts val="800"/>
              </a:spcBef>
              <a:buFont typeface="Wingdings" charset="2"/>
              <a:buChar char="§"/>
            </a:pPr>
            <a:r>
              <a:rPr lang="en-US" sz="3200" dirty="0"/>
              <a:t>Assume:</a:t>
            </a:r>
          </a:p>
          <a:p>
            <a:pPr marL="914400" indent="-457200">
              <a:spcBef>
                <a:spcPts val="800"/>
              </a:spcBef>
              <a:buFont typeface="Arial" panose="020B0604020202020204" pitchFamily="34" charset="0"/>
              <a:buChar char="•"/>
            </a:pPr>
            <a:r>
              <a:rPr lang="en-US" sz="2400" dirty="0"/>
              <a:t>Idealized processor/caches</a:t>
            </a:r>
          </a:p>
          <a:p>
            <a:pPr marL="914400" indent="-457200">
              <a:spcBef>
                <a:spcPts val="800"/>
              </a:spcBef>
              <a:buFont typeface="Arial" panose="020B0604020202020204" pitchFamily="34" charset="0"/>
              <a:buChar char="•"/>
            </a:pPr>
            <a:r>
              <a:rPr lang="en-US" sz="2400" dirty="0"/>
              <a:t>Cold start (data in DRAM)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20</a:t>
            </a:fld>
            <a:endParaRPr lang="en-US" dirty="0"/>
          </a:p>
        </p:txBody>
      </p:sp>
      <p:grpSp>
        <p:nvGrpSpPr>
          <p:cNvPr id="7" name="Group 6">
            <a:extLst>
              <a:ext uri="{FF2B5EF4-FFF2-40B4-BE49-F238E27FC236}">
                <a16:creationId xmlns:a16="http://schemas.microsoft.com/office/drawing/2014/main" id="{D7E23229-2173-DA48-AAC6-17C8DDE7DC6F}"/>
              </a:ext>
            </a:extLst>
          </p:cNvPr>
          <p:cNvGrpSpPr/>
          <p:nvPr/>
        </p:nvGrpSpPr>
        <p:grpSpPr>
          <a:xfrm>
            <a:off x="9677400" y="2286000"/>
            <a:ext cx="2743200" cy="2743200"/>
            <a:chOff x="9677400" y="2286000"/>
            <a:chExt cx="2743200" cy="2743200"/>
          </a:xfrm>
        </p:grpSpPr>
        <p:sp>
          <p:nvSpPr>
            <p:cNvPr id="4" name="TextBox 3">
              <a:extLst>
                <a:ext uri="{FF2B5EF4-FFF2-40B4-BE49-F238E27FC236}">
                  <a16:creationId xmlns:a16="http://schemas.microsoft.com/office/drawing/2014/main" id="{AA5B29ED-1C69-D34B-8673-4F4F370FE8DD}"/>
                </a:ext>
              </a:extLst>
            </p:cNvPr>
            <p:cNvSpPr txBox="1"/>
            <p:nvPr/>
          </p:nvSpPr>
          <p:spPr>
            <a:xfrm>
              <a:off x="9677400" y="2286000"/>
              <a:ext cx="27432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dirty="0">
                  <a:solidFill>
                    <a:schemeClr val="bg1"/>
                  </a:solidFill>
                </a:rPr>
                <a:t>CPU</a:t>
              </a:r>
            </a:p>
            <a:p>
              <a:pPr algn="ctr"/>
              <a:r>
                <a:rPr lang="en-US" sz="1600" dirty="0">
                  <a:solidFill>
                    <a:schemeClr val="bg1"/>
                  </a:solidFill>
                </a:rPr>
                <a:t>(compute, flop/s)</a:t>
              </a:r>
            </a:p>
          </p:txBody>
        </p:sp>
        <p:sp>
          <p:nvSpPr>
            <p:cNvPr id="25" name="TextBox 24">
              <a:extLst>
                <a:ext uri="{FF2B5EF4-FFF2-40B4-BE49-F238E27FC236}">
                  <a16:creationId xmlns:a16="http://schemas.microsoft.com/office/drawing/2014/main" id="{CEFA8B1E-E7A8-0E4C-89CC-490352799FD1}"/>
                </a:ext>
              </a:extLst>
            </p:cNvPr>
            <p:cNvSpPr txBox="1"/>
            <p:nvPr/>
          </p:nvSpPr>
          <p:spPr>
            <a:xfrm>
              <a:off x="9677400" y="4114800"/>
              <a:ext cx="2743200" cy="9144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b="1" dirty="0"/>
                <a:t>DRAM</a:t>
              </a:r>
            </a:p>
            <a:p>
              <a:pPr algn="ctr"/>
              <a:r>
                <a:rPr lang="en-US" sz="1600" b="1" dirty="0"/>
                <a:t>(data, GB)</a:t>
              </a:r>
            </a:p>
          </p:txBody>
        </p:sp>
        <p:sp>
          <p:nvSpPr>
            <p:cNvPr id="30" name="TextBox 29">
              <a:extLst>
                <a:ext uri="{FF2B5EF4-FFF2-40B4-BE49-F238E27FC236}">
                  <a16:creationId xmlns:a16="http://schemas.microsoft.com/office/drawing/2014/main" id="{E8CBCA0B-EB56-D442-8257-72807B841EC2}"/>
                </a:ext>
              </a:extLst>
            </p:cNvPr>
            <p:cNvSpPr txBox="1"/>
            <p:nvPr/>
          </p:nvSpPr>
          <p:spPr>
            <a:xfrm>
              <a:off x="11201400" y="3200400"/>
              <a:ext cx="1219200" cy="914400"/>
            </a:xfrm>
            <a:prstGeom prst="rect">
              <a:avLst/>
            </a:prstGeom>
            <a:noFill/>
            <a:ln>
              <a:noFill/>
            </a:ln>
          </p:spPr>
          <p:txBody>
            <a:bodyPr wrap="none" lIns="0" tIns="0" rIns="0" bIns="0" rtlCol="0" anchor="ctr" anchorCtr="0">
              <a:noAutofit/>
            </a:bodyPr>
            <a:lstStyle/>
            <a:p>
              <a:r>
                <a:rPr lang="en-US" sz="1600" dirty="0"/>
                <a:t>DRAM Bandwidth</a:t>
              </a:r>
            </a:p>
            <a:p>
              <a:r>
                <a:rPr lang="en-US" sz="1600" dirty="0"/>
                <a:t>(GB/s)</a:t>
              </a:r>
            </a:p>
          </p:txBody>
        </p:sp>
        <p:cxnSp>
          <p:nvCxnSpPr>
            <p:cNvPr id="11" name="Straight Arrow Connector 10">
              <a:extLst>
                <a:ext uri="{FF2B5EF4-FFF2-40B4-BE49-F238E27FC236}">
                  <a16:creationId xmlns:a16="http://schemas.microsoft.com/office/drawing/2014/main" id="{D9F8CCCC-5546-0047-B644-5A96067F9522}"/>
                </a:ext>
              </a:extLst>
            </p:cNvPr>
            <p:cNvCxnSpPr>
              <a:stCxn id="4" idx="2"/>
              <a:endCxn id="25" idx="0"/>
            </p:cNvCxnSpPr>
            <p:nvPr/>
          </p:nvCxnSpPr>
          <p:spPr bwMode="auto">
            <a:xfrm>
              <a:off x="11049000" y="3200400"/>
              <a:ext cx="0" cy="9144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grpSp>
        <p:nvGrpSpPr>
          <p:cNvPr id="6" name="Group 5">
            <a:extLst>
              <a:ext uri="{FF2B5EF4-FFF2-40B4-BE49-F238E27FC236}">
                <a16:creationId xmlns:a16="http://schemas.microsoft.com/office/drawing/2014/main" id="{2C8561CC-EFA7-F34C-9265-B9DD9C10F333}"/>
              </a:ext>
            </a:extLst>
          </p:cNvPr>
          <p:cNvGrpSpPr/>
          <p:nvPr/>
        </p:nvGrpSpPr>
        <p:grpSpPr>
          <a:xfrm>
            <a:off x="457200" y="5334000"/>
            <a:ext cx="6629400" cy="1371600"/>
            <a:chOff x="457200" y="5334000"/>
            <a:chExt cx="6629400" cy="1371600"/>
          </a:xfrm>
        </p:grpSpPr>
        <p:sp>
          <p:nvSpPr>
            <p:cNvPr id="31" name="TextBox 30">
              <a:extLst>
                <a:ext uri="{FF2B5EF4-FFF2-40B4-BE49-F238E27FC236}">
                  <a16:creationId xmlns:a16="http://schemas.microsoft.com/office/drawing/2014/main" id="{D866A24F-8B9B-F34C-8FAB-905D7DE731D1}"/>
                </a:ext>
              </a:extLst>
            </p:cNvPr>
            <p:cNvSpPr txBox="1"/>
            <p:nvPr/>
          </p:nvSpPr>
          <p:spPr>
            <a:xfrm>
              <a:off x="3886200" y="5334001"/>
              <a:ext cx="3200400" cy="685800"/>
            </a:xfrm>
            <a:prstGeom prst="rect">
              <a:avLst/>
            </a:prstGeom>
            <a:noFill/>
          </p:spPr>
          <p:txBody>
            <a:bodyPr wrap="none" lIns="0" tIns="0" rIns="0" bIns="0" rtlCol="0" anchor="t" anchorCtr="0">
              <a:noAutofit/>
            </a:bodyPr>
            <a:lstStyle/>
            <a:p>
              <a:r>
                <a:rPr lang="en-US" b="1" dirty="0">
                  <a:solidFill>
                    <a:srgbClr val="0432FF"/>
                  </a:solidFill>
                </a:rPr>
                <a:t>1 / Peak </a:t>
              </a:r>
              <a:r>
                <a:rPr lang="en-US" b="1" dirty="0" err="1">
                  <a:solidFill>
                    <a:srgbClr val="0432FF"/>
                  </a:solidFill>
                </a:rPr>
                <a:t>GFlop</a:t>
              </a:r>
              <a:r>
                <a:rPr lang="en-US" b="1" dirty="0">
                  <a:solidFill>
                    <a:srgbClr val="0432FF"/>
                  </a:solidFill>
                </a:rPr>
                <a:t>/s</a:t>
              </a:r>
            </a:p>
          </p:txBody>
        </p:sp>
        <p:sp>
          <p:nvSpPr>
            <p:cNvPr id="32" name="TextBox 31">
              <a:extLst>
                <a:ext uri="{FF2B5EF4-FFF2-40B4-BE49-F238E27FC236}">
                  <a16:creationId xmlns:a16="http://schemas.microsoft.com/office/drawing/2014/main" id="{41D51D9B-E898-9C42-98EC-F37C112E6FD7}"/>
                </a:ext>
              </a:extLst>
            </p:cNvPr>
            <p:cNvSpPr txBox="1"/>
            <p:nvPr/>
          </p:nvSpPr>
          <p:spPr>
            <a:xfrm>
              <a:off x="457200" y="5334001"/>
              <a:ext cx="1600200" cy="1371599"/>
            </a:xfrm>
            <a:prstGeom prst="rect">
              <a:avLst/>
            </a:prstGeom>
            <a:noFill/>
          </p:spPr>
          <p:txBody>
            <a:bodyPr wrap="none" lIns="0" tIns="0" rIns="0" bIns="0" rtlCol="0" anchor="ctr" anchorCtr="0">
              <a:noAutofit/>
            </a:bodyPr>
            <a:lstStyle/>
            <a:p>
              <a:pPr algn="ctr"/>
              <a:r>
                <a:rPr lang="en-US" b="1" dirty="0">
                  <a:solidFill>
                    <a:srgbClr val="0432FF"/>
                  </a:solidFill>
                </a:rPr>
                <a:t>Time</a:t>
              </a:r>
            </a:p>
            <a:p>
              <a:pPr algn="ctr"/>
              <a:r>
                <a:rPr lang="en-US" b="1" dirty="0">
                  <a:solidFill>
                    <a:srgbClr val="0432FF"/>
                  </a:solidFill>
                </a:rPr>
                <a:t>#FP ops</a:t>
              </a:r>
            </a:p>
          </p:txBody>
        </p:sp>
        <p:sp>
          <p:nvSpPr>
            <p:cNvPr id="12" name="Left Brace 11">
              <a:extLst>
                <a:ext uri="{FF2B5EF4-FFF2-40B4-BE49-F238E27FC236}">
                  <a16:creationId xmlns:a16="http://schemas.microsoft.com/office/drawing/2014/main" id="{6090C00E-BB1D-1F4B-A69F-B5A67ACF7C88}"/>
                </a:ext>
              </a:extLst>
            </p:cNvPr>
            <p:cNvSpPr/>
            <p:nvPr/>
          </p:nvSpPr>
          <p:spPr bwMode="auto">
            <a:xfrm>
              <a:off x="3429000" y="5334000"/>
              <a:ext cx="457200" cy="1371600"/>
            </a:xfrm>
            <a:prstGeom prst="leftBrace">
              <a:avLst>
                <a:gd name="adj1" fmla="val 35451"/>
                <a:gd name="adj2" fmla="val 50000"/>
              </a:avLst>
            </a:prstGeom>
            <a:no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TextBox 33">
              <a:extLst>
                <a:ext uri="{FF2B5EF4-FFF2-40B4-BE49-F238E27FC236}">
                  <a16:creationId xmlns:a16="http://schemas.microsoft.com/office/drawing/2014/main" id="{D1B466A1-DE7C-0A4D-A689-6AD0B8CC758E}"/>
                </a:ext>
              </a:extLst>
            </p:cNvPr>
            <p:cNvSpPr txBox="1"/>
            <p:nvPr/>
          </p:nvSpPr>
          <p:spPr>
            <a:xfrm>
              <a:off x="3886200" y="6019800"/>
              <a:ext cx="3200400" cy="685800"/>
            </a:xfrm>
            <a:prstGeom prst="rect">
              <a:avLst/>
            </a:prstGeom>
            <a:noFill/>
          </p:spPr>
          <p:txBody>
            <a:bodyPr wrap="none" lIns="0" tIns="0" rIns="0" bIns="0" rtlCol="0" anchor="b" anchorCtr="0">
              <a:noAutofit/>
            </a:bodyPr>
            <a:lstStyle/>
            <a:p>
              <a:r>
                <a:rPr lang="en-US" b="1" dirty="0">
                  <a:solidFill>
                    <a:srgbClr val="0432FF"/>
                  </a:solidFill>
                </a:rPr>
                <a:t>#Bytes / #FP ops / Peak GB/s</a:t>
              </a:r>
            </a:p>
          </p:txBody>
        </p:sp>
        <p:sp>
          <p:nvSpPr>
            <p:cNvPr id="16" name="TextBox 15">
              <a:extLst>
                <a:ext uri="{FF2B5EF4-FFF2-40B4-BE49-F238E27FC236}">
                  <a16:creationId xmlns:a16="http://schemas.microsoft.com/office/drawing/2014/main" id="{736BA45A-8923-AB41-BBF4-52C1D299E567}"/>
                </a:ext>
              </a:extLst>
            </p:cNvPr>
            <p:cNvSpPr txBox="1"/>
            <p:nvPr/>
          </p:nvSpPr>
          <p:spPr>
            <a:xfrm>
              <a:off x="609600" y="5334001"/>
              <a:ext cx="2743200" cy="1371599"/>
            </a:xfrm>
            <a:prstGeom prst="rect">
              <a:avLst/>
            </a:prstGeom>
            <a:noFill/>
          </p:spPr>
          <p:txBody>
            <a:bodyPr wrap="none" lIns="0" tIns="0" rIns="0" bIns="0" rtlCol="0" anchor="ctr" anchorCtr="0">
              <a:noAutofit/>
            </a:bodyPr>
            <a:lstStyle/>
            <a:p>
              <a:pPr algn="r"/>
              <a:r>
                <a:rPr lang="en-US" b="1" dirty="0">
                  <a:solidFill>
                    <a:srgbClr val="0432FF"/>
                  </a:solidFill>
                </a:rPr>
                <a:t>= max</a:t>
              </a:r>
            </a:p>
          </p:txBody>
        </p:sp>
      </p:grpSp>
      <p:cxnSp>
        <p:nvCxnSpPr>
          <p:cNvPr id="9" name="Straight Connector 8">
            <a:extLst>
              <a:ext uri="{FF2B5EF4-FFF2-40B4-BE49-F238E27FC236}">
                <a16:creationId xmlns:a16="http://schemas.microsoft.com/office/drawing/2014/main" id="{00B27897-E60B-0046-BBFC-03FC722403D9}"/>
              </a:ext>
            </a:extLst>
          </p:cNvPr>
          <p:cNvCxnSpPr>
            <a:cxnSpLocks/>
            <a:stCxn id="32" idx="1"/>
          </p:cNvCxnSpPr>
          <p:nvPr/>
        </p:nvCxnSpPr>
        <p:spPr bwMode="auto">
          <a:xfrm>
            <a:off x="457200" y="6019801"/>
            <a:ext cx="1600200" cy="0"/>
          </a:xfrm>
          <a:prstGeom prst="line">
            <a:avLst/>
          </a:prstGeom>
          <a:solidFill>
            <a:schemeClr val="accent1"/>
          </a:solidFill>
          <a:ln w="25400" cap="flat" cmpd="sng" algn="ctr">
            <a:solidFill>
              <a:srgbClr val="0432FF"/>
            </a:solidFill>
            <a:prstDash val="solid"/>
            <a:round/>
            <a:headEnd type="none" w="med" len="med"/>
            <a:tailEnd type="none" w="med" len="med"/>
          </a:ln>
          <a:effectLst/>
        </p:spPr>
      </p:cxnSp>
    </p:spTree>
    <p:extLst>
      <p:ext uri="{BB962C8B-B14F-4D97-AF65-F5344CB8AC3E}">
        <p14:creationId xmlns:p14="http://schemas.microsoft.com/office/powerpoint/2010/main" val="4195190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Roofline</a:t>
            </a:r>
          </a:p>
        </p:txBody>
      </p:sp>
      <p:sp>
        <p:nvSpPr>
          <p:cNvPr id="3" name="Content Placeholder 2"/>
          <p:cNvSpPr>
            <a:spLocks noGrp="1"/>
          </p:cNvSpPr>
          <p:nvPr>
            <p:ph idx="1"/>
          </p:nvPr>
        </p:nvSpPr>
        <p:spPr>
          <a:xfrm>
            <a:off x="457200" y="1447800"/>
            <a:ext cx="7010400" cy="1524000"/>
          </a:xfrm>
        </p:spPr>
        <p:txBody>
          <a:bodyPr/>
          <a:lstStyle/>
          <a:p>
            <a:pPr marL="457200" indent="-457200">
              <a:spcBef>
                <a:spcPts val="800"/>
              </a:spcBef>
              <a:buFont typeface="Wingdings" charset="2"/>
              <a:buChar char="§"/>
            </a:pPr>
            <a:r>
              <a:rPr lang="en-US" sz="3200" dirty="0"/>
              <a:t>One could hope to always attain peak performance (Flop/s)</a:t>
            </a:r>
          </a:p>
          <a:p>
            <a:pPr marL="457200" indent="-457200">
              <a:spcBef>
                <a:spcPts val="800"/>
              </a:spcBef>
              <a:buFont typeface="Wingdings" charset="2"/>
              <a:buChar char="§"/>
            </a:pPr>
            <a:r>
              <a:rPr lang="en-US" sz="3200" dirty="0"/>
              <a:t>However, finite locality (reuse) and bandwidth limit performance.</a:t>
            </a:r>
          </a:p>
          <a:p>
            <a:pPr marL="457200" indent="-457200">
              <a:spcBef>
                <a:spcPts val="800"/>
              </a:spcBef>
              <a:buFont typeface="Wingdings" charset="2"/>
              <a:buChar char="§"/>
            </a:pPr>
            <a:r>
              <a:rPr lang="en-US" sz="3200" dirty="0"/>
              <a:t>Assume:</a:t>
            </a:r>
          </a:p>
          <a:p>
            <a:pPr marL="914400" indent="-457200">
              <a:spcBef>
                <a:spcPts val="800"/>
              </a:spcBef>
              <a:buFont typeface="Arial" panose="020B0604020202020204" pitchFamily="34" charset="0"/>
              <a:buChar char="•"/>
            </a:pPr>
            <a:r>
              <a:rPr lang="en-US" sz="2400" dirty="0"/>
              <a:t>Idealized processor/caches</a:t>
            </a:r>
          </a:p>
          <a:p>
            <a:pPr marL="914400" indent="-457200">
              <a:spcBef>
                <a:spcPts val="800"/>
              </a:spcBef>
              <a:buFont typeface="Arial" panose="020B0604020202020204" pitchFamily="34" charset="0"/>
              <a:buChar char="•"/>
            </a:pPr>
            <a:r>
              <a:rPr lang="en-US" sz="2400" dirty="0"/>
              <a:t>Cold start (data in DRAM)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21</a:t>
            </a:fld>
            <a:endParaRPr lang="en-US" dirty="0"/>
          </a:p>
        </p:txBody>
      </p:sp>
      <p:grpSp>
        <p:nvGrpSpPr>
          <p:cNvPr id="7" name="Group 6">
            <a:extLst>
              <a:ext uri="{FF2B5EF4-FFF2-40B4-BE49-F238E27FC236}">
                <a16:creationId xmlns:a16="http://schemas.microsoft.com/office/drawing/2014/main" id="{D7E23229-2173-DA48-AAC6-17C8DDE7DC6F}"/>
              </a:ext>
            </a:extLst>
          </p:cNvPr>
          <p:cNvGrpSpPr/>
          <p:nvPr/>
        </p:nvGrpSpPr>
        <p:grpSpPr>
          <a:xfrm>
            <a:off x="9677400" y="2286000"/>
            <a:ext cx="2743200" cy="2743200"/>
            <a:chOff x="9677400" y="2286000"/>
            <a:chExt cx="2743200" cy="2743200"/>
          </a:xfrm>
        </p:grpSpPr>
        <p:sp>
          <p:nvSpPr>
            <p:cNvPr id="4" name="TextBox 3">
              <a:extLst>
                <a:ext uri="{FF2B5EF4-FFF2-40B4-BE49-F238E27FC236}">
                  <a16:creationId xmlns:a16="http://schemas.microsoft.com/office/drawing/2014/main" id="{AA5B29ED-1C69-D34B-8673-4F4F370FE8DD}"/>
                </a:ext>
              </a:extLst>
            </p:cNvPr>
            <p:cNvSpPr txBox="1"/>
            <p:nvPr/>
          </p:nvSpPr>
          <p:spPr>
            <a:xfrm>
              <a:off x="9677400" y="2286000"/>
              <a:ext cx="27432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dirty="0">
                  <a:solidFill>
                    <a:schemeClr val="bg1"/>
                  </a:solidFill>
                </a:rPr>
                <a:t>CPU</a:t>
              </a:r>
            </a:p>
            <a:p>
              <a:pPr algn="ctr"/>
              <a:r>
                <a:rPr lang="en-US" sz="1600" dirty="0">
                  <a:solidFill>
                    <a:schemeClr val="bg1"/>
                  </a:solidFill>
                </a:rPr>
                <a:t>(compute, flop/s)</a:t>
              </a:r>
            </a:p>
          </p:txBody>
        </p:sp>
        <p:sp>
          <p:nvSpPr>
            <p:cNvPr id="25" name="TextBox 24">
              <a:extLst>
                <a:ext uri="{FF2B5EF4-FFF2-40B4-BE49-F238E27FC236}">
                  <a16:creationId xmlns:a16="http://schemas.microsoft.com/office/drawing/2014/main" id="{CEFA8B1E-E7A8-0E4C-89CC-490352799FD1}"/>
                </a:ext>
              </a:extLst>
            </p:cNvPr>
            <p:cNvSpPr txBox="1"/>
            <p:nvPr/>
          </p:nvSpPr>
          <p:spPr>
            <a:xfrm>
              <a:off x="9677400" y="4114800"/>
              <a:ext cx="2743200" cy="9144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b="1" dirty="0"/>
                <a:t>DRAM</a:t>
              </a:r>
            </a:p>
            <a:p>
              <a:pPr algn="ctr"/>
              <a:r>
                <a:rPr lang="en-US" sz="1600" b="1" dirty="0"/>
                <a:t>(data, GB)</a:t>
              </a:r>
            </a:p>
          </p:txBody>
        </p:sp>
        <p:sp>
          <p:nvSpPr>
            <p:cNvPr id="30" name="TextBox 29">
              <a:extLst>
                <a:ext uri="{FF2B5EF4-FFF2-40B4-BE49-F238E27FC236}">
                  <a16:creationId xmlns:a16="http://schemas.microsoft.com/office/drawing/2014/main" id="{E8CBCA0B-EB56-D442-8257-72807B841EC2}"/>
                </a:ext>
              </a:extLst>
            </p:cNvPr>
            <p:cNvSpPr txBox="1"/>
            <p:nvPr/>
          </p:nvSpPr>
          <p:spPr>
            <a:xfrm>
              <a:off x="11201400" y="3200400"/>
              <a:ext cx="1219200" cy="914400"/>
            </a:xfrm>
            <a:prstGeom prst="rect">
              <a:avLst/>
            </a:prstGeom>
            <a:noFill/>
            <a:ln>
              <a:noFill/>
            </a:ln>
          </p:spPr>
          <p:txBody>
            <a:bodyPr wrap="none" lIns="0" tIns="0" rIns="0" bIns="0" rtlCol="0" anchor="ctr" anchorCtr="0">
              <a:noAutofit/>
            </a:bodyPr>
            <a:lstStyle/>
            <a:p>
              <a:r>
                <a:rPr lang="en-US" sz="1600" dirty="0"/>
                <a:t>DRAM Bandwidth</a:t>
              </a:r>
            </a:p>
            <a:p>
              <a:r>
                <a:rPr lang="en-US" sz="1600" dirty="0"/>
                <a:t>(GB/s)</a:t>
              </a:r>
            </a:p>
          </p:txBody>
        </p:sp>
        <p:cxnSp>
          <p:nvCxnSpPr>
            <p:cNvPr id="11" name="Straight Arrow Connector 10">
              <a:extLst>
                <a:ext uri="{FF2B5EF4-FFF2-40B4-BE49-F238E27FC236}">
                  <a16:creationId xmlns:a16="http://schemas.microsoft.com/office/drawing/2014/main" id="{D9F8CCCC-5546-0047-B644-5A96067F9522}"/>
                </a:ext>
              </a:extLst>
            </p:cNvPr>
            <p:cNvCxnSpPr>
              <a:stCxn id="4" idx="2"/>
              <a:endCxn id="25" idx="0"/>
            </p:cNvCxnSpPr>
            <p:nvPr/>
          </p:nvCxnSpPr>
          <p:spPr bwMode="auto">
            <a:xfrm>
              <a:off x="11049000" y="3200400"/>
              <a:ext cx="0" cy="9144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grpSp>
        <p:nvGrpSpPr>
          <p:cNvPr id="6" name="Group 5">
            <a:extLst>
              <a:ext uri="{FF2B5EF4-FFF2-40B4-BE49-F238E27FC236}">
                <a16:creationId xmlns:a16="http://schemas.microsoft.com/office/drawing/2014/main" id="{2C8561CC-EFA7-F34C-9265-B9DD9C10F333}"/>
              </a:ext>
            </a:extLst>
          </p:cNvPr>
          <p:cNvGrpSpPr/>
          <p:nvPr/>
        </p:nvGrpSpPr>
        <p:grpSpPr>
          <a:xfrm>
            <a:off x="457200" y="5334000"/>
            <a:ext cx="6629400" cy="1371600"/>
            <a:chOff x="457200" y="5334000"/>
            <a:chExt cx="6629400" cy="1371600"/>
          </a:xfrm>
        </p:grpSpPr>
        <p:sp>
          <p:nvSpPr>
            <p:cNvPr id="31" name="TextBox 30">
              <a:extLst>
                <a:ext uri="{FF2B5EF4-FFF2-40B4-BE49-F238E27FC236}">
                  <a16:creationId xmlns:a16="http://schemas.microsoft.com/office/drawing/2014/main" id="{D866A24F-8B9B-F34C-8FAB-905D7DE731D1}"/>
                </a:ext>
              </a:extLst>
            </p:cNvPr>
            <p:cNvSpPr txBox="1"/>
            <p:nvPr/>
          </p:nvSpPr>
          <p:spPr>
            <a:xfrm>
              <a:off x="3886200" y="5334001"/>
              <a:ext cx="3200400" cy="685800"/>
            </a:xfrm>
            <a:prstGeom prst="rect">
              <a:avLst/>
            </a:prstGeom>
            <a:noFill/>
          </p:spPr>
          <p:txBody>
            <a:bodyPr wrap="none" lIns="0" tIns="0" rIns="0" bIns="0" rtlCol="0" anchor="t" anchorCtr="0">
              <a:noAutofit/>
            </a:bodyPr>
            <a:lstStyle/>
            <a:p>
              <a:r>
                <a:rPr lang="en-US" b="1" dirty="0">
                  <a:solidFill>
                    <a:srgbClr val="0432FF"/>
                  </a:solidFill>
                </a:rPr>
                <a:t>Peak </a:t>
              </a:r>
              <a:r>
                <a:rPr lang="en-US" b="1" dirty="0" err="1">
                  <a:solidFill>
                    <a:srgbClr val="0432FF"/>
                  </a:solidFill>
                </a:rPr>
                <a:t>GFlop</a:t>
              </a:r>
              <a:r>
                <a:rPr lang="en-US" b="1" dirty="0">
                  <a:solidFill>
                    <a:srgbClr val="0432FF"/>
                  </a:solidFill>
                </a:rPr>
                <a:t>/s</a:t>
              </a:r>
            </a:p>
          </p:txBody>
        </p:sp>
        <p:sp>
          <p:nvSpPr>
            <p:cNvPr id="32" name="TextBox 31">
              <a:extLst>
                <a:ext uri="{FF2B5EF4-FFF2-40B4-BE49-F238E27FC236}">
                  <a16:creationId xmlns:a16="http://schemas.microsoft.com/office/drawing/2014/main" id="{41D51D9B-E898-9C42-98EC-F37C112E6FD7}"/>
                </a:ext>
              </a:extLst>
            </p:cNvPr>
            <p:cNvSpPr txBox="1"/>
            <p:nvPr/>
          </p:nvSpPr>
          <p:spPr>
            <a:xfrm>
              <a:off x="457200" y="5334001"/>
              <a:ext cx="1600200" cy="1371599"/>
            </a:xfrm>
            <a:prstGeom prst="rect">
              <a:avLst/>
            </a:prstGeom>
            <a:noFill/>
          </p:spPr>
          <p:txBody>
            <a:bodyPr wrap="none" lIns="0" tIns="0" rIns="0" bIns="0" rtlCol="0" anchor="ctr" anchorCtr="0">
              <a:noAutofit/>
            </a:bodyPr>
            <a:lstStyle/>
            <a:p>
              <a:pPr algn="ctr"/>
              <a:r>
                <a:rPr lang="en-US" b="1" dirty="0">
                  <a:solidFill>
                    <a:srgbClr val="0432FF"/>
                  </a:solidFill>
                </a:rPr>
                <a:t>#FP ops</a:t>
              </a:r>
            </a:p>
            <a:p>
              <a:pPr algn="ctr"/>
              <a:r>
                <a:rPr lang="en-US" b="1" dirty="0">
                  <a:solidFill>
                    <a:srgbClr val="0432FF"/>
                  </a:solidFill>
                </a:rPr>
                <a:t>Time</a:t>
              </a:r>
            </a:p>
          </p:txBody>
        </p:sp>
        <p:sp>
          <p:nvSpPr>
            <p:cNvPr id="12" name="Left Brace 11">
              <a:extLst>
                <a:ext uri="{FF2B5EF4-FFF2-40B4-BE49-F238E27FC236}">
                  <a16:creationId xmlns:a16="http://schemas.microsoft.com/office/drawing/2014/main" id="{6090C00E-BB1D-1F4B-A69F-B5A67ACF7C88}"/>
                </a:ext>
              </a:extLst>
            </p:cNvPr>
            <p:cNvSpPr/>
            <p:nvPr/>
          </p:nvSpPr>
          <p:spPr bwMode="auto">
            <a:xfrm>
              <a:off x="3429000" y="5334000"/>
              <a:ext cx="457200" cy="1371600"/>
            </a:xfrm>
            <a:prstGeom prst="leftBrace">
              <a:avLst>
                <a:gd name="adj1" fmla="val 35451"/>
                <a:gd name="adj2" fmla="val 50000"/>
              </a:avLst>
            </a:prstGeom>
            <a:no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TextBox 33">
              <a:extLst>
                <a:ext uri="{FF2B5EF4-FFF2-40B4-BE49-F238E27FC236}">
                  <a16:creationId xmlns:a16="http://schemas.microsoft.com/office/drawing/2014/main" id="{D1B466A1-DE7C-0A4D-A689-6AD0B8CC758E}"/>
                </a:ext>
              </a:extLst>
            </p:cNvPr>
            <p:cNvSpPr txBox="1"/>
            <p:nvPr/>
          </p:nvSpPr>
          <p:spPr>
            <a:xfrm>
              <a:off x="3886200" y="6019800"/>
              <a:ext cx="3200400" cy="685800"/>
            </a:xfrm>
            <a:prstGeom prst="rect">
              <a:avLst/>
            </a:prstGeom>
            <a:noFill/>
          </p:spPr>
          <p:txBody>
            <a:bodyPr wrap="none" lIns="0" tIns="0" rIns="0" bIns="0" rtlCol="0" anchor="b" anchorCtr="0">
              <a:noAutofit/>
            </a:bodyPr>
            <a:lstStyle/>
            <a:p>
              <a:r>
                <a:rPr lang="en-US" b="1" dirty="0">
                  <a:solidFill>
                    <a:srgbClr val="0432FF"/>
                  </a:solidFill>
                </a:rPr>
                <a:t>(#FP ops / #Bytes) * Peak GB/s</a:t>
              </a:r>
            </a:p>
          </p:txBody>
        </p:sp>
        <p:sp>
          <p:nvSpPr>
            <p:cNvPr id="16" name="TextBox 15">
              <a:extLst>
                <a:ext uri="{FF2B5EF4-FFF2-40B4-BE49-F238E27FC236}">
                  <a16:creationId xmlns:a16="http://schemas.microsoft.com/office/drawing/2014/main" id="{736BA45A-8923-AB41-BBF4-52C1D299E567}"/>
                </a:ext>
              </a:extLst>
            </p:cNvPr>
            <p:cNvSpPr txBox="1"/>
            <p:nvPr/>
          </p:nvSpPr>
          <p:spPr>
            <a:xfrm>
              <a:off x="609600" y="5334001"/>
              <a:ext cx="2743200" cy="1371599"/>
            </a:xfrm>
            <a:prstGeom prst="rect">
              <a:avLst/>
            </a:prstGeom>
            <a:noFill/>
          </p:spPr>
          <p:txBody>
            <a:bodyPr wrap="none" lIns="0" tIns="0" rIns="0" bIns="0" rtlCol="0" anchor="ctr" anchorCtr="0">
              <a:noAutofit/>
            </a:bodyPr>
            <a:lstStyle/>
            <a:p>
              <a:pPr algn="r"/>
              <a:r>
                <a:rPr lang="en-US" b="1" dirty="0">
                  <a:solidFill>
                    <a:srgbClr val="0432FF"/>
                  </a:solidFill>
                </a:rPr>
                <a:t>= min</a:t>
              </a:r>
            </a:p>
          </p:txBody>
        </p:sp>
      </p:grpSp>
      <p:cxnSp>
        <p:nvCxnSpPr>
          <p:cNvPr id="9" name="Straight Connector 8">
            <a:extLst>
              <a:ext uri="{FF2B5EF4-FFF2-40B4-BE49-F238E27FC236}">
                <a16:creationId xmlns:a16="http://schemas.microsoft.com/office/drawing/2014/main" id="{00B27897-E60B-0046-BBFC-03FC722403D9}"/>
              </a:ext>
            </a:extLst>
          </p:cNvPr>
          <p:cNvCxnSpPr>
            <a:cxnSpLocks/>
            <a:stCxn id="32" idx="1"/>
          </p:cNvCxnSpPr>
          <p:nvPr/>
        </p:nvCxnSpPr>
        <p:spPr bwMode="auto">
          <a:xfrm>
            <a:off x="457200" y="6019801"/>
            <a:ext cx="1600200" cy="0"/>
          </a:xfrm>
          <a:prstGeom prst="line">
            <a:avLst/>
          </a:prstGeom>
          <a:solidFill>
            <a:schemeClr val="accent1"/>
          </a:solidFill>
          <a:ln w="25400" cap="flat" cmpd="sng" algn="ctr">
            <a:solidFill>
              <a:srgbClr val="0432FF"/>
            </a:solidFill>
            <a:prstDash val="solid"/>
            <a:round/>
            <a:headEnd type="none" w="med" len="med"/>
            <a:tailEnd type="none" w="med" len="med"/>
          </a:ln>
          <a:effectLst/>
        </p:spPr>
      </p:cxnSp>
    </p:spTree>
    <p:extLst>
      <p:ext uri="{BB962C8B-B14F-4D97-AF65-F5344CB8AC3E}">
        <p14:creationId xmlns:p14="http://schemas.microsoft.com/office/powerpoint/2010/main" val="721119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Roofline</a:t>
            </a:r>
          </a:p>
        </p:txBody>
      </p:sp>
      <p:sp>
        <p:nvSpPr>
          <p:cNvPr id="3" name="Content Placeholder 2"/>
          <p:cNvSpPr>
            <a:spLocks noGrp="1"/>
          </p:cNvSpPr>
          <p:nvPr>
            <p:ph idx="1"/>
          </p:nvPr>
        </p:nvSpPr>
        <p:spPr>
          <a:xfrm>
            <a:off x="457200" y="1447800"/>
            <a:ext cx="7010400" cy="1524000"/>
          </a:xfrm>
        </p:spPr>
        <p:txBody>
          <a:bodyPr/>
          <a:lstStyle/>
          <a:p>
            <a:pPr marL="457200" indent="-457200">
              <a:spcBef>
                <a:spcPts val="800"/>
              </a:spcBef>
              <a:buFont typeface="Wingdings" charset="2"/>
              <a:buChar char="§"/>
            </a:pPr>
            <a:r>
              <a:rPr lang="en-US" sz="3200" dirty="0"/>
              <a:t>One could hope to always attain peak performance (Flop/s)</a:t>
            </a:r>
          </a:p>
          <a:p>
            <a:pPr marL="457200" indent="-457200">
              <a:spcBef>
                <a:spcPts val="800"/>
              </a:spcBef>
              <a:buFont typeface="Wingdings" charset="2"/>
              <a:buChar char="§"/>
            </a:pPr>
            <a:r>
              <a:rPr lang="en-US" sz="3200" dirty="0"/>
              <a:t>However, finite locality (reuse) and bandwidth limit performance.</a:t>
            </a:r>
          </a:p>
          <a:p>
            <a:pPr marL="457200" indent="-457200">
              <a:spcBef>
                <a:spcPts val="800"/>
              </a:spcBef>
              <a:buFont typeface="Wingdings" charset="2"/>
              <a:buChar char="§"/>
            </a:pPr>
            <a:r>
              <a:rPr lang="en-US" sz="3200" dirty="0"/>
              <a:t>Assume:</a:t>
            </a:r>
          </a:p>
          <a:p>
            <a:pPr marL="914400" indent="-457200">
              <a:spcBef>
                <a:spcPts val="800"/>
              </a:spcBef>
              <a:buFont typeface="Arial" panose="020B0604020202020204" pitchFamily="34" charset="0"/>
              <a:buChar char="•"/>
            </a:pPr>
            <a:r>
              <a:rPr lang="en-US" sz="2400" dirty="0"/>
              <a:t>Idealized processor/caches</a:t>
            </a:r>
          </a:p>
          <a:p>
            <a:pPr marL="914400" indent="-457200">
              <a:spcBef>
                <a:spcPts val="800"/>
              </a:spcBef>
              <a:buFont typeface="Arial" panose="020B0604020202020204" pitchFamily="34" charset="0"/>
              <a:buChar char="•"/>
            </a:pPr>
            <a:r>
              <a:rPr lang="en-US" sz="2400" dirty="0"/>
              <a:t>Cold start (data in DRAM)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22</a:t>
            </a:fld>
            <a:endParaRPr lang="en-US" dirty="0"/>
          </a:p>
        </p:txBody>
      </p:sp>
      <p:grpSp>
        <p:nvGrpSpPr>
          <p:cNvPr id="7" name="Group 6">
            <a:extLst>
              <a:ext uri="{FF2B5EF4-FFF2-40B4-BE49-F238E27FC236}">
                <a16:creationId xmlns:a16="http://schemas.microsoft.com/office/drawing/2014/main" id="{D7E23229-2173-DA48-AAC6-17C8DDE7DC6F}"/>
              </a:ext>
            </a:extLst>
          </p:cNvPr>
          <p:cNvGrpSpPr/>
          <p:nvPr/>
        </p:nvGrpSpPr>
        <p:grpSpPr>
          <a:xfrm>
            <a:off x="9677400" y="2286000"/>
            <a:ext cx="2743200" cy="2743200"/>
            <a:chOff x="9677400" y="2286000"/>
            <a:chExt cx="2743200" cy="2743200"/>
          </a:xfrm>
        </p:grpSpPr>
        <p:sp>
          <p:nvSpPr>
            <p:cNvPr id="4" name="TextBox 3">
              <a:extLst>
                <a:ext uri="{FF2B5EF4-FFF2-40B4-BE49-F238E27FC236}">
                  <a16:creationId xmlns:a16="http://schemas.microsoft.com/office/drawing/2014/main" id="{AA5B29ED-1C69-D34B-8673-4F4F370FE8DD}"/>
                </a:ext>
              </a:extLst>
            </p:cNvPr>
            <p:cNvSpPr txBox="1"/>
            <p:nvPr/>
          </p:nvSpPr>
          <p:spPr>
            <a:xfrm>
              <a:off x="9677400" y="2286000"/>
              <a:ext cx="27432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dirty="0">
                  <a:solidFill>
                    <a:schemeClr val="bg1"/>
                  </a:solidFill>
                </a:rPr>
                <a:t>CPU</a:t>
              </a:r>
            </a:p>
            <a:p>
              <a:pPr algn="ctr"/>
              <a:r>
                <a:rPr lang="en-US" sz="1600" dirty="0">
                  <a:solidFill>
                    <a:schemeClr val="bg1"/>
                  </a:solidFill>
                </a:rPr>
                <a:t>(compute, flop/s)</a:t>
              </a:r>
            </a:p>
          </p:txBody>
        </p:sp>
        <p:sp>
          <p:nvSpPr>
            <p:cNvPr id="25" name="TextBox 24">
              <a:extLst>
                <a:ext uri="{FF2B5EF4-FFF2-40B4-BE49-F238E27FC236}">
                  <a16:creationId xmlns:a16="http://schemas.microsoft.com/office/drawing/2014/main" id="{CEFA8B1E-E7A8-0E4C-89CC-490352799FD1}"/>
                </a:ext>
              </a:extLst>
            </p:cNvPr>
            <p:cNvSpPr txBox="1"/>
            <p:nvPr/>
          </p:nvSpPr>
          <p:spPr>
            <a:xfrm>
              <a:off x="9677400" y="4114800"/>
              <a:ext cx="2743200" cy="9144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b="1" dirty="0"/>
                <a:t>DRAM</a:t>
              </a:r>
            </a:p>
            <a:p>
              <a:pPr algn="ctr"/>
              <a:r>
                <a:rPr lang="en-US" sz="1600" b="1" dirty="0"/>
                <a:t>(data, GB)</a:t>
              </a:r>
            </a:p>
          </p:txBody>
        </p:sp>
        <p:sp>
          <p:nvSpPr>
            <p:cNvPr id="30" name="TextBox 29">
              <a:extLst>
                <a:ext uri="{FF2B5EF4-FFF2-40B4-BE49-F238E27FC236}">
                  <a16:creationId xmlns:a16="http://schemas.microsoft.com/office/drawing/2014/main" id="{E8CBCA0B-EB56-D442-8257-72807B841EC2}"/>
                </a:ext>
              </a:extLst>
            </p:cNvPr>
            <p:cNvSpPr txBox="1"/>
            <p:nvPr/>
          </p:nvSpPr>
          <p:spPr>
            <a:xfrm>
              <a:off x="11201400" y="3200400"/>
              <a:ext cx="1219200" cy="914400"/>
            </a:xfrm>
            <a:prstGeom prst="rect">
              <a:avLst/>
            </a:prstGeom>
            <a:noFill/>
            <a:ln>
              <a:noFill/>
            </a:ln>
          </p:spPr>
          <p:txBody>
            <a:bodyPr wrap="none" lIns="0" tIns="0" rIns="0" bIns="0" rtlCol="0" anchor="ctr" anchorCtr="0">
              <a:noAutofit/>
            </a:bodyPr>
            <a:lstStyle/>
            <a:p>
              <a:r>
                <a:rPr lang="en-US" sz="1600" dirty="0"/>
                <a:t>DRAM Bandwidth</a:t>
              </a:r>
            </a:p>
            <a:p>
              <a:r>
                <a:rPr lang="en-US" sz="1600" dirty="0"/>
                <a:t>(GB/s)</a:t>
              </a:r>
            </a:p>
          </p:txBody>
        </p:sp>
        <p:cxnSp>
          <p:nvCxnSpPr>
            <p:cNvPr id="11" name="Straight Arrow Connector 10">
              <a:extLst>
                <a:ext uri="{FF2B5EF4-FFF2-40B4-BE49-F238E27FC236}">
                  <a16:creationId xmlns:a16="http://schemas.microsoft.com/office/drawing/2014/main" id="{D9F8CCCC-5546-0047-B644-5A96067F9522}"/>
                </a:ext>
              </a:extLst>
            </p:cNvPr>
            <p:cNvCxnSpPr>
              <a:stCxn id="4" idx="2"/>
              <a:endCxn id="25" idx="0"/>
            </p:cNvCxnSpPr>
            <p:nvPr/>
          </p:nvCxnSpPr>
          <p:spPr bwMode="auto">
            <a:xfrm>
              <a:off x="11049000" y="3200400"/>
              <a:ext cx="0" cy="9144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grpSp>
        <p:nvGrpSpPr>
          <p:cNvPr id="6" name="Group 5">
            <a:extLst>
              <a:ext uri="{FF2B5EF4-FFF2-40B4-BE49-F238E27FC236}">
                <a16:creationId xmlns:a16="http://schemas.microsoft.com/office/drawing/2014/main" id="{2C8561CC-EFA7-F34C-9265-B9DD9C10F333}"/>
              </a:ext>
            </a:extLst>
          </p:cNvPr>
          <p:cNvGrpSpPr/>
          <p:nvPr/>
        </p:nvGrpSpPr>
        <p:grpSpPr>
          <a:xfrm>
            <a:off x="533400" y="5334000"/>
            <a:ext cx="6781800" cy="1905000"/>
            <a:chOff x="533400" y="5334000"/>
            <a:chExt cx="6781800" cy="1905000"/>
          </a:xfrm>
        </p:grpSpPr>
        <p:sp>
          <p:nvSpPr>
            <p:cNvPr id="31" name="TextBox 30">
              <a:extLst>
                <a:ext uri="{FF2B5EF4-FFF2-40B4-BE49-F238E27FC236}">
                  <a16:creationId xmlns:a16="http://schemas.microsoft.com/office/drawing/2014/main" id="{D866A24F-8B9B-F34C-8FAB-905D7DE731D1}"/>
                </a:ext>
              </a:extLst>
            </p:cNvPr>
            <p:cNvSpPr txBox="1"/>
            <p:nvPr/>
          </p:nvSpPr>
          <p:spPr>
            <a:xfrm>
              <a:off x="3886200" y="5334001"/>
              <a:ext cx="3200400" cy="685800"/>
            </a:xfrm>
            <a:prstGeom prst="rect">
              <a:avLst/>
            </a:prstGeom>
            <a:noFill/>
          </p:spPr>
          <p:txBody>
            <a:bodyPr wrap="none" lIns="0" tIns="0" rIns="0" bIns="0" rtlCol="0" anchor="t" anchorCtr="0">
              <a:noAutofit/>
            </a:bodyPr>
            <a:lstStyle/>
            <a:p>
              <a:r>
                <a:rPr lang="en-US" b="1" dirty="0">
                  <a:solidFill>
                    <a:srgbClr val="0432FF"/>
                  </a:solidFill>
                </a:rPr>
                <a:t>Peak </a:t>
              </a:r>
              <a:r>
                <a:rPr lang="en-US" b="1" dirty="0" err="1">
                  <a:solidFill>
                    <a:srgbClr val="0432FF"/>
                  </a:solidFill>
                </a:rPr>
                <a:t>GFlop</a:t>
              </a:r>
              <a:r>
                <a:rPr lang="en-US" b="1" dirty="0">
                  <a:solidFill>
                    <a:srgbClr val="0432FF"/>
                  </a:solidFill>
                </a:rPr>
                <a:t>/s</a:t>
              </a:r>
            </a:p>
          </p:txBody>
        </p:sp>
        <p:sp>
          <p:nvSpPr>
            <p:cNvPr id="32" name="TextBox 31">
              <a:extLst>
                <a:ext uri="{FF2B5EF4-FFF2-40B4-BE49-F238E27FC236}">
                  <a16:creationId xmlns:a16="http://schemas.microsoft.com/office/drawing/2014/main" id="{41D51D9B-E898-9C42-98EC-F37C112E6FD7}"/>
                </a:ext>
              </a:extLst>
            </p:cNvPr>
            <p:cNvSpPr txBox="1"/>
            <p:nvPr/>
          </p:nvSpPr>
          <p:spPr>
            <a:xfrm>
              <a:off x="609600" y="5334001"/>
              <a:ext cx="2743200" cy="1371599"/>
            </a:xfrm>
            <a:prstGeom prst="rect">
              <a:avLst/>
            </a:prstGeom>
            <a:noFill/>
          </p:spPr>
          <p:txBody>
            <a:bodyPr wrap="none" lIns="0" tIns="0" rIns="0" bIns="0" rtlCol="0" anchor="ctr" anchorCtr="0">
              <a:noAutofit/>
            </a:bodyPr>
            <a:lstStyle/>
            <a:p>
              <a:pPr algn="r"/>
              <a:r>
                <a:rPr lang="en-US" b="1" dirty="0" err="1">
                  <a:solidFill>
                    <a:srgbClr val="0432FF"/>
                  </a:solidFill>
                </a:rPr>
                <a:t>GFlop</a:t>
              </a:r>
              <a:r>
                <a:rPr lang="en-US" b="1" dirty="0">
                  <a:solidFill>
                    <a:srgbClr val="0432FF"/>
                  </a:solidFill>
                </a:rPr>
                <a:t>/s = min</a:t>
              </a:r>
            </a:p>
          </p:txBody>
        </p:sp>
        <p:sp>
          <p:nvSpPr>
            <p:cNvPr id="12" name="Left Brace 11">
              <a:extLst>
                <a:ext uri="{FF2B5EF4-FFF2-40B4-BE49-F238E27FC236}">
                  <a16:creationId xmlns:a16="http://schemas.microsoft.com/office/drawing/2014/main" id="{6090C00E-BB1D-1F4B-A69F-B5A67ACF7C88}"/>
                </a:ext>
              </a:extLst>
            </p:cNvPr>
            <p:cNvSpPr/>
            <p:nvPr/>
          </p:nvSpPr>
          <p:spPr bwMode="auto">
            <a:xfrm>
              <a:off x="3429000" y="5334000"/>
              <a:ext cx="457200" cy="1371600"/>
            </a:xfrm>
            <a:prstGeom prst="leftBrace">
              <a:avLst>
                <a:gd name="adj1" fmla="val 35451"/>
                <a:gd name="adj2" fmla="val 50000"/>
              </a:avLst>
            </a:prstGeom>
            <a:no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TextBox 33">
              <a:extLst>
                <a:ext uri="{FF2B5EF4-FFF2-40B4-BE49-F238E27FC236}">
                  <a16:creationId xmlns:a16="http://schemas.microsoft.com/office/drawing/2014/main" id="{D1B466A1-DE7C-0A4D-A689-6AD0B8CC758E}"/>
                </a:ext>
              </a:extLst>
            </p:cNvPr>
            <p:cNvSpPr txBox="1"/>
            <p:nvPr/>
          </p:nvSpPr>
          <p:spPr>
            <a:xfrm>
              <a:off x="3886200" y="6019800"/>
              <a:ext cx="3200400" cy="685800"/>
            </a:xfrm>
            <a:prstGeom prst="rect">
              <a:avLst/>
            </a:prstGeom>
            <a:noFill/>
          </p:spPr>
          <p:txBody>
            <a:bodyPr wrap="none" lIns="0" tIns="0" rIns="0" bIns="0" rtlCol="0" anchor="b" anchorCtr="0">
              <a:noAutofit/>
            </a:bodyPr>
            <a:lstStyle/>
            <a:p>
              <a:r>
                <a:rPr lang="en-US" b="1" dirty="0">
                  <a:solidFill>
                    <a:srgbClr val="0432FF"/>
                  </a:solidFill>
                </a:rPr>
                <a:t>AI * Peak GB/s</a:t>
              </a:r>
            </a:p>
          </p:txBody>
        </p:sp>
        <p:sp>
          <p:nvSpPr>
            <p:cNvPr id="15" name="Rectangle 14">
              <a:extLst>
                <a:ext uri="{FF2B5EF4-FFF2-40B4-BE49-F238E27FC236}">
                  <a16:creationId xmlns:a16="http://schemas.microsoft.com/office/drawing/2014/main" id="{4FC70AC5-793B-F246-9C4D-71FA3C013990}"/>
                </a:ext>
              </a:extLst>
            </p:cNvPr>
            <p:cNvSpPr/>
            <p:nvPr/>
          </p:nvSpPr>
          <p:spPr>
            <a:xfrm>
              <a:off x="533400" y="6900446"/>
              <a:ext cx="6781800" cy="338554"/>
            </a:xfrm>
            <a:prstGeom prst="rect">
              <a:avLst/>
            </a:prstGeom>
          </p:spPr>
          <p:txBody>
            <a:bodyPr wrap="square">
              <a:spAutoFit/>
            </a:bodyPr>
            <a:lstStyle/>
            <a:p>
              <a:pPr>
                <a:spcBef>
                  <a:spcPts val="800"/>
                </a:spcBef>
              </a:pPr>
              <a:r>
                <a:rPr lang="en-US" sz="1600" i="1" dirty="0"/>
                <a:t>Note, Arithmetic Intensity (AI) = Flops / Bytes (as presented to DRAM )</a:t>
              </a:r>
            </a:p>
          </p:txBody>
        </p:sp>
      </p:grpSp>
    </p:spTree>
    <p:extLst>
      <p:ext uri="{BB962C8B-B14F-4D97-AF65-F5344CB8AC3E}">
        <p14:creationId xmlns:p14="http://schemas.microsoft.com/office/powerpoint/2010/main" val="3847285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Roofline</a:t>
            </a:r>
          </a:p>
        </p:txBody>
      </p:sp>
      <p:sp>
        <p:nvSpPr>
          <p:cNvPr id="3" name="Content Placeholder 2"/>
          <p:cNvSpPr>
            <a:spLocks noGrp="1"/>
          </p:cNvSpPr>
          <p:nvPr>
            <p:ph idx="1"/>
          </p:nvPr>
        </p:nvSpPr>
        <p:spPr>
          <a:xfrm>
            <a:off x="457200" y="1447800"/>
            <a:ext cx="7010400" cy="1524000"/>
          </a:xfrm>
        </p:spPr>
        <p:txBody>
          <a:bodyPr/>
          <a:lstStyle/>
          <a:p>
            <a:pPr marL="457200" indent="-457200">
              <a:spcBef>
                <a:spcPts val="800"/>
              </a:spcBef>
              <a:buFont typeface="Wingdings" charset="2"/>
              <a:buChar char="§"/>
            </a:pPr>
            <a:r>
              <a:rPr lang="en-US" sz="3200" dirty="0">
                <a:solidFill>
                  <a:srgbClr val="002060"/>
                </a:solidFill>
              </a:rPr>
              <a:t>Plot Roofline bound using Arithmetic Intensity as the x-axis</a:t>
            </a:r>
          </a:p>
          <a:p>
            <a:pPr marL="457200" indent="-457200">
              <a:spcBef>
                <a:spcPts val="800"/>
              </a:spcBef>
              <a:buFont typeface="Wingdings" charset="2"/>
              <a:buChar char="§"/>
            </a:pPr>
            <a:r>
              <a:rPr lang="en-US" sz="3200" b="1" dirty="0">
                <a:solidFill>
                  <a:srgbClr val="0432FF"/>
                </a:solidFill>
              </a:rPr>
              <a:t>Log-log scale </a:t>
            </a:r>
            <a:r>
              <a:rPr lang="en-US" sz="3200" dirty="0">
                <a:solidFill>
                  <a:srgbClr val="002060"/>
                </a:solidFill>
              </a:rPr>
              <a:t>makes it easy to doodle, extrapolate performance along Moore’s Law, </a:t>
            </a:r>
            <a:r>
              <a:rPr lang="en-US" sz="3200" dirty="0" err="1">
                <a:solidFill>
                  <a:srgbClr val="002060"/>
                </a:solidFill>
              </a:rPr>
              <a:t>etc</a:t>
            </a:r>
            <a:r>
              <a:rPr lang="mr-IN" sz="3200" dirty="0">
                <a:solidFill>
                  <a:srgbClr val="002060"/>
                </a:solidFill>
              </a:rPr>
              <a:t>…</a:t>
            </a:r>
            <a:endParaRPr lang="en-US" sz="3200" dirty="0">
              <a:solidFill>
                <a:srgbClr val="002060"/>
              </a:solidFill>
            </a:endParaRPr>
          </a:p>
          <a:p>
            <a:pPr marL="457200" indent="-457200">
              <a:spcBef>
                <a:spcPts val="800"/>
              </a:spcBef>
              <a:buFont typeface="Wingdings" charset="2"/>
              <a:buChar char="§"/>
            </a:pPr>
            <a:r>
              <a:rPr lang="en-US" sz="3200" dirty="0">
                <a:solidFill>
                  <a:srgbClr val="002060"/>
                </a:solidFill>
              </a:rPr>
              <a:t>Kernels with AI less than machine balance are ultimately DRAM bound (we’ll refine this later</a:t>
            </a:r>
            <a:r>
              <a:rPr lang="mr-IN" sz="3200" dirty="0">
                <a:solidFill>
                  <a:srgbClr val="002060"/>
                </a:solidFill>
              </a:rPr>
              <a:t>…</a:t>
            </a:r>
            <a:r>
              <a:rPr lang="en-US" sz="3200" dirty="0">
                <a:solidFill>
                  <a:srgbClr val="002060"/>
                </a:solidFill>
              </a:rPr>
              <a:t>)</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23</a:t>
            </a:fld>
            <a:endParaRPr lang="en-US" dirty="0"/>
          </a:p>
        </p:txBody>
      </p:sp>
      <p:grpSp>
        <p:nvGrpSpPr>
          <p:cNvPr id="18" name="Group 17"/>
          <p:cNvGrpSpPr/>
          <p:nvPr/>
        </p:nvGrpSpPr>
        <p:grpSpPr>
          <a:xfrm>
            <a:off x="8382000" y="2602468"/>
            <a:ext cx="4343400" cy="369332"/>
            <a:chOff x="8382000" y="2602468"/>
            <a:chExt cx="4343400" cy="369332"/>
          </a:xfrm>
        </p:grpSpPr>
        <p:cxnSp>
          <p:nvCxnSpPr>
            <p:cNvPr id="10" name="Straight Arrow Connector 9"/>
            <p:cNvCxnSpPr/>
            <p:nvPr/>
          </p:nvCxnSpPr>
          <p:spPr bwMode="auto">
            <a:xfrm>
              <a:off x="8382000" y="2971800"/>
              <a:ext cx="43434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8785425" y="2602468"/>
              <a:ext cx="1402948" cy="369332"/>
            </a:xfrm>
            <a:prstGeom prst="rect">
              <a:avLst/>
            </a:prstGeom>
            <a:noFill/>
          </p:spPr>
          <p:txBody>
            <a:bodyPr wrap="none" rtlCol="0">
              <a:spAutoFit/>
            </a:bodyPr>
            <a:lstStyle/>
            <a:p>
              <a:pPr algn="ctr"/>
              <a:r>
                <a:rPr lang="en-US" sz="1800">
                  <a:solidFill>
                    <a:srgbClr val="FF0080"/>
                  </a:solidFill>
                </a:rPr>
                <a:t>Peak Flop/s</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133600"/>
            <a:ext cx="3657600" cy="3657600"/>
            <a:chOff x="9067800" y="2133600"/>
            <a:chExt cx="3657600" cy="3657600"/>
          </a:xfrm>
        </p:grpSpPr>
        <p:cxnSp>
          <p:nvCxnSpPr>
            <p:cNvPr id="8" name="Straight Arrow Connector 7"/>
            <p:cNvCxnSpPr/>
            <p:nvPr/>
          </p:nvCxnSpPr>
          <p:spPr bwMode="auto">
            <a:xfrm flipV="1">
              <a:off x="9067800" y="2133600"/>
              <a:ext cx="3657600" cy="36576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2700000">
              <a:off x="9688092" y="3930135"/>
              <a:ext cx="1441420" cy="369332"/>
            </a:xfrm>
            <a:prstGeom prst="rect">
              <a:avLst/>
            </a:prstGeom>
            <a:noFill/>
          </p:spPr>
          <p:txBody>
            <a:bodyPr wrap="none" rtlCol="0">
              <a:spAutoFit/>
            </a:bodyPr>
            <a:lstStyle/>
            <a:p>
              <a:pPr algn="ctr"/>
              <a:r>
                <a:rPr lang="en-US" sz="1800" dirty="0">
                  <a:solidFill>
                    <a:srgbClr val="0432FF"/>
                  </a:solidFill>
                </a:rPr>
                <a:t>DRAM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
        <p:nvSpPr>
          <p:cNvPr id="20" name="Freeform 19"/>
          <p:cNvSpPr/>
          <p:nvPr/>
        </p:nvSpPr>
        <p:spPr bwMode="auto">
          <a:xfrm>
            <a:off x="9072563" y="2971800"/>
            <a:ext cx="3686175" cy="2786063"/>
          </a:xfrm>
          <a:custGeom>
            <a:avLst/>
            <a:gdLst>
              <a:gd name="connsiteX0" fmla="*/ 0 w 3686175"/>
              <a:gd name="connsiteY0" fmla="*/ 2786063 h 2786063"/>
              <a:gd name="connsiteX1" fmla="*/ 2814637 w 3686175"/>
              <a:gd name="connsiteY1" fmla="*/ 0 h 2786063"/>
              <a:gd name="connsiteX2" fmla="*/ 3686175 w 3686175"/>
              <a:gd name="connsiteY2" fmla="*/ 0 h 2786063"/>
            </a:gdLst>
            <a:ahLst/>
            <a:cxnLst>
              <a:cxn ang="0">
                <a:pos x="connsiteX0" y="connsiteY0"/>
              </a:cxn>
              <a:cxn ang="0">
                <a:pos x="connsiteX1" y="connsiteY1"/>
              </a:cxn>
              <a:cxn ang="0">
                <a:pos x="connsiteX2" y="connsiteY2"/>
              </a:cxn>
            </a:cxnLst>
            <a:rect l="l" t="t" r="r" b="b"/>
            <a:pathLst>
              <a:path w="3686175" h="2786063">
                <a:moveTo>
                  <a:pt x="0" y="2786063"/>
                </a:moveTo>
                <a:lnTo>
                  <a:pt x="2814637" y="0"/>
                </a:lnTo>
                <a:lnTo>
                  <a:pt x="3686175" y="0"/>
                </a:lnTo>
              </a:path>
            </a:pathLst>
          </a:custGeom>
          <a:noFill/>
          <a:ln w="25400" cap="flat" cmpd="sng" algn="ctr">
            <a:solidFill>
              <a:schemeClr val="bg1"/>
            </a:solidFill>
            <a:prstDash val="solid"/>
            <a:round/>
            <a:headEnd type="none" w="med" len="med"/>
            <a:tailEnd type="none" w="med" len="med"/>
          </a:ln>
          <a:effectLst>
            <a:glow rad="127000">
              <a:srgbClr val="CC66FF"/>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29" name="Group 28"/>
          <p:cNvGrpSpPr/>
          <p:nvPr/>
        </p:nvGrpSpPr>
        <p:grpSpPr>
          <a:xfrm>
            <a:off x="10820400" y="2590800"/>
            <a:ext cx="1981200" cy="3429000"/>
            <a:chOff x="10820400" y="2590800"/>
            <a:chExt cx="1981200" cy="3429000"/>
          </a:xfrm>
        </p:grpSpPr>
        <p:cxnSp>
          <p:nvCxnSpPr>
            <p:cNvPr id="23" name="Straight Connector 22"/>
            <p:cNvCxnSpPr/>
            <p:nvPr/>
          </p:nvCxnSpPr>
          <p:spPr bwMode="auto">
            <a:xfrm flipH="1">
              <a:off x="11811000" y="2590800"/>
              <a:ext cx="76200" cy="3429000"/>
            </a:xfrm>
            <a:prstGeom prst="line">
              <a:avLst/>
            </a:prstGeom>
            <a:solidFill>
              <a:schemeClr val="accent1"/>
            </a:solidFill>
            <a:ln w="19050" cap="flat" cmpd="sng" algn="ctr">
              <a:solidFill>
                <a:srgbClr val="00B050"/>
              </a:solidFill>
              <a:prstDash val="dash"/>
              <a:round/>
              <a:headEnd type="none" w="med" len="med"/>
              <a:tailEnd type="none" w="med" len="med"/>
            </a:ln>
            <a:effectLst/>
          </p:spPr>
        </p:cxnSp>
        <p:cxnSp>
          <p:nvCxnSpPr>
            <p:cNvPr id="24" name="Straight Connector 23"/>
            <p:cNvCxnSpPr/>
            <p:nvPr/>
          </p:nvCxnSpPr>
          <p:spPr bwMode="auto">
            <a:xfrm flipH="1">
              <a:off x="11353800" y="5319714"/>
              <a:ext cx="457200" cy="0"/>
            </a:xfrm>
            <a:prstGeom prst="line">
              <a:avLst/>
            </a:prstGeom>
            <a:solidFill>
              <a:schemeClr val="accent1"/>
            </a:solidFill>
            <a:ln w="19050" cap="flat" cmpd="sng" algn="ctr">
              <a:solidFill>
                <a:srgbClr val="00B050"/>
              </a:solidFill>
              <a:prstDash val="solid"/>
              <a:round/>
              <a:headEnd type="none" w="med" len="med"/>
              <a:tailEnd type="stealth" w="lg" len="lg"/>
            </a:ln>
            <a:effectLst/>
          </p:spPr>
        </p:cxnSp>
        <p:cxnSp>
          <p:nvCxnSpPr>
            <p:cNvPr id="26" name="Straight Connector 25"/>
            <p:cNvCxnSpPr/>
            <p:nvPr/>
          </p:nvCxnSpPr>
          <p:spPr bwMode="auto">
            <a:xfrm>
              <a:off x="11811000" y="5319714"/>
              <a:ext cx="457200" cy="0"/>
            </a:xfrm>
            <a:prstGeom prst="line">
              <a:avLst/>
            </a:prstGeom>
            <a:solidFill>
              <a:schemeClr val="accent1"/>
            </a:solidFill>
            <a:ln w="19050" cap="flat" cmpd="sng" algn="ctr">
              <a:solidFill>
                <a:srgbClr val="00B050"/>
              </a:solidFill>
              <a:prstDash val="solid"/>
              <a:round/>
              <a:headEnd type="none" w="med" len="med"/>
              <a:tailEnd type="stealth" w="lg" len="lg"/>
            </a:ln>
            <a:effectLst/>
          </p:spPr>
        </p:cxnSp>
        <p:sp>
          <p:nvSpPr>
            <p:cNvPr id="27" name="TextBox 26"/>
            <p:cNvSpPr txBox="1"/>
            <p:nvPr/>
          </p:nvSpPr>
          <p:spPr>
            <a:xfrm>
              <a:off x="10820400" y="4876800"/>
              <a:ext cx="914400" cy="457200"/>
            </a:xfrm>
            <a:prstGeom prst="rect">
              <a:avLst/>
            </a:prstGeom>
            <a:noFill/>
          </p:spPr>
          <p:txBody>
            <a:bodyPr wrap="none" tIns="0" rIns="0" bIns="0" rtlCol="0" anchor="ctr">
              <a:noAutofit/>
            </a:bodyPr>
            <a:lstStyle/>
            <a:p>
              <a:pPr algn="r"/>
              <a:r>
                <a:rPr lang="en-US" sz="1800" dirty="0">
                  <a:solidFill>
                    <a:srgbClr val="00B050"/>
                  </a:solidFill>
                </a:rPr>
                <a:t>DRAM-bound</a:t>
              </a:r>
            </a:p>
          </p:txBody>
        </p:sp>
        <p:sp>
          <p:nvSpPr>
            <p:cNvPr id="28" name="TextBox 27"/>
            <p:cNvSpPr txBox="1"/>
            <p:nvPr/>
          </p:nvSpPr>
          <p:spPr>
            <a:xfrm>
              <a:off x="11887200" y="4876800"/>
              <a:ext cx="914400" cy="457200"/>
            </a:xfrm>
            <a:prstGeom prst="rect">
              <a:avLst/>
            </a:prstGeom>
            <a:noFill/>
          </p:spPr>
          <p:txBody>
            <a:bodyPr wrap="none" tIns="0" rIns="0" bIns="0" rtlCol="0" anchor="ctr">
              <a:noAutofit/>
            </a:bodyPr>
            <a:lstStyle/>
            <a:p>
              <a:r>
                <a:rPr lang="en-US" sz="1800" dirty="0">
                  <a:solidFill>
                    <a:srgbClr val="00B050"/>
                  </a:solidFill>
                </a:rPr>
                <a:t>Compute-bound</a:t>
              </a:r>
            </a:p>
          </p:txBody>
        </p:sp>
      </p:grpSp>
    </p:spTree>
    <p:extLst>
      <p:ext uri="{BB962C8B-B14F-4D97-AF65-F5344CB8AC3E}">
        <p14:creationId xmlns:p14="http://schemas.microsoft.com/office/powerpoint/2010/main" val="39718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Example #1</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Typical machine balance is 5-10 flops per byte</a:t>
            </a:r>
            <a:r>
              <a:rPr lang="mr-IN" sz="3200" dirty="0"/>
              <a:t>…</a:t>
            </a:r>
            <a:endParaRPr lang="en-US" sz="4800" dirty="0"/>
          </a:p>
          <a:p>
            <a:pPr marL="914400" indent="-457200">
              <a:spcBef>
                <a:spcPts val="800"/>
              </a:spcBef>
              <a:buFont typeface="Arial" charset="0"/>
              <a:buChar char="•"/>
            </a:pPr>
            <a:r>
              <a:rPr lang="en-US" sz="1800" dirty="0"/>
              <a:t>40-80 flops per double to exploit compute capability</a:t>
            </a:r>
          </a:p>
          <a:p>
            <a:pPr marL="914400" indent="-457200">
              <a:spcBef>
                <a:spcPts val="800"/>
              </a:spcBef>
              <a:buFont typeface="Arial" charset="0"/>
              <a:buChar char="•"/>
            </a:pPr>
            <a:r>
              <a:rPr lang="en-US" sz="1800" dirty="0"/>
              <a:t>Artifact of technology and money</a:t>
            </a:r>
          </a:p>
          <a:p>
            <a:pPr marL="914400" indent="-457200">
              <a:spcBef>
                <a:spcPts val="800"/>
              </a:spcBef>
              <a:buFont typeface="Arial" charset="0"/>
              <a:buChar char="•"/>
            </a:pPr>
            <a:r>
              <a:rPr lang="en-US" sz="1800" b="1" dirty="0">
                <a:solidFill>
                  <a:srgbClr val="FF0080"/>
                </a:solidFill>
              </a:rPr>
              <a:t>Unlikely to improve</a:t>
            </a:r>
          </a:p>
          <a:p>
            <a:pPr marL="457200" indent="-457200">
              <a:spcBef>
                <a:spcPts val="800"/>
              </a:spcBef>
              <a:buFont typeface="Wingdings" charset="2"/>
              <a:buChar char="§"/>
            </a:pPr>
            <a:endParaRPr lang="en-US" sz="3200" dirty="0"/>
          </a:p>
          <a:p>
            <a:pPr marL="457200" indent="-457200">
              <a:spcBef>
                <a:spcPts val="800"/>
              </a:spcBef>
              <a:buFont typeface="Wingdings" charset="2"/>
              <a:buChar char="§"/>
            </a:pPr>
            <a:r>
              <a:rPr lang="en-US" sz="3200" dirty="0"/>
              <a:t>Consider STREAM Triad</a:t>
            </a:r>
            <a:r>
              <a:rPr lang="mr-IN" sz="3200" dirty="0"/>
              <a:t>…</a:t>
            </a:r>
            <a:endParaRPr lang="en-US" sz="3200" dirty="0"/>
          </a:p>
          <a:p>
            <a:pPr marL="914400" indent="-457200">
              <a:spcBef>
                <a:spcPts val="800"/>
              </a:spcBef>
              <a:buFont typeface="Arial" charset="0"/>
              <a:buChar char="•"/>
            </a:pPr>
            <a:endParaRPr lang="en-US" sz="1800" dirty="0"/>
          </a:p>
          <a:p>
            <a:pPr marL="914400" indent="-457200">
              <a:spcBef>
                <a:spcPts val="800"/>
              </a:spcBef>
              <a:buFont typeface="Arial" charset="0"/>
              <a:buChar char="•"/>
            </a:pPr>
            <a:endParaRPr lang="en-US" sz="1800" dirty="0"/>
          </a:p>
          <a:p>
            <a:pPr marL="914400" indent="-457200">
              <a:spcBef>
                <a:spcPts val="800"/>
              </a:spcBef>
              <a:buFont typeface="Arial" charset="0"/>
              <a:buChar char="•"/>
            </a:pPr>
            <a:endParaRPr lang="en-US" sz="1800" dirty="0"/>
          </a:p>
          <a:p>
            <a:pPr marL="914400" indent="-457200">
              <a:spcBef>
                <a:spcPts val="800"/>
              </a:spcBef>
              <a:buFont typeface="Arial" charset="0"/>
              <a:buChar char="•"/>
            </a:pPr>
            <a:r>
              <a:rPr lang="en-US" sz="1800" dirty="0"/>
              <a:t>2 flops per iteration</a:t>
            </a:r>
          </a:p>
          <a:p>
            <a:pPr marL="914400" indent="-457200">
              <a:spcBef>
                <a:spcPts val="800"/>
              </a:spcBef>
              <a:buFont typeface="Arial" charset="0"/>
              <a:buChar char="•"/>
            </a:pPr>
            <a:r>
              <a:rPr lang="en-US" sz="1800" dirty="0"/>
              <a:t>Transfer 24 bytes per iteration (read X[</a:t>
            </a:r>
            <a:r>
              <a:rPr lang="en-US" sz="1800" dirty="0" err="1"/>
              <a:t>i</a:t>
            </a:r>
            <a:r>
              <a:rPr lang="en-US" sz="1800" dirty="0"/>
              <a:t>], Y[</a:t>
            </a:r>
            <a:r>
              <a:rPr lang="en-US" sz="1800" dirty="0" err="1"/>
              <a:t>i</a:t>
            </a:r>
            <a:r>
              <a:rPr lang="en-US" sz="1800" dirty="0"/>
              <a:t>], write Z[</a:t>
            </a:r>
            <a:r>
              <a:rPr lang="en-US" sz="1800" dirty="0" err="1"/>
              <a:t>i</a:t>
            </a:r>
            <a:r>
              <a:rPr lang="en-US" sz="1800" dirty="0"/>
              <a:t>])</a:t>
            </a:r>
          </a:p>
          <a:p>
            <a:pPr marL="914400" indent="-457200">
              <a:spcBef>
                <a:spcPts val="800"/>
              </a:spcBef>
              <a:buFont typeface="Arial" charset="0"/>
              <a:buChar char="•"/>
            </a:pPr>
            <a:r>
              <a:rPr lang="en-US" sz="1800" b="1" dirty="0">
                <a:solidFill>
                  <a:srgbClr val="7030A0"/>
                </a:solidFill>
              </a:rPr>
              <a:t>AI </a:t>
            </a:r>
            <a:r>
              <a:rPr lang="en-US" sz="1800" b="1">
                <a:solidFill>
                  <a:srgbClr val="7030A0"/>
                </a:solidFill>
              </a:rPr>
              <a:t>= 0.083 </a:t>
            </a:r>
            <a:r>
              <a:rPr lang="en-US" sz="1800" b="1" dirty="0">
                <a:solidFill>
                  <a:srgbClr val="7030A0"/>
                </a:solidFill>
              </a:rPr>
              <a:t>flops per byte == Memory bound</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24</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2700000">
              <a:off x="9688092" y="3930135"/>
              <a:ext cx="1441420" cy="369332"/>
            </a:xfrm>
            <a:prstGeom prst="rect">
              <a:avLst/>
            </a:prstGeom>
            <a:noFill/>
          </p:spPr>
          <p:txBody>
            <a:bodyPr wrap="none" rtlCol="0">
              <a:spAutoFit/>
            </a:bodyPr>
            <a:lstStyle/>
            <a:p>
              <a:pPr algn="ctr"/>
              <a:r>
                <a:rPr lang="en-US" sz="1800" dirty="0">
                  <a:solidFill>
                    <a:srgbClr val="0432FF"/>
                  </a:solidFill>
                </a:rPr>
                <a:t>DRAM GB/s</a:t>
              </a:r>
            </a:p>
          </p:txBody>
        </p:sp>
      </p:grpSp>
      <p:sp>
        <p:nvSpPr>
          <p:cNvPr id="17" name="TextBox 16"/>
          <p:cNvSpPr txBox="1"/>
          <p:nvPr/>
        </p:nvSpPr>
        <p:spPr>
          <a:xfrm>
            <a:off x="8624885" y="6096000"/>
            <a:ext cx="4343400" cy="301752"/>
          </a:xfrm>
          <a:prstGeom prst="rect">
            <a:avLst/>
          </a:prstGeom>
          <a:noFill/>
        </p:spPr>
        <p:txBody>
          <a:bodyPr wrap="square" lIns="0" tIns="0" rIns="0" rtlCol="0" anchor="ctr" anchorCtr="0">
            <a:noAutofit/>
          </a:bodyPr>
          <a:lstStyle/>
          <a:p>
            <a:pPr algn="ctr"/>
            <a:r>
              <a:rPr lang="en-US" sz="1800" dirty="0"/>
              <a:t>Arithmetic Intensity (</a:t>
            </a:r>
            <a:r>
              <a:rPr lang="en-US" sz="1800" dirty="0" err="1"/>
              <a:t>Flop:Byte</a:t>
            </a:r>
            <a:r>
              <a:rPr lang="en-US" sz="1800" dirty="0"/>
              <a:t>)</a:t>
            </a:r>
          </a:p>
        </p:txBody>
      </p:sp>
      <p:grpSp>
        <p:nvGrpSpPr>
          <p:cNvPr id="15" name="Group 14"/>
          <p:cNvGrpSpPr/>
          <p:nvPr/>
        </p:nvGrpSpPr>
        <p:grpSpPr>
          <a:xfrm>
            <a:off x="9296400" y="4343400"/>
            <a:ext cx="2133600" cy="1452148"/>
            <a:chOff x="9296400" y="4343400"/>
            <a:chExt cx="2133600" cy="1452148"/>
          </a:xfrm>
        </p:grpSpPr>
        <p:sp>
          <p:nvSpPr>
            <p:cNvPr id="33" name="TextBox 32"/>
            <p:cNvSpPr txBox="1"/>
            <p:nvPr/>
          </p:nvSpPr>
          <p:spPr>
            <a:xfrm>
              <a:off x="9296400" y="5181600"/>
              <a:ext cx="914400" cy="457200"/>
            </a:xfrm>
            <a:prstGeom prst="rect">
              <a:avLst/>
            </a:prstGeom>
            <a:noFill/>
          </p:spPr>
          <p:txBody>
            <a:bodyPr wrap="none" tIns="0" rIns="0" bIns="0" rtlCol="0" anchor="ctr">
              <a:noAutofit/>
            </a:bodyPr>
            <a:lstStyle/>
            <a:p>
              <a:pPr algn="r"/>
              <a:r>
                <a:rPr lang="en-US" sz="1800" dirty="0">
                  <a:solidFill>
                    <a:srgbClr val="7030A0"/>
                  </a:solidFill>
                </a:rPr>
                <a:t>TRIAD</a:t>
              </a:r>
            </a:p>
          </p:txBody>
        </p:sp>
        <p:cxnSp>
          <p:nvCxnSpPr>
            <p:cNvPr id="35" name="Straight Connector 34"/>
            <p:cNvCxnSpPr/>
            <p:nvPr/>
          </p:nvCxnSpPr>
          <p:spPr bwMode="auto">
            <a:xfrm flipH="1">
              <a:off x="10287000" y="4572001"/>
              <a:ext cx="2737" cy="1223547"/>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36" name="Oval 35"/>
            <p:cNvSpPr/>
            <p:nvPr/>
          </p:nvSpPr>
          <p:spPr bwMode="auto">
            <a:xfrm>
              <a:off x="10210800" y="44957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TextBox 21"/>
            <p:cNvSpPr txBox="1"/>
            <p:nvPr/>
          </p:nvSpPr>
          <p:spPr>
            <a:xfrm>
              <a:off x="10515600" y="4343400"/>
              <a:ext cx="914400" cy="457200"/>
            </a:xfrm>
            <a:prstGeom prst="rect">
              <a:avLst/>
            </a:prstGeom>
            <a:noFill/>
          </p:spPr>
          <p:txBody>
            <a:bodyPr wrap="none" tIns="0" rIns="0" bIns="0" rtlCol="0" anchor="ctr">
              <a:noAutofit/>
            </a:bodyPr>
            <a:lstStyle/>
            <a:p>
              <a:r>
                <a:rPr lang="en-US" sz="1800" dirty="0" err="1">
                  <a:solidFill>
                    <a:srgbClr val="7030A0"/>
                  </a:solidFill>
                </a:rPr>
                <a:t>Gflop</a:t>
              </a:r>
              <a:r>
                <a:rPr lang="en-US" sz="1800" dirty="0">
                  <a:solidFill>
                    <a:srgbClr val="7030A0"/>
                  </a:solidFill>
                </a:rPr>
                <a:t>/s ≤ AI * DRAM GB/s</a:t>
              </a:r>
            </a:p>
          </p:txBody>
        </p:sp>
      </p:grpSp>
      <p:sp>
        <p:nvSpPr>
          <p:cNvPr id="20" name="TextBox 19"/>
          <p:cNvSpPr txBox="1"/>
          <p:nvPr/>
        </p:nvSpPr>
        <p:spPr>
          <a:xfrm>
            <a:off x="1447800" y="4876800"/>
            <a:ext cx="3200400" cy="914400"/>
          </a:xfrm>
          <a:prstGeom prst="rect">
            <a:avLst/>
          </a:prstGeom>
          <a:solidFill>
            <a:srgbClr val="002060"/>
          </a:solidFill>
        </p:spPr>
        <p:txBody>
          <a:bodyPr wrap="square" rtlCol="0" anchor="ctr">
            <a:noAutofit/>
          </a:bodyPr>
          <a:lstStyle/>
          <a:p>
            <a:r>
              <a:rPr lang="mr-IN" sz="1200" dirty="0">
                <a:solidFill>
                  <a:srgbClr val="FF6FCF"/>
                </a:solidFill>
                <a:latin typeface="Lucida Console" charset="0"/>
                <a:ea typeface="Lucida Console" charset="0"/>
                <a:cs typeface="Lucida Console" charset="0"/>
              </a:rPr>
              <a:t>#</a:t>
            </a:r>
            <a:r>
              <a:rPr lang="mr-IN" sz="1200" dirty="0" err="1">
                <a:solidFill>
                  <a:srgbClr val="FF6FCF"/>
                </a:solidFill>
                <a:latin typeface="Lucida Console" charset="0"/>
                <a:ea typeface="Lucida Console" charset="0"/>
                <a:cs typeface="Lucida Console" charset="0"/>
              </a:rPr>
              <a:t>pragma</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omp</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parallel</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for</a:t>
            </a:r>
            <a:endParaRPr lang="en-US" sz="1200" dirty="0">
              <a:solidFill>
                <a:srgbClr val="FF6FCF"/>
              </a:solidFill>
              <a:latin typeface="Lucida Console" charset="0"/>
              <a:ea typeface="Lucida Console" charset="0"/>
              <a:cs typeface="Lucida Console" charset="0"/>
            </a:endParaRPr>
          </a:p>
          <a:p>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0</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&lt;</a:t>
            </a:r>
            <a:r>
              <a:rPr lang="en-US" sz="1200" dirty="0">
                <a:solidFill>
                  <a:srgbClr val="FFFF00"/>
                </a:solidFill>
                <a:latin typeface="Lucida Console" charset="0"/>
                <a:ea typeface="Lucida Console" charset="0"/>
                <a:cs typeface="Lucida Console" charset="0"/>
              </a:rPr>
              <a:t>N</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Z</a:t>
            </a:r>
            <a:r>
              <a:rPr lang="mr-IN" sz="1200" dirty="0">
                <a:solidFill>
                  <a:srgbClr val="FFFF00"/>
                </a:solidFill>
                <a:latin typeface="Lucida Console" charset="0"/>
                <a:ea typeface="Lucida Console" charset="0"/>
                <a:cs typeface="Lucida Console" charset="0"/>
              </a:rPr>
              <a:t>[</a:t>
            </a:r>
            <a:r>
              <a:rPr lang="en-US"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 = </a:t>
            </a:r>
            <a:r>
              <a:rPr lang="en-US" sz="1200" dirty="0">
                <a:solidFill>
                  <a:srgbClr val="FFFF00"/>
                </a:solidFill>
                <a:latin typeface="Lucida Console" charset="0"/>
                <a:ea typeface="Lucida Console" charset="0"/>
                <a:cs typeface="Lucida Console" charset="0"/>
              </a:rPr>
              <a:t>X[</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 + alpha*Y[</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a:t>
            </a:r>
          </a:p>
          <a:p>
            <a:r>
              <a:rPr lang="en-US" sz="1200" dirty="0">
                <a:solidFill>
                  <a:srgbClr val="FFFF00"/>
                </a:solidFill>
                <a:latin typeface="Lucida Console" charset="0"/>
                <a:ea typeface="Lucida Console" charset="0"/>
                <a:cs typeface="Lucida Console" charset="0"/>
              </a:rPr>
              <a:t>}</a:t>
            </a:r>
          </a:p>
        </p:txBody>
      </p:sp>
      <p:sp>
        <p:nvSpPr>
          <p:cNvPr id="23" name="TextBox 22"/>
          <p:cNvSpPr txBox="1"/>
          <p:nvPr/>
        </p:nvSpPr>
        <p:spPr>
          <a:xfrm>
            <a:off x="9601200" y="5791200"/>
            <a:ext cx="1371600" cy="301752"/>
          </a:xfrm>
          <a:prstGeom prst="rect">
            <a:avLst/>
          </a:prstGeom>
          <a:noFill/>
        </p:spPr>
        <p:txBody>
          <a:bodyPr wrap="square" lIns="0" tIns="0" rIns="0" bIns="0" rtlCol="0" anchor="ctr" anchorCtr="0">
            <a:noAutofit/>
          </a:bodyPr>
          <a:lstStyle/>
          <a:p>
            <a:pPr algn="ctr"/>
            <a:r>
              <a:rPr lang="en-US" sz="1800" dirty="0"/>
              <a:t>0.083</a:t>
            </a:r>
          </a:p>
        </p:txBody>
      </p:sp>
      <p:grpSp>
        <p:nvGrpSpPr>
          <p:cNvPr id="25" name="Group 24">
            <a:extLst>
              <a:ext uri="{FF2B5EF4-FFF2-40B4-BE49-F238E27FC236}">
                <a16:creationId xmlns:a16="http://schemas.microsoft.com/office/drawing/2014/main" id="{D07E0712-9463-7045-AB85-759422FE2B3F}"/>
              </a:ext>
            </a:extLst>
          </p:cNvPr>
          <p:cNvGrpSpPr/>
          <p:nvPr/>
        </p:nvGrpSpPr>
        <p:grpSpPr>
          <a:xfrm>
            <a:off x="11353800" y="2602468"/>
            <a:ext cx="1402948" cy="369332"/>
            <a:chOff x="11353800" y="2602468"/>
            <a:chExt cx="1402948" cy="369332"/>
          </a:xfrm>
        </p:grpSpPr>
        <p:cxnSp>
          <p:nvCxnSpPr>
            <p:cNvPr id="26" name="Straight Arrow Connector 25">
              <a:extLst>
                <a:ext uri="{FF2B5EF4-FFF2-40B4-BE49-F238E27FC236}">
                  <a16:creationId xmlns:a16="http://schemas.microsoft.com/office/drawing/2014/main" id="{373BDFA2-B6AF-224D-B69E-ED7204A080DA}"/>
                </a:ext>
              </a:extLst>
            </p:cNvPr>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27" name="TextBox 26">
              <a:extLst>
                <a:ext uri="{FF2B5EF4-FFF2-40B4-BE49-F238E27FC236}">
                  <a16:creationId xmlns:a16="http://schemas.microsoft.com/office/drawing/2014/main" id="{B7EC8170-8A91-0548-AFFD-41F67195039D}"/>
                </a:ext>
              </a:extLst>
            </p:cNvPr>
            <p:cNvSpPr txBox="1"/>
            <p:nvPr/>
          </p:nvSpPr>
          <p:spPr>
            <a:xfrm>
              <a:off x="11353800" y="2602468"/>
              <a:ext cx="1402948" cy="369332"/>
            </a:xfrm>
            <a:prstGeom prst="rect">
              <a:avLst/>
            </a:prstGeom>
            <a:noFill/>
          </p:spPr>
          <p:txBody>
            <a:bodyPr wrap="none" rtlCol="0">
              <a:spAutoFit/>
            </a:bodyPr>
            <a:lstStyle/>
            <a:p>
              <a:pPr algn="ctr"/>
              <a:r>
                <a:rPr lang="en-US" sz="1800" dirty="0">
                  <a:solidFill>
                    <a:srgbClr val="FF0080"/>
                  </a:solidFill>
                </a:rPr>
                <a:t>Peak Flop/s</a:t>
              </a:r>
            </a:p>
          </p:txBody>
        </p:sp>
      </p:grpSp>
    </p:spTree>
    <p:extLst>
      <p:ext uri="{BB962C8B-B14F-4D97-AF65-F5344CB8AC3E}">
        <p14:creationId xmlns:p14="http://schemas.microsoft.com/office/powerpoint/2010/main" val="175526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Example #2</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Conversely, 7-point constant coefficient stencil</a:t>
            </a:r>
            <a:r>
              <a:rPr lang="mr-IN" sz="3200" dirty="0"/>
              <a:t>…</a:t>
            </a:r>
            <a:endParaRPr lang="en-US" sz="3200" dirty="0"/>
          </a:p>
          <a:p>
            <a:pPr marL="914400" indent="-457200">
              <a:spcBef>
                <a:spcPts val="800"/>
              </a:spcBef>
              <a:buFont typeface="Arial" charset="0"/>
              <a:buChar char="•"/>
            </a:pPr>
            <a:r>
              <a:rPr lang="en-US" sz="1800" dirty="0"/>
              <a:t>7 flops</a:t>
            </a:r>
          </a:p>
          <a:p>
            <a:pPr marL="914400" indent="-457200">
              <a:spcBef>
                <a:spcPts val="800"/>
              </a:spcBef>
              <a:buFont typeface="Arial" charset="0"/>
              <a:buChar char="•"/>
            </a:pPr>
            <a:r>
              <a:rPr lang="en-US" sz="1800" dirty="0"/>
              <a:t>8 memory references (7 reads, 1 store) per point</a:t>
            </a:r>
          </a:p>
          <a:p>
            <a:pPr marL="914400" indent="-457200">
              <a:spcBef>
                <a:spcPts val="800"/>
              </a:spcBef>
              <a:buFont typeface="Arial" charset="0"/>
              <a:buChar char="•"/>
            </a:pPr>
            <a:r>
              <a:rPr lang="en-US" sz="1800" dirty="0"/>
              <a:t>Cache can filter all but 1 read and 1 write per point</a:t>
            </a:r>
          </a:p>
          <a:p>
            <a:pPr marL="914400" indent="-457200">
              <a:spcBef>
                <a:spcPts val="800"/>
              </a:spcBef>
              <a:buFont typeface="Arial" charset="0"/>
              <a:buChar char="•"/>
            </a:pPr>
            <a:r>
              <a:rPr lang="en-US" sz="1800" b="1" dirty="0">
                <a:solidFill>
                  <a:srgbClr val="00B050"/>
                </a:solidFill>
              </a:rPr>
              <a:t>AI = 0.44 flops per byte == memory bound,</a:t>
            </a:r>
          </a:p>
          <a:p>
            <a:pPr marL="457200" indent="0">
              <a:spcBef>
                <a:spcPts val="800"/>
              </a:spcBef>
            </a:pPr>
            <a:r>
              <a:rPr lang="en-US" sz="1800" b="1" dirty="0">
                <a:solidFill>
                  <a:srgbClr val="00B050"/>
                </a:solidFill>
              </a:rPr>
              <a:t>	but 5x the flop rate</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25</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2700000">
              <a:off x="9688092" y="3930135"/>
              <a:ext cx="1441420" cy="369332"/>
            </a:xfrm>
            <a:prstGeom prst="rect">
              <a:avLst/>
            </a:prstGeom>
            <a:noFill/>
          </p:spPr>
          <p:txBody>
            <a:bodyPr wrap="none" rtlCol="0">
              <a:spAutoFit/>
            </a:bodyPr>
            <a:lstStyle/>
            <a:p>
              <a:pPr algn="ctr"/>
              <a:r>
                <a:rPr lang="en-US" sz="1800" dirty="0">
                  <a:solidFill>
                    <a:srgbClr val="0432FF"/>
                  </a:solidFill>
                </a:rPr>
                <a:t>DRAM GB/s</a:t>
              </a:r>
            </a:p>
          </p:txBody>
        </p:sp>
      </p:grpSp>
      <p:grpSp>
        <p:nvGrpSpPr>
          <p:cNvPr id="22" name="Group 21"/>
          <p:cNvGrpSpPr/>
          <p:nvPr/>
        </p:nvGrpSpPr>
        <p:grpSpPr>
          <a:xfrm>
            <a:off x="11049000" y="3505200"/>
            <a:ext cx="1143000" cy="2324101"/>
            <a:chOff x="11049000" y="3505200"/>
            <a:chExt cx="1143000" cy="2324101"/>
          </a:xfrm>
        </p:grpSpPr>
        <p:cxnSp>
          <p:nvCxnSpPr>
            <p:cNvPr id="30" name="Straight Connector 29"/>
            <p:cNvCxnSpPr/>
            <p:nvPr/>
          </p:nvCxnSpPr>
          <p:spPr bwMode="auto">
            <a:xfrm flipH="1">
              <a:off x="11101386" y="3733800"/>
              <a:ext cx="21077" cy="2095501"/>
            </a:xfrm>
            <a:prstGeom prst="line">
              <a:avLst/>
            </a:prstGeom>
            <a:solidFill>
              <a:schemeClr val="accent1"/>
            </a:solidFill>
            <a:ln w="19050" cap="flat" cmpd="sng" algn="ctr">
              <a:solidFill>
                <a:srgbClr val="00B050"/>
              </a:solidFill>
              <a:prstDash val="dash"/>
              <a:round/>
              <a:headEnd type="none" w="med" len="med"/>
              <a:tailEnd type="none" w="med" len="med"/>
            </a:ln>
            <a:effectLst/>
          </p:spPr>
        </p:cxnSp>
        <p:sp>
          <p:nvSpPr>
            <p:cNvPr id="34" name="TextBox 33"/>
            <p:cNvSpPr txBox="1"/>
            <p:nvPr/>
          </p:nvSpPr>
          <p:spPr>
            <a:xfrm>
              <a:off x="11125200" y="4724400"/>
              <a:ext cx="914400" cy="457200"/>
            </a:xfrm>
            <a:prstGeom prst="rect">
              <a:avLst/>
            </a:prstGeom>
            <a:noFill/>
          </p:spPr>
          <p:txBody>
            <a:bodyPr wrap="none" tIns="0" rIns="0" bIns="0" rtlCol="0" anchor="ctr">
              <a:noAutofit/>
            </a:bodyPr>
            <a:lstStyle/>
            <a:p>
              <a:r>
                <a:rPr lang="en-US" sz="1800" dirty="0">
                  <a:solidFill>
                    <a:srgbClr val="00B050"/>
                  </a:solidFill>
                </a:rPr>
                <a:t>7-point</a:t>
              </a:r>
            </a:p>
            <a:p>
              <a:r>
                <a:rPr lang="en-US" sz="1800" dirty="0">
                  <a:solidFill>
                    <a:srgbClr val="00B050"/>
                  </a:solidFill>
                </a:rPr>
                <a:t>Stencil</a:t>
              </a:r>
            </a:p>
          </p:txBody>
        </p:sp>
        <p:sp>
          <p:nvSpPr>
            <p:cNvPr id="11" name="Oval 10"/>
            <p:cNvSpPr/>
            <p:nvPr/>
          </p:nvSpPr>
          <p:spPr bwMode="auto">
            <a:xfrm>
              <a:off x="11049000" y="3657600"/>
              <a:ext cx="152400" cy="152400"/>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TextBox 24"/>
            <p:cNvSpPr txBox="1"/>
            <p:nvPr/>
          </p:nvSpPr>
          <p:spPr>
            <a:xfrm>
              <a:off x="11277600" y="3505200"/>
              <a:ext cx="914400" cy="457200"/>
            </a:xfrm>
            <a:prstGeom prst="rect">
              <a:avLst/>
            </a:prstGeom>
            <a:noFill/>
          </p:spPr>
          <p:txBody>
            <a:bodyPr wrap="none" tIns="0" rIns="0" bIns="0" rtlCol="0" anchor="ctr">
              <a:noAutofit/>
            </a:bodyPr>
            <a:lstStyle/>
            <a:p>
              <a:r>
                <a:rPr lang="en-US" sz="1800" dirty="0" err="1">
                  <a:solidFill>
                    <a:srgbClr val="00B050"/>
                  </a:solidFill>
                </a:rPr>
                <a:t>Gflop</a:t>
              </a:r>
              <a:r>
                <a:rPr lang="en-US" sz="1800" dirty="0">
                  <a:solidFill>
                    <a:srgbClr val="00B050"/>
                  </a:solidFill>
                </a:rPr>
                <a:t>/s ≤ AI * DRAM GB/s</a:t>
              </a:r>
            </a:p>
          </p:txBody>
        </p:sp>
      </p:grpSp>
      <p:grpSp>
        <p:nvGrpSpPr>
          <p:cNvPr id="15" name="Group 14"/>
          <p:cNvGrpSpPr/>
          <p:nvPr/>
        </p:nvGrpSpPr>
        <p:grpSpPr>
          <a:xfrm>
            <a:off x="9296400" y="4495799"/>
            <a:ext cx="1066800" cy="1299749"/>
            <a:chOff x="9296400" y="4495799"/>
            <a:chExt cx="1066800" cy="1299749"/>
          </a:xfrm>
        </p:grpSpPr>
        <p:sp>
          <p:nvSpPr>
            <p:cNvPr id="33" name="TextBox 32"/>
            <p:cNvSpPr txBox="1"/>
            <p:nvPr/>
          </p:nvSpPr>
          <p:spPr>
            <a:xfrm>
              <a:off x="9296400" y="5181600"/>
              <a:ext cx="914400" cy="457200"/>
            </a:xfrm>
            <a:prstGeom prst="rect">
              <a:avLst/>
            </a:prstGeom>
            <a:noFill/>
          </p:spPr>
          <p:txBody>
            <a:bodyPr wrap="none" tIns="0" rIns="0" bIns="0" rtlCol="0" anchor="ctr">
              <a:noAutofit/>
            </a:bodyPr>
            <a:lstStyle/>
            <a:p>
              <a:pPr algn="r"/>
              <a:r>
                <a:rPr lang="en-US" sz="1800" dirty="0">
                  <a:solidFill>
                    <a:srgbClr val="7030A0"/>
                  </a:solidFill>
                </a:rPr>
                <a:t>TRIAD</a:t>
              </a:r>
            </a:p>
          </p:txBody>
        </p:sp>
        <p:cxnSp>
          <p:nvCxnSpPr>
            <p:cNvPr id="35" name="Straight Connector 34"/>
            <p:cNvCxnSpPr/>
            <p:nvPr/>
          </p:nvCxnSpPr>
          <p:spPr bwMode="auto">
            <a:xfrm flipH="1">
              <a:off x="10287000" y="4572001"/>
              <a:ext cx="2737" cy="1223547"/>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36" name="Oval 35"/>
            <p:cNvSpPr/>
            <p:nvPr/>
          </p:nvSpPr>
          <p:spPr bwMode="auto">
            <a:xfrm>
              <a:off x="10210800" y="44957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4" name="TextBox 3"/>
          <p:cNvSpPr txBox="1"/>
          <p:nvPr/>
        </p:nvSpPr>
        <p:spPr>
          <a:xfrm>
            <a:off x="1447800" y="4419600"/>
            <a:ext cx="4572000" cy="2514600"/>
          </a:xfrm>
          <a:prstGeom prst="rect">
            <a:avLst/>
          </a:prstGeom>
          <a:solidFill>
            <a:srgbClr val="002060"/>
          </a:solidFill>
        </p:spPr>
        <p:txBody>
          <a:bodyPr wrap="square" rtlCol="0" anchor="ctr">
            <a:noAutofit/>
          </a:bodyPr>
          <a:lstStyle/>
          <a:p>
            <a:r>
              <a:rPr lang="mr-IN" sz="1200" dirty="0">
                <a:solidFill>
                  <a:srgbClr val="FF6FCF"/>
                </a:solidFill>
                <a:latin typeface="Lucida Console" charset="0"/>
                <a:ea typeface="Lucida Console" charset="0"/>
                <a:cs typeface="Lucida Console" charset="0"/>
              </a:rPr>
              <a:t>#</a:t>
            </a:r>
            <a:r>
              <a:rPr lang="mr-IN" sz="1200" dirty="0" err="1">
                <a:solidFill>
                  <a:srgbClr val="FF6FCF"/>
                </a:solidFill>
                <a:latin typeface="Lucida Console" charset="0"/>
                <a:ea typeface="Lucida Console" charset="0"/>
                <a:cs typeface="Lucida Console" charset="0"/>
              </a:rPr>
              <a:t>pragma</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omp</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parallel</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for</a:t>
            </a:r>
            <a:endParaRPr lang="en-US" sz="1200" dirty="0">
              <a:solidFill>
                <a:srgbClr val="FF6FCF"/>
              </a:solidFill>
              <a:latin typeface="Lucida Console" charset="0"/>
              <a:ea typeface="Lucida Console" charset="0"/>
              <a:cs typeface="Lucida Console" charset="0"/>
            </a:endParaRPr>
          </a:p>
          <a:p>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k</a:t>
            </a:r>
            <a:r>
              <a:rPr lang="mr-IN" sz="1200" dirty="0">
                <a:solidFill>
                  <a:srgbClr val="FFFF00"/>
                </a:solidFill>
                <a:latin typeface="Lucida Console" charset="0"/>
                <a:ea typeface="Lucida Console" charset="0"/>
                <a:cs typeface="Lucida Console" charset="0"/>
              </a:rPr>
              <a:t>=1;k&lt;dim+1;k++){</a:t>
            </a:r>
            <a:endParaRPr lang="en-US" sz="1200" dirty="0">
              <a:solidFill>
                <a:srgbClr val="FFFF00"/>
              </a:solidFill>
              <a:latin typeface="Lucida Console" charset="0"/>
              <a:ea typeface="Lucida Console" charset="0"/>
              <a:cs typeface="Lucida Console" charset="0"/>
            </a:endParaRPr>
          </a:p>
          <a:p>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j</a:t>
            </a:r>
            <a:r>
              <a:rPr lang="mr-IN" sz="1200" dirty="0">
                <a:solidFill>
                  <a:srgbClr val="FFFF00"/>
                </a:solidFill>
                <a:latin typeface="Lucida Console" charset="0"/>
                <a:ea typeface="Lucida Console" charset="0"/>
                <a:cs typeface="Lucida Console" charset="0"/>
              </a:rPr>
              <a:t>=1;j&lt;dim+1;j++){</a:t>
            </a:r>
            <a:endParaRPr lang="en-US" sz="1200" dirty="0">
              <a:solidFill>
                <a:srgbClr val="FFFF00"/>
              </a:solidFill>
              <a:latin typeface="Lucida Console" charset="0"/>
              <a:ea typeface="Lucida Console" charset="0"/>
              <a:cs typeface="Lucida Console" charset="0"/>
            </a:endParaRPr>
          </a:p>
          <a:p>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=1;i&lt;dim+1;i++){</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a:t>
            </a:r>
            <a:r>
              <a:rPr lang="mr-IN" sz="1200" dirty="0" err="1">
                <a:solidFill>
                  <a:srgbClr val="FFFF00"/>
                </a:solidFill>
                <a:latin typeface="Lucida Console" charset="0"/>
                <a:ea typeface="Lucida Console" charset="0"/>
                <a:cs typeface="Lucida Console" charset="0"/>
              </a:rPr>
              <a:t>int</a:t>
            </a:r>
            <a:r>
              <a:rPr lang="mr-IN" sz="1200" dirty="0">
                <a:solidFill>
                  <a:srgbClr val="FFFF00"/>
                </a:solidFill>
                <a:latin typeface="Lucida Console" charset="0"/>
                <a:ea typeface="Lucida Console" charset="0"/>
                <a:cs typeface="Lucida Console" charset="0"/>
              </a:rPr>
              <a:t> </a:t>
            </a:r>
            <a:r>
              <a:rPr lang="mr-IN" sz="1200" dirty="0" err="1">
                <a:solidFill>
                  <a:srgbClr val="FFFF00"/>
                </a:solidFill>
                <a:latin typeface="Lucida Console" charset="0"/>
                <a:ea typeface="Lucida Console" charset="0"/>
                <a:cs typeface="Lucida Console" charset="0"/>
              </a:rPr>
              <a:t>ijk</a:t>
            </a:r>
            <a:r>
              <a:rPr lang="mr-IN" sz="1200" dirty="0">
                <a:solidFill>
                  <a:srgbClr val="FFFF00"/>
                </a:solidFill>
                <a:latin typeface="Lucida Console" charset="0"/>
                <a:ea typeface="Lucida Console" charset="0"/>
                <a:cs typeface="Lucida Console" charset="0"/>
              </a:rPr>
              <a:t> = </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 + </a:t>
            </a:r>
            <a:r>
              <a:rPr lang="mr-IN" sz="1200" dirty="0" err="1">
                <a:solidFill>
                  <a:srgbClr val="FFFF00"/>
                </a:solidFill>
                <a:latin typeface="Lucida Console" charset="0"/>
                <a:ea typeface="Lucida Console" charset="0"/>
                <a:cs typeface="Lucida Console" charset="0"/>
              </a:rPr>
              <a:t>j</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jStride</a:t>
            </a:r>
            <a:r>
              <a:rPr lang="mr-IN" sz="1200" dirty="0">
                <a:solidFill>
                  <a:srgbClr val="FFFF00"/>
                </a:solidFill>
                <a:latin typeface="Lucida Console" charset="0"/>
                <a:ea typeface="Lucida Console" charset="0"/>
                <a:cs typeface="Lucida Console" charset="0"/>
              </a:rPr>
              <a:t> + </a:t>
            </a:r>
            <a:r>
              <a:rPr lang="mr-IN" sz="1200" dirty="0" err="1">
                <a:solidFill>
                  <a:srgbClr val="FFFF00"/>
                </a:solidFill>
                <a:latin typeface="Lucida Console" charset="0"/>
                <a:ea typeface="Lucida Console" charset="0"/>
                <a:cs typeface="Lucida Console" charset="0"/>
              </a:rPr>
              <a:t>k</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kStride</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a:t>
            </a:r>
            <a:r>
              <a:rPr lang="mr-IN" sz="1200" dirty="0">
                <a:solidFill>
                  <a:srgbClr val="FFFF00"/>
                </a:solidFill>
                <a:latin typeface="Lucida Console" charset="0"/>
                <a:ea typeface="Lucida Console" charset="0"/>
                <a:cs typeface="Lucida Console" charset="0"/>
              </a:rPr>
              <a:t> </a:t>
            </a:r>
            <a:r>
              <a:rPr lang="mr-IN" sz="1200" dirty="0" err="1">
                <a:solidFill>
                  <a:srgbClr val="FFFF00"/>
                </a:solidFill>
                <a:latin typeface="Lucida Console" charset="0"/>
                <a:ea typeface="Lucida Console" charset="0"/>
                <a:cs typeface="Lucida Console" charset="0"/>
              </a:rPr>
              <a:t>new</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ijk</a:t>
            </a:r>
            <a:r>
              <a:rPr lang="mr-IN" sz="1200" dirty="0">
                <a:solidFill>
                  <a:srgbClr val="FFFF00"/>
                </a:solidFill>
                <a:latin typeface="Lucida Console" charset="0"/>
                <a:ea typeface="Lucida Console" charset="0"/>
                <a:cs typeface="Lucida Console" charset="0"/>
              </a:rPr>
              <a:t>] = -6.0*</a:t>
            </a:r>
            <a:r>
              <a:rPr lang="mr-IN" sz="1200" dirty="0" err="1">
                <a:solidFill>
                  <a:srgbClr val="FFFF00"/>
                </a:solidFill>
                <a:latin typeface="Lucida Console" charset="0"/>
                <a:ea typeface="Lucida Console" charset="0"/>
                <a:cs typeface="Lucida Console" charset="0"/>
              </a:rPr>
              <a:t>old</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ijk</a:t>
            </a:r>
            <a:r>
              <a:rPr lang="mr-IN" sz="1200" dirty="0">
                <a:solidFill>
                  <a:srgbClr val="FFFF00"/>
                </a:solidFill>
                <a:latin typeface="Lucida Console" charset="0"/>
                <a:ea typeface="Lucida Console" charset="0"/>
                <a:cs typeface="Lucida Console" charset="0"/>
              </a:rPr>
              <a:t>        ]</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a:t>
            </a:r>
            <a:r>
              <a:rPr lang="mr-IN" sz="1200" dirty="0">
                <a:solidFill>
                  <a:srgbClr val="FFFF00"/>
                </a:solidFill>
                <a:latin typeface="Lucida Console" charset="0"/>
                <a:ea typeface="Lucida Console" charset="0"/>
                <a:cs typeface="Lucida Console" charset="0"/>
              </a:rPr>
              <a:t>            + </a:t>
            </a:r>
            <a:r>
              <a:rPr lang="mr-IN" sz="1200" dirty="0" err="1">
                <a:solidFill>
                  <a:srgbClr val="FFFF00"/>
                </a:solidFill>
                <a:latin typeface="Lucida Console" charset="0"/>
                <a:ea typeface="Lucida Console" charset="0"/>
                <a:cs typeface="Lucida Console" charset="0"/>
              </a:rPr>
              <a:t>old</a:t>
            </a:r>
            <a:r>
              <a:rPr lang="mr-IN" sz="1200" dirty="0">
                <a:solidFill>
                  <a:srgbClr val="FFFF00"/>
                </a:solidFill>
                <a:latin typeface="Lucida Console" charset="0"/>
                <a:ea typeface="Lucida Console" charset="0"/>
                <a:cs typeface="Lucida Console" charset="0"/>
              </a:rPr>
              <a:t>[ijk-1      ]</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a:t>
            </a:r>
            <a:r>
              <a:rPr lang="mr-IN" sz="1200" dirty="0">
                <a:solidFill>
                  <a:srgbClr val="FFFF00"/>
                </a:solidFill>
                <a:latin typeface="Lucida Console" charset="0"/>
                <a:ea typeface="Lucida Console" charset="0"/>
                <a:cs typeface="Lucida Console" charset="0"/>
              </a:rPr>
              <a:t>              + </a:t>
            </a:r>
            <a:r>
              <a:rPr lang="mr-IN" sz="1200" dirty="0" err="1">
                <a:solidFill>
                  <a:srgbClr val="FFFF00"/>
                </a:solidFill>
                <a:latin typeface="Lucida Console" charset="0"/>
                <a:ea typeface="Lucida Console" charset="0"/>
                <a:cs typeface="Lucida Console" charset="0"/>
              </a:rPr>
              <a:t>old</a:t>
            </a:r>
            <a:r>
              <a:rPr lang="mr-IN" sz="1200" dirty="0">
                <a:solidFill>
                  <a:srgbClr val="FFFF00"/>
                </a:solidFill>
                <a:latin typeface="Lucida Console" charset="0"/>
                <a:ea typeface="Lucida Console" charset="0"/>
                <a:cs typeface="Lucida Console" charset="0"/>
              </a:rPr>
              <a:t>[ijk+1      ]</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a:t>
            </a:r>
            <a:r>
              <a:rPr lang="mr-IN" sz="1200" dirty="0">
                <a:solidFill>
                  <a:srgbClr val="FFFF00"/>
                </a:solidFill>
                <a:latin typeface="Lucida Console" charset="0"/>
                <a:ea typeface="Lucida Console" charset="0"/>
                <a:cs typeface="Lucida Console" charset="0"/>
              </a:rPr>
              <a:t>              + </a:t>
            </a:r>
            <a:r>
              <a:rPr lang="mr-IN" sz="1200" dirty="0" err="1">
                <a:solidFill>
                  <a:srgbClr val="FFFF00"/>
                </a:solidFill>
                <a:latin typeface="Lucida Console" charset="0"/>
                <a:ea typeface="Lucida Console" charset="0"/>
                <a:cs typeface="Lucida Console" charset="0"/>
              </a:rPr>
              <a:t>old</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ijk-jStride</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a:t>
            </a:r>
            <a:r>
              <a:rPr lang="mr-IN" sz="1200" dirty="0">
                <a:solidFill>
                  <a:srgbClr val="FFFF00"/>
                </a:solidFill>
                <a:latin typeface="Lucida Console" charset="0"/>
                <a:ea typeface="Lucida Console" charset="0"/>
                <a:cs typeface="Lucida Console" charset="0"/>
              </a:rPr>
              <a:t>              + </a:t>
            </a:r>
            <a:r>
              <a:rPr lang="mr-IN" sz="1200" dirty="0" err="1">
                <a:solidFill>
                  <a:srgbClr val="FFFF00"/>
                </a:solidFill>
                <a:latin typeface="Lucida Console" charset="0"/>
                <a:ea typeface="Lucida Console" charset="0"/>
                <a:cs typeface="Lucida Console" charset="0"/>
              </a:rPr>
              <a:t>old</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ijk+jStride</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a:t>
            </a:r>
            <a:r>
              <a:rPr lang="mr-IN" sz="1200" dirty="0">
                <a:solidFill>
                  <a:srgbClr val="FFFF00"/>
                </a:solidFill>
                <a:latin typeface="Lucida Console" charset="0"/>
                <a:ea typeface="Lucida Console" charset="0"/>
                <a:cs typeface="Lucida Console" charset="0"/>
              </a:rPr>
              <a:t>              + </a:t>
            </a:r>
            <a:r>
              <a:rPr lang="mr-IN" sz="1200" dirty="0" err="1">
                <a:solidFill>
                  <a:srgbClr val="FFFF00"/>
                </a:solidFill>
                <a:latin typeface="Lucida Console" charset="0"/>
                <a:ea typeface="Lucida Console" charset="0"/>
                <a:cs typeface="Lucida Console" charset="0"/>
              </a:rPr>
              <a:t>old</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ijk-kStride</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a:t>
            </a:r>
            <a:r>
              <a:rPr lang="mr-IN" sz="1200" dirty="0">
                <a:solidFill>
                  <a:srgbClr val="FFFF00"/>
                </a:solidFill>
                <a:latin typeface="Lucida Console" charset="0"/>
                <a:ea typeface="Lucida Console" charset="0"/>
                <a:cs typeface="Lucida Console" charset="0"/>
              </a:rPr>
              <a:t>              + </a:t>
            </a:r>
            <a:r>
              <a:rPr lang="mr-IN" sz="1200" dirty="0" err="1">
                <a:solidFill>
                  <a:srgbClr val="FFFF00"/>
                </a:solidFill>
                <a:latin typeface="Lucida Console" charset="0"/>
                <a:ea typeface="Lucida Console" charset="0"/>
                <a:cs typeface="Lucida Console" charset="0"/>
              </a:rPr>
              <a:t>old</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ijk+kStride</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p:txBody>
      </p:sp>
      <p:sp>
        <p:nvSpPr>
          <p:cNvPr id="26" name="TextBox 25"/>
          <p:cNvSpPr txBox="1"/>
          <p:nvPr/>
        </p:nvSpPr>
        <p:spPr>
          <a:xfrm>
            <a:off x="8624885" y="6096000"/>
            <a:ext cx="4343400" cy="301752"/>
          </a:xfrm>
          <a:prstGeom prst="rect">
            <a:avLst/>
          </a:prstGeom>
          <a:noFill/>
        </p:spPr>
        <p:txBody>
          <a:bodyPr wrap="square" lIns="0" tIns="0" rIns="0" rtlCol="0" anchor="ctr" anchorCtr="0">
            <a:noAutofit/>
          </a:bodyPr>
          <a:lstStyle/>
          <a:p>
            <a:pPr algn="ctr"/>
            <a:r>
              <a:rPr lang="en-US" sz="1800" dirty="0"/>
              <a:t>Arithmetic Intensity (</a:t>
            </a:r>
            <a:r>
              <a:rPr lang="en-US" sz="1800" dirty="0" err="1"/>
              <a:t>Flop:Byte</a:t>
            </a:r>
            <a:r>
              <a:rPr lang="en-US" sz="1800" dirty="0"/>
              <a:t>)</a:t>
            </a:r>
          </a:p>
        </p:txBody>
      </p:sp>
      <p:sp>
        <p:nvSpPr>
          <p:cNvPr id="27" name="TextBox 26"/>
          <p:cNvSpPr txBox="1"/>
          <p:nvPr/>
        </p:nvSpPr>
        <p:spPr>
          <a:xfrm>
            <a:off x="9601200" y="5791200"/>
            <a:ext cx="1371600" cy="301752"/>
          </a:xfrm>
          <a:prstGeom prst="rect">
            <a:avLst/>
          </a:prstGeom>
          <a:noFill/>
        </p:spPr>
        <p:txBody>
          <a:bodyPr wrap="square" lIns="0" tIns="0" rIns="0" bIns="0" rtlCol="0" anchor="ctr" anchorCtr="0">
            <a:noAutofit/>
          </a:bodyPr>
          <a:lstStyle/>
          <a:p>
            <a:pPr algn="ctr"/>
            <a:r>
              <a:rPr lang="en-US" sz="1800" dirty="0"/>
              <a:t>0.083</a:t>
            </a:r>
          </a:p>
        </p:txBody>
      </p:sp>
      <p:sp>
        <p:nvSpPr>
          <p:cNvPr id="28" name="TextBox 27"/>
          <p:cNvSpPr txBox="1"/>
          <p:nvPr/>
        </p:nvSpPr>
        <p:spPr>
          <a:xfrm>
            <a:off x="10439400" y="5791200"/>
            <a:ext cx="1371600" cy="301752"/>
          </a:xfrm>
          <a:prstGeom prst="rect">
            <a:avLst/>
          </a:prstGeom>
          <a:noFill/>
        </p:spPr>
        <p:txBody>
          <a:bodyPr wrap="square" lIns="0" tIns="0" rIns="0" bIns="0" rtlCol="0" anchor="ctr" anchorCtr="0">
            <a:noAutofit/>
          </a:bodyPr>
          <a:lstStyle/>
          <a:p>
            <a:pPr algn="ctr"/>
            <a:r>
              <a:rPr lang="en-US" sz="1800" dirty="0"/>
              <a:t>0.44</a:t>
            </a:r>
          </a:p>
        </p:txBody>
      </p:sp>
      <p:grpSp>
        <p:nvGrpSpPr>
          <p:cNvPr id="18" name="Group 17"/>
          <p:cNvGrpSpPr/>
          <p:nvPr/>
        </p:nvGrpSpPr>
        <p:grpSpPr>
          <a:xfrm>
            <a:off x="11353800" y="2602468"/>
            <a:ext cx="1402948" cy="369332"/>
            <a:chOff x="11353800" y="2602468"/>
            <a:chExt cx="1402948" cy="369332"/>
          </a:xfrm>
        </p:grpSpPr>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53800" y="2602468"/>
              <a:ext cx="1402948" cy="369332"/>
            </a:xfrm>
            <a:prstGeom prst="rect">
              <a:avLst/>
            </a:prstGeom>
            <a:noFill/>
          </p:spPr>
          <p:txBody>
            <a:bodyPr wrap="none" rtlCol="0">
              <a:spAutoFit/>
            </a:bodyPr>
            <a:lstStyle/>
            <a:p>
              <a:pPr algn="ctr"/>
              <a:r>
                <a:rPr lang="en-US" sz="1800" dirty="0">
                  <a:solidFill>
                    <a:srgbClr val="FF0080"/>
                  </a:solidFill>
                </a:rPr>
                <a:t>Peak Flop/s</a:t>
              </a:r>
            </a:p>
          </p:txBody>
        </p:sp>
      </p:grpSp>
    </p:spTree>
    <p:extLst>
      <p:ext uri="{BB962C8B-B14F-4D97-AF65-F5344CB8AC3E}">
        <p14:creationId xmlns:p14="http://schemas.microsoft.com/office/powerpoint/2010/main" val="892122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7772400" cy="1524000"/>
          </a:xfrm>
        </p:spPr>
        <p:txBody>
          <a:bodyPr/>
          <a:lstStyle/>
          <a:p>
            <a:pPr marL="457200" indent="-457200">
              <a:spcBef>
                <a:spcPts val="800"/>
              </a:spcBef>
              <a:buFont typeface="Wingdings" charset="2"/>
              <a:buChar char="§"/>
            </a:pPr>
            <a:r>
              <a:rPr lang="en-US" sz="3200" dirty="0"/>
              <a:t>Real processors have multiple levels of memory</a:t>
            </a:r>
          </a:p>
          <a:p>
            <a:pPr marL="914400" indent="-457200">
              <a:spcBef>
                <a:spcPts val="800"/>
              </a:spcBef>
              <a:buFont typeface="Arial" charset="0"/>
              <a:buChar char="•"/>
            </a:pPr>
            <a:r>
              <a:rPr lang="en-US" sz="2400" dirty="0"/>
              <a:t>Registers</a:t>
            </a:r>
          </a:p>
          <a:p>
            <a:pPr marL="914400" indent="-457200">
              <a:spcBef>
                <a:spcPts val="800"/>
              </a:spcBef>
              <a:buFont typeface="Arial" charset="0"/>
              <a:buChar char="•"/>
            </a:pPr>
            <a:r>
              <a:rPr lang="en-US" sz="2400" dirty="0"/>
              <a:t>L1, L2, L3 cache</a:t>
            </a:r>
          </a:p>
          <a:p>
            <a:pPr marL="914400" indent="-457200">
              <a:spcBef>
                <a:spcPts val="800"/>
              </a:spcBef>
              <a:buFont typeface="Arial" charset="0"/>
              <a:buChar char="•"/>
            </a:pPr>
            <a:r>
              <a:rPr lang="en-US" sz="2400" dirty="0"/>
              <a:t>MCDRAM/HBM (KNL/GPU device memory)</a:t>
            </a:r>
          </a:p>
          <a:p>
            <a:pPr marL="914400" indent="-457200">
              <a:spcBef>
                <a:spcPts val="800"/>
              </a:spcBef>
              <a:buFont typeface="Arial" charset="0"/>
              <a:buChar char="•"/>
            </a:pPr>
            <a:r>
              <a:rPr lang="en-US" sz="2400" dirty="0"/>
              <a:t>DDR (main memory)</a:t>
            </a:r>
          </a:p>
          <a:p>
            <a:pPr marL="914400" indent="-457200">
              <a:spcBef>
                <a:spcPts val="800"/>
              </a:spcBef>
              <a:buFont typeface="Arial" charset="0"/>
              <a:buChar char="•"/>
            </a:pPr>
            <a:r>
              <a:rPr lang="en-US" sz="2400" dirty="0"/>
              <a:t>NVRAM (non-volatile memory)</a:t>
            </a:r>
            <a:endParaRPr lang="en-US" sz="2400" b="1" dirty="0">
              <a:solidFill>
                <a:srgbClr val="FF0080"/>
              </a:solidFill>
            </a:endParaRPr>
          </a:p>
          <a:p>
            <a:pPr marL="457200" indent="-457200">
              <a:spcBef>
                <a:spcPts val="800"/>
              </a:spcBef>
              <a:buFont typeface="Wingdings" charset="2"/>
              <a:buChar char="§"/>
            </a:pPr>
            <a:r>
              <a:rPr lang="en-US" sz="3200" dirty="0"/>
              <a:t>Applications can have locality in each level</a:t>
            </a:r>
          </a:p>
          <a:p>
            <a:pPr marL="914400" indent="-457200">
              <a:spcBef>
                <a:spcPts val="800"/>
              </a:spcBef>
              <a:buFont typeface="Wingdings" charset="2"/>
              <a:buChar char="§"/>
            </a:pPr>
            <a:r>
              <a:rPr lang="en-US" sz="2400" dirty="0"/>
              <a:t>Unique data movements imply unique AI’s</a:t>
            </a:r>
          </a:p>
          <a:p>
            <a:pPr marL="914400" indent="-457200">
              <a:spcBef>
                <a:spcPts val="800"/>
              </a:spcBef>
              <a:buFont typeface="Wingdings" charset="2"/>
              <a:buChar char="§"/>
            </a:pPr>
            <a:r>
              <a:rPr lang="en-US" sz="2400" dirty="0"/>
              <a:t>Moreover, each level will have a unique bandwidth</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26</a:t>
            </a:fld>
            <a:endParaRPr lang="en-US" dirty="0"/>
          </a:p>
        </p:txBody>
      </p:sp>
    </p:spTree>
    <p:extLst>
      <p:ext uri="{BB962C8B-B14F-4D97-AF65-F5344CB8AC3E}">
        <p14:creationId xmlns:p14="http://schemas.microsoft.com/office/powerpoint/2010/main" val="389193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610600" y="3962400"/>
            <a:ext cx="4419600" cy="1371600"/>
            <a:chOff x="8610600" y="3962400"/>
            <a:chExt cx="4419600" cy="1371600"/>
          </a:xfrm>
        </p:grpSpPr>
        <p:sp>
          <p:nvSpPr>
            <p:cNvPr id="4" name="Cloud 3"/>
            <p:cNvSpPr/>
            <p:nvPr/>
          </p:nvSpPr>
          <p:spPr bwMode="auto">
            <a:xfrm>
              <a:off x="10744200" y="3962400"/>
              <a:ext cx="2286000" cy="1371600"/>
            </a:xfrm>
            <a:prstGeom prst="cloud">
              <a:avLst/>
            </a:prstGeom>
            <a:solidFill>
              <a:schemeClr val="bg1"/>
            </a:solidFill>
            <a:ln w="9525" cap="flat" cmpd="sng" algn="ctr">
              <a:solidFill>
                <a:srgbClr val="0432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rgbClr val="0432FF"/>
                  </a:solidFill>
                  <a:effectLst/>
                  <a:latin typeface="Arial" charset="0"/>
                  <a:ea typeface="ＭＳ Ｐゴシック" charset="-128"/>
                  <a:cs typeface="ＭＳ Ｐゴシック" charset="-128"/>
                </a:rPr>
                <a:t>DDR Bound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effectLst/>
                  <a:latin typeface="Arial" charset="0"/>
                  <a:ea typeface="ＭＳ Ｐゴシック" charset="-128"/>
                  <a:cs typeface="ＭＳ Ｐゴシック" charset="-128"/>
                </a:rPr>
                <a:t>DDR AI*BW </a:t>
              </a:r>
              <a:r>
                <a:rPr lang="en-US" sz="1200" dirty="0">
                  <a:latin typeface="Arial" charset="0"/>
                  <a:ea typeface="ＭＳ Ｐゴシック" charset="-128"/>
                  <a:cs typeface="ＭＳ Ｐゴシック" charset="-128"/>
                </a:rPr>
                <a:t>&lt;</a:t>
              </a:r>
              <a:endParaRPr kumimoji="0" lang="en-US" sz="1200" i="0" u="none" strike="noStrike" cap="none" normalizeH="0" baseline="0" dirty="0">
                <a:ln>
                  <a:noFill/>
                </a:ln>
                <a:effectLst/>
                <a:latin typeface="Arial" charset="0"/>
                <a:ea typeface="ＭＳ Ｐゴシック" charset="-128"/>
                <a:cs typeface="ＭＳ Ｐゴシック"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effectLst/>
                  <a:latin typeface="Arial" charset="0"/>
                  <a:ea typeface="ＭＳ Ｐゴシック" charset="-128"/>
                  <a:cs typeface="ＭＳ Ｐゴシック" charset="-128"/>
                </a:rPr>
                <a:t>MCDRAM AI*BW</a:t>
              </a:r>
            </a:p>
          </p:txBody>
        </p:sp>
        <p:cxnSp>
          <p:nvCxnSpPr>
            <p:cNvPr id="32" name="Straight Connector 31"/>
            <p:cNvCxnSpPr/>
            <p:nvPr/>
          </p:nvCxnSpPr>
          <p:spPr bwMode="auto">
            <a:xfrm flipH="1">
              <a:off x="8610600" y="4648200"/>
              <a:ext cx="2133600" cy="0"/>
            </a:xfrm>
            <a:prstGeom prst="line">
              <a:avLst/>
            </a:prstGeom>
            <a:solidFill>
              <a:schemeClr val="accent1"/>
            </a:solidFill>
            <a:ln w="19050" cap="flat" cmpd="sng" algn="ctr">
              <a:solidFill>
                <a:srgbClr val="0432FF"/>
              </a:solidFill>
              <a:prstDash val="dash"/>
              <a:round/>
              <a:headEnd type="none" w="med" len="med"/>
              <a:tailEnd type="stealth" w="lg" len="lg"/>
            </a:ln>
            <a:effectLst/>
          </p:spPr>
        </p:cxnSp>
      </p:grpSp>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Construct superposition of Rooflines</a:t>
            </a:r>
            <a:r>
              <a:rPr lang="mr-IN" sz="3200" dirty="0"/>
              <a:t>…</a:t>
            </a:r>
            <a:endParaRPr lang="en-US" sz="3200" dirty="0"/>
          </a:p>
          <a:p>
            <a:pPr marL="914400" indent="-457200">
              <a:spcBef>
                <a:spcPts val="800"/>
              </a:spcBef>
              <a:buFont typeface="Wingdings" charset="2"/>
              <a:buChar char="§"/>
            </a:pPr>
            <a:r>
              <a:rPr lang="en-US" sz="2400" dirty="0"/>
              <a:t>Measure a bandwidth</a:t>
            </a:r>
          </a:p>
          <a:p>
            <a:pPr marL="914400" indent="-457200">
              <a:spcBef>
                <a:spcPts val="800"/>
              </a:spcBef>
              <a:buFont typeface="Wingdings" charset="2"/>
              <a:buChar char="§"/>
            </a:pPr>
            <a:r>
              <a:rPr lang="en-US" sz="2400" dirty="0"/>
              <a:t>Measure AI for each level of memory</a:t>
            </a:r>
          </a:p>
          <a:p>
            <a:pPr marL="914400" indent="-457200">
              <a:spcBef>
                <a:spcPts val="800"/>
              </a:spcBef>
              <a:buFont typeface="Arial" charset="0"/>
              <a:buChar char="•"/>
            </a:pPr>
            <a:r>
              <a:rPr lang="en-US" sz="2400" dirty="0"/>
              <a:t>Although an loop nest may have multiple AI’s and multiple bounds (flops, L1, L2, </a:t>
            </a:r>
            <a:r>
              <a:rPr lang="mr-IN" sz="2400" dirty="0"/>
              <a:t>…</a:t>
            </a:r>
            <a:r>
              <a:rPr lang="en-US" sz="2400" dirty="0"/>
              <a:t> DRAM)</a:t>
            </a:r>
            <a:r>
              <a:rPr lang="mr-IN" sz="2400" dirty="0"/>
              <a:t>…</a:t>
            </a:r>
            <a:endParaRPr lang="en-US" sz="2400" dirty="0"/>
          </a:p>
          <a:p>
            <a:pPr marL="914400" indent="-457200">
              <a:spcBef>
                <a:spcPts val="800"/>
              </a:spcBef>
              <a:buFont typeface="Arial" charset="0"/>
              <a:buChar char="•"/>
            </a:pPr>
            <a:r>
              <a:rPr lang="mr-IN" sz="2400" b="1" dirty="0">
                <a:solidFill>
                  <a:srgbClr val="0432FF"/>
                </a:solidFill>
              </a:rPr>
              <a:t>…</a:t>
            </a:r>
            <a:r>
              <a:rPr lang="en-US" sz="2400" b="1" dirty="0">
                <a:solidFill>
                  <a:srgbClr val="0432FF"/>
                </a:solidFill>
              </a:rPr>
              <a:t> performance is bound by the minimum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27</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34" name="Group 33"/>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9394580" y="4344012"/>
              <a:ext cx="1261884" cy="369332"/>
            </a:xfrm>
            <a:prstGeom prst="rect">
              <a:avLst/>
            </a:prstGeom>
            <a:noFill/>
          </p:spPr>
          <p:txBody>
            <a:bodyPr wrap="none" rtlCol="0">
              <a:spAutoFit/>
            </a:bodyPr>
            <a:lstStyle/>
            <a:p>
              <a:pPr algn="ctr"/>
              <a:r>
                <a:rPr lang="en-US" sz="1800" dirty="0">
                  <a:solidFill>
                    <a:srgbClr val="0432FF"/>
                  </a:solidFill>
                </a:rPr>
                <a:t>DDR GB/s</a:t>
              </a:r>
            </a:p>
          </p:txBody>
        </p:sp>
      </p:grpSp>
      <p:grpSp>
        <p:nvGrpSpPr>
          <p:cNvPr id="37" name="Group 36"/>
          <p:cNvGrpSpPr/>
          <p:nvPr/>
        </p:nvGrpSpPr>
        <p:grpSpPr>
          <a:xfrm>
            <a:off x="8610600" y="2971800"/>
            <a:ext cx="3276600" cy="2362200"/>
            <a:chOff x="8610600" y="2971800"/>
            <a:chExt cx="3276600" cy="2362200"/>
          </a:xfrm>
        </p:grpSpPr>
        <p:cxnSp>
          <p:nvCxnSpPr>
            <p:cNvPr id="24" name="Straight Arrow Connector 23"/>
            <p:cNvCxnSpPr>
              <a:cxnSpLocks/>
            </p:cNvCxnSpPr>
            <p:nvPr/>
          </p:nvCxnSpPr>
          <p:spPr bwMode="auto">
            <a:xfrm flipV="1">
              <a:off x="8610600" y="2971800"/>
              <a:ext cx="2362200" cy="23622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25" name="TextBox 24"/>
            <p:cNvSpPr txBox="1"/>
            <p:nvPr/>
          </p:nvSpPr>
          <p:spPr>
            <a:xfrm rot="18900000">
              <a:off x="8846662" y="3444590"/>
              <a:ext cx="2480167" cy="369332"/>
            </a:xfrm>
            <a:prstGeom prst="rect">
              <a:avLst/>
            </a:prstGeom>
            <a:noFill/>
          </p:spPr>
          <p:txBody>
            <a:bodyPr wrap="none" rtlCol="0">
              <a:spAutoFit/>
            </a:bodyPr>
            <a:lstStyle/>
            <a:p>
              <a:pPr algn="ctr"/>
              <a:r>
                <a:rPr lang="en-US" sz="1800" dirty="0">
                  <a:solidFill>
                    <a:srgbClr val="00B050"/>
                  </a:solidFill>
                </a:rPr>
                <a:t>MCDRAM cache GB/s</a:t>
              </a:r>
            </a:p>
          </p:txBody>
        </p:sp>
        <p:cxnSp>
          <p:nvCxnSpPr>
            <p:cNvPr id="39" name="Straight Arrow Connector 38">
              <a:extLst>
                <a:ext uri="{FF2B5EF4-FFF2-40B4-BE49-F238E27FC236}">
                  <a16:creationId xmlns:a16="http://schemas.microsoft.com/office/drawing/2014/main" id="{324C779F-D56A-EA41-AA50-945DCCEEABFD}"/>
                </a:ext>
              </a:extLst>
            </p:cNvPr>
            <p:cNvCxnSpPr>
              <a:cxnSpLocks/>
            </p:cNvCxnSpPr>
            <p:nvPr/>
          </p:nvCxnSpPr>
          <p:spPr bwMode="auto">
            <a:xfrm flipH="1">
              <a:off x="10972800" y="2971800"/>
              <a:ext cx="914400" cy="0"/>
            </a:xfrm>
            <a:prstGeom prst="straightConnector1">
              <a:avLst/>
            </a:prstGeom>
            <a:solidFill>
              <a:schemeClr val="accent1"/>
            </a:solidFill>
            <a:ln w="38100" cap="flat" cmpd="sng" algn="ctr">
              <a:solidFill>
                <a:srgbClr val="FF2F92"/>
              </a:solidFill>
              <a:prstDash val="solid"/>
              <a:round/>
              <a:headEnd type="none" w="med" len="med"/>
              <a:tailEnd type="none" w="lg" len="lg"/>
            </a:ln>
            <a:effectLst/>
          </p:spPr>
        </p:cxn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3" name="Group 22"/>
          <p:cNvGrpSpPr/>
          <p:nvPr/>
        </p:nvGrpSpPr>
        <p:grpSpPr>
          <a:xfrm>
            <a:off x="8610600" y="2971800"/>
            <a:ext cx="2362200" cy="1447800"/>
            <a:chOff x="8610600" y="2971800"/>
            <a:chExt cx="2362200" cy="1447800"/>
          </a:xfrm>
        </p:grpSpPr>
        <p:cxnSp>
          <p:nvCxnSpPr>
            <p:cNvPr id="27" name="Straight Arrow Connector 26"/>
            <p:cNvCxnSpPr>
              <a:cxnSpLocks/>
            </p:cNvCxnSpPr>
            <p:nvPr/>
          </p:nvCxnSpPr>
          <p:spPr bwMode="auto">
            <a:xfrm flipV="1">
              <a:off x="8610600" y="2971800"/>
              <a:ext cx="1447800" cy="1447800"/>
            </a:xfrm>
            <a:prstGeom prst="straightConnector1">
              <a:avLst/>
            </a:prstGeom>
            <a:solidFill>
              <a:schemeClr val="accent1"/>
            </a:solidFill>
            <a:ln w="38100" cap="flat" cmpd="sng" algn="ctr">
              <a:solidFill>
                <a:srgbClr val="FFC000"/>
              </a:solidFill>
              <a:prstDash val="solid"/>
              <a:round/>
              <a:headEnd type="none" w="med" len="med"/>
              <a:tailEnd type="none" w="lg" len="lg"/>
            </a:ln>
            <a:effectLst/>
          </p:spPr>
        </p:cxnSp>
        <p:sp>
          <p:nvSpPr>
            <p:cNvPr id="33" name="TextBox 32"/>
            <p:cNvSpPr txBox="1"/>
            <p:nvPr/>
          </p:nvSpPr>
          <p:spPr>
            <a:xfrm rot="18900000">
              <a:off x="8737175" y="3292190"/>
              <a:ext cx="1018228" cy="369332"/>
            </a:xfrm>
            <a:prstGeom prst="rect">
              <a:avLst/>
            </a:prstGeom>
            <a:noFill/>
          </p:spPr>
          <p:txBody>
            <a:bodyPr wrap="none" rtlCol="0">
              <a:spAutoFit/>
            </a:bodyPr>
            <a:lstStyle/>
            <a:p>
              <a:pPr algn="ctr"/>
              <a:r>
                <a:rPr lang="en-US" sz="1800">
                  <a:solidFill>
                    <a:srgbClr val="FFC000"/>
                  </a:solidFill>
                </a:rPr>
                <a:t>L2 GB/s</a:t>
              </a:r>
              <a:endParaRPr lang="en-US" sz="1800" dirty="0">
                <a:solidFill>
                  <a:srgbClr val="FFC000"/>
                </a:solidFill>
              </a:endParaRPr>
            </a:p>
          </p:txBody>
        </p:sp>
        <p:cxnSp>
          <p:nvCxnSpPr>
            <p:cNvPr id="38" name="Straight Arrow Connector 37">
              <a:extLst>
                <a:ext uri="{FF2B5EF4-FFF2-40B4-BE49-F238E27FC236}">
                  <a16:creationId xmlns:a16="http://schemas.microsoft.com/office/drawing/2014/main" id="{E9F022BE-FA9F-644F-99D7-07358B1632B5}"/>
                </a:ext>
              </a:extLst>
            </p:cNvPr>
            <p:cNvCxnSpPr>
              <a:cxnSpLocks/>
            </p:cNvCxnSpPr>
            <p:nvPr/>
          </p:nvCxnSpPr>
          <p:spPr bwMode="auto">
            <a:xfrm flipH="1">
              <a:off x="10058400" y="2971800"/>
              <a:ext cx="914400" cy="0"/>
            </a:xfrm>
            <a:prstGeom prst="straightConnector1">
              <a:avLst/>
            </a:prstGeom>
            <a:solidFill>
              <a:schemeClr val="accent1"/>
            </a:solidFill>
            <a:ln w="38100" cap="flat" cmpd="sng" algn="ctr">
              <a:solidFill>
                <a:srgbClr val="FF2F92"/>
              </a:solidFill>
              <a:prstDash val="solid"/>
              <a:round/>
              <a:headEnd type="none" w="med" len="med"/>
              <a:tailEnd type="none" w="lg" len="lg"/>
            </a:ln>
            <a:effectLst/>
          </p:spPr>
        </p:cxnSp>
      </p:grpSp>
      <p:grpSp>
        <p:nvGrpSpPr>
          <p:cNvPr id="28" name="Group 27"/>
          <p:cNvGrpSpPr/>
          <p:nvPr/>
        </p:nvGrpSpPr>
        <p:grpSpPr>
          <a:xfrm>
            <a:off x="9448800" y="4343400"/>
            <a:ext cx="838200" cy="1447799"/>
            <a:chOff x="9296400" y="4495801"/>
            <a:chExt cx="838200" cy="1447799"/>
          </a:xfrm>
        </p:grpSpPr>
        <p:grpSp>
          <p:nvGrpSpPr>
            <p:cNvPr id="15" name="Group 14"/>
            <p:cNvGrpSpPr/>
            <p:nvPr/>
          </p:nvGrpSpPr>
          <p:grpSpPr>
            <a:xfrm>
              <a:off x="9982200" y="4724401"/>
              <a:ext cx="152400" cy="1210505"/>
              <a:chOff x="10439400" y="4724401"/>
              <a:chExt cx="152400" cy="1210505"/>
            </a:xfrm>
          </p:grpSpPr>
          <p:cxnSp>
            <p:nvCxnSpPr>
              <p:cNvPr id="35" name="Straight Connector 34"/>
              <p:cNvCxnSpPr/>
              <p:nvPr/>
            </p:nvCxnSpPr>
            <p:spPr bwMode="auto">
              <a:xfrm>
                <a:off x="10515600" y="4876802"/>
                <a:ext cx="0" cy="1058104"/>
              </a:xfrm>
              <a:prstGeom prst="line">
                <a:avLst/>
              </a:prstGeom>
              <a:solidFill>
                <a:schemeClr val="accent1"/>
              </a:solidFill>
              <a:ln w="19050" cap="flat" cmpd="sng" algn="ctr">
                <a:solidFill>
                  <a:srgbClr val="0432FF"/>
                </a:solidFill>
                <a:prstDash val="dash"/>
                <a:round/>
                <a:headEnd type="none" w="med" len="med"/>
                <a:tailEnd type="none" w="med" len="med"/>
              </a:ln>
              <a:effectLst/>
            </p:spPr>
          </p:cxnSp>
          <p:sp>
            <p:nvSpPr>
              <p:cNvPr id="36" name="Oval 35"/>
              <p:cNvSpPr/>
              <p:nvPr/>
            </p:nvSpPr>
            <p:spPr bwMode="auto">
              <a:xfrm>
                <a:off x="10439400" y="4724401"/>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22" name="Group 21"/>
            <p:cNvGrpSpPr/>
            <p:nvPr/>
          </p:nvGrpSpPr>
          <p:grpSpPr>
            <a:xfrm>
              <a:off x="9296400" y="4495801"/>
              <a:ext cx="152400" cy="1447799"/>
              <a:chOff x="10134600" y="4191001"/>
              <a:chExt cx="152400" cy="1447799"/>
            </a:xfrm>
          </p:grpSpPr>
          <p:cxnSp>
            <p:nvCxnSpPr>
              <p:cNvPr id="30" name="Straight Connector 29"/>
              <p:cNvCxnSpPr/>
              <p:nvPr/>
            </p:nvCxnSpPr>
            <p:spPr bwMode="auto">
              <a:xfrm>
                <a:off x="10210800" y="4343401"/>
                <a:ext cx="0" cy="1295399"/>
              </a:xfrm>
              <a:prstGeom prst="line">
                <a:avLst/>
              </a:prstGeom>
              <a:solidFill>
                <a:schemeClr val="accent1"/>
              </a:solidFill>
              <a:ln w="19050" cap="flat" cmpd="sng" algn="ctr">
                <a:solidFill>
                  <a:srgbClr val="00B050"/>
                </a:solidFill>
                <a:prstDash val="dash"/>
                <a:round/>
                <a:headEnd type="none" w="med" len="med"/>
                <a:tailEnd type="none" w="med" len="med"/>
              </a:ln>
              <a:effectLst/>
            </p:spPr>
          </p:cxnSp>
          <p:sp>
            <p:nvSpPr>
              <p:cNvPr id="11" name="Oval 10"/>
              <p:cNvSpPr/>
              <p:nvPr/>
            </p:nvSpPr>
            <p:spPr bwMode="auto">
              <a:xfrm>
                <a:off x="10134600" y="4191001"/>
                <a:ext cx="152400" cy="152400"/>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grpSp>
        <p:nvGrpSpPr>
          <p:cNvPr id="18" name="Group 17"/>
          <p:cNvGrpSpPr/>
          <p:nvPr/>
        </p:nvGrpSpPr>
        <p:grpSpPr>
          <a:xfrm>
            <a:off x="11353800" y="2602468"/>
            <a:ext cx="1402948" cy="369332"/>
            <a:chOff x="11353800" y="2602468"/>
            <a:chExt cx="1402948" cy="369332"/>
          </a:xfrm>
        </p:grpSpPr>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53800"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spTree>
    <p:extLst>
      <p:ext uri="{BB962C8B-B14F-4D97-AF65-F5344CB8AC3E}">
        <p14:creationId xmlns:p14="http://schemas.microsoft.com/office/powerpoint/2010/main" val="181924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Construct superposition of Rooflines</a:t>
            </a:r>
            <a:r>
              <a:rPr lang="mr-IN" sz="3200" dirty="0"/>
              <a:t>…</a:t>
            </a:r>
            <a:endParaRPr lang="en-US" sz="3200" dirty="0"/>
          </a:p>
          <a:p>
            <a:pPr marL="914400" indent="-457200">
              <a:spcBef>
                <a:spcPts val="800"/>
              </a:spcBef>
              <a:buFont typeface="Wingdings" charset="2"/>
              <a:buChar char="§"/>
            </a:pPr>
            <a:r>
              <a:rPr lang="en-US" sz="2400" dirty="0"/>
              <a:t>Measure a bandwidth</a:t>
            </a:r>
          </a:p>
          <a:p>
            <a:pPr marL="914400" indent="-457200">
              <a:spcBef>
                <a:spcPts val="800"/>
              </a:spcBef>
              <a:buFont typeface="Wingdings" charset="2"/>
              <a:buChar char="§"/>
            </a:pPr>
            <a:r>
              <a:rPr lang="en-US" sz="2400" dirty="0"/>
              <a:t>Measure AI for each level of memory</a:t>
            </a:r>
          </a:p>
          <a:p>
            <a:pPr marL="914400" indent="-457200">
              <a:spcBef>
                <a:spcPts val="800"/>
              </a:spcBef>
              <a:buFont typeface="Arial" charset="0"/>
              <a:buChar char="•"/>
            </a:pPr>
            <a:r>
              <a:rPr lang="en-US" sz="2400" dirty="0"/>
              <a:t>Although an loop nest may have multiple AI’s and multiple bounds (flops, L1, L2, </a:t>
            </a:r>
            <a:r>
              <a:rPr lang="mr-IN" sz="2400" dirty="0"/>
              <a:t>…</a:t>
            </a:r>
            <a:r>
              <a:rPr lang="en-US" sz="2400" dirty="0"/>
              <a:t> DRAM)</a:t>
            </a:r>
            <a:r>
              <a:rPr lang="mr-IN" sz="2400" dirty="0"/>
              <a:t>…</a:t>
            </a:r>
            <a:endParaRPr lang="en-US" sz="2400" dirty="0"/>
          </a:p>
          <a:p>
            <a:pPr marL="914400" indent="-457200">
              <a:spcBef>
                <a:spcPts val="800"/>
              </a:spcBef>
              <a:buFont typeface="Arial" charset="0"/>
              <a:buChar char="•"/>
            </a:pPr>
            <a:r>
              <a:rPr lang="mr-IN" sz="2400" b="1" dirty="0">
                <a:solidFill>
                  <a:srgbClr val="0432FF"/>
                </a:solidFill>
              </a:rPr>
              <a:t>…</a:t>
            </a:r>
            <a:r>
              <a:rPr lang="en-US" sz="2400" b="1" dirty="0">
                <a:solidFill>
                  <a:srgbClr val="0432FF"/>
                </a:solidFill>
              </a:rPr>
              <a:t> performance is bound by the minimum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28</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34" name="Group 33"/>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16" name="TextBox 15"/>
            <p:cNvSpPr txBox="1"/>
            <p:nvPr/>
          </p:nvSpPr>
          <p:spPr>
            <a:xfrm rot="18900000">
              <a:off x="9394580" y="4344012"/>
              <a:ext cx="1261884" cy="369332"/>
            </a:xfrm>
            <a:prstGeom prst="rect">
              <a:avLst/>
            </a:prstGeom>
            <a:noFill/>
          </p:spPr>
          <p:txBody>
            <a:bodyPr wrap="none" rtlCol="0">
              <a:spAutoFit/>
            </a:bodyPr>
            <a:lstStyle/>
            <a:p>
              <a:pPr algn="ctr"/>
              <a:r>
                <a:rPr lang="en-US" sz="1800" dirty="0">
                  <a:solidFill>
                    <a:srgbClr val="0432FF">
                      <a:alpha val="25000"/>
                    </a:srgbClr>
                  </a:solidFill>
                </a:rPr>
                <a:t>DDR GB/s</a:t>
              </a:r>
            </a:p>
          </p:txBody>
        </p:sp>
      </p:grpSp>
      <p:grpSp>
        <p:nvGrpSpPr>
          <p:cNvPr id="37" name="Group 36"/>
          <p:cNvGrpSpPr/>
          <p:nvPr/>
        </p:nvGrpSpPr>
        <p:grpSpPr>
          <a:xfrm>
            <a:off x="8610600" y="2971800"/>
            <a:ext cx="2716229" cy="2362200"/>
            <a:chOff x="8610600" y="2971800"/>
            <a:chExt cx="2716229" cy="2362200"/>
          </a:xfrm>
        </p:grpSpPr>
        <p:cxnSp>
          <p:nvCxnSpPr>
            <p:cNvPr id="24" name="Straight Arrow Connector 23"/>
            <p:cNvCxnSpPr>
              <a:cxnSpLocks/>
            </p:cNvCxnSpPr>
            <p:nvPr/>
          </p:nvCxnSpPr>
          <p:spPr bwMode="auto">
            <a:xfrm flipV="1">
              <a:off x="8610600" y="2971800"/>
              <a:ext cx="2362200" cy="23622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25" name="TextBox 24"/>
            <p:cNvSpPr txBox="1"/>
            <p:nvPr/>
          </p:nvSpPr>
          <p:spPr>
            <a:xfrm rot="18900000">
              <a:off x="8846662" y="3444590"/>
              <a:ext cx="2480167" cy="369332"/>
            </a:xfrm>
            <a:prstGeom prst="rect">
              <a:avLst/>
            </a:prstGeom>
            <a:noFill/>
          </p:spPr>
          <p:txBody>
            <a:bodyPr wrap="none" rtlCol="0">
              <a:spAutoFit/>
            </a:bodyPr>
            <a:lstStyle/>
            <a:p>
              <a:pPr algn="ctr"/>
              <a:r>
                <a:rPr lang="en-US" sz="1800" dirty="0">
                  <a:solidFill>
                    <a:srgbClr val="00B050"/>
                  </a:solidFill>
                </a:rPr>
                <a:t>MCDRAM cache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3" name="Group 22"/>
          <p:cNvGrpSpPr/>
          <p:nvPr/>
        </p:nvGrpSpPr>
        <p:grpSpPr>
          <a:xfrm>
            <a:off x="8610600" y="2971800"/>
            <a:ext cx="1447800" cy="1447800"/>
            <a:chOff x="8610600" y="2971800"/>
            <a:chExt cx="1447800" cy="1447800"/>
          </a:xfrm>
        </p:grpSpPr>
        <p:cxnSp>
          <p:nvCxnSpPr>
            <p:cNvPr id="27" name="Straight Arrow Connector 26"/>
            <p:cNvCxnSpPr>
              <a:cxnSpLocks/>
            </p:cNvCxnSpPr>
            <p:nvPr/>
          </p:nvCxnSpPr>
          <p:spPr bwMode="auto">
            <a:xfrm flipV="1">
              <a:off x="8610600" y="2971800"/>
              <a:ext cx="1447800" cy="1447800"/>
            </a:xfrm>
            <a:prstGeom prst="straightConnector1">
              <a:avLst/>
            </a:prstGeom>
            <a:solidFill>
              <a:schemeClr val="accent1"/>
            </a:solidFill>
            <a:ln w="38100" cap="flat" cmpd="sng" algn="ctr">
              <a:solidFill>
                <a:srgbClr val="FFC000"/>
              </a:solidFill>
              <a:prstDash val="solid"/>
              <a:round/>
              <a:headEnd type="none" w="med" len="med"/>
              <a:tailEnd type="none" w="lg" len="lg"/>
            </a:ln>
            <a:effectLst/>
          </p:spPr>
        </p:cxnSp>
        <p:sp>
          <p:nvSpPr>
            <p:cNvPr id="33" name="TextBox 32"/>
            <p:cNvSpPr txBox="1"/>
            <p:nvPr/>
          </p:nvSpPr>
          <p:spPr>
            <a:xfrm rot="18900000">
              <a:off x="8737175" y="3292190"/>
              <a:ext cx="1018228" cy="369332"/>
            </a:xfrm>
            <a:prstGeom prst="rect">
              <a:avLst/>
            </a:prstGeom>
            <a:noFill/>
          </p:spPr>
          <p:txBody>
            <a:bodyPr wrap="none" rtlCol="0">
              <a:spAutoFit/>
            </a:bodyPr>
            <a:lstStyle/>
            <a:p>
              <a:pPr algn="ctr"/>
              <a:r>
                <a:rPr lang="en-US" sz="1800">
                  <a:solidFill>
                    <a:srgbClr val="FFC000"/>
                  </a:solidFill>
                </a:rPr>
                <a:t>L2 GB/s</a:t>
              </a:r>
              <a:endParaRPr lang="en-US" sz="1800" dirty="0">
                <a:solidFill>
                  <a:srgbClr val="FFC000"/>
                </a:solidFill>
              </a:endParaRPr>
            </a:p>
          </p:txBody>
        </p:sp>
      </p:grpSp>
      <p:grpSp>
        <p:nvGrpSpPr>
          <p:cNvPr id="28" name="Group 27"/>
          <p:cNvGrpSpPr/>
          <p:nvPr/>
        </p:nvGrpSpPr>
        <p:grpSpPr>
          <a:xfrm>
            <a:off x="9448800" y="4419600"/>
            <a:ext cx="838200" cy="1371600"/>
            <a:chOff x="9296400" y="4572001"/>
            <a:chExt cx="838200" cy="1371600"/>
          </a:xfrm>
        </p:grpSpPr>
        <p:grpSp>
          <p:nvGrpSpPr>
            <p:cNvPr id="15" name="Group 14"/>
            <p:cNvGrpSpPr/>
            <p:nvPr/>
          </p:nvGrpSpPr>
          <p:grpSpPr>
            <a:xfrm>
              <a:off x="9982200" y="4724401"/>
              <a:ext cx="152400" cy="1210505"/>
              <a:chOff x="10439400" y="4724401"/>
              <a:chExt cx="152400" cy="1210505"/>
            </a:xfrm>
          </p:grpSpPr>
          <p:cxnSp>
            <p:nvCxnSpPr>
              <p:cNvPr id="35" name="Straight Connector 34"/>
              <p:cNvCxnSpPr/>
              <p:nvPr/>
            </p:nvCxnSpPr>
            <p:spPr bwMode="auto">
              <a:xfrm>
                <a:off x="10515600" y="4876802"/>
                <a:ext cx="0" cy="1058104"/>
              </a:xfrm>
              <a:prstGeom prst="line">
                <a:avLst/>
              </a:prstGeom>
              <a:solidFill>
                <a:schemeClr val="accent1"/>
              </a:solidFill>
              <a:ln w="19050" cap="flat" cmpd="sng" algn="ctr">
                <a:solidFill>
                  <a:srgbClr val="0432FF">
                    <a:alpha val="25000"/>
                  </a:srgbClr>
                </a:solidFill>
                <a:prstDash val="dash"/>
                <a:round/>
                <a:headEnd type="none" w="med" len="med"/>
                <a:tailEnd type="none" w="med" len="med"/>
              </a:ln>
              <a:effectLst/>
            </p:spPr>
          </p:cxnSp>
          <p:sp>
            <p:nvSpPr>
              <p:cNvPr id="36" name="Oval 35"/>
              <p:cNvSpPr/>
              <p:nvPr/>
            </p:nvSpPr>
            <p:spPr bwMode="auto">
              <a:xfrm>
                <a:off x="10439400" y="4724401"/>
                <a:ext cx="152400" cy="152401"/>
              </a:xfrm>
              <a:prstGeom prst="ellipse">
                <a:avLst/>
              </a:prstGeom>
              <a:solidFill>
                <a:schemeClr val="bg1"/>
              </a:solidFill>
              <a:ln w="38100" cap="flat" cmpd="sng" algn="ctr">
                <a:solidFill>
                  <a:srgbClr val="0432FF">
                    <a:alpha val="2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22" name="Group 21"/>
            <p:cNvGrpSpPr/>
            <p:nvPr/>
          </p:nvGrpSpPr>
          <p:grpSpPr>
            <a:xfrm>
              <a:off x="9296400" y="4572001"/>
              <a:ext cx="152400" cy="1371600"/>
              <a:chOff x="10134600" y="4267201"/>
              <a:chExt cx="152400" cy="1371600"/>
            </a:xfrm>
          </p:grpSpPr>
          <p:cxnSp>
            <p:nvCxnSpPr>
              <p:cNvPr id="30" name="Straight Connector 29"/>
              <p:cNvCxnSpPr/>
              <p:nvPr/>
            </p:nvCxnSpPr>
            <p:spPr bwMode="auto">
              <a:xfrm>
                <a:off x="10210800" y="4267201"/>
                <a:ext cx="0" cy="1371600"/>
              </a:xfrm>
              <a:prstGeom prst="line">
                <a:avLst/>
              </a:prstGeom>
              <a:solidFill>
                <a:schemeClr val="accent1"/>
              </a:solidFill>
              <a:ln w="19050" cap="flat" cmpd="sng" algn="ctr">
                <a:solidFill>
                  <a:srgbClr val="00B050"/>
                </a:solidFill>
                <a:prstDash val="dash"/>
                <a:round/>
                <a:headEnd type="none" w="med" len="med"/>
                <a:tailEnd type="none" w="med" len="med"/>
              </a:ln>
              <a:effectLst/>
            </p:spPr>
          </p:cxnSp>
          <p:sp>
            <p:nvSpPr>
              <p:cNvPr id="11" name="Oval 10"/>
              <p:cNvSpPr/>
              <p:nvPr/>
            </p:nvSpPr>
            <p:spPr bwMode="auto">
              <a:xfrm>
                <a:off x="10134600" y="4419601"/>
                <a:ext cx="152400" cy="152400"/>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sp>
        <p:nvSpPr>
          <p:cNvPr id="39" name="Cloud 38"/>
          <p:cNvSpPr/>
          <p:nvPr/>
        </p:nvSpPr>
        <p:spPr bwMode="auto">
          <a:xfrm>
            <a:off x="7467600" y="4876800"/>
            <a:ext cx="2743200" cy="1447800"/>
          </a:xfrm>
          <a:prstGeom prst="cloud">
            <a:avLst/>
          </a:prstGeom>
          <a:solidFill>
            <a:schemeClr val="bg1"/>
          </a:solidFill>
          <a:ln w="9525" cap="flat" cmpd="sng" algn="ctr">
            <a:solidFill>
              <a:srgbClr val="00905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009051"/>
                </a:solidFill>
                <a:latin typeface="Arial" charset="0"/>
                <a:ea typeface="ＭＳ Ｐゴシック" charset="-128"/>
                <a:cs typeface="ＭＳ Ｐゴシック" charset="-128"/>
              </a:rPr>
              <a:t>DDR bottleneck </a:t>
            </a:r>
            <a:r>
              <a:rPr lang="en-US" sz="1600" b="1">
                <a:solidFill>
                  <a:srgbClr val="009051"/>
                </a:solidFill>
                <a:latin typeface="Arial" charset="0"/>
                <a:ea typeface="ＭＳ Ｐゴシック" charset="-128"/>
                <a:cs typeface="ＭＳ Ｐゴシック" charset="-128"/>
              </a:rPr>
              <a:t>pulls performance below </a:t>
            </a:r>
            <a:r>
              <a:rPr lang="en-US" sz="1600" b="1" dirty="0">
                <a:solidFill>
                  <a:srgbClr val="009051"/>
                </a:solidFill>
                <a:latin typeface="Arial" charset="0"/>
                <a:ea typeface="ＭＳ Ｐゴシック" charset="-128"/>
                <a:cs typeface="ＭＳ Ｐゴシック" charset="-128"/>
              </a:rPr>
              <a:t>MCDRAM Roofline</a:t>
            </a:r>
            <a:endParaRPr kumimoji="0" lang="en-US" sz="1200" i="0" strike="noStrike" cap="none" normalizeH="0" baseline="0" dirty="0">
              <a:ln>
                <a:noFill/>
              </a:ln>
              <a:solidFill>
                <a:srgbClr val="009051"/>
              </a:solidFill>
              <a:effectLst/>
              <a:latin typeface="Arial" charset="0"/>
              <a:ea typeface="ＭＳ Ｐゴシック" charset="-128"/>
              <a:cs typeface="ＭＳ Ｐゴシック" charset="-128"/>
            </a:endParaRPr>
          </a:p>
        </p:txBody>
      </p:sp>
      <p:grpSp>
        <p:nvGrpSpPr>
          <p:cNvPr id="18" name="Group 17"/>
          <p:cNvGrpSpPr/>
          <p:nvPr/>
        </p:nvGrpSpPr>
        <p:grpSpPr>
          <a:xfrm>
            <a:off x="10058400" y="2602468"/>
            <a:ext cx="2698348" cy="369332"/>
            <a:chOff x="10058400" y="2602468"/>
            <a:chExt cx="2698348" cy="369332"/>
          </a:xfrm>
        </p:grpSpPr>
        <p:cxnSp>
          <p:nvCxnSpPr>
            <p:cNvPr id="10" name="Straight Arrow Connector 9"/>
            <p:cNvCxnSpPr>
              <a:cxnSpLocks/>
            </p:cNvCxnSpPr>
            <p:nvPr/>
          </p:nvCxnSpPr>
          <p:spPr bwMode="auto">
            <a:xfrm>
              <a:off x="10058400" y="2971800"/>
              <a:ext cx="2667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53800"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spTree>
    <p:extLst>
      <p:ext uri="{BB962C8B-B14F-4D97-AF65-F5344CB8AC3E}">
        <p14:creationId xmlns:p14="http://schemas.microsoft.com/office/powerpoint/2010/main" val="1115799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610600" y="2971800"/>
            <a:ext cx="3276600" cy="2819400"/>
            <a:chOff x="86106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9394580" y="43440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4" name="Straight Arrow Connector 23"/>
            <p:cNvCxnSpPr>
              <a:cxnSpLocks/>
            </p:cNvCxnSpPr>
            <p:nvPr/>
          </p:nvCxnSpPr>
          <p:spPr bwMode="auto">
            <a:xfrm flipV="1">
              <a:off x="8610600" y="2971800"/>
              <a:ext cx="2362200" cy="23622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25" name="TextBox 24"/>
            <p:cNvSpPr txBox="1"/>
            <p:nvPr/>
          </p:nvSpPr>
          <p:spPr>
            <a:xfrm rot="18900000">
              <a:off x="8846663" y="3444590"/>
              <a:ext cx="2480167" cy="369332"/>
            </a:xfrm>
            <a:prstGeom prst="rect">
              <a:avLst/>
            </a:prstGeom>
            <a:noFill/>
          </p:spPr>
          <p:txBody>
            <a:bodyPr wrap="none" rtlCol="0">
              <a:spAutoFit/>
            </a:bodyPr>
            <a:lstStyle/>
            <a:p>
              <a:pPr algn="ctr"/>
              <a:r>
                <a:rPr lang="en-US" sz="1800" dirty="0">
                  <a:solidFill>
                    <a:srgbClr val="00B050"/>
                  </a:solidFill>
                </a:rPr>
                <a:t>MCDRAM cache GB/s</a:t>
              </a:r>
            </a:p>
          </p:txBody>
        </p:sp>
      </p:grpSp>
      <p:grpSp>
        <p:nvGrpSpPr>
          <p:cNvPr id="15" name="Group 14"/>
          <p:cNvGrpSpPr/>
          <p:nvPr/>
        </p:nvGrpSpPr>
        <p:grpSpPr>
          <a:xfrm>
            <a:off x="11201400" y="3505200"/>
            <a:ext cx="152400" cy="2285999"/>
            <a:chOff x="10210800" y="4952999"/>
            <a:chExt cx="152400" cy="2285999"/>
          </a:xfrm>
        </p:grpSpPr>
        <p:cxnSp>
          <p:nvCxnSpPr>
            <p:cNvPr id="35" name="Straight Connector 34"/>
            <p:cNvCxnSpPr/>
            <p:nvPr/>
          </p:nvCxnSpPr>
          <p:spPr bwMode="auto">
            <a:xfrm>
              <a:off x="10287000" y="5105399"/>
              <a:ext cx="0" cy="2133599"/>
            </a:xfrm>
            <a:prstGeom prst="line">
              <a:avLst/>
            </a:prstGeom>
            <a:solidFill>
              <a:schemeClr val="accent1"/>
            </a:solidFill>
            <a:ln w="19050" cap="flat" cmpd="sng" algn="ctr">
              <a:solidFill>
                <a:srgbClr val="0432FF"/>
              </a:solidFill>
              <a:prstDash val="dash"/>
              <a:round/>
              <a:headEnd type="none" w="med" len="med"/>
              <a:tailEnd type="none" w="med" len="med"/>
            </a:ln>
            <a:effectLst/>
          </p:spPr>
        </p:cxnSp>
        <p:sp>
          <p:nvSpPr>
            <p:cNvPr id="36" name="Oval 35"/>
            <p:cNvSpPr/>
            <p:nvPr/>
          </p:nvSpPr>
          <p:spPr bwMode="auto">
            <a:xfrm>
              <a:off x="10210800" y="4952999"/>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29" name="Group 28"/>
          <p:cNvGrpSpPr/>
          <p:nvPr/>
        </p:nvGrpSpPr>
        <p:grpSpPr>
          <a:xfrm>
            <a:off x="8610600" y="3733800"/>
            <a:ext cx="4419600" cy="1371600"/>
            <a:chOff x="8610600" y="3962400"/>
            <a:chExt cx="4419600" cy="1371600"/>
          </a:xfrm>
        </p:grpSpPr>
        <p:sp>
          <p:nvSpPr>
            <p:cNvPr id="31" name="Cloud 30"/>
            <p:cNvSpPr/>
            <p:nvPr/>
          </p:nvSpPr>
          <p:spPr bwMode="auto">
            <a:xfrm>
              <a:off x="10744200" y="3962400"/>
              <a:ext cx="2286000" cy="1371600"/>
            </a:xfrm>
            <a:prstGeom prst="cloud">
              <a:avLst/>
            </a:prstGeom>
            <a:solidFill>
              <a:schemeClr val="bg1"/>
            </a:solidFill>
            <a:ln w="9525" cap="flat" cmpd="sng" algn="ctr">
              <a:solidFill>
                <a:srgbClr val="00905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r>
                <a:rPr lang="en-US" sz="1600" b="1" u="sng" dirty="0">
                  <a:solidFill>
                    <a:srgbClr val="009051"/>
                  </a:solidFill>
                  <a:latin typeface="Arial" charset="0"/>
                  <a:ea typeface="ＭＳ Ｐゴシック" charset="-128"/>
                  <a:cs typeface="ＭＳ Ｐゴシック" charset="-128"/>
                </a:rPr>
                <a:t>MCDRAM bound</a:t>
              </a:r>
              <a:endParaRPr lang="en-US" sz="1600" b="1" u="sng" dirty="0">
                <a:solidFill>
                  <a:srgbClr val="0432FF"/>
                </a:solidFill>
                <a:latin typeface="Arial" charset="0"/>
                <a:ea typeface="ＭＳ Ｐゴシック" charset="-128"/>
                <a:cs typeface="ＭＳ Ｐゴシック" charset="-128"/>
              </a:endParaRPr>
            </a:p>
            <a:p>
              <a:pPr algn="ctr" eaLnBrk="0" hangingPunct="0"/>
              <a:r>
                <a:rPr lang="en-US" sz="1200" dirty="0">
                  <a:latin typeface="Arial" charset="0"/>
                  <a:ea typeface="ＭＳ Ｐゴシック" charset="-128"/>
                  <a:cs typeface="ＭＳ Ｐゴシック" charset="-128"/>
                </a:rPr>
                <a:t>MCDRAM AI*BW &lt;</a:t>
              </a:r>
              <a:endParaRPr lang="en-US" sz="1200" baseline="-25000" dirty="0">
                <a:latin typeface="Arial" charset="0"/>
                <a:ea typeface="ＭＳ Ｐゴシック" charset="-128"/>
                <a:cs typeface="ＭＳ Ｐゴシック"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effectLst/>
                  <a:latin typeface="Arial" charset="0"/>
                  <a:ea typeface="ＭＳ Ｐゴシック" charset="-128"/>
                  <a:cs typeface="ＭＳ Ｐゴシック" charset="-128"/>
                </a:rPr>
                <a:t>DDR AI*BW </a:t>
              </a:r>
            </a:p>
          </p:txBody>
        </p:sp>
        <p:cxnSp>
          <p:nvCxnSpPr>
            <p:cNvPr id="32" name="Straight Connector 31"/>
            <p:cNvCxnSpPr/>
            <p:nvPr/>
          </p:nvCxnSpPr>
          <p:spPr bwMode="auto">
            <a:xfrm flipH="1">
              <a:off x="8610600" y="4648200"/>
              <a:ext cx="2133600" cy="0"/>
            </a:xfrm>
            <a:prstGeom prst="line">
              <a:avLst/>
            </a:prstGeom>
            <a:solidFill>
              <a:schemeClr val="accent1"/>
            </a:solidFill>
            <a:ln w="19050" cap="flat" cmpd="sng" algn="ctr">
              <a:solidFill>
                <a:srgbClr val="009051"/>
              </a:solidFill>
              <a:prstDash val="dash"/>
              <a:round/>
              <a:headEnd type="none" w="med" len="med"/>
              <a:tailEnd type="stealth" w="lg" len="lg"/>
            </a:ln>
            <a:effectLst/>
          </p:spPr>
        </p:cxnSp>
      </p:grpSp>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Construct superposition of Rooflines</a:t>
            </a:r>
            <a:r>
              <a:rPr lang="mr-IN" sz="3200" dirty="0"/>
              <a:t>…</a:t>
            </a:r>
            <a:endParaRPr lang="en-US" sz="3200" dirty="0"/>
          </a:p>
          <a:p>
            <a:pPr marL="914400" indent="-457200">
              <a:spcBef>
                <a:spcPts val="800"/>
              </a:spcBef>
              <a:buFont typeface="Wingdings" charset="2"/>
              <a:buChar char="§"/>
            </a:pPr>
            <a:r>
              <a:rPr lang="en-US" sz="2400" dirty="0"/>
              <a:t>Measure a bandwidth</a:t>
            </a:r>
          </a:p>
          <a:p>
            <a:pPr marL="914400" indent="-457200">
              <a:spcBef>
                <a:spcPts val="800"/>
              </a:spcBef>
              <a:buFont typeface="Wingdings" charset="2"/>
              <a:buChar char="§"/>
            </a:pPr>
            <a:r>
              <a:rPr lang="en-US" sz="2400" dirty="0"/>
              <a:t>Measure AI for each level of memory</a:t>
            </a:r>
          </a:p>
          <a:p>
            <a:pPr marL="914400" indent="-457200">
              <a:spcBef>
                <a:spcPts val="800"/>
              </a:spcBef>
              <a:buFont typeface="Arial" charset="0"/>
              <a:buChar char="•"/>
            </a:pPr>
            <a:r>
              <a:rPr lang="en-US" sz="2400" dirty="0"/>
              <a:t>Although an loop nest may have multiple AI’s and multiple bounds (flops, L1, L2, </a:t>
            </a:r>
            <a:r>
              <a:rPr lang="mr-IN" sz="2400" dirty="0"/>
              <a:t>…</a:t>
            </a:r>
            <a:r>
              <a:rPr lang="en-US" sz="2400" dirty="0"/>
              <a:t> DRAM)</a:t>
            </a:r>
            <a:r>
              <a:rPr lang="mr-IN" sz="2400" dirty="0"/>
              <a:t>…</a:t>
            </a:r>
            <a:endParaRPr lang="en-US" sz="2400" dirty="0"/>
          </a:p>
          <a:p>
            <a:pPr marL="914400" indent="-457200">
              <a:spcBef>
                <a:spcPts val="800"/>
              </a:spcBef>
              <a:buFont typeface="Arial" charset="0"/>
              <a:buChar char="•"/>
            </a:pPr>
            <a:r>
              <a:rPr lang="mr-IN" sz="2400" b="1" dirty="0">
                <a:solidFill>
                  <a:srgbClr val="0432FF"/>
                </a:solidFill>
              </a:rPr>
              <a:t>…</a:t>
            </a:r>
            <a:r>
              <a:rPr lang="en-US" sz="2400" b="1" dirty="0">
                <a:solidFill>
                  <a:srgbClr val="0432FF"/>
                </a:solidFill>
              </a:rPr>
              <a:t> performance is bound by the minimum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29</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26" name="Straight Arrow Connector 25"/>
          <p:cNvCxnSpPr>
            <a:cxnSpLocks/>
          </p:cNvCxnSpPr>
          <p:nvPr/>
        </p:nvCxnSpPr>
        <p:spPr bwMode="auto">
          <a:xfrm flipV="1">
            <a:off x="8610600" y="2971800"/>
            <a:ext cx="1447800" cy="1447800"/>
          </a:xfrm>
          <a:prstGeom prst="straightConnector1">
            <a:avLst/>
          </a:prstGeom>
          <a:solidFill>
            <a:schemeClr val="accent1"/>
          </a:solidFill>
          <a:ln w="38100" cap="flat" cmpd="sng" algn="ctr">
            <a:solidFill>
              <a:srgbClr val="FFC000"/>
            </a:solidFill>
            <a:prstDash val="solid"/>
            <a:round/>
            <a:headEnd type="none" w="med" len="med"/>
            <a:tailEnd type="none" w="lg" len="lg"/>
          </a:ln>
          <a:effectLst/>
        </p:spPr>
      </p:cxnSp>
      <p:sp>
        <p:nvSpPr>
          <p:cNvPr id="27" name="TextBox 26"/>
          <p:cNvSpPr txBox="1"/>
          <p:nvPr/>
        </p:nvSpPr>
        <p:spPr>
          <a:xfrm rot="18900000">
            <a:off x="8737175" y="3292190"/>
            <a:ext cx="1018228" cy="369332"/>
          </a:xfrm>
          <a:prstGeom prst="rect">
            <a:avLst/>
          </a:prstGeom>
          <a:noFill/>
        </p:spPr>
        <p:txBody>
          <a:bodyPr wrap="none" rtlCol="0">
            <a:spAutoFit/>
          </a:bodyPr>
          <a:lstStyle/>
          <a:p>
            <a:pPr algn="ctr"/>
            <a:r>
              <a:rPr lang="en-US" sz="1800">
                <a:solidFill>
                  <a:srgbClr val="FFC000"/>
                </a:solidFill>
              </a:rPr>
              <a:t>L2 GB/s</a:t>
            </a:r>
            <a:endParaRPr lang="en-US" sz="1800" dirty="0">
              <a:solidFill>
                <a:srgbClr val="FFC000"/>
              </a:solidFill>
            </a:endParaRPr>
          </a:p>
        </p:txBody>
      </p:sp>
      <p:grpSp>
        <p:nvGrpSpPr>
          <p:cNvPr id="22" name="Group 21"/>
          <p:cNvGrpSpPr/>
          <p:nvPr/>
        </p:nvGrpSpPr>
        <p:grpSpPr>
          <a:xfrm>
            <a:off x="9448800" y="4343400"/>
            <a:ext cx="152400" cy="1447799"/>
            <a:chOff x="11049000" y="3276600"/>
            <a:chExt cx="152400" cy="1447799"/>
          </a:xfrm>
        </p:grpSpPr>
        <p:cxnSp>
          <p:nvCxnSpPr>
            <p:cNvPr id="30" name="Straight Connector 29"/>
            <p:cNvCxnSpPr/>
            <p:nvPr/>
          </p:nvCxnSpPr>
          <p:spPr bwMode="auto">
            <a:xfrm>
              <a:off x="11125200" y="3429000"/>
              <a:ext cx="0" cy="1295399"/>
            </a:xfrm>
            <a:prstGeom prst="line">
              <a:avLst/>
            </a:prstGeom>
            <a:solidFill>
              <a:schemeClr val="accent1"/>
            </a:solidFill>
            <a:ln w="19050" cap="flat" cmpd="sng" algn="ctr">
              <a:solidFill>
                <a:srgbClr val="00B050"/>
              </a:solidFill>
              <a:prstDash val="dash"/>
              <a:round/>
              <a:headEnd type="none" w="med" len="med"/>
              <a:tailEnd type="none" w="med" len="med"/>
            </a:ln>
            <a:effectLst/>
          </p:spPr>
        </p:cxnSp>
        <p:sp>
          <p:nvSpPr>
            <p:cNvPr id="11" name="Oval 10"/>
            <p:cNvSpPr/>
            <p:nvPr/>
          </p:nvSpPr>
          <p:spPr bwMode="auto">
            <a:xfrm>
              <a:off x="11049000" y="3276600"/>
              <a:ext cx="152400" cy="152400"/>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18" name="Group 17"/>
          <p:cNvGrpSpPr/>
          <p:nvPr/>
        </p:nvGrpSpPr>
        <p:grpSpPr>
          <a:xfrm>
            <a:off x="10058400" y="2602468"/>
            <a:ext cx="2698348" cy="369332"/>
            <a:chOff x="10058400" y="2602468"/>
            <a:chExt cx="2698348" cy="369332"/>
          </a:xfrm>
        </p:grpSpPr>
        <p:cxnSp>
          <p:nvCxnSpPr>
            <p:cNvPr id="10" name="Straight Arrow Connector 9"/>
            <p:cNvCxnSpPr>
              <a:cxnSpLocks/>
            </p:cNvCxnSpPr>
            <p:nvPr/>
          </p:nvCxnSpPr>
          <p:spPr bwMode="auto">
            <a:xfrm>
              <a:off x="10058400" y="2971800"/>
              <a:ext cx="2667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53800"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spTree>
    <p:extLst>
      <p:ext uri="{BB962C8B-B14F-4D97-AF65-F5344CB8AC3E}">
        <p14:creationId xmlns:p14="http://schemas.microsoft.com/office/powerpoint/2010/main" val="1965344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a:spLocks noGrp="1"/>
          </p:cNvSpPr>
          <p:nvPr>
            <p:ph type="ctrTitle"/>
          </p:nvPr>
        </p:nvSpPr>
        <p:spPr>
          <a:xfrm>
            <a:off x="914400" y="3200400"/>
            <a:ext cx="12801600" cy="1828800"/>
          </a:xfrm>
        </p:spPr>
        <p:txBody>
          <a:bodyPr anchor="ctr"/>
          <a:lstStyle/>
          <a:p>
            <a:r>
              <a:rPr lang="en-US" sz="9600" dirty="0"/>
              <a:t>Introduction to</a:t>
            </a:r>
            <a:br>
              <a:rPr lang="en-US" sz="9600" dirty="0"/>
            </a:br>
            <a:r>
              <a:rPr lang="en-US" sz="9600" dirty="0"/>
              <a:t>Performance</a:t>
            </a:r>
            <a:br>
              <a:rPr lang="en-US" sz="9600" dirty="0"/>
            </a:br>
            <a:r>
              <a:rPr lang="en-US" sz="9600" dirty="0"/>
              <a:t>Modeling</a:t>
            </a:r>
          </a:p>
        </p:txBody>
      </p:sp>
    </p:spTree>
    <p:extLst>
      <p:ext uri="{BB962C8B-B14F-4D97-AF65-F5344CB8AC3E}">
        <p14:creationId xmlns:p14="http://schemas.microsoft.com/office/powerpoint/2010/main" val="856667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610600" y="2971800"/>
            <a:ext cx="3276600" cy="2819400"/>
            <a:chOff x="86106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9394580" y="43440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4" name="Straight Arrow Connector 23"/>
            <p:cNvCxnSpPr>
              <a:cxnSpLocks/>
            </p:cNvCxnSpPr>
            <p:nvPr/>
          </p:nvCxnSpPr>
          <p:spPr bwMode="auto">
            <a:xfrm flipV="1">
              <a:off x="8610600" y="2971800"/>
              <a:ext cx="2362200" cy="2362200"/>
            </a:xfrm>
            <a:prstGeom prst="straightConnector1">
              <a:avLst/>
            </a:prstGeom>
            <a:solidFill>
              <a:schemeClr val="accent1"/>
            </a:solidFill>
            <a:ln w="38100" cap="flat" cmpd="sng" algn="ctr">
              <a:solidFill>
                <a:srgbClr val="00B050">
                  <a:alpha val="25000"/>
                </a:srgbClr>
              </a:solidFill>
              <a:prstDash val="solid"/>
              <a:round/>
              <a:headEnd type="none" w="med" len="med"/>
              <a:tailEnd type="none" w="lg" len="lg"/>
            </a:ln>
            <a:effectLst/>
          </p:spPr>
        </p:cxnSp>
        <p:sp>
          <p:nvSpPr>
            <p:cNvPr id="25" name="TextBox 24"/>
            <p:cNvSpPr txBox="1"/>
            <p:nvPr/>
          </p:nvSpPr>
          <p:spPr>
            <a:xfrm rot="18900000">
              <a:off x="8846663" y="3444590"/>
              <a:ext cx="2480167" cy="369332"/>
            </a:xfrm>
            <a:prstGeom prst="rect">
              <a:avLst/>
            </a:prstGeom>
            <a:noFill/>
          </p:spPr>
          <p:txBody>
            <a:bodyPr wrap="none" rtlCol="0">
              <a:spAutoFit/>
            </a:bodyPr>
            <a:lstStyle/>
            <a:p>
              <a:pPr algn="ctr"/>
              <a:r>
                <a:rPr lang="en-US" sz="1800" dirty="0">
                  <a:solidFill>
                    <a:srgbClr val="00B050">
                      <a:alpha val="25000"/>
                    </a:srgbClr>
                  </a:solidFill>
                </a:rPr>
                <a:t>MCDRAM cache GB/s</a:t>
              </a:r>
            </a:p>
          </p:txBody>
        </p:sp>
      </p:grpSp>
      <p:grpSp>
        <p:nvGrpSpPr>
          <p:cNvPr id="15" name="Group 14"/>
          <p:cNvGrpSpPr/>
          <p:nvPr/>
        </p:nvGrpSpPr>
        <p:grpSpPr>
          <a:xfrm>
            <a:off x="11201400" y="3657600"/>
            <a:ext cx="152400" cy="2133599"/>
            <a:chOff x="10210800" y="5105399"/>
            <a:chExt cx="152400" cy="2133599"/>
          </a:xfrm>
        </p:grpSpPr>
        <p:cxnSp>
          <p:nvCxnSpPr>
            <p:cNvPr id="35" name="Straight Connector 34"/>
            <p:cNvCxnSpPr/>
            <p:nvPr/>
          </p:nvCxnSpPr>
          <p:spPr bwMode="auto">
            <a:xfrm>
              <a:off x="10287000" y="5105399"/>
              <a:ext cx="0" cy="2133599"/>
            </a:xfrm>
            <a:prstGeom prst="line">
              <a:avLst/>
            </a:prstGeom>
            <a:solidFill>
              <a:schemeClr val="accent1"/>
            </a:solidFill>
            <a:ln w="19050" cap="flat" cmpd="sng" algn="ctr">
              <a:solidFill>
                <a:srgbClr val="0432FF"/>
              </a:solidFill>
              <a:prstDash val="dash"/>
              <a:round/>
              <a:headEnd type="none" w="med" len="med"/>
              <a:tailEnd type="none" w="med" len="med"/>
            </a:ln>
            <a:effectLst/>
          </p:spPr>
        </p:cxnSp>
        <p:sp>
          <p:nvSpPr>
            <p:cNvPr id="36" name="Oval 35"/>
            <p:cNvSpPr/>
            <p:nvPr/>
          </p:nvSpPr>
          <p:spPr bwMode="auto">
            <a:xfrm>
              <a:off x="10210800" y="5791198"/>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Construct superposition of Rooflines</a:t>
            </a:r>
            <a:r>
              <a:rPr lang="mr-IN" sz="3200" dirty="0"/>
              <a:t>…</a:t>
            </a:r>
            <a:endParaRPr lang="en-US" sz="3200" dirty="0"/>
          </a:p>
          <a:p>
            <a:pPr marL="914400" indent="-457200">
              <a:spcBef>
                <a:spcPts val="800"/>
              </a:spcBef>
              <a:buFont typeface="Wingdings" charset="2"/>
              <a:buChar char="§"/>
            </a:pPr>
            <a:r>
              <a:rPr lang="en-US" sz="2400" dirty="0"/>
              <a:t>Measure a bandwidth</a:t>
            </a:r>
          </a:p>
          <a:p>
            <a:pPr marL="914400" indent="-457200">
              <a:spcBef>
                <a:spcPts val="800"/>
              </a:spcBef>
              <a:buFont typeface="Wingdings" charset="2"/>
              <a:buChar char="§"/>
            </a:pPr>
            <a:r>
              <a:rPr lang="en-US" sz="2400" dirty="0"/>
              <a:t>Measure AI for each level of memory</a:t>
            </a:r>
          </a:p>
          <a:p>
            <a:pPr marL="914400" indent="-457200">
              <a:spcBef>
                <a:spcPts val="800"/>
              </a:spcBef>
              <a:buFont typeface="Arial" charset="0"/>
              <a:buChar char="•"/>
            </a:pPr>
            <a:r>
              <a:rPr lang="en-US" sz="2400" dirty="0"/>
              <a:t>Although an loop nest may have multiple AI’s and multiple bounds (flops, L1, L2, </a:t>
            </a:r>
            <a:r>
              <a:rPr lang="mr-IN" sz="2400" dirty="0"/>
              <a:t>…</a:t>
            </a:r>
            <a:r>
              <a:rPr lang="en-US" sz="2400" dirty="0"/>
              <a:t> DRAM)</a:t>
            </a:r>
            <a:r>
              <a:rPr lang="mr-IN" sz="2400" dirty="0"/>
              <a:t>…</a:t>
            </a:r>
            <a:endParaRPr lang="en-US" sz="2400" dirty="0"/>
          </a:p>
          <a:p>
            <a:pPr marL="914400" indent="-457200">
              <a:spcBef>
                <a:spcPts val="800"/>
              </a:spcBef>
              <a:buFont typeface="Arial" charset="0"/>
              <a:buChar char="•"/>
            </a:pPr>
            <a:r>
              <a:rPr lang="mr-IN" sz="2400" b="1" dirty="0">
                <a:solidFill>
                  <a:srgbClr val="0432FF"/>
                </a:solidFill>
              </a:rPr>
              <a:t>…</a:t>
            </a:r>
            <a:r>
              <a:rPr lang="en-US" sz="2400" b="1" dirty="0">
                <a:solidFill>
                  <a:srgbClr val="0432FF"/>
                </a:solidFill>
              </a:rPr>
              <a:t> performance is bound by the minimum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30</a:t>
            </a:fld>
            <a:endParaRPr lang="en-US" dirty="0"/>
          </a:p>
        </p:txBody>
      </p:sp>
      <p:grpSp>
        <p:nvGrpSpPr>
          <p:cNvPr id="18" name="Group 17"/>
          <p:cNvGrpSpPr/>
          <p:nvPr/>
        </p:nvGrpSpPr>
        <p:grpSpPr>
          <a:xfrm>
            <a:off x="10058400" y="2602468"/>
            <a:ext cx="2743200" cy="369332"/>
            <a:chOff x="10058400" y="2602468"/>
            <a:chExt cx="2743200" cy="369332"/>
          </a:xfrm>
        </p:grpSpPr>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98652" y="2602468"/>
              <a:ext cx="1402948" cy="369332"/>
            </a:xfrm>
            <a:prstGeom prst="rect">
              <a:avLst/>
            </a:prstGeom>
            <a:noFill/>
          </p:spPr>
          <p:txBody>
            <a:bodyPr wrap="none" rtlCol="0">
              <a:spAutoFit/>
            </a:bodyPr>
            <a:lstStyle/>
            <a:p>
              <a:pPr algn="r"/>
              <a:r>
                <a:rPr lang="en-US" sz="1800" dirty="0">
                  <a:solidFill>
                    <a:srgbClr val="FF0080"/>
                  </a:solidFill>
                </a:rPr>
                <a:t>Peak Flop/s</a:t>
              </a:r>
            </a:p>
          </p:txBody>
        </p:sp>
        <p:cxnSp>
          <p:nvCxnSpPr>
            <p:cNvPr id="34" name="Straight Arrow Connector 33">
              <a:extLst>
                <a:ext uri="{FF2B5EF4-FFF2-40B4-BE49-F238E27FC236}">
                  <a16:creationId xmlns:a16="http://schemas.microsoft.com/office/drawing/2014/main" id="{5EBECA79-41D6-2942-849C-6535B700361B}"/>
                </a:ext>
              </a:extLst>
            </p:cNvPr>
            <p:cNvCxnSpPr>
              <a:cxnSpLocks/>
            </p:cNvCxnSpPr>
            <p:nvPr/>
          </p:nvCxnSpPr>
          <p:spPr bwMode="auto">
            <a:xfrm>
              <a:off x="10058400" y="2971800"/>
              <a:ext cx="1828800" cy="0"/>
            </a:xfrm>
            <a:prstGeom prst="straightConnector1">
              <a:avLst/>
            </a:prstGeom>
            <a:solidFill>
              <a:schemeClr val="accent1"/>
            </a:solidFill>
            <a:ln w="38100" cap="flat" cmpd="sng" algn="ctr">
              <a:solidFill>
                <a:srgbClr val="FF0080">
                  <a:alpha val="25000"/>
                </a:srgbClr>
              </a:solidFill>
              <a:prstDash val="solid"/>
              <a:round/>
              <a:headEnd type="none" w="med" len="med"/>
              <a:tailEnd type="none" w="lg" len="lg"/>
            </a:ln>
            <a:effectLst/>
          </p:spPr>
        </p:cxn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26" name="Straight Arrow Connector 25"/>
          <p:cNvCxnSpPr>
            <a:cxnSpLocks/>
          </p:cNvCxnSpPr>
          <p:nvPr/>
        </p:nvCxnSpPr>
        <p:spPr bwMode="auto">
          <a:xfrm flipV="1">
            <a:off x="8610600" y="2971800"/>
            <a:ext cx="1447800" cy="1447800"/>
          </a:xfrm>
          <a:prstGeom prst="straightConnector1">
            <a:avLst/>
          </a:prstGeom>
          <a:solidFill>
            <a:schemeClr val="accent1"/>
          </a:solidFill>
          <a:ln w="38100" cap="flat" cmpd="sng" algn="ctr">
            <a:solidFill>
              <a:srgbClr val="FFC000">
                <a:alpha val="25000"/>
              </a:srgbClr>
            </a:solidFill>
            <a:prstDash val="solid"/>
            <a:round/>
            <a:headEnd type="none" w="med" len="med"/>
            <a:tailEnd type="none" w="lg" len="lg"/>
          </a:ln>
          <a:effectLst/>
        </p:spPr>
      </p:cxnSp>
      <p:sp>
        <p:nvSpPr>
          <p:cNvPr id="27" name="TextBox 26"/>
          <p:cNvSpPr txBox="1"/>
          <p:nvPr/>
        </p:nvSpPr>
        <p:spPr>
          <a:xfrm rot="18900000">
            <a:off x="8737175" y="3292190"/>
            <a:ext cx="1018228" cy="369332"/>
          </a:xfrm>
          <a:prstGeom prst="rect">
            <a:avLst/>
          </a:prstGeom>
          <a:noFill/>
        </p:spPr>
        <p:txBody>
          <a:bodyPr wrap="none" rtlCol="0">
            <a:spAutoFit/>
          </a:bodyPr>
          <a:lstStyle/>
          <a:p>
            <a:pPr algn="ctr"/>
            <a:r>
              <a:rPr lang="en-US" sz="1800">
                <a:solidFill>
                  <a:srgbClr val="FFC000">
                    <a:alpha val="25000"/>
                  </a:srgbClr>
                </a:solidFill>
              </a:rPr>
              <a:t>L2 GB/s</a:t>
            </a:r>
            <a:endParaRPr lang="en-US" sz="1800" dirty="0">
              <a:solidFill>
                <a:srgbClr val="FFC000">
                  <a:alpha val="25000"/>
                </a:srgbClr>
              </a:solidFill>
            </a:endParaRPr>
          </a:p>
        </p:txBody>
      </p:sp>
      <p:grpSp>
        <p:nvGrpSpPr>
          <p:cNvPr id="22" name="Group 21"/>
          <p:cNvGrpSpPr/>
          <p:nvPr/>
        </p:nvGrpSpPr>
        <p:grpSpPr>
          <a:xfrm>
            <a:off x="9448800" y="4343400"/>
            <a:ext cx="152400" cy="1447799"/>
            <a:chOff x="11049000" y="3276600"/>
            <a:chExt cx="152400" cy="1447799"/>
          </a:xfrm>
        </p:grpSpPr>
        <p:cxnSp>
          <p:nvCxnSpPr>
            <p:cNvPr id="30" name="Straight Connector 29"/>
            <p:cNvCxnSpPr/>
            <p:nvPr/>
          </p:nvCxnSpPr>
          <p:spPr bwMode="auto">
            <a:xfrm>
              <a:off x="11125200" y="3429000"/>
              <a:ext cx="0" cy="1295399"/>
            </a:xfrm>
            <a:prstGeom prst="line">
              <a:avLst/>
            </a:prstGeom>
            <a:solidFill>
              <a:schemeClr val="accent1"/>
            </a:solidFill>
            <a:ln w="19050" cap="flat" cmpd="sng" algn="ctr">
              <a:solidFill>
                <a:srgbClr val="00B050">
                  <a:alpha val="25000"/>
                </a:srgbClr>
              </a:solidFill>
              <a:prstDash val="dash"/>
              <a:round/>
              <a:headEnd type="none" w="med" len="med"/>
              <a:tailEnd type="none" w="med" len="med"/>
            </a:ln>
            <a:effectLst/>
          </p:spPr>
        </p:cxnSp>
        <p:sp>
          <p:nvSpPr>
            <p:cNvPr id="11" name="Oval 10"/>
            <p:cNvSpPr/>
            <p:nvPr/>
          </p:nvSpPr>
          <p:spPr bwMode="auto">
            <a:xfrm>
              <a:off x="11049000" y="3276600"/>
              <a:ext cx="152400" cy="152400"/>
            </a:xfrm>
            <a:prstGeom prst="ellipse">
              <a:avLst/>
            </a:prstGeom>
            <a:solidFill>
              <a:schemeClr val="bg1"/>
            </a:solidFill>
            <a:ln w="38100" cap="flat" cmpd="sng" algn="ctr">
              <a:solidFill>
                <a:srgbClr val="00B050">
                  <a:alpha val="2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33" name="Cloud 32"/>
          <p:cNvSpPr/>
          <p:nvPr/>
        </p:nvSpPr>
        <p:spPr bwMode="auto">
          <a:xfrm>
            <a:off x="11125200" y="4343400"/>
            <a:ext cx="2895600" cy="1676400"/>
          </a:xfrm>
          <a:prstGeom prst="cloud">
            <a:avLst/>
          </a:prstGeom>
          <a:solidFill>
            <a:schemeClr val="bg1"/>
          </a:solidFill>
          <a:ln w="9525" cap="flat" cmpd="sng" algn="ctr">
            <a:solidFill>
              <a:srgbClr val="0432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r>
              <a:rPr lang="en-US" sz="1600" b="1" dirty="0">
                <a:solidFill>
                  <a:srgbClr val="0432FF"/>
                </a:solidFill>
                <a:latin typeface="Arial" charset="0"/>
                <a:ea typeface="ＭＳ Ｐゴシック" charset="-128"/>
                <a:cs typeface="ＭＳ Ｐゴシック" charset="-128"/>
              </a:rPr>
              <a:t>MCDRAM bottleneck </a:t>
            </a:r>
            <a:r>
              <a:rPr lang="en-US" sz="1600" b="1">
                <a:solidFill>
                  <a:srgbClr val="0432FF"/>
                </a:solidFill>
                <a:latin typeface="Arial" charset="0"/>
                <a:ea typeface="ＭＳ Ｐゴシック" charset="-128"/>
                <a:cs typeface="ＭＳ Ｐゴシック" charset="-128"/>
              </a:rPr>
              <a:t>pulls performance below </a:t>
            </a:r>
            <a:r>
              <a:rPr lang="en-US" sz="1600" b="1" dirty="0">
                <a:solidFill>
                  <a:srgbClr val="0432FF"/>
                </a:solidFill>
                <a:latin typeface="Arial" charset="0"/>
                <a:ea typeface="ＭＳ Ｐゴシック" charset="-128"/>
                <a:cs typeface="ＭＳ Ｐゴシック" charset="-128"/>
              </a:rPr>
              <a:t>DDR Roofline</a:t>
            </a:r>
            <a:endParaRPr kumimoji="0" lang="en-US" sz="1200" i="0" strike="noStrike" cap="none" normalizeH="0" baseline="0" dirty="0">
              <a:ln>
                <a:noFill/>
              </a:ln>
              <a:solidFill>
                <a:srgbClr val="0432FF"/>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69895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NUMA Effects</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Cori’s Haswell nodes are built from 2 Xeon processors (sockets)</a:t>
            </a:r>
          </a:p>
          <a:p>
            <a:pPr marL="914400" indent="-457200">
              <a:spcBef>
                <a:spcPts val="800"/>
              </a:spcBef>
              <a:buFont typeface="Arial" panose="020B0604020202020204" pitchFamily="34" charset="0"/>
              <a:buChar char="•"/>
            </a:pPr>
            <a:r>
              <a:rPr lang="en-US" sz="2400" dirty="0"/>
              <a:t>Memory attached to each socket (fast)</a:t>
            </a:r>
          </a:p>
          <a:p>
            <a:pPr marL="914400" indent="-457200">
              <a:spcBef>
                <a:spcPts val="800"/>
              </a:spcBef>
              <a:buFont typeface="Arial" panose="020B0604020202020204" pitchFamily="34" charset="0"/>
              <a:buChar char="•"/>
            </a:pPr>
            <a:r>
              <a:rPr lang="en-US" sz="2400" dirty="0"/>
              <a:t>Interconnect that allows remote memory access (slow == NUMA)</a:t>
            </a:r>
          </a:p>
          <a:p>
            <a:pPr marL="914400" indent="-457200">
              <a:spcBef>
                <a:spcPts val="800"/>
              </a:spcBef>
              <a:buFont typeface="Arial" panose="020B0604020202020204" pitchFamily="34" charset="0"/>
              <a:buChar char="•"/>
            </a:pPr>
            <a:r>
              <a:rPr lang="en-US" sz="2400" dirty="0"/>
              <a:t>Improper memory allocation can result in more than a 2x performance penalty</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31</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alpha val="25000"/>
                </a:srgbClr>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alpha val="25000"/>
                    </a:srgbClr>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3276600" cy="2819400"/>
            <a:chOff x="90678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5" name="Straight Arrow Connector 24">
              <a:extLst>
                <a:ext uri="{FF2B5EF4-FFF2-40B4-BE49-F238E27FC236}">
                  <a16:creationId xmlns:a16="http://schemas.microsoft.com/office/drawing/2014/main" id="{6D1D4272-B2EB-F541-9ECB-AE773D9CD6EA}"/>
                </a:ext>
              </a:extLst>
            </p:cNvPr>
            <p:cNvCxnSpPr>
              <a:cxnSpLocks/>
            </p:cNvCxnSpPr>
            <p:nvPr/>
          </p:nvCxnSpPr>
          <p:spPr bwMode="auto">
            <a:xfrm flipV="1">
              <a:off x="95250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26" name="TextBox 25">
              <a:extLst>
                <a:ext uri="{FF2B5EF4-FFF2-40B4-BE49-F238E27FC236}">
                  <a16:creationId xmlns:a16="http://schemas.microsoft.com/office/drawing/2014/main" id="{A6235C9A-E4B7-CA42-A1DB-D42955C6E498}"/>
                </a:ext>
              </a:extLst>
            </p:cNvPr>
            <p:cNvSpPr txBox="1"/>
            <p:nvPr/>
          </p:nvSpPr>
          <p:spPr>
            <a:xfrm rot="18900000">
              <a:off x="9496808" y="4294283"/>
              <a:ext cx="2223686" cy="369332"/>
            </a:xfrm>
            <a:prstGeom prst="rect">
              <a:avLst/>
            </a:prstGeom>
            <a:noFill/>
          </p:spPr>
          <p:txBody>
            <a:bodyPr wrap="none" rtlCol="0">
              <a:spAutoFit/>
            </a:bodyPr>
            <a:lstStyle/>
            <a:p>
              <a:pPr algn="ctr"/>
              <a:r>
                <a:rPr lang="en-US" sz="1800" dirty="0">
                  <a:solidFill>
                    <a:srgbClr val="0432FF"/>
                  </a:solidFill>
                </a:rPr>
                <a:t>DDR GB/s (NUMA)</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
        <p:nvSpPr>
          <p:cNvPr id="23" name="TextBox 22">
            <a:extLst>
              <a:ext uri="{FF2B5EF4-FFF2-40B4-BE49-F238E27FC236}">
                <a16:creationId xmlns:a16="http://schemas.microsoft.com/office/drawing/2014/main" id="{8C2D85A8-6AB7-674E-810B-1ED569CFBFB3}"/>
              </a:ext>
            </a:extLst>
          </p:cNvPr>
          <p:cNvSpPr txBox="1"/>
          <p:nvPr/>
        </p:nvSpPr>
        <p:spPr>
          <a:xfrm>
            <a:off x="2209800" y="5029200"/>
            <a:ext cx="13716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sz="3200" dirty="0">
                <a:solidFill>
                  <a:schemeClr val="bg1"/>
                </a:solidFill>
              </a:rPr>
              <a:t>CPU0</a:t>
            </a:r>
            <a:endParaRPr lang="en-US" sz="1600" dirty="0">
              <a:solidFill>
                <a:schemeClr val="bg1"/>
              </a:solidFill>
            </a:endParaRPr>
          </a:p>
          <a:p>
            <a:pPr algn="ctr"/>
            <a:r>
              <a:rPr lang="en-US" sz="1600" dirty="0">
                <a:solidFill>
                  <a:schemeClr val="bg1"/>
                </a:solidFill>
              </a:rPr>
              <a:t>cores 0-15</a:t>
            </a:r>
          </a:p>
        </p:txBody>
      </p:sp>
      <p:sp>
        <p:nvSpPr>
          <p:cNvPr id="24" name="TextBox 23">
            <a:extLst>
              <a:ext uri="{FF2B5EF4-FFF2-40B4-BE49-F238E27FC236}">
                <a16:creationId xmlns:a16="http://schemas.microsoft.com/office/drawing/2014/main" id="{EDD50B69-1A93-EA49-9B56-06EC83A8256B}"/>
              </a:ext>
            </a:extLst>
          </p:cNvPr>
          <p:cNvSpPr txBox="1"/>
          <p:nvPr/>
        </p:nvSpPr>
        <p:spPr>
          <a:xfrm>
            <a:off x="2209800" y="6400800"/>
            <a:ext cx="13716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3200" dirty="0"/>
              <a:t>DRAM</a:t>
            </a:r>
          </a:p>
        </p:txBody>
      </p:sp>
      <p:sp>
        <p:nvSpPr>
          <p:cNvPr id="27" name="TextBox 26">
            <a:extLst>
              <a:ext uri="{FF2B5EF4-FFF2-40B4-BE49-F238E27FC236}">
                <a16:creationId xmlns:a16="http://schemas.microsoft.com/office/drawing/2014/main" id="{1C6AC215-256C-524C-AFED-06BB0D0BA658}"/>
              </a:ext>
            </a:extLst>
          </p:cNvPr>
          <p:cNvSpPr txBox="1"/>
          <p:nvPr/>
        </p:nvSpPr>
        <p:spPr>
          <a:xfrm>
            <a:off x="2209800" y="5943600"/>
            <a:ext cx="990600" cy="457200"/>
          </a:xfrm>
          <a:prstGeom prst="rect">
            <a:avLst/>
          </a:prstGeom>
          <a:noFill/>
          <a:ln>
            <a:noFill/>
          </a:ln>
        </p:spPr>
        <p:txBody>
          <a:bodyPr wrap="none" lIns="0" tIns="0" rIns="0" bIns="0" rtlCol="0" anchor="ctr" anchorCtr="0">
            <a:noAutofit/>
          </a:bodyPr>
          <a:lstStyle/>
          <a:p>
            <a:pPr algn="r"/>
            <a:r>
              <a:rPr lang="en-US" sz="1600" dirty="0"/>
              <a:t>~50GB/s</a:t>
            </a:r>
          </a:p>
        </p:txBody>
      </p:sp>
      <p:cxnSp>
        <p:nvCxnSpPr>
          <p:cNvPr id="28" name="Straight Arrow Connector 27">
            <a:extLst>
              <a:ext uri="{FF2B5EF4-FFF2-40B4-BE49-F238E27FC236}">
                <a16:creationId xmlns:a16="http://schemas.microsoft.com/office/drawing/2014/main" id="{87309369-F903-6C4B-BEFD-3C367A5E133D}"/>
              </a:ext>
            </a:extLst>
          </p:cNvPr>
          <p:cNvCxnSpPr>
            <a:cxnSpLocks/>
          </p:cNvCxnSpPr>
          <p:nvPr/>
        </p:nvCxnSpPr>
        <p:spPr bwMode="auto">
          <a:xfrm>
            <a:off x="32766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30" name="TextBox 29">
            <a:extLst>
              <a:ext uri="{FF2B5EF4-FFF2-40B4-BE49-F238E27FC236}">
                <a16:creationId xmlns:a16="http://schemas.microsoft.com/office/drawing/2014/main" id="{2ACD8B40-DF79-464F-93B4-2CD74B1F90B8}"/>
              </a:ext>
            </a:extLst>
          </p:cNvPr>
          <p:cNvSpPr txBox="1"/>
          <p:nvPr/>
        </p:nvSpPr>
        <p:spPr>
          <a:xfrm>
            <a:off x="4038600" y="5029200"/>
            <a:ext cx="13716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sz="3200" dirty="0">
                <a:solidFill>
                  <a:schemeClr val="bg1"/>
                </a:solidFill>
              </a:rPr>
              <a:t>CPU1</a:t>
            </a:r>
            <a:endParaRPr lang="en-US" sz="1600" dirty="0">
              <a:solidFill>
                <a:schemeClr val="bg1"/>
              </a:solidFill>
            </a:endParaRPr>
          </a:p>
          <a:p>
            <a:pPr algn="ctr"/>
            <a:r>
              <a:rPr lang="en-US" sz="1600" dirty="0">
                <a:solidFill>
                  <a:schemeClr val="bg1"/>
                </a:solidFill>
              </a:rPr>
              <a:t>cores 16-31</a:t>
            </a:r>
          </a:p>
        </p:txBody>
      </p:sp>
      <p:sp>
        <p:nvSpPr>
          <p:cNvPr id="31" name="TextBox 30">
            <a:extLst>
              <a:ext uri="{FF2B5EF4-FFF2-40B4-BE49-F238E27FC236}">
                <a16:creationId xmlns:a16="http://schemas.microsoft.com/office/drawing/2014/main" id="{AA4538D6-7AB0-2F42-8227-E054FFB63F77}"/>
              </a:ext>
            </a:extLst>
          </p:cNvPr>
          <p:cNvSpPr txBox="1"/>
          <p:nvPr/>
        </p:nvSpPr>
        <p:spPr>
          <a:xfrm>
            <a:off x="4038600" y="6400800"/>
            <a:ext cx="13716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3200" dirty="0"/>
              <a:t>DRAM</a:t>
            </a:r>
          </a:p>
        </p:txBody>
      </p:sp>
      <p:cxnSp>
        <p:nvCxnSpPr>
          <p:cNvPr id="32" name="Straight Arrow Connector 31">
            <a:extLst>
              <a:ext uri="{FF2B5EF4-FFF2-40B4-BE49-F238E27FC236}">
                <a16:creationId xmlns:a16="http://schemas.microsoft.com/office/drawing/2014/main" id="{3D7C9C34-5B36-D24C-9A40-3AF58604BAFD}"/>
              </a:ext>
            </a:extLst>
          </p:cNvPr>
          <p:cNvCxnSpPr>
            <a:cxnSpLocks/>
          </p:cNvCxnSpPr>
          <p:nvPr/>
        </p:nvCxnSpPr>
        <p:spPr bwMode="auto">
          <a:xfrm>
            <a:off x="41148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35" name="TextBox 34">
            <a:extLst>
              <a:ext uri="{FF2B5EF4-FFF2-40B4-BE49-F238E27FC236}">
                <a16:creationId xmlns:a16="http://schemas.microsoft.com/office/drawing/2014/main" id="{A60611D9-E64F-124C-B250-A40CCC49A512}"/>
              </a:ext>
            </a:extLst>
          </p:cNvPr>
          <p:cNvSpPr txBox="1"/>
          <p:nvPr/>
        </p:nvSpPr>
        <p:spPr>
          <a:xfrm>
            <a:off x="4419600" y="5943600"/>
            <a:ext cx="990600" cy="457200"/>
          </a:xfrm>
          <a:prstGeom prst="rect">
            <a:avLst/>
          </a:prstGeom>
          <a:noFill/>
          <a:ln>
            <a:noFill/>
          </a:ln>
        </p:spPr>
        <p:txBody>
          <a:bodyPr wrap="none" lIns="0" tIns="0" rIns="0" bIns="0" rtlCol="0" anchor="ctr" anchorCtr="0">
            <a:noAutofit/>
          </a:bodyPr>
          <a:lstStyle/>
          <a:p>
            <a:r>
              <a:rPr lang="en-US" sz="1600" dirty="0"/>
              <a:t>~50GB/s</a:t>
            </a:r>
          </a:p>
        </p:txBody>
      </p:sp>
      <p:cxnSp>
        <p:nvCxnSpPr>
          <p:cNvPr id="36" name="Straight Arrow Connector 35">
            <a:extLst>
              <a:ext uri="{FF2B5EF4-FFF2-40B4-BE49-F238E27FC236}">
                <a16:creationId xmlns:a16="http://schemas.microsoft.com/office/drawing/2014/main" id="{536FFA15-408F-5C47-974C-5AF447310983}"/>
              </a:ext>
            </a:extLst>
          </p:cNvPr>
          <p:cNvCxnSpPr>
            <a:cxnSpLocks/>
            <a:stCxn id="30" idx="1"/>
            <a:endCxn id="23" idx="3"/>
          </p:cNvCxnSpPr>
          <p:nvPr/>
        </p:nvCxnSpPr>
        <p:spPr bwMode="auto">
          <a:xfrm flipH="1">
            <a:off x="3581400" y="5486400"/>
            <a:ext cx="457200" cy="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39" name="Straight Arrow Connector 38">
            <a:extLst>
              <a:ext uri="{FF2B5EF4-FFF2-40B4-BE49-F238E27FC236}">
                <a16:creationId xmlns:a16="http://schemas.microsoft.com/office/drawing/2014/main" id="{3D234D26-F9F1-2349-9F10-F80E4A547313}"/>
              </a:ext>
            </a:extLst>
          </p:cNvPr>
          <p:cNvCxnSpPr>
            <a:cxnSpLocks/>
          </p:cNvCxnSpPr>
          <p:nvPr/>
        </p:nvCxnSpPr>
        <p:spPr bwMode="auto">
          <a:xfrm>
            <a:off x="33528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40" name="Straight Arrow Connector 39">
            <a:extLst>
              <a:ext uri="{FF2B5EF4-FFF2-40B4-BE49-F238E27FC236}">
                <a16:creationId xmlns:a16="http://schemas.microsoft.com/office/drawing/2014/main" id="{0DB5B3D5-4BBC-C346-9805-A7EDF11B5A75}"/>
              </a:ext>
            </a:extLst>
          </p:cNvPr>
          <p:cNvCxnSpPr>
            <a:cxnSpLocks/>
          </p:cNvCxnSpPr>
          <p:nvPr/>
        </p:nvCxnSpPr>
        <p:spPr bwMode="auto">
          <a:xfrm>
            <a:off x="34290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41" name="Straight Arrow Connector 40">
            <a:extLst>
              <a:ext uri="{FF2B5EF4-FFF2-40B4-BE49-F238E27FC236}">
                <a16:creationId xmlns:a16="http://schemas.microsoft.com/office/drawing/2014/main" id="{9AFE6D85-3FE2-4C49-95E3-1C792A696A14}"/>
              </a:ext>
            </a:extLst>
          </p:cNvPr>
          <p:cNvCxnSpPr>
            <a:cxnSpLocks/>
          </p:cNvCxnSpPr>
          <p:nvPr/>
        </p:nvCxnSpPr>
        <p:spPr bwMode="auto">
          <a:xfrm>
            <a:off x="35052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42" name="Straight Arrow Connector 41">
            <a:extLst>
              <a:ext uri="{FF2B5EF4-FFF2-40B4-BE49-F238E27FC236}">
                <a16:creationId xmlns:a16="http://schemas.microsoft.com/office/drawing/2014/main" id="{09011773-8B93-BF44-8890-39A0B9B7923D}"/>
              </a:ext>
            </a:extLst>
          </p:cNvPr>
          <p:cNvCxnSpPr>
            <a:cxnSpLocks/>
          </p:cNvCxnSpPr>
          <p:nvPr/>
        </p:nvCxnSpPr>
        <p:spPr bwMode="auto">
          <a:xfrm>
            <a:off x="41910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43" name="Straight Arrow Connector 42">
            <a:extLst>
              <a:ext uri="{FF2B5EF4-FFF2-40B4-BE49-F238E27FC236}">
                <a16:creationId xmlns:a16="http://schemas.microsoft.com/office/drawing/2014/main" id="{568EFB34-0D26-A042-8ABD-5EDEA7445BD8}"/>
              </a:ext>
            </a:extLst>
          </p:cNvPr>
          <p:cNvCxnSpPr>
            <a:cxnSpLocks/>
          </p:cNvCxnSpPr>
          <p:nvPr/>
        </p:nvCxnSpPr>
        <p:spPr bwMode="auto">
          <a:xfrm>
            <a:off x="42672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44" name="Straight Arrow Connector 43">
            <a:extLst>
              <a:ext uri="{FF2B5EF4-FFF2-40B4-BE49-F238E27FC236}">
                <a16:creationId xmlns:a16="http://schemas.microsoft.com/office/drawing/2014/main" id="{8891B755-FA5C-7B40-8D7D-358F9CB5E154}"/>
              </a:ext>
            </a:extLst>
          </p:cNvPr>
          <p:cNvCxnSpPr>
            <a:cxnSpLocks/>
          </p:cNvCxnSpPr>
          <p:nvPr/>
        </p:nvCxnSpPr>
        <p:spPr bwMode="auto">
          <a:xfrm>
            <a:off x="43434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spTree>
    <p:extLst>
      <p:ext uri="{BB962C8B-B14F-4D97-AF65-F5344CB8AC3E}">
        <p14:creationId xmlns:p14="http://schemas.microsoft.com/office/powerpoint/2010/main" val="104278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3276600"/>
            <a:ext cx="12801600" cy="1600200"/>
          </a:xfrm>
        </p:spPr>
        <p:txBody>
          <a:bodyPr anchor="ctr"/>
          <a:lstStyle/>
          <a:p>
            <a:r>
              <a:rPr lang="en-US" sz="8000" dirty="0"/>
              <a:t>Modeling In-Core Performance Effects</a:t>
            </a:r>
            <a:endParaRPr lang="en-US" i="1" dirty="0"/>
          </a:p>
        </p:txBody>
      </p:sp>
    </p:spTree>
    <p:extLst>
      <p:ext uri="{BB962C8B-B14F-4D97-AF65-F5344CB8AC3E}">
        <p14:creationId xmlns:p14="http://schemas.microsoft.com/office/powerpoint/2010/main" val="771986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Data, Instruction, Thread-Level Parallelism</a:t>
            </a:r>
            <a:r>
              <a:rPr lang="mr-IN" dirty="0"/>
              <a:t>…</a:t>
            </a:r>
            <a:endParaRPr lang="en-US" dirty="0"/>
          </a:p>
        </p:txBody>
      </p:sp>
      <p:sp>
        <p:nvSpPr>
          <p:cNvPr id="3" name="Content Placeholder 2"/>
          <p:cNvSpPr>
            <a:spLocks noGrp="1"/>
          </p:cNvSpPr>
          <p:nvPr>
            <p:ph idx="1"/>
          </p:nvPr>
        </p:nvSpPr>
        <p:spPr>
          <a:xfrm>
            <a:off x="457200" y="1447800"/>
            <a:ext cx="13716000" cy="1371600"/>
          </a:xfrm>
        </p:spPr>
        <p:txBody>
          <a:bodyPr/>
          <a:lstStyle/>
          <a:p>
            <a:pPr marL="457200" indent="-457200">
              <a:spcBef>
                <a:spcPts val="800"/>
              </a:spcBef>
              <a:buFont typeface="Wingdings" charset="2"/>
              <a:buChar char="§"/>
            </a:pPr>
            <a:r>
              <a:rPr lang="en-US" sz="3200" dirty="0"/>
              <a:t>Modern CPUs use several techniques to increase per core Flop/s</a:t>
            </a:r>
            <a:endParaRPr lang="en-US" sz="1800" b="1" dirty="0">
              <a:solidFill>
                <a:srgbClr val="FF0080"/>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33</a:t>
            </a:fld>
            <a:endParaRPr lang="en-US" dirty="0"/>
          </a:p>
        </p:txBody>
      </p:sp>
      <p:grpSp>
        <p:nvGrpSpPr>
          <p:cNvPr id="9" name="Group 8">
            <a:extLst>
              <a:ext uri="{FF2B5EF4-FFF2-40B4-BE49-F238E27FC236}">
                <a16:creationId xmlns:a16="http://schemas.microsoft.com/office/drawing/2014/main" id="{847ED4E0-ED2E-4247-913D-75248EDABB45}"/>
              </a:ext>
            </a:extLst>
          </p:cNvPr>
          <p:cNvGrpSpPr/>
          <p:nvPr/>
        </p:nvGrpSpPr>
        <p:grpSpPr>
          <a:xfrm>
            <a:off x="457200" y="2362200"/>
            <a:ext cx="4572000" cy="1905000"/>
            <a:chOff x="457200" y="2362200"/>
            <a:chExt cx="4572000" cy="1905000"/>
          </a:xfrm>
        </p:grpSpPr>
        <p:sp>
          <p:nvSpPr>
            <p:cNvPr id="26" name="TextBox 25">
              <a:extLst>
                <a:ext uri="{FF2B5EF4-FFF2-40B4-BE49-F238E27FC236}">
                  <a16:creationId xmlns:a16="http://schemas.microsoft.com/office/drawing/2014/main" id="{D69BB8F3-5114-ED4C-BA46-4587539EA3B0}"/>
                </a:ext>
              </a:extLst>
            </p:cNvPr>
            <p:cNvSpPr txBox="1"/>
            <p:nvPr/>
          </p:nvSpPr>
          <p:spPr>
            <a:xfrm>
              <a:off x="457200" y="2362200"/>
              <a:ext cx="4572000" cy="533400"/>
            </a:xfrm>
            <a:prstGeom prst="rect">
              <a:avLst/>
            </a:prstGeom>
            <a:noFill/>
          </p:spPr>
          <p:txBody>
            <a:bodyPr wrap="none" lIns="0" tIns="0" rIns="0" rtlCol="0" anchor="ctr" anchorCtr="0">
              <a:noAutofit/>
            </a:bodyPr>
            <a:lstStyle/>
            <a:p>
              <a:pPr algn="ctr"/>
              <a:r>
                <a:rPr lang="en-US" sz="3200" b="1" u="sng" dirty="0">
                  <a:solidFill>
                    <a:srgbClr val="002060"/>
                  </a:solidFill>
                </a:rPr>
                <a:t>Fused Multiply Add</a:t>
              </a:r>
            </a:p>
          </p:txBody>
        </p:sp>
        <p:sp>
          <p:nvSpPr>
            <p:cNvPr id="32" name="Content Placeholder 2">
              <a:extLst>
                <a:ext uri="{FF2B5EF4-FFF2-40B4-BE49-F238E27FC236}">
                  <a16:creationId xmlns:a16="http://schemas.microsoft.com/office/drawing/2014/main" id="{458C7216-478A-D241-821C-EEEBAF9D2413}"/>
                </a:ext>
              </a:extLst>
            </p:cNvPr>
            <p:cNvSpPr txBox="1">
              <a:spLocks/>
            </p:cNvSpPr>
            <p:nvPr/>
          </p:nvSpPr>
          <p:spPr>
            <a:xfrm>
              <a:off x="685800" y="2895600"/>
              <a:ext cx="4114800" cy="1371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Arial" panose="020B0604020202020204" pitchFamily="34" charset="0"/>
                <a:buChar char="•"/>
              </a:pPr>
              <a:r>
                <a:rPr lang="en-US" sz="2400" kern="0" dirty="0"/>
                <a:t>w = x*y + z is a common idiom in linear algebra</a:t>
              </a:r>
            </a:p>
            <a:p>
              <a:pPr marL="457200" indent="-457200">
                <a:spcBef>
                  <a:spcPts val="800"/>
                </a:spcBef>
                <a:buFont typeface="Arial" panose="020B0604020202020204" pitchFamily="34" charset="0"/>
                <a:buChar char="•"/>
              </a:pPr>
              <a:r>
                <a:rPr lang="en-US" sz="2400" kern="0" dirty="0"/>
                <a:t>Rather than having separate multiple and add instructions, processors can use a fused multiply add (FMA)</a:t>
              </a:r>
            </a:p>
            <a:p>
              <a:pPr marL="457200" indent="-457200">
                <a:spcBef>
                  <a:spcPts val="800"/>
                </a:spcBef>
                <a:buFont typeface="Arial" panose="020B0604020202020204" pitchFamily="34" charset="0"/>
                <a:buChar char="•"/>
              </a:pPr>
              <a:r>
                <a:rPr lang="en-US" sz="2400" kern="0" dirty="0"/>
                <a:t>The FPU chains the multiply and add in a single pipeline so that it can complete FMA/cycle</a:t>
              </a:r>
            </a:p>
            <a:p>
              <a:pPr marL="285750" indent="-285750">
                <a:spcBef>
                  <a:spcPts val="800"/>
                </a:spcBef>
                <a:buFont typeface="Arial" panose="020B0604020202020204" pitchFamily="34" charset="0"/>
                <a:buChar char="•"/>
              </a:pPr>
              <a:endParaRPr lang="en-US" sz="1800" b="1" kern="0" dirty="0">
                <a:solidFill>
                  <a:srgbClr val="FF0080"/>
                </a:solidFill>
              </a:endParaRPr>
            </a:p>
          </p:txBody>
        </p:sp>
      </p:grpSp>
      <p:grpSp>
        <p:nvGrpSpPr>
          <p:cNvPr id="11" name="Group 10">
            <a:extLst>
              <a:ext uri="{FF2B5EF4-FFF2-40B4-BE49-F238E27FC236}">
                <a16:creationId xmlns:a16="http://schemas.microsoft.com/office/drawing/2014/main" id="{AC984ADC-EFF7-AF43-914D-0DDD0D080CD3}"/>
              </a:ext>
            </a:extLst>
          </p:cNvPr>
          <p:cNvGrpSpPr/>
          <p:nvPr/>
        </p:nvGrpSpPr>
        <p:grpSpPr>
          <a:xfrm>
            <a:off x="5029200" y="2362200"/>
            <a:ext cx="4572000" cy="1905000"/>
            <a:chOff x="5029200" y="2362200"/>
            <a:chExt cx="4572000" cy="1905000"/>
          </a:xfrm>
        </p:grpSpPr>
        <p:sp>
          <p:nvSpPr>
            <p:cNvPr id="4" name="TextBox 3">
              <a:extLst>
                <a:ext uri="{FF2B5EF4-FFF2-40B4-BE49-F238E27FC236}">
                  <a16:creationId xmlns:a16="http://schemas.microsoft.com/office/drawing/2014/main" id="{82C566B7-5FCE-E24D-B1BB-330AE52D195F}"/>
                </a:ext>
              </a:extLst>
            </p:cNvPr>
            <p:cNvSpPr txBox="1"/>
            <p:nvPr/>
          </p:nvSpPr>
          <p:spPr>
            <a:xfrm>
              <a:off x="5029200" y="2362200"/>
              <a:ext cx="4572000" cy="533400"/>
            </a:xfrm>
            <a:prstGeom prst="rect">
              <a:avLst/>
            </a:prstGeom>
            <a:noFill/>
          </p:spPr>
          <p:txBody>
            <a:bodyPr wrap="none" lIns="0" tIns="0" rIns="0" rtlCol="0" anchor="ctr" anchorCtr="0">
              <a:noAutofit/>
            </a:bodyPr>
            <a:lstStyle/>
            <a:p>
              <a:pPr algn="ctr"/>
              <a:r>
                <a:rPr lang="en-US" sz="3200" b="1" u="sng" dirty="0">
                  <a:solidFill>
                    <a:srgbClr val="002060"/>
                  </a:solidFill>
                </a:rPr>
                <a:t>Vector Instructions</a:t>
              </a:r>
            </a:p>
          </p:txBody>
        </p:sp>
        <p:sp>
          <p:nvSpPr>
            <p:cNvPr id="38" name="Content Placeholder 2">
              <a:extLst>
                <a:ext uri="{FF2B5EF4-FFF2-40B4-BE49-F238E27FC236}">
                  <a16:creationId xmlns:a16="http://schemas.microsoft.com/office/drawing/2014/main" id="{1FA7153D-AC03-A64C-8F7B-7E4BCD61A84E}"/>
                </a:ext>
              </a:extLst>
            </p:cNvPr>
            <p:cNvSpPr txBox="1">
              <a:spLocks/>
            </p:cNvSpPr>
            <p:nvPr/>
          </p:nvSpPr>
          <p:spPr>
            <a:xfrm>
              <a:off x="5257800" y="2895600"/>
              <a:ext cx="4114800" cy="1371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Arial" panose="020B0604020202020204" pitchFamily="34" charset="0"/>
                <a:buChar char="•"/>
              </a:pPr>
              <a:r>
                <a:rPr lang="en-US" sz="2400" kern="0" dirty="0"/>
                <a:t>Many HPC codes apply the same operation to a vector of elements</a:t>
              </a:r>
            </a:p>
            <a:p>
              <a:pPr marL="457200" indent="-457200">
                <a:spcBef>
                  <a:spcPts val="800"/>
                </a:spcBef>
                <a:buFont typeface="Arial" panose="020B0604020202020204" pitchFamily="34" charset="0"/>
                <a:buChar char="•"/>
              </a:pPr>
              <a:r>
                <a:rPr lang="en-US" sz="2400" kern="0" dirty="0"/>
                <a:t>Vendors provide vector instructions that apply the same operation to 2, 4, 8, 16 elements…</a:t>
              </a:r>
            </a:p>
            <a:p>
              <a:pPr marL="914400" indent="-457200">
                <a:spcBef>
                  <a:spcPts val="800"/>
                </a:spcBef>
              </a:pPr>
              <a:r>
                <a:rPr lang="en-US" sz="2400" kern="0" dirty="0"/>
                <a:t>x [0:7] *y [0:7] + z [0:7]</a:t>
              </a:r>
            </a:p>
            <a:p>
              <a:pPr marL="457200" indent="-457200">
                <a:spcBef>
                  <a:spcPts val="800"/>
                </a:spcBef>
                <a:buFont typeface="Arial" panose="020B0604020202020204" pitchFamily="34" charset="0"/>
                <a:buChar char="•"/>
              </a:pPr>
              <a:r>
                <a:rPr lang="en-US" sz="2400" kern="0" dirty="0"/>
                <a:t>Vector FPUs complete 8 vector operations/cycle</a:t>
              </a:r>
            </a:p>
          </p:txBody>
        </p:sp>
      </p:grpSp>
      <p:grpSp>
        <p:nvGrpSpPr>
          <p:cNvPr id="18" name="Group 17">
            <a:extLst>
              <a:ext uri="{FF2B5EF4-FFF2-40B4-BE49-F238E27FC236}">
                <a16:creationId xmlns:a16="http://schemas.microsoft.com/office/drawing/2014/main" id="{28A2845E-CDC9-364B-A6CF-EF75A6F67F83}"/>
              </a:ext>
            </a:extLst>
          </p:cNvPr>
          <p:cNvGrpSpPr/>
          <p:nvPr/>
        </p:nvGrpSpPr>
        <p:grpSpPr>
          <a:xfrm>
            <a:off x="9601200" y="2362200"/>
            <a:ext cx="4572000" cy="1905000"/>
            <a:chOff x="9601200" y="2362200"/>
            <a:chExt cx="4572000" cy="1905000"/>
          </a:xfrm>
        </p:grpSpPr>
        <p:sp>
          <p:nvSpPr>
            <p:cNvPr id="27" name="TextBox 26">
              <a:extLst>
                <a:ext uri="{FF2B5EF4-FFF2-40B4-BE49-F238E27FC236}">
                  <a16:creationId xmlns:a16="http://schemas.microsoft.com/office/drawing/2014/main" id="{4EA3136D-AA70-4E48-8B65-05049118045B}"/>
                </a:ext>
              </a:extLst>
            </p:cNvPr>
            <p:cNvSpPr txBox="1"/>
            <p:nvPr/>
          </p:nvSpPr>
          <p:spPr>
            <a:xfrm>
              <a:off x="9601200" y="2362200"/>
              <a:ext cx="4572000" cy="533400"/>
            </a:xfrm>
            <a:prstGeom prst="rect">
              <a:avLst/>
            </a:prstGeom>
            <a:noFill/>
          </p:spPr>
          <p:txBody>
            <a:bodyPr wrap="none" lIns="0" tIns="0" rIns="0" rtlCol="0" anchor="ctr" anchorCtr="0">
              <a:noAutofit/>
            </a:bodyPr>
            <a:lstStyle/>
            <a:p>
              <a:pPr algn="ctr"/>
              <a:r>
                <a:rPr lang="en-US" sz="3200" b="1" u="sng" dirty="0">
                  <a:solidFill>
                    <a:srgbClr val="002060"/>
                  </a:solidFill>
                </a:rPr>
                <a:t>Deep pipelines</a:t>
              </a:r>
            </a:p>
          </p:txBody>
        </p:sp>
        <p:sp>
          <p:nvSpPr>
            <p:cNvPr id="39" name="Content Placeholder 2">
              <a:extLst>
                <a:ext uri="{FF2B5EF4-FFF2-40B4-BE49-F238E27FC236}">
                  <a16:creationId xmlns:a16="http://schemas.microsoft.com/office/drawing/2014/main" id="{D3D0CE18-6DD4-2B43-8CAA-5E3A6423F753}"/>
                </a:ext>
              </a:extLst>
            </p:cNvPr>
            <p:cNvSpPr txBox="1">
              <a:spLocks/>
            </p:cNvSpPr>
            <p:nvPr/>
          </p:nvSpPr>
          <p:spPr>
            <a:xfrm>
              <a:off x="9829800" y="2895600"/>
              <a:ext cx="4114800" cy="1371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Arial" panose="020B0604020202020204" pitchFamily="34" charset="0"/>
                <a:buChar char="•"/>
              </a:pPr>
              <a:r>
                <a:rPr lang="en-US" sz="2400" kern="0" dirty="0"/>
                <a:t>The hardware for a FMA is substantial.  </a:t>
              </a:r>
            </a:p>
            <a:p>
              <a:pPr marL="457200" indent="-457200">
                <a:spcBef>
                  <a:spcPts val="800"/>
                </a:spcBef>
                <a:buFont typeface="Arial" panose="020B0604020202020204" pitchFamily="34" charset="0"/>
                <a:buChar char="•"/>
              </a:pPr>
              <a:r>
                <a:rPr lang="en-US" sz="2400" kern="0" dirty="0"/>
                <a:t>Breaking a single FMA up into several smaller operations and pipelining them allows vendors to increase GHz</a:t>
              </a:r>
            </a:p>
            <a:p>
              <a:pPr marL="457200" indent="-457200">
                <a:spcBef>
                  <a:spcPts val="800"/>
                </a:spcBef>
                <a:buFont typeface="Arial" panose="020B0604020202020204" pitchFamily="34" charset="0"/>
                <a:buChar char="•"/>
              </a:pPr>
              <a:r>
                <a:rPr lang="en-US" sz="2400" kern="0" dirty="0"/>
                <a:t>Little’s Law applies… need </a:t>
              </a:r>
              <a:r>
                <a:rPr lang="en-US" sz="2400" kern="0" dirty="0" err="1"/>
                <a:t>FP_Latency</a:t>
              </a:r>
              <a:r>
                <a:rPr lang="en-US" sz="2400" kern="0" dirty="0"/>
                <a:t> * </a:t>
              </a:r>
              <a:r>
                <a:rPr lang="en-US" sz="2400" kern="0" dirty="0" err="1"/>
                <a:t>FP_bandwidth</a:t>
              </a:r>
              <a:r>
                <a:rPr lang="en-US" sz="2400" kern="0" dirty="0"/>
                <a:t> independent instructions</a:t>
              </a:r>
            </a:p>
          </p:txBody>
        </p:sp>
      </p:grpSp>
      <p:grpSp>
        <p:nvGrpSpPr>
          <p:cNvPr id="40" name="Group 39">
            <a:extLst>
              <a:ext uri="{FF2B5EF4-FFF2-40B4-BE49-F238E27FC236}">
                <a16:creationId xmlns:a16="http://schemas.microsoft.com/office/drawing/2014/main" id="{70320755-3606-D54D-8622-021DBEA47B8E}"/>
              </a:ext>
            </a:extLst>
          </p:cNvPr>
          <p:cNvGrpSpPr/>
          <p:nvPr/>
        </p:nvGrpSpPr>
        <p:grpSpPr>
          <a:xfrm>
            <a:off x="838200" y="3200400"/>
            <a:ext cx="3581400" cy="3200400"/>
            <a:chOff x="7848600" y="1981200"/>
            <a:chExt cx="6096000" cy="5334000"/>
          </a:xfrm>
        </p:grpSpPr>
        <p:sp>
          <p:nvSpPr>
            <p:cNvPr id="41" name="Explosion 2 40">
              <a:extLst>
                <a:ext uri="{FF2B5EF4-FFF2-40B4-BE49-F238E27FC236}">
                  <a16:creationId xmlns:a16="http://schemas.microsoft.com/office/drawing/2014/main" id="{EF237036-21A2-FA4C-B9B5-5ABCEBAC7440}"/>
                </a:ext>
              </a:extLst>
            </p:cNvPr>
            <p:cNvSpPr/>
            <p:nvPr/>
          </p:nvSpPr>
          <p:spPr bwMode="auto">
            <a:xfrm>
              <a:off x="7848600" y="1981200"/>
              <a:ext cx="6096000" cy="5334000"/>
            </a:xfrm>
            <a:prstGeom prst="irregularSeal2">
              <a:avLst/>
            </a:prstGeom>
            <a:solidFill>
              <a:srgbClr val="FFCC66"/>
            </a:solidFill>
            <a:ln w="9525" cap="flat" cmpd="sng" algn="ctr">
              <a:solidFill>
                <a:srgbClr val="9411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0" i="0" u="none" strike="noStrike" cap="none" normalizeH="0" baseline="0" dirty="0">
                  <a:ln>
                    <a:noFill/>
                  </a:ln>
                  <a:solidFill>
                    <a:srgbClr val="FF9300"/>
                  </a:solidFill>
                  <a:effectLst/>
                  <a:latin typeface="Arial" charset="0"/>
                  <a:ea typeface="ＭＳ Ｐゴシック" charset="-128"/>
                  <a:cs typeface="ＭＳ Ｐゴシック" charset="-128"/>
                </a:rPr>
                <a:t>!</a:t>
              </a:r>
            </a:p>
          </p:txBody>
        </p:sp>
        <p:sp>
          <p:nvSpPr>
            <p:cNvPr id="42" name="Content Placeholder 2">
              <a:extLst>
                <a:ext uri="{FF2B5EF4-FFF2-40B4-BE49-F238E27FC236}">
                  <a16:creationId xmlns:a16="http://schemas.microsoft.com/office/drawing/2014/main" id="{F1F634CF-810D-6D45-8D6A-1948B5D183B9}"/>
                </a:ext>
              </a:extLst>
            </p:cNvPr>
            <p:cNvSpPr txBox="1">
              <a:spLocks/>
            </p:cNvSpPr>
            <p:nvPr/>
          </p:nvSpPr>
          <p:spPr>
            <a:xfrm rot="20099409">
              <a:off x="8447218" y="3776320"/>
              <a:ext cx="4800601" cy="18669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2400" b="1" kern="0" dirty="0">
                  <a:solidFill>
                    <a:srgbClr val="941100"/>
                  </a:solidFill>
                </a:rPr>
                <a:t>Resurgence… Tensor Cores, QFMA, </a:t>
              </a:r>
              <a:r>
                <a:rPr lang="en-US" sz="2400" b="1" kern="0" dirty="0" err="1">
                  <a:solidFill>
                    <a:srgbClr val="941100"/>
                  </a:solidFill>
                </a:rPr>
                <a:t>etc</a:t>
              </a:r>
              <a:r>
                <a:rPr lang="en-US" sz="2400" b="1" kern="0" dirty="0">
                  <a:solidFill>
                    <a:srgbClr val="941100"/>
                  </a:solidFill>
                </a:rPr>
                <a:t>…</a:t>
              </a:r>
            </a:p>
          </p:txBody>
        </p:sp>
      </p:grpSp>
    </p:spTree>
    <p:extLst>
      <p:ext uri="{BB962C8B-B14F-4D97-AF65-F5344CB8AC3E}">
        <p14:creationId xmlns:p14="http://schemas.microsoft.com/office/powerpoint/2010/main" val="132141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Data, Instruction, Thread-Level Parallelism</a:t>
            </a:r>
            <a:r>
              <a:rPr lang="mr-IN" dirty="0"/>
              <a:t>…</a:t>
            </a:r>
            <a:endParaRPr lang="en-US" dirty="0"/>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If every instruction were an ADD (instead of FMA), </a:t>
            </a:r>
            <a:r>
              <a:rPr lang="en-US" sz="3200" b="1" dirty="0">
                <a:solidFill>
                  <a:srgbClr val="FF2F92"/>
                </a:solidFill>
              </a:rPr>
              <a:t>performance would drop by 2x on KNL or 4x on Haswell </a:t>
            </a:r>
          </a:p>
          <a:p>
            <a:pPr marL="457200" indent="-457200">
              <a:spcBef>
                <a:spcPts val="800"/>
              </a:spcBef>
              <a:buFont typeface="Wingdings" charset="2"/>
              <a:buChar char="§"/>
            </a:pPr>
            <a:r>
              <a:rPr lang="en-US" sz="3200" dirty="0"/>
              <a:t>Similarly, if one had no vector instructions, performance would drop by </a:t>
            </a:r>
            <a:r>
              <a:rPr lang="en-US" sz="3200" b="1" u="sng" dirty="0">
                <a:solidFill>
                  <a:srgbClr val="FF2F92"/>
                </a:solidFill>
              </a:rPr>
              <a:t>another</a:t>
            </a:r>
            <a:r>
              <a:rPr lang="en-US" sz="3200" b="1" dirty="0">
                <a:solidFill>
                  <a:srgbClr val="FF2F92"/>
                </a:solidFill>
              </a:rPr>
              <a:t> 8x on KNL and 4x on Haswell</a:t>
            </a:r>
          </a:p>
          <a:p>
            <a:pPr marL="457200" indent="-457200">
              <a:spcBef>
                <a:spcPts val="800"/>
              </a:spcBef>
              <a:buFont typeface="Wingdings" charset="2"/>
              <a:buChar char="§"/>
            </a:pPr>
            <a:r>
              <a:rPr lang="en-US" sz="3200" dirty="0"/>
              <a:t>FP Divides can be even worse.</a:t>
            </a:r>
          </a:p>
          <a:p>
            <a:pPr marL="457200" indent="-457200">
              <a:spcBef>
                <a:spcPts val="800"/>
              </a:spcBef>
              <a:buFont typeface="Wingdings" charset="2"/>
              <a:buChar char="§"/>
            </a:pPr>
            <a:r>
              <a:rPr lang="en-US" sz="3200" dirty="0"/>
              <a:t>Lack of threading will reduce performance by 64x on KNL.</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34</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0591800" y="3048000"/>
            <a:ext cx="2159566" cy="381000"/>
            <a:chOff x="10591800" y="3048000"/>
            <a:chExt cx="21595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0591800" y="3048000"/>
              <a:ext cx="2159566" cy="369332"/>
            </a:xfrm>
            <a:prstGeom prst="rect">
              <a:avLst/>
            </a:prstGeom>
            <a:noFill/>
          </p:spPr>
          <p:txBody>
            <a:bodyPr wrap="none" rtlCol="0">
              <a:spAutoFit/>
            </a:bodyPr>
            <a:lstStyle/>
            <a:p>
              <a:pPr algn="r"/>
              <a:r>
                <a:rPr lang="en-US" sz="1800" dirty="0">
                  <a:solidFill>
                    <a:srgbClr val="CC66FF"/>
                  </a:solidFill>
                </a:rPr>
                <a:t>Add-only (No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15" name="Group 14"/>
          <p:cNvGrpSpPr/>
          <p:nvPr/>
        </p:nvGrpSpPr>
        <p:grpSpPr>
          <a:xfrm>
            <a:off x="11201400" y="3581400"/>
            <a:ext cx="152400" cy="2209800"/>
            <a:chOff x="10210800" y="3809998"/>
            <a:chExt cx="152400" cy="2209800"/>
          </a:xfrm>
        </p:grpSpPr>
        <p:cxnSp>
          <p:nvCxnSpPr>
            <p:cNvPr id="35" name="Straight Connector 34"/>
            <p:cNvCxnSpPr/>
            <p:nvPr/>
          </p:nvCxnSpPr>
          <p:spPr bwMode="auto">
            <a:xfrm>
              <a:off x="10287000" y="3809998"/>
              <a:ext cx="0" cy="2209800"/>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36" name="Oval 35"/>
            <p:cNvSpPr/>
            <p:nvPr/>
          </p:nvSpPr>
          <p:spPr bwMode="auto">
            <a:xfrm>
              <a:off x="10210800" y="49529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4" name="Cloud 23"/>
          <p:cNvSpPr/>
          <p:nvPr/>
        </p:nvSpPr>
        <p:spPr bwMode="auto">
          <a:xfrm>
            <a:off x="10896600" y="4876800"/>
            <a:ext cx="2819400" cy="1524000"/>
          </a:xfrm>
          <a:prstGeom prst="cloud">
            <a:avLst/>
          </a:prstGeom>
          <a:solidFill>
            <a:schemeClr val="bg1"/>
          </a:solidFill>
          <a:ln w="9525" cap="flat" cmpd="sng" algn="ctr">
            <a:solidFill>
              <a:srgbClr val="7030A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r>
              <a:rPr lang="en-US" sz="1600" b="1" dirty="0">
                <a:solidFill>
                  <a:srgbClr val="7030A0"/>
                </a:solidFill>
                <a:latin typeface="Arial" charset="0"/>
                <a:ea typeface="ＭＳ Ｐゴシック" charset="-128"/>
                <a:cs typeface="ＭＳ Ｐゴシック" charset="-128"/>
              </a:rPr>
              <a:t>Poor vectorization pulls performance below DDR Roofline</a:t>
            </a:r>
            <a:endParaRPr kumimoji="0" lang="en-US" sz="1200" i="0" strike="noStrike" cap="none" normalizeH="0" baseline="0" dirty="0">
              <a:ln>
                <a:noFill/>
              </a:ln>
              <a:solidFill>
                <a:srgbClr val="7030A0"/>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44553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Superscalar vs. instruction mix</a:t>
            </a:r>
          </a:p>
        </p:txBody>
      </p:sp>
      <p:sp>
        <p:nvSpPr>
          <p:cNvPr id="3" name="Content Placeholder 2"/>
          <p:cNvSpPr>
            <a:spLocks noGrp="1"/>
          </p:cNvSpPr>
          <p:nvPr>
            <p:ph idx="1"/>
          </p:nvPr>
        </p:nvSpPr>
        <p:spPr>
          <a:xfrm>
            <a:off x="457200" y="1447800"/>
            <a:ext cx="6858000" cy="1143000"/>
          </a:xfrm>
        </p:spPr>
        <p:txBody>
          <a:bodyPr/>
          <a:lstStyle/>
          <a:p>
            <a:pPr marL="457200" indent="-457200">
              <a:spcBef>
                <a:spcPts val="800"/>
              </a:spcBef>
              <a:buFont typeface="Wingdings" charset="2"/>
              <a:buChar char="§"/>
            </a:pPr>
            <a:r>
              <a:rPr lang="en-US" sz="3200" dirty="0"/>
              <a:t>Define in-core ceilings based on instruction mix…</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35</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20" name="Group 19"/>
          <p:cNvGrpSpPr/>
          <p:nvPr/>
        </p:nvGrpSpPr>
        <p:grpSpPr>
          <a:xfrm>
            <a:off x="11430000" y="3200400"/>
            <a:ext cx="2286000" cy="457200"/>
            <a:chOff x="11430000" y="4572000"/>
            <a:chExt cx="2286000" cy="457200"/>
          </a:xfrm>
        </p:grpSpPr>
        <p:cxnSp>
          <p:nvCxnSpPr>
            <p:cNvPr id="33" name="Straight Arrow Connector 32"/>
            <p:cNvCxnSpPr>
              <a:cxnSpLocks/>
            </p:cNvCxnSpPr>
            <p:nvPr/>
          </p:nvCxnSpPr>
          <p:spPr bwMode="auto">
            <a:xfrm>
              <a:off x="11430000" y="48006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25% FP</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7" name="Group 26">
            <a:extLst>
              <a:ext uri="{FF2B5EF4-FFF2-40B4-BE49-F238E27FC236}">
                <a16:creationId xmlns:a16="http://schemas.microsoft.com/office/drawing/2014/main" id="{277DCB81-609C-7C45-8047-D3F34F0E0469}"/>
              </a:ext>
            </a:extLst>
          </p:cNvPr>
          <p:cNvGrpSpPr/>
          <p:nvPr/>
        </p:nvGrpSpPr>
        <p:grpSpPr>
          <a:xfrm>
            <a:off x="10972800" y="3657600"/>
            <a:ext cx="2743200" cy="457200"/>
            <a:chOff x="10972800" y="4572000"/>
            <a:chExt cx="2743200" cy="457200"/>
          </a:xfrm>
        </p:grpSpPr>
        <p:cxnSp>
          <p:nvCxnSpPr>
            <p:cNvPr id="28" name="Straight Arrow Connector 27">
              <a:extLst>
                <a:ext uri="{FF2B5EF4-FFF2-40B4-BE49-F238E27FC236}">
                  <a16:creationId xmlns:a16="http://schemas.microsoft.com/office/drawing/2014/main" id="{000013C9-2803-4E4E-994D-5F62262248A8}"/>
                </a:ext>
              </a:extLst>
            </p:cNvPr>
            <p:cNvCxnSpPr>
              <a:cxnSpLocks/>
            </p:cNvCxnSpPr>
            <p:nvPr/>
          </p:nvCxnSpPr>
          <p:spPr bwMode="auto">
            <a:xfrm>
              <a:off x="10972800" y="4800600"/>
              <a:ext cx="17526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0" name="TextBox 29">
              <a:extLst>
                <a:ext uri="{FF2B5EF4-FFF2-40B4-BE49-F238E27FC236}">
                  <a16:creationId xmlns:a16="http://schemas.microsoft.com/office/drawing/2014/main" id="{20620C1C-A59D-7348-BB09-88F619D862B4}"/>
                </a:ext>
              </a:extLst>
            </p:cNvPr>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12% FP</a:t>
              </a:r>
            </a:p>
          </p:txBody>
        </p:sp>
      </p:grpSp>
      <p:grpSp>
        <p:nvGrpSpPr>
          <p:cNvPr id="11" name="Group 10">
            <a:extLst>
              <a:ext uri="{FF2B5EF4-FFF2-40B4-BE49-F238E27FC236}">
                <a16:creationId xmlns:a16="http://schemas.microsoft.com/office/drawing/2014/main" id="{35A3F818-1EEB-2149-82DF-4A3F35AD8752}"/>
              </a:ext>
            </a:extLst>
          </p:cNvPr>
          <p:cNvGrpSpPr/>
          <p:nvPr/>
        </p:nvGrpSpPr>
        <p:grpSpPr>
          <a:xfrm>
            <a:off x="457200" y="2514600"/>
            <a:ext cx="13258800" cy="2438400"/>
            <a:chOff x="457200" y="2514600"/>
            <a:chExt cx="13258800" cy="2438400"/>
          </a:xfrm>
        </p:grpSpPr>
        <p:sp>
          <p:nvSpPr>
            <p:cNvPr id="26" name="TextBox 25">
              <a:extLst>
                <a:ext uri="{FF2B5EF4-FFF2-40B4-BE49-F238E27FC236}">
                  <a16:creationId xmlns:a16="http://schemas.microsoft.com/office/drawing/2014/main" id="{5857DB91-3CD7-1C47-8F78-4F17A23BAC7D}"/>
                </a:ext>
              </a:extLst>
            </p:cNvPr>
            <p:cNvSpPr txBox="1"/>
            <p:nvPr/>
          </p:nvSpPr>
          <p:spPr>
            <a:xfrm>
              <a:off x="12801600" y="2743200"/>
              <a:ext cx="914400" cy="457200"/>
            </a:xfrm>
            <a:prstGeom prst="rect">
              <a:avLst/>
            </a:prstGeom>
            <a:noFill/>
          </p:spPr>
          <p:txBody>
            <a:bodyPr wrap="none" lIns="0" tIns="0" rIns="0" bIns="0" rtlCol="0" anchor="ctr" anchorCtr="0">
              <a:noAutofit/>
            </a:bodyPr>
            <a:lstStyle/>
            <a:p>
              <a:r>
                <a:rPr lang="en-US" sz="1800" dirty="0">
                  <a:solidFill>
                    <a:srgbClr val="7030A0"/>
                  </a:solidFill>
                </a:rPr>
                <a:t>≥50% FP</a:t>
              </a:r>
            </a:p>
          </p:txBody>
        </p:sp>
        <p:sp>
          <p:nvSpPr>
            <p:cNvPr id="32" name="Content Placeholder 2">
              <a:extLst>
                <a:ext uri="{FF2B5EF4-FFF2-40B4-BE49-F238E27FC236}">
                  <a16:creationId xmlns:a16="http://schemas.microsoft.com/office/drawing/2014/main" id="{8EC9732B-22D5-4848-A735-82604D105A03}"/>
                </a:ext>
              </a:extLst>
            </p:cNvPr>
            <p:cNvSpPr txBox="1">
              <a:spLocks/>
            </p:cNvSpPr>
            <p:nvPr/>
          </p:nvSpPr>
          <p:spPr>
            <a:xfrm>
              <a:off x="457200" y="2514600"/>
              <a:ext cx="6858000" cy="24384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e.g. Haswell</a:t>
              </a:r>
            </a:p>
            <a:p>
              <a:pPr marL="914400" indent="-457200">
                <a:spcBef>
                  <a:spcPts val="800"/>
                </a:spcBef>
                <a:buFont typeface="Arial" panose="020B0604020202020204" pitchFamily="34" charset="0"/>
                <a:buChar char="•"/>
              </a:pPr>
              <a:r>
                <a:rPr lang="en-US" sz="2400" kern="0" dirty="0"/>
                <a:t>4-issue superscalar</a:t>
              </a:r>
            </a:p>
            <a:p>
              <a:pPr marL="914400" indent="-457200">
                <a:spcBef>
                  <a:spcPts val="800"/>
                </a:spcBef>
                <a:buFont typeface="Arial" panose="020B0604020202020204" pitchFamily="34" charset="0"/>
                <a:buChar char="•"/>
              </a:pPr>
              <a:r>
                <a:rPr lang="en-US" sz="2400" kern="0" dirty="0"/>
                <a:t>Only 2 FP data paths</a:t>
              </a:r>
            </a:p>
            <a:p>
              <a:pPr marL="914400" indent="-457200">
                <a:spcBef>
                  <a:spcPts val="800"/>
                </a:spcBef>
                <a:buFont typeface="Arial" panose="020B0604020202020204" pitchFamily="34" charset="0"/>
                <a:buChar char="•"/>
              </a:pPr>
              <a:r>
                <a:rPr lang="en-US" sz="2400" kern="0" dirty="0"/>
                <a:t>Requires 50% of the instructions to be FP to get peak performance</a:t>
              </a:r>
              <a:endParaRPr lang="en-US" sz="3200" kern="0" dirty="0"/>
            </a:p>
          </p:txBody>
        </p:sp>
      </p:grpSp>
    </p:spTree>
    <p:extLst>
      <p:ext uri="{BB962C8B-B14F-4D97-AF65-F5344CB8AC3E}">
        <p14:creationId xmlns:p14="http://schemas.microsoft.com/office/powerpoint/2010/main" val="215955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Superscalar vs. instruction mix</a:t>
            </a:r>
          </a:p>
        </p:txBody>
      </p:sp>
      <p:sp>
        <p:nvSpPr>
          <p:cNvPr id="3" name="Content Placeholder 2"/>
          <p:cNvSpPr>
            <a:spLocks noGrp="1"/>
          </p:cNvSpPr>
          <p:nvPr>
            <p:ph idx="1"/>
          </p:nvPr>
        </p:nvSpPr>
        <p:spPr>
          <a:xfrm>
            <a:off x="457200" y="1447800"/>
            <a:ext cx="6858000" cy="1143000"/>
          </a:xfrm>
        </p:spPr>
        <p:txBody>
          <a:bodyPr/>
          <a:lstStyle/>
          <a:p>
            <a:pPr marL="457200" indent="-457200">
              <a:spcBef>
                <a:spcPts val="800"/>
              </a:spcBef>
              <a:buFont typeface="Wingdings" charset="2"/>
              <a:buChar char="§"/>
            </a:pPr>
            <a:r>
              <a:rPr lang="en-US" sz="3200" dirty="0"/>
              <a:t>Define in-core ceilings based on instruction mix…</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36</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20" name="Group 19"/>
          <p:cNvGrpSpPr/>
          <p:nvPr/>
        </p:nvGrpSpPr>
        <p:grpSpPr>
          <a:xfrm>
            <a:off x="11430000" y="3200400"/>
            <a:ext cx="2286000" cy="457200"/>
            <a:chOff x="11430000" y="4572000"/>
            <a:chExt cx="2286000" cy="457200"/>
          </a:xfrm>
        </p:grpSpPr>
        <p:cxnSp>
          <p:nvCxnSpPr>
            <p:cNvPr id="33" name="Straight Arrow Connector 32"/>
            <p:cNvCxnSpPr>
              <a:cxnSpLocks/>
            </p:cNvCxnSpPr>
            <p:nvPr/>
          </p:nvCxnSpPr>
          <p:spPr bwMode="auto">
            <a:xfrm>
              <a:off x="11430000" y="48006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50% FP</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7" name="Group 26">
            <a:extLst>
              <a:ext uri="{FF2B5EF4-FFF2-40B4-BE49-F238E27FC236}">
                <a16:creationId xmlns:a16="http://schemas.microsoft.com/office/drawing/2014/main" id="{277DCB81-609C-7C45-8047-D3F34F0E0469}"/>
              </a:ext>
            </a:extLst>
          </p:cNvPr>
          <p:cNvGrpSpPr/>
          <p:nvPr/>
        </p:nvGrpSpPr>
        <p:grpSpPr>
          <a:xfrm>
            <a:off x="10972800" y="3657600"/>
            <a:ext cx="2743200" cy="457200"/>
            <a:chOff x="10972800" y="4572000"/>
            <a:chExt cx="2743200" cy="457200"/>
          </a:xfrm>
        </p:grpSpPr>
        <p:cxnSp>
          <p:nvCxnSpPr>
            <p:cNvPr id="28" name="Straight Arrow Connector 27">
              <a:extLst>
                <a:ext uri="{FF2B5EF4-FFF2-40B4-BE49-F238E27FC236}">
                  <a16:creationId xmlns:a16="http://schemas.microsoft.com/office/drawing/2014/main" id="{000013C9-2803-4E4E-994D-5F62262248A8}"/>
                </a:ext>
              </a:extLst>
            </p:cNvPr>
            <p:cNvCxnSpPr>
              <a:cxnSpLocks/>
            </p:cNvCxnSpPr>
            <p:nvPr/>
          </p:nvCxnSpPr>
          <p:spPr bwMode="auto">
            <a:xfrm>
              <a:off x="10972800" y="4800600"/>
              <a:ext cx="17526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0" name="TextBox 29">
              <a:extLst>
                <a:ext uri="{FF2B5EF4-FFF2-40B4-BE49-F238E27FC236}">
                  <a16:creationId xmlns:a16="http://schemas.microsoft.com/office/drawing/2014/main" id="{20620C1C-A59D-7348-BB09-88F619D862B4}"/>
                </a:ext>
              </a:extLst>
            </p:cNvPr>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25% FP</a:t>
              </a:r>
            </a:p>
          </p:txBody>
        </p:sp>
      </p:grpSp>
      <p:grpSp>
        <p:nvGrpSpPr>
          <p:cNvPr id="11" name="Group 10">
            <a:extLst>
              <a:ext uri="{FF2B5EF4-FFF2-40B4-BE49-F238E27FC236}">
                <a16:creationId xmlns:a16="http://schemas.microsoft.com/office/drawing/2014/main" id="{35A3F818-1EEB-2149-82DF-4A3F35AD8752}"/>
              </a:ext>
            </a:extLst>
          </p:cNvPr>
          <p:cNvGrpSpPr/>
          <p:nvPr/>
        </p:nvGrpSpPr>
        <p:grpSpPr>
          <a:xfrm>
            <a:off x="457200" y="2514600"/>
            <a:ext cx="13258800" cy="2438400"/>
            <a:chOff x="457200" y="2514600"/>
            <a:chExt cx="13258800" cy="2438400"/>
          </a:xfrm>
        </p:grpSpPr>
        <p:sp>
          <p:nvSpPr>
            <p:cNvPr id="26" name="TextBox 25">
              <a:extLst>
                <a:ext uri="{FF2B5EF4-FFF2-40B4-BE49-F238E27FC236}">
                  <a16:creationId xmlns:a16="http://schemas.microsoft.com/office/drawing/2014/main" id="{5857DB91-3CD7-1C47-8F78-4F17A23BAC7D}"/>
                </a:ext>
              </a:extLst>
            </p:cNvPr>
            <p:cNvSpPr txBox="1"/>
            <p:nvPr/>
          </p:nvSpPr>
          <p:spPr>
            <a:xfrm>
              <a:off x="12801600" y="2743200"/>
              <a:ext cx="914400" cy="457200"/>
            </a:xfrm>
            <a:prstGeom prst="rect">
              <a:avLst/>
            </a:prstGeom>
            <a:noFill/>
          </p:spPr>
          <p:txBody>
            <a:bodyPr wrap="none" lIns="0" tIns="0" rIns="0" bIns="0" rtlCol="0" anchor="ctr" anchorCtr="0">
              <a:noAutofit/>
            </a:bodyPr>
            <a:lstStyle/>
            <a:p>
              <a:r>
                <a:rPr lang="en-US" sz="1800" dirty="0">
                  <a:solidFill>
                    <a:srgbClr val="7030A0"/>
                  </a:solidFill>
                </a:rPr>
                <a:t>100% FP</a:t>
              </a:r>
            </a:p>
          </p:txBody>
        </p:sp>
        <p:sp>
          <p:nvSpPr>
            <p:cNvPr id="32" name="Content Placeholder 2">
              <a:extLst>
                <a:ext uri="{FF2B5EF4-FFF2-40B4-BE49-F238E27FC236}">
                  <a16:creationId xmlns:a16="http://schemas.microsoft.com/office/drawing/2014/main" id="{8EC9732B-22D5-4848-A735-82604D105A03}"/>
                </a:ext>
              </a:extLst>
            </p:cNvPr>
            <p:cNvSpPr txBox="1">
              <a:spLocks/>
            </p:cNvSpPr>
            <p:nvPr/>
          </p:nvSpPr>
          <p:spPr>
            <a:xfrm>
              <a:off x="457200" y="2514600"/>
              <a:ext cx="6858000" cy="24384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e.g. Haswell</a:t>
              </a:r>
            </a:p>
            <a:p>
              <a:pPr marL="914400" indent="-457200">
                <a:spcBef>
                  <a:spcPts val="800"/>
                </a:spcBef>
                <a:buFont typeface="Arial" panose="020B0604020202020204" pitchFamily="34" charset="0"/>
                <a:buChar char="•"/>
              </a:pPr>
              <a:r>
                <a:rPr lang="en-US" sz="2400" kern="0" dirty="0"/>
                <a:t>4-issue superscalar</a:t>
              </a:r>
            </a:p>
            <a:p>
              <a:pPr marL="914400" indent="-457200">
                <a:spcBef>
                  <a:spcPts val="800"/>
                </a:spcBef>
                <a:buFont typeface="Arial" panose="020B0604020202020204" pitchFamily="34" charset="0"/>
                <a:buChar char="•"/>
              </a:pPr>
              <a:r>
                <a:rPr lang="en-US" sz="2400" kern="0" dirty="0"/>
                <a:t>Only 2 FP data paths</a:t>
              </a:r>
            </a:p>
            <a:p>
              <a:pPr marL="914400" indent="-457200">
                <a:spcBef>
                  <a:spcPts val="800"/>
                </a:spcBef>
                <a:buFont typeface="Arial" panose="020B0604020202020204" pitchFamily="34" charset="0"/>
                <a:buChar char="•"/>
              </a:pPr>
              <a:r>
                <a:rPr lang="en-US" sz="2400" kern="0" dirty="0"/>
                <a:t>Requires 50% of the instructions to be FP to get peak performance</a:t>
              </a:r>
              <a:endParaRPr lang="en-US" sz="3200" kern="0" dirty="0"/>
            </a:p>
          </p:txBody>
        </p:sp>
      </p:grpSp>
      <p:sp>
        <p:nvSpPr>
          <p:cNvPr id="38" name="Content Placeholder 2">
            <a:extLst>
              <a:ext uri="{FF2B5EF4-FFF2-40B4-BE49-F238E27FC236}">
                <a16:creationId xmlns:a16="http://schemas.microsoft.com/office/drawing/2014/main" id="{64339883-AB4B-4B4A-B34C-F384388B3086}"/>
              </a:ext>
            </a:extLst>
          </p:cNvPr>
          <p:cNvSpPr txBox="1">
            <a:spLocks/>
          </p:cNvSpPr>
          <p:nvPr/>
        </p:nvSpPr>
        <p:spPr>
          <a:xfrm>
            <a:off x="457200" y="4953000"/>
            <a:ext cx="6858000" cy="2362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e.g. KNL</a:t>
            </a:r>
          </a:p>
          <a:p>
            <a:pPr marL="914400" indent="-457200">
              <a:spcBef>
                <a:spcPts val="800"/>
              </a:spcBef>
              <a:buFont typeface="Arial" panose="020B0604020202020204" pitchFamily="34" charset="0"/>
              <a:buChar char="•"/>
            </a:pPr>
            <a:r>
              <a:rPr lang="en-US" sz="2400" kern="0" dirty="0"/>
              <a:t>2-issue superscalar</a:t>
            </a:r>
          </a:p>
          <a:p>
            <a:pPr marL="914400" indent="-457200">
              <a:spcBef>
                <a:spcPts val="800"/>
              </a:spcBef>
              <a:buFont typeface="Arial" panose="020B0604020202020204" pitchFamily="34" charset="0"/>
              <a:buChar char="•"/>
            </a:pPr>
            <a:r>
              <a:rPr lang="en-US" sz="2400" kern="0" dirty="0"/>
              <a:t>2 FP data paths</a:t>
            </a:r>
          </a:p>
          <a:p>
            <a:pPr marL="914400" indent="-457200">
              <a:spcBef>
                <a:spcPts val="800"/>
              </a:spcBef>
              <a:buFont typeface="Arial" panose="020B0604020202020204" pitchFamily="34" charset="0"/>
              <a:buChar char="•"/>
            </a:pPr>
            <a:r>
              <a:rPr lang="en-US" sz="2400" kern="0" dirty="0"/>
              <a:t>Requires 100% of the instructions to be FP to get peak performance</a:t>
            </a:r>
          </a:p>
          <a:p>
            <a:pPr marL="457200" indent="-457200">
              <a:spcBef>
                <a:spcPts val="800"/>
              </a:spcBef>
              <a:buFont typeface="Wingdings" charset="2"/>
              <a:buChar char="§"/>
            </a:pPr>
            <a:endParaRPr lang="en-US" sz="3200" kern="0" dirty="0"/>
          </a:p>
        </p:txBody>
      </p:sp>
    </p:spTree>
    <p:extLst>
      <p:ext uri="{BB962C8B-B14F-4D97-AF65-F5344CB8AC3E}">
        <p14:creationId xmlns:p14="http://schemas.microsoft.com/office/powerpoint/2010/main" val="14773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Superscalar vs. instruction mix</a:t>
            </a:r>
          </a:p>
        </p:txBody>
      </p:sp>
      <p:sp>
        <p:nvSpPr>
          <p:cNvPr id="3" name="Content Placeholder 2"/>
          <p:cNvSpPr>
            <a:spLocks noGrp="1"/>
          </p:cNvSpPr>
          <p:nvPr>
            <p:ph idx="1"/>
          </p:nvPr>
        </p:nvSpPr>
        <p:spPr>
          <a:xfrm>
            <a:off x="457200" y="1447800"/>
            <a:ext cx="6858000" cy="1143000"/>
          </a:xfrm>
        </p:spPr>
        <p:txBody>
          <a:bodyPr/>
          <a:lstStyle/>
          <a:p>
            <a:pPr marL="457200" indent="-457200">
              <a:spcBef>
                <a:spcPts val="800"/>
              </a:spcBef>
              <a:buFont typeface="Wingdings" charset="2"/>
              <a:buChar char="§"/>
            </a:pPr>
            <a:r>
              <a:rPr lang="en-US" sz="3200" dirty="0"/>
              <a:t>Define in-core ceilings based on instruction mix…</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37</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20" name="Group 19"/>
          <p:cNvGrpSpPr/>
          <p:nvPr/>
        </p:nvGrpSpPr>
        <p:grpSpPr>
          <a:xfrm>
            <a:off x="11430000" y="3200400"/>
            <a:ext cx="2286000" cy="457200"/>
            <a:chOff x="11430000" y="4572000"/>
            <a:chExt cx="2286000" cy="457200"/>
          </a:xfrm>
        </p:grpSpPr>
        <p:cxnSp>
          <p:nvCxnSpPr>
            <p:cNvPr id="33" name="Straight Arrow Connector 32"/>
            <p:cNvCxnSpPr>
              <a:cxnSpLocks/>
            </p:cNvCxnSpPr>
            <p:nvPr/>
          </p:nvCxnSpPr>
          <p:spPr bwMode="auto">
            <a:xfrm>
              <a:off x="11430000" y="48006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50% FP</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7" name="Group 26">
            <a:extLst>
              <a:ext uri="{FF2B5EF4-FFF2-40B4-BE49-F238E27FC236}">
                <a16:creationId xmlns:a16="http://schemas.microsoft.com/office/drawing/2014/main" id="{277DCB81-609C-7C45-8047-D3F34F0E0469}"/>
              </a:ext>
            </a:extLst>
          </p:cNvPr>
          <p:cNvGrpSpPr/>
          <p:nvPr/>
        </p:nvGrpSpPr>
        <p:grpSpPr>
          <a:xfrm>
            <a:off x="10972800" y="3657600"/>
            <a:ext cx="2743200" cy="457200"/>
            <a:chOff x="10972800" y="4572000"/>
            <a:chExt cx="2743200" cy="457200"/>
          </a:xfrm>
        </p:grpSpPr>
        <p:cxnSp>
          <p:nvCxnSpPr>
            <p:cNvPr id="28" name="Straight Arrow Connector 27">
              <a:extLst>
                <a:ext uri="{FF2B5EF4-FFF2-40B4-BE49-F238E27FC236}">
                  <a16:creationId xmlns:a16="http://schemas.microsoft.com/office/drawing/2014/main" id="{000013C9-2803-4E4E-994D-5F62262248A8}"/>
                </a:ext>
              </a:extLst>
            </p:cNvPr>
            <p:cNvCxnSpPr>
              <a:cxnSpLocks/>
            </p:cNvCxnSpPr>
            <p:nvPr/>
          </p:nvCxnSpPr>
          <p:spPr bwMode="auto">
            <a:xfrm>
              <a:off x="10972800" y="4800600"/>
              <a:ext cx="17526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0" name="TextBox 29">
              <a:extLst>
                <a:ext uri="{FF2B5EF4-FFF2-40B4-BE49-F238E27FC236}">
                  <a16:creationId xmlns:a16="http://schemas.microsoft.com/office/drawing/2014/main" id="{20620C1C-A59D-7348-BB09-88F619D862B4}"/>
                </a:ext>
              </a:extLst>
            </p:cNvPr>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25% FP</a:t>
              </a:r>
            </a:p>
          </p:txBody>
        </p:sp>
      </p:grpSp>
      <p:grpSp>
        <p:nvGrpSpPr>
          <p:cNvPr id="11" name="Group 10">
            <a:extLst>
              <a:ext uri="{FF2B5EF4-FFF2-40B4-BE49-F238E27FC236}">
                <a16:creationId xmlns:a16="http://schemas.microsoft.com/office/drawing/2014/main" id="{35A3F818-1EEB-2149-82DF-4A3F35AD8752}"/>
              </a:ext>
            </a:extLst>
          </p:cNvPr>
          <p:cNvGrpSpPr/>
          <p:nvPr/>
        </p:nvGrpSpPr>
        <p:grpSpPr>
          <a:xfrm>
            <a:off x="457200" y="2514600"/>
            <a:ext cx="13258800" cy="2438400"/>
            <a:chOff x="457200" y="2514600"/>
            <a:chExt cx="13258800" cy="2438400"/>
          </a:xfrm>
        </p:grpSpPr>
        <p:sp>
          <p:nvSpPr>
            <p:cNvPr id="26" name="TextBox 25">
              <a:extLst>
                <a:ext uri="{FF2B5EF4-FFF2-40B4-BE49-F238E27FC236}">
                  <a16:creationId xmlns:a16="http://schemas.microsoft.com/office/drawing/2014/main" id="{5857DB91-3CD7-1C47-8F78-4F17A23BAC7D}"/>
                </a:ext>
              </a:extLst>
            </p:cNvPr>
            <p:cNvSpPr txBox="1"/>
            <p:nvPr/>
          </p:nvSpPr>
          <p:spPr>
            <a:xfrm>
              <a:off x="12801600" y="2743200"/>
              <a:ext cx="914400" cy="457200"/>
            </a:xfrm>
            <a:prstGeom prst="rect">
              <a:avLst/>
            </a:prstGeom>
            <a:noFill/>
          </p:spPr>
          <p:txBody>
            <a:bodyPr wrap="none" lIns="0" tIns="0" rIns="0" bIns="0" rtlCol="0" anchor="ctr" anchorCtr="0">
              <a:noAutofit/>
            </a:bodyPr>
            <a:lstStyle/>
            <a:p>
              <a:r>
                <a:rPr lang="en-US" sz="1800" dirty="0">
                  <a:solidFill>
                    <a:srgbClr val="7030A0"/>
                  </a:solidFill>
                </a:rPr>
                <a:t>100% FP</a:t>
              </a:r>
            </a:p>
          </p:txBody>
        </p:sp>
        <p:sp>
          <p:nvSpPr>
            <p:cNvPr id="32" name="Content Placeholder 2">
              <a:extLst>
                <a:ext uri="{FF2B5EF4-FFF2-40B4-BE49-F238E27FC236}">
                  <a16:creationId xmlns:a16="http://schemas.microsoft.com/office/drawing/2014/main" id="{8EC9732B-22D5-4848-A735-82604D105A03}"/>
                </a:ext>
              </a:extLst>
            </p:cNvPr>
            <p:cNvSpPr txBox="1">
              <a:spLocks/>
            </p:cNvSpPr>
            <p:nvPr/>
          </p:nvSpPr>
          <p:spPr>
            <a:xfrm>
              <a:off x="457200" y="2514600"/>
              <a:ext cx="6858000" cy="24384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e.g. Haswell</a:t>
              </a:r>
            </a:p>
            <a:p>
              <a:pPr marL="914400" indent="-457200">
                <a:spcBef>
                  <a:spcPts val="800"/>
                </a:spcBef>
                <a:buFont typeface="Arial" panose="020B0604020202020204" pitchFamily="34" charset="0"/>
                <a:buChar char="•"/>
              </a:pPr>
              <a:r>
                <a:rPr lang="en-US" sz="2400" kern="0" dirty="0"/>
                <a:t>4-issue superscalar</a:t>
              </a:r>
            </a:p>
            <a:p>
              <a:pPr marL="914400" indent="-457200">
                <a:spcBef>
                  <a:spcPts val="800"/>
                </a:spcBef>
                <a:buFont typeface="Arial" panose="020B0604020202020204" pitchFamily="34" charset="0"/>
                <a:buChar char="•"/>
              </a:pPr>
              <a:r>
                <a:rPr lang="en-US" sz="2400" kern="0" dirty="0"/>
                <a:t>Only 2 FP data paths</a:t>
              </a:r>
            </a:p>
            <a:p>
              <a:pPr marL="914400" indent="-457200">
                <a:spcBef>
                  <a:spcPts val="800"/>
                </a:spcBef>
                <a:buFont typeface="Arial" panose="020B0604020202020204" pitchFamily="34" charset="0"/>
                <a:buChar char="•"/>
              </a:pPr>
              <a:r>
                <a:rPr lang="en-US" sz="2400" kern="0" dirty="0"/>
                <a:t>Requires 50% of the instructions to be FP to get peak performance</a:t>
              </a:r>
              <a:endParaRPr lang="en-US" sz="3200" kern="0" dirty="0"/>
            </a:p>
          </p:txBody>
        </p:sp>
      </p:grpSp>
      <p:sp>
        <p:nvSpPr>
          <p:cNvPr id="38" name="Content Placeholder 2">
            <a:extLst>
              <a:ext uri="{FF2B5EF4-FFF2-40B4-BE49-F238E27FC236}">
                <a16:creationId xmlns:a16="http://schemas.microsoft.com/office/drawing/2014/main" id="{64339883-AB4B-4B4A-B34C-F384388B3086}"/>
              </a:ext>
            </a:extLst>
          </p:cNvPr>
          <p:cNvSpPr txBox="1">
            <a:spLocks/>
          </p:cNvSpPr>
          <p:nvPr/>
        </p:nvSpPr>
        <p:spPr>
          <a:xfrm>
            <a:off x="457200" y="4953000"/>
            <a:ext cx="6858000" cy="2362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e.g. KNL</a:t>
            </a:r>
          </a:p>
          <a:p>
            <a:pPr marL="914400" indent="-457200">
              <a:spcBef>
                <a:spcPts val="800"/>
              </a:spcBef>
              <a:buFont typeface="Arial" panose="020B0604020202020204" pitchFamily="34" charset="0"/>
              <a:buChar char="•"/>
            </a:pPr>
            <a:r>
              <a:rPr lang="en-US" sz="2400" kern="0" dirty="0"/>
              <a:t>2-issue superscalar</a:t>
            </a:r>
          </a:p>
          <a:p>
            <a:pPr marL="914400" indent="-457200">
              <a:spcBef>
                <a:spcPts val="800"/>
              </a:spcBef>
              <a:buFont typeface="Arial" panose="020B0604020202020204" pitchFamily="34" charset="0"/>
              <a:buChar char="•"/>
            </a:pPr>
            <a:r>
              <a:rPr lang="en-US" sz="2400" kern="0" dirty="0"/>
              <a:t>2 FP data paths</a:t>
            </a:r>
          </a:p>
          <a:p>
            <a:pPr marL="914400" indent="-457200">
              <a:spcBef>
                <a:spcPts val="800"/>
              </a:spcBef>
              <a:buFont typeface="Arial" panose="020B0604020202020204" pitchFamily="34" charset="0"/>
              <a:buChar char="•"/>
            </a:pPr>
            <a:r>
              <a:rPr lang="en-US" sz="2400" kern="0" dirty="0"/>
              <a:t>Requires 100% of the instructions to be FP to get peak performance</a:t>
            </a:r>
          </a:p>
          <a:p>
            <a:pPr marL="457200" indent="-457200">
              <a:spcBef>
                <a:spcPts val="800"/>
              </a:spcBef>
              <a:buFont typeface="Wingdings" charset="2"/>
              <a:buChar char="§"/>
            </a:pPr>
            <a:endParaRPr lang="en-US" sz="3200" kern="0" dirty="0"/>
          </a:p>
        </p:txBody>
      </p:sp>
      <p:cxnSp>
        <p:nvCxnSpPr>
          <p:cNvPr id="31" name="Straight Connector 30">
            <a:extLst>
              <a:ext uri="{FF2B5EF4-FFF2-40B4-BE49-F238E27FC236}">
                <a16:creationId xmlns:a16="http://schemas.microsoft.com/office/drawing/2014/main" id="{2A297E5B-9420-2C40-B60E-9D2B6FD97EB9}"/>
              </a:ext>
            </a:extLst>
          </p:cNvPr>
          <p:cNvCxnSpPr>
            <a:cxnSpLocks/>
          </p:cNvCxnSpPr>
          <p:nvPr/>
        </p:nvCxnSpPr>
        <p:spPr bwMode="auto">
          <a:xfrm>
            <a:off x="11658600" y="3200400"/>
            <a:ext cx="0" cy="2590800"/>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34" name="Oval 33">
            <a:extLst>
              <a:ext uri="{FF2B5EF4-FFF2-40B4-BE49-F238E27FC236}">
                <a16:creationId xmlns:a16="http://schemas.microsoft.com/office/drawing/2014/main" id="{E8593DFA-D25E-0A44-97EB-654DF44DFAB1}"/>
              </a:ext>
            </a:extLst>
          </p:cNvPr>
          <p:cNvSpPr/>
          <p:nvPr/>
        </p:nvSpPr>
        <p:spPr bwMode="auto">
          <a:xfrm>
            <a:off x="11582400" y="3124200"/>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Cloud 23"/>
          <p:cNvSpPr/>
          <p:nvPr/>
        </p:nvSpPr>
        <p:spPr bwMode="auto">
          <a:xfrm>
            <a:off x="11125200" y="4800600"/>
            <a:ext cx="3124200" cy="1676400"/>
          </a:xfrm>
          <a:prstGeom prst="cloud">
            <a:avLst/>
          </a:prstGeom>
          <a:solidFill>
            <a:schemeClr val="bg1"/>
          </a:solidFill>
          <a:ln w="9525" cap="flat" cmpd="sng" algn="ctr">
            <a:solidFill>
              <a:srgbClr val="7030A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r>
              <a:rPr lang="en-US" sz="1600" b="1" dirty="0">
                <a:solidFill>
                  <a:srgbClr val="7030A0"/>
                </a:solidFill>
                <a:latin typeface="Arial" charset="0"/>
                <a:ea typeface="ＭＳ Ｐゴシック" charset="-128"/>
                <a:cs typeface="ＭＳ Ｐゴシック" charset="-128"/>
              </a:rPr>
              <a:t>non-FP instructions can sap instruction issue bandwidth and pull performance below Roofline</a:t>
            </a:r>
            <a:endParaRPr kumimoji="0" lang="en-US" sz="1200" i="0" strike="noStrike" cap="none" normalizeH="0" baseline="0" dirty="0">
              <a:ln>
                <a:noFill/>
              </a:ln>
              <a:solidFill>
                <a:srgbClr val="7030A0"/>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15904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1.11111E-6 L 5E-6 0.08333 " pathEditMode="relative" rAng="0" ptsTypes="AA">
                                      <p:cBhvr>
                                        <p:cTn id="6" dur="2000" fill="hold"/>
                                        <p:tgtEl>
                                          <p:spTgt spid="34"/>
                                        </p:tgtEl>
                                        <p:attrNameLst>
                                          <p:attrName>ppt_x</p:attrName>
                                          <p:attrName>ppt_y</p:attrName>
                                        </p:attrNameLst>
                                      </p:cBhvr>
                                      <p:rCtr x="0" y="416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3276600"/>
            <a:ext cx="12801600" cy="1600200"/>
          </a:xfrm>
        </p:spPr>
        <p:txBody>
          <a:bodyPr anchor="ctr"/>
          <a:lstStyle/>
          <a:p>
            <a:r>
              <a:rPr lang="en-US" sz="8000" dirty="0"/>
              <a:t>Modeling Cache Effects</a:t>
            </a:r>
            <a:endParaRPr lang="en-US" i="1" dirty="0"/>
          </a:p>
        </p:txBody>
      </p:sp>
    </p:spTree>
    <p:extLst>
      <p:ext uri="{BB962C8B-B14F-4D97-AF65-F5344CB8AC3E}">
        <p14:creationId xmlns:p14="http://schemas.microsoft.com/office/powerpoint/2010/main" val="1907158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Locality Walls</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Naively, we can bound AI using only compulsory cache misses</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39</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38" name="Straight Arrow Connector 37">
            <a:extLst>
              <a:ext uri="{FF2B5EF4-FFF2-40B4-BE49-F238E27FC236}">
                <a16:creationId xmlns:a16="http://schemas.microsoft.com/office/drawing/2014/main" id="{109A362E-B078-E645-9FFA-E99428B51AA2}"/>
              </a:ext>
            </a:extLst>
          </p:cNvPr>
          <p:cNvCxnSpPr>
            <a:cxnSpLocks/>
          </p:cNvCxnSpPr>
          <p:nvPr/>
        </p:nvCxnSpPr>
        <p:spPr bwMode="auto">
          <a:xfrm flipV="1">
            <a:off x="12344403"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45" name="TextBox 44">
            <a:extLst>
              <a:ext uri="{FF2B5EF4-FFF2-40B4-BE49-F238E27FC236}">
                <a16:creationId xmlns:a16="http://schemas.microsoft.com/office/drawing/2014/main" id="{5045ED4B-2EDA-F34B-9DD8-5B4FC9E813BE}"/>
              </a:ext>
            </a:extLst>
          </p:cNvPr>
          <p:cNvSpPr txBox="1"/>
          <p:nvPr/>
        </p:nvSpPr>
        <p:spPr>
          <a:xfrm rot="16200000">
            <a:off x="11698163" y="4763969"/>
            <a:ext cx="1685141" cy="369332"/>
          </a:xfrm>
          <a:prstGeom prst="rect">
            <a:avLst/>
          </a:prstGeom>
          <a:noFill/>
        </p:spPr>
        <p:txBody>
          <a:bodyPr wrap="none" rtlCol="0">
            <a:spAutoFit/>
          </a:bodyPr>
          <a:lstStyle/>
          <a:p>
            <a:r>
              <a:rPr lang="en-US" sz="1800" dirty="0">
                <a:solidFill>
                  <a:srgbClr val="009051"/>
                </a:solidFill>
                <a:effectLst>
                  <a:glow rad="63500">
                    <a:schemeClr val="bg1"/>
                  </a:glow>
                </a:effectLst>
              </a:rPr>
              <a:t>Compulsory AI</a:t>
            </a:r>
          </a:p>
        </p:txBody>
      </p:sp>
      <p:sp>
        <p:nvSpPr>
          <p:cNvPr id="46" name="TextBox 45">
            <a:extLst>
              <a:ext uri="{FF2B5EF4-FFF2-40B4-BE49-F238E27FC236}">
                <a16:creationId xmlns:a16="http://schemas.microsoft.com/office/drawing/2014/main" id="{8EA25C24-02D8-964F-B6B2-8EC8C8B4CB91}"/>
              </a:ext>
            </a:extLst>
          </p:cNvPr>
          <p:cNvSpPr txBox="1"/>
          <p:nvPr/>
        </p:nvSpPr>
        <p:spPr>
          <a:xfrm>
            <a:off x="914400" y="5715000"/>
            <a:ext cx="6172200" cy="1371600"/>
          </a:xfrm>
          <a:prstGeom prst="rect">
            <a:avLst/>
          </a:prstGeom>
          <a:noFill/>
        </p:spPr>
        <p:txBody>
          <a:bodyPr wrap="none" lIns="0" tIns="0" rIns="0" bIns="0" rtlCol="0" anchor="ctr" anchorCtr="0">
            <a:noAutofit/>
          </a:bodyPr>
          <a:lstStyle/>
          <a:p>
            <a:r>
              <a:rPr lang="en-US" sz="2000" dirty="0"/>
              <a:t>#Flop’s</a:t>
            </a:r>
          </a:p>
          <a:p>
            <a:r>
              <a:rPr lang="en-US" sz="2000" dirty="0"/>
              <a:t>Compulsory Misses</a:t>
            </a:r>
          </a:p>
        </p:txBody>
      </p:sp>
      <p:sp>
        <p:nvSpPr>
          <p:cNvPr id="47" name="TextBox 46">
            <a:extLst>
              <a:ext uri="{FF2B5EF4-FFF2-40B4-BE49-F238E27FC236}">
                <a16:creationId xmlns:a16="http://schemas.microsoft.com/office/drawing/2014/main" id="{90FE06C2-29CC-5646-9868-E58B8D272D12}"/>
              </a:ext>
            </a:extLst>
          </p:cNvPr>
          <p:cNvSpPr txBox="1"/>
          <p:nvPr/>
        </p:nvSpPr>
        <p:spPr>
          <a:xfrm>
            <a:off x="0" y="5715001"/>
            <a:ext cx="914400" cy="1371600"/>
          </a:xfrm>
          <a:prstGeom prst="rect">
            <a:avLst/>
          </a:prstGeom>
          <a:noFill/>
        </p:spPr>
        <p:txBody>
          <a:bodyPr wrap="none" lIns="0" tIns="0" rIns="0" bIns="0" rtlCol="0" anchor="ctr" anchorCtr="0">
            <a:noAutofit/>
          </a:bodyPr>
          <a:lstStyle/>
          <a:p>
            <a:pPr algn="r"/>
            <a:r>
              <a:rPr lang="en-US" sz="2400" dirty="0"/>
              <a:t>AI = </a:t>
            </a:r>
          </a:p>
        </p:txBody>
      </p:sp>
      <p:cxnSp>
        <p:nvCxnSpPr>
          <p:cNvPr id="48" name="Straight Connector 47">
            <a:extLst>
              <a:ext uri="{FF2B5EF4-FFF2-40B4-BE49-F238E27FC236}">
                <a16:creationId xmlns:a16="http://schemas.microsoft.com/office/drawing/2014/main" id="{F72550E9-66A6-C44A-9A05-2C77F535A7C3}"/>
              </a:ext>
            </a:extLst>
          </p:cNvPr>
          <p:cNvCxnSpPr>
            <a:cxnSpLocks/>
          </p:cNvCxnSpPr>
          <p:nvPr/>
        </p:nvCxnSpPr>
        <p:spPr bwMode="auto">
          <a:xfrm flipH="1">
            <a:off x="914400" y="6400799"/>
            <a:ext cx="27432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92791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Why Use Performance Models or Tools?</a:t>
            </a:r>
          </a:p>
        </p:txBody>
      </p:sp>
      <p:sp>
        <p:nvSpPr>
          <p:cNvPr id="3" name="Content Placeholder 2"/>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Identify performance bottlenecks</a:t>
            </a:r>
          </a:p>
          <a:p>
            <a:pPr marL="457200" indent="-457200">
              <a:spcBef>
                <a:spcPts val="800"/>
              </a:spcBef>
              <a:buFont typeface="Wingdings" charset="2"/>
              <a:buChar char="§"/>
            </a:pPr>
            <a:r>
              <a:rPr lang="en-US" sz="3200" dirty="0"/>
              <a:t>Motivate software optimizations</a:t>
            </a:r>
          </a:p>
          <a:p>
            <a:pPr marL="457200" indent="-457200">
              <a:spcBef>
                <a:spcPts val="800"/>
              </a:spcBef>
              <a:buFont typeface="Wingdings" charset="2"/>
              <a:buChar char="§"/>
            </a:pPr>
            <a:r>
              <a:rPr lang="en-US" sz="3200" b="1" dirty="0">
                <a:solidFill>
                  <a:srgbClr val="FF0080"/>
                </a:solidFill>
              </a:rPr>
              <a:t>Determine when we’re done optimizing</a:t>
            </a:r>
          </a:p>
          <a:p>
            <a:pPr marL="914400" indent="-457200">
              <a:spcBef>
                <a:spcPts val="800"/>
              </a:spcBef>
              <a:buFont typeface="Arial" charset="0"/>
              <a:buChar char="•"/>
            </a:pPr>
            <a:r>
              <a:rPr lang="en-US" sz="2400" dirty="0"/>
              <a:t>Assess performance relative to machine capabilities</a:t>
            </a:r>
          </a:p>
          <a:p>
            <a:pPr marL="914400" indent="-457200">
              <a:spcBef>
                <a:spcPts val="800"/>
              </a:spcBef>
              <a:buFont typeface="Arial" charset="0"/>
              <a:buChar char="•"/>
            </a:pPr>
            <a:r>
              <a:rPr lang="en-US" sz="2400" dirty="0"/>
              <a:t>Motivate need for algorithmic changes</a:t>
            </a:r>
            <a:endParaRPr lang="en-US" sz="2400" b="1" dirty="0">
              <a:solidFill>
                <a:srgbClr val="FF0080"/>
              </a:solidFill>
            </a:endParaRPr>
          </a:p>
          <a:p>
            <a:pPr marL="457200" indent="-457200">
              <a:spcBef>
                <a:spcPts val="800"/>
              </a:spcBef>
              <a:buFont typeface="Wingdings" charset="2"/>
              <a:buChar char="§"/>
            </a:pPr>
            <a:r>
              <a:rPr lang="en-US" sz="3200" dirty="0"/>
              <a:t>Predict performance on future machines / architectures</a:t>
            </a:r>
          </a:p>
          <a:p>
            <a:pPr marL="914400" indent="-457200">
              <a:spcBef>
                <a:spcPts val="800"/>
              </a:spcBef>
              <a:buFont typeface="Arial" charset="0"/>
              <a:buChar char="•"/>
            </a:pPr>
            <a:r>
              <a:rPr lang="en-US" sz="2400" dirty="0"/>
              <a:t>Sets realistic expectations on performance for future procurements</a:t>
            </a:r>
          </a:p>
          <a:p>
            <a:pPr marL="914400" indent="-457200">
              <a:spcBef>
                <a:spcPts val="800"/>
              </a:spcBef>
              <a:buFont typeface="Arial" charset="0"/>
              <a:buChar char="•"/>
            </a:pPr>
            <a:r>
              <a:rPr lang="en-US" sz="2400" dirty="0"/>
              <a:t>Used for HW/SW Co-Design to ensure future architectures are well-suited for the computational needs of today’s applications.</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a:t>
            </a:fld>
            <a:endParaRPr lang="en-US" dirty="0"/>
          </a:p>
        </p:txBody>
      </p:sp>
    </p:spTree>
    <p:extLst>
      <p:ext uri="{BB962C8B-B14F-4D97-AF65-F5344CB8AC3E}">
        <p14:creationId xmlns:p14="http://schemas.microsoft.com/office/powerpoint/2010/main" val="780911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Locality Walls</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Naively, we can bound AI using only compulsory cache misses</a:t>
            </a:r>
          </a:p>
          <a:p>
            <a:pPr marL="457200" indent="-457200">
              <a:spcBef>
                <a:spcPts val="800"/>
              </a:spcBef>
              <a:buFont typeface="Wingdings" charset="2"/>
              <a:buChar char="§"/>
            </a:pPr>
            <a:r>
              <a:rPr lang="en-US" sz="3200" dirty="0"/>
              <a:t>However, write allocate caches can lower AI</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40</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38" name="Straight Arrow Connector 37">
            <a:extLst>
              <a:ext uri="{FF2B5EF4-FFF2-40B4-BE49-F238E27FC236}">
                <a16:creationId xmlns:a16="http://schemas.microsoft.com/office/drawing/2014/main" id="{109A362E-B078-E645-9FFA-E99428B51AA2}"/>
              </a:ext>
            </a:extLst>
          </p:cNvPr>
          <p:cNvCxnSpPr>
            <a:cxnSpLocks/>
          </p:cNvCxnSpPr>
          <p:nvPr/>
        </p:nvCxnSpPr>
        <p:spPr bwMode="auto">
          <a:xfrm flipV="1">
            <a:off x="12344403"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45" name="TextBox 44">
            <a:extLst>
              <a:ext uri="{FF2B5EF4-FFF2-40B4-BE49-F238E27FC236}">
                <a16:creationId xmlns:a16="http://schemas.microsoft.com/office/drawing/2014/main" id="{5045ED4B-2EDA-F34B-9DD8-5B4FC9E813BE}"/>
              </a:ext>
            </a:extLst>
          </p:cNvPr>
          <p:cNvSpPr txBox="1"/>
          <p:nvPr/>
        </p:nvSpPr>
        <p:spPr>
          <a:xfrm rot="16200000">
            <a:off x="11670267"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Compulsory AI</a:t>
            </a:r>
          </a:p>
        </p:txBody>
      </p:sp>
      <p:sp>
        <p:nvSpPr>
          <p:cNvPr id="46" name="TextBox 45">
            <a:extLst>
              <a:ext uri="{FF2B5EF4-FFF2-40B4-BE49-F238E27FC236}">
                <a16:creationId xmlns:a16="http://schemas.microsoft.com/office/drawing/2014/main" id="{8EA25C24-02D8-964F-B6B2-8EC8C8B4CB91}"/>
              </a:ext>
            </a:extLst>
          </p:cNvPr>
          <p:cNvSpPr txBox="1"/>
          <p:nvPr/>
        </p:nvSpPr>
        <p:spPr>
          <a:xfrm>
            <a:off x="914400" y="5715000"/>
            <a:ext cx="6172200" cy="1371600"/>
          </a:xfrm>
          <a:prstGeom prst="rect">
            <a:avLst/>
          </a:prstGeom>
          <a:noFill/>
        </p:spPr>
        <p:txBody>
          <a:bodyPr wrap="none" lIns="0" tIns="0" rIns="0" bIns="0" rtlCol="0" anchor="ctr" anchorCtr="0">
            <a:noAutofit/>
          </a:bodyPr>
          <a:lstStyle/>
          <a:p>
            <a:r>
              <a:rPr lang="en-US" sz="2000" dirty="0"/>
              <a:t>#Flop’s</a:t>
            </a:r>
          </a:p>
          <a:p>
            <a:r>
              <a:rPr lang="en-US" sz="2000" dirty="0"/>
              <a:t>Compulsory Misses + Write Allocates</a:t>
            </a:r>
          </a:p>
        </p:txBody>
      </p:sp>
      <p:sp>
        <p:nvSpPr>
          <p:cNvPr id="47" name="TextBox 46">
            <a:extLst>
              <a:ext uri="{FF2B5EF4-FFF2-40B4-BE49-F238E27FC236}">
                <a16:creationId xmlns:a16="http://schemas.microsoft.com/office/drawing/2014/main" id="{90FE06C2-29CC-5646-9868-E58B8D272D12}"/>
              </a:ext>
            </a:extLst>
          </p:cNvPr>
          <p:cNvSpPr txBox="1"/>
          <p:nvPr/>
        </p:nvSpPr>
        <p:spPr>
          <a:xfrm>
            <a:off x="0" y="5715001"/>
            <a:ext cx="914400" cy="1371600"/>
          </a:xfrm>
          <a:prstGeom prst="rect">
            <a:avLst/>
          </a:prstGeom>
          <a:noFill/>
        </p:spPr>
        <p:txBody>
          <a:bodyPr wrap="none" lIns="0" tIns="0" rIns="0" bIns="0" rtlCol="0" anchor="ctr" anchorCtr="0">
            <a:noAutofit/>
          </a:bodyPr>
          <a:lstStyle/>
          <a:p>
            <a:pPr algn="r"/>
            <a:r>
              <a:rPr lang="en-US" sz="2400" dirty="0"/>
              <a:t>AI = </a:t>
            </a:r>
          </a:p>
        </p:txBody>
      </p:sp>
      <p:cxnSp>
        <p:nvCxnSpPr>
          <p:cNvPr id="48" name="Straight Connector 47">
            <a:extLst>
              <a:ext uri="{FF2B5EF4-FFF2-40B4-BE49-F238E27FC236}">
                <a16:creationId xmlns:a16="http://schemas.microsoft.com/office/drawing/2014/main" id="{F72550E9-66A6-C44A-9A05-2C77F535A7C3}"/>
              </a:ext>
            </a:extLst>
          </p:cNvPr>
          <p:cNvCxnSpPr>
            <a:cxnSpLocks/>
          </p:cNvCxnSpPr>
          <p:nvPr/>
        </p:nvCxnSpPr>
        <p:spPr bwMode="auto">
          <a:xfrm flipH="1">
            <a:off x="914400" y="6400799"/>
            <a:ext cx="50292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F4991173-66BC-3848-9C9B-4D7A96CC4845}"/>
              </a:ext>
            </a:extLst>
          </p:cNvPr>
          <p:cNvCxnSpPr>
            <a:cxnSpLocks/>
          </p:cNvCxnSpPr>
          <p:nvPr/>
        </p:nvCxnSpPr>
        <p:spPr bwMode="auto">
          <a:xfrm flipV="1">
            <a:off x="11887200"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27" name="TextBox 26">
            <a:extLst>
              <a:ext uri="{FF2B5EF4-FFF2-40B4-BE49-F238E27FC236}">
                <a16:creationId xmlns:a16="http://schemas.microsoft.com/office/drawing/2014/main" id="{EF9A78FC-C4DB-0843-ABBA-12954CFB9962}"/>
              </a:ext>
            </a:extLst>
          </p:cNvPr>
          <p:cNvSpPr txBox="1"/>
          <p:nvPr/>
        </p:nvSpPr>
        <p:spPr>
          <a:xfrm rot="16200000">
            <a:off x="11201400"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+Write Allocate</a:t>
            </a:r>
          </a:p>
        </p:txBody>
      </p:sp>
      <p:sp>
        <p:nvSpPr>
          <p:cNvPr id="4" name="Rectangle 3">
            <a:extLst>
              <a:ext uri="{FF2B5EF4-FFF2-40B4-BE49-F238E27FC236}">
                <a16:creationId xmlns:a16="http://schemas.microsoft.com/office/drawing/2014/main" id="{F15D991C-57D6-5443-9AEB-E9F7159255A4}"/>
              </a:ext>
            </a:extLst>
          </p:cNvPr>
          <p:cNvSpPr/>
          <p:nvPr/>
        </p:nvSpPr>
        <p:spPr bwMode="auto">
          <a:xfrm>
            <a:off x="11887200" y="2971800"/>
            <a:ext cx="457200" cy="2819400"/>
          </a:xfrm>
          <a:prstGeom prst="rect">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939976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Locality Walls</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Naively, we can bound AI using only compulsory cache misses</a:t>
            </a:r>
          </a:p>
          <a:p>
            <a:pPr marL="457200" indent="-457200">
              <a:spcBef>
                <a:spcPts val="800"/>
              </a:spcBef>
              <a:buFont typeface="Wingdings" charset="2"/>
              <a:buChar char="§"/>
            </a:pPr>
            <a:r>
              <a:rPr lang="en-US" sz="3200" dirty="0"/>
              <a:t>However, write allocate caches can lower AI</a:t>
            </a:r>
            <a:endParaRPr lang="en-US" sz="2400" dirty="0"/>
          </a:p>
          <a:p>
            <a:pPr marL="457200" indent="-457200">
              <a:spcBef>
                <a:spcPts val="800"/>
              </a:spcBef>
              <a:buFont typeface="Wingdings" charset="2"/>
              <a:buChar char="§"/>
            </a:pPr>
            <a:r>
              <a:rPr lang="en-US" sz="3200" dirty="0"/>
              <a:t>Cache capacity misses can have a huge penalty</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41</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38" name="Straight Arrow Connector 37">
            <a:extLst>
              <a:ext uri="{FF2B5EF4-FFF2-40B4-BE49-F238E27FC236}">
                <a16:creationId xmlns:a16="http://schemas.microsoft.com/office/drawing/2014/main" id="{109A362E-B078-E645-9FFA-E99428B51AA2}"/>
              </a:ext>
            </a:extLst>
          </p:cNvPr>
          <p:cNvCxnSpPr>
            <a:cxnSpLocks/>
          </p:cNvCxnSpPr>
          <p:nvPr/>
        </p:nvCxnSpPr>
        <p:spPr bwMode="auto">
          <a:xfrm flipV="1">
            <a:off x="12344403"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45" name="TextBox 44">
            <a:extLst>
              <a:ext uri="{FF2B5EF4-FFF2-40B4-BE49-F238E27FC236}">
                <a16:creationId xmlns:a16="http://schemas.microsoft.com/office/drawing/2014/main" id="{5045ED4B-2EDA-F34B-9DD8-5B4FC9E813BE}"/>
              </a:ext>
            </a:extLst>
          </p:cNvPr>
          <p:cNvSpPr txBox="1"/>
          <p:nvPr/>
        </p:nvSpPr>
        <p:spPr>
          <a:xfrm rot="16200000">
            <a:off x="11670267"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Compulsory AI</a:t>
            </a:r>
          </a:p>
        </p:txBody>
      </p:sp>
      <p:sp>
        <p:nvSpPr>
          <p:cNvPr id="46" name="TextBox 45">
            <a:extLst>
              <a:ext uri="{FF2B5EF4-FFF2-40B4-BE49-F238E27FC236}">
                <a16:creationId xmlns:a16="http://schemas.microsoft.com/office/drawing/2014/main" id="{8EA25C24-02D8-964F-B6B2-8EC8C8B4CB91}"/>
              </a:ext>
            </a:extLst>
          </p:cNvPr>
          <p:cNvSpPr txBox="1"/>
          <p:nvPr/>
        </p:nvSpPr>
        <p:spPr>
          <a:xfrm>
            <a:off x="914400" y="5715000"/>
            <a:ext cx="6172200" cy="1371600"/>
          </a:xfrm>
          <a:prstGeom prst="rect">
            <a:avLst/>
          </a:prstGeom>
          <a:noFill/>
        </p:spPr>
        <p:txBody>
          <a:bodyPr wrap="none" lIns="0" tIns="0" rIns="0" bIns="0" rtlCol="0" anchor="ctr" anchorCtr="0">
            <a:noAutofit/>
          </a:bodyPr>
          <a:lstStyle/>
          <a:p>
            <a:r>
              <a:rPr lang="en-US" sz="2000" dirty="0"/>
              <a:t>#Flop’s</a:t>
            </a:r>
          </a:p>
          <a:p>
            <a:r>
              <a:rPr lang="en-US" sz="2000" dirty="0"/>
              <a:t>Compulsory Misses + Write Allocates + Capacity Misses</a:t>
            </a:r>
          </a:p>
        </p:txBody>
      </p:sp>
      <p:sp>
        <p:nvSpPr>
          <p:cNvPr id="47" name="TextBox 46">
            <a:extLst>
              <a:ext uri="{FF2B5EF4-FFF2-40B4-BE49-F238E27FC236}">
                <a16:creationId xmlns:a16="http://schemas.microsoft.com/office/drawing/2014/main" id="{90FE06C2-29CC-5646-9868-E58B8D272D12}"/>
              </a:ext>
            </a:extLst>
          </p:cNvPr>
          <p:cNvSpPr txBox="1"/>
          <p:nvPr/>
        </p:nvSpPr>
        <p:spPr>
          <a:xfrm>
            <a:off x="0" y="5715001"/>
            <a:ext cx="914400" cy="1371600"/>
          </a:xfrm>
          <a:prstGeom prst="rect">
            <a:avLst/>
          </a:prstGeom>
          <a:noFill/>
        </p:spPr>
        <p:txBody>
          <a:bodyPr wrap="none" lIns="0" tIns="0" rIns="0" bIns="0" rtlCol="0" anchor="ctr" anchorCtr="0">
            <a:noAutofit/>
          </a:bodyPr>
          <a:lstStyle/>
          <a:p>
            <a:pPr algn="r"/>
            <a:r>
              <a:rPr lang="en-US" sz="2400" dirty="0"/>
              <a:t>AI = </a:t>
            </a:r>
          </a:p>
        </p:txBody>
      </p:sp>
      <p:cxnSp>
        <p:nvCxnSpPr>
          <p:cNvPr id="48" name="Straight Connector 47">
            <a:extLst>
              <a:ext uri="{FF2B5EF4-FFF2-40B4-BE49-F238E27FC236}">
                <a16:creationId xmlns:a16="http://schemas.microsoft.com/office/drawing/2014/main" id="{F72550E9-66A6-C44A-9A05-2C77F535A7C3}"/>
              </a:ext>
            </a:extLst>
          </p:cNvPr>
          <p:cNvCxnSpPr>
            <a:cxnSpLocks/>
            <a:endCxn id="47" idx="3"/>
          </p:cNvCxnSpPr>
          <p:nvPr/>
        </p:nvCxnSpPr>
        <p:spPr bwMode="auto">
          <a:xfrm flipH="1">
            <a:off x="914400" y="6400799"/>
            <a:ext cx="6172200" cy="2"/>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F4991173-66BC-3848-9C9B-4D7A96CC4845}"/>
              </a:ext>
            </a:extLst>
          </p:cNvPr>
          <p:cNvCxnSpPr>
            <a:cxnSpLocks/>
          </p:cNvCxnSpPr>
          <p:nvPr/>
        </p:nvCxnSpPr>
        <p:spPr bwMode="auto">
          <a:xfrm flipV="1">
            <a:off x="11887200"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27" name="TextBox 26">
            <a:extLst>
              <a:ext uri="{FF2B5EF4-FFF2-40B4-BE49-F238E27FC236}">
                <a16:creationId xmlns:a16="http://schemas.microsoft.com/office/drawing/2014/main" id="{EF9A78FC-C4DB-0843-ABBA-12954CFB9962}"/>
              </a:ext>
            </a:extLst>
          </p:cNvPr>
          <p:cNvSpPr txBox="1"/>
          <p:nvPr/>
        </p:nvSpPr>
        <p:spPr>
          <a:xfrm rot="16200000">
            <a:off x="11201400"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+Write Allocate</a:t>
            </a:r>
          </a:p>
        </p:txBody>
      </p:sp>
      <p:sp>
        <p:nvSpPr>
          <p:cNvPr id="4" name="Rectangle 3">
            <a:extLst>
              <a:ext uri="{FF2B5EF4-FFF2-40B4-BE49-F238E27FC236}">
                <a16:creationId xmlns:a16="http://schemas.microsoft.com/office/drawing/2014/main" id="{F15D991C-57D6-5443-9AEB-E9F7159255A4}"/>
              </a:ext>
            </a:extLst>
          </p:cNvPr>
          <p:cNvSpPr/>
          <p:nvPr/>
        </p:nvSpPr>
        <p:spPr bwMode="auto">
          <a:xfrm>
            <a:off x="11887200" y="2971800"/>
            <a:ext cx="457200" cy="2819400"/>
          </a:xfrm>
          <a:prstGeom prst="rect">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30" name="Straight Arrow Connector 29">
            <a:extLst>
              <a:ext uri="{FF2B5EF4-FFF2-40B4-BE49-F238E27FC236}">
                <a16:creationId xmlns:a16="http://schemas.microsoft.com/office/drawing/2014/main" id="{A41F4324-A24A-9D44-BA09-05DA6A092101}"/>
              </a:ext>
            </a:extLst>
          </p:cNvPr>
          <p:cNvCxnSpPr>
            <a:cxnSpLocks/>
          </p:cNvCxnSpPr>
          <p:nvPr/>
        </p:nvCxnSpPr>
        <p:spPr bwMode="auto">
          <a:xfrm flipV="1">
            <a:off x="10515600" y="4343400"/>
            <a:ext cx="0" cy="14478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31" name="TextBox 30">
            <a:extLst>
              <a:ext uri="{FF2B5EF4-FFF2-40B4-BE49-F238E27FC236}">
                <a16:creationId xmlns:a16="http://schemas.microsoft.com/office/drawing/2014/main" id="{63AAE8A9-AAF1-164C-A2BD-E9D46421353F}"/>
              </a:ext>
            </a:extLst>
          </p:cNvPr>
          <p:cNvSpPr txBox="1"/>
          <p:nvPr/>
        </p:nvSpPr>
        <p:spPr>
          <a:xfrm rot="16200000">
            <a:off x="9829800"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+Capacity Misses</a:t>
            </a:r>
          </a:p>
        </p:txBody>
      </p:sp>
      <p:sp>
        <p:nvSpPr>
          <p:cNvPr id="32" name="Rectangle 31">
            <a:extLst>
              <a:ext uri="{FF2B5EF4-FFF2-40B4-BE49-F238E27FC236}">
                <a16:creationId xmlns:a16="http://schemas.microsoft.com/office/drawing/2014/main" id="{417E92DD-8F4D-784E-8B34-55376A1213AD}"/>
              </a:ext>
            </a:extLst>
          </p:cNvPr>
          <p:cNvSpPr/>
          <p:nvPr/>
        </p:nvSpPr>
        <p:spPr bwMode="auto">
          <a:xfrm>
            <a:off x="10515600" y="4343400"/>
            <a:ext cx="1371600" cy="1447800"/>
          </a:xfrm>
          <a:prstGeom prst="rect">
            <a:avLst/>
          </a:prstGeom>
          <a:solidFill>
            <a:srgbClr val="009051">
              <a:alpha val="1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ight Triangle 10">
            <a:extLst>
              <a:ext uri="{FF2B5EF4-FFF2-40B4-BE49-F238E27FC236}">
                <a16:creationId xmlns:a16="http://schemas.microsoft.com/office/drawing/2014/main" id="{DC9EF84A-773A-A840-8139-C688B1E4BBF1}"/>
              </a:ext>
            </a:extLst>
          </p:cNvPr>
          <p:cNvSpPr/>
          <p:nvPr/>
        </p:nvSpPr>
        <p:spPr bwMode="auto">
          <a:xfrm flipH="1">
            <a:off x="10515600" y="2971800"/>
            <a:ext cx="1371600" cy="1371600"/>
          </a:xfrm>
          <a:prstGeom prst="rtTriangle">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00585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Locality Walls</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Naively, we can bound AI using only compulsory cache misses</a:t>
            </a:r>
          </a:p>
          <a:p>
            <a:pPr marL="457200" indent="-457200">
              <a:spcBef>
                <a:spcPts val="800"/>
              </a:spcBef>
              <a:buFont typeface="Wingdings" charset="2"/>
              <a:buChar char="§"/>
            </a:pPr>
            <a:r>
              <a:rPr lang="en-US" sz="3200" dirty="0"/>
              <a:t>However, write allocate caches can lower AI</a:t>
            </a:r>
            <a:endParaRPr lang="en-US" sz="2400" dirty="0"/>
          </a:p>
          <a:p>
            <a:pPr marL="457200" indent="-457200">
              <a:spcBef>
                <a:spcPts val="800"/>
              </a:spcBef>
              <a:buFont typeface="Wingdings" charset="2"/>
              <a:buChar char="§"/>
            </a:pPr>
            <a:r>
              <a:rPr lang="en-US" sz="3200" dirty="0"/>
              <a:t>Cache capacity misses can have a huge penalty</a:t>
            </a:r>
          </a:p>
          <a:p>
            <a:pPr marL="457200" indent="-457200">
              <a:spcBef>
                <a:spcPts val="800"/>
              </a:spcBef>
              <a:buFont typeface="Wingdings" pitchFamily="2" charset="2"/>
              <a:buChar char="Ø"/>
            </a:pPr>
            <a:r>
              <a:rPr lang="en-US" sz="3200" b="1" dirty="0">
                <a:solidFill>
                  <a:srgbClr val="FF2F92"/>
                </a:solidFill>
              </a:rPr>
              <a:t>Compute bound became memory bound</a:t>
            </a:r>
            <a:endParaRPr lang="en-US" sz="2400" b="1" dirty="0">
              <a:solidFill>
                <a:srgbClr val="FF2F92"/>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42</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38" name="Straight Arrow Connector 37">
            <a:extLst>
              <a:ext uri="{FF2B5EF4-FFF2-40B4-BE49-F238E27FC236}">
                <a16:creationId xmlns:a16="http://schemas.microsoft.com/office/drawing/2014/main" id="{109A362E-B078-E645-9FFA-E99428B51AA2}"/>
              </a:ext>
            </a:extLst>
          </p:cNvPr>
          <p:cNvCxnSpPr>
            <a:cxnSpLocks/>
          </p:cNvCxnSpPr>
          <p:nvPr/>
        </p:nvCxnSpPr>
        <p:spPr bwMode="auto">
          <a:xfrm flipV="1">
            <a:off x="12344403"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45" name="TextBox 44">
            <a:extLst>
              <a:ext uri="{FF2B5EF4-FFF2-40B4-BE49-F238E27FC236}">
                <a16:creationId xmlns:a16="http://schemas.microsoft.com/office/drawing/2014/main" id="{5045ED4B-2EDA-F34B-9DD8-5B4FC9E813BE}"/>
              </a:ext>
            </a:extLst>
          </p:cNvPr>
          <p:cNvSpPr txBox="1"/>
          <p:nvPr/>
        </p:nvSpPr>
        <p:spPr>
          <a:xfrm rot="16200000">
            <a:off x="11670267"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Compulsory AI</a:t>
            </a:r>
          </a:p>
        </p:txBody>
      </p:sp>
      <p:sp>
        <p:nvSpPr>
          <p:cNvPr id="46" name="TextBox 45">
            <a:extLst>
              <a:ext uri="{FF2B5EF4-FFF2-40B4-BE49-F238E27FC236}">
                <a16:creationId xmlns:a16="http://schemas.microsoft.com/office/drawing/2014/main" id="{8EA25C24-02D8-964F-B6B2-8EC8C8B4CB91}"/>
              </a:ext>
            </a:extLst>
          </p:cNvPr>
          <p:cNvSpPr txBox="1"/>
          <p:nvPr/>
        </p:nvSpPr>
        <p:spPr>
          <a:xfrm>
            <a:off x="914400" y="5715000"/>
            <a:ext cx="6172200" cy="1371600"/>
          </a:xfrm>
          <a:prstGeom prst="rect">
            <a:avLst/>
          </a:prstGeom>
          <a:noFill/>
        </p:spPr>
        <p:txBody>
          <a:bodyPr wrap="none" lIns="0" tIns="0" rIns="0" bIns="0" rtlCol="0" anchor="ctr" anchorCtr="0">
            <a:noAutofit/>
          </a:bodyPr>
          <a:lstStyle/>
          <a:p>
            <a:r>
              <a:rPr lang="en-US" sz="2000" dirty="0"/>
              <a:t>#Flop’s</a:t>
            </a:r>
          </a:p>
          <a:p>
            <a:r>
              <a:rPr lang="en-US" sz="2000" dirty="0"/>
              <a:t>Compulsory Misses + Write Allocates + Capacity Misses</a:t>
            </a:r>
          </a:p>
        </p:txBody>
      </p:sp>
      <p:sp>
        <p:nvSpPr>
          <p:cNvPr id="47" name="TextBox 46">
            <a:extLst>
              <a:ext uri="{FF2B5EF4-FFF2-40B4-BE49-F238E27FC236}">
                <a16:creationId xmlns:a16="http://schemas.microsoft.com/office/drawing/2014/main" id="{90FE06C2-29CC-5646-9868-E58B8D272D12}"/>
              </a:ext>
            </a:extLst>
          </p:cNvPr>
          <p:cNvSpPr txBox="1"/>
          <p:nvPr/>
        </p:nvSpPr>
        <p:spPr>
          <a:xfrm>
            <a:off x="0" y="5715001"/>
            <a:ext cx="914400" cy="1371600"/>
          </a:xfrm>
          <a:prstGeom prst="rect">
            <a:avLst/>
          </a:prstGeom>
          <a:noFill/>
        </p:spPr>
        <p:txBody>
          <a:bodyPr wrap="none" lIns="0" tIns="0" rIns="0" bIns="0" rtlCol="0" anchor="ctr" anchorCtr="0">
            <a:noAutofit/>
          </a:bodyPr>
          <a:lstStyle/>
          <a:p>
            <a:pPr algn="r"/>
            <a:r>
              <a:rPr lang="en-US" sz="2400" dirty="0"/>
              <a:t>AI = </a:t>
            </a:r>
          </a:p>
        </p:txBody>
      </p:sp>
      <p:cxnSp>
        <p:nvCxnSpPr>
          <p:cNvPr id="48" name="Straight Connector 47">
            <a:extLst>
              <a:ext uri="{FF2B5EF4-FFF2-40B4-BE49-F238E27FC236}">
                <a16:creationId xmlns:a16="http://schemas.microsoft.com/office/drawing/2014/main" id="{F72550E9-66A6-C44A-9A05-2C77F535A7C3}"/>
              </a:ext>
            </a:extLst>
          </p:cNvPr>
          <p:cNvCxnSpPr>
            <a:cxnSpLocks/>
            <a:endCxn id="47" idx="3"/>
          </p:cNvCxnSpPr>
          <p:nvPr/>
        </p:nvCxnSpPr>
        <p:spPr bwMode="auto">
          <a:xfrm flipH="1">
            <a:off x="914400" y="6400799"/>
            <a:ext cx="6172200" cy="2"/>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F4991173-66BC-3848-9C9B-4D7A96CC4845}"/>
              </a:ext>
            </a:extLst>
          </p:cNvPr>
          <p:cNvCxnSpPr>
            <a:cxnSpLocks/>
          </p:cNvCxnSpPr>
          <p:nvPr/>
        </p:nvCxnSpPr>
        <p:spPr bwMode="auto">
          <a:xfrm flipV="1">
            <a:off x="11887200"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27" name="TextBox 26">
            <a:extLst>
              <a:ext uri="{FF2B5EF4-FFF2-40B4-BE49-F238E27FC236}">
                <a16:creationId xmlns:a16="http://schemas.microsoft.com/office/drawing/2014/main" id="{EF9A78FC-C4DB-0843-ABBA-12954CFB9962}"/>
              </a:ext>
            </a:extLst>
          </p:cNvPr>
          <p:cNvSpPr txBox="1"/>
          <p:nvPr/>
        </p:nvSpPr>
        <p:spPr>
          <a:xfrm rot="16200000">
            <a:off x="11201400"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+Write Allocate</a:t>
            </a:r>
          </a:p>
        </p:txBody>
      </p:sp>
      <p:sp>
        <p:nvSpPr>
          <p:cNvPr id="4" name="Rectangle 3">
            <a:extLst>
              <a:ext uri="{FF2B5EF4-FFF2-40B4-BE49-F238E27FC236}">
                <a16:creationId xmlns:a16="http://schemas.microsoft.com/office/drawing/2014/main" id="{F15D991C-57D6-5443-9AEB-E9F7159255A4}"/>
              </a:ext>
            </a:extLst>
          </p:cNvPr>
          <p:cNvSpPr/>
          <p:nvPr/>
        </p:nvSpPr>
        <p:spPr bwMode="auto">
          <a:xfrm>
            <a:off x="11887200" y="2971800"/>
            <a:ext cx="457200" cy="2819400"/>
          </a:xfrm>
          <a:prstGeom prst="rect">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30" name="Straight Arrow Connector 29">
            <a:extLst>
              <a:ext uri="{FF2B5EF4-FFF2-40B4-BE49-F238E27FC236}">
                <a16:creationId xmlns:a16="http://schemas.microsoft.com/office/drawing/2014/main" id="{A41F4324-A24A-9D44-BA09-05DA6A092101}"/>
              </a:ext>
            </a:extLst>
          </p:cNvPr>
          <p:cNvCxnSpPr>
            <a:cxnSpLocks/>
          </p:cNvCxnSpPr>
          <p:nvPr/>
        </p:nvCxnSpPr>
        <p:spPr bwMode="auto">
          <a:xfrm flipV="1">
            <a:off x="10515600" y="4343400"/>
            <a:ext cx="0" cy="14478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31" name="TextBox 30">
            <a:extLst>
              <a:ext uri="{FF2B5EF4-FFF2-40B4-BE49-F238E27FC236}">
                <a16:creationId xmlns:a16="http://schemas.microsoft.com/office/drawing/2014/main" id="{63AAE8A9-AAF1-164C-A2BD-E9D46421353F}"/>
              </a:ext>
            </a:extLst>
          </p:cNvPr>
          <p:cNvSpPr txBox="1"/>
          <p:nvPr/>
        </p:nvSpPr>
        <p:spPr>
          <a:xfrm rot="16200000">
            <a:off x="9829800"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+Capacity Misses</a:t>
            </a:r>
          </a:p>
        </p:txBody>
      </p:sp>
      <p:sp>
        <p:nvSpPr>
          <p:cNvPr id="32" name="Rectangle 31">
            <a:extLst>
              <a:ext uri="{FF2B5EF4-FFF2-40B4-BE49-F238E27FC236}">
                <a16:creationId xmlns:a16="http://schemas.microsoft.com/office/drawing/2014/main" id="{417E92DD-8F4D-784E-8B34-55376A1213AD}"/>
              </a:ext>
            </a:extLst>
          </p:cNvPr>
          <p:cNvSpPr/>
          <p:nvPr/>
        </p:nvSpPr>
        <p:spPr bwMode="auto">
          <a:xfrm>
            <a:off x="10515600" y="4343400"/>
            <a:ext cx="1371600" cy="1447800"/>
          </a:xfrm>
          <a:prstGeom prst="rect">
            <a:avLst/>
          </a:prstGeom>
          <a:solidFill>
            <a:srgbClr val="009051">
              <a:alpha val="1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ight Triangle 10">
            <a:extLst>
              <a:ext uri="{FF2B5EF4-FFF2-40B4-BE49-F238E27FC236}">
                <a16:creationId xmlns:a16="http://schemas.microsoft.com/office/drawing/2014/main" id="{DC9EF84A-773A-A840-8139-C688B1E4BBF1}"/>
              </a:ext>
            </a:extLst>
          </p:cNvPr>
          <p:cNvSpPr/>
          <p:nvPr/>
        </p:nvSpPr>
        <p:spPr bwMode="auto">
          <a:xfrm flipH="1">
            <a:off x="10515600" y="2971800"/>
            <a:ext cx="1371600" cy="1371600"/>
          </a:xfrm>
          <a:prstGeom prst="rtTriangle">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Freeform 14">
            <a:extLst>
              <a:ext uri="{FF2B5EF4-FFF2-40B4-BE49-F238E27FC236}">
                <a16:creationId xmlns:a16="http://schemas.microsoft.com/office/drawing/2014/main" id="{A0B81A33-C944-204B-AFE4-693AA6396868}"/>
              </a:ext>
            </a:extLst>
          </p:cNvPr>
          <p:cNvSpPr/>
          <p:nvPr/>
        </p:nvSpPr>
        <p:spPr bwMode="auto">
          <a:xfrm>
            <a:off x="9080500" y="4800600"/>
            <a:ext cx="1435100" cy="990600"/>
          </a:xfrm>
          <a:custGeom>
            <a:avLst/>
            <a:gdLst>
              <a:gd name="connsiteX0" fmla="*/ 0 w 1435100"/>
              <a:gd name="connsiteY0" fmla="*/ 990600 h 1003300"/>
              <a:gd name="connsiteX1" fmla="*/ 990600 w 1435100"/>
              <a:gd name="connsiteY1" fmla="*/ 0 h 1003300"/>
              <a:gd name="connsiteX2" fmla="*/ 1435100 w 1435100"/>
              <a:gd name="connsiteY2" fmla="*/ 12700 h 1003300"/>
              <a:gd name="connsiteX3" fmla="*/ 1422400 w 1435100"/>
              <a:gd name="connsiteY3" fmla="*/ 1003300 h 1003300"/>
              <a:gd name="connsiteX0" fmla="*/ 0 w 1435100"/>
              <a:gd name="connsiteY0" fmla="*/ 990600 h 990600"/>
              <a:gd name="connsiteX1" fmla="*/ 990600 w 1435100"/>
              <a:gd name="connsiteY1" fmla="*/ 0 h 990600"/>
              <a:gd name="connsiteX2" fmla="*/ 1435100 w 1435100"/>
              <a:gd name="connsiteY2" fmla="*/ 12700 h 990600"/>
            </a:gdLst>
            <a:ahLst/>
            <a:cxnLst>
              <a:cxn ang="0">
                <a:pos x="connsiteX0" y="connsiteY0"/>
              </a:cxn>
              <a:cxn ang="0">
                <a:pos x="connsiteX1" y="connsiteY1"/>
              </a:cxn>
              <a:cxn ang="0">
                <a:pos x="connsiteX2" y="connsiteY2"/>
              </a:cxn>
            </a:cxnLst>
            <a:rect l="l" t="t" r="r" b="b"/>
            <a:pathLst>
              <a:path w="1435100" h="990600">
                <a:moveTo>
                  <a:pt x="0" y="990600"/>
                </a:moveTo>
                <a:lnTo>
                  <a:pt x="990600" y="0"/>
                </a:lnTo>
                <a:lnTo>
                  <a:pt x="1435100" y="12700"/>
                </a:lnTo>
              </a:path>
            </a:pathLst>
          </a:custGeom>
          <a:noFill/>
          <a:ln w="25400" cap="flat" cmpd="sng" algn="ctr">
            <a:solidFill>
              <a:schemeClr val="bg1"/>
            </a:solidFill>
            <a:prstDash val="solid"/>
            <a:round/>
            <a:headEnd type="none" w="med" len="med"/>
            <a:tailEnd type="none" w="med" len="med"/>
          </a:ln>
          <a:effectLst>
            <a:glow rad="127000">
              <a:srgbClr val="CC66FF"/>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35" name="Group 34">
            <a:extLst>
              <a:ext uri="{FF2B5EF4-FFF2-40B4-BE49-F238E27FC236}">
                <a16:creationId xmlns:a16="http://schemas.microsoft.com/office/drawing/2014/main" id="{831B4E8B-97AF-D448-9BFF-54D32AF6CD9F}"/>
              </a:ext>
            </a:extLst>
          </p:cNvPr>
          <p:cNvGrpSpPr/>
          <p:nvPr/>
        </p:nvGrpSpPr>
        <p:grpSpPr>
          <a:xfrm>
            <a:off x="9982200" y="3581400"/>
            <a:ext cx="4893975" cy="3962400"/>
            <a:chOff x="8364825" y="2667000"/>
            <a:chExt cx="4893975" cy="3962400"/>
          </a:xfrm>
        </p:grpSpPr>
        <p:sp>
          <p:nvSpPr>
            <p:cNvPr id="36" name="Explosion 2 35">
              <a:extLst>
                <a:ext uri="{FF2B5EF4-FFF2-40B4-BE49-F238E27FC236}">
                  <a16:creationId xmlns:a16="http://schemas.microsoft.com/office/drawing/2014/main" id="{D96FDDAB-C182-3F4B-9FB5-7A38E6E557CD}"/>
                </a:ext>
              </a:extLst>
            </p:cNvPr>
            <p:cNvSpPr/>
            <p:nvPr/>
          </p:nvSpPr>
          <p:spPr bwMode="auto">
            <a:xfrm>
              <a:off x="8763000" y="2667000"/>
              <a:ext cx="4495800" cy="3962400"/>
            </a:xfrm>
            <a:prstGeom prst="irregularSeal2">
              <a:avLst/>
            </a:prstGeom>
            <a:solidFill>
              <a:srgbClr val="FFCC66"/>
            </a:solidFill>
            <a:ln w="9525" cap="flat" cmpd="sng" algn="ctr">
              <a:solidFill>
                <a:srgbClr val="9411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0" i="0" u="none" strike="noStrike" cap="none" normalizeH="0" baseline="0" dirty="0">
                  <a:ln>
                    <a:noFill/>
                  </a:ln>
                  <a:solidFill>
                    <a:srgbClr val="FF9300"/>
                  </a:solidFill>
                  <a:effectLst/>
                  <a:latin typeface="Arial" charset="0"/>
                  <a:ea typeface="ＭＳ Ｐゴシック" charset="-128"/>
                  <a:cs typeface="ＭＳ Ｐゴシック" charset="-128"/>
                </a:rPr>
                <a:t>!</a:t>
              </a:r>
            </a:p>
          </p:txBody>
        </p:sp>
        <p:sp>
          <p:nvSpPr>
            <p:cNvPr id="39" name="Content Placeholder 2">
              <a:extLst>
                <a:ext uri="{FF2B5EF4-FFF2-40B4-BE49-F238E27FC236}">
                  <a16:creationId xmlns:a16="http://schemas.microsoft.com/office/drawing/2014/main" id="{6DD21833-D249-DF41-B756-6EC38F8E4617}"/>
                </a:ext>
              </a:extLst>
            </p:cNvPr>
            <p:cNvSpPr txBox="1">
              <a:spLocks/>
            </p:cNvSpPr>
            <p:nvPr/>
          </p:nvSpPr>
          <p:spPr>
            <a:xfrm rot="20099409">
              <a:off x="8364825" y="3822860"/>
              <a:ext cx="4800600" cy="18669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2400" b="1" kern="0" dirty="0">
                  <a:solidFill>
                    <a:srgbClr val="941100"/>
                  </a:solidFill>
                </a:rPr>
                <a:t>Know the theoretical</a:t>
              </a:r>
            </a:p>
            <a:p>
              <a:pPr marL="0" indent="0" algn="ctr">
                <a:spcBef>
                  <a:spcPts val="800"/>
                </a:spcBef>
              </a:pPr>
              <a:r>
                <a:rPr lang="en-US" sz="2400" b="1" kern="0" dirty="0">
                  <a:solidFill>
                    <a:srgbClr val="941100"/>
                  </a:solidFill>
                </a:rPr>
                <a:t>bounds on your AI.</a:t>
              </a:r>
            </a:p>
          </p:txBody>
        </p:sp>
      </p:grpSp>
    </p:spTree>
    <p:extLst>
      <p:ext uri="{BB962C8B-B14F-4D97-AF65-F5344CB8AC3E}">
        <p14:creationId xmlns:p14="http://schemas.microsoft.com/office/powerpoint/2010/main" val="285487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514600"/>
            <a:ext cx="12801600" cy="1600200"/>
          </a:xfrm>
        </p:spPr>
        <p:txBody>
          <a:bodyPr anchor="ctr"/>
          <a:lstStyle/>
          <a:p>
            <a:r>
              <a:rPr lang="en-US" sz="8000" dirty="0"/>
              <a:t>General Strategy Guide</a:t>
            </a:r>
            <a:endParaRPr lang="en-US" i="1" dirty="0"/>
          </a:p>
        </p:txBody>
      </p:sp>
    </p:spTree>
    <p:extLst>
      <p:ext uri="{BB962C8B-B14F-4D97-AF65-F5344CB8AC3E}">
        <p14:creationId xmlns:p14="http://schemas.microsoft.com/office/powerpoint/2010/main" val="1564308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General Strategy Guide</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Broadly speaking, there are three approaches to improving performance:</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44</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alpha val="25000"/>
                </a:srgbClr>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alpha val="25000"/>
                    </a:srgbClr>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3276600" cy="2819400"/>
            <a:chOff x="90678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5" name="Straight Arrow Connector 24">
              <a:extLst>
                <a:ext uri="{FF2B5EF4-FFF2-40B4-BE49-F238E27FC236}">
                  <a16:creationId xmlns:a16="http://schemas.microsoft.com/office/drawing/2014/main" id="{6D1D4272-B2EB-F541-9ECB-AE773D9CD6EA}"/>
                </a:ext>
              </a:extLst>
            </p:cNvPr>
            <p:cNvCxnSpPr>
              <a:cxnSpLocks/>
            </p:cNvCxnSpPr>
            <p:nvPr/>
          </p:nvCxnSpPr>
          <p:spPr bwMode="auto">
            <a:xfrm flipV="1">
              <a:off x="9525000" y="2971800"/>
              <a:ext cx="2819400" cy="2819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26" name="TextBox 25">
              <a:extLst>
                <a:ext uri="{FF2B5EF4-FFF2-40B4-BE49-F238E27FC236}">
                  <a16:creationId xmlns:a16="http://schemas.microsoft.com/office/drawing/2014/main" id="{A6235C9A-E4B7-CA42-A1DB-D42955C6E498}"/>
                </a:ext>
              </a:extLst>
            </p:cNvPr>
            <p:cNvSpPr txBox="1"/>
            <p:nvPr/>
          </p:nvSpPr>
          <p:spPr>
            <a:xfrm rot="18900000">
              <a:off x="9496808" y="4294283"/>
              <a:ext cx="2223686" cy="369332"/>
            </a:xfrm>
            <a:prstGeom prst="rect">
              <a:avLst/>
            </a:prstGeom>
            <a:noFill/>
          </p:spPr>
          <p:txBody>
            <a:bodyPr wrap="none" rtlCol="0">
              <a:spAutoFit/>
            </a:bodyPr>
            <a:lstStyle/>
            <a:p>
              <a:pPr algn="ctr"/>
              <a:r>
                <a:rPr lang="en-US" sz="1800" dirty="0">
                  <a:solidFill>
                    <a:srgbClr val="0432FF">
                      <a:alpha val="25000"/>
                    </a:srgbClr>
                  </a:solidFill>
                </a:rPr>
                <a:t>DDR GB/s (NUMA)</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Tree>
    <p:extLst>
      <p:ext uri="{BB962C8B-B14F-4D97-AF65-F5344CB8AC3E}">
        <p14:creationId xmlns:p14="http://schemas.microsoft.com/office/powerpoint/2010/main" val="2913244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General Strategy Guide</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Broadly speaking, there are three approaches to improving performance:</a:t>
            </a:r>
          </a:p>
          <a:p>
            <a:pPr marL="457200" indent="-457200">
              <a:spcBef>
                <a:spcPts val="800"/>
              </a:spcBef>
              <a:buFont typeface="Wingdings" charset="2"/>
              <a:buChar char="§"/>
            </a:pPr>
            <a:r>
              <a:rPr lang="en-US" sz="3200" b="1" dirty="0">
                <a:solidFill>
                  <a:srgbClr val="0432FF"/>
                </a:solidFill>
              </a:rPr>
              <a:t>Maximize in-core performance (e.g. get compiler to </a:t>
            </a:r>
            <a:r>
              <a:rPr lang="en-US" sz="3200" b="1" dirty="0" err="1">
                <a:solidFill>
                  <a:srgbClr val="0432FF"/>
                </a:solidFill>
              </a:rPr>
              <a:t>vectorize</a:t>
            </a:r>
            <a:r>
              <a:rPr lang="en-US" sz="3200" b="1" dirty="0">
                <a:solidFill>
                  <a:srgbClr val="0432FF"/>
                </a:solidFill>
              </a:rPr>
              <a:t>)</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45</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alpha val="25000"/>
                </a:srgbClr>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alpha val="25000"/>
                    </a:srgbClr>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3276600" cy="2819400"/>
            <a:chOff x="90678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5" name="Straight Arrow Connector 24">
              <a:extLst>
                <a:ext uri="{FF2B5EF4-FFF2-40B4-BE49-F238E27FC236}">
                  <a16:creationId xmlns:a16="http://schemas.microsoft.com/office/drawing/2014/main" id="{6D1D4272-B2EB-F541-9ECB-AE773D9CD6EA}"/>
                </a:ext>
              </a:extLst>
            </p:cNvPr>
            <p:cNvCxnSpPr>
              <a:cxnSpLocks/>
            </p:cNvCxnSpPr>
            <p:nvPr/>
          </p:nvCxnSpPr>
          <p:spPr bwMode="auto">
            <a:xfrm flipV="1">
              <a:off x="9525000" y="2971800"/>
              <a:ext cx="2819400" cy="2819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26" name="TextBox 25">
              <a:extLst>
                <a:ext uri="{FF2B5EF4-FFF2-40B4-BE49-F238E27FC236}">
                  <a16:creationId xmlns:a16="http://schemas.microsoft.com/office/drawing/2014/main" id="{A6235C9A-E4B7-CA42-A1DB-D42955C6E498}"/>
                </a:ext>
              </a:extLst>
            </p:cNvPr>
            <p:cNvSpPr txBox="1"/>
            <p:nvPr/>
          </p:nvSpPr>
          <p:spPr>
            <a:xfrm rot="18900000">
              <a:off x="9496808" y="4294283"/>
              <a:ext cx="2223686" cy="369332"/>
            </a:xfrm>
            <a:prstGeom prst="rect">
              <a:avLst/>
            </a:prstGeom>
            <a:noFill/>
          </p:spPr>
          <p:txBody>
            <a:bodyPr wrap="none" rtlCol="0">
              <a:spAutoFit/>
            </a:bodyPr>
            <a:lstStyle/>
            <a:p>
              <a:pPr algn="ctr"/>
              <a:r>
                <a:rPr lang="en-US" sz="1800" dirty="0">
                  <a:solidFill>
                    <a:srgbClr val="0432FF">
                      <a:alpha val="25000"/>
                    </a:srgbClr>
                  </a:solidFill>
                </a:rPr>
                <a:t>DDR GB/s (NUMA)</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
        <p:nvSpPr>
          <p:cNvPr id="4" name="Up Arrow 3">
            <a:extLst>
              <a:ext uri="{FF2B5EF4-FFF2-40B4-BE49-F238E27FC236}">
                <a16:creationId xmlns:a16="http://schemas.microsoft.com/office/drawing/2014/main" id="{BF5D088D-9BD7-FE46-8002-8E27F8B1168C}"/>
              </a:ext>
            </a:extLst>
          </p:cNvPr>
          <p:cNvSpPr/>
          <p:nvPr/>
        </p:nvSpPr>
        <p:spPr bwMode="auto">
          <a:xfrm>
            <a:off x="12039600" y="4495800"/>
            <a:ext cx="533400" cy="381000"/>
          </a:xfrm>
          <a:prstGeom prst="upArrow">
            <a:avLst>
              <a:gd name="adj1" fmla="val 50000"/>
              <a:gd name="adj2" fmla="val 66782"/>
            </a:avLst>
          </a:prstGeom>
          <a:solidFill>
            <a:srgbClr val="00FA00"/>
          </a:solidFill>
          <a:ln w="9525" cap="flat" cmpd="sng" algn="ctr">
            <a:solidFill>
              <a:schemeClr val="tx1"/>
            </a:solidFill>
            <a:prstDash val="solid"/>
            <a:round/>
            <a:headEnd type="none" w="med" len="med"/>
            <a:tailEnd type="none" w="med" len="med"/>
          </a:ln>
          <a:effectLst>
            <a:outerShdw blurRad="635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12858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General Strategy Guide</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Broadly speaking, there are three approaches to improving performance:</a:t>
            </a:r>
          </a:p>
          <a:p>
            <a:pPr marL="457200" indent="-457200">
              <a:spcBef>
                <a:spcPts val="800"/>
              </a:spcBef>
              <a:buFont typeface="Wingdings" charset="2"/>
              <a:buChar char="§"/>
            </a:pPr>
            <a:r>
              <a:rPr lang="en-US" sz="3200" dirty="0"/>
              <a:t>Maximize in-core performance (e.g. get compiler to </a:t>
            </a:r>
            <a:r>
              <a:rPr lang="en-US" sz="3200" dirty="0" err="1"/>
              <a:t>vectorize</a:t>
            </a:r>
            <a:r>
              <a:rPr lang="en-US" sz="3200" dirty="0"/>
              <a:t>)</a:t>
            </a:r>
          </a:p>
          <a:p>
            <a:pPr marL="457200" indent="-457200">
              <a:spcBef>
                <a:spcPts val="800"/>
              </a:spcBef>
              <a:buFont typeface="Wingdings" charset="2"/>
              <a:buChar char="§"/>
            </a:pPr>
            <a:r>
              <a:rPr lang="en-US" sz="3200" b="1" dirty="0">
                <a:solidFill>
                  <a:srgbClr val="0432FF"/>
                </a:solidFill>
              </a:rPr>
              <a:t>Maximize memory bandwidth (e.g. NUMA-aware allocation)</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46</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720315" y="3048000"/>
              <a:ext cx="1031051"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alpha val="25000"/>
                </a:srgbClr>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alpha val="25000"/>
                    </a:srgbClr>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3276600" cy="2819400"/>
            <a:chOff x="90678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5" name="Straight Arrow Connector 24">
              <a:extLst>
                <a:ext uri="{FF2B5EF4-FFF2-40B4-BE49-F238E27FC236}">
                  <a16:creationId xmlns:a16="http://schemas.microsoft.com/office/drawing/2014/main" id="{6D1D4272-B2EB-F541-9ECB-AE773D9CD6EA}"/>
                </a:ext>
              </a:extLst>
            </p:cNvPr>
            <p:cNvCxnSpPr>
              <a:cxnSpLocks/>
            </p:cNvCxnSpPr>
            <p:nvPr/>
          </p:nvCxnSpPr>
          <p:spPr bwMode="auto">
            <a:xfrm flipV="1">
              <a:off x="9525000" y="2971800"/>
              <a:ext cx="2819400" cy="2819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26" name="TextBox 25">
              <a:extLst>
                <a:ext uri="{FF2B5EF4-FFF2-40B4-BE49-F238E27FC236}">
                  <a16:creationId xmlns:a16="http://schemas.microsoft.com/office/drawing/2014/main" id="{A6235C9A-E4B7-CA42-A1DB-D42955C6E498}"/>
                </a:ext>
              </a:extLst>
            </p:cNvPr>
            <p:cNvSpPr txBox="1"/>
            <p:nvPr/>
          </p:nvSpPr>
          <p:spPr>
            <a:xfrm rot="18900000">
              <a:off x="9496808" y="4294283"/>
              <a:ext cx="2223686" cy="369332"/>
            </a:xfrm>
            <a:prstGeom prst="rect">
              <a:avLst/>
            </a:prstGeom>
            <a:noFill/>
          </p:spPr>
          <p:txBody>
            <a:bodyPr wrap="none" rtlCol="0">
              <a:spAutoFit/>
            </a:bodyPr>
            <a:lstStyle/>
            <a:p>
              <a:pPr algn="ctr"/>
              <a:r>
                <a:rPr lang="en-US" sz="1800" dirty="0">
                  <a:solidFill>
                    <a:srgbClr val="0432FF">
                      <a:alpha val="25000"/>
                    </a:srgbClr>
                  </a:solidFill>
                </a:rPr>
                <a:t>DDR GB/s (NUMA)</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
        <p:nvSpPr>
          <p:cNvPr id="23" name="Up Arrow 22">
            <a:extLst>
              <a:ext uri="{FF2B5EF4-FFF2-40B4-BE49-F238E27FC236}">
                <a16:creationId xmlns:a16="http://schemas.microsoft.com/office/drawing/2014/main" id="{D685484D-734C-3248-8796-3B2910405113}"/>
              </a:ext>
            </a:extLst>
          </p:cNvPr>
          <p:cNvSpPr/>
          <p:nvPr/>
        </p:nvSpPr>
        <p:spPr bwMode="auto">
          <a:xfrm rot="-2700000">
            <a:off x="10495990" y="4323790"/>
            <a:ext cx="533400" cy="381000"/>
          </a:xfrm>
          <a:prstGeom prst="upArrow">
            <a:avLst>
              <a:gd name="adj1" fmla="val 50000"/>
              <a:gd name="adj2" fmla="val 66782"/>
            </a:avLst>
          </a:prstGeom>
          <a:solidFill>
            <a:srgbClr val="00FA00"/>
          </a:solidFill>
          <a:ln w="9525" cap="flat" cmpd="sng" algn="ctr">
            <a:solidFill>
              <a:schemeClr val="tx1"/>
            </a:solidFill>
            <a:prstDash val="solid"/>
            <a:round/>
            <a:headEnd type="none" w="med" len="med"/>
            <a:tailEnd type="none" w="med" len="med"/>
          </a:ln>
          <a:effectLst>
            <a:outerShdw blurRad="635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885307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General Strategy Guide</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Broadly speaking, there are three approaches to improving performance:</a:t>
            </a:r>
          </a:p>
          <a:p>
            <a:pPr marL="457200" indent="-457200">
              <a:spcBef>
                <a:spcPts val="800"/>
              </a:spcBef>
              <a:buFont typeface="Wingdings" charset="2"/>
              <a:buChar char="§"/>
            </a:pPr>
            <a:r>
              <a:rPr lang="en-US" sz="3200" dirty="0"/>
              <a:t>Maximize in-core performance (e.g. get compiler to </a:t>
            </a:r>
            <a:r>
              <a:rPr lang="en-US" sz="3200" dirty="0" err="1"/>
              <a:t>vectorize</a:t>
            </a:r>
            <a:r>
              <a:rPr lang="en-US" sz="3200" dirty="0"/>
              <a:t>)</a:t>
            </a:r>
          </a:p>
          <a:p>
            <a:pPr marL="457200" indent="-457200">
              <a:spcBef>
                <a:spcPts val="800"/>
              </a:spcBef>
              <a:buFont typeface="Wingdings" charset="2"/>
              <a:buChar char="§"/>
            </a:pPr>
            <a:r>
              <a:rPr lang="en-US" sz="3200" dirty="0"/>
              <a:t>Maximize memory bandwidth (e.g. NUMA-aware allocation)</a:t>
            </a:r>
          </a:p>
          <a:p>
            <a:pPr marL="457200" indent="-457200">
              <a:spcBef>
                <a:spcPts val="800"/>
              </a:spcBef>
              <a:buFont typeface="Wingdings" charset="2"/>
              <a:buChar char="§"/>
            </a:pPr>
            <a:r>
              <a:rPr lang="en-US" sz="3200" b="1" dirty="0">
                <a:solidFill>
                  <a:srgbClr val="0432FF"/>
                </a:solidFill>
              </a:rPr>
              <a:t>Minimize data movement (increase AI)</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47</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322452" y="2602468"/>
            <a:ext cx="1402948"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720315" y="3048000"/>
              <a:ext cx="1031051"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alpha val="25000"/>
                </a:srgbClr>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alpha val="25000"/>
                    </a:srgbClr>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a:t>Attainable Flop/s</a:t>
              </a:r>
              <a:endParaRPr lang="en-US" sz="1800" dirty="0"/>
            </a:p>
          </p:txBody>
        </p:sp>
      </p:grpSp>
      <p:grpSp>
        <p:nvGrpSpPr>
          <p:cNvPr id="19" name="Group 18"/>
          <p:cNvGrpSpPr/>
          <p:nvPr/>
        </p:nvGrpSpPr>
        <p:grpSpPr>
          <a:xfrm>
            <a:off x="9067800" y="2971800"/>
            <a:ext cx="3276600" cy="2819400"/>
            <a:chOff x="90678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5" name="Straight Arrow Connector 24">
              <a:extLst>
                <a:ext uri="{FF2B5EF4-FFF2-40B4-BE49-F238E27FC236}">
                  <a16:creationId xmlns:a16="http://schemas.microsoft.com/office/drawing/2014/main" id="{6D1D4272-B2EB-F541-9ECB-AE773D9CD6EA}"/>
                </a:ext>
              </a:extLst>
            </p:cNvPr>
            <p:cNvCxnSpPr>
              <a:cxnSpLocks/>
            </p:cNvCxnSpPr>
            <p:nvPr/>
          </p:nvCxnSpPr>
          <p:spPr bwMode="auto">
            <a:xfrm flipV="1">
              <a:off x="9525000" y="2971800"/>
              <a:ext cx="2819400" cy="2819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26" name="TextBox 25">
              <a:extLst>
                <a:ext uri="{FF2B5EF4-FFF2-40B4-BE49-F238E27FC236}">
                  <a16:creationId xmlns:a16="http://schemas.microsoft.com/office/drawing/2014/main" id="{A6235C9A-E4B7-CA42-A1DB-D42955C6E498}"/>
                </a:ext>
              </a:extLst>
            </p:cNvPr>
            <p:cNvSpPr txBox="1"/>
            <p:nvPr/>
          </p:nvSpPr>
          <p:spPr>
            <a:xfrm rot="18900000">
              <a:off x="9496808" y="4294283"/>
              <a:ext cx="2223686" cy="369332"/>
            </a:xfrm>
            <a:prstGeom prst="rect">
              <a:avLst/>
            </a:prstGeom>
            <a:noFill/>
          </p:spPr>
          <p:txBody>
            <a:bodyPr wrap="none" rtlCol="0">
              <a:spAutoFit/>
            </a:bodyPr>
            <a:lstStyle/>
            <a:p>
              <a:pPr algn="ctr"/>
              <a:r>
                <a:rPr lang="en-US" sz="1800" dirty="0">
                  <a:solidFill>
                    <a:srgbClr val="0432FF">
                      <a:alpha val="25000"/>
                    </a:srgbClr>
                  </a:solidFill>
                </a:rPr>
                <a:t>DDR GB/s (NUMA)</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7" name="Group 26">
            <a:extLst>
              <a:ext uri="{FF2B5EF4-FFF2-40B4-BE49-F238E27FC236}">
                <a16:creationId xmlns:a16="http://schemas.microsoft.com/office/drawing/2014/main" id="{D5D582BE-6A07-6A45-B060-AF1407923313}"/>
              </a:ext>
            </a:extLst>
          </p:cNvPr>
          <p:cNvGrpSpPr/>
          <p:nvPr/>
        </p:nvGrpSpPr>
        <p:grpSpPr>
          <a:xfrm rot="-5400000">
            <a:off x="9955983" y="4076497"/>
            <a:ext cx="2350110" cy="1207536"/>
            <a:chOff x="10004456" y="3897860"/>
            <a:chExt cx="2350110" cy="1207536"/>
          </a:xfrm>
        </p:grpSpPr>
        <p:cxnSp>
          <p:nvCxnSpPr>
            <p:cNvPr id="28" name="Straight Arrow Connector 27">
              <a:extLst>
                <a:ext uri="{FF2B5EF4-FFF2-40B4-BE49-F238E27FC236}">
                  <a16:creationId xmlns:a16="http://schemas.microsoft.com/office/drawing/2014/main" id="{7141AA56-D69C-C54C-9CA5-3BED648DB2C6}"/>
                </a:ext>
              </a:extLst>
            </p:cNvPr>
            <p:cNvCxnSpPr>
              <a:cxnSpLocks/>
            </p:cNvCxnSpPr>
            <p:nvPr/>
          </p:nvCxnSpPr>
          <p:spPr bwMode="auto">
            <a:xfrm rot="5400000" flipV="1">
              <a:off x="11211566" y="3581400"/>
              <a:ext cx="0" cy="228600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30" name="TextBox 29">
              <a:extLst>
                <a:ext uri="{FF2B5EF4-FFF2-40B4-BE49-F238E27FC236}">
                  <a16:creationId xmlns:a16="http://schemas.microsoft.com/office/drawing/2014/main" id="{1E1397A1-97E8-8949-8A22-AEDB9F667F5C}"/>
                </a:ext>
              </a:extLst>
            </p:cNvPr>
            <p:cNvSpPr txBox="1"/>
            <p:nvPr/>
          </p:nvSpPr>
          <p:spPr>
            <a:xfrm>
              <a:off x="10068571" y="4736064"/>
              <a:ext cx="1685141" cy="369332"/>
            </a:xfrm>
            <a:prstGeom prst="rect">
              <a:avLst/>
            </a:prstGeom>
            <a:noFill/>
          </p:spPr>
          <p:txBody>
            <a:bodyPr wrap="none" rtlCol="0">
              <a:spAutoFit/>
            </a:bodyPr>
            <a:lstStyle/>
            <a:p>
              <a:r>
                <a:rPr lang="en-US" sz="1800" dirty="0">
                  <a:solidFill>
                    <a:srgbClr val="009051"/>
                  </a:solidFill>
                </a:rPr>
                <a:t>Compulsory AI</a:t>
              </a:r>
            </a:p>
          </p:txBody>
        </p:sp>
        <p:cxnSp>
          <p:nvCxnSpPr>
            <p:cNvPr id="32" name="Straight Arrow Connector 31">
              <a:extLst>
                <a:ext uri="{FF2B5EF4-FFF2-40B4-BE49-F238E27FC236}">
                  <a16:creationId xmlns:a16="http://schemas.microsoft.com/office/drawing/2014/main" id="{34773E0C-C538-1544-94E8-0B94C9C3EC93}"/>
                </a:ext>
              </a:extLst>
            </p:cNvPr>
            <p:cNvCxnSpPr>
              <a:cxnSpLocks/>
            </p:cNvCxnSpPr>
            <p:nvPr/>
          </p:nvCxnSpPr>
          <p:spPr bwMode="auto">
            <a:xfrm rot="5400000" flipV="1">
              <a:off x="10982975" y="3352791"/>
              <a:ext cx="0" cy="1828800"/>
            </a:xfrm>
            <a:prstGeom prst="straightConnector1">
              <a:avLst/>
            </a:prstGeom>
            <a:solidFill>
              <a:schemeClr val="accent1"/>
            </a:solidFill>
            <a:ln w="38100" cap="flat" cmpd="sng" algn="ctr">
              <a:solidFill>
                <a:srgbClr val="009051"/>
              </a:solidFill>
              <a:prstDash val="sysDot"/>
              <a:round/>
              <a:headEnd type="none" w="med" len="med"/>
              <a:tailEnd type="none" w="lg" len="lg"/>
            </a:ln>
            <a:effectLst/>
          </p:spPr>
        </p:cxnSp>
        <p:sp>
          <p:nvSpPr>
            <p:cNvPr id="35" name="TextBox 34">
              <a:extLst>
                <a:ext uri="{FF2B5EF4-FFF2-40B4-BE49-F238E27FC236}">
                  <a16:creationId xmlns:a16="http://schemas.microsoft.com/office/drawing/2014/main" id="{DAA3BDA4-5E81-AC4C-9183-B4AD65C5AF8F}"/>
                </a:ext>
              </a:extLst>
            </p:cNvPr>
            <p:cNvSpPr txBox="1"/>
            <p:nvPr/>
          </p:nvSpPr>
          <p:spPr>
            <a:xfrm>
              <a:off x="10004456" y="3897860"/>
              <a:ext cx="1223476" cy="369332"/>
            </a:xfrm>
            <a:prstGeom prst="rect">
              <a:avLst/>
            </a:prstGeom>
            <a:noFill/>
          </p:spPr>
          <p:txBody>
            <a:bodyPr wrap="none" rtlCol="0">
              <a:spAutoFit/>
            </a:bodyPr>
            <a:lstStyle/>
            <a:p>
              <a:r>
                <a:rPr lang="en-US" sz="1800" dirty="0">
                  <a:solidFill>
                    <a:srgbClr val="009051"/>
                  </a:solidFill>
                </a:rPr>
                <a:t>Current AI</a:t>
              </a:r>
            </a:p>
          </p:txBody>
        </p:sp>
      </p:grpSp>
      <p:sp>
        <p:nvSpPr>
          <p:cNvPr id="38" name="Up Arrow 37">
            <a:extLst>
              <a:ext uri="{FF2B5EF4-FFF2-40B4-BE49-F238E27FC236}">
                <a16:creationId xmlns:a16="http://schemas.microsoft.com/office/drawing/2014/main" id="{9277023D-9A65-4E4E-A787-B6606BEFE932}"/>
              </a:ext>
            </a:extLst>
          </p:cNvPr>
          <p:cNvSpPr/>
          <p:nvPr/>
        </p:nvSpPr>
        <p:spPr bwMode="auto">
          <a:xfrm rot="5400000">
            <a:off x="10820400" y="4953000"/>
            <a:ext cx="533400" cy="381000"/>
          </a:xfrm>
          <a:prstGeom prst="upArrow">
            <a:avLst>
              <a:gd name="adj1" fmla="val 50000"/>
              <a:gd name="adj2" fmla="val 66782"/>
            </a:avLst>
          </a:prstGeom>
          <a:solidFill>
            <a:srgbClr val="00FA00"/>
          </a:solidFill>
          <a:ln w="9525" cap="flat" cmpd="sng" algn="ctr">
            <a:solidFill>
              <a:schemeClr val="tx1"/>
            </a:solidFill>
            <a:prstDash val="solid"/>
            <a:round/>
            <a:headEnd type="none" w="med" len="med"/>
            <a:tailEnd type="none" w="med" len="med"/>
          </a:ln>
          <a:effectLst>
            <a:outerShdw blurRad="635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96607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3276600"/>
            <a:ext cx="12801600" cy="1600200"/>
          </a:xfrm>
        </p:spPr>
        <p:txBody>
          <a:bodyPr anchor="ctr"/>
          <a:lstStyle/>
          <a:p>
            <a:r>
              <a:rPr lang="en-US" sz="6400" dirty="0"/>
              <a:t>Constructing a Roofline Model requires answering some questions…</a:t>
            </a:r>
          </a:p>
        </p:txBody>
      </p:sp>
    </p:spTree>
    <p:extLst>
      <p:ext uri="{BB962C8B-B14F-4D97-AF65-F5344CB8AC3E}">
        <p14:creationId xmlns:p14="http://schemas.microsoft.com/office/powerpoint/2010/main" val="591858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can overwhelm users…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49</a:t>
            </a:fld>
            <a:endParaRPr lang="en-US" dirty="0"/>
          </a:p>
        </p:txBody>
      </p:sp>
      <p:grpSp>
        <p:nvGrpSpPr>
          <p:cNvPr id="17" name="Group 16">
            <a:extLst>
              <a:ext uri="{FF2B5EF4-FFF2-40B4-BE49-F238E27FC236}">
                <a16:creationId xmlns:a16="http://schemas.microsoft.com/office/drawing/2014/main" id="{B0624B89-A519-E446-B168-BAAE6402B023}"/>
              </a:ext>
            </a:extLst>
          </p:cNvPr>
          <p:cNvGrpSpPr/>
          <p:nvPr/>
        </p:nvGrpSpPr>
        <p:grpSpPr>
          <a:xfrm>
            <a:off x="1371600" y="1371600"/>
            <a:ext cx="2438400" cy="2133600"/>
            <a:chOff x="7543800" y="4800600"/>
            <a:chExt cx="3657600" cy="2743200"/>
          </a:xfrm>
        </p:grpSpPr>
        <p:sp>
          <p:nvSpPr>
            <p:cNvPr id="18" name="Cloud 17">
              <a:extLst>
                <a:ext uri="{FF2B5EF4-FFF2-40B4-BE49-F238E27FC236}">
                  <a16:creationId xmlns:a16="http://schemas.microsoft.com/office/drawing/2014/main" id="{2A9BA280-B744-2644-90A0-D35B3F0F9886}"/>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19" name="Content Placeholder 2">
              <a:extLst>
                <a:ext uri="{FF2B5EF4-FFF2-40B4-BE49-F238E27FC236}">
                  <a16:creationId xmlns:a16="http://schemas.microsoft.com/office/drawing/2014/main" id="{A77E5F81-C158-DF45-9ADB-C4BCBE589E4A}"/>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2400" b="1" kern="0" dirty="0">
                  <a:solidFill>
                    <a:schemeClr val="accent5">
                      <a:lumMod val="25000"/>
                    </a:schemeClr>
                  </a:solidFill>
                </a:rPr>
                <a:t>What is my machine’s peak flop/s?</a:t>
              </a:r>
            </a:p>
          </p:txBody>
        </p:sp>
      </p:grpSp>
      <p:grpSp>
        <p:nvGrpSpPr>
          <p:cNvPr id="20" name="Group 19">
            <a:extLst>
              <a:ext uri="{FF2B5EF4-FFF2-40B4-BE49-F238E27FC236}">
                <a16:creationId xmlns:a16="http://schemas.microsoft.com/office/drawing/2014/main" id="{D23B6CB3-09BA-4B40-8907-2D60A6211F6F}"/>
              </a:ext>
            </a:extLst>
          </p:cNvPr>
          <p:cNvGrpSpPr/>
          <p:nvPr/>
        </p:nvGrpSpPr>
        <p:grpSpPr>
          <a:xfrm>
            <a:off x="1905000" y="4876800"/>
            <a:ext cx="2438400" cy="2133600"/>
            <a:chOff x="7543800" y="4800600"/>
            <a:chExt cx="3657600" cy="2743200"/>
          </a:xfrm>
        </p:grpSpPr>
        <p:sp>
          <p:nvSpPr>
            <p:cNvPr id="21" name="Cloud 20">
              <a:extLst>
                <a:ext uri="{FF2B5EF4-FFF2-40B4-BE49-F238E27FC236}">
                  <a16:creationId xmlns:a16="http://schemas.microsoft.com/office/drawing/2014/main" id="{ACA62B23-00EF-B942-9482-1BEB0E55A420}"/>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22" name="Content Placeholder 2">
              <a:extLst>
                <a:ext uri="{FF2B5EF4-FFF2-40B4-BE49-F238E27FC236}">
                  <a16:creationId xmlns:a16="http://schemas.microsoft.com/office/drawing/2014/main" id="{8856AC9E-607A-F44D-9E6F-BCB6170D514B}"/>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2400" b="1" kern="0" dirty="0">
                  <a:solidFill>
                    <a:schemeClr val="accent5">
                      <a:lumMod val="25000"/>
                    </a:schemeClr>
                  </a:solidFill>
                </a:rPr>
                <a:t>What is my machine’s DDR GB/s?</a:t>
              </a:r>
            </a:p>
            <a:p>
              <a:pPr marL="0" indent="0" algn="ctr">
                <a:spcBef>
                  <a:spcPts val="800"/>
                </a:spcBef>
              </a:pPr>
              <a:r>
                <a:rPr lang="en-US" sz="2400" b="1" kern="0" dirty="0">
                  <a:solidFill>
                    <a:schemeClr val="accent5">
                      <a:lumMod val="25000"/>
                    </a:schemeClr>
                  </a:solidFill>
                </a:rPr>
                <a:t>L2 GB/s?</a:t>
              </a:r>
            </a:p>
          </p:txBody>
        </p:sp>
      </p:grpSp>
      <p:grpSp>
        <p:nvGrpSpPr>
          <p:cNvPr id="23" name="Group 22">
            <a:extLst>
              <a:ext uri="{FF2B5EF4-FFF2-40B4-BE49-F238E27FC236}">
                <a16:creationId xmlns:a16="http://schemas.microsoft.com/office/drawing/2014/main" id="{BF37B024-8BA1-E640-8F66-4DE9B79C45BA}"/>
              </a:ext>
            </a:extLst>
          </p:cNvPr>
          <p:cNvGrpSpPr/>
          <p:nvPr/>
        </p:nvGrpSpPr>
        <p:grpSpPr>
          <a:xfrm>
            <a:off x="5029200" y="1447800"/>
            <a:ext cx="2438400" cy="2133600"/>
            <a:chOff x="7543800" y="4800600"/>
            <a:chExt cx="3657600" cy="2743200"/>
          </a:xfrm>
        </p:grpSpPr>
        <p:sp>
          <p:nvSpPr>
            <p:cNvPr id="24" name="Cloud 23">
              <a:extLst>
                <a:ext uri="{FF2B5EF4-FFF2-40B4-BE49-F238E27FC236}">
                  <a16:creationId xmlns:a16="http://schemas.microsoft.com/office/drawing/2014/main" id="{94686B97-6671-C543-9B30-CF55A61D63EA}"/>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25" name="Content Placeholder 2">
              <a:extLst>
                <a:ext uri="{FF2B5EF4-FFF2-40B4-BE49-F238E27FC236}">
                  <a16:creationId xmlns:a16="http://schemas.microsoft.com/office/drawing/2014/main" id="{169EDF5A-D873-7E48-B2B6-A2F582159090}"/>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2400" b="1" kern="0" dirty="0">
                  <a:solidFill>
                    <a:schemeClr val="accent5">
                      <a:lumMod val="25000"/>
                    </a:schemeClr>
                  </a:solidFill>
                </a:rPr>
                <a:t>How much data did my kernel actually move?</a:t>
              </a:r>
            </a:p>
          </p:txBody>
        </p:sp>
      </p:grpSp>
      <p:grpSp>
        <p:nvGrpSpPr>
          <p:cNvPr id="26" name="Group 25">
            <a:extLst>
              <a:ext uri="{FF2B5EF4-FFF2-40B4-BE49-F238E27FC236}">
                <a16:creationId xmlns:a16="http://schemas.microsoft.com/office/drawing/2014/main" id="{84EB244D-D133-0D4A-9EBD-38D58BD733C7}"/>
              </a:ext>
            </a:extLst>
          </p:cNvPr>
          <p:cNvGrpSpPr/>
          <p:nvPr/>
        </p:nvGrpSpPr>
        <p:grpSpPr>
          <a:xfrm>
            <a:off x="10134600" y="2743200"/>
            <a:ext cx="2438400" cy="2133600"/>
            <a:chOff x="7543800" y="4800600"/>
            <a:chExt cx="3657600" cy="2743200"/>
          </a:xfrm>
        </p:grpSpPr>
        <p:sp>
          <p:nvSpPr>
            <p:cNvPr id="27" name="Cloud 26">
              <a:extLst>
                <a:ext uri="{FF2B5EF4-FFF2-40B4-BE49-F238E27FC236}">
                  <a16:creationId xmlns:a16="http://schemas.microsoft.com/office/drawing/2014/main" id="{7AB09B91-5569-D049-8E93-86B81DB36BA8}"/>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28" name="Content Placeholder 2">
              <a:extLst>
                <a:ext uri="{FF2B5EF4-FFF2-40B4-BE49-F238E27FC236}">
                  <a16:creationId xmlns:a16="http://schemas.microsoft.com/office/drawing/2014/main" id="{9457B49E-A7E1-0047-8775-E832D1B5D170}"/>
                </a:ext>
              </a:extLst>
            </p:cNvPr>
            <p:cNvSpPr txBox="1">
              <a:spLocks/>
            </p:cNvSpPr>
            <p:nvPr/>
          </p:nvSpPr>
          <p:spPr>
            <a:xfrm>
              <a:off x="7543800" y="54864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solidFill>
                    <a:schemeClr val="accent5">
                      <a:lumMod val="25000"/>
                    </a:schemeClr>
                  </a:solidFill>
                </a:rPr>
                <a:t>What is my kernel’s compulsory AI?</a:t>
              </a:r>
            </a:p>
            <a:p>
              <a:pPr marL="0" indent="0" algn="ctr">
                <a:spcBef>
                  <a:spcPts val="800"/>
                </a:spcBef>
              </a:pPr>
              <a:r>
                <a:rPr lang="en-US" sz="1600" b="1" kern="0" dirty="0">
                  <a:solidFill>
                    <a:schemeClr val="accent5">
                      <a:lumMod val="25000"/>
                    </a:schemeClr>
                  </a:solidFill>
                </a:rPr>
                <a:t>(communication lower bounds)</a:t>
              </a:r>
            </a:p>
          </p:txBody>
        </p:sp>
      </p:grpSp>
      <p:grpSp>
        <p:nvGrpSpPr>
          <p:cNvPr id="29" name="Group 28">
            <a:extLst>
              <a:ext uri="{FF2B5EF4-FFF2-40B4-BE49-F238E27FC236}">
                <a16:creationId xmlns:a16="http://schemas.microsoft.com/office/drawing/2014/main" id="{4D445E2B-AAB8-4549-963D-0CA1D3E19B68}"/>
              </a:ext>
            </a:extLst>
          </p:cNvPr>
          <p:cNvGrpSpPr/>
          <p:nvPr/>
        </p:nvGrpSpPr>
        <p:grpSpPr>
          <a:xfrm>
            <a:off x="4648200" y="3962400"/>
            <a:ext cx="2438400" cy="2133600"/>
            <a:chOff x="7543800" y="4800600"/>
            <a:chExt cx="3657600" cy="2743200"/>
          </a:xfrm>
        </p:grpSpPr>
        <p:sp>
          <p:nvSpPr>
            <p:cNvPr id="30" name="Cloud 29">
              <a:extLst>
                <a:ext uri="{FF2B5EF4-FFF2-40B4-BE49-F238E27FC236}">
                  <a16:creationId xmlns:a16="http://schemas.microsoft.com/office/drawing/2014/main" id="{F778D0E1-4184-E04F-BC87-8D16BBA570F0}"/>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31" name="Content Placeholder 2">
              <a:extLst>
                <a:ext uri="{FF2B5EF4-FFF2-40B4-BE49-F238E27FC236}">
                  <a16:creationId xmlns:a16="http://schemas.microsoft.com/office/drawing/2014/main" id="{3199B4D0-A206-D24A-A67F-DC34173AC4BF}"/>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2400" b="1" kern="0" dirty="0">
                  <a:solidFill>
                    <a:schemeClr val="accent5">
                      <a:lumMod val="25000"/>
                    </a:schemeClr>
                  </a:solidFill>
                </a:rPr>
                <a:t>How many flop’s did my kernel actually do?</a:t>
              </a:r>
            </a:p>
          </p:txBody>
        </p:sp>
      </p:grpSp>
      <p:grpSp>
        <p:nvGrpSpPr>
          <p:cNvPr id="32" name="Group 31">
            <a:extLst>
              <a:ext uri="{FF2B5EF4-FFF2-40B4-BE49-F238E27FC236}">
                <a16:creationId xmlns:a16="http://schemas.microsoft.com/office/drawing/2014/main" id="{BEDB4292-406F-CF45-8A85-88C5C3E2CAB9}"/>
              </a:ext>
            </a:extLst>
          </p:cNvPr>
          <p:cNvGrpSpPr/>
          <p:nvPr/>
        </p:nvGrpSpPr>
        <p:grpSpPr>
          <a:xfrm>
            <a:off x="457200" y="3352800"/>
            <a:ext cx="2438400" cy="2133600"/>
            <a:chOff x="7543800" y="4800600"/>
            <a:chExt cx="3657600" cy="2743200"/>
          </a:xfrm>
        </p:grpSpPr>
        <p:sp>
          <p:nvSpPr>
            <p:cNvPr id="33" name="Cloud 32">
              <a:extLst>
                <a:ext uri="{FF2B5EF4-FFF2-40B4-BE49-F238E27FC236}">
                  <a16:creationId xmlns:a16="http://schemas.microsoft.com/office/drawing/2014/main" id="{CFE367AC-1329-F64C-9631-4220B665D948}"/>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34" name="Content Placeholder 2">
              <a:extLst>
                <a:ext uri="{FF2B5EF4-FFF2-40B4-BE49-F238E27FC236}">
                  <a16:creationId xmlns:a16="http://schemas.microsoft.com/office/drawing/2014/main" id="{61D58355-148A-624B-8E5C-BFA053E8C87A}"/>
                </a:ext>
              </a:extLst>
            </p:cNvPr>
            <p:cNvSpPr txBox="1">
              <a:spLocks/>
            </p:cNvSpPr>
            <p:nvPr/>
          </p:nvSpPr>
          <p:spPr>
            <a:xfrm>
              <a:off x="7543800" y="54864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800" b="1" kern="0" dirty="0">
                  <a:solidFill>
                    <a:schemeClr val="accent5">
                      <a:lumMod val="25000"/>
                    </a:schemeClr>
                  </a:solidFill>
                </a:rPr>
                <a:t>How important is vectorization or FMA on my machine?</a:t>
              </a:r>
            </a:p>
          </p:txBody>
        </p:sp>
      </p:grpSp>
      <p:grpSp>
        <p:nvGrpSpPr>
          <p:cNvPr id="35" name="Group 34">
            <a:extLst>
              <a:ext uri="{FF2B5EF4-FFF2-40B4-BE49-F238E27FC236}">
                <a16:creationId xmlns:a16="http://schemas.microsoft.com/office/drawing/2014/main" id="{1DE8338E-A4AB-6143-BBFB-A2EF69A0F193}"/>
              </a:ext>
            </a:extLst>
          </p:cNvPr>
          <p:cNvGrpSpPr/>
          <p:nvPr/>
        </p:nvGrpSpPr>
        <p:grpSpPr>
          <a:xfrm>
            <a:off x="6553200" y="2590800"/>
            <a:ext cx="2438400" cy="2133600"/>
            <a:chOff x="7543800" y="4800600"/>
            <a:chExt cx="3657600" cy="2743200"/>
          </a:xfrm>
        </p:grpSpPr>
        <p:sp>
          <p:nvSpPr>
            <p:cNvPr id="36" name="Cloud 35">
              <a:extLst>
                <a:ext uri="{FF2B5EF4-FFF2-40B4-BE49-F238E27FC236}">
                  <a16:creationId xmlns:a16="http://schemas.microsoft.com/office/drawing/2014/main" id="{DFE9F9AD-08BA-374C-A550-5E2E308066D9}"/>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37" name="Content Placeholder 2">
              <a:extLst>
                <a:ext uri="{FF2B5EF4-FFF2-40B4-BE49-F238E27FC236}">
                  <a16:creationId xmlns:a16="http://schemas.microsoft.com/office/drawing/2014/main" id="{BA2E570F-350E-C546-9E6A-3ADB323EE9E7}"/>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2400" b="1" kern="0" dirty="0">
                  <a:solidFill>
                    <a:schemeClr val="accent5">
                      <a:lumMod val="25000"/>
                    </a:schemeClr>
                  </a:solidFill>
                </a:rPr>
                <a:t>Did my kernel </a:t>
              </a:r>
              <a:r>
                <a:rPr lang="en-US" sz="2400" b="1" kern="0" dirty="0" err="1">
                  <a:solidFill>
                    <a:schemeClr val="accent5">
                      <a:lumMod val="25000"/>
                    </a:schemeClr>
                  </a:solidFill>
                </a:rPr>
                <a:t>vectorize</a:t>
              </a:r>
              <a:r>
                <a:rPr lang="en-US" sz="2400" b="1" kern="0" dirty="0">
                  <a:solidFill>
                    <a:schemeClr val="accent5">
                      <a:lumMod val="25000"/>
                    </a:schemeClr>
                  </a:solidFill>
                </a:rPr>
                <a:t>?</a:t>
              </a:r>
            </a:p>
          </p:txBody>
        </p:sp>
      </p:grpSp>
      <p:grpSp>
        <p:nvGrpSpPr>
          <p:cNvPr id="38" name="Group 37">
            <a:extLst>
              <a:ext uri="{FF2B5EF4-FFF2-40B4-BE49-F238E27FC236}">
                <a16:creationId xmlns:a16="http://schemas.microsoft.com/office/drawing/2014/main" id="{31C0E394-AC62-574D-956C-CC018D2F3FDD}"/>
              </a:ext>
            </a:extLst>
          </p:cNvPr>
          <p:cNvGrpSpPr/>
          <p:nvPr/>
        </p:nvGrpSpPr>
        <p:grpSpPr>
          <a:xfrm>
            <a:off x="11430000" y="4800600"/>
            <a:ext cx="2438400" cy="2133600"/>
            <a:chOff x="7543800" y="4800600"/>
            <a:chExt cx="3657600" cy="2743200"/>
          </a:xfrm>
        </p:grpSpPr>
        <p:sp>
          <p:nvSpPr>
            <p:cNvPr id="39" name="Cloud 38">
              <a:extLst>
                <a:ext uri="{FF2B5EF4-FFF2-40B4-BE49-F238E27FC236}">
                  <a16:creationId xmlns:a16="http://schemas.microsoft.com/office/drawing/2014/main" id="{73B5B1B8-4582-6947-9322-5548155AD0A1}"/>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40" name="Content Placeholder 2">
              <a:extLst>
                <a:ext uri="{FF2B5EF4-FFF2-40B4-BE49-F238E27FC236}">
                  <a16:creationId xmlns:a16="http://schemas.microsoft.com/office/drawing/2014/main" id="{2594944A-4089-F444-9551-9FE3F884CD3C}"/>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2000" b="1" kern="0" dirty="0">
                  <a:solidFill>
                    <a:schemeClr val="accent5">
                      <a:lumMod val="25000"/>
                    </a:schemeClr>
                  </a:solidFill>
                </a:rPr>
                <a:t>Can my kernel ever be </a:t>
              </a:r>
              <a:r>
                <a:rPr lang="en-US" sz="2000" b="1" kern="0" dirty="0" err="1">
                  <a:solidFill>
                    <a:schemeClr val="accent5">
                      <a:lumMod val="25000"/>
                    </a:schemeClr>
                  </a:solidFill>
                </a:rPr>
                <a:t>vectorized</a:t>
              </a:r>
              <a:r>
                <a:rPr lang="en-US" sz="2000" b="1" kern="0" dirty="0">
                  <a:solidFill>
                    <a:schemeClr val="accent5">
                      <a:lumMod val="25000"/>
                    </a:schemeClr>
                  </a:solidFill>
                </a:rPr>
                <a:t>?</a:t>
              </a:r>
            </a:p>
          </p:txBody>
        </p:sp>
      </p:grpSp>
      <p:grpSp>
        <p:nvGrpSpPr>
          <p:cNvPr id="41" name="Group 40">
            <a:extLst>
              <a:ext uri="{FF2B5EF4-FFF2-40B4-BE49-F238E27FC236}">
                <a16:creationId xmlns:a16="http://schemas.microsoft.com/office/drawing/2014/main" id="{1D33DD9C-9394-E24E-9DB8-3DD951FBE9F3}"/>
              </a:ext>
            </a:extLst>
          </p:cNvPr>
          <p:cNvGrpSpPr/>
          <p:nvPr/>
        </p:nvGrpSpPr>
        <p:grpSpPr>
          <a:xfrm>
            <a:off x="7391400" y="4724400"/>
            <a:ext cx="2438400" cy="2133600"/>
            <a:chOff x="7543800" y="4800600"/>
            <a:chExt cx="3657600" cy="2743200"/>
          </a:xfrm>
        </p:grpSpPr>
        <p:sp>
          <p:nvSpPr>
            <p:cNvPr id="42" name="Cloud 41">
              <a:extLst>
                <a:ext uri="{FF2B5EF4-FFF2-40B4-BE49-F238E27FC236}">
                  <a16:creationId xmlns:a16="http://schemas.microsoft.com/office/drawing/2014/main" id="{76DFDFBB-AB78-F14B-B6D5-00283D916C84}"/>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43" name="Content Placeholder 2">
              <a:extLst>
                <a:ext uri="{FF2B5EF4-FFF2-40B4-BE49-F238E27FC236}">
                  <a16:creationId xmlns:a16="http://schemas.microsoft.com/office/drawing/2014/main" id="{FBAA61FC-9FF8-944C-A406-87E6254B6E11}"/>
                </a:ext>
              </a:extLst>
            </p:cNvPr>
            <p:cNvSpPr txBox="1">
              <a:spLocks/>
            </p:cNvSpPr>
            <p:nvPr/>
          </p:nvSpPr>
          <p:spPr>
            <a:xfrm>
              <a:off x="7543800" y="5682343"/>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2400" b="1" kern="0" dirty="0">
                  <a:solidFill>
                    <a:schemeClr val="accent5">
                      <a:lumMod val="25000"/>
                    </a:schemeClr>
                  </a:solidFill>
                </a:rPr>
                <a:t>How much did that divide hurt?</a:t>
              </a:r>
            </a:p>
          </p:txBody>
        </p:sp>
      </p:grpSp>
      <p:grpSp>
        <p:nvGrpSpPr>
          <p:cNvPr id="48" name="Group 47">
            <a:extLst>
              <a:ext uri="{FF2B5EF4-FFF2-40B4-BE49-F238E27FC236}">
                <a16:creationId xmlns:a16="http://schemas.microsoft.com/office/drawing/2014/main" id="{7BBAECB1-C857-8743-A5F1-B1F7CFF9862A}"/>
              </a:ext>
            </a:extLst>
          </p:cNvPr>
          <p:cNvGrpSpPr/>
          <p:nvPr/>
        </p:nvGrpSpPr>
        <p:grpSpPr>
          <a:xfrm>
            <a:off x="4495800" y="1219200"/>
            <a:ext cx="5562600" cy="6019800"/>
            <a:chOff x="4495800" y="1219200"/>
            <a:chExt cx="5562600" cy="6019800"/>
          </a:xfrm>
        </p:grpSpPr>
        <p:cxnSp>
          <p:nvCxnSpPr>
            <p:cNvPr id="46" name="Straight Connector 45">
              <a:extLst>
                <a:ext uri="{FF2B5EF4-FFF2-40B4-BE49-F238E27FC236}">
                  <a16:creationId xmlns:a16="http://schemas.microsoft.com/office/drawing/2014/main" id="{5B99DCDC-74AA-BD4A-8174-BA3AD1ABC536}"/>
                </a:ext>
              </a:extLst>
            </p:cNvPr>
            <p:cNvCxnSpPr/>
            <p:nvPr/>
          </p:nvCxnSpPr>
          <p:spPr bwMode="auto">
            <a:xfrm>
              <a:off x="4495800" y="1295400"/>
              <a:ext cx="0" cy="5943600"/>
            </a:xfrm>
            <a:prstGeom prst="line">
              <a:avLst/>
            </a:prstGeom>
            <a:solidFill>
              <a:schemeClr val="accent1"/>
            </a:solidFill>
            <a:ln w="38100" cap="flat" cmpd="sng" algn="ctr">
              <a:solidFill>
                <a:srgbClr val="FF2F92"/>
              </a:solidFill>
              <a:prstDash val="dash"/>
              <a:round/>
              <a:headEnd type="none" w="med" len="med"/>
              <a:tailEnd type="none" w="med" len="med"/>
            </a:ln>
            <a:effectLst/>
          </p:spPr>
        </p:cxnSp>
        <p:cxnSp>
          <p:nvCxnSpPr>
            <p:cNvPr id="47" name="Straight Connector 46">
              <a:extLst>
                <a:ext uri="{FF2B5EF4-FFF2-40B4-BE49-F238E27FC236}">
                  <a16:creationId xmlns:a16="http://schemas.microsoft.com/office/drawing/2014/main" id="{04B1C700-A0DB-3F4D-88CD-D8930EC59476}"/>
                </a:ext>
              </a:extLst>
            </p:cNvPr>
            <p:cNvCxnSpPr/>
            <p:nvPr/>
          </p:nvCxnSpPr>
          <p:spPr bwMode="auto">
            <a:xfrm>
              <a:off x="10058400" y="1219200"/>
              <a:ext cx="0" cy="5943600"/>
            </a:xfrm>
            <a:prstGeom prst="line">
              <a:avLst/>
            </a:prstGeom>
            <a:solidFill>
              <a:schemeClr val="accent1"/>
            </a:solidFill>
            <a:ln w="38100" cap="flat" cmpd="sng" algn="ctr">
              <a:solidFill>
                <a:srgbClr val="FF2F92"/>
              </a:solidFill>
              <a:prstDash val="dash"/>
              <a:round/>
              <a:headEnd type="none" w="med" len="med"/>
              <a:tailEnd type="none" w="med" len="med"/>
            </a:ln>
            <a:effectLst/>
          </p:spPr>
        </p:cxnSp>
      </p:grpSp>
      <p:sp>
        <p:nvSpPr>
          <p:cNvPr id="49" name="TextBox 48">
            <a:extLst>
              <a:ext uri="{FF2B5EF4-FFF2-40B4-BE49-F238E27FC236}">
                <a16:creationId xmlns:a16="http://schemas.microsoft.com/office/drawing/2014/main" id="{088E4BAE-7EFF-6D42-B754-9792B067F941}"/>
              </a:ext>
            </a:extLst>
          </p:cNvPr>
          <p:cNvSpPr txBox="1"/>
          <p:nvPr/>
        </p:nvSpPr>
        <p:spPr>
          <a:xfrm>
            <a:off x="0" y="1143000"/>
            <a:ext cx="4406900" cy="6096000"/>
          </a:xfrm>
          <a:prstGeom prst="rect">
            <a:avLst/>
          </a:prstGeom>
          <a:solidFill>
            <a:schemeClr val="bg1">
              <a:alpha val="80000"/>
            </a:schemeClr>
          </a:solidFill>
        </p:spPr>
        <p:txBody>
          <a:bodyPr wrap="square" rtlCol="0" anchor="ctr" anchorCtr="0">
            <a:noAutofit/>
          </a:bodyPr>
          <a:lstStyle/>
          <a:p>
            <a:pPr algn="ctr"/>
            <a:r>
              <a:rPr lang="en-US" b="1" dirty="0">
                <a:solidFill>
                  <a:srgbClr val="FF2F92"/>
                </a:solidFill>
              </a:rPr>
              <a:t>Properties of the target machine</a:t>
            </a:r>
          </a:p>
          <a:p>
            <a:pPr algn="ctr"/>
            <a:endParaRPr lang="en-US" b="1" dirty="0">
              <a:solidFill>
                <a:srgbClr val="FF2F92"/>
              </a:solidFill>
            </a:endParaRPr>
          </a:p>
          <a:p>
            <a:pPr algn="ctr"/>
            <a:r>
              <a:rPr lang="en-US" b="1" dirty="0">
                <a:solidFill>
                  <a:srgbClr val="FF2F92"/>
                </a:solidFill>
              </a:rPr>
              <a:t>(Benchmarking)</a:t>
            </a:r>
          </a:p>
          <a:p>
            <a:pPr algn="ctr"/>
            <a:endParaRPr lang="en-US" b="1" dirty="0">
              <a:solidFill>
                <a:srgbClr val="FF2F92"/>
              </a:solidFill>
            </a:endParaRPr>
          </a:p>
          <a:p>
            <a:pPr algn="ctr"/>
            <a:endParaRPr lang="en-US" b="1" dirty="0">
              <a:solidFill>
                <a:srgbClr val="FF2F92"/>
              </a:solidFill>
            </a:endParaRPr>
          </a:p>
          <a:p>
            <a:pPr algn="ctr"/>
            <a:endParaRPr lang="en-US" b="1" dirty="0">
              <a:solidFill>
                <a:srgbClr val="FF2F92"/>
              </a:solidFill>
            </a:endParaRPr>
          </a:p>
        </p:txBody>
      </p:sp>
      <p:sp>
        <p:nvSpPr>
          <p:cNvPr id="50" name="TextBox 49">
            <a:extLst>
              <a:ext uri="{FF2B5EF4-FFF2-40B4-BE49-F238E27FC236}">
                <a16:creationId xmlns:a16="http://schemas.microsoft.com/office/drawing/2014/main" id="{F155F575-7CE3-2442-A730-CD864E26A437}"/>
              </a:ext>
            </a:extLst>
          </p:cNvPr>
          <p:cNvSpPr txBox="1"/>
          <p:nvPr/>
        </p:nvSpPr>
        <p:spPr>
          <a:xfrm>
            <a:off x="4572000" y="1143000"/>
            <a:ext cx="5410200" cy="6096000"/>
          </a:xfrm>
          <a:prstGeom prst="rect">
            <a:avLst/>
          </a:prstGeom>
          <a:solidFill>
            <a:schemeClr val="bg1">
              <a:alpha val="80000"/>
            </a:schemeClr>
          </a:solidFill>
        </p:spPr>
        <p:txBody>
          <a:bodyPr wrap="square" rtlCol="0" anchor="ctr" anchorCtr="0">
            <a:noAutofit/>
          </a:bodyPr>
          <a:lstStyle/>
          <a:p>
            <a:pPr algn="ctr"/>
            <a:r>
              <a:rPr lang="en-US" b="1" dirty="0">
                <a:solidFill>
                  <a:srgbClr val="FF2F92"/>
                </a:solidFill>
              </a:rPr>
              <a:t>Properties of an application’s execution</a:t>
            </a:r>
          </a:p>
          <a:p>
            <a:pPr algn="ctr"/>
            <a:endParaRPr lang="en-US" b="1" dirty="0">
              <a:solidFill>
                <a:srgbClr val="FF2F92"/>
              </a:solidFill>
            </a:endParaRPr>
          </a:p>
          <a:p>
            <a:pPr algn="ctr"/>
            <a:r>
              <a:rPr lang="en-US" b="1" dirty="0">
                <a:solidFill>
                  <a:srgbClr val="FF2F92"/>
                </a:solidFill>
              </a:rPr>
              <a:t>(Instrumentation)</a:t>
            </a:r>
          </a:p>
        </p:txBody>
      </p:sp>
      <p:sp>
        <p:nvSpPr>
          <p:cNvPr id="51" name="TextBox 50">
            <a:extLst>
              <a:ext uri="{FF2B5EF4-FFF2-40B4-BE49-F238E27FC236}">
                <a16:creationId xmlns:a16="http://schemas.microsoft.com/office/drawing/2014/main" id="{D67DA79D-0A0F-EE42-900A-66E3B0540EE5}"/>
              </a:ext>
            </a:extLst>
          </p:cNvPr>
          <p:cNvSpPr txBox="1"/>
          <p:nvPr/>
        </p:nvSpPr>
        <p:spPr>
          <a:xfrm>
            <a:off x="10134600" y="1219200"/>
            <a:ext cx="4483100" cy="6096000"/>
          </a:xfrm>
          <a:prstGeom prst="rect">
            <a:avLst/>
          </a:prstGeom>
          <a:solidFill>
            <a:schemeClr val="bg1">
              <a:alpha val="80000"/>
            </a:schemeClr>
          </a:solidFill>
        </p:spPr>
        <p:txBody>
          <a:bodyPr wrap="square" rtlCol="0" anchor="ctr" anchorCtr="0">
            <a:noAutofit/>
          </a:bodyPr>
          <a:lstStyle/>
          <a:p>
            <a:pPr algn="ctr"/>
            <a:r>
              <a:rPr lang="en-US" b="1" dirty="0">
                <a:solidFill>
                  <a:srgbClr val="FF2F92"/>
                </a:solidFill>
              </a:rPr>
              <a:t>Fundamental properties of the kernel constrained by hardware</a:t>
            </a:r>
          </a:p>
          <a:p>
            <a:pPr algn="ctr"/>
            <a:endParaRPr lang="en-US" b="1" dirty="0">
              <a:solidFill>
                <a:srgbClr val="FF2F92"/>
              </a:solidFill>
            </a:endParaRPr>
          </a:p>
          <a:p>
            <a:pPr algn="ctr"/>
            <a:r>
              <a:rPr lang="en-US" b="1" dirty="0">
                <a:solidFill>
                  <a:srgbClr val="FF2F92"/>
                </a:solidFill>
              </a:rPr>
              <a:t>(Theory)</a:t>
            </a:r>
          </a:p>
          <a:p>
            <a:pPr algn="ctr"/>
            <a:endParaRPr lang="en-US" b="1" dirty="0">
              <a:solidFill>
                <a:srgbClr val="FF2F92"/>
              </a:solidFill>
            </a:endParaRPr>
          </a:p>
        </p:txBody>
      </p:sp>
    </p:spTree>
    <p:extLst>
      <p:ext uri="{BB962C8B-B14F-4D97-AF65-F5344CB8AC3E}">
        <p14:creationId xmlns:p14="http://schemas.microsoft.com/office/powerpoint/2010/main" val="180590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3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41"/>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25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nodeType="afterEffect">
                                  <p:stCondLst>
                                    <p:cond delay="25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250"/>
                                  </p:stCondLst>
                                  <p:childTnLst>
                                    <p:set>
                                      <p:cBhvr>
                                        <p:cTn id="24" dur="1" fill="hold">
                                          <p:stCondLst>
                                            <p:cond delay="0"/>
                                          </p:stCondLst>
                                        </p:cTn>
                                        <p:tgtEl>
                                          <p:spTgt spid="38"/>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nodeType="afterEffect">
                                  <p:stCondLst>
                                    <p:cond delay="25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25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Computational Complexity</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Assume run time is correlated with the number of operations (e.g. FP ops)</a:t>
            </a:r>
          </a:p>
          <a:p>
            <a:pPr marL="457200" indent="-457200">
              <a:spcBef>
                <a:spcPts val="800"/>
              </a:spcBef>
              <a:buFont typeface="Wingdings" charset="2"/>
              <a:buChar char="§"/>
            </a:pPr>
            <a:r>
              <a:rPr lang="en-US" sz="3200" dirty="0"/>
              <a:t>Users define parameterize their algorithms, solvers, kernels</a:t>
            </a:r>
          </a:p>
          <a:p>
            <a:pPr marL="457200" indent="-457200">
              <a:spcBef>
                <a:spcPts val="800"/>
              </a:spcBef>
              <a:buFont typeface="Wingdings" charset="2"/>
              <a:buChar char="§"/>
            </a:pPr>
            <a:r>
              <a:rPr lang="en-US" sz="3200" dirty="0"/>
              <a:t>Count the number of operations as a function of those parameters</a:t>
            </a:r>
          </a:p>
          <a:p>
            <a:pPr marL="457200" indent="-457200">
              <a:spcBef>
                <a:spcPts val="800"/>
              </a:spcBef>
              <a:buFont typeface="Wingdings" charset="2"/>
              <a:buChar char="§"/>
            </a:pPr>
            <a:r>
              <a:rPr lang="en-US" sz="3200" dirty="0"/>
              <a:t>Demonstrate run time is correlated with those parameters</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a:t>
            </a:fld>
            <a:endParaRPr lang="en-US" dirty="0"/>
          </a:p>
        </p:txBody>
      </p:sp>
      <p:grpSp>
        <p:nvGrpSpPr>
          <p:cNvPr id="4" name="Group 3">
            <a:extLst>
              <a:ext uri="{FF2B5EF4-FFF2-40B4-BE49-F238E27FC236}">
                <a16:creationId xmlns:a16="http://schemas.microsoft.com/office/drawing/2014/main" id="{99492979-1C8C-D140-9D4F-C8273BD3F7E3}"/>
              </a:ext>
            </a:extLst>
          </p:cNvPr>
          <p:cNvGrpSpPr/>
          <p:nvPr/>
        </p:nvGrpSpPr>
        <p:grpSpPr>
          <a:xfrm>
            <a:off x="7543800" y="1676400"/>
            <a:ext cx="3200400" cy="1752600"/>
            <a:chOff x="7543800" y="1676400"/>
            <a:chExt cx="3200400" cy="1752600"/>
          </a:xfrm>
        </p:grpSpPr>
        <p:sp>
          <p:nvSpPr>
            <p:cNvPr id="7" name="TextBox 6">
              <a:extLst>
                <a:ext uri="{FF2B5EF4-FFF2-40B4-BE49-F238E27FC236}">
                  <a16:creationId xmlns:a16="http://schemas.microsoft.com/office/drawing/2014/main" id="{DFC11C17-34BB-D845-ADD5-46D6C3EED3DA}"/>
                </a:ext>
              </a:extLst>
            </p:cNvPr>
            <p:cNvSpPr txBox="1"/>
            <p:nvPr/>
          </p:nvSpPr>
          <p:spPr>
            <a:xfrm>
              <a:off x="7543800" y="1676400"/>
              <a:ext cx="3200400" cy="914400"/>
            </a:xfrm>
            <a:prstGeom prst="rect">
              <a:avLst/>
            </a:prstGeom>
            <a:solidFill>
              <a:srgbClr val="002060"/>
            </a:solidFill>
          </p:spPr>
          <p:txBody>
            <a:bodyPr wrap="square" rtlCol="0" anchor="t">
              <a:noAutofit/>
            </a:bodyPr>
            <a:lstStyle/>
            <a:p>
              <a:r>
                <a:rPr lang="mr-IN" sz="1200" dirty="0">
                  <a:solidFill>
                    <a:srgbClr val="FF6FCF"/>
                  </a:solidFill>
                  <a:latin typeface="Lucida Console" charset="0"/>
                  <a:ea typeface="Lucida Console" charset="0"/>
                  <a:cs typeface="Lucida Console" charset="0"/>
                </a:rPr>
                <a:t>#</a:t>
              </a:r>
              <a:r>
                <a:rPr lang="mr-IN" sz="1200" dirty="0" err="1">
                  <a:solidFill>
                    <a:srgbClr val="FF6FCF"/>
                  </a:solidFill>
                  <a:latin typeface="Lucida Console" charset="0"/>
                  <a:ea typeface="Lucida Console" charset="0"/>
                  <a:cs typeface="Lucida Console" charset="0"/>
                </a:rPr>
                <a:t>pragma</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omp</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parallel</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for</a:t>
              </a:r>
              <a:endParaRPr lang="en-US" sz="1200" dirty="0">
                <a:solidFill>
                  <a:srgbClr val="FF6FCF"/>
                </a:solidFill>
                <a:latin typeface="Lucida Console" charset="0"/>
                <a:ea typeface="Lucida Console" charset="0"/>
                <a:cs typeface="Lucida Console" charset="0"/>
              </a:endParaRPr>
            </a:p>
            <a:p>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0</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&lt;</a:t>
              </a:r>
              <a:r>
                <a:rPr lang="en-US" sz="1200" dirty="0">
                  <a:solidFill>
                    <a:srgbClr val="FFFF00"/>
                  </a:solidFill>
                  <a:latin typeface="Lucida Console" charset="0"/>
                  <a:ea typeface="Lucida Console" charset="0"/>
                  <a:cs typeface="Lucida Console" charset="0"/>
                </a:rPr>
                <a:t>N</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Z</a:t>
              </a:r>
              <a:r>
                <a:rPr lang="mr-IN" sz="1200" dirty="0">
                  <a:solidFill>
                    <a:srgbClr val="FFFF00"/>
                  </a:solidFill>
                  <a:latin typeface="Lucida Console" charset="0"/>
                  <a:ea typeface="Lucida Console" charset="0"/>
                  <a:cs typeface="Lucida Console" charset="0"/>
                </a:rPr>
                <a:t>[</a:t>
              </a:r>
              <a:r>
                <a:rPr lang="en-US"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 = </a:t>
              </a:r>
              <a:r>
                <a:rPr lang="en-US" sz="1200" dirty="0">
                  <a:solidFill>
                    <a:srgbClr val="FFFF00"/>
                  </a:solidFill>
                  <a:latin typeface="Lucida Console" charset="0"/>
                  <a:ea typeface="Lucida Console" charset="0"/>
                  <a:cs typeface="Lucida Console" charset="0"/>
                </a:rPr>
                <a:t>alpha*X[</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 + Y[</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a:t>
              </a:r>
            </a:p>
            <a:p>
              <a:r>
                <a:rPr lang="en-US" sz="1200" dirty="0">
                  <a:solidFill>
                    <a:srgbClr val="FFFF00"/>
                  </a:solidFill>
                  <a:latin typeface="Lucida Console" charset="0"/>
                  <a:ea typeface="Lucida Console" charset="0"/>
                  <a:cs typeface="Lucida Console" charset="0"/>
                </a:rPr>
                <a:t>}</a:t>
              </a:r>
            </a:p>
          </p:txBody>
        </p:sp>
        <p:sp>
          <p:nvSpPr>
            <p:cNvPr id="8" name="Content Placeholder 2">
              <a:extLst>
                <a:ext uri="{FF2B5EF4-FFF2-40B4-BE49-F238E27FC236}">
                  <a16:creationId xmlns:a16="http://schemas.microsoft.com/office/drawing/2014/main" id="{67BBAC0A-3F7D-F644-88BC-A1B174DF1B89}"/>
                </a:ext>
              </a:extLst>
            </p:cNvPr>
            <p:cNvSpPr txBox="1">
              <a:spLocks/>
            </p:cNvSpPr>
            <p:nvPr/>
          </p:nvSpPr>
          <p:spPr>
            <a:xfrm>
              <a:off x="7543800" y="2590800"/>
              <a:ext cx="3200400" cy="8382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1600" kern="0" dirty="0"/>
                <a:t>DAXPY: O(N) complexity where N is the number of elements</a:t>
              </a:r>
            </a:p>
            <a:p>
              <a:pPr marL="457200" indent="0">
                <a:spcBef>
                  <a:spcPts val="800"/>
                </a:spcBef>
              </a:pPr>
              <a:endParaRPr lang="en-US" sz="1600" kern="0" dirty="0"/>
            </a:p>
            <a:p>
              <a:pPr marL="0" indent="0">
                <a:spcBef>
                  <a:spcPts val="800"/>
                </a:spcBef>
              </a:pPr>
              <a:endParaRPr lang="en-US" sz="1600" kern="0" dirty="0"/>
            </a:p>
          </p:txBody>
        </p:sp>
      </p:grpSp>
      <p:grpSp>
        <p:nvGrpSpPr>
          <p:cNvPr id="11" name="Group 10">
            <a:extLst>
              <a:ext uri="{FF2B5EF4-FFF2-40B4-BE49-F238E27FC236}">
                <a16:creationId xmlns:a16="http://schemas.microsoft.com/office/drawing/2014/main" id="{5EA99BD2-55BA-6E4B-9D61-812D8E079D0E}"/>
              </a:ext>
            </a:extLst>
          </p:cNvPr>
          <p:cNvGrpSpPr/>
          <p:nvPr/>
        </p:nvGrpSpPr>
        <p:grpSpPr>
          <a:xfrm>
            <a:off x="10820400" y="1676400"/>
            <a:ext cx="3200400" cy="2819400"/>
            <a:chOff x="10820400" y="1676400"/>
            <a:chExt cx="3200400" cy="2819400"/>
          </a:xfrm>
        </p:grpSpPr>
        <p:sp>
          <p:nvSpPr>
            <p:cNvPr id="9" name="TextBox 8">
              <a:extLst>
                <a:ext uri="{FF2B5EF4-FFF2-40B4-BE49-F238E27FC236}">
                  <a16:creationId xmlns:a16="http://schemas.microsoft.com/office/drawing/2014/main" id="{1AF7DEAF-DA69-7242-9D0D-DCAFE1380B2D}"/>
                </a:ext>
              </a:extLst>
            </p:cNvPr>
            <p:cNvSpPr txBox="1"/>
            <p:nvPr/>
          </p:nvSpPr>
          <p:spPr>
            <a:xfrm>
              <a:off x="10820400" y="1676400"/>
              <a:ext cx="3200400" cy="1981200"/>
            </a:xfrm>
            <a:prstGeom prst="rect">
              <a:avLst/>
            </a:prstGeom>
            <a:solidFill>
              <a:srgbClr val="002060"/>
            </a:solidFill>
          </p:spPr>
          <p:txBody>
            <a:bodyPr wrap="square" rtlCol="0" anchor="t">
              <a:noAutofit/>
            </a:bodyPr>
            <a:lstStyle/>
            <a:p>
              <a:r>
                <a:rPr lang="mr-IN" sz="1200" dirty="0">
                  <a:solidFill>
                    <a:srgbClr val="FF6FCF"/>
                  </a:solidFill>
                  <a:latin typeface="Lucida Console" charset="0"/>
                  <a:ea typeface="Lucida Console" charset="0"/>
                  <a:cs typeface="Lucida Console" charset="0"/>
                </a:rPr>
                <a:t>#</a:t>
              </a:r>
              <a:r>
                <a:rPr lang="mr-IN" sz="1200" dirty="0" err="1">
                  <a:solidFill>
                    <a:srgbClr val="FF6FCF"/>
                  </a:solidFill>
                  <a:latin typeface="Lucida Console" charset="0"/>
                  <a:ea typeface="Lucida Console" charset="0"/>
                  <a:cs typeface="Lucida Console" charset="0"/>
                </a:rPr>
                <a:t>pragma</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omp</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parallel</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for</a:t>
              </a:r>
              <a:endParaRPr lang="en-US" sz="1200" dirty="0">
                <a:solidFill>
                  <a:srgbClr val="FF6FCF"/>
                </a:solidFill>
                <a:latin typeface="Lucida Console" charset="0"/>
                <a:ea typeface="Lucida Console" charset="0"/>
                <a:cs typeface="Lucida Console" charset="0"/>
              </a:endParaRPr>
            </a:p>
            <a:p>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0</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&lt;</a:t>
              </a:r>
              <a:r>
                <a:rPr lang="en-US" sz="1200" dirty="0">
                  <a:solidFill>
                    <a:srgbClr val="FFFF00"/>
                  </a:solidFill>
                  <a:latin typeface="Lucida Console" charset="0"/>
                  <a:ea typeface="Lucida Console" charset="0"/>
                  <a:cs typeface="Lucida Console" charset="0"/>
                </a:rPr>
                <a:t>N</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j</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0</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j</a:t>
              </a:r>
              <a:r>
                <a:rPr lang="mr-IN" sz="1200" dirty="0">
                  <a:solidFill>
                    <a:srgbClr val="FFFF00"/>
                  </a:solidFill>
                  <a:latin typeface="Lucida Console" charset="0"/>
                  <a:ea typeface="Lucida Console" charset="0"/>
                  <a:cs typeface="Lucida Console" charset="0"/>
                </a:rPr>
                <a:t>&lt;</a:t>
              </a:r>
              <a:r>
                <a:rPr lang="en-US" sz="1200" dirty="0">
                  <a:solidFill>
                    <a:srgbClr val="FFFF00"/>
                  </a:solidFill>
                  <a:latin typeface="Lucida Console" charset="0"/>
                  <a:ea typeface="Lucida Console" charset="0"/>
                  <a:cs typeface="Lucida Console" charset="0"/>
                </a:rPr>
                <a:t>N</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j</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double </a:t>
              </a:r>
              <a:r>
                <a:rPr lang="en-US" sz="1200" dirty="0" err="1">
                  <a:solidFill>
                    <a:srgbClr val="FFFF00"/>
                  </a:solidFill>
                  <a:latin typeface="Lucida Console" charset="0"/>
                  <a:ea typeface="Lucida Console" charset="0"/>
                  <a:cs typeface="Lucida Console" charset="0"/>
                </a:rPr>
                <a:t>Cij</a:t>
              </a:r>
              <a:r>
                <a:rPr lang="en-US" sz="1200" dirty="0">
                  <a:solidFill>
                    <a:srgbClr val="FFFF00"/>
                  </a:solidFill>
                  <a:latin typeface="Lucida Console" charset="0"/>
                  <a:ea typeface="Lucida Console" charset="0"/>
                  <a:cs typeface="Lucida Console" charset="0"/>
                </a:rPr>
                <a:t>=0;</a:t>
              </a:r>
            </a:p>
            <a:p>
              <a:r>
                <a:rPr lang="en-US" sz="1200" dirty="0">
                  <a:solidFill>
                    <a:srgbClr val="FFFF00"/>
                  </a:solidFill>
                  <a:latin typeface="Lucida Console" charset="0"/>
                  <a:ea typeface="Lucida Console" charset="0"/>
                  <a:cs typeface="Lucida Console" charset="0"/>
                </a:rPr>
                <a:t>  </a:t>
              </a:r>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k</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0</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k</a:t>
              </a:r>
              <a:r>
                <a:rPr lang="mr-IN" sz="1200" dirty="0">
                  <a:solidFill>
                    <a:srgbClr val="FFFF00"/>
                  </a:solidFill>
                  <a:latin typeface="Lucida Console" charset="0"/>
                  <a:ea typeface="Lucida Console" charset="0"/>
                  <a:cs typeface="Lucida Console" charset="0"/>
                </a:rPr>
                <a:t>&lt;</a:t>
              </a:r>
              <a:r>
                <a:rPr lang="en-US" sz="1200" dirty="0">
                  <a:solidFill>
                    <a:srgbClr val="FFFF00"/>
                  </a:solidFill>
                  <a:latin typeface="Lucida Console" charset="0"/>
                  <a:ea typeface="Lucida Console" charset="0"/>
                  <a:cs typeface="Lucida Console" charset="0"/>
                </a:rPr>
                <a:t>N</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k</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a:t>
              </a:r>
              <a:r>
                <a:rPr lang="en-US" sz="1200" dirty="0" err="1">
                  <a:solidFill>
                    <a:srgbClr val="FFFF00"/>
                  </a:solidFill>
                  <a:latin typeface="Lucida Console" charset="0"/>
                  <a:ea typeface="Lucida Console" charset="0"/>
                  <a:cs typeface="Lucida Console" charset="0"/>
                </a:rPr>
                <a:t>Cij</a:t>
              </a:r>
              <a:r>
                <a:rPr lang="mr-IN" sz="1200" dirty="0">
                  <a:solidFill>
                    <a:srgbClr val="FFFF00"/>
                  </a:solidFill>
                  <a:latin typeface="Lucida Console" charset="0"/>
                  <a:ea typeface="Lucida Console" charset="0"/>
                  <a:cs typeface="Lucida Console" charset="0"/>
                </a:rPr>
                <a:t> </a:t>
              </a:r>
              <a:r>
                <a:rPr lang="en-US" sz="1200" dirty="0">
                  <a:solidFill>
                    <a:srgbClr val="FFFF00"/>
                  </a:solidFill>
                  <a:latin typeface="Lucida Console" charset="0"/>
                  <a:ea typeface="Lucida Console" charset="0"/>
                  <a:cs typeface="Lucida Console" charset="0"/>
                </a:rPr>
                <a:t>+</a:t>
              </a:r>
              <a:r>
                <a:rPr lang="mr-IN" sz="1200" dirty="0">
                  <a:solidFill>
                    <a:srgbClr val="FFFF00"/>
                  </a:solidFill>
                  <a:latin typeface="Lucida Console" charset="0"/>
                  <a:ea typeface="Lucida Console" charset="0"/>
                  <a:cs typeface="Lucida Console" charset="0"/>
                </a:rPr>
                <a:t>= </a:t>
              </a:r>
              <a:r>
                <a:rPr lang="en-US" sz="1200" dirty="0">
                  <a:solidFill>
                    <a:srgbClr val="FFFF00"/>
                  </a:solidFill>
                  <a:latin typeface="Lucida Console" charset="0"/>
                  <a:ea typeface="Lucida Console" charset="0"/>
                  <a:cs typeface="Lucida Console" charset="0"/>
                </a:rPr>
                <a:t>A[</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][k] * B[k][j];</a:t>
              </a:r>
            </a:p>
            <a:p>
              <a:r>
                <a:rPr lang="en-US" sz="1200" dirty="0">
                  <a:solidFill>
                    <a:srgbClr val="FFFF00"/>
                  </a:solidFill>
                  <a:latin typeface="Lucida Console" charset="0"/>
                  <a:ea typeface="Lucida Console" charset="0"/>
                  <a:cs typeface="Lucida Console" charset="0"/>
                </a:rPr>
                <a:t>  }</a:t>
              </a:r>
            </a:p>
            <a:p>
              <a:r>
                <a:rPr lang="en-US" sz="1200" dirty="0">
                  <a:solidFill>
                    <a:srgbClr val="FFFF00"/>
                  </a:solidFill>
                  <a:latin typeface="Lucida Console" charset="0"/>
                  <a:ea typeface="Lucida Console" charset="0"/>
                  <a:cs typeface="Lucida Console" charset="0"/>
                </a:rPr>
                <a:t>  C[</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][j] = sum;</a:t>
              </a:r>
            </a:p>
            <a:p>
              <a:r>
                <a:rPr lang="en-US" sz="1200" dirty="0">
                  <a:solidFill>
                    <a:srgbClr val="FFFF00"/>
                  </a:solidFill>
                  <a:latin typeface="Lucida Console" charset="0"/>
                  <a:ea typeface="Lucida Console" charset="0"/>
                  <a:cs typeface="Lucida Console" charset="0"/>
                </a:rPr>
                <a:t>}}</a:t>
              </a:r>
            </a:p>
          </p:txBody>
        </p:sp>
        <p:sp>
          <p:nvSpPr>
            <p:cNvPr id="10" name="Content Placeholder 2">
              <a:extLst>
                <a:ext uri="{FF2B5EF4-FFF2-40B4-BE49-F238E27FC236}">
                  <a16:creationId xmlns:a16="http://schemas.microsoft.com/office/drawing/2014/main" id="{3CF39744-CE5A-394A-8855-C4218B5324BA}"/>
                </a:ext>
              </a:extLst>
            </p:cNvPr>
            <p:cNvSpPr txBox="1">
              <a:spLocks/>
            </p:cNvSpPr>
            <p:nvPr/>
          </p:nvSpPr>
          <p:spPr>
            <a:xfrm>
              <a:off x="10820400" y="3657600"/>
              <a:ext cx="3200400" cy="8382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1600" kern="0" dirty="0"/>
                <a:t>DGEMM: O(N</a:t>
              </a:r>
              <a:r>
                <a:rPr lang="en-US" sz="1600" kern="0" baseline="30000" dirty="0"/>
                <a:t>3</a:t>
              </a:r>
              <a:r>
                <a:rPr lang="en-US" sz="1600" kern="0" dirty="0"/>
                <a:t>) complexity where N is the number of rows (equations)</a:t>
              </a:r>
            </a:p>
            <a:p>
              <a:pPr marL="457200" indent="0">
                <a:spcBef>
                  <a:spcPts val="800"/>
                </a:spcBef>
              </a:pPr>
              <a:endParaRPr lang="en-US" sz="1600" kern="0" dirty="0"/>
            </a:p>
            <a:p>
              <a:pPr marL="0" indent="0">
                <a:spcBef>
                  <a:spcPts val="800"/>
                </a:spcBef>
              </a:pPr>
              <a:endParaRPr lang="en-US" sz="1600" kern="0" dirty="0"/>
            </a:p>
          </p:txBody>
        </p:sp>
      </p:grpSp>
      <p:sp>
        <p:nvSpPr>
          <p:cNvPr id="12" name="Content Placeholder 2">
            <a:extLst>
              <a:ext uri="{FF2B5EF4-FFF2-40B4-BE49-F238E27FC236}">
                <a16:creationId xmlns:a16="http://schemas.microsoft.com/office/drawing/2014/main" id="{F9B3EA1F-6869-5242-BF40-9BA1CF875C75}"/>
              </a:ext>
            </a:extLst>
          </p:cNvPr>
          <p:cNvSpPr txBox="1">
            <a:spLocks/>
          </p:cNvSpPr>
          <p:nvPr/>
        </p:nvSpPr>
        <p:spPr>
          <a:xfrm>
            <a:off x="7543800" y="4724400"/>
            <a:ext cx="6096000" cy="12954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1600" kern="0" dirty="0"/>
              <a:t>FFTs: O(</a:t>
            </a:r>
            <a:r>
              <a:rPr lang="en-US" sz="1600" kern="0" dirty="0" err="1"/>
              <a:t>NlogN</a:t>
            </a:r>
            <a:r>
              <a:rPr lang="en-US" sz="1600" kern="0" dirty="0"/>
              <a:t>) in the number of elements</a:t>
            </a:r>
          </a:p>
          <a:p>
            <a:pPr marL="0" indent="0">
              <a:spcBef>
                <a:spcPts val="800"/>
              </a:spcBef>
            </a:pPr>
            <a:r>
              <a:rPr lang="en-US" sz="1600" kern="0" dirty="0"/>
              <a:t>CG: O(N</a:t>
            </a:r>
            <a:r>
              <a:rPr lang="en-US" sz="1600" kern="0" baseline="30000" dirty="0"/>
              <a:t>1.33</a:t>
            </a:r>
            <a:r>
              <a:rPr lang="en-US" sz="1600" kern="0" dirty="0"/>
              <a:t>) in the number of elements (equations)</a:t>
            </a:r>
          </a:p>
          <a:p>
            <a:pPr marL="0" indent="0">
              <a:spcBef>
                <a:spcPts val="800"/>
              </a:spcBef>
            </a:pPr>
            <a:r>
              <a:rPr lang="en-US" sz="1600" kern="0" dirty="0"/>
              <a:t>MG: O(N) in the number of elements (equations)</a:t>
            </a:r>
          </a:p>
          <a:p>
            <a:pPr marL="0" indent="0">
              <a:spcBef>
                <a:spcPts val="800"/>
              </a:spcBef>
            </a:pPr>
            <a:r>
              <a:rPr lang="en-US" sz="1600" kern="0" dirty="0"/>
              <a:t>N-body: O(N</a:t>
            </a:r>
            <a:r>
              <a:rPr lang="en-US" sz="1600" kern="0" baseline="30000" dirty="0"/>
              <a:t>2</a:t>
            </a:r>
            <a:r>
              <a:rPr lang="en-US" sz="1600" kern="0" dirty="0"/>
              <a:t>) in the number of particles (per time step)</a:t>
            </a:r>
          </a:p>
          <a:p>
            <a:pPr marL="0" indent="0">
              <a:spcBef>
                <a:spcPts val="800"/>
              </a:spcBef>
            </a:pPr>
            <a:endParaRPr lang="en-US" sz="1600" kern="0" dirty="0"/>
          </a:p>
          <a:p>
            <a:pPr marL="0" indent="0">
              <a:spcBef>
                <a:spcPts val="800"/>
              </a:spcBef>
            </a:pPr>
            <a:endParaRPr lang="en-US" sz="1600" kern="0" dirty="0"/>
          </a:p>
          <a:p>
            <a:pPr marL="457200" indent="0">
              <a:spcBef>
                <a:spcPts val="800"/>
              </a:spcBef>
            </a:pPr>
            <a:endParaRPr lang="en-US" sz="1600" kern="0" dirty="0"/>
          </a:p>
          <a:p>
            <a:pPr marL="0" indent="0">
              <a:spcBef>
                <a:spcPts val="800"/>
              </a:spcBef>
            </a:pPr>
            <a:endParaRPr lang="en-US" sz="1600" kern="0" dirty="0"/>
          </a:p>
        </p:txBody>
      </p:sp>
      <p:grpSp>
        <p:nvGrpSpPr>
          <p:cNvPr id="21" name="Group 20">
            <a:extLst>
              <a:ext uri="{FF2B5EF4-FFF2-40B4-BE49-F238E27FC236}">
                <a16:creationId xmlns:a16="http://schemas.microsoft.com/office/drawing/2014/main" id="{D4C5DE46-7DC3-1F4D-856B-DB8E38C34D44}"/>
              </a:ext>
            </a:extLst>
          </p:cNvPr>
          <p:cNvGrpSpPr/>
          <p:nvPr/>
        </p:nvGrpSpPr>
        <p:grpSpPr>
          <a:xfrm>
            <a:off x="7772400" y="1981200"/>
            <a:ext cx="3657600" cy="2743200"/>
            <a:chOff x="7543800" y="4800600"/>
            <a:chExt cx="3657600" cy="2743200"/>
          </a:xfrm>
        </p:grpSpPr>
        <p:sp>
          <p:nvSpPr>
            <p:cNvPr id="19" name="Cloud 18">
              <a:extLst>
                <a:ext uri="{FF2B5EF4-FFF2-40B4-BE49-F238E27FC236}">
                  <a16:creationId xmlns:a16="http://schemas.microsoft.com/office/drawing/2014/main" id="{77B2622F-1922-8C4F-BAB2-42E650AD1DD9}"/>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20" name="Content Placeholder 2">
              <a:extLst>
                <a:ext uri="{FF2B5EF4-FFF2-40B4-BE49-F238E27FC236}">
                  <a16:creationId xmlns:a16="http://schemas.microsoft.com/office/drawing/2014/main" id="{66E35A90-FA7D-9B4D-9BA5-A95157B3E537}"/>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kern="0" dirty="0">
                  <a:solidFill>
                    <a:schemeClr val="accent5">
                      <a:lumMod val="25000"/>
                    </a:schemeClr>
                  </a:solidFill>
                </a:rPr>
                <a:t>What are the scaling constants?</a:t>
              </a:r>
            </a:p>
          </p:txBody>
        </p:sp>
      </p:grpSp>
      <p:grpSp>
        <p:nvGrpSpPr>
          <p:cNvPr id="22" name="Group 21">
            <a:extLst>
              <a:ext uri="{FF2B5EF4-FFF2-40B4-BE49-F238E27FC236}">
                <a16:creationId xmlns:a16="http://schemas.microsoft.com/office/drawing/2014/main" id="{3364C007-B222-724A-BFB7-158E5C228712}"/>
              </a:ext>
            </a:extLst>
          </p:cNvPr>
          <p:cNvGrpSpPr/>
          <p:nvPr/>
        </p:nvGrpSpPr>
        <p:grpSpPr>
          <a:xfrm>
            <a:off x="10363200" y="4114800"/>
            <a:ext cx="3657600" cy="2743200"/>
            <a:chOff x="7543800" y="4800600"/>
            <a:chExt cx="3657600" cy="2743200"/>
          </a:xfrm>
        </p:grpSpPr>
        <p:sp>
          <p:nvSpPr>
            <p:cNvPr id="23" name="Cloud 22">
              <a:extLst>
                <a:ext uri="{FF2B5EF4-FFF2-40B4-BE49-F238E27FC236}">
                  <a16:creationId xmlns:a16="http://schemas.microsoft.com/office/drawing/2014/main" id="{CD14DDA2-A0C4-DC47-A20D-1517817889B1}"/>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24" name="Content Placeholder 2">
              <a:extLst>
                <a:ext uri="{FF2B5EF4-FFF2-40B4-BE49-F238E27FC236}">
                  <a16:creationId xmlns:a16="http://schemas.microsoft.com/office/drawing/2014/main" id="{CB5B876C-8E5F-DD48-B533-BBD84346A4B4}"/>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kern="0" dirty="0">
                  <a:solidFill>
                    <a:schemeClr val="accent5">
                      <a:lumMod val="25000"/>
                    </a:schemeClr>
                  </a:solidFill>
                </a:rPr>
                <a:t>Why did we depart from ideal scaling?</a:t>
              </a:r>
            </a:p>
          </p:txBody>
        </p:sp>
      </p:grpSp>
    </p:spTree>
    <p:extLst>
      <p:ext uri="{BB962C8B-B14F-4D97-AF65-F5344CB8AC3E}">
        <p14:creationId xmlns:p14="http://schemas.microsoft.com/office/powerpoint/2010/main" val="186969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3276600"/>
            <a:ext cx="12801600" cy="1600200"/>
          </a:xfrm>
        </p:spPr>
        <p:txBody>
          <a:bodyPr anchor="ctr"/>
          <a:lstStyle/>
          <a:p>
            <a:r>
              <a:rPr lang="en-US" sz="9600" dirty="0"/>
              <a:t>To answer these questions, we need tools…</a:t>
            </a:r>
          </a:p>
        </p:txBody>
      </p:sp>
    </p:spTree>
    <p:extLst>
      <p:ext uri="{BB962C8B-B14F-4D97-AF65-F5344CB8AC3E}">
        <p14:creationId xmlns:p14="http://schemas.microsoft.com/office/powerpoint/2010/main" val="3192859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Node Characterization?</a:t>
            </a:r>
          </a:p>
        </p:txBody>
      </p:sp>
      <p:sp>
        <p:nvSpPr>
          <p:cNvPr id="3" name="Content Placeholder 2"/>
          <p:cNvSpPr>
            <a:spLocks noGrp="1"/>
          </p:cNvSpPr>
          <p:nvPr>
            <p:ph idx="1"/>
          </p:nvPr>
        </p:nvSpPr>
        <p:spPr>
          <a:xfrm>
            <a:off x="457200" y="1447800"/>
            <a:ext cx="6858000" cy="2743200"/>
          </a:xfrm>
        </p:spPr>
        <p:txBody>
          <a:bodyPr/>
          <a:lstStyle/>
          <a:p>
            <a:pPr marL="457200" indent="-457200">
              <a:spcBef>
                <a:spcPts val="800"/>
              </a:spcBef>
              <a:buFont typeface="Wingdings" charset="2"/>
              <a:buChar char="§"/>
            </a:pPr>
            <a:r>
              <a:rPr lang="en-US" sz="3200" b="1" dirty="0">
                <a:solidFill>
                  <a:srgbClr val="FF0080"/>
                </a:solidFill>
              </a:rPr>
              <a:t>“Marketing Numbers”</a:t>
            </a:r>
            <a:r>
              <a:rPr lang="en-US" sz="3200" dirty="0">
                <a:solidFill>
                  <a:srgbClr val="002060"/>
                </a:solidFill>
              </a:rPr>
              <a:t> can be deceptive</a:t>
            </a:r>
            <a:r>
              <a:rPr lang="mr-IN" sz="3200" dirty="0">
                <a:solidFill>
                  <a:srgbClr val="002060"/>
                </a:solidFill>
              </a:rPr>
              <a:t>…</a:t>
            </a:r>
            <a:endParaRPr lang="en-US" sz="3200" dirty="0">
              <a:solidFill>
                <a:srgbClr val="002060"/>
              </a:solidFill>
            </a:endParaRPr>
          </a:p>
          <a:p>
            <a:pPr marL="914400" indent="-457200">
              <a:spcBef>
                <a:spcPts val="800"/>
              </a:spcBef>
              <a:buFont typeface="Arial" charset="0"/>
              <a:buChar char="•"/>
            </a:pPr>
            <a:r>
              <a:rPr lang="en-US" sz="2400" dirty="0">
                <a:solidFill>
                  <a:srgbClr val="002060"/>
                </a:solidFill>
              </a:rPr>
              <a:t>Pin BW vs. real bandwidth</a:t>
            </a:r>
          </a:p>
          <a:p>
            <a:pPr marL="914400" indent="-457200">
              <a:spcBef>
                <a:spcPts val="800"/>
              </a:spcBef>
              <a:buFont typeface="Arial" charset="0"/>
              <a:buChar char="•"/>
            </a:pPr>
            <a:r>
              <a:rPr lang="en-US" sz="2400" dirty="0" err="1">
                <a:solidFill>
                  <a:srgbClr val="002060"/>
                </a:solidFill>
              </a:rPr>
              <a:t>TurboMode</a:t>
            </a:r>
            <a:r>
              <a:rPr lang="en-US" sz="2400" dirty="0">
                <a:solidFill>
                  <a:srgbClr val="002060"/>
                </a:solidFill>
              </a:rPr>
              <a:t> / </a:t>
            </a:r>
            <a:r>
              <a:rPr lang="en-US" sz="2400" dirty="0" err="1">
                <a:solidFill>
                  <a:srgbClr val="002060"/>
                </a:solidFill>
              </a:rPr>
              <a:t>Underclock</a:t>
            </a:r>
            <a:r>
              <a:rPr lang="en-US" sz="2400" dirty="0">
                <a:solidFill>
                  <a:srgbClr val="002060"/>
                </a:solidFill>
              </a:rPr>
              <a:t> for AVX</a:t>
            </a:r>
          </a:p>
          <a:p>
            <a:pPr marL="914400" indent="-457200">
              <a:spcBef>
                <a:spcPts val="800"/>
              </a:spcBef>
              <a:buFont typeface="Arial" charset="0"/>
              <a:buChar char="•"/>
            </a:pPr>
            <a:r>
              <a:rPr lang="en-US" sz="2400" dirty="0">
                <a:solidFill>
                  <a:srgbClr val="002060"/>
                </a:solidFill>
              </a:rPr>
              <a:t>compiler failings on high-AI loops.</a:t>
            </a:r>
            <a:endParaRPr lang="en-US" sz="2400" b="1" dirty="0">
              <a:solidFill>
                <a:srgbClr val="0432FF"/>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51</a:t>
            </a:fld>
            <a:endParaRPr lang="en-US" dirty="0"/>
          </a:p>
        </p:txBody>
      </p:sp>
      <p:grpSp>
        <p:nvGrpSpPr>
          <p:cNvPr id="4" name="Group 3"/>
          <p:cNvGrpSpPr/>
          <p:nvPr/>
        </p:nvGrpSpPr>
        <p:grpSpPr>
          <a:xfrm>
            <a:off x="228600" y="4114800"/>
            <a:ext cx="14173200" cy="3810000"/>
            <a:chOff x="228600" y="4114800"/>
            <a:chExt cx="14173200" cy="3810000"/>
          </a:xfrm>
        </p:grpSpPr>
        <p:sp>
          <p:nvSpPr>
            <p:cNvPr id="6" name="Content Placeholder 2"/>
            <p:cNvSpPr txBox="1">
              <a:spLocks/>
            </p:cNvSpPr>
            <p:nvPr/>
          </p:nvSpPr>
          <p:spPr>
            <a:xfrm>
              <a:off x="228600" y="7315200"/>
              <a:ext cx="14173200" cy="609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1800" kern="0" dirty="0">
                  <a:hlinkClick r:id="rId3"/>
                </a:rPr>
                <a:t>https://crd.lbl.gov/departments/computer-science/PAR/research/roofline/</a:t>
              </a:r>
              <a:endParaRPr lang="en-US" sz="1800" kern="0" dirty="0"/>
            </a:p>
            <a:p>
              <a:pPr marL="0" indent="0">
                <a:spcBef>
                  <a:spcPts val="800"/>
                </a:spcBef>
              </a:pPr>
              <a:endParaRPr lang="en-US" sz="1800" kern="0" dirty="0"/>
            </a:p>
          </p:txBody>
        </p:sp>
        <p:sp>
          <p:nvSpPr>
            <p:cNvPr id="10" name="Content Placeholder 2"/>
            <p:cNvSpPr txBox="1">
              <a:spLocks/>
            </p:cNvSpPr>
            <p:nvPr/>
          </p:nvSpPr>
          <p:spPr>
            <a:xfrm>
              <a:off x="457200" y="4114800"/>
              <a:ext cx="6858000" cy="2514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LBL developed the Empirical Roofline Toolkit (ERT)</a:t>
              </a:r>
              <a:r>
                <a:rPr lang="mr-IN" sz="3200" kern="0" dirty="0"/>
                <a:t>…</a:t>
              </a:r>
              <a:endParaRPr lang="en-US" sz="3200" kern="0" dirty="0"/>
            </a:p>
            <a:p>
              <a:pPr marL="949301" lvl="3" indent="-457200">
                <a:spcBef>
                  <a:spcPts val="800"/>
                </a:spcBef>
                <a:buSzPct val="100000"/>
                <a:buFont typeface="Arial" charset="0"/>
                <a:buChar char="•"/>
              </a:pPr>
              <a:r>
                <a:rPr lang="en-US" sz="2400" kern="0" dirty="0"/>
                <a:t>Characterize CPU/GPU systems</a:t>
              </a:r>
            </a:p>
            <a:p>
              <a:pPr marL="949301" lvl="3" indent="-457200">
                <a:spcBef>
                  <a:spcPts val="800"/>
                </a:spcBef>
                <a:buSzPct val="100000"/>
                <a:buFont typeface="Arial" charset="0"/>
                <a:buChar char="•"/>
              </a:pPr>
              <a:r>
                <a:rPr lang="en-US" sz="2400" kern="0" dirty="0"/>
                <a:t>Peak Flop rates</a:t>
              </a:r>
            </a:p>
            <a:p>
              <a:pPr marL="949301" lvl="3" indent="-457200">
                <a:spcBef>
                  <a:spcPts val="800"/>
                </a:spcBef>
                <a:buSzPct val="100000"/>
                <a:buFont typeface="Arial" charset="0"/>
                <a:buChar char="•"/>
              </a:pPr>
              <a:r>
                <a:rPr lang="en-US" sz="2400" kern="0" dirty="0"/>
                <a:t>Bandwidths for each level of memory</a:t>
              </a:r>
            </a:p>
            <a:p>
              <a:pPr marL="949301" lvl="3" indent="-457200">
                <a:spcBef>
                  <a:spcPts val="800"/>
                </a:spcBef>
                <a:buSzPct val="100000"/>
                <a:buFont typeface="Arial" charset="0"/>
                <a:buChar char="•"/>
              </a:pPr>
              <a:r>
                <a:rPr lang="en-US" sz="2400" b="1" kern="0" dirty="0" err="1">
                  <a:solidFill>
                    <a:srgbClr val="0432FF"/>
                  </a:solidFill>
                </a:rPr>
                <a:t>MPI+OpenMP</a:t>
              </a:r>
              <a:r>
                <a:rPr lang="en-US" sz="2400" b="1" kern="0" dirty="0">
                  <a:solidFill>
                    <a:srgbClr val="0432FF"/>
                  </a:solidFill>
                </a:rPr>
                <a:t>/CUDA == multiple GPUs</a:t>
              </a:r>
              <a:endParaRPr lang="en-US" sz="3200" b="1" kern="0" dirty="0">
                <a:solidFill>
                  <a:srgbClr val="0432FF"/>
                </a:solidFill>
              </a:endParaRPr>
            </a:p>
          </p:txBody>
        </p:sp>
      </p:grpSp>
      <p:grpSp>
        <p:nvGrpSpPr>
          <p:cNvPr id="15" name="Group 14"/>
          <p:cNvGrpSpPr/>
          <p:nvPr/>
        </p:nvGrpSpPr>
        <p:grpSpPr>
          <a:xfrm>
            <a:off x="7391400" y="762000"/>
            <a:ext cx="4677878" cy="4114800"/>
            <a:chOff x="7391400" y="762000"/>
            <a:chExt cx="4677878" cy="411480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8133" r="4020"/>
            <a:stretch/>
          </p:blipFill>
          <p:spPr>
            <a:xfrm>
              <a:off x="7391400" y="762000"/>
              <a:ext cx="4677878" cy="4114800"/>
            </a:xfrm>
            <a:prstGeom prst="rect">
              <a:avLst/>
            </a:prstGeom>
          </p:spPr>
        </p:pic>
        <p:sp>
          <p:nvSpPr>
            <p:cNvPr id="11" name="TextBox 10"/>
            <p:cNvSpPr txBox="1"/>
            <p:nvPr/>
          </p:nvSpPr>
          <p:spPr>
            <a:xfrm>
              <a:off x="8686800" y="1143000"/>
              <a:ext cx="2362200" cy="365760"/>
            </a:xfrm>
            <a:prstGeom prst="rect">
              <a:avLst/>
            </a:prstGeom>
            <a:solidFill>
              <a:schemeClr val="bg1"/>
            </a:solidFill>
            <a:ln>
              <a:solidFill>
                <a:schemeClr val="tx1"/>
              </a:solidFill>
            </a:ln>
          </p:spPr>
          <p:txBody>
            <a:bodyPr wrap="none" lIns="0" tIns="0" rIns="0" rtlCol="0" anchor="ctr" anchorCtr="0">
              <a:noAutofit/>
            </a:bodyPr>
            <a:lstStyle/>
            <a:p>
              <a:pPr algn="ctr"/>
              <a:r>
                <a:rPr lang="en-US" sz="2000" b="1" dirty="0"/>
                <a:t>Cori / KNL</a:t>
              </a:r>
            </a:p>
          </p:txBody>
        </p:sp>
      </p:grpSp>
      <p:grpSp>
        <p:nvGrpSpPr>
          <p:cNvPr id="14" name="Group 13"/>
          <p:cNvGrpSpPr/>
          <p:nvPr/>
        </p:nvGrpSpPr>
        <p:grpSpPr>
          <a:xfrm>
            <a:off x="10363200" y="2834640"/>
            <a:ext cx="4267200" cy="4069080"/>
            <a:chOff x="10363200" y="2834640"/>
            <a:chExt cx="4267200" cy="4069080"/>
          </a:xfrm>
        </p:grpSpPr>
        <p:sp>
          <p:nvSpPr>
            <p:cNvPr id="9" name="Rectangle 8"/>
            <p:cNvSpPr/>
            <p:nvPr/>
          </p:nvSpPr>
          <p:spPr bwMode="auto">
            <a:xfrm>
              <a:off x="10439400" y="2834640"/>
              <a:ext cx="4191000" cy="3794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5989" t="13104" r="12070" b="4137"/>
            <a:stretch/>
          </p:blipFill>
          <p:spPr>
            <a:xfrm>
              <a:off x="10363200" y="3246120"/>
              <a:ext cx="4114800" cy="3657600"/>
            </a:xfrm>
            <a:prstGeom prst="rect">
              <a:avLst/>
            </a:prstGeom>
          </p:spPr>
        </p:pic>
        <p:sp>
          <p:nvSpPr>
            <p:cNvPr id="13" name="TextBox 12"/>
            <p:cNvSpPr txBox="1"/>
            <p:nvPr/>
          </p:nvSpPr>
          <p:spPr>
            <a:xfrm>
              <a:off x="11430000" y="3063240"/>
              <a:ext cx="2514600" cy="365760"/>
            </a:xfrm>
            <a:prstGeom prst="rect">
              <a:avLst/>
            </a:prstGeom>
            <a:solidFill>
              <a:schemeClr val="bg1"/>
            </a:solidFill>
            <a:ln>
              <a:solidFill>
                <a:schemeClr val="tx1"/>
              </a:solidFill>
            </a:ln>
          </p:spPr>
          <p:txBody>
            <a:bodyPr wrap="none" lIns="0" tIns="0" rIns="0" rtlCol="0" anchor="ctr" anchorCtr="0">
              <a:noAutofit/>
            </a:bodyPr>
            <a:lstStyle/>
            <a:p>
              <a:pPr algn="ctr"/>
              <a:r>
                <a:rPr lang="en-US" sz="2000" b="1" dirty="0" err="1"/>
                <a:t>SummitDev</a:t>
              </a:r>
              <a:r>
                <a:rPr lang="en-US" sz="2000" b="1" dirty="0"/>
                <a:t> / 4GPUs</a:t>
              </a:r>
            </a:p>
          </p:txBody>
        </p:sp>
      </p:grpSp>
    </p:spTree>
    <p:extLst>
      <p:ext uri="{BB962C8B-B14F-4D97-AF65-F5344CB8AC3E}">
        <p14:creationId xmlns:p14="http://schemas.microsoft.com/office/powerpoint/2010/main" val="186930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Instrumentation with Performance Counters?</a:t>
            </a:r>
          </a:p>
        </p:txBody>
      </p:sp>
      <p:sp>
        <p:nvSpPr>
          <p:cNvPr id="3" name="Content Placeholder 2"/>
          <p:cNvSpPr>
            <a:spLocks noGrp="1"/>
          </p:cNvSpPr>
          <p:nvPr>
            <p:ph idx="1"/>
          </p:nvPr>
        </p:nvSpPr>
        <p:spPr>
          <a:xfrm>
            <a:off x="457200" y="1447800"/>
            <a:ext cx="13716000" cy="1524000"/>
          </a:xfrm>
        </p:spPr>
        <p:txBody>
          <a:bodyPr/>
          <a:lstStyle/>
          <a:p>
            <a:pPr marL="457200" indent="-457200">
              <a:spcBef>
                <a:spcPts val="800"/>
              </a:spcBef>
              <a:buClr>
                <a:srgbClr val="002060"/>
              </a:buClr>
              <a:buFont typeface="Wingdings" charset="2"/>
              <a:buChar char="§"/>
            </a:pPr>
            <a:r>
              <a:rPr lang="en-US" sz="3200" b="1" i="1" dirty="0">
                <a:solidFill>
                  <a:srgbClr val="002060"/>
                </a:solidFill>
              </a:rPr>
              <a:t>Characterizing applications with performance counters can be problematic</a:t>
            </a:r>
            <a:r>
              <a:rPr lang="mr-IN" sz="3200" b="1" i="1" dirty="0">
                <a:solidFill>
                  <a:srgbClr val="002060"/>
                </a:solidFill>
              </a:rPr>
              <a:t>…</a:t>
            </a:r>
            <a:endParaRPr lang="en-US" sz="3200" b="1" i="1" dirty="0">
              <a:solidFill>
                <a:srgbClr val="002060"/>
              </a:solidFill>
            </a:endParaRPr>
          </a:p>
          <a:p>
            <a:pPr marL="914400" indent="-457200">
              <a:spcBef>
                <a:spcPts val="800"/>
              </a:spcBef>
              <a:buClr>
                <a:srgbClr val="FF0000"/>
              </a:buClr>
              <a:buFont typeface=".AppleSystemUIFont"/>
              <a:buChar char="x"/>
            </a:pPr>
            <a:r>
              <a:rPr lang="en-US" sz="3000" dirty="0">
                <a:solidFill>
                  <a:srgbClr val="002060"/>
                </a:solidFill>
              </a:rPr>
              <a:t>Flop Counters can be broken/missing in production processors</a:t>
            </a:r>
          </a:p>
          <a:p>
            <a:pPr marL="914400" indent="-457200">
              <a:spcBef>
                <a:spcPts val="800"/>
              </a:spcBef>
              <a:buClr>
                <a:srgbClr val="FF0000"/>
              </a:buClr>
              <a:buFont typeface=".AppleSystemUIFont"/>
              <a:buChar char="x"/>
            </a:pPr>
            <a:r>
              <a:rPr lang="en-US" sz="3000" dirty="0">
                <a:solidFill>
                  <a:srgbClr val="002060"/>
                </a:solidFill>
              </a:rPr>
              <a:t>Vectorization/Masking can complicate counting Flop’s</a:t>
            </a:r>
          </a:p>
          <a:p>
            <a:pPr marL="914400" indent="-457200">
              <a:spcBef>
                <a:spcPts val="800"/>
              </a:spcBef>
              <a:buClr>
                <a:srgbClr val="FF0000"/>
              </a:buClr>
              <a:buFont typeface=".AppleSystemUIFont"/>
              <a:buChar char="x"/>
            </a:pPr>
            <a:r>
              <a:rPr lang="en-US" sz="3000" dirty="0">
                <a:solidFill>
                  <a:srgbClr val="002060"/>
                </a:solidFill>
              </a:rPr>
              <a:t>Counting Loads and Stores doesn’t capture cache reuse while counting cache misses doesn’t account for </a:t>
            </a:r>
            <a:r>
              <a:rPr lang="en-US" sz="3000" dirty="0" err="1">
                <a:solidFill>
                  <a:srgbClr val="002060"/>
                </a:solidFill>
              </a:rPr>
              <a:t>prefetchers</a:t>
            </a:r>
            <a:r>
              <a:rPr lang="en-US" sz="3000" dirty="0">
                <a:solidFill>
                  <a:srgbClr val="002060"/>
                </a:solidFill>
              </a:rPr>
              <a:t>.</a:t>
            </a:r>
          </a:p>
          <a:p>
            <a:pPr marL="914400" indent="-457200">
              <a:spcBef>
                <a:spcPts val="800"/>
              </a:spcBef>
              <a:buClr>
                <a:srgbClr val="FF0000"/>
              </a:buClr>
              <a:buFont typeface=".AppleSystemUIFont"/>
              <a:buChar char="x"/>
            </a:pPr>
            <a:r>
              <a:rPr lang="en-US" sz="3000" dirty="0">
                <a:solidFill>
                  <a:srgbClr val="002060"/>
                </a:solidFill>
              </a:rPr>
              <a:t>DRAM counters (</a:t>
            </a:r>
            <a:r>
              <a:rPr lang="en-US" sz="3000" dirty="0" err="1">
                <a:solidFill>
                  <a:srgbClr val="002060"/>
                </a:solidFill>
              </a:rPr>
              <a:t>Uncore</a:t>
            </a:r>
            <a:r>
              <a:rPr lang="en-US" sz="3000" dirty="0">
                <a:solidFill>
                  <a:srgbClr val="002060"/>
                </a:solidFill>
              </a:rPr>
              <a:t> PMU) might be accurate, but</a:t>
            </a:r>
            <a:r>
              <a:rPr lang="mr-IN" sz="3000" dirty="0">
                <a:solidFill>
                  <a:srgbClr val="002060"/>
                </a:solidFill>
              </a:rPr>
              <a:t>…</a:t>
            </a:r>
            <a:endParaRPr lang="en-US" sz="3000" dirty="0">
              <a:solidFill>
                <a:srgbClr val="002060"/>
              </a:solidFill>
            </a:endParaRPr>
          </a:p>
          <a:p>
            <a:pPr marL="1371600" indent="-457200">
              <a:spcBef>
                <a:spcPts val="800"/>
              </a:spcBef>
              <a:buClr>
                <a:srgbClr val="FF0000"/>
              </a:buClr>
              <a:buFont typeface=".AppleSystemUIFont"/>
              <a:buChar char="x"/>
            </a:pPr>
            <a:r>
              <a:rPr lang="en-US" sz="3000" dirty="0">
                <a:solidFill>
                  <a:srgbClr val="002060"/>
                </a:solidFill>
              </a:rPr>
              <a:t>are privileged and thus nominally inaccessible in user mode</a:t>
            </a:r>
          </a:p>
          <a:p>
            <a:pPr marL="1371600" indent="-457200">
              <a:spcBef>
                <a:spcPts val="800"/>
              </a:spcBef>
              <a:buClr>
                <a:srgbClr val="FF0000"/>
              </a:buClr>
              <a:buFont typeface=".AppleSystemUIFont"/>
              <a:buChar char="x"/>
            </a:pPr>
            <a:r>
              <a:rPr lang="en-US" sz="3000" dirty="0">
                <a:solidFill>
                  <a:srgbClr val="002060"/>
                </a:solidFill>
              </a:rPr>
              <a:t>may need vendor (e.g. Cray) and center (e.g. NERSC) approved OS/kernel changes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52</a:t>
            </a:fld>
            <a:endParaRPr lang="en-US" dirty="0"/>
          </a:p>
        </p:txBody>
      </p:sp>
    </p:spTree>
    <p:extLst>
      <p:ext uri="{BB962C8B-B14F-4D97-AF65-F5344CB8AC3E}">
        <p14:creationId xmlns:p14="http://schemas.microsoft.com/office/powerpoint/2010/main" val="123119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Forced to Cobble Together Tools</a:t>
            </a:r>
            <a:r>
              <a:rPr lang="mr-IN" dirty="0"/>
              <a:t>…</a:t>
            </a:r>
            <a:endParaRPr lang="en-US" dirty="0"/>
          </a:p>
        </p:txBody>
      </p:sp>
      <p:sp>
        <p:nvSpPr>
          <p:cNvPr id="3" name="Content Placeholder 2"/>
          <p:cNvSpPr>
            <a:spLocks noGrp="1"/>
          </p:cNvSpPr>
          <p:nvPr>
            <p:ph idx="1"/>
          </p:nvPr>
        </p:nvSpPr>
        <p:spPr>
          <a:xfrm>
            <a:off x="457200" y="1447800"/>
            <a:ext cx="8686800" cy="1524000"/>
          </a:xfrm>
        </p:spPr>
        <p:txBody>
          <a:bodyPr/>
          <a:lstStyle/>
          <a:p>
            <a:pPr marL="457200" indent="-457200">
              <a:spcBef>
                <a:spcPts val="800"/>
              </a:spcBef>
              <a:buFont typeface="Wingdings" charset="2"/>
              <a:buChar char="§"/>
            </a:pPr>
            <a:r>
              <a:rPr lang="en-US" sz="2800" dirty="0">
                <a:solidFill>
                  <a:srgbClr val="002060"/>
                </a:solidFill>
              </a:rPr>
              <a:t>Use tools known/observed to work on NERSC’s Cori (KNL, HSW)</a:t>
            </a:r>
            <a:r>
              <a:rPr lang="mr-IN" sz="2800" dirty="0">
                <a:solidFill>
                  <a:srgbClr val="002060"/>
                </a:solidFill>
              </a:rPr>
              <a:t>…</a:t>
            </a:r>
            <a:endParaRPr lang="en-US" sz="2800" dirty="0">
              <a:solidFill>
                <a:srgbClr val="002060"/>
              </a:solidFill>
            </a:endParaRPr>
          </a:p>
          <a:p>
            <a:pPr marL="914400" indent="-457200">
              <a:spcBef>
                <a:spcPts val="800"/>
              </a:spcBef>
              <a:buFont typeface="Arial" charset="0"/>
              <a:buChar char="•"/>
            </a:pPr>
            <a:r>
              <a:rPr lang="en-US" sz="2400" dirty="0">
                <a:solidFill>
                  <a:srgbClr val="002060"/>
                </a:solidFill>
              </a:rPr>
              <a:t>Used </a:t>
            </a:r>
            <a:r>
              <a:rPr lang="en-US" sz="2400" b="1" dirty="0">
                <a:solidFill>
                  <a:srgbClr val="0432FF"/>
                </a:solidFill>
              </a:rPr>
              <a:t>Intel SDE</a:t>
            </a:r>
            <a:r>
              <a:rPr lang="en-US" sz="2400" dirty="0">
                <a:solidFill>
                  <a:srgbClr val="0432FF"/>
                </a:solidFill>
              </a:rPr>
              <a:t> </a:t>
            </a:r>
            <a:r>
              <a:rPr lang="en-US" sz="2400" dirty="0">
                <a:solidFill>
                  <a:srgbClr val="002060"/>
                </a:solidFill>
              </a:rPr>
              <a:t>(Pin binary instrumentation + emulation) to create software Flop counters</a:t>
            </a:r>
          </a:p>
          <a:p>
            <a:pPr marL="914400" indent="-457200">
              <a:spcBef>
                <a:spcPts val="800"/>
              </a:spcBef>
              <a:buFont typeface="Arial" charset="0"/>
              <a:buChar char="•"/>
            </a:pPr>
            <a:r>
              <a:rPr lang="en-US" sz="2400" dirty="0">
                <a:solidFill>
                  <a:srgbClr val="002060"/>
                </a:solidFill>
              </a:rPr>
              <a:t>Used </a:t>
            </a:r>
            <a:r>
              <a:rPr lang="en-US" sz="2400" b="1" dirty="0">
                <a:solidFill>
                  <a:srgbClr val="0432FF"/>
                </a:solidFill>
              </a:rPr>
              <a:t>Intel </a:t>
            </a:r>
            <a:r>
              <a:rPr lang="en-US" sz="2400" b="1" dirty="0" err="1">
                <a:solidFill>
                  <a:srgbClr val="0432FF"/>
                </a:solidFill>
              </a:rPr>
              <a:t>VTune</a:t>
            </a:r>
            <a:r>
              <a:rPr lang="en-US" sz="2400" dirty="0">
                <a:solidFill>
                  <a:srgbClr val="0432FF"/>
                </a:solidFill>
              </a:rPr>
              <a:t> </a:t>
            </a:r>
            <a:r>
              <a:rPr lang="en-US" sz="2400" dirty="0">
                <a:solidFill>
                  <a:srgbClr val="002060"/>
                </a:solidFill>
              </a:rPr>
              <a:t>performance tool (NERSC/Cray approved) to access </a:t>
            </a:r>
            <a:r>
              <a:rPr lang="en-US" sz="2400" dirty="0" err="1">
                <a:solidFill>
                  <a:srgbClr val="002060"/>
                </a:solidFill>
              </a:rPr>
              <a:t>uncore</a:t>
            </a:r>
            <a:r>
              <a:rPr lang="en-US" sz="2400" dirty="0">
                <a:solidFill>
                  <a:srgbClr val="002060"/>
                </a:solidFill>
              </a:rPr>
              <a:t> counters</a:t>
            </a:r>
          </a:p>
          <a:p>
            <a:pPr marL="457200" indent="-457200">
              <a:spcBef>
                <a:spcPts val="800"/>
              </a:spcBef>
              <a:buFont typeface="Wingdings" charset="2"/>
              <a:buChar char="Ø"/>
            </a:pPr>
            <a:r>
              <a:rPr lang="en-US" sz="2800" dirty="0">
                <a:solidFill>
                  <a:srgbClr val="002060"/>
                </a:solidFill>
              </a:rPr>
              <a:t>Accurate measurement of Flop’s (HSW) and DRAM data movement (HSW and KNL)</a:t>
            </a:r>
          </a:p>
          <a:p>
            <a:pPr marL="457200" indent="-457200">
              <a:spcBef>
                <a:spcPts val="800"/>
              </a:spcBef>
              <a:buFont typeface="Wingdings" charset="2"/>
              <a:buChar char="Ø"/>
            </a:pPr>
            <a:r>
              <a:rPr lang="en-US" sz="2800" dirty="0">
                <a:solidFill>
                  <a:srgbClr val="002060"/>
                </a:solidFill>
              </a:rPr>
              <a:t>Used by NESAP (NERSC KNL application readiness project) to characterize apps on Cori</a:t>
            </a:r>
            <a:r>
              <a:rPr lang="mr-IN" sz="2800" dirty="0">
                <a:solidFill>
                  <a:srgbClr val="002060"/>
                </a:solidFill>
              </a:rPr>
              <a:t>…</a:t>
            </a:r>
            <a:endParaRPr lang="en-US" sz="2800" dirty="0">
              <a:solidFill>
                <a:srgbClr val="002060"/>
              </a:solidFill>
            </a:endParaRPr>
          </a:p>
          <a:p>
            <a:pPr marL="457200" indent="-457200">
              <a:spcBef>
                <a:spcPts val="800"/>
              </a:spcBef>
              <a:buFont typeface="Wingdings" charset="2"/>
              <a:buChar char="Ø"/>
            </a:pPr>
            <a:endParaRPr lang="en-US" sz="2800" b="1" dirty="0">
              <a:solidFill>
                <a:srgbClr val="0432FF"/>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53</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1600200"/>
            <a:ext cx="4572000" cy="4508774"/>
          </a:xfrm>
          <a:prstGeom prst="rect">
            <a:avLst/>
          </a:prstGeom>
        </p:spPr>
      </p:pic>
      <p:sp>
        <p:nvSpPr>
          <p:cNvPr id="6" name="Content Placeholder 2"/>
          <p:cNvSpPr txBox="1">
            <a:spLocks/>
          </p:cNvSpPr>
          <p:nvPr/>
        </p:nvSpPr>
        <p:spPr>
          <a:xfrm>
            <a:off x="762000" y="6705600"/>
            <a:ext cx="12954000" cy="609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165546" lvl="2" indent="0">
              <a:spcBef>
                <a:spcPts val="800"/>
              </a:spcBef>
              <a:buSzPct val="100000"/>
              <a:buNone/>
            </a:pPr>
            <a:r>
              <a:rPr lang="en-US" sz="2400" kern="0" dirty="0">
                <a:hlinkClick r:id="rId3"/>
              </a:rPr>
              <a:t>http://www.nersc.gov/users/application-performance/measuring-arithmetic-intensity/</a:t>
            </a:r>
            <a:endParaRPr lang="en-US" sz="2400" kern="0" dirty="0"/>
          </a:p>
          <a:p>
            <a:pPr marL="492101" lvl="3" indent="0">
              <a:spcBef>
                <a:spcPts val="800"/>
              </a:spcBef>
              <a:buSzPct val="100000"/>
              <a:buNone/>
            </a:pPr>
            <a:endParaRPr lang="en-US" sz="2400" kern="0" dirty="0"/>
          </a:p>
          <a:p>
            <a:pPr marL="492101" lvl="3" indent="0">
              <a:spcBef>
                <a:spcPts val="800"/>
              </a:spcBef>
              <a:buSzPct val="100000"/>
              <a:buNone/>
            </a:pPr>
            <a:endParaRPr lang="en-US" sz="2400" kern="0" dirty="0"/>
          </a:p>
          <a:p>
            <a:pPr marL="492101" lvl="3" indent="0">
              <a:spcBef>
                <a:spcPts val="800"/>
              </a:spcBef>
              <a:buSzPct val="100000"/>
              <a:buNone/>
            </a:pPr>
            <a:endParaRPr lang="en-US" sz="2400" kern="0" dirty="0"/>
          </a:p>
        </p:txBody>
      </p:sp>
      <p:sp>
        <p:nvSpPr>
          <p:cNvPr id="8" name="TextBox 7"/>
          <p:cNvSpPr txBox="1"/>
          <p:nvPr/>
        </p:nvSpPr>
        <p:spPr>
          <a:xfrm>
            <a:off x="228600" y="7315200"/>
            <a:ext cx="6400800" cy="914400"/>
          </a:xfrm>
          <a:prstGeom prst="rect">
            <a:avLst/>
          </a:prstGeom>
          <a:noFill/>
        </p:spPr>
        <p:txBody>
          <a:bodyPr wrap="none" lIns="0" tIns="0" rIns="0" rtlCol="0" anchor="ctr" anchorCtr="0">
            <a:noAutofit/>
          </a:bodyPr>
          <a:lstStyle/>
          <a:p>
            <a:r>
              <a:rPr lang="en-US" sz="1200" dirty="0">
                <a:solidFill>
                  <a:schemeClr val="bg1">
                    <a:lumMod val="50000"/>
                  </a:schemeClr>
                </a:solidFill>
              </a:rPr>
              <a:t>NERSC is LBL’s production computing division</a:t>
            </a:r>
          </a:p>
          <a:p>
            <a:r>
              <a:rPr lang="en-US" sz="1200" dirty="0">
                <a:solidFill>
                  <a:schemeClr val="bg1">
                    <a:lumMod val="50000"/>
                  </a:schemeClr>
                </a:solidFill>
              </a:rPr>
              <a:t>CRD is LBL’s Computational Research Division</a:t>
            </a:r>
          </a:p>
          <a:p>
            <a:r>
              <a:rPr lang="en-US" sz="1200" dirty="0">
                <a:solidFill>
                  <a:schemeClr val="bg1">
                    <a:lumMod val="50000"/>
                  </a:schemeClr>
                </a:solidFill>
              </a:rPr>
              <a:t>NESAP is NERSC’s KNL application readiness project</a:t>
            </a:r>
          </a:p>
          <a:p>
            <a:r>
              <a:rPr lang="en-US" sz="1200" dirty="0">
                <a:solidFill>
                  <a:schemeClr val="bg1">
                    <a:lumMod val="50000"/>
                  </a:schemeClr>
                </a:solidFill>
              </a:rPr>
              <a:t>LBL is part of SUPER (DOE SciDAC3 Computer Science Institute)</a:t>
            </a:r>
          </a:p>
        </p:txBody>
      </p:sp>
    </p:spTree>
    <p:extLst>
      <p:ext uri="{BB962C8B-B14F-4D97-AF65-F5344CB8AC3E}">
        <p14:creationId xmlns:p14="http://schemas.microsoft.com/office/powerpoint/2010/main" val="19419679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Roofline Analysis of NESAP Codes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54</a:t>
            </a:fld>
            <a:endParaRPr lang="en-US" dirty="0"/>
          </a:p>
        </p:txBody>
      </p:sp>
      <p:pic>
        <p:nvPicPr>
          <p:cNvPr id="8" name="Picture 7" descr="picsar-haswell.pdf"/>
          <p:cNvPicPr>
            <a:picLocks/>
          </p:cNvPicPr>
          <p:nvPr/>
        </p:nvPicPr>
        <p:blipFill>
          <a:blip r:embed="rId3">
            <a:extLst>
              <a:ext uri="{28A0092B-C50C-407E-A947-70E740481C1C}">
                <a14:useLocalDpi xmlns:a14="http://schemas.microsoft.com/office/drawing/2010/main" val="0"/>
              </a:ext>
            </a:extLst>
          </a:blip>
          <a:stretch>
            <a:fillRect/>
          </a:stretch>
        </p:blipFill>
        <p:spPr>
          <a:xfrm>
            <a:off x="9601200" y="1828800"/>
            <a:ext cx="4572000" cy="2743200"/>
          </a:xfrm>
          <a:prstGeom prst="rect">
            <a:avLst/>
          </a:prstGeom>
        </p:spPr>
      </p:pic>
      <p:pic>
        <p:nvPicPr>
          <p:cNvPr id="9" name="Picture 8" descr="picsar-knl.pdf"/>
          <p:cNvPicPr>
            <a:picLocks/>
          </p:cNvPicPr>
          <p:nvPr/>
        </p:nvPicPr>
        <p:blipFill>
          <a:blip r:embed="rId4">
            <a:extLst>
              <a:ext uri="{28A0092B-C50C-407E-A947-70E740481C1C}">
                <a14:useLocalDpi xmlns:a14="http://schemas.microsoft.com/office/drawing/2010/main" val="0"/>
              </a:ext>
            </a:extLst>
          </a:blip>
          <a:stretch>
            <a:fillRect/>
          </a:stretch>
        </p:blipFill>
        <p:spPr>
          <a:xfrm>
            <a:off x="9601200" y="4572000"/>
            <a:ext cx="4572000" cy="2743200"/>
          </a:xfrm>
          <a:prstGeom prst="rect">
            <a:avLst/>
          </a:prstGeom>
        </p:spPr>
      </p:pic>
      <p:pic>
        <p:nvPicPr>
          <p:cNvPr id="10" name="Picture 9" descr="emgeo-knl.pdf"/>
          <p:cNvPicPr>
            <a:picLocks/>
          </p:cNvPicPr>
          <p:nvPr/>
        </p:nvPicPr>
        <p:blipFill>
          <a:blip r:embed="rId5">
            <a:extLst>
              <a:ext uri="{28A0092B-C50C-407E-A947-70E740481C1C}">
                <a14:useLocalDpi xmlns:a14="http://schemas.microsoft.com/office/drawing/2010/main" val="0"/>
              </a:ext>
            </a:extLst>
          </a:blip>
          <a:stretch>
            <a:fillRect/>
          </a:stretch>
        </p:blipFill>
        <p:spPr>
          <a:xfrm>
            <a:off x="5029200" y="4572000"/>
            <a:ext cx="4572000" cy="2743200"/>
          </a:xfrm>
          <a:prstGeom prst="rect">
            <a:avLst/>
          </a:prstGeom>
        </p:spPr>
      </p:pic>
      <p:pic>
        <p:nvPicPr>
          <p:cNvPr id="11" name="Picture 10" descr="emgeo-haswell.pdf"/>
          <p:cNvPicPr>
            <a:picLocks/>
          </p:cNvPicPr>
          <p:nvPr/>
        </p:nvPicPr>
        <p:blipFill>
          <a:blip r:embed="rId6">
            <a:extLst>
              <a:ext uri="{28A0092B-C50C-407E-A947-70E740481C1C}">
                <a14:useLocalDpi xmlns:a14="http://schemas.microsoft.com/office/drawing/2010/main" val="0"/>
              </a:ext>
            </a:extLst>
          </a:blip>
          <a:stretch>
            <a:fillRect/>
          </a:stretch>
        </p:blipFill>
        <p:spPr>
          <a:xfrm>
            <a:off x="5029200" y="1828800"/>
            <a:ext cx="4572000" cy="2743200"/>
          </a:xfrm>
          <a:prstGeom prst="rect">
            <a:avLst/>
          </a:prstGeom>
        </p:spPr>
      </p:pic>
      <p:pic>
        <p:nvPicPr>
          <p:cNvPr id="12" name="Picture 11" descr="mfdn-knl.pdf"/>
          <p:cNvPicPr>
            <a:picLocks/>
          </p:cNvPicPr>
          <p:nvPr/>
        </p:nvPicPr>
        <p:blipFill>
          <a:blip r:embed="rId7">
            <a:extLst>
              <a:ext uri="{28A0092B-C50C-407E-A947-70E740481C1C}">
                <a14:useLocalDpi xmlns:a14="http://schemas.microsoft.com/office/drawing/2010/main" val="0"/>
              </a:ext>
            </a:extLst>
          </a:blip>
          <a:stretch>
            <a:fillRect/>
          </a:stretch>
        </p:blipFill>
        <p:spPr>
          <a:xfrm>
            <a:off x="457200" y="4572000"/>
            <a:ext cx="4572000" cy="2743200"/>
          </a:xfrm>
          <a:prstGeom prst="rect">
            <a:avLst/>
          </a:prstGeom>
        </p:spPr>
      </p:pic>
      <p:pic>
        <p:nvPicPr>
          <p:cNvPr id="13" name="Picture 12" descr="mfdn-haswell.pdf"/>
          <p:cNvPicPr>
            <a:picLocks/>
          </p:cNvPicPr>
          <p:nvPr/>
        </p:nvPicPr>
        <p:blipFill>
          <a:blip r:embed="rId8">
            <a:extLst>
              <a:ext uri="{28A0092B-C50C-407E-A947-70E740481C1C}">
                <a14:useLocalDpi xmlns:a14="http://schemas.microsoft.com/office/drawing/2010/main" val="0"/>
              </a:ext>
            </a:extLst>
          </a:blip>
          <a:stretch>
            <a:fillRect/>
          </a:stretch>
        </p:blipFill>
        <p:spPr>
          <a:xfrm>
            <a:off x="457200" y="1828800"/>
            <a:ext cx="4572000" cy="2743200"/>
          </a:xfrm>
          <a:prstGeom prst="rect">
            <a:avLst/>
          </a:prstGeom>
        </p:spPr>
      </p:pic>
      <p:sp>
        <p:nvSpPr>
          <p:cNvPr id="14" name="Content Placeholder 2"/>
          <p:cNvSpPr txBox="1">
            <a:spLocks/>
          </p:cNvSpPr>
          <p:nvPr/>
        </p:nvSpPr>
        <p:spPr>
          <a:xfrm rot="16200000">
            <a:off x="-1130300" y="2971800"/>
            <a:ext cx="2743200" cy="457200"/>
          </a:xfrm>
          <a:prstGeom prst="rect">
            <a:avLst/>
          </a:prstGeom>
        </p:spPr>
        <p:txBody>
          <a:bodyPr wrap="none" lIns="0" tIns="0" rIns="0" bIns="65311" anchor="ctr" anchorCtr="0"/>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u="sng" kern="0" dirty="0"/>
              <a:t>2P HSW</a:t>
            </a:r>
            <a:endParaRPr lang="en-US" sz="2400" b="1" u="sng" kern="0" dirty="0"/>
          </a:p>
        </p:txBody>
      </p:sp>
      <p:sp>
        <p:nvSpPr>
          <p:cNvPr id="15" name="Content Placeholder 2"/>
          <p:cNvSpPr txBox="1">
            <a:spLocks/>
          </p:cNvSpPr>
          <p:nvPr/>
        </p:nvSpPr>
        <p:spPr>
          <a:xfrm rot="16200000">
            <a:off x="-1143000" y="5715000"/>
            <a:ext cx="2743200" cy="457200"/>
          </a:xfrm>
          <a:prstGeom prst="rect">
            <a:avLst/>
          </a:prstGeom>
        </p:spPr>
        <p:txBody>
          <a:bodyPr wrap="none" lIns="0" tIns="0" rIns="0" bIns="65311" anchor="ctr" anchorCtr="0"/>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u="sng" kern="0" dirty="0"/>
              <a:t>KNL</a:t>
            </a:r>
            <a:endParaRPr lang="en-US" sz="2400" b="1" u="sng" kern="0" dirty="0"/>
          </a:p>
        </p:txBody>
      </p:sp>
      <p:grpSp>
        <p:nvGrpSpPr>
          <p:cNvPr id="24" name="Group 23"/>
          <p:cNvGrpSpPr/>
          <p:nvPr/>
        </p:nvGrpSpPr>
        <p:grpSpPr>
          <a:xfrm>
            <a:off x="0" y="1371600"/>
            <a:ext cx="14630400" cy="5943600"/>
            <a:chOff x="0" y="1371600"/>
            <a:chExt cx="14630400" cy="5943600"/>
          </a:xfrm>
        </p:grpSpPr>
        <p:cxnSp>
          <p:nvCxnSpPr>
            <p:cNvPr id="16" name="Straight Connector 15"/>
            <p:cNvCxnSpPr/>
            <p:nvPr/>
          </p:nvCxnSpPr>
          <p:spPr bwMode="auto">
            <a:xfrm>
              <a:off x="5029200" y="1371600"/>
              <a:ext cx="0" cy="594360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 name="Straight Connector 16"/>
            <p:cNvCxnSpPr/>
            <p:nvPr/>
          </p:nvCxnSpPr>
          <p:spPr bwMode="auto">
            <a:xfrm>
              <a:off x="9601200" y="1371600"/>
              <a:ext cx="0" cy="594360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 name="Straight Connector 17"/>
            <p:cNvCxnSpPr/>
            <p:nvPr/>
          </p:nvCxnSpPr>
          <p:spPr bwMode="auto">
            <a:xfrm>
              <a:off x="14173200" y="1371600"/>
              <a:ext cx="0" cy="594360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9" name="Straight Connector 18"/>
            <p:cNvCxnSpPr/>
            <p:nvPr/>
          </p:nvCxnSpPr>
          <p:spPr bwMode="auto">
            <a:xfrm>
              <a:off x="457200" y="1371600"/>
              <a:ext cx="0" cy="594360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flipV="1">
              <a:off x="0" y="1828799"/>
              <a:ext cx="14630400" cy="1"/>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flipV="1">
              <a:off x="0" y="4571999"/>
              <a:ext cx="14630400" cy="1"/>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flipV="1">
              <a:off x="0" y="7315199"/>
              <a:ext cx="14630400" cy="1"/>
            </a:xfrm>
            <a:prstGeom prst="line">
              <a:avLst/>
            </a:prstGeom>
            <a:solidFill>
              <a:schemeClr val="accent1"/>
            </a:solidFill>
            <a:ln w="76200" cap="flat" cmpd="sng" algn="ctr">
              <a:solidFill>
                <a:schemeClr val="bg1"/>
              </a:solidFill>
              <a:prstDash val="solid"/>
              <a:round/>
              <a:headEnd type="none" w="med" len="med"/>
              <a:tailEnd type="none" w="med" len="med"/>
            </a:ln>
            <a:effectLst/>
          </p:spPr>
        </p:cxnSp>
      </p:grpSp>
      <p:grpSp>
        <p:nvGrpSpPr>
          <p:cNvPr id="27" name="Group 26"/>
          <p:cNvGrpSpPr/>
          <p:nvPr/>
        </p:nvGrpSpPr>
        <p:grpSpPr>
          <a:xfrm>
            <a:off x="457200" y="1371600"/>
            <a:ext cx="13716000" cy="457200"/>
            <a:chOff x="457200" y="1371600"/>
            <a:chExt cx="13716000" cy="457200"/>
          </a:xfrm>
        </p:grpSpPr>
        <p:sp>
          <p:nvSpPr>
            <p:cNvPr id="6" name="Content Placeholder 2"/>
            <p:cNvSpPr txBox="1">
              <a:spLocks/>
            </p:cNvSpPr>
            <p:nvPr/>
          </p:nvSpPr>
          <p:spPr>
            <a:xfrm>
              <a:off x="457200" y="1371600"/>
              <a:ext cx="4572000" cy="457200"/>
            </a:xfrm>
            <a:prstGeom prst="rect">
              <a:avLst/>
            </a:prstGeom>
          </p:spPr>
          <p:txBody>
            <a:bodyPr wrap="none" lIns="0" tIns="0" rIns="0" bIns="65311" anchor="ctr" anchorCtr="0"/>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u="sng" kern="0" dirty="0" err="1"/>
                <a:t>MFDn</a:t>
              </a:r>
              <a:endParaRPr lang="en-US" sz="2400" b="1" u="sng" kern="0" dirty="0"/>
            </a:p>
          </p:txBody>
        </p:sp>
        <p:sp>
          <p:nvSpPr>
            <p:cNvPr id="7" name="Content Placeholder 2"/>
            <p:cNvSpPr txBox="1">
              <a:spLocks/>
            </p:cNvSpPr>
            <p:nvPr/>
          </p:nvSpPr>
          <p:spPr>
            <a:xfrm>
              <a:off x="9601200" y="1371600"/>
              <a:ext cx="4572000" cy="457200"/>
            </a:xfrm>
            <a:prstGeom prst="rect">
              <a:avLst/>
            </a:prstGeom>
          </p:spPr>
          <p:txBody>
            <a:bodyPr wrap="none" lIns="0" tIns="0" rIns="0" bIns="65311" anchor="ctr" anchorCtr="0"/>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u="sng" kern="0" dirty="0"/>
                <a:t>PICSAR</a:t>
              </a:r>
              <a:endParaRPr lang="en-US" sz="2400" b="1" u="sng" kern="0" dirty="0"/>
            </a:p>
          </p:txBody>
        </p:sp>
        <p:sp>
          <p:nvSpPr>
            <p:cNvPr id="26" name="Content Placeholder 2"/>
            <p:cNvSpPr txBox="1">
              <a:spLocks/>
            </p:cNvSpPr>
            <p:nvPr/>
          </p:nvSpPr>
          <p:spPr>
            <a:xfrm>
              <a:off x="5029200" y="1371600"/>
              <a:ext cx="4572000" cy="457200"/>
            </a:xfrm>
            <a:prstGeom prst="rect">
              <a:avLst/>
            </a:prstGeom>
          </p:spPr>
          <p:txBody>
            <a:bodyPr wrap="none" lIns="0" tIns="0" rIns="0" bIns="65311" anchor="ctr" anchorCtr="0"/>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u="sng" kern="0" dirty="0" err="1"/>
                <a:t>EMGeo</a:t>
              </a:r>
              <a:endParaRPr lang="en-US" sz="2400" b="1" u="sng" kern="0" dirty="0"/>
            </a:p>
          </p:txBody>
        </p:sp>
      </p:grpSp>
      <p:sp>
        <p:nvSpPr>
          <p:cNvPr id="3" name="Explosion 2 2"/>
          <p:cNvSpPr/>
          <p:nvPr/>
        </p:nvSpPr>
        <p:spPr bwMode="auto">
          <a:xfrm rot="20335360">
            <a:off x="9077399" y="2620424"/>
            <a:ext cx="7010400" cy="2628900"/>
          </a:xfrm>
          <a:prstGeom prst="irregularSeal2">
            <a:avLst/>
          </a:prstGeom>
          <a:solidFill>
            <a:srgbClr val="FF0000"/>
          </a:solidFill>
          <a:ln w="9525" cap="flat" cmpd="sng" algn="ctr">
            <a:solidFill>
              <a:srgbClr val="FFFF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charset="0"/>
                <a:ea typeface="ＭＳ Ｐゴシック" charset="-128"/>
                <a:cs typeface="ＭＳ Ｐゴシック" charset="-128"/>
              </a:rPr>
              <a:t>DRAM-only</a:t>
            </a:r>
            <a:r>
              <a:rPr kumimoji="0" lang="en-US" sz="2400" b="1" i="0" u="none" strike="noStrike" cap="none" normalizeH="0" dirty="0">
                <a:ln>
                  <a:noFill/>
                </a:ln>
                <a:solidFill>
                  <a:srgbClr val="FFFF00"/>
                </a:solidFill>
                <a:effectLst/>
                <a:latin typeface="Arial" charset="0"/>
                <a:ea typeface="ＭＳ Ｐゴシック" charset="-128"/>
                <a:cs typeface="ＭＳ Ｐゴシック" charset="-128"/>
              </a:rPr>
              <a:t> </a:t>
            </a:r>
            <a:r>
              <a:rPr kumimoji="0" lang="en-US" sz="2400" b="1" i="0" u="none" strike="noStrike" cap="none" normalizeH="0" baseline="0" dirty="0">
                <a:ln>
                  <a:noFill/>
                </a:ln>
                <a:solidFill>
                  <a:srgbClr val="FFFF00"/>
                </a:solidFill>
                <a:effectLst/>
                <a:latin typeface="Arial" charset="0"/>
                <a:ea typeface="ＭＳ Ｐゴシック" charset="-128"/>
                <a:cs typeface="ＭＳ Ｐゴシック" charset="-128"/>
              </a:rPr>
              <a:t>Roofline was</a:t>
            </a:r>
            <a:r>
              <a:rPr kumimoji="0" lang="en-US" sz="2400" b="1" i="0" u="none" strike="noStrike" cap="none" normalizeH="0" dirty="0">
                <a:ln>
                  <a:noFill/>
                </a:ln>
                <a:solidFill>
                  <a:srgbClr val="FFFF00"/>
                </a:solidFill>
                <a:effectLst/>
                <a:latin typeface="Arial" charset="0"/>
                <a:ea typeface="ＭＳ Ｐゴシック" charset="-128"/>
                <a:cs typeface="ＭＳ Ｐゴシック" charset="-128"/>
              </a:rPr>
              <a:t> insufficient for PICSAR</a:t>
            </a:r>
            <a:endParaRPr kumimoji="0" lang="en-US" sz="2400" b="1" i="0" u="none" strike="noStrike" cap="none" normalizeH="0" baseline="0" dirty="0">
              <a:ln>
                <a:noFill/>
              </a:ln>
              <a:solidFill>
                <a:srgbClr val="FFFF00"/>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70514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of LIKWID</a:t>
            </a:r>
          </a:p>
        </p:txBody>
      </p:sp>
      <p:sp>
        <p:nvSpPr>
          <p:cNvPr id="3" name="Content Placeholder 2"/>
          <p:cNvSpPr>
            <a:spLocks noGrp="1"/>
          </p:cNvSpPr>
          <p:nvPr>
            <p:ph idx="1"/>
          </p:nvPr>
        </p:nvSpPr>
        <p:spPr>
          <a:xfrm>
            <a:off x="457200" y="1447800"/>
            <a:ext cx="8229600" cy="5410200"/>
          </a:xfrm>
        </p:spPr>
        <p:txBody>
          <a:bodyPr/>
          <a:lstStyle/>
          <a:p>
            <a:pPr marL="457200" indent="-457200">
              <a:spcBef>
                <a:spcPts val="800"/>
              </a:spcBef>
              <a:buFont typeface="Wingdings" charset="2"/>
              <a:buChar char="§"/>
            </a:pPr>
            <a:r>
              <a:rPr lang="en-US" sz="3200" dirty="0"/>
              <a:t>LIKWID provides easy to use wrappers for measuring performance counters</a:t>
            </a:r>
            <a:r>
              <a:rPr lang="mr-IN" sz="3200" dirty="0"/>
              <a:t>…</a:t>
            </a:r>
            <a:endParaRPr lang="en-US" sz="3200" dirty="0"/>
          </a:p>
          <a:p>
            <a:pPr marL="914400" indent="-457200">
              <a:spcBef>
                <a:spcPts val="800"/>
              </a:spcBef>
              <a:buClr>
                <a:srgbClr val="009051"/>
              </a:buClr>
              <a:buFont typeface="Wingdings" charset="2"/>
              <a:buChar char="ü"/>
            </a:pPr>
            <a:r>
              <a:rPr lang="en-US" sz="2200" b="1" dirty="0">
                <a:solidFill>
                  <a:srgbClr val="0432FF"/>
                </a:solidFill>
              </a:rPr>
              <a:t>Works on NERSC production systems</a:t>
            </a:r>
          </a:p>
          <a:p>
            <a:pPr marL="914400" indent="-457200">
              <a:spcBef>
                <a:spcPts val="800"/>
              </a:spcBef>
              <a:buClr>
                <a:srgbClr val="009051"/>
              </a:buClr>
              <a:buFont typeface="Wingdings" charset="2"/>
              <a:buChar char="ü"/>
            </a:pPr>
            <a:r>
              <a:rPr lang="en-US" sz="2200" dirty="0"/>
              <a:t>Minimal overhead (&lt;1%)</a:t>
            </a:r>
          </a:p>
          <a:p>
            <a:pPr marL="914400" indent="-457200">
              <a:spcBef>
                <a:spcPts val="800"/>
              </a:spcBef>
              <a:buClr>
                <a:srgbClr val="009051"/>
              </a:buClr>
              <a:buFont typeface="Wingdings" charset="2"/>
              <a:buChar char="ü"/>
            </a:pPr>
            <a:r>
              <a:rPr lang="en-US" sz="2200" dirty="0"/>
              <a:t>Scalable in distributed memory (MPI-friendly)</a:t>
            </a:r>
          </a:p>
          <a:p>
            <a:pPr marL="914400" indent="-457200">
              <a:spcBef>
                <a:spcPts val="800"/>
              </a:spcBef>
              <a:buClr>
                <a:srgbClr val="009051"/>
              </a:buClr>
              <a:buFont typeface="Wingdings" charset="2"/>
              <a:buChar char="ü"/>
            </a:pPr>
            <a:r>
              <a:rPr lang="en-US" sz="2200" dirty="0"/>
              <a:t>Fast, high-level characterization</a:t>
            </a:r>
          </a:p>
          <a:p>
            <a:pPr marL="914400" indent="-457200">
              <a:spcBef>
                <a:spcPts val="800"/>
              </a:spcBef>
              <a:buClr>
                <a:srgbClr val="FF0000"/>
              </a:buClr>
              <a:buFont typeface=".AppleSystemUIFont"/>
              <a:buChar char="x"/>
            </a:pPr>
            <a:r>
              <a:rPr lang="en-US" sz="2200" b="1" dirty="0">
                <a:solidFill>
                  <a:srgbClr val="FF0080"/>
                </a:solidFill>
              </a:rPr>
              <a:t>No detailed timing breakdown or optimization advice</a:t>
            </a:r>
          </a:p>
          <a:p>
            <a:pPr marL="914400" indent="-457200">
              <a:spcBef>
                <a:spcPts val="800"/>
              </a:spcBef>
              <a:buClr>
                <a:srgbClr val="FF0000"/>
              </a:buClr>
              <a:buFont typeface=".AppleSystemUIFont"/>
              <a:buChar char="x"/>
            </a:pPr>
            <a:r>
              <a:rPr lang="en-US" sz="2200" b="1" dirty="0">
                <a:solidFill>
                  <a:srgbClr val="FF0080"/>
                </a:solidFill>
              </a:rPr>
              <a:t>Limited by quality of hardware performance counter implementation (garbage in/garbage out)</a:t>
            </a:r>
          </a:p>
          <a:p>
            <a:pPr marL="457200" indent="-457200">
              <a:spcBef>
                <a:spcPts val="800"/>
              </a:spcBef>
              <a:buClr>
                <a:srgbClr val="002060"/>
              </a:buClr>
              <a:buFont typeface="Wingdings" charset="2"/>
              <a:buChar char="Ø"/>
            </a:pPr>
            <a:r>
              <a:rPr lang="en-US" sz="3200" b="1" dirty="0">
                <a:solidFill>
                  <a:srgbClr val="0432FF"/>
                </a:solidFill>
              </a:rPr>
              <a:t>Useful tool that complements other tools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55</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0" y="1447800"/>
            <a:ext cx="5486400" cy="5486400"/>
          </a:xfrm>
          <a:prstGeom prst="rect">
            <a:avLst/>
          </a:prstGeom>
        </p:spPr>
      </p:pic>
      <p:sp>
        <p:nvSpPr>
          <p:cNvPr id="7" name="Rectangle 6"/>
          <p:cNvSpPr/>
          <p:nvPr/>
        </p:nvSpPr>
        <p:spPr>
          <a:xfrm>
            <a:off x="228600" y="7315200"/>
            <a:ext cx="7315200" cy="461665"/>
          </a:xfrm>
          <a:prstGeom prst="rect">
            <a:avLst/>
          </a:prstGeom>
        </p:spPr>
        <p:txBody>
          <a:bodyPr>
            <a:spAutoFit/>
          </a:bodyPr>
          <a:lstStyle/>
          <a:p>
            <a:pPr>
              <a:spcBef>
                <a:spcPts val="800"/>
              </a:spcBef>
            </a:pPr>
            <a:r>
              <a:rPr lang="en-US" sz="2400" dirty="0">
                <a:hlinkClick r:id="rId3"/>
              </a:rPr>
              <a:t>https://github.com/RRZE-HPC/likwid</a:t>
            </a:r>
            <a:endParaRPr lang="en-US" sz="2400" dirty="0"/>
          </a:p>
        </p:txBody>
      </p:sp>
    </p:spTree>
    <p:extLst>
      <p:ext uri="{BB962C8B-B14F-4D97-AF65-F5344CB8AC3E}">
        <p14:creationId xmlns:p14="http://schemas.microsoft.com/office/powerpoint/2010/main" val="1201138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an integrated solution</a:t>
            </a:r>
            <a:r>
              <a:rPr lang="mr-IN" dirty="0"/>
              <a:t>…</a:t>
            </a:r>
            <a:endParaRPr lang="en-US"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56</a:t>
            </a:fld>
            <a:endParaRPr lang="en-US" dirty="0"/>
          </a:p>
        </p:txBody>
      </p:sp>
      <p:sp>
        <p:nvSpPr>
          <p:cNvPr id="6" name="Content Placeholder 2"/>
          <p:cNvSpPr txBox="1">
            <a:spLocks/>
          </p:cNvSpPr>
          <p:nvPr/>
        </p:nvSpPr>
        <p:spPr>
          <a:xfrm>
            <a:off x="457200" y="3962400"/>
            <a:ext cx="13716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622746" lvl="2" indent="-457200">
              <a:spcBef>
                <a:spcPts val="800"/>
              </a:spcBef>
              <a:buSzPct val="100000"/>
              <a:buFont typeface="Wingdings" charset="2"/>
              <a:buChar char="§"/>
            </a:pPr>
            <a:r>
              <a:rPr lang="en-US" sz="3200" kern="0" dirty="0">
                <a:solidFill>
                  <a:srgbClr val="002060"/>
                </a:solidFill>
              </a:rPr>
              <a:t>LIKWID was</a:t>
            </a:r>
            <a:r>
              <a:rPr lang="mr-IN" sz="3200" kern="0" dirty="0">
                <a:solidFill>
                  <a:srgbClr val="002060"/>
                </a:solidFill>
              </a:rPr>
              <a:t>…</a:t>
            </a:r>
            <a:endParaRPr lang="en-US" sz="3200" kern="0" dirty="0">
              <a:solidFill>
                <a:srgbClr val="002060"/>
              </a:solidFill>
            </a:endParaRPr>
          </a:p>
          <a:p>
            <a:pPr marL="949301" lvl="3" indent="-457200">
              <a:spcBef>
                <a:spcPts val="800"/>
              </a:spcBef>
              <a:buClr>
                <a:srgbClr val="009051"/>
              </a:buClr>
              <a:buSzPct val="100000"/>
              <a:buFont typeface="Wingdings" pitchFamily="2" charset="2"/>
              <a:buChar char="ü"/>
            </a:pPr>
            <a:r>
              <a:rPr lang="en-US" sz="2400" dirty="0">
                <a:solidFill>
                  <a:srgbClr val="002060"/>
                </a:solidFill>
              </a:rPr>
              <a:t>fast and easy to use</a:t>
            </a:r>
          </a:p>
          <a:p>
            <a:pPr marL="949301" lvl="3" indent="-457200">
              <a:spcBef>
                <a:spcPts val="800"/>
              </a:spcBef>
              <a:buClr>
                <a:srgbClr val="FF0000"/>
              </a:buClr>
              <a:buSzPct val="100000"/>
              <a:buFont typeface=".AppleSystemUIFont"/>
              <a:buChar char="x"/>
            </a:pPr>
            <a:r>
              <a:rPr lang="en-US" sz="2400" dirty="0">
                <a:solidFill>
                  <a:srgbClr val="002060"/>
                </a:solidFill>
              </a:rPr>
              <a:t>Suffered from the same limitations as </a:t>
            </a:r>
            <a:r>
              <a:rPr lang="en-US" sz="2400" dirty="0" err="1">
                <a:solidFill>
                  <a:srgbClr val="002060"/>
                </a:solidFill>
              </a:rPr>
              <a:t>VTune</a:t>
            </a:r>
            <a:r>
              <a:rPr lang="en-US" sz="2400" dirty="0">
                <a:solidFill>
                  <a:srgbClr val="002060"/>
                </a:solidFill>
              </a:rPr>
              <a:t>/SDE</a:t>
            </a:r>
          </a:p>
        </p:txBody>
      </p:sp>
      <p:sp>
        <p:nvSpPr>
          <p:cNvPr id="7" name="Content Placeholder 2"/>
          <p:cNvSpPr txBox="1">
            <a:spLocks/>
          </p:cNvSpPr>
          <p:nvPr/>
        </p:nvSpPr>
        <p:spPr>
          <a:xfrm>
            <a:off x="457200" y="5486400"/>
            <a:ext cx="13716000" cy="762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solidFill>
                  <a:srgbClr val="002060"/>
                </a:solidFill>
              </a:rPr>
              <a:t>ERT</a:t>
            </a:r>
            <a:r>
              <a:rPr lang="mr-IN" sz="3200" kern="0" dirty="0">
                <a:solidFill>
                  <a:srgbClr val="002060"/>
                </a:solidFill>
              </a:rPr>
              <a:t>…</a:t>
            </a:r>
            <a:endParaRPr lang="en-US" sz="3200" kern="0" dirty="0">
              <a:solidFill>
                <a:srgbClr val="002060"/>
              </a:solidFill>
            </a:endParaRPr>
          </a:p>
          <a:p>
            <a:pPr marL="949301" lvl="3" indent="-457200">
              <a:spcBef>
                <a:spcPts val="800"/>
              </a:spcBef>
              <a:buClr>
                <a:srgbClr val="009051"/>
              </a:buClr>
              <a:buSzPct val="100000"/>
              <a:buFont typeface="Wingdings" pitchFamily="2" charset="2"/>
              <a:buChar char="ü"/>
            </a:pPr>
            <a:r>
              <a:rPr lang="en-US" sz="2400" dirty="0">
                <a:solidFill>
                  <a:srgbClr val="002060"/>
                </a:solidFill>
              </a:rPr>
              <a:t>Characterized flops, and bandwidths (cache, DRAM)</a:t>
            </a:r>
          </a:p>
          <a:p>
            <a:pPr marL="949301" lvl="3" indent="-457200">
              <a:spcBef>
                <a:spcPts val="800"/>
              </a:spcBef>
              <a:buClr>
                <a:srgbClr val="009051"/>
              </a:buClr>
              <a:buSzPct val="100000"/>
              <a:buFont typeface="Wingdings" pitchFamily="2" charset="2"/>
              <a:buChar char="ü"/>
            </a:pPr>
            <a:r>
              <a:rPr lang="en-US" sz="2400" dirty="0">
                <a:solidFill>
                  <a:srgbClr val="002060"/>
                </a:solidFill>
              </a:rPr>
              <a:t>Interoperable with MPI, </a:t>
            </a:r>
            <a:r>
              <a:rPr lang="en-US" sz="2400" dirty="0" err="1">
                <a:solidFill>
                  <a:srgbClr val="002060"/>
                </a:solidFill>
              </a:rPr>
              <a:t>OpenMP</a:t>
            </a:r>
            <a:r>
              <a:rPr lang="en-US" sz="2400" dirty="0">
                <a:solidFill>
                  <a:srgbClr val="002060"/>
                </a:solidFill>
              </a:rPr>
              <a:t>, and CUDA</a:t>
            </a:r>
          </a:p>
          <a:p>
            <a:pPr marL="949301" lvl="3" indent="-457200">
              <a:spcBef>
                <a:spcPts val="800"/>
              </a:spcBef>
              <a:buClr>
                <a:srgbClr val="FF0000"/>
              </a:buClr>
              <a:buSzPct val="100000"/>
              <a:buFont typeface=".AppleSystemUIFont"/>
              <a:buChar char="x"/>
            </a:pPr>
            <a:r>
              <a:rPr lang="en-US" sz="2400" dirty="0">
                <a:solidFill>
                  <a:srgbClr val="002060"/>
                </a:solidFill>
              </a:rPr>
              <a:t>Required users to manually parse/incorporate the output</a:t>
            </a:r>
            <a:endParaRPr lang="en-US" sz="2400" kern="0" dirty="0">
              <a:solidFill>
                <a:srgbClr val="002060"/>
              </a:solidFill>
            </a:endParaRPr>
          </a:p>
        </p:txBody>
      </p:sp>
      <p:sp>
        <p:nvSpPr>
          <p:cNvPr id="8" name="Content Placeholder 2"/>
          <p:cNvSpPr txBox="1">
            <a:spLocks/>
          </p:cNvSpPr>
          <p:nvPr/>
        </p:nvSpPr>
        <p:spPr>
          <a:xfrm>
            <a:off x="457200" y="1447800"/>
            <a:ext cx="13716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dirty="0">
                <a:solidFill>
                  <a:srgbClr val="002060"/>
                </a:solidFill>
              </a:rPr>
              <a:t>Having to compose </a:t>
            </a:r>
            <a:r>
              <a:rPr lang="en-US" sz="3200" dirty="0" err="1">
                <a:solidFill>
                  <a:srgbClr val="002060"/>
                </a:solidFill>
              </a:rPr>
              <a:t>VTune</a:t>
            </a:r>
            <a:r>
              <a:rPr lang="en-US" sz="3200" dirty="0">
                <a:solidFill>
                  <a:srgbClr val="002060"/>
                </a:solidFill>
              </a:rPr>
              <a:t>, SDE, and plotting tools</a:t>
            </a:r>
            <a:r>
              <a:rPr lang="mr-IN" sz="3200" dirty="0">
                <a:solidFill>
                  <a:srgbClr val="002060"/>
                </a:solidFill>
              </a:rPr>
              <a:t>…</a:t>
            </a:r>
            <a:endParaRPr lang="en-US" sz="3200" dirty="0">
              <a:solidFill>
                <a:srgbClr val="002060"/>
              </a:solidFill>
            </a:endParaRPr>
          </a:p>
          <a:p>
            <a:pPr marL="949301" lvl="3" indent="-457200">
              <a:spcBef>
                <a:spcPts val="800"/>
              </a:spcBef>
              <a:buClr>
                <a:srgbClr val="009051"/>
              </a:buClr>
              <a:buSzPct val="100000"/>
              <a:buFont typeface="Wingdings" pitchFamily="2" charset="2"/>
              <a:buChar char="ü"/>
            </a:pPr>
            <a:r>
              <a:rPr lang="en-US" sz="2400" dirty="0">
                <a:solidFill>
                  <a:srgbClr val="002060"/>
                </a:solidFill>
              </a:rPr>
              <a:t>worked correctly and benefited NESAP’s application readiness</a:t>
            </a:r>
          </a:p>
          <a:p>
            <a:pPr marL="949301" lvl="3" indent="-457200">
              <a:spcBef>
                <a:spcPts val="800"/>
              </a:spcBef>
              <a:buClr>
                <a:srgbClr val="FF0000"/>
              </a:buClr>
              <a:buSzPct val="100000"/>
              <a:buFont typeface=".AppleSystemUIFont"/>
              <a:buChar char="x"/>
            </a:pPr>
            <a:r>
              <a:rPr lang="en-US" sz="2400" dirty="0">
                <a:solidFill>
                  <a:srgbClr val="002060"/>
                </a:solidFill>
              </a:rPr>
              <a:t>forced users to learn/run multiple tools and manually parse/graph the output</a:t>
            </a:r>
          </a:p>
          <a:p>
            <a:pPr marL="949301" lvl="3" indent="-457200">
              <a:spcBef>
                <a:spcPts val="800"/>
              </a:spcBef>
              <a:buClr>
                <a:srgbClr val="FF0000"/>
              </a:buClr>
              <a:buSzPct val="100000"/>
              <a:buFont typeface=".AppleSystemUIFont"/>
              <a:buChar char="x"/>
            </a:pPr>
            <a:r>
              <a:rPr lang="en-US" sz="2400" dirty="0">
                <a:solidFill>
                  <a:srgbClr val="002060"/>
                </a:solidFill>
              </a:rPr>
              <a:t>forced users to instrument routines of interest in their application</a:t>
            </a:r>
          </a:p>
          <a:p>
            <a:pPr marL="949301" lvl="3" indent="-457200">
              <a:spcBef>
                <a:spcPts val="800"/>
              </a:spcBef>
              <a:buClr>
                <a:srgbClr val="FF0000"/>
              </a:buClr>
              <a:buSzPct val="100000"/>
              <a:buFont typeface=".AppleSystemUIFont"/>
              <a:buChar char="x"/>
            </a:pPr>
            <a:r>
              <a:rPr lang="en-US" sz="2400" dirty="0">
                <a:solidFill>
                  <a:srgbClr val="002060"/>
                </a:solidFill>
              </a:rPr>
              <a:t>lacked integration with compiler/debugger/disassembly</a:t>
            </a:r>
            <a:endParaRPr lang="en-US" sz="2400" b="1" dirty="0">
              <a:solidFill>
                <a:srgbClr val="002060"/>
              </a:solidFill>
            </a:endParaRPr>
          </a:p>
        </p:txBody>
      </p:sp>
    </p:spTree>
    <p:extLst>
      <p:ext uri="{BB962C8B-B14F-4D97-AF65-F5344CB8AC3E}">
        <p14:creationId xmlns:p14="http://schemas.microsoft.com/office/powerpoint/2010/main" val="109114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 Advisor</a:t>
            </a:r>
          </a:p>
        </p:txBody>
      </p:sp>
      <p:sp>
        <p:nvSpPr>
          <p:cNvPr id="3" name="Content Placeholder 2"/>
          <p:cNvSpPr>
            <a:spLocks noGrp="1"/>
          </p:cNvSpPr>
          <p:nvPr>
            <p:ph idx="1"/>
          </p:nvPr>
        </p:nvSpPr>
        <p:spPr>
          <a:xfrm>
            <a:off x="457200" y="1447800"/>
            <a:ext cx="6858000" cy="5638800"/>
          </a:xfrm>
        </p:spPr>
        <p:txBody>
          <a:bodyPr/>
          <a:lstStyle/>
          <a:p>
            <a:pPr marL="457200" indent="-457200">
              <a:spcBef>
                <a:spcPts val="800"/>
              </a:spcBef>
              <a:buFont typeface="Wingdings" charset="2"/>
              <a:buChar char="§"/>
            </a:pPr>
            <a:r>
              <a:rPr lang="en-US" sz="3200" dirty="0">
                <a:solidFill>
                  <a:srgbClr val="002060"/>
                </a:solidFill>
              </a:rPr>
              <a:t>Includes Roofline Automation</a:t>
            </a:r>
            <a:r>
              <a:rPr lang="mr-IN" sz="3200" dirty="0">
                <a:solidFill>
                  <a:srgbClr val="002060"/>
                </a:solidFill>
              </a:rPr>
              <a:t>…</a:t>
            </a:r>
            <a:endParaRPr lang="en-US" sz="3200" dirty="0">
              <a:solidFill>
                <a:srgbClr val="002060"/>
              </a:solidFill>
            </a:endParaRPr>
          </a:p>
          <a:p>
            <a:pPr marL="914400" indent="-457200">
              <a:spcBef>
                <a:spcPts val="800"/>
              </a:spcBef>
              <a:buClr>
                <a:srgbClr val="009051"/>
              </a:buClr>
              <a:buFont typeface="Wingdings" charset="2"/>
              <a:buChar char="ü"/>
            </a:pPr>
            <a:r>
              <a:rPr lang="en-US" sz="2400" dirty="0">
                <a:solidFill>
                  <a:srgbClr val="002060"/>
                </a:solidFill>
              </a:rPr>
              <a:t>Automatically instruments applications</a:t>
            </a:r>
          </a:p>
          <a:p>
            <a:pPr marL="457200" indent="0">
              <a:spcBef>
                <a:spcPts val="800"/>
              </a:spcBef>
              <a:buClr>
                <a:srgbClr val="009051"/>
              </a:buClr>
            </a:pPr>
            <a:r>
              <a:rPr lang="en-US" sz="2400" dirty="0">
                <a:solidFill>
                  <a:srgbClr val="002060"/>
                </a:solidFill>
              </a:rPr>
              <a:t>	(one dot per loop nest/function)</a:t>
            </a:r>
          </a:p>
          <a:p>
            <a:pPr marL="914400" indent="-457200">
              <a:spcBef>
                <a:spcPts val="800"/>
              </a:spcBef>
              <a:buClr>
                <a:srgbClr val="009051"/>
              </a:buClr>
              <a:buFont typeface="Wingdings" charset="2"/>
              <a:buChar char="ü"/>
            </a:pPr>
            <a:r>
              <a:rPr lang="en-US" sz="2400" dirty="0">
                <a:solidFill>
                  <a:srgbClr val="002060"/>
                </a:solidFill>
              </a:rPr>
              <a:t>Computes FLOPS and AI for each function (</a:t>
            </a:r>
            <a:r>
              <a:rPr lang="en-US" sz="2400" b="1" dirty="0">
                <a:solidFill>
                  <a:srgbClr val="0432FF"/>
                </a:solidFill>
              </a:rPr>
              <a:t>CARM</a:t>
            </a:r>
            <a:r>
              <a:rPr lang="en-US" sz="2400" dirty="0">
                <a:solidFill>
                  <a:srgbClr val="002060"/>
                </a:solidFill>
              </a:rPr>
              <a:t>)</a:t>
            </a:r>
          </a:p>
          <a:p>
            <a:pPr marL="914400" indent="-457200">
              <a:spcBef>
                <a:spcPts val="800"/>
              </a:spcBef>
              <a:buClr>
                <a:srgbClr val="009051"/>
              </a:buClr>
              <a:buFont typeface="Wingdings" charset="2"/>
              <a:buChar char="ü"/>
            </a:pPr>
            <a:r>
              <a:rPr lang="en-US" sz="2400" dirty="0">
                <a:solidFill>
                  <a:srgbClr val="002060"/>
                </a:solidFill>
              </a:rPr>
              <a:t>AVX-512 support that incorporates masks</a:t>
            </a:r>
          </a:p>
          <a:p>
            <a:pPr marL="914400" indent="-457200">
              <a:spcBef>
                <a:spcPts val="800"/>
              </a:spcBef>
              <a:buClr>
                <a:srgbClr val="009051"/>
              </a:buClr>
              <a:buFont typeface="Wingdings" charset="2"/>
              <a:buChar char="ü"/>
            </a:pPr>
            <a:r>
              <a:rPr lang="en-US" sz="2400" b="1" dirty="0">
                <a:solidFill>
                  <a:srgbClr val="0432FF"/>
                </a:solidFill>
              </a:rPr>
              <a:t>Integrated Cache Simulator</a:t>
            </a:r>
            <a:r>
              <a:rPr lang="en-US" sz="2400" b="1" baseline="30000" dirty="0">
                <a:solidFill>
                  <a:srgbClr val="0432FF"/>
                </a:solidFill>
              </a:rPr>
              <a:t>1</a:t>
            </a:r>
            <a:r>
              <a:rPr lang="en-US" sz="2400" b="1" dirty="0">
                <a:solidFill>
                  <a:srgbClr val="0432FF"/>
                </a:solidFill>
              </a:rPr>
              <a:t> (hierarchical roofline / multiple AI’s)</a:t>
            </a:r>
            <a:endParaRPr lang="en-US" sz="2400" dirty="0">
              <a:solidFill>
                <a:srgbClr val="002060"/>
              </a:solidFill>
            </a:endParaRPr>
          </a:p>
          <a:p>
            <a:pPr marL="914400" indent="-457200">
              <a:spcBef>
                <a:spcPts val="800"/>
              </a:spcBef>
              <a:buClr>
                <a:srgbClr val="009051"/>
              </a:buClr>
              <a:buFont typeface="Wingdings" charset="2"/>
              <a:buChar char="ü"/>
            </a:pPr>
            <a:r>
              <a:rPr lang="en-US" sz="2400" dirty="0">
                <a:solidFill>
                  <a:srgbClr val="002060"/>
                </a:solidFill>
              </a:rPr>
              <a:t>Automatically benchmarks target system (calculates ceilings)</a:t>
            </a:r>
          </a:p>
          <a:p>
            <a:pPr marL="914400" indent="-457200">
              <a:spcBef>
                <a:spcPts val="800"/>
              </a:spcBef>
              <a:buClr>
                <a:srgbClr val="009051"/>
              </a:buClr>
              <a:buFont typeface="Wingdings" charset="2"/>
              <a:buChar char="ü"/>
            </a:pPr>
            <a:r>
              <a:rPr lang="en-US" sz="2400" dirty="0">
                <a:solidFill>
                  <a:srgbClr val="002060"/>
                </a:solidFill>
              </a:rPr>
              <a:t>Full integration with existing Advisor capabilities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57</a:t>
            </a:fld>
            <a:endParaRPr lang="en-US" dirty="0"/>
          </a:p>
        </p:txBody>
      </p:sp>
      <p:grpSp>
        <p:nvGrpSpPr>
          <p:cNvPr id="14" name="Group 13"/>
          <p:cNvGrpSpPr>
            <a:grpSpLocks noChangeAspect="1"/>
          </p:cNvGrpSpPr>
          <p:nvPr/>
        </p:nvGrpSpPr>
        <p:grpSpPr>
          <a:xfrm>
            <a:off x="8915400" y="1143000"/>
            <a:ext cx="5486400" cy="2897250"/>
            <a:chOff x="469257" y="996911"/>
            <a:chExt cx="6376225" cy="3367147"/>
          </a:xfrm>
          <a:effectLst>
            <a:outerShdw blurRad="50800" dist="76200" dir="2700000" algn="tl" rotWithShape="0">
              <a:prstClr val="black">
                <a:alpha val="40000"/>
              </a:prstClr>
            </a:outerShdw>
          </a:effectLst>
        </p:grpSpPr>
        <p:pic>
          <p:nvPicPr>
            <p:cNvPr id="6" name="Picture 5"/>
            <p:cNvPicPr>
              <a:picLocks noChangeAspect="1"/>
            </p:cNvPicPr>
            <p:nvPr/>
          </p:nvPicPr>
          <p:blipFill>
            <a:blip r:embed="rId2"/>
            <a:stretch>
              <a:fillRect/>
            </a:stretch>
          </p:blipFill>
          <p:spPr>
            <a:xfrm>
              <a:off x="469257" y="996911"/>
              <a:ext cx="6370664" cy="3367147"/>
            </a:xfrm>
            <a:prstGeom prst="rect">
              <a:avLst/>
            </a:prstGeom>
            <a:ln w="15875">
              <a:solidFill>
                <a:schemeClr val="tx2"/>
              </a:solidFill>
            </a:ln>
          </p:spPr>
        </p:pic>
        <p:sp>
          <p:nvSpPr>
            <p:cNvPr id="7" name="Right Triangle 6"/>
            <p:cNvSpPr/>
            <p:nvPr/>
          </p:nvSpPr>
          <p:spPr>
            <a:xfrm flipH="1">
              <a:off x="695035" y="1220208"/>
              <a:ext cx="3089032" cy="902108"/>
            </a:xfrm>
            <a:prstGeom prst="rtTriangle">
              <a:avLst/>
            </a:prstGeom>
            <a:solidFill>
              <a:srgbClr val="FFC000">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a:p>
          </p:txBody>
        </p:sp>
        <p:sp>
          <p:nvSpPr>
            <p:cNvPr id="8" name="Rectangle 7"/>
            <p:cNvSpPr/>
            <p:nvPr/>
          </p:nvSpPr>
          <p:spPr>
            <a:xfrm>
              <a:off x="913119" y="2042306"/>
              <a:ext cx="2885184" cy="1091305"/>
            </a:xfrm>
            <a:prstGeom prst="rect">
              <a:avLst/>
            </a:prstGeom>
            <a:solidFill>
              <a:srgbClr val="FFC00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dirty="0"/>
            </a:p>
          </p:txBody>
        </p:sp>
        <p:sp>
          <p:nvSpPr>
            <p:cNvPr id="9" name="Rectangle 8"/>
            <p:cNvSpPr/>
            <p:nvPr/>
          </p:nvSpPr>
          <p:spPr>
            <a:xfrm>
              <a:off x="3784067" y="1226363"/>
              <a:ext cx="3051109" cy="1919715"/>
            </a:xfrm>
            <a:prstGeom prst="rect">
              <a:avLst/>
            </a:prstGeom>
            <a:solidFill>
              <a:schemeClr val="tx2">
                <a:lumMod val="60000"/>
                <a:lumOff val="4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dirty="0"/>
            </a:p>
          </p:txBody>
        </p:sp>
        <p:sp>
          <p:nvSpPr>
            <p:cNvPr id="10" name="Rectangle 9"/>
            <p:cNvSpPr/>
            <p:nvPr/>
          </p:nvSpPr>
          <p:spPr>
            <a:xfrm>
              <a:off x="723521" y="3271129"/>
              <a:ext cx="3070851" cy="378660"/>
            </a:xfrm>
            <a:prstGeom prst="rect">
              <a:avLst/>
            </a:prstGeom>
            <a:solidFill>
              <a:srgbClr val="FFC00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2"/>
                  </a:solidFill>
                </a:rPr>
                <a:t>Memory-bound, invest into cache blocking </a:t>
              </a:r>
              <a:r>
                <a:rPr lang="en-US" sz="1400" dirty="0" err="1">
                  <a:solidFill>
                    <a:schemeClr val="tx2"/>
                  </a:solidFill>
                </a:rPr>
                <a:t>etc</a:t>
              </a:r>
              <a:endParaRPr lang="ru-RU" sz="1400" dirty="0">
                <a:solidFill>
                  <a:schemeClr val="tx2"/>
                </a:solidFill>
              </a:endParaRPr>
            </a:p>
          </p:txBody>
        </p:sp>
        <p:sp>
          <p:nvSpPr>
            <p:cNvPr id="11" name="Down Arrow 10"/>
            <p:cNvSpPr/>
            <p:nvPr/>
          </p:nvSpPr>
          <p:spPr>
            <a:xfrm rot="10800000">
              <a:off x="1751999" y="2816018"/>
              <a:ext cx="1255060" cy="374075"/>
            </a:xfrm>
            <a:prstGeom prst="downArrow">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a:p>
          </p:txBody>
        </p:sp>
        <p:sp>
          <p:nvSpPr>
            <p:cNvPr id="12" name="Rectangle 11"/>
            <p:cNvSpPr/>
            <p:nvPr/>
          </p:nvSpPr>
          <p:spPr>
            <a:xfrm>
              <a:off x="3967315" y="3271130"/>
              <a:ext cx="2878167" cy="378659"/>
            </a:xfrm>
            <a:prstGeom prst="rect">
              <a:avLst/>
            </a:prstGeom>
            <a:solidFill>
              <a:schemeClr val="tx2">
                <a:lumMod val="60000"/>
                <a:lumOff val="40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Compute bound: invest into SIMD,..</a:t>
              </a:r>
              <a:endParaRPr lang="ru-RU" sz="1400" b="1" dirty="0">
                <a:solidFill>
                  <a:schemeClr val="bg1"/>
                </a:solidFill>
              </a:endParaRPr>
            </a:p>
          </p:txBody>
        </p:sp>
        <p:sp>
          <p:nvSpPr>
            <p:cNvPr id="13" name="Down Arrow 12"/>
            <p:cNvSpPr/>
            <p:nvPr/>
          </p:nvSpPr>
          <p:spPr>
            <a:xfrm rot="10800000">
              <a:off x="4778867" y="2816018"/>
              <a:ext cx="1255060" cy="37407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a:p>
          </p:txBody>
        </p:sp>
      </p:grpSp>
      <p:pic>
        <p:nvPicPr>
          <p:cNvPr id="15" name="Picture 14"/>
          <p:cNvPicPr>
            <a:picLocks noChangeAspect="1"/>
          </p:cNvPicPr>
          <p:nvPr/>
        </p:nvPicPr>
        <p:blipFill>
          <a:blip r:embed="rId3"/>
          <a:stretch>
            <a:fillRect/>
          </a:stretch>
        </p:blipFill>
        <p:spPr>
          <a:xfrm>
            <a:off x="7772400" y="3419362"/>
            <a:ext cx="5486400" cy="3057638"/>
          </a:xfrm>
          <a:prstGeom prst="rect">
            <a:avLst/>
          </a:prstGeom>
          <a:ln w="25400">
            <a:solidFill>
              <a:schemeClr val="accent1"/>
            </a:solidFill>
          </a:ln>
          <a:effectLst>
            <a:outerShdw blurRad="50800" dist="76200" dir="2700000" algn="tl" rotWithShape="0">
              <a:prstClr val="black">
                <a:alpha val="40000"/>
              </a:prstClr>
            </a:outerShdw>
          </a:effectLst>
        </p:spPr>
      </p:pic>
      <p:sp>
        <p:nvSpPr>
          <p:cNvPr id="4" name="TextBox 3"/>
          <p:cNvSpPr txBox="1"/>
          <p:nvPr/>
        </p:nvSpPr>
        <p:spPr>
          <a:xfrm>
            <a:off x="228600" y="7391400"/>
            <a:ext cx="6629400" cy="381000"/>
          </a:xfrm>
          <a:prstGeom prst="rect">
            <a:avLst/>
          </a:prstGeom>
          <a:noFill/>
        </p:spPr>
        <p:txBody>
          <a:bodyPr wrap="square" lIns="0" tIns="0" rIns="0" bIns="0" rtlCol="0" anchor="t" anchorCtr="0">
            <a:noAutofit/>
          </a:bodyPr>
          <a:lstStyle/>
          <a:p>
            <a:r>
              <a:rPr lang="en-US" sz="1200" baseline="30000" dirty="0">
                <a:solidFill>
                  <a:schemeClr val="bg1">
                    <a:lumMod val="50000"/>
                  </a:schemeClr>
                </a:solidFill>
              </a:rPr>
              <a:t>1</a:t>
            </a:r>
            <a:r>
              <a:rPr lang="en-US" sz="1200" dirty="0">
                <a:solidFill>
                  <a:schemeClr val="bg1">
                    <a:lumMod val="50000"/>
                  </a:schemeClr>
                </a:solidFill>
              </a:rPr>
              <a:t>Technology Preview, not in official product roadmap so far.</a:t>
            </a:r>
          </a:p>
        </p:txBody>
      </p:sp>
      <p:sp>
        <p:nvSpPr>
          <p:cNvPr id="16" name="TextBox 15">
            <a:extLst>
              <a:ext uri="{FF2B5EF4-FFF2-40B4-BE49-F238E27FC236}">
                <a16:creationId xmlns:a16="http://schemas.microsoft.com/office/drawing/2014/main" id="{728E40B5-791C-DC47-AA2B-5D889703D6FB}"/>
              </a:ext>
            </a:extLst>
          </p:cNvPr>
          <p:cNvSpPr txBox="1"/>
          <p:nvPr/>
        </p:nvSpPr>
        <p:spPr>
          <a:xfrm>
            <a:off x="1828800" y="6781800"/>
            <a:ext cx="10972800" cy="457200"/>
          </a:xfrm>
          <a:prstGeom prst="rect">
            <a:avLst/>
          </a:prstGeom>
          <a:noFill/>
        </p:spPr>
        <p:txBody>
          <a:bodyPr wrap="none" lIns="0" tIns="0" rIns="0" rtlCol="0" anchor="ctr" anchorCtr="0">
            <a:noAutofit/>
          </a:bodyPr>
          <a:lstStyle/>
          <a:p>
            <a:pPr algn="ctr"/>
            <a:r>
              <a:rPr lang="en-US" sz="2800" dirty="0">
                <a:solidFill>
                  <a:schemeClr val="bg1"/>
                </a:solidFill>
                <a:hlinkClick r:id="rId4"/>
              </a:rPr>
              <a:t>http://www.nersc.gov/users/training/events/roofline-training-1182017-1192017</a:t>
            </a:r>
            <a:endParaRPr lang="en-US" sz="2800" dirty="0">
              <a:solidFill>
                <a:schemeClr val="bg1"/>
              </a:solidFill>
            </a:endParaRPr>
          </a:p>
        </p:txBody>
      </p:sp>
    </p:spTree>
    <p:extLst>
      <p:ext uri="{BB962C8B-B14F-4D97-AF65-F5344CB8AC3E}">
        <p14:creationId xmlns:p14="http://schemas.microsoft.com/office/powerpoint/2010/main" val="1111868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3352800"/>
            <a:ext cx="12801600" cy="1600200"/>
          </a:xfrm>
        </p:spPr>
        <p:txBody>
          <a:bodyPr anchor="ctr"/>
          <a:lstStyle/>
          <a:p>
            <a:r>
              <a:rPr lang="en-US" sz="8000" dirty="0"/>
              <a:t>Hierarchical Roofline vs.</a:t>
            </a:r>
            <a:br>
              <a:rPr lang="en-US" sz="8000" dirty="0"/>
            </a:br>
            <a:r>
              <a:rPr lang="en-US" sz="8000" dirty="0"/>
              <a:t>Cache-Aware Roofline</a:t>
            </a:r>
            <a:br>
              <a:rPr lang="en-US" dirty="0"/>
            </a:br>
            <a:br>
              <a:rPr lang="en-US" dirty="0"/>
            </a:br>
            <a:r>
              <a:rPr lang="mr-IN" dirty="0"/>
              <a:t>…</a:t>
            </a:r>
            <a:r>
              <a:rPr lang="en-US" i="1" dirty="0"/>
              <a:t>understanding different Roofline formulations in Advisor</a:t>
            </a:r>
          </a:p>
        </p:txBody>
      </p:sp>
    </p:spTree>
    <p:extLst>
      <p:ext uri="{BB962C8B-B14F-4D97-AF65-F5344CB8AC3E}">
        <p14:creationId xmlns:p14="http://schemas.microsoft.com/office/powerpoint/2010/main" val="4009181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Major Roofline Formulations:</a:t>
            </a:r>
          </a:p>
        </p:txBody>
      </p:sp>
      <p:sp>
        <p:nvSpPr>
          <p:cNvPr id="3" name="Content Placeholder 2"/>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Hierarchical Roofline (original Roofline w/ DRAM, L3, L2, </a:t>
            </a:r>
            <a:r>
              <a:rPr lang="mr-IN" sz="3200" dirty="0"/>
              <a:t>…</a:t>
            </a:r>
            <a:r>
              <a:rPr lang="en-US" sz="3200" dirty="0"/>
              <a:t>)</a:t>
            </a:r>
            <a:r>
              <a:rPr lang="mr-IN" sz="3200" dirty="0"/>
              <a:t>…</a:t>
            </a:r>
            <a:endParaRPr lang="en-US" sz="3200" dirty="0"/>
          </a:p>
          <a:p>
            <a:pPr marL="949301" lvl="3" indent="-457200">
              <a:spcBef>
                <a:spcPts val="800"/>
              </a:spcBef>
              <a:buSzPct val="100000"/>
              <a:buFont typeface="Arial" charset="0"/>
              <a:buChar char="•"/>
            </a:pPr>
            <a:r>
              <a:rPr lang="en-US" sz="1800" b="1" dirty="0">
                <a:solidFill>
                  <a:srgbClr val="0432FF"/>
                </a:solidFill>
              </a:rPr>
              <a:t>Williams, et al, “Roofline: An Insightful Visual Performance Model for Multicore Architectures”, CACM, 2009 </a:t>
            </a:r>
          </a:p>
          <a:p>
            <a:pPr marL="949301" lvl="3" indent="-457200">
              <a:spcBef>
                <a:spcPts val="800"/>
              </a:spcBef>
              <a:buSzPct val="100000"/>
              <a:buFont typeface="Arial" charset="0"/>
              <a:buChar char="•"/>
            </a:pPr>
            <a:r>
              <a:rPr lang="en-US" sz="1800" b="1" dirty="0">
                <a:solidFill>
                  <a:srgbClr val="0432FF"/>
                </a:solidFill>
              </a:rPr>
              <a:t>Chapter 4 of “Auto-tuning Performance on Multicore Computers”, 2008</a:t>
            </a:r>
          </a:p>
          <a:p>
            <a:pPr marL="949301" lvl="3" indent="-457200">
              <a:spcBef>
                <a:spcPts val="800"/>
              </a:spcBef>
              <a:buSzPct val="100000"/>
              <a:buFont typeface="Arial" charset="0"/>
              <a:buChar char="•"/>
            </a:pPr>
            <a:r>
              <a:rPr lang="en-US" sz="1800" dirty="0"/>
              <a:t>Defines multiple bandwidth ceilings and multiple AI’s per kernel</a:t>
            </a:r>
          </a:p>
          <a:p>
            <a:pPr marL="949301" lvl="3" indent="-457200">
              <a:spcBef>
                <a:spcPts val="800"/>
              </a:spcBef>
              <a:buSzPct val="100000"/>
              <a:buFont typeface="Arial" charset="0"/>
              <a:buChar char="•"/>
            </a:pPr>
            <a:r>
              <a:rPr lang="en-US" sz="1800" dirty="0"/>
              <a:t>Performance bound is the minimum of flops and the memory intercepts (superposition of original, single-metric Rooflines)</a:t>
            </a:r>
          </a:p>
          <a:p>
            <a:pPr marL="457200" indent="-457200">
              <a:spcBef>
                <a:spcPts val="800"/>
              </a:spcBef>
              <a:buFont typeface="Wingdings" charset="2"/>
              <a:buChar char="§"/>
            </a:pPr>
            <a:r>
              <a:rPr lang="en-US" sz="3200" dirty="0"/>
              <a:t>Cache-Aware Roofline</a:t>
            </a:r>
          </a:p>
          <a:p>
            <a:pPr marL="949301" lvl="3" indent="-457200">
              <a:spcBef>
                <a:spcPts val="800"/>
              </a:spcBef>
              <a:buSzPct val="100000"/>
              <a:buFont typeface="Arial" charset="0"/>
              <a:buChar char="•"/>
            </a:pPr>
            <a:r>
              <a:rPr lang="en-US" sz="1800" b="1" dirty="0" err="1">
                <a:solidFill>
                  <a:srgbClr val="0432FF"/>
                </a:solidFill>
              </a:rPr>
              <a:t>Ilic</a:t>
            </a:r>
            <a:r>
              <a:rPr lang="en-US" sz="1800" b="1" dirty="0">
                <a:solidFill>
                  <a:srgbClr val="0432FF"/>
                </a:solidFill>
              </a:rPr>
              <a:t> et al, "Cache-aware Roofline model: Upgrading the loft", IEEE Computer Architecture Letters, 2014</a:t>
            </a:r>
          </a:p>
          <a:p>
            <a:pPr marL="949301" lvl="3" indent="-457200">
              <a:spcBef>
                <a:spcPts val="800"/>
              </a:spcBef>
              <a:buSzPct val="100000"/>
              <a:buFont typeface="Arial" charset="0"/>
              <a:buChar char="•"/>
            </a:pPr>
            <a:r>
              <a:rPr lang="en-US" sz="1800" dirty="0"/>
              <a:t>Defines multiple bandwidth ceilings, but uses a single AI (flop:L1 bytes)</a:t>
            </a:r>
          </a:p>
          <a:p>
            <a:pPr marL="949301" lvl="3" indent="-457200">
              <a:spcBef>
                <a:spcPts val="800"/>
              </a:spcBef>
              <a:buSzPct val="100000"/>
              <a:buFont typeface="Arial" charset="0"/>
              <a:buChar char="•"/>
            </a:pPr>
            <a:r>
              <a:rPr lang="en-US" sz="1800" dirty="0"/>
              <a:t>As one looses cache locality (capacity, conflict, </a:t>
            </a:r>
            <a:r>
              <a:rPr lang="mr-IN" sz="1800" dirty="0"/>
              <a:t>…</a:t>
            </a:r>
            <a:r>
              <a:rPr lang="en-US" sz="1800" dirty="0"/>
              <a:t>) performance falls from one BW ceiling to a lower one at constant AI</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59</a:t>
            </a:fld>
            <a:endParaRPr lang="en-US" dirty="0"/>
          </a:p>
        </p:txBody>
      </p:sp>
      <p:sp>
        <p:nvSpPr>
          <p:cNvPr id="6" name="Content Placeholder 2"/>
          <p:cNvSpPr txBox="1">
            <a:spLocks/>
          </p:cNvSpPr>
          <p:nvPr/>
        </p:nvSpPr>
        <p:spPr>
          <a:xfrm>
            <a:off x="457200" y="5257800"/>
            <a:ext cx="13716000" cy="1905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Why Does this matter?</a:t>
            </a:r>
          </a:p>
          <a:p>
            <a:pPr marL="949301" lvl="3" indent="-457200">
              <a:spcBef>
                <a:spcPts val="800"/>
              </a:spcBef>
              <a:buSzPct val="100000"/>
              <a:buFont typeface="Arial" charset="0"/>
              <a:buChar char="•"/>
            </a:pPr>
            <a:r>
              <a:rPr lang="en-US" sz="1800" kern="0" dirty="0"/>
              <a:t>Some tools use the Hierarchical Roofline, some use cache-aware </a:t>
            </a:r>
            <a:r>
              <a:rPr lang="en-US" sz="1800" b="1" kern="0" dirty="0">
                <a:solidFill>
                  <a:srgbClr val="FF0080"/>
                </a:solidFill>
              </a:rPr>
              <a:t>== Users need to understand the differences</a:t>
            </a:r>
          </a:p>
          <a:p>
            <a:pPr marL="949301" lvl="3" indent="-457200">
              <a:spcBef>
                <a:spcPts val="800"/>
              </a:spcBef>
              <a:buSzPct val="100000"/>
              <a:buFont typeface="Arial" charset="0"/>
              <a:buChar char="•"/>
            </a:pPr>
            <a:r>
              <a:rPr lang="en-US" sz="1800" kern="0" dirty="0"/>
              <a:t>Cache-Aware Roofline model was integrated into production Intel Advisor</a:t>
            </a:r>
          </a:p>
          <a:p>
            <a:pPr marL="949301" lvl="3" indent="-457200">
              <a:spcBef>
                <a:spcPts val="800"/>
              </a:spcBef>
              <a:buSzPct val="100000"/>
              <a:buFont typeface="Arial" charset="0"/>
              <a:buChar char="•"/>
            </a:pPr>
            <a:r>
              <a:rPr lang="en-US" sz="1800" kern="0" dirty="0"/>
              <a:t>Evaluation version of Hierarchical Roofline</a:t>
            </a:r>
            <a:r>
              <a:rPr lang="en-US" sz="1800" kern="0" baseline="30000" dirty="0"/>
              <a:t>1</a:t>
            </a:r>
            <a:r>
              <a:rPr lang="en-US" sz="1800" kern="0" dirty="0"/>
              <a:t> (cache simulator) has also been integrated into Intel Advisor</a:t>
            </a:r>
          </a:p>
        </p:txBody>
      </p:sp>
      <p:sp>
        <p:nvSpPr>
          <p:cNvPr id="7" name="TextBox 6"/>
          <p:cNvSpPr txBox="1"/>
          <p:nvPr/>
        </p:nvSpPr>
        <p:spPr>
          <a:xfrm>
            <a:off x="228600" y="7391400"/>
            <a:ext cx="6629400" cy="381000"/>
          </a:xfrm>
          <a:prstGeom prst="rect">
            <a:avLst/>
          </a:prstGeom>
          <a:noFill/>
        </p:spPr>
        <p:txBody>
          <a:bodyPr wrap="square" lIns="0" tIns="0" rIns="0" bIns="0" rtlCol="0" anchor="t" anchorCtr="0">
            <a:noAutofit/>
          </a:bodyPr>
          <a:lstStyle/>
          <a:p>
            <a:r>
              <a:rPr lang="en-US" sz="1200" baseline="30000" dirty="0">
                <a:solidFill>
                  <a:schemeClr val="bg1">
                    <a:lumMod val="50000"/>
                  </a:schemeClr>
                </a:solidFill>
              </a:rPr>
              <a:t>1</a:t>
            </a:r>
            <a:r>
              <a:rPr lang="en-US" sz="1200" dirty="0">
                <a:solidFill>
                  <a:schemeClr val="bg1">
                    <a:lumMod val="50000"/>
                  </a:schemeClr>
                </a:solidFill>
              </a:rPr>
              <a:t>Technology Preview, not in official product roadmap so far.</a:t>
            </a:r>
          </a:p>
        </p:txBody>
      </p:sp>
    </p:spTree>
    <p:extLst>
      <p:ext uri="{BB962C8B-B14F-4D97-AF65-F5344CB8AC3E}">
        <p14:creationId xmlns:p14="http://schemas.microsoft.com/office/powerpoint/2010/main" val="17237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Data Movement Complexity</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Assume run time is correlated with the amount of data accessed (or moved)</a:t>
            </a:r>
          </a:p>
          <a:p>
            <a:pPr marL="457200" indent="-457200">
              <a:spcBef>
                <a:spcPts val="800"/>
              </a:spcBef>
              <a:buFont typeface="Wingdings" charset="2"/>
              <a:buChar char="§"/>
            </a:pPr>
            <a:r>
              <a:rPr lang="en-US" sz="3200" dirty="0"/>
              <a:t>Easy to calculate amount of data accessed… count array accesses</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a:t>
            </a:fld>
            <a:endParaRPr lang="en-US" dirty="0"/>
          </a:p>
        </p:txBody>
      </p:sp>
      <p:grpSp>
        <p:nvGrpSpPr>
          <p:cNvPr id="33" name="Group 32">
            <a:extLst>
              <a:ext uri="{FF2B5EF4-FFF2-40B4-BE49-F238E27FC236}">
                <a16:creationId xmlns:a16="http://schemas.microsoft.com/office/drawing/2014/main" id="{04836626-7082-C34F-AD5B-D90F50C53F86}"/>
              </a:ext>
            </a:extLst>
          </p:cNvPr>
          <p:cNvGrpSpPr/>
          <p:nvPr/>
        </p:nvGrpSpPr>
        <p:grpSpPr>
          <a:xfrm>
            <a:off x="7772400" y="1676400"/>
            <a:ext cx="5029200" cy="2819400"/>
            <a:chOff x="7772400" y="1676400"/>
            <a:chExt cx="5029200" cy="2819400"/>
          </a:xfrm>
        </p:grpSpPr>
        <p:sp>
          <p:nvSpPr>
            <p:cNvPr id="12" name="Content Placeholder 2">
              <a:extLst>
                <a:ext uri="{FF2B5EF4-FFF2-40B4-BE49-F238E27FC236}">
                  <a16:creationId xmlns:a16="http://schemas.microsoft.com/office/drawing/2014/main" id="{F9B3EA1F-6869-5242-BF40-9BA1CF875C75}"/>
                </a:ext>
              </a:extLst>
            </p:cNvPr>
            <p:cNvSpPr txBox="1">
              <a:spLocks/>
            </p:cNvSpPr>
            <p:nvPr/>
          </p:nvSpPr>
          <p:spPr>
            <a:xfrm>
              <a:off x="77724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kern="0" dirty="0"/>
                <a:t>DAXPY</a:t>
              </a:r>
            </a:p>
            <a:p>
              <a:pPr marL="0" indent="0" algn="r">
                <a:spcBef>
                  <a:spcPts val="800"/>
                </a:spcBef>
              </a:pPr>
              <a:r>
                <a:rPr lang="en-US" sz="1600" kern="0" dirty="0"/>
                <a:t>DGEMV</a:t>
              </a:r>
            </a:p>
            <a:p>
              <a:pPr marL="0" indent="0" algn="r">
                <a:spcBef>
                  <a:spcPts val="800"/>
                </a:spcBef>
              </a:pPr>
              <a:r>
                <a:rPr lang="en-US" sz="1600" kern="0" dirty="0"/>
                <a:t>DGEMM</a:t>
              </a:r>
            </a:p>
            <a:p>
              <a:pPr marL="0" indent="0" algn="r">
                <a:spcBef>
                  <a:spcPts val="800"/>
                </a:spcBef>
              </a:pPr>
              <a:r>
                <a:rPr lang="en-US" sz="1600" kern="0" dirty="0"/>
                <a:t>FFTs</a:t>
              </a:r>
            </a:p>
            <a:p>
              <a:pPr marL="0" indent="0" algn="r">
                <a:spcBef>
                  <a:spcPts val="800"/>
                </a:spcBef>
              </a:pPr>
              <a:r>
                <a:rPr lang="en-US" sz="1600" kern="0" dirty="0"/>
                <a:t>CG</a:t>
              </a:r>
            </a:p>
            <a:p>
              <a:pPr marL="0" indent="0" algn="r">
                <a:spcBef>
                  <a:spcPts val="800"/>
                </a:spcBef>
              </a:pPr>
              <a:r>
                <a:rPr lang="en-US" sz="1600" kern="0" dirty="0"/>
                <a:t>MG</a:t>
              </a:r>
            </a:p>
            <a:p>
              <a:pPr marL="0" indent="0" algn="r">
                <a:spcBef>
                  <a:spcPts val="800"/>
                </a:spcBef>
              </a:pPr>
              <a:r>
                <a:rPr lang="en-US" sz="1600" kern="0" dirty="0"/>
                <a:t>N-body</a:t>
              </a:r>
            </a:p>
            <a:p>
              <a:pPr marL="0" indent="0" algn="r">
                <a:spcBef>
                  <a:spcPts val="800"/>
                </a:spcBef>
              </a:pPr>
              <a:endParaRPr lang="en-US" sz="1600" kern="0" dirty="0"/>
            </a:p>
            <a:p>
              <a:pPr marL="457200" indent="0" algn="r">
                <a:spcBef>
                  <a:spcPts val="800"/>
                </a:spcBef>
              </a:pPr>
              <a:endParaRPr lang="en-US" sz="1600" kern="0" dirty="0"/>
            </a:p>
            <a:p>
              <a:pPr marL="0" indent="0" algn="r">
                <a:spcBef>
                  <a:spcPts val="800"/>
                </a:spcBef>
              </a:pPr>
              <a:endParaRPr lang="en-US" sz="1600" kern="0" dirty="0"/>
            </a:p>
          </p:txBody>
        </p:sp>
        <p:cxnSp>
          <p:nvCxnSpPr>
            <p:cNvPr id="13" name="Straight Connector 12">
              <a:extLst>
                <a:ext uri="{FF2B5EF4-FFF2-40B4-BE49-F238E27FC236}">
                  <a16:creationId xmlns:a16="http://schemas.microsoft.com/office/drawing/2014/main" id="{6519724F-0615-7B4B-9F55-9E0E8C5C3F67}"/>
                </a:ext>
              </a:extLst>
            </p:cNvPr>
            <p:cNvCxnSpPr/>
            <p:nvPr/>
          </p:nvCxnSpPr>
          <p:spPr bwMode="auto">
            <a:xfrm>
              <a:off x="9296400" y="1676400"/>
              <a:ext cx="0" cy="2743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E8CD2351-B0FE-1442-9F8D-D885DAC398FF}"/>
                </a:ext>
              </a:extLst>
            </p:cNvPr>
            <p:cNvCxnSpPr>
              <a:cxnSpLocks/>
            </p:cNvCxnSpPr>
            <p:nvPr/>
          </p:nvCxnSpPr>
          <p:spPr bwMode="auto">
            <a:xfrm flipH="1">
              <a:off x="7772400" y="1981200"/>
              <a:ext cx="5029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Content Placeholder 2">
              <a:extLst>
                <a:ext uri="{FF2B5EF4-FFF2-40B4-BE49-F238E27FC236}">
                  <a16:creationId xmlns:a16="http://schemas.microsoft.com/office/drawing/2014/main" id="{2E054FEF-A880-6D45-850F-74EC6B62277C}"/>
                </a:ext>
              </a:extLst>
            </p:cNvPr>
            <p:cNvSpPr txBox="1">
              <a:spLocks/>
            </p:cNvSpPr>
            <p:nvPr/>
          </p:nvSpPr>
          <p:spPr>
            <a:xfrm>
              <a:off x="79248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b="1" kern="0" dirty="0"/>
                <a:t>Operation</a:t>
              </a:r>
              <a:endParaRPr lang="en-US" sz="1600" kern="0" dirty="0"/>
            </a:p>
          </p:txBody>
        </p:sp>
        <p:sp>
          <p:nvSpPr>
            <p:cNvPr id="26" name="Content Placeholder 2">
              <a:extLst>
                <a:ext uri="{FF2B5EF4-FFF2-40B4-BE49-F238E27FC236}">
                  <a16:creationId xmlns:a16="http://schemas.microsoft.com/office/drawing/2014/main" id="{575A401F-E158-8343-8754-06B11B61A1E5}"/>
                </a:ext>
              </a:extLst>
            </p:cNvPr>
            <p:cNvSpPr txBox="1">
              <a:spLocks/>
            </p:cNvSpPr>
            <p:nvPr/>
          </p:nvSpPr>
          <p:spPr>
            <a:xfrm>
              <a:off x="91440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3</a:t>
              </a:r>
              <a:r>
                <a:rPr lang="en-US" sz="1600" kern="0" dirty="0"/>
                <a:t>)</a:t>
              </a:r>
            </a:p>
            <a:p>
              <a:pPr marL="0" indent="0" algn="ctr">
                <a:spcBef>
                  <a:spcPts val="800"/>
                </a:spcBef>
              </a:pPr>
              <a:r>
                <a:rPr lang="en-US" sz="1600" kern="0" dirty="0"/>
                <a:t>O(</a:t>
              </a:r>
              <a:r>
                <a:rPr lang="en-US" sz="1600" kern="0" dirty="0" err="1"/>
                <a:t>NlogN</a:t>
              </a:r>
              <a:r>
                <a:rPr lang="en-US" sz="1600" kern="0" dirty="0"/>
                <a:t>)</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endParaRPr lang="en-US" sz="1600" kern="0" dirty="0"/>
            </a:p>
          </p:txBody>
        </p:sp>
        <p:sp>
          <p:nvSpPr>
            <p:cNvPr id="30" name="Content Placeholder 2">
              <a:extLst>
                <a:ext uri="{FF2B5EF4-FFF2-40B4-BE49-F238E27FC236}">
                  <a16:creationId xmlns:a16="http://schemas.microsoft.com/office/drawing/2014/main" id="{470B9784-AD13-A340-B522-A31F3042D18F}"/>
                </a:ext>
              </a:extLst>
            </p:cNvPr>
            <p:cNvSpPr txBox="1">
              <a:spLocks/>
            </p:cNvSpPr>
            <p:nvPr/>
          </p:nvSpPr>
          <p:spPr>
            <a:xfrm>
              <a:off x="91440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Flop’s</a:t>
              </a:r>
              <a:endParaRPr lang="en-US" sz="1600" kern="0" dirty="0"/>
            </a:p>
          </p:txBody>
        </p:sp>
      </p:grpSp>
      <p:grpSp>
        <p:nvGrpSpPr>
          <p:cNvPr id="17" name="Group 16">
            <a:extLst>
              <a:ext uri="{FF2B5EF4-FFF2-40B4-BE49-F238E27FC236}">
                <a16:creationId xmlns:a16="http://schemas.microsoft.com/office/drawing/2014/main" id="{752150C5-E6BF-634A-967F-13F0C065FF6C}"/>
              </a:ext>
            </a:extLst>
          </p:cNvPr>
          <p:cNvGrpSpPr/>
          <p:nvPr/>
        </p:nvGrpSpPr>
        <p:grpSpPr>
          <a:xfrm>
            <a:off x="10972800" y="1676400"/>
            <a:ext cx="1828800" cy="2819400"/>
            <a:chOff x="10972800" y="1676400"/>
            <a:chExt cx="1828800" cy="2819400"/>
          </a:xfrm>
        </p:grpSpPr>
        <p:sp>
          <p:nvSpPr>
            <p:cNvPr id="27" name="Content Placeholder 2">
              <a:extLst>
                <a:ext uri="{FF2B5EF4-FFF2-40B4-BE49-F238E27FC236}">
                  <a16:creationId xmlns:a16="http://schemas.microsoft.com/office/drawing/2014/main" id="{4A16DB05-E989-DE48-A300-9874C5FE15AB}"/>
                </a:ext>
              </a:extLst>
            </p:cNvPr>
            <p:cNvSpPr txBox="1">
              <a:spLocks/>
            </p:cNvSpPr>
            <p:nvPr/>
          </p:nvSpPr>
          <p:spPr>
            <a:xfrm>
              <a:off x="109728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p>
            <a:p>
              <a:pPr marL="0" indent="0" algn="ctr">
                <a:spcBef>
                  <a:spcPts val="800"/>
                </a:spcBef>
              </a:pPr>
              <a:endParaRPr lang="en-US" sz="1600" kern="0" dirty="0"/>
            </a:p>
          </p:txBody>
        </p:sp>
        <p:sp>
          <p:nvSpPr>
            <p:cNvPr id="31" name="Content Placeholder 2">
              <a:extLst>
                <a:ext uri="{FF2B5EF4-FFF2-40B4-BE49-F238E27FC236}">
                  <a16:creationId xmlns:a16="http://schemas.microsoft.com/office/drawing/2014/main" id="{5931A2B7-30C7-CD4F-ACCF-E4D981B975DC}"/>
                </a:ext>
              </a:extLst>
            </p:cNvPr>
            <p:cNvSpPr txBox="1">
              <a:spLocks/>
            </p:cNvSpPr>
            <p:nvPr/>
          </p:nvSpPr>
          <p:spPr>
            <a:xfrm>
              <a:off x="109728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Data</a:t>
              </a:r>
              <a:endParaRPr lang="en-US" sz="1600" kern="0" dirty="0"/>
            </a:p>
          </p:txBody>
        </p:sp>
      </p:grpSp>
      <p:sp>
        <p:nvSpPr>
          <p:cNvPr id="32" name="TextBox 31">
            <a:extLst>
              <a:ext uri="{FF2B5EF4-FFF2-40B4-BE49-F238E27FC236}">
                <a16:creationId xmlns:a16="http://schemas.microsoft.com/office/drawing/2014/main" id="{907D42E9-FBBA-C546-B86C-856052088712}"/>
              </a:ext>
            </a:extLst>
          </p:cNvPr>
          <p:cNvSpPr txBox="1"/>
          <p:nvPr/>
        </p:nvSpPr>
        <p:spPr>
          <a:xfrm>
            <a:off x="152400" y="7315200"/>
            <a:ext cx="6400800" cy="914400"/>
          </a:xfrm>
          <a:prstGeom prst="rect">
            <a:avLst/>
          </a:prstGeom>
          <a:noFill/>
        </p:spPr>
        <p:txBody>
          <a:bodyPr wrap="square" lIns="0" tIns="0" rIns="0" rtlCol="0" anchor="ctr">
            <a:noAutofit/>
          </a:bodyPr>
          <a:lstStyle/>
          <a:p>
            <a:r>
              <a:rPr lang="en-US" sz="1800" baseline="30000" dirty="0">
                <a:solidFill>
                  <a:schemeClr val="bg1">
                    <a:lumMod val="50000"/>
                  </a:schemeClr>
                </a:solidFill>
              </a:rPr>
              <a:t>1</a:t>
            </a:r>
            <a:r>
              <a:rPr lang="en-US" sz="1800" dirty="0">
                <a:solidFill>
                  <a:schemeClr val="bg1">
                    <a:lumMod val="50000"/>
                  </a:schemeClr>
                </a:solidFill>
              </a:rPr>
              <a:t>Hill et al, “Evaluating Associativity in CPU Caches”, IEEE Trans. </a:t>
            </a:r>
            <a:r>
              <a:rPr lang="en-US" sz="1800" dirty="0" err="1">
                <a:solidFill>
                  <a:schemeClr val="bg1">
                    <a:lumMod val="50000"/>
                  </a:schemeClr>
                </a:solidFill>
              </a:rPr>
              <a:t>Comput</a:t>
            </a:r>
            <a:r>
              <a:rPr lang="en-US" sz="1800" dirty="0">
                <a:solidFill>
                  <a:schemeClr val="bg1">
                    <a:lumMod val="50000"/>
                  </a:schemeClr>
                </a:solidFill>
              </a:rPr>
              <a:t>., 1989.</a:t>
            </a:r>
          </a:p>
        </p:txBody>
      </p:sp>
      <p:sp>
        <p:nvSpPr>
          <p:cNvPr id="34" name="Content Placeholder 2">
            <a:extLst>
              <a:ext uri="{FF2B5EF4-FFF2-40B4-BE49-F238E27FC236}">
                <a16:creationId xmlns:a16="http://schemas.microsoft.com/office/drawing/2014/main" id="{328E40CD-3225-8F46-A675-8B906E285CAA}"/>
              </a:ext>
            </a:extLst>
          </p:cNvPr>
          <p:cNvSpPr txBox="1">
            <a:spLocks/>
          </p:cNvSpPr>
          <p:nvPr/>
        </p:nvSpPr>
        <p:spPr>
          <a:xfrm>
            <a:off x="457200" y="4114800"/>
            <a:ext cx="6858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Data moved is more complex as it requires understanding cache behavior…</a:t>
            </a:r>
          </a:p>
          <a:p>
            <a:pPr marL="914400" indent="-457200">
              <a:spcBef>
                <a:spcPts val="800"/>
              </a:spcBef>
              <a:buFont typeface="Arial" panose="020B0604020202020204" pitchFamily="34" charset="0"/>
              <a:buChar char="•"/>
            </a:pPr>
            <a:r>
              <a:rPr lang="en-US" sz="2400" kern="0" dirty="0"/>
              <a:t>Compulsory</a:t>
            </a:r>
            <a:r>
              <a:rPr lang="en-US" sz="2400" kern="0" baseline="30000" dirty="0"/>
              <a:t>1</a:t>
            </a:r>
            <a:r>
              <a:rPr lang="en-US" sz="2400" kern="0" dirty="0"/>
              <a:t> data movement (array sizes) is a good initial guess…</a:t>
            </a:r>
          </a:p>
          <a:p>
            <a:pPr marL="914400" indent="-457200">
              <a:spcBef>
                <a:spcPts val="800"/>
              </a:spcBef>
              <a:buFont typeface="Arial" panose="020B0604020202020204" pitchFamily="34" charset="0"/>
              <a:buChar char="•"/>
            </a:pPr>
            <a:r>
              <a:rPr lang="en-US" sz="2400" kern="0" dirty="0"/>
              <a:t>… but needs refinement for the effects of finite cache capacities</a:t>
            </a:r>
          </a:p>
          <a:p>
            <a:pPr marL="914400" indent="-457200">
              <a:spcBef>
                <a:spcPts val="800"/>
              </a:spcBef>
              <a:buFont typeface="Arial" panose="020B0604020202020204" pitchFamily="34" charset="0"/>
              <a:buChar char="•"/>
            </a:pPr>
            <a:endParaRPr lang="en-US" sz="2400" kern="0" dirty="0"/>
          </a:p>
        </p:txBody>
      </p:sp>
      <p:grpSp>
        <p:nvGrpSpPr>
          <p:cNvPr id="35" name="Group 34">
            <a:extLst>
              <a:ext uri="{FF2B5EF4-FFF2-40B4-BE49-F238E27FC236}">
                <a16:creationId xmlns:a16="http://schemas.microsoft.com/office/drawing/2014/main" id="{112CA8AE-2D1D-7244-970C-34D83355355D}"/>
              </a:ext>
            </a:extLst>
          </p:cNvPr>
          <p:cNvGrpSpPr/>
          <p:nvPr/>
        </p:nvGrpSpPr>
        <p:grpSpPr>
          <a:xfrm>
            <a:off x="15621000" y="1676400"/>
            <a:ext cx="1828800" cy="2819400"/>
            <a:chOff x="10972800" y="1676400"/>
            <a:chExt cx="1828800" cy="2819400"/>
          </a:xfrm>
        </p:grpSpPr>
        <p:sp>
          <p:nvSpPr>
            <p:cNvPr id="36" name="Content Placeholder 2">
              <a:extLst>
                <a:ext uri="{FF2B5EF4-FFF2-40B4-BE49-F238E27FC236}">
                  <a16:creationId xmlns:a16="http://schemas.microsoft.com/office/drawing/2014/main" id="{9F66F302-7505-5542-B6C4-885D00ECEADF}"/>
                </a:ext>
              </a:extLst>
            </p:cNvPr>
            <p:cNvSpPr txBox="1">
              <a:spLocks/>
            </p:cNvSpPr>
            <p:nvPr/>
          </p:nvSpPr>
          <p:spPr>
            <a:xfrm>
              <a:off x="109728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r>
                <a:rPr lang="en-US" sz="1600" kern="0" dirty="0"/>
                <a:t>O(N)</a:t>
              </a:r>
            </a:p>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endParaRPr lang="en-US" sz="1600" kern="0" dirty="0"/>
            </a:p>
          </p:txBody>
        </p:sp>
        <p:sp>
          <p:nvSpPr>
            <p:cNvPr id="37" name="Content Placeholder 2">
              <a:extLst>
                <a:ext uri="{FF2B5EF4-FFF2-40B4-BE49-F238E27FC236}">
                  <a16:creationId xmlns:a16="http://schemas.microsoft.com/office/drawing/2014/main" id="{D1ACE40B-9063-6649-9CDE-0AF32AE39BB4}"/>
                </a:ext>
              </a:extLst>
            </p:cNvPr>
            <p:cNvSpPr txBox="1">
              <a:spLocks/>
            </p:cNvSpPr>
            <p:nvPr/>
          </p:nvSpPr>
          <p:spPr>
            <a:xfrm>
              <a:off x="109728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AI</a:t>
              </a:r>
              <a:endParaRPr lang="en-US" sz="1600" kern="0" dirty="0"/>
            </a:p>
          </p:txBody>
        </p:sp>
      </p:grpSp>
      <p:grpSp>
        <p:nvGrpSpPr>
          <p:cNvPr id="21" name="Group 20">
            <a:extLst>
              <a:ext uri="{FF2B5EF4-FFF2-40B4-BE49-F238E27FC236}">
                <a16:creationId xmlns:a16="http://schemas.microsoft.com/office/drawing/2014/main" id="{D4C5DE46-7DC3-1F4D-856B-DB8E38C34D44}"/>
              </a:ext>
            </a:extLst>
          </p:cNvPr>
          <p:cNvGrpSpPr/>
          <p:nvPr/>
        </p:nvGrpSpPr>
        <p:grpSpPr>
          <a:xfrm>
            <a:off x="9296400" y="3200400"/>
            <a:ext cx="4800601" cy="3733800"/>
            <a:chOff x="7543800" y="4800600"/>
            <a:chExt cx="3657601" cy="2743200"/>
          </a:xfrm>
        </p:grpSpPr>
        <p:sp>
          <p:nvSpPr>
            <p:cNvPr id="19" name="Cloud 18">
              <a:extLst>
                <a:ext uri="{FF2B5EF4-FFF2-40B4-BE49-F238E27FC236}">
                  <a16:creationId xmlns:a16="http://schemas.microsoft.com/office/drawing/2014/main" id="{77B2622F-1922-8C4F-BAB2-42E650AD1DD9}"/>
                </a:ext>
              </a:extLst>
            </p:cNvPr>
            <p:cNvSpPr/>
            <p:nvPr/>
          </p:nvSpPr>
          <p:spPr bwMode="auto">
            <a:xfrm>
              <a:off x="7543801"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20" name="Content Placeholder 2">
              <a:extLst>
                <a:ext uri="{FF2B5EF4-FFF2-40B4-BE49-F238E27FC236}">
                  <a16:creationId xmlns:a16="http://schemas.microsoft.com/office/drawing/2014/main" id="{66E35A90-FA7D-9B4D-9BA5-A95157B3E537}"/>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kern="0" dirty="0">
                  <a:solidFill>
                    <a:schemeClr val="accent5">
                      <a:lumMod val="25000"/>
                    </a:schemeClr>
                  </a:solidFill>
                </a:rPr>
                <a:t>Which is more expensive…</a:t>
              </a:r>
            </a:p>
            <a:p>
              <a:pPr marL="0" indent="0" algn="ctr">
                <a:spcBef>
                  <a:spcPts val="800"/>
                </a:spcBef>
              </a:pPr>
              <a:r>
                <a:rPr lang="en-US" sz="2000" b="1" kern="0" dirty="0">
                  <a:solidFill>
                    <a:schemeClr val="accent5">
                      <a:lumMod val="25000"/>
                    </a:schemeClr>
                  </a:solidFill>
                </a:rPr>
                <a:t>Performing Flop’s, or</a:t>
              </a:r>
            </a:p>
            <a:p>
              <a:pPr marL="0" indent="0" algn="ctr">
                <a:spcBef>
                  <a:spcPts val="800"/>
                </a:spcBef>
              </a:pPr>
              <a:r>
                <a:rPr lang="en-US" sz="2000" b="1" kern="0" dirty="0">
                  <a:solidFill>
                    <a:schemeClr val="accent5">
                      <a:lumMod val="25000"/>
                    </a:schemeClr>
                  </a:solidFill>
                </a:rPr>
                <a:t>Moving words from memory</a:t>
              </a:r>
            </a:p>
          </p:txBody>
        </p:sp>
      </p:grpSp>
    </p:spTree>
    <p:extLst>
      <p:ext uri="{BB962C8B-B14F-4D97-AF65-F5344CB8AC3E}">
        <p14:creationId xmlns:p14="http://schemas.microsoft.com/office/powerpoint/2010/main" val="103724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60</a:t>
            </a:fld>
            <a:endParaRPr lang="en-US" dirty="0"/>
          </a:p>
        </p:txBody>
      </p:sp>
      <p:grpSp>
        <p:nvGrpSpPr>
          <p:cNvPr id="4" name="Group 3"/>
          <p:cNvGrpSpPr/>
          <p:nvPr/>
        </p:nvGrpSpPr>
        <p:grpSpPr>
          <a:xfrm>
            <a:off x="457200" y="533400"/>
            <a:ext cx="13716000" cy="685800"/>
            <a:chOff x="457200" y="1527048"/>
            <a:chExt cx="13716000" cy="685800"/>
          </a:xfrm>
        </p:grpSpPr>
        <p:sp>
          <p:nvSpPr>
            <p:cNvPr id="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4400" b="1" u="sng" kern="0" dirty="0"/>
                <a:t>Cache-Aware Roofline</a:t>
              </a:r>
            </a:p>
          </p:txBody>
        </p:sp>
        <p:sp>
          <p:nvSpPr>
            <p:cNvPr id="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9" name="Group 8"/>
          <p:cNvGrpSpPr/>
          <p:nvPr/>
        </p:nvGrpSpPr>
        <p:grpSpPr>
          <a:xfrm>
            <a:off x="457200" y="1447800"/>
            <a:ext cx="13258800" cy="685800"/>
            <a:chOff x="457200" y="1527048"/>
            <a:chExt cx="13258800" cy="685800"/>
          </a:xfrm>
        </p:grpSpPr>
        <p:sp>
          <p:nvSpPr>
            <p:cNvPr id="10"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Captures cache effects</a:t>
              </a:r>
            </a:p>
          </p:txBody>
        </p:sp>
        <p:sp>
          <p:nvSpPr>
            <p:cNvPr id="11"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Captures cache effects</a:t>
              </a:r>
            </a:p>
          </p:txBody>
        </p:sp>
      </p:grpSp>
      <p:grpSp>
        <p:nvGrpSpPr>
          <p:cNvPr id="12" name="Group 11"/>
          <p:cNvGrpSpPr/>
          <p:nvPr/>
        </p:nvGrpSpPr>
        <p:grpSpPr>
          <a:xfrm>
            <a:off x="457200" y="3048000"/>
            <a:ext cx="13258800" cy="685800"/>
            <a:chOff x="457200" y="1527048"/>
            <a:chExt cx="13258800" cy="685800"/>
          </a:xfrm>
        </p:grpSpPr>
        <p:sp>
          <p:nvSpPr>
            <p:cNvPr id="13"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Single Arithmetic Intensity</a:t>
              </a:r>
            </a:p>
          </p:txBody>
        </p:sp>
        <p:sp>
          <p:nvSpPr>
            <p:cNvPr id="14" name="Content Placeholder 2"/>
            <p:cNvSpPr txBox="1">
              <a:spLocks/>
            </p:cNvSpPr>
            <p:nvPr/>
          </p:nvSpPr>
          <p:spPr>
            <a:xfrm>
              <a:off x="457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Multiple Arithmetic Intensities</a:t>
              </a:r>
            </a:p>
            <a:p>
              <a:pPr marL="457200" indent="0">
                <a:spcBef>
                  <a:spcPts val="800"/>
                </a:spcBef>
              </a:pPr>
              <a:r>
                <a:rPr lang="en-US" sz="2400" kern="0" dirty="0"/>
                <a:t>(one per level of memory)</a:t>
              </a:r>
            </a:p>
          </p:txBody>
        </p:sp>
      </p:grpSp>
      <p:grpSp>
        <p:nvGrpSpPr>
          <p:cNvPr id="15" name="Group 14"/>
          <p:cNvGrpSpPr/>
          <p:nvPr/>
        </p:nvGrpSpPr>
        <p:grpSpPr>
          <a:xfrm>
            <a:off x="457200" y="4114800"/>
            <a:ext cx="13258800" cy="685800"/>
            <a:chOff x="457200" y="1527048"/>
            <a:chExt cx="13258800" cy="685800"/>
          </a:xfrm>
        </p:grpSpPr>
        <p:sp>
          <p:nvSpPr>
            <p:cNvPr id="16"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AI </a:t>
              </a:r>
              <a:r>
                <a:rPr lang="en-US" sz="2400" b="1" i="1" kern="0" dirty="0">
                  <a:solidFill>
                    <a:srgbClr val="FF0080"/>
                  </a:solidFill>
                </a:rPr>
                <a:t>independent</a:t>
              </a:r>
              <a:r>
                <a:rPr lang="en-US" sz="2400" kern="0" dirty="0">
                  <a:solidFill>
                    <a:srgbClr val="FF0080"/>
                  </a:solidFill>
                </a:rPr>
                <a:t> </a:t>
              </a:r>
              <a:r>
                <a:rPr lang="en-US" sz="2400" kern="0" dirty="0"/>
                <a:t>of problem size</a:t>
              </a:r>
            </a:p>
          </p:txBody>
        </p:sp>
        <p:sp>
          <p:nvSpPr>
            <p:cNvPr id="17" name="Content Placeholder 2"/>
            <p:cNvSpPr txBox="1">
              <a:spLocks/>
            </p:cNvSpPr>
            <p:nvPr/>
          </p:nvSpPr>
          <p:spPr>
            <a:xfrm>
              <a:off x="457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AI </a:t>
              </a:r>
              <a:r>
                <a:rPr lang="en-US" sz="2400" b="1" i="1" kern="0" dirty="0">
                  <a:solidFill>
                    <a:srgbClr val="FF0080"/>
                  </a:solidFill>
                </a:rPr>
                <a:t>dependent</a:t>
              </a:r>
              <a:r>
                <a:rPr lang="en-US" sz="2400" i="1" kern="0" dirty="0">
                  <a:solidFill>
                    <a:srgbClr val="FF0080"/>
                  </a:solidFill>
                </a:rPr>
                <a:t> </a:t>
              </a:r>
              <a:r>
                <a:rPr lang="en-US" sz="2400" kern="0" dirty="0"/>
                <a:t>on problem size</a:t>
              </a:r>
            </a:p>
            <a:p>
              <a:pPr marL="457200" indent="0">
                <a:spcBef>
                  <a:spcPts val="800"/>
                </a:spcBef>
              </a:pPr>
              <a:r>
                <a:rPr lang="en-US" sz="2400" kern="0" dirty="0"/>
                <a:t>(capacity misses reduce AI)</a:t>
              </a:r>
            </a:p>
          </p:txBody>
        </p:sp>
      </p:grpSp>
      <p:grpSp>
        <p:nvGrpSpPr>
          <p:cNvPr id="18" name="Group 17"/>
          <p:cNvGrpSpPr/>
          <p:nvPr/>
        </p:nvGrpSpPr>
        <p:grpSpPr>
          <a:xfrm>
            <a:off x="457200" y="2057400"/>
            <a:ext cx="13258800" cy="685800"/>
            <a:chOff x="457200" y="1527048"/>
            <a:chExt cx="13258800" cy="685800"/>
          </a:xfrm>
        </p:grpSpPr>
        <p:sp>
          <p:nvSpPr>
            <p:cNvPr id="19"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AI is </a:t>
              </a:r>
              <a:r>
                <a:rPr lang="en-US" sz="2400" kern="0" dirty="0" err="1"/>
                <a:t>Flop:Bytes</a:t>
              </a:r>
              <a:r>
                <a:rPr lang="en-US" sz="2400" kern="0" dirty="0"/>
                <a:t> </a:t>
              </a:r>
              <a:r>
                <a:rPr lang="en-US" sz="2400" b="1" kern="0" dirty="0">
                  <a:solidFill>
                    <a:srgbClr val="FF0080"/>
                  </a:solidFill>
                </a:rPr>
                <a:t>as </a:t>
              </a:r>
              <a:r>
                <a:rPr lang="en-US" sz="2400" b="1" i="1" kern="0" dirty="0">
                  <a:solidFill>
                    <a:srgbClr val="FF0080"/>
                  </a:solidFill>
                </a:rPr>
                <a:t>presented to the L1 cache (plus non-temporal stores)</a:t>
              </a:r>
            </a:p>
          </p:txBody>
        </p:sp>
        <p:sp>
          <p:nvSpPr>
            <p:cNvPr id="20" name="Content Placeholder 2"/>
            <p:cNvSpPr txBox="1">
              <a:spLocks/>
            </p:cNvSpPr>
            <p:nvPr/>
          </p:nvSpPr>
          <p:spPr>
            <a:xfrm>
              <a:off x="457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AI is </a:t>
              </a:r>
              <a:r>
                <a:rPr lang="en-US" sz="2400" kern="0" dirty="0" err="1"/>
                <a:t>Flop:Bytes</a:t>
              </a:r>
              <a:r>
                <a:rPr lang="en-US" sz="2400" kern="0" dirty="0"/>
                <a:t> after being</a:t>
              </a:r>
              <a:r>
                <a:rPr lang="en-US" sz="2400" b="1" kern="0" dirty="0">
                  <a:solidFill>
                    <a:srgbClr val="FF0080"/>
                  </a:solidFill>
                </a:rPr>
                <a:t> </a:t>
              </a:r>
              <a:r>
                <a:rPr lang="en-US" sz="2400" b="1" i="1" kern="0" dirty="0">
                  <a:solidFill>
                    <a:srgbClr val="FF0080"/>
                  </a:solidFill>
                </a:rPr>
                <a:t>filtered by lower cache levels</a:t>
              </a:r>
            </a:p>
          </p:txBody>
        </p:sp>
      </p:grpSp>
      <p:grpSp>
        <p:nvGrpSpPr>
          <p:cNvPr id="21" name="Group 20"/>
          <p:cNvGrpSpPr/>
          <p:nvPr/>
        </p:nvGrpSpPr>
        <p:grpSpPr>
          <a:xfrm>
            <a:off x="457200" y="5257800"/>
            <a:ext cx="13258800" cy="685800"/>
            <a:chOff x="457200" y="1527048"/>
            <a:chExt cx="13258800" cy="685800"/>
          </a:xfrm>
        </p:grpSpPr>
        <p:sp>
          <p:nvSpPr>
            <p:cNvPr id="22"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Memory/Cache/Locality effects are </a:t>
              </a:r>
              <a:r>
                <a:rPr lang="en-US" sz="2400" b="1" i="1" kern="0" dirty="0">
                  <a:solidFill>
                    <a:srgbClr val="FF0080"/>
                  </a:solidFill>
                </a:rPr>
                <a:t>observed as decreased performance</a:t>
              </a:r>
            </a:p>
          </p:txBody>
        </p:sp>
        <p:sp>
          <p:nvSpPr>
            <p:cNvPr id="23" name="Content Placeholder 2"/>
            <p:cNvSpPr txBox="1">
              <a:spLocks/>
            </p:cNvSpPr>
            <p:nvPr/>
          </p:nvSpPr>
          <p:spPr>
            <a:xfrm>
              <a:off x="457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Memory/Cache/Locality effects are </a:t>
              </a:r>
              <a:r>
                <a:rPr lang="en-US" sz="2400" b="1" i="1" kern="0" dirty="0">
                  <a:solidFill>
                    <a:srgbClr val="FF0080"/>
                  </a:solidFill>
                </a:rPr>
                <a:t>observed as decreased AI</a:t>
              </a:r>
            </a:p>
          </p:txBody>
        </p:sp>
      </p:grpSp>
      <p:grpSp>
        <p:nvGrpSpPr>
          <p:cNvPr id="24" name="Group 23"/>
          <p:cNvGrpSpPr/>
          <p:nvPr/>
        </p:nvGrpSpPr>
        <p:grpSpPr>
          <a:xfrm>
            <a:off x="457200" y="6248400"/>
            <a:ext cx="13258800" cy="685800"/>
            <a:chOff x="457200" y="1527048"/>
            <a:chExt cx="13258800" cy="685800"/>
          </a:xfrm>
        </p:grpSpPr>
        <p:sp>
          <p:nvSpPr>
            <p:cNvPr id="25"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Requires static analysis or </a:t>
              </a:r>
              <a:r>
                <a:rPr lang="en-US" sz="2400" b="1" i="1" kern="0" dirty="0">
                  <a:solidFill>
                    <a:srgbClr val="FF0080"/>
                  </a:solidFill>
                </a:rPr>
                <a:t>binary instrumentation</a:t>
              </a:r>
              <a:r>
                <a:rPr lang="en-US" sz="2400" kern="0" dirty="0"/>
                <a:t> to measure AI</a:t>
              </a:r>
            </a:p>
          </p:txBody>
        </p:sp>
        <p:sp>
          <p:nvSpPr>
            <p:cNvPr id="26" name="Content Placeholder 2"/>
            <p:cNvSpPr txBox="1">
              <a:spLocks/>
            </p:cNvSpPr>
            <p:nvPr/>
          </p:nvSpPr>
          <p:spPr>
            <a:xfrm>
              <a:off x="457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Requires </a:t>
              </a:r>
              <a:r>
                <a:rPr lang="en-US" sz="2400" b="1" i="1" kern="0" dirty="0">
                  <a:solidFill>
                    <a:srgbClr val="FF0080"/>
                  </a:solidFill>
                </a:rPr>
                <a:t>performance counters or cache simulator </a:t>
              </a:r>
              <a:r>
                <a:rPr lang="en-US" sz="2400" kern="0" dirty="0"/>
                <a:t>to correctly measure AI</a:t>
              </a:r>
            </a:p>
          </p:txBody>
        </p:sp>
      </p:grpSp>
    </p:spTree>
    <p:extLst>
      <p:ext uri="{BB962C8B-B14F-4D97-AF65-F5344CB8AC3E}">
        <p14:creationId xmlns:p14="http://schemas.microsoft.com/office/powerpoint/2010/main" val="22589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STREAM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61</a:t>
            </a:fld>
            <a:endParaRPr lang="en-US" dirty="0"/>
          </a:p>
        </p:txBody>
      </p:sp>
      <p:sp>
        <p:nvSpPr>
          <p:cNvPr id="61" name="TextBox 60"/>
          <p:cNvSpPr txBox="1"/>
          <p:nvPr/>
        </p:nvSpPr>
        <p:spPr>
          <a:xfrm>
            <a:off x="7543800" y="1600200"/>
            <a:ext cx="5486400" cy="1371600"/>
          </a:xfrm>
          <a:prstGeom prst="rect">
            <a:avLst/>
          </a:prstGeom>
          <a:solidFill>
            <a:srgbClr val="002060"/>
          </a:solidFill>
        </p:spPr>
        <p:txBody>
          <a:bodyPr wrap="square" rtlCol="0" anchor="ctr">
            <a:noAutofit/>
          </a:bodyPr>
          <a:lstStyle/>
          <a:p>
            <a:r>
              <a:rPr lang="mr-IN" sz="1800" dirty="0">
                <a:solidFill>
                  <a:srgbClr val="FF6FCF"/>
                </a:solidFill>
                <a:latin typeface="Lucida Console" charset="0"/>
                <a:ea typeface="Lucida Console" charset="0"/>
                <a:cs typeface="Lucida Console" charset="0"/>
              </a:rPr>
              <a:t>#</a:t>
            </a:r>
            <a:r>
              <a:rPr lang="mr-IN" sz="1800" dirty="0" err="1">
                <a:solidFill>
                  <a:srgbClr val="FF6FCF"/>
                </a:solidFill>
                <a:latin typeface="Lucida Console" charset="0"/>
                <a:ea typeface="Lucida Console" charset="0"/>
                <a:cs typeface="Lucida Console" charset="0"/>
              </a:rPr>
              <a:t>pragma</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omp</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parallel</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for</a:t>
            </a:r>
            <a:endParaRPr lang="en-US" sz="1800" dirty="0">
              <a:solidFill>
                <a:srgbClr val="FF6FCF"/>
              </a:solidFill>
              <a:latin typeface="Lucida Console" charset="0"/>
              <a:ea typeface="Lucida Console" charset="0"/>
              <a:cs typeface="Lucida Console" charset="0"/>
            </a:endParaRPr>
          </a:p>
          <a:p>
            <a:r>
              <a:rPr lang="mr-IN" sz="1800" dirty="0" err="1">
                <a:solidFill>
                  <a:srgbClr val="FFFF00"/>
                </a:solidFill>
                <a:latin typeface="Lucida Console" charset="0"/>
                <a:ea typeface="Lucida Console" charset="0"/>
                <a:cs typeface="Lucida Console" charset="0"/>
              </a:rPr>
              <a:t>for</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a:t>
            </a:r>
            <a:r>
              <a:rPr lang="en-US" sz="1800" dirty="0">
                <a:solidFill>
                  <a:srgbClr val="FFFF00"/>
                </a:solidFill>
                <a:latin typeface="Lucida Console" charset="0"/>
                <a:ea typeface="Lucida Console" charset="0"/>
                <a:cs typeface="Lucida Console" charset="0"/>
              </a:rPr>
              <a:t>0</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&lt;</a:t>
            </a:r>
            <a:r>
              <a:rPr lang="en-US" sz="1800" dirty="0">
                <a:solidFill>
                  <a:srgbClr val="FFFF00"/>
                </a:solidFill>
                <a:latin typeface="Lucida Console" charset="0"/>
                <a:ea typeface="Lucida Console" charset="0"/>
                <a:cs typeface="Lucida Console" charset="0"/>
              </a:rPr>
              <a:t>N</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Z</a:t>
            </a:r>
            <a:r>
              <a:rPr lang="mr-IN" sz="1800" dirty="0">
                <a:solidFill>
                  <a:srgbClr val="FFFF00"/>
                </a:solidFill>
                <a:latin typeface="Lucida Console" charset="0"/>
                <a:ea typeface="Lucida Console" charset="0"/>
                <a:cs typeface="Lucida Console" charset="0"/>
              </a:rPr>
              <a:t>[</a:t>
            </a:r>
            <a:r>
              <a:rPr lang="en-US"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 = </a:t>
            </a:r>
            <a:r>
              <a:rPr lang="en-US" sz="1800" dirty="0">
                <a:solidFill>
                  <a:srgbClr val="FFFF00"/>
                </a:solidFill>
                <a:latin typeface="Lucida Console" charset="0"/>
                <a:ea typeface="Lucida Console" charset="0"/>
                <a:cs typeface="Lucida Console" charset="0"/>
              </a:rPr>
              <a:t>X[</a:t>
            </a:r>
            <a:r>
              <a:rPr lang="en-US" sz="1800" dirty="0" err="1">
                <a:solidFill>
                  <a:srgbClr val="FFFF00"/>
                </a:solidFill>
                <a:latin typeface="Lucida Console" charset="0"/>
                <a:ea typeface="Lucida Console" charset="0"/>
                <a:cs typeface="Lucida Console" charset="0"/>
              </a:rPr>
              <a:t>i</a:t>
            </a:r>
            <a:r>
              <a:rPr lang="en-US" sz="1800" dirty="0">
                <a:solidFill>
                  <a:srgbClr val="FFFF00"/>
                </a:solidFill>
                <a:latin typeface="Lucida Console" charset="0"/>
                <a:ea typeface="Lucida Console" charset="0"/>
                <a:cs typeface="Lucida Console" charset="0"/>
              </a:rPr>
              <a:t>] + alpha*Y[</a:t>
            </a:r>
            <a:r>
              <a:rPr lang="en-US" sz="1800" dirty="0" err="1">
                <a:solidFill>
                  <a:srgbClr val="FFFF00"/>
                </a:solidFill>
                <a:latin typeface="Lucida Console" charset="0"/>
                <a:ea typeface="Lucida Console" charset="0"/>
                <a:cs typeface="Lucida Console" charset="0"/>
              </a:rPr>
              <a:t>i</a:t>
            </a:r>
            <a:r>
              <a:rPr lang="en-US" sz="1800" dirty="0">
                <a:solidFill>
                  <a:srgbClr val="FFFF00"/>
                </a:solidFill>
                <a:latin typeface="Lucida Console" charset="0"/>
                <a:ea typeface="Lucida Console" charset="0"/>
                <a:cs typeface="Lucida Console" charset="0"/>
              </a:rPr>
              <a:t>];</a:t>
            </a:r>
          </a:p>
          <a:p>
            <a:r>
              <a:rPr lang="en-US" sz="1800" dirty="0">
                <a:solidFill>
                  <a:srgbClr val="FFFF00"/>
                </a:solidFill>
                <a:latin typeface="Lucida Console" charset="0"/>
                <a:ea typeface="Lucida Console" charset="0"/>
                <a:cs typeface="Lucida Console" charset="0"/>
              </a:rPr>
              <a:t>}</a:t>
            </a:r>
          </a:p>
        </p:txBody>
      </p:sp>
      <p:sp>
        <p:nvSpPr>
          <p:cNvPr id="62"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L1 AI</a:t>
            </a:r>
            <a:r>
              <a:rPr lang="mr-IN" sz="3200" dirty="0"/>
              <a:t>…</a:t>
            </a:r>
            <a:endParaRPr lang="en-US" sz="3200" dirty="0"/>
          </a:p>
          <a:p>
            <a:pPr marL="949301" lvl="3" indent="-457200">
              <a:spcBef>
                <a:spcPts val="800"/>
              </a:spcBef>
              <a:buSzPct val="100000"/>
              <a:buFont typeface="Arial" charset="0"/>
              <a:buChar char="•"/>
            </a:pPr>
            <a:r>
              <a:rPr lang="en-US" sz="1800" dirty="0"/>
              <a:t>2 flops</a:t>
            </a:r>
          </a:p>
          <a:p>
            <a:pPr marL="949301" lvl="3" indent="-457200">
              <a:spcBef>
                <a:spcPts val="800"/>
              </a:spcBef>
              <a:buSzPct val="100000"/>
              <a:buFont typeface="Arial" charset="0"/>
              <a:buChar char="•"/>
            </a:pPr>
            <a:r>
              <a:rPr lang="en-US" sz="1800" dirty="0"/>
              <a:t>2 x 8B load (old)</a:t>
            </a:r>
          </a:p>
          <a:p>
            <a:pPr marL="949301" lvl="3" indent="-457200">
              <a:spcBef>
                <a:spcPts val="800"/>
              </a:spcBef>
              <a:buSzPct val="100000"/>
              <a:buFont typeface="Arial" charset="0"/>
              <a:buChar char="•"/>
            </a:pPr>
            <a:r>
              <a:rPr lang="en-US" sz="1800" dirty="0"/>
              <a:t>1 x 8B store (new)</a:t>
            </a:r>
          </a:p>
          <a:p>
            <a:pPr marL="949301" lvl="3" indent="-457200">
              <a:spcBef>
                <a:spcPts val="800"/>
              </a:spcBef>
              <a:buSzPct val="100000"/>
              <a:buFont typeface="Arial" charset="0"/>
              <a:buChar char="•"/>
            </a:pPr>
            <a:r>
              <a:rPr lang="en-US" sz="1800" dirty="0"/>
              <a:t>= 0.08 flops per byte</a:t>
            </a:r>
          </a:p>
          <a:p>
            <a:pPr marL="622746" lvl="2" indent="-457200">
              <a:spcBef>
                <a:spcPts val="800"/>
              </a:spcBef>
              <a:buSzPct val="100000"/>
              <a:buFont typeface="Wingdings" charset="2"/>
              <a:buChar char="§"/>
            </a:pPr>
            <a:r>
              <a:rPr lang="en-US" sz="3200" dirty="0"/>
              <a:t>No cache reuse</a:t>
            </a:r>
            <a:r>
              <a:rPr lang="mr-IN" sz="3200" dirty="0"/>
              <a:t>…</a:t>
            </a:r>
            <a:endParaRPr lang="en-US" sz="3200" dirty="0"/>
          </a:p>
          <a:p>
            <a:pPr marL="949301" lvl="3" indent="-457200">
              <a:spcBef>
                <a:spcPts val="800"/>
              </a:spcBef>
              <a:buSzPct val="100000"/>
              <a:buFont typeface="Arial" charset="0"/>
              <a:buChar char="•"/>
            </a:pPr>
            <a:r>
              <a:rPr lang="en-US" sz="1800" dirty="0"/>
              <a:t>Iteration </a:t>
            </a:r>
            <a:r>
              <a:rPr lang="en-US" sz="1800" dirty="0" err="1"/>
              <a:t>i</a:t>
            </a:r>
            <a:r>
              <a:rPr lang="en-US" sz="1800" dirty="0"/>
              <a:t> doesn’t touch any data associated with iteration </a:t>
            </a:r>
            <a:r>
              <a:rPr lang="en-US" sz="1800" dirty="0" err="1"/>
              <a:t>i+delta</a:t>
            </a:r>
            <a:r>
              <a:rPr lang="en-US" sz="1800" dirty="0"/>
              <a:t> for any delta. </a:t>
            </a:r>
          </a:p>
          <a:p>
            <a:pPr marL="457200" indent="-457200">
              <a:spcBef>
                <a:spcPts val="800"/>
              </a:spcBef>
              <a:buFont typeface="Wingdings" charset="2"/>
              <a:buChar char="§"/>
            </a:pPr>
            <a:r>
              <a:rPr lang="mr-IN" sz="3200" dirty="0"/>
              <a:t>…</a:t>
            </a:r>
            <a:r>
              <a:rPr lang="en-US" sz="3200" dirty="0"/>
              <a:t> leads to a DRAM AI equal to the L1 AI</a:t>
            </a:r>
            <a:endParaRPr lang="en-US" sz="1800" dirty="0"/>
          </a:p>
        </p:txBody>
      </p:sp>
    </p:spTree>
    <p:extLst>
      <p:ext uri="{BB962C8B-B14F-4D97-AF65-F5344CB8AC3E}">
        <p14:creationId xmlns:p14="http://schemas.microsoft.com/office/powerpoint/2010/main" val="8951992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STREAM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62</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83" name="Group 82"/>
          <p:cNvGrpSpPr/>
          <p:nvPr/>
        </p:nvGrpSpPr>
        <p:grpSpPr>
          <a:xfrm>
            <a:off x="1600200" y="2209800"/>
            <a:ext cx="4800600" cy="4495800"/>
            <a:chOff x="1600200" y="2209800"/>
            <a:chExt cx="4800600" cy="4495800"/>
          </a:xfrm>
        </p:grpSpPr>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8454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56" name="TextBox 55"/>
              <p:cNvSpPr txBox="1"/>
              <p:nvPr/>
            </p:nvSpPr>
            <p:spPr>
              <a:xfrm>
                <a:off x="3429000" y="6096000"/>
                <a:ext cx="457200" cy="301752"/>
              </a:xfrm>
              <a:prstGeom prst="rect">
                <a:avLst/>
              </a:prstGeom>
              <a:noFill/>
            </p:spPr>
            <p:txBody>
              <a:bodyPr wrap="none" lIns="0" tIns="0" rIns="0" bIns="0" rtlCol="0" anchor="ctr" anchorCtr="0">
                <a:noAutofit/>
              </a:bodyPr>
              <a:lstStyle/>
              <a:p>
                <a:pPr algn="ctr"/>
                <a:r>
                  <a:rPr lang="en-US" sz="1800" dirty="0"/>
                  <a:t>0.083</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5" name="Group 84"/>
          <p:cNvGrpSpPr/>
          <p:nvPr/>
        </p:nvGrpSpPr>
        <p:grpSpPr>
          <a:xfrm>
            <a:off x="3733800" y="3068363"/>
            <a:ext cx="3200400" cy="3047999"/>
            <a:chOff x="3733800" y="3068363"/>
            <a:chExt cx="3200400" cy="3047999"/>
          </a:xfrm>
        </p:grpSpPr>
        <p:cxnSp>
          <p:nvCxnSpPr>
            <p:cNvPr id="52" name="Straight Connector 51"/>
            <p:cNvCxnSpPr/>
            <p:nvPr/>
          </p:nvCxnSpPr>
          <p:spPr bwMode="auto">
            <a:xfrm>
              <a:off x="37338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58" name="Straight Arrow Connector 57"/>
            <p:cNvCxnSpPr/>
            <p:nvPr/>
          </p:nvCxnSpPr>
          <p:spPr bwMode="auto">
            <a:xfrm flipH="1">
              <a:off x="3738376" y="5334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59" name="TextBox 58"/>
            <p:cNvSpPr txBox="1"/>
            <p:nvPr/>
          </p:nvSpPr>
          <p:spPr>
            <a:xfrm>
              <a:off x="4191000" y="5105400"/>
              <a:ext cx="2743200" cy="457200"/>
            </a:xfrm>
            <a:prstGeom prst="rect">
              <a:avLst/>
            </a:prstGeom>
            <a:noFill/>
          </p:spPr>
          <p:txBody>
            <a:bodyPr wrap="none" lIns="0" rtlCol="0">
              <a:noAutofit/>
            </a:bodyPr>
            <a:lstStyle/>
            <a:p>
              <a:r>
                <a:rPr lang="en-US" sz="1800" dirty="0">
                  <a:solidFill>
                    <a:srgbClr val="7030A0"/>
                  </a:solidFill>
                </a:rPr>
                <a:t>Multiple AI’s</a:t>
              </a:r>
              <a:r>
                <a:rPr lang="mr-IN" sz="1800" dirty="0">
                  <a:solidFill>
                    <a:srgbClr val="7030A0"/>
                  </a:solidFill>
                </a:rPr>
                <a:t>…</a:t>
              </a:r>
              <a:r>
                <a:rPr lang="en-US" sz="1800" dirty="0">
                  <a:solidFill>
                    <a:srgbClr val="7030A0"/>
                  </a:solidFill>
                </a:rPr>
                <a:t>.</a:t>
              </a:r>
            </a:p>
            <a:p>
              <a:pPr marL="342900" indent="-342900">
                <a:buAutoNum type="arabicParenR"/>
              </a:pPr>
              <a:r>
                <a:rPr lang="en-US" sz="1800" dirty="0" err="1">
                  <a:solidFill>
                    <a:srgbClr val="7030A0"/>
                  </a:solidFill>
                </a:rPr>
                <a:t>Flop:DRAM</a:t>
              </a:r>
              <a:r>
                <a:rPr lang="en-US" sz="1800" dirty="0">
                  <a:solidFill>
                    <a:srgbClr val="7030A0"/>
                  </a:solidFill>
                </a:rPr>
                <a:t> bytes</a:t>
              </a:r>
            </a:p>
            <a:p>
              <a:pPr marL="342900" indent="-342900">
                <a:buAutoNum type="arabicParenR"/>
              </a:pPr>
              <a:r>
                <a:rPr lang="en-US" sz="1800" dirty="0">
                  <a:solidFill>
                    <a:srgbClr val="7030A0"/>
                  </a:solidFill>
                </a:rPr>
                <a:t>Flop:L1 bytes (same)</a:t>
              </a:r>
            </a:p>
          </p:txBody>
        </p:sp>
      </p:grpSp>
      <p:grpSp>
        <p:nvGrpSpPr>
          <p:cNvPr id="84" name="Group 83"/>
          <p:cNvGrpSpPr/>
          <p:nvPr/>
        </p:nvGrpSpPr>
        <p:grpSpPr>
          <a:xfrm>
            <a:off x="8001000" y="2209800"/>
            <a:ext cx="4800600" cy="4495800"/>
            <a:chOff x="8001000" y="2209800"/>
            <a:chExt cx="4800600"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2462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3429000" y="6099048"/>
                <a:ext cx="457200" cy="301752"/>
              </a:xfrm>
              <a:prstGeom prst="rect">
                <a:avLst/>
              </a:prstGeom>
              <a:noFill/>
            </p:spPr>
            <p:txBody>
              <a:bodyPr wrap="none" lIns="0" tIns="0" rIns="0" bIns="0" rtlCol="0" anchor="ctr" anchorCtr="0">
                <a:noAutofit/>
              </a:bodyPr>
              <a:lstStyle/>
              <a:p>
                <a:pPr algn="ctr"/>
                <a:r>
                  <a:rPr lang="en-US" sz="1800" dirty="0"/>
                  <a:t>0.083</a:t>
                </a:r>
              </a:p>
            </p:txBody>
          </p:sp>
          <p:sp>
            <p:nvSpPr>
              <p:cNvPr id="61" name="TextBox 60"/>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6" name="Group 85"/>
          <p:cNvGrpSpPr/>
          <p:nvPr/>
        </p:nvGrpSpPr>
        <p:grpSpPr>
          <a:xfrm>
            <a:off x="10134600" y="3068363"/>
            <a:ext cx="3200400" cy="3047999"/>
            <a:chOff x="10134600" y="3068363"/>
            <a:chExt cx="3200400" cy="3047999"/>
          </a:xfrm>
        </p:grpSpPr>
        <p:cxnSp>
          <p:nvCxnSpPr>
            <p:cNvPr id="74" name="Straight Connector 73"/>
            <p:cNvCxnSpPr/>
            <p:nvPr/>
          </p:nvCxnSpPr>
          <p:spPr bwMode="auto">
            <a:xfrm>
              <a:off x="101346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80" name="Straight Arrow Connector 79"/>
            <p:cNvCxnSpPr/>
            <p:nvPr/>
          </p:nvCxnSpPr>
          <p:spPr bwMode="auto">
            <a:xfrm flipH="1">
              <a:off x="10139176" y="5715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81" name="TextBox 80"/>
            <p:cNvSpPr txBox="1"/>
            <p:nvPr/>
          </p:nvSpPr>
          <p:spPr>
            <a:xfrm>
              <a:off x="10591800" y="5486400"/>
              <a:ext cx="2743200" cy="457200"/>
            </a:xfrm>
            <a:prstGeom prst="rect">
              <a:avLst/>
            </a:prstGeom>
            <a:noFill/>
          </p:spPr>
          <p:txBody>
            <a:bodyPr wrap="none" lIns="0" rtlCol="0">
              <a:noAutofit/>
            </a:bodyPr>
            <a:lstStyle/>
            <a:p>
              <a:r>
                <a:rPr lang="en-US" sz="1800" dirty="0">
                  <a:solidFill>
                    <a:srgbClr val="7030A0"/>
                  </a:solidFill>
                </a:rPr>
                <a:t>Single AI based on flop:L1 bytes</a:t>
              </a:r>
            </a:p>
          </p:txBody>
        </p:sp>
      </p:grpSp>
      <p:grpSp>
        <p:nvGrpSpPr>
          <p:cNvPr id="89" name="Group 88"/>
          <p:cNvGrpSpPr/>
          <p:nvPr/>
        </p:nvGrpSpPr>
        <p:grpSpPr>
          <a:xfrm>
            <a:off x="10134600" y="3538263"/>
            <a:ext cx="2599509" cy="1297189"/>
            <a:chOff x="10134600" y="3538263"/>
            <a:chExt cx="2599509" cy="1297189"/>
          </a:xfrm>
        </p:grpSpPr>
        <p:sp>
          <p:nvSpPr>
            <p:cNvPr id="78" name="Freeform 77"/>
            <p:cNvSpPr/>
            <p:nvPr/>
          </p:nvSpPr>
          <p:spPr bwMode="auto">
            <a:xfrm>
              <a:off x="10134600" y="3538263"/>
              <a:ext cx="133390" cy="1282700"/>
            </a:xfrm>
            <a:custGeom>
              <a:avLst/>
              <a:gdLst>
                <a:gd name="connsiteX0" fmla="*/ 0 w 280165"/>
                <a:gd name="connsiteY0" fmla="*/ 0 h 1282700"/>
                <a:gd name="connsiteX1" fmla="*/ 279400 w 280165"/>
                <a:gd name="connsiteY1" fmla="*/ 698500 h 1282700"/>
                <a:gd name="connsiteX2" fmla="*/ 88900 w 280165"/>
                <a:gd name="connsiteY2" fmla="*/ 1282700 h 1282700"/>
              </a:gdLst>
              <a:ahLst/>
              <a:cxnLst>
                <a:cxn ang="0">
                  <a:pos x="connsiteX0" y="connsiteY0"/>
                </a:cxn>
                <a:cxn ang="0">
                  <a:pos x="connsiteX1" y="connsiteY1"/>
                </a:cxn>
                <a:cxn ang="0">
                  <a:pos x="connsiteX2" y="connsiteY2"/>
                </a:cxn>
              </a:cxnLst>
              <a:rect l="l" t="t" r="r" b="b"/>
              <a:pathLst>
                <a:path w="280165" h="1282700">
                  <a:moveTo>
                    <a:pt x="0" y="0"/>
                  </a:moveTo>
                  <a:cubicBezTo>
                    <a:pt x="132291" y="242358"/>
                    <a:pt x="264583" y="484717"/>
                    <a:pt x="279400" y="698500"/>
                  </a:cubicBezTo>
                  <a:cubicBezTo>
                    <a:pt x="294217" y="912283"/>
                    <a:pt x="88900" y="1282700"/>
                    <a:pt x="88900" y="1282700"/>
                  </a:cubicBezTo>
                </a:path>
              </a:pathLst>
            </a:custGeom>
            <a:noFill/>
            <a:ln w="25400" cap="flat" cmpd="sng" algn="ctr">
              <a:solidFill>
                <a:srgbClr val="7030A0"/>
              </a:solidFill>
              <a:prstDash val="solid"/>
              <a:round/>
              <a:headEnd type="oval"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TextBox 78"/>
            <p:cNvSpPr txBox="1"/>
            <p:nvPr/>
          </p:nvSpPr>
          <p:spPr>
            <a:xfrm>
              <a:off x="10287000" y="353826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Observed performance</a:t>
              </a:r>
            </a:p>
            <a:p>
              <a:r>
                <a:rPr lang="en-US" sz="1800" dirty="0">
                  <a:solidFill>
                    <a:srgbClr val="7030A0"/>
                  </a:solidFill>
                  <a:effectLst>
                    <a:glow rad="127000">
                      <a:schemeClr val="bg1"/>
                    </a:glow>
                  </a:effectLst>
                </a:rPr>
                <a:t>is correlated with DRAM</a:t>
              </a:r>
            </a:p>
            <a:p>
              <a:r>
                <a:rPr lang="en-US" sz="1800" dirty="0">
                  <a:solidFill>
                    <a:srgbClr val="7030A0"/>
                  </a:solidFill>
                  <a:effectLst>
                    <a:glow rad="127000">
                      <a:schemeClr val="bg1"/>
                    </a:glow>
                  </a:effectLst>
                </a:rPr>
                <a:t>bandwidth</a:t>
              </a:r>
            </a:p>
          </p:txBody>
        </p:sp>
      </p:grpSp>
      <p:sp>
        <p:nvSpPr>
          <p:cNvPr id="75" name="Oval 74"/>
          <p:cNvSpPr/>
          <p:nvPr/>
        </p:nvSpPr>
        <p:spPr bwMode="auto">
          <a:xfrm>
            <a:off x="10058400" y="4820964"/>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4" name="Group 3"/>
          <p:cNvGrpSpPr/>
          <p:nvPr/>
        </p:nvGrpSpPr>
        <p:grpSpPr>
          <a:xfrm>
            <a:off x="2081212" y="3538263"/>
            <a:ext cx="4175897" cy="1452410"/>
            <a:chOff x="2081212" y="3538263"/>
            <a:chExt cx="4175897" cy="1452410"/>
          </a:xfrm>
        </p:grpSpPr>
        <p:cxnSp>
          <p:nvCxnSpPr>
            <p:cNvPr id="60" name="Straight Connector 59"/>
            <p:cNvCxnSpPr/>
            <p:nvPr/>
          </p:nvCxnSpPr>
          <p:spPr bwMode="auto">
            <a:xfrm flipH="1">
              <a:off x="2081212" y="4928616"/>
              <a:ext cx="1652588" cy="0"/>
            </a:xfrm>
            <a:prstGeom prst="line">
              <a:avLst/>
            </a:prstGeom>
            <a:solidFill>
              <a:schemeClr val="accent1"/>
            </a:solidFill>
            <a:ln w="19050" cap="flat" cmpd="sng" algn="ctr">
              <a:solidFill>
                <a:srgbClr val="0432FF"/>
              </a:solidFill>
              <a:prstDash val="dash"/>
              <a:round/>
              <a:headEnd type="none" w="med" len="med"/>
              <a:tailEnd type="stealth" w="lg" len="lg"/>
            </a:ln>
            <a:effectLst/>
          </p:spPr>
        </p:cxnSp>
        <p:sp>
          <p:nvSpPr>
            <p:cNvPr id="57" name="TextBox 56"/>
            <p:cNvSpPr txBox="1"/>
            <p:nvPr/>
          </p:nvSpPr>
          <p:spPr>
            <a:xfrm>
              <a:off x="3810000" y="353826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Performance is bound to</a:t>
              </a:r>
            </a:p>
            <a:p>
              <a:r>
                <a:rPr lang="en-US" sz="1800" dirty="0">
                  <a:solidFill>
                    <a:srgbClr val="7030A0"/>
                  </a:solidFill>
                  <a:effectLst>
                    <a:glow rad="127000">
                      <a:schemeClr val="bg1"/>
                    </a:glow>
                  </a:effectLst>
                </a:rPr>
                <a:t>the minimum of the two</a:t>
              </a:r>
            </a:p>
            <a:p>
              <a:r>
                <a:rPr lang="en-US" sz="1800" dirty="0">
                  <a:solidFill>
                    <a:srgbClr val="7030A0"/>
                  </a:solidFill>
                  <a:effectLst>
                    <a:glow rad="127000">
                      <a:schemeClr val="bg1"/>
                    </a:glow>
                  </a:effectLst>
                </a:rPr>
                <a:t>Intercepts</a:t>
              </a:r>
              <a:r>
                <a:rPr lang="mr-IN" sz="1800" dirty="0">
                  <a:solidFill>
                    <a:srgbClr val="7030A0"/>
                  </a:solidFill>
                  <a:effectLst>
                    <a:glow rad="127000">
                      <a:schemeClr val="bg1"/>
                    </a:glow>
                  </a:effectLst>
                </a:rPr>
                <a:t>…</a:t>
              </a:r>
              <a:endParaRPr lang="en-US" sz="1800" dirty="0">
                <a:solidFill>
                  <a:srgbClr val="7030A0"/>
                </a:solidFill>
                <a:effectLst>
                  <a:glow rad="127000">
                    <a:schemeClr val="bg1"/>
                  </a:glow>
                </a:effectLst>
              </a:endParaRPr>
            </a:p>
            <a:p>
              <a:r>
                <a:rPr lang="en-US" sz="1800" dirty="0">
                  <a:solidFill>
                    <a:srgbClr val="7030A0"/>
                  </a:solidFill>
                  <a:effectLst>
                    <a:glow rad="127000">
                      <a:schemeClr val="bg1"/>
                    </a:glow>
                  </a:effectLst>
                </a:rPr>
                <a:t>   AI</a:t>
              </a:r>
              <a:r>
                <a:rPr lang="en-US" sz="1800" baseline="-25000" dirty="0">
                  <a:solidFill>
                    <a:srgbClr val="7030A0"/>
                  </a:solidFill>
                  <a:effectLst>
                    <a:glow rad="127000">
                      <a:schemeClr val="bg1"/>
                    </a:glow>
                  </a:effectLst>
                </a:rPr>
                <a:t>L1</a:t>
              </a:r>
              <a:r>
                <a:rPr lang="en-US" sz="1800" dirty="0">
                  <a:solidFill>
                    <a:srgbClr val="7030A0"/>
                  </a:solidFill>
                  <a:effectLst>
                    <a:glow rad="127000">
                      <a:schemeClr val="bg1"/>
                    </a:glow>
                  </a:effectLst>
                </a:rPr>
                <a:t> 	* L1 GB/s</a:t>
              </a:r>
            </a:p>
            <a:p>
              <a:r>
                <a:rPr lang="en-US" sz="1800" dirty="0">
                  <a:solidFill>
                    <a:srgbClr val="7030A0"/>
                  </a:solidFill>
                  <a:effectLst>
                    <a:glow rad="127000">
                      <a:schemeClr val="bg1"/>
                    </a:glow>
                  </a:effectLst>
                </a:rPr>
                <a:t>   AI</a:t>
              </a:r>
              <a:r>
                <a:rPr lang="en-US" sz="1800" baseline="-25000" dirty="0">
                  <a:solidFill>
                    <a:srgbClr val="7030A0"/>
                  </a:solidFill>
                  <a:effectLst>
                    <a:glow rad="127000">
                      <a:schemeClr val="bg1"/>
                    </a:glow>
                  </a:effectLst>
                </a:rPr>
                <a:t>DRAM</a:t>
              </a:r>
              <a:r>
                <a:rPr lang="en-US" sz="1800" dirty="0">
                  <a:solidFill>
                    <a:srgbClr val="7030A0"/>
                  </a:solidFill>
                  <a:effectLst>
                    <a:glow rad="127000">
                      <a:schemeClr val="bg1"/>
                    </a:glow>
                  </a:effectLst>
                </a:rPr>
                <a:t>	* DRAM GB/s</a:t>
              </a:r>
            </a:p>
          </p:txBody>
        </p:sp>
        <p:sp>
          <p:nvSpPr>
            <p:cNvPr id="53" name="Oval 52"/>
            <p:cNvSpPr/>
            <p:nvPr/>
          </p:nvSpPr>
          <p:spPr bwMode="auto">
            <a:xfrm>
              <a:off x="3656080" y="4838272"/>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62" name="Oval 61"/>
          <p:cNvSpPr/>
          <p:nvPr/>
        </p:nvSpPr>
        <p:spPr bwMode="auto">
          <a:xfrm>
            <a:off x="3657600" y="3429000"/>
            <a:ext cx="152400" cy="152401"/>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0295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1" nodeType="clickEffect">
                                  <p:stCondLst>
                                    <p:cond delay="0"/>
                                  </p:stCondLst>
                                  <p:childTnLst>
                                    <p:animMotion origin="layout" path="M 0 0 L 0 0.17592 " pathEditMode="relative" ptsTypes="AA">
                                      <p:cBhvr>
                                        <p:cTn id="22" dur="1000" fill="hold"/>
                                        <p:tgtEl>
                                          <p:spTgt spid="6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62" grpId="0" animBg="1"/>
      <p:bldP spid="62"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7-point Stencil (Small Problem)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63</a:t>
            </a:fld>
            <a:endParaRPr lang="en-US" dirty="0"/>
          </a:p>
        </p:txBody>
      </p:sp>
      <p:sp>
        <p:nvSpPr>
          <p:cNvPr id="61" name="TextBox 60"/>
          <p:cNvSpPr txBox="1"/>
          <p:nvPr/>
        </p:nvSpPr>
        <p:spPr>
          <a:xfrm>
            <a:off x="7543800" y="1600200"/>
            <a:ext cx="5486400" cy="3657600"/>
          </a:xfrm>
          <a:prstGeom prst="rect">
            <a:avLst/>
          </a:prstGeom>
          <a:solidFill>
            <a:srgbClr val="002060"/>
          </a:solidFill>
        </p:spPr>
        <p:txBody>
          <a:bodyPr wrap="square" rtlCol="0" anchor="ctr">
            <a:noAutofit/>
          </a:bodyPr>
          <a:lstStyle/>
          <a:p>
            <a:r>
              <a:rPr lang="mr-IN" sz="1800" dirty="0">
                <a:solidFill>
                  <a:srgbClr val="FF6FCF"/>
                </a:solidFill>
                <a:latin typeface="Lucida Console" charset="0"/>
                <a:ea typeface="Lucida Console" charset="0"/>
                <a:cs typeface="Lucida Console" charset="0"/>
              </a:rPr>
              <a:t>#</a:t>
            </a:r>
            <a:r>
              <a:rPr lang="mr-IN" sz="1800" dirty="0" err="1">
                <a:solidFill>
                  <a:srgbClr val="FF6FCF"/>
                </a:solidFill>
                <a:latin typeface="Lucida Console" charset="0"/>
                <a:ea typeface="Lucida Console" charset="0"/>
                <a:cs typeface="Lucida Console" charset="0"/>
              </a:rPr>
              <a:t>pragma</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omp</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parallel</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for</a:t>
            </a:r>
            <a:endParaRPr lang="en-US" sz="1800" dirty="0">
              <a:solidFill>
                <a:srgbClr val="FF6FCF"/>
              </a:solidFill>
              <a:latin typeface="Lucida Console" charset="0"/>
              <a:ea typeface="Lucida Console" charset="0"/>
              <a:cs typeface="Lucida Console" charset="0"/>
            </a:endParaRPr>
          </a:p>
          <a:p>
            <a:r>
              <a:rPr lang="mr-IN" sz="1800" dirty="0" err="1">
                <a:solidFill>
                  <a:srgbClr val="FFFF00"/>
                </a:solidFill>
                <a:latin typeface="Lucida Console" charset="0"/>
                <a:ea typeface="Lucida Console" charset="0"/>
                <a:cs typeface="Lucida Console" charset="0"/>
              </a:rPr>
              <a:t>for</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k</a:t>
            </a:r>
            <a:r>
              <a:rPr lang="mr-IN" sz="1800" dirty="0">
                <a:solidFill>
                  <a:srgbClr val="FFFF00"/>
                </a:solidFill>
                <a:latin typeface="Lucida Console" charset="0"/>
                <a:ea typeface="Lucida Console" charset="0"/>
                <a:cs typeface="Lucida Console" charset="0"/>
              </a:rPr>
              <a:t>=1;k&lt;dim+1;k++){</a:t>
            </a:r>
            <a:endParaRPr lang="en-US" sz="1800" dirty="0">
              <a:solidFill>
                <a:srgbClr val="FFFF00"/>
              </a:solidFill>
              <a:latin typeface="Lucida Console" charset="0"/>
              <a:ea typeface="Lucida Console" charset="0"/>
              <a:cs typeface="Lucida Console" charset="0"/>
            </a:endParaRPr>
          </a:p>
          <a:p>
            <a:r>
              <a:rPr lang="mr-IN" sz="1800" dirty="0" err="1">
                <a:solidFill>
                  <a:srgbClr val="FFFF00"/>
                </a:solidFill>
                <a:latin typeface="Lucida Console" charset="0"/>
                <a:ea typeface="Lucida Console" charset="0"/>
                <a:cs typeface="Lucida Console" charset="0"/>
              </a:rPr>
              <a:t>for</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j</a:t>
            </a:r>
            <a:r>
              <a:rPr lang="mr-IN" sz="1800" dirty="0">
                <a:solidFill>
                  <a:srgbClr val="FFFF00"/>
                </a:solidFill>
                <a:latin typeface="Lucida Console" charset="0"/>
                <a:ea typeface="Lucida Console" charset="0"/>
                <a:cs typeface="Lucida Console" charset="0"/>
              </a:rPr>
              <a:t>=1;j&lt;dim+1;j++){</a:t>
            </a:r>
            <a:endParaRPr lang="en-US" sz="1800" dirty="0">
              <a:solidFill>
                <a:srgbClr val="FFFF00"/>
              </a:solidFill>
              <a:latin typeface="Lucida Console" charset="0"/>
              <a:ea typeface="Lucida Console" charset="0"/>
              <a:cs typeface="Lucida Console" charset="0"/>
            </a:endParaRPr>
          </a:p>
          <a:p>
            <a:r>
              <a:rPr lang="mr-IN" sz="1800" dirty="0" err="1">
                <a:solidFill>
                  <a:srgbClr val="FFFF00"/>
                </a:solidFill>
                <a:latin typeface="Lucida Console" charset="0"/>
                <a:ea typeface="Lucida Console" charset="0"/>
                <a:cs typeface="Lucida Console" charset="0"/>
              </a:rPr>
              <a:t>for</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=1;i&lt;dim+1;i++){</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err="1">
                <a:solidFill>
                  <a:srgbClr val="FFFF00"/>
                </a:solidFill>
                <a:latin typeface="Lucida Console" charset="0"/>
                <a:ea typeface="Lucida Console" charset="0"/>
                <a:cs typeface="Lucida Console" charset="0"/>
              </a:rPr>
              <a:t>int</a:t>
            </a:r>
            <a:r>
              <a:rPr lang="mr-IN" sz="1800" dirty="0">
                <a:solidFill>
                  <a:srgbClr val="FFFF00"/>
                </a:solidFill>
                <a:latin typeface="Lucida Console" charset="0"/>
                <a:ea typeface="Lucida Console" charset="0"/>
                <a:cs typeface="Lucida Console" charset="0"/>
              </a:rPr>
              <a:t> </a:t>
            </a:r>
            <a:r>
              <a:rPr lang="mr-IN" sz="1800" dirty="0" err="1">
                <a:solidFill>
                  <a:srgbClr val="FFFF00"/>
                </a:solidFill>
                <a:latin typeface="Lucida Console" charset="0"/>
                <a:ea typeface="Lucida Console" charset="0"/>
                <a:cs typeface="Lucida Console" charset="0"/>
              </a:rPr>
              <a:t>ijk</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j</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jStride</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k</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kStride</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a:t>
            </a:r>
            <a:r>
              <a:rPr lang="mr-IN" sz="1800" dirty="0" err="1">
                <a:solidFill>
                  <a:srgbClr val="FFFF00"/>
                </a:solidFill>
                <a:latin typeface="Lucida Console" charset="0"/>
                <a:ea typeface="Lucida Console" charset="0"/>
                <a:cs typeface="Lucida Console" charset="0"/>
              </a:rPr>
              <a:t>new</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a:t>
            </a:r>
            <a:r>
              <a:rPr lang="mr-IN" sz="1800" dirty="0">
                <a:solidFill>
                  <a:srgbClr val="FFFF00"/>
                </a:solidFill>
                <a:latin typeface="Lucida Console" charset="0"/>
                <a:ea typeface="Lucida Console" charset="0"/>
                <a:cs typeface="Lucida Console" charset="0"/>
              </a:rPr>
              <a:t>] = -6.0*</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a:t>
            </a:r>
            <a:r>
              <a:rPr lang="mr-IN" sz="1800" dirty="0">
                <a:solidFill>
                  <a:srgbClr val="FFFF00"/>
                </a:solidFill>
                <a:latin typeface="Lucida Console" charset="0"/>
                <a:ea typeface="Lucida Console" charset="0"/>
                <a:cs typeface="Lucida Console" charset="0"/>
              </a:rPr>
              <a:t>        ]</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[ijk-1      ]</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[ijk+1      ]</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ijk-jStride</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ijk+jStride</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ijk-kStride</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ijk+kStride</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p:txBody>
      </p:sp>
      <p:sp>
        <p:nvSpPr>
          <p:cNvPr id="62"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L1 AI</a:t>
            </a:r>
            <a:r>
              <a:rPr lang="mr-IN" sz="3200" dirty="0"/>
              <a:t>…</a:t>
            </a:r>
            <a:endParaRPr lang="en-US" sz="3200" dirty="0"/>
          </a:p>
          <a:p>
            <a:pPr marL="949301" lvl="3" indent="-457200">
              <a:spcBef>
                <a:spcPts val="800"/>
              </a:spcBef>
              <a:buSzPct val="100000"/>
              <a:buFont typeface="Arial" charset="0"/>
              <a:buChar char="•"/>
            </a:pPr>
            <a:r>
              <a:rPr lang="en-US" sz="1800" dirty="0"/>
              <a:t>7 flops</a:t>
            </a:r>
          </a:p>
          <a:p>
            <a:pPr marL="949301" lvl="3" indent="-457200">
              <a:spcBef>
                <a:spcPts val="800"/>
              </a:spcBef>
              <a:buSzPct val="100000"/>
              <a:buFont typeface="Arial" charset="0"/>
              <a:buChar char="•"/>
            </a:pPr>
            <a:r>
              <a:rPr lang="en-US" sz="1800" dirty="0"/>
              <a:t>7 x 8B load (old)</a:t>
            </a:r>
          </a:p>
          <a:p>
            <a:pPr marL="949301" lvl="3" indent="-457200">
              <a:spcBef>
                <a:spcPts val="800"/>
              </a:spcBef>
              <a:buSzPct val="100000"/>
              <a:buFont typeface="Arial" charset="0"/>
              <a:buChar char="•"/>
            </a:pPr>
            <a:r>
              <a:rPr lang="en-US" sz="1800" dirty="0"/>
              <a:t>1 x 8B store (new)</a:t>
            </a:r>
          </a:p>
          <a:p>
            <a:pPr marL="949301" lvl="3" indent="-457200">
              <a:spcBef>
                <a:spcPts val="800"/>
              </a:spcBef>
              <a:buSzPct val="100000"/>
              <a:buFont typeface="Arial" charset="0"/>
              <a:buChar char="•"/>
            </a:pPr>
            <a:r>
              <a:rPr lang="en-US" sz="1800" dirty="0"/>
              <a:t>= 0.11 flops per byte</a:t>
            </a:r>
          </a:p>
          <a:p>
            <a:pPr marL="949301" lvl="3" indent="-457200">
              <a:spcBef>
                <a:spcPts val="800"/>
              </a:spcBef>
              <a:buSzPct val="100000"/>
              <a:buFont typeface="Arial" charset="0"/>
              <a:buChar char="•"/>
            </a:pPr>
            <a:r>
              <a:rPr lang="en-US" sz="1800" dirty="0"/>
              <a:t>some compilers may do register shuffles to reduce the number of loads.</a:t>
            </a:r>
          </a:p>
          <a:p>
            <a:pPr marL="622746" lvl="2" indent="-457200">
              <a:spcBef>
                <a:spcPts val="800"/>
              </a:spcBef>
              <a:buSzPct val="100000"/>
              <a:buFont typeface="Wingdings" charset="2"/>
              <a:buChar char="§"/>
            </a:pPr>
            <a:r>
              <a:rPr lang="en-US" sz="3200" dirty="0"/>
              <a:t>Moderate cache reuse</a:t>
            </a:r>
            <a:r>
              <a:rPr lang="mr-IN" sz="3200" dirty="0"/>
              <a:t>…</a:t>
            </a:r>
            <a:endParaRPr lang="en-US" sz="3200" dirty="0"/>
          </a:p>
          <a:p>
            <a:pPr marL="949301" lvl="3" indent="-457200">
              <a:spcBef>
                <a:spcPts val="800"/>
              </a:spcBef>
              <a:buSzPct val="100000"/>
              <a:buFont typeface="Arial" charset="0"/>
              <a:buChar char="•"/>
            </a:pPr>
            <a:r>
              <a:rPr lang="en-US" sz="1800" dirty="0"/>
              <a:t>old[</a:t>
            </a:r>
            <a:r>
              <a:rPr lang="en-US" sz="1800" dirty="0" err="1"/>
              <a:t>ijk</a:t>
            </a:r>
            <a:r>
              <a:rPr lang="en-US" sz="1800" dirty="0"/>
              <a:t>] is reused on subsequent iterations of </a:t>
            </a:r>
            <a:r>
              <a:rPr lang="en-US" sz="1800" dirty="0" err="1"/>
              <a:t>i,j,k</a:t>
            </a:r>
            <a:endParaRPr lang="en-US" sz="1800" dirty="0"/>
          </a:p>
          <a:p>
            <a:pPr marL="949301" lvl="3" indent="-457200">
              <a:spcBef>
                <a:spcPts val="800"/>
              </a:spcBef>
              <a:buSzPct val="100000"/>
              <a:buFont typeface="Arial" charset="0"/>
              <a:buChar char="•"/>
            </a:pPr>
            <a:r>
              <a:rPr lang="en-US" sz="1800" dirty="0"/>
              <a:t>old[ijk-1] is reused on subsequent iterations of </a:t>
            </a:r>
            <a:r>
              <a:rPr lang="en-US" sz="1800" dirty="0" err="1"/>
              <a:t>i</a:t>
            </a:r>
            <a:r>
              <a:rPr lang="en-US" sz="1800" dirty="0"/>
              <a:t>.</a:t>
            </a:r>
          </a:p>
          <a:p>
            <a:pPr marL="949301" lvl="3" indent="-457200">
              <a:spcBef>
                <a:spcPts val="800"/>
              </a:spcBef>
              <a:buSzPct val="100000"/>
              <a:buFont typeface="Arial" charset="0"/>
              <a:buChar char="•"/>
            </a:pPr>
            <a:r>
              <a:rPr lang="en-US" sz="1800" dirty="0"/>
              <a:t>old[</a:t>
            </a:r>
            <a:r>
              <a:rPr lang="en-US" sz="1800" dirty="0" err="1"/>
              <a:t>ijk-jStride</a:t>
            </a:r>
            <a:r>
              <a:rPr lang="en-US" sz="1800" dirty="0"/>
              <a:t>] is reused on subsequent iterations of j.</a:t>
            </a:r>
          </a:p>
          <a:p>
            <a:pPr marL="949301" lvl="3" indent="-457200">
              <a:spcBef>
                <a:spcPts val="800"/>
              </a:spcBef>
              <a:buSzPct val="100000"/>
              <a:buFont typeface="Arial" charset="0"/>
              <a:buChar char="•"/>
            </a:pPr>
            <a:r>
              <a:rPr lang="en-US" sz="1800" dirty="0"/>
              <a:t>old[</a:t>
            </a:r>
            <a:r>
              <a:rPr lang="en-US" sz="1800" dirty="0" err="1"/>
              <a:t>ijk-kStride</a:t>
            </a:r>
            <a:r>
              <a:rPr lang="en-US" sz="1800" dirty="0"/>
              <a:t>] is reused on subsequent iterations of k.</a:t>
            </a:r>
          </a:p>
          <a:p>
            <a:pPr marL="457200" indent="-457200">
              <a:spcBef>
                <a:spcPts val="800"/>
              </a:spcBef>
              <a:buFont typeface="Wingdings" charset="2"/>
              <a:buChar char="§"/>
            </a:pPr>
            <a:r>
              <a:rPr lang="mr-IN" sz="3200" dirty="0"/>
              <a:t>…</a:t>
            </a:r>
            <a:r>
              <a:rPr lang="en-US" sz="3200" dirty="0"/>
              <a:t> leads to DRAM AI larger than the L1 AI</a:t>
            </a:r>
            <a:endParaRPr lang="en-US" sz="1800" dirty="0"/>
          </a:p>
        </p:txBody>
      </p:sp>
    </p:spTree>
    <p:extLst>
      <p:ext uri="{BB962C8B-B14F-4D97-AF65-F5344CB8AC3E}">
        <p14:creationId xmlns:p14="http://schemas.microsoft.com/office/powerpoint/2010/main" val="1030130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7-point Stencil (Small Problem)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64</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4" name="Group 3"/>
          <p:cNvGrpSpPr/>
          <p:nvPr/>
        </p:nvGrpSpPr>
        <p:grpSpPr>
          <a:xfrm>
            <a:off x="1600200" y="2209800"/>
            <a:ext cx="4800600" cy="4495800"/>
            <a:chOff x="1600200" y="2209800"/>
            <a:chExt cx="4800600" cy="4495800"/>
          </a:xfrm>
        </p:grpSpPr>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9216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2819400" y="6099048"/>
                <a:ext cx="457200" cy="301752"/>
              </a:xfrm>
              <a:prstGeom prst="rect">
                <a:avLst/>
              </a:prstGeom>
              <a:noFill/>
            </p:spPr>
            <p:txBody>
              <a:bodyPr wrap="none" lIns="0" tIns="0" rIns="0" rtlCol="0" anchor="ctr" anchorCtr="0">
                <a:noAutofit/>
              </a:bodyPr>
              <a:lstStyle/>
              <a:p>
                <a:pPr algn="ctr"/>
                <a:r>
                  <a:rPr lang="en-US" sz="1800" dirty="0"/>
                  <a:t>0.11</a:t>
                </a:r>
              </a:p>
            </p:txBody>
          </p:sp>
          <p:sp>
            <p:nvSpPr>
              <p:cNvPr id="56" name="TextBox 55"/>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61" name="TextBox 60"/>
              <p:cNvSpPr txBox="1"/>
              <p:nvPr/>
            </p:nvSpPr>
            <p:spPr>
              <a:xfrm>
                <a:off x="3429000" y="6096000"/>
                <a:ext cx="457200" cy="301752"/>
              </a:xfrm>
              <a:prstGeom prst="rect">
                <a:avLst/>
              </a:prstGeom>
              <a:noFill/>
            </p:spPr>
            <p:txBody>
              <a:bodyPr wrap="none" lIns="0" tIns="0" rIns="0" rtlCol="0" anchor="ctr" anchorCtr="0">
                <a:noAutofit/>
              </a:bodyPr>
              <a:lstStyle/>
              <a:p>
                <a:pPr algn="ctr"/>
                <a:r>
                  <a:rPr lang="en-US" sz="1800" dirty="0"/>
                  <a:t>0.44</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6" name="Group 5"/>
          <p:cNvGrpSpPr/>
          <p:nvPr/>
        </p:nvGrpSpPr>
        <p:grpSpPr>
          <a:xfrm>
            <a:off x="8001000" y="2209800"/>
            <a:ext cx="4800600" cy="4495800"/>
            <a:chOff x="8001000" y="2209800"/>
            <a:chExt cx="4800600"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3224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2819400" y="6099048"/>
                <a:ext cx="457200" cy="301752"/>
              </a:xfrm>
              <a:prstGeom prst="rect">
                <a:avLst/>
              </a:prstGeom>
              <a:noFill/>
            </p:spPr>
            <p:txBody>
              <a:bodyPr wrap="none" lIns="0" tIns="0" rIns="0" bIns="0" rtlCol="0" anchor="ctr" anchorCtr="0">
                <a:noAutofit/>
              </a:bodyPr>
              <a:lstStyle/>
              <a:p>
                <a:pPr algn="ctr"/>
                <a:r>
                  <a:rPr lang="en-US" sz="1800"/>
                  <a:t>0.11</a:t>
                </a:r>
                <a:endParaRPr lang="en-US" sz="1800" dirty="0"/>
              </a:p>
            </p:txBody>
          </p:sp>
          <p:sp>
            <p:nvSpPr>
              <p:cNvPr id="62" name="TextBox 61"/>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7" name="Group 6"/>
          <p:cNvGrpSpPr/>
          <p:nvPr/>
        </p:nvGrpSpPr>
        <p:grpSpPr>
          <a:xfrm>
            <a:off x="3124200" y="3048000"/>
            <a:ext cx="3810000" cy="3068362"/>
            <a:chOff x="3124200" y="3048000"/>
            <a:chExt cx="3810000" cy="3068362"/>
          </a:xfrm>
        </p:grpSpPr>
        <p:cxnSp>
          <p:nvCxnSpPr>
            <p:cNvPr id="52" name="Straight Connector 51"/>
            <p:cNvCxnSpPr/>
            <p:nvPr/>
          </p:nvCxnSpPr>
          <p:spPr bwMode="auto">
            <a:xfrm>
              <a:off x="37338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58" name="Straight Arrow Connector 57"/>
            <p:cNvCxnSpPr/>
            <p:nvPr/>
          </p:nvCxnSpPr>
          <p:spPr bwMode="auto">
            <a:xfrm flipH="1">
              <a:off x="3738376" y="55626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59" name="TextBox 58"/>
            <p:cNvSpPr txBox="1"/>
            <p:nvPr/>
          </p:nvSpPr>
          <p:spPr>
            <a:xfrm>
              <a:off x="4191000" y="5105400"/>
              <a:ext cx="2743200" cy="457200"/>
            </a:xfrm>
            <a:prstGeom prst="rect">
              <a:avLst/>
            </a:prstGeom>
            <a:noFill/>
          </p:spPr>
          <p:txBody>
            <a:bodyPr wrap="none" lIns="0" rtlCol="0">
              <a:noAutofit/>
            </a:bodyPr>
            <a:lstStyle/>
            <a:p>
              <a:r>
                <a:rPr lang="en-US" sz="1800" dirty="0">
                  <a:solidFill>
                    <a:srgbClr val="7030A0"/>
                  </a:solidFill>
                </a:rPr>
                <a:t>Multiple AI’s</a:t>
              </a:r>
              <a:r>
                <a:rPr lang="mr-IN" sz="1800" dirty="0">
                  <a:solidFill>
                    <a:srgbClr val="7030A0"/>
                  </a:solidFill>
                </a:rPr>
                <a:t>…</a:t>
              </a:r>
              <a:r>
                <a:rPr lang="en-US" sz="1800" dirty="0">
                  <a:solidFill>
                    <a:srgbClr val="7030A0"/>
                  </a:solidFill>
                </a:rPr>
                <a:t>.</a:t>
              </a:r>
            </a:p>
            <a:p>
              <a:pPr marL="342900" indent="-342900">
                <a:buAutoNum type="arabicParenR"/>
              </a:pPr>
              <a:r>
                <a:rPr lang="en-US" sz="1800" dirty="0" err="1">
                  <a:solidFill>
                    <a:srgbClr val="7030A0"/>
                  </a:solidFill>
                </a:rPr>
                <a:t>flop:DRAM</a:t>
              </a:r>
              <a:r>
                <a:rPr lang="en-US" sz="1800" dirty="0">
                  <a:solidFill>
                    <a:srgbClr val="7030A0"/>
                  </a:solidFill>
                </a:rPr>
                <a:t> ~ 0.44</a:t>
              </a:r>
            </a:p>
            <a:p>
              <a:pPr marL="342900" indent="-342900">
                <a:buAutoNum type="arabicParenR"/>
              </a:pPr>
              <a:r>
                <a:rPr lang="en-US" sz="1800" dirty="0">
                  <a:solidFill>
                    <a:srgbClr val="7030A0"/>
                  </a:solidFill>
                </a:rPr>
                <a:t>flop:L1 ~ 0.11</a:t>
              </a:r>
            </a:p>
          </p:txBody>
        </p:sp>
        <p:cxnSp>
          <p:nvCxnSpPr>
            <p:cNvPr id="41" name="Straight Connector 40"/>
            <p:cNvCxnSpPr/>
            <p:nvPr/>
          </p:nvCxnSpPr>
          <p:spPr bwMode="auto">
            <a:xfrm>
              <a:off x="3124200" y="3048000"/>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42" name="Straight Arrow Connector 41"/>
            <p:cNvCxnSpPr/>
            <p:nvPr/>
          </p:nvCxnSpPr>
          <p:spPr bwMode="auto">
            <a:xfrm flipH="1">
              <a:off x="3124200" y="5867400"/>
              <a:ext cx="9829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grpSp>
      <p:grpSp>
        <p:nvGrpSpPr>
          <p:cNvPr id="12" name="Group 11"/>
          <p:cNvGrpSpPr/>
          <p:nvPr/>
        </p:nvGrpSpPr>
        <p:grpSpPr>
          <a:xfrm>
            <a:off x="2081213" y="4038599"/>
            <a:ext cx="4167187" cy="952074"/>
            <a:chOff x="2081213" y="4038599"/>
            <a:chExt cx="4167187" cy="952074"/>
          </a:xfrm>
        </p:grpSpPr>
        <p:cxnSp>
          <p:nvCxnSpPr>
            <p:cNvPr id="60" name="Straight Connector 59"/>
            <p:cNvCxnSpPr/>
            <p:nvPr/>
          </p:nvCxnSpPr>
          <p:spPr bwMode="auto">
            <a:xfrm flipH="1">
              <a:off x="2081213" y="4919472"/>
              <a:ext cx="1652587" cy="0"/>
            </a:xfrm>
            <a:prstGeom prst="line">
              <a:avLst/>
            </a:prstGeom>
            <a:solidFill>
              <a:schemeClr val="accent1"/>
            </a:solidFill>
            <a:ln w="19050" cap="flat" cmpd="sng" algn="ctr">
              <a:solidFill>
                <a:srgbClr val="0432FF"/>
              </a:solidFill>
              <a:prstDash val="dash"/>
              <a:round/>
              <a:headEnd type="none" w="med" len="med"/>
              <a:tailEnd type="stealth" w="lg" len="lg"/>
            </a:ln>
            <a:effectLst/>
          </p:spPr>
        </p:cxnSp>
        <p:sp>
          <p:nvSpPr>
            <p:cNvPr id="53" name="Oval 52"/>
            <p:cNvSpPr/>
            <p:nvPr/>
          </p:nvSpPr>
          <p:spPr bwMode="auto">
            <a:xfrm>
              <a:off x="3656080" y="4838272"/>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TextBox 56"/>
            <p:cNvSpPr txBox="1"/>
            <p:nvPr/>
          </p:nvSpPr>
          <p:spPr>
            <a:xfrm>
              <a:off x="3801291" y="4296881"/>
              <a:ext cx="2447109" cy="579919"/>
            </a:xfrm>
            <a:prstGeom prst="rect">
              <a:avLst/>
            </a:prstGeom>
            <a:noFill/>
          </p:spPr>
          <p:txBody>
            <a:bodyPr wrap="none" rtlCol="0" anchor="ctr">
              <a:noAutofit/>
            </a:bodyPr>
            <a:lstStyle/>
            <a:p>
              <a:r>
                <a:rPr lang="en-US" sz="1800" dirty="0">
                  <a:solidFill>
                    <a:srgbClr val="7030A0"/>
                  </a:solidFill>
                  <a:effectLst>
                    <a:glow rad="127000">
                      <a:schemeClr val="bg1"/>
                    </a:glow>
                  </a:effectLst>
                </a:rPr>
                <a:t>Performance bound is</a:t>
              </a:r>
            </a:p>
            <a:p>
              <a:r>
                <a:rPr lang="en-US" sz="1800" dirty="0">
                  <a:solidFill>
                    <a:srgbClr val="7030A0"/>
                  </a:solidFill>
                  <a:effectLst>
                    <a:glow rad="127000">
                      <a:schemeClr val="bg1"/>
                    </a:glow>
                  </a:effectLst>
                </a:rPr>
                <a:t>the minimum of the two</a:t>
              </a:r>
            </a:p>
          </p:txBody>
        </p:sp>
        <p:sp>
          <p:nvSpPr>
            <p:cNvPr id="82" name="Oval 81"/>
            <p:cNvSpPr/>
            <p:nvPr/>
          </p:nvSpPr>
          <p:spPr bwMode="auto">
            <a:xfrm>
              <a:off x="3048000" y="4038599"/>
              <a:ext cx="152400" cy="152401"/>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33004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7-point Stencil (Small Problem)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65</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4" name="Group 3"/>
          <p:cNvGrpSpPr/>
          <p:nvPr/>
        </p:nvGrpSpPr>
        <p:grpSpPr>
          <a:xfrm>
            <a:off x="1600200" y="2209800"/>
            <a:ext cx="4800600" cy="4495800"/>
            <a:chOff x="1600200" y="2209800"/>
            <a:chExt cx="4800600" cy="4495800"/>
          </a:xfrm>
        </p:grpSpPr>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9216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2819400" y="6099048"/>
                <a:ext cx="457200" cy="301752"/>
              </a:xfrm>
              <a:prstGeom prst="rect">
                <a:avLst/>
              </a:prstGeom>
              <a:noFill/>
            </p:spPr>
            <p:txBody>
              <a:bodyPr wrap="none" lIns="0" tIns="0" rIns="0" rtlCol="0" anchor="ctr" anchorCtr="0">
                <a:noAutofit/>
              </a:bodyPr>
              <a:lstStyle/>
              <a:p>
                <a:pPr algn="ctr"/>
                <a:r>
                  <a:rPr lang="en-US" sz="1800" dirty="0"/>
                  <a:t>0.11</a:t>
                </a:r>
              </a:p>
            </p:txBody>
          </p:sp>
          <p:sp>
            <p:nvSpPr>
              <p:cNvPr id="56" name="TextBox 55"/>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61" name="TextBox 60"/>
              <p:cNvSpPr txBox="1"/>
              <p:nvPr/>
            </p:nvSpPr>
            <p:spPr>
              <a:xfrm>
                <a:off x="3429000" y="6096000"/>
                <a:ext cx="457200" cy="301752"/>
              </a:xfrm>
              <a:prstGeom prst="rect">
                <a:avLst/>
              </a:prstGeom>
              <a:noFill/>
            </p:spPr>
            <p:txBody>
              <a:bodyPr wrap="none" lIns="0" tIns="0" rIns="0" rtlCol="0" anchor="ctr" anchorCtr="0">
                <a:noAutofit/>
              </a:bodyPr>
              <a:lstStyle/>
              <a:p>
                <a:pPr algn="ctr"/>
                <a:r>
                  <a:rPr lang="en-US" sz="1800" dirty="0"/>
                  <a:t>0.44</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6" name="Group 5"/>
          <p:cNvGrpSpPr/>
          <p:nvPr/>
        </p:nvGrpSpPr>
        <p:grpSpPr>
          <a:xfrm>
            <a:off x="8001000" y="2209800"/>
            <a:ext cx="4800600" cy="4495800"/>
            <a:chOff x="8001000" y="2209800"/>
            <a:chExt cx="4800600"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3224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2819400" y="6099048"/>
                <a:ext cx="457200" cy="301752"/>
              </a:xfrm>
              <a:prstGeom prst="rect">
                <a:avLst/>
              </a:prstGeom>
              <a:noFill/>
            </p:spPr>
            <p:txBody>
              <a:bodyPr wrap="none" lIns="0" tIns="0" rIns="0" bIns="0" rtlCol="0" anchor="ctr" anchorCtr="0">
                <a:noAutofit/>
              </a:bodyPr>
              <a:lstStyle/>
              <a:p>
                <a:pPr algn="ctr"/>
                <a:r>
                  <a:rPr lang="en-US" sz="1800"/>
                  <a:t>0.11</a:t>
                </a:r>
                <a:endParaRPr lang="en-US" sz="1800" dirty="0"/>
              </a:p>
            </p:txBody>
          </p:sp>
          <p:sp>
            <p:nvSpPr>
              <p:cNvPr id="62" name="TextBox 61"/>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 name="Group 7"/>
          <p:cNvGrpSpPr/>
          <p:nvPr/>
        </p:nvGrpSpPr>
        <p:grpSpPr>
          <a:xfrm>
            <a:off x="9525000" y="3068363"/>
            <a:ext cx="3195824" cy="3047999"/>
            <a:chOff x="9525000" y="3068363"/>
            <a:chExt cx="3195824" cy="3047999"/>
          </a:xfrm>
        </p:grpSpPr>
        <p:cxnSp>
          <p:nvCxnSpPr>
            <p:cNvPr id="74" name="Straight Connector 73"/>
            <p:cNvCxnSpPr/>
            <p:nvPr/>
          </p:nvCxnSpPr>
          <p:spPr bwMode="auto">
            <a:xfrm>
              <a:off x="9525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80" name="Straight Arrow Connector 79"/>
            <p:cNvCxnSpPr/>
            <p:nvPr/>
          </p:nvCxnSpPr>
          <p:spPr bwMode="auto">
            <a:xfrm flipH="1">
              <a:off x="9525000" y="5715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81" name="TextBox 80"/>
            <p:cNvSpPr txBox="1"/>
            <p:nvPr/>
          </p:nvSpPr>
          <p:spPr>
            <a:xfrm>
              <a:off x="9977624" y="5486400"/>
              <a:ext cx="2743200" cy="457200"/>
            </a:xfrm>
            <a:prstGeom prst="rect">
              <a:avLst/>
            </a:prstGeom>
            <a:noFill/>
          </p:spPr>
          <p:txBody>
            <a:bodyPr wrap="none" lIns="0" rtlCol="0">
              <a:noAutofit/>
            </a:bodyPr>
            <a:lstStyle/>
            <a:p>
              <a:r>
                <a:rPr lang="en-US" sz="1800" dirty="0">
                  <a:solidFill>
                    <a:srgbClr val="7030A0"/>
                  </a:solidFill>
                </a:rPr>
                <a:t>Single AI based on flop:L1 bytes</a:t>
              </a:r>
            </a:p>
          </p:txBody>
        </p:sp>
      </p:grpSp>
      <p:cxnSp>
        <p:nvCxnSpPr>
          <p:cNvPr id="52" name="Straight Connector 51"/>
          <p:cNvCxnSpPr/>
          <p:nvPr/>
        </p:nvCxnSpPr>
        <p:spPr bwMode="auto">
          <a:xfrm>
            <a:off x="37338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58" name="Straight Arrow Connector 57"/>
          <p:cNvCxnSpPr/>
          <p:nvPr/>
        </p:nvCxnSpPr>
        <p:spPr bwMode="auto">
          <a:xfrm flipH="1">
            <a:off x="3738376" y="55626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59" name="TextBox 58"/>
          <p:cNvSpPr txBox="1"/>
          <p:nvPr/>
        </p:nvSpPr>
        <p:spPr>
          <a:xfrm>
            <a:off x="4191000" y="5105400"/>
            <a:ext cx="2743200" cy="457200"/>
          </a:xfrm>
          <a:prstGeom prst="rect">
            <a:avLst/>
          </a:prstGeom>
          <a:noFill/>
        </p:spPr>
        <p:txBody>
          <a:bodyPr wrap="none" lIns="0" rtlCol="0">
            <a:noAutofit/>
          </a:bodyPr>
          <a:lstStyle/>
          <a:p>
            <a:r>
              <a:rPr lang="en-US" sz="1800" dirty="0">
                <a:solidFill>
                  <a:srgbClr val="7030A0"/>
                </a:solidFill>
              </a:rPr>
              <a:t>Multiple AI’s</a:t>
            </a:r>
            <a:r>
              <a:rPr lang="mr-IN" sz="1800" dirty="0">
                <a:solidFill>
                  <a:srgbClr val="7030A0"/>
                </a:solidFill>
              </a:rPr>
              <a:t>…</a:t>
            </a:r>
            <a:r>
              <a:rPr lang="en-US" sz="1800" dirty="0">
                <a:solidFill>
                  <a:srgbClr val="7030A0"/>
                </a:solidFill>
              </a:rPr>
              <a:t>.</a:t>
            </a:r>
          </a:p>
          <a:p>
            <a:pPr marL="342900" indent="-342900">
              <a:buAutoNum type="arabicParenR"/>
            </a:pPr>
            <a:r>
              <a:rPr lang="en-US" sz="1800" dirty="0" err="1">
                <a:solidFill>
                  <a:srgbClr val="7030A0"/>
                </a:solidFill>
              </a:rPr>
              <a:t>flop:DRAM</a:t>
            </a:r>
            <a:r>
              <a:rPr lang="en-US" sz="1800" dirty="0">
                <a:solidFill>
                  <a:srgbClr val="7030A0"/>
                </a:solidFill>
              </a:rPr>
              <a:t> ~ 0.44</a:t>
            </a:r>
          </a:p>
          <a:p>
            <a:pPr marL="342900" indent="-342900">
              <a:buAutoNum type="arabicParenR"/>
            </a:pPr>
            <a:r>
              <a:rPr lang="en-US" sz="1800" dirty="0">
                <a:solidFill>
                  <a:srgbClr val="7030A0"/>
                </a:solidFill>
              </a:rPr>
              <a:t>flop:L1 ~ 0.11</a:t>
            </a:r>
          </a:p>
        </p:txBody>
      </p:sp>
      <p:cxnSp>
        <p:nvCxnSpPr>
          <p:cNvPr id="41" name="Straight Connector 40"/>
          <p:cNvCxnSpPr/>
          <p:nvPr/>
        </p:nvCxnSpPr>
        <p:spPr bwMode="auto">
          <a:xfrm>
            <a:off x="3124200" y="3048000"/>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42" name="Straight Arrow Connector 41"/>
          <p:cNvCxnSpPr/>
          <p:nvPr/>
        </p:nvCxnSpPr>
        <p:spPr bwMode="auto">
          <a:xfrm flipH="1">
            <a:off x="3124200" y="5867400"/>
            <a:ext cx="9829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75" name="Oval 74"/>
          <p:cNvSpPr/>
          <p:nvPr/>
        </p:nvSpPr>
        <p:spPr bwMode="auto">
          <a:xfrm>
            <a:off x="9448800" y="4820964"/>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1" name="Group 10"/>
          <p:cNvGrpSpPr/>
          <p:nvPr/>
        </p:nvGrpSpPr>
        <p:grpSpPr>
          <a:xfrm>
            <a:off x="9544010" y="3858873"/>
            <a:ext cx="2580499" cy="1297189"/>
            <a:chOff x="9544010" y="3858873"/>
            <a:chExt cx="2580499" cy="1297189"/>
          </a:xfrm>
        </p:grpSpPr>
        <p:sp>
          <p:nvSpPr>
            <p:cNvPr id="78" name="Freeform 77"/>
            <p:cNvSpPr/>
            <p:nvPr/>
          </p:nvSpPr>
          <p:spPr bwMode="auto">
            <a:xfrm>
              <a:off x="9544010" y="4127500"/>
              <a:ext cx="133390" cy="707952"/>
            </a:xfrm>
            <a:custGeom>
              <a:avLst/>
              <a:gdLst>
                <a:gd name="connsiteX0" fmla="*/ 0 w 280165"/>
                <a:gd name="connsiteY0" fmla="*/ 0 h 1282700"/>
                <a:gd name="connsiteX1" fmla="*/ 279400 w 280165"/>
                <a:gd name="connsiteY1" fmla="*/ 698500 h 1282700"/>
                <a:gd name="connsiteX2" fmla="*/ 88900 w 280165"/>
                <a:gd name="connsiteY2" fmla="*/ 1282700 h 1282700"/>
              </a:gdLst>
              <a:ahLst/>
              <a:cxnLst>
                <a:cxn ang="0">
                  <a:pos x="connsiteX0" y="connsiteY0"/>
                </a:cxn>
                <a:cxn ang="0">
                  <a:pos x="connsiteX1" y="connsiteY1"/>
                </a:cxn>
                <a:cxn ang="0">
                  <a:pos x="connsiteX2" y="connsiteY2"/>
                </a:cxn>
              </a:cxnLst>
              <a:rect l="l" t="t" r="r" b="b"/>
              <a:pathLst>
                <a:path w="280165" h="1282700">
                  <a:moveTo>
                    <a:pt x="0" y="0"/>
                  </a:moveTo>
                  <a:cubicBezTo>
                    <a:pt x="132291" y="242358"/>
                    <a:pt x="264583" y="484717"/>
                    <a:pt x="279400" y="698500"/>
                  </a:cubicBezTo>
                  <a:cubicBezTo>
                    <a:pt x="294217" y="912283"/>
                    <a:pt x="88900" y="1282700"/>
                    <a:pt x="88900" y="1282700"/>
                  </a:cubicBezTo>
                </a:path>
              </a:pathLst>
            </a:custGeom>
            <a:noFill/>
            <a:ln w="25400" cap="flat" cmpd="sng" algn="ctr">
              <a:solidFill>
                <a:srgbClr val="7030A0"/>
              </a:solidFill>
              <a:prstDash val="solid"/>
              <a:round/>
              <a:headEnd type="oval"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TextBox 78"/>
            <p:cNvSpPr txBox="1"/>
            <p:nvPr/>
          </p:nvSpPr>
          <p:spPr>
            <a:xfrm>
              <a:off x="9677400" y="385887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Observed performance</a:t>
              </a:r>
            </a:p>
            <a:p>
              <a:r>
                <a:rPr lang="en-US" sz="1800" dirty="0">
                  <a:solidFill>
                    <a:srgbClr val="7030A0"/>
                  </a:solidFill>
                  <a:effectLst>
                    <a:glow rad="127000">
                      <a:schemeClr val="bg1"/>
                    </a:glow>
                  </a:effectLst>
                </a:rPr>
                <a:t>is between L1 and DRAM lines</a:t>
              </a:r>
            </a:p>
            <a:p>
              <a:r>
                <a:rPr lang="en-US" sz="1800" dirty="0">
                  <a:solidFill>
                    <a:srgbClr val="7030A0"/>
                  </a:solidFill>
                  <a:effectLst>
                    <a:glow rad="127000">
                      <a:schemeClr val="bg1"/>
                    </a:glow>
                  </a:effectLst>
                </a:rPr>
                <a:t>(== some cache locality)</a:t>
              </a:r>
            </a:p>
          </p:txBody>
        </p:sp>
      </p:grpSp>
      <p:cxnSp>
        <p:nvCxnSpPr>
          <p:cNvPr id="60" name="Straight Connector 59"/>
          <p:cNvCxnSpPr/>
          <p:nvPr/>
        </p:nvCxnSpPr>
        <p:spPr bwMode="auto">
          <a:xfrm flipH="1">
            <a:off x="2081213" y="4919472"/>
            <a:ext cx="1652587" cy="0"/>
          </a:xfrm>
          <a:prstGeom prst="line">
            <a:avLst/>
          </a:prstGeom>
          <a:solidFill>
            <a:schemeClr val="accent1"/>
          </a:solidFill>
          <a:ln w="19050" cap="flat" cmpd="sng" algn="ctr">
            <a:solidFill>
              <a:srgbClr val="0432FF"/>
            </a:solidFill>
            <a:prstDash val="dash"/>
            <a:round/>
            <a:headEnd type="none" w="med" len="med"/>
            <a:tailEnd type="stealth" w="lg" len="lg"/>
          </a:ln>
          <a:effectLst/>
        </p:spPr>
      </p:cxnSp>
      <p:sp>
        <p:nvSpPr>
          <p:cNvPr id="53" name="Oval 52"/>
          <p:cNvSpPr/>
          <p:nvPr/>
        </p:nvSpPr>
        <p:spPr bwMode="auto">
          <a:xfrm>
            <a:off x="3656080" y="4838272"/>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TextBox 56"/>
          <p:cNvSpPr txBox="1"/>
          <p:nvPr/>
        </p:nvSpPr>
        <p:spPr>
          <a:xfrm>
            <a:off x="3801291" y="4296881"/>
            <a:ext cx="2447109" cy="579919"/>
          </a:xfrm>
          <a:prstGeom prst="rect">
            <a:avLst/>
          </a:prstGeom>
          <a:noFill/>
        </p:spPr>
        <p:txBody>
          <a:bodyPr wrap="none" rtlCol="0" anchor="ctr">
            <a:noAutofit/>
          </a:bodyPr>
          <a:lstStyle/>
          <a:p>
            <a:r>
              <a:rPr lang="en-US" sz="1800" dirty="0">
                <a:solidFill>
                  <a:srgbClr val="7030A0"/>
                </a:solidFill>
                <a:effectLst>
                  <a:glow rad="127000">
                    <a:schemeClr val="bg1"/>
                  </a:glow>
                </a:effectLst>
              </a:rPr>
              <a:t>Performance bound is</a:t>
            </a:r>
          </a:p>
          <a:p>
            <a:r>
              <a:rPr lang="en-US" sz="1800" dirty="0">
                <a:solidFill>
                  <a:srgbClr val="7030A0"/>
                </a:solidFill>
                <a:effectLst>
                  <a:glow rad="127000">
                    <a:schemeClr val="bg1"/>
                  </a:glow>
                </a:effectLst>
              </a:rPr>
              <a:t>the minimum of the two</a:t>
            </a:r>
          </a:p>
        </p:txBody>
      </p:sp>
      <p:sp>
        <p:nvSpPr>
          <p:cNvPr id="82" name="Oval 81"/>
          <p:cNvSpPr/>
          <p:nvPr/>
        </p:nvSpPr>
        <p:spPr bwMode="auto">
          <a:xfrm>
            <a:off x="3048000" y="4038599"/>
            <a:ext cx="152400" cy="152401"/>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80826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6667E-6 0 L 0.00065 0.09896 " pathEditMode="relative" rAng="0" ptsTypes="AA">
                                      <p:cBhvr>
                                        <p:cTn id="6" dur="500" fill="hold"/>
                                        <p:tgtEl>
                                          <p:spTgt spid="82"/>
                                        </p:tgtEl>
                                        <p:attrNameLst>
                                          <p:attrName>ppt_x</p:attrName>
                                          <p:attrName>ppt_y</p:attrName>
                                        </p:attrNameLst>
                                      </p:cBhvr>
                                      <p:rCtr x="33" y="493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bwMode="auto">
          <a:xfrm flipH="1">
            <a:off x="2081212" y="5181600"/>
            <a:ext cx="1347788" cy="14288"/>
          </a:xfrm>
          <a:prstGeom prst="line">
            <a:avLst/>
          </a:prstGeom>
          <a:solidFill>
            <a:schemeClr val="accent1"/>
          </a:solidFill>
          <a:ln w="19050" cap="flat" cmpd="sng" algn="ctr">
            <a:solidFill>
              <a:srgbClr val="0432FF"/>
            </a:solidFill>
            <a:prstDash val="dash"/>
            <a:round/>
            <a:headEnd type="none" w="med" len="med"/>
            <a:tailEnd type="stealth" w="lg" len="lg"/>
          </a:ln>
          <a:effectLst/>
        </p:spPr>
      </p:cxnSp>
      <p:sp>
        <p:nvSpPr>
          <p:cNvPr id="2" name="Title 1"/>
          <p:cNvSpPr>
            <a:spLocks noGrp="1"/>
          </p:cNvSpPr>
          <p:nvPr>
            <p:ph type="title"/>
          </p:nvPr>
        </p:nvSpPr>
        <p:spPr>
          <a:xfrm>
            <a:off x="0" y="0"/>
            <a:ext cx="14630400" cy="1371600"/>
          </a:xfrm>
        </p:spPr>
        <p:txBody>
          <a:bodyPr/>
          <a:lstStyle/>
          <a:p>
            <a:r>
              <a:rPr lang="en-US" dirty="0"/>
              <a:t>Example: 7-point Stencil (Large Problem)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66</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4" name="Group 3"/>
          <p:cNvGrpSpPr/>
          <p:nvPr/>
        </p:nvGrpSpPr>
        <p:grpSpPr>
          <a:xfrm>
            <a:off x="1600200" y="2209800"/>
            <a:ext cx="4800600" cy="4495800"/>
            <a:chOff x="1600200" y="2209800"/>
            <a:chExt cx="4800600" cy="4495800"/>
          </a:xfrm>
        </p:grpSpPr>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9216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2667000" y="6099048"/>
                <a:ext cx="457200" cy="301752"/>
              </a:xfrm>
              <a:prstGeom prst="rect">
                <a:avLst/>
              </a:prstGeom>
              <a:noFill/>
            </p:spPr>
            <p:txBody>
              <a:bodyPr wrap="none" lIns="0" tIns="0" rIns="0" bIns="0" rtlCol="0" anchor="ctr" anchorCtr="0">
                <a:noAutofit/>
              </a:bodyPr>
              <a:lstStyle/>
              <a:p>
                <a:pPr algn="ctr"/>
                <a:r>
                  <a:rPr lang="en-US" sz="1800" dirty="0"/>
                  <a:t>0.11</a:t>
                </a:r>
              </a:p>
            </p:txBody>
          </p:sp>
          <p:sp>
            <p:nvSpPr>
              <p:cNvPr id="60" name="TextBox 59"/>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61" name="TextBox 60"/>
              <p:cNvSpPr txBox="1"/>
              <p:nvPr/>
            </p:nvSpPr>
            <p:spPr>
              <a:xfrm>
                <a:off x="3276600" y="6096000"/>
                <a:ext cx="457200" cy="301752"/>
              </a:xfrm>
              <a:prstGeom prst="rect">
                <a:avLst/>
              </a:prstGeom>
              <a:noFill/>
            </p:spPr>
            <p:txBody>
              <a:bodyPr wrap="none" lIns="0" tIns="0" rIns="0" bIns="0" rtlCol="0" anchor="ctr" anchorCtr="0">
                <a:noAutofit/>
              </a:bodyPr>
              <a:lstStyle/>
              <a:p>
                <a:pPr algn="ctr"/>
                <a:r>
                  <a:rPr lang="en-US" sz="1800" dirty="0"/>
                  <a:t>0.20</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6" name="Group 5"/>
          <p:cNvGrpSpPr/>
          <p:nvPr/>
        </p:nvGrpSpPr>
        <p:grpSpPr>
          <a:xfrm>
            <a:off x="8001000" y="2209800"/>
            <a:ext cx="4800600" cy="4495800"/>
            <a:chOff x="8001000" y="2209800"/>
            <a:chExt cx="4800600"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3224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2819400" y="6096004"/>
                <a:ext cx="457200" cy="304796"/>
              </a:xfrm>
              <a:prstGeom prst="rect">
                <a:avLst/>
              </a:prstGeom>
              <a:noFill/>
            </p:spPr>
            <p:txBody>
              <a:bodyPr wrap="none" lIns="0" tIns="0" rIns="0" bIns="0" rtlCol="0" anchor="ctr" anchorCtr="0">
                <a:noAutofit/>
              </a:bodyPr>
              <a:lstStyle/>
              <a:p>
                <a:pPr algn="ctr"/>
                <a:r>
                  <a:rPr lang="en-US" sz="1800" dirty="0"/>
                  <a:t>0.11</a:t>
                </a:r>
              </a:p>
            </p:txBody>
          </p:sp>
          <p:sp>
            <p:nvSpPr>
              <p:cNvPr id="62" name="TextBox 61"/>
              <p:cNvSpPr txBox="1"/>
              <p:nvPr/>
            </p:nvSpPr>
            <p:spPr>
              <a:xfrm>
                <a:off x="1981200" y="6400804"/>
                <a:ext cx="4343400" cy="304796"/>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 name="Group 7"/>
          <p:cNvGrpSpPr/>
          <p:nvPr/>
        </p:nvGrpSpPr>
        <p:grpSpPr>
          <a:xfrm>
            <a:off x="9525000" y="3068363"/>
            <a:ext cx="3195824" cy="3047999"/>
            <a:chOff x="9525000" y="3068363"/>
            <a:chExt cx="3195824" cy="3047999"/>
          </a:xfrm>
        </p:grpSpPr>
        <p:cxnSp>
          <p:nvCxnSpPr>
            <p:cNvPr id="74" name="Straight Connector 73"/>
            <p:cNvCxnSpPr/>
            <p:nvPr/>
          </p:nvCxnSpPr>
          <p:spPr bwMode="auto">
            <a:xfrm>
              <a:off x="9525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80" name="Straight Arrow Connector 79"/>
            <p:cNvCxnSpPr/>
            <p:nvPr/>
          </p:nvCxnSpPr>
          <p:spPr bwMode="auto">
            <a:xfrm flipH="1">
              <a:off x="9525000" y="5715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81" name="TextBox 80"/>
            <p:cNvSpPr txBox="1"/>
            <p:nvPr/>
          </p:nvSpPr>
          <p:spPr>
            <a:xfrm>
              <a:off x="9977624" y="5486400"/>
              <a:ext cx="2743200" cy="457200"/>
            </a:xfrm>
            <a:prstGeom prst="rect">
              <a:avLst/>
            </a:prstGeom>
            <a:noFill/>
          </p:spPr>
          <p:txBody>
            <a:bodyPr wrap="none" lIns="0" rtlCol="0">
              <a:noAutofit/>
            </a:bodyPr>
            <a:lstStyle/>
            <a:p>
              <a:r>
                <a:rPr lang="en-US" sz="1800" dirty="0">
                  <a:solidFill>
                    <a:srgbClr val="7030A0"/>
                  </a:solidFill>
                </a:rPr>
                <a:t>Single AI based on flop:L1 bytes</a:t>
              </a:r>
            </a:p>
          </p:txBody>
        </p:sp>
      </p:grpSp>
      <p:grpSp>
        <p:nvGrpSpPr>
          <p:cNvPr id="7" name="Group 6"/>
          <p:cNvGrpSpPr/>
          <p:nvPr/>
        </p:nvGrpSpPr>
        <p:grpSpPr>
          <a:xfrm>
            <a:off x="3124200" y="3048000"/>
            <a:ext cx="3810000" cy="3068362"/>
            <a:chOff x="3124200" y="3048000"/>
            <a:chExt cx="3810000" cy="3068362"/>
          </a:xfrm>
        </p:grpSpPr>
        <p:cxnSp>
          <p:nvCxnSpPr>
            <p:cNvPr id="52" name="Straight Connector 51"/>
            <p:cNvCxnSpPr/>
            <p:nvPr/>
          </p:nvCxnSpPr>
          <p:spPr bwMode="auto">
            <a:xfrm>
              <a:off x="3429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58" name="Straight Arrow Connector 57"/>
            <p:cNvCxnSpPr/>
            <p:nvPr/>
          </p:nvCxnSpPr>
          <p:spPr bwMode="auto">
            <a:xfrm flipH="1">
              <a:off x="3502160" y="5562600"/>
              <a:ext cx="609600"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59" name="TextBox 58"/>
            <p:cNvSpPr txBox="1"/>
            <p:nvPr/>
          </p:nvSpPr>
          <p:spPr>
            <a:xfrm>
              <a:off x="4191000" y="5105400"/>
              <a:ext cx="2743200" cy="457200"/>
            </a:xfrm>
            <a:prstGeom prst="rect">
              <a:avLst/>
            </a:prstGeom>
            <a:noFill/>
          </p:spPr>
          <p:txBody>
            <a:bodyPr wrap="none" lIns="0" rtlCol="0">
              <a:noAutofit/>
            </a:bodyPr>
            <a:lstStyle/>
            <a:p>
              <a:r>
                <a:rPr lang="en-US" sz="1800" dirty="0">
                  <a:solidFill>
                    <a:srgbClr val="7030A0"/>
                  </a:solidFill>
                </a:rPr>
                <a:t>Multiple AI’s</a:t>
              </a:r>
              <a:r>
                <a:rPr lang="mr-IN" sz="1800" dirty="0">
                  <a:solidFill>
                    <a:srgbClr val="7030A0"/>
                  </a:solidFill>
                </a:rPr>
                <a:t>…</a:t>
              </a:r>
              <a:r>
                <a:rPr lang="en-US" sz="1800" dirty="0">
                  <a:solidFill>
                    <a:srgbClr val="7030A0"/>
                  </a:solidFill>
                </a:rPr>
                <a:t>.</a:t>
              </a:r>
            </a:p>
            <a:p>
              <a:pPr marL="342900" indent="-342900">
                <a:buAutoNum type="arabicParenR"/>
              </a:pPr>
              <a:r>
                <a:rPr lang="en-US" sz="1800" dirty="0" err="1">
                  <a:solidFill>
                    <a:srgbClr val="7030A0"/>
                  </a:solidFill>
                </a:rPr>
                <a:t>flop:DRAM</a:t>
              </a:r>
              <a:r>
                <a:rPr lang="en-US" sz="1800" dirty="0">
                  <a:solidFill>
                    <a:srgbClr val="7030A0"/>
                  </a:solidFill>
                </a:rPr>
                <a:t> ~ 0.20</a:t>
              </a:r>
            </a:p>
            <a:p>
              <a:pPr marL="342900" indent="-342900">
                <a:buAutoNum type="arabicParenR"/>
              </a:pPr>
              <a:r>
                <a:rPr lang="en-US" sz="1800" dirty="0">
                  <a:solidFill>
                    <a:srgbClr val="7030A0"/>
                  </a:solidFill>
                </a:rPr>
                <a:t>flop:L1 ~ 0.11</a:t>
              </a:r>
            </a:p>
          </p:txBody>
        </p:sp>
        <p:cxnSp>
          <p:nvCxnSpPr>
            <p:cNvPr id="41" name="Straight Connector 40"/>
            <p:cNvCxnSpPr/>
            <p:nvPr/>
          </p:nvCxnSpPr>
          <p:spPr bwMode="auto">
            <a:xfrm>
              <a:off x="3124200" y="3048000"/>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42" name="Straight Arrow Connector 41"/>
            <p:cNvCxnSpPr/>
            <p:nvPr/>
          </p:nvCxnSpPr>
          <p:spPr bwMode="auto">
            <a:xfrm flipH="1">
              <a:off x="3124200" y="5867400"/>
              <a:ext cx="9829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grpSp>
      <p:grpSp>
        <p:nvGrpSpPr>
          <p:cNvPr id="9" name="Group 8"/>
          <p:cNvGrpSpPr/>
          <p:nvPr/>
        </p:nvGrpSpPr>
        <p:grpSpPr>
          <a:xfrm>
            <a:off x="3048000" y="4038599"/>
            <a:ext cx="2905543" cy="1219201"/>
            <a:chOff x="3048000" y="4038599"/>
            <a:chExt cx="2905543" cy="1219201"/>
          </a:xfrm>
        </p:grpSpPr>
        <p:sp>
          <p:nvSpPr>
            <p:cNvPr id="53" name="Oval 52"/>
            <p:cNvSpPr/>
            <p:nvPr/>
          </p:nvSpPr>
          <p:spPr bwMode="auto">
            <a:xfrm>
              <a:off x="3352800" y="5105399"/>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TextBox 56"/>
            <p:cNvSpPr txBox="1"/>
            <p:nvPr/>
          </p:nvSpPr>
          <p:spPr>
            <a:xfrm>
              <a:off x="3506434" y="4495800"/>
              <a:ext cx="2447109" cy="579919"/>
            </a:xfrm>
            <a:prstGeom prst="rect">
              <a:avLst/>
            </a:prstGeom>
            <a:noFill/>
          </p:spPr>
          <p:txBody>
            <a:bodyPr wrap="none" rtlCol="0" anchor="ctr">
              <a:noAutofit/>
            </a:bodyPr>
            <a:lstStyle/>
            <a:p>
              <a:r>
                <a:rPr lang="en-US" sz="1800" dirty="0">
                  <a:solidFill>
                    <a:srgbClr val="7030A0"/>
                  </a:solidFill>
                  <a:effectLst>
                    <a:glow rad="127000">
                      <a:schemeClr val="bg1"/>
                    </a:glow>
                  </a:effectLst>
                </a:rPr>
                <a:t>Capacity misses reduce</a:t>
              </a:r>
            </a:p>
            <a:p>
              <a:r>
                <a:rPr lang="en-US" sz="1800" dirty="0">
                  <a:solidFill>
                    <a:srgbClr val="7030A0"/>
                  </a:solidFill>
                  <a:effectLst>
                    <a:glow rad="127000">
                      <a:schemeClr val="bg1"/>
                    </a:glow>
                  </a:effectLst>
                </a:rPr>
                <a:t>DRAM AI and performance</a:t>
              </a:r>
            </a:p>
          </p:txBody>
        </p:sp>
        <p:sp>
          <p:nvSpPr>
            <p:cNvPr id="82" name="Oval 81"/>
            <p:cNvSpPr/>
            <p:nvPr/>
          </p:nvSpPr>
          <p:spPr bwMode="auto">
            <a:xfrm>
              <a:off x="3048000" y="4038599"/>
              <a:ext cx="152400" cy="152401"/>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75" name="Oval 74"/>
          <p:cNvSpPr/>
          <p:nvPr/>
        </p:nvSpPr>
        <p:spPr bwMode="auto">
          <a:xfrm>
            <a:off x="9448800" y="51053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1" name="Group 10"/>
          <p:cNvGrpSpPr/>
          <p:nvPr/>
        </p:nvGrpSpPr>
        <p:grpSpPr>
          <a:xfrm>
            <a:off x="9544010" y="3858873"/>
            <a:ext cx="2580499" cy="1297189"/>
            <a:chOff x="9544010" y="3858873"/>
            <a:chExt cx="2580499" cy="1297189"/>
          </a:xfrm>
        </p:grpSpPr>
        <p:sp>
          <p:nvSpPr>
            <p:cNvPr id="78" name="Freeform 77"/>
            <p:cNvSpPr/>
            <p:nvPr/>
          </p:nvSpPr>
          <p:spPr bwMode="auto">
            <a:xfrm>
              <a:off x="9544010" y="4127499"/>
              <a:ext cx="119252" cy="948219"/>
            </a:xfrm>
            <a:custGeom>
              <a:avLst/>
              <a:gdLst>
                <a:gd name="connsiteX0" fmla="*/ 0 w 280165"/>
                <a:gd name="connsiteY0" fmla="*/ 0 h 1282700"/>
                <a:gd name="connsiteX1" fmla="*/ 279400 w 280165"/>
                <a:gd name="connsiteY1" fmla="*/ 698500 h 1282700"/>
                <a:gd name="connsiteX2" fmla="*/ 88900 w 280165"/>
                <a:gd name="connsiteY2" fmla="*/ 1282700 h 1282700"/>
              </a:gdLst>
              <a:ahLst/>
              <a:cxnLst>
                <a:cxn ang="0">
                  <a:pos x="connsiteX0" y="connsiteY0"/>
                </a:cxn>
                <a:cxn ang="0">
                  <a:pos x="connsiteX1" y="connsiteY1"/>
                </a:cxn>
                <a:cxn ang="0">
                  <a:pos x="connsiteX2" y="connsiteY2"/>
                </a:cxn>
              </a:cxnLst>
              <a:rect l="l" t="t" r="r" b="b"/>
              <a:pathLst>
                <a:path w="280165" h="1282700">
                  <a:moveTo>
                    <a:pt x="0" y="0"/>
                  </a:moveTo>
                  <a:cubicBezTo>
                    <a:pt x="132291" y="242358"/>
                    <a:pt x="264583" y="484717"/>
                    <a:pt x="279400" y="698500"/>
                  </a:cubicBezTo>
                  <a:cubicBezTo>
                    <a:pt x="294217" y="912283"/>
                    <a:pt x="88900" y="1282700"/>
                    <a:pt x="88900" y="1282700"/>
                  </a:cubicBezTo>
                </a:path>
              </a:pathLst>
            </a:custGeom>
            <a:noFill/>
            <a:ln w="25400" cap="flat" cmpd="sng" algn="ctr">
              <a:solidFill>
                <a:srgbClr val="7030A0"/>
              </a:solidFill>
              <a:prstDash val="solid"/>
              <a:round/>
              <a:headEnd type="oval"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TextBox 78"/>
            <p:cNvSpPr txBox="1"/>
            <p:nvPr/>
          </p:nvSpPr>
          <p:spPr>
            <a:xfrm>
              <a:off x="9677400" y="385887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Observed performance</a:t>
              </a:r>
            </a:p>
            <a:p>
              <a:r>
                <a:rPr lang="en-US" sz="1800" dirty="0">
                  <a:solidFill>
                    <a:srgbClr val="7030A0"/>
                  </a:solidFill>
                  <a:effectLst>
                    <a:glow rad="127000">
                      <a:schemeClr val="bg1"/>
                    </a:glow>
                  </a:effectLst>
                </a:rPr>
                <a:t>is closer to DRAM line</a:t>
              </a:r>
            </a:p>
            <a:p>
              <a:r>
                <a:rPr lang="en-US" sz="1800" dirty="0">
                  <a:solidFill>
                    <a:srgbClr val="7030A0"/>
                  </a:solidFill>
                  <a:effectLst>
                    <a:glow rad="127000">
                      <a:schemeClr val="bg1"/>
                    </a:glow>
                  </a:effectLst>
                </a:rPr>
                <a:t>(== less cache locality)</a:t>
              </a:r>
            </a:p>
          </p:txBody>
        </p:sp>
      </p:grpSp>
    </p:spTree>
    <p:extLst>
      <p:ext uri="{BB962C8B-B14F-4D97-AF65-F5344CB8AC3E}">
        <p14:creationId xmlns:p14="http://schemas.microsoft.com/office/powerpoint/2010/main" val="480046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bwMode="auto">
          <a:xfrm flipH="1">
            <a:off x="2081212" y="5181600"/>
            <a:ext cx="1069848" cy="14288"/>
          </a:xfrm>
          <a:prstGeom prst="line">
            <a:avLst/>
          </a:prstGeom>
          <a:solidFill>
            <a:schemeClr val="accent1"/>
          </a:solidFill>
          <a:ln w="19050" cap="flat" cmpd="sng" algn="ctr">
            <a:solidFill>
              <a:srgbClr val="009051"/>
            </a:solidFill>
            <a:prstDash val="dash"/>
            <a:round/>
            <a:headEnd type="none" w="med" len="med"/>
            <a:tailEnd type="stealth" w="lg" len="lg"/>
          </a:ln>
          <a:effectLst/>
        </p:spPr>
      </p:cxnSp>
      <p:sp>
        <p:nvSpPr>
          <p:cNvPr id="2" name="Title 1"/>
          <p:cNvSpPr>
            <a:spLocks noGrp="1"/>
          </p:cNvSpPr>
          <p:nvPr>
            <p:ph type="title"/>
          </p:nvPr>
        </p:nvSpPr>
        <p:spPr>
          <a:xfrm>
            <a:off x="0" y="0"/>
            <a:ext cx="14630400" cy="1371600"/>
          </a:xfrm>
        </p:spPr>
        <p:txBody>
          <a:bodyPr/>
          <a:lstStyle/>
          <a:p>
            <a:r>
              <a:rPr lang="en-US" dirty="0"/>
              <a:t>Example: 7-point Stencil (Observed Perf.)</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67</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4" name="Group 3"/>
          <p:cNvGrpSpPr/>
          <p:nvPr/>
        </p:nvGrpSpPr>
        <p:grpSpPr>
          <a:xfrm>
            <a:off x="1600200" y="2209800"/>
            <a:ext cx="4800600" cy="4495800"/>
            <a:chOff x="1600200" y="2209800"/>
            <a:chExt cx="4800600" cy="4495800"/>
          </a:xfrm>
        </p:grpSpPr>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9216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alpha val="25000"/>
                    </a:srgbClr>
                  </a:solidFill>
                </a:rPr>
                <a:t>DRAM GB/s</a:t>
              </a:r>
            </a:p>
          </p:txBody>
        </p: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2667000" y="6099048"/>
                <a:ext cx="457200" cy="301752"/>
              </a:xfrm>
              <a:prstGeom prst="rect">
                <a:avLst/>
              </a:prstGeom>
              <a:noFill/>
            </p:spPr>
            <p:txBody>
              <a:bodyPr wrap="none" lIns="0" tIns="0" rIns="0" bIns="0" rtlCol="0" anchor="ctr" anchorCtr="0">
                <a:noAutofit/>
              </a:bodyPr>
              <a:lstStyle/>
              <a:p>
                <a:pPr algn="ctr"/>
                <a:r>
                  <a:rPr lang="en-US" sz="1800" dirty="0"/>
                  <a:t>0.11</a:t>
                </a:r>
              </a:p>
            </p:txBody>
          </p:sp>
          <p:sp>
            <p:nvSpPr>
              <p:cNvPr id="59" name="TextBox 58"/>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60" name="TextBox 59"/>
              <p:cNvSpPr txBox="1"/>
              <p:nvPr/>
            </p:nvSpPr>
            <p:spPr>
              <a:xfrm>
                <a:off x="3276600" y="6096000"/>
                <a:ext cx="457200" cy="301752"/>
              </a:xfrm>
              <a:prstGeom prst="rect">
                <a:avLst/>
              </a:prstGeom>
              <a:noFill/>
            </p:spPr>
            <p:txBody>
              <a:bodyPr wrap="none" lIns="0" tIns="0" rIns="0" bIns="0" rtlCol="0" anchor="ctr" anchorCtr="0">
                <a:noAutofit/>
              </a:bodyPr>
              <a:lstStyle/>
              <a:p>
                <a:pPr algn="ctr"/>
                <a:r>
                  <a:rPr lang="en-US" sz="1800" dirty="0"/>
                  <a:t>0.20</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6" name="Group 5"/>
          <p:cNvGrpSpPr/>
          <p:nvPr/>
        </p:nvGrpSpPr>
        <p:grpSpPr>
          <a:xfrm>
            <a:off x="8001000" y="2209800"/>
            <a:ext cx="4800600" cy="4495800"/>
            <a:chOff x="8001000" y="2209800"/>
            <a:chExt cx="4800600"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3224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2819400" y="6096004"/>
                <a:ext cx="457200" cy="301752"/>
              </a:xfrm>
              <a:prstGeom prst="rect">
                <a:avLst/>
              </a:prstGeom>
              <a:noFill/>
            </p:spPr>
            <p:txBody>
              <a:bodyPr wrap="none" lIns="0" tIns="0" rIns="0" bIns="0" rtlCol="0" anchor="ctr" anchorCtr="0">
                <a:noAutofit/>
              </a:bodyPr>
              <a:lstStyle/>
              <a:p>
                <a:pPr algn="ctr"/>
                <a:r>
                  <a:rPr lang="en-US" sz="1800"/>
                  <a:t>0.11</a:t>
                </a:r>
                <a:endParaRPr lang="en-US" sz="1800" dirty="0"/>
              </a:p>
            </p:txBody>
          </p:sp>
          <p:sp>
            <p:nvSpPr>
              <p:cNvPr id="58" name="TextBox 57"/>
              <p:cNvSpPr txBox="1"/>
              <p:nvPr/>
            </p:nvSpPr>
            <p:spPr>
              <a:xfrm>
                <a:off x="1981200" y="6400804"/>
                <a:ext cx="4343400" cy="304796"/>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 name="Group 7"/>
          <p:cNvGrpSpPr/>
          <p:nvPr/>
        </p:nvGrpSpPr>
        <p:grpSpPr>
          <a:xfrm>
            <a:off x="9525000" y="3068363"/>
            <a:ext cx="3195824" cy="3047999"/>
            <a:chOff x="9525000" y="3068363"/>
            <a:chExt cx="3195824" cy="3047999"/>
          </a:xfrm>
        </p:grpSpPr>
        <p:cxnSp>
          <p:nvCxnSpPr>
            <p:cNvPr id="74" name="Straight Connector 73"/>
            <p:cNvCxnSpPr/>
            <p:nvPr/>
          </p:nvCxnSpPr>
          <p:spPr bwMode="auto">
            <a:xfrm>
              <a:off x="9525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80" name="Straight Arrow Connector 79"/>
            <p:cNvCxnSpPr/>
            <p:nvPr/>
          </p:nvCxnSpPr>
          <p:spPr bwMode="auto">
            <a:xfrm flipH="1">
              <a:off x="9525000" y="5715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81" name="TextBox 80"/>
            <p:cNvSpPr txBox="1"/>
            <p:nvPr/>
          </p:nvSpPr>
          <p:spPr>
            <a:xfrm>
              <a:off x="9977624" y="5486400"/>
              <a:ext cx="2743200" cy="457200"/>
            </a:xfrm>
            <a:prstGeom prst="rect">
              <a:avLst/>
            </a:prstGeom>
            <a:noFill/>
          </p:spPr>
          <p:txBody>
            <a:bodyPr wrap="none" lIns="0" rtlCol="0">
              <a:noAutofit/>
            </a:bodyPr>
            <a:lstStyle/>
            <a:p>
              <a:r>
                <a:rPr lang="en-US" sz="1800" dirty="0">
                  <a:solidFill>
                    <a:srgbClr val="7030A0"/>
                  </a:solidFill>
                </a:rPr>
                <a:t>Single AI based on flop:L1 bytes</a:t>
              </a:r>
            </a:p>
          </p:txBody>
        </p:sp>
      </p:grpSp>
      <p:grpSp>
        <p:nvGrpSpPr>
          <p:cNvPr id="7" name="Group 6"/>
          <p:cNvGrpSpPr/>
          <p:nvPr/>
        </p:nvGrpSpPr>
        <p:grpSpPr>
          <a:xfrm>
            <a:off x="3124200" y="3048000"/>
            <a:ext cx="304800" cy="3068362"/>
            <a:chOff x="3124200" y="3048000"/>
            <a:chExt cx="304800" cy="3068362"/>
          </a:xfrm>
        </p:grpSpPr>
        <p:cxnSp>
          <p:nvCxnSpPr>
            <p:cNvPr id="52" name="Straight Connector 51"/>
            <p:cNvCxnSpPr/>
            <p:nvPr/>
          </p:nvCxnSpPr>
          <p:spPr bwMode="auto">
            <a:xfrm>
              <a:off x="3429000" y="3068363"/>
              <a:ext cx="0" cy="3047999"/>
            </a:xfrm>
            <a:prstGeom prst="line">
              <a:avLst/>
            </a:prstGeom>
            <a:solidFill>
              <a:schemeClr val="accent1"/>
            </a:solidFill>
            <a:ln w="19050" cap="flat" cmpd="sng" algn="ctr">
              <a:solidFill>
                <a:srgbClr val="7030A0">
                  <a:alpha val="25000"/>
                </a:srgbClr>
              </a:solidFill>
              <a:prstDash val="dash"/>
              <a:round/>
              <a:headEnd type="none" w="med" len="med"/>
              <a:tailEnd type="none" w="med" len="med"/>
            </a:ln>
            <a:effectLst/>
          </p:spPr>
        </p:cxnSp>
        <p:cxnSp>
          <p:nvCxnSpPr>
            <p:cNvPr id="41" name="Straight Connector 40"/>
            <p:cNvCxnSpPr/>
            <p:nvPr/>
          </p:nvCxnSpPr>
          <p:spPr bwMode="auto">
            <a:xfrm>
              <a:off x="3124200" y="3048000"/>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grpSp>
      <p:sp>
        <p:nvSpPr>
          <p:cNvPr id="53" name="Oval 52"/>
          <p:cNvSpPr/>
          <p:nvPr/>
        </p:nvSpPr>
        <p:spPr bwMode="auto">
          <a:xfrm>
            <a:off x="3352800" y="5105399"/>
            <a:ext cx="152400" cy="152401"/>
          </a:xfrm>
          <a:prstGeom prst="ellipse">
            <a:avLst/>
          </a:prstGeom>
          <a:solidFill>
            <a:schemeClr val="bg1"/>
          </a:solidFill>
          <a:ln w="38100" cap="flat" cmpd="sng" algn="ctr">
            <a:solidFill>
              <a:srgbClr val="0432FF">
                <a:alpha val="2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TextBox 56"/>
          <p:cNvSpPr txBox="1"/>
          <p:nvPr/>
        </p:nvSpPr>
        <p:spPr>
          <a:xfrm>
            <a:off x="3648891" y="4876800"/>
            <a:ext cx="2447109" cy="579919"/>
          </a:xfrm>
          <a:prstGeom prst="rect">
            <a:avLst/>
          </a:prstGeom>
          <a:noFill/>
        </p:spPr>
        <p:txBody>
          <a:bodyPr wrap="none" rtlCol="0" anchor="ctr">
            <a:noAutofit/>
          </a:bodyPr>
          <a:lstStyle/>
          <a:p>
            <a:r>
              <a:rPr lang="en-US" sz="1800" dirty="0">
                <a:solidFill>
                  <a:srgbClr val="7030A0"/>
                </a:solidFill>
                <a:effectLst>
                  <a:glow rad="127000">
                    <a:schemeClr val="bg1"/>
                  </a:glow>
                </a:effectLst>
              </a:rPr>
              <a:t>Actual </a:t>
            </a:r>
            <a:r>
              <a:rPr lang="en-US" sz="1800" b="1" u="sng" dirty="0">
                <a:solidFill>
                  <a:srgbClr val="7030A0"/>
                </a:solidFill>
                <a:effectLst>
                  <a:glow rad="127000">
                    <a:schemeClr val="bg1"/>
                  </a:glow>
                </a:effectLst>
              </a:rPr>
              <a:t>observed</a:t>
            </a:r>
            <a:r>
              <a:rPr lang="en-US" sz="1800" dirty="0">
                <a:solidFill>
                  <a:srgbClr val="7030A0"/>
                </a:solidFill>
                <a:effectLst>
                  <a:glow rad="127000">
                    <a:schemeClr val="bg1"/>
                  </a:glow>
                </a:effectLst>
              </a:rPr>
              <a:t> performance</a:t>
            </a:r>
          </a:p>
          <a:p>
            <a:r>
              <a:rPr lang="en-US" sz="1800" dirty="0">
                <a:solidFill>
                  <a:srgbClr val="7030A0"/>
                </a:solidFill>
                <a:effectLst>
                  <a:glow rad="127000">
                    <a:schemeClr val="bg1"/>
                  </a:glow>
                </a:effectLst>
              </a:rPr>
              <a:t>is tied to the bottlenecked resource</a:t>
            </a:r>
          </a:p>
          <a:p>
            <a:r>
              <a:rPr lang="en-US" sz="1800" dirty="0">
                <a:solidFill>
                  <a:srgbClr val="7030A0"/>
                </a:solidFill>
                <a:effectLst>
                  <a:glow rad="127000">
                    <a:schemeClr val="bg1"/>
                  </a:glow>
                </a:effectLst>
              </a:rPr>
              <a:t>and can be well below a cache</a:t>
            </a:r>
          </a:p>
          <a:p>
            <a:r>
              <a:rPr lang="en-US" sz="1800" dirty="0">
                <a:solidFill>
                  <a:srgbClr val="7030A0"/>
                </a:solidFill>
                <a:effectLst>
                  <a:glow rad="127000">
                    <a:schemeClr val="bg1"/>
                  </a:glow>
                </a:effectLst>
              </a:rPr>
              <a:t>Roofline (e.g. L1).</a:t>
            </a:r>
          </a:p>
        </p:txBody>
      </p:sp>
      <p:sp>
        <p:nvSpPr>
          <p:cNvPr id="82" name="Oval 81"/>
          <p:cNvSpPr/>
          <p:nvPr/>
        </p:nvSpPr>
        <p:spPr bwMode="auto">
          <a:xfrm>
            <a:off x="3048000" y="5105399"/>
            <a:ext cx="152400" cy="152401"/>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5" name="Oval 74"/>
          <p:cNvSpPr/>
          <p:nvPr/>
        </p:nvSpPr>
        <p:spPr bwMode="auto">
          <a:xfrm>
            <a:off x="9448800" y="51053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1" name="Group 10"/>
          <p:cNvGrpSpPr/>
          <p:nvPr/>
        </p:nvGrpSpPr>
        <p:grpSpPr>
          <a:xfrm>
            <a:off x="9544010" y="3858873"/>
            <a:ext cx="2580499" cy="1297189"/>
            <a:chOff x="9544010" y="3858873"/>
            <a:chExt cx="2580499" cy="1297189"/>
          </a:xfrm>
        </p:grpSpPr>
        <p:sp>
          <p:nvSpPr>
            <p:cNvPr id="78" name="Freeform 77"/>
            <p:cNvSpPr/>
            <p:nvPr/>
          </p:nvSpPr>
          <p:spPr bwMode="auto">
            <a:xfrm>
              <a:off x="9544010" y="4127499"/>
              <a:ext cx="119252" cy="948219"/>
            </a:xfrm>
            <a:custGeom>
              <a:avLst/>
              <a:gdLst>
                <a:gd name="connsiteX0" fmla="*/ 0 w 280165"/>
                <a:gd name="connsiteY0" fmla="*/ 0 h 1282700"/>
                <a:gd name="connsiteX1" fmla="*/ 279400 w 280165"/>
                <a:gd name="connsiteY1" fmla="*/ 698500 h 1282700"/>
                <a:gd name="connsiteX2" fmla="*/ 88900 w 280165"/>
                <a:gd name="connsiteY2" fmla="*/ 1282700 h 1282700"/>
              </a:gdLst>
              <a:ahLst/>
              <a:cxnLst>
                <a:cxn ang="0">
                  <a:pos x="connsiteX0" y="connsiteY0"/>
                </a:cxn>
                <a:cxn ang="0">
                  <a:pos x="connsiteX1" y="connsiteY1"/>
                </a:cxn>
                <a:cxn ang="0">
                  <a:pos x="connsiteX2" y="connsiteY2"/>
                </a:cxn>
              </a:cxnLst>
              <a:rect l="l" t="t" r="r" b="b"/>
              <a:pathLst>
                <a:path w="280165" h="1282700">
                  <a:moveTo>
                    <a:pt x="0" y="0"/>
                  </a:moveTo>
                  <a:cubicBezTo>
                    <a:pt x="132291" y="242358"/>
                    <a:pt x="264583" y="484717"/>
                    <a:pt x="279400" y="698500"/>
                  </a:cubicBezTo>
                  <a:cubicBezTo>
                    <a:pt x="294217" y="912283"/>
                    <a:pt x="88900" y="1282700"/>
                    <a:pt x="88900" y="1282700"/>
                  </a:cubicBezTo>
                </a:path>
              </a:pathLst>
            </a:custGeom>
            <a:noFill/>
            <a:ln w="25400" cap="flat" cmpd="sng" algn="ctr">
              <a:solidFill>
                <a:srgbClr val="7030A0"/>
              </a:solidFill>
              <a:prstDash val="solid"/>
              <a:round/>
              <a:headEnd type="oval"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TextBox 78"/>
            <p:cNvSpPr txBox="1"/>
            <p:nvPr/>
          </p:nvSpPr>
          <p:spPr>
            <a:xfrm>
              <a:off x="9677400" y="385887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Observed performance</a:t>
              </a:r>
            </a:p>
            <a:p>
              <a:r>
                <a:rPr lang="en-US" sz="1800" dirty="0">
                  <a:solidFill>
                    <a:srgbClr val="7030A0"/>
                  </a:solidFill>
                  <a:effectLst>
                    <a:glow rad="127000">
                      <a:schemeClr val="bg1"/>
                    </a:glow>
                  </a:effectLst>
                </a:rPr>
                <a:t>is closer to DRAM line</a:t>
              </a:r>
            </a:p>
            <a:p>
              <a:r>
                <a:rPr lang="en-US" sz="1800" dirty="0">
                  <a:solidFill>
                    <a:srgbClr val="7030A0"/>
                  </a:solidFill>
                  <a:effectLst>
                    <a:glow rad="127000">
                      <a:schemeClr val="bg1"/>
                    </a:glow>
                  </a:effectLst>
                </a:rPr>
                <a:t>(== less cache locality)</a:t>
              </a:r>
            </a:p>
          </p:txBody>
        </p:sp>
      </p:grpSp>
    </p:spTree>
    <p:extLst>
      <p:ext uri="{BB962C8B-B14F-4D97-AF65-F5344CB8AC3E}">
        <p14:creationId xmlns:p14="http://schemas.microsoft.com/office/powerpoint/2010/main" val="1036459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bwMode="auto">
          <a:xfrm flipH="1">
            <a:off x="2081212" y="5181600"/>
            <a:ext cx="1371600" cy="14288"/>
          </a:xfrm>
          <a:prstGeom prst="line">
            <a:avLst/>
          </a:prstGeom>
          <a:solidFill>
            <a:schemeClr val="accent1"/>
          </a:solidFill>
          <a:ln w="19050" cap="flat" cmpd="sng" algn="ctr">
            <a:solidFill>
              <a:srgbClr val="0432FF"/>
            </a:solidFill>
            <a:prstDash val="dash"/>
            <a:round/>
            <a:headEnd type="none" w="med" len="med"/>
            <a:tailEnd type="stealth" w="lg" len="lg"/>
          </a:ln>
          <a:effectLst/>
        </p:spPr>
      </p:cxnSp>
      <p:sp>
        <p:nvSpPr>
          <p:cNvPr id="2" name="Title 1"/>
          <p:cNvSpPr>
            <a:spLocks noGrp="1"/>
          </p:cNvSpPr>
          <p:nvPr>
            <p:ph type="title"/>
          </p:nvPr>
        </p:nvSpPr>
        <p:spPr>
          <a:xfrm>
            <a:off x="0" y="0"/>
            <a:ext cx="14630400" cy="1371600"/>
          </a:xfrm>
        </p:spPr>
        <p:txBody>
          <a:bodyPr/>
          <a:lstStyle/>
          <a:p>
            <a:r>
              <a:rPr lang="en-US" dirty="0"/>
              <a:t>Example: 7-point Stencil (Observed Perf.)</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68</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9216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2667000" y="6099048"/>
              <a:ext cx="457200" cy="301752"/>
            </a:xfrm>
            <a:prstGeom prst="rect">
              <a:avLst/>
            </a:prstGeom>
            <a:noFill/>
          </p:spPr>
          <p:txBody>
            <a:bodyPr wrap="none" lIns="0" tIns="0" rIns="0" bIns="0" rtlCol="0" anchor="ctr" anchorCtr="0">
              <a:noAutofit/>
            </a:bodyPr>
            <a:lstStyle/>
            <a:p>
              <a:pPr algn="ctr"/>
              <a:r>
                <a:rPr lang="en-US" sz="1800"/>
                <a:t>0.11</a:t>
              </a:r>
              <a:endParaRPr lang="en-US" sz="1800" dirty="0"/>
            </a:p>
          </p:txBody>
        </p:sp>
        <p:sp>
          <p:nvSpPr>
            <p:cNvPr id="45" name="TextBox 44"/>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58" name="TextBox 57"/>
            <p:cNvSpPr txBox="1"/>
            <p:nvPr/>
          </p:nvSpPr>
          <p:spPr>
            <a:xfrm>
              <a:off x="3276600" y="6096000"/>
              <a:ext cx="457200" cy="301752"/>
            </a:xfrm>
            <a:prstGeom prst="rect">
              <a:avLst/>
            </a:prstGeom>
            <a:noFill/>
          </p:spPr>
          <p:txBody>
            <a:bodyPr wrap="none" lIns="0" tIns="0" rIns="0" bIns="0" rtlCol="0" anchor="ctr" anchorCtr="0">
              <a:noAutofit/>
            </a:bodyPr>
            <a:lstStyle/>
            <a:p>
              <a:pPr algn="ctr"/>
              <a:r>
                <a:rPr lang="en-US" sz="1800" dirty="0"/>
                <a:t>0.20</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alpha val="25000"/>
              </a:srgbClr>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alpha val="25000"/>
                  </a:srgbClr>
                </a:solidFill>
              </a:rPr>
              <a:t>L1 GB/s</a:t>
            </a:r>
          </a:p>
        </p:txBody>
      </p:sp>
      <p:grpSp>
        <p:nvGrpSpPr>
          <p:cNvPr id="6" name="Group 5"/>
          <p:cNvGrpSpPr/>
          <p:nvPr/>
        </p:nvGrpSpPr>
        <p:grpSpPr>
          <a:xfrm>
            <a:off x="8001000" y="2209800"/>
            <a:ext cx="4800600" cy="4495800"/>
            <a:chOff x="8001000" y="2209800"/>
            <a:chExt cx="4800600"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322452" y="2895600"/>
              <a:ext cx="1402948"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59" name="TextBox 58"/>
              <p:cNvSpPr txBox="1"/>
              <p:nvPr/>
            </p:nvSpPr>
            <p:spPr>
              <a:xfrm>
                <a:off x="2819400" y="6096000"/>
                <a:ext cx="457200" cy="301752"/>
              </a:xfrm>
              <a:prstGeom prst="rect">
                <a:avLst/>
              </a:prstGeom>
              <a:noFill/>
            </p:spPr>
            <p:txBody>
              <a:bodyPr wrap="none" lIns="0" tIns="0" rIns="0" bIns="0" rtlCol="0" anchor="ctr" anchorCtr="0">
                <a:noAutofit/>
              </a:bodyPr>
              <a:lstStyle/>
              <a:p>
                <a:pPr algn="ctr"/>
                <a:r>
                  <a:rPr lang="en-US" sz="1800"/>
                  <a:t>0.11</a:t>
                </a:r>
                <a:endParaRPr lang="en-US" sz="1800" dirty="0"/>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 name="Group 7"/>
          <p:cNvGrpSpPr/>
          <p:nvPr/>
        </p:nvGrpSpPr>
        <p:grpSpPr>
          <a:xfrm>
            <a:off x="9525000" y="3068363"/>
            <a:ext cx="3195824" cy="3047999"/>
            <a:chOff x="9525000" y="3068363"/>
            <a:chExt cx="3195824" cy="3047999"/>
          </a:xfrm>
        </p:grpSpPr>
        <p:cxnSp>
          <p:nvCxnSpPr>
            <p:cNvPr id="74" name="Straight Connector 73"/>
            <p:cNvCxnSpPr/>
            <p:nvPr/>
          </p:nvCxnSpPr>
          <p:spPr bwMode="auto">
            <a:xfrm>
              <a:off x="9525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80" name="Straight Arrow Connector 79"/>
            <p:cNvCxnSpPr/>
            <p:nvPr/>
          </p:nvCxnSpPr>
          <p:spPr bwMode="auto">
            <a:xfrm flipH="1">
              <a:off x="9525000" y="5715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81" name="TextBox 80"/>
            <p:cNvSpPr txBox="1"/>
            <p:nvPr/>
          </p:nvSpPr>
          <p:spPr>
            <a:xfrm>
              <a:off x="9977624" y="5486400"/>
              <a:ext cx="2743200" cy="457200"/>
            </a:xfrm>
            <a:prstGeom prst="rect">
              <a:avLst/>
            </a:prstGeom>
            <a:noFill/>
          </p:spPr>
          <p:txBody>
            <a:bodyPr wrap="none" lIns="0" rtlCol="0">
              <a:noAutofit/>
            </a:bodyPr>
            <a:lstStyle/>
            <a:p>
              <a:r>
                <a:rPr lang="en-US" sz="1800" dirty="0">
                  <a:solidFill>
                    <a:srgbClr val="7030A0"/>
                  </a:solidFill>
                </a:rPr>
                <a:t>Single AI based on flop:L1 bytes</a:t>
              </a:r>
            </a:p>
          </p:txBody>
        </p:sp>
      </p:grpSp>
      <p:grpSp>
        <p:nvGrpSpPr>
          <p:cNvPr id="7" name="Group 6"/>
          <p:cNvGrpSpPr/>
          <p:nvPr/>
        </p:nvGrpSpPr>
        <p:grpSpPr>
          <a:xfrm>
            <a:off x="3124200" y="3048000"/>
            <a:ext cx="304800" cy="3068362"/>
            <a:chOff x="3124200" y="3048000"/>
            <a:chExt cx="304800" cy="3068362"/>
          </a:xfrm>
        </p:grpSpPr>
        <p:cxnSp>
          <p:nvCxnSpPr>
            <p:cNvPr id="52" name="Straight Connector 51"/>
            <p:cNvCxnSpPr/>
            <p:nvPr/>
          </p:nvCxnSpPr>
          <p:spPr bwMode="auto">
            <a:xfrm>
              <a:off x="3429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41" name="Straight Connector 40"/>
            <p:cNvCxnSpPr/>
            <p:nvPr/>
          </p:nvCxnSpPr>
          <p:spPr bwMode="auto">
            <a:xfrm>
              <a:off x="3124200" y="3048000"/>
              <a:ext cx="0" cy="3047999"/>
            </a:xfrm>
            <a:prstGeom prst="line">
              <a:avLst/>
            </a:prstGeom>
            <a:solidFill>
              <a:schemeClr val="accent1"/>
            </a:solidFill>
            <a:ln w="19050" cap="flat" cmpd="sng" algn="ctr">
              <a:solidFill>
                <a:srgbClr val="7030A0">
                  <a:alpha val="25000"/>
                </a:srgbClr>
              </a:solidFill>
              <a:prstDash val="dash"/>
              <a:round/>
              <a:headEnd type="none" w="med" len="med"/>
              <a:tailEnd type="none" w="med" len="med"/>
            </a:ln>
            <a:effectLst/>
          </p:spPr>
        </p:cxnSp>
      </p:grpSp>
      <p:sp>
        <p:nvSpPr>
          <p:cNvPr id="53" name="Oval 52"/>
          <p:cNvSpPr/>
          <p:nvPr/>
        </p:nvSpPr>
        <p:spPr bwMode="auto">
          <a:xfrm>
            <a:off x="3352800" y="5105399"/>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TextBox 56"/>
          <p:cNvSpPr txBox="1"/>
          <p:nvPr/>
        </p:nvSpPr>
        <p:spPr>
          <a:xfrm>
            <a:off x="3648891" y="4876800"/>
            <a:ext cx="2447109" cy="579919"/>
          </a:xfrm>
          <a:prstGeom prst="rect">
            <a:avLst/>
          </a:prstGeom>
          <a:noFill/>
        </p:spPr>
        <p:txBody>
          <a:bodyPr wrap="none" rtlCol="0" anchor="ctr">
            <a:noAutofit/>
          </a:bodyPr>
          <a:lstStyle/>
          <a:p>
            <a:r>
              <a:rPr lang="en-US" sz="1800" dirty="0">
                <a:solidFill>
                  <a:srgbClr val="7030A0"/>
                </a:solidFill>
                <a:effectLst>
                  <a:glow rad="127000">
                    <a:schemeClr val="bg1"/>
                  </a:glow>
                </a:effectLst>
              </a:rPr>
              <a:t>Actual </a:t>
            </a:r>
            <a:r>
              <a:rPr lang="en-US" sz="1800" b="1" u="sng" dirty="0">
                <a:solidFill>
                  <a:srgbClr val="7030A0"/>
                </a:solidFill>
                <a:effectLst>
                  <a:glow rad="127000">
                    <a:schemeClr val="bg1"/>
                  </a:glow>
                </a:effectLst>
              </a:rPr>
              <a:t>observed</a:t>
            </a:r>
            <a:r>
              <a:rPr lang="en-US" sz="1800" dirty="0">
                <a:solidFill>
                  <a:srgbClr val="7030A0"/>
                </a:solidFill>
                <a:effectLst>
                  <a:glow rad="127000">
                    <a:schemeClr val="bg1"/>
                  </a:glow>
                </a:effectLst>
              </a:rPr>
              <a:t> performance</a:t>
            </a:r>
          </a:p>
          <a:p>
            <a:r>
              <a:rPr lang="en-US" sz="1800" dirty="0">
                <a:solidFill>
                  <a:srgbClr val="7030A0"/>
                </a:solidFill>
                <a:effectLst>
                  <a:glow rad="127000">
                    <a:schemeClr val="bg1"/>
                  </a:glow>
                </a:effectLst>
              </a:rPr>
              <a:t>is tied to the bottlenecked resource</a:t>
            </a:r>
          </a:p>
          <a:p>
            <a:r>
              <a:rPr lang="en-US" sz="1800" dirty="0">
                <a:solidFill>
                  <a:srgbClr val="7030A0"/>
                </a:solidFill>
                <a:effectLst>
                  <a:glow rad="127000">
                    <a:schemeClr val="bg1"/>
                  </a:glow>
                </a:effectLst>
              </a:rPr>
              <a:t>and can be well below a cache</a:t>
            </a:r>
          </a:p>
          <a:p>
            <a:r>
              <a:rPr lang="en-US" sz="1800" dirty="0">
                <a:solidFill>
                  <a:srgbClr val="7030A0"/>
                </a:solidFill>
                <a:effectLst>
                  <a:glow rad="127000">
                    <a:schemeClr val="bg1"/>
                  </a:glow>
                </a:effectLst>
              </a:rPr>
              <a:t>Roofline (e.g. L1).</a:t>
            </a:r>
          </a:p>
        </p:txBody>
      </p:sp>
      <p:sp>
        <p:nvSpPr>
          <p:cNvPr id="82" name="Oval 81"/>
          <p:cNvSpPr/>
          <p:nvPr/>
        </p:nvSpPr>
        <p:spPr bwMode="auto">
          <a:xfrm>
            <a:off x="3048000" y="5105399"/>
            <a:ext cx="152400" cy="152401"/>
          </a:xfrm>
          <a:prstGeom prst="ellipse">
            <a:avLst/>
          </a:prstGeom>
          <a:solidFill>
            <a:schemeClr val="bg1"/>
          </a:solidFill>
          <a:ln w="38100" cap="flat" cmpd="sng" algn="ctr">
            <a:solidFill>
              <a:srgbClr val="00B050">
                <a:alpha val="2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5" name="Oval 74"/>
          <p:cNvSpPr/>
          <p:nvPr/>
        </p:nvSpPr>
        <p:spPr bwMode="auto">
          <a:xfrm>
            <a:off x="9448800" y="51053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1" name="Group 10"/>
          <p:cNvGrpSpPr/>
          <p:nvPr/>
        </p:nvGrpSpPr>
        <p:grpSpPr>
          <a:xfrm>
            <a:off x="9544010" y="3858873"/>
            <a:ext cx="2580499" cy="1297189"/>
            <a:chOff x="9544010" y="3858873"/>
            <a:chExt cx="2580499" cy="1297189"/>
          </a:xfrm>
        </p:grpSpPr>
        <p:sp>
          <p:nvSpPr>
            <p:cNvPr id="78" name="Freeform 77"/>
            <p:cNvSpPr/>
            <p:nvPr/>
          </p:nvSpPr>
          <p:spPr bwMode="auto">
            <a:xfrm>
              <a:off x="9544010" y="4127499"/>
              <a:ext cx="119252" cy="948219"/>
            </a:xfrm>
            <a:custGeom>
              <a:avLst/>
              <a:gdLst>
                <a:gd name="connsiteX0" fmla="*/ 0 w 280165"/>
                <a:gd name="connsiteY0" fmla="*/ 0 h 1282700"/>
                <a:gd name="connsiteX1" fmla="*/ 279400 w 280165"/>
                <a:gd name="connsiteY1" fmla="*/ 698500 h 1282700"/>
                <a:gd name="connsiteX2" fmla="*/ 88900 w 280165"/>
                <a:gd name="connsiteY2" fmla="*/ 1282700 h 1282700"/>
              </a:gdLst>
              <a:ahLst/>
              <a:cxnLst>
                <a:cxn ang="0">
                  <a:pos x="connsiteX0" y="connsiteY0"/>
                </a:cxn>
                <a:cxn ang="0">
                  <a:pos x="connsiteX1" y="connsiteY1"/>
                </a:cxn>
                <a:cxn ang="0">
                  <a:pos x="connsiteX2" y="connsiteY2"/>
                </a:cxn>
              </a:cxnLst>
              <a:rect l="l" t="t" r="r" b="b"/>
              <a:pathLst>
                <a:path w="280165" h="1282700">
                  <a:moveTo>
                    <a:pt x="0" y="0"/>
                  </a:moveTo>
                  <a:cubicBezTo>
                    <a:pt x="132291" y="242358"/>
                    <a:pt x="264583" y="484717"/>
                    <a:pt x="279400" y="698500"/>
                  </a:cubicBezTo>
                  <a:cubicBezTo>
                    <a:pt x="294217" y="912283"/>
                    <a:pt x="88900" y="1282700"/>
                    <a:pt x="88900" y="1282700"/>
                  </a:cubicBezTo>
                </a:path>
              </a:pathLst>
            </a:custGeom>
            <a:noFill/>
            <a:ln w="25400" cap="flat" cmpd="sng" algn="ctr">
              <a:solidFill>
                <a:srgbClr val="7030A0"/>
              </a:solidFill>
              <a:prstDash val="solid"/>
              <a:round/>
              <a:headEnd type="oval"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TextBox 78"/>
            <p:cNvSpPr txBox="1"/>
            <p:nvPr/>
          </p:nvSpPr>
          <p:spPr>
            <a:xfrm>
              <a:off x="9677400" y="385887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Observed performance</a:t>
              </a:r>
            </a:p>
            <a:p>
              <a:r>
                <a:rPr lang="en-US" sz="1800" dirty="0">
                  <a:solidFill>
                    <a:srgbClr val="7030A0"/>
                  </a:solidFill>
                  <a:effectLst>
                    <a:glow rad="127000">
                      <a:schemeClr val="bg1"/>
                    </a:glow>
                  </a:effectLst>
                </a:rPr>
                <a:t>is closer to DRAM line</a:t>
              </a:r>
            </a:p>
            <a:p>
              <a:r>
                <a:rPr lang="en-US" sz="1800" dirty="0">
                  <a:solidFill>
                    <a:srgbClr val="7030A0"/>
                  </a:solidFill>
                  <a:effectLst>
                    <a:glow rad="127000">
                      <a:schemeClr val="bg1"/>
                    </a:glow>
                  </a:effectLst>
                </a:rPr>
                <a:t>(== less cache locality)</a:t>
              </a:r>
            </a:p>
          </p:txBody>
        </p:sp>
      </p:grp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solidFill>
              </a:rPr>
              <a:t>DRAM GB/s</a:t>
            </a:r>
          </a:p>
        </p:txBody>
      </p:sp>
    </p:spTree>
    <p:extLst>
      <p:ext uri="{BB962C8B-B14F-4D97-AF65-F5344CB8AC3E}">
        <p14:creationId xmlns:p14="http://schemas.microsoft.com/office/powerpoint/2010/main" val="470450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514600"/>
            <a:ext cx="12801600" cy="1600200"/>
          </a:xfrm>
        </p:spPr>
        <p:txBody>
          <a:bodyPr anchor="ctr"/>
          <a:lstStyle/>
          <a:p>
            <a:r>
              <a:rPr lang="en-US" sz="9600" dirty="0"/>
              <a:t>Example of Roofline in Practice</a:t>
            </a:r>
          </a:p>
        </p:txBody>
      </p:sp>
    </p:spTree>
    <p:extLst>
      <p:ext uri="{BB962C8B-B14F-4D97-AF65-F5344CB8AC3E}">
        <p14:creationId xmlns:p14="http://schemas.microsoft.com/office/powerpoint/2010/main" val="141136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Machine Balance and Arithmetic Intensity</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Data movement and computation can operate at different rates</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a:t>
            </a:fld>
            <a:endParaRPr lang="en-US" dirty="0"/>
          </a:p>
        </p:txBody>
      </p:sp>
      <p:grpSp>
        <p:nvGrpSpPr>
          <p:cNvPr id="33" name="Group 32">
            <a:extLst>
              <a:ext uri="{FF2B5EF4-FFF2-40B4-BE49-F238E27FC236}">
                <a16:creationId xmlns:a16="http://schemas.microsoft.com/office/drawing/2014/main" id="{04836626-7082-C34F-AD5B-D90F50C53F86}"/>
              </a:ext>
            </a:extLst>
          </p:cNvPr>
          <p:cNvGrpSpPr/>
          <p:nvPr/>
        </p:nvGrpSpPr>
        <p:grpSpPr>
          <a:xfrm>
            <a:off x="7315200" y="1676400"/>
            <a:ext cx="6858000" cy="2819400"/>
            <a:chOff x="7772400" y="1676400"/>
            <a:chExt cx="6858000" cy="2819400"/>
          </a:xfrm>
        </p:grpSpPr>
        <p:sp>
          <p:nvSpPr>
            <p:cNvPr id="12" name="Content Placeholder 2">
              <a:extLst>
                <a:ext uri="{FF2B5EF4-FFF2-40B4-BE49-F238E27FC236}">
                  <a16:creationId xmlns:a16="http://schemas.microsoft.com/office/drawing/2014/main" id="{F9B3EA1F-6869-5242-BF40-9BA1CF875C75}"/>
                </a:ext>
              </a:extLst>
            </p:cNvPr>
            <p:cNvSpPr txBox="1">
              <a:spLocks/>
            </p:cNvSpPr>
            <p:nvPr/>
          </p:nvSpPr>
          <p:spPr>
            <a:xfrm>
              <a:off x="77724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kern="0" dirty="0"/>
                <a:t>DAXPY</a:t>
              </a:r>
            </a:p>
            <a:p>
              <a:pPr marL="0" indent="0" algn="r">
                <a:spcBef>
                  <a:spcPts val="800"/>
                </a:spcBef>
              </a:pPr>
              <a:r>
                <a:rPr lang="en-US" sz="1600" kern="0" dirty="0"/>
                <a:t>DGEMV</a:t>
              </a:r>
            </a:p>
            <a:p>
              <a:pPr marL="0" indent="0" algn="r">
                <a:spcBef>
                  <a:spcPts val="800"/>
                </a:spcBef>
              </a:pPr>
              <a:r>
                <a:rPr lang="en-US" sz="1600" kern="0" dirty="0"/>
                <a:t>DGEMM</a:t>
              </a:r>
            </a:p>
            <a:p>
              <a:pPr marL="0" indent="0" algn="r">
                <a:spcBef>
                  <a:spcPts val="800"/>
                </a:spcBef>
              </a:pPr>
              <a:r>
                <a:rPr lang="en-US" sz="1600" kern="0" dirty="0"/>
                <a:t>FFTs</a:t>
              </a:r>
            </a:p>
            <a:p>
              <a:pPr marL="0" indent="0" algn="r">
                <a:spcBef>
                  <a:spcPts val="800"/>
                </a:spcBef>
              </a:pPr>
              <a:r>
                <a:rPr lang="en-US" sz="1600" kern="0" dirty="0"/>
                <a:t>CG</a:t>
              </a:r>
            </a:p>
            <a:p>
              <a:pPr marL="0" indent="0" algn="r">
                <a:spcBef>
                  <a:spcPts val="800"/>
                </a:spcBef>
              </a:pPr>
              <a:r>
                <a:rPr lang="en-US" sz="1600" kern="0" dirty="0"/>
                <a:t>MG</a:t>
              </a:r>
            </a:p>
            <a:p>
              <a:pPr marL="0" indent="0" algn="r">
                <a:spcBef>
                  <a:spcPts val="800"/>
                </a:spcBef>
              </a:pPr>
              <a:r>
                <a:rPr lang="en-US" sz="1600" kern="0" dirty="0"/>
                <a:t>N-body</a:t>
              </a:r>
            </a:p>
            <a:p>
              <a:pPr marL="0" indent="0" algn="r">
                <a:spcBef>
                  <a:spcPts val="800"/>
                </a:spcBef>
              </a:pPr>
              <a:endParaRPr lang="en-US" sz="1600" kern="0" dirty="0"/>
            </a:p>
            <a:p>
              <a:pPr marL="457200" indent="0" algn="r">
                <a:spcBef>
                  <a:spcPts val="800"/>
                </a:spcBef>
              </a:pPr>
              <a:endParaRPr lang="en-US" sz="1600" kern="0" dirty="0"/>
            </a:p>
            <a:p>
              <a:pPr marL="0" indent="0" algn="r">
                <a:spcBef>
                  <a:spcPts val="800"/>
                </a:spcBef>
              </a:pPr>
              <a:endParaRPr lang="en-US" sz="1600" kern="0" dirty="0"/>
            </a:p>
          </p:txBody>
        </p:sp>
        <p:cxnSp>
          <p:nvCxnSpPr>
            <p:cNvPr id="13" name="Straight Connector 12">
              <a:extLst>
                <a:ext uri="{FF2B5EF4-FFF2-40B4-BE49-F238E27FC236}">
                  <a16:creationId xmlns:a16="http://schemas.microsoft.com/office/drawing/2014/main" id="{6519724F-0615-7B4B-9F55-9E0E8C5C3F67}"/>
                </a:ext>
              </a:extLst>
            </p:cNvPr>
            <p:cNvCxnSpPr/>
            <p:nvPr/>
          </p:nvCxnSpPr>
          <p:spPr bwMode="auto">
            <a:xfrm>
              <a:off x="9296400" y="1676400"/>
              <a:ext cx="0" cy="2743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E8CD2351-B0FE-1442-9F8D-D885DAC398FF}"/>
                </a:ext>
              </a:extLst>
            </p:cNvPr>
            <p:cNvCxnSpPr>
              <a:cxnSpLocks/>
            </p:cNvCxnSpPr>
            <p:nvPr/>
          </p:nvCxnSpPr>
          <p:spPr bwMode="auto">
            <a:xfrm flipH="1">
              <a:off x="7772400" y="1981200"/>
              <a:ext cx="6858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Content Placeholder 2">
              <a:extLst>
                <a:ext uri="{FF2B5EF4-FFF2-40B4-BE49-F238E27FC236}">
                  <a16:creationId xmlns:a16="http://schemas.microsoft.com/office/drawing/2014/main" id="{2E054FEF-A880-6D45-850F-74EC6B62277C}"/>
                </a:ext>
              </a:extLst>
            </p:cNvPr>
            <p:cNvSpPr txBox="1">
              <a:spLocks/>
            </p:cNvSpPr>
            <p:nvPr/>
          </p:nvSpPr>
          <p:spPr>
            <a:xfrm>
              <a:off x="79248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b="1" kern="0" dirty="0"/>
                <a:t>Operation</a:t>
              </a:r>
              <a:endParaRPr lang="en-US" sz="1600" kern="0" dirty="0"/>
            </a:p>
          </p:txBody>
        </p:sp>
        <p:sp>
          <p:nvSpPr>
            <p:cNvPr id="26" name="Content Placeholder 2">
              <a:extLst>
                <a:ext uri="{FF2B5EF4-FFF2-40B4-BE49-F238E27FC236}">
                  <a16:creationId xmlns:a16="http://schemas.microsoft.com/office/drawing/2014/main" id="{575A401F-E158-8343-8754-06B11B61A1E5}"/>
                </a:ext>
              </a:extLst>
            </p:cNvPr>
            <p:cNvSpPr txBox="1">
              <a:spLocks/>
            </p:cNvSpPr>
            <p:nvPr/>
          </p:nvSpPr>
          <p:spPr>
            <a:xfrm>
              <a:off x="91440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3</a:t>
              </a:r>
              <a:r>
                <a:rPr lang="en-US" sz="1600" kern="0" dirty="0"/>
                <a:t>)</a:t>
              </a:r>
            </a:p>
            <a:p>
              <a:pPr marL="0" indent="0" algn="ctr">
                <a:spcBef>
                  <a:spcPts val="800"/>
                </a:spcBef>
              </a:pPr>
              <a:r>
                <a:rPr lang="en-US" sz="1600" kern="0" dirty="0"/>
                <a:t>O(</a:t>
              </a:r>
              <a:r>
                <a:rPr lang="en-US" sz="1600" kern="0" dirty="0" err="1"/>
                <a:t>NlogN</a:t>
              </a:r>
              <a:r>
                <a:rPr lang="en-US" sz="1600" kern="0" dirty="0"/>
                <a:t>)</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endParaRPr lang="en-US" sz="1600" kern="0" dirty="0"/>
            </a:p>
          </p:txBody>
        </p:sp>
        <p:sp>
          <p:nvSpPr>
            <p:cNvPr id="30" name="Content Placeholder 2">
              <a:extLst>
                <a:ext uri="{FF2B5EF4-FFF2-40B4-BE49-F238E27FC236}">
                  <a16:creationId xmlns:a16="http://schemas.microsoft.com/office/drawing/2014/main" id="{470B9784-AD13-A340-B522-A31F3042D18F}"/>
                </a:ext>
              </a:extLst>
            </p:cNvPr>
            <p:cNvSpPr txBox="1">
              <a:spLocks/>
            </p:cNvSpPr>
            <p:nvPr/>
          </p:nvSpPr>
          <p:spPr>
            <a:xfrm>
              <a:off x="91440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Flop’s</a:t>
              </a:r>
              <a:endParaRPr lang="en-US" sz="1600" kern="0" dirty="0"/>
            </a:p>
          </p:txBody>
        </p:sp>
      </p:grpSp>
      <p:grpSp>
        <p:nvGrpSpPr>
          <p:cNvPr id="17" name="Group 16">
            <a:extLst>
              <a:ext uri="{FF2B5EF4-FFF2-40B4-BE49-F238E27FC236}">
                <a16:creationId xmlns:a16="http://schemas.microsoft.com/office/drawing/2014/main" id="{752150C5-E6BF-634A-967F-13F0C065FF6C}"/>
              </a:ext>
            </a:extLst>
          </p:cNvPr>
          <p:cNvGrpSpPr/>
          <p:nvPr/>
        </p:nvGrpSpPr>
        <p:grpSpPr>
          <a:xfrm>
            <a:off x="10515600" y="1676400"/>
            <a:ext cx="1828800" cy="2819400"/>
            <a:chOff x="10972800" y="1676400"/>
            <a:chExt cx="1828800" cy="2819400"/>
          </a:xfrm>
        </p:grpSpPr>
        <p:sp>
          <p:nvSpPr>
            <p:cNvPr id="27" name="Content Placeholder 2">
              <a:extLst>
                <a:ext uri="{FF2B5EF4-FFF2-40B4-BE49-F238E27FC236}">
                  <a16:creationId xmlns:a16="http://schemas.microsoft.com/office/drawing/2014/main" id="{4A16DB05-E989-DE48-A300-9874C5FE15AB}"/>
                </a:ext>
              </a:extLst>
            </p:cNvPr>
            <p:cNvSpPr txBox="1">
              <a:spLocks/>
            </p:cNvSpPr>
            <p:nvPr/>
          </p:nvSpPr>
          <p:spPr>
            <a:xfrm>
              <a:off x="109728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p>
            <a:p>
              <a:pPr marL="0" indent="0" algn="ctr">
                <a:spcBef>
                  <a:spcPts val="800"/>
                </a:spcBef>
              </a:pPr>
              <a:endParaRPr lang="en-US" sz="1600" kern="0" dirty="0"/>
            </a:p>
          </p:txBody>
        </p:sp>
        <p:sp>
          <p:nvSpPr>
            <p:cNvPr id="31" name="Content Placeholder 2">
              <a:extLst>
                <a:ext uri="{FF2B5EF4-FFF2-40B4-BE49-F238E27FC236}">
                  <a16:creationId xmlns:a16="http://schemas.microsoft.com/office/drawing/2014/main" id="{5931A2B7-30C7-CD4F-ACCF-E4D981B975DC}"/>
                </a:ext>
              </a:extLst>
            </p:cNvPr>
            <p:cNvSpPr txBox="1">
              <a:spLocks/>
            </p:cNvSpPr>
            <p:nvPr/>
          </p:nvSpPr>
          <p:spPr>
            <a:xfrm>
              <a:off x="109728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Data</a:t>
              </a:r>
              <a:endParaRPr lang="en-US" sz="1600" kern="0" dirty="0"/>
            </a:p>
          </p:txBody>
        </p:sp>
      </p:grpSp>
      <p:grpSp>
        <p:nvGrpSpPr>
          <p:cNvPr id="35" name="Group 34">
            <a:extLst>
              <a:ext uri="{FF2B5EF4-FFF2-40B4-BE49-F238E27FC236}">
                <a16:creationId xmlns:a16="http://schemas.microsoft.com/office/drawing/2014/main" id="{112CA8AE-2D1D-7244-970C-34D83355355D}"/>
              </a:ext>
            </a:extLst>
          </p:cNvPr>
          <p:cNvGrpSpPr/>
          <p:nvPr/>
        </p:nvGrpSpPr>
        <p:grpSpPr>
          <a:xfrm>
            <a:off x="12344400" y="1676400"/>
            <a:ext cx="1828800" cy="2819400"/>
            <a:chOff x="10972800" y="1676400"/>
            <a:chExt cx="1828800" cy="2819400"/>
          </a:xfrm>
        </p:grpSpPr>
        <p:sp>
          <p:nvSpPr>
            <p:cNvPr id="36" name="Content Placeholder 2">
              <a:extLst>
                <a:ext uri="{FF2B5EF4-FFF2-40B4-BE49-F238E27FC236}">
                  <a16:creationId xmlns:a16="http://schemas.microsoft.com/office/drawing/2014/main" id="{9F66F302-7505-5542-B6C4-885D00ECEADF}"/>
                </a:ext>
              </a:extLst>
            </p:cNvPr>
            <p:cNvSpPr txBox="1">
              <a:spLocks/>
            </p:cNvSpPr>
            <p:nvPr/>
          </p:nvSpPr>
          <p:spPr>
            <a:xfrm>
              <a:off x="109728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endParaRPr lang="en-US" sz="1600" kern="0" dirty="0"/>
            </a:p>
          </p:txBody>
        </p:sp>
        <p:sp>
          <p:nvSpPr>
            <p:cNvPr id="37" name="Content Placeholder 2">
              <a:extLst>
                <a:ext uri="{FF2B5EF4-FFF2-40B4-BE49-F238E27FC236}">
                  <a16:creationId xmlns:a16="http://schemas.microsoft.com/office/drawing/2014/main" id="{D1ACE40B-9063-6649-9CDE-0AF32AE39BB4}"/>
                </a:ext>
              </a:extLst>
            </p:cNvPr>
            <p:cNvSpPr txBox="1">
              <a:spLocks/>
            </p:cNvSpPr>
            <p:nvPr/>
          </p:nvSpPr>
          <p:spPr>
            <a:xfrm>
              <a:off x="109728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AI (ideal)</a:t>
              </a:r>
              <a:endParaRPr lang="en-US" sz="1600" kern="0" dirty="0"/>
            </a:p>
          </p:txBody>
        </p:sp>
      </p:grpSp>
      <p:grpSp>
        <p:nvGrpSpPr>
          <p:cNvPr id="10" name="Group 9">
            <a:extLst>
              <a:ext uri="{FF2B5EF4-FFF2-40B4-BE49-F238E27FC236}">
                <a16:creationId xmlns:a16="http://schemas.microsoft.com/office/drawing/2014/main" id="{B730A32B-B0E0-294D-AFB5-16E0B12DE10A}"/>
              </a:ext>
            </a:extLst>
          </p:cNvPr>
          <p:cNvGrpSpPr/>
          <p:nvPr/>
        </p:nvGrpSpPr>
        <p:grpSpPr>
          <a:xfrm>
            <a:off x="457200" y="2438400"/>
            <a:ext cx="6858000" cy="2209801"/>
            <a:chOff x="457200" y="2438400"/>
            <a:chExt cx="6858000" cy="2209801"/>
          </a:xfrm>
        </p:grpSpPr>
        <p:sp>
          <p:nvSpPr>
            <p:cNvPr id="4" name="TextBox 3">
              <a:extLst>
                <a:ext uri="{FF2B5EF4-FFF2-40B4-BE49-F238E27FC236}">
                  <a16:creationId xmlns:a16="http://schemas.microsoft.com/office/drawing/2014/main" id="{85BCD398-512C-FD49-A71D-1518523C61C6}"/>
                </a:ext>
              </a:extLst>
            </p:cNvPr>
            <p:cNvSpPr txBox="1"/>
            <p:nvPr/>
          </p:nvSpPr>
          <p:spPr>
            <a:xfrm>
              <a:off x="3200400" y="3276600"/>
              <a:ext cx="3657600" cy="1371600"/>
            </a:xfrm>
            <a:prstGeom prst="rect">
              <a:avLst/>
            </a:prstGeom>
            <a:noFill/>
          </p:spPr>
          <p:txBody>
            <a:bodyPr wrap="none" lIns="0" tIns="0" rIns="0" bIns="0" rtlCol="0" anchor="ctr" anchorCtr="0">
              <a:noAutofit/>
            </a:bodyPr>
            <a:lstStyle/>
            <a:p>
              <a:pPr algn="ctr"/>
              <a:r>
                <a:rPr lang="en-US" b="1" dirty="0">
                  <a:solidFill>
                    <a:srgbClr val="0432FF"/>
                  </a:solidFill>
                </a:rPr>
                <a:t>Peak DP Flop/s</a:t>
              </a:r>
            </a:p>
            <a:p>
              <a:pPr algn="ctr"/>
              <a:r>
                <a:rPr lang="en-US" b="1" dirty="0">
                  <a:solidFill>
                    <a:srgbClr val="0432FF"/>
                  </a:solidFill>
                </a:rPr>
                <a:t>Peak Bandwidth</a:t>
              </a:r>
            </a:p>
          </p:txBody>
        </p:sp>
        <p:sp>
          <p:nvSpPr>
            <p:cNvPr id="24" name="TextBox 23">
              <a:extLst>
                <a:ext uri="{FF2B5EF4-FFF2-40B4-BE49-F238E27FC236}">
                  <a16:creationId xmlns:a16="http://schemas.microsoft.com/office/drawing/2014/main" id="{182C74D1-84C2-9B47-9E4D-87B265FA9CC1}"/>
                </a:ext>
              </a:extLst>
            </p:cNvPr>
            <p:cNvSpPr txBox="1"/>
            <p:nvPr/>
          </p:nvSpPr>
          <p:spPr>
            <a:xfrm>
              <a:off x="457200" y="3276601"/>
              <a:ext cx="2743200" cy="1371600"/>
            </a:xfrm>
            <a:prstGeom prst="rect">
              <a:avLst/>
            </a:prstGeom>
            <a:noFill/>
          </p:spPr>
          <p:txBody>
            <a:bodyPr wrap="none" lIns="0" tIns="0" rIns="0" bIns="0" rtlCol="0" anchor="ctr" anchorCtr="0">
              <a:noAutofit/>
            </a:bodyPr>
            <a:lstStyle/>
            <a:p>
              <a:pPr algn="r"/>
              <a:r>
                <a:rPr lang="en-US" b="1" dirty="0">
                  <a:solidFill>
                    <a:srgbClr val="0432FF"/>
                  </a:solidFill>
                </a:rPr>
                <a:t>Balance = </a:t>
              </a:r>
            </a:p>
          </p:txBody>
        </p:sp>
        <p:cxnSp>
          <p:nvCxnSpPr>
            <p:cNvPr id="7" name="Straight Connector 6">
              <a:extLst>
                <a:ext uri="{FF2B5EF4-FFF2-40B4-BE49-F238E27FC236}">
                  <a16:creationId xmlns:a16="http://schemas.microsoft.com/office/drawing/2014/main" id="{DCF0D12D-E079-0F4C-8B4A-B3057473FF8A}"/>
                </a:ext>
              </a:extLst>
            </p:cNvPr>
            <p:cNvCxnSpPr>
              <a:cxnSpLocks/>
              <a:stCxn id="4" idx="3"/>
              <a:endCxn id="24" idx="3"/>
            </p:cNvCxnSpPr>
            <p:nvPr/>
          </p:nvCxnSpPr>
          <p:spPr bwMode="auto">
            <a:xfrm flipH="1">
              <a:off x="3200400" y="3962400"/>
              <a:ext cx="3657600" cy="1"/>
            </a:xfrm>
            <a:prstGeom prst="line">
              <a:avLst/>
            </a:prstGeom>
            <a:solidFill>
              <a:schemeClr val="accent1"/>
            </a:solidFill>
            <a:ln w="25400" cap="flat" cmpd="sng" algn="ctr">
              <a:solidFill>
                <a:srgbClr val="0432FF"/>
              </a:solidFill>
              <a:prstDash val="solid"/>
              <a:round/>
              <a:headEnd type="none" w="med" len="med"/>
              <a:tailEnd type="none" w="med" len="med"/>
            </a:ln>
            <a:effectLst/>
          </p:spPr>
        </p:cxnSp>
        <p:sp>
          <p:nvSpPr>
            <p:cNvPr id="38" name="Content Placeholder 2">
              <a:extLst>
                <a:ext uri="{FF2B5EF4-FFF2-40B4-BE49-F238E27FC236}">
                  <a16:creationId xmlns:a16="http://schemas.microsoft.com/office/drawing/2014/main" id="{A09AF393-2E09-7E4B-8D42-870470E588F7}"/>
                </a:ext>
              </a:extLst>
            </p:cNvPr>
            <p:cNvSpPr txBox="1">
              <a:spLocks/>
            </p:cNvSpPr>
            <p:nvPr/>
          </p:nvSpPr>
          <p:spPr>
            <a:xfrm>
              <a:off x="457200" y="2438400"/>
              <a:ext cx="6858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We define machine balance as the ratio of…</a:t>
              </a:r>
              <a:endParaRPr lang="en-US" sz="2400" kern="0" dirty="0"/>
            </a:p>
          </p:txBody>
        </p:sp>
      </p:grpSp>
      <p:grpSp>
        <p:nvGrpSpPr>
          <p:cNvPr id="11" name="Group 10">
            <a:extLst>
              <a:ext uri="{FF2B5EF4-FFF2-40B4-BE49-F238E27FC236}">
                <a16:creationId xmlns:a16="http://schemas.microsoft.com/office/drawing/2014/main" id="{D4118358-A6BF-864E-BC3A-57F012965123}"/>
              </a:ext>
            </a:extLst>
          </p:cNvPr>
          <p:cNvGrpSpPr/>
          <p:nvPr/>
        </p:nvGrpSpPr>
        <p:grpSpPr>
          <a:xfrm>
            <a:off x="457200" y="4876800"/>
            <a:ext cx="6858000" cy="2209801"/>
            <a:chOff x="457200" y="4876800"/>
            <a:chExt cx="6858000" cy="2209801"/>
          </a:xfrm>
        </p:grpSpPr>
        <p:sp>
          <p:nvSpPr>
            <p:cNvPr id="39" name="TextBox 38">
              <a:extLst>
                <a:ext uri="{FF2B5EF4-FFF2-40B4-BE49-F238E27FC236}">
                  <a16:creationId xmlns:a16="http://schemas.microsoft.com/office/drawing/2014/main" id="{CB70AB97-2084-9843-9D3D-03C566226998}"/>
                </a:ext>
              </a:extLst>
            </p:cNvPr>
            <p:cNvSpPr txBox="1"/>
            <p:nvPr/>
          </p:nvSpPr>
          <p:spPr>
            <a:xfrm>
              <a:off x="3200400" y="5715000"/>
              <a:ext cx="3657600" cy="1371600"/>
            </a:xfrm>
            <a:prstGeom prst="rect">
              <a:avLst/>
            </a:prstGeom>
            <a:noFill/>
          </p:spPr>
          <p:txBody>
            <a:bodyPr wrap="none" lIns="0" tIns="0" rIns="0" bIns="0" rtlCol="0" anchor="ctr" anchorCtr="0">
              <a:noAutofit/>
            </a:bodyPr>
            <a:lstStyle/>
            <a:p>
              <a:pPr algn="ctr"/>
              <a:r>
                <a:rPr lang="en-US" b="1" dirty="0">
                  <a:solidFill>
                    <a:srgbClr val="0432FF"/>
                  </a:solidFill>
                </a:rPr>
                <a:t>Flop’s Performed</a:t>
              </a:r>
            </a:p>
            <a:p>
              <a:pPr algn="ctr"/>
              <a:r>
                <a:rPr lang="en-US" b="1" dirty="0">
                  <a:solidFill>
                    <a:srgbClr val="0432FF"/>
                  </a:solidFill>
                </a:rPr>
                <a:t>Data Moved</a:t>
              </a:r>
            </a:p>
          </p:txBody>
        </p:sp>
        <p:sp>
          <p:nvSpPr>
            <p:cNvPr id="40" name="TextBox 39">
              <a:extLst>
                <a:ext uri="{FF2B5EF4-FFF2-40B4-BE49-F238E27FC236}">
                  <a16:creationId xmlns:a16="http://schemas.microsoft.com/office/drawing/2014/main" id="{122B9E01-4B6F-FD45-B77D-525135F18837}"/>
                </a:ext>
              </a:extLst>
            </p:cNvPr>
            <p:cNvSpPr txBox="1"/>
            <p:nvPr/>
          </p:nvSpPr>
          <p:spPr>
            <a:xfrm>
              <a:off x="457200" y="5715001"/>
              <a:ext cx="2743200" cy="1371600"/>
            </a:xfrm>
            <a:prstGeom prst="rect">
              <a:avLst/>
            </a:prstGeom>
            <a:noFill/>
          </p:spPr>
          <p:txBody>
            <a:bodyPr wrap="none" lIns="0" tIns="0" rIns="0" bIns="0" rtlCol="0" anchor="ctr" anchorCtr="0">
              <a:noAutofit/>
            </a:bodyPr>
            <a:lstStyle/>
            <a:p>
              <a:pPr algn="r"/>
              <a:r>
                <a:rPr lang="en-US" b="1" dirty="0">
                  <a:solidFill>
                    <a:srgbClr val="0432FF"/>
                  </a:solidFill>
                </a:rPr>
                <a:t>AI = </a:t>
              </a:r>
            </a:p>
          </p:txBody>
        </p:sp>
        <p:sp>
          <p:nvSpPr>
            <p:cNvPr id="41" name="Content Placeholder 2">
              <a:extLst>
                <a:ext uri="{FF2B5EF4-FFF2-40B4-BE49-F238E27FC236}">
                  <a16:creationId xmlns:a16="http://schemas.microsoft.com/office/drawing/2014/main" id="{9B95C0F7-8B4C-E940-A78F-A63D8A76B5F8}"/>
                </a:ext>
              </a:extLst>
            </p:cNvPr>
            <p:cNvSpPr txBox="1">
              <a:spLocks/>
            </p:cNvSpPr>
            <p:nvPr/>
          </p:nvSpPr>
          <p:spPr>
            <a:xfrm>
              <a:off x="457200" y="4876800"/>
              <a:ext cx="6858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…and arithmetic intensity as the ratio of…</a:t>
              </a:r>
              <a:endParaRPr lang="en-US" sz="2400" kern="0" dirty="0"/>
            </a:p>
          </p:txBody>
        </p:sp>
        <p:cxnSp>
          <p:nvCxnSpPr>
            <p:cNvPr id="43" name="Straight Connector 42">
              <a:extLst>
                <a:ext uri="{FF2B5EF4-FFF2-40B4-BE49-F238E27FC236}">
                  <a16:creationId xmlns:a16="http://schemas.microsoft.com/office/drawing/2014/main" id="{36A54E9F-A2DA-B74E-9D72-229CBE10E9A7}"/>
                </a:ext>
              </a:extLst>
            </p:cNvPr>
            <p:cNvCxnSpPr>
              <a:cxnSpLocks/>
            </p:cNvCxnSpPr>
            <p:nvPr/>
          </p:nvCxnSpPr>
          <p:spPr bwMode="auto">
            <a:xfrm flipH="1">
              <a:off x="3200400" y="6400799"/>
              <a:ext cx="3657600" cy="1"/>
            </a:xfrm>
            <a:prstGeom prst="line">
              <a:avLst/>
            </a:prstGeom>
            <a:solidFill>
              <a:schemeClr val="accent1"/>
            </a:solidFill>
            <a:ln w="25400" cap="flat" cmpd="sng" algn="ctr">
              <a:solidFill>
                <a:srgbClr val="0432FF"/>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5645897B-A940-144A-B9DB-CFAF2AB1DB8F}"/>
              </a:ext>
            </a:extLst>
          </p:cNvPr>
          <p:cNvGrpSpPr/>
          <p:nvPr/>
        </p:nvGrpSpPr>
        <p:grpSpPr>
          <a:xfrm>
            <a:off x="8077200" y="1752600"/>
            <a:ext cx="6096000" cy="5334000"/>
            <a:chOff x="7848600" y="1981200"/>
            <a:chExt cx="6096000" cy="5334000"/>
          </a:xfrm>
        </p:grpSpPr>
        <p:sp>
          <p:nvSpPr>
            <p:cNvPr id="14" name="Explosion 2 13">
              <a:extLst>
                <a:ext uri="{FF2B5EF4-FFF2-40B4-BE49-F238E27FC236}">
                  <a16:creationId xmlns:a16="http://schemas.microsoft.com/office/drawing/2014/main" id="{C04B9E20-24E0-E342-AB81-47F4091E9DF5}"/>
                </a:ext>
              </a:extLst>
            </p:cNvPr>
            <p:cNvSpPr/>
            <p:nvPr/>
          </p:nvSpPr>
          <p:spPr bwMode="auto">
            <a:xfrm>
              <a:off x="7848600" y="1981200"/>
              <a:ext cx="6096000" cy="5334000"/>
            </a:xfrm>
            <a:prstGeom prst="irregularSeal2">
              <a:avLst/>
            </a:prstGeom>
            <a:solidFill>
              <a:srgbClr val="FFCC66"/>
            </a:solidFill>
            <a:ln w="9525" cap="flat" cmpd="sng" algn="ctr">
              <a:solidFill>
                <a:srgbClr val="9411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0" i="0" u="none" strike="noStrike" cap="none" normalizeH="0" baseline="0" dirty="0">
                  <a:ln>
                    <a:noFill/>
                  </a:ln>
                  <a:solidFill>
                    <a:srgbClr val="FF9300"/>
                  </a:solidFill>
                  <a:effectLst/>
                  <a:latin typeface="Arial" charset="0"/>
                  <a:ea typeface="ＭＳ Ｐゴシック" charset="-128"/>
                  <a:cs typeface="ＭＳ Ｐゴシック" charset="-128"/>
                </a:rPr>
                <a:t>!</a:t>
              </a:r>
            </a:p>
          </p:txBody>
        </p:sp>
        <p:sp>
          <p:nvSpPr>
            <p:cNvPr id="44" name="Content Placeholder 2">
              <a:extLst>
                <a:ext uri="{FF2B5EF4-FFF2-40B4-BE49-F238E27FC236}">
                  <a16:creationId xmlns:a16="http://schemas.microsoft.com/office/drawing/2014/main" id="{320183C2-B874-D74C-AD9B-87E71C31908A}"/>
                </a:ext>
              </a:extLst>
            </p:cNvPr>
            <p:cNvSpPr txBox="1">
              <a:spLocks/>
            </p:cNvSpPr>
            <p:nvPr/>
          </p:nvSpPr>
          <p:spPr>
            <a:xfrm rot="20099409">
              <a:off x="8246775" y="3746659"/>
              <a:ext cx="4800600" cy="18669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kern="0" dirty="0">
                  <a:solidFill>
                    <a:srgbClr val="941100"/>
                  </a:solidFill>
                </a:rPr>
                <a:t>Kernels with AI</a:t>
              </a:r>
            </a:p>
            <a:p>
              <a:pPr marL="0" indent="0" algn="ctr">
                <a:spcBef>
                  <a:spcPts val="800"/>
                </a:spcBef>
              </a:pPr>
              <a:r>
                <a:rPr lang="en-US" sz="3200" b="1" kern="0" dirty="0">
                  <a:solidFill>
                    <a:srgbClr val="941100"/>
                  </a:solidFill>
                </a:rPr>
                <a:t>greater than machine balance are ultimately compute limited</a:t>
              </a:r>
              <a:endParaRPr lang="en-US" sz="2000" b="1" kern="0" dirty="0">
                <a:solidFill>
                  <a:srgbClr val="941100"/>
                </a:solidFill>
              </a:endParaRPr>
            </a:p>
          </p:txBody>
        </p:sp>
      </p:grpSp>
    </p:spTree>
    <p:extLst>
      <p:ext uri="{BB962C8B-B14F-4D97-AF65-F5344CB8AC3E}">
        <p14:creationId xmlns:p14="http://schemas.microsoft.com/office/powerpoint/2010/main" val="69190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Sparse Matrix Vector Multiplication</a:t>
            </a:r>
          </a:p>
        </p:txBody>
      </p:sp>
      <p:sp>
        <p:nvSpPr>
          <p:cNvPr id="3" name="Content Placeholder 2"/>
          <p:cNvSpPr>
            <a:spLocks noGrp="1"/>
          </p:cNvSpPr>
          <p:nvPr>
            <p:ph idx="1"/>
          </p:nvPr>
        </p:nvSpPr>
        <p:spPr>
          <a:xfrm>
            <a:off x="457200" y="1447800"/>
            <a:ext cx="13716000" cy="3962400"/>
          </a:xfrm>
        </p:spPr>
        <p:txBody>
          <a:bodyPr/>
          <a:lstStyle/>
          <a:p>
            <a:pPr marL="457200" indent="-457200" eaLnBrk="1" hangingPunct="1">
              <a:spcBef>
                <a:spcPts val="0"/>
              </a:spcBef>
              <a:buFont typeface="Arial" panose="020B0604020202020204" pitchFamily="34" charset="0"/>
              <a:buChar char="•"/>
            </a:pPr>
            <a:r>
              <a:rPr lang="en-US" sz="3200" dirty="0"/>
              <a:t>What’s a Sparse Matrix ?</a:t>
            </a:r>
          </a:p>
          <a:p>
            <a:pPr marL="862013" lvl="1" indent="-401638" eaLnBrk="1" hangingPunct="1">
              <a:spcBef>
                <a:spcPts val="0"/>
              </a:spcBef>
            </a:pPr>
            <a:r>
              <a:rPr lang="en-US" sz="2000" dirty="0"/>
              <a:t>Most entries are 0.0</a:t>
            </a:r>
          </a:p>
          <a:p>
            <a:pPr marL="862013" lvl="1" indent="-401638" eaLnBrk="1" hangingPunct="1">
              <a:spcBef>
                <a:spcPts val="0"/>
              </a:spcBef>
            </a:pPr>
            <a:r>
              <a:rPr lang="en-US" sz="2000" dirty="0"/>
              <a:t>Performance advantage in only storing/operating on the </a:t>
            </a:r>
            <a:r>
              <a:rPr lang="en-US" sz="2000" dirty="0" err="1"/>
              <a:t>nonzeros</a:t>
            </a:r>
            <a:endParaRPr lang="en-US" sz="2000" dirty="0"/>
          </a:p>
          <a:p>
            <a:pPr marL="862013" lvl="1" indent="-401638" eaLnBrk="1" hangingPunct="1">
              <a:spcBef>
                <a:spcPts val="0"/>
              </a:spcBef>
            </a:pPr>
            <a:r>
              <a:rPr lang="en-US" sz="2000" dirty="0"/>
              <a:t>Requires significant meta data to reconstruct the matrix structure</a:t>
            </a:r>
          </a:p>
          <a:p>
            <a:pPr marL="457200" indent="-457200" eaLnBrk="1" hangingPunct="1">
              <a:spcBef>
                <a:spcPts val="0"/>
              </a:spcBef>
              <a:buFont typeface="Arial" panose="020B0604020202020204" pitchFamily="34" charset="0"/>
              <a:buChar char="•"/>
            </a:pPr>
            <a:r>
              <a:rPr lang="en-US" sz="3200" dirty="0"/>
              <a:t>What’s </a:t>
            </a:r>
            <a:r>
              <a:rPr lang="en-US" sz="3200" dirty="0" err="1"/>
              <a:t>SpMV</a:t>
            </a:r>
            <a:r>
              <a:rPr lang="en-US" sz="3200" dirty="0"/>
              <a:t> ?</a:t>
            </a:r>
          </a:p>
          <a:p>
            <a:pPr marL="862013" lvl="1" indent="-401638" eaLnBrk="1" hangingPunct="1">
              <a:spcBef>
                <a:spcPts val="0"/>
              </a:spcBef>
            </a:pPr>
            <a:r>
              <a:rPr lang="en-US" sz="2000" dirty="0"/>
              <a:t>Evaluate y=Ax where A is a sparse matrix, x &amp; y are dense vectors</a:t>
            </a:r>
          </a:p>
          <a:p>
            <a:pPr marL="457200" indent="-457200" eaLnBrk="1" hangingPunct="1">
              <a:spcBef>
                <a:spcPts val="0"/>
              </a:spcBef>
              <a:buFont typeface="Arial" panose="020B0604020202020204" pitchFamily="34" charset="0"/>
              <a:buChar char="•"/>
            </a:pPr>
            <a:r>
              <a:rPr lang="en-US" sz="3200" dirty="0"/>
              <a:t>Challenges</a:t>
            </a:r>
          </a:p>
          <a:p>
            <a:pPr marL="862013" lvl="1" indent="-401638" eaLnBrk="1" hangingPunct="1">
              <a:spcBef>
                <a:spcPts val="0"/>
              </a:spcBef>
            </a:pPr>
            <a:r>
              <a:rPr lang="en-US" sz="2000" b="1" dirty="0">
                <a:solidFill>
                  <a:srgbClr val="FF0080"/>
                </a:solidFill>
              </a:rPr>
              <a:t>Very low arithmetic intensity  (often &lt;0.166 flops/byte)</a:t>
            </a:r>
          </a:p>
          <a:p>
            <a:pPr marL="862013" lvl="1" indent="-401638" eaLnBrk="1" hangingPunct="1">
              <a:spcBef>
                <a:spcPts val="0"/>
              </a:spcBef>
            </a:pPr>
            <a:r>
              <a:rPr lang="en-US" sz="2000" dirty="0"/>
              <a:t>Difficult to exploit ILP (bad for pipelined or superscalar),</a:t>
            </a:r>
          </a:p>
          <a:p>
            <a:pPr marL="862013" lvl="1" indent="-401638" eaLnBrk="1" hangingPunct="1">
              <a:spcBef>
                <a:spcPts val="0"/>
              </a:spcBef>
            </a:pPr>
            <a:r>
              <a:rPr lang="en-US" sz="2000" dirty="0"/>
              <a:t>Difficult to exploit DLP (bad for SIMD)</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70</a:t>
            </a:fld>
            <a:endParaRPr lang="en-US" dirty="0"/>
          </a:p>
        </p:txBody>
      </p:sp>
      <p:grpSp>
        <p:nvGrpSpPr>
          <p:cNvPr id="164" name="Group 678">
            <a:extLst>
              <a:ext uri="{FF2B5EF4-FFF2-40B4-BE49-F238E27FC236}">
                <a16:creationId xmlns:a16="http://schemas.microsoft.com/office/drawing/2014/main" id="{A0AC64FF-4E2F-BE41-8341-8DEE902B61FA}"/>
              </a:ext>
            </a:extLst>
          </p:cNvPr>
          <p:cNvGrpSpPr>
            <a:grpSpLocks/>
          </p:cNvGrpSpPr>
          <p:nvPr/>
        </p:nvGrpSpPr>
        <p:grpSpPr bwMode="auto">
          <a:xfrm>
            <a:off x="3660775" y="5334000"/>
            <a:ext cx="7308850" cy="1752600"/>
            <a:chOff x="0" y="48"/>
            <a:chExt cx="4604" cy="1104"/>
          </a:xfrm>
        </p:grpSpPr>
        <p:sp>
          <p:nvSpPr>
            <p:cNvPr id="165" name="Text Box 402">
              <a:extLst>
                <a:ext uri="{FF2B5EF4-FFF2-40B4-BE49-F238E27FC236}">
                  <a16:creationId xmlns:a16="http://schemas.microsoft.com/office/drawing/2014/main" id="{29AB5472-CD7D-8545-B220-6C34E269373A}"/>
                </a:ext>
              </a:extLst>
            </p:cNvPr>
            <p:cNvSpPr txBox="1">
              <a:spLocks noChangeArrowheads="1"/>
            </p:cNvSpPr>
            <p:nvPr/>
          </p:nvSpPr>
          <p:spPr bwMode="auto">
            <a:xfrm>
              <a:off x="0" y="960"/>
              <a:ext cx="1532" cy="192"/>
            </a:xfrm>
            <a:prstGeom prst="rect">
              <a:avLst/>
            </a:prstGeom>
            <a:noFill/>
            <a:ln w="9525">
              <a:noFill/>
              <a:miter lim="800000"/>
              <a:headEnd/>
              <a:tailEnd/>
            </a:ln>
          </p:spPr>
          <p:txBody>
            <a:bodyPr wrap="none" lIns="0" tIns="0" rIns="0" bIns="0" anchor="ctr">
              <a:prstTxWarp prst="textNoShape">
                <a:avLst/>
              </a:prstTxWarp>
            </a:bodyPr>
            <a:lstStyle/>
            <a:p>
              <a:pPr algn="ctr"/>
              <a:r>
                <a:rPr lang="en-US" sz="1000" b="1"/>
                <a:t>(a)</a:t>
              </a:r>
            </a:p>
            <a:p>
              <a:pPr algn="ctr"/>
              <a:r>
                <a:rPr lang="en-US" sz="1000"/>
                <a:t>algebra conceptualization</a:t>
              </a:r>
            </a:p>
          </p:txBody>
        </p:sp>
        <p:sp>
          <p:nvSpPr>
            <p:cNvPr id="166" name="Text Box 403">
              <a:extLst>
                <a:ext uri="{FF2B5EF4-FFF2-40B4-BE49-F238E27FC236}">
                  <a16:creationId xmlns:a16="http://schemas.microsoft.com/office/drawing/2014/main" id="{C84543DB-4F84-714D-B5B8-7626DA35B93E}"/>
                </a:ext>
              </a:extLst>
            </p:cNvPr>
            <p:cNvSpPr txBox="1">
              <a:spLocks noChangeArrowheads="1"/>
            </p:cNvSpPr>
            <p:nvPr/>
          </p:nvSpPr>
          <p:spPr bwMode="auto">
            <a:xfrm>
              <a:off x="3072" y="960"/>
              <a:ext cx="1532" cy="192"/>
            </a:xfrm>
            <a:prstGeom prst="rect">
              <a:avLst/>
            </a:prstGeom>
            <a:noFill/>
            <a:ln w="9525">
              <a:noFill/>
              <a:miter lim="800000"/>
              <a:headEnd/>
              <a:tailEnd/>
            </a:ln>
          </p:spPr>
          <p:txBody>
            <a:bodyPr wrap="none" lIns="0" tIns="0" rIns="0" bIns="0" anchor="ctr">
              <a:prstTxWarp prst="textNoShape">
                <a:avLst/>
              </a:prstTxWarp>
            </a:bodyPr>
            <a:lstStyle/>
            <a:p>
              <a:pPr algn="ctr"/>
              <a:r>
                <a:rPr lang="en-US" sz="1000" b="1"/>
                <a:t>(c)</a:t>
              </a:r>
              <a:endParaRPr lang="en-US" sz="1000"/>
            </a:p>
            <a:p>
              <a:pPr algn="ctr"/>
              <a:r>
                <a:rPr lang="en-US" sz="1000"/>
                <a:t>CSR reference code</a:t>
              </a:r>
              <a:endParaRPr lang="en-US" sz="2400" i="1"/>
            </a:p>
          </p:txBody>
        </p:sp>
        <p:sp>
          <p:nvSpPr>
            <p:cNvPr id="167" name="Text Box 404">
              <a:extLst>
                <a:ext uri="{FF2B5EF4-FFF2-40B4-BE49-F238E27FC236}">
                  <a16:creationId xmlns:a16="http://schemas.microsoft.com/office/drawing/2014/main" id="{9033F0CD-2D68-564F-9927-8C5EE989DA37}"/>
                </a:ext>
              </a:extLst>
            </p:cNvPr>
            <p:cNvSpPr txBox="1">
              <a:spLocks noChangeArrowheads="1"/>
            </p:cNvSpPr>
            <p:nvPr/>
          </p:nvSpPr>
          <p:spPr bwMode="auto">
            <a:xfrm>
              <a:off x="3121" y="288"/>
              <a:ext cx="1439" cy="432"/>
            </a:xfrm>
            <a:prstGeom prst="rect">
              <a:avLst/>
            </a:prstGeom>
            <a:noFill/>
            <a:ln w="3175">
              <a:solidFill>
                <a:schemeClr val="tx1"/>
              </a:solidFill>
              <a:miter lim="800000"/>
              <a:headEnd/>
              <a:tailEnd/>
            </a:ln>
          </p:spPr>
          <p:txBody>
            <a:bodyPr wrap="none" lIns="45720" rIns="45720" anchor="ctr">
              <a:prstTxWarp prst="textNoShape">
                <a:avLst/>
              </a:prstTxWarp>
            </a:bodyPr>
            <a:lstStyle/>
            <a:p>
              <a:r>
                <a:rPr lang="en-US" sz="600" dirty="0">
                  <a:latin typeface="Lucida Console" pitchFamily="-110" charset="0"/>
                </a:rPr>
                <a:t>for (</a:t>
              </a:r>
              <a:r>
                <a:rPr lang="en-US" sz="600" dirty="0" err="1">
                  <a:latin typeface="Lucida Console" pitchFamily="-110" charset="0"/>
                </a:rPr>
                <a:t>r</a:t>
              </a:r>
              <a:r>
                <a:rPr lang="en-US" sz="600" dirty="0">
                  <a:latin typeface="Lucida Console" pitchFamily="-110" charset="0"/>
                </a:rPr>
                <a:t>=0; </a:t>
              </a:r>
              <a:r>
                <a:rPr lang="en-US" sz="600" dirty="0" err="1">
                  <a:latin typeface="Lucida Console" pitchFamily="-110" charset="0"/>
                </a:rPr>
                <a:t>r</a:t>
              </a:r>
              <a:r>
                <a:rPr lang="en-US" sz="600" dirty="0">
                  <a:latin typeface="Lucida Console" pitchFamily="-110" charset="0"/>
                </a:rPr>
                <a:t>&lt;</a:t>
              </a:r>
              <a:r>
                <a:rPr lang="en-US" sz="600" dirty="0" err="1">
                  <a:latin typeface="Lucida Console" pitchFamily="-110" charset="0"/>
                </a:rPr>
                <a:t>A.rows</a:t>
              </a:r>
              <a:r>
                <a:rPr lang="en-US" sz="600" dirty="0">
                  <a:latin typeface="Lucida Console" pitchFamily="-110" charset="0"/>
                </a:rPr>
                <a:t>; </a:t>
              </a:r>
              <a:r>
                <a:rPr lang="en-US" sz="600" dirty="0" err="1">
                  <a:latin typeface="Lucida Console" pitchFamily="-110" charset="0"/>
                </a:rPr>
                <a:t>r</a:t>
              </a:r>
              <a:r>
                <a:rPr lang="en-US" sz="600" dirty="0">
                  <a:latin typeface="Lucida Console" pitchFamily="-110" charset="0"/>
                </a:rPr>
                <a:t>++) {</a:t>
              </a:r>
            </a:p>
            <a:p>
              <a:r>
                <a:rPr lang="en-US" sz="600" dirty="0">
                  <a:latin typeface="Lucida Console" pitchFamily="-110" charset="0"/>
                </a:rPr>
                <a:t>  double y0 = 0.0;</a:t>
              </a:r>
            </a:p>
            <a:p>
              <a:r>
                <a:rPr lang="en-US" sz="600" dirty="0">
                  <a:latin typeface="Lucida Console" pitchFamily="-110" charset="0"/>
                </a:rPr>
                <a:t>  for (</a:t>
              </a:r>
              <a:r>
                <a:rPr lang="en-US" sz="600" dirty="0" err="1">
                  <a:latin typeface="Lucida Console" pitchFamily="-110" charset="0"/>
                </a:rPr>
                <a:t>i</a:t>
              </a:r>
              <a:r>
                <a:rPr lang="en-US" sz="600" dirty="0">
                  <a:latin typeface="Lucida Console" pitchFamily="-110" charset="0"/>
                </a:rPr>
                <a:t>=</a:t>
              </a:r>
              <a:r>
                <a:rPr lang="en-US" sz="600" dirty="0" err="1">
                  <a:latin typeface="Lucida Console" pitchFamily="-110" charset="0"/>
                </a:rPr>
                <a:t>A.rowStart[r</a:t>
              </a:r>
              <a:r>
                <a:rPr lang="en-US" sz="600" dirty="0">
                  <a:latin typeface="Lucida Console" pitchFamily="-110" charset="0"/>
                </a:rPr>
                <a:t>]; </a:t>
              </a:r>
              <a:r>
                <a:rPr lang="en-US" sz="600" dirty="0" err="1">
                  <a:latin typeface="Lucida Console" pitchFamily="-110" charset="0"/>
                </a:rPr>
                <a:t>i</a:t>
              </a:r>
              <a:r>
                <a:rPr lang="en-US" sz="600" dirty="0">
                  <a:latin typeface="Lucida Console" pitchFamily="-110" charset="0"/>
                </a:rPr>
                <a:t>&lt;A.rowStart[r+1]; </a:t>
              </a:r>
              <a:r>
                <a:rPr lang="en-US" sz="600" dirty="0" err="1">
                  <a:latin typeface="Lucida Console" pitchFamily="-110" charset="0"/>
                </a:rPr>
                <a:t>i</a:t>
              </a:r>
              <a:r>
                <a:rPr lang="en-US" sz="600" dirty="0">
                  <a:latin typeface="Lucida Console" pitchFamily="-110" charset="0"/>
                </a:rPr>
                <a:t>++){</a:t>
              </a:r>
            </a:p>
            <a:p>
              <a:r>
                <a:rPr lang="en-US" sz="600" dirty="0">
                  <a:latin typeface="Lucida Console" pitchFamily="-110" charset="0"/>
                </a:rPr>
                <a:t>    y0 += </a:t>
              </a:r>
              <a:r>
                <a:rPr lang="en-US" sz="600" dirty="0" err="1">
                  <a:latin typeface="Lucida Console" pitchFamily="-110" charset="0"/>
                </a:rPr>
                <a:t>A.val[i</a:t>
              </a:r>
              <a:r>
                <a:rPr lang="en-US" sz="600" dirty="0">
                  <a:latin typeface="Lucida Console" pitchFamily="-110" charset="0"/>
                </a:rPr>
                <a:t>] * </a:t>
              </a:r>
              <a:r>
                <a:rPr lang="en-US" sz="600" dirty="0" err="1">
                  <a:latin typeface="Lucida Console" pitchFamily="-110" charset="0"/>
                </a:rPr>
                <a:t>x[A.col[i</a:t>
              </a:r>
              <a:r>
                <a:rPr lang="en-US" sz="600" dirty="0">
                  <a:latin typeface="Lucida Console" pitchFamily="-110" charset="0"/>
                </a:rPr>
                <a:t>]];</a:t>
              </a:r>
            </a:p>
            <a:p>
              <a:r>
                <a:rPr lang="en-US" sz="600" dirty="0">
                  <a:latin typeface="Lucida Console" pitchFamily="-110" charset="0"/>
                </a:rPr>
                <a:t>  }</a:t>
              </a:r>
            </a:p>
            <a:p>
              <a:r>
                <a:rPr lang="en-US" sz="600" dirty="0">
                  <a:latin typeface="Lucida Console" pitchFamily="-110" charset="0"/>
                </a:rPr>
                <a:t>  </a:t>
              </a:r>
              <a:r>
                <a:rPr lang="en-US" sz="600" dirty="0" err="1">
                  <a:latin typeface="Lucida Console" pitchFamily="-110" charset="0"/>
                </a:rPr>
                <a:t>y[r</a:t>
              </a:r>
              <a:r>
                <a:rPr lang="en-US" sz="600" dirty="0">
                  <a:latin typeface="Lucida Console" pitchFamily="-110" charset="0"/>
                </a:rPr>
                <a:t>] = y0;</a:t>
              </a:r>
            </a:p>
            <a:p>
              <a:r>
                <a:rPr lang="en-US" sz="600" dirty="0">
                  <a:latin typeface="Lucida Console" pitchFamily="-110" charset="0"/>
                </a:rPr>
                <a:t>}</a:t>
              </a:r>
              <a:endParaRPr lang="en-US" sz="600" dirty="0"/>
            </a:p>
          </p:txBody>
        </p:sp>
        <p:grpSp>
          <p:nvGrpSpPr>
            <p:cNvPr id="168" name="Group 405">
              <a:extLst>
                <a:ext uri="{FF2B5EF4-FFF2-40B4-BE49-F238E27FC236}">
                  <a16:creationId xmlns:a16="http://schemas.microsoft.com/office/drawing/2014/main" id="{B019E761-DCD0-9E49-B40D-E87A0799F466}"/>
                </a:ext>
              </a:extLst>
            </p:cNvPr>
            <p:cNvGrpSpPr>
              <a:grpSpLocks/>
            </p:cNvGrpSpPr>
            <p:nvPr/>
          </p:nvGrpSpPr>
          <p:grpSpPr bwMode="auto">
            <a:xfrm>
              <a:off x="144" y="48"/>
              <a:ext cx="1296" cy="864"/>
              <a:chOff x="96" y="48"/>
              <a:chExt cx="1296" cy="864"/>
            </a:xfrm>
          </p:grpSpPr>
          <p:grpSp>
            <p:nvGrpSpPr>
              <p:cNvPr id="304" name="Group 406">
                <a:extLst>
                  <a:ext uri="{FF2B5EF4-FFF2-40B4-BE49-F238E27FC236}">
                    <a16:creationId xmlns:a16="http://schemas.microsoft.com/office/drawing/2014/main" id="{25514ADA-C819-C341-B89B-BA6B4B4C2365}"/>
                  </a:ext>
                </a:extLst>
              </p:cNvPr>
              <p:cNvGrpSpPr>
                <a:grpSpLocks/>
              </p:cNvGrpSpPr>
              <p:nvPr/>
            </p:nvGrpSpPr>
            <p:grpSpPr bwMode="auto">
              <a:xfrm>
                <a:off x="912" y="480"/>
                <a:ext cx="96" cy="96"/>
                <a:chOff x="720" y="240"/>
                <a:chExt cx="96" cy="96"/>
              </a:xfrm>
            </p:grpSpPr>
            <p:sp>
              <p:nvSpPr>
                <p:cNvPr id="439" name="Line 407">
                  <a:extLst>
                    <a:ext uri="{FF2B5EF4-FFF2-40B4-BE49-F238E27FC236}">
                      <a16:creationId xmlns:a16="http://schemas.microsoft.com/office/drawing/2014/main" id="{F3557B37-E534-9E41-8BAB-62B00029DB31}"/>
                    </a:ext>
                  </a:extLst>
                </p:cNvPr>
                <p:cNvSpPr>
                  <a:spLocks noChangeShapeType="1"/>
                </p:cNvSpPr>
                <p:nvPr/>
              </p:nvSpPr>
              <p:spPr bwMode="auto">
                <a:xfrm flipH="1">
                  <a:off x="720" y="240"/>
                  <a:ext cx="96" cy="96"/>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440" name="Line 408">
                  <a:extLst>
                    <a:ext uri="{FF2B5EF4-FFF2-40B4-BE49-F238E27FC236}">
                      <a16:creationId xmlns:a16="http://schemas.microsoft.com/office/drawing/2014/main" id="{9CAB4871-F8E6-8640-A949-89128588FB07}"/>
                    </a:ext>
                  </a:extLst>
                </p:cNvPr>
                <p:cNvSpPr>
                  <a:spLocks noChangeShapeType="1"/>
                </p:cNvSpPr>
                <p:nvPr/>
              </p:nvSpPr>
              <p:spPr bwMode="auto">
                <a:xfrm flipH="1" flipV="1">
                  <a:off x="720" y="240"/>
                  <a:ext cx="96" cy="96"/>
                </a:xfrm>
                <a:prstGeom prst="line">
                  <a:avLst/>
                </a:prstGeom>
                <a:noFill/>
                <a:ln w="19050">
                  <a:solidFill>
                    <a:schemeClr val="tx1"/>
                  </a:solidFill>
                  <a:round/>
                  <a:headEnd/>
                  <a:tailEnd/>
                </a:ln>
              </p:spPr>
              <p:txBody>
                <a:bodyPr wrap="none" anchor="ctr">
                  <a:prstTxWarp prst="textNoShape">
                    <a:avLst/>
                  </a:prstTxWarp>
                </a:bodyPr>
                <a:lstStyle/>
                <a:p>
                  <a:endParaRPr lang="en-US"/>
                </a:p>
              </p:txBody>
            </p:sp>
          </p:grpSp>
          <p:grpSp>
            <p:nvGrpSpPr>
              <p:cNvPr id="305" name="Group 409">
                <a:extLst>
                  <a:ext uri="{FF2B5EF4-FFF2-40B4-BE49-F238E27FC236}">
                    <a16:creationId xmlns:a16="http://schemas.microsoft.com/office/drawing/2014/main" id="{3ACA9BA0-F3CD-384B-83FB-B1DF90E7B639}"/>
                  </a:ext>
                </a:extLst>
              </p:cNvPr>
              <p:cNvGrpSpPr>
                <a:grpSpLocks/>
              </p:cNvGrpSpPr>
              <p:nvPr/>
            </p:nvGrpSpPr>
            <p:grpSpPr bwMode="auto">
              <a:xfrm>
                <a:off x="1152" y="502"/>
                <a:ext cx="96" cy="48"/>
                <a:chOff x="960" y="260"/>
                <a:chExt cx="96" cy="48"/>
              </a:xfrm>
            </p:grpSpPr>
            <p:sp>
              <p:nvSpPr>
                <p:cNvPr id="437" name="Line 410">
                  <a:extLst>
                    <a:ext uri="{FF2B5EF4-FFF2-40B4-BE49-F238E27FC236}">
                      <a16:creationId xmlns:a16="http://schemas.microsoft.com/office/drawing/2014/main" id="{3602653C-CC70-434A-85A7-D087F8A88EEA}"/>
                    </a:ext>
                  </a:extLst>
                </p:cNvPr>
                <p:cNvSpPr>
                  <a:spLocks noChangeShapeType="1"/>
                </p:cNvSpPr>
                <p:nvPr/>
              </p:nvSpPr>
              <p:spPr bwMode="auto">
                <a:xfrm>
                  <a:off x="960" y="260"/>
                  <a:ext cx="96" cy="0"/>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438" name="Line 411">
                  <a:extLst>
                    <a:ext uri="{FF2B5EF4-FFF2-40B4-BE49-F238E27FC236}">
                      <a16:creationId xmlns:a16="http://schemas.microsoft.com/office/drawing/2014/main" id="{2D0FD336-A3CD-5949-90DD-50CF6171BF98}"/>
                    </a:ext>
                  </a:extLst>
                </p:cNvPr>
                <p:cNvSpPr>
                  <a:spLocks noChangeShapeType="1"/>
                </p:cNvSpPr>
                <p:nvPr/>
              </p:nvSpPr>
              <p:spPr bwMode="auto">
                <a:xfrm>
                  <a:off x="960" y="308"/>
                  <a:ext cx="96" cy="0"/>
                </a:xfrm>
                <a:prstGeom prst="line">
                  <a:avLst/>
                </a:prstGeom>
                <a:noFill/>
                <a:ln w="19050">
                  <a:solidFill>
                    <a:schemeClr val="tx1"/>
                  </a:solidFill>
                  <a:round/>
                  <a:headEnd/>
                  <a:tailEnd/>
                </a:ln>
              </p:spPr>
              <p:txBody>
                <a:bodyPr wrap="none" anchor="ctr">
                  <a:prstTxWarp prst="textNoShape">
                    <a:avLst/>
                  </a:prstTxWarp>
                </a:bodyPr>
                <a:lstStyle/>
                <a:p>
                  <a:endParaRPr lang="en-US"/>
                </a:p>
              </p:txBody>
            </p:sp>
          </p:grpSp>
          <p:sp>
            <p:nvSpPr>
              <p:cNvPr id="306" name="Text Box 412">
                <a:extLst>
                  <a:ext uri="{FF2B5EF4-FFF2-40B4-BE49-F238E27FC236}">
                    <a16:creationId xmlns:a16="http://schemas.microsoft.com/office/drawing/2014/main" id="{93FDB221-47CA-8741-8544-0443668C13C3}"/>
                  </a:ext>
                </a:extLst>
              </p:cNvPr>
              <p:cNvSpPr txBox="1">
                <a:spLocks noChangeArrowheads="1"/>
              </p:cNvSpPr>
              <p:nvPr/>
            </p:nvSpPr>
            <p:spPr bwMode="auto">
              <a:xfrm>
                <a:off x="240" y="48"/>
                <a:ext cx="480" cy="96"/>
              </a:xfrm>
              <a:prstGeom prst="rect">
                <a:avLst/>
              </a:prstGeom>
              <a:noFill/>
              <a:ln w="9525">
                <a:noFill/>
                <a:miter lim="800000"/>
                <a:headEnd/>
                <a:tailEnd/>
              </a:ln>
            </p:spPr>
            <p:txBody>
              <a:bodyPr lIns="0" tIns="0" rIns="0" bIns="0" anchor="ctr">
                <a:prstTxWarp prst="textNoShape">
                  <a:avLst/>
                </a:prstTxWarp>
              </a:bodyPr>
              <a:lstStyle/>
              <a:p>
                <a:pPr algn="ctr"/>
                <a:r>
                  <a:rPr lang="en-US" sz="1000"/>
                  <a:t>A</a:t>
                </a:r>
              </a:p>
            </p:txBody>
          </p:sp>
          <p:sp>
            <p:nvSpPr>
              <p:cNvPr id="307" name="Text Box 413">
                <a:extLst>
                  <a:ext uri="{FF2B5EF4-FFF2-40B4-BE49-F238E27FC236}">
                    <a16:creationId xmlns:a16="http://schemas.microsoft.com/office/drawing/2014/main" id="{53CD5696-6D6B-D547-A587-87C9F82346F6}"/>
                  </a:ext>
                </a:extLst>
              </p:cNvPr>
              <p:cNvSpPr txBox="1">
                <a:spLocks noChangeArrowheads="1"/>
              </p:cNvSpPr>
              <p:nvPr/>
            </p:nvSpPr>
            <p:spPr bwMode="auto">
              <a:xfrm>
                <a:off x="1008" y="48"/>
                <a:ext cx="144" cy="96"/>
              </a:xfrm>
              <a:prstGeom prst="rect">
                <a:avLst/>
              </a:prstGeom>
              <a:noFill/>
              <a:ln w="9525">
                <a:noFill/>
                <a:miter lim="800000"/>
                <a:headEnd/>
                <a:tailEnd/>
              </a:ln>
            </p:spPr>
            <p:txBody>
              <a:bodyPr lIns="0" tIns="0" rIns="0" bIns="0" anchor="ctr">
                <a:prstTxWarp prst="textNoShape">
                  <a:avLst/>
                </a:prstTxWarp>
              </a:bodyPr>
              <a:lstStyle/>
              <a:p>
                <a:pPr algn="ctr"/>
                <a:r>
                  <a:rPr lang="en-US" sz="1000"/>
                  <a:t>x</a:t>
                </a:r>
              </a:p>
            </p:txBody>
          </p:sp>
          <p:sp>
            <p:nvSpPr>
              <p:cNvPr id="308" name="Text Box 414">
                <a:extLst>
                  <a:ext uri="{FF2B5EF4-FFF2-40B4-BE49-F238E27FC236}">
                    <a16:creationId xmlns:a16="http://schemas.microsoft.com/office/drawing/2014/main" id="{94E141B7-0CE3-B54F-933E-06C05464FCF6}"/>
                  </a:ext>
                </a:extLst>
              </p:cNvPr>
              <p:cNvSpPr txBox="1">
                <a:spLocks noChangeArrowheads="1"/>
              </p:cNvSpPr>
              <p:nvPr/>
            </p:nvSpPr>
            <p:spPr bwMode="auto">
              <a:xfrm>
                <a:off x="1248" y="48"/>
                <a:ext cx="144" cy="96"/>
              </a:xfrm>
              <a:prstGeom prst="rect">
                <a:avLst/>
              </a:prstGeom>
              <a:noFill/>
              <a:ln w="9525">
                <a:noFill/>
                <a:miter lim="800000"/>
                <a:headEnd/>
                <a:tailEnd/>
              </a:ln>
            </p:spPr>
            <p:txBody>
              <a:bodyPr lIns="0" tIns="0" rIns="0" bIns="0" anchor="ctr">
                <a:prstTxWarp prst="textNoShape">
                  <a:avLst/>
                </a:prstTxWarp>
              </a:bodyPr>
              <a:lstStyle/>
              <a:p>
                <a:pPr algn="ctr"/>
                <a:r>
                  <a:rPr lang="en-US" sz="1000"/>
                  <a:t>y</a:t>
                </a:r>
              </a:p>
            </p:txBody>
          </p:sp>
          <p:sp>
            <p:nvSpPr>
              <p:cNvPr id="309" name="Rectangle 415">
                <a:extLst>
                  <a:ext uri="{FF2B5EF4-FFF2-40B4-BE49-F238E27FC236}">
                    <a16:creationId xmlns:a16="http://schemas.microsoft.com/office/drawing/2014/main" id="{3F1A3A03-D788-7641-A79D-F06E78330C82}"/>
                  </a:ext>
                </a:extLst>
              </p:cNvPr>
              <p:cNvSpPr>
                <a:spLocks noChangeArrowheads="1"/>
              </p:cNvSpPr>
              <p:nvPr/>
            </p:nvSpPr>
            <p:spPr bwMode="auto">
              <a:xfrm>
                <a:off x="1056" y="144"/>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10" name="Rectangle 416">
                <a:extLst>
                  <a:ext uri="{FF2B5EF4-FFF2-40B4-BE49-F238E27FC236}">
                    <a16:creationId xmlns:a16="http://schemas.microsoft.com/office/drawing/2014/main" id="{0F112B26-A7DD-1B40-91EE-9E893FEEB196}"/>
                  </a:ext>
                </a:extLst>
              </p:cNvPr>
              <p:cNvSpPr>
                <a:spLocks noChangeArrowheads="1"/>
              </p:cNvSpPr>
              <p:nvPr/>
            </p:nvSpPr>
            <p:spPr bwMode="auto">
              <a:xfrm>
                <a:off x="1056" y="192"/>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11" name="Rectangle 417">
                <a:extLst>
                  <a:ext uri="{FF2B5EF4-FFF2-40B4-BE49-F238E27FC236}">
                    <a16:creationId xmlns:a16="http://schemas.microsoft.com/office/drawing/2014/main" id="{BE00A104-78CB-CA4E-90E2-FC50A3F396BA}"/>
                  </a:ext>
                </a:extLst>
              </p:cNvPr>
              <p:cNvSpPr>
                <a:spLocks noChangeArrowheads="1"/>
              </p:cNvSpPr>
              <p:nvPr/>
            </p:nvSpPr>
            <p:spPr bwMode="auto">
              <a:xfrm>
                <a:off x="1056" y="240"/>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12" name="Rectangle 418">
                <a:extLst>
                  <a:ext uri="{FF2B5EF4-FFF2-40B4-BE49-F238E27FC236}">
                    <a16:creationId xmlns:a16="http://schemas.microsoft.com/office/drawing/2014/main" id="{E3964940-7474-B443-AE9E-34B3509D742C}"/>
                  </a:ext>
                </a:extLst>
              </p:cNvPr>
              <p:cNvSpPr>
                <a:spLocks noChangeArrowheads="1"/>
              </p:cNvSpPr>
              <p:nvPr/>
            </p:nvSpPr>
            <p:spPr bwMode="auto">
              <a:xfrm>
                <a:off x="1056" y="288"/>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13" name="Rectangle 419">
                <a:extLst>
                  <a:ext uri="{FF2B5EF4-FFF2-40B4-BE49-F238E27FC236}">
                    <a16:creationId xmlns:a16="http://schemas.microsoft.com/office/drawing/2014/main" id="{F7A14099-72DF-EE46-9210-4B30B7607B0E}"/>
                  </a:ext>
                </a:extLst>
              </p:cNvPr>
              <p:cNvSpPr>
                <a:spLocks noChangeArrowheads="1"/>
              </p:cNvSpPr>
              <p:nvPr/>
            </p:nvSpPr>
            <p:spPr bwMode="auto">
              <a:xfrm>
                <a:off x="1056" y="336"/>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14" name="Rectangle 420">
                <a:extLst>
                  <a:ext uri="{FF2B5EF4-FFF2-40B4-BE49-F238E27FC236}">
                    <a16:creationId xmlns:a16="http://schemas.microsoft.com/office/drawing/2014/main" id="{8A8E8E2E-D78D-FB47-843D-2C9C74B66B2B}"/>
                  </a:ext>
                </a:extLst>
              </p:cNvPr>
              <p:cNvSpPr>
                <a:spLocks noChangeArrowheads="1"/>
              </p:cNvSpPr>
              <p:nvPr/>
            </p:nvSpPr>
            <p:spPr bwMode="auto">
              <a:xfrm>
                <a:off x="1056" y="384"/>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15" name="Rectangle 421">
                <a:extLst>
                  <a:ext uri="{FF2B5EF4-FFF2-40B4-BE49-F238E27FC236}">
                    <a16:creationId xmlns:a16="http://schemas.microsoft.com/office/drawing/2014/main" id="{892F70E3-E81F-C642-A697-C1F7BA8CA146}"/>
                  </a:ext>
                </a:extLst>
              </p:cNvPr>
              <p:cNvSpPr>
                <a:spLocks noChangeArrowheads="1"/>
              </p:cNvSpPr>
              <p:nvPr/>
            </p:nvSpPr>
            <p:spPr bwMode="auto">
              <a:xfrm>
                <a:off x="1056" y="432"/>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16" name="Rectangle 422">
                <a:extLst>
                  <a:ext uri="{FF2B5EF4-FFF2-40B4-BE49-F238E27FC236}">
                    <a16:creationId xmlns:a16="http://schemas.microsoft.com/office/drawing/2014/main" id="{E1DD4ACF-CC12-8044-9FA5-1A5F7E6A34B6}"/>
                  </a:ext>
                </a:extLst>
              </p:cNvPr>
              <p:cNvSpPr>
                <a:spLocks noChangeArrowheads="1"/>
              </p:cNvSpPr>
              <p:nvPr/>
            </p:nvSpPr>
            <p:spPr bwMode="auto">
              <a:xfrm>
                <a:off x="1056" y="480"/>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17" name="Rectangle 423">
                <a:extLst>
                  <a:ext uri="{FF2B5EF4-FFF2-40B4-BE49-F238E27FC236}">
                    <a16:creationId xmlns:a16="http://schemas.microsoft.com/office/drawing/2014/main" id="{67C91D56-7103-814A-9311-4C8981DC1165}"/>
                  </a:ext>
                </a:extLst>
              </p:cNvPr>
              <p:cNvSpPr>
                <a:spLocks noChangeArrowheads="1"/>
              </p:cNvSpPr>
              <p:nvPr/>
            </p:nvSpPr>
            <p:spPr bwMode="auto">
              <a:xfrm>
                <a:off x="1056" y="528"/>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18" name="Rectangle 424">
                <a:extLst>
                  <a:ext uri="{FF2B5EF4-FFF2-40B4-BE49-F238E27FC236}">
                    <a16:creationId xmlns:a16="http://schemas.microsoft.com/office/drawing/2014/main" id="{34121BEE-FD7F-AA4D-BDE9-D1D73D0C9513}"/>
                  </a:ext>
                </a:extLst>
              </p:cNvPr>
              <p:cNvSpPr>
                <a:spLocks noChangeArrowheads="1"/>
              </p:cNvSpPr>
              <p:nvPr/>
            </p:nvSpPr>
            <p:spPr bwMode="auto">
              <a:xfrm>
                <a:off x="1056" y="576"/>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19" name="Rectangle 425">
                <a:extLst>
                  <a:ext uri="{FF2B5EF4-FFF2-40B4-BE49-F238E27FC236}">
                    <a16:creationId xmlns:a16="http://schemas.microsoft.com/office/drawing/2014/main" id="{20432457-1147-7645-99EA-BB591BF6D1CF}"/>
                  </a:ext>
                </a:extLst>
              </p:cNvPr>
              <p:cNvSpPr>
                <a:spLocks noChangeArrowheads="1"/>
              </p:cNvSpPr>
              <p:nvPr/>
            </p:nvSpPr>
            <p:spPr bwMode="auto">
              <a:xfrm>
                <a:off x="1056" y="624"/>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20" name="Rectangle 426">
                <a:extLst>
                  <a:ext uri="{FF2B5EF4-FFF2-40B4-BE49-F238E27FC236}">
                    <a16:creationId xmlns:a16="http://schemas.microsoft.com/office/drawing/2014/main" id="{73D6AA5D-1512-614F-8EFA-8B33E2357DB1}"/>
                  </a:ext>
                </a:extLst>
              </p:cNvPr>
              <p:cNvSpPr>
                <a:spLocks noChangeArrowheads="1"/>
              </p:cNvSpPr>
              <p:nvPr/>
            </p:nvSpPr>
            <p:spPr bwMode="auto">
              <a:xfrm>
                <a:off x="1056" y="672"/>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21" name="Rectangle 427">
                <a:extLst>
                  <a:ext uri="{FF2B5EF4-FFF2-40B4-BE49-F238E27FC236}">
                    <a16:creationId xmlns:a16="http://schemas.microsoft.com/office/drawing/2014/main" id="{43DBF370-FA3A-7842-A63C-BC184365D69F}"/>
                  </a:ext>
                </a:extLst>
              </p:cNvPr>
              <p:cNvSpPr>
                <a:spLocks noChangeArrowheads="1"/>
              </p:cNvSpPr>
              <p:nvPr/>
            </p:nvSpPr>
            <p:spPr bwMode="auto">
              <a:xfrm>
                <a:off x="1056" y="720"/>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22" name="Rectangle 428">
                <a:extLst>
                  <a:ext uri="{FF2B5EF4-FFF2-40B4-BE49-F238E27FC236}">
                    <a16:creationId xmlns:a16="http://schemas.microsoft.com/office/drawing/2014/main" id="{B992659A-2E04-4C49-9A79-D788E6EA392F}"/>
                  </a:ext>
                </a:extLst>
              </p:cNvPr>
              <p:cNvSpPr>
                <a:spLocks noChangeArrowheads="1"/>
              </p:cNvSpPr>
              <p:nvPr/>
            </p:nvSpPr>
            <p:spPr bwMode="auto">
              <a:xfrm>
                <a:off x="1056" y="768"/>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23" name="Rectangle 429">
                <a:extLst>
                  <a:ext uri="{FF2B5EF4-FFF2-40B4-BE49-F238E27FC236}">
                    <a16:creationId xmlns:a16="http://schemas.microsoft.com/office/drawing/2014/main" id="{AE80D63F-02AC-8046-A602-385D5B78E209}"/>
                  </a:ext>
                </a:extLst>
              </p:cNvPr>
              <p:cNvSpPr>
                <a:spLocks noChangeArrowheads="1"/>
              </p:cNvSpPr>
              <p:nvPr/>
            </p:nvSpPr>
            <p:spPr bwMode="auto">
              <a:xfrm>
                <a:off x="1056" y="816"/>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24" name="Rectangle 430">
                <a:extLst>
                  <a:ext uri="{FF2B5EF4-FFF2-40B4-BE49-F238E27FC236}">
                    <a16:creationId xmlns:a16="http://schemas.microsoft.com/office/drawing/2014/main" id="{86E0B238-D360-2C4B-863B-98CF17EAEC74}"/>
                  </a:ext>
                </a:extLst>
              </p:cNvPr>
              <p:cNvSpPr>
                <a:spLocks noChangeArrowheads="1"/>
              </p:cNvSpPr>
              <p:nvPr/>
            </p:nvSpPr>
            <p:spPr bwMode="auto">
              <a:xfrm>
                <a:off x="1056" y="864"/>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25" name="Rectangle 431">
                <a:extLst>
                  <a:ext uri="{FF2B5EF4-FFF2-40B4-BE49-F238E27FC236}">
                    <a16:creationId xmlns:a16="http://schemas.microsoft.com/office/drawing/2014/main" id="{148FAAB9-443F-0942-A071-945452C9E671}"/>
                  </a:ext>
                </a:extLst>
              </p:cNvPr>
              <p:cNvSpPr>
                <a:spLocks noChangeArrowheads="1"/>
              </p:cNvSpPr>
              <p:nvPr/>
            </p:nvSpPr>
            <p:spPr bwMode="auto">
              <a:xfrm>
                <a:off x="1296" y="144"/>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26" name="Rectangle 432">
                <a:extLst>
                  <a:ext uri="{FF2B5EF4-FFF2-40B4-BE49-F238E27FC236}">
                    <a16:creationId xmlns:a16="http://schemas.microsoft.com/office/drawing/2014/main" id="{8FA22921-7737-704B-A812-FEDBFF0D2DE8}"/>
                  </a:ext>
                </a:extLst>
              </p:cNvPr>
              <p:cNvSpPr>
                <a:spLocks noChangeArrowheads="1"/>
              </p:cNvSpPr>
              <p:nvPr/>
            </p:nvSpPr>
            <p:spPr bwMode="auto">
              <a:xfrm>
                <a:off x="1296" y="192"/>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27" name="Rectangle 433">
                <a:extLst>
                  <a:ext uri="{FF2B5EF4-FFF2-40B4-BE49-F238E27FC236}">
                    <a16:creationId xmlns:a16="http://schemas.microsoft.com/office/drawing/2014/main" id="{0DD4AEF2-A097-B440-8E05-CF27AA9025D7}"/>
                  </a:ext>
                </a:extLst>
              </p:cNvPr>
              <p:cNvSpPr>
                <a:spLocks noChangeArrowheads="1"/>
              </p:cNvSpPr>
              <p:nvPr/>
            </p:nvSpPr>
            <p:spPr bwMode="auto">
              <a:xfrm>
                <a:off x="1296" y="240"/>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28" name="Rectangle 434">
                <a:extLst>
                  <a:ext uri="{FF2B5EF4-FFF2-40B4-BE49-F238E27FC236}">
                    <a16:creationId xmlns:a16="http://schemas.microsoft.com/office/drawing/2014/main" id="{779E0517-9720-5442-B6CB-E237E6EFFE49}"/>
                  </a:ext>
                </a:extLst>
              </p:cNvPr>
              <p:cNvSpPr>
                <a:spLocks noChangeArrowheads="1"/>
              </p:cNvSpPr>
              <p:nvPr/>
            </p:nvSpPr>
            <p:spPr bwMode="auto">
              <a:xfrm>
                <a:off x="1296" y="288"/>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29" name="Rectangle 435">
                <a:extLst>
                  <a:ext uri="{FF2B5EF4-FFF2-40B4-BE49-F238E27FC236}">
                    <a16:creationId xmlns:a16="http://schemas.microsoft.com/office/drawing/2014/main" id="{6ED5EDF5-29CB-984D-AB65-4863AAFB6453}"/>
                  </a:ext>
                </a:extLst>
              </p:cNvPr>
              <p:cNvSpPr>
                <a:spLocks noChangeArrowheads="1"/>
              </p:cNvSpPr>
              <p:nvPr/>
            </p:nvSpPr>
            <p:spPr bwMode="auto">
              <a:xfrm>
                <a:off x="1296" y="336"/>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30" name="Rectangle 436">
                <a:extLst>
                  <a:ext uri="{FF2B5EF4-FFF2-40B4-BE49-F238E27FC236}">
                    <a16:creationId xmlns:a16="http://schemas.microsoft.com/office/drawing/2014/main" id="{338BC93B-8DD8-E24E-826A-13326F579633}"/>
                  </a:ext>
                </a:extLst>
              </p:cNvPr>
              <p:cNvSpPr>
                <a:spLocks noChangeArrowheads="1"/>
              </p:cNvSpPr>
              <p:nvPr/>
            </p:nvSpPr>
            <p:spPr bwMode="auto">
              <a:xfrm>
                <a:off x="1296" y="384"/>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31" name="Rectangle 437">
                <a:extLst>
                  <a:ext uri="{FF2B5EF4-FFF2-40B4-BE49-F238E27FC236}">
                    <a16:creationId xmlns:a16="http://schemas.microsoft.com/office/drawing/2014/main" id="{AE469D82-FA41-B146-8B73-699A7B978B52}"/>
                  </a:ext>
                </a:extLst>
              </p:cNvPr>
              <p:cNvSpPr>
                <a:spLocks noChangeArrowheads="1"/>
              </p:cNvSpPr>
              <p:nvPr/>
            </p:nvSpPr>
            <p:spPr bwMode="auto">
              <a:xfrm>
                <a:off x="1296" y="432"/>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32" name="Rectangle 438">
                <a:extLst>
                  <a:ext uri="{FF2B5EF4-FFF2-40B4-BE49-F238E27FC236}">
                    <a16:creationId xmlns:a16="http://schemas.microsoft.com/office/drawing/2014/main" id="{3E9D4C0E-1812-094C-9492-1DB8C0813B50}"/>
                  </a:ext>
                </a:extLst>
              </p:cNvPr>
              <p:cNvSpPr>
                <a:spLocks noChangeArrowheads="1"/>
              </p:cNvSpPr>
              <p:nvPr/>
            </p:nvSpPr>
            <p:spPr bwMode="auto">
              <a:xfrm>
                <a:off x="1296" y="480"/>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33" name="Rectangle 439">
                <a:extLst>
                  <a:ext uri="{FF2B5EF4-FFF2-40B4-BE49-F238E27FC236}">
                    <a16:creationId xmlns:a16="http://schemas.microsoft.com/office/drawing/2014/main" id="{F155717C-8061-1C49-B77F-F28F141FDD3B}"/>
                  </a:ext>
                </a:extLst>
              </p:cNvPr>
              <p:cNvSpPr>
                <a:spLocks noChangeArrowheads="1"/>
              </p:cNvSpPr>
              <p:nvPr/>
            </p:nvSpPr>
            <p:spPr bwMode="auto">
              <a:xfrm>
                <a:off x="1296" y="528"/>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34" name="Rectangle 440">
                <a:extLst>
                  <a:ext uri="{FF2B5EF4-FFF2-40B4-BE49-F238E27FC236}">
                    <a16:creationId xmlns:a16="http://schemas.microsoft.com/office/drawing/2014/main" id="{0D11D555-D928-3047-9B05-2E7168451B97}"/>
                  </a:ext>
                </a:extLst>
              </p:cNvPr>
              <p:cNvSpPr>
                <a:spLocks noChangeArrowheads="1"/>
              </p:cNvSpPr>
              <p:nvPr/>
            </p:nvSpPr>
            <p:spPr bwMode="auto">
              <a:xfrm>
                <a:off x="1296" y="576"/>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35" name="Rectangle 441">
                <a:extLst>
                  <a:ext uri="{FF2B5EF4-FFF2-40B4-BE49-F238E27FC236}">
                    <a16:creationId xmlns:a16="http://schemas.microsoft.com/office/drawing/2014/main" id="{C7C40610-F1DB-DF4C-8B5A-0F49753FA834}"/>
                  </a:ext>
                </a:extLst>
              </p:cNvPr>
              <p:cNvSpPr>
                <a:spLocks noChangeArrowheads="1"/>
              </p:cNvSpPr>
              <p:nvPr/>
            </p:nvSpPr>
            <p:spPr bwMode="auto">
              <a:xfrm>
                <a:off x="1296" y="624"/>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36" name="Rectangle 442">
                <a:extLst>
                  <a:ext uri="{FF2B5EF4-FFF2-40B4-BE49-F238E27FC236}">
                    <a16:creationId xmlns:a16="http://schemas.microsoft.com/office/drawing/2014/main" id="{1D870533-1C7B-9647-9745-3DEE612CDB82}"/>
                  </a:ext>
                </a:extLst>
              </p:cNvPr>
              <p:cNvSpPr>
                <a:spLocks noChangeArrowheads="1"/>
              </p:cNvSpPr>
              <p:nvPr/>
            </p:nvSpPr>
            <p:spPr bwMode="auto">
              <a:xfrm>
                <a:off x="1296" y="672"/>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37" name="Rectangle 443">
                <a:extLst>
                  <a:ext uri="{FF2B5EF4-FFF2-40B4-BE49-F238E27FC236}">
                    <a16:creationId xmlns:a16="http://schemas.microsoft.com/office/drawing/2014/main" id="{F36509BC-5EEB-7B4A-B3CB-4AC683183849}"/>
                  </a:ext>
                </a:extLst>
              </p:cNvPr>
              <p:cNvSpPr>
                <a:spLocks noChangeArrowheads="1"/>
              </p:cNvSpPr>
              <p:nvPr/>
            </p:nvSpPr>
            <p:spPr bwMode="auto">
              <a:xfrm>
                <a:off x="1296" y="720"/>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38" name="Rectangle 444">
                <a:extLst>
                  <a:ext uri="{FF2B5EF4-FFF2-40B4-BE49-F238E27FC236}">
                    <a16:creationId xmlns:a16="http://schemas.microsoft.com/office/drawing/2014/main" id="{CEA88731-2CCD-014A-994E-2E590E0656F4}"/>
                  </a:ext>
                </a:extLst>
              </p:cNvPr>
              <p:cNvSpPr>
                <a:spLocks noChangeArrowheads="1"/>
              </p:cNvSpPr>
              <p:nvPr/>
            </p:nvSpPr>
            <p:spPr bwMode="auto">
              <a:xfrm>
                <a:off x="1296" y="768"/>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39" name="Rectangle 445">
                <a:extLst>
                  <a:ext uri="{FF2B5EF4-FFF2-40B4-BE49-F238E27FC236}">
                    <a16:creationId xmlns:a16="http://schemas.microsoft.com/office/drawing/2014/main" id="{7448D143-547D-EB41-AD7D-A654C862968E}"/>
                  </a:ext>
                </a:extLst>
              </p:cNvPr>
              <p:cNvSpPr>
                <a:spLocks noChangeArrowheads="1"/>
              </p:cNvSpPr>
              <p:nvPr/>
            </p:nvSpPr>
            <p:spPr bwMode="auto">
              <a:xfrm>
                <a:off x="1296" y="816"/>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40" name="Rectangle 446">
                <a:extLst>
                  <a:ext uri="{FF2B5EF4-FFF2-40B4-BE49-F238E27FC236}">
                    <a16:creationId xmlns:a16="http://schemas.microsoft.com/office/drawing/2014/main" id="{EA390ABB-4705-524A-8560-4BBB3C86FFAA}"/>
                  </a:ext>
                </a:extLst>
              </p:cNvPr>
              <p:cNvSpPr>
                <a:spLocks noChangeArrowheads="1"/>
              </p:cNvSpPr>
              <p:nvPr/>
            </p:nvSpPr>
            <p:spPr bwMode="auto">
              <a:xfrm>
                <a:off x="1296" y="864"/>
                <a:ext cx="48" cy="48"/>
              </a:xfrm>
              <a:prstGeom prst="rect">
                <a:avLst/>
              </a:prstGeom>
              <a:solidFill>
                <a:schemeClr val="tx1"/>
              </a:solidFill>
              <a:ln w="9525">
                <a:solidFill>
                  <a:schemeClr val="bg1"/>
                </a:solidFill>
                <a:miter lim="800000"/>
                <a:headEnd/>
                <a:tailEnd/>
              </a:ln>
            </p:spPr>
            <p:txBody>
              <a:bodyPr wrap="none" anchor="ctr">
                <a:prstTxWarp prst="textNoShape">
                  <a:avLst/>
                </a:prstTxWarp>
              </a:bodyPr>
              <a:lstStyle/>
              <a:p>
                <a:endParaRPr lang="en-US"/>
              </a:p>
            </p:txBody>
          </p:sp>
          <p:sp>
            <p:nvSpPr>
              <p:cNvPr id="341" name="Rectangle 447">
                <a:extLst>
                  <a:ext uri="{FF2B5EF4-FFF2-40B4-BE49-F238E27FC236}">
                    <a16:creationId xmlns:a16="http://schemas.microsoft.com/office/drawing/2014/main" id="{73FC88DF-22D6-084A-9BBB-D7DC322E0620}"/>
                  </a:ext>
                </a:extLst>
              </p:cNvPr>
              <p:cNvSpPr>
                <a:spLocks noChangeArrowheads="1"/>
              </p:cNvSpPr>
              <p:nvPr/>
            </p:nvSpPr>
            <p:spPr bwMode="auto">
              <a:xfrm>
                <a:off x="96" y="144"/>
                <a:ext cx="48" cy="48"/>
              </a:xfrm>
              <a:prstGeom prst="rect">
                <a:avLst/>
              </a:prstGeom>
              <a:solidFill>
                <a:srgbClr val="800000"/>
              </a:solidFill>
              <a:ln w="9525">
                <a:noFill/>
                <a:miter lim="800000"/>
                <a:headEnd/>
                <a:tailEnd/>
              </a:ln>
            </p:spPr>
            <p:txBody>
              <a:bodyPr wrap="none" anchor="ctr">
                <a:prstTxWarp prst="textNoShape">
                  <a:avLst/>
                </a:prstTxWarp>
              </a:bodyPr>
              <a:lstStyle/>
              <a:p>
                <a:endParaRPr lang="en-US"/>
              </a:p>
            </p:txBody>
          </p:sp>
          <p:sp>
            <p:nvSpPr>
              <p:cNvPr id="342" name="Rectangle 448">
                <a:extLst>
                  <a:ext uri="{FF2B5EF4-FFF2-40B4-BE49-F238E27FC236}">
                    <a16:creationId xmlns:a16="http://schemas.microsoft.com/office/drawing/2014/main" id="{A4AC6BF7-26C7-E144-8572-7659BFBDE7B1}"/>
                  </a:ext>
                </a:extLst>
              </p:cNvPr>
              <p:cNvSpPr>
                <a:spLocks noChangeArrowheads="1"/>
              </p:cNvSpPr>
              <p:nvPr/>
            </p:nvSpPr>
            <p:spPr bwMode="auto">
              <a:xfrm>
                <a:off x="144" y="192"/>
                <a:ext cx="48" cy="48"/>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343" name="Rectangle 449">
                <a:extLst>
                  <a:ext uri="{FF2B5EF4-FFF2-40B4-BE49-F238E27FC236}">
                    <a16:creationId xmlns:a16="http://schemas.microsoft.com/office/drawing/2014/main" id="{D23224A3-7629-8848-8961-031EB7C332EE}"/>
                  </a:ext>
                </a:extLst>
              </p:cNvPr>
              <p:cNvSpPr>
                <a:spLocks noChangeArrowheads="1"/>
              </p:cNvSpPr>
              <p:nvPr/>
            </p:nvSpPr>
            <p:spPr bwMode="auto">
              <a:xfrm>
                <a:off x="192" y="240"/>
                <a:ext cx="48" cy="48"/>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344" name="Rectangle 450">
                <a:extLst>
                  <a:ext uri="{FF2B5EF4-FFF2-40B4-BE49-F238E27FC236}">
                    <a16:creationId xmlns:a16="http://schemas.microsoft.com/office/drawing/2014/main" id="{1B9188F4-CB99-A34C-936A-53AF94782AB8}"/>
                  </a:ext>
                </a:extLst>
              </p:cNvPr>
              <p:cNvSpPr>
                <a:spLocks noChangeArrowheads="1"/>
              </p:cNvSpPr>
              <p:nvPr/>
            </p:nvSpPr>
            <p:spPr bwMode="auto">
              <a:xfrm>
                <a:off x="240" y="288"/>
                <a:ext cx="48" cy="48"/>
              </a:xfrm>
              <a:prstGeom prst="rect">
                <a:avLst/>
              </a:prstGeom>
              <a:solidFill>
                <a:srgbClr val="008000"/>
              </a:solidFill>
              <a:ln w="9525">
                <a:noFill/>
                <a:miter lim="800000"/>
                <a:headEnd/>
                <a:tailEnd/>
              </a:ln>
            </p:spPr>
            <p:txBody>
              <a:bodyPr wrap="none" anchor="ctr">
                <a:prstTxWarp prst="textNoShape">
                  <a:avLst/>
                </a:prstTxWarp>
              </a:bodyPr>
              <a:lstStyle/>
              <a:p>
                <a:endParaRPr lang="en-US"/>
              </a:p>
            </p:txBody>
          </p:sp>
          <p:sp>
            <p:nvSpPr>
              <p:cNvPr id="345" name="Rectangle 451">
                <a:extLst>
                  <a:ext uri="{FF2B5EF4-FFF2-40B4-BE49-F238E27FC236}">
                    <a16:creationId xmlns:a16="http://schemas.microsoft.com/office/drawing/2014/main" id="{3DBF92A1-8BE6-0C4A-92B0-B13ED3397930}"/>
                  </a:ext>
                </a:extLst>
              </p:cNvPr>
              <p:cNvSpPr>
                <a:spLocks noChangeArrowheads="1"/>
              </p:cNvSpPr>
              <p:nvPr/>
            </p:nvSpPr>
            <p:spPr bwMode="auto">
              <a:xfrm>
                <a:off x="288" y="336"/>
                <a:ext cx="48" cy="48"/>
              </a:xfrm>
              <a:prstGeom prst="rect">
                <a:avLst/>
              </a:prstGeom>
              <a:solidFill>
                <a:srgbClr val="008080"/>
              </a:solidFill>
              <a:ln w="9525">
                <a:noFill/>
                <a:miter lim="800000"/>
                <a:headEnd/>
                <a:tailEnd/>
              </a:ln>
            </p:spPr>
            <p:txBody>
              <a:bodyPr wrap="none" anchor="ctr">
                <a:prstTxWarp prst="textNoShape">
                  <a:avLst/>
                </a:prstTxWarp>
              </a:bodyPr>
              <a:lstStyle/>
              <a:p>
                <a:endParaRPr lang="en-US"/>
              </a:p>
            </p:txBody>
          </p:sp>
          <p:sp>
            <p:nvSpPr>
              <p:cNvPr id="346" name="Rectangle 452">
                <a:extLst>
                  <a:ext uri="{FF2B5EF4-FFF2-40B4-BE49-F238E27FC236}">
                    <a16:creationId xmlns:a16="http://schemas.microsoft.com/office/drawing/2014/main" id="{E114A04D-C6BC-0C41-B7EB-6F567E0C5C01}"/>
                  </a:ext>
                </a:extLst>
              </p:cNvPr>
              <p:cNvSpPr>
                <a:spLocks noChangeArrowheads="1"/>
              </p:cNvSpPr>
              <p:nvPr/>
            </p:nvSpPr>
            <p:spPr bwMode="auto">
              <a:xfrm>
                <a:off x="336" y="384"/>
                <a:ext cx="48" cy="48"/>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347" name="Rectangle 453">
                <a:extLst>
                  <a:ext uri="{FF2B5EF4-FFF2-40B4-BE49-F238E27FC236}">
                    <a16:creationId xmlns:a16="http://schemas.microsoft.com/office/drawing/2014/main" id="{B935405C-9CC5-2A43-8E39-ECED1185B67E}"/>
                  </a:ext>
                </a:extLst>
              </p:cNvPr>
              <p:cNvSpPr>
                <a:spLocks noChangeArrowheads="1"/>
              </p:cNvSpPr>
              <p:nvPr/>
            </p:nvSpPr>
            <p:spPr bwMode="auto">
              <a:xfrm>
                <a:off x="384" y="432"/>
                <a:ext cx="48" cy="48"/>
              </a:xfrm>
              <a:prstGeom prst="rect">
                <a:avLst/>
              </a:prstGeom>
              <a:solidFill>
                <a:srgbClr val="FF0000"/>
              </a:solidFill>
              <a:ln w="9525">
                <a:noFill/>
                <a:miter lim="800000"/>
                <a:headEnd/>
                <a:tailEnd/>
              </a:ln>
            </p:spPr>
            <p:txBody>
              <a:bodyPr wrap="none" anchor="ctr">
                <a:prstTxWarp prst="textNoShape">
                  <a:avLst/>
                </a:prstTxWarp>
              </a:bodyPr>
              <a:lstStyle/>
              <a:p>
                <a:endParaRPr lang="en-US"/>
              </a:p>
            </p:txBody>
          </p:sp>
          <p:sp>
            <p:nvSpPr>
              <p:cNvPr id="348" name="Rectangle 454">
                <a:extLst>
                  <a:ext uri="{FF2B5EF4-FFF2-40B4-BE49-F238E27FC236}">
                    <a16:creationId xmlns:a16="http://schemas.microsoft.com/office/drawing/2014/main" id="{D4A1D74A-5FE4-1944-97B6-8641559EA212}"/>
                  </a:ext>
                </a:extLst>
              </p:cNvPr>
              <p:cNvSpPr>
                <a:spLocks noChangeArrowheads="1"/>
              </p:cNvSpPr>
              <p:nvPr/>
            </p:nvSpPr>
            <p:spPr bwMode="auto">
              <a:xfrm>
                <a:off x="432" y="480"/>
                <a:ext cx="48" cy="48"/>
              </a:xfrm>
              <a:prstGeom prst="rect">
                <a:avLst/>
              </a:prstGeom>
              <a:solidFill>
                <a:srgbClr val="FF9900"/>
              </a:solidFill>
              <a:ln w="9525">
                <a:noFill/>
                <a:miter lim="800000"/>
                <a:headEnd/>
                <a:tailEnd/>
              </a:ln>
            </p:spPr>
            <p:txBody>
              <a:bodyPr wrap="none" anchor="ctr">
                <a:prstTxWarp prst="textNoShape">
                  <a:avLst/>
                </a:prstTxWarp>
              </a:bodyPr>
              <a:lstStyle/>
              <a:p>
                <a:endParaRPr lang="en-US"/>
              </a:p>
            </p:txBody>
          </p:sp>
          <p:sp>
            <p:nvSpPr>
              <p:cNvPr id="349" name="Rectangle 455">
                <a:extLst>
                  <a:ext uri="{FF2B5EF4-FFF2-40B4-BE49-F238E27FC236}">
                    <a16:creationId xmlns:a16="http://schemas.microsoft.com/office/drawing/2014/main" id="{4890BCB0-67CB-0844-AC0B-0BEF44F33A2D}"/>
                  </a:ext>
                </a:extLst>
              </p:cNvPr>
              <p:cNvSpPr>
                <a:spLocks noChangeArrowheads="1"/>
              </p:cNvSpPr>
              <p:nvPr/>
            </p:nvSpPr>
            <p:spPr bwMode="auto">
              <a:xfrm>
                <a:off x="480" y="528"/>
                <a:ext cx="48" cy="48"/>
              </a:xfrm>
              <a:prstGeom prst="rect">
                <a:avLst/>
              </a:prstGeom>
              <a:solidFill>
                <a:srgbClr val="99CC00"/>
              </a:solidFill>
              <a:ln w="9525">
                <a:noFill/>
                <a:miter lim="800000"/>
                <a:headEnd/>
                <a:tailEnd/>
              </a:ln>
            </p:spPr>
            <p:txBody>
              <a:bodyPr wrap="none" anchor="ctr">
                <a:prstTxWarp prst="textNoShape">
                  <a:avLst/>
                </a:prstTxWarp>
              </a:bodyPr>
              <a:lstStyle/>
              <a:p>
                <a:endParaRPr lang="en-US"/>
              </a:p>
            </p:txBody>
          </p:sp>
          <p:sp>
            <p:nvSpPr>
              <p:cNvPr id="350" name="Rectangle 456">
                <a:extLst>
                  <a:ext uri="{FF2B5EF4-FFF2-40B4-BE49-F238E27FC236}">
                    <a16:creationId xmlns:a16="http://schemas.microsoft.com/office/drawing/2014/main" id="{186585E0-404F-334B-85C7-6C5CDF9985DD}"/>
                  </a:ext>
                </a:extLst>
              </p:cNvPr>
              <p:cNvSpPr>
                <a:spLocks noChangeArrowheads="1"/>
              </p:cNvSpPr>
              <p:nvPr/>
            </p:nvSpPr>
            <p:spPr bwMode="auto">
              <a:xfrm>
                <a:off x="528" y="576"/>
                <a:ext cx="48" cy="48"/>
              </a:xfrm>
              <a:prstGeom prst="rect">
                <a:avLst/>
              </a:prstGeom>
              <a:solidFill>
                <a:srgbClr val="339966"/>
              </a:solidFill>
              <a:ln w="9525">
                <a:noFill/>
                <a:miter lim="800000"/>
                <a:headEnd/>
                <a:tailEnd/>
              </a:ln>
            </p:spPr>
            <p:txBody>
              <a:bodyPr wrap="none" anchor="ctr">
                <a:prstTxWarp prst="textNoShape">
                  <a:avLst/>
                </a:prstTxWarp>
              </a:bodyPr>
              <a:lstStyle/>
              <a:p>
                <a:endParaRPr lang="en-US"/>
              </a:p>
            </p:txBody>
          </p:sp>
          <p:sp>
            <p:nvSpPr>
              <p:cNvPr id="351" name="Rectangle 457">
                <a:extLst>
                  <a:ext uri="{FF2B5EF4-FFF2-40B4-BE49-F238E27FC236}">
                    <a16:creationId xmlns:a16="http://schemas.microsoft.com/office/drawing/2014/main" id="{681B777A-12A8-5641-AC63-1F2CB5FD9659}"/>
                  </a:ext>
                </a:extLst>
              </p:cNvPr>
              <p:cNvSpPr>
                <a:spLocks noChangeArrowheads="1"/>
              </p:cNvSpPr>
              <p:nvPr/>
            </p:nvSpPr>
            <p:spPr bwMode="auto">
              <a:xfrm>
                <a:off x="576" y="624"/>
                <a:ext cx="48" cy="48"/>
              </a:xfrm>
              <a:prstGeom prst="rect">
                <a:avLst/>
              </a:prstGeom>
              <a:solidFill>
                <a:srgbClr val="33CCCC"/>
              </a:solidFill>
              <a:ln w="9525">
                <a:noFill/>
                <a:miter lim="800000"/>
                <a:headEnd/>
                <a:tailEnd/>
              </a:ln>
            </p:spPr>
            <p:txBody>
              <a:bodyPr wrap="none" anchor="ctr">
                <a:prstTxWarp prst="textNoShape">
                  <a:avLst/>
                </a:prstTxWarp>
              </a:bodyPr>
              <a:lstStyle/>
              <a:p>
                <a:endParaRPr lang="en-US"/>
              </a:p>
            </p:txBody>
          </p:sp>
          <p:sp>
            <p:nvSpPr>
              <p:cNvPr id="352" name="Rectangle 458">
                <a:extLst>
                  <a:ext uri="{FF2B5EF4-FFF2-40B4-BE49-F238E27FC236}">
                    <a16:creationId xmlns:a16="http://schemas.microsoft.com/office/drawing/2014/main" id="{DA5940BE-68EE-3944-B09B-AE02ECA48E89}"/>
                  </a:ext>
                </a:extLst>
              </p:cNvPr>
              <p:cNvSpPr>
                <a:spLocks noChangeArrowheads="1"/>
              </p:cNvSpPr>
              <p:nvPr/>
            </p:nvSpPr>
            <p:spPr bwMode="auto">
              <a:xfrm>
                <a:off x="624" y="672"/>
                <a:ext cx="48" cy="48"/>
              </a:xfrm>
              <a:prstGeom prst="rect">
                <a:avLst/>
              </a:prstGeom>
              <a:solidFill>
                <a:srgbClr val="3366FF"/>
              </a:solidFill>
              <a:ln w="9525">
                <a:noFill/>
                <a:miter lim="800000"/>
                <a:headEnd/>
                <a:tailEnd/>
              </a:ln>
            </p:spPr>
            <p:txBody>
              <a:bodyPr wrap="none" anchor="ctr">
                <a:prstTxWarp prst="textNoShape">
                  <a:avLst/>
                </a:prstTxWarp>
              </a:bodyPr>
              <a:lstStyle/>
              <a:p>
                <a:endParaRPr lang="en-US"/>
              </a:p>
            </p:txBody>
          </p:sp>
          <p:sp>
            <p:nvSpPr>
              <p:cNvPr id="353" name="Rectangle 459">
                <a:extLst>
                  <a:ext uri="{FF2B5EF4-FFF2-40B4-BE49-F238E27FC236}">
                    <a16:creationId xmlns:a16="http://schemas.microsoft.com/office/drawing/2014/main" id="{03C5A526-F96D-AC43-80EF-C9F3C847D6FE}"/>
                  </a:ext>
                </a:extLst>
              </p:cNvPr>
              <p:cNvSpPr>
                <a:spLocks noChangeArrowheads="1"/>
              </p:cNvSpPr>
              <p:nvPr/>
            </p:nvSpPr>
            <p:spPr bwMode="auto">
              <a:xfrm>
                <a:off x="672" y="720"/>
                <a:ext cx="48" cy="48"/>
              </a:xfrm>
              <a:prstGeom prst="rect">
                <a:avLst/>
              </a:prstGeom>
              <a:solidFill>
                <a:srgbClr val="800080"/>
              </a:solidFill>
              <a:ln w="9525">
                <a:noFill/>
                <a:miter lim="800000"/>
                <a:headEnd/>
                <a:tailEnd/>
              </a:ln>
            </p:spPr>
            <p:txBody>
              <a:bodyPr wrap="none" anchor="ctr">
                <a:prstTxWarp prst="textNoShape">
                  <a:avLst/>
                </a:prstTxWarp>
              </a:bodyPr>
              <a:lstStyle/>
              <a:p>
                <a:endParaRPr lang="en-US"/>
              </a:p>
            </p:txBody>
          </p:sp>
          <p:sp>
            <p:nvSpPr>
              <p:cNvPr id="354" name="Rectangle 460">
                <a:extLst>
                  <a:ext uri="{FF2B5EF4-FFF2-40B4-BE49-F238E27FC236}">
                    <a16:creationId xmlns:a16="http://schemas.microsoft.com/office/drawing/2014/main" id="{1118991D-24B5-4F48-90BA-FFDDF1DF6F80}"/>
                  </a:ext>
                </a:extLst>
              </p:cNvPr>
              <p:cNvSpPr>
                <a:spLocks noChangeArrowheads="1"/>
              </p:cNvSpPr>
              <p:nvPr/>
            </p:nvSpPr>
            <p:spPr bwMode="auto">
              <a:xfrm>
                <a:off x="720" y="768"/>
                <a:ext cx="48" cy="48"/>
              </a:xfrm>
              <a:prstGeom prst="rect">
                <a:avLst/>
              </a:prstGeom>
              <a:solidFill>
                <a:srgbClr val="FF00FF"/>
              </a:solidFill>
              <a:ln w="9525">
                <a:noFill/>
                <a:miter lim="800000"/>
                <a:headEnd/>
                <a:tailEnd/>
              </a:ln>
            </p:spPr>
            <p:txBody>
              <a:bodyPr wrap="none" anchor="ctr">
                <a:prstTxWarp prst="textNoShape">
                  <a:avLst/>
                </a:prstTxWarp>
              </a:bodyPr>
              <a:lstStyle/>
              <a:p>
                <a:endParaRPr lang="en-US"/>
              </a:p>
            </p:txBody>
          </p:sp>
          <p:sp>
            <p:nvSpPr>
              <p:cNvPr id="355" name="Rectangle 461">
                <a:extLst>
                  <a:ext uri="{FF2B5EF4-FFF2-40B4-BE49-F238E27FC236}">
                    <a16:creationId xmlns:a16="http://schemas.microsoft.com/office/drawing/2014/main" id="{91084379-5C30-7249-9C59-5390319247A6}"/>
                  </a:ext>
                </a:extLst>
              </p:cNvPr>
              <p:cNvSpPr>
                <a:spLocks noChangeArrowheads="1"/>
              </p:cNvSpPr>
              <p:nvPr/>
            </p:nvSpPr>
            <p:spPr bwMode="auto">
              <a:xfrm>
                <a:off x="768" y="816"/>
                <a:ext cx="48" cy="48"/>
              </a:xfrm>
              <a:prstGeom prst="rect">
                <a:avLst/>
              </a:prstGeom>
              <a:solidFill>
                <a:srgbClr val="FFCC00"/>
              </a:solidFill>
              <a:ln w="9525">
                <a:noFill/>
                <a:miter lim="800000"/>
                <a:headEnd/>
                <a:tailEnd/>
              </a:ln>
            </p:spPr>
            <p:txBody>
              <a:bodyPr wrap="none" anchor="ctr">
                <a:prstTxWarp prst="textNoShape">
                  <a:avLst/>
                </a:prstTxWarp>
              </a:bodyPr>
              <a:lstStyle/>
              <a:p>
                <a:endParaRPr lang="en-US"/>
              </a:p>
            </p:txBody>
          </p:sp>
          <p:sp>
            <p:nvSpPr>
              <p:cNvPr id="356" name="Rectangle 462">
                <a:extLst>
                  <a:ext uri="{FF2B5EF4-FFF2-40B4-BE49-F238E27FC236}">
                    <a16:creationId xmlns:a16="http://schemas.microsoft.com/office/drawing/2014/main" id="{A9468222-D1CF-4E40-9D24-418FF42A3E05}"/>
                  </a:ext>
                </a:extLst>
              </p:cNvPr>
              <p:cNvSpPr>
                <a:spLocks noChangeArrowheads="1"/>
              </p:cNvSpPr>
              <p:nvPr/>
            </p:nvSpPr>
            <p:spPr bwMode="auto">
              <a:xfrm>
                <a:off x="816" y="864"/>
                <a:ext cx="48" cy="48"/>
              </a:xfrm>
              <a:prstGeom prst="rect">
                <a:avLst/>
              </a:prstGeom>
              <a:solidFill>
                <a:srgbClr val="00FF00"/>
              </a:solidFill>
              <a:ln w="9525">
                <a:noFill/>
                <a:miter lim="800000"/>
                <a:headEnd/>
                <a:tailEnd/>
              </a:ln>
            </p:spPr>
            <p:txBody>
              <a:bodyPr wrap="none" anchor="ctr">
                <a:prstTxWarp prst="textNoShape">
                  <a:avLst/>
                </a:prstTxWarp>
              </a:bodyPr>
              <a:lstStyle/>
              <a:p>
                <a:endParaRPr lang="en-US"/>
              </a:p>
            </p:txBody>
          </p:sp>
          <p:sp>
            <p:nvSpPr>
              <p:cNvPr id="357" name="Rectangle 463">
                <a:extLst>
                  <a:ext uri="{FF2B5EF4-FFF2-40B4-BE49-F238E27FC236}">
                    <a16:creationId xmlns:a16="http://schemas.microsoft.com/office/drawing/2014/main" id="{2EA8AE7F-8FE1-754B-B1DE-F75200236030}"/>
                  </a:ext>
                </a:extLst>
              </p:cNvPr>
              <p:cNvSpPr>
                <a:spLocks noChangeArrowheads="1"/>
              </p:cNvSpPr>
              <p:nvPr/>
            </p:nvSpPr>
            <p:spPr bwMode="auto">
              <a:xfrm>
                <a:off x="672" y="816"/>
                <a:ext cx="48" cy="48"/>
              </a:xfrm>
              <a:prstGeom prst="rect">
                <a:avLst/>
              </a:prstGeom>
              <a:solidFill>
                <a:srgbClr val="FFCC00"/>
              </a:solidFill>
              <a:ln w="9525">
                <a:noFill/>
                <a:miter lim="800000"/>
                <a:headEnd/>
                <a:tailEnd/>
              </a:ln>
            </p:spPr>
            <p:txBody>
              <a:bodyPr wrap="none" anchor="ctr">
                <a:prstTxWarp prst="textNoShape">
                  <a:avLst/>
                </a:prstTxWarp>
              </a:bodyPr>
              <a:lstStyle/>
              <a:p>
                <a:endParaRPr lang="en-US"/>
              </a:p>
            </p:txBody>
          </p:sp>
          <p:sp>
            <p:nvSpPr>
              <p:cNvPr id="358" name="Rectangle 464">
                <a:extLst>
                  <a:ext uri="{FF2B5EF4-FFF2-40B4-BE49-F238E27FC236}">
                    <a16:creationId xmlns:a16="http://schemas.microsoft.com/office/drawing/2014/main" id="{9100F923-9942-404D-8FA5-568EB6E814FE}"/>
                  </a:ext>
                </a:extLst>
              </p:cNvPr>
              <p:cNvSpPr>
                <a:spLocks noChangeArrowheads="1"/>
              </p:cNvSpPr>
              <p:nvPr/>
            </p:nvSpPr>
            <p:spPr bwMode="auto">
              <a:xfrm>
                <a:off x="576" y="768"/>
                <a:ext cx="48" cy="48"/>
              </a:xfrm>
              <a:prstGeom prst="rect">
                <a:avLst/>
              </a:prstGeom>
              <a:solidFill>
                <a:srgbClr val="FF00FF"/>
              </a:solidFill>
              <a:ln w="9525">
                <a:noFill/>
                <a:miter lim="800000"/>
                <a:headEnd/>
                <a:tailEnd/>
              </a:ln>
            </p:spPr>
            <p:txBody>
              <a:bodyPr wrap="none" anchor="ctr">
                <a:prstTxWarp prst="textNoShape">
                  <a:avLst/>
                </a:prstTxWarp>
              </a:bodyPr>
              <a:lstStyle/>
              <a:p>
                <a:endParaRPr lang="en-US"/>
              </a:p>
            </p:txBody>
          </p:sp>
          <p:sp>
            <p:nvSpPr>
              <p:cNvPr id="359" name="Rectangle 465">
                <a:extLst>
                  <a:ext uri="{FF2B5EF4-FFF2-40B4-BE49-F238E27FC236}">
                    <a16:creationId xmlns:a16="http://schemas.microsoft.com/office/drawing/2014/main" id="{D9C73FDD-5EB2-C643-AE8E-9E56275EC9DD}"/>
                  </a:ext>
                </a:extLst>
              </p:cNvPr>
              <p:cNvSpPr>
                <a:spLocks noChangeArrowheads="1"/>
              </p:cNvSpPr>
              <p:nvPr/>
            </p:nvSpPr>
            <p:spPr bwMode="auto">
              <a:xfrm>
                <a:off x="576" y="672"/>
                <a:ext cx="48" cy="48"/>
              </a:xfrm>
              <a:prstGeom prst="rect">
                <a:avLst/>
              </a:prstGeom>
              <a:solidFill>
                <a:srgbClr val="3366FF"/>
              </a:solidFill>
              <a:ln w="9525">
                <a:noFill/>
                <a:miter lim="800000"/>
                <a:headEnd/>
                <a:tailEnd/>
              </a:ln>
            </p:spPr>
            <p:txBody>
              <a:bodyPr wrap="none" anchor="ctr">
                <a:prstTxWarp prst="textNoShape">
                  <a:avLst/>
                </a:prstTxWarp>
              </a:bodyPr>
              <a:lstStyle/>
              <a:p>
                <a:endParaRPr lang="en-US"/>
              </a:p>
            </p:txBody>
          </p:sp>
          <p:sp>
            <p:nvSpPr>
              <p:cNvPr id="360" name="Rectangle 466">
                <a:extLst>
                  <a:ext uri="{FF2B5EF4-FFF2-40B4-BE49-F238E27FC236}">
                    <a16:creationId xmlns:a16="http://schemas.microsoft.com/office/drawing/2014/main" id="{E72341C8-A840-EF49-B3E5-2C102C36CF46}"/>
                  </a:ext>
                </a:extLst>
              </p:cNvPr>
              <p:cNvSpPr>
                <a:spLocks noChangeArrowheads="1"/>
              </p:cNvSpPr>
              <p:nvPr/>
            </p:nvSpPr>
            <p:spPr bwMode="auto">
              <a:xfrm>
                <a:off x="576" y="576"/>
                <a:ext cx="48" cy="48"/>
              </a:xfrm>
              <a:prstGeom prst="rect">
                <a:avLst/>
              </a:prstGeom>
              <a:solidFill>
                <a:srgbClr val="339966"/>
              </a:solidFill>
              <a:ln w="9525">
                <a:noFill/>
                <a:miter lim="800000"/>
                <a:headEnd/>
                <a:tailEnd/>
              </a:ln>
            </p:spPr>
            <p:txBody>
              <a:bodyPr wrap="none" anchor="ctr">
                <a:prstTxWarp prst="textNoShape">
                  <a:avLst/>
                </a:prstTxWarp>
              </a:bodyPr>
              <a:lstStyle/>
              <a:p>
                <a:endParaRPr lang="en-US"/>
              </a:p>
            </p:txBody>
          </p:sp>
          <p:sp>
            <p:nvSpPr>
              <p:cNvPr id="361" name="Rectangle 467">
                <a:extLst>
                  <a:ext uri="{FF2B5EF4-FFF2-40B4-BE49-F238E27FC236}">
                    <a16:creationId xmlns:a16="http://schemas.microsoft.com/office/drawing/2014/main" id="{13036CD7-A229-7F4A-964C-8537F0BD23E2}"/>
                  </a:ext>
                </a:extLst>
              </p:cNvPr>
              <p:cNvSpPr>
                <a:spLocks noChangeArrowheads="1"/>
              </p:cNvSpPr>
              <p:nvPr/>
            </p:nvSpPr>
            <p:spPr bwMode="auto">
              <a:xfrm>
                <a:off x="480" y="480"/>
                <a:ext cx="48" cy="48"/>
              </a:xfrm>
              <a:prstGeom prst="rect">
                <a:avLst/>
              </a:prstGeom>
              <a:solidFill>
                <a:srgbClr val="FF9900"/>
              </a:solidFill>
              <a:ln w="9525">
                <a:noFill/>
                <a:miter lim="800000"/>
                <a:headEnd/>
                <a:tailEnd/>
              </a:ln>
            </p:spPr>
            <p:txBody>
              <a:bodyPr wrap="none" anchor="ctr">
                <a:prstTxWarp prst="textNoShape">
                  <a:avLst/>
                </a:prstTxWarp>
              </a:bodyPr>
              <a:lstStyle/>
              <a:p>
                <a:endParaRPr lang="en-US"/>
              </a:p>
            </p:txBody>
          </p:sp>
          <p:sp>
            <p:nvSpPr>
              <p:cNvPr id="362" name="Rectangle 468">
                <a:extLst>
                  <a:ext uri="{FF2B5EF4-FFF2-40B4-BE49-F238E27FC236}">
                    <a16:creationId xmlns:a16="http://schemas.microsoft.com/office/drawing/2014/main" id="{26C35E8C-C008-2D49-BB1E-BE807718133B}"/>
                  </a:ext>
                </a:extLst>
              </p:cNvPr>
              <p:cNvSpPr>
                <a:spLocks noChangeArrowheads="1"/>
              </p:cNvSpPr>
              <p:nvPr/>
            </p:nvSpPr>
            <p:spPr bwMode="auto">
              <a:xfrm>
                <a:off x="384" y="480"/>
                <a:ext cx="48" cy="48"/>
              </a:xfrm>
              <a:prstGeom prst="rect">
                <a:avLst/>
              </a:prstGeom>
              <a:solidFill>
                <a:srgbClr val="FF9900"/>
              </a:solidFill>
              <a:ln w="9525">
                <a:noFill/>
                <a:miter lim="800000"/>
                <a:headEnd/>
                <a:tailEnd/>
              </a:ln>
            </p:spPr>
            <p:txBody>
              <a:bodyPr wrap="none" anchor="ctr">
                <a:prstTxWarp prst="textNoShape">
                  <a:avLst/>
                </a:prstTxWarp>
              </a:bodyPr>
              <a:lstStyle/>
              <a:p>
                <a:endParaRPr lang="en-US"/>
              </a:p>
            </p:txBody>
          </p:sp>
          <p:sp>
            <p:nvSpPr>
              <p:cNvPr id="363" name="Rectangle 469">
                <a:extLst>
                  <a:ext uri="{FF2B5EF4-FFF2-40B4-BE49-F238E27FC236}">
                    <a16:creationId xmlns:a16="http://schemas.microsoft.com/office/drawing/2014/main" id="{799B5743-546E-C243-956D-A6808B1C2FC3}"/>
                  </a:ext>
                </a:extLst>
              </p:cNvPr>
              <p:cNvSpPr>
                <a:spLocks noChangeArrowheads="1"/>
              </p:cNvSpPr>
              <p:nvPr/>
            </p:nvSpPr>
            <p:spPr bwMode="auto">
              <a:xfrm>
                <a:off x="288" y="384"/>
                <a:ext cx="48" cy="48"/>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364" name="Rectangle 470">
                <a:extLst>
                  <a:ext uri="{FF2B5EF4-FFF2-40B4-BE49-F238E27FC236}">
                    <a16:creationId xmlns:a16="http://schemas.microsoft.com/office/drawing/2014/main" id="{BBE63C2E-C62B-8C4D-B268-059F91E1E06E}"/>
                  </a:ext>
                </a:extLst>
              </p:cNvPr>
              <p:cNvSpPr>
                <a:spLocks noChangeArrowheads="1"/>
              </p:cNvSpPr>
              <p:nvPr/>
            </p:nvSpPr>
            <p:spPr bwMode="auto">
              <a:xfrm>
                <a:off x="288" y="288"/>
                <a:ext cx="48" cy="48"/>
              </a:xfrm>
              <a:prstGeom prst="rect">
                <a:avLst/>
              </a:prstGeom>
              <a:solidFill>
                <a:srgbClr val="008000"/>
              </a:solidFill>
              <a:ln w="9525">
                <a:noFill/>
                <a:miter lim="800000"/>
                <a:headEnd/>
                <a:tailEnd/>
              </a:ln>
            </p:spPr>
            <p:txBody>
              <a:bodyPr wrap="none" anchor="ctr">
                <a:prstTxWarp prst="textNoShape">
                  <a:avLst/>
                </a:prstTxWarp>
              </a:bodyPr>
              <a:lstStyle/>
              <a:p>
                <a:endParaRPr lang="en-US"/>
              </a:p>
            </p:txBody>
          </p:sp>
          <p:sp>
            <p:nvSpPr>
              <p:cNvPr id="365" name="Rectangle 471">
                <a:extLst>
                  <a:ext uri="{FF2B5EF4-FFF2-40B4-BE49-F238E27FC236}">
                    <a16:creationId xmlns:a16="http://schemas.microsoft.com/office/drawing/2014/main" id="{3193951B-91BF-F348-9515-CEA8609CE2BE}"/>
                  </a:ext>
                </a:extLst>
              </p:cNvPr>
              <p:cNvSpPr>
                <a:spLocks noChangeArrowheads="1"/>
              </p:cNvSpPr>
              <p:nvPr/>
            </p:nvSpPr>
            <p:spPr bwMode="auto">
              <a:xfrm>
                <a:off x="192" y="192"/>
                <a:ext cx="48" cy="48"/>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366" name="Rectangle 472">
                <a:extLst>
                  <a:ext uri="{FF2B5EF4-FFF2-40B4-BE49-F238E27FC236}">
                    <a16:creationId xmlns:a16="http://schemas.microsoft.com/office/drawing/2014/main" id="{5514648A-1A04-954B-9C7B-535A19D44E27}"/>
                  </a:ext>
                </a:extLst>
              </p:cNvPr>
              <p:cNvSpPr>
                <a:spLocks noChangeArrowheads="1"/>
              </p:cNvSpPr>
              <p:nvPr/>
            </p:nvSpPr>
            <p:spPr bwMode="auto">
              <a:xfrm>
                <a:off x="96" y="192"/>
                <a:ext cx="48" cy="48"/>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367" name="Rectangle 473">
                <a:extLst>
                  <a:ext uri="{FF2B5EF4-FFF2-40B4-BE49-F238E27FC236}">
                    <a16:creationId xmlns:a16="http://schemas.microsoft.com/office/drawing/2014/main" id="{36B4DC5A-001E-1348-A25C-CB4E55836DC3}"/>
                  </a:ext>
                </a:extLst>
              </p:cNvPr>
              <p:cNvSpPr>
                <a:spLocks noChangeArrowheads="1"/>
              </p:cNvSpPr>
              <p:nvPr/>
            </p:nvSpPr>
            <p:spPr bwMode="auto">
              <a:xfrm>
                <a:off x="144" y="336"/>
                <a:ext cx="48" cy="48"/>
              </a:xfrm>
              <a:prstGeom prst="rect">
                <a:avLst/>
              </a:prstGeom>
              <a:solidFill>
                <a:srgbClr val="008080"/>
              </a:solidFill>
              <a:ln w="9525">
                <a:noFill/>
                <a:miter lim="800000"/>
                <a:headEnd/>
                <a:tailEnd/>
              </a:ln>
            </p:spPr>
            <p:txBody>
              <a:bodyPr wrap="none" anchor="ctr">
                <a:prstTxWarp prst="textNoShape">
                  <a:avLst/>
                </a:prstTxWarp>
              </a:bodyPr>
              <a:lstStyle/>
              <a:p>
                <a:endParaRPr lang="en-US"/>
              </a:p>
            </p:txBody>
          </p:sp>
          <p:sp>
            <p:nvSpPr>
              <p:cNvPr id="368" name="Rectangle 474">
                <a:extLst>
                  <a:ext uri="{FF2B5EF4-FFF2-40B4-BE49-F238E27FC236}">
                    <a16:creationId xmlns:a16="http://schemas.microsoft.com/office/drawing/2014/main" id="{55C8F8EC-8D4A-A04F-80C2-44C580076784}"/>
                  </a:ext>
                </a:extLst>
              </p:cNvPr>
              <p:cNvSpPr>
                <a:spLocks noChangeArrowheads="1"/>
              </p:cNvSpPr>
              <p:nvPr/>
            </p:nvSpPr>
            <p:spPr bwMode="auto">
              <a:xfrm>
                <a:off x="240" y="384"/>
                <a:ext cx="48" cy="48"/>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369" name="Rectangle 475">
                <a:extLst>
                  <a:ext uri="{FF2B5EF4-FFF2-40B4-BE49-F238E27FC236}">
                    <a16:creationId xmlns:a16="http://schemas.microsoft.com/office/drawing/2014/main" id="{9FCE46D9-5E5D-9241-BDD9-64750B952091}"/>
                  </a:ext>
                </a:extLst>
              </p:cNvPr>
              <p:cNvSpPr>
                <a:spLocks noChangeArrowheads="1"/>
              </p:cNvSpPr>
              <p:nvPr/>
            </p:nvSpPr>
            <p:spPr bwMode="auto">
              <a:xfrm>
                <a:off x="288" y="480"/>
                <a:ext cx="48" cy="48"/>
              </a:xfrm>
              <a:prstGeom prst="rect">
                <a:avLst/>
              </a:prstGeom>
              <a:solidFill>
                <a:srgbClr val="FF9900"/>
              </a:solidFill>
              <a:ln w="9525">
                <a:noFill/>
                <a:miter lim="800000"/>
                <a:headEnd/>
                <a:tailEnd/>
              </a:ln>
            </p:spPr>
            <p:txBody>
              <a:bodyPr wrap="none" anchor="ctr">
                <a:prstTxWarp prst="textNoShape">
                  <a:avLst/>
                </a:prstTxWarp>
              </a:bodyPr>
              <a:lstStyle/>
              <a:p>
                <a:endParaRPr lang="en-US"/>
              </a:p>
            </p:txBody>
          </p:sp>
          <p:sp>
            <p:nvSpPr>
              <p:cNvPr id="370" name="Rectangle 476">
                <a:extLst>
                  <a:ext uri="{FF2B5EF4-FFF2-40B4-BE49-F238E27FC236}">
                    <a16:creationId xmlns:a16="http://schemas.microsoft.com/office/drawing/2014/main" id="{5AA2D8C4-AACA-184A-B8FA-42BC97A1517C}"/>
                  </a:ext>
                </a:extLst>
              </p:cNvPr>
              <p:cNvSpPr>
                <a:spLocks noChangeArrowheads="1"/>
              </p:cNvSpPr>
              <p:nvPr/>
            </p:nvSpPr>
            <p:spPr bwMode="auto">
              <a:xfrm>
                <a:off x="240" y="576"/>
                <a:ext cx="48" cy="48"/>
              </a:xfrm>
              <a:prstGeom prst="rect">
                <a:avLst/>
              </a:prstGeom>
              <a:solidFill>
                <a:srgbClr val="339966"/>
              </a:solidFill>
              <a:ln w="9525">
                <a:noFill/>
                <a:miter lim="800000"/>
                <a:headEnd/>
                <a:tailEnd/>
              </a:ln>
            </p:spPr>
            <p:txBody>
              <a:bodyPr wrap="none" anchor="ctr">
                <a:prstTxWarp prst="textNoShape">
                  <a:avLst/>
                </a:prstTxWarp>
              </a:bodyPr>
              <a:lstStyle/>
              <a:p>
                <a:endParaRPr lang="en-US"/>
              </a:p>
            </p:txBody>
          </p:sp>
          <p:sp>
            <p:nvSpPr>
              <p:cNvPr id="371" name="Rectangle 477">
                <a:extLst>
                  <a:ext uri="{FF2B5EF4-FFF2-40B4-BE49-F238E27FC236}">
                    <a16:creationId xmlns:a16="http://schemas.microsoft.com/office/drawing/2014/main" id="{0F5DDE88-494A-7C45-9D1C-676C9D18FF03}"/>
                  </a:ext>
                </a:extLst>
              </p:cNvPr>
              <p:cNvSpPr>
                <a:spLocks noChangeArrowheads="1"/>
              </p:cNvSpPr>
              <p:nvPr/>
            </p:nvSpPr>
            <p:spPr bwMode="auto">
              <a:xfrm>
                <a:off x="336" y="672"/>
                <a:ext cx="48" cy="48"/>
              </a:xfrm>
              <a:prstGeom prst="rect">
                <a:avLst/>
              </a:prstGeom>
              <a:solidFill>
                <a:srgbClr val="3366FF"/>
              </a:solidFill>
              <a:ln w="9525">
                <a:noFill/>
                <a:miter lim="800000"/>
                <a:headEnd/>
                <a:tailEnd/>
              </a:ln>
            </p:spPr>
            <p:txBody>
              <a:bodyPr wrap="none" anchor="ctr">
                <a:prstTxWarp prst="textNoShape">
                  <a:avLst/>
                </a:prstTxWarp>
              </a:bodyPr>
              <a:lstStyle/>
              <a:p>
                <a:endParaRPr lang="en-US"/>
              </a:p>
            </p:txBody>
          </p:sp>
          <p:sp>
            <p:nvSpPr>
              <p:cNvPr id="372" name="Rectangle 478">
                <a:extLst>
                  <a:ext uri="{FF2B5EF4-FFF2-40B4-BE49-F238E27FC236}">
                    <a16:creationId xmlns:a16="http://schemas.microsoft.com/office/drawing/2014/main" id="{8E9118F5-CFAD-B14C-A2DD-E28919B0CAC3}"/>
                  </a:ext>
                </a:extLst>
              </p:cNvPr>
              <p:cNvSpPr>
                <a:spLocks noChangeArrowheads="1"/>
              </p:cNvSpPr>
              <p:nvPr/>
            </p:nvSpPr>
            <p:spPr bwMode="auto">
              <a:xfrm>
                <a:off x="480" y="672"/>
                <a:ext cx="48" cy="48"/>
              </a:xfrm>
              <a:prstGeom prst="rect">
                <a:avLst/>
              </a:prstGeom>
              <a:solidFill>
                <a:srgbClr val="3366FF"/>
              </a:solidFill>
              <a:ln w="9525">
                <a:noFill/>
                <a:miter lim="800000"/>
                <a:headEnd/>
                <a:tailEnd/>
              </a:ln>
            </p:spPr>
            <p:txBody>
              <a:bodyPr wrap="none" anchor="ctr">
                <a:prstTxWarp prst="textNoShape">
                  <a:avLst/>
                </a:prstTxWarp>
              </a:bodyPr>
              <a:lstStyle/>
              <a:p>
                <a:endParaRPr lang="en-US"/>
              </a:p>
            </p:txBody>
          </p:sp>
          <p:sp>
            <p:nvSpPr>
              <p:cNvPr id="373" name="Rectangle 479">
                <a:extLst>
                  <a:ext uri="{FF2B5EF4-FFF2-40B4-BE49-F238E27FC236}">
                    <a16:creationId xmlns:a16="http://schemas.microsoft.com/office/drawing/2014/main" id="{A8D86C55-4E31-3F40-8F47-A462A6C55DA1}"/>
                  </a:ext>
                </a:extLst>
              </p:cNvPr>
              <p:cNvSpPr>
                <a:spLocks noChangeArrowheads="1"/>
              </p:cNvSpPr>
              <p:nvPr/>
            </p:nvSpPr>
            <p:spPr bwMode="auto">
              <a:xfrm>
                <a:off x="528" y="624"/>
                <a:ext cx="48" cy="48"/>
              </a:xfrm>
              <a:prstGeom prst="rect">
                <a:avLst/>
              </a:prstGeom>
              <a:solidFill>
                <a:srgbClr val="33CCCC"/>
              </a:solidFill>
              <a:ln w="9525">
                <a:noFill/>
                <a:miter lim="800000"/>
                <a:headEnd/>
                <a:tailEnd/>
              </a:ln>
            </p:spPr>
            <p:txBody>
              <a:bodyPr wrap="none" anchor="ctr">
                <a:prstTxWarp prst="textNoShape">
                  <a:avLst/>
                </a:prstTxWarp>
              </a:bodyPr>
              <a:lstStyle/>
              <a:p>
                <a:endParaRPr lang="en-US"/>
              </a:p>
            </p:txBody>
          </p:sp>
          <p:sp>
            <p:nvSpPr>
              <p:cNvPr id="374" name="Rectangle 480">
                <a:extLst>
                  <a:ext uri="{FF2B5EF4-FFF2-40B4-BE49-F238E27FC236}">
                    <a16:creationId xmlns:a16="http://schemas.microsoft.com/office/drawing/2014/main" id="{9E9B6C82-045C-8340-B3BB-B49B022F6882}"/>
                  </a:ext>
                </a:extLst>
              </p:cNvPr>
              <p:cNvSpPr>
                <a:spLocks noChangeArrowheads="1"/>
              </p:cNvSpPr>
              <p:nvPr/>
            </p:nvSpPr>
            <p:spPr bwMode="auto">
              <a:xfrm>
                <a:off x="624" y="624"/>
                <a:ext cx="48" cy="48"/>
              </a:xfrm>
              <a:prstGeom prst="rect">
                <a:avLst/>
              </a:prstGeom>
              <a:solidFill>
                <a:srgbClr val="33CCCC"/>
              </a:solidFill>
              <a:ln w="9525">
                <a:noFill/>
                <a:miter lim="800000"/>
                <a:headEnd/>
                <a:tailEnd/>
              </a:ln>
            </p:spPr>
            <p:txBody>
              <a:bodyPr wrap="none" anchor="ctr">
                <a:prstTxWarp prst="textNoShape">
                  <a:avLst/>
                </a:prstTxWarp>
              </a:bodyPr>
              <a:lstStyle/>
              <a:p>
                <a:endParaRPr lang="en-US"/>
              </a:p>
            </p:txBody>
          </p:sp>
          <p:sp>
            <p:nvSpPr>
              <p:cNvPr id="375" name="Rectangle 481">
                <a:extLst>
                  <a:ext uri="{FF2B5EF4-FFF2-40B4-BE49-F238E27FC236}">
                    <a16:creationId xmlns:a16="http://schemas.microsoft.com/office/drawing/2014/main" id="{B045D807-6BF5-DC4F-BA75-E324E444FCB9}"/>
                  </a:ext>
                </a:extLst>
              </p:cNvPr>
              <p:cNvSpPr>
                <a:spLocks noChangeArrowheads="1"/>
              </p:cNvSpPr>
              <p:nvPr/>
            </p:nvSpPr>
            <p:spPr bwMode="auto">
              <a:xfrm>
                <a:off x="720" y="720"/>
                <a:ext cx="48" cy="48"/>
              </a:xfrm>
              <a:prstGeom prst="rect">
                <a:avLst/>
              </a:prstGeom>
              <a:solidFill>
                <a:srgbClr val="800080"/>
              </a:solidFill>
              <a:ln w="9525">
                <a:noFill/>
                <a:miter lim="800000"/>
                <a:headEnd/>
                <a:tailEnd/>
              </a:ln>
            </p:spPr>
            <p:txBody>
              <a:bodyPr wrap="none" anchor="ctr">
                <a:prstTxWarp prst="textNoShape">
                  <a:avLst/>
                </a:prstTxWarp>
              </a:bodyPr>
              <a:lstStyle/>
              <a:p>
                <a:endParaRPr lang="en-US"/>
              </a:p>
            </p:txBody>
          </p:sp>
          <p:sp>
            <p:nvSpPr>
              <p:cNvPr id="376" name="Rectangle 482">
                <a:extLst>
                  <a:ext uri="{FF2B5EF4-FFF2-40B4-BE49-F238E27FC236}">
                    <a16:creationId xmlns:a16="http://schemas.microsoft.com/office/drawing/2014/main" id="{67F5035A-15FC-7740-AF87-D7C8947F9150}"/>
                  </a:ext>
                </a:extLst>
              </p:cNvPr>
              <p:cNvSpPr>
                <a:spLocks noChangeArrowheads="1"/>
              </p:cNvSpPr>
              <p:nvPr/>
            </p:nvSpPr>
            <p:spPr bwMode="auto">
              <a:xfrm>
                <a:off x="768" y="864"/>
                <a:ext cx="48" cy="48"/>
              </a:xfrm>
              <a:prstGeom prst="rect">
                <a:avLst/>
              </a:prstGeom>
              <a:solidFill>
                <a:srgbClr val="00FF00"/>
              </a:solidFill>
              <a:ln w="9525">
                <a:noFill/>
                <a:miter lim="800000"/>
                <a:headEnd/>
                <a:tailEnd/>
              </a:ln>
            </p:spPr>
            <p:txBody>
              <a:bodyPr wrap="none" anchor="ctr">
                <a:prstTxWarp prst="textNoShape">
                  <a:avLst/>
                </a:prstTxWarp>
              </a:bodyPr>
              <a:lstStyle/>
              <a:p>
                <a:endParaRPr lang="en-US"/>
              </a:p>
            </p:txBody>
          </p:sp>
          <p:sp>
            <p:nvSpPr>
              <p:cNvPr id="377" name="Rectangle 483">
                <a:extLst>
                  <a:ext uri="{FF2B5EF4-FFF2-40B4-BE49-F238E27FC236}">
                    <a16:creationId xmlns:a16="http://schemas.microsoft.com/office/drawing/2014/main" id="{EFFC9AA0-02CC-4C43-9EF1-0AEB200AA546}"/>
                  </a:ext>
                </a:extLst>
              </p:cNvPr>
              <p:cNvSpPr>
                <a:spLocks noChangeArrowheads="1"/>
              </p:cNvSpPr>
              <p:nvPr/>
            </p:nvSpPr>
            <p:spPr bwMode="auto">
              <a:xfrm>
                <a:off x="768" y="768"/>
                <a:ext cx="48" cy="48"/>
              </a:xfrm>
              <a:prstGeom prst="rect">
                <a:avLst/>
              </a:prstGeom>
              <a:solidFill>
                <a:srgbClr val="FF00FF"/>
              </a:solidFill>
              <a:ln w="9525">
                <a:noFill/>
                <a:miter lim="800000"/>
                <a:headEnd/>
                <a:tailEnd/>
              </a:ln>
            </p:spPr>
            <p:txBody>
              <a:bodyPr wrap="none" anchor="ctr">
                <a:prstTxWarp prst="textNoShape">
                  <a:avLst/>
                </a:prstTxWarp>
              </a:bodyPr>
              <a:lstStyle/>
              <a:p>
                <a:endParaRPr lang="en-US"/>
              </a:p>
            </p:txBody>
          </p:sp>
          <p:sp>
            <p:nvSpPr>
              <p:cNvPr id="378" name="Rectangle 484">
                <a:extLst>
                  <a:ext uri="{FF2B5EF4-FFF2-40B4-BE49-F238E27FC236}">
                    <a16:creationId xmlns:a16="http://schemas.microsoft.com/office/drawing/2014/main" id="{96DF1945-3056-374A-BA13-3A514F99EF6B}"/>
                  </a:ext>
                </a:extLst>
              </p:cNvPr>
              <p:cNvSpPr>
                <a:spLocks noChangeArrowheads="1"/>
              </p:cNvSpPr>
              <p:nvPr/>
            </p:nvSpPr>
            <p:spPr bwMode="auto">
              <a:xfrm>
                <a:off x="624" y="720"/>
                <a:ext cx="48" cy="48"/>
              </a:xfrm>
              <a:prstGeom prst="rect">
                <a:avLst/>
              </a:prstGeom>
              <a:solidFill>
                <a:srgbClr val="800080"/>
              </a:solidFill>
              <a:ln w="9525">
                <a:noFill/>
                <a:miter lim="800000"/>
                <a:headEnd/>
                <a:tailEnd/>
              </a:ln>
            </p:spPr>
            <p:txBody>
              <a:bodyPr wrap="none" anchor="ctr">
                <a:prstTxWarp prst="textNoShape">
                  <a:avLst/>
                </a:prstTxWarp>
              </a:bodyPr>
              <a:lstStyle/>
              <a:p>
                <a:endParaRPr lang="en-US"/>
              </a:p>
            </p:txBody>
          </p:sp>
          <p:sp>
            <p:nvSpPr>
              <p:cNvPr id="379" name="Rectangle 485">
                <a:extLst>
                  <a:ext uri="{FF2B5EF4-FFF2-40B4-BE49-F238E27FC236}">
                    <a16:creationId xmlns:a16="http://schemas.microsoft.com/office/drawing/2014/main" id="{C79DCEF0-33CC-2A4F-B4EF-8DA38D6DBC02}"/>
                  </a:ext>
                </a:extLst>
              </p:cNvPr>
              <p:cNvSpPr>
                <a:spLocks noChangeArrowheads="1"/>
              </p:cNvSpPr>
              <p:nvPr/>
            </p:nvSpPr>
            <p:spPr bwMode="auto">
              <a:xfrm>
                <a:off x="672" y="672"/>
                <a:ext cx="48" cy="48"/>
              </a:xfrm>
              <a:prstGeom prst="rect">
                <a:avLst/>
              </a:prstGeom>
              <a:solidFill>
                <a:srgbClr val="3366FF"/>
              </a:solidFill>
              <a:ln w="9525">
                <a:noFill/>
                <a:miter lim="800000"/>
                <a:headEnd/>
                <a:tailEnd/>
              </a:ln>
            </p:spPr>
            <p:txBody>
              <a:bodyPr wrap="none" anchor="ctr">
                <a:prstTxWarp prst="textNoShape">
                  <a:avLst/>
                </a:prstTxWarp>
              </a:bodyPr>
              <a:lstStyle/>
              <a:p>
                <a:endParaRPr lang="en-US"/>
              </a:p>
            </p:txBody>
          </p:sp>
          <p:sp>
            <p:nvSpPr>
              <p:cNvPr id="380" name="Rectangle 486">
                <a:extLst>
                  <a:ext uri="{FF2B5EF4-FFF2-40B4-BE49-F238E27FC236}">
                    <a16:creationId xmlns:a16="http://schemas.microsoft.com/office/drawing/2014/main" id="{6DFD8163-0EA5-FC41-810A-FA45679944EC}"/>
                  </a:ext>
                </a:extLst>
              </p:cNvPr>
              <p:cNvSpPr>
                <a:spLocks noChangeArrowheads="1"/>
              </p:cNvSpPr>
              <p:nvPr/>
            </p:nvSpPr>
            <p:spPr bwMode="auto">
              <a:xfrm>
                <a:off x="432" y="528"/>
                <a:ext cx="48" cy="48"/>
              </a:xfrm>
              <a:prstGeom prst="rect">
                <a:avLst/>
              </a:prstGeom>
              <a:solidFill>
                <a:srgbClr val="99CC00"/>
              </a:solidFill>
              <a:ln w="9525">
                <a:noFill/>
                <a:miter lim="800000"/>
                <a:headEnd/>
                <a:tailEnd/>
              </a:ln>
            </p:spPr>
            <p:txBody>
              <a:bodyPr wrap="none" anchor="ctr">
                <a:prstTxWarp prst="textNoShape">
                  <a:avLst/>
                </a:prstTxWarp>
              </a:bodyPr>
              <a:lstStyle/>
              <a:p>
                <a:endParaRPr lang="en-US"/>
              </a:p>
            </p:txBody>
          </p:sp>
          <p:sp>
            <p:nvSpPr>
              <p:cNvPr id="381" name="Rectangle 487">
                <a:extLst>
                  <a:ext uri="{FF2B5EF4-FFF2-40B4-BE49-F238E27FC236}">
                    <a16:creationId xmlns:a16="http://schemas.microsoft.com/office/drawing/2014/main" id="{D3A72618-5673-6A4A-A5DC-53E7ACF71AAE}"/>
                  </a:ext>
                </a:extLst>
              </p:cNvPr>
              <p:cNvSpPr>
                <a:spLocks noChangeArrowheads="1"/>
              </p:cNvSpPr>
              <p:nvPr/>
            </p:nvSpPr>
            <p:spPr bwMode="auto">
              <a:xfrm>
                <a:off x="384" y="384"/>
                <a:ext cx="48" cy="48"/>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382" name="Rectangle 488">
                <a:extLst>
                  <a:ext uri="{FF2B5EF4-FFF2-40B4-BE49-F238E27FC236}">
                    <a16:creationId xmlns:a16="http://schemas.microsoft.com/office/drawing/2014/main" id="{5EC022B6-D0F2-F944-9B4C-7C049D1B71C5}"/>
                  </a:ext>
                </a:extLst>
              </p:cNvPr>
              <p:cNvSpPr>
                <a:spLocks noChangeArrowheads="1"/>
              </p:cNvSpPr>
              <p:nvPr/>
            </p:nvSpPr>
            <p:spPr bwMode="auto">
              <a:xfrm>
                <a:off x="288" y="240"/>
                <a:ext cx="48" cy="48"/>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383" name="Rectangle 489">
                <a:extLst>
                  <a:ext uri="{FF2B5EF4-FFF2-40B4-BE49-F238E27FC236}">
                    <a16:creationId xmlns:a16="http://schemas.microsoft.com/office/drawing/2014/main" id="{88DF33B7-ECED-444F-9888-DBE5323043C9}"/>
                  </a:ext>
                </a:extLst>
              </p:cNvPr>
              <p:cNvSpPr>
                <a:spLocks noChangeArrowheads="1"/>
              </p:cNvSpPr>
              <p:nvPr/>
            </p:nvSpPr>
            <p:spPr bwMode="auto">
              <a:xfrm>
                <a:off x="336" y="288"/>
                <a:ext cx="48" cy="48"/>
              </a:xfrm>
              <a:prstGeom prst="rect">
                <a:avLst/>
              </a:prstGeom>
              <a:solidFill>
                <a:srgbClr val="008000"/>
              </a:solidFill>
              <a:ln w="9525">
                <a:noFill/>
                <a:miter lim="800000"/>
                <a:headEnd/>
                <a:tailEnd/>
              </a:ln>
            </p:spPr>
            <p:txBody>
              <a:bodyPr wrap="none" anchor="ctr">
                <a:prstTxWarp prst="textNoShape">
                  <a:avLst/>
                </a:prstTxWarp>
              </a:bodyPr>
              <a:lstStyle/>
              <a:p>
                <a:endParaRPr lang="en-US"/>
              </a:p>
            </p:txBody>
          </p:sp>
          <p:sp>
            <p:nvSpPr>
              <p:cNvPr id="384" name="Rectangle 490">
                <a:extLst>
                  <a:ext uri="{FF2B5EF4-FFF2-40B4-BE49-F238E27FC236}">
                    <a16:creationId xmlns:a16="http://schemas.microsoft.com/office/drawing/2014/main" id="{F553CB92-49C4-4F43-B86B-A5B625248552}"/>
                  </a:ext>
                </a:extLst>
              </p:cNvPr>
              <p:cNvSpPr>
                <a:spLocks noChangeArrowheads="1"/>
              </p:cNvSpPr>
              <p:nvPr/>
            </p:nvSpPr>
            <p:spPr bwMode="auto">
              <a:xfrm>
                <a:off x="480" y="240"/>
                <a:ext cx="48" cy="48"/>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385" name="Rectangle 491">
                <a:extLst>
                  <a:ext uri="{FF2B5EF4-FFF2-40B4-BE49-F238E27FC236}">
                    <a16:creationId xmlns:a16="http://schemas.microsoft.com/office/drawing/2014/main" id="{181B70C1-335F-2044-9E93-20608794438C}"/>
                  </a:ext>
                </a:extLst>
              </p:cNvPr>
              <p:cNvSpPr>
                <a:spLocks noChangeArrowheads="1"/>
              </p:cNvSpPr>
              <p:nvPr/>
            </p:nvSpPr>
            <p:spPr bwMode="auto">
              <a:xfrm>
                <a:off x="528" y="384"/>
                <a:ext cx="48" cy="48"/>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386" name="Rectangle 492">
                <a:extLst>
                  <a:ext uri="{FF2B5EF4-FFF2-40B4-BE49-F238E27FC236}">
                    <a16:creationId xmlns:a16="http://schemas.microsoft.com/office/drawing/2014/main" id="{F40E3BB1-834E-4849-8AAB-0ACFC05D8691}"/>
                  </a:ext>
                </a:extLst>
              </p:cNvPr>
              <p:cNvSpPr>
                <a:spLocks noChangeArrowheads="1"/>
              </p:cNvSpPr>
              <p:nvPr/>
            </p:nvSpPr>
            <p:spPr bwMode="auto">
              <a:xfrm>
                <a:off x="576" y="480"/>
                <a:ext cx="48" cy="48"/>
              </a:xfrm>
              <a:prstGeom prst="rect">
                <a:avLst/>
              </a:prstGeom>
              <a:solidFill>
                <a:srgbClr val="FF9900"/>
              </a:solidFill>
              <a:ln w="9525">
                <a:noFill/>
                <a:miter lim="800000"/>
                <a:headEnd/>
                <a:tailEnd/>
              </a:ln>
            </p:spPr>
            <p:txBody>
              <a:bodyPr wrap="none" anchor="ctr">
                <a:prstTxWarp prst="textNoShape">
                  <a:avLst/>
                </a:prstTxWarp>
              </a:bodyPr>
              <a:lstStyle/>
              <a:p>
                <a:endParaRPr lang="en-US"/>
              </a:p>
            </p:txBody>
          </p:sp>
          <p:sp>
            <p:nvSpPr>
              <p:cNvPr id="387" name="Rectangle 493">
                <a:extLst>
                  <a:ext uri="{FF2B5EF4-FFF2-40B4-BE49-F238E27FC236}">
                    <a16:creationId xmlns:a16="http://schemas.microsoft.com/office/drawing/2014/main" id="{C75346BA-CA86-DA49-910E-BCA58D914F08}"/>
                  </a:ext>
                </a:extLst>
              </p:cNvPr>
              <p:cNvSpPr>
                <a:spLocks noChangeArrowheads="1"/>
              </p:cNvSpPr>
              <p:nvPr/>
            </p:nvSpPr>
            <p:spPr bwMode="auto">
              <a:xfrm>
                <a:off x="672" y="480"/>
                <a:ext cx="48" cy="48"/>
              </a:xfrm>
              <a:prstGeom prst="rect">
                <a:avLst/>
              </a:prstGeom>
              <a:solidFill>
                <a:srgbClr val="FF9900"/>
              </a:solidFill>
              <a:ln w="9525">
                <a:noFill/>
                <a:miter lim="800000"/>
                <a:headEnd/>
                <a:tailEnd/>
              </a:ln>
            </p:spPr>
            <p:txBody>
              <a:bodyPr wrap="none" anchor="ctr">
                <a:prstTxWarp prst="textNoShape">
                  <a:avLst/>
                </a:prstTxWarp>
              </a:bodyPr>
              <a:lstStyle/>
              <a:p>
                <a:endParaRPr lang="en-US"/>
              </a:p>
            </p:txBody>
          </p:sp>
          <p:sp>
            <p:nvSpPr>
              <p:cNvPr id="388" name="Rectangle 494">
                <a:extLst>
                  <a:ext uri="{FF2B5EF4-FFF2-40B4-BE49-F238E27FC236}">
                    <a16:creationId xmlns:a16="http://schemas.microsoft.com/office/drawing/2014/main" id="{7A93F6AC-B39A-714D-974E-22195982B793}"/>
                  </a:ext>
                </a:extLst>
              </p:cNvPr>
              <p:cNvSpPr>
                <a:spLocks noChangeArrowheads="1"/>
              </p:cNvSpPr>
              <p:nvPr/>
            </p:nvSpPr>
            <p:spPr bwMode="auto">
              <a:xfrm>
                <a:off x="720" y="576"/>
                <a:ext cx="48" cy="48"/>
              </a:xfrm>
              <a:prstGeom prst="rect">
                <a:avLst/>
              </a:prstGeom>
              <a:solidFill>
                <a:srgbClr val="339966"/>
              </a:solidFill>
              <a:ln w="9525">
                <a:noFill/>
                <a:miter lim="800000"/>
                <a:headEnd/>
                <a:tailEnd/>
              </a:ln>
            </p:spPr>
            <p:txBody>
              <a:bodyPr wrap="none" anchor="ctr">
                <a:prstTxWarp prst="textNoShape">
                  <a:avLst/>
                </a:prstTxWarp>
              </a:bodyPr>
              <a:lstStyle/>
              <a:p>
                <a:endParaRPr lang="en-US"/>
              </a:p>
            </p:txBody>
          </p:sp>
          <p:sp>
            <p:nvSpPr>
              <p:cNvPr id="389" name="Rectangle 495">
                <a:extLst>
                  <a:ext uri="{FF2B5EF4-FFF2-40B4-BE49-F238E27FC236}">
                    <a16:creationId xmlns:a16="http://schemas.microsoft.com/office/drawing/2014/main" id="{39CE2597-6BC9-994E-96C5-18FC78047E15}"/>
                  </a:ext>
                </a:extLst>
              </p:cNvPr>
              <p:cNvSpPr>
                <a:spLocks noChangeArrowheads="1"/>
              </p:cNvSpPr>
              <p:nvPr/>
            </p:nvSpPr>
            <p:spPr bwMode="auto">
              <a:xfrm>
                <a:off x="816" y="672"/>
                <a:ext cx="48" cy="48"/>
              </a:xfrm>
              <a:prstGeom prst="rect">
                <a:avLst/>
              </a:prstGeom>
              <a:solidFill>
                <a:srgbClr val="3366FF"/>
              </a:solidFill>
              <a:ln w="9525">
                <a:noFill/>
                <a:miter lim="800000"/>
                <a:headEnd/>
                <a:tailEnd/>
              </a:ln>
            </p:spPr>
            <p:txBody>
              <a:bodyPr wrap="none" anchor="ctr">
                <a:prstTxWarp prst="textNoShape">
                  <a:avLst/>
                </a:prstTxWarp>
              </a:bodyPr>
              <a:lstStyle/>
              <a:p>
                <a:endParaRPr lang="en-US"/>
              </a:p>
            </p:txBody>
          </p:sp>
          <p:sp>
            <p:nvSpPr>
              <p:cNvPr id="390" name="Rectangle 496">
                <a:extLst>
                  <a:ext uri="{FF2B5EF4-FFF2-40B4-BE49-F238E27FC236}">
                    <a16:creationId xmlns:a16="http://schemas.microsoft.com/office/drawing/2014/main" id="{FCB041B4-0AE9-2C43-B4CC-CC80FC510438}"/>
                  </a:ext>
                </a:extLst>
              </p:cNvPr>
              <p:cNvSpPr>
                <a:spLocks noChangeArrowheads="1"/>
              </p:cNvSpPr>
              <p:nvPr/>
            </p:nvSpPr>
            <p:spPr bwMode="auto">
              <a:xfrm>
                <a:off x="432" y="336"/>
                <a:ext cx="48" cy="48"/>
              </a:xfrm>
              <a:prstGeom prst="rect">
                <a:avLst/>
              </a:prstGeom>
              <a:solidFill>
                <a:srgbClr val="008080"/>
              </a:solidFill>
              <a:ln w="9525">
                <a:noFill/>
                <a:miter lim="800000"/>
                <a:headEnd/>
                <a:tailEnd/>
              </a:ln>
            </p:spPr>
            <p:txBody>
              <a:bodyPr wrap="none" anchor="ctr">
                <a:prstTxWarp prst="textNoShape">
                  <a:avLst/>
                </a:prstTxWarp>
              </a:bodyPr>
              <a:lstStyle/>
              <a:p>
                <a:endParaRPr lang="en-US"/>
              </a:p>
            </p:txBody>
          </p:sp>
          <p:sp>
            <p:nvSpPr>
              <p:cNvPr id="391" name="Rectangle 497">
                <a:extLst>
                  <a:ext uri="{FF2B5EF4-FFF2-40B4-BE49-F238E27FC236}">
                    <a16:creationId xmlns:a16="http://schemas.microsoft.com/office/drawing/2014/main" id="{3052DEA1-344D-6041-8103-2F2A4A204DD7}"/>
                  </a:ext>
                </a:extLst>
              </p:cNvPr>
              <p:cNvSpPr>
                <a:spLocks noChangeArrowheads="1"/>
              </p:cNvSpPr>
              <p:nvPr/>
            </p:nvSpPr>
            <p:spPr bwMode="auto">
              <a:xfrm>
                <a:off x="240" y="144"/>
                <a:ext cx="48" cy="48"/>
              </a:xfrm>
              <a:prstGeom prst="rect">
                <a:avLst/>
              </a:prstGeom>
              <a:solidFill>
                <a:srgbClr val="800000"/>
              </a:solidFill>
              <a:ln w="9525">
                <a:noFill/>
                <a:miter lim="800000"/>
                <a:headEnd/>
                <a:tailEnd/>
              </a:ln>
            </p:spPr>
            <p:txBody>
              <a:bodyPr wrap="none" anchor="ctr">
                <a:prstTxWarp prst="textNoShape">
                  <a:avLst/>
                </a:prstTxWarp>
              </a:bodyPr>
              <a:lstStyle/>
              <a:p>
                <a:endParaRPr lang="en-US"/>
              </a:p>
            </p:txBody>
          </p:sp>
          <p:sp>
            <p:nvSpPr>
              <p:cNvPr id="392" name="Rectangle 498">
                <a:extLst>
                  <a:ext uri="{FF2B5EF4-FFF2-40B4-BE49-F238E27FC236}">
                    <a16:creationId xmlns:a16="http://schemas.microsoft.com/office/drawing/2014/main" id="{7CF1CCDB-9ABF-6644-BE72-6E07622C6E78}"/>
                  </a:ext>
                </a:extLst>
              </p:cNvPr>
              <p:cNvSpPr>
                <a:spLocks noChangeArrowheads="1"/>
              </p:cNvSpPr>
              <p:nvPr/>
            </p:nvSpPr>
            <p:spPr bwMode="auto">
              <a:xfrm>
                <a:off x="144" y="432"/>
                <a:ext cx="48" cy="48"/>
              </a:xfrm>
              <a:prstGeom prst="rect">
                <a:avLst/>
              </a:prstGeom>
              <a:solidFill>
                <a:srgbClr val="FF0000"/>
              </a:solidFill>
              <a:ln w="9525">
                <a:noFill/>
                <a:miter lim="800000"/>
                <a:headEnd/>
                <a:tailEnd/>
              </a:ln>
            </p:spPr>
            <p:txBody>
              <a:bodyPr wrap="none" anchor="ctr">
                <a:prstTxWarp prst="textNoShape">
                  <a:avLst/>
                </a:prstTxWarp>
              </a:bodyPr>
              <a:lstStyle/>
              <a:p>
                <a:endParaRPr lang="en-US"/>
              </a:p>
            </p:txBody>
          </p:sp>
          <p:sp>
            <p:nvSpPr>
              <p:cNvPr id="393" name="Rectangle 499">
                <a:extLst>
                  <a:ext uri="{FF2B5EF4-FFF2-40B4-BE49-F238E27FC236}">
                    <a16:creationId xmlns:a16="http://schemas.microsoft.com/office/drawing/2014/main" id="{002280E9-BBDE-2F46-AA6F-68EFA2469946}"/>
                  </a:ext>
                </a:extLst>
              </p:cNvPr>
              <p:cNvSpPr>
                <a:spLocks noChangeArrowheads="1"/>
              </p:cNvSpPr>
              <p:nvPr/>
            </p:nvSpPr>
            <p:spPr bwMode="auto">
              <a:xfrm>
                <a:off x="384" y="624"/>
                <a:ext cx="48" cy="48"/>
              </a:xfrm>
              <a:prstGeom prst="rect">
                <a:avLst/>
              </a:prstGeom>
              <a:solidFill>
                <a:srgbClr val="33CCCC"/>
              </a:solidFill>
              <a:ln w="9525">
                <a:noFill/>
                <a:miter lim="800000"/>
                <a:headEnd/>
                <a:tailEnd/>
              </a:ln>
            </p:spPr>
            <p:txBody>
              <a:bodyPr wrap="none" anchor="ctr">
                <a:prstTxWarp prst="textNoShape">
                  <a:avLst/>
                </a:prstTxWarp>
              </a:bodyPr>
              <a:lstStyle/>
              <a:p>
                <a:endParaRPr lang="en-US"/>
              </a:p>
            </p:txBody>
          </p:sp>
          <p:sp>
            <p:nvSpPr>
              <p:cNvPr id="394" name="Rectangle 500">
                <a:extLst>
                  <a:ext uri="{FF2B5EF4-FFF2-40B4-BE49-F238E27FC236}">
                    <a16:creationId xmlns:a16="http://schemas.microsoft.com/office/drawing/2014/main" id="{9C28288B-6311-A440-9FFB-7596D838ED06}"/>
                  </a:ext>
                </a:extLst>
              </p:cNvPr>
              <p:cNvSpPr>
                <a:spLocks noChangeArrowheads="1"/>
              </p:cNvSpPr>
              <p:nvPr/>
            </p:nvSpPr>
            <p:spPr bwMode="auto">
              <a:xfrm>
                <a:off x="528" y="816"/>
                <a:ext cx="48" cy="48"/>
              </a:xfrm>
              <a:prstGeom prst="rect">
                <a:avLst/>
              </a:prstGeom>
              <a:solidFill>
                <a:srgbClr val="FFCC00"/>
              </a:solidFill>
              <a:ln w="9525">
                <a:noFill/>
                <a:miter lim="800000"/>
                <a:headEnd/>
                <a:tailEnd/>
              </a:ln>
            </p:spPr>
            <p:txBody>
              <a:bodyPr wrap="none" anchor="ctr">
                <a:prstTxWarp prst="textNoShape">
                  <a:avLst/>
                </a:prstTxWarp>
              </a:bodyPr>
              <a:lstStyle/>
              <a:p>
                <a:endParaRPr lang="en-US"/>
              </a:p>
            </p:txBody>
          </p:sp>
          <p:sp>
            <p:nvSpPr>
              <p:cNvPr id="395" name="Rectangle 501">
                <a:extLst>
                  <a:ext uri="{FF2B5EF4-FFF2-40B4-BE49-F238E27FC236}">
                    <a16:creationId xmlns:a16="http://schemas.microsoft.com/office/drawing/2014/main" id="{4B47E7FA-B622-5A4C-8FBB-ED6B0F327520}"/>
                  </a:ext>
                </a:extLst>
              </p:cNvPr>
              <p:cNvSpPr>
                <a:spLocks noChangeArrowheads="1"/>
              </p:cNvSpPr>
              <p:nvPr/>
            </p:nvSpPr>
            <p:spPr bwMode="auto">
              <a:xfrm>
                <a:off x="816" y="816"/>
                <a:ext cx="48" cy="48"/>
              </a:xfrm>
              <a:prstGeom prst="rect">
                <a:avLst/>
              </a:prstGeom>
              <a:solidFill>
                <a:srgbClr val="FFCC00"/>
              </a:solidFill>
              <a:ln w="9525">
                <a:noFill/>
                <a:miter lim="800000"/>
                <a:headEnd/>
                <a:tailEnd/>
              </a:ln>
            </p:spPr>
            <p:txBody>
              <a:bodyPr wrap="none" anchor="ctr">
                <a:prstTxWarp prst="textNoShape">
                  <a:avLst/>
                </a:prstTxWarp>
              </a:bodyPr>
              <a:lstStyle/>
              <a:p>
                <a:endParaRPr lang="en-US"/>
              </a:p>
            </p:txBody>
          </p:sp>
          <p:sp>
            <p:nvSpPr>
              <p:cNvPr id="396" name="Rectangle 502">
                <a:extLst>
                  <a:ext uri="{FF2B5EF4-FFF2-40B4-BE49-F238E27FC236}">
                    <a16:creationId xmlns:a16="http://schemas.microsoft.com/office/drawing/2014/main" id="{9DB00340-DB5D-F543-B367-5FD28E8CE619}"/>
                  </a:ext>
                </a:extLst>
              </p:cNvPr>
              <p:cNvSpPr>
                <a:spLocks noChangeArrowheads="1"/>
              </p:cNvSpPr>
              <p:nvPr/>
            </p:nvSpPr>
            <p:spPr bwMode="auto">
              <a:xfrm>
                <a:off x="480" y="576"/>
                <a:ext cx="48" cy="48"/>
              </a:xfrm>
              <a:prstGeom prst="rect">
                <a:avLst/>
              </a:prstGeom>
              <a:solidFill>
                <a:srgbClr val="339966"/>
              </a:solidFill>
              <a:ln w="9525">
                <a:noFill/>
                <a:miter lim="800000"/>
                <a:headEnd/>
                <a:tailEnd/>
              </a:ln>
            </p:spPr>
            <p:txBody>
              <a:bodyPr wrap="none" anchor="ctr">
                <a:prstTxWarp prst="textNoShape">
                  <a:avLst/>
                </a:prstTxWarp>
              </a:bodyPr>
              <a:lstStyle/>
              <a:p>
                <a:endParaRPr lang="en-US"/>
              </a:p>
            </p:txBody>
          </p:sp>
          <p:sp>
            <p:nvSpPr>
              <p:cNvPr id="397" name="Rectangle 503">
                <a:extLst>
                  <a:ext uri="{FF2B5EF4-FFF2-40B4-BE49-F238E27FC236}">
                    <a16:creationId xmlns:a16="http://schemas.microsoft.com/office/drawing/2014/main" id="{C6FD5507-E8A5-724E-BDB0-B08FE86CDD90}"/>
                  </a:ext>
                </a:extLst>
              </p:cNvPr>
              <p:cNvSpPr>
                <a:spLocks noChangeArrowheads="1"/>
              </p:cNvSpPr>
              <p:nvPr/>
            </p:nvSpPr>
            <p:spPr bwMode="auto">
              <a:xfrm>
                <a:off x="240" y="240"/>
                <a:ext cx="48" cy="48"/>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398" name="Rectangle 504">
                <a:extLst>
                  <a:ext uri="{FF2B5EF4-FFF2-40B4-BE49-F238E27FC236}">
                    <a16:creationId xmlns:a16="http://schemas.microsoft.com/office/drawing/2014/main" id="{DA247F62-3E73-A84E-87C4-D867D10C7D5D}"/>
                  </a:ext>
                </a:extLst>
              </p:cNvPr>
              <p:cNvSpPr>
                <a:spLocks noChangeArrowheads="1"/>
              </p:cNvSpPr>
              <p:nvPr/>
            </p:nvSpPr>
            <p:spPr bwMode="auto">
              <a:xfrm>
                <a:off x="96" y="240"/>
                <a:ext cx="48" cy="48"/>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grpSp>
            <p:nvGrpSpPr>
              <p:cNvPr id="399" name="Group 505">
                <a:extLst>
                  <a:ext uri="{FF2B5EF4-FFF2-40B4-BE49-F238E27FC236}">
                    <a16:creationId xmlns:a16="http://schemas.microsoft.com/office/drawing/2014/main" id="{C1DA1B70-B9AB-5A46-AD2C-FB7FE8475EC2}"/>
                  </a:ext>
                </a:extLst>
              </p:cNvPr>
              <p:cNvGrpSpPr>
                <a:grpSpLocks/>
              </p:cNvGrpSpPr>
              <p:nvPr/>
            </p:nvGrpSpPr>
            <p:grpSpPr bwMode="auto">
              <a:xfrm>
                <a:off x="96" y="144"/>
                <a:ext cx="768" cy="768"/>
                <a:chOff x="384" y="144"/>
                <a:chExt cx="768" cy="768"/>
              </a:xfrm>
            </p:grpSpPr>
            <p:sp>
              <p:nvSpPr>
                <p:cNvPr id="401" name="Line 506">
                  <a:extLst>
                    <a:ext uri="{FF2B5EF4-FFF2-40B4-BE49-F238E27FC236}">
                      <a16:creationId xmlns:a16="http://schemas.microsoft.com/office/drawing/2014/main" id="{F2997C46-72A9-6648-B1B8-DD239CEF376D}"/>
                    </a:ext>
                  </a:extLst>
                </p:cNvPr>
                <p:cNvSpPr>
                  <a:spLocks noChangeShapeType="1"/>
                </p:cNvSpPr>
                <p:nvPr/>
              </p:nvSpPr>
              <p:spPr bwMode="auto">
                <a:xfrm rot="-5400000">
                  <a:off x="767" y="145"/>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02" name="Line 507">
                  <a:extLst>
                    <a:ext uri="{FF2B5EF4-FFF2-40B4-BE49-F238E27FC236}">
                      <a16:creationId xmlns:a16="http://schemas.microsoft.com/office/drawing/2014/main" id="{407BDE19-E0DA-A349-BDF1-87307F926C5C}"/>
                    </a:ext>
                  </a:extLst>
                </p:cNvPr>
                <p:cNvSpPr>
                  <a:spLocks noChangeShapeType="1"/>
                </p:cNvSpPr>
                <p:nvPr/>
              </p:nvSpPr>
              <p:spPr bwMode="auto">
                <a:xfrm rot="-5400000">
                  <a:off x="767" y="97"/>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03" name="Line 508">
                  <a:extLst>
                    <a:ext uri="{FF2B5EF4-FFF2-40B4-BE49-F238E27FC236}">
                      <a16:creationId xmlns:a16="http://schemas.microsoft.com/office/drawing/2014/main" id="{5013029A-A63A-384B-A3E6-356F42ACAEC9}"/>
                    </a:ext>
                  </a:extLst>
                </p:cNvPr>
                <p:cNvSpPr>
                  <a:spLocks noChangeShapeType="1"/>
                </p:cNvSpPr>
                <p:nvPr/>
              </p:nvSpPr>
              <p:spPr bwMode="auto">
                <a:xfrm rot="-5400000">
                  <a:off x="767" y="49"/>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04" name="Line 509">
                  <a:extLst>
                    <a:ext uri="{FF2B5EF4-FFF2-40B4-BE49-F238E27FC236}">
                      <a16:creationId xmlns:a16="http://schemas.microsoft.com/office/drawing/2014/main" id="{A0C75EDB-B995-7040-BC59-8947756CCEED}"/>
                    </a:ext>
                  </a:extLst>
                </p:cNvPr>
                <p:cNvSpPr>
                  <a:spLocks noChangeShapeType="1"/>
                </p:cNvSpPr>
                <p:nvPr/>
              </p:nvSpPr>
              <p:spPr bwMode="auto">
                <a:xfrm rot="-5400000">
                  <a:off x="767" y="1"/>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05" name="Line 510">
                  <a:extLst>
                    <a:ext uri="{FF2B5EF4-FFF2-40B4-BE49-F238E27FC236}">
                      <a16:creationId xmlns:a16="http://schemas.microsoft.com/office/drawing/2014/main" id="{C0628E64-1F06-5C4D-991E-923D49CF5DD5}"/>
                    </a:ext>
                  </a:extLst>
                </p:cNvPr>
                <p:cNvSpPr>
                  <a:spLocks noChangeShapeType="1"/>
                </p:cNvSpPr>
                <p:nvPr/>
              </p:nvSpPr>
              <p:spPr bwMode="auto">
                <a:xfrm rot="-5400000">
                  <a:off x="769" y="-46"/>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06" name="Line 511">
                  <a:extLst>
                    <a:ext uri="{FF2B5EF4-FFF2-40B4-BE49-F238E27FC236}">
                      <a16:creationId xmlns:a16="http://schemas.microsoft.com/office/drawing/2014/main" id="{C4A1C696-AC3E-2B4F-9907-3458EC579BE7}"/>
                    </a:ext>
                  </a:extLst>
                </p:cNvPr>
                <p:cNvSpPr>
                  <a:spLocks noChangeShapeType="1"/>
                </p:cNvSpPr>
                <p:nvPr/>
              </p:nvSpPr>
              <p:spPr bwMode="auto">
                <a:xfrm rot="-5400000">
                  <a:off x="767" y="-95"/>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07" name="Line 512">
                  <a:extLst>
                    <a:ext uri="{FF2B5EF4-FFF2-40B4-BE49-F238E27FC236}">
                      <a16:creationId xmlns:a16="http://schemas.microsoft.com/office/drawing/2014/main" id="{67105475-BE1C-CE4A-A45F-4A2B615286AA}"/>
                    </a:ext>
                  </a:extLst>
                </p:cNvPr>
                <p:cNvSpPr>
                  <a:spLocks noChangeShapeType="1"/>
                </p:cNvSpPr>
                <p:nvPr/>
              </p:nvSpPr>
              <p:spPr bwMode="auto">
                <a:xfrm rot="-5400000">
                  <a:off x="767" y="-143"/>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08" name="Line 513">
                  <a:extLst>
                    <a:ext uri="{FF2B5EF4-FFF2-40B4-BE49-F238E27FC236}">
                      <a16:creationId xmlns:a16="http://schemas.microsoft.com/office/drawing/2014/main" id="{551BC786-DA0F-B842-A267-EF04AFCD3D46}"/>
                    </a:ext>
                  </a:extLst>
                </p:cNvPr>
                <p:cNvSpPr>
                  <a:spLocks noChangeShapeType="1"/>
                </p:cNvSpPr>
                <p:nvPr/>
              </p:nvSpPr>
              <p:spPr bwMode="auto">
                <a:xfrm rot="-5400000">
                  <a:off x="767" y="-191"/>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09" name="Line 514">
                  <a:extLst>
                    <a:ext uri="{FF2B5EF4-FFF2-40B4-BE49-F238E27FC236}">
                      <a16:creationId xmlns:a16="http://schemas.microsoft.com/office/drawing/2014/main" id="{8089FCFB-9049-E140-9777-4C77EFB6EFAF}"/>
                    </a:ext>
                  </a:extLst>
                </p:cNvPr>
                <p:cNvSpPr>
                  <a:spLocks noChangeShapeType="1"/>
                </p:cNvSpPr>
                <p:nvPr/>
              </p:nvSpPr>
              <p:spPr bwMode="auto">
                <a:xfrm rot="-5400000">
                  <a:off x="767" y="-239"/>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10" name="Line 515">
                  <a:extLst>
                    <a:ext uri="{FF2B5EF4-FFF2-40B4-BE49-F238E27FC236}">
                      <a16:creationId xmlns:a16="http://schemas.microsoft.com/office/drawing/2014/main" id="{0DB7C848-0552-6949-AFDE-214EA91E56DA}"/>
                    </a:ext>
                  </a:extLst>
                </p:cNvPr>
                <p:cNvSpPr>
                  <a:spLocks noChangeShapeType="1"/>
                </p:cNvSpPr>
                <p:nvPr/>
              </p:nvSpPr>
              <p:spPr bwMode="auto">
                <a:xfrm rot="-5400000">
                  <a:off x="767" y="529"/>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11" name="Line 516">
                  <a:extLst>
                    <a:ext uri="{FF2B5EF4-FFF2-40B4-BE49-F238E27FC236}">
                      <a16:creationId xmlns:a16="http://schemas.microsoft.com/office/drawing/2014/main" id="{A7EA6571-9896-204E-8D25-D054748CBFE2}"/>
                    </a:ext>
                  </a:extLst>
                </p:cNvPr>
                <p:cNvSpPr>
                  <a:spLocks noChangeShapeType="1"/>
                </p:cNvSpPr>
                <p:nvPr/>
              </p:nvSpPr>
              <p:spPr bwMode="auto">
                <a:xfrm rot="-5400000">
                  <a:off x="767" y="481"/>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12" name="Line 517">
                  <a:extLst>
                    <a:ext uri="{FF2B5EF4-FFF2-40B4-BE49-F238E27FC236}">
                      <a16:creationId xmlns:a16="http://schemas.microsoft.com/office/drawing/2014/main" id="{7254F2EE-AAB1-1442-AC71-5917C6B5D5D6}"/>
                    </a:ext>
                  </a:extLst>
                </p:cNvPr>
                <p:cNvSpPr>
                  <a:spLocks noChangeShapeType="1"/>
                </p:cNvSpPr>
                <p:nvPr/>
              </p:nvSpPr>
              <p:spPr bwMode="auto">
                <a:xfrm rot="-5400000">
                  <a:off x="767" y="433"/>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13" name="Line 518">
                  <a:extLst>
                    <a:ext uri="{FF2B5EF4-FFF2-40B4-BE49-F238E27FC236}">
                      <a16:creationId xmlns:a16="http://schemas.microsoft.com/office/drawing/2014/main" id="{9A85319D-1F04-8440-9D4F-C125BDD76FE1}"/>
                    </a:ext>
                  </a:extLst>
                </p:cNvPr>
                <p:cNvSpPr>
                  <a:spLocks noChangeShapeType="1"/>
                </p:cNvSpPr>
                <p:nvPr/>
              </p:nvSpPr>
              <p:spPr bwMode="auto">
                <a:xfrm rot="-5400000">
                  <a:off x="767" y="385"/>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14" name="Line 519">
                  <a:extLst>
                    <a:ext uri="{FF2B5EF4-FFF2-40B4-BE49-F238E27FC236}">
                      <a16:creationId xmlns:a16="http://schemas.microsoft.com/office/drawing/2014/main" id="{AA19F279-457A-2941-A498-D8D5E216191A}"/>
                    </a:ext>
                  </a:extLst>
                </p:cNvPr>
                <p:cNvSpPr>
                  <a:spLocks noChangeShapeType="1"/>
                </p:cNvSpPr>
                <p:nvPr/>
              </p:nvSpPr>
              <p:spPr bwMode="auto">
                <a:xfrm rot="-5400000">
                  <a:off x="769" y="338"/>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15" name="Line 520">
                  <a:extLst>
                    <a:ext uri="{FF2B5EF4-FFF2-40B4-BE49-F238E27FC236}">
                      <a16:creationId xmlns:a16="http://schemas.microsoft.com/office/drawing/2014/main" id="{BAB0B4F7-E280-0346-9366-FAC34B7B16C2}"/>
                    </a:ext>
                  </a:extLst>
                </p:cNvPr>
                <p:cNvSpPr>
                  <a:spLocks noChangeShapeType="1"/>
                </p:cNvSpPr>
                <p:nvPr/>
              </p:nvSpPr>
              <p:spPr bwMode="auto">
                <a:xfrm rot="-5400000">
                  <a:off x="767" y="289"/>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16" name="Line 521">
                  <a:extLst>
                    <a:ext uri="{FF2B5EF4-FFF2-40B4-BE49-F238E27FC236}">
                      <a16:creationId xmlns:a16="http://schemas.microsoft.com/office/drawing/2014/main" id="{FD778061-CDCC-E645-AC93-DF4532D8FE27}"/>
                    </a:ext>
                  </a:extLst>
                </p:cNvPr>
                <p:cNvSpPr>
                  <a:spLocks noChangeShapeType="1"/>
                </p:cNvSpPr>
                <p:nvPr/>
              </p:nvSpPr>
              <p:spPr bwMode="auto">
                <a:xfrm rot="-5400000">
                  <a:off x="767" y="241"/>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17" name="Line 522">
                  <a:extLst>
                    <a:ext uri="{FF2B5EF4-FFF2-40B4-BE49-F238E27FC236}">
                      <a16:creationId xmlns:a16="http://schemas.microsoft.com/office/drawing/2014/main" id="{A07FC057-1EAC-0E47-8BD9-955B4191E2FC}"/>
                    </a:ext>
                  </a:extLst>
                </p:cNvPr>
                <p:cNvSpPr>
                  <a:spLocks noChangeShapeType="1"/>
                </p:cNvSpPr>
                <p:nvPr/>
              </p:nvSpPr>
              <p:spPr bwMode="auto">
                <a:xfrm rot="-5400000">
                  <a:off x="767" y="193"/>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18" name="Line 523">
                  <a:extLst>
                    <a:ext uri="{FF2B5EF4-FFF2-40B4-BE49-F238E27FC236}">
                      <a16:creationId xmlns:a16="http://schemas.microsoft.com/office/drawing/2014/main" id="{50E957E3-83ED-3F4A-8EA4-1EDC982503BF}"/>
                    </a:ext>
                  </a:extLst>
                </p:cNvPr>
                <p:cNvSpPr>
                  <a:spLocks noChangeShapeType="1"/>
                </p:cNvSpPr>
                <p:nvPr/>
              </p:nvSpPr>
              <p:spPr bwMode="auto">
                <a:xfrm rot="-5400000">
                  <a:off x="767" y="145"/>
                  <a:ext cx="0" cy="766"/>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19" name="Line 524">
                  <a:extLst>
                    <a:ext uri="{FF2B5EF4-FFF2-40B4-BE49-F238E27FC236}">
                      <a16:creationId xmlns:a16="http://schemas.microsoft.com/office/drawing/2014/main" id="{E28862EC-E06D-DF45-8FBD-F3781FAA13AC}"/>
                    </a:ext>
                  </a:extLst>
                </p:cNvPr>
                <p:cNvSpPr>
                  <a:spLocks noChangeShapeType="1"/>
                </p:cNvSpPr>
                <p:nvPr/>
              </p:nvSpPr>
              <p:spPr bwMode="auto">
                <a:xfrm>
                  <a:off x="384"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20" name="Line 525">
                  <a:extLst>
                    <a:ext uri="{FF2B5EF4-FFF2-40B4-BE49-F238E27FC236}">
                      <a16:creationId xmlns:a16="http://schemas.microsoft.com/office/drawing/2014/main" id="{B3CCB9D7-2C75-E648-AA95-5AC513B08FB8}"/>
                    </a:ext>
                  </a:extLst>
                </p:cNvPr>
                <p:cNvSpPr>
                  <a:spLocks noChangeShapeType="1"/>
                </p:cNvSpPr>
                <p:nvPr/>
              </p:nvSpPr>
              <p:spPr bwMode="auto">
                <a:xfrm>
                  <a:off x="432"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21" name="Line 526">
                  <a:extLst>
                    <a:ext uri="{FF2B5EF4-FFF2-40B4-BE49-F238E27FC236}">
                      <a16:creationId xmlns:a16="http://schemas.microsoft.com/office/drawing/2014/main" id="{2B9107E0-74B7-2545-9A49-1BBDF3D0878E}"/>
                    </a:ext>
                  </a:extLst>
                </p:cNvPr>
                <p:cNvSpPr>
                  <a:spLocks noChangeShapeType="1"/>
                </p:cNvSpPr>
                <p:nvPr/>
              </p:nvSpPr>
              <p:spPr bwMode="auto">
                <a:xfrm>
                  <a:off x="480"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22" name="Line 527">
                  <a:extLst>
                    <a:ext uri="{FF2B5EF4-FFF2-40B4-BE49-F238E27FC236}">
                      <a16:creationId xmlns:a16="http://schemas.microsoft.com/office/drawing/2014/main" id="{66BA27E8-D150-454D-BC6F-6B0CB60657D1}"/>
                    </a:ext>
                  </a:extLst>
                </p:cNvPr>
                <p:cNvSpPr>
                  <a:spLocks noChangeShapeType="1"/>
                </p:cNvSpPr>
                <p:nvPr/>
              </p:nvSpPr>
              <p:spPr bwMode="auto">
                <a:xfrm>
                  <a:off x="528"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23" name="Line 528">
                  <a:extLst>
                    <a:ext uri="{FF2B5EF4-FFF2-40B4-BE49-F238E27FC236}">
                      <a16:creationId xmlns:a16="http://schemas.microsoft.com/office/drawing/2014/main" id="{D209D1F6-ADFA-194A-B625-D1F7C45A4785}"/>
                    </a:ext>
                  </a:extLst>
                </p:cNvPr>
                <p:cNvSpPr>
                  <a:spLocks noChangeShapeType="1"/>
                </p:cNvSpPr>
                <p:nvPr/>
              </p:nvSpPr>
              <p:spPr bwMode="auto">
                <a:xfrm>
                  <a:off x="576"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24" name="Line 529">
                  <a:extLst>
                    <a:ext uri="{FF2B5EF4-FFF2-40B4-BE49-F238E27FC236}">
                      <a16:creationId xmlns:a16="http://schemas.microsoft.com/office/drawing/2014/main" id="{2E10E3C5-1263-5D41-8EF6-38A84B2668F5}"/>
                    </a:ext>
                  </a:extLst>
                </p:cNvPr>
                <p:cNvSpPr>
                  <a:spLocks noChangeShapeType="1"/>
                </p:cNvSpPr>
                <p:nvPr/>
              </p:nvSpPr>
              <p:spPr bwMode="auto">
                <a:xfrm>
                  <a:off x="624"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25" name="Line 530">
                  <a:extLst>
                    <a:ext uri="{FF2B5EF4-FFF2-40B4-BE49-F238E27FC236}">
                      <a16:creationId xmlns:a16="http://schemas.microsoft.com/office/drawing/2014/main" id="{5D12F744-D9DE-3241-B023-087D8FD1B192}"/>
                    </a:ext>
                  </a:extLst>
                </p:cNvPr>
                <p:cNvSpPr>
                  <a:spLocks noChangeShapeType="1"/>
                </p:cNvSpPr>
                <p:nvPr/>
              </p:nvSpPr>
              <p:spPr bwMode="auto">
                <a:xfrm>
                  <a:off x="672"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26" name="Line 531">
                  <a:extLst>
                    <a:ext uri="{FF2B5EF4-FFF2-40B4-BE49-F238E27FC236}">
                      <a16:creationId xmlns:a16="http://schemas.microsoft.com/office/drawing/2014/main" id="{9C9150D3-994E-E34F-9923-E2FE07C6B742}"/>
                    </a:ext>
                  </a:extLst>
                </p:cNvPr>
                <p:cNvSpPr>
                  <a:spLocks noChangeShapeType="1"/>
                </p:cNvSpPr>
                <p:nvPr/>
              </p:nvSpPr>
              <p:spPr bwMode="auto">
                <a:xfrm>
                  <a:off x="720"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27" name="Line 532">
                  <a:extLst>
                    <a:ext uri="{FF2B5EF4-FFF2-40B4-BE49-F238E27FC236}">
                      <a16:creationId xmlns:a16="http://schemas.microsoft.com/office/drawing/2014/main" id="{424229CC-CCC1-9946-9BB6-56474D0B22FB}"/>
                    </a:ext>
                  </a:extLst>
                </p:cNvPr>
                <p:cNvSpPr>
                  <a:spLocks noChangeShapeType="1"/>
                </p:cNvSpPr>
                <p:nvPr/>
              </p:nvSpPr>
              <p:spPr bwMode="auto">
                <a:xfrm>
                  <a:off x="768"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28" name="Line 533">
                  <a:extLst>
                    <a:ext uri="{FF2B5EF4-FFF2-40B4-BE49-F238E27FC236}">
                      <a16:creationId xmlns:a16="http://schemas.microsoft.com/office/drawing/2014/main" id="{730ACE42-096F-754E-B87B-D2C3CF423DE2}"/>
                    </a:ext>
                  </a:extLst>
                </p:cNvPr>
                <p:cNvSpPr>
                  <a:spLocks noChangeShapeType="1"/>
                </p:cNvSpPr>
                <p:nvPr/>
              </p:nvSpPr>
              <p:spPr bwMode="auto">
                <a:xfrm>
                  <a:off x="768"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29" name="Line 534">
                  <a:extLst>
                    <a:ext uri="{FF2B5EF4-FFF2-40B4-BE49-F238E27FC236}">
                      <a16:creationId xmlns:a16="http://schemas.microsoft.com/office/drawing/2014/main" id="{5266819E-E8E8-A34A-BA9C-19D64231736B}"/>
                    </a:ext>
                  </a:extLst>
                </p:cNvPr>
                <p:cNvSpPr>
                  <a:spLocks noChangeShapeType="1"/>
                </p:cNvSpPr>
                <p:nvPr/>
              </p:nvSpPr>
              <p:spPr bwMode="auto">
                <a:xfrm>
                  <a:off x="816"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30" name="Line 535">
                  <a:extLst>
                    <a:ext uri="{FF2B5EF4-FFF2-40B4-BE49-F238E27FC236}">
                      <a16:creationId xmlns:a16="http://schemas.microsoft.com/office/drawing/2014/main" id="{9E7761DC-A6A4-FA43-B759-88BB93CEC544}"/>
                    </a:ext>
                  </a:extLst>
                </p:cNvPr>
                <p:cNvSpPr>
                  <a:spLocks noChangeShapeType="1"/>
                </p:cNvSpPr>
                <p:nvPr/>
              </p:nvSpPr>
              <p:spPr bwMode="auto">
                <a:xfrm>
                  <a:off x="864"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31" name="Line 536">
                  <a:extLst>
                    <a:ext uri="{FF2B5EF4-FFF2-40B4-BE49-F238E27FC236}">
                      <a16:creationId xmlns:a16="http://schemas.microsoft.com/office/drawing/2014/main" id="{49BBF562-672E-9749-AEA9-72E54EA44222}"/>
                    </a:ext>
                  </a:extLst>
                </p:cNvPr>
                <p:cNvSpPr>
                  <a:spLocks noChangeShapeType="1"/>
                </p:cNvSpPr>
                <p:nvPr/>
              </p:nvSpPr>
              <p:spPr bwMode="auto">
                <a:xfrm>
                  <a:off x="912"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32" name="Line 537">
                  <a:extLst>
                    <a:ext uri="{FF2B5EF4-FFF2-40B4-BE49-F238E27FC236}">
                      <a16:creationId xmlns:a16="http://schemas.microsoft.com/office/drawing/2014/main" id="{315D97DC-8F09-5845-A330-8C00C85278BF}"/>
                    </a:ext>
                  </a:extLst>
                </p:cNvPr>
                <p:cNvSpPr>
                  <a:spLocks noChangeShapeType="1"/>
                </p:cNvSpPr>
                <p:nvPr/>
              </p:nvSpPr>
              <p:spPr bwMode="auto">
                <a:xfrm>
                  <a:off x="960"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33" name="Line 538">
                  <a:extLst>
                    <a:ext uri="{FF2B5EF4-FFF2-40B4-BE49-F238E27FC236}">
                      <a16:creationId xmlns:a16="http://schemas.microsoft.com/office/drawing/2014/main" id="{80CB8107-EA16-3C41-86AF-1D10663D96F6}"/>
                    </a:ext>
                  </a:extLst>
                </p:cNvPr>
                <p:cNvSpPr>
                  <a:spLocks noChangeShapeType="1"/>
                </p:cNvSpPr>
                <p:nvPr/>
              </p:nvSpPr>
              <p:spPr bwMode="auto">
                <a:xfrm>
                  <a:off x="1008"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34" name="Line 539">
                  <a:extLst>
                    <a:ext uri="{FF2B5EF4-FFF2-40B4-BE49-F238E27FC236}">
                      <a16:creationId xmlns:a16="http://schemas.microsoft.com/office/drawing/2014/main" id="{6928A01E-8DFC-E647-AC90-E947B58522AD}"/>
                    </a:ext>
                  </a:extLst>
                </p:cNvPr>
                <p:cNvSpPr>
                  <a:spLocks noChangeShapeType="1"/>
                </p:cNvSpPr>
                <p:nvPr/>
              </p:nvSpPr>
              <p:spPr bwMode="auto">
                <a:xfrm>
                  <a:off x="1056"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35" name="Line 540">
                  <a:extLst>
                    <a:ext uri="{FF2B5EF4-FFF2-40B4-BE49-F238E27FC236}">
                      <a16:creationId xmlns:a16="http://schemas.microsoft.com/office/drawing/2014/main" id="{46CE4C8E-76FD-1446-926B-59F0D47AE9F7}"/>
                    </a:ext>
                  </a:extLst>
                </p:cNvPr>
                <p:cNvSpPr>
                  <a:spLocks noChangeShapeType="1"/>
                </p:cNvSpPr>
                <p:nvPr/>
              </p:nvSpPr>
              <p:spPr bwMode="auto">
                <a:xfrm>
                  <a:off x="1104"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436" name="Line 541">
                  <a:extLst>
                    <a:ext uri="{FF2B5EF4-FFF2-40B4-BE49-F238E27FC236}">
                      <a16:creationId xmlns:a16="http://schemas.microsoft.com/office/drawing/2014/main" id="{696F8B56-E989-D641-B37F-D4E26E08EEF5}"/>
                    </a:ext>
                  </a:extLst>
                </p:cNvPr>
                <p:cNvSpPr>
                  <a:spLocks noChangeShapeType="1"/>
                </p:cNvSpPr>
                <p:nvPr/>
              </p:nvSpPr>
              <p:spPr bwMode="auto">
                <a:xfrm>
                  <a:off x="1152" y="144"/>
                  <a:ext cx="0" cy="768"/>
                </a:xfrm>
                <a:prstGeom prst="line">
                  <a:avLst/>
                </a:prstGeom>
                <a:noFill/>
                <a:ln w="6350">
                  <a:solidFill>
                    <a:srgbClr val="CCCCCC"/>
                  </a:solidFill>
                  <a:round/>
                  <a:headEnd/>
                  <a:tailEnd/>
                </a:ln>
              </p:spPr>
              <p:txBody>
                <a:bodyPr wrap="none" anchor="ctr">
                  <a:prstTxWarp prst="textNoShape">
                    <a:avLst/>
                  </a:prstTxWarp>
                </a:bodyPr>
                <a:lstStyle/>
                <a:p>
                  <a:endParaRPr lang="en-US"/>
                </a:p>
              </p:txBody>
            </p:sp>
          </p:grpSp>
          <p:sp>
            <p:nvSpPr>
              <p:cNvPr id="400" name="Rectangle 542">
                <a:extLst>
                  <a:ext uri="{FF2B5EF4-FFF2-40B4-BE49-F238E27FC236}">
                    <a16:creationId xmlns:a16="http://schemas.microsoft.com/office/drawing/2014/main" id="{7D1B0900-33BE-BB46-A5FE-A37CB34474C9}"/>
                  </a:ext>
                </a:extLst>
              </p:cNvPr>
              <p:cNvSpPr>
                <a:spLocks noChangeArrowheads="1"/>
              </p:cNvSpPr>
              <p:nvPr/>
            </p:nvSpPr>
            <p:spPr bwMode="auto">
              <a:xfrm>
                <a:off x="96" y="144"/>
                <a:ext cx="768" cy="768"/>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sp>
          <p:nvSpPr>
            <p:cNvPr id="169" name="Text Box 543">
              <a:extLst>
                <a:ext uri="{FF2B5EF4-FFF2-40B4-BE49-F238E27FC236}">
                  <a16:creationId xmlns:a16="http://schemas.microsoft.com/office/drawing/2014/main" id="{B7D2A9FA-354F-C244-B033-58B29D39DDA6}"/>
                </a:ext>
              </a:extLst>
            </p:cNvPr>
            <p:cNvSpPr txBox="1">
              <a:spLocks noChangeArrowheads="1"/>
            </p:cNvSpPr>
            <p:nvPr/>
          </p:nvSpPr>
          <p:spPr bwMode="auto">
            <a:xfrm>
              <a:off x="1536" y="960"/>
              <a:ext cx="1532" cy="192"/>
            </a:xfrm>
            <a:prstGeom prst="rect">
              <a:avLst/>
            </a:prstGeom>
            <a:noFill/>
            <a:ln w="9525">
              <a:noFill/>
              <a:miter lim="800000"/>
              <a:headEnd/>
              <a:tailEnd/>
            </a:ln>
          </p:spPr>
          <p:txBody>
            <a:bodyPr wrap="none" lIns="0" tIns="0" rIns="0" bIns="0" anchor="ctr">
              <a:prstTxWarp prst="textNoShape">
                <a:avLst/>
              </a:prstTxWarp>
            </a:bodyPr>
            <a:lstStyle/>
            <a:p>
              <a:pPr algn="ctr"/>
              <a:r>
                <a:rPr lang="en-US" sz="1000" b="1"/>
                <a:t>(b)</a:t>
              </a:r>
              <a:endParaRPr lang="en-US" sz="1000"/>
            </a:p>
            <a:p>
              <a:pPr algn="ctr"/>
              <a:r>
                <a:rPr lang="en-US" sz="1000"/>
                <a:t>CSR data structure</a:t>
              </a:r>
              <a:endParaRPr lang="en-US" sz="2400" i="1"/>
            </a:p>
          </p:txBody>
        </p:sp>
        <p:grpSp>
          <p:nvGrpSpPr>
            <p:cNvPr id="170" name="Group 544">
              <a:extLst>
                <a:ext uri="{FF2B5EF4-FFF2-40B4-BE49-F238E27FC236}">
                  <a16:creationId xmlns:a16="http://schemas.microsoft.com/office/drawing/2014/main" id="{622171AC-70E4-9B45-BDE1-0413675313F8}"/>
                </a:ext>
              </a:extLst>
            </p:cNvPr>
            <p:cNvGrpSpPr>
              <a:grpSpLocks/>
            </p:cNvGrpSpPr>
            <p:nvPr/>
          </p:nvGrpSpPr>
          <p:grpSpPr bwMode="auto">
            <a:xfrm>
              <a:off x="1680" y="192"/>
              <a:ext cx="1248" cy="576"/>
              <a:chOff x="1728" y="144"/>
              <a:chExt cx="1248" cy="576"/>
            </a:xfrm>
          </p:grpSpPr>
          <p:sp>
            <p:nvSpPr>
              <p:cNvPr id="171" name="Text Box 545">
                <a:extLst>
                  <a:ext uri="{FF2B5EF4-FFF2-40B4-BE49-F238E27FC236}">
                    <a16:creationId xmlns:a16="http://schemas.microsoft.com/office/drawing/2014/main" id="{00F3F945-AF2E-A241-A8FF-5050981D1C3C}"/>
                  </a:ext>
                </a:extLst>
              </p:cNvPr>
              <p:cNvSpPr txBox="1">
                <a:spLocks noChangeArrowheads="1"/>
              </p:cNvSpPr>
              <p:nvPr/>
            </p:nvSpPr>
            <p:spPr bwMode="auto">
              <a:xfrm>
                <a:off x="1728" y="288"/>
                <a:ext cx="720" cy="48"/>
              </a:xfrm>
              <a:prstGeom prst="rect">
                <a:avLst/>
              </a:prstGeom>
              <a:noFill/>
              <a:ln w="9525">
                <a:noFill/>
                <a:miter lim="800000"/>
                <a:headEnd/>
                <a:tailEnd/>
              </a:ln>
            </p:spPr>
            <p:txBody>
              <a:bodyPr lIns="0" tIns="0" rIns="0" bIns="0" anchor="ctr">
                <a:prstTxWarp prst="textNoShape">
                  <a:avLst/>
                </a:prstTxWarp>
              </a:bodyPr>
              <a:lstStyle/>
              <a:p>
                <a:r>
                  <a:rPr lang="en-US" sz="600">
                    <a:latin typeface="Lucida Console" pitchFamily="-110" charset="0"/>
                  </a:rPr>
                  <a:t>A.val[ ]</a:t>
                </a:r>
              </a:p>
            </p:txBody>
          </p:sp>
          <p:sp>
            <p:nvSpPr>
              <p:cNvPr id="172" name="Rectangle 546">
                <a:extLst>
                  <a:ext uri="{FF2B5EF4-FFF2-40B4-BE49-F238E27FC236}">
                    <a16:creationId xmlns:a16="http://schemas.microsoft.com/office/drawing/2014/main" id="{D53D4776-9283-A549-BA58-44ACBA9C2B1F}"/>
                  </a:ext>
                </a:extLst>
              </p:cNvPr>
              <p:cNvSpPr>
                <a:spLocks noChangeArrowheads="1"/>
              </p:cNvSpPr>
              <p:nvPr/>
            </p:nvSpPr>
            <p:spPr bwMode="auto">
              <a:xfrm>
                <a:off x="1728" y="624"/>
                <a:ext cx="48" cy="48"/>
              </a:xfrm>
              <a:prstGeom prst="rect">
                <a:avLst/>
              </a:prstGeom>
              <a:solidFill>
                <a:srgbClr val="800000"/>
              </a:solidFill>
              <a:ln w="9525">
                <a:noFill/>
                <a:miter lim="800000"/>
                <a:headEnd/>
                <a:tailEnd/>
              </a:ln>
            </p:spPr>
            <p:txBody>
              <a:bodyPr wrap="none" anchor="ctr">
                <a:prstTxWarp prst="textNoShape">
                  <a:avLst/>
                </a:prstTxWarp>
              </a:bodyPr>
              <a:lstStyle/>
              <a:p>
                <a:endParaRPr lang="en-US"/>
              </a:p>
            </p:txBody>
          </p:sp>
          <p:sp>
            <p:nvSpPr>
              <p:cNvPr id="173" name="Rectangle 547">
                <a:extLst>
                  <a:ext uri="{FF2B5EF4-FFF2-40B4-BE49-F238E27FC236}">
                    <a16:creationId xmlns:a16="http://schemas.microsoft.com/office/drawing/2014/main" id="{B501B809-1C47-904A-B8B5-3C4499D8A312}"/>
                  </a:ext>
                </a:extLst>
              </p:cNvPr>
              <p:cNvSpPr>
                <a:spLocks noChangeArrowheads="1"/>
              </p:cNvSpPr>
              <p:nvPr/>
            </p:nvSpPr>
            <p:spPr bwMode="auto">
              <a:xfrm>
                <a:off x="1872" y="624"/>
                <a:ext cx="48" cy="48"/>
              </a:xfrm>
              <a:prstGeom prst="rect">
                <a:avLst/>
              </a:prstGeom>
              <a:solidFill>
                <a:srgbClr val="008000"/>
              </a:solidFill>
              <a:ln w="9525">
                <a:noFill/>
                <a:miter lim="800000"/>
                <a:headEnd/>
                <a:tailEnd/>
              </a:ln>
            </p:spPr>
            <p:txBody>
              <a:bodyPr wrap="none" anchor="ctr">
                <a:prstTxWarp prst="textNoShape">
                  <a:avLst/>
                </a:prstTxWarp>
              </a:bodyPr>
              <a:lstStyle/>
              <a:p>
                <a:endParaRPr lang="en-US"/>
              </a:p>
            </p:txBody>
          </p:sp>
          <p:sp>
            <p:nvSpPr>
              <p:cNvPr id="174" name="Rectangle 548">
                <a:extLst>
                  <a:ext uri="{FF2B5EF4-FFF2-40B4-BE49-F238E27FC236}">
                    <a16:creationId xmlns:a16="http://schemas.microsoft.com/office/drawing/2014/main" id="{9C9382BD-E075-744A-A22F-52A2986C83AA}"/>
                  </a:ext>
                </a:extLst>
              </p:cNvPr>
              <p:cNvSpPr>
                <a:spLocks noChangeArrowheads="1"/>
              </p:cNvSpPr>
              <p:nvPr/>
            </p:nvSpPr>
            <p:spPr bwMode="auto">
              <a:xfrm>
                <a:off x="2016" y="624"/>
                <a:ext cx="48" cy="48"/>
              </a:xfrm>
              <a:prstGeom prst="rect">
                <a:avLst/>
              </a:prstGeom>
              <a:solidFill>
                <a:srgbClr val="FF0000"/>
              </a:solidFill>
              <a:ln w="9525">
                <a:noFill/>
                <a:miter lim="800000"/>
                <a:headEnd/>
                <a:tailEnd/>
              </a:ln>
            </p:spPr>
            <p:txBody>
              <a:bodyPr wrap="none" anchor="ctr">
                <a:prstTxWarp prst="textNoShape">
                  <a:avLst/>
                </a:prstTxWarp>
              </a:bodyPr>
              <a:lstStyle/>
              <a:p>
                <a:endParaRPr lang="en-US"/>
              </a:p>
            </p:txBody>
          </p:sp>
          <p:sp>
            <p:nvSpPr>
              <p:cNvPr id="175" name="Rectangle 549">
                <a:extLst>
                  <a:ext uri="{FF2B5EF4-FFF2-40B4-BE49-F238E27FC236}">
                    <a16:creationId xmlns:a16="http://schemas.microsoft.com/office/drawing/2014/main" id="{29876D4D-0547-F34B-AD1C-9D5C8F735AF0}"/>
                  </a:ext>
                </a:extLst>
              </p:cNvPr>
              <p:cNvSpPr>
                <a:spLocks noChangeArrowheads="1"/>
              </p:cNvSpPr>
              <p:nvPr/>
            </p:nvSpPr>
            <p:spPr bwMode="auto">
              <a:xfrm>
                <a:off x="1776" y="624"/>
                <a:ext cx="48" cy="48"/>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176" name="Rectangle 550">
                <a:extLst>
                  <a:ext uri="{FF2B5EF4-FFF2-40B4-BE49-F238E27FC236}">
                    <a16:creationId xmlns:a16="http://schemas.microsoft.com/office/drawing/2014/main" id="{9DAD6147-1D8E-4349-B051-8BEE52E65B22}"/>
                  </a:ext>
                </a:extLst>
              </p:cNvPr>
              <p:cNvSpPr>
                <a:spLocks noChangeArrowheads="1"/>
              </p:cNvSpPr>
              <p:nvPr/>
            </p:nvSpPr>
            <p:spPr bwMode="auto">
              <a:xfrm>
                <a:off x="1920" y="624"/>
                <a:ext cx="48" cy="48"/>
              </a:xfrm>
              <a:prstGeom prst="rect">
                <a:avLst/>
              </a:prstGeom>
              <a:solidFill>
                <a:srgbClr val="008080"/>
              </a:solidFill>
              <a:ln w="9525">
                <a:noFill/>
                <a:miter lim="800000"/>
                <a:headEnd/>
                <a:tailEnd/>
              </a:ln>
            </p:spPr>
            <p:txBody>
              <a:bodyPr wrap="none" anchor="ctr">
                <a:prstTxWarp prst="textNoShape">
                  <a:avLst/>
                </a:prstTxWarp>
              </a:bodyPr>
              <a:lstStyle/>
              <a:p>
                <a:endParaRPr lang="en-US"/>
              </a:p>
            </p:txBody>
          </p:sp>
          <p:sp>
            <p:nvSpPr>
              <p:cNvPr id="177" name="Rectangle 551">
                <a:extLst>
                  <a:ext uri="{FF2B5EF4-FFF2-40B4-BE49-F238E27FC236}">
                    <a16:creationId xmlns:a16="http://schemas.microsoft.com/office/drawing/2014/main" id="{EADB9069-B8BC-C748-ADDC-2429EEA92A41}"/>
                  </a:ext>
                </a:extLst>
              </p:cNvPr>
              <p:cNvSpPr>
                <a:spLocks noChangeArrowheads="1"/>
              </p:cNvSpPr>
              <p:nvPr/>
            </p:nvSpPr>
            <p:spPr bwMode="auto">
              <a:xfrm>
                <a:off x="1968" y="624"/>
                <a:ext cx="48" cy="48"/>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178" name="Rectangle 552">
                <a:extLst>
                  <a:ext uri="{FF2B5EF4-FFF2-40B4-BE49-F238E27FC236}">
                    <a16:creationId xmlns:a16="http://schemas.microsoft.com/office/drawing/2014/main" id="{A20345B8-37DF-2C49-85FD-B6DED6814EE5}"/>
                  </a:ext>
                </a:extLst>
              </p:cNvPr>
              <p:cNvSpPr>
                <a:spLocks noChangeArrowheads="1"/>
              </p:cNvSpPr>
              <p:nvPr/>
            </p:nvSpPr>
            <p:spPr bwMode="auto">
              <a:xfrm>
                <a:off x="1824" y="624"/>
                <a:ext cx="48" cy="48"/>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179" name="Text Box 553">
                <a:extLst>
                  <a:ext uri="{FF2B5EF4-FFF2-40B4-BE49-F238E27FC236}">
                    <a16:creationId xmlns:a16="http://schemas.microsoft.com/office/drawing/2014/main" id="{67D9B6AF-4F74-384B-9E73-AB8BC79E928A}"/>
                  </a:ext>
                </a:extLst>
              </p:cNvPr>
              <p:cNvSpPr txBox="1">
                <a:spLocks noChangeArrowheads="1"/>
              </p:cNvSpPr>
              <p:nvPr/>
            </p:nvSpPr>
            <p:spPr bwMode="auto">
              <a:xfrm>
                <a:off x="1728" y="672"/>
                <a:ext cx="720" cy="48"/>
              </a:xfrm>
              <a:prstGeom prst="rect">
                <a:avLst/>
              </a:prstGeom>
              <a:noFill/>
              <a:ln w="9525">
                <a:noFill/>
                <a:miter lim="800000"/>
                <a:headEnd/>
                <a:tailEnd/>
              </a:ln>
            </p:spPr>
            <p:txBody>
              <a:bodyPr lIns="0" tIns="0" rIns="0" bIns="0" anchor="ctr">
                <a:prstTxWarp prst="textNoShape">
                  <a:avLst/>
                </a:prstTxWarp>
              </a:bodyPr>
              <a:lstStyle/>
              <a:p>
                <a:r>
                  <a:rPr lang="en-US" sz="600">
                    <a:latin typeface="Lucida Console" pitchFamily="-110" charset="0"/>
                  </a:rPr>
                  <a:t>A.rowStart[ ]</a:t>
                </a:r>
              </a:p>
            </p:txBody>
          </p:sp>
          <p:sp>
            <p:nvSpPr>
              <p:cNvPr id="180" name="Line 554">
                <a:extLst>
                  <a:ext uri="{FF2B5EF4-FFF2-40B4-BE49-F238E27FC236}">
                    <a16:creationId xmlns:a16="http://schemas.microsoft.com/office/drawing/2014/main" id="{388DB157-DECC-DB44-8DA8-6E53BB751F95}"/>
                  </a:ext>
                </a:extLst>
              </p:cNvPr>
              <p:cNvSpPr>
                <a:spLocks noChangeShapeType="1"/>
              </p:cNvSpPr>
              <p:nvPr/>
            </p:nvSpPr>
            <p:spPr bwMode="auto">
              <a:xfrm>
                <a:off x="1776" y="624"/>
                <a:ext cx="0" cy="4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181" name="Line 555">
                <a:extLst>
                  <a:ext uri="{FF2B5EF4-FFF2-40B4-BE49-F238E27FC236}">
                    <a16:creationId xmlns:a16="http://schemas.microsoft.com/office/drawing/2014/main" id="{328771C1-0349-9D4D-B1F4-4FC5B8AD5A57}"/>
                  </a:ext>
                </a:extLst>
              </p:cNvPr>
              <p:cNvSpPr>
                <a:spLocks noChangeShapeType="1"/>
              </p:cNvSpPr>
              <p:nvPr/>
            </p:nvSpPr>
            <p:spPr bwMode="auto">
              <a:xfrm>
                <a:off x="1824" y="624"/>
                <a:ext cx="0" cy="4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182" name="Line 556">
                <a:extLst>
                  <a:ext uri="{FF2B5EF4-FFF2-40B4-BE49-F238E27FC236}">
                    <a16:creationId xmlns:a16="http://schemas.microsoft.com/office/drawing/2014/main" id="{8C7BF022-646A-3A4A-8424-D6917258F243}"/>
                  </a:ext>
                </a:extLst>
              </p:cNvPr>
              <p:cNvSpPr>
                <a:spLocks noChangeShapeType="1"/>
              </p:cNvSpPr>
              <p:nvPr/>
            </p:nvSpPr>
            <p:spPr bwMode="auto">
              <a:xfrm>
                <a:off x="1872" y="624"/>
                <a:ext cx="0" cy="4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183" name="Line 557">
                <a:extLst>
                  <a:ext uri="{FF2B5EF4-FFF2-40B4-BE49-F238E27FC236}">
                    <a16:creationId xmlns:a16="http://schemas.microsoft.com/office/drawing/2014/main" id="{E4B7F275-92C2-2640-A868-245C581AF3D0}"/>
                  </a:ext>
                </a:extLst>
              </p:cNvPr>
              <p:cNvSpPr>
                <a:spLocks noChangeShapeType="1"/>
              </p:cNvSpPr>
              <p:nvPr/>
            </p:nvSpPr>
            <p:spPr bwMode="auto">
              <a:xfrm>
                <a:off x="1920" y="624"/>
                <a:ext cx="0" cy="4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184" name="Line 558">
                <a:extLst>
                  <a:ext uri="{FF2B5EF4-FFF2-40B4-BE49-F238E27FC236}">
                    <a16:creationId xmlns:a16="http://schemas.microsoft.com/office/drawing/2014/main" id="{92C887CC-0A6B-B649-BE72-003CF926E743}"/>
                  </a:ext>
                </a:extLst>
              </p:cNvPr>
              <p:cNvSpPr>
                <a:spLocks noChangeShapeType="1"/>
              </p:cNvSpPr>
              <p:nvPr/>
            </p:nvSpPr>
            <p:spPr bwMode="auto">
              <a:xfrm>
                <a:off x="1968" y="624"/>
                <a:ext cx="0" cy="4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185" name="Line 559">
                <a:extLst>
                  <a:ext uri="{FF2B5EF4-FFF2-40B4-BE49-F238E27FC236}">
                    <a16:creationId xmlns:a16="http://schemas.microsoft.com/office/drawing/2014/main" id="{B435C7AD-610E-7C4A-99A3-C020225A8A25}"/>
                  </a:ext>
                </a:extLst>
              </p:cNvPr>
              <p:cNvSpPr>
                <a:spLocks noChangeShapeType="1"/>
              </p:cNvSpPr>
              <p:nvPr/>
            </p:nvSpPr>
            <p:spPr bwMode="auto">
              <a:xfrm>
                <a:off x="2016" y="624"/>
                <a:ext cx="0" cy="4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186" name="Line 560">
                <a:extLst>
                  <a:ext uri="{FF2B5EF4-FFF2-40B4-BE49-F238E27FC236}">
                    <a16:creationId xmlns:a16="http://schemas.microsoft.com/office/drawing/2014/main" id="{26C87B05-1FCD-A64D-83F8-216BE4968DB5}"/>
                  </a:ext>
                </a:extLst>
              </p:cNvPr>
              <p:cNvSpPr>
                <a:spLocks noChangeShapeType="1"/>
              </p:cNvSpPr>
              <p:nvPr/>
            </p:nvSpPr>
            <p:spPr bwMode="auto">
              <a:xfrm>
                <a:off x="2064" y="624"/>
                <a:ext cx="0" cy="48"/>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187" name="Line 561">
                <a:extLst>
                  <a:ext uri="{FF2B5EF4-FFF2-40B4-BE49-F238E27FC236}">
                    <a16:creationId xmlns:a16="http://schemas.microsoft.com/office/drawing/2014/main" id="{9828DD53-D464-CC40-AC69-0BA50EC31775}"/>
                  </a:ext>
                </a:extLst>
              </p:cNvPr>
              <p:cNvSpPr>
                <a:spLocks noChangeShapeType="1"/>
              </p:cNvSpPr>
              <p:nvPr/>
            </p:nvSpPr>
            <p:spPr bwMode="auto">
              <a:xfrm>
                <a:off x="1728" y="624"/>
                <a:ext cx="384"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8" name="Line 562">
                <a:extLst>
                  <a:ext uri="{FF2B5EF4-FFF2-40B4-BE49-F238E27FC236}">
                    <a16:creationId xmlns:a16="http://schemas.microsoft.com/office/drawing/2014/main" id="{ABEBBC29-2FE0-AA46-9064-B3611FD14B15}"/>
                  </a:ext>
                </a:extLst>
              </p:cNvPr>
              <p:cNvSpPr>
                <a:spLocks noChangeShapeType="1"/>
              </p:cNvSpPr>
              <p:nvPr/>
            </p:nvSpPr>
            <p:spPr bwMode="auto">
              <a:xfrm>
                <a:off x="1728" y="672"/>
                <a:ext cx="384"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9" name="Line 563">
                <a:extLst>
                  <a:ext uri="{FF2B5EF4-FFF2-40B4-BE49-F238E27FC236}">
                    <a16:creationId xmlns:a16="http://schemas.microsoft.com/office/drawing/2014/main" id="{53271BFC-DD29-AB47-9392-D554D177D416}"/>
                  </a:ext>
                </a:extLst>
              </p:cNvPr>
              <p:cNvSpPr>
                <a:spLocks noChangeShapeType="1"/>
              </p:cNvSpPr>
              <p:nvPr/>
            </p:nvSpPr>
            <p:spPr bwMode="auto">
              <a:xfrm flipV="1">
                <a:off x="1728" y="624"/>
                <a:ext cx="0" cy="48"/>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nvGrpSpPr>
              <p:cNvPr id="190" name="Group 564">
                <a:extLst>
                  <a:ext uri="{FF2B5EF4-FFF2-40B4-BE49-F238E27FC236}">
                    <a16:creationId xmlns:a16="http://schemas.microsoft.com/office/drawing/2014/main" id="{F4B3E884-85D0-BF48-97F4-5FD7746522AF}"/>
                  </a:ext>
                </a:extLst>
              </p:cNvPr>
              <p:cNvGrpSpPr>
                <a:grpSpLocks/>
              </p:cNvGrpSpPr>
              <p:nvPr/>
            </p:nvGrpSpPr>
            <p:grpSpPr bwMode="auto">
              <a:xfrm>
                <a:off x="1750" y="432"/>
                <a:ext cx="1008" cy="192"/>
                <a:chOff x="1728" y="432"/>
                <a:chExt cx="1008" cy="192"/>
              </a:xfrm>
            </p:grpSpPr>
            <p:sp>
              <p:nvSpPr>
                <p:cNvPr id="297" name="Line 565">
                  <a:extLst>
                    <a:ext uri="{FF2B5EF4-FFF2-40B4-BE49-F238E27FC236}">
                      <a16:creationId xmlns:a16="http://schemas.microsoft.com/office/drawing/2014/main" id="{3E015DBD-4175-A742-A031-19622587C81B}"/>
                    </a:ext>
                  </a:extLst>
                </p:cNvPr>
                <p:cNvSpPr>
                  <a:spLocks noChangeShapeType="1"/>
                </p:cNvSpPr>
                <p:nvPr/>
              </p:nvSpPr>
              <p:spPr bwMode="auto">
                <a:xfrm flipV="1">
                  <a:off x="1728" y="432"/>
                  <a:ext cx="0" cy="192"/>
                </a:xfrm>
                <a:prstGeom prst="line">
                  <a:avLst/>
                </a:prstGeom>
                <a:noFill/>
                <a:ln w="9525">
                  <a:solidFill>
                    <a:schemeClr val="tx1"/>
                  </a:solidFill>
                  <a:round/>
                  <a:headEnd/>
                  <a:tailEnd type="stealth" w="sm" len="sm"/>
                </a:ln>
              </p:spPr>
              <p:txBody>
                <a:bodyPr wrap="none" anchor="ctr">
                  <a:prstTxWarp prst="textNoShape">
                    <a:avLst/>
                  </a:prstTxWarp>
                </a:bodyPr>
                <a:lstStyle/>
                <a:p>
                  <a:endParaRPr lang="en-US"/>
                </a:p>
              </p:txBody>
            </p:sp>
            <p:sp>
              <p:nvSpPr>
                <p:cNvPr id="298" name="Line 566">
                  <a:extLst>
                    <a:ext uri="{FF2B5EF4-FFF2-40B4-BE49-F238E27FC236}">
                      <a16:creationId xmlns:a16="http://schemas.microsoft.com/office/drawing/2014/main" id="{EFF94B4E-E840-5540-84E9-AC60A1DC496E}"/>
                    </a:ext>
                  </a:extLst>
                </p:cNvPr>
                <p:cNvSpPr>
                  <a:spLocks noChangeShapeType="1"/>
                </p:cNvSpPr>
                <p:nvPr/>
              </p:nvSpPr>
              <p:spPr bwMode="auto">
                <a:xfrm flipV="1">
                  <a:off x="1776" y="432"/>
                  <a:ext cx="48" cy="192"/>
                </a:xfrm>
                <a:prstGeom prst="line">
                  <a:avLst/>
                </a:prstGeom>
                <a:noFill/>
                <a:ln w="9525">
                  <a:solidFill>
                    <a:schemeClr val="tx1"/>
                  </a:solidFill>
                  <a:round/>
                  <a:headEnd/>
                  <a:tailEnd type="stealth" w="sm" len="sm"/>
                </a:ln>
              </p:spPr>
              <p:txBody>
                <a:bodyPr wrap="none" anchor="ctr">
                  <a:prstTxWarp prst="textNoShape">
                    <a:avLst/>
                  </a:prstTxWarp>
                </a:bodyPr>
                <a:lstStyle/>
                <a:p>
                  <a:endParaRPr lang="en-US"/>
                </a:p>
              </p:txBody>
            </p:sp>
            <p:sp>
              <p:nvSpPr>
                <p:cNvPr id="299" name="Line 567">
                  <a:extLst>
                    <a:ext uri="{FF2B5EF4-FFF2-40B4-BE49-F238E27FC236}">
                      <a16:creationId xmlns:a16="http://schemas.microsoft.com/office/drawing/2014/main" id="{5616F5D1-04ED-4A4F-8BE1-DBDC373703F6}"/>
                    </a:ext>
                  </a:extLst>
                </p:cNvPr>
                <p:cNvSpPr>
                  <a:spLocks noChangeShapeType="1"/>
                </p:cNvSpPr>
                <p:nvPr/>
              </p:nvSpPr>
              <p:spPr bwMode="auto">
                <a:xfrm flipV="1">
                  <a:off x="1824" y="432"/>
                  <a:ext cx="144" cy="192"/>
                </a:xfrm>
                <a:prstGeom prst="line">
                  <a:avLst/>
                </a:prstGeom>
                <a:noFill/>
                <a:ln w="9525">
                  <a:solidFill>
                    <a:schemeClr val="tx1"/>
                  </a:solidFill>
                  <a:round/>
                  <a:headEnd/>
                  <a:tailEnd type="stealth" w="sm" len="sm"/>
                </a:ln>
              </p:spPr>
              <p:txBody>
                <a:bodyPr wrap="none" anchor="ctr">
                  <a:prstTxWarp prst="textNoShape">
                    <a:avLst/>
                  </a:prstTxWarp>
                </a:bodyPr>
                <a:lstStyle/>
                <a:p>
                  <a:endParaRPr lang="en-US"/>
                </a:p>
              </p:txBody>
            </p:sp>
            <p:sp>
              <p:nvSpPr>
                <p:cNvPr id="300" name="Line 568">
                  <a:extLst>
                    <a:ext uri="{FF2B5EF4-FFF2-40B4-BE49-F238E27FC236}">
                      <a16:creationId xmlns:a16="http://schemas.microsoft.com/office/drawing/2014/main" id="{12A33055-2240-904F-AF58-7C9ED7284501}"/>
                    </a:ext>
                  </a:extLst>
                </p:cNvPr>
                <p:cNvSpPr>
                  <a:spLocks noChangeShapeType="1"/>
                </p:cNvSpPr>
                <p:nvPr/>
              </p:nvSpPr>
              <p:spPr bwMode="auto">
                <a:xfrm flipV="1">
                  <a:off x="1872" y="432"/>
                  <a:ext cx="336" cy="192"/>
                </a:xfrm>
                <a:prstGeom prst="line">
                  <a:avLst/>
                </a:prstGeom>
                <a:noFill/>
                <a:ln w="9525">
                  <a:solidFill>
                    <a:schemeClr val="tx1"/>
                  </a:solidFill>
                  <a:round/>
                  <a:headEnd/>
                  <a:tailEnd type="stealth" w="sm" len="sm"/>
                </a:ln>
              </p:spPr>
              <p:txBody>
                <a:bodyPr wrap="none" anchor="ctr">
                  <a:prstTxWarp prst="textNoShape">
                    <a:avLst/>
                  </a:prstTxWarp>
                </a:bodyPr>
                <a:lstStyle/>
                <a:p>
                  <a:endParaRPr lang="en-US"/>
                </a:p>
              </p:txBody>
            </p:sp>
            <p:sp>
              <p:nvSpPr>
                <p:cNvPr id="301" name="Line 569">
                  <a:extLst>
                    <a:ext uri="{FF2B5EF4-FFF2-40B4-BE49-F238E27FC236}">
                      <a16:creationId xmlns:a16="http://schemas.microsoft.com/office/drawing/2014/main" id="{070FEBBA-8270-0749-8E19-E518C70297F8}"/>
                    </a:ext>
                  </a:extLst>
                </p:cNvPr>
                <p:cNvSpPr>
                  <a:spLocks noChangeShapeType="1"/>
                </p:cNvSpPr>
                <p:nvPr/>
              </p:nvSpPr>
              <p:spPr bwMode="auto">
                <a:xfrm flipV="1">
                  <a:off x="1920" y="432"/>
                  <a:ext cx="432" cy="192"/>
                </a:xfrm>
                <a:prstGeom prst="line">
                  <a:avLst/>
                </a:prstGeom>
                <a:noFill/>
                <a:ln w="9525">
                  <a:solidFill>
                    <a:schemeClr val="tx1"/>
                  </a:solidFill>
                  <a:round/>
                  <a:headEnd/>
                  <a:tailEnd type="stealth" w="sm" len="sm"/>
                </a:ln>
              </p:spPr>
              <p:txBody>
                <a:bodyPr wrap="none" anchor="ctr">
                  <a:prstTxWarp prst="textNoShape">
                    <a:avLst/>
                  </a:prstTxWarp>
                </a:bodyPr>
                <a:lstStyle/>
                <a:p>
                  <a:endParaRPr lang="en-US"/>
                </a:p>
              </p:txBody>
            </p:sp>
            <p:sp>
              <p:nvSpPr>
                <p:cNvPr id="302" name="Line 570">
                  <a:extLst>
                    <a:ext uri="{FF2B5EF4-FFF2-40B4-BE49-F238E27FC236}">
                      <a16:creationId xmlns:a16="http://schemas.microsoft.com/office/drawing/2014/main" id="{9CF33747-10AE-E942-98B0-37C618B46103}"/>
                    </a:ext>
                  </a:extLst>
                </p:cNvPr>
                <p:cNvSpPr>
                  <a:spLocks noChangeShapeType="1"/>
                </p:cNvSpPr>
                <p:nvPr/>
              </p:nvSpPr>
              <p:spPr bwMode="auto">
                <a:xfrm flipV="1">
                  <a:off x="1968" y="432"/>
                  <a:ext cx="528" cy="192"/>
                </a:xfrm>
                <a:prstGeom prst="line">
                  <a:avLst/>
                </a:prstGeom>
                <a:noFill/>
                <a:ln w="9525">
                  <a:solidFill>
                    <a:schemeClr val="tx1"/>
                  </a:solidFill>
                  <a:round/>
                  <a:headEnd/>
                  <a:tailEnd type="stealth" w="sm" len="sm"/>
                </a:ln>
              </p:spPr>
              <p:txBody>
                <a:bodyPr wrap="none" anchor="ctr">
                  <a:prstTxWarp prst="textNoShape">
                    <a:avLst/>
                  </a:prstTxWarp>
                </a:bodyPr>
                <a:lstStyle/>
                <a:p>
                  <a:endParaRPr lang="en-US"/>
                </a:p>
              </p:txBody>
            </p:sp>
            <p:sp>
              <p:nvSpPr>
                <p:cNvPr id="303" name="Line 571">
                  <a:extLst>
                    <a:ext uri="{FF2B5EF4-FFF2-40B4-BE49-F238E27FC236}">
                      <a16:creationId xmlns:a16="http://schemas.microsoft.com/office/drawing/2014/main" id="{51C872F5-21A4-CC42-8F42-CF23431AC6C0}"/>
                    </a:ext>
                  </a:extLst>
                </p:cNvPr>
                <p:cNvSpPr>
                  <a:spLocks noChangeShapeType="1"/>
                </p:cNvSpPr>
                <p:nvPr/>
              </p:nvSpPr>
              <p:spPr bwMode="auto">
                <a:xfrm flipV="1">
                  <a:off x="2016" y="432"/>
                  <a:ext cx="720" cy="192"/>
                </a:xfrm>
                <a:prstGeom prst="line">
                  <a:avLst/>
                </a:prstGeom>
                <a:noFill/>
                <a:ln w="9525">
                  <a:solidFill>
                    <a:schemeClr val="tx1"/>
                  </a:solidFill>
                  <a:round/>
                  <a:headEnd/>
                  <a:tailEnd type="stealth" w="sm" len="sm"/>
                </a:ln>
              </p:spPr>
              <p:txBody>
                <a:bodyPr wrap="none" anchor="ctr">
                  <a:prstTxWarp prst="textNoShape">
                    <a:avLst/>
                  </a:prstTxWarp>
                </a:bodyPr>
                <a:lstStyle/>
                <a:p>
                  <a:endParaRPr lang="en-US"/>
                </a:p>
              </p:txBody>
            </p:sp>
          </p:grpSp>
          <p:sp>
            <p:nvSpPr>
              <p:cNvPr id="191" name="Text Box 572">
                <a:extLst>
                  <a:ext uri="{FF2B5EF4-FFF2-40B4-BE49-F238E27FC236}">
                    <a16:creationId xmlns:a16="http://schemas.microsoft.com/office/drawing/2014/main" id="{B32C275D-BC0D-734B-81D5-59471028A603}"/>
                  </a:ext>
                </a:extLst>
              </p:cNvPr>
              <p:cNvSpPr txBox="1">
                <a:spLocks noChangeArrowheads="1"/>
              </p:cNvSpPr>
              <p:nvPr/>
            </p:nvSpPr>
            <p:spPr bwMode="auto">
              <a:xfrm>
                <a:off x="2880" y="336"/>
                <a:ext cx="96" cy="96"/>
              </a:xfrm>
              <a:prstGeom prst="rect">
                <a:avLst/>
              </a:prstGeom>
              <a:noFill/>
              <a:ln w="9525">
                <a:noFill/>
                <a:miter lim="800000"/>
                <a:headEnd/>
                <a:tailEnd/>
              </a:ln>
            </p:spPr>
            <p:txBody>
              <a:bodyPr lIns="0" tIns="0" rIns="0" bIns="0" anchor="ctr">
                <a:prstTxWarp prst="textNoShape">
                  <a:avLst/>
                </a:prstTxWarp>
              </a:bodyPr>
              <a:lstStyle/>
              <a:p>
                <a:r>
                  <a:rPr lang="en-US" sz="600">
                    <a:latin typeface="Lucida Console" pitchFamily="-110" charset="0"/>
                  </a:rPr>
                  <a:t>...</a:t>
                </a:r>
              </a:p>
            </p:txBody>
          </p:sp>
          <p:sp>
            <p:nvSpPr>
              <p:cNvPr id="192" name="Text Box 573">
                <a:extLst>
                  <a:ext uri="{FF2B5EF4-FFF2-40B4-BE49-F238E27FC236}">
                    <a16:creationId xmlns:a16="http://schemas.microsoft.com/office/drawing/2014/main" id="{E3CDB45D-A415-074C-BB7C-E945A880C059}"/>
                  </a:ext>
                </a:extLst>
              </p:cNvPr>
              <p:cNvSpPr txBox="1">
                <a:spLocks noChangeArrowheads="1"/>
              </p:cNvSpPr>
              <p:nvPr/>
            </p:nvSpPr>
            <p:spPr bwMode="auto">
              <a:xfrm>
                <a:off x="2112" y="624"/>
                <a:ext cx="96" cy="48"/>
              </a:xfrm>
              <a:prstGeom prst="rect">
                <a:avLst/>
              </a:prstGeom>
              <a:noFill/>
              <a:ln w="9525">
                <a:noFill/>
                <a:miter lim="800000"/>
                <a:headEnd/>
                <a:tailEnd/>
              </a:ln>
            </p:spPr>
            <p:txBody>
              <a:bodyPr lIns="0" tIns="0" rIns="0" bIns="0" anchor="ctr">
                <a:prstTxWarp prst="textNoShape">
                  <a:avLst/>
                </a:prstTxWarp>
              </a:bodyPr>
              <a:lstStyle/>
              <a:p>
                <a:r>
                  <a:rPr lang="en-US" sz="600">
                    <a:latin typeface="Lucida Console" pitchFamily="-110" charset="0"/>
                  </a:rPr>
                  <a:t>...</a:t>
                </a:r>
              </a:p>
            </p:txBody>
          </p:sp>
          <p:grpSp>
            <p:nvGrpSpPr>
              <p:cNvPr id="193" name="Group 574">
                <a:extLst>
                  <a:ext uri="{FF2B5EF4-FFF2-40B4-BE49-F238E27FC236}">
                    <a16:creationId xmlns:a16="http://schemas.microsoft.com/office/drawing/2014/main" id="{42084799-B6D2-D843-89D0-65F03E1E153D}"/>
                  </a:ext>
                </a:extLst>
              </p:cNvPr>
              <p:cNvGrpSpPr>
                <a:grpSpLocks/>
              </p:cNvGrpSpPr>
              <p:nvPr/>
            </p:nvGrpSpPr>
            <p:grpSpPr bwMode="auto">
              <a:xfrm>
                <a:off x="1728" y="336"/>
                <a:ext cx="1152" cy="96"/>
                <a:chOff x="1728" y="288"/>
                <a:chExt cx="1152" cy="144"/>
              </a:xfrm>
            </p:grpSpPr>
            <p:sp>
              <p:nvSpPr>
                <p:cNvPr id="247" name="Rectangle 575">
                  <a:extLst>
                    <a:ext uri="{FF2B5EF4-FFF2-40B4-BE49-F238E27FC236}">
                      <a16:creationId xmlns:a16="http://schemas.microsoft.com/office/drawing/2014/main" id="{C259CC85-F385-D544-B23A-22F28B4F8CFA}"/>
                    </a:ext>
                  </a:extLst>
                </p:cNvPr>
                <p:cNvSpPr>
                  <a:spLocks noChangeArrowheads="1"/>
                </p:cNvSpPr>
                <p:nvPr/>
              </p:nvSpPr>
              <p:spPr bwMode="auto">
                <a:xfrm>
                  <a:off x="1728" y="288"/>
                  <a:ext cx="48" cy="144"/>
                </a:xfrm>
                <a:prstGeom prst="rect">
                  <a:avLst/>
                </a:prstGeom>
                <a:solidFill>
                  <a:srgbClr val="800000"/>
                </a:solidFill>
                <a:ln w="9525">
                  <a:noFill/>
                  <a:miter lim="800000"/>
                  <a:headEnd/>
                  <a:tailEnd/>
                </a:ln>
              </p:spPr>
              <p:txBody>
                <a:bodyPr wrap="none" anchor="ctr">
                  <a:prstTxWarp prst="textNoShape">
                    <a:avLst/>
                  </a:prstTxWarp>
                </a:bodyPr>
                <a:lstStyle/>
                <a:p>
                  <a:endParaRPr lang="en-US"/>
                </a:p>
              </p:txBody>
            </p:sp>
            <p:sp>
              <p:nvSpPr>
                <p:cNvPr id="248" name="Rectangle 576">
                  <a:extLst>
                    <a:ext uri="{FF2B5EF4-FFF2-40B4-BE49-F238E27FC236}">
                      <a16:creationId xmlns:a16="http://schemas.microsoft.com/office/drawing/2014/main" id="{DF26CA44-EDCB-4843-BA03-8F0832902654}"/>
                    </a:ext>
                  </a:extLst>
                </p:cNvPr>
                <p:cNvSpPr>
                  <a:spLocks noChangeArrowheads="1"/>
                </p:cNvSpPr>
                <p:nvPr/>
              </p:nvSpPr>
              <p:spPr bwMode="auto">
                <a:xfrm>
                  <a:off x="1872" y="288"/>
                  <a:ext cx="48" cy="144"/>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249" name="Rectangle 577">
                  <a:extLst>
                    <a:ext uri="{FF2B5EF4-FFF2-40B4-BE49-F238E27FC236}">
                      <a16:creationId xmlns:a16="http://schemas.microsoft.com/office/drawing/2014/main" id="{6A05DCA2-B8D2-434D-B2B0-8ABC3855569C}"/>
                    </a:ext>
                  </a:extLst>
                </p:cNvPr>
                <p:cNvSpPr>
                  <a:spLocks noChangeArrowheads="1"/>
                </p:cNvSpPr>
                <p:nvPr/>
              </p:nvSpPr>
              <p:spPr bwMode="auto">
                <a:xfrm>
                  <a:off x="2016" y="288"/>
                  <a:ext cx="48" cy="144"/>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250" name="Rectangle 578">
                  <a:extLst>
                    <a:ext uri="{FF2B5EF4-FFF2-40B4-BE49-F238E27FC236}">
                      <a16:creationId xmlns:a16="http://schemas.microsoft.com/office/drawing/2014/main" id="{8184382D-959A-ED47-BB25-D0B61C9F6AF8}"/>
                    </a:ext>
                  </a:extLst>
                </p:cNvPr>
                <p:cNvSpPr>
                  <a:spLocks noChangeArrowheads="1"/>
                </p:cNvSpPr>
                <p:nvPr/>
              </p:nvSpPr>
              <p:spPr bwMode="auto">
                <a:xfrm>
                  <a:off x="2208" y="288"/>
                  <a:ext cx="48" cy="144"/>
                </a:xfrm>
                <a:prstGeom prst="rect">
                  <a:avLst/>
                </a:prstGeom>
                <a:solidFill>
                  <a:srgbClr val="008000"/>
                </a:solidFill>
                <a:ln w="9525">
                  <a:noFill/>
                  <a:miter lim="800000"/>
                  <a:headEnd/>
                  <a:tailEnd/>
                </a:ln>
              </p:spPr>
              <p:txBody>
                <a:bodyPr wrap="none" anchor="ctr">
                  <a:prstTxWarp prst="textNoShape">
                    <a:avLst/>
                  </a:prstTxWarp>
                </a:bodyPr>
                <a:lstStyle/>
                <a:p>
                  <a:endParaRPr lang="en-US"/>
                </a:p>
              </p:txBody>
            </p:sp>
            <p:sp>
              <p:nvSpPr>
                <p:cNvPr id="251" name="Rectangle 579">
                  <a:extLst>
                    <a:ext uri="{FF2B5EF4-FFF2-40B4-BE49-F238E27FC236}">
                      <a16:creationId xmlns:a16="http://schemas.microsoft.com/office/drawing/2014/main" id="{DC239200-10CA-AD4A-82D6-19E7E0E915E7}"/>
                    </a:ext>
                  </a:extLst>
                </p:cNvPr>
                <p:cNvSpPr>
                  <a:spLocks noChangeArrowheads="1"/>
                </p:cNvSpPr>
                <p:nvPr/>
              </p:nvSpPr>
              <p:spPr bwMode="auto">
                <a:xfrm>
                  <a:off x="2400" y="288"/>
                  <a:ext cx="48" cy="144"/>
                </a:xfrm>
                <a:prstGeom prst="rect">
                  <a:avLst/>
                </a:prstGeom>
                <a:solidFill>
                  <a:srgbClr val="008080"/>
                </a:solidFill>
                <a:ln w="9525">
                  <a:noFill/>
                  <a:miter lim="800000"/>
                  <a:headEnd/>
                  <a:tailEnd/>
                </a:ln>
              </p:spPr>
              <p:txBody>
                <a:bodyPr wrap="none" anchor="ctr">
                  <a:prstTxWarp prst="textNoShape">
                    <a:avLst/>
                  </a:prstTxWarp>
                </a:bodyPr>
                <a:lstStyle/>
                <a:p>
                  <a:endParaRPr lang="en-US"/>
                </a:p>
              </p:txBody>
            </p:sp>
            <p:sp>
              <p:nvSpPr>
                <p:cNvPr id="252" name="Rectangle 580">
                  <a:extLst>
                    <a:ext uri="{FF2B5EF4-FFF2-40B4-BE49-F238E27FC236}">
                      <a16:creationId xmlns:a16="http://schemas.microsoft.com/office/drawing/2014/main" id="{21F02D4F-7CF7-E34D-9431-C56C7723340B}"/>
                    </a:ext>
                  </a:extLst>
                </p:cNvPr>
                <p:cNvSpPr>
                  <a:spLocks noChangeArrowheads="1"/>
                </p:cNvSpPr>
                <p:nvPr/>
              </p:nvSpPr>
              <p:spPr bwMode="auto">
                <a:xfrm>
                  <a:off x="2592" y="288"/>
                  <a:ext cx="48" cy="144"/>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253" name="Rectangle 581">
                  <a:extLst>
                    <a:ext uri="{FF2B5EF4-FFF2-40B4-BE49-F238E27FC236}">
                      <a16:creationId xmlns:a16="http://schemas.microsoft.com/office/drawing/2014/main" id="{2B7FFA73-3CE2-4A44-9F8B-7488317BF40E}"/>
                    </a:ext>
                  </a:extLst>
                </p:cNvPr>
                <p:cNvSpPr>
                  <a:spLocks noChangeArrowheads="1"/>
                </p:cNvSpPr>
                <p:nvPr/>
              </p:nvSpPr>
              <p:spPr bwMode="auto">
                <a:xfrm>
                  <a:off x="2784" y="288"/>
                  <a:ext cx="48" cy="144"/>
                </a:xfrm>
                <a:prstGeom prst="rect">
                  <a:avLst/>
                </a:prstGeom>
                <a:solidFill>
                  <a:srgbClr val="FF0000"/>
                </a:solidFill>
                <a:ln w="9525">
                  <a:noFill/>
                  <a:miter lim="800000"/>
                  <a:headEnd/>
                  <a:tailEnd/>
                </a:ln>
              </p:spPr>
              <p:txBody>
                <a:bodyPr wrap="none" anchor="ctr">
                  <a:prstTxWarp prst="textNoShape">
                    <a:avLst/>
                  </a:prstTxWarp>
                </a:bodyPr>
                <a:lstStyle/>
                <a:p>
                  <a:endParaRPr lang="en-US"/>
                </a:p>
              </p:txBody>
            </p:sp>
            <p:sp>
              <p:nvSpPr>
                <p:cNvPr id="254" name="Rectangle 582">
                  <a:extLst>
                    <a:ext uri="{FF2B5EF4-FFF2-40B4-BE49-F238E27FC236}">
                      <a16:creationId xmlns:a16="http://schemas.microsoft.com/office/drawing/2014/main" id="{473A32EF-F21F-4843-ACC4-74932118EC14}"/>
                    </a:ext>
                  </a:extLst>
                </p:cNvPr>
                <p:cNvSpPr>
                  <a:spLocks noChangeArrowheads="1"/>
                </p:cNvSpPr>
                <p:nvPr/>
              </p:nvSpPr>
              <p:spPr bwMode="auto">
                <a:xfrm>
                  <a:off x="2544" y="288"/>
                  <a:ext cx="48" cy="144"/>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255" name="Rectangle 583">
                  <a:extLst>
                    <a:ext uri="{FF2B5EF4-FFF2-40B4-BE49-F238E27FC236}">
                      <a16:creationId xmlns:a16="http://schemas.microsoft.com/office/drawing/2014/main" id="{655E833D-0EDC-454B-A461-76A6C38EFAF8}"/>
                    </a:ext>
                  </a:extLst>
                </p:cNvPr>
                <p:cNvSpPr>
                  <a:spLocks noChangeArrowheads="1"/>
                </p:cNvSpPr>
                <p:nvPr/>
              </p:nvSpPr>
              <p:spPr bwMode="auto">
                <a:xfrm>
                  <a:off x="2256" y="288"/>
                  <a:ext cx="48" cy="144"/>
                </a:xfrm>
                <a:prstGeom prst="rect">
                  <a:avLst/>
                </a:prstGeom>
                <a:solidFill>
                  <a:srgbClr val="008000"/>
                </a:solidFill>
                <a:ln w="9525">
                  <a:noFill/>
                  <a:miter lim="800000"/>
                  <a:headEnd/>
                  <a:tailEnd/>
                </a:ln>
              </p:spPr>
              <p:txBody>
                <a:bodyPr wrap="none" anchor="ctr">
                  <a:prstTxWarp prst="textNoShape">
                    <a:avLst/>
                  </a:prstTxWarp>
                </a:bodyPr>
                <a:lstStyle/>
                <a:p>
                  <a:endParaRPr lang="en-US"/>
                </a:p>
              </p:txBody>
            </p:sp>
            <p:sp>
              <p:nvSpPr>
                <p:cNvPr id="256" name="Rectangle 584">
                  <a:extLst>
                    <a:ext uri="{FF2B5EF4-FFF2-40B4-BE49-F238E27FC236}">
                      <a16:creationId xmlns:a16="http://schemas.microsoft.com/office/drawing/2014/main" id="{1207459B-31EB-6043-9CCD-C3321C53751D}"/>
                    </a:ext>
                  </a:extLst>
                </p:cNvPr>
                <p:cNvSpPr>
                  <a:spLocks noChangeArrowheads="1"/>
                </p:cNvSpPr>
                <p:nvPr/>
              </p:nvSpPr>
              <p:spPr bwMode="auto">
                <a:xfrm>
                  <a:off x="1920" y="288"/>
                  <a:ext cx="48" cy="144"/>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257" name="Rectangle 585">
                  <a:extLst>
                    <a:ext uri="{FF2B5EF4-FFF2-40B4-BE49-F238E27FC236}">
                      <a16:creationId xmlns:a16="http://schemas.microsoft.com/office/drawing/2014/main" id="{1BA83E7D-DE61-9244-B3D5-0507B31B7352}"/>
                    </a:ext>
                  </a:extLst>
                </p:cNvPr>
                <p:cNvSpPr>
                  <a:spLocks noChangeArrowheads="1"/>
                </p:cNvSpPr>
                <p:nvPr/>
              </p:nvSpPr>
              <p:spPr bwMode="auto">
                <a:xfrm>
                  <a:off x="1824" y="288"/>
                  <a:ext cx="48" cy="144"/>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258" name="Rectangle 586">
                  <a:extLst>
                    <a:ext uri="{FF2B5EF4-FFF2-40B4-BE49-F238E27FC236}">
                      <a16:creationId xmlns:a16="http://schemas.microsoft.com/office/drawing/2014/main" id="{EA88DC36-BF9D-8447-9D8A-813832B0EA02}"/>
                    </a:ext>
                  </a:extLst>
                </p:cNvPr>
                <p:cNvSpPr>
                  <a:spLocks noChangeArrowheads="1"/>
                </p:cNvSpPr>
                <p:nvPr/>
              </p:nvSpPr>
              <p:spPr bwMode="auto">
                <a:xfrm>
                  <a:off x="2352" y="288"/>
                  <a:ext cx="48" cy="144"/>
                </a:xfrm>
                <a:prstGeom prst="rect">
                  <a:avLst/>
                </a:prstGeom>
                <a:solidFill>
                  <a:srgbClr val="008080"/>
                </a:solidFill>
                <a:ln w="9525">
                  <a:noFill/>
                  <a:miter lim="800000"/>
                  <a:headEnd/>
                  <a:tailEnd/>
                </a:ln>
              </p:spPr>
              <p:txBody>
                <a:bodyPr wrap="none" anchor="ctr">
                  <a:prstTxWarp prst="textNoShape">
                    <a:avLst/>
                  </a:prstTxWarp>
                </a:bodyPr>
                <a:lstStyle/>
                <a:p>
                  <a:endParaRPr lang="en-US"/>
                </a:p>
              </p:txBody>
            </p:sp>
            <p:sp>
              <p:nvSpPr>
                <p:cNvPr id="259" name="Rectangle 587">
                  <a:extLst>
                    <a:ext uri="{FF2B5EF4-FFF2-40B4-BE49-F238E27FC236}">
                      <a16:creationId xmlns:a16="http://schemas.microsoft.com/office/drawing/2014/main" id="{54149E29-F639-BC43-B117-4BBA1728CECC}"/>
                    </a:ext>
                  </a:extLst>
                </p:cNvPr>
                <p:cNvSpPr>
                  <a:spLocks noChangeArrowheads="1"/>
                </p:cNvSpPr>
                <p:nvPr/>
              </p:nvSpPr>
              <p:spPr bwMode="auto">
                <a:xfrm>
                  <a:off x="2496" y="288"/>
                  <a:ext cx="48" cy="144"/>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260" name="Rectangle 588">
                  <a:extLst>
                    <a:ext uri="{FF2B5EF4-FFF2-40B4-BE49-F238E27FC236}">
                      <a16:creationId xmlns:a16="http://schemas.microsoft.com/office/drawing/2014/main" id="{4A723BB7-857C-CD42-9B59-0DDBFEB4DDC6}"/>
                    </a:ext>
                  </a:extLst>
                </p:cNvPr>
                <p:cNvSpPr>
                  <a:spLocks noChangeArrowheads="1"/>
                </p:cNvSpPr>
                <p:nvPr/>
              </p:nvSpPr>
              <p:spPr bwMode="auto">
                <a:xfrm>
                  <a:off x="2640" y="288"/>
                  <a:ext cx="48" cy="144"/>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261" name="Rectangle 589">
                  <a:extLst>
                    <a:ext uri="{FF2B5EF4-FFF2-40B4-BE49-F238E27FC236}">
                      <a16:creationId xmlns:a16="http://schemas.microsoft.com/office/drawing/2014/main" id="{ADB4076D-CB91-C04A-AD09-9EEE912CE9C7}"/>
                    </a:ext>
                  </a:extLst>
                </p:cNvPr>
                <p:cNvSpPr>
                  <a:spLocks noChangeArrowheads="1"/>
                </p:cNvSpPr>
                <p:nvPr/>
              </p:nvSpPr>
              <p:spPr bwMode="auto">
                <a:xfrm>
                  <a:off x="2112" y="288"/>
                  <a:ext cx="48" cy="144"/>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262" name="Rectangle 590">
                  <a:extLst>
                    <a:ext uri="{FF2B5EF4-FFF2-40B4-BE49-F238E27FC236}">
                      <a16:creationId xmlns:a16="http://schemas.microsoft.com/office/drawing/2014/main" id="{07159202-4A5C-C544-AF4B-2E2CD159BDC8}"/>
                    </a:ext>
                  </a:extLst>
                </p:cNvPr>
                <p:cNvSpPr>
                  <a:spLocks noChangeArrowheads="1"/>
                </p:cNvSpPr>
                <p:nvPr/>
              </p:nvSpPr>
              <p:spPr bwMode="auto">
                <a:xfrm>
                  <a:off x="2304" y="288"/>
                  <a:ext cx="48" cy="144"/>
                </a:xfrm>
                <a:prstGeom prst="rect">
                  <a:avLst/>
                </a:prstGeom>
                <a:solidFill>
                  <a:srgbClr val="008000"/>
                </a:solidFill>
                <a:ln w="9525">
                  <a:noFill/>
                  <a:miter lim="800000"/>
                  <a:headEnd/>
                  <a:tailEnd/>
                </a:ln>
              </p:spPr>
              <p:txBody>
                <a:bodyPr wrap="none" anchor="ctr">
                  <a:prstTxWarp prst="textNoShape">
                    <a:avLst/>
                  </a:prstTxWarp>
                </a:bodyPr>
                <a:lstStyle/>
                <a:p>
                  <a:endParaRPr lang="en-US"/>
                </a:p>
              </p:txBody>
            </p:sp>
            <p:sp>
              <p:nvSpPr>
                <p:cNvPr id="263" name="Rectangle 591">
                  <a:extLst>
                    <a:ext uri="{FF2B5EF4-FFF2-40B4-BE49-F238E27FC236}">
                      <a16:creationId xmlns:a16="http://schemas.microsoft.com/office/drawing/2014/main" id="{4CE7BA1B-E926-E445-808B-E544B0D87BE6}"/>
                    </a:ext>
                  </a:extLst>
                </p:cNvPr>
                <p:cNvSpPr>
                  <a:spLocks noChangeArrowheads="1"/>
                </p:cNvSpPr>
                <p:nvPr/>
              </p:nvSpPr>
              <p:spPr bwMode="auto">
                <a:xfrm>
                  <a:off x="2160" y="288"/>
                  <a:ext cx="48" cy="144"/>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264" name="Rectangle 592">
                  <a:extLst>
                    <a:ext uri="{FF2B5EF4-FFF2-40B4-BE49-F238E27FC236}">
                      <a16:creationId xmlns:a16="http://schemas.microsoft.com/office/drawing/2014/main" id="{709E3416-F4E8-1B47-A8CE-53503E3F2495}"/>
                    </a:ext>
                  </a:extLst>
                </p:cNvPr>
                <p:cNvSpPr>
                  <a:spLocks noChangeArrowheads="1"/>
                </p:cNvSpPr>
                <p:nvPr/>
              </p:nvSpPr>
              <p:spPr bwMode="auto">
                <a:xfrm>
                  <a:off x="2688" y="288"/>
                  <a:ext cx="48" cy="144"/>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265" name="Rectangle 593">
                  <a:extLst>
                    <a:ext uri="{FF2B5EF4-FFF2-40B4-BE49-F238E27FC236}">
                      <a16:creationId xmlns:a16="http://schemas.microsoft.com/office/drawing/2014/main" id="{EAD1D12D-454F-5E48-9F1D-FBE8E6A79A32}"/>
                    </a:ext>
                  </a:extLst>
                </p:cNvPr>
                <p:cNvSpPr>
                  <a:spLocks noChangeArrowheads="1"/>
                </p:cNvSpPr>
                <p:nvPr/>
              </p:nvSpPr>
              <p:spPr bwMode="auto">
                <a:xfrm>
                  <a:off x="2448" y="288"/>
                  <a:ext cx="48" cy="144"/>
                </a:xfrm>
                <a:prstGeom prst="rect">
                  <a:avLst/>
                </a:prstGeom>
                <a:solidFill>
                  <a:srgbClr val="008080"/>
                </a:solidFill>
                <a:ln w="9525">
                  <a:noFill/>
                  <a:miter lim="800000"/>
                  <a:headEnd/>
                  <a:tailEnd/>
                </a:ln>
              </p:spPr>
              <p:txBody>
                <a:bodyPr wrap="none" anchor="ctr">
                  <a:prstTxWarp prst="textNoShape">
                    <a:avLst/>
                  </a:prstTxWarp>
                </a:bodyPr>
                <a:lstStyle/>
                <a:p>
                  <a:endParaRPr lang="en-US"/>
                </a:p>
              </p:txBody>
            </p:sp>
            <p:sp>
              <p:nvSpPr>
                <p:cNvPr id="266" name="Rectangle 594">
                  <a:extLst>
                    <a:ext uri="{FF2B5EF4-FFF2-40B4-BE49-F238E27FC236}">
                      <a16:creationId xmlns:a16="http://schemas.microsoft.com/office/drawing/2014/main" id="{2FBC29EC-809C-EC48-87F1-E17BC0DEBA2B}"/>
                    </a:ext>
                  </a:extLst>
                </p:cNvPr>
                <p:cNvSpPr>
                  <a:spLocks noChangeArrowheads="1"/>
                </p:cNvSpPr>
                <p:nvPr/>
              </p:nvSpPr>
              <p:spPr bwMode="auto">
                <a:xfrm>
                  <a:off x="1776" y="288"/>
                  <a:ext cx="48" cy="144"/>
                </a:xfrm>
                <a:prstGeom prst="rect">
                  <a:avLst/>
                </a:prstGeom>
                <a:solidFill>
                  <a:srgbClr val="800000"/>
                </a:solidFill>
                <a:ln w="9525">
                  <a:noFill/>
                  <a:miter lim="800000"/>
                  <a:headEnd/>
                  <a:tailEnd/>
                </a:ln>
              </p:spPr>
              <p:txBody>
                <a:bodyPr wrap="none" anchor="ctr">
                  <a:prstTxWarp prst="textNoShape">
                    <a:avLst/>
                  </a:prstTxWarp>
                </a:bodyPr>
                <a:lstStyle/>
                <a:p>
                  <a:endParaRPr lang="en-US"/>
                </a:p>
              </p:txBody>
            </p:sp>
            <p:sp>
              <p:nvSpPr>
                <p:cNvPr id="267" name="Rectangle 595">
                  <a:extLst>
                    <a:ext uri="{FF2B5EF4-FFF2-40B4-BE49-F238E27FC236}">
                      <a16:creationId xmlns:a16="http://schemas.microsoft.com/office/drawing/2014/main" id="{C6CBF105-4D3F-F94D-ABDE-638D090DFEBC}"/>
                    </a:ext>
                  </a:extLst>
                </p:cNvPr>
                <p:cNvSpPr>
                  <a:spLocks noChangeArrowheads="1"/>
                </p:cNvSpPr>
                <p:nvPr/>
              </p:nvSpPr>
              <p:spPr bwMode="auto">
                <a:xfrm>
                  <a:off x="2736" y="288"/>
                  <a:ext cx="48" cy="144"/>
                </a:xfrm>
                <a:prstGeom prst="rect">
                  <a:avLst/>
                </a:prstGeom>
                <a:solidFill>
                  <a:srgbClr val="FF0000"/>
                </a:solidFill>
                <a:ln w="9525">
                  <a:noFill/>
                  <a:miter lim="800000"/>
                  <a:headEnd/>
                  <a:tailEnd/>
                </a:ln>
              </p:spPr>
              <p:txBody>
                <a:bodyPr wrap="none" anchor="ctr">
                  <a:prstTxWarp prst="textNoShape">
                    <a:avLst/>
                  </a:prstTxWarp>
                </a:bodyPr>
                <a:lstStyle/>
                <a:p>
                  <a:endParaRPr lang="en-US"/>
                </a:p>
              </p:txBody>
            </p:sp>
            <p:sp>
              <p:nvSpPr>
                <p:cNvPr id="268" name="Rectangle 596">
                  <a:extLst>
                    <a:ext uri="{FF2B5EF4-FFF2-40B4-BE49-F238E27FC236}">
                      <a16:creationId xmlns:a16="http://schemas.microsoft.com/office/drawing/2014/main" id="{632542C1-C387-4F4B-BD45-5C292C23CBF3}"/>
                    </a:ext>
                  </a:extLst>
                </p:cNvPr>
                <p:cNvSpPr>
                  <a:spLocks noChangeArrowheads="1"/>
                </p:cNvSpPr>
                <p:nvPr/>
              </p:nvSpPr>
              <p:spPr bwMode="auto">
                <a:xfrm>
                  <a:off x="2064" y="288"/>
                  <a:ext cx="48" cy="144"/>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269" name="Rectangle 597">
                  <a:extLst>
                    <a:ext uri="{FF2B5EF4-FFF2-40B4-BE49-F238E27FC236}">
                      <a16:creationId xmlns:a16="http://schemas.microsoft.com/office/drawing/2014/main" id="{F011EB56-91A7-5543-A346-450F87B9F73E}"/>
                    </a:ext>
                  </a:extLst>
                </p:cNvPr>
                <p:cNvSpPr>
                  <a:spLocks noChangeArrowheads="1"/>
                </p:cNvSpPr>
                <p:nvPr/>
              </p:nvSpPr>
              <p:spPr bwMode="auto">
                <a:xfrm>
                  <a:off x="1968" y="288"/>
                  <a:ext cx="48" cy="144"/>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270" name="Line 598">
                  <a:extLst>
                    <a:ext uri="{FF2B5EF4-FFF2-40B4-BE49-F238E27FC236}">
                      <a16:creationId xmlns:a16="http://schemas.microsoft.com/office/drawing/2014/main" id="{C18F432B-7CAC-F941-9431-84641ED550E3}"/>
                    </a:ext>
                  </a:extLst>
                </p:cNvPr>
                <p:cNvSpPr>
                  <a:spLocks noChangeShapeType="1"/>
                </p:cNvSpPr>
                <p:nvPr/>
              </p:nvSpPr>
              <p:spPr bwMode="auto">
                <a:xfrm>
                  <a:off x="1776"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71" name="Line 599">
                  <a:extLst>
                    <a:ext uri="{FF2B5EF4-FFF2-40B4-BE49-F238E27FC236}">
                      <a16:creationId xmlns:a16="http://schemas.microsoft.com/office/drawing/2014/main" id="{5B38BC9F-1CC7-A14D-993B-51D7A2095229}"/>
                    </a:ext>
                  </a:extLst>
                </p:cNvPr>
                <p:cNvSpPr>
                  <a:spLocks noChangeShapeType="1"/>
                </p:cNvSpPr>
                <p:nvPr/>
              </p:nvSpPr>
              <p:spPr bwMode="auto">
                <a:xfrm>
                  <a:off x="1824"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72" name="Line 600">
                  <a:extLst>
                    <a:ext uri="{FF2B5EF4-FFF2-40B4-BE49-F238E27FC236}">
                      <a16:creationId xmlns:a16="http://schemas.microsoft.com/office/drawing/2014/main" id="{99FD7B69-611B-014E-B6BF-B82400958EBB}"/>
                    </a:ext>
                  </a:extLst>
                </p:cNvPr>
                <p:cNvSpPr>
                  <a:spLocks noChangeShapeType="1"/>
                </p:cNvSpPr>
                <p:nvPr/>
              </p:nvSpPr>
              <p:spPr bwMode="auto">
                <a:xfrm>
                  <a:off x="187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73" name="Line 601">
                  <a:extLst>
                    <a:ext uri="{FF2B5EF4-FFF2-40B4-BE49-F238E27FC236}">
                      <a16:creationId xmlns:a16="http://schemas.microsoft.com/office/drawing/2014/main" id="{026B162C-CF27-5D49-8531-02C2782B9978}"/>
                    </a:ext>
                  </a:extLst>
                </p:cNvPr>
                <p:cNvSpPr>
                  <a:spLocks noChangeShapeType="1"/>
                </p:cNvSpPr>
                <p:nvPr/>
              </p:nvSpPr>
              <p:spPr bwMode="auto">
                <a:xfrm>
                  <a:off x="1920"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74" name="Line 602">
                  <a:extLst>
                    <a:ext uri="{FF2B5EF4-FFF2-40B4-BE49-F238E27FC236}">
                      <a16:creationId xmlns:a16="http://schemas.microsoft.com/office/drawing/2014/main" id="{D64D0DDB-1055-7945-8DAB-EFA23783E3B3}"/>
                    </a:ext>
                  </a:extLst>
                </p:cNvPr>
                <p:cNvSpPr>
                  <a:spLocks noChangeShapeType="1"/>
                </p:cNvSpPr>
                <p:nvPr/>
              </p:nvSpPr>
              <p:spPr bwMode="auto">
                <a:xfrm>
                  <a:off x="1968"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75" name="Line 603">
                  <a:extLst>
                    <a:ext uri="{FF2B5EF4-FFF2-40B4-BE49-F238E27FC236}">
                      <a16:creationId xmlns:a16="http://schemas.microsoft.com/office/drawing/2014/main" id="{39F4A216-321E-1741-851B-10F6EF1C094B}"/>
                    </a:ext>
                  </a:extLst>
                </p:cNvPr>
                <p:cNvSpPr>
                  <a:spLocks noChangeShapeType="1"/>
                </p:cNvSpPr>
                <p:nvPr/>
              </p:nvSpPr>
              <p:spPr bwMode="auto">
                <a:xfrm>
                  <a:off x="2016"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76" name="Line 604">
                  <a:extLst>
                    <a:ext uri="{FF2B5EF4-FFF2-40B4-BE49-F238E27FC236}">
                      <a16:creationId xmlns:a16="http://schemas.microsoft.com/office/drawing/2014/main" id="{D1D94423-43B3-B346-897F-905181BD777F}"/>
                    </a:ext>
                  </a:extLst>
                </p:cNvPr>
                <p:cNvSpPr>
                  <a:spLocks noChangeShapeType="1"/>
                </p:cNvSpPr>
                <p:nvPr/>
              </p:nvSpPr>
              <p:spPr bwMode="auto">
                <a:xfrm>
                  <a:off x="2064"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77" name="Line 605">
                  <a:extLst>
                    <a:ext uri="{FF2B5EF4-FFF2-40B4-BE49-F238E27FC236}">
                      <a16:creationId xmlns:a16="http://schemas.microsoft.com/office/drawing/2014/main" id="{9D3E64AD-B8F8-1F4D-B1DB-D2E8B4A3300B}"/>
                    </a:ext>
                  </a:extLst>
                </p:cNvPr>
                <p:cNvSpPr>
                  <a:spLocks noChangeShapeType="1"/>
                </p:cNvSpPr>
                <p:nvPr/>
              </p:nvSpPr>
              <p:spPr bwMode="auto">
                <a:xfrm>
                  <a:off x="211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78" name="Line 606">
                  <a:extLst>
                    <a:ext uri="{FF2B5EF4-FFF2-40B4-BE49-F238E27FC236}">
                      <a16:creationId xmlns:a16="http://schemas.microsoft.com/office/drawing/2014/main" id="{64456342-3905-8B4C-87B2-90342D2260E1}"/>
                    </a:ext>
                  </a:extLst>
                </p:cNvPr>
                <p:cNvSpPr>
                  <a:spLocks noChangeShapeType="1"/>
                </p:cNvSpPr>
                <p:nvPr/>
              </p:nvSpPr>
              <p:spPr bwMode="auto">
                <a:xfrm>
                  <a:off x="211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79" name="Line 607">
                  <a:extLst>
                    <a:ext uri="{FF2B5EF4-FFF2-40B4-BE49-F238E27FC236}">
                      <a16:creationId xmlns:a16="http://schemas.microsoft.com/office/drawing/2014/main" id="{2CF3EEF8-CC0D-7644-870B-2C48D7DA4362}"/>
                    </a:ext>
                  </a:extLst>
                </p:cNvPr>
                <p:cNvSpPr>
                  <a:spLocks noChangeShapeType="1"/>
                </p:cNvSpPr>
                <p:nvPr/>
              </p:nvSpPr>
              <p:spPr bwMode="auto">
                <a:xfrm>
                  <a:off x="2160"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80" name="Line 608">
                  <a:extLst>
                    <a:ext uri="{FF2B5EF4-FFF2-40B4-BE49-F238E27FC236}">
                      <a16:creationId xmlns:a16="http://schemas.microsoft.com/office/drawing/2014/main" id="{C6C1A420-A83E-CB47-A6C3-8804C7778864}"/>
                    </a:ext>
                  </a:extLst>
                </p:cNvPr>
                <p:cNvSpPr>
                  <a:spLocks noChangeShapeType="1"/>
                </p:cNvSpPr>
                <p:nvPr/>
              </p:nvSpPr>
              <p:spPr bwMode="auto">
                <a:xfrm>
                  <a:off x="2208"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81" name="Line 609">
                  <a:extLst>
                    <a:ext uri="{FF2B5EF4-FFF2-40B4-BE49-F238E27FC236}">
                      <a16:creationId xmlns:a16="http://schemas.microsoft.com/office/drawing/2014/main" id="{DBCE0325-E124-9941-AABF-F5DEB75E4DAC}"/>
                    </a:ext>
                  </a:extLst>
                </p:cNvPr>
                <p:cNvSpPr>
                  <a:spLocks noChangeShapeType="1"/>
                </p:cNvSpPr>
                <p:nvPr/>
              </p:nvSpPr>
              <p:spPr bwMode="auto">
                <a:xfrm>
                  <a:off x="2256"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82" name="Line 610">
                  <a:extLst>
                    <a:ext uri="{FF2B5EF4-FFF2-40B4-BE49-F238E27FC236}">
                      <a16:creationId xmlns:a16="http://schemas.microsoft.com/office/drawing/2014/main" id="{CFFE57B9-87C1-6642-BF51-6FE35813E7B6}"/>
                    </a:ext>
                  </a:extLst>
                </p:cNvPr>
                <p:cNvSpPr>
                  <a:spLocks noChangeShapeType="1"/>
                </p:cNvSpPr>
                <p:nvPr/>
              </p:nvSpPr>
              <p:spPr bwMode="auto">
                <a:xfrm>
                  <a:off x="2304"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83" name="Line 611">
                  <a:extLst>
                    <a:ext uri="{FF2B5EF4-FFF2-40B4-BE49-F238E27FC236}">
                      <a16:creationId xmlns:a16="http://schemas.microsoft.com/office/drawing/2014/main" id="{EAA1195B-2705-C84B-8C93-989B59958251}"/>
                    </a:ext>
                  </a:extLst>
                </p:cNvPr>
                <p:cNvSpPr>
                  <a:spLocks noChangeShapeType="1"/>
                </p:cNvSpPr>
                <p:nvPr/>
              </p:nvSpPr>
              <p:spPr bwMode="auto">
                <a:xfrm>
                  <a:off x="235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84" name="Line 612">
                  <a:extLst>
                    <a:ext uri="{FF2B5EF4-FFF2-40B4-BE49-F238E27FC236}">
                      <a16:creationId xmlns:a16="http://schemas.microsoft.com/office/drawing/2014/main" id="{59800008-836F-F146-A64A-32C90646F502}"/>
                    </a:ext>
                  </a:extLst>
                </p:cNvPr>
                <p:cNvSpPr>
                  <a:spLocks noChangeShapeType="1"/>
                </p:cNvSpPr>
                <p:nvPr/>
              </p:nvSpPr>
              <p:spPr bwMode="auto">
                <a:xfrm>
                  <a:off x="2400"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85" name="Line 613">
                  <a:extLst>
                    <a:ext uri="{FF2B5EF4-FFF2-40B4-BE49-F238E27FC236}">
                      <a16:creationId xmlns:a16="http://schemas.microsoft.com/office/drawing/2014/main" id="{F7714AA3-EE76-BC4D-9675-854E320831F6}"/>
                    </a:ext>
                  </a:extLst>
                </p:cNvPr>
                <p:cNvSpPr>
                  <a:spLocks noChangeShapeType="1"/>
                </p:cNvSpPr>
                <p:nvPr/>
              </p:nvSpPr>
              <p:spPr bwMode="auto">
                <a:xfrm>
                  <a:off x="2448"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86" name="Line 614">
                  <a:extLst>
                    <a:ext uri="{FF2B5EF4-FFF2-40B4-BE49-F238E27FC236}">
                      <a16:creationId xmlns:a16="http://schemas.microsoft.com/office/drawing/2014/main" id="{E2165537-0292-8143-956D-629E150394EF}"/>
                    </a:ext>
                  </a:extLst>
                </p:cNvPr>
                <p:cNvSpPr>
                  <a:spLocks noChangeShapeType="1"/>
                </p:cNvSpPr>
                <p:nvPr/>
              </p:nvSpPr>
              <p:spPr bwMode="auto">
                <a:xfrm>
                  <a:off x="2496"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87" name="Line 615">
                  <a:extLst>
                    <a:ext uri="{FF2B5EF4-FFF2-40B4-BE49-F238E27FC236}">
                      <a16:creationId xmlns:a16="http://schemas.microsoft.com/office/drawing/2014/main" id="{5A298DC1-BE54-704C-B12E-B0F6AABEF04D}"/>
                    </a:ext>
                  </a:extLst>
                </p:cNvPr>
                <p:cNvSpPr>
                  <a:spLocks noChangeShapeType="1"/>
                </p:cNvSpPr>
                <p:nvPr/>
              </p:nvSpPr>
              <p:spPr bwMode="auto">
                <a:xfrm>
                  <a:off x="2544"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88" name="Line 616">
                  <a:extLst>
                    <a:ext uri="{FF2B5EF4-FFF2-40B4-BE49-F238E27FC236}">
                      <a16:creationId xmlns:a16="http://schemas.microsoft.com/office/drawing/2014/main" id="{71BFC665-2C27-064F-9E5A-B94233A85C74}"/>
                    </a:ext>
                  </a:extLst>
                </p:cNvPr>
                <p:cNvSpPr>
                  <a:spLocks noChangeShapeType="1"/>
                </p:cNvSpPr>
                <p:nvPr/>
              </p:nvSpPr>
              <p:spPr bwMode="auto">
                <a:xfrm>
                  <a:off x="259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89" name="Line 617">
                  <a:extLst>
                    <a:ext uri="{FF2B5EF4-FFF2-40B4-BE49-F238E27FC236}">
                      <a16:creationId xmlns:a16="http://schemas.microsoft.com/office/drawing/2014/main" id="{7E26D7BD-C545-0640-A013-AC94288913FE}"/>
                    </a:ext>
                  </a:extLst>
                </p:cNvPr>
                <p:cNvSpPr>
                  <a:spLocks noChangeShapeType="1"/>
                </p:cNvSpPr>
                <p:nvPr/>
              </p:nvSpPr>
              <p:spPr bwMode="auto">
                <a:xfrm>
                  <a:off x="2640"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90" name="Line 618">
                  <a:extLst>
                    <a:ext uri="{FF2B5EF4-FFF2-40B4-BE49-F238E27FC236}">
                      <a16:creationId xmlns:a16="http://schemas.microsoft.com/office/drawing/2014/main" id="{ACD8DE2B-08A6-F044-A6C5-59301CBFA29C}"/>
                    </a:ext>
                  </a:extLst>
                </p:cNvPr>
                <p:cNvSpPr>
                  <a:spLocks noChangeShapeType="1"/>
                </p:cNvSpPr>
                <p:nvPr/>
              </p:nvSpPr>
              <p:spPr bwMode="auto">
                <a:xfrm>
                  <a:off x="2688"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91" name="Line 619">
                  <a:extLst>
                    <a:ext uri="{FF2B5EF4-FFF2-40B4-BE49-F238E27FC236}">
                      <a16:creationId xmlns:a16="http://schemas.microsoft.com/office/drawing/2014/main" id="{1CE4E483-8FCD-404E-95FB-A178AC55879E}"/>
                    </a:ext>
                  </a:extLst>
                </p:cNvPr>
                <p:cNvSpPr>
                  <a:spLocks noChangeShapeType="1"/>
                </p:cNvSpPr>
                <p:nvPr/>
              </p:nvSpPr>
              <p:spPr bwMode="auto">
                <a:xfrm>
                  <a:off x="2736"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92" name="Line 620">
                  <a:extLst>
                    <a:ext uri="{FF2B5EF4-FFF2-40B4-BE49-F238E27FC236}">
                      <a16:creationId xmlns:a16="http://schemas.microsoft.com/office/drawing/2014/main" id="{4F4FBAEC-4F6C-7245-BC4C-A3E0C5E48E88}"/>
                    </a:ext>
                  </a:extLst>
                </p:cNvPr>
                <p:cNvSpPr>
                  <a:spLocks noChangeShapeType="1"/>
                </p:cNvSpPr>
                <p:nvPr/>
              </p:nvSpPr>
              <p:spPr bwMode="auto">
                <a:xfrm>
                  <a:off x="2784"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93" name="Line 621">
                  <a:extLst>
                    <a:ext uri="{FF2B5EF4-FFF2-40B4-BE49-F238E27FC236}">
                      <a16:creationId xmlns:a16="http://schemas.microsoft.com/office/drawing/2014/main" id="{E4FD3981-9160-1C4F-8B8C-9A14EB9C82A2}"/>
                    </a:ext>
                  </a:extLst>
                </p:cNvPr>
                <p:cNvSpPr>
                  <a:spLocks noChangeShapeType="1"/>
                </p:cNvSpPr>
                <p:nvPr/>
              </p:nvSpPr>
              <p:spPr bwMode="auto">
                <a:xfrm>
                  <a:off x="1728" y="288"/>
                  <a:ext cx="115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94" name="Line 622">
                  <a:extLst>
                    <a:ext uri="{FF2B5EF4-FFF2-40B4-BE49-F238E27FC236}">
                      <a16:creationId xmlns:a16="http://schemas.microsoft.com/office/drawing/2014/main" id="{E4859F64-5BDC-5F4C-8CC1-923E780D39B2}"/>
                    </a:ext>
                  </a:extLst>
                </p:cNvPr>
                <p:cNvSpPr>
                  <a:spLocks noChangeShapeType="1"/>
                </p:cNvSpPr>
                <p:nvPr/>
              </p:nvSpPr>
              <p:spPr bwMode="auto">
                <a:xfrm flipV="1">
                  <a:off x="1728" y="288"/>
                  <a:ext cx="0" cy="1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95" name="Line 623">
                  <a:extLst>
                    <a:ext uri="{FF2B5EF4-FFF2-40B4-BE49-F238E27FC236}">
                      <a16:creationId xmlns:a16="http://schemas.microsoft.com/office/drawing/2014/main" id="{32123396-DD4C-5A44-AAA8-BB866BCC9D48}"/>
                    </a:ext>
                  </a:extLst>
                </p:cNvPr>
                <p:cNvSpPr>
                  <a:spLocks noChangeShapeType="1"/>
                </p:cNvSpPr>
                <p:nvPr/>
              </p:nvSpPr>
              <p:spPr bwMode="auto">
                <a:xfrm>
                  <a:off x="283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96" name="Line 624">
                  <a:extLst>
                    <a:ext uri="{FF2B5EF4-FFF2-40B4-BE49-F238E27FC236}">
                      <a16:creationId xmlns:a16="http://schemas.microsoft.com/office/drawing/2014/main" id="{935989DF-7ADA-D442-9448-CB4537F3DAF0}"/>
                    </a:ext>
                  </a:extLst>
                </p:cNvPr>
                <p:cNvSpPr>
                  <a:spLocks noChangeShapeType="1"/>
                </p:cNvSpPr>
                <p:nvPr/>
              </p:nvSpPr>
              <p:spPr bwMode="auto">
                <a:xfrm>
                  <a:off x="1728" y="432"/>
                  <a:ext cx="115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194" name="Group 625">
                <a:extLst>
                  <a:ext uri="{FF2B5EF4-FFF2-40B4-BE49-F238E27FC236}">
                    <a16:creationId xmlns:a16="http://schemas.microsoft.com/office/drawing/2014/main" id="{03A3ED11-7D2A-2C47-A7B2-0EE0FE71CC0F}"/>
                  </a:ext>
                </a:extLst>
              </p:cNvPr>
              <p:cNvGrpSpPr>
                <a:grpSpLocks/>
              </p:cNvGrpSpPr>
              <p:nvPr/>
            </p:nvGrpSpPr>
            <p:grpSpPr bwMode="auto">
              <a:xfrm>
                <a:off x="1728" y="192"/>
                <a:ext cx="1152" cy="48"/>
                <a:chOff x="1728" y="288"/>
                <a:chExt cx="1152" cy="144"/>
              </a:xfrm>
            </p:grpSpPr>
            <p:sp>
              <p:nvSpPr>
                <p:cNvPr id="197" name="Rectangle 626">
                  <a:extLst>
                    <a:ext uri="{FF2B5EF4-FFF2-40B4-BE49-F238E27FC236}">
                      <a16:creationId xmlns:a16="http://schemas.microsoft.com/office/drawing/2014/main" id="{56D6F551-850B-1646-B2BB-EB969EA4819E}"/>
                    </a:ext>
                  </a:extLst>
                </p:cNvPr>
                <p:cNvSpPr>
                  <a:spLocks noChangeArrowheads="1"/>
                </p:cNvSpPr>
                <p:nvPr/>
              </p:nvSpPr>
              <p:spPr bwMode="auto">
                <a:xfrm>
                  <a:off x="1728" y="288"/>
                  <a:ext cx="48" cy="144"/>
                </a:xfrm>
                <a:prstGeom prst="rect">
                  <a:avLst/>
                </a:prstGeom>
                <a:solidFill>
                  <a:srgbClr val="800000"/>
                </a:solidFill>
                <a:ln w="9525">
                  <a:noFill/>
                  <a:miter lim="800000"/>
                  <a:headEnd/>
                  <a:tailEnd/>
                </a:ln>
              </p:spPr>
              <p:txBody>
                <a:bodyPr wrap="none" anchor="ctr">
                  <a:prstTxWarp prst="textNoShape">
                    <a:avLst/>
                  </a:prstTxWarp>
                </a:bodyPr>
                <a:lstStyle/>
                <a:p>
                  <a:endParaRPr lang="en-US"/>
                </a:p>
              </p:txBody>
            </p:sp>
            <p:sp>
              <p:nvSpPr>
                <p:cNvPr id="198" name="Rectangle 627">
                  <a:extLst>
                    <a:ext uri="{FF2B5EF4-FFF2-40B4-BE49-F238E27FC236}">
                      <a16:creationId xmlns:a16="http://schemas.microsoft.com/office/drawing/2014/main" id="{99CD62EB-F8B9-6E4D-B413-D04C882EDA76}"/>
                    </a:ext>
                  </a:extLst>
                </p:cNvPr>
                <p:cNvSpPr>
                  <a:spLocks noChangeArrowheads="1"/>
                </p:cNvSpPr>
                <p:nvPr/>
              </p:nvSpPr>
              <p:spPr bwMode="auto">
                <a:xfrm>
                  <a:off x="1872" y="288"/>
                  <a:ext cx="48" cy="144"/>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199" name="Rectangle 628">
                  <a:extLst>
                    <a:ext uri="{FF2B5EF4-FFF2-40B4-BE49-F238E27FC236}">
                      <a16:creationId xmlns:a16="http://schemas.microsoft.com/office/drawing/2014/main" id="{31D0FD70-950E-B64D-9BFB-90EF6E06B6E9}"/>
                    </a:ext>
                  </a:extLst>
                </p:cNvPr>
                <p:cNvSpPr>
                  <a:spLocks noChangeArrowheads="1"/>
                </p:cNvSpPr>
                <p:nvPr/>
              </p:nvSpPr>
              <p:spPr bwMode="auto">
                <a:xfrm>
                  <a:off x="2016" y="288"/>
                  <a:ext cx="48" cy="144"/>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200" name="Rectangle 629">
                  <a:extLst>
                    <a:ext uri="{FF2B5EF4-FFF2-40B4-BE49-F238E27FC236}">
                      <a16:creationId xmlns:a16="http://schemas.microsoft.com/office/drawing/2014/main" id="{F1BF9DFC-0A68-A348-A9FA-E246829CB667}"/>
                    </a:ext>
                  </a:extLst>
                </p:cNvPr>
                <p:cNvSpPr>
                  <a:spLocks noChangeArrowheads="1"/>
                </p:cNvSpPr>
                <p:nvPr/>
              </p:nvSpPr>
              <p:spPr bwMode="auto">
                <a:xfrm>
                  <a:off x="2208" y="288"/>
                  <a:ext cx="48" cy="144"/>
                </a:xfrm>
                <a:prstGeom prst="rect">
                  <a:avLst/>
                </a:prstGeom>
                <a:solidFill>
                  <a:srgbClr val="008000"/>
                </a:solidFill>
                <a:ln w="9525">
                  <a:noFill/>
                  <a:miter lim="800000"/>
                  <a:headEnd/>
                  <a:tailEnd/>
                </a:ln>
              </p:spPr>
              <p:txBody>
                <a:bodyPr wrap="none" anchor="ctr">
                  <a:prstTxWarp prst="textNoShape">
                    <a:avLst/>
                  </a:prstTxWarp>
                </a:bodyPr>
                <a:lstStyle/>
                <a:p>
                  <a:endParaRPr lang="en-US"/>
                </a:p>
              </p:txBody>
            </p:sp>
            <p:sp>
              <p:nvSpPr>
                <p:cNvPr id="201" name="Rectangle 630">
                  <a:extLst>
                    <a:ext uri="{FF2B5EF4-FFF2-40B4-BE49-F238E27FC236}">
                      <a16:creationId xmlns:a16="http://schemas.microsoft.com/office/drawing/2014/main" id="{533505D1-85C5-E74A-9470-09796972EE53}"/>
                    </a:ext>
                  </a:extLst>
                </p:cNvPr>
                <p:cNvSpPr>
                  <a:spLocks noChangeArrowheads="1"/>
                </p:cNvSpPr>
                <p:nvPr/>
              </p:nvSpPr>
              <p:spPr bwMode="auto">
                <a:xfrm>
                  <a:off x="2400" y="288"/>
                  <a:ext cx="48" cy="144"/>
                </a:xfrm>
                <a:prstGeom prst="rect">
                  <a:avLst/>
                </a:prstGeom>
                <a:solidFill>
                  <a:srgbClr val="008080"/>
                </a:solidFill>
                <a:ln w="9525">
                  <a:noFill/>
                  <a:miter lim="800000"/>
                  <a:headEnd/>
                  <a:tailEnd/>
                </a:ln>
              </p:spPr>
              <p:txBody>
                <a:bodyPr wrap="none" anchor="ctr">
                  <a:prstTxWarp prst="textNoShape">
                    <a:avLst/>
                  </a:prstTxWarp>
                </a:bodyPr>
                <a:lstStyle/>
                <a:p>
                  <a:endParaRPr lang="en-US"/>
                </a:p>
              </p:txBody>
            </p:sp>
            <p:sp>
              <p:nvSpPr>
                <p:cNvPr id="202" name="Rectangle 631">
                  <a:extLst>
                    <a:ext uri="{FF2B5EF4-FFF2-40B4-BE49-F238E27FC236}">
                      <a16:creationId xmlns:a16="http://schemas.microsoft.com/office/drawing/2014/main" id="{531EC4F4-6FB6-C046-9B77-1818F71C5FBF}"/>
                    </a:ext>
                  </a:extLst>
                </p:cNvPr>
                <p:cNvSpPr>
                  <a:spLocks noChangeArrowheads="1"/>
                </p:cNvSpPr>
                <p:nvPr/>
              </p:nvSpPr>
              <p:spPr bwMode="auto">
                <a:xfrm>
                  <a:off x="2592" y="288"/>
                  <a:ext cx="48" cy="144"/>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203" name="Rectangle 632">
                  <a:extLst>
                    <a:ext uri="{FF2B5EF4-FFF2-40B4-BE49-F238E27FC236}">
                      <a16:creationId xmlns:a16="http://schemas.microsoft.com/office/drawing/2014/main" id="{CDB42CB6-D4FB-714F-9638-01DE8F9DF588}"/>
                    </a:ext>
                  </a:extLst>
                </p:cNvPr>
                <p:cNvSpPr>
                  <a:spLocks noChangeArrowheads="1"/>
                </p:cNvSpPr>
                <p:nvPr/>
              </p:nvSpPr>
              <p:spPr bwMode="auto">
                <a:xfrm>
                  <a:off x="2784" y="288"/>
                  <a:ext cx="48" cy="144"/>
                </a:xfrm>
                <a:prstGeom prst="rect">
                  <a:avLst/>
                </a:prstGeom>
                <a:solidFill>
                  <a:srgbClr val="FF0000"/>
                </a:solidFill>
                <a:ln w="9525">
                  <a:noFill/>
                  <a:miter lim="800000"/>
                  <a:headEnd/>
                  <a:tailEnd/>
                </a:ln>
              </p:spPr>
              <p:txBody>
                <a:bodyPr wrap="none" anchor="ctr">
                  <a:prstTxWarp prst="textNoShape">
                    <a:avLst/>
                  </a:prstTxWarp>
                </a:bodyPr>
                <a:lstStyle/>
                <a:p>
                  <a:endParaRPr lang="en-US"/>
                </a:p>
              </p:txBody>
            </p:sp>
            <p:sp>
              <p:nvSpPr>
                <p:cNvPr id="204" name="Rectangle 633">
                  <a:extLst>
                    <a:ext uri="{FF2B5EF4-FFF2-40B4-BE49-F238E27FC236}">
                      <a16:creationId xmlns:a16="http://schemas.microsoft.com/office/drawing/2014/main" id="{6CF0C92E-C256-5141-AB2D-A6F4358A9B34}"/>
                    </a:ext>
                  </a:extLst>
                </p:cNvPr>
                <p:cNvSpPr>
                  <a:spLocks noChangeArrowheads="1"/>
                </p:cNvSpPr>
                <p:nvPr/>
              </p:nvSpPr>
              <p:spPr bwMode="auto">
                <a:xfrm>
                  <a:off x="2544" y="288"/>
                  <a:ext cx="48" cy="144"/>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205" name="Rectangle 634">
                  <a:extLst>
                    <a:ext uri="{FF2B5EF4-FFF2-40B4-BE49-F238E27FC236}">
                      <a16:creationId xmlns:a16="http://schemas.microsoft.com/office/drawing/2014/main" id="{23B101D6-47DC-EF4F-856B-C1D533557D90}"/>
                    </a:ext>
                  </a:extLst>
                </p:cNvPr>
                <p:cNvSpPr>
                  <a:spLocks noChangeArrowheads="1"/>
                </p:cNvSpPr>
                <p:nvPr/>
              </p:nvSpPr>
              <p:spPr bwMode="auto">
                <a:xfrm>
                  <a:off x="2256" y="288"/>
                  <a:ext cx="48" cy="144"/>
                </a:xfrm>
                <a:prstGeom prst="rect">
                  <a:avLst/>
                </a:prstGeom>
                <a:solidFill>
                  <a:srgbClr val="008000"/>
                </a:solidFill>
                <a:ln w="9525">
                  <a:noFill/>
                  <a:miter lim="800000"/>
                  <a:headEnd/>
                  <a:tailEnd/>
                </a:ln>
              </p:spPr>
              <p:txBody>
                <a:bodyPr wrap="none" anchor="ctr">
                  <a:prstTxWarp prst="textNoShape">
                    <a:avLst/>
                  </a:prstTxWarp>
                </a:bodyPr>
                <a:lstStyle/>
                <a:p>
                  <a:endParaRPr lang="en-US"/>
                </a:p>
              </p:txBody>
            </p:sp>
            <p:sp>
              <p:nvSpPr>
                <p:cNvPr id="206" name="Rectangle 635">
                  <a:extLst>
                    <a:ext uri="{FF2B5EF4-FFF2-40B4-BE49-F238E27FC236}">
                      <a16:creationId xmlns:a16="http://schemas.microsoft.com/office/drawing/2014/main" id="{5A50FAB3-0540-5142-B2E3-B4D55C24E0F8}"/>
                    </a:ext>
                  </a:extLst>
                </p:cNvPr>
                <p:cNvSpPr>
                  <a:spLocks noChangeArrowheads="1"/>
                </p:cNvSpPr>
                <p:nvPr/>
              </p:nvSpPr>
              <p:spPr bwMode="auto">
                <a:xfrm>
                  <a:off x="1920" y="288"/>
                  <a:ext cx="48" cy="144"/>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207" name="Rectangle 636">
                  <a:extLst>
                    <a:ext uri="{FF2B5EF4-FFF2-40B4-BE49-F238E27FC236}">
                      <a16:creationId xmlns:a16="http://schemas.microsoft.com/office/drawing/2014/main" id="{0FC01EFD-6104-CE4D-B713-29306420AC68}"/>
                    </a:ext>
                  </a:extLst>
                </p:cNvPr>
                <p:cNvSpPr>
                  <a:spLocks noChangeArrowheads="1"/>
                </p:cNvSpPr>
                <p:nvPr/>
              </p:nvSpPr>
              <p:spPr bwMode="auto">
                <a:xfrm>
                  <a:off x="1824" y="288"/>
                  <a:ext cx="48" cy="144"/>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208" name="Rectangle 637">
                  <a:extLst>
                    <a:ext uri="{FF2B5EF4-FFF2-40B4-BE49-F238E27FC236}">
                      <a16:creationId xmlns:a16="http://schemas.microsoft.com/office/drawing/2014/main" id="{2DB5B9AF-997B-0240-81C2-077F8B19B4EE}"/>
                    </a:ext>
                  </a:extLst>
                </p:cNvPr>
                <p:cNvSpPr>
                  <a:spLocks noChangeArrowheads="1"/>
                </p:cNvSpPr>
                <p:nvPr/>
              </p:nvSpPr>
              <p:spPr bwMode="auto">
                <a:xfrm>
                  <a:off x="2352" y="288"/>
                  <a:ext cx="48" cy="144"/>
                </a:xfrm>
                <a:prstGeom prst="rect">
                  <a:avLst/>
                </a:prstGeom>
                <a:solidFill>
                  <a:srgbClr val="008080"/>
                </a:solidFill>
                <a:ln w="9525">
                  <a:noFill/>
                  <a:miter lim="800000"/>
                  <a:headEnd/>
                  <a:tailEnd/>
                </a:ln>
              </p:spPr>
              <p:txBody>
                <a:bodyPr wrap="none" anchor="ctr">
                  <a:prstTxWarp prst="textNoShape">
                    <a:avLst/>
                  </a:prstTxWarp>
                </a:bodyPr>
                <a:lstStyle/>
                <a:p>
                  <a:endParaRPr lang="en-US"/>
                </a:p>
              </p:txBody>
            </p:sp>
            <p:sp>
              <p:nvSpPr>
                <p:cNvPr id="209" name="Rectangle 638">
                  <a:extLst>
                    <a:ext uri="{FF2B5EF4-FFF2-40B4-BE49-F238E27FC236}">
                      <a16:creationId xmlns:a16="http://schemas.microsoft.com/office/drawing/2014/main" id="{4D088913-D777-794E-892E-B6509E4E6263}"/>
                    </a:ext>
                  </a:extLst>
                </p:cNvPr>
                <p:cNvSpPr>
                  <a:spLocks noChangeArrowheads="1"/>
                </p:cNvSpPr>
                <p:nvPr/>
              </p:nvSpPr>
              <p:spPr bwMode="auto">
                <a:xfrm>
                  <a:off x="2496" y="288"/>
                  <a:ext cx="48" cy="144"/>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210" name="Rectangle 639">
                  <a:extLst>
                    <a:ext uri="{FF2B5EF4-FFF2-40B4-BE49-F238E27FC236}">
                      <a16:creationId xmlns:a16="http://schemas.microsoft.com/office/drawing/2014/main" id="{143B8E15-263D-B84F-B140-3BBBFA1277BF}"/>
                    </a:ext>
                  </a:extLst>
                </p:cNvPr>
                <p:cNvSpPr>
                  <a:spLocks noChangeArrowheads="1"/>
                </p:cNvSpPr>
                <p:nvPr/>
              </p:nvSpPr>
              <p:spPr bwMode="auto">
                <a:xfrm>
                  <a:off x="2640" y="288"/>
                  <a:ext cx="48" cy="144"/>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211" name="Rectangle 640">
                  <a:extLst>
                    <a:ext uri="{FF2B5EF4-FFF2-40B4-BE49-F238E27FC236}">
                      <a16:creationId xmlns:a16="http://schemas.microsoft.com/office/drawing/2014/main" id="{E0D8E47E-A0DC-9140-8A0F-4F0F736062FC}"/>
                    </a:ext>
                  </a:extLst>
                </p:cNvPr>
                <p:cNvSpPr>
                  <a:spLocks noChangeArrowheads="1"/>
                </p:cNvSpPr>
                <p:nvPr/>
              </p:nvSpPr>
              <p:spPr bwMode="auto">
                <a:xfrm>
                  <a:off x="2112" y="288"/>
                  <a:ext cx="48" cy="144"/>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212" name="Rectangle 641">
                  <a:extLst>
                    <a:ext uri="{FF2B5EF4-FFF2-40B4-BE49-F238E27FC236}">
                      <a16:creationId xmlns:a16="http://schemas.microsoft.com/office/drawing/2014/main" id="{025A1B4E-7529-E943-9BDE-4B2268FA9E86}"/>
                    </a:ext>
                  </a:extLst>
                </p:cNvPr>
                <p:cNvSpPr>
                  <a:spLocks noChangeArrowheads="1"/>
                </p:cNvSpPr>
                <p:nvPr/>
              </p:nvSpPr>
              <p:spPr bwMode="auto">
                <a:xfrm>
                  <a:off x="2304" y="288"/>
                  <a:ext cx="48" cy="144"/>
                </a:xfrm>
                <a:prstGeom prst="rect">
                  <a:avLst/>
                </a:prstGeom>
                <a:solidFill>
                  <a:srgbClr val="008000"/>
                </a:solidFill>
                <a:ln w="9525">
                  <a:noFill/>
                  <a:miter lim="800000"/>
                  <a:headEnd/>
                  <a:tailEnd/>
                </a:ln>
              </p:spPr>
              <p:txBody>
                <a:bodyPr wrap="none" anchor="ctr">
                  <a:prstTxWarp prst="textNoShape">
                    <a:avLst/>
                  </a:prstTxWarp>
                </a:bodyPr>
                <a:lstStyle/>
                <a:p>
                  <a:endParaRPr lang="en-US"/>
                </a:p>
              </p:txBody>
            </p:sp>
            <p:sp>
              <p:nvSpPr>
                <p:cNvPr id="213" name="Rectangle 642">
                  <a:extLst>
                    <a:ext uri="{FF2B5EF4-FFF2-40B4-BE49-F238E27FC236}">
                      <a16:creationId xmlns:a16="http://schemas.microsoft.com/office/drawing/2014/main" id="{027C5127-1FB8-7C49-8343-14CC3DD356E1}"/>
                    </a:ext>
                  </a:extLst>
                </p:cNvPr>
                <p:cNvSpPr>
                  <a:spLocks noChangeArrowheads="1"/>
                </p:cNvSpPr>
                <p:nvPr/>
              </p:nvSpPr>
              <p:spPr bwMode="auto">
                <a:xfrm>
                  <a:off x="2160" y="288"/>
                  <a:ext cx="48" cy="144"/>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214" name="Rectangle 643">
                  <a:extLst>
                    <a:ext uri="{FF2B5EF4-FFF2-40B4-BE49-F238E27FC236}">
                      <a16:creationId xmlns:a16="http://schemas.microsoft.com/office/drawing/2014/main" id="{AEFE2EEC-77A9-C943-9D36-EACAE4AF7749}"/>
                    </a:ext>
                  </a:extLst>
                </p:cNvPr>
                <p:cNvSpPr>
                  <a:spLocks noChangeArrowheads="1"/>
                </p:cNvSpPr>
                <p:nvPr/>
              </p:nvSpPr>
              <p:spPr bwMode="auto">
                <a:xfrm>
                  <a:off x="2688" y="288"/>
                  <a:ext cx="48" cy="144"/>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sp>
              <p:nvSpPr>
                <p:cNvPr id="215" name="Rectangle 644">
                  <a:extLst>
                    <a:ext uri="{FF2B5EF4-FFF2-40B4-BE49-F238E27FC236}">
                      <a16:creationId xmlns:a16="http://schemas.microsoft.com/office/drawing/2014/main" id="{4B5B9555-03F8-B341-966D-51DFE0437DF6}"/>
                    </a:ext>
                  </a:extLst>
                </p:cNvPr>
                <p:cNvSpPr>
                  <a:spLocks noChangeArrowheads="1"/>
                </p:cNvSpPr>
                <p:nvPr/>
              </p:nvSpPr>
              <p:spPr bwMode="auto">
                <a:xfrm>
                  <a:off x="2448" y="288"/>
                  <a:ext cx="48" cy="144"/>
                </a:xfrm>
                <a:prstGeom prst="rect">
                  <a:avLst/>
                </a:prstGeom>
                <a:solidFill>
                  <a:srgbClr val="008080"/>
                </a:solidFill>
                <a:ln w="9525">
                  <a:noFill/>
                  <a:miter lim="800000"/>
                  <a:headEnd/>
                  <a:tailEnd/>
                </a:ln>
              </p:spPr>
              <p:txBody>
                <a:bodyPr wrap="none" anchor="ctr">
                  <a:prstTxWarp prst="textNoShape">
                    <a:avLst/>
                  </a:prstTxWarp>
                </a:bodyPr>
                <a:lstStyle/>
                <a:p>
                  <a:endParaRPr lang="en-US"/>
                </a:p>
              </p:txBody>
            </p:sp>
            <p:sp>
              <p:nvSpPr>
                <p:cNvPr id="216" name="Rectangle 645">
                  <a:extLst>
                    <a:ext uri="{FF2B5EF4-FFF2-40B4-BE49-F238E27FC236}">
                      <a16:creationId xmlns:a16="http://schemas.microsoft.com/office/drawing/2014/main" id="{39CBDD66-ABFD-254B-AA6A-B39E1AA259C4}"/>
                    </a:ext>
                  </a:extLst>
                </p:cNvPr>
                <p:cNvSpPr>
                  <a:spLocks noChangeArrowheads="1"/>
                </p:cNvSpPr>
                <p:nvPr/>
              </p:nvSpPr>
              <p:spPr bwMode="auto">
                <a:xfrm>
                  <a:off x="1776" y="288"/>
                  <a:ext cx="48" cy="144"/>
                </a:xfrm>
                <a:prstGeom prst="rect">
                  <a:avLst/>
                </a:prstGeom>
                <a:solidFill>
                  <a:srgbClr val="800000"/>
                </a:solidFill>
                <a:ln w="9525">
                  <a:noFill/>
                  <a:miter lim="800000"/>
                  <a:headEnd/>
                  <a:tailEnd/>
                </a:ln>
              </p:spPr>
              <p:txBody>
                <a:bodyPr wrap="none" anchor="ctr">
                  <a:prstTxWarp prst="textNoShape">
                    <a:avLst/>
                  </a:prstTxWarp>
                </a:bodyPr>
                <a:lstStyle/>
                <a:p>
                  <a:endParaRPr lang="en-US"/>
                </a:p>
              </p:txBody>
            </p:sp>
            <p:sp>
              <p:nvSpPr>
                <p:cNvPr id="217" name="Rectangle 646">
                  <a:extLst>
                    <a:ext uri="{FF2B5EF4-FFF2-40B4-BE49-F238E27FC236}">
                      <a16:creationId xmlns:a16="http://schemas.microsoft.com/office/drawing/2014/main" id="{8A54E58E-6D22-7D41-B1EE-DA79B2520622}"/>
                    </a:ext>
                  </a:extLst>
                </p:cNvPr>
                <p:cNvSpPr>
                  <a:spLocks noChangeArrowheads="1"/>
                </p:cNvSpPr>
                <p:nvPr/>
              </p:nvSpPr>
              <p:spPr bwMode="auto">
                <a:xfrm>
                  <a:off x="2736" y="288"/>
                  <a:ext cx="48" cy="144"/>
                </a:xfrm>
                <a:prstGeom prst="rect">
                  <a:avLst/>
                </a:prstGeom>
                <a:solidFill>
                  <a:srgbClr val="FF0000"/>
                </a:solidFill>
                <a:ln w="9525">
                  <a:noFill/>
                  <a:miter lim="800000"/>
                  <a:headEnd/>
                  <a:tailEnd/>
                </a:ln>
              </p:spPr>
              <p:txBody>
                <a:bodyPr wrap="none" anchor="ctr">
                  <a:prstTxWarp prst="textNoShape">
                    <a:avLst/>
                  </a:prstTxWarp>
                </a:bodyPr>
                <a:lstStyle/>
                <a:p>
                  <a:endParaRPr lang="en-US"/>
                </a:p>
              </p:txBody>
            </p:sp>
            <p:sp>
              <p:nvSpPr>
                <p:cNvPr id="218" name="Rectangle 647">
                  <a:extLst>
                    <a:ext uri="{FF2B5EF4-FFF2-40B4-BE49-F238E27FC236}">
                      <a16:creationId xmlns:a16="http://schemas.microsoft.com/office/drawing/2014/main" id="{66AB95D6-3C27-B942-B2B7-670AA9228C2B}"/>
                    </a:ext>
                  </a:extLst>
                </p:cNvPr>
                <p:cNvSpPr>
                  <a:spLocks noChangeArrowheads="1"/>
                </p:cNvSpPr>
                <p:nvPr/>
              </p:nvSpPr>
              <p:spPr bwMode="auto">
                <a:xfrm>
                  <a:off x="2064" y="288"/>
                  <a:ext cx="48" cy="144"/>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219" name="Rectangle 648">
                  <a:extLst>
                    <a:ext uri="{FF2B5EF4-FFF2-40B4-BE49-F238E27FC236}">
                      <a16:creationId xmlns:a16="http://schemas.microsoft.com/office/drawing/2014/main" id="{92926289-A78F-E64A-B9DD-5564A9B4C0E3}"/>
                    </a:ext>
                  </a:extLst>
                </p:cNvPr>
                <p:cNvSpPr>
                  <a:spLocks noChangeArrowheads="1"/>
                </p:cNvSpPr>
                <p:nvPr/>
              </p:nvSpPr>
              <p:spPr bwMode="auto">
                <a:xfrm>
                  <a:off x="1968" y="288"/>
                  <a:ext cx="48" cy="144"/>
                </a:xfrm>
                <a:prstGeom prst="rect">
                  <a:avLst/>
                </a:prstGeom>
                <a:solidFill>
                  <a:srgbClr val="808000"/>
                </a:solidFill>
                <a:ln w="9525">
                  <a:noFill/>
                  <a:miter lim="800000"/>
                  <a:headEnd/>
                  <a:tailEnd/>
                </a:ln>
              </p:spPr>
              <p:txBody>
                <a:bodyPr wrap="none" anchor="ctr">
                  <a:prstTxWarp prst="textNoShape">
                    <a:avLst/>
                  </a:prstTxWarp>
                </a:bodyPr>
                <a:lstStyle/>
                <a:p>
                  <a:endParaRPr lang="en-US"/>
                </a:p>
              </p:txBody>
            </p:sp>
            <p:sp>
              <p:nvSpPr>
                <p:cNvPr id="220" name="Line 649">
                  <a:extLst>
                    <a:ext uri="{FF2B5EF4-FFF2-40B4-BE49-F238E27FC236}">
                      <a16:creationId xmlns:a16="http://schemas.microsoft.com/office/drawing/2014/main" id="{F07D4955-194F-634C-B1CA-08B24E9558BF}"/>
                    </a:ext>
                  </a:extLst>
                </p:cNvPr>
                <p:cNvSpPr>
                  <a:spLocks noChangeShapeType="1"/>
                </p:cNvSpPr>
                <p:nvPr/>
              </p:nvSpPr>
              <p:spPr bwMode="auto">
                <a:xfrm>
                  <a:off x="1776"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21" name="Line 650">
                  <a:extLst>
                    <a:ext uri="{FF2B5EF4-FFF2-40B4-BE49-F238E27FC236}">
                      <a16:creationId xmlns:a16="http://schemas.microsoft.com/office/drawing/2014/main" id="{085C94A8-AA0E-DA40-9B64-471D66D13E8D}"/>
                    </a:ext>
                  </a:extLst>
                </p:cNvPr>
                <p:cNvSpPr>
                  <a:spLocks noChangeShapeType="1"/>
                </p:cNvSpPr>
                <p:nvPr/>
              </p:nvSpPr>
              <p:spPr bwMode="auto">
                <a:xfrm>
                  <a:off x="1824"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22" name="Line 651">
                  <a:extLst>
                    <a:ext uri="{FF2B5EF4-FFF2-40B4-BE49-F238E27FC236}">
                      <a16:creationId xmlns:a16="http://schemas.microsoft.com/office/drawing/2014/main" id="{48B60AD7-6EA8-B944-8FFD-47ACCEBD3567}"/>
                    </a:ext>
                  </a:extLst>
                </p:cNvPr>
                <p:cNvSpPr>
                  <a:spLocks noChangeShapeType="1"/>
                </p:cNvSpPr>
                <p:nvPr/>
              </p:nvSpPr>
              <p:spPr bwMode="auto">
                <a:xfrm>
                  <a:off x="187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23" name="Line 652">
                  <a:extLst>
                    <a:ext uri="{FF2B5EF4-FFF2-40B4-BE49-F238E27FC236}">
                      <a16:creationId xmlns:a16="http://schemas.microsoft.com/office/drawing/2014/main" id="{D760E48F-1CED-1541-B320-CB79B8E0F818}"/>
                    </a:ext>
                  </a:extLst>
                </p:cNvPr>
                <p:cNvSpPr>
                  <a:spLocks noChangeShapeType="1"/>
                </p:cNvSpPr>
                <p:nvPr/>
              </p:nvSpPr>
              <p:spPr bwMode="auto">
                <a:xfrm>
                  <a:off x="1920"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24" name="Line 653">
                  <a:extLst>
                    <a:ext uri="{FF2B5EF4-FFF2-40B4-BE49-F238E27FC236}">
                      <a16:creationId xmlns:a16="http://schemas.microsoft.com/office/drawing/2014/main" id="{1019E6E7-F1C9-544B-B40F-02CB366AFDD4}"/>
                    </a:ext>
                  </a:extLst>
                </p:cNvPr>
                <p:cNvSpPr>
                  <a:spLocks noChangeShapeType="1"/>
                </p:cNvSpPr>
                <p:nvPr/>
              </p:nvSpPr>
              <p:spPr bwMode="auto">
                <a:xfrm>
                  <a:off x="1968"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25" name="Line 654">
                  <a:extLst>
                    <a:ext uri="{FF2B5EF4-FFF2-40B4-BE49-F238E27FC236}">
                      <a16:creationId xmlns:a16="http://schemas.microsoft.com/office/drawing/2014/main" id="{AA9E467C-A4E9-DD4F-8387-BB24B7EBFD7D}"/>
                    </a:ext>
                  </a:extLst>
                </p:cNvPr>
                <p:cNvSpPr>
                  <a:spLocks noChangeShapeType="1"/>
                </p:cNvSpPr>
                <p:nvPr/>
              </p:nvSpPr>
              <p:spPr bwMode="auto">
                <a:xfrm>
                  <a:off x="2016"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26" name="Line 655">
                  <a:extLst>
                    <a:ext uri="{FF2B5EF4-FFF2-40B4-BE49-F238E27FC236}">
                      <a16:creationId xmlns:a16="http://schemas.microsoft.com/office/drawing/2014/main" id="{2A971178-779D-D046-B187-F9E5C078F693}"/>
                    </a:ext>
                  </a:extLst>
                </p:cNvPr>
                <p:cNvSpPr>
                  <a:spLocks noChangeShapeType="1"/>
                </p:cNvSpPr>
                <p:nvPr/>
              </p:nvSpPr>
              <p:spPr bwMode="auto">
                <a:xfrm>
                  <a:off x="2064"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27" name="Line 656">
                  <a:extLst>
                    <a:ext uri="{FF2B5EF4-FFF2-40B4-BE49-F238E27FC236}">
                      <a16:creationId xmlns:a16="http://schemas.microsoft.com/office/drawing/2014/main" id="{916BB57E-EA23-B145-8A6E-9721A9F688EE}"/>
                    </a:ext>
                  </a:extLst>
                </p:cNvPr>
                <p:cNvSpPr>
                  <a:spLocks noChangeShapeType="1"/>
                </p:cNvSpPr>
                <p:nvPr/>
              </p:nvSpPr>
              <p:spPr bwMode="auto">
                <a:xfrm>
                  <a:off x="211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28" name="Line 657">
                  <a:extLst>
                    <a:ext uri="{FF2B5EF4-FFF2-40B4-BE49-F238E27FC236}">
                      <a16:creationId xmlns:a16="http://schemas.microsoft.com/office/drawing/2014/main" id="{9CC74C72-8D32-E44E-A44D-1EFD52D3983D}"/>
                    </a:ext>
                  </a:extLst>
                </p:cNvPr>
                <p:cNvSpPr>
                  <a:spLocks noChangeShapeType="1"/>
                </p:cNvSpPr>
                <p:nvPr/>
              </p:nvSpPr>
              <p:spPr bwMode="auto">
                <a:xfrm>
                  <a:off x="211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29" name="Line 658">
                  <a:extLst>
                    <a:ext uri="{FF2B5EF4-FFF2-40B4-BE49-F238E27FC236}">
                      <a16:creationId xmlns:a16="http://schemas.microsoft.com/office/drawing/2014/main" id="{91733191-A0ED-5740-BB5C-98E855227137}"/>
                    </a:ext>
                  </a:extLst>
                </p:cNvPr>
                <p:cNvSpPr>
                  <a:spLocks noChangeShapeType="1"/>
                </p:cNvSpPr>
                <p:nvPr/>
              </p:nvSpPr>
              <p:spPr bwMode="auto">
                <a:xfrm>
                  <a:off x="2160"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30" name="Line 659">
                  <a:extLst>
                    <a:ext uri="{FF2B5EF4-FFF2-40B4-BE49-F238E27FC236}">
                      <a16:creationId xmlns:a16="http://schemas.microsoft.com/office/drawing/2014/main" id="{BF9321E3-E216-6F4B-87C2-F785A35492A1}"/>
                    </a:ext>
                  </a:extLst>
                </p:cNvPr>
                <p:cNvSpPr>
                  <a:spLocks noChangeShapeType="1"/>
                </p:cNvSpPr>
                <p:nvPr/>
              </p:nvSpPr>
              <p:spPr bwMode="auto">
                <a:xfrm>
                  <a:off x="2208"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31" name="Line 660">
                  <a:extLst>
                    <a:ext uri="{FF2B5EF4-FFF2-40B4-BE49-F238E27FC236}">
                      <a16:creationId xmlns:a16="http://schemas.microsoft.com/office/drawing/2014/main" id="{964D1510-26E0-7A4D-AA65-00FDC227AAA5}"/>
                    </a:ext>
                  </a:extLst>
                </p:cNvPr>
                <p:cNvSpPr>
                  <a:spLocks noChangeShapeType="1"/>
                </p:cNvSpPr>
                <p:nvPr/>
              </p:nvSpPr>
              <p:spPr bwMode="auto">
                <a:xfrm>
                  <a:off x="2256"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32" name="Line 661">
                  <a:extLst>
                    <a:ext uri="{FF2B5EF4-FFF2-40B4-BE49-F238E27FC236}">
                      <a16:creationId xmlns:a16="http://schemas.microsoft.com/office/drawing/2014/main" id="{8B652628-BFA9-564C-B6D9-D40522E6BDEE}"/>
                    </a:ext>
                  </a:extLst>
                </p:cNvPr>
                <p:cNvSpPr>
                  <a:spLocks noChangeShapeType="1"/>
                </p:cNvSpPr>
                <p:nvPr/>
              </p:nvSpPr>
              <p:spPr bwMode="auto">
                <a:xfrm>
                  <a:off x="2304"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33" name="Line 662">
                  <a:extLst>
                    <a:ext uri="{FF2B5EF4-FFF2-40B4-BE49-F238E27FC236}">
                      <a16:creationId xmlns:a16="http://schemas.microsoft.com/office/drawing/2014/main" id="{BB090C61-8035-4443-9339-7ED901615F87}"/>
                    </a:ext>
                  </a:extLst>
                </p:cNvPr>
                <p:cNvSpPr>
                  <a:spLocks noChangeShapeType="1"/>
                </p:cNvSpPr>
                <p:nvPr/>
              </p:nvSpPr>
              <p:spPr bwMode="auto">
                <a:xfrm>
                  <a:off x="235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34" name="Line 663">
                  <a:extLst>
                    <a:ext uri="{FF2B5EF4-FFF2-40B4-BE49-F238E27FC236}">
                      <a16:creationId xmlns:a16="http://schemas.microsoft.com/office/drawing/2014/main" id="{FE2498A7-8AE5-BB4D-9E88-FA8AD1EBBB0D}"/>
                    </a:ext>
                  </a:extLst>
                </p:cNvPr>
                <p:cNvSpPr>
                  <a:spLocks noChangeShapeType="1"/>
                </p:cNvSpPr>
                <p:nvPr/>
              </p:nvSpPr>
              <p:spPr bwMode="auto">
                <a:xfrm>
                  <a:off x="2400"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35" name="Line 664">
                  <a:extLst>
                    <a:ext uri="{FF2B5EF4-FFF2-40B4-BE49-F238E27FC236}">
                      <a16:creationId xmlns:a16="http://schemas.microsoft.com/office/drawing/2014/main" id="{49C28321-F6EC-414B-BDE1-91268E0B0431}"/>
                    </a:ext>
                  </a:extLst>
                </p:cNvPr>
                <p:cNvSpPr>
                  <a:spLocks noChangeShapeType="1"/>
                </p:cNvSpPr>
                <p:nvPr/>
              </p:nvSpPr>
              <p:spPr bwMode="auto">
                <a:xfrm>
                  <a:off x="2448"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36" name="Line 665">
                  <a:extLst>
                    <a:ext uri="{FF2B5EF4-FFF2-40B4-BE49-F238E27FC236}">
                      <a16:creationId xmlns:a16="http://schemas.microsoft.com/office/drawing/2014/main" id="{4B121159-5AFD-1F46-9DF7-0ED60828EA53}"/>
                    </a:ext>
                  </a:extLst>
                </p:cNvPr>
                <p:cNvSpPr>
                  <a:spLocks noChangeShapeType="1"/>
                </p:cNvSpPr>
                <p:nvPr/>
              </p:nvSpPr>
              <p:spPr bwMode="auto">
                <a:xfrm>
                  <a:off x="2496"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37" name="Line 666">
                  <a:extLst>
                    <a:ext uri="{FF2B5EF4-FFF2-40B4-BE49-F238E27FC236}">
                      <a16:creationId xmlns:a16="http://schemas.microsoft.com/office/drawing/2014/main" id="{0E1D803A-FD32-4E40-91AA-FEE5EE9CF4E8}"/>
                    </a:ext>
                  </a:extLst>
                </p:cNvPr>
                <p:cNvSpPr>
                  <a:spLocks noChangeShapeType="1"/>
                </p:cNvSpPr>
                <p:nvPr/>
              </p:nvSpPr>
              <p:spPr bwMode="auto">
                <a:xfrm>
                  <a:off x="2544"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38" name="Line 667">
                  <a:extLst>
                    <a:ext uri="{FF2B5EF4-FFF2-40B4-BE49-F238E27FC236}">
                      <a16:creationId xmlns:a16="http://schemas.microsoft.com/office/drawing/2014/main" id="{A1EB75A9-6EA8-7446-8908-9FAD7875FB2C}"/>
                    </a:ext>
                  </a:extLst>
                </p:cNvPr>
                <p:cNvSpPr>
                  <a:spLocks noChangeShapeType="1"/>
                </p:cNvSpPr>
                <p:nvPr/>
              </p:nvSpPr>
              <p:spPr bwMode="auto">
                <a:xfrm>
                  <a:off x="259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39" name="Line 668">
                  <a:extLst>
                    <a:ext uri="{FF2B5EF4-FFF2-40B4-BE49-F238E27FC236}">
                      <a16:creationId xmlns:a16="http://schemas.microsoft.com/office/drawing/2014/main" id="{A318A958-9DFC-174F-AF0F-65665C0B721C}"/>
                    </a:ext>
                  </a:extLst>
                </p:cNvPr>
                <p:cNvSpPr>
                  <a:spLocks noChangeShapeType="1"/>
                </p:cNvSpPr>
                <p:nvPr/>
              </p:nvSpPr>
              <p:spPr bwMode="auto">
                <a:xfrm>
                  <a:off x="2640"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40" name="Line 669">
                  <a:extLst>
                    <a:ext uri="{FF2B5EF4-FFF2-40B4-BE49-F238E27FC236}">
                      <a16:creationId xmlns:a16="http://schemas.microsoft.com/office/drawing/2014/main" id="{0D8520EE-A4CC-ED4A-BF3C-9A1C3B37B8E7}"/>
                    </a:ext>
                  </a:extLst>
                </p:cNvPr>
                <p:cNvSpPr>
                  <a:spLocks noChangeShapeType="1"/>
                </p:cNvSpPr>
                <p:nvPr/>
              </p:nvSpPr>
              <p:spPr bwMode="auto">
                <a:xfrm>
                  <a:off x="2688"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41" name="Line 670">
                  <a:extLst>
                    <a:ext uri="{FF2B5EF4-FFF2-40B4-BE49-F238E27FC236}">
                      <a16:creationId xmlns:a16="http://schemas.microsoft.com/office/drawing/2014/main" id="{CBBA74EB-020D-A640-A73D-64518F2449E4}"/>
                    </a:ext>
                  </a:extLst>
                </p:cNvPr>
                <p:cNvSpPr>
                  <a:spLocks noChangeShapeType="1"/>
                </p:cNvSpPr>
                <p:nvPr/>
              </p:nvSpPr>
              <p:spPr bwMode="auto">
                <a:xfrm>
                  <a:off x="2736"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42" name="Line 671">
                  <a:extLst>
                    <a:ext uri="{FF2B5EF4-FFF2-40B4-BE49-F238E27FC236}">
                      <a16:creationId xmlns:a16="http://schemas.microsoft.com/office/drawing/2014/main" id="{178A7386-836B-A741-8AFA-FC6ED879548B}"/>
                    </a:ext>
                  </a:extLst>
                </p:cNvPr>
                <p:cNvSpPr>
                  <a:spLocks noChangeShapeType="1"/>
                </p:cNvSpPr>
                <p:nvPr/>
              </p:nvSpPr>
              <p:spPr bwMode="auto">
                <a:xfrm>
                  <a:off x="2784"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43" name="Line 672">
                  <a:extLst>
                    <a:ext uri="{FF2B5EF4-FFF2-40B4-BE49-F238E27FC236}">
                      <a16:creationId xmlns:a16="http://schemas.microsoft.com/office/drawing/2014/main" id="{4D2AECE1-973A-8844-9729-1D50360F21C0}"/>
                    </a:ext>
                  </a:extLst>
                </p:cNvPr>
                <p:cNvSpPr>
                  <a:spLocks noChangeShapeType="1"/>
                </p:cNvSpPr>
                <p:nvPr/>
              </p:nvSpPr>
              <p:spPr bwMode="auto">
                <a:xfrm>
                  <a:off x="1728" y="288"/>
                  <a:ext cx="115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44" name="Line 673">
                  <a:extLst>
                    <a:ext uri="{FF2B5EF4-FFF2-40B4-BE49-F238E27FC236}">
                      <a16:creationId xmlns:a16="http://schemas.microsoft.com/office/drawing/2014/main" id="{893BA973-9EA7-B141-A55F-50F1FF659E09}"/>
                    </a:ext>
                  </a:extLst>
                </p:cNvPr>
                <p:cNvSpPr>
                  <a:spLocks noChangeShapeType="1"/>
                </p:cNvSpPr>
                <p:nvPr/>
              </p:nvSpPr>
              <p:spPr bwMode="auto">
                <a:xfrm flipV="1">
                  <a:off x="1728" y="288"/>
                  <a:ext cx="0" cy="1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45" name="Line 674">
                  <a:extLst>
                    <a:ext uri="{FF2B5EF4-FFF2-40B4-BE49-F238E27FC236}">
                      <a16:creationId xmlns:a16="http://schemas.microsoft.com/office/drawing/2014/main" id="{37CD8B5F-DC08-A447-9874-77DC8F50D005}"/>
                    </a:ext>
                  </a:extLst>
                </p:cNvPr>
                <p:cNvSpPr>
                  <a:spLocks noChangeShapeType="1"/>
                </p:cNvSpPr>
                <p:nvPr/>
              </p:nvSpPr>
              <p:spPr bwMode="auto">
                <a:xfrm>
                  <a:off x="2832" y="288"/>
                  <a:ext cx="0" cy="144"/>
                </a:xfrm>
                <a:prstGeom prst="line">
                  <a:avLst/>
                </a:prstGeom>
                <a:noFill/>
                <a:ln w="6350">
                  <a:solidFill>
                    <a:srgbClr val="CCCCCC"/>
                  </a:solidFill>
                  <a:round/>
                  <a:headEnd/>
                  <a:tailEnd/>
                </a:ln>
              </p:spPr>
              <p:txBody>
                <a:bodyPr wrap="none" anchor="ctr">
                  <a:prstTxWarp prst="textNoShape">
                    <a:avLst/>
                  </a:prstTxWarp>
                </a:bodyPr>
                <a:lstStyle/>
                <a:p>
                  <a:endParaRPr lang="en-US"/>
                </a:p>
              </p:txBody>
            </p:sp>
            <p:sp>
              <p:nvSpPr>
                <p:cNvPr id="246" name="Line 675">
                  <a:extLst>
                    <a:ext uri="{FF2B5EF4-FFF2-40B4-BE49-F238E27FC236}">
                      <a16:creationId xmlns:a16="http://schemas.microsoft.com/office/drawing/2014/main" id="{6AC8CB18-18B4-C544-8DFB-DD6446D1F333}"/>
                    </a:ext>
                  </a:extLst>
                </p:cNvPr>
                <p:cNvSpPr>
                  <a:spLocks noChangeShapeType="1"/>
                </p:cNvSpPr>
                <p:nvPr/>
              </p:nvSpPr>
              <p:spPr bwMode="auto">
                <a:xfrm>
                  <a:off x="1728" y="432"/>
                  <a:ext cx="115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195" name="Text Box 676">
                <a:extLst>
                  <a:ext uri="{FF2B5EF4-FFF2-40B4-BE49-F238E27FC236}">
                    <a16:creationId xmlns:a16="http://schemas.microsoft.com/office/drawing/2014/main" id="{3FCA0FD6-14D2-364C-A038-698F2F5E35C4}"/>
                  </a:ext>
                </a:extLst>
              </p:cNvPr>
              <p:cNvSpPr txBox="1">
                <a:spLocks noChangeArrowheads="1"/>
              </p:cNvSpPr>
              <p:nvPr/>
            </p:nvSpPr>
            <p:spPr bwMode="auto">
              <a:xfrm>
                <a:off x="1728" y="144"/>
                <a:ext cx="720" cy="48"/>
              </a:xfrm>
              <a:prstGeom prst="rect">
                <a:avLst/>
              </a:prstGeom>
              <a:noFill/>
              <a:ln w="9525">
                <a:noFill/>
                <a:miter lim="800000"/>
                <a:headEnd/>
                <a:tailEnd/>
              </a:ln>
            </p:spPr>
            <p:txBody>
              <a:bodyPr lIns="0" tIns="0" rIns="0" bIns="0" anchor="ctr">
                <a:prstTxWarp prst="textNoShape">
                  <a:avLst/>
                </a:prstTxWarp>
              </a:bodyPr>
              <a:lstStyle/>
              <a:p>
                <a:r>
                  <a:rPr lang="en-US" sz="600">
                    <a:latin typeface="Lucida Console" pitchFamily="-110" charset="0"/>
                  </a:rPr>
                  <a:t>A.col[ ]</a:t>
                </a:r>
              </a:p>
            </p:txBody>
          </p:sp>
          <p:sp>
            <p:nvSpPr>
              <p:cNvPr id="196" name="Text Box 677">
                <a:extLst>
                  <a:ext uri="{FF2B5EF4-FFF2-40B4-BE49-F238E27FC236}">
                    <a16:creationId xmlns:a16="http://schemas.microsoft.com/office/drawing/2014/main" id="{F1F5DD62-21D7-1B4B-83E6-71692F03926D}"/>
                  </a:ext>
                </a:extLst>
              </p:cNvPr>
              <p:cNvSpPr txBox="1">
                <a:spLocks noChangeArrowheads="1"/>
              </p:cNvSpPr>
              <p:nvPr/>
            </p:nvSpPr>
            <p:spPr bwMode="auto">
              <a:xfrm>
                <a:off x="2880" y="192"/>
                <a:ext cx="96" cy="48"/>
              </a:xfrm>
              <a:prstGeom prst="rect">
                <a:avLst/>
              </a:prstGeom>
              <a:noFill/>
              <a:ln w="9525">
                <a:noFill/>
                <a:miter lim="800000"/>
                <a:headEnd/>
                <a:tailEnd/>
              </a:ln>
            </p:spPr>
            <p:txBody>
              <a:bodyPr lIns="0" tIns="0" rIns="0" bIns="0" anchor="ctr">
                <a:prstTxWarp prst="textNoShape">
                  <a:avLst/>
                </a:prstTxWarp>
              </a:bodyPr>
              <a:lstStyle/>
              <a:p>
                <a:r>
                  <a:rPr lang="en-US" sz="600">
                    <a:latin typeface="Lucida Console" pitchFamily="-110" charset="0"/>
                  </a:rPr>
                  <a:t>...</a:t>
                </a:r>
              </a:p>
            </p:txBody>
          </p:sp>
        </p:grpSp>
      </p:grpSp>
    </p:spTree>
    <p:extLst>
      <p:ext uri="{BB962C8B-B14F-4D97-AF65-F5344CB8AC3E}">
        <p14:creationId xmlns:p14="http://schemas.microsoft.com/office/powerpoint/2010/main" val="839215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model for </a:t>
            </a:r>
            <a:r>
              <a:rPr lang="en-US" dirty="0" err="1"/>
              <a:t>SpMV</a:t>
            </a:r>
            <a:endParaRPr lang="en-US" dirty="0"/>
          </a:p>
        </p:txBody>
      </p:sp>
      <p:sp>
        <p:nvSpPr>
          <p:cNvPr id="3" name="Content Placeholder 2"/>
          <p:cNvSpPr>
            <a:spLocks noGrp="1"/>
          </p:cNvSpPr>
          <p:nvPr>
            <p:ph idx="1"/>
          </p:nvPr>
        </p:nvSpPr>
        <p:spPr>
          <a:xfrm>
            <a:off x="457200" y="1447800"/>
            <a:ext cx="6858000" cy="5638800"/>
          </a:xfrm>
        </p:spPr>
        <p:txBody>
          <a:bodyPr/>
          <a:lstStyle/>
          <a:p>
            <a:pPr marL="457200" indent="-457200" eaLnBrk="1" hangingPunct="1">
              <a:spcBef>
                <a:spcPts val="0"/>
              </a:spcBef>
              <a:buFont typeface="Arial" panose="020B0604020202020204" pitchFamily="34" charset="0"/>
              <a:buChar char="•"/>
            </a:pPr>
            <a:r>
              <a:rPr lang="en-US" sz="3200" dirty="0"/>
              <a:t>Double precision roofline models</a:t>
            </a:r>
          </a:p>
          <a:p>
            <a:pPr marL="457200" indent="-457200" eaLnBrk="1" hangingPunct="1">
              <a:spcBef>
                <a:spcPts val="0"/>
              </a:spcBef>
              <a:buFont typeface="Arial" panose="020B0604020202020204" pitchFamily="34" charset="0"/>
              <a:buChar char="•"/>
            </a:pPr>
            <a:r>
              <a:rPr lang="en-US" sz="3200" dirty="0"/>
              <a:t>In-core optimizations 1..i</a:t>
            </a:r>
          </a:p>
          <a:p>
            <a:pPr marL="457200" indent="-457200" eaLnBrk="1" hangingPunct="1">
              <a:spcBef>
                <a:spcPts val="0"/>
              </a:spcBef>
              <a:buFont typeface="Arial" panose="020B0604020202020204" pitchFamily="34" charset="0"/>
              <a:buChar char="•"/>
            </a:pPr>
            <a:r>
              <a:rPr lang="en-US" sz="3200" dirty="0"/>
              <a:t>DRAM optimizations 1..j</a:t>
            </a:r>
          </a:p>
          <a:p>
            <a:pPr marL="457200" indent="-457200" eaLnBrk="1" hangingPunct="1">
              <a:spcBef>
                <a:spcPts val="0"/>
              </a:spcBef>
              <a:buFont typeface="Arial" panose="020B0604020202020204" pitchFamily="34" charset="0"/>
              <a:buChar char="•"/>
            </a:pPr>
            <a:endParaRPr lang="en-US" sz="3200" dirty="0"/>
          </a:p>
          <a:p>
            <a:pPr marL="457200" indent="-457200" eaLnBrk="1" hangingPunct="1">
              <a:spcBef>
                <a:spcPts val="0"/>
              </a:spcBef>
              <a:buFont typeface="Arial" panose="020B0604020202020204" pitchFamily="34" charset="0"/>
              <a:buChar char="•"/>
            </a:pPr>
            <a:endParaRPr lang="en-US" sz="3200" dirty="0"/>
          </a:p>
          <a:p>
            <a:pPr marL="457200" indent="-457200" eaLnBrk="1" hangingPunct="1">
              <a:spcBef>
                <a:spcPts val="0"/>
              </a:spcBef>
              <a:buFont typeface="Arial" panose="020B0604020202020204" pitchFamily="34" charset="0"/>
              <a:buChar char="•"/>
            </a:pPr>
            <a:endParaRPr lang="en-US" sz="3200" dirty="0"/>
          </a:p>
          <a:p>
            <a:pPr marL="457200" indent="-457200" eaLnBrk="1" hangingPunct="1">
              <a:spcBef>
                <a:spcPts val="0"/>
              </a:spcBef>
              <a:buFont typeface="Arial" panose="020B0604020202020204" pitchFamily="34" charset="0"/>
              <a:buChar char="•"/>
            </a:pPr>
            <a:r>
              <a:rPr lang="en-US" sz="3200" dirty="0"/>
              <a:t>FMA is inherent in </a:t>
            </a:r>
            <a:r>
              <a:rPr lang="en-US" sz="3200" dirty="0" err="1"/>
              <a:t>SpMV</a:t>
            </a:r>
            <a:r>
              <a:rPr lang="en-US" sz="3200" dirty="0"/>
              <a:t> (place at bottom)</a:t>
            </a:r>
            <a:endParaRPr lang="en-US" sz="20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71</a:t>
            </a:fld>
            <a:endParaRPr lang="en-US" dirty="0"/>
          </a:p>
        </p:txBody>
      </p:sp>
      <p:grpSp>
        <p:nvGrpSpPr>
          <p:cNvPr id="4" name="Group 3">
            <a:extLst>
              <a:ext uri="{FF2B5EF4-FFF2-40B4-BE49-F238E27FC236}">
                <a16:creationId xmlns:a16="http://schemas.microsoft.com/office/drawing/2014/main" id="{53496426-625D-CB4D-9386-4541932D6268}"/>
              </a:ext>
            </a:extLst>
          </p:cNvPr>
          <p:cNvGrpSpPr/>
          <p:nvPr/>
        </p:nvGrpSpPr>
        <p:grpSpPr>
          <a:xfrm>
            <a:off x="7543800" y="1447800"/>
            <a:ext cx="6019800" cy="5867400"/>
            <a:chOff x="0" y="914400"/>
            <a:chExt cx="6019800" cy="5867400"/>
          </a:xfrm>
        </p:grpSpPr>
        <p:sp>
          <p:nvSpPr>
            <p:cNvPr id="441" name="Line 3">
              <a:extLst>
                <a:ext uri="{FF2B5EF4-FFF2-40B4-BE49-F238E27FC236}">
                  <a16:creationId xmlns:a16="http://schemas.microsoft.com/office/drawing/2014/main" id="{BEAA4DA6-9E67-1D41-A010-28F6BBFF382A}"/>
                </a:ext>
              </a:extLst>
            </p:cNvPr>
            <p:cNvSpPr>
              <a:spLocks noChangeShapeType="1"/>
            </p:cNvSpPr>
            <p:nvPr/>
          </p:nvSpPr>
          <p:spPr bwMode="auto">
            <a:xfrm flipV="1">
              <a:off x="40354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42" name="Line 4">
              <a:extLst>
                <a:ext uri="{FF2B5EF4-FFF2-40B4-BE49-F238E27FC236}">
                  <a16:creationId xmlns:a16="http://schemas.microsoft.com/office/drawing/2014/main" id="{41F86348-DAF9-6E4D-9E82-F2FD6E3F2843}"/>
                </a:ext>
              </a:extLst>
            </p:cNvPr>
            <p:cNvSpPr>
              <a:spLocks noChangeShapeType="1"/>
            </p:cNvSpPr>
            <p:nvPr/>
          </p:nvSpPr>
          <p:spPr bwMode="auto">
            <a:xfrm flipV="1">
              <a:off x="43402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43" name="Line 5">
              <a:extLst>
                <a:ext uri="{FF2B5EF4-FFF2-40B4-BE49-F238E27FC236}">
                  <a16:creationId xmlns:a16="http://schemas.microsoft.com/office/drawing/2014/main" id="{C19165C8-6510-6B45-8299-2B45FB08720E}"/>
                </a:ext>
              </a:extLst>
            </p:cNvPr>
            <p:cNvSpPr>
              <a:spLocks noChangeShapeType="1"/>
            </p:cNvSpPr>
            <p:nvPr/>
          </p:nvSpPr>
          <p:spPr bwMode="auto">
            <a:xfrm flipV="1">
              <a:off x="46434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44" name="Line 6">
              <a:extLst>
                <a:ext uri="{FF2B5EF4-FFF2-40B4-BE49-F238E27FC236}">
                  <a16:creationId xmlns:a16="http://schemas.microsoft.com/office/drawing/2014/main" id="{B862097C-63ED-6F4B-BBDF-58682FF5DD8E}"/>
                </a:ext>
              </a:extLst>
            </p:cNvPr>
            <p:cNvSpPr>
              <a:spLocks noChangeShapeType="1"/>
            </p:cNvSpPr>
            <p:nvPr/>
          </p:nvSpPr>
          <p:spPr bwMode="auto">
            <a:xfrm flipV="1">
              <a:off x="49482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45" name="Line 7">
              <a:extLst>
                <a:ext uri="{FF2B5EF4-FFF2-40B4-BE49-F238E27FC236}">
                  <a16:creationId xmlns:a16="http://schemas.microsoft.com/office/drawing/2014/main" id="{EFFC7D45-C8F9-0943-8B23-AA068B15371E}"/>
                </a:ext>
              </a:extLst>
            </p:cNvPr>
            <p:cNvSpPr>
              <a:spLocks noChangeShapeType="1"/>
            </p:cNvSpPr>
            <p:nvPr/>
          </p:nvSpPr>
          <p:spPr bwMode="auto">
            <a:xfrm flipV="1">
              <a:off x="52530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46" name="Line 8">
              <a:extLst>
                <a:ext uri="{FF2B5EF4-FFF2-40B4-BE49-F238E27FC236}">
                  <a16:creationId xmlns:a16="http://schemas.microsoft.com/office/drawing/2014/main" id="{8FA6AD8B-77DB-A64B-88EE-F1CA4B233870}"/>
                </a:ext>
              </a:extLst>
            </p:cNvPr>
            <p:cNvSpPr>
              <a:spLocks noChangeShapeType="1"/>
            </p:cNvSpPr>
            <p:nvPr/>
          </p:nvSpPr>
          <p:spPr bwMode="auto">
            <a:xfrm flipV="1">
              <a:off x="5556250" y="1066800"/>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47" name="Line 9">
              <a:extLst>
                <a:ext uri="{FF2B5EF4-FFF2-40B4-BE49-F238E27FC236}">
                  <a16:creationId xmlns:a16="http://schemas.microsoft.com/office/drawing/2014/main" id="{9CF4FBC3-D862-3041-B9BC-6B15877C4BA3}"/>
                </a:ext>
              </a:extLst>
            </p:cNvPr>
            <p:cNvSpPr>
              <a:spLocks noChangeShapeType="1"/>
            </p:cNvSpPr>
            <p:nvPr/>
          </p:nvSpPr>
          <p:spPr bwMode="auto">
            <a:xfrm flipV="1">
              <a:off x="5861050" y="1066800"/>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48" name="Line 10">
              <a:extLst>
                <a:ext uri="{FF2B5EF4-FFF2-40B4-BE49-F238E27FC236}">
                  <a16:creationId xmlns:a16="http://schemas.microsoft.com/office/drawing/2014/main" id="{29980DAE-5295-8F4D-B158-1105FBF1EE88}"/>
                </a:ext>
              </a:extLst>
            </p:cNvPr>
            <p:cNvSpPr>
              <a:spLocks noChangeShapeType="1"/>
            </p:cNvSpPr>
            <p:nvPr/>
          </p:nvSpPr>
          <p:spPr bwMode="auto">
            <a:xfrm flipH="1" flipV="1">
              <a:off x="3730625" y="3046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49" name="Line 11">
              <a:extLst>
                <a:ext uri="{FF2B5EF4-FFF2-40B4-BE49-F238E27FC236}">
                  <a16:creationId xmlns:a16="http://schemas.microsoft.com/office/drawing/2014/main" id="{45E1CDE5-73B8-DE40-9F44-985EACD7D4B8}"/>
                </a:ext>
              </a:extLst>
            </p:cNvPr>
            <p:cNvSpPr>
              <a:spLocks noChangeShapeType="1"/>
            </p:cNvSpPr>
            <p:nvPr/>
          </p:nvSpPr>
          <p:spPr bwMode="auto">
            <a:xfrm flipH="1" flipV="1">
              <a:off x="3730625" y="27416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0" name="Line 12">
              <a:extLst>
                <a:ext uri="{FF2B5EF4-FFF2-40B4-BE49-F238E27FC236}">
                  <a16:creationId xmlns:a16="http://schemas.microsoft.com/office/drawing/2014/main" id="{CBB63688-6EC2-C84D-A0D4-7C723DBA3169}"/>
                </a:ext>
              </a:extLst>
            </p:cNvPr>
            <p:cNvSpPr>
              <a:spLocks noChangeShapeType="1"/>
            </p:cNvSpPr>
            <p:nvPr/>
          </p:nvSpPr>
          <p:spPr bwMode="auto">
            <a:xfrm flipH="1" flipV="1">
              <a:off x="3730625" y="2438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1" name="Line 13">
              <a:extLst>
                <a:ext uri="{FF2B5EF4-FFF2-40B4-BE49-F238E27FC236}">
                  <a16:creationId xmlns:a16="http://schemas.microsoft.com/office/drawing/2014/main" id="{713D4883-86DE-5A42-A381-B5C4E3A7B9CD}"/>
                </a:ext>
              </a:extLst>
            </p:cNvPr>
            <p:cNvSpPr>
              <a:spLocks noChangeShapeType="1"/>
            </p:cNvSpPr>
            <p:nvPr/>
          </p:nvSpPr>
          <p:spPr bwMode="auto">
            <a:xfrm flipH="1" flipV="1">
              <a:off x="3730625" y="2133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2" name="Line 14">
              <a:extLst>
                <a:ext uri="{FF2B5EF4-FFF2-40B4-BE49-F238E27FC236}">
                  <a16:creationId xmlns:a16="http://schemas.microsoft.com/office/drawing/2014/main" id="{7F866411-4888-9943-B2CC-27D15038365E}"/>
                </a:ext>
              </a:extLst>
            </p:cNvPr>
            <p:cNvSpPr>
              <a:spLocks noChangeShapeType="1"/>
            </p:cNvSpPr>
            <p:nvPr/>
          </p:nvSpPr>
          <p:spPr bwMode="auto">
            <a:xfrm flipH="1" flipV="1">
              <a:off x="3730625" y="1828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3" name="Line 15">
              <a:extLst>
                <a:ext uri="{FF2B5EF4-FFF2-40B4-BE49-F238E27FC236}">
                  <a16:creationId xmlns:a16="http://schemas.microsoft.com/office/drawing/2014/main" id="{D6E6A93C-5192-3D4E-B909-84C9572D02DA}"/>
                </a:ext>
              </a:extLst>
            </p:cNvPr>
            <p:cNvSpPr>
              <a:spLocks noChangeShapeType="1"/>
            </p:cNvSpPr>
            <p:nvPr/>
          </p:nvSpPr>
          <p:spPr bwMode="auto">
            <a:xfrm flipH="1" flipV="1">
              <a:off x="3730625" y="1524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4" name="Line 16">
              <a:extLst>
                <a:ext uri="{FF2B5EF4-FFF2-40B4-BE49-F238E27FC236}">
                  <a16:creationId xmlns:a16="http://schemas.microsoft.com/office/drawing/2014/main" id="{4E53A53E-05EA-9443-B99C-9F30ACD5640F}"/>
                </a:ext>
              </a:extLst>
            </p:cNvPr>
            <p:cNvSpPr>
              <a:spLocks noChangeShapeType="1"/>
            </p:cNvSpPr>
            <p:nvPr/>
          </p:nvSpPr>
          <p:spPr bwMode="auto">
            <a:xfrm flipH="1" flipV="1">
              <a:off x="3730625" y="1219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5" name="Line 37">
              <a:extLst>
                <a:ext uri="{FF2B5EF4-FFF2-40B4-BE49-F238E27FC236}">
                  <a16:creationId xmlns:a16="http://schemas.microsoft.com/office/drawing/2014/main" id="{C858697F-2440-F947-B917-E7F42AD8A27C}"/>
                </a:ext>
              </a:extLst>
            </p:cNvPr>
            <p:cNvSpPr>
              <a:spLocks noChangeShapeType="1"/>
            </p:cNvSpPr>
            <p:nvPr/>
          </p:nvSpPr>
          <p:spPr bwMode="auto">
            <a:xfrm flipV="1">
              <a:off x="1065213"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6" name="Line 38">
              <a:extLst>
                <a:ext uri="{FF2B5EF4-FFF2-40B4-BE49-F238E27FC236}">
                  <a16:creationId xmlns:a16="http://schemas.microsoft.com/office/drawing/2014/main" id="{538EEA54-8781-C94B-993A-61CECA378F57}"/>
                </a:ext>
              </a:extLst>
            </p:cNvPr>
            <p:cNvSpPr>
              <a:spLocks noChangeShapeType="1"/>
            </p:cNvSpPr>
            <p:nvPr/>
          </p:nvSpPr>
          <p:spPr bwMode="auto">
            <a:xfrm flipV="1">
              <a:off x="1370013"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7" name="Line 39">
              <a:extLst>
                <a:ext uri="{FF2B5EF4-FFF2-40B4-BE49-F238E27FC236}">
                  <a16:creationId xmlns:a16="http://schemas.microsoft.com/office/drawing/2014/main" id="{228E6AE8-63AB-8A49-BA3A-EF0D3818FD7F}"/>
                </a:ext>
              </a:extLst>
            </p:cNvPr>
            <p:cNvSpPr>
              <a:spLocks noChangeShapeType="1"/>
            </p:cNvSpPr>
            <p:nvPr/>
          </p:nvSpPr>
          <p:spPr bwMode="auto">
            <a:xfrm flipV="1">
              <a:off x="16732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8" name="Line 40">
              <a:extLst>
                <a:ext uri="{FF2B5EF4-FFF2-40B4-BE49-F238E27FC236}">
                  <a16:creationId xmlns:a16="http://schemas.microsoft.com/office/drawing/2014/main" id="{68E76C3F-42E5-D142-AEE4-07FD78CC8D84}"/>
                </a:ext>
              </a:extLst>
            </p:cNvPr>
            <p:cNvSpPr>
              <a:spLocks noChangeShapeType="1"/>
            </p:cNvSpPr>
            <p:nvPr/>
          </p:nvSpPr>
          <p:spPr bwMode="auto">
            <a:xfrm flipV="1">
              <a:off x="19780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9" name="Line 41">
              <a:extLst>
                <a:ext uri="{FF2B5EF4-FFF2-40B4-BE49-F238E27FC236}">
                  <a16:creationId xmlns:a16="http://schemas.microsoft.com/office/drawing/2014/main" id="{03D34E11-88DA-DA49-9D8A-B3969578B105}"/>
                </a:ext>
              </a:extLst>
            </p:cNvPr>
            <p:cNvSpPr>
              <a:spLocks noChangeShapeType="1"/>
            </p:cNvSpPr>
            <p:nvPr/>
          </p:nvSpPr>
          <p:spPr bwMode="auto">
            <a:xfrm flipV="1">
              <a:off x="22828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0" name="Line 42">
              <a:extLst>
                <a:ext uri="{FF2B5EF4-FFF2-40B4-BE49-F238E27FC236}">
                  <a16:creationId xmlns:a16="http://schemas.microsoft.com/office/drawing/2014/main" id="{F2F44ED5-9576-6A41-A9ED-B3EFDBC8A642}"/>
                </a:ext>
              </a:extLst>
            </p:cNvPr>
            <p:cNvSpPr>
              <a:spLocks noChangeShapeType="1"/>
            </p:cNvSpPr>
            <p:nvPr/>
          </p:nvSpPr>
          <p:spPr bwMode="auto">
            <a:xfrm flipV="1">
              <a:off x="25860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1" name="Line 43">
              <a:extLst>
                <a:ext uri="{FF2B5EF4-FFF2-40B4-BE49-F238E27FC236}">
                  <a16:creationId xmlns:a16="http://schemas.microsoft.com/office/drawing/2014/main" id="{686047E8-8E19-934B-9F56-9E05E6676905}"/>
                </a:ext>
              </a:extLst>
            </p:cNvPr>
            <p:cNvSpPr>
              <a:spLocks noChangeShapeType="1"/>
            </p:cNvSpPr>
            <p:nvPr/>
          </p:nvSpPr>
          <p:spPr bwMode="auto">
            <a:xfrm flipV="1">
              <a:off x="28908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2" name="Line 44">
              <a:extLst>
                <a:ext uri="{FF2B5EF4-FFF2-40B4-BE49-F238E27FC236}">
                  <a16:creationId xmlns:a16="http://schemas.microsoft.com/office/drawing/2014/main" id="{371456D6-0EE0-9B4C-A5B1-27DC0DB4E58F}"/>
                </a:ext>
              </a:extLst>
            </p:cNvPr>
            <p:cNvSpPr>
              <a:spLocks noChangeShapeType="1"/>
            </p:cNvSpPr>
            <p:nvPr/>
          </p:nvSpPr>
          <p:spPr bwMode="auto">
            <a:xfrm flipH="1" flipV="1">
              <a:off x="760413" y="3046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3" name="Line 45">
              <a:extLst>
                <a:ext uri="{FF2B5EF4-FFF2-40B4-BE49-F238E27FC236}">
                  <a16:creationId xmlns:a16="http://schemas.microsoft.com/office/drawing/2014/main" id="{C9DDC713-F21F-FB49-8A91-337887AD2576}"/>
                </a:ext>
              </a:extLst>
            </p:cNvPr>
            <p:cNvSpPr>
              <a:spLocks noChangeShapeType="1"/>
            </p:cNvSpPr>
            <p:nvPr/>
          </p:nvSpPr>
          <p:spPr bwMode="auto">
            <a:xfrm flipH="1" flipV="1">
              <a:off x="760413" y="27416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4" name="Line 46">
              <a:extLst>
                <a:ext uri="{FF2B5EF4-FFF2-40B4-BE49-F238E27FC236}">
                  <a16:creationId xmlns:a16="http://schemas.microsoft.com/office/drawing/2014/main" id="{0A0C241D-FB2E-CD4F-B13C-DE7DCA4BCBA2}"/>
                </a:ext>
              </a:extLst>
            </p:cNvPr>
            <p:cNvSpPr>
              <a:spLocks noChangeShapeType="1"/>
            </p:cNvSpPr>
            <p:nvPr/>
          </p:nvSpPr>
          <p:spPr bwMode="auto">
            <a:xfrm flipH="1" flipV="1">
              <a:off x="760413" y="2438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5" name="Line 47">
              <a:extLst>
                <a:ext uri="{FF2B5EF4-FFF2-40B4-BE49-F238E27FC236}">
                  <a16:creationId xmlns:a16="http://schemas.microsoft.com/office/drawing/2014/main" id="{D98AC33C-3503-5E41-B330-842EC456AF57}"/>
                </a:ext>
              </a:extLst>
            </p:cNvPr>
            <p:cNvSpPr>
              <a:spLocks noChangeShapeType="1"/>
            </p:cNvSpPr>
            <p:nvPr/>
          </p:nvSpPr>
          <p:spPr bwMode="auto">
            <a:xfrm flipH="1" flipV="1">
              <a:off x="760413" y="2133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6" name="Line 48">
              <a:extLst>
                <a:ext uri="{FF2B5EF4-FFF2-40B4-BE49-F238E27FC236}">
                  <a16:creationId xmlns:a16="http://schemas.microsoft.com/office/drawing/2014/main" id="{5C512297-5FC0-924B-B531-BCC0E1ECA01C}"/>
                </a:ext>
              </a:extLst>
            </p:cNvPr>
            <p:cNvSpPr>
              <a:spLocks noChangeShapeType="1"/>
            </p:cNvSpPr>
            <p:nvPr/>
          </p:nvSpPr>
          <p:spPr bwMode="auto">
            <a:xfrm flipH="1" flipV="1">
              <a:off x="760413" y="1828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7" name="Line 49">
              <a:extLst>
                <a:ext uri="{FF2B5EF4-FFF2-40B4-BE49-F238E27FC236}">
                  <a16:creationId xmlns:a16="http://schemas.microsoft.com/office/drawing/2014/main" id="{F3E0396C-92DA-DB4D-8639-DA31B9A84058}"/>
                </a:ext>
              </a:extLst>
            </p:cNvPr>
            <p:cNvSpPr>
              <a:spLocks noChangeShapeType="1"/>
            </p:cNvSpPr>
            <p:nvPr/>
          </p:nvSpPr>
          <p:spPr bwMode="auto">
            <a:xfrm flipH="1" flipV="1">
              <a:off x="760413" y="1524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8" name="Line 50">
              <a:extLst>
                <a:ext uri="{FF2B5EF4-FFF2-40B4-BE49-F238E27FC236}">
                  <a16:creationId xmlns:a16="http://schemas.microsoft.com/office/drawing/2014/main" id="{D3EC20BF-D11B-1A4E-9D24-E8E6D5EE8510}"/>
                </a:ext>
              </a:extLst>
            </p:cNvPr>
            <p:cNvSpPr>
              <a:spLocks noChangeShapeType="1"/>
            </p:cNvSpPr>
            <p:nvPr/>
          </p:nvSpPr>
          <p:spPr bwMode="auto">
            <a:xfrm flipH="1" flipV="1">
              <a:off x="760413" y="1219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9" name="Text Box 51">
              <a:extLst>
                <a:ext uri="{FF2B5EF4-FFF2-40B4-BE49-F238E27FC236}">
                  <a16:creationId xmlns:a16="http://schemas.microsoft.com/office/drawing/2014/main" id="{2315E9E6-C926-4E4C-A674-4BD6B614F0A5}"/>
                </a:ext>
              </a:extLst>
            </p:cNvPr>
            <p:cNvSpPr txBox="1">
              <a:spLocks noChangeArrowheads="1"/>
            </p:cNvSpPr>
            <p:nvPr/>
          </p:nvSpPr>
          <p:spPr bwMode="auto">
            <a:xfrm>
              <a:off x="155575" y="31988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470" name="Text Box 52">
              <a:extLst>
                <a:ext uri="{FF2B5EF4-FFF2-40B4-BE49-F238E27FC236}">
                  <a16:creationId xmlns:a16="http://schemas.microsoft.com/office/drawing/2014/main" id="{959E91F5-0D5D-6147-8410-5DA68765C342}"/>
                </a:ext>
              </a:extLst>
            </p:cNvPr>
            <p:cNvSpPr txBox="1">
              <a:spLocks noChangeArrowheads="1"/>
            </p:cNvSpPr>
            <p:nvPr/>
          </p:nvSpPr>
          <p:spPr bwMode="auto">
            <a:xfrm>
              <a:off x="165100" y="28940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471" name="Text Box 53">
              <a:extLst>
                <a:ext uri="{FF2B5EF4-FFF2-40B4-BE49-F238E27FC236}">
                  <a16:creationId xmlns:a16="http://schemas.microsoft.com/office/drawing/2014/main" id="{CA4E2F1D-3B05-7A46-9BE5-EE161D6CD4E0}"/>
                </a:ext>
              </a:extLst>
            </p:cNvPr>
            <p:cNvSpPr txBox="1">
              <a:spLocks noChangeArrowheads="1"/>
            </p:cNvSpPr>
            <p:nvPr/>
          </p:nvSpPr>
          <p:spPr bwMode="auto">
            <a:xfrm>
              <a:off x="6080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472" name="Line 55">
              <a:extLst>
                <a:ext uri="{FF2B5EF4-FFF2-40B4-BE49-F238E27FC236}">
                  <a16:creationId xmlns:a16="http://schemas.microsoft.com/office/drawing/2014/main" id="{03DF705F-8428-E544-8EF2-374DEF17EEC5}"/>
                </a:ext>
              </a:extLst>
            </p:cNvPr>
            <p:cNvSpPr>
              <a:spLocks noChangeShapeType="1"/>
            </p:cNvSpPr>
            <p:nvPr/>
          </p:nvSpPr>
          <p:spPr bwMode="auto">
            <a:xfrm flipV="1">
              <a:off x="760413" y="1069975"/>
              <a:ext cx="0" cy="2284413"/>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473" name="Text Box 56">
              <a:extLst>
                <a:ext uri="{FF2B5EF4-FFF2-40B4-BE49-F238E27FC236}">
                  <a16:creationId xmlns:a16="http://schemas.microsoft.com/office/drawing/2014/main" id="{CD2B7CEE-371C-6948-86AA-0E4ABEA80B95}"/>
                </a:ext>
              </a:extLst>
            </p:cNvPr>
            <p:cNvSpPr txBox="1">
              <a:spLocks noChangeArrowheads="1"/>
            </p:cNvSpPr>
            <p:nvPr/>
          </p:nvSpPr>
          <p:spPr bwMode="auto">
            <a:xfrm>
              <a:off x="760413" y="3656013"/>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474" name="Text Box 57">
              <a:extLst>
                <a:ext uri="{FF2B5EF4-FFF2-40B4-BE49-F238E27FC236}">
                  <a16:creationId xmlns:a16="http://schemas.microsoft.com/office/drawing/2014/main" id="{B1A43F48-F223-A84D-B990-AD5C97F860A4}"/>
                </a:ext>
              </a:extLst>
            </p:cNvPr>
            <p:cNvSpPr txBox="1">
              <a:spLocks noChangeArrowheads="1"/>
            </p:cNvSpPr>
            <p:nvPr/>
          </p:nvSpPr>
          <p:spPr bwMode="auto">
            <a:xfrm rot="-5400000">
              <a:off x="-988219" y="2058194"/>
              <a:ext cx="2281238"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475" name="Text Box 58">
              <a:extLst>
                <a:ext uri="{FF2B5EF4-FFF2-40B4-BE49-F238E27FC236}">
                  <a16:creationId xmlns:a16="http://schemas.microsoft.com/office/drawing/2014/main" id="{773C1C20-7078-A247-869E-8D550799A579}"/>
                </a:ext>
              </a:extLst>
            </p:cNvPr>
            <p:cNvSpPr txBox="1">
              <a:spLocks noChangeArrowheads="1"/>
            </p:cNvSpPr>
            <p:nvPr/>
          </p:nvSpPr>
          <p:spPr bwMode="auto">
            <a:xfrm>
              <a:off x="165100" y="25892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476" name="Text Box 59">
              <a:extLst>
                <a:ext uri="{FF2B5EF4-FFF2-40B4-BE49-F238E27FC236}">
                  <a16:creationId xmlns:a16="http://schemas.microsoft.com/office/drawing/2014/main" id="{C679838D-1380-3247-BA88-156E20CCE357}"/>
                </a:ext>
              </a:extLst>
            </p:cNvPr>
            <p:cNvSpPr txBox="1">
              <a:spLocks noChangeArrowheads="1"/>
            </p:cNvSpPr>
            <p:nvPr/>
          </p:nvSpPr>
          <p:spPr bwMode="auto">
            <a:xfrm>
              <a:off x="165100" y="2286000"/>
              <a:ext cx="455613" cy="303213"/>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477" name="Text Box 60">
              <a:extLst>
                <a:ext uri="{FF2B5EF4-FFF2-40B4-BE49-F238E27FC236}">
                  <a16:creationId xmlns:a16="http://schemas.microsoft.com/office/drawing/2014/main" id="{76777E85-4066-CB43-82DC-DF0A70C0A658}"/>
                </a:ext>
              </a:extLst>
            </p:cNvPr>
            <p:cNvSpPr txBox="1">
              <a:spLocks noChangeArrowheads="1"/>
            </p:cNvSpPr>
            <p:nvPr/>
          </p:nvSpPr>
          <p:spPr bwMode="auto">
            <a:xfrm>
              <a:off x="165100" y="1981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478" name="Text Box 61">
              <a:extLst>
                <a:ext uri="{FF2B5EF4-FFF2-40B4-BE49-F238E27FC236}">
                  <a16:creationId xmlns:a16="http://schemas.microsoft.com/office/drawing/2014/main" id="{B7DBA720-B4FA-9F46-95EB-5E9B26DF1211}"/>
                </a:ext>
              </a:extLst>
            </p:cNvPr>
            <p:cNvSpPr txBox="1">
              <a:spLocks noChangeArrowheads="1"/>
            </p:cNvSpPr>
            <p:nvPr/>
          </p:nvSpPr>
          <p:spPr bwMode="auto">
            <a:xfrm>
              <a:off x="165100" y="1676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479" name="Text Box 62">
              <a:extLst>
                <a:ext uri="{FF2B5EF4-FFF2-40B4-BE49-F238E27FC236}">
                  <a16:creationId xmlns:a16="http://schemas.microsoft.com/office/drawing/2014/main" id="{CFA9A320-B1D0-CA42-ADAB-909FE9C8EDBA}"/>
                </a:ext>
              </a:extLst>
            </p:cNvPr>
            <p:cNvSpPr txBox="1">
              <a:spLocks noChangeArrowheads="1"/>
            </p:cNvSpPr>
            <p:nvPr/>
          </p:nvSpPr>
          <p:spPr bwMode="auto">
            <a:xfrm>
              <a:off x="165100" y="1371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480" name="Text Box 63">
              <a:extLst>
                <a:ext uri="{FF2B5EF4-FFF2-40B4-BE49-F238E27FC236}">
                  <a16:creationId xmlns:a16="http://schemas.microsoft.com/office/drawing/2014/main" id="{2899E4A6-3A6E-FE4A-AF63-B09E41522452}"/>
                </a:ext>
              </a:extLst>
            </p:cNvPr>
            <p:cNvSpPr txBox="1">
              <a:spLocks noChangeArrowheads="1"/>
            </p:cNvSpPr>
            <p:nvPr/>
          </p:nvSpPr>
          <p:spPr bwMode="auto">
            <a:xfrm>
              <a:off x="165100" y="10668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481" name="Text Box 64">
              <a:extLst>
                <a:ext uri="{FF2B5EF4-FFF2-40B4-BE49-F238E27FC236}">
                  <a16:creationId xmlns:a16="http://schemas.microsoft.com/office/drawing/2014/main" id="{8930D8B2-6690-0E47-A0C6-FAF0E5A2A940}"/>
                </a:ext>
              </a:extLst>
            </p:cNvPr>
            <p:cNvSpPr txBox="1">
              <a:spLocks noChangeArrowheads="1"/>
            </p:cNvSpPr>
            <p:nvPr/>
          </p:nvSpPr>
          <p:spPr bwMode="auto">
            <a:xfrm>
              <a:off x="90646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482" name="Text Box 65">
              <a:extLst>
                <a:ext uri="{FF2B5EF4-FFF2-40B4-BE49-F238E27FC236}">
                  <a16:creationId xmlns:a16="http://schemas.microsoft.com/office/drawing/2014/main" id="{10777E7F-13A4-B442-9848-4CCE50EB7B2D}"/>
                </a:ext>
              </a:extLst>
            </p:cNvPr>
            <p:cNvSpPr txBox="1">
              <a:spLocks noChangeArrowheads="1"/>
            </p:cNvSpPr>
            <p:nvPr/>
          </p:nvSpPr>
          <p:spPr bwMode="auto">
            <a:xfrm>
              <a:off x="12049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483" name="Text Box 66">
              <a:extLst>
                <a:ext uri="{FF2B5EF4-FFF2-40B4-BE49-F238E27FC236}">
                  <a16:creationId xmlns:a16="http://schemas.microsoft.com/office/drawing/2014/main" id="{73EBCC75-4725-D14C-B700-411D16E5B195}"/>
                </a:ext>
              </a:extLst>
            </p:cNvPr>
            <p:cNvSpPr txBox="1">
              <a:spLocks noChangeArrowheads="1"/>
            </p:cNvSpPr>
            <p:nvPr/>
          </p:nvSpPr>
          <p:spPr bwMode="auto">
            <a:xfrm>
              <a:off x="1522413" y="3351213"/>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484" name="Text Box 67">
              <a:extLst>
                <a:ext uri="{FF2B5EF4-FFF2-40B4-BE49-F238E27FC236}">
                  <a16:creationId xmlns:a16="http://schemas.microsoft.com/office/drawing/2014/main" id="{4F1B0C74-A2BC-DC42-85BA-57BA4C35807E}"/>
                </a:ext>
              </a:extLst>
            </p:cNvPr>
            <p:cNvSpPr txBox="1">
              <a:spLocks noChangeArrowheads="1"/>
            </p:cNvSpPr>
            <p:nvPr/>
          </p:nvSpPr>
          <p:spPr bwMode="auto">
            <a:xfrm>
              <a:off x="18192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485" name="Text Box 68">
              <a:extLst>
                <a:ext uri="{FF2B5EF4-FFF2-40B4-BE49-F238E27FC236}">
                  <a16:creationId xmlns:a16="http://schemas.microsoft.com/office/drawing/2014/main" id="{FF550B0F-E074-EE41-9837-FB3C15801255}"/>
                </a:ext>
              </a:extLst>
            </p:cNvPr>
            <p:cNvSpPr txBox="1">
              <a:spLocks noChangeArrowheads="1"/>
            </p:cNvSpPr>
            <p:nvPr/>
          </p:nvSpPr>
          <p:spPr bwMode="auto">
            <a:xfrm>
              <a:off x="21240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486" name="Text Box 69">
              <a:extLst>
                <a:ext uri="{FF2B5EF4-FFF2-40B4-BE49-F238E27FC236}">
                  <a16:creationId xmlns:a16="http://schemas.microsoft.com/office/drawing/2014/main" id="{FE16427B-A056-E543-A483-6F011D622340}"/>
                </a:ext>
              </a:extLst>
            </p:cNvPr>
            <p:cNvSpPr txBox="1">
              <a:spLocks noChangeArrowheads="1"/>
            </p:cNvSpPr>
            <p:nvPr/>
          </p:nvSpPr>
          <p:spPr bwMode="auto">
            <a:xfrm>
              <a:off x="2428875" y="3351213"/>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487" name="Text Box 70">
              <a:extLst>
                <a:ext uri="{FF2B5EF4-FFF2-40B4-BE49-F238E27FC236}">
                  <a16:creationId xmlns:a16="http://schemas.microsoft.com/office/drawing/2014/main" id="{B47F6751-4C90-D44E-A907-4BD7A4F66714}"/>
                </a:ext>
              </a:extLst>
            </p:cNvPr>
            <p:cNvSpPr txBox="1">
              <a:spLocks noChangeArrowheads="1"/>
            </p:cNvSpPr>
            <p:nvPr/>
          </p:nvSpPr>
          <p:spPr bwMode="auto">
            <a:xfrm>
              <a:off x="2732088"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488" name="Line 71">
              <a:extLst>
                <a:ext uri="{FF2B5EF4-FFF2-40B4-BE49-F238E27FC236}">
                  <a16:creationId xmlns:a16="http://schemas.microsoft.com/office/drawing/2014/main" id="{3E7B8242-8E6A-EC40-BAD8-37826D9B31EA}"/>
                </a:ext>
              </a:extLst>
            </p:cNvPr>
            <p:cNvSpPr>
              <a:spLocks noChangeShapeType="1"/>
            </p:cNvSpPr>
            <p:nvPr/>
          </p:nvSpPr>
          <p:spPr bwMode="auto">
            <a:xfrm flipV="1">
              <a:off x="40386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89" name="Line 72">
              <a:extLst>
                <a:ext uri="{FF2B5EF4-FFF2-40B4-BE49-F238E27FC236}">
                  <a16:creationId xmlns:a16="http://schemas.microsoft.com/office/drawing/2014/main" id="{95C1F649-0CFA-404D-8BE4-3D36CAA2FDAE}"/>
                </a:ext>
              </a:extLst>
            </p:cNvPr>
            <p:cNvSpPr>
              <a:spLocks noChangeShapeType="1"/>
            </p:cNvSpPr>
            <p:nvPr/>
          </p:nvSpPr>
          <p:spPr bwMode="auto">
            <a:xfrm flipV="1">
              <a:off x="43434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90" name="Line 73">
              <a:extLst>
                <a:ext uri="{FF2B5EF4-FFF2-40B4-BE49-F238E27FC236}">
                  <a16:creationId xmlns:a16="http://schemas.microsoft.com/office/drawing/2014/main" id="{409E8A71-FCD5-7D4E-8425-27C57C880236}"/>
                </a:ext>
              </a:extLst>
            </p:cNvPr>
            <p:cNvSpPr>
              <a:spLocks noChangeShapeType="1"/>
            </p:cNvSpPr>
            <p:nvPr/>
          </p:nvSpPr>
          <p:spPr bwMode="auto">
            <a:xfrm flipV="1">
              <a:off x="46466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91" name="Line 74">
              <a:extLst>
                <a:ext uri="{FF2B5EF4-FFF2-40B4-BE49-F238E27FC236}">
                  <a16:creationId xmlns:a16="http://schemas.microsoft.com/office/drawing/2014/main" id="{C5B12577-A69B-AD49-8101-EB828B5344FC}"/>
                </a:ext>
              </a:extLst>
            </p:cNvPr>
            <p:cNvSpPr>
              <a:spLocks noChangeShapeType="1"/>
            </p:cNvSpPr>
            <p:nvPr/>
          </p:nvSpPr>
          <p:spPr bwMode="auto">
            <a:xfrm flipV="1">
              <a:off x="49514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92" name="Line 75">
              <a:extLst>
                <a:ext uri="{FF2B5EF4-FFF2-40B4-BE49-F238E27FC236}">
                  <a16:creationId xmlns:a16="http://schemas.microsoft.com/office/drawing/2014/main" id="{60DB0725-3A53-7B45-8DB2-A606573EACC6}"/>
                </a:ext>
              </a:extLst>
            </p:cNvPr>
            <p:cNvSpPr>
              <a:spLocks noChangeShapeType="1"/>
            </p:cNvSpPr>
            <p:nvPr/>
          </p:nvSpPr>
          <p:spPr bwMode="auto">
            <a:xfrm flipV="1">
              <a:off x="52562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93" name="Line 76">
              <a:extLst>
                <a:ext uri="{FF2B5EF4-FFF2-40B4-BE49-F238E27FC236}">
                  <a16:creationId xmlns:a16="http://schemas.microsoft.com/office/drawing/2014/main" id="{7741C32F-94DE-9040-8A2A-0EB721B64C1D}"/>
                </a:ext>
              </a:extLst>
            </p:cNvPr>
            <p:cNvSpPr>
              <a:spLocks noChangeShapeType="1"/>
            </p:cNvSpPr>
            <p:nvPr/>
          </p:nvSpPr>
          <p:spPr bwMode="auto">
            <a:xfrm flipV="1">
              <a:off x="5559425"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94" name="Line 77">
              <a:extLst>
                <a:ext uri="{FF2B5EF4-FFF2-40B4-BE49-F238E27FC236}">
                  <a16:creationId xmlns:a16="http://schemas.microsoft.com/office/drawing/2014/main" id="{E536FBAD-AE13-0845-BA28-F1627C0FACD5}"/>
                </a:ext>
              </a:extLst>
            </p:cNvPr>
            <p:cNvSpPr>
              <a:spLocks noChangeShapeType="1"/>
            </p:cNvSpPr>
            <p:nvPr/>
          </p:nvSpPr>
          <p:spPr bwMode="auto">
            <a:xfrm flipV="1">
              <a:off x="5864225"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95" name="Line 78">
              <a:extLst>
                <a:ext uri="{FF2B5EF4-FFF2-40B4-BE49-F238E27FC236}">
                  <a16:creationId xmlns:a16="http://schemas.microsoft.com/office/drawing/2014/main" id="{81276DA2-4781-0247-9D4A-C6D31A9E01CB}"/>
                </a:ext>
              </a:extLst>
            </p:cNvPr>
            <p:cNvSpPr>
              <a:spLocks noChangeShapeType="1"/>
            </p:cNvSpPr>
            <p:nvPr/>
          </p:nvSpPr>
          <p:spPr bwMode="auto">
            <a:xfrm flipH="1" flipV="1">
              <a:off x="3730625" y="60182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96" name="Line 79">
              <a:extLst>
                <a:ext uri="{FF2B5EF4-FFF2-40B4-BE49-F238E27FC236}">
                  <a16:creationId xmlns:a16="http://schemas.microsoft.com/office/drawing/2014/main" id="{4399897A-8D25-DD4A-85BF-8602465BED90}"/>
                </a:ext>
              </a:extLst>
            </p:cNvPr>
            <p:cNvSpPr>
              <a:spLocks noChangeShapeType="1"/>
            </p:cNvSpPr>
            <p:nvPr/>
          </p:nvSpPr>
          <p:spPr bwMode="auto">
            <a:xfrm flipH="1" flipV="1">
              <a:off x="3730625" y="5713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97" name="Line 80">
              <a:extLst>
                <a:ext uri="{FF2B5EF4-FFF2-40B4-BE49-F238E27FC236}">
                  <a16:creationId xmlns:a16="http://schemas.microsoft.com/office/drawing/2014/main" id="{8859A6A1-8EC3-AD4F-A6F8-C4B024D12F81}"/>
                </a:ext>
              </a:extLst>
            </p:cNvPr>
            <p:cNvSpPr>
              <a:spLocks noChangeShapeType="1"/>
            </p:cNvSpPr>
            <p:nvPr/>
          </p:nvSpPr>
          <p:spPr bwMode="auto">
            <a:xfrm flipH="1" flipV="1">
              <a:off x="3730625" y="5410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98" name="Line 81">
              <a:extLst>
                <a:ext uri="{FF2B5EF4-FFF2-40B4-BE49-F238E27FC236}">
                  <a16:creationId xmlns:a16="http://schemas.microsoft.com/office/drawing/2014/main" id="{92DA78D8-E337-1246-931B-FCA4CC3D0884}"/>
                </a:ext>
              </a:extLst>
            </p:cNvPr>
            <p:cNvSpPr>
              <a:spLocks noChangeShapeType="1"/>
            </p:cNvSpPr>
            <p:nvPr/>
          </p:nvSpPr>
          <p:spPr bwMode="auto">
            <a:xfrm flipH="1" flipV="1">
              <a:off x="3730625" y="5105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99" name="Line 82">
              <a:extLst>
                <a:ext uri="{FF2B5EF4-FFF2-40B4-BE49-F238E27FC236}">
                  <a16:creationId xmlns:a16="http://schemas.microsoft.com/office/drawing/2014/main" id="{3F5C61E1-8375-954B-B2A7-C584CE72DE40}"/>
                </a:ext>
              </a:extLst>
            </p:cNvPr>
            <p:cNvSpPr>
              <a:spLocks noChangeShapeType="1"/>
            </p:cNvSpPr>
            <p:nvPr/>
          </p:nvSpPr>
          <p:spPr bwMode="auto">
            <a:xfrm flipH="1" flipV="1">
              <a:off x="3730625" y="4800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00" name="Line 83">
              <a:extLst>
                <a:ext uri="{FF2B5EF4-FFF2-40B4-BE49-F238E27FC236}">
                  <a16:creationId xmlns:a16="http://schemas.microsoft.com/office/drawing/2014/main" id="{D976D9AB-F144-DB40-B9C7-7BE8CF49F652}"/>
                </a:ext>
              </a:extLst>
            </p:cNvPr>
            <p:cNvSpPr>
              <a:spLocks noChangeShapeType="1"/>
            </p:cNvSpPr>
            <p:nvPr/>
          </p:nvSpPr>
          <p:spPr bwMode="auto">
            <a:xfrm flipH="1" flipV="1">
              <a:off x="3730625" y="4495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01" name="Line 84">
              <a:extLst>
                <a:ext uri="{FF2B5EF4-FFF2-40B4-BE49-F238E27FC236}">
                  <a16:creationId xmlns:a16="http://schemas.microsoft.com/office/drawing/2014/main" id="{25EB7EED-5C43-6F47-B58C-E446CCF1DB78}"/>
                </a:ext>
              </a:extLst>
            </p:cNvPr>
            <p:cNvSpPr>
              <a:spLocks noChangeShapeType="1"/>
            </p:cNvSpPr>
            <p:nvPr/>
          </p:nvSpPr>
          <p:spPr bwMode="auto">
            <a:xfrm flipH="1" flipV="1">
              <a:off x="3730625" y="4191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02" name="Line 105">
              <a:extLst>
                <a:ext uri="{FF2B5EF4-FFF2-40B4-BE49-F238E27FC236}">
                  <a16:creationId xmlns:a16="http://schemas.microsoft.com/office/drawing/2014/main" id="{DDDB56AA-AE9D-1941-BEEF-4843CFA978CD}"/>
                </a:ext>
              </a:extLst>
            </p:cNvPr>
            <p:cNvSpPr>
              <a:spLocks noChangeShapeType="1"/>
            </p:cNvSpPr>
            <p:nvPr/>
          </p:nvSpPr>
          <p:spPr bwMode="auto">
            <a:xfrm flipV="1">
              <a:off x="106838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03" name="Line 106">
              <a:extLst>
                <a:ext uri="{FF2B5EF4-FFF2-40B4-BE49-F238E27FC236}">
                  <a16:creationId xmlns:a16="http://schemas.microsoft.com/office/drawing/2014/main" id="{B0C782A0-1F62-BA49-BFFE-2F9F380EFFD2}"/>
                </a:ext>
              </a:extLst>
            </p:cNvPr>
            <p:cNvSpPr>
              <a:spLocks noChangeShapeType="1"/>
            </p:cNvSpPr>
            <p:nvPr/>
          </p:nvSpPr>
          <p:spPr bwMode="auto">
            <a:xfrm flipV="1">
              <a:off x="137318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04" name="Line 107">
              <a:extLst>
                <a:ext uri="{FF2B5EF4-FFF2-40B4-BE49-F238E27FC236}">
                  <a16:creationId xmlns:a16="http://schemas.microsoft.com/office/drawing/2014/main" id="{6712EA48-BC22-E74F-B242-B34B41611BB2}"/>
                </a:ext>
              </a:extLst>
            </p:cNvPr>
            <p:cNvSpPr>
              <a:spLocks noChangeShapeType="1"/>
            </p:cNvSpPr>
            <p:nvPr/>
          </p:nvSpPr>
          <p:spPr bwMode="auto">
            <a:xfrm flipV="1">
              <a:off x="16764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05" name="Line 108">
              <a:extLst>
                <a:ext uri="{FF2B5EF4-FFF2-40B4-BE49-F238E27FC236}">
                  <a16:creationId xmlns:a16="http://schemas.microsoft.com/office/drawing/2014/main" id="{62D0949E-D84D-434D-91C3-1DDAF2944E58}"/>
                </a:ext>
              </a:extLst>
            </p:cNvPr>
            <p:cNvSpPr>
              <a:spLocks noChangeShapeType="1"/>
            </p:cNvSpPr>
            <p:nvPr/>
          </p:nvSpPr>
          <p:spPr bwMode="auto">
            <a:xfrm flipV="1">
              <a:off x="19812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06" name="Line 109">
              <a:extLst>
                <a:ext uri="{FF2B5EF4-FFF2-40B4-BE49-F238E27FC236}">
                  <a16:creationId xmlns:a16="http://schemas.microsoft.com/office/drawing/2014/main" id="{B4423D22-8119-CD47-AE58-AA3500541E82}"/>
                </a:ext>
              </a:extLst>
            </p:cNvPr>
            <p:cNvSpPr>
              <a:spLocks noChangeShapeType="1"/>
            </p:cNvSpPr>
            <p:nvPr/>
          </p:nvSpPr>
          <p:spPr bwMode="auto">
            <a:xfrm flipV="1">
              <a:off x="22860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07" name="Line 110">
              <a:extLst>
                <a:ext uri="{FF2B5EF4-FFF2-40B4-BE49-F238E27FC236}">
                  <a16:creationId xmlns:a16="http://schemas.microsoft.com/office/drawing/2014/main" id="{0A8006AC-10BB-4845-A0F4-08626416281B}"/>
                </a:ext>
              </a:extLst>
            </p:cNvPr>
            <p:cNvSpPr>
              <a:spLocks noChangeShapeType="1"/>
            </p:cNvSpPr>
            <p:nvPr/>
          </p:nvSpPr>
          <p:spPr bwMode="auto">
            <a:xfrm flipV="1">
              <a:off x="25892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08" name="Line 111">
              <a:extLst>
                <a:ext uri="{FF2B5EF4-FFF2-40B4-BE49-F238E27FC236}">
                  <a16:creationId xmlns:a16="http://schemas.microsoft.com/office/drawing/2014/main" id="{9C205D48-9ABC-1649-86DF-CEAB0CF1F18C}"/>
                </a:ext>
              </a:extLst>
            </p:cNvPr>
            <p:cNvSpPr>
              <a:spLocks noChangeShapeType="1"/>
            </p:cNvSpPr>
            <p:nvPr/>
          </p:nvSpPr>
          <p:spPr bwMode="auto">
            <a:xfrm flipV="1">
              <a:off x="289083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09" name="Line 112">
              <a:extLst>
                <a:ext uri="{FF2B5EF4-FFF2-40B4-BE49-F238E27FC236}">
                  <a16:creationId xmlns:a16="http://schemas.microsoft.com/office/drawing/2014/main" id="{23CF5678-5E95-5846-B223-130FB4593358}"/>
                </a:ext>
              </a:extLst>
            </p:cNvPr>
            <p:cNvSpPr>
              <a:spLocks noChangeShapeType="1"/>
            </p:cNvSpPr>
            <p:nvPr/>
          </p:nvSpPr>
          <p:spPr bwMode="auto">
            <a:xfrm flipH="1" flipV="1">
              <a:off x="760413" y="60182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10" name="Line 113">
              <a:extLst>
                <a:ext uri="{FF2B5EF4-FFF2-40B4-BE49-F238E27FC236}">
                  <a16:creationId xmlns:a16="http://schemas.microsoft.com/office/drawing/2014/main" id="{76CA4B30-9C78-9043-86B9-26CEE9902F33}"/>
                </a:ext>
              </a:extLst>
            </p:cNvPr>
            <p:cNvSpPr>
              <a:spLocks noChangeShapeType="1"/>
            </p:cNvSpPr>
            <p:nvPr/>
          </p:nvSpPr>
          <p:spPr bwMode="auto">
            <a:xfrm flipH="1" flipV="1">
              <a:off x="760413" y="5713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11" name="Line 114">
              <a:extLst>
                <a:ext uri="{FF2B5EF4-FFF2-40B4-BE49-F238E27FC236}">
                  <a16:creationId xmlns:a16="http://schemas.microsoft.com/office/drawing/2014/main" id="{8F6F59B3-4D70-3A4F-9C45-8CEF62BB6398}"/>
                </a:ext>
              </a:extLst>
            </p:cNvPr>
            <p:cNvSpPr>
              <a:spLocks noChangeShapeType="1"/>
            </p:cNvSpPr>
            <p:nvPr/>
          </p:nvSpPr>
          <p:spPr bwMode="auto">
            <a:xfrm flipH="1" flipV="1">
              <a:off x="760413" y="5410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12" name="Line 115">
              <a:extLst>
                <a:ext uri="{FF2B5EF4-FFF2-40B4-BE49-F238E27FC236}">
                  <a16:creationId xmlns:a16="http://schemas.microsoft.com/office/drawing/2014/main" id="{9AE50EE9-BB01-DB44-BCED-11E70857F0EB}"/>
                </a:ext>
              </a:extLst>
            </p:cNvPr>
            <p:cNvSpPr>
              <a:spLocks noChangeShapeType="1"/>
            </p:cNvSpPr>
            <p:nvPr/>
          </p:nvSpPr>
          <p:spPr bwMode="auto">
            <a:xfrm flipH="1" flipV="1">
              <a:off x="760413" y="5105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13" name="Line 116">
              <a:extLst>
                <a:ext uri="{FF2B5EF4-FFF2-40B4-BE49-F238E27FC236}">
                  <a16:creationId xmlns:a16="http://schemas.microsoft.com/office/drawing/2014/main" id="{A03309C7-6CA3-0044-B6AB-38553AB3A74F}"/>
                </a:ext>
              </a:extLst>
            </p:cNvPr>
            <p:cNvSpPr>
              <a:spLocks noChangeShapeType="1"/>
            </p:cNvSpPr>
            <p:nvPr/>
          </p:nvSpPr>
          <p:spPr bwMode="auto">
            <a:xfrm flipH="1" flipV="1">
              <a:off x="760413" y="4800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14" name="Line 117">
              <a:extLst>
                <a:ext uri="{FF2B5EF4-FFF2-40B4-BE49-F238E27FC236}">
                  <a16:creationId xmlns:a16="http://schemas.microsoft.com/office/drawing/2014/main" id="{AA9747FF-29D0-7A46-BF68-119B6FDEFAF1}"/>
                </a:ext>
              </a:extLst>
            </p:cNvPr>
            <p:cNvSpPr>
              <a:spLocks noChangeShapeType="1"/>
            </p:cNvSpPr>
            <p:nvPr/>
          </p:nvSpPr>
          <p:spPr bwMode="auto">
            <a:xfrm flipH="1" flipV="1">
              <a:off x="760413" y="4495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15" name="Line 118">
              <a:extLst>
                <a:ext uri="{FF2B5EF4-FFF2-40B4-BE49-F238E27FC236}">
                  <a16:creationId xmlns:a16="http://schemas.microsoft.com/office/drawing/2014/main" id="{E0CFA13B-5739-0949-9982-0091832DB9AF}"/>
                </a:ext>
              </a:extLst>
            </p:cNvPr>
            <p:cNvSpPr>
              <a:spLocks noChangeShapeType="1"/>
            </p:cNvSpPr>
            <p:nvPr/>
          </p:nvSpPr>
          <p:spPr bwMode="auto">
            <a:xfrm flipH="1" flipV="1">
              <a:off x="760413" y="4191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516" name="Text Box 190">
              <a:extLst>
                <a:ext uri="{FF2B5EF4-FFF2-40B4-BE49-F238E27FC236}">
                  <a16:creationId xmlns:a16="http://schemas.microsoft.com/office/drawing/2014/main" id="{B12AFAE4-B137-F34A-A006-E0580F721C46}"/>
                </a:ext>
              </a:extLst>
            </p:cNvPr>
            <p:cNvSpPr txBox="1">
              <a:spLocks noChangeArrowheads="1"/>
            </p:cNvSpPr>
            <p:nvPr/>
          </p:nvSpPr>
          <p:spPr bwMode="auto">
            <a:xfrm>
              <a:off x="3127375" y="31988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517" name="Text Box 191">
              <a:extLst>
                <a:ext uri="{FF2B5EF4-FFF2-40B4-BE49-F238E27FC236}">
                  <a16:creationId xmlns:a16="http://schemas.microsoft.com/office/drawing/2014/main" id="{FDE952A4-7F27-7D44-9CD1-1CF88173A772}"/>
                </a:ext>
              </a:extLst>
            </p:cNvPr>
            <p:cNvSpPr txBox="1">
              <a:spLocks noChangeArrowheads="1"/>
            </p:cNvSpPr>
            <p:nvPr/>
          </p:nvSpPr>
          <p:spPr bwMode="auto">
            <a:xfrm>
              <a:off x="3136900" y="28940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518" name="Text Box 192">
              <a:extLst>
                <a:ext uri="{FF2B5EF4-FFF2-40B4-BE49-F238E27FC236}">
                  <a16:creationId xmlns:a16="http://schemas.microsoft.com/office/drawing/2014/main" id="{ADA90F84-AEB6-6544-8281-47B68D96C5D7}"/>
                </a:ext>
              </a:extLst>
            </p:cNvPr>
            <p:cNvSpPr txBox="1">
              <a:spLocks noChangeArrowheads="1"/>
            </p:cNvSpPr>
            <p:nvPr/>
          </p:nvSpPr>
          <p:spPr bwMode="auto">
            <a:xfrm>
              <a:off x="35798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519" name="Text Box 195">
              <a:extLst>
                <a:ext uri="{FF2B5EF4-FFF2-40B4-BE49-F238E27FC236}">
                  <a16:creationId xmlns:a16="http://schemas.microsoft.com/office/drawing/2014/main" id="{3AA6880D-92CA-6F43-A310-AC818E89A540}"/>
                </a:ext>
              </a:extLst>
            </p:cNvPr>
            <p:cNvSpPr txBox="1">
              <a:spLocks noChangeArrowheads="1"/>
            </p:cNvSpPr>
            <p:nvPr/>
          </p:nvSpPr>
          <p:spPr bwMode="auto">
            <a:xfrm>
              <a:off x="3732213" y="3656013"/>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520" name="Text Box 196">
              <a:extLst>
                <a:ext uri="{FF2B5EF4-FFF2-40B4-BE49-F238E27FC236}">
                  <a16:creationId xmlns:a16="http://schemas.microsoft.com/office/drawing/2014/main" id="{E004A775-BBC7-0948-8FBF-217B21AB137D}"/>
                </a:ext>
              </a:extLst>
            </p:cNvPr>
            <p:cNvSpPr txBox="1">
              <a:spLocks noChangeArrowheads="1"/>
            </p:cNvSpPr>
            <p:nvPr/>
          </p:nvSpPr>
          <p:spPr bwMode="auto">
            <a:xfrm rot="-5400000">
              <a:off x="1983581" y="2058194"/>
              <a:ext cx="2281238"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521" name="Text Box 197">
              <a:extLst>
                <a:ext uri="{FF2B5EF4-FFF2-40B4-BE49-F238E27FC236}">
                  <a16:creationId xmlns:a16="http://schemas.microsoft.com/office/drawing/2014/main" id="{5A27061F-3F7C-BE40-86C4-68914FD703AB}"/>
                </a:ext>
              </a:extLst>
            </p:cNvPr>
            <p:cNvSpPr txBox="1">
              <a:spLocks noChangeArrowheads="1"/>
            </p:cNvSpPr>
            <p:nvPr/>
          </p:nvSpPr>
          <p:spPr bwMode="auto">
            <a:xfrm>
              <a:off x="3136900" y="25892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522" name="Text Box 198">
              <a:extLst>
                <a:ext uri="{FF2B5EF4-FFF2-40B4-BE49-F238E27FC236}">
                  <a16:creationId xmlns:a16="http://schemas.microsoft.com/office/drawing/2014/main" id="{C8C17F9D-D176-8A4E-B0E1-9903FAFA007C}"/>
                </a:ext>
              </a:extLst>
            </p:cNvPr>
            <p:cNvSpPr txBox="1">
              <a:spLocks noChangeArrowheads="1"/>
            </p:cNvSpPr>
            <p:nvPr/>
          </p:nvSpPr>
          <p:spPr bwMode="auto">
            <a:xfrm>
              <a:off x="3136900" y="2286000"/>
              <a:ext cx="455613" cy="303213"/>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523" name="Text Box 199">
              <a:extLst>
                <a:ext uri="{FF2B5EF4-FFF2-40B4-BE49-F238E27FC236}">
                  <a16:creationId xmlns:a16="http://schemas.microsoft.com/office/drawing/2014/main" id="{2FF2C0E5-3E87-1D42-8F2B-03EB2EB54C12}"/>
                </a:ext>
              </a:extLst>
            </p:cNvPr>
            <p:cNvSpPr txBox="1">
              <a:spLocks noChangeArrowheads="1"/>
            </p:cNvSpPr>
            <p:nvPr/>
          </p:nvSpPr>
          <p:spPr bwMode="auto">
            <a:xfrm>
              <a:off x="3136900" y="1981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524" name="Text Box 200">
              <a:extLst>
                <a:ext uri="{FF2B5EF4-FFF2-40B4-BE49-F238E27FC236}">
                  <a16:creationId xmlns:a16="http://schemas.microsoft.com/office/drawing/2014/main" id="{AD879DF5-857C-E546-87AB-DF2711114D0A}"/>
                </a:ext>
              </a:extLst>
            </p:cNvPr>
            <p:cNvSpPr txBox="1">
              <a:spLocks noChangeArrowheads="1"/>
            </p:cNvSpPr>
            <p:nvPr/>
          </p:nvSpPr>
          <p:spPr bwMode="auto">
            <a:xfrm>
              <a:off x="3136900" y="1676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525" name="Text Box 201">
              <a:extLst>
                <a:ext uri="{FF2B5EF4-FFF2-40B4-BE49-F238E27FC236}">
                  <a16:creationId xmlns:a16="http://schemas.microsoft.com/office/drawing/2014/main" id="{133C60EC-E82C-444E-968D-158BC52E5389}"/>
                </a:ext>
              </a:extLst>
            </p:cNvPr>
            <p:cNvSpPr txBox="1">
              <a:spLocks noChangeArrowheads="1"/>
            </p:cNvSpPr>
            <p:nvPr/>
          </p:nvSpPr>
          <p:spPr bwMode="auto">
            <a:xfrm>
              <a:off x="3136900" y="1371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526" name="Text Box 202">
              <a:extLst>
                <a:ext uri="{FF2B5EF4-FFF2-40B4-BE49-F238E27FC236}">
                  <a16:creationId xmlns:a16="http://schemas.microsoft.com/office/drawing/2014/main" id="{B90C3F51-BFAB-E74B-86F1-D614AF497F9A}"/>
                </a:ext>
              </a:extLst>
            </p:cNvPr>
            <p:cNvSpPr txBox="1">
              <a:spLocks noChangeArrowheads="1"/>
            </p:cNvSpPr>
            <p:nvPr/>
          </p:nvSpPr>
          <p:spPr bwMode="auto">
            <a:xfrm>
              <a:off x="3136900" y="10668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527" name="Text Box 203">
              <a:extLst>
                <a:ext uri="{FF2B5EF4-FFF2-40B4-BE49-F238E27FC236}">
                  <a16:creationId xmlns:a16="http://schemas.microsoft.com/office/drawing/2014/main" id="{3A434B47-5CA9-0D49-9163-56075D814BBF}"/>
                </a:ext>
              </a:extLst>
            </p:cNvPr>
            <p:cNvSpPr txBox="1">
              <a:spLocks noChangeArrowheads="1"/>
            </p:cNvSpPr>
            <p:nvPr/>
          </p:nvSpPr>
          <p:spPr bwMode="auto">
            <a:xfrm>
              <a:off x="387826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528" name="Text Box 204">
              <a:extLst>
                <a:ext uri="{FF2B5EF4-FFF2-40B4-BE49-F238E27FC236}">
                  <a16:creationId xmlns:a16="http://schemas.microsoft.com/office/drawing/2014/main" id="{53388816-39FF-5147-878F-5308C987C98F}"/>
                </a:ext>
              </a:extLst>
            </p:cNvPr>
            <p:cNvSpPr txBox="1">
              <a:spLocks noChangeArrowheads="1"/>
            </p:cNvSpPr>
            <p:nvPr/>
          </p:nvSpPr>
          <p:spPr bwMode="auto">
            <a:xfrm>
              <a:off x="41767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529" name="Text Box 205">
              <a:extLst>
                <a:ext uri="{FF2B5EF4-FFF2-40B4-BE49-F238E27FC236}">
                  <a16:creationId xmlns:a16="http://schemas.microsoft.com/office/drawing/2014/main" id="{F308B043-1FBB-FC46-8EEB-2E7EDEDEA5FF}"/>
                </a:ext>
              </a:extLst>
            </p:cNvPr>
            <p:cNvSpPr txBox="1">
              <a:spLocks noChangeArrowheads="1"/>
            </p:cNvSpPr>
            <p:nvPr/>
          </p:nvSpPr>
          <p:spPr bwMode="auto">
            <a:xfrm>
              <a:off x="4494213" y="3351213"/>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530" name="Text Box 206">
              <a:extLst>
                <a:ext uri="{FF2B5EF4-FFF2-40B4-BE49-F238E27FC236}">
                  <a16:creationId xmlns:a16="http://schemas.microsoft.com/office/drawing/2014/main" id="{A1EB498A-AA68-F841-AEA3-7DE2A7F55F02}"/>
                </a:ext>
              </a:extLst>
            </p:cNvPr>
            <p:cNvSpPr txBox="1">
              <a:spLocks noChangeArrowheads="1"/>
            </p:cNvSpPr>
            <p:nvPr/>
          </p:nvSpPr>
          <p:spPr bwMode="auto">
            <a:xfrm>
              <a:off x="47910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531" name="Text Box 207">
              <a:extLst>
                <a:ext uri="{FF2B5EF4-FFF2-40B4-BE49-F238E27FC236}">
                  <a16:creationId xmlns:a16="http://schemas.microsoft.com/office/drawing/2014/main" id="{04730D20-24F9-7345-AFDF-A3E40FB85045}"/>
                </a:ext>
              </a:extLst>
            </p:cNvPr>
            <p:cNvSpPr txBox="1">
              <a:spLocks noChangeArrowheads="1"/>
            </p:cNvSpPr>
            <p:nvPr/>
          </p:nvSpPr>
          <p:spPr bwMode="auto">
            <a:xfrm>
              <a:off x="50958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532" name="Text Box 208">
              <a:extLst>
                <a:ext uri="{FF2B5EF4-FFF2-40B4-BE49-F238E27FC236}">
                  <a16:creationId xmlns:a16="http://schemas.microsoft.com/office/drawing/2014/main" id="{3DCA451B-C270-7549-B960-3C2BB05FFE34}"/>
                </a:ext>
              </a:extLst>
            </p:cNvPr>
            <p:cNvSpPr txBox="1">
              <a:spLocks noChangeArrowheads="1"/>
            </p:cNvSpPr>
            <p:nvPr/>
          </p:nvSpPr>
          <p:spPr bwMode="auto">
            <a:xfrm>
              <a:off x="5400675" y="3351213"/>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533" name="Text Box 209">
              <a:extLst>
                <a:ext uri="{FF2B5EF4-FFF2-40B4-BE49-F238E27FC236}">
                  <a16:creationId xmlns:a16="http://schemas.microsoft.com/office/drawing/2014/main" id="{C22852A6-38D0-3C49-B123-DD376F49C2DB}"/>
                </a:ext>
              </a:extLst>
            </p:cNvPr>
            <p:cNvSpPr txBox="1">
              <a:spLocks noChangeArrowheads="1"/>
            </p:cNvSpPr>
            <p:nvPr/>
          </p:nvSpPr>
          <p:spPr bwMode="auto">
            <a:xfrm>
              <a:off x="5703888"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534" name="Text Box 210">
              <a:extLst>
                <a:ext uri="{FF2B5EF4-FFF2-40B4-BE49-F238E27FC236}">
                  <a16:creationId xmlns:a16="http://schemas.microsoft.com/office/drawing/2014/main" id="{AB9010E0-D3F9-3949-9FD6-5A2FD2C78CD2}"/>
                </a:ext>
              </a:extLst>
            </p:cNvPr>
            <p:cNvSpPr txBox="1">
              <a:spLocks noChangeArrowheads="1"/>
            </p:cNvSpPr>
            <p:nvPr/>
          </p:nvSpPr>
          <p:spPr bwMode="auto">
            <a:xfrm>
              <a:off x="3127375" y="6172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535" name="Text Box 211">
              <a:extLst>
                <a:ext uri="{FF2B5EF4-FFF2-40B4-BE49-F238E27FC236}">
                  <a16:creationId xmlns:a16="http://schemas.microsoft.com/office/drawing/2014/main" id="{6ABB559B-0A54-A143-85C6-6D9A95893F01}"/>
                </a:ext>
              </a:extLst>
            </p:cNvPr>
            <p:cNvSpPr txBox="1">
              <a:spLocks noChangeArrowheads="1"/>
            </p:cNvSpPr>
            <p:nvPr/>
          </p:nvSpPr>
          <p:spPr bwMode="auto">
            <a:xfrm>
              <a:off x="3136900" y="5867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536" name="Text Box 212">
              <a:extLst>
                <a:ext uri="{FF2B5EF4-FFF2-40B4-BE49-F238E27FC236}">
                  <a16:creationId xmlns:a16="http://schemas.microsoft.com/office/drawing/2014/main" id="{30B35930-D648-704A-8473-B5844D9D646A}"/>
                </a:ext>
              </a:extLst>
            </p:cNvPr>
            <p:cNvSpPr txBox="1">
              <a:spLocks noChangeArrowheads="1"/>
            </p:cNvSpPr>
            <p:nvPr/>
          </p:nvSpPr>
          <p:spPr bwMode="auto">
            <a:xfrm>
              <a:off x="35798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537" name="Text Box 215">
              <a:extLst>
                <a:ext uri="{FF2B5EF4-FFF2-40B4-BE49-F238E27FC236}">
                  <a16:creationId xmlns:a16="http://schemas.microsoft.com/office/drawing/2014/main" id="{76A1E248-B97C-AE46-A7DA-02F2913CBAE6}"/>
                </a:ext>
              </a:extLst>
            </p:cNvPr>
            <p:cNvSpPr txBox="1">
              <a:spLocks noChangeArrowheads="1"/>
            </p:cNvSpPr>
            <p:nvPr/>
          </p:nvSpPr>
          <p:spPr bwMode="auto">
            <a:xfrm>
              <a:off x="3732213" y="6629400"/>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538" name="Text Box 216">
              <a:extLst>
                <a:ext uri="{FF2B5EF4-FFF2-40B4-BE49-F238E27FC236}">
                  <a16:creationId xmlns:a16="http://schemas.microsoft.com/office/drawing/2014/main" id="{062E81A3-AE75-FE48-9E5E-B07B4CECA76D}"/>
                </a:ext>
              </a:extLst>
            </p:cNvPr>
            <p:cNvSpPr txBox="1">
              <a:spLocks noChangeArrowheads="1"/>
            </p:cNvSpPr>
            <p:nvPr/>
          </p:nvSpPr>
          <p:spPr bwMode="auto">
            <a:xfrm rot="-5400000">
              <a:off x="1983581" y="5031582"/>
              <a:ext cx="2281237"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539" name="Text Box 217">
              <a:extLst>
                <a:ext uri="{FF2B5EF4-FFF2-40B4-BE49-F238E27FC236}">
                  <a16:creationId xmlns:a16="http://schemas.microsoft.com/office/drawing/2014/main" id="{4381C8FA-23A0-0E42-B706-C636551DEC42}"/>
                </a:ext>
              </a:extLst>
            </p:cNvPr>
            <p:cNvSpPr txBox="1">
              <a:spLocks noChangeArrowheads="1"/>
            </p:cNvSpPr>
            <p:nvPr/>
          </p:nvSpPr>
          <p:spPr bwMode="auto">
            <a:xfrm>
              <a:off x="3136900" y="5562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540" name="Text Box 218">
              <a:extLst>
                <a:ext uri="{FF2B5EF4-FFF2-40B4-BE49-F238E27FC236}">
                  <a16:creationId xmlns:a16="http://schemas.microsoft.com/office/drawing/2014/main" id="{0E368102-3E59-BA4F-B99B-100C3AD340D6}"/>
                </a:ext>
              </a:extLst>
            </p:cNvPr>
            <p:cNvSpPr txBox="1">
              <a:spLocks noChangeArrowheads="1"/>
            </p:cNvSpPr>
            <p:nvPr/>
          </p:nvSpPr>
          <p:spPr bwMode="auto">
            <a:xfrm>
              <a:off x="3136900" y="5259388"/>
              <a:ext cx="455613" cy="303212"/>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541" name="Text Box 219">
              <a:extLst>
                <a:ext uri="{FF2B5EF4-FFF2-40B4-BE49-F238E27FC236}">
                  <a16:creationId xmlns:a16="http://schemas.microsoft.com/office/drawing/2014/main" id="{64FDD724-A322-8148-A28E-F0D88C9D63D7}"/>
                </a:ext>
              </a:extLst>
            </p:cNvPr>
            <p:cNvSpPr txBox="1">
              <a:spLocks noChangeArrowheads="1"/>
            </p:cNvSpPr>
            <p:nvPr/>
          </p:nvSpPr>
          <p:spPr bwMode="auto">
            <a:xfrm>
              <a:off x="3136900" y="49545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542" name="Text Box 220">
              <a:extLst>
                <a:ext uri="{FF2B5EF4-FFF2-40B4-BE49-F238E27FC236}">
                  <a16:creationId xmlns:a16="http://schemas.microsoft.com/office/drawing/2014/main" id="{CB7B516E-3ADF-1649-91F2-20E0BA5E0382}"/>
                </a:ext>
              </a:extLst>
            </p:cNvPr>
            <p:cNvSpPr txBox="1">
              <a:spLocks noChangeArrowheads="1"/>
            </p:cNvSpPr>
            <p:nvPr/>
          </p:nvSpPr>
          <p:spPr bwMode="auto">
            <a:xfrm>
              <a:off x="3136900" y="46497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543" name="Text Box 221">
              <a:extLst>
                <a:ext uri="{FF2B5EF4-FFF2-40B4-BE49-F238E27FC236}">
                  <a16:creationId xmlns:a16="http://schemas.microsoft.com/office/drawing/2014/main" id="{C5D18D2C-087B-4140-98F4-714A87FC8226}"/>
                </a:ext>
              </a:extLst>
            </p:cNvPr>
            <p:cNvSpPr txBox="1">
              <a:spLocks noChangeArrowheads="1"/>
            </p:cNvSpPr>
            <p:nvPr/>
          </p:nvSpPr>
          <p:spPr bwMode="auto">
            <a:xfrm>
              <a:off x="3136900" y="43449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544" name="Text Box 222">
              <a:extLst>
                <a:ext uri="{FF2B5EF4-FFF2-40B4-BE49-F238E27FC236}">
                  <a16:creationId xmlns:a16="http://schemas.microsoft.com/office/drawing/2014/main" id="{DC2F1179-D0E6-5846-ADEF-32633F90BEDD}"/>
                </a:ext>
              </a:extLst>
            </p:cNvPr>
            <p:cNvSpPr txBox="1">
              <a:spLocks noChangeArrowheads="1"/>
            </p:cNvSpPr>
            <p:nvPr/>
          </p:nvSpPr>
          <p:spPr bwMode="auto">
            <a:xfrm>
              <a:off x="3136900" y="40401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545" name="Text Box 223">
              <a:extLst>
                <a:ext uri="{FF2B5EF4-FFF2-40B4-BE49-F238E27FC236}">
                  <a16:creationId xmlns:a16="http://schemas.microsoft.com/office/drawing/2014/main" id="{61E7A530-5BA9-E744-8F46-83609ACB4B05}"/>
                </a:ext>
              </a:extLst>
            </p:cNvPr>
            <p:cNvSpPr txBox="1">
              <a:spLocks noChangeArrowheads="1"/>
            </p:cNvSpPr>
            <p:nvPr/>
          </p:nvSpPr>
          <p:spPr bwMode="auto">
            <a:xfrm>
              <a:off x="387826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546" name="Text Box 224">
              <a:extLst>
                <a:ext uri="{FF2B5EF4-FFF2-40B4-BE49-F238E27FC236}">
                  <a16:creationId xmlns:a16="http://schemas.microsoft.com/office/drawing/2014/main" id="{0D10F2AE-3235-0946-889C-45DE444CF19A}"/>
                </a:ext>
              </a:extLst>
            </p:cNvPr>
            <p:cNvSpPr txBox="1">
              <a:spLocks noChangeArrowheads="1"/>
            </p:cNvSpPr>
            <p:nvPr/>
          </p:nvSpPr>
          <p:spPr bwMode="auto">
            <a:xfrm>
              <a:off x="41767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547" name="Text Box 225">
              <a:extLst>
                <a:ext uri="{FF2B5EF4-FFF2-40B4-BE49-F238E27FC236}">
                  <a16:creationId xmlns:a16="http://schemas.microsoft.com/office/drawing/2014/main" id="{0D4EA7A2-DB61-B646-A287-1BD089981996}"/>
                </a:ext>
              </a:extLst>
            </p:cNvPr>
            <p:cNvSpPr txBox="1">
              <a:spLocks noChangeArrowheads="1"/>
            </p:cNvSpPr>
            <p:nvPr/>
          </p:nvSpPr>
          <p:spPr bwMode="auto">
            <a:xfrm>
              <a:off x="4494213" y="6324600"/>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548" name="Text Box 226">
              <a:extLst>
                <a:ext uri="{FF2B5EF4-FFF2-40B4-BE49-F238E27FC236}">
                  <a16:creationId xmlns:a16="http://schemas.microsoft.com/office/drawing/2014/main" id="{4AA7E791-BBB8-FD43-A986-8797EA333557}"/>
                </a:ext>
              </a:extLst>
            </p:cNvPr>
            <p:cNvSpPr txBox="1">
              <a:spLocks noChangeArrowheads="1"/>
            </p:cNvSpPr>
            <p:nvPr/>
          </p:nvSpPr>
          <p:spPr bwMode="auto">
            <a:xfrm>
              <a:off x="47910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549" name="Text Box 227">
              <a:extLst>
                <a:ext uri="{FF2B5EF4-FFF2-40B4-BE49-F238E27FC236}">
                  <a16:creationId xmlns:a16="http://schemas.microsoft.com/office/drawing/2014/main" id="{3C204944-E2A3-7C4A-BED4-1B4835E2016A}"/>
                </a:ext>
              </a:extLst>
            </p:cNvPr>
            <p:cNvSpPr txBox="1">
              <a:spLocks noChangeArrowheads="1"/>
            </p:cNvSpPr>
            <p:nvPr/>
          </p:nvSpPr>
          <p:spPr bwMode="auto">
            <a:xfrm>
              <a:off x="50958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550" name="Text Box 228">
              <a:extLst>
                <a:ext uri="{FF2B5EF4-FFF2-40B4-BE49-F238E27FC236}">
                  <a16:creationId xmlns:a16="http://schemas.microsoft.com/office/drawing/2014/main" id="{658E4DF8-14DB-A444-A40B-9B2FC5931229}"/>
                </a:ext>
              </a:extLst>
            </p:cNvPr>
            <p:cNvSpPr txBox="1">
              <a:spLocks noChangeArrowheads="1"/>
            </p:cNvSpPr>
            <p:nvPr/>
          </p:nvSpPr>
          <p:spPr bwMode="auto">
            <a:xfrm>
              <a:off x="5400675" y="6324600"/>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551" name="Text Box 229">
              <a:extLst>
                <a:ext uri="{FF2B5EF4-FFF2-40B4-BE49-F238E27FC236}">
                  <a16:creationId xmlns:a16="http://schemas.microsoft.com/office/drawing/2014/main" id="{72598385-CE63-664C-ACE5-9561D77F0398}"/>
                </a:ext>
              </a:extLst>
            </p:cNvPr>
            <p:cNvSpPr txBox="1">
              <a:spLocks noChangeArrowheads="1"/>
            </p:cNvSpPr>
            <p:nvPr/>
          </p:nvSpPr>
          <p:spPr bwMode="auto">
            <a:xfrm>
              <a:off x="5703888"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552" name="Text Box 230">
              <a:extLst>
                <a:ext uri="{FF2B5EF4-FFF2-40B4-BE49-F238E27FC236}">
                  <a16:creationId xmlns:a16="http://schemas.microsoft.com/office/drawing/2014/main" id="{A2F25C1C-48CA-944B-A730-20D85B51748A}"/>
                </a:ext>
              </a:extLst>
            </p:cNvPr>
            <p:cNvSpPr txBox="1">
              <a:spLocks noChangeArrowheads="1"/>
            </p:cNvSpPr>
            <p:nvPr/>
          </p:nvSpPr>
          <p:spPr bwMode="auto">
            <a:xfrm>
              <a:off x="155575" y="6172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553" name="Text Box 231">
              <a:extLst>
                <a:ext uri="{FF2B5EF4-FFF2-40B4-BE49-F238E27FC236}">
                  <a16:creationId xmlns:a16="http://schemas.microsoft.com/office/drawing/2014/main" id="{BCA1B569-F3F8-2A4A-A6BE-660B68DA79B3}"/>
                </a:ext>
              </a:extLst>
            </p:cNvPr>
            <p:cNvSpPr txBox="1">
              <a:spLocks noChangeArrowheads="1"/>
            </p:cNvSpPr>
            <p:nvPr/>
          </p:nvSpPr>
          <p:spPr bwMode="auto">
            <a:xfrm>
              <a:off x="165100" y="5867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554" name="Text Box 232">
              <a:extLst>
                <a:ext uri="{FF2B5EF4-FFF2-40B4-BE49-F238E27FC236}">
                  <a16:creationId xmlns:a16="http://schemas.microsoft.com/office/drawing/2014/main" id="{584D4721-1EDA-FC42-9419-4500D7A14158}"/>
                </a:ext>
              </a:extLst>
            </p:cNvPr>
            <p:cNvSpPr txBox="1">
              <a:spLocks noChangeArrowheads="1"/>
            </p:cNvSpPr>
            <p:nvPr/>
          </p:nvSpPr>
          <p:spPr bwMode="auto">
            <a:xfrm>
              <a:off x="6080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555" name="Line 233">
              <a:extLst>
                <a:ext uri="{FF2B5EF4-FFF2-40B4-BE49-F238E27FC236}">
                  <a16:creationId xmlns:a16="http://schemas.microsoft.com/office/drawing/2014/main" id="{DAC7AD6B-2145-4949-A38B-044D368EB54B}"/>
                </a:ext>
              </a:extLst>
            </p:cNvPr>
            <p:cNvSpPr>
              <a:spLocks noChangeShapeType="1"/>
            </p:cNvSpPr>
            <p:nvPr/>
          </p:nvSpPr>
          <p:spPr bwMode="auto">
            <a:xfrm>
              <a:off x="760413" y="6326188"/>
              <a:ext cx="2287587" cy="1587"/>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56" name="Text Box 235">
              <a:extLst>
                <a:ext uri="{FF2B5EF4-FFF2-40B4-BE49-F238E27FC236}">
                  <a16:creationId xmlns:a16="http://schemas.microsoft.com/office/drawing/2014/main" id="{B4D838BE-F7E1-E744-BDF2-35B51C7EC158}"/>
                </a:ext>
              </a:extLst>
            </p:cNvPr>
            <p:cNvSpPr txBox="1">
              <a:spLocks noChangeArrowheads="1"/>
            </p:cNvSpPr>
            <p:nvPr/>
          </p:nvSpPr>
          <p:spPr bwMode="auto">
            <a:xfrm>
              <a:off x="760413" y="6629400"/>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557" name="Text Box 236">
              <a:extLst>
                <a:ext uri="{FF2B5EF4-FFF2-40B4-BE49-F238E27FC236}">
                  <a16:creationId xmlns:a16="http://schemas.microsoft.com/office/drawing/2014/main" id="{A6AA424B-929B-494B-A4E1-7C88E6906CD4}"/>
                </a:ext>
              </a:extLst>
            </p:cNvPr>
            <p:cNvSpPr txBox="1">
              <a:spLocks noChangeArrowheads="1"/>
            </p:cNvSpPr>
            <p:nvPr/>
          </p:nvSpPr>
          <p:spPr bwMode="auto">
            <a:xfrm rot="-5400000">
              <a:off x="-988219" y="5031582"/>
              <a:ext cx="2281237"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558" name="Text Box 237">
              <a:extLst>
                <a:ext uri="{FF2B5EF4-FFF2-40B4-BE49-F238E27FC236}">
                  <a16:creationId xmlns:a16="http://schemas.microsoft.com/office/drawing/2014/main" id="{5CEEB3A0-0087-F846-B596-71E2E1D1E35B}"/>
                </a:ext>
              </a:extLst>
            </p:cNvPr>
            <p:cNvSpPr txBox="1">
              <a:spLocks noChangeArrowheads="1"/>
            </p:cNvSpPr>
            <p:nvPr/>
          </p:nvSpPr>
          <p:spPr bwMode="auto">
            <a:xfrm>
              <a:off x="165100" y="5562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559" name="Text Box 238">
              <a:extLst>
                <a:ext uri="{FF2B5EF4-FFF2-40B4-BE49-F238E27FC236}">
                  <a16:creationId xmlns:a16="http://schemas.microsoft.com/office/drawing/2014/main" id="{C8600A3E-BE4D-F943-89B7-89CDB6316CC4}"/>
                </a:ext>
              </a:extLst>
            </p:cNvPr>
            <p:cNvSpPr txBox="1">
              <a:spLocks noChangeArrowheads="1"/>
            </p:cNvSpPr>
            <p:nvPr/>
          </p:nvSpPr>
          <p:spPr bwMode="auto">
            <a:xfrm>
              <a:off x="165100" y="5259388"/>
              <a:ext cx="455613" cy="303212"/>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560" name="Text Box 239">
              <a:extLst>
                <a:ext uri="{FF2B5EF4-FFF2-40B4-BE49-F238E27FC236}">
                  <a16:creationId xmlns:a16="http://schemas.microsoft.com/office/drawing/2014/main" id="{911DFB4F-41AD-6544-8200-067D06EFB753}"/>
                </a:ext>
              </a:extLst>
            </p:cNvPr>
            <p:cNvSpPr txBox="1">
              <a:spLocks noChangeArrowheads="1"/>
            </p:cNvSpPr>
            <p:nvPr/>
          </p:nvSpPr>
          <p:spPr bwMode="auto">
            <a:xfrm>
              <a:off x="165100" y="49545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561" name="Text Box 240">
              <a:extLst>
                <a:ext uri="{FF2B5EF4-FFF2-40B4-BE49-F238E27FC236}">
                  <a16:creationId xmlns:a16="http://schemas.microsoft.com/office/drawing/2014/main" id="{E5389472-FA2B-DF4B-A0CD-62375D8A00DA}"/>
                </a:ext>
              </a:extLst>
            </p:cNvPr>
            <p:cNvSpPr txBox="1">
              <a:spLocks noChangeArrowheads="1"/>
            </p:cNvSpPr>
            <p:nvPr/>
          </p:nvSpPr>
          <p:spPr bwMode="auto">
            <a:xfrm>
              <a:off x="165100" y="46497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562" name="Text Box 241">
              <a:extLst>
                <a:ext uri="{FF2B5EF4-FFF2-40B4-BE49-F238E27FC236}">
                  <a16:creationId xmlns:a16="http://schemas.microsoft.com/office/drawing/2014/main" id="{1DF312F0-AC5E-284B-96A0-3E948A62DA09}"/>
                </a:ext>
              </a:extLst>
            </p:cNvPr>
            <p:cNvSpPr txBox="1">
              <a:spLocks noChangeArrowheads="1"/>
            </p:cNvSpPr>
            <p:nvPr/>
          </p:nvSpPr>
          <p:spPr bwMode="auto">
            <a:xfrm>
              <a:off x="165100" y="43449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563" name="Text Box 242">
              <a:extLst>
                <a:ext uri="{FF2B5EF4-FFF2-40B4-BE49-F238E27FC236}">
                  <a16:creationId xmlns:a16="http://schemas.microsoft.com/office/drawing/2014/main" id="{9385CED4-8B04-F84A-9BF1-BC8FAA0B1F3D}"/>
                </a:ext>
              </a:extLst>
            </p:cNvPr>
            <p:cNvSpPr txBox="1">
              <a:spLocks noChangeArrowheads="1"/>
            </p:cNvSpPr>
            <p:nvPr/>
          </p:nvSpPr>
          <p:spPr bwMode="auto">
            <a:xfrm>
              <a:off x="165100" y="40401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564" name="Text Box 243">
              <a:extLst>
                <a:ext uri="{FF2B5EF4-FFF2-40B4-BE49-F238E27FC236}">
                  <a16:creationId xmlns:a16="http://schemas.microsoft.com/office/drawing/2014/main" id="{C3D94E3B-FD24-DF4A-848F-1D9CBD0F9CF2}"/>
                </a:ext>
              </a:extLst>
            </p:cNvPr>
            <p:cNvSpPr txBox="1">
              <a:spLocks noChangeArrowheads="1"/>
            </p:cNvSpPr>
            <p:nvPr/>
          </p:nvSpPr>
          <p:spPr bwMode="auto">
            <a:xfrm>
              <a:off x="90646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565" name="Text Box 244">
              <a:extLst>
                <a:ext uri="{FF2B5EF4-FFF2-40B4-BE49-F238E27FC236}">
                  <a16:creationId xmlns:a16="http://schemas.microsoft.com/office/drawing/2014/main" id="{46AF7A51-2004-044A-834C-0D43ABD5EEE8}"/>
                </a:ext>
              </a:extLst>
            </p:cNvPr>
            <p:cNvSpPr txBox="1">
              <a:spLocks noChangeArrowheads="1"/>
            </p:cNvSpPr>
            <p:nvPr/>
          </p:nvSpPr>
          <p:spPr bwMode="auto">
            <a:xfrm>
              <a:off x="12049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566" name="Text Box 245">
              <a:extLst>
                <a:ext uri="{FF2B5EF4-FFF2-40B4-BE49-F238E27FC236}">
                  <a16:creationId xmlns:a16="http://schemas.microsoft.com/office/drawing/2014/main" id="{8E6D1D1E-B8C8-024C-A690-637B11ACA3F4}"/>
                </a:ext>
              </a:extLst>
            </p:cNvPr>
            <p:cNvSpPr txBox="1">
              <a:spLocks noChangeArrowheads="1"/>
            </p:cNvSpPr>
            <p:nvPr/>
          </p:nvSpPr>
          <p:spPr bwMode="auto">
            <a:xfrm>
              <a:off x="1522413" y="6324600"/>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567" name="Text Box 246">
              <a:extLst>
                <a:ext uri="{FF2B5EF4-FFF2-40B4-BE49-F238E27FC236}">
                  <a16:creationId xmlns:a16="http://schemas.microsoft.com/office/drawing/2014/main" id="{3B6E30D6-E105-4A4D-9224-0DA1C2ECDA18}"/>
                </a:ext>
              </a:extLst>
            </p:cNvPr>
            <p:cNvSpPr txBox="1">
              <a:spLocks noChangeArrowheads="1"/>
            </p:cNvSpPr>
            <p:nvPr/>
          </p:nvSpPr>
          <p:spPr bwMode="auto">
            <a:xfrm>
              <a:off x="18192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568" name="Text Box 247">
              <a:extLst>
                <a:ext uri="{FF2B5EF4-FFF2-40B4-BE49-F238E27FC236}">
                  <a16:creationId xmlns:a16="http://schemas.microsoft.com/office/drawing/2014/main" id="{19A1FC49-E10C-E149-8DD0-919696F802B0}"/>
                </a:ext>
              </a:extLst>
            </p:cNvPr>
            <p:cNvSpPr txBox="1">
              <a:spLocks noChangeArrowheads="1"/>
            </p:cNvSpPr>
            <p:nvPr/>
          </p:nvSpPr>
          <p:spPr bwMode="auto">
            <a:xfrm>
              <a:off x="21240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569" name="Text Box 248">
              <a:extLst>
                <a:ext uri="{FF2B5EF4-FFF2-40B4-BE49-F238E27FC236}">
                  <a16:creationId xmlns:a16="http://schemas.microsoft.com/office/drawing/2014/main" id="{2F9F5536-4C9C-364F-9533-EDF64DDCABCD}"/>
                </a:ext>
              </a:extLst>
            </p:cNvPr>
            <p:cNvSpPr txBox="1">
              <a:spLocks noChangeArrowheads="1"/>
            </p:cNvSpPr>
            <p:nvPr/>
          </p:nvSpPr>
          <p:spPr bwMode="auto">
            <a:xfrm>
              <a:off x="2428875" y="6324600"/>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570" name="Text Box 249">
              <a:extLst>
                <a:ext uri="{FF2B5EF4-FFF2-40B4-BE49-F238E27FC236}">
                  <a16:creationId xmlns:a16="http://schemas.microsoft.com/office/drawing/2014/main" id="{124E58E6-B92D-3C45-B5AC-1B0EBB676462}"/>
                </a:ext>
              </a:extLst>
            </p:cNvPr>
            <p:cNvSpPr txBox="1">
              <a:spLocks noChangeArrowheads="1"/>
            </p:cNvSpPr>
            <p:nvPr/>
          </p:nvSpPr>
          <p:spPr bwMode="auto">
            <a:xfrm>
              <a:off x="2732088"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571" name="Freeform 274">
              <a:extLst>
                <a:ext uri="{FF2B5EF4-FFF2-40B4-BE49-F238E27FC236}">
                  <a16:creationId xmlns:a16="http://schemas.microsoft.com/office/drawing/2014/main" id="{A4F2B4F8-75A1-1649-BC8F-1888669FAE59}"/>
                </a:ext>
              </a:extLst>
            </p:cNvPr>
            <p:cNvSpPr>
              <a:spLocks/>
            </p:cNvSpPr>
            <p:nvPr/>
          </p:nvSpPr>
          <p:spPr bwMode="auto">
            <a:xfrm>
              <a:off x="914400" y="1447800"/>
              <a:ext cx="1981200" cy="1905000"/>
            </a:xfrm>
            <a:custGeom>
              <a:avLst/>
              <a:gdLst>
                <a:gd name="T0" fmla="*/ 0 w 1248"/>
                <a:gd name="T1" fmla="*/ 1905000 h 1200"/>
                <a:gd name="T2" fmla="*/ 1905000 w 1248"/>
                <a:gd name="T3" fmla="*/ 0 h 1200"/>
                <a:gd name="T4" fmla="*/ 1981200 w 1248"/>
                <a:gd name="T5" fmla="*/ 0 h 1200"/>
                <a:gd name="T6" fmla="*/ 1981200 w 1248"/>
                <a:gd name="T7" fmla="*/ 990600 h 1200"/>
                <a:gd name="T8" fmla="*/ 1219200 w 1248"/>
                <a:gd name="T9" fmla="*/ 990600 h 1200"/>
                <a:gd name="T10" fmla="*/ 304800 w 1248"/>
                <a:gd name="T11" fmla="*/ 1905000 h 1200"/>
                <a:gd name="T12" fmla="*/ 0 w 1248"/>
                <a:gd name="T13" fmla="*/ 1905000 h 1200"/>
                <a:gd name="T14" fmla="*/ 0 60000 65536"/>
                <a:gd name="T15" fmla="*/ 0 60000 65536"/>
                <a:gd name="T16" fmla="*/ 0 60000 65536"/>
                <a:gd name="T17" fmla="*/ 0 60000 65536"/>
                <a:gd name="T18" fmla="*/ 0 60000 65536"/>
                <a:gd name="T19" fmla="*/ 0 60000 65536"/>
                <a:gd name="T20" fmla="*/ 0 60000 65536"/>
                <a:gd name="T21" fmla="*/ 0 w 1248"/>
                <a:gd name="T22" fmla="*/ 0 h 1200"/>
                <a:gd name="T23" fmla="*/ 1248 w 1248"/>
                <a:gd name="T24" fmla="*/ 1200 h 1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8" h="1200">
                  <a:moveTo>
                    <a:pt x="0" y="1200"/>
                  </a:moveTo>
                  <a:lnTo>
                    <a:pt x="1200" y="0"/>
                  </a:lnTo>
                  <a:lnTo>
                    <a:pt x="1248" y="0"/>
                  </a:lnTo>
                  <a:lnTo>
                    <a:pt x="1248" y="624"/>
                  </a:lnTo>
                  <a:lnTo>
                    <a:pt x="768" y="624"/>
                  </a:lnTo>
                  <a:lnTo>
                    <a:pt x="192" y="1200"/>
                  </a:lnTo>
                  <a:lnTo>
                    <a:pt x="0" y="120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72" name="Freeform 275">
              <a:extLst>
                <a:ext uri="{FF2B5EF4-FFF2-40B4-BE49-F238E27FC236}">
                  <a16:creationId xmlns:a16="http://schemas.microsoft.com/office/drawing/2014/main" id="{36647772-C1AA-614D-A4DC-47C45DB661B4}"/>
                </a:ext>
              </a:extLst>
            </p:cNvPr>
            <p:cNvSpPr>
              <a:spLocks/>
            </p:cNvSpPr>
            <p:nvPr/>
          </p:nvSpPr>
          <p:spPr bwMode="auto">
            <a:xfrm>
              <a:off x="762000" y="5029200"/>
              <a:ext cx="2133600" cy="1295400"/>
            </a:xfrm>
            <a:custGeom>
              <a:avLst/>
              <a:gdLst>
                <a:gd name="T0" fmla="*/ 0 w 1344"/>
                <a:gd name="T1" fmla="*/ 1295400 h 816"/>
                <a:gd name="T2" fmla="*/ 0 w 1344"/>
                <a:gd name="T3" fmla="*/ 914400 h 816"/>
                <a:gd name="T4" fmla="*/ 914400 w 1344"/>
                <a:gd name="T5" fmla="*/ 0 h 816"/>
                <a:gd name="T6" fmla="*/ 2133600 w 1344"/>
                <a:gd name="T7" fmla="*/ 0 h 816"/>
                <a:gd name="T8" fmla="*/ 2133600 w 1344"/>
                <a:gd name="T9" fmla="*/ 609600 h 816"/>
                <a:gd name="T10" fmla="*/ 685800 w 1344"/>
                <a:gd name="T11" fmla="*/ 609600 h 816"/>
                <a:gd name="T12" fmla="*/ 0 w 1344"/>
                <a:gd name="T13" fmla="*/ 1295400 h 816"/>
                <a:gd name="T14" fmla="*/ 0 60000 65536"/>
                <a:gd name="T15" fmla="*/ 0 60000 65536"/>
                <a:gd name="T16" fmla="*/ 0 60000 65536"/>
                <a:gd name="T17" fmla="*/ 0 60000 65536"/>
                <a:gd name="T18" fmla="*/ 0 60000 65536"/>
                <a:gd name="T19" fmla="*/ 0 60000 65536"/>
                <a:gd name="T20" fmla="*/ 0 60000 65536"/>
                <a:gd name="T21" fmla="*/ 0 w 1344"/>
                <a:gd name="T22" fmla="*/ 0 h 816"/>
                <a:gd name="T23" fmla="*/ 1344 w 1344"/>
                <a:gd name="T24" fmla="*/ 816 h 8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816">
                  <a:moveTo>
                    <a:pt x="0" y="816"/>
                  </a:moveTo>
                  <a:lnTo>
                    <a:pt x="0" y="576"/>
                  </a:lnTo>
                  <a:lnTo>
                    <a:pt x="576" y="0"/>
                  </a:lnTo>
                  <a:lnTo>
                    <a:pt x="1344" y="0"/>
                  </a:lnTo>
                  <a:lnTo>
                    <a:pt x="1344" y="384"/>
                  </a:lnTo>
                  <a:lnTo>
                    <a:pt x="432" y="384"/>
                  </a:lnTo>
                  <a:lnTo>
                    <a:pt x="0" y="816"/>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73" name="Freeform 276">
              <a:extLst>
                <a:ext uri="{FF2B5EF4-FFF2-40B4-BE49-F238E27FC236}">
                  <a16:creationId xmlns:a16="http://schemas.microsoft.com/office/drawing/2014/main" id="{4EA2773D-BAA8-BF4A-A676-A2553AA2C923}"/>
                </a:ext>
              </a:extLst>
            </p:cNvPr>
            <p:cNvSpPr>
              <a:spLocks/>
            </p:cNvSpPr>
            <p:nvPr/>
          </p:nvSpPr>
          <p:spPr bwMode="auto">
            <a:xfrm>
              <a:off x="3733800" y="1447800"/>
              <a:ext cx="2133600" cy="1905000"/>
            </a:xfrm>
            <a:custGeom>
              <a:avLst/>
              <a:gdLst>
                <a:gd name="T0" fmla="*/ 0 w 1344"/>
                <a:gd name="T1" fmla="*/ 1905000 h 1200"/>
                <a:gd name="T2" fmla="*/ 0 w 1344"/>
                <a:gd name="T3" fmla="*/ 1828800 h 1200"/>
                <a:gd name="T4" fmla="*/ 1828800 w 1344"/>
                <a:gd name="T5" fmla="*/ 0 h 1200"/>
                <a:gd name="T6" fmla="*/ 2133600 w 1344"/>
                <a:gd name="T7" fmla="*/ 0 h 1200"/>
                <a:gd name="T8" fmla="*/ 2133600 w 1344"/>
                <a:gd name="T9" fmla="*/ 914400 h 1200"/>
                <a:gd name="T10" fmla="*/ 1219200 w 1344"/>
                <a:gd name="T11" fmla="*/ 914400 h 1200"/>
                <a:gd name="T12" fmla="*/ 228600 w 1344"/>
                <a:gd name="T13" fmla="*/ 1905000 h 1200"/>
                <a:gd name="T14" fmla="*/ 0 w 1344"/>
                <a:gd name="T15" fmla="*/ 1905000 h 1200"/>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200"/>
                <a:gd name="T26" fmla="*/ 1344 w 1344"/>
                <a:gd name="T27" fmla="*/ 1200 h 1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200">
                  <a:moveTo>
                    <a:pt x="0" y="1200"/>
                  </a:moveTo>
                  <a:lnTo>
                    <a:pt x="0" y="1152"/>
                  </a:lnTo>
                  <a:lnTo>
                    <a:pt x="1152" y="0"/>
                  </a:lnTo>
                  <a:lnTo>
                    <a:pt x="1344" y="0"/>
                  </a:lnTo>
                  <a:lnTo>
                    <a:pt x="1344" y="576"/>
                  </a:lnTo>
                  <a:lnTo>
                    <a:pt x="768" y="576"/>
                  </a:lnTo>
                  <a:lnTo>
                    <a:pt x="144" y="1200"/>
                  </a:lnTo>
                  <a:lnTo>
                    <a:pt x="0" y="120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74" name="Freeform 277">
              <a:extLst>
                <a:ext uri="{FF2B5EF4-FFF2-40B4-BE49-F238E27FC236}">
                  <a16:creationId xmlns:a16="http://schemas.microsoft.com/office/drawing/2014/main" id="{168F21E1-41E5-4E41-BDE7-5474F3D7158C}"/>
                </a:ext>
              </a:extLst>
            </p:cNvPr>
            <p:cNvSpPr>
              <a:spLocks/>
            </p:cNvSpPr>
            <p:nvPr/>
          </p:nvSpPr>
          <p:spPr bwMode="auto">
            <a:xfrm>
              <a:off x="3733800" y="4800600"/>
              <a:ext cx="2133600" cy="1524000"/>
            </a:xfrm>
            <a:custGeom>
              <a:avLst/>
              <a:gdLst>
                <a:gd name="T0" fmla="*/ 0 w 1344"/>
                <a:gd name="T1" fmla="*/ 1524000 h 960"/>
                <a:gd name="T2" fmla="*/ 0 w 1344"/>
                <a:gd name="T3" fmla="*/ 1066800 h 960"/>
                <a:gd name="T4" fmla="*/ 1066800 w 1344"/>
                <a:gd name="T5" fmla="*/ 0 h 960"/>
                <a:gd name="T6" fmla="*/ 2133600 w 1344"/>
                <a:gd name="T7" fmla="*/ 0 h 960"/>
                <a:gd name="T8" fmla="*/ 2133600 w 1344"/>
                <a:gd name="T9" fmla="*/ 609600 h 960"/>
                <a:gd name="T10" fmla="*/ 914400 w 1344"/>
                <a:gd name="T11" fmla="*/ 609600 h 960"/>
                <a:gd name="T12" fmla="*/ 0 w 1344"/>
                <a:gd name="T13" fmla="*/ 1524000 h 960"/>
                <a:gd name="T14" fmla="*/ 0 60000 65536"/>
                <a:gd name="T15" fmla="*/ 0 60000 65536"/>
                <a:gd name="T16" fmla="*/ 0 60000 65536"/>
                <a:gd name="T17" fmla="*/ 0 60000 65536"/>
                <a:gd name="T18" fmla="*/ 0 60000 65536"/>
                <a:gd name="T19" fmla="*/ 0 60000 65536"/>
                <a:gd name="T20" fmla="*/ 0 60000 65536"/>
                <a:gd name="T21" fmla="*/ 0 w 1344"/>
                <a:gd name="T22" fmla="*/ 0 h 960"/>
                <a:gd name="T23" fmla="*/ 1344 w 1344"/>
                <a:gd name="T24" fmla="*/ 960 h 9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960">
                  <a:moveTo>
                    <a:pt x="0" y="960"/>
                  </a:moveTo>
                  <a:lnTo>
                    <a:pt x="0" y="672"/>
                  </a:lnTo>
                  <a:lnTo>
                    <a:pt x="672" y="0"/>
                  </a:lnTo>
                  <a:lnTo>
                    <a:pt x="1344" y="0"/>
                  </a:lnTo>
                  <a:lnTo>
                    <a:pt x="1344" y="384"/>
                  </a:lnTo>
                  <a:lnTo>
                    <a:pt x="576" y="384"/>
                  </a:lnTo>
                  <a:lnTo>
                    <a:pt x="0" y="96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75" name="Line 158">
              <a:extLst>
                <a:ext uri="{FF2B5EF4-FFF2-40B4-BE49-F238E27FC236}">
                  <a16:creationId xmlns:a16="http://schemas.microsoft.com/office/drawing/2014/main" id="{FEA1860F-5BFF-3944-8927-61C69CACF88B}"/>
                </a:ext>
              </a:extLst>
            </p:cNvPr>
            <p:cNvSpPr>
              <a:spLocks noChangeShapeType="1"/>
            </p:cNvSpPr>
            <p:nvPr/>
          </p:nvSpPr>
          <p:spPr bwMode="auto">
            <a:xfrm flipH="1" flipV="1">
              <a:off x="4795838" y="4800600"/>
              <a:ext cx="106521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6" name="Line 159">
              <a:extLst>
                <a:ext uri="{FF2B5EF4-FFF2-40B4-BE49-F238E27FC236}">
                  <a16:creationId xmlns:a16="http://schemas.microsoft.com/office/drawing/2014/main" id="{AFE43418-B19F-444F-A111-A92D2EC4E73F}"/>
                </a:ext>
              </a:extLst>
            </p:cNvPr>
            <p:cNvSpPr>
              <a:spLocks noChangeShapeType="1"/>
            </p:cNvSpPr>
            <p:nvPr/>
          </p:nvSpPr>
          <p:spPr bwMode="auto">
            <a:xfrm flipV="1">
              <a:off x="3730625" y="4800600"/>
              <a:ext cx="1069975"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7" name="Line 160">
              <a:extLst>
                <a:ext uri="{FF2B5EF4-FFF2-40B4-BE49-F238E27FC236}">
                  <a16:creationId xmlns:a16="http://schemas.microsoft.com/office/drawing/2014/main" id="{357F9CB9-6068-884B-8305-DCA03287234A}"/>
                </a:ext>
              </a:extLst>
            </p:cNvPr>
            <p:cNvSpPr>
              <a:spLocks noChangeShapeType="1"/>
            </p:cNvSpPr>
            <p:nvPr/>
          </p:nvSpPr>
          <p:spPr bwMode="auto">
            <a:xfrm flipH="1" flipV="1">
              <a:off x="4495800" y="5105400"/>
              <a:ext cx="13652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8" name="Line 161">
              <a:extLst>
                <a:ext uri="{FF2B5EF4-FFF2-40B4-BE49-F238E27FC236}">
                  <a16:creationId xmlns:a16="http://schemas.microsoft.com/office/drawing/2014/main" id="{55F336C5-4E42-CB4E-B1CD-06CA1DF2CA9D}"/>
                </a:ext>
              </a:extLst>
            </p:cNvPr>
            <p:cNvSpPr>
              <a:spLocks noChangeShapeType="1"/>
            </p:cNvSpPr>
            <p:nvPr/>
          </p:nvSpPr>
          <p:spPr bwMode="auto">
            <a:xfrm flipV="1">
              <a:off x="3733800" y="4800600"/>
              <a:ext cx="1524000" cy="15224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9" name="Line 162">
              <a:extLst>
                <a:ext uri="{FF2B5EF4-FFF2-40B4-BE49-F238E27FC236}">
                  <a16:creationId xmlns:a16="http://schemas.microsoft.com/office/drawing/2014/main" id="{5C49C619-0912-084D-B488-9B7E24AE1C37}"/>
                </a:ext>
              </a:extLst>
            </p:cNvPr>
            <p:cNvSpPr>
              <a:spLocks noChangeShapeType="1"/>
            </p:cNvSpPr>
            <p:nvPr/>
          </p:nvSpPr>
          <p:spPr bwMode="auto">
            <a:xfrm flipV="1">
              <a:off x="3733800" y="4800600"/>
              <a:ext cx="1219200" cy="12176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0" name="Text Box 163">
              <a:extLst>
                <a:ext uri="{FF2B5EF4-FFF2-40B4-BE49-F238E27FC236}">
                  <a16:creationId xmlns:a16="http://schemas.microsoft.com/office/drawing/2014/main" id="{FA951546-DC66-AF48-AFD3-AC3D39ADAD17}"/>
                </a:ext>
              </a:extLst>
            </p:cNvPr>
            <p:cNvSpPr txBox="1">
              <a:spLocks noChangeArrowheads="1"/>
            </p:cNvSpPr>
            <p:nvPr/>
          </p:nvSpPr>
          <p:spPr bwMode="auto">
            <a:xfrm>
              <a:off x="4776788" y="49530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581" name="Text Box 164">
              <a:extLst>
                <a:ext uri="{FF2B5EF4-FFF2-40B4-BE49-F238E27FC236}">
                  <a16:creationId xmlns:a16="http://schemas.microsoft.com/office/drawing/2014/main" id="{1F03195D-4180-BD48-8FF6-D1E62890170E}"/>
                </a:ext>
              </a:extLst>
            </p:cNvPr>
            <p:cNvSpPr txBox="1">
              <a:spLocks noChangeArrowheads="1"/>
            </p:cNvSpPr>
            <p:nvPr/>
          </p:nvSpPr>
          <p:spPr bwMode="auto">
            <a:xfrm>
              <a:off x="3810000" y="45720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582" name="Line 213">
              <a:extLst>
                <a:ext uri="{FF2B5EF4-FFF2-40B4-BE49-F238E27FC236}">
                  <a16:creationId xmlns:a16="http://schemas.microsoft.com/office/drawing/2014/main" id="{4DB96E71-CB32-724B-AD5E-97E87C67482E}"/>
                </a:ext>
              </a:extLst>
            </p:cNvPr>
            <p:cNvSpPr>
              <a:spLocks noChangeShapeType="1"/>
            </p:cNvSpPr>
            <p:nvPr/>
          </p:nvSpPr>
          <p:spPr bwMode="auto">
            <a:xfrm>
              <a:off x="3732213" y="6326188"/>
              <a:ext cx="2287587" cy="1587"/>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83" name="Line 214">
              <a:extLst>
                <a:ext uri="{FF2B5EF4-FFF2-40B4-BE49-F238E27FC236}">
                  <a16:creationId xmlns:a16="http://schemas.microsoft.com/office/drawing/2014/main" id="{2E1B7157-C008-9D46-81BB-F17EC9ADB9E3}"/>
                </a:ext>
              </a:extLst>
            </p:cNvPr>
            <p:cNvSpPr>
              <a:spLocks noChangeShapeType="1"/>
            </p:cNvSpPr>
            <p:nvPr/>
          </p:nvSpPr>
          <p:spPr bwMode="auto">
            <a:xfrm flipV="1">
              <a:off x="3732213" y="4043363"/>
              <a:ext cx="0" cy="2284412"/>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84" name="Line 250">
              <a:extLst>
                <a:ext uri="{FF2B5EF4-FFF2-40B4-BE49-F238E27FC236}">
                  <a16:creationId xmlns:a16="http://schemas.microsoft.com/office/drawing/2014/main" id="{E44ACCD6-D9EA-1144-979D-07EDCA110D39}"/>
                </a:ext>
              </a:extLst>
            </p:cNvPr>
            <p:cNvSpPr>
              <a:spLocks noChangeShapeType="1"/>
            </p:cNvSpPr>
            <p:nvPr/>
          </p:nvSpPr>
          <p:spPr bwMode="auto">
            <a:xfrm flipH="1" flipV="1">
              <a:off x="4191000" y="5410200"/>
              <a:ext cx="16700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5" name="Text Box 251">
              <a:extLst>
                <a:ext uri="{FF2B5EF4-FFF2-40B4-BE49-F238E27FC236}">
                  <a16:creationId xmlns:a16="http://schemas.microsoft.com/office/drawing/2014/main" id="{446B9E80-F90A-D94B-9753-EE6FA88B8EAA}"/>
                </a:ext>
              </a:extLst>
            </p:cNvPr>
            <p:cNvSpPr txBox="1">
              <a:spLocks noChangeArrowheads="1"/>
            </p:cNvSpPr>
            <p:nvPr/>
          </p:nvSpPr>
          <p:spPr bwMode="auto">
            <a:xfrm>
              <a:off x="4776788" y="52578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586" name="Line 252">
              <a:extLst>
                <a:ext uri="{FF2B5EF4-FFF2-40B4-BE49-F238E27FC236}">
                  <a16:creationId xmlns:a16="http://schemas.microsoft.com/office/drawing/2014/main" id="{B73D41E3-C513-5B43-A781-ED9CA9C38E3A}"/>
                </a:ext>
              </a:extLst>
            </p:cNvPr>
            <p:cNvSpPr>
              <a:spLocks noChangeShapeType="1"/>
            </p:cNvSpPr>
            <p:nvPr/>
          </p:nvSpPr>
          <p:spPr bwMode="auto">
            <a:xfrm flipH="1" flipV="1">
              <a:off x="3886200" y="5715000"/>
              <a:ext cx="197485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587" name="Text Box 253">
              <a:extLst>
                <a:ext uri="{FF2B5EF4-FFF2-40B4-BE49-F238E27FC236}">
                  <a16:creationId xmlns:a16="http://schemas.microsoft.com/office/drawing/2014/main" id="{3C43B868-9EDF-2345-A96E-72DE6FB0C708}"/>
                </a:ext>
              </a:extLst>
            </p:cNvPr>
            <p:cNvSpPr txBox="1">
              <a:spLocks noChangeArrowheads="1"/>
            </p:cNvSpPr>
            <p:nvPr/>
          </p:nvSpPr>
          <p:spPr bwMode="auto">
            <a:xfrm>
              <a:off x="4776788" y="55626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FMA</a:t>
              </a:r>
            </a:p>
          </p:txBody>
        </p:sp>
        <p:sp>
          <p:nvSpPr>
            <p:cNvPr id="588" name="Text Box 266">
              <a:extLst>
                <a:ext uri="{FF2B5EF4-FFF2-40B4-BE49-F238E27FC236}">
                  <a16:creationId xmlns:a16="http://schemas.microsoft.com/office/drawing/2014/main" id="{33B6633F-975C-F244-AF81-0D19D00AB06F}"/>
                </a:ext>
              </a:extLst>
            </p:cNvPr>
            <p:cNvSpPr txBox="1">
              <a:spLocks noChangeArrowheads="1"/>
            </p:cNvSpPr>
            <p:nvPr/>
          </p:nvSpPr>
          <p:spPr bwMode="auto">
            <a:xfrm rot="-2700000">
              <a:off x="3581400" y="54102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589" name="Text Box 267">
              <a:extLst>
                <a:ext uri="{FF2B5EF4-FFF2-40B4-BE49-F238E27FC236}">
                  <a16:creationId xmlns:a16="http://schemas.microsoft.com/office/drawing/2014/main" id="{019B1462-A630-6245-9138-2A78D2B3F5A6}"/>
                </a:ext>
              </a:extLst>
            </p:cNvPr>
            <p:cNvSpPr txBox="1">
              <a:spLocks noChangeArrowheads="1"/>
            </p:cNvSpPr>
            <p:nvPr/>
          </p:nvSpPr>
          <p:spPr bwMode="auto">
            <a:xfrm rot="-2700000">
              <a:off x="3505200" y="51816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bank conflicts</a:t>
              </a:r>
            </a:p>
          </p:txBody>
        </p:sp>
        <p:sp>
          <p:nvSpPr>
            <p:cNvPr id="590" name="Text Box 140">
              <a:extLst>
                <a:ext uri="{FF2B5EF4-FFF2-40B4-BE49-F238E27FC236}">
                  <a16:creationId xmlns:a16="http://schemas.microsoft.com/office/drawing/2014/main" id="{690AC161-5AA5-BF4C-8F0B-B3FA415AE533}"/>
                </a:ext>
              </a:extLst>
            </p:cNvPr>
            <p:cNvSpPr txBox="1">
              <a:spLocks noChangeArrowheads="1"/>
            </p:cNvSpPr>
            <p:nvPr/>
          </p:nvSpPr>
          <p:spPr bwMode="auto">
            <a:xfrm>
              <a:off x="1806575" y="51816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25% FP</a:t>
              </a:r>
              <a:endParaRPr lang="en-US" sz="1200" i="1">
                <a:solidFill>
                  <a:srgbClr val="808080"/>
                </a:solidFill>
              </a:endParaRPr>
            </a:p>
          </p:txBody>
        </p:sp>
        <p:sp>
          <p:nvSpPr>
            <p:cNvPr id="591" name="Line 143">
              <a:extLst>
                <a:ext uri="{FF2B5EF4-FFF2-40B4-BE49-F238E27FC236}">
                  <a16:creationId xmlns:a16="http://schemas.microsoft.com/office/drawing/2014/main" id="{E5A4F416-3BC0-5844-B740-7B6669C314CC}"/>
                </a:ext>
              </a:extLst>
            </p:cNvPr>
            <p:cNvSpPr>
              <a:spLocks noChangeShapeType="1"/>
            </p:cNvSpPr>
            <p:nvPr/>
          </p:nvSpPr>
          <p:spPr bwMode="auto">
            <a:xfrm flipH="1" flipV="1">
              <a:off x="1676400" y="5029200"/>
              <a:ext cx="1214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92" name="Line 144">
              <a:extLst>
                <a:ext uri="{FF2B5EF4-FFF2-40B4-BE49-F238E27FC236}">
                  <a16:creationId xmlns:a16="http://schemas.microsoft.com/office/drawing/2014/main" id="{8A88B3FF-0707-6E43-A64E-0BD93DEF29E9}"/>
                </a:ext>
              </a:extLst>
            </p:cNvPr>
            <p:cNvSpPr>
              <a:spLocks noChangeShapeType="1"/>
            </p:cNvSpPr>
            <p:nvPr/>
          </p:nvSpPr>
          <p:spPr bwMode="auto">
            <a:xfrm flipH="1" flipV="1">
              <a:off x="1371600" y="5334000"/>
              <a:ext cx="15192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93" name="Line 145">
              <a:extLst>
                <a:ext uri="{FF2B5EF4-FFF2-40B4-BE49-F238E27FC236}">
                  <a16:creationId xmlns:a16="http://schemas.microsoft.com/office/drawing/2014/main" id="{68A1E738-C30B-9A4A-8AEF-5B765864E142}"/>
                </a:ext>
              </a:extLst>
            </p:cNvPr>
            <p:cNvSpPr>
              <a:spLocks noChangeShapeType="1"/>
            </p:cNvSpPr>
            <p:nvPr/>
          </p:nvSpPr>
          <p:spPr bwMode="auto">
            <a:xfrm flipV="1">
              <a:off x="760413" y="5029200"/>
              <a:ext cx="1296987" cy="1295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94" name="Text Box 153">
              <a:extLst>
                <a:ext uri="{FF2B5EF4-FFF2-40B4-BE49-F238E27FC236}">
                  <a16:creationId xmlns:a16="http://schemas.microsoft.com/office/drawing/2014/main" id="{766A9F51-8810-8548-9EEC-902E1F3B9D8E}"/>
                </a:ext>
              </a:extLst>
            </p:cNvPr>
            <p:cNvSpPr txBox="1">
              <a:spLocks noChangeArrowheads="1"/>
            </p:cNvSpPr>
            <p:nvPr/>
          </p:nvSpPr>
          <p:spPr bwMode="auto">
            <a:xfrm>
              <a:off x="838200" y="48006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595" name="Line 234">
              <a:extLst>
                <a:ext uri="{FF2B5EF4-FFF2-40B4-BE49-F238E27FC236}">
                  <a16:creationId xmlns:a16="http://schemas.microsoft.com/office/drawing/2014/main" id="{2AD79AF4-A4B7-B64B-8454-539678965083}"/>
                </a:ext>
              </a:extLst>
            </p:cNvPr>
            <p:cNvSpPr>
              <a:spLocks noChangeShapeType="1"/>
            </p:cNvSpPr>
            <p:nvPr/>
          </p:nvSpPr>
          <p:spPr bwMode="auto">
            <a:xfrm flipV="1">
              <a:off x="760413" y="4043363"/>
              <a:ext cx="0" cy="2284412"/>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96" name="Text Box 268">
              <a:extLst>
                <a:ext uri="{FF2B5EF4-FFF2-40B4-BE49-F238E27FC236}">
                  <a16:creationId xmlns:a16="http://schemas.microsoft.com/office/drawing/2014/main" id="{C0E9A3D0-CBC0-BF41-8174-E1B693ED2080}"/>
                </a:ext>
              </a:extLst>
            </p:cNvPr>
            <p:cNvSpPr txBox="1">
              <a:spLocks noChangeArrowheads="1"/>
            </p:cNvSpPr>
            <p:nvPr/>
          </p:nvSpPr>
          <p:spPr bwMode="auto">
            <a:xfrm>
              <a:off x="1808163" y="54864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12% FP</a:t>
              </a:r>
              <a:endParaRPr lang="en-US" sz="1200" i="1">
                <a:solidFill>
                  <a:srgbClr val="808080"/>
                </a:solidFill>
              </a:endParaRPr>
            </a:p>
          </p:txBody>
        </p:sp>
        <p:sp>
          <p:nvSpPr>
            <p:cNvPr id="597" name="Line 269">
              <a:extLst>
                <a:ext uri="{FF2B5EF4-FFF2-40B4-BE49-F238E27FC236}">
                  <a16:creationId xmlns:a16="http://schemas.microsoft.com/office/drawing/2014/main" id="{CD5FB652-0BB0-C74A-B6B8-6604DC925CF0}"/>
                </a:ext>
              </a:extLst>
            </p:cNvPr>
            <p:cNvSpPr>
              <a:spLocks noChangeShapeType="1"/>
            </p:cNvSpPr>
            <p:nvPr/>
          </p:nvSpPr>
          <p:spPr bwMode="auto">
            <a:xfrm flipH="1" flipV="1">
              <a:off x="1066800" y="5638800"/>
              <a:ext cx="1825625"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98" name="Line 270">
              <a:extLst>
                <a:ext uri="{FF2B5EF4-FFF2-40B4-BE49-F238E27FC236}">
                  <a16:creationId xmlns:a16="http://schemas.microsoft.com/office/drawing/2014/main" id="{9D21BAC1-4763-EB4A-861C-0FBE89A70E34}"/>
                </a:ext>
              </a:extLst>
            </p:cNvPr>
            <p:cNvSpPr>
              <a:spLocks noChangeShapeType="1"/>
            </p:cNvSpPr>
            <p:nvPr/>
          </p:nvSpPr>
          <p:spPr bwMode="auto">
            <a:xfrm flipV="1">
              <a:off x="762000" y="5029200"/>
              <a:ext cx="91440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99" name="Line 271">
              <a:extLst>
                <a:ext uri="{FF2B5EF4-FFF2-40B4-BE49-F238E27FC236}">
                  <a16:creationId xmlns:a16="http://schemas.microsoft.com/office/drawing/2014/main" id="{4F686143-790C-774E-AB5A-28C79FD67A7C}"/>
                </a:ext>
              </a:extLst>
            </p:cNvPr>
            <p:cNvSpPr>
              <a:spLocks noChangeShapeType="1"/>
            </p:cNvSpPr>
            <p:nvPr/>
          </p:nvSpPr>
          <p:spPr bwMode="auto">
            <a:xfrm flipV="1">
              <a:off x="762000" y="5029200"/>
              <a:ext cx="1066800"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00" name="Text Box 272">
              <a:extLst>
                <a:ext uri="{FF2B5EF4-FFF2-40B4-BE49-F238E27FC236}">
                  <a16:creationId xmlns:a16="http://schemas.microsoft.com/office/drawing/2014/main" id="{77DF03DE-F9E7-B949-8201-535C8A170D26}"/>
                </a:ext>
              </a:extLst>
            </p:cNvPr>
            <p:cNvSpPr txBox="1">
              <a:spLocks noChangeArrowheads="1"/>
            </p:cNvSpPr>
            <p:nvPr/>
          </p:nvSpPr>
          <p:spPr bwMode="auto">
            <a:xfrm rot="-2700000">
              <a:off x="533400" y="5257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SW prefetch</a:t>
              </a:r>
            </a:p>
          </p:txBody>
        </p:sp>
        <p:sp>
          <p:nvSpPr>
            <p:cNvPr id="601" name="Text Box 273">
              <a:extLst>
                <a:ext uri="{FF2B5EF4-FFF2-40B4-BE49-F238E27FC236}">
                  <a16:creationId xmlns:a16="http://schemas.microsoft.com/office/drawing/2014/main" id="{16C715A7-60FA-5B41-AF5E-D920A3D131AF}"/>
                </a:ext>
              </a:extLst>
            </p:cNvPr>
            <p:cNvSpPr txBox="1">
              <a:spLocks noChangeArrowheads="1"/>
            </p:cNvSpPr>
            <p:nvPr/>
          </p:nvSpPr>
          <p:spPr bwMode="auto">
            <a:xfrm rot="-2700000">
              <a:off x="533400" y="54864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602" name="Text Box 154">
              <a:extLst>
                <a:ext uri="{FF2B5EF4-FFF2-40B4-BE49-F238E27FC236}">
                  <a16:creationId xmlns:a16="http://schemas.microsoft.com/office/drawing/2014/main" id="{E4A44602-A169-2146-A0E1-077CEE273A54}"/>
                </a:ext>
              </a:extLst>
            </p:cNvPr>
            <p:cNvSpPr txBox="1">
              <a:spLocks noChangeArrowheads="1"/>
            </p:cNvSpPr>
            <p:nvPr/>
          </p:nvSpPr>
          <p:spPr bwMode="auto">
            <a:xfrm>
              <a:off x="838200" y="12192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603" name="Line 165">
              <a:extLst>
                <a:ext uri="{FF2B5EF4-FFF2-40B4-BE49-F238E27FC236}">
                  <a16:creationId xmlns:a16="http://schemas.microsoft.com/office/drawing/2014/main" id="{CF1A551B-A7FD-CA45-8236-630A96897718}"/>
                </a:ext>
              </a:extLst>
            </p:cNvPr>
            <p:cNvSpPr>
              <a:spLocks noChangeShapeType="1"/>
            </p:cNvSpPr>
            <p:nvPr/>
          </p:nvSpPr>
          <p:spPr bwMode="auto">
            <a:xfrm flipV="1">
              <a:off x="9144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04" name="Line 166">
              <a:extLst>
                <a:ext uri="{FF2B5EF4-FFF2-40B4-BE49-F238E27FC236}">
                  <a16:creationId xmlns:a16="http://schemas.microsoft.com/office/drawing/2014/main" id="{46B6993D-E808-6D49-8BFE-B5A5C686D77A}"/>
                </a:ext>
              </a:extLst>
            </p:cNvPr>
            <p:cNvSpPr>
              <a:spLocks noChangeShapeType="1"/>
            </p:cNvSpPr>
            <p:nvPr/>
          </p:nvSpPr>
          <p:spPr bwMode="auto">
            <a:xfrm flipH="1" flipV="1">
              <a:off x="2819400" y="1447800"/>
              <a:ext cx="71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05" name="Line 167">
              <a:extLst>
                <a:ext uri="{FF2B5EF4-FFF2-40B4-BE49-F238E27FC236}">
                  <a16:creationId xmlns:a16="http://schemas.microsoft.com/office/drawing/2014/main" id="{7BCE078C-7F72-9B46-8AAA-F1439B821835}"/>
                </a:ext>
              </a:extLst>
            </p:cNvPr>
            <p:cNvSpPr>
              <a:spLocks noChangeShapeType="1"/>
            </p:cNvSpPr>
            <p:nvPr/>
          </p:nvSpPr>
          <p:spPr bwMode="auto">
            <a:xfrm flipH="1" flipV="1">
              <a:off x="2514600" y="1752600"/>
              <a:ext cx="3762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06" name="Line 168">
              <a:extLst>
                <a:ext uri="{FF2B5EF4-FFF2-40B4-BE49-F238E27FC236}">
                  <a16:creationId xmlns:a16="http://schemas.microsoft.com/office/drawing/2014/main" id="{C14797EC-BC4A-1046-9CD0-B69023E7454F}"/>
                </a:ext>
              </a:extLst>
            </p:cNvPr>
            <p:cNvSpPr>
              <a:spLocks noChangeShapeType="1"/>
            </p:cNvSpPr>
            <p:nvPr/>
          </p:nvSpPr>
          <p:spPr bwMode="auto">
            <a:xfrm flipH="1" flipV="1">
              <a:off x="1828800" y="2438400"/>
              <a:ext cx="10620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07" name="Text Box 169">
              <a:extLst>
                <a:ext uri="{FF2B5EF4-FFF2-40B4-BE49-F238E27FC236}">
                  <a16:creationId xmlns:a16="http://schemas.microsoft.com/office/drawing/2014/main" id="{9D73C274-C115-CF4E-83D9-CB69C76CA323}"/>
                </a:ext>
              </a:extLst>
            </p:cNvPr>
            <p:cNvSpPr txBox="1">
              <a:spLocks noChangeArrowheads="1"/>
            </p:cNvSpPr>
            <p:nvPr/>
          </p:nvSpPr>
          <p:spPr bwMode="auto">
            <a:xfrm>
              <a:off x="1806575" y="16002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608" name="Text Box 170">
              <a:extLst>
                <a:ext uri="{FF2B5EF4-FFF2-40B4-BE49-F238E27FC236}">
                  <a16:creationId xmlns:a16="http://schemas.microsoft.com/office/drawing/2014/main" id="{25C67FEB-C2AC-F843-8FC1-46474DFE762C}"/>
                </a:ext>
              </a:extLst>
            </p:cNvPr>
            <p:cNvSpPr txBox="1">
              <a:spLocks noChangeArrowheads="1"/>
            </p:cNvSpPr>
            <p:nvPr/>
          </p:nvSpPr>
          <p:spPr bwMode="auto">
            <a:xfrm>
              <a:off x="1806575" y="22860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609" name="Line 171">
              <a:extLst>
                <a:ext uri="{FF2B5EF4-FFF2-40B4-BE49-F238E27FC236}">
                  <a16:creationId xmlns:a16="http://schemas.microsoft.com/office/drawing/2014/main" id="{E76501A2-2485-F54D-A6D1-C4CE850EAE1B}"/>
                </a:ext>
              </a:extLst>
            </p:cNvPr>
            <p:cNvSpPr>
              <a:spLocks noChangeShapeType="1"/>
            </p:cNvSpPr>
            <p:nvPr/>
          </p:nvSpPr>
          <p:spPr bwMode="auto">
            <a:xfrm flipV="1">
              <a:off x="1219200" y="1676400"/>
              <a:ext cx="1676400" cy="1676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10" name="Line 187">
              <a:extLst>
                <a:ext uri="{FF2B5EF4-FFF2-40B4-BE49-F238E27FC236}">
                  <a16:creationId xmlns:a16="http://schemas.microsoft.com/office/drawing/2014/main" id="{BB6A2284-48EE-5B48-81EA-A3F180685E52}"/>
                </a:ext>
              </a:extLst>
            </p:cNvPr>
            <p:cNvSpPr>
              <a:spLocks noChangeShapeType="1"/>
            </p:cNvSpPr>
            <p:nvPr/>
          </p:nvSpPr>
          <p:spPr bwMode="auto">
            <a:xfrm flipH="1" flipV="1">
              <a:off x="1524000" y="2743200"/>
              <a:ext cx="137160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611" name="Text Box 188">
              <a:extLst>
                <a:ext uri="{FF2B5EF4-FFF2-40B4-BE49-F238E27FC236}">
                  <a16:creationId xmlns:a16="http://schemas.microsoft.com/office/drawing/2014/main" id="{AA5C6785-0BFF-EF42-A751-A0439DBE4B5F}"/>
                </a:ext>
              </a:extLst>
            </p:cNvPr>
            <p:cNvSpPr txBox="1">
              <a:spLocks noChangeArrowheads="1"/>
            </p:cNvSpPr>
            <p:nvPr/>
          </p:nvSpPr>
          <p:spPr bwMode="auto">
            <a:xfrm>
              <a:off x="762000" y="2590800"/>
              <a:ext cx="2133600"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mul/add imbalance</a:t>
              </a:r>
            </a:p>
          </p:txBody>
        </p:sp>
        <p:sp>
          <p:nvSpPr>
            <p:cNvPr id="612" name="Line 54">
              <a:extLst>
                <a:ext uri="{FF2B5EF4-FFF2-40B4-BE49-F238E27FC236}">
                  <a16:creationId xmlns:a16="http://schemas.microsoft.com/office/drawing/2014/main" id="{454F4EBE-EAD3-FB41-AF8E-0B7900239217}"/>
                </a:ext>
              </a:extLst>
            </p:cNvPr>
            <p:cNvSpPr>
              <a:spLocks noChangeShapeType="1"/>
            </p:cNvSpPr>
            <p:nvPr/>
          </p:nvSpPr>
          <p:spPr bwMode="auto">
            <a:xfrm>
              <a:off x="760413" y="3352800"/>
              <a:ext cx="2287587" cy="1588"/>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613" name="Line 172">
              <a:extLst>
                <a:ext uri="{FF2B5EF4-FFF2-40B4-BE49-F238E27FC236}">
                  <a16:creationId xmlns:a16="http://schemas.microsoft.com/office/drawing/2014/main" id="{600E64BB-8090-7B42-8745-2C2002AC2953}"/>
                </a:ext>
              </a:extLst>
            </p:cNvPr>
            <p:cNvSpPr>
              <a:spLocks noChangeShapeType="1"/>
            </p:cNvSpPr>
            <p:nvPr/>
          </p:nvSpPr>
          <p:spPr bwMode="auto">
            <a:xfrm flipV="1">
              <a:off x="3733800" y="1447800"/>
              <a:ext cx="1828800" cy="18272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14" name="Line 175">
              <a:extLst>
                <a:ext uri="{FF2B5EF4-FFF2-40B4-BE49-F238E27FC236}">
                  <a16:creationId xmlns:a16="http://schemas.microsoft.com/office/drawing/2014/main" id="{CFBB29EB-8565-0C43-8B0F-0A6B8FCC3A3E}"/>
                </a:ext>
              </a:extLst>
            </p:cNvPr>
            <p:cNvSpPr>
              <a:spLocks noChangeShapeType="1"/>
            </p:cNvSpPr>
            <p:nvPr/>
          </p:nvSpPr>
          <p:spPr bwMode="auto">
            <a:xfrm flipV="1">
              <a:off x="38100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15" name="Line 177">
              <a:extLst>
                <a:ext uri="{FF2B5EF4-FFF2-40B4-BE49-F238E27FC236}">
                  <a16:creationId xmlns:a16="http://schemas.microsoft.com/office/drawing/2014/main" id="{89F4907D-D200-004C-8C19-E29650DA5EF8}"/>
                </a:ext>
              </a:extLst>
            </p:cNvPr>
            <p:cNvSpPr>
              <a:spLocks noChangeShapeType="1"/>
            </p:cNvSpPr>
            <p:nvPr/>
          </p:nvSpPr>
          <p:spPr bwMode="auto">
            <a:xfrm flipV="1">
              <a:off x="39624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16" name="Text Box 254">
              <a:extLst>
                <a:ext uri="{FF2B5EF4-FFF2-40B4-BE49-F238E27FC236}">
                  <a16:creationId xmlns:a16="http://schemas.microsoft.com/office/drawing/2014/main" id="{166F986D-5735-1C4C-9DE1-1A285BA67023}"/>
                </a:ext>
              </a:extLst>
            </p:cNvPr>
            <p:cNvSpPr txBox="1">
              <a:spLocks noChangeArrowheads="1"/>
            </p:cNvSpPr>
            <p:nvPr/>
          </p:nvSpPr>
          <p:spPr bwMode="auto">
            <a:xfrm>
              <a:off x="3810000" y="12192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617" name="Line 255">
              <a:extLst>
                <a:ext uri="{FF2B5EF4-FFF2-40B4-BE49-F238E27FC236}">
                  <a16:creationId xmlns:a16="http://schemas.microsoft.com/office/drawing/2014/main" id="{B1F8184B-0B45-7946-99CF-CD7E9B0C8EF8}"/>
                </a:ext>
              </a:extLst>
            </p:cNvPr>
            <p:cNvSpPr>
              <a:spLocks noChangeShapeType="1"/>
            </p:cNvSpPr>
            <p:nvPr/>
          </p:nvSpPr>
          <p:spPr bwMode="auto">
            <a:xfrm flipH="1" flipV="1">
              <a:off x="5562600" y="1447800"/>
              <a:ext cx="3000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18" name="Line 256">
              <a:extLst>
                <a:ext uri="{FF2B5EF4-FFF2-40B4-BE49-F238E27FC236}">
                  <a16:creationId xmlns:a16="http://schemas.microsoft.com/office/drawing/2014/main" id="{D5B2BF7E-F434-D942-AAAB-FDAA2992AE43}"/>
                </a:ext>
              </a:extLst>
            </p:cNvPr>
            <p:cNvSpPr>
              <a:spLocks noChangeShapeType="1"/>
            </p:cNvSpPr>
            <p:nvPr/>
          </p:nvSpPr>
          <p:spPr bwMode="auto">
            <a:xfrm flipH="1" flipV="1">
              <a:off x="5257800" y="1752600"/>
              <a:ext cx="6048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19" name="Line 257">
              <a:extLst>
                <a:ext uri="{FF2B5EF4-FFF2-40B4-BE49-F238E27FC236}">
                  <a16:creationId xmlns:a16="http://schemas.microsoft.com/office/drawing/2014/main" id="{AC14F0E4-842D-BE48-9FD2-E9978EC3A66E}"/>
                </a:ext>
              </a:extLst>
            </p:cNvPr>
            <p:cNvSpPr>
              <a:spLocks noChangeShapeType="1"/>
            </p:cNvSpPr>
            <p:nvPr/>
          </p:nvSpPr>
          <p:spPr bwMode="auto">
            <a:xfrm flipH="1" flipV="1">
              <a:off x="4648200" y="2362200"/>
              <a:ext cx="1214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20" name="Text Box 258">
              <a:extLst>
                <a:ext uri="{FF2B5EF4-FFF2-40B4-BE49-F238E27FC236}">
                  <a16:creationId xmlns:a16="http://schemas.microsoft.com/office/drawing/2014/main" id="{AD8C3E67-5E65-4049-A92F-54857771D78B}"/>
                </a:ext>
              </a:extLst>
            </p:cNvPr>
            <p:cNvSpPr txBox="1">
              <a:spLocks noChangeArrowheads="1"/>
            </p:cNvSpPr>
            <p:nvPr/>
          </p:nvSpPr>
          <p:spPr bwMode="auto">
            <a:xfrm>
              <a:off x="4778375" y="16002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621" name="Text Box 259">
              <a:extLst>
                <a:ext uri="{FF2B5EF4-FFF2-40B4-BE49-F238E27FC236}">
                  <a16:creationId xmlns:a16="http://schemas.microsoft.com/office/drawing/2014/main" id="{09392743-2BCE-7E4A-8B05-C3FE3343F52C}"/>
                </a:ext>
              </a:extLst>
            </p:cNvPr>
            <p:cNvSpPr txBox="1">
              <a:spLocks noChangeArrowheads="1"/>
            </p:cNvSpPr>
            <p:nvPr/>
          </p:nvSpPr>
          <p:spPr bwMode="auto">
            <a:xfrm>
              <a:off x="4778375" y="22098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622" name="Line 260">
              <a:extLst>
                <a:ext uri="{FF2B5EF4-FFF2-40B4-BE49-F238E27FC236}">
                  <a16:creationId xmlns:a16="http://schemas.microsoft.com/office/drawing/2014/main" id="{8B7B34AF-F4E3-2547-B9D6-526B9BA0E75A}"/>
                </a:ext>
              </a:extLst>
            </p:cNvPr>
            <p:cNvSpPr>
              <a:spLocks noChangeShapeType="1"/>
            </p:cNvSpPr>
            <p:nvPr/>
          </p:nvSpPr>
          <p:spPr bwMode="auto">
            <a:xfrm flipH="1" flipV="1">
              <a:off x="4343400" y="2667000"/>
              <a:ext cx="152400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623" name="Text Box 261">
              <a:extLst>
                <a:ext uri="{FF2B5EF4-FFF2-40B4-BE49-F238E27FC236}">
                  <a16:creationId xmlns:a16="http://schemas.microsoft.com/office/drawing/2014/main" id="{73C7BA5C-522D-B842-9A77-6FCBA44BAC6B}"/>
                </a:ext>
              </a:extLst>
            </p:cNvPr>
            <p:cNvSpPr txBox="1">
              <a:spLocks noChangeArrowheads="1"/>
            </p:cNvSpPr>
            <p:nvPr/>
          </p:nvSpPr>
          <p:spPr bwMode="auto">
            <a:xfrm>
              <a:off x="3733800" y="2514600"/>
              <a:ext cx="2133600"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mul/add imbalance</a:t>
              </a:r>
            </a:p>
          </p:txBody>
        </p:sp>
        <p:sp>
          <p:nvSpPr>
            <p:cNvPr id="624" name="Text Box 263">
              <a:extLst>
                <a:ext uri="{FF2B5EF4-FFF2-40B4-BE49-F238E27FC236}">
                  <a16:creationId xmlns:a16="http://schemas.microsoft.com/office/drawing/2014/main" id="{42BB1286-C7F0-9E4F-8AB2-EF9221F00E1A}"/>
                </a:ext>
              </a:extLst>
            </p:cNvPr>
            <p:cNvSpPr txBox="1">
              <a:spLocks noChangeArrowheads="1"/>
            </p:cNvSpPr>
            <p:nvPr/>
          </p:nvSpPr>
          <p:spPr bwMode="auto">
            <a:xfrm rot="-2700000">
              <a:off x="3505200" y="2590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SW prefetch</a:t>
              </a:r>
            </a:p>
          </p:txBody>
        </p:sp>
        <p:sp>
          <p:nvSpPr>
            <p:cNvPr id="625" name="Text Box 265">
              <a:extLst>
                <a:ext uri="{FF2B5EF4-FFF2-40B4-BE49-F238E27FC236}">
                  <a16:creationId xmlns:a16="http://schemas.microsoft.com/office/drawing/2014/main" id="{59AFE06E-12CD-2249-BFF1-8A3C578E3978}"/>
                </a:ext>
              </a:extLst>
            </p:cNvPr>
            <p:cNvSpPr txBox="1">
              <a:spLocks noChangeArrowheads="1"/>
            </p:cNvSpPr>
            <p:nvPr/>
          </p:nvSpPr>
          <p:spPr bwMode="auto">
            <a:xfrm rot="-2700000">
              <a:off x="3657600" y="2590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626" name="Line 193">
              <a:extLst>
                <a:ext uri="{FF2B5EF4-FFF2-40B4-BE49-F238E27FC236}">
                  <a16:creationId xmlns:a16="http://schemas.microsoft.com/office/drawing/2014/main" id="{1B7B966D-1517-0C47-BF3B-F3808AB4F83B}"/>
                </a:ext>
              </a:extLst>
            </p:cNvPr>
            <p:cNvSpPr>
              <a:spLocks noChangeShapeType="1"/>
            </p:cNvSpPr>
            <p:nvPr/>
          </p:nvSpPr>
          <p:spPr bwMode="auto">
            <a:xfrm>
              <a:off x="3732213" y="3352800"/>
              <a:ext cx="2287587" cy="1588"/>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627" name="Line 194">
              <a:extLst>
                <a:ext uri="{FF2B5EF4-FFF2-40B4-BE49-F238E27FC236}">
                  <a16:creationId xmlns:a16="http://schemas.microsoft.com/office/drawing/2014/main" id="{B1494750-DB95-FB45-9C1A-C7B37D3D1422}"/>
                </a:ext>
              </a:extLst>
            </p:cNvPr>
            <p:cNvSpPr>
              <a:spLocks noChangeShapeType="1"/>
            </p:cNvSpPr>
            <p:nvPr/>
          </p:nvSpPr>
          <p:spPr bwMode="auto">
            <a:xfrm flipV="1">
              <a:off x="3732213" y="1069975"/>
              <a:ext cx="0" cy="2284413"/>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628" name="Text Box 296">
              <a:extLst>
                <a:ext uri="{FF2B5EF4-FFF2-40B4-BE49-F238E27FC236}">
                  <a16:creationId xmlns:a16="http://schemas.microsoft.com/office/drawing/2014/main" id="{FBEF332D-06E9-9543-AD71-C9676A5A6316}"/>
                </a:ext>
              </a:extLst>
            </p:cNvPr>
            <p:cNvSpPr txBox="1">
              <a:spLocks noChangeArrowheads="1"/>
            </p:cNvSpPr>
            <p:nvPr/>
          </p:nvSpPr>
          <p:spPr bwMode="auto">
            <a:xfrm>
              <a:off x="3810000" y="3886200"/>
              <a:ext cx="2132013" cy="609600"/>
            </a:xfrm>
            <a:prstGeom prst="rect">
              <a:avLst/>
            </a:prstGeom>
            <a:noFill/>
            <a:ln w="9525">
              <a:noFill/>
              <a:miter lim="800000"/>
              <a:headEnd/>
              <a:tailEnd/>
            </a:ln>
          </p:spPr>
          <p:txBody>
            <a:bodyPr wrap="none" lIns="0" tIns="0" rIns="0" bIns="0" anchor="ctr">
              <a:prstTxWarp prst="textNoShape">
                <a:avLst/>
              </a:prstTxWarp>
            </a:bodyPr>
            <a:lstStyle/>
            <a:p>
              <a:r>
                <a:rPr lang="en-US" sz="1800"/>
                <a:t>IBM QS20</a:t>
              </a:r>
            </a:p>
            <a:p>
              <a:r>
                <a:rPr lang="en-US" sz="1800"/>
                <a:t>Cell Blade</a:t>
              </a:r>
            </a:p>
          </p:txBody>
        </p:sp>
        <p:sp>
          <p:nvSpPr>
            <p:cNvPr id="629" name="Text Box 297">
              <a:extLst>
                <a:ext uri="{FF2B5EF4-FFF2-40B4-BE49-F238E27FC236}">
                  <a16:creationId xmlns:a16="http://schemas.microsoft.com/office/drawing/2014/main" id="{2D40EE0C-AE51-864C-94A7-76AFED719340}"/>
                </a:ext>
              </a:extLst>
            </p:cNvPr>
            <p:cNvSpPr txBox="1">
              <a:spLocks noChangeArrowheads="1"/>
            </p:cNvSpPr>
            <p:nvPr/>
          </p:nvSpPr>
          <p:spPr bwMode="auto">
            <a:xfrm>
              <a:off x="3810000" y="914400"/>
              <a:ext cx="2130425" cy="609600"/>
            </a:xfrm>
            <a:prstGeom prst="rect">
              <a:avLst/>
            </a:prstGeom>
            <a:noFill/>
            <a:ln w="9525">
              <a:noFill/>
              <a:miter lim="800000"/>
              <a:headEnd/>
              <a:tailEnd/>
            </a:ln>
          </p:spPr>
          <p:txBody>
            <a:bodyPr wrap="none" lIns="0" tIns="0" rIns="0" bIns="0" anchor="ctr">
              <a:prstTxWarp prst="textNoShape">
                <a:avLst/>
              </a:prstTxWarp>
            </a:bodyPr>
            <a:lstStyle/>
            <a:p>
              <a:r>
                <a:rPr lang="en-US" sz="1800"/>
                <a:t>Opteron 2356</a:t>
              </a:r>
            </a:p>
            <a:p>
              <a:r>
                <a:rPr lang="en-US" sz="1800"/>
                <a:t>(Barcelona)</a:t>
              </a:r>
            </a:p>
          </p:txBody>
        </p:sp>
        <p:sp>
          <p:nvSpPr>
            <p:cNvPr id="630" name="Text Box 298">
              <a:extLst>
                <a:ext uri="{FF2B5EF4-FFF2-40B4-BE49-F238E27FC236}">
                  <a16:creationId xmlns:a16="http://schemas.microsoft.com/office/drawing/2014/main" id="{8BE45527-9E61-AC48-9467-7CCEC08BC2FB}"/>
                </a:ext>
              </a:extLst>
            </p:cNvPr>
            <p:cNvSpPr txBox="1">
              <a:spLocks noChangeArrowheads="1"/>
            </p:cNvSpPr>
            <p:nvPr/>
          </p:nvSpPr>
          <p:spPr bwMode="auto">
            <a:xfrm>
              <a:off x="838200" y="914400"/>
              <a:ext cx="2132013" cy="609600"/>
            </a:xfrm>
            <a:prstGeom prst="rect">
              <a:avLst/>
            </a:prstGeom>
            <a:noFill/>
            <a:ln w="9525">
              <a:noFill/>
              <a:miter lim="800000"/>
              <a:headEnd/>
              <a:tailEnd/>
            </a:ln>
          </p:spPr>
          <p:txBody>
            <a:bodyPr wrap="none" lIns="0" tIns="0" rIns="0" bIns="0" anchor="ctr">
              <a:prstTxWarp prst="textNoShape">
                <a:avLst/>
              </a:prstTxWarp>
            </a:bodyPr>
            <a:lstStyle/>
            <a:p>
              <a:r>
                <a:rPr lang="en-US" sz="1800"/>
                <a:t>Intel Xeon E5345</a:t>
              </a:r>
            </a:p>
            <a:p>
              <a:r>
                <a:rPr lang="en-US" sz="1800"/>
                <a:t>(Clovertown)</a:t>
              </a:r>
            </a:p>
          </p:txBody>
        </p:sp>
        <p:sp>
          <p:nvSpPr>
            <p:cNvPr id="631" name="Text Box 299">
              <a:extLst>
                <a:ext uri="{FF2B5EF4-FFF2-40B4-BE49-F238E27FC236}">
                  <a16:creationId xmlns:a16="http://schemas.microsoft.com/office/drawing/2014/main" id="{6A796187-5CD8-4847-BF46-03481BD915AF}"/>
                </a:ext>
              </a:extLst>
            </p:cNvPr>
            <p:cNvSpPr txBox="1">
              <a:spLocks noChangeArrowheads="1"/>
            </p:cNvSpPr>
            <p:nvPr/>
          </p:nvSpPr>
          <p:spPr bwMode="auto">
            <a:xfrm>
              <a:off x="838200" y="3884613"/>
              <a:ext cx="2132013" cy="611187"/>
            </a:xfrm>
            <a:prstGeom prst="rect">
              <a:avLst/>
            </a:prstGeom>
            <a:noFill/>
            <a:ln w="9525">
              <a:noFill/>
              <a:miter lim="800000"/>
              <a:headEnd/>
              <a:tailEnd/>
            </a:ln>
          </p:spPr>
          <p:txBody>
            <a:bodyPr wrap="none" lIns="0" tIns="0" rIns="0" bIns="0" anchor="ctr">
              <a:prstTxWarp prst="textNoShape">
                <a:avLst/>
              </a:prstTxWarp>
            </a:bodyPr>
            <a:lstStyle/>
            <a:p>
              <a:r>
                <a:rPr lang="en-US" sz="1800"/>
                <a:t>Sun T2+ T5140</a:t>
              </a:r>
            </a:p>
            <a:p>
              <a:r>
                <a:rPr lang="en-US" sz="1800"/>
                <a:t>(Victoria Falls)</a:t>
              </a:r>
            </a:p>
          </p:txBody>
        </p:sp>
        <p:sp>
          <p:nvSpPr>
            <p:cNvPr id="632" name="Text Box 300">
              <a:extLst>
                <a:ext uri="{FF2B5EF4-FFF2-40B4-BE49-F238E27FC236}">
                  <a16:creationId xmlns:a16="http://schemas.microsoft.com/office/drawing/2014/main" id="{37D497F3-6BA1-4B4B-B40A-C0A4A8842DBD}"/>
                </a:ext>
              </a:extLst>
            </p:cNvPr>
            <p:cNvSpPr txBox="1">
              <a:spLocks noChangeArrowheads="1"/>
            </p:cNvSpPr>
            <p:nvPr/>
          </p:nvSpPr>
          <p:spPr bwMode="auto">
            <a:xfrm rot="-2700000">
              <a:off x="474663" y="2266950"/>
              <a:ext cx="2741612" cy="152400"/>
            </a:xfrm>
            <a:prstGeom prst="rect">
              <a:avLst/>
            </a:prstGeom>
            <a:noFill/>
            <a:ln w="9525">
              <a:noFill/>
              <a:miter lim="800000"/>
              <a:headEnd/>
              <a:tailEnd/>
            </a:ln>
          </p:spPr>
          <p:txBody>
            <a:bodyPr lIns="0" tIns="0" rIns="0" bIns="0" anchor="b">
              <a:prstTxWarp prst="textNoShape">
                <a:avLst/>
              </a:prstTxWarp>
            </a:bodyPr>
            <a:lstStyle/>
            <a:p>
              <a:r>
                <a:rPr lang="en-US" sz="1200">
                  <a:solidFill>
                    <a:srgbClr val="808080"/>
                  </a:solidFill>
                </a:rPr>
                <a:t>dataset dataset fits in snoop filter</a:t>
              </a:r>
            </a:p>
          </p:txBody>
        </p:sp>
      </p:grpSp>
      <p:grpSp>
        <p:nvGrpSpPr>
          <p:cNvPr id="641" name="Group 301">
            <a:extLst>
              <a:ext uri="{FF2B5EF4-FFF2-40B4-BE49-F238E27FC236}">
                <a16:creationId xmlns:a16="http://schemas.microsoft.com/office/drawing/2014/main" id="{1C78FC4B-C5EA-544F-95E5-1055056BCE27}"/>
              </a:ext>
            </a:extLst>
          </p:cNvPr>
          <p:cNvGrpSpPr>
            <a:grpSpLocks/>
          </p:cNvGrpSpPr>
          <p:nvPr/>
        </p:nvGrpSpPr>
        <p:grpSpPr bwMode="auto">
          <a:xfrm>
            <a:off x="3429000" y="3276600"/>
            <a:ext cx="990600" cy="609600"/>
            <a:chOff x="1344" y="1488"/>
            <a:chExt cx="1456" cy="768"/>
          </a:xfrm>
        </p:grpSpPr>
        <p:sp>
          <p:nvSpPr>
            <p:cNvPr id="642" name="AutoShape 302">
              <a:extLst>
                <a:ext uri="{FF2B5EF4-FFF2-40B4-BE49-F238E27FC236}">
                  <a16:creationId xmlns:a16="http://schemas.microsoft.com/office/drawing/2014/main" id="{0942F464-80A8-C844-B118-3477231A177B}"/>
                </a:ext>
              </a:extLst>
            </p:cNvPr>
            <p:cNvSpPr>
              <a:spLocks/>
            </p:cNvSpPr>
            <p:nvPr/>
          </p:nvSpPr>
          <p:spPr bwMode="auto">
            <a:xfrm>
              <a:off x="1920" y="1488"/>
              <a:ext cx="208" cy="768"/>
            </a:xfrm>
            <a:prstGeom prst="leftBrace">
              <a:avLst>
                <a:gd name="adj1" fmla="val 25000"/>
                <a:gd name="adj2" fmla="val 50000"/>
              </a:avLst>
            </a:prstGeom>
            <a:noFill/>
            <a:ln w="19050">
              <a:solidFill>
                <a:srgbClr val="0000FF"/>
              </a:solidFill>
              <a:round/>
              <a:headEnd/>
              <a:tailEnd/>
            </a:ln>
          </p:spPr>
          <p:txBody>
            <a:bodyPr wrap="none" anchor="ctr">
              <a:prstTxWarp prst="textNoShape">
                <a:avLst/>
              </a:prstTxWarp>
            </a:bodyPr>
            <a:lstStyle/>
            <a:p>
              <a:endParaRPr lang="en-US" sz="2400"/>
            </a:p>
          </p:txBody>
        </p:sp>
        <p:sp>
          <p:nvSpPr>
            <p:cNvPr id="643" name="Text Box 303">
              <a:extLst>
                <a:ext uri="{FF2B5EF4-FFF2-40B4-BE49-F238E27FC236}">
                  <a16:creationId xmlns:a16="http://schemas.microsoft.com/office/drawing/2014/main" id="{692351EA-F401-4543-A221-994F5ABFE7F5}"/>
                </a:ext>
              </a:extLst>
            </p:cNvPr>
            <p:cNvSpPr txBox="1">
              <a:spLocks noChangeArrowheads="1"/>
            </p:cNvSpPr>
            <p:nvPr/>
          </p:nvSpPr>
          <p:spPr bwMode="auto">
            <a:xfrm>
              <a:off x="1344" y="1728"/>
              <a:ext cx="576" cy="288"/>
            </a:xfrm>
            <a:prstGeom prst="rect">
              <a:avLst/>
            </a:prstGeom>
            <a:noFill/>
            <a:ln w="9525">
              <a:noFill/>
              <a:miter lim="800000"/>
              <a:headEnd/>
              <a:tailEnd/>
            </a:ln>
          </p:spPr>
          <p:txBody>
            <a:bodyPr wrap="none" lIns="0" tIns="0" rIns="0" bIns="0" anchor="ctr">
              <a:prstTxWarp prst="textNoShape">
                <a:avLst/>
              </a:prstTxWarp>
            </a:bodyPr>
            <a:lstStyle/>
            <a:p>
              <a:pPr algn="r"/>
              <a:r>
                <a:rPr lang="en-US" sz="2400" b="1" dirty="0" err="1">
                  <a:solidFill>
                    <a:srgbClr val="0000FF"/>
                  </a:solidFill>
                </a:rPr>
                <a:t>GFlops</a:t>
              </a:r>
              <a:r>
                <a:rPr lang="en-US" sz="2400" b="1" baseline="-25000" dirty="0" err="1">
                  <a:solidFill>
                    <a:srgbClr val="0000FF"/>
                  </a:solidFill>
                </a:rPr>
                <a:t>i,j</a:t>
              </a:r>
              <a:r>
                <a:rPr lang="en-US" sz="2400" b="1" dirty="0">
                  <a:solidFill>
                    <a:srgbClr val="0000FF"/>
                  </a:solidFill>
                </a:rPr>
                <a:t>(AI) = min </a:t>
              </a:r>
            </a:p>
          </p:txBody>
        </p:sp>
        <p:sp>
          <p:nvSpPr>
            <p:cNvPr id="644" name="Text Box 304">
              <a:extLst>
                <a:ext uri="{FF2B5EF4-FFF2-40B4-BE49-F238E27FC236}">
                  <a16:creationId xmlns:a16="http://schemas.microsoft.com/office/drawing/2014/main" id="{DA221FA5-3B88-3F4D-9609-C8B9AF6B3526}"/>
                </a:ext>
              </a:extLst>
            </p:cNvPr>
            <p:cNvSpPr txBox="1">
              <a:spLocks noChangeArrowheads="1"/>
            </p:cNvSpPr>
            <p:nvPr/>
          </p:nvSpPr>
          <p:spPr bwMode="auto">
            <a:xfrm>
              <a:off x="2224" y="1488"/>
              <a:ext cx="576" cy="288"/>
            </a:xfrm>
            <a:prstGeom prst="rect">
              <a:avLst/>
            </a:prstGeom>
            <a:noFill/>
            <a:ln w="9525">
              <a:noFill/>
              <a:miter lim="800000"/>
              <a:headEnd/>
              <a:tailEnd/>
            </a:ln>
          </p:spPr>
          <p:txBody>
            <a:bodyPr wrap="none" lIns="0" tIns="0" rIns="0" bIns="0" anchor="ctr">
              <a:prstTxWarp prst="textNoShape">
                <a:avLst/>
              </a:prstTxWarp>
            </a:bodyPr>
            <a:lstStyle/>
            <a:p>
              <a:r>
                <a:rPr lang="en-US" sz="2400" b="1" dirty="0" err="1">
                  <a:solidFill>
                    <a:srgbClr val="0000FF"/>
                  </a:solidFill>
                </a:rPr>
                <a:t>InCoreGFlops</a:t>
              </a:r>
              <a:r>
                <a:rPr lang="en-US" sz="2400" b="1" baseline="-25000" dirty="0" err="1">
                  <a:solidFill>
                    <a:srgbClr val="0000FF"/>
                  </a:solidFill>
                </a:rPr>
                <a:t>i</a:t>
              </a:r>
              <a:endParaRPr lang="en-US" sz="2400" b="1" dirty="0">
                <a:solidFill>
                  <a:srgbClr val="0000FF"/>
                </a:solidFill>
              </a:endParaRPr>
            </a:p>
          </p:txBody>
        </p:sp>
        <p:sp>
          <p:nvSpPr>
            <p:cNvPr id="645" name="Text Box 305">
              <a:extLst>
                <a:ext uri="{FF2B5EF4-FFF2-40B4-BE49-F238E27FC236}">
                  <a16:creationId xmlns:a16="http://schemas.microsoft.com/office/drawing/2014/main" id="{562848DF-2B6F-7547-9420-B335FCD7407A}"/>
                </a:ext>
              </a:extLst>
            </p:cNvPr>
            <p:cNvSpPr txBox="1">
              <a:spLocks noChangeArrowheads="1"/>
            </p:cNvSpPr>
            <p:nvPr/>
          </p:nvSpPr>
          <p:spPr bwMode="auto">
            <a:xfrm>
              <a:off x="2224" y="1968"/>
              <a:ext cx="576" cy="288"/>
            </a:xfrm>
            <a:prstGeom prst="rect">
              <a:avLst/>
            </a:prstGeom>
            <a:noFill/>
            <a:ln w="9525">
              <a:noFill/>
              <a:miter lim="800000"/>
              <a:headEnd/>
              <a:tailEnd/>
            </a:ln>
          </p:spPr>
          <p:txBody>
            <a:bodyPr wrap="none" lIns="0" tIns="0" rIns="0" bIns="0" anchor="ctr">
              <a:prstTxWarp prst="textNoShape">
                <a:avLst/>
              </a:prstTxWarp>
            </a:bodyPr>
            <a:lstStyle/>
            <a:p>
              <a:r>
                <a:rPr lang="en-US" sz="2400" b="1" dirty="0" err="1">
                  <a:solidFill>
                    <a:srgbClr val="0000FF"/>
                  </a:solidFill>
                </a:rPr>
                <a:t>StreamBW</a:t>
              </a:r>
              <a:r>
                <a:rPr lang="en-US" sz="2400" b="1" baseline="-25000" dirty="0" err="1">
                  <a:solidFill>
                    <a:srgbClr val="0000FF"/>
                  </a:solidFill>
                </a:rPr>
                <a:t>j</a:t>
              </a:r>
              <a:r>
                <a:rPr lang="en-US" sz="2400" b="1" dirty="0">
                  <a:solidFill>
                    <a:srgbClr val="0000FF"/>
                  </a:solidFill>
                </a:rPr>
                <a:t> * AI</a:t>
              </a:r>
            </a:p>
          </p:txBody>
        </p:sp>
      </p:grpSp>
    </p:spTree>
    <p:extLst>
      <p:ext uri="{BB962C8B-B14F-4D97-AF65-F5344CB8AC3E}">
        <p14:creationId xmlns:p14="http://schemas.microsoft.com/office/powerpoint/2010/main" val="31031546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model for </a:t>
            </a:r>
            <a:r>
              <a:rPr lang="en-US" dirty="0" err="1"/>
              <a:t>SpMV</a:t>
            </a:r>
            <a:br>
              <a:rPr lang="en-US" dirty="0"/>
            </a:br>
            <a:r>
              <a:rPr lang="en-US" sz="2400" u="none" dirty="0"/>
              <a:t>(overlay arithmetic intensity)</a:t>
            </a:r>
          </a:p>
        </p:txBody>
      </p:sp>
      <p:sp>
        <p:nvSpPr>
          <p:cNvPr id="3" name="Content Placeholder 2"/>
          <p:cNvSpPr>
            <a:spLocks noGrp="1"/>
          </p:cNvSpPr>
          <p:nvPr>
            <p:ph idx="1"/>
          </p:nvPr>
        </p:nvSpPr>
        <p:spPr>
          <a:xfrm>
            <a:off x="457200" y="1447800"/>
            <a:ext cx="6858000" cy="5638800"/>
          </a:xfrm>
        </p:spPr>
        <p:txBody>
          <a:bodyPr/>
          <a:lstStyle/>
          <a:p>
            <a:pPr marL="457200" indent="-457200" eaLnBrk="1" hangingPunct="1">
              <a:spcBef>
                <a:spcPts val="0"/>
              </a:spcBef>
              <a:buFont typeface="Arial" panose="020B0604020202020204" pitchFamily="34" charset="0"/>
              <a:buChar char="•"/>
            </a:pPr>
            <a:r>
              <a:rPr lang="en-US" sz="3200" dirty="0"/>
              <a:t>Two unit stride streams</a:t>
            </a:r>
          </a:p>
          <a:p>
            <a:pPr marL="457200" indent="-457200" eaLnBrk="1" hangingPunct="1">
              <a:spcBef>
                <a:spcPts val="0"/>
              </a:spcBef>
              <a:buFont typeface="Arial" panose="020B0604020202020204" pitchFamily="34" charset="0"/>
              <a:buChar char="•"/>
            </a:pPr>
            <a:r>
              <a:rPr lang="en-US" sz="3200" dirty="0"/>
              <a:t>Inherent FMA</a:t>
            </a:r>
          </a:p>
          <a:p>
            <a:pPr marL="457200" indent="-457200" eaLnBrk="1" hangingPunct="1">
              <a:spcBef>
                <a:spcPts val="0"/>
              </a:spcBef>
              <a:buFont typeface="Arial" panose="020B0604020202020204" pitchFamily="34" charset="0"/>
              <a:buChar char="•"/>
            </a:pPr>
            <a:r>
              <a:rPr lang="en-US" sz="3200" dirty="0"/>
              <a:t>No ILP</a:t>
            </a:r>
          </a:p>
          <a:p>
            <a:pPr marL="457200" indent="-457200" eaLnBrk="1" hangingPunct="1">
              <a:spcBef>
                <a:spcPts val="0"/>
              </a:spcBef>
              <a:buFont typeface="Arial" panose="020B0604020202020204" pitchFamily="34" charset="0"/>
              <a:buChar char="•"/>
            </a:pPr>
            <a:r>
              <a:rPr lang="en-US" sz="3200" dirty="0"/>
              <a:t>No DLP</a:t>
            </a:r>
          </a:p>
          <a:p>
            <a:pPr marL="457200" indent="-457200" eaLnBrk="1" hangingPunct="1">
              <a:spcBef>
                <a:spcPts val="0"/>
              </a:spcBef>
              <a:buFont typeface="Arial" panose="020B0604020202020204" pitchFamily="34" charset="0"/>
              <a:buChar char="•"/>
            </a:pPr>
            <a:r>
              <a:rPr lang="en-US" sz="3200" dirty="0"/>
              <a:t>FP is 12-25%</a:t>
            </a:r>
          </a:p>
          <a:p>
            <a:pPr marL="457200" indent="-457200" eaLnBrk="1" hangingPunct="1">
              <a:spcBef>
                <a:spcPts val="0"/>
              </a:spcBef>
              <a:buFont typeface="Arial" panose="020B0604020202020204" pitchFamily="34" charset="0"/>
              <a:buChar char="•"/>
            </a:pPr>
            <a:r>
              <a:rPr lang="en-US" sz="3200" dirty="0"/>
              <a:t>Naïve compulsory </a:t>
            </a:r>
            <a:r>
              <a:rPr lang="en-US" sz="3200" dirty="0" err="1"/>
              <a:t>flop:byte</a:t>
            </a:r>
            <a:r>
              <a:rPr lang="en-US" sz="3200" dirty="0"/>
              <a:t> &lt; 0.166</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72</a:t>
            </a:fld>
            <a:endParaRPr lang="en-US" dirty="0"/>
          </a:p>
        </p:txBody>
      </p:sp>
      <p:grpSp>
        <p:nvGrpSpPr>
          <p:cNvPr id="203" name="Group 202">
            <a:extLst>
              <a:ext uri="{FF2B5EF4-FFF2-40B4-BE49-F238E27FC236}">
                <a16:creationId xmlns:a16="http://schemas.microsoft.com/office/drawing/2014/main" id="{8767C7E3-BDD9-7548-A2F3-556C8F06E6C0}"/>
              </a:ext>
            </a:extLst>
          </p:cNvPr>
          <p:cNvGrpSpPr/>
          <p:nvPr/>
        </p:nvGrpSpPr>
        <p:grpSpPr>
          <a:xfrm>
            <a:off x="7543800" y="1447800"/>
            <a:ext cx="6019800" cy="5867400"/>
            <a:chOff x="0" y="914400"/>
            <a:chExt cx="6019800" cy="5867400"/>
          </a:xfrm>
        </p:grpSpPr>
        <p:sp>
          <p:nvSpPr>
            <p:cNvPr id="204" name="Line 6">
              <a:extLst>
                <a:ext uri="{FF2B5EF4-FFF2-40B4-BE49-F238E27FC236}">
                  <a16:creationId xmlns:a16="http://schemas.microsoft.com/office/drawing/2014/main" id="{5A313DA4-12B5-3F46-ABD3-B40E4CC39741}"/>
                </a:ext>
              </a:extLst>
            </p:cNvPr>
            <p:cNvSpPr>
              <a:spLocks noChangeShapeType="1"/>
            </p:cNvSpPr>
            <p:nvPr/>
          </p:nvSpPr>
          <p:spPr bwMode="auto">
            <a:xfrm flipV="1">
              <a:off x="40354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05" name="Line 7">
              <a:extLst>
                <a:ext uri="{FF2B5EF4-FFF2-40B4-BE49-F238E27FC236}">
                  <a16:creationId xmlns:a16="http://schemas.microsoft.com/office/drawing/2014/main" id="{CB209498-4400-9C41-87E1-FAF1D7C2A6A4}"/>
                </a:ext>
              </a:extLst>
            </p:cNvPr>
            <p:cNvSpPr>
              <a:spLocks noChangeShapeType="1"/>
            </p:cNvSpPr>
            <p:nvPr/>
          </p:nvSpPr>
          <p:spPr bwMode="auto">
            <a:xfrm flipV="1">
              <a:off x="43402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06" name="Line 8">
              <a:extLst>
                <a:ext uri="{FF2B5EF4-FFF2-40B4-BE49-F238E27FC236}">
                  <a16:creationId xmlns:a16="http://schemas.microsoft.com/office/drawing/2014/main" id="{87692884-2BC6-8040-AE92-08C0D5DC82AF}"/>
                </a:ext>
              </a:extLst>
            </p:cNvPr>
            <p:cNvSpPr>
              <a:spLocks noChangeShapeType="1"/>
            </p:cNvSpPr>
            <p:nvPr/>
          </p:nvSpPr>
          <p:spPr bwMode="auto">
            <a:xfrm flipV="1">
              <a:off x="46434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07" name="Line 9">
              <a:extLst>
                <a:ext uri="{FF2B5EF4-FFF2-40B4-BE49-F238E27FC236}">
                  <a16:creationId xmlns:a16="http://schemas.microsoft.com/office/drawing/2014/main" id="{C51EABAB-908A-D54E-8581-9F57EF21648A}"/>
                </a:ext>
              </a:extLst>
            </p:cNvPr>
            <p:cNvSpPr>
              <a:spLocks noChangeShapeType="1"/>
            </p:cNvSpPr>
            <p:nvPr/>
          </p:nvSpPr>
          <p:spPr bwMode="auto">
            <a:xfrm flipV="1">
              <a:off x="49482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08" name="Line 10">
              <a:extLst>
                <a:ext uri="{FF2B5EF4-FFF2-40B4-BE49-F238E27FC236}">
                  <a16:creationId xmlns:a16="http://schemas.microsoft.com/office/drawing/2014/main" id="{8632E3D0-8996-AE4F-AAD9-29ABD9B33118}"/>
                </a:ext>
              </a:extLst>
            </p:cNvPr>
            <p:cNvSpPr>
              <a:spLocks noChangeShapeType="1"/>
            </p:cNvSpPr>
            <p:nvPr/>
          </p:nvSpPr>
          <p:spPr bwMode="auto">
            <a:xfrm flipV="1">
              <a:off x="52530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09" name="Line 11">
              <a:extLst>
                <a:ext uri="{FF2B5EF4-FFF2-40B4-BE49-F238E27FC236}">
                  <a16:creationId xmlns:a16="http://schemas.microsoft.com/office/drawing/2014/main" id="{961D684C-35ED-1049-B574-90B6E5749198}"/>
                </a:ext>
              </a:extLst>
            </p:cNvPr>
            <p:cNvSpPr>
              <a:spLocks noChangeShapeType="1"/>
            </p:cNvSpPr>
            <p:nvPr/>
          </p:nvSpPr>
          <p:spPr bwMode="auto">
            <a:xfrm flipV="1">
              <a:off x="5556250" y="1066800"/>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0" name="Line 12">
              <a:extLst>
                <a:ext uri="{FF2B5EF4-FFF2-40B4-BE49-F238E27FC236}">
                  <a16:creationId xmlns:a16="http://schemas.microsoft.com/office/drawing/2014/main" id="{24610876-CCAD-CD40-934B-A49A380A9B40}"/>
                </a:ext>
              </a:extLst>
            </p:cNvPr>
            <p:cNvSpPr>
              <a:spLocks noChangeShapeType="1"/>
            </p:cNvSpPr>
            <p:nvPr/>
          </p:nvSpPr>
          <p:spPr bwMode="auto">
            <a:xfrm flipV="1">
              <a:off x="5861050" y="1066800"/>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1" name="Line 13">
              <a:extLst>
                <a:ext uri="{FF2B5EF4-FFF2-40B4-BE49-F238E27FC236}">
                  <a16:creationId xmlns:a16="http://schemas.microsoft.com/office/drawing/2014/main" id="{D5BF4B0F-5EEA-6C48-8D59-5644B9EA3741}"/>
                </a:ext>
              </a:extLst>
            </p:cNvPr>
            <p:cNvSpPr>
              <a:spLocks noChangeShapeType="1"/>
            </p:cNvSpPr>
            <p:nvPr/>
          </p:nvSpPr>
          <p:spPr bwMode="auto">
            <a:xfrm flipH="1" flipV="1">
              <a:off x="3730625" y="3046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2" name="Line 14">
              <a:extLst>
                <a:ext uri="{FF2B5EF4-FFF2-40B4-BE49-F238E27FC236}">
                  <a16:creationId xmlns:a16="http://schemas.microsoft.com/office/drawing/2014/main" id="{9A6ECE25-4715-4E49-86AA-631843C39210}"/>
                </a:ext>
              </a:extLst>
            </p:cNvPr>
            <p:cNvSpPr>
              <a:spLocks noChangeShapeType="1"/>
            </p:cNvSpPr>
            <p:nvPr/>
          </p:nvSpPr>
          <p:spPr bwMode="auto">
            <a:xfrm flipH="1" flipV="1">
              <a:off x="3730625" y="27416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3" name="Line 15">
              <a:extLst>
                <a:ext uri="{FF2B5EF4-FFF2-40B4-BE49-F238E27FC236}">
                  <a16:creationId xmlns:a16="http://schemas.microsoft.com/office/drawing/2014/main" id="{52347B32-B216-4542-BE4B-FD35EBCA0A71}"/>
                </a:ext>
              </a:extLst>
            </p:cNvPr>
            <p:cNvSpPr>
              <a:spLocks noChangeShapeType="1"/>
            </p:cNvSpPr>
            <p:nvPr/>
          </p:nvSpPr>
          <p:spPr bwMode="auto">
            <a:xfrm flipH="1" flipV="1">
              <a:off x="3730625" y="2438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4" name="Line 16">
              <a:extLst>
                <a:ext uri="{FF2B5EF4-FFF2-40B4-BE49-F238E27FC236}">
                  <a16:creationId xmlns:a16="http://schemas.microsoft.com/office/drawing/2014/main" id="{AB2B0968-BCE2-E84C-A644-1CD9D35A7F99}"/>
                </a:ext>
              </a:extLst>
            </p:cNvPr>
            <p:cNvSpPr>
              <a:spLocks noChangeShapeType="1"/>
            </p:cNvSpPr>
            <p:nvPr/>
          </p:nvSpPr>
          <p:spPr bwMode="auto">
            <a:xfrm flipH="1" flipV="1">
              <a:off x="3730625" y="2133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5" name="Line 17">
              <a:extLst>
                <a:ext uri="{FF2B5EF4-FFF2-40B4-BE49-F238E27FC236}">
                  <a16:creationId xmlns:a16="http://schemas.microsoft.com/office/drawing/2014/main" id="{F6B3BAB5-06ED-294D-B774-67513125CEC1}"/>
                </a:ext>
              </a:extLst>
            </p:cNvPr>
            <p:cNvSpPr>
              <a:spLocks noChangeShapeType="1"/>
            </p:cNvSpPr>
            <p:nvPr/>
          </p:nvSpPr>
          <p:spPr bwMode="auto">
            <a:xfrm flipH="1" flipV="1">
              <a:off x="3730625" y="1828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6" name="Line 18">
              <a:extLst>
                <a:ext uri="{FF2B5EF4-FFF2-40B4-BE49-F238E27FC236}">
                  <a16:creationId xmlns:a16="http://schemas.microsoft.com/office/drawing/2014/main" id="{6B787D5B-F3E8-924C-AEF5-3B5C226D3A23}"/>
                </a:ext>
              </a:extLst>
            </p:cNvPr>
            <p:cNvSpPr>
              <a:spLocks noChangeShapeType="1"/>
            </p:cNvSpPr>
            <p:nvPr/>
          </p:nvSpPr>
          <p:spPr bwMode="auto">
            <a:xfrm flipH="1" flipV="1">
              <a:off x="3730625" y="1524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7" name="Line 19">
              <a:extLst>
                <a:ext uri="{FF2B5EF4-FFF2-40B4-BE49-F238E27FC236}">
                  <a16:creationId xmlns:a16="http://schemas.microsoft.com/office/drawing/2014/main" id="{FBA8F304-DEA6-AA46-820F-DFB7FE5C30F4}"/>
                </a:ext>
              </a:extLst>
            </p:cNvPr>
            <p:cNvSpPr>
              <a:spLocks noChangeShapeType="1"/>
            </p:cNvSpPr>
            <p:nvPr/>
          </p:nvSpPr>
          <p:spPr bwMode="auto">
            <a:xfrm flipH="1" flipV="1">
              <a:off x="3730625" y="1219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8" name="Line 20">
              <a:extLst>
                <a:ext uri="{FF2B5EF4-FFF2-40B4-BE49-F238E27FC236}">
                  <a16:creationId xmlns:a16="http://schemas.microsoft.com/office/drawing/2014/main" id="{74CAD4D5-1539-924A-B26C-3554D9443127}"/>
                </a:ext>
              </a:extLst>
            </p:cNvPr>
            <p:cNvSpPr>
              <a:spLocks noChangeShapeType="1"/>
            </p:cNvSpPr>
            <p:nvPr/>
          </p:nvSpPr>
          <p:spPr bwMode="auto">
            <a:xfrm flipV="1">
              <a:off x="1065213"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9" name="Line 21">
              <a:extLst>
                <a:ext uri="{FF2B5EF4-FFF2-40B4-BE49-F238E27FC236}">
                  <a16:creationId xmlns:a16="http://schemas.microsoft.com/office/drawing/2014/main" id="{18024C9B-58D3-F94D-9B9F-46FE8E95C43E}"/>
                </a:ext>
              </a:extLst>
            </p:cNvPr>
            <p:cNvSpPr>
              <a:spLocks noChangeShapeType="1"/>
            </p:cNvSpPr>
            <p:nvPr/>
          </p:nvSpPr>
          <p:spPr bwMode="auto">
            <a:xfrm flipV="1">
              <a:off x="1370013"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0" name="Line 22">
              <a:extLst>
                <a:ext uri="{FF2B5EF4-FFF2-40B4-BE49-F238E27FC236}">
                  <a16:creationId xmlns:a16="http://schemas.microsoft.com/office/drawing/2014/main" id="{EE236D84-8CFE-EA41-90D4-ADE0BA5F4F83}"/>
                </a:ext>
              </a:extLst>
            </p:cNvPr>
            <p:cNvSpPr>
              <a:spLocks noChangeShapeType="1"/>
            </p:cNvSpPr>
            <p:nvPr/>
          </p:nvSpPr>
          <p:spPr bwMode="auto">
            <a:xfrm flipV="1">
              <a:off x="16732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1" name="Line 23">
              <a:extLst>
                <a:ext uri="{FF2B5EF4-FFF2-40B4-BE49-F238E27FC236}">
                  <a16:creationId xmlns:a16="http://schemas.microsoft.com/office/drawing/2014/main" id="{BECB2B78-9ABA-C84D-A060-6C5727D36DAC}"/>
                </a:ext>
              </a:extLst>
            </p:cNvPr>
            <p:cNvSpPr>
              <a:spLocks noChangeShapeType="1"/>
            </p:cNvSpPr>
            <p:nvPr/>
          </p:nvSpPr>
          <p:spPr bwMode="auto">
            <a:xfrm flipV="1">
              <a:off x="19780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2" name="Line 24">
              <a:extLst>
                <a:ext uri="{FF2B5EF4-FFF2-40B4-BE49-F238E27FC236}">
                  <a16:creationId xmlns:a16="http://schemas.microsoft.com/office/drawing/2014/main" id="{CB296EEA-85A7-3645-85E0-DBBD8009942E}"/>
                </a:ext>
              </a:extLst>
            </p:cNvPr>
            <p:cNvSpPr>
              <a:spLocks noChangeShapeType="1"/>
            </p:cNvSpPr>
            <p:nvPr/>
          </p:nvSpPr>
          <p:spPr bwMode="auto">
            <a:xfrm flipV="1">
              <a:off x="22828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3" name="Line 25">
              <a:extLst>
                <a:ext uri="{FF2B5EF4-FFF2-40B4-BE49-F238E27FC236}">
                  <a16:creationId xmlns:a16="http://schemas.microsoft.com/office/drawing/2014/main" id="{FF7DCD37-1025-FF42-81CF-366EF177E25B}"/>
                </a:ext>
              </a:extLst>
            </p:cNvPr>
            <p:cNvSpPr>
              <a:spLocks noChangeShapeType="1"/>
            </p:cNvSpPr>
            <p:nvPr/>
          </p:nvSpPr>
          <p:spPr bwMode="auto">
            <a:xfrm flipV="1">
              <a:off x="25860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4" name="Line 26">
              <a:extLst>
                <a:ext uri="{FF2B5EF4-FFF2-40B4-BE49-F238E27FC236}">
                  <a16:creationId xmlns:a16="http://schemas.microsoft.com/office/drawing/2014/main" id="{0A359FBA-5C15-4041-AEA1-CA5E175A2F64}"/>
                </a:ext>
              </a:extLst>
            </p:cNvPr>
            <p:cNvSpPr>
              <a:spLocks noChangeShapeType="1"/>
            </p:cNvSpPr>
            <p:nvPr/>
          </p:nvSpPr>
          <p:spPr bwMode="auto">
            <a:xfrm flipV="1">
              <a:off x="28908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5" name="Line 27">
              <a:extLst>
                <a:ext uri="{FF2B5EF4-FFF2-40B4-BE49-F238E27FC236}">
                  <a16:creationId xmlns:a16="http://schemas.microsoft.com/office/drawing/2014/main" id="{F9347FE9-6173-D745-91C4-CCE2314FBE23}"/>
                </a:ext>
              </a:extLst>
            </p:cNvPr>
            <p:cNvSpPr>
              <a:spLocks noChangeShapeType="1"/>
            </p:cNvSpPr>
            <p:nvPr/>
          </p:nvSpPr>
          <p:spPr bwMode="auto">
            <a:xfrm flipH="1" flipV="1">
              <a:off x="760413" y="3046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6" name="Line 28">
              <a:extLst>
                <a:ext uri="{FF2B5EF4-FFF2-40B4-BE49-F238E27FC236}">
                  <a16:creationId xmlns:a16="http://schemas.microsoft.com/office/drawing/2014/main" id="{A940B8D9-55FE-2146-9F24-30AD7600BA78}"/>
                </a:ext>
              </a:extLst>
            </p:cNvPr>
            <p:cNvSpPr>
              <a:spLocks noChangeShapeType="1"/>
            </p:cNvSpPr>
            <p:nvPr/>
          </p:nvSpPr>
          <p:spPr bwMode="auto">
            <a:xfrm flipH="1" flipV="1">
              <a:off x="760413" y="27416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7" name="Line 29">
              <a:extLst>
                <a:ext uri="{FF2B5EF4-FFF2-40B4-BE49-F238E27FC236}">
                  <a16:creationId xmlns:a16="http://schemas.microsoft.com/office/drawing/2014/main" id="{4514C4FD-6E79-1E4B-AF99-42922CE532B1}"/>
                </a:ext>
              </a:extLst>
            </p:cNvPr>
            <p:cNvSpPr>
              <a:spLocks noChangeShapeType="1"/>
            </p:cNvSpPr>
            <p:nvPr/>
          </p:nvSpPr>
          <p:spPr bwMode="auto">
            <a:xfrm flipH="1" flipV="1">
              <a:off x="760413" y="2438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8" name="Line 30">
              <a:extLst>
                <a:ext uri="{FF2B5EF4-FFF2-40B4-BE49-F238E27FC236}">
                  <a16:creationId xmlns:a16="http://schemas.microsoft.com/office/drawing/2014/main" id="{CEFFE2A1-4F05-E549-B36B-2DA9DA23239D}"/>
                </a:ext>
              </a:extLst>
            </p:cNvPr>
            <p:cNvSpPr>
              <a:spLocks noChangeShapeType="1"/>
            </p:cNvSpPr>
            <p:nvPr/>
          </p:nvSpPr>
          <p:spPr bwMode="auto">
            <a:xfrm flipH="1" flipV="1">
              <a:off x="760413" y="2133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9" name="Line 31">
              <a:extLst>
                <a:ext uri="{FF2B5EF4-FFF2-40B4-BE49-F238E27FC236}">
                  <a16:creationId xmlns:a16="http://schemas.microsoft.com/office/drawing/2014/main" id="{78672BC2-9B79-EA46-9DE9-4999EC882A0C}"/>
                </a:ext>
              </a:extLst>
            </p:cNvPr>
            <p:cNvSpPr>
              <a:spLocks noChangeShapeType="1"/>
            </p:cNvSpPr>
            <p:nvPr/>
          </p:nvSpPr>
          <p:spPr bwMode="auto">
            <a:xfrm flipH="1" flipV="1">
              <a:off x="760413" y="1828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0" name="Line 32">
              <a:extLst>
                <a:ext uri="{FF2B5EF4-FFF2-40B4-BE49-F238E27FC236}">
                  <a16:creationId xmlns:a16="http://schemas.microsoft.com/office/drawing/2014/main" id="{585A8D2F-F6E2-BE42-8017-51F8FA2A3E26}"/>
                </a:ext>
              </a:extLst>
            </p:cNvPr>
            <p:cNvSpPr>
              <a:spLocks noChangeShapeType="1"/>
            </p:cNvSpPr>
            <p:nvPr/>
          </p:nvSpPr>
          <p:spPr bwMode="auto">
            <a:xfrm flipH="1" flipV="1">
              <a:off x="760413" y="1524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1" name="Line 33">
              <a:extLst>
                <a:ext uri="{FF2B5EF4-FFF2-40B4-BE49-F238E27FC236}">
                  <a16:creationId xmlns:a16="http://schemas.microsoft.com/office/drawing/2014/main" id="{EABE80C3-EEB3-4C48-8D6E-4E6192C3A100}"/>
                </a:ext>
              </a:extLst>
            </p:cNvPr>
            <p:cNvSpPr>
              <a:spLocks noChangeShapeType="1"/>
            </p:cNvSpPr>
            <p:nvPr/>
          </p:nvSpPr>
          <p:spPr bwMode="auto">
            <a:xfrm flipH="1" flipV="1">
              <a:off x="760413" y="1219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2" name="Text Box 34">
              <a:extLst>
                <a:ext uri="{FF2B5EF4-FFF2-40B4-BE49-F238E27FC236}">
                  <a16:creationId xmlns:a16="http://schemas.microsoft.com/office/drawing/2014/main" id="{B62221A1-7555-B14F-9835-6227231F1B0F}"/>
                </a:ext>
              </a:extLst>
            </p:cNvPr>
            <p:cNvSpPr txBox="1">
              <a:spLocks noChangeArrowheads="1"/>
            </p:cNvSpPr>
            <p:nvPr/>
          </p:nvSpPr>
          <p:spPr bwMode="auto">
            <a:xfrm>
              <a:off x="155575" y="31988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233" name="Text Box 35">
              <a:extLst>
                <a:ext uri="{FF2B5EF4-FFF2-40B4-BE49-F238E27FC236}">
                  <a16:creationId xmlns:a16="http://schemas.microsoft.com/office/drawing/2014/main" id="{DD531B6F-08E4-5F4B-AB20-70DB652DE786}"/>
                </a:ext>
              </a:extLst>
            </p:cNvPr>
            <p:cNvSpPr txBox="1">
              <a:spLocks noChangeArrowheads="1"/>
            </p:cNvSpPr>
            <p:nvPr/>
          </p:nvSpPr>
          <p:spPr bwMode="auto">
            <a:xfrm>
              <a:off x="165100" y="28940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234" name="Text Box 36">
              <a:extLst>
                <a:ext uri="{FF2B5EF4-FFF2-40B4-BE49-F238E27FC236}">
                  <a16:creationId xmlns:a16="http://schemas.microsoft.com/office/drawing/2014/main" id="{6CB59C55-5609-9645-858C-1368A161E3AF}"/>
                </a:ext>
              </a:extLst>
            </p:cNvPr>
            <p:cNvSpPr txBox="1">
              <a:spLocks noChangeArrowheads="1"/>
            </p:cNvSpPr>
            <p:nvPr/>
          </p:nvSpPr>
          <p:spPr bwMode="auto">
            <a:xfrm>
              <a:off x="6080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235" name="Line 37">
              <a:extLst>
                <a:ext uri="{FF2B5EF4-FFF2-40B4-BE49-F238E27FC236}">
                  <a16:creationId xmlns:a16="http://schemas.microsoft.com/office/drawing/2014/main" id="{3E03DBD7-8A83-974E-86E2-DF67866CE61D}"/>
                </a:ext>
              </a:extLst>
            </p:cNvPr>
            <p:cNvSpPr>
              <a:spLocks noChangeShapeType="1"/>
            </p:cNvSpPr>
            <p:nvPr/>
          </p:nvSpPr>
          <p:spPr bwMode="auto">
            <a:xfrm flipV="1">
              <a:off x="760413" y="1069975"/>
              <a:ext cx="0" cy="2284413"/>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236" name="Text Box 38">
              <a:extLst>
                <a:ext uri="{FF2B5EF4-FFF2-40B4-BE49-F238E27FC236}">
                  <a16:creationId xmlns:a16="http://schemas.microsoft.com/office/drawing/2014/main" id="{9EA2B074-1728-BB4E-B3A4-10A75C03F1F3}"/>
                </a:ext>
              </a:extLst>
            </p:cNvPr>
            <p:cNvSpPr txBox="1">
              <a:spLocks noChangeArrowheads="1"/>
            </p:cNvSpPr>
            <p:nvPr/>
          </p:nvSpPr>
          <p:spPr bwMode="auto">
            <a:xfrm>
              <a:off x="760413" y="3656013"/>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237" name="Text Box 39">
              <a:extLst>
                <a:ext uri="{FF2B5EF4-FFF2-40B4-BE49-F238E27FC236}">
                  <a16:creationId xmlns:a16="http://schemas.microsoft.com/office/drawing/2014/main" id="{C2105F76-4E4D-EC45-B53C-B6F7174468EC}"/>
                </a:ext>
              </a:extLst>
            </p:cNvPr>
            <p:cNvSpPr txBox="1">
              <a:spLocks noChangeArrowheads="1"/>
            </p:cNvSpPr>
            <p:nvPr/>
          </p:nvSpPr>
          <p:spPr bwMode="auto">
            <a:xfrm rot="-5400000">
              <a:off x="-988219" y="2058194"/>
              <a:ext cx="2281238"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238" name="Text Box 40">
              <a:extLst>
                <a:ext uri="{FF2B5EF4-FFF2-40B4-BE49-F238E27FC236}">
                  <a16:creationId xmlns:a16="http://schemas.microsoft.com/office/drawing/2014/main" id="{B1110CF2-A488-3340-953E-CFF43FF6C170}"/>
                </a:ext>
              </a:extLst>
            </p:cNvPr>
            <p:cNvSpPr txBox="1">
              <a:spLocks noChangeArrowheads="1"/>
            </p:cNvSpPr>
            <p:nvPr/>
          </p:nvSpPr>
          <p:spPr bwMode="auto">
            <a:xfrm>
              <a:off x="165100" y="25892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239" name="Text Box 41">
              <a:extLst>
                <a:ext uri="{FF2B5EF4-FFF2-40B4-BE49-F238E27FC236}">
                  <a16:creationId xmlns:a16="http://schemas.microsoft.com/office/drawing/2014/main" id="{F07C04DF-8650-5847-8E22-8D23A9CB954A}"/>
                </a:ext>
              </a:extLst>
            </p:cNvPr>
            <p:cNvSpPr txBox="1">
              <a:spLocks noChangeArrowheads="1"/>
            </p:cNvSpPr>
            <p:nvPr/>
          </p:nvSpPr>
          <p:spPr bwMode="auto">
            <a:xfrm>
              <a:off x="165100" y="2286000"/>
              <a:ext cx="455613" cy="303213"/>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240" name="Text Box 42">
              <a:extLst>
                <a:ext uri="{FF2B5EF4-FFF2-40B4-BE49-F238E27FC236}">
                  <a16:creationId xmlns:a16="http://schemas.microsoft.com/office/drawing/2014/main" id="{1F0A4C61-2C91-6840-9A08-60D47DA27D33}"/>
                </a:ext>
              </a:extLst>
            </p:cNvPr>
            <p:cNvSpPr txBox="1">
              <a:spLocks noChangeArrowheads="1"/>
            </p:cNvSpPr>
            <p:nvPr/>
          </p:nvSpPr>
          <p:spPr bwMode="auto">
            <a:xfrm>
              <a:off x="165100" y="1981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241" name="Text Box 43">
              <a:extLst>
                <a:ext uri="{FF2B5EF4-FFF2-40B4-BE49-F238E27FC236}">
                  <a16:creationId xmlns:a16="http://schemas.microsoft.com/office/drawing/2014/main" id="{8B31FC6B-EDD5-3840-96AB-FE71F3F81ACB}"/>
                </a:ext>
              </a:extLst>
            </p:cNvPr>
            <p:cNvSpPr txBox="1">
              <a:spLocks noChangeArrowheads="1"/>
            </p:cNvSpPr>
            <p:nvPr/>
          </p:nvSpPr>
          <p:spPr bwMode="auto">
            <a:xfrm>
              <a:off x="165100" y="1676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242" name="Text Box 44">
              <a:extLst>
                <a:ext uri="{FF2B5EF4-FFF2-40B4-BE49-F238E27FC236}">
                  <a16:creationId xmlns:a16="http://schemas.microsoft.com/office/drawing/2014/main" id="{6AE0E881-4CA9-8E40-906D-99CDDBF71281}"/>
                </a:ext>
              </a:extLst>
            </p:cNvPr>
            <p:cNvSpPr txBox="1">
              <a:spLocks noChangeArrowheads="1"/>
            </p:cNvSpPr>
            <p:nvPr/>
          </p:nvSpPr>
          <p:spPr bwMode="auto">
            <a:xfrm>
              <a:off x="165100" y="1371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243" name="Text Box 45">
              <a:extLst>
                <a:ext uri="{FF2B5EF4-FFF2-40B4-BE49-F238E27FC236}">
                  <a16:creationId xmlns:a16="http://schemas.microsoft.com/office/drawing/2014/main" id="{44A3DB04-EB1C-094D-86CF-9E21B1DF6EFF}"/>
                </a:ext>
              </a:extLst>
            </p:cNvPr>
            <p:cNvSpPr txBox="1">
              <a:spLocks noChangeArrowheads="1"/>
            </p:cNvSpPr>
            <p:nvPr/>
          </p:nvSpPr>
          <p:spPr bwMode="auto">
            <a:xfrm>
              <a:off x="165100" y="10668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244" name="Text Box 46">
              <a:extLst>
                <a:ext uri="{FF2B5EF4-FFF2-40B4-BE49-F238E27FC236}">
                  <a16:creationId xmlns:a16="http://schemas.microsoft.com/office/drawing/2014/main" id="{06702B91-4E65-184C-AD37-AA6A7D1D445C}"/>
                </a:ext>
              </a:extLst>
            </p:cNvPr>
            <p:cNvSpPr txBox="1">
              <a:spLocks noChangeArrowheads="1"/>
            </p:cNvSpPr>
            <p:nvPr/>
          </p:nvSpPr>
          <p:spPr bwMode="auto">
            <a:xfrm>
              <a:off x="90646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245" name="Text Box 47">
              <a:extLst>
                <a:ext uri="{FF2B5EF4-FFF2-40B4-BE49-F238E27FC236}">
                  <a16:creationId xmlns:a16="http://schemas.microsoft.com/office/drawing/2014/main" id="{B4E5183C-14D5-6647-9221-5DBA4309F154}"/>
                </a:ext>
              </a:extLst>
            </p:cNvPr>
            <p:cNvSpPr txBox="1">
              <a:spLocks noChangeArrowheads="1"/>
            </p:cNvSpPr>
            <p:nvPr/>
          </p:nvSpPr>
          <p:spPr bwMode="auto">
            <a:xfrm>
              <a:off x="12049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246" name="Text Box 48">
              <a:extLst>
                <a:ext uri="{FF2B5EF4-FFF2-40B4-BE49-F238E27FC236}">
                  <a16:creationId xmlns:a16="http://schemas.microsoft.com/office/drawing/2014/main" id="{7A3755EF-E29B-D842-BD77-D1C5A5D2707A}"/>
                </a:ext>
              </a:extLst>
            </p:cNvPr>
            <p:cNvSpPr txBox="1">
              <a:spLocks noChangeArrowheads="1"/>
            </p:cNvSpPr>
            <p:nvPr/>
          </p:nvSpPr>
          <p:spPr bwMode="auto">
            <a:xfrm>
              <a:off x="1522413" y="3351213"/>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247" name="Text Box 49">
              <a:extLst>
                <a:ext uri="{FF2B5EF4-FFF2-40B4-BE49-F238E27FC236}">
                  <a16:creationId xmlns:a16="http://schemas.microsoft.com/office/drawing/2014/main" id="{0FC733CD-7713-9F4A-9239-BD0ADB7B7BF4}"/>
                </a:ext>
              </a:extLst>
            </p:cNvPr>
            <p:cNvSpPr txBox="1">
              <a:spLocks noChangeArrowheads="1"/>
            </p:cNvSpPr>
            <p:nvPr/>
          </p:nvSpPr>
          <p:spPr bwMode="auto">
            <a:xfrm>
              <a:off x="18192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248" name="Text Box 50">
              <a:extLst>
                <a:ext uri="{FF2B5EF4-FFF2-40B4-BE49-F238E27FC236}">
                  <a16:creationId xmlns:a16="http://schemas.microsoft.com/office/drawing/2014/main" id="{DDCF2F3F-DD95-2543-A98A-546BFC10241D}"/>
                </a:ext>
              </a:extLst>
            </p:cNvPr>
            <p:cNvSpPr txBox="1">
              <a:spLocks noChangeArrowheads="1"/>
            </p:cNvSpPr>
            <p:nvPr/>
          </p:nvSpPr>
          <p:spPr bwMode="auto">
            <a:xfrm>
              <a:off x="21240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249" name="Text Box 51">
              <a:extLst>
                <a:ext uri="{FF2B5EF4-FFF2-40B4-BE49-F238E27FC236}">
                  <a16:creationId xmlns:a16="http://schemas.microsoft.com/office/drawing/2014/main" id="{1B0004C9-C0F1-5445-AD56-93B17FA8C1C7}"/>
                </a:ext>
              </a:extLst>
            </p:cNvPr>
            <p:cNvSpPr txBox="1">
              <a:spLocks noChangeArrowheads="1"/>
            </p:cNvSpPr>
            <p:nvPr/>
          </p:nvSpPr>
          <p:spPr bwMode="auto">
            <a:xfrm>
              <a:off x="2428875" y="3351213"/>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250" name="Text Box 52">
              <a:extLst>
                <a:ext uri="{FF2B5EF4-FFF2-40B4-BE49-F238E27FC236}">
                  <a16:creationId xmlns:a16="http://schemas.microsoft.com/office/drawing/2014/main" id="{66D0C14F-9269-1646-A5C9-9BA6791CD8FC}"/>
                </a:ext>
              </a:extLst>
            </p:cNvPr>
            <p:cNvSpPr txBox="1">
              <a:spLocks noChangeArrowheads="1"/>
            </p:cNvSpPr>
            <p:nvPr/>
          </p:nvSpPr>
          <p:spPr bwMode="auto">
            <a:xfrm>
              <a:off x="2732088"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251" name="Line 53">
              <a:extLst>
                <a:ext uri="{FF2B5EF4-FFF2-40B4-BE49-F238E27FC236}">
                  <a16:creationId xmlns:a16="http://schemas.microsoft.com/office/drawing/2014/main" id="{EB8FA3C9-7685-6844-9516-9D02D1E0DB9B}"/>
                </a:ext>
              </a:extLst>
            </p:cNvPr>
            <p:cNvSpPr>
              <a:spLocks noChangeShapeType="1"/>
            </p:cNvSpPr>
            <p:nvPr/>
          </p:nvSpPr>
          <p:spPr bwMode="auto">
            <a:xfrm flipV="1">
              <a:off x="40386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52" name="Line 54">
              <a:extLst>
                <a:ext uri="{FF2B5EF4-FFF2-40B4-BE49-F238E27FC236}">
                  <a16:creationId xmlns:a16="http://schemas.microsoft.com/office/drawing/2014/main" id="{C5649843-B539-D041-855F-0D617F0B24FC}"/>
                </a:ext>
              </a:extLst>
            </p:cNvPr>
            <p:cNvSpPr>
              <a:spLocks noChangeShapeType="1"/>
            </p:cNvSpPr>
            <p:nvPr/>
          </p:nvSpPr>
          <p:spPr bwMode="auto">
            <a:xfrm flipV="1">
              <a:off x="43434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53" name="Line 55">
              <a:extLst>
                <a:ext uri="{FF2B5EF4-FFF2-40B4-BE49-F238E27FC236}">
                  <a16:creationId xmlns:a16="http://schemas.microsoft.com/office/drawing/2014/main" id="{8FDCC27F-EA9C-094A-8942-8B944BF70119}"/>
                </a:ext>
              </a:extLst>
            </p:cNvPr>
            <p:cNvSpPr>
              <a:spLocks noChangeShapeType="1"/>
            </p:cNvSpPr>
            <p:nvPr/>
          </p:nvSpPr>
          <p:spPr bwMode="auto">
            <a:xfrm flipV="1">
              <a:off x="46466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54" name="Line 56">
              <a:extLst>
                <a:ext uri="{FF2B5EF4-FFF2-40B4-BE49-F238E27FC236}">
                  <a16:creationId xmlns:a16="http://schemas.microsoft.com/office/drawing/2014/main" id="{BE57CD6F-E40F-3348-A542-37C71C3BDCA0}"/>
                </a:ext>
              </a:extLst>
            </p:cNvPr>
            <p:cNvSpPr>
              <a:spLocks noChangeShapeType="1"/>
            </p:cNvSpPr>
            <p:nvPr/>
          </p:nvSpPr>
          <p:spPr bwMode="auto">
            <a:xfrm flipV="1">
              <a:off x="49514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55" name="Line 57">
              <a:extLst>
                <a:ext uri="{FF2B5EF4-FFF2-40B4-BE49-F238E27FC236}">
                  <a16:creationId xmlns:a16="http://schemas.microsoft.com/office/drawing/2014/main" id="{3B87E81C-0ABB-2046-B4E8-5332444C28F0}"/>
                </a:ext>
              </a:extLst>
            </p:cNvPr>
            <p:cNvSpPr>
              <a:spLocks noChangeShapeType="1"/>
            </p:cNvSpPr>
            <p:nvPr/>
          </p:nvSpPr>
          <p:spPr bwMode="auto">
            <a:xfrm flipV="1">
              <a:off x="52562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56" name="Line 58">
              <a:extLst>
                <a:ext uri="{FF2B5EF4-FFF2-40B4-BE49-F238E27FC236}">
                  <a16:creationId xmlns:a16="http://schemas.microsoft.com/office/drawing/2014/main" id="{B2CB3EE0-CC13-F24C-903A-80E9BF18D10D}"/>
                </a:ext>
              </a:extLst>
            </p:cNvPr>
            <p:cNvSpPr>
              <a:spLocks noChangeShapeType="1"/>
            </p:cNvSpPr>
            <p:nvPr/>
          </p:nvSpPr>
          <p:spPr bwMode="auto">
            <a:xfrm flipV="1">
              <a:off x="5559425"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57" name="Line 59">
              <a:extLst>
                <a:ext uri="{FF2B5EF4-FFF2-40B4-BE49-F238E27FC236}">
                  <a16:creationId xmlns:a16="http://schemas.microsoft.com/office/drawing/2014/main" id="{4DE6B025-CC20-084D-B4D0-397B20A9DCC4}"/>
                </a:ext>
              </a:extLst>
            </p:cNvPr>
            <p:cNvSpPr>
              <a:spLocks noChangeShapeType="1"/>
            </p:cNvSpPr>
            <p:nvPr/>
          </p:nvSpPr>
          <p:spPr bwMode="auto">
            <a:xfrm flipV="1">
              <a:off x="5864225"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58" name="Line 60">
              <a:extLst>
                <a:ext uri="{FF2B5EF4-FFF2-40B4-BE49-F238E27FC236}">
                  <a16:creationId xmlns:a16="http://schemas.microsoft.com/office/drawing/2014/main" id="{C7A948A0-5B81-3148-A7DC-BF70011A789D}"/>
                </a:ext>
              </a:extLst>
            </p:cNvPr>
            <p:cNvSpPr>
              <a:spLocks noChangeShapeType="1"/>
            </p:cNvSpPr>
            <p:nvPr/>
          </p:nvSpPr>
          <p:spPr bwMode="auto">
            <a:xfrm flipH="1" flipV="1">
              <a:off x="3730625" y="60182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59" name="Line 61">
              <a:extLst>
                <a:ext uri="{FF2B5EF4-FFF2-40B4-BE49-F238E27FC236}">
                  <a16:creationId xmlns:a16="http://schemas.microsoft.com/office/drawing/2014/main" id="{D55A7111-8340-A34B-A29F-F65E25331E04}"/>
                </a:ext>
              </a:extLst>
            </p:cNvPr>
            <p:cNvSpPr>
              <a:spLocks noChangeShapeType="1"/>
            </p:cNvSpPr>
            <p:nvPr/>
          </p:nvSpPr>
          <p:spPr bwMode="auto">
            <a:xfrm flipH="1" flipV="1">
              <a:off x="3730625" y="5713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0" name="Line 62">
              <a:extLst>
                <a:ext uri="{FF2B5EF4-FFF2-40B4-BE49-F238E27FC236}">
                  <a16:creationId xmlns:a16="http://schemas.microsoft.com/office/drawing/2014/main" id="{7CC417C3-13C2-9743-8880-6DED158C29D5}"/>
                </a:ext>
              </a:extLst>
            </p:cNvPr>
            <p:cNvSpPr>
              <a:spLocks noChangeShapeType="1"/>
            </p:cNvSpPr>
            <p:nvPr/>
          </p:nvSpPr>
          <p:spPr bwMode="auto">
            <a:xfrm flipH="1" flipV="1">
              <a:off x="3730625" y="5410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1" name="Line 63">
              <a:extLst>
                <a:ext uri="{FF2B5EF4-FFF2-40B4-BE49-F238E27FC236}">
                  <a16:creationId xmlns:a16="http://schemas.microsoft.com/office/drawing/2014/main" id="{114CD0E6-0518-6F44-AD54-1386C6A4C0BE}"/>
                </a:ext>
              </a:extLst>
            </p:cNvPr>
            <p:cNvSpPr>
              <a:spLocks noChangeShapeType="1"/>
            </p:cNvSpPr>
            <p:nvPr/>
          </p:nvSpPr>
          <p:spPr bwMode="auto">
            <a:xfrm flipH="1" flipV="1">
              <a:off x="3730625" y="5105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2" name="Line 64">
              <a:extLst>
                <a:ext uri="{FF2B5EF4-FFF2-40B4-BE49-F238E27FC236}">
                  <a16:creationId xmlns:a16="http://schemas.microsoft.com/office/drawing/2014/main" id="{9D01079C-B04E-1140-889E-AD05BBFEBBB3}"/>
                </a:ext>
              </a:extLst>
            </p:cNvPr>
            <p:cNvSpPr>
              <a:spLocks noChangeShapeType="1"/>
            </p:cNvSpPr>
            <p:nvPr/>
          </p:nvSpPr>
          <p:spPr bwMode="auto">
            <a:xfrm flipH="1" flipV="1">
              <a:off x="3730625" y="4800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3" name="Line 65">
              <a:extLst>
                <a:ext uri="{FF2B5EF4-FFF2-40B4-BE49-F238E27FC236}">
                  <a16:creationId xmlns:a16="http://schemas.microsoft.com/office/drawing/2014/main" id="{84011432-99DD-6A40-85A4-A0A3B910130A}"/>
                </a:ext>
              </a:extLst>
            </p:cNvPr>
            <p:cNvSpPr>
              <a:spLocks noChangeShapeType="1"/>
            </p:cNvSpPr>
            <p:nvPr/>
          </p:nvSpPr>
          <p:spPr bwMode="auto">
            <a:xfrm flipH="1" flipV="1">
              <a:off x="3730625" y="4495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4" name="Line 66">
              <a:extLst>
                <a:ext uri="{FF2B5EF4-FFF2-40B4-BE49-F238E27FC236}">
                  <a16:creationId xmlns:a16="http://schemas.microsoft.com/office/drawing/2014/main" id="{3267300D-E49B-3946-BBE2-53B45D0C63D3}"/>
                </a:ext>
              </a:extLst>
            </p:cNvPr>
            <p:cNvSpPr>
              <a:spLocks noChangeShapeType="1"/>
            </p:cNvSpPr>
            <p:nvPr/>
          </p:nvSpPr>
          <p:spPr bwMode="auto">
            <a:xfrm flipH="1" flipV="1">
              <a:off x="3730625" y="4191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5" name="Line 67">
              <a:extLst>
                <a:ext uri="{FF2B5EF4-FFF2-40B4-BE49-F238E27FC236}">
                  <a16:creationId xmlns:a16="http://schemas.microsoft.com/office/drawing/2014/main" id="{C17432B5-FC53-1D4E-A291-21627DEADD89}"/>
                </a:ext>
              </a:extLst>
            </p:cNvPr>
            <p:cNvSpPr>
              <a:spLocks noChangeShapeType="1"/>
            </p:cNvSpPr>
            <p:nvPr/>
          </p:nvSpPr>
          <p:spPr bwMode="auto">
            <a:xfrm flipV="1">
              <a:off x="106838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6" name="Line 68">
              <a:extLst>
                <a:ext uri="{FF2B5EF4-FFF2-40B4-BE49-F238E27FC236}">
                  <a16:creationId xmlns:a16="http://schemas.microsoft.com/office/drawing/2014/main" id="{F488D208-9DED-3148-9A71-B0DBF5F85395}"/>
                </a:ext>
              </a:extLst>
            </p:cNvPr>
            <p:cNvSpPr>
              <a:spLocks noChangeShapeType="1"/>
            </p:cNvSpPr>
            <p:nvPr/>
          </p:nvSpPr>
          <p:spPr bwMode="auto">
            <a:xfrm flipV="1">
              <a:off x="137318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7" name="Line 69">
              <a:extLst>
                <a:ext uri="{FF2B5EF4-FFF2-40B4-BE49-F238E27FC236}">
                  <a16:creationId xmlns:a16="http://schemas.microsoft.com/office/drawing/2014/main" id="{B91BCF6C-2969-C749-A86B-37992072D5BA}"/>
                </a:ext>
              </a:extLst>
            </p:cNvPr>
            <p:cNvSpPr>
              <a:spLocks noChangeShapeType="1"/>
            </p:cNvSpPr>
            <p:nvPr/>
          </p:nvSpPr>
          <p:spPr bwMode="auto">
            <a:xfrm flipV="1">
              <a:off x="16764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8" name="Line 70">
              <a:extLst>
                <a:ext uri="{FF2B5EF4-FFF2-40B4-BE49-F238E27FC236}">
                  <a16:creationId xmlns:a16="http://schemas.microsoft.com/office/drawing/2014/main" id="{B7295584-60DB-3544-9D56-278A42860A2F}"/>
                </a:ext>
              </a:extLst>
            </p:cNvPr>
            <p:cNvSpPr>
              <a:spLocks noChangeShapeType="1"/>
            </p:cNvSpPr>
            <p:nvPr/>
          </p:nvSpPr>
          <p:spPr bwMode="auto">
            <a:xfrm flipV="1">
              <a:off x="19812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9" name="Line 71">
              <a:extLst>
                <a:ext uri="{FF2B5EF4-FFF2-40B4-BE49-F238E27FC236}">
                  <a16:creationId xmlns:a16="http://schemas.microsoft.com/office/drawing/2014/main" id="{8F05F98F-AA2B-5C4E-8CCF-EA76912E3AFA}"/>
                </a:ext>
              </a:extLst>
            </p:cNvPr>
            <p:cNvSpPr>
              <a:spLocks noChangeShapeType="1"/>
            </p:cNvSpPr>
            <p:nvPr/>
          </p:nvSpPr>
          <p:spPr bwMode="auto">
            <a:xfrm flipV="1">
              <a:off x="22860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0" name="Line 72">
              <a:extLst>
                <a:ext uri="{FF2B5EF4-FFF2-40B4-BE49-F238E27FC236}">
                  <a16:creationId xmlns:a16="http://schemas.microsoft.com/office/drawing/2014/main" id="{0E1608CA-8A4F-6043-9582-2351E4817D29}"/>
                </a:ext>
              </a:extLst>
            </p:cNvPr>
            <p:cNvSpPr>
              <a:spLocks noChangeShapeType="1"/>
            </p:cNvSpPr>
            <p:nvPr/>
          </p:nvSpPr>
          <p:spPr bwMode="auto">
            <a:xfrm flipV="1">
              <a:off x="25892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1" name="Line 73">
              <a:extLst>
                <a:ext uri="{FF2B5EF4-FFF2-40B4-BE49-F238E27FC236}">
                  <a16:creationId xmlns:a16="http://schemas.microsoft.com/office/drawing/2014/main" id="{0FFA79F0-3D77-9D4B-9F7E-8697934499FC}"/>
                </a:ext>
              </a:extLst>
            </p:cNvPr>
            <p:cNvSpPr>
              <a:spLocks noChangeShapeType="1"/>
            </p:cNvSpPr>
            <p:nvPr/>
          </p:nvSpPr>
          <p:spPr bwMode="auto">
            <a:xfrm flipV="1">
              <a:off x="289083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2" name="Line 74">
              <a:extLst>
                <a:ext uri="{FF2B5EF4-FFF2-40B4-BE49-F238E27FC236}">
                  <a16:creationId xmlns:a16="http://schemas.microsoft.com/office/drawing/2014/main" id="{3626EA53-6AC3-0949-9A3B-D6E7A4C691F3}"/>
                </a:ext>
              </a:extLst>
            </p:cNvPr>
            <p:cNvSpPr>
              <a:spLocks noChangeShapeType="1"/>
            </p:cNvSpPr>
            <p:nvPr/>
          </p:nvSpPr>
          <p:spPr bwMode="auto">
            <a:xfrm flipH="1" flipV="1">
              <a:off x="760413" y="60182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3" name="Line 75">
              <a:extLst>
                <a:ext uri="{FF2B5EF4-FFF2-40B4-BE49-F238E27FC236}">
                  <a16:creationId xmlns:a16="http://schemas.microsoft.com/office/drawing/2014/main" id="{1198F6C3-2EE8-C341-87FD-85AD23CB6A05}"/>
                </a:ext>
              </a:extLst>
            </p:cNvPr>
            <p:cNvSpPr>
              <a:spLocks noChangeShapeType="1"/>
            </p:cNvSpPr>
            <p:nvPr/>
          </p:nvSpPr>
          <p:spPr bwMode="auto">
            <a:xfrm flipH="1" flipV="1">
              <a:off x="760413" y="5713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4" name="Line 76">
              <a:extLst>
                <a:ext uri="{FF2B5EF4-FFF2-40B4-BE49-F238E27FC236}">
                  <a16:creationId xmlns:a16="http://schemas.microsoft.com/office/drawing/2014/main" id="{B642DC7D-DD67-9247-B677-0A91AAE6A986}"/>
                </a:ext>
              </a:extLst>
            </p:cNvPr>
            <p:cNvSpPr>
              <a:spLocks noChangeShapeType="1"/>
            </p:cNvSpPr>
            <p:nvPr/>
          </p:nvSpPr>
          <p:spPr bwMode="auto">
            <a:xfrm flipH="1" flipV="1">
              <a:off x="760413" y="5410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5" name="Line 77">
              <a:extLst>
                <a:ext uri="{FF2B5EF4-FFF2-40B4-BE49-F238E27FC236}">
                  <a16:creationId xmlns:a16="http://schemas.microsoft.com/office/drawing/2014/main" id="{71F8480D-4712-3D4F-B3BE-FF6A01026D75}"/>
                </a:ext>
              </a:extLst>
            </p:cNvPr>
            <p:cNvSpPr>
              <a:spLocks noChangeShapeType="1"/>
            </p:cNvSpPr>
            <p:nvPr/>
          </p:nvSpPr>
          <p:spPr bwMode="auto">
            <a:xfrm flipH="1" flipV="1">
              <a:off x="760413" y="5105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6" name="Line 78">
              <a:extLst>
                <a:ext uri="{FF2B5EF4-FFF2-40B4-BE49-F238E27FC236}">
                  <a16:creationId xmlns:a16="http://schemas.microsoft.com/office/drawing/2014/main" id="{C7F9B0F5-707E-2D44-B606-53F48E7BD58F}"/>
                </a:ext>
              </a:extLst>
            </p:cNvPr>
            <p:cNvSpPr>
              <a:spLocks noChangeShapeType="1"/>
            </p:cNvSpPr>
            <p:nvPr/>
          </p:nvSpPr>
          <p:spPr bwMode="auto">
            <a:xfrm flipH="1" flipV="1">
              <a:off x="760413" y="4800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7" name="Line 79">
              <a:extLst>
                <a:ext uri="{FF2B5EF4-FFF2-40B4-BE49-F238E27FC236}">
                  <a16:creationId xmlns:a16="http://schemas.microsoft.com/office/drawing/2014/main" id="{58A534B8-B991-7B41-BBA7-CDC2D0A1CDF0}"/>
                </a:ext>
              </a:extLst>
            </p:cNvPr>
            <p:cNvSpPr>
              <a:spLocks noChangeShapeType="1"/>
            </p:cNvSpPr>
            <p:nvPr/>
          </p:nvSpPr>
          <p:spPr bwMode="auto">
            <a:xfrm flipH="1" flipV="1">
              <a:off x="760413" y="4495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8" name="Line 80">
              <a:extLst>
                <a:ext uri="{FF2B5EF4-FFF2-40B4-BE49-F238E27FC236}">
                  <a16:creationId xmlns:a16="http://schemas.microsoft.com/office/drawing/2014/main" id="{D0EB8F2F-83BE-4941-869B-772782BFE5F5}"/>
                </a:ext>
              </a:extLst>
            </p:cNvPr>
            <p:cNvSpPr>
              <a:spLocks noChangeShapeType="1"/>
            </p:cNvSpPr>
            <p:nvPr/>
          </p:nvSpPr>
          <p:spPr bwMode="auto">
            <a:xfrm flipH="1" flipV="1">
              <a:off x="760413" y="4191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9" name="Text Box 83">
              <a:extLst>
                <a:ext uri="{FF2B5EF4-FFF2-40B4-BE49-F238E27FC236}">
                  <a16:creationId xmlns:a16="http://schemas.microsoft.com/office/drawing/2014/main" id="{58BDE901-8366-F34D-B16F-BB09223BF38D}"/>
                </a:ext>
              </a:extLst>
            </p:cNvPr>
            <p:cNvSpPr txBox="1">
              <a:spLocks noChangeArrowheads="1"/>
            </p:cNvSpPr>
            <p:nvPr/>
          </p:nvSpPr>
          <p:spPr bwMode="auto">
            <a:xfrm>
              <a:off x="3127375" y="31988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280" name="Text Box 84">
              <a:extLst>
                <a:ext uri="{FF2B5EF4-FFF2-40B4-BE49-F238E27FC236}">
                  <a16:creationId xmlns:a16="http://schemas.microsoft.com/office/drawing/2014/main" id="{26A04E4A-2665-0C47-9D22-C14652F828CF}"/>
                </a:ext>
              </a:extLst>
            </p:cNvPr>
            <p:cNvSpPr txBox="1">
              <a:spLocks noChangeArrowheads="1"/>
            </p:cNvSpPr>
            <p:nvPr/>
          </p:nvSpPr>
          <p:spPr bwMode="auto">
            <a:xfrm>
              <a:off x="3136900" y="28940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281" name="Text Box 85">
              <a:extLst>
                <a:ext uri="{FF2B5EF4-FFF2-40B4-BE49-F238E27FC236}">
                  <a16:creationId xmlns:a16="http://schemas.microsoft.com/office/drawing/2014/main" id="{BB083E4B-C864-F240-B0F1-672ACB64A553}"/>
                </a:ext>
              </a:extLst>
            </p:cNvPr>
            <p:cNvSpPr txBox="1">
              <a:spLocks noChangeArrowheads="1"/>
            </p:cNvSpPr>
            <p:nvPr/>
          </p:nvSpPr>
          <p:spPr bwMode="auto">
            <a:xfrm>
              <a:off x="35798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282" name="Text Box 86">
              <a:extLst>
                <a:ext uri="{FF2B5EF4-FFF2-40B4-BE49-F238E27FC236}">
                  <a16:creationId xmlns:a16="http://schemas.microsoft.com/office/drawing/2014/main" id="{E229AAF2-F765-B449-B172-C3A2DDF9317A}"/>
                </a:ext>
              </a:extLst>
            </p:cNvPr>
            <p:cNvSpPr txBox="1">
              <a:spLocks noChangeArrowheads="1"/>
            </p:cNvSpPr>
            <p:nvPr/>
          </p:nvSpPr>
          <p:spPr bwMode="auto">
            <a:xfrm>
              <a:off x="3732213" y="3656013"/>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283" name="Text Box 87">
              <a:extLst>
                <a:ext uri="{FF2B5EF4-FFF2-40B4-BE49-F238E27FC236}">
                  <a16:creationId xmlns:a16="http://schemas.microsoft.com/office/drawing/2014/main" id="{9CEC5C2F-A24D-674A-B1E8-2674571CA373}"/>
                </a:ext>
              </a:extLst>
            </p:cNvPr>
            <p:cNvSpPr txBox="1">
              <a:spLocks noChangeArrowheads="1"/>
            </p:cNvSpPr>
            <p:nvPr/>
          </p:nvSpPr>
          <p:spPr bwMode="auto">
            <a:xfrm rot="-5400000">
              <a:off x="1983581" y="2058194"/>
              <a:ext cx="2281238"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284" name="Text Box 88">
              <a:extLst>
                <a:ext uri="{FF2B5EF4-FFF2-40B4-BE49-F238E27FC236}">
                  <a16:creationId xmlns:a16="http://schemas.microsoft.com/office/drawing/2014/main" id="{2FF224D2-3CD1-0C45-921B-66083D83D534}"/>
                </a:ext>
              </a:extLst>
            </p:cNvPr>
            <p:cNvSpPr txBox="1">
              <a:spLocks noChangeArrowheads="1"/>
            </p:cNvSpPr>
            <p:nvPr/>
          </p:nvSpPr>
          <p:spPr bwMode="auto">
            <a:xfrm>
              <a:off x="3136900" y="25892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285" name="Text Box 89">
              <a:extLst>
                <a:ext uri="{FF2B5EF4-FFF2-40B4-BE49-F238E27FC236}">
                  <a16:creationId xmlns:a16="http://schemas.microsoft.com/office/drawing/2014/main" id="{6E80582F-B000-004E-B2E8-3E233706073D}"/>
                </a:ext>
              </a:extLst>
            </p:cNvPr>
            <p:cNvSpPr txBox="1">
              <a:spLocks noChangeArrowheads="1"/>
            </p:cNvSpPr>
            <p:nvPr/>
          </p:nvSpPr>
          <p:spPr bwMode="auto">
            <a:xfrm>
              <a:off x="3136900" y="2286000"/>
              <a:ext cx="455613" cy="303213"/>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286" name="Text Box 90">
              <a:extLst>
                <a:ext uri="{FF2B5EF4-FFF2-40B4-BE49-F238E27FC236}">
                  <a16:creationId xmlns:a16="http://schemas.microsoft.com/office/drawing/2014/main" id="{37EDDA18-574D-7F42-A5A6-D0F920122414}"/>
                </a:ext>
              </a:extLst>
            </p:cNvPr>
            <p:cNvSpPr txBox="1">
              <a:spLocks noChangeArrowheads="1"/>
            </p:cNvSpPr>
            <p:nvPr/>
          </p:nvSpPr>
          <p:spPr bwMode="auto">
            <a:xfrm>
              <a:off x="3136900" y="1981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287" name="Text Box 91">
              <a:extLst>
                <a:ext uri="{FF2B5EF4-FFF2-40B4-BE49-F238E27FC236}">
                  <a16:creationId xmlns:a16="http://schemas.microsoft.com/office/drawing/2014/main" id="{3F9544C8-EB65-504F-B5FA-7FB315E742E1}"/>
                </a:ext>
              </a:extLst>
            </p:cNvPr>
            <p:cNvSpPr txBox="1">
              <a:spLocks noChangeArrowheads="1"/>
            </p:cNvSpPr>
            <p:nvPr/>
          </p:nvSpPr>
          <p:spPr bwMode="auto">
            <a:xfrm>
              <a:off x="3136900" y="1676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288" name="Text Box 92">
              <a:extLst>
                <a:ext uri="{FF2B5EF4-FFF2-40B4-BE49-F238E27FC236}">
                  <a16:creationId xmlns:a16="http://schemas.microsoft.com/office/drawing/2014/main" id="{3B9F13BC-E7B3-B544-AB79-6DE32CB68CFC}"/>
                </a:ext>
              </a:extLst>
            </p:cNvPr>
            <p:cNvSpPr txBox="1">
              <a:spLocks noChangeArrowheads="1"/>
            </p:cNvSpPr>
            <p:nvPr/>
          </p:nvSpPr>
          <p:spPr bwMode="auto">
            <a:xfrm>
              <a:off x="3136900" y="1371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289" name="Text Box 93">
              <a:extLst>
                <a:ext uri="{FF2B5EF4-FFF2-40B4-BE49-F238E27FC236}">
                  <a16:creationId xmlns:a16="http://schemas.microsoft.com/office/drawing/2014/main" id="{0149BFD7-EF9C-134E-9CA2-412DAD0C3C65}"/>
                </a:ext>
              </a:extLst>
            </p:cNvPr>
            <p:cNvSpPr txBox="1">
              <a:spLocks noChangeArrowheads="1"/>
            </p:cNvSpPr>
            <p:nvPr/>
          </p:nvSpPr>
          <p:spPr bwMode="auto">
            <a:xfrm>
              <a:off x="3136900" y="10668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290" name="Text Box 94">
              <a:extLst>
                <a:ext uri="{FF2B5EF4-FFF2-40B4-BE49-F238E27FC236}">
                  <a16:creationId xmlns:a16="http://schemas.microsoft.com/office/drawing/2014/main" id="{E3E90DF9-9A28-E24D-9932-5BA885C2961B}"/>
                </a:ext>
              </a:extLst>
            </p:cNvPr>
            <p:cNvSpPr txBox="1">
              <a:spLocks noChangeArrowheads="1"/>
            </p:cNvSpPr>
            <p:nvPr/>
          </p:nvSpPr>
          <p:spPr bwMode="auto">
            <a:xfrm>
              <a:off x="387826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291" name="Text Box 95">
              <a:extLst>
                <a:ext uri="{FF2B5EF4-FFF2-40B4-BE49-F238E27FC236}">
                  <a16:creationId xmlns:a16="http://schemas.microsoft.com/office/drawing/2014/main" id="{86C36F22-9AD5-054F-B570-49317A83AAD5}"/>
                </a:ext>
              </a:extLst>
            </p:cNvPr>
            <p:cNvSpPr txBox="1">
              <a:spLocks noChangeArrowheads="1"/>
            </p:cNvSpPr>
            <p:nvPr/>
          </p:nvSpPr>
          <p:spPr bwMode="auto">
            <a:xfrm>
              <a:off x="41767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292" name="Text Box 96">
              <a:extLst>
                <a:ext uri="{FF2B5EF4-FFF2-40B4-BE49-F238E27FC236}">
                  <a16:creationId xmlns:a16="http://schemas.microsoft.com/office/drawing/2014/main" id="{A3A9DA66-4D04-A043-AF2E-D77ACEB16D7E}"/>
                </a:ext>
              </a:extLst>
            </p:cNvPr>
            <p:cNvSpPr txBox="1">
              <a:spLocks noChangeArrowheads="1"/>
            </p:cNvSpPr>
            <p:nvPr/>
          </p:nvSpPr>
          <p:spPr bwMode="auto">
            <a:xfrm>
              <a:off x="4494213" y="3351213"/>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293" name="Text Box 97">
              <a:extLst>
                <a:ext uri="{FF2B5EF4-FFF2-40B4-BE49-F238E27FC236}">
                  <a16:creationId xmlns:a16="http://schemas.microsoft.com/office/drawing/2014/main" id="{80C89824-3621-4F47-AE5D-82CA1ABDD14D}"/>
                </a:ext>
              </a:extLst>
            </p:cNvPr>
            <p:cNvSpPr txBox="1">
              <a:spLocks noChangeArrowheads="1"/>
            </p:cNvSpPr>
            <p:nvPr/>
          </p:nvSpPr>
          <p:spPr bwMode="auto">
            <a:xfrm>
              <a:off x="47910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294" name="Text Box 98">
              <a:extLst>
                <a:ext uri="{FF2B5EF4-FFF2-40B4-BE49-F238E27FC236}">
                  <a16:creationId xmlns:a16="http://schemas.microsoft.com/office/drawing/2014/main" id="{1DA8A76A-CA3D-6740-9239-21BE8E5C8AE9}"/>
                </a:ext>
              </a:extLst>
            </p:cNvPr>
            <p:cNvSpPr txBox="1">
              <a:spLocks noChangeArrowheads="1"/>
            </p:cNvSpPr>
            <p:nvPr/>
          </p:nvSpPr>
          <p:spPr bwMode="auto">
            <a:xfrm>
              <a:off x="50958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295" name="Text Box 99">
              <a:extLst>
                <a:ext uri="{FF2B5EF4-FFF2-40B4-BE49-F238E27FC236}">
                  <a16:creationId xmlns:a16="http://schemas.microsoft.com/office/drawing/2014/main" id="{E9E9FF97-90FE-9E40-8486-50D0F85006A5}"/>
                </a:ext>
              </a:extLst>
            </p:cNvPr>
            <p:cNvSpPr txBox="1">
              <a:spLocks noChangeArrowheads="1"/>
            </p:cNvSpPr>
            <p:nvPr/>
          </p:nvSpPr>
          <p:spPr bwMode="auto">
            <a:xfrm>
              <a:off x="5400675" y="3351213"/>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296" name="Text Box 100">
              <a:extLst>
                <a:ext uri="{FF2B5EF4-FFF2-40B4-BE49-F238E27FC236}">
                  <a16:creationId xmlns:a16="http://schemas.microsoft.com/office/drawing/2014/main" id="{6E331B0A-7147-0E47-AE53-92A259E8F494}"/>
                </a:ext>
              </a:extLst>
            </p:cNvPr>
            <p:cNvSpPr txBox="1">
              <a:spLocks noChangeArrowheads="1"/>
            </p:cNvSpPr>
            <p:nvPr/>
          </p:nvSpPr>
          <p:spPr bwMode="auto">
            <a:xfrm>
              <a:off x="5703888"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297" name="Text Box 101">
              <a:extLst>
                <a:ext uri="{FF2B5EF4-FFF2-40B4-BE49-F238E27FC236}">
                  <a16:creationId xmlns:a16="http://schemas.microsoft.com/office/drawing/2014/main" id="{724DCB1D-7FC6-2C40-B8E7-3B6172502107}"/>
                </a:ext>
              </a:extLst>
            </p:cNvPr>
            <p:cNvSpPr txBox="1">
              <a:spLocks noChangeArrowheads="1"/>
            </p:cNvSpPr>
            <p:nvPr/>
          </p:nvSpPr>
          <p:spPr bwMode="auto">
            <a:xfrm>
              <a:off x="3127375" y="6172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298" name="Text Box 102">
              <a:extLst>
                <a:ext uri="{FF2B5EF4-FFF2-40B4-BE49-F238E27FC236}">
                  <a16:creationId xmlns:a16="http://schemas.microsoft.com/office/drawing/2014/main" id="{34CF4A13-A4CA-EE43-BB5D-907B4FDC25AF}"/>
                </a:ext>
              </a:extLst>
            </p:cNvPr>
            <p:cNvSpPr txBox="1">
              <a:spLocks noChangeArrowheads="1"/>
            </p:cNvSpPr>
            <p:nvPr/>
          </p:nvSpPr>
          <p:spPr bwMode="auto">
            <a:xfrm>
              <a:off x="3136900" y="5867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299" name="Text Box 103">
              <a:extLst>
                <a:ext uri="{FF2B5EF4-FFF2-40B4-BE49-F238E27FC236}">
                  <a16:creationId xmlns:a16="http://schemas.microsoft.com/office/drawing/2014/main" id="{7ED97789-4D80-3F49-B3BD-AB4FFC7416C8}"/>
                </a:ext>
              </a:extLst>
            </p:cNvPr>
            <p:cNvSpPr txBox="1">
              <a:spLocks noChangeArrowheads="1"/>
            </p:cNvSpPr>
            <p:nvPr/>
          </p:nvSpPr>
          <p:spPr bwMode="auto">
            <a:xfrm>
              <a:off x="35798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300" name="Text Box 104">
              <a:extLst>
                <a:ext uri="{FF2B5EF4-FFF2-40B4-BE49-F238E27FC236}">
                  <a16:creationId xmlns:a16="http://schemas.microsoft.com/office/drawing/2014/main" id="{642EED3C-1AB3-C948-B62E-1DD7755C68B9}"/>
                </a:ext>
              </a:extLst>
            </p:cNvPr>
            <p:cNvSpPr txBox="1">
              <a:spLocks noChangeArrowheads="1"/>
            </p:cNvSpPr>
            <p:nvPr/>
          </p:nvSpPr>
          <p:spPr bwMode="auto">
            <a:xfrm>
              <a:off x="3732213" y="6629400"/>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301" name="Text Box 105">
              <a:extLst>
                <a:ext uri="{FF2B5EF4-FFF2-40B4-BE49-F238E27FC236}">
                  <a16:creationId xmlns:a16="http://schemas.microsoft.com/office/drawing/2014/main" id="{3EDFC55E-ACA2-724E-AC19-E91B5FB50942}"/>
                </a:ext>
              </a:extLst>
            </p:cNvPr>
            <p:cNvSpPr txBox="1">
              <a:spLocks noChangeArrowheads="1"/>
            </p:cNvSpPr>
            <p:nvPr/>
          </p:nvSpPr>
          <p:spPr bwMode="auto">
            <a:xfrm rot="-5400000">
              <a:off x="1983581" y="5031582"/>
              <a:ext cx="2281237"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302" name="Text Box 106">
              <a:extLst>
                <a:ext uri="{FF2B5EF4-FFF2-40B4-BE49-F238E27FC236}">
                  <a16:creationId xmlns:a16="http://schemas.microsoft.com/office/drawing/2014/main" id="{31B185CC-CEB2-C74C-B788-4A47B43A1A4D}"/>
                </a:ext>
              </a:extLst>
            </p:cNvPr>
            <p:cNvSpPr txBox="1">
              <a:spLocks noChangeArrowheads="1"/>
            </p:cNvSpPr>
            <p:nvPr/>
          </p:nvSpPr>
          <p:spPr bwMode="auto">
            <a:xfrm>
              <a:off x="3136900" y="5562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303" name="Text Box 107">
              <a:extLst>
                <a:ext uri="{FF2B5EF4-FFF2-40B4-BE49-F238E27FC236}">
                  <a16:creationId xmlns:a16="http://schemas.microsoft.com/office/drawing/2014/main" id="{DA92C4AA-9B62-CF4F-83F6-A0B61E4E5392}"/>
                </a:ext>
              </a:extLst>
            </p:cNvPr>
            <p:cNvSpPr txBox="1">
              <a:spLocks noChangeArrowheads="1"/>
            </p:cNvSpPr>
            <p:nvPr/>
          </p:nvSpPr>
          <p:spPr bwMode="auto">
            <a:xfrm>
              <a:off x="3136900" y="5259388"/>
              <a:ext cx="455613" cy="303212"/>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304" name="Text Box 108">
              <a:extLst>
                <a:ext uri="{FF2B5EF4-FFF2-40B4-BE49-F238E27FC236}">
                  <a16:creationId xmlns:a16="http://schemas.microsoft.com/office/drawing/2014/main" id="{6CDED1AC-242F-CD48-8249-0902B006AFD4}"/>
                </a:ext>
              </a:extLst>
            </p:cNvPr>
            <p:cNvSpPr txBox="1">
              <a:spLocks noChangeArrowheads="1"/>
            </p:cNvSpPr>
            <p:nvPr/>
          </p:nvSpPr>
          <p:spPr bwMode="auto">
            <a:xfrm>
              <a:off x="3136900" y="49545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305" name="Text Box 109">
              <a:extLst>
                <a:ext uri="{FF2B5EF4-FFF2-40B4-BE49-F238E27FC236}">
                  <a16:creationId xmlns:a16="http://schemas.microsoft.com/office/drawing/2014/main" id="{1C1C0135-8123-C04C-9447-DBCD3FD76038}"/>
                </a:ext>
              </a:extLst>
            </p:cNvPr>
            <p:cNvSpPr txBox="1">
              <a:spLocks noChangeArrowheads="1"/>
            </p:cNvSpPr>
            <p:nvPr/>
          </p:nvSpPr>
          <p:spPr bwMode="auto">
            <a:xfrm>
              <a:off x="3136900" y="46497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306" name="Text Box 110">
              <a:extLst>
                <a:ext uri="{FF2B5EF4-FFF2-40B4-BE49-F238E27FC236}">
                  <a16:creationId xmlns:a16="http://schemas.microsoft.com/office/drawing/2014/main" id="{9ED5B9C7-91DC-3D46-AB8E-B729C5C60006}"/>
                </a:ext>
              </a:extLst>
            </p:cNvPr>
            <p:cNvSpPr txBox="1">
              <a:spLocks noChangeArrowheads="1"/>
            </p:cNvSpPr>
            <p:nvPr/>
          </p:nvSpPr>
          <p:spPr bwMode="auto">
            <a:xfrm>
              <a:off x="3136900" y="43449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307" name="Text Box 111">
              <a:extLst>
                <a:ext uri="{FF2B5EF4-FFF2-40B4-BE49-F238E27FC236}">
                  <a16:creationId xmlns:a16="http://schemas.microsoft.com/office/drawing/2014/main" id="{A1C4A7F1-FEED-C649-9A5D-53CBBAA70F92}"/>
                </a:ext>
              </a:extLst>
            </p:cNvPr>
            <p:cNvSpPr txBox="1">
              <a:spLocks noChangeArrowheads="1"/>
            </p:cNvSpPr>
            <p:nvPr/>
          </p:nvSpPr>
          <p:spPr bwMode="auto">
            <a:xfrm>
              <a:off x="3136900" y="40401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308" name="Text Box 112">
              <a:extLst>
                <a:ext uri="{FF2B5EF4-FFF2-40B4-BE49-F238E27FC236}">
                  <a16:creationId xmlns:a16="http://schemas.microsoft.com/office/drawing/2014/main" id="{D2C4AF07-0259-F04E-8403-7CEA757A0A0E}"/>
                </a:ext>
              </a:extLst>
            </p:cNvPr>
            <p:cNvSpPr txBox="1">
              <a:spLocks noChangeArrowheads="1"/>
            </p:cNvSpPr>
            <p:nvPr/>
          </p:nvSpPr>
          <p:spPr bwMode="auto">
            <a:xfrm>
              <a:off x="387826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309" name="Text Box 113">
              <a:extLst>
                <a:ext uri="{FF2B5EF4-FFF2-40B4-BE49-F238E27FC236}">
                  <a16:creationId xmlns:a16="http://schemas.microsoft.com/office/drawing/2014/main" id="{2CB627EE-F9A6-C74E-B986-F355D50AA333}"/>
                </a:ext>
              </a:extLst>
            </p:cNvPr>
            <p:cNvSpPr txBox="1">
              <a:spLocks noChangeArrowheads="1"/>
            </p:cNvSpPr>
            <p:nvPr/>
          </p:nvSpPr>
          <p:spPr bwMode="auto">
            <a:xfrm>
              <a:off x="41767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310" name="Text Box 114">
              <a:extLst>
                <a:ext uri="{FF2B5EF4-FFF2-40B4-BE49-F238E27FC236}">
                  <a16:creationId xmlns:a16="http://schemas.microsoft.com/office/drawing/2014/main" id="{0EEE1373-2BE3-9741-B42C-242271954416}"/>
                </a:ext>
              </a:extLst>
            </p:cNvPr>
            <p:cNvSpPr txBox="1">
              <a:spLocks noChangeArrowheads="1"/>
            </p:cNvSpPr>
            <p:nvPr/>
          </p:nvSpPr>
          <p:spPr bwMode="auto">
            <a:xfrm>
              <a:off x="4494213" y="6324600"/>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311" name="Text Box 115">
              <a:extLst>
                <a:ext uri="{FF2B5EF4-FFF2-40B4-BE49-F238E27FC236}">
                  <a16:creationId xmlns:a16="http://schemas.microsoft.com/office/drawing/2014/main" id="{B74D5BC4-E9A6-9240-BD93-6CA766B61DC7}"/>
                </a:ext>
              </a:extLst>
            </p:cNvPr>
            <p:cNvSpPr txBox="1">
              <a:spLocks noChangeArrowheads="1"/>
            </p:cNvSpPr>
            <p:nvPr/>
          </p:nvSpPr>
          <p:spPr bwMode="auto">
            <a:xfrm>
              <a:off x="47910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312" name="Text Box 116">
              <a:extLst>
                <a:ext uri="{FF2B5EF4-FFF2-40B4-BE49-F238E27FC236}">
                  <a16:creationId xmlns:a16="http://schemas.microsoft.com/office/drawing/2014/main" id="{8FCF6331-ABD9-6940-AEDD-A0C358CC9286}"/>
                </a:ext>
              </a:extLst>
            </p:cNvPr>
            <p:cNvSpPr txBox="1">
              <a:spLocks noChangeArrowheads="1"/>
            </p:cNvSpPr>
            <p:nvPr/>
          </p:nvSpPr>
          <p:spPr bwMode="auto">
            <a:xfrm>
              <a:off x="50958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313" name="Text Box 117">
              <a:extLst>
                <a:ext uri="{FF2B5EF4-FFF2-40B4-BE49-F238E27FC236}">
                  <a16:creationId xmlns:a16="http://schemas.microsoft.com/office/drawing/2014/main" id="{055A62BF-0C55-0640-A0B4-7E4E1950B417}"/>
                </a:ext>
              </a:extLst>
            </p:cNvPr>
            <p:cNvSpPr txBox="1">
              <a:spLocks noChangeArrowheads="1"/>
            </p:cNvSpPr>
            <p:nvPr/>
          </p:nvSpPr>
          <p:spPr bwMode="auto">
            <a:xfrm>
              <a:off x="5400675" y="6324600"/>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314" name="Text Box 118">
              <a:extLst>
                <a:ext uri="{FF2B5EF4-FFF2-40B4-BE49-F238E27FC236}">
                  <a16:creationId xmlns:a16="http://schemas.microsoft.com/office/drawing/2014/main" id="{576568C6-C4B1-F447-862A-0AE53F1727E4}"/>
                </a:ext>
              </a:extLst>
            </p:cNvPr>
            <p:cNvSpPr txBox="1">
              <a:spLocks noChangeArrowheads="1"/>
            </p:cNvSpPr>
            <p:nvPr/>
          </p:nvSpPr>
          <p:spPr bwMode="auto">
            <a:xfrm>
              <a:off x="5703888"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315" name="Text Box 119">
              <a:extLst>
                <a:ext uri="{FF2B5EF4-FFF2-40B4-BE49-F238E27FC236}">
                  <a16:creationId xmlns:a16="http://schemas.microsoft.com/office/drawing/2014/main" id="{4585B44E-78B1-7447-B34A-DA2237A0F193}"/>
                </a:ext>
              </a:extLst>
            </p:cNvPr>
            <p:cNvSpPr txBox="1">
              <a:spLocks noChangeArrowheads="1"/>
            </p:cNvSpPr>
            <p:nvPr/>
          </p:nvSpPr>
          <p:spPr bwMode="auto">
            <a:xfrm>
              <a:off x="155575" y="6172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316" name="Text Box 120">
              <a:extLst>
                <a:ext uri="{FF2B5EF4-FFF2-40B4-BE49-F238E27FC236}">
                  <a16:creationId xmlns:a16="http://schemas.microsoft.com/office/drawing/2014/main" id="{0F5FC831-6F41-874D-A90C-26218A95354E}"/>
                </a:ext>
              </a:extLst>
            </p:cNvPr>
            <p:cNvSpPr txBox="1">
              <a:spLocks noChangeArrowheads="1"/>
            </p:cNvSpPr>
            <p:nvPr/>
          </p:nvSpPr>
          <p:spPr bwMode="auto">
            <a:xfrm>
              <a:off x="165100" y="5867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317" name="Text Box 121">
              <a:extLst>
                <a:ext uri="{FF2B5EF4-FFF2-40B4-BE49-F238E27FC236}">
                  <a16:creationId xmlns:a16="http://schemas.microsoft.com/office/drawing/2014/main" id="{0011B706-8409-544E-872E-4B42D0CEAEFE}"/>
                </a:ext>
              </a:extLst>
            </p:cNvPr>
            <p:cNvSpPr txBox="1">
              <a:spLocks noChangeArrowheads="1"/>
            </p:cNvSpPr>
            <p:nvPr/>
          </p:nvSpPr>
          <p:spPr bwMode="auto">
            <a:xfrm>
              <a:off x="6080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318" name="Line 122">
              <a:extLst>
                <a:ext uri="{FF2B5EF4-FFF2-40B4-BE49-F238E27FC236}">
                  <a16:creationId xmlns:a16="http://schemas.microsoft.com/office/drawing/2014/main" id="{A8F2490C-4DC0-E34E-B848-2B59F291E6F1}"/>
                </a:ext>
              </a:extLst>
            </p:cNvPr>
            <p:cNvSpPr>
              <a:spLocks noChangeShapeType="1"/>
            </p:cNvSpPr>
            <p:nvPr/>
          </p:nvSpPr>
          <p:spPr bwMode="auto">
            <a:xfrm>
              <a:off x="760413" y="6326188"/>
              <a:ext cx="2287587" cy="1587"/>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19" name="Text Box 123">
              <a:extLst>
                <a:ext uri="{FF2B5EF4-FFF2-40B4-BE49-F238E27FC236}">
                  <a16:creationId xmlns:a16="http://schemas.microsoft.com/office/drawing/2014/main" id="{5EFF97DC-5F66-A74F-9F46-6F111677457D}"/>
                </a:ext>
              </a:extLst>
            </p:cNvPr>
            <p:cNvSpPr txBox="1">
              <a:spLocks noChangeArrowheads="1"/>
            </p:cNvSpPr>
            <p:nvPr/>
          </p:nvSpPr>
          <p:spPr bwMode="auto">
            <a:xfrm>
              <a:off x="760413" y="6629400"/>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320" name="Text Box 124">
              <a:extLst>
                <a:ext uri="{FF2B5EF4-FFF2-40B4-BE49-F238E27FC236}">
                  <a16:creationId xmlns:a16="http://schemas.microsoft.com/office/drawing/2014/main" id="{96BEF669-1F8F-7D4B-AC1A-3B79123DEC2D}"/>
                </a:ext>
              </a:extLst>
            </p:cNvPr>
            <p:cNvSpPr txBox="1">
              <a:spLocks noChangeArrowheads="1"/>
            </p:cNvSpPr>
            <p:nvPr/>
          </p:nvSpPr>
          <p:spPr bwMode="auto">
            <a:xfrm rot="-5400000">
              <a:off x="-988219" y="5031582"/>
              <a:ext cx="2281237"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321" name="Text Box 125">
              <a:extLst>
                <a:ext uri="{FF2B5EF4-FFF2-40B4-BE49-F238E27FC236}">
                  <a16:creationId xmlns:a16="http://schemas.microsoft.com/office/drawing/2014/main" id="{78E11450-29FD-C14A-8EFC-DDBB8E98D243}"/>
                </a:ext>
              </a:extLst>
            </p:cNvPr>
            <p:cNvSpPr txBox="1">
              <a:spLocks noChangeArrowheads="1"/>
            </p:cNvSpPr>
            <p:nvPr/>
          </p:nvSpPr>
          <p:spPr bwMode="auto">
            <a:xfrm>
              <a:off x="165100" y="5562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322" name="Text Box 126">
              <a:extLst>
                <a:ext uri="{FF2B5EF4-FFF2-40B4-BE49-F238E27FC236}">
                  <a16:creationId xmlns:a16="http://schemas.microsoft.com/office/drawing/2014/main" id="{F55BFF2B-394A-2041-A9F1-AC75B8AE7C1F}"/>
                </a:ext>
              </a:extLst>
            </p:cNvPr>
            <p:cNvSpPr txBox="1">
              <a:spLocks noChangeArrowheads="1"/>
            </p:cNvSpPr>
            <p:nvPr/>
          </p:nvSpPr>
          <p:spPr bwMode="auto">
            <a:xfrm>
              <a:off x="165100" y="5259388"/>
              <a:ext cx="455613" cy="303212"/>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323" name="Text Box 127">
              <a:extLst>
                <a:ext uri="{FF2B5EF4-FFF2-40B4-BE49-F238E27FC236}">
                  <a16:creationId xmlns:a16="http://schemas.microsoft.com/office/drawing/2014/main" id="{19843F96-AFB9-7841-B2AC-C19D71B6A4C1}"/>
                </a:ext>
              </a:extLst>
            </p:cNvPr>
            <p:cNvSpPr txBox="1">
              <a:spLocks noChangeArrowheads="1"/>
            </p:cNvSpPr>
            <p:nvPr/>
          </p:nvSpPr>
          <p:spPr bwMode="auto">
            <a:xfrm>
              <a:off x="165100" y="49545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324" name="Text Box 128">
              <a:extLst>
                <a:ext uri="{FF2B5EF4-FFF2-40B4-BE49-F238E27FC236}">
                  <a16:creationId xmlns:a16="http://schemas.microsoft.com/office/drawing/2014/main" id="{7740068F-4C06-C249-BE02-33A78676252C}"/>
                </a:ext>
              </a:extLst>
            </p:cNvPr>
            <p:cNvSpPr txBox="1">
              <a:spLocks noChangeArrowheads="1"/>
            </p:cNvSpPr>
            <p:nvPr/>
          </p:nvSpPr>
          <p:spPr bwMode="auto">
            <a:xfrm>
              <a:off x="165100" y="46497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325" name="Text Box 129">
              <a:extLst>
                <a:ext uri="{FF2B5EF4-FFF2-40B4-BE49-F238E27FC236}">
                  <a16:creationId xmlns:a16="http://schemas.microsoft.com/office/drawing/2014/main" id="{6400C8AA-5BCC-2A48-A279-5E3522667818}"/>
                </a:ext>
              </a:extLst>
            </p:cNvPr>
            <p:cNvSpPr txBox="1">
              <a:spLocks noChangeArrowheads="1"/>
            </p:cNvSpPr>
            <p:nvPr/>
          </p:nvSpPr>
          <p:spPr bwMode="auto">
            <a:xfrm>
              <a:off x="165100" y="43449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326" name="Text Box 130">
              <a:extLst>
                <a:ext uri="{FF2B5EF4-FFF2-40B4-BE49-F238E27FC236}">
                  <a16:creationId xmlns:a16="http://schemas.microsoft.com/office/drawing/2014/main" id="{35F9CE7D-E754-294E-B3E2-1FE3E90F1C75}"/>
                </a:ext>
              </a:extLst>
            </p:cNvPr>
            <p:cNvSpPr txBox="1">
              <a:spLocks noChangeArrowheads="1"/>
            </p:cNvSpPr>
            <p:nvPr/>
          </p:nvSpPr>
          <p:spPr bwMode="auto">
            <a:xfrm>
              <a:off x="165100" y="40401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327" name="Text Box 131">
              <a:extLst>
                <a:ext uri="{FF2B5EF4-FFF2-40B4-BE49-F238E27FC236}">
                  <a16:creationId xmlns:a16="http://schemas.microsoft.com/office/drawing/2014/main" id="{DDACDF56-84F5-3C4B-BA4C-D054A70D9474}"/>
                </a:ext>
              </a:extLst>
            </p:cNvPr>
            <p:cNvSpPr txBox="1">
              <a:spLocks noChangeArrowheads="1"/>
            </p:cNvSpPr>
            <p:nvPr/>
          </p:nvSpPr>
          <p:spPr bwMode="auto">
            <a:xfrm>
              <a:off x="90646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328" name="Text Box 132">
              <a:extLst>
                <a:ext uri="{FF2B5EF4-FFF2-40B4-BE49-F238E27FC236}">
                  <a16:creationId xmlns:a16="http://schemas.microsoft.com/office/drawing/2014/main" id="{6E1F9A15-C94F-C441-913F-575AD96E0B73}"/>
                </a:ext>
              </a:extLst>
            </p:cNvPr>
            <p:cNvSpPr txBox="1">
              <a:spLocks noChangeArrowheads="1"/>
            </p:cNvSpPr>
            <p:nvPr/>
          </p:nvSpPr>
          <p:spPr bwMode="auto">
            <a:xfrm>
              <a:off x="12049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329" name="Text Box 133">
              <a:extLst>
                <a:ext uri="{FF2B5EF4-FFF2-40B4-BE49-F238E27FC236}">
                  <a16:creationId xmlns:a16="http://schemas.microsoft.com/office/drawing/2014/main" id="{CC36B50D-A482-5843-960B-47EE0500057E}"/>
                </a:ext>
              </a:extLst>
            </p:cNvPr>
            <p:cNvSpPr txBox="1">
              <a:spLocks noChangeArrowheads="1"/>
            </p:cNvSpPr>
            <p:nvPr/>
          </p:nvSpPr>
          <p:spPr bwMode="auto">
            <a:xfrm>
              <a:off x="1522413" y="6324600"/>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330" name="Text Box 134">
              <a:extLst>
                <a:ext uri="{FF2B5EF4-FFF2-40B4-BE49-F238E27FC236}">
                  <a16:creationId xmlns:a16="http://schemas.microsoft.com/office/drawing/2014/main" id="{174F7841-9DF6-BF44-A860-8284519780C0}"/>
                </a:ext>
              </a:extLst>
            </p:cNvPr>
            <p:cNvSpPr txBox="1">
              <a:spLocks noChangeArrowheads="1"/>
            </p:cNvSpPr>
            <p:nvPr/>
          </p:nvSpPr>
          <p:spPr bwMode="auto">
            <a:xfrm>
              <a:off x="18192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331" name="Text Box 135">
              <a:extLst>
                <a:ext uri="{FF2B5EF4-FFF2-40B4-BE49-F238E27FC236}">
                  <a16:creationId xmlns:a16="http://schemas.microsoft.com/office/drawing/2014/main" id="{4DBA8FD7-E040-2B48-B365-A8FBB2B2E1FE}"/>
                </a:ext>
              </a:extLst>
            </p:cNvPr>
            <p:cNvSpPr txBox="1">
              <a:spLocks noChangeArrowheads="1"/>
            </p:cNvSpPr>
            <p:nvPr/>
          </p:nvSpPr>
          <p:spPr bwMode="auto">
            <a:xfrm>
              <a:off x="21240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332" name="Text Box 136">
              <a:extLst>
                <a:ext uri="{FF2B5EF4-FFF2-40B4-BE49-F238E27FC236}">
                  <a16:creationId xmlns:a16="http://schemas.microsoft.com/office/drawing/2014/main" id="{E5D93F92-E366-0E45-912E-CF5FA2DD646A}"/>
                </a:ext>
              </a:extLst>
            </p:cNvPr>
            <p:cNvSpPr txBox="1">
              <a:spLocks noChangeArrowheads="1"/>
            </p:cNvSpPr>
            <p:nvPr/>
          </p:nvSpPr>
          <p:spPr bwMode="auto">
            <a:xfrm>
              <a:off x="2428875" y="6324600"/>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333" name="Text Box 137">
              <a:extLst>
                <a:ext uri="{FF2B5EF4-FFF2-40B4-BE49-F238E27FC236}">
                  <a16:creationId xmlns:a16="http://schemas.microsoft.com/office/drawing/2014/main" id="{200CB2F7-3A3C-BE44-B0DB-6F577BA61B5C}"/>
                </a:ext>
              </a:extLst>
            </p:cNvPr>
            <p:cNvSpPr txBox="1">
              <a:spLocks noChangeArrowheads="1"/>
            </p:cNvSpPr>
            <p:nvPr/>
          </p:nvSpPr>
          <p:spPr bwMode="auto">
            <a:xfrm>
              <a:off x="2732088"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334" name="Freeform 138">
              <a:extLst>
                <a:ext uri="{FF2B5EF4-FFF2-40B4-BE49-F238E27FC236}">
                  <a16:creationId xmlns:a16="http://schemas.microsoft.com/office/drawing/2014/main" id="{BAA551D5-2621-0641-9194-5C53273A48FA}"/>
                </a:ext>
              </a:extLst>
            </p:cNvPr>
            <p:cNvSpPr>
              <a:spLocks/>
            </p:cNvSpPr>
            <p:nvPr/>
          </p:nvSpPr>
          <p:spPr bwMode="auto">
            <a:xfrm>
              <a:off x="914400" y="1447800"/>
              <a:ext cx="1981200" cy="1905000"/>
            </a:xfrm>
            <a:custGeom>
              <a:avLst/>
              <a:gdLst>
                <a:gd name="T0" fmla="*/ 0 w 1248"/>
                <a:gd name="T1" fmla="*/ 1905000 h 1200"/>
                <a:gd name="T2" fmla="*/ 1905000 w 1248"/>
                <a:gd name="T3" fmla="*/ 0 h 1200"/>
                <a:gd name="T4" fmla="*/ 1981200 w 1248"/>
                <a:gd name="T5" fmla="*/ 0 h 1200"/>
                <a:gd name="T6" fmla="*/ 1981200 w 1248"/>
                <a:gd name="T7" fmla="*/ 990600 h 1200"/>
                <a:gd name="T8" fmla="*/ 1219200 w 1248"/>
                <a:gd name="T9" fmla="*/ 990600 h 1200"/>
                <a:gd name="T10" fmla="*/ 304800 w 1248"/>
                <a:gd name="T11" fmla="*/ 1905000 h 1200"/>
                <a:gd name="T12" fmla="*/ 0 w 1248"/>
                <a:gd name="T13" fmla="*/ 1905000 h 1200"/>
                <a:gd name="T14" fmla="*/ 0 60000 65536"/>
                <a:gd name="T15" fmla="*/ 0 60000 65536"/>
                <a:gd name="T16" fmla="*/ 0 60000 65536"/>
                <a:gd name="T17" fmla="*/ 0 60000 65536"/>
                <a:gd name="T18" fmla="*/ 0 60000 65536"/>
                <a:gd name="T19" fmla="*/ 0 60000 65536"/>
                <a:gd name="T20" fmla="*/ 0 60000 65536"/>
                <a:gd name="T21" fmla="*/ 0 w 1248"/>
                <a:gd name="T22" fmla="*/ 0 h 1200"/>
                <a:gd name="T23" fmla="*/ 1248 w 1248"/>
                <a:gd name="T24" fmla="*/ 1200 h 1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8" h="1200">
                  <a:moveTo>
                    <a:pt x="0" y="1200"/>
                  </a:moveTo>
                  <a:lnTo>
                    <a:pt x="1200" y="0"/>
                  </a:lnTo>
                  <a:lnTo>
                    <a:pt x="1248" y="0"/>
                  </a:lnTo>
                  <a:lnTo>
                    <a:pt x="1248" y="624"/>
                  </a:lnTo>
                  <a:lnTo>
                    <a:pt x="768" y="624"/>
                  </a:lnTo>
                  <a:lnTo>
                    <a:pt x="192" y="1200"/>
                  </a:lnTo>
                  <a:lnTo>
                    <a:pt x="0" y="120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335" name="Freeform 139">
              <a:extLst>
                <a:ext uri="{FF2B5EF4-FFF2-40B4-BE49-F238E27FC236}">
                  <a16:creationId xmlns:a16="http://schemas.microsoft.com/office/drawing/2014/main" id="{7A5AC857-E26E-5647-AF36-E8FBF418756B}"/>
                </a:ext>
              </a:extLst>
            </p:cNvPr>
            <p:cNvSpPr>
              <a:spLocks/>
            </p:cNvSpPr>
            <p:nvPr/>
          </p:nvSpPr>
          <p:spPr bwMode="auto">
            <a:xfrm>
              <a:off x="762000" y="5029200"/>
              <a:ext cx="2133600" cy="1295400"/>
            </a:xfrm>
            <a:custGeom>
              <a:avLst/>
              <a:gdLst>
                <a:gd name="T0" fmla="*/ 0 w 1344"/>
                <a:gd name="T1" fmla="*/ 1295400 h 816"/>
                <a:gd name="T2" fmla="*/ 0 w 1344"/>
                <a:gd name="T3" fmla="*/ 914400 h 816"/>
                <a:gd name="T4" fmla="*/ 914400 w 1344"/>
                <a:gd name="T5" fmla="*/ 0 h 816"/>
                <a:gd name="T6" fmla="*/ 2133600 w 1344"/>
                <a:gd name="T7" fmla="*/ 0 h 816"/>
                <a:gd name="T8" fmla="*/ 2133600 w 1344"/>
                <a:gd name="T9" fmla="*/ 609600 h 816"/>
                <a:gd name="T10" fmla="*/ 685800 w 1344"/>
                <a:gd name="T11" fmla="*/ 609600 h 816"/>
                <a:gd name="T12" fmla="*/ 0 w 1344"/>
                <a:gd name="T13" fmla="*/ 1295400 h 816"/>
                <a:gd name="T14" fmla="*/ 0 60000 65536"/>
                <a:gd name="T15" fmla="*/ 0 60000 65536"/>
                <a:gd name="T16" fmla="*/ 0 60000 65536"/>
                <a:gd name="T17" fmla="*/ 0 60000 65536"/>
                <a:gd name="T18" fmla="*/ 0 60000 65536"/>
                <a:gd name="T19" fmla="*/ 0 60000 65536"/>
                <a:gd name="T20" fmla="*/ 0 60000 65536"/>
                <a:gd name="T21" fmla="*/ 0 w 1344"/>
                <a:gd name="T22" fmla="*/ 0 h 816"/>
                <a:gd name="T23" fmla="*/ 1344 w 1344"/>
                <a:gd name="T24" fmla="*/ 816 h 8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816">
                  <a:moveTo>
                    <a:pt x="0" y="816"/>
                  </a:moveTo>
                  <a:lnTo>
                    <a:pt x="0" y="576"/>
                  </a:lnTo>
                  <a:lnTo>
                    <a:pt x="576" y="0"/>
                  </a:lnTo>
                  <a:lnTo>
                    <a:pt x="1344" y="0"/>
                  </a:lnTo>
                  <a:lnTo>
                    <a:pt x="1344" y="384"/>
                  </a:lnTo>
                  <a:lnTo>
                    <a:pt x="432" y="384"/>
                  </a:lnTo>
                  <a:lnTo>
                    <a:pt x="0" y="816"/>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336" name="Freeform 140">
              <a:extLst>
                <a:ext uri="{FF2B5EF4-FFF2-40B4-BE49-F238E27FC236}">
                  <a16:creationId xmlns:a16="http://schemas.microsoft.com/office/drawing/2014/main" id="{5A4CAD32-CB7F-244A-BAC0-A015F9A975F6}"/>
                </a:ext>
              </a:extLst>
            </p:cNvPr>
            <p:cNvSpPr>
              <a:spLocks/>
            </p:cNvSpPr>
            <p:nvPr/>
          </p:nvSpPr>
          <p:spPr bwMode="auto">
            <a:xfrm>
              <a:off x="3733800" y="1447800"/>
              <a:ext cx="2133600" cy="1905000"/>
            </a:xfrm>
            <a:custGeom>
              <a:avLst/>
              <a:gdLst>
                <a:gd name="T0" fmla="*/ 0 w 1344"/>
                <a:gd name="T1" fmla="*/ 1905000 h 1200"/>
                <a:gd name="T2" fmla="*/ 0 w 1344"/>
                <a:gd name="T3" fmla="*/ 1828800 h 1200"/>
                <a:gd name="T4" fmla="*/ 1828800 w 1344"/>
                <a:gd name="T5" fmla="*/ 0 h 1200"/>
                <a:gd name="T6" fmla="*/ 2133600 w 1344"/>
                <a:gd name="T7" fmla="*/ 0 h 1200"/>
                <a:gd name="T8" fmla="*/ 2133600 w 1344"/>
                <a:gd name="T9" fmla="*/ 914400 h 1200"/>
                <a:gd name="T10" fmla="*/ 1219200 w 1344"/>
                <a:gd name="T11" fmla="*/ 914400 h 1200"/>
                <a:gd name="T12" fmla="*/ 228600 w 1344"/>
                <a:gd name="T13" fmla="*/ 1905000 h 1200"/>
                <a:gd name="T14" fmla="*/ 0 w 1344"/>
                <a:gd name="T15" fmla="*/ 1905000 h 1200"/>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200"/>
                <a:gd name="T26" fmla="*/ 1344 w 1344"/>
                <a:gd name="T27" fmla="*/ 1200 h 1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200">
                  <a:moveTo>
                    <a:pt x="0" y="1200"/>
                  </a:moveTo>
                  <a:lnTo>
                    <a:pt x="0" y="1152"/>
                  </a:lnTo>
                  <a:lnTo>
                    <a:pt x="1152" y="0"/>
                  </a:lnTo>
                  <a:lnTo>
                    <a:pt x="1344" y="0"/>
                  </a:lnTo>
                  <a:lnTo>
                    <a:pt x="1344" y="576"/>
                  </a:lnTo>
                  <a:lnTo>
                    <a:pt x="768" y="576"/>
                  </a:lnTo>
                  <a:lnTo>
                    <a:pt x="144" y="1200"/>
                  </a:lnTo>
                  <a:lnTo>
                    <a:pt x="0" y="120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337" name="Freeform 141">
              <a:extLst>
                <a:ext uri="{FF2B5EF4-FFF2-40B4-BE49-F238E27FC236}">
                  <a16:creationId xmlns:a16="http://schemas.microsoft.com/office/drawing/2014/main" id="{7A48E88B-1180-ED46-8BAB-365EED5CA4B0}"/>
                </a:ext>
              </a:extLst>
            </p:cNvPr>
            <p:cNvSpPr>
              <a:spLocks/>
            </p:cNvSpPr>
            <p:nvPr/>
          </p:nvSpPr>
          <p:spPr bwMode="auto">
            <a:xfrm>
              <a:off x="3733800" y="4800600"/>
              <a:ext cx="2133600" cy="1524000"/>
            </a:xfrm>
            <a:custGeom>
              <a:avLst/>
              <a:gdLst>
                <a:gd name="T0" fmla="*/ 0 w 1344"/>
                <a:gd name="T1" fmla="*/ 1524000 h 960"/>
                <a:gd name="T2" fmla="*/ 0 w 1344"/>
                <a:gd name="T3" fmla="*/ 1066800 h 960"/>
                <a:gd name="T4" fmla="*/ 1066800 w 1344"/>
                <a:gd name="T5" fmla="*/ 0 h 960"/>
                <a:gd name="T6" fmla="*/ 2133600 w 1344"/>
                <a:gd name="T7" fmla="*/ 0 h 960"/>
                <a:gd name="T8" fmla="*/ 2133600 w 1344"/>
                <a:gd name="T9" fmla="*/ 609600 h 960"/>
                <a:gd name="T10" fmla="*/ 914400 w 1344"/>
                <a:gd name="T11" fmla="*/ 609600 h 960"/>
                <a:gd name="T12" fmla="*/ 0 w 1344"/>
                <a:gd name="T13" fmla="*/ 1524000 h 960"/>
                <a:gd name="T14" fmla="*/ 0 60000 65536"/>
                <a:gd name="T15" fmla="*/ 0 60000 65536"/>
                <a:gd name="T16" fmla="*/ 0 60000 65536"/>
                <a:gd name="T17" fmla="*/ 0 60000 65536"/>
                <a:gd name="T18" fmla="*/ 0 60000 65536"/>
                <a:gd name="T19" fmla="*/ 0 60000 65536"/>
                <a:gd name="T20" fmla="*/ 0 60000 65536"/>
                <a:gd name="T21" fmla="*/ 0 w 1344"/>
                <a:gd name="T22" fmla="*/ 0 h 960"/>
                <a:gd name="T23" fmla="*/ 1344 w 1344"/>
                <a:gd name="T24" fmla="*/ 960 h 9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960">
                  <a:moveTo>
                    <a:pt x="0" y="960"/>
                  </a:moveTo>
                  <a:lnTo>
                    <a:pt x="0" y="672"/>
                  </a:lnTo>
                  <a:lnTo>
                    <a:pt x="672" y="0"/>
                  </a:lnTo>
                  <a:lnTo>
                    <a:pt x="1344" y="0"/>
                  </a:lnTo>
                  <a:lnTo>
                    <a:pt x="1344" y="384"/>
                  </a:lnTo>
                  <a:lnTo>
                    <a:pt x="576" y="384"/>
                  </a:lnTo>
                  <a:lnTo>
                    <a:pt x="0" y="96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338" name="Line 142">
              <a:extLst>
                <a:ext uri="{FF2B5EF4-FFF2-40B4-BE49-F238E27FC236}">
                  <a16:creationId xmlns:a16="http://schemas.microsoft.com/office/drawing/2014/main" id="{526C9AF2-BD07-3944-A531-F900E4C6480A}"/>
                </a:ext>
              </a:extLst>
            </p:cNvPr>
            <p:cNvSpPr>
              <a:spLocks noChangeShapeType="1"/>
            </p:cNvSpPr>
            <p:nvPr/>
          </p:nvSpPr>
          <p:spPr bwMode="auto">
            <a:xfrm flipH="1" flipV="1">
              <a:off x="4795838" y="4800600"/>
              <a:ext cx="106521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9" name="Line 143">
              <a:extLst>
                <a:ext uri="{FF2B5EF4-FFF2-40B4-BE49-F238E27FC236}">
                  <a16:creationId xmlns:a16="http://schemas.microsoft.com/office/drawing/2014/main" id="{81A83127-1176-C742-A63B-A5A988FBA583}"/>
                </a:ext>
              </a:extLst>
            </p:cNvPr>
            <p:cNvSpPr>
              <a:spLocks noChangeShapeType="1"/>
            </p:cNvSpPr>
            <p:nvPr/>
          </p:nvSpPr>
          <p:spPr bwMode="auto">
            <a:xfrm flipV="1">
              <a:off x="3730625" y="4800600"/>
              <a:ext cx="1069975"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0" name="Line 144">
              <a:extLst>
                <a:ext uri="{FF2B5EF4-FFF2-40B4-BE49-F238E27FC236}">
                  <a16:creationId xmlns:a16="http://schemas.microsoft.com/office/drawing/2014/main" id="{AC3086BA-E2F7-9748-856F-585E82DFF190}"/>
                </a:ext>
              </a:extLst>
            </p:cNvPr>
            <p:cNvSpPr>
              <a:spLocks noChangeShapeType="1"/>
            </p:cNvSpPr>
            <p:nvPr/>
          </p:nvSpPr>
          <p:spPr bwMode="auto">
            <a:xfrm flipH="1" flipV="1">
              <a:off x="4495800" y="5105400"/>
              <a:ext cx="13652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1" name="Line 145">
              <a:extLst>
                <a:ext uri="{FF2B5EF4-FFF2-40B4-BE49-F238E27FC236}">
                  <a16:creationId xmlns:a16="http://schemas.microsoft.com/office/drawing/2014/main" id="{00380456-E1DE-0A47-9AEA-7DF69260180B}"/>
                </a:ext>
              </a:extLst>
            </p:cNvPr>
            <p:cNvSpPr>
              <a:spLocks noChangeShapeType="1"/>
            </p:cNvSpPr>
            <p:nvPr/>
          </p:nvSpPr>
          <p:spPr bwMode="auto">
            <a:xfrm flipV="1">
              <a:off x="3733800" y="4800600"/>
              <a:ext cx="1524000" cy="15224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2" name="Line 146">
              <a:extLst>
                <a:ext uri="{FF2B5EF4-FFF2-40B4-BE49-F238E27FC236}">
                  <a16:creationId xmlns:a16="http://schemas.microsoft.com/office/drawing/2014/main" id="{7669DB31-A7A2-0B49-92BC-F7E6FA72B7F9}"/>
                </a:ext>
              </a:extLst>
            </p:cNvPr>
            <p:cNvSpPr>
              <a:spLocks noChangeShapeType="1"/>
            </p:cNvSpPr>
            <p:nvPr/>
          </p:nvSpPr>
          <p:spPr bwMode="auto">
            <a:xfrm flipV="1">
              <a:off x="3733800" y="4800600"/>
              <a:ext cx="1219200" cy="12176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3" name="Text Box 147">
              <a:extLst>
                <a:ext uri="{FF2B5EF4-FFF2-40B4-BE49-F238E27FC236}">
                  <a16:creationId xmlns:a16="http://schemas.microsoft.com/office/drawing/2014/main" id="{E5B67E59-7B3A-E244-9C8F-E0BAD9AF2310}"/>
                </a:ext>
              </a:extLst>
            </p:cNvPr>
            <p:cNvSpPr txBox="1">
              <a:spLocks noChangeArrowheads="1"/>
            </p:cNvSpPr>
            <p:nvPr/>
          </p:nvSpPr>
          <p:spPr bwMode="auto">
            <a:xfrm>
              <a:off x="4776788" y="49530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344" name="Text Box 148">
              <a:extLst>
                <a:ext uri="{FF2B5EF4-FFF2-40B4-BE49-F238E27FC236}">
                  <a16:creationId xmlns:a16="http://schemas.microsoft.com/office/drawing/2014/main" id="{DAF71245-F7BB-A54F-83D1-AAE9FA95E221}"/>
                </a:ext>
              </a:extLst>
            </p:cNvPr>
            <p:cNvSpPr txBox="1">
              <a:spLocks noChangeArrowheads="1"/>
            </p:cNvSpPr>
            <p:nvPr/>
          </p:nvSpPr>
          <p:spPr bwMode="auto">
            <a:xfrm>
              <a:off x="3810000" y="45720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345" name="Line 149">
              <a:extLst>
                <a:ext uri="{FF2B5EF4-FFF2-40B4-BE49-F238E27FC236}">
                  <a16:creationId xmlns:a16="http://schemas.microsoft.com/office/drawing/2014/main" id="{DE0467D9-3CC6-6845-9E52-1DBCA40084FD}"/>
                </a:ext>
              </a:extLst>
            </p:cNvPr>
            <p:cNvSpPr>
              <a:spLocks noChangeShapeType="1"/>
            </p:cNvSpPr>
            <p:nvPr/>
          </p:nvSpPr>
          <p:spPr bwMode="auto">
            <a:xfrm>
              <a:off x="3732213" y="6326188"/>
              <a:ext cx="2287587" cy="1587"/>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46" name="Line 150">
              <a:extLst>
                <a:ext uri="{FF2B5EF4-FFF2-40B4-BE49-F238E27FC236}">
                  <a16:creationId xmlns:a16="http://schemas.microsoft.com/office/drawing/2014/main" id="{F893DA7B-74C2-564E-8243-8320E0FC3D9C}"/>
                </a:ext>
              </a:extLst>
            </p:cNvPr>
            <p:cNvSpPr>
              <a:spLocks noChangeShapeType="1"/>
            </p:cNvSpPr>
            <p:nvPr/>
          </p:nvSpPr>
          <p:spPr bwMode="auto">
            <a:xfrm flipV="1">
              <a:off x="3732213" y="4043363"/>
              <a:ext cx="0" cy="2284412"/>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47" name="Line 151">
              <a:extLst>
                <a:ext uri="{FF2B5EF4-FFF2-40B4-BE49-F238E27FC236}">
                  <a16:creationId xmlns:a16="http://schemas.microsoft.com/office/drawing/2014/main" id="{B79324C0-71E7-0E46-896C-347E8F20CE69}"/>
                </a:ext>
              </a:extLst>
            </p:cNvPr>
            <p:cNvSpPr>
              <a:spLocks noChangeShapeType="1"/>
            </p:cNvSpPr>
            <p:nvPr/>
          </p:nvSpPr>
          <p:spPr bwMode="auto">
            <a:xfrm flipH="1" flipV="1">
              <a:off x="4191000" y="5410200"/>
              <a:ext cx="16700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8" name="Text Box 152">
              <a:extLst>
                <a:ext uri="{FF2B5EF4-FFF2-40B4-BE49-F238E27FC236}">
                  <a16:creationId xmlns:a16="http://schemas.microsoft.com/office/drawing/2014/main" id="{DEB3B9E6-1DC4-3046-9DC6-FB4F861F9E36}"/>
                </a:ext>
              </a:extLst>
            </p:cNvPr>
            <p:cNvSpPr txBox="1">
              <a:spLocks noChangeArrowheads="1"/>
            </p:cNvSpPr>
            <p:nvPr/>
          </p:nvSpPr>
          <p:spPr bwMode="auto">
            <a:xfrm>
              <a:off x="4776788" y="52578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349" name="Line 153">
              <a:extLst>
                <a:ext uri="{FF2B5EF4-FFF2-40B4-BE49-F238E27FC236}">
                  <a16:creationId xmlns:a16="http://schemas.microsoft.com/office/drawing/2014/main" id="{E0874442-96A3-4A4B-90F2-1865F7E46C7D}"/>
                </a:ext>
              </a:extLst>
            </p:cNvPr>
            <p:cNvSpPr>
              <a:spLocks noChangeShapeType="1"/>
            </p:cNvSpPr>
            <p:nvPr/>
          </p:nvSpPr>
          <p:spPr bwMode="auto">
            <a:xfrm flipH="1" flipV="1">
              <a:off x="3886200" y="5715000"/>
              <a:ext cx="197485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350" name="Text Box 154">
              <a:extLst>
                <a:ext uri="{FF2B5EF4-FFF2-40B4-BE49-F238E27FC236}">
                  <a16:creationId xmlns:a16="http://schemas.microsoft.com/office/drawing/2014/main" id="{CFB7D298-D072-7D4A-A310-694F851C884E}"/>
                </a:ext>
              </a:extLst>
            </p:cNvPr>
            <p:cNvSpPr txBox="1">
              <a:spLocks noChangeArrowheads="1"/>
            </p:cNvSpPr>
            <p:nvPr/>
          </p:nvSpPr>
          <p:spPr bwMode="auto">
            <a:xfrm>
              <a:off x="4776788" y="55626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FMA</a:t>
              </a:r>
            </a:p>
          </p:txBody>
        </p:sp>
        <p:sp>
          <p:nvSpPr>
            <p:cNvPr id="351" name="Text Box 155">
              <a:extLst>
                <a:ext uri="{FF2B5EF4-FFF2-40B4-BE49-F238E27FC236}">
                  <a16:creationId xmlns:a16="http://schemas.microsoft.com/office/drawing/2014/main" id="{68B1A37F-074F-F948-9B1E-C9913295E2F1}"/>
                </a:ext>
              </a:extLst>
            </p:cNvPr>
            <p:cNvSpPr txBox="1">
              <a:spLocks noChangeArrowheads="1"/>
            </p:cNvSpPr>
            <p:nvPr/>
          </p:nvSpPr>
          <p:spPr bwMode="auto">
            <a:xfrm rot="-2700000">
              <a:off x="3581400" y="54102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352" name="Text Box 156">
              <a:extLst>
                <a:ext uri="{FF2B5EF4-FFF2-40B4-BE49-F238E27FC236}">
                  <a16:creationId xmlns:a16="http://schemas.microsoft.com/office/drawing/2014/main" id="{E38CE3AC-1616-2145-B963-BCB5D5E688B2}"/>
                </a:ext>
              </a:extLst>
            </p:cNvPr>
            <p:cNvSpPr txBox="1">
              <a:spLocks noChangeArrowheads="1"/>
            </p:cNvSpPr>
            <p:nvPr/>
          </p:nvSpPr>
          <p:spPr bwMode="auto">
            <a:xfrm rot="-2700000">
              <a:off x="3505200" y="51816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bank conflicts</a:t>
              </a:r>
            </a:p>
          </p:txBody>
        </p:sp>
        <p:sp>
          <p:nvSpPr>
            <p:cNvPr id="353" name="Text Box 157">
              <a:extLst>
                <a:ext uri="{FF2B5EF4-FFF2-40B4-BE49-F238E27FC236}">
                  <a16:creationId xmlns:a16="http://schemas.microsoft.com/office/drawing/2014/main" id="{652F2FE9-93CC-944F-A5FE-24EE787F009A}"/>
                </a:ext>
              </a:extLst>
            </p:cNvPr>
            <p:cNvSpPr txBox="1">
              <a:spLocks noChangeArrowheads="1"/>
            </p:cNvSpPr>
            <p:nvPr/>
          </p:nvSpPr>
          <p:spPr bwMode="auto">
            <a:xfrm>
              <a:off x="1806575" y="51816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25% FP</a:t>
              </a:r>
              <a:endParaRPr lang="en-US" sz="1200" i="1">
                <a:solidFill>
                  <a:srgbClr val="808080"/>
                </a:solidFill>
              </a:endParaRPr>
            </a:p>
          </p:txBody>
        </p:sp>
        <p:sp>
          <p:nvSpPr>
            <p:cNvPr id="354" name="Line 158">
              <a:extLst>
                <a:ext uri="{FF2B5EF4-FFF2-40B4-BE49-F238E27FC236}">
                  <a16:creationId xmlns:a16="http://schemas.microsoft.com/office/drawing/2014/main" id="{5D8EFDF4-EC87-8049-817F-F6B3F174E961}"/>
                </a:ext>
              </a:extLst>
            </p:cNvPr>
            <p:cNvSpPr>
              <a:spLocks noChangeShapeType="1"/>
            </p:cNvSpPr>
            <p:nvPr/>
          </p:nvSpPr>
          <p:spPr bwMode="auto">
            <a:xfrm flipH="1" flipV="1">
              <a:off x="1676400" y="5029200"/>
              <a:ext cx="1214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55" name="Line 159">
              <a:extLst>
                <a:ext uri="{FF2B5EF4-FFF2-40B4-BE49-F238E27FC236}">
                  <a16:creationId xmlns:a16="http://schemas.microsoft.com/office/drawing/2014/main" id="{C1A9B48B-E175-854D-BDDE-4CFAFB96160F}"/>
                </a:ext>
              </a:extLst>
            </p:cNvPr>
            <p:cNvSpPr>
              <a:spLocks noChangeShapeType="1"/>
            </p:cNvSpPr>
            <p:nvPr/>
          </p:nvSpPr>
          <p:spPr bwMode="auto">
            <a:xfrm flipH="1" flipV="1">
              <a:off x="1371600" y="5334000"/>
              <a:ext cx="15192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56" name="Line 160">
              <a:extLst>
                <a:ext uri="{FF2B5EF4-FFF2-40B4-BE49-F238E27FC236}">
                  <a16:creationId xmlns:a16="http://schemas.microsoft.com/office/drawing/2014/main" id="{A8740E38-D84A-9D48-815B-084A08DC164B}"/>
                </a:ext>
              </a:extLst>
            </p:cNvPr>
            <p:cNvSpPr>
              <a:spLocks noChangeShapeType="1"/>
            </p:cNvSpPr>
            <p:nvPr/>
          </p:nvSpPr>
          <p:spPr bwMode="auto">
            <a:xfrm flipV="1">
              <a:off x="760413" y="5029200"/>
              <a:ext cx="1296987" cy="1295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57" name="Text Box 161">
              <a:extLst>
                <a:ext uri="{FF2B5EF4-FFF2-40B4-BE49-F238E27FC236}">
                  <a16:creationId xmlns:a16="http://schemas.microsoft.com/office/drawing/2014/main" id="{0AA3C9C0-C5E0-D142-99EF-2AC9A134E7E9}"/>
                </a:ext>
              </a:extLst>
            </p:cNvPr>
            <p:cNvSpPr txBox="1">
              <a:spLocks noChangeArrowheads="1"/>
            </p:cNvSpPr>
            <p:nvPr/>
          </p:nvSpPr>
          <p:spPr bwMode="auto">
            <a:xfrm>
              <a:off x="838200" y="48006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358" name="Line 162">
              <a:extLst>
                <a:ext uri="{FF2B5EF4-FFF2-40B4-BE49-F238E27FC236}">
                  <a16:creationId xmlns:a16="http://schemas.microsoft.com/office/drawing/2014/main" id="{76439A2F-C643-C64D-A010-73856AD112CA}"/>
                </a:ext>
              </a:extLst>
            </p:cNvPr>
            <p:cNvSpPr>
              <a:spLocks noChangeShapeType="1"/>
            </p:cNvSpPr>
            <p:nvPr/>
          </p:nvSpPr>
          <p:spPr bwMode="auto">
            <a:xfrm flipV="1">
              <a:off x="760413" y="4043363"/>
              <a:ext cx="0" cy="2284412"/>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59" name="Text Box 163">
              <a:extLst>
                <a:ext uri="{FF2B5EF4-FFF2-40B4-BE49-F238E27FC236}">
                  <a16:creationId xmlns:a16="http://schemas.microsoft.com/office/drawing/2014/main" id="{253C248A-1F66-FB4C-9861-B998C1EA77F6}"/>
                </a:ext>
              </a:extLst>
            </p:cNvPr>
            <p:cNvSpPr txBox="1">
              <a:spLocks noChangeArrowheads="1"/>
            </p:cNvSpPr>
            <p:nvPr/>
          </p:nvSpPr>
          <p:spPr bwMode="auto">
            <a:xfrm>
              <a:off x="1808163" y="54864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12% FP</a:t>
              </a:r>
              <a:endParaRPr lang="en-US" sz="1200" i="1">
                <a:solidFill>
                  <a:srgbClr val="808080"/>
                </a:solidFill>
              </a:endParaRPr>
            </a:p>
          </p:txBody>
        </p:sp>
        <p:sp>
          <p:nvSpPr>
            <p:cNvPr id="360" name="Line 164">
              <a:extLst>
                <a:ext uri="{FF2B5EF4-FFF2-40B4-BE49-F238E27FC236}">
                  <a16:creationId xmlns:a16="http://schemas.microsoft.com/office/drawing/2014/main" id="{E7A0EA78-1A8C-0D48-9BB5-397D28669683}"/>
                </a:ext>
              </a:extLst>
            </p:cNvPr>
            <p:cNvSpPr>
              <a:spLocks noChangeShapeType="1"/>
            </p:cNvSpPr>
            <p:nvPr/>
          </p:nvSpPr>
          <p:spPr bwMode="auto">
            <a:xfrm flipH="1" flipV="1">
              <a:off x="1066800" y="5638800"/>
              <a:ext cx="1825625"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1" name="Line 165">
              <a:extLst>
                <a:ext uri="{FF2B5EF4-FFF2-40B4-BE49-F238E27FC236}">
                  <a16:creationId xmlns:a16="http://schemas.microsoft.com/office/drawing/2014/main" id="{C4CABB25-0DB4-9F4C-A0C5-B4D3508FBD5B}"/>
                </a:ext>
              </a:extLst>
            </p:cNvPr>
            <p:cNvSpPr>
              <a:spLocks noChangeShapeType="1"/>
            </p:cNvSpPr>
            <p:nvPr/>
          </p:nvSpPr>
          <p:spPr bwMode="auto">
            <a:xfrm flipV="1">
              <a:off x="762000" y="5029200"/>
              <a:ext cx="91440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2" name="Line 166">
              <a:extLst>
                <a:ext uri="{FF2B5EF4-FFF2-40B4-BE49-F238E27FC236}">
                  <a16:creationId xmlns:a16="http://schemas.microsoft.com/office/drawing/2014/main" id="{46B6BF2F-C09E-4142-8ADF-9AA1354737A8}"/>
                </a:ext>
              </a:extLst>
            </p:cNvPr>
            <p:cNvSpPr>
              <a:spLocks noChangeShapeType="1"/>
            </p:cNvSpPr>
            <p:nvPr/>
          </p:nvSpPr>
          <p:spPr bwMode="auto">
            <a:xfrm flipV="1">
              <a:off x="762000" y="5029200"/>
              <a:ext cx="1066800"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3" name="Text Box 167">
              <a:extLst>
                <a:ext uri="{FF2B5EF4-FFF2-40B4-BE49-F238E27FC236}">
                  <a16:creationId xmlns:a16="http://schemas.microsoft.com/office/drawing/2014/main" id="{F4F0DBFA-B5B2-884B-BE47-17E8B23FDF2D}"/>
                </a:ext>
              </a:extLst>
            </p:cNvPr>
            <p:cNvSpPr txBox="1">
              <a:spLocks noChangeArrowheads="1"/>
            </p:cNvSpPr>
            <p:nvPr/>
          </p:nvSpPr>
          <p:spPr bwMode="auto">
            <a:xfrm rot="-2700000">
              <a:off x="533400" y="5257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SW prefetch</a:t>
              </a:r>
            </a:p>
          </p:txBody>
        </p:sp>
        <p:sp>
          <p:nvSpPr>
            <p:cNvPr id="364" name="Text Box 168">
              <a:extLst>
                <a:ext uri="{FF2B5EF4-FFF2-40B4-BE49-F238E27FC236}">
                  <a16:creationId xmlns:a16="http://schemas.microsoft.com/office/drawing/2014/main" id="{B6E7A79D-C7DC-7642-AE30-69550318F7CE}"/>
                </a:ext>
              </a:extLst>
            </p:cNvPr>
            <p:cNvSpPr txBox="1">
              <a:spLocks noChangeArrowheads="1"/>
            </p:cNvSpPr>
            <p:nvPr/>
          </p:nvSpPr>
          <p:spPr bwMode="auto">
            <a:xfrm rot="-2700000">
              <a:off x="533400" y="54864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365" name="Text Box 169">
              <a:extLst>
                <a:ext uri="{FF2B5EF4-FFF2-40B4-BE49-F238E27FC236}">
                  <a16:creationId xmlns:a16="http://schemas.microsoft.com/office/drawing/2014/main" id="{1DF6D128-3A18-B648-99DB-A08A1335C4D7}"/>
                </a:ext>
              </a:extLst>
            </p:cNvPr>
            <p:cNvSpPr txBox="1">
              <a:spLocks noChangeArrowheads="1"/>
            </p:cNvSpPr>
            <p:nvPr/>
          </p:nvSpPr>
          <p:spPr bwMode="auto">
            <a:xfrm>
              <a:off x="838200" y="12192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366" name="Line 170">
              <a:extLst>
                <a:ext uri="{FF2B5EF4-FFF2-40B4-BE49-F238E27FC236}">
                  <a16:creationId xmlns:a16="http://schemas.microsoft.com/office/drawing/2014/main" id="{A984F99E-E64B-184F-B649-B4DEEC86BBE8}"/>
                </a:ext>
              </a:extLst>
            </p:cNvPr>
            <p:cNvSpPr>
              <a:spLocks noChangeShapeType="1"/>
            </p:cNvSpPr>
            <p:nvPr/>
          </p:nvSpPr>
          <p:spPr bwMode="auto">
            <a:xfrm flipV="1">
              <a:off x="9144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7" name="Line 171">
              <a:extLst>
                <a:ext uri="{FF2B5EF4-FFF2-40B4-BE49-F238E27FC236}">
                  <a16:creationId xmlns:a16="http://schemas.microsoft.com/office/drawing/2014/main" id="{C710DC68-07B9-9D4A-90DA-C6EA992AF4CD}"/>
                </a:ext>
              </a:extLst>
            </p:cNvPr>
            <p:cNvSpPr>
              <a:spLocks noChangeShapeType="1"/>
            </p:cNvSpPr>
            <p:nvPr/>
          </p:nvSpPr>
          <p:spPr bwMode="auto">
            <a:xfrm flipH="1" flipV="1">
              <a:off x="2819400" y="1447800"/>
              <a:ext cx="71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8" name="Line 172">
              <a:extLst>
                <a:ext uri="{FF2B5EF4-FFF2-40B4-BE49-F238E27FC236}">
                  <a16:creationId xmlns:a16="http://schemas.microsoft.com/office/drawing/2014/main" id="{EB305862-4F19-5E43-B369-FC26F26F0C45}"/>
                </a:ext>
              </a:extLst>
            </p:cNvPr>
            <p:cNvSpPr>
              <a:spLocks noChangeShapeType="1"/>
            </p:cNvSpPr>
            <p:nvPr/>
          </p:nvSpPr>
          <p:spPr bwMode="auto">
            <a:xfrm flipH="1" flipV="1">
              <a:off x="2514600" y="1752600"/>
              <a:ext cx="3762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9" name="Line 173">
              <a:extLst>
                <a:ext uri="{FF2B5EF4-FFF2-40B4-BE49-F238E27FC236}">
                  <a16:creationId xmlns:a16="http://schemas.microsoft.com/office/drawing/2014/main" id="{E1E5D673-FA1D-3841-BFAC-1F58AA888852}"/>
                </a:ext>
              </a:extLst>
            </p:cNvPr>
            <p:cNvSpPr>
              <a:spLocks noChangeShapeType="1"/>
            </p:cNvSpPr>
            <p:nvPr/>
          </p:nvSpPr>
          <p:spPr bwMode="auto">
            <a:xfrm flipH="1" flipV="1">
              <a:off x="1828800" y="2438400"/>
              <a:ext cx="10620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0" name="Text Box 174">
              <a:extLst>
                <a:ext uri="{FF2B5EF4-FFF2-40B4-BE49-F238E27FC236}">
                  <a16:creationId xmlns:a16="http://schemas.microsoft.com/office/drawing/2014/main" id="{1021A97F-389F-834A-ACBF-A547C1D7A419}"/>
                </a:ext>
              </a:extLst>
            </p:cNvPr>
            <p:cNvSpPr txBox="1">
              <a:spLocks noChangeArrowheads="1"/>
            </p:cNvSpPr>
            <p:nvPr/>
          </p:nvSpPr>
          <p:spPr bwMode="auto">
            <a:xfrm>
              <a:off x="1806575" y="16002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371" name="Text Box 175">
              <a:extLst>
                <a:ext uri="{FF2B5EF4-FFF2-40B4-BE49-F238E27FC236}">
                  <a16:creationId xmlns:a16="http://schemas.microsoft.com/office/drawing/2014/main" id="{23DECF08-8984-FF4C-B8B8-CEFAA2D20694}"/>
                </a:ext>
              </a:extLst>
            </p:cNvPr>
            <p:cNvSpPr txBox="1">
              <a:spLocks noChangeArrowheads="1"/>
            </p:cNvSpPr>
            <p:nvPr/>
          </p:nvSpPr>
          <p:spPr bwMode="auto">
            <a:xfrm>
              <a:off x="1806575" y="22860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372" name="Line 176">
              <a:extLst>
                <a:ext uri="{FF2B5EF4-FFF2-40B4-BE49-F238E27FC236}">
                  <a16:creationId xmlns:a16="http://schemas.microsoft.com/office/drawing/2014/main" id="{EF1B5371-3E5F-4249-8424-F9BC8E68C27C}"/>
                </a:ext>
              </a:extLst>
            </p:cNvPr>
            <p:cNvSpPr>
              <a:spLocks noChangeShapeType="1"/>
            </p:cNvSpPr>
            <p:nvPr/>
          </p:nvSpPr>
          <p:spPr bwMode="auto">
            <a:xfrm flipV="1">
              <a:off x="1219200" y="1676400"/>
              <a:ext cx="1676400" cy="1676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3" name="Line 177">
              <a:extLst>
                <a:ext uri="{FF2B5EF4-FFF2-40B4-BE49-F238E27FC236}">
                  <a16:creationId xmlns:a16="http://schemas.microsoft.com/office/drawing/2014/main" id="{BDED003F-2FB3-C042-8BEF-B30D71DF9191}"/>
                </a:ext>
              </a:extLst>
            </p:cNvPr>
            <p:cNvSpPr>
              <a:spLocks noChangeShapeType="1"/>
            </p:cNvSpPr>
            <p:nvPr/>
          </p:nvSpPr>
          <p:spPr bwMode="auto">
            <a:xfrm flipH="1" flipV="1">
              <a:off x="1524000" y="2743200"/>
              <a:ext cx="137160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374" name="Text Box 178">
              <a:extLst>
                <a:ext uri="{FF2B5EF4-FFF2-40B4-BE49-F238E27FC236}">
                  <a16:creationId xmlns:a16="http://schemas.microsoft.com/office/drawing/2014/main" id="{FC54EEC7-332B-6947-832F-2720E380F16A}"/>
                </a:ext>
              </a:extLst>
            </p:cNvPr>
            <p:cNvSpPr txBox="1">
              <a:spLocks noChangeArrowheads="1"/>
            </p:cNvSpPr>
            <p:nvPr/>
          </p:nvSpPr>
          <p:spPr bwMode="auto">
            <a:xfrm>
              <a:off x="762000" y="2590800"/>
              <a:ext cx="2133600"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mul/add imbalance</a:t>
              </a:r>
            </a:p>
          </p:txBody>
        </p:sp>
        <p:sp>
          <p:nvSpPr>
            <p:cNvPr id="375" name="Line 180">
              <a:extLst>
                <a:ext uri="{FF2B5EF4-FFF2-40B4-BE49-F238E27FC236}">
                  <a16:creationId xmlns:a16="http://schemas.microsoft.com/office/drawing/2014/main" id="{595B474E-FCF1-3745-901F-1E9D3753B258}"/>
                </a:ext>
              </a:extLst>
            </p:cNvPr>
            <p:cNvSpPr>
              <a:spLocks noChangeShapeType="1"/>
            </p:cNvSpPr>
            <p:nvPr/>
          </p:nvSpPr>
          <p:spPr bwMode="auto">
            <a:xfrm>
              <a:off x="760413" y="3352800"/>
              <a:ext cx="2287587" cy="1588"/>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76" name="Line 182">
              <a:extLst>
                <a:ext uri="{FF2B5EF4-FFF2-40B4-BE49-F238E27FC236}">
                  <a16:creationId xmlns:a16="http://schemas.microsoft.com/office/drawing/2014/main" id="{B7DB77D5-A727-1744-A6D5-A5A8AAB0CB5C}"/>
                </a:ext>
              </a:extLst>
            </p:cNvPr>
            <p:cNvSpPr>
              <a:spLocks noChangeShapeType="1"/>
            </p:cNvSpPr>
            <p:nvPr/>
          </p:nvSpPr>
          <p:spPr bwMode="auto">
            <a:xfrm flipV="1">
              <a:off x="3733800" y="1447800"/>
              <a:ext cx="1828800" cy="18272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7" name="Line 183">
              <a:extLst>
                <a:ext uri="{FF2B5EF4-FFF2-40B4-BE49-F238E27FC236}">
                  <a16:creationId xmlns:a16="http://schemas.microsoft.com/office/drawing/2014/main" id="{EF95E9EA-D15F-9A4E-913A-E28CB4AD5EB7}"/>
                </a:ext>
              </a:extLst>
            </p:cNvPr>
            <p:cNvSpPr>
              <a:spLocks noChangeShapeType="1"/>
            </p:cNvSpPr>
            <p:nvPr/>
          </p:nvSpPr>
          <p:spPr bwMode="auto">
            <a:xfrm flipV="1">
              <a:off x="38100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8" name="Line 184">
              <a:extLst>
                <a:ext uri="{FF2B5EF4-FFF2-40B4-BE49-F238E27FC236}">
                  <a16:creationId xmlns:a16="http://schemas.microsoft.com/office/drawing/2014/main" id="{E29A9ADF-C053-904B-B982-826EDCF487CA}"/>
                </a:ext>
              </a:extLst>
            </p:cNvPr>
            <p:cNvSpPr>
              <a:spLocks noChangeShapeType="1"/>
            </p:cNvSpPr>
            <p:nvPr/>
          </p:nvSpPr>
          <p:spPr bwMode="auto">
            <a:xfrm flipV="1">
              <a:off x="39624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9" name="Text Box 185">
              <a:extLst>
                <a:ext uri="{FF2B5EF4-FFF2-40B4-BE49-F238E27FC236}">
                  <a16:creationId xmlns:a16="http://schemas.microsoft.com/office/drawing/2014/main" id="{BF6FF6F5-FD92-D44A-83B4-661D3A70C04D}"/>
                </a:ext>
              </a:extLst>
            </p:cNvPr>
            <p:cNvSpPr txBox="1">
              <a:spLocks noChangeArrowheads="1"/>
            </p:cNvSpPr>
            <p:nvPr/>
          </p:nvSpPr>
          <p:spPr bwMode="auto">
            <a:xfrm>
              <a:off x="3810000" y="12192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380" name="Line 186">
              <a:extLst>
                <a:ext uri="{FF2B5EF4-FFF2-40B4-BE49-F238E27FC236}">
                  <a16:creationId xmlns:a16="http://schemas.microsoft.com/office/drawing/2014/main" id="{DF38AD91-2D2A-404D-A5D7-79AED8625CBA}"/>
                </a:ext>
              </a:extLst>
            </p:cNvPr>
            <p:cNvSpPr>
              <a:spLocks noChangeShapeType="1"/>
            </p:cNvSpPr>
            <p:nvPr/>
          </p:nvSpPr>
          <p:spPr bwMode="auto">
            <a:xfrm flipH="1" flipV="1">
              <a:off x="5562600" y="1447800"/>
              <a:ext cx="3000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1" name="Line 187">
              <a:extLst>
                <a:ext uri="{FF2B5EF4-FFF2-40B4-BE49-F238E27FC236}">
                  <a16:creationId xmlns:a16="http://schemas.microsoft.com/office/drawing/2014/main" id="{6B5491A4-AE07-1C48-94F5-90CEABFD2C42}"/>
                </a:ext>
              </a:extLst>
            </p:cNvPr>
            <p:cNvSpPr>
              <a:spLocks noChangeShapeType="1"/>
            </p:cNvSpPr>
            <p:nvPr/>
          </p:nvSpPr>
          <p:spPr bwMode="auto">
            <a:xfrm flipH="1" flipV="1">
              <a:off x="5257800" y="1752600"/>
              <a:ext cx="6048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2" name="Line 188">
              <a:extLst>
                <a:ext uri="{FF2B5EF4-FFF2-40B4-BE49-F238E27FC236}">
                  <a16:creationId xmlns:a16="http://schemas.microsoft.com/office/drawing/2014/main" id="{EFADD7FD-C452-9F4F-B39D-E51A0F903F24}"/>
                </a:ext>
              </a:extLst>
            </p:cNvPr>
            <p:cNvSpPr>
              <a:spLocks noChangeShapeType="1"/>
            </p:cNvSpPr>
            <p:nvPr/>
          </p:nvSpPr>
          <p:spPr bwMode="auto">
            <a:xfrm flipH="1" flipV="1">
              <a:off x="4648200" y="2362200"/>
              <a:ext cx="1214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3" name="Text Box 189">
              <a:extLst>
                <a:ext uri="{FF2B5EF4-FFF2-40B4-BE49-F238E27FC236}">
                  <a16:creationId xmlns:a16="http://schemas.microsoft.com/office/drawing/2014/main" id="{DB1E1AFC-BB6A-5246-AB06-308F3EF8F1C3}"/>
                </a:ext>
              </a:extLst>
            </p:cNvPr>
            <p:cNvSpPr txBox="1">
              <a:spLocks noChangeArrowheads="1"/>
            </p:cNvSpPr>
            <p:nvPr/>
          </p:nvSpPr>
          <p:spPr bwMode="auto">
            <a:xfrm>
              <a:off x="4778375" y="16002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384" name="Text Box 190">
              <a:extLst>
                <a:ext uri="{FF2B5EF4-FFF2-40B4-BE49-F238E27FC236}">
                  <a16:creationId xmlns:a16="http://schemas.microsoft.com/office/drawing/2014/main" id="{C6191A5A-1B20-C745-A968-5023A59F268D}"/>
                </a:ext>
              </a:extLst>
            </p:cNvPr>
            <p:cNvSpPr txBox="1">
              <a:spLocks noChangeArrowheads="1"/>
            </p:cNvSpPr>
            <p:nvPr/>
          </p:nvSpPr>
          <p:spPr bwMode="auto">
            <a:xfrm>
              <a:off x="4778375" y="22098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385" name="Line 191">
              <a:extLst>
                <a:ext uri="{FF2B5EF4-FFF2-40B4-BE49-F238E27FC236}">
                  <a16:creationId xmlns:a16="http://schemas.microsoft.com/office/drawing/2014/main" id="{FBEDA931-AC03-6141-AD72-F1F5BE6B5105}"/>
                </a:ext>
              </a:extLst>
            </p:cNvPr>
            <p:cNvSpPr>
              <a:spLocks noChangeShapeType="1"/>
            </p:cNvSpPr>
            <p:nvPr/>
          </p:nvSpPr>
          <p:spPr bwMode="auto">
            <a:xfrm flipH="1" flipV="1">
              <a:off x="4343400" y="2667000"/>
              <a:ext cx="152400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386" name="Text Box 192">
              <a:extLst>
                <a:ext uri="{FF2B5EF4-FFF2-40B4-BE49-F238E27FC236}">
                  <a16:creationId xmlns:a16="http://schemas.microsoft.com/office/drawing/2014/main" id="{E5D8A0C6-0407-944E-9739-AC824E6EA1EB}"/>
                </a:ext>
              </a:extLst>
            </p:cNvPr>
            <p:cNvSpPr txBox="1">
              <a:spLocks noChangeArrowheads="1"/>
            </p:cNvSpPr>
            <p:nvPr/>
          </p:nvSpPr>
          <p:spPr bwMode="auto">
            <a:xfrm>
              <a:off x="3733800" y="2514600"/>
              <a:ext cx="2133600"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mul/add imbalance</a:t>
              </a:r>
            </a:p>
          </p:txBody>
        </p:sp>
        <p:sp>
          <p:nvSpPr>
            <p:cNvPr id="387" name="Text Box 193">
              <a:extLst>
                <a:ext uri="{FF2B5EF4-FFF2-40B4-BE49-F238E27FC236}">
                  <a16:creationId xmlns:a16="http://schemas.microsoft.com/office/drawing/2014/main" id="{86832748-CAFF-EC41-B614-BFE10F3B09ED}"/>
                </a:ext>
              </a:extLst>
            </p:cNvPr>
            <p:cNvSpPr txBox="1">
              <a:spLocks noChangeArrowheads="1"/>
            </p:cNvSpPr>
            <p:nvPr/>
          </p:nvSpPr>
          <p:spPr bwMode="auto">
            <a:xfrm rot="-2700000">
              <a:off x="3505200" y="2590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SW prefetch</a:t>
              </a:r>
            </a:p>
          </p:txBody>
        </p:sp>
        <p:sp>
          <p:nvSpPr>
            <p:cNvPr id="388" name="Text Box 194">
              <a:extLst>
                <a:ext uri="{FF2B5EF4-FFF2-40B4-BE49-F238E27FC236}">
                  <a16:creationId xmlns:a16="http://schemas.microsoft.com/office/drawing/2014/main" id="{1968A595-D6DF-8B41-86D1-D5D43FF1AA55}"/>
                </a:ext>
              </a:extLst>
            </p:cNvPr>
            <p:cNvSpPr txBox="1">
              <a:spLocks noChangeArrowheads="1"/>
            </p:cNvSpPr>
            <p:nvPr/>
          </p:nvSpPr>
          <p:spPr bwMode="auto">
            <a:xfrm rot="-2700000">
              <a:off x="3657600" y="2590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389" name="Line 195">
              <a:extLst>
                <a:ext uri="{FF2B5EF4-FFF2-40B4-BE49-F238E27FC236}">
                  <a16:creationId xmlns:a16="http://schemas.microsoft.com/office/drawing/2014/main" id="{4E5EAD57-7ACC-AD4C-AA77-25F5BA316845}"/>
                </a:ext>
              </a:extLst>
            </p:cNvPr>
            <p:cNvSpPr>
              <a:spLocks noChangeShapeType="1"/>
            </p:cNvSpPr>
            <p:nvPr/>
          </p:nvSpPr>
          <p:spPr bwMode="auto">
            <a:xfrm>
              <a:off x="3732213" y="3352800"/>
              <a:ext cx="2287587" cy="1588"/>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90" name="Line 196">
              <a:extLst>
                <a:ext uri="{FF2B5EF4-FFF2-40B4-BE49-F238E27FC236}">
                  <a16:creationId xmlns:a16="http://schemas.microsoft.com/office/drawing/2014/main" id="{61438DAC-FB9D-E141-B25F-3ADE57A1F189}"/>
                </a:ext>
              </a:extLst>
            </p:cNvPr>
            <p:cNvSpPr>
              <a:spLocks noChangeShapeType="1"/>
            </p:cNvSpPr>
            <p:nvPr/>
          </p:nvSpPr>
          <p:spPr bwMode="auto">
            <a:xfrm flipV="1">
              <a:off x="3732213" y="1069975"/>
              <a:ext cx="0" cy="2284413"/>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91" name="Freeform 197">
              <a:extLst>
                <a:ext uri="{FF2B5EF4-FFF2-40B4-BE49-F238E27FC236}">
                  <a16:creationId xmlns:a16="http://schemas.microsoft.com/office/drawing/2014/main" id="{63D652B2-46BA-E445-B471-EC597E0470FF}"/>
                </a:ext>
              </a:extLst>
            </p:cNvPr>
            <p:cNvSpPr>
              <a:spLocks/>
            </p:cNvSpPr>
            <p:nvPr/>
          </p:nvSpPr>
          <p:spPr bwMode="auto">
            <a:xfrm>
              <a:off x="4038600" y="2819400"/>
              <a:ext cx="152400" cy="457200"/>
            </a:xfrm>
            <a:custGeom>
              <a:avLst/>
              <a:gdLst>
                <a:gd name="T0" fmla="*/ 152400 w 96"/>
                <a:gd name="T1" fmla="*/ 0 h 288"/>
                <a:gd name="T2" fmla="*/ 0 w 96"/>
                <a:gd name="T3" fmla="*/ 152400 h 288"/>
                <a:gd name="T4" fmla="*/ 0 w 96"/>
                <a:gd name="T5" fmla="*/ 457200 h 288"/>
                <a:gd name="T6" fmla="*/ 152400 w 96"/>
                <a:gd name="T7" fmla="*/ 304800 h 288"/>
                <a:gd name="T8" fmla="*/ 152400 w 96"/>
                <a:gd name="T9" fmla="*/ 0 h 288"/>
                <a:gd name="T10" fmla="*/ 0 60000 65536"/>
                <a:gd name="T11" fmla="*/ 0 60000 65536"/>
                <a:gd name="T12" fmla="*/ 0 60000 65536"/>
                <a:gd name="T13" fmla="*/ 0 60000 65536"/>
                <a:gd name="T14" fmla="*/ 0 60000 65536"/>
                <a:gd name="T15" fmla="*/ 0 w 96"/>
                <a:gd name="T16" fmla="*/ 0 h 288"/>
                <a:gd name="T17" fmla="*/ 96 w 96"/>
                <a:gd name="T18" fmla="*/ 288 h 288"/>
              </a:gdLst>
              <a:ahLst/>
              <a:cxnLst>
                <a:cxn ang="T10">
                  <a:pos x="T0" y="T1"/>
                </a:cxn>
                <a:cxn ang="T11">
                  <a:pos x="T2" y="T3"/>
                </a:cxn>
                <a:cxn ang="T12">
                  <a:pos x="T4" y="T5"/>
                </a:cxn>
                <a:cxn ang="T13">
                  <a:pos x="T6" y="T7"/>
                </a:cxn>
                <a:cxn ang="T14">
                  <a:pos x="T8" y="T9"/>
                </a:cxn>
              </a:cxnLst>
              <a:rect l="T15" t="T16" r="T17" b="T18"/>
              <a:pathLst>
                <a:path w="96" h="288">
                  <a:moveTo>
                    <a:pt x="96" y="0"/>
                  </a:moveTo>
                  <a:lnTo>
                    <a:pt x="0" y="96"/>
                  </a:lnTo>
                  <a:lnTo>
                    <a:pt x="0" y="288"/>
                  </a:lnTo>
                  <a:lnTo>
                    <a:pt x="96" y="192"/>
                  </a:lnTo>
                  <a:lnTo>
                    <a:pt x="96" y="0"/>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392" name="Freeform 198">
              <a:extLst>
                <a:ext uri="{FF2B5EF4-FFF2-40B4-BE49-F238E27FC236}">
                  <a16:creationId xmlns:a16="http://schemas.microsoft.com/office/drawing/2014/main" id="{60F848B1-1BB3-DB4D-9491-906339B1C191}"/>
                </a:ext>
              </a:extLst>
            </p:cNvPr>
            <p:cNvSpPr>
              <a:spLocks/>
            </p:cNvSpPr>
            <p:nvPr/>
          </p:nvSpPr>
          <p:spPr bwMode="auto">
            <a:xfrm>
              <a:off x="1066800" y="5486400"/>
              <a:ext cx="152400" cy="533400"/>
            </a:xfrm>
            <a:custGeom>
              <a:avLst/>
              <a:gdLst>
                <a:gd name="T0" fmla="*/ 152400 w 96"/>
                <a:gd name="T1" fmla="*/ 381000 h 336"/>
                <a:gd name="T2" fmla="*/ 0 w 96"/>
                <a:gd name="T3" fmla="*/ 533400 h 336"/>
                <a:gd name="T4" fmla="*/ 0 w 96"/>
                <a:gd name="T5" fmla="*/ 152400 h 336"/>
                <a:gd name="T6" fmla="*/ 152400 w 96"/>
                <a:gd name="T7" fmla="*/ 0 h 336"/>
                <a:gd name="T8" fmla="*/ 152400 w 96"/>
                <a:gd name="T9" fmla="*/ 381000 h 336"/>
                <a:gd name="T10" fmla="*/ 0 60000 65536"/>
                <a:gd name="T11" fmla="*/ 0 60000 65536"/>
                <a:gd name="T12" fmla="*/ 0 60000 65536"/>
                <a:gd name="T13" fmla="*/ 0 60000 65536"/>
                <a:gd name="T14" fmla="*/ 0 60000 65536"/>
                <a:gd name="T15" fmla="*/ 0 w 96"/>
                <a:gd name="T16" fmla="*/ 0 h 336"/>
                <a:gd name="T17" fmla="*/ 96 w 96"/>
                <a:gd name="T18" fmla="*/ 336 h 336"/>
              </a:gdLst>
              <a:ahLst/>
              <a:cxnLst>
                <a:cxn ang="T10">
                  <a:pos x="T0" y="T1"/>
                </a:cxn>
                <a:cxn ang="T11">
                  <a:pos x="T2" y="T3"/>
                </a:cxn>
                <a:cxn ang="T12">
                  <a:pos x="T4" y="T5"/>
                </a:cxn>
                <a:cxn ang="T13">
                  <a:pos x="T6" y="T7"/>
                </a:cxn>
                <a:cxn ang="T14">
                  <a:pos x="T8" y="T9"/>
                </a:cxn>
              </a:cxnLst>
              <a:rect l="T15" t="T16" r="T17" b="T18"/>
              <a:pathLst>
                <a:path w="96" h="336">
                  <a:moveTo>
                    <a:pt x="96" y="240"/>
                  </a:moveTo>
                  <a:lnTo>
                    <a:pt x="0" y="336"/>
                  </a:lnTo>
                  <a:lnTo>
                    <a:pt x="0" y="96"/>
                  </a:lnTo>
                  <a:lnTo>
                    <a:pt x="96" y="0"/>
                  </a:lnTo>
                  <a:lnTo>
                    <a:pt x="96" y="240"/>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393" name="Freeform 200">
              <a:extLst>
                <a:ext uri="{FF2B5EF4-FFF2-40B4-BE49-F238E27FC236}">
                  <a16:creationId xmlns:a16="http://schemas.microsoft.com/office/drawing/2014/main" id="{5F2AACE6-1846-E645-8EB6-F1F0E06F6B4A}"/>
                </a:ext>
              </a:extLst>
            </p:cNvPr>
            <p:cNvSpPr>
              <a:spLocks/>
            </p:cNvSpPr>
            <p:nvPr/>
          </p:nvSpPr>
          <p:spPr bwMode="auto">
            <a:xfrm>
              <a:off x="1066800" y="3048000"/>
              <a:ext cx="152400" cy="304800"/>
            </a:xfrm>
            <a:custGeom>
              <a:avLst/>
              <a:gdLst>
                <a:gd name="T0" fmla="*/ 0 w 96"/>
                <a:gd name="T1" fmla="*/ 304800 h 192"/>
                <a:gd name="T2" fmla="*/ 138113 w 96"/>
                <a:gd name="T3" fmla="*/ 298450 h 192"/>
                <a:gd name="T4" fmla="*/ 152400 w 96"/>
                <a:gd name="T5" fmla="*/ 0 h 192"/>
                <a:gd name="T6" fmla="*/ 0 w 96"/>
                <a:gd name="T7" fmla="*/ 152400 h 192"/>
                <a:gd name="T8" fmla="*/ 0 w 96"/>
                <a:gd name="T9" fmla="*/ 304800 h 192"/>
                <a:gd name="T10" fmla="*/ 0 60000 65536"/>
                <a:gd name="T11" fmla="*/ 0 60000 65536"/>
                <a:gd name="T12" fmla="*/ 0 60000 65536"/>
                <a:gd name="T13" fmla="*/ 0 60000 65536"/>
                <a:gd name="T14" fmla="*/ 0 60000 65536"/>
                <a:gd name="T15" fmla="*/ 0 w 96"/>
                <a:gd name="T16" fmla="*/ 0 h 192"/>
                <a:gd name="T17" fmla="*/ 96 w 96"/>
                <a:gd name="T18" fmla="*/ 192 h 192"/>
              </a:gdLst>
              <a:ahLst/>
              <a:cxnLst>
                <a:cxn ang="T10">
                  <a:pos x="T0" y="T1"/>
                </a:cxn>
                <a:cxn ang="T11">
                  <a:pos x="T2" y="T3"/>
                </a:cxn>
                <a:cxn ang="T12">
                  <a:pos x="T4" y="T5"/>
                </a:cxn>
                <a:cxn ang="T13">
                  <a:pos x="T6" y="T7"/>
                </a:cxn>
                <a:cxn ang="T14">
                  <a:pos x="T8" y="T9"/>
                </a:cxn>
              </a:cxnLst>
              <a:rect l="T15" t="T16" r="T17" b="T18"/>
              <a:pathLst>
                <a:path w="96" h="192">
                  <a:moveTo>
                    <a:pt x="0" y="192"/>
                  </a:moveTo>
                  <a:cubicBezTo>
                    <a:pt x="29" y="190"/>
                    <a:pt x="87" y="188"/>
                    <a:pt x="87" y="188"/>
                  </a:cubicBezTo>
                  <a:lnTo>
                    <a:pt x="96" y="0"/>
                  </a:lnTo>
                  <a:lnTo>
                    <a:pt x="0" y="96"/>
                  </a:lnTo>
                  <a:lnTo>
                    <a:pt x="0" y="192"/>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394" name="Line 201">
              <a:extLst>
                <a:ext uri="{FF2B5EF4-FFF2-40B4-BE49-F238E27FC236}">
                  <a16:creationId xmlns:a16="http://schemas.microsoft.com/office/drawing/2014/main" id="{180B00A3-F6D3-024B-878A-320435C3F1E5}"/>
                </a:ext>
              </a:extLst>
            </p:cNvPr>
            <p:cNvSpPr>
              <a:spLocks noChangeShapeType="1"/>
            </p:cNvSpPr>
            <p:nvPr/>
          </p:nvSpPr>
          <p:spPr bwMode="auto">
            <a:xfrm flipV="1">
              <a:off x="1219200" y="5486400"/>
              <a:ext cx="0" cy="3810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395" name="Line 202">
              <a:extLst>
                <a:ext uri="{FF2B5EF4-FFF2-40B4-BE49-F238E27FC236}">
                  <a16:creationId xmlns:a16="http://schemas.microsoft.com/office/drawing/2014/main" id="{EA48388E-D70E-1541-AA0B-575FC54AEF9F}"/>
                </a:ext>
              </a:extLst>
            </p:cNvPr>
            <p:cNvSpPr>
              <a:spLocks noChangeShapeType="1"/>
            </p:cNvSpPr>
            <p:nvPr/>
          </p:nvSpPr>
          <p:spPr bwMode="auto">
            <a:xfrm flipV="1">
              <a:off x="1219200" y="5486400"/>
              <a:ext cx="0" cy="8382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396" name="Line 203">
              <a:extLst>
                <a:ext uri="{FF2B5EF4-FFF2-40B4-BE49-F238E27FC236}">
                  <a16:creationId xmlns:a16="http://schemas.microsoft.com/office/drawing/2014/main" id="{A9C469C5-C865-2545-96A0-B314C2604FAA}"/>
                </a:ext>
              </a:extLst>
            </p:cNvPr>
            <p:cNvSpPr>
              <a:spLocks noChangeShapeType="1"/>
            </p:cNvSpPr>
            <p:nvPr/>
          </p:nvSpPr>
          <p:spPr bwMode="auto">
            <a:xfrm>
              <a:off x="1219200" y="3048000"/>
              <a:ext cx="0" cy="3048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397" name="Line 204">
              <a:extLst>
                <a:ext uri="{FF2B5EF4-FFF2-40B4-BE49-F238E27FC236}">
                  <a16:creationId xmlns:a16="http://schemas.microsoft.com/office/drawing/2014/main" id="{9D88CDD9-10D4-2941-A8C6-073BBD28F796}"/>
                </a:ext>
              </a:extLst>
            </p:cNvPr>
            <p:cNvSpPr>
              <a:spLocks noChangeShapeType="1"/>
            </p:cNvSpPr>
            <p:nvPr/>
          </p:nvSpPr>
          <p:spPr bwMode="auto">
            <a:xfrm flipV="1">
              <a:off x="1219200" y="3048000"/>
              <a:ext cx="0" cy="3048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398" name="Line 207">
              <a:extLst>
                <a:ext uri="{FF2B5EF4-FFF2-40B4-BE49-F238E27FC236}">
                  <a16:creationId xmlns:a16="http://schemas.microsoft.com/office/drawing/2014/main" id="{4E629B04-809C-854B-B265-0201C38A5922}"/>
                </a:ext>
              </a:extLst>
            </p:cNvPr>
            <p:cNvSpPr>
              <a:spLocks noChangeShapeType="1"/>
            </p:cNvSpPr>
            <p:nvPr/>
          </p:nvSpPr>
          <p:spPr bwMode="auto">
            <a:xfrm flipV="1">
              <a:off x="4191000" y="2819400"/>
              <a:ext cx="0" cy="3048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399" name="Line 208">
              <a:extLst>
                <a:ext uri="{FF2B5EF4-FFF2-40B4-BE49-F238E27FC236}">
                  <a16:creationId xmlns:a16="http://schemas.microsoft.com/office/drawing/2014/main" id="{C6D9BF21-D7FB-6E40-BCA2-BA91BEA72828}"/>
                </a:ext>
              </a:extLst>
            </p:cNvPr>
            <p:cNvSpPr>
              <a:spLocks noChangeShapeType="1"/>
            </p:cNvSpPr>
            <p:nvPr/>
          </p:nvSpPr>
          <p:spPr bwMode="auto">
            <a:xfrm flipV="1">
              <a:off x="4191000" y="2819400"/>
              <a:ext cx="0" cy="5334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400" name="Text Box 219">
              <a:extLst>
                <a:ext uri="{FF2B5EF4-FFF2-40B4-BE49-F238E27FC236}">
                  <a16:creationId xmlns:a16="http://schemas.microsoft.com/office/drawing/2014/main" id="{C3780660-D513-1E4A-B3B8-18902EB322F2}"/>
                </a:ext>
              </a:extLst>
            </p:cNvPr>
            <p:cNvSpPr txBox="1">
              <a:spLocks noChangeArrowheads="1"/>
            </p:cNvSpPr>
            <p:nvPr/>
          </p:nvSpPr>
          <p:spPr bwMode="auto">
            <a:xfrm>
              <a:off x="3733800" y="4114800"/>
              <a:ext cx="2209800" cy="2209800"/>
            </a:xfrm>
            <a:prstGeom prst="rect">
              <a:avLst/>
            </a:prstGeom>
            <a:solidFill>
              <a:schemeClr val="bg1">
                <a:alpha val="67058"/>
              </a:schemeClr>
            </a:solidFill>
            <a:ln w="9525">
              <a:noFill/>
              <a:miter lim="800000"/>
              <a:headEnd/>
              <a:tailEnd/>
            </a:ln>
          </p:spPr>
          <p:txBody>
            <a:bodyPr wrap="none" lIns="0" tIns="0" rIns="0" bIns="0" anchor="ctr">
              <a:prstTxWarp prst="textNoShape">
                <a:avLst/>
              </a:prstTxWarp>
            </a:bodyPr>
            <a:lstStyle/>
            <a:p>
              <a:pPr algn="ctr"/>
              <a:r>
                <a:rPr lang="en-US" sz="2000" b="1">
                  <a:solidFill>
                    <a:srgbClr val="FF0080"/>
                  </a:solidFill>
                </a:rPr>
                <a:t>No naïve SPE</a:t>
              </a:r>
            </a:p>
            <a:p>
              <a:pPr algn="ctr"/>
              <a:r>
                <a:rPr lang="en-US" sz="2000" b="1">
                  <a:solidFill>
                    <a:srgbClr val="FF0080"/>
                  </a:solidFill>
                </a:rPr>
                <a:t>implementation</a:t>
              </a:r>
            </a:p>
          </p:txBody>
        </p:sp>
        <p:sp>
          <p:nvSpPr>
            <p:cNvPr id="401" name="Text Box 220">
              <a:extLst>
                <a:ext uri="{FF2B5EF4-FFF2-40B4-BE49-F238E27FC236}">
                  <a16:creationId xmlns:a16="http://schemas.microsoft.com/office/drawing/2014/main" id="{10685E96-D4FD-1B4F-B4D6-2BA92A440974}"/>
                </a:ext>
              </a:extLst>
            </p:cNvPr>
            <p:cNvSpPr txBox="1">
              <a:spLocks noChangeArrowheads="1"/>
            </p:cNvSpPr>
            <p:nvPr/>
          </p:nvSpPr>
          <p:spPr bwMode="auto">
            <a:xfrm>
              <a:off x="3810000" y="3886200"/>
              <a:ext cx="2132013" cy="609600"/>
            </a:xfrm>
            <a:prstGeom prst="rect">
              <a:avLst/>
            </a:prstGeom>
            <a:noFill/>
            <a:ln w="9525">
              <a:noFill/>
              <a:miter lim="800000"/>
              <a:headEnd/>
              <a:tailEnd/>
            </a:ln>
          </p:spPr>
          <p:txBody>
            <a:bodyPr wrap="none" lIns="0" tIns="0" rIns="0" bIns="0" anchor="ctr">
              <a:prstTxWarp prst="textNoShape">
                <a:avLst/>
              </a:prstTxWarp>
            </a:bodyPr>
            <a:lstStyle/>
            <a:p>
              <a:r>
                <a:rPr lang="en-US" sz="1800"/>
                <a:t>IBM QS20</a:t>
              </a:r>
            </a:p>
            <a:p>
              <a:r>
                <a:rPr lang="en-US" sz="1800"/>
                <a:t>Cell Blade</a:t>
              </a:r>
            </a:p>
          </p:txBody>
        </p:sp>
        <p:sp>
          <p:nvSpPr>
            <p:cNvPr id="402" name="Text Box 221">
              <a:extLst>
                <a:ext uri="{FF2B5EF4-FFF2-40B4-BE49-F238E27FC236}">
                  <a16:creationId xmlns:a16="http://schemas.microsoft.com/office/drawing/2014/main" id="{AFB01C9C-1660-B543-BFD4-AB83A1D712D7}"/>
                </a:ext>
              </a:extLst>
            </p:cNvPr>
            <p:cNvSpPr txBox="1">
              <a:spLocks noChangeArrowheads="1"/>
            </p:cNvSpPr>
            <p:nvPr/>
          </p:nvSpPr>
          <p:spPr bwMode="auto">
            <a:xfrm>
              <a:off x="3810000" y="914400"/>
              <a:ext cx="2130425" cy="609600"/>
            </a:xfrm>
            <a:prstGeom prst="rect">
              <a:avLst/>
            </a:prstGeom>
            <a:noFill/>
            <a:ln w="9525">
              <a:noFill/>
              <a:miter lim="800000"/>
              <a:headEnd/>
              <a:tailEnd/>
            </a:ln>
          </p:spPr>
          <p:txBody>
            <a:bodyPr wrap="none" lIns="0" tIns="0" rIns="0" bIns="0" anchor="ctr">
              <a:prstTxWarp prst="textNoShape">
                <a:avLst/>
              </a:prstTxWarp>
            </a:bodyPr>
            <a:lstStyle/>
            <a:p>
              <a:r>
                <a:rPr lang="en-US" sz="1800"/>
                <a:t>Opteron 2356</a:t>
              </a:r>
            </a:p>
            <a:p>
              <a:r>
                <a:rPr lang="en-US" sz="1800"/>
                <a:t>(Barcelona)</a:t>
              </a:r>
            </a:p>
          </p:txBody>
        </p:sp>
        <p:sp>
          <p:nvSpPr>
            <p:cNvPr id="403" name="Text Box 222">
              <a:extLst>
                <a:ext uri="{FF2B5EF4-FFF2-40B4-BE49-F238E27FC236}">
                  <a16:creationId xmlns:a16="http://schemas.microsoft.com/office/drawing/2014/main" id="{450C8FBE-90EC-E540-950D-B77B41E6AD0B}"/>
                </a:ext>
              </a:extLst>
            </p:cNvPr>
            <p:cNvSpPr txBox="1">
              <a:spLocks noChangeArrowheads="1"/>
            </p:cNvSpPr>
            <p:nvPr/>
          </p:nvSpPr>
          <p:spPr bwMode="auto">
            <a:xfrm>
              <a:off x="838200" y="914400"/>
              <a:ext cx="2132013" cy="609600"/>
            </a:xfrm>
            <a:prstGeom prst="rect">
              <a:avLst/>
            </a:prstGeom>
            <a:noFill/>
            <a:ln w="9525">
              <a:noFill/>
              <a:miter lim="800000"/>
              <a:headEnd/>
              <a:tailEnd/>
            </a:ln>
          </p:spPr>
          <p:txBody>
            <a:bodyPr wrap="none" lIns="0" tIns="0" rIns="0" bIns="0" anchor="ctr">
              <a:prstTxWarp prst="textNoShape">
                <a:avLst/>
              </a:prstTxWarp>
            </a:bodyPr>
            <a:lstStyle/>
            <a:p>
              <a:r>
                <a:rPr lang="en-US" sz="1800"/>
                <a:t>Intel Xeon E5345</a:t>
              </a:r>
            </a:p>
            <a:p>
              <a:r>
                <a:rPr lang="en-US" sz="1800"/>
                <a:t>(Clovertown)</a:t>
              </a:r>
            </a:p>
          </p:txBody>
        </p:sp>
        <p:sp>
          <p:nvSpPr>
            <p:cNvPr id="404" name="Text Box 223">
              <a:extLst>
                <a:ext uri="{FF2B5EF4-FFF2-40B4-BE49-F238E27FC236}">
                  <a16:creationId xmlns:a16="http://schemas.microsoft.com/office/drawing/2014/main" id="{09F6DFA1-EE75-3946-A360-AB4C06047BA9}"/>
                </a:ext>
              </a:extLst>
            </p:cNvPr>
            <p:cNvSpPr txBox="1">
              <a:spLocks noChangeArrowheads="1"/>
            </p:cNvSpPr>
            <p:nvPr/>
          </p:nvSpPr>
          <p:spPr bwMode="auto">
            <a:xfrm>
              <a:off x="838200" y="3884613"/>
              <a:ext cx="2132013" cy="611187"/>
            </a:xfrm>
            <a:prstGeom prst="rect">
              <a:avLst/>
            </a:prstGeom>
            <a:noFill/>
            <a:ln w="9525">
              <a:noFill/>
              <a:miter lim="800000"/>
              <a:headEnd/>
              <a:tailEnd/>
            </a:ln>
          </p:spPr>
          <p:txBody>
            <a:bodyPr wrap="none" lIns="0" tIns="0" rIns="0" bIns="0" anchor="ctr">
              <a:prstTxWarp prst="textNoShape">
                <a:avLst/>
              </a:prstTxWarp>
            </a:bodyPr>
            <a:lstStyle/>
            <a:p>
              <a:r>
                <a:rPr lang="en-US" sz="1800"/>
                <a:t>Sun T2+ T5140</a:t>
              </a:r>
            </a:p>
            <a:p>
              <a:r>
                <a:rPr lang="en-US" sz="1800"/>
                <a:t>(Victoria Falls)</a:t>
              </a:r>
            </a:p>
          </p:txBody>
        </p:sp>
        <p:sp>
          <p:nvSpPr>
            <p:cNvPr id="405" name="Text Box 224">
              <a:extLst>
                <a:ext uri="{FF2B5EF4-FFF2-40B4-BE49-F238E27FC236}">
                  <a16:creationId xmlns:a16="http://schemas.microsoft.com/office/drawing/2014/main" id="{8A9FDC14-7D04-1C4C-B163-29D547843986}"/>
                </a:ext>
              </a:extLst>
            </p:cNvPr>
            <p:cNvSpPr txBox="1">
              <a:spLocks noChangeArrowheads="1"/>
            </p:cNvSpPr>
            <p:nvPr/>
          </p:nvSpPr>
          <p:spPr bwMode="auto">
            <a:xfrm rot="-2700000">
              <a:off x="474663" y="2266950"/>
              <a:ext cx="2741612" cy="152400"/>
            </a:xfrm>
            <a:prstGeom prst="rect">
              <a:avLst/>
            </a:prstGeom>
            <a:noFill/>
            <a:ln w="9525">
              <a:noFill/>
              <a:miter lim="800000"/>
              <a:headEnd/>
              <a:tailEnd/>
            </a:ln>
          </p:spPr>
          <p:txBody>
            <a:bodyPr lIns="0" tIns="0" rIns="0" bIns="0" anchor="b">
              <a:prstTxWarp prst="textNoShape">
                <a:avLst/>
              </a:prstTxWarp>
            </a:bodyPr>
            <a:lstStyle/>
            <a:p>
              <a:r>
                <a:rPr lang="en-US" sz="1200">
                  <a:solidFill>
                    <a:srgbClr val="808080"/>
                  </a:solidFill>
                </a:rPr>
                <a:t>dataset dataset fits in snoop filter</a:t>
              </a:r>
            </a:p>
          </p:txBody>
        </p:sp>
      </p:grpSp>
    </p:spTree>
    <p:extLst>
      <p:ext uri="{BB962C8B-B14F-4D97-AF65-F5344CB8AC3E}">
        <p14:creationId xmlns:p14="http://schemas.microsoft.com/office/powerpoint/2010/main" val="5676998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model for </a:t>
            </a:r>
            <a:r>
              <a:rPr lang="en-US" dirty="0" err="1"/>
              <a:t>SpMV</a:t>
            </a:r>
            <a:br>
              <a:rPr lang="en-US" sz="2400" u="none" dirty="0"/>
            </a:br>
            <a:r>
              <a:rPr lang="en-US" sz="2400" u="none" dirty="0"/>
              <a:t>(out-of-the-box parallel)</a:t>
            </a:r>
          </a:p>
        </p:txBody>
      </p:sp>
      <p:sp>
        <p:nvSpPr>
          <p:cNvPr id="3" name="Content Placeholder 2"/>
          <p:cNvSpPr>
            <a:spLocks noGrp="1"/>
          </p:cNvSpPr>
          <p:nvPr>
            <p:ph idx="1"/>
          </p:nvPr>
        </p:nvSpPr>
        <p:spPr>
          <a:xfrm>
            <a:off x="457200" y="1447800"/>
            <a:ext cx="6858000" cy="5638800"/>
          </a:xfrm>
        </p:spPr>
        <p:txBody>
          <a:bodyPr/>
          <a:lstStyle/>
          <a:p>
            <a:pPr marL="457200" indent="-457200" eaLnBrk="1" hangingPunct="1">
              <a:spcBef>
                <a:spcPts val="0"/>
              </a:spcBef>
              <a:buFont typeface="Arial" panose="020B0604020202020204" pitchFamily="34" charset="0"/>
              <a:buChar char="•"/>
            </a:pPr>
            <a:r>
              <a:rPr lang="en-US" sz="3200" dirty="0"/>
              <a:t>Two unit stride streams</a:t>
            </a:r>
          </a:p>
          <a:p>
            <a:pPr marL="457200" indent="-457200" eaLnBrk="1" hangingPunct="1">
              <a:spcBef>
                <a:spcPts val="0"/>
              </a:spcBef>
              <a:buFont typeface="Arial" panose="020B0604020202020204" pitchFamily="34" charset="0"/>
              <a:buChar char="•"/>
            </a:pPr>
            <a:r>
              <a:rPr lang="en-US" sz="3200" dirty="0"/>
              <a:t>Inherent FMA</a:t>
            </a:r>
          </a:p>
          <a:p>
            <a:pPr marL="457200" indent="-457200" eaLnBrk="1" hangingPunct="1">
              <a:spcBef>
                <a:spcPts val="0"/>
              </a:spcBef>
              <a:buFont typeface="Arial" panose="020B0604020202020204" pitchFamily="34" charset="0"/>
              <a:buChar char="•"/>
            </a:pPr>
            <a:r>
              <a:rPr lang="en-US" sz="3200" dirty="0"/>
              <a:t>No ILP</a:t>
            </a:r>
          </a:p>
          <a:p>
            <a:pPr marL="457200" indent="-457200" eaLnBrk="1" hangingPunct="1">
              <a:spcBef>
                <a:spcPts val="0"/>
              </a:spcBef>
              <a:buFont typeface="Arial" panose="020B0604020202020204" pitchFamily="34" charset="0"/>
              <a:buChar char="•"/>
            </a:pPr>
            <a:r>
              <a:rPr lang="en-US" sz="3200" dirty="0"/>
              <a:t>No DLP</a:t>
            </a:r>
          </a:p>
          <a:p>
            <a:pPr marL="457200" indent="-457200" eaLnBrk="1" hangingPunct="1">
              <a:spcBef>
                <a:spcPts val="0"/>
              </a:spcBef>
              <a:buFont typeface="Arial" panose="020B0604020202020204" pitchFamily="34" charset="0"/>
              <a:buChar char="•"/>
            </a:pPr>
            <a:r>
              <a:rPr lang="en-US" sz="3200" dirty="0"/>
              <a:t>FP is 12-25%</a:t>
            </a:r>
          </a:p>
          <a:p>
            <a:pPr marL="457200" indent="-457200" eaLnBrk="1" hangingPunct="1">
              <a:spcBef>
                <a:spcPts val="0"/>
              </a:spcBef>
              <a:buFont typeface="Arial" panose="020B0604020202020204" pitchFamily="34" charset="0"/>
              <a:buChar char="•"/>
            </a:pPr>
            <a:r>
              <a:rPr lang="en-US" sz="3200" dirty="0"/>
              <a:t>Naïve compulsory </a:t>
            </a:r>
            <a:r>
              <a:rPr lang="en-US" sz="3200" dirty="0" err="1"/>
              <a:t>flop:byte</a:t>
            </a:r>
            <a:r>
              <a:rPr lang="en-US" sz="3200" dirty="0"/>
              <a:t> &lt; 0.166</a:t>
            </a:r>
          </a:p>
          <a:p>
            <a:pPr marL="457200" indent="-457200" eaLnBrk="1" hangingPunct="1">
              <a:spcBef>
                <a:spcPts val="0"/>
              </a:spcBef>
              <a:buFont typeface="Arial" panose="020B0604020202020204" pitchFamily="34" charset="0"/>
              <a:buChar char="•"/>
            </a:pPr>
            <a:r>
              <a:rPr lang="en-US" sz="3200" dirty="0"/>
              <a:t>For simplicity: dense matrix in sparse format</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73</a:t>
            </a:fld>
            <a:endParaRPr lang="en-US" dirty="0"/>
          </a:p>
        </p:txBody>
      </p:sp>
      <p:grpSp>
        <p:nvGrpSpPr>
          <p:cNvPr id="406" name="Group 405">
            <a:extLst>
              <a:ext uri="{FF2B5EF4-FFF2-40B4-BE49-F238E27FC236}">
                <a16:creationId xmlns:a16="http://schemas.microsoft.com/office/drawing/2014/main" id="{E8690197-C310-A64F-8DBA-F59FF9BF294F}"/>
              </a:ext>
            </a:extLst>
          </p:cNvPr>
          <p:cNvGrpSpPr/>
          <p:nvPr/>
        </p:nvGrpSpPr>
        <p:grpSpPr>
          <a:xfrm>
            <a:off x="7543800" y="1447800"/>
            <a:ext cx="6019800" cy="5867400"/>
            <a:chOff x="0" y="914400"/>
            <a:chExt cx="6019800" cy="5867400"/>
          </a:xfrm>
        </p:grpSpPr>
        <p:sp>
          <p:nvSpPr>
            <p:cNvPr id="407" name="Line 6">
              <a:extLst>
                <a:ext uri="{FF2B5EF4-FFF2-40B4-BE49-F238E27FC236}">
                  <a16:creationId xmlns:a16="http://schemas.microsoft.com/office/drawing/2014/main" id="{893470FC-7E18-7C43-8BE3-3EBC00B5CB79}"/>
                </a:ext>
              </a:extLst>
            </p:cNvPr>
            <p:cNvSpPr>
              <a:spLocks noChangeShapeType="1"/>
            </p:cNvSpPr>
            <p:nvPr/>
          </p:nvSpPr>
          <p:spPr bwMode="auto">
            <a:xfrm flipV="1">
              <a:off x="40354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08" name="Line 7">
              <a:extLst>
                <a:ext uri="{FF2B5EF4-FFF2-40B4-BE49-F238E27FC236}">
                  <a16:creationId xmlns:a16="http://schemas.microsoft.com/office/drawing/2014/main" id="{E40412C0-63E9-604C-A403-4ACABEA76B06}"/>
                </a:ext>
              </a:extLst>
            </p:cNvPr>
            <p:cNvSpPr>
              <a:spLocks noChangeShapeType="1"/>
            </p:cNvSpPr>
            <p:nvPr/>
          </p:nvSpPr>
          <p:spPr bwMode="auto">
            <a:xfrm flipV="1">
              <a:off x="43402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09" name="Line 8">
              <a:extLst>
                <a:ext uri="{FF2B5EF4-FFF2-40B4-BE49-F238E27FC236}">
                  <a16:creationId xmlns:a16="http://schemas.microsoft.com/office/drawing/2014/main" id="{D1615CAD-9DD2-C34A-817C-0A79ECFE27F8}"/>
                </a:ext>
              </a:extLst>
            </p:cNvPr>
            <p:cNvSpPr>
              <a:spLocks noChangeShapeType="1"/>
            </p:cNvSpPr>
            <p:nvPr/>
          </p:nvSpPr>
          <p:spPr bwMode="auto">
            <a:xfrm flipV="1">
              <a:off x="46434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0" name="Line 9">
              <a:extLst>
                <a:ext uri="{FF2B5EF4-FFF2-40B4-BE49-F238E27FC236}">
                  <a16:creationId xmlns:a16="http://schemas.microsoft.com/office/drawing/2014/main" id="{91BF2082-9273-D74C-9969-1A6B9FBF2920}"/>
                </a:ext>
              </a:extLst>
            </p:cNvPr>
            <p:cNvSpPr>
              <a:spLocks noChangeShapeType="1"/>
            </p:cNvSpPr>
            <p:nvPr/>
          </p:nvSpPr>
          <p:spPr bwMode="auto">
            <a:xfrm flipV="1">
              <a:off x="49482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1" name="Line 10">
              <a:extLst>
                <a:ext uri="{FF2B5EF4-FFF2-40B4-BE49-F238E27FC236}">
                  <a16:creationId xmlns:a16="http://schemas.microsoft.com/office/drawing/2014/main" id="{633DCC14-5048-294B-B619-B5D30490311C}"/>
                </a:ext>
              </a:extLst>
            </p:cNvPr>
            <p:cNvSpPr>
              <a:spLocks noChangeShapeType="1"/>
            </p:cNvSpPr>
            <p:nvPr/>
          </p:nvSpPr>
          <p:spPr bwMode="auto">
            <a:xfrm flipV="1">
              <a:off x="52530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2" name="Line 11">
              <a:extLst>
                <a:ext uri="{FF2B5EF4-FFF2-40B4-BE49-F238E27FC236}">
                  <a16:creationId xmlns:a16="http://schemas.microsoft.com/office/drawing/2014/main" id="{24BD6100-39D4-454C-AE07-F79207C15EB2}"/>
                </a:ext>
              </a:extLst>
            </p:cNvPr>
            <p:cNvSpPr>
              <a:spLocks noChangeShapeType="1"/>
            </p:cNvSpPr>
            <p:nvPr/>
          </p:nvSpPr>
          <p:spPr bwMode="auto">
            <a:xfrm flipV="1">
              <a:off x="5556250" y="1066800"/>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3" name="Line 12">
              <a:extLst>
                <a:ext uri="{FF2B5EF4-FFF2-40B4-BE49-F238E27FC236}">
                  <a16:creationId xmlns:a16="http://schemas.microsoft.com/office/drawing/2014/main" id="{064B0C79-5FB0-A642-89F1-B432F82ACB20}"/>
                </a:ext>
              </a:extLst>
            </p:cNvPr>
            <p:cNvSpPr>
              <a:spLocks noChangeShapeType="1"/>
            </p:cNvSpPr>
            <p:nvPr/>
          </p:nvSpPr>
          <p:spPr bwMode="auto">
            <a:xfrm flipV="1">
              <a:off x="5861050" y="1066800"/>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4" name="Line 13">
              <a:extLst>
                <a:ext uri="{FF2B5EF4-FFF2-40B4-BE49-F238E27FC236}">
                  <a16:creationId xmlns:a16="http://schemas.microsoft.com/office/drawing/2014/main" id="{F9082AFB-24D6-3F47-910F-0E409BACD85F}"/>
                </a:ext>
              </a:extLst>
            </p:cNvPr>
            <p:cNvSpPr>
              <a:spLocks noChangeShapeType="1"/>
            </p:cNvSpPr>
            <p:nvPr/>
          </p:nvSpPr>
          <p:spPr bwMode="auto">
            <a:xfrm flipH="1" flipV="1">
              <a:off x="3730625" y="3046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5" name="Line 14">
              <a:extLst>
                <a:ext uri="{FF2B5EF4-FFF2-40B4-BE49-F238E27FC236}">
                  <a16:creationId xmlns:a16="http://schemas.microsoft.com/office/drawing/2014/main" id="{887D5C49-1A2D-CB49-8482-0E43C4C5CD0C}"/>
                </a:ext>
              </a:extLst>
            </p:cNvPr>
            <p:cNvSpPr>
              <a:spLocks noChangeShapeType="1"/>
            </p:cNvSpPr>
            <p:nvPr/>
          </p:nvSpPr>
          <p:spPr bwMode="auto">
            <a:xfrm flipH="1" flipV="1">
              <a:off x="3730625" y="27416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6" name="Line 15">
              <a:extLst>
                <a:ext uri="{FF2B5EF4-FFF2-40B4-BE49-F238E27FC236}">
                  <a16:creationId xmlns:a16="http://schemas.microsoft.com/office/drawing/2014/main" id="{F1441C6D-9AC9-3843-A20B-0A4A202CF129}"/>
                </a:ext>
              </a:extLst>
            </p:cNvPr>
            <p:cNvSpPr>
              <a:spLocks noChangeShapeType="1"/>
            </p:cNvSpPr>
            <p:nvPr/>
          </p:nvSpPr>
          <p:spPr bwMode="auto">
            <a:xfrm flipH="1" flipV="1">
              <a:off x="3730625" y="2438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7" name="Line 16">
              <a:extLst>
                <a:ext uri="{FF2B5EF4-FFF2-40B4-BE49-F238E27FC236}">
                  <a16:creationId xmlns:a16="http://schemas.microsoft.com/office/drawing/2014/main" id="{6FCB5D00-05A4-BB45-8DD4-6A5F8BE5B560}"/>
                </a:ext>
              </a:extLst>
            </p:cNvPr>
            <p:cNvSpPr>
              <a:spLocks noChangeShapeType="1"/>
            </p:cNvSpPr>
            <p:nvPr/>
          </p:nvSpPr>
          <p:spPr bwMode="auto">
            <a:xfrm flipH="1" flipV="1">
              <a:off x="3730625" y="2133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8" name="Line 17">
              <a:extLst>
                <a:ext uri="{FF2B5EF4-FFF2-40B4-BE49-F238E27FC236}">
                  <a16:creationId xmlns:a16="http://schemas.microsoft.com/office/drawing/2014/main" id="{D46DAE42-5226-D646-A101-A0D63BD4FE79}"/>
                </a:ext>
              </a:extLst>
            </p:cNvPr>
            <p:cNvSpPr>
              <a:spLocks noChangeShapeType="1"/>
            </p:cNvSpPr>
            <p:nvPr/>
          </p:nvSpPr>
          <p:spPr bwMode="auto">
            <a:xfrm flipH="1" flipV="1">
              <a:off x="3730625" y="1828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9" name="Line 18">
              <a:extLst>
                <a:ext uri="{FF2B5EF4-FFF2-40B4-BE49-F238E27FC236}">
                  <a16:creationId xmlns:a16="http://schemas.microsoft.com/office/drawing/2014/main" id="{03E9F1FD-15A7-8842-81F9-B2857D6DDEFB}"/>
                </a:ext>
              </a:extLst>
            </p:cNvPr>
            <p:cNvSpPr>
              <a:spLocks noChangeShapeType="1"/>
            </p:cNvSpPr>
            <p:nvPr/>
          </p:nvSpPr>
          <p:spPr bwMode="auto">
            <a:xfrm flipH="1" flipV="1">
              <a:off x="3730625" y="1524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0" name="Line 19">
              <a:extLst>
                <a:ext uri="{FF2B5EF4-FFF2-40B4-BE49-F238E27FC236}">
                  <a16:creationId xmlns:a16="http://schemas.microsoft.com/office/drawing/2014/main" id="{B7BF64C5-B7B3-EE4C-AD92-8E156AB3D65D}"/>
                </a:ext>
              </a:extLst>
            </p:cNvPr>
            <p:cNvSpPr>
              <a:spLocks noChangeShapeType="1"/>
            </p:cNvSpPr>
            <p:nvPr/>
          </p:nvSpPr>
          <p:spPr bwMode="auto">
            <a:xfrm flipH="1" flipV="1">
              <a:off x="3730625" y="1219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1" name="Line 20">
              <a:extLst>
                <a:ext uri="{FF2B5EF4-FFF2-40B4-BE49-F238E27FC236}">
                  <a16:creationId xmlns:a16="http://schemas.microsoft.com/office/drawing/2014/main" id="{7E29F730-CA96-2C49-B980-1E6E4FCBDDD6}"/>
                </a:ext>
              </a:extLst>
            </p:cNvPr>
            <p:cNvSpPr>
              <a:spLocks noChangeShapeType="1"/>
            </p:cNvSpPr>
            <p:nvPr/>
          </p:nvSpPr>
          <p:spPr bwMode="auto">
            <a:xfrm flipV="1">
              <a:off x="1065213"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2" name="Line 21">
              <a:extLst>
                <a:ext uri="{FF2B5EF4-FFF2-40B4-BE49-F238E27FC236}">
                  <a16:creationId xmlns:a16="http://schemas.microsoft.com/office/drawing/2014/main" id="{3552D27A-4A1D-1046-8D57-F2F12495479A}"/>
                </a:ext>
              </a:extLst>
            </p:cNvPr>
            <p:cNvSpPr>
              <a:spLocks noChangeShapeType="1"/>
            </p:cNvSpPr>
            <p:nvPr/>
          </p:nvSpPr>
          <p:spPr bwMode="auto">
            <a:xfrm flipV="1">
              <a:off x="1370013"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3" name="Line 22">
              <a:extLst>
                <a:ext uri="{FF2B5EF4-FFF2-40B4-BE49-F238E27FC236}">
                  <a16:creationId xmlns:a16="http://schemas.microsoft.com/office/drawing/2014/main" id="{3BB0DE75-F2B4-BD41-88D4-43A511A667D9}"/>
                </a:ext>
              </a:extLst>
            </p:cNvPr>
            <p:cNvSpPr>
              <a:spLocks noChangeShapeType="1"/>
            </p:cNvSpPr>
            <p:nvPr/>
          </p:nvSpPr>
          <p:spPr bwMode="auto">
            <a:xfrm flipV="1">
              <a:off x="16732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4" name="Line 23">
              <a:extLst>
                <a:ext uri="{FF2B5EF4-FFF2-40B4-BE49-F238E27FC236}">
                  <a16:creationId xmlns:a16="http://schemas.microsoft.com/office/drawing/2014/main" id="{B4038D58-DFE0-654F-AA97-1582769823D3}"/>
                </a:ext>
              </a:extLst>
            </p:cNvPr>
            <p:cNvSpPr>
              <a:spLocks noChangeShapeType="1"/>
            </p:cNvSpPr>
            <p:nvPr/>
          </p:nvSpPr>
          <p:spPr bwMode="auto">
            <a:xfrm flipV="1">
              <a:off x="19780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5" name="Line 24">
              <a:extLst>
                <a:ext uri="{FF2B5EF4-FFF2-40B4-BE49-F238E27FC236}">
                  <a16:creationId xmlns:a16="http://schemas.microsoft.com/office/drawing/2014/main" id="{9C90C0CD-36EA-F943-8056-6A7B75F23B8A}"/>
                </a:ext>
              </a:extLst>
            </p:cNvPr>
            <p:cNvSpPr>
              <a:spLocks noChangeShapeType="1"/>
            </p:cNvSpPr>
            <p:nvPr/>
          </p:nvSpPr>
          <p:spPr bwMode="auto">
            <a:xfrm flipV="1">
              <a:off x="22828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6" name="Line 25">
              <a:extLst>
                <a:ext uri="{FF2B5EF4-FFF2-40B4-BE49-F238E27FC236}">
                  <a16:creationId xmlns:a16="http://schemas.microsoft.com/office/drawing/2014/main" id="{26D10D60-0329-1E40-A965-CF48E476FBD6}"/>
                </a:ext>
              </a:extLst>
            </p:cNvPr>
            <p:cNvSpPr>
              <a:spLocks noChangeShapeType="1"/>
            </p:cNvSpPr>
            <p:nvPr/>
          </p:nvSpPr>
          <p:spPr bwMode="auto">
            <a:xfrm flipV="1">
              <a:off x="25860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7" name="Line 26">
              <a:extLst>
                <a:ext uri="{FF2B5EF4-FFF2-40B4-BE49-F238E27FC236}">
                  <a16:creationId xmlns:a16="http://schemas.microsoft.com/office/drawing/2014/main" id="{7766BCC2-0FAC-0041-82F5-16A67C55AAB3}"/>
                </a:ext>
              </a:extLst>
            </p:cNvPr>
            <p:cNvSpPr>
              <a:spLocks noChangeShapeType="1"/>
            </p:cNvSpPr>
            <p:nvPr/>
          </p:nvSpPr>
          <p:spPr bwMode="auto">
            <a:xfrm flipV="1">
              <a:off x="28908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8" name="Line 27">
              <a:extLst>
                <a:ext uri="{FF2B5EF4-FFF2-40B4-BE49-F238E27FC236}">
                  <a16:creationId xmlns:a16="http://schemas.microsoft.com/office/drawing/2014/main" id="{5D49807B-2E1E-F048-9BEB-DC6EEE321BB1}"/>
                </a:ext>
              </a:extLst>
            </p:cNvPr>
            <p:cNvSpPr>
              <a:spLocks noChangeShapeType="1"/>
            </p:cNvSpPr>
            <p:nvPr/>
          </p:nvSpPr>
          <p:spPr bwMode="auto">
            <a:xfrm flipH="1" flipV="1">
              <a:off x="760413" y="3046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9" name="Line 28">
              <a:extLst>
                <a:ext uri="{FF2B5EF4-FFF2-40B4-BE49-F238E27FC236}">
                  <a16:creationId xmlns:a16="http://schemas.microsoft.com/office/drawing/2014/main" id="{5EB1BF27-B4BE-1F4C-BDC1-439C55CE4BE4}"/>
                </a:ext>
              </a:extLst>
            </p:cNvPr>
            <p:cNvSpPr>
              <a:spLocks noChangeShapeType="1"/>
            </p:cNvSpPr>
            <p:nvPr/>
          </p:nvSpPr>
          <p:spPr bwMode="auto">
            <a:xfrm flipH="1" flipV="1">
              <a:off x="760413" y="27416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0" name="Line 29">
              <a:extLst>
                <a:ext uri="{FF2B5EF4-FFF2-40B4-BE49-F238E27FC236}">
                  <a16:creationId xmlns:a16="http://schemas.microsoft.com/office/drawing/2014/main" id="{7425B0AF-E609-6845-BF1E-2E3A571CC5C0}"/>
                </a:ext>
              </a:extLst>
            </p:cNvPr>
            <p:cNvSpPr>
              <a:spLocks noChangeShapeType="1"/>
            </p:cNvSpPr>
            <p:nvPr/>
          </p:nvSpPr>
          <p:spPr bwMode="auto">
            <a:xfrm flipH="1" flipV="1">
              <a:off x="760413" y="2438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1" name="Line 30">
              <a:extLst>
                <a:ext uri="{FF2B5EF4-FFF2-40B4-BE49-F238E27FC236}">
                  <a16:creationId xmlns:a16="http://schemas.microsoft.com/office/drawing/2014/main" id="{3B848B74-B3CF-9347-9C52-2AE521A25699}"/>
                </a:ext>
              </a:extLst>
            </p:cNvPr>
            <p:cNvSpPr>
              <a:spLocks noChangeShapeType="1"/>
            </p:cNvSpPr>
            <p:nvPr/>
          </p:nvSpPr>
          <p:spPr bwMode="auto">
            <a:xfrm flipH="1" flipV="1">
              <a:off x="760413" y="2133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2" name="Line 31">
              <a:extLst>
                <a:ext uri="{FF2B5EF4-FFF2-40B4-BE49-F238E27FC236}">
                  <a16:creationId xmlns:a16="http://schemas.microsoft.com/office/drawing/2014/main" id="{9BCB730F-AB7F-2F40-BD2F-D42FE339051E}"/>
                </a:ext>
              </a:extLst>
            </p:cNvPr>
            <p:cNvSpPr>
              <a:spLocks noChangeShapeType="1"/>
            </p:cNvSpPr>
            <p:nvPr/>
          </p:nvSpPr>
          <p:spPr bwMode="auto">
            <a:xfrm flipH="1" flipV="1">
              <a:off x="760413" y="1828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3" name="Line 32">
              <a:extLst>
                <a:ext uri="{FF2B5EF4-FFF2-40B4-BE49-F238E27FC236}">
                  <a16:creationId xmlns:a16="http://schemas.microsoft.com/office/drawing/2014/main" id="{3345C8A9-EE33-3945-9A2B-1C7758399F98}"/>
                </a:ext>
              </a:extLst>
            </p:cNvPr>
            <p:cNvSpPr>
              <a:spLocks noChangeShapeType="1"/>
            </p:cNvSpPr>
            <p:nvPr/>
          </p:nvSpPr>
          <p:spPr bwMode="auto">
            <a:xfrm flipH="1" flipV="1">
              <a:off x="760413" y="1524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4" name="Line 33">
              <a:extLst>
                <a:ext uri="{FF2B5EF4-FFF2-40B4-BE49-F238E27FC236}">
                  <a16:creationId xmlns:a16="http://schemas.microsoft.com/office/drawing/2014/main" id="{05A13222-AC92-244E-A8D3-F5836282A662}"/>
                </a:ext>
              </a:extLst>
            </p:cNvPr>
            <p:cNvSpPr>
              <a:spLocks noChangeShapeType="1"/>
            </p:cNvSpPr>
            <p:nvPr/>
          </p:nvSpPr>
          <p:spPr bwMode="auto">
            <a:xfrm flipH="1" flipV="1">
              <a:off x="760413" y="1219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5" name="Text Box 34">
              <a:extLst>
                <a:ext uri="{FF2B5EF4-FFF2-40B4-BE49-F238E27FC236}">
                  <a16:creationId xmlns:a16="http://schemas.microsoft.com/office/drawing/2014/main" id="{F8BA3C0E-30B3-D540-AC50-19F2826A8A1B}"/>
                </a:ext>
              </a:extLst>
            </p:cNvPr>
            <p:cNvSpPr txBox="1">
              <a:spLocks noChangeArrowheads="1"/>
            </p:cNvSpPr>
            <p:nvPr/>
          </p:nvSpPr>
          <p:spPr bwMode="auto">
            <a:xfrm>
              <a:off x="155575" y="31988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436" name="Text Box 35">
              <a:extLst>
                <a:ext uri="{FF2B5EF4-FFF2-40B4-BE49-F238E27FC236}">
                  <a16:creationId xmlns:a16="http://schemas.microsoft.com/office/drawing/2014/main" id="{DE5A6546-8D47-0E4D-85EA-18F1E3EBF43B}"/>
                </a:ext>
              </a:extLst>
            </p:cNvPr>
            <p:cNvSpPr txBox="1">
              <a:spLocks noChangeArrowheads="1"/>
            </p:cNvSpPr>
            <p:nvPr/>
          </p:nvSpPr>
          <p:spPr bwMode="auto">
            <a:xfrm>
              <a:off x="165100" y="28940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437" name="Text Box 36">
              <a:extLst>
                <a:ext uri="{FF2B5EF4-FFF2-40B4-BE49-F238E27FC236}">
                  <a16:creationId xmlns:a16="http://schemas.microsoft.com/office/drawing/2014/main" id="{A403A921-6560-A944-9956-AAF467BFB30B}"/>
                </a:ext>
              </a:extLst>
            </p:cNvPr>
            <p:cNvSpPr txBox="1">
              <a:spLocks noChangeArrowheads="1"/>
            </p:cNvSpPr>
            <p:nvPr/>
          </p:nvSpPr>
          <p:spPr bwMode="auto">
            <a:xfrm>
              <a:off x="6080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438" name="Line 37">
              <a:extLst>
                <a:ext uri="{FF2B5EF4-FFF2-40B4-BE49-F238E27FC236}">
                  <a16:creationId xmlns:a16="http://schemas.microsoft.com/office/drawing/2014/main" id="{D3AD95BB-414D-904E-9DAD-14B61566ABB4}"/>
                </a:ext>
              </a:extLst>
            </p:cNvPr>
            <p:cNvSpPr>
              <a:spLocks noChangeShapeType="1"/>
            </p:cNvSpPr>
            <p:nvPr/>
          </p:nvSpPr>
          <p:spPr bwMode="auto">
            <a:xfrm flipV="1">
              <a:off x="760413" y="1069975"/>
              <a:ext cx="0" cy="2284413"/>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439" name="Text Box 38">
              <a:extLst>
                <a:ext uri="{FF2B5EF4-FFF2-40B4-BE49-F238E27FC236}">
                  <a16:creationId xmlns:a16="http://schemas.microsoft.com/office/drawing/2014/main" id="{6422B849-010A-7546-BE20-91F24B907677}"/>
                </a:ext>
              </a:extLst>
            </p:cNvPr>
            <p:cNvSpPr txBox="1">
              <a:spLocks noChangeArrowheads="1"/>
            </p:cNvSpPr>
            <p:nvPr/>
          </p:nvSpPr>
          <p:spPr bwMode="auto">
            <a:xfrm>
              <a:off x="760413" y="3656013"/>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440" name="Text Box 39">
              <a:extLst>
                <a:ext uri="{FF2B5EF4-FFF2-40B4-BE49-F238E27FC236}">
                  <a16:creationId xmlns:a16="http://schemas.microsoft.com/office/drawing/2014/main" id="{7D03DE04-0251-C64E-B3F3-10A6BF84565E}"/>
                </a:ext>
              </a:extLst>
            </p:cNvPr>
            <p:cNvSpPr txBox="1">
              <a:spLocks noChangeArrowheads="1"/>
            </p:cNvSpPr>
            <p:nvPr/>
          </p:nvSpPr>
          <p:spPr bwMode="auto">
            <a:xfrm rot="-5400000">
              <a:off x="-988219" y="2058194"/>
              <a:ext cx="2281238"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441" name="Text Box 40">
              <a:extLst>
                <a:ext uri="{FF2B5EF4-FFF2-40B4-BE49-F238E27FC236}">
                  <a16:creationId xmlns:a16="http://schemas.microsoft.com/office/drawing/2014/main" id="{8996B623-E9E8-C94B-AEEE-D4D792E87A4C}"/>
                </a:ext>
              </a:extLst>
            </p:cNvPr>
            <p:cNvSpPr txBox="1">
              <a:spLocks noChangeArrowheads="1"/>
            </p:cNvSpPr>
            <p:nvPr/>
          </p:nvSpPr>
          <p:spPr bwMode="auto">
            <a:xfrm>
              <a:off x="165100" y="25892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442" name="Text Box 41">
              <a:extLst>
                <a:ext uri="{FF2B5EF4-FFF2-40B4-BE49-F238E27FC236}">
                  <a16:creationId xmlns:a16="http://schemas.microsoft.com/office/drawing/2014/main" id="{69457EA4-1095-9847-9D5D-03998B441E4B}"/>
                </a:ext>
              </a:extLst>
            </p:cNvPr>
            <p:cNvSpPr txBox="1">
              <a:spLocks noChangeArrowheads="1"/>
            </p:cNvSpPr>
            <p:nvPr/>
          </p:nvSpPr>
          <p:spPr bwMode="auto">
            <a:xfrm>
              <a:off x="165100" y="2286000"/>
              <a:ext cx="455613" cy="303213"/>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443" name="Text Box 42">
              <a:extLst>
                <a:ext uri="{FF2B5EF4-FFF2-40B4-BE49-F238E27FC236}">
                  <a16:creationId xmlns:a16="http://schemas.microsoft.com/office/drawing/2014/main" id="{FE3F2F6E-3F2B-B04E-A7A6-0A0659003B6C}"/>
                </a:ext>
              </a:extLst>
            </p:cNvPr>
            <p:cNvSpPr txBox="1">
              <a:spLocks noChangeArrowheads="1"/>
            </p:cNvSpPr>
            <p:nvPr/>
          </p:nvSpPr>
          <p:spPr bwMode="auto">
            <a:xfrm>
              <a:off x="165100" y="1981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444" name="Text Box 43">
              <a:extLst>
                <a:ext uri="{FF2B5EF4-FFF2-40B4-BE49-F238E27FC236}">
                  <a16:creationId xmlns:a16="http://schemas.microsoft.com/office/drawing/2014/main" id="{B9D4BC8C-F326-F049-A6E4-9AA3EC0BA970}"/>
                </a:ext>
              </a:extLst>
            </p:cNvPr>
            <p:cNvSpPr txBox="1">
              <a:spLocks noChangeArrowheads="1"/>
            </p:cNvSpPr>
            <p:nvPr/>
          </p:nvSpPr>
          <p:spPr bwMode="auto">
            <a:xfrm>
              <a:off x="165100" y="1676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445" name="Text Box 44">
              <a:extLst>
                <a:ext uri="{FF2B5EF4-FFF2-40B4-BE49-F238E27FC236}">
                  <a16:creationId xmlns:a16="http://schemas.microsoft.com/office/drawing/2014/main" id="{21930AA6-934B-E94D-B048-1A9111CFBDCC}"/>
                </a:ext>
              </a:extLst>
            </p:cNvPr>
            <p:cNvSpPr txBox="1">
              <a:spLocks noChangeArrowheads="1"/>
            </p:cNvSpPr>
            <p:nvPr/>
          </p:nvSpPr>
          <p:spPr bwMode="auto">
            <a:xfrm>
              <a:off x="165100" y="1371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446" name="Text Box 45">
              <a:extLst>
                <a:ext uri="{FF2B5EF4-FFF2-40B4-BE49-F238E27FC236}">
                  <a16:creationId xmlns:a16="http://schemas.microsoft.com/office/drawing/2014/main" id="{5CEB0E26-7A02-D14B-97A7-B796B4BF1690}"/>
                </a:ext>
              </a:extLst>
            </p:cNvPr>
            <p:cNvSpPr txBox="1">
              <a:spLocks noChangeArrowheads="1"/>
            </p:cNvSpPr>
            <p:nvPr/>
          </p:nvSpPr>
          <p:spPr bwMode="auto">
            <a:xfrm>
              <a:off x="165100" y="10668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447" name="Text Box 46">
              <a:extLst>
                <a:ext uri="{FF2B5EF4-FFF2-40B4-BE49-F238E27FC236}">
                  <a16:creationId xmlns:a16="http://schemas.microsoft.com/office/drawing/2014/main" id="{C70E2DAC-C829-7342-97EA-8354834E3FE7}"/>
                </a:ext>
              </a:extLst>
            </p:cNvPr>
            <p:cNvSpPr txBox="1">
              <a:spLocks noChangeArrowheads="1"/>
            </p:cNvSpPr>
            <p:nvPr/>
          </p:nvSpPr>
          <p:spPr bwMode="auto">
            <a:xfrm>
              <a:off x="90646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448" name="Text Box 47">
              <a:extLst>
                <a:ext uri="{FF2B5EF4-FFF2-40B4-BE49-F238E27FC236}">
                  <a16:creationId xmlns:a16="http://schemas.microsoft.com/office/drawing/2014/main" id="{9FACD4BD-6C52-8B4E-9A80-29F0FBAB5556}"/>
                </a:ext>
              </a:extLst>
            </p:cNvPr>
            <p:cNvSpPr txBox="1">
              <a:spLocks noChangeArrowheads="1"/>
            </p:cNvSpPr>
            <p:nvPr/>
          </p:nvSpPr>
          <p:spPr bwMode="auto">
            <a:xfrm>
              <a:off x="12049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449" name="Text Box 48">
              <a:extLst>
                <a:ext uri="{FF2B5EF4-FFF2-40B4-BE49-F238E27FC236}">
                  <a16:creationId xmlns:a16="http://schemas.microsoft.com/office/drawing/2014/main" id="{994A34C6-F84C-DA47-9168-9B2001C69DB8}"/>
                </a:ext>
              </a:extLst>
            </p:cNvPr>
            <p:cNvSpPr txBox="1">
              <a:spLocks noChangeArrowheads="1"/>
            </p:cNvSpPr>
            <p:nvPr/>
          </p:nvSpPr>
          <p:spPr bwMode="auto">
            <a:xfrm>
              <a:off x="1522413" y="3351213"/>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450" name="Text Box 49">
              <a:extLst>
                <a:ext uri="{FF2B5EF4-FFF2-40B4-BE49-F238E27FC236}">
                  <a16:creationId xmlns:a16="http://schemas.microsoft.com/office/drawing/2014/main" id="{266611F5-4A3A-AC41-914C-D33003B970F0}"/>
                </a:ext>
              </a:extLst>
            </p:cNvPr>
            <p:cNvSpPr txBox="1">
              <a:spLocks noChangeArrowheads="1"/>
            </p:cNvSpPr>
            <p:nvPr/>
          </p:nvSpPr>
          <p:spPr bwMode="auto">
            <a:xfrm>
              <a:off x="18192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451" name="Text Box 50">
              <a:extLst>
                <a:ext uri="{FF2B5EF4-FFF2-40B4-BE49-F238E27FC236}">
                  <a16:creationId xmlns:a16="http://schemas.microsoft.com/office/drawing/2014/main" id="{5CB3FD4D-DDE4-7F4B-8B6F-4D126EBFC591}"/>
                </a:ext>
              </a:extLst>
            </p:cNvPr>
            <p:cNvSpPr txBox="1">
              <a:spLocks noChangeArrowheads="1"/>
            </p:cNvSpPr>
            <p:nvPr/>
          </p:nvSpPr>
          <p:spPr bwMode="auto">
            <a:xfrm>
              <a:off x="21240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452" name="Text Box 51">
              <a:extLst>
                <a:ext uri="{FF2B5EF4-FFF2-40B4-BE49-F238E27FC236}">
                  <a16:creationId xmlns:a16="http://schemas.microsoft.com/office/drawing/2014/main" id="{948B9DD2-E902-9840-9B2D-11F687EE4F03}"/>
                </a:ext>
              </a:extLst>
            </p:cNvPr>
            <p:cNvSpPr txBox="1">
              <a:spLocks noChangeArrowheads="1"/>
            </p:cNvSpPr>
            <p:nvPr/>
          </p:nvSpPr>
          <p:spPr bwMode="auto">
            <a:xfrm>
              <a:off x="2428875" y="3351213"/>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453" name="Text Box 52">
              <a:extLst>
                <a:ext uri="{FF2B5EF4-FFF2-40B4-BE49-F238E27FC236}">
                  <a16:creationId xmlns:a16="http://schemas.microsoft.com/office/drawing/2014/main" id="{B9C29D35-B5EE-0940-8CE6-E292ADACAAC5}"/>
                </a:ext>
              </a:extLst>
            </p:cNvPr>
            <p:cNvSpPr txBox="1">
              <a:spLocks noChangeArrowheads="1"/>
            </p:cNvSpPr>
            <p:nvPr/>
          </p:nvSpPr>
          <p:spPr bwMode="auto">
            <a:xfrm>
              <a:off x="2732088"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454" name="Line 53">
              <a:extLst>
                <a:ext uri="{FF2B5EF4-FFF2-40B4-BE49-F238E27FC236}">
                  <a16:creationId xmlns:a16="http://schemas.microsoft.com/office/drawing/2014/main" id="{90C7685A-47B2-0E40-B3C6-E8D6FC36F9AF}"/>
                </a:ext>
              </a:extLst>
            </p:cNvPr>
            <p:cNvSpPr>
              <a:spLocks noChangeShapeType="1"/>
            </p:cNvSpPr>
            <p:nvPr/>
          </p:nvSpPr>
          <p:spPr bwMode="auto">
            <a:xfrm flipV="1">
              <a:off x="40386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5" name="Line 54">
              <a:extLst>
                <a:ext uri="{FF2B5EF4-FFF2-40B4-BE49-F238E27FC236}">
                  <a16:creationId xmlns:a16="http://schemas.microsoft.com/office/drawing/2014/main" id="{0BB83302-5F3D-3F49-A376-EC63232B31E4}"/>
                </a:ext>
              </a:extLst>
            </p:cNvPr>
            <p:cNvSpPr>
              <a:spLocks noChangeShapeType="1"/>
            </p:cNvSpPr>
            <p:nvPr/>
          </p:nvSpPr>
          <p:spPr bwMode="auto">
            <a:xfrm flipV="1">
              <a:off x="43434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6" name="Line 55">
              <a:extLst>
                <a:ext uri="{FF2B5EF4-FFF2-40B4-BE49-F238E27FC236}">
                  <a16:creationId xmlns:a16="http://schemas.microsoft.com/office/drawing/2014/main" id="{835B8B10-8828-1A41-BAB5-0B67C59474A9}"/>
                </a:ext>
              </a:extLst>
            </p:cNvPr>
            <p:cNvSpPr>
              <a:spLocks noChangeShapeType="1"/>
            </p:cNvSpPr>
            <p:nvPr/>
          </p:nvSpPr>
          <p:spPr bwMode="auto">
            <a:xfrm flipV="1">
              <a:off x="46466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7" name="Line 56">
              <a:extLst>
                <a:ext uri="{FF2B5EF4-FFF2-40B4-BE49-F238E27FC236}">
                  <a16:creationId xmlns:a16="http://schemas.microsoft.com/office/drawing/2014/main" id="{472D7767-A339-234C-9EDF-2DE296A3EE2F}"/>
                </a:ext>
              </a:extLst>
            </p:cNvPr>
            <p:cNvSpPr>
              <a:spLocks noChangeShapeType="1"/>
            </p:cNvSpPr>
            <p:nvPr/>
          </p:nvSpPr>
          <p:spPr bwMode="auto">
            <a:xfrm flipV="1">
              <a:off x="49514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8" name="Line 57">
              <a:extLst>
                <a:ext uri="{FF2B5EF4-FFF2-40B4-BE49-F238E27FC236}">
                  <a16:creationId xmlns:a16="http://schemas.microsoft.com/office/drawing/2014/main" id="{783BAA89-B458-B243-A445-37A18A96F69C}"/>
                </a:ext>
              </a:extLst>
            </p:cNvPr>
            <p:cNvSpPr>
              <a:spLocks noChangeShapeType="1"/>
            </p:cNvSpPr>
            <p:nvPr/>
          </p:nvSpPr>
          <p:spPr bwMode="auto">
            <a:xfrm flipV="1">
              <a:off x="52562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9" name="Line 58">
              <a:extLst>
                <a:ext uri="{FF2B5EF4-FFF2-40B4-BE49-F238E27FC236}">
                  <a16:creationId xmlns:a16="http://schemas.microsoft.com/office/drawing/2014/main" id="{0BAB8058-B45B-A34D-8D1A-A663777AD74F}"/>
                </a:ext>
              </a:extLst>
            </p:cNvPr>
            <p:cNvSpPr>
              <a:spLocks noChangeShapeType="1"/>
            </p:cNvSpPr>
            <p:nvPr/>
          </p:nvSpPr>
          <p:spPr bwMode="auto">
            <a:xfrm flipV="1">
              <a:off x="5559425"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0" name="Line 59">
              <a:extLst>
                <a:ext uri="{FF2B5EF4-FFF2-40B4-BE49-F238E27FC236}">
                  <a16:creationId xmlns:a16="http://schemas.microsoft.com/office/drawing/2014/main" id="{1DCF7187-AF8A-D141-8DF9-98116F8CFB84}"/>
                </a:ext>
              </a:extLst>
            </p:cNvPr>
            <p:cNvSpPr>
              <a:spLocks noChangeShapeType="1"/>
            </p:cNvSpPr>
            <p:nvPr/>
          </p:nvSpPr>
          <p:spPr bwMode="auto">
            <a:xfrm flipV="1">
              <a:off x="5864225"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1" name="Line 60">
              <a:extLst>
                <a:ext uri="{FF2B5EF4-FFF2-40B4-BE49-F238E27FC236}">
                  <a16:creationId xmlns:a16="http://schemas.microsoft.com/office/drawing/2014/main" id="{F2A79A42-C10E-3241-BDFD-B6973416B726}"/>
                </a:ext>
              </a:extLst>
            </p:cNvPr>
            <p:cNvSpPr>
              <a:spLocks noChangeShapeType="1"/>
            </p:cNvSpPr>
            <p:nvPr/>
          </p:nvSpPr>
          <p:spPr bwMode="auto">
            <a:xfrm flipH="1" flipV="1">
              <a:off x="3730625" y="60182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2" name="Line 61">
              <a:extLst>
                <a:ext uri="{FF2B5EF4-FFF2-40B4-BE49-F238E27FC236}">
                  <a16:creationId xmlns:a16="http://schemas.microsoft.com/office/drawing/2014/main" id="{DCB68C6F-0242-B24C-9351-CD2DE5A64C11}"/>
                </a:ext>
              </a:extLst>
            </p:cNvPr>
            <p:cNvSpPr>
              <a:spLocks noChangeShapeType="1"/>
            </p:cNvSpPr>
            <p:nvPr/>
          </p:nvSpPr>
          <p:spPr bwMode="auto">
            <a:xfrm flipH="1" flipV="1">
              <a:off x="3730625" y="5713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3" name="Line 62">
              <a:extLst>
                <a:ext uri="{FF2B5EF4-FFF2-40B4-BE49-F238E27FC236}">
                  <a16:creationId xmlns:a16="http://schemas.microsoft.com/office/drawing/2014/main" id="{EBB05E0C-B3DC-A646-A068-3D0B4398DA3B}"/>
                </a:ext>
              </a:extLst>
            </p:cNvPr>
            <p:cNvSpPr>
              <a:spLocks noChangeShapeType="1"/>
            </p:cNvSpPr>
            <p:nvPr/>
          </p:nvSpPr>
          <p:spPr bwMode="auto">
            <a:xfrm flipH="1" flipV="1">
              <a:off x="3730625" y="5410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4" name="Line 63">
              <a:extLst>
                <a:ext uri="{FF2B5EF4-FFF2-40B4-BE49-F238E27FC236}">
                  <a16:creationId xmlns:a16="http://schemas.microsoft.com/office/drawing/2014/main" id="{B20A5D6C-7F75-1B4F-AE6F-42B3A1B16719}"/>
                </a:ext>
              </a:extLst>
            </p:cNvPr>
            <p:cNvSpPr>
              <a:spLocks noChangeShapeType="1"/>
            </p:cNvSpPr>
            <p:nvPr/>
          </p:nvSpPr>
          <p:spPr bwMode="auto">
            <a:xfrm flipH="1" flipV="1">
              <a:off x="3730625" y="5105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5" name="Line 64">
              <a:extLst>
                <a:ext uri="{FF2B5EF4-FFF2-40B4-BE49-F238E27FC236}">
                  <a16:creationId xmlns:a16="http://schemas.microsoft.com/office/drawing/2014/main" id="{A30C04B4-CAB4-1D4F-BAC5-843573130995}"/>
                </a:ext>
              </a:extLst>
            </p:cNvPr>
            <p:cNvSpPr>
              <a:spLocks noChangeShapeType="1"/>
            </p:cNvSpPr>
            <p:nvPr/>
          </p:nvSpPr>
          <p:spPr bwMode="auto">
            <a:xfrm flipH="1" flipV="1">
              <a:off x="3730625" y="4800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6" name="Line 65">
              <a:extLst>
                <a:ext uri="{FF2B5EF4-FFF2-40B4-BE49-F238E27FC236}">
                  <a16:creationId xmlns:a16="http://schemas.microsoft.com/office/drawing/2014/main" id="{7841DE54-378B-0442-957B-B1BB55A7D528}"/>
                </a:ext>
              </a:extLst>
            </p:cNvPr>
            <p:cNvSpPr>
              <a:spLocks noChangeShapeType="1"/>
            </p:cNvSpPr>
            <p:nvPr/>
          </p:nvSpPr>
          <p:spPr bwMode="auto">
            <a:xfrm flipH="1" flipV="1">
              <a:off x="3730625" y="4495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7" name="Line 66">
              <a:extLst>
                <a:ext uri="{FF2B5EF4-FFF2-40B4-BE49-F238E27FC236}">
                  <a16:creationId xmlns:a16="http://schemas.microsoft.com/office/drawing/2014/main" id="{0C3D7534-2C04-0F4E-A761-E7DB91DEE8CA}"/>
                </a:ext>
              </a:extLst>
            </p:cNvPr>
            <p:cNvSpPr>
              <a:spLocks noChangeShapeType="1"/>
            </p:cNvSpPr>
            <p:nvPr/>
          </p:nvSpPr>
          <p:spPr bwMode="auto">
            <a:xfrm flipH="1" flipV="1">
              <a:off x="3730625" y="4191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8" name="Line 67">
              <a:extLst>
                <a:ext uri="{FF2B5EF4-FFF2-40B4-BE49-F238E27FC236}">
                  <a16:creationId xmlns:a16="http://schemas.microsoft.com/office/drawing/2014/main" id="{EC8508B5-1FC7-3F49-89CE-DA1A325CC219}"/>
                </a:ext>
              </a:extLst>
            </p:cNvPr>
            <p:cNvSpPr>
              <a:spLocks noChangeShapeType="1"/>
            </p:cNvSpPr>
            <p:nvPr/>
          </p:nvSpPr>
          <p:spPr bwMode="auto">
            <a:xfrm flipV="1">
              <a:off x="106838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9" name="Line 68">
              <a:extLst>
                <a:ext uri="{FF2B5EF4-FFF2-40B4-BE49-F238E27FC236}">
                  <a16:creationId xmlns:a16="http://schemas.microsoft.com/office/drawing/2014/main" id="{1C876C8C-0B81-9C45-907E-D64F381DF4B3}"/>
                </a:ext>
              </a:extLst>
            </p:cNvPr>
            <p:cNvSpPr>
              <a:spLocks noChangeShapeType="1"/>
            </p:cNvSpPr>
            <p:nvPr/>
          </p:nvSpPr>
          <p:spPr bwMode="auto">
            <a:xfrm flipV="1">
              <a:off x="137318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0" name="Line 69">
              <a:extLst>
                <a:ext uri="{FF2B5EF4-FFF2-40B4-BE49-F238E27FC236}">
                  <a16:creationId xmlns:a16="http://schemas.microsoft.com/office/drawing/2014/main" id="{1B25DA32-EED4-8F41-A73C-C52047C70414}"/>
                </a:ext>
              </a:extLst>
            </p:cNvPr>
            <p:cNvSpPr>
              <a:spLocks noChangeShapeType="1"/>
            </p:cNvSpPr>
            <p:nvPr/>
          </p:nvSpPr>
          <p:spPr bwMode="auto">
            <a:xfrm flipV="1">
              <a:off x="16764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1" name="Line 70">
              <a:extLst>
                <a:ext uri="{FF2B5EF4-FFF2-40B4-BE49-F238E27FC236}">
                  <a16:creationId xmlns:a16="http://schemas.microsoft.com/office/drawing/2014/main" id="{744D4710-9A5E-274F-8522-ADD1E7415E1A}"/>
                </a:ext>
              </a:extLst>
            </p:cNvPr>
            <p:cNvSpPr>
              <a:spLocks noChangeShapeType="1"/>
            </p:cNvSpPr>
            <p:nvPr/>
          </p:nvSpPr>
          <p:spPr bwMode="auto">
            <a:xfrm flipV="1">
              <a:off x="19812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2" name="Line 71">
              <a:extLst>
                <a:ext uri="{FF2B5EF4-FFF2-40B4-BE49-F238E27FC236}">
                  <a16:creationId xmlns:a16="http://schemas.microsoft.com/office/drawing/2014/main" id="{2A6D842F-4DAE-A947-A57C-CF1A188CCFD4}"/>
                </a:ext>
              </a:extLst>
            </p:cNvPr>
            <p:cNvSpPr>
              <a:spLocks noChangeShapeType="1"/>
            </p:cNvSpPr>
            <p:nvPr/>
          </p:nvSpPr>
          <p:spPr bwMode="auto">
            <a:xfrm flipV="1">
              <a:off x="22860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3" name="Line 72">
              <a:extLst>
                <a:ext uri="{FF2B5EF4-FFF2-40B4-BE49-F238E27FC236}">
                  <a16:creationId xmlns:a16="http://schemas.microsoft.com/office/drawing/2014/main" id="{322115DF-433F-6548-B6D5-16788964C3F0}"/>
                </a:ext>
              </a:extLst>
            </p:cNvPr>
            <p:cNvSpPr>
              <a:spLocks noChangeShapeType="1"/>
            </p:cNvSpPr>
            <p:nvPr/>
          </p:nvSpPr>
          <p:spPr bwMode="auto">
            <a:xfrm flipV="1">
              <a:off x="25892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4" name="Line 73">
              <a:extLst>
                <a:ext uri="{FF2B5EF4-FFF2-40B4-BE49-F238E27FC236}">
                  <a16:creationId xmlns:a16="http://schemas.microsoft.com/office/drawing/2014/main" id="{BB829DF5-CC8C-6648-AD99-2015A7CFB6B8}"/>
                </a:ext>
              </a:extLst>
            </p:cNvPr>
            <p:cNvSpPr>
              <a:spLocks noChangeShapeType="1"/>
            </p:cNvSpPr>
            <p:nvPr/>
          </p:nvSpPr>
          <p:spPr bwMode="auto">
            <a:xfrm flipV="1">
              <a:off x="289083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5" name="Line 74">
              <a:extLst>
                <a:ext uri="{FF2B5EF4-FFF2-40B4-BE49-F238E27FC236}">
                  <a16:creationId xmlns:a16="http://schemas.microsoft.com/office/drawing/2014/main" id="{DAB980B4-ED2A-D745-B164-D08E99D7EB23}"/>
                </a:ext>
              </a:extLst>
            </p:cNvPr>
            <p:cNvSpPr>
              <a:spLocks noChangeShapeType="1"/>
            </p:cNvSpPr>
            <p:nvPr/>
          </p:nvSpPr>
          <p:spPr bwMode="auto">
            <a:xfrm flipH="1" flipV="1">
              <a:off x="760413" y="60182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6" name="Line 75">
              <a:extLst>
                <a:ext uri="{FF2B5EF4-FFF2-40B4-BE49-F238E27FC236}">
                  <a16:creationId xmlns:a16="http://schemas.microsoft.com/office/drawing/2014/main" id="{71702128-7BC3-7D4C-9EFB-67BA7DD52432}"/>
                </a:ext>
              </a:extLst>
            </p:cNvPr>
            <p:cNvSpPr>
              <a:spLocks noChangeShapeType="1"/>
            </p:cNvSpPr>
            <p:nvPr/>
          </p:nvSpPr>
          <p:spPr bwMode="auto">
            <a:xfrm flipH="1" flipV="1">
              <a:off x="760413" y="5713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7" name="Line 76">
              <a:extLst>
                <a:ext uri="{FF2B5EF4-FFF2-40B4-BE49-F238E27FC236}">
                  <a16:creationId xmlns:a16="http://schemas.microsoft.com/office/drawing/2014/main" id="{69F3B780-17DF-F940-AE91-BBE086EA428E}"/>
                </a:ext>
              </a:extLst>
            </p:cNvPr>
            <p:cNvSpPr>
              <a:spLocks noChangeShapeType="1"/>
            </p:cNvSpPr>
            <p:nvPr/>
          </p:nvSpPr>
          <p:spPr bwMode="auto">
            <a:xfrm flipH="1" flipV="1">
              <a:off x="760413" y="5410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8" name="Line 77">
              <a:extLst>
                <a:ext uri="{FF2B5EF4-FFF2-40B4-BE49-F238E27FC236}">
                  <a16:creationId xmlns:a16="http://schemas.microsoft.com/office/drawing/2014/main" id="{1FD6D452-034B-CE4D-9D69-153FC266F9DD}"/>
                </a:ext>
              </a:extLst>
            </p:cNvPr>
            <p:cNvSpPr>
              <a:spLocks noChangeShapeType="1"/>
            </p:cNvSpPr>
            <p:nvPr/>
          </p:nvSpPr>
          <p:spPr bwMode="auto">
            <a:xfrm flipH="1" flipV="1">
              <a:off x="760413" y="5105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9" name="Line 78">
              <a:extLst>
                <a:ext uri="{FF2B5EF4-FFF2-40B4-BE49-F238E27FC236}">
                  <a16:creationId xmlns:a16="http://schemas.microsoft.com/office/drawing/2014/main" id="{F1ACB776-F940-A341-AD6C-DC2736308143}"/>
                </a:ext>
              </a:extLst>
            </p:cNvPr>
            <p:cNvSpPr>
              <a:spLocks noChangeShapeType="1"/>
            </p:cNvSpPr>
            <p:nvPr/>
          </p:nvSpPr>
          <p:spPr bwMode="auto">
            <a:xfrm flipH="1" flipV="1">
              <a:off x="760413" y="4800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80" name="Line 79">
              <a:extLst>
                <a:ext uri="{FF2B5EF4-FFF2-40B4-BE49-F238E27FC236}">
                  <a16:creationId xmlns:a16="http://schemas.microsoft.com/office/drawing/2014/main" id="{7AAE0AAE-BD91-8C47-A68D-92CD7B7176A0}"/>
                </a:ext>
              </a:extLst>
            </p:cNvPr>
            <p:cNvSpPr>
              <a:spLocks noChangeShapeType="1"/>
            </p:cNvSpPr>
            <p:nvPr/>
          </p:nvSpPr>
          <p:spPr bwMode="auto">
            <a:xfrm flipH="1" flipV="1">
              <a:off x="760413" y="4495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81" name="Line 80">
              <a:extLst>
                <a:ext uri="{FF2B5EF4-FFF2-40B4-BE49-F238E27FC236}">
                  <a16:creationId xmlns:a16="http://schemas.microsoft.com/office/drawing/2014/main" id="{303915BD-E0EC-CB4F-B583-35DF24945683}"/>
                </a:ext>
              </a:extLst>
            </p:cNvPr>
            <p:cNvSpPr>
              <a:spLocks noChangeShapeType="1"/>
            </p:cNvSpPr>
            <p:nvPr/>
          </p:nvSpPr>
          <p:spPr bwMode="auto">
            <a:xfrm flipH="1" flipV="1">
              <a:off x="760413" y="4191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82" name="Text Box 83">
              <a:extLst>
                <a:ext uri="{FF2B5EF4-FFF2-40B4-BE49-F238E27FC236}">
                  <a16:creationId xmlns:a16="http://schemas.microsoft.com/office/drawing/2014/main" id="{86FBEA36-D507-EA43-B50D-A61F1609C6AF}"/>
                </a:ext>
              </a:extLst>
            </p:cNvPr>
            <p:cNvSpPr txBox="1">
              <a:spLocks noChangeArrowheads="1"/>
            </p:cNvSpPr>
            <p:nvPr/>
          </p:nvSpPr>
          <p:spPr bwMode="auto">
            <a:xfrm>
              <a:off x="3127375" y="31988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483" name="Text Box 84">
              <a:extLst>
                <a:ext uri="{FF2B5EF4-FFF2-40B4-BE49-F238E27FC236}">
                  <a16:creationId xmlns:a16="http://schemas.microsoft.com/office/drawing/2014/main" id="{60FCDBDF-1479-A349-BC95-8BB997B673A2}"/>
                </a:ext>
              </a:extLst>
            </p:cNvPr>
            <p:cNvSpPr txBox="1">
              <a:spLocks noChangeArrowheads="1"/>
            </p:cNvSpPr>
            <p:nvPr/>
          </p:nvSpPr>
          <p:spPr bwMode="auto">
            <a:xfrm>
              <a:off x="3136900" y="28940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484" name="Text Box 85">
              <a:extLst>
                <a:ext uri="{FF2B5EF4-FFF2-40B4-BE49-F238E27FC236}">
                  <a16:creationId xmlns:a16="http://schemas.microsoft.com/office/drawing/2014/main" id="{275D9814-905E-6D42-88F7-3FB4BBC3A1A8}"/>
                </a:ext>
              </a:extLst>
            </p:cNvPr>
            <p:cNvSpPr txBox="1">
              <a:spLocks noChangeArrowheads="1"/>
            </p:cNvSpPr>
            <p:nvPr/>
          </p:nvSpPr>
          <p:spPr bwMode="auto">
            <a:xfrm>
              <a:off x="35798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485" name="Text Box 86">
              <a:extLst>
                <a:ext uri="{FF2B5EF4-FFF2-40B4-BE49-F238E27FC236}">
                  <a16:creationId xmlns:a16="http://schemas.microsoft.com/office/drawing/2014/main" id="{082D512D-5293-4D4C-A70D-4596F2DDDFE4}"/>
                </a:ext>
              </a:extLst>
            </p:cNvPr>
            <p:cNvSpPr txBox="1">
              <a:spLocks noChangeArrowheads="1"/>
            </p:cNvSpPr>
            <p:nvPr/>
          </p:nvSpPr>
          <p:spPr bwMode="auto">
            <a:xfrm>
              <a:off x="3732213" y="3656013"/>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486" name="Text Box 87">
              <a:extLst>
                <a:ext uri="{FF2B5EF4-FFF2-40B4-BE49-F238E27FC236}">
                  <a16:creationId xmlns:a16="http://schemas.microsoft.com/office/drawing/2014/main" id="{591EBB64-ADDD-ED41-8A64-06B9D0EB1604}"/>
                </a:ext>
              </a:extLst>
            </p:cNvPr>
            <p:cNvSpPr txBox="1">
              <a:spLocks noChangeArrowheads="1"/>
            </p:cNvSpPr>
            <p:nvPr/>
          </p:nvSpPr>
          <p:spPr bwMode="auto">
            <a:xfrm rot="-5400000">
              <a:off x="1983581" y="2058194"/>
              <a:ext cx="2281238"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487" name="Text Box 88">
              <a:extLst>
                <a:ext uri="{FF2B5EF4-FFF2-40B4-BE49-F238E27FC236}">
                  <a16:creationId xmlns:a16="http://schemas.microsoft.com/office/drawing/2014/main" id="{8C0715D2-CBC5-CB40-9EEE-44FDC2D2F058}"/>
                </a:ext>
              </a:extLst>
            </p:cNvPr>
            <p:cNvSpPr txBox="1">
              <a:spLocks noChangeArrowheads="1"/>
            </p:cNvSpPr>
            <p:nvPr/>
          </p:nvSpPr>
          <p:spPr bwMode="auto">
            <a:xfrm>
              <a:off x="3136900" y="25892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488" name="Text Box 89">
              <a:extLst>
                <a:ext uri="{FF2B5EF4-FFF2-40B4-BE49-F238E27FC236}">
                  <a16:creationId xmlns:a16="http://schemas.microsoft.com/office/drawing/2014/main" id="{50CB51B8-5340-4C47-8C3E-72AE204F8111}"/>
                </a:ext>
              </a:extLst>
            </p:cNvPr>
            <p:cNvSpPr txBox="1">
              <a:spLocks noChangeArrowheads="1"/>
            </p:cNvSpPr>
            <p:nvPr/>
          </p:nvSpPr>
          <p:spPr bwMode="auto">
            <a:xfrm>
              <a:off x="3136900" y="2286000"/>
              <a:ext cx="455613" cy="303213"/>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489" name="Text Box 90">
              <a:extLst>
                <a:ext uri="{FF2B5EF4-FFF2-40B4-BE49-F238E27FC236}">
                  <a16:creationId xmlns:a16="http://schemas.microsoft.com/office/drawing/2014/main" id="{2EABE526-CF7F-CB49-8753-1E162A01DA9C}"/>
                </a:ext>
              </a:extLst>
            </p:cNvPr>
            <p:cNvSpPr txBox="1">
              <a:spLocks noChangeArrowheads="1"/>
            </p:cNvSpPr>
            <p:nvPr/>
          </p:nvSpPr>
          <p:spPr bwMode="auto">
            <a:xfrm>
              <a:off x="3136900" y="1981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490" name="Text Box 91">
              <a:extLst>
                <a:ext uri="{FF2B5EF4-FFF2-40B4-BE49-F238E27FC236}">
                  <a16:creationId xmlns:a16="http://schemas.microsoft.com/office/drawing/2014/main" id="{F945FFB9-CE28-7840-A3AD-7CE34295C176}"/>
                </a:ext>
              </a:extLst>
            </p:cNvPr>
            <p:cNvSpPr txBox="1">
              <a:spLocks noChangeArrowheads="1"/>
            </p:cNvSpPr>
            <p:nvPr/>
          </p:nvSpPr>
          <p:spPr bwMode="auto">
            <a:xfrm>
              <a:off x="3136900" y="1676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491" name="Text Box 92">
              <a:extLst>
                <a:ext uri="{FF2B5EF4-FFF2-40B4-BE49-F238E27FC236}">
                  <a16:creationId xmlns:a16="http://schemas.microsoft.com/office/drawing/2014/main" id="{13454F52-C31F-1645-8AAA-310E9537F6DE}"/>
                </a:ext>
              </a:extLst>
            </p:cNvPr>
            <p:cNvSpPr txBox="1">
              <a:spLocks noChangeArrowheads="1"/>
            </p:cNvSpPr>
            <p:nvPr/>
          </p:nvSpPr>
          <p:spPr bwMode="auto">
            <a:xfrm>
              <a:off x="3136900" y="1371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492" name="Text Box 93">
              <a:extLst>
                <a:ext uri="{FF2B5EF4-FFF2-40B4-BE49-F238E27FC236}">
                  <a16:creationId xmlns:a16="http://schemas.microsoft.com/office/drawing/2014/main" id="{8CDA9F98-B99E-B54C-9FB3-858D90EA215D}"/>
                </a:ext>
              </a:extLst>
            </p:cNvPr>
            <p:cNvSpPr txBox="1">
              <a:spLocks noChangeArrowheads="1"/>
            </p:cNvSpPr>
            <p:nvPr/>
          </p:nvSpPr>
          <p:spPr bwMode="auto">
            <a:xfrm>
              <a:off x="3136900" y="10668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493" name="Text Box 94">
              <a:extLst>
                <a:ext uri="{FF2B5EF4-FFF2-40B4-BE49-F238E27FC236}">
                  <a16:creationId xmlns:a16="http://schemas.microsoft.com/office/drawing/2014/main" id="{A6C7CA18-63E2-D14A-A134-A1EE912D7BC4}"/>
                </a:ext>
              </a:extLst>
            </p:cNvPr>
            <p:cNvSpPr txBox="1">
              <a:spLocks noChangeArrowheads="1"/>
            </p:cNvSpPr>
            <p:nvPr/>
          </p:nvSpPr>
          <p:spPr bwMode="auto">
            <a:xfrm>
              <a:off x="387826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494" name="Text Box 95">
              <a:extLst>
                <a:ext uri="{FF2B5EF4-FFF2-40B4-BE49-F238E27FC236}">
                  <a16:creationId xmlns:a16="http://schemas.microsoft.com/office/drawing/2014/main" id="{79ADEFF2-C4D9-DB49-AA1D-EDA7A390AD37}"/>
                </a:ext>
              </a:extLst>
            </p:cNvPr>
            <p:cNvSpPr txBox="1">
              <a:spLocks noChangeArrowheads="1"/>
            </p:cNvSpPr>
            <p:nvPr/>
          </p:nvSpPr>
          <p:spPr bwMode="auto">
            <a:xfrm>
              <a:off x="41767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495" name="Text Box 96">
              <a:extLst>
                <a:ext uri="{FF2B5EF4-FFF2-40B4-BE49-F238E27FC236}">
                  <a16:creationId xmlns:a16="http://schemas.microsoft.com/office/drawing/2014/main" id="{51D59752-23E5-214F-A6D4-FCD707483A0C}"/>
                </a:ext>
              </a:extLst>
            </p:cNvPr>
            <p:cNvSpPr txBox="1">
              <a:spLocks noChangeArrowheads="1"/>
            </p:cNvSpPr>
            <p:nvPr/>
          </p:nvSpPr>
          <p:spPr bwMode="auto">
            <a:xfrm>
              <a:off x="4494213" y="3351213"/>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496" name="Text Box 97">
              <a:extLst>
                <a:ext uri="{FF2B5EF4-FFF2-40B4-BE49-F238E27FC236}">
                  <a16:creationId xmlns:a16="http://schemas.microsoft.com/office/drawing/2014/main" id="{6A3F48D4-41AF-F448-9EDE-BB871CE0BA56}"/>
                </a:ext>
              </a:extLst>
            </p:cNvPr>
            <p:cNvSpPr txBox="1">
              <a:spLocks noChangeArrowheads="1"/>
            </p:cNvSpPr>
            <p:nvPr/>
          </p:nvSpPr>
          <p:spPr bwMode="auto">
            <a:xfrm>
              <a:off x="47910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497" name="Text Box 98">
              <a:extLst>
                <a:ext uri="{FF2B5EF4-FFF2-40B4-BE49-F238E27FC236}">
                  <a16:creationId xmlns:a16="http://schemas.microsoft.com/office/drawing/2014/main" id="{A38189F1-0C97-5540-A2EE-E44125321506}"/>
                </a:ext>
              </a:extLst>
            </p:cNvPr>
            <p:cNvSpPr txBox="1">
              <a:spLocks noChangeArrowheads="1"/>
            </p:cNvSpPr>
            <p:nvPr/>
          </p:nvSpPr>
          <p:spPr bwMode="auto">
            <a:xfrm>
              <a:off x="50958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498" name="Text Box 99">
              <a:extLst>
                <a:ext uri="{FF2B5EF4-FFF2-40B4-BE49-F238E27FC236}">
                  <a16:creationId xmlns:a16="http://schemas.microsoft.com/office/drawing/2014/main" id="{12C15AA6-9AC8-A545-AF51-FD63ACC67EDD}"/>
                </a:ext>
              </a:extLst>
            </p:cNvPr>
            <p:cNvSpPr txBox="1">
              <a:spLocks noChangeArrowheads="1"/>
            </p:cNvSpPr>
            <p:nvPr/>
          </p:nvSpPr>
          <p:spPr bwMode="auto">
            <a:xfrm>
              <a:off x="5400675" y="3351213"/>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499" name="Text Box 100">
              <a:extLst>
                <a:ext uri="{FF2B5EF4-FFF2-40B4-BE49-F238E27FC236}">
                  <a16:creationId xmlns:a16="http://schemas.microsoft.com/office/drawing/2014/main" id="{970CCD2E-A304-3F4B-9773-09A7C0E79F10}"/>
                </a:ext>
              </a:extLst>
            </p:cNvPr>
            <p:cNvSpPr txBox="1">
              <a:spLocks noChangeArrowheads="1"/>
            </p:cNvSpPr>
            <p:nvPr/>
          </p:nvSpPr>
          <p:spPr bwMode="auto">
            <a:xfrm>
              <a:off x="5703888"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500" name="Text Box 101">
              <a:extLst>
                <a:ext uri="{FF2B5EF4-FFF2-40B4-BE49-F238E27FC236}">
                  <a16:creationId xmlns:a16="http://schemas.microsoft.com/office/drawing/2014/main" id="{161ED947-BDEC-B74A-AFB8-6E849F9D958C}"/>
                </a:ext>
              </a:extLst>
            </p:cNvPr>
            <p:cNvSpPr txBox="1">
              <a:spLocks noChangeArrowheads="1"/>
            </p:cNvSpPr>
            <p:nvPr/>
          </p:nvSpPr>
          <p:spPr bwMode="auto">
            <a:xfrm>
              <a:off x="3127375" y="6172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501" name="Text Box 102">
              <a:extLst>
                <a:ext uri="{FF2B5EF4-FFF2-40B4-BE49-F238E27FC236}">
                  <a16:creationId xmlns:a16="http://schemas.microsoft.com/office/drawing/2014/main" id="{572FF864-B705-B848-AC13-872C6ED37564}"/>
                </a:ext>
              </a:extLst>
            </p:cNvPr>
            <p:cNvSpPr txBox="1">
              <a:spLocks noChangeArrowheads="1"/>
            </p:cNvSpPr>
            <p:nvPr/>
          </p:nvSpPr>
          <p:spPr bwMode="auto">
            <a:xfrm>
              <a:off x="3136900" y="5867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502" name="Text Box 103">
              <a:extLst>
                <a:ext uri="{FF2B5EF4-FFF2-40B4-BE49-F238E27FC236}">
                  <a16:creationId xmlns:a16="http://schemas.microsoft.com/office/drawing/2014/main" id="{F5E42F92-A60C-6141-BBFB-C33306ADAC21}"/>
                </a:ext>
              </a:extLst>
            </p:cNvPr>
            <p:cNvSpPr txBox="1">
              <a:spLocks noChangeArrowheads="1"/>
            </p:cNvSpPr>
            <p:nvPr/>
          </p:nvSpPr>
          <p:spPr bwMode="auto">
            <a:xfrm>
              <a:off x="35798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503" name="Text Box 104">
              <a:extLst>
                <a:ext uri="{FF2B5EF4-FFF2-40B4-BE49-F238E27FC236}">
                  <a16:creationId xmlns:a16="http://schemas.microsoft.com/office/drawing/2014/main" id="{A75FBD2A-68C2-1C49-8E22-274B28AD0FB0}"/>
                </a:ext>
              </a:extLst>
            </p:cNvPr>
            <p:cNvSpPr txBox="1">
              <a:spLocks noChangeArrowheads="1"/>
            </p:cNvSpPr>
            <p:nvPr/>
          </p:nvSpPr>
          <p:spPr bwMode="auto">
            <a:xfrm>
              <a:off x="3732213" y="6629400"/>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504" name="Text Box 105">
              <a:extLst>
                <a:ext uri="{FF2B5EF4-FFF2-40B4-BE49-F238E27FC236}">
                  <a16:creationId xmlns:a16="http://schemas.microsoft.com/office/drawing/2014/main" id="{3BF89AA3-1BCC-E14C-9879-9CDA189899CF}"/>
                </a:ext>
              </a:extLst>
            </p:cNvPr>
            <p:cNvSpPr txBox="1">
              <a:spLocks noChangeArrowheads="1"/>
            </p:cNvSpPr>
            <p:nvPr/>
          </p:nvSpPr>
          <p:spPr bwMode="auto">
            <a:xfrm rot="-5400000">
              <a:off x="1983581" y="5031582"/>
              <a:ext cx="2281237"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505" name="Text Box 106">
              <a:extLst>
                <a:ext uri="{FF2B5EF4-FFF2-40B4-BE49-F238E27FC236}">
                  <a16:creationId xmlns:a16="http://schemas.microsoft.com/office/drawing/2014/main" id="{8D0B564B-F935-C740-9A4E-72B3801706EC}"/>
                </a:ext>
              </a:extLst>
            </p:cNvPr>
            <p:cNvSpPr txBox="1">
              <a:spLocks noChangeArrowheads="1"/>
            </p:cNvSpPr>
            <p:nvPr/>
          </p:nvSpPr>
          <p:spPr bwMode="auto">
            <a:xfrm>
              <a:off x="3136900" y="5562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506" name="Text Box 107">
              <a:extLst>
                <a:ext uri="{FF2B5EF4-FFF2-40B4-BE49-F238E27FC236}">
                  <a16:creationId xmlns:a16="http://schemas.microsoft.com/office/drawing/2014/main" id="{82F431C0-1435-3C44-A26D-EBB45FD52E11}"/>
                </a:ext>
              </a:extLst>
            </p:cNvPr>
            <p:cNvSpPr txBox="1">
              <a:spLocks noChangeArrowheads="1"/>
            </p:cNvSpPr>
            <p:nvPr/>
          </p:nvSpPr>
          <p:spPr bwMode="auto">
            <a:xfrm>
              <a:off x="3136900" y="5259388"/>
              <a:ext cx="455613" cy="303212"/>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507" name="Text Box 108">
              <a:extLst>
                <a:ext uri="{FF2B5EF4-FFF2-40B4-BE49-F238E27FC236}">
                  <a16:creationId xmlns:a16="http://schemas.microsoft.com/office/drawing/2014/main" id="{FE998215-DA85-9045-BAEC-55434AEB4836}"/>
                </a:ext>
              </a:extLst>
            </p:cNvPr>
            <p:cNvSpPr txBox="1">
              <a:spLocks noChangeArrowheads="1"/>
            </p:cNvSpPr>
            <p:nvPr/>
          </p:nvSpPr>
          <p:spPr bwMode="auto">
            <a:xfrm>
              <a:off x="3136900" y="49545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508" name="Text Box 109">
              <a:extLst>
                <a:ext uri="{FF2B5EF4-FFF2-40B4-BE49-F238E27FC236}">
                  <a16:creationId xmlns:a16="http://schemas.microsoft.com/office/drawing/2014/main" id="{7A109609-3E55-2C40-99EC-3415BA42FE7A}"/>
                </a:ext>
              </a:extLst>
            </p:cNvPr>
            <p:cNvSpPr txBox="1">
              <a:spLocks noChangeArrowheads="1"/>
            </p:cNvSpPr>
            <p:nvPr/>
          </p:nvSpPr>
          <p:spPr bwMode="auto">
            <a:xfrm>
              <a:off x="3136900" y="46497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509" name="Text Box 110">
              <a:extLst>
                <a:ext uri="{FF2B5EF4-FFF2-40B4-BE49-F238E27FC236}">
                  <a16:creationId xmlns:a16="http://schemas.microsoft.com/office/drawing/2014/main" id="{DFF3069C-6C4D-5346-8B5D-79301A243F89}"/>
                </a:ext>
              </a:extLst>
            </p:cNvPr>
            <p:cNvSpPr txBox="1">
              <a:spLocks noChangeArrowheads="1"/>
            </p:cNvSpPr>
            <p:nvPr/>
          </p:nvSpPr>
          <p:spPr bwMode="auto">
            <a:xfrm>
              <a:off x="3136900" y="43449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510" name="Text Box 111">
              <a:extLst>
                <a:ext uri="{FF2B5EF4-FFF2-40B4-BE49-F238E27FC236}">
                  <a16:creationId xmlns:a16="http://schemas.microsoft.com/office/drawing/2014/main" id="{7130BD6A-7F6A-754A-B130-C79EDCE8CC62}"/>
                </a:ext>
              </a:extLst>
            </p:cNvPr>
            <p:cNvSpPr txBox="1">
              <a:spLocks noChangeArrowheads="1"/>
            </p:cNvSpPr>
            <p:nvPr/>
          </p:nvSpPr>
          <p:spPr bwMode="auto">
            <a:xfrm>
              <a:off x="3136900" y="40401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511" name="Text Box 112">
              <a:extLst>
                <a:ext uri="{FF2B5EF4-FFF2-40B4-BE49-F238E27FC236}">
                  <a16:creationId xmlns:a16="http://schemas.microsoft.com/office/drawing/2014/main" id="{FE2A5F61-9388-6847-99AB-BA1A7C2543EC}"/>
                </a:ext>
              </a:extLst>
            </p:cNvPr>
            <p:cNvSpPr txBox="1">
              <a:spLocks noChangeArrowheads="1"/>
            </p:cNvSpPr>
            <p:nvPr/>
          </p:nvSpPr>
          <p:spPr bwMode="auto">
            <a:xfrm>
              <a:off x="387826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512" name="Text Box 113">
              <a:extLst>
                <a:ext uri="{FF2B5EF4-FFF2-40B4-BE49-F238E27FC236}">
                  <a16:creationId xmlns:a16="http://schemas.microsoft.com/office/drawing/2014/main" id="{88C837CB-1B37-7A4E-B57B-5EEE1CA10B19}"/>
                </a:ext>
              </a:extLst>
            </p:cNvPr>
            <p:cNvSpPr txBox="1">
              <a:spLocks noChangeArrowheads="1"/>
            </p:cNvSpPr>
            <p:nvPr/>
          </p:nvSpPr>
          <p:spPr bwMode="auto">
            <a:xfrm>
              <a:off x="41767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513" name="Text Box 114">
              <a:extLst>
                <a:ext uri="{FF2B5EF4-FFF2-40B4-BE49-F238E27FC236}">
                  <a16:creationId xmlns:a16="http://schemas.microsoft.com/office/drawing/2014/main" id="{F52617E4-0B6F-494A-983F-2B9AC565806C}"/>
                </a:ext>
              </a:extLst>
            </p:cNvPr>
            <p:cNvSpPr txBox="1">
              <a:spLocks noChangeArrowheads="1"/>
            </p:cNvSpPr>
            <p:nvPr/>
          </p:nvSpPr>
          <p:spPr bwMode="auto">
            <a:xfrm>
              <a:off x="4494213" y="6324600"/>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514" name="Text Box 115">
              <a:extLst>
                <a:ext uri="{FF2B5EF4-FFF2-40B4-BE49-F238E27FC236}">
                  <a16:creationId xmlns:a16="http://schemas.microsoft.com/office/drawing/2014/main" id="{FFD0E7CB-5612-384F-BABE-A5BFB9C45564}"/>
                </a:ext>
              </a:extLst>
            </p:cNvPr>
            <p:cNvSpPr txBox="1">
              <a:spLocks noChangeArrowheads="1"/>
            </p:cNvSpPr>
            <p:nvPr/>
          </p:nvSpPr>
          <p:spPr bwMode="auto">
            <a:xfrm>
              <a:off x="47910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515" name="Text Box 116">
              <a:extLst>
                <a:ext uri="{FF2B5EF4-FFF2-40B4-BE49-F238E27FC236}">
                  <a16:creationId xmlns:a16="http://schemas.microsoft.com/office/drawing/2014/main" id="{2314DB70-A80F-4D44-BBD5-8B0266F49B8F}"/>
                </a:ext>
              </a:extLst>
            </p:cNvPr>
            <p:cNvSpPr txBox="1">
              <a:spLocks noChangeArrowheads="1"/>
            </p:cNvSpPr>
            <p:nvPr/>
          </p:nvSpPr>
          <p:spPr bwMode="auto">
            <a:xfrm>
              <a:off x="50958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516" name="Text Box 117">
              <a:extLst>
                <a:ext uri="{FF2B5EF4-FFF2-40B4-BE49-F238E27FC236}">
                  <a16:creationId xmlns:a16="http://schemas.microsoft.com/office/drawing/2014/main" id="{07EF52AD-43FF-744D-AEE2-AA57A3415F8B}"/>
                </a:ext>
              </a:extLst>
            </p:cNvPr>
            <p:cNvSpPr txBox="1">
              <a:spLocks noChangeArrowheads="1"/>
            </p:cNvSpPr>
            <p:nvPr/>
          </p:nvSpPr>
          <p:spPr bwMode="auto">
            <a:xfrm>
              <a:off x="5400675" y="6324600"/>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517" name="Text Box 118">
              <a:extLst>
                <a:ext uri="{FF2B5EF4-FFF2-40B4-BE49-F238E27FC236}">
                  <a16:creationId xmlns:a16="http://schemas.microsoft.com/office/drawing/2014/main" id="{D0D6DE05-5D48-0344-AF56-7AC16C531C29}"/>
                </a:ext>
              </a:extLst>
            </p:cNvPr>
            <p:cNvSpPr txBox="1">
              <a:spLocks noChangeArrowheads="1"/>
            </p:cNvSpPr>
            <p:nvPr/>
          </p:nvSpPr>
          <p:spPr bwMode="auto">
            <a:xfrm>
              <a:off x="5703888"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518" name="Text Box 119">
              <a:extLst>
                <a:ext uri="{FF2B5EF4-FFF2-40B4-BE49-F238E27FC236}">
                  <a16:creationId xmlns:a16="http://schemas.microsoft.com/office/drawing/2014/main" id="{B357982F-15E5-154B-88BC-110BAB97E272}"/>
                </a:ext>
              </a:extLst>
            </p:cNvPr>
            <p:cNvSpPr txBox="1">
              <a:spLocks noChangeArrowheads="1"/>
            </p:cNvSpPr>
            <p:nvPr/>
          </p:nvSpPr>
          <p:spPr bwMode="auto">
            <a:xfrm>
              <a:off x="155575" y="6172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519" name="Text Box 120">
              <a:extLst>
                <a:ext uri="{FF2B5EF4-FFF2-40B4-BE49-F238E27FC236}">
                  <a16:creationId xmlns:a16="http://schemas.microsoft.com/office/drawing/2014/main" id="{929A492C-2B6D-7C4F-9D2D-234A56A302A2}"/>
                </a:ext>
              </a:extLst>
            </p:cNvPr>
            <p:cNvSpPr txBox="1">
              <a:spLocks noChangeArrowheads="1"/>
            </p:cNvSpPr>
            <p:nvPr/>
          </p:nvSpPr>
          <p:spPr bwMode="auto">
            <a:xfrm>
              <a:off x="165100" y="5867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520" name="Text Box 121">
              <a:extLst>
                <a:ext uri="{FF2B5EF4-FFF2-40B4-BE49-F238E27FC236}">
                  <a16:creationId xmlns:a16="http://schemas.microsoft.com/office/drawing/2014/main" id="{3EC2D7AE-B1DC-BB40-9A8B-B72EBD2488F2}"/>
                </a:ext>
              </a:extLst>
            </p:cNvPr>
            <p:cNvSpPr txBox="1">
              <a:spLocks noChangeArrowheads="1"/>
            </p:cNvSpPr>
            <p:nvPr/>
          </p:nvSpPr>
          <p:spPr bwMode="auto">
            <a:xfrm>
              <a:off x="6080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521" name="Line 122">
              <a:extLst>
                <a:ext uri="{FF2B5EF4-FFF2-40B4-BE49-F238E27FC236}">
                  <a16:creationId xmlns:a16="http://schemas.microsoft.com/office/drawing/2014/main" id="{39762B91-3E8F-9A46-BB3A-C6733807E5C7}"/>
                </a:ext>
              </a:extLst>
            </p:cNvPr>
            <p:cNvSpPr>
              <a:spLocks noChangeShapeType="1"/>
            </p:cNvSpPr>
            <p:nvPr/>
          </p:nvSpPr>
          <p:spPr bwMode="auto">
            <a:xfrm>
              <a:off x="760413" y="6326188"/>
              <a:ext cx="2287587" cy="1587"/>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22" name="Text Box 123">
              <a:extLst>
                <a:ext uri="{FF2B5EF4-FFF2-40B4-BE49-F238E27FC236}">
                  <a16:creationId xmlns:a16="http://schemas.microsoft.com/office/drawing/2014/main" id="{085ED846-33BF-3948-BAF3-FDD414ED7848}"/>
                </a:ext>
              </a:extLst>
            </p:cNvPr>
            <p:cNvSpPr txBox="1">
              <a:spLocks noChangeArrowheads="1"/>
            </p:cNvSpPr>
            <p:nvPr/>
          </p:nvSpPr>
          <p:spPr bwMode="auto">
            <a:xfrm>
              <a:off x="760413" y="6629400"/>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523" name="Text Box 124">
              <a:extLst>
                <a:ext uri="{FF2B5EF4-FFF2-40B4-BE49-F238E27FC236}">
                  <a16:creationId xmlns:a16="http://schemas.microsoft.com/office/drawing/2014/main" id="{CDE9F910-2CCE-5449-9063-D370BEE44528}"/>
                </a:ext>
              </a:extLst>
            </p:cNvPr>
            <p:cNvSpPr txBox="1">
              <a:spLocks noChangeArrowheads="1"/>
            </p:cNvSpPr>
            <p:nvPr/>
          </p:nvSpPr>
          <p:spPr bwMode="auto">
            <a:xfrm rot="-5400000">
              <a:off x="-988219" y="5031582"/>
              <a:ext cx="2281237"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524" name="Text Box 125">
              <a:extLst>
                <a:ext uri="{FF2B5EF4-FFF2-40B4-BE49-F238E27FC236}">
                  <a16:creationId xmlns:a16="http://schemas.microsoft.com/office/drawing/2014/main" id="{A49DA170-69BA-3C4F-AA58-38074232CBBB}"/>
                </a:ext>
              </a:extLst>
            </p:cNvPr>
            <p:cNvSpPr txBox="1">
              <a:spLocks noChangeArrowheads="1"/>
            </p:cNvSpPr>
            <p:nvPr/>
          </p:nvSpPr>
          <p:spPr bwMode="auto">
            <a:xfrm>
              <a:off x="165100" y="5562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525" name="Text Box 126">
              <a:extLst>
                <a:ext uri="{FF2B5EF4-FFF2-40B4-BE49-F238E27FC236}">
                  <a16:creationId xmlns:a16="http://schemas.microsoft.com/office/drawing/2014/main" id="{6C437706-17B4-8C4B-8447-E139899F5A8F}"/>
                </a:ext>
              </a:extLst>
            </p:cNvPr>
            <p:cNvSpPr txBox="1">
              <a:spLocks noChangeArrowheads="1"/>
            </p:cNvSpPr>
            <p:nvPr/>
          </p:nvSpPr>
          <p:spPr bwMode="auto">
            <a:xfrm>
              <a:off x="165100" y="5259388"/>
              <a:ext cx="455613" cy="303212"/>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526" name="Text Box 127">
              <a:extLst>
                <a:ext uri="{FF2B5EF4-FFF2-40B4-BE49-F238E27FC236}">
                  <a16:creationId xmlns:a16="http://schemas.microsoft.com/office/drawing/2014/main" id="{8667F193-318A-1849-B52C-ED0E5B4FE27C}"/>
                </a:ext>
              </a:extLst>
            </p:cNvPr>
            <p:cNvSpPr txBox="1">
              <a:spLocks noChangeArrowheads="1"/>
            </p:cNvSpPr>
            <p:nvPr/>
          </p:nvSpPr>
          <p:spPr bwMode="auto">
            <a:xfrm>
              <a:off x="165100" y="49545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527" name="Text Box 128">
              <a:extLst>
                <a:ext uri="{FF2B5EF4-FFF2-40B4-BE49-F238E27FC236}">
                  <a16:creationId xmlns:a16="http://schemas.microsoft.com/office/drawing/2014/main" id="{04BADC35-BFAF-5F4D-82F2-2E0F0A7C5F2D}"/>
                </a:ext>
              </a:extLst>
            </p:cNvPr>
            <p:cNvSpPr txBox="1">
              <a:spLocks noChangeArrowheads="1"/>
            </p:cNvSpPr>
            <p:nvPr/>
          </p:nvSpPr>
          <p:spPr bwMode="auto">
            <a:xfrm>
              <a:off x="165100" y="46497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528" name="Text Box 129">
              <a:extLst>
                <a:ext uri="{FF2B5EF4-FFF2-40B4-BE49-F238E27FC236}">
                  <a16:creationId xmlns:a16="http://schemas.microsoft.com/office/drawing/2014/main" id="{AC4CE8BB-FE45-074A-BDAD-17000C90E0D7}"/>
                </a:ext>
              </a:extLst>
            </p:cNvPr>
            <p:cNvSpPr txBox="1">
              <a:spLocks noChangeArrowheads="1"/>
            </p:cNvSpPr>
            <p:nvPr/>
          </p:nvSpPr>
          <p:spPr bwMode="auto">
            <a:xfrm>
              <a:off x="165100" y="43449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529" name="Text Box 130">
              <a:extLst>
                <a:ext uri="{FF2B5EF4-FFF2-40B4-BE49-F238E27FC236}">
                  <a16:creationId xmlns:a16="http://schemas.microsoft.com/office/drawing/2014/main" id="{B266E63E-EA77-6A4D-B602-26D4A0432B86}"/>
                </a:ext>
              </a:extLst>
            </p:cNvPr>
            <p:cNvSpPr txBox="1">
              <a:spLocks noChangeArrowheads="1"/>
            </p:cNvSpPr>
            <p:nvPr/>
          </p:nvSpPr>
          <p:spPr bwMode="auto">
            <a:xfrm>
              <a:off x="165100" y="40401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530" name="Text Box 131">
              <a:extLst>
                <a:ext uri="{FF2B5EF4-FFF2-40B4-BE49-F238E27FC236}">
                  <a16:creationId xmlns:a16="http://schemas.microsoft.com/office/drawing/2014/main" id="{9981F9C2-56D9-4A4D-92F1-B1411AB79A8E}"/>
                </a:ext>
              </a:extLst>
            </p:cNvPr>
            <p:cNvSpPr txBox="1">
              <a:spLocks noChangeArrowheads="1"/>
            </p:cNvSpPr>
            <p:nvPr/>
          </p:nvSpPr>
          <p:spPr bwMode="auto">
            <a:xfrm>
              <a:off x="90646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531" name="Text Box 132">
              <a:extLst>
                <a:ext uri="{FF2B5EF4-FFF2-40B4-BE49-F238E27FC236}">
                  <a16:creationId xmlns:a16="http://schemas.microsoft.com/office/drawing/2014/main" id="{DEE84509-0F19-B944-AC41-09210B930098}"/>
                </a:ext>
              </a:extLst>
            </p:cNvPr>
            <p:cNvSpPr txBox="1">
              <a:spLocks noChangeArrowheads="1"/>
            </p:cNvSpPr>
            <p:nvPr/>
          </p:nvSpPr>
          <p:spPr bwMode="auto">
            <a:xfrm>
              <a:off x="12049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532" name="Text Box 133">
              <a:extLst>
                <a:ext uri="{FF2B5EF4-FFF2-40B4-BE49-F238E27FC236}">
                  <a16:creationId xmlns:a16="http://schemas.microsoft.com/office/drawing/2014/main" id="{069C1529-B4C8-E744-BE04-A24F96DF2574}"/>
                </a:ext>
              </a:extLst>
            </p:cNvPr>
            <p:cNvSpPr txBox="1">
              <a:spLocks noChangeArrowheads="1"/>
            </p:cNvSpPr>
            <p:nvPr/>
          </p:nvSpPr>
          <p:spPr bwMode="auto">
            <a:xfrm>
              <a:off x="1522413" y="6324600"/>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533" name="Text Box 134">
              <a:extLst>
                <a:ext uri="{FF2B5EF4-FFF2-40B4-BE49-F238E27FC236}">
                  <a16:creationId xmlns:a16="http://schemas.microsoft.com/office/drawing/2014/main" id="{F0FDB539-E911-8240-A603-C909DF5B1ABC}"/>
                </a:ext>
              </a:extLst>
            </p:cNvPr>
            <p:cNvSpPr txBox="1">
              <a:spLocks noChangeArrowheads="1"/>
            </p:cNvSpPr>
            <p:nvPr/>
          </p:nvSpPr>
          <p:spPr bwMode="auto">
            <a:xfrm>
              <a:off x="18192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534" name="Text Box 135">
              <a:extLst>
                <a:ext uri="{FF2B5EF4-FFF2-40B4-BE49-F238E27FC236}">
                  <a16:creationId xmlns:a16="http://schemas.microsoft.com/office/drawing/2014/main" id="{26EB9BAF-3208-4148-B004-13AEF009FEB3}"/>
                </a:ext>
              </a:extLst>
            </p:cNvPr>
            <p:cNvSpPr txBox="1">
              <a:spLocks noChangeArrowheads="1"/>
            </p:cNvSpPr>
            <p:nvPr/>
          </p:nvSpPr>
          <p:spPr bwMode="auto">
            <a:xfrm>
              <a:off x="21240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535" name="Text Box 136">
              <a:extLst>
                <a:ext uri="{FF2B5EF4-FFF2-40B4-BE49-F238E27FC236}">
                  <a16:creationId xmlns:a16="http://schemas.microsoft.com/office/drawing/2014/main" id="{35FD5B58-CA16-0740-8E90-C3EF38F8D6E2}"/>
                </a:ext>
              </a:extLst>
            </p:cNvPr>
            <p:cNvSpPr txBox="1">
              <a:spLocks noChangeArrowheads="1"/>
            </p:cNvSpPr>
            <p:nvPr/>
          </p:nvSpPr>
          <p:spPr bwMode="auto">
            <a:xfrm>
              <a:off x="2428875" y="6324600"/>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536" name="Text Box 137">
              <a:extLst>
                <a:ext uri="{FF2B5EF4-FFF2-40B4-BE49-F238E27FC236}">
                  <a16:creationId xmlns:a16="http://schemas.microsoft.com/office/drawing/2014/main" id="{69F8158C-DBA6-5342-BDA5-992B56201C97}"/>
                </a:ext>
              </a:extLst>
            </p:cNvPr>
            <p:cNvSpPr txBox="1">
              <a:spLocks noChangeArrowheads="1"/>
            </p:cNvSpPr>
            <p:nvPr/>
          </p:nvSpPr>
          <p:spPr bwMode="auto">
            <a:xfrm>
              <a:off x="2732088"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537" name="Freeform 138">
              <a:extLst>
                <a:ext uri="{FF2B5EF4-FFF2-40B4-BE49-F238E27FC236}">
                  <a16:creationId xmlns:a16="http://schemas.microsoft.com/office/drawing/2014/main" id="{90CCB4DB-593F-DF4F-8782-231A00AE84CB}"/>
                </a:ext>
              </a:extLst>
            </p:cNvPr>
            <p:cNvSpPr>
              <a:spLocks/>
            </p:cNvSpPr>
            <p:nvPr/>
          </p:nvSpPr>
          <p:spPr bwMode="auto">
            <a:xfrm>
              <a:off x="914400" y="1447800"/>
              <a:ext cx="1981200" cy="1905000"/>
            </a:xfrm>
            <a:custGeom>
              <a:avLst/>
              <a:gdLst>
                <a:gd name="T0" fmla="*/ 0 w 1248"/>
                <a:gd name="T1" fmla="*/ 1905000 h 1200"/>
                <a:gd name="T2" fmla="*/ 1905000 w 1248"/>
                <a:gd name="T3" fmla="*/ 0 h 1200"/>
                <a:gd name="T4" fmla="*/ 1981200 w 1248"/>
                <a:gd name="T5" fmla="*/ 0 h 1200"/>
                <a:gd name="T6" fmla="*/ 1981200 w 1248"/>
                <a:gd name="T7" fmla="*/ 990600 h 1200"/>
                <a:gd name="T8" fmla="*/ 1219200 w 1248"/>
                <a:gd name="T9" fmla="*/ 990600 h 1200"/>
                <a:gd name="T10" fmla="*/ 304800 w 1248"/>
                <a:gd name="T11" fmla="*/ 1905000 h 1200"/>
                <a:gd name="T12" fmla="*/ 0 w 1248"/>
                <a:gd name="T13" fmla="*/ 1905000 h 1200"/>
                <a:gd name="T14" fmla="*/ 0 60000 65536"/>
                <a:gd name="T15" fmla="*/ 0 60000 65536"/>
                <a:gd name="T16" fmla="*/ 0 60000 65536"/>
                <a:gd name="T17" fmla="*/ 0 60000 65536"/>
                <a:gd name="T18" fmla="*/ 0 60000 65536"/>
                <a:gd name="T19" fmla="*/ 0 60000 65536"/>
                <a:gd name="T20" fmla="*/ 0 60000 65536"/>
                <a:gd name="T21" fmla="*/ 0 w 1248"/>
                <a:gd name="T22" fmla="*/ 0 h 1200"/>
                <a:gd name="T23" fmla="*/ 1248 w 1248"/>
                <a:gd name="T24" fmla="*/ 1200 h 1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8" h="1200">
                  <a:moveTo>
                    <a:pt x="0" y="1200"/>
                  </a:moveTo>
                  <a:lnTo>
                    <a:pt x="1200" y="0"/>
                  </a:lnTo>
                  <a:lnTo>
                    <a:pt x="1248" y="0"/>
                  </a:lnTo>
                  <a:lnTo>
                    <a:pt x="1248" y="624"/>
                  </a:lnTo>
                  <a:lnTo>
                    <a:pt x="768" y="624"/>
                  </a:lnTo>
                  <a:lnTo>
                    <a:pt x="192" y="1200"/>
                  </a:lnTo>
                  <a:lnTo>
                    <a:pt x="0" y="120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38" name="Freeform 139">
              <a:extLst>
                <a:ext uri="{FF2B5EF4-FFF2-40B4-BE49-F238E27FC236}">
                  <a16:creationId xmlns:a16="http://schemas.microsoft.com/office/drawing/2014/main" id="{5BA4A31B-4D4C-3542-9100-611DE772BD38}"/>
                </a:ext>
              </a:extLst>
            </p:cNvPr>
            <p:cNvSpPr>
              <a:spLocks/>
            </p:cNvSpPr>
            <p:nvPr/>
          </p:nvSpPr>
          <p:spPr bwMode="auto">
            <a:xfrm>
              <a:off x="762000" y="5029200"/>
              <a:ext cx="2133600" cy="1295400"/>
            </a:xfrm>
            <a:custGeom>
              <a:avLst/>
              <a:gdLst>
                <a:gd name="T0" fmla="*/ 0 w 1344"/>
                <a:gd name="T1" fmla="*/ 1295400 h 816"/>
                <a:gd name="T2" fmla="*/ 0 w 1344"/>
                <a:gd name="T3" fmla="*/ 914400 h 816"/>
                <a:gd name="T4" fmla="*/ 914400 w 1344"/>
                <a:gd name="T5" fmla="*/ 0 h 816"/>
                <a:gd name="T6" fmla="*/ 2133600 w 1344"/>
                <a:gd name="T7" fmla="*/ 0 h 816"/>
                <a:gd name="T8" fmla="*/ 2133600 w 1344"/>
                <a:gd name="T9" fmla="*/ 609600 h 816"/>
                <a:gd name="T10" fmla="*/ 685800 w 1344"/>
                <a:gd name="T11" fmla="*/ 609600 h 816"/>
                <a:gd name="T12" fmla="*/ 0 w 1344"/>
                <a:gd name="T13" fmla="*/ 1295400 h 816"/>
                <a:gd name="T14" fmla="*/ 0 60000 65536"/>
                <a:gd name="T15" fmla="*/ 0 60000 65536"/>
                <a:gd name="T16" fmla="*/ 0 60000 65536"/>
                <a:gd name="T17" fmla="*/ 0 60000 65536"/>
                <a:gd name="T18" fmla="*/ 0 60000 65536"/>
                <a:gd name="T19" fmla="*/ 0 60000 65536"/>
                <a:gd name="T20" fmla="*/ 0 60000 65536"/>
                <a:gd name="T21" fmla="*/ 0 w 1344"/>
                <a:gd name="T22" fmla="*/ 0 h 816"/>
                <a:gd name="T23" fmla="*/ 1344 w 1344"/>
                <a:gd name="T24" fmla="*/ 816 h 8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816">
                  <a:moveTo>
                    <a:pt x="0" y="816"/>
                  </a:moveTo>
                  <a:lnTo>
                    <a:pt x="0" y="576"/>
                  </a:lnTo>
                  <a:lnTo>
                    <a:pt x="576" y="0"/>
                  </a:lnTo>
                  <a:lnTo>
                    <a:pt x="1344" y="0"/>
                  </a:lnTo>
                  <a:lnTo>
                    <a:pt x="1344" y="384"/>
                  </a:lnTo>
                  <a:lnTo>
                    <a:pt x="432" y="384"/>
                  </a:lnTo>
                  <a:lnTo>
                    <a:pt x="0" y="816"/>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39" name="Freeform 140">
              <a:extLst>
                <a:ext uri="{FF2B5EF4-FFF2-40B4-BE49-F238E27FC236}">
                  <a16:creationId xmlns:a16="http://schemas.microsoft.com/office/drawing/2014/main" id="{C496B5BE-9C6F-504A-85EA-9C03EA149671}"/>
                </a:ext>
              </a:extLst>
            </p:cNvPr>
            <p:cNvSpPr>
              <a:spLocks/>
            </p:cNvSpPr>
            <p:nvPr/>
          </p:nvSpPr>
          <p:spPr bwMode="auto">
            <a:xfrm>
              <a:off x="3733800" y="1447800"/>
              <a:ext cx="2133600" cy="1905000"/>
            </a:xfrm>
            <a:custGeom>
              <a:avLst/>
              <a:gdLst>
                <a:gd name="T0" fmla="*/ 0 w 1344"/>
                <a:gd name="T1" fmla="*/ 1905000 h 1200"/>
                <a:gd name="T2" fmla="*/ 0 w 1344"/>
                <a:gd name="T3" fmla="*/ 1828800 h 1200"/>
                <a:gd name="T4" fmla="*/ 1828800 w 1344"/>
                <a:gd name="T5" fmla="*/ 0 h 1200"/>
                <a:gd name="T6" fmla="*/ 2133600 w 1344"/>
                <a:gd name="T7" fmla="*/ 0 h 1200"/>
                <a:gd name="T8" fmla="*/ 2133600 w 1344"/>
                <a:gd name="T9" fmla="*/ 914400 h 1200"/>
                <a:gd name="T10" fmla="*/ 1219200 w 1344"/>
                <a:gd name="T11" fmla="*/ 914400 h 1200"/>
                <a:gd name="T12" fmla="*/ 228600 w 1344"/>
                <a:gd name="T13" fmla="*/ 1905000 h 1200"/>
                <a:gd name="T14" fmla="*/ 0 w 1344"/>
                <a:gd name="T15" fmla="*/ 1905000 h 1200"/>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200"/>
                <a:gd name="T26" fmla="*/ 1344 w 1344"/>
                <a:gd name="T27" fmla="*/ 1200 h 1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200">
                  <a:moveTo>
                    <a:pt x="0" y="1200"/>
                  </a:moveTo>
                  <a:lnTo>
                    <a:pt x="0" y="1152"/>
                  </a:lnTo>
                  <a:lnTo>
                    <a:pt x="1152" y="0"/>
                  </a:lnTo>
                  <a:lnTo>
                    <a:pt x="1344" y="0"/>
                  </a:lnTo>
                  <a:lnTo>
                    <a:pt x="1344" y="576"/>
                  </a:lnTo>
                  <a:lnTo>
                    <a:pt x="768" y="576"/>
                  </a:lnTo>
                  <a:lnTo>
                    <a:pt x="144" y="1200"/>
                  </a:lnTo>
                  <a:lnTo>
                    <a:pt x="0" y="120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40" name="Freeform 141">
              <a:extLst>
                <a:ext uri="{FF2B5EF4-FFF2-40B4-BE49-F238E27FC236}">
                  <a16:creationId xmlns:a16="http://schemas.microsoft.com/office/drawing/2014/main" id="{9CF8757D-5B34-2049-BC92-1A83D0192D8B}"/>
                </a:ext>
              </a:extLst>
            </p:cNvPr>
            <p:cNvSpPr>
              <a:spLocks/>
            </p:cNvSpPr>
            <p:nvPr/>
          </p:nvSpPr>
          <p:spPr bwMode="auto">
            <a:xfrm>
              <a:off x="3733800" y="4800600"/>
              <a:ext cx="2133600" cy="1524000"/>
            </a:xfrm>
            <a:custGeom>
              <a:avLst/>
              <a:gdLst>
                <a:gd name="T0" fmla="*/ 0 w 1344"/>
                <a:gd name="T1" fmla="*/ 1524000 h 960"/>
                <a:gd name="T2" fmla="*/ 0 w 1344"/>
                <a:gd name="T3" fmla="*/ 1066800 h 960"/>
                <a:gd name="T4" fmla="*/ 1066800 w 1344"/>
                <a:gd name="T5" fmla="*/ 0 h 960"/>
                <a:gd name="T6" fmla="*/ 2133600 w 1344"/>
                <a:gd name="T7" fmla="*/ 0 h 960"/>
                <a:gd name="T8" fmla="*/ 2133600 w 1344"/>
                <a:gd name="T9" fmla="*/ 609600 h 960"/>
                <a:gd name="T10" fmla="*/ 914400 w 1344"/>
                <a:gd name="T11" fmla="*/ 609600 h 960"/>
                <a:gd name="T12" fmla="*/ 0 w 1344"/>
                <a:gd name="T13" fmla="*/ 1524000 h 960"/>
                <a:gd name="T14" fmla="*/ 0 60000 65536"/>
                <a:gd name="T15" fmla="*/ 0 60000 65536"/>
                <a:gd name="T16" fmla="*/ 0 60000 65536"/>
                <a:gd name="T17" fmla="*/ 0 60000 65536"/>
                <a:gd name="T18" fmla="*/ 0 60000 65536"/>
                <a:gd name="T19" fmla="*/ 0 60000 65536"/>
                <a:gd name="T20" fmla="*/ 0 60000 65536"/>
                <a:gd name="T21" fmla="*/ 0 w 1344"/>
                <a:gd name="T22" fmla="*/ 0 h 960"/>
                <a:gd name="T23" fmla="*/ 1344 w 1344"/>
                <a:gd name="T24" fmla="*/ 960 h 9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960">
                  <a:moveTo>
                    <a:pt x="0" y="960"/>
                  </a:moveTo>
                  <a:lnTo>
                    <a:pt x="0" y="672"/>
                  </a:lnTo>
                  <a:lnTo>
                    <a:pt x="672" y="0"/>
                  </a:lnTo>
                  <a:lnTo>
                    <a:pt x="1344" y="0"/>
                  </a:lnTo>
                  <a:lnTo>
                    <a:pt x="1344" y="384"/>
                  </a:lnTo>
                  <a:lnTo>
                    <a:pt x="576" y="384"/>
                  </a:lnTo>
                  <a:lnTo>
                    <a:pt x="0" y="96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41" name="Line 142">
              <a:extLst>
                <a:ext uri="{FF2B5EF4-FFF2-40B4-BE49-F238E27FC236}">
                  <a16:creationId xmlns:a16="http://schemas.microsoft.com/office/drawing/2014/main" id="{524DD7A8-CA7A-C44B-A8B5-D83619C4B530}"/>
                </a:ext>
              </a:extLst>
            </p:cNvPr>
            <p:cNvSpPr>
              <a:spLocks noChangeShapeType="1"/>
            </p:cNvSpPr>
            <p:nvPr/>
          </p:nvSpPr>
          <p:spPr bwMode="auto">
            <a:xfrm flipH="1" flipV="1">
              <a:off x="4795838" y="4800600"/>
              <a:ext cx="106521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2" name="Line 143">
              <a:extLst>
                <a:ext uri="{FF2B5EF4-FFF2-40B4-BE49-F238E27FC236}">
                  <a16:creationId xmlns:a16="http://schemas.microsoft.com/office/drawing/2014/main" id="{E87BF7CF-7145-A240-9062-B8B3167E55FD}"/>
                </a:ext>
              </a:extLst>
            </p:cNvPr>
            <p:cNvSpPr>
              <a:spLocks noChangeShapeType="1"/>
            </p:cNvSpPr>
            <p:nvPr/>
          </p:nvSpPr>
          <p:spPr bwMode="auto">
            <a:xfrm flipV="1">
              <a:off x="3730625" y="4800600"/>
              <a:ext cx="1069975"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3" name="Line 144">
              <a:extLst>
                <a:ext uri="{FF2B5EF4-FFF2-40B4-BE49-F238E27FC236}">
                  <a16:creationId xmlns:a16="http://schemas.microsoft.com/office/drawing/2014/main" id="{56FA7A3D-ADCF-0340-9A73-F00A20D35D2F}"/>
                </a:ext>
              </a:extLst>
            </p:cNvPr>
            <p:cNvSpPr>
              <a:spLocks noChangeShapeType="1"/>
            </p:cNvSpPr>
            <p:nvPr/>
          </p:nvSpPr>
          <p:spPr bwMode="auto">
            <a:xfrm flipH="1" flipV="1">
              <a:off x="4495800" y="5105400"/>
              <a:ext cx="13652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4" name="Line 145">
              <a:extLst>
                <a:ext uri="{FF2B5EF4-FFF2-40B4-BE49-F238E27FC236}">
                  <a16:creationId xmlns:a16="http://schemas.microsoft.com/office/drawing/2014/main" id="{658461CF-8B0B-4C43-A58D-F020047A3677}"/>
                </a:ext>
              </a:extLst>
            </p:cNvPr>
            <p:cNvSpPr>
              <a:spLocks noChangeShapeType="1"/>
            </p:cNvSpPr>
            <p:nvPr/>
          </p:nvSpPr>
          <p:spPr bwMode="auto">
            <a:xfrm flipV="1">
              <a:off x="3733800" y="4800600"/>
              <a:ext cx="1524000" cy="15224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5" name="Line 146">
              <a:extLst>
                <a:ext uri="{FF2B5EF4-FFF2-40B4-BE49-F238E27FC236}">
                  <a16:creationId xmlns:a16="http://schemas.microsoft.com/office/drawing/2014/main" id="{80082DD5-835B-A344-A7B5-90125E59A5E2}"/>
                </a:ext>
              </a:extLst>
            </p:cNvPr>
            <p:cNvSpPr>
              <a:spLocks noChangeShapeType="1"/>
            </p:cNvSpPr>
            <p:nvPr/>
          </p:nvSpPr>
          <p:spPr bwMode="auto">
            <a:xfrm flipV="1">
              <a:off x="3733800" y="4800600"/>
              <a:ext cx="1219200" cy="12176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6" name="Text Box 147">
              <a:extLst>
                <a:ext uri="{FF2B5EF4-FFF2-40B4-BE49-F238E27FC236}">
                  <a16:creationId xmlns:a16="http://schemas.microsoft.com/office/drawing/2014/main" id="{13DF90DE-8956-4A42-B63B-76DECDC1BD7D}"/>
                </a:ext>
              </a:extLst>
            </p:cNvPr>
            <p:cNvSpPr txBox="1">
              <a:spLocks noChangeArrowheads="1"/>
            </p:cNvSpPr>
            <p:nvPr/>
          </p:nvSpPr>
          <p:spPr bwMode="auto">
            <a:xfrm>
              <a:off x="4776788" y="49530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547" name="Text Box 148">
              <a:extLst>
                <a:ext uri="{FF2B5EF4-FFF2-40B4-BE49-F238E27FC236}">
                  <a16:creationId xmlns:a16="http://schemas.microsoft.com/office/drawing/2014/main" id="{77E9B219-F89D-B74C-96C6-73D48CF6E500}"/>
                </a:ext>
              </a:extLst>
            </p:cNvPr>
            <p:cNvSpPr txBox="1">
              <a:spLocks noChangeArrowheads="1"/>
            </p:cNvSpPr>
            <p:nvPr/>
          </p:nvSpPr>
          <p:spPr bwMode="auto">
            <a:xfrm>
              <a:off x="3810000" y="45720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548" name="Line 149">
              <a:extLst>
                <a:ext uri="{FF2B5EF4-FFF2-40B4-BE49-F238E27FC236}">
                  <a16:creationId xmlns:a16="http://schemas.microsoft.com/office/drawing/2014/main" id="{FEEB290B-FD30-3040-B3F9-A5C47CE0BB50}"/>
                </a:ext>
              </a:extLst>
            </p:cNvPr>
            <p:cNvSpPr>
              <a:spLocks noChangeShapeType="1"/>
            </p:cNvSpPr>
            <p:nvPr/>
          </p:nvSpPr>
          <p:spPr bwMode="auto">
            <a:xfrm>
              <a:off x="3732213" y="6326188"/>
              <a:ext cx="2287587" cy="1587"/>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49" name="Line 150">
              <a:extLst>
                <a:ext uri="{FF2B5EF4-FFF2-40B4-BE49-F238E27FC236}">
                  <a16:creationId xmlns:a16="http://schemas.microsoft.com/office/drawing/2014/main" id="{BAA7CC3E-7765-A042-A184-787B77C5E7B5}"/>
                </a:ext>
              </a:extLst>
            </p:cNvPr>
            <p:cNvSpPr>
              <a:spLocks noChangeShapeType="1"/>
            </p:cNvSpPr>
            <p:nvPr/>
          </p:nvSpPr>
          <p:spPr bwMode="auto">
            <a:xfrm flipV="1">
              <a:off x="3732213" y="4043363"/>
              <a:ext cx="0" cy="2284412"/>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50" name="Line 151">
              <a:extLst>
                <a:ext uri="{FF2B5EF4-FFF2-40B4-BE49-F238E27FC236}">
                  <a16:creationId xmlns:a16="http://schemas.microsoft.com/office/drawing/2014/main" id="{57492B9F-84E4-7844-9AF0-96F42352EEF4}"/>
                </a:ext>
              </a:extLst>
            </p:cNvPr>
            <p:cNvSpPr>
              <a:spLocks noChangeShapeType="1"/>
            </p:cNvSpPr>
            <p:nvPr/>
          </p:nvSpPr>
          <p:spPr bwMode="auto">
            <a:xfrm flipH="1" flipV="1">
              <a:off x="4191000" y="5410200"/>
              <a:ext cx="16700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51" name="Text Box 152">
              <a:extLst>
                <a:ext uri="{FF2B5EF4-FFF2-40B4-BE49-F238E27FC236}">
                  <a16:creationId xmlns:a16="http://schemas.microsoft.com/office/drawing/2014/main" id="{38D8CE37-16C3-2A4E-9A7F-2C2DFD8C5B72}"/>
                </a:ext>
              </a:extLst>
            </p:cNvPr>
            <p:cNvSpPr txBox="1">
              <a:spLocks noChangeArrowheads="1"/>
            </p:cNvSpPr>
            <p:nvPr/>
          </p:nvSpPr>
          <p:spPr bwMode="auto">
            <a:xfrm>
              <a:off x="4776788" y="52578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552" name="Line 153">
              <a:extLst>
                <a:ext uri="{FF2B5EF4-FFF2-40B4-BE49-F238E27FC236}">
                  <a16:creationId xmlns:a16="http://schemas.microsoft.com/office/drawing/2014/main" id="{EC4E6043-84F2-2A44-8E44-00480C60F269}"/>
                </a:ext>
              </a:extLst>
            </p:cNvPr>
            <p:cNvSpPr>
              <a:spLocks noChangeShapeType="1"/>
            </p:cNvSpPr>
            <p:nvPr/>
          </p:nvSpPr>
          <p:spPr bwMode="auto">
            <a:xfrm flipH="1" flipV="1">
              <a:off x="3886200" y="5715000"/>
              <a:ext cx="197485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553" name="Text Box 154">
              <a:extLst>
                <a:ext uri="{FF2B5EF4-FFF2-40B4-BE49-F238E27FC236}">
                  <a16:creationId xmlns:a16="http://schemas.microsoft.com/office/drawing/2014/main" id="{B27AFB88-B7E8-5B4A-9D1A-2C413654B09B}"/>
                </a:ext>
              </a:extLst>
            </p:cNvPr>
            <p:cNvSpPr txBox="1">
              <a:spLocks noChangeArrowheads="1"/>
            </p:cNvSpPr>
            <p:nvPr/>
          </p:nvSpPr>
          <p:spPr bwMode="auto">
            <a:xfrm>
              <a:off x="4776788" y="55626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FMA</a:t>
              </a:r>
            </a:p>
          </p:txBody>
        </p:sp>
        <p:sp>
          <p:nvSpPr>
            <p:cNvPr id="554" name="Text Box 155">
              <a:extLst>
                <a:ext uri="{FF2B5EF4-FFF2-40B4-BE49-F238E27FC236}">
                  <a16:creationId xmlns:a16="http://schemas.microsoft.com/office/drawing/2014/main" id="{051701F8-F5B6-B142-9D52-126DF44F41D8}"/>
                </a:ext>
              </a:extLst>
            </p:cNvPr>
            <p:cNvSpPr txBox="1">
              <a:spLocks noChangeArrowheads="1"/>
            </p:cNvSpPr>
            <p:nvPr/>
          </p:nvSpPr>
          <p:spPr bwMode="auto">
            <a:xfrm rot="-2700000">
              <a:off x="3581400" y="54102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555" name="Text Box 156">
              <a:extLst>
                <a:ext uri="{FF2B5EF4-FFF2-40B4-BE49-F238E27FC236}">
                  <a16:creationId xmlns:a16="http://schemas.microsoft.com/office/drawing/2014/main" id="{FB0CF018-6EAE-9043-B1FE-561F4C8FED35}"/>
                </a:ext>
              </a:extLst>
            </p:cNvPr>
            <p:cNvSpPr txBox="1">
              <a:spLocks noChangeArrowheads="1"/>
            </p:cNvSpPr>
            <p:nvPr/>
          </p:nvSpPr>
          <p:spPr bwMode="auto">
            <a:xfrm rot="-2700000">
              <a:off x="3505200" y="51816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bank conflicts</a:t>
              </a:r>
            </a:p>
          </p:txBody>
        </p:sp>
        <p:sp>
          <p:nvSpPr>
            <p:cNvPr id="556" name="Text Box 157">
              <a:extLst>
                <a:ext uri="{FF2B5EF4-FFF2-40B4-BE49-F238E27FC236}">
                  <a16:creationId xmlns:a16="http://schemas.microsoft.com/office/drawing/2014/main" id="{73A20DAF-EDF5-6C47-9984-3F3DC57F0FF6}"/>
                </a:ext>
              </a:extLst>
            </p:cNvPr>
            <p:cNvSpPr txBox="1">
              <a:spLocks noChangeArrowheads="1"/>
            </p:cNvSpPr>
            <p:nvPr/>
          </p:nvSpPr>
          <p:spPr bwMode="auto">
            <a:xfrm>
              <a:off x="1806575" y="51816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25% FP</a:t>
              </a:r>
              <a:endParaRPr lang="en-US" sz="1200" i="1">
                <a:solidFill>
                  <a:srgbClr val="808080"/>
                </a:solidFill>
              </a:endParaRPr>
            </a:p>
          </p:txBody>
        </p:sp>
        <p:sp>
          <p:nvSpPr>
            <p:cNvPr id="557" name="Line 158">
              <a:extLst>
                <a:ext uri="{FF2B5EF4-FFF2-40B4-BE49-F238E27FC236}">
                  <a16:creationId xmlns:a16="http://schemas.microsoft.com/office/drawing/2014/main" id="{B3FB8C6F-F5CF-F141-80FC-DE9183106279}"/>
                </a:ext>
              </a:extLst>
            </p:cNvPr>
            <p:cNvSpPr>
              <a:spLocks noChangeShapeType="1"/>
            </p:cNvSpPr>
            <p:nvPr/>
          </p:nvSpPr>
          <p:spPr bwMode="auto">
            <a:xfrm flipH="1" flipV="1">
              <a:off x="1676400" y="5029200"/>
              <a:ext cx="1214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58" name="Line 159">
              <a:extLst>
                <a:ext uri="{FF2B5EF4-FFF2-40B4-BE49-F238E27FC236}">
                  <a16:creationId xmlns:a16="http://schemas.microsoft.com/office/drawing/2014/main" id="{1A18BE13-F611-E74D-B071-941F36EA3652}"/>
                </a:ext>
              </a:extLst>
            </p:cNvPr>
            <p:cNvSpPr>
              <a:spLocks noChangeShapeType="1"/>
            </p:cNvSpPr>
            <p:nvPr/>
          </p:nvSpPr>
          <p:spPr bwMode="auto">
            <a:xfrm flipH="1" flipV="1">
              <a:off x="1371600" y="5334000"/>
              <a:ext cx="15192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59" name="Line 160">
              <a:extLst>
                <a:ext uri="{FF2B5EF4-FFF2-40B4-BE49-F238E27FC236}">
                  <a16:creationId xmlns:a16="http://schemas.microsoft.com/office/drawing/2014/main" id="{B270D308-07B5-8146-B80C-9F9EF2F83613}"/>
                </a:ext>
              </a:extLst>
            </p:cNvPr>
            <p:cNvSpPr>
              <a:spLocks noChangeShapeType="1"/>
            </p:cNvSpPr>
            <p:nvPr/>
          </p:nvSpPr>
          <p:spPr bwMode="auto">
            <a:xfrm flipV="1">
              <a:off x="760413" y="5029200"/>
              <a:ext cx="1296987" cy="1295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60" name="Text Box 161">
              <a:extLst>
                <a:ext uri="{FF2B5EF4-FFF2-40B4-BE49-F238E27FC236}">
                  <a16:creationId xmlns:a16="http://schemas.microsoft.com/office/drawing/2014/main" id="{31515DE0-D63C-694E-933C-612A8AB5A14C}"/>
                </a:ext>
              </a:extLst>
            </p:cNvPr>
            <p:cNvSpPr txBox="1">
              <a:spLocks noChangeArrowheads="1"/>
            </p:cNvSpPr>
            <p:nvPr/>
          </p:nvSpPr>
          <p:spPr bwMode="auto">
            <a:xfrm>
              <a:off x="838200" y="48006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561" name="Line 162">
              <a:extLst>
                <a:ext uri="{FF2B5EF4-FFF2-40B4-BE49-F238E27FC236}">
                  <a16:creationId xmlns:a16="http://schemas.microsoft.com/office/drawing/2014/main" id="{5C4A869D-1020-8842-B2DE-BC3E28281A63}"/>
                </a:ext>
              </a:extLst>
            </p:cNvPr>
            <p:cNvSpPr>
              <a:spLocks noChangeShapeType="1"/>
            </p:cNvSpPr>
            <p:nvPr/>
          </p:nvSpPr>
          <p:spPr bwMode="auto">
            <a:xfrm flipV="1">
              <a:off x="760413" y="4043363"/>
              <a:ext cx="0" cy="2284412"/>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62" name="Text Box 163">
              <a:extLst>
                <a:ext uri="{FF2B5EF4-FFF2-40B4-BE49-F238E27FC236}">
                  <a16:creationId xmlns:a16="http://schemas.microsoft.com/office/drawing/2014/main" id="{001F8E62-D851-5D48-B071-FEEAFC8D6B72}"/>
                </a:ext>
              </a:extLst>
            </p:cNvPr>
            <p:cNvSpPr txBox="1">
              <a:spLocks noChangeArrowheads="1"/>
            </p:cNvSpPr>
            <p:nvPr/>
          </p:nvSpPr>
          <p:spPr bwMode="auto">
            <a:xfrm>
              <a:off x="1808163" y="54864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12% FP</a:t>
              </a:r>
              <a:endParaRPr lang="en-US" sz="1200" i="1">
                <a:solidFill>
                  <a:srgbClr val="808080"/>
                </a:solidFill>
              </a:endParaRPr>
            </a:p>
          </p:txBody>
        </p:sp>
        <p:sp>
          <p:nvSpPr>
            <p:cNvPr id="563" name="Line 164">
              <a:extLst>
                <a:ext uri="{FF2B5EF4-FFF2-40B4-BE49-F238E27FC236}">
                  <a16:creationId xmlns:a16="http://schemas.microsoft.com/office/drawing/2014/main" id="{EFFD8703-4F91-9346-8810-67058F2FC051}"/>
                </a:ext>
              </a:extLst>
            </p:cNvPr>
            <p:cNvSpPr>
              <a:spLocks noChangeShapeType="1"/>
            </p:cNvSpPr>
            <p:nvPr/>
          </p:nvSpPr>
          <p:spPr bwMode="auto">
            <a:xfrm flipH="1" flipV="1">
              <a:off x="1066800" y="5638800"/>
              <a:ext cx="1825625"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64" name="Line 165">
              <a:extLst>
                <a:ext uri="{FF2B5EF4-FFF2-40B4-BE49-F238E27FC236}">
                  <a16:creationId xmlns:a16="http://schemas.microsoft.com/office/drawing/2014/main" id="{FCC95092-3635-FA4C-A908-A55DF89C5C8E}"/>
                </a:ext>
              </a:extLst>
            </p:cNvPr>
            <p:cNvSpPr>
              <a:spLocks noChangeShapeType="1"/>
            </p:cNvSpPr>
            <p:nvPr/>
          </p:nvSpPr>
          <p:spPr bwMode="auto">
            <a:xfrm flipV="1">
              <a:off x="762000" y="5029200"/>
              <a:ext cx="91440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65" name="Line 166">
              <a:extLst>
                <a:ext uri="{FF2B5EF4-FFF2-40B4-BE49-F238E27FC236}">
                  <a16:creationId xmlns:a16="http://schemas.microsoft.com/office/drawing/2014/main" id="{C410F4F4-CDE2-B948-A72C-7CD9A8B3ED5A}"/>
                </a:ext>
              </a:extLst>
            </p:cNvPr>
            <p:cNvSpPr>
              <a:spLocks noChangeShapeType="1"/>
            </p:cNvSpPr>
            <p:nvPr/>
          </p:nvSpPr>
          <p:spPr bwMode="auto">
            <a:xfrm flipV="1">
              <a:off x="762000" y="5029200"/>
              <a:ext cx="1066800"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66" name="Text Box 167">
              <a:extLst>
                <a:ext uri="{FF2B5EF4-FFF2-40B4-BE49-F238E27FC236}">
                  <a16:creationId xmlns:a16="http://schemas.microsoft.com/office/drawing/2014/main" id="{9C376518-18B5-6D4B-B745-49D57262E185}"/>
                </a:ext>
              </a:extLst>
            </p:cNvPr>
            <p:cNvSpPr txBox="1">
              <a:spLocks noChangeArrowheads="1"/>
            </p:cNvSpPr>
            <p:nvPr/>
          </p:nvSpPr>
          <p:spPr bwMode="auto">
            <a:xfrm rot="-2700000">
              <a:off x="533400" y="5257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SW prefetch</a:t>
              </a:r>
            </a:p>
          </p:txBody>
        </p:sp>
        <p:sp>
          <p:nvSpPr>
            <p:cNvPr id="567" name="Text Box 168">
              <a:extLst>
                <a:ext uri="{FF2B5EF4-FFF2-40B4-BE49-F238E27FC236}">
                  <a16:creationId xmlns:a16="http://schemas.microsoft.com/office/drawing/2014/main" id="{261C682D-FE22-DD45-A7E5-7F6BD5719F99}"/>
                </a:ext>
              </a:extLst>
            </p:cNvPr>
            <p:cNvSpPr txBox="1">
              <a:spLocks noChangeArrowheads="1"/>
            </p:cNvSpPr>
            <p:nvPr/>
          </p:nvSpPr>
          <p:spPr bwMode="auto">
            <a:xfrm rot="-2700000">
              <a:off x="533400" y="54864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568" name="Text Box 169">
              <a:extLst>
                <a:ext uri="{FF2B5EF4-FFF2-40B4-BE49-F238E27FC236}">
                  <a16:creationId xmlns:a16="http://schemas.microsoft.com/office/drawing/2014/main" id="{71C145CF-FB5D-FD4D-9DE1-9AE4C200F276}"/>
                </a:ext>
              </a:extLst>
            </p:cNvPr>
            <p:cNvSpPr txBox="1">
              <a:spLocks noChangeArrowheads="1"/>
            </p:cNvSpPr>
            <p:nvPr/>
          </p:nvSpPr>
          <p:spPr bwMode="auto">
            <a:xfrm>
              <a:off x="838200" y="12192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569" name="Line 170">
              <a:extLst>
                <a:ext uri="{FF2B5EF4-FFF2-40B4-BE49-F238E27FC236}">
                  <a16:creationId xmlns:a16="http://schemas.microsoft.com/office/drawing/2014/main" id="{0FFFD0E9-2E2B-D442-862F-4B741FE61CD9}"/>
                </a:ext>
              </a:extLst>
            </p:cNvPr>
            <p:cNvSpPr>
              <a:spLocks noChangeShapeType="1"/>
            </p:cNvSpPr>
            <p:nvPr/>
          </p:nvSpPr>
          <p:spPr bwMode="auto">
            <a:xfrm flipV="1">
              <a:off x="9144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0" name="Line 171">
              <a:extLst>
                <a:ext uri="{FF2B5EF4-FFF2-40B4-BE49-F238E27FC236}">
                  <a16:creationId xmlns:a16="http://schemas.microsoft.com/office/drawing/2014/main" id="{1FBC9662-A8F7-764E-A9CB-7DA57C88D97B}"/>
                </a:ext>
              </a:extLst>
            </p:cNvPr>
            <p:cNvSpPr>
              <a:spLocks noChangeShapeType="1"/>
            </p:cNvSpPr>
            <p:nvPr/>
          </p:nvSpPr>
          <p:spPr bwMode="auto">
            <a:xfrm flipH="1" flipV="1">
              <a:off x="2819400" y="1447800"/>
              <a:ext cx="71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1" name="Line 172">
              <a:extLst>
                <a:ext uri="{FF2B5EF4-FFF2-40B4-BE49-F238E27FC236}">
                  <a16:creationId xmlns:a16="http://schemas.microsoft.com/office/drawing/2014/main" id="{17F069B0-92EF-AD47-A581-9BEF643C9CBF}"/>
                </a:ext>
              </a:extLst>
            </p:cNvPr>
            <p:cNvSpPr>
              <a:spLocks noChangeShapeType="1"/>
            </p:cNvSpPr>
            <p:nvPr/>
          </p:nvSpPr>
          <p:spPr bwMode="auto">
            <a:xfrm flipH="1" flipV="1">
              <a:off x="2514600" y="1752600"/>
              <a:ext cx="3762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2" name="Line 173">
              <a:extLst>
                <a:ext uri="{FF2B5EF4-FFF2-40B4-BE49-F238E27FC236}">
                  <a16:creationId xmlns:a16="http://schemas.microsoft.com/office/drawing/2014/main" id="{78DBC2DB-5C06-BB47-BD20-C606796DB942}"/>
                </a:ext>
              </a:extLst>
            </p:cNvPr>
            <p:cNvSpPr>
              <a:spLocks noChangeShapeType="1"/>
            </p:cNvSpPr>
            <p:nvPr/>
          </p:nvSpPr>
          <p:spPr bwMode="auto">
            <a:xfrm flipH="1" flipV="1">
              <a:off x="1828800" y="2438400"/>
              <a:ext cx="10620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 name="Text Box 174">
              <a:extLst>
                <a:ext uri="{FF2B5EF4-FFF2-40B4-BE49-F238E27FC236}">
                  <a16:creationId xmlns:a16="http://schemas.microsoft.com/office/drawing/2014/main" id="{9227E5A5-361A-2644-80AF-FBD806C47A89}"/>
                </a:ext>
              </a:extLst>
            </p:cNvPr>
            <p:cNvSpPr txBox="1">
              <a:spLocks noChangeArrowheads="1"/>
            </p:cNvSpPr>
            <p:nvPr/>
          </p:nvSpPr>
          <p:spPr bwMode="auto">
            <a:xfrm>
              <a:off x="1806575" y="16002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574" name="Text Box 175">
              <a:extLst>
                <a:ext uri="{FF2B5EF4-FFF2-40B4-BE49-F238E27FC236}">
                  <a16:creationId xmlns:a16="http://schemas.microsoft.com/office/drawing/2014/main" id="{DAE9939D-79A1-2E43-8F75-F7483EA01F18}"/>
                </a:ext>
              </a:extLst>
            </p:cNvPr>
            <p:cNvSpPr txBox="1">
              <a:spLocks noChangeArrowheads="1"/>
            </p:cNvSpPr>
            <p:nvPr/>
          </p:nvSpPr>
          <p:spPr bwMode="auto">
            <a:xfrm>
              <a:off x="1806575" y="22860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575" name="Line 176">
              <a:extLst>
                <a:ext uri="{FF2B5EF4-FFF2-40B4-BE49-F238E27FC236}">
                  <a16:creationId xmlns:a16="http://schemas.microsoft.com/office/drawing/2014/main" id="{978C74F5-AAD8-EF49-9F1B-6A57B30C64A5}"/>
                </a:ext>
              </a:extLst>
            </p:cNvPr>
            <p:cNvSpPr>
              <a:spLocks noChangeShapeType="1"/>
            </p:cNvSpPr>
            <p:nvPr/>
          </p:nvSpPr>
          <p:spPr bwMode="auto">
            <a:xfrm flipV="1">
              <a:off x="1219200" y="1676400"/>
              <a:ext cx="1676400" cy="1676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6" name="Line 177">
              <a:extLst>
                <a:ext uri="{FF2B5EF4-FFF2-40B4-BE49-F238E27FC236}">
                  <a16:creationId xmlns:a16="http://schemas.microsoft.com/office/drawing/2014/main" id="{A22372EC-0160-714A-B7F4-2B9F526F1351}"/>
                </a:ext>
              </a:extLst>
            </p:cNvPr>
            <p:cNvSpPr>
              <a:spLocks noChangeShapeType="1"/>
            </p:cNvSpPr>
            <p:nvPr/>
          </p:nvSpPr>
          <p:spPr bwMode="auto">
            <a:xfrm flipH="1" flipV="1">
              <a:off x="1524000" y="2743200"/>
              <a:ext cx="137160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577" name="Text Box 178">
              <a:extLst>
                <a:ext uri="{FF2B5EF4-FFF2-40B4-BE49-F238E27FC236}">
                  <a16:creationId xmlns:a16="http://schemas.microsoft.com/office/drawing/2014/main" id="{1F53651B-3C89-4743-ADDE-3E0D50CEA2CE}"/>
                </a:ext>
              </a:extLst>
            </p:cNvPr>
            <p:cNvSpPr txBox="1">
              <a:spLocks noChangeArrowheads="1"/>
            </p:cNvSpPr>
            <p:nvPr/>
          </p:nvSpPr>
          <p:spPr bwMode="auto">
            <a:xfrm>
              <a:off x="762000" y="2590800"/>
              <a:ext cx="2133600"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mul/add imbalance</a:t>
              </a:r>
            </a:p>
          </p:txBody>
        </p:sp>
        <p:sp>
          <p:nvSpPr>
            <p:cNvPr id="578" name="Line 180">
              <a:extLst>
                <a:ext uri="{FF2B5EF4-FFF2-40B4-BE49-F238E27FC236}">
                  <a16:creationId xmlns:a16="http://schemas.microsoft.com/office/drawing/2014/main" id="{C75FDE99-0A47-DC49-AF2C-75188D06062D}"/>
                </a:ext>
              </a:extLst>
            </p:cNvPr>
            <p:cNvSpPr>
              <a:spLocks noChangeShapeType="1"/>
            </p:cNvSpPr>
            <p:nvPr/>
          </p:nvSpPr>
          <p:spPr bwMode="auto">
            <a:xfrm>
              <a:off x="760413" y="3352800"/>
              <a:ext cx="2287587" cy="1588"/>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79" name="Line 182">
              <a:extLst>
                <a:ext uri="{FF2B5EF4-FFF2-40B4-BE49-F238E27FC236}">
                  <a16:creationId xmlns:a16="http://schemas.microsoft.com/office/drawing/2014/main" id="{19DD21F5-0A96-CD4D-9F17-44BF448A5CDA}"/>
                </a:ext>
              </a:extLst>
            </p:cNvPr>
            <p:cNvSpPr>
              <a:spLocks noChangeShapeType="1"/>
            </p:cNvSpPr>
            <p:nvPr/>
          </p:nvSpPr>
          <p:spPr bwMode="auto">
            <a:xfrm flipV="1">
              <a:off x="3733800" y="1447800"/>
              <a:ext cx="1828800" cy="18272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0" name="Line 183">
              <a:extLst>
                <a:ext uri="{FF2B5EF4-FFF2-40B4-BE49-F238E27FC236}">
                  <a16:creationId xmlns:a16="http://schemas.microsoft.com/office/drawing/2014/main" id="{1D43D594-E1C6-5943-9027-518C95611077}"/>
                </a:ext>
              </a:extLst>
            </p:cNvPr>
            <p:cNvSpPr>
              <a:spLocks noChangeShapeType="1"/>
            </p:cNvSpPr>
            <p:nvPr/>
          </p:nvSpPr>
          <p:spPr bwMode="auto">
            <a:xfrm flipV="1">
              <a:off x="38100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1" name="Line 184">
              <a:extLst>
                <a:ext uri="{FF2B5EF4-FFF2-40B4-BE49-F238E27FC236}">
                  <a16:creationId xmlns:a16="http://schemas.microsoft.com/office/drawing/2014/main" id="{B072D2D6-BDC3-3141-B97B-08E7880C928E}"/>
                </a:ext>
              </a:extLst>
            </p:cNvPr>
            <p:cNvSpPr>
              <a:spLocks noChangeShapeType="1"/>
            </p:cNvSpPr>
            <p:nvPr/>
          </p:nvSpPr>
          <p:spPr bwMode="auto">
            <a:xfrm flipV="1">
              <a:off x="39624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2" name="Text Box 185">
              <a:extLst>
                <a:ext uri="{FF2B5EF4-FFF2-40B4-BE49-F238E27FC236}">
                  <a16:creationId xmlns:a16="http://schemas.microsoft.com/office/drawing/2014/main" id="{4D69A7BD-DEBB-6F41-8E7C-E9669DB708BE}"/>
                </a:ext>
              </a:extLst>
            </p:cNvPr>
            <p:cNvSpPr txBox="1">
              <a:spLocks noChangeArrowheads="1"/>
            </p:cNvSpPr>
            <p:nvPr/>
          </p:nvSpPr>
          <p:spPr bwMode="auto">
            <a:xfrm>
              <a:off x="3810000" y="12192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583" name="Line 186">
              <a:extLst>
                <a:ext uri="{FF2B5EF4-FFF2-40B4-BE49-F238E27FC236}">
                  <a16:creationId xmlns:a16="http://schemas.microsoft.com/office/drawing/2014/main" id="{8D4BAFB9-6D7D-4140-AE07-CCA64033CE62}"/>
                </a:ext>
              </a:extLst>
            </p:cNvPr>
            <p:cNvSpPr>
              <a:spLocks noChangeShapeType="1"/>
            </p:cNvSpPr>
            <p:nvPr/>
          </p:nvSpPr>
          <p:spPr bwMode="auto">
            <a:xfrm flipH="1" flipV="1">
              <a:off x="5562600" y="1447800"/>
              <a:ext cx="3000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4" name="Line 187">
              <a:extLst>
                <a:ext uri="{FF2B5EF4-FFF2-40B4-BE49-F238E27FC236}">
                  <a16:creationId xmlns:a16="http://schemas.microsoft.com/office/drawing/2014/main" id="{DAAEA358-4EE5-6143-8419-8BB0D3555B9A}"/>
                </a:ext>
              </a:extLst>
            </p:cNvPr>
            <p:cNvSpPr>
              <a:spLocks noChangeShapeType="1"/>
            </p:cNvSpPr>
            <p:nvPr/>
          </p:nvSpPr>
          <p:spPr bwMode="auto">
            <a:xfrm flipH="1" flipV="1">
              <a:off x="5257800" y="1752600"/>
              <a:ext cx="6048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5" name="Line 188">
              <a:extLst>
                <a:ext uri="{FF2B5EF4-FFF2-40B4-BE49-F238E27FC236}">
                  <a16:creationId xmlns:a16="http://schemas.microsoft.com/office/drawing/2014/main" id="{249FDE14-285C-914A-9203-01C09A6EB6EB}"/>
                </a:ext>
              </a:extLst>
            </p:cNvPr>
            <p:cNvSpPr>
              <a:spLocks noChangeShapeType="1"/>
            </p:cNvSpPr>
            <p:nvPr/>
          </p:nvSpPr>
          <p:spPr bwMode="auto">
            <a:xfrm flipH="1" flipV="1">
              <a:off x="4648200" y="2362200"/>
              <a:ext cx="1214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6" name="Text Box 189">
              <a:extLst>
                <a:ext uri="{FF2B5EF4-FFF2-40B4-BE49-F238E27FC236}">
                  <a16:creationId xmlns:a16="http://schemas.microsoft.com/office/drawing/2014/main" id="{81587147-09BD-0F47-ABD4-8B38E863BAE1}"/>
                </a:ext>
              </a:extLst>
            </p:cNvPr>
            <p:cNvSpPr txBox="1">
              <a:spLocks noChangeArrowheads="1"/>
            </p:cNvSpPr>
            <p:nvPr/>
          </p:nvSpPr>
          <p:spPr bwMode="auto">
            <a:xfrm>
              <a:off x="4778375" y="16002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587" name="Text Box 190">
              <a:extLst>
                <a:ext uri="{FF2B5EF4-FFF2-40B4-BE49-F238E27FC236}">
                  <a16:creationId xmlns:a16="http://schemas.microsoft.com/office/drawing/2014/main" id="{DAAA50CA-CD25-1F4F-9496-E3446F83765A}"/>
                </a:ext>
              </a:extLst>
            </p:cNvPr>
            <p:cNvSpPr txBox="1">
              <a:spLocks noChangeArrowheads="1"/>
            </p:cNvSpPr>
            <p:nvPr/>
          </p:nvSpPr>
          <p:spPr bwMode="auto">
            <a:xfrm>
              <a:off x="4778375" y="22098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588" name="Line 191">
              <a:extLst>
                <a:ext uri="{FF2B5EF4-FFF2-40B4-BE49-F238E27FC236}">
                  <a16:creationId xmlns:a16="http://schemas.microsoft.com/office/drawing/2014/main" id="{5F377823-5342-6F4A-8708-D32A680E536E}"/>
                </a:ext>
              </a:extLst>
            </p:cNvPr>
            <p:cNvSpPr>
              <a:spLocks noChangeShapeType="1"/>
            </p:cNvSpPr>
            <p:nvPr/>
          </p:nvSpPr>
          <p:spPr bwMode="auto">
            <a:xfrm flipH="1" flipV="1">
              <a:off x="4343400" y="2667000"/>
              <a:ext cx="152400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589" name="Text Box 192">
              <a:extLst>
                <a:ext uri="{FF2B5EF4-FFF2-40B4-BE49-F238E27FC236}">
                  <a16:creationId xmlns:a16="http://schemas.microsoft.com/office/drawing/2014/main" id="{65CB26F4-734B-B14C-98F3-02342B9B6C5F}"/>
                </a:ext>
              </a:extLst>
            </p:cNvPr>
            <p:cNvSpPr txBox="1">
              <a:spLocks noChangeArrowheads="1"/>
            </p:cNvSpPr>
            <p:nvPr/>
          </p:nvSpPr>
          <p:spPr bwMode="auto">
            <a:xfrm>
              <a:off x="3733800" y="2514600"/>
              <a:ext cx="2133600"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mul/add imbalance</a:t>
              </a:r>
            </a:p>
          </p:txBody>
        </p:sp>
        <p:sp>
          <p:nvSpPr>
            <p:cNvPr id="590" name="Text Box 193">
              <a:extLst>
                <a:ext uri="{FF2B5EF4-FFF2-40B4-BE49-F238E27FC236}">
                  <a16:creationId xmlns:a16="http://schemas.microsoft.com/office/drawing/2014/main" id="{227E10C0-505B-4745-BD2C-10282E370854}"/>
                </a:ext>
              </a:extLst>
            </p:cNvPr>
            <p:cNvSpPr txBox="1">
              <a:spLocks noChangeArrowheads="1"/>
            </p:cNvSpPr>
            <p:nvPr/>
          </p:nvSpPr>
          <p:spPr bwMode="auto">
            <a:xfrm rot="-2700000">
              <a:off x="3505200" y="2590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SW prefetch</a:t>
              </a:r>
            </a:p>
          </p:txBody>
        </p:sp>
        <p:sp>
          <p:nvSpPr>
            <p:cNvPr id="591" name="Text Box 194">
              <a:extLst>
                <a:ext uri="{FF2B5EF4-FFF2-40B4-BE49-F238E27FC236}">
                  <a16:creationId xmlns:a16="http://schemas.microsoft.com/office/drawing/2014/main" id="{85675563-1283-2142-AD6A-A6E75E88DDC2}"/>
                </a:ext>
              </a:extLst>
            </p:cNvPr>
            <p:cNvSpPr txBox="1">
              <a:spLocks noChangeArrowheads="1"/>
            </p:cNvSpPr>
            <p:nvPr/>
          </p:nvSpPr>
          <p:spPr bwMode="auto">
            <a:xfrm rot="-2700000">
              <a:off x="3657600" y="2590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592" name="Line 195">
              <a:extLst>
                <a:ext uri="{FF2B5EF4-FFF2-40B4-BE49-F238E27FC236}">
                  <a16:creationId xmlns:a16="http://schemas.microsoft.com/office/drawing/2014/main" id="{2BF8BC4E-15C9-0047-8FD5-1A01D4CEA05E}"/>
                </a:ext>
              </a:extLst>
            </p:cNvPr>
            <p:cNvSpPr>
              <a:spLocks noChangeShapeType="1"/>
            </p:cNvSpPr>
            <p:nvPr/>
          </p:nvSpPr>
          <p:spPr bwMode="auto">
            <a:xfrm>
              <a:off x="3732213" y="3352800"/>
              <a:ext cx="2287587" cy="1588"/>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93" name="Line 196">
              <a:extLst>
                <a:ext uri="{FF2B5EF4-FFF2-40B4-BE49-F238E27FC236}">
                  <a16:creationId xmlns:a16="http://schemas.microsoft.com/office/drawing/2014/main" id="{A9925598-D467-2647-B3CD-5E80044E26EA}"/>
                </a:ext>
              </a:extLst>
            </p:cNvPr>
            <p:cNvSpPr>
              <a:spLocks noChangeShapeType="1"/>
            </p:cNvSpPr>
            <p:nvPr/>
          </p:nvSpPr>
          <p:spPr bwMode="auto">
            <a:xfrm flipV="1">
              <a:off x="3732213" y="1069975"/>
              <a:ext cx="0" cy="2284413"/>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94" name="Freeform 197">
              <a:extLst>
                <a:ext uri="{FF2B5EF4-FFF2-40B4-BE49-F238E27FC236}">
                  <a16:creationId xmlns:a16="http://schemas.microsoft.com/office/drawing/2014/main" id="{DE89E044-4DB3-A540-BFCF-C9F93D4C5BAF}"/>
                </a:ext>
              </a:extLst>
            </p:cNvPr>
            <p:cNvSpPr>
              <a:spLocks/>
            </p:cNvSpPr>
            <p:nvPr/>
          </p:nvSpPr>
          <p:spPr bwMode="auto">
            <a:xfrm>
              <a:off x="4038600" y="2819400"/>
              <a:ext cx="152400" cy="457200"/>
            </a:xfrm>
            <a:custGeom>
              <a:avLst/>
              <a:gdLst>
                <a:gd name="T0" fmla="*/ 152400 w 96"/>
                <a:gd name="T1" fmla="*/ 0 h 288"/>
                <a:gd name="T2" fmla="*/ 0 w 96"/>
                <a:gd name="T3" fmla="*/ 152400 h 288"/>
                <a:gd name="T4" fmla="*/ 0 w 96"/>
                <a:gd name="T5" fmla="*/ 457200 h 288"/>
                <a:gd name="T6" fmla="*/ 152400 w 96"/>
                <a:gd name="T7" fmla="*/ 304800 h 288"/>
                <a:gd name="T8" fmla="*/ 152400 w 96"/>
                <a:gd name="T9" fmla="*/ 0 h 288"/>
                <a:gd name="T10" fmla="*/ 0 60000 65536"/>
                <a:gd name="T11" fmla="*/ 0 60000 65536"/>
                <a:gd name="T12" fmla="*/ 0 60000 65536"/>
                <a:gd name="T13" fmla="*/ 0 60000 65536"/>
                <a:gd name="T14" fmla="*/ 0 60000 65536"/>
                <a:gd name="T15" fmla="*/ 0 w 96"/>
                <a:gd name="T16" fmla="*/ 0 h 288"/>
                <a:gd name="T17" fmla="*/ 96 w 96"/>
                <a:gd name="T18" fmla="*/ 288 h 288"/>
              </a:gdLst>
              <a:ahLst/>
              <a:cxnLst>
                <a:cxn ang="T10">
                  <a:pos x="T0" y="T1"/>
                </a:cxn>
                <a:cxn ang="T11">
                  <a:pos x="T2" y="T3"/>
                </a:cxn>
                <a:cxn ang="T12">
                  <a:pos x="T4" y="T5"/>
                </a:cxn>
                <a:cxn ang="T13">
                  <a:pos x="T6" y="T7"/>
                </a:cxn>
                <a:cxn ang="T14">
                  <a:pos x="T8" y="T9"/>
                </a:cxn>
              </a:cxnLst>
              <a:rect l="T15" t="T16" r="T17" b="T18"/>
              <a:pathLst>
                <a:path w="96" h="288">
                  <a:moveTo>
                    <a:pt x="96" y="0"/>
                  </a:moveTo>
                  <a:lnTo>
                    <a:pt x="0" y="96"/>
                  </a:lnTo>
                  <a:lnTo>
                    <a:pt x="0" y="288"/>
                  </a:lnTo>
                  <a:lnTo>
                    <a:pt x="96" y="192"/>
                  </a:lnTo>
                  <a:lnTo>
                    <a:pt x="96" y="0"/>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595" name="Freeform 198">
              <a:extLst>
                <a:ext uri="{FF2B5EF4-FFF2-40B4-BE49-F238E27FC236}">
                  <a16:creationId xmlns:a16="http://schemas.microsoft.com/office/drawing/2014/main" id="{B72BB6F7-8F0C-704D-A319-48793C9DD6E8}"/>
                </a:ext>
              </a:extLst>
            </p:cNvPr>
            <p:cNvSpPr>
              <a:spLocks/>
            </p:cNvSpPr>
            <p:nvPr/>
          </p:nvSpPr>
          <p:spPr bwMode="auto">
            <a:xfrm>
              <a:off x="1066800" y="5486400"/>
              <a:ext cx="152400" cy="533400"/>
            </a:xfrm>
            <a:custGeom>
              <a:avLst/>
              <a:gdLst>
                <a:gd name="T0" fmla="*/ 152400 w 96"/>
                <a:gd name="T1" fmla="*/ 381000 h 336"/>
                <a:gd name="T2" fmla="*/ 0 w 96"/>
                <a:gd name="T3" fmla="*/ 533400 h 336"/>
                <a:gd name="T4" fmla="*/ 0 w 96"/>
                <a:gd name="T5" fmla="*/ 152400 h 336"/>
                <a:gd name="T6" fmla="*/ 152400 w 96"/>
                <a:gd name="T7" fmla="*/ 0 h 336"/>
                <a:gd name="T8" fmla="*/ 152400 w 96"/>
                <a:gd name="T9" fmla="*/ 381000 h 336"/>
                <a:gd name="T10" fmla="*/ 0 60000 65536"/>
                <a:gd name="T11" fmla="*/ 0 60000 65536"/>
                <a:gd name="T12" fmla="*/ 0 60000 65536"/>
                <a:gd name="T13" fmla="*/ 0 60000 65536"/>
                <a:gd name="T14" fmla="*/ 0 60000 65536"/>
                <a:gd name="T15" fmla="*/ 0 w 96"/>
                <a:gd name="T16" fmla="*/ 0 h 336"/>
                <a:gd name="T17" fmla="*/ 96 w 96"/>
                <a:gd name="T18" fmla="*/ 336 h 336"/>
              </a:gdLst>
              <a:ahLst/>
              <a:cxnLst>
                <a:cxn ang="T10">
                  <a:pos x="T0" y="T1"/>
                </a:cxn>
                <a:cxn ang="T11">
                  <a:pos x="T2" y="T3"/>
                </a:cxn>
                <a:cxn ang="T12">
                  <a:pos x="T4" y="T5"/>
                </a:cxn>
                <a:cxn ang="T13">
                  <a:pos x="T6" y="T7"/>
                </a:cxn>
                <a:cxn ang="T14">
                  <a:pos x="T8" y="T9"/>
                </a:cxn>
              </a:cxnLst>
              <a:rect l="T15" t="T16" r="T17" b="T18"/>
              <a:pathLst>
                <a:path w="96" h="336">
                  <a:moveTo>
                    <a:pt x="96" y="240"/>
                  </a:moveTo>
                  <a:lnTo>
                    <a:pt x="0" y="336"/>
                  </a:lnTo>
                  <a:lnTo>
                    <a:pt x="0" y="96"/>
                  </a:lnTo>
                  <a:lnTo>
                    <a:pt x="96" y="0"/>
                  </a:lnTo>
                  <a:lnTo>
                    <a:pt x="96" y="240"/>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596" name="Freeform 200">
              <a:extLst>
                <a:ext uri="{FF2B5EF4-FFF2-40B4-BE49-F238E27FC236}">
                  <a16:creationId xmlns:a16="http://schemas.microsoft.com/office/drawing/2014/main" id="{57CAAED4-4078-7640-93AD-B3D57B0E7224}"/>
                </a:ext>
              </a:extLst>
            </p:cNvPr>
            <p:cNvSpPr>
              <a:spLocks/>
            </p:cNvSpPr>
            <p:nvPr/>
          </p:nvSpPr>
          <p:spPr bwMode="auto">
            <a:xfrm>
              <a:off x="1066800" y="3048000"/>
              <a:ext cx="152400" cy="304800"/>
            </a:xfrm>
            <a:custGeom>
              <a:avLst/>
              <a:gdLst>
                <a:gd name="T0" fmla="*/ 0 w 96"/>
                <a:gd name="T1" fmla="*/ 304800 h 192"/>
                <a:gd name="T2" fmla="*/ 138113 w 96"/>
                <a:gd name="T3" fmla="*/ 298450 h 192"/>
                <a:gd name="T4" fmla="*/ 152400 w 96"/>
                <a:gd name="T5" fmla="*/ 0 h 192"/>
                <a:gd name="T6" fmla="*/ 0 w 96"/>
                <a:gd name="T7" fmla="*/ 152400 h 192"/>
                <a:gd name="T8" fmla="*/ 0 w 96"/>
                <a:gd name="T9" fmla="*/ 304800 h 192"/>
                <a:gd name="T10" fmla="*/ 0 60000 65536"/>
                <a:gd name="T11" fmla="*/ 0 60000 65536"/>
                <a:gd name="T12" fmla="*/ 0 60000 65536"/>
                <a:gd name="T13" fmla="*/ 0 60000 65536"/>
                <a:gd name="T14" fmla="*/ 0 60000 65536"/>
                <a:gd name="T15" fmla="*/ 0 w 96"/>
                <a:gd name="T16" fmla="*/ 0 h 192"/>
                <a:gd name="T17" fmla="*/ 96 w 96"/>
                <a:gd name="T18" fmla="*/ 192 h 192"/>
              </a:gdLst>
              <a:ahLst/>
              <a:cxnLst>
                <a:cxn ang="T10">
                  <a:pos x="T0" y="T1"/>
                </a:cxn>
                <a:cxn ang="T11">
                  <a:pos x="T2" y="T3"/>
                </a:cxn>
                <a:cxn ang="T12">
                  <a:pos x="T4" y="T5"/>
                </a:cxn>
                <a:cxn ang="T13">
                  <a:pos x="T6" y="T7"/>
                </a:cxn>
                <a:cxn ang="T14">
                  <a:pos x="T8" y="T9"/>
                </a:cxn>
              </a:cxnLst>
              <a:rect l="T15" t="T16" r="T17" b="T18"/>
              <a:pathLst>
                <a:path w="96" h="192">
                  <a:moveTo>
                    <a:pt x="0" y="192"/>
                  </a:moveTo>
                  <a:cubicBezTo>
                    <a:pt x="29" y="190"/>
                    <a:pt x="87" y="188"/>
                    <a:pt x="87" y="188"/>
                  </a:cubicBezTo>
                  <a:lnTo>
                    <a:pt x="96" y="0"/>
                  </a:lnTo>
                  <a:lnTo>
                    <a:pt x="0" y="96"/>
                  </a:lnTo>
                  <a:lnTo>
                    <a:pt x="0" y="192"/>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597" name="Line 201">
              <a:extLst>
                <a:ext uri="{FF2B5EF4-FFF2-40B4-BE49-F238E27FC236}">
                  <a16:creationId xmlns:a16="http://schemas.microsoft.com/office/drawing/2014/main" id="{472FE7BB-B517-D64E-8106-74733440ECD9}"/>
                </a:ext>
              </a:extLst>
            </p:cNvPr>
            <p:cNvSpPr>
              <a:spLocks noChangeShapeType="1"/>
            </p:cNvSpPr>
            <p:nvPr/>
          </p:nvSpPr>
          <p:spPr bwMode="auto">
            <a:xfrm flipV="1">
              <a:off x="1219200" y="5486400"/>
              <a:ext cx="0" cy="3810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598" name="Line 202">
              <a:extLst>
                <a:ext uri="{FF2B5EF4-FFF2-40B4-BE49-F238E27FC236}">
                  <a16:creationId xmlns:a16="http://schemas.microsoft.com/office/drawing/2014/main" id="{C3C0FF40-9AE4-ED4F-A0C4-8D3A3519B063}"/>
                </a:ext>
              </a:extLst>
            </p:cNvPr>
            <p:cNvSpPr>
              <a:spLocks noChangeShapeType="1"/>
            </p:cNvSpPr>
            <p:nvPr/>
          </p:nvSpPr>
          <p:spPr bwMode="auto">
            <a:xfrm flipV="1">
              <a:off x="1219200" y="5486400"/>
              <a:ext cx="0" cy="8382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599" name="Line 203">
              <a:extLst>
                <a:ext uri="{FF2B5EF4-FFF2-40B4-BE49-F238E27FC236}">
                  <a16:creationId xmlns:a16="http://schemas.microsoft.com/office/drawing/2014/main" id="{C115AE43-711D-DB4F-AFA8-01B009BCBA3F}"/>
                </a:ext>
              </a:extLst>
            </p:cNvPr>
            <p:cNvSpPr>
              <a:spLocks noChangeShapeType="1"/>
            </p:cNvSpPr>
            <p:nvPr/>
          </p:nvSpPr>
          <p:spPr bwMode="auto">
            <a:xfrm>
              <a:off x="1219200" y="3048000"/>
              <a:ext cx="0" cy="3048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600" name="Line 204">
              <a:extLst>
                <a:ext uri="{FF2B5EF4-FFF2-40B4-BE49-F238E27FC236}">
                  <a16:creationId xmlns:a16="http://schemas.microsoft.com/office/drawing/2014/main" id="{EF606DCF-6798-9641-845A-1FBD07533B48}"/>
                </a:ext>
              </a:extLst>
            </p:cNvPr>
            <p:cNvSpPr>
              <a:spLocks noChangeShapeType="1"/>
            </p:cNvSpPr>
            <p:nvPr/>
          </p:nvSpPr>
          <p:spPr bwMode="auto">
            <a:xfrm flipV="1">
              <a:off x="1219200" y="3048000"/>
              <a:ext cx="0" cy="3048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601" name="Line 207">
              <a:extLst>
                <a:ext uri="{FF2B5EF4-FFF2-40B4-BE49-F238E27FC236}">
                  <a16:creationId xmlns:a16="http://schemas.microsoft.com/office/drawing/2014/main" id="{2BCC4144-F2BE-0048-A453-A995884BD12B}"/>
                </a:ext>
              </a:extLst>
            </p:cNvPr>
            <p:cNvSpPr>
              <a:spLocks noChangeShapeType="1"/>
            </p:cNvSpPr>
            <p:nvPr/>
          </p:nvSpPr>
          <p:spPr bwMode="auto">
            <a:xfrm flipV="1">
              <a:off x="4191000" y="2819400"/>
              <a:ext cx="0" cy="3048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602" name="Line 208">
              <a:extLst>
                <a:ext uri="{FF2B5EF4-FFF2-40B4-BE49-F238E27FC236}">
                  <a16:creationId xmlns:a16="http://schemas.microsoft.com/office/drawing/2014/main" id="{1D41476E-587C-FF4F-A30D-A637BCE7552C}"/>
                </a:ext>
              </a:extLst>
            </p:cNvPr>
            <p:cNvSpPr>
              <a:spLocks noChangeShapeType="1"/>
            </p:cNvSpPr>
            <p:nvPr/>
          </p:nvSpPr>
          <p:spPr bwMode="auto">
            <a:xfrm flipV="1">
              <a:off x="4191000" y="2819400"/>
              <a:ext cx="0" cy="5334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603" name="Freeform 672">
              <a:extLst>
                <a:ext uri="{FF2B5EF4-FFF2-40B4-BE49-F238E27FC236}">
                  <a16:creationId xmlns:a16="http://schemas.microsoft.com/office/drawing/2014/main" id="{B95D771F-4BC0-4B4C-9F92-88F5117139A6}"/>
                </a:ext>
              </a:extLst>
            </p:cNvPr>
            <p:cNvSpPr>
              <a:spLocks/>
            </p:cNvSpPr>
            <p:nvPr/>
          </p:nvSpPr>
          <p:spPr bwMode="auto">
            <a:xfrm>
              <a:off x="1143000" y="3276600"/>
              <a:ext cx="152400" cy="152400"/>
            </a:xfrm>
            <a:custGeom>
              <a:avLst/>
              <a:gdLst/>
              <a:ahLst/>
              <a:cxnLst>
                <a:cxn ang="0">
                  <a:pos x="48" y="0"/>
                </a:cxn>
                <a:cxn ang="0">
                  <a:pos x="0" y="48"/>
                </a:cxn>
                <a:cxn ang="0">
                  <a:pos x="48" y="96"/>
                </a:cxn>
                <a:cxn ang="0">
                  <a:pos x="96" y="48"/>
                </a:cxn>
                <a:cxn ang="0">
                  <a:pos x="48" y="0"/>
                </a:cxn>
              </a:cxnLst>
              <a:rect l="0" t="0" r="r" b="b"/>
              <a:pathLst>
                <a:path w="96" h="96">
                  <a:moveTo>
                    <a:pt x="48" y="0"/>
                  </a:moveTo>
                  <a:lnTo>
                    <a:pt x="0" y="48"/>
                  </a:lnTo>
                  <a:lnTo>
                    <a:pt x="48" y="96"/>
                  </a:lnTo>
                  <a:lnTo>
                    <a:pt x="96" y="48"/>
                  </a:lnTo>
                  <a:lnTo>
                    <a:pt x="48" y="0"/>
                  </a:lnTo>
                  <a:close/>
                </a:path>
              </a:pathLst>
            </a:custGeom>
            <a:solidFill>
              <a:srgbClr val="FF0000"/>
            </a:solidFill>
            <a:ln w="3175">
              <a:solidFill>
                <a:srgbClr val="80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2400"/>
            </a:p>
          </p:txBody>
        </p:sp>
        <p:sp>
          <p:nvSpPr>
            <p:cNvPr id="604" name="Freeform 672">
              <a:extLst>
                <a:ext uri="{FF2B5EF4-FFF2-40B4-BE49-F238E27FC236}">
                  <a16:creationId xmlns:a16="http://schemas.microsoft.com/office/drawing/2014/main" id="{82807DF7-F3BD-7348-96F1-370C65CC3EC3}"/>
                </a:ext>
              </a:extLst>
            </p:cNvPr>
            <p:cNvSpPr>
              <a:spLocks/>
            </p:cNvSpPr>
            <p:nvPr/>
          </p:nvSpPr>
          <p:spPr bwMode="auto">
            <a:xfrm>
              <a:off x="4114800" y="3124200"/>
              <a:ext cx="152400" cy="152400"/>
            </a:xfrm>
            <a:custGeom>
              <a:avLst/>
              <a:gdLst/>
              <a:ahLst/>
              <a:cxnLst>
                <a:cxn ang="0">
                  <a:pos x="48" y="0"/>
                </a:cxn>
                <a:cxn ang="0">
                  <a:pos x="0" y="48"/>
                </a:cxn>
                <a:cxn ang="0">
                  <a:pos x="48" y="96"/>
                </a:cxn>
                <a:cxn ang="0">
                  <a:pos x="96" y="48"/>
                </a:cxn>
                <a:cxn ang="0">
                  <a:pos x="48" y="0"/>
                </a:cxn>
              </a:cxnLst>
              <a:rect l="0" t="0" r="r" b="b"/>
              <a:pathLst>
                <a:path w="96" h="96">
                  <a:moveTo>
                    <a:pt x="48" y="0"/>
                  </a:moveTo>
                  <a:lnTo>
                    <a:pt x="0" y="48"/>
                  </a:lnTo>
                  <a:lnTo>
                    <a:pt x="48" y="96"/>
                  </a:lnTo>
                  <a:lnTo>
                    <a:pt x="96" y="48"/>
                  </a:lnTo>
                  <a:lnTo>
                    <a:pt x="48" y="0"/>
                  </a:lnTo>
                  <a:close/>
                </a:path>
              </a:pathLst>
            </a:custGeom>
            <a:solidFill>
              <a:srgbClr val="FF0000"/>
            </a:solidFill>
            <a:ln w="3175">
              <a:solidFill>
                <a:srgbClr val="80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2400"/>
            </a:p>
          </p:txBody>
        </p:sp>
        <p:sp>
          <p:nvSpPr>
            <p:cNvPr id="605" name="Freeform 672">
              <a:extLst>
                <a:ext uri="{FF2B5EF4-FFF2-40B4-BE49-F238E27FC236}">
                  <a16:creationId xmlns:a16="http://schemas.microsoft.com/office/drawing/2014/main" id="{BDDF613B-779F-284F-B0F4-B5FD3555A390}"/>
                </a:ext>
              </a:extLst>
            </p:cNvPr>
            <p:cNvSpPr>
              <a:spLocks/>
            </p:cNvSpPr>
            <p:nvPr/>
          </p:nvSpPr>
          <p:spPr bwMode="auto">
            <a:xfrm>
              <a:off x="1143000" y="5867400"/>
              <a:ext cx="152400" cy="152400"/>
            </a:xfrm>
            <a:custGeom>
              <a:avLst/>
              <a:gdLst/>
              <a:ahLst/>
              <a:cxnLst>
                <a:cxn ang="0">
                  <a:pos x="48" y="0"/>
                </a:cxn>
                <a:cxn ang="0">
                  <a:pos x="0" y="48"/>
                </a:cxn>
                <a:cxn ang="0">
                  <a:pos x="48" y="96"/>
                </a:cxn>
                <a:cxn ang="0">
                  <a:pos x="96" y="48"/>
                </a:cxn>
                <a:cxn ang="0">
                  <a:pos x="48" y="0"/>
                </a:cxn>
              </a:cxnLst>
              <a:rect l="0" t="0" r="r" b="b"/>
              <a:pathLst>
                <a:path w="96" h="96">
                  <a:moveTo>
                    <a:pt x="48" y="0"/>
                  </a:moveTo>
                  <a:lnTo>
                    <a:pt x="0" y="48"/>
                  </a:lnTo>
                  <a:lnTo>
                    <a:pt x="48" y="96"/>
                  </a:lnTo>
                  <a:lnTo>
                    <a:pt x="96" y="48"/>
                  </a:lnTo>
                  <a:lnTo>
                    <a:pt x="48" y="0"/>
                  </a:lnTo>
                  <a:close/>
                </a:path>
              </a:pathLst>
            </a:custGeom>
            <a:solidFill>
              <a:srgbClr val="FF0000"/>
            </a:solidFill>
            <a:ln w="3175">
              <a:solidFill>
                <a:srgbClr val="80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2400"/>
            </a:p>
          </p:txBody>
        </p:sp>
        <p:sp>
          <p:nvSpPr>
            <p:cNvPr id="606" name="Text Box 219">
              <a:extLst>
                <a:ext uri="{FF2B5EF4-FFF2-40B4-BE49-F238E27FC236}">
                  <a16:creationId xmlns:a16="http://schemas.microsoft.com/office/drawing/2014/main" id="{76651FE0-6209-8E43-9844-D0BBEFD40FC7}"/>
                </a:ext>
              </a:extLst>
            </p:cNvPr>
            <p:cNvSpPr txBox="1">
              <a:spLocks noChangeArrowheads="1"/>
            </p:cNvSpPr>
            <p:nvPr/>
          </p:nvSpPr>
          <p:spPr bwMode="auto">
            <a:xfrm>
              <a:off x="3733800" y="4114800"/>
              <a:ext cx="2209800" cy="2209800"/>
            </a:xfrm>
            <a:prstGeom prst="rect">
              <a:avLst/>
            </a:prstGeom>
            <a:solidFill>
              <a:schemeClr val="bg1">
                <a:alpha val="67058"/>
              </a:schemeClr>
            </a:solidFill>
            <a:ln w="9525">
              <a:noFill/>
              <a:miter lim="800000"/>
              <a:headEnd/>
              <a:tailEnd/>
            </a:ln>
          </p:spPr>
          <p:txBody>
            <a:bodyPr wrap="none" lIns="0" tIns="0" rIns="0" bIns="0" anchor="ctr">
              <a:prstTxWarp prst="textNoShape">
                <a:avLst/>
              </a:prstTxWarp>
            </a:bodyPr>
            <a:lstStyle/>
            <a:p>
              <a:pPr algn="ctr"/>
              <a:r>
                <a:rPr lang="en-US" sz="2000" b="1">
                  <a:solidFill>
                    <a:srgbClr val="FF0080"/>
                  </a:solidFill>
                </a:rPr>
                <a:t>No naïve SPE</a:t>
              </a:r>
            </a:p>
            <a:p>
              <a:pPr algn="ctr"/>
              <a:r>
                <a:rPr lang="en-US" sz="2000" b="1">
                  <a:solidFill>
                    <a:srgbClr val="FF0080"/>
                  </a:solidFill>
                </a:rPr>
                <a:t>implementation</a:t>
              </a:r>
            </a:p>
          </p:txBody>
        </p:sp>
        <p:sp>
          <p:nvSpPr>
            <p:cNvPr id="607" name="Text Box 220">
              <a:extLst>
                <a:ext uri="{FF2B5EF4-FFF2-40B4-BE49-F238E27FC236}">
                  <a16:creationId xmlns:a16="http://schemas.microsoft.com/office/drawing/2014/main" id="{15FBC249-6B93-ED42-9C83-D9381AAD8D2B}"/>
                </a:ext>
              </a:extLst>
            </p:cNvPr>
            <p:cNvSpPr txBox="1">
              <a:spLocks noChangeArrowheads="1"/>
            </p:cNvSpPr>
            <p:nvPr/>
          </p:nvSpPr>
          <p:spPr bwMode="auto">
            <a:xfrm>
              <a:off x="3810000" y="3886200"/>
              <a:ext cx="2132013" cy="609600"/>
            </a:xfrm>
            <a:prstGeom prst="rect">
              <a:avLst/>
            </a:prstGeom>
            <a:noFill/>
            <a:ln w="9525">
              <a:noFill/>
              <a:miter lim="800000"/>
              <a:headEnd/>
              <a:tailEnd/>
            </a:ln>
          </p:spPr>
          <p:txBody>
            <a:bodyPr wrap="none" lIns="0" tIns="0" rIns="0" bIns="0" anchor="ctr">
              <a:prstTxWarp prst="textNoShape">
                <a:avLst/>
              </a:prstTxWarp>
            </a:bodyPr>
            <a:lstStyle/>
            <a:p>
              <a:r>
                <a:rPr lang="en-US" sz="1800"/>
                <a:t>IBM QS20</a:t>
              </a:r>
            </a:p>
            <a:p>
              <a:r>
                <a:rPr lang="en-US" sz="1800"/>
                <a:t>Cell Blade</a:t>
              </a:r>
            </a:p>
          </p:txBody>
        </p:sp>
        <p:sp>
          <p:nvSpPr>
            <p:cNvPr id="608" name="Text Box 221">
              <a:extLst>
                <a:ext uri="{FF2B5EF4-FFF2-40B4-BE49-F238E27FC236}">
                  <a16:creationId xmlns:a16="http://schemas.microsoft.com/office/drawing/2014/main" id="{1C915C93-0843-6E46-8F1F-D3B7C267FFEF}"/>
                </a:ext>
              </a:extLst>
            </p:cNvPr>
            <p:cNvSpPr txBox="1">
              <a:spLocks noChangeArrowheads="1"/>
            </p:cNvSpPr>
            <p:nvPr/>
          </p:nvSpPr>
          <p:spPr bwMode="auto">
            <a:xfrm>
              <a:off x="3810000" y="914400"/>
              <a:ext cx="2130425" cy="609600"/>
            </a:xfrm>
            <a:prstGeom prst="rect">
              <a:avLst/>
            </a:prstGeom>
            <a:noFill/>
            <a:ln w="9525">
              <a:noFill/>
              <a:miter lim="800000"/>
              <a:headEnd/>
              <a:tailEnd/>
            </a:ln>
          </p:spPr>
          <p:txBody>
            <a:bodyPr wrap="none" lIns="0" tIns="0" rIns="0" bIns="0" anchor="ctr">
              <a:prstTxWarp prst="textNoShape">
                <a:avLst/>
              </a:prstTxWarp>
            </a:bodyPr>
            <a:lstStyle/>
            <a:p>
              <a:r>
                <a:rPr lang="en-US" sz="1800"/>
                <a:t>Opteron 2356</a:t>
              </a:r>
            </a:p>
            <a:p>
              <a:r>
                <a:rPr lang="en-US" sz="1800"/>
                <a:t>(Barcelona)</a:t>
              </a:r>
            </a:p>
          </p:txBody>
        </p:sp>
        <p:sp>
          <p:nvSpPr>
            <p:cNvPr id="609" name="Text Box 222">
              <a:extLst>
                <a:ext uri="{FF2B5EF4-FFF2-40B4-BE49-F238E27FC236}">
                  <a16:creationId xmlns:a16="http://schemas.microsoft.com/office/drawing/2014/main" id="{7081028C-2A80-9444-A84A-55F8CBDFD5C8}"/>
                </a:ext>
              </a:extLst>
            </p:cNvPr>
            <p:cNvSpPr txBox="1">
              <a:spLocks noChangeArrowheads="1"/>
            </p:cNvSpPr>
            <p:nvPr/>
          </p:nvSpPr>
          <p:spPr bwMode="auto">
            <a:xfrm>
              <a:off x="838200" y="914400"/>
              <a:ext cx="2132013" cy="609600"/>
            </a:xfrm>
            <a:prstGeom prst="rect">
              <a:avLst/>
            </a:prstGeom>
            <a:noFill/>
            <a:ln w="9525">
              <a:noFill/>
              <a:miter lim="800000"/>
              <a:headEnd/>
              <a:tailEnd/>
            </a:ln>
          </p:spPr>
          <p:txBody>
            <a:bodyPr wrap="none" lIns="0" tIns="0" rIns="0" bIns="0" anchor="ctr">
              <a:prstTxWarp prst="textNoShape">
                <a:avLst/>
              </a:prstTxWarp>
            </a:bodyPr>
            <a:lstStyle/>
            <a:p>
              <a:r>
                <a:rPr lang="en-US" sz="1800"/>
                <a:t>Intel Xeon E5345</a:t>
              </a:r>
            </a:p>
            <a:p>
              <a:r>
                <a:rPr lang="en-US" sz="1800"/>
                <a:t>(Clovertown)</a:t>
              </a:r>
            </a:p>
          </p:txBody>
        </p:sp>
        <p:sp>
          <p:nvSpPr>
            <p:cNvPr id="610" name="Text Box 223">
              <a:extLst>
                <a:ext uri="{FF2B5EF4-FFF2-40B4-BE49-F238E27FC236}">
                  <a16:creationId xmlns:a16="http://schemas.microsoft.com/office/drawing/2014/main" id="{F33AC8EB-F4D9-EE47-AA59-17AA52BBE9D8}"/>
                </a:ext>
              </a:extLst>
            </p:cNvPr>
            <p:cNvSpPr txBox="1">
              <a:spLocks noChangeArrowheads="1"/>
            </p:cNvSpPr>
            <p:nvPr/>
          </p:nvSpPr>
          <p:spPr bwMode="auto">
            <a:xfrm>
              <a:off x="838200" y="3884613"/>
              <a:ext cx="2132013" cy="611187"/>
            </a:xfrm>
            <a:prstGeom prst="rect">
              <a:avLst/>
            </a:prstGeom>
            <a:noFill/>
            <a:ln w="9525">
              <a:noFill/>
              <a:miter lim="800000"/>
              <a:headEnd/>
              <a:tailEnd/>
            </a:ln>
          </p:spPr>
          <p:txBody>
            <a:bodyPr wrap="none" lIns="0" tIns="0" rIns="0" bIns="0" anchor="ctr">
              <a:prstTxWarp prst="textNoShape">
                <a:avLst/>
              </a:prstTxWarp>
            </a:bodyPr>
            <a:lstStyle/>
            <a:p>
              <a:r>
                <a:rPr lang="en-US" sz="1800"/>
                <a:t>Sun T2+ T5140</a:t>
              </a:r>
            </a:p>
            <a:p>
              <a:r>
                <a:rPr lang="en-US" sz="1800"/>
                <a:t>(Victoria Falls)</a:t>
              </a:r>
            </a:p>
          </p:txBody>
        </p:sp>
        <p:sp>
          <p:nvSpPr>
            <p:cNvPr id="611" name="Text Box 224">
              <a:extLst>
                <a:ext uri="{FF2B5EF4-FFF2-40B4-BE49-F238E27FC236}">
                  <a16:creationId xmlns:a16="http://schemas.microsoft.com/office/drawing/2014/main" id="{CCEB4E0B-BDE8-844C-9D7B-C1F360EE59C3}"/>
                </a:ext>
              </a:extLst>
            </p:cNvPr>
            <p:cNvSpPr txBox="1">
              <a:spLocks noChangeArrowheads="1"/>
            </p:cNvSpPr>
            <p:nvPr/>
          </p:nvSpPr>
          <p:spPr bwMode="auto">
            <a:xfrm rot="-2700000">
              <a:off x="474663" y="2266950"/>
              <a:ext cx="2741612" cy="152400"/>
            </a:xfrm>
            <a:prstGeom prst="rect">
              <a:avLst/>
            </a:prstGeom>
            <a:noFill/>
            <a:ln w="9525">
              <a:noFill/>
              <a:miter lim="800000"/>
              <a:headEnd/>
              <a:tailEnd/>
            </a:ln>
          </p:spPr>
          <p:txBody>
            <a:bodyPr lIns="0" tIns="0" rIns="0" bIns="0" anchor="b">
              <a:prstTxWarp prst="textNoShape">
                <a:avLst/>
              </a:prstTxWarp>
            </a:bodyPr>
            <a:lstStyle/>
            <a:p>
              <a:r>
                <a:rPr lang="en-US" sz="1200">
                  <a:solidFill>
                    <a:srgbClr val="808080"/>
                  </a:solidFill>
                </a:rPr>
                <a:t>dataset dataset fits in snoop filter</a:t>
              </a:r>
            </a:p>
          </p:txBody>
        </p:sp>
      </p:grpSp>
    </p:spTree>
    <p:extLst>
      <p:ext uri="{BB962C8B-B14F-4D97-AF65-F5344CB8AC3E}">
        <p14:creationId xmlns:p14="http://schemas.microsoft.com/office/powerpoint/2010/main" val="626650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model for </a:t>
            </a:r>
            <a:r>
              <a:rPr lang="en-US" dirty="0" err="1"/>
              <a:t>SpMV</a:t>
            </a:r>
            <a:br>
              <a:rPr lang="en-US" sz="2800" dirty="0"/>
            </a:br>
            <a:r>
              <a:rPr lang="en-US" sz="2400" u="none" dirty="0"/>
              <a:t>(NUMA &amp; SW </a:t>
            </a:r>
            <a:r>
              <a:rPr lang="en-US" sz="2400" u="none" dirty="0" err="1"/>
              <a:t>prefetch</a:t>
            </a:r>
            <a:r>
              <a:rPr lang="en-US" sz="2400" u="none" dirty="0"/>
              <a:t>)</a:t>
            </a:r>
          </a:p>
        </p:txBody>
      </p:sp>
      <p:sp>
        <p:nvSpPr>
          <p:cNvPr id="3" name="Content Placeholder 2"/>
          <p:cNvSpPr>
            <a:spLocks noGrp="1"/>
          </p:cNvSpPr>
          <p:nvPr>
            <p:ph idx="1"/>
          </p:nvPr>
        </p:nvSpPr>
        <p:spPr>
          <a:xfrm>
            <a:off x="457200" y="1447800"/>
            <a:ext cx="6858000" cy="5638800"/>
          </a:xfrm>
        </p:spPr>
        <p:txBody>
          <a:bodyPr/>
          <a:lstStyle/>
          <a:p>
            <a:pPr marL="457200" indent="-457200" eaLnBrk="1" hangingPunct="1">
              <a:spcBef>
                <a:spcPts val="0"/>
              </a:spcBef>
              <a:buFont typeface="Arial" panose="020B0604020202020204" pitchFamily="34" charset="0"/>
              <a:buChar char="•"/>
            </a:pPr>
            <a:r>
              <a:rPr lang="en-US" sz="3200" dirty="0"/>
              <a:t>compulsory </a:t>
            </a:r>
            <a:r>
              <a:rPr lang="en-US" sz="3200" dirty="0" err="1"/>
              <a:t>flop:byte</a:t>
            </a:r>
            <a:r>
              <a:rPr lang="en-US" sz="3200" dirty="0"/>
              <a:t> ~ 0.166</a:t>
            </a:r>
          </a:p>
          <a:p>
            <a:pPr marL="457200" indent="-457200" eaLnBrk="1" hangingPunct="1">
              <a:spcBef>
                <a:spcPts val="0"/>
              </a:spcBef>
              <a:buFont typeface="Arial" panose="020B0604020202020204" pitchFamily="34" charset="0"/>
              <a:buChar char="•"/>
            </a:pPr>
            <a:r>
              <a:rPr lang="en-US" sz="3200" dirty="0"/>
              <a:t>utilize all memory channels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74</a:t>
            </a:fld>
            <a:endParaRPr lang="en-US" dirty="0"/>
          </a:p>
        </p:txBody>
      </p:sp>
      <p:grpSp>
        <p:nvGrpSpPr>
          <p:cNvPr id="211" name="Group 210">
            <a:extLst>
              <a:ext uri="{FF2B5EF4-FFF2-40B4-BE49-F238E27FC236}">
                <a16:creationId xmlns:a16="http://schemas.microsoft.com/office/drawing/2014/main" id="{507E167A-7BBC-404E-AD41-50C32CB97E12}"/>
              </a:ext>
            </a:extLst>
          </p:cNvPr>
          <p:cNvGrpSpPr/>
          <p:nvPr/>
        </p:nvGrpSpPr>
        <p:grpSpPr>
          <a:xfrm>
            <a:off x="7543800" y="1447800"/>
            <a:ext cx="6019800" cy="5867400"/>
            <a:chOff x="0" y="914400"/>
            <a:chExt cx="6019800" cy="5867400"/>
          </a:xfrm>
        </p:grpSpPr>
        <p:sp>
          <p:nvSpPr>
            <p:cNvPr id="212" name="Line 6">
              <a:extLst>
                <a:ext uri="{FF2B5EF4-FFF2-40B4-BE49-F238E27FC236}">
                  <a16:creationId xmlns:a16="http://schemas.microsoft.com/office/drawing/2014/main" id="{150115A0-0BEE-E74A-879C-1CFA8209D78C}"/>
                </a:ext>
              </a:extLst>
            </p:cNvPr>
            <p:cNvSpPr>
              <a:spLocks noChangeShapeType="1"/>
            </p:cNvSpPr>
            <p:nvPr/>
          </p:nvSpPr>
          <p:spPr bwMode="auto">
            <a:xfrm flipV="1">
              <a:off x="40354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3" name="Line 7">
              <a:extLst>
                <a:ext uri="{FF2B5EF4-FFF2-40B4-BE49-F238E27FC236}">
                  <a16:creationId xmlns:a16="http://schemas.microsoft.com/office/drawing/2014/main" id="{E03CF008-E6E9-C946-83DE-936F5DC96E08}"/>
                </a:ext>
              </a:extLst>
            </p:cNvPr>
            <p:cNvSpPr>
              <a:spLocks noChangeShapeType="1"/>
            </p:cNvSpPr>
            <p:nvPr/>
          </p:nvSpPr>
          <p:spPr bwMode="auto">
            <a:xfrm flipV="1">
              <a:off x="43402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4" name="Line 8">
              <a:extLst>
                <a:ext uri="{FF2B5EF4-FFF2-40B4-BE49-F238E27FC236}">
                  <a16:creationId xmlns:a16="http://schemas.microsoft.com/office/drawing/2014/main" id="{735CD665-A0D0-9E4E-992C-D8DF8491E56B}"/>
                </a:ext>
              </a:extLst>
            </p:cNvPr>
            <p:cNvSpPr>
              <a:spLocks noChangeShapeType="1"/>
            </p:cNvSpPr>
            <p:nvPr/>
          </p:nvSpPr>
          <p:spPr bwMode="auto">
            <a:xfrm flipV="1">
              <a:off x="46434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5" name="Line 9">
              <a:extLst>
                <a:ext uri="{FF2B5EF4-FFF2-40B4-BE49-F238E27FC236}">
                  <a16:creationId xmlns:a16="http://schemas.microsoft.com/office/drawing/2014/main" id="{5E1711C5-5C38-6A41-8C11-7192B9C5834C}"/>
                </a:ext>
              </a:extLst>
            </p:cNvPr>
            <p:cNvSpPr>
              <a:spLocks noChangeShapeType="1"/>
            </p:cNvSpPr>
            <p:nvPr/>
          </p:nvSpPr>
          <p:spPr bwMode="auto">
            <a:xfrm flipV="1">
              <a:off x="49482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6" name="Line 10">
              <a:extLst>
                <a:ext uri="{FF2B5EF4-FFF2-40B4-BE49-F238E27FC236}">
                  <a16:creationId xmlns:a16="http://schemas.microsoft.com/office/drawing/2014/main" id="{7EEC484B-496F-8C42-8D24-49112A4CA33B}"/>
                </a:ext>
              </a:extLst>
            </p:cNvPr>
            <p:cNvSpPr>
              <a:spLocks noChangeShapeType="1"/>
            </p:cNvSpPr>
            <p:nvPr/>
          </p:nvSpPr>
          <p:spPr bwMode="auto">
            <a:xfrm flipV="1">
              <a:off x="52530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7" name="Line 11">
              <a:extLst>
                <a:ext uri="{FF2B5EF4-FFF2-40B4-BE49-F238E27FC236}">
                  <a16:creationId xmlns:a16="http://schemas.microsoft.com/office/drawing/2014/main" id="{16332D20-85A0-E945-9372-F941227D47F4}"/>
                </a:ext>
              </a:extLst>
            </p:cNvPr>
            <p:cNvSpPr>
              <a:spLocks noChangeShapeType="1"/>
            </p:cNvSpPr>
            <p:nvPr/>
          </p:nvSpPr>
          <p:spPr bwMode="auto">
            <a:xfrm flipV="1">
              <a:off x="5556250" y="1066800"/>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8" name="Line 12">
              <a:extLst>
                <a:ext uri="{FF2B5EF4-FFF2-40B4-BE49-F238E27FC236}">
                  <a16:creationId xmlns:a16="http://schemas.microsoft.com/office/drawing/2014/main" id="{377F1C7C-80F1-6640-BF94-B2433EC70006}"/>
                </a:ext>
              </a:extLst>
            </p:cNvPr>
            <p:cNvSpPr>
              <a:spLocks noChangeShapeType="1"/>
            </p:cNvSpPr>
            <p:nvPr/>
          </p:nvSpPr>
          <p:spPr bwMode="auto">
            <a:xfrm flipV="1">
              <a:off x="5861050" y="1066800"/>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19" name="Line 13">
              <a:extLst>
                <a:ext uri="{FF2B5EF4-FFF2-40B4-BE49-F238E27FC236}">
                  <a16:creationId xmlns:a16="http://schemas.microsoft.com/office/drawing/2014/main" id="{87AF18A7-D3BA-8D42-A6C3-EE3A05CEBB71}"/>
                </a:ext>
              </a:extLst>
            </p:cNvPr>
            <p:cNvSpPr>
              <a:spLocks noChangeShapeType="1"/>
            </p:cNvSpPr>
            <p:nvPr/>
          </p:nvSpPr>
          <p:spPr bwMode="auto">
            <a:xfrm flipH="1" flipV="1">
              <a:off x="3730625" y="3046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0" name="Line 14">
              <a:extLst>
                <a:ext uri="{FF2B5EF4-FFF2-40B4-BE49-F238E27FC236}">
                  <a16:creationId xmlns:a16="http://schemas.microsoft.com/office/drawing/2014/main" id="{7070DB15-4BC5-804B-91DD-ED7339D995A0}"/>
                </a:ext>
              </a:extLst>
            </p:cNvPr>
            <p:cNvSpPr>
              <a:spLocks noChangeShapeType="1"/>
            </p:cNvSpPr>
            <p:nvPr/>
          </p:nvSpPr>
          <p:spPr bwMode="auto">
            <a:xfrm flipH="1" flipV="1">
              <a:off x="3730625" y="27416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1" name="Line 15">
              <a:extLst>
                <a:ext uri="{FF2B5EF4-FFF2-40B4-BE49-F238E27FC236}">
                  <a16:creationId xmlns:a16="http://schemas.microsoft.com/office/drawing/2014/main" id="{260D9007-D006-924D-9C09-9416507E7596}"/>
                </a:ext>
              </a:extLst>
            </p:cNvPr>
            <p:cNvSpPr>
              <a:spLocks noChangeShapeType="1"/>
            </p:cNvSpPr>
            <p:nvPr/>
          </p:nvSpPr>
          <p:spPr bwMode="auto">
            <a:xfrm flipH="1" flipV="1">
              <a:off x="3730625" y="2438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2" name="Line 16">
              <a:extLst>
                <a:ext uri="{FF2B5EF4-FFF2-40B4-BE49-F238E27FC236}">
                  <a16:creationId xmlns:a16="http://schemas.microsoft.com/office/drawing/2014/main" id="{5E2AE849-D4E6-F043-8DFC-5CEE63A93021}"/>
                </a:ext>
              </a:extLst>
            </p:cNvPr>
            <p:cNvSpPr>
              <a:spLocks noChangeShapeType="1"/>
            </p:cNvSpPr>
            <p:nvPr/>
          </p:nvSpPr>
          <p:spPr bwMode="auto">
            <a:xfrm flipH="1" flipV="1">
              <a:off x="3730625" y="2133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3" name="Line 17">
              <a:extLst>
                <a:ext uri="{FF2B5EF4-FFF2-40B4-BE49-F238E27FC236}">
                  <a16:creationId xmlns:a16="http://schemas.microsoft.com/office/drawing/2014/main" id="{F18CFA3F-6EEA-E643-A0EB-336111A8D6D7}"/>
                </a:ext>
              </a:extLst>
            </p:cNvPr>
            <p:cNvSpPr>
              <a:spLocks noChangeShapeType="1"/>
            </p:cNvSpPr>
            <p:nvPr/>
          </p:nvSpPr>
          <p:spPr bwMode="auto">
            <a:xfrm flipH="1" flipV="1">
              <a:off x="3730625" y="1828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4" name="Line 18">
              <a:extLst>
                <a:ext uri="{FF2B5EF4-FFF2-40B4-BE49-F238E27FC236}">
                  <a16:creationId xmlns:a16="http://schemas.microsoft.com/office/drawing/2014/main" id="{21238EAC-0B6E-EC4D-AAA2-4DF0FDD59F0C}"/>
                </a:ext>
              </a:extLst>
            </p:cNvPr>
            <p:cNvSpPr>
              <a:spLocks noChangeShapeType="1"/>
            </p:cNvSpPr>
            <p:nvPr/>
          </p:nvSpPr>
          <p:spPr bwMode="auto">
            <a:xfrm flipH="1" flipV="1">
              <a:off x="3730625" y="1524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5" name="Line 19">
              <a:extLst>
                <a:ext uri="{FF2B5EF4-FFF2-40B4-BE49-F238E27FC236}">
                  <a16:creationId xmlns:a16="http://schemas.microsoft.com/office/drawing/2014/main" id="{7CE78D6C-5CA1-0148-B0B7-FEE1A9B976BE}"/>
                </a:ext>
              </a:extLst>
            </p:cNvPr>
            <p:cNvSpPr>
              <a:spLocks noChangeShapeType="1"/>
            </p:cNvSpPr>
            <p:nvPr/>
          </p:nvSpPr>
          <p:spPr bwMode="auto">
            <a:xfrm flipH="1" flipV="1">
              <a:off x="3730625" y="1219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6" name="Line 20">
              <a:extLst>
                <a:ext uri="{FF2B5EF4-FFF2-40B4-BE49-F238E27FC236}">
                  <a16:creationId xmlns:a16="http://schemas.microsoft.com/office/drawing/2014/main" id="{284946BB-A854-3F41-87DC-BD3A5CC33AD0}"/>
                </a:ext>
              </a:extLst>
            </p:cNvPr>
            <p:cNvSpPr>
              <a:spLocks noChangeShapeType="1"/>
            </p:cNvSpPr>
            <p:nvPr/>
          </p:nvSpPr>
          <p:spPr bwMode="auto">
            <a:xfrm flipV="1">
              <a:off x="1065213"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7" name="Line 21">
              <a:extLst>
                <a:ext uri="{FF2B5EF4-FFF2-40B4-BE49-F238E27FC236}">
                  <a16:creationId xmlns:a16="http://schemas.microsoft.com/office/drawing/2014/main" id="{EE9B002E-5119-6949-9E3F-A8F2E4F6BD54}"/>
                </a:ext>
              </a:extLst>
            </p:cNvPr>
            <p:cNvSpPr>
              <a:spLocks noChangeShapeType="1"/>
            </p:cNvSpPr>
            <p:nvPr/>
          </p:nvSpPr>
          <p:spPr bwMode="auto">
            <a:xfrm flipV="1">
              <a:off x="1370013"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8" name="Line 22">
              <a:extLst>
                <a:ext uri="{FF2B5EF4-FFF2-40B4-BE49-F238E27FC236}">
                  <a16:creationId xmlns:a16="http://schemas.microsoft.com/office/drawing/2014/main" id="{5A262614-DE63-094A-9C2C-EBEAF7F79D20}"/>
                </a:ext>
              </a:extLst>
            </p:cNvPr>
            <p:cNvSpPr>
              <a:spLocks noChangeShapeType="1"/>
            </p:cNvSpPr>
            <p:nvPr/>
          </p:nvSpPr>
          <p:spPr bwMode="auto">
            <a:xfrm flipV="1">
              <a:off x="16732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29" name="Line 23">
              <a:extLst>
                <a:ext uri="{FF2B5EF4-FFF2-40B4-BE49-F238E27FC236}">
                  <a16:creationId xmlns:a16="http://schemas.microsoft.com/office/drawing/2014/main" id="{B231E8AF-9875-A642-989E-1637E8DF75F3}"/>
                </a:ext>
              </a:extLst>
            </p:cNvPr>
            <p:cNvSpPr>
              <a:spLocks noChangeShapeType="1"/>
            </p:cNvSpPr>
            <p:nvPr/>
          </p:nvSpPr>
          <p:spPr bwMode="auto">
            <a:xfrm flipV="1">
              <a:off x="19780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0" name="Line 24">
              <a:extLst>
                <a:ext uri="{FF2B5EF4-FFF2-40B4-BE49-F238E27FC236}">
                  <a16:creationId xmlns:a16="http://schemas.microsoft.com/office/drawing/2014/main" id="{78F6546C-243C-4A47-BD6E-9F8CE358F074}"/>
                </a:ext>
              </a:extLst>
            </p:cNvPr>
            <p:cNvSpPr>
              <a:spLocks noChangeShapeType="1"/>
            </p:cNvSpPr>
            <p:nvPr/>
          </p:nvSpPr>
          <p:spPr bwMode="auto">
            <a:xfrm flipV="1">
              <a:off x="22828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1" name="Line 25">
              <a:extLst>
                <a:ext uri="{FF2B5EF4-FFF2-40B4-BE49-F238E27FC236}">
                  <a16:creationId xmlns:a16="http://schemas.microsoft.com/office/drawing/2014/main" id="{E0A0D9AC-0B38-2847-8027-A4B7404A439A}"/>
                </a:ext>
              </a:extLst>
            </p:cNvPr>
            <p:cNvSpPr>
              <a:spLocks noChangeShapeType="1"/>
            </p:cNvSpPr>
            <p:nvPr/>
          </p:nvSpPr>
          <p:spPr bwMode="auto">
            <a:xfrm flipV="1">
              <a:off x="25860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2" name="Line 26">
              <a:extLst>
                <a:ext uri="{FF2B5EF4-FFF2-40B4-BE49-F238E27FC236}">
                  <a16:creationId xmlns:a16="http://schemas.microsoft.com/office/drawing/2014/main" id="{97DE2148-F0EF-114F-B9F9-4E358328F460}"/>
                </a:ext>
              </a:extLst>
            </p:cNvPr>
            <p:cNvSpPr>
              <a:spLocks noChangeShapeType="1"/>
            </p:cNvSpPr>
            <p:nvPr/>
          </p:nvSpPr>
          <p:spPr bwMode="auto">
            <a:xfrm flipV="1">
              <a:off x="28908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3" name="Line 27">
              <a:extLst>
                <a:ext uri="{FF2B5EF4-FFF2-40B4-BE49-F238E27FC236}">
                  <a16:creationId xmlns:a16="http://schemas.microsoft.com/office/drawing/2014/main" id="{91CA8677-4085-784D-84A7-4B6CC51697F8}"/>
                </a:ext>
              </a:extLst>
            </p:cNvPr>
            <p:cNvSpPr>
              <a:spLocks noChangeShapeType="1"/>
            </p:cNvSpPr>
            <p:nvPr/>
          </p:nvSpPr>
          <p:spPr bwMode="auto">
            <a:xfrm flipH="1" flipV="1">
              <a:off x="760413" y="3046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4" name="Line 28">
              <a:extLst>
                <a:ext uri="{FF2B5EF4-FFF2-40B4-BE49-F238E27FC236}">
                  <a16:creationId xmlns:a16="http://schemas.microsoft.com/office/drawing/2014/main" id="{EAD1D4A8-05D1-A549-A476-B294BF38C4D2}"/>
                </a:ext>
              </a:extLst>
            </p:cNvPr>
            <p:cNvSpPr>
              <a:spLocks noChangeShapeType="1"/>
            </p:cNvSpPr>
            <p:nvPr/>
          </p:nvSpPr>
          <p:spPr bwMode="auto">
            <a:xfrm flipH="1" flipV="1">
              <a:off x="760413" y="27416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5" name="Line 29">
              <a:extLst>
                <a:ext uri="{FF2B5EF4-FFF2-40B4-BE49-F238E27FC236}">
                  <a16:creationId xmlns:a16="http://schemas.microsoft.com/office/drawing/2014/main" id="{60A437F2-F2EB-5E45-83A2-3EC064304E1E}"/>
                </a:ext>
              </a:extLst>
            </p:cNvPr>
            <p:cNvSpPr>
              <a:spLocks noChangeShapeType="1"/>
            </p:cNvSpPr>
            <p:nvPr/>
          </p:nvSpPr>
          <p:spPr bwMode="auto">
            <a:xfrm flipH="1" flipV="1">
              <a:off x="760413" y="2438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6" name="Line 30">
              <a:extLst>
                <a:ext uri="{FF2B5EF4-FFF2-40B4-BE49-F238E27FC236}">
                  <a16:creationId xmlns:a16="http://schemas.microsoft.com/office/drawing/2014/main" id="{CC483F18-EA47-6B44-BD03-3CFC13555529}"/>
                </a:ext>
              </a:extLst>
            </p:cNvPr>
            <p:cNvSpPr>
              <a:spLocks noChangeShapeType="1"/>
            </p:cNvSpPr>
            <p:nvPr/>
          </p:nvSpPr>
          <p:spPr bwMode="auto">
            <a:xfrm flipH="1" flipV="1">
              <a:off x="760413" y="2133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7" name="Line 31">
              <a:extLst>
                <a:ext uri="{FF2B5EF4-FFF2-40B4-BE49-F238E27FC236}">
                  <a16:creationId xmlns:a16="http://schemas.microsoft.com/office/drawing/2014/main" id="{6F243C0B-7423-B049-91A0-2228E480A38E}"/>
                </a:ext>
              </a:extLst>
            </p:cNvPr>
            <p:cNvSpPr>
              <a:spLocks noChangeShapeType="1"/>
            </p:cNvSpPr>
            <p:nvPr/>
          </p:nvSpPr>
          <p:spPr bwMode="auto">
            <a:xfrm flipH="1" flipV="1">
              <a:off x="760413" y="1828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8" name="Line 32">
              <a:extLst>
                <a:ext uri="{FF2B5EF4-FFF2-40B4-BE49-F238E27FC236}">
                  <a16:creationId xmlns:a16="http://schemas.microsoft.com/office/drawing/2014/main" id="{9146844B-1984-AB40-9E4D-D29852715FC2}"/>
                </a:ext>
              </a:extLst>
            </p:cNvPr>
            <p:cNvSpPr>
              <a:spLocks noChangeShapeType="1"/>
            </p:cNvSpPr>
            <p:nvPr/>
          </p:nvSpPr>
          <p:spPr bwMode="auto">
            <a:xfrm flipH="1" flipV="1">
              <a:off x="760413" y="1524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39" name="Line 33">
              <a:extLst>
                <a:ext uri="{FF2B5EF4-FFF2-40B4-BE49-F238E27FC236}">
                  <a16:creationId xmlns:a16="http://schemas.microsoft.com/office/drawing/2014/main" id="{C4B3E9D4-248B-6E4F-9C10-8471548B05EB}"/>
                </a:ext>
              </a:extLst>
            </p:cNvPr>
            <p:cNvSpPr>
              <a:spLocks noChangeShapeType="1"/>
            </p:cNvSpPr>
            <p:nvPr/>
          </p:nvSpPr>
          <p:spPr bwMode="auto">
            <a:xfrm flipH="1" flipV="1">
              <a:off x="760413" y="1219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40" name="Text Box 34">
              <a:extLst>
                <a:ext uri="{FF2B5EF4-FFF2-40B4-BE49-F238E27FC236}">
                  <a16:creationId xmlns:a16="http://schemas.microsoft.com/office/drawing/2014/main" id="{B46DCED3-667E-4F45-A10F-AC0267F0E663}"/>
                </a:ext>
              </a:extLst>
            </p:cNvPr>
            <p:cNvSpPr txBox="1">
              <a:spLocks noChangeArrowheads="1"/>
            </p:cNvSpPr>
            <p:nvPr/>
          </p:nvSpPr>
          <p:spPr bwMode="auto">
            <a:xfrm>
              <a:off x="155575" y="31988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241" name="Text Box 35">
              <a:extLst>
                <a:ext uri="{FF2B5EF4-FFF2-40B4-BE49-F238E27FC236}">
                  <a16:creationId xmlns:a16="http://schemas.microsoft.com/office/drawing/2014/main" id="{B76F7F12-770D-4048-AF65-E5660B1EA7EB}"/>
                </a:ext>
              </a:extLst>
            </p:cNvPr>
            <p:cNvSpPr txBox="1">
              <a:spLocks noChangeArrowheads="1"/>
            </p:cNvSpPr>
            <p:nvPr/>
          </p:nvSpPr>
          <p:spPr bwMode="auto">
            <a:xfrm>
              <a:off x="165100" y="28940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242" name="Text Box 36">
              <a:extLst>
                <a:ext uri="{FF2B5EF4-FFF2-40B4-BE49-F238E27FC236}">
                  <a16:creationId xmlns:a16="http://schemas.microsoft.com/office/drawing/2014/main" id="{5E69F3E5-3248-2C44-9C3F-089813C8632B}"/>
                </a:ext>
              </a:extLst>
            </p:cNvPr>
            <p:cNvSpPr txBox="1">
              <a:spLocks noChangeArrowheads="1"/>
            </p:cNvSpPr>
            <p:nvPr/>
          </p:nvSpPr>
          <p:spPr bwMode="auto">
            <a:xfrm>
              <a:off x="6080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243" name="Line 37">
              <a:extLst>
                <a:ext uri="{FF2B5EF4-FFF2-40B4-BE49-F238E27FC236}">
                  <a16:creationId xmlns:a16="http://schemas.microsoft.com/office/drawing/2014/main" id="{9FBD819C-E534-4344-84E2-E9DAFF2233C6}"/>
                </a:ext>
              </a:extLst>
            </p:cNvPr>
            <p:cNvSpPr>
              <a:spLocks noChangeShapeType="1"/>
            </p:cNvSpPr>
            <p:nvPr/>
          </p:nvSpPr>
          <p:spPr bwMode="auto">
            <a:xfrm flipV="1">
              <a:off x="760413" y="1069975"/>
              <a:ext cx="0" cy="2284413"/>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244" name="Text Box 38">
              <a:extLst>
                <a:ext uri="{FF2B5EF4-FFF2-40B4-BE49-F238E27FC236}">
                  <a16:creationId xmlns:a16="http://schemas.microsoft.com/office/drawing/2014/main" id="{9C4CBBC6-6D19-1F43-B7B6-E41B5E95DA5F}"/>
                </a:ext>
              </a:extLst>
            </p:cNvPr>
            <p:cNvSpPr txBox="1">
              <a:spLocks noChangeArrowheads="1"/>
            </p:cNvSpPr>
            <p:nvPr/>
          </p:nvSpPr>
          <p:spPr bwMode="auto">
            <a:xfrm>
              <a:off x="760413" y="3656013"/>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245" name="Text Box 39">
              <a:extLst>
                <a:ext uri="{FF2B5EF4-FFF2-40B4-BE49-F238E27FC236}">
                  <a16:creationId xmlns:a16="http://schemas.microsoft.com/office/drawing/2014/main" id="{E9036092-A765-B34C-A040-526F70033DF0}"/>
                </a:ext>
              </a:extLst>
            </p:cNvPr>
            <p:cNvSpPr txBox="1">
              <a:spLocks noChangeArrowheads="1"/>
            </p:cNvSpPr>
            <p:nvPr/>
          </p:nvSpPr>
          <p:spPr bwMode="auto">
            <a:xfrm rot="-5400000">
              <a:off x="-988219" y="2058194"/>
              <a:ext cx="2281238"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246" name="Text Box 40">
              <a:extLst>
                <a:ext uri="{FF2B5EF4-FFF2-40B4-BE49-F238E27FC236}">
                  <a16:creationId xmlns:a16="http://schemas.microsoft.com/office/drawing/2014/main" id="{87783476-B842-C744-8D5C-C288494407F8}"/>
                </a:ext>
              </a:extLst>
            </p:cNvPr>
            <p:cNvSpPr txBox="1">
              <a:spLocks noChangeArrowheads="1"/>
            </p:cNvSpPr>
            <p:nvPr/>
          </p:nvSpPr>
          <p:spPr bwMode="auto">
            <a:xfrm>
              <a:off x="165100" y="25892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247" name="Text Box 41">
              <a:extLst>
                <a:ext uri="{FF2B5EF4-FFF2-40B4-BE49-F238E27FC236}">
                  <a16:creationId xmlns:a16="http://schemas.microsoft.com/office/drawing/2014/main" id="{11F156AD-6640-B74F-BDCB-B6A2B886026F}"/>
                </a:ext>
              </a:extLst>
            </p:cNvPr>
            <p:cNvSpPr txBox="1">
              <a:spLocks noChangeArrowheads="1"/>
            </p:cNvSpPr>
            <p:nvPr/>
          </p:nvSpPr>
          <p:spPr bwMode="auto">
            <a:xfrm>
              <a:off x="165100" y="2286000"/>
              <a:ext cx="455613" cy="303213"/>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248" name="Text Box 42">
              <a:extLst>
                <a:ext uri="{FF2B5EF4-FFF2-40B4-BE49-F238E27FC236}">
                  <a16:creationId xmlns:a16="http://schemas.microsoft.com/office/drawing/2014/main" id="{83D1BA5C-EA6D-9D4E-895A-6CFF03735A57}"/>
                </a:ext>
              </a:extLst>
            </p:cNvPr>
            <p:cNvSpPr txBox="1">
              <a:spLocks noChangeArrowheads="1"/>
            </p:cNvSpPr>
            <p:nvPr/>
          </p:nvSpPr>
          <p:spPr bwMode="auto">
            <a:xfrm>
              <a:off x="165100" y="1981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249" name="Text Box 43">
              <a:extLst>
                <a:ext uri="{FF2B5EF4-FFF2-40B4-BE49-F238E27FC236}">
                  <a16:creationId xmlns:a16="http://schemas.microsoft.com/office/drawing/2014/main" id="{FE036AA3-BFE9-6842-864D-0A3B6DAAB80B}"/>
                </a:ext>
              </a:extLst>
            </p:cNvPr>
            <p:cNvSpPr txBox="1">
              <a:spLocks noChangeArrowheads="1"/>
            </p:cNvSpPr>
            <p:nvPr/>
          </p:nvSpPr>
          <p:spPr bwMode="auto">
            <a:xfrm>
              <a:off x="165100" y="1676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250" name="Text Box 44">
              <a:extLst>
                <a:ext uri="{FF2B5EF4-FFF2-40B4-BE49-F238E27FC236}">
                  <a16:creationId xmlns:a16="http://schemas.microsoft.com/office/drawing/2014/main" id="{A53592AB-D182-9E4C-BAA4-213F67FBC7E5}"/>
                </a:ext>
              </a:extLst>
            </p:cNvPr>
            <p:cNvSpPr txBox="1">
              <a:spLocks noChangeArrowheads="1"/>
            </p:cNvSpPr>
            <p:nvPr/>
          </p:nvSpPr>
          <p:spPr bwMode="auto">
            <a:xfrm>
              <a:off x="165100" y="1371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251" name="Text Box 45">
              <a:extLst>
                <a:ext uri="{FF2B5EF4-FFF2-40B4-BE49-F238E27FC236}">
                  <a16:creationId xmlns:a16="http://schemas.microsoft.com/office/drawing/2014/main" id="{B6022377-6D67-0446-A785-D7E76ABD0FC7}"/>
                </a:ext>
              </a:extLst>
            </p:cNvPr>
            <p:cNvSpPr txBox="1">
              <a:spLocks noChangeArrowheads="1"/>
            </p:cNvSpPr>
            <p:nvPr/>
          </p:nvSpPr>
          <p:spPr bwMode="auto">
            <a:xfrm>
              <a:off x="165100" y="10668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252" name="Text Box 46">
              <a:extLst>
                <a:ext uri="{FF2B5EF4-FFF2-40B4-BE49-F238E27FC236}">
                  <a16:creationId xmlns:a16="http://schemas.microsoft.com/office/drawing/2014/main" id="{70C1387D-516B-F74F-9A3B-956F4C9AEB9B}"/>
                </a:ext>
              </a:extLst>
            </p:cNvPr>
            <p:cNvSpPr txBox="1">
              <a:spLocks noChangeArrowheads="1"/>
            </p:cNvSpPr>
            <p:nvPr/>
          </p:nvSpPr>
          <p:spPr bwMode="auto">
            <a:xfrm>
              <a:off x="90646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253" name="Text Box 47">
              <a:extLst>
                <a:ext uri="{FF2B5EF4-FFF2-40B4-BE49-F238E27FC236}">
                  <a16:creationId xmlns:a16="http://schemas.microsoft.com/office/drawing/2014/main" id="{7AE44E90-25BA-5247-A691-4B97B1BAFF32}"/>
                </a:ext>
              </a:extLst>
            </p:cNvPr>
            <p:cNvSpPr txBox="1">
              <a:spLocks noChangeArrowheads="1"/>
            </p:cNvSpPr>
            <p:nvPr/>
          </p:nvSpPr>
          <p:spPr bwMode="auto">
            <a:xfrm>
              <a:off x="12049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254" name="Text Box 48">
              <a:extLst>
                <a:ext uri="{FF2B5EF4-FFF2-40B4-BE49-F238E27FC236}">
                  <a16:creationId xmlns:a16="http://schemas.microsoft.com/office/drawing/2014/main" id="{2A79498D-C6A2-E448-99F5-78D8D6298F8A}"/>
                </a:ext>
              </a:extLst>
            </p:cNvPr>
            <p:cNvSpPr txBox="1">
              <a:spLocks noChangeArrowheads="1"/>
            </p:cNvSpPr>
            <p:nvPr/>
          </p:nvSpPr>
          <p:spPr bwMode="auto">
            <a:xfrm>
              <a:off x="1522413" y="3351213"/>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255" name="Text Box 49">
              <a:extLst>
                <a:ext uri="{FF2B5EF4-FFF2-40B4-BE49-F238E27FC236}">
                  <a16:creationId xmlns:a16="http://schemas.microsoft.com/office/drawing/2014/main" id="{CDE8F577-F18B-DE42-A25C-7685A72B46E8}"/>
                </a:ext>
              </a:extLst>
            </p:cNvPr>
            <p:cNvSpPr txBox="1">
              <a:spLocks noChangeArrowheads="1"/>
            </p:cNvSpPr>
            <p:nvPr/>
          </p:nvSpPr>
          <p:spPr bwMode="auto">
            <a:xfrm>
              <a:off x="18192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256" name="Text Box 50">
              <a:extLst>
                <a:ext uri="{FF2B5EF4-FFF2-40B4-BE49-F238E27FC236}">
                  <a16:creationId xmlns:a16="http://schemas.microsoft.com/office/drawing/2014/main" id="{B8C90B02-9C92-A84A-B7FE-1F9820E641A1}"/>
                </a:ext>
              </a:extLst>
            </p:cNvPr>
            <p:cNvSpPr txBox="1">
              <a:spLocks noChangeArrowheads="1"/>
            </p:cNvSpPr>
            <p:nvPr/>
          </p:nvSpPr>
          <p:spPr bwMode="auto">
            <a:xfrm>
              <a:off x="21240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257" name="Text Box 51">
              <a:extLst>
                <a:ext uri="{FF2B5EF4-FFF2-40B4-BE49-F238E27FC236}">
                  <a16:creationId xmlns:a16="http://schemas.microsoft.com/office/drawing/2014/main" id="{8A02B1DB-4AC6-9147-863D-FDC8CFF781E4}"/>
                </a:ext>
              </a:extLst>
            </p:cNvPr>
            <p:cNvSpPr txBox="1">
              <a:spLocks noChangeArrowheads="1"/>
            </p:cNvSpPr>
            <p:nvPr/>
          </p:nvSpPr>
          <p:spPr bwMode="auto">
            <a:xfrm>
              <a:off x="2428875" y="3351213"/>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258" name="Text Box 52">
              <a:extLst>
                <a:ext uri="{FF2B5EF4-FFF2-40B4-BE49-F238E27FC236}">
                  <a16:creationId xmlns:a16="http://schemas.microsoft.com/office/drawing/2014/main" id="{6FF5B99E-64C3-D943-B767-EBAFD1EE1887}"/>
                </a:ext>
              </a:extLst>
            </p:cNvPr>
            <p:cNvSpPr txBox="1">
              <a:spLocks noChangeArrowheads="1"/>
            </p:cNvSpPr>
            <p:nvPr/>
          </p:nvSpPr>
          <p:spPr bwMode="auto">
            <a:xfrm>
              <a:off x="2732088"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259" name="Line 53">
              <a:extLst>
                <a:ext uri="{FF2B5EF4-FFF2-40B4-BE49-F238E27FC236}">
                  <a16:creationId xmlns:a16="http://schemas.microsoft.com/office/drawing/2014/main" id="{5E8B69F7-47BC-7A4E-B8D7-3F0FF0671B23}"/>
                </a:ext>
              </a:extLst>
            </p:cNvPr>
            <p:cNvSpPr>
              <a:spLocks noChangeShapeType="1"/>
            </p:cNvSpPr>
            <p:nvPr/>
          </p:nvSpPr>
          <p:spPr bwMode="auto">
            <a:xfrm flipV="1">
              <a:off x="40386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0" name="Line 54">
              <a:extLst>
                <a:ext uri="{FF2B5EF4-FFF2-40B4-BE49-F238E27FC236}">
                  <a16:creationId xmlns:a16="http://schemas.microsoft.com/office/drawing/2014/main" id="{BF419E76-3F27-5B46-AB69-E3C64AA89FDE}"/>
                </a:ext>
              </a:extLst>
            </p:cNvPr>
            <p:cNvSpPr>
              <a:spLocks noChangeShapeType="1"/>
            </p:cNvSpPr>
            <p:nvPr/>
          </p:nvSpPr>
          <p:spPr bwMode="auto">
            <a:xfrm flipV="1">
              <a:off x="43434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1" name="Line 55">
              <a:extLst>
                <a:ext uri="{FF2B5EF4-FFF2-40B4-BE49-F238E27FC236}">
                  <a16:creationId xmlns:a16="http://schemas.microsoft.com/office/drawing/2014/main" id="{819DDCE0-5119-7548-B5CD-2C503635F758}"/>
                </a:ext>
              </a:extLst>
            </p:cNvPr>
            <p:cNvSpPr>
              <a:spLocks noChangeShapeType="1"/>
            </p:cNvSpPr>
            <p:nvPr/>
          </p:nvSpPr>
          <p:spPr bwMode="auto">
            <a:xfrm flipV="1">
              <a:off x="46466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2" name="Line 56">
              <a:extLst>
                <a:ext uri="{FF2B5EF4-FFF2-40B4-BE49-F238E27FC236}">
                  <a16:creationId xmlns:a16="http://schemas.microsoft.com/office/drawing/2014/main" id="{9F502BFA-BCDB-8847-880C-3605F8144F03}"/>
                </a:ext>
              </a:extLst>
            </p:cNvPr>
            <p:cNvSpPr>
              <a:spLocks noChangeShapeType="1"/>
            </p:cNvSpPr>
            <p:nvPr/>
          </p:nvSpPr>
          <p:spPr bwMode="auto">
            <a:xfrm flipV="1">
              <a:off x="49514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3" name="Line 57">
              <a:extLst>
                <a:ext uri="{FF2B5EF4-FFF2-40B4-BE49-F238E27FC236}">
                  <a16:creationId xmlns:a16="http://schemas.microsoft.com/office/drawing/2014/main" id="{453E3E2C-601F-394E-BC79-A20478B11BF7}"/>
                </a:ext>
              </a:extLst>
            </p:cNvPr>
            <p:cNvSpPr>
              <a:spLocks noChangeShapeType="1"/>
            </p:cNvSpPr>
            <p:nvPr/>
          </p:nvSpPr>
          <p:spPr bwMode="auto">
            <a:xfrm flipV="1">
              <a:off x="52562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4" name="Line 58">
              <a:extLst>
                <a:ext uri="{FF2B5EF4-FFF2-40B4-BE49-F238E27FC236}">
                  <a16:creationId xmlns:a16="http://schemas.microsoft.com/office/drawing/2014/main" id="{10CC6267-C158-3B4E-BC20-F5CBBEC40398}"/>
                </a:ext>
              </a:extLst>
            </p:cNvPr>
            <p:cNvSpPr>
              <a:spLocks noChangeShapeType="1"/>
            </p:cNvSpPr>
            <p:nvPr/>
          </p:nvSpPr>
          <p:spPr bwMode="auto">
            <a:xfrm flipV="1">
              <a:off x="5559425"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5" name="Line 59">
              <a:extLst>
                <a:ext uri="{FF2B5EF4-FFF2-40B4-BE49-F238E27FC236}">
                  <a16:creationId xmlns:a16="http://schemas.microsoft.com/office/drawing/2014/main" id="{7D1077EA-B748-B645-BE92-D44467DFBABD}"/>
                </a:ext>
              </a:extLst>
            </p:cNvPr>
            <p:cNvSpPr>
              <a:spLocks noChangeShapeType="1"/>
            </p:cNvSpPr>
            <p:nvPr/>
          </p:nvSpPr>
          <p:spPr bwMode="auto">
            <a:xfrm flipV="1">
              <a:off x="5864225"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6" name="Line 60">
              <a:extLst>
                <a:ext uri="{FF2B5EF4-FFF2-40B4-BE49-F238E27FC236}">
                  <a16:creationId xmlns:a16="http://schemas.microsoft.com/office/drawing/2014/main" id="{F351761B-A31E-644C-95F8-41DEE14209AE}"/>
                </a:ext>
              </a:extLst>
            </p:cNvPr>
            <p:cNvSpPr>
              <a:spLocks noChangeShapeType="1"/>
            </p:cNvSpPr>
            <p:nvPr/>
          </p:nvSpPr>
          <p:spPr bwMode="auto">
            <a:xfrm flipH="1" flipV="1">
              <a:off x="3730625" y="60182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7" name="Line 61">
              <a:extLst>
                <a:ext uri="{FF2B5EF4-FFF2-40B4-BE49-F238E27FC236}">
                  <a16:creationId xmlns:a16="http://schemas.microsoft.com/office/drawing/2014/main" id="{6A9C6D5F-DC18-5E44-9B2A-5356DC39ADAD}"/>
                </a:ext>
              </a:extLst>
            </p:cNvPr>
            <p:cNvSpPr>
              <a:spLocks noChangeShapeType="1"/>
            </p:cNvSpPr>
            <p:nvPr/>
          </p:nvSpPr>
          <p:spPr bwMode="auto">
            <a:xfrm flipH="1" flipV="1">
              <a:off x="3730625" y="5713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8" name="Line 62">
              <a:extLst>
                <a:ext uri="{FF2B5EF4-FFF2-40B4-BE49-F238E27FC236}">
                  <a16:creationId xmlns:a16="http://schemas.microsoft.com/office/drawing/2014/main" id="{54B3CA45-ED5B-E04A-8CAC-481A883A9569}"/>
                </a:ext>
              </a:extLst>
            </p:cNvPr>
            <p:cNvSpPr>
              <a:spLocks noChangeShapeType="1"/>
            </p:cNvSpPr>
            <p:nvPr/>
          </p:nvSpPr>
          <p:spPr bwMode="auto">
            <a:xfrm flipH="1" flipV="1">
              <a:off x="3730625" y="5410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69" name="Line 63">
              <a:extLst>
                <a:ext uri="{FF2B5EF4-FFF2-40B4-BE49-F238E27FC236}">
                  <a16:creationId xmlns:a16="http://schemas.microsoft.com/office/drawing/2014/main" id="{24E4C8CC-02F6-0F43-88E9-B853C07A3C98}"/>
                </a:ext>
              </a:extLst>
            </p:cNvPr>
            <p:cNvSpPr>
              <a:spLocks noChangeShapeType="1"/>
            </p:cNvSpPr>
            <p:nvPr/>
          </p:nvSpPr>
          <p:spPr bwMode="auto">
            <a:xfrm flipH="1" flipV="1">
              <a:off x="3730625" y="5105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0" name="Line 64">
              <a:extLst>
                <a:ext uri="{FF2B5EF4-FFF2-40B4-BE49-F238E27FC236}">
                  <a16:creationId xmlns:a16="http://schemas.microsoft.com/office/drawing/2014/main" id="{34BD5EFF-BF7D-A44E-AC29-B49973436B4E}"/>
                </a:ext>
              </a:extLst>
            </p:cNvPr>
            <p:cNvSpPr>
              <a:spLocks noChangeShapeType="1"/>
            </p:cNvSpPr>
            <p:nvPr/>
          </p:nvSpPr>
          <p:spPr bwMode="auto">
            <a:xfrm flipH="1" flipV="1">
              <a:off x="3730625" y="4800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1" name="Line 65">
              <a:extLst>
                <a:ext uri="{FF2B5EF4-FFF2-40B4-BE49-F238E27FC236}">
                  <a16:creationId xmlns:a16="http://schemas.microsoft.com/office/drawing/2014/main" id="{DF337361-4B5C-984A-B2FD-6A2EB51F744F}"/>
                </a:ext>
              </a:extLst>
            </p:cNvPr>
            <p:cNvSpPr>
              <a:spLocks noChangeShapeType="1"/>
            </p:cNvSpPr>
            <p:nvPr/>
          </p:nvSpPr>
          <p:spPr bwMode="auto">
            <a:xfrm flipH="1" flipV="1">
              <a:off x="3730625" y="4495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2" name="Line 66">
              <a:extLst>
                <a:ext uri="{FF2B5EF4-FFF2-40B4-BE49-F238E27FC236}">
                  <a16:creationId xmlns:a16="http://schemas.microsoft.com/office/drawing/2014/main" id="{4B645C14-7404-784C-8934-1E48DE2379C7}"/>
                </a:ext>
              </a:extLst>
            </p:cNvPr>
            <p:cNvSpPr>
              <a:spLocks noChangeShapeType="1"/>
            </p:cNvSpPr>
            <p:nvPr/>
          </p:nvSpPr>
          <p:spPr bwMode="auto">
            <a:xfrm flipH="1" flipV="1">
              <a:off x="3730625" y="4191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3" name="Line 67">
              <a:extLst>
                <a:ext uri="{FF2B5EF4-FFF2-40B4-BE49-F238E27FC236}">
                  <a16:creationId xmlns:a16="http://schemas.microsoft.com/office/drawing/2014/main" id="{E070F5C6-0C00-0548-8E14-EB0FE6338C2C}"/>
                </a:ext>
              </a:extLst>
            </p:cNvPr>
            <p:cNvSpPr>
              <a:spLocks noChangeShapeType="1"/>
            </p:cNvSpPr>
            <p:nvPr/>
          </p:nvSpPr>
          <p:spPr bwMode="auto">
            <a:xfrm flipV="1">
              <a:off x="106838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4" name="Line 68">
              <a:extLst>
                <a:ext uri="{FF2B5EF4-FFF2-40B4-BE49-F238E27FC236}">
                  <a16:creationId xmlns:a16="http://schemas.microsoft.com/office/drawing/2014/main" id="{1A3DB8B9-73B1-E64F-BCF4-B48592B3A805}"/>
                </a:ext>
              </a:extLst>
            </p:cNvPr>
            <p:cNvSpPr>
              <a:spLocks noChangeShapeType="1"/>
            </p:cNvSpPr>
            <p:nvPr/>
          </p:nvSpPr>
          <p:spPr bwMode="auto">
            <a:xfrm flipV="1">
              <a:off x="137318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5" name="Line 69">
              <a:extLst>
                <a:ext uri="{FF2B5EF4-FFF2-40B4-BE49-F238E27FC236}">
                  <a16:creationId xmlns:a16="http://schemas.microsoft.com/office/drawing/2014/main" id="{D250958D-B59F-E444-BDE3-2EDAFDCD13E6}"/>
                </a:ext>
              </a:extLst>
            </p:cNvPr>
            <p:cNvSpPr>
              <a:spLocks noChangeShapeType="1"/>
            </p:cNvSpPr>
            <p:nvPr/>
          </p:nvSpPr>
          <p:spPr bwMode="auto">
            <a:xfrm flipV="1">
              <a:off x="16764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6" name="Line 70">
              <a:extLst>
                <a:ext uri="{FF2B5EF4-FFF2-40B4-BE49-F238E27FC236}">
                  <a16:creationId xmlns:a16="http://schemas.microsoft.com/office/drawing/2014/main" id="{D129A2F6-2D3C-6144-B0C6-4C0BC6733F19}"/>
                </a:ext>
              </a:extLst>
            </p:cNvPr>
            <p:cNvSpPr>
              <a:spLocks noChangeShapeType="1"/>
            </p:cNvSpPr>
            <p:nvPr/>
          </p:nvSpPr>
          <p:spPr bwMode="auto">
            <a:xfrm flipV="1">
              <a:off x="19812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7" name="Line 71">
              <a:extLst>
                <a:ext uri="{FF2B5EF4-FFF2-40B4-BE49-F238E27FC236}">
                  <a16:creationId xmlns:a16="http://schemas.microsoft.com/office/drawing/2014/main" id="{65CA1C8C-1BEF-EF40-9097-BD34DD109C18}"/>
                </a:ext>
              </a:extLst>
            </p:cNvPr>
            <p:cNvSpPr>
              <a:spLocks noChangeShapeType="1"/>
            </p:cNvSpPr>
            <p:nvPr/>
          </p:nvSpPr>
          <p:spPr bwMode="auto">
            <a:xfrm flipV="1">
              <a:off x="22860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8" name="Line 72">
              <a:extLst>
                <a:ext uri="{FF2B5EF4-FFF2-40B4-BE49-F238E27FC236}">
                  <a16:creationId xmlns:a16="http://schemas.microsoft.com/office/drawing/2014/main" id="{8272DDCE-E517-154C-8142-7CE576BC907D}"/>
                </a:ext>
              </a:extLst>
            </p:cNvPr>
            <p:cNvSpPr>
              <a:spLocks noChangeShapeType="1"/>
            </p:cNvSpPr>
            <p:nvPr/>
          </p:nvSpPr>
          <p:spPr bwMode="auto">
            <a:xfrm flipV="1">
              <a:off x="25892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79" name="Line 73">
              <a:extLst>
                <a:ext uri="{FF2B5EF4-FFF2-40B4-BE49-F238E27FC236}">
                  <a16:creationId xmlns:a16="http://schemas.microsoft.com/office/drawing/2014/main" id="{B0402BB3-21A6-954F-B169-9C2A42FEB285}"/>
                </a:ext>
              </a:extLst>
            </p:cNvPr>
            <p:cNvSpPr>
              <a:spLocks noChangeShapeType="1"/>
            </p:cNvSpPr>
            <p:nvPr/>
          </p:nvSpPr>
          <p:spPr bwMode="auto">
            <a:xfrm flipV="1">
              <a:off x="289083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80" name="Line 74">
              <a:extLst>
                <a:ext uri="{FF2B5EF4-FFF2-40B4-BE49-F238E27FC236}">
                  <a16:creationId xmlns:a16="http://schemas.microsoft.com/office/drawing/2014/main" id="{0DDBECAE-E098-7F4D-BDEC-5629236AD9E4}"/>
                </a:ext>
              </a:extLst>
            </p:cNvPr>
            <p:cNvSpPr>
              <a:spLocks noChangeShapeType="1"/>
            </p:cNvSpPr>
            <p:nvPr/>
          </p:nvSpPr>
          <p:spPr bwMode="auto">
            <a:xfrm flipH="1" flipV="1">
              <a:off x="760413" y="60182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81" name="Line 75">
              <a:extLst>
                <a:ext uri="{FF2B5EF4-FFF2-40B4-BE49-F238E27FC236}">
                  <a16:creationId xmlns:a16="http://schemas.microsoft.com/office/drawing/2014/main" id="{AFDCD050-175F-7241-B9C3-CF656BA16B97}"/>
                </a:ext>
              </a:extLst>
            </p:cNvPr>
            <p:cNvSpPr>
              <a:spLocks noChangeShapeType="1"/>
            </p:cNvSpPr>
            <p:nvPr/>
          </p:nvSpPr>
          <p:spPr bwMode="auto">
            <a:xfrm flipH="1" flipV="1">
              <a:off x="760413" y="5713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82" name="Line 76">
              <a:extLst>
                <a:ext uri="{FF2B5EF4-FFF2-40B4-BE49-F238E27FC236}">
                  <a16:creationId xmlns:a16="http://schemas.microsoft.com/office/drawing/2014/main" id="{AD0F5FA8-70A5-E540-9FAD-BC4BD134D244}"/>
                </a:ext>
              </a:extLst>
            </p:cNvPr>
            <p:cNvSpPr>
              <a:spLocks noChangeShapeType="1"/>
            </p:cNvSpPr>
            <p:nvPr/>
          </p:nvSpPr>
          <p:spPr bwMode="auto">
            <a:xfrm flipH="1" flipV="1">
              <a:off x="760413" y="5410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83" name="Line 77">
              <a:extLst>
                <a:ext uri="{FF2B5EF4-FFF2-40B4-BE49-F238E27FC236}">
                  <a16:creationId xmlns:a16="http://schemas.microsoft.com/office/drawing/2014/main" id="{26EC1430-5BBE-B745-B67C-2E365AF64355}"/>
                </a:ext>
              </a:extLst>
            </p:cNvPr>
            <p:cNvSpPr>
              <a:spLocks noChangeShapeType="1"/>
            </p:cNvSpPr>
            <p:nvPr/>
          </p:nvSpPr>
          <p:spPr bwMode="auto">
            <a:xfrm flipH="1" flipV="1">
              <a:off x="760413" y="5105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84" name="Line 78">
              <a:extLst>
                <a:ext uri="{FF2B5EF4-FFF2-40B4-BE49-F238E27FC236}">
                  <a16:creationId xmlns:a16="http://schemas.microsoft.com/office/drawing/2014/main" id="{C846E304-9343-3B4C-9D36-60A1DB10EBB5}"/>
                </a:ext>
              </a:extLst>
            </p:cNvPr>
            <p:cNvSpPr>
              <a:spLocks noChangeShapeType="1"/>
            </p:cNvSpPr>
            <p:nvPr/>
          </p:nvSpPr>
          <p:spPr bwMode="auto">
            <a:xfrm flipH="1" flipV="1">
              <a:off x="760413" y="4800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85" name="Line 79">
              <a:extLst>
                <a:ext uri="{FF2B5EF4-FFF2-40B4-BE49-F238E27FC236}">
                  <a16:creationId xmlns:a16="http://schemas.microsoft.com/office/drawing/2014/main" id="{6E0B2957-FD3E-264B-A31B-4601C6B3F918}"/>
                </a:ext>
              </a:extLst>
            </p:cNvPr>
            <p:cNvSpPr>
              <a:spLocks noChangeShapeType="1"/>
            </p:cNvSpPr>
            <p:nvPr/>
          </p:nvSpPr>
          <p:spPr bwMode="auto">
            <a:xfrm flipH="1" flipV="1">
              <a:off x="760413" y="4495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86" name="Line 80">
              <a:extLst>
                <a:ext uri="{FF2B5EF4-FFF2-40B4-BE49-F238E27FC236}">
                  <a16:creationId xmlns:a16="http://schemas.microsoft.com/office/drawing/2014/main" id="{5EE63BDD-C828-E94A-8786-B0F4CE028804}"/>
                </a:ext>
              </a:extLst>
            </p:cNvPr>
            <p:cNvSpPr>
              <a:spLocks noChangeShapeType="1"/>
            </p:cNvSpPr>
            <p:nvPr/>
          </p:nvSpPr>
          <p:spPr bwMode="auto">
            <a:xfrm flipH="1" flipV="1">
              <a:off x="760413" y="4191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287" name="Text Box 83">
              <a:extLst>
                <a:ext uri="{FF2B5EF4-FFF2-40B4-BE49-F238E27FC236}">
                  <a16:creationId xmlns:a16="http://schemas.microsoft.com/office/drawing/2014/main" id="{C4001D54-1C78-804A-A24F-975EFBE8E47A}"/>
                </a:ext>
              </a:extLst>
            </p:cNvPr>
            <p:cNvSpPr txBox="1">
              <a:spLocks noChangeArrowheads="1"/>
            </p:cNvSpPr>
            <p:nvPr/>
          </p:nvSpPr>
          <p:spPr bwMode="auto">
            <a:xfrm>
              <a:off x="3127375" y="31988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288" name="Text Box 84">
              <a:extLst>
                <a:ext uri="{FF2B5EF4-FFF2-40B4-BE49-F238E27FC236}">
                  <a16:creationId xmlns:a16="http://schemas.microsoft.com/office/drawing/2014/main" id="{740CFEE2-B508-4347-8F45-F7AF13C674D0}"/>
                </a:ext>
              </a:extLst>
            </p:cNvPr>
            <p:cNvSpPr txBox="1">
              <a:spLocks noChangeArrowheads="1"/>
            </p:cNvSpPr>
            <p:nvPr/>
          </p:nvSpPr>
          <p:spPr bwMode="auto">
            <a:xfrm>
              <a:off x="3136900" y="28940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289" name="Text Box 85">
              <a:extLst>
                <a:ext uri="{FF2B5EF4-FFF2-40B4-BE49-F238E27FC236}">
                  <a16:creationId xmlns:a16="http://schemas.microsoft.com/office/drawing/2014/main" id="{8413DE63-9ED5-E349-B70B-1403D54B5E1A}"/>
                </a:ext>
              </a:extLst>
            </p:cNvPr>
            <p:cNvSpPr txBox="1">
              <a:spLocks noChangeArrowheads="1"/>
            </p:cNvSpPr>
            <p:nvPr/>
          </p:nvSpPr>
          <p:spPr bwMode="auto">
            <a:xfrm>
              <a:off x="35798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290" name="Text Box 86">
              <a:extLst>
                <a:ext uri="{FF2B5EF4-FFF2-40B4-BE49-F238E27FC236}">
                  <a16:creationId xmlns:a16="http://schemas.microsoft.com/office/drawing/2014/main" id="{8667116E-D85E-1048-B035-7E7BD57D79DC}"/>
                </a:ext>
              </a:extLst>
            </p:cNvPr>
            <p:cNvSpPr txBox="1">
              <a:spLocks noChangeArrowheads="1"/>
            </p:cNvSpPr>
            <p:nvPr/>
          </p:nvSpPr>
          <p:spPr bwMode="auto">
            <a:xfrm>
              <a:off x="3732213" y="3656013"/>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291" name="Text Box 87">
              <a:extLst>
                <a:ext uri="{FF2B5EF4-FFF2-40B4-BE49-F238E27FC236}">
                  <a16:creationId xmlns:a16="http://schemas.microsoft.com/office/drawing/2014/main" id="{69D9613A-3AEF-A74C-96AA-C3232E7493D6}"/>
                </a:ext>
              </a:extLst>
            </p:cNvPr>
            <p:cNvSpPr txBox="1">
              <a:spLocks noChangeArrowheads="1"/>
            </p:cNvSpPr>
            <p:nvPr/>
          </p:nvSpPr>
          <p:spPr bwMode="auto">
            <a:xfrm rot="-5400000">
              <a:off x="1983581" y="2058194"/>
              <a:ext cx="2281238"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292" name="Text Box 88">
              <a:extLst>
                <a:ext uri="{FF2B5EF4-FFF2-40B4-BE49-F238E27FC236}">
                  <a16:creationId xmlns:a16="http://schemas.microsoft.com/office/drawing/2014/main" id="{A7E7682A-FB5F-894D-9683-DDA34C7396FC}"/>
                </a:ext>
              </a:extLst>
            </p:cNvPr>
            <p:cNvSpPr txBox="1">
              <a:spLocks noChangeArrowheads="1"/>
            </p:cNvSpPr>
            <p:nvPr/>
          </p:nvSpPr>
          <p:spPr bwMode="auto">
            <a:xfrm>
              <a:off x="3136900" y="25892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293" name="Text Box 89">
              <a:extLst>
                <a:ext uri="{FF2B5EF4-FFF2-40B4-BE49-F238E27FC236}">
                  <a16:creationId xmlns:a16="http://schemas.microsoft.com/office/drawing/2014/main" id="{3CC3E203-5E4F-C449-A329-DD688F1E3AA0}"/>
                </a:ext>
              </a:extLst>
            </p:cNvPr>
            <p:cNvSpPr txBox="1">
              <a:spLocks noChangeArrowheads="1"/>
            </p:cNvSpPr>
            <p:nvPr/>
          </p:nvSpPr>
          <p:spPr bwMode="auto">
            <a:xfrm>
              <a:off x="3136900" y="2286000"/>
              <a:ext cx="455613" cy="303213"/>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294" name="Text Box 90">
              <a:extLst>
                <a:ext uri="{FF2B5EF4-FFF2-40B4-BE49-F238E27FC236}">
                  <a16:creationId xmlns:a16="http://schemas.microsoft.com/office/drawing/2014/main" id="{208820CC-2E94-DF4A-9EC9-8DD20EA9216B}"/>
                </a:ext>
              </a:extLst>
            </p:cNvPr>
            <p:cNvSpPr txBox="1">
              <a:spLocks noChangeArrowheads="1"/>
            </p:cNvSpPr>
            <p:nvPr/>
          </p:nvSpPr>
          <p:spPr bwMode="auto">
            <a:xfrm>
              <a:off x="3136900" y="1981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295" name="Text Box 91">
              <a:extLst>
                <a:ext uri="{FF2B5EF4-FFF2-40B4-BE49-F238E27FC236}">
                  <a16:creationId xmlns:a16="http://schemas.microsoft.com/office/drawing/2014/main" id="{4B22F1C7-2707-7544-9742-038249322C55}"/>
                </a:ext>
              </a:extLst>
            </p:cNvPr>
            <p:cNvSpPr txBox="1">
              <a:spLocks noChangeArrowheads="1"/>
            </p:cNvSpPr>
            <p:nvPr/>
          </p:nvSpPr>
          <p:spPr bwMode="auto">
            <a:xfrm>
              <a:off x="3136900" y="1676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296" name="Text Box 92">
              <a:extLst>
                <a:ext uri="{FF2B5EF4-FFF2-40B4-BE49-F238E27FC236}">
                  <a16:creationId xmlns:a16="http://schemas.microsoft.com/office/drawing/2014/main" id="{8A83ABFB-4C3D-934B-9AE8-3D54B2412801}"/>
                </a:ext>
              </a:extLst>
            </p:cNvPr>
            <p:cNvSpPr txBox="1">
              <a:spLocks noChangeArrowheads="1"/>
            </p:cNvSpPr>
            <p:nvPr/>
          </p:nvSpPr>
          <p:spPr bwMode="auto">
            <a:xfrm>
              <a:off x="3136900" y="1371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297" name="Text Box 93">
              <a:extLst>
                <a:ext uri="{FF2B5EF4-FFF2-40B4-BE49-F238E27FC236}">
                  <a16:creationId xmlns:a16="http://schemas.microsoft.com/office/drawing/2014/main" id="{EEA450F1-28DE-184C-868A-2CD9E80F8432}"/>
                </a:ext>
              </a:extLst>
            </p:cNvPr>
            <p:cNvSpPr txBox="1">
              <a:spLocks noChangeArrowheads="1"/>
            </p:cNvSpPr>
            <p:nvPr/>
          </p:nvSpPr>
          <p:spPr bwMode="auto">
            <a:xfrm>
              <a:off x="3136900" y="10668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298" name="Text Box 94">
              <a:extLst>
                <a:ext uri="{FF2B5EF4-FFF2-40B4-BE49-F238E27FC236}">
                  <a16:creationId xmlns:a16="http://schemas.microsoft.com/office/drawing/2014/main" id="{49FC4080-C889-CE4C-B35E-8F6AD95EE2FB}"/>
                </a:ext>
              </a:extLst>
            </p:cNvPr>
            <p:cNvSpPr txBox="1">
              <a:spLocks noChangeArrowheads="1"/>
            </p:cNvSpPr>
            <p:nvPr/>
          </p:nvSpPr>
          <p:spPr bwMode="auto">
            <a:xfrm>
              <a:off x="387826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299" name="Text Box 95">
              <a:extLst>
                <a:ext uri="{FF2B5EF4-FFF2-40B4-BE49-F238E27FC236}">
                  <a16:creationId xmlns:a16="http://schemas.microsoft.com/office/drawing/2014/main" id="{2FA266C8-2599-1440-A540-F81CA813E416}"/>
                </a:ext>
              </a:extLst>
            </p:cNvPr>
            <p:cNvSpPr txBox="1">
              <a:spLocks noChangeArrowheads="1"/>
            </p:cNvSpPr>
            <p:nvPr/>
          </p:nvSpPr>
          <p:spPr bwMode="auto">
            <a:xfrm>
              <a:off x="41767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300" name="Text Box 96">
              <a:extLst>
                <a:ext uri="{FF2B5EF4-FFF2-40B4-BE49-F238E27FC236}">
                  <a16:creationId xmlns:a16="http://schemas.microsoft.com/office/drawing/2014/main" id="{D8F80936-8E3A-E949-B12C-C78B91F552FF}"/>
                </a:ext>
              </a:extLst>
            </p:cNvPr>
            <p:cNvSpPr txBox="1">
              <a:spLocks noChangeArrowheads="1"/>
            </p:cNvSpPr>
            <p:nvPr/>
          </p:nvSpPr>
          <p:spPr bwMode="auto">
            <a:xfrm>
              <a:off x="4494213" y="3351213"/>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301" name="Text Box 97">
              <a:extLst>
                <a:ext uri="{FF2B5EF4-FFF2-40B4-BE49-F238E27FC236}">
                  <a16:creationId xmlns:a16="http://schemas.microsoft.com/office/drawing/2014/main" id="{DFA6EC79-CDA2-9341-A33B-9088E2026539}"/>
                </a:ext>
              </a:extLst>
            </p:cNvPr>
            <p:cNvSpPr txBox="1">
              <a:spLocks noChangeArrowheads="1"/>
            </p:cNvSpPr>
            <p:nvPr/>
          </p:nvSpPr>
          <p:spPr bwMode="auto">
            <a:xfrm>
              <a:off x="47910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302" name="Text Box 98">
              <a:extLst>
                <a:ext uri="{FF2B5EF4-FFF2-40B4-BE49-F238E27FC236}">
                  <a16:creationId xmlns:a16="http://schemas.microsoft.com/office/drawing/2014/main" id="{17779F1F-4226-F64A-9574-06E8DCFF071C}"/>
                </a:ext>
              </a:extLst>
            </p:cNvPr>
            <p:cNvSpPr txBox="1">
              <a:spLocks noChangeArrowheads="1"/>
            </p:cNvSpPr>
            <p:nvPr/>
          </p:nvSpPr>
          <p:spPr bwMode="auto">
            <a:xfrm>
              <a:off x="50958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303" name="Text Box 99">
              <a:extLst>
                <a:ext uri="{FF2B5EF4-FFF2-40B4-BE49-F238E27FC236}">
                  <a16:creationId xmlns:a16="http://schemas.microsoft.com/office/drawing/2014/main" id="{D727C4F5-65D1-1A43-B494-64E4B177E9EF}"/>
                </a:ext>
              </a:extLst>
            </p:cNvPr>
            <p:cNvSpPr txBox="1">
              <a:spLocks noChangeArrowheads="1"/>
            </p:cNvSpPr>
            <p:nvPr/>
          </p:nvSpPr>
          <p:spPr bwMode="auto">
            <a:xfrm>
              <a:off x="5400675" y="3351213"/>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304" name="Text Box 100">
              <a:extLst>
                <a:ext uri="{FF2B5EF4-FFF2-40B4-BE49-F238E27FC236}">
                  <a16:creationId xmlns:a16="http://schemas.microsoft.com/office/drawing/2014/main" id="{CEDBC299-D475-EB42-AF45-29E1D4553053}"/>
                </a:ext>
              </a:extLst>
            </p:cNvPr>
            <p:cNvSpPr txBox="1">
              <a:spLocks noChangeArrowheads="1"/>
            </p:cNvSpPr>
            <p:nvPr/>
          </p:nvSpPr>
          <p:spPr bwMode="auto">
            <a:xfrm>
              <a:off x="5703888"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305" name="Text Box 101">
              <a:extLst>
                <a:ext uri="{FF2B5EF4-FFF2-40B4-BE49-F238E27FC236}">
                  <a16:creationId xmlns:a16="http://schemas.microsoft.com/office/drawing/2014/main" id="{6063F211-8AE7-1245-98A8-E06F393E7662}"/>
                </a:ext>
              </a:extLst>
            </p:cNvPr>
            <p:cNvSpPr txBox="1">
              <a:spLocks noChangeArrowheads="1"/>
            </p:cNvSpPr>
            <p:nvPr/>
          </p:nvSpPr>
          <p:spPr bwMode="auto">
            <a:xfrm>
              <a:off x="3127375" y="6172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306" name="Text Box 102">
              <a:extLst>
                <a:ext uri="{FF2B5EF4-FFF2-40B4-BE49-F238E27FC236}">
                  <a16:creationId xmlns:a16="http://schemas.microsoft.com/office/drawing/2014/main" id="{5AB61CB4-07EC-C247-9775-C074C1E667D6}"/>
                </a:ext>
              </a:extLst>
            </p:cNvPr>
            <p:cNvSpPr txBox="1">
              <a:spLocks noChangeArrowheads="1"/>
            </p:cNvSpPr>
            <p:nvPr/>
          </p:nvSpPr>
          <p:spPr bwMode="auto">
            <a:xfrm>
              <a:off x="3136900" y="5867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307" name="Text Box 103">
              <a:extLst>
                <a:ext uri="{FF2B5EF4-FFF2-40B4-BE49-F238E27FC236}">
                  <a16:creationId xmlns:a16="http://schemas.microsoft.com/office/drawing/2014/main" id="{DD7E4F73-9D4B-904A-A341-14B49B92EEDA}"/>
                </a:ext>
              </a:extLst>
            </p:cNvPr>
            <p:cNvSpPr txBox="1">
              <a:spLocks noChangeArrowheads="1"/>
            </p:cNvSpPr>
            <p:nvPr/>
          </p:nvSpPr>
          <p:spPr bwMode="auto">
            <a:xfrm>
              <a:off x="35798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308" name="Text Box 104">
              <a:extLst>
                <a:ext uri="{FF2B5EF4-FFF2-40B4-BE49-F238E27FC236}">
                  <a16:creationId xmlns:a16="http://schemas.microsoft.com/office/drawing/2014/main" id="{7A26A9FF-D2F6-3F49-AAE8-B3D5570E73B7}"/>
                </a:ext>
              </a:extLst>
            </p:cNvPr>
            <p:cNvSpPr txBox="1">
              <a:spLocks noChangeArrowheads="1"/>
            </p:cNvSpPr>
            <p:nvPr/>
          </p:nvSpPr>
          <p:spPr bwMode="auto">
            <a:xfrm>
              <a:off x="3732213" y="6629400"/>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309" name="Text Box 105">
              <a:extLst>
                <a:ext uri="{FF2B5EF4-FFF2-40B4-BE49-F238E27FC236}">
                  <a16:creationId xmlns:a16="http://schemas.microsoft.com/office/drawing/2014/main" id="{E2DA78C2-6EAD-6D44-A2F5-157B1D14A5D9}"/>
                </a:ext>
              </a:extLst>
            </p:cNvPr>
            <p:cNvSpPr txBox="1">
              <a:spLocks noChangeArrowheads="1"/>
            </p:cNvSpPr>
            <p:nvPr/>
          </p:nvSpPr>
          <p:spPr bwMode="auto">
            <a:xfrm rot="-5400000">
              <a:off x="1983581" y="5031582"/>
              <a:ext cx="2281237"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310" name="Text Box 106">
              <a:extLst>
                <a:ext uri="{FF2B5EF4-FFF2-40B4-BE49-F238E27FC236}">
                  <a16:creationId xmlns:a16="http://schemas.microsoft.com/office/drawing/2014/main" id="{252CEC99-3DD6-C445-8D24-94BE4CB8E90A}"/>
                </a:ext>
              </a:extLst>
            </p:cNvPr>
            <p:cNvSpPr txBox="1">
              <a:spLocks noChangeArrowheads="1"/>
            </p:cNvSpPr>
            <p:nvPr/>
          </p:nvSpPr>
          <p:spPr bwMode="auto">
            <a:xfrm>
              <a:off x="3136900" y="5562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311" name="Text Box 107">
              <a:extLst>
                <a:ext uri="{FF2B5EF4-FFF2-40B4-BE49-F238E27FC236}">
                  <a16:creationId xmlns:a16="http://schemas.microsoft.com/office/drawing/2014/main" id="{3DDC0C0F-4BC2-5C46-B9CA-55C217A4D594}"/>
                </a:ext>
              </a:extLst>
            </p:cNvPr>
            <p:cNvSpPr txBox="1">
              <a:spLocks noChangeArrowheads="1"/>
            </p:cNvSpPr>
            <p:nvPr/>
          </p:nvSpPr>
          <p:spPr bwMode="auto">
            <a:xfrm>
              <a:off x="3136900" y="5259388"/>
              <a:ext cx="455613" cy="303212"/>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312" name="Text Box 108">
              <a:extLst>
                <a:ext uri="{FF2B5EF4-FFF2-40B4-BE49-F238E27FC236}">
                  <a16:creationId xmlns:a16="http://schemas.microsoft.com/office/drawing/2014/main" id="{A7991906-176E-394C-A21B-7ED251F810E0}"/>
                </a:ext>
              </a:extLst>
            </p:cNvPr>
            <p:cNvSpPr txBox="1">
              <a:spLocks noChangeArrowheads="1"/>
            </p:cNvSpPr>
            <p:nvPr/>
          </p:nvSpPr>
          <p:spPr bwMode="auto">
            <a:xfrm>
              <a:off x="3136900" y="49545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313" name="Text Box 109">
              <a:extLst>
                <a:ext uri="{FF2B5EF4-FFF2-40B4-BE49-F238E27FC236}">
                  <a16:creationId xmlns:a16="http://schemas.microsoft.com/office/drawing/2014/main" id="{964FB976-1C47-0343-8363-13A4E2F6898D}"/>
                </a:ext>
              </a:extLst>
            </p:cNvPr>
            <p:cNvSpPr txBox="1">
              <a:spLocks noChangeArrowheads="1"/>
            </p:cNvSpPr>
            <p:nvPr/>
          </p:nvSpPr>
          <p:spPr bwMode="auto">
            <a:xfrm>
              <a:off x="3136900" y="46497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314" name="Text Box 110">
              <a:extLst>
                <a:ext uri="{FF2B5EF4-FFF2-40B4-BE49-F238E27FC236}">
                  <a16:creationId xmlns:a16="http://schemas.microsoft.com/office/drawing/2014/main" id="{E019CDCB-D7CC-2043-802B-A9CB0AA86DD6}"/>
                </a:ext>
              </a:extLst>
            </p:cNvPr>
            <p:cNvSpPr txBox="1">
              <a:spLocks noChangeArrowheads="1"/>
            </p:cNvSpPr>
            <p:nvPr/>
          </p:nvSpPr>
          <p:spPr bwMode="auto">
            <a:xfrm>
              <a:off x="3136900" y="43449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315" name="Text Box 111">
              <a:extLst>
                <a:ext uri="{FF2B5EF4-FFF2-40B4-BE49-F238E27FC236}">
                  <a16:creationId xmlns:a16="http://schemas.microsoft.com/office/drawing/2014/main" id="{14527A66-59D6-BB4A-806F-865754760AE5}"/>
                </a:ext>
              </a:extLst>
            </p:cNvPr>
            <p:cNvSpPr txBox="1">
              <a:spLocks noChangeArrowheads="1"/>
            </p:cNvSpPr>
            <p:nvPr/>
          </p:nvSpPr>
          <p:spPr bwMode="auto">
            <a:xfrm>
              <a:off x="3136900" y="40401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316" name="Text Box 112">
              <a:extLst>
                <a:ext uri="{FF2B5EF4-FFF2-40B4-BE49-F238E27FC236}">
                  <a16:creationId xmlns:a16="http://schemas.microsoft.com/office/drawing/2014/main" id="{84D909AA-9F73-1546-A1D7-F54B93D4B027}"/>
                </a:ext>
              </a:extLst>
            </p:cNvPr>
            <p:cNvSpPr txBox="1">
              <a:spLocks noChangeArrowheads="1"/>
            </p:cNvSpPr>
            <p:nvPr/>
          </p:nvSpPr>
          <p:spPr bwMode="auto">
            <a:xfrm>
              <a:off x="387826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317" name="Text Box 113">
              <a:extLst>
                <a:ext uri="{FF2B5EF4-FFF2-40B4-BE49-F238E27FC236}">
                  <a16:creationId xmlns:a16="http://schemas.microsoft.com/office/drawing/2014/main" id="{3B8364A9-CB2D-8148-99CC-C1EFBF1A5BAF}"/>
                </a:ext>
              </a:extLst>
            </p:cNvPr>
            <p:cNvSpPr txBox="1">
              <a:spLocks noChangeArrowheads="1"/>
            </p:cNvSpPr>
            <p:nvPr/>
          </p:nvSpPr>
          <p:spPr bwMode="auto">
            <a:xfrm>
              <a:off x="41767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318" name="Text Box 114">
              <a:extLst>
                <a:ext uri="{FF2B5EF4-FFF2-40B4-BE49-F238E27FC236}">
                  <a16:creationId xmlns:a16="http://schemas.microsoft.com/office/drawing/2014/main" id="{2DCB379E-1945-C74B-8BDD-23F58C4A1BC9}"/>
                </a:ext>
              </a:extLst>
            </p:cNvPr>
            <p:cNvSpPr txBox="1">
              <a:spLocks noChangeArrowheads="1"/>
            </p:cNvSpPr>
            <p:nvPr/>
          </p:nvSpPr>
          <p:spPr bwMode="auto">
            <a:xfrm>
              <a:off x="4494213" y="6324600"/>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319" name="Text Box 115">
              <a:extLst>
                <a:ext uri="{FF2B5EF4-FFF2-40B4-BE49-F238E27FC236}">
                  <a16:creationId xmlns:a16="http://schemas.microsoft.com/office/drawing/2014/main" id="{5C013A40-7F5E-144D-A55E-D16E9DC78265}"/>
                </a:ext>
              </a:extLst>
            </p:cNvPr>
            <p:cNvSpPr txBox="1">
              <a:spLocks noChangeArrowheads="1"/>
            </p:cNvSpPr>
            <p:nvPr/>
          </p:nvSpPr>
          <p:spPr bwMode="auto">
            <a:xfrm>
              <a:off x="47910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320" name="Text Box 116">
              <a:extLst>
                <a:ext uri="{FF2B5EF4-FFF2-40B4-BE49-F238E27FC236}">
                  <a16:creationId xmlns:a16="http://schemas.microsoft.com/office/drawing/2014/main" id="{D4CD7531-57DD-AA4E-B0B4-B4AB3D002C10}"/>
                </a:ext>
              </a:extLst>
            </p:cNvPr>
            <p:cNvSpPr txBox="1">
              <a:spLocks noChangeArrowheads="1"/>
            </p:cNvSpPr>
            <p:nvPr/>
          </p:nvSpPr>
          <p:spPr bwMode="auto">
            <a:xfrm>
              <a:off x="50958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321" name="Text Box 117">
              <a:extLst>
                <a:ext uri="{FF2B5EF4-FFF2-40B4-BE49-F238E27FC236}">
                  <a16:creationId xmlns:a16="http://schemas.microsoft.com/office/drawing/2014/main" id="{8015B219-853D-EA44-9345-3F2C513A10E3}"/>
                </a:ext>
              </a:extLst>
            </p:cNvPr>
            <p:cNvSpPr txBox="1">
              <a:spLocks noChangeArrowheads="1"/>
            </p:cNvSpPr>
            <p:nvPr/>
          </p:nvSpPr>
          <p:spPr bwMode="auto">
            <a:xfrm>
              <a:off x="5400675" y="6324600"/>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322" name="Text Box 118">
              <a:extLst>
                <a:ext uri="{FF2B5EF4-FFF2-40B4-BE49-F238E27FC236}">
                  <a16:creationId xmlns:a16="http://schemas.microsoft.com/office/drawing/2014/main" id="{3390A332-14C9-F749-B131-FAD7DD84D40A}"/>
                </a:ext>
              </a:extLst>
            </p:cNvPr>
            <p:cNvSpPr txBox="1">
              <a:spLocks noChangeArrowheads="1"/>
            </p:cNvSpPr>
            <p:nvPr/>
          </p:nvSpPr>
          <p:spPr bwMode="auto">
            <a:xfrm>
              <a:off x="5703888"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323" name="Text Box 119">
              <a:extLst>
                <a:ext uri="{FF2B5EF4-FFF2-40B4-BE49-F238E27FC236}">
                  <a16:creationId xmlns:a16="http://schemas.microsoft.com/office/drawing/2014/main" id="{F234CCA5-2E4A-0245-A6B3-A20C1EBA736C}"/>
                </a:ext>
              </a:extLst>
            </p:cNvPr>
            <p:cNvSpPr txBox="1">
              <a:spLocks noChangeArrowheads="1"/>
            </p:cNvSpPr>
            <p:nvPr/>
          </p:nvSpPr>
          <p:spPr bwMode="auto">
            <a:xfrm>
              <a:off x="155575" y="6172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324" name="Text Box 120">
              <a:extLst>
                <a:ext uri="{FF2B5EF4-FFF2-40B4-BE49-F238E27FC236}">
                  <a16:creationId xmlns:a16="http://schemas.microsoft.com/office/drawing/2014/main" id="{0628FF65-6857-EB46-B34F-F117C66DB85E}"/>
                </a:ext>
              </a:extLst>
            </p:cNvPr>
            <p:cNvSpPr txBox="1">
              <a:spLocks noChangeArrowheads="1"/>
            </p:cNvSpPr>
            <p:nvPr/>
          </p:nvSpPr>
          <p:spPr bwMode="auto">
            <a:xfrm>
              <a:off x="165100" y="5867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325" name="Text Box 121">
              <a:extLst>
                <a:ext uri="{FF2B5EF4-FFF2-40B4-BE49-F238E27FC236}">
                  <a16:creationId xmlns:a16="http://schemas.microsoft.com/office/drawing/2014/main" id="{59523DE6-74FF-3543-A88A-F37A2D08D9D5}"/>
                </a:ext>
              </a:extLst>
            </p:cNvPr>
            <p:cNvSpPr txBox="1">
              <a:spLocks noChangeArrowheads="1"/>
            </p:cNvSpPr>
            <p:nvPr/>
          </p:nvSpPr>
          <p:spPr bwMode="auto">
            <a:xfrm>
              <a:off x="6080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326" name="Line 122">
              <a:extLst>
                <a:ext uri="{FF2B5EF4-FFF2-40B4-BE49-F238E27FC236}">
                  <a16:creationId xmlns:a16="http://schemas.microsoft.com/office/drawing/2014/main" id="{115333F7-9FB0-3044-B25E-777CC0D1D92B}"/>
                </a:ext>
              </a:extLst>
            </p:cNvPr>
            <p:cNvSpPr>
              <a:spLocks noChangeShapeType="1"/>
            </p:cNvSpPr>
            <p:nvPr/>
          </p:nvSpPr>
          <p:spPr bwMode="auto">
            <a:xfrm>
              <a:off x="760413" y="6326188"/>
              <a:ext cx="2287587" cy="1587"/>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27" name="Text Box 123">
              <a:extLst>
                <a:ext uri="{FF2B5EF4-FFF2-40B4-BE49-F238E27FC236}">
                  <a16:creationId xmlns:a16="http://schemas.microsoft.com/office/drawing/2014/main" id="{32A04D11-BB2E-BE48-8609-9888704ADC66}"/>
                </a:ext>
              </a:extLst>
            </p:cNvPr>
            <p:cNvSpPr txBox="1">
              <a:spLocks noChangeArrowheads="1"/>
            </p:cNvSpPr>
            <p:nvPr/>
          </p:nvSpPr>
          <p:spPr bwMode="auto">
            <a:xfrm>
              <a:off x="760413" y="6629400"/>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328" name="Text Box 124">
              <a:extLst>
                <a:ext uri="{FF2B5EF4-FFF2-40B4-BE49-F238E27FC236}">
                  <a16:creationId xmlns:a16="http://schemas.microsoft.com/office/drawing/2014/main" id="{9B096FE9-1140-B74B-9C1A-3D17E5B1ECCE}"/>
                </a:ext>
              </a:extLst>
            </p:cNvPr>
            <p:cNvSpPr txBox="1">
              <a:spLocks noChangeArrowheads="1"/>
            </p:cNvSpPr>
            <p:nvPr/>
          </p:nvSpPr>
          <p:spPr bwMode="auto">
            <a:xfrm rot="-5400000">
              <a:off x="-988219" y="5031582"/>
              <a:ext cx="2281237"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329" name="Text Box 125">
              <a:extLst>
                <a:ext uri="{FF2B5EF4-FFF2-40B4-BE49-F238E27FC236}">
                  <a16:creationId xmlns:a16="http://schemas.microsoft.com/office/drawing/2014/main" id="{FD27A3A0-7D6F-FE47-B70E-988792D46694}"/>
                </a:ext>
              </a:extLst>
            </p:cNvPr>
            <p:cNvSpPr txBox="1">
              <a:spLocks noChangeArrowheads="1"/>
            </p:cNvSpPr>
            <p:nvPr/>
          </p:nvSpPr>
          <p:spPr bwMode="auto">
            <a:xfrm>
              <a:off x="165100" y="5562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330" name="Text Box 126">
              <a:extLst>
                <a:ext uri="{FF2B5EF4-FFF2-40B4-BE49-F238E27FC236}">
                  <a16:creationId xmlns:a16="http://schemas.microsoft.com/office/drawing/2014/main" id="{565ABAB4-DCCA-B145-942E-355FFE54C56A}"/>
                </a:ext>
              </a:extLst>
            </p:cNvPr>
            <p:cNvSpPr txBox="1">
              <a:spLocks noChangeArrowheads="1"/>
            </p:cNvSpPr>
            <p:nvPr/>
          </p:nvSpPr>
          <p:spPr bwMode="auto">
            <a:xfrm>
              <a:off x="165100" y="5259388"/>
              <a:ext cx="455613" cy="303212"/>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331" name="Text Box 127">
              <a:extLst>
                <a:ext uri="{FF2B5EF4-FFF2-40B4-BE49-F238E27FC236}">
                  <a16:creationId xmlns:a16="http://schemas.microsoft.com/office/drawing/2014/main" id="{6EEC967C-14E4-874C-893B-225149D14F3D}"/>
                </a:ext>
              </a:extLst>
            </p:cNvPr>
            <p:cNvSpPr txBox="1">
              <a:spLocks noChangeArrowheads="1"/>
            </p:cNvSpPr>
            <p:nvPr/>
          </p:nvSpPr>
          <p:spPr bwMode="auto">
            <a:xfrm>
              <a:off x="165100" y="49545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332" name="Text Box 128">
              <a:extLst>
                <a:ext uri="{FF2B5EF4-FFF2-40B4-BE49-F238E27FC236}">
                  <a16:creationId xmlns:a16="http://schemas.microsoft.com/office/drawing/2014/main" id="{A5782613-32F5-F446-B354-46CB17F89CDA}"/>
                </a:ext>
              </a:extLst>
            </p:cNvPr>
            <p:cNvSpPr txBox="1">
              <a:spLocks noChangeArrowheads="1"/>
            </p:cNvSpPr>
            <p:nvPr/>
          </p:nvSpPr>
          <p:spPr bwMode="auto">
            <a:xfrm>
              <a:off x="165100" y="46497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333" name="Text Box 129">
              <a:extLst>
                <a:ext uri="{FF2B5EF4-FFF2-40B4-BE49-F238E27FC236}">
                  <a16:creationId xmlns:a16="http://schemas.microsoft.com/office/drawing/2014/main" id="{AF8E6C67-FB94-0644-83CD-83D6E33C7FEE}"/>
                </a:ext>
              </a:extLst>
            </p:cNvPr>
            <p:cNvSpPr txBox="1">
              <a:spLocks noChangeArrowheads="1"/>
            </p:cNvSpPr>
            <p:nvPr/>
          </p:nvSpPr>
          <p:spPr bwMode="auto">
            <a:xfrm>
              <a:off x="165100" y="43449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334" name="Text Box 130">
              <a:extLst>
                <a:ext uri="{FF2B5EF4-FFF2-40B4-BE49-F238E27FC236}">
                  <a16:creationId xmlns:a16="http://schemas.microsoft.com/office/drawing/2014/main" id="{60FDC828-466E-9D49-A0F6-AE10C98DFA49}"/>
                </a:ext>
              </a:extLst>
            </p:cNvPr>
            <p:cNvSpPr txBox="1">
              <a:spLocks noChangeArrowheads="1"/>
            </p:cNvSpPr>
            <p:nvPr/>
          </p:nvSpPr>
          <p:spPr bwMode="auto">
            <a:xfrm>
              <a:off x="165100" y="40401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335" name="Text Box 131">
              <a:extLst>
                <a:ext uri="{FF2B5EF4-FFF2-40B4-BE49-F238E27FC236}">
                  <a16:creationId xmlns:a16="http://schemas.microsoft.com/office/drawing/2014/main" id="{4C6949E4-9FF1-5540-BB73-AFCFC845D3E1}"/>
                </a:ext>
              </a:extLst>
            </p:cNvPr>
            <p:cNvSpPr txBox="1">
              <a:spLocks noChangeArrowheads="1"/>
            </p:cNvSpPr>
            <p:nvPr/>
          </p:nvSpPr>
          <p:spPr bwMode="auto">
            <a:xfrm>
              <a:off x="90646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336" name="Text Box 132">
              <a:extLst>
                <a:ext uri="{FF2B5EF4-FFF2-40B4-BE49-F238E27FC236}">
                  <a16:creationId xmlns:a16="http://schemas.microsoft.com/office/drawing/2014/main" id="{CB6A9AF3-932C-3946-96FF-6CDD95B538F2}"/>
                </a:ext>
              </a:extLst>
            </p:cNvPr>
            <p:cNvSpPr txBox="1">
              <a:spLocks noChangeArrowheads="1"/>
            </p:cNvSpPr>
            <p:nvPr/>
          </p:nvSpPr>
          <p:spPr bwMode="auto">
            <a:xfrm>
              <a:off x="12049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337" name="Text Box 133">
              <a:extLst>
                <a:ext uri="{FF2B5EF4-FFF2-40B4-BE49-F238E27FC236}">
                  <a16:creationId xmlns:a16="http://schemas.microsoft.com/office/drawing/2014/main" id="{E4A52A55-5E7B-A94E-899B-211F3C58F2D7}"/>
                </a:ext>
              </a:extLst>
            </p:cNvPr>
            <p:cNvSpPr txBox="1">
              <a:spLocks noChangeArrowheads="1"/>
            </p:cNvSpPr>
            <p:nvPr/>
          </p:nvSpPr>
          <p:spPr bwMode="auto">
            <a:xfrm>
              <a:off x="1522413" y="6324600"/>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338" name="Text Box 134">
              <a:extLst>
                <a:ext uri="{FF2B5EF4-FFF2-40B4-BE49-F238E27FC236}">
                  <a16:creationId xmlns:a16="http://schemas.microsoft.com/office/drawing/2014/main" id="{218A0505-EE24-E441-B661-26C690EE9090}"/>
                </a:ext>
              </a:extLst>
            </p:cNvPr>
            <p:cNvSpPr txBox="1">
              <a:spLocks noChangeArrowheads="1"/>
            </p:cNvSpPr>
            <p:nvPr/>
          </p:nvSpPr>
          <p:spPr bwMode="auto">
            <a:xfrm>
              <a:off x="18192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339" name="Text Box 135">
              <a:extLst>
                <a:ext uri="{FF2B5EF4-FFF2-40B4-BE49-F238E27FC236}">
                  <a16:creationId xmlns:a16="http://schemas.microsoft.com/office/drawing/2014/main" id="{101A8F9C-2AD0-3349-80E9-938823FCDE94}"/>
                </a:ext>
              </a:extLst>
            </p:cNvPr>
            <p:cNvSpPr txBox="1">
              <a:spLocks noChangeArrowheads="1"/>
            </p:cNvSpPr>
            <p:nvPr/>
          </p:nvSpPr>
          <p:spPr bwMode="auto">
            <a:xfrm>
              <a:off x="21240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340" name="Text Box 136">
              <a:extLst>
                <a:ext uri="{FF2B5EF4-FFF2-40B4-BE49-F238E27FC236}">
                  <a16:creationId xmlns:a16="http://schemas.microsoft.com/office/drawing/2014/main" id="{C6062A9F-ED58-0145-9B50-BB5C664A8BFE}"/>
                </a:ext>
              </a:extLst>
            </p:cNvPr>
            <p:cNvSpPr txBox="1">
              <a:spLocks noChangeArrowheads="1"/>
            </p:cNvSpPr>
            <p:nvPr/>
          </p:nvSpPr>
          <p:spPr bwMode="auto">
            <a:xfrm>
              <a:off x="2428875" y="6324600"/>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341" name="Text Box 137">
              <a:extLst>
                <a:ext uri="{FF2B5EF4-FFF2-40B4-BE49-F238E27FC236}">
                  <a16:creationId xmlns:a16="http://schemas.microsoft.com/office/drawing/2014/main" id="{251B6D28-D753-A444-BF29-6A5690605035}"/>
                </a:ext>
              </a:extLst>
            </p:cNvPr>
            <p:cNvSpPr txBox="1">
              <a:spLocks noChangeArrowheads="1"/>
            </p:cNvSpPr>
            <p:nvPr/>
          </p:nvSpPr>
          <p:spPr bwMode="auto">
            <a:xfrm>
              <a:off x="2732088"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342" name="Freeform 138">
              <a:extLst>
                <a:ext uri="{FF2B5EF4-FFF2-40B4-BE49-F238E27FC236}">
                  <a16:creationId xmlns:a16="http://schemas.microsoft.com/office/drawing/2014/main" id="{19F5A5D6-A115-C14F-9796-15DFAEBFE4D5}"/>
                </a:ext>
              </a:extLst>
            </p:cNvPr>
            <p:cNvSpPr>
              <a:spLocks/>
            </p:cNvSpPr>
            <p:nvPr/>
          </p:nvSpPr>
          <p:spPr bwMode="auto">
            <a:xfrm>
              <a:off x="914400" y="1447800"/>
              <a:ext cx="1981200" cy="1905000"/>
            </a:xfrm>
            <a:custGeom>
              <a:avLst/>
              <a:gdLst>
                <a:gd name="T0" fmla="*/ 0 w 1248"/>
                <a:gd name="T1" fmla="*/ 1905000 h 1200"/>
                <a:gd name="T2" fmla="*/ 1905000 w 1248"/>
                <a:gd name="T3" fmla="*/ 0 h 1200"/>
                <a:gd name="T4" fmla="*/ 1981200 w 1248"/>
                <a:gd name="T5" fmla="*/ 0 h 1200"/>
                <a:gd name="T6" fmla="*/ 1981200 w 1248"/>
                <a:gd name="T7" fmla="*/ 990600 h 1200"/>
                <a:gd name="T8" fmla="*/ 1219200 w 1248"/>
                <a:gd name="T9" fmla="*/ 990600 h 1200"/>
                <a:gd name="T10" fmla="*/ 304800 w 1248"/>
                <a:gd name="T11" fmla="*/ 1905000 h 1200"/>
                <a:gd name="T12" fmla="*/ 0 w 1248"/>
                <a:gd name="T13" fmla="*/ 1905000 h 1200"/>
                <a:gd name="T14" fmla="*/ 0 60000 65536"/>
                <a:gd name="T15" fmla="*/ 0 60000 65536"/>
                <a:gd name="T16" fmla="*/ 0 60000 65536"/>
                <a:gd name="T17" fmla="*/ 0 60000 65536"/>
                <a:gd name="T18" fmla="*/ 0 60000 65536"/>
                <a:gd name="T19" fmla="*/ 0 60000 65536"/>
                <a:gd name="T20" fmla="*/ 0 60000 65536"/>
                <a:gd name="T21" fmla="*/ 0 w 1248"/>
                <a:gd name="T22" fmla="*/ 0 h 1200"/>
                <a:gd name="T23" fmla="*/ 1248 w 1248"/>
                <a:gd name="T24" fmla="*/ 1200 h 1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8" h="1200">
                  <a:moveTo>
                    <a:pt x="0" y="1200"/>
                  </a:moveTo>
                  <a:lnTo>
                    <a:pt x="1200" y="0"/>
                  </a:lnTo>
                  <a:lnTo>
                    <a:pt x="1248" y="0"/>
                  </a:lnTo>
                  <a:lnTo>
                    <a:pt x="1248" y="624"/>
                  </a:lnTo>
                  <a:lnTo>
                    <a:pt x="768" y="624"/>
                  </a:lnTo>
                  <a:lnTo>
                    <a:pt x="192" y="1200"/>
                  </a:lnTo>
                  <a:lnTo>
                    <a:pt x="0" y="120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343" name="Freeform 139">
              <a:extLst>
                <a:ext uri="{FF2B5EF4-FFF2-40B4-BE49-F238E27FC236}">
                  <a16:creationId xmlns:a16="http://schemas.microsoft.com/office/drawing/2014/main" id="{DE868573-58E0-DC45-BA52-4A855B80CB5E}"/>
                </a:ext>
              </a:extLst>
            </p:cNvPr>
            <p:cNvSpPr>
              <a:spLocks/>
            </p:cNvSpPr>
            <p:nvPr/>
          </p:nvSpPr>
          <p:spPr bwMode="auto">
            <a:xfrm>
              <a:off x="762000" y="5029200"/>
              <a:ext cx="2133600" cy="1295400"/>
            </a:xfrm>
            <a:custGeom>
              <a:avLst/>
              <a:gdLst>
                <a:gd name="T0" fmla="*/ 0 w 1344"/>
                <a:gd name="T1" fmla="*/ 1295400 h 816"/>
                <a:gd name="T2" fmla="*/ 0 w 1344"/>
                <a:gd name="T3" fmla="*/ 914400 h 816"/>
                <a:gd name="T4" fmla="*/ 914400 w 1344"/>
                <a:gd name="T5" fmla="*/ 0 h 816"/>
                <a:gd name="T6" fmla="*/ 2133600 w 1344"/>
                <a:gd name="T7" fmla="*/ 0 h 816"/>
                <a:gd name="T8" fmla="*/ 2133600 w 1344"/>
                <a:gd name="T9" fmla="*/ 609600 h 816"/>
                <a:gd name="T10" fmla="*/ 685800 w 1344"/>
                <a:gd name="T11" fmla="*/ 609600 h 816"/>
                <a:gd name="T12" fmla="*/ 0 w 1344"/>
                <a:gd name="T13" fmla="*/ 1295400 h 816"/>
                <a:gd name="T14" fmla="*/ 0 60000 65536"/>
                <a:gd name="T15" fmla="*/ 0 60000 65536"/>
                <a:gd name="T16" fmla="*/ 0 60000 65536"/>
                <a:gd name="T17" fmla="*/ 0 60000 65536"/>
                <a:gd name="T18" fmla="*/ 0 60000 65536"/>
                <a:gd name="T19" fmla="*/ 0 60000 65536"/>
                <a:gd name="T20" fmla="*/ 0 60000 65536"/>
                <a:gd name="T21" fmla="*/ 0 w 1344"/>
                <a:gd name="T22" fmla="*/ 0 h 816"/>
                <a:gd name="T23" fmla="*/ 1344 w 1344"/>
                <a:gd name="T24" fmla="*/ 816 h 8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816">
                  <a:moveTo>
                    <a:pt x="0" y="816"/>
                  </a:moveTo>
                  <a:lnTo>
                    <a:pt x="0" y="576"/>
                  </a:lnTo>
                  <a:lnTo>
                    <a:pt x="576" y="0"/>
                  </a:lnTo>
                  <a:lnTo>
                    <a:pt x="1344" y="0"/>
                  </a:lnTo>
                  <a:lnTo>
                    <a:pt x="1344" y="384"/>
                  </a:lnTo>
                  <a:lnTo>
                    <a:pt x="432" y="384"/>
                  </a:lnTo>
                  <a:lnTo>
                    <a:pt x="0" y="816"/>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344" name="Freeform 140">
              <a:extLst>
                <a:ext uri="{FF2B5EF4-FFF2-40B4-BE49-F238E27FC236}">
                  <a16:creationId xmlns:a16="http://schemas.microsoft.com/office/drawing/2014/main" id="{FEF01712-DDB1-D94B-9926-17D118C068F7}"/>
                </a:ext>
              </a:extLst>
            </p:cNvPr>
            <p:cNvSpPr>
              <a:spLocks/>
            </p:cNvSpPr>
            <p:nvPr/>
          </p:nvSpPr>
          <p:spPr bwMode="auto">
            <a:xfrm>
              <a:off x="3733800" y="1447800"/>
              <a:ext cx="2133600" cy="1905000"/>
            </a:xfrm>
            <a:custGeom>
              <a:avLst/>
              <a:gdLst>
                <a:gd name="T0" fmla="*/ 0 w 1344"/>
                <a:gd name="T1" fmla="*/ 1905000 h 1200"/>
                <a:gd name="T2" fmla="*/ 0 w 1344"/>
                <a:gd name="T3" fmla="*/ 1828800 h 1200"/>
                <a:gd name="T4" fmla="*/ 1828800 w 1344"/>
                <a:gd name="T5" fmla="*/ 0 h 1200"/>
                <a:gd name="T6" fmla="*/ 2133600 w 1344"/>
                <a:gd name="T7" fmla="*/ 0 h 1200"/>
                <a:gd name="T8" fmla="*/ 2133600 w 1344"/>
                <a:gd name="T9" fmla="*/ 914400 h 1200"/>
                <a:gd name="T10" fmla="*/ 1219200 w 1344"/>
                <a:gd name="T11" fmla="*/ 914400 h 1200"/>
                <a:gd name="T12" fmla="*/ 228600 w 1344"/>
                <a:gd name="T13" fmla="*/ 1905000 h 1200"/>
                <a:gd name="T14" fmla="*/ 0 w 1344"/>
                <a:gd name="T15" fmla="*/ 1905000 h 1200"/>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200"/>
                <a:gd name="T26" fmla="*/ 1344 w 1344"/>
                <a:gd name="T27" fmla="*/ 1200 h 1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200">
                  <a:moveTo>
                    <a:pt x="0" y="1200"/>
                  </a:moveTo>
                  <a:lnTo>
                    <a:pt x="0" y="1152"/>
                  </a:lnTo>
                  <a:lnTo>
                    <a:pt x="1152" y="0"/>
                  </a:lnTo>
                  <a:lnTo>
                    <a:pt x="1344" y="0"/>
                  </a:lnTo>
                  <a:lnTo>
                    <a:pt x="1344" y="576"/>
                  </a:lnTo>
                  <a:lnTo>
                    <a:pt x="768" y="576"/>
                  </a:lnTo>
                  <a:lnTo>
                    <a:pt x="144" y="1200"/>
                  </a:lnTo>
                  <a:lnTo>
                    <a:pt x="0" y="120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345" name="Freeform 141">
              <a:extLst>
                <a:ext uri="{FF2B5EF4-FFF2-40B4-BE49-F238E27FC236}">
                  <a16:creationId xmlns:a16="http://schemas.microsoft.com/office/drawing/2014/main" id="{C18AA321-2915-BE4B-B825-4E5F1E599931}"/>
                </a:ext>
              </a:extLst>
            </p:cNvPr>
            <p:cNvSpPr>
              <a:spLocks/>
            </p:cNvSpPr>
            <p:nvPr/>
          </p:nvSpPr>
          <p:spPr bwMode="auto">
            <a:xfrm>
              <a:off x="3733800" y="4800600"/>
              <a:ext cx="2133600" cy="1524000"/>
            </a:xfrm>
            <a:custGeom>
              <a:avLst/>
              <a:gdLst>
                <a:gd name="T0" fmla="*/ 0 w 1344"/>
                <a:gd name="T1" fmla="*/ 1524000 h 960"/>
                <a:gd name="T2" fmla="*/ 0 w 1344"/>
                <a:gd name="T3" fmla="*/ 1066800 h 960"/>
                <a:gd name="T4" fmla="*/ 1066800 w 1344"/>
                <a:gd name="T5" fmla="*/ 0 h 960"/>
                <a:gd name="T6" fmla="*/ 2133600 w 1344"/>
                <a:gd name="T7" fmla="*/ 0 h 960"/>
                <a:gd name="T8" fmla="*/ 2133600 w 1344"/>
                <a:gd name="T9" fmla="*/ 609600 h 960"/>
                <a:gd name="T10" fmla="*/ 914400 w 1344"/>
                <a:gd name="T11" fmla="*/ 609600 h 960"/>
                <a:gd name="T12" fmla="*/ 0 w 1344"/>
                <a:gd name="T13" fmla="*/ 1524000 h 960"/>
                <a:gd name="T14" fmla="*/ 0 60000 65536"/>
                <a:gd name="T15" fmla="*/ 0 60000 65536"/>
                <a:gd name="T16" fmla="*/ 0 60000 65536"/>
                <a:gd name="T17" fmla="*/ 0 60000 65536"/>
                <a:gd name="T18" fmla="*/ 0 60000 65536"/>
                <a:gd name="T19" fmla="*/ 0 60000 65536"/>
                <a:gd name="T20" fmla="*/ 0 60000 65536"/>
                <a:gd name="T21" fmla="*/ 0 w 1344"/>
                <a:gd name="T22" fmla="*/ 0 h 960"/>
                <a:gd name="T23" fmla="*/ 1344 w 1344"/>
                <a:gd name="T24" fmla="*/ 960 h 9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960">
                  <a:moveTo>
                    <a:pt x="0" y="960"/>
                  </a:moveTo>
                  <a:lnTo>
                    <a:pt x="0" y="672"/>
                  </a:lnTo>
                  <a:lnTo>
                    <a:pt x="672" y="0"/>
                  </a:lnTo>
                  <a:lnTo>
                    <a:pt x="1344" y="0"/>
                  </a:lnTo>
                  <a:lnTo>
                    <a:pt x="1344" y="384"/>
                  </a:lnTo>
                  <a:lnTo>
                    <a:pt x="576" y="384"/>
                  </a:lnTo>
                  <a:lnTo>
                    <a:pt x="0" y="96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346" name="Line 142">
              <a:extLst>
                <a:ext uri="{FF2B5EF4-FFF2-40B4-BE49-F238E27FC236}">
                  <a16:creationId xmlns:a16="http://schemas.microsoft.com/office/drawing/2014/main" id="{05935780-9B16-B745-988E-44115A66ECB4}"/>
                </a:ext>
              </a:extLst>
            </p:cNvPr>
            <p:cNvSpPr>
              <a:spLocks noChangeShapeType="1"/>
            </p:cNvSpPr>
            <p:nvPr/>
          </p:nvSpPr>
          <p:spPr bwMode="auto">
            <a:xfrm flipH="1" flipV="1">
              <a:off x="4795838" y="4800600"/>
              <a:ext cx="106521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7" name="Line 143">
              <a:extLst>
                <a:ext uri="{FF2B5EF4-FFF2-40B4-BE49-F238E27FC236}">
                  <a16:creationId xmlns:a16="http://schemas.microsoft.com/office/drawing/2014/main" id="{A3D50F30-EC47-7F42-831C-E0E68841895B}"/>
                </a:ext>
              </a:extLst>
            </p:cNvPr>
            <p:cNvSpPr>
              <a:spLocks noChangeShapeType="1"/>
            </p:cNvSpPr>
            <p:nvPr/>
          </p:nvSpPr>
          <p:spPr bwMode="auto">
            <a:xfrm flipV="1">
              <a:off x="3730625" y="4800600"/>
              <a:ext cx="1069975"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8" name="Line 144">
              <a:extLst>
                <a:ext uri="{FF2B5EF4-FFF2-40B4-BE49-F238E27FC236}">
                  <a16:creationId xmlns:a16="http://schemas.microsoft.com/office/drawing/2014/main" id="{77C8C6BD-9857-B44B-868E-D0DCD5611943}"/>
                </a:ext>
              </a:extLst>
            </p:cNvPr>
            <p:cNvSpPr>
              <a:spLocks noChangeShapeType="1"/>
            </p:cNvSpPr>
            <p:nvPr/>
          </p:nvSpPr>
          <p:spPr bwMode="auto">
            <a:xfrm flipH="1" flipV="1">
              <a:off x="4495800" y="5105400"/>
              <a:ext cx="13652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9" name="Line 145">
              <a:extLst>
                <a:ext uri="{FF2B5EF4-FFF2-40B4-BE49-F238E27FC236}">
                  <a16:creationId xmlns:a16="http://schemas.microsoft.com/office/drawing/2014/main" id="{15163480-5157-694E-869E-2851C3A2C167}"/>
                </a:ext>
              </a:extLst>
            </p:cNvPr>
            <p:cNvSpPr>
              <a:spLocks noChangeShapeType="1"/>
            </p:cNvSpPr>
            <p:nvPr/>
          </p:nvSpPr>
          <p:spPr bwMode="auto">
            <a:xfrm flipV="1">
              <a:off x="3733800" y="4800600"/>
              <a:ext cx="1524000" cy="15224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50" name="Line 146">
              <a:extLst>
                <a:ext uri="{FF2B5EF4-FFF2-40B4-BE49-F238E27FC236}">
                  <a16:creationId xmlns:a16="http://schemas.microsoft.com/office/drawing/2014/main" id="{187D9C77-D976-FD4E-BF92-6254F3B51AD9}"/>
                </a:ext>
              </a:extLst>
            </p:cNvPr>
            <p:cNvSpPr>
              <a:spLocks noChangeShapeType="1"/>
            </p:cNvSpPr>
            <p:nvPr/>
          </p:nvSpPr>
          <p:spPr bwMode="auto">
            <a:xfrm flipV="1">
              <a:off x="3733800" y="4800600"/>
              <a:ext cx="1219200" cy="12176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51" name="Text Box 147">
              <a:extLst>
                <a:ext uri="{FF2B5EF4-FFF2-40B4-BE49-F238E27FC236}">
                  <a16:creationId xmlns:a16="http://schemas.microsoft.com/office/drawing/2014/main" id="{395DDF28-8464-A840-91C7-B18D1F65DCDF}"/>
                </a:ext>
              </a:extLst>
            </p:cNvPr>
            <p:cNvSpPr txBox="1">
              <a:spLocks noChangeArrowheads="1"/>
            </p:cNvSpPr>
            <p:nvPr/>
          </p:nvSpPr>
          <p:spPr bwMode="auto">
            <a:xfrm>
              <a:off x="4776788" y="49530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352" name="Text Box 148">
              <a:extLst>
                <a:ext uri="{FF2B5EF4-FFF2-40B4-BE49-F238E27FC236}">
                  <a16:creationId xmlns:a16="http://schemas.microsoft.com/office/drawing/2014/main" id="{F013BCED-5BF2-AC44-8BDF-9901DE885B27}"/>
                </a:ext>
              </a:extLst>
            </p:cNvPr>
            <p:cNvSpPr txBox="1">
              <a:spLocks noChangeArrowheads="1"/>
            </p:cNvSpPr>
            <p:nvPr/>
          </p:nvSpPr>
          <p:spPr bwMode="auto">
            <a:xfrm>
              <a:off x="3810000" y="45720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353" name="Line 149">
              <a:extLst>
                <a:ext uri="{FF2B5EF4-FFF2-40B4-BE49-F238E27FC236}">
                  <a16:creationId xmlns:a16="http://schemas.microsoft.com/office/drawing/2014/main" id="{21EF1FAB-13D6-D041-AB62-398F34918113}"/>
                </a:ext>
              </a:extLst>
            </p:cNvPr>
            <p:cNvSpPr>
              <a:spLocks noChangeShapeType="1"/>
            </p:cNvSpPr>
            <p:nvPr/>
          </p:nvSpPr>
          <p:spPr bwMode="auto">
            <a:xfrm>
              <a:off x="3732213" y="6326188"/>
              <a:ext cx="2287587" cy="1587"/>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54" name="Line 150">
              <a:extLst>
                <a:ext uri="{FF2B5EF4-FFF2-40B4-BE49-F238E27FC236}">
                  <a16:creationId xmlns:a16="http://schemas.microsoft.com/office/drawing/2014/main" id="{F9F3DBA8-19BC-D943-8B79-27834AFE303F}"/>
                </a:ext>
              </a:extLst>
            </p:cNvPr>
            <p:cNvSpPr>
              <a:spLocks noChangeShapeType="1"/>
            </p:cNvSpPr>
            <p:nvPr/>
          </p:nvSpPr>
          <p:spPr bwMode="auto">
            <a:xfrm flipV="1">
              <a:off x="3732213" y="4043363"/>
              <a:ext cx="0" cy="2284412"/>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55" name="Line 151">
              <a:extLst>
                <a:ext uri="{FF2B5EF4-FFF2-40B4-BE49-F238E27FC236}">
                  <a16:creationId xmlns:a16="http://schemas.microsoft.com/office/drawing/2014/main" id="{F3857E22-21D2-1A43-8721-40AC85E2C10F}"/>
                </a:ext>
              </a:extLst>
            </p:cNvPr>
            <p:cNvSpPr>
              <a:spLocks noChangeShapeType="1"/>
            </p:cNvSpPr>
            <p:nvPr/>
          </p:nvSpPr>
          <p:spPr bwMode="auto">
            <a:xfrm flipH="1" flipV="1">
              <a:off x="4191000" y="5410200"/>
              <a:ext cx="16700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56" name="Text Box 152">
              <a:extLst>
                <a:ext uri="{FF2B5EF4-FFF2-40B4-BE49-F238E27FC236}">
                  <a16:creationId xmlns:a16="http://schemas.microsoft.com/office/drawing/2014/main" id="{81EB019E-EFC2-6F4C-A3AB-2902CA01157A}"/>
                </a:ext>
              </a:extLst>
            </p:cNvPr>
            <p:cNvSpPr txBox="1">
              <a:spLocks noChangeArrowheads="1"/>
            </p:cNvSpPr>
            <p:nvPr/>
          </p:nvSpPr>
          <p:spPr bwMode="auto">
            <a:xfrm>
              <a:off x="4776788" y="52578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357" name="Line 153">
              <a:extLst>
                <a:ext uri="{FF2B5EF4-FFF2-40B4-BE49-F238E27FC236}">
                  <a16:creationId xmlns:a16="http://schemas.microsoft.com/office/drawing/2014/main" id="{FC0C2EEC-2E81-5F48-9E10-5B8893A756C0}"/>
                </a:ext>
              </a:extLst>
            </p:cNvPr>
            <p:cNvSpPr>
              <a:spLocks noChangeShapeType="1"/>
            </p:cNvSpPr>
            <p:nvPr/>
          </p:nvSpPr>
          <p:spPr bwMode="auto">
            <a:xfrm flipH="1" flipV="1">
              <a:off x="3886200" y="5715000"/>
              <a:ext cx="197485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358" name="Text Box 154">
              <a:extLst>
                <a:ext uri="{FF2B5EF4-FFF2-40B4-BE49-F238E27FC236}">
                  <a16:creationId xmlns:a16="http://schemas.microsoft.com/office/drawing/2014/main" id="{F75E941B-23CC-9449-A21F-968458DDE569}"/>
                </a:ext>
              </a:extLst>
            </p:cNvPr>
            <p:cNvSpPr txBox="1">
              <a:spLocks noChangeArrowheads="1"/>
            </p:cNvSpPr>
            <p:nvPr/>
          </p:nvSpPr>
          <p:spPr bwMode="auto">
            <a:xfrm>
              <a:off x="4776788" y="55626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FMA</a:t>
              </a:r>
            </a:p>
          </p:txBody>
        </p:sp>
        <p:sp>
          <p:nvSpPr>
            <p:cNvPr id="359" name="Text Box 155">
              <a:extLst>
                <a:ext uri="{FF2B5EF4-FFF2-40B4-BE49-F238E27FC236}">
                  <a16:creationId xmlns:a16="http://schemas.microsoft.com/office/drawing/2014/main" id="{5F6CBDAE-B279-9642-8459-271643690F3E}"/>
                </a:ext>
              </a:extLst>
            </p:cNvPr>
            <p:cNvSpPr txBox="1">
              <a:spLocks noChangeArrowheads="1"/>
            </p:cNvSpPr>
            <p:nvPr/>
          </p:nvSpPr>
          <p:spPr bwMode="auto">
            <a:xfrm rot="-2700000">
              <a:off x="3581400" y="54102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360" name="Text Box 156">
              <a:extLst>
                <a:ext uri="{FF2B5EF4-FFF2-40B4-BE49-F238E27FC236}">
                  <a16:creationId xmlns:a16="http://schemas.microsoft.com/office/drawing/2014/main" id="{864A370D-5191-FD4B-AA0D-CF997634DF9A}"/>
                </a:ext>
              </a:extLst>
            </p:cNvPr>
            <p:cNvSpPr txBox="1">
              <a:spLocks noChangeArrowheads="1"/>
            </p:cNvSpPr>
            <p:nvPr/>
          </p:nvSpPr>
          <p:spPr bwMode="auto">
            <a:xfrm rot="-2700000">
              <a:off x="3505200" y="51816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bank conflicts</a:t>
              </a:r>
            </a:p>
          </p:txBody>
        </p:sp>
        <p:sp>
          <p:nvSpPr>
            <p:cNvPr id="361" name="Text Box 157">
              <a:extLst>
                <a:ext uri="{FF2B5EF4-FFF2-40B4-BE49-F238E27FC236}">
                  <a16:creationId xmlns:a16="http://schemas.microsoft.com/office/drawing/2014/main" id="{FA711FE8-2E49-D74F-925E-F50DACB41EE3}"/>
                </a:ext>
              </a:extLst>
            </p:cNvPr>
            <p:cNvSpPr txBox="1">
              <a:spLocks noChangeArrowheads="1"/>
            </p:cNvSpPr>
            <p:nvPr/>
          </p:nvSpPr>
          <p:spPr bwMode="auto">
            <a:xfrm>
              <a:off x="1806575" y="51816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25% FP</a:t>
              </a:r>
              <a:endParaRPr lang="en-US" sz="1200" i="1">
                <a:solidFill>
                  <a:srgbClr val="808080"/>
                </a:solidFill>
              </a:endParaRPr>
            </a:p>
          </p:txBody>
        </p:sp>
        <p:sp>
          <p:nvSpPr>
            <p:cNvPr id="362" name="Line 158">
              <a:extLst>
                <a:ext uri="{FF2B5EF4-FFF2-40B4-BE49-F238E27FC236}">
                  <a16:creationId xmlns:a16="http://schemas.microsoft.com/office/drawing/2014/main" id="{F5DADF0C-2436-F04A-8B29-C68E02907E2D}"/>
                </a:ext>
              </a:extLst>
            </p:cNvPr>
            <p:cNvSpPr>
              <a:spLocks noChangeShapeType="1"/>
            </p:cNvSpPr>
            <p:nvPr/>
          </p:nvSpPr>
          <p:spPr bwMode="auto">
            <a:xfrm flipH="1" flipV="1">
              <a:off x="1676400" y="5029200"/>
              <a:ext cx="1214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3" name="Line 159">
              <a:extLst>
                <a:ext uri="{FF2B5EF4-FFF2-40B4-BE49-F238E27FC236}">
                  <a16:creationId xmlns:a16="http://schemas.microsoft.com/office/drawing/2014/main" id="{DBF42E2C-C28F-5941-BF63-431AA8A8992A}"/>
                </a:ext>
              </a:extLst>
            </p:cNvPr>
            <p:cNvSpPr>
              <a:spLocks noChangeShapeType="1"/>
            </p:cNvSpPr>
            <p:nvPr/>
          </p:nvSpPr>
          <p:spPr bwMode="auto">
            <a:xfrm flipH="1" flipV="1">
              <a:off x="1371600" y="5334000"/>
              <a:ext cx="15192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4" name="Line 160">
              <a:extLst>
                <a:ext uri="{FF2B5EF4-FFF2-40B4-BE49-F238E27FC236}">
                  <a16:creationId xmlns:a16="http://schemas.microsoft.com/office/drawing/2014/main" id="{F353D4F9-3EDB-904C-B13B-161A443C901C}"/>
                </a:ext>
              </a:extLst>
            </p:cNvPr>
            <p:cNvSpPr>
              <a:spLocks noChangeShapeType="1"/>
            </p:cNvSpPr>
            <p:nvPr/>
          </p:nvSpPr>
          <p:spPr bwMode="auto">
            <a:xfrm flipV="1">
              <a:off x="760413" y="5029200"/>
              <a:ext cx="1296987" cy="1295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5" name="Text Box 161">
              <a:extLst>
                <a:ext uri="{FF2B5EF4-FFF2-40B4-BE49-F238E27FC236}">
                  <a16:creationId xmlns:a16="http://schemas.microsoft.com/office/drawing/2014/main" id="{2C6525B2-AA9C-5E44-AFAC-1CC990EDE1D0}"/>
                </a:ext>
              </a:extLst>
            </p:cNvPr>
            <p:cNvSpPr txBox="1">
              <a:spLocks noChangeArrowheads="1"/>
            </p:cNvSpPr>
            <p:nvPr/>
          </p:nvSpPr>
          <p:spPr bwMode="auto">
            <a:xfrm>
              <a:off x="838200" y="48006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366" name="Line 162">
              <a:extLst>
                <a:ext uri="{FF2B5EF4-FFF2-40B4-BE49-F238E27FC236}">
                  <a16:creationId xmlns:a16="http://schemas.microsoft.com/office/drawing/2014/main" id="{5030971B-FCEE-1746-AF96-B85A3FC93DBE}"/>
                </a:ext>
              </a:extLst>
            </p:cNvPr>
            <p:cNvSpPr>
              <a:spLocks noChangeShapeType="1"/>
            </p:cNvSpPr>
            <p:nvPr/>
          </p:nvSpPr>
          <p:spPr bwMode="auto">
            <a:xfrm flipV="1">
              <a:off x="760413" y="4043363"/>
              <a:ext cx="0" cy="2284412"/>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67" name="Text Box 163">
              <a:extLst>
                <a:ext uri="{FF2B5EF4-FFF2-40B4-BE49-F238E27FC236}">
                  <a16:creationId xmlns:a16="http://schemas.microsoft.com/office/drawing/2014/main" id="{E72B6386-D3B8-3A4A-B66A-CE1BA5DFC279}"/>
                </a:ext>
              </a:extLst>
            </p:cNvPr>
            <p:cNvSpPr txBox="1">
              <a:spLocks noChangeArrowheads="1"/>
            </p:cNvSpPr>
            <p:nvPr/>
          </p:nvSpPr>
          <p:spPr bwMode="auto">
            <a:xfrm>
              <a:off x="1808163" y="54864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12% FP</a:t>
              </a:r>
              <a:endParaRPr lang="en-US" sz="1200" i="1">
                <a:solidFill>
                  <a:srgbClr val="808080"/>
                </a:solidFill>
              </a:endParaRPr>
            </a:p>
          </p:txBody>
        </p:sp>
        <p:sp>
          <p:nvSpPr>
            <p:cNvPr id="368" name="Line 164">
              <a:extLst>
                <a:ext uri="{FF2B5EF4-FFF2-40B4-BE49-F238E27FC236}">
                  <a16:creationId xmlns:a16="http://schemas.microsoft.com/office/drawing/2014/main" id="{35A5283C-AF13-9049-95DB-2A1301046FF1}"/>
                </a:ext>
              </a:extLst>
            </p:cNvPr>
            <p:cNvSpPr>
              <a:spLocks noChangeShapeType="1"/>
            </p:cNvSpPr>
            <p:nvPr/>
          </p:nvSpPr>
          <p:spPr bwMode="auto">
            <a:xfrm flipH="1" flipV="1">
              <a:off x="1066800" y="5638800"/>
              <a:ext cx="1825625"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9" name="Line 165">
              <a:extLst>
                <a:ext uri="{FF2B5EF4-FFF2-40B4-BE49-F238E27FC236}">
                  <a16:creationId xmlns:a16="http://schemas.microsoft.com/office/drawing/2014/main" id="{8409B8F7-3A0A-4748-AA1E-721D1387A01C}"/>
                </a:ext>
              </a:extLst>
            </p:cNvPr>
            <p:cNvSpPr>
              <a:spLocks noChangeShapeType="1"/>
            </p:cNvSpPr>
            <p:nvPr/>
          </p:nvSpPr>
          <p:spPr bwMode="auto">
            <a:xfrm flipV="1">
              <a:off x="762000" y="5029200"/>
              <a:ext cx="91440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0" name="Line 166">
              <a:extLst>
                <a:ext uri="{FF2B5EF4-FFF2-40B4-BE49-F238E27FC236}">
                  <a16:creationId xmlns:a16="http://schemas.microsoft.com/office/drawing/2014/main" id="{CC631210-CE5D-EE40-B780-8251891A73A6}"/>
                </a:ext>
              </a:extLst>
            </p:cNvPr>
            <p:cNvSpPr>
              <a:spLocks noChangeShapeType="1"/>
            </p:cNvSpPr>
            <p:nvPr/>
          </p:nvSpPr>
          <p:spPr bwMode="auto">
            <a:xfrm flipV="1">
              <a:off x="762000" y="5029200"/>
              <a:ext cx="1066800"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1" name="Text Box 167">
              <a:extLst>
                <a:ext uri="{FF2B5EF4-FFF2-40B4-BE49-F238E27FC236}">
                  <a16:creationId xmlns:a16="http://schemas.microsoft.com/office/drawing/2014/main" id="{7BBCBFCE-179D-5046-898E-C0C1A1EB3919}"/>
                </a:ext>
              </a:extLst>
            </p:cNvPr>
            <p:cNvSpPr txBox="1">
              <a:spLocks noChangeArrowheads="1"/>
            </p:cNvSpPr>
            <p:nvPr/>
          </p:nvSpPr>
          <p:spPr bwMode="auto">
            <a:xfrm rot="-2700000">
              <a:off x="533400" y="5257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SW prefetch</a:t>
              </a:r>
            </a:p>
          </p:txBody>
        </p:sp>
        <p:sp>
          <p:nvSpPr>
            <p:cNvPr id="372" name="Text Box 168">
              <a:extLst>
                <a:ext uri="{FF2B5EF4-FFF2-40B4-BE49-F238E27FC236}">
                  <a16:creationId xmlns:a16="http://schemas.microsoft.com/office/drawing/2014/main" id="{A3DB1F01-B055-8441-A934-F78BF474676B}"/>
                </a:ext>
              </a:extLst>
            </p:cNvPr>
            <p:cNvSpPr txBox="1">
              <a:spLocks noChangeArrowheads="1"/>
            </p:cNvSpPr>
            <p:nvPr/>
          </p:nvSpPr>
          <p:spPr bwMode="auto">
            <a:xfrm rot="-2700000">
              <a:off x="533400" y="54864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373" name="Text Box 169">
              <a:extLst>
                <a:ext uri="{FF2B5EF4-FFF2-40B4-BE49-F238E27FC236}">
                  <a16:creationId xmlns:a16="http://schemas.microsoft.com/office/drawing/2014/main" id="{75A8EAEF-E44C-1144-B172-DCA084414107}"/>
                </a:ext>
              </a:extLst>
            </p:cNvPr>
            <p:cNvSpPr txBox="1">
              <a:spLocks noChangeArrowheads="1"/>
            </p:cNvSpPr>
            <p:nvPr/>
          </p:nvSpPr>
          <p:spPr bwMode="auto">
            <a:xfrm>
              <a:off x="838200" y="12192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374" name="Line 170">
              <a:extLst>
                <a:ext uri="{FF2B5EF4-FFF2-40B4-BE49-F238E27FC236}">
                  <a16:creationId xmlns:a16="http://schemas.microsoft.com/office/drawing/2014/main" id="{F3725114-D7B7-534D-95B2-A51DD3114634}"/>
                </a:ext>
              </a:extLst>
            </p:cNvPr>
            <p:cNvSpPr>
              <a:spLocks noChangeShapeType="1"/>
            </p:cNvSpPr>
            <p:nvPr/>
          </p:nvSpPr>
          <p:spPr bwMode="auto">
            <a:xfrm flipV="1">
              <a:off x="9144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5" name="Line 171">
              <a:extLst>
                <a:ext uri="{FF2B5EF4-FFF2-40B4-BE49-F238E27FC236}">
                  <a16:creationId xmlns:a16="http://schemas.microsoft.com/office/drawing/2014/main" id="{9B7AFC3F-D1D5-C146-8479-667F153EBC10}"/>
                </a:ext>
              </a:extLst>
            </p:cNvPr>
            <p:cNvSpPr>
              <a:spLocks noChangeShapeType="1"/>
            </p:cNvSpPr>
            <p:nvPr/>
          </p:nvSpPr>
          <p:spPr bwMode="auto">
            <a:xfrm flipH="1" flipV="1">
              <a:off x="2819400" y="1447800"/>
              <a:ext cx="71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6" name="Line 172">
              <a:extLst>
                <a:ext uri="{FF2B5EF4-FFF2-40B4-BE49-F238E27FC236}">
                  <a16:creationId xmlns:a16="http://schemas.microsoft.com/office/drawing/2014/main" id="{C83E9C4A-D5E7-9945-9ADD-A35B46D5A615}"/>
                </a:ext>
              </a:extLst>
            </p:cNvPr>
            <p:cNvSpPr>
              <a:spLocks noChangeShapeType="1"/>
            </p:cNvSpPr>
            <p:nvPr/>
          </p:nvSpPr>
          <p:spPr bwMode="auto">
            <a:xfrm flipH="1" flipV="1">
              <a:off x="2514600" y="1752600"/>
              <a:ext cx="3762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7" name="Line 173">
              <a:extLst>
                <a:ext uri="{FF2B5EF4-FFF2-40B4-BE49-F238E27FC236}">
                  <a16:creationId xmlns:a16="http://schemas.microsoft.com/office/drawing/2014/main" id="{99BAAA2F-80FA-BF45-8272-F33597B9886D}"/>
                </a:ext>
              </a:extLst>
            </p:cNvPr>
            <p:cNvSpPr>
              <a:spLocks noChangeShapeType="1"/>
            </p:cNvSpPr>
            <p:nvPr/>
          </p:nvSpPr>
          <p:spPr bwMode="auto">
            <a:xfrm flipH="1" flipV="1">
              <a:off x="1828800" y="2438400"/>
              <a:ext cx="10620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8" name="Text Box 174">
              <a:extLst>
                <a:ext uri="{FF2B5EF4-FFF2-40B4-BE49-F238E27FC236}">
                  <a16:creationId xmlns:a16="http://schemas.microsoft.com/office/drawing/2014/main" id="{582E2DD3-7A77-FF46-B71A-2900A60591C3}"/>
                </a:ext>
              </a:extLst>
            </p:cNvPr>
            <p:cNvSpPr txBox="1">
              <a:spLocks noChangeArrowheads="1"/>
            </p:cNvSpPr>
            <p:nvPr/>
          </p:nvSpPr>
          <p:spPr bwMode="auto">
            <a:xfrm>
              <a:off x="1806575" y="16002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379" name="Text Box 175">
              <a:extLst>
                <a:ext uri="{FF2B5EF4-FFF2-40B4-BE49-F238E27FC236}">
                  <a16:creationId xmlns:a16="http://schemas.microsoft.com/office/drawing/2014/main" id="{88F439BF-7749-6D4C-8699-061097D9D587}"/>
                </a:ext>
              </a:extLst>
            </p:cNvPr>
            <p:cNvSpPr txBox="1">
              <a:spLocks noChangeArrowheads="1"/>
            </p:cNvSpPr>
            <p:nvPr/>
          </p:nvSpPr>
          <p:spPr bwMode="auto">
            <a:xfrm>
              <a:off x="1806575" y="22860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380" name="Line 176">
              <a:extLst>
                <a:ext uri="{FF2B5EF4-FFF2-40B4-BE49-F238E27FC236}">
                  <a16:creationId xmlns:a16="http://schemas.microsoft.com/office/drawing/2014/main" id="{E9D78CC5-6B0F-E041-AEF3-9A429732ACD0}"/>
                </a:ext>
              </a:extLst>
            </p:cNvPr>
            <p:cNvSpPr>
              <a:spLocks noChangeShapeType="1"/>
            </p:cNvSpPr>
            <p:nvPr/>
          </p:nvSpPr>
          <p:spPr bwMode="auto">
            <a:xfrm flipV="1">
              <a:off x="1219200" y="1676400"/>
              <a:ext cx="1676400" cy="1676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1" name="Line 177">
              <a:extLst>
                <a:ext uri="{FF2B5EF4-FFF2-40B4-BE49-F238E27FC236}">
                  <a16:creationId xmlns:a16="http://schemas.microsoft.com/office/drawing/2014/main" id="{355A14F9-4923-D04C-A8B9-8A606031DA97}"/>
                </a:ext>
              </a:extLst>
            </p:cNvPr>
            <p:cNvSpPr>
              <a:spLocks noChangeShapeType="1"/>
            </p:cNvSpPr>
            <p:nvPr/>
          </p:nvSpPr>
          <p:spPr bwMode="auto">
            <a:xfrm flipH="1" flipV="1">
              <a:off x="1524000" y="2743200"/>
              <a:ext cx="137160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382" name="Text Box 178">
              <a:extLst>
                <a:ext uri="{FF2B5EF4-FFF2-40B4-BE49-F238E27FC236}">
                  <a16:creationId xmlns:a16="http://schemas.microsoft.com/office/drawing/2014/main" id="{FEF19E7B-D7A5-9145-88E6-D0C9D6DEBE14}"/>
                </a:ext>
              </a:extLst>
            </p:cNvPr>
            <p:cNvSpPr txBox="1">
              <a:spLocks noChangeArrowheads="1"/>
            </p:cNvSpPr>
            <p:nvPr/>
          </p:nvSpPr>
          <p:spPr bwMode="auto">
            <a:xfrm>
              <a:off x="762000" y="2590800"/>
              <a:ext cx="2133600"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mul/add imbalance</a:t>
              </a:r>
            </a:p>
          </p:txBody>
        </p:sp>
        <p:sp>
          <p:nvSpPr>
            <p:cNvPr id="383" name="Line 180">
              <a:extLst>
                <a:ext uri="{FF2B5EF4-FFF2-40B4-BE49-F238E27FC236}">
                  <a16:creationId xmlns:a16="http://schemas.microsoft.com/office/drawing/2014/main" id="{C43E1855-474F-FB42-B299-88424EA01C31}"/>
                </a:ext>
              </a:extLst>
            </p:cNvPr>
            <p:cNvSpPr>
              <a:spLocks noChangeShapeType="1"/>
            </p:cNvSpPr>
            <p:nvPr/>
          </p:nvSpPr>
          <p:spPr bwMode="auto">
            <a:xfrm>
              <a:off x="760413" y="3352800"/>
              <a:ext cx="2287587" cy="1588"/>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84" name="Line 182">
              <a:extLst>
                <a:ext uri="{FF2B5EF4-FFF2-40B4-BE49-F238E27FC236}">
                  <a16:creationId xmlns:a16="http://schemas.microsoft.com/office/drawing/2014/main" id="{F6720B66-F8E1-E444-ACCA-8A689B5E8EEB}"/>
                </a:ext>
              </a:extLst>
            </p:cNvPr>
            <p:cNvSpPr>
              <a:spLocks noChangeShapeType="1"/>
            </p:cNvSpPr>
            <p:nvPr/>
          </p:nvSpPr>
          <p:spPr bwMode="auto">
            <a:xfrm flipV="1">
              <a:off x="3733800" y="1447800"/>
              <a:ext cx="1828800" cy="18272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5" name="Line 183">
              <a:extLst>
                <a:ext uri="{FF2B5EF4-FFF2-40B4-BE49-F238E27FC236}">
                  <a16:creationId xmlns:a16="http://schemas.microsoft.com/office/drawing/2014/main" id="{DC1F66E4-837E-6243-A9C8-B26B0C1432DF}"/>
                </a:ext>
              </a:extLst>
            </p:cNvPr>
            <p:cNvSpPr>
              <a:spLocks noChangeShapeType="1"/>
            </p:cNvSpPr>
            <p:nvPr/>
          </p:nvSpPr>
          <p:spPr bwMode="auto">
            <a:xfrm flipV="1">
              <a:off x="38100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6" name="Line 184">
              <a:extLst>
                <a:ext uri="{FF2B5EF4-FFF2-40B4-BE49-F238E27FC236}">
                  <a16:creationId xmlns:a16="http://schemas.microsoft.com/office/drawing/2014/main" id="{96E5EBB6-FC7F-7549-B69F-B2A829F81BE4}"/>
                </a:ext>
              </a:extLst>
            </p:cNvPr>
            <p:cNvSpPr>
              <a:spLocks noChangeShapeType="1"/>
            </p:cNvSpPr>
            <p:nvPr/>
          </p:nvSpPr>
          <p:spPr bwMode="auto">
            <a:xfrm flipV="1">
              <a:off x="39624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7" name="Text Box 185">
              <a:extLst>
                <a:ext uri="{FF2B5EF4-FFF2-40B4-BE49-F238E27FC236}">
                  <a16:creationId xmlns:a16="http://schemas.microsoft.com/office/drawing/2014/main" id="{E1198383-034C-7F4A-8C33-D27E2E9EC861}"/>
                </a:ext>
              </a:extLst>
            </p:cNvPr>
            <p:cNvSpPr txBox="1">
              <a:spLocks noChangeArrowheads="1"/>
            </p:cNvSpPr>
            <p:nvPr/>
          </p:nvSpPr>
          <p:spPr bwMode="auto">
            <a:xfrm>
              <a:off x="3810000" y="12192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388" name="Line 186">
              <a:extLst>
                <a:ext uri="{FF2B5EF4-FFF2-40B4-BE49-F238E27FC236}">
                  <a16:creationId xmlns:a16="http://schemas.microsoft.com/office/drawing/2014/main" id="{CAF5B827-67B6-1543-B975-94835679EDFF}"/>
                </a:ext>
              </a:extLst>
            </p:cNvPr>
            <p:cNvSpPr>
              <a:spLocks noChangeShapeType="1"/>
            </p:cNvSpPr>
            <p:nvPr/>
          </p:nvSpPr>
          <p:spPr bwMode="auto">
            <a:xfrm flipH="1" flipV="1">
              <a:off x="5562600" y="1447800"/>
              <a:ext cx="3000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 name="Line 187">
              <a:extLst>
                <a:ext uri="{FF2B5EF4-FFF2-40B4-BE49-F238E27FC236}">
                  <a16:creationId xmlns:a16="http://schemas.microsoft.com/office/drawing/2014/main" id="{ABCEA9F0-0997-BB43-9D33-F5DC5DBE2FF8}"/>
                </a:ext>
              </a:extLst>
            </p:cNvPr>
            <p:cNvSpPr>
              <a:spLocks noChangeShapeType="1"/>
            </p:cNvSpPr>
            <p:nvPr/>
          </p:nvSpPr>
          <p:spPr bwMode="auto">
            <a:xfrm flipH="1" flipV="1">
              <a:off x="5257800" y="1752600"/>
              <a:ext cx="6048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90" name="Line 188">
              <a:extLst>
                <a:ext uri="{FF2B5EF4-FFF2-40B4-BE49-F238E27FC236}">
                  <a16:creationId xmlns:a16="http://schemas.microsoft.com/office/drawing/2014/main" id="{D75BBA48-E97D-4642-A331-6C1A4B05611E}"/>
                </a:ext>
              </a:extLst>
            </p:cNvPr>
            <p:cNvSpPr>
              <a:spLocks noChangeShapeType="1"/>
            </p:cNvSpPr>
            <p:nvPr/>
          </p:nvSpPr>
          <p:spPr bwMode="auto">
            <a:xfrm flipH="1" flipV="1">
              <a:off x="4648200" y="2362200"/>
              <a:ext cx="1214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91" name="Text Box 189">
              <a:extLst>
                <a:ext uri="{FF2B5EF4-FFF2-40B4-BE49-F238E27FC236}">
                  <a16:creationId xmlns:a16="http://schemas.microsoft.com/office/drawing/2014/main" id="{92CF17E1-31D0-D646-B5AF-746F97682BCE}"/>
                </a:ext>
              </a:extLst>
            </p:cNvPr>
            <p:cNvSpPr txBox="1">
              <a:spLocks noChangeArrowheads="1"/>
            </p:cNvSpPr>
            <p:nvPr/>
          </p:nvSpPr>
          <p:spPr bwMode="auto">
            <a:xfrm>
              <a:off x="4778375" y="16002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392" name="Text Box 190">
              <a:extLst>
                <a:ext uri="{FF2B5EF4-FFF2-40B4-BE49-F238E27FC236}">
                  <a16:creationId xmlns:a16="http://schemas.microsoft.com/office/drawing/2014/main" id="{FD3F0483-359E-2245-B7E8-7C45604597AC}"/>
                </a:ext>
              </a:extLst>
            </p:cNvPr>
            <p:cNvSpPr txBox="1">
              <a:spLocks noChangeArrowheads="1"/>
            </p:cNvSpPr>
            <p:nvPr/>
          </p:nvSpPr>
          <p:spPr bwMode="auto">
            <a:xfrm>
              <a:off x="4778375" y="22098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393" name="Line 191">
              <a:extLst>
                <a:ext uri="{FF2B5EF4-FFF2-40B4-BE49-F238E27FC236}">
                  <a16:creationId xmlns:a16="http://schemas.microsoft.com/office/drawing/2014/main" id="{AF536597-5098-4144-B879-2A5651F4C609}"/>
                </a:ext>
              </a:extLst>
            </p:cNvPr>
            <p:cNvSpPr>
              <a:spLocks noChangeShapeType="1"/>
            </p:cNvSpPr>
            <p:nvPr/>
          </p:nvSpPr>
          <p:spPr bwMode="auto">
            <a:xfrm flipH="1" flipV="1">
              <a:off x="4343400" y="2667000"/>
              <a:ext cx="152400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394" name="Text Box 192">
              <a:extLst>
                <a:ext uri="{FF2B5EF4-FFF2-40B4-BE49-F238E27FC236}">
                  <a16:creationId xmlns:a16="http://schemas.microsoft.com/office/drawing/2014/main" id="{8088CD19-C5C4-0D4C-AC26-8493D007799D}"/>
                </a:ext>
              </a:extLst>
            </p:cNvPr>
            <p:cNvSpPr txBox="1">
              <a:spLocks noChangeArrowheads="1"/>
            </p:cNvSpPr>
            <p:nvPr/>
          </p:nvSpPr>
          <p:spPr bwMode="auto">
            <a:xfrm>
              <a:off x="3733800" y="2514600"/>
              <a:ext cx="2133600"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mul/add imbalance</a:t>
              </a:r>
            </a:p>
          </p:txBody>
        </p:sp>
        <p:sp>
          <p:nvSpPr>
            <p:cNvPr id="395" name="Text Box 193">
              <a:extLst>
                <a:ext uri="{FF2B5EF4-FFF2-40B4-BE49-F238E27FC236}">
                  <a16:creationId xmlns:a16="http://schemas.microsoft.com/office/drawing/2014/main" id="{DE4C29E4-8DCB-624F-8939-0EB418F958B0}"/>
                </a:ext>
              </a:extLst>
            </p:cNvPr>
            <p:cNvSpPr txBox="1">
              <a:spLocks noChangeArrowheads="1"/>
            </p:cNvSpPr>
            <p:nvPr/>
          </p:nvSpPr>
          <p:spPr bwMode="auto">
            <a:xfrm rot="-2700000">
              <a:off x="3505200" y="2590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SW prefetch</a:t>
              </a:r>
            </a:p>
          </p:txBody>
        </p:sp>
        <p:sp>
          <p:nvSpPr>
            <p:cNvPr id="396" name="Text Box 194">
              <a:extLst>
                <a:ext uri="{FF2B5EF4-FFF2-40B4-BE49-F238E27FC236}">
                  <a16:creationId xmlns:a16="http://schemas.microsoft.com/office/drawing/2014/main" id="{9C1F26FC-A476-A443-BFF6-492FF130155A}"/>
                </a:ext>
              </a:extLst>
            </p:cNvPr>
            <p:cNvSpPr txBox="1">
              <a:spLocks noChangeArrowheads="1"/>
            </p:cNvSpPr>
            <p:nvPr/>
          </p:nvSpPr>
          <p:spPr bwMode="auto">
            <a:xfrm rot="-2700000">
              <a:off x="3657600" y="2590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397" name="Line 195">
              <a:extLst>
                <a:ext uri="{FF2B5EF4-FFF2-40B4-BE49-F238E27FC236}">
                  <a16:creationId xmlns:a16="http://schemas.microsoft.com/office/drawing/2014/main" id="{CB170DD3-CC6E-304A-8839-06EA01FF5C10}"/>
                </a:ext>
              </a:extLst>
            </p:cNvPr>
            <p:cNvSpPr>
              <a:spLocks noChangeShapeType="1"/>
            </p:cNvSpPr>
            <p:nvPr/>
          </p:nvSpPr>
          <p:spPr bwMode="auto">
            <a:xfrm>
              <a:off x="3732213" y="3352800"/>
              <a:ext cx="2287587" cy="1588"/>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98" name="Line 196">
              <a:extLst>
                <a:ext uri="{FF2B5EF4-FFF2-40B4-BE49-F238E27FC236}">
                  <a16:creationId xmlns:a16="http://schemas.microsoft.com/office/drawing/2014/main" id="{39561FF4-9BAC-5E48-8785-3C7971292C50}"/>
                </a:ext>
              </a:extLst>
            </p:cNvPr>
            <p:cNvSpPr>
              <a:spLocks noChangeShapeType="1"/>
            </p:cNvSpPr>
            <p:nvPr/>
          </p:nvSpPr>
          <p:spPr bwMode="auto">
            <a:xfrm flipV="1">
              <a:off x="3732213" y="1069975"/>
              <a:ext cx="0" cy="2284413"/>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399" name="Freeform 197">
              <a:extLst>
                <a:ext uri="{FF2B5EF4-FFF2-40B4-BE49-F238E27FC236}">
                  <a16:creationId xmlns:a16="http://schemas.microsoft.com/office/drawing/2014/main" id="{AC7E39BB-060D-7145-B0CE-3CE0175D5C86}"/>
                </a:ext>
              </a:extLst>
            </p:cNvPr>
            <p:cNvSpPr>
              <a:spLocks/>
            </p:cNvSpPr>
            <p:nvPr/>
          </p:nvSpPr>
          <p:spPr bwMode="auto">
            <a:xfrm>
              <a:off x="4038600" y="2819400"/>
              <a:ext cx="152400" cy="457200"/>
            </a:xfrm>
            <a:custGeom>
              <a:avLst/>
              <a:gdLst>
                <a:gd name="T0" fmla="*/ 152400 w 96"/>
                <a:gd name="T1" fmla="*/ 0 h 288"/>
                <a:gd name="T2" fmla="*/ 0 w 96"/>
                <a:gd name="T3" fmla="*/ 152400 h 288"/>
                <a:gd name="T4" fmla="*/ 0 w 96"/>
                <a:gd name="T5" fmla="*/ 457200 h 288"/>
                <a:gd name="T6" fmla="*/ 152400 w 96"/>
                <a:gd name="T7" fmla="*/ 304800 h 288"/>
                <a:gd name="T8" fmla="*/ 152400 w 96"/>
                <a:gd name="T9" fmla="*/ 0 h 288"/>
                <a:gd name="T10" fmla="*/ 0 60000 65536"/>
                <a:gd name="T11" fmla="*/ 0 60000 65536"/>
                <a:gd name="T12" fmla="*/ 0 60000 65536"/>
                <a:gd name="T13" fmla="*/ 0 60000 65536"/>
                <a:gd name="T14" fmla="*/ 0 60000 65536"/>
                <a:gd name="T15" fmla="*/ 0 w 96"/>
                <a:gd name="T16" fmla="*/ 0 h 288"/>
                <a:gd name="T17" fmla="*/ 96 w 96"/>
                <a:gd name="T18" fmla="*/ 288 h 288"/>
              </a:gdLst>
              <a:ahLst/>
              <a:cxnLst>
                <a:cxn ang="T10">
                  <a:pos x="T0" y="T1"/>
                </a:cxn>
                <a:cxn ang="T11">
                  <a:pos x="T2" y="T3"/>
                </a:cxn>
                <a:cxn ang="T12">
                  <a:pos x="T4" y="T5"/>
                </a:cxn>
                <a:cxn ang="T13">
                  <a:pos x="T6" y="T7"/>
                </a:cxn>
                <a:cxn ang="T14">
                  <a:pos x="T8" y="T9"/>
                </a:cxn>
              </a:cxnLst>
              <a:rect l="T15" t="T16" r="T17" b="T18"/>
              <a:pathLst>
                <a:path w="96" h="288">
                  <a:moveTo>
                    <a:pt x="96" y="0"/>
                  </a:moveTo>
                  <a:lnTo>
                    <a:pt x="0" y="96"/>
                  </a:lnTo>
                  <a:lnTo>
                    <a:pt x="0" y="288"/>
                  </a:lnTo>
                  <a:lnTo>
                    <a:pt x="96" y="192"/>
                  </a:lnTo>
                  <a:lnTo>
                    <a:pt x="96" y="0"/>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400" name="Freeform 198">
              <a:extLst>
                <a:ext uri="{FF2B5EF4-FFF2-40B4-BE49-F238E27FC236}">
                  <a16:creationId xmlns:a16="http://schemas.microsoft.com/office/drawing/2014/main" id="{4FE4FA7F-2A83-E244-B40E-2AEFD0E59B5D}"/>
                </a:ext>
              </a:extLst>
            </p:cNvPr>
            <p:cNvSpPr>
              <a:spLocks/>
            </p:cNvSpPr>
            <p:nvPr/>
          </p:nvSpPr>
          <p:spPr bwMode="auto">
            <a:xfrm>
              <a:off x="1066800" y="5486400"/>
              <a:ext cx="152400" cy="533400"/>
            </a:xfrm>
            <a:custGeom>
              <a:avLst/>
              <a:gdLst>
                <a:gd name="T0" fmla="*/ 152400 w 96"/>
                <a:gd name="T1" fmla="*/ 381000 h 336"/>
                <a:gd name="T2" fmla="*/ 0 w 96"/>
                <a:gd name="T3" fmla="*/ 533400 h 336"/>
                <a:gd name="T4" fmla="*/ 0 w 96"/>
                <a:gd name="T5" fmla="*/ 152400 h 336"/>
                <a:gd name="T6" fmla="*/ 152400 w 96"/>
                <a:gd name="T7" fmla="*/ 0 h 336"/>
                <a:gd name="T8" fmla="*/ 152400 w 96"/>
                <a:gd name="T9" fmla="*/ 381000 h 336"/>
                <a:gd name="T10" fmla="*/ 0 60000 65536"/>
                <a:gd name="T11" fmla="*/ 0 60000 65536"/>
                <a:gd name="T12" fmla="*/ 0 60000 65536"/>
                <a:gd name="T13" fmla="*/ 0 60000 65536"/>
                <a:gd name="T14" fmla="*/ 0 60000 65536"/>
                <a:gd name="T15" fmla="*/ 0 w 96"/>
                <a:gd name="T16" fmla="*/ 0 h 336"/>
                <a:gd name="T17" fmla="*/ 96 w 96"/>
                <a:gd name="T18" fmla="*/ 336 h 336"/>
              </a:gdLst>
              <a:ahLst/>
              <a:cxnLst>
                <a:cxn ang="T10">
                  <a:pos x="T0" y="T1"/>
                </a:cxn>
                <a:cxn ang="T11">
                  <a:pos x="T2" y="T3"/>
                </a:cxn>
                <a:cxn ang="T12">
                  <a:pos x="T4" y="T5"/>
                </a:cxn>
                <a:cxn ang="T13">
                  <a:pos x="T6" y="T7"/>
                </a:cxn>
                <a:cxn ang="T14">
                  <a:pos x="T8" y="T9"/>
                </a:cxn>
              </a:cxnLst>
              <a:rect l="T15" t="T16" r="T17" b="T18"/>
              <a:pathLst>
                <a:path w="96" h="336">
                  <a:moveTo>
                    <a:pt x="96" y="240"/>
                  </a:moveTo>
                  <a:lnTo>
                    <a:pt x="0" y="336"/>
                  </a:lnTo>
                  <a:lnTo>
                    <a:pt x="0" y="96"/>
                  </a:lnTo>
                  <a:lnTo>
                    <a:pt x="96" y="0"/>
                  </a:lnTo>
                  <a:lnTo>
                    <a:pt x="96" y="240"/>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401" name="Freeform 200">
              <a:extLst>
                <a:ext uri="{FF2B5EF4-FFF2-40B4-BE49-F238E27FC236}">
                  <a16:creationId xmlns:a16="http://schemas.microsoft.com/office/drawing/2014/main" id="{8A6C3B56-71EF-5E44-90B5-70C0DD0CCD19}"/>
                </a:ext>
              </a:extLst>
            </p:cNvPr>
            <p:cNvSpPr>
              <a:spLocks/>
            </p:cNvSpPr>
            <p:nvPr/>
          </p:nvSpPr>
          <p:spPr bwMode="auto">
            <a:xfrm>
              <a:off x="1066800" y="3048000"/>
              <a:ext cx="152400" cy="304800"/>
            </a:xfrm>
            <a:custGeom>
              <a:avLst/>
              <a:gdLst>
                <a:gd name="T0" fmla="*/ 0 w 96"/>
                <a:gd name="T1" fmla="*/ 304800 h 192"/>
                <a:gd name="T2" fmla="*/ 138113 w 96"/>
                <a:gd name="T3" fmla="*/ 298450 h 192"/>
                <a:gd name="T4" fmla="*/ 152400 w 96"/>
                <a:gd name="T5" fmla="*/ 0 h 192"/>
                <a:gd name="T6" fmla="*/ 0 w 96"/>
                <a:gd name="T7" fmla="*/ 152400 h 192"/>
                <a:gd name="T8" fmla="*/ 0 w 96"/>
                <a:gd name="T9" fmla="*/ 304800 h 192"/>
                <a:gd name="T10" fmla="*/ 0 60000 65536"/>
                <a:gd name="T11" fmla="*/ 0 60000 65536"/>
                <a:gd name="T12" fmla="*/ 0 60000 65536"/>
                <a:gd name="T13" fmla="*/ 0 60000 65536"/>
                <a:gd name="T14" fmla="*/ 0 60000 65536"/>
                <a:gd name="T15" fmla="*/ 0 w 96"/>
                <a:gd name="T16" fmla="*/ 0 h 192"/>
                <a:gd name="T17" fmla="*/ 96 w 96"/>
                <a:gd name="T18" fmla="*/ 192 h 192"/>
              </a:gdLst>
              <a:ahLst/>
              <a:cxnLst>
                <a:cxn ang="T10">
                  <a:pos x="T0" y="T1"/>
                </a:cxn>
                <a:cxn ang="T11">
                  <a:pos x="T2" y="T3"/>
                </a:cxn>
                <a:cxn ang="T12">
                  <a:pos x="T4" y="T5"/>
                </a:cxn>
                <a:cxn ang="T13">
                  <a:pos x="T6" y="T7"/>
                </a:cxn>
                <a:cxn ang="T14">
                  <a:pos x="T8" y="T9"/>
                </a:cxn>
              </a:cxnLst>
              <a:rect l="T15" t="T16" r="T17" b="T18"/>
              <a:pathLst>
                <a:path w="96" h="192">
                  <a:moveTo>
                    <a:pt x="0" y="192"/>
                  </a:moveTo>
                  <a:cubicBezTo>
                    <a:pt x="29" y="190"/>
                    <a:pt x="87" y="188"/>
                    <a:pt x="87" y="188"/>
                  </a:cubicBezTo>
                  <a:lnTo>
                    <a:pt x="96" y="0"/>
                  </a:lnTo>
                  <a:lnTo>
                    <a:pt x="0" y="96"/>
                  </a:lnTo>
                  <a:lnTo>
                    <a:pt x="0" y="192"/>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402" name="Line 201">
              <a:extLst>
                <a:ext uri="{FF2B5EF4-FFF2-40B4-BE49-F238E27FC236}">
                  <a16:creationId xmlns:a16="http://schemas.microsoft.com/office/drawing/2014/main" id="{4DAF28DA-BE29-6243-9A0F-6ACD0D86A71B}"/>
                </a:ext>
              </a:extLst>
            </p:cNvPr>
            <p:cNvSpPr>
              <a:spLocks noChangeShapeType="1"/>
            </p:cNvSpPr>
            <p:nvPr/>
          </p:nvSpPr>
          <p:spPr bwMode="auto">
            <a:xfrm flipV="1">
              <a:off x="1219200" y="5486400"/>
              <a:ext cx="0" cy="3810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403" name="Line 202">
              <a:extLst>
                <a:ext uri="{FF2B5EF4-FFF2-40B4-BE49-F238E27FC236}">
                  <a16:creationId xmlns:a16="http://schemas.microsoft.com/office/drawing/2014/main" id="{AA3372A6-7EEE-D84C-9E84-77C6A6F8F801}"/>
                </a:ext>
              </a:extLst>
            </p:cNvPr>
            <p:cNvSpPr>
              <a:spLocks noChangeShapeType="1"/>
            </p:cNvSpPr>
            <p:nvPr/>
          </p:nvSpPr>
          <p:spPr bwMode="auto">
            <a:xfrm flipV="1">
              <a:off x="1219200" y="5486400"/>
              <a:ext cx="0" cy="8382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404" name="Line 203">
              <a:extLst>
                <a:ext uri="{FF2B5EF4-FFF2-40B4-BE49-F238E27FC236}">
                  <a16:creationId xmlns:a16="http://schemas.microsoft.com/office/drawing/2014/main" id="{A42AC8A2-9DA7-D549-A113-F202043284AB}"/>
                </a:ext>
              </a:extLst>
            </p:cNvPr>
            <p:cNvSpPr>
              <a:spLocks noChangeShapeType="1"/>
            </p:cNvSpPr>
            <p:nvPr/>
          </p:nvSpPr>
          <p:spPr bwMode="auto">
            <a:xfrm>
              <a:off x="1219200" y="3048000"/>
              <a:ext cx="0" cy="3048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405" name="Line 204">
              <a:extLst>
                <a:ext uri="{FF2B5EF4-FFF2-40B4-BE49-F238E27FC236}">
                  <a16:creationId xmlns:a16="http://schemas.microsoft.com/office/drawing/2014/main" id="{F07AD635-C89D-FD47-BE22-A7E9FBE6BB22}"/>
                </a:ext>
              </a:extLst>
            </p:cNvPr>
            <p:cNvSpPr>
              <a:spLocks noChangeShapeType="1"/>
            </p:cNvSpPr>
            <p:nvPr/>
          </p:nvSpPr>
          <p:spPr bwMode="auto">
            <a:xfrm flipV="1">
              <a:off x="1219200" y="3048000"/>
              <a:ext cx="0" cy="3048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612" name="Line 207">
              <a:extLst>
                <a:ext uri="{FF2B5EF4-FFF2-40B4-BE49-F238E27FC236}">
                  <a16:creationId xmlns:a16="http://schemas.microsoft.com/office/drawing/2014/main" id="{B89A2F78-03D5-D844-8473-F69B9350EDB8}"/>
                </a:ext>
              </a:extLst>
            </p:cNvPr>
            <p:cNvSpPr>
              <a:spLocks noChangeShapeType="1"/>
            </p:cNvSpPr>
            <p:nvPr/>
          </p:nvSpPr>
          <p:spPr bwMode="auto">
            <a:xfrm flipV="1">
              <a:off x="4191000" y="2819400"/>
              <a:ext cx="0" cy="3048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613" name="Line 208">
              <a:extLst>
                <a:ext uri="{FF2B5EF4-FFF2-40B4-BE49-F238E27FC236}">
                  <a16:creationId xmlns:a16="http://schemas.microsoft.com/office/drawing/2014/main" id="{FA34D4BE-558E-644A-8473-6718E016749B}"/>
                </a:ext>
              </a:extLst>
            </p:cNvPr>
            <p:cNvSpPr>
              <a:spLocks noChangeShapeType="1"/>
            </p:cNvSpPr>
            <p:nvPr/>
          </p:nvSpPr>
          <p:spPr bwMode="auto">
            <a:xfrm flipV="1">
              <a:off x="4191000" y="2819400"/>
              <a:ext cx="0" cy="5334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614" name="Oval 678">
              <a:extLst>
                <a:ext uri="{FF2B5EF4-FFF2-40B4-BE49-F238E27FC236}">
                  <a16:creationId xmlns:a16="http://schemas.microsoft.com/office/drawing/2014/main" id="{51A04C34-8456-B440-A1DB-5754C781EC93}"/>
                </a:ext>
              </a:extLst>
            </p:cNvPr>
            <p:cNvSpPr>
              <a:spLocks noChangeArrowheads="1"/>
            </p:cNvSpPr>
            <p:nvPr/>
          </p:nvSpPr>
          <p:spPr bwMode="auto">
            <a:xfrm>
              <a:off x="1143000" y="3124200"/>
              <a:ext cx="152400" cy="152400"/>
            </a:xfrm>
            <a:prstGeom prst="ellipse">
              <a:avLst/>
            </a:prstGeom>
            <a:solidFill>
              <a:srgbClr val="00FF00"/>
            </a:solidFill>
            <a:ln w="3175">
              <a:solidFill>
                <a:srgbClr val="008000"/>
              </a:solidFill>
              <a:round/>
              <a:headEnd/>
              <a:tailEnd/>
            </a:ln>
            <a:effectLst>
              <a:outerShdw blurRad="63500" dist="38099" dir="2700000" algn="ctr" rotWithShape="0">
                <a:srgbClr val="000000">
                  <a:alpha val="75000"/>
                </a:srgbClr>
              </a:outerShdw>
            </a:effectLst>
          </p:spPr>
          <p:txBody>
            <a:bodyPr wrap="none" anchor="ctr">
              <a:prstTxWarp prst="textNoShape">
                <a:avLst/>
              </a:prstTxWarp>
            </a:bodyPr>
            <a:lstStyle/>
            <a:p>
              <a:pPr>
                <a:defRPr/>
              </a:pPr>
              <a:endParaRPr lang="en-US" sz="2400"/>
            </a:p>
          </p:txBody>
        </p:sp>
        <p:sp>
          <p:nvSpPr>
            <p:cNvPr id="615" name="Freeform 672">
              <a:extLst>
                <a:ext uri="{FF2B5EF4-FFF2-40B4-BE49-F238E27FC236}">
                  <a16:creationId xmlns:a16="http://schemas.microsoft.com/office/drawing/2014/main" id="{8635C806-ABDA-A843-BE27-C661E01A7E3E}"/>
                </a:ext>
              </a:extLst>
            </p:cNvPr>
            <p:cNvSpPr>
              <a:spLocks/>
            </p:cNvSpPr>
            <p:nvPr/>
          </p:nvSpPr>
          <p:spPr bwMode="auto">
            <a:xfrm>
              <a:off x="1143000" y="3276600"/>
              <a:ext cx="152400" cy="152400"/>
            </a:xfrm>
            <a:custGeom>
              <a:avLst/>
              <a:gdLst/>
              <a:ahLst/>
              <a:cxnLst>
                <a:cxn ang="0">
                  <a:pos x="48" y="0"/>
                </a:cxn>
                <a:cxn ang="0">
                  <a:pos x="0" y="48"/>
                </a:cxn>
                <a:cxn ang="0">
                  <a:pos x="48" y="96"/>
                </a:cxn>
                <a:cxn ang="0">
                  <a:pos x="96" y="48"/>
                </a:cxn>
                <a:cxn ang="0">
                  <a:pos x="48" y="0"/>
                </a:cxn>
              </a:cxnLst>
              <a:rect l="0" t="0" r="r" b="b"/>
              <a:pathLst>
                <a:path w="96" h="96">
                  <a:moveTo>
                    <a:pt x="48" y="0"/>
                  </a:moveTo>
                  <a:lnTo>
                    <a:pt x="0" y="48"/>
                  </a:lnTo>
                  <a:lnTo>
                    <a:pt x="48" y="96"/>
                  </a:lnTo>
                  <a:lnTo>
                    <a:pt x="96" y="48"/>
                  </a:lnTo>
                  <a:lnTo>
                    <a:pt x="48" y="0"/>
                  </a:lnTo>
                  <a:close/>
                </a:path>
              </a:pathLst>
            </a:custGeom>
            <a:solidFill>
              <a:srgbClr val="FF0000"/>
            </a:solidFill>
            <a:ln w="3175">
              <a:solidFill>
                <a:srgbClr val="80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2400"/>
            </a:p>
          </p:txBody>
        </p:sp>
        <p:sp>
          <p:nvSpPr>
            <p:cNvPr id="616" name="Oval 678">
              <a:extLst>
                <a:ext uri="{FF2B5EF4-FFF2-40B4-BE49-F238E27FC236}">
                  <a16:creationId xmlns:a16="http://schemas.microsoft.com/office/drawing/2014/main" id="{5098997C-6079-5D46-A930-F9A05FD2EC2D}"/>
                </a:ext>
              </a:extLst>
            </p:cNvPr>
            <p:cNvSpPr>
              <a:spLocks noChangeArrowheads="1"/>
            </p:cNvSpPr>
            <p:nvPr/>
          </p:nvSpPr>
          <p:spPr bwMode="auto">
            <a:xfrm>
              <a:off x="4114800" y="2819400"/>
              <a:ext cx="152400" cy="152400"/>
            </a:xfrm>
            <a:prstGeom prst="ellipse">
              <a:avLst/>
            </a:prstGeom>
            <a:solidFill>
              <a:srgbClr val="00FF00"/>
            </a:solidFill>
            <a:ln w="3175">
              <a:solidFill>
                <a:srgbClr val="008000"/>
              </a:solidFill>
              <a:round/>
              <a:headEnd/>
              <a:tailEnd/>
            </a:ln>
            <a:effectLst>
              <a:outerShdw blurRad="63500" dist="38099" dir="2700000" algn="ctr" rotWithShape="0">
                <a:srgbClr val="000000">
                  <a:alpha val="75000"/>
                </a:srgbClr>
              </a:outerShdw>
            </a:effectLst>
          </p:spPr>
          <p:txBody>
            <a:bodyPr wrap="none" anchor="ctr">
              <a:prstTxWarp prst="textNoShape">
                <a:avLst/>
              </a:prstTxWarp>
            </a:bodyPr>
            <a:lstStyle/>
            <a:p>
              <a:pPr>
                <a:defRPr/>
              </a:pPr>
              <a:endParaRPr lang="en-US" sz="2400"/>
            </a:p>
          </p:txBody>
        </p:sp>
        <p:sp>
          <p:nvSpPr>
            <p:cNvPr id="617" name="Freeform 672">
              <a:extLst>
                <a:ext uri="{FF2B5EF4-FFF2-40B4-BE49-F238E27FC236}">
                  <a16:creationId xmlns:a16="http://schemas.microsoft.com/office/drawing/2014/main" id="{BF2CAA75-B166-5B40-AB13-076F0755BF17}"/>
                </a:ext>
              </a:extLst>
            </p:cNvPr>
            <p:cNvSpPr>
              <a:spLocks/>
            </p:cNvSpPr>
            <p:nvPr/>
          </p:nvSpPr>
          <p:spPr bwMode="auto">
            <a:xfrm>
              <a:off x="4114800" y="3124200"/>
              <a:ext cx="152400" cy="152400"/>
            </a:xfrm>
            <a:custGeom>
              <a:avLst/>
              <a:gdLst/>
              <a:ahLst/>
              <a:cxnLst>
                <a:cxn ang="0">
                  <a:pos x="48" y="0"/>
                </a:cxn>
                <a:cxn ang="0">
                  <a:pos x="0" y="48"/>
                </a:cxn>
                <a:cxn ang="0">
                  <a:pos x="48" y="96"/>
                </a:cxn>
                <a:cxn ang="0">
                  <a:pos x="96" y="48"/>
                </a:cxn>
                <a:cxn ang="0">
                  <a:pos x="48" y="0"/>
                </a:cxn>
              </a:cxnLst>
              <a:rect l="0" t="0" r="r" b="b"/>
              <a:pathLst>
                <a:path w="96" h="96">
                  <a:moveTo>
                    <a:pt x="48" y="0"/>
                  </a:moveTo>
                  <a:lnTo>
                    <a:pt x="0" y="48"/>
                  </a:lnTo>
                  <a:lnTo>
                    <a:pt x="48" y="96"/>
                  </a:lnTo>
                  <a:lnTo>
                    <a:pt x="96" y="48"/>
                  </a:lnTo>
                  <a:lnTo>
                    <a:pt x="48" y="0"/>
                  </a:lnTo>
                  <a:close/>
                </a:path>
              </a:pathLst>
            </a:custGeom>
            <a:solidFill>
              <a:srgbClr val="FF0000"/>
            </a:solidFill>
            <a:ln w="3175">
              <a:solidFill>
                <a:srgbClr val="80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2400"/>
            </a:p>
          </p:txBody>
        </p:sp>
        <p:sp>
          <p:nvSpPr>
            <p:cNvPr id="618" name="Oval 678">
              <a:extLst>
                <a:ext uri="{FF2B5EF4-FFF2-40B4-BE49-F238E27FC236}">
                  <a16:creationId xmlns:a16="http://schemas.microsoft.com/office/drawing/2014/main" id="{51508CE3-D512-594E-B305-10F95276250B}"/>
                </a:ext>
              </a:extLst>
            </p:cNvPr>
            <p:cNvSpPr>
              <a:spLocks noChangeArrowheads="1"/>
            </p:cNvSpPr>
            <p:nvPr/>
          </p:nvSpPr>
          <p:spPr bwMode="auto">
            <a:xfrm>
              <a:off x="1143000" y="5638800"/>
              <a:ext cx="152400" cy="152400"/>
            </a:xfrm>
            <a:prstGeom prst="ellipse">
              <a:avLst/>
            </a:prstGeom>
            <a:solidFill>
              <a:srgbClr val="00FF00"/>
            </a:solidFill>
            <a:ln w="3175">
              <a:solidFill>
                <a:srgbClr val="008000"/>
              </a:solidFill>
              <a:round/>
              <a:headEnd/>
              <a:tailEnd/>
            </a:ln>
            <a:effectLst>
              <a:outerShdw blurRad="63500" dist="38099" dir="2700000" algn="ctr" rotWithShape="0">
                <a:srgbClr val="000000">
                  <a:alpha val="75000"/>
                </a:srgbClr>
              </a:outerShdw>
            </a:effectLst>
          </p:spPr>
          <p:txBody>
            <a:bodyPr wrap="none" anchor="ctr">
              <a:prstTxWarp prst="textNoShape">
                <a:avLst/>
              </a:prstTxWarp>
            </a:bodyPr>
            <a:lstStyle/>
            <a:p>
              <a:pPr>
                <a:defRPr/>
              </a:pPr>
              <a:endParaRPr lang="en-US" sz="2400"/>
            </a:p>
          </p:txBody>
        </p:sp>
        <p:sp>
          <p:nvSpPr>
            <p:cNvPr id="619" name="Freeform 672">
              <a:extLst>
                <a:ext uri="{FF2B5EF4-FFF2-40B4-BE49-F238E27FC236}">
                  <a16:creationId xmlns:a16="http://schemas.microsoft.com/office/drawing/2014/main" id="{38325CFC-0E58-AE4A-932B-AB1F4CFF1FA2}"/>
                </a:ext>
              </a:extLst>
            </p:cNvPr>
            <p:cNvSpPr>
              <a:spLocks/>
            </p:cNvSpPr>
            <p:nvPr/>
          </p:nvSpPr>
          <p:spPr bwMode="auto">
            <a:xfrm>
              <a:off x="1143000" y="5867400"/>
              <a:ext cx="152400" cy="152400"/>
            </a:xfrm>
            <a:custGeom>
              <a:avLst/>
              <a:gdLst/>
              <a:ahLst/>
              <a:cxnLst>
                <a:cxn ang="0">
                  <a:pos x="48" y="0"/>
                </a:cxn>
                <a:cxn ang="0">
                  <a:pos x="0" y="48"/>
                </a:cxn>
                <a:cxn ang="0">
                  <a:pos x="48" y="96"/>
                </a:cxn>
                <a:cxn ang="0">
                  <a:pos x="96" y="48"/>
                </a:cxn>
                <a:cxn ang="0">
                  <a:pos x="48" y="0"/>
                </a:cxn>
              </a:cxnLst>
              <a:rect l="0" t="0" r="r" b="b"/>
              <a:pathLst>
                <a:path w="96" h="96">
                  <a:moveTo>
                    <a:pt x="48" y="0"/>
                  </a:moveTo>
                  <a:lnTo>
                    <a:pt x="0" y="48"/>
                  </a:lnTo>
                  <a:lnTo>
                    <a:pt x="48" y="96"/>
                  </a:lnTo>
                  <a:lnTo>
                    <a:pt x="96" y="48"/>
                  </a:lnTo>
                  <a:lnTo>
                    <a:pt x="48" y="0"/>
                  </a:lnTo>
                  <a:close/>
                </a:path>
              </a:pathLst>
            </a:custGeom>
            <a:solidFill>
              <a:srgbClr val="FF0000"/>
            </a:solidFill>
            <a:ln w="3175">
              <a:solidFill>
                <a:srgbClr val="80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2400"/>
            </a:p>
          </p:txBody>
        </p:sp>
        <p:sp>
          <p:nvSpPr>
            <p:cNvPr id="620" name="Text Box 219">
              <a:extLst>
                <a:ext uri="{FF2B5EF4-FFF2-40B4-BE49-F238E27FC236}">
                  <a16:creationId xmlns:a16="http://schemas.microsoft.com/office/drawing/2014/main" id="{C8D077EF-DAED-094B-A8FC-38B806B4E4F3}"/>
                </a:ext>
              </a:extLst>
            </p:cNvPr>
            <p:cNvSpPr txBox="1">
              <a:spLocks noChangeArrowheads="1"/>
            </p:cNvSpPr>
            <p:nvPr/>
          </p:nvSpPr>
          <p:spPr bwMode="auto">
            <a:xfrm>
              <a:off x="3733800" y="4114800"/>
              <a:ext cx="2209800" cy="2209800"/>
            </a:xfrm>
            <a:prstGeom prst="rect">
              <a:avLst/>
            </a:prstGeom>
            <a:solidFill>
              <a:schemeClr val="bg1">
                <a:alpha val="67058"/>
              </a:schemeClr>
            </a:solidFill>
            <a:ln w="9525">
              <a:noFill/>
              <a:miter lim="800000"/>
              <a:headEnd/>
              <a:tailEnd/>
            </a:ln>
          </p:spPr>
          <p:txBody>
            <a:bodyPr wrap="none" lIns="0" tIns="0" rIns="0" bIns="0" anchor="ctr">
              <a:prstTxWarp prst="textNoShape">
                <a:avLst/>
              </a:prstTxWarp>
            </a:bodyPr>
            <a:lstStyle/>
            <a:p>
              <a:pPr algn="ctr"/>
              <a:r>
                <a:rPr lang="en-US" sz="2000" b="1">
                  <a:solidFill>
                    <a:srgbClr val="FF0080"/>
                  </a:solidFill>
                </a:rPr>
                <a:t>No naïve SPE</a:t>
              </a:r>
            </a:p>
            <a:p>
              <a:pPr algn="ctr"/>
              <a:r>
                <a:rPr lang="en-US" sz="2000" b="1">
                  <a:solidFill>
                    <a:srgbClr val="FF0080"/>
                  </a:solidFill>
                </a:rPr>
                <a:t>implementation</a:t>
              </a:r>
            </a:p>
          </p:txBody>
        </p:sp>
        <p:sp>
          <p:nvSpPr>
            <p:cNvPr id="621" name="Text Box 220">
              <a:extLst>
                <a:ext uri="{FF2B5EF4-FFF2-40B4-BE49-F238E27FC236}">
                  <a16:creationId xmlns:a16="http://schemas.microsoft.com/office/drawing/2014/main" id="{D76E489A-CC0D-1D45-A9BE-2825D17FF374}"/>
                </a:ext>
              </a:extLst>
            </p:cNvPr>
            <p:cNvSpPr txBox="1">
              <a:spLocks noChangeArrowheads="1"/>
            </p:cNvSpPr>
            <p:nvPr/>
          </p:nvSpPr>
          <p:spPr bwMode="auto">
            <a:xfrm>
              <a:off x="3810000" y="3886200"/>
              <a:ext cx="2132013" cy="609600"/>
            </a:xfrm>
            <a:prstGeom prst="rect">
              <a:avLst/>
            </a:prstGeom>
            <a:noFill/>
            <a:ln w="9525">
              <a:noFill/>
              <a:miter lim="800000"/>
              <a:headEnd/>
              <a:tailEnd/>
            </a:ln>
          </p:spPr>
          <p:txBody>
            <a:bodyPr wrap="none" lIns="0" tIns="0" rIns="0" bIns="0" anchor="ctr">
              <a:prstTxWarp prst="textNoShape">
                <a:avLst/>
              </a:prstTxWarp>
            </a:bodyPr>
            <a:lstStyle/>
            <a:p>
              <a:r>
                <a:rPr lang="en-US" sz="1800"/>
                <a:t>IBM QS20</a:t>
              </a:r>
            </a:p>
            <a:p>
              <a:r>
                <a:rPr lang="en-US" sz="1800"/>
                <a:t>Cell Blade</a:t>
              </a:r>
            </a:p>
          </p:txBody>
        </p:sp>
        <p:sp>
          <p:nvSpPr>
            <p:cNvPr id="622" name="Text Box 221">
              <a:extLst>
                <a:ext uri="{FF2B5EF4-FFF2-40B4-BE49-F238E27FC236}">
                  <a16:creationId xmlns:a16="http://schemas.microsoft.com/office/drawing/2014/main" id="{73CAC149-A8E3-1741-BAA1-2A417F1813C3}"/>
                </a:ext>
              </a:extLst>
            </p:cNvPr>
            <p:cNvSpPr txBox="1">
              <a:spLocks noChangeArrowheads="1"/>
            </p:cNvSpPr>
            <p:nvPr/>
          </p:nvSpPr>
          <p:spPr bwMode="auto">
            <a:xfrm>
              <a:off x="3810000" y="914400"/>
              <a:ext cx="2130425" cy="609600"/>
            </a:xfrm>
            <a:prstGeom prst="rect">
              <a:avLst/>
            </a:prstGeom>
            <a:noFill/>
            <a:ln w="9525">
              <a:noFill/>
              <a:miter lim="800000"/>
              <a:headEnd/>
              <a:tailEnd/>
            </a:ln>
          </p:spPr>
          <p:txBody>
            <a:bodyPr wrap="none" lIns="0" tIns="0" rIns="0" bIns="0" anchor="ctr">
              <a:prstTxWarp prst="textNoShape">
                <a:avLst/>
              </a:prstTxWarp>
            </a:bodyPr>
            <a:lstStyle/>
            <a:p>
              <a:r>
                <a:rPr lang="en-US" sz="1800"/>
                <a:t>Opteron 2356</a:t>
              </a:r>
            </a:p>
            <a:p>
              <a:r>
                <a:rPr lang="en-US" sz="1800"/>
                <a:t>(Barcelona)</a:t>
              </a:r>
            </a:p>
          </p:txBody>
        </p:sp>
        <p:sp>
          <p:nvSpPr>
            <p:cNvPr id="623" name="Text Box 222">
              <a:extLst>
                <a:ext uri="{FF2B5EF4-FFF2-40B4-BE49-F238E27FC236}">
                  <a16:creationId xmlns:a16="http://schemas.microsoft.com/office/drawing/2014/main" id="{A78B7EC0-C47F-1E46-A54F-D9234429ECC4}"/>
                </a:ext>
              </a:extLst>
            </p:cNvPr>
            <p:cNvSpPr txBox="1">
              <a:spLocks noChangeArrowheads="1"/>
            </p:cNvSpPr>
            <p:nvPr/>
          </p:nvSpPr>
          <p:spPr bwMode="auto">
            <a:xfrm>
              <a:off x="838200" y="914400"/>
              <a:ext cx="2132013" cy="609600"/>
            </a:xfrm>
            <a:prstGeom prst="rect">
              <a:avLst/>
            </a:prstGeom>
            <a:noFill/>
            <a:ln w="9525">
              <a:noFill/>
              <a:miter lim="800000"/>
              <a:headEnd/>
              <a:tailEnd/>
            </a:ln>
          </p:spPr>
          <p:txBody>
            <a:bodyPr wrap="none" lIns="0" tIns="0" rIns="0" bIns="0" anchor="ctr">
              <a:prstTxWarp prst="textNoShape">
                <a:avLst/>
              </a:prstTxWarp>
            </a:bodyPr>
            <a:lstStyle/>
            <a:p>
              <a:r>
                <a:rPr lang="en-US" sz="1800"/>
                <a:t>Intel Xeon E5345</a:t>
              </a:r>
            </a:p>
            <a:p>
              <a:r>
                <a:rPr lang="en-US" sz="1800"/>
                <a:t>(Clovertown)</a:t>
              </a:r>
            </a:p>
          </p:txBody>
        </p:sp>
        <p:sp>
          <p:nvSpPr>
            <p:cNvPr id="624" name="Text Box 223">
              <a:extLst>
                <a:ext uri="{FF2B5EF4-FFF2-40B4-BE49-F238E27FC236}">
                  <a16:creationId xmlns:a16="http://schemas.microsoft.com/office/drawing/2014/main" id="{423F9288-7B97-EE48-AF5A-7E9F0138193E}"/>
                </a:ext>
              </a:extLst>
            </p:cNvPr>
            <p:cNvSpPr txBox="1">
              <a:spLocks noChangeArrowheads="1"/>
            </p:cNvSpPr>
            <p:nvPr/>
          </p:nvSpPr>
          <p:spPr bwMode="auto">
            <a:xfrm>
              <a:off x="838200" y="3884613"/>
              <a:ext cx="2132013" cy="611187"/>
            </a:xfrm>
            <a:prstGeom prst="rect">
              <a:avLst/>
            </a:prstGeom>
            <a:noFill/>
            <a:ln w="9525">
              <a:noFill/>
              <a:miter lim="800000"/>
              <a:headEnd/>
              <a:tailEnd/>
            </a:ln>
          </p:spPr>
          <p:txBody>
            <a:bodyPr wrap="none" lIns="0" tIns="0" rIns="0" bIns="0" anchor="ctr">
              <a:prstTxWarp prst="textNoShape">
                <a:avLst/>
              </a:prstTxWarp>
            </a:bodyPr>
            <a:lstStyle/>
            <a:p>
              <a:r>
                <a:rPr lang="en-US" sz="1800"/>
                <a:t>Sun T2+ T5140</a:t>
              </a:r>
            </a:p>
            <a:p>
              <a:r>
                <a:rPr lang="en-US" sz="1800"/>
                <a:t>(Victoria Falls)</a:t>
              </a:r>
            </a:p>
          </p:txBody>
        </p:sp>
        <p:sp>
          <p:nvSpPr>
            <p:cNvPr id="625" name="Text Box 224">
              <a:extLst>
                <a:ext uri="{FF2B5EF4-FFF2-40B4-BE49-F238E27FC236}">
                  <a16:creationId xmlns:a16="http://schemas.microsoft.com/office/drawing/2014/main" id="{16FADD77-DD39-2B40-A5AD-7E4C7A8E17C1}"/>
                </a:ext>
              </a:extLst>
            </p:cNvPr>
            <p:cNvSpPr txBox="1">
              <a:spLocks noChangeArrowheads="1"/>
            </p:cNvSpPr>
            <p:nvPr/>
          </p:nvSpPr>
          <p:spPr bwMode="auto">
            <a:xfrm rot="-2700000">
              <a:off x="474663" y="2266950"/>
              <a:ext cx="2741612" cy="152400"/>
            </a:xfrm>
            <a:prstGeom prst="rect">
              <a:avLst/>
            </a:prstGeom>
            <a:noFill/>
            <a:ln w="9525">
              <a:noFill/>
              <a:miter lim="800000"/>
              <a:headEnd/>
              <a:tailEnd/>
            </a:ln>
          </p:spPr>
          <p:txBody>
            <a:bodyPr lIns="0" tIns="0" rIns="0" bIns="0" anchor="b">
              <a:prstTxWarp prst="textNoShape">
                <a:avLst/>
              </a:prstTxWarp>
            </a:bodyPr>
            <a:lstStyle/>
            <a:p>
              <a:r>
                <a:rPr lang="en-US" sz="1200">
                  <a:solidFill>
                    <a:srgbClr val="808080"/>
                  </a:solidFill>
                </a:rPr>
                <a:t>dataset dataset fits in snoop filter</a:t>
              </a:r>
            </a:p>
          </p:txBody>
        </p:sp>
      </p:grpSp>
    </p:spTree>
    <p:extLst>
      <p:ext uri="{BB962C8B-B14F-4D97-AF65-F5344CB8AC3E}">
        <p14:creationId xmlns:p14="http://schemas.microsoft.com/office/powerpoint/2010/main" val="39500656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model for </a:t>
            </a:r>
            <a:r>
              <a:rPr lang="en-US" dirty="0" err="1"/>
              <a:t>SpMV</a:t>
            </a:r>
            <a:br>
              <a:rPr lang="en-US" dirty="0"/>
            </a:br>
            <a:r>
              <a:rPr lang="en-US" sz="2400" u="none" dirty="0"/>
              <a:t>(matrix compression)</a:t>
            </a:r>
          </a:p>
        </p:txBody>
      </p:sp>
      <p:sp>
        <p:nvSpPr>
          <p:cNvPr id="3" name="Content Placeholder 2"/>
          <p:cNvSpPr>
            <a:spLocks noGrp="1"/>
          </p:cNvSpPr>
          <p:nvPr>
            <p:ph idx="1"/>
          </p:nvPr>
        </p:nvSpPr>
        <p:spPr>
          <a:xfrm>
            <a:off x="457200" y="1447800"/>
            <a:ext cx="6858000" cy="5638800"/>
          </a:xfrm>
        </p:spPr>
        <p:txBody>
          <a:bodyPr/>
          <a:lstStyle/>
          <a:p>
            <a:pPr marL="457200" indent="-457200" eaLnBrk="1" hangingPunct="1">
              <a:spcBef>
                <a:spcPts val="0"/>
              </a:spcBef>
              <a:buFont typeface="Arial" panose="020B0604020202020204" pitchFamily="34" charset="0"/>
              <a:buChar char="•"/>
            </a:pPr>
            <a:r>
              <a:rPr lang="en-US" sz="3200" dirty="0"/>
              <a:t>Inherent FMA</a:t>
            </a:r>
          </a:p>
          <a:p>
            <a:pPr marL="457200" indent="-457200" eaLnBrk="1" hangingPunct="1">
              <a:spcBef>
                <a:spcPts val="0"/>
              </a:spcBef>
              <a:buFont typeface="Arial" panose="020B0604020202020204" pitchFamily="34" charset="0"/>
              <a:buChar char="•"/>
            </a:pPr>
            <a:r>
              <a:rPr lang="en-US" sz="3200" dirty="0"/>
              <a:t>Register blocking improves ILP, DLP, </a:t>
            </a:r>
            <a:r>
              <a:rPr lang="en-US" sz="3200" dirty="0" err="1"/>
              <a:t>flop:byte</a:t>
            </a:r>
            <a:r>
              <a:rPr lang="en-US" sz="3200" dirty="0"/>
              <a:t> ratio, and FP% of instructions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75</a:t>
            </a:fld>
            <a:endParaRPr lang="en-US" dirty="0"/>
          </a:p>
        </p:txBody>
      </p:sp>
      <p:grpSp>
        <p:nvGrpSpPr>
          <p:cNvPr id="406" name="Group 405">
            <a:extLst>
              <a:ext uri="{FF2B5EF4-FFF2-40B4-BE49-F238E27FC236}">
                <a16:creationId xmlns:a16="http://schemas.microsoft.com/office/drawing/2014/main" id="{994AD5B2-F013-0D4D-96F0-C45351DE7B15}"/>
              </a:ext>
            </a:extLst>
          </p:cNvPr>
          <p:cNvGrpSpPr/>
          <p:nvPr/>
        </p:nvGrpSpPr>
        <p:grpSpPr>
          <a:xfrm>
            <a:off x="7543800" y="1447800"/>
            <a:ext cx="6019800" cy="5867400"/>
            <a:chOff x="0" y="914400"/>
            <a:chExt cx="6019800" cy="5867400"/>
          </a:xfrm>
        </p:grpSpPr>
        <p:sp>
          <p:nvSpPr>
            <p:cNvPr id="407" name="Line 6">
              <a:extLst>
                <a:ext uri="{FF2B5EF4-FFF2-40B4-BE49-F238E27FC236}">
                  <a16:creationId xmlns:a16="http://schemas.microsoft.com/office/drawing/2014/main" id="{D541FF70-7221-3648-AB2A-A2A83D70A915}"/>
                </a:ext>
              </a:extLst>
            </p:cNvPr>
            <p:cNvSpPr>
              <a:spLocks noChangeShapeType="1"/>
            </p:cNvSpPr>
            <p:nvPr/>
          </p:nvSpPr>
          <p:spPr bwMode="auto">
            <a:xfrm flipV="1">
              <a:off x="40354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08" name="Line 7">
              <a:extLst>
                <a:ext uri="{FF2B5EF4-FFF2-40B4-BE49-F238E27FC236}">
                  <a16:creationId xmlns:a16="http://schemas.microsoft.com/office/drawing/2014/main" id="{3F755228-EC7D-BC41-9E52-D049FA558A87}"/>
                </a:ext>
              </a:extLst>
            </p:cNvPr>
            <p:cNvSpPr>
              <a:spLocks noChangeShapeType="1"/>
            </p:cNvSpPr>
            <p:nvPr/>
          </p:nvSpPr>
          <p:spPr bwMode="auto">
            <a:xfrm flipV="1">
              <a:off x="43402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09" name="Line 8">
              <a:extLst>
                <a:ext uri="{FF2B5EF4-FFF2-40B4-BE49-F238E27FC236}">
                  <a16:creationId xmlns:a16="http://schemas.microsoft.com/office/drawing/2014/main" id="{EA7F5208-8670-8C4F-B32F-C467E30CF786}"/>
                </a:ext>
              </a:extLst>
            </p:cNvPr>
            <p:cNvSpPr>
              <a:spLocks noChangeShapeType="1"/>
            </p:cNvSpPr>
            <p:nvPr/>
          </p:nvSpPr>
          <p:spPr bwMode="auto">
            <a:xfrm flipV="1">
              <a:off x="46434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0" name="Line 9">
              <a:extLst>
                <a:ext uri="{FF2B5EF4-FFF2-40B4-BE49-F238E27FC236}">
                  <a16:creationId xmlns:a16="http://schemas.microsoft.com/office/drawing/2014/main" id="{9E73EC08-27DB-364F-9CDA-55E322236ABD}"/>
                </a:ext>
              </a:extLst>
            </p:cNvPr>
            <p:cNvSpPr>
              <a:spLocks noChangeShapeType="1"/>
            </p:cNvSpPr>
            <p:nvPr/>
          </p:nvSpPr>
          <p:spPr bwMode="auto">
            <a:xfrm flipV="1">
              <a:off x="49482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1" name="Line 10">
              <a:extLst>
                <a:ext uri="{FF2B5EF4-FFF2-40B4-BE49-F238E27FC236}">
                  <a16:creationId xmlns:a16="http://schemas.microsoft.com/office/drawing/2014/main" id="{8C34340E-AA62-E34F-998B-C84307577B49}"/>
                </a:ext>
              </a:extLst>
            </p:cNvPr>
            <p:cNvSpPr>
              <a:spLocks noChangeShapeType="1"/>
            </p:cNvSpPr>
            <p:nvPr/>
          </p:nvSpPr>
          <p:spPr bwMode="auto">
            <a:xfrm flipV="1">
              <a:off x="52530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2" name="Line 11">
              <a:extLst>
                <a:ext uri="{FF2B5EF4-FFF2-40B4-BE49-F238E27FC236}">
                  <a16:creationId xmlns:a16="http://schemas.microsoft.com/office/drawing/2014/main" id="{62EC4F20-0DCE-1D43-97F7-253468FDFF13}"/>
                </a:ext>
              </a:extLst>
            </p:cNvPr>
            <p:cNvSpPr>
              <a:spLocks noChangeShapeType="1"/>
            </p:cNvSpPr>
            <p:nvPr/>
          </p:nvSpPr>
          <p:spPr bwMode="auto">
            <a:xfrm flipV="1">
              <a:off x="5556250" y="1066800"/>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3" name="Line 12">
              <a:extLst>
                <a:ext uri="{FF2B5EF4-FFF2-40B4-BE49-F238E27FC236}">
                  <a16:creationId xmlns:a16="http://schemas.microsoft.com/office/drawing/2014/main" id="{F2271C46-5209-B545-9830-AEC15ED68117}"/>
                </a:ext>
              </a:extLst>
            </p:cNvPr>
            <p:cNvSpPr>
              <a:spLocks noChangeShapeType="1"/>
            </p:cNvSpPr>
            <p:nvPr/>
          </p:nvSpPr>
          <p:spPr bwMode="auto">
            <a:xfrm flipV="1">
              <a:off x="5861050" y="1066800"/>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4" name="Line 13">
              <a:extLst>
                <a:ext uri="{FF2B5EF4-FFF2-40B4-BE49-F238E27FC236}">
                  <a16:creationId xmlns:a16="http://schemas.microsoft.com/office/drawing/2014/main" id="{BCBEF89A-EC00-054B-A959-6AC8A2EB40F2}"/>
                </a:ext>
              </a:extLst>
            </p:cNvPr>
            <p:cNvSpPr>
              <a:spLocks noChangeShapeType="1"/>
            </p:cNvSpPr>
            <p:nvPr/>
          </p:nvSpPr>
          <p:spPr bwMode="auto">
            <a:xfrm flipH="1" flipV="1">
              <a:off x="3730625" y="3046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5" name="Line 14">
              <a:extLst>
                <a:ext uri="{FF2B5EF4-FFF2-40B4-BE49-F238E27FC236}">
                  <a16:creationId xmlns:a16="http://schemas.microsoft.com/office/drawing/2014/main" id="{B5353B06-E451-414A-AF02-0638FFF9B310}"/>
                </a:ext>
              </a:extLst>
            </p:cNvPr>
            <p:cNvSpPr>
              <a:spLocks noChangeShapeType="1"/>
            </p:cNvSpPr>
            <p:nvPr/>
          </p:nvSpPr>
          <p:spPr bwMode="auto">
            <a:xfrm flipH="1" flipV="1">
              <a:off x="3730625" y="27416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6" name="Line 15">
              <a:extLst>
                <a:ext uri="{FF2B5EF4-FFF2-40B4-BE49-F238E27FC236}">
                  <a16:creationId xmlns:a16="http://schemas.microsoft.com/office/drawing/2014/main" id="{DBC65041-4964-724C-AB49-89BAD4017A60}"/>
                </a:ext>
              </a:extLst>
            </p:cNvPr>
            <p:cNvSpPr>
              <a:spLocks noChangeShapeType="1"/>
            </p:cNvSpPr>
            <p:nvPr/>
          </p:nvSpPr>
          <p:spPr bwMode="auto">
            <a:xfrm flipH="1" flipV="1">
              <a:off x="3730625" y="2438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7" name="Line 16">
              <a:extLst>
                <a:ext uri="{FF2B5EF4-FFF2-40B4-BE49-F238E27FC236}">
                  <a16:creationId xmlns:a16="http://schemas.microsoft.com/office/drawing/2014/main" id="{315FD6D3-B21B-ED43-90E5-617342C165DC}"/>
                </a:ext>
              </a:extLst>
            </p:cNvPr>
            <p:cNvSpPr>
              <a:spLocks noChangeShapeType="1"/>
            </p:cNvSpPr>
            <p:nvPr/>
          </p:nvSpPr>
          <p:spPr bwMode="auto">
            <a:xfrm flipH="1" flipV="1">
              <a:off x="3730625" y="2133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8" name="Line 17">
              <a:extLst>
                <a:ext uri="{FF2B5EF4-FFF2-40B4-BE49-F238E27FC236}">
                  <a16:creationId xmlns:a16="http://schemas.microsoft.com/office/drawing/2014/main" id="{4AEBA231-3955-9142-BBFF-E7BF75E8C0A1}"/>
                </a:ext>
              </a:extLst>
            </p:cNvPr>
            <p:cNvSpPr>
              <a:spLocks noChangeShapeType="1"/>
            </p:cNvSpPr>
            <p:nvPr/>
          </p:nvSpPr>
          <p:spPr bwMode="auto">
            <a:xfrm flipH="1" flipV="1">
              <a:off x="3730625" y="1828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19" name="Line 18">
              <a:extLst>
                <a:ext uri="{FF2B5EF4-FFF2-40B4-BE49-F238E27FC236}">
                  <a16:creationId xmlns:a16="http://schemas.microsoft.com/office/drawing/2014/main" id="{B0E7EAD4-57AB-C34F-A24F-3CD477374267}"/>
                </a:ext>
              </a:extLst>
            </p:cNvPr>
            <p:cNvSpPr>
              <a:spLocks noChangeShapeType="1"/>
            </p:cNvSpPr>
            <p:nvPr/>
          </p:nvSpPr>
          <p:spPr bwMode="auto">
            <a:xfrm flipH="1" flipV="1">
              <a:off x="3730625" y="1524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0" name="Line 19">
              <a:extLst>
                <a:ext uri="{FF2B5EF4-FFF2-40B4-BE49-F238E27FC236}">
                  <a16:creationId xmlns:a16="http://schemas.microsoft.com/office/drawing/2014/main" id="{15E6FE64-6D7B-7B49-9867-E9C9078DA2C2}"/>
                </a:ext>
              </a:extLst>
            </p:cNvPr>
            <p:cNvSpPr>
              <a:spLocks noChangeShapeType="1"/>
            </p:cNvSpPr>
            <p:nvPr/>
          </p:nvSpPr>
          <p:spPr bwMode="auto">
            <a:xfrm flipH="1" flipV="1">
              <a:off x="3730625" y="1219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1" name="Line 20">
              <a:extLst>
                <a:ext uri="{FF2B5EF4-FFF2-40B4-BE49-F238E27FC236}">
                  <a16:creationId xmlns:a16="http://schemas.microsoft.com/office/drawing/2014/main" id="{4BFBC878-B074-D149-A417-EEBD7EE14996}"/>
                </a:ext>
              </a:extLst>
            </p:cNvPr>
            <p:cNvSpPr>
              <a:spLocks noChangeShapeType="1"/>
            </p:cNvSpPr>
            <p:nvPr/>
          </p:nvSpPr>
          <p:spPr bwMode="auto">
            <a:xfrm flipV="1">
              <a:off x="1065213"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2" name="Line 21">
              <a:extLst>
                <a:ext uri="{FF2B5EF4-FFF2-40B4-BE49-F238E27FC236}">
                  <a16:creationId xmlns:a16="http://schemas.microsoft.com/office/drawing/2014/main" id="{BA3B3D2F-9955-7849-ADF1-B4C86C87DF52}"/>
                </a:ext>
              </a:extLst>
            </p:cNvPr>
            <p:cNvSpPr>
              <a:spLocks noChangeShapeType="1"/>
            </p:cNvSpPr>
            <p:nvPr/>
          </p:nvSpPr>
          <p:spPr bwMode="auto">
            <a:xfrm flipV="1">
              <a:off x="1370013"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3" name="Line 22">
              <a:extLst>
                <a:ext uri="{FF2B5EF4-FFF2-40B4-BE49-F238E27FC236}">
                  <a16:creationId xmlns:a16="http://schemas.microsoft.com/office/drawing/2014/main" id="{354A71CC-D74E-7C46-B2B8-13352CD1A0F1}"/>
                </a:ext>
              </a:extLst>
            </p:cNvPr>
            <p:cNvSpPr>
              <a:spLocks noChangeShapeType="1"/>
            </p:cNvSpPr>
            <p:nvPr/>
          </p:nvSpPr>
          <p:spPr bwMode="auto">
            <a:xfrm flipV="1">
              <a:off x="16732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4" name="Line 23">
              <a:extLst>
                <a:ext uri="{FF2B5EF4-FFF2-40B4-BE49-F238E27FC236}">
                  <a16:creationId xmlns:a16="http://schemas.microsoft.com/office/drawing/2014/main" id="{FA0163D3-38AB-4A4D-B3B1-BDB497808723}"/>
                </a:ext>
              </a:extLst>
            </p:cNvPr>
            <p:cNvSpPr>
              <a:spLocks noChangeShapeType="1"/>
            </p:cNvSpPr>
            <p:nvPr/>
          </p:nvSpPr>
          <p:spPr bwMode="auto">
            <a:xfrm flipV="1">
              <a:off x="19780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5" name="Line 24">
              <a:extLst>
                <a:ext uri="{FF2B5EF4-FFF2-40B4-BE49-F238E27FC236}">
                  <a16:creationId xmlns:a16="http://schemas.microsoft.com/office/drawing/2014/main" id="{B7C89196-4A92-6340-B972-AFB518BE401E}"/>
                </a:ext>
              </a:extLst>
            </p:cNvPr>
            <p:cNvSpPr>
              <a:spLocks noChangeShapeType="1"/>
            </p:cNvSpPr>
            <p:nvPr/>
          </p:nvSpPr>
          <p:spPr bwMode="auto">
            <a:xfrm flipV="1">
              <a:off x="2282825"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6" name="Line 25">
              <a:extLst>
                <a:ext uri="{FF2B5EF4-FFF2-40B4-BE49-F238E27FC236}">
                  <a16:creationId xmlns:a16="http://schemas.microsoft.com/office/drawing/2014/main" id="{F09D0706-CA5F-5B48-8E11-D027CEAC5887}"/>
                </a:ext>
              </a:extLst>
            </p:cNvPr>
            <p:cNvSpPr>
              <a:spLocks noChangeShapeType="1"/>
            </p:cNvSpPr>
            <p:nvPr/>
          </p:nvSpPr>
          <p:spPr bwMode="auto">
            <a:xfrm flipV="1">
              <a:off x="25860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7" name="Line 26">
              <a:extLst>
                <a:ext uri="{FF2B5EF4-FFF2-40B4-BE49-F238E27FC236}">
                  <a16:creationId xmlns:a16="http://schemas.microsoft.com/office/drawing/2014/main" id="{6E4A0FB2-0A0E-4547-9507-29235865BE52}"/>
                </a:ext>
              </a:extLst>
            </p:cNvPr>
            <p:cNvSpPr>
              <a:spLocks noChangeShapeType="1"/>
            </p:cNvSpPr>
            <p:nvPr/>
          </p:nvSpPr>
          <p:spPr bwMode="auto">
            <a:xfrm flipV="1">
              <a:off x="2890838" y="10699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8" name="Line 27">
              <a:extLst>
                <a:ext uri="{FF2B5EF4-FFF2-40B4-BE49-F238E27FC236}">
                  <a16:creationId xmlns:a16="http://schemas.microsoft.com/office/drawing/2014/main" id="{0DCA0658-75F5-5A45-8A0C-F5F9F39FCDCA}"/>
                </a:ext>
              </a:extLst>
            </p:cNvPr>
            <p:cNvSpPr>
              <a:spLocks noChangeShapeType="1"/>
            </p:cNvSpPr>
            <p:nvPr/>
          </p:nvSpPr>
          <p:spPr bwMode="auto">
            <a:xfrm flipH="1" flipV="1">
              <a:off x="760413" y="3046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29" name="Line 28">
              <a:extLst>
                <a:ext uri="{FF2B5EF4-FFF2-40B4-BE49-F238E27FC236}">
                  <a16:creationId xmlns:a16="http://schemas.microsoft.com/office/drawing/2014/main" id="{DD85C28B-A335-7F4A-896E-EABAAE7B7761}"/>
                </a:ext>
              </a:extLst>
            </p:cNvPr>
            <p:cNvSpPr>
              <a:spLocks noChangeShapeType="1"/>
            </p:cNvSpPr>
            <p:nvPr/>
          </p:nvSpPr>
          <p:spPr bwMode="auto">
            <a:xfrm flipH="1" flipV="1">
              <a:off x="760413" y="27416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0" name="Line 29">
              <a:extLst>
                <a:ext uri="{FF2B5EF4-FFF2-40B4-BE49-F238E27FC236}">
                  <a16:creationId xmlns:a16="http://schemas.microsoft.com/office/drawing/2014/main" id="{2AD188D8-07E7-434B-BC37-6EFEFB16403A}"/>
                </a:ext>
              </a:extLst>
            </p:cNvPr>
            <p:cNvSpPr>
              <a:spLocks noChangeShapeType="1"/>
            </p:cNvSpPr>
            <p:nvPr/>
          </p:nvSpPr>
          <p:spPr bwMode="auto">
            <a:xfrm flipH="1" flipV="1">
              <a:off x="760413" y="2438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1" name="Line 30">
              <a:extLst>
                <a:ext uri="{FF2B5EF4-FFF2-40B4-BE49-F238E27FC236}">
                  <a16:creationId xmlns:a16="http://schemas.microsoft.com/office/drawing/2014/main" id="{0FFB1256-4864-2548-9E4B-B7BD28F4A4F6}"/>
                </a:ext>
              </a:extLst>
            </p:cNvPr>
            <p:cNvSpPr>
              <a:spLocks noChangeShapeType="1"/>
            </p:cNvSpPr>
            <p:nvPr/>
          </p:nvSpPr>
          <p:spPr bwMode="auto">
            <a:xfrm flipH="1" flipV="1">
              <a:off x="760413" y="2133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2" name="Line 31">
              <a:extLst>
                <a:ext uri="{FF2B5EF4-FFF2-40B4-BE49-F238E27FC236}">
                  <a16:creationId xmlns:a16="http://schemas.microsoft.com/office/drawing/2014/main" id="{41F464BF-6195-8C4B-AB60-F70E406E2209}"/>
                </a:ext>
              </a:extLst>
            </p:cNvPr>
            <p:cNvSpPr>
              <a:spLocks noChangeShapeType="1"/>
            </p:cNvSpPr>
            <p:nvPr/>
          </p:nvSpPr>
          <p:spPr bwMode="auto">
            <a:xfrm flipH="1" flipV="1">
              <a:off x="760413" y="1828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3" name="Line 32">
              <a:extLst>
                <a:ext uri="{FF2B5EF4-FFF2-40B4-BE49-F238E27FC236}">
                  <a16:creationId xmlns:a16="http://schemas.microsoft.com/office/drawing/2014/main" id="{2E70498F-E499-7F4B-9253-B83CA9541CA1}"/>
                </a:ext>
              </a:extLst>
            </p:cNvPr>
            <p:cNvSpPr>
              <a:spLocks noChangeShapeType="1"/>
            </p:cNvSpPr>
            <p:nvPr/>
          </p:nvSpPr>
          <p:spPr bwMode="auto">
            <a:xfrm flipH="1" flipV="1">
              <a:off x="760413" y="1524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4" name="Line 33">
              <a:extLst>
                <a:ext uri="{FF2B5EF4-FFF2-40B4-BE49-F238E27FC236}">
                  <a16:creationId xmlns:a16="http://schemas.microsoft.com/office/drawing/2014/main" id="{A35ED978-03BE-DF49-A079-3A8CA52F9B15}"/>
                </a:ext>
              </a:extLst>
            </p:cNvPr>
            <p:cNvSpPr>
              <a:spLocks noChangeShapeType="1"/>
            </p:cNvSpPr>
            <p:nvPr/>
          </p:nvSpPr>
          <p:spPr bwMode="auto">
            <a:xfrm flipH="1" flipV="1">
              <a:off x="760413" y="1219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35" name="Text Box 34">
              <a:extLst>
                <a:ext uri="{FF2B5EF4-FFF2-40B4-BE49-F238E27FC236}">
                  <a16:creationId xmlns:a16="http://schemas.microsoft.com/office/drawing/2014/main" id="{4D7ACD37-EF15-0D48-A1F6-2CB1D21BA391}"/>
                </a:ext>
              </a:extLst>
            </p:cNvPr>
            <p:cNvSpPr txBox="1">
              <a:spLocks noChangeArrowheads="1"/>
            </p:cNvSpPr>
            <p:nvPr/>
          </p:nvSpPr>
          <p:spPr bwMode="auto">
            <a:xfrm>
              <a:off x="155575" y="31988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436" name="Text Box 35">
              <a:extLst>
                <a:ext uri="{FF2B5EF4-FFF2-40B4-BE49-F238E27FC236}">
                  <a16:creationId xmlns:a16="http://schemas.microsoft.com/office/drawing/2014/main" id="{D9E5A97E-F096-214F-9705-1C701BA8F5EA}"/>
                </a:ext>
              </a:extLst>
            </p:cNvPr>
            <p:cNvSpPr txBox="1">
              <a:spLocks noChangeArrowheads="1"/>
            </p:cNvSpPr>
            <p:nvPr/>
          </p:nvSpPr>
          <p:spPr bwMode="auto">
            <a:xfrm>
              <a:off x="165100" y="28940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437" name="Text Box 36">
              <a:extLst>
                <a:ext uri="{FF2B5EF4-FFF2-40B4-BE49-F238E27FC236}">
                  <a16:creationId xmlns:a16="http://schemas.microsoft.com/office/drawing/2014/main" id="{5B3C3C91-5949-1F44-9F0F-6684EDC0C34C}"/>
                </a:ext>
              </a:extLst>
            </p:cNvPr>
            <p:cNvSpPr txBox="1">
              <a:spLocks noChangeArrowheads="1"/>
            </p:cNvSpPr>
            <p:nvPr/>
          </p:nvSpPr>
          <p:spPr bwMode="auto">
            <a:xfrm>
              <a:off x="6080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438" name="Line 37">
              <a:extLst>
                <a:ext uri="{FF2B5EF4-FFF2-40B4-BE49-F238E27FC236}">
                  <a16:creationId xmlns:a16="http://schemas.microsoft.com/office/drawing/2014/main" id="{BD3F43E5-4C19-E448-A871-54D57D8FF485}"/>
                </a:ext>
              </a:extLst>
            </p:cNvPr>
            <p:cNvSpPr>
              <a:spLocks noChangeShapeType="1"/>
            </p:cNvSpPr>
            <p:nvPr/>
          </p:nvSpPr>
          <p:spPr bwMode="auto">
            <a:xfrm flipV="1">
              <a:off x="760413" y="1069975"/>
              <a:ext cx="0" cy="2284413"/>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439" name="Text Box 38">
              <a:extLst>
                <a:ext uri="{FF2B5EF4-FFF2-40B4-BE49-F238E27FC236}">
                  <a16:creationId xmlns:a16="http://schemas.microsoft.com/office/drawing/2014/main" id="{C3B23B0D-4BA2-4043-9321-41742800E8AD}"/>
                </a:ext>
              </a:extLst>
            </p:cNvPr>
            <p:cNvSpPr txBox="1">
              <a:spLocks noChangeArrowheads="1"/>
            </p:cNvSpPr>
            <p:nvPr/>
          </p:nvSpPr>
          <p:spPr bwMode="auto">
            <a:xfrm>
              <a:off x="760413" y="3656013"/>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440" name="Text Box 39">
              <a:extLst>
                <a:ext uri="{FF2B5EF4-FFF2-40B4-BE49-F238E27FC236}">
                  <a16:creationId xmlns:a16="http://schemas.microsoft.com/office/drawing/2014/main" id="{24D59C77-A195-1149-8F6A-DDE0CED276F4}"/>
                </a:ext>
              </a:extLst>
            </p:cNvPr>
            <p:cNvSpPr txBox="1">
              <a:spLocks noChangeArrowheads="1"/>
            </p:cNvSpPr>
            <p:nvPr/>
          </p:nvSpPr>
          <p:spPr bwMode="auto">
            <a:xfrm rot="-5400000">
              <a:off x="-988219" y="2058194"/>
              <a:ext cx="2281238"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441" name="Text Box 40">
              <a:extLst>
                <a:ext uri="{FF2B5EF4-FFF2-40B4-BE49-F238E27FC236}">
                  <a16:creationId xmlns:a16="http://schemas.microsoft.com/office/drawing/2014/main" id="{4CBD229E-0690-FB4B-8FB7-FCA12B6DAA00}"/>
                </a:ext>
              </a:extLst>
            </p:cNvPr>
            <p:cNvSpPr txBox="1">
              <a:spLocks noChangeArrowheads="1"/>
            </p:cNvSpPr>
            <p:nvPr/>
          </p:nvSpPr>
          <p:spPr bwMode="auto">
            <a:xfrm>
              <a:off x="165100" y="25892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442" name="Text Box 41">
              <a:extLst>
                <a:ext uri="{FF2B5EF4-FFF2-40B4-BE49-F238E27FC236}">
                  <a16:creationId xmlns:a16="http://schemas.microsoft.com/office/drawing/2014/main" id="{4AAF4196-59E7-9B46-B81D-BC1E612903A1}"/>
                </a:ext>
              </a:extLst>
            </p:cNvPr>
            <p:cNvSpPr txBox="1">
              <a:spLocks noChangeArrowheads="1"/>
            </p:cNvSpPr>
            <p:nvPr/>
          </p:nvSpPr>
          <p:spPr bwMode="auto">
            <a:xfrm>
              <a:off x="165100" y="2286000"/>
              <a:ext cx="455613" cy="303213"/>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443" name="Text Box 42">
              <a:extLst>
                <a:ext uri="{FF2B5EF4-FFF2-40B4-BE49-F238E27FC236}">
                  <a16:creationId xmlns:a16="http://schemas.microsoft.com/office/drawing/2014/main" id="{CB78E042-F538-7445-9A7C-3ECEB1C8880E}"/>
                </a:ext>
              </a:extLst>
            </p:cNvPr>
            <p:cNvSpPr txBox="1">
              <a:spLocks noChangeArrowheads="1"/>
            </p:cNvSpPr>
            <p:nvPr/>
          </p:nvSpPr>
          <p:spPr bwMode="auto">
            <a:xfrm>
              <a:off x="165100" y="1981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444" name="Text Box 43">
              <a:extLst>
                <a:ext uri="{FF2B5EF4-FFF2-40B4-BE49-F238E27FC236}">
                  <a16:creationId xmlns:a16="http://schemas.microsoft.com/office/drawing/2014/main" id="{B83DA6CB-E9BD-904A-B0BE-DBA83E14DCA9}"/>
                </a:ext>
              </a:extLst>
            </p:cNvPr>
            <p:cNvSpPr txBox="1">
              <a:spLocks noChangeArrowheads="1"/>
            </p:cNvSpPr>
            <p:nvPr/>
          </p:nvSpPr>
          <p:spPr bwMode="auto">
            <a:xfrm>
              <a:off x="165100" y="1676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445" name="Text Box 44">
              <a:extLst>
                <a:ext uri="{FF2B5EF4-FFF2-40B4-BE49-F238E27FC236}">
                  <a16:creationId xmlns:a16="http://schemas.microsoft.com/office/drawing/2014/main" id="{786C36C9-8DFA-BA47-9AFB-EE6CDC43E243}"/>
                </a:ext>
              </a:extLst>
            </p:cNvPr>
            <p:cNvSpPr txBox="1">
              <a:spLocks noChangeArrowheads="1"/>
            </p:cNvSpPr>
            <p:nvPr/>
          </p:nvSpPr>
          <p:spPr bwMode="auto">
            <a:xfrm>
              <a:off x="165100" y="1371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446" name="Text Box 45">
              <a:extLst>
                <a:ext uri="{FF2B5EF4-FFF2-40B4-BE49-F238E27FC236}">
                  <a16:creationId xmlns:a16="http://schemas.microsoft.com/office/drawing/2014/main" id="{4983672E-93C5-FE4E-9F12-D88D3A5663A0}"/>
                </a:ext>
              </a:extLst>
            </p:cNvPr>
            <p:cNvSpPr txBox="1">
              <a:spLocks noChangeArrowheads="1"/>
            </p:cNvSpPr>
            <p:nvPr/>
          </p:nvSpPr>
          <p:spPr bwMode="auto">
            <a:xfrm>
              <a:off x="165100" y="10668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447" name="Text Box 46">
              <a:extLst>
                <a:ext uri="{FF2B5EF4-FFF2-40B4-BE49-F238E27FC236}">
                  <a16:creationId xmlns:a16="http://schemas.microsoft.com/office/drawing/2014/main" id="{85778804-F246-AA40-A926-4F359E68AA9C}"/>
                </a:ext>
              </a:extLst>
            </p:cNvPr>
            <p:cNvSpPr txBox="1">
              <a:spLocks noChangeArrowheads="1"/>
            </p:cNvSpPr>
            <p:nvPr/>
          </p:nvSpPr>
          <p:spPr bwMode="auto">
            <a:xfrm>
              <a:off x="90646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448" name="Text Box 47">
              <a:extLst>
                <a:ext uri="{FF2B5EF4-FFF2-40B4-BE49-F238E27FC236}">
                  <a16:creationId xmlns:a16="http://schemas.microsoft.com/office/drawing/2014/main" id="{07D6DA3E-800D-BB4C-AC9F-C8925A2C81F8}"/>
                </a:ext>
              </a:extLst>
            </p:cNvPr>
            <p:cNvSpPr txBox="1">
              <a:spLocks noChangeArrowheads="1"/>
            </p:cNvSpPr>
            <p:nvPr/>
          </p:nvSpPr>
          <p:spPr bwMode="auto">
            <a:xfrm>
              <a:off x="12049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449" name="Text Box 48">
              <a:extLst>
                <a:ext uri="{FF2B5EF4-FFF2-40B4-BE49-F238E27FC236}">
                  <a16:creationId xmlns:a16="http://schemas.microsoft.com/office/drawing/2014/main" id="{01EF9C12-38C8-A144-8E1C-916B19AA1B2E}"/>
                </a:ext>
              </a:extLst>
            </p:cNvPr>
            <p:cNvSpPr txBox="1">
              <a:spLocks noChangeArrowheads="1"/>
            </p:cNvSpPr>
            <p:nvPr/>
          </p:nvSpPr>
          <p:spPr bwMode="auto">
            <a:xfrm>
              <a:off x="1522413" y="3351213"/>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450" name="Text Box 49">
              <a:extLst>
                <a:ext uri="{FF2B5EF4-FFF2-40B4-BE49-F238E27FC236}">
                  <a16:creationId xmlns:a16="http://schemas.microsoft.com/office/drawing/2014/main" id="{E7F847AD-B2C2-E943-858C-4E9BCF4C80AD}"/>
                </a:ext>
              </a:extLst>
            </p:cNvPr>
            <p:cNvSpPr txBox="1">
              <a:spLocks noChangeArrowheads="1"/>
            </p:cNvSpPr>
            <p:nvPr/>
          </p:nvSpPr>
          <p:spPr bwMode="auto">
            <a:xfrm>
              <a:off x="18192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451" name="Text Box 50">
              <a:extLst>
                <a:ext uri="{FF2B5EF4-FFF2-40B4-BE49-F238E27FC236}">
                  <a16:creationId xmlns:a16="http://schemas.microsoft.com/office/drawing/2014/main" id="{59EAE89E-525A-DD43-BA79-5A9471767026}"/>
                </a:ext>
              </a:extLst>
            </p:cNvPr>
            <p:cNvSpPr txBox="1">
              <a:spLocks noChangeArrowheads="1"/>
            </p:cNvSpPr>
            <p:nvPr/>
          </p:nvSpPr>
          <p:spPr bwMode="auto">
            <a:xfrm>
              <a:off x="21240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452" name="Text Box 51">
              <a:extLst>
                <a:ext uri="{FF2B5EF4-FFF2-40B4-BE49-F238E27FC236}">
                  <a16:creationId xmlns:a16="http://schemas.microsoft.com/office/drawing/2014/main" id="{847DCF50-253C-DE4A-BD71-77F9649F45CA}"/>
                </a:ext>
              </a:extLst>
            </p:cNvPr>
            <p:cNvSpPr txBox="1">
              <a:spLocks noChangeArrowheads="1"/>
            </p:cNvSpPr>
            <p:nvPr/>
          </p:nvSpPr>
          <p:spPr bwMode="auto">
            <a:xfrm>
              <a:off x="2428875" y="3351213"/>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453" name="Text Box 52">
              <a:extLst>
                <a:ext uri="{FF2B5EF4-FFF2-40B4-BE49-F238E27FC236}">
                  <a16:creationId xmlns:a16="http://schemas.microsoft.com/office/drawing/2014/main" id="{7DEBD49B-15D8-6240-81E2-A80B8CE29155}"/>
                </a:ext>
              </a:extLst>
            </p:cNvPr>
            <p:cNvSpPr txBox="1">
              <a:spLocks noChangeArrowheads="1"/>
            </p:cNvSpPr>
            <p:nvPr/>
          </p:nvSpPr>
          <p:spPr bwMode="auto">
            <a:xfrm>
              <a:off x="2732088"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454" name="Line 53">
              <a:extLst>
                <a:ext uri="{FF2B5EF4-FFF2-40B4-BE49-F238E27FC236}">
                  <a16:creationId xmlns:a16="http://schemas.microsoft.com/office/drawing/2014/main" id="{BE699243-C840-E645-A041-813C6B243ED3}"/>
                </a:ext>
              </a:extLst>
            </p:cNvPr>
            <p:cNvSpPr>
              <a:spLocks noChangeShapeType="1"/>
            </p:cNvSpPr>
            <p:nvPr/>
          </p:nvSpPr>
          <p:spPr bwMode="auto">
            <a:xfrm flipV="1">
              <a:off x="40386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5" name="Line 54">
              <a:extLst>
                <a:ext uri="{FF2B5EF4-FFF2-40B4-BE49-F238E27FC236}">
                  <a16:creationId xmlns:a16="http://schemas.microsoft.com/office/drawing/2014/main" id="{367791C6-7141-AB42-8ED6-ABF6FB16320A}"/>
                </a:ext>
              </a:extLst>
            </p:cNvPr>
            <p:cNvSpPr>
              <a:spLocks noChangeShapeType="1"/>
            </p:cNvSpPr>
            <p:nvPr/>
          </p:nvSpPr>
          <p:spPr bwMode="auto">
            <a:xfrm flipV="1">
              <a:off x="43434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6" name="Line 55">
              <a:extLst>
                <a:ext uri="{FF2B5EF4-FFF2-40B4-BE49-F238E27FC236}">
                  <a16:creationId xmlns:a16="http://schemas.microsoft.com/office/drawing/2014/main" id="{6241AFD6-FFB8-504E-BC86-3E24B55FD6D6}"/>
                </a:ext>
              </a:extLst>
            </p:cNvPr>
            <p:cNvSpPr>
              <a:spLocks noChangeShapeType="1"/>
            </p:cNvSpPr>
            <p:nvPr/>
          </p:nvSpPr>
          <p:spPr bwMode="auto">
            <a:xfrm flipV="1">
              <a:off x="46466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7" name="Line 56">
              <a:extLst>
                <a:ext uri="{FF2B5EF4-FFF2-40B4-BE49-F238E27FC236}">
                  <a16:creationId xmlns:a16="http://schemas.microsoft.com/office/drawing/2014/main" id="{BB349BC8-E874-A443-8067-8E85CF6043D9}"/>
                </a:ext>
              </a:extLst>
            </p:cNvPr>
            <p:cNvSpPr>
              <a:spLocks noChangeShapeType="1"/>
            </p:cNvSpPr>
            <p:nvPr/>
          </p:nvSpPr>
          <p:spPr bwMode="auto">
            <a:xfrm flipV="1">
              <a:off x="49514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8" name="Line 57">
              <a:extLst>
                <a:ext uri="{FF2B5EF4-FFF2-40B4-BE49-F238E27FC236}">
                  <a16:creationId xmlns:a16="http://schemas.microsoft.com/office/drawing/2014/main" id="{4D59F754-4732-3149-A155-E2D31767924D}"/>
                </a:ext>
              </a:extLst>
            </p:cNvPr>
            <p:cNvSpPr>
              <a:spLocks noChangeShapeType="1"/>
            </p:cNvSpPr>
            <p:nvPr/>
          </p:nvSpPr>
          <p:spPr bwMode="auto">
            <a:xfrm flipV="1">
              <a:off x="52562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59" name="Line 58">
              <a:extLst>
                <a:ext uri="{FF2B5EF4-FFF2-40B4-BE49-F238E27FC236}">
                  <a16:creationId xmlns:a16="http://schemas.microsoft.com/office/drawing/2014/main" id="{D9C3EEBB-390C-A345-ACA7-A0918A7234D3}"/>
                </a:ext>
              </a:extLst>
            </p:cNvPr>
            <p:cNvSpPr>
              <a:spLocks noChangeShapeType="1"/>
            </p:cNvSpPr>
            <p:nvPr/>
          </p:nvSpPr>
          <p:spPr bwMode="auto">
            <a:xfrm flipV="1">
              <a:off x="5559425"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0" name="Line 59">
              <a:extLst>
                <a:ext uri="{FF2B5EF4-FFF2-40B4-BE49-F238E27FC236}">
                  <a16:creationId xmlns:a16="http://schemas.microsoft.com/office/drawing/2014/main" id="{B10E279E-A562-684D-86C6-59944CF0D76E}"/>
                </a:ext>
              </a:extLst>
            </p:cNvPr>
            <p:cNvSpPr>
              <a:spLocks noChangeShapeType="1"/>
            </p:cNvSpPr>
            <p:nvPr/>
          </p:nvSpPr>
          <p:spPr bwMode="auto">
            <a:xfrm flipV="1">
              <a:off x="5864225"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1" name="Line 60">
              <a:extLst>
                <a:ext uri="{FF2B5EF4-FFF2-40B4-BE49-F238E27FC236}">
                  <a16:creationId xmlns:a16="http://schemas.microsoft.com/office/drawing/2014/main" id="{438F749A-CE46-8F4E-AB3A-157E8E36C71A}"/>
                </a:ext>
              </a:extLst>
            </p:cNvPr>
            <p:cNvSpPr>
              <a:spLocks noChangeShapeType="1"/>
            </p:cNvSpPr>
            <p:nvPr/>
          </p:nvSpPr>
          <p:spPr bwMode="auto">
            <a:xfrm flipH="1" flipV="1">
              <a:off x="3730625" y="60182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2" name="Line 61">
              <a:extLst>
                <a:ext uri="{FF2B5EF4-FFF2-40B4-BE49-F238E27FC236}">
                  <a16:creationId xmlns:a16="http://schemas.microsoft.com/office/drawing/2014/main" id="{D51CC941-DA35-954F-AE86-2DCC6AFFAE3E}"/>
                </a:ext>
              </a:extLst>
            </p:cNvPr>
            <p:cNvSpPr>
              <a:spLocks noChangeShapeType="1"/>
            </p:cNvSpPr>
            <p:nvPr/>
          </p:nvSpPr>
          <p:spPr bwMode="auto">
            <a:xfrm flipH="1" flipV="1">
              <a:off x="3730625" y="5713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3" name="Line 62">
              <a:extLst>
                <a:ext uri="{FF2B5EF4-FFF2-40B4-BE49-F238E27FC236}">
                  <a16:creationId xmlns:a16="http://schemas.microsoft.com/office/drawing/2014/main" id="{C2CAC6F7-BC09-3E4C-BFBB-D7F9A8BA20A0}"/>
                </a:ext>
              </a:extLst>
            </p:cNvPr>
            <p:cNvSpPr>
              <a:spLocks noChangeShapeType="1"/>
            </p:cNvSpPr>
            <p:nvPr/>
          </p:nvSpPr>
          <p:spPr bwMode="auto">
            <a:xfrm flipH="1" flipV="1">
              <a:off x="3730625" y="5410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4" name="Line 63">
              <a:extLst>
                <a:ext uri="{FF2B5EF4-FFF2-40B4-BE49-F238E27FC236}">
                  <a16:creationId xmlns:a16="http://schemas.microsoft.com/office/drawing/2014/main" id="{99318E0E-F168-144E-ADAB-954480CBC669}"/>
                </a:ext>
              </a:extLst>
            </p:cNvPr>
            <p:cNvSpPr>
              <a:spLocks noChangeShapeType="1"/>
            </p:cNvSpPr>
            <p:nvPr/>
          </p:nvSpPr>
          <p:spPr bwMode="auto">
            <a:xfrm flipH="1" flipV="1">
              <a:off x="3730625" y="5105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5" name="Line 64">
              <a:extLst>
                <a:ext uri="{FF2B5EF4-FFF2-40B4-BE49-F238E27FC236}">
                  <a16:creationId xmlns:a16="http://schemas.microsoft.com/office/drawing/2014/main" id="{F5D3F07F-247F-C947-A4CE-A3F8E15E0344}"/>
                </a:ext>
              </a:extLst>
            </p:cNvPr>
            <p:cNvSpPr>
              <a:spLocks noChangeShapeType="1"/>
            </p:cNvSpPr>
            <p:nvPr/>
          </p:nvSpPr>
          <p:spPr bwMode="auto">
            <a:xfrm flipH="1" flipV="1">
              <a:off x="3730625" y="4800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6" name="Line 65">
              <a:extLst>
                <a:ext uri="{FF2B5EF4-FFF2-40B4-BE49-F238E27FC236}">
                  <a16:creationId xmlns:a16="http://schemas.microsoft.com/office/drawing/2014/main" id="{6B0C4965-5EED-BF4D-BEC2-7AE8DA7107F2}"/>
                </a:ext>
              </a:extLst>
            </p:cNvPr>
            <p:cNvSpPr>
              <a:spLocks noChangeShapeType="1"/>
            </p:cNvSpPr>
            <p:nvPr/>
          </p:nvSpPr>
          <p:spPr bwMode="auto">
            <a:xfrm flipH="1" flipV="1">
              <a:off x="3730625" y="4495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7" name="Line 66">
              <a:extLst>
                <a:ext uri="{FF2B5EF4-FFF2-40B4-BE49-F238E27FC236}">
                  <a16:creationId xmlns:a16="http://schemas.microsoft.com/office/drawing/2014/main" id="{2465D3DF-C52B-DB49-A761-1AE94C8251C4}"/>
                </a:ext>
              </a:extLst>
            </p:cNvPr>
            <p:cNvSpPr>
              <a:spLocks noChangeShapeType="1"/>
            </p:cNvSpPr>
            <p:nvPr/>
          </p:nvSpPr>
          <p:spPr bwMode="auto">
            <a:xfrm flipH="1" flipV="1">
              <a:off x="3730625" y="4191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8" name="Line 67">
              <a:extLst>
                <a:ext uri="{FF2B5EF4-FFF2-40B4-BE49-F238E27FC236}">
                  <a16:creationId xmlns:a16="http://schemas.microsoft.com/office/drawing/2014/main" id="{4EF91975-19B3-B14F-A63A-DA68AAF873A4}"/>
                </a:ext>
              </a:extLst>
            </p:cNvPr>
            <p:cNvSpPr>
              <a:spLocks noChangeShapeType="1"/>
            </p:cNvSpPr>
            <p:nvPr/>
          </p:nvSpPr>
          <p:spPr bwMode="auto">
            <a:xfrm flipV="1">
              <a:off x="106838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69" name="Line 68">
              <a:extLst>
                <a:ext uri="{FF2B5EF4-FFF2-40B4-BE49-F238E27FC236}">
                  <a16:creationId xmlns:a16="http://schemas.microsoft.com/office/drawing/2014/main" id="{32D1B11A-2FA2-824B-9488-D42319988DFA}"/>
                </a:ext>
              </a:extLst>
            </p:cNvPr>
            <p:cNvSpPr>
              <a:spLocks noChangeShapeType="1"/>
            </p:cNvSpPr>
            <p:nvPr/>
          </p:nvSpPr>
          <p:spPr bwMode="auto">
            <a:xfrm flipV="1">
              <a:off x="137318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0" name="Line 69">
              <a:extLst>
                <a:ext uri="{FF2B5EF4-FFF2-40B4-BE49-F238E27FC236}">
                  <a16:creationId xmlns:a16="http://schemas.microsoft.com/office/drawing/2014/main" id="{071690F0-4E95-B543-9C7F-577CFAFF91A7}"/>
                </a:ext>
              </a:extLst>
            </p:cNvPr>
            <p:cNvSpPr>
              <a:spLocks noChangeShapeType="1"/>
            </p:cNvSpPr>
            <p:nvPr/>
          </p:nvSpPr>
          <p:spPr bwMode="auto">
            <a:xfrm flipV="1">
              <a:off x="16764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1" name="Line 70">
              <a:extLst>
                <a:ext uri="{FF2B5EF4-FFF2-40B4-BE49-F238E27FC236}">
                  <a16:creationId xmlns:a16="http://schemas.microsoft.com/office/drawing/2014/main" id="{51D30FDB-02BE-2E45-9142-09245E5695B6}"/>
                </a:ext>
              </a:extLst>
            </p:cNvPr>
            <p:cNvSpPr>
              <a:spLocks noChangeShapeType="1"/>
            </p:cNvSpPr>
            <p:nvPr/>
          </p:nvSpPr>
          <p:spPr bwMode="auto">
            <a:xfrm flipV="1">
              <a:off x="19812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2" name="Line 71">
              <a:extLst>
                <a:ext uri="{FF2B5EF4-FFF2-40B4-BE49-F238E27FC236}">
                  <a16:creationId xmlns:a16="http://schemas.microsoft.com/office/drawing/2014/main" id="{366EA597-4A37-614F-9604-43F5FB8B8010}"/>
                </a:ext>
              </a:extLst>
            </p:cNvPr>
            <p:cNvSpPr>
              <a:spLocks noChangeShapeType="1"/>
            </p:cNvSpPr>
            <p:nvPr/>
          </p:nvSpPr>
          <p:spPr bwMode="auto">
            <a:xfrm flipV="1">
              <a:off x="2286000"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3" name="Line 72">
              <a:extLst>
                <a:ext uri="{FF2B5EF4-FFF2-40B4-BE49-F238E27FC236}">
                  <a16:creationId xmlns:a16="http://schemas.microsoft.com/office/drawing/2014/main" id="{C0A765A9-A535-CD4C-9A5A-9CF47A250E28}"/>
                </a:ext>
              </a:extLst>
            </p:cNvPr>
            <p:cNvSpPr>
              <a:spLocks noChangeShapeType="1"/>
            </p:cNvSpPr>
            <p:nvPr/>
          </p:nvSpPr>
          <p:spPr bwMode="auto">
            <a:xfrm flipV="1">
              <a:off x="2589213"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4" name="Line 73">
              <a:extLst>
                <a:ext uri="{FF2B5EF4-FFF2-40B4-BE49-F238E27FC236}">
                  <a16:creationId xmlns:a16="http://schemas.microsoft.com/office/drawing/2014/main" id="{7E177E22-7CE5-9849-9C56-3AD89A82CD0C}"/>
                </a:ext>
              </a:extLst>
            </p:cNvPr>
            <p:cNvSpPr>
              <a:spLocks noChangeShapeType="1"/>
            </p:cNvSpPr>
            <p:nvPr/>
          </p:nvSpPr>
          <p:spPr bwMode="auto">
            <a:xfrm flipV="1">
              <a:off x="2890838" y="4041775"/>
              <a:ext cx="0" cy="2284413"/>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5" name="Line 74">
              <a:extLst>
                <a:ext uri="{FF2B5EF4-FFF2-40B4-BE49-F238E27FC236}">
                  <a16:creationId xmlns:a16="http://schemas.microsoft.com/office/drawing/2014/main" id="{B65DCA2A-202F-C64C-B978-2D489EC44FC1}"/>
                </a:ext>
              </a:extLst>
            </p:cNvPr>
            <p:cNvSpPr>
              <a:spLocks noChangeShapeType="1"/>
            </p:cNvSpPr>
            <p:nvPr/>
          </p:nvSpPr>
          <p:spPr bwMode="auto">
            <a:xfrm flipH="1" flipV="1">
              <a:off x="760413" y="60182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6" name="Line 75">
              <a:extLst>
                <a:ext uri="{FF2B5EF4-FFF2-40B4-BE49-F238E27FC236}">
                  <a16:creationId xmlns:a16="http://schemas.microsoft.com/office/drawing/2014/main" id="{E2C4F1BB-E0E7-B14D-B1BF-5ED1C2A3C48A}"/>
                </a:ext>
              </a:extLst>
            </p:cNvPr>
            <p:cNvSpPr>
              <a:spLocks noChangeShapeType="1"/>
            </p:cNvSpPr>
            <p:nvPr/>
          </p:nvSpPr>
          <p:spPr bwMode="auto">
            <a:xfrm flipH="1" flipV="1">
              <a:off x="760413" y="5713413"/>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7" name="Line 76">
              <a:extLst>
                <a:ext uri="{FF2B5EF4-FFF2-40B4-BE49-F238E27FC236}">
                  <a16:creationId xmlns:a16="http://schemas.microsoft.com/office/drawing/2014/main" id="{6BD60A16-0DDB-2441-B2F1-D4F08C2B584B}"/>
                </a:ext>
              </a:extLst>
            </p:cNvPr>
            <p:cNvSpPr>
              <a:spLocks noChangeShapeType="1"/>
            </p:cNvSpPr>
            <p:nvPr/>
          </p:nvSpPr>
          <p:spPr bwMode="auto">
            <a:xfrm flipH="1" flipV="1">
              <a:off x="760413" y="54102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8" name="Line 77">
              <a:extLst>
                <a:ext uri="{FF2B5EF4-FFF2-40B4-BE49-F238E27FC236}">
                  <a16:creationId xmlns:a16="http://schemas.microsoft.com/office/drawing/2014/main" id="{4E203910-4863-CE48-A427-025BDA847D60}"/>
                </a:ext>
              </a:extLst>
            </p:cNvPr>
            <p:cNvSpPr>
              <a:spLocks noChangeShapeType="1"/>
            </p:cNvSpPr>
            <p:nvPr/>
          </p:nvSpPr>
          <p:spPr bwMode="auto">
            <a:xfrm flipH="1" flipV="1">
              <a:off x="760413" y="51054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79" name="Line 78">
              <a:extLst>
                <a:ext uri="{FF2B5EF4-FFF2-40B4-BE49-F238E27FC236}">
                  <a16:creationId xmlns:a16="http://schemas.microsoft.com/office/drawing/2014/main" id="{5CA3B6A9-5CB1-7E4B-9952-8287C2BA050C}"/>
                </a:ext>
              </a:extLst>
            </p:cNvPr>
            <p:cNvSpPr>
              <a:spLocks noChangeShapeType="1"/>
            </p:cNvSpPr>
            <p:nvPr/>
          </p:nvSpPr>
          <p:spPr bwMode="auto">
            <a:xfrm flipH="1" flipV="1">
              <a:off x="760413" y="48006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80" name="Line 79">
              <a:extLst>
                <a:ext uri="{FF2B5EF4-FFF2-40B4-BE49-F238E27FC236}">
                  <a16:creationId xmlns:a16="http://schemas.microsoft.com/office/drawing/2014/main" id="{788F1B10-E0CE-3A4F-A807-C8296A9708AB}"/>
                </a:ext>
              </a:extLst>
            </p:cNvPr>
            <p:cNvSpPr>
              <a:spLocks noChangeShapeType="1"/>
            </p:cNvSpPr>
            <p:nvPr/>
          </p:nvSpPr>
          <p:spPr bwMode="auto">
            <a:xfrm flipH="1" flipV="1">
              <a:off x="760413" y="44958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81" name="Line 80">
              <a:extLst>
                <a:ext uri="{FF2B5EF4-FFF2-40B4-BE49-F238E27FC236}">
                  <a16:creationId xmlns:a16="http://schemas.microsoft.com/office/drawing/2014/main" id="{E8B7A84E-74B7-784A-A932-C103C4B9FB12}"/>
                </a:ext>
              </a:extLst>
            </p:cNvPr>
            <p:cNvSpPr>
              <a:spLocks noChangeShapeType="1"/>
            </p:cNvSpPr>
            <p:nvPr/>
          </p:nvSpPr>
          <p:spPr bwMode="auto">
            <a:xfrm flipH="1" flipV="1">
              <a:off x="760413" y="4191000"/>
              <a:ext cx="2282825" cy="0"/>
            </a:xfrm>
            <a:prstGeom prst="line">
              <a:avLst/>
            </a:prstGeom>
            <a:noFill/>
            <a:ln w="9525">
              <a:solidFill>
                <a:srgbClr val="E6E6E6"/>
              </a:solidFill>
              <a:round/>
              <a:headEnd/>
              <a:tailEnd/>
            </a:ln>
          </p:spPr>
          <p:txBody>
            <a:bodyPr wrap="none" anchor="ctr">
              <a:prstTxWarp prst="textNoShape">
                <a:avLst/>
              </a:prstTxWarp>
            </a:bodyPr>
            <a:lstStyle/>
            <a:p>
              <a:endParaRPr lang="en-US"/>
            </a:p>
          </p:txBody>
        </p:sp>
        <p:sp>
          <p:nvSpPr>
            <p:cNvPr id="482" name="Text Box 83">
              <a:extLst>
                <a:ext uri="{FF2B5EF4-FFF2-40B4-BE49-F238E27FC236}">
                  <a16:creationId xmlns:a16="http://schemas.microsoft.com/office/drawing/2014/main" id="{48063300-3B93-6347-9823-2DE04FCE8F95}"/>
                </a:ext>
              </a:extLst>
            </p:cNvPr>
            <p:cNvSpPr txBox="1">
              <a:spLocks noChangeArrowheads="1"/>
            </p:cNvSpPr>
            <p:nvPr/>
          </p:nvSpPr>
          <p:spPr bwMode="auto">
            <a:xfrm>
              <a:off x="3127375" y="31988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483" name="Text Box 84">
              <a:extLst>
                <a:ext uri="{FF2B5EF4-FFF2-40B4-BE49-F238E27FC236}">
                  <a16:creationId xmlns:a16="http://schemas.microsoft.com/office/drawing/2014/main" id="{04929C94-DCCE-3446-8515-6DC5EDB16A1B}"/>
                </a:ext>
              </a:extLst>
            </p:cNvPr>
            <p:cNvSpPr txBox="1">
              <a:spLocks noChangeArrowheads="1"/>
            </p:cNvSpPr>
            <p:nvPr/>
          </p:nvSpPr>
          <p:spPr bwMode="auto">
            <a:xfrm>
              <a:off x="3136900" y="28940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484" name="Text Box 85">
              <a:extLst>
                <a:ext uri="{FF2B5EF4-FFF2-40B4-BE49-F238E27FC236}">
                  <a16:creationId xmlns:a16="http://schemas.microsoft.com/office/drawing/2014/main" id="{BC53000B-E035-1342-8477-991CE01A41A0}"/>
                </a:ext>
              </a:extLst>
            </p:cNvPr>
            <p:cNvSpPr txBox="1">
              <a:spLocks noChangeArrowheads="1"/>
            </p:cNvSpPr>
            <p:nvPr/>
          </p:nvSpPr>
          <p:spPr bwMode="auto">
            <a:xfrm>
              <a:off x="35798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485" name="Text Box 86">
              <a:extLst>
                <a:ext uri="{FF2B5EF4-FFF2-40B4-BE49-F238E27FC236}">
                  <a16:creationId xmlns:a16="http://schemas.microsoft.com/office/drawing/2014/main" id="{B3C29650-28F0-A041-8576-15BDC8827480}"/>
                </a:ext>
              </a:extLst>
            </p:cNvPr>
            <p:cNvSpPr txBox="1">
              <a:spLocks noChangeArrowheads="1"/>
            </p:cNvSpPr>
            <p:nvPr/>
          </p:nvSpPr>
          <p:spPr bwMode="auto">
            <a:xfrm>
              <a:off x="3732213" y="3656013"/>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486" name="Text Box 87">
              <a:extLst>
                <a:ext uri="{FF2B5EF4-FFF2-40B4-BE49-F238E27FC236}">
                  <a16:creationId xmlns:a16="http://schemas.microsoft.com/office/drawing/2014/main" id="{6F97F904-481E-E44E-8402-FC0AED504120}"/>
                </a:ext>
              </a:extLst>
            </p:cNvPr>
            <p:cNvSpPr txBox="1">
              <a:spLocks noChangeArrowheads="1"/>
            </p:cNvSpPr>
            <p:nvPr/>
          </p:nvSpPr>
          <p:spPr bwMode="auto">
            <a:xfrm rot="-5400000">
              <a:off x="1983581" y="2058194"/>
              <a:ext cx="2281238"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487" name="Text Box 88">
              <a:extLst>
                <a:ext uri="{FF2B5EF4-FFF2-40B4-BE49-F238E27FC236}">
                  <a16:creationId xmlns:a16="http://schemas.microsoft.com/office/drawing/2014/main" id="{C35BD9AF-A1B1-DA46-839D-49C627B14A2B}"/>
                </a:ext>
              </a:extLst>
            </p:cNvPr>
            <p:cNvSpPr txBox="1">
              <a:spLocks noChangeArrowheads="1"/>
            </p:cNvSpPr>
            <p:nvPr/>
          </p:nvSpPr>
          <p:spPr bwMode="auto">
            <a:xfrm>
              <a:off x="3136900" y="2589213"/>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488" name="Text Box 89">
              <a:extLst>
                <a:ext uri="{FF2B5EF4-FFF2-40B4-BE49-F238E27FC236}">
                  <a16:creationId xmlns:a16="http://schemas.microsoft.com/office/drawing/2014/main" id="{A56E79C3-E580-6A44-B933-832A055A41A8}"/>
                </a:ext>
              </a:extLst>
            </p:cNvPr>
            <p:cNvSpPr txBox="1">
              <a:spLocks noChangeArrowheads="1"/>
            </p:cNvSpPr>
            <p:nvPr/>
          </p:nvSpPr>
          <p:spPr bwMode="auto">
            <a:xfrm>
              <a:off x="3136900" y="2286000"/>
              <a:ext cx="455613" cy="303213"/>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489" name="Text Box 90">
              <a:extLst>
                <a:ext uri="{FF2B5EF4-FFF2-40B4-BE49-F238E27FC236}">
                  <a16:creationId xmlns:a16="http://schemas.microsoft.com/office/drawing/2014/main" id="{F07759BE-3175-8747-A6B0-1BBECD9000CB}"/>
                </a:ext>
              </a:extLst>
            </p:cNvPr>
            <p:cNvSpPr txBox="1">
              <a:spLocks noChangeArrowheads="1"/>
            </p:cNvSpPr>
            <p:nvPr/>
          </p:nvSpPr>
          <p:spPr bwMode="auto">
            <a:xfrm>
              <a:off x="3136900" y="1981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490" name="Text Box 91">
              <a:extLst>
                <a:ext uri="{FF2B5EF4-FFF2-40B4-BE49-F238E27FC236}">
                  <a16:creationId xmlns:a16="http://schemas.microsoft.com/office/drawing/2014/main" id="{7E4D42E2-3BBC-9741-93AC-56C9DDFBF616}"/>
                </a:ext>
              </a:extLst>
            </p:cNvPr>
            <p:cNvSpPr txBox="1">
              <a:spLocks noChangeArrowheads="1"/>
            </p:cNvSpPr>
            <p:nvPr/>
          </p:nvSpPr>
          <p:spPr bwMode="auto">
            <a:xfrm>
              <a:off x="3136900" y="1676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491" name="Text Box 92">
              <a:extLst>
                <a:ext uri="{FF2B5EF4-FFF2-40B4-BE49-F238E27FC236}">
                  <a16:creationId xmlns:a16="http://schemas.microsoft.com/office/drawing/2014/main" id="{7EFF43FC-E4C6-684F-A0EB-CE4F026729C4}"/>
                </a:ext>
              </a:extLst>
            </p:cNvPr>
            <p:cNvSpPr txBox="1">
              <a:spLocks noChangeArrowheads="1"/>
            </p:cNvSpPr>
            <p:nvPr/>
          </p:nvSpPr>
          <p:spPr bwMode="auto">
            <a:xfrm>
              <a:off x="3136900" y="1371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492" name="Text Box 93">
              <a:extLst>
                <a:ext uri="{FF2B5EF4-FFF2-40B4-BE49-F238E27FC236}">
                  <a16:creationId xmlns:a16="http://schemas.microsoft.com/office/drawing/2014/main" id="{F83D10A8-E279-FB44-AC41-C4C728AEECB1}"/>
                </a:ext>
              </a:extLst>
            </p:cNvPr>
            <p:cNvSpPr txBox="1">
              <a:spLocks noChangeArrowheads="1"/>
            </p:cNvSpPr>
            <p:nvPr/>
          </p:nvSpPr>
          <p:spPr bwMode="auto">
            <a:xfrm>
              <a:off x="3136900" y="10668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493" name="Text Box 94">
              <a:extLst>
                <a:ext uri="{FF2B5EF4-FFF2-40B4-BE49-F238E27FC236}">
                  <a16:creationId xmlns:a16="http://schemas.microsoft.com/office/drawing/2014/main" id="{DCB37378-F057-2543-B555-FDFB5B1157AB}"/>
                </a:ext>
              </a:extLst>
            </p:cNvPr>
            <p:cNvSpPr txBox="1">
              <a:spLocks noChangeArrowheads="1"/>
            </p:cNvSpPr>
            <p:nvPr/>
          </p:nvSpPr>
          <p:spPr bwMode="auto">
            <a:xfrm>
              <a:off x="387826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494" name="Text Box 95">
              <a:extLst>
                <a:ext uri="{FF2B5EF4-FFF2-40B4-BE49-F238E27FC236}">
                  <a16:creationId xmlns:a16="http://schemas.microsoft.com/office/drawing/2014/main" id="{7DD9B7F5-1ABB-3B44-B0B0-FC11FC451270}"/>
                </a:ext>
              </a:extLst>
            </p:cNvPr>
            <p:cNvSpPr txBox="1">
              <a:spLocks noChangeArrowheads="1"/>
            </p:cNvSpPr>
            <p:nvPr/>
          </p:nvSpPr>
          <p:spPr bwMode="auto">
            <a:xfrm>
              <a:off x="4176713"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495" name="Text Box 96">
              <a:extLst>
                <a:ext uri="{FF2B5EF4-FFF2-40B4-BE49-F238E27FC236}">
                  <a16:creationId xmlns:a16="http://schemas.microsoft.com/office/drawing/2014/main" id="{0F7D8F14-B1CD-F64D-AAA7-7BFD63C406C4}"/>
                </a:ext>
              </a:extLst>
            </p:cNvPr>
            <p:cNvSpPr txBox="1">
              <a:spLocks noChangeArrowheads="1"/>
            </p:cNvSpPr>
            <p:nvPr/>
          </p:nvSpPr>
          <p:spPr bwMode="auto">
            <a:xfrm>
              <a:off x="4494213" y="3351213"/>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496" name="Text Box 97">
              <a:extLst>
                <a:ext uri="{FF2B5EF4-FFF2-40B4-BE49-F238E27FC236}">
                  <a16:creationId xmlns:a16="http://schemas.microsoft.com/office/drawing/2014/main" id="{60ABD3E5-711E-EE49-8139-A0F334FED9CB}"/>
                </a:ext>
              </a:extLst>
            </p:cNvPr>
            <p:cNvSpPr txBox="1">
              <a:spLocks noChangeArrowheads="1"/>
            </p:cNvSpPr>
            <p:nvPr/>
          </p:nvSpPr>
          <p:spPr bwMode="auto">
            <a:xfrm>
              <a:off x="47910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497" name="Text Box 98">
              <a:extLst>
                <a:ext uri="{FF2B5EF4-FFF2-40B4-BE49-F238E27FC236}">
                  <a16:creationId xmlns:a16="http://schemas.microsoft.com/office/drawing/2014/main" id="{E7D9D3E5-71BB-EE4F-811B-DE5A927F4455}"/>
                </a:ext>
              </a:extLst>
            </p:cNvPr>
            <p:cNvSpPr txBox="1">
              <a:spLocks noChangeArrowheads="1"/>
            </p:cNvSpPr>
            <p:nvPr/>
          </p:nvSpPr>
          <p:spPr bwMode="auto">
            <a:xfrm>
              <a:off x="5095875"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498" name="Text Box 99">
              <a:extLst>
                <a:ext uri="{FF2B5EF4-FFF2-40B4-BE49-F238E27FC236}">
                  <a16:creationId xmlns:a16="http://schemas.microsoft.com/office/drawing/2014/main" id="{BC229E08-6E7B-9A4C-95F7-BB611B37DC89}"/>
                </a:ext>
              </a:extLst>
            </p:cNvPr>
            <p:cNvSpPr txBox="1">
              <a:spLocks noChangeArrowheads="1"/>
            </p:cNvSpPr>
            <p:nvPr/>
          </p:nvSpPr>
          <p:spPr bwMode="auto">
            <a:xfrm>
              <a:off x="5400675" y="3351213"/>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499" name="Text Box 100">
              <a:extLst>
                <a:ext uri="{FF2B5EF4-FFF2-40B4-BE49-F238E27FC236}">
                  <a16:creationId xmlns:a16="http://schemas.microsoft.com/office/drawing/2014/main" id="{DBE0BE69-BAB1-844E-BB70-3134D9C0C68F}"/>
                </a:ext>
              </a:extLst>
            </p:cNvPr>
            <p:cNvSpPr txBox="1">
              <a:spLocks noChangeArrowheads="1"/>
            </p:cNvSpPr>
            <p:nvPr/>
          </p:nvSpPr>
          <p:spPr bwMode="auto">
            <a:xfrm>
              <a:off x="5703888" y="3351213"/>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500" name="Text Box 101">
              <a:extLst>
                <a:ext uri="{FF2B5EF4-FFF2-40B4-BE49-F238E27FC236}">
                  <a16:creationId xmlns:a16="http://schemas.microsoft.com/office/drawing/2014/main" id="{F285A013-6218-904B-9ED9-A2CBDF203517}"/>
                </a:ext>
              </a:extLst>
            </p:cNvPr>
            <p:cNvSpPr txBox="1">
              <a:spLocks noChangeArrowheads="1"/>
            </p:cNvSpPr>
            <p:nvPr/>
          </p:nvSpPr>
          <p:spPr bwMode="auto">
            <a:xfrm>
              <a:off x="3127375" y="6172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501" name="Text Box 102">
              <a:extLst>
                <a:ext uri="{FF2B5EF4-FFF2-40B4-BE49-F238E27FC236}">
                  <a16:creationId xmlns:a16="http://schemas.microsoft.com/office/drawing/2014/main" id="{16F2B248-6108-EA41-98F4-1CE79B470157}"/>
                </a:ext>
              </a:extLst>
            </p:cNvPr>
            <p:cNvSpPr txBox="1">
              <a:spLocks noChangeArrowheads="1"/>
            </p:cNvSpPr>
            <p:nvPr/>
          </p:nvSpPr>
          <p:spPr bwMode="auto">
            <a:xfrm>
              <a:off x="3136900" y="5867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502" name="Text Box 103">
              <a:extLst>
                <a:ext uri="{FF2B5EF4-FFF2-40B4-BE49-F238E27FC236}">
                  <a16:creationId xmlns:a16="http://schemas.microsoft.com/office/drawing/2014/main" id="{C4E717D1-0B88-FD4C-AFD1-CAF7AF47870D}"/>
                </a:ext>
              </a:extLst>
            </p:cNvPr>
            <p:cNvSpPr txBox="1">
              <a:spLocks noChangeArrowheads="1"/>
            </p:cNvSpPr>
            <p:nvPr/>
          </p:nvSpPr>
          <p:spPr bwMode="auto">
            <a:xfrm>
              <a:off x="35798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503" name="Text Box 104">
              <a:extLst>
                <a:ext uri="{FF2B5EF4-FFF2-40B4-BE49-F238E27FC236}">
                  <a16:creationId xmlns:a16="http://schemas.microsoft.com/office/drawing/2014/main" id="{D2FC678D-4CE3-8F4C-AD7B-2194AA094821}"/>
                </a:ext>
              </a:extLst>
            </p:cNvPr>
            <p:cNvSpPr txBox="1">
              <a:spLocks noChangeArrowheads="1"/>
            </p:cNvSpPr>
            <p:nvPr/>
          </p:nvSpPr>
          <p:spPr bwMode="auto">
            <a:xfrm>
              <a:off x="3732213" y="6629400"/>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504" name="Text Box 105">
              <a:extLst>
                <a:ext uri="{FF2B5EF4-FFF2-40B4-BE49-F238E27FC236}">
                  <a16:creationId xmlns:a16="http://schemas.microsoft.com/office/drawing/2014/main" id="{B899A41C-F8D2-3545-970C-8287CBF39B63}"/>
                </a:ext>
              </a:extLst>
            </p:cNvPr>
            <p:cNvSpPr txBox="1">
              <a:spLocks noChangeArrowheads="1"/>
            </p:cNvSpPr>
            <p:nvPr/>
          </p:nvSpPr>
          <p:spPr bwMode="auto">
            <a:xfrm rot="-5400000">
              <a:off x="1983581" y="5031582"/>
              <a:ext cx="2281237"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505" name="Text Box 106">
              <a:extLst>
                <a:ext uri="{FF2B5EF4-FFF2-40B4-BE49-F238E27FC236}">
                  <a16:creationId xmlns:a16="http://schemas.microsoft.com/office/drawing/2014/main" id="{289E01C7-688D-EC49-9D42-A4E3F77A3112}"/>
                </a:ext>
              </a:extLst>
            </p:cNvPr>
            <p:cNvSpPr txBox="1">
              <a:spLocks noChangeArrowheads="1"/>
            </p:cNvSpPr>
            <p:nvPr/>
          </p:nvSpPr>
          <p:spPr bwMode="auto">
            <a:xfrm>
              <a:off x="3136900" y="5562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506" name="Text Box 107">
              <a:extLst>
                <a:ext uri="{FF2B5EF4-FFF2-40B4-BE49-F238E27FC236}">
                  <a16:creationId xmlns:a16="http://schemas.microsoft.com/office/drawing/2014/main" id="{F36B754A-4037-AE4B-9D82-CCD802A9BB8F}"/>
                </a:ext>
              </a:extLst>
            </p:cNvPr>
            <p:cNvSpPr txBox="1">
              <a:spLocks noChangeArrowheads="1"/>
            </p:cNvSpPr>
            <p:nvPr/>
          </p:nvSpPr>
          <p:spPr bwMode="auto">
            <a:xfrm>
              <a:off x="3136900" y="5259388"/>
              <a:ext cx="455613" cy="303212"/>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507" name="Text Box 108">
              <a:extLst>
                <a:ext uri="{FF2B5EF4-FFF2-40B4-BE49-F238E27FC236}">
                  <a16:creationId xmlns:a16="http://schemas.microsoft.com/office/drawing/2014/main" id="{AD8D8579-F024-B047-98EE-FA7A946A2B5B}"/>
                </a:ext>
              </a:extLst>
            </p:cNvPr>
            <p:cNvSpPr txBox="1">
              <a:spLocks noChangeArrowheads="1"/>
            </p:cNvSpPr>
            <p:nvPr/>
          </p:nvSpPr>
          <p:spPr bwMode="auto">
            <a:xfrm>
              <a:off x="3136900" y="49545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508" name="Text Box 109">
              <a:extLst>
                <a:ext uri="{FF2B5EF4-FFF2-40B4-BE49-F238E27FC236}">
                  <a16:creationId xmlns:a16="http://schemas.microsoft.com/office/drawing/2014/main" id="{7AA6CA29-9FB1-7E45-B94B-44666C10C9A8}"/>
                </a:ext>
              </a:extLst>
            </p:cNvPr>
            <p:cNvSpPr txBox="1">
              <a:spLocks noChangeArrowheads="1"/>
            </p:cNvSpPr>
            <p:nvPr/>
          </p:nvSpPr>
          <p:spPr bwMode="auto">
            <a:xfrm>
              <a:off x="3136900" y="46497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509" name="Text Box 110">
              <a:extLst>
                <a:ext uri="{FF2B5EF4-FFF2-40B4-BE49-F238E27FC236}">
                  <a16:creationId xmlns:a16="http://schemas.microsoft.com/office/drawing/2014/main" id="{9384345E-CFA9-224C-B4F5-F16171904047}"/>
                </a:ext>
              </a:extLst>
            </p:cNvPr>
            <p:cNvSpPr txBox="1">
              <a:spLocks noChangeArrowheads="1"/>
            </p:cNvSpPr>
            <p:nvPr/>
          </p:nvSpPr>
          <p:spPr bwMode="auto">
            <a:xfrm>
              <a:off x="3136900" y="43449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510" name="Text Box 111">
              <a:extLst>
                <a:ext uri="{FF2B5EF4-FFF2-40B4-BE49-F238E27FC236}">
                  <a16:creationId xmlns:a16="http://schemas.microsoft.com/office/drawing/2014/main" id="{455A1C3D-ECF6-DF4D-89BD-042E2335EED7}"/>
                </a:ext>
              </a:extLst>
            </p:cNvPr>
            <p:cNvSpPr txBox="1">
              <a:spLocks noChangeArrowheads="1"/>
            </p:cNvSpPr>
            <p:nvPr/>
          </p:nvSpPr>
          <p:spPr bwMode="auto">
            <a:xfrm>
              <a:off x="3136900" y="40401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511" name="Text Box 112">
              <a:extLst>
                <a:ext uri="{FF2B5EF4-FFF2-40B4-BE49-F238E27FC236}">
                  <a16:creationId xmlns:a16="http://schemas.microsoft.com/office/drawing/2014/main" id="{CB54D8D2-C535-A14B-8E98-3D1FF989CE7F}"/>
                </a:ext>
              </a:extLst>
            </p:cNvPr>
            <p:cNvSpPr txBox="1">
              <a:spLocks noChangeArrowheads="1"/>
            </p:cNvSpPr>
            <p:nvPr/>
          </p:nvSpPr>
          <p:spPr bwMode="auto">
            <a:xfrm>
              <a:off x="387826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512" name="Text Box 113">
              <a:extLst>
                <a:ext uri="{FF2B5EF4-FFF2-40B4-BE49-F238E27FC236}">
                  <a16:creationId xmlns:a16="http://schemas.microsoft.com/office/drawing/2014/main" id="{683E4081-FD6E-0042-A49B-FA28A596DF7E}"/>
                </a:ext>
              </a:extLst>
            </p:cNvPr>
            <p:cNvSpPr txBox="1">
              <a:spLocks noChangeArrowheads="1"/>
            </p:cNvSpPr>
            <p:nvPr/>
          </p:nvSpPr>
          <p:spPr bwMode="auto">
            <a:xfrm>
              <a:off x="41767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513" name="Text Box 114">
              <a:extLst>
                <a:ext uri="{FF2B5EF4-FFF2-40B4-BE49-F238E27FC236}">
                  <a16:creationId xmlns:a16="http://schemas.microsoft.com/office/drawing/2014/main" id="{3A6B9D33-910B-E449-A2F4-C839A38C9A6C}"/>
                </a:ext>
              </a:extLst>
            </p:cNvPr>
            <p:cNvSpPr txBox="1">
              <a:spLocks noChangeArrowheads="1"/>
            </p:cNvSpPr>
            <p:nvPr/>
          </p:nvSpPr>
          <p:spPr bwMode="auto">
            <a:xfrm>
              <a:off x="4494213" y="6324600"/>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514" name="Text Box 115">
              <a:extLst>
                <a:ext uri="{FF2B5EF4-FFF2-40B4-BE49-F238E27FC236}">
                  <a16:creationId xmlns:a16="http://schemas.microsoft.com/office/drawing/2014/main" id="{595AF605-7DD3-7241-B778-5E26A452AEB4}"/>
                </a:ext>
              </a:extLst>
            </p:cNvPr>
            <p:cNvSpPr txBox="1">
              <a:spLocks noChangeArrowheads="1"/>
            </p:cNvSpPr>
            <p:nvPr/>
          </p:nvSpPr>
          <p:spPr bwMode="auto">
            <a:xfrm>
              <a:off x="47910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515" name="Text Box 116">
              <a:extLst>
                <a:ext uri="{FF2B5EF4-FFF2-40B4-BE49-F238E27FC236}">
                  <a16:creationId xmlns:a16="http://schemas.microsoft.com/office/drawing/2014/main" id="{7B95C292-ABE6-364B-9632-1AD8B6302DE6}"/>
                </a:ext>
              </a:extLst>
            </p:cNvPr>
            <p:cNvSpPr txBox="1">
              <a:spLocks noChangeArrowheads="1"/>
            </p:cNvSpPr>
            <p:nvPr/>
          </p:nvSpPr>
          <p:spPr bwMode="auto">
            <a:xfrm>
              <a:off x="50958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516" name="Text Box 117">
              <a:extLst>
                <a:ext uri="{FF2B5EF4-FFF2-40B4-BE49-F238E27FC236}">
                  <a16:creationId xmlns:a16="http://schemas.microsoft.com/office/drawing/2014/main" id="{DE3DA17A-4C53-CE49-9574-D2EB8140B548}"/>
                </a:ext>
              </a:extLst>
            </p:cNvPr>
            <p:cNvSpPr txBox="1">
              <a:spLocks noChangeArrowheads="1"/>
            </p:cNvSpPr>
            <p:nvPr/>
          </p:nvSpPr>
          <p:spPr bwMode="auto">
            <a:xfrm>
              <a:off x="5400675" y="6324600"/>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517" name="Text Box 118">
              <a:extLst>
                <a:ext uri="{FF2B5EF4-FFF2-40B4-BE49-F238E27FC236}">
                  <a16:creationId xmlns:a16="http://schemas.microsoft.com/office/drawing/2014/main" id="{35DDFD3A-23E2-C547-8D43-F7BC577D6424}"/>
                </a:ext>
              </a:extLst>
            </p:cNvPr>
            <p:cNvSpPr txBox="1">
              <a:spLocks noChangeArrowheads="1"/>
            </p:cNvSpPr>
            <p:nvPr/>
          </p:nvSpPr>
          <p:spPr bwMode="auto">
            <a:xfrm>
              <a:off x="5703888"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518" name="Text Box 119">
              <a:extLst>
                <a:ext uri="{FF2B5EF4-FFF2-40B4-BE49-F238E27FC236}">
                  <a16:creationId xmlns:a16="http://schemas.microsoft.com/office/drawing/2014/main" id="{8FC5AF3B-DB71-C440-B2D3-6FDB1E1787E2}"/>
                </a:ext>
              </a:extLst>
            </p:cNvPr>
            <p:cNvSpPr txBox="1">
              <a:spLocks noChangeArrowheads="1"/>
            </p:cNvSpPr>
            <p:nvPr/>
          </p:nvSpPr>
          <p:spPr bwMode="auto">
            <a:xfrm>
              <a:off x="155575" y="61722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a:t>
              </a:r>
            </a:p>
          </p:txBody>
        </p:sp>
        <p:sp>
          <p:nvSpPr>
            <p:cNvPr id="519" name="Text Box 120">
              <a:extLst>
                <a:ext uri="{FF2B5EF4-FFF2-40B4-BE49-F238E27FC236}">
                  <a16:creationId xmlns:a16="http://schemas.microsoft.com/office/drawing/2014/main" id="{4E944E1B-74E5-AE46-8D1F-E67C6BB7C708}"/>
                </a:ext>
              </a:extLst>
            </p:cNvPr>
            <p:cNvSpPr txBox="1">
              <a:spLocks noChangeArrowheads="1"/>
            </p:cNvSpPr>
            <p:nvPr/>
          </p:nvSpPr>
          <p:spPr bwMode="auto">
            <a:xfrm>
              <a:off x="165100" y="58674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2</a:t>
              </a:r>
            </a:p>
          </p:txBody>
        </p:sp>
        <p:sp>
          <p:nvSpPr>
            <p:cNvPr id="520" name="Text Box 121">
              <a:extLst>
                <a:ext uri="{FF2B5EF4-FFF2-40B4-BE49-F238E27FC236}">
                  <a16:creationId xmlns:a16="http://schemas.microsoft.com/office/drawing/2014/main" id="{832D73D2-8971-7649-B828-A6B1E42ED972}"/>
                </a:ext>
              </a:extLst>
            </p:cNvPr>
            <p:cNvSpPr txBox="1">
              <a:spLocks noChangeArrowheads="1"/>
            </p:cNvSpPr>
            <p:nvPr/>
          </p:nvSpPr>
          <p:spPr bwMode="auto">
            <a:xfrm>
              <a:off x="6080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16</a:t>
              </a:r>
              <a:endParaRPr lang="en-US" sz="1200"/>
            </a:p>
          </p:txBody>
        </p:sp>
        <p:sp>
          <p:nvSpPr>
            <p:cNvPr id="521" name="Line 122">
              <a:extLst>
                <a:ext uri="{FF2B5EF4-FFF2-40B4-BE49-F238E27FC236}">
                  <a16:creationId xmlns:a16="http://schemas.microsoft.com/office/drawing/2014/main" id="{7E25A089-EDE2-4447-97B3-C5A59643D1C9}"/>
                </a:ext>
              </a:extLst>
            </p:cNvPr>
            <p:cNvSpPr>
              <a:spLocks noChangeShapeType="1"/>
            </p:cNvSpPr>
            <p:nvPr/>
          </p:nvSpPr>
          <p:spPr bwMode="auto">
            <a:xfrm>
              <a:off x="760413" y="6326188"/>
              <a:ext cx="2287587" cy="1587"/>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22" name="Text Box 123">
              <a:extLst>
                <a:ext uri="{FF2B5EF4-FFF2-40B4-BE49-F238E27FC236}">
                  <a16:creationId xmlns:a16="http://schemas.microsoft.com/office/drawing/2014/main" id="{B5FCF37B-7995-514A-B433-3A255081E7F6}"/>
                </a:ext>
              </a:extLst>
            </p:cNvPr>
            <p:cNvSpPr txBox="1">
              <a:spLocks noChangeArrowheads="1"/>
            </p:cNvSpPr>
            <p:nvPr/>
          </p:nvSpPr>
          <p:spPr bwMode="auto">
            <a:xfrm>
              <a:off x="760413" y="6629400"/>
              <a:ext cx="1978025" cy="152400"/>
            </a:xfrm>
            <a:prstGeom prst="rect">
              <a:avLst/>
            </a:prstGeom>
            <a:noFill/>
            <a:ln w="9525">
              <a:noFill/>
              <a:miter lim="800000"/>
              <a:headEnd/>
              <a:tailEnd/>
            </a:ln>
          </p:spPr>
          <p:txBody>
            <a:bodyPr lIns="0" tIns="0" rIns="0" bIns="0" anchor="ctr">
              <a:prstTxWarp prst="textNoShape">
                <a:avLst/>
              </a:prstTxWarp>
            </a:bodyPr>
            <a:lstStyle/>
            <a:p>
              <a:pPr algn="ctr"/>
              <a:r>
                <a:rPr lang="en-US" sz="1200"/>
                <a:t>flop:DRAM byte ratio</a:t>
              </a:r>
            </a:p>
          </p:txBody>
        </p:sp>
        <p:sp>
          <p:nvSpPr>
            <p:cNvPr id="523" name="Text Box 124">
              <a:extLst>
                <a:ext uri="{FF2B5EF4-FFF2-40B4-BE49-F238E27FC236}">
                  <a16:creationId xmlns:a16="http://schemas.microsoft.com/office/drawing/2014/main" id="{FAE5D8F1-0387-6742-9BD6-8D580DC67B67}"/>
                </a:ext>
              </a:extLst>
            </p:cNvPr>
            <p:cNvSpPr txBox="1">
              <a:spLocks noChangeArrowheads="1"/>
            </p:cNvSpPr>
            <p:nvPr/>
          </p:nvSpPr>
          <p:spPr bwMode="auto">
            <a:xfrm rot="-5400000">
              <a:off x="-988219" y="5031582"/>
              <a:ext cx="2281237"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attainable Gflop/s</a:t>
              </a:r>
            </a:p>
          </p:txBody>
        </p:sp>
        <p:sp>
          <p:nvSpPr>
            <p:cNvPr id="524" name="Text Box 125">
              <a:extLst>
                <a:ext uri="{FF2B5EF4-FFF2-40B4-BE49-F238E27FC236}">
                  <a16:creationId xmlns:a16="http://schemas.microsoft.com/office/drawing/2014/main" id="{CBF72699-1506-D94D-9BEF-7595ED8B457F}"/>
                </a:ext>
              </a:extLst>
            </p:cNvPr>
            <p:cNvSpPr txBox="1">
              <a:spLocks noChangeArrowheads="1"/>
            </p:cNvSpPr>
            <p:nvPr/>
          </p:nvSpPr>
          <p:spPr bwMode="auto">
            <a:xfrm>
              <a:off x="165100" y="5562600"/>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4</a:t>
              </a:r>
            </a:p>
          </p:txBody>
        </p:sp>
        <p:sp>
          <p:nvSpPr>
            <p:cNvPr id="525" name="Text Box 126">
              <a:extLst>
                <a:ext uri="{FF2B5EF4-FFF2-40B4-BE49-F238E27FC236}">
                  <a16:creationId xmlns:a16="http://schemas.microsoft.com/office/drawing/2014/main" id="{5CC59DA1-4A2C-0141-B1D9-6FFDFC0F2B95}"/>
                </a:ext>
              </a:extLst>
            </p:cNvPr>
            <p:cNvSpPr txBox="1">
              <a:spLocks noChangeArrowheads="1"/>
            </p:cNvSpPr>
            <p:nvPr/>
          </p:nvSpPr>
          <p:spPr bwMode="auto">
            <a:xfrm>
              <a:off x="165100" y="5259388"/>
              <a:ext cx="455613" cy="303212"/>
            </a:xfrm>
            <a:prstGeom prst="rect">
              <a:avLst/>
            </a:prstGeom>
            <a:noFill/>
            <a:ln w="9525">
              <a:noFill/>
              <a:miter lim="800000"/>
              <a:headEnd/>
              <a:tailEnd/>
            </a:ln>
          </p:spPr>
          <p:txBody>
            <a:bodyPr lIns="0" tIns="0" rIns="0" bIns="0" anchor="ctr">
              <a:prstTxWarp prst="textNoShape">
                <a:avLst/>
              </a:prstTxWarp>
            </a:bodyPr>
            <a:lstStyle/>
            <a:p>
              <a:pPr algn="r"/>
              <a:r>
                <a:rPr lang="en-US" sz="1200"/>
                <a:t>8</a:t>
              </a:r>
            </a:p>
          </p:txBody>
        </p:sp>
        <p:sp>
          <p:nvSpPr>
            <p:cNvPr id="526" name="Text Box 127">
              <a:extLst>
                <a:ext uri="{FF2B5EF4-FFF2-40B4-BE49-F238E27FC236}">
                  <a16:creationId xmlns:a16="http://schemas.microsoft.com/office/drawing/2014/main" id="{6C60BDAC-CAAE-0148-9A4F-22BDECEBCB1B}"/>
                </a:ext>
              </a:extLst>
            </p:cNvPr>
            <p:cNvSpPr txBox="1">
              <a:spLocks noChangeArrowheads="1"/>
            </p:cNvSpPr>
            <p:nvPr/>
          </p:nvSpPr>
          <p:spPr bwMode="auto">
            <a:xfrm>
              <a:off x="165100" y="49545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16</a:t>
              </a:r>
            </a:p>
          </p:txBody>
        </p:sp>
        <p:sp>
          <p:nvSpPr>
            <p:cNvPr id="527" name="Text Box 128">
              <a:extLst>
                <a:ext uri="{FF2B5EF4-FFF2-40B4-BE49-F238E27FC236}">
                  <a16:creationId xmlns:a16="http://schemas.microsoft.com/office/drawing/2014/main" id="{0319C17E-AE4C-E74F-AB93-23290184ED2A}"/>
                </a:ext>
              </a:extLst>
            </p:cNvPr>
            <p:cNvSpPr txBox="1">
              <a:spLocks noChangeArrowheads="1"/>
            </p:cNvSpPr>
            <p:nvPr/>
          </p:nvSpPr>
          <p:spPr bwMode="auto">
            <a:xfrm>
              <a:off x="165100" y="46497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32</a:t>
              </a:r>
            </a:p>
          </p:txBody>
        </p:sp>
        <p:sp>
          <p:nvSpPr>
            <p:cNvPr id="528" name="Text Box 129">
              <a:extLst>
                <a:ext uri="{FF2B5EF4-FFF2-40B4-BE49-F238E27FC236}">
                  <a16:creationId xmlns:a16="http://schemas.microsoft.com/office/drawing/2014/main" id="{10D6E9EB-6747-0A45-ACDC-0E9F26F328C0}"/>
                </a:ext>
              </a:extLst>
            </p:cNvPr>
            <p:cNvSpPr txBox="1">
              <a:spLocks noChangeArrowheads="1"/>
            </p:cNvSpPr>
            <p:nvPr/>
          </p:nvSpPr>
          <p:spPr bwMode="auto">
            <a:xfrm>
              <a:off x="165100" y="43449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64</a:t>
              </a:r>
            </a:p>
          </p:txBody>
        </p:sp>
        <p:sp>
          <p:nvSpPr>
            <p:cNvPr id="529" name="Text Box 130">
              <a:extLst>
                <a:ext uri="{FF2B5EF4-FFF2-40B4-BE49-F238E27FC236}">
                  <a16:creationId xmlns:a16="http://schemas.microsoft.com/office/drawing/2014/main" id="{5FC4F946-6308-924E-A0C3-F0678A7C1CF8}"/>
                </a:ext>
              </a:extLst>
            </p:cNvPr>
            <p:cNvSpPr txBox="1">
              <a:spLocks noChangeArrowheads="1"/>
            </p:cNvSpPr>
            <p:nvPr/>
          </p:nvSpPr>
          <p:spPr bwMode="auto">
            <a:xfrm>
              <a:off x="165100" y="4040188"/>
              <a:ext cx="455613" cy="304800"/>
            </a:xfrm>
            <a:prstGeom prst="rect">
              <a:avLst/>
            </a:prstGeom>
            <a:noFill/>
            <a:ln w="9525">
              <a:noFill/>
              <a:miter lim="800000"/>
              <a:headEnd/>
              <a:tailEnd/>
            </a:ln>
          </p:spPr>
          <p:txBody>
            <a:bodyPr lIns="0" tIns="0" rIns="0" bIns="0" anchor="ctr">
              <a:prstTxWarp prst="textNoShape">
                <a:avLst/>
              </a:prstTxWarp>
            </a:bodyPr>
            <a:lstStyle/>
            <a:p>
              <a:pPr algn="r"/>
              <a:r>
                <a:rPr lang="en-US" sz="1200"/>
                <a:t>128</a:t>
              </a:r>
            </a:p>
          </p:txBody>
        </p:sp>
        <p:sp>
          <p:nvSpPr>
            <p:cNvPr id="530" name="Text Box 131">
              <a:extLst>
                <a:ext uri="{FF2B5EF4-FFF2-40B4-BE49-F238E27FC236}">
                  <a16:creationId xmlns:a16="http://schemas.microsoft.com/office/drawing/2014/main" id="{527DAB8B-254E-444D-B7EF-B370910977E7}"/>
                </a:ext>
              </a:extLst>
            </p:cNvPr>
            <p:cNvSpPr txBox="1">
              <a:spLocks noChangeArrowheads="1"/>
            </p:cNvSpPr>
            <p:nvPr/>
          </p:nvSpPr>
          <p:spPr bwMode="auto">
            <a:xfrm>
              <a:off x="90646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8</a:t>
              </a:r>
              <a:endParaRPr lang="en-US" sz="1200"/>
            </a:p>
          </p:txBody>
        </p:sp>
        <p:sp>
          <p:nvSpPr>
            <p:cNvPr id="531" name="Text Box 132">
              <a:extLst>
                <a:ext uri="{FF2B5EF4-FFF2-40B4-BE49-F238E27FC236}">
                  <a16:creationId xmlns:a16="http://schemas.microsoft.com/office/drawing/2014/main" id="{34FB639F-177F-D240-B753-25416B815D7F}"/>
                </a:ext>
              </a:extLst>
            </p:cNvPr>
            <p:cNvSpPr txBox="1">
              <a:spLocks noChangeArrowheads="1"/>
            </p:cNvSpPr>
            <p:nvPr/>
          </p:nvSpPr>
          <p:spPr bwMode="auto">
            <a:xfrm>
              <a:off x="1204913"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4</a:t>
              </a:r>
              <a:endParaRPr lang="en-US" sz="1200"/>
            </a:p>
          </p:txBody>
        </p:sp>
        <p:sp>
          <p:nvSpPr>
            <p:cNvPr id="532" name="Text Box 133">
              <a:extLst>
                <a:ext uri="{FF2B5EF4-FFF2-40B4-BE49-F238E27FC236}">
                  <a16:creationId xmlns:a16="http://schemas.microsoft.com/office/drawing/2014/main" id="{7E2B162B-20FA-1B47-8840-D8D76C033898}"/>
                </a:ext>
              </a:extLst>
            </p:cNvPr>
            <p:cNvSpPr txBox="1">
              <a:spLocks noChangeArrowheads="1"/>
            </p:cNvSpPr>
            <p:nvPr/>
          </p:nvSpPr>
          <p:spPr bwMode="auto">
            <a:xfrm>
              <a:off x="1522413" y="6324600"/>
              <a:ext cx="309562" cy="304800"/>
            </a:xfrm>
            <a:prstGeom prst="rect">
              <a:avLst/>
            </a:prstGeom>
            <a:noFill/>
            <a:ln w="9525">
              <a:noFill/>
              <a:miter lim="800000"/>
              <a:headEnd/>
              <a:tailEnd/>
            </a:ln>
          </p:spPr>
          <p:txBody>
            <a:bodyPr lIns="0" tIns="0" rIns="0" bIns="0" anchor="ctr">
              <a:prstTxWarp prst="textNoShape">
                <a:avLst/>
              </a:prstTxWarp>
            </a:bodyPr>
            <a:lstStyle/>
            <a:p>
              <a:pPr algn="ctr"/>
              <a:r>
                <a:rPr lang="en-US" sz="1200" baseline="30000"/>
                <a:t>1</a:t>
              </a:r>
              <a:r>
                <a:rPr lang="en-US" sz="1200"/>
                <a:t>/</a:t>
              </a:r>
              <a:r>
                <a:rPr lang="en-US" sz="1200" baseline="-25000"/>
                <a:t>2</a:t>
              </a:r>
            </a:p>
          </p:txBody>
        </p:sp>
        <p:sp>
          <p:nvSpPr>
            <p:cNvPr id="533" name="Text Box 134">
              <a:extLst>
                <a:ext uri="{FF2B5EF4-FFF2-40B4-BE49-F238E27FC236}">
                  <a16:creationId xmlns:a16="http://schemas.microsoft.com/office/drawing/2014/main" id="{9DE17F6A-639D-FC43-A08F-3CC27E4F05A6}"/>
                </a:ext>
              </a:extLst>
            </p:cNvPr>
            <p:cNvSpPr txBox="1">
              <a:spLocks noChangeArrowheads="1"/>
            </p:cNvSpPr>
            <p:nvPr/>
          </p:nvSpPr>
          <p:spPr bwMode="auto">
            <a:xfrm>
              <a:off x="18192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1</a:t>
              </a:r>
            </a:p>
          </p:txBody>
        </p:sp>
        <p:sp>
          <p:nvSpPr>
            <p:cNvPr id="534" name="Text Box 135">
              <a:extLst>
                <a:ext uri="{FF2B5EF4-FFF2-40B4-BE49-F238E27FC236}">
                  <a16:creationId xmlns:a16="http://schemas.microsoft.com/office/drawing/2014/main" id="{0064D80F-83A5-F240-BAF9-610E8BCA9DC0}"/>
                </a:ext>
              </a:extLst>
            </p:cNvPr>
            <p:cNvSpPr txBox="1">
              <a:spLocks noChangeArrowheads="1"/>
            </p:cNvSpPr>
            <p:nvPr/>
          </p:nvSpPr>
          <p:spPr bwMode="auto">
            <a:xfrm>
              <a:off x="2124075"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2</a:t>
              </a:r>
            </a:p>
          </p:txBody>
        </p:sp>
        <p:sp>
          <p:nvSpPr>
            <p:cNvPr id="535" name="Text Box 136">
              <a:extLst>
                <a:ext uri="{FF2B5EF4-FFF2-40B4-BE49-F238E27FC236}">
                  <a16:creationId xmlns:a16="http://schemas.microsoft.com/office/drawing/2014/main" id="{4E456725-F050-EF47-9C65-54C5E3A3864D}"/>
                </a:ext>
              </a:extLst>
            </p:cNvPr>
            <p:cNvSpPr txBox="1">
              <a:spLocks noChangeArrowheads="1"/>
            </p:cNvSpPr>
            <p:nvPr/>
          </p:nvSpPr>
          <p:spPr bwMode="auto">
            <a:xfrm>
              <a:off x="2428875" y="6324600"/>
              <a:ext cx="309563"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4</a:t>
              </a:r>
            </a:p>
          </p:txBody>
        </p:sp>
        <p:sp>
          <p:nvSpPr>
            <p:cNvPr id="536" name="Text Box 137">
              <a:extLst>
                <a:ext uri="{FF2B5EF4-FFF2-40B4-BE49-F238E27FC236}">
                  <a16:creationId xmlns:a16="http://schemas.microsoft.com/office/drawing/2014/main" id="{78C4BA0F-AA3A-1942-BCDF-979EB8582614}"/>
                </a:ext>
              </a:extLst>
            </p:cNvPr>
            <p:cNvSpPr txBox="1">
              <a:spLocks noChangeArrowheads="1"/>
            </p:cNvSpPr>
            <p:nvPr/>
          </p:nvSpPr>
          <p:spPr bwMode="auto">
            <a:xfrm>
              <a:off x="2732088" y="6324600"/>
              <a:ext cx="311150" cy="304800"/>
            </a:xfrm>
            <a:prstGeom prst="rect">
              <a:avLst/>
            </a:prstGeom>
            <a:noFill/>
            <a:ln w="9525">
              <a:noFill/>
              <a:miter lim="800000"/>
              <a:headEnd/>
              <a:tailEnd/>
            </a:ln>
          </p:spPr>
          <p:txBody>
            <a:bodyPr lIns="0" tIns="0" rIns="0" bIns="0" anchor="ctr">
              <a:prstTxWarp prst="textNoShape">
                <a:avLst/>
              </a:prstTxWarp>
            </a:bodyPr>
            <a:lstStyle/>
            <a:p>
              <a:pPr algn="ctr"/>
              <a:r>
                <a:rPr lang="en-US" sz="1200"/>
                <a:t>8</a:t>
              </a:r>
            </a:p>
          </p:txBody>
        </p:sp>
        <p:sp>
          <p:nvSpPr>
            <p:cNvPr id="537" name="Freeform 138">
              <a:extLst>
                <a:ext uri="{FF2B5EF4-FFF2-40B4-BE49-F238E27FC236}">
                  <a16:creationId xmlns:a16="http://schemas.microsoft.com/office/drawing/2014/main" id="{4B4B8FE6-95EF-5346-9160-17030995004E}"/>
                </a:ext>
              </a:extLst>
            </p:cNvPr>
            <p:cNvSpPr>
              <a:spLocks/>
            </p:cNvSpPr>
            <p:nvPr/>
          </p:nvSpPr>
          <p:spPr bwMode="auto">
            <a:xfrm>
              <a:off x="914400" y="1447800"/>
              <a:ext cx="1981200" cy="1905000"/>
            </a:xfrm>
            <a:custGeom>
              <a:avLst/>
              <a:gdLst>
                <a:gd name="T0" fmla="*/ 0 w 1248"/>
                <a:gd name="T1" fmla="*/ 1905000 h 1200"/>
                <a:gd name="T2" fmla="*/ 1905000 w 1248"/>
                <a:gd name="T3" fmla="*/ 0 h 1200"/>
                <a:gd name="T4" fmla="*/ 1981200 w 1248"/>
                <a:gd name="T5" fmla="*/ 0 h 1200"/>
                <a:gd name="T6" fmla="*/ 1981200 w 1248"/>
                <a:gd name="T7" fmla="*/ 990600 h 1200"/>
                <a:gd name="T8" fmla="*/ 1219200 w 1248"/>
                <a:gd name="T9" fmla="*/ 990600 h 1200"/>
                <a:gd name="T10" fmla="*/ 304800 w 1248"/>
                <a:gd name="T11" fmla="*/ 1905000 h 1200"/>
                <a:gd name="T12" fmla="*/ 0 w 1248"/>
                <a:gd name="T13" fmla="*/ 1905000 h 1200"/>
                <a:gd name="T14" fmla="*/ 0 60000 65536"/>
                <a:gd name="T15" fmla="*/ 0 60000 65536"/>
                <a:gd name="T16" fmla="*/ 0 60000 65536"/>
                <a:gd name="T17" fmla="*/ 0 60000 65536"/>
                <a:gd name="T18" fmla="*/ 0 60000 65536"/>
                <a:gd name="T19" fmla="*/ 0 60000 65536"/>
                <a:gd name="T20" fmla="*/ 0 60000 65536"/>
                <a:gd name="T21" fmla="*/ 0 w 1248"/>
                <a:gd name="T22" fmla="*/ 0 h 1200"/>
                <a:gd name="T23" fmla="*/ 1248 w 1248"/>
                <a:gd name="T24" fmla="*/ 1200 h 1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8" h="1200">
                  <a:moveTo>
                    <a:pt x="0" y="1200"/>
                  </a:moveTo>
                  <a:lnTo>
                    <a:pt x="1200" y="0"/>
                  </a:lnTo>
                  <a:lnTo>
                    <a:pt x="1248" y="0"/>
                  </a:lnTo>
                  <a:lnTo>
                    <a:pt x="1248" y="624"/>
                  </a:lnTo>
                  <a:lnTo>
                    <a:pt x="768" y="624"/>
                  </a:lnTo>
                  <a:lnTo>
                    <a:pt x="192" y="1200"/>
                  </a:lnTo>
                  <a:lnTo>
                    <a:pt x="0" y="120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38" name="Freeform 139">
              <a:extLst>
                <a:ext uri="{FF2B5EF4-FFF2-40B4-BE49-F238E27FC236}">
                  <a16:creationId xmlns:a16="http://schemas.microsoft.com/office/drawing/2014/main" id="{4D43C90A-4892-8A4A-92D1-53846EB8F404}"/>
                </a:ext>
              </a:extLst>
            </p:cNvPr>
            <p:cNvSpPr>
              <a:spLocks/>
            </p:cNvSpPr>
            <p:nvPr/>
          </p:nvSpPr>
          <p:spPr bwMode="auto">
            <a:xfrm>
              <a:off x="762000" y="5029200"/>
              <a:ext cx="2133600" cy="1295400"/>
            </a:xfrm>
            <a:custGeom>
              <a:avLst/>
              <a:gdLst>
                <a:gd name="T0" fmla="*/ 0 w 1344"/>
                <a:gd name="T1" fmla="*/ 1295400 h 816"/>
                <a:gd name="T2" fmla="*/ 0 w 1344"/>
                <a:gd name="T3" fmla="*/ 914400 h 816"/>
                <a:gd name="T4" fmla="*/ 914400 w 1344"/>
                <a:gd name="T5" fmla="*/ 0 h 816"/>
                <a:gd name="T6" fmla="*/ 2133600 w 1344"/>
                <a:gd name="T7" fmla="*/ 0 h 816"/>
                <a:gd name="T8" fmla="*/ 2133600 w 1344"/>
                <a:gd name="T9" fmla="*/ 609600 h 816"/>
                <a:gd name="T10" fmla="*/ 685800 w 1344"/>
                <a:gd name="T11" fmla="*/ 609600 h 816"/>
                <a:gd name="T12" fmla="*/ 0 w 1344"/>
                <a:gd name="T13" fmla="*/ 1295400 h 816"/>
                <a:gd name="T14" fmla="*/ 0 60000 65536"/>
                <a:gd name="T15" fmla="*/ 0 60000 65536"/>
                <a:gd name="T16" fmla="*/ 0 60000 65536"/>
                <a:gd name="T17" fmla="*/ 0 60000 65536"/>
                <a:gd name="T18" fmla="*/ 0 60000 65536"/>
                <a:gd name="T19" fmla="*/ 0 60000 65536"/>
                <a:gd name="T20" fmla="*/ 0 60000 65536"/>
                <a:gd name="T21" fmla="*/ 0 w 1344"/>
                <a:gd name="T22" fmla="*/ 0 h 816"/>
                <a:gd name="T23" fmla="*/ 1344 w 1344"/>
                <a:gd name="T24" fmla="*/ 816 h 8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816">
                  <a:moveTo>
                    <a:pt x="0" y="816"/>
                  </a:moveTo>
                  <a:lnTo>
                    <a:pt x="0" y="576"/>
                  </a:lnTo>
                  <a:lnTo>
                    <a:pt x="576" y="0"/>
                  </a:lnTo>
                  <a:lnTo>
                    <a:pt x="1344" y="0"/>
                  </a:lnTo>
                  <a:lnTo>
                    <a:pt x="1344" y="384"/>
                  </a:lnTo>
                  <a:lnTo>
                    <a:pt x="432" y="384"/>
                  </a:lnTo>
                  <a:lnTo>
                    <a:pt x="0" y="816"/>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39" name="Freeform 140">
              <a:extLst>
                <a:ext uri="{FF2B5EF4-FFF2-40B4-BE49-F238E27FC236}">
                  <a16:creationId xmlns:a16="http://schemas.microsoft.com/office/drawing/2014/main" id="{2835199C-5AA3-DA44-986A-24E2AAF83B35}"/>
                </a:ext>
              </a:extLst>
            </p:cNvPr>
            <p:cNvSpPr>
              <a:spLocks/>
            </p:cNvSpPr>
            <p:nvPr/>
          </p:nvSpPr>
          <p:spPr bwMode="auto">
            <a:xfrm>
              <a:off x="3733800" y="1447800"/>
              <a:ext cx="2133600" cy="1905000"/>
            </a:xfrm>
            <a:custGeom>
              <a:avLst/>
              <a:gdLst>
                <a:gd name="T0" fmla="*/ 0 w 1344"/>
                <a:gd name="T1" fmla="*/ 1905000 h 1200"/>
                <a:gd name="T2" fmla="*/ 0 w 1344"/>
                <a:gd name="T3" fmla="*/ 1828800 h 1200"/>
                <a:gd name="T4" fmla="*/ 1828800 w 1344"/>
                <a:gd name="T5" fmla="*/ 0 h 1200"/>
                <a:gd name="T6" fmla="*/ 2133600 w 1344"/>
                <a:gd name="T7" fmla="*/ 0 h 1200"/>
                <a:gd name="T8" fmla="*/ 2133600 w 1344"/>
                <a:gd name="T9" fmla="*/ 914400 h 1200"/>
                <a:gd name="T10" fmla="*/ 1219200 w 1344"/>
                <a:gd name="T11" fmla="*/ 914400 h 1200"/>
                <a:gd name="T12" fmla="*/ 228600 w 1344"/>
                <a:gd name="T13" fmla="*/ 1905000 h 1200"/>
                <a:gd name="T14" fmla="*/ 0 w 1344"/>
                <a:gd name="T15" fmla="*/ 1905000 h 1200"/>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200"/>
                <a:gd name="T26" fmla="*/ 1344 w 1344"/>
                <a:gd name="T27" fmla="*/ 1200 h 1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200">
                  <a:moveTo>
                    <a:pt x="0" y="1200"/>
                  </a:moveTo>
                  <a:lnTo>
                    <a:pt x="0" y="1152"/>
                  </a:lnTo>
                  <a:lnTo>
                    <a:pt x="1152" y="0"/>
                  </a:lnTo>
                  <a:lnTo>
                    <a:pt x="1344" y="0"/>
                  </a:lnTo>
                  <a:lnTo>
                    <a:pt x="1344" y="576"/>
                  </a:lnTo>
                  <a:lnTo>
                    <a:pt x="768" y="576"/>
                  </a:lnTo>
                  <a:lnTo>
                    <a:pt x="144" y="1200"/>
                  </a:lnTo>
                  <a:lnTo>
                    <a:pt x="0" y="120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40" name="Freeform 141">
              <a:extLst>
                <a:ext uri="{FF2B5EF4-FFF2-40B4-BE49-F238E27FC236}">
                  <a16:creationId xmlns:a16="http://schemas.microsoft.com/office/drawing/2014/main" id="{8056A808-F4BD-E94B-AF70-B55ED22FF353}"/>
                </a:ext>
              </a:extLst>
            </p:cNvPr>
            <p:cNvSpPr>
              <a:spLocks/>
            </p:cNvSpPr>
            <p:nvPr/>
          </p:nvSpPr>
          <p:spPr bwMode="auto">
            <a:xfrm>
              <a:off x="3733800" y="4800600"/>
              <a:ext cx="2133600" cy="1524000"/>
            </a:xfrm>
            <a:custGeom>
              <a:avLst/>
              <a:gdLst>
                <a:gd name="T0" fmla="*/ 0 w 1344"/>
                <a:gd name="T1" fmla="*/ 1524000 h 960"/>
                <a:gd name="T2" fmla="*/ 0 w 1344"/>
                <a:gd name="T3" fmla="*/ 1066800 h 960"/>
                <a:gd name="T4" fmla="*/ 1066800 w 1344"/>
                <a:gd name="T5" fmla="*/ 0 h 960"/>
                <a:gd name="T6" fmla="*/ 2133600 w 1344"/>
                <a:gd name="T7" fmla="*/ 0 h 960"/>
                <a:gd name="T8" fmla="*/ 2133600 w 1344"/>
                <a:gd name="T9" fmla="*/ 609600 h 960"/>
                <a:gd name="T10" fmla="*/ 914400 w 1344"/>
                <a:gd name="T11" fmla="*/ 609600 h 960"/>
                <a:gd name="T12" fmla="*/ 0 w 1344"/>
                <a:gd name="T13" fmla="*/ 1524000 h 960"/>
                <a:gd name="T14" fmla="*/ 0 60000 65536"/>
                <a:gd name="T15" fmla="*/ 0 60000 65536"/>
                <a:gd name="T16" fmla="*/ 0 60000 65536"/>
                <a:gd name="T17" fmla="*/ 0 60000 65536"/>
                <a:gd name="T18" fmla="*/ 0 60000 65536"/>
                <a:gd name="T19" fmla="*/ 0 60000 65536"/>
                <a:gd name="T20" fmla="*/ 0 60000 65536"/>
                <a:gd name="T21" fmla="*/ 0 w 1344"/>
                <a:gd name="T22" fmla="*/ 0 h 960"/>
                <a:gd name="T23" fmla="*/ 1344 w 1344"/>
                <a:gd name="T24" fmla="*/ 960 h 9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960">
                  <a:moveTo>
                    <a:pt x="0" y="960"/>
                  </a:moveTo>
                  <a:lnTo>
                    <a:pt x="0" y="672"/>
                  </a:lnTo>
                  <a:lnTo>
                    <a:pt x="672" y="0"/>
                  </a:lnTo>
                  <a:lnTo>
                    <a:pt x="1344" y="0"/>
                  </a:lnTo>
                  <a:lnTo>
                    <a:pt x="1344" y="384"/>
                  </a:lnTo>
                  <a:lnTo>
                    <a:pt x="576" y="384"/>
                  </a:lnTo>
                  <a:lnTo>
                    <a:pt x="0" y="960"/>
                  </a:lnTo>
                  <a:close/>
                </a:path>
              </a:pathLst>
            </a:custGeom>
            <a:solidFill>
              <a:srgbClr val="CCCCCC">
                <a:alpha val="50195"/>
              </a:srgbClr>
            </a:solidFill>
            <a:ln w="9525">
              <a:noFill/>
              <a:round/>
              <a:headEnd/>
              <a:tailEnd/>
            </a:ln>
          </p:spPr>
          <p:txBody>
            <a:bodyPr wrap="none" anchor="ctr">
              <a:prstTxWarp prst="textNoShape">
                <a:avLst/>
              </a:prstTxWarp>
            </a:bodyPr>
            <a:lstStyle/>
            <a:p>
              <a:endParaRPr lang="en-US"/>
            </a:p>
          </p:txBody>
        </p:sp>
        <p:sp>
          <p:nvSpPr>
            <p:cNvPr id="541" name="Line 142">
              <a:extLst>
                <a:ext uri="{FF2B5EF4-FFF2-40B4-BE49-F238E27FC236}">
                  <a16:creationId xmlns:a16="http://schemas.microsoft.com/office/drawing/2014/main" id="{3D679A0D-B73C-5F49-99E7-DD7E4E9BE8D4}"/>
                </a:ext>
              </a:extLst>
            </p:cNvPr>
            <p:cNvSpPr>
              <a:spLocks noChangeShapeType="1"/>
            </p:cNvSpPr>
            <p:nvPr/>
          </p:nvSpPr>
          <p:spPr bwMode="auto">
            <a:xfrm flipH="1" flipV="1">
              <a:off x="4795838" y="4800600"/>
              <a:ext cx="106521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2" name="Line 143">
              <a:extLst>
                <a:ext uri="{FF2B5EF4-FFF2-40B4-BE49-F238E27FC236}">
                  <a16:creationId xmlns:a16="http://schemas.microsoft.com/office/drawing/2014/main" id="{F609AFC4-C519-AA40-9143-D6F0DB2652CE}"/>
                </a:ext>
              </a:extLst>
            </p:cNvPr>
            <p:cNvSpPr>
              <a:spLocks noChangeShapeType="1"/>
            </p:cNvSpPr>
            <p:nvPr/>
          </p:nvSpPr>
          <p:spPr bwMode="auto">
            <a:xfrm flipV="1">
              <a:off x="3730625" y="4800600"/>
              <a:ext cx="1069975"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3" name="Line 144">
              <a:extLst>
                <a:ext uri="{FF2B5EF4-FFF2-40B4-BE49-F238E27FC236}">
                  <a16:creationId xmlns:a16="http://schemas.microsoft.com/office/drawing/2014/main" id="{1C0018C4-81F9-E049-BA30-673B4F2D8DA9}"/>
                </a:ext>
              </a:extLst>
            </p:cNvPr>
            <p:cNvSpPr>
              <a:spLocks noChangeShapeType="1"/>
            </p:cNvSpPr>
            <p:nvPr/>
          </p:nvSpPr>
          <p:spPr bwMode="auto">
            <a:xfrm flipH="1" flipV="1">
              <a:off x="4495800" y="5105400"/>
              <a:ext cx="13652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4" name="Line 145">
              <a:extLst>
                <a:ext uri="{FF2B5EF4-FFF2-40B4-BE49-F238E27FC236}">
                  <a16:creationId xmlns:a16="http://schemas.microsoft.com/office/drawing/2014/main" id="{CEFDE7ED-11F5-7849-986B-655316433566}"/>
                </a:ext>
              </a:extLst>
            </p:cNvPr>
            <p:cNvSpPr>
              <a:spLocks noChangeShapeType="1"/>
            </p:cNvSpPr>
            <p:nvPr/>
          </p:nvSpPr>
          <p:spPr bwMode="auto">
            <a:xfrm flipV="1">
              <a:off x="3733800" y="4800600"/>
              <a:ext cx="1524000" cy="15224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5" name="Line 146">
              <a:extLst>
                <a:ext uri="{FF2B5EF4-FFF2-40B4-BE49-F238E27FC236}">
                  <a16:creationId xmlns:a16="http://schemas.microsoft.com/office/drawing/2014/main" id="{CB568792-5351-C643-8476-D28807C79FAD}"/>
                </a:ext>
              </a:extLst>
            </p:cNvPr>
            <p:cNvSpPr>
              <a:spLocks noChangeShapeType="1"/>
            </p:cNvSpPr>
            <p:nvPr/>
          </p:nvSpPr>
          <p:spPr bwMode="auto">
            <a:xfrm flipV="1">
              <a:off x="3733800" y="4800600"/>
              <a:ext cx="1219200" cy="12176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6" name="Text Box 147">
              <a:extLst>
                <a:ext uri="{FF2B5EF4-FFF2-40B4-BE49-F238E27FC236}">
                  <a16:creationId xmlns:a16="http://schemas.microsoft.com/office/drawing/2014/main" id="{B85BC68E-3054-F942-830A-C732DF51D1ED}"/>
                </a:ext>
              </a:extLst>
            </p:cNvPr>
            <p:cNvSpPr txBox="1">
              <a:spLocks noChangeArrowheads="1"/>
            </p:cNvSpPr>
            <p:nvPr/>
          </p:nvSpPr>
          <p:spPr bwMode="auto">
            <a:xfrm>
              <a:off x="4776788" y="49530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547" name="Text Box 148">
              <a:extLst>
                <a:ext uri="{FF2B5EF4-FFF2-40B4-BE49-F238E27FC236}">
                  <a16:creationId xmlns:a16="http://schemas.microsoft.com/office/drawing/2014/main" id="{2D510508-7B8D-E148-9B51-A14CFF346B50}"/>
                </a:ext>
              </a:extLst>
            </p:cNvPr>
            <p:cNvSpPr txBox="1">
              <a:spLocks noChangeArrowheads="1"/>
            </p:cNvSpPr>
            <p:nvPr/>
          </p:nvSpPr>
          <p:spPr bwMode="auto">
            <a:xfrm>
              <a:off x="3810000" y="45720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548" name="Line 149">
              <a:extLst>
                <a:ext uri="{FF2B5EF4-FFF2-40B4-BE49-F238E27FC236}">
                  <a16:creationId xmlns:a16="http://schemas.microsoft.com/office/drawing/2014/main" id="{9D3EEA99-24E9-BD48-A8CD-5A6F041D50C3}"/>
                </a:ext>
              </a:extLst>
            </p:cNvPr>
            <p:cNvSpPr>
              <a:spLocks noChangeShapeType="1"/>
            </p:cNvSpPr>
            <p:nvPr/>
          </p:nvSpPr>
          <p:spPr bwMode="auto">
            <a:xfrm>
              <a:off x="3732213" y="6326188"/>
              <a:ext cx="2287587" cy="1587"/>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49" name="Line 150">
              <a:extLst>
                <a:ext uri="{FF2B5EF4-FFF2-40B4-BE49-F238E27FC236}">
                  <a16:creationId xmlns:a16="http://schemas.microsoft.com/office/drawing/2014/main" id="{BF741D07-C793-2E48-A67F-E7938D60476F}"/>
                </a:ext>
              </a:extLst>
            </p:cNvPr>
            <p:cNvSpPr>
              <a:spLocks noChangeShapeType="1"/>
            </p:cNvSpPr>
            <p:nvPr/>
          </p:nvSpPr>
          <p:spPr bwMode="auto">
            <a:xfrm flipV="1">
              <a:off x="3732213" y="4043363"/>
              <a:ext cx="0" cy="2284412"/>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50" name="Line 151">
              <a:extLst>
                <a:ext uri="{FF2B5EF4-FFF2-40B4-BE49-F238E27FC236}">
                  <a16:creationId xmlns:a16="http://schemas.microsoft.com/office/drawing/2014/main" id="{582AE7E4-92E5-F24D-B4F9-AA3875B873A8}"/>
                </a:ext>
              </a:extLst>
            </p:cNvPr>
            <p:cNvSpPr>
              <a:spLocks noChangeShapeType="1"/>
            </p:cNvSpPr>
            <p:nvPr/>
          </p:nvSpPr>
          <p:spPr bwMode="auto">
            <a:xfrm flipH="1" flipV="1">
              <a:off x="4191000" y="5410200"/>
              <a:ext cx="16700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51" name="Text Box 152">
              <a:extLst>
                <a:ext uri="{FF2B5EF4-FFF2-40B4-BE49-F238E27FC236}">
                  <a16:creationId xmlns:a16="http://schemas.microsoft.com/office/drawing/2014/main" id="{DCFF0DAB-F1FD-BA4E-88F3-06F0804A43AF}"/>
                </a:ext>
              </a:extLst>
            </p:cNvPr>
            <p:cNvSpPr txBox="1">
              <a:spLocks noChangeArrowheads="1"/>
            </p:cNvSpPr>
            <p:nvPr/>
          </p:nvSpPr>
          <p:spPr bwMode="auto">
            <a:xfrm>
              <a:off x="4776788" y="52578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552" name="Line 153">
              <a:extLst>
                <a:ext uri="{FF2B5EF4-FFF2-40B4-BE49-F238E27FC236}">
                  <a16:creationId xmlns:a16="http://schemas.microsoft.com/office/drawing/2014/main" id="{0835EB33-61CC-B241-95F2-CAF993707910}"/>
                </a:ext>
              </a:extLst>
            </p:cNvPr>
            <p:cNvSpPr>
              <a:spLocks noChangeShapeType="1"/>
            </p:cNvSpPr>
            <p:nvPr/>
          </p:nvSpPr>
          <p:spPr bwMode="auto">
            <a:xfrm flipH="1" flipV="1">
              <a:off x="3886200" y="5715000"/>
              <a:ext cx="197485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553" name="Text Box 154">
              <a:extLst>
                <a:ext uri="{FF2B5EF4-FFF2-40B4-BE49-F238E27FC236}">
                  <a16:creationId xmlns:a16="http://schemas.microsoft.com/office/drawing/2014/main" id="{A68E6D82-9736-BE45-AEF5-99C294C8ECC9}"/>
                </a:ext>
              </a:extLst>
            </p:cNvPr>
            <p:cNvSpPr txBox="1">
              <a:spLocks noChangeArrowheads="1"/>
            </p:cNvSpPr>
            <p:nvPr/>
          </p:nvSpPr>
          <p:spPr bwMode="auto">
            <a:xfrm>
              <a:off x="4776788" y="55626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FMA</a:t>
              </a:r>
            </a:p>
          </p:txBody>
        </p:sp>
        <p:sp>
          <p:nvSpPr>
            <p:cNvPr id="554" name="Text Box 155">
              <a:extLst>
                <a:ext uri="{FF2B5EF4-FFF2-40B4-BE49-F238E27FC236}">
                  <a16:creationId xmlns:a16="http://schemas.microsoft.com/office/drawing/2014/main" id="{88533968-4F08-1849-B07A-1918BA876A12}"/>
                </a:ext>
              </a:extLst>
            </p:cNvPr>
            <p:cNvSpPr txBox="1">
              <a:spLocks noChangeArrowheads="1"/>
            </p:cNvSpPr>
            <p:nvPr/>
          </p:nvSpPr>
          <p:spPr bwMode="auto">
            <a:xfrm rot="-2700000">
              <a:off x="3581400" y="54102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555" name="Text Box 156">
              <a:extLst>
                <a:ext uri="{FF2B5EF4-FFF2-40B4-BE49-F238E27FC236}">
                  <a16:creationId xmlns:a16="http://schemas.microsoft.com/office/drawing/2014/main" id="{4242D38E-72C6-FB42-B3A8-7C61F737EE75}"/>
                </a:ext>
              </a:extLst>
            </p:cNvPr>
            <p:cNvSpPr txBox="1">
              <a:spLocks noChangeArrowheads="1"/>
            </p:cNvSpPr>
            <p:nvPr/>
          </p:nvSpPr>
          <p:spPr bwMode="auto">
            <a:xfrm rot="-2700000">
              <a:off x="3505200" y="51816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bank conflicts</a:t>
              </a:r>
            </a:p>
          </p:txBody>
        </p:sp>
        <p:sp>
          <p:nvSpPr>
            <p:cNvPr id="556" name="Text Box 157">
              <a:extLst>
                <a:ext uri="{FF2B5EF4-FFF2-40B4-BE49-F238E27FC236}">
                  <a16:creationId xmlns:a16="http://schemas.microsoft.com/office/drawing/2014/main" id="{29CC73D6-79B6-FF4E-A3B3-06E0C49F2B0D}"/>
                </a:ext>
              </a:extLst>
            </p:cNvPr>
            <p:cNvSpPr txBox="1">
              <a:spLocks noChangeArrowheads="1"/>
            </p:cNvSpPr>
            <p:nvPr/>
          </p:nvSpPr>
          <p:spPr bwMode="auto">
            <a:xfrm>
              <a:off x="1806575" y="51816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25% FP</a:t>
              </a:r>
              <a:endParaRPr lang="en-US" sz="1200" i="1">
                <a:solidFill>
                  <a:srgbClr val="808080"/>
                </a:solidFill>
              </a:endParaRPr>
            </a:p>
          </p:txBody>
        </p:sp>
        <p:sp>
          <p:nvSpPr>
            <p:cNvPr id="557" name="Line 158">
              <a:extLst>
                <a:ext uri="{FF2B5EF4-FFF2-40B4-BE49-F238E27FC236}">
                  <a16:creationId xmlns:a16="http://schemas.microsoft.com/office/drawing/2014/main" id="{22051AB2-DAC4-8843-BECF-486B2D61E697}"/>
                </a:ext>
              </a:extLst>
            </p:cNvPr>
            <p:cNvSpPr>
              <a:spLocks noChangeShapeType="1"/>
            </p:cNvSpPr>
            <p:nvPr/>
          </p:nvSpPr>
          <p:spPr bwMode="auto">
            <a:xfrm flipH="1" flipV="1">
              <a:off x="1676400" y="5029200"/>
              <a:ext cx="1214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58" name="Line 159">
              <a:extLst>
                <a:ext uri="{FF2B5EF4-FFF2-40B4-BE49-F238E27FC236}">
                  <a16:creationId xmlns:a16="http://schemas.microsoft.com/office/drawing/2014/main" id="{A5E9B6BE-C8E7-6348-B4E5-7368C8121B2B}"/>
                </a:ext>
              </a:extLst>
            </p:cNvPr>
            <p:cNvSpPr>
              <a:spLocks noChangeShapeType="1"/>
            </p:cNvSpPr>
            <p:nvPr/>
          </p:nvSpPr>
          <p:spPr bwMode="auto">
            <a:xfrm flipH="1" flipV="1">
              <a:off x="1371600" y="5334000"/>
              <a:ext cx="15192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59" name="Line 160">
              <a:extLst>
                <a:ext uri="{FF2B5EF4-FFF2-40B4-BE49-F238E27FC236}">
                  <a16:creationId xmlns:a16="http://schemas.microsoft.com/office/drawing/2014/main" id="{DC83C16B-51CF-DF4B-A638-F829A8F29562}"/>
                </a:ext>
              </a:extLst>
            </p:cNvPr>
            <p:cNvSpPr>
              <a:spLocks noChangeShapeType="1"/>
            </p:cNvSpPr>
            <p:nvPr/>
          </p:nvSpPr>
          <p:spPr bwMode="auto">
            <a:xfrm flipV="1">
              <a:off x="760413" y="5029200"/>
              <a:ext cx="1296987" cy="1295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60" name="Text Box 161">
              <a:extLst>
                <a:ext uri="{FF2B5EF4-FFF2-40B4-BE49-F238E27FC236}">
                  <a16:creationId xmlns:a16="http://schemas.microsoft.com/office/drawing/2014/main" id="{BC615F59-B65B-3D4B-8C6D-C818008C60DD}"/>
                </a:ext>
              </a:extLst>
            </p:cNvPr>
            <p:cNvSpPr txBox="1">
              <a:spLocks noChangeArrowheads="1"/>
            </p:cNvSpPr>
            <p:nvPr/>
          </p:nvSpPr>
          <p:spPr bwMode="auto">
            <a:xfrm>
              <a:off x="838200" y="48006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561" name="Line 162">
              <a:extLst>
                <a:ext uri="{FF2B5EF4-FFF2-40B4-BE49-F238E27FC236}">
                  <a16:creationId xmlns:a16="http://schemas.microsoft.com/office/drawing/2014/main" id="{234E0BDC-0C37-104F-9CDE-880F153B7661}"/>
                </a:ext>
              </a:extLst>
            </p:cNvPr>
            <p:cNvSpPr>
              <a:spLocks noChangeShapeType="1"/>
            </p:cNvSpPr>
            <p:nvPr/>
          </p:nvSpPr>
          <p:spPr bwMode="auto">
            <a:xfrm flipV="1">
              <a:off x="760413" y="4043363"/>
              <a:ext cx="0" cy="2284412"/>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62" name="Text Box 163">
              <a:extLst>
                <a:ext uri="{FF2B5EF4-FFF2-40B4-BE49-F238E27FC236}">
                  <a16:creationId xmlns:a16="http://schemas.microsoft.com/office/drawing/2014/main" id="{34956C37-42D6-6541-889B-9CE87E904CA6}"/>
                </a:ext>
              </a:extLst>
            </p:cNvPr>
            <p:cNvSpPr txBox="1">
              <a:spLocks noChangeArrowheads="1"/>
            </p:cNvSpPr>
            <p:nvPr/>
          </p:nvSpPr>
          <p:spPr bwMode="auto">
            <a:xfrm>
              <a:off x="1808163" y="5486400"/>
              <a:ext cx="1084262"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12% FP</a:t>
              </a:r>
              <a:endParaRPr lang="en-US" sz="1200" i="1">
                <a:solidFill>
                  <a:srgbClr val="808080"/>
                </a:solidFill>
              </a:endParaRPr>
            </a:p>
          </p:txBody>
        </p:sp>
        <p:sp>
          <p:nvSpPr>
            <p:cNvPr id="563" name="Line 164">
              <a:extLst>
                <a:ext uri="{FF2B5EF4-FFF2-40B4-BE49-F238E27FC236}">
                  <a16:creationId xmlns:a16="http://schemas.microsoft.com/office/drawing/2014/main" id="{0A55D489-77E9-5A46-AB9D-6B32112585C6}"/>
                </a:ext>
              </a:extLst>
            </p:cNvPr>
            <p:cNvSpPr>
              <a:spLocks noChangeShapeType="1"/>
            </p:cNvSpPr>
            <p:nvPr/>
          </p:nvSpPr>
          <p:spPr bwMode="auto">
            <a:xfrm flipH="1" flipV="1">
              <a:off x="1066800" y="5638800"/>
              <a:ext cx="1825625"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64" name="Line 165">
              <a:extLst>
                <a:ext uri="{FF2B5EF4-FFF2-40B4-BE49-F238E27FC236}">
                  <a16:creationId xmlns:a16="http://schemas.microsoft.com/office/drawing/2014/main" id="{59B2A4E5-5F7B-CF47-BEB7-AB5E03913B7D}"/>
                </a:ext>
              </a:extLst>
            </p:cNvPr>
            <p:cNvSpPr>
              <a:spLocks noChangeShapeType="1"/>
            </p:cNvSpPr>
            <p:nvPr/>
          </p:nvSpPr>
          <p:spPr bwMode="auto">
            <a:xfrm flipV="1">
              <a:off x="762000" y="5029200"/>
              <a:ext cx="91440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65" name="Line 166">
              <a:extLst>
                <a:ext uri="{FF2B5EF4-FFF2-40B4-BE49-F238E27FC236}">
                  <a16:creationId xmlns:a16="http://schemas.microsoft.com/office/drawing/2014/main" id="{42533CAD-D148-A344-9138-06504BD46916}"/>
                </a:ext>
              </a:extLst>
            </p:cNvPr>
            <p:cNvSpPr>
              <a:spLocks noChangeShapeType="1"/>
            </p:cNvSpPr>
            <p:nvPr/>
          </p:nvSpPr>
          <p:spPr bwMode="auto">
            <a:xfrm flipV="1">
              <a:off x="762000" y="5029200"/>
              <a:ext cx="1066800"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66" name="Text Box 167">
              <a:extLst>
                <a:ext uri="{FF2B5EF4-FFF2-40B4-BE49-F238E27FC236}">
                  <a16:creationId xmlns:a16="http://schemas.microsoft.com/office/drawing/2014/main" id="{D5E724B3-77FD-F94C-BCA7-624D76BB834C}"/>
                </a:ext>
              </a:extLst>
            </p:cNvPr>
            <p:cNvSpPr txBox="1">
              <a:spLocks noChangeArrowheads="1"/>
            </p:cNvSpPr>
            <p:nvPr/>
          </p:nvSpPr>
          <p:spPr bwMode="auto">
            <a:xfrm rot="-2700000">
              <a:off x="533400" y="5257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SW prefetch</a:t>
              </a:r>
            </a:p>
          </p:txBody>
        </p:sp>
        <p:sp>
          <p:nvSpPr>
            <p:cNvPr id="567" name="Text Box 168">
              <a:extLst>
                <a:ext uri="{FF2B5EF4-FFF2-40B4-BE49-F238E27FC236}">
                  <a16:creationId xmlns:a16="http://schemas.microsoft.com/office/drawing/2014/main" id="{F9133737-A811-4143-8311-5C1F99AF66F7}"/>
                </a:ext>
              </a:extLst>
            </p:cNvPr>
            <p:cNvSpPr txBox="1">
              <a:spLocks noChangeArrowheads="1"/>
            </p:cNvSpPr>
            <p:nvPr/>
          </p:nvSpPr>
          <p:spPr bwMode="auto">
            <a:xfrm rot="-2700000">
              <a:off x="533400" y="54864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568" name="Text Box 169">
              <a:extLst>
                <a:ext uri="{FF2B5EF4-FFF2-40B4-BE49-F238E27FC236}">
                  <a16:creationId xmlns:a16="http://schemas.microsoft.com/office/drawing/2014/main" id="{FA9C2605-A783-1F4F-95C3-518B48D702B6}"/>
                </a:ext>
              </a:extLst>
            </p:cNvPr>
            <p:cNvSpPr txBox="1">
              <a:spLocks noChangeArrowheads="1"/>
            </p:cNvSpPr>
            <p:nvPr/>
          </p:nvSpPr>
          <p:spPr bwMode="auto">
            <a:xfrm>
              <a:off x="838200" y="12192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569" name="Line 170">
              <a:extLst>
                <a:ext uri="{FF2B5EF4-FFF2-40B4-BE49-F238E27FC236}">
                  <a16:creationId xmlns:a16="http://schemas.microsoft.com/office/drawing/2014/main" id="{2533951C-FA0B-9941-BAD2-3C009D585601}"/>
                </a:ext>
              </a:extLst>
            </p:cNvPr>
            <p:cNvSpPr>
              <a:spLocks noChangeShapeType="1"/>
            </p:cNvSpPr>
            <p:nvPr/>
          </p:nvSpPr>
          <p:spPr bwMode="auto">
            <a:xfrm flipV="1">
              <a:off x="9144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0" name="Line 171">
              <a:extLst>
                <a:ext uri="{FF2B5EF4-FFF2-40B4-BE49-F238E27FC236}">
                  <a16:creationId xmlns:a16="http://schemas.microsoft.com/office/drawing/2014/main" id="{C8037606-6144-A04C-9453-D9C6613EBEDD}"/>
                </a:ext>
              </a:extLst>
            </p:cNvPr>
            <p:cNvSpPr>
              <a:spLocks noChangeShapeType="1"/>
            </p:cNvSpPr>
            <p:nvPr/>
          </p:nvSpPr>
          <p:spPr bwMode="auto">
            <a:xfrm flipH="1" flipV="1">
              <a:off x="2819400" y="1447800"/>
              <a:ext cx="71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1" name="Line 172">
              <a:extLst>
                <a:ext uri="{FF2B5EF4-FFF2-40B4-BE49-F238E27FC236}">
                  <a16:creationId xmlns:a16="http://schemas.microsoft.com/office/drawing/2014/main" id="{9186F348-96DA-A348-9566-1976FF1EF777}"/>
                </a:ext>
              </a:extLst>
            </p:cNvPr>
            <p:cNvSpPr>
              <a:spLocks noChangeShapeType="1"/>
            </p:cNvSpPr>
            <p:nvPr/>
          </p:nvSpPr>
          <p:spPr bwMode="auto">
            <a:xfrm flipH="1" flipV="1">
              <a:off x="2514600" y="1752600"/>
              <a:ext cx="3762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2" name="Line 173">
              <a:extLst>
                <a:ext uri="{FF2B5EF4-FFF2-40B4-BE49-F238E27FC236}">
                  <a16:creationId xmlns:a16="http://schemas.microsoft.com/office/drawing/2014/main" id="{9E77E286-0B91-7F4E-9379-F4886725725B}"/>
                </a:ext>
              </a:extLst>
            </p:cNvPr>
            <p:cNvSpPr>
              <a:spLocks noChangeShapeType="1"/>
            </p:cNvSpPr>
            <p:nvPr/>
          </p:nvSpPr>
          <p:spPr bwMode="auto">
            <a:xfrm flipH="1" flipV="1">
              <a:off x="1828800" y="2438400"/>
              <a:ext cx="10620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 name="Text Box 174">
              <a:extLst>
                <a:ext uri="{FF2B5EF4-FFF2-40B4-BE49-F238E27FC236}">
                  <a16:creationId xmlns:a16="http://schemas.microsoft.com/office/drawing/2014/main" id="{2C0FDB37-FEC8-0A44-8494-91A34FB23FAC}"/>
                </a:ext>
              </a:extLst>
            </p:cNvPr>
            <p:cNvSpPr txBox="1">
              <a:spLocks noChangeArrowheads="1"/>
            </p:cNvSpPr>
            <p:nvPr/>
          </p:nvSpPr>
          <p:spPr bwMode="auto">
            <a:xfrm>
              <a:off x="1806575" y="16002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574" name="Text Box 175">
              <a:extLst>
                <a:ext uri="{FF2B5EF4-FFF2-40B4-BE49-F238E27FC236}">
                  <a16:creationId xmlns:a16="http://schemas.microsoft.com/office/drawing/2014/main" id="{F672D84B-FA72-DA4D-9619-362C5324173E}"/>
                </a:ext>
              </a:extLst>
            </p:cNvPr>
            <p:cNvSpPr txBox="1">
              <a:spLocks noChangeArrowheads="1"/>
            </p:cNvSpPr>
            <p:nvPr/>
          </p:nvSpPr>
          <p:spPr bwMode="auto">
            <a:xfrm>
              <a:off x="1806575" y="22860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575" name="Line 176">
              <a:extLst>
                <a:ext uri="{FF2B5EF4-FFF2-40B4-BE49-F238E27FC236}">
                  <a16:creationId xmlns:a16="http://schemas.microsoft.com/office/drawing/2014/main" id="{24EA731B-6427-6940-AE6E-38873D7CD44D}"/>
                </a:ext>
              </a:extLst>
            </p:cNvPr>
            <p:cNvSpPr>
              <a:spLocks noChangeShapeType="1"/>
            </p:cNvSpPr>
            <p:nvPr/>
          </p:nvSpPr>
          <p:spPr bwMode="auto">
            <a:xfrm flipV="1">
              <a:off x="1219200" y="1676400"/>
              <a:ext cx="1676400" cy="1676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6" name="Line 177">
              <a:extLst>
                <a:ext uri="{FF2B5EF4-FFF2-40B4-BE49-F238E27FC236}">
                  <a16:creationId xmlns:a16="http://schemas.microsoft.com/office/drawing/2014/main" id="{49A58B2F-103D-9E47-8CEA-E36CDD8AAD0A}"/>
                </a:ext>
              </a:extLst>
            </p:cNvPr>
            <p:cNvSpPr>
              <a:spLocks noChangeShapeType="1"/>
            </p:cNvSpPr>
            <p:nvPr/>
          </p:nvSpPr>
          <p:spPr bwMode="auto">
            <a:xfrm flipH="1" flipV="1">
              <a:off x="1524000" y="2743200"/>
              <a:ext cx="137160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577" name="Text Box 178">
              <a:extLst>
                <a:ext uri="{FF2B5EF4-FFF2-40B4-BE49-F238E27FC236}">
                  <a16:creationId xmlns:a16="http://schemas.microsoft.com/office/drawing/2014/main" id="{981FD8A6-6AC8-4C4A-A5FC-246571A0CCD3}"/>
                </a:ext>
              </a:extLst>
            </p:cNvPr>
            <p:cNvSpPr txBox="1">
              <a:spLocks noChangeArrowheads="1"/>
            </p:cNvSpPr>
            <p:nvPr/>
          </p:nvSpPr>
          <p:spPr bwMode="auto">
            <a:xfrm>
              <a:off x="762000" y="2590800"/>
              <a:ext cx="2133600"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mul/add imbalance</a:t>
              </a:r>
            </a:p>
          </p:txBody>
        </p:sp>
        <p:sp>
          <p:nvSpPr>
            <p:cNvPr id="578" name="Text Box 179">
              <a:extLst>
                <a:ext uri="{FF2B5EF4-FFF2-40B4-BE49-F238E27FC236}">
                  <a16:creationId xmlns:a16="http://schemas.microsoft.com/office/drawing/2014/main" id="{9235B4AA-CD3F-2A4F-AFBE-3FDF724A962D}"/>
                </a:ext>
              </a:extLst>
            </p:cNvPr>
            <p:cNvSpPr txBox="1">
              <a:spLocks noChangeArrowheads="1"/>
            </p:cNvSpPr>
            <p:nvPr/>
          </p:nvSpPr>
          <p:spPr bwMode="auto">
            <a:xfrm rot="-2700000">
              <a:off x="474663" y="2266950"/>
              <a:ext cx="2741612" cy="152400"/>
            </a:xfrm>
            <a:prstGeom prst="rect">
              <a:avLst/>
            </a:prstGeom>
            <a:noFill/>
            <a:ln w="9525">
              <a:noFill/>
              <a:miter lim="800000"/>
              <a:headEnd/>
              <a:tailEnd/>
            </a:ln>
          </p:spPr>
          <p:txBody>
            <a:bodyPr lIns="0" tIns="0" rIns="0" bIns="0" anchor="b">
              <a:prstTxWarp prst="textNoShape">
                <a:avLst/>
              </a:prstTxWarp>
            </a:bodyPr>
            <a:lstStyle/>
            <a:p>
              <a:r>
                <a:rPr lang="en-US" sz="1200">
                  <a:solidFill>
                    <a:srgbClr val="808080"/>
                  </a:solidFill>
                </a:rPr>
                <a:t>dataset dataset fits in snoop filter</a:t>
              </a:r>
            </a:p>
          </p:txBody>
        </p:sp>
        <p:sp>
          <p:nvSpPr>
            <p:cNvPr id="579" name="Line 180">
              <a:extLst>
                <a:ext uri="{FF2B5EF4-FFF2-40B4-BE49-F238E27FC236}">
                  <a16:creationId xmlns:a16="http://schemas.microsoft.com/office/drawing/2014/main" id="{9E691E71-F86D-3E4D-B280-D113C5C838BC}"/>
                </a:ext>
              </a:extLst>
            </p:cNvPr>
            <p:cNvSpPr>
              <a:spLocks noChangeShapeType="1"/>
            </p:cNvSpPr>
            <p:nvPr/>
          </p:nvSpPr>
          <p:spPr bwMode="auto">
            <a:xfrm>
              <a:off x="760413" y="3352800"/>
              <a:ext cx="2287587" cy="1588"/>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80" name="Line 182">
              <a:extLst>
                <a:ext uri="{FF2B5EF4-FFF2-40B4-BE49-F238E27FC236}">
                  <a16:creationId xmlns:a16="http://schemas.microsoft.com/office/drawing/2014/main" id="{67A54D13-941E-B542-BF26-9401CE409241}"/>
                </a:ext>
              </a:extLst>
            </p:cNvPr>
            <p:cNvSpPr>
              <a:spLocks noChangeShapeType="1"/>
            </p:cNvSpPr>
            <p:nvPr/>
          </p:nvSpPr>
          <p:spPr bwMode="auto">
            <a:xfrm flipV="1">
              <a:off x="3733800" y="1447800"/>
              <a:ext cx="1828800" cy="18272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1" name="Line 183">
              <a:extLst>
                <a:ext uri="{FF2B5EF4-FFF2-40B4-BE49-F238E27FC236}">
                  <a16:creationId xmlns:a16="http://schemas.microsoft.com/office/drawing/2014/main" id="{C6EEBE35-E741-F241-8C13-E0B41D3389D1}"/>
                </a:ext>
              </a:extLst>
            </p:cNvPr>
            <p:cNvSpPr>
              <a:spLocks noChangeShapeType="1"/>
            </p:cNvSpPr>
            <p:nvPr/>
          </p:nvSpPr>
          <p:spPr bwMode="auto">
            <a:xfrm flipV="1">
              <a:off x="38100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2" name="Line 184">
              <a:extLst>
                <a:ext uri="{FF2B5EF4-FFF2-40B4-BE49-F238E27FC236}">
                  <a16:creationId xmlns:a16="http://schemas.microsoft.com/office/drawing/2014/main" id="{17065A2C-9BC7-5A48-BF77-6E63963FF057}"/>
                </a:ext>
              </a:extLst>
            </p:cNvPr>
            <p:cNvSpPr>
              <a:spLocks noChangeShapeType="1"/>
            </p:cNvSpPr>
            <p:nvPr/>
          </p:nvSpPr>
          <p:spPr bwMode="auto">
            <a:xfrm flipV="1">
              <a:off x="3962400" y="1447800"/>
              <a:ext cx="1905000" cy="1905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3" name="Text Box 185">
              <a:extLst>
                <a:ext uri="{FF2B5EF4-FFF2-40B4-BE49-F238E27FC236}">
                  <a16:creationId xmlns:a16="http://schemas.microsoft.com/office/drawing/2014/main" id="{C40F1D04-DF5A-6847-B3C1-5B2E2447AC0B}"/>
                </a:ext>
              </a:extLst>
            </p:cNvPr>
            <p:cNvSpPr txBox="1">
              <a:spLocks noChangeArrowheads="1"/>
            </p:cNvSpPr>
            <p:nvPr/>
          </p:nvSpPr>
          <p:spPr bwMode="auto">
            <a:xfrm>
              <a:off x="3810000" y="1219200"/>
              <a:ext cx="2051050" cy="2286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peak DP</a:t>
              </a:r>
            </a:p>
          </p:txBody>
        </p:sp>
        <p:sp>
          <p:nvSpPr>
            <p:cNvPr id="584" name="Line 186">
              <a:extLst>
                <a:ext uri="{FF2B5EF4-FFF2-40B4-BE49-F238E27FC236}">
                  <a16:creationId xmlns:a16="http://schemas.microsoft.com/office/drawing/2014/main" id="{AE0EEBA5-CEA0-3441-832A-FE492D7679C0}"/>
                </a:ext>
              </a:extLst>
            </p:cNvPr>
            <p:cNvSpPr>
              <a:spLocks noChangeShapeType="1"/>
            </p:cNvSpPr>
            <p:nvPr/>
          </p:nvSpPr>
          <p:spPr bwMode="auto">
            <a:xfrm flipH="1" flipV="1">
              <a:off x="5562600" y="1447800"/>
              <a:ext cx="3000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5" name="Line 187">
              <a:extLst>
                <a:ext uri="{FF2B5EF4-FFF2-40B4-BE49-F238E27FC236}">
                  <a16:creationId xmlns:a16="http://schemas.microsoft.com/office/drawing/2014/main" id="{5CDA7C81-D1DB-E940-AB01-E57E8EEF78B5}"/>
                </a:ext>
              </a:extLst>
            </p:cNvPr>
            <p:cNvSpPr>
              <a:spLocks noChangeShapeType="1"/>
            </p:cNvSpPr>
            <p:nvPr/>
          </p:nvSpPr>
          <p:spPr bwMode="auto">
            <a:xfrm flipH="1" flipV="1">
              <a:off x="5257800" y="1752600"/>
              <a:ext cx="6048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6" name="Line 188">
              <a:extLst>
                <a:ext uri="{FF2B5EF4-FFF2-40B4-BE49-F238E27FC236}">
                  <a16:creationId xmlns:a16="http://schemas.microsoft.com/office/drawing/2014/main" id="{9344F2DC-8ACD-AE45-907D-170F28E91B94}"/>
                </a:ext>
              </a:extLst>
            </p:cNvPr>
            <p:cNvSpPr>
              <a:spLocks noChangeShapeType="1"/>
            </p:cNvSpPr>
            <p:nvPr/>
          </p:nvSpPr>
          <p:spPr bwMode="auto">
            <a:xfrm flipH="1" flipV="1">
              <a:off x="4648200" y="2362200"/>
              <a:ext cx="1214438"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7" name="Text Box 189">
              <a:extLst>
                <a:ext uri="{FF2B5EF4-FFF2-40B4-BE49-F238E27FC236}">
                  <a16:creationId xmlns:a16="http://schemas.microsoft.com/office/drawing/2014/main" id="{52A18492-AB0F-9640-8147-C53C869B8ED2}"/>
                </a:ext>
              </a:extLst>
            </p:cNvPr>
            <p:cNvSpPr txBox="1">
              <a:spLocks noChangeArrowheads="1"/>
            </p:cNvSpPr>
            <p:nvPr/>
          </p:nvSpPr>
          <p:spPr bwMode="auto">
            <a:xfrm>
              <a:off x="4778375" y="16002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SIMD</a:t>
              </a:r>
            </a:p>
          </p:txBody>
        </p:sp>
        <p:sp>
          <p:nvSpPr>
            <p:cNvPr id="588" name="Text Box 190">
              <a:extLst>
                <a:ext uri="{FF2B5EF4-FFF2-40B4-BE49-F238E27FC236}">
                  <a16:creationId xmlns:a16="http://schemas.microsoft.com/office/drawing/2014/main" id="{405CDC5A-CDE5-184B-8A89-2807517FB197}"/>
                </a:ext>
              </a:extLst>
            </p:cNvPr>
            <p:cNvSpPr txBox="1">
              <a:spLocks noChangeArrowheads="1"/>
            </p:cNvSpPr>
            <p:nvPr/>
          </p:nvSpPr>
          <p:spPr bwMode="auto">
            <a:xfrm>
              <a:off x="4778375" y="2209800"/>
              <a:ext cx="1084263"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w/out ILP</a:t>
              </a:r>
            </a:p>
          </p:txBody>
        </p:sp>
        <p:sp>
          <p:nvSpPr>
            <p:cNvPr id="589" name="Line 191">
              <a:extLst>
                <a:ext uri="{FF2B5EF4-FFF2-40B4-BE49-F238E27FC236}">
                  <a16:creationId xmlns:a16="http://schemas.microsoft.com/office/drawing/2014/main" id="{744F635D-23B9-2F46-B0FA-BDC293148E69}"/>
                </a:ext>
              </a:extLst>
            </p:cNvPr>
            <p:cNvSpPr>
              <a:spLocks noChangeShapeType="1"/>
            </p:cNvSpPr>
            <p:nvPr/>
          </p:nvSpPr>
          <p:spPr bwMode="auto">
            <a:xfrm flipH="1" flipV="1">
              <a:off x="4343400" y="2667000"/>
              <a:ext cx="1524000"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590" name="Text Box 192">
              <a:extLst>
                <a:ext uri="{FF2B5EF4-FFF2-40B4-BE49-F238E27FC236}">
                  <a16:creationId xmlns:a16="http://schemas.microsoft.com/office/drawing/2014/main" id="{E1073D94-5092-2D41-96F4-0E251EFA7E05}"/>
                </a:ext>
              </a:extLst>
            </p:cNvPr>
            <p:cNvSpPr txBox="1">
              <a:spLocks noChangeArrowheads="1"/>
            </p:cNvSpPr>
            <p:nvPr/>
          </p:nvSpPr>
          <p:spPr bwMode="auto">
            <a:xfrm>
              <a:off x="3733800" y="2514600"/>
              <a:ext cx="2133600" cy="152400"/>
            </a:xfrm>
            <a:prstGeom prst="rect">
              <a:avLst/>
            </a:prstGeom>
            <a:noFill/>
            <a:ln w="9525">
              <a:noFill/>
              <a:miter lim="800000"/>
              <a:headEnd/>
              <a:tailEnd/>
            </a:ln>
          </p:spPr>
          <p:txBody>
            <a:bodyPr lIns="0" tIns="0" rIns="0" bIns="0" anchor="b">
              <a:prstTxWarp prst="textNoShape">
                <a:avLst/>
              </a:prstTxWarp>
            </a:bodyPr>
            <a:lstStyle/>
            <a:p>
              <a:pPr algn="r"/>
              <a:r>
                <a:rPr lang="en-US" sz="1200">
                  <a:solidFill>
                    <a:srgbClr val="808080"/>
                  </a:solidFill>
                </a:rPr>
                <a:t>mul/add imbalance</a:t>
              </a:r>
            </a:p>
          </p:txBody>
        </p:sp>
        <p:sp>
          <p:nvSpPr>
            <p:cNvPr id="591" name="Text Box 193">
              <a:extLst>
                <a:ext uri="{FF2B5EF4-FFF2-40B4-BE49-F238E27FC236}">
                  <a16:creationId xmlns:a16="http://schemas.microsoft.com/office/drawing/2014/main" id="{293389A8-1983-A340-9838-E94DD4CC2E86}"/>
                </a:ext>
              </a:extLst>
            </p:cNvPr>
            <p:cNvSpPr txBox="1">
              <a:spLocks noChangeArrowheads="1"/>
            </p:cNvSpPr>
            <p:nvPr/>
          </p:nvSpPr>
          <p:spPr bwMode="auto">
            <a:xfrm rot="-2700000">
              <a:off x="3505200" y="2590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SW prefetch</a:t>
              </a:r>
            </a:p>
          </p:txBody>
        </p:sp>
        <p:sp>
          <p:nvSpPr>
            <p:cNvPr id="592" name="Text Box 194">
              <a:extLst>
                <a:ext uri="{FF2B5EF4-FFF2-40B4-BE49-F238E27FC236}">
                  <a16:creationId xmlns:a16="http://schemas.microsoft.com/office/drawing/2014/main" id="{667CDA2F-751D-9942-BA3F-AB87E29FE572}"/>
                </a:ext>
              </a:extLst>
            </p:cNvPr>
            <p:cNvSpPr txBox="1">
              <a:spLocks noChangeArrowheads="1"/>
            </p:cNvSpPr>
            <p:nvPr/>
          </p:nvSpPr>
          <p:spPr bwMode="auto">
            <a:xfrm rot="-2700000">
              <a:off x="3657600" y="2590800"/>
              <a:ext cx="1828800" cy="152400"/>
            </a:xfrm>
            <a:prstGeom prst="rect">
              <a:avLst/>
            </a:prstGeom>
            <a:noFill/>
            <a:ln w="9525">
              <a:noFill/>
              <a:miter lim="800000"/>
              <a:headEnd/>
              <a:tailEnd/>
            </a:ln>
          </p:spPr>
          <p:txBody>
            <a:bodyPr lIns="0" tIns="0" rIns="0" bIns="0" anchor="b">
              <a:prstTxWarp prst="textNoShape">
                <a:avLst/>
              </a:prstTxWarp>
            </a:bodyPr>
            <a:lstStyle/>
            <a:p>
              <a:r>
                <a:rPr lang="en-US" sz="800">
                  <a:solidFill>
                    <a:srgbClr val="808080"/>
                  </a:solidFill>
                </a:rPr>
                <a:t>w/out NUMA</a:t>
              </a:r>
            </a:p>
          </p:txBody>
        </p:sp>
        <p:sp>
          <p:nvSpPr>
            <p:cNvPr id="593" name="Line 195">
              <a:extLst>
                <a:ext uri="{FF2B5EF4-FFF2-40B4-BE49-F238E27FC236}">
                  <a16:creationId xmlns:a16="http://schemas.microsoft.com/office/drawing/2014/main" id="{8F297F81-F8EF-AE4D-8AD9-197BD876FCD9}"/>
                </a:ext>
              </a:extLst>
            </p:cNvPr>
            <p:cNvSpPr>
              <a:spLocks noChangeShapeType="1"/>
            </p:cNvSpPr>
            <p:nvPr/>
          </p:nvSpPr>
          <p:spPr bwMode="auto">
            <a:xfrm>
              <a:off x="3732213" y="3352800"/>
              <a:ext cx="2287587" cy="1588"/>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94" name="Line 196">
              <a:extLst>
                <a:ext uri="{FF2B5EF4-FFF2-40B4-BE49-F238E27FC236}">
                  <a16:creationId xmlns:a16="http://schemas.microsoft.com/office/drawing/2014/main" id="{988A1749-09D2-E54E-BCF4-6A86EFC55A2F}"/>
                </a:ext>
              </a:extLst>
            </p:cNvPr>
            <p:cNvSpPr>
              <a:spLocks noChangeShapeType="1"/>
            </p:cNvSpPr>
            <p:nvPr/>
          </p:nvSpPr>
          <p:spPr bwMode="auto">
            <a:xfrm flipV="1">
              <a:off x="3732213" y="1069975"/>
              <a:ext cx="0" cy="2284413"/>
            </a:xfrm>
            <a:prstGeom prst="line">
              <a:avLst/>
            </a:prstGeom>
            <a:noFill/>
            <a:ln w="19050">
              <a:solidFill>
                <a:schemeClr val="tx1"/>
              </a:solidFill>
              <a:round/>
              <a:headEnd/>
              <a:tailEnd type="stealth" w="sm" len="sm"/>
            </a:ln>
          </p:spPr>
          <p:txBody>
            <a:bodyPr wrap="none" anchor="ctr">
              <a:prstTxWarp prst="textNoShape">
                <a:avLst/>
              </a:prstTxWarp>
            </a:bodyPr>
            <a:lstStyle/>
            <a:p>
              <a:endParaRPr lang="en-US"/>
            </a:p>
          </p:txBody>
        </p:sp>
        <p:sp>
          <p:nvSpPr>
            <p:cNvPr id="595" name="Freeform 197">
              <a:extLst>
                <a:ext uri="{FF2B5EF4-FFF2-40B4-BE49-F238E27FC236}">
                  <a16:creationId xmlns:a16="http://schemas.microsoft.com/office/drawing/2014/main" id="{8D0DC6D0-4221-5D41-9E2E-757892F15797}"/>
                </a:ext>
              </a:extLst>
            </p:cNvPr>
            <p:cNvSpPr>
              <a:spLocks/>
            </p:cNvSpPr>
            <p:nvPr/>
          </p:nvSpPr>
          <p:spPr bwMode="auto">
            <a:xfrm>
              <a:off x="4191000" y="2667000"/>
              <a:ext cx="152400" cy="457200"/>
            </a:xfrm>
            <a:custGeom>
              <a:avLst/>
              <a:gdLst>
                <a:gd name="T0" fmla="*/ 152400 w 96"/>
                <a:gd name="T1" fmla="*/ 0 h 288"/>
                <a:gd name="T2" fmla="*/ 0 w 96"/>
                <a:gd name="T3" fmla="*/ 152400 h 288"/>
                <a:gd name="T4" fmla="*/ 0 w 96"/>
                <a:gd name="T5" fmla="*/ 457200 h 288"/>
                <a:gd name="T6" fmla="*/ 152400 w 96"/>
                <a:gd name="T7" fmla="*/ 304800 h 288"/>
                <a:gd name="T8" fmla="*/ 152400 w 96"/>
                <a:gd name="T9" fmla="*/ 0 h 288"/>
                <a:gd name="T10" fmla="*/ 0 60000 65536"/>
                <a:gd name="T11" fmla="*/ 0 60000 65536"/>
                <a:gd name="T12" fmla="*/ 0 60000 65536"/>
                <a:gd name="T13" fmla="*/ 0 60000 65536"/>
                <a:gd name="T14" fmla="*/ 0 60000 65536"/>
                <a:gd name="T15" fmla="*/ 0 w 96"/>
                <a:gd name="T16" fmla="*/ 0 h 288"/>
                <a:gd name="T17" fmla="*/ 96 w 96"/>
                <a:gd name="T18" fmla="*/ 288 h 288"/>
              </a:gdLst>
              <a:ahLst/>
              <a:cxnLst>
                <a:cxn ang="T10">
                  <a:pos x="T0" y="T1"/>
                </a:cxn>
                <a:cxn ang="T11">
                  <a:pos x="T2" y="T3"/>
                </a:cxn>
                <a:cxn ang="T12">
                  <a:pos x="T4" y="T5"/>
                </a:cxn>
                <a:cxn ang="T13">
                  <a:pos x="T6" y="T7"/>
                </a:cxn>
                <a:cxn ang="T14">
                  <a:pos x="T8" y="T9"/>
                </a:cxn>
              </a:cxnLst>
              <a:rect l="T15" t="T16" r="T17" b="T18"/>
              <a:pathLst>
                <a:path w="96" h="288">
                  <a:moveTo>
                    <a:pt x="96" y="0"/>
                  </a:moveTo>
                  <a:lnTo>
                    <a:pt x="0" y="96"/>
                  </a:lnTo>
                  <a:lnTo>
                    <a:pt x="0" y="288"/>
                  </a:lnTo>
                  <a:lnTo>
                    <a:pt x="96" y="192"/>
                  </a:lnTo>
                  <a:lnTo>
                    <a:pt x="96" y="0"/>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596" name="Freeform 198">
              <a:extLst>
                <a:ext uri="{FF2B5EF4-FFF2-40B4-BE49-F238E27FC236}">
                  <a16:creationId xmlns:a16="http://schemas.microsoft.com/office/drawing/2014/main" id="{FDCD5641-166D-3047-BF7B-6C6989A5BFF6}"/>
                </a:ext>
              </a:extLst>
            </p:cNvPr>
            <p:cNvSpPr>
              <a:spLocks/>
            </p:cNvSpPr>
            <p:nvPr/>
          </p:nvSpPr>
          <p:spPr bwMode="auto">
            <a:xfrm>
              <a:off x="1219200" y="5334000"/>
              <a:ext cx="152400" cy="533400"/>
            </a:xfrm>
            <a:custGeom>
              <a:avLst/>
              <a:gdLst>
                <a:gd name="T0" fmla="*/ 152400 w 96"/>
                <a:gd name="T1" fmla="*/ 381000 h 336"/>
                <a:gd name="T2" fmla="*/ 0 w 96"/>
                <a:gd name="T3" fmla="*/ 533400 h 336"/>
                <a:gd name="T4" fmla="*/ 0 w 96"/>
                <a:gd name="T5" fmla="*/ 152400 h 336"/>
                <a:gd name="T6" fmla="*/ 152400 w 96"/>
                <a:gd name="T7" fmla="*/ 0 h 336"/>
                <a:gd name="T8" fmla="*/ 152400 w 96"/>
                <a:gd name="T9" fmla="*/ 381000 h 336"/>
                <a:gd name="T10" fmla="*/ 0 60000 65536"/>
                <a:gd name="T11" fmla="*/ 0 60000 65536"/>
                <a:gd name="T12" fmla="*/ 0 60000 65536"/>
                <a:gd name="T13" fmla="*/ 0 60000 65536"/>
                <a:gd name="T14" fmla="*/ 0 60000 65536"/>
                <a:gd name="T15" fmla="*/ 0 w 96"/>
                <a:gd name="T16" fmla="*/ 0 h 336"/>
                <a:gd name="T17" fmla="*/ 96 w 96"/>
                <a:gd name="T18" fmla="*/ 336 h 336"/>
              </a:gdLst>
              <a:ahLst/>
              <a:cxnLst>
                <a:cxn ang="T10">
                  <a:pos x="T0" y="T1"/>
                </a:cxn>
                <a:cxn ang="T11">
                  <a:pos x="T2" y="T3"/>
                </a:cxn>
                <a:cxn ang="T12">
                  <a:pos x="T4" y="T5"/>
                </a:cxn>
                <a:cxn ang="T13">
                  <a:pos x="T6" y="T7"/>
                </a:cxn>
                <a:cxn ang="T14">
                  <a:pos x="T8" y="T9"/>
                </a:cxn>
              </a:cxnLst>
              <a:rect l="T15" t="T16" r="T17" b="T18"/>
              <a:pathLst>
                <a:path w="96" h="336">
                  <a:moveTo>
                    <a:pt x="96" y="240"/>
                  </a:moveTo>
                  <a:lnTo>
                    <a:pt x="0" y="336"/>
                  </a:lnTo>
                  <a:lnTo>
                    <a:pt x="0" y="96"/>
                  </a:lnTo>
                  <a:lnTo>
                    <a:pt x="96" y="0"/>
                  </a:lnTo>
                  <a:lnTo>
                    <a:pt x="96" y="240"/>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597" name="Freeform 199">
              <a:extLst>
                <a:ext uri="{FF2B5EF4-FFF2-40B4-BE49-F238E27FC236}">
                  <a16:creationId xmlns:a16="http://schemas.microsoft.com/office/drawing/2014/main" id="{1728545E-4B9E-2048-9D17-53EB2930FB4D}"/>
                </a:ext>
              </a:extLst>
            </p:cNvPr>
            <p:cNvSpPr>
              <a:spLocks/>
            </p:cNvSpPr>
            <p:nvPr/>
          </p:nvSpPr>
          <p:spPr bwMode="auto">
            <a:xfrm>
              <a:off x="4191000" y="5257800"/>
              <a:ext cx="152400" cy="609600"/>
            </a:xfrm>
            <a:custGeom>
              <a:avLst/>
              <a:gdLst>
                <a:gd name="T0" fmla="*/ 152400 w 96"/>
                <a:gd name="T1" fmla="*/ 457200 h 384"/>
                <a:gd name="T2" fmla="*/ 0 w 96"/>
                <a:gd name="T3" fmla="*/ 609600 h 384"/>
                <a:gd name="T4" fmla="*/ 0 w 96"/>
                <a:gd name="T5" fmla="*/ 152400 h 384"/>
                <a:gd name="T6" fmla="*/ 152400 w 96"/>
                <a:gd name="T7" fmla="*/ 0 h 384"/>
                <a:gd name="T8" fmla="*/ 152400 w 96"/>
                <a:gd name="T9" fmla="*/ 457200 h 384"/>
                <a:gd name="T10" fmla="*/ 0 60000 65536"/>
                <a:gd name="T11" fmla="*/ 0 60000 65536"/>
                <a:gd name="T12" fmla="*/ 0 60000 65536"/>
                <a:gd name="T13" fmla="*/ 0 60000 65536"/>
                <a:gd name="T14" fmla="*/ 0 60000 65536"/>
                <a:gd name="T15" fmla="*/ 0 w 96"/>
                <a:gd name="T16" fmla="*/ 0 h 384"/>
                <a:gd name="T17" fmla="*/ 96 w 96"/>
                <a:gd name="T18" fmla="*/ 384 h 384"/>
              </a:gdLst>
              <a:ahLst/>
              <a:cxnLst>
                <a:cxn ang="T10">
                  <a:pos x="T0" y="T1"/>
                </a:cxn>
                <a:cxn ang="T11">
                  <a:pos x="T2" y="T3"/>
                </a:cxn>
                <a:cxn ang="T12">
                  <a:pos x="T4" y="T5"/>
                </a:cxn>
                <a:cxn ang="T13">
                  <a:pos x="T6" y="T7"/>
                </a:cxn>
                <a:cxn ang="T14">
                  <a:pos x="T8" y="T9"/>
                </a:cxn>
              </a:cxnLst>
              <a:rect l="T15" t="T16" r="T17" b="T18"/>
              <a:pathLst>
                <a:path w="96" h="384">
                  <a:moveTo>
                    <a:pt x="96" y="288"/>
                  </a:moveTo>
                  <a:lnTo>
                    <a:pt x="0" y="384"/>
                  </a:lnTo>
                  <a:lnTo>
                    <a:pt x="0" y="96"/>
                  </a:lnTo>
                  <a:lnTo>
                    <a:pt x="96" y="0"/>
                  </a:lnTo>
                  <a:lnTo>
                    <a:pt x="96" y="288"/>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598" name="Line 201">
              <a:extLst>
                <a:ext uri="{FF2B5EF4-FFF2-40B4-BE49-F238E27FC236}">
                  <a16:creationId xmlns:a16="http://schemas.microsoft.com/office/drawing/2014/main" id="{A4A64D88-2263-E74F-9EE6-04BA60E3FC8C}"/>
                </a:ext>
              </a:extLst>
            </p:cNvPr>
            <p:cNvSpPr>
              <a:spLocks noChangeShapeType="1"/>
            </p:cNvSpPr>
            <p:nvPr/>
          </p:nvSpPr>
          <p:spPr bwMode="auto">
            <a:xfrm flipV="1">
              <a:off x="1371600" y="5334000"/>
              <a:ext cx="0" cy="3810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599" name="Line 202">
              <a:extLst>
                <a:ext uri="{FF2B5EF4-FFF2-40B4-BE49-F238E27FC236}">
                  <a16:creationId xmlns:a16="http://schemas.microsoft.com/office/drawing/2014/main" id="{72B05820-97A1-6649-9CAA-6AC789323E60}"/>
                </a:ext>
              </a:extLst>
            </p:cNvPr>
            <p:cNvSpPr>
              <a:spLocks noChangeShapeType="1"/>
            </p:cNvSpPr>
            <p:nvPr/>
          </p:nvSpPr>
          <p:spPr bwMode="auto">
            <a:xfrm flipV="1">
              <a:off x="1371600" y="5486400"/>
              <a:ext cx="0" cy="8382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600" name="Line 205">
              <a:extLst>
                <a:ext uri="{FF2B5EF4-FFF2-40B4-BE49-F238E27FC236}">
                  <a16:creationId xmlns:a16="http://schemas.microsoft.com/office/drawing/2014/main" id="{47DF95D9-9AEF-4B4E-A1EA-268350CF323D}"/>
                </a:ext>
              </a:extLst>
            </p:cNvPr>
            <p:cNvSpPr>
              <a:spLocks noChangeShapeType="1"/>
            </p:cNvSpPr>
            <p:nvPr/>
          </p:nvSpPr>
          <p:spPr bwMode="auto">
            <a:xfrm flipV="1">
              <a:off x="4343400" y="5257800"/>
              <a:ext cx="0" cy="4572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601" name="Line 206">
              <a:extLst>
                <a:ext uri="{FF2B5EF4-FFF2-40B4-BE49-F238E27FC236}">
                  <a16:creationId xmlns:a16="http://schemas.microsoft.com/office/drawing/2014/main" id="{17F67E89-5A20-7546-BAA3-7AD6CEFDB235}"/>
                </a:ext>
              </a:extLst>
            </p:cNvPr>
            <p:cNvSpPr>
              <a:spLocks noChangeShapeType="1"/>
            </p:cNvSpPr>
            <p:nvPr/>
          </p:nvSpPr>
          <p:spPr bwMode="auto">
            <a:xfrm flipV="1">
              <a:off x="4343400" y="5257800"/>
              <a:ext cx="0" cy="10668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602" name="Line 207">
              <a:extLst>
                <a:ext uri="{FF2B5EF4-FFF2-40B4-BE49-F238E27FC236}">
                  <a16:creationId xmlns:a16="http://schemas.microsoft.com/office/drawing/2014/main" id="{D5D09DB6-4988-594C-9A36-8B2ACA89DA1F}"/>
                </a:ext>
              </a:extLst>
            </p:cNvPr>
            <p:cNvSpPr>
              <a:spLocks noChangeShapeType="1"/>
            </p:cNvSpPr>
            <p:nvPr/>
          </p:nvSpPr>
          <p:spPr bwMode="auto">
            <a:xfrm flipV="1">
              <a:off x="4343400" y="2667000"/>
              <a:ext cx="0" cy="3048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603" name="Line 208">
              <a:extLst>
                <a:ext uri="{FF2B5EF4-FFF2-40B4-BE49-F238E27FC236}">
                  <a16:creationId xmlns:a16="http://schemas.microsoft.com/office/drawing/2014/main" id="{6EF4B5D6-EFE7-E348-BA44-40A66107E9EC}"/>
                </a:ext>
              </a:extLst>
            </p:cNvPr>
            <p:cNvSpPr>
              <a:spLocks noChangeShapeType="1"/>
            </p:cNvSpPr>
            <p:nvPr/>
          </p:nvSpPr>
          <p:spPr bwMode="auto">
            <a:xfrm flipV="1">
              <a:off x="4343400" y="2667000"/>
              <a:ext cx="0" cy="6858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604" name="Oval 678">
              <a:extLst>
                <a:ext uri="{FF2B5EF4-FFF2-40B4-BE49-F238E27FC236}">
                  <a16:creationId xmlns:a16="http://schemas.microsoft.com/office/drawing/2014/main" id="{33F864B7-14E3-A448-9C31-D4B50BBE6D29}"/>
                </a:ext>
              </a:extLst>
            </p:cNvPr>
            <p:cNvSpPr>
              <a:spLocks noChangeArrowheads="1"/>
            </p:cNvSpPr>
            <p:nvPr/>
          </p:nvSpPr>
          <p:spPr bwMode="auto">
            <a:xfrm>
              <a:off x="4267200" y="2590800"/>
              <a:ext cx="152400" cy="152400"/>
            </a:xfrm>
            <a:prstGeom prst="ellipse">
              <a:avLst/>
            </a:prstGeom>
            <a:solidFill>
              <a:srgbClr val="00FF00"/>
            </a:solidFill>
            <a:ln w="3175">
              <a:solidFill>
                <a:srgbClr val="008000"/>
              </a:solidFill>
              <a:round/>
              <a:headEnd/>
              <a:tailEnd/>
            </a:ln>
            <a:effectLst>
              <a:outerShdw blurRad="63500" dist="38099" dir="2700000" algn="ctr" rotWithShape="0">
                <a:srgbClr val="000000">
                  <a:alpha val="75000"/>
                </a:srgbClr>
              </a:outerShdw>
            </a:effectLst>
          </p:spPr>
          <p:txBody>
            <a:bodyPr wrap="none" anchor="ctr">
              <a:prstTxWarp prst="textNoShape">
                <a:avLst/>
              </a:prstTxWarp>
            </a:bodyPr>
            <a:lstStyle/>
            <a:p>
              <a:pPr>
                <a:defRPr/>
              </a:pPr>
              <a:endParaRPr lang="en-US" sz="2400"/>
            </a:p>
          </p:txBody>
        </p:sp>
        <p:sp>
          <p:nvSpPr>
            <p:cNvPr id="605" name="Oval 678">
              <a:extLst>
                <a:ext uri="{FF2B5EF4-FFF2-40B4-BE49-F238E27FC236}">
                  <a16:creationId xmlns:a16="http://schemas.microsoft.com/office/drawing/2014/main" id="{332854A8-7F1F-8A41-9D71-FDB1DB9ADE82}"/>
                </a:ext>
              </a:extLst>
            </p:cNvPr>
            <p:cNvSpPr>
              <a:spLocks noChangeArrowheads="1"/>
            </p:cNvSpPr>
            <p:nvPr/>
          </p:nvSpPr>
          <p:spPr bwMode="auto">
            <a:xfrm>
              <a:off x="1295400" y="5334000"/>
              <a:ext cx="152400" cy="152400"/>
            </a:xfrm>
            <a:prstGeom prst="ellipse">
              <a:avLst/>
            </a:prstGeom>
            <a:solidFill>
              <a:srgbClr val="00FF00"/>
            </a:solidFill>
            <a:ln w="3175">
              <a:solidFill>
                <a:srgbClr val="008000"/>
              </a:solidFill>
              <a:round/>
              <a:headEnd/>
              <a:tailEnd/>
            </a:ln>
            <a:effectLst>
              <a:outerShdw blurRad="63500" dist="38099" dir="2700000" algn="ctr" rotWithShape="0">
                <a:srgbClr val="000000">
                  <a:alpha val="75000"/>
                </a:srgbClr>
              </a:outerShdw>
            </a:effectLst>
          </p:spPr>
          <p:txBody>
            <a:bodyPr wrap="none" anchor="ctr">
              <a:prstTxWarp prst="textNoShape">
                <a:avLst/>
              </a:prstTxWarp>
            </a:bodyPr>
            <a:lstStyle/>
            <a:p>
              <a:pPr>
                <a:defRPr/>
              </a:pPr>
              <a:endParaRPr lang="en-US" sz="2400"/>
            </a:p>
          </p:txBody>
        </p:sp>
        <p:sp>
          <p:nvSpPr>
            <p:cNvPr id="606" name="Oval 678">
              <a:extLst>
                <a:ext uri="{FF2B5EF4-FFF2-40B4-BE49-F238E27FC236}">
                  <a16:creationId xmlns:a16="http://schemas.microsoft.com/office/drawing/2014/main" id="{5556D8C2-7425-3246-9D00-6832002FDAAC}"/>
                </a:ext>
              </a:extLst>
            </p:cNvPr>
            <p:cNvSpPr>
              <a:spLocks noChangeArrowheads="1"/>
            </p:cNvSpPr>
            <p:nvPr/>
          </p:nvSpPr>
          <p:spPr bwMode="auto">
            <a:xfrm>
              <a:off x="4267200" y="5181600"/>
              <a:ext cx="152400" cy="152400"/>
            </a:xfrm>
            <a:prstGeom prst="ellipse">
              <a:avLst/>
            </a:prstGeom>
            <a:solidFill>
              <a:srgbClr val="00FF00"/>
            </a:solidFill>
            <a:ln w="3175">
              <a:solidFill>
                <a:srgbClr val="008000"/>
              </a:solidFill>
              <a:round/>
              <a:headEnd/>
              <a:tailEnd/>
            </a:ln>
            <a:effectLst>
              <a:outerShdw blurRad="63500" dist="38099" dir="2700000" algn="ctr" rotWithShape="0">
                <a:srgbClr val="000000">
                  <a:alpha val="75000"/>
                </a:srgbClr>
              </a:outerShdw>
            </a:effectLst>
          </p:spPr>
          <p:txBody>
            <a:bodyPr wrap="none" anchor="ctr">
              <a:prstTxWarp prst="textNoShape">
                <a:avLst/>
              </a:prstTxWarp>
            </a:bodyPr>
            <a:lstStyle/>
            <a:p>
              <a:pPr>
                <a:defRPr/>
              </a:pPr>
              <a:endParaRPr lang="en-US" sz="2400"/>
            </a:p>
          </p:txBody>
        </p:sp>
        <p:sp>
          <p:nvSpPr>
            <p:cNvPr id="607" name="Freeform 219">
              <a:extLst>
                <a:ext uri="{FF2B5EF4-FFF2-40B4-BE49-F238E27FC236}">
                  <a16:creationId xmlns:a16="http://schemas.microsoft.com/office/drawing/2014/main" id="{364FB639-75F4-7749-BA9C-326F833AA54D}"/>
                </a:ext>
              </a:extLst>
            </p:cNvPr>
            <p:cNvSpPr>
              <a:spLocks/>
            </p:cNvSpPr>
            <p:nvPr/>
          </p:nvSpPr>
          <p:spPr bwMode="auto">
            <a:xfrm>
              <a:off x="1219200" y="2895600"/>
              <a:ext cx="152400" cy="457200"/>
            </a:xfrm>
            <a:custGeom>
              <a:avLst/>
              <a:gdLst>
                <a:gd name="T0" fmla="*/ 152400 w 96"/>
                <a:gd name="T1" fmla="*/ 0 h 288"/>
                <a:gd name="T2" fmla="*/ 0 w 96"/>
                <a:gd name="T3" fmla="*/ 152400 h 288"/>
                <a:gd name="T4" fmla="*/ 0 w 96"/>
                <a:gd name="T5" fmla="*/ 457200 h 288"/>
                <a:gd name="T6" fmla="*/ 152400 w 96"/>
                <a:gd name="T7" fmla="*/ 304800 h 288"/>
                <a:gd name="T8" fmla="*/ 152400 w 96"/>
                <a:gd name="T9" fmla="*/ 0 h 288"/>
                <a:gd name="T10" fmla="*/ 0 60000 65536"/>
                <a:gd name="T11" fmla="*/ 0 60000 65536"/>
                <a:gd name="T12" fmla="*/ 0 60000 65536"/>
                <a:gd name="T13" fmla="*/ 0 60000 65536"/>
                <a:gd name="T14" fmla="*/ 0 60000 65536"/>
                <a:gd name="T15" fmla="*/ 0 w 96"/>
                <a:gd name="T16" fmla="*/ 0 h 288"/>
                <a:gd name="T17" fmla="*/ 96 w 96"/>
                <a:gd name="T18" fmla="*/ 288 h 288"/>
              </a:gdLst>
              <a:ahLst/>
              <a:cxnLst>
                <a:cxn ang="T10">
                  <a:pos x="T0" y="T1"/>
                </a:cxn>
                <a:cxn ang="T11">
                  <a:pos x="T2" y="T3"/>
                </a:cxn>
                <a:cxn ang="T12">
                  <a:pos x="T4" y="T5"/>
                </a:cxn>
                <a:cxn ang="T13">
                  <a:pos x="T6" y="T7"/>
                </a:cxn>
                <a:cxn ang="T14">
                  <a:pos x="T8" y="T9"/>
                </a:cxn>
              </a:cxnLst>
              <a:rect l="T15" t="T16" r="T17" b="T18"/>
              <a:pathLst>
                <a:path w="96" h="288">
                  <a:moveTo>
                    <a:pt x="96" y="0"/>
                  </a:moveTo>
                  <a:lnTo>
                    <a:pt x="0" y="96"/>
                  </a:lnTo>
                  <a:lnTo>
                    <a:pt x="0" y="288"/>
                  </a:lnTo>
                  <a:lnTo>
                    <a:pt x="96" y="192"/>
                  </a:lnTo>
                  <a:lnTo>
                    <a:pt x="96" y="0"/>
                  </a:lnTo>
                  <a:close/>
                </a:path>
              </a:pathLst>
            </a:custGeom>
            <a:gradFill rotWithShape="0">
              <a:gsLst>
                <a:gs pos="0">
                  <a:srgbClr val="CC66FF">
                    <a:alpha val="0"/>
                  </a:srgbClr>
                </a:gs>
                <a:gs pos="100000">
                  <a:srgbClr val="CC66FF"/>
                </a:gs>
              </a:gsLst>
              <a:lin ang="0" scaled="1"/>
            </a:gradFill>
            <a:ln w="9525">
              <a:noFill/>
              <a:round/>
              <a:headEnd/>
              <a:tailEnd/>
            </a:ln>
          </p:spPr>
          <p:txBody>
            <a:bodyPr wrap="none" anchor="ctr">
              <a:prstTxWarp prst="textNoShape">
                <a:avLst/>
              </a:prstTxWarp>
            </a:bodyPr>
            <a:lstStyle/>
            <a:p>
              <a:endParaRPr lang="en-US"/>
            </a:p>
          </p:txBody>
        </p:sp>
        <p:sp>
          <p:nvSpPr>
            <p:cNvPr id="608" name="Line 220">
              <a:extLst>
                <a:ext uri="{FF2B5EF4-FFF2-40B4-BE49-F238E27FC236}">
                  <a16:creationId xmlns:a16="http://schemas.microsoft.com/office/drawing/2014/main" id="{7DA98955-8E4E-C846-B6C7-C4F1F147A4D3}"/>
                </a:ext>
              </a:extLst>
            </p:cNvPr>
            <p:cNvSpPr>
              <a:spLocks noChangeShapeType="1"/>
            </p:cNvSpPr>
            <p:nvPr/>
          </p:nvSpPr>
          <p:spPr bwMode="auto">
            <a:xfrm flipV="1">
              <a:off x="1371600" y="2895600"/>
              <a:ext cx="0" cy="304800"/>
            </a:xfrm>
            <a:prstGeom prst="line">
              <a:avLst/>
            </a:prstGeom>
            <a:noFill/>
            <a:ln w="38100">
              <a:solidFill>
                <a:srgbClr val="CC66FF"/>
              </a:solidFill>
              <a:round/>
              <a:headEnd/>
              <a:tailEnd/>
            </a:ln>
          </p:spPr>
          <p:txBody>
            <a:bodyPr wrap="none" anchor="ctr">
              <a:prstTxWarp prst="textNoShape">
                <a:avLst/>
              </a:prstTxWarp>
            </a:bodyPr>
            <a:lstStyle/>
            <a:p>
              <a:endParaRPr lang="en-US"/>
            </a:p>
          </p:txBody>
        </p:sp>
        <p:sp>
          <p:nvSpPr>
            <p:cNvPr id="609" name="Line 221">
              <a:extLst>
                <a:ext uri="{FF2B5EF4-FFF2-40B4-BE49-F238E27FC236}">
                  <a16:creationId xmlns:a16="http://schemas.microsoft.com/office/drawing/2014/main" id="{C6FF6F59-A60A-EB45-B903-51DD6CC4257D}"/>
                </a:ext>
              </a:extLst>
            </p:cNvPr>
            <p:cNvSpPr>
              <a:spLocks noChangeShapeType="1"/>
            </p:cNvSpPr>
            <p:nvPr/>
          </p:nvSpPr>
          <p:spPr bwMode="auto">
            <a:xfrm flipV="1">
              <a:off x="1371600" y="2895600"/>
              <a:ext cx="0" cy="457200"/>
            </a:xfrm>
            <a:prstGeom prst="line">
              <a:avLst/>
            </a:prstGeom>
            <a:noFill/>
            <a:ln w="19050">
              <a:solidFill>
                <a:srgbClr val="0000FF"/>
              </a:solidFill>
              <a:prstDash val="dash"/>
              <a:round/>
              <a:headEnd/>
              <a:tailEnd/>
            </a:ln>
          </p:spPr>
          <p:txBody>
            <a:bodyPr wrap="none" anchor="ctr">
              <a:prstTxWarp prst="textNoShape">
                <a:avLst/>
              </a:prstTxWarp>
            </a:bodyPr>
            <a:lstStyle/>
            <a:p>
              <a:endParaRPr lang="en-US"/>
            </a:p>
          </p:txBody>
        </p:sp>
        <p:sp>
          <p:nvSpPr>
            <p:cNvPr id="610" name="Oval 678">
              <a:extLst>
                <a:ext uri="{FF2B5EF4-FFF2-40B4-BE49-F238E27FC236}">
                  <a16:creationId xmlns:a16="http://schemas.microsoft.com/office/drawing/2014/main" id="{AEC9306C-A41B-6E43-9AD0-9FE13F2F34C8}"/>
                </a:ext>
              </a:extLst>
            </p:cNvPr>
            <p:cNvSpPr>
              <a:spLocks noChangeArrowheads="1"/>
            </p:cNvSpPr>
            <p:nvPr/>
          </p:nvSpPr>
          <p:spPr bwMode="auto">
            <a:xfrm>
              <a:off x="1295400" y="2819400"/>
              <a:ext cx="152400" cy="152400"/>
            </a:xfrm>
            <a:prstGeom prst="ellipse">
              <a:avLst/>
            </a:prstGeom>
            <a:solidFill>
              <a:srgbClr val="00FF00"/>
            </a:solidFill>
            <a:ln w="3175">
              <a:solidFill>
                <a:srgbClr val="008000"/>
              </a:solidFill>
              <a:round/>
              <a:headEnd/>
              <a:tailEnd/>
            </a:ln>
            <a:effectLst>
              <a:outerShdw blurRad="63500" dist="38099" dir="2700000" algn="ctr" rotWithShape="0">
                <a:srgbClr val="000000">
                  <a:alpha val="75000"/>
                </a:srgbClr>
              </a:outerShdw>
            </a:effectLst>
          </p:spPr>
          <p:txBody>
            <a:bodyPr wrap="none" anchor="ctr">
              <a:prstTxWarp prst="textNoShape">
                <a:avLst/>
              </a:prstTxWarp>
            </a:bodyPr>
            <a:lstStyle/>
            <a:p>
              <a:pPr>
                <a:defRPr/>
              </a:pPr>
              <a:endParaRPr lang="en-US" sz="2400"/>
            </a:p>
          </p:txBody>
        </p:sp>
        <p:sp>
          <p:nvSpPr>
            <p:cNvPr id="611" name="Freeform 672">
              <a:extLst>
                <a:ext uri="{FF2B5EF4-FFF2-40B4-BE49-F238E27FC236}">
                  <a16:creationId xmlns:a16="http://schemas.microsoft.com/office/drawing/2014/main" id="{98603DA8-31D1-6A4D-98B0-EC32CA66DA68}"/>
                </a:ext>
              </a:extLst>
            </p:cNvPr>
            <p:cNvSpPr>
              <a:spLocks/>
            </p:cNvSpPr>
            <p:nvPr/>
          </p:nvSpPr>
          <p:spPr bwMode="auto">
            <a:xfrm>
              <a:off x="1143000" y="3276600"/>
              <a:ext cx="152400" cy="152400"/>
            </a:xfrm>
            <a:custGeom>
              <a:avLst/>
              <a:gdLst/>
              <a:ahLst/>
              <a:cxnLst>
                <a:cxn ang="0">
                  <a:pos x="48" y="0"/>
                </a:cxn>
                <a:cxn ang="0">
                  <a:pos x="0" y="48"/>
                </a:cxn>
                <a:cxn ang="0">
                  <a:pos x="48" y="96"/>
                </a:cxn>
                <a:cxn ang="0">
                  <a:pos x="96" y="48"/>
                </a:cxn>
                <a:cxn ang="0">
                  <a:pos x="48" y="0"/>
                </a:cxn>
              </a:cxnLst>
              <a:rect l="0" t="0" r="r" b="b"/>
              <a:pathLst>
                <a:path w="96" h="96">
                  <a:moveTo>
                    <a:pt x="48" y="0"/>
                  </a:moveTo>
                  <a:lnTo>
                    <a:pt x="0" y="48"/>
                  </a:lnTo>
                  <a:lnTo>
                    <a:pt x="48" y="96"/>
                  </a:lnTo>
                  <a:lnTo>
                    <a:pt x="96" y="48"/>
                  </a:lnTo>
                  <a:lnTo>
                    <a:pt x="48" y="0"/>
                  </a:lnTo>
                  <a:close/>
                </a:path>
              </a:pathLst>
            </a:custGeom>
            <a:solidFill>
              <a:srgbClr val="FF0000"/>
            </a:solidFill>
            <a:ln w="3175">
              <a:solidFill>
                <a:srgbClr val="80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2400"/>
            </a:p>
          </p:txBody>
        </p:sp>
        <p:sp>
          <p:nvSpPr>
            <p:cNvPr id="626" name="Line 222">
              <a:extLst>
                <a:ext uri="{FF2B5EF4-FFF2-40B4-BE49-F238E27FC236}">
                  <a16:creationId xmlns:a16="http://schemas.microsoft.com/office/drawing/2014/main" id="{066614F1-DA19-1342-98CE-6372E6CA1EA9}"/>
                </a:ext>
              </a:extLst>
            </p:cNvPr>
            <p:cNvSpPr>
              <a:spLocks noChangeShapeType="1"/>
            </p:cNvSpPr>
            <p:nvPr/>
          </p:nvSpPr>
          <p:spPr bwMode="auto">
            <a:xfrm flipV="1">
              <a:off x="4191000" y="3124200"/>
              <a:ext cx="0" cy="228600"/>
            </a:xfrm>
            <a:prstGeom prst="line">
              <a:avLst/>
            </a:prstGeom>
            <a:noFill/>
            <a:ln w="19050">
              <a:solidFill>
                <a:srgbClr val="3366FF"/>
              </a:solidFill>
              <a:prstDash val="sysDot"/>
              <a:round/>
              <a:headEnd/>
              <a:tailEnd/>
            </a:ln>
          </p:spPr>
          <p:txBody>
            <a:bodyPr wrap="none" anchor="ctr">
              <a:prstTxWarp prst="textNoShape">
                <a:avLst/>
              </a:prstTxWarp>
            </a:bodyPr>
            <a:lstStyle/>
            <a:p>
              <a:endParaRPr lang="en-US"/>
            </a:p>
          </p:txBody>
        </p:sp>
        <p:sp>
          <p:nvSpPr>
            <p:cNvPr id="627" name="Line 225">
              <a:extLst>
                <a:ext uri="{FF2B5EF4-FFF2-40B4-BE49-F238E27FC236}">
                  <a16:creationId xmlns:a16="http://schemas.microsoft.com/office/drawing/2014/main" id="{F81CB28D-61FC-2A4D-89C1-949EA8D5E616}"/>
                </a:ext>
              </a:extLst>
            </p:cNvPr>
            <p:cNvSpPr>
              <a:spLocks noChangeShapeType="1"/>
            </p:cNvSpPr>
            <p:nvPr/>
          </p:nvSpPr>
          <p:spPr bwMode="auto">
            <a:xfrm flipV="1">
              <a:off x="1219200" y="5867400"/>
              <a:ext cx="0" cy="457200"/>
            </a:xfrm>
            <a:prstGeom prst="line">
              <a:avLst/>
            </a:prstGeom>
            <a:noFill/>
            <a:ln w="19050">
              <a:solidFill>
                <a:srgbClr val="3366FF"/>
              </a:solidFill>
              <a:prstDash val="sysDot"/>
              <a:round/>
              <a:headEnd/>
              <a:tailEnd/>
            </a:ln>
          </p:spPr>
          <p:txBody>
            <a:bodyPr wrap="none" anchor="ctr">
              <a:prstTxWarp prst="textNoShape">
                <a:avLst/>
              </a:prstTxWarp>
            </a:bodyPr>
            <a:lstStyle/>
            <a:p>
              <a:endParaRPr lang="en-US"/>
            </a:p>
          </p:txBody>
        </p:sp>
        <p:sp>
          <p:nvSpPr>
            <p:cNvPr id="628" name="Freeform 672">
              <a:extLst>
                <a:ext uri="{FF2B5EF4-FFF2-40B4-BE49-F238E27FC236}">
                  <a16:creationId xmlns:a16="http://schemas.microsoft.com/office/drawing/2014/main" id="{FDEEDCC4-18DA-144F-B3C6-6D0BF709116C}"/>
                </a:ext>
              </a:extLst>
            </p:cNvPr>
            <p:cNvSpPr>
              <a:spLocks/>
            </p:cNvSpPr>
            <p:nvPr/>
          </p:nvSpPr>
          <p:spPr bwMode="auto">
            <a:xfrm>
              <a:off x="4114800" y="3124200"/>
              <a:ext cx="152400" cy="152400"/>
            </a:xfrm>
            <a:custGeom>
              <a:avLst/>
              <a:gdLst/>
              <a:ahLst/>
              <a:cxnLst>
                <a:cxn ang="0">
                  <a:pos x="48" y="0"/>
                </a:cxn>
                <a:cxn ang="0">
                  <a:pos x="0" y="48"/>
                </a:cxn>
                <a:cxn ang="0">
                  <a:pos x="48" y="96"/>
                </a:cxn>
                <a:cxn ang="0">
                  <a:pos x="96" y="48"/>
                </a:cxn>
                <a:cxn ang="0">
                  <a:pos x="48" y="0"/>
                </a:cxn>
              </a:cxnLst>
              <a:rect l="0" t="0" r="r" b="b"/>
              <a:pathLst>
                <a:path w="96" h="96">
                  <a:moveTo>
                    <a:pt x="48" y="0"/>
                  </a:moveTo>
                  <a:lnTo>
                    <a:pt x="0" y="48"/>
                  </a:lnTo>
                  <a:lnTo>
                    <a:pt x="48" y="96"/>
                  </a:lnTo>
                  <a:lnTo>
                    <a:pt x="96" y="48"/>
                  </a:lnTo>
                  <a:lnTo>
                    <a:pt x="48" y="0"/>
                  </a:lnTo>
                  <a:close/>
                </a:path>
              </a:pathLst>
            </a:custGeom>
            <a:solidFill>
              <a:srgbClr val="FF0000"/>
            </a:solidFill>
            <a:ln w="3175">
              <a:solidFill>
                <a:srgbClr val="80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2400"/>
            </a:p>
          </p:txBody>
        </p:sp>
        <p:sp>
          <p:nvSpPr>
            <p:cNvPr id="629" name="Freeform 672">
              <a:extLst>
                <a:ext uri="{FF2B5EF4-FFF2-40B4-BE49-F238E27FC236}">
                  <a16:creationId xmlns:a16="http://schemas.microsoft.com/office/drawing/2014/main" id="{C375D58F-3BC0-3349-B3C9-1ED3FA32877D}"/>
                </a:ext>
              </a:extLst>
            </p:cNvPr>
            <p:cNvSpPr>
              <a:spLocks/>
            </p:cNvSpPr>
            <p:nvPr/>
          </p:nvSpPr>
          <p:spPr bwMode="auto">
            <a:xfrm>
              <a:off x="1143000" y="5867400"/>
              <a:ext cx="152400" cy="152400"/>
            </a:xfrm>
            <a:custGeom>
              <a:avLst/>
              <a:gdLst/>
              <a:ahLst/>
              <a:cxnLst>
                <a:cxn ang="0">
                  <a:pos x="48" y="0"/>
                </a:cxn>
                <a:cxn ang="0">
                  <a:pos x="0" y="48"/>
                </a:cxn>
                <a:cxn ang="0">
                  <a:pos x="48" y="96"/>
                </a:cxn>
                <a:cxn ang="0">
                  <a:pos x="96" y="48"/>
                </a:cxn>
                <a:cxn ang="0">
                  <a:pos x="48" y="0"/>
                </a:cxn>
              </a:cxnLst>
              <a:rect l="0" t="0" r="r" b="b"/>
              <a:pathLst>
                <a:path w="96" h="96">
                  <a:moveTo>
                    <a:pt x="48" y="0"/>
                  </a:moveTo>
                  <a:lnTo>
                    <a:pt x="0" y="48"/>
                  </a:lnTo>
                  <a:lnTo>
                    <a:pt x="48" y="96"/>
                  </a:lnTo>
                  <a:lnTo>
                    <a:pt x="96" y="48"/>
                  </a:lnTo>
                  <a:lnTo>
                    <a:pt x="48" y="0"/>
                  </a:lnTo>
                  <a:close/>
                </a:path>
              </a:pathLst>
            </a:custGeom>
            <a:solidFill>
              <a:srgbClr val="FF0000"/>
            </a:solidFill>
            <a:ln w="3175">
              <a:solidFill>
                <a:srgbClr val="80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2400"/>
            </a:p>
          </p:txBody>
        </p:sp>
        <p:sp>
          <p:nvSpPr>
            <p:cNvPr id="630" name="Text Box 226">
              <a:extLst>
                <a:ext uri="{FF2B5EF4-FFF2-40B4-BE49-F238E27FC236}">
                  <a16:creationId xmlns:a16="http://schemas.microsoft.com/office/drawing/2014/main" id="{4C042FEC-1036-CE49-B4FC-D5CC3D1B0618}"/>
                </a:ext>
              </a:extLst>
            </p:cNvPr>
            <p:cNvSpPr txBox="1">
              <a:spLocks noChangeArrowheads="1"/>
            </p:cNvSpPr>
            <p:nvPr/>
          </p:nvSpPr>
          <p:spPr bwMode="auto">
            <a:xfrm>
              <a:off x="3810000" y="3886200"/>
              <a:ext cx="2132013" cy="609600"/>
            </a:xfrm>
            <a:prstGeom prst="rect">
              <a:avLst/>
            </a:prstGeom>
            <a:noFill/>
            <a:ln w="9525">
              <a:noFill/>
              <a:miter lim="800000"/>
              <a:headEnd/>
              <a:tailEnd/>
            </a:ln>
          </p:spPr>
          <p:txBody>
            <a:bodyPr wrap="none" lIns="0" tIns="0" rIns="0" bIns="0" anchor="ctr">
              <a:prstTxWarp prst="textNoShape">
                <a:avLst/>
              </a:prstTxWarp>
            </a:bodyPr>
            <a:lstStyle/>
            <a:p>
              <a:r>
                <a:rPr lang="en-US" sz="1800"/>
                <a:t>IBM QS20</a:t>
              </a:r>
            </a:p>
            <a:p>
              <a:r>
                <a:rPr lang="en-US" sz="1800"/>
                <a:t>Cell Blade</a:t>
              </a:r>
            </a:p>
          </p:txBody>
        </p:sp>
        <p:sp>
          <p:nvSpPr>
            <p:cNvPr id="631" name="Text Box 227">
              <a:extLst>
                <a:ext uri="{FF2B5EF4-FFF2-40B4-BE49-F238E27FC236}">
                  <a16:creationId xmlns:a16="http://schemas.microsoft.com/office/drawing/2014/main" id="{ADBC8ABC-669E-924F-9255-72E89775221A}"/>
                </a:ext>
              </a:extLst>
            </p:cNvPr>
            <p:cNvSpPr txBox="1">
              <a:spLocks noChangeArrowheads="1"/>
            </p:cNvSpPr>
            <p:nvPr/>
          </p:nvSpPr>
          <p:spPr bwMode="auto">
            <a:xfrm>
              <a:off x="3810000" y="914400"/>
              <a:ext cx="2130425" cy="609600"/>
            </a:xfrm>
            <a:prstGeom prst="rect">
              <a:avLst/>
            </a:prstGeom>
            <a:noFill/>
            <a:ln w="9525">
              <a:noFill/>
              <a:miter lim="800000"/>
              <a:headEnd/>
              <a:tailEnd/>
            </a:ln>
          </p:spPr>
          <p:txBody>
            <a:bodyPr wrap="none" lIns="0" tIns="0" rIns="0" bIns="0" anchor="ctr">
              <a:prstTxWarp prst="textNoShape">
                <a:avLst/>
              </a:prstTxWarp>
            </a:bodyPr>
            <a:lstStyle/>
            <a:p>
              <a:r>
                <a:rPr lang="en-US" sz="1800"/>
                <a:t>Opteron 2356</a:t>
              </a:r>
            </a:p>
            <a:p>
              <a:r>
                <a:rPr lang="en-US" sz="1800"/>
                <a:t>(Barcelona)</a:t>
              </a:r>
            </a:p>
          </p:txBody>
        </p:sp>
        <p:sp>
          <p:nvSpPr>
            <p:cNvPr id="632" name="Text Box 228">
              <a:extLst>
                <a:ext uri="{FF2B5EF4-FFF2-40B4-BE49-F238E27FC236}">
                  <a16:creationId xmlns:a16="http://schemas.microsoft.com/office/drawing/2014/main" id="{F9987663-7F4A-274C-AA82-CCB054A19587}"/>
                </a:ext>
              </a:extLst>
            </p:cNvPr>
            <p:cNvSpPr txBox="1">
              <a:spLocks noChangeArrowheads="1"/>
            </p:cNvSpPr>
            <p:nvPr/>
          </p:nvSpPr>
          <p:spPr bwMode="auto">
            <a:xfrm>
              <a:off x="838200" y="914400"/>
              <a:ext cx="2132013" cy="609600"/>
            </a:xfrm>
            <a:prstGeom prst="rect">
              <a:avLst/>
            </a:prstGeom>
            <a:noFill/>
            <a:ln w="9525">
              <a:noFill/>
              <a:miter lim="800000"/>
              <a:headEnd/>
              <a:tailEnd/>
            </a:ln>
          </p:spPr>
          <p:txBody>
            <a:bodyPr wrap="none" lIns="0" tIns="0" rIns="0" bIns="0" anchor="ctr">
              <a:prstTxWarp prst="textNoShape">
                <a:avLst/>
              </a:prstTxWarp>
            </a:bodyPr>
            <a:lstStyle/>
            <a:p>
              <a:r>
                <a:rPr lang="en-US" sz="1800"/>
                <a:t>Intel Xeon E5345</a:t>
              </a:r>
            </a:p>
            <a:p>
              <a:r>
                <a:rPr lang="en-US" sz="1800"/>
                <a:t>(Clovertown)</a:t>
              </a:r>
            </a:p>
          </p:txBody>
        </p:sp>
        <p:sp>
          <p:nvSpPr>
            <p:cNvPr id="633" name="Text Box 229">
              <a:extLst>
                <a:ext uri="{FF2B5EF4-FFF2-40B4-BE49-F238E27FC236}">
                  <a16:creationId xmlns:a16="http://schemas.microsoft.com/office/drawing/2014/main" id="{3270DD05-2A94-CC4E-B30A-2B26C032BC59}"/>
                </a:ext>
              </a:extLst>
            </p:cNvPr>
            <p:cNvSpPr txBox="1">
              <a:spLocks noChangeArrowheads="1"/>
            </p:cNvSpPr>
            <p:nvPr/>
          </p:nvSpPr>
          <p:spPr bwMode="auto">
            <a:xfrm>
              <a:off x="838200" y="3884613"/>
              <a:ext cx="2132013" cy="611187"/>
            </a:xfrm>
            <a:prstGeom prst="rect">
              <a:avLst/>
            </a:prstGeom>
            <a:noFill/>
            <a:ln w="9525">
              <a:noFill/>
              <a:miter lim="800000"/>
              <a:headEnd/>
              <a:tailEnd/>
            </a:ln>
          </p:spPr>
          <p:txBody>
            <a:bodyPr wrap="none" lIns="0" tIns="0" rIns="0" bIns="0" anchor="ctr">
              <a:prstTxWarp prst="textNoShape">
                <a:avLst/>
              </a:prstTxWarp>
            </a:bodyPr>
            <a:lstStyle/>
            <a:p>
              <a:r>
                <a:rPr lang="en-US" sz="1800"/>
                <a:t>Sun T2+ T5140</a:t>
              </a:r>
            </a:p>
            <a:p>
              <a:r>
                <a:rPr lang="en-US" sz="1800"/>
                <a:t>(Victoria Falls)</a:t>
              </a:r>
            </a:p>
          </p:txBody>
        </p:sp>
      </p:grpSp>
    </p:spTree>
    <p:extLst>
      <p:ext uri="{BB962C8B-B14F-4D97-AF65-F5344CB8AC3E}">
        <p14:creationId xmlns:p14="http://schemas.microsoft.com/office/powerpoint/2010/main" val="8505460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on CPUs and GPUs</a:t>
            </a:r>
          </a:p>
        </p:txBody>
      </p:sp>
      <p:sp>
        <p:nvSpPr>
          <p:cNvPr id="3" name="Content Placeholder 2"/>
          <p:cNvSpPr>
            <a:spLocks noGrp="1"/>
          </p:cNvSpPr>
          <p:nvPr>
            <p:ph idx="1"/>
          </p:nvPr>
        </p:nvSpPr>
        <p:spPr>
          <a:xfrm>
            <a:off x="457200" y="1447800"/>
            <a:ext cx="13716000" cy="5638800"/>
          </a:xfrm>
        </p:spPr>
        <p:txBody>
          <a:bodyPr/>
          <a:lstStyle/>
          <a:p>
            <a:pPr marL="457200" indent="-457200">
              <a:spcBef>
                <a:spcPts val="800"/>
              </a:spcBef>
              <a:buFont typeface="Wingdings" charset="2"/>
              <a:buChar char="§"/>
            </a:pPr>
            <a:r>
              <a:rPr lang="en-US" sz="3200" dirty="0">
                <a:solidFill>
                  <a:srgbClr val="002060"/>
                </a:solidFill>
              </a:rPr>
              <a:t>In 2010, we began to use Roofline to compare CPU and GPU performance for a variety of double-precision kernels</a:t>
            </a:r>
          </a:p>
          <a:p>
            <a:pPr marL="914400" indent="-457200">
              <a:spcBef>
                <a:spcPts val="800"/>
              </a:spcBef>
              <a:buFont typeface="Arial" panose="020B0604020202020204" pitchFamily="34" charset="0"/>
              <a:buChar char="•"/>
            </a:pPr>
            <a:r>
              <a:rPr lang="en-US" sz="2400" dirty="0">
                <a:solidFill>
                  <a:srgbClr val="002060"/>
                </a:solidFill>
              </a:rPr>
              <a:t>Flop/s were theoretical book values;</a:t>
            </a:r>
          </a:p>
          <a:p>
            <a:pPr marL="914400" indent="-457200">
              <a:spcBef>
                <a:spcPts val="800"/>
              </a:spcBef>
              <a:buFont typeface="Arial" panose="020B0604020202020204" pitchFamily="34" charset="0"/>
              <a:buChar char="•"/>
            </a:pPr>
            <a:r>
              <a:rPr lang="en-US" sz="2400" dirty="0">
                <a:solidFill>
                  <a:srgbClr val="002060"/>
                </a:solidFill>
              </a:rPr>
              <a:t>Memory bandwidth from STREAM or SHOC</a:t>
            </a:r>
          </a:p>
          <a:p>
            <a:pPr marL="914400" indent="-457200">
              <a:spcBef>
                <a:spcPts val="800"/>
              </a:spcBef>
              <a:buFont typeface="Arial" panose="020B0604020202020204" pitchFamily="34" charset="0"/>
              <a:buChar char="•"/>
            </a:pPr>
            <a:r>
              <a:rPr lang="en-US" sz="2400" dirty="0">
                <a:solidFill>
                  <a:srgbClr val="002060"/>
                </a:solidFill>
              </a:rPr>
              <a:t>AI was based on compulsory data movement</a:t>
            </a:r>
          </a:p>
          <a:p>
            <a:pPr marL="914400" indent="-457200">
              <a:spcBef>
                <a:spcPts val="800"/>
              </a:spcBef>
              <a:buFont typeface="Arial" panose="020B0604020202020204" pitchFamily="34" charset="0"/>
              <a:buChar char="•"/>
            </a:pPr>
            <a:r>
              <a:rPr lang="en-US" sz="2400" dirty="0">
                <a:solidFill>
                  <a:srgbClr val="002060"/>
                </a:solidFill>
              </a:rPr>
              <a:t>Optimized kernel performance</a:t>
            </a:r>
          </a:p>
          <a:p>
            <a:pPr marL="914400" indent="0">
              <a:spcBef>
                <a:spcPts val="800"/>
              </a:spcBef>
            </a:pPr>
            <a:r>
              <a:rPr lang="en-US" sz="2400" dirty="0">
                <a:solidFill>
                  <a:srgbClr val="002060"/>
                </a:solidFill>
              </a:rPr>
              <a:t>was well-correlated with Roofline</a:t>
            </a:r>
          </a:p>
          <a:p>
            <a:pPr marL="914400" indent="0">
              <a:spcBef>
                <a:spcPts val="800"/>
              </a:spcBef>
            </a:pPr>
            <a:r>
              <a:rPr lang="en-US" sz="2400" dirty="0">
                <a:solidFill>
                  <a:srgbClr val="002060"/>
                </a:solidFill>
              </a:rPr>
              <a:t>for both platforms.</a:t>
            </a:r>
          </a:p>
          <a:p>
            <a:pPr marL="914400" indent="-457200">
              <a:spcBef>
                <a:spcPts val="800"/>
              </a:spcBef>
              <a:buFont typeface="Arial" panose="020B0604020202020204" pitchFamily="34" charset="0"/>
              <a:buChar char="•"/>
            </a:pPr>
            <a:r>
              <a:rPr lang="en-US" sz="2400" dirty="0">
                <a:solidFill>
                  <a:srgbClr val="002060"/>
                </a:solidFill>
              </a:rPr>
              <a:t>Some irregular applications (PIC)</a:t>
            </a:r>
          </a:p>
          <a:p>
            <a:pPr marL="914400" indent="0">
              <a:spcBef>
                <a:spcPts val="800"/>
              </a:spcBef>
            </a:pPr>
            <a:r>
              <a:rPr lang="en-US" sz="2400" dirty="0">
                <a:solidFill>
                  <a:srgbClr val="002060"/>
                </a:solidFill>
              </a:rPr>
              <a:t>underperformed and motivated</a:t>
            </a:r>
          </a:p>
          <a:p>
            <a:pPr marL="914400" indent="0">
              <a:spcBef>
                <a:spcPts val="800"/>
              </a:spcBef>
            </a:pPr>
            <a:r>
              <a:rPr lang="en-US" sz="2400" dirty="0">
                <a:solidFill>
                  <a:srgbClr val="002060"/>
                </a:solidFill>
              </a:rPr>
              <a:t>Further study.</a:t>
            </a:r>
          </a:p>
          <a:p>
            <a:pPr marL="457200" indent="-457200">
              <a:spcBef>
                <a:spcPts val="800"/>
              </a:spcBef>
              <a:buFont typeface="Wingdings" charset="2"/>
              <a:buChar char="§"/>
            </a:pPr>
            <a:endParaRPr lang="en-US" sz="2400" dirty="0">
              <a:solidFill>
                <a:srgbClr val="002060"/>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76</a:t>
            </a:fld>
            <a:endParaRPr lang="en-US" dirty="0"/>
          </a:p>
        </p:txBody>
      </p:sp>
      <p:grpSp>
        <p:nvGrpSpPr>
          <p:cNvPr id="17" name="Group 16">
            <a:extLst>
              <a:ext uri="{FF2B5EF4-FFF2-40B4-BE49-F238E27FC236}">
                <a16:creationId xmlns:a16="http://schemas.microsoft.com/office/drawing/2014/main" id="{545B05B8-AB89-A44E-AC13-4389CFEE8D49}"/>
              </a:ext>
            </a:extLst>
          </p:cNvPr>
          <p:cNvGrpSpPr/>
          <p:nvPr/>
        </p:nvGrpSpPr>
        <p:grpSpPr>
          <a:xfrm>
            <a:off x="6477000" y="3962400"/>
            <a:ext cx="3962400" cy="3352800"/>
            <a:chOff x="304800" y="3118104"/>
            <a:chExt cx="3962400" cy="3352800"/>
          </a:xfrm>
        </p:grpSpPr>
        <p:sp>
          <p:nvSpPr>
            <p:cNvPr id="18" name="TextBox 17">
              <a:extLst>
                <a:ext uri="{FF2B5EF4-FFF2-40B4-BE49-F238E27FC236}">
                  <a16:creationId xmlns:a16="http://schemas.microsoft.com/office/drawing/2014/main" id="{870C6599-CAFD-A24C-B724-3F13C0D7C978}"/>
                </a:ext>
              </a:extLst>
            </p:cNvPr>
            <p:cNvSpPr txBox="1"/>
            <p:nvPr/>
          </p:nvSpPr>
          <p:spPr>
            <a:xfrm>
              <a:off x="304800" y="3505200"/>
              <a:ext cx="457200" cy="301752"/>
            </a:xfrm>
            <a:prstGeom prst="rect">
              <a:avLst/>
            </a:prstGeom>
            <a:noFill/>
          </p:spPr>
          <p:txBody>
            <a:bodyPr wrap="none" lIns="0" tIns="0" rIns="0" bIns="0" rtlCol="0" anchor="ctr" anchorCtr="0">
              <a:noAutofit/>
            </a:bodyPr>
            <a:lstStyle/>
            <a:p>
              <a:pPr algn="r"/>
              <a:r>
                <a:rPr lang="en-US" sz="1200" dirty="0">
                  <a:latin typeface="Arial"/>
                  <a:cs typeface="Arial"/>
                </a:rPr>
                <a:t>512</a:t>
              </a:r>
            </a:p>
          </p:txBody>
        </p:sp>
        <p:sp>
          <p:nvSpPr>
            <p:cNvPr id="19" name="TextBox 18">
              <a:extLst>
                <a:ext uri="{FF2B5EF4-FFF2-40B4-BE49-F238E27FC236}">
                  <a16:creationId xmlns:a16="http://schemas.microsoft.com/office/drawing/2014/main" id="{77CB5782-8C5C-9A47-AE19-9421A91C96AA}"/>
                </a:ext>
              </a:extLst>
            </p:cNvPr>
            <p:cNvSpPr txBox="1"/>
            <p:nvPr/>
          </p:nvSpPr>
          <p:spPr>
            <a:xfrm>
              <a:off x="304800" y="3810000"/>
              <a:ext cx="457200" cy="301752"/>
            </a:xfrm>
            <a:prstGeom prst="rect">
              <a:avLst/>
            </a:prstGeom>
            <a:noFill/>
          </p:spPr>
          <p:txBody>
            <a:bodyPr wrap="none" lIns="0" tIns="0" rIns="0" bIns="0" rtlCol="0" anchor="ctr" anchorCtr="0">
              <a:noAutofit/>
            </a:bodyPr>
            <a:lstStyle/>
            <a:p>
              <a:pPr algn="r"/>
              <a:r>
                <a:rPr lang="en-US" sz="1200" dirty="0">
                  <a:latin typeface="Arial"/>
                  <a:cs typeface="Arial"/>
                </a:rPr>
                <a:t>256</a:t>
              </a:r>
            </a:p>
          </p:txBody>
        </p:sp>
        <p:sp>
          <p:nvSpPr>
            <p:cNvPr id="20" name="TextBox 19">
              <a:extLst>
                <a:ext uri="{FF2B5EF4-FFF2-40B4-BE49-F238E27FC236}">
                  <a16:creationId xmlns:a16="http://schemas.microsoft.com/office/drawing/2014/main" id="{AA5C241D-6330-064E-9C12-61CAE61DCB47}"/>
                </a:ext>
              </a:extLst>
            </p:cNvPr>
            <p:cNvSpPr txBox="1"/>
            <p:nvPr/>
          </p:nvSpPr>
          <p:spPr>
            <a:xfrm>
              <a:off x="304800" y="4114800"/>
              <a:ext cx="457200" cy="301752"/>
            </a:xfrm>
            <a:prstGeom prst="rect">
              <a:avLst/>
            </a:prstGeom>
            <a:noFill/>
          </p:spPr>
          <p:txBody>
            <a:bodyPr wrap="none" lIns="0" tIns="0" rIns="0" bIns="0" rtlCol="0" anchor="ctr" anchorCtr="0">
              <a:noAutofit/>
            </a:bodyPr>
            <a:lstStyle/>
            <a:p>
              <a:pPr algn="r"/>
              <a:r>
                <a:rPr lang="en-US" sz="1200" dirty="0">
                  <a:latin typeface="Arial"/>
                  <a:cs typeface="Arial"/>
                </a:rPr>
                <a:t>128</a:t>
              </a:r>
            </a:p>
          </p:txBody>
        </p:sp>
        <p:sp>
          <p:nvSpPr>
            <p:cNvPr id="21" name="TextBox 20">
              <a:extLst>
                <a:ext uri="{FF2B5EF4-FFF2-40B4-BE49-F238E27FC236}">
                  <a16:creationId xmlns:a16="http://schemas.microsoft.com/office/drawing/2014/main" id="{A7089DB2-CE3F-AD4D-84D8-D1D0D0CF3948}"/>
                </a:ext>
              </a:extLst>
            </p:cNvPr>
            <p:cNvSpPr txBox="1"/>
            <p:nvPr/>
          </p:nvSpPr>
          <p:spPr>
            <a:xfrm>
              <a:off x="304800" y="4419600"/>
              <a:ext cx="457200" cy="301752"/>
            </a:xfrm>
            <a:prstGeom prst="rect">
              <a:avLst/>
            </a:prstGeom>
            <a:noFill/>
          </p:spPr>
          <p:txBody>
            <a:bodyPr wrap="none" lIns="0" tIns="0" rIns="0" bIns="0" rtlCol="0" anchor="ctr" anchorCtr="0">
              <a:noAutofit/>
            </a:bodyPr>
            <a:lstStyle/>
            <a:p>
              <a:pPr algn="r"/>
              <a:r>
                <a:rPr lang="en-US" sz="1200" dirty="0">
                  <a:latin typeface="Arial"/>
                  <a:cs typeface="Arial"/>
                </a:rPr>
                <a:t>64</a:t>
              </a:r>
            </a:p>
          </p:txBody>
        </p:sp>
        <p:sp>
          <p:nvSpPr>
            <p:cNvPr id="22" name="TextBox 21">
              <a:extLst>
                <a:ext uri="{FF2B5EF4-FFF2-40B4-BE49-F238E27FC236}">
                  <a16:creationId xmlns:a16="http://schemas.microsoft.com/office/drawing/2014/main" id="{6CD5789D-2D64-C64F-BF7E-444E1DCD7109}"/>
                </a:ext>
              </a:extLst>
            </p:cNvPr>
            <p:cNvSpPr txBox="1"/>
            <p:nvPr/>
          </p:nvSpPr>
          <p:spPr>
            <a:xfrm>
              <a:off x="304800" y="4724400"/>
              <a:ext cx="457200" cy="301752"/>
            </a:xfrm>
            <a:prstGeom prst="rect">
              <a:avLst/>
            </a:prstGeom>
            <a:noFill/>
          </p:spPr>
          <p:txBody>
            <a:bodyPr wrap="none" lIns="0" tIns="0" rIns="0" bIns="0" rtlCol="0" anchor="ctr" anchorCtr="0">
              <a:noAutofit/>
            </a:bodyPr>
            <a:lstStyle/>
            <a:p>
              <a:pPr algn="r"/>
              <a:r>
                <a:rPr lang="en-US" sz="1200" dirty="0">
                  <a:latin typeface="Arial"/>
                  <a:cs typeface="Arial"/>
                </a:rPr>
                <a:t>32</a:t>
              </a:r>
            </a:p>
          </p:txBody>
        </p:sp>
        <p:sp>
          <p:nvSpPr>
            <p:cNvPr id="23" name="TextBox 22">
              <a:extLst>
                <a:ext uri="{FF2B5EF4-FFF2-40B4-BE49-F238E27FC236}">
                  <a16:creationId xmlns:a16="http://schemas.microsoft.com/office/drawing/2014/main" id="{F6C5CC33-0F3C-194B-A258-1EE268D921A8}"/>
                </a:ext>
              </a:extLst>
            </p:cNvPr>
            <p:cNvSpPr txBox="1"/>
            <p:nvPr/>
          </p:nvSpPr>
          <p:spPr>
            <a:xfrm>
              <a:off x="304800" y="5029200"/>
              <a:ext cx="457200" cy="301752"/>
            </a:xfrm>
            <a:prstGeom prst="rect">
              <a:avLst/>
            </a:prstGeom>
            <a:noFill/>
          </p:spPr>
          <p:txBody>
            <a:bodyPr wrap="none" lIns="0" tIns="0" rIns="0" bIns="0" rtlCol="0" anchor="ctr" anchorCtr="0">
              <a:noAutofit/>
            </a:bodyPr>
            <a:lstStyle/>
            <a:p>
              <a:pPr algn="r"/>
              <a:r>
                <a:rPr lang="en-US" sz="1200" dirty="0">
                  <a:latin typeface="Arial"/>
                  <a:cs typeface="Arial"/>
                </a:rPr>
                <a:t>16</a:t>
              </a:r>
            </a:p>
          </p:txBody>
        </p:sp>
        <p:sp>
          <p:nvSpPr>
            <p:cNvPr id="24" name="TextBox 23">
              <a:extLst>
                <a:ext uri="{FF2B5EF4-FFF2-40B4-BE49-F238E27FC236}">
                  <a16:creationId xmlns:a16="http://schemas.microsoft.com/office/drawing/2014/main" id="{03D4FB07-AFB7-E44F-98FE-1E51DCC8C79B}"/>
                </a:ext>
              </a:extLst>
            </p:cNvPr>
            <p:cNvSpPr txBox="1"/>
            <p:nvPr/>
          </p:nvSpPr>
          <p:spPr>
            <a:xfrm>
              <a:off x="304800" y="5334000"/>
              <a:ext cx="457200" cy="301752"/>
            </a:xfrm>
            <a:prstGeom prst="rect">
              <a:avLst/>
            </a:prstGeom>
            <a:noFill/>
          </p:spPr>
          <p:txBody>
            <a:bodyPr wrap="none" lIns="0" tIns="0" rIns="0" bIns="0" rtlCol="0" anchor="ctr" anchorCtr="0">
              <a:noAutofit/>
            </a:bodyPr>
            <a:lstStyle/>
            <a:p>
              <a:pPr algn="r"/>
              <a:r>
                <a:rPr lang="en-US" sz="1200" dirty="0">
                  <a:latin typeface="Arial"/>
                  <a:cs typeface="Arial"/>
                </a:rPr>
                <a:t>8</a:t>
              </a:r>
            </a:p>
          </p:txBody>
        </p:sp>
        <p:sp>
          <p:nvSpPr>
            <p:cNvPr id="25" name="TextBox 24">
              <a:extLst>
                <a:ext uri="{FF2B5EF4-FFF2-40B4-BE49-F238E27FC236}">
                  <a16:creationId xmlns:a16="http://schemas.microsoft.com/office/drawing/2014/main" id="{B4CF95A2-B256-D945-8989-1EAE3164A77B}"/>
                </a:ext>
              </a:extLst>
            </p:cNvPr>
            <p:cNvSpPr txBox="1"/>
            <p:nvPr/>
          </p:nvSpPr>
          <p:spPr>
            <a:xfrm>
              <a:off x="304800" y="5638800"/>
              <a:ext cx="457200" cy="301752"/>
            </a:xfrm>
            <a:prstGeom prst="rect">
              <a:avLst/>
            </a:prstGeom>
            <a:noFill/>
          </p:spPr>
          <p:txBody>
            <a:bodyPr wrap="none" lIns="0" tIns="0" rIns="0" bIns="0" rtlCol="0" anchor="ctr" anchorCtr="0">
              <a:noAutofit/>
            </a:bodyPr>
            <a:lstStyle/>
            <a:p>
              <a:pPr algn="r"/>
              <a:r>
                <a:rPr lang="en-US" sz="1200" dirty="0">
                  <a:latin typeface="Arial"/>
                  <a:cs typeface="Arial"/>
                </a:rPr>
                <a:t>4</a:t>
              </a:r>
            </a:p>
          </p:txBody>
        </p:sp>
        <p:sp>
          <p:nvSpPr>
            <p:cNvPr id="26" name="TextBox 25">
              <a:extLst>
                <a:ext uri="{FF2B5EF4-FFF2-40B4-BE49-F238E27FC236}">
                  <a16:creationId xmlns:a16="http://schemas.microsoft.com/office/drawing/2014/main" id="{0B57A7A9-1B25-0246-AF63-E2EAC3829202}"/>
                </a:ext>
              </a:extLst>
            </p:cNvPr>
            <p:cNvSpPr txBox="1"/>
            <p:nvPr/>
          </p:nvSpPr>
          <p:spPr>
            <a:xfrm>
              <a:off x="304800" y="5943600"/>
              <a:ext cx="457200" cy="301752"/>
            </a:xfrm>
            <a:prstGeom prst="rect">
              <a:avLst/>
            </a:prstGeom>
            <a:noFill/>
          </p:spPr>
          <p:txBody>
            <a:bodyPr wrap="none" lIns="0" tIns="0" rIns="0" bIns="0" rtlCol="0" anchor="ctr" anchorCtr="0">
              <a:noAutofit/>
            </a:bodyPr>
            <a:lstStyle/>
            <a:p>
              <a:pPr algn="r"/>
              <a:r>
                <a:rPr lang="en-US" sz="1200" dirty="0">
                  <a:latin typeface="Arial"/>
                  <a:cs typeface="Arial"/>
                </a:rPr>
                <a:t>2</a:t>
              </a:r>
            </a:p>
          </p:txBody>
        </p:sp>
        <p:sp>
          <p:nvSpPr>
            <p:cNvPr id="27" name="TextBox 26">
              <a:extLst>
                <a:ext uri="{FF2B5EF4-FFF2-40B4-BE49-F238E27FC236}">
                  <a16:creationId xmlns:a16="http://schemas.microsoft.com/office/drawing/2014/main" id="{8DCDFEA8-9BB8-654B-B945-038F4775124B}"/>
                </a:ext>
              </a:extLst>
            </p:cNvPr>
            <p:cNvSpPr txBox="1"/>
            <p:nvPr/>
          </p:nvSpPr>
          <p:spPr>
            <a:xfrm>
              <a:off x="304800" y="3200400"/>
              <a:ext cx="457200" cy="301752"/>
            </a:xfrm>
            <a:prstGeom prst="rect">
              <a:avLst/>
            </a:prstGeom>
            <a:noFill/>
          </p:spPr>
          <p:txBody>
            <a:bodyPr wrap="none" lIns="0" tIns="0" rIns="0" bIns="0" rtlCol="0" anchor="ctr" anchorCtr="0">
              <a:noAutofit/>
            </a:bodyPr>
            <a:lstStyle/>
            <a:p>
              <a:pPr algn="r"/>
              <a:r>
                <a:rPr lang="en-US" sz="1200" dirty="0">
                  <a:latin typeface="Arial"/>
                  <a:cs typeface="Arial"/>
                </a:rPr>
                <a:t>1024</a:t>
              </a:r>
            </a:p>
          </p:txBody>
        </p:sp>
        <p:sp>
          <p:nvSpPr>
            <p:cNvPr id="28" name="TextBox 27">
              <a:extLst>
                <a:ext uri="{FF2B5EF4-FFF2-40B4-BE49-F238E27FC236}">
                  <a16:creationId xmlns:a16="http://schemas.microsoft.com/office/drawing/2014/main" id="{F8AF653E-E4D9-F649-9DEA-0A2627740E77}"/>
                </a:ext>
              </a:extLst>
            </p:cNvPr>
            <p:cNvSpPr txBox="1"/>
            <p:nvPr/>
          </p:nvSpPr>
          <p:spPr>
            <a:xfrm>
              <a:off x="914400" y="6169152"/>
              <a:ext cx="457200" cy="301752"/>
            </a:xfrm>
            <a:prstGeom prst="rect">
              <a:avLst/>
            </a:prstGeom>
            <a:noFill/>
          </p:spPr>
          <p:txBody>
            <a:bodyPr wrap="none" lIns="0" tIns="0" rIns="0" bIns="0" rtlCol="0" anchor="ctr" anchorCtr="0">
              <a:noAutofit/>
            </a:bodyPr>
            <a:lstStyle/>
            <a:p>
              <a:pPr algn="ctr"/>
              <a:r>
                <a:rPr lang="en-US" sz="1200" baseline="30000" dirty="0">
                  <a:latin typeface="Arial"/>
                  <a:cs typeface="Arial"/>
                </a:rPr>
                <a:t>1</a:t>
              </a:r>
              <a:r>
                <a:rPr lang="en-US" sz="1200" dirty="0">
                  <a:latin typeface="Arial"/>
                  <a:cs typeface="Arial"/>
                </a:rPr>
                <a:t>/</a:t>
              </a:r>
              <a:r>
                <a:rPr lang="en-US" sz="1200" baseline="-25000" dirty="0">
                  <a:latin typeface="Arial"/>
                  <a:cs typeface="Arial"/>
                </a:rPr>
                <a:t>16</a:t>
              </a:r>
            </a:p>
          </p:txBody>
        </p:sp>
        <p:sp>
          <p:nvSpPr>
            <p:cNvPr id="29" name="TextBox 28">
              <a:extLst>
                <a:ext uri="{FF2B5EF4-FFF2-40B4-BE49-F238E27FC236}">
                  <a16:creationId xmlns:a16="http://schemas.microsoft.com/office/drawing/2014/main" id="{4946E0FD-A203-4A49-A269-0A7E5965BA6F}"/>
                </a:ext>
              </a:extLst>
            </p:cNvPr>
            <p:cNvSpPr txBox="1"/>
            <p:nvPr/>
          </p:nvSpPr>
          <p:spPr>
            <a:xfrm>
              <a:off x="2133600" y="6169152"/>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1</a:t>
              </a:r>
            </a:p>
          </p:txBody>
        </p:sp>
        <p:sp>
          <p:nvSpPr>
            <p:cNvPr id="30" name="TextBox 29">
              <a:extLst>
                <a:ext uri="{FF2B5EF4-FFF2-40B4-BE49-F238E27FC236}">
                  <a16:creationId xmlns:a16="http://schemas.microsoft.com/office/drawing/2014/main" id="{6FAB4C82-D54C-ED43-AFCE-B9CCF8FD1308}"/>
                </a:ext>
              </a:extLst>
            </p:cNvPr>
            <p:cNvSpPr txBox="1"/>
            <p:nvPr/>
          </p:nvSpPr>
          <p:spPr>
            <a:xfrm>
              <a:off x="2438400" y="6169152"/>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2</a:t>
              </a:r>
            </a:p>
          </p:txBody>
        </p:sp>
        <p:sp>
          <p:nvSpPr>
            <p:cNvPr id="31" name="TextBox 30">
              <a:extLst>
                <a:ext uri="{FF2B5EF4-FFF2-40B4-BE49-F238E27FC236}">
                  <a16:creationId xmlns:a16="http://schemas.microsoft.com/office/drawing/2014/main" id="{CE15489D-5438-634E-96EB-D14D4B0AB460}"/>
                </a:ext>
              </a:extLst>
            </p:cNvPr>
            <p:cNvSpPr txBox="1"/>
            <p:nvPr/>
          </p:nvSpPr>
          <p:spPr>
            <a:xfrm>
              <a:off x="2743200" y="6169152"/>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4</a:t>
              </a:r>
            </a:p>
          </p:txBody>
        </p:sp>
        <p:sp>
          <p:nvSpPr>
            <p:cNvPr id="32" name="TextBox 31">
              <a:extLst>
                <a:ext uri="{FF2B5EF4-FFF2-40B4-BE49-F238E27FC236}">
                  <a16:creationId xmlns:a16="http://schemas.microsoft.com/office/drawing/2014/main" id="{F4625859-0F95-014C-8B66-F256E41DCD24}"/>
                </a:ext>
              </a:extLst>
            </p:cNvPr>
            <p:cNvSpPr txBox="1"/>
            <p:nvPr/>
          </p:nvSpPr>
          <p:spPr>
            <a:xfrm>
              <a:off x="3048000" y="6169152"/>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8</a:t>
              </a:r>
            </a:p>
          </p:txBody>
        </p:sp>
        <p:sp>
          <p:nvSpPr>
            <p:cNvPr id="33" name="TextBox 32">
              <a:extLst>
                <a:ext uri="{FF2B5EF4-FFF2-40B4-BE49-F238E27FC236}">
                  <a16:creationId xmlns:a16="http://schemas.microsoft.com/office/drawing/2014/main" id="{2FA95EFE-50DC-9347-8517-992751032A79}"/>
                </a:ext>
              </a:extLst>
            </p:cNvPr>
            <p:cNvSpPr txBox="1"/>
            <p:nvPr/>
          </p:nvSpPr>
          <p:spPr>
            <a:xfrm>
              <a:off x="3352800" y="6169152"/>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16</a:t>
              </a:r>
            </a:p>
          </p:txBody>
        </p:sp>
        <p:sp>
          <p:nvSpPr>
            <p:cNvPr id="34" name="TextBox 33">
              <a:extLst>
                <a:ext uri="{FF2B5EF4-FFF2-40B4-BE49-F238E27FC236}">
                  <a16:creationId xmlns:a16="http://schemas.microsoft.com/office/drawing/2014/main" id="{E4DB5FF9-D98C-9C4A-8575-01312F375CCA}"/>
                </a:ext>
              </a:extLst>
            </p:cNvPr>
            <p:cNvSpPr txBox="1"/>
            <p:nvPr/>
          </p:nvSpPr>
          <p:spPr>
            <a:xfrm>
              <a:off x="3657600" y="6169152"/>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32</a:t>
              </a:r>
            </a:p>
          </p:txBody>
        </p:sp>
        <p:sp>
          <p:nvSpPr>
            <p:cNvPr id="35" name="TextBox 34">
              <a:extLst>
                <a:ext uri="{FF2B5EF4-FFF2-40B4-BE49-F238E27FC236}">
                  <a16:creationId xmlns:a16="http://schemas.microsoft.com/office/drawing/2014/main" id="{ABE16740-F5C9-EB40-9A8B-2E1721F4850F}"/>
                </a:ext>
              </a:extLst>
            </p:cNvPr>
            <p:cNvSpPr txBox="1"/>
            <p:nvPr/>
          </p:nvSpPr>
          <p:spPr>
            <a:xfrm>
              <a:off x="1217612" y="6166104"/>
              <a:ext cx="457200" cy="301752"/>
            </a:xfrm>
            <a:prstGeom prst="rect">
              <a:avLst/>
            </a:prstGeom>
            <a:noFill/>
          </p:spPr>
          <p:txBody>
            <a:bodyPr wrap="none" lIns="0" tIns="0" rIns="0" bIns="0" rtlCol="0" anchor="ctr" anchorCtr="0">
              <a:noAutofit/>
            </a:bodyPr>
            <a:lstStyle/>
            <a:p>
              <a:pPr algn="ctr"/>
              <a:r>
                <a:rPr lang="en-US" sz="1200" baseline="30000" dirty="0">
                  <a:latin typeface="Arial"/>
                  <a:cs typeface="Arial"/>
                </a:rPr>
                <a:t>1</a:t>
              </a:r>
              <a:r>
                <a:rPr lang="en-US" sz="1200" dirty="0">
                  <a:latin typeface="Arial"/>
                  <a:cs typeface="Arial"/>
                </a:rPr>
                <a:t>/</a:t>
              </a:r>
              <a:r>
                <a:rPr lang="en-US" sz="1200" baseline="-25000" dirty="0">
                  <a:latin typeface="Arial"/>
                  <a:cs typeface="Arial"/>
                </a:rPr>
                <a:t>8</a:t>
              </a:r>
            </a:p>
          </p:txBody>
        </p:sp>
        <p:sp>
          <p:nvSpPr>
            <p:cNvPr id="36" name="TextBox 35">
              <a:extLst>
                <a:ext uri="{FF2B5EF4-FFF2-40B4-BE49-F238E27FC236}">
                  <a16:creationId xmlns:a16="http://schemas.microsoft.com/office/drawing/2014/main" id="{72117F07-268F-D747-87D7-1FDD9168D355}"/>
                </a:ext>
              </a:extLst>
            </p:cNvPr>
            <p:cNvSpPr txBox="1"/>
            <p:nvPr/>
          </p:nvSpPr>
          <p:spPr>
            <a:xfrm>
              <a:off x="1524000" y="6169152"/>
              <a:ext cx="457200" cy="301752"/>
            </a:xfrm>
            <a:prstGeom prst="rect">
              <a:avLst/>
            </a:prstGeom>
            <a:noFill/>
          </p:spPr>
          <p:txBody>
            <a:bodyPr wrap="none" lIns="0" tIns="0" rIns="0" bIns="0" rtlCol="0" anchor="ctr" anchorCtr="0">
              <a:noAutofit/>
            </a:bodyPr>
            <a:lstStyle/>
            <a:p>
              <a:pPr algn="ctr"/>
              <a:r>
                <a:rPr lang="en-US" sz="1200" baseline="30000" dirty="0">
                  <a:latin typeface="Arial"/>
                  <a:cs typeface="Arial"/>
                </a:rPr>
                <a:t>1</a:t>
              </a:r>
              <a:r>
                <a:rPr lang="en-US" sz="1200" dirty="0">
                  <a:latin typeface="Arial"/>
                  <a:cs typeface="Arial"/>
                </a:rPr>
                <a:t>/</a:t>
              </a:r>
              <a:r>
                <a:rPr lang="en-US" sz="1200" baseline="-25000" dirty="0">
                  <a:latin typeface="Arial"/>
                  <a:cs typeface="Arial"/>
                </a:rPr>
                <a:t>4</a:t>
              </a:r>
            </a:p>
          </p:txBody>
        </p:sp>
        <p:sp>
          <p:nvSpPr>
            <p:cNvPr id="37" name="TextBox 36">
              <a:extLst>
                <a:ext uri="{FF2B5EF4-FFF2-40B4-BE49-F238E27FC236}">
                  <a16:creationId xmlns:a16="http://schemas.microsoft.com/office/drawing/2014/main" id="{48BF1E39-A561-5A42-BA8D-9225DA120C9A}"/>
                </a:ext>
              </a:extLst>
            </p:cNvPr>
            <p:cNvSpPr txBox="1"/>
            <p:nvPr/>
          </p:nvSpPr>
          <p:spPr>
            <a:xfrm>
              <a:off x="1828800" y="6166104"/>
              <a:ext cx="457200" cy="301752"/>
            </a:xfrm>
            <a:prstGeom prst="rect">
              <a:avLst/>
            </a:prstGeom>
            <a:noFill/>
          </p:spPr>
          <p:txBody>
            <a:bodyPr wrap="none" lIns="0" tIns="0" rIns="0" bIns="0" rtlCol="0" anchor="ctr" anchorCtr="0">
              <a:noAutofit/>
            </a:bodyPr>
            <a:lstStyle/>
            <a:p>
              <a:pPr algn="ctr"/>
              <a:r>
                <a:rPr lang="en-US" sz="1200" baseline="30000" dirty="0">
                  <a:latin typeface="Arial"/>
                  <a:cs typeface="Arial"/>
                </a:rPr>
                <a:t>1</a:t>
              </a:r>
              <a:r>
                <a:rPr lang="en-US" sz="1200" dirty="0">
                  <a:latin typeface="Arial"/>
                  <a:cs typeface="Arial"/>
                </a:rPr>
                <a:t>/</a:t>
              </a:r>
              <a:r>
                <a:rPr lang="en-US" sz="1200" baseline="-25000" dirty="0">
                  <a:latin typeface="Arial"/>
                  <a:cs typeface="Arial"/>
                </a:rPr>
                <a:t>2</a:t>
              </a:r>
            </a:p>
          </p:txBody>
        </p:sp>
        <p:sp>
          <p:nvSpPr>
            <p:cNvPr id="38" name="TextBox 37">
              <a:extLst>
                <a:ext uri="{FF2B5EF4-FFF2-40B4-BE49-F238E27FC236}">
                  <a16:creationId xmlns:a16="http://schemas.microsoft.com/office/drawing/2014/main" id="{96AFF996-7C30-2649-9E53-F35412FF3FCE}"/>
                </a:ext>
              </a:extLst>
            </p:cNvPr>
            <p:cNvSpPr txBox="1"/>
            <p:nvPr/>
          </p:nvSpPr>
          <p:spPr>
            <a:xfrm>
              <a:off x="609600" y="6160008"/>
              <a:ext cx="457200" cy="301752"/>
            </a:xfrm>
            <a:prstGeom prst="rect">
              <a:avLst/>
            </a:prstGeom>
            <a:noFill/>
          </p:spPr>
          <p:txBody>
            <a:bodyPr wrap="none" lIns="0" tIns="0" rIns="0" bIns="0" rtlCol="0" anchor="ctr" anchorCtr="0">
              <a:noAutofit/>
            </a:bodyPr>
            <a:lstStyle/>
            <a:p>
              <a:pPr algn="ctr"/>
              <a:r>
                <a:rPr lang="en-US" sz="1200" baseline="30000" dirty="0">
                  <a:latin typeface="Arial"/>
                  <a:cs typeface="Arial"/>
                </a:rPr>
                <a:t>1</a:t>
              </a:r>
              <a:r>
                <a:rPr lang="en-US" sz="1200" dirty="0">
                  <a:latin typeface="Arial"/>
                  <a:cs typeface="Arial"/>
                </a:rPr>
                <a:t>/</a:t>
              </a:r>
              <a:r>
                <a:rPr lang="en-US" sz="1200" baseline="-25000" dirty="0">
                  <a:latin typeface="Arial"/>
                  <a:cs typeface="Arial"/>
                </a:rPr>
                <a:t>32</a:t>
              </a:r>
            </a:p>
          </p:txBody>
        </p:sp>
        <p:grpSp>
          <p:nvGrpSpPr>
            <p:cNvPr id="39" name="Group 38">
              <a:extLst>
                <a:ext uri="{FF2B5EF4-FFF2-40B4-BE49-F238E27FC236}">
                  <a16:creationId xmlns:a16="http://schemas.microsoft.com/office/drawing/2014/main" id="{826F269B-13F9-8F41-BC16-ADC1A35F2154}"/>
                </a:ext>
              </a:extLst>
            </p:cNvPr>
            <p:cNvGrpSpPr/>
            <p:nvPr/>
          </p:nvGrpSpPr>
          <p:grpSpPr>
            <a:xfrm>
              <a:off x="762000" y="3118104"/>
              <a:ext cx="3505200" cy="3110995"/>
              <a:chOff x="457200" y="82296"/>
              <a:chExt cx="3505200" cy="3110995"/>
            </a:xfrm>
          </p:grpSpPr>
          <p:grpSp>
            <p:nvGrpSpPr>
              <p:cNvPr id="40" name="Group 80">
                <a:extLst>
                  <a:ext uri="{FF2B5EF4-FFF2-40B4-BE49-F238E27FC236}">
                    <a16:creationId xmlns:a16="http://schemas.microsoft.com/office/drawing/2014/main" id="{D58906EB-1826-814B-9DCC-8B11E47321AD}"/>
                  </a:ext>
                </a:extLst>
              </p:cNvPr>
              <p:cNvGrpSpPr/>
              <p:nvPr/>
            </p:nvGrpSpPr>
            <p:grpSpPr>
              <a:xfrm>
                <a:off x="457200" y="310896"/>
                <a:ext cx="3200400" cy="2744788"/>
                <a:chOff x="2743200" y="1600200"/>
                <a:chExt cx="3200400" cy="2744788"/>
              </a:xfrm>
            </p:grpSpPr>
            <p:cxnSp>
              <p:nvCxnSpPr>
                <p:cNvPr id="80" name="Straight Connector 79">
                  <a:extLst>
                    <a:ext uri="{FF2B5EF4-FFF2-40B4-BE49-F238E27FC236}">
                      <a16:creationId xmlns:a16="http://schemas.microsoft.com/office/drawing/2014/main" id="{DA748C38-2BE9-334E-9B81-6FEEE99A716B}"/>
                    </a:ext>
                  </a:extLst>
                </p:cNvPr>
                <p:cNvCxnSpPr/>
                <p:nvPr/>
              </p:nvCxnSpPr>
              <p:spPr>
                <a:xfrm>
                  <a:off x="2743200" y="4343400"/>
                  <a:ext cx="3200400" cy="1588"/>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8B4CE4D0-588C-9A47-9EB9-2E32C66A6D66}"/>
                    </a:ext>
                  </a:extLst>
                </p:cNvPr>
                <p:cNvCxnSpPr/>
                <p:nvPr/>
              </p:nvCxnSpPr>
              <p:spPr>
                <a:xfrm>
                  <a:off x="2743200" y="40386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1B3573CC-63D5-CF45-A5D2-BD57138CFA1F}"/>
                    </a:ext>
                  </a:extLst>
                </p:cNvPr>
                <p:cNvCxnSpPr/>
                <p:nvPr/>
              </p:nvCxnSpPr>
              <p:spPr>
                <a:xfrm>
                  <a:off x="2743200" y="37338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15E3EE3F-CCDD-1D41-9794-528C935A7CC9}"/>
                    </a:ext>
                  </a:extLst>
                </p:cNvPr>
                <p:cNvCxnSpPr/>
                <p:nvPr/>
              </p:nvCxnSpPr>
              <p:spPr>
                <a:xfrm>
                  <a:off x="2743200" y="34290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1E05D191-9192-9544-80F9-E85E48419EA0}"/>
                    </a:ext>
                  </a:extLst>
                </p:cNvPr>
                <p:cNvCxnSpPr/>
                <p:nvPr/>
              </p:nvCxnSpPr>
              <p:spPr>
                <a:xfrm>
                  <a:off x="2743200" y="31242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BDE63CD7-9839-8246-B246-0F830B3A4F81}"/>
                    </a:ext>
                  </a:extLst>
                </p:cNvPr>
                <p:cNvCxnSpPr/>
                <p:nvPr/>
              </p:nvCxnSpPr>
              <p:spPr>
                <a:xfrm>
                  <a:off x="2743200" y="28194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E085E86E-1262-B145-B2EB-51E683D6D626}"/>
                    </a:ext>
                  </a:extLst>
                </p:cNvPr>
                <p:cNvCxnSpPr/>
                <p:nvPr/>
              </p:nvCxnSpPr>
              <p:spPr>
                <a:xfrm>
                  <a:off x="2743200" y="25146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4DC4CDAB-05CA-3343-9FF6-0E44DF89965D}"/>
                    </a:ext>
                  </a:extLst>
                </p:cNvPr>
                <p:cNvCxnSpPr/>
                <p:nvPr/>
              </p:nvCxnSpPr>
              <p:spPr>
                <a:xfrm>
                  <a:off x="2743200" y="22098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224ABED1-3C88-844C-825C-5C78469D11C9}"/>
                    </a:ext>
                  </a:extLst>
                </p:cNvPr>
                <p:cNvCxnSpPr/>
                <p:nvPr/>
              </p:nvCxnSpPr>
              <p:spPr>
                <a:xfrm>
                  <a:off x="2743200" y="19050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2D0FF4EF-8C67-2142-847B-8ADF1C6537D0}"/>
                    </a:ext>
                  </a:extLst>
                </p:cNvPr>
                <p:cNvCxnSpPr/>
                <p:nvPr/>
              </p:nvCxnSpPr>
              <p:spPr>
                <a:xfrm>
                  <a:off x="2743200" y="16002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41" name="Group 91">
                <a:extLst>
                  <a:ext uri="{FF2B5EF4-FFF2-40B4-BE49-F238E27FC236}">
                    <a16:creationId xmlns:a16="http://schemas.microsoft.com/office/drawing/2014/main" id="{C856A717-84F7-D347-B489-75BBFFAB931A}"/>
                  </a:ext>
                </a:extLst>
              </p:cNvPr>
              <p:cNvGrpSpPr/>
              <p:nvPr/>
            </p:nvGrpSpPr>
            <p:grpSpPr>
              <a:xfrm>
                <a:off x="531811" y="240792"/>
                <a:ext cx="3049588" cy="2889504"/>
                <a:chOff x="2817811" y="1219200"/>
                <a:chExt cx="3049588" cy="3200400"/>
              </a:xfrm>
            </p:grpSpPr>
            <p:cxnSp>
              <p:nvCxnSpPr>
                <p:cNvPr id="69" name="Straight Connector 68">
                  <a:extLst>
                    <a:ext uri="{FF2B5EF4-FFF2-40B4-BE49-F238E27FC236}">
                      <a16:creationId xmlns:a16="http://schemas.microsoft.com/office/drawing/2014/main" id="{68960357-A7F7-A54A-AA77-8C03C1109902}"/>
                    </a:ext>
                  </a:extLst>
                </p:cNvPr>
                <p:cNvCxnSpPr/>
                <p:nvPr/>
              </p:nvCxnSpPr>
              <p:spPr>
                <a:xfrm rot="5400000">
                  <a:off x="1218405" y="2818606"/>
                  <a:ext cx="3200400" cy="1588"/>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D5158CBE-FD29-8144-89DB-E4733FD1B31C}"/>
                    </a:ext>
                  </a:extLst>
                </p:cNvPr>
                <p:cNvCxnSpPr/>
                <p:nvPr/>
              </p:nvCxnSpPr>
              <p:spPr>
                <a:xfrm rot="5400000">
                  <a:off x="15232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39513BE3-E2AF-2C4F-B607-9A00950DC86C}"/>
                    </a:ext>
                  </a:extLst>
                </p:cNvPr>
                <p:cNvCxnSpPr/>
                <p:nvPr/>
              </p:nvCxnSpPr>
              <p:spPr>
                <a:xfrm rot="5400000">
                  <a:off x="18280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F175A716-D980-1B48-BC02-23ACAD657FE6}"/>
                    </a:ext>
                  </a:extLst>
                </p:cNvPr>
                <p:cNvCxnSpPr/>
                <p:nvPr/>
              </p:nvCxnSpPr>
              <p:spPr>
                <a:xfrm rot="5400000">
                  <a:off x="21328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F9701431-D709-814E-BC5B-A6653A11B212}"/>
                    </a:ext>
                  </a:extLst>
                </p:cNvPr>
                <p:cNvCxnSpPr/>
                <p:nvPr/>
              </p:nvCxnSpPr>
              <p:spPr>
                <a:xfrm rot="5400000">
                  <a:off x="24376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11D98380-3C7C-864C-980E-8624AD35AF75}"/>
                    </a:ext>
                  </a:extLst>
                </p:cNvPr>
                <p:cNvCxnSpPr/>
                <p:nvPr/>
              </p:nvCxnSpPr>
              <p:spPr>
                <a:xfrm rot="5400000">
                  <a:off x="27424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9B867976-7CC2-4349-937F-6320720F469F}"/>
                    </a:ext>
                  </a:extLst>
                </p:cNvPr>
                <p:cNvCxnSpPr/>
                <p:nvPr/>
              </p:nvCxnSpPr>
              <p:spPr>
                <a:xfrm rot="5400000">
                  <a:off x="3048794"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0B327BC6-10FE-1448-8DCF-D55919C55E42}"/>
                    </a:ext>
                  </a:extLst>
                </p:cNvPr>
                <p:cNvCxnSpPr/>
                <p:nvPr/>
              </p:nvCxnSpPr>
              <p:spPr>
                <a:xfrm rot="5400000">
                  <a:off x="33520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FA9E072-2E1C-C44B-A25C-EDDFDB621670}"/>
                    </a:ext>
                  </a:extLst>
                </p:cNvPr>
                <p:cNvCxnSpPr/>
                <p:nvPr/>
              </p:nvCxnSpPr>
              <p:spPr>
                <a:xfrm rot="5400000">
                  <a:off x="36568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2D14CC31-0626-C24C-A670-CB0147E8DBFF}"/>
                    </a:ext>
                  </a:extLst>
                </p:cNvPr>
                <p:cNvCxnSpPr/>
                <p:nvPr/>
              </p:nvCxnSpPr>
              <p:spPr>
                <a:xfrm rot="5400000">
                  <a:off x="39616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27032C2C-854B-4C4C-93E0-4679D9DD2F47}"/>
                    </a:ext>
                  </a:extLst>
                </p:cNvPr>
                <p:cNvCxnSpPr/>
                <p:nvPr/>
              </p:nvCxnSpPr>
              <p:spPr>
                <a:xfrm rot="5400000">
                  <a:off x="42664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42" name="Group 328">
                <a:extLst>
                  <a:ext uri="{FF2B5EF4-FFF2-40B4-BE49-F238E27FC236}">
                    <a16:creationId xmlns:a16="http://schemas.microsoft.com/office/drawing/2014/main" id="{655DB24A-8E34-F844-9225-973BB301B592}"/>
                  </a:ext>
                </a:extLst>
              </p:cNvPr>
              <p:cNvGrpSpPr/>
              <p:nvPr/>
            </p:nvGrpSpPr>
            <p:grpSpPr>
              <a:xfrm>
                <a:off x="762000" y="1066800"/>
                <a:ext cx="2895600" cy="1981200"/>
                <a:chOff x="762000" y="914400"/>
                <a:chExt cx="2895600" cy="1981200"/>
              </a:xfrm>
            </p:grpSpPr>
            <p:cxnSp>
              <p:nvCxnSpPr>
                <p:cNvPr id="65" name="Straight Connector 64">
                  <a:extLst>
                    <a:ext uri="{FF2B5EF4-FFF2-40B4-BE49-F238E27FC236}">
                      <a16:creationId xmlns:a16="http://schemas.microsoft.com/office/drawing/2014/main" id="{7E82E8D6-7932-0D40-8CAF-F43DD8C09A58}"/>
                    </a:ext>
                  </a:extLst>
                </p:cNvPr>
                <p:cNvCxnSpPr/>
                <p:nvPr/>
              </p:nvCxnSpPr>
              <p:spPr>
                <a:xfrm rot="5400000" flipH="1" flipV="1">
                  <a:off x="762000" y="914400"/>
                  <a:ext cx="1981200" cy="1981200"/>
                </a:xfrm>
                <a:prstGeom prst="line">
                  <a:avLst/>
                </a:prstGeom>
                <a:ln>
                  <a:solidFill>
                    <a:srgbClr val="0000FF">
                      <a:alpha val="34000"/>
                    </a:srgbClr>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5351D898-0047-E242-9243-61E139992B91}"/>
                    </a:ext>
                  </a:extLst>
                </p:cNvPr>
                <p:cNvCxnSpPr/>
                <p:nvPr/>
              </p:nvCxnSpPr>
              <p:spPr>
                <a:xfrm>
                  <a:off x="2438400" y="1219200"/>
                  <a:ext cx="1219200" cy="1588"/>
                </a:xfrm>
                <a:prstGeom prst="line">
                  <a:avLst/>
                </a:prstGeom>
                <a:ln>
                  <a:solidFill>
                    <a:srgbClr val="0000FF">
                      <a:alpha val="34000"/>
                    </a:srgbClr>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BB5BE32A-D6B6-5345-A8F7-1F93418D2A91}"/>
                    </a:ext>
                  </a:extLst>
                </p:cNvPr>
                <p:cNvCxnSpPr/>
                <p:nvPr/>
              </p:nvCxnSpPr>
              <p:spPr>
                <a:xfrm>
                  <a:off x="2743200" y="914400"/>
                  <a:ext cx="914400" cy="1588"/>
                </a:xfrm>
                <a:prstGeom prst="line">
                  <a:avLst/>
                </a:prstGeom>
                <a:ln>
                  <a:solidFill>
                    <a:srgbClr val="0000FF">
                      <a:alpha val="34000"/>
                    </a:srgb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6ADA87AE-6280-DB45-A34A-BCC3E6B99837}"/>
                    </a:ext>
                  </a:extLst>
                </p:cNvPr>
                <p:cNvCxnSpPr/>
                <p:nvPr/>
              </p:nvCxnSpPr>
              <p:spPr>
                <a:xfrm>
                  <a:off x="2133600" y="1524000"/>
                  <a:ext cx="1524000" cy="1588"/>
                </a:xfrm>
                <a:prstGeom prst="line">
                  <a:avLst/>
                </a:prstGeom>
                <a:ln>
                  <a:solidFill>
                    <a:srgbClr val="0000FF">
                      <a:alpha val="34000"/>
                    </a:srgbClr>
                  </a:solidFill>
                </a:ln>
                <a:effectLst/>
              </p:spPr>
              <p:style>
                <a:lnRef idx="2">
                  <a:schemeClr val="accent1"/>
                </a:lnRef>
                <a:fillRef idx="0">
                  <a:schemeClr val="accent1"/>
                </a:fillRef>
                <a:effectRef idx="1">
                  <a:schemeClr val="accent1"/>
                </a:effectRef>
                <a:fontRef idx="minor">
                  <a:schemeClr val="tx1"/>
                </a:fontRef>
              </p:style>
            </p:cxnSp>
          </p:grpSp>
          <p:sp>
            <p:nvSpPr>
              <p:cNvPr id="43" name="TextBox 42">
                <a:extLst>
                  <a:ext uri="{FF2B5EF4-FFF2-40B4-BE49-F238E27FC236}">
                    <a16:creationId xmlns:a16="http://schemas.microsoft.com/office/drawing/2014/main" id="{9D137640-A257-6C46-9208-93A8197AB90B}"/>
                  </a:ext>
                </a:extLst>
              </p:cNvPr>
              <p:cNvSpPr txBox="1"/>
              <p:nvPr/>
            </p:nvSpPr>
            <p:spPr>
              <a:xfrm>
                <a:off x="3124200" y="914400"/>
                <a:ext cx="457200" cy="152400"/>
              </a:xfrm>
              <a:prstGeom prst="rect">
                <a:avLst/>
              </a:prstGeom>
              <a:noFill/>
            </p:spPr>
            <p:txBody>
              <a:bodyPr wrap="none" lIns="0" tIns="0" rIns="0" bIns="0" rtlCol="0" anchor="ctr" anchorCtr="0">
                <a:noAutofit/>
              </a:bodyPr>
              <a:lstStyle/>
              <a:p>
                <a:pPr algn="r"/>
                <a:r>
                  <a:rPr lang="en-US" sz="800" dirty="0">
                    <a:solidFill>
                      <a:srgbClr val="0000FF">
                        <a:alpha val="50000"/>
                      </a:srgbClr>
                    </a:solidFill>
                    <a:latin typeface="Arial"/>
                    <a:cs typeface="Arial"/>
                  </a:rPr>
                  <a:t>single-precision peak</a:t>
                </a:r>
              </a:p>
            </p:txBody>
          </p:sp>
          <p:sp>
            <p:nvSpPr>
              <p:cNvPr id="44" name="TextBox 43">
                <a:extLst>
                  <a:ext uri="{FF2B5EF4-FFF2-40B4-BE49-F238E27FC236}">
                    <a16:creationId xmlns:a16="http://schemas.microsoft.com/office/drawing/2014/main" id="{4C477012-41BF-5341-87E1-409F882FA956}"/>
                  </a:ext>
                </a:extLst>
              </p:cNvPr>
              <p:cNvSpPr txBox="1"/>
              <p:nvPr/>
            </p:nvSpPr>
            <p:spPr>
              <a:xfrm>
                <a:off x="3124200" y="1219200"/>
                <a:ext cx="457200" cy="152400"/>
              </a:xfrm>
              <a:prstGeom prst="rect">
                <a:avLst/>
              </a:prstGeom>
              <a:noFill/>
            </p:spPr>
            <p:txBody>
              <a:bodyPr wrap="none" lIns="0" tIns="0" rIns="0" bIns="0" rtlCol="0" anchor="ctr" anchorCtr="0">
                <a:noAutofit/>
              </a:bodyPr>
              <a:lstStyle/>
              <a:p>
                <a:pPr algn="r"/>
                <a:r>
                  <a:rPr lang="en-US" sz="800" dirty="0">
                    <a:solidFill>
                      <a:srgbClr val="0000FF">
                        <a:alpha val="50000"/>
                      </a:srgbClr>
                    </a:solidFill>
                    <a:latin typeface="Arial"/>
                    <a:cs typeface="Arial"/>
                  </a:rPr>
                  <a:t>double-precision peak</a:t>
                </a:r>
              </a:p>
            </p:txBody>
          </p:sp>
          <p:sp>
            <p:nvSpPr>
              <p:cNvPr id="45" name="TextBox 44">
                <a:extLst>
                  <a:ext uri="{FF2B5EF4-FFF2-40B4-BE49-F238E27FC236}">
                    <a16:creationId xmlns:a16="http://schemas.microsoft.com/office/drawing/2014/main" id="{07C3C9D1-BD41-FE43-B246-C7BC3D58D090}"/>
                  </a:ext>
                </a:extLst>
              </p:cNvPr>
              <p:cNvSpPr txBox="1"/>
              <p:nvPr/>
            </p:nvSpPr>
            <p:spPr>
              <a:xfrm rot="18900000">
                <a:off x="1752600" y="1600200"/>
                <a:ext cx="457200" cy="152400"/>
              </a:xfrm>
              <a:prstGeom prst="rect">
                <a:avLst/>
              </a:prstGeom>
              <a:noFill/>
            </p:spPr>
            <p:txBody>
              <a:bodyPr wrap="none" lIns="0" tIns="0" rIns="0" bIns="0" rtlCol="0" anchor="ctr" anchorCtr="0">
                <a:noAutofit/>
              </a:bodyPr>
              <a:lstStyle/>
              <a:p>
                <a:pPr algn="ctr"/>
                <a:r>
                  <a:rPr lang="en-US" sz="800" dirty="0">
                    <a:solidFill>
                      <a:srgbClr val="0000FF">
                        <a:alpha val="50000"/>
                      </a:srgbClr>
                    </a:solidFill>
                    <a:latin typeface="Arial"/>
                    <a:cs typeface="Arial"/>
                  </a:rPr>
                  <a:t>STREAM bandwidth</a:t>
                </a:r>
              </a:p>
            </p:txBody>
          </p:sp>
          <p:sp>
            <p:nvSpPr>
              <p:cNvPr id="46" name="Oval 45">
                <a:extLst>
                  <a:ext uri="{FF2B5EF4-FFF2-40B4-BE49-F238E27FC236}">
                    <a16:creationId xmlns:a16="http://schemas.microsoft.com/office/drawing/2014/main" id="{B6BB0993-C4A8-B74A-A566-0FF32D62F650}"/>
                  </a:ext>
                </a:extLst>
              </p:cNvPr>
              <p:cNvSpPr/>
              <p:nvPr/>
            </p:nvSpPr>
            <p:spPr>
              <a:xfrm>
                <a:off x="2286000" y="1524000"/>
                <a:ext cx="165473" cy="15240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1F33622-4172-3D48-9BCA-1B4D9D4B5811}"/>
                  </a:ext>
                </a:extLst>
              </p:cNvPr>
              <p:cNvSpPr txBox="1"/>
              <p:nvPr/>
            </p:nvSpPr>
            <p:spPr>
              <a:xfrm>
                <a:off x="2438400" y="1600200"/>
                <a:ext cx="457200" cy="152400"/>
              </a:xfrm>
              <a:prstGeom prst="rect">
                <a:avLst/>
              </a:prstGeom>
              <a:noFill/>
            </p:spPr>
            <p:txBody>
              <a:bodyPr wrap="none" lIns="0" tIns="0" rIns="0" bIns="0" rtlCol="0" anchor="ctr" anchorCtr="0">
                <a:noAutofit/>
              </a:bodyPr>
              <a:lstStyle/>
              <a:p>
                <a:r>
                  <a:rPr lang="en-US" sz="800" b="1" dirty="0">
                    <a:solidFill>
                      <a:srgbClr val="0000FF"/>
                    </a:solidFill>
                    <a:effectLst>
                      <a:glow rad="25400">
                        <a:schemeClr val="bg1">
                          <a:alpha val="75000"/>
                        </a:schemeClr>
                      </a:glow>
                    </a:effectLst>
                    <a:latin typeface="Arial"/>
                    <a:cs typeface="Arial"/>
                  </a:rPr>
                  <a:t>RTM/wave eqn.</a:t>
                </a:r>
              </a:p>
            </p:txBody>
          </p:sp>
          <p:sp>
            <p:nvSpPr>
              <p:cNvPr id="48" name="Oval 47">
                <a:extLst>
                  <a:ext uri="{FF2B5EF4-FFF2-40B4-BE49-F238E27FC236}">
                    <a16:creationId xmlns:a16="http://schemas.microsoft.com/office/drawing/2014/main" id="{62EF19FF-5D64-184A-80C3-074CD02334AA}"/>
                  </a:ext>
                </a:extLst>
              </p:cNvPr>
              <p:cNvSpPr/>
              <p:nvPr/>
            </p:nvSpPr>
            <p:spPr>
              <a:xfrm>
                <a:off x="1676400" y="2057400"/>
                <a:ext cx="165473" cy="15240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9690C72A-C6DA-9445-9A43-024024DA60DB}"/>
                  </a:ext>
                </a:extLst>
              </p:cNvPr>
              <p:cNvSpPr txBox="1"/>
              <p:nvPr/>
            </p:nvSpPr>
            <p:spPr>
              <a:xfrm>
                <a:off x="1219200" y="1981200"/>
                <a:ext cx="457200" cy="152400"/>
              </a:xfrm>
              <a:prstGeom prst="rect">
                <a:avLst/>
              </a:prstGeom>
              <a:noFill/>
            </p:spPr>
            <p:txBody>
              <a:bodyPr wrap="none" lIns="0" tIns="0" rIns="0" bIns="0" rtlCol="0" anchor="ctr" anchorCtr="0">
                <a:noAutofit/>
              </a:bodyPr>
              <a:lstStyle/>
              <a:p>
                <a:pPr algn="r"/>
                <a:r>
                  <a:rPr lang="en-US" sz="800" b="1" dirty="0">
                    <a:solidFill>
                      <a:srgbClr val="0000FF"/>
                    </a:solidFill>
                    <a:effectLst>
                      <a:glow rad="25400">
                        <a:schemeClr val="bg1">
                          <a:alpha val="75000"/>
                        </a:schemeClr>
                      </a:glow>
                    </a:effectLst>
                    <a:latin typeface="Arial"/>
                    <a:cs typeface="Arial"/>
                  </a:rPr>
                  <a:t>7pt Stencil</a:t>
                </a:r>
              </a:p>
            </p:txBody>
          </p:sp>
          <p:sp>
            <p:nvSpPr>
              <p:cNvPr id="50" name="Oval 49">
                <a:extLst>
                  <a:ext uri="{FF2B5EF4-FFF2-40B4-BE49-F238E27FC236}">
                    <a16:creationId xmlns:a16="http://schemas.microsoft.com/office/drawing/2014/main" id="{76E573EB-229B-1D4B-8C74-5C320E214A60}"/>
                  </a:ext>
                </a:extLst>
              </p:cNvPr>
              <p:cNvSpPr/>
              <p:nvPr/>
            </p:nvSpPr>
            <p:spPr>
              <a:xfrm>
                <a:off x="2044327" y="1981200"/>
                <a:ext cx="165473" cy="15240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454C5818-5C17-C04A-AB19-B995A9DF0F51}"/>
                  </a:ext>
                </a:extLst>
              </p:cNvPr>
              <p:cNvSpPr txBox="1"/>
              <p:nvPr/>
            </p:nvSpPr>
            <p:spPr>
              <a:xfrm>
                <a:off x="2209800" y="1905000"/>
                <a:ext cx="457200" cy="152400"/>
              </a:xfrm>
              <a:prstGeom prst="rect">
                <a:avLst/>
              </a:prstGeom>
              <a:noFill/>
            </p:spPr>
            <p:txBody>
              <a:bodyPr wrap="none" lIns="0" tIns="0" rIns="0" bIns="0" rtlCol="0" anchor="ctr" anchorCtr="0">
                <a:noAutofit/>
              </a:bodyPr>
              <a:lstStyle/>
              <a:p>
                <a:r>
                  <a:rPr lang="en-US" sz="800" b="1" dirty="0">
                    <a:solidFill>
                      <a:srgbClr val="0000FF"/>
                    </a:solidFill>
                    <a:effectLst>
                      <a:glow rad="25400">
                        <a:schemeClr val="bg1">
                          <a:alpha val="75000"/>
                        </a:schemeClr>
                      </a:glow>
                    </a:effectLst>
                    <a:latin typeface="Arial"/>
                    <a:cs typeface="Arial"/>
                  </a:rPr>
                  <a:t>27pt Stencil</a:t>
                </a:r>
              </a:p>
            </p:txBody>
          </p:sp>
          <p:sp>
            <p:nvSpPr>
              <p:cNvPr id="52" name="TextBox 51">
                <a:extLst>
                  <a:ext uri="{FF2B5EF4-FFF2-40B4-BE49-F238E27FC236}">
                    <a16:creationId xmlns:a16="http://schemas.microsoft.com/office/drawing/2014/main" id="{4A3AD123-7398-114A-81C5-B221A1F98FE6}"/>
                  </a:ext>
                </a:extLst>
              </p:cNvPr>
              <p:cNvSpPr txBox="1"/>
              <p:nvPr/>
            </p:nvSpPr>
            <p:spPr>
              <a:xfrm>
                <a:off x="685800" y="82296"/>
                <a:ext cx="2743200" cy="301752"/>
              </a:xfrm>
              <a:prstGeom prst="rect">
                <a:avLst/>
              </a:prstGeom>
              <a:solidFill>
                <a:schemeClr val="bg1"/>
              </a:solidFill>
              <a:ln>
                <a:solidFill>
                  <a:srgbClr val="000000"/>
                </a:solidFill>
              </a:ln>
              <a:effectLst>
                <a:outerShdw blurRad="50800" dist="38100" dir="2700000">
                  <a:srgbClr val="000000">
                    <a:alpha val="43000"/>
                  </a:srgbClr>
                </a:outerShdw>
              </a:effectLst>
            </p:spPr>
            <p:txBody>
              <a:bodyPr wrap="none" lIns="0" tIns="0" rIns="0" bIns="0" rtlCol="0" anchor="ctr" anchorCtr="0">
                <a:noAutofit/>
              </a:bodyPr>
              <a:lstStyle/>
              <a:p>
                <a:pPr algn="ctr"/>
                <a:r>
                  <a:rPr lang="en-US" sz="2000" dirty="0">
                    <a:latin typeface="Arial"/>
                    <a:cs typeface="Arial"/>
                  </a:rPr>
                  <a:t>Xeon X5550 (Nehalem)</a:t>
                </a:r>
              </a:p>
            </p:txBody>
          </p:sp>
          <p:sp>
            <p:nvSpPr>
              <p:cNvPr id="53" name="TextBox 52">
                <a:extLst>
                  <a:ext uri="{FF2B5EF4-FFF2-40B4-BE49-F238E27FC236}">
                    <a16:creationId xmlns:a16="http://schemas.microsoft.com/office/drawing/2014/main" id="{033109BC-5D6E-8745-8BAD-55C6C95F54B2}"/>
                  </a:ext>
                </a:extLst>
              </p:cNvPr>
              <p:cNvSpPr txBox="1"/>
              <p:nvPr/>
            </p:nvSpPr>
            <p:spPr>
              <a:xfrm>
                <a:off x="3124200" y="1524000"/>
                <a:ext cx="457200" cy="152400"/>
              </a:xfrm>
              <a:prstGeom prst="rect">
                <a:avLst/>
              </a:prstGeom>
              <a:noFill/>
            </p:spPr>
            <p:txBody>
              <a:bodyPr wrap="none" lIns="0" tIns="0" rIns="0" bIns="0" rtlCol="0" anchor="ctr" anchorCtr="0">
                <a:noAutofit/>
              </a:bodyPr>
              <a:lstStyle/>
              <a:p>
                <a:pPr algn="r"/>
                <a:r>
                  <a:rPr lang="en-US" sz="800" dirty="0">
                    <a:solidFill>
                      <a:srgbClr val="0000FF">
                        <a:alpha val="50000"/>
                      </a:srgbClr>
                    </a:solidFill>
                    <a:latin typeface="Arial"/>
                    <a:cs typeface="Arial"/>
                  </a:rPr>
                  <a:t>DP add-only</a:t>
                </a:r>
              </a:p>
            </p:txBody>
          </p:sp>
          <p:sp>
            <p:nvSpPr>
              <p:cNvPr id="54" name="Oval 53">
                <a:extLst>
                  <a:ext uri="{FF2B5EF4-FFF2-40B4-BE49-F238E27FC236}">
                    <a16:creationId xmlns:a16="http://schemas.microsoft.com/office/drawing/2014/main" id="{A38B3D35-AE82-B746-9C61-DE07CF703CBF}"/>
                  </a:ext>
                </a:extLst>
              </p:cNvPr>
              <p:cNvSpPr/>
              <p:nvPr/>
            </p:nvSpPr>
            <p:spPr>
              <a:xfrm>
                <a:off x="1371600" y="2286000"/>
                <a:ext cx="165473" cy="15240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E58C373-F96C-B248-A154-603F8C4299A4}"/>
                  </a:ext>
                </a:extLst>
              </p:cNvPr>
              <p:cNvSpPr/>
              <p:nvPr/>
            </p:nvSpPr>
            <p:spPr>
              <a:xfrm>
                <a:off x="1206127" y="2514600"/>
                <a:ext cx="165473" cy="15240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62F1E80-6E9D-AB46-84EF-9A0D345C00CA}"/>
                  </a:ext>
                </a:extLst>
              </p:cNvPr>
              <p:cNvSpPr/>
              <p:nvPr/>
            </p:nvSpPr>
            <p:spPr>
              <a:xfrm>
                <a:off x="1053727" y="2971800"/>
                <a:ext cx="165473" cy="15240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41484CC-4187-D743-A6E3-A8F6BED358C0}"/>
                  </a:ext>
                </a:extLst>
              </p:cNvPr>
              <p:cNvSpPr/>
              <p:nvPr/>
            </p:nvSpPr>
            <p:spPr>
              <a:xfrm rot="17715158">
                <a:off x="772016" y="2500882"/>
                <a:ext cx="1026432" cy="358386"/>
              </a:xfrm>
              <a:prstGeom prst="ellipse">
                <a:avLst/>
              </a:prstGeom>
              <a:noFill/>
              <a:ln w="12700" cap="flat" cmpd="sng" algn="ctr">
                <a:solidFill>
                  <a:srgbClr val="0000FF"/>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F41FD2C1-733A-5240-BDB3-16050630B528}"/>
                  </a:ext>
                </a:extLst>
              </p:cNvPr>
              <p:cNvSpPr txBox="1"/>
              <p:nvPr/>
            </p:nvSpPr>
            <p:spPr>
              <a:xfrm>
                <a:off x="762000" y="2438400"/>
                <a:ext cx="457200" cy="152400"/>
              </a:xfrm>
              <a:prstGeom prst="rect">
                <a:avLst/>
              </a:prstGeom>
              <a:noFill/>
            </p:spPr>
            <p:txBody>
              <a:bodyPr wrap="none" lIns="0" tIns="0" rIns="0" bIns="0" rtlCol="0" anchor="ctr" anchorCtr="0">
                <a:noAutofit/>
              </a:bodyPr>
              <a:lstStyle/>
              <a:p>
                <a:pPr algn="r"/>
                <a:r>
                  <a:rPr lang="en-US" sz="800" b="1" dirty="0" err="1">
                    <a:solidFill>
                      <a:srgbClr val="0000FF"/>
                    </a:solidFill>
                    <a:effectLst>
                      <a:glow rad="25400">
                        <a:schemeClr val="bg1">
                          <a:alpha val="75000"/>
                        </a:schemeClr>
                      </a:glow>
                    </a:effectLst>
                    <a:latin typeface="Arial"/>
                    <a:cs typeface="Arial"/>
                  </a:rPr>
                  <a:t>SpMV</a:t>
                </a:r>
                <a:endParaRPr lang="en-US" sz="800" b="1" dirty="0">
                  <a:solidFill>
                    <a:srgbClr val="0000FF"/>
                  </a:solidFill>
                  <a:effectLst>
                    <a:glow rad="25400">
                      <a:schemeClr val="bg1">
                        <a:alpha val="75000"/>
                      </a:schemeClr>
                    </a:glow>
                  </a:effectLst>
                  <a:latin typeface="Arial"/>
                  <a:cs typeface="Arial"/>
                </a:endParaRPr>
              </a:p>
            </p:txBody>
          </p:sp>
          <p:sp>
            <p:nvSpPr>
              <p:cNvPr id="59" name="Rounded Rectangle 58">
                <a:extLst>
                  <a:ext uri="{FF2B5EF4-FFF2-40B4-BE49-F238E27FC236}">
                    <a16:creationId xmlns:a16="http://schemas.microsoft.com/office/drawing/2014/main" id="{4D5FE438-F768-3245-B129-6E3C1CE2D20D}"/>
                  </a:ext>
                </a:extLst>
              </p:cNvPr>
              <p:cNvSpPr/>
              <p:nvPr/>
            </p:nvSpPr>
            <p:spPr>
              <a:xfrm>
                <a:off x="3200400" y="1371600"/>
                <a:ext cx="457200" cy="152400"/>
              </a:xfrm>
              <a:prstGeom prst="roundRect">
                <a:avLst>
                  <a:gd name="adj" fmla="val 50000"/>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8FBF0812-922A-8B40-9804-3342080C0C15}"/>
                  </a:ext>
                </a:extLst>
              </p:cNvPr>
              <p:cNvSpPr txBox="1"/>
              <p:nvPr/>
            </p:nvSpPr>
            <p:spPr>
              <a:xfrm>
                <a:off x="3505200" y="1447800"/>
                <a:ext cx="457200" cy="152400"/>
              </a:xfrm>
              <a:prstGeom prst="rect">
                <a:avLst/>
              </a:prstGeom>
              <a:noFill/>
            </p:spPr>
            <p:txBody>
              <a:bodyPr wrap="none" lIns="0" tIns="0" rIns="0" bIns="0" rtlCol="0" anchor="ctr" anchorCtr="0">
                <a:noAutofit/>
              </a:bodyPr>
              <a:lstStyle/>
              <a:p>
                <a:pPr algn="r"/>
                <a:r>
                  <a:rPr lang="en-US" sz="800" b="1" dirty="0">
                    <a:solidFill>
                      <a:srgbClr val="0000FF"/>
                    </a:solidFill>
                    <a:effectLst>
                      <a:glow rad="25400">
                        <a:schemeClr val="bg1">
                          <a:alpha val="75000"/>
                        </a:schemeClr>
                      </a:glow>
                    </a:effectLst>
                    <a:latin typeface="Arial"/>
                    <a:cs typeface="Arial"/>
                  </a:rPr>
                  <a:t>DGEMM</a:t>
                </a:r>
              </a:p>
            </p:txBody>
          </p:sp>
          <p:sp>
            <p:nvSpPr>
              <p:cNvPr id="61" name="Rounded Rectangle 60">
                <a:extLst>
                  <a:ext uri="{FF2B5EF4-FFF2-40B4-BE49-F238E27FC236}">
                    <a16:creationId xmlns:a16="http://schemas.microsoft.com/office/drawing/2014/main" id="{A4DF9616-9900-2F41-A57B-EE76A53552BA}"/>
                  </a:ext>
                </a:extLst>
              </p:cNvPr>
              <p:cNvSpPr/>
              <p:nvPr/>
            </p:nvSpPr>
            <p:spPr>
              <a:xfrm>
                <a:off x="1905000" y="2209800"/>
                <a:ext cx="457200" cy="152400"/>
              </a:xfrm>
              <a:prstGeom prst="roundRect">
                <a:avLst>
                  <a:gd name="adj" fmla="val 50000"/>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E8CB1C4A-1E6B-9E43-9049-E7F371CB5545}"/>
                  </a:ext>
                </a:extLst>
              </p:cNvPr>
              <p:cNvSpPr/>
              <p:nvPr/>
            </p:nvSpPr>
            <p:spPr>
              <a:xfrm>
                <a:off x="1447800" y="2514600"/>
                <a:ext cx="457200" cy="152400"/>
              </a:xfrm>
              <a:prstGeom prst="roundRect">
                <a:avLst>
                  <a:gd name="adj" fmla="val 50000"/>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3FFB2E5C-0347-3E40-B01B-5B1C782F3B17}"/>
                  </a:ext>
                </a:extLst>
              </p:cNvPr>
              <p:cNvSpPr txBox="1"/>
              <p:nvPr/>
            </p:nvSpPr>
            <p:spPr>
              <a:xfrm>
                <a:off x="1828800" y="2590800"/>
                <a:ext cx="457200" cy="152400"/>
              </a:xfrm>
              <a:prstGeom prst="rect">
                <a:avLst/>
              </a:prstGeom>
              <a:noFill/>
            </p:spPr>
            <p:txBody>
              <a:bodyPr wrap="none" lIns="0" tIns="0" rIns="0" bIns="0" rtlCol="0" anchor="ctr" anchorCtr="0">
                <a:noAutofit/>
              </a:bodyPr>
              <a:lstStyle/>
              <a:p>
                <a:r>
                  <a:rPr lang="en-US" sz="800" b="1" dirty="0">
                    <a:solidFill>
                      <a:srgbClr val="0000FF"/>
                    </a:solidFill>
                    <a:effectLst>
                      <a:glow rad="25400">
                        <a:schemeClr val="bg1">
                          <a:alpha val="75000"/>
                        </a:schemeClr>
                      </a:glow>
                    </a:effectLst>
                    <a:latin typeface="Arial"/>
                    <a:cs typeface="Arial"/>
                  </a:rPr>
                  <a:t>GTC/</a:t>
                </a:r>
                <a:r>
                  <a:rPr lang="en-US" sz="800" b="1" dirty="0" err="1">
                    <a:solidFill>
                      <a:srgbClr val="0000FF"/>
                    </a:solidFill>
                    <a:effectLst>
                      <a:glow rad="25400">
                        <a:schemeClr val="bg1">
                          <a:alpha val="75000"/>
                        </a:schemeClr>
                      </a:glow>
                    </a:effectLst>
                    <a:latin typeface="Arial"/>
                    <a:cs typeface="Arial"/>
                  </a:rPr>
                  <a:t>chargei</a:t>
                </a:r>
                <a:endParaRPr lang="en-US" sz="800" b="1" dirty="0">
                  <a:solidFill>
                    <a:srgbClr val="0000FF"/>
                  </a:solidFill>
                  <a:effectLst>
                    <a:glow rad="25400">
                      <a:schemeClr val="bg1">
                        <a:alpha val="75000"/>
                      </a:schemeClr>
                    </a:glow>
                  </a:effectLst>
                  <a:latin typeface="Arial"/>
                  <a:cs typeface="Arial"/>
                </a:endParaRPr>
              </a:p>
            </p:txBody>
          </p:sp>
          <p:sp>
            <p:nvSpPr>
              <p:cNvPr id="64" name="TextBox 63">
                <a:extLst>
                  <a:ext uri="{FF2B5EF4-FFF2-40B4-BE49-F238E27FC236}">
                    <a16:creationId xmlns:a16="http://schemas.microsoft.com/office/drawing/2014/main" id="{D40898A5-44D7-384E-B372-32020EEE4E7B}"/>
                  </a:ext>
                </a:extLst>
              </p:cNvPr>
              <p:cNvSpPr txBox="1"/>
              <p:nvPr/>
            </p:nvSpPr>
            <p:spPr>
              <a:xfrm>
                <a:off x="2286000" y="2286000"/>
                <a:ext cx="457200" cy="152400"/>
              </a:xfrm>
              <a:prstGeom prst="rect">
                <a:avLst/>
              </a:prstGeom>
              <a:noFill/>
            </p:spPr>
            <p:txBody>
              <a:bodyPr wrap="none" lIns="0" tIns="0" rIns="0" bIns="0" rtlCol="0" anchor="ctr" anchorCtr="0">
                <a:noAutofit/>
              </a:bodyPr>
              <a:lstStyle/>
              <a:p>
                <a:r>
                  <a:rPr lang="en-US" sz="800" b="1" dirty="0">
                    <a:solidFill>
                      <a:srgbClr val="0000FF"/>
                    </a:solidFill>
                    <a:effectLst>
                      <a:glow rad="25400">
                        <a:schemeClr val="bg1">
                          <a:alpha val="75000"/>
                        </a:schemeClr>
                      </a:glow>
                    </a:effectLst>
                    <a:latin typeface="Arial"/>
                    <a:cs typeface="Arial"/>
                  </a:rPr>
                  <a:t>GTC/</a:t>
                </a:r>
                <a:r>
                  <a:rPr lang="en-US" sz="800" b="1" dirty="0" err="1">
                    <a:solidFill>
                      <a:srgbClr val="0000FF"/>
                    </a:solidFill>
                    <a:effectLst>
                      <a:glow rad="25400">
                        <a:schemeClr val="bg1">
                          <a:alpha val="75000"/>
                        </a:schemeClr>
                      </a:glow>
                    </a:effectLst>
                    <a:latin typeface="Arial"/>
                    <a:cs typeface="Arial"/>
                  </a:rPr>
                  <a:t>pushi</a:t>
                </a:r>
                <a:endParaRPr lang="en-US" sz="800" b="1" dirty="0">
                  <a:solidFill>
                    <a:srgbClr val="0000FF"/>
                  </a:solidFill>
                  <a:effectLst>
                    <a:glow rad="25400">
                      <a:schemeClr val="bg1">
                        <a:alpha val="75000"/>
                      </a:schemeClr>
                    </a:glow>
                  </a:effectLst>
                  <a:latin typeface="Arial"/>
                  <a:cs typeface="Arial"/>
                </a:endParaRPr>
              </a:p>
            </p:txBody>
          </p:sp>
        </p:grpSp>
      </p:grpSp>
      <p:grpSp>
        <p:nvGrpSpPr>
          <p:cNvPr id="90" name="Group 89">
            <a:extLst>
              <a:ext uri="{FF2B5EF4-FFF2-40B4-BE49-F238E27FC236}">
                <a16:creationId xmlns:a16="http://schemas.microsoft.com/office/drawing/2014/main" id="{C08C49B4-76E4-2346-9C32-7B733618862C}"/>
              </a:ext>
            </a:extLst>
          </p:cNvPr>
          <p:cNvGrpSpPr/>
          <p:nvPr/>
        </p:nvGrpSpPr>
        <p:grpSpPr>
          <a:xfrm>
            <a:off x="10515600" y="3962400"/>
            <a:ext cx="3810000" cy="3346704"/>
            <a:chOff x="4876800" y="3118104"/>
            <a:chExt cx="3810000" cy="3346704"/>
          </a:xfrm>
        </p:grpSpPr>
        <p:grpSp>
          <p:nvGrpSpPr>
            <p:cNvPr id="91" name="Group 176">
              <a:extLst>
                <a:ext uri="{FF2B5EF4-FFF2-40B4-BE49-F238E27FC236}">
                  <a16:creationId xmlns:a16="http://schemas.microsoft.com/office/drawing/2014/main" id="{BB8E9B07-6205-AF4E-A1A8-6F132A547736}"/>
                </a:ext>
              </a:extLst>
            </p:cNvPr>
            <p:cNvGrpSpPr/>
            <p:nvPr/>
          </p:nvGrpSpPr>
          <p:grpSpPr>
            <a:xfrm>
              <a:off x="5334000" y="3343656"/>
              <a:ext cx="3200400" cy="2743328"/>
              <a:chOff x="2743200" y="1601660"/>
              <a:chExt cx="3200400" cy="2743328"/>
            </a:xfrm>
          </p:grpSpPr>
          <p:cxnSp>
            <p:nvCxnSpPr>
              <p:cNvPr id="152" name="Straight Connector 151">
                <a:extLst>
                  <a:ext uri="{FF2B5EF4-FFF2-40B4-BE49-F238E27FC236}">
                    <a16:creationId xmlns:a16="http://schemas.microsoft.com/office/drawing/2014/main" id="{D7710CB8-3235-6E42-A8A5-9C66E3F4CFC6}"/>
                  </a:ext>
                </a:extLst>
              </p:cNvPr>
              <p:cNvCxnSpPr/>
              <p:nvPr/>
            </p:nvCxnSpPr>
            <p:spPr>
              <a:xfrm>
                <a:off x="2743200" y="4343400"/>
                <a:ext cx="3200400" cy="1588"/>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8124E24D-89B9-664D-8DB4-866D79459116}"/>
                  </a:ext>
                </a:extLst>
              </p:cNvPr>
              <p:cNvCxnSpPr/>
              <p:nvPr/>
            </p:nvCxnSpPr>
            <p:spPr>
              <a:xfrm>
                <a:off x="2743200" y="40386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42DEC428-559D-9E48-B582-2E5125CC1DB2}"/>
                  </a:ext>
                </a:extLst>
              </p:cNvPr>
              <p:cNvCxnSpPr/>
              <p:nvPr/>
            </p:nvCxnSpPr>
            <p:spPr>
              <a:xfrm>
                <a:off x="2743200" y="37338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EFE011A4-8A4E-2743-B2F0-2B1D1BF9A72C}"/>
                  </a:ext>
                </a:extLst>
              </p:cNvPr>
              <p:cNvCxnSpPr/>
              <p:nvPr/>
            </p:nvCxnSpPr>
            <p:spPr>
              <a:xfrm>
                <a:off x="2743200" y="34290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B1C89E0F-2910-8A40-A117-0F19550F9085}"/>
                  </a:ext>
                </a:extLst>
              </p:cNvPr>
              <p:cNvCxnSpPr/>
              <p:nvPr/>
            </p:nvCxnSpPr>
            <p:spPr>
              <a:xfrm>
                <a:off x="2743200" y="31242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70BEC360-2C7E-2645-928C-1FAB76550ABA}"/>
                  </a:ext>
                </a:extLst>
              </p:cNvPr>
              <p:cNvCxnSpPr/>
              <p:nvPr/>
            </p:nvCxnSpPr>
            <p:spPr>
              <a:xfrm>
                <a:off x="2743200" y="28194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884851E4-00BA-F949-9B47-795E83E483F5}"/>
                  </a:ext>
                </a:extLst>
              </p:cNvPr>
              <p:cNvCxnSpPr/>
              <p:nvPr/>
            </p:nvCxnSpPr>
            <p:spPr>
              <a:xfrm>
                <a:off x="2743200" y="25146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20B6E03D-6352-5940-BC6A-007C08C3ADD3}"/>
                  </a:ext>
                </a:extLst>
              </p:cNvPr>
              <p:cNvCxnSpPr/>
              <p:nvPr/>
            </p:nvCxnSpPr>
            <p:spPr>
              <a:xfrm>
                <a:off x="2743200" y="22098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C18DE000-57A7-494C-9325-BE6CCC8FBAE1}"/>
                  </a:ext>
                </a:extLst>
              </p:cNvPr>
              <p:cNvCxnSpPr/>
              <p:nvPr/>
            </p:nvCxnSpPr>
            <p:spPr>
              <a:xfrm>
                <a:off x="2743200" y="190500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1648FB80-3753-3840-A0E5-9D7D4C1D8FFD}"/>
                  </a:ext>
                </a:extLst>
              </p:cNvPr>
              <p:cNvCxnSpPr/>
              <p:nvPr/>
            </p:nvCxnSpPr>
            <p:spPr>
              <a:xfrm>
                <a:off x="2743200" y="1601660"/>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92" name="Group 187">
              <a:extLst>
                <a:ext uri="{FF2B5EF4-FFF2-40B4-BE49-F238E27FC236}">
                  <a16:creationId xmlns:a16="http://schemas.microsoft.com/office/drawing/2014/main" id="{BA7152D6-4EF5-B048-92CC-FC2FF84CD2EA}"/>
                </a:ext>
              </a:extLst>
            </p:cNvPr>
            <p:cNvGrpSpPr/>
            <p:nvPr/>
          </p:nvGrpSpPr>
          <p:grpSpPr>
            <a:xfrm>
              <a:off x="5408611" y="3270504"/>
              <a:ext cx="3049588" cy="2889504"/>
              <a:chOff x="2817811" y="1219200"/>
              <a:chExt cx="3049588" cy="3200400"/>
            </a:xfrm>
          </p:grpSpPr>
          <p:cxnSp>
            <p:nvCxnSpPr>
              <p:cNvPr id="141" name="Straight Connector 140">
                <a:extLst>
                  <a:ext uri="{FF2B5EF4-FFF2-40B4-BE49-F238E27FC236}">
                    <a16:creationId xmlns:a16="http://schemas.microsoft.com/office/drawing/2014/main" id="{A9C048C4-5E60-014B-892F-E33935DD4923}"/>
                  </a:ext>
                </a:extLst>
              </p:cNvPr>
              <p:cNvCxnSpPr/>
              <p:nvPr/>
            </p:nvCxnSpPr>
            <p:spPr>
              <a:xfrm rot="5400000">
                <a:off x="1218405" y="2818606"/>
                <a:ext cx="3200400" cy="1588"/>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33B44325-64B1-594E-BDE6-0313E0EBB58C}"/>
                  </a:ext>
                </a:extLst>
              </p:cNvPr>
              <p:cNvCxnSpPr/>
              <p:nvPr/>
            </p:nvCxnSpPr>
            <p:spPr>
              <a:xfrm rot="5400000">
                <a:off x="15232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F1FA9276-DC19-DD4C-8600-C13D6EAC0DB9}"/>
                  </a:ext>
                </a:extLst>
              </p:cNvPr>
              <p:cNvCxnSpPr/>
              <p:nvPr/>
            </p:nvCxnSpPr>
            <p:spPr>
              <a:xfrm rot="5400000">
                <a:off x="18280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610A9C4-6286-DB4A-992A-6F906EFB1962}"/>
                  </a:ext>
                </a:extLst>
              </p:cNvPr>
              <p:cNvCxnSpPr/>
              <p:nvPr/>
            </p:nvCxnSpPr>
            <p:spPr>
              <a:xfrm rot="5400000">
                <a:off x="21328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2585812E-0630-F941-8A40-E1F776F7D07C}"/>
                  </a:ext>
                </a:extLst>
              </p:cNvPr>
              <p:cNvCxnSpPr/>
              <p:nvPr/>
            </p:nvCxnSpPr>
            <p:spPr>
              <a:xfrm rot="5400000">
                <a:off x="24376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E06EDA54-2961-054C-9714-5B0E735D229C}"/>
                  </a:ext>
                </a:extLst>
              </p:cNvPr>
              <p:cNvCxnSpPr/>
              <p:nvPr/>
            </p:nvCxnSpPr>
            <p:spPr>
              <a:xfrm rot="5400000">
                <a:off x="27424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7611D3C7-3CC8-554B-8CE0-3A20A2DAD9B9}"/>
                  </a:ext>
                </a:extLst>
              </p:cNvPr>
              <p:cNvCxnSpPr/>
              <p:nvPr/>
            </p:nvCxnSpPr>
            <p:spPr>
              <a:xfrm rot="5400000">
                <a:off x="30472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5F483F56-8C7F-A048-B330-6724042C5762}"/>
                  </a:ext>
                </a:extLst>
              </p:cNvPr>
              <p:cNvCxnSpPr/>
              <p:nvPr/>
            </p:nvCxnSpPr>
            <p:spPr>
              <a:xfrm rot="5400000">
                <a:off x="33520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77AC5489-FF69-374D-8303-DAB87CA01CE0}"/>
                  </a:ext>
                </a:extLst>
              </p:cNvPr>
              <p:cNvCxnSpPr/>
              <p:nvPr/>
            </p:nvCxnSpPr>
            <p:spPr>
              <a:xfrm rot="5400000">
                <a:off x="36568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20F6DAF2-8574-574E-B6B5-6E06EA1BFE79}"/>
                  </a:ext>
                </a:extLst>
              </p:cNvPr>
              <p:cNvCxnSpPr/>
              <p:nvPr/>
            </p:nvCxnSpPr>
            <p:spPr>
              <a:xfrm rot="5400000">
                <a:off x="39616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DF18AE15-265A-5143-AAB4-FA4979D43144}"/>
                  </a:ext>
                </a:extLst>
              </p:cNvPr>
              <p:cNvCxnSpPr/>
              <p:nvPr/>
            </p:nvCxnSpPr>
            <p:spPr>
              <a:xfrm rot="5400000">
                <a:off x="4266405" y="2818606"/>
                <a:ext cx="3200400" cy="1588"/>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93" name="TextBox 92">
              <a:extLst>
                <a:ext uri="{FF2B5EF4-FFF2-40B4-BE49-F238E27FC236}">
                  <a16:creationId xmlns:a16="http://schemas.microsoft.com/office/drawing/2014/main" id="{342473BE-C1B0-304B-A62A-572FABFF1A3B}"/>
                </a:ext>
              </a:extLst>
            </p:cNvPr>
            <p:cNvSpPr txBox="1"/>
            <p:nvPr/>
          </p:nvSpPr>
          <p:spPr>
            <a:xfrm>
              <a:off x="4876800" y="3499104"/>
              <a:ext cx="457200" cy="301752"/>
            </a:xfrm>
            <a:prstGeom prst="rect">
              <a:avLst/>
            </a:prstGeom>
            <a:noFill/>
          </p:spPr>
          <p:txBody>
            <a:bodyPr wrap="none" lIns="0" tIns="0" rIns="0" bIns="0" rtlCol="0" anchor="ctr" anchorCtr="0">
              <a:noAutofit/>
            </a:bodyPr>
            <a:lstStyle/>
            <a:p>
              <a:pPr algn="r"/>
              <a:r>
                <a:rPr lang="en-US" sz="1200" dirty="0">
                  <a:latin typeface="Arial"/>
                  <a:cs typeface="Arial"/>
                </a:rPr>
                <a:t>512</a:t>
              </a:r>
            </a:p>
          </p:txBody>
        </p:sp>
        <p:sp>
          <p:nvSpPr>
            <p:cNvPr id="94" name="TextBox 93">
              <a:extLst>
                <a:ext uri="{FF2B5EF4-FFF2-40B4-BE49-F238E27FC236}">
                  <a16:creationId xmlns:a16="http://schemas.microsoft.com/office/drawing/2014/main" id="{04E5C4C7-C8FB-C24B-94A3-768AE9B1C9E7}"/>
                </a:ext>
              </a:extLst>
            </p:cNvPr>
            <p:cNvSpPr txBox="1"/>
            <p:nvPr/>
          </p:nvSpPr>
          <p:spPr>
            <a:xfrm>
              <a:off x="4876800" y="3803904"/>
              <a:ext cx="457200" cy="301752"/>
            </a:xfrm>
            <a:prstGeom prst="rect">
              <a:avLst/>
            </a:prstGeom>
            <a:noFill/>
          </p:spPr>
          <p:txBody>
            <a:bodyPr wrap="none" lIns="0" tIns="0" rIns="0" bIns="0" rtlCol="0" anchor="ctr" anchorCtr="0">
              <a:noAutofit/>
            </a:bodyPr>
            <a:lstStyle/>
            <a:p>
              <a:pPr algn="r"/>
              <a:r>
                <a:rPr lang="en-US" sz="1200" dirty="0">
                  <a:latin typeface="Arial"/>
                  <a:cs typeface="Arial"/>
                </a:rPr>
                <a:t>256</a:t>
              </a:r>
            </a:p>
          </p:txBody>
        </p:sp>
        <p:sp>
          <p:nvSpPr>
            <p:cNvPr id="95" name="TextBox 94">
              <a:extLst>
                <a:ext uri="{FF2B5EF4-FFF2-40B4-BE49-F238E27FC236}">
                  <a16:creationId xmlns:a16="http://schemas.microsoft.com/office/drawing/2014/main" id="{5A2037D8-D68B-124E-A4AB-CEF0ADD6C273}"/>
                </a:ext>
              </a:extLst>
            </p:cNvPr>
            <p:cNvSpPr txBox="1"/>
            <p:nvPr/>
          </p:nvSpPr>
          <p:spPr>
            <a:xfrm>
              <a:off x="4876800" y="4108704"/>
              <a:ext cx="457200" cy="301752"/>
            </a:xfrm>
            <a:prstGeom prst="rect">
              <a:avLst/>
            </a:prstGeom>
            <a:noFill/>
          </p:spPr>
          <p:txBody>
            <a:bodyPr wrap="none" lIns="0" tIns="0" rIns="0" bIns="0" rtlCol="0" anchor="ctr" anchorCtr="0">
              <a:noAutofit/>
            </a:bodyPr>
            <a:lstStyle/>
            <a:p>
              <a:pPr algn="r"/>
              <a:r>
                <a:rPr lang="en-US" sz="1200" dirty="0">
                  <a:latin typeface="Arial"/>
                  <a:cs typeface="Arial"/>
                </a:rPr>
                <a:t>128</a:t>
              </a:r>
            </a:p>
          </p:txBody>
        </p:sp>
        <p:sp>
          <p:nvSpPr>
            <p:cNvPr id="96" name="TextBox 95">
              <a:extLst>
                <a:ext uri="{FF2B5EF4-FFF2-40B4-BE49-F238E27FC236}">
                  <a16:creationId xmlns:a16="http://schemas.microsoft.com/office/drawing/2014/main" id="{493A83C9-8D3C-B24D-AD66-22F2C14F4D59}"/>
                </a:ext>
              </a:extLst>
            </p:cNvPr>
            <p:cNvSpPr txBox="1"/>
            <p:nvPr/>
          </p:nvSpPr>
          <p:spPr>
            <a:xfrm>
              <a:off x="4876800" y="4413504"/>
              <a:ext cx="457200" cy="301752"/>
            </a:xfrm>
            <a:prstGeom prst="rect">
              <a:avLst/>
            </a:prstGeom>
            <a:noFill/>
          </p:spPr>
          <p:txBody>
            <a:bodyPr wrap="none" lIns="0" tIns="0" rIns="0" bIns="0" rtlCol="0" anchor="ctr" anchorCtr="0">
              <a:noAutofit/>
            </a:bodyPr>
            <a:lstStyle/>
            <a:p>
              <a:pPr algn="r"/>
              <a:r>
                <a:rPr lang="en-US" sz="1200" dirty="0">
                  <a:latin typeface="Arial"/>
                  <a:cs typeface="Arial"/>
                </a:rPr>
                <a:t>64</a:t>
              </a:r>
            </a:p>
          </p:txBody>
        </p:sp>
        <p:sp>
          <p:nvSpPr>
            <p:cNvPr id="97" name="TextBox 96">
              <a:extLst>
                <a:ext uri="{FF2B5EF4-FFF2-40B4-BE49-F238E27FC236}">
                  <a16:creationId xmlns:a16="http://schemas.microsoft.com/office/drawing/2014/main" id="{A536C5AA-7395-7C41-AC69-36F4270EB337}"/>
                </a:ext>
              </a:extLst>
            </p:cNvPr>
            <p:cNvSpPr txBox="1"/>
            <p:nvPr/>
          </p:nvSpPr>
          <p:spPr>
            <a:xfrm>
              <a:off x="4876800" y="4718304"/>
              <a:ext cx="457200" cy="301752"/>
            </a:xfrm>
            <a:prstGeom prst="rect">
              <a:avLst/>
            </a:prstGeom>
            <a:noFill/>
          </p:spPr>
          <p:txBody>
            <a:bodyPr wrap="none" lIns="0" tIns="0" rIns="0" bIns="0" rtlCol="0" anchor="ctr" anchorCtr="0">
              <a:noAutofit/>
            </a:bodyPr>
            <a:lstStyle/>
            <a:p>
              <a:pPr algn="r"/>
              <a:r>
                <a:rPr lang="en-US" sz="1200" dirty="0">
                  <a:latin typeface="Arial"/>
                  <a:cs typeface="Arial"/>
                </a:rPr>
                <a:t>32</a:t>
              </a:r>
            </a:p>
          </p:txBody>
        </p:sp>
        <p:sp>
          <p:nvSpPr>
            <p:cNvPr id="98" name="TextBox 97">
              <a:extLst>
                <a:ext uri="{FF2B5EF4-FFF2-40B4-BE49-F238E27FC236}">
                  <a16:creationId xmlns:a16="http://schemas.microsoft.com/office/drawing/2014/main" id="{2FFF76A3-0496-5349-8943-CB7647ED07B7}"/>
                </a:ext>
              </a:extLst>
            </p:cNvPr>
            <p:cNvSpPr txBox="1"/>
            <p:nvPr/>
          </p:nvSpPr>
          <p:spPr>
            <a:xfrm>
              <a:off x="4876800" y="5023104"/>
              <a:ext cx="457200" cy="301752"/>
            </a:xfrm>
            <a:prstGeom prst="rect">
              <a:avLst/>
            </a:prstGeom>
            <a:noFill/>
          </p:spPr>
          <p:txBody>
            <a:bodyPr wrap="none" lIns="0" tIns="0" rIns="0" bIns="0" rtlCol="0" anchor="ctr" anchorCtr="0">
              <a:noAutofit/>
            </a:bodyPr>
            <a:lstStyle/>
            <a:p>
              <a:pPr algn="r"/>
              <a:r>
                <a:rPr lang="en-US" sz="1200" dirty="0">
                  <a:latin typeface="Arial"/>
                  <a:cs typeface="Arial"/>
                </a:rPr>
                <a:t>16</a:t>
              </a:r>
            </a:p>
          </p:txBody>
        </p:sp>
        <p:sp>
          <p:nvSpPr>
            <p:cNvPr id="99" name="TextBox 98">
              <a:extLst>
                <a:ext uri="{FF2B5EF4-FFF2-40B4-BE49-F238E27FC236}">
                  <a16:creationId xmlns:a16="http://schemas.microsoft.com/office/drawing/2014/main" id="{5903C63E-93D1-134C-BC2B-E28C90B75D01}"/>
                </a:ext>
              </a:extLst>
            </p:cNvPr>
            <p:cNvSpPr txBox="1"/>
            <p:nvPr/>
          </p:nvSpPr>
          <p:spPr>
            <a:xfrm>
              <a:off x="4876800" y="5327904"/>
              <a:ext cx="457200" cy="301752"/>
            </a:xfrm>
            <a:prstGeom prst="rect">
              <a:avLst/>
            </a:prstGeom>
            <a:noFill/>
          </p:spPr>
          <p:txBody>
            <a:bodyPr wrap="none" lIns="0" tIns="0" rIns="0" bIns="0" rtlCol="0" anchor="ctr" anchorCtr="0">
              <a:noAutofit/>
            </a:bodyPr>
            <a:lstStyle/>
            <a:p>
              <a:pPr algn="r"/>
              <a:r>
                <a:rPr lang="en-US" sz="1200" dirty="0">
                  <a:latin typeface="Arial"/>
                  <a:cs typeface="Arial"/>
                </a:rPr>
                <a:t>8</a:t>
              </a:r>
            </a:p>
          </p:txBody>
        </p:sp>
        <p:sp>
          <p:nvSpPr>
            <p:cNvPr id="100" name="TextBox 99">
              <a:extLst>
                <a:ext uri="{FF2B5EF4-FFF2-40B4-BE49-F238E27FC236}">
                  <a16:creationId xmlns:a16="http://schemas.microsoft.com/office/drawing/2014/main" id="{94DB2B42-0CCC-5940-9291-266B9209941E}"/>
                </a:ext>
              </a:extLst>
            </p:cNvPr>
            <p:cNvSpPr txBox="1"/>
            <p:nvPr/>
          </p:nvSpPr>
          <p:spPr>
            <a:xfrm>
              <a:off x="4876800" y="5632704"/>
              <a:ext cx="457200" cy="301752"/>
            </a:xfrm>
            <a:prstGeom prst="rect">
              <a:avLst/>
            </a:prstGeom>
            <a:noFill/>
          </p:spPr>
          <p:txBody>
            <a:bodyPr wrap="none" lIns="0" tIns="0" rIns="0" bIns="0" rtlCol="0" anchor="ctr" anchorCtr="0">
              <a:noAutofit/>
            </a:bodyPr>
            <a:lstStyle/>
            <a:p>
              <a:pPr algn="r"/>
              <a:r>
                <a:rPr lang="en-US" sz="1200" dirty="0">
                  <a:latin typeface="Arial"/>
                  <a:cs typeface="Arial"/>
                </a:rPr>
                <a:t>4</a:t>
              </a:r>
            </a:p>
          </p:txBody>
        </p:sp>
        <p:sp>
          <p:nvSpPr>
            <p:cNvPr id="101" name="TextBox 100">
              <a:extLst>
                <a:ext uri="{FF2B5EF4-FFF2-40B4-BE49-F238E27FC236}">
                  <a16:creationId xmlns:a16="http://schemas.microsoft.com/office/drawing/2014/main" id="{BBE379C4-E36B-5240-9CB5-3A81DEE9C33F}"/>
                </a:ext>
              </a:extLst>
            </p:cNvPr>
            <p:cNvSpPr txBox="1"/>
            <p:nvPr/>
          </p:nvSpPr>
          <p:spPr>
            <a:xfrm>
              <a:off x="4876800" y="5937504"/>
              <a:ext cx="457200" cy="301752"/>
            </a:xfrm>
            <a:prstGeom prst="rect">
              <a:avLst/>
            </a:prstGeom>
            <a:noFill/>
          </p:spPr>
          <p:txBody>
            <a:bodyPr wrap="none" lIns="0" tIns="0" rIns="0" bIns="0" rtlCol="0" anchor="ctr" anchorCtr="0">
              <a:noAutofit/>
            </a:bodyPr>
            <a:lstStyle/>
            <a:p>
              <a:pPr algn="r"/>
              <a:r>
                <a:rPr lang="en-US" sz="1200" dirty="0">
                  <a:latin typeface="Arial"/>
                  <a:cs typeface="Arial"/>
                </a:rPr>
                <a:t>2</a:t>
              </a:r>
            </a:p>
          </p:txBody>
        </p:sp>
        <p:sp>
          <p:nvSpPr>
            <p:cNvPr id="102" name="TextBox 101">
              <a:extLst>
                <a:ext uri="{FF2B5EF4-FFF2-40B4-BE49-F238E27FC236}">
                  <a16:creationId xmlns:a16="http://schemas.microsoft.com/office/drawing/2014/main" id="{165CB8F3-9EF8-6345-8C5C-A12DD23488D0}"/>
                </a:ext>
              </a:extLst>
            </p:cNvPr>
            <p:cNvSpPr txBox="1"/>
            <p:nvPr/>
          </p:nvSpPr>
          <p:spPr>
            <a:xfrm>
              <a:off x="4876800" y="3194304"/>
              <a:ext cx="457200" cy="301752"/>
            </a:xfrm>
            <a:prstGeom prst="rect">
              <a:avLst/>
            </a:prstGeom>
            <a:noFill/>
          </p:spPr>
          <p:txBody>
            <a:bodyPr wrap="none" lIns="0" tIns="0" rIns="0" bIns="0" rtlCol="0" anchor="ctr" anchorCtr="0">
              <a:noAutofit/>
            </a:bodyPr>
            <a:lstStyle/>
            <a:p>
              <a:pPr algn="r"/>
              <a:r>
                <a:rPr lang="en-US" sz="1200" dirty="0">
                  <a:latin typeface="Arial"/>
                  <a:cs typeface="Arial"/>
                </a:rPr>
                <a:t>1024</a:t>
              </a:r>
            </a:p>
          </p:txBody>
        </p:sp>
        <p:sp>
          <p:nvSpPr>
            <p:cNvPr id="103" name="TextBox 102">
              <a:extLst>
                <a:ext uri="{FF2B5EF4-FFF2-40B4-BE49-F238E27FC236}">
                  <a16:creationId xmlns:a16="http://schemas.microsoft.com/office/drawing/2014/main" id="{593013E4-A69E-BE4E-9813-7887B3F3B134}"/>
                </a:ext>
              </a:extLst>
            </p:cNvPr>
            <p:cNvSpPr txBox="1"/>
            <p:nvPr/>
          </p:nvSpPr>
          <p:spPr>
            <a:xfrm>
              <a:off x="5486400" y="6163056"/>
              <a:ext cx="457200" cy="301752"/>
            </a:xfrm>
            <a:prstGeom prst="rect">
              <a:avLst/>
            </a:prstGeom>
            <a:noFill/>
          </p:spPr>
          <p:txBody>
            <a:bodyPr wrap="none" lIns="0" tIns="0" rIns="0" bIns="0" rtlCol="0" anchor="ctr" anchorCtr="0">
              <a:noAutofit/>
            </a:bodyPr>
            <a:lstStyle/>
            <a:p>
              <a:pPr algn="ctr"/>
              <a:r>
                <a:rPr lang="en-US" sz="1200" baseline="30000" dirty="0">
                  <a:latin typeface="Arial"/>
                  <a:cs typeface="Arial"/>
                </a:rPr>
                <a:t>1</a:t>
              </a:r>
              <a:r>
                <a:rPr lang="en-US" sz="1200" dirty="0">
                  <a:latin typeface="Arial"/>
                  <a:cs typeface="Arial"/>
                </a:rPr>
                <a:t>/</a:t>
              </a:r>
              <a:r>
                <a:rPr lang="en-US" sz="1200" baseline="-25000" dirty="0">
                  <a:latin typeface="Arial"/>
                  <a:cs typeface="Arial"/>
                </a:rPr>
                <a:t>16</a:t>
              </a:r>
            </a:p>
          </p:txBody>
        </p:sp>
        <p:sp>
          <p:nvSpPr>
            <p:cNvPr id="104" name="TextBox 103">
              <a:extLst>
                <a:ext uri="{FF2B5EF4-FFF2-40B4-BE49-F238E27FC236}">
                  <a16:creationId xmlns:a16="http://schemas.microsoft.com/office/drawing/2014/main" id="{9C0DB5BB-276A-5C47-99C7-6D550DC86DEC}"/>
                </a:ext>
              </a:extLst>
            </p:cNvPr>
            <p:cNvSpPr txBox="1"/>
            <p:nvPr/>
          </p:nvSpPr>
          <p:spPr>
            <a:xfrm>
              <a:off x="6705600" y="6163056"/>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1</a:t>
              </a:r>
            </a:p>
          </p:txBody>
        </p:sp>
        <p:sp>
          <p:nvSpPr>
            <p:cNvPr id="105" name="TextBox 104">
              <a:extLst>
                <a:ext uri="{FF2B5EF4-FFF2-40B4-BE49-F238E27FC236}">
                  <a16:creationId xmlns:a16="http://schemas.microsoft.com/office/drawing/2014/main" id="{FFBF6886-F77D-DE49-85E9-E2706B0B217B}"/>
                </a:ext>
              </a:extLst>
            </p:cNvPr>
            <p:cNvSpPr txBox="1"/>
            <p:nvPr/>
          </p:nvSpPr>
          <p:spPr>
            <a:xfrm>
              <a:off x="7010400" y="6163056"/>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2</a:t>
              </a:r>
            </a:p>
          </p:txBody>
        </p:sp>
        <p:sp>
          <p:nvSpPr>
            <p:cNvPr id="106" name="TextBox 105">
              <a:extLst>
                <a:ext uri="{FF2B5EF4-FFF2-40B4-BE49-F238E27FC236}">
                  <a16:creationId xmlns:a16="http://schemas.microsoft.com/office/drawing/2014/main" id="{CB907DBC-78C1-0243-BD82-2B3E348E4EF2}"/>
                </a:ext>
              </a:extLst>
            </p:cNvPr>
            <p:cNvSpPr txBox="1"/>
            <p:nvPr/>
          </p:nvSpPr>
          <p:spPr>
            <a:xfrm>
              <a:off x="7315200" y="6163056"/>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4</a:t>
              </a:r>
            </a:p>
          </p:txBody>
        </p:sp>
        <p:sp>
          <p:nvSpPr>
            <p:cNvPr id="107" name="TextBox 106">
              <a:extLst>
                <a:ext uri="{FF2B5EF4-FFF2-40B4-BE49-F238E27FC236}">
                  <a16:creationId xmlns:a16="http://schemas.microsoft.com/office/drawing/2014/main" id="{B77775AE-C8DF-9D45-A7CA-CFCE4C555300}"/>
                </a:ext>
              </a:extLst>
            </p:cNvPr>
            <p:cNvSpPr txBox="1"/>
            <p:nvPr/>
          </p:nvSpPr>
          <p:spPr>
            <a:xfrm>
              <a:off x="7620000" y="6163056"/>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8</a:t>
              </a:r>
            </a:p>
          </p:txBody>
        </p:sp>
        <p:sp>
          <p:nvSpPr>
            <p:cNvPr id="108" name="TextBox 107">
              <a:extLst>
                <a:ext uri="{FF2B5EF4-FFF2-40B4-BE49-F238E27FC236}">
                  <a16:creationId xmlns:a16="http://schemas.microsoft.com/office/drawing/2014/main" id="{F30743F6-AB29-E24C-AB1F-D11329296404}"/>
                </a:ext>
              </a:extLst>
            </p:cNvPr>
            <p:cNvSpPr txBox="1"/>
            <p:nvPr/>
          </p:nvSpPr>
          <p:spPr>
            <a:xfrm>
              <a:off x="7924800" y="6163056"/>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16</a:t>
              </a:r>
            </a:p>
          </p:txBody>
        </p:sp>
        <p:sp>
          <p:nvSpPr>
            <p:cNvPr id="109" name="TextBox 108">
              <a:extLst>
                <a:ext uri="{FF2B5EF4-FFF2-40B4-BE49-F238E27FC236}">
                  <a16:creationId xmlns:a16="http://schemas.microsoft.com/office/drawing/2014/main" id="{5232B474-B9C3-4447-9A8B-6525655466BF}"/>
                </a:ext>
              </a:extLst>
            </p:cNvPr>
            <p:cNvSpPr txBox="1"/>
            <p:nvPr/>
          </p:nvSpPr>
          <p:spPr>
            <a:xfrm>
              <a:off x="8229600" y="6163056"/>
              <a:ext cx="457200" cy="301752"/>
            </a:xfrm>
            <a:prstGeom prst="rect">
              <a:avLst/>
            </a:prstGeom>
            <a:noFill/>
          </p:spPr>
          <p:txBody>
            <a:bodyPr wrap="none" lIns="0" tIns="0" rIns="0" bIns="0" rtlCol="0" anchor="ctr" anchorCtr="0">
              <a:noAutofit/>
            </a:bodyPr>
            <a:lstStyle/>
            <a:p>
              <a:pPr algn="ctr"/>
              <a:r>
                <a:rPr lang="en-US" sz="1200" dirty="0">
                  <a:latin typeface="Arial"/>
                  <a:cs typeface="Arial"/>
                </a:rPr>
                <a:t>32</a:t>
              </a:r>
            </a:p>
          </p:txBody>
        </p:sp>
        <p:sp>
          <p:nvSpPr>
            <p:cNvPr id="110" name="TextBox 109">
              <a:extLst>
                <a:ext uri="{FF2B5EF4-FFF2-40B4-BE49-F238E27FC236}">
                  <a16:creationId xmlns:a16="http://schemas.microsoft.com/office/drawing/2014/main" id="{BA583B24-A718-C045-B8FB-45AA7E7FA099}"/>
                </a:ext>
              </a:extLst>
            </p:cNvPr>
            <p:cNvSpPr txBox="1"/>
            <p:nvPr/>
          </p:nvSpPr>
          <p:spPr>
            <a:xfrm>
              <a:off x="5789612" y="6160008"/>
              <a:ext cx="457200" cy="301752"/>
            </a:xfrm>
            <a:prstGeom prst="rect">
              <a:avLst/>
            </a:prstGeom>
            <a:noFill/>
          </p:spPr>
          <p:txBody>
            <a:bodyPr wrap="none" lIns="0" tIns="0" rIns="0" bIns="0" rtlCol="0" anchor="ctr" anchorCtr="0">
              <a:noAutofit/>
            </a:bodyPr>
            <a:lstStyle/>
            <a:p>
              <a:pPr algn="ctr"/>
              <a:r>
                <a:rPr lang="en-US" sz="1200" baseline="30000" dirty="0">
                  <a:latin typeface="Arial"/>
                  <a:cs typeface="Arial"/>
                </a:rPr>
                <a:t>1</a:t>
              </a:r>
              <a:r>
                <a:rPr lang="en-US" sz="1200" dirty="0">
                  <a:latin typeface="Arial"/>
                  <a:cs typeface="Arial"/>
                </a:rPr>
                <a:t>/</a:t>
              </a:r>
              <a:r>
                <a:rPr lang="en-US" sz="1200" baseline="-25000" dirty="0">
                  <a:latin typeface="Arial"/>
                  <a:cs typeface="Arial"/>
                </a:rPr>
                <a:t>8</a:t>
              </a:r>
            </a:p>
          </p:txBody>
        </p:sp>
        <p:sp>
          <p:nvSpPr>
            <p:cNvPr id="111" name="TextBox 110">
              <a:extLst>
                <a:ext uri="{FF2B5EF4-FFF2-40B4-BE49-F238E27FC236}">
                  <a16:creationId xmlns:a16="http://schemas.microsoft.com/office/drawing/2014/main" id="{BE33EB32-FD62-694C-B4B0-C0D1DBFBBD16}"/>
                </a:ext>
              </a:extLst>
            </p:cNvPr>
            <p:cNvSpPr txBox="1"/>
            <p:nvPr/>
          </p:nvSpPr>
          <p:spPr>
            <a:xfrm>
              <a:off x="6096000" y="6163056"/>
              <a:ext cx="457200" cy="301752"/>
            </a:xfrm>
            <a:prstGeom prst="rect">
              <a:avLst/>
            </a:prstGeom>
            <a:noFill/>
          </p:spPr>
          <p:txBody>
            <a:bodyPr wrap="none" lIns="0" tIns="0" rIns="0" bIns="0" rtlCol="0" anchor="ctr" anchorCtr="0">
              <a:noAutofit/>
            </a:bodyPr>
            <a:lstStyle/>
            <a:p>
              <a:pPr algn="ctr"/>
              <a:r>
                <a:rPr lang="en-US" sz="1200" baseline="30000" dirty="0">
                  <a:latin typeface="Arial"/>
                  <a:cs typeface="Arial"/>
                </a:rPr>
                <a:t>1</a:t>
              </a:r>
              <a:r>
                <a:rPr lang="en-US" sz="1200" dirty="0">
                  <a:latin typeface="Arial"/>
                  <a:cs typeface="Arial"/>
                </a:rPr>
                <a:t>/</a:t>
              </a:r>
              <a:r>
                <a:rPr lang="en-US" sz="1200" baseline="-25000" dirty="0">
                  <a:latin typeface="Arial"/>
                  <a:cs typeface="Arial"/>
                </a:rPr>
                <a:t>4</a:t>
              </a:r>
            </a:p>
          </p:txBody>
        </p:sp>
        <p:sp>
          <p:nvSpPr>
            <p:cNvPr id="112" name="TextBox 111">
              <a:extLst>
                <a:ext uri="{FF2B5EF4-FFF2-40B4-BE49-F238E27FC236}">
                  <a16:creationId xmlns:a16="http://schemas.microsoft.com/office/drawing/2014/main" id="{BE018536-4F4D-274E-B871-4C49F55C28A1}"/>
                </a:ext>
              </a:extLst>
            </p:cNvPr>
            <p:cNvSpPr txBox="1"/>
            <p:nvPr/>
          </p:nvSpPr>
          <p:spPr>
            <a:xfrm>
              <a:off x="6400800" y="6160008"/>
              <a:ext cx="457200" cy="301752"/>
            </a:xfrm>
            <a:prstGeom prst="rect">
              <a:avLst/>
            </a:prstGeom>
            <a:noFill/>
          </p:spPr>
          <p:txBody>
            <a:bodyPr wrap="none" lIns="0" tIns="0" rIns="0" bIns="0" rtlCol="0" anchor="ctr" anchorCtr="0">
              <a:noAutofit/>
            </a:bodyPr>
            <a:lstStyle/>
            <a:p>
              <a:pPr algn="ctr"/>
              <a:r>
                <a:rPr lang="en-US" sz="1200" baseline="30000" dirty="0">
                  <a:latin typeface="Arial"/>
                  <a:cs typeface="Arial"/>
                </a:rPr>
                <a:t>1</a:t>
              </a:r>
              <a:r>
                <a:rPr lang="en-US" sz="1200" dirty="0">
                  <a:latin typeface="Arial"/>
                  <a:cs typeface="Arial"/>
                </a:rPr>
                <a:t>/</a:t>
              </a:r>
              <a:r>
                <a:rPr lang="en-US" sz="1200" baseline="-25000" dirty="0">
                  <a:latin typeface="Arial"/>
                  <a:cs typeface="Arial"/>
                </a:rPr>
                <a:t>2</a:t>
              </a:r>
            </a:p>
          </p:txBody>
        </p:sp>
        <p:sp>
          <p:nvSpPr>
            <p:cNvPr id="113" name="TextBox 112">
              <a:extLst>
                <a:ext uri="{FF2B5EF4-FFF2-40B4-BE49-F238E27FC236}">
                  <a16:creationId xmlns:a16="http://schemas.microsoft.com/office/drawing/2014/main" id="{85CFF522-18F3-C248-A508-E164EDD43312}"/>
                </a:ext>
              </a:extLst>
            </p:cNvPr>
            <p:cNvSpPr txBox="1"/>
            <p:nvPr/>
          </p:nvSpPr>
          <p:spPr>
            <a:xfrm>
              <a:off x="5181600" y="6153912"/>
              <a:ext cx="457200" cy="301752"/>
            </a:xfrm>
            <a:prstGeom prst="rect">
              <a:avLst/>
            </a:prstGeom>
            <a:noFill/>
          </p:spPr>
          <p:txBody>
            <a:bodyPr wrap="none" lIns="0" tIns="0" rIns="0" bIns="0" rtlCol="0" anchor="ctr" anchorCtr="0">
              <a:noAutofit/>
            </a:bodyPr>
            <a:lstStyle/>
            <a:p>
              <a:pPr algn="ctr"/>
              <a:r>
                <a:rPr lang="en-US" sz="1200" baseline="30000" dirty="0">
                  <a:latin typeface="Arial"/>
                  <a:cs typeface="Arial"/>
                </a:rPr>
                <a:t>1</a:t>
              </a:r>
              <a:r>
                <a:rPr lang="en-US" sz="1200" dirty="0">
                  <a:latin typeface="Arial"/>
                  <a:cs typeface="Arial"/>
                </a:rPr>
                <a:t>/</a:t>
              </a:r>
              <a:r>
                <a:rPr lang="en-US" sz="1200" baseline="-25000" dirty="0">
                  <a:latin typeface="Arial"/>
                  <a:cs typeface="Arial"/>
                </a:rPr>
                <a:t>32</a:t>
              </a:r>
            </a:p>
          </p:txBody>
        </p:sp>
        <p:grpSp>
          <p:nvGrpSpPr>
            <p:cNvPr id="114" name="Group 327">
              <a:extLst>
                <a:ext uri="{FF2B5EF4-FFF2-40B4-BE49-F238E27FC236}">
                  <a16:creationId xmlns:a16="http://schemas.microsoft.com/office/drawing/2014/main" id="{E5E43910-30CC-2B4A-82BF-634817CF19D9}"/>
                </a:ext>
              </a:extLst>
            </p:cNvPr>
            <p:cNvGrpSpPr/>
            <p:nvPr/>
          </p:nvGrpSpPr>
          <p:grpSpPr>
            <a:xfrm>
              <a:off x="5410202" y="3343656"/>
              <a:ext cx="3124198" cy="2667000"/>
              <a:chOff x="5105402" y="152400"/>
              <a:chExt cx="3124198" cy="2667000"/>
            </a:xfrm>
          </p:grpSpPr>
          <p:cxnSp>
            <p:nvCxnSpPr>
              <p:cNvPr id="137" name="Straight Connector 136">
                <a:extLst>
                  <a:ext uri="{FF2B5EF4-FFF2-40B4-BE49-F238E27FC236}">
                    <a16:creationId xmlns:a16="http://schemas.microsoft.com/office/drawing/2014/main" id="{334512CE-F586-234E-94D4-CDFF3AEC80FB}"/>
                  </a:ext>
                </a:extLst>
              </p:cNvPr>
              <p:cNvCxnSpPr/>
              <p:nvPr/>
            </p:nvCxnSpPr>
            <p:spPr>
              <a:xfrm rot="5400000" flipH="1" flipV="1">
                <a:off x="5105401" y="228601"/>
                <a:ext cx="2590800" cy="2590798"/>
              </a:xfrm>
              <a:prstGeom prst="line">
                <a:avLst/>
              </a:prstGeom>
              <a:ln>
                <a:solidFill>
                  <a:srgbClr val="008000">
                    <a:alpha val="34000"/>
                  </a:srgbClr>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18056B0D-26F4-B44A-90EA-5D813D9C39A5}"/>
                  </a:ext>
                </a:extLst>
              </p:cNvPr>
              <p:cNvCxnSpPr/>
              <p:nvPr/>
            </p:nvCxnSpPr>
            <p:spPr>
              <a:xfrm>
                <a:off x="7467600" y="457200"/>
                <a:ext cx="762000" cy="1588"/>
              </a:xfrm>
              <a:prstGeom prst="line">
                <a:avLst/>
              </a:prstGeom>
              <a:ln>
                <a:solidFill>
                  <a:srgbClr val="008000">
                    <a:alpha val="34000"/>
                  </a:srgbClr>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2E495573-8EF8-9E47-92F7-1A5F2CE69435}"/>
                  </a:ext>
                </a:extLst>
              </p:cNvPr>
              <p:cNvCxnSpPr/>
              <p:nvPr/>
            </p:nvCxnSpPr>
            <p:spPr>
              <a:xfrm>
                <a:off x="7772400" y="152400"/>
                <a:ext cx="457200" cy="1588"/>
              </a:xfrm>
              <a:prstGeom prst="line">
                <a:avLst/>
              </a:prstGeom>
              <a:ln>
                <a:solidFill>
                  <a:srgbClr val="008000">
                    <a:alpha val="34000"/>
                  </a:srgbClr>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07FFA72F-3CE5-6C4F-9BE5-058B33BAB6F5}"/>
                  </a:ext>
                </a:extLst>
              </p:cNvPr>
              <p:cNvCxnSpPr/>
              <p:nvPr/>
            </p:nvCxnSpPr>
            <p:spPr>
              <a:xfrm rot="10800000" flipH="1" flipV="1">
                <a:off x="7162800" y="762000"/>
                <a:ext cx="1066800" cy="1588"/>
              </a:xfrm>
              <a:prstGeom prst="line">
                <a:avLst/>
              </a:prstGeom>
              <a:ln>
                <a:solidFill>
                  <a:srgbClr val="008000">
                    <a:alpha val="34000"/>
                  </a:srgbClr>
                </a:solidFill>
              </a:ln>
              <a:effectLst/>
            </p:spPr>
            <p:style>
              <a:lnRef idx="2">
                <a:schemeClr val="accent1"/>
              </a:lnRef>
              <a:fillRef idx="0">
                <a:schemeClr val="accent1"/>
              </a:fillRef>
              <a:effectRef idx="1">
                <a:schemeClr val="accent1"/>
              </a:effectRef>
              <a:fontRef idx="minor">
                <a:schemeClr val="tx1"/>
              </a:fontRef>
            </p:style>
          </p:cxnSp>
        </p:grpSp>
        <p:sp>
          <p:nvSpPr>
            <p:cNvPr id="115" name="TextBox 114">
              <a:extLst>
                <a:ext uri="{FF2B5EF4-FFF2-40B4-BE49-F238E27FC236}">
                  <a16:creationId xmlns:a16="http://schemas.microsoft.com/office/drawing/2014/main" id="{89DDE7B8-FDA3-3D43-81DB-2FD44BBC5C1E}"/>
                </a:ext>
              </a:extLst>
            </p:cNvPr>
            <p:cNvSpPr txBox="1"/>
            <p:nvPr/>
          </p:nvSpPr>
          <p:spPr>
            <a:xfrm>
              <a:off x="8001000" y="3191256"/>
              <a:ext cx="457200" cy="152400"/>
            </a:xfrm>
            <a:prstGeom prst="rect">
              <a:avLst/>
            </a:prstGeom>
            <a:noFill/>
          </p:spPr>
          <p:txBody>
            <a:bodyPr wrap="none" lIns="0" tIns="0" rIns="0" bIns="0" rtlCol="0" anchor="ctr" anchorCtr="0">
              <a:noAutofit/>
            </a:bodyPr>
            <a:lstStyle/>
            <a:p>
              <a:pPr algn="r"/>
              <a:r>
                <a:rPr lang="en-US" sz="800" dirty="0">
                  <a:solidFill>
                    <a:srgbClr val="008000">
                      <a:alpha val="50000"/>
                    </a:srgbClr>
                  </a:solidFill>
                  <a:latin typeface="Arial"/>
                  <a:cs typeface="Arial"/>
                </a:rPr>
                <a:t>single-precision peak</a:t>
              </a:r>
            </a:p>
          </p:txBody>
        </p:sp>
        <p:sp>
          <p:nvSpPr>
            <p:cNvPr id="116" name="TextBox 115">
              <a:extLst>
                <a:ext uri="{FF2B5EF4-FFF2-40B4-BE49-F238E27FC236}">
                  <a16:creationId xmlns:a16="http://schemas.microsoft.com/office/drawing/2014/main" id="{FF0BF99E-4391-824C-B26E-1199016BBD80}"/>
                </a:ext>
              </a:extLst>
            </p:cNvPr>
            <p:cNvSpPr txBox="1"/>
            <p:nvPr/>
          </p:nvSpPr>
          <p:spPr>
            <a:xfrm>
              <a:off x="8001000" y="3496056"/>
              <a:ext cx="457200" cy="152400"/>
            </a:xfrm>
            <a:prstGeom prst="rect">
              <a:avLst/>
            </a:prstGeom>
            <a:noFill/>
          </p:spPr>
          <p:txBody>
            <a:bodyPr wrap="none" lIns="0" tIns="0" rIns="0" bIns="0" rtlCol="0" anchor="ctr" anchorCtr="0">
              <a:noAutofit/>
            </a:bodyPr>
            <a:lstStyle/>
            <a:p>
              <a:pPr algn="r"/>
              <a:r>
                <a:rPr lang="en-US" sz="800" dirty="0">
                  <a:solidFill>
                    <a:srgbClr val="008000">
                      <a:alpha val="50000"/>
                    </a:srgbClr>
                  </a:solidFill>
                  <a:latin typeface="Arial"/>
                  <a:cs typeface="Arial"/>
                </a:rPr>
                <a:t>double-precision peak</a:t>
              </a:r>
            </a:p>
          </p:txBody>
        </p:sp>
        <p:sp>
          <p:nvSpPr>
            <p:cNvPr id="117" name="TextBox 116">
              <a:extLst>
                <a:ext uri="{FF2B5EF4-FFF2-40B4-BE49-F238E27FC236}">
                  <a16:creationId xmlns:a16="http://schemas.microsoft.com/office/drawing/2014/main" id="{3896BE7E-BD19-2E4E-95F3-8EB3C09614C0}"/>
                </a:ext>
              </a:extLst>
            </p:cNvPr>
            <p:cNvSpPr txBox="1"/>
            <p:nvPr/>
          </p:nvSpPr>
          <p:spPr>
            <a:xfrm rot="18900000">
              <a:off x="6463927" y="4499729"/>
              <a:ext cx="457200" cy="152400"/>
            </a:xfrm>
            <a:prstGeom prst="rect">
              <a:avLst/>
            </a:prstGeom>
            <a:noFill/>
          </p:spPr>
          <p:txBody>
            <a:bodyPr wrap="none" lIns="0" tIns="0" rIns="0" bIns="0" rtlCol="0" anchor="ctr" anchorCtr="0">
              <a:noAutofit/>
            </a:bodyPr>
            <a:lstStyle/>
            <a:p>
              <a:pPr algn="ctr"/>
              <a:r>
                <a:rPr lang="en-US" sz="800" dirty="0">
                  <a:solidFill>
                    <a:srgbClr val="008000">
                      <a:alpha val="50000"/>
                    </a:srgbClr>
                  </a:solidFill>
                  <a:latin typeface="Arial"/>
                  <a:cs typeface="Arial"/>
                </a:rPr>
                <a:t>Device bandwidth</a:t>
              </a:r>
            </a:p>
          </p:txBody>
        </p:sp>
        <p:sp>
          <p:nvSpPr>
            <p:cNvPr id="118" name="Oval 117">
              <a:extLst>
                <a:ext uri="{FF2B5EF4-FFF2-40B4-BE49-F238E27FC236}">
                  <a16:creationId xmlns:a16="http://schemas.microsoft.com/office/drawing/2014/main" id="{61B4409E-0A39-6442-B04A-15D145907F66}"/>
                </a:ext>
              </a:extLst>
            </p:cNvPr>
            <p:cNvSpPr/>
            <p:nvPr/>
          </p:nvSpPr>
          <p:spPr>
            <a:xfrm>
              <a:off x="7162800" y="4105656"/>
              <a:ext cx="165473" cy="152400"/>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0F4442A5-F034-3340-A1DF-55406C3ACD69}"/>
                </a:ext>
              </a:extLst>
            </p:cNvPr>
            <p:cNvSpPr txBox="1"/>
            <p:nvPr/>
          </p:nvSpPr>
          <p:spPr>
            <a:xfrm>
              <a:off x="7315200" y="4181856"/>
              <a:ext cx="457200" cy="152400"/>
            </a:xfrm>
            <a:prstGeom prst="rect">
              <a:avLst/>
            </a:prstGeom>
            <a:noFill/>
          </p:spPr>
          <p:txBody>
            <a:bodyPr wrap="none" lIns="0" tIns="0" rIns="0" bIns="0" rtlCol="0" anchor="ctr" anchorCtr="0">
              <a:noAutofit/>
            </a:bodyPr>
            <a:lstStyle/>
            <a:p>
              <a:r>
                <a:rPr lang="en-US" sz="800" b="1" dirty="0">
                  <a:solidFill>
                    <a:srgbClr val="008000"/>
                  </a:solidFill>
                  <a:effectLst>
                    <a:glow rad="25400">
                      <a:schemeClr val="bg1">
                        <a:alpha val="75000"/>
                      </a:schemeClr>
                    </a:glow>
                  </a:effectLst>
                  <a:latin typeface="Arial"/>
                  <a:cs typeface="Arial"/>
                </a:rPr>
                <a:t>RTM/wave eqn.</a:t>
              </a:r>
            </a:p>
          </p:txBody>
        </p:sp>
        <p:sp>
          <p:nvSpPr>
            <p:cNvPr id="120" name="TextBox 119">
              <a:extLst>
                <a:ext uri="{FF2B5EF4-FFF2-40B4-BE49-F238E27FC236}">
                  <a16:creationId xmlns:a16="http://schemas.microsoft.com/office/drawing/2014/main" id="{E3E384FC-8DE0-5B44-BD19-7B1DE8E0A1F3}"/>
                </a:ext>
              </a:extLst>
            </p:cNvPr>
            <p:cNvSpPr txBox="1"/>
            <p:nvPr/>
          </p:nvSpPr>
          <p:spPr>
            <a:xfrm>
              <a:off x="5562600" y="3118104"/>
              <a:ext cx="2743200" cy="301752"/>
            </a:xfrm>
            <a:prstGeom prst="rect">
              <a:avLst/>
            </a:prstGeom>
            <a:solidFill>
              <a:schemeClr val="bg1"/>
            </a:solidFill>
            <a:ln>
              <a:solidFill>
                <a:srgbClr val="000000"/>
              </a:solidFill>
            </a:ln>
            <a:effectLst>
              <a:outerShdw blurRad="50800" dist="38100" dir="2700000">
                <a:srgbClr val="000000">
                  <a:alpha val="43000"/>
                </a:srgbClr>
              </a:outerShdw>
            </a:effectLst>
          </p:spPr>
          <p:txBody>
            <a:bodyPr wrap="none" lIns="0" tIns="0" rIns="0" bIns="0" rtlCol="0" anchor="ctr" anchorCtr="0">
              <a:noAutofit/>
            </a:bodyPr>
            <a:lstStyle/>
            <a:p>
              <a:pPr algn="ctr"/>
              <a:r>
                <a:rPr lang="en-US" sz="2000" dirty="0">
                  <a:latin typeface="Arial"/>
                  <a:cs typeface="Arial"/>
                </a:rPr>
                <a:t>NVIDIA C2050 (Fermi)</a:t>
              </a:r>
            </a:p>
          </p:txBody>
        </p:sp>
        <p:sp>
          <p:nvSpPr>
            <p:cNvPr id="121" name="TextBox 120">
              <a:extLst>
                <a:ext uri="{FF2B5EF4-FFF2-40B4-BE49-F238E27FC236}">
                  <a16:creationId xmlns:a16="http://schemas.microsoft.com/office/drawing/2014/main" id="{97F37DE5-0DCA-E040-9382-38114F818007}"/>
                </a:ext>
              </a:extLst>
            </p:cNvPr>
            <p:cNvSpPr txBox="1"/>
            <p:nvPr/>
          </p:nvSpPr>
          <p:spPr>
            <a:xfrm>
              <a:off x="8001000" y="3800856"/>
              <a:ext cx="457200" cy="152400"/>
            </a:xfrm>
            <a:prstGeom prst="rect">
              <a:avLst/>
            </a:prstGeom>
            <a:noFill/>
          </p:spPr>
          <p:txBody>
            <a:bodyPr wrap="none" lIns="0" tIns="0" rIns="0" bIns="0" rtlCol="0" anchor="ctr" anchorCtr="0">
              <a:noAutofit/>
            </a:bodyPr>
            <a:lstStyle/>
            <a:p>
              <a:pPr algn="r"/>
              <a:r>
                <a:rPr lang="en-US" sz="800" dirty="0">
                  <a:solidFill>
                    <a:srgbClr val="008000">
                      <a:alpha val="50000"/>
                    </a:srgbClr>
                  </a:solidFill>
                  <a:latin typeface="Arial"/>
                  <a:cs typeface="Arial"/>
                </a:rPr>
                <a:t>DP add-only</a:t>
              </a:r>
            </a:p>
          </p:txBody>
        </p:sp>
        <p:sp>
          <p:nvSpPr>
            <p:cNvPr id="122" name="Oval 121">
              <a:extLst>
                <a:ext uri="{FF2B5EF4-FFF2-40B4-BE49-F238E27FC236}">
                  <a16:creationId xmlns:a16="http://schemas.microsoft.com/office/drawing/2014/main" id="{B3451E65-7710-E941-AC8A-A7DC5FD8A671}"/>
                </a:ext>
              </a:extLst>
            </p:cNvPr>
            <p:cNvSpPr/>
            <p:nvPr/>
          </p:nvSpPr>
          <p:spPr>
            <a:xfrm>
              <a:off x="5930527" y="5705856"/>
              <a:ext cx="165473" cy="152400"/>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5978AEB2-A4C6-6741-BFA2-DAFEC38527CB}"/>
                </a:ext>
              </a:extLst>
            </p:cNvPr>
            <p:cNvSpPr/>
            <p:nvPr/>
          </p:nvSpPr>
          <p:spPr>
            <a:xfrm>
              <a:off x="6082927" y="5553456"/>
              <a:ext cx="165473" cy="152400"/>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A8C5333-AE80-F544-BB8D-E582ED372793}"/>
                </a:ext>
              </a:extLst>
            </p:cNvPr>
            <p:cNvSpPr/>
            <p:nvPr/>
          </p:nvSpPr>
          <p:spPr>
            <a:xfrm>
              <a:off x="6235327" y="5172456"/>
              <a:ext cx="165473" cy="152400"/>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141CD0B9-0166-034D-A440-C4F4F305D5FE}"/>
                </a:ext>
              </a:extLst>
            </p:cNvPr>
            <p:cNvSpPr/>
            <p:nvPr/>
          </p:nvSpPr>
          <p:spPr>
            <a:xfrm rot="18117381">
              <a:off x="5750215" y="5341637"/>
              <a:ext cx="820103" cy="358386"/>
            </a:xfrm>
            <a:prstGeom prst="ellipse">
              <a:avLst/>
            </a:prstGeom>
            <a:noFill/>
            <a:ln w="12700" cap="flat" cmpd="sng" algn="ctr">
              <a:solidFill>
                <a:srgbClr val="008000"/>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B219CCCA-7515-8440-A19D-30EFE4613AA2}"/>
                </a:ext>
              </a:extLst>
            </p:cNvPr>
            <p:cNvSpPr txBox="1"/>
            <p:nvPr/>
          </p:nvSpPr>
          <p:spPr>
            <a:xfrm>
              <a:off x="5562600" y="5324856"/>
              <a:ext cx="457200" cy="152400"/>
            </a:xfrm>
            <a:prstGeom prst="rect">
              <a:avLst/>
            </a:prstGeom>
            <a:noFill/>
          </p:spPr>
          <p:txBody>
            <a:bodyPr wrap="none" lIns="0" tIns="0" rIns="0" bIns="0" rtlCol="0" anchor="ctr" anchorCtr="0">
              <a:noAutofit/>
            </a:bodyPr>
            <a:lstStyle/>
            <a:p>
              <a:pPr algn="r"/>
              <a:r>
                <a:rPr lang="en-US" sz="800" b="1" dirty="0" err="1">
                  <a:solidFill>
                    <a:srgbClr val="008000"/>
                  </a:solidFill>
                  <a:effectLst>
                    <a:glow rad="25400">
                      <a:schemeClr val="bg1">
                        <a:alpha val="75000"/>
                      </a:schemeClr>
                    </a:glow>
                  </a:effectLst>
                  <a:latin typeface="Arial"/>
                  <a:cs typeface="Arial"/>
                </a:rPr>
                <a:t>SpMV</a:t>
              </a:r>
              <a:endParaRPr lang="en-US" sz="800" b="1" dirty="0">
                <a:solidFill>
                  <a:srgbClr val="008000"/>
                </a:solidFill>
                <a:effectLst>
                  <a:glow rad="25400">
                    <a:schemeClr val="bg1">
                      <a:alpha val="75000"/>
                    </a:schemeClr>
                  </a:glow>
                </a:effectLst>
                <a:latin typeface="Arial"/>
                <a:cs typeface="Arial"/>
              </a:endParaRPr>
            </a:p>
          </p:txBody>
        </p:sp>
        <p:sp>
          <p:nvSpPr>
            <p:cNvPr id="127" name="Oval 126">
              <a:extLst>
                <a:ext uri="{FF2B5EF4-FFF2-40B4-BE49-F238E27FC236}">
                  <a16:creationId xmlns:a16="http://schemas.microsoft.com/office/drawing/2014/main" id="{D32C498C-20FD-2943-A1DF-CC86D215D518}"/>
                </a:ext>
              </a:extLst>
            </p:cNvPr>
            <p:cNvSpPr/>
            <p:nvPr/>
          </p:nvSpPr>
          <p:spPr>
            <a:xfrm>
              <a:off x="6553200" y="4867656"/>
              <a:ext cx="165473" cy="152400"/>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B36A5561-187C-BB4A-B1AF-13B12640F068}"/>
                </a:ext>
              </a:extLst>
            </p:cNvPr>
            <p:cNvSpPr txBox="1"/>
            <p:nvPr/>
          </p:nvSpPr>
          <p:spPr>
            <a:xfrm>
              <a:off x="6400800" y="4943856"/>
              <a:ext cx="457200" cy="152400"/>
            </a:xfrm>
            <a:prstGeom prst="rect">
              <a:avLst/>
            </a:prstGeom>
            <a:noFill/>
          </p:spPr>
          <p:txBody>
            <a:bodyPr wrap="none" lIns="0" tIns="0" rIns="0" bIns="0" rtlCol="0" anchor="ctr" anchorCtr="0">
              <a:noAutofit/>
            </a:bodyPr>
            <a:lstStyle/>
            <a:p>
              <a:pPr algn="r"/>
              <a:r>
                <a:rPr lang="en-US" sz="800" b="1" dirty="0">
                  <a:solidFill>
                    <a:srgbClr val="008000"/>
                  </a:solidFill>
                  <a:effectLst>
                    <a:glow rad="25400">
                      <a:schemeClr val="bg1">
                        <a:alpha val="75000"/>
                      </a:schemeClr>
                    </a:glow>
                  </a:effectLst>
                  <a:latin typeface="Arial"/>
                  <a:cs typeface="Arial"/>
                </a:rPr>
                <a:t>7pt Stencil</a:t>
              </a:r>
            </a:p>
          </p:txBody>
        </p:sp>
        <p:sp>
          <p:nvSpPr>
            <p:cNvPr id="129" name="Oval 128">
              <a:extLst>
                <a:ext uri="{FF2B5EF4-FFF2-40B4-BE49-F238E27FC236}">
                  <a16:creationId xmlns:a16="http://schemas.microsoft.com/office/drawing/2014/main" id="{51B87CE8-C5A2-5B4F-91C4-E50DDFB78A4D}"/>
                </a:ext>
              </a:extLst>
            </p:cNvPr>
            <p:cNvSpPr/>
            <p:nvPr/>
          </p:nvSpPr>
          <p:spPr>
            <a:xfrm>
              <a:off x="6934200" y="4562856"/>
              <a:ext cx="165473" cy="152400"/>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7165676C-C18B-A240-92AA-EE5D8B6CA7F4}"/>
                </a:ext>
              </a:extLst>
            </p:cNvPr>
            <p:cNvSpPr txBox="1"/>
            <p:nvPr/>
          </p:nvSpPr>
          <p:spPr>
            <a:xfrm>
              <a:off x="7086600" y="4639056"/>
              <a:ext cx="457200" cy="152400"/>
            </a:xfrm>
            <a:prstGeom prst="rect">
              <a:avLst/>
            </a:prstGeom>
            <a:noFill/>
          </p:spPr>
          <p:txBody>
            <a:bodyPr wrap="none" lIns="0" tIns="0" rIns="0" bIns="0" rtlCol="0" anchor="ctr" anchorCtr="0">
              <a:noAutofit/>
            </a:bodyPr>
            <a:lstStyle/>
            <a:p>
              <a:r>
                <a:rPr lang="en-US" sz="800" b="1" dirty="0">
                  <a:solidFill>
                    <a:srgbClr val="008000"/>
                  </a:solidFill>
                  <a:effectLst>
                    <a:glow rad="25400">
                      <a:schemeClr val="bg1">
                        <a:alpha val="75000"/>
                      </a:schemeClr>
                    </a:glow>
                  </a:effectLst>
                  <a:latin typeface="Arial"/>
                  <a:cs typeface="Arial"/>
                </a:rPr>
                <a:t>27pt Stencil</a:t>
              </a:r>
            </a:p>
          </p:txBody>
        </p:sp>
        <p:sp>
          <p:nvSpPr>
            <p:cNvPr id="131" name="Rounded Rectangle 130">
              <a:extLst>
                <a:ext uri="{FF2B5EF4-FFF2-40B4-BE49-F238E27FC236}">
                  <a16:creationId xmlns:a16="http://schemas.microsoft.com/office/drawing/2014/main" id="{84B284E4-466A-4247-9F54-AE8AA2B13449}"/>
                </a:ext>
              </a:extLst>
            </p:cNvPr>
            <p:cNvSpPr/>
            <p:nvPr/>
          </p:nvSpPr>
          <p:spPr>
            <a:xfrm>
              <a:off x="7620000" y="3800856"/>
              <a:ext cx="304800" cy="152400"/>
            </a:xfrm>
            <a:prstGeom prst="roundRect">
              <a:avLst>
                <a:gd name="adj" fmla="val 50000"/>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4CFB6D17-34A1-7049-BFDD-718C0C6750EE}"/>
                </a:ext>
              </a:extLst>
            </p:cNvPr>
            <p:cNvSpPr txBox="1"/>
            <p:nvPr/>
          </p:nvSpPr>
          <p:spPr>
            <a:xfrm>
              <a:off x="7620000" y="3877056"/>
              <a:ext cx="457200" cy="152400"/>
            </a:xfrm>
            <a:prstGeom prst="rect">
              <a:avLst/>
            </a:prstGeom>
            <a:noFill/>
          </p:spPr>
          <p:txBody>
            <a:bodyPr wrap="none" lIns="0" tIns="0" rIns="0" bIns="0" rtlCol="0" anchor="ctr" anchorCtr="0">
              <a:noAutofit/>
            </a:bodyPr>
            <a:lstStyle/>
            <a:p>
              <a:pPr algn="ctr"/>
              <a:r>
                <a:rPr lang="en-US" sz="800" b="1" dirty="0">
                  <a:solidFill>
                    <a:srgbClr val="008000"/>
                  </a:solidFill>
                  <a:effectLst>
                    <a:glow rad="25400">
                      <a:schemeClr val="bg1">
                        <a:alpha val="75000"/>
                      </a:schemeClr>
                    </a:glow>
                  </a:effectLst>
                  <a:latin typeface="Arial"/>
                  <a:cs typeface="Arial"/>
                </a:rPr>
                <a:t>DGEMM</a:t>
              </a:r>
            </a:p>
          </p:txBody>
        </p:sp>
        <p:sp>
          <p:nvSpPr>
            <p:cNvPr id="133" name="Rounded Rectangle 132">
              <a:extLst>
                <a:ext uri="{FF2B5EF4-FFF2-40B4-BE49-F238E27FC236}">
                  <a16:creationId xmlns:a16="http://schemas.microsoft.com/office/drawing/2014/main" id="{3A9DA050-E960-A740-8E43-D60F6DF35997}"/>
                </a:ext>
              </a:extLst>
            </p:cNvPr>
            <p:cNvSpPr/>
            <p:nvPr/>
          </p:nvSpPr>
          <p:spPr>
            <a:xfrm>
              <a:off x="6781800" y="5096256"/>
              <a:ext cx="457200" cy="152400"/>
            </a:xfrm>
            <a:prstGeom prst="roundRect">
              <a:avLst>
                <a:gd name="adj" fmla="val 50000"/>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ounded Rectangle 133">
              <a:extLst>
                <a:ext uri="{FF2B5EF4-FFF2-40B4-BE49-F238E27FC236}">
                  <a16:creationId xmlns:a16="http://schemas.microsoft.com/office/drawing/2014/main" id="{116BD23B-0580-714D-8CC8-1AF7969644E0}"/>
                </a:ext>
              </a:extLst>
            </p:cNvPr>
            <p:cNvSpPr/>
            <p:nvPr/>
          </p:nvSpPr>
          <p:spPr>
            <a:xfrm>
              <a:off x="6324600" y="5782056"/>
              <a:ext cx="457200" cy="152400"/>
            </a:xfrm>
            <a:prstGeom prst="roundRect">
              <a:avLst>
                <a:gd name="adj" fmla="val 50000"/>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TextBox 134">
              <a:extLst>
                <a:ext uri="{FF2B5EF4-FFF2-40B4-BE49-F238E27FC236}">
                  <a16:creationId xmlns:a16="http://schemas.microsoft.com/office/drawing/2014/main" id="{367DD8BA-888A-9344-9BC6-6E90BCFD15E4}"/>
                </a:ext>
              </a:extLst>
            </p:cNvPr>
            <p:cNvSpPr txBox="1"/>
            <p:nvPr/>
          </p:nvSpPr>
          <p:spPr>
            <a:xfrm>
              <a:off x="6705600" y="5705856"/>
              <a:ext cx="457200" cy="152400"/>
            </a:xfrm>
            <a:prstGeom prst="rect">
              <a:avLst/>
            </a:prstGeom>
            <a:noFill/>
          </p:spPr>
          <p:txBody>
            <a:bodyPr wrap="none" lIns="0" tIns="0" rIns="0" bIns="0" rtlCol="0" anchor="ctr" anchorCtr="0">
              <a:noAutofit/>
            </a:bodyPr>
            <a:lstStyle/>
            <a:p>
              <a:r>
                <a:rPr lang="en-US" sz="800" b="1" dirty="0">
                  <a:solidFill>
                    <a:srgbClr val="008000"/>
                  </a:solidFill>
                  <a:effectLst>
                    <a:glow rad="25400">
                      <a:schemeClr val="bg1">
                        <a:alpha val="75000"/>
                      </a:schemeClr>
                    </a:glow>
                  </a:effectLst>
                  <a:latin typeface="Arial"/>
                  <a:cs typeface="Arial"/>
                </a:rPr>
                <a:t>GTC/</a:t>
              </a:r>
              <a:r>
                <a:rPr lang="en-US" sz="800" b="1" dirty="0" err="1">
                  <a:solidFill>
                    <a:srgbClr val="008000"/>
                  </a:solidFill>
                  <a:effectLst>
                    <a:glow rad="25400">
                      <a:schemeClr val="bg1">
                        <a:alpha val="75000"/>
                      </a:schemeClr>
                    </a:glow>
                  </a:effectLst>
                  <a:latin typeface="Arial"/>
                  <a:cs typeface="Arial"/>
                </a:rPr>
                <a:t>chargei</a:t>
              </a:r>
              <a:endParaRPr lang="en-US" sz="800" b="1" dirty="0">
                <a:solidFill>
                  <a:srgbClr val="008000"/>
                </a:solidFill>
                <a:effectLst>
                  <a:glow rad="25400">
                    <a:schemeClr val="bg1">
                      <a:alpha val="75000"/>
                    </a:schemeClr>
                  </a:glow>
                </a:effectLst>
                <a:latin typeface="Arial"/>
                <a:cs typeface="Arial"/>
              </a:endParaRPr>
            </a:p>
          </p:txBody>
        </p:sp>
        <p:sp>
          <p:nvSpPr>
            <p:cNvPr id="136" name="TextBox 135">
              <a:extLst>
                <a:ext uri="{FF2B5EF4-FFF2-40B4-BE49-F238E27FC236}">
                  <a16:creationId xmlns:a16="http://schemas.microsoft.com/office/drawing/2014/main" id="{42466B1B-36F5-DB40-A133-E5FA07CC3EB6}"/>
                </a:ext>
              </a:extLst>
            </p:cNvPr>
            <p:cNvSpPr txBox="1"/>
            <p:nvPr/>
          </p:nvSpPr>
          <p:spPr>
            <a:xfrm>
              <a:off x="7162800" y="5172456"/>
              <a:ext cx="457200" cy="152400"/>
            </a:xfrm>
            <a:prstGeom prst="rect">
              <a:avLst/>
            </a:prstGeom>
            <a:noFill/>
          </p:spPr>
          <p:txBody>
            <a:bodyPr wrap="none" lIns="0" tIns="0" rIns="0" bIns="0" rtlCol="0" anchor="ctr" anchorCtr="0">
              <a:noAutofit/>
            </a:bodyPr>
            <a:lstStyle/>
            <a:p>
              <a:r>
                <a:rPr lang="en-US" sz="800" b="1" dirty="0">
                  <a:solidFill>
                    <a:srgbClr val="008000"/>
                  </a:solidFill>
                  <a:effectLst>
                    <a:glow rad="25400">
                      <a:schemeClr val="bg1">
                        <a:alpha val="75000"/>
                      </a:schemeClr>
                    </a:glow>
                  </a:effectLst>
                  <a:latin typeface="Arial"/>
                  <a:cs typeface="Arial"/>
                </a:rPr>
                <a:t>GTC/</a:t>
              </a:r>
              <a:r>
                <a:rPr lang="en-US" sz="800" b="1" dirty="0" err="1">
                  <a:solidFill>
                    <a:srgbClr val="008000"/>
                  </a:solidFill>
                  <a:effectLst>
                    <a:glow rad="25400">
                      <a:schemeClr val="bg1">
                        <a:alpha val="75000"/>
                      </a:schemeClr>
                    </a:glow>
                  </a:effectLst>
                  <a:latin typeface="Arial"/>
                  <a:cs typeface="Arial"/>
                </a:rPr>
                <a:t>pushi</a:t>
              </a:r>
              <a:endParaRPr lang="en-US" sz="800" b="1" dirty="0">
                <a:solidFill>
                  <a:srgbClr val="008000"/>
                </a:solidFill>
                <a:effectLst>
                  <a:glow rad="25400">
                    <a:schemeClr val="bg1">
                      <a:alpha val="75000"/>
                    </a:schemeClr>
                  </a:glow>
                </a:effectLst>
                <a:latin typeface="Arial"/>
                <a:cs typeface="Arial"/>
              </a:endParaRPr>
            </a:p>
          </p:txBody>
        </p:sp>
      </p:grpSp>
    </p:spTree>
    <p:extLst>
      <p:ext uri="{BB962C8B-B14F-4D97-AF65-F5344CB8AC3E}">
        <p14:creationId xmlns:p14="http://schemas.microsoft.com/office/powerpoint/2010/main" val="40144589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514600"/>
            <a:ext cx="12801600" cy="1600200"/>
          </a:xfrm>
        </p:spPr>
        <p:txBody>
          <a:bodyPr anchor="ctr"/>
          <a:lstStyle/>
          <a:p>
            <a:r>
              <a:rPr lang="en-US" sz="9600" dirty="0"/>
              <a:t>Questions?</a:t>
            </a:r>
          </a:p>
        </p:txBody>
      </p:sp>
    </p:spTree>
    <p:extLst>
      <p:ext uri="{BB962C8B-B14F-4D97-AF65-F5344CB8AC3E}">
        <p14:creationId xmlns:p14="http://schemas.microsoft.com/office/powerpoint/2010/main" val="3972479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514600"/>
            <a:ext cx="12801600" cy="1600200"/>
          </a:xfrm>
        </p:spPr>
        <p:txBody>
          <a:bodyPr anchor="ctr"/>
          <a:lstStyle/>
          <a:p>
            <a:r>
              <a:rPr lang="en-US" sz="9600" dirty="0"/>
              <a:t>Backup</a:t>
            </a:r>
          </a:p>
        </p:txBody>
      </p:sp>
    </p:spTree>
    <p:extLst>
      <p:ext uri="{BB962C8B-B14F-4D97-AF65-F5344CB8AC3E}">
        <p14:creationId xmlns:p14="http://schemas.microsoft.com/office/powerpoint/2010/main" val="27533646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514600"/>
            <a:ext cx="12801600" cy="1600200"/>
          </a:xfrm>
        </p:spPr>
        <p:txBody>
          <a:bodyPr anchor="ctr"/>
          <a:lstStyle/>
          <a:p>
            <a:r>
              <a:rPr lang="en-US" sz="9600" dirty="0"/>
              <a:t>Intel Advisor:</a:t>
            </a:r>
            <a:br>
              <a:rPr lang="en-US" sz="9600" dirty="0"/>
            </a:br>
            <a:r>
              <a:rPr lang="en-US" dirty="0"/>
              <a:t>Introduction and General Usage</a:t>
            </a:r>
            <a:br>
              <a:rPr lang="en-US" dirty="0"/>
            </a:br>
            <a:endParaRPr lang="en-US" dirty="0"/>
          </a:p>
        </p:txBody>
      </p:sp>
      <p:sp>
        <p:nvSpPr>
          <p:cNvPr id="3" name="Title 5"/>
          <p:cNvSpPr txBox="1">
            <a:spLocks/>
          </p:cNvSpPr>
          <p:nvPr/>
        </p:nvSpPr>
        <p:spPr bwMode="auto">
          <a:xfrm>
            <a:off x="457200" y="7086600"/>
            <a:ext cx="13716000" cy="6858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ctr" rtl="0" eaLnBrk="0" fontAlgn="base" hangingPunct="0">
              <a:spcBef>
                <a:spcPct val="0"/>
              </a:spcBef>
              <a:spcAft>
                <a:spcPct val="0"/>
              </a:spcAft>
              <a:defRPr sz="4800" b="1">
                <a:solidFill>
                  <a:schemeClr val="bg1"/>
                </a:solidFill>
                <a:latin typeface="+mj-lt"/>
                <a:ea typeface="+mj-ea"/>
                <a:cs typeface="+mj-cs"/>
              </a:defRPr>
            </a:lvl1pPr>
            <a:lvl2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2pPr>
            <a:lvl3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3pPr>
            <a:lvl4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4pPr>
            <a:lvl5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5pPr>
            <a:lvl6pPr marL="653110" algn="l" rtl="0" fontAlgn="base">
              <a:spcBef>
                <a:spcPct val="0"/>
              </a:spcBef>
              <a:spcAft>
                <a:spcPct val="0"/>
              </a:spcAft>
              <a:defRPr sz="4600" b="1">
                <a:solidFill>
                  <a:srgbClr val="2C5993"/>
                </a:solidFill>
                <a:latin typeface="Arial" charset="0"/>
                <a:ea typeface="ＭＳ Ｐゴシック" charset="-128"/>
                <a:cs typeface="ＭＳ Ｐゴシック" charset="-128"/>
              </a:defRPr>
            </a:lvl6pPr>
            <a:lvl7pPr marL="1306220" algn="l" rtl="0" fontAlgn="base">
              <a:spcBef>
                <a:spcPct val="0"/>
              </a:spcBef>
              <a:spcAft>
                <a:spcPct val="0"/>
              </a:spcAft>
              <a:defRPr sz="4600" b="1">
                <a:solidFill>
                  <a:srgbClr val="2C5993"/>
                </a:solidFill>
                <a:latin typeface="Arial" charset="0"/>
                <a:ea typeface="ＭＳ Ｐゴシック" charset="-128"/>
                <a:cs typeface="ＭＳ Ｐゴシック" charset="-128"/>
              </a:defRPr>
            </a:lvl7pPr>
            <a:lvl8pPr marL="1959331" algn="l" rtl="0" fontAlgn="base">
              <a:spcBef>
                <a:spcPct val="0"/>
              </a:spcBef>
              <a:spcAft>
                <a:spcPct val="0"/>
              </a:spcAft>
              <a:defRPr sz="4600" b="1">
                <a:solidFill>
                  <a:srgbClr val="2C5993"/>
                </a:solidFill>
                <a:latin typeface="Arial" charset="0"/>
                <a:ea typeface="ＭＳ Ｐゴシック" charset="-128"/>
                <a:cs typeface="ＭＳ Ｐゴシック" charset="-128"/>
              </a:defRPr>
            </a:lvl8pPr>
            <a:lvl9pPr marL="2612441" algn="l" rtl="0" fontAlgn="base">
              <a:spcBef>
                <a:spcPct val="0"/>
              </a:spcBef>
              <a:spcAft>
                <a:spcPct val="0"/>
              </a:spcAft>
              <a:defRPr sz="4600" b="1">
                <a:solidFill>
                  <a:srgbClr val="2C5993"/>
                </a:solidFill>
                <a:latin typeface="Arial" charset="0"/>
                <a:ea typeface="ＭＳ Ｐゴシック" charset="-128"/>
                <a:cs typeface="ＭＳ Ｐゴシック" charset="-128"/>
              </a:defRPr>
            </a:lvl9pPr>
          </a:lstStyle>
          <a:p>
            <a:pPr algn="just"/>
            <a:r>
              <a:rPr lang="en-US" sz="2400" i="1" kern="0" dirty="0"/>
              <a:t>*DRAM Roofline and OS/X Advisor GUI: </a:t>
            </a:r>
            <a:r>
              <a:rPr lang="en-US" sz="2400" b="0" dirty="0"/>
              <a:t>These are preview features that may or may not be included in mainline product releases. They may not be stable as they are prototypes incorporating very new functionality. Intel provides preview features in order to collect user feedback and plans further development and </a:t>
            </a:r>
            <a:r>
              <a:rPr lang="en-US" sz="2400" b="0" dirty="0" err="1"/>
              <a:t>productization</a:t>
            </a:r>
            <a:r>
              <a:rPr lang="en-US" sz="2400" b="0" dirty="0"/>
              <a:t> steps based on the feedback.</a:t>
            </a:r>
            <a:endParaRPr lang="en-US" sz="2400" i="1" kern="0" dirty="0"/>
          </a:p>
        </p:txBody>
      </p:sp>
      <p:sp>
        <p:nvSpPr>
          <p:cNvPr id="4" name="TextBox 3">
            <a:extLst>
              <a:ext uri="{FF2B5EF4-FFF2-40B4-BE49-F238E27FC236}">
                <a16:creationId xmlns:a16="http://schemas.microsoft.com/office/drawing/2014/main" id="{A94A67A5-9DD7-DB4B-B3AC-66FC21BCE17C}"/>
              </a:ext>
            </a:extLst>
          </p:cNvPr>
          <p:cNvSpPr txBox="1"/>
          <p:nvPr/>
        </p:nvSpPr>
        <p:spPr>
          <a:xfrm>
            <a:off x="1828800" y="5486400"/>
            <a:ext cx="10972800" cy="914400"/>
          </a:xfrm>
          <a:prstGeom prst="rect">
            <a:avLst/>
          </a:prstGeom>
          <a:noFill/>
        </p:spPr>
        <p:txBody>
          <a:bodyPr wrap="none" lIns="0" tIns="0" rIns="0" rtlCol="0" anchor="ctr" anchorCtr="0">
            <a:noAutofit/>
          </a:bodyPr>
          <a:lstStyle/>
          <a:p>
            <a:pPr algn="ctr"/>
            <a:r>
              <a:rPr lang="en-US" sz="2800" dirty="0">
                <a:solidFill>
                  <a:schemeClr val="bg1"/>
                </a:solidFill>
                <a:hlinkClick r:id="rId2"/>
              </a:rPr>
              <a:t>http://www.nersc.gov/users/training/events/roofline-training-1182017-1192017</a:t>
            </a:r>
            <a:endParaRPr lang="en-US" sz="2800" dirty="0">
              <a:solidFill>
                <a:schemeClr val="bg1"/>
              </a:solidFill>
            </a:endParaRPr>
          </a:p>
          <a:p>
            <a:pPr algn="ctr"/>
            <a:endParaRPr lang="en-US" sz="2800" dirty="0">
              <a:solidFill>
                <a:schemeClr val="bg1"/>
              </a:solidFill>
            </a:endParaRPr>
          </a:p>
        </p:txBody>
      </p:sp>
    </p:spTree>
    <p:extLst>
      <p:ext uri="{BB962C8B-B14F-4D97-AF65-F5344CB8AC3E}">
        <p14:creationId xmlns:p14="http://schemas.microsoft.com/office/powerpoint/2010/main" val="4020558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Distributed Memory Performance Modeling</a:t>
            </a:r>
          </a:p>
        </p:txBody>
      </p:sp>
      <p:sp>
        <p:nvSpPr>
          <p:cNvPr id="3" name="Content Placeholder 2"/>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In distributed memory, one communicates by sending messages between processors.</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8</a:t>
            </a:fld>
            <a:endParaRPr lang="en-US" dirty="0"/>
          </a:p>
        </p:txBody>
      </p:sp>
      <p:sp>
        <p:nvSpPr>
          <p:cNvPr id="24" name="Content Placeholder 2">
            <a:extLst>
              <a:ext uri="{FF2B5EF4-FFF2-40B4-BE49-F238E27FC236}">
                <a16:creationId xmlns:a16="http://schemas.microsoft.com/office/drawing/2014/main" id="{D52DEDCC-DCD0-394F-8648-590E8165B671}"/>
              </a:ext>
            </a:extLst>
          </p:cNvPr>
          <p:cNvSpPr txBox="1">
            <a:spLocks/>
          </p:cNvSpPr>
          <p:nvPr/>
        </p:nvSpPr>
        <p:spPr>
          <a:xfrm>
            <a:off x="457200" y="2514600"/>
            <a:ext cx="13716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Messaging time can be constrained by several components…</a:t>
            </a:r>
          </a:p>
          <a:p>
            <a:pPr marL="914400" indent="-457200">
              <a:spcBef>
                <a:spcPts val="800"/>
              </a:spcBef>
              <a:buFont typeface="Arial" panose="020B0604020202020204" pitchFamily="34" charset="0"/>
              <a:buChar char="•"/>
            </a:pPr>
            <a:r>
              <a:rPr lang="en-US" sz="2400" kern="0" dirty="0"/>
              <a:t>Overhead (CPU time to send/receive a message)</a:t>
            </a:r>
          </a:p>
          <a:p>
            <a:pPr marL="914400" indent="-457200">
              <a:spcBef>
                <a:spcPts val="800"/>
              </a:spcBef>
              <a:buFont typeface="Arial" panose="020B0604020202020204" pitchFamily="34" charset="0"/>
              <a:buChar char="•"/>
            </a:pPr>
            <a:r>
              <a:rPr lang="en-US" sz="2400" kern="0" dirty="0"/>
              <a:t>Latency (time message is in the network; can be hidden)</a:t>
            </a:r>
          </a:p>
          <a:p>
            <a:pPr marL="914400" indent="-457200">
              <a:spcBef>
                <a:spcPts val="800"/>
              </a:spcBef>
              <a:buFont typeface="Arial" panose="020B0604020202020204" pitchFamily="34" charset="0"/>
              <a:buChar char="•"/>
            </a:pPr>
            <a:r>
              <a:rPr lang="en-US" sz="2400" kern="0" dirty="0"/>
              <a:t>Message throughput (rate at which one can send small messages… messages/second)</a:t>
            </a:r>
          </a:p>
          <a:p>
            <a:pPr marL="914400" indent="-457200">
              <a:spcBef>
                <a:spcPts val="800"/>
              </a:spcBef>
              <a:buFont typeface="Arial" panose="020B0604020202020204" pitchFamily="34" charset="0"/>
              <a:buChar char="•"/>
            </a:pPr>
            <a:r>
              <a:rPr lang="en-US" sz="2400" kern="0" dirty="0"/>
              <a:t>Bandwidth (rate one can send large messages… </a:t>
            </a:r>
            <a:r>
              <a:rPr lang="en-US" sz="2400" kern="0" dirty="0" err="1"/>
              <a:t>GBytes</a:t>
            </a:r>
            <a:r>
              <a:rPr lang="en-US" sz="2400" kern="0" dirty="0"/>
              <a:t>/s)</a:t>
            </a:r>
          </a:p>
        </p:txBody>
      </p:sp>
      <p:sp>
        <p:nvSpPr>
          <p:cNvPr id="25" name="Content Placeholder 2">
            <a:extLst>
              <a:ext uri="{FF2B5EF4-FFF2-40B4-BE49-F238E27FC236}">
                <a16:creationId xmlns:a16="http://schemas.microsoft.com/office/drawing/2014/main" id="{7E617AC4-373A-284D-8148-8E7F6E32AA70}"/>
              </a:ext>
            </a:extLst>
          </p:cNvPr>
          <p:cNvSpPr txBox="1">
            <a:spLocks/>
          </p:cNvSpPr>
          <p:nvPr/>
        </p:nvSpPr>
        <p:spPr>
          <a:xfrm>
            <a:off x="457200" y="6172200"/>
            <a:ext cx="13716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pitchFamily="2" charset="2"/>
              <a:buChar char="§"/>
            </a:pPr>
            <a:r>
              <a:rPr lang="en-US" sz="3200" kern="0" dirty="0"/>
              <a:t>Distributed memory versions of our algorithms can be differently stressed by these components depending on N and P (#processors)</a:t>
            </a:r>
            <a:endParaRPr lang="en-US" sz="2400" kern="0" dirty="0"/>
          </a:p>
        </p:txBody>
      </p:sp>
      <p:sp>
        <p:nvSpPr>
          <p:cNvPr id="26" name="Content Placeholder 2">
            <a:extLst>
              <a:ext uri="{FF2B5EF4-FFF2-40B4-BE49-F238E27FC236}">
                <a16:creationId xmlns:a16="http://schemas.microsoft.com/office/drawing/2014/main" id="{6E290E61-2B5D-F448-AA59-5D57E57188A0}"/>
              </a:ext>
            </a:extLst>
          </p:cNvPr>
          <p:cNvSpPr txBox="1">
            <a:spLocks/>
          </p:cNvSpPr>
          <p:nvPr/>
        </p:nvSpPr>
        <p:spPr>
          <a:xfrm>
            <a:off x="457200" y="5029200"/>
            <a:ext cx="13716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pitchFamily="2" charset="2"/>
              <a:buChar char="§"/>
            </a:pPr>
            <a:r>
              <a:rPr lang="en-US" sz="3200" kern="0" dirty="0"/>
              <a:t>Bandwidths and latencies are further constrained by the interplay of network architecture and contention</a:t>
            </a:r>
            <a:endParaRPr lang="en-US" sz="2400" kern="0" dirty="0"/>
          </a:p>
        </p:txBody>
      </p:sp>
    </p:spTree>
    <p:extLst>
      <p:ext uri="{BB962C8B-B14F-4D97-AF65-F5344CB8AC3E}">
        <p14:creationId xmlns:p14="http://schemas.microsoft.com/office/powerpoint/2010/main" val="376904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4" grpId="0"/>
      <p:bldP spid="25" grpId="0"/>
      <p:bldP spid="2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 Advisor</a:t>
            </a:r>
          </a:p>
        </p:txBody>
      </p:sp>
      <p:sp>
        <p:nvSpPr>
          <p:cNvPr id="3" name="Content Placeholder 2"/>
          <p:cNvSpPr>
            <a:spLocks noGrp="1"/>
          </p:cNvSpPr>
          <p:nvPr>
            <p:ph idx="1"/>
          </p:nvPr>
        </p:nvSpPr>
        <p:spPr>
          <a:xfrm>
            <a:off x="457200" y="1371600"/>
            <a:ext cx="13716000" cy="1524000"/>
          </a:xfrm>
        </p:spPr>
        <p:txBody>
          <a:bodyPr/>
          <a:lstStyle/>
          <a:p>
            <a:pPr marL="457200" indent="-457200">
              <a:spcBef>
                <a:spcPts val="800"/>
              </a:spcBef>
              <a:buFont typeface="Wingdings" charset="2"/>
              <a:buChar char="§"/>
            </a:pPr>
            <a:r>
              <a:rPr lang="en-US" sz="3200" dirty="0"/>
              <a:t>Integrated Performance Analysis Tool</a:t>
            </a:r>
          </a:p>
          <a:p>
            <a:pPr marL="914400" indent="-457200">
              <a:spcBef>
                <a:spcPts val="800"/>
              </a:spcBef>
              <a:buFont typeface="Arial" charset="0"/>
              <a:buChar char="•"/>
            </a:pPr>
            <a:r>
              <a:rPr lang="en-US" sz="2400" dirty="0"/>
              <a:t>Performance information including timings, flops, and trip counts</a:t>
            </a:r>
          </a:p>
          <a:p>
            <a:pPr marL="914400" indent="-457200">
              <a:spcBef>
                <a:spcPts val="800"/>
              </a:spcBef>
              <a:buFont typeface="Arial" charset="0"/>
              <a:buChar char="•"/>
            </a:pPr>
            <a:r>
              <a:rPr lang="en-US" sz="2400" dirty="0"/>
              <a:t>Vectorization Tips</a:t>
            </a:r>
          </a:p>
          <a:p>
            <a:pPr marL="914400" indent="-457200">
              <a:spcBef>
                <a:spcPts val="800"/>
              </a:spcBef>
              <a:buFont typeface="Arial" charset="0"/>
              <a:buChar char="•"/>
            </a:pPr>
            <a:r>
              <a:rPr lang="en-US" sz="2400" dirty="0"/>
              <a:t>Memory footprint analysis</a:t>
            </a:r>
          </a:p>
          <a:p>
            <a:pPr marL="914400" indent="-457200">
              <a:spcBef>
                <a:spcPts val="800"/>
              </a:spcBef>
              <a:buFont typeface="Arial" charset="0"/>
              <a:buChar char="•"/>
            </a:pPr>
            <a:r>
              <a:rPr lang="en-US" sz="2400" b="1" dirty="0">
                <a:solidFill>
                  <a:srgbClr val="FF0080"/>
                </a:solidFill>
              </a:rPr>
              <a:t>Originally used the Cache-Aware Roofline Model</a:t>
            </a:r>
          </a:p>
          <a:p>
            <a:pPr marL="914400" indent="-457200">
              <a:spcBef>
                <a:spcPts val="800"/>
              </a:spcBef>
              <a:buFont typeface="Arial" charset="0"/>
              <a:buChar char="•"/>
            </a:pPr>
            <a:r>
              <a:rPr lang="en-US" sz="2400" dirty="0"/>
              <a:t>All connected back to source code</a:t>
            </a:r>
          </a:p>
          <a:p>
            <a:pPr marL="457200" indent="-457200">
              <a:spcBef>
                <a:spcPts val="800"/>
              </a:spcBef>
              <a:buFont typeface="Wingdings" charset="2"/>
              <a:buChar char="§"/>
            </a:pPr>
            <a:endParaRPr lang="en-US" sz="3200" dirty="0"/>
          </a:p>
          <a:p>
            <a:pPr marL="457200" indent="-457200">
              <a:spcBef>
                <a:spcPts val="800"/>
              </a:spcBef>
              <a:buFont typeface="Wingdings" charset="2"/>
              <a:buChar char="§"/>
            </a:pPr>
            <a:r>
              <a:rPr lang="en-US" sz="3200" dirty="0"/>
              <a:t>CRD/NERSC began a collaboration with Intel</a:t>
            </a:r>
          </a:p>
          <a:p>
            <a:pPr marL="914400" indent="-457200">
              <a:spcBef>
                <a:spcPts val="800"/>
              </a:spcBef>
              <a:buFont typeface="Arial" charset="0"/>
              <a:buChar char="•"/>
            </a:pPr>
            <a:r>
              <a:rPr lang="en-US" sz="2400" dirty="0"/>
              <a:t>Ensure Advisor runs on Cori in user-mode</a:t>
            </a:r>
          </a:p>
          <a:p>
            <a:pPr marL="914400" indent="-457200">
              <a:spcBef>
                <a:spcPts val="800"/>
              </a:spcBef>
              <a:buFont typeface="Arial" charset="0"/>
              <a:buChar char="•"/>
            </a:pPr>
            <a:r>
              <a:rPr lang="en-US" sz="2400" dirty="0"/>
              <a:t>Push for </a:t>
            </a:r>
            <a:r>
              <a:rPr lang="en-US" sz="2400" b="1" dirty="0">
                <a:solidFill>
                  <a:srgbClr val="FF0080"/>
                </a:solidFill>
              </a:rPr>
              <a:t>Hierarchical (Integrated) Roofline</a:t>
            </a:r>
            <a:endParaRPr lang="en-US" sz="2400" dirty="0"/>
          </a:p>
          <a:p>
            <a:pPr marL="914400" indent="-457200">
              <a:spcBef>
                <a:spcPts val="800"/>
              </a:spcBef>
              <a:buFont typeface="Arial" charset="0"/>
              <a:buChar char="•"/>
            </a:pPr>
            <a:r>
              <a:rPr lang="en-US" sz="2400" dirty="0"/>
              <a:t>Make it functional/scalable to many MPI processes across multiple nodes</a:t>
            </a:r>
          </a:p>
          <a:p>
            <a:pPr marL="914400" indent="-457200">
              <a:spcBef>
                <a:spcPts val="800"/>
              </a:spcBef>
              <a:buFont typeface="Arial" charset="0"/>
              <a:buChar char="•"/>
            </a:pPr>
            <a:r>
              <a:rPr lang="en-US" sz="2400" dirty="0"/>
              <a:t>Validate results on NESAP, </a:t>
            </a:r>
            <a:r>
              <a:rPr lang="en-US" sz="2400" dirty="0" err="1"/>
              <a:t>SciDAC</a:t>
            </a:r>
            <a:r>
              <a:rPr lang="en-US" sz="2400" dirty="0"/>
              <a:t>, and ECP codes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80</a:t>
            </a:fld>
            <a:endParaRPr lang="en-US" dirty="0"/>
          </a:p>
        </p:txBody>
      </p:sp>
      <p:sp>
        <p:nvSpPr>
          <p:cNvPr id="7" name="TextBox 6"/>
          <p:cNvSpPr txBox="1"/>
          <p:nvPr/>
        </p:nvSpPr>
        <p:spPr>
          <a:xfrm>
            <a:off x="228600" y="7315200"/>
            <a:ext cx="6400800" cy="914400"/>
          </a:xfrm>
          <a:prstGeom prst="rect">
            <a:avLst/>
          </a:prstGeom>
          <a:noFill/>
        </p:spPr>
        <p:txBody>
          <a:bodyPr wrap="none" lIns="0" tIns="0" rIns="0" rtlCol="0" anchor="ctr" anchorCtr="0">
            <a:noAutofit/>
          </a:bodyPr>
          <a:lstStyle/>
          <a:p>
            <a:r>
              <a:rPr lang="en-US" sz="1200" dirty="0">
                <a:solidFill>
                  <a:schemeClr val="bg1">
                    <a:lumMod val="50000"/>
                  </a:schemeClr>
                </a:solidFill>
              </a:rPr>
              <a:t>NESAP is NERSC’s KNL application readiness project</a:t>
            </a:r>
          </a:p>
          <a:p>
            <a:r>
              <a:rPr lang="en-US" sz="1200" dirty="0" err="1">
                <a:solidFill>
                  <a:schemeClr val="bg1">
                    <a:lumMod val="50000"/>
                  </a:schemeClr>
                </a:solidFill>
              </a:rPr>
              <a:t>SciDAC</a:t>
            </a:r>
            <a:r>
              <a:rPr lang="en-US" sz="1200" dirty="0">
                <a:solidFill>
                  <a:schemeClr val="bg1">
                    <a:lumMod val="50000"/>
                  </a:schemeClr>
                </a:solidFill>
              </a:rPr>
              <a:t> is the DOE Office of Science’s Scientific Discovery thru Advanced Computing program</a:t>
            </a:r>
          </a:p>
          <a:p>
            <a:r>
              <a:rPr lang="en-US" sz="1200" dirty="0">
                <a:solidFill>
                  <a:schemeClr val="bg1">
                    <a:lumMod val="50000"/>
                  </a:schemeClr>
                </a:solidFill>
              </a:rPr>
              <a:t>ECP is the DOE’s </a:t>
            </a:r>
            <a:r>
              <a:rPr lang="en-US" sz="1200" dirty="0" err="1">
                <a:solidFill>
                  <a:schemeClr val="bg1">
                    <a:lumMod val="50000"/>
                  </a:schemeClr>
                </a:solidFill>
              </a:rPr>
              <a:t>Exascale</a:t>
            </a:r>
            <a:r>
              <a:rPr lang="en-US" sz="1200" dirty="0">
                <a:solidFill>
                  <a:schemeClr val="bg1">
                    <a:lumMod val="50000"/>
                  </a:schemeClr>
                </a:solidFill>
              </a:rPr>
              <a:t> Computing Project</a:t>
            </a:r>
          </a:p>
        </p:txBody>
      </p:sp>
    </p:spTree>
    <p:extLst>
      <p:ext uri="{BB962C8B-B14F-4D97-AF65-F5344CB8AC3E}">
        <p14:creationId xmlns:p14="http://schemas.microsoft.com/office/powerpoint/2010/main" val="5412097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 Advisor (Useful Links)</a:t>
            </a:r>
          </a:p>
        </p:txBody>
      </p:sp>
      <p:sp>
        <p:nvSpPr>
          <p:cNvPr id="3" name="Content Placeholder 2"/>
          <p:cNvSpPr>
            <a:spLocks noGrp="1"/>
          </p:cNvSpPr>
          <p:nvPr>
            <p:ph idx="1"/>
          </p:nvPr>
        </p:nvSpPr>
        <p:spPr>
          <a:xfrm>
            <a:off x="457200" y="1447800"/>
            <a:ext cx="6858000" cy="4953000"/>
          </a:xfrm>
        </p:spPr>
        <p:txBody>
          <a:bodyPr/>
          <a:lstStyle/>
          <a:p>
            <a:pPr marL="0" indent="0">
              <a:spcBef>
                <a:spcPts val="800"/>
              </a:spcBef>
            </a:pPr>
            <a:r>
              <a:rPr lang="en-US" sz="2400" b="1" dirty="0">
                <a:solidFill>
                  <a:srgbClr val="002060"/>
                </a:solidFill>
              </a:rPr>
              <a:t>Background</a:t>
            </a:r>
            <a:endParaRPr lang="en-US" sz="2400" b="1" dirty="0">
              <a:solidFill>
                <a:srgbClr val="002060"/>
              </a:solidFill>
              <a:hlinkClick r:id="rId2"/>
            </a:endParaRPr>
          </a:p>
          <a:p>
            <a:pPr marL="457200" indent="-457200">
              <a:spcBef>
                <a:spcPts val="800"/>
              </a:spcBef>
              <a:buFont typeface="Wingdings" charset="2"/>
              <a:buChar char="§"/>
            </a:pPr>
            <a:r>
              <a:rPr lang="en-US" sz="1800" dirty="0">
                <a:hlinkClick r:id="rId2"/>
              </a:rPr>
              <a:t>https://software.intel.com/en-us/intel-advisor-xe</a:t>
            </a:r>
            <a:endParaRPr lang="en-US" sz="1800" dirty="0"/>
          </a:p>
          <a:p>
            <a:pPr marL="457200" indent="-457200">
              <a:spcBef>
                <a:spcPts val="800"/>
              </a:spcBef>
              <a:buFont typeface="Wingdings" charset="2"/>
              <a:buChar char="§"/>
            </a:pPr>
            <a:r>
              <a:rPr lang="en-US" sz="1800" dirty="0">
                <a:hlinkClick r:id="rId3"/>
              </a:rPr>
              <a:t>https://software.intel.com/en-us/articles/getting-started-with-intel-advisor-roofline-feature</a:t>
            </a:r>
            <a:endParaRPr lang="en-US" sz="1800" dirty="0"/>
          </a:p>
          <a:p>
            <a:pPr marL="457200" indent="-457200">
              <a:spcBef>
                <a:spcPts val="800"/>
              </a:spcBef>
              <a:buFont typeface="Wingdings" charset="2"/>
              <a:buChar char="§"/>
            </a:pPr>
            <a:r>
              <a:rPr lang="en-US" sz="1800" dirty="0">
                <a:hlinkClick r:id="rId4"/>
              </a:rPr>
              <a:t>https://www.youtube.com/watch?v=h2QEM1HpFgg</a:t>
            </a:r>
            <a:endParaRPr lang="en-US" sz="1800" dirty="0"/>
          </a:p>
          <a:p>
            <a:pPr marL="457200" indent="-457200">
              <a:spcBef>
                <a:spcPts val="800"/>
              </a:spcBef>
              <a:buFont typeface="Wingdings" charset="2"/>
              <a:buChar char="§"/>
            </a:pPr>
            <a:endParaRPr lang="en-US" sz="2400" dirty="0">
              <a:hlinkClick r:id="rId5"/>
            </a:endParaRPr>
          </a:p>
          <a:p>
            <a:pPr marL="0" indent="0">
              <a:spcBef>
                <a:spcPts val="800"/>
              </a:spcBef>
            </a:pPr>
            <a:r>
              <a:rPr lang="en-US" sz="2400" b="1" dirty="0">
                <a:solidFill>
                  <a:srgbClr val="002060"/>
                </a:solidFill>
              </a:rPr>
              <a:t>Running Advisor on NERSC Systems</a:t>
            </a:r>
            <a:endParaRPr lang="en-US" sz="2400" dirty="0">
              <a:hlinkClick r:id="rId5"/>
            </a:endParaRPr>
          </a:p>
          <a:p>
            <a:pPr marL="457200" indent="-457200">
              <a:spcBef>
                <a:spcPts val="800"/>
              </a:spcBef>
              <a:buFont typeface="Wingdings" charset="2"/>
              <a:buChar char="§"/>
            </a:pPr>
            <a:r>
              <a:rPr lang="en-US" sz="1800" dirty="0">
                <a:hlinkClick r:id="rId5"/>
              </a:rPr>
              <a:t>http://www.nersc.gov/users/software/performance-and-debugging-tools/advisor/</a:t>
            </a:r>
            <a:endParaRPr lang="en-US" sz="1800" dirty="0"/>
          </a:p>
          <a:p>
            <a:pPr marL="457200" indent="-457200">
              <a:spcBef>
                <a:spcPts val="800"/>
              </a:spcBef>
              <a:buFont typeface="Wingdings" charset="2"/>
              <a:buChar char="§"/>
            </a:pPr>
            <a:endParaRPr lang="en-US" sz="18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81</a:t>
            </a:fld>
            <a:endParaRPr 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1371600"/>
            <a:ext cx="4572000" cy="4693013"/>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1200" y="2286000"/>
            <a:ext cx="4572000" cy="4695881"/>
          </a:xfrm>
          <a:prstGeom prst="rect">
            <a:avLst/>
          </a:prstGeom>
        </p:spPr>
      </p:pic>
    </p:spTree>
    <p:extLst>
      <p:ext uri="{BB962C8B-B14F-4D97-AF65-F5344CB8AC3E}">
        <p14:creationId xmlns:p14="http://schemas.microsoft.com/office/powerpoint/2010/main" val="9435024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Intel Advisor at NERSC</a:t>
            </a:r>
          </a:p>
        </p:txBody>
      </p:sp>
      <p:sp>
        <p:nvSpPr>
          <p:cNvPr id="3" name="Content Placeholder 2"/>
          <p:cNvSpPr>
            <a:spLocks noGrp="1"/>
          </p:cNvSpPr>
          <p:nvPr>
            <p:ph idx="1"/>
          </p:nvPr>
        </p:nvSpPr>
        <p:spPr>
          <a:xfrm>
            <a:off x="457200" y="1295400"/>
            <a:ext cx="14173200" cy="1524000"/>
          </a:xfrm>
        </p:spPr>
        <p:txBody>
          <a:bodyPr/>
          <a:lstStyle/>
          <a:p>
            <a:pPr marL="457200" indent="-457200">
              <a:spcBef>
                <a:spcPts val="800"/>
              </a:spcBef>
              <a:buFont typeface="Wingdings" charset="2"/>
              <a:buChar char="§"/>
            </a:pPr>
            <a:r>
              <a:rPr lang="en-US" sz="3200" dirty="0"/>
              <a:t>Compile</a:t>
            </a:r>
            <a:r>
              <a:rPr lang="mr-IN" sz="3200" dirty="0"/>
              <a:t>…</a:t>
            </a:r>
            <a:endParaRPr lang="en-US" sz="3200" dirty="0"/>
          </a:p>
          <a:p>
            <a:pPr marL="0" indent="0">
              <a:spcBef>
                <a:spcPts val="800"/>
              </a:spcBef>
            </a:pPr>
            <a:r>
              <a:rPr lang="en-US" sz="1500" dirty="0">
                <a:solidFill>
                  <a:srgbClr val="0432FF"/>
                </a:solidFill>
                <a:latin typeface="Lucida Console" charset="0"/>
                <a:ea typeface="Lucida Console" charset="0"/>
                <a:cs typeface="Lucida Console" charset="0"/>
              </a:rPr>
              <a:t>	use ‘-g’ when compiling</a:t>
            </a:r>
          </a:p>
          <a:p>
            <a:pPr marL="457200" indent="-457200">
              <a:spcBef>
                <a:spcPts val="800"/>
              </a:spcBef>
              <a:buFont typeface="Wingdings" charset="2"/>
              <a:buChar char="§"/>
            </a:pPr>
            <a:r>
              <a:rPr lang="en-US" sz="3200" dirty="0"/>
              <a:t>Submit Job</a:t>
            </a:r>
            <a:r>
              <a:rPr lang="mr-IN" sz="3200" dirty="0"/>
              <a:t>…</a:t>
            </a:r>
            <a:endParaRPr lang="en-US" sz="3200" dirty="0"/>
          </a:p>
          <a:p>
            <a:pPr marL="0" indent="0">
              <a:spcBef>
                <a:spcPts val="800"/>
              </a:spcBef>
            </a:pPr>
            <a:r>
              <a:rPr lang="en-US" sz="1800" dirty="0">
                <a:solidFill>
                  <a:schemeClr val="accent2">
                    <a:lumMod val="20000"/>
                    <a:lumOff val="80000"/>
                  </a:schemeClr>
                </a:solidFill>
                <a:latin typeface="Lucida Console" charset="0"/>
                <a:ea typeface="Lucida Console" charset="0"/>
                <a:cs typeface="Lucida Console" charset="0"/>
              </a:rPr>
              <a:t>	</a:t>
            </a:r>
            <a:r>
              <a:rPr lang="en-US" sz="1500" dirty="0">
                <a:solidFill>
                  <a:srgbClr val="0432FF"/>
                </a:solidFill>
                <a:latin typeface="Lucida Console" charset="0"/>
                <a:ea typeface="Lucida Console" charset="0"/>
                <a:cs typeface="Lucida Console" charset="0"/>
              </a:rPr>
              <a:t>% </a:t>
            </a:r>
            <a:r>
              <a:rPr lang="en-US" sz="1500" dirty="0" err="1">
                <a:solidFill>
                  <a:srgbClr val="0432FF"/>
                </a:solidFill>
                <a:latin typeface="Lucida Console" charset="0"/>
                <a:ea typeface="Lucida Console" charset="0"/>
                <a:cs typeface="Lucida Console" charset="0"/>
              </a:rPr>
              <a:t>salloc</a:t>
            </a:r>
            <a:r>
              <a:rPr lang="en-US" sz="1500" dirty="0">
                <a:solidFill>
                  <a:srgbClr val="0432FF"/>
                </a:solidFill>
                <a:latin typeface="Lucida Console" charset="0"/>
                <a:ea typeface="Lucida Console" charset="0"/>
                <a:cs typeface="Lucida Console" charset="0"/>
              </a:rPr>
              <a:t> </a:t>
            </a:r>
            <a:r>
              <a:rPr lang="mr-IN" sz="1500" dirty="0">
                <a:solidFill>
                  <a:schemeClr val="accent2">
                    <a:lumMod val="20000"/>
                    <a:lumOff val="80000"/>
                  </a:schemeClr>
                </a:solidFill>
                <a:latin typeface="Lucida Console" charset="0"/>
                <a:ea typeface="Lucida Console" charset="0"/>
                <a:cs typeface="Lucida Console" charset="0"/>
              </a:rPr>
              <a:t>–</a:t>
            </a:r>
            <a:r>
              <a:rPr lang="en-US" sz="1500" dirty="0">
                <a:solidFill>
                  <a:schemeClr val="accent2">
                    <a:lumMod val="20000"/>
                    <a:lumOff val="80000"/>
                  </a:schemeClr>
                </a:solidFill>
                <a:latin typeface="Lucida Console" charset="0"/>
                <a:ea typeface="Lucida Console" charset="0"/>
                <a:cs typeface="Lucida Console" charset="0"/>
              </a:rPr>
              <a:t>perf=</a:t>
            </a:r>
            <a:r>
              <a:rPr lang="en-US" sz="1500" dirty="0" err="1">
                <a:solidFill>
                  <a:schemeClr val="accent2">
                    <a:lumMod val="20000"/>
                    <a:lumOff val="80000"/>
                  </a:schemeClr>
                </a:solidFill>
                <a:latin typeface="Lucida Console" charset="0"/>
                <a:ea typeface="Lucida Console" charset="0"/>
                <a:cs typeface="Lucida Console" charset="0"/>
              </a:rPr>
              <a:t>vtune</a:t>
            </a:r>
            <a:r>
              <a:rPr lang="en-US" sz="1500" dirty="0">
                <a:solidFill>
                  <a:schemeClr val="accent2">
                    <a:lumMod val="20000"/>
                    <a:lumOff val="80000"/>
                  </a:schemeClr>
                </a:solidFill>
                <a:latin typeface="Lucida Console" charset="0"/>
                <a:ea typeface="Lucida Console" charset="0"/>
                <a:cs typeface="Lucida Console" charset="0"/>
              </a:rPr>
              <a:t> 		&lt;&lt;&lt; interactive sessions; --perf only needed for </a:t>
            </a:r>
            <a:r>
              <a:rPr lang="en-US" sz="1500" b="1" dirty="0">
                <a:solidFill>
                  <a:schemeClr val="accent2">
                    <a:lumMod val="20000"/>
                    <a:lumOff val="80000"/>
                  </a:schemeClr>
                </a:solidFill>
                <a:latin typeface="Lucida Console" charset="0"/>
                <a:ea typeface="Lucida Console" charset="0"/>
                <a:cs typeface="Lucida Console" charset="0"/>
              </a:rPr>
              <a:t>DRAM</a:t>
            </a:r>
            <a:r>
              <a:rPr lang="en-US" sz="1500" dirty="0">
                <a:solidFill>
                  <a:schemeClr val="accent2">
                    <a:lumMod val="20000"/>
                    <a:lumOff val="80000"/>
                  </a:schemeClr>
                </a:solidFill>
                <a:latin typeface="Lucida Console" charset="0"/>
                <a:ea typeface="Lucida Console" charset="0"/>
                <a:cs typeface="Lucida Console" charset="0"/>
              </a:rPr>
              <a:t> Roofline</a:t>
            </a:r>
          </a:p>
          <a:p>
            <a:pPr marL="0" indent="0">
              <a:spcBef>
                <a:spcPts val="800"/>
              </a:spcBef>
            </a:pPr>
            <a:r>
              <a:rPr lang="en-US" sz="1500" dirty="0">
                <a:solidFill>
                  <a:srgbClr val="0432FF"/>
                </a:solidFill>
                <a:latin typeface="Lucida Console" charset="0"/>
                <a:ea typeface="Lucida Console" charset="0"/>
                <a:cs typeface="Lucida Console" charset="0"/>
              </a:rPr>
              <a:t>		</a:t>
            </a:r>
            <a:r>
              <a:rPr lang="mr-IN" sz="1500" dirty="0">
                <a:solidFill>
                  <a:srgbClr val="0432FF"/>
                </a:solidFill>
                <a:latin typeface="Lucida Console" charset="0"/>
                <a:ea typeface="Lucida Console" charset="0"/>
                <a:cs typeface="Lucida Console" charset="0"/>
              </a:rPr>
              <a:t>–</a:t>
            </a:r>
            <a:r>
              <a:rPr lang="en-US" sz="1500" dirty="0">
                <a:solidFill>
                  <a:srgbClr val="0432FF"/>
                </a:solidFill>
                <a:latin typeface="Lucida Console" charset="0"/>
                <a:ea typeface="Lucida Console" charset="0"/>
                <a:cs typeface="Lucida Console" charset="0"/>
              </a:rPr>
              <a:t>or-</a:t>
            </a:r>
          </a:p>
          <a:p>
            <a:pPr marL="0" indent="0">
              <a:spcBef>
                <a:spcPts val="800"/>
              </a:spcBef>
            </a:pPr>
            <a:r>
              <a:rPr lang="en-US" sz="1500" dirty="0">
                <a:solidFill>
                  <a:schemeClr val="accent2">
                    <a:lumMod val="20000"/>
                    <a:lumOff val="80000"/>
                  </a:schemeClr>
                </a:solidFill>
                <a:latin typeface="Lucida Console" charset="0"/>
                <a:ea typeface="Lucida Console" charset="0"/>
                <a:cs typeface="Lucida Console" charset="0"/>
              </a:rPr>
              <a:t>	</a:t>
            </a:r>
            <a:r>
              <a:rPr lang="en-US" sz="1500" dirty="0">
                <a:solidFill>
                  <a:srgbClr val="0432FF"/>
                </a:solidFill>
                <a:latin typeface="Lucida Console" charset="0"/>
                <a:ea typeface="Lucida Console" charset="0"/>
                <a:cs typeface="Lucida Console" charset="0"/>
              </a:rPr>
              <a:t>#SBATCH </a:t>
            </a:r>
            <a:r>
              <a:rPr lang="mr-IN" sz="1500" dirty="0">
                <a:solidFill>
                  <a:schemeClr val="accent2">
                    <a:lumMod val="20000"/>
                    <a:lumOff val="80000"/>
                  </a:schemeClr>
                </a:solidFill>
                <a:latin typeface="Lucida Console" charset="0"/>
                <a:ea typeface="Lucida Console" charset="0"/>
                <a:cs typeface="Lucida Console" charset="0"/>
              </a:rPr>
              <a:t>–</a:t>
            </a:r>
            <a:r>
              <a:rPr lang="en-US" sz="1500" dirty="0">
                <a:solidFill>
                  <a:schemeClr val="accent2">
                    <a:lumMod val="20000"/>
                    <a:lumOff val="80000"/>
                  </a:schemeClr>
                </a:solidFill>
                <a:latin typeface="Lucida Console" charset="0"/>
                <a:ea typeface="Lucida Console" charset="0"/>
                <a:cs typeface="Lucida Console" charset="0"/>
              </a:rPr>
              <a:t>perf=</a:t>
            </a:r>
            <a:r>
              <a:rPr lang="en-US" sz="1500" dirty="0" err="1">
                <a:solidFill>
                  <a:schemeClr val="accent2">
                    <a:lumMod val="20000"/>
                    <a:lumOff val="80000"/>
                  </a:schemeClr>
                </a:solidFill>
                <a:latin typeface="Lucida Console" charset="0"/>
                <a:ea typeface="Lucida Console" charset="0"/>
                <a:cs typeface="Lucida Console" charset="0"/>
              </a:rPr>
              <a:t>vtune</a:t>
            </a:r>
            <a:r>
              <a:rPr lang="en-US" sz="1500" dirty="0">
                <a:solidFill>
                  <a:schemeClr val="accent2">
                    <a:lumMod val="20000"/>
                    <a:lumOff val="80000"/>
                  </a:schemeClr>
                </a:solidFill>
                <a:latin typeface="Lucida Console" charset="0"/>
                <a:ea typeface="Lucida Console" charset="0"/>
                <a:cs typeface="Lucida Console" charset="0"/>
              </a:rPr>
              <a:t>		 &lt;&lt;&lt; batch submissions; --perf only needed for </a:t>
            </a:r>
            <a:r>
              <a:rPr lang="en-US" sz="1500" b="1" dirty="0">
                <a:solidFill>
                  <a:schemeClr val="accent2">
                    <a:lumMod val="20000"/>
                    <a:lumOff val="80000"/>
                  </a:schemeClr>
                </a:solidFill>
                <a:latin typeface="Lucida Console" charset="0"/>
                <a:ea typeface="Lucida Console" charset="0"/>
                <a:cs typeface="Lucida Console" charset="0"/>
              </a:rPr>
              <a:t>DRAM</a:t>
            </a:r>
            <a:r>
              <a:rPr lang="en-US" sz="1500" dirty="0">
                <a:solidFill>
                  <a:schemeClr val="accent2">
                    <a:lumMod val="20000"/>
                    <a:lumOff val="80000"/>
                  </a:schemeClr>
                </a:solidFill>
                <a:latin typeface="Lucida Console" charset="0"/>
                <a:ea typeface="Lucida Console" charset="0"/>
                <a:cs typeface="Lucida Console" charset="0"/>
              </a:rPr>
              <a:t> Roofline</a:t>
            </a:r>
          </a:p>
          <a:p>
            <a:pPr marL="0" indent="0">
              <a:spcBef>
                <a:spcPts val="800"/>
              </a:spcBef>
            </a:pPr>
            <a:r>
              <a:rPr lang="en-US" sz="1500" dirty="0">
                <a:solidFill>
                  <a:srgbClr val="0432FF"/>
                </a:solidFill>
                <a:latin typeface="Lucida Console" charset="0"/>
                <a:ea typeface="Lucida Console" charset="0"/>
                <a:cs typeface="Lucida Console" charset="0"/>
              </a:rPr>
              <a:t> </a:t>
            </a:r>
            <a:r>
              <a:rPr lang="en-US" sz="3200" dirty="0"/>
              <a:t>Benchmark</a:t>
            </a:r>
            <a:r>
              <a:rPr lang="mr-IN" sz="3200" dirty="0"/>
              <a:t>…</a:t>
            </a:r>
            <a:endParaRPr lang="en-US" sz="3200" dirty="0"/>
          </a:p>
          <a:p>
            <a:pPr marL="0" indent="0">
              <a:spcBef>
                <a:spcPts val="800"/>
              </a:spcBef>
            </a:pPr>
            <a:r>
              <a:rPr lang="en-US" sz="1500" dirty="0">
                <a:solidFill>
                  <a:srgbClr val="0432FF"/>
                </a:solidFill>
                <a:latin typeface="Lucida Console" charset="0"/>
                <a:ea typeface="Lucida Console" charset="0"/>
                <a:cs typeface="Lucida Console" charset="0"/>
              </a:rPr>
              <a:t>	% module load advisor</a:t>
            </a:r>
          </a:p>
          <a:p>
            <a:pPr marL="0" indent="0">
              <a:spcBef>
                <a:spcPts val="800"/>
              </a:spcBef>
            </a:pPr>
            <a:r>
              <a:rPr lang="en-US" sz="1500" dirty="0">
                <a:solidFill>
                  <a:schemeClr val="accent2">
                    <a:lumMod val="20000"/>
                    <a:lumOff val="80000"/>
                  </a:schemeClr>
                </a:solidFill>
                <a:latin typeface="Lucida Console" charset="0"/>
                <a:ea typeface="Lucida Console" charset="0"/>
                <a:cs typeface="Lucida Console" charset="0"/>
              </a:rPr>
              <a:t>	% export ADVIXE_EXPERIMENTAL=</a:t>
            </a:r>
            <a:r>
              <a:rPr lang="en-US" sz="1500" dirty="0" err="1">
                <a:solidFill>
                  <a:schemeClr val="accent2">
                    <a:lumMod val="20000"/>
                    <a:lumOff val="80000"/>
                  </a:schemeClr>
                </a:solidFill>
                <a:latin typeface="Lucida Console" charset="0"/>
                <a:ea typeface="Lucida Console" charset="0"/>
                <a:cs typeface="Lucida Console" charset="0"/>
              </a:rPr>
              <a:t>roofline_ex</a:t>
            </a:r>
            <a:r>
              <a:rPr lang="en-US" sz="1500" dirty="0">
                <a:solidFill>
                  <a:schemeClr val="accent2">
                    <a:lumMod val="20000"/>
                    <a:lumOff val="80000"/>
                  </a:schemeClr>
                </a:solidFill>
                <a:latin typeface="Lucida Console" charset="0"/>
                <a:ea typeface="Lucida Console" charset="0"/>
                <a:cs typeface="Lucida Console" charset="0"/>
              </a:rPr>
              <a:t>	&lt;&lt;&lt; only needed for </a:t>
            </a:r>
            <a:r>
              <a:rPr lang="en-US" sz="1500" b="1" dirty="0">
                <a:solidFill>
                  <a:schemeClr val="accent2">
                    <a:lumMod val="20000"/>
                    <a:lumOff val="80000"/>
                  </a:schemeClr>
                </a:solidFill>
                <a:latin typeface="Lucida Console" charset="0"/>
                <a:ea typeface="Lucida Console" charset="0"/>
                <a:cs typeface="Lucida Console" charset="0"/>
              </a:rPr>
              <a:t>DRAM</a:t>
            </a:r>
            <a:r>
              <a:rPr lang="en-US" sz="1500" dirty="0">
                <a:solidFill>
                  <a:schemeClr val="accent2">
                    <a:lumMod val="20000"/>
                    <a:lumOff val="80000"/>
                  </a:schemeClr>
                </a:solidFill>
                <a:latin typeface="Lucida Console" charset="0"/>
                <a:ea typeface="Lucida Console" charset="0"/>
                <a:cs typeface="Lucida Console" charset="0"/>
              </a:rPr>
              <a:t> Roofline</a:t>
            </a:r>
          </a:p>
          <a:p>
            <a:pPr marL="0" indent="0">
              <a:spcBef>
                <a:spcPts val="800"/>
              </a:spcBef>
            </a:pPr>
            <a:r>
              <a:rPr lang="en-US" sz="1500" dirty="0">
                <a:solidFill>
                  <a:srgbClr val="0432FF"/>
                </a:solidFill>
                <a:latin typeface="Lucida Console" charset="0"/>
                <a:ea typeface="Lucida Console" charset="0"/>
                <a:cs typeface="Lucida Console" charset="0"/>
              </a:rPr>
              <a:t>	% </a:t>
            </a:r>
            <a:r>
              <a:rPr lang="en-US" sz="1500" dirty="0" err="1">
                <a:solidFill>
                  <a:srgbClr val="0432FF"/>
                </a:solidFill>
                <a:latin typeface="Lucida Console" charset="0"/>
                <a:ea typeface="Lucida Console" charset="0"/>
                <a:cs typeface="Lucida Console" charset="0"/>
              </a:rPr>
              <a:t>srun</a:t>
            </a:r>
            <a:r>
              <a:rPr lang="en-US" sz="1500" dirty="0">
                <a:solidFill>
                  <a:srgbClr val="0432FF"/>
                </a:solidFill>
                <a:latin typeface="Lucida Console" charset="0"/>
                <a:ea typeface="Lucida Console" charset="0"/>
                <a:cs typeface="Lucida Console" charset="0"/>
              </a:rPr>
              <a:t> [</a:t>
            </a:r>
            <a:r>
              <a:rPr lang="en-US" sz="1500" dirty="0" err="1">
                <a:solidFill>
                  <a:srgbClr val="0432FF"/>
                </a:solidFill>
                <a:latin typeface="Lucida Console" charset="0"/>
                <a:ea typeface="Lucida Console" charset="0"/>
                <a:cs typeface="Lucida Console" charset="0"/>
              </a:rPr>
              <a:t>args</a:t>
            </a:r>
            <a:r>
              <a:rPr lang="en-US" sz="1500" dirty="0">
                <a:solidFill>
                  <a:srgbClr val="0432FF"/>
                </a:solidFill>
                <a:latin typeface="Lucida Console" charset="0"/>
                <a:ea typeface="Lucida Console" charset="0"/>
                <a:cs typeface="Lucida Console" charset="0"/>
              </a:rPr>
              <a:t>] </a:t>
            </a:r>
            <a:r>
              <a:rPr lang="en-US" sz="1500" dirty="0" err="1">
                <a:solidFill>
                  <a:srgbClr val="0432FF"/>
                </a:solidFill>
                <a:latin typeface="Lucida Console" charset="0"/>
                <a:ea typeface="Lucida Console" charset="0"/>
                <a:cs typeface="Lucida Console" charset="0"/>
              </a:rPr>
              <a:t>advixe</a:t>
            </a:r>
            <a:r>
              <a:rPr lang="en-US" sz="1500" dirty="0">
                <a:solidFill>
                  <a:srgbClr val="0432FF"/>
                </a:solidFill>
                <a:latin typeface="Lucida Console" charset="0"/>
                <a:ea typeface="Lucida Console" charset="0"/>
                <a:cs typeface="Lucida Console" charset="0"/>
              </a:rPr>
              <a:t>-cl -collect survey -no-stack-stitching -project-</a:t>
            </a:r>
            <a:r>
              <a:rPr lang="en-US" sz="1500" dirty="0" err="1">
                <a:solidFill>
                  <a:srgbClr val="0432FF"/>
                </a:solidFill>
                <a:latin typeface="Lucida Console" charset="0"/>
                <a:ea typeface="Lucida Console" charset="0"/>
                <a:cs typeface="Lucida Console" charset="0"/>
              </a:rPr>
              <a:t>dir</a:t>
            </a:r>
            <a:r>
              <a:rPr lang="en-US" sz="1500" dirty="0">
                <a:solidFill>
                  <a:srgbClr val="0432FF"/>
                </a:solidFill>
                <a:latin typeface="Lucida Console" charset="0"/>
                <a:ea typeface="Lucida Console" charset="0"/>
                <a:cs typeface="Lucida Console" charset="0"/>
              </a:rPr>
              <a:t> $DIR -- ./</a:t>
            </a:r>
            <a:r>
              <a:rPr lang="en-US" sz="1500" dirty="0" err="1">
                <a:solidFill>
                  <a:srgbClr val="0432FF"/>
                </a:solidFill>
                <a:latin typeface="Lucida Console" charset="0"/>
                <a:ea typeface="Lucida Console" charset="0"/>
                <a:cs typeface="Lucida Console" charset="0"/>
              </a:rPr>
              <a:t>a.out</a:t>
            </a:r>
            <a:r>
              <a:rPr lang="en-US" sz="1500" dirty="0">
                <a:solidFill>
                  <a:srgbClr val="0432FF"/>
                </a:solidFill>
                <a:latin typeface="Lucida Console" charset="0"/>
                <a:ea typeface="Lucida Console" charset="0"/>
                <a:cs typeface="Lucida Console" charset="0"/>
              </a:rPr>
              <a:t> [</a:t>
            </a:r>
            <a:r>
              <a:rPr lang="en-US" sz="1500" dirty="0" err="1">
                <a:solidFill>
                  <a:srgbClr val="0432FF"/>
                </a:solidFill>
                <a:latin typeface="Lucida Console" charset="0"/>
                <a:ea typeface="Lucida Console" charset="0"/>
                <a:cs typeface="Lucida Console" charset="0"/>
              </a:rPr>
              <a:t>args</a:t>
            </a:r>
            <a:r>
              <a:rPr lang="en-US" sz="1500" dirty="0">
                <a:solidFill>
                  <a:srgbClr val="0432FF"/>
                </a:solidFill>
                <a:latin typeface="Lucida Console" charset="0"/>
                <a:ea typeface="Lucida Console" charset="0"/>
                <a:cs typeface="Lucida Console" charset="0"/>
              </a:rPr>
              <a:t>]</a:t>
            </a:r>
          </a:p>
          <a:p>
            <a:pPr marL="0" indent="0">
              <a:spcBef>
                <a:spcPts val="800"/>
              </a:spcBef>
            </a:pPr>
            <a:r>
              <a:rPr lang="en-US" sz="1500" dirty="0">
                <a:solidFill>
                  <a:srgbClr val="0432FF"/>
                </a:solidFill>
                <a:latin typeface="Lucida Console" charset="0"/>
                <a:ea typeface="Lucida Console" charset="0"/>
                <a:cs typeface="Lucida Console" charset="0"/>
              </a:rPr>
              <a:t>	% </a:t>
            </a:r>
            <a:r>
              <a:rPr lang="en-US" sz="1500" dirty="0" err="1">
                <a:solidFill>
                  <a:srgbClr val="0432FF"/>
                </a:solidFill>
                <a:latin typeface="Lucida Console" charset="0"/>
                <a:ea typeface="Lucida Console" charset="0"/>
                <a:cs typeface="Lucida Console" charset="0"/>
              </a:rPr>
              <a:t>srun</a:t>
            </a:r>
            <a:r>
              <a:rPr lang="en-US" sz="1500" dirty="0">
                <a:solidFill>
                  <a:srgbClr val="0432FF"/>
                </a:solidFill>
                <a:latin typeface="Lucida Console" charset="0"/>
                <a:ea typeface="Lucida Console" charset="0"/>
                <a:cs typeface="Lucida Console" charset="0"/>
              </a:rPr>
              <a:t> [</a:t>
            </a:r>
            <a:r>
              <a:rPr lang="en-US" sz="1500" dirty="0" err="1">
                <a:solidFill>
                  <a:srgbClr val="0432FF"/>
                </a:solidFill>
                <a:latin typeface="Lucida Console" charset="0"/>
                <a:ea typeface="Lucida Console" charset="0"/>
                <a:cs typeface="Lucida Console" charset="0"/>
              </a:rPr>
              <a:t>args</a:t>
            </a:r>
            <a:r>
              <a:rPr lang="en-US" sz="1500" dirty="0">
                <a:solidFill>
                  <a:srgbClr val="0432FF"/>
                </a:solidFill>
                <a:latin typeface="Lucida Console" charset="0"/>
                <a:ea typeface="Lucida Console" charset="0"/>
                <a:cs typeface="Lucida Console" charset="0"/>
              </a:rPr>
              <a:t>] </a:t>
            </a:r>
            <a:r>
              <a:rPr lang="en-US" sz="1500" dirty="0" err="1">
                <a:solidFill>
                  <a:srgbClr val="0432FF"/>
                </a:solidFill>
                <a:latin typeface="Lucida Console" charset="0"/>
                <a:ea typeface="Lucida Console" charset="0"/>
                <a:cs typeface="Lucida Console" charset="0"/>
              </a:rPr>
              <a:t>advixe</a:t>
            </a:r>
            <a:r>
              <a:rPr lang="en-US" sz="1500" dirty="0">
                <a:solidFill>
                  <a:srgbClr val="0432FF"/>
                </a:solidFill>
                <a:latin typeface="Lucida Console" charset="0"/>
                <a:ea typeface="Lucida Console" charset="0"/>
                <a:cs typeface="Lucida Console" charset="0"/>
              </a:rPr>
              <a:t>-cl -collect </a:t>
            </a:r>
            <a:r>
              <a:rPr lang="en-US" sz="1500" dirty="0" err="1">
                <a:solidFill>
                  <a:srgbClr val="0432FF"/>
                </a:solidFill>
                <a:latin typeface="Lucida Console" charset="0"/>
                <a:ea typeface="Lucida Console" charset="0"/>
                <a:cs typeface="Lucida Console" charset="0"/>
              </a:rPr>
              <a:t>tripcounts</a:t>
            </a:r>
            <a:r>
              <a:rPr lang="en-US" sz="1500" dirty="0">
                <a:solidFill>
                  <a:srgbClr val="0432FF"/>
                </a:solidFill>
                <a:latin typeface="Lucida Console" charset="0"/>
                <a:ea typeface="Lucida Console" charset="0"/>
                <a:cs typeface="Lucida Console" charset="0"/>
              </a:rPr>
              <a:t> -flops-and-masks -</a:t>
            </a:r>
            <a:r>
              <a:rPr lang="en-US" sz="1500" dirty="0" err="1">
                <a:solidFill>
                  <a:srgbClr val="0432FF"/>
                </a:solidFill>
                <a:latin typeface="Lucida Console" charset="0"/>
                <a:ea typeface="Lucida Console" charset="0"/>
                <a:cs typeface="Lucida Console" charset="0"/>
              </a:rPr>
              <a:t>callstack</a:t>
            </a:r>
            <a:r>
              <a:rPr lang="en-US" sz="1500" dirty="0">
                <a:solidFill>
                  <a:srgbClr val="0432FF"/>
                </a:solidFill>
                <a:latin typeface="Lucida Console" charset="0"/>
                <a:ea typeface="Lucida Console" charset="0"/>
                <a:cs typeface="Lucida Console" charset="0"/>
              </a:rPr>
              <a:t>-flops -project-</a:t>
            </a:r>
            <a:r>
              <a:rPr lang="en-US" sz="1500" dirty="0" err="1">
                <a:solidFill>
                  <a:srgbClr val="0432FF"/>
                </a:solidFill>
                <a:latin typeface="Lucida Console" charset="0"/>
                <a:ea typeface="Lucida Console" charset="0"/>
                <a:cs typeface="Lucida Console" charset="0"/>
              </a:rPr>
              <a:t>dir</a:t>
            </a:r>
            <a:r>
              <a:rPr lang="en-US" sz="1500" dirty="0">
                <a:solidFill>
                  <a:srgbClr val="0432FF"/>
                </a:solidFill>
                <a:latin typeface="Lucida Console" charset="0"/>
                <a:ea typeface="Lucida Console" charset="0"/>
                <a:cs typeface="Lucida Console" charset="0"/>
              </a:rPr>
              <a:t> $DIR -- ./</a:t>
            </a:r>
            <a:r>
              <a:rPr lang="en-US" sz="1500" dirty="0" err="1">
                <a:solidFill>
                  <a:srgbClr val="0432FF"/>
                </a:solidFill>
                <a:latin typeface="Lucida Console" charset="0"/>
                <a:ea typeface="Lucida Console" charset="0"/>
                <a:cs typeface="Lucida Console" charset="0"/>
              </a:rPr>
              <a:t>a.out</a:t>
            </a:r>
            <a:r>
              <a:rPr lang="en-US" sz="1500" dirty="0">
                <a:solidFill>
                  <a:srgbClr val="0432FF"/>
                </a:solidFill>
                <a:latin typeface="Lucida Console" charset="0"/>
                <a:ea typeface="Lucida Console" charset="0"/>
                <a:cs typeface="Lucida Console" charset="0"/>
              </a:rPr>
              <a:t> [</a:t>
            </a:r>
            <a:r>
              <a:rPr lang="en-US" sz="1500" dirty="0" err="1">
                <a:solidFill>
                  <a:srgbClr val="0432FF"/>
                </a:solidFill>
                <a:latin typeface="Lucida Console" charset="0"/>
                <a:ea typeface="Lucida Console" charset="0"/>
                <a:cs typeface="Lucida Console" charset="0"/>
              </a:rPr>
              <a:t>args</a:t>
            </a:r>
            <a:r>
              <a:rPr lang="en-US" sz="1500" dirty="0">
                <a:solidFill>
                  <a:srgbClr val="0432FF"/>
                </a:solidFill>
                <a:latin typeface="Lucida Console" charset="0"/>
                <a:ea typeface="Lucida Console" charset="0"/>
                <a:cs typeface="Lucida Console" charset="0"/>
              </a:rPr>
              <a:t>]</a:t>
            </a:r>
          </a:p>
          <a:p>
            <a:pPr marL="457200" indent="-457200">
              <a:spcBef>
                <a:spcPts val="800"/>
              </a:spcBef>
              <a:buFont typeface="Wingdings" charset="2"/>
              <a:buChar char="§"/>
            </a:pPr>
            <a:r>
              <a:rPr lang="en-US" sz="3200" dirty="0"/>
              <a:t>Use Advisor GUI</a:t>
            </a:r>
            <a:r>
              <a:rPr lang="mr-IN" sz="3200" dirty="0"/>
              <a:t>…</a:t>
            </a:r>
            <a:endParaRPr lang="en-US" sz="3200" dirty="0"/>
          </a:p>
          <a:p>
            <a:pPr marL="0" indent="0">
              <a:spcBef>
                <a:spcPts val="800"/>
              </a:spcBef>
            </a:pPr>
            <a:r>
              <a:rPr lang="en-US" sz="1500" dirty="0">
                <a:solidFill>
                  <a:srgbClr val="0432FF"/>
                </a:solidFill>
                <a:latin typeface="Lucida Console" charset="0"/>
                <a:ea typeface="Lucida Console" charset="0"/>
                <a:cs typeface="Lucida Console" charset="0"/>
              </a:rPr>
              <a:t>	% module load advisor</a:t>
            </a:r>
          </a:p>
          <a:p>
            <a:pPr marL="0" indent="0">
              <a:spcBef>
                <a:spcPts val="800"/>
              </a:spcBef>
            </a:pPr>
            <a:r>
              <a:rPr lang="en-US" sz="1500" dirty="0">
                <a:solidFill>
                  <a:schemeClr val="accent2">
                    <a:lumMod val="20000"/>
                    <a:lumOff val="80000"/>
                  </a:schemeClr>
                </a:solidFill>
                <a:latin typeface="Lucida Console" charset="0"/>
                <a:ea typeface="Lucida Console" charset="0"/>
                <a:cs typeface="Lucida Console" charset="0"/>
              </a:rPr>
              <a:t>	% export ADVIXE_EXPERIMENTAL=</a:t>
            </a:r>
            <a:r>
              <a:rPr lang="en-US" sz="1500" dirty="0" err="1">
                <a:solidFill>
                  <a:schemeClr val="accent2">
                    <a:lumMod val="20000"/>
                    <a:lumOff val="80000"/>
                  </a:schemeClr>
                </a:solidFill>
                <a:latin typeface="Lucida Console" charset="0"/>
                <a:ea typeface="Lucida Console" charset="0"/>
                <a:cs typeface="Lucida Console" charset="0"/>
              </a:rPr>
              <a:t>roofline_ex</a:t>
            </a:r>
            <a:r>
              <a:rPr lang="en-US" sz="1500" dirty="0">
                <a:solidFill>
                  <a:schemeClr val="accent2">
                    <a:lumMod val="20000"/>
                    <a:lumOff val="80000"/>
                  </a:schemeClr>
                </a:solidFill>
                <a:latin typeface="Lucida Console" charset="0"/>
                <a:ea typeface="Lucida Console" charset="0"/>
                <a:cs typeface="Lucida Console" charset="0"/>
              </a:rPr>
              <a:t>	&lt;&lt;&lt; only needed for </a:t>
            </a:r>
            <a:r>
              <a:rPr lang="en-US" sz="1500" b="1" dirty="0">
                <a:solidFill>
                  <a:schemeClr val="accent2">
                    <a:lumMod val="20000"/>
                    <a:lumOff val="80000"/>
                  </a:schemeClr>
                </a:solidFill>
                <a:latin typeface="Lucida Console" charset="0"/>
                <a:ea typeface="Lucida Console" charset="0"/>
                <a:cs typeface="Lucida Console" charset="0"/>
              </a:rPr>
              <a:t>DRAM</a:t>
            </a:r>
            <a:r>
              <a:rPr lang="en-US" sz="1500" dirty="0">
                <a:solidFill>
                  <a:schemeClr val="accent2">
                    <a:lumMod val="20000"/>
                    <a:lumOff val="80000"/>
                  </a:schemeClr>
                </a:solidFill>
                <a:latin typeface="Lucida Console" charset="0"/>
                <a:ea typeface="Lucida Console" charset="0"/>
                <a:cs typeface="Lucida Console" charset="0"/>
              </a:rPr>
              <a:t> Roofline</a:t>
            </a:r>
          </a:p>
          <a:p>
            <a:pPr marL="0" indent="0">
              <a:spcBef>
                <a:spcPts val="800"/>
              </a:spcBef>
            </a:pPr>
            <a:r>
              <a:rPr lang="en-US" sz="1500" dirty="0">
                <a:solidFill>
                  <a:srgbClr val="0432FF"/>
                </a:solidFill>
                <a:latin typeface="Lucida Console" charset="0"/>
                <a:ea typeface="Lucida Console" charset="0"/>
                <a:cs typeface="Lucida Console" charset="0"/>
              </a:rPr>
              <a:t>	% </a:t>
            </a:r>
            <a:r>
              <a:rPr lang="en-US" sz="1500" dirty="0" err="1">
                <a:solidFill>
                  <a:srgbClr val="0432FF"/>
                </a:solidFill>
                <a:latin typeface="Lucida Console" charset="0"/>
                <a:ea typeface="Lucida Console" charset="0"/>
                <a:cs typeface="Lucida Console" charset="0"/>
              </a:rPr>
              <a:t>advixe-gui</a:t>
            </a:r>
            <a:r>
              <a:rPr lang="en-US" sz="1500" dirty="0">
                <a:solidFill>
                  <a:srgbClr val="0432FF"/>
                </a:solidFill>
                <a:latin typeface="Lucida Console" charset="0"/>
                <a:ea typeface="Lucida Console" charset="0"/>
                <a:cs typeface="Lucida Console" charset="0"/>
              </a:rPr>
              <a:t> $DIR</a:t>
            </a:r>
          </a:p>
          <a:p>
            <a:pPr marL="457200" indent="-457200">
              <a:spcBef>
                <a:spcPts val="800"/>
              </a:spcBef>
              <a:buFont typeface="Wingdings" charset="2"/>
              <a:buChar char="§"/>
            </a:pP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82</a:t>
            </a:fld>
            <a:endParaRPr lang="en-US" dirty="0"/>
          </a:p>
        </p:txBody>
      </p:sp>
    </p:spTree>
    <p:extLst>
      <p:ext uri="{BB962C8B-B14F-4D97-AF65-F5344CB8AC3E}">
        <p14:creationId xmlns:p14="http://schemas.microsoft.com/office/powerpoint/2010/main" val="35699860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83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12877800" cy="8224399"/>
          </a:xfrm>
          <a:prstGeom prst="rect">
            <a:avLst/>
          </a:prstGeom>
        </p:spPr>
      </p:pic>
    </p:spTree>
    <p:extLst>
      <p:ext uri="{BB962C8B-B14F-4D97-AF65-F5344CB8AC3E}">
        <p14:creationId xmlns:p14="http://schemas.microsoft.com/office/powerpoint/2010/main" val="27844056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84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12877799" cy="8224399"/>
          </a:xfrm>
          <a:prstGeom prst="rect">
            <a:avLst/>
          </a:prstGeom>
        </p:spPr>
      </p:pic>
    </p:spTree>
    <p:extLst>
      <p:ext uri="{BB962C8B-B14F-4D97-AF65-F5344CB8AC3E}">
        <p14:creationId xmlns:p14="http://schemas.microsoft.com/office/powerpoint/2010/main" val="5785503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85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12877799" cy="8224399"/>
          </a:xfrm>
          <a:prstGeom prst="rect">
            <a:avLst/>
          </a:prstGeom>
        </p:spPr>
      </p:pic>
    </p:spTree>
    <p:extLst>
      <p:ext uri="{BB962C8B-B14F-4D97-AF65-F5344CB8AC3E}">
        <p14:creationId xmlns:p14="http://schemas.microsoft.com/office/powerpoint/2010/main" val="27711523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86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12877799" cy="8224399"/>
          </a:xfrm>
          <a:prstGeom prst="rect">
            <a:avLst/>
          </a:prstGeom>
        </p:spPr>
      </p:pic>
    </p:spTree>
    <p:extLst>
      <p:ext uri="{BB962C8B-B14F-4D97-AF65-F5344CB8AC3E}">
        <p14:creationId xmlns:p14="http://schemas.microsoft.com/office/powerpoint/2010/main" val="32030819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87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12877799" cy="8224399"/>
          </a:xfrm>
          <a:prstGeom prst="rect">
            <a:avLst/>
          </a:prstGeom>
        </p:spPr>
      </p:pic>
    </p:spTree>
    <p:extLst>
      <p:ext uri="{BB962C8B-B14F-4D97-AF65-F5344CB8AC3E}">
        <p14:creationId xmlns:p14="http://schemas.microsoft.com/office/powerpoint/2010/main" val="20871836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88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12877799" cy="8224399"/>
          </a:xfrm>
          <a:prstGeom prst="rect">
            <a:avLst/>
          </a:prstGeom>
        </p:spPr>
      </p:pic>
    </p:spTree>
    <p:extLst>
      <p:ext uri="{BB962C8B-B14F-4D97-AF65-F5344CB8AC3E}">
        <p14:creationId xmlns:p14="http://schemas.microsoft.com/office/powerpoint/2010/main" val="4235459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89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12877799" cy="8224399"/>
          </a:xfrm>
          <a:prstGeom prst="rect">
            <a:avLst/>
          </a:prstGeom>
        </p:spPr>
      </p:pic>
    </p:spTree>
    <p:extLst>
      <p:ext uri="{BB962C8B-B14F-4D97-AF65-F5344CB8AC3E}">
        <p14:creationId xmlns:p14="http://schemas.microsoft.com/office/powerpoint/2010/main" val="3982238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Computational Depth</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Parallel machines incur substantial overheads on synchronization (shared memory), point-to-point communication, reductions, and broadcasts.</a:t>
            </a:r>
          </a:p>
          <a:p>
            <a:pPr marL="457200" indent="-457200">
              <a:spcBef>
                <a:spcPts val="800"/>
              </a:spcBef>
              <a:buFont typeface="Wingdings" charset="2"/>
              <a:buChar char="§"/>
            </a:pPr>
            <a:r>
              <a:rPr lang="en-US" sz="3200" dirty="0"/>
              <a:t>We can classify algorithms by </a:t>
            </a:r>
            <a:r>
              <a:rPr lang="en-US" sz="3200" b="1" dirty="0">
                <a:solidFill>
                  <a:srgbClr val="0432FF"/>
                </a:solidFill>
              </a:rPr>
              <a:t>depth </a:t>
            </a:r>
            <a:r>
              <a:rPr lang="en-US" sz="3200" dirty="0"/>
              <a:t>(max depth of the algorithm’s dependency chain)</a:t>
            </a:r>
          </a:p>
          <a:p>
            <a:pPr marL="457200" indent="-457200">
              <a:spcBef>
                <a:spcPts val="800"/>
              </a:spcBef>
              <a:buFont typeface="Wingdings" pitchFamily="2" charset="2"/>
              <a:buChar char="Ø"/>
            </a:pPr>
            <a:r>
              <a:rPr lang="en-US" sz="3200" b="1" dirty="0">
                <a:solidFill>
                  <a:srgbClr val="FF2F92"/>
                </a:solidFill>
              </a:rPr>
              <a:t>If dependency chain crosses process boundaries, we incur substantial overheads.</a:t>
            </a:r>
          </a:p>
          <a:p>
            <a:pPr marL="457200" indent="-457200">
              <a:spcBef>
                <a:spcPts val="800"/>
              </a:spcBef>
              <a:buFont typeface="Wingdings" charset="2"/>
              <a:buChar char="§"/>
            </a:pPr>
            <a:endParaRPr lang="en-US" sz="3200" b="1" dirty="0">
              <a:solidFill>
                <a:srgbClr val="0432FF"/>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9</a:t>
            </a:fld>
            <a:endParaRPr lang="en-US" dirty="0"/>
          </a:p>
        </p:txBody>
      </p:sp>
      <p:grpSp>
        <p:nvGrpSpPr>
          <p:cNvPr id="32" name="Group 31">
            <a:extLst>
              <a:ext uri="{FF2B5EF4-FFF2-40B4-BE49-F238E27FC236}">
                <a16:creationId xmlns:a16="http://schemas.microsoft.com/office/drawing/2014/main" id="{03D5039D-4292-4147-9F26-BF367915D5D3}"/>
              </a:ext>
            </a:extLst>
          </p:cNvPr>
          <p:cNvGrpSpPr/>
          <p:nvPr/>
        </p:nvGrpSpPr>
        <p:grpSpPr>
          <a:xfrm>
            <a:off x="7315200" y="1676400"/>
            <a:ext cx="6858000" cy="2819400"/>
            <a:chOff x="7772400" y="1676400"/>
            <a:chExt cx="6858000" cy="2819400"/>
          </a:xfrm>
        </p:grpSpPr>
        <p:sp>
          <p:nvSpPr>
            <p:cNvPr id="34" name="Content Placeholder 2">
              <a:extLst>
                <a:ext uri="{FF2B5EF4-FFF2-40B4-BE49-F238E27FC236}">
                  <a16:creationId xmlns:a16="http://schemas.microsoft.com/office/drawing/2014/main" id="{A0D73874-4898-DB41-A99A-2B18E0A7DFCB}"/>
                </a:ext>
              </a:extLst>
            </p:cNvPr>
            <p:cNvSpPr txBox="1">
              <a:spLocks/>
            </p:cNvSpPr>
            <p:nvPr/>
          </p:nvSpPr>
          <p:spPr>
            <a:xfrm>
              <a:off x="77724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kern="0" dirty="0"/>
                <a:t>DAXPY</a:t>
              </a:r>
            </a:p>
            <a:p>
              <a:pPr marL="0" indent="0" algn="r">
                <a:spcBef>
                  <a:spcPts val="800"/>
                </a:spcBef>
              </a:pPr>
              <a:r>
                <a:rPr lang="en-US" sz="1600" kern="0" dirty="0"/>
                <a:t>DGEMV</a:t>
              </a:r>
            </a:p>
            <a:p>
              <a:pPr marL="0" indent="0" algn="r">
                <a:spcBef>
                  <a:spcPts val="800"/>
                </a:spcBef>
              </a:pPr>
              <a:r>
                <a:rPr lang="en-US" sz="1600" kern="0" dirty="0"/>
                <a:t>DGEMM</a:t>
              </a:r>
            </a:p>
            <a:p>
              <a:pPr marL="0" indent="0" algn="r">
                <a:spcBef>
                  <a:spcPts val="800"/>
                </a:spcBef>
              </a:pPr>
              <a:r>
                <a:rPr lang="en-US" sz="1600" kern="0" dirty="0"/>
                <a:t>FFTs</a:t>
              </a:r>
            </a:p>
            <a:p>
              <a:pPr marL="0" indent="0" algn="r">
                <a:spcBef>
                  <a:spcPts val="800"/>
                </a:spcBef>
              </a:pPr>
              <a:r>
                <a:rPr lang="en-US" sz="1600" kern="0" dirty="0"/>
                <a:t>CG</a:t>
              </a:r>
            </a:p>
            <a:p>
              <a:pPr marL="0" indent="0" algn="r">
                <a:spcBef>
                  <a:spcPts val="800"/>
                </a:spcBef>
              </a:pPr>
              <a:r>
                <a:rPr lang="en-US" sz="1600" kern="0" dirty="0"/>
                <a:t>MG</a:t>
              </a:r>
            </a:p>
            <a:p>
              <a:pPr marL="0" indent="0" algn="r">
                <a:spcBef>
                  <a:spcPts val="800"/>
                </a:spcBef>
              </a:pPr>
              <a:r>
                <a:rPr lang="en-US" sz="1600" kern="0" dirty="0"/>
                <a:t>N-body</a:t>
              </a:r>
            </a:p>
            <a:p>
              <a:pPr marL="0" indent="0" algn="r">
                <a:spcBef>
                  <a:spcPts val="800"/>
                </a:spcBef>
              </a:pPr>
              <a:endParaRPr lang="en-US" sz="1600" kern="0" dirty="0"/>
            </a:p>
            <a:p>
              <a:pPr marL="457200" indent="0" algn="r">
                <a:spcBef>
                  <a:spcPts val="800"/>
                </a:spcBef>
              </a:pPr>
              <a:endParaRPr lang="en-US" sz="1600" kern="0" dirty="0"/>
            </a:p>
            <a:p>
              <a:pPr marL="0" indent="0" algn="r">
                <a:spcBef>
                  <a:spcPts val="800"/>
                </a:spcBef>
              </a:pPr>
              <a:endParaRPr lang="en-US" sz="1600" kern="0" dirty="0"/>
            </a:p>
          </p:txBody>
        </p:sp>
        <p:cxnSp>
          <p:nvCxnSpPr>
            <p:cNvPr id="42" name="Straight Connector 41">
              <a:extLst>
                <a:ext uri="{FF2B5EF4-FFF2-40B4-BE49-F238E27FC236}">
                  <a16:creationId xmlns:a16="http://schemas.microsoft.com/office/drawing/2014/main" id="{70E002A8-0024-0444-8526-DC629155FC06}"/>
                </a:ext>
              </a:extLst>
            </p:cNvPr>
            <p:cNvCxnSpPr/>
            <p:nvPr/>
          </p:nvCxnSpPr>
          <p:spPr bwMode="auto">
            <a:xfrm>
              <a:off x="9296400" y="1676400"/>
              <a:ext cx="0" cy="2743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6BF92FDA-151C-2E4C-9FD7-53BE380847BC}"/>
                </a:ext>
              </a:extLst>
            </p:cNvPr>
            <p:cNvCxnSpPr>
              <a:cxnSpLocks/>
            </p:cNvCxnSpPr>
            <p:nvPr/>
          </p:nvCxnSpPr>
          <p:spPr bwMode="auto">
            <a:xfrm flipH="1">
              <a:off x="7772400" y="1981200"/>
              <a:ext cx="6858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6" name="Content Placeholder 2">
              <a:extLst>
                <a:ext uri="{FF2B5EF4-FFF2-40B4-BE49-F238E27FC236}">
                  <a16:creationId xmlns:a16="http://schemas.microsoft.com/office/drawing/2014/main" id="{4DA1D353-26D4-E646-82F3-B9C0B533F0D7}"/>
                </a:ext>
              </a:extLst>
            </p:cNvPr>
            <p:cNvSpPr txBox="1">
              <a:spLocks/>
            </p:cNvSpPr>
            <p:nvPr/>
          </p:nvSpPr>
          <p:spPr>
            <a:xfrm>
              <a:off x="79248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b="1" kern="0" dirty="0"/>
                <a:t>Operation</a:t>
              </a:r>
              <a:endParaRPr lang="en-US" sz="1600" kern="0" dirty="0"/>
            </a:p>
          </p:txBody>
        </p:sp>
        <p:sp>
          <p:nvSpPr>
            <p:cNvPr id="47" name="Content Placeholder 2">
              <a:extLst>
                <a:ext uri="{FF2B5EF4-FFF2-40B4-BE49-F238E27FC236}">
                  <a16:creationId xmlns:a16="http://schemas.microsoft.com/office/drawing/2014/main" id="{B96CD36E-3294-CB47-B4A4-A3F562A956CE}"/>
                </a:ext>
              </a:extLst>
            </p:cNvPr>
            <p:cNvSpPr txBox="1">
              <a:spLocks/>
            </p:cNvSpPr>
            <p:nvPr/>
          </p:nvSpPr>
          <p:spPr>
            <a:xfrm>
              <a:off x="91440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3</a:t>
              </a:r>
              <a:r>
                <a:rPr lang="en-US" sz="1600" kern="0" dirty="0"/>
                <a:t>)</a:t>
              </a:r>
            </a:p>
            <a:p>
              <a:pPr marL="0" indent="0" algn="ctr">
                <a:spcBef>
                  <a:spcPts val="800"/>
                </a:spcBef>
              </a:pPr>
              <a:r>
                <a:rPr lang="en-US" sz="1600" kern="0" dirty="0"/>
                <a:t>O(</a:t>
              </a:r>
              <a:r>
                <a:rPr lang="en-US" sz="1600" kern="0" dirty="0" err="1"/>
                <a:t>NlogN</a:t>
              </a:r>
              <a:r>
                <a:rPr lang="en-US" sz="1600" kern="0" dirty="0"/>
                <a:t>)</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endParaRPr lang="en-US" sz="1600" kern="0" dirty="0"/>
            </a:p>
          </p:txBody>
        </p:sp>
        <p:sp>
          <p:nvSpPr>
            <p:cNvPr id="48" name="Content Placeholder 2">
              <a:extLst>
                <a:ext uri="{FF2B5EF4-FFF2-40B4-BE49-F238E27FC236}">
                  <a16:creationId xmlns:a16="http://schemas.microsoft.com/office/drawing/2014/main" id="{69ECFE35-C821-2140-BF48-FA5B702FD52A}"/>
                </a:ext>
              </a:extLst>
            </p:cNvPr>
            <p:cNvSpPr txBox="1">
              <a:spLocks/>
            </p:cNvSpPr>
            <p:nvPr/>
          </p:nvSpPr>
          <p:spPr>
            <a:xfrm>
              <a:off x="91440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Flop’s</a:t>
              </a:r>
              <a:endParaRPr lang="en-US" sz="1600" kern="0" dirty="0"/>
            </a:p>
          </p:txBody>
        </p:sp>
      </p:grpSp>
      <p:grpSp>
        <p:nvGrpSpPr>
          <p:cNvPr id="49" name="Group 48">
            <a:extLst>
              <a:ext uri="{FF2B5EF4-FFF2-40B4-BE49-F238E27FC236}">
                <a16:creationId xmlns:a16="http://schemas.microsoft.com/office/drawing/2014/main" id="{26CC2195-55CC-9647-8AF0-647D82C9A9DD}"/>
              </a:ext>
            </a:extLst>
          </p:cNvPr>
          <p:cNvGrpSpPr/>
          <p:nvPr/>
        </p:nvGrpSpPr>
        <p:grpSpPr>
          <a:xfrm>
            <a:off x="10058400" y="1676400"/>
            <a:ext cx="1371600" cy="2819400"/>
            <a:chOff x="10515600" y="1676400"/>
            <a:chExt cx="1371600" cy="2819400"/>
          </a:xfrm>
        </p:grpSpPr>
        <p:sp>
          <p:nvSpPr>
            <p:cNvPr id="50" name="Content Placeholder 2">
              <a:extLst>
                <a:ext uri="{FF2B5EF4-FFF2-40B4-BE49-F238E27FC236}">
                  <a16:creationId xmlns:a16="http://schemas.microsoft.com/office/drawing/2014/main" id="{6659EB20-8B81-094B-B668-45E57854DDEA}"/>
                </a:ext>
              </a:extLst>
            </p:cNvPr>
            <p:cNvSpPr txBox="1">
              <a:spLocks/>
            </p:cNvSpPr>
            <p:nvPr/>
          </p:nvSpPr>
          <p:spPr>
            <a:xfrm>
              <a:off x="105156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p>
            <a:p>
              <a:pPr marL="0" indent="0" algn="ctr">
                <a:spcBef>
                  <a:spcPts val="800"/>
                </a:spcBef>
              </a:pPr>
              <a:endParaRPr lang="en-US" sz="1600" kern="0" dirty="0"/>
            </a:p>
          </p:txBody>
        </p:sp>
        <p:sp>
          <p:nvSpPr>
            <p:cNvPr id="51" name="Content Placeholder 2">
              <a:extLst>
                <a:ext uri="{FF2B5EF4-FFF2-40B4-BE49-F238E27FC236}">
                  <a16:creationId xmlns:a16="http://schemas.microsoft.com/office/drawing/2014/main" id="{B2EE6799-2031-944D-8008-2922CE3AF79B}"/>
                </a:ext>
              </a:extLst>
            </p:cNvPr>
            <p:cNvSpPr txBox="1">
              <a:spLocks/>
            </p:cNvSpPr>
            <p:nvPr/>
          </p:nvSpPr>
          <p:spPr>
            <a:xfrm>
              <a:off x="105156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Data</a:t>
              </a:r>
              <a:endParaRPr lang="en-US" sz="1600" kern="0" dirty="0"/>
            </a:p>
          </p:txBody>
        </p:sp>
      </p:grpSp>
      <p:grpSp>
        <p:nvGrpSpPr>
          <p:cNvPr id="52" name="Group 51">
            <a:extLst>
              <a:ext uri="{FF2B5EF4-FFF2-40B4-BE49-F238E27FC236}">
                <a16:creationId xmlns:a16="http://schemas.microsoft.com/office/drawing/2014/main" id="{1340E566-33A8-534D-B717-26636F2D58DF}"/>
              </a:ext>
            </a:extLst>
          </p:cNvPr>
          <p:cNvGrpSpPr/>
          <p:nvPr/>
        </p:nvGrpSpPr>
        <p:grpSpPr>
          <a:xfrm>
            <a:off x="11430000" y="1676400"/>
            <a:ext cx="1371600" cy="2819400"/>
            <a:chOff x="10058400" y="1676400"/>
            <a:chExt cx="1371600" cy="2819400"/>
          </a:xfrm>
        </p:grpSpPr>
        <p:sp>
          <p:nvSpPr>
            <p:cNvPr id="53" name="Content Placeholder 2">
              <a:extLst>
                <a:ext uri="{FF2B5EF4-FFF2-40B4-BE49-F238E27FC236}">
                  <a16:creationId xmlns:a16="http://schemas.microsoft.com/office/drawing/2014/main" id="{0725BDD1-4215-3847-B310-1EBB804D4DF5}"/>
                </a:ext>
              </a:extLst>
            </p:cNvPr>
            <p:cNvSpPr txBox="1">
              <a:spLocks/>
            </p:cNvSpPr>
            <p:nvPr/>
          </p:nvSpPr>
          <p:spPr>
            <a:xfrm>
              <a:off x="100584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endParaRPr lang="en-US" sz="1600" kern="0" dirty="0"/>
            </a:p>
          </p:txBody>
        </p:sp>
        <p:sp>
          <p:nvSpPr>
            <p:cNvPr id="54" name="Content Placeholder 2">
              <a:extLst>
                <a:ext uri="{FF2B5EF4-FFF2-40B4-BE49-F238E27FC236}">
                  <a16:creationId xmlns:a16="http://schemas.microsoft.com/office/drawing/2014/main" id="{3EB597FB-F86F-CC4B-83F7-E56934476182}"/>
                </a:ext>
              </a:extLst>
            </p:cNvPr>
            <p:cNvSpPr txBox="1">
              <a:spLocks/>
            </p:cNvSpPr>
            <p:nvPr/>
          </p:nvSpPr>
          <p:spPr>
            <a:xfrm>
              <a:off x="100584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AI (ideal)</a:t>
              </a:r>
              <a:endParaRPr lang="en-US" sz="1600" kern="0" dirty="0"/>
            </a:p>
          </p:txBody>
        </p:sp>
      </p:grpSp>
      <p:grpSp>
        <p:nvGrpSpPr>
          <p:cNvPr id="55" name="Group 54">
            <a:extLst>
              <a:ext uri="{FF2B5EF4-FFF2-40B4-BE49-F238E27FC236}">
                <a16:creationId xmlns:a16="http://schemas.microsoft.com/office/drawing/2014/main" id="{801936D9-1C85-CB45-87AE-2BBA747130A6}"/>
              </a:ext>
            </a:extLst>
          </p:cNvPr>
          <p:cNvGrpSpPr/>
          <p:nvPr/>
        </p:nvGrpSpPr>
        <p:grpSpPr>
          <a:xfrm>
            <a:off x="12801600" y="1676400"/>
            <a:ext cx="1371600" cy="2819400"/>
            <a:chOff x="10058400" y="1676400"/>
            <a:chExt cx="1371600" cy="2819400"/>
          </a:xfrm>
        </p:grpSpPr>
        <p:sp>
          <p:nvSpPr>
            <p:cNvPr id="56" name="Content Placeholder 2">
              <a:extLst>
                <a:ext uri="{FF2B5EF4-FFF2-40B4-BE49-F238E27FC236}">
                  <a16:creationId xmlns:a16="http://schemas.microsoft.com/office/drawing/2014/main" id="{A9A12834-B00A-714B-A3AC-3D2F9351BB64}"/>
                </a:ext>
              </a:extLst>
            </p:cNvPr>
            <p:cNvSpPr txBox="1">
              <a:spLocks/>
            </p:cNvSpPr>
            <p:nvPr/>
          </p:nvSpPr>
          <p:spPr>
            <a:xfrm>
              <a:off x="100584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O(1)</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O(N</a:t>
              </a:r>
              <a:r>
                <a:rPr lang="en-US" sz="1600" kern="0" baseline="30000" dirty="0"/>
                <a:t>0.33</a:t>
              </a:r>
              <a:r>
                <a:rPr lang="en-US" sz="1600" kern="0" dirty="0"/>
                <a:t>)</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endParaRPr lang="en-US" sz="1600" kern="0" dirty="0"/>
            </a:p>
          </p:txBody>
        </p:sp>
        <p:sp>
          <p:nvSpPr>
            <p:cNvPr id="57" name="Content Placeholder 2">
              <a:extLst>
                <a:ext uri="{FF2B5EF4-FFF2-40B4-BE49-F238E27FC236}">
                  <a16:creationId xmlns:a16="http://schemas.microsoft.com/office/drawing/2014/main" id="{35129F23-1531-DF4D-9E4F-905557AB9C46}"/>
                </a:ext>
              </a:extLst>
            </p:cNvPr>
            <p:cNvSpPr txBox="1">
              <a:spLocks/>
            </p:cNvSpPr>
            <p:nvPr/>
          </p:nvSpPr>
          <p:spPr>
            <a:xfrm>
              <a:off x="100584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Depth</a:t>
              </a:r>
              <a:endParaRPr lang="en-US" sz="1600" kern="0" dirty="0"/>
            </a:p>
          </p:txBody>
        </p:sp>
      </p:grpSp>
      <p:grpSp>
        <p:nvGrpSpPr>
          <p:cNvPr id="58" name="Group 57">
            <a:extLst>
              <a:ext uri="{FF2B5EF4-FFF2-40B4-BE49-F238E27FC236}">
                <a16:creationId xmlns:a16="http://schemas.microsoft.com/office/drawing/2014/main" id="{B6FB1949-8B5B-EA45-A738-57EBAE34957F}"/>
              </a:ext>
            </a:extLst>
          </p:cNvPr>
          <p:cNvGrpSpPr/>
          <p:nvPr/>
        </p:nvGrpSpPr>
        <p:grpSpPr>
          <a:xfrm>
            <a:off x="8077200" y="1752600"/>
            <a:ext cx="6096000" cy="5334000"/>
            <a:chOff x="7848600" y="1981200"/>
            <a:chExt cx="6096000" cy="5334000"/>
          </a:xfrm>
        </p:grpSpPr>
        <p:sp>
          <p:nvSpPr>
            <p:cNvPr id="59" name="Explosion 2 58">
              <a:extLst>
                <a:ext uri="{FF2B5EF4-FFF2-40B4-BE49-F238E27FC236}">
                  <a16:creationId xmlns:a16="http://schemas.microsoft.com/office/drawing/2014/main" id="{E2426411-1648-1B4F-A066-7CAC5F47D47E}"/>
                </a:ext>
              </a:extLst>
            </p:cNvPr>
            <p:cNvSpPr/>
            <p:nvPr/>
          </p:nvSpPr>
          <p:spPr bwMode="auto">
            <a:xfrm>
              <a:off x="7848600" y="1981200"/>
              <a:ext cx="6096000" cy="5334000"/>
            </a:xfrm>
            <a:prstGeom prst="irregularSeal2">
              <a:avLst/>
            </a:prstGeom>
            <a:solidFill>
              <a:srgbClr val="FFCC66"/>
            </a:solidFill>
            <a:ln w="9525" cap="flat" cmpd="sng" algn="ctr">
              <a:solidFill>
                <a:srgbClr val="9411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0" i="0" u="none" strike="noStrike" cap="none" normalizeH="0" baseline="0" dirty="0">
                  <a:ln>
                    <a:noFill/>
                  </a:ln>
                  <a:solidFill>
                    <a:srgbClr val="FF9300"/>
                  </a:solidFill>
                  <a:effectLst/>
                  <a:latin typeface="Arial" charset="0"/>
                  <a:ea typeface="ＭＳ Ｐゴシック" charset="-128"/>
                  <a:cs typeface="ＭＳ Ｐゴシック" charset="-128"/>
                </a:rPr>
                <a:t>!</a:t>
              </a:r>
            </a:p>
          </p:txBody>
        </p:sp>
        <p:sp>
          <p:nvSpPr>
            <p:cNvPr id="60" name="Content Placeholder 2">
              <a:extLst>
                <a:ext uri="{FF2B5EF4-FFF2-40B4-BE49-F238E27FC236}">
                  <a16:creationId xmlns:a16="http://schemas.microsoft.com/office/drawing/2014/main" id="{B4D91263-CEE9-D44C-8860-79DED2953867}"/>
                </a:ext>
              </a:extLst>
            </p:cNvPr>
            <p:cNvSpPr txBox="1">
              <a:spLocks/>
            </p:cNvSpPr>
            <p:nvPr/>
          </p:nvSpPr>
          <p:spPr>
            <a:xfrm rot="20099409">
              <a:off x="8246775" y="3746659"/>
              <a:ext cx="4800600" cy="18669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kern="0" dirty="0">
                  <a:solidFill>
                    <a:srgbClr val="941100"/>
                  </a:solidFill>
                </a:rPr>
                <a:t>Overheads can dominate at high concurrency or small problems</a:t>
              </a:r>
              <a:endParaRPr lang="en-US" sz="2000" b="1" kern="0" dirty="0">
                <a:solidFill>
                  <a:srgbClr val="941100"/>
                </a:solidFill>
              </a:endParaRPr>
            </a:p>
          </p:txBody>
        </p:sp>
      </p:grpSp>
    </p:spTree>
    <p:extLst>
      <p:ext uri="{BB962C8B-B14F-4D97-AF65-F5344CB8AC3E}">
        <p14:creationId xmlns:p14="http://schemas.microsoft.com/office/powerpoint/2010/main" val="11024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514600"/>
            <a:ext cx="12801600" cy="1600200"/>
          </a:xfrm>
        </p:spPr>
        <p:txBody>
          <a:bodyPr anchor="ctr"/>
          <a:lstStyle/>
          <a:p>
            <a:r>
              <a:rPr lang="en-US" sz="9600" dirty="0"/>
              <a:t>Intel Advisor:</a:t>
            </a:r>
            <a:br>
              <a:rPr lang="en-US" sz="9600" dirty="0"/>
            </a:br>
            <a:r>
              <a:rPr lang="en-US" dirty="0"/>
              <a:t>Stencil Roofline Demo*</a:t>
            </a:r>
          </a:p>
        </p:txBody>
      </p:sp>
      <p:sp>
        <p:nvSpPr>
          <p:cNvPr id="3" name="Title 5"/>
          <p:cNvSpPr txBox="1">
            <a:spLocks/>
          </p:cNvSpPr>
          <p:nvPr/>
        </p:nvSpPr>
        <p:spPr bwMode="auto">
          <a:xfrm>
            <a:off x="457200" y="7086600"/>
            <a:ext cx="13716000" cy="6858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ctr" rtl="0" eaLnBrk="0" fontAlgn="base" hangingPunct="0">
              <a:spcBef>
                <a:spcPct val="0"/>
              </a:spcBef>
              <a:spcAft>
                <a:spcPct val="0"/>
              </a:spcAft>
              <a:defRPr sz="4800" b="1">
                <a:solidFill>
                  <a:schemeClr val="bg1"/>
                </a:solidFill>
                <a:latin typeface="+mj-lt"/>
                <a:ea typeface="+mj-ea"/>
                <a:cs typeface="+mj-cs"/>
              </a:defRPr>
            </a:lvl1pPr>
            <a:lvl2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2pPr>
            <a:lvl3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3pPr>
            <a:lvl4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4pPr>
            <a:lvl5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5pPr>
            <a:lvl6pPr marL="653110" algn="l" rtl="0" fontAlgn="base">
              <a:spcBef>
                <a:spcPct val="0"/>
              </a:spcBef>
              <a:spcAft>
                <a:spcPct val="0"/>
              </a:spcAft>
              <a:defRPr sz="4600" b="1">
                <a:solidFill>
                  <a:srgbClr val="2C5993"/>
                </a:solidFill>
                <a:latin typeface="Arial" charset="0"/>
                <a:ea typeface="ＭＳ Ｐゴシック" charset="-128"/>
                <a:cs typeface="ＭＳ Ｐゴシック" charset="-128"/>
              </a:defRPr>
            </a:lvl6pPr>
            <a:lvl7pPr marL="1306220" algn="l" rtl="0" fontAlgn="base">
              <a:spcBef>
                <a:spcPct val="0"/>
              </a:spcBef>
              <a:spcAft>
                <a:spcPct val="0"/>
              </a:spcAft>
              <a:defRPr sz="4600" b="1">
                <a:solidFill>
                  <a:srgbClr val="2C5993"/>
                </a:solidFill>
                <a:latin typeface="Arial" charset="0"/>
                <a:ea typeface="ＭＳ Ｐゴシック" charset="-128"/>
                <a:cs typeface="ＭＳ Ｐゴシック" charset="-128"/>
              </a:defRPr>
            </a:lvl7pPr>
            <a:lvl8pPr marL="1959331" algn="l" rtl="0" fontAlgn="base">
              <a:spcBef>
                <a:spcPct val="0"/>
              </a:spcBef>
              <a:spcAft>
                <a:spcPct val="0"/>
              </a:spcAft>
              <a:defRPr sz="4600" b="1">
                <a:solidFill>
                  <a:srgbClr val="2C5993"/>
                </a:solidFill>
                <a:latin typeface="Arial" charset="0"/>
                <a:ea typeface="ＭＳ Ｐゴシック" charset="-128"/>
                <a:cs typeface="ＭＳ Ｐゴシック" charset="-128"/>
              </a:defRPr>
            </a:lvl8pPr>
            <a:lvl9pPr marL="2612441" algn="l" rtl="0" fontAlgn="base">
              <a:spcBef>
                <a:spcPct val="0"/>
              </a:spcBef>
              <a:spcAft>
                <a:spcPct val="0"/>
              </a:spcAft>
              <a:defRPr sz="4600" b="1">
                <a:solidFill>
                  <a:srgbClr val="2C5993"/>
                </a:solidFill>
                <a:latin typeface="Arial" charset="0"/>
                <a:ea typeface="ＭＳ Ｐゴシック" charset="-128"/>
                <a:cs typeface="ＭＳ Ｐゴシック" charset="-128"/>
              </a:defRPr>
            </a:lvl9pPr>
          </a:lstStyle>
          <a:p>
            <a:pPr algn="just"/>
            <a:r>
              <a:rPr lang="en-US" sz="2400" i="1" kern="0" dirty="0"/>
              <a:t>*DRAM Roofline and OS/X Advisor GUI: </a:t>
            </a:r>
            <a:r>
              <a:rPr lang="en-US" sz="2400" b="0" dirty="0"/>
              <a:t>These are preview features that may or may not be included in mainline product releases. They may not be stable as they are prototypes incorporating very new functionality. Intel provides preview features in order to collect user feedback and plans further development and </a:t>
            </a:r>
            <a:r>
              <a:rPr lang="en-US" sz="2400" b="0" dirty="0" err="1"/>
              <a:t>productization</a:t>
            </a:r>
            <a:r>
              <a:rPr lang="en-US" sz="2400" b="0" dirty="0"/>
              <a:t> steps based on the feedback.</a:t>
            </a:r>
            <a:endParaRPr lang="en-US" sz="2400" i="1" kern="0" dirty="0"/>
          </a:p>
        </p:txBody>
      </p:sp>
    </p:spTree>
    <p:extLst>
      <p:ext uri="{BB962C8B-B14F-4D97-AF65-F5344CB8AC3E}">
        <p14:creationId xmlns:p14="http://schemas.microsoft.com/office/powerpoint/2010/main" val="22313754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7-point, Constant-Coefficient Stencil</a:t>
            </a:r>
          </a:p>
        </p:txBody>
      </p:sp>
      <p:sp>
        <p:nvSpPr>
          <p:cNvPr id="3" name="Content Placeholder 2"/>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Apply to a 512</a:t>
            </a:r>
            <a:r>
              <a:rPr lang="en-US" sz="3200" baseline="30000" dirty="0"/>
              <a:t>3</a:t>
            </a:r>
            <a:r>
              <a:rPr lang="en-US" sz="3200" dirty="0"/>
              <a:t> domain on a single NUMA node (single HSW socket)</a:t>
            </a:r>
          </a:p>
          <a:p>
            <a:pPr marL="457200" indent="-457200">
              <a:spcBef>
                <a:spcPts val="800"/>
              </a:spcBef>
              <a:buFont typeface="Wingdings" charset="2"/>
              <a:buChar char="§"/>
            </a:pPr>
            <a:r>
              <a:rPr lang="en-US" sz="3200" dirty="0"/>
              <a:t>Create 5 code variants to highlight effects (as seen in advisor)</a:t>
            </a:r>
          </a:p>
          <a:p>
            <a:pPr marL="457200" indent="0">
              <a:spcBef>
                <a:spcPts val="800"/>
              </a:spcBef>
            </a:pPr>
            <a:r>
              <a:rPr lang="en-US" sz="1800" dirty="0"/>
              <a:t>ver0.	Baseline: thread over outer loop (k), but prevent vectorization</a:t>
            </a:r>
          </a:p>
          <a:p>
            <a:pPr marL="457200" indent="0">
              <a:spcBef>
                <a:spcPts val="800"/>
              </a:spcBef>
            </a:pPr>
            <a:r>
              <a:rPr lang="en-US" sz="1600" dirty="0">
                <a:latin typeface="Lucida Console" charset="0"/>
                <a:ea typeface="Lucida Console" charset="0"/>
                <a:cs typeface="Lucida Console" charset="0"/>
              </a:rPr>
              <a:t>		#pragma </a:t>
            </a:r>
            <a:r>
              <a:rPr lang="en-US" sz="1600" dirty="0" err="1">
                <a:latin typeface="Lucida Console" charset="0"/>
                <a:ea typeface="Lucida Console" charset="0"/>
                <a:cs typeface="Lucida Console" charset="0"/>
              </a:rPr>
              <a:t>novector</a:t>
            </a:r>
            <a:r>
              <a:rPr lang="en-US" sz="1600" dirty="0">
                <a:latin typeface="Lucida Console" charset="0"/>
                <a:ea typeface="Lucida Console" charset="0"/>
                <a:cs typeface="Lucida Console" charset="0"/>
              </a:rPr>
              <a:t>				// prevent </a:t>
            </a:r>
            <a:r>
              <a:rPr lang="en-US" sz="1600" dirty="0" err="1">
                <a:latin typeface="Lucida Console" charset="0"/>
                <a:ea typeface="Lucida Console" charset="0"/>
                <a:cs typeface="Lucida Console" charset="0"/>
              </a:rPr>
              <a:t>simd</a:t>
            </a:r>
            <a:endParaRPr lang="en-US" sz="1600" dirty="0">
              <a:latin typeface="Lucida Console" charset="0"/>
              <a:ea typeface="Lucida Console" charset="0"/>
              <a:cs typeface="Lucida Console" charset="0"/>
            </a:endParaRPr>
          </a:p>
          <a:p>
            <a:pPr marL="457200" indent="0">
              <a:spcBef>
                <a:spcPts val="800"/>
              </a:spcBef>
            </a:pPr>
            <a:r>
              <a:rPr lang="en-US" sz="1600" dirty="0">
                <a:latin typeface="Lucida Console" charset="0"/>
                <a:ea typeface="Lucida Console" charset="0"/>
                <a:cs typeface="Lucida Console" charset="0"/>
              </a:rPr>
              <a:t>		</a:t>
            </a:r>
            <a:r>
              <a:rPr lang="en-US" sz="1600" dirty="0" err="1">
                <a:latin typeface="Lucida Console" charset="0"/>
                <a:ea typeface="Lucida Console" charset="0"/>
                <a:cs typeface="Lucida Console" charset="0"/>
              </a:rPr>
              <a:t>int</a:t>
            </a:r>
            <a:r>
              <a:rPr lang="en-US" sz="1600" dirty="0">
                <a:latin typeface="Lucida Console" charset="0"/>
                <a:ea typeface="Lucida Console" charset="0"/>
                <a:cs typeface="Lucida Console" charset="0"/>
              </a:rPr>
              <a:t> </a:t>
            </a:r>
            <a:r>
              <a:rPr lang="en-US" sz="1600" dirty="0" err="1">
                <a:latin typeface="Lucida Console" charset="0"/>
                <a:ea typeface="Lucida Console" charset="0"/>
                <a:cs typeface="Lucida Console" charset="0"/>
              </a:rPr>
              <a:t>ijk</a:t>
            </a:r>
            <a:r>
              <a:rPr lang="en-US" sz="1600" dirty="0">
                <a:latin typeface="Lucida Console" charset="0"/>
                <a:ea typeface="Lucida Console" charset="0"/>
                <a:cs typeface="Lucida Console" charset="0"/>
              </a:rPr>
              <a:t> = </a:t>
            </a:r>
            <a:r>
              <a:rPr lang="en-US" sz="1600" dirty="0" err="1">
                <a:latin typeface="Lucida Console" charset="0"/>
                <a:ea typeface="Lucida Console" charset="0"/>
                <a:cs typeface="Lucida Console" charset="0"/>
              </a:rPr>
              <a:t>i</a:t>
            </a:r>
            <a:r>
              <a:rPr lang="en-US" sz="1600" dirty="0">
                <a:latin typeface="Lucida Console" charset="0"/>
                <a:ea typeface="Lucida Console" charset="0"/>
                <a:cs typeface="Lucida Console" charset="0"/>
              </a:rPr>
              <a:t>*</a:t>
            </a:r>
            <a:r>
              <a:rPr lang="en-US" sz="1600" dirty="0" err="1">
                <a:latin typeface="Lucida Console" charset="0"/>
                <a:ea typeface="Lucida Console" charset="0"/>
                <a:cs typeface="Lucida Console" charset="0"/>
              </a:rPr>
              <a:t>iStride</a:t>
            </a:r>
            <a:r>
              <a:rPr lang="en-US" sz="1600" dirty="0">
                <a:latin typeface="Lucida Console" charset="0"/>
                <a:ea typeface="Lucida Console" charset="0"/>
                <a:cs typeface="Lucida Console" charset="0"/>
              </a:rPr>
              <a:t> + j*</a:t>
            </a:r>
            <a:r>
              <a:rPr lang="en-US" sz="1600" dirty="0" err="1">
                <a:latin typeface="Lucida Console" charset="0"/>
                <a:ea typeface="Lucida Console" charset="0"/>
                <a:cs typeface="Lucida Console" charset="0"/>
              </a:rPr>
              <a:t>jStride</a:t>
            </a:r>
            <a:r>
              <a:rPr lang="en-US" sz="1600" dirty="0">
                <a:latin typeface="Lucida Console" charset="0"/>
                <a:ea typeface="Lucida Console" charset="0"/>
                <a:cs typeface="Lucida Console" charset="0"/>
              </a:rPr>
              <a:t> + k*</a:t>
            </a:r>
            <a:r>
              <a:rPr lang="en-US" sz="1600" dirty="0" err="1">
                <a:latin typeface="Lucida Console" charset="0"/>
                <a:ea typeface="Lucida Console" charset="0"/>
                <a:cs typeface="Lucida Console" charset="0"/>
              </a:rPr>
              <a:t>kStride</a:t>
            </a:r>
            <a:r>
              <a:rPr lang="en-US" sz="1600" dirty="0">
                <a:latin typeface="Lucida Console" charset="0"/>
                <a:ea typeface="Lucida Console" charset="0"/>
                <a:cs typeface="Lucida Console" charset="0"/>
              </a:rPr>
              <a:t>;	// variable </a:t>
            </a:r>
            <a:r>
              <a:rPr lang="en-US" sz="1600" dirty="0" err="1">
                <a:latin typeface="Lucida Console" charset="0"/>
                <a:ea typeface="Lucida Console" charset="0"/>
                <a:cs typeface="Lucida Console" charset="0"/>
              </a:rPr>
              <a:t>iStride</a:t>
            </a:r>
            <a:r>
              <a:rPr lang="en-US" sz="1600" dirty="0">
                <a:latin typeface="Lucida Console" charset="0"/>
                <a:ea typeface="Lucida Console" charset="0"/>
                <a:cs typeface="Lucida Console" charset="0"/>
              </a:rPr>
              <a:t> to confuse the compiler</a:t>
            </a:r>
          </a:p>
          <a:p>
            <a:pPr marL="457200" indent="0">
              <a:spcBef>
                <a:spcPts val="800"/>
              </a:spcBef>
            </a:pPr>
            <a:r>
              <a:rPr lang="en-US" sz="1800" dirty="0"/>
              <a:t>ver1.	Enable vectorization</a:t>
            </a:r>
          </a:p>
          <a:p>
            <a:pPr marL="457200" indent="0">
              <a:spcBef>
                <a:spcPts val="800"/>
              </a:spcBef>
            </a:pPr>
            <a:r>
              <a:rPr lang="en-US" sz="1600" dirty="0">
                <a:latin typeface="Lucida Console" charset="0"/>
                <a:ea typeface="Lucida Console" charset="0"/>
                <a:cs typeface="Lucida Console" charset="0"/>
              </a:rPr>
              <a:t>		</a:t>
            </a:r>
            <a:r>
              <a:rPr lang="en-US" sz="1600" dirty="0" err="1">
                <a:latin typeface="Lucida Console" charset="0"/>
                <a:ea typeface="Lucida Console" charset="0"/>
                <a:cs typeface="Lucida Console" charset="0"/>
              </a:rPr>
              <a:t>int</a:t>
            </a:r>
            <a:r>
              <a:rPr lang="en-US" sz="1600" dirty="0">
                <a:latin typeface="Lucida Console" charset="0"/>
                <a:ea typeface="Lucida Console" charset="0"/>
                <a:cs typeface="Lucida Console" charset="0"/>
              </a:rPr>
              <a:t> </a:t>
            </a:r>
            <a:r>
              <a:rPr lang="en-US" sz="1600" dirty="0" err="1">
                <a:latin typeface="Lucida Console" charset="0"/>
                <a:ea typeface="Lucida Console" charset="0"/>
                <a:cs typeface="Lucida Console" charset="0"/>
              </a:rPr>
              <a:t>ijk</a:t>
            </a:r>
            <a:r>
              <a:rPr lang="en-US" sz="1600" dirty="0">
                <a:latin typeface="Lucida Console" charset="0"/>
                <a:ea typeface="Lucida Console" charset="0"/>
                <a:cs typeface="Lucida Console" charset="0"/>
              </a:rPr>
              <a:t> = </a:t>
            </a:r>
            <a:r>
              <a:rPr lang="en-US" sz="1600" dirty="0" err="1">
                <a:latin typeface="Lucida Console" charset="0"/>
                <a:ea typeface="Lucida Console" charset="0"/>
                <a:cs typeface="Lucida Console" charset="0"/>
              </a:rPr>
              <a:t>i</a:t>
            </a:r>
            <a:r>
              <a:rPr lang="en-US" sz="1600" dirty="0">
                <a:latin typeface="Lucida Console" charset="0"/>
                <a:ea typeface="Lucida Console" charset="0"/>
                <a:cs typeface="Lucida Console" charset="0"/>
              </a:rPr>
              <a:t> + j*</a:t>
            </a:r>
            <a:r>
              <a:rPr lang="en-US" sz="1600" dirty="0" err="1">
                <a:latin typeface="Lucida Console" charset="0"/>
                <a:ea typeface="Lucida Console" charset="0"/>
                <a:cs typeface="Lucida Console" charset="0"/>
              </a:rPr>
              <a:t>jStride</a:t>
            </a:r>
            <a:r>
              <a:rPr lang="en-US" sz="1600" dirty="0">
                <a:latin typeface="Lucida Console" charset="0"/>
                <a:ea typeface="Lucida Console" charset="0"/>
                <a:cs typeface="Lucida Console" charset="0"/>
              </a:rPr>
              <a:t> + k*</a:t>
            </a:r>
            <a:r>
              <a:rPr lang="en-US" sz="1600" dirty="0" err="1">
                <a:latin typeface="Lucida Console" charset="0"/>
                <a:ea typeface="Lucida Console" charset="0"/>
                <a:cs typeface="Lucida Console" charset="0"/>
              </a:rPr>
              <a:t>kStride</a:t>
            </a:r>
            <a:r>
              <a:rPr lang="en-US" sz="1600">
                <a:latin typeface="Lucida Console" charset="0"/>
                <a:ea typeface="Lucida Console" charset="0"/>
                <a:cs typeface="Lucida Console" charset="0"/>
              </a:rPr>
              <a:t>;	</a:t>
            </a:r>
            <a:r>
              <a:rPr lang="en-US" sz="1600" dirty="0">
                <a:latin typeface="Lucida Console" charset="0"/>
                <a:ea typeface="Lucida Console" charset="0"/>
                <a:cs typeface="Lucida Console" charset="0"/>
              </a:rPr>
              <a:t>	// unit-stride inner loop</a:t>
            </a:r>
          </a:p>
          <a:p>
            <a:pPr marL="457200" indent="0">
              <a:spcBef>
                <a:spcPts val="800"/>
              </a:spcBef>
            </a:pPr>
            <a:r>
              <a:rPr lang="en-US" sz="1800" dirty="0"/>
              <a:t>ver2.	Eliminate capacity misses</a:t>
            </a:r>
          </a:p>
          <a:p>
            <a:pPr marL="457200" indent="0">
              <a:spcBef>
                <a:spcPts val="800"/>
              </a:spcBef>
            </a:pPr>
            <a:r>
              <a:rPr lang="en-US" sz="1800" i="1" dirty="0"/>
              <a:t>		2D tiling of j-k iteration space			// working set had been O(6MB) per thread</a:t>
            </a:r>
          </a:p>
          <a:p>
            <a:pPr marL="457200" indent="0">
              <a:spcBef>
                <a:spcPts val="800"/>
              </a:spcBef>
            </a:pPr>
            <a:r>
              <a:rPr lang="en-US" sz="1800" dirty="0"/>
              <a:t>ver3.	Improve vectorization</a:t>
            </a:r>
          </a:p>
          <a:p>
            <a:pPr marL="457200" indent="0">
              <a:spcBef>
                <a:spcPts val="800"/>
              </a:spcBef>
            </a:pPr>
            <a:r>
              <a:rPr lang="en-US" sz="1800" i="1" dirty="0"/>
              <a:t>		Provide aligned pointers and strides</a:t>
            </a:r>
          </a:p>
          <a:p>
            <a:pPr marL="457200" indent="0">
              <a:spcBef>
                <a:spcPts val="800"/>
              </a:spcBef>
            </a:pPr>
            <a:r>
              <a:rPr lang="en-US" sz="1800" dirty="0"/>
              <a:t>ver4.	Force vectorization / cache bypass</a:t>
            </a:r>
          </a:p>
          <a:p>
            <a:pPr marL="457200" indent="0">
              <a:spcBef>
                <a:spcPts val="800"/>
              </a:spcBef>
            </a:pPr>
            <a:r>
              <a:rPr lang="en-US" sz="1600" dirty="0">
                <a:latin typeface="Lucida Console" charset="0"/>
                <a:ea typeface="Lucida Console" charset="0"/>
                <a:cs typeface="Lucida Console" charset="0"/>
              </a:rPr>
              <a:t>		__assume(jstride%8 == 0);			// stride by variable is still aligned</a:t>
            </a:r>
          </a:p>
          <a:p>
            <a:pPr marL="457200" indent="0">
              <a:spcBef>
                <a:spcPts val="800"/>
              </a:spcBef>
            </a:pPr>
            <a:r>
              <a:rPr lang="en-US" sz="1600" dirty="0">
                <a:latin typeface="Lucida Console" charset="0"/>
                <a:ea typeface="Lucida Console" charset="0"/>
                <a:cs typeface="Lucida Console" charset="0"/>
              </a:rPr>
              <a:t>		#pragma </a:t>
            </a:r>
            <a:r>
              <a:rPr lang="en-US" sz="1600" dirty="0" err="1">
                <a:latin typeface="Lucida Console" charset="0"/>
                <a:ea typeface="Lucida Console" charset="0"/>
                <a:cs typeface="Lucida Console" charset="0"/>
              </a:rPr>
              <a:t>omp</a:t>
            </a:r>
            <a:r>
              <a:rPr lang="en-US" sz="1600" dirty="0">
                <a:latin typeface="Lucida Console" charset="0"/>
                <a:ea typeface="Lucida Console" charset="0"/>
                <a:cs typeface="Lucida Console" charset="0"/>
              </a:rPr>
              <a:t> </a:t>
            </a:r>
            <a:r>
              <a:rPr lang="en-US" sz="1600" dirty="0" err="1">
                <a:latin typeface="Lucida Console" charset="0"/>
                <a:ea typeface="Lucida Console" charset="0"/>
                <a:cs typeface="Lucida Console" charset="0"/>
              </a:rPr>
              <a:t>simd</a:t>
            </a:r>
            <a:r>
              <a:rPr lang="en-US" sz="1600" dirty="0">
                <a:latin typeface="Lucida Console" charset="0"/>
                <a:ea typeface="Lucida Console" charset="0"/>
                <a:cs typeface="Lucida Console" charset="0"/>
              </a:rPr>
              <a:t>, vector </a:t>
            </a:r>
            <a:r>
              <a:rPr lang="en-US" sz="1600" dirty="0" err="1">
                <a:latin typeface="Lucida Console" charset="0"/>
                <a:ea typeface="Lucida Console" charset="0"/>
                <a:cs typeface="Lucida Console" charset="0"/>
              </a:rPr>
              <a:t>nontemportal</a:t>
            </a:r>
            <a:r>
              <a:rPr lang="en-US" sz="1600" dirty="0">
                <a:latin typeface="Lucida Console" charset="0"/>
                <a:ea typeface="Lucida Console" charset="0"/>
                <a:cs typeface="Lucida Console" charset="0"/>
              </a:rPr>
              <a:t>		// force </a:t>
            </a:r>
            <a:r>
              <a:rPr lang="en-US" sz="1600" dirty="0" err="1">
                <a:latin typeface="Lucida Console" charset="0"/>
                <a:ea typeface="Lucida Console" charset="0"/>
                <a:cs typeface="Lucida Console" charset="0"/>
              </a:rPr>
              <a:t>simd</a:t>
            </a:r>
            <a:r>
              <a:rPr lang="en-US" sz="1600" dirty="0">
                <a:latin typeface="Lucida Console" charset="0"/>
                <a:ea typeface="Lucida Console" charset="0"/>
                <a:cs typeface="Lucida Console" charset="0"/>
              </a:rPr>
              <a:t>; force cache bypass</a:t>
            </a:r>
          </a:p>
          <a:p>
            <a:pPr marL="914400" indent="-457200">
              <a:spcBef>
                <a:spcPts val="800"/>
              </a:spcBef>
              <a:buFont typeface="Arial" charset="0"/>
              <a:buChar char="•"/>
            </a:pPr>
            <a:endParaRPr lang="en-US" sz="1600" dirty="0">
              <a:latin typeface="Lucida Console" charset="0"/>
              <a:ea typeface="Lucida Console" charset="0"/>
              <a:cs typeface="Lucida Console" charset="0"/>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91</a:t>
            </a:fld>
            <a:endParaRPr lang="en-US" dirty="0"/>
          </a:p>
        </p:txBody>
      </p:sp>
    </p:spTree>
    <p:extLst>
      <p:ext uri="{BB962C8B-B14F-4D97-AF65-F5344CB8AC3E}">
        <p14:creationId xmlns:p14="http://schemas.microsoft.com/office/powerpoint/2010/main" val="27197571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8" y="0"/>
            <a:ext cx="12885942" cy="8229600"/>
          </a:xfrm>
          <a:prstGeom prst="rect">
            <a:avLst/>
          </a:prstGeom>
        </p:spPr>
      </p:pic>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92</a:t>
            </a:fld>
            <a:endParaRPr lang="en-US" dirty="0"/>
          </a:p>
        </p:txBody>
      </p:sp>
    </p:spTree>
    <p:extLst>
      <p:ext uri="{BB962C8B-B14F-4D97-AF65-F5344CB8AC3E}">
        <p14:creationId xmlns:p14="http://schemas.microsoft.com/office/powerpoint/2010/main" val="42836319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8" y="0"/>
            <a:ext cx="12885942" cy="8229599"/>
          </a:xfrm>
          <a:prstGeom prst="rect">
            <a:avLst/>
          </a:prstGeom>
        </p:spPr>
      </p:pic>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93</a:t>
            </a:fld>
            <a:endParaRPr lang="en-US" dirty="0"/>
          </a:p>
        </p:txBody>
      </p:sp>
      <p:sp>
        <p:nvSpPr>
          <p:cNvPr id="4" name="TextBox 3"/>
          <p:cNvSpPr txBox="1"/>
          <p:nvPr/>
        </p:nvSpPr>
        <p:spPr>
          <a:xfrm>
            <a:off x="3505200" y="457200"/>
            <a:ext cx="6477000" cy="615553"/>
          </a:xfrm>
          <a:prstGeom prst="rect">
            <a:avLst/>
          </a:prstGeom>
          <a:solidFill>
            <a:srgbClr val="FFCC66"/>
          </a:solidFill>
        </p:spPr>
        <p:txBody>
          <a:bodyPr wrap="square" rtlCol="0">
            <a:spAutoFit/>
          </a:bodyPr>
          <a:lstStyle/>
          <a:p>
            <a:pPr algn="ctr"/>
            <a:r>
              <a:rPr lang="en-US" dirty="0"/>
              <a:t>Cache-Aware Roofline</a:t>
            </a:r>
          </a:p>
        </p:txBody>
      </p:sp>
    </p:spTree>
    <p:extLst>
      <p:ext uri="{BB962C8B-B14F-4D97-AF65-F5344CB8AC3E}">
        <p14:creationId xmlns:p14="http://schemas.microsoft.com/office/powerpoint/2010/main" val="13202548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8" y="0"/>
            <a:ext cx="12885941" cy="8229599"/>
          </a:xfrm>
          <a:prstGeom prst="rect">
            <a:avLst/>
          </a:prstGeom>
        </p:spPr>
      </p:pic>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94</a:t>
            </a:fld>
            <a:endParaRPr lang="en-US" dirty="0"/>
          </a:p>
        </p:txBody>
      </p:sp>
      <p:sp>
        <p:nvSpPr>
          <p:cNvPr id="4" name="TextBox 3"/>
          <p:cNvSpPr txBox="1"/>
          <p:nvPr/>
        </p:nvSpPr>
        <p:spPr>
          <a:xfrm>
            <a:off x="3505200" y="457200"/>
            <a:ext cx="6477000" cy="615553"/>
          </a:xfrm>
          <a:prstGeom prst="rect">
            <a:avLst/>
          </a:prstGeom>
          <a:solidFill>
            <a:srgbClr val="FFCC66"/>
          </a:solidFill>
        </p:spPr>
        <p:txBody>
          <a:bodyPr wrap="square" rtlCol="0">
            <a:spAutoFit/>
          </a:bodyPr>
          <a:lstStyle/>
          <a:p>
            <a:pPr algn="ctr"/>
            <a:r>
              <a:rPr lang="en-US" dirty="0"/>
              <a:t>Cache-Aware Roofline</a:t>
            </a:r>
          </a:p>
        </p:txBody>
      </p:sp>
    </p:spTree>
    <p:extLst>
      <p:ext uri="{BB962C8B-B14F-4D97-AF65-F5344CB8AC3E}">
        <p14:creationId xmlns:p14="http://schemas.microsoft.com/office/powerpoint/2010/main" val="16873605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8" y="0"/>
            <a:ext cx="12885941" cy="8229599"/>
          </a:xfrm>
          <a:prstGeom prst="rect">
            <a:avLst/>
          </a:prstGeom>
        </p:spPr>
      </p:pic>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95</a:t>
            </a:fld>
            <a:endParaRPr lang="en-US" dirty="0"/>
          </a:p>
        </p:txBody>
      </p:sp>
      <p:sp>
        <p:nvSpPr>
          <p:cNvPr id="4" name="TextBox 3"/>
          <p:cNvSpPr txBox="1"/>
          <p:nvPr/>
        </p:nvSpPr>
        <p:spPr>
          <a:xfrm>
            <a:off x="3505200" y="457200"/>
            <a:ext cx="6477000" cy="615553"/>
          </a:xfrm>
          <a:prstGeom prst="rect">
            <a:avLst/>
          </a:prstGeom>
          <a:solidFill>
            <a:srgbClr val="FFCC66"/>
          </a:solidFill>
        </p:spPr>
        <p:txBody>
          <a:bodyPr wrap="square" rtlCol="0">
            <a:spAutoFit/>
          </a:bodyPr>
          <a:lstStyle/>
          <a:p>
            <a:pPr algn="ctr"/>
            <a:r>
              <a:rPr lang="en-US" dirty="0"/>
              <a:t>Cache-Aware Roofline</a:t>
            </a:r>
          </a:p>
        </p:txBody>
      </p:sp>
    </p:spTree>
    <p:extLst>
      <p:ext uri="{BB962C8B-B14F-4D97-AF65-F5344CB8AC3E}">
        <p14:creationId xmlns:p14="http://schemas.microsoft.com/office/powerpoint/2010/main" val="291248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8" y="0"/>
            <a:ext cx="12885941" cy="8229599"/>
          </a:xfrm>
          <a:prstGeom prst="rect">
            <a:avLst/>
          </a:prstGeom>
        </p:spPr>
      </p:pic>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96</a:t>
            </a:fld>
            <a:endParaRPr lang="en-US" dirty="0"/>
          </a:p>
        </p:txBody>
      </p:sp>
      <p:sp>
        <p:nvSpPr>
          <p:cNvPr id="4" name="TextBox 3"/>
          <p:cNvSpPr txBox="1"/>
          <p:nvPr/>
        </p:nvSpPr>
        <p:spPr>
          <a:xfrm>
            <a:off x="3505200" y="457200"/>
            <a:ext cx="6477000" cy="615553"/>
          </a:xfrm>
          <a:prstGeom prst="rect">
            <a:avLst/>
          </a:prstGeom>
          <a:solidFill>
            <a:srgbClr val="FFCC66"/>
          </a:solidFill>
        </p:spPr>
        <p:txBody>
          <a:bodyPr wrap="square" rtlCol="0">
            <a:spAutoFit/>
          </a:bodyPr>
          <a:lstStyle/>
          <a:p>
            <a:pPr algn="ctr"/>
            <a:r>
              <a:rPr lang="en-US" dirty="0"/>
              <a:t>Cache-Aware Roofline</a:t>
            </a:r>
          </a:p>
        </p:txBody>
      </p:sp>
    </p:spTree>
    <p:extLst>
      <p:ext uri="{BB962C8B-B14F-4D97-AF65-F5344CB8AC3E}">
        <p14:creationId xmlns:p14="http://schemas.microsoft.com/office/powerpoint/2010/main" val="42125618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8" y="0"/>
            <a:ext cx="12885941" cy="8229599"/>
          </a:xfrm>
          <a:prstGeom prst="rect">
            <a:avLst/>
          </a:prstGeom>
        </p:spPr>
      </p:pic>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97</a:t>
            </a:fld>
            <a:endParaRPr lang="en-US" dirty="0"/>
          </a:p>
        </p:txBody>
      </p:sp>
      <p:sp>
        <p:nvSpPr>
          <p:cNvPr id="4" name="TextBox 3"/>
          <p:cNvSpPr txBox="1"/>
          <p:nvPr/>
        </p:nvSpPr>
        <p:spPr>
          <a:xfrm>
            <a:off x="3505200" y="457200"/>
            <a:ext cx="6477000" cy="615553"/>
          </a:xfrm>
          <a:prstGeom prst="rect">
            <a:avLst/>
          </a:prstGeom>
          <a:solidFill>
            <a:srgbClr val="FFCC66"/>
          </a:solidFill>
        </p:spPr>
        <p:txBody>
          <a:bodyPr wrap="square" rtlCol="0">
            <a:spAutoFit/>
          </a:bodyPr>
          <a:lstStyle/>
          <a:p>
            <a:pPr algn="ctr"/>
            <a:r>
              <a:rPr lang="en-US" dirty="0"/>
              <a:t>Cache-Aware Roofline</a:t>
            </a:r>
          </a:p>
        </p:txBody>
      </p:sp>
    </p:spTree>
    <p:extLst>
      <p:ext uri="{BB962C8B-B14F-4D97-AF65-F5344CB8AC3E}">
        <p14:creationId xmlns:p14="http://schemas.microsoft.com/office/powerpoint/2010/main" val="9645359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98</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8" y="0"/>
            <a:ext cx="12885942" cy="8229600"/>
          </a:xfrm>
          <a:prstGeom prst="rect">
            <a:avLst/>
          </a:prstGeom>
        </p:spPr>
      </p:pic>
      <p:sp>
        <p:nvSpPr>
          <p:cNvPr id="4" name="TextBox 3"/>
          <p:cNvSpPr txBox="1"/>
          <p:nvPr/>
        </p:nvSpPr>
        <p:spPr>
          <a:xfrm>
            <a:off x="3505200" y="457200"/>
            <a:ext cx="6477000" cy="615553"/>
          </a:xfrm>
          <a:prstGeom prst="rect">
            <a:avLst/>
          </a:prstGeom>
          <a:solidFill>
            <a:srgbClr val="FFCC66"/>
          </a:solidFill>
        </p:spPr>
        <p:txBody>
          <a:bodyPr wrap="square" rtlCol="0">
            <a:spAutoFit/>
          </a:bodyPr>
          <a:lstStyle/>
          <a:p>
            <a:pPr algn="ctr"/>
            <a:r>
              <a:rPr lang="en-US" dirty="0"/>
              <a:t>DRAM Roofline*</a:t>
            </a:r>
          </a:p>
        </p:txBody>
      </p:sp>
    </p:spTree>
    <p:extLst>
      <p:ext uri="{BB962C8B-B14F-4D97-AF65-F5344CB8AC3E}">
        <p14:creationId xmlns:p14="http://schemas.microsoft.com/office/powerpoint/2010/main" val="2768708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7543800"/>
            <a:ext cx="2743200" cy="457200"/>
          </a:xfrm>
        </p:spPr>
        <p:txBody>
          <a:bodyPr/>
          <a:lstStyle/>
          <a:p>
            <a:pPr>
              <a:defRPr/>
            </a:pPr>
            <a:fld id="{245E9D0D-5449-D64E-B77D-4219B8BBCCDD}" type="slidenum">
              <a:rPr lang="en-US" smtClean="0"/>
              <a:pPr>
                <a:defRPr/>
              </a:pPr>
              <a:t>99</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8" y="0"/>
            <a:ext cx="12885942" cy="8229599"/>
          </a:xfrm>
          <a:prstGeom prst="rect">
            <a:avLst/>
          </a:prstGeom>
        </p:spPr>
      </p:pic>
      <p:sp>
        <p:nvSpPr>
          <p:cNvPr id="4" name="TextBox 3"/>
          <p:cNvSpPr txBox="1"/>
          <p:nvPr/>
        </p:nvSpPr>
        <p:spPr>
          <a:xfrm>
            <a:off x="3505200" y="457200"/>
            <a:ext cx="6477000" cy="615553"/>
          </a:xfrm>
          <a:prstGeom prst="rect">
            <a:avLst/>
          </a:prstGeom>
          <a:solidFill>
            <a:srgbClr val="FFCC66"/>
          </a:solidFill>
        </p:spPr>
        <p:txBody>
          <a:bodyPr wrap="square" rtlCol="0">
            <a:spAutoFit/>
          </a:bodyPr>
          <a:lstStyle/>
          <a:p>
            <a:pPr algn="ctr"/>
            <a:r>
              <a:rPr lang="en-US" dirty="0"/>
              <a:t>DRAM Roofline*</a:t>
            </a:r>
          </a:p>
        </p:txBody>
      </p:sp>
    </p:spTree>
    <p:extLst>
      <p:ext uri="{BB962C8B-B14F-4D97-AF65-F5344CB8AC3E}">
        <p14:creationId xmlns:p14="http://schemas.microsoft.com/office/powerpoint/2010/main" val="2790817110"/>
      </p:ext>
    </p:extLst>
  </p:cSld>
  <p:clrMapOvr>
    <a:masterClrMapping/>
  </p:clrMapOvr>
</p:sld>
</file>

<file path=ppt/theme/theme1.xml><?xml version="1.0" encoding="utf-8"?>
<a:theme xmlns:a="http://schemas.openxmlformats.org/drawingml/2006/main" name="LBNL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LBNL_Template.pot</Template>
  <TotalTime>4859</TotalTime>
  <Words>8309</Words>
  <Application>Microsoft Macintosh PowerPoint</Application>
  <PresentationFormat>Custom</PresentationFormat>
  <Paragraphs>1922</Paragraphs>
  <Slides>103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103</vt:i4>
      </vt:variant>
    </vt:vector>
  </HeadingPairs>
  <TitlesOfParts>
    <vt:vector size="110" baseType="lpstr">
      <vt:lpstr>ＭＳ Ｐゴシック</vt:lpstr>
      <vt:lpstr>.AppleSystemUIFont</vt:lpstr>
      <vt:lpstr>Arial</vt:lpstr>
      <vt:lpstr>Lucida Console</vt:lpstr>
      <vt:lpstr>Lucida Grande</vt:lpstr>
      <vt:lpstr>Wingdings</vt:lpstr>
      <vt:lpstr>LBNL_Template</vt:lpstr>
      <vt:lpstr>Performance Modeling  and Analysis</vt:lpstr>
      <vt:lpstr>Acknowledgements</vt:lpstr>
      <vt:lpstr>Introduction to Performance Modeling</vt:lpstr>
      <vt:lpstr>Why Use Performance Models or Tools?</vt:lpstr>
      <vt:lpstr>Computational Complexity</vt:lpstr>
      <vt:lpstr>Data Movement Complexity</vt:lpstr>
      <vt:lpstr>Machine Balance and Arithmetic Intensity</vt:lpstr>
      <vt:lpstr>Distributed Memory Performance Modeling</vt:lpstr>
      <vt:lpstr>Computational Depth</vt:lpstr>
      <vt:lpstr>Performance Models</vt:lpstr>
      <vt:lpstr>Performance Models</vt:lpstr>
      <vt:lpstr>Performance Models</vt:lpstr>
      <vt:lpstr>Performance Models</vt:lpstr>
      <vt:lpstr>Performance Models</vt:lpstr>
      <vt:lpstr>Performance Models</vt:lpstr>
      <vt:lpstr>Introduction to the Roofline Model</vt:lpstr>
      <vt:lpstr>Performance Models / Simulators</vt:lpstr>
      <vt:lpstr>Roofline Model</vt:lpstr>
      <vt:lpstr>(DRAM) Roofline</vt:lpstr>
      <vt:lpstr>(DRAM) Roofline</vt:lpstr>
      <vt:lpstr>(DRAM) Roofline</vt:lpstr>
      <vt:lpstr>(DRAM) Roofline</vt:lpstr>
      <vt:lpstr>(DRAM) Roofline</vt:lpstr>
      <vt:lpstr>Roofline Example #1</vt:lpstr>
      <vt:lpstr>Roofline Example #2</vt:lpstr>
      <vt:lpstr>Hierarchical Roofline</vt:lpstr>
      <vt:lpstr>Hierarchical Roofline</vt:lpstr>
      <vt:lpstr>Hierarchical Roofline</vt:lpstr>
      <vt:lpstr>Hierarchical Roofline</vt:lpstr>
      <vt:lpstr>Hierarchical Roofline</vt:lpstr>
      <vt:lpstr>NUMA Effects</vt:lpstr>
      <vt:lpstr>Modeling In-Core Performance Effects</vt:lpstr>
      <vt:lpstr>Data, Instruction, Thread-Level Parallelism…</vt:lpstr>
      <vt:lpstr>Data, Instruction, Thread-Level Parallelism…</vt:lpstr>
      <vt:lpstr>Superscalar vs. instruction mix</vt:lpstr>
      <vt:lpstr>Superscalar vs. instruction mix</vt:lpstr>
      <vt:lpstr>Superscalar vs. instruction mix</vt:lpstr>
      <vt:lpstr>Modeling Cache Effects</vt:lpstr>
      <vt:lpstr>Locality Walls</vt:lpstr>
      <vt:lpstr>Locality Walls</vt:lpstr>
      <vt:lpstr>Locality Walls</vt:lpstr>
      <vt:lpstr>Locality Walls</vt:lpstr>
      <vt:lpstr>General Strategy Guide</vt:lpstr>
      <vt:lpstr>General Strategy Guide</vt:lpstr>
      <vt:lpstr>General Strategy Guide</vt:lpstr>
      <vt:lpstr>General Strategy Guide</vt:lpstr>
      <vt:lpstr>General Strategy Guide</vt:lpstr>
      <vt:lpstr>Constructing a Roofline Model requires answering some questions…</vt:lpstr>
      <vt:lpstr>Questions can overwhelm users…</vt:lpstr>
      <vt:lpstr>To answer these questions, we need tools…</vt:lpstr>
      <vt:lpstr>Node Characterization?</vt:lpstr>
      <vt:lpstr>Instrumentation with Performance Counters?</vt:lpstr>
      <vt:lpstr>Forced to Cobble Together Tools…</vt:lpstr>
      <vt:lpstr>Initial Roofline Analysis of NESAP Codes</vt:lpstr>
      <vt:lpstr>Evaluation of LIKWID</vt:lpstr>
      <vt:lpstr>Need an integrated solution…</vt:lpstr>
      <vt:lpstr>Intel Advisor</vt:lpstr>
      <vt:lpstr>Hierarchical Roofline vs. Cache-Aware Roofline  …understanding different Roofline formulations in Advisor</vt:lpstr>
      <vt:lpstr>There are two Major Roofline Formulations:</vt:lpstr>
      <vt:lpstr>PowerPoint Presentation</vt:lpstr>
      <vt:lpstr>Example: STREAM</vt:lpstr>
      <vt:lpstr>Example: STREAM</vt:lpstr>
      <vt:lpstr>Example: 7-point Stencil (Small Problem)</vt:lpstr>
      <vt:lpstr>Example: 7-point Stencil (Small Problem)</vt:lpstr>
      <vt:lpstr>Example: 7-point Stencil (Small Problem)</vt:lpstr>
      <vt:lpstr>Example: 7-point Stencil (Large Problem)</vt:lpstr>
      <vt:lpstr>Example: 7-point Stencil (Observed Perf.)</vt:lpstr>
      <vt:lpstr>Example: 7-point Stencil (Observed Perf.)</vt:lpstr>
      <vt:lpstr>Example of Roofline in Practice</vt:lpstr>
      <vt:lpstr>Sparse Matrix Vector Multiplication</vt:lpstr>
      <vt:lpstr>Roofline model for SpMV</vt:lpstr>
      <vt:lpstr>Roofline model for SpMV (overlay arithmetic intensity)</vt:lpstr>
      <vt:lpstr>Roofline model for SpMV (out-of-the-box parallel)</vt:lpstr>
      <vt:lpstr>Roofline model for SpMV (NUMA &amp; SW prefetch)</vt:lpstr>
      <vt:lpstr>Roofline model for SpMV (matrix compression)</vt:lpstr>
      <vt:lpstr>Roofline on CPUs and GPUs</vt:lpstr>
      <vt:lpstr>Questions?</vt:lpstr>
      <vt:lpstr>Backup</vt:lpstr>
      <vt:lpstr>Intel Advisor: Introduction and General Usage </vt:lpstr>
      <vt:lpstr>Intel Advisor</vt:lpstr>
      <vt:lpstr>Intel Advisor (Useful Links)</vt:lpstr>
      <vt:lpstr>Using Intel Advisor at NERSC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Intel Advisor: Stencil Roofline Demo*</vt:lpstr>
      <vt:lpstr>7-point, Constant-Coefficient Stencil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Little’s Law</vt:lpstr>
    </vt:vector>
  </TitlesOfParts>
  <Company>UCB</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Samuel Williams</dc:creator>
  <cp:lastModifiedBy>Microsoft Office User</cp:lastModifiedBy>
  <cp:revision>652</cp:revision>
  <cp:lastPrinted>2017-08-16T20:35:39Z</cp:lastPrinted>
  <dcterms:created xsi:type="dcterms:W3CDTF">2016-03-03T18:27:37Z</dcterms:created>
  <dcterms:modified xsi:type="dcterms:W3CDTF">2018-01-31T18:39:06Z</dcterms:modified>
</cp:coreProperties>
</file>