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9" r:id="rId3"/>
    <p:sldId id="260" r:id="rId4"/>
    <p:sldId id="269" r:id="rId5"/>
    <p:sldId id="261" r:id="rId6"/>
    <p:sldId id="262" r:id="rId7"/>
    <p:sldId id="270" r:id="rId8"/>
    <p:sldId id="271" r:id="rId9"/>
    <p:sldId id="272" r:id="rId10"/>
    <p:sldId id="264" r:id="rId11"/>
    <p:sldId id="263" r:id="rId12"/>
    <p:sldId id="266" r:id="rId13"/>
    <p:sldId id="267" r:id="rId14"/>
    <p:sldId id="273" r:id="rId15"/>
    <p:sldId id="274" r:id="rId16"/>
    <p:sldId id="268"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BFE"/>
          </a:solidFill>
        </a:fill>
      </a:tcStyle>
    </a:wholeTbl>
    <a:band2H>
      <a:tcTxStyle/>
      <a:tcStyle>
        <a:tcBdr/>
        <a:fill>
          <a:solidFill>
            <a:srgbClr val="EAEE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ECA"/>
          </a:solidFill>
        </a:fill>
      </a:tcStyle>
    </a:wholeTbl>
    <a:band2H>
      <a:tcTxStyle/>
      <a:tcStyle>
        <a:tcBdr/>
        <a:fill>
          <a:solidFill>
            <a:srgbClr val="E6EF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53" autoAdjust="0"/>
  </p:normalViewPr>
  <p:slideViewPr>
    <p:cSldViewPr snapToGrid="0">
      <p:cViewPr varScale="1">
        <p:scale>
          <a:sx n="65" d="100"/>
          <a:sy n="65" d="100"/>
        </p:scale>
        <p:origin x="15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helog:prefetcher_paper:figures: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Stride</c:v>
          </c:tx>
          <c:invertIfNegative val="0"/>
          <c:cat>
            <c:strRef>
              <c:f>Performance!$A$13:$A$21</c:f>
              <c:strCache>
                <c:ptCount val="9"/>
                <c:pt idx="0">
                  <c:v>Backprop</c:v>
                </c:pt>
                <c:pt idx="1">
                  <c:v>Cutcp</c:v>
                </c:pt>
                <c:pt idx="2">
                  <c:v>Heartwall</c:v>
                </c:pt>
                <c:pt idx="3">
                  <c:v>Myocyte</c:v>
                </c:pt>
                <c:pt idx="4">
                  <c:v>Stencil</c:v>
                </c:pt>
                <c:pt idx="5">
                  <c:v>Streamcluster</c:v>
                </c:pt>
                <c:pt idx="6">
                  <c:v>Ferret</c:v>
                </c:pt>
                <c:pt idx="7">
                  <c:v>Fluidanimate</c:v>
                </c:pt>
                <c:pt idx="8">
                  <c:v>Average</c:v>
                </c:pt>
              </c:strCache>
            </c:strRef>
          </c:cat>
          <c:val>
            <c:numRef>
              <c:f>Performance!$B$13:$B$21</c:f>
              <c:numCache>
                <c:formatCode>General</c:formatCode>
                <c:ptCount val="9"/>
                <c:pt idx="0">
                  <c:v>9.2609805273685701</c:v>
                </c:pt>
                <c:pt idx="1">
                  <c:v>6.4441734881616011</c:v>
                </c:pt>
                <c:pt idx="2">
                  <c:v>1.848314933334138</c:v>
                </c:pt>
                <c:pt idx="3">
                  <c:v>16.1688842117407</c:v>
                </c:pt>
                <c:pt idx="4">
                  <c:v>9.0066949513724062</c:v>
                </c:pt>
                <c:pt idx="5">
                  <c:v>3.9971510999590181</c:v>
                </c:pt>
                <c:pt idx="6">
                  <c:v>-4.1994985996335554</c:v>
                </c:pt>
                <c:pt idx="7">
                  <c:v>4.832064184521494</c:v>
                </c:pt>
                <c:pt idx="8">
                  <c:v>5.9198455996030459</c:v>
                </c:pt>
              </c:numCache>
            </c:numRef>
          </c:val>
          <c:extLst>
            <c:ext xmlns:c16="http://schemas.microsoft.com/office/drawing/2014/chart" uri="{C3380CC4-5D6E-409C-BE32-E72D297353CC}">
              <c16:uniqueId val="{00000000-624A-444F-B2D7-9F0596878E65}"/>
            </c:ext>
          </c:extLst>
        </c:ser>
        <c:ser>
          <c:idx val="1"/>
          <c:order val="1"/>
          <c:tx>
            <c:v>SMS</c:v>
          </c:tx>
          <c:invertIfNegative val="0"/>
          <c:cat>
            <c:strRef>
              <c:f>Performance!$A$13:$A$21</c:f>
              <c:strCache>
                <c:ptCount val="9"/>
                <c:pt idx="0">
                  <c:v>Backprop</c:v>
                </c:pt>
                <c:pt idx="1">
                  <c:v>Cutcp</c:v>
                </c:pt>
                <c:pt idx="2">
                  <c:v>Heartwall</c:v>
                </c:pt>
                <c:pt idx="3">
                  <c:v>Myocyte</c:v>
                </c:pt>
                <c:pt idx="4">
                  <c:v>Stencil</c:v>
                </c:pt>
                <c:pt idx="5">
                  <c:v>Streamcluster</c:v>
                </c:pt>
                <c:pt idx="6">
                  <c:v>Ferret</c:v>
                </c:pt>
                <c:pt idx="7">
                  <c:v>Fluidanimate</c:v>
                </c:pt>
                <c:pt idx="8">
                  <c:v>Average</c:v>
                </c:pt>
              </c:strCache>
            </c:strRef>
          </c:cat>
          <c:val>
            <c:numRef>
              <c:f>Performance!$C$13:$C$21</c:f>
              <c:numCache>
                <c:formatCode>General</c:formatCode>
                <c:ptCount val="9"/>
                <c:pt idx="0">
                  <c:v>1.6029456553227599</c:v>
                </c:pt>
                <c:pt idx="1">
                  <c:v>7.0191999074100719</c:v>
                </c:pt>
                <c:pt idx="2">
                  <c:v>-6.8478918523530705E-2</c:v>
                </c:pt>
                <c:pt idx="3">
                  <c:v>-1.064883028477702</c:v>
                </c:pt>
                <c:pt idx="4">
                  <c:v>0.44036735952570499</c:v>
                </c:pt>
                <c:pt idx="5">
                  <c:v>0.99171064283389598</c:v>
                </c:pt>
                <c:pt idx="6">
                  <c:v>-3.1292294215234599E-2</c:v>
                </c:pt>
                <c:pt idx="7">
                  <c:v>0.98770422904462196</c:v>
                </c:pt>
                <c:pt idx="8">
                  <c:v>1.234659194115074</c:v>
                </c:pt>
              </c:numCache>
            </c:numRef>
          </c:val>
          <c:extLst>
            <c:ext xmlns:c16="http://schemas.microsoft.com/office/drawing/2014/chart" uri="{C3380CC4-5D6E-409C-BE32-E72D297353CC}">
              <c16:uniqueId val="{00000001-624A-444F-B2D7-9F0596878E65}"/>
            </c:ext>
          </c:extLst>
        </c:ser>
        <c:ser>
          <c:idx val="2"/>
          <c:order val="2"/>
          <c:tx>
            <c:v>GHB</c:v>
          </c:tx>
          <c:invertIfNegative val="0"/>
          <c:cat>
            <c:strRef>
              <c:f>Performance!$A$13:$A$21</c:f>
              <c:strCache>
                <c:ptCount val="9"/>
                <c:pt idx="0">
                  <c:v>Backprop</c:v>
                </c:pt>
                <c:pt idx="1">
                  <c:v>Cutcp</c:v>
                </c:pt>
                <c:pt idx="2">
                  <c:v>Heartwall</c:v>
                </c:pt>
                <c:pt idx="3">
                  <c:v>Myocyte</c:v>
                </c:pt>
                <c:pt idx="4">
                  <c:v>Stencil</c:v>
                </c:pt>
                <c:pt idx="5">
                  <c:v>Streamcluster</c:v>
                </c:pt>
                <c:pt idx="6">
                  <c:v>Ferret</c:v>
                </c:pt>
                <c:pt idx="7">
                  <c:v>Fluidanimate</c:v>
                </c:pt>
                <c:pt idx="8">
                  <c:v>Average</c:v>
                </c:pt>
              </c:strCache>
            </c:strRef>
          </c:cat>
          <c:val>
            <c:numRef>
              <c:f>Performance!$D$13:$D$21</c:f>
              <c:numCache>
                <c:formatCode>General</c:formatCode>
                <c:ptCount val="9"/>
                <c:pt idx="0">
                  <c:v>6.6328913031775381</c:v>
                </c:pt>
                <c:pt idx="1">
                  <c:v>1.1022205152434461</c:v>
                </c:pt>
                <c:pt idx="2">
                  <c:v>-0.43166651778492199</c:v>
                </c:pt>
                <c:pt idx="3">
                  <c:v>-1.17952654566237</c:v>
                </c:pt>
                <c:pt idx="4">
                  <c:v>15.4652226444571</c:v>
                </c:pt>
                <c:pt idx="5">
                  <c:v>0.34354183534150601</c:v>
                </c:pt>
                <c:pt idx="6">
                  <c:v>-4.6154428039547657</c:v>
                </c:pt>
                <c:pt idx="7">
                  <c:v>2.2373909671471598E-3</c:v>
                </c:pt>
                <c:pt idx="8">
                  <c:v>2.1649347277230828</c:v>
                </c:pt>
              </c:numCache>
            </c:numRef>
          </c:val>
          <c:extLst>
            <c:ext xmlns:c16="http://schemas.microsoft.com/office/drawing/2014/chart" uri="{C3380CC4-5D6E-409C-BE32-E72D297353CC}">
              <c16:uniqueId val="{00000002-624A-444F-B2D7-9F0596878E65}"/>
            </c:ext>
          </c:extLst>
        </c:ser>
        <c:ser>
          <c:idx val="3"/>
          <c:order val="3"/>
          <c:tx>
            <c:v>LLCP</c:v>
          </c:tx>
          <c:invertIfNegative val="0"/>
          <c:cat>
            <c:strRef>
              <c:f>Performance!$A$13:$A$21</c:f>
              <c:strCache>
                <c:ptCount val="9"/>
                <c:pt idx="0">
                  <c:v>Backprop</c:v>
                </c:pt>
                <c:pt idx="1">
                  <c:v>Cutcp</c:v>
                </c:pt>
                <c:pt idx="2">
                  <c:v>Heartwall</c:v>
                </c:pt>
                <c:pt idx="3">
                  <c:v>Myocyte</c:v>
                </c:pt>
                <c:pt idx="4">
                  <c:v>Stencil</c:v>
                </c:pt>
                <c:pt idx="5">
                  <c:v>Streamcluster</c:v>
                </c:pt>
                <c:pt idx="6">
                  <c:v>Ferret</c:v>
                </c:pt>
                <c:pt idx="7">
                  <c:v>Fluidanimate</c:v>
                </c:pt>
                <c:pt idx="8">
                  <c:v>Average</c:v>
                </c:pt>
              </c:strCache>
            </c:strRef>
          </c:cat>
          <c:val>
            <c:numRef>
              <c:f>Performance!$E$13:$E$21</c:f>
              <c:numCache>
                <c:formatCode>General</c:formatCode>
                <c:ptCount val="9"/>
                <c:pt idx="0">
                  <c:v>8.0875844680367077</c:v>
                </c:pt>
                <c:pt idx="1">
                  <c:v>12.19724902812535</c:v>
                </c:pt>
                <c:pt idx="2">
                  <c:v>1.940936197626149</c:v>
                </c:pt>
                <c:pt idx="3">
                  <c:v>24.47993841851471</c:v>
                </c:pt>
                <c:pt idx="4">
                  <c:v>13.09166824975166</c:v>
                </c:pt>
                <c:pt idx="5">
                  <c:v>4.27597601001181</c:v>
                </c:pt>
                <c:pt idx="6">
                  <c:v>0.21258410999650401</c:v>
                </c:pt>
                <c:pt idx="7">
                  <c:v>8.4125768843199307</c:v>
                </c:pt>
                <c:pt idx="8">
                  <c:v>9.0873141707978533</c:v>
                </c:pt>
              </c:numCache>
            </c:numRef>
          </c:val>
          <c:extLst>
            <c:ext xmlns:c16="http://schemas.microsoft.com/office/drawing/2014/chart" uri="{C3380CC4-5D6E-409C-BE32-E72D297353CC}">
              <c16:uniqueId val="{00000003-624A-444F-B2D7-9F0596878E65}"/>
            </c:ext>
          </c:extLst>
        </c:ser>
        <c:dLbls>
          <c:showLegendKey val="0"/>
          <c:showVal val="0"/>
          <c:showCatName val="0"/>
          <c:showSerName val="0"/>
          <c:showPercent val="0"/>
          <c:showBubbleSize val="0"/>
        </c:dLbls>
        <c:gapWidth val="75"/>
        <c:overlap val="-25"/>
        <c:axId val="-2115545784"/>
        <c:axId val="-2094963816"/>
      </c:barChart>
      <c:catAx>
        <c:axId val="-2115545784"/>
        <c:scaling>
          <c:orientation val="minMax"/>
        </c:scaling>
        <c:delete val="0"/>
        <c:axPos val="b"/>
        <c:numFmt formatCode="General" sourceLinked="0"/>
        <c:majorTickMark val="none"/>
        <c:minorTickMark val="none"/>
        <c:tickLblPos val="nextTo"/>
        <c:crossAx val="-2094963816"/>
        <c:crosses val="autoZero"/>
        <c:auto val="1"/>
        <c:lblAlgn val="ctr"/>
        <c:lblOffset val="100"/>
        <c:noMultiLvlLbl val="0"/>
      </c:catAx>
      <c:valAx>
        <c:axId val="-2094963816"/>
        <c:scaling>
          <c:orientation val="minMax"/>
          <c:min val="-10"/>
        </c:scaling>
        <c:delete val="0"/>
        <c:axPos val="l"/>
        <c:majorGridlines/>
        <c:title>
          <c:tx>
            <c:rich>
              <a:bodyPr rot="-5400000" vert="horz"/>
              <a:lstStyle/>
              <a:p>
                <a:pPr>
                  <a:defRPr/>
                </a:pPr>
                <a:r>
                  <a:rPr lang="en-US"/>
                  <a:t>Speedup compared to no prefetching (%)</a:t>
                </a:r>
              </a:p>
            </c:rich>
          </c:tx>
          <c:overlay val="0"/>
        </c:title>
        <c:numFmt formatCode="General" sourceLinked="1"/>
        <c:majorTickMark val="none"/>
        <c:minorTickMark val="none"/>
        <c:tickLblPos val="nextTo"/>
        <c:crossAx val="-211554578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27" name="Shape 1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807943899"/>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loop shown is just one example. Can also be done with cache coherency.</a:t>
            </a:r>
          </a:p>
        </p:txBody>
      </p:sp>
    </p:spTree>
    <p:extLst>
      <p:ext uri="{BB962C8B-B14F-4D97-AF65-F5344CB8AC3E}">
        <p14:creationId xmlns:p14="http://schemas.microsoft.com/office/powerpoint/2010/main" val="85666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benchmarks show different patterns, including those that hurt LLCP. Cache sizes are reasonable based on industrial designs. Prefetcher size depends mostly on the tables they contain for their purpose.</a:t>
            </a:r>
          </a:p>
        </p:txBody>
      </p:sp>
    </p:spTree>
    <p:extLst>
      <p:ext uri="{BB962C8B-B14F-4D97-AF65-F5344CB8AC3E}">
        <p14:creationId xmlns:p14="http://schemas.microsoft.com/office/powerpoint/2010/main" val="589155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average we improve. But notice that in Backprop and Stencil LLCP does worse than one competitor. LLCP is prone to lower accuracy and thrashing in benchmarks that either change their memory access patterns or mimic one to fool LLCP. Note that LLCP can be can be configured individually for each benchmark to fix that, but for fairness in a general-purpose system we used the same configuration for all benchmarks.</a:t>
            </a:r>
          </a:p>
          <a:p>
            <a:endParaRPr lang="en-US" dirty="0"/>
          </a:p>
          <a:p>
            <a:r>
              <a:rPr lang="en-US" dirty="0"/>
              <a:t>In most </a:t>
            </a:r>
            <a:r>
              <a:rPr lang="en-US" dirty="0" err="1"/>
              <a:t>bechmarks</a:t>
            </a:r>
            <a:r>
              <a:rPr lang="en-US" dirty="0"/>
              <a:t> though LLCP does better than competition.</a:t>
            </a:r>
          </a:p>
        </p:txBody>
      </p:sp>
    </p:spTree>
    <p:extLst>
      <p:ext uri="{BB962C8B-B14F-4D97-AF65-F5344CB8AC3E}">
        <p14:creationId xmlns:p14="http://schemas.microsoft.com/office/powerpoint/2010/main" val="3513103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numbers explain the results right before. Miss rate reduction is a major benefit, related to timeliness. DRAM read b/w, row buffer hit rate, and LLC read miss latency are a direct improvement from in-order memory access. Timeliness makes sense that we improve because we prefetch more data from a single memory request and thus data are more likely to be already prefetched when a core requests it. Coverage improvement also makes sense for the same reason. Accuracy can be lower but is usually higher. This also makes sense because lower accuracy is caused by thrashing, fetching useless data, and prematurely evicting useful data. In applications that fool LLCP, this is a possibility.</a:t>
            </a:r>
          </a:p>
        </p:txBody>
      </p:sp>
    </p:spTree>
    <p:extLst>
      <p:ext uri="{BB962C8B-B14F-4D97-AF65-F5344CB8AC3E}">
        <p14:creationId xmlns:p14="http://schemas.microsoft.com/office/powerpoint/2010/main" val="3938688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In-order cores care about memory latency. OOO cores care about memory bandwidth. LLCP improves both based on memory access in order.</a:t>
            </a:r>
          </a:p>
          <a:p>
            <a:endParaRPr lang="en-US" dirty="0"/>
          </a:p>
          <a:p>
            <a:r>
              <a:rPr lang="en-US" dirty="0"/>
              <a:t>Smaller LLCs reduce LLCP gains because they make thrashing (kicking out useful data by prefetching too much data) more likely.</a:t>
            </a:r>
          </a:p>
          <a:p>
            <a:endParaRPr lang="en-US" dirty="0"/>
          </a:p>
          <a:p>
            <a:r>
              <a:rPr lang="en-US" dirty="0"/>
              <a:t>L1 prefetchers don’t have a global view. Other LLC prefetchers are challenged by crossing page boundaries.</a:t>
            </a:r>
          </a:p>
          <a:p>
            <a:endParaRPr lang="en-US" dirty="0"/>
          </a:p>
          <a:p>
            <a:r>
              <a:rPr lang="en-US" dirty="0"/>
              <a:t>There are multiple configuration parameters in LLCP. Refer to </a:t>
            </a:r>
            <a:r>
              <a:rPr lang="en-US"/>
              <a:t>the paper.</a:t>
            </a:r>
            <a:endParaRPr lang="en-US" dirty="0"/>
          </a:p>
        </p:txBody>
      </p:sp>
    </p:spTree>
    <p:extLst>
      <p:ext uri="{BB962C8B-B14F-4D97-AF65-F5344CB8AC3E}">
        <p14:creationId xmlns:p14="http://schemas.microsoft.com/office/powerpoint/2010/main" val="2901716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loop shown, one core requesting a tile is a strong indication that another core will request a tile soon.</a:t>
            </a:r>
          </a:p>
        </p:txBody>
      </p:sp>
    </p:spTree>
    <p:extLst>
      <p:ext uri="{BB962C8B-B14F-4D97-AF65-F5344CB8AC3E}">
        <p14:creationId xmlns:p14="http://schemas.microsoft.com/office/powerpoint/2010/main" val="197400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Prefetching as shown not all prefetchers can do, requires higher-level cache prefetching to have a global view, but even then crossing memory page boundaries is expensive.</a:t>
            </a:r>
          </a:p>
        </p:txBody>
      </p:sp>
    </p:spTree>
    <p:extLst>
      <p:ext uri="{BB962C8B-B14F-4D97-AF65-F5344CB8AC3E}">
        <p14:creationId xmlns:p14="http://schemas.microsoft.com/office/powerpoint/2010/main" val="371875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entry has a base and a stride among other things such as confidence. But applying a </a:t>
            </a:r>
            <a:r>
              <a:rPr lang="en-US" dirty="0" err="1"/>
              <a:t>strided</a:t>
            </a:r>
            <a:r>
              <a:rPr lang="en-US" dirty="0"/>
              <a:t> prefetcher in a L1 cache can’t prefetcher in order. Applying the </a:t>
            </a:r>
            <a:r>
              <a:rPr lang="en-US" dirty="0" err="1"/>
              <a:t>strided</a:t>
            </a:r>
            <a:r>
              <a:rPr lang="en-US" dirty="0"/>
              <a:t> prefetcher in the LLC could potentially but this is sensitive to the time requests come in, and the memory page boundary problem remains.</a:t>
            </a:r>
          </a:p>
        </p:txBody>
      </p:sp>
    </p:spTree>
    <p:extLst>
      <p:ext uri="{BB962C8B-B14F-4D97-AF65-F5344CB8AC3E}">
        <p14:creationId xmlns:p14="http://schemas.microsoft.com/office/powerpoint/2010/main" val="3139157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is to relate these entries such that when one activates both activate. But in memory address order.</a:t>
            </a:r>
          </a:p>
        </p:txBody>
      </p:sp>
    </p:spTree>
    <p:extLst>
      <p:ext uri="{BB962C8B-B14F-4D97-AF65-F5344CB8AC3E}">
        <p14:creationId xmlns:p14="http://schemas.microsoft.com/office/powerpoint/2010/main" val="3730903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way all stride entries in the group activate and the memory experiences requests in address order.</a:t>
            </a:r>
          </a:p>
        </p:txBody>
      </p:sp>
    </p:spTree>
    <p:extLst>
      <p:ext uri="{BB962C8B-B14F-4D97-AF65-F5344CB8AC3E}">
        <p14:creationId xmlns:p14="http://schemas.microsoft.com/office/powerpoint/2010/main" val="452765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stride entry can potentially be in a different memory page. By relating them and activating multiple entries, one prefetch activation spans many memory pages.</a:t>
            </a:r>
          </a:p>
        </p:txBody>
      </p:sp>
    </p:spTree>
    <p:extLst>
      <p:ext uri="{BB962C8B-B14F-4D97-AF65-F5344CB8AC3E}">
        <p14:creationId xmlns:p14="http://schemas.microsoft.com/office/powerpoint/2010/main" val="685426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tables are accessed in parallel. The left table is exactly like the original </a:t>
            </a:r>
            <a:r>
              <a:rPr lang="en-US" dirty="0" err="1"/>
              <a:t>strided</a:t>
            </a:r>
            <a:r>
              <a:rPr lang="en-US" dirty="0"/>
              <a:t> prefetcher. The one on the right points to the first entry of a group, if one exists. Then the other entries are found because entries in a group are organized as a linked list. By traversing this list memory requests in address order are generated.</a:t>
            </a:r>
          </a:p>
        </p:txBody>
      </p:sp>
    </p:spTree>
    <p:extLst>
      <p:ext uri="{BB962C8B-B14F-4D97-AF65-F5344CB8AC3E}">
        <p14:creationId xmlns:p14="http://schemas.microsoft.com/office/powerpoint/2010/main" val="2178759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Flow diagram showing the algorithmic function of LLCP. Only the bottom left is really new compared to the original </a:t>
            </a:r>
            <a:r>
              <a:rPr lang="en-US" dirty="0" err="1"/>
              <a:t>strided</a:t>
            </a:r>
            <a:r>
              <a:rPr lang="en-US" dirty="0"/>
              <a:t> prefetcher.</a:t>
            </a:r>
          </a:p>
        </p:txBody>
      </p:sp>
    </p:spTree>
    <p:extLst>
      <p:ext uri="{BB962C8B-B14F-4D97-AF65-F5344CB8AC3E}">
        <p14:creationId xmlns:p14="http://schemas.microsoft.com/office/powerpoint/2010/main" val="217875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Shape 15"/>
          <p:cNvSpPr>
            <a:spLocks noGrp="1"/>
          </p:cNvSpPr>
          <p:nvPr>
            <p:ph type="title"/>
          </p:nvPr>
        </p:nvSpPr>
        <p:spPr>
          <a:xfrm>
            <a:off x="685800" y="2130425"/>
            <a:ext cx="7772400" cy="1470025"/>
          </a:xfrm>
          <a:prstGeom prst="rect">
            <a:avLst/>
          </a:prstGeom>
        </p:spPr>
        <p:txBody>
          <a:bodyPr anchor="ctr"/>
          <a:lstStyle>
            <a:lvl1pPr algn="ctr">
              <a:defRPr sz="2400" cap="none"/>
            </a:lvl1pPr>
          </a:lstStyle>
          <a:p>
            <a:r>
              <a:t>Title Text</a:t>
            </a:r>
          </a:p>
        </p:txBody>
      </p:sp>
      <p:sp>
        <p:nvSpPr>
          <p:cNvPr id="16" name="Shape 16"/>
          <p:cNvSpPr>
            <a:spLocks noGrp="1"/>
          </p:cNvSpPr>
          <p:nvPr>
            <p:ph type="body" sz="quarter" idx="1"/>
          </p:nvPr>
        </p:nvSpPr>
        <p:spPr>
          <a:xfrm>
            <a:off x="1371600" y="3886200"/>
            <a:ext cx="6400800" cy="1752600"/>
          </a:xfrm>
          <a:prstGeom prst="rect">
            <a:avLst/>
          </a:prstGeom>
        </p:spPr>
        <p:txBody>
          <a:bodyPr anchor="t"/>
          <a:lstStyle>
            <a:lvl1pPr algn="ctr">
              <a:spcBef>
                <a:spcPts val="500"/>
              </a:spcBef>
              <a:defRPr sz="2200"/>
            </a:lvl1pPr>
            <a:lvl2pPr algn="ctr">
              <a:spcBef>
                <a:spcPts val="500"/>
              </a:spcBef>
              <a:defRPr sz="2200"/>
            </a:lvl2pPr>
            <a:lvl3pPr algn="ctr">
              <a:spcBef>
                <a:spcPts val="500"/>
              </a:spcBef>
              <a:defRPr sz="2200"/>
            </a:lvl3pPr>
            <a:lvl4pPr algn="ctr">
              <a:spcBef>
                <a:spcPts val="500"/>
              </a:spcBef>
              <a:defRPr sz="2200"/>
            </a:lvl4pPr>
            <a:lvl5pPr algn="ctr">
              <a:spcBef>
                <a:spcPts val="500"/>
              </a:spcBef>
              <a:defRPr sz="2200"/>
            </a:lvl5pPr>
          </a:lstStyle>
          <a:p>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hart">
    <p:spTree>
      <p:nvGrpSpPr>
        <p:cNvPr id="1" name=""/>
        <p:cNvGrpSpPr/>
        <p:nvPr/>
      </p:nvGrpSpPr>
      <p:grpSpPr>
        <a:xfrm>
          <a:off x="0" y="0"/>
          <a:ext cx="0" cy="0"/>
          <a:chOff x="0" y="0"/>
          <a:chExt cx="0" cy="0"/>
        </a:xfrm>
      </p:grpSpPr>
      <p:sp>
        <p:nvSpPr>
          <p:cNvPr id="106" name="Shape 106"/>
          <p:cNvSpPr>
            <a:spLocks noGrp="1"/>
          </p:cNvSpPr>
          <p:nvPr>
            <p:ph type="title"/>
          </p:nvPr>
        </p:nvSpPr>
        <p:spPr>
          <a:xfrm>
            <a:off x="455612" y="273050"/>
            <a:ext cx="8237540" cy="889000"/>
          </a:xfrm>
          <a:prstGeom prst="rect">
            <a:avLst/>
          </a:prstGeom>
        </p:spPr>
        <p:txBody>
          <a:bodyPr anchor="ctr"/>
          <a:lstStyle>
            <a:lvl1pPr algn="ctr">
              <a:defRPr sz="2400" cap="none"/>
            </a:lvl1pPr>
          </a:lstStyle>
          <a:p>
            <a:r>
              <a:t>Title Text</a:t>
            </a:r>
          </a:p>
        </p:txBody>
      </p:sp>
      <p:sp>
        <p:nvSpPr>
          <p:cNvPr id="107" name="Shape 107"/>
          <p:cNvSpPr>
            <a:spLocks noGrp="1"/>
          </p:cNvSpPr>
          <p:nvPr>
            <p:ph type="sldNum" sz="quarter" idx="2"/>
          </p:nvPr>
        </p:nvSpPr>
        <p:spPr>
          <a:xfrm>
            <a:off x="8600602" y="6415661"/>
            <a:ext cx="499672" cy="523237"/>
          </a:xfrm>
          <a:prstGeom prst="rect">
            <a:avLst/>
          </a:prstGeom>
        </p:spPr>
        <p:txBody>
          <a:bodyPr anchor="t"/>
          <a:lstStyle>
            <a:lvl1pPr algn="l">
              <a:defRPr sz="2800"/>
            </a:lvl1p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4" name="Shape 24"/>
          <p:cNvSpPr>
            <a:spLocks noGrp="1"/>
          </p:cNvSpPr>
          <p:nvPr>
            <p:ph type="title"/>
          </p:nvPr>
        </p:nvSpPr>
        <p:spPr>
          <a:xfrm>
            <a:off x="1600200" y="76200"/>
            <a:ext cx="5943600" cy="762000"/>
          </a:xfrm>
          <a:prstGeom prst="rect">
            <a:avLst/>
          </a:prstGeom>
        </p:spPr>
        <p:txBody>
          <a:bodyPr anchor="ctr"/>
          <a:lstStyle>
            <a:lvl1pPr algn="ctr">
              <a:defRPr sz="2400" cap="none"/>
            </a:lvl1pPr>
          </a:lstStyle>
          <a:p>
            <a:r>
              <a:t>Title Text</a:t>
            </a:r>
          </a:p>
        </p:txBody>
      </p:sp>
      <p:sp>
        <p:nvSpPr>
          <p:cNvPr id="25" name="Shape 25"/>
          <p:cNvSpPr>
            <a:spLocks noGrp="1"/>
          </p:cNvSpPr>
          <p:nvPr>
            <p:ph type="body" idx="1"/>
          </p:nvPr>
        </p:nvSpPr>
        <p:spPr>
          <a:xfrm>
            <a:off x="152400" y="1143000"/>
            <a:ext cx="8839200" cy="5334000"/>
          </a:xfrm>
          <a:prstGeom prst="rect">
            <a:avLst/>
          </a:prstGeom>
        </p:spPr>
        <p:txBody>
          <a:bodyPr anchor="t"/>
          <a:lstStyle>
            <a:lvl1pPr marL="342900" indent="-342900">
              <a:spcBef>
                <a:spcPts val="500"/>
              </a:spcBef>
              <a:buClr>
                <a:srgbClr val="3406E9"/>
              </a:buClr>
              <a:buSzPct val="100000"/>
              <a:buFont typeface="Wingdings 2"/>
              <a:buChar char="⧫"/>
              <a:defRPr sz="2200"/>
            </a:lvl1pPr>
            <a:lvl2pPr marL="899001" indent="-441800">
              <a:spcBef>
                <a:spcPts val="500"/>
              </a:spcBef>
              <a:buClr>
                <a:srgbClr val="3406E9"/>
              </a:buClr>
              <a:buSzPct val="100000"/>
              <a:buFont typeface="Wingdings 2"/>
              <a:buChar char="▪"/>
              <a:defRPr sz="2200"/>
            </a:lvl2pPr>
            <a:lvl3pPr marL="1252537" indent="-279400">
              <a:spcBef>
                <a:spcPts val="500"/>
              </a:spcBef>
              <a:buClr>
                <a:srgbClr val="3406E9"/>
              </a:buClr>
              <a:buSzPct val="100000"/>
              <a:buFont typeface="Wingdings 2"/>
              <a:buChar char="▪"/>
              <a:defRPr sz="2200"/>
            </a:lvl3pPr>
            <a:lvl4pPr marL="1781967" indent="-462756">
              <a:spcBef>
                <a:spcPts val="500"/>
              </a:spcBef>
              <a:buClr>
                <a:srgbClr val="3406E9"/>
              </a:buClr>
              <a:buSzPct val="100000"/>
              <a:buFont typeface="Wingdings 2"/>
              <a:buChar char="—"/>
              <a:defRPr sz="2200"/>
            </a:lvl4pPr>
            <a:lvl5pPr marL="2083435" indent="-251460">
              <a:spcBef>
                <a:spcPts val="500"/>
              </a:spcBef>
              <a:buClr>
                <a:srgbClr val="3406E9"/>
              </a:buClr>
              <a:buSzPct val="100000"/>
              <a:buFont typeface="Wingdings 2"/>
              <a:buChar char="◗"/>
              <a:defRPr sz="2200"/>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Shape 42"/>
          <p:cNvSpPr>
            <a:spLocks noGrp="1"/>
          </p:cNvSpPr>
          <p:nvPr>
            <p:ph type="title"/>
          </p:nvPr>
        </p:nvSpPr>
        <p:spPr>
          <a:xfrm>
            <a:off x="1600200" y="76200"/>
            <a:ext cx="5943600" cy="762000"/>
          </a:xfrm>
          <a:prstGeom prst="rect">
            <a:avLst/>
          </a:prstGeom>
        </p:spPr>
        <p:txBody>
          <a:bodyPr anchor="ctr"/>
          <a:lstStyle>
            <a:lvl1pPr algn="ctr">
              <a:defRPr sz="2400" cap="none"/>
            </a:lvl1pPr>
          </a:lstStyle>
          <a:p>
            <a:r>
              <a:t>Title Text</a:t>
            </a:r>
          </a:p>
        </p:txBody>
      </p:sp>
      <p:sp>
        <p:nvSpPr>
          <p:cNvPr id="43" name="Shape 43"/>
          <p:cNvSpPr>
            <a:spLocks noGrp="1"/>
          </p:cNvSpPr>
          <p:nvPr>
            <p:ph type="body" sz="half" idx="1"/>
          </p:nvPr>
        </p:nvSpPr>
        <p:spPr>
          <a:xfrm>
            <a:off x="152400" y="1143000"/>
            <a:ext cx="4343400" cy="5334000"/>
          </a:xfrm>
          <a:prstGeom prst="rect">
            <a:avLst/>
          </a:prstGeom>
        </p:spPr>
        <p:txBody>
          <a:bodyPr anchor="t"/>
          <a:lstStyle>
            <a:lvl1pPr marL="342900" indent="-342900">
              <a:spcBef>
                <a:spcPts val="600"/>
              </a:spcBef>
              <a:buClr>
                <a:srgbClr val="3406E9"/>
              </a:buClr>
              <a:buSzPct val="100000"/>
              <a:buFont typeface="Wingdings 2"/>
              <a:buChar char="⧫"/>
              <a:defRPr sz="2800"/>
            </a:lvl1pPr>
            <a:lvl2pPr marL="925777" indent="-468577">
              <a:spcBef>
                <a:spcPts val="600"/>
              </a:spcBef>
              <a:buClr>
                <a:srgbClr val="3406E9"/>
              </a:buClr>
              <a:buSzPct val="100000"/>
              <a:buFont typeface="Wingdings 2"/>
              <a:buChar char="▪"/>
              <a:defRPr sz="2800"/>
            </a:lvl2pPr>
            <a:lvl3pPr marL="1293176" indent="-320038">
              <a:spcBef>
                <a:spcPts val="600"/>
              </a:spcBef>
              <a:buClr>
                <a:srgbClr val="3406E9"/>
              </a:buClr>
              <a:buSzPct val="100000"/>
              <a:buFont typeface="Wingdings 2"/>
              <a:buChar char="▪"/>
              <a:defRPr sz="2800"/>
            </a:lvl3pPr>
            <a:lvl4pPr marL="1842735" indent="-523522">
              <a:spcBef>
                <a:spcPts val="600"/>
              </a:spcBef>
              <a:buClr>
                <a:srgbClr val="3406E9"/>
              </a:buClr>
              <a:buSzPct val="100000"/>
              <a:buFont typeface="Wingdings 2"/>
              <a:buChar char="—"/>
              <a:defRPr sz="2800"/>
            </a:lvl4pPr>
            <a:lvl5pPr marL="2187575" indent="-355600">
              <a:spcBef>
                <a:spcPts val="600"/>
              </a:spcBef>
              <a:buClr>
                <a:srgbClr val="3406E9"/>
              </a:buClr>
              <a:buSzPct val="100000"/>
              <a:buFont typeface="Wingdings 2"/>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44" name="Shape 44"/>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Shape 51"/>
          <p:cNvSpPr>
            <a:spLocks noGrp="1"/>
          </p:cNvSpPr>
          <p:nvPr>
            <p:ph type="title"/>
          </p:nvPr>
        </p:nvSpPr>
        <p:spPr>
          <a:xfrm>
            <a:off x="457200" y="274638"/>
            <a:ext cx="8229600" cy="1143001"/>
          </a:xfrm>
          <a:prstGeom prst="rect">
            <a:avLst/>
          </a:prstGeom>
        </p:spPr>
        <p:txBody>
          <a:bodyPr anchor="ctr"/>
          <a:lstStyle>
            <a:lvl1pPr algn="ctr">
              <a:defRPr sz="2400" cap="none"/>
            </a:lvl1pPr>
          </a:lstStyle>
          <a:p>
            <a:r>
              <a:t>Title Text</a:t>
            </a:r>
          </a:p>
        </p:txBody>
      </p:sp>
      <p:sp>
        <p:nvSpPr>
          <p:cNvPr id="52" name="Shape 52"/>
          <p:cNvSpPr>
            <a:spLocks noGrp="1"/>
          </p:cNvSpPr>
          <p:nvPr>
            <p:ph type="body" sz="quarter" idx="1"/>
          </p:nvPr>
        </p:nvSpPr>
        <p:spPr>
          <a:xfrm>
            <a:off x="457200" y="1535112"/>
            <a:ext cx="4040188" cy="639763"/>
          </a:xfrm>
          <a:prstGeom prst="rect">
            <a:avLst/>
          </a:prstGeom>
        </p:spPr>
        <p:txBody>
          <a:bodyPr/>
          <a:lstStyle>
            <a:lvl1pPr>
              <a:spcBef>
                <a:spcPts val="500"/>
              </a:spcBef>
              <a:defRPr sz="2400" b="1"/>
            </a:lvl1pPr>
            <a:lvl2pPr>
              <a:spcBef>
                <a:spcPts val="500"/>
              </a:spcBef>
              <a:defRPr sz="2400" b="1"/>
            </a:lvl2pPr>
            <a:lvl3pPr>
              <a:spcBef>
                <a:spcPts val="500"/>
              </a:spcBef>
              <a:defRPr sz="2400" b="1"/>
            </a:lvl3pPr>
            <a:lvl4pPr>
              <a:spcBef>
                <a:spcPts val="500"/>
              </a:spcBef>
              <a:defRPr sz="2400" b="1"/>
            </a:lvl4pPr>
            <a:lvl5pPr>
              <a:spcBef>
                <a:spcPts val="500"/>
              </a:spcBef>
              <a:defRPr sz="2400" b="1"/>
            </a:lvl5pPr>
          </a:lstStyle>
          <a:p>
            <a:r>
              <a:t>Body Level One</a:t>
            </a:r>
          </a:p>
          <a:p>
            <a:pPr lvl="1"/>
            <a:r>
              <a:t>Body Level Two</a:t>
            </a:r>
          </a:p>
          <a:p>
            <a:pPr lvl="2"/>
            <a:r>
              <a:t>Body Level Three</a:t>
            </a:r>
          </a:p>
          <a:p>
            <a:pPr lvl="3"/>
            <a:r>
              <a:t>Body Level Four</a:t>
            </a:r>
          </a:p>
          <a:p>
            <a:pPr lvl="4"/>
            <a:r>
              <a:t>Body Level Five</a:t>
            </a:r>
          </a:p>
        </p:txBody>
      </p:sp>
      <p:sp>
        <p:nvSpPr>
          <p:cNvPr id="53" name="Shape 53"/>
          <p:cNvSpPr>
            <a:spLocks noGrp="1"/>
          </p:cNvSpPr>
          <p:nvPr>
            <p:ph type="body" sz="quarter" idx="13"/>
          </p:nvPr>
        </p:nvSpPr>
        <p:spPr>
          <a:xfrm>
            <a:off x="4645025" y="1535111"/>
            <a:ext cx="4041775" cy="639767"/>
          </a:xfrm>
          <a:prstGeom prst="rect">
            <a:avLst/>
          </a:prstGeom>
        </p:spPr>
        <p:txBody>
          <a:bodyPr/>
          <a:lstStyle/>
          <a:p>
            <a:endParaRP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1" name="Shape 61"/>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8" name="Shape 68"/>
          <p:cNvSpPr>
            <a:spLocks noGrp="1"/>
          </p:cNvSpPr>
          <p:nvPr>
            <p:ph type="title"/>
          </p:nvPr>
        </p:nvSpPr>
        <p:spPr>
          <a:xfrm>
            <a:off x="457200" y="273050"/>
            <a:ext cx="3008316" cy="1162050"/>
          </a:xfrm>
          <a:prstGeom prst="rect">
            <a:avLst/>
          </a:prstGeom>
        </p:spPr>
        <p:txBody>
          <a:bodyPr anchor="b"/>
          <a:lstStyle>
            <a:lvl1pPr>
              <a:defRPr sz="2000" cap="none"/>
            </a:lvl1pPr>
          </a:lstStyle>
          <a:p>
            <a:r>
              <a:t>Title Text</a:t>
            </a:r>
          </a:p>
        </p:txBody>
      </p:sp>
      <p:sp>
        <p:nvSpPr>
          <p:cNvPr id="69" name="Shape 69"/>
          <p:cNvSpPr>
            <a:spLocks noGrp="1"/>
          </p:cNvSpPr>
          <p:nvPr>
            <p:ph type="body" idx="1"/>
          </p:nvPr>
        </p:nvSpPr>
        <p:spPr>
          <a:xfrm>
            <a:off x="3575050" y="273050"/>
            <a:ext cx="5111750" cy="5853113"/>
          </a:xfrm>
          <a:prstGeom prst="rect">
            <a:avLst/>
          </a:prstGeom>
        </p:spPr>
        <p:txBody>
          <a:bodyPr anchor="t"/>
          <a:lstStyle>
            <a:lvl1pPr marL="342900" indent="-342900">
              <a:spcBef>
                <a:spcPts val="700"/>
              </a:spcBef>
              <a:buClr>
                <a:srgbClr val="3406E9"/>
              </a:buClr>
              <a:buSzPct val="100000"/>
              <a:buFont typeface="Wingdings 2"/>
              <a:buChar char="⧫"/>
              <a:defRPr sz="3200"/>
            </a:lvl1pPr>
            <a:lvl2pPr marL="916214" indent="-459013">
              <a:spcBef>
                <a:spcPts val="700"/>
              </a:spcBef>
              <a:buClr>
                <a:srgbClr val="3406E9"/>
              </a:buClr>
              <a:buSzPct val="100000"/>
              <a:buFont typeface="Wingdings 2"/>
              <a:buChar char="▪"/>
              <a:defRPr sz="3200"/>
            </a:lvl2pPr>
            <a:lvl3pPr marL="1277937" indent="-304800">
              <a:spcBef>
                <a:spcPts val="700"/>
              </a:spcBef>
              <a:buClr>
                <a:srgbClr val="3406E9"/>
              </a:buClr>
              <a:buSzPct val="100000"/>
              <a:buFont typeface="Wingdings 2"/>
              <a:buChar char="▪"/>
              <a:defRPr sz="3200"/>
            </a:lvl3pPr>
            <a:lvl4pPr marL="1857693" indent="-538480">
              <a:spcBef>
                <a:spcPts val="700"/>
              </a:spcBef>
              <a:buClr>
                <a:srgbClr val="3406E9"/>
              </a:buClr>
              <a:buSzPct val="100000"/>
              <a:buFont typeface="Wingdings 2"/>
              <a:buChar char="—"/>
              <a:defRPr sz="3200"/>
            </a:lvl4pPr>
            <a:lvl5pPr marL="2197735" indent="-365760">
              <a:spcBef>
                <a:spcPts val="700"/>
              </a:spcBef>
              <a:buClr>
                <a:srgbClr val="3406E9"/>
              </a:buClr>
              <a:buSzPct val="100000"/>
              <a:buFont typeface="Wingdings 2"/>
              <a:buChar char="◗"/>
              <a:defRPr sz="3200"/>
            </a:lvl5pPr>
          </a:lstStyle>
          <a:p>
            <a:r>
              <a:t>Body Level One</a:t>
            </a:r>
          </a:p>
          <a:p>
            <a:pPr lvl="1"/>
            <a:r>
              <a:t>Body Level Two</a:t>
            </a:r>
          </a:p>
          <a:p>
            <a:pPr lvl="2"/>
            <a:r>
              <a:t>Body Level Three</a:t>
            </a:r>
          </a:p>
          <a:p>
            <a:pPr lvl="3"/>
            <a:r>
              <a:t>Body Level Four</a:t>
            </a:r>
          </a:p>
          <a:p>
            <a:pPr lvl="4"/>
            <a:r>
              <a:t>Body Level Five</a:t>
            </a:r>
          </a:p>
        </p:txBody>
      </p:sp>
      <p:sp>
        <p:nvSpPr>
          <p:cNvPr id="70" name="Shape 70"/>
          <p:cNvSpPr>
            <a:spLocks noGrp="1"/>
          </p:cNvSpPr>
          <p:nvPr>
            <p:ph type="body" sz="half" idx="13"/>
          </p:nvPr>
        </p:nvSpPr>
        <p:spPr>
          <a:xfrm>
            <a:off x="457198" y="1435100"/>
            <a:ext cx="3008317" cy="4691063"/>
          </a:xfrm>
          <a:prstGeom prst="rect">
            <a:avLst/>
          </a:prstGeom>
        </p:spPr>
        <p:txBody>
          <a:bodyPr anchor="t"/>
          <a:lstStyle/>
          <a:p>
            <a:endParaRPr/>
          </a:p>
        </p:txBody>
      </p:sp>
      <p:sp>
        <p:nvSpPr>
          <p:cNvPr id="71" name="Shape 71"/>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78" name="Shape 78"/>
          <p:cNvSpPr>
            <a:spLocks noGrp="1"/>
          </p:cNvSpPr>
          <p:nvPr>
            <p:ph type="title"/>
          </p:nvPr>
        </p:nvSpPr>
        <p:spPr>
          <a:xfrm>
            <a:off x="1792288" y="4800600"/>
            <a:ext cx="5486404" cy="566738"/>
          </a:xfrm>
          <a:prstGeom prst="rect">
            <a:avLst/>
          </a:prstGeom>
        </p:spPr>
        <p:txBody>
          <a:bodyPr anchor="b"/>
          <a:lstStyle>
            <a:lvl1pPr>
              <a:defRPr sz="2000" cap="none"/>
            </a:lvl1pPr>
          </a:lstStyle>
          <a:p>
            <a:r>
              <a:t>Title Text</a:t>
            </a:r>
          </a:p>
        </p:txBody>
      </p:sp>
      <p:sp>
        <p:nvSpPr>
          <p:cNvPr id="79" name="Shape 79"/>
          <p:cNvSpPr>
            <a:spLocks noGrp="1"/>
          </p:cNvSpPr>
          <p:nvPr>
            <p:ph type="pic" sz="half" idx="13"/>
          </p:nvPr>
        </p:nvSpPr>
        <p:spPr>
          <a:xfrm>
            <a:off x="1792288" y="612775"/>
            <a:ext cx="5486404" cy="4114800"/>
          </a:xfrm>
          <a:prstGeom prst="rect">
            <a:avLst/>
          </a:prstGeom>
        </p:spPr>
        <p:txBody>
          <a:bodyPr lIns="91439" tIns="45719" rIns="91439" bIns="45719" anchor="t">
            <a:noAutofit/>
          </a:bodyPr>
          <a:lstStyle/>
          <a:p>
            <a:endParaRPr dirty="0"/>
          </a:p>
        </p:txBody>
      </p:sp>
      <p:sp>
        <p:nvSpPr>
          <p:cNvPr id="80" name="Shape 80"/>
          <p:cNvSpPr>
            <a:spLocks noGrp="1"/>
          </p:cNvSpPr>
          <p:nvPr>
            <p:ph type="body" sz="quarter" idx="1"/>
          </p:nvPr>
        </p:nvSpPr>
        <p:spPr>
          <a:xfrm>
            <a:off x="1792288" y="5367337"/>
            <a:ext cx="5486404" cy="804866"/>
          </a:xfrm>
          <a:prstGeom prst="rect">
            <a:avLst/>
          </a:prstGeom>
        </p:spPr>
        <p:txBody>
          <a:bodyPr anchor="t"/>
          <a:lstStyle>
            <a:lvl1pPr>
              <a:spcBef>
                <a:spcPts val="300"/>
              </a:spcBef>
              <a:defRPr sz="1400"/>
            </a:lvl1pPr>
            <a:lvl2pPr>
              <a:spcBef>
                <a:spcPts val="300"/>
              </a:spcBef>
              <a:defRPr sz="1400"/>
            </a:lvl2pPr>
            <a:lvl3pPr>
              <a:spcBef>
                <a:spcPts val="300"/>
              </a:spcBef>
              <a:defRPr sz="1400"/>
            </a:lvl3pPr>
            <a:lvl4pPr>
              <a:spcBef>
                <a:spcPts val="300"/>
              </a:spcBef>
              <a:defRPr sz="1400"/>
            </a:lvl4pPr>
            <a:lvl5pPr>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81" name="Shape 81"/>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88" name="Shape 88"/>
          <p:cNvSpPr>
            <a:spLocks noGrp="1"/>
          </p:cNvSpPr>
          <p:nvPr>
            <p:ph type="title"/>
          </p:nvPr>
        </p:nvSpPr>
        <p:spPr>
          <a:xfrm>
            <a:off x="1600200" y="76200"/>
            <a:ext cx="5943600" cy="762000"/>
          </a:xfrm>
          <a:prstGeom prst="rect">
            <a:avLst/>
          </a:prstGeom>
        </p:spPr>
        <p:txBody>
          <a:bodyPr anchor="ctr"/>
          <a:lstStyle>
            <a:lvl1pPr algn="ctr">
              <a:defRPr sz="2400" cap="none"/>
            </a:lvl1pPr>
          </a:lstStyle>
          <a:p>
            <a:r>
              <a:t>Title Text</a:t>
            </a:r>
          </a:p>
        </p:txBody>
      </p:sp>
      <p:sp>
        <p:nvSpPr>
          <p:cNvPr id="89" name="Shape 89"/>
          <p:cNvSpPr>
            <a:spLocks noGrp="1"/>
          </p:cNvSpPr>
          <p:nvPr>
            <p:ph type="body" idx="1"/>
          </p:nvPr>
        </p:nvSpPr>
        <p:spPr>
          <a:xfrm>
            <a:off x="152400" y="1143000"/>
            <a:ext cx="8839200" cy="5334000"/>
          </a:xfrm>
          <a:prstGeom prst="rect">
            <a:avLst/>
          </a:prstGeom>
        </p:spPr>
        <p:txBody>
          <a:bodyPr anchor="t"/>
          <a:lstStyle>
            <a:lvl1pPr marL="342900" indent="-342900">
              <a:spcBef>
                <a:spcPts val="500"/>
              </a:spcBef>
              <a:buClr>
                <a:srgbClr val="3406E9"/>
              </a:buClr>
              <a:buSzPct val="100000"/>
              <a:buFont typeface="Wingdings 2"/>
              <a:buChar char="⧫"/>
              <a:defRPr sz="2200"/>
            </a:lvl1pPr>
            <a:lvl2pPr marL="899001" indent="-441800">
              <a:spcBef>
                <a:spcPts val="500"/>
              </a:spcBef>
              <a:buClr>
                <a:srgbClr val="3406E9"/>
              </a:buClr>
              <a:buSzPct val="100000"/>
              <a:buFont typeface="Wingdings 2"/>
              <a:buChar char="▪"/>
              <a:defRPr sz="2200"/>
            </a:lvl2pPr>
            <a:lvl3pPr marL="1252537" indent="-279400">
              <a:spcBef>
                <a:spcPts val="500"/>
              </a:spcBef>
              <a:buClr>
                <a:srgbClr val="3406E9"/>
              </a:buClr>
              <a:buSzPct val="100000"/>
              <a:buFont typeface="Wingdings 2"/>
              <a:buChar char="▪"/>
              <a:defRPr sz="2200"/>
            </a:lvl3pPr>
            <a:lvl4pPr marL="1781967" indent="-462756">
              <a:spcBef>
                <a:spcPts val="500"/>
              </a:spcBef>
              <a:buClr>
                <a:srgbClr val="3406E9"/>
              </a:buClr>
              <a:buSzPct val="100000"/>
              <a:buFont typeface="Wingdings 2"/>
              <a:buChar char="—"/>
              <a:defRPr sz="2200"/>
            </a:lvl4pPr>
            <a:lvl5pPr marL="2083435" indent="-251460">
              <a:spcBef>
                <a:spcPts val="500"/>
              </a:spcBef>
              <a:buClr>
                <a:srgbClr val="3406E9"/>
              </a:buClr>
              <a:buSzPct val="100000"/>
              <a:buFont typeface="Wingdings 2"/>
              <a:buChar char="◗"/>
              <a:defRPr sz="2200"/>
            </a:lvl5pPr>
          </a:lstStyle>
          <a:p>
            <a:r>
              <a:t>Body Level One</a:t>
            </a:r>
          </a:p>
          <a:p>
            <a:pPr lvl="1"/>
            <a:r>
              <a:t>Body Level Two</a:t>
            </a:r>
          </a:p>
          <a:p>
            <a:pPr lvl="2"/>
            <a:r>
              <a:t>Body Level Three</a:t>
            </a:r>
          </a:p>
          <a:p>
            <a:pPr lvl="3"/>
            <a:r>
              <a:t>Body Level Four</a:t>
            </a:r>
          </a:p>
          <a:p>
            <a:pPr lvl="4"/>
            <a:r>
              <a:t>Body Level Five</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7" name="Shape 97"/>
          <p:cNvSpPr>
            <a:spLocks noGrp="1"/>
          </p:cNvSpPr>
          <p:nvPr>
            <p:ph type="title"/>
          </p:nvPr>
        </p:nvSpPr>
        <p:spPr>
          <a:xfrm>
            <a:off x="6781800" y="76200"/>
            <a:ext cx="2209800" cy="6400800"/>
          </a:xfrm>
          <a:prstGeom prst="rect">
            <a:avLst/>
          </a:prstGeom>
        </p:spPr>
        <p:txBody>
          <a:bodyPr anchor="ctr"/>
          <a:lstStyle>
            <a:lvl1pPr algn="ctr">
              <a:defRPr sz="2400" cap="none"/>
            </a:lvl1pPr>
          </a:lstStyle>
          <a:p>
            <a:r>
              <a:t>Title Text</a:t>
            </a:r>
          </a:p>
        </p:txBody>
      </p:sp>
      <p:sp>
        <p:nvSpPr>
          <p:cNvPr id="98" name="Shape 98"/>
          <p:cNvSpPr>
            <a:spLocks noGrp="1"/>
          </p:cNvSpPr>
          <p:nvPr>
            <p:ph type="body" idx="1"/>
          </p:nvPr>
        </p:nvSpPr>
        <p:spPr>
          <a:xfrm>
            <a:off x="152400" y="76200"/>
            <a:ext cx="6477000" cy="6400800"/>
          </a:xfrm>
          <a:prstGeom prst="rect">
            <a:avLst/>
          </a:prstGeom>
        </p:spPr>
        <p:txBody>
          <a:bodyPr anchor="t"/>
          <a:lstStyle>
            <a:lvl1pPr marL="342900" indent="-342900">
              <a:spcBef>
                <a:spcPts val="500"/>
              </a:spcBef>
              <a:buClr>
                <a:srgbClr val="3406E9"/>
              </a:buClr>
              <a:buSzPct val="100000"/>
              <a:buFont typeface="Wingdings 2"/>
              <a:buChar char="⧫"/>
              <a:defRPr sz="2200"/>
            </a:lvl1pPr>
            <a:lvl2pPr marL="899001" indent="-441800">
              <a:spcBef>
                <a:spcPts val="500"/>
              </a:spcBef>
              <a:buClr>
                <a:srgbClr val="3406E9"/>
              </a:buClr>
              <a:buSzPct val="100000"/>
              <a:buFont typeface="Wingdings 2"/>
              <a:buChar char="▪"/>
              <a:defRPr sz="2200"/>
            </a:lvl2pPr>
            <a:lvl3pPr marL="1252537" indent="-279400">
              <a:spcBef>
                <a:spcPts val="500"/>
              </a:spcBef>
              <a:buClr>
                <a:srgbClr val="3406E9"/>
              </a:buClr>
              <a:buSzPct val="100000"/>
              <a:buFont typeface="Wingdings 2"/>
              <a:buChar char="▪"/>
              <a:defRPr sz="2200"/>
            </a:lvl3pPr>
            <a:lvl4pPr marL="1781967" indent="-462756">
              <a:spcBef>
                <a:spcPts val="500"/>
              </a:spcBef>
              <a:buClr>
                <a:srgbClr val="3406E9"/>
              </a:buClr>
              <a:buSzPct val="100000"/>
              <a:buFont typeface="Wingdings 2"/>
              <a:buChar char="—"/>
              <a:defRPr sz="2200"/>
            </a:lvl4pPr>
            <a:lvl5pPr marL="2083435" indent="-251460">
              <a:spcBef>
                <a:spcPts val="500"/>
              </a:spcBef>
              <a:buClr>
                <a:srgbClr val="3406E9"/>
              </a:buClr>
              <a:buSzPct val="100000"/>
              <a:buFont typeface="Wingdings 2"/>
              <a:buChar char="◗"/>
              <a:defRPr sz="22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flipH="1" flipV="1">
            <a:off x="-3" y="6629397"/>
            <a:ext cx="9144004" cy="6"/>
          </a:xfrm>
          <a:prstGeom prst="line">
            <a:avLst/>
          </a:prstGeom>
          <a:ln w="76200">
            <a:solidFill>
              <a:srgbClr val="00279F"/>
            </a:solidFill>
          </a:ln>
        </p:spPr>
        <p:txBody>
          <a:bodyPr lIns="45718" tIns="45718" rIns="45718" bIns="45718"/>
          <a:lstStyle/>
          <a:p>
            <a:endParaRPr dirty="0"/>
          </a:p>
        </p:txBody>
      </p:sp>
      <p:sp>
        <p:nvSpPr>
          <p:cNvPr id="3" name="Shape 3"/>
          <p:cNvSpPr/>
          <p:nvPr/>
        </p:nvSpPr>
        <p:spPr>
          <a:xfrm flipH="1" flipV="1">
            <a:off x="-4" y="990599"/>
            <a:ext cx="9144005" cy="3"/>
          </a:xfrm>
          <a:prstGeom prst="line">
            <a:avLst/>
          </a:prstGeom>
          <a:ln w="77788">
            <a:solidFill>
              <a:srgbClr val="00279F"/>
            </a:solidFill>
          </a:ln>
        </p:spPr>
        <p:txBody>
          <a:bodyPr lIns="45718" tIns="45718" rIns="45718" bIns="45718"/>
          <a:lstStyle/>
          <a:p>
            <a:endParaRPr dirty="0"/>
          </a:p>
        </p:txBody>
      </p:sp>
      <p:pic>
        <p:nvPicPr>
          <p:cNvPr id="4" name="image1.png"/>
          <p:cNvPicPr>
            <a:picLocks noChangeAspect="1"/>
          </p:cNvPicPr>
          <p:nvPr/>
        </p:nvPicPr>
        <p:blipFill>
          <a:blip r:embed="rId12">
            <a:extLst/>
          </a:blip>
          <a:stretch>
            <a:fillRect/>
          </a:stretch>
        </p:blipFill>
        <p:spPr>
          <a:xfrm>
            <a:off x="7772400" y="76200"/>
            <a:ext cx="1295400" cy="800100"/>
          </a:xfrm>
          <a:prstGeom prst="rect">
            <a:avLst/>
          </a:prstGeom>
          <a:ln w="12700">
            <a:miter lim="400000"/>
          </a:ln>
        </p:spPr>
      </p:pic>
      <p:pic>
        <p:nvPicPr>
          <p:cNvPr id="5" name="image2.png" descr="doe.pdf"/>
          <p:cNvPicPr>
            <a:picLocks noChangeAspect="1"/>
          </p:cNvPicPr>
          <p:nvPr/>
        </p:nvPicPr>
        <p:blipFill>
          <a:blip r:embed="rId13">
            <a:extLst/>
          </a:blip>
          <a:stretch>
            <a:fillRect/>
          </a:stretch>
        </p:blipFill>
        <p:spPr>
          <a:xfrm>
            <a:off x="79827" y="21771"/>
            <a:ext cx="904701" cy="904701"/>
          </a:xfrm>
          <a:prstGeom prst="rect">
            <a:avLst/>
          </a:prstGeom>
          <a:ln w="12700">
            <a:miter lim="400000"/>
          </a:ln>
        </p:spPr>
      </p:pic>
      <p:sp>
        <p:nvSpPr>
          <p:cNvPr id="6" name="Shape 6"/>
          <p:cNvSpPr>
            <a:spLocks noGrp="1"/>
          </p:cNvSpPr>
          <p:nvPr>
            <p:ph type="title"/>
          </p:nvPr>
        </p:nvSpPr>
        <p:spPr>
          <a:xfrm>
            <a:off x="722312" y="4406900"/>
            <a:ext cx="7772401" cy="1362075"/>
          </a:xfrm>
          <a:prstGeom prst="rect">
            <a:avLst/>
          </a:prstGeom>
          <a:ln w="12700">
            <a:miter lim="400000"/>
          </a:ln>
          <a:extLst>
            <a:ext uri="{C572A759-6A51-4108-AA02-DFA0A04FC94B}">
              <ma14:wrappingTextBoxFlag xmlns="" xmlns:ma14="http://schemas.microsoft.com/office/mac/drawingml/2011/main" val="1"/>
            </a:ext>
          </a:extLst>
        </p:spPr>
        <p:txBody>
          <a:bodyPr lIns="44450" tIns="44450" rIns="44450" bIns="44450">
            <a:normAutofit/>
          </a:bodyPr>
          <a:lstStyle/>
          <a:p>
            <a:r>
              <a:t>Title Text</a:t>
            </a:r>
          </a:p>
        </p:txBody>
      </p:sp>
      <p:sp>
        <p:nvSpPr>
          <p:cNvPr id="7" name="Shape 7"/>
          <p:cNvSpPr>
            <a:spLocks noGrp="1"/>
          </p:cNvSpPr>
          <p:nvPr>
            <p:ph type="body" idx="1"/>
          </p:nvPr>
        </p:nvSpPr>
        <p:spPr>
          <a:xfrm>
            <a:off x="722312" y="2906713"/>
            <a:ext cx="7772401" cy="1500191"/>
          </a:xfrm>
          <a:prstGeom prst="rect">
            <a:avLst/>
          </a:prstGeom>
          <a:ln w="12700">
            <a:miter lim="400000"/>
          </a:ln>
          <a:extLst>
            <a:ext uri="{C572A759-6A51-4108-AA02-DFA0A04FC94B}">
              <ma14:wrappingTextBoxFlag xmlns="" xmlns:ma14="http://schemas.microsoft.com/office/mac/drawingml/2011/main" val="1"/>
            </a:ext>
          </a:extLst>
        </p:spPr>
        <p:txBody>
          <a:bodyPr lIns="44450" tIns="44450" rIns="44450" bIns="44450" anchor="b">
            <a:normAutofit/>
          </a:bodyPr>
          <a:lstStyle/>
          <a:p>
            <a:r>
              <a:t>Body Level One</a:t>
            </a:r>
          </a:p>
          <a:p>
            <a:pPr lvl="1"/>
            <a:r>
              <a:t>Body Level Two</a:t>
            </a:r>
          </a:p>
          <a:p>
            <a:pPr lvl="2"/>
            <a:r>
              <a:t>Body Level Three</a:t>
            </a:r>
          </a:p>
          <a:p>
            <a:pPr lvl="3"/>
            <a:r>
              <a:t>Body Level Four</a:t>
            </a:r>
          </a:p>
          <a:p>
            <a:pPr lvl="4"/>
            <a:r>
              <a:t>Body Level Five</a:t>
            </a:r>
          </a:p>
        </p:txBody>
      </p:sp>
      <p:sp>
        <p:nvSpPr>
          <p:cNvPr id="8" name="Shape 8"/>
          <p:cNvSpPr>
            <a:spLocks noGrp="1"/>
          </p:cNvSpPr>
          <p:nvPr>
            <p:ph type="sldNum" sz="quarter" idx="2"/>
          </p:nvPr>
        </p:nvSpPr>
        <p:spPr>
          <a:xfrm>
            <a:off x="6279548" y="6221732"/>
            <a:ext cx="273652" cy="269237"/>
          </a:xfrm>
          <a:prstGeom prst="rect">
            <a:avLst/>
          </a:prstGeom>
          <a:ln w="12700">
            <a:miter lim="400000"/>
          </a:ln>
        </p:spPr>
        <p:txBody>
          <a:bodyPr wrap="none" lIns="45718" tIns="45718" rIns="45718" bIns="45718" anchor="ctr">
            <a:spAutoFit/>
          </a:bodyPr>
          <a:lstStyle>
            <a:lvl1pPr algn="r">
              <a:defRPr sz="1200">
                <a:latin typeface="+mn-lt"/>
                <a:ea typeface="+mn-ea"/>
                <a:cs typeface="+mn-cs"/>
                <a:sym typeface="Helvetica"/>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1pPr>
      <a:lvl2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2pPr>
      <a:lvl3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3pPr>
      <a:lvl4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4pPr>
      <a:lvl5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5pPr>
      <a:lvl6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6pPr>
      <a:lvl7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7pPr>
      <a:lvl8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8pPr>
      <a:lvl9pPr marL="0" marR="0" indent="0" algn="l" defTabSz="914400" rtl="0" latinLnBrk="0">
        <a:lnSpc>
          <a:spcPct val="85000"/>
        </a:lnSpc>
        <a:spcBef>
          <a:spcPts val="0"/>
        </a:spcBef>
        <a:spcAft>
          <a:spcPts val="0"/>
        </a:spcAft>
        <a:buClrTx/>
        <a:buSzTx/>
        <a:buFontTx/>
        <a:buNone/>
        <a:tabLst/>
        <a:defRPr sz="4000" b="1" i="0" u="none" strike="noStrike" cap="all" spc="0" baseline="0">
          <a:ln>
            <a:noFill/>
          </a:ln>
          <a:solidFill>
            <a:srgbClr val="00279F"/>
          </a:solidFill>
          <a:uFillTx/>
          <a:latin typeface="Arial"/>
          <a:ea typeface="Arial"/>
          <a:cs typeface="Arial"/>
          <a:sym typeface="Arial"/>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100000"/>
        </a:lnSpc>
        <a:spcBef>
          <a:spcPts val="400"/>
        </a:spcBef>
        <a:spcAft>
          <a:spcPts val="0"/>
        </a:spcAft>
        <a:buClrTx/>
        <a:buSzTx/>
        <a:buFontTx/>
        <a:buNone/>
        <a:tabLst/>
        <a:defRPr sz="2000" b="0" i="0" u="none" strike="noStrike" cap="none" spc="0" baseline="0">
          <a:ln>
            <a:noFill/>
          </a:ln>
          <a:solidFill>
            <a:srgbClr val="000000"/>
          </a:solidFill>
          <a:uFillTx/>
          <a:latin typeface="Arial"/>
          <a:ea typeface="Arial"/>
          <a:cs typeface="Arial"/>
          <a:sym typeface="Arial"/>
        </a:defRPr>
      </a:lvl5pPr>
      <a:lvl6pPr marL="2517775"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000000"/>
          </a:solidFill>
          <a:uFillTx/>
          <a:latin typeface="Arial"/>
          <a:ea typeface="Arial"/>
          <a:cs typeface="Arial"/>
          <a:sym typeface="Arial"/>
        </a:defRPr>
      </a:lvl6pPr>
      <a:lvl7pPr marL="2974975"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000000"/>
          </a:solidFill>
          <a:uFillTx/>
          <a:latin typeface="Arial"/>
          <a:ea typeface="Arial"/>
          <a:cs typeface="Arial"/>
          <a:sym typeface="Arial"/>
        </a:defRPr>
      </a:lvl7pPr>
      <a:lvl8pPr marL="3432173" marR="0" indent="-228599"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000000"/>
          </a:solidFill>
          <a:uFillTx/>
          <a:latin typeface="Arial"/>
          <a:ea typeface="Arial"/>
          <a:cs typeface="Arial"/>
          <a:sym typeface="Arial"/>
        </a:defRPr>
      </a:lvl8pPr>
      <a:lvl9pPr marL="3889373" marR="0" indent="-228598"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ctrTitle"/>
          </p:nvPr>
        </p:nvSpPr>
        <p:spPr>
          <a:xfrm>
            <a:off x="685800" y="1402633"/>
            <a:ext cx="7772400" cy="1470031"/>
          </a:xfrm>
          <a:prstGeom prst="rect">
            <a:avLst/>
          </a:prstGeom>
        </p:spPr>
        <p:txBody>
          <a:bodyPr/>
          <a:lstStyle/>
          <a:p>
            <a:r>
              <a:rPr lang="en-US" dirty="0"/>
              <a:t>Last Level Collective Hardware Prefetching For Data-Parallel Applications</a:t>
            </a:r>
            <a:endParaRPr dirty="0"/>
          </a:p>
        </p:txBody>
      </p:sp>
      <p:pic>
        <p:nvPicPr>
          <p:cNvPr id="130" name="image3.png" descr="Screen Shot 2015-04-30 at 3.12.31 PM.png"/>
          <p:cNvPicPr>
            <a:picLocks noChangeAspect="1"/>
          </p:cNvPicPr>
          <p:nvPr/>
        </p:nvPicPr>
        <p:blipFill>
          <a:blip r:embed="rId2">
            <a:extLst/>
          </a:blip>
          <a:stretch>
            <a:fillRect/>
          </a:stretch>
        </p:blipFill>
        <p:spPr>
          <a:xfrm>
            <a:off x="2628129" y="158944"/>
            <a:ext cx="3887741" cy="699184"/>
          </a:xfrm>
          <a:prstGeom prst="rect">
            <a:avLst/>
          </a:prstGeom>
          <a:ln w="12700">
            <a:miter lim="400000"/>
          </a:ln>
        </p:spPr>
      </p:pic>
      <p:sp>
        <p:nvSpPr>
          <p:cNvPr id="131" name="Shape 131"/>
          <p:cNvSpPr>
            <a:spLocks noGrp="1"/>
          </p:cNvSpPr>
          <p:nvPr>
            <p:ph type="subTitle" sz="half" idx="1"/>
          </p:nvPr>
        </p:nvSpPr>
        <p:spPr>
          <a:xfrm>
            <a:off x="1371600" y="3473470"/>
            <a:ext cx="6400800" cy="2677787"/>
          </a:xfrm>
          <a:prstGeom prst="rect">
            <a:avLst/>
          </a:prstGeom>
        </p:spPr>
        <p:txBody>
          <a:bodyPr/>
          <a:lstStyle/>
          <a:p>
            <a:pPr>
              <a:lnSpc>
                <a:spcPct val="90000"/>
              </a:lnSpc>
            </a:pPr>
            <a:r>
              <a:rPr lang="en-US" b="1" dirty="0"/>
              <a:t>George Michelogiannakis</a:t>
            </a:r>
            <a:r>
              <a:rPr lang="en-US" dirty="0"/>
              <a:t>, John </a:t>
            </a:r>
            <a:r>
              <a:rPr lang="en-US" dirty="0" err="1"/>
              <a:t>Shalf</a:t>
            </a:r>
            <a:endParaRPr lang="en-US" dirty="0"/>
          </a:p>
          <a:p>
            <a:pPr>
              <a:lnSpc>
                <a:spcPct val="90000"/>
              </a:lnSpc>
            </a:pPr>
            <a:endParaRPr lang="en-US" dirty="0"/>
          </a:p>
          <a:p>
            <a:pPr>
              <a:lnSpc>
                <a:spcPct val="90000"/>
              </a:lnSpc>
            </a:pPr>
            <a:r>
              <a:rPr dirty="0"/>
              <a:t>Lawrence Berkeley National Laboratory</a:t>
            </a:r>
            <a:r>
              <a:rPr lang="en-US" dirty="0"/>
              <a:t>,</a:t>
            </a:r>
          </a:p>
          <a:p>
            <a:pPr>
              <a:lnSpc>
                <a:spcPct val="90000"/>
              </a:lnSpc>
            </a:pPr>
            <a:r>
              <a:rPr lang="en-US" dirty="0"/>
              <a:t>Berkeley, CA, USA</a:t>
            </a:r>
            <a:endParaRPr dirty="0"/>
          </a:p>
          <a:p>
            <a:pPr>
              <a:lnSpc>
                <a:spcPct val="90000"/>
              </a:lnSpc>
            </a:pPr>
            <a:endParaRPr dirty="0"/>
          </a:p>
          <a:p>
            <a:pPr>
              <a:lnSpc>
                <a:spcPct val="90000"/>
              </a:lnSpc>
              <a:defRPr sz="1600"/>
            </a:pPr>
            <a:r>
              <a:rPr lang="en-US" dirty="0" err="1"/>
              <a:t>HiPC</a:t>
            </a:r>
            <a:r>
              <a:rPr lang="en-US" dirty="0"/>
              <a:t> 2017</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a:t>
            </a:r>
          </a:p>
        </p:txBody>
      </p:sp>
      <p:sp>
        <p:nvSpPr>
          <p:cNvPr id="5" name="Rectangle 4"/>
          <p:cNvSpPr/>
          <p:nvPr/>
        </p:nvSpPr>
        <p:spPr>
          <a:xfrm>
            <a:off x="1254606" y="1939637"/>
            <a:ext cx="2470727" cy="2478424"/>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000000"/>
              </a:solidFill>
              <a:effectLst/>
              <a:uFillTx/>
              <a:latin typeface="+mj-lt"/>
              <a:ea typeface="+mj-ea"/>
              <a:cs typeface="+mj-cs"/>
              <a:sym typeface="Calibri"/>
            </a:endParaRPr>
          </a:p>
        </p:txBody>
      </p:sp>
      <p:sp>
        <p:nvSpPr>
          <p:cNvPr id="6" name="TextBox 5"/>
          <p:cNvSpPr txBox="1"/>
          <p:nvPr/>
        </p:nvSpPr>
        <p:spPr>
          <a:xfrm>
            <a:off x="1593273" y="1431635"/>
            <a:ext cx="1775657"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Stride table</a:t>
            </a:r>
          </a:p>
        </p:txBody>
      </p:sp>
      <p:cxnSp>
        <p:nvCxnSpPr>
          <p:cNvPr id="8" name="Straight Arrow Connector 7"/>
          <p:cNvCxnSpPr/>
          <p:nvPr/>
        </p:nvCxnSpPr>
        <p:spPr>
          <a:xfrm>
            <a:off x="207818" y="3109576"/>
            <a:ext cx="954424" cy="0"/>
          </a:xfrm>
          <a:prstGeom prst="straightConnector1">
            <a:avLst/>
          </a:prstGeom>
          <a:noFill/>
          <a:ln w="25400" cap="flat">
            <a:solidFill>
              <a:schemeClr val="accent1"/>
            </a:solidFill>
            <a:prstDash val="solid"/>
            <a:round/>
            <a:tailEnd type="arrow"/>
          </a:ln>
          <a:effectLst/>
          <a:sp3d/>
        </p:spPr>
        <p:style>
          <a:lnRef idx="0">
            <a:scrgbClr r="0" g="0" b="0"/>
          </a:lnRef>
          <a:fillRef idx="0">
            <a:scrgbClr r="0" g="0" b="0"/>
          </a:fillRef>
          <a:effectRef idx="0">
            <a:scrgbClr r="0" g="0" b="0"/>
          </a:effectRef>
          <a:fontRef idx="none"/>
        </p:style>
      </p:cxnSp>
      <p:sp>
        <p:nvSpPr>
          <p:cNvPr id="9" name="TextBox 8"/>
          <p:cNvSpPr txBox="1"/>
          <p:nvPr/>
        </p:nvSpPr>
        <p:spPr>
          <a:xfrm>
            <a:off x="213976" y="2677005"/>
            <a:ext cx="927894"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Address</a:t>
            </a:r>
          </a:p>
        </p:txBody>
      </p:sp>
      <p:cxnSp>
        <p:nvCxnSpPr>
          <p:cNvPr id="11" name="Straight Connector 10"/>
          <p:cNvCxnSpPr/>
          <p:nvPr/>
        </p:nvCxnSpPr>
        <p:spPr>
          <a:xfrm>
            <a:off x="1878061" y="1947333"/>
            <a:ext cx="0" cy="2455334"/>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3" name="Straight Connector 12"/>
          <p:cNvCxnSpPr/>
          <p:nvPr/>
        </p:nvCxnSpPr>
        <p:spPr>
          <a:xfrm>
            <a:off x="2507673" y="1938097"/>
            <a:ext cx="9236" cy="246457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4" name="Straight Connector 13"/>
          <p:cNvCxnSpPr/>
          <p:nvPr/>
        </p:nvCxnSpPr>
        <p:spPr>
          <a:xfrm>
            <a:off x="3091104" y="1936557"/>
            <a:ext cx="3078" cy="246611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p:cNvCxnSpPr/>
          <p:nvPr/>
        </p:nvCxnSpPr>
        <p:spPr>
          <a:xfrm>
            <a:off x="1246909" y="2547697"/>
            <a:ext cx="2501515" cy="7697"/>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22" name="Straight Connector 21"/>
          <p:cNvCxnSpPr/>
          <p:nvPr/>
        </p:nvCxnSpPr>
        <p:spPr>
          <a:xfrm>
            <a:off x="1245369" y="3138825"/>
            <a:ext cx="2501515" cy="7697"/>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23" name="Straight Connector 22"/>
          <p:cNvCxnSpPr/>
          <p:nvPr/>
        </p:nvCxnSpPr>
        <p:spPr>
          <a:xfrm>
            <a:off x="1236132" y="3760740"/>
            <a:ext cx="2501515" cy="7697"/>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28" name="Straight Connector 27"/>
          <p:cNvCxnSpPr/>
          <p:nvPr/>
        </p:nvCxnSpPr>
        <p:spPr>
          <a:xfrm flipH="1">
            <a:off x="723515" y="4441152"/>
            <a:ext cx="515697" cy="646545"/>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29" name="Straight Connector 28"/>
          <p:cNvCxnSpPr/>
          <p:nvPr/>
        </p:nvCxnSpPr>
        <p:spPr>
          <a:xfrm>
            <a:off x="1854971" y="4448848"/>
            <a:ext cx="500302" cy="615758"/>
          </a:xfrm>
          <a:prstGeom prst="line">
            <a:avLst/>
          </a:prstGeom>
          <a:noFill/>
          <a:ln w="6350" cap="flat">
            <a:solidFill>
              <a:schemeClr val="tx1"/>
            </a:solidFill>
            <a:prstDash val="solid"/>
            <a:round/>
          </a:ln>
          <a:effectLst/>
          <a:sp3d/>
        </p:spPr>
        <p:style>
          <a:lnRef idx="0">
            <a:scrgbClr r="0" g="0" b="0"/>
          </a:lnRef>
          <a:fillRef idx="0">
            <a:scrgbClr r="0" g="0" b="0"/>
          </a:fillRef>
          <a:effectRef idx="0">
            <a:scrgbClr r="0" g="0" b="0"/>
          </a:effectRef>
          <a:fontRef idx="none"/>
        </p:style>
      </p:cxnSp>
      <p:sp>
        <p:nvSpPr>
          <p:cNvPr id="33" name="Rectangle 32">
            <a:extLst>
              <a:ext uri="{FF2B5EF4-FFF2-40B4-BE49-F238E27FC236}">
                <a16:creationId xmlns:a16="http://schemas.microsoft.com/office/drawing/2014/main" id="{7BD00153-DFE8-42D6-B17D-8A73410DC379}"/>
              </a:ext>
            </a:extLst>
          </p:cNvPr>
          <p:cNvSpPr/>
          <p:nvPr/>
        </p:nvSpPr>
        <p:spPr bwMode="auto">
          <a:xfrm>
            <a:off x="755867" y="5120910"/>
            <a:ext cx="1537832" cy="31315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latin typeface="Helvetica" pitchFamily="-65" charset="0"/>
              </a:rPr>
              <a:t>Base</a:t>
            </a:r>
            <a:endParaRPr kumimoji="0" lang="en-US" sz="1400" b="0" i="0" u="none" strike="noStrike" cap="none" normalizeH="0" baseline="0" dirty="0">
              <a:ln>
                <a:noFill/>
              </a:ln>
              <a:solidFill>
                <a:schemeClr val="tx1"/>
              </a:solidFill>
              <a:effectLst/>
              <a:latin typeface="Helvetica" pitchFamily="-65" charset="0"/>
            </a:endParaRPr>
          </a:p>
        </p:txBody>
      </p:sp>
      <p:sp>
        <p:nvSpPr>
          <p:cNvPr id="41" name="Rectangle 40">
            <a:extLst>
              <a:ext uri="{FF2B5EF4-FFF2-40B4-BE49-F238E27FC236}">
                <a16:creationId xmlns:a16="http://schemas.microsoft.com/office/drawing/2014/main" id="{7BD00153-DFE8-42D6-B17D-8A73410DC379}"/>
              </a:ext>
            </a:extLst>
          </p:cNvPr>
          <p:cNvSpPr/>
          <p:nvPr/>
        </p:nvSpPr>
        <p:spPr bwMode="auto">
          <a:xfrm>
            <a:off x="754327" y="5942946"/>
            <a:ext cx="1537832" cy="31315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latin typeface="Helvetica" pitchFamily="-65" charset="0"/>
              </a:rPr>
              <a:t>Base + </a:t>
            </a:r>
            <a:r>
              <a:rPr lang="en-US" sz="1400" dirty="0" err="1">
                <a:solidFill>
                  <a:schemeClr val="tx1"/>
                </a:solidFill>
                <a:latin typeface="Helvetica" pitchFamily="-65" charset="0"/>
              </a:rPr>
              <a:t>Nstride</a:t>
            </a:r>
            <a:endParaRPr kumimoji="0" lang="en-US" sz="1400" b="0" i="0" u="none" strike="noStrike" cap="none" normalizeH="0" baseline="0" dirty="0">
              <a:ln>
                <a:noFill/>
              </a:ln>
              <a:solidFill>
                <a:schemeClr val="tx1"/>
              </a:solidFill>
              <a:effectLst/>
              <a:latin typeface="Helvetica" pitchFamily="-65" charset="0"/>
            </a:endParaRPr>
          </a:p>
        </p:txBody>
      </p:sp>
      <p:sp>
        <p:nvSpPr>
          <p:cNvPr id="42" name="Rectangle 41">
            <a:extLst>
              <a:ext uri="{FF2B5EF4-FFF2-40B4-BE49-F238E27FC236}">
                <a16:creationId xmlns:a16="http://schemas.microsoft.com/office/drawing/2014/main" id="{7BD00153-DFE8-42D6-B17D-8A73410DC379}"/>
              </a:ext>
            </a:extLst>
          </p:cNvPr>
          <p:cNvSpPr/>
          <p:nvPr/>
        </p:nvSpPr>
        <p:spPr bwMode="auto">
          <a:xfrm>
            <a:off x="754328" y="5519613"/>
            <a:ext cx="1537832" cy="31315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mr-IN" sz="1400" dirty="0">
                <a:solidFill>
                  <a:schemeClr val="tx1"/>
                </a:solidFill>
                <a:latin typeface="Helvetica" pitchFamily="-65" charset="0"/>
              </a:rPr>
              <a:t>…</a:t>
            </a:r>
            <a:endParaRPr kumimoji="0" lang="en-US" sz="1400" b="0" i="0" u="none" strike="noStrike" cap="none" normalizeH="0" baseline="0" dirty="0">
              <a:ln>
                <a:noFill/>
              </a:ln>
              <a:solidFill>
                <a:schemeClr val="tx1"/>
              </a:solidFill>
              <a:effectLst/>
              <a:latin typeface="Helvetica" pitchFamily="-65" charset="0"/>
            </a:endParaRPr>
          </a:p>
        </p:txBody>
      </p:sp>
      <p:sp>
        <p:nvSpPr>
          <p:cNvPr id="44" name="Rectangle 43"/>
          <p:cNvSpPr/>
          <p:nvPr/>
        </p:nvSpPr>
        <p:spPr>
          <a:xfrm>
            <a:off x="5324765" y="1961189"/>
            <a:ext cx="2225962" cy="1764144"/>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000000"/>
              </a:solidFill>
              <a:effectLst/>
              <a:uFillTx/>
              <a:latin typeface="+mj-lt"/>
              <a:ea typeface="+mj-ea"/>
              <a:cs typeface="+mj-cs"/>
              <a:sym typeface="Calibri"/>
            </a:endParaRPr>
          </a:p>
        </p:txBody>
      </p:sp>
      <p:sp>
        <p:nvSpPr>
          <p:cNvPr id="45" name="TextBox 44"/>
          <p:cNvSpPr txBox="1"/>
          <p:nvPr/>
        </p:nvSpPr>
        <p:spPr>
          <a:xfrm>
            <a:off x="5555674" y="1430095"/>
            <a:ext cx="1833866"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Group table</a:t>
            </a:r>
          </a:p>
        </p:txBody>
      </p:sp>
      <p:cxnSp>
        <p:nvCxnSpPr>
          <p:cNvPr id="47" name="Straight Connector 46"/>
          <p:cNvCxnSpPr/>
          <p:nvPr/>
        </p:nvCxnSpPr>
        <p:spPr>
          <a:xfrm>
            <a:off x="5333999" y="2378364"/>
            <a:ext cx="2209031" cy="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49" name="Straight Connector 48"/>
          <p:cNvCxnSpPr/>
          <p:nvPr/>
        </p:nvCxnSpPr>
        <p:spPr>
          <a:xfrm>
            <a:off x="5332460" y="2815552"/>
            <a:ext cx="2209031" cy="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50" name="Straight Connector 49"/>
          <p:cNvCxnSpPr/>
          <p:nvPr/>
        </p:nvCxnSpPr>
        <p:spPr>
          <a:xfrm>
            <a:off x="5332459" y="3277370"/>
            <a:ext cx="2209031" cy="0"/>
          </a:xfrm>
          <a:prstGeom prst="line">
            <a:avLst/>
          </a:prstGeom>
          <a:noFill/>
          <a:ln w="2540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51" name="Straight Arrow Connector 50"/>
          <p:cNvCxnSpPr/>
          <p:nvPr/>
        </p:nvCxnSpPr>
        <p:spPr>
          <a:xfrm>
            <a:off x="4208703" y="2777067"/>
            <a:ext cx="954424" cy="0"/>
          </a:xfrm>
          <a:prstGeom prst="straightConnector1">
            <a:avLst/>
          </a:prstGeom>
          <a:noFill/>
          <a:ln w="25400" cap="flat">
            <a:solidFill>
              <a:schemeClr val="accent1"/>
            </a:solidFill>
            <a:prstDash val="solid"/>
            <a:round/>
            <a:tailEnd type="arrow"/>
          </a:ln>
          <a:effectLst/>
          <a:sp3d/>
        </p:spPr>
        <p:style>
          <a:lnRef idx="0">
            <a:scrgbClr r="0" g="0" b="0"/>
          </a:lnRef>
          <a:fillRef idx="0">
            <a:scrgbClr r="0" g="0" b="0"/>
          </a:fillRef>
          <a:effectRef idx="0">
            <a:scrgbClr r="0" g="0" b="0"/>
          </a:effectRef>
          <a:fontRef idx="none"/>
        </p:style>
      </p:cxnSp>
      <p:sp>
        <p:nvSpPr>
          <p:cNvPr id="52" name="TextBox 51"/>
          <p:cNvSpPr txBox="1"/>
          <p:nvPr/>
        </p:nvSpPr>
        <p:spPr>
          <a:xfrm>
            <a:off x="3837710" y="2359890"/>
            <a:ext cx="1491450"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PC of request</a:t>
            </a:r>
          </a:p>
        </p:txBody>
      </p:sp>
      <p:sp>
        <p:nvSpPr>
          <p:cNvPr id="53" name="TextBox 52"/>
          <p:cNvSpPr txBox="1"/>
          <p:nvPr/>
        </p:nvSpPr>
        <p:spPr>
          <a:xfrm>
            <a:off x="2398418" y="5585810"/>
            <a:ext cx="4074189" cy="707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Stride entries also include</a:t>
            </a:r>
            <a:r>
              <a:rPr kumimoji="0" lang="en-US" sz="2000" b="0" i="0" u="none" strike="noStrike" cap="none" spc="0" normalizeH="0" dirty="0">
                <a:ln>
                  <a:noFill/>
                </a:ln>
                <a:solidFill>
                  <a:srgbClr val="000000"/>
                </a:solidFill>
                <a:effectLst/>
                <a:uFillTx/>
                <a:latin typeface="+mj-lt"/>
                <a:ea typeface="+mj-ea"/>
                <a:cs typeface="+mj-cs"/>
                <a:sym typeface="Calibri"/>
              </a:rPr>
              <a:t> a pointer to</a:t>
            </a:r>
          </a:p>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dirty="0">
                <a:ln>
                  <a:noFill/>
                </a:ln>
                <a:solidFill>
                  <a:srgbClr val="000000"/>
                </a:solidFill>
                <a:effectLst/>
                <a:uFillTx/>
                <a:latin typeface="+mj-lt"/>
                <a:ea typeface="+mj-ea"/>
                <a:cs typeface="+mj-cs"/>
                <a:sym typeface="Calibri"/>
              </a:rPr>
              <a:t>other stride entries of the group</a:t>
            </a:r>
            <a:endParaRPr kumimoji="0" lang="en-US" sz="2000" b="0" i="0" u="none" strike="noStrike" cap="none" spc="0" normalizeH="0" baseline="0" dirty="0">
              <a:ln>
                <a:noFill/>
              </a:ln>
              <a:solidFill>
                <a:srgbClr val="000000"/>
              </a:solidFill>
              <a:effectLst/>
              <a:uFillTx/>
              <a:latin typeface="+mj-lt"/>
              <a:ea typeface="+mj-ea"/>
              <a:cs typeface="+mj-cs"/>
              <a:sym typeface="Calibri"/>
            </a:endParaRPr>
          </a:p>
        </p:txBody>
      </p:sp>
      <p:cxnSp>
        <p:nvCxnSpPr>
          <p:cNvPr id="55" name="Straight Arrow Connector 54"/>
          <p:cNvCxnSpPr/>
          <p:nvPr/>
        </p:nvCxnSpPr>
        <p:spPr>
          <a:xfrm flipV="1">
            <a:off x="1585576" y="3479030"/>
            <a:ext cx="1185333" cy="577273"/>
          </a:xfrm>
          <a:prstGeom prst="straightConnector1">
            <a:avLst/>
          </a:prstGeom>
          <a:noFill/>
          <a:ln w="25400" cap="flat">
            <a:solidFill>
              <a:srgbClr val="FF0000"/>
            </a:solidFill>
            <a:prstDash val="solid"/>
            <a:round/>
            <a:tailEnd type="arrow"/>
          </a:ln>
          <a:effectLst/>
          <a:sp3d/>
        </p:spPr>
        <p:style>
          <a:lnRef idx="0">
            <a:scrgbClr r="0" g="0" b="0"/>
          </a:lnRef>
          <a:fillRef idx="0">
            <a:scrgbClr r="0" g="0" b="0"/>
          </a:fillRef>
          <a:effectRef idx="0">
            <a:scrgbClr r="0" g="0" b="0"/>
          </a:effectRef>
          <a:fontRef idx="none"/>
        </p:style>
      </p:cxnSp>
      <p:cxnSp>
        <p:nvCxnSpPr>
          <p:cNvPr id="56" name="Straight Arrow Connector 55"/>
          <p:cNvCxnSpPr/>
          <p:nvPr/>
        </p:nvCxnSpPr>
        <p:spPr>
          <a:xfrm flipV="1">
            <a:off x="2794000" y="2278303"/>
            <a:ext cx="608061" cy="1223818"/>
          </a:xfrm>
          <a:prstGeom prst="straightConnector1">
            <a:avLst/>
          </a:prstGeom>
          <a:noFill/>
          <a:ln w="25400" cap="flat">
            <a:solidFill>
              <a:srgbClr val="FF0000"/>
            </a:solidFill>
            <a:prstDash val="solid"/>
            <a:round/>
            <a:tailEnd type="arrow"/>
          </a:ln>
          <a:effectLst/>
          <a:sp3d/>
        </p:spPr>
        <p:style>
          <a:lnRef idx="0">
            <a:scrgbClr r="0" g="0" b="0"/>
          </a:lnRef>
          <a:fillRef idx="0">
            <a:scrgbClr r="0" g="0" b="0"/>
          </a:fillRef>
          <a:effectRef idx="0">
            <a:scrgbClr r="0" g="0" b="0"/>
          </a:effectRef>
          <a:fontRef idx="none"/>
        </p:style>
      </p:cxnSp>
      <p:sp>
        <p:nvSpPr>
          <p:cNvPr id="60" name="TextBox 59"/>
          <p:cNvSpPr txBox="1"/>
          <p:nvPr/>
        </p:nvSpPr>
        <p:spPr>
          <a:xfrm>
            <a:off x="5337814" y="2398374"/>
            <a:ext cx="2225926" cy="338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000000"/>
                </a:solidFill>
                <a:effectLst/>
                <a:uFillTx/>
                <a:latin typeface="+mj-lt"/>
                <a:ea typeface="+mj-ea"/>
                <a:cs typeface="+mj-cs"/>
                <a:sym typeface="Calibri"/>
              </a:rPr>
              <a:t>First stride entry of group</a:t>
            </a:r>
          </a:p>
        </p:txBody>
      </p:sp>
      <p:cxnSp>
        <p:nvCxnSpPr>
          <p:cNvPr id="61" name="Straight Arrow Connector 60"/>
          <p:cNvCxnSpPr>
            <a:stCxn id="60" idx="1"/>
          </p:cNvCxnSpPr>
          <p:nvPr/>
        </p:nvCxnSpPr>
        <p:spPr>
          <a:xfrm flipH="1">
            <a:off x="1430832" y="2567649"/>
            <a:ext cx="3906982" cy="1604109"/>
          </a:xfrm>
          <a:prstGeom prst="straightConnector1">
            <a:avLst/>
          </a:prstGeom>
          <a:noFill/>
          <a:ln w="25400" cap="flat">
            <a:solidFill>
              <a:srgbClr val="FF0000"/>
            </a:solidFill>
            <a:prstDash val="solid"/>
            <a:round/>
            <a:tailEnd type="arrow"/>
          </a:ln>
          <a:effectLst/>
          <a:sp3d/>
        </p:spPr>
        <p:style>
          <a:lnRef idx="0">
            <a:scrgbClr r="0" g="0" b="0"/>
          </a:lnRef>
          <a:fillRef idx="0">
            <a:scrgbClr r="0" g="0" b="0"/>
          </a:fillRef>
          <a:effectRef idx="0">
            <a:scrgbClr r="0" g="0" b="0"/>
          </a:effectRef>
          <a:fontRef idx="none"/>
        </p:style>
      </p:cxnSp>
      <p:sp>
        <p:nvSpPr>
          <p:cNvPr id="66" name="TextBox 65"/>
          <p:cNvSpPr txBox="1"/>
          <p:nvPr/>
        </p:nvSpPr>
        <p:spPr>
          <a:xfrm>
            <a:off x="3971636" y="4133273"/>
            <a:ext cx="5170217" cy="13234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No cycle time increase compared to </a:t>
            </a:r>
            <a:r>
              <a:rPr kumimoji="0" lang="en-US" sz="2000" b="0" i="0" u="none" strike="noStrike" cap="none" spc="0" normalizeH="0" baseline="0" dirty="0" err="1">
                <a:ln>
                  <a:noFill/>
                </a:ln>
                <a:solidFill>
                  <a:srgbClr val="000000"/>
                </a:solidFill>
                <a:effectLst/>
                <a:uFillTx/>
                <a:latin typeface="+mj-lt"/>
                <a:ea typeface="+mj-ea"/>
                <a:cs typeface="+mj-cs"/>
                <a:sym typeface="Calibri"/>
              </a:rPr>
              <a:t>strided</a:t>
            </a:r>
            <a:endParaRPr kumimoji="0" lang="en-US" sz="2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lang="en-US" sz="2000" dirty="0"/>
          </a:p>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Higher dynamic power compared to competitors</a:t>
            </a:r>
          </a:p>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But only a 1% compared to a L2 cache</a:t>
            </a:r>
          </a:p>
        </p:txBody>
      </p:sp>
    </p:spTree>
    <p:extLst>
      <p:ext uri="{BB962C8B-B14F-4D97-AF65-F5344CB8AC3E}">
        <p14:creationId xmlns:p14="http://schemas.microsoft.com/office/powerpoint/2010/main" val="7201047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52" grpId="0"/>
      <p:bldP spid="53" grpId="0"/>
      <p:bldP spid="60" grpId="0"/>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t>
            </a:r>
          </a:p>
        </p:txBody>
      </p:sp>
      <p:cxnSp>
        <p:nvCxnSpPr>
          <p:cNvPr id="5" name="Straight Arrow Connector 4">
            <a:extLst>
              <a:ext uri="{FF2B5EF4-FFF2-40B4-BE49-F238E27FC236}">
                <a16:creationId xmlns:a16="http://schemas.microsoft.com/office/drawing/2014/main" id="{D00F8410-85AC-43D4-826C-4568DDB80EC8}"/>
              </a:ext>
            </a:extLst>
          </p:cNvPr>
          <p:cNvCxnSpPr>
            <a:cxnSpLocks/>
          </p:cNvCxnSpPr>
          <p:nvPr/>
        </p:nvCxnSpPr>
        <p:spPr>
          <a:xfrm>
            <a:off x="4574222" y="1212906"/>
            <a:ext cx="0" cy="460332"/>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A3C1735B-114B-4961-8449-9D67DA4ADE22}"/>
              </a:ext>
            </a:extLst>
          </p:cNvPr>
          <p:cNvSpPr txBox="1"/>
          <p:nvPr/>
        </p:nvSpPr>
        <p:spPr>
          <a:xfrm>
            <a:off x="4675368" y="1330890"/>
            <a:ext cx="2855906"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Memory request arrives</a:t>
            </a:r>
          </a:p>
        </p:txBody>
      </p:sp>
      <p:sp>
        <p:nvSpPr>
          <p:cNvPr id="7" name="Diamond 6">
            <a:extLst>
              <a:ext uri="{FF2B5EF4-FFF2-40B4-BE49-F238E27FC236}">
                <a16:creationId xmlns:a16="http://schemas.microsoft.com/office/drawing/2014/main" id="{76BD950D-B23D-497C-BBBA-A71A1B396AAE}"/>
              </a:ext>
            </a:extLst>
          </p:cNvPr>
          <p:cNvSpPr/>
          <p:nvPr/>
        </p:nvSpPr>
        <p:spPr>
          <a:xfrm>
            <a:off x="3565197" y="1638098"/>
            <a:ext cx="2016687" cy="1650734"/>
          </a:xfrm>
          <a:prstGeom prst="diamond">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000000"/>
                </a:solidFill>
                <a:effectLst/>
                <a:uFillTx/>
                <a:latin typeface="+mj-lt"/>
                <a:ea typeface="+mj-ea"/>
                <a:cs typeface="+mj-cs"/>
                <a:sym typeface="Calibri"/>
              </a:rPr>
              <a:t>Stride entry exists?</a:t>
            </a:r>
          </a:p>
        </p:txBody>
      </p:sp>
      <p:cxnSp>
        <p:nvCxnSpPr>
          <p:cNvPr id="9" name="Straight Arrow Connector 8">
            <a:extLst>
              <a:ext uri="{FF2B5EF4-FFF2-40B4-BE49-F238E27FC236}">
                <a16:creationId xmlns:a16="http://schemas.microsoft.com/office/drawing/2014/main" id="{B27F31EA-9CC0-4A1A-B0E6-A0C833AD7EE6}"/>
              </a:ext>
            </a:extLst>
          </p:cNvPr>
          <p:cNvCxnSpPr/>
          <p:nvPr/>
        </p:nvCxnSpPr>
        <p:spPr>
          <a:xfrm>
            <a:off x="5561556" y="2467627"/>
            <a:ext cx="516713" cy="0"/>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10" name="Rectangle 9">
            <a:extLst>
              <a:ext uri="{FF2B5EF4-FFF2-40B4-BE49-F238E27FC236}">
                <a16:creationId xmlns:a16="http://schemas.microsoft.com/office/drawing/2014/main" id="{04ED5523-7111-4EAA-A729-EE8E4BDA1104}"/>
              </a:ext>
            </a:extLst>
          </p:cNvPr>
          <p:cNvSpPr/>
          <p:nvPr/>
        </p:nvSpPr>
        <p:spPr>
          <a:xfrm>
            <a:off x="6078269" y="2066573"/>
            <a:ext cx="2489534" cy="769437"/>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Create </a:t>
            </a:r>
            <a:r>
              <a:rPr lang="en-US" sz="2200" dirty="0"/>
              <a:t>entry</a:t>
            </a:r>
            <a:r>
              <a:rPr kumimoji="0" lang="en-US" sz="2200" b="0" i="0" u="none" strike="noStrike" cap="none" spc="0" normalizeH="0" baseline="0" dirty="0">
                <a:ln>
                  <a:noFill/>
                </a:ln>
                <a:solidFill>
                  <a:srgbClr val="000000"/>
                </a:solidFill>
                <a:effectLst/>
                <a:uFillTx/>
                <a:latin typeface="+mj-lt"/>
                <a:ea typeface="+mj-ea"/>
                <a:cs typeface="+mj-cs"/>
                <a:sym typeface="Calibri"/>
              </a:rPr>
              <a:t>. No group activation</a:t>
            </a:r>
          </a:p>
        </p:txBody>
      </p:sp>
      <p:cxnSp>
        <p:nvCxnSpPr>
          <p:cNvPr id="12" name="Straight Arrow Connector 11">
            <a:extLst>
              <a:ext uri="{FF2B5EF4-FFF2-40B4-BE49-F238E27FC236}">
                <a16:creationId xmlns:a16="http://schemas.microsoft.com/office/drawing/2014/main" id="{4FFB0FF8-FA13-42B9-B936-8AE149010C7C}"/>
              </a:ext>
            </a:extLst>
          </p:cNvPr>
          <p:cNvCxnSpPr>
            <a:cxnSpLocks/>
            <a:endCxn id="13" idx="3"/>
          </p:cNvCxnSpPr>
          <p:nvPr/>
        </p:nvCxnSpPr>
        <p:spPr>
          <a:xfrm flipH="1">
            <a:off x="2937624" y="2464863"/>
            <a:ext cx="613508" cy="1086368"/>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13" name="Diamond 12">
            <a:extLst>
              <a:ext uri="{FF2B5EF4-FFF2-40B4-BE49-F238E27FC236}">
                <a16:creationId xmlns:a16="http://schemas.microsoft.com/office/drawing/2014/main" id="{03B48DA4-5816-4CCC-B707-A1008156C26E}"/>
              </a:ext>
            </a:extLst>
          </p:cNvPr>
          <p:cNvSpPr/>
          <p:nvPr/>
        </p:nvSpPr>
        <p:spPr>
          <a:xfrm>
            <a:off x="920937" y="2970418"/>
            <a:ext cx="2016687" cy="1161625"/>
          </a:xfrm>
          <a:prstGeom prst="diamond">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err="1">
                <a:ln>
                  <a:noFill/>
                </a:ln>
                <a:solidFill>
                  <a:srgbClr val="000000"/>
                </a:solidFill>
                <a:effectLst/>
                <a:uFillTx/>
                <a:latin typeface="+mj-lt"/>
                <a:ea typeface="+mj-ea"/>
                <a:cs typeface="+mj-cs"/>
                <a:sym typeface="Calibri"/>
              </a:rPr>
              <a:t>Conf</a:t>
            </a:r>
            <a:r>
              <a:rPr kumimoji="0" lang="en-US" sz="1600" b="0" i="0" u="none" strike="noStrike" cap="none" spc="0" normalizeH="0" baseline="0" dirty="0">
                <a:ln>
                  <a:noFill/>
                </a:ln>
                <a:solidFill>
                  <a:srgbClr val="000000"/>
                </a:solidFill>
                <a:effectLst/>
                <a:uFillTx/>
                <a:latin typeface="+mj-lt"/>
                <a:ea typeface="+mj-ea"/>
                <a:cs typeface="+mj-cs"/>
                <a:sym typeface="Calibri"/>
              </a:rPr>
              <a:t> &gt; threshold?</a:t>
            </a:r>
          </a:p>
        </p:txBody>
      </p:sp>
      <p:sp>
        <p:nvSpPr>
          <p:cNvPr id="14" name="TextBox 13">
            <a:extLst>
              <a:ext uri="{FF2B5EF4-FFF2-40B4-BE49-F238E27FC236}">
                <a16:creationId xmlns:a16="http://schemas.microsoft.com/office/drawing/2014/main" id="{3052D2EC-02B1-475F-B9EC-63371690CAEE}"/>
              </a:ext>
            </a:extLst>
          </p:cNvPr>
          <p:cNvSpPr txBox="1"/>
          <p:nvPr/>
        </p:nvSpPr>
        <p:spPr>
          <a:xfrm>
            <a:off x="5581645" y="2059111"/>
            <a:ext cx="424151"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No</a:t>
            </a:r>
          </a:p>
        </p:txBody>
      </p:sp>
      <p:sp>
        <p:nvSpPr>
          <p:cNvPr id="15" name="TextBox 14">
            <a:extLst>
              <a:ext uri="{FF2B5EF4-FFF2-40B4-BE49-F238E27FC236}">
                <a16:creationId xmlns:a16="http://schemas.microsoft.com/office/drawing/2014/main" id="{0E033454-DE45-43A5-93C9-EFB70E42477E}"/>
              </a:ext>
            </a:extLst>
          </p:cNvPr>
          <p:cNvSpPr txBox="1"/>
          <p:nvPr/>
        </p:nvSpPr>
        <p:spPr>
          <a:xfrm>
            <a:off x="2806766" y="2620568"/>
            <a:ext cx="481859"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Yes</a:t>
            </a:r>
          </a:p>
        </p:txBody>
      </p:sp>
      <p:cxnSp>
        <p:nvCxnSpPr>
          <p:cNvPr id="18" name="Straight Arrow Connector 17">
            <a:extLst>
              <a:ext uri="{FF2B5EF4-FFF2-40B4-BE49-F238E27FC236}">
                <a16:creationId xmlns:a16="http://schemas.microsoft.com/office/drawing/2014/main" id="{3318F4FD-F7C6-483F-AF95-7D2121F9189A}"/>
              </a:ext>
            </a:extLst>
          </p:cNvPr>
          <p:cNvCxnSpPr>
            <a:stCxn id="13" idx="0"/>
          </p:cNvCxnSpPr>
          <p:nvPr/>
        </p:nvCxnSpPr>
        <p:spPr>
          <a:xfrm flipH="1" flipV="1">
            <a:off x="1929280" y="2464863"/>
            <a:ext cx="1" cy="505555"/>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19" name="Rectangle 18">
            <a:extLst>
              <a:ext uri="{FF2B5EF4-FFF2-40B4-BE49-F238E27FC236}">
                <a16:creationId xmlns:a16="http://schemas.microsoft.com/office/drawing/2014/main" id="{326BBF0A-FD17-4D81-95E9-2E1B9A41C66F}"/>
              </a:ext>
            </a:extLst>
          </p:cNvPr>
          <p:cNvSpPr/>
          <p:nvPr/>
        </p:nvSpPr>
        <p:spPr>
          <a:xfrm>
            <a:off x="684513" y="1695426"/>
            <a:ext cx="2489534" cy="769437"/>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Update confidence. No group activation</a:t>
            </a:r>
          </a:p>
        </p:txBody>
      </p:sp>
      <p:sp>
        <p:nvSpPr>
          <p:cNvPr id="20" name="TextBox 19">
            <a:extLst>
              <a:ext uri="{FF2B5EF4-FFF2-40B4-BE49-F238E27FC236}">
                <a16:creationId xmlns:a16="http://schemas.microsoft.com/office/drawing/2014/main" id="{987D77E2-4256-4B1D-A367-665831746AF5}"/>
              </a:ext>
            </a:extLst>
          </p:cNvPr>
          <p:cNvSpPr txBox="1"/>
          <p:nvPr/>
        </p:nvSpPr>
        <p:spPr>
          <a:xfrm>
            <a:off x="1943872" y="2502198"/>
            <a:ext cx="424151"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No</a:t>
            </a:r>
          </a:p>
        </p:txBody>
      </p:sp>
      <p:sp>
        <p:nvSpPr>
          <p:cNvPr id="21" name="Diamond 20">
            <a:extLst>
              <a:ext uri="{FF2B5EF4-FFF2-40B4-BE49-F238E27FC236}">
                <a16:creationId xmlns:a16="http://schemas.microsoft.com/office/drawing/2014/main" id="{2CE13777-B2DE-437D-8440-6955732E2084}"/>
              </a:ext>
            </a:extLst>
          </p:cNvPr>
          <p:cNvSpPr/>
          <p:nvPr/>
        </p:nvSpPr>
        <p:spPr>
          <a:xfrm>
            <a:off x="3551130" y="4496710"/>
            <a:ext cx="2016687" cy="1406180"/>
          </a:xfrm>
          <a:prstGeom prst="diamond">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Calibri"/>
              </a:rPr>
              <a:t>Group exists?</a:t>
            </a:r>
          </a:p>
        </p:txBody>
      </p:sp>
      <p:cxnSp>
        <p:nvCxnSpPr>
          <p:cNvPr id="23" name="Straight Arrow Connector 22">
            <a:extLst>
              <a:ext uri="{FF2B5EF4-FFF2-40B4-BE49-F238E27FC236}">
                <a16:creationId xmlns:a16="http://schemas.microsoft.com/office/drawing/2014/main" id="{20643131-80A6-4E8D-87B2-9A99434C3BDF}"/>
              </a:ext>
            </a:extLst>
          </p:cNvPr>
          <p:cNvCxnSpPr>
            <a:stCxn id="13" idx="2"/>
            <a:endCxn id="21" idx="0"/>
          </p:cNvCxnSpPr>
          <p:nvPr/>
        </p:nvCxnSpPr>
        <p:spPr>
          <a:xfrm>
            <a:off x="1929281" y="4132043"/>
            <a:ext cx="2630193" cy="364667"/>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24" name="TextBox 23">
            <a:extLst>
              <a:ext uri="{FF2B5EF4-FFF2-40B4-BE49-F238E27FC236}">
                <a16:creationId xmlns:a16="http://schemas.microsoft.com/office/drawing/2014/main" id="{7D5DAF44-F8A1-4012-8C7E-866F80143283}"/>
              </a:ext>
            </a:extLst>
          </p:cNvPr>
          <p:cNvSpPr txBox="1"/>
          <p:nvPr/>
        </p:nvSpPr>
        <p:spPr>
          <a:xfrm>
            <a:off x="3056350" y="3874953"/>
            <a:ext cx="481859"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Yes</a:t>
            </a:r>
          </a:p>
        </p:txBody>
      </p:sp>
      <p:cxnSp>
        <p:nvCxnSpPr>
          <p:cNvPr id="25" name="Straight Arrow Connector 24">
            <a:extLst>
              <a:ext uri="{FF2B5EF4-FFF2-40B4-BE49-F238E27FC236}">
                <a16:creationId xmlns:a16="http://schemas.microsoft.com/office/drawing/2014/main" id="{45DC05D8-8899-4A44-A9FE-28DF67356D3B}"/>
              </a:ext>
            </a:extLst>
          </p:cNvPr>
          <p:cNvCxnSpPr/>
          <p:nvPr/>
        </p:nvCxnSpPr>
        <p:spPr>
          <a:xfrm>
            <a:off x="5561556" y="5200389"/>
            <a:ext cx="516713" cy="0"/>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26" name="TextBox 25">
            <a:extLst>
              <a:ext uri="{FF2B5EF4-FFF2-40B4-BE49-F238E27FC236}">
                <a16:creationId xmlns:a16="http://schemas.microsoft.com/office/drawing/2014/main" id="{C2C4D3CC-733A-45DC-8553-CF539A8E12BA}"/>
              </a:ext>
            </a:extLst>
          </p:cNvPr>
          <p:cNvSpPr txBox="1"/>
          <p:nvPr/>
        </p:nvSpPr>
        <p:spPr>
          <a:xfrm>
            <a:off x="5581644" y="4781751"/>
            <a:ext cx="424151"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No</a:t>
            </a:r>
          </a:p>
        </p:txBody>
      </p:sp>
      <p:cxnSp>
        <p:nvCxnSpPr>
          <p:cNvPr id="28" name="Straight Arrow Connector 27">
            <a:extLst>
              <a:ext uri="{FF2B5EF4-FFF2-40B4-BE49-F238E27FC236}">
                <a16:creationId xmlns:a16="http://schemas.microsoft.com/office/drawing/2014/main" id="{8457327D-DB79-46DD-907B-64EF6B700B9E}"/>
              </a:ext>
            </a:extLst>
          </p:cNvPr>
          <p:cNvCxnSpPr>
            <a:cxnSpLocks/>
            <a:stCxn id="21" idx="1"/>
          </p:cNvCxnSpPr>
          <p:nvPr/>
        </p:nvCxnSpPr>
        <p:spPr>
          <a:xfrm flipH="1">
            <a:off x="3056350" y="5199800"/>
            <a:ext cx="494780" cy="0"/>
          </a:xfrm>
          <a:prstGeom prst="straightConnector1">
            <a:avLst/>
          </a:prstGeom>
          <a:noFill/>
          <a:ln w="25400" cap="flat">
            <a:solidFill>
              <a:schemeClr val="accent1"/>
            </a:solidFill>
            <a:prstDash val="solid"/>
            <a:round/>
            <a:tailEnd type="triangle" w="lg" len="lg"/>
          </a:ln>
          <a:effectLst/>
          <a:sp3d/>
        </p:spPr>
        <p:style>
          <a:lnRef idx="0">
            <a:scrgbClr r="0" g="0" b="0"/>
          </a:lnRef>
          <a:fillRef idx="0">
            <a:scrgbClr r="0" g="0" b="0"/>
          </a:fillRef>
          <a:effectRef idx="0">
            <a:scrgbClr r="0" g="0" b="0"/>
          </a:effectRef>
          <a:fontRef idx="none"/>
        </p:style>
      </p:cxnSp>
      <p:sp>
        <p:nvSpPr>
          <p:cNvPr id="29" name="TextBox 28">
            <a:extLst>
              <a:ext uri="{FF2B5EF4-FFF2-40B4-BE49-F238E27FC236}">
                <a16:creationId xmlns:a16="http://schemas.microsoft.com/office/drawing/2014/main" id="{C0FF837C-283B-4A11-978A-DE2DB139D7EF}"/>
              </a:ext>
            </a:extLst>
          </p:cNvPr>
          <p:cNvSpPr txBox="1"/>
          <p:nvPr/>
        </p:nvSpPr>
        <p:spPr>
          <a:xfrm>
            <a:off x="3096825" y="4774951"/>
            <a:ext cx="481859"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Yes</a:t>
            </a:r>
          </a:p>
        </p:txBody>
      </p:sp>
      <p:sp>
        <p:nvSpPr>
          <p:cNvPr id="31" name="Rectangle 30">
            <a:extLst>
              <a:ext uri="{FF2B5EF4-FFF2-40B4-BE49-F238E27FC236}">
                <a16:creationId xmlns:a16="http://schemas.microsoft.com/office/drawing/2014/main" id="{230651F7-6038-4653-B01D-FF02B25F4141}"/>
              </a:ext>
            </a:extLst>
          </p:cNvPr>
          <p:cNvSpPr/>
          <p:nvPr/>
        </p:nvSpPr>
        <p:spPr>
          <a:xfrm>
            <a:off x="566742" y="4827916"/>
            <a:ext cx="2489534" cy="769437"/>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Prefetch entire group</a:t>
            </a:r>
          </a:p>
        </p:txBody>
      </p:sp>
      <p:sp>
        <p:nvSpPr>
          <p:cNvPr id="32" name="Rectangle 31">
            <a:extLst>
              <a:ext uri="{FF2B5EF4-FFF2-40B4-BE49-F238E27FC236}">
                <a16:creationId xmlns:a16="http://schemas.microsoft.com/office/drawing/2014/main" id="{38C9DA27-BDAA-48BF-A59D-6F3D59B18A81}"/>
              </a:ext>
            </a:extLst>
          </p:cNvPr>
          <p:cNvSpPr/>
          <p:nvPr/>
        </p:nvSpPr>
        <p:spPr>
          <a:xfrm>
            <a:off x="6062672" y="4813662"/>
            <a:ext cx="2489534" cy="769437"/>
          </a:xfrm>
          <a:prstGeom prst="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Prefetch </a:t>
            </a:r>
            <a:r>
              <a:rPr lang="en-US" sz="2200" dirty="0"/>
              <a:t>entry</a:t>
            </a:r>
            <a:r>
              <a:rPr kumimoji="0" lang="en-US" sz="2200" b="0" i="0" u="none" strike="noStrike" cap="none" spc="0" normalizeH="0" baseline="0" dirty="0">
                <a:ln>
                  <a:noFill/>
                </a:ln>
                <a:solidFill>
                  <a:srgbClr val="000000"/>
                </a:solidFill>
                <a:effectLst/>
                <a:uFillTx/>
                <a:latin typeface="+mj-lt"/>
                <a:ea typeface="+mj-ea"/>
                <a:cs typeface="+mj-cs"/>
                <a:sym typeface="Calibri"/>
              </a:rPr>
              <a:t>. No group activation</a:t>
            </a:r>
          </a:p>
        </p:txBody>
      </p:sp>
    </p:spTree>
    <p:extLst>
      <p:ext uri="{BB962C8B-B14F-4D97-AF65-F5344CB8AC3E}">
        <p14:creationId xmlns:p14="http://schemas.microsoft.com/office/powerpoint/2010/main" val="5967506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3" grpId="0" animBg="1"/>
      <p:bldP spid="14" grpId="0"/>
      <p:bldP spid="15" grpId="0"/>
      <p:bldP spid="19" grpId="0" animBg="1"/>
      <p:bldP spid="20" grpId="0"/>
      <p:bldP spid="21" grpId="0" animBg="1"/>
      <p:bldP spid="24" grpId="0"/>
      <p:bldP spid="26" grpId="0"/>
      <p:bldP spid="29" grpId="0"/>
      <p:bldP spid="31"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Text Placeholder 2"/>
          <p:cNvSpPr>
            <a:spLocks noGrp="1"/>
          </p:cNvSpPr>
          <p:nvPr>
            <p:ph type="body" idx="1"/>
          </p:nvPr>
        </p:nvSpPr>
        <p:spPr/>
        <p:txBody>
          <a:bodyPr/>
          <a:lstStyle/>
          <a:p>
            <a:r>
              <a:rPr lang="en-US" dirty="0"/>
              <a:t>Gem5 simulator with a collection of Parsec, </a:t>
            </a:r>
            <a:r>
              <a:rPr lang="en-US" dirty="0" err="1"/>
              <a:t>Rodinia</a:t>
            </a:r>
            <a:r>
              <a:rPr lang="en-US" dirty="0"/>
              <a:t>, and Parboil benchmarks to represent different memory access patterns</a:t>
            </a:r>
          </a:p>
          <a:p>
            <a:endParaRPr lang="en-US" dirty="0"/>
          </a:p>
          <a:p>
            <a:r>
              <a:rPr lang="en-US" dirty="0"/>
              <a:t>64 in-order (later out of order) ALPHA cores, 64KB L1 caches, four 32MB shared L2 caches, MESI.</a:t>
            </a:r>
          </a:p>
          <a:p>
            <a:endParaRPr lang="en-US" dirty="0"/>
          </a:p>
          <a:p>
            <a:r>
              <a:rPr lang="en-US" dirty="0"/>
              <a:t>Compare against </a:t>
            </a:r>
            <a:r>
              <a:rPr lang="en-US" dirty="0" err="1"/>
              <a:t>strided</a:t>
            </a:r>
            <a:r>
              <a:rPr lang="en-US" dirty="0"/>
              <a:t> </a:t>
            </a:r>
            <a:r>
              <a:rPr lang="en-US" dirty="0" err="1"/>
              <a:t>prefetcher</a:t>
            </a:r>
            <a:r>
              <a:rPr lang="en-US" dirty="0"/>
              <a:t> in Gem5, global history buffer [3], and spatial memory streaming [2]</a:t>
            </a:r>
          </a:p>
          <a:p>
            <a:endParaRPr lang="en-US" dirty="0"/>
          </a:p>
          <a:p>
            <a:r>
              <a:rPr lang="en-US" dirty="0"/>
              <a:t>Prefetchers are sized individually for comparable area</a:t>
            </a:r>
          </a:p>
        </p:txBody>
      </p:sp>
      <p:sp>
        <p:nvSpPr>
          <p:cNvPr id="4" name="TextBox 3">
            <a:extLst>
              <a:ext uri="{FF2B5EF4-FFF2-40B4-BE49-F238E27FC236}">
                <a16:creationId xmlns:a16="http://schemas.microsoft.com/office/drawing/2014/main" id="{7C68A8B2-7531-4F99-9272-35112F81D5CF}"/>
              </a:ext>
            </a:extLst>
          </p:cNvPr>
          <p:cNvSpPr txBox="1"/>
          <p:nvPr/>
        </p:nvSpPr>
        <p:spPr>
          <a:xfrm>
            <a:off x="2655455" y="6140843"/>
            <a:ext cx="6103789" cy="4206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1600" baseline="30000" dirty="0"/>
              <a:t>[2] S. </a:t>
            </a:r>
            <a:r>
              <a:rPr lang="en-US" sz="1600" baseline="30000" dirty="0" err="1"/>
              <a:t>Somogyi</a:t>
            </a:r>
            <a:r>
              <a:rPr lang="en-US" sz="1600" baseline="30000" dirty="0"/>
              <a:t> et al., “Spatial memory streaming,” ser. ISCA ’06, 2006</a:t>
            </a:r>
          </a:p>
          <a:p>
            <a:r>
              <a:rPr kumimoji="0" lang="en-US" sz="1600" b="0" i="0" u="none" strike="noStrike" cap="none" spc="0" normalizeH="0" baseline="30000" dirty="0">
                <a:ln>
                  <a:noFill/>
                </a:ln>
                <a:solidFill>
                  <a:srgbClr val="000000"/>
                </a:solidFill>
                <a:effectLst/>
                <a:uFillTx/>
                <a:latin typeface="+mj-lt"/>
                <a:ea typeface="+mj-ea"/>
                <a:cs typeface="+mj-cs"/>
                <a:sym typeface="Calibri"/>
              </a:rPr>
              <a:t>[3] </a:t>
            </a:r>
            <a:r>
              <a:rPr lang="en-US" sz="1600" baseline="30000" dirty="0"/>
              <a:t>K. J. Nesbit and J. E. Smith, “Data cache prefetching using a global history buffer,” ser. HPCA, 2004</a:t>
            </a:r>
          </a:p>
        </p:txBody>
      </p:sp>
    </p:spTree>
    <p:extLst>
      <p:ext uri="{BB962C8B-B14F-4D97-AF65-F5344CB8AC3E}">
        <p14:creationId xmlns:p14="http://schemas.microsoft.com/office/powerpoint/2010/main" val="339560023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Execution Time</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696773343"/>
              </p:ext>
            </p:extLst>
          </p:nvPr>
        </p:nvGraphicFramePr>
        <p:xfrm>
          <a:off x="61576" y="1069880"/>
          <a:ext cx="9013151" cy="547235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flipH="1">
            <a:off x="8058692" y="3763818"/>
            <a:ext cx="284823"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j-lt"/>
                <a:ea typeface="+mj-ea"/>
                <a:cs typeface="+mj-cs"/>
                <a:sym typeface="Calibri"/>
              </a:rPr>
              <a:t>5%</a:t>
            </a:r>
          </a:p>
        </p:txBody>
      </p:sp>
      <p:sp>
        <p:nvSpPr>
          <p:cNvPr id="6" name="TextBox 5"/>
          <p:cNvSpPr txBox="1"/>
          <p:nvPr/>
        </p:nvSpPr>
        <p:spPr>
          <a:xfrm flipH="1">
            <a:off x="8634425" y="3369733"/>
            <a:ext cx="284823"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200" dirty="0"/>
              <a:t>9</a:t>
            </a:r>
            <a:r>
              <a:rPr kumimoji="0" lang="en-US" sz="1200" b="0" i="0" u="none" strike="noStrike" cap="none" spc="0" normalizeH="0" baseline="0" dirty="0">
                <a:ln>
                  <a:noFill/>
                </a:ln>
                <a:solidFill>
                  <a:srgbClr val="000000"/>
                </a:solidFill>
                <a:effectLst/>
                <a:uFillTx/>
                <a:latin typeface="+mj-lt"/>
                <a:ea typeface="+mj-ea"/>
                <a:cs typeface="+mj-cs"/>
                <a:sym typeface="Calibri"/>
              </a:rPr>
              <a:t>%</a:t>
            </a:r>
          </a:p>
        </p:txBody>
      </p:sp>
      <p:sp>
        <p:nvSpPr>
          <p:cNvPr id="7" name="TextBox 6"/>
          <p:cNvSpPr txBox="1"/>
          <p:nvPr/>
        </p:nvSpPr>
        <p:spPr>
          <a:xfrm flipH="1">
            <a:off x="8443541" y="4233333"/>
            <a:ext cx="284823"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200" dirty="0"/>
              <a:t>2</a:t>
            </a:r>
            <a:r>
              <a:rPr kumimoji="0" lang="en-US" sz="1200" b="0" i="0" u="none" strike="noStrike" cap="none" spc="0" normalizeH="0" baseline="0" dirty="0">
                <a:ln>
                  <a:noFill/>
                </a:ln>
                <a:solidFill>
                  <a:srgbClr val="000000"/>
                </a:solidFill>
                <a:effectLst/>
                <a:uFillTx/>
                <a:latin typeface="+mj-lt"/>
                <a:ea typeface="+mj-ea"/>
                <a:cs typeface="+mj-cs"/>
                <a:sym typeface="Calibri"/>
              </a:rPr>
              <a:t>%</a:t>
            </a:r>
          </a:p>
        </p:txBody>
      </p:sp>
      <p:sp>
        <p:nvSpPr>
          <p:cNvPr id="8" name="TextBox 7"/>
          <p:cNvSpPr txBox="1"/>
          <p:nvPr/>
        </p:nvSpPr>
        <p:spPr>
          <a:xfrm flipH="1">
            <a:off x="8251116" y="4318000"/>
            <a:ext cx="284823"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200" dirty="0"/>
              <a:t>1</a:t>
            </a:r>
            <a:r>
              <a:rPr kumimoji="0" lang="en-US" sz="1200" b="0" i="0" u="none" strike="noStrike" cap="none" spc="0" normalizeH="0" baseline="0" dirty="0">
                <a:ln>
                  <a:noFill/>
                </a:ln>
                <a:solidFill>
                  <a:srgbClr val="000000"/>
                </a:solidFill>
                <a:effectLst/>
                <a:uFillTx/>
                <a:latin typeface="+mj-lt"/>
                <a:ea typeface="+mj-ea"/>
                <a:cs typeface="+mj-cs"/>
                <a:sym typeface="Calibri"/>
              </a:rPr>
              <a:t>%</a:t>
            </a:r>
          </a:p>
        </p:txBody>
      </p:sp>
    </p:spTree>
    <p:extLst>
      <p:ext uri="{BB962C8B-B14F-4D97-AF65-F5344CB8AC3E}">
        <p14:creationId xmlns:p14="http://schemas.microsoft.com/office/powerpoint/2010/main" val="262828621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Metrics</a:t>
            </a:r>
          </a:p>
        </p:txBody>
      </p:sp>
      <p:sp>
        <p:nvSpPr>
          <p:cNvPr id="3" name="Text Placeholder 2"/>
          <p:cNvSpPr>
            <a:spLocks noGrp="1"/>
          </p:cNvSpPr>
          <p:nvPr>
            <p:ph type="body" idx="1"/>
          </p:nvPr>
        </p:nvSpPr>
        <p:spPr/>
        <p:txBody>
          <a:bodyPr/>
          <a:lstStyle/>
          <a:p>
            <a:r>
              <a:rPr lang="en-US" dirty="0"/>
              <a:t>Improvement over best competitor (which one differs by metric)</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dirty="0"/>
          </a:p>
          <a:p>
            <a:r>
              <a:rPr lang="en-US" sz="1800" u="sng" dirty="0"/>
              <a:t>Timeliness</a:t>
            </a:r>
            <a:r>
              <a:rPr lang="en-US" sz="1800" dirty="0"/>
              <a:t>: Number of </a:t>
            </a:r>
            <a:r>
              <a:rPr lang="en-US" sz="1800" dirty="0" err="1"/>
              <a:t>prefetches</a:t>
            </a:r>
            <a:r>
              <a:rPr lang="en-US" sz="1800" dirty="0"/>
              <a:t> squashed by demand misses over total number of </a:t>
            </a:r>
            <a:r>
              <a:rPr lang="en-US" sz="1800" dirty="0" err="1"/>
              <a:t>prefetches</a:t>
            </a:r>
            <a:endParaRPr lang="en-US" sz="1800" dirty="0"/>
          </a:p>
          <a:p>
            <a:r>
              <a:rPr lang="en-US" sz="1800" u="sng" dirty="0"/>
              <a:t>Coverage</a:t>
            </a:r>
            <a:r>
              <a:rPr lang="en-US" sz="1800" dirty="0"/>
              <a:t>: Referenced </a:t>
            </a:r>
            <a:r>
              <a:rPr lang="en-US" sz="1800" dirty="0" err="1"/>
              <a:t>prefetched</a:t>
            </a:r>
            <a:r>
              <a:rPr lang="en-US" sz="1800" dirty="0"/>
              <a:t> data over number of cache misses</a:t>
            </a:r>
          </a:p>
          <a:p>
            <a:r>
              <a:rPr lang="en-US" sz="1800" u="sng" dirty="0"/>
              <a:t>Accuracy</a:t>
            </a:r>
            <a:r>
              <a:rPr lang="en-US" sz="1800" dirty="0"/>
              <a:t>: Referenced </a:t>
            </a:r>
            <a:r>
              <a:rPr lang="en-US" sz="1800" dirty="0" err="1"/>
              <a:t>prefetched</a:t>
            </a:r>
            <a:r>
              <a:rPr lang="en-US" sz="1800" dirty="0"/>
              <a:t> data over total </a:t>
            </a:r>
            <a:r>
              <a:rPr lang="en-US" sz="1800" dirty="0" err="1"/>
              <a:t>prefetched</a:t>
            </a:r>
            <a:r>
              <a:rPr lang="en-US" sz="1800" dirty="0"/>
              <a:t> data</a:t>
            </a:r>
          </a:p>
        </p:txBody>
      </p:sp>
      <p:graphicFrame>
        <p:nvGraphicFramePr>
          <p:cNvPr id="4" name="Table 3"/>
          <p:cNvGraphicFramePr>
            <a:graphicFrameLocks noGrp="1"/>
          </p:cNvGraphicFramePr>
          <p:nvPr>
            <p:extLst>
              <p:ext uri="{D42A27DB-BD31-4B8C-83A1-F6EECF244321}">
                <p14:modId xmlns:p14="http://schemas.microsoft.com/office/powerpoint/2010/main" val="2085694793"/>
              </p:ext>
            </p:extLst>
          </p:nvPr>
        </p:nvGraphicFramePr>
        <p:xfrm>
          <a:off x="1092968" y="1612514"/>
          <a:ext cx="6973456" cy="3505200"/>
        </p:xfrm>
        <a:graphic>
          <a:graphicData uri="http://schemas.openxmlformats.org/drawingml/2006/table">
            <a:tbl>
              <a:tblPr firstRow="1" bandRow="1">
                <a:tableStyleId>{4C3C2611-4C71-4FC5-86AE-919BDF0F9419}</a:tableStyleId>
              </a:tblPr>
              <a:tblGrid>
                <a:gridCol w="3486728">
                  <a:extLst>
                    <a:ext uri="{9D8B030D-6E8A-4147-A177-3AD203B41FA5}">
                      <a16:colId xmlns:a16="http://schemas.microsoft.com/office/drawing/2014/main" val="20000"/>
                    </a:ext>
                  </a:extLst>
                </a:gridCol>
                <a:gridCol w="3486728">
                  <a:extLst>
                    <a:ext uri="{9D8B030D-6E8A-4147-A177-3AD203B41FA5}">
                      <a16:colId xmlns:a16="http://schemas.microsoft.com/office/drawing/2014/main" val="20001"/>
                    </a:ext>
                  </a:extLst>
                </a:gridCol>
              </a:tblGrid>
              <a:tr h="370840">
                <a:tc>
                  <a:txBody>
                    <a:bodyPr/>
                    <a:lstStyle/>
                    <a:p>
                      <a:pPr algn="ctr"/>
                      <a:r>
                        <a:rPr lang="en-US" sz="2800" dirty="0"/>
                        <a:t>Metric</a:t>
                      </a:r>
                    </a:p>
                  </a:txBody>
                  <a:tcPr/>
                </a:tc>
                <a:tc>
                  <a:txBody>
                    <a:bodyPr/>
                    <a:lstStyle/>
                    <a:p>
                      <a:pPr algn="ctr"/>
                      <a:r>
                        <a:rPr lang="en-US" sz="2800" dirty="0"/>
                        <a:t>Improvement</a:t>
                      </a:r>
                    </a:p>
                  </a:txBody>
                  <a:tcPr/>
                </a:tc>
                <a:extLst>
                  <a:ext uri="{0D108BD9-81ED-4DB2-BD59-A6C34878D82A}">
                    <a16:rowId xmlns:a16="http://schemas.microsoft.com/office/drawing/2014/main" val="10000"/>
                  </a:ext>
                </a:extLst>
              </a:tr>
              <a:tr h="333434">
                <a:tc>
                  <a:txBody>
                    <a:bodyPr/>
                    <a:lstStyle/>
                    <a:p>
                      <a:pPr algn="ctr"/>
                      <a:r>
                        <a:rPr lang="en-US" sz="2200" dirty="0"/>
                        <a:t>LLC miss rate</a:t>
                      </a:r>
                    </a:p>
                  </a:txBody>
                  <a:tcPr/>
                </a:tc>
                <a:tc>
                  <a:txBody>
                    <a:bodyPr/>
                    <a:lstStyle/>
                    <a:p>
                      <a:pPr algn="ctr"/>
                      <a:r>
                        <a:rPr lang="en-US" sz="2200" dirty="0"/>
                        <a:t>44%</a:t>
                      </a:r>
                    </a:p>
                  </a:txBody>
                  <a:tcPr/>
                </a:tc>
                <a:extLst>
                  <a:ext uri="{0D108BD9-81ED-4DB2-BD59-A6C34878D82A}">
                    <a16:rowId xmlns:a16="http://schemas.microsoft.com/office/drawing/2014/main" val="10001"/>
                  </a:ext>
                </a:extLst>
              </a:tr>
              <a:tr h="370840">
                <a:tc>
                  <a:txBody>
                    <a:bodyPr/>
                    <a:lstStyle/>
                    <a:p>
                      <a:pPr algn="ctr"/>
                      <a:r>
                        <a:rPr lang="en-US" sz="2200" dirty="0"/>
                        <a:t>DRAM read b/w</a:t>
                      </a:r>
                    </a:p>
                  </a:txBody>
                  <a:tcPr/>
                </a:tc>
                <a:tc>
                  <a:txBody>
                    <a:bodyPr/>
                    <a:lstStyle/>
                    <a:p>
                      <a:pPr algn="ctr"/>
                      <a:r>
                        <a:rPr lang="en-US" sz="2200" dirty="0"/>
                        <a:t>9%</a:t>
                      </a:r>
                    </a:p>
                  </a:txBody>
                  <a:tcPr/>
                </a:tc>
                <a:extLst>
                  <a:ext uri="{0D108BD9-81ED-4DB2-BD59-A6C34878D82A}">
                    <a16:rowId xmlns:a16="http://schemas.microsoft.com/office/drawing/2014/main" val="10002"/>
                  </a:ext>
                </a:extLst>
              </a:tr>
              <a:tr h="370840">
                <a:tc>
                  <a:txBody>
                    <a:bodyPr/>
                    <a:lstStyle/>
                    <a:p>
                      <a:pPr algn="ctr"/>
                      <a:r>
                        <a:rPr lang="en-US" sz="2200" dirty="0"/>
                        <a:t>DRAM row buffer hit rate</a:t>
                      </a:r>
                    </a:p>
                  </a:txBody>
                  <a:tcPr/>
                </a:tc>
                <a:tc>
                  <a:txBody>
                    <a:bodyPr/>
                    <a:lstStyle/>
                    <a:p>
                      <a:pPr algn="ctr"/>
                      <a:r>
                        <a:rPr lang="en-US" sz="2200" dirty="0"/>
                        <a:t>5%</a:t>
                      </a:r>
                    </a:p>
                  </a:txBody>
                  <a:tcPr/>
                </a:tc>
                <a:extLst>
                  <a:ext uri="{0D108BD9-81ED-4DB2-BD59-A6C34878D82A}">
                    <a16:rowId xmlns:a16="http://schemas.microsoft.com/office/drawing/2014/main" val="10003"/>
                  </a:ext>
                </a:extLst>
              </a:tr>
              <a:tr h="370840">
                <a:tc>
                  <a:txBody>
                    <a:bodyPr/>
                    <a:lstStyle/>
                    <a:p>
                      <a:pPr algn="ctr"/>
                      <a:r>
                        <a:rPr lang="en-US" sz="2200" dirty="0"/>
                        <a:t>LLC read miss latency</a:t>
                      </a:r>
                    </a:p>
                  </a:txBody>
                  <a:tcPr/>
                </a:tc>
                <a:tc>
                  <a:txBody>
                    <a:bodyPr/>
                    <a:lstStyle/>
                    <a:p>
                      <a:pPr algn="ctr"/>
                      <a:r>
                        <a:rPr lang="en-US" sz="2200" dirty="0"/>
                        <a:t>15%</a:t>
                      </a:r>
                    </a:p>
                  </a:txBody>
                  <a:tcPr/>
                </a:tc>
                <a:extLst>
                  <a:ext uri="{0D108BD9-81ED-4DB2-BD59-A6C34878D82A}">
                    <a16:rowId xmlns:a16="http://schemas.microsoft.com/office/drawing/2014/main" val="10004"/>
                  </a:ext>
                </a:extLst>
              </a:tr>
              <a:tr h="370840">
                <a:tc>
                  <a:txBody>
                    <a:bodyPr/>
                    <a:lstStyle/>
                    <a:p>
                      <a:pPr algn="ctr"/>
                      <a:r>
                        <a:rPr lang="en-US" sz="2200" dirty="0"/>
                        <a:t>Timeliness</a:t>
                      </a:r>
                    </a:p>
                  </a:txBody>
                  <a:tcPr/>
                </a:tc>
                <a:tc>
                  <a:txBody>
                    <a:bodyPr/>
                    <a:lstStyle/>
                    <a:p>
                      <a:pPr algn="ctr"/>
                      <a:r>
                        <a:rPr lang="en-US" sz="2200" dirty="0"/>
                        <a:t>17%</a:t>
                      </a:r>
                    </a:p>
                  </a:txBody>
                  <a:tcPr/>
                </a:tc>
                <a:extLst>
                  <a:ext uri="{0D108BD9-81ED-4DB2-BD59-A6C34878D82A}">
                    <a16:rowId xmlns:a16="http://schemas.microsoft.com/office/drawing/2014/main" val="10005"/>
                  </a:ext>
                </a:extLst>
              </a:tr>
              <a:tr h="370840">
                <a:tc>
                  <a:txBody>
                    <a:bodyPr/>
                    <a:lstStyle/>
                    <a:p>
                      <a:pPr algn="ctr"/>
                      <a:r>
                        <a:rPr lang="en-US" sz="2200" dirty="0"/>
                        <a:t>Coverage</a:t>
                      </a:r>
                    </a:p>
                  </a:txBody>
                  <a:tcPr/>
                </a:tc>
                <a:tc>
                  <a:txBody>
                    <a:bodyPr/>
                    <a:lstStyle/>
                    <a:p>
                      <a:pPr algn="ctr"/>
                      <a:r>
                        <a:rPr lang="en-US" sz="2200" dirty="0"/>
                        <a:t>25%</a:t>
                      </a:r>
                    </a:p>
                  </a:txBody>
                  <a:tcPr/>
                </a:tc>
                <a:extLst>
                  <a:ext uri="{0D108BD9-81ED-4DB2-BD59-A6C34878D82A}">
                    <a16:rowId xmlns:a16="http://schemas.microsoft.com/office/drawing/2014/main" val="10006"/>
                  </a:ext>
                </a:extLst>
              </a:tr>
              <a:tr h="370840">
                <a:tc>
                  <a:txBody>
                    <a:bodyPr/>
                    <a:lstStyle/>
                    <a:p>
                      <a:pPr algn="ctr"/>
                      <a:r>
                        <a:rPr lang="en-US" sz="2200" dirty="0"/>
                        <a:t>Accuracy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t>-8% to 22%</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378376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Order Cores and Discussion</a:t>
            </a:r>
          </a:p>
        </p:txBody>
      </p:sp>
      <p:sp>
        <p:nvSpPr>
          <p:cNvPr id="3" name="Text Placeholder 2"/>
          <p:cNvSpPr>
            <a:spLocks noGrp="1"/>
          </p:cNvSpPr>
          <p:nvPr>
            <p:ph type="body" idx="1"/>
          </p:nvPr>
        </p:nvSpPr>
        <p:spPr/>
        <p:txBody>
          <a:bodyPr/>
          <a:lstStyle/>
          <a:p>
            <a:r>
              <a:rPr lang="en-US" dirty="0"/>
              <a:t>LLCP gains increase with OOO cores</a:t>
            </a:r>
          </a:p>
          <a:p>
            <a:pPr lvl="1"/>
            <a:r>
              <a:rPr lang="en-US" dirty="0"/>
              <a:t>OOO cores stress memory bandwidth</a:t>
            </a:r>
          </a:p>
          <a:p>
            <a:endParaRPr lang="en-US" dirty="0"/>
          </a:p>
          <a:p>
            <a:r>
              <a:rPr lang="en-US" dirty="0"/>
              <a:t>Smaller LLC sizes reduce LLCP gains</a:t>
            </a:r>
          </a:p>
          <a:p>
            <a:pPr lvl="1"/>
            <a:r>
              <a:rPr lang="en-US" dirty="0"/>
              <a:t>Larger </a:t>
            </a:r>
            <a:r>
              <a:rPr lang="en-US"/>
              <a:t>LLCs increase gains</a:t>
            </a:r>
            <a:endParaRPr lang="en-US" dirty="0"/>
          </a:p>
          <a:p>
            <a:endParaRPr lang="en-US" dirty="0"/>
          </a:p>
          <a:p>
            <a:r>
              <a:rPr lang="en-US" dirty="0"/>
              <a:t>L1 </a:t>
            </a:r>
            <a:r>
              <a:rPr lang="en-US" dirty="0" err="1"/>
              <a:t>prefetchers</a:t>
            </a:r>
            <a:r>
              <a:rPr lang="en-US" dirty="0"/>
              <a:t> do not close the gap</a:t>
            </a:r>
          </a:p>
          <a:p>
            <a:pPr lvl="1"/>
            <a:r>
              <a:rPr lang="en-US" dirty="0"/>
              <a:t>Cannot replicate LLCP functionality</a:t>
            </a:r>
          </a:p>
          <a:p>
            <a:pPr lvl="1"/>
            <a:endParaRPr lang="en-US" dirty="0"/>
          </a:p>
          <a:p>
            <a:r>
              <a:rPr lang="en-US" dirty="0"/>
              <a:t>LLCP can be configured to be more or less aggressive</a:t>
            </a:r>
          </a:p>
        </p:txBody>
      </p:sp>
    </p:spTree>
    <p:extLst>
      <p:ext uri="{BB962C8B-B14F-4D97-AF65-F5344CB8AC3E}">
        <p14:creationId xmlns:p14="http://schemas.microsoft.com/office/powerpoint/2010/main" val="48293575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r>
              <a:rPr lang="en-US" dirty="0"/>
              <a:t>LLCP exploits data-parallel memory access patterns to improve performance</a:t>
            </a:r>
          </a:p>
          <a:p>
            <a:pPr lvl="1"/>
            <a:r>
              <a:rPr lang="en-US" dirty="0"/>
              <a:t>Prefetch from multiple memory pages from a single activation</a:t>
            </a:r>
          </a:p>
          <a:p>
            <a:pPr lvl="1"/>
            <a:r>
              <a:rPr lang="en-US" dirty="0"/>
              <a:t>Access DRAM in </a:t>
            </a:r>
            <a:r>
              <a:rPr lang="en-US"/>
              <a:t>memory address order</a:t>
            </a:r>
            <a:endParaRPr lang="en-US" dirty="0"/>
          </a:p>
          <a:p>
            <a:r>
              <a:rPr lang="en-US" dirty="0"/>
              <a:t>Compared to competition</a:t>
            </a:r>
          </a:p>
          <a:p>
            <a:pPr lvl="1"/>
            <a:r>
              <a:rPr lang="en-US" dirty="0">
                <a:solidFill>
                  <a:srgbClr val="FF0000"/>
                </a:solidFill>
              </a:rPr>
              <a:t>5.5%</a:t>
            </a:r>
            <a:r>
              <a:rPr lang="en-US" dirty="0"/>
              <a:t> execution time improvement by average</a:t>
            </a:r>
          </a:p>
          <a:p>
            <a:pPr lvl="1"/>
            <a:r>
              <a:rPr lang="en-US" dirty="0"/>
              <a:t>DRAM bandwidth increase </a:t>
            </a:r>
            <a:r>
              <a:rPr lang="en-US" dirty="0">
                <a:solidFill>
                  <a:srgbClr val="FF0000"/>
                </a:solidFill>
              </a:rPr>
              <a:t>9%</a:t>
            </a:r>
            <a:r>
              <a:rPr lang="en-US" dirty="0"/>
              <a:t> to </a:t>
            </a:r>
            <a:r>
              <a:rPr lang="en-US" dirty="0">
                <a:solidFill>
                  <a:srgbClr val="FF0000"/>
                </a:solidFill>
              </a:rPr>
              <a:t>18%</a:t>
            </a:r>
          </a:p>
          <a:p>
            <a:pPr lvl="1"/>
            <a:r>
              <a:rPr lang="en-US" dirty="0">
                <a:solidFill>
                  <a:srgbClr val="FF0000"/>
                </a:solidFill>
              </a:rPr>
              <a:t>27% </a:t>
            </a:r>
            <a:r>
              <a:rPr lang="en-US" dirty="0"/>
              <a:t>more timely </a:t>
            </a:r>
            <a:r>
              <a:rPr lang="en-US" dirty="0" err="1"/>
              <a:t>prefetches</a:t>
            </a:r>
            <a:endParaRPr lang="en-US" dirty="0"/>
          </a:p>
          <a:p>
            <a:pPr lvl="1"/>
            <a:r>
              <a:rPr lang="en-US" dirty="0">
                <a:solidFill>
                  <a:srgbClr val="FF0000"/>
                </a:solidFill>
              </a:rPr>
              <a:t>25%</a:t>
            </a:r>
            <a:r>
              <a:rPr lang="en-US" dirty="0"/>
              <a:t> increased coverage</a:t>
            </a:r>
          </a:p>
          <a:p>
            <a:pPr lvl="1"/>
            <a:endParaRPr lang="en-US" dirty="0"/>
          </a:p>
          <a:p>
            <a:pPr lvl="1"/>
            <a:endParaRPr lang="en-US" dirty="0"/>
          </a:p>
          <a:p>
            <a:r>
              <a:rPr lang="en-US" dirty="0"/>
              <a:t>Questions?</a:t>
            </a:r>
          </a:p>
        </p:txBody>
      </p:sp>
      <p:pic>
        <p:nvPicPr>
          <p:cNvPr id="7" name="Picture 6" descr="AcbrA56ni.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023" y="3178849"/>
            <a:ext cx="1884809" cy="3286606"/>
          </a:xfrm>
          <a:prstGeom prst="rect">
            <a:avLst/>
          </a:prstGeom>
        </p:spPr>
      </p:pic>
    </p:spTree>
    <p:extLst>
      <p:ext uri="{BB962C8B-B14F-4D97-AF65-F5344CB8AC3E}">
        <p14:creationId xmlns:p14="http://schemas.microsoft.com/office/powerpoint/2010/main" val="237820520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rPr lang="en-US" dirty="0"/>
              <a:t>Overview</a:t>
            </a:r>
            <a:endParaRPr dirty="0"/>
          </a:p>
        </p:txBody>
      </p:sp>
      <p:sp>
        <p:nvSpPr>
          <p:cNvPr id="3" name="Text Placeholder 2"/>
          <p:cNvSpPr>
            <a:spLocks noGrp="1"/>
          </p:cNvSpPr>
          <p:nvPr>
            <p:ph type="body" idx="1"/>
          </p:nvPr>
        </p:nvSpPr>
        <p:spPr>
          <a:xfrm>
            <a:off x="152400" y="1143000"/>
            <a:ext cx="8839200" cy="5334000"/>
          </a:xfrm>
        </p:spPr>
        <p:txBody>
          <a:bodyPr/>
          <a:lstStyle/>
          <a:p>
            <a:r>
              <a:rPr lang="en-US" dirty="0"/>
              <a:t>Last-level cache (LLC) </a:t>
            </a:r>
            <a:r>
              <a:rPr lang="en-US" dirty="0" err="1"/>
              <a:t>prefetcher</a:t>
            </a:r>
            <a:r>
              <a:rPr lang="en-US" dirty="0"/>
              <a:t> that exploits data-parallel application memory access patterns</a:t>
            </a:r>
          </a:p>
          <a:p>
            <a:pPr lvl="1"/>
            <a:r>
              <a:rPr lang="en-US" dirty="0"/>
              <a:t>Uses one core’s accesses to predict for other cores</a:t>
            </a:r>
          </a:p>
          <a:p>
            <a:endParaRPr lang="en-US" dirty="0"/>
          </a:p>
          <a:p>
            <a:r>
              <a:rPr lang="en-US" dirty="0"/>
              <a:t>Can </a:t>
            </a:r>
            <a:r>
              <a:rPr lang="en-US" dirty="0" err="1"/>
              <a:t>prefetch</a:t>
            </a:r>
            <a:r>
              <a:rPr lang="en-US" dirty="0"/>
              <a:t> from multiple memory pages with one activation</a:t>
            </a:r>
          </a:p>
          <a:p>
            <a:endParaRPr lang="en-US" dirty="0"/>
          </a:p>
          <a:p>
            <a:r>
              <a:rPr lang="en-US" dirty="0"/>
              <a:t>Compared to well-established competition</a:t>
            </a:r>
          </a:p>
          <a:p>
            <a:pPr lvl="1"/>
            <a:r>
              <a:rPr lang="en-US" dirty="0">
                <a:solidFill>
                  <a:srgbClr val="FF0000"/>
                </a:solidFill>
              </a:rPr>
              <a:t>5.5%</a:t>
            </a:r>
            <a:r>
              <a:rPr lang="en-US" dirty="0"/>
              <a:t> execution time improvement by average</a:t>
            </a:r>
          </a:p>
          <a:p>
            <a:pPr lvl="1"/>
            <a:r>
              <a:rPr lang="en-US" dirty="0"/>
              <a:t>DRAM bandwidth increase </a:t>
            </a:r>
            <a:r>
              <a:rPr lang="en-US" dirty="0">
                <a:solidFill>
                  <a:srgbClr val="FF0000"/>
                </a:solidFill>
              </a:rPr>
              <a:t>9%</a:t>
            </a:r>
            <a:r>
              <a:rPr lang="en-US" dirty="0"/>
              <a:t> to </a:t>
            </a:r>
            <a:r>
              <a:rPr lang="en-US" dirty="0">
                <a:solidFill>
                  <a:srgbClr val="FF0000"/>
                </a:solidFill>
              </a:rPr>
              <a:t>18%</a:t>
            </a:r>
          </a:p>
          <a:p>
            <a:pPr lvl="1"/>
            <a:r>
              <a:rPr lang="en-US" dirty="0">
                <a:solidFill>
                  <a:srgbClr val="FF0000"/>
                </a:solidFill>
              </a:rPr>
              <a:t>27% </a:t>
            </a:r>
            <a:r>
              <a:rPr lang="en-US" dirty="0"/>
              <a:t>more timely </a:t>
            </a:r>
            <a:r>
              <a:rPr lang="en-US" dirty="0" err="1"/>
              <a:t>prefetches</a:t>
            </a:r>
            <a:endParaRPr lang="en-US" dirty="0"/>
          </a:p>
          <a:p>
            <a:pPr lvl="1"/>
            <a:r>
              <a:rPr lang="en-US" dirty="0">
                <a:solidFill>
                  <a:srgbClr val="FF0000"/>
                </a:solidFill>
              </a:rPr>
              <a:t>25%</a:t>
            </a:r>
            <a:r>
              <a:rPr lang="en-US" dirty="0"/>
              <a:t> increased coverage</a:t>
            </a:r>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Data-Parallel Applications</a:t>
            </a:r>
          </a:p>
        </p:txBody>
      </p:sp>
      <p:pic>
        <p:nvPicPr>
          <p:cNvPr id="4" name="Content Placeholder 7" descr="plane_loading_cut.jpg">
            <a:extLst>
              <a:ext uri="{FF2B5EF4-FFF2-40B4-BE49-F238E27FC236}">
                <a16:creationId xmlns:a16="http://schemas.microsoft.com/office/drawing/2014/main" id="{7E7567D6-0C99-4672-9D45-4B55227AF9A9}"/>
              </a:ext>
            </a:extLst>
          </p:cNvPr>
          <p:cNvPicPr>
            <a:picLocks noChangeAspect="1"/>
          </p:cNvPicPr>
          <p:nvPr/>
        </p:nvPicPr>
        <p:blipFill rotWithShape="1">
          <a:blip r:embed="rId3">
            <a:extLst>
              <a:ext uri="{28A0092B-C50C-407E-A947-70E740481C1C}">
                <a14:useLocalDpi xmlns:a14="http://schemas.microsoft.com/office/drawing/2010/main" val="0"/>
              </a:ext>
            </a:extLst>
          </a:blip>
          <a:srcRect l="38546" t="37622" r="32913" b="38222"/>
          <a:stretch/>
        </p:blipFill>
        <p:spPr>
          <a:xfrm>
            <a:off x="239403" y="1905000"/>
            <a:ext cx="1985955" cy="1981200"/>
          </a:xfrm>
          <a:prstGeom prst="rect">
            <a:avLst/>
          </a:prstGeom>
          <a:ln w="12700">
            <a:miter lim="400000"/>
          </a:ln>
          <a:extLst>
            <a:ext uri="{C572A759-6A51-4108-AA02-DFA0A04FC94B}">
              <ma14:wrappingTextBoxFlag xmlns="" xmlns:ma14="http://schemas.microsoft.com/office/mac/drawingml/2011/main" val="1"/>
            </a:ext>
          </a:extLst>
        </p:spPr>
      </p:pic>
      <p:sp>
        <p:nvSpPr>
          <p:cNvPr id="5" name="TextBox 4">
            <a:extLst>
              <a:ext uri="{FF2B5EF4-FFF2-40B4-BE49-F238E27FC236}">
                <a16:creationId xmlns:a16="http://schemas.microsoft.com/office/drawing/2014/main" id="{CD1CBC15-DA84-44CE-A3FC-F0110D5355B9}"/>
              </a:ext>
            </a:extLst>
          </p:cNvPr>
          <p:cNvSpPr txBox="1"/>
          <p:nvPr/>
        </p:nvSpPr>
        <p:spPr>
          <a:xfrm>
            <a:off x="152400" y="1219200"/>
            <a:ext cx="2454518" cy="707886"/>
          </a:xfrm>
          <a:prstGeom prst="rect">
            <a:avLst/>
          </a:prstGeom>
          <a:noFill/>
        </p:spPr>
        <p:txBody>
          <a:bodyPr wrap="none" rtlCol="0">
            <a:spAutoFit/>
          </a:bodyPr>
          <a:lstStyle/>
          <a:p>
            <a:pPr algn="ctr"/>
            <a:r>
              <a:rPr lang="en-US" sz="2000" dirty="0"/>
              <a:t>3D space</a:t>
            </a:r>
          </a:p>
          <a:p>
            <a:pPr algn="ctr"/>
            <a:r>
              <a:rPr lang="en-US" sz="2000" dirty="0"/>
              <a:t>Slice into 2D planes</a:t>
            </a:r>
          </a:p>
        </p:txBody>
      </p:sp>
      <p:sp>
        <p:nvSpPr>
          <p:cNvPr id="6" name="Rectangle 5">
            <a:extLst>
              <a:ext uri="{FF2B5EF4-FFF2-40B4-BE49-F238E27FC236}">
                <a16:creationId xmlns:a16="http://schemas.microsoft.com/office/drawing/2014/main" id="{91E8E855-5AF3-49C0-ACC3-C0E928A6BE93}"/>
              </a:ext>
            </a:extLst>
          </p:cNvPr>
          <p:cNvSpPr/>
          <p:nvPr/>
        </p:nvSpPr>
        <p:spPr bwMode="auto">
          <a:xfrm>
            <a:off x="3657600" y="2209800"/>
            <a:ext cx="1600200" cy="1524000"/>
          </a:xfrm>
          <a:prstGeom prst="rect">
            <a:avLst/>
          </a:prstGeom>
          <a:solidFill>
            <a:srgbClr val="CCFFCC">
              <a:alpha val="54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7" name="TextBox 6">
            <a:extLst>
              <a:ext uri="{FF2B5EF4-FFF2-40B4-BE49-F238E27FC236}">
                <a16:creationId xmlns:a16="http://schemas.microsoft.com/office/drawing/2014/main" id="{BB5D923B-D0E7-4308-90A0-9645105B2FF1}"/>
              </a:ext>
            </a:extLst>
          </p:cNvPr>
          <p:cNvSpPr txBox="1"/>
          <p:nvPr/>
        </p:nvSpPr>
        <p:spPr>
          <a:xfrm>
            <a:off x="2514600" y="1066800"/>
            <a:ext cx="3581400" cy="1015663"/>
          </a:xfrm>
          <a:prstGeom prst="rect">
            <a:avLst/>
          </a:prstGeom>
          <a:noFill/>
        </p:spPr>
        <p:txBody>
          <a:bodyPr wrap="square" rtlCol="0">
            <a:spAutoFit/>
          </a:bodyPr>
          <a:lstStyle/>
          <a:p>
            <a:pPr algn="ctr"/>
            <a:r>
              <a:rPr lang="en-US" sz="2000" dirty="0"/>
              <a:t>2D plane</a:t>
            </a:r>
          </a:p>
          <a:p>
            <a:pPr algn="ctr"/>
            <a:r>
              <a:rPr lang="en-US" sz="2000" dirty="0"/>
              <a:t>still too large for single processor</a:t>
            </a:r>
          </a:p>
        </p:txBody>
      </p:sp>
      <p:sp>
        <p:nvSpPr>
          <p:cNvPr id="10" name="Curved Down Arrow 5">
            <a:extLst>
              <a:ext uri="{FF2B5EF4-FFF2-40B4-BE49-F238E27FC236}">
                <a16:creationId xmlns:a16="http://schemas.microsoft.com/office/drawing/2014/main" id="{AB9B04EC-4DEF-4C38-8A0A-7DE50B405378}"/>
              </a:ext>
            </a:extLst>
          </p:cNvPr>
          <p:cNvSpPr/>
          <p:nvPr/>
        </p:nvSpPr>
        <p:spPr bwMode="auto">
          <a:xfrm>
            <a:off x="1295400" y="2362200"/>
            <a:ext cx="2514600" cy="457200"/>
          </a:xfrm>
          <a:prstGeom prst="curved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pic>
        <p:nvPicPr>
          <p:cNvPr id="15" name="Picture 14">
            <a:extLst>
              <a:ext uri="{FF2B5EF4-FFF2-40B4-BE49-F238E27FC236}">
                <a16:creationId xmlns:a16="http://schemas.microsoft.com/office/drawing/2014/main" id="{C53ABCFA-9E32-4103-9D70-C1DA04A6A8D3}"/>
              </a:ext>
            </a:extLst>
          </p:cNvPr>
          <p:cNvPicPr>
            <a:picLocks noChangeAspect="1"/>
          </p:cNvPicPr>
          <p:nvPr/>
        </p:nvPicPr>
        <p:blipFill>
          <a:blip r:embed="rId4"/>
          <a:stretch>
            <a:fillRect/>
          </a:stretch>
        </p:blipFill>
        <p:spPr>
          <a:xfrm>
            <a:off x="6477000" y="2209800"/>
            <a:ext cx="1676400" cy="1548342"/>
          </a:xfrm>
          <a:prstGeom prst="rect">
            <a:avLst/>
          </a:prstGeom>
        </p:spPr>
      </p:pic>
      <p:sp>
        <p:nvSpPr>
          <p:cNvPr id="16" name="TextBox 15">
            <a:extLst>
              <a:ext uri="{FF2B5EF4-FFF2-40B4-BE49-F238E27FC236}">
                <a16:creationId xmlns:a16="http://schemas.microsoft.com/office/drawing/2014/main" id="{EFBB665B-951F-44C7-B67D-01CDCE1DB99A}"/>
              </a:ext>
            </a:extLst>
          </p:cNvPr>
          <p:cNvSpPr txBox="1"/>
          <p:nvPr/>
        </p:nvSpPr>
        <p:spPr>
          <a:xfrm>
            <a:off x="6119722" y="1143000"/>
            <a:ext cx="2455570" cy="923330"/>
          </a:xfrm>
          <a:prstGeom prst="rect">
            <a:avLst/>
          </a:prstGeom>
          <a:noFill/>
        </p:spPr>
        <p:txBody>
          <a:bodyPr wrap="none" rtlCol="0">
            <a:spAutoFit/>
          </a:bodyPr>
          <a:lstStyle/>
          <a:p>
            <a:pPr algn="ctr"/>
            <a:r>
              <a:rPr lang="en-US" sz="1800" dirty="0"/>
              <a:t>Divide array into tiles</a:t>
            </a:r>
          </a:p>
          <a:p>
            <a:pPr algn="ctr"/>
            <a:r>
              <a:rPr lang="en-US" sz="1800" dirty="0"/>
              <a:t>One tile per processor</a:t>
            </a:r>
          </a:p>
          <a:p>
            <a:pPr algn="ctr"/>
            <a:r>
              <a:rPr lang="en-US" sz="1800" dirty="0"/>
              <a:t>Sized for L1 cache</a:t>
            </a:r>
          </a:p>
        </p:txBody>
      </p:sp>
      <p:sp>
        <p:nvSpPr>
          <p:cNvPr id="17" name="Curved Down Arrow 17">
            <a:extLst>
              <a:ext uri="{FF2B5EF4-FFF2-40B4-BE49-F238E27FC236}">
                <a16:creationId xmlns:a16="http://schemas.microsoft.com/office/drawing/2014/main" id="{C355F8D1-4D16-4B76-95AC-E7A696E1F9AB}"/>
              </a:ext>
            </a:extLst>
          </p:cNvPr>
          <p:cNvSpPr/>
          <p:nvPr/>
        </p:nvSpPr>
        <p:spPr bwMode="auto">
          <a:xfrm>
            <a:off x="4648200" y="2514600"/>
            <a:ext cx="2514600" cy="457200"/>
          </a:xfrm>
          <a:prstGeom prst="curved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pic>
        <p:nvPicPr>
          <p:cNvPr id="19" name="Picture 18" descr="computation_loop.pdf">
            <a:extLst>
              <a:ext uri="{FF2B5EF4-FFF2-40B4-BE49-F238E27FC236}">
                <a16:creationId xmlns:a16="http://schemas.microsoft.com/office/drawing/2014/main" id="{2893661B-91D4-4B26-9DB5-53CBA37E96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5358" y="4318337"/>
            <a:ext cx="5123854" cy="1777663"/>
          </a:xfrm>
          <a:prstGeom prst="rect">
            <a:avLst/>
          </a:prstGeom>
        </p:spPr>
      </p:pic>
      <p:sp>
        <p:nvSpPr>
          <p:cNvPr id="3" name="TextBox 2">
            <a:extLst>
              <a:ext uri="{FF2B5EF4-FFF2-40B4-BE49-F238E27FC236}">
                <a16:creationId xmlns:a16="http://schemas.microsoft.com/office/drawing/2014/main" id="{B9E07EA8-D5A1-4E5E-9979-50929D013177}"/>
              </a:ext>
            </a:extLst>
          </p:cNvPr>
          <p:cNvSpPr txBox="1"/>
          <p:nvPr/>
        </p:nvSpPr>
        <p:spPr>
          <a:xfrm>
            <a:off x="3182643" y="6096000"/>
            <a:ext cx="2224323"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000000"/>
                </a:solidFill>
                <a:effectLst/>
                <a:uFillTx/>
                <a:latin typeface="+mj-lt"/>
                <a:ea typeface="+mj-ea"/>
                <a:cs typeface="+mj-cs"/>
                <a:sym typeface="Calibri"/>
              </a:rPr>
              <a:t>(just one example)</a:t>
            </a:r>
          </a:p>
        </p:txBody>
      </p:sp>
    </p:spTree>
    <p:extLst>
      <p:ext uri="{BB962C8B-B14F-4D97-AF65-F5344CB8AC3E}">
        <p14:creationId xmlns:p14="http://schemas.microsoft.com/office/powerpoint/2010/main" val="24981726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9C81-9823-4E32-8F3E-CEAA1ADC6CB8}"/>
              </a:ext>
            </a:extLst>
          </p:cNvPr>
          <p:cNvSpPr>
            <a:spLocks noGrp="1"/>
          </p:cNvSpPr>
          <p:nvPr>
            <p:ph type="title"/>
          </p:nvPr>
        </p:nvSpPr>
        <p:spPr/>
        <p:txBody>
          <a:bodyPr/>
          <a:lstStyle/>
          <a:p>
            <a:r>
              <a:rPr lang="en-US" dirty="0"/>
              <a:t>Observation: Access Patterns Are Correlated</a:t>
            </a:r>
          </a:p>
        </p:txBody>
      </p:sp>
      <p:sp>
        <p:nvSpPr>
          <p:cNvPr id="3" name="Text Placeholder 2">
            <a:extLst>
              <a:ext uri="{FF2B5EF4-FFF2-40B4-BE49-F238E27FC236}">
                <a16:creationId xmlns:a16="http://schemas.microsoft.com/office/drawing/2014/main" id="{42D41D70-AFCB-46BC-A408-F03B072CE2FF}"/>
              </a:ext>
            </a:extLst>
          </p:cNvPr>
          <p:cNvSpPr>
            <a:spLocks noGrp="1"/>
          </p:cNvSpPr>
          <p:nvPr>
            <p:ph type="body" idx="1"/>
          </p:nvPr>
        </p:nvSpPr>
        <p:spPr/>
        <p:txBody>
          <a:bodyPr/>
          <a:lstStyle/>
          <a:p>
            <a:r>
              <a:rPr lang="en-US" dirty="0"/>
              <a:t>Once the first core requests a tile, lets prefetch the rest of them</a:t>
            </a:r>
          </a:p>
        </p:txBody>
      </p:sp>
      <p:pic>
        <p:nvPicPr>
          <p:cNvPr id="4" name="Picture 2" descr="Q:\hpca10_bless\figures\mesh.jpg">
            <a:extLst>
              <a:ext uri="{FF2B5EF4-FFF2-40B4-BE49-F238E27FC236}">
                <a16:creationId xmlns:a16="http://schemas.microsoft.com/office/drawing/2014/main" id="{3571145A-5C70-407B-957E-B4E351BBCADD}"/>
              </a:ext>
            </a:extLst>
          </p:cNvPr>
          <p:cNvPicPr>
            <a:picLocks noChangeAspect="1" noChangeArrowheads="1"/>
          </p:cNvPicPr>
          <p:nvPr/>
        </p:nvPicPr>
        <p:blipFill>
          <a:blip r:embed="rId3" cstate="print"/>
          <a:srcRect/>
          <a:stretch>
            <a:fillRect/>
          </a:stretch>
        </p:blipFill>
        <p:spPr bwMode="auto">
          <a:xfrm>
            <a:off x="644769" y="2209800"/>
            <a:ext cx="3350599" cy="3200400"/>
          </a:xfrm>
          <a:prstGeom prst="rect">
            <a:avLst/>
          </a:prstGeom>
          <a:noFill/>
        </p:spPr>
      </p:pic>
      <p:pic>
        <p:nvPicPr>
          <p:cNvPr id="15" name="Picture 14">
            <a:extLst>
              <a:ext uri="{FF2B5EF4-FFF2-40B4-BE49-F238E27FC236}">
                <a16:creationId xmlns:a16="http://schemas.microsoft.com/office/drawing/2014/main" id="{017AB6C2-DA6C-4CCA-AB32-2AD57DE54FAE}"/>
              </a:ext>
            </a:extLst>
          </p:cNvPr>
          <p:cNvPicPr>
            <a:picLocks noChangeAspect="1"/>
          </p:cNvPicPr>
          <p:nvPr/>
        </p:nvPicPr>
        <p:blipFill rotWithShape="1">
          <a:blip r:embed="rId4"/>
          <a:srcRect l="1" t="1" r="56663" b="66382"/>
          <a:stretch/>
        </p:blipFill>
        <p:spPr>
          <a:xfrm>
            <a:off x="4764088" y="2209800"/>
            <a:ext cx="3859407" cy="2765104"/>
          </a:xfrm>
          <a:prstGeom prst="rect">
            <a:avLst/>
          </a:prstGeom>
        </p:spPr>
      </p:pic>
      <p:sp>
        <p:nvSpPr>
          <p:cNvPr id="16" name="Arrow: Down 15">
            <a:extLst>
              <a:ext uri="{FF2B5EF4-FFF2-40B4-BE49-F238E27FC236}">
                <a16:creationId xmlns:a16="http://schemas.microsoft.com/office/drawing/2014/main" id="{3423D7F5-B2BE-439E-8C9E-FEC49643AAB3}"/>
              </a:ext>
            </a:extLst>
          </p:cNvPr>
          <p:cNvSpPr/>
          <p:nvPr/>
        </p:nvSpPr>
        <p:spPr>
          <a:xfrm rot="15667464">
            <a:off x="4107070" y="3012070"/>
            <a:ext cx="734534" cy="4246050"/>
          </a:xfrm>
          <a:prstGeom prst="downArrow">
            <a:avLst>
              <a:gd name="adj1" fmla="val 50000"/>
              <a:gd name="adj2" fmla="val 4345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000000"/>
              </a:solidFill>
              <a:effectLst/>
              <a:uFillTx/>
              <a:latin typeface="+mj-lt"/>
              <a:ea typeface="+mj-ea"/>
              <a:cs typeface="+mj-cs"/>
              <a:sym typeface="Calibri"/>
            </a:endParaRPr>
          </a:p>
        </p:txBody>
      </p:sp>
      <p:sp>
        <p:nvSpPr>
          <p:cNvPr id="18" name="Arrow: Down 17">
            <a:extLst>
              <a:ext uri="{FF2B5EF4-FFF2-40B4-BE49-F238E27FC236}">
                <a16:creationId xmlns:a16="http://schemas.microsoft.com/office/drawing/2014/main" id="{DC240626-2F98-4632-9924-A051BB3F9B72}"/>
              </a:ext>
            </a:extLst>
          </p:cNvPr>
          <p:cNvSpPr/>
          <p:nvPr/>
        </p:nvSpPr>
        <p:spPr>
          <a:xfrm rot="15667464">
            <a:off x="3947820" y="1899884"/>
            <a:ext cx="752905" cy="4128414"/>
          </a:xfrm>
          <a:prstGeom prst="downArrow">
            <a:avLst>
              <a:gd name="adj1" fmla="val 50000"/>
              <a:gd name="adj2" fmla="val 4345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9654234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Address Order</a:t>
            </a:r>
          </a:p>
        </p:txBody>
      </p:sp>
      <p:sp>
        <p:nvSpPr>
          <p:cNvPr id="3" name="Text Placeholder 2"/>
          <p:cNvSpPr>
            <a:spLocks noGrp="1"/>
          </p:cNvSpPr>
          <p:nvPr>
            <p:ph type="body" idx="1"/>
          </p:nvPr>
        </p:nvSpPr>
        <p:spPr/>
        <p:txBody>
          <a:bodyPr/>
          <a:lstStyle/>
          <a:p>
            <a:r>
              <a:rPr lang="en-US" dirty="0"/>
              <a:t>DRAM throughput drops </a:t>
            </a:r>
            <a:r>
              <a:rPr lang="en-US" dirty="0">
                <a:solidFill>
                  <a:srgbClr val="FF0000"/>
                </a:solidFill>
              </a:rPr>
              <a:t>25%</a:t>
            </a:r>
            <a:r>
              <a:rPr lang="en-US" dirty="0"/>
              <a:t> for loads and </a:t>
            </a:r>
            <a:r>
              <a:rPr lang="en-US" dirty="0">
                <a:solidFill>
                  <a:srgbClr val="FF0000"/>
                </a:solidFill>
              </a:rPr>
              <a:t>41%</a:t>
            </a:r>
            <a:r>
              <a:rPr lang="en-US" dirty="0"/>
              <a:t> for stores [1] for out-of-order accesses versus in-order</a:t>
            </a:r>
          </a:p>
          <a:p>
            <a:pPr lvl="1"/>
            <a:r>
              <a:rPr lang="en-US" dirty="0"/>
              <a:t>Power increases </a:t>
            </a:r>
            <a:r>
              <a:rPr lang="en-US" dirty="0">
                <a:solidFill>
                  <a:srgbClr val="FF0000"/>
                </a:solidFill>
              </a:rPr>
              <a:t>2.2x </a:t>
            </a:r>
            <a:r>
              <a:rPr lang="en-US" dirty="0"/>
              <a:t>for reads and </a:t>
            </a:r>
            <a:r>
              <a:rPr lang="en-US" dirty="0">
                <a:solidFill>
                  <a:srgbClr val="FF0000"/>
                </a:solidFill>
              </a:rPr>
              <a:t>50%</a:t>
            </a:r>
            <a:r>
              <a:rPr lang="en-US" dirty="0"/>
              <a:t> for stores</a:t>
            </a:r>
          </a:p>
          <a:p>
            <a:endParaRPr lang="en-US" dirty="0"/>
          </a:p>
        </p:txBody>
      </p:sp>
      <p:sp>
        <p:nvSpPr>
          <p:cNvPr id="4" name="TextBox 3">
            <a:extLst>
              <a:ext uri="{FF2B5EF4-FFF2-40B4-BE49-F238E27FC236}">
                <a16:creationId xmlns:a16="http://schemas.microsoft.com/office/drawing/2014/main" id="{7C68A8B2-7531-4F99-9272-35112F81D5CF}"/>
              </a:ext>
            </a:extLst>
          </p:cNvPr>
          <p:cNvSpPr txBox="1"/>
          <p:nvPr/>
        </p:nvSpPr>
        <p:spPr>
          <a:xfrm>
            <a:off x="3727984" y="6194722"/>
            <a:ext cx="5263616" cy="338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r>
              <a:rPr lang="en-US" sz="1600" dirty="0"/>
              <a:t>[1] Collective Memory Transfers for Multi-Core Chips. ICS 2014</a:t>
            </a:r>
            <a:endParaRPr kumimoji="0" lang="en-US" sz="1600" b="0" i="0" u="none" strike="noStrike" cap="none" spc="0" normalizeH="0" baseline="0" dirty="0">
              <a:ln>
                <a:noFill/>
              </a:ln>
              <a:solidFill>
                <a:srgbClr val="000000"/>
              </a:solidFill>
              <a:effectLst/>
              <a:uFillTx/>
              <a:latin typeface="+mj-lt"/>
              <a:ea typeface="+mj-ea"/>
              <a:cs typeface="+mj-cs"/>
              <a:sym typeface="Calibri"/>
            </a:endParaRPr>
          </a:p>
        </p:txBody>
      </p:sp>
      <p:sp>
        <p:nvSpPr>
          <p:cNvPr id="5" name="Rectangle 4">
            <a:extLst>
              <a:ext uri="{FF2B5EF4-FFF2-40B4-BE49-F238E27FC236}">
                <a16:creationId xmlns:a16="http://schemas.microsoft.com/office/drawing/2014/main" id="{9732AE01-26BE-42C6-9F23-CEFD7542FE00}"/>
              </a:ext>
            </a:extLst>
          </p:cNvPr>
          <p:cNvSpPr/>
          <p:nvPr/>
        </p:nvSpPr>
        <p:spPr bwMode="auto">
          <a:xfrm>
            <a:off x="2980601" y="3093720"/>
            <a:ext cx="2362200" cy="2133600"/>
          </a:xfrm>
          <a:prstGeom prst="rect">
            <a:avLst/>
          </a:prstGeom>
          <a:solidFill>
            <a:srgbClr val="CCFFCC">
              <a:alpha val="54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6" name="Straight Connector 5">
            <a:extLst>
              <a:ext uri="{FF2B5EF4-FFF2-40B4-BE49-F238E27FC236}">
                <a16:creationId xmlns:a16="http://schemas.microsoft.com/office/drawing/2014/main" id="{2485F2E2-4491-403C-85C6-BE0BC3CFC43C}"/>
              </a:ext>
            </a:extLst>
          </p:cNvPr>
          <p:cNvCxnSpPr/>
          <p:nvPr/>
        </p:nvCxnSpPr>
        <p:spPr bwMode="auto">
          <a:xfrm>
            <a:off x="2980601" y="3904512"/>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TextBox 6">
            <a:extLst>
              <a:ext uri="{FF2B5EF4-FFF2-40B4-BE49-F238E27FC236}">
                <a16:creationId xmlns:a16="http://schemas.microsoft.com/office/drawing/2014/main" id="{99A01CB3-B017-4F1D-8125-B37E0BA278DA}"/>
              </a:ext>
            </a:extLst>
          </p:cNvPr>
          <p:cNvSpPr txBox="1"/>
          <p:nvPr/>
        </p:nvSpPr>
        <p:spPr>
          <a:xfrm>
            <a:off x="2517632" y="3014408"/>
            <a:ext cx="384365" cy="523220"/>
          </a:xfrm>
          <a:prstGeom prst="rect">
            <a:avLst/>
          </a:prstGeom>
          <a:noFill/>
        </p:spPr>
        <p:txBody>
          <a:bodyPr wrap="none" rtlCol="0">
            <a:spAutoFit/>
          </a:bodyPr>
          <a:lstStyle/>
          <a:p>
            <a:r>
              <a:rPr lang="en-US" dirty="0"/>
              <a:t>0</a:t>
            </a:r>
          </a:p>
        </p:txBody>
      </p:sp>
      <p:sp>
        <p:nvSpPr>
          <p:cNvPr id="8" name="TextBox 7">
            <a:extLst>
              <a:ext uri="{FF2B5EF4-FFF2-40B4-BE49-F238E27FC236}">
                <a16:creationId xmlns:a16="http://schemas.microsoft.com/office/drawing/2014/main" id="{E43A7000-2AAB-44D1-80E6-2505E307BA8B}"/>
              </a:ext>
            </a:extLst>
          </p:cNvPr>
          <p:cNvSpPr txBox="1"/>
          <p:nvPr/>
        </p:nvSpPr>
        <p:spPr>
          <a:xfrm>
            <a:off x="5335782" y="3048040"/>
            <a:ext cx="763250" cy="523220"/>
          </a:xfrm>
          <a:prstGeom prst="rect">
            <a:avLst/>
          </a:prstGeom>
          <a:noFill/>
        </p:spPr>
        <p:txBody>
          <a:bodyPr wrap="none" rtlCol="0">
            <a:spAutoFit/>
          </a:bodyPr>
          <a:lstStyle/>
          <a:p>
            <a:r>
              <a:rPr lang="en-US" dirty="0"/>
              <a:t>N-1</a:t>
            </a:r>
          </a:p>
        </p:txBody>
      </p:sp>
      <p:sp>
        <p:nvSpPr>
          <p:cNvPr id="9" name="TextBox 8">
            <a:extLst>
              <a:ext uri="{FF2B5EF4-FFF2-40B4-BE49-F238E27FC236}">
                <a16:creationId xmlns:a16="http://schemas.microsoft.com/office/drawing/2014/main" id="{085CB05E-D983-4815-8363-934A44D531F1}"/>
              </a:ext>
            </a:extLst>
          </p:cNvPr>
          <p:cNvSpPr txBox="1"/>
          <p:nvPr/>
        </p:nvSpPr>
        <p:spPr>
          <a:xfrm>
            <a:off x="2489981" y="3368000"/>
            <a:ext cx="443977" cy="523220"/>
          </a:xfrm>
          <a:prstGeom prst="rect">
            <a:avLst/>
          </a:prstGeom>
          <a:noFill/>
        </p:spPr>
        <p:txBody>
          <a:bodyPr wrap="none" rtlCol="0">
            <a:spAutoFit/>
          </a:bodyPr>
          <a:lstStyle/>
          <a:p>
            <a:r>
              <a:rPr lang="en-US" dirty="0"/>
              <a:t>N</a:t>
            </a:r>
          </a:p>
        </p:txBody>
      </p:sp>
      <p:sp>
        <p:nvSpPr>
          <p:cNvPr id="10" name="TextBox 9">
            <a:extLst>
              <a:ext uri="{FF2B5EF4-FFF2-40B4-BE49-F238E27FC236}">
                <a16:creationId xmlns:a16="http://schemas.microsoft.com/office/drawing/2014/main" id="{43D1C976-782F-406F-B913-5D7AF4E91C86}"/>
              </a:ext>
            </a:extLst>
          </p:cNvPr>
          <p:cNvSpPr txBox="1"/>
          <p:nvPr/>
        </p:nvSpPr>
        <p:spPr>
          <a:xfrm>
            <a:off x="5337032" y="3365088"/>
            <a:ext cx="962949" cy="523220"/>
          </a:xfrm>
          <a:prstGeom prst="rect">
            <a:avLst/>
          </a:prstGeom>
          <a:noFill/>
        </p:spPr>
        <p:txBody>
          <a:bodyPr wrap="none" rtlCol="0">
            <a:spAutoFit/>
          </a:bodyPr>
          <a:lstStyle/>
          <a:p>
            <a:r>
              <a:rPr lang="en-US" dirty="0"/>
              <a:t>2N-1</a:t>
            </a:r>
          </a:p>
        </p:txBody>
      </p:sp>
      <p:sp>
        <p:nvSpPr>
          <p:cNvPr id="11" name="Rectangle 10">
            <a:extLst>
              <a:ext uri="{FF2B5EF4-FFF2-40B4-BE49-F238E27FC236}">
                <a16:creationId xmlns:a16="http://schemas.microsoft.com/office/drawing/2014/main" id="{245AFC9B-B232-4207-9968-28BEC01723E0}"/>
              </a:ext>
            </a:extLst>
          </p:cNvPr>
          <p:cNvSpPr/>
          <p:nvPr/>
        </p:nvSpPr>
        <p:spPr bwMode="auto">
          <a:xfrm>
            <a:off x="2974832" y="3218712"/>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2" name="Rectangle 11">
            <a:extLst>
              <a:ext uri="{FF2B5EF4-FFF2-40B4-BE49-F238E27FC236}">
                <a16:creationId xmlns:a16="http://schemas.microsoft.com/office/drawing/2014/main" id="{A978AE40-9A16-41DB-AC3B-F53D499AA5A1}"/>
              </a:ext>
            </a:extLst>
          </p:cNvPr>
          <p:cNvSpPr/>
          <p:nvPr/>
        </p:nvSpPr>
        <p:spPr bwMode="auto">
          <a:xfrm>
            <a:off x="2974832" y="3532648"/>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3" name="Oval 12">
            <a:extLst>
              <a:ext uri="{FF2B5EF4-FFF2-40B4-BE49-F238E27FC236}">
                <a16:creationId xmlns:a16="http://schemas.microsoft.com/office/drawing/2014/main" id="{B798988A-DB70-4C10-AA55-01ACDE692F5A}"/>
              </a:ext>
            </a:extLst>
          </p:cNvPr>
          <p:cNvSpPr/>
          <p:nvPr/>
        </p:nvSpPr>
        <p:spPr bwMode="auto">
          <a:xfrm>
            <a:off x="2870981" y="3093720"/>
            <a:ext cx="1066800" cy="4572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4" name="Oval 13">
            <a:extLst>
              <a:ext uri="{FF2B5EF4-FFF2-40B4-BE49-F238E27FC236}">
                <a16:creationId xmlns:a16="http://schemas.microsoft.com/office/drawing/2014/main" id="{3F16541F-E437-46FF-84CD-C917ED26BE11}"/>
              </a:ext>
            </a:extLst>
          </p:cNvPr>
          <p:cNvSpPr/>
          <p:nvPr/>
        </p:nvSpPr>
        <p:spPr bwMode="auto">
          <a:xfrm>
            <a:off x="3642118" y="3419904"/>
            <a:ext cx="990600" cy="4572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15" name="Straight Connector 14">
            <a:extLst>
              <a:ext uri="{FF2B5EF4-FFF2-40B4-BE49-F238E27FC236}">
                <a16:creationId xmlns:a16="http://schemas.microsoft.com/office/drawing/2014/main" id="{FC140548-BED0-401F-BEB6-000C1EACAE55}"/>
              </a:ext>
            </a:extLst>
          </p:cNvPr>
          <p:cNvCxnSpPr/>
          <p:nvPr/>
        </p:nvCxnSpPr>
        <p:spPr bwMode="auto">
          <a:xfrm>
            <a:off x="2974592" y="4541520"/>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Oval 15">
            <a:extLst>
              <a:ext uri="{FF2B5EF4-FFF2-40B4-BE49-F238E27FC236}">
                <a16:creationId xmlns:a16="http://schemas.microsoft.com/office/drawing/2014/main" id="{7BD3603A-A9E9-4C06-BF5A-75F97E13C911}"/>
              </a:ext>
            </a:extLst>
          </p:cNvPr>
          <p:cNvSpPr/>
          <p:nvPr/>
        </p:nvSpPr>
        <p:spPr bwMode="auto">
          <a:xfrm>
            <a:off x="3651255" y="3102856"/>
            <a:ext cx="990600" cy="4572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7" name="Oval 16">
            <a:extLst>
              <a:ext uri="{FF2B5EF4-FFF2-40B4-BE49-F238E27FC236}">
                <a16:creationId xmlns:a16="http://schemas.microsoft.com/office/drawing/2014/main" id="{F634047F-EFA5-4ADF-9BB9-432D8FF35A81}"/>
              </a:ext>
            </a:extLst>
          </p:cNvPr>
          <p:cNvSpPr/>
          <p:nvPr/>
        </p:nvSpPr>
        <p:spPr bwMode="auto">
          <a:xfrm>
            <a:off x="4452907" y="3093720"/>
            <a:ext cx="990600" cy="4572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8" name="Oval 17">
            <a:extLst>
              <a:ext uri="{FF2B5EF4-FFF2-40B4-BE49-F238E27FC236}">
                <a16:creationId xmlns:a16="http://schemas.microsoft.com/office/drawing/2014/main" id="{2D57842B-6BB0-4017-AB67-20AE8F44AFFB}"/>
              </a:ext>
            </a:extLst>
          </p:cNvPr>
          <p:cNvSpPr/>
          <p:nvPr/>
        </p:nvSpPr>
        <p:spPr bwMode="auto">
          <a:xfrm>
            <a:off x="2870981" y="3429040"/>
            <a:ext cx="990600" cy="4572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19" name="Straight Connector 18">
            <a:extLst>
              <a:ext uri="{FF2B5EF4-FFF2-40B4-BE49-F238E27FC236}">
                <a16:creationId xmlns:a16="http://schemas.microsoft.com/office/drawing/2014/main" id="{011EEC85-F710-4B05-B9A4-148DD0CB4584}"/>
              </a:ext>
            </a:extLst>
          </p:cNvPr>
          <p:cNvCxnSpPr/>
          <p:nvPr/>
        </p:nvCxnSpPr>
        <p:spPr bwMode="auto">
          <a:xfrm>
            <a:off x="4547381" y="3093720"/>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1567D247-31F7-4702-88AF-D98EF67E69CA}"/>
              </a:ext>
            </a:extLst>
          </p:cNvPr>
          <p:cNvCxnSpPr/>
          <p:nvPr/>
        </p:nvCxnSpPr>
        <p:spPr bwMode="auto">
          <a:xfrm>
            <a:off x="3785381" y="3093720"/>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TextBox 20">
            <a:extLst>
              <a:ext uri="{FF2B5EF4-FFF2-40B4-BE49-F238E27FC236}">
                <a16:creationId xmlns:a16="http://schemas.microsoft.com/office/drawing/2014/main" id="{EF0C70CF-C817-4D11-B673-1990527427D2}"/>
              </a:ext>
            </a:extLst>
          </p:cNvPr>
          <p:cNvSpPr txBox="1"/>
          <p:nvPr/>
        </p:nvSpPr>
        <p:spPr>
          <a:xfrm>
            <a:off x="5717407" y="4378658"/>
            <a:ext cx="3432514" cy="9541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FF0000"/>
                </a:solidFill>
                <a:effectLst/>
                <a:uFillTx/>
                <a:latin typeface="+mj-lt"/>
                <a:ea typeface="+mj-ea"/>
                <a:cs typeface="+mj-cs"/>
                <a:sym typeface="Calibri"/>
              </a:rPr>
              <a:t>Challenge</a:t>
            </a:r>
            <a:r>
              <a:rPr kumimoji="0" lang="en-US" sz="2800" b="0" i="0" u="none" strike="noStrike" cap="none" spc="0" normalizeH="0" baseline="0" dirty="0">
                <a:ln>
                  <a:noFill/>
                </a:ln>
                <a:solidFill>
                  <a:srgbClr val="000000"/>
                </a:solidFill>
                <a:effectLst/>
                <a:uFillTx/>
                <a:latin typeface="+mj-lt"/>
                <a:ea typeface="+mj-ea"/>
                <a:cs typeface="+mj-cs"/>
                <a:sym typeface="Calibri"/>
              </a:rPr>
              <a:t>: memory page boundaries</a:t>
            </a:r>
          </a:p>
        </p:txBody>
      </p:sp>
    </p:spTree>
    <p:extLst>
      <p:ext uri="{BB962C8B-B14F-4D97-AF65-F5344CB8AC3E}">
        <p14:creationId xmlns:p14="http://schemas.microsoft.com/office/powerpoint/2010/main" val="13247799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6" grpId="0" animBg="1"/>
      <p:bldP spid="16" grpId="1" animBg="1"/>
      <p:bldP spid="17" grpId="0" animBg="1"/>
      <p:bldP spid="17" grpId="1" animBg="1"/>
      <p:bldP spid="18" grpId="0" animBg="1"/>
      <p:bldP spid="18" grpId="1" animBg="1"/>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LLCP: Collective </a:t>
            </a:r>
            <a:r>
              <a:rPr lang="en-US" dirty="0" err="1"/>
              <a:t>Prefetcher</a:t>
            </a:r>
            <a:endParaRPr lang="en-US" dirty="0"/>
          </a:p>
        </p:txBody>
      </p:sp>
      <p:sp>
        <p:nvSpPr>
          <p:cNvPr id="3" name="Text Placeholder 2"/>
          <p:cNvSpPr>
            <a:spLocks noGrp="1"/>
          </p:cNvSpPr>
          <p:nvPr>
            <p:ph type="body" idx="1"/>
          </p:nvPr>
        </p:nvSpPr>
        <p:spPr/>
        <p:txBody>
          <a:bodyPr/>
          <a:lstStyle/>
          <a:p>
            <a:r>
              <a:rPr lang="en-US" b="1" dirty="0"/>
              <a:t>Prefetcher that detects correlation of data-parallel applications and preserves memory address order across memory pages</a:t>
            </a:r>
          </a:p>
          <a:p>
            <a:endParaRPr lang="en-US" dirty="0"/>
          </a:p>
          <a:p>
            <a:r>
              <a:rPr lang="en-US" dirty="0"/>
              <a:t>Based on </a:t>
            </a:r>
            <a:r>
              <a:rPr lang="en-US" dirty="0" err="1"/>
              <a:t>strided</a:t>
            </a:r>
            <a:r>
              <a:rPr lang="en-US" dirty="0"/>
              <a:t> prefetcher (strides work well for tiles)</a:t>
            </a:r>
          </a:p>
          <a:p>
            <a:endParaRPr lang="en-US" dirty="0"/>
          </a:p>
        </p:txBody>
      </p:sp>
      <p:sp>
        <p:nvSpPr>
          <p:cNvPr id="22" name="Rectangle 21">
            <a:extLst>
              <a:ext uri="{FF2B5EF4-FFF2-40B4-BE49-F238E27FC236}">
                <a16:creationId xmlns:a16="http://schemas.microsoft.com/office/drawing/2014/main" id="{A8608A31-E97E-42BD-A8C2-E07122512355}"/>
              </a:ext>
            </a:extLst>
          </p:cNvPr>
          <p:cNvSpPr/>
          <p:nvPr/>
        </p:nvSpPr>
        <p:spPr bwMode="auto">
          <a:xfrm>
            <a:off x="752500" y="3233452"/>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a:t>
            </a:r>
            <a:endParaRPr kumimoji="0" lang="en-US" sz="2800" b="0" i="0" u="none" strike="noStrike" cap="none" normalizeH="0" baseline="0" dirty="0">
              <a:ln>
                <a:noFill/>
              </a:ln>
              <a:solidFill>
                <a:schemeClr val="tx1"/>
              </a:solidFill>
              <a:effectLst/>
              <a:latin typeface="Helvetica" pitchFamily="-65" charset="0"/>
            </a:endParaRPr>
          </a:p>
        </p:txBody>
      </p:sp>
      <p:sp>
        <p:nvSpPr>
          <p:cNvPr id="23" name="Rectangle 22">
            <a:extLst>
              <a:ext uri="{FF2B5EF4-FFF2-40B4-BE49-F238E27FC236}">
                <a16:creationId xmlns:a16="http://schemas.microsoft.com/office/drawing/2014/main" id="{2E88D621-B9E6-4B3B-8971-93C9811BF4F7}"/>
              </a:ext>
            </a:extLst>
          </p:cNvPr>
          <p:cNvSpPr/>
          <p:nvPr/>
        </p:nvSpPr>
        <p:spPr bwMode="auto">
          <a:xfrm>
            <a:off x="5540921" y="3233452"/>
            <a:ext cx="2362200" cy="2133600"/>
          </a:xfrm>
          <a:prstGeom prst="rect">
            <a:avLst/>
          </a:prstGeom>
          <a:solidFill>
            <a:srgbClr val="CCFFCC">
              <a:alpha val="54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24" name="Straight Connector 23">
            <a:extLst>
              <a:ext uri="{FF2B5EF4-FFF2-40B4-BE49-F238E27FC236}">
                <a16:creationId xmlns:a16="http://schemas.microsoft.com/office/drawing/2014/main" id="{8BFEFD6E-F4BB-4E0C-BFA3-15E2032B5CA7}"/>
              </a:ext>
            </a:extLst>
          </p:cNvPr>
          <p:cNvCxnSpPr/>
          <p:nvPr/>
        </p:nvCxnSpPr>
        <p:spPr bwMode="auto">
          <a:xfrm>
            <a:off x="5540921" y="4044244"/>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TextBox 24">
            <a:extLst>
              <a:ext uri="{FF2B5EF4-FFF2-40B4-BE49-F238E27FC236}">
                <a16:creationId xmlns:a16="http://schemas.microsoft.com/office/drawing/2014/main" id="{764338FA-79A2-47EB-AF46-64D79137D863}"/>
              </a:ext>
            </a:extLst>
          </p:cNvPr>
          <p:cNvSpPr txBox="1"/>
          <p:nvPr/>
        </p:nvSpPr>
        <p:spPr>
          <a:xfrm>
            <a:off x="5077952" y="3154140"/>
            <a:ext cx="384365" cy="523220"/>
          </a:xfrm>
          <a:prstGeom prst="rect">
            <a:avLst/>
          </a:prstGeom>
          <a:noFill/>
        </p:spPr>
        <p:txBody>
          <a:bodyPr wrap="none" rtlCol="0">
            <a:spAutoFit/>
          </a:bodyPr>
          <a:lstStyle/>
          <a:p>
            <a:r>
              <a:rPr lang="en-US" dirty="0"/>
              <a:t>0</a:t>
            </a:r>
          </a:p>
        </p:txBody>
      </p:sp>
      <p:sp>
        <p:nvSpPr>
          <p:cNvPr id="26" name="TextBox 25">
            <a:extLst>
              <a:ext uri="{FF2B5EF4-FFF2-40B4-BE49-F238E27FC236}">
                <a16:creationId xmlns:a16="http://schemas.microsoft.com/office/drawing/2014/main" id="{687A43CF-AAA8-4778-97C1-6FAB9EECA16E}"/>
              </a:ext>
            </a:extLst>
          </p:cNvPr>
          <p:cNvSpPr txBox="1"/>
          <p:nvPr/>
        </p:nvSpPr>
        <p:spPr>
          <a:xfrm>
            <a:off x="7896102" y="3187772"/>
            <a:ext cx="763250" cy="523220"/>
          </a:xfrm>
          <a:prstGeom prst="rect">
            <a:avLst/>
          </a:prstGeom>
          <a:noFill/>
        </p:spPr>
        <p:txBody>
          <a:bodyPr wrap="none" rtlCol="0">
            <a:spAutoFit/>
          </a:bodyPr>
          <a:lstStyle/>
          <a:p>
            <a:r>
              <a:rPr lang="en-US" dirty="0"/>
              <a:t>N-1</a:t>
            </a:r>
          </a:p>
        </p:txBody>
      </p:sp>
      <p:sp>
        <p:nvSpPr>
          <p:cNvPr id="27" name="TextBox 26">
            <a:extLst>
              <a:ext uri="{FF2B5EF4-FFF2-40B4-BE49-F238E27FC236}">
                <a16:creationId xmlns:a16="http://schemas.microsoft.com/office/drawing/2014/main" id="{61E3A1EC-FF0A-4F76-B8B5-3BAEF03FDCBD}"/>
              </a:ext>
            </a:extLst>
          </p:cNvPr>
          <p:cNvSpPr txBox="1"/>
          <p:nvPr/>
        </p:nvSpPr>
        <p:spPr>
          <a:xfrm>
            <a:off x="5050301" y="3507732"/>
            <a:ext cx="443977" cy="523220"/>
          </a:xfrm>
          <a:prstGeom prst="rect">
            <a:avLst/>
          </a:prstGeom>
          <a:noFill/>
        </p:spPr>
        <p:txBody>
          <a:bodyPr wrap="none" rtlCol="0">
            <a:spAutoFit/>
          </a:bodyPr>
          <a:lstStyle/>
          <a:p>
            <a:r>
              <a:rPr lang="en-US" dirty="0"/>
              <a:t>N</a:t>
            </a:r>
          </a:p>
        </p:txBody>
      </p:sp>
      <p:sp>
        <p:nvSpPr>
          <p:cNvPr id="28" name="TextBox 27">
            <a:extLst>
              <a:ext uri="{FF2B5EF4-FFF2-40B4-BE49-F238E27FC236}">
                <a16:creationId xmlns:a16="http://schemas.microsoft.com/office/drawing/2014/main" id="{B014D0F4-F6EB-44B6-B678-DCD57D5BCD60}"/>
              </a:ext>
            </a:extLst>
          </p:cNvPr>
          <p:cNvSpPr txBox="1"/>
          <p:nvPr/>
        </p:nvSpPr>
        <p:spPr>
          <a:xfrm>
            <a:off x="7897352" y="3504820"/>
            <a:ext cx="962949" cy="523220"/>
          </a:xfrm>
          <a:prstGeom prst="rect">
            <a:avLst/>
          </a:prstGeom>
          <a:noFill/>
        </p:spPr>
        <p:txBody>
          <a:bodyPr wrap="none" rtlCol="0">
            <a:spAutoFit/>
          </a:bodyPr>
          <a:lstStyle/>
          <a:p>
            <a:r>
              <a:rPr lang="en-US" dirty="0"/>
              <a:t>2N-1</a:t>
            </a:r>
          </a:p>
        </p:txBody>
      </p:sp>
      <p:sp>
        <p:nvSpPr>
          <p:cNvPr id="29" name="Rectangle 28">
            <a:extLst>
              <a:ext uri="{FF2B5EF4-FFF2-40B4-BE49-F238E27FC236}">
                <a16:creationId xmlns:a16="http://schemas.microsoft.com/office/drawing/2014/main" id="{6B8AB023-7B6C-45E9-A640-4E723992CEEB}"/>
              </a:ext>
            </a:extLst>
          </p:cNvPr>
          <p:cNvSpPr/>
          <p:nvPr/>
        </p:nvSpPr>
        <p:spPr bwMode="auto">
          <a:xfrm>
            <a:off x="5535152" y="3358444"/>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30" name="Rectangle 29">
            <a:extLst>
              <a:ext uri="{FF2B5EF4-FFF2-40B4-BE49-F238E27FC236}">
                <a16:creationId xmlns:a16="http://schemas.microsoft.com/office/drawing/2014/main" id="{1FBCA417-63FD-4CB0-8CAB-A769E9A94739}"/>
              </a:ext>
            </a:extLst>
          </p:cNvPr>
          <p:cNvSpPr/>
          <p:nvPr/>
        </p:nvSpPr>
        <p:spPr bwMode="auto">
          <a:xfrm>
            <a:off x="5535152" y="3672380"/>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31" name="Straight Connector 30">
            <a:extLst>
              <a:ext uri="{FF2B5EF4-FFF2-40B4-BE49-F238E27FC236}">
                <a16:creationId xmlns:a16="http://schemas.microsoft.com/office/drawing/2014/main" id="{65BB22BB-00BC-4C61-8803-6648E5804DA4}"/>
              </a:ext>
            </a:extLst>
          </p:cNvPr>
          <p:cNvCxnSpPr/>
          <p:nvPr/>
        </p:nvCxnSpPr>
        <p:spPr bwMode="auto">
          <a:xfrm>
            <a:off x="5534912" y="4681252"/>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ACBDF40E-5D0A-4825-8274-8FCBD1034EA0}"/>
              </a:ext>
            </a:extLst>
          </p:cNvPr>
          <p:cNvCxnSpPr/>
          <p:nvPr/>
        </p:nvCxnSpPr>
        <p:spPr bwMode="auto">
          <a:xfrm>
            <a:off x="7107701" y="3233452"/>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F08E9558-7FBC-4FB6-BFF6-69FBDDEBCA05}"/>
              </a:ext>
            </a:extLst>
          </p:cNvPr>
          <p:cNvCxnSpPr/>
          <p:nvPr/>
        </p:nvCxnSpPr>
        <p:spPr bwMode="auto">
          <a:xfrm>
            <a:off x="6345701" y="3233452"/>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TextBox 33">
            <a:extLst>
              <a:ext uri="{FF2B5EF4-FFF2-40B4-BE49-F238E27FC236}">
                <a16:creationId xmlns:a16="http://schemas.microsoft.com/office/drawing/2014/main" id="{104BD0CA-2D88-40FD-A567-79DA1E0AD9BE}"/>
              </a:ext>
            </a:extLst>
          </p:cNvPr>
          <p:cNvSpPr txBox="1"/>
          <p:nvPr/>
        </p:nvSpPr>
        <p:spPr>
          <a:xfrm>
            <a:off x="5833378" y="3257302"/>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1</a:t>
            </a:r>
          </a:p>
        </p:txBody>
      </p:sp>
      <p:sp>
        <p:nvSpPr>
          <p:cNvPr id="35" name="TextBox 34">
            <a:extLst>
              <a:ext uri="{FF2B5EF4-FFF2-40B4-BE49-F238E27FC236}">
                <a16:creationId xmlns:a16="http://schemas.microsoft.com/office/drawing/2014/main" id="{65609B3E-1575-4BAD-BF49-B9BA9AA44BC1}"/>
              </a:ext>
            </a:extLst>
          </p:cNvPr>
          <p:cNvSpPr txBox="1"/>
          <p:nvPr/>
        </p:nvSpPr>
        <p:spPr>
          <a:xfrm>
            <a:off x="5830422" y="3565073"/>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2</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sp>
        <p:nvSpPr>
          <p:cNvPr id="36" name="Rectangle 35">
            <a:extLst>
              <a:ext uri="{FF2B5EF4-FFF2-40B4-BE49-F238E27FC236}">
                <a16:creationId xmlns:a16="http://schemas.microsoft.com/office/drawing/2014/main" id="{95079167-826A-4B09-97C1-4C54749DD528}"/>
              </a:ext>
            </a:extLst>
          </p:cNvPr>
          <p:cNvSpPr/>
          <p:nvPr/>
        </p:nvSpPr>
        <p:spPr bwMode="auto">
          <a:xfrm>
            <a:off x="752499" y="4061472"/>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stride</a:t>
            </a:r>
            <a:endParaRPr kumimoji="0" lang="en-US" sz="2800" b="0" i="0" u="none" strike="noStrike" cap="none" normalizeH="0" baseline="0" dirty="0">
              <a:ln>
                <a:noFill/>
              </a:ln>
              <a:solidFill>
                <a:schemeClr val="tx1"/>
              </a:solidFill>
              <a:effectLst/>
              <a:latin typeface="Helvetica" pitchFamily="-65" charset="0"/>
            </a:endParaRPr>
          </a:p>
        </p:txBody>
      </p:sp>
      <p:sp>
        <p:nvSpPr>
          <p:cNvPr id="37" name="Rectangle 36">
            <a:extLst>
              <a:ext uri="{FF2B5EF4-FFF2-40B4-BE49-F238E27FC236}">
                <a16:creationId xmlns:a16="http://schemas.microsoft.com/office/drawing/2014/main" id="{94E13681-0860-4519-AB2B-9780D9258183}"/>
              </a:ext>
            </a:extLst>
          </p:cNvPr>
          <p:cNvSpPr/>
          <p:nvPr/>
        </p:nvSpPr>
        <p:spPr bwMode="auto">
          <a:xfrm>
            <a:off x="752499" y="4863145"/>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+ 2stride</a:t>
            </a:r>
            <a:endParaRPr kumimoji="0" lang="en-US" sz="2800" b="0" i="0" u="none" strike="noStrike" cap="none" normalizeH="0" baseline="0" dirty="0">
              <a:ln>
                <a:noFill/>
              </a:ln>
              <a:solidFill>
                <a:schemeClr val="tx1"/>
              </a:solidFill>
              <a:effectLst/>
              <a:latin typeface="Helvetica" pitchFamily="-65" charset="0"/>
            </a:endParaRPr>
          </a:p>
        </p:txBody>
      </p:sp>
      <p:cxnSp>
        <p:nvCxnSpPr>
          <p:cNvPr id="38" name="Straight Connector 37">
            <a:extLst>
              <a:ext uri="{FF2B5EF4-FFF2-40B4-BE49-F238E27FC236}">
                <a16:creationId xmlns:a16="http://schemas.microsoft.com/office/drawing/2014/main" id="{674F45DA-B659-4124-9002-982C118EB33A}"/>
              </a:ext>
            </a:extLst>
          </p:cNvPr>
          <p:cNvCxnSpPr/>
          <p:nvPr/>
        </p:nvCxnSpPr>
        <p:spPr bwMode="auto">
          <a:xfrm>
            <a:off x="7117080" y="3231107"/>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TextBox 38">
            <a:extLst>
              <a:ext uri="{FF2B5EF4-FFF2-40B4-BE49-F238E27FC236}">
                <a16:creationId xmlns:a16="http://schemas.microsoft.com/office/drawing/2014/main" id="{752B5A09-DDDE-474E-934C-0145F9E52412}"/>
              </a:ext>
            </a:extLst>
          </p:cNvPr>
          <p:cNvSpPr txBox="1"/>
          <p:nvPr/>
        </p:nvSpPr>
        <p:spPr>
          <a:xfrm>
            <a:off x="6604757" y="3254957"/>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3</a:t>
            </a:r>
          </a:p>
        </p:txBody>
      </p:sp>
      <p:sp>
        <p:nvSpPr>
          <p:cNvPr id="40" name="TextBox 39">
            <a:extLst>
              <a:ext uri="{FF2B5EF4-FFF2-40B4-BE49-F238E27FC236}">
                <a16:creationId xmlns:a16="http://schemas.microsoft.com/office/drawing/2014/main" id="{EF394A20-7A1F-476F-B250-EF4FCEB5C5BF}"/>
              </a:ext>
            </a:extLst>
          </p:cNvPr>
          <p:cNvSpPr txBox="1"/>
          <p:nvPr/>
        </p:nvSpPr>
        <p:spPr>
          <a:xfrm>
            <a:off x="6601801" y="3562728"/>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4</a:t>
            </a:r>
          </a:p>
        </p:txBody>
      </p:sp>
      <p:cxnSp>
        <p:nvCxnSpPr>
          <p:cNvPr id="41" name="Straight Connector 40">
            <a:extLst>
              <a:ext uri="{FF2B5EF4-FFF2-40B4-BE49-F238E27FC236}">
                <a16:creationId xmlns:a16="http://schemas.microsoft.com/office/drawing/2014/main" id="{6105D04B-FB7F-48F8-A9BA-3849C77EC764}"/>
              </a:ext>
            </a:extLst>
          </p:cNvPr>
          <p:cNvCxnSpPr/>
          <p:nvPr/>
        </p:nvCxnSpPr>
        <p:spPr bwMode="auto">
          <a:xfrm>
            <a:off x="7904870" y="3231107"/>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TextBox 41">
            <a:extLst>
              <a:ext uri="{FF2B5EF4-FFF2-40B4-BE49-F238E27FC236}">
                <a16:creationId xmlns:a16="http://schemas.microsoft.com/office/drawing/2014/main" id="{15FFFBBB-043C-4DB3-92FE-29AF91598EFB}"/>
              </a:ext>
            </a:extLst>
          </p:cNvPr>
          <p:cNvSpPr txBox="1"/>
          <p:nvPr/>
        </p:nvSpPr>
        <p:spPr>
          <a:xfrm>
            <a:off x="7392547" y="3254957"/>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5</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sp>
        <p:nvSpPr>
          <p:cNvPr id="43" name="TextBox 42">
            <a:extLst>
              <a:ext uri="{FF2B5EF4-FFF2-40B4-BE49-F238E27FC236}">
                <a16:creationId xmlns:a16="http://schemas.microsoft.com/office/drawing/2014/main" id="{FB3A0DB0-C1FF-4331-BCCE-4C78A518FAC1}"/>
              </a:ext>
            </a:extLst>
          </p:cNvPr>
          <p:cNvSpPr txBox="1"/>
          <p:nvPr/>
        </p:nvSpPr>
        <p:spPr>
          <a:xfrm>
            <a:off x="7375523" y="3562728"/>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6</a:t>
            </a:r>
          </a:p>
        </p:txBody>
      </p:sp>
      <p:sp>
        <p:nvSpPr>
          <p:cNvPr id="4" name="TextBox 3">
            <a:extLst>
              <a:ext uri="{FF2B5EF4-FFF2-40B4-BE49-F238E27FC236}">
                <a16:creationId xmlns:a16="http://schemas.microsoft.com/office/drawing/2014/main" id="{571962EB-4A91-424F-BB3B-68C13778825E}"/>
              </a:ext>
            </a:extLst>
          </p:cNvPr>
          <p:cNvSpPr txBox="1"/>
          <p:nvPr/>
        </p:nvSpPr>
        <p:spPr>
          <a:xfrm>
            <a:off x="422030" y="5847124"/>
            <a:ext cx="3432987"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Stride prefetcher entry</a:t>
            </a:r>
          </a:p>
        </p:txBody>
      </p:sp>
    </p:spTree>
    <p:extLst>
      <p:ext uri="{BB962C8B-B14F-4D97-AF65-F5344CB8AC3E}">
        <p14:creationId xmlns:p14="http://schemas.microsoft.com/office/powerpoint/2010/main" val="17740097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41"/>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p:bldP spid="26" grpId="0"/>
      <p:bldP spid="27" grpId="0"/>
      <p:bldP spid="28" grpId="0"/>
      <p:bldP spid="29" grpId="0" animBg="1"/>
      <p:bldP spid="30" grpId="0" animBg="1"/>
      <p:bldP spid="34" grpId="0"/>
      <p:bldP spid="35" grpId="0"/>
      <p:bldP spid="36" grpId="0" animBg="1"/>
      <p:bldP spid="37" grpId="0" animBg="1"/>
      <p:bldP spid="39" grpId="0"/>
      <p:bldP spid="40" grpId="0"/>
      <p:bldP spid="42" grpId="0"/>
      <p:bldP spid="4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LLCP: Merge Strides of Different Cores</a:t>
            </a:r>
          </a:p>
        </p:txBody>
      </p:sp>
      <p:sp>
        <p:nvSpPr>
          <p:cNvPr id="3" name="Text Placeholder 2"/>
          <p:cNvSpPr>
            <a:spLocks noGrp="1"/>
          </p:cNvSpPr>
          <p:nvPr>
            <p:ph type="body" idx="1"/>
          </p:nvPr>
        </p:nvSpPr>
        <p:spPr/>
        <p:txBody>
          <a:bodyPr/>
          <a:lstStyle/>
          <a:p>
            <a:endParaRPr lang="en-US" dirty="0"/>
          </a:p>
          <a:p>
            <a:endParaRPr lang="en-US" dirty="0"/>
          </a:p>
        </p:txBody>
      </p:sp>
      <p:sp>
        <p:nvSpPr>
          <p:cNvPr id="40" name="Rectangle 39">
            <a:extLst>
              <a:ext uri="{FF2B5EF4-FFF2-40B4-BE49-F238E27FC236}">
                <a16:creationId xmlns:a16="http://schemas.microsoft.com/office/drawing/2014/main" id="{B6CACA9D-F6F1-4824-84FD-9F2F3D24E454}"/>
              </a:ext>
            </a:extLst>
          </p:cNvPr>
          <p:cNvSpPr/>
          <p:nvPr/>
        </p:nvSpPr>
        <p:spPr bwMode="auto">
          <a:xfrm>
            <a:off x="1174531" y="262854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a:t>
            </a:r>
            <a:endParaRPr kumimoji="0" lang="en-US" sz="2800" b="0" i="0" u="none" strike="noStrike" cap="none" normalizeH="0" baseline="0" dirty="0">
              <a:ln>
                <a:noFill/>
              </a:ln>
              <a:solidFill>
                <a:schemeClr val="tx1"/>
              </a:solidFill>
              <a:effectLst/>
              <a:latin typeface="Helvetica" pitchFamily="-65" charset="0"/>
            </a:endParaRPr>
          </a:p>
        </p:txBody>
      </p:sp>
      <p:sp>
        <p:nvSpPr>
          <p:cNvPr id="41" name="Rectangle 40">
            <a:extLst>
              <a:ext uri="{FF2B5EF4-FFF2-40B4-BE49-F238E27FC236}">
                <a16:creationId xmlns:a16="http://schemas.microsoft.com/office/drawing/2014/main" id="{113C7C3A-8011-4301-B68D-EB4A1EA8EA58}"/>
              </a:ext>
            </a:extLst>
          </p:cNvPr>
          <p:cNvSpPr/>
          <p:nvPr/>
        </p:nvSpPr>
        <p:spPr bwMode="auto">
          <a:xfrm>
            <a:off x="1174530" y="345656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stride</a:t>
            </a:r>
            <a:endParaRPr kumimoji="0" lang="en-US" sz="2800" b="0" i="0" u="none" strike="noStrike" cap="none" normalizeH="0" baseline="0" dirty="0">
              <a:ln>
                <a:noFill/>
              </a:ln>
              <a:solidFill>
                <a:schemeClr val="tx1"/>
              </a:solidFill>
              <a:effectLst/>
              <a:latin typeface="Helvetica" pitchFamily="-65" charset="0"/>
            </a:endParaRPr>
          </a:p>
        </p:txBody>
      </p:sp>
      <p:sp>
        <p:nvSpPr>
          <p:cNvPr id="42" name="Rectangle 41">
            <a:extLst>
              <a:ext uri="{FF2B5EF4-FFF2-40B4-BE49-F238E27FC236}">
                <a16:creationId xmlns:a16="http://schemas.microsoft.com/office/drawing/2014/main" id="{4AC97C12-8DDD-4A87-805D-BA27265B3A2E}"/>
              </a:ext>
            </a:extLst>
          </p:cNvPr>
          <p:cNvSpPr/>
          <p:nvPr/>
        </p:nvSpPr>
        <p:spPr bwMode="auto">
          <a:xfrm>
            <a:off x="1174530" y="4258234"/>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+ 2stride</a:t>
            </a:r>
            <a:endParaRPr kumimoji="0" lang="en-US" sz="2800" b="0" i="0" u="none" strike="noStrike" cap="none" normalizeH="0" baseline="0" dirty="0">
              <a:ln>
                <a:noFill/>
              </a:ln>
              <a:solidFill>
                <a:schemeClr val="tx1"/>
              </a:solidFill>
              <a:effectLst/>
              <a:latin typeface="Helvetica" pitchFamily="-65" charset="0"/>
            </a:endParaRPr>
          </a:p>
        </p:txBody>
      </p:sp>
      <p:sp>
        <p:nvSpPr>
          <p:cNvPr id="43" name="Rectangle 42">
            <a:extLst>
              <a:ext uri="{FF2B5EF4-FFF2-40B4-BE49-F238E27FC236}">
                <a16:creationId xmlns:a16="http://schemas.microsoft.com/office/drawing/2014/main" id="{77E6EA7A-7436-423C-82BE-2AD761DF5C75}"/>
              </a:ext>
            </a:extLst>
          </p:cNvPr>
          <p:cNvSpPr/>
          <p:nvPr/>
        </p:nvSpPr>
        <p:spPr bwMode="auto">
          <a:xfrm>
            <a:off x="5176912" y="262854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a:t>
            </a:r>
            <a:endParaRPr kumimoji="0" lang="en-US" sz="2800" b="0" i="0" u="none" strike="noStrike" cap="none" normalizeH="0" baseline="0" dirty="0">
              <a:ln>
                <a:noFill/>
              </a:ln>
              <a:solidFill>
                <a:schemeClr val="tx1"/>
              </a:solidFill>
              <a:effectLst/>
              <a:latin typeface="Helvetica" pitchFamily="-65" charset="0"/>
            </a:endParaRPr>
          </a:p>
        </p:txBody>
      </p:sp>
      <p:sp>
        <p:nvSpPr>
          <p:cNvPr id="44" name="Rectangle 43">
            <a:extLst>
              <a:ext uri="{FF2B5EF4-FFF2-40B4-BE49-F238E27FC236}">
                <a16:creationId xmlns:a16="http://schemas.microsoft.com/office/drawing/2014/main" id="{81AA40A6-9FAC-418A-A430-CB6434F05575}"/>
              </a:ext>
            </a:extLst>
          </p:cNvPr>
          <p:cNvSpPr/>
          <p:nvPr/>
        </p:nvSpPr>
        <p:spPr bwMode="auto">
          <a:xfrm>
            <a:off x="5176911" y="345656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stride</a:t>
            </a:r>
            <a:endParaRPr kumimoji="0" lang="en-US" sz="2800" b="0" i="0" u="none" strike="noStrike" cap="none" normalizeH="0" baseline="0" dirty="0">
              <a:ln>
                <a:noFill/>
              </a:ln>
              <a:solidFill>
                <a:schemeClr val="tx1"/>
              </a:solidFill>
              <a:effectLst/>
              <a:latin typeface="Helvetica" pitchFamily="-65" charset="0"/>
            </a:endParaRPr>
          </a:p>
        </p:txBody>
      </p:sp>
      <p:sp>
        <p:nvSpPr>
          <p:cNvPr id="45" name="Rectangle 44">
            <a:extLst>
              <a:ext uri="{FF2B5EF4-FFF2-40B4-BE49-F238E27FC236}">
                <a16:creationId xmlns:a16="http://schemas.microsoft.com/office/drawing/2014/main" id="{00BF8AEA-4B79-4A5C-A340-A791C0CB8ECB}"/>
              </a:ext>
            </a:extLst>
          </p:cNvPr>
          <p:cNvSpPr/>
          <p:nvPr/>
        </p:nvSpPr>
        <p:spPr bwMode="auto">
          <a:xfrm>
            <a:off x="5176911" y="4258234"/>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 + 2stride</a:t>
            </a:r>
            <a:endParaRPr kumimoji="0" lang="en-US" sz="2800" b="0" i="0" u="none" strike="noStrike" cap="none" normalizeH="0" baseline="0" dirty="0">
              <a:ln>
                <a:noFill/>
              </a:ln>
              <a:solidFill>
                <a:schemeClr val="tx1"/>
              </a:solidFill>
              <a:effectLst/>
              <a:latin typeface="Helvetica" pitchFamily="-65" charset="0"/>
            </a:endParaRPr>
          </a:p>
        </p:txBody>
      </p:sp>
      <p:sp>
        <p:nvSpPr>
          <p:cNvPr id="12" name="TextBox 11">
            <a:extLst>
              <a:ext uri="{FF2B5EF4-FFF2-40B4-BE49-F238E27FC236}">
                <a16:creationId xmlns:a16="http://schemas.microsoft.com/office/drawing/2014/main" id="{FAA584F7-2CD7-4C07-ADC8-4870572D46E2}"/>
              </a:ext>
            </a:extLst>
          </p:cNvPr>
          <p:cNvSpPr txBox="1"/>
          <p:nvPr/>
        </p:nvSpPr>
        <p:spPr>
          <a:xfrm>
            <a:off x="1089057" y="1733257"/>
            <a:ext cx="2812625"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Core 1 stride entry</a:t>
            </a:r>
          </a:p>
        </p:txBody>
      </p:sp>
      <p:sp>
        <p:nvSpPr>
          <p:cNvPr id="46" name="TextBox 45">
            <a:extLst>
              <a:ext uri="{FF2B5EF4-FFF2-40B4-BE49-F238E27FC236}">
                <a16:creationId xmlns:a16="http://schemas.microsoft.com/office/drawing/2014/main" id="{354FF21B-9498-489F-AF1A-16C9BC4D6644}"/>
              </a:ext>
            </a:extLst>
          </p:cNvPr>
          <p:cNvSpPr txBox="1"/>
          <p:nvPr/>
        </p:nvSpPr>
        <p:spPr>
          <a:xfrm>
            <a:off x="5040328" y="1761129"/>
            <a:ext cx="2812625"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Core 2 stride entry</a:t>
            </a:r>
          </a:p>
        </p:txBody>
      </p:sp>
    </p:spTree>
    <p:extLst>
      <p:ext uri="{BB962C8B-B14F-4D97-AF65-F5344CB8AC3E}">
        <p14:creationId xmlns:p14="http://schemas.microsoft.com/office/powerpoint/2010/main" val="3101925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LLCP: Merge Strides of Different Cores</a:t>
            </a:r>
          </a:p>
        </p:txBody>
      </p:sp>
      <p:sp>
        <p:nvSpPr>
          <p:cNvPr id="3" name="Text Placeholder 2"/>
          <p:cNvSpPr>
            <a:spLocks noGrp="1"/>
          </p:cNvSpPr>
          <p:nvPr>
            <p:ph type="body" idx="1"/>
          </p:nvPr>
        </p:nvSpPr>
        <p:spPr/>
        <p:txBody>
          <a:bodyPr/>
          <a:lstStyle/>
          <a:p>
            <a:endParaRPr lang="en-US" dirty="0"/>
          </a:p>
          <a:p>
            <a:endParaRPr lang="en-US" dirty="0"/>
          </a:p>
        </p:txBody>
      </p:sp>
      <p:sp>
        <p:nvSpPr>
          <p:cNvPr id="17" name="Rectangle 16">
            <a:extLst>
              <a:ext uri="{FF2B5EF4-FFF2-40B4-BE49-F238E27FC236}">
                <a16:creationId xmlns:a16="http://schemas.microsoft.com/office/drawing/2014/main" id="{CA32FB66-EB33-4FAD-8F49-D10F5551A669}"/>
              </a:ext>
            </a:extLst>
          </p:cNvPr>
          <p:cNvSpPr/>
          <p:nvPr/>
        </p:nvSpPr>
        <p:spPr bwMode="auto">
          <a:xfrm>
            <a:off x="5824620" y="2811421"/>
            <a:ext cx="2362200" cy="2133600"/>
          </a:xfrm>
          <a:prstGeom prst="rect">
            <a:avLst/>
          </a:prstGeom>
          <a:solidFill>
            <a:srgbClr val="CCFFCC">
              <a:alpha val="54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22" name="Straight Connector 21">
            <a:extLst>
              <a:ext uri="{FF2B5EF4-FFF2-40B4-BE49-F238E27FC236}">
                <a16:creationId xmlns:a16="http://schemas.microsoft.com/office/drawing/2014/main" id="{1434AC20-BCCB-4D7C-AB5E-531AD2B97D19}"/>
              </a:ext>
            </a:extLst>
          </p:cNvPr>
          <p:cNvCxnSpPr/>
          <p:nvPr/>
        </p:nvCxnSpPr>
        <p:spPr bwMode="auto">
          <a:xfrm>
            <a:off x="5824620" y="3622213"/>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TextBox 22">
            <a:extLst>
              <a:ext uri="{FF2B5EF4-FFF2-40B4-BE49-F238E27FC236}">
                <a16:creationId xmlns:a16="http://schemas.microsoft.com/office/drawing/2014/main" id="{D2E1B87D-89F1-408E-AD1D-BEE816726BA5}"/>
              </a:ext>
            </a:extLst>
          </p:cNvPr>
          <p:cNvSpPr txBox="1"/>
          <p:nvPr/>
        </p:nvSpPr>
        <p:spPr>
          <a:xfrm>
            <a:off x="5361651" y="2732109"/>
            <a:ext cx="384365" cy="523220"/>
          </a:xfrm>
          <a:prstGeom prst="rect">
            <a:avLst/>
          </a:prstGeom>
          <a:noFill/>
        </p:spPr>
        <p:txBody>
          <a:bodyPr wrap="none" rtlCol="0">
            <a:spAutoFit/>
          </a:bodyPr>
          <a:lstStyle/>
          <a:p>
            <a:r>
              <a:rPr lang="en-US" dirty="0"/>
              <a:t>0</a:t>
            </a:r>
          </a:p>
        </p:txBody>
      </p:sp>
      <p:sp>
        <p:nvSpPr>
          <p:cNvPr id="24" name="TextBox 23">
            <a:extLst>
              <a:ext uri="{FF2B5EF4-FFF2-40B4-BE49-F238E27FC236}">
                <a16:creationId xmlns:a16="http://schemas.microsoft.com/office/drawing/2014/main" id="{F45426CD-DB72-4CDD-9A53-EC6067B94876}"/>
              </a:ext>
            </a:extLst>
          </p:cNvPr>
          <p:cNvSpPr txBox="1"/>
          <p:nvPr/>
        </p:nvSpPr>
        <p:spPr>
          <a:xfrm>
            <a:off x="8179801" y="2765741"/>
            <a:ext cx="763250" cy="523220"/>
          </a:xfrm>
          <a:prstGeom prst="rect">
            <a:avLst/>
          </a:prstGeom>
          <a:noFill/>
        </p:spPr>
        <p:txBody>
          <a:bodyPr wrap="none" rtlCol="0">
            <a:spAutoFit/>
          </a:bodyPr>
          <a:lstStyle/>
          <a:p>
            <a:r>
              <a:rPr lang="en-US" dirty="0"/>
              <a:t>N-1</a:t>
            </a:r>
          </a:p>
        </p:txBody>
      </p:sp>
      <p:sp>
        <p:nvSpPr>
          <p:cNvPr id="25" name="TextBox 24">
            <a:extLst>
              <a:ext uri="{FF2B5EF4-FFF2-40B4-BE49-F238E27FC236}">
                <a16:creationId xmlns:a16="http://schemas.microsoft.com/office/drawing/2014/main" id="{BFD4D8E8-37AB-490C-8369-DFB8885A34C1}"/>
              </a:ext>
            </a:extLst>
          </p:cNvPr>
          <p:cNvSpPr txBox="1"/>
          <p:nvPr/>
        </p:nvSpPr>
        <p:spPr>
          <a:xfrm>
            <a:off x="5334000" y="3085701"/>
            <a:ext cx="443977" cy="523220"/>
          </a:xfrm>
          <a:prstGeom prst="rect">
            <a:avLst/>
          </a:prstGeom>
          <a:noFill/>
        </p:spPr>
        <p:txBody>
          <a:bodyPr wrap="none" rtlCol="0">
            <a:spAutoFit/>
          </a:bodyPr>
          <a:lstStyle/>
          <a:p>
            <a:r>
              <a:rPr lang="en-US" dirty="0"/>
              <a:t>N</a:t>
            </a:r>
          </a:p>
        </p:txBody>
      </p:sp>
      <p:sp>
        <p:nvSpPr>
          <p:cNvPr id="26" name="TextBox 25">
            <a:extLst>
              <a:ext uri="{FF2B5EF4-FFF2-40B4-BE49-F238E27FC236}">
                <a16:creationId xmlns:a16="http://schemas.microsoft.com/office/drawing/2014/main" id="{10DDFF26-243F-4F7A-8171-DCD7CAFF45AE}"/>
              </a:ext>
            </a:extLst>
          </p:cNvPr>
          <p:cNvSpPr txBox="1"/>
          <p:nvPr/>
        </p:nvSpPr>
        <p:spPr>
          <a:xfrm>
            <a:off x="8181051" y="3082789"/>
            <a:ext cx="962949" cy="523220"/>
          </a:xfrm>
          <a:prstGeom prst="rect">
            <a:avLst/>
          </a:prstGeom>
          <a:noFill/>
        </p:spPr>
        <p:txBody>
          <a:bodyPr wrap="none" rtlCol="0">
            <a:spAutoFit/>
          </a:bodyPr>
          <a:lstStyle/>
          <a:p>
            <a:r>
              <a:rPr lang="en-US" dirty="0"/>
              <a:t>2N-1</a:t>
            </a:r>
          </a:p>
        </p:txBody>
      </p:sp>
      <p:sp>
        <p:nvSpPr>
          <p:cNvPr id="27" name="Rectangle 26">
            <a:extLst>
              <a:ext uri="{FF2B5EF4-FFF2-40B4-BE49-F238E27FC236}">
                <a16:creationId xmlns:a16="http://schemas.microsoft.com/office/drawing/2014/main" id="{509BF642-3A1C-4840-B977-267FF05958BE}"/>
              </a:ext>
            </a:extLst>
          </p:cNvPr>
          <p:cNvSpPr/>
          <p:nvPr/>
        </p:nvSpPr>
        <p:spPr bwMode="auto">
          <a:xfrm>
            <a:off x="5818851" y="2936413"/>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28" name="Rectangle 27">
            <a:extLst>
              <a:ext uri="{FF2B5EF4-FFF2-40B4-BE49-F238E27FC236}">
                <a16:creationId xmlns:a16="http://schemas.microsoft.com/office/drawing/2014/main" id="{2E86F5EC-B5C8-408F-BAA1-6F40FBF31816}"/>
              </a:ext>
            </a:extLst>
          </p:cNvPr>
          <p:cNvSpPr/>
          <p:nvPr/>
        </p:nvSpPr>
        <p:spPr bwMode="auto">
          <a:xfrm>
            <a:off x="5818851" y="3250349"/>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29" name="Straight Connector 28">
            <a:extLst>
              <a:ext uri="{FF2B5EF4-FFF2-40B4-BE49-F238E27FC236}">
                <a16:creationId xmlns:a16="http://schemas.microsoft.com/office/drawing/2014/main" id="{4B9A4BD0-E38A-4EA8-9A95-67FEB20C3F67}"/>
              </a:ext>
            </a:extLst>
          </p:cNvPr>
          <p:cNvCxnSpPr/>
          <p:nvPr/>
        </p:nvCxnSpPr>
        <p:spPr bwMode="auto">
          <a:xfrm>
            <a:off x="5818611" y="4259221"/>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B2C8F451-B991-4EDE-AF75-A8FDFFD0A3D9}"/>
              </a:ext>
            </a:extLst>
          </p:cNvPr>
          <p:cNvCxnSpPr/>
          <p:nvPr/>
        </p:nvCxnSpPr>
        <p:spPr bwMode="auto">
          <a:xfrm>
            <a:off x="7391400" y="2811421"/>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83E28B71-8C6A-4201-A4D2-00E2C37C2245}"/>
              </a:ext>
            </a:extLst>
          </p:cNvPr>
          <p:cNvCxnSpPr/>
          <p:nvPr/>
        </p:nvCxnSpPr>
        <p:spPr bwMode="auto">
          <a:xfrm>
            <a:off x="6629400" y="2811421"/>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a16="http://schemas.microsoft.com/office/drawing/2014/main" id="{5920DED4-200F-434E-9678-479AC7B457AA}"/>
              </a:ext>
            </a:extLst>
          </p:cNvPr>
          <p:cNvSpPr txBox="1"/>
          <p:nvPr/>
        </p:nvSpPr>
        <p:spPr>
          <a:xfrm>
            <a:off x="6117077" y="2835271"/>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1</a:t>
            </a:r>
          </a:p>
        </p:txBody>
      </p:sp>
      <p:sp>
        <p:nvSpPr>
          <p:cNvPr id="33" name="TextBox 32">
            <a:extLst>
              <a:ext uri="{FF2B5EF4-FFF2-40B4-BE49-F238E27FC236}">
                <a16:creationId xmlns:a16="http://schemas.microsoft.com/office/drawing/2014/main" id="{BA9D3392-0BE2-412A-A381-7922125335AF}"/>
              </a:ext>
            </a:extLst>
          </p:cNvPr>
          <p:cNvSpPr txBox="1"/>
          <p:nvPr/>
        </p:nvSpPr>
        <p:spPr>
          <a:xfrm>
            <a:off x="6114121" y="3143042"/>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4</a:t>
            </a:r>
          </a:p>
        </p:txBody>
      </p:sp>
      <p:cxnSp>
        <p:nvCxnSpPr>
          <p:cNvPr id="34" name="Straight Connector 33">
            <a:extLst>
              <a:ext uri="{FF2B5EF4-FFF2-40B4-BE49-F238E27FC236}">
                <a16:creationId xmlns:a16="http://schemas.microsoft.com/office/drawing/2014/main" id="{60593518-F470-47D7-BECA-E0E9015F8941}"/>
              </a:ext>
            </a:extLst>
          </p:cNvPr>
          <p:cNvCxnSpPr/>
          <p:nvPr/>
        </p:nvCxnSpPr>
        <p:spPr bwMode="auto">
          <a:xfrm>
            <a:off x="7400779" y="2809076"/>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TextBox 34">
            <a:extLst>
              <a:ext uri="{FF2B5EF4-FFF2-40B4-BE49-F238E27FC236}">
                <a16:creationId xmlns:a16="http://schemas.microsoft.com/office/drawing/2014/main" id="{A5B957A6-6F39-4728-8D00-4DD4DCFA0C5E}"/>
              </a:ext>
            </a:extLst>
          </p:cNvPr>
          <p:cNvSpPr txBox="1"/>
          <p:nvPr/>
        </p:nvSpPr>
        <p:spPr>
          <a:xfrm>
            <a:off x="6888456" y="2832926"/>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2</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sp>
        <p:nvSpPr>
          <p:cNvPr id="36" name="TextBox 35">
            <a:extLst>
              <a:ext uri="{FF2B5EF4-FFF2-40B4-BE49-F238E27FC236}">
                <a16:creationId xmlns:a16="http://schemas.microsoft.com/office/drawing/2014/main" id="{B6A21D68-937C-4ED9-8E19-6FAC0A757DC5}"/>
              </a:ext>
            </a:extLst>
          </p:cNvPr>
          <p:cNvSpPr txBox="1"/>
          <p:nvPr/>
        </p:nvSpPr>
        <p:spPr>
          <a:xfrm>
            <a:off x="6885500" y="3140697"/>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5</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cxnSp>
        <p:nvCxnSpPr>
          <p:cNvPr id="37" name="Straight Connector 36">
            <a:extLst>
              <a:ext uri="{FF2B5EF4-FFF2-40B4-BE49-F238E27FC236}">
                <a16:creationId xmlns:a16="http://schemas.microsoft.com/office/drawing/2014/main" id="{DAFA1FCA-1888-4AD4-B698-66ED267AC412}"/>
              </a:ext>
            </a:extLst>
          </p:cNvPr>
          <p:cNvCxnSpPr/>
          <p:nvPr/>
        </p:nvCxnSpPr>
        <p:spPr bwMode="auto">
          <a:xfrm>
            <a:off x="8188569" y="2809076"/>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TextBox 37">
            <a:extLst>
              <a:ext uri="{FF2B5EF4-FFF2-40B4-BE49-F238E27FC236}">
                <a16:creationId xmlns:a16="http://schemas.microsoft.com/office/drawing/2014/main" id="{02E3B751-B2AC-4B53-B239-4C222ADA1F18}"/>
              </a:ext>
            </a:extLst>
          </p:cNvPr>
          <p:cNvSpPr txBox="1"/>
          <p:nvPr/>
        </p:nvSpPr>
        <p:spPr>
          <a:xfrm>
            <a:off x="7676246" y="2832926"/>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3</a:t>
            </a:r>
          </a:p>
        </p:txBody>
      </p:sp>
      <p:sp>
        <p:nvSpPr>
          <p:cNvPr id="39" name="TextBox 38">
            <a:extLst>
              <a:ext uri="{FF2B5EF4-FFF2-40B4-BE49-F238E27FC236}">
                <a16:creationId xmlns:a16="http://schemas.microsoft.com/office/drawing/2014/main" id="{5E3FECB3-2F9B-4D06-8BBE-02EDD408BC19}"/>
              </a:ext>
            </a:extLst>
          </p:cNvPr>
          <p:cNvSpPr txBox="1"/>
          <p:nvPr/>
        </p:nvSpPr>
        <p:spPr>
          <a:xfrm>
            <a:off x="7659222" y="3140697"/>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6</a:t>
            </a:r>
          </a:p>
        </p:txBody>
      </p:sp>
      <p:sp>
        <p:nvSpPr>
          <p:cNvPr id="40" name="Rectangle 39">
            <a:extLst>
              <a:ext uri="{FF2B5EF4-FFF2-40B4-BE49-F238E27FC236}">
                <a16:creationId xmlns:a16="http://schemas.microsoft.com/office/drawing/2014/main" id="{7BD00153-DFE8-42D6-B17D-8A73410DC379}"/>
              </a:ext>
            </a:extLst>
          </p:cNvPr>
          <p:cNvSpPr/>
          <p:nvPr/>
        </p:nvSpPr>
        <p:spPr bwMode="auto">
          <a:xfrm>
            <a:off x="725078" y="1418667"/>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Base1</a:t>
            </a:r>
            <a:endParaRPr kumimoji="0" lang="en-US" sz="2800" b="0" i="0" u="none" strike="noStrike" cap="none" normalizeH="0" baseline="0" dirty="0">
              <a:ln>
                <a:noFill/>
              </a:ln>
              <a:solidFill>
                <a:schemeClr val="tx1"/>
              </a:solidFill>
              <a:effectLst/>
              <a:latin typeface="Helvetica" pitchFamily="-65" charset="0"/>
            </a:endParaRPr>
          </a:p>
        </p:txBody>
      </p:sp>
      <p:sp>
        <p:nvSpPr>
          <p:cNvPr id="41" name="Rectangle 40">
            <a:extLst>
              <a:ext uri="{FF2B5EF4-FFF2-40B4-BE49-F238E27FC236}">
                <a16:creationId xmlns:a16="http://schemas.microsoft.com/office/drawing/2014/main" id="{0279AD83-E8D8-44F2-A360-41EB2E08F74D}"/>
              </a:ext>
            </a:extLst>
          </p:cNvPr>
          <p:cNvSpPr/>
          <p:nvPr/>
        </p:nvSpPr>
        <p:spPr bwMode="auto">
          <a:xfrm>
            <a:off x="725077" y="2246687"/>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Base2</a:t>
            </a:r>
            <a:endParaRPr kumimoji="0" lang="en-US" sz="2800" b="0" i="0" u="none" strike="noStrike" cap="none" normalizeH="0" baseline="0" dirty="0">
              <a:ln>
                <a:noFill/>
              </a:ln>
              <a:solidFill>
                <a:schemeClr val="tx1"/>
              </a:solidFill>
              <a:effectLst/>
              <a:latin typeface="Helvetica" pitchFamily="-65" charset="0"/>
            </a:endParaRPr>
          </a:p>
        </p:txBody>
      </p:sp>
      <p:sp>
        <p:nvSpPr>
          <p:cNvPr id="42" name="Rectangle 41">
            <a:extLst>
              <a:ext uri="{FF2B5EF4-FFF2-40B4-BE49-F238E27FC236}">
                <a16:creationId xmlns:a16="http://schemas.microsoft.com/office/drawing/2014/main" id="{25ADF3CB-0339-441D-A02C-0DCF3047DF8D}"/>
              </a:ext>
            </a:extLst>
          </p:cNvPr>
          <p:cNvSpPr/>
          <p:nvPr/>
        </p:nvSpPr>
        <p:spPr bwMode="auto">
          <a:xfrm>
            <a:off x="725077" y="3048360"/>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Base1 + stride</a:t>
            </a:r>
            <a:endParaRPr kumimoji="0" lang="en-US" sz="2800" b="0" i="0" u="none" strike="noStrike" cap="none" normalizeH="0" baseline="0" dirty="0">
              <a:ln>
                <a:noFill/>
              </a:ln>
              <a:solidFill>
                <a:schemeClr val="tx1"/>
              </a:solidFill>
              <a:effectLst/>
              <a:latin typeface="Helvetica" pitchFamily="-65" charset="0"/>
            </a:endParaRPr>
          </a:p>
        </p:txBody>
      </p:sp>
      <p:sp>
        <p:nvSpPr>
          <p:cNvPr id="43" name="Rectangle 42">
            <a:extLst>
              <a:ext uri="{FF2B5EF4-FFF2-40B4-BE49-F238E27FC236}">
                <a16:creationId xmlns:a16="http://schemas.microsoft.com/office/drawing/2014/main" id="{6AC6B70A-98B2-4B1D-AD53-7D6A832FA88B}"/>
              </a:ext>
            </a:extLst>
          </p:cNvPr>
          <p:cNvSpPr/>
          <p:nvPr/>
        </p:nvSpPr>
        <p:spPr bwMode="auto">
          <a:xfrm>
            <a:off x="725078" y="392325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solidFill>
                  <a:schemeClr val="tx1"/>
                </a:solidFill>
                <a:latin typeface="Helvetica" pitchFamily="-65" charset="0"/>
              </a:rPr>
              <a:t>Base2 + stride</a:t>
            </a:r>
            <a:endParaRPr kumimoji="0" lang="en-US" sz="2800" b="0" i="0" u="none" strike="noStrike" cap="none" normalizeH="0" baseline="0" dirty="0">
              <a:ln>
                <a:noFill/>
              </a:ln>
              <a:solidFill>
                <a:schemeClr val="tx1"/>
              </a:solidFill>
              <a:effectLst/>
              <a:latin typeface="Helvetica" pitchFamily="-65" charset="0"/>
            </a:endParaRPr>
          </a:p>
        </p:txBody>
      </p:sp>
      <p:sp>
        <p:nvSpPr>
          <p:cNvPr id="44" name="Rectangle 43">
            <a:extLst>
              <a:ext uri="{FF2B5EF4-FFF2-40B4-BE49-F238E27FC236}">
                <a16:creationId xmlns:a16="http://schemas.microsoft.com/office/drawing/2014/main" id="{4F5B8B7D-8CD7-4271-9F51-BAE9979C9F51}"/>
              </a:ext>
            </a:extLst>
          </p:cNvPr>
          <p:cNvSpPr/>
          <p:nvPr/>
        </p:nvSpPr>
        <p:spPr bwMode="auto">
          <a:xfrm>
            <a:off x="725077" y="4751271"/>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600" dirty="0">
                <a:solidFill>
                  <a:schemeClr val="tx1"/>
                </a:solidFill>
                <a:latin typeface="Helvetica" pitchFamily="-65" charset="0"/>
              </a:rPr>
              <a:t>Base1 + 2stride</a:t>
            </a:r>
            <a:endParaRPr kumimoji="0" lang="en-US" sz="2600" b="0" i="0" u="none" strike="noStrike" cap="none" normalizeH="0" baseline="0" dirty="0">
              <a:ln>
                <a:noFill/>
              </a:ln>
              <a:solidFill>
                <a:schemeClr val="tx1"/>
              </a:solidFill>
              <a:effectLst/>
              <a:latin typeface="Helvetica" pitchFamily="-65" charset="0"/>
            </a:endParaRPr>
          </a:p>
        </p:txBody>
      </p:sp>
      <p:sp>
        <p:nvSpPr>
          <p:cNvPr id="45" name="Rectangle 44">
            <a:extLst>
              <a:ext uri="{FF2B5EF4-FFF2-40B4-BE49-F238E27FC236}">
                <a16:creationId xmlns:a16="http://schemas.microsoft.com/office/drawing/2014/main" id="{E43FC0AB-7816-4C35-9B22-F5713B522938}"/>
              </a:ext>
            </a:extLst>
          </p:cNvPr>
          <p:cNvSpPr/>
          <p:nvPr/>
        </p:nvSpPr>
        <p:spPr bwMode="auto">
          <a:xfrm>
            <a:off x="725077" y="5552944"/>
            <a:ext cx="2539461" cy="5232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600" dirty="0">
                <a:solidFill>
                  <a:schemeClr val="tx1"/>
                </a:solidFill>
                <a:latin typeface="Helvetica" pitchFamily="-65" charset="0"/>
              </a:rPr>
              <a:t>Base2 + 2stride</a:t>
            </a:r>
            <a:endParaRPr kumimoji="0" lang="en-US" sz="2600" b="0" i="0" u="none" strike="noStrike" cap="none" normalizeH="0" baseline="0" dirty="0">
              <a:ln>
                <a:noFill/>
              </a:ln>
              <a:solidFill>
                <a:schemeClr val="tx1"/>
              </a:solidFill>
              <a:effectLst/>
              <a:latin typeface="Helvetica" pitchFamily="-65" charset="0"/>
            </a:endParaRPr>
          </a:p>
        </p:txBody>
      </p:sp>
      <p:sp>
        <p:nvSpPr>
          <p:cNvPr id="4" name="TextBox 3">
            <a:extLst>
              <a:ext uri="{FF2B5EF4-FFF2-40B4-BE49-F238E27FC236}">
                <a16:creationId xmlns:a16="http://schemas.microsoft.com/office/drawing/2014/main" id="{70ECB003-ED6F-425A-B9F5-D4F895CD07B7}"/>
              </a:ext>
            </a:extLst>
          </p:cNvPr>
          <p:cNvSpPr txBox="1"/>
          <p:nvPr/>
        </p:nvSpPr>
        <p:spPr>
          <a:xfrm>
            <a:off x="3398791" y="5199730"/>
            <a:ext cx="5637117" cy="9541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mj-lt"/>
                <a:ea typeface="+mj-ea"/>
                <a:cs typeface="+mj-cs"/>
                <a:sym typeface="Calibri"/>
              </a:rPr>
              <a:t>This is a stride </a:t>
            </a:r>
            <a:r>
              <a:rPr kumimoji="0" lang="en-US" sz="2800" b="0" i="0" u="none" strike="noStrike" cap="none" spc="0" normalizeH="0" baseline="0" dirty="0">
                <a:ln>
                  <a:noFill/>
                </a:ln>
                <a:solidFill>
                  <a:srgbClr val="FF0000"/>
                </a:solidFill>
                <a:effectLst/>
                <a:uFillTx/>
                <a:latin typeface="+mj-lt"/>
                <a:ea typeface="+mj-ea"/>
                <a:cs typeface="+mj-cs"/>
                <a:sym typeface="Calibri"/>
              </a:rPr>
              <a:t>group</a:t>
            </a:r>
          </a:p>
          <a:p>
            <a:pPr marL="0" marR="0" indent="0" algn="l" defTabSz="914400" rtl="0" fontAlgn="auto" latinLnBrk="0" hangingPunct="0">
              <a:lnSpc>
                <a:spcPct val="100000"/>
              </a:lnSpc>
              <a:spcBef>
                <a:spcPts val="0"/>
              </a:spcBef>
              <a:spcAft>
                <a:spcPts val="0"/>
              </a:spcAft>
              <a:buClrTx/>
              <a:buSzTx/>
              <a:buFontTx/>
              <a:buNone/>
              <a:tabLst/>
            </a:pPr>
            <a:r>
              <a:rPr lang="en-US" dirty="0">
                <a:solidFill>
                  <a:schemeClr val="tx1"/>
                </a:solidFill>
              </a:rPr>
              <a:t>Activating one entry activates the rest</a:t>
            </a:r>
            <a:endParaRPr kumimoji="0" lang="en-US" sz="2800" b="0" i="0" u="none" strike="noStrike" cap="none" spc="0" normalizeH="0" baseline="0" dirty="0">
              <a:ln>
                <a:noFill/>
              </a:ln>
              <a:solidFill>
                <a:schemeClr val="tx1"/>
              </a:solidFill>
              <a:effectLst/>
              <a:uFillTx/>
              <a:sym typeface="Calibri"/>
            </a:endParaRPr>
          </a:p>
        </p:txBody>
      </p:sp>
    </p:spTree>
    <p:extLst>
      <p:ext uri="{BB962C8B-B14F-4D97-AF65-F5344CB8AC3E}">
        <p14:creationId xmlns:p14="http://schemas.microsoft.com/office/powerpoint/2010/main" val="34551162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p:bldP spid="24" grpId="0"/>
      <p:bldP spid="25" grpId="0"/>
      <p:bldP spid="26" grpId="0"/>
      <p:bldP spid="27" grpId="0" animBg="1"/>
      <p:bldP spid="28" grpId="0" animBg="1"/>
      <p:bldP spid="32" grpId="0"/>
      <p:bldP spid="33" grpId="0"/>
      <p:bldP spid="35" grpId="0"/>
      <p:bldP spid="36" grpId="0"/>
      <p:bldP spid="38" grpId="0"/>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9CE4-76B6-4CDE-9B5C-7A6886780BD7}"/>
              </a:ext>
            </a:extLst>
          </p:cNvPr>
          <p:cNvSpPr>
            <a:spLocks noGrp="1"/>
          </p:cNvSpPr>
          <p:nvPr>
            <p:ph type="title"/>
          </p:nvPr>
        </p:nvSpPr>
        <p:spPr/>
        <p:txBody>
          <a:bodyPr/>
          <a:lstStyle/>
          <a:p>
            <a:r>
              <a:rPr lang="en-US" dirty="0"/>
              <a:t>Crossing Memory Page Boundaries</a:t>
            </a:r>
          </a:p>
        </p:txBody>
      </p:sp>
      <p:sp>
        <p:nvSpPr>
          <p:cNvPr id="3" name="Text Placeholder 2">
            <a:extLst>
              <a:ext uri="{FF2B5EF4-FFF2-40B4-BE49-F238E27FC236}">
                <a16:creationId xmlns:a16="http://schemas.microsoft.com/office/drawing/2014/main" id="{EC7F1DD3-37DB-4752-8BCA-5CCED46024A7}"/>
              </a:ext>
            </a:extLst>
          </p:cNvPr>
          <p:cNvSpPr>
            <a:spLocks noGrp="1"/>
          </p:cNvSpPr>
          <p:nvPr>
            <p:ph type="body" idx="1"/>
          </p:nvPr>
        </p:nvSpPr>
        <p:spPr/>
        <p:txBody>
          <a:bodyPr/>
          <a:lstStyle/>
          <a:p>
            <a:r>
              <a:rPr lang="en-US" dirty="0"/>
              <a:t>LLC prefetchers typically operate on the physical address space</a:t>
            </a:r>
          </a:p>
          <a:p>
            <a:r>
              <a:rPr lang="en-US" dirty="0"/>
              <a:t>Each stride entry can be in a different memory page than the rest</a:t>
            </a:r>
          </a:p>
          <a:p>
            <a:r>
              <a:rPr lang="en-US" dirty="0"/>
              <a:t>LLCP activates multiple stride entries from one memory access, therefore one prefetch spans memory address pages</a:t>
            </a:r>
          </a:p>
        </p:txBody>
      </p:sp>
      <p:sp>
        <p:nvSpPr>
          <p:cNvPr id="4" name="Rectangle 3">
            <a:extLst>
              <a:ext uri="{FF2B5EF4-FFF2-40B4-BE49-F238E27FC236}">
                <a16:creationId xmlns:a16="http://schemas.microsoft.com/office/drawing/2014/main" id="{7148C6FE-FE79-4ED6-A978-2B86302DD172}"/>
              </a:ext>
            </a:extLst>
          </p:cNvPr>
          <p:cNvSpPr/>
          <p:nvPr/>
        </p:nvSpPr>
        <p:spPr bwMode="auto">
          <a:xfrm>
            <a:off x="3264300" y="3570849"/>
            <a:ext cx="2362200" cy="2133600"/>
          </a:xfrm>
          <a:prstGeom prst="rect">
            <a:avLst/>
          </a:prstGeom>
          <a:solidFill>
            <a:srgbClr val="CCFFCC">
              <a:alpha val="54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5" name="Straight Connector 4">
            <a:extLst>
              <a:ext uri="{FF2B5EF4-FFF2-40B4-BE49-F238E27FC236}">
                <a16:creationId xmlns:a16="http://schemas.microsoft.com/office/drawing/2014/main" id="{E4592424-EE29-4284-A035-38021F28B540}"/>
              </a:ext>
            </a:extLst>
          </p:cNvPr>
          <p:cNvCxnSpPr/>
          <p:nvPr/>
        </p:nvCxnSpPr>
        <p:spPr bwMode="auto">
          <a:xfrm>
            <a:off x="3264300" y="4381641"/>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TextBox 5">
            <a:extLst>
              <a:ext uri="{FF2B5EF4-FFF2-40B4-BE49-F238E27FC236}">
                <a16:creationId xmlns:a16="http://schemas.microsoft.com/office/drawing/2014/main" id="{1CB5A09F-602B-446B-A57C-A9B7D43D9AC8}"/>
              </a:ext>
            </a:extLst>
          </p:cNvPr>
          <p:cNvSpPr txBox="1"/>
          <p:nvPr/>
        </p:nvSpPr>
        <p:spPr>
          <a:xfrm>
            <a:off x="2801331" y="3491537"/>
            <a:ext cx="384365" cy="523220"/>
          </a:xfrm>
          <a:prstGeom prst="rect">
            <a:avLst/>
          </a:prstGeom>
          <a:noFill/>
        </p:spPr>
        <p:txBody>
          <a:bodyPr wrap="none" rtlCol="0">
            <a:spAutoFit/>
          </a:bodyPr>
          <a:lstStyle/>
          <a:p>
            <a:r>
              <a:rPr lang="en-US" dirty="0"/>
              <a:t>0</a:t>
            </a:r>
          </a:p>
        </p:txBody>
      </p:sp>
      <p:sp>
        <p:nvSpPr>
          <p:cNvPr id="7" name="TextBox 6">
            <a:extLst>
              <a:ext uri="{FF2B5EF4-FFF2-40B4-BE49-F238E27FC236}">
                <a16:creationId xmlns:a16="http://schemas.microsoft.com/office/drawing/2014/main" id="{CC5F0D0A-EFB4-4393-B670-E7FF649012D6}"/>
              </a:ext>
            </a:extLst>
          </p:cNvPr>
          <p:cNvSpPr txBox="1"/>
          <p:nvPr/>
        </p:nvSpPr>
        <p:spPr>
          <a:xfrm>
            <a:off x="5619481" y="3525169"/>
            <a:ext cx="763250" cy="523220"/>
          </a:xfrm>
          <a:prstGeom prst="rect">
            <a:avLst/>
          </a:prstGeom>
          <a:noFill/>
        </p:spPr>
        <p:txBody>
          <a:bodyPr wrap="none" rtlCol="0">
            <a:spAutoFit/>
          </a:bodyPr>
          <a:lstStyle/>
          <a:p>
            <a:r>
              <a:rPr lang="en-US" dirty="0"/>
              <a:t>N-1</a:t>
            </a:r>
          </a:p>
        </p:txBody>
      </p:sp>
      <p:sp>
        <p:nvSpPr>
          <p:cNvPr id="8" name="TextBox 7">
            <a:extLst>
              <a:ext uri="{FF2B5EF4-FFF2-40B4-BE49-F238E27FC236}">
                <a16:creationId xmlns:a16="http://schemas.microsoft.com/office/drawing/2014/main" id="{2E04FB7A-B311-4ECB-AAB1-61E8E4EAB255}"/>
              </a:ext>
            </a:extLst>
          </p:cNvPr>
          <p:cNvSpPr txBox="1"/>
          <p:nvPr/>
        </p:nvSpPr>
        <p:spPr>
          <a:xfrm>
            <a:off x="2773680" y="3845129"/>
            <a:ext cx="443977" cy="523220"/>
          </a:xfrm>
          <a:prstGeom prst="rect">
            <a:avLst/>
          </a:prstGeom>
          <a:noFill/>
        </p:spPr>
        <p:txBody>
          <a:bodyPr wrap="none" rtlCol="0">
            <a:spAutoFit/>
          </a:bodyPr>
          <a:lstStyle/>
          <a:p>
            <a:r>
              <a:rPr lang="en-US" dirty="0"/>
              <a:t>N</a:t>
            </a:r>
          </a:p>
        </p:txBody>
      </p:sp>
      <p:sp>
        <p:nvSpPr>
          <p:cNvPr id="9" name="TextBox 8">
            <a:extLst>
              <a:ext uri="{FF2B5EF4-FFF2-40B4-BE49-F238E27FC236}">
                <a16:creationId xmlns:a16="http://schemas.microsoft.com/office/drawing/2014/main" id="{9ABDD6C1-7D60-4834-9C15-9867E9BD90F8}"/>
              </a:ext>
            </a:extLst>
          </p:cNvPr>
          <p:cNvSpPr txBox="1"/>
          <p:nvPr/>
        </p:nvSpPr>
        <p:spPr>
          <a:xfrm>
            <a:off x="5620731" y="3842217"/>
            <a:ext cx="962949" cy="523220"/>
          </a:xfrm>
          <a:prstGeom prst="rect">
            <a:avLst/>
          </a:prstGeom>
          <a:noFill/>
        </p:spPr>
        <p:txBody>
          <a:bodyPr wrap="none" rtlCol="0">
            <a:spAutoFit/>
          </a:bodyPr>
          <a:lstStyle/>
          <a:p>
            <a:r>
              <a:rPr lang="en-US" dirty="0"/>
              <a:t>2N-1</a:t>
            </a:r>
          </a:p>
        </p:txBody>
      </p:sp>
      <p:sp>
        <p:nvSpPr>
          <p:cNvPr id="10" name="Rectangle 9">
            <a:extLst>
              <a:ext uri="{FF2B5EF4-FFF2-40B4-BE49-F238E27FC236}">
                <a16:creationId xmlns:a16="http://schemas.microsoft.com/office/drawing/2014/main" id="{12471F30-E0E6-40A6-A209-80D95A48AA09}"/>
              </a:ext>
            </a:extLst>
          </p:cNvPr>
          <p:cNvSpPr/>
          <p:nvPr/>
        </p:nvSpPr>
        <p:spPr bwMode="auto">
          <a:xfrm>
            <a:off x="3258531" y="3695841"/>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sp>
        <p:nvSpPr>
          <p:cNvPr id="11" name="Rectangle 10">
            <a:extLst>
              <a:ext uri="{FF2B5EF4-FFF2-40B4-BE49-F238E27FC236}">
                <a16:creationId xmlns:a16="http://schemas.microsoft.com/office/drawing/2014/main" id="{145CFE13-CEA1-46F9-A7E3-D8329A3FC5F6}"/>
              </a:ext>
            </a:extLst>
          </p:cNvPr>
          <p:cNvSpPr/>
          <p:nvPr/>
        </p:nvSpPr>
        <p:spPr bwMode="auto">
          <a:xfrm>
            <a:off x="3258531" y="4009777"/>
            <a:ext cx="2362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Helvetica" pitchFamily="-65" charset="0"/>
            </a:endParaRPr>
          </a:p>
        </p:txBody>
      </p:sp>
      <p:cxnSp>
        <p:nvCxnSpPr>
          <p:cNvPr id="12" name="Straight Connector 11">
            <a:extLst>
              <a:ext uri="{FF2B5EF4-FFF2-40B4-BE49-F238E27FC236}">
                <a16:creationId xmlns:a16="http://schemas.microsoft.com/office/drawing/2014/main" id="{9C35435B-5BFC-407A-A785-A6C1135C4C66}"/>
              </a:ext>
            </a:extLst>
          </p:cNvPr>
          <p:cNvCxnSpPr/>
          <p:nvPr/>
        </p:nvCxnSpPr>
        <p:spPr bwMode="auto">
          <a:xfrm>
            <a:off x="3258291" y="5018649"/>
            <a:ext cx="2362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E2F05DA5-EA54-419A-8EE9-D6FC5BED802B}"/>
              </a:ext>
            </a:extLst>
          </p:cNvPr>
          <p:cNvCxnSpPr/>
          <p:nvPr/>
        </p:nvCxnSpPr>
        <p:spPr bwMode="auto">
          <a:xfrm>
            <a:off x="4831080" y="3570849"/>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EFD73D1C-A3D4-44E7-AC17-697B34270B85}"/>
              </a:ext>
            </a:extLst>
          </p:cNvPr>
          <p:cNvCxnSpPr/>
          <p:nvPr/>
        </p:nvCxnSpPr>
        <p:spPr bwMode="auto">
          <a:xfrm>
            <a:off x="4069080" y="3570849"/>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a:extLst>
              <a:ext uri="{FF2B5EF4-FFF2-40B4-BE49-F238E27FC236}">
                <a16:creationId xmlns:a16="http://schemas.microsoft.com/office/drawing/2014/main" id="{5F42B89C-E38D-48DE-84F6-D41FD4B08748}"/>
              </a:ext>
            </a:extLst>
          </p:cNvPr>
          <p:cNvSpPr txBox="1"/>
          <p:nvPr/>
        </p:nvSpPr>
        <p:spPr>
          <a:xfrm>
            <a:off x="3556757" y="3594699"/>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1</a:t>
            </a:r>
          </a:p>
        </p:txBody>
      </p:sp>
      <p:sp>
        <p:nvSpPr>
          <p:cNvPr id="16" name="TextBox 15">
            <a:extLst>
              <a:ext uri="{FF2B5EF4-FFF2-40B4-BE49-F238E27FC236}">
                <a16:creationId xmlns:a16="http://schemas.microsoft.com/office/drawing/2014/main" id="{49B58A86-5466-4E1E-88EA-BADBF4B11B20}"/>
              </a:ext>
            </a:extLst>
          </p:cNvPr>
          <p:cNvSpPr txBox="1"/>
          <p:nvPr/>
        </p:nvSpPr>
        <p:spPr>
          <a:xfrm>
            <a:off x="3553801" y="3902470"/>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4</a:t>
            </a:r>
          </a:p>
        </p:txBody>
      </p:sp>
      <p:cxnSp>
        <p:nvCxnSpPr>
          <p:cNvPr id="17" name="Straight Connector 16">
            <a:extLst>
              <a:ext uri="{FF2B5EF4-FFF2-40B4-BE49-F238E27FC236}">
                <a16:creationId xmlns:a16="http://schemas.microsoft.com/office/drawing/2014/main" id="{E97BDC4D-BE7D-488A-8A75-3206C7C3E80C}"/>
              </a:ext>
            </a:extLst>
          </p:cNvPr>
          <p:cNvCxnSpPr/>
          <p:nvPr/>
        </p:nvCxnSpPr>
        <p:spPr bwMode="auto">
          <a:xfrm>
            <a:off x="4840459" y="3568504"/>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a:extLst>
              <a:ext uri="{FF2B5EF4-FFF2-40B4-BE49-F238E27FC236}">
                <a16:creationId xmlns:a16="http://schemas.microsoft.com/office/drawing/2014/main" id="{3F6E9A19-ED57-48A8-A001-DF00703323DF}"/>
              </a:ext>
            </a:extLst>
          </p:cNvPr>
          <p:cNvSpPr txBox="1"/>
          <p:nvPr/>
        </p:nvSpPr>
        <p:spPr>
          <a:xfrm>
            <a:off x="4328136" y="3592354"/>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2</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sp>
        <p:nvSpPr>
          <p:cNvPr id="19" name="TextBox 18">
            <a:extLst>
              <a:ext uri="{FF2B5EF4-FFF2-40B4-BE49-F238E27FC236}">
                <a16:creationId xmlns:a16="http://schemas.microsoft.com/office/drawing/2014/main" id="{EA525276-8DA7-4A92-8BBD-2E872FECDF93}"/>
              </a:ext>
            </a:extLst>
          </p:cNvPr>
          <p:cNvSpPr txBox="1"/>
          <p:nvPr/>
        </p:nvSpPr>
        <p:spPr>
          <a:xfrm>
            <a:off x="4325180" y="3900125"/>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200" b="1" dirty="0"/>
              <a:t>5</a:t>
            </a:r>
            <a:endParaRPr kumimoji="0" lang="en-US" sz="2200" b="1" i="0" u="none" strike="noStrike" cap="none" spc="0" normalizeH="0" baseline="0" dirty="0">
              <a:ln>
                <a:noFill/>
              </a:ln>
              <a:solidFill>
                <a:srgbClr val="000000"/>
              </a:solidFill>
              <a:effectLst/>
              <a:uFillTx/>
              <a:latin typeface="+mj-lt"/>
              <a:ea typeface="+mj-ea"/>
              <a:cs typeface="+mj-cs"/>
              <a:sym typeface="Calibri"/>
            </a:endParaRPr>
          </a:p>
        </p:txBody>
      </p:sp>
      <p:cxnSp>
        <p:nvCxnSpPr>
          <p:cNvPr id="20" name="Straight Connector 19">
            <a:extLst>
              <a:ext uri="{FF2B5EF4-FFF2-40B4-BE49-F238E27FC236}">
                <a16:creationId xmlns:a16="http://schemas.microsoft.com/office/drawing/2014/main" id="{163F7653-1B2C-4BE3-B8B5-45F97304D8B0}"/>
              </a:ext>
            </a:extLst>
          </p:cNvPr>
          <p:cNvCxnSpPr/>
          <p:nvPr/>
        </p:nvCxnSpPr>
        <p:spPr bwMode="auto">
          <a:xfrm>
            <a:off x="5628249" y="3568504"/>
            <a:ext cx="0" cy="2133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TextBox 20">
            <a:extLst>
              <a:ext uri="{FF2B5EF4-FFF2-40B4-BE49-F238E27FC236}">
                <a16:creationId xmlns:a16="http://schemas.microsoft.com/office/drawing/2014/main" id="{E3BE3FF8-F2EE-4414-8A66-351DD7B40492}"/>
              </a:ext>
            </a:extLst>
          </p:cNvPr>
          <p:cNvSpPr txBox="1"/>
          <p:nvPr/>
        </p:nvSpPr>
        <p:spPr>
          <a:xfrm>
            <a:off x="5115926" y="3592354"/>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3</a:t>
            </a:r>
          </a:p>
        </p:txBody>
      </p:sp>
      <p:sp>
        <p:nvSpPr>
          <p:cNvPr id="22" name="TextBox 21">
            <a:extLst>
              <a:ext uri="{FF2B5EF4-FFF2-40B4-BE49-F238E27FC236}">
                <a16:creationId xmlns:a16="http://schemas.microsoft.com/office/drawing/2014/main" id="{5CEA9D26-C32D-4C73-8589-1D66CA82A909}"/>
              </a:ext>
            </a:extLst>
          </p:cNvPr>
          <p:cNvSpPr txBox="1"/>
          <p:nvPr/>
        </p:nvSpPr>
        <p:spPr>
          <a:xfrm>
            <a:off x="5098902" y="3900125"/>
            <a:ext cx="234997" cy="430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rgbClr val="000000"/>
                </a:solidFill>
                <a:effectLst/>
                <a:uFillTx/>
                <a:latin typeface="+mj-lt"/>
                <a:ea typeface="+mj-ea"/>
                <a:cs typeface="+mj-cs"/>
                <a:sym typeface="Calibri"/>
              </a:rPr>
              <a:t>6</a:t>
            </a:r>
          </a:p>
        </p:txBody>
      </p:sp>
    </p:spTree>
    <p:extLst>
      <p:ext uri="{BB962C8B-B14F-4D97-AF65-F5344CB8AC3E}">
        <p14:creationId xmlns:p14="http://schemas.microsoft.com/office/powerpoint/2010/main" val="1427145358"/>
      </p:ext>
    </p:extLst>
  </p:cSld>
  <p:clrMapOvr>
    <a:masterClrMapping/>
  </p:clrMapOvr>
  <p:transition spd="med"/>
</p:sld>
</file>

<file path=ppt/theme/theme1.xml><?xml version="1.0" encoding="utf-8"?>
<a:theme xmlns:a="http://schemas.openxmlformats.org/drawingml/2006/main" name="LBNL_light">
  <a:themeElements>
    <a:clrScheme name="LBNL_light">
      <a:dk1>
        <a:srgbClr val="000000"/>
      </a:dk1>
      <a:lt1>
        <a:srgbClr val="FFFFFF"/>
      </a:lt1>
      <a:dk2>
        <a:srgbClr val="A7A7A7"/>
      </a:dk2>
      <a:lt2>
        <a:srgbClr val="535353"/>
      </a:lt2>
      <a:accent1>
        <a:srgbClr val="618FFD"/>
      </a:accent1>
      <a:accent2>
        <a:srgbClr val="00AE00"/>
      </a:accent2>
      <a:accent3>
        <a:srgbClr val="8F8F8F"/>
      </a:accent3>
      <a:accent4>
        <a:srgbClr val="707070"/>
      </a:accent4>
      <a:accent5>
        <a:srgbClr val="B7C6FE"/>
      </a:accent5>
      <a:accent6>
        <a:srgbClr val="009D00"/>
      </a:accent6>
      <a:hlink>
        <a:srgbClr val="0000FF"/>
      </a:hlink>
      <a:folHlink>
        <a:srgbClr val="FF00FF"/>
      </a:folHlink>
    </a:clrScheme>
    <a:fontScheme name="LBNL_light">
      <a:majorFont>
        <a:latin typeface="Calibri"/>
        <a:ea typeface="Calibri"/>
        <a:cs typeface="Calibri"/>
      </a:majorFont>
      <a:minorFont>
        <a:latin typeface="Helvetica"/>
        <a:ea typeface="Helvetica"/>
        <a:cs typeface="Helvetica"/>
      </a:minorFont>
    </a:fontScheme>
    <a:fmtScheme name="LBNL_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BNL_light">
  <a:themeElements>
    <a:clrScheme name="LBNL_light">
      <a:dk1>
        <a:srgbClr val="000000"/>
      </a:dk1>
      <a:lt1>
        <a:srgbClr val="FFFFFF"/>
      </a:lt1>
      <a:dk2>
        <a:srgbClr val="A7A7A7"/>
      </a:dk2>
      <a:lt2>
        <a:srgbClr val="535353"/>
      </a:lt2>
      <a:accent1>
        <a:srgbClr val="618FFD"/>
      </a:accent1>
      <a:accent2>
        <a:srgbClr val="00AE00"/>
      </a:accent2>
      <a:accent3>
        <a:srgbClr val="8F8F8F"/>
      </a:accent3>
      <a:accent4>
        <a:srgbClr val="707070"/>
      </a:accent4>
      <a:accent5>
        <a:srgbClr val="B7C6FE"/>
      </a:accent5>
      <a:accent6>
        <a:srgbClr val="009D00"/>
      </a:accent6>
      <a:hlink>
        <a:srgbClr val="0000FF"/>
      </a:hlink>
      <a:folHlink>
        <a:srgbClr val="FF00FF"/>
      </a:folHlink>
    </a:clrScheme>
    <a:fontScheme name="LBNL_light">
      <a:majorFont>
        <a:latin typeface="Calibri"/>
        <a:ea typeface="Calibri"/>
        <a:cs typeface="Calibri"/>
      </a:majorFont>
      <a:minorFont>
        <a:latin typeface="Helvetica"/>
        <a:ea typeface="Helvetica"/>
        <a:cs typeface="Helvetica"/>
      </a:minorFont>
    </a:fontScheme>
    <a:fmtScheme name="LBNL_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3496</TotalTime>
  <Words>1395</Words>
  <Application>Microsoft Office PowerPoint</Application>
  <PresentationFormat>On-screen Show (4:3)</PresentationFormat>
  <Paragraphs>218</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vt:lpstr>
      <vt:lpstr>Wingdings 2</vt:lpstr>
      <vt:lpstr>LBNL_light</vt:lpstr>
      <vt:lpstr>Last Level Collective Hardware Prefetching For Data-Parallel Applications</vt:lpstr>
      <vt:lpstr>Overview</vt:lpstr>
      <vt:lpstr>Data-Parallel Applications</vt:lpstr>
      <vt:lpstr>Observation: Access Patterns Are Correlated</vt:lpstr>
      <vt:lpstr>Memory Address Order</vt:lpstr>
      <vt:lpstr>LLCP: Collective Prefetcher</vt:lpstr>
      <vt:lpstr>LLCP: Merge Strides of Different Cores</vt:lpstr>
      <vt:lpstr>LLCP: Merge Strides of Different Cores</vt:lpstr>
      <vt:lpstr>Crossing Memory Page Boundaries</vt:lpstr>
      <vt:lpstr>Architecture</vt:lpstr>
      <vt:lpstr>Operation</vt:lpstr>
      <vt:lpstr>Methodology</vt:lpstr>
      <vt:lpstr>Execution Time</vt:lpstr>
      <vt:lpstr>Other Metrics</vt:lpstr>
      <vt:lpstr>Out of Order Cores and Discussion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Integrated Strategy to Preserve Digital Computing Performance Scaling Using Emerging Technologies</dc:title>
  <cp:lastModifiedBy>George Michelogiannakis</cp:lastModifiedBy>
  <cp:revision>70</cp:revision>
  <dcterms:modified xsi:type="dcterms:W3CDTF">2017-12-19T07:52:56Z</dcterms:modified>
</cp:coreProperties>
</file>