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7"/>
  </p:notesMasterIdLst>
  <p:handoutMasterIdLst>
    <p:handoutMasterId r:id="rId38"/>
  </p:handoutMasterIdLst>
  <p:sldIdLst>
    <p:sldId id="266" r:id="rId2"/>
    <p:sldId id="374" r:id="rId3"/>
    <p:sldId id="329" r:id="rId4"/>
    <p:sldId id="350" r:id="rId5"/>
    <p:sldId id="369" r:id="rId6"/>
    <p:sldId id="349" r:id="rId7"/>
    <p:sldId id="364" r:id="rId8"/>
    <p:sldId id="390" r:id="rId9"/>
    <p:sldId id="365" r:id="rId10"/>
    <p:sldId id="432" r:id="rId11"/>
    <p:sldId id="426" r:id="rId12"/>
    <p:sldId id="366" r:id="rId13"/>
    <p:sldId id="427" r:id="rId14"/>
    <p:sldId id="367" r:id="rId15"/>
    <p:sldId id="368" r:id="rId16"/>
    <p:sldId id="431" r:id="rId17"/>
    <p:sldId id="394" r:id="rId18"/>
    <p:sldId id="353" r:id="rId19"/>
    <p:sldId id="363" r:id="rId20"/>
    <p:sldId id="388" r:id="rId21"/>
    <p:sldId id="418" r:id="rId22"/>
    <p:sldId id="348" r:id="rId23"/>
    <p:sldId id="422" r:id="rId24"/>
    <p:sldId id="341" r:id="rId25"/>
    <p:sldId id="373" r:id="rId26"/>
    <p:sldId id="354" r:id="rId27"/>
    <p:sldId id="396" r:id="rId28"/>
    <p:sldId id="358" r:id="rId29"/>
    <p:sldId id="370" r:id="rId30"/>
    <p:sldId id="395" r:id="rId31"/>
    <p:sldId id="433" r:id="rId32"/>
    <p:sldId id="372" r:id="rId33"/>
    <p:sldId id="424" r:id="rId34"/>
    <p:sldId id="425" r:id="rId35"/>
    <p:sldId id="338" r:id="rId36"/>
  </p:sldIdLst>
  <p:sldSz cx="14630400" cy="8229600"/>
  <p:notesSz cx="6858000" cy="9144000"/>
  <p:defaultTextStyle>
    <a:defPPr>
      <a:defRPr lang="en-US"/>
    </a:defPPr>
    <a:lvl1pPr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1pPr>
    <a:lvl2pPr marL="653110"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2pPr>
    <a:lvl3pPr marL="1306220"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3pPr>
    <a:lvl4pPr marL="1959331"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4pPr>
    <a:lvl5pPr marL="2612441"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5pPr>
    <a:lvl6pPr marL="3265551"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6pPr>
    <a:lvl7pPr marL="3918661"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7pPr>
    <a:lvl8pPr marL="4571771"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8pPr>
    <a:lvl9pPr marL="5224882"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432FF"/>
    <a:srgbClr val="FF0080"/>
    <a:srgbClr val="009051"/>
    <a:srgbClr val="FFFF00"/>
    <a:srgbClr val="00FF00"/>
    <a:srgbClr val="FF6FCF"/>
    <a:srgbClr val="CC66FF"/>
    <a:srgbClr val="FF6666"/>
    <a:srgbClr val="FFCC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90601" autoAdjust="0"/>
  </p:normalViewPr>
  <p:slideViewPr>
    <p:cSldViewPr showGuides="1">
      <p:cViewPr>
        <p:scale>
          <a:sx n="74" d="100"/>
          <a:sy n="74" d="100"/>
        </p:scale>
        <p:origin x="1432" y="448"/>
      </p:cViewPr>
      <p:guideLst>
        <p:guide orient="horz" pos="2592"/>
        <p:guide pos="4608"/>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0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000">
                <a:latin typeface="Arial" pitchFamily="-109" charset="0"/>
                <a:ea typeface="ＭＳ Ｐゴシック" pitchFamily="-109" charset="-128"/>
                <a:cs typeface="ＭＳ Ｐゴシック" pitchFamily="-109" charset="-128"/>
              </a:defRPr>
            </a:lvl1pPr>
          </a:lstStyle>
          <a:p>
            <a:pPr>
              <a:defRPr/>
            </a:pPr>
            <a:fld id="{F3512E2B-AB16-1F40-9F82-CED6EF5B28CB}" type="datetime1">
              <a:rPr lang="en-US"/>
              <a:pPr>
                <a:defRPr/>
              </a:pPr>
              <a:t>11/17/17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8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800">
                <a:latin typeface="Arial" pitchFamily="-109" charset="0"/>
                <a:ea typeface="ＭＳ Ｐゴシック" pitchFamily="-109" charset="-128"/>
                <a:cs typeface="ＭＳ Ｐゴシック" pitchFamily="-109" charset="-128"/>
              </a:defRPr>
            </a:lvl1pPr>
          </a:lstStyle>
          <a:p>
            <a:pPr>
              <a:defRPr/>
            </a:pPr>
            <a:fld id="{1CFB7D28-B826-2846-AF11-E6EE4826389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09" charset="0"/>
                <a:ea typeface="ＭＳ Ｐゴシック" pitchFamily="-109" charset="-128"/>
                <a:cs typeface="ＭＳ Ｐゴシック" pitchFamily="-109" charset="-128"/>
              </a:defRPr>
            </a:lvl1pPr>
          </a:lstStyle>
          <a:p>
            <a:pPr>
              <a:defRPr/>
            </a:pPr>
            <a:fld id="{310EB0D7-19A2-974B-BD7A-EA08ECDF734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700" kern="1200">
        <a:solidFill>
          <a:schemeClr val="tx1"/>
        </a:solidFill>
        <a:latin typeface="Arial" charset="0"/>
        <a:ea typeface="ＭＳ Ｐゴシック" charset="-128"/>
        <a:cs typeface="ＭＳ Ｐゴシック" charset="-128"/>
      </a:defRPr>
    </a:lvl1pPr>
    <a:lvl2pPr marL="653110" algn="l" rtl="0" eaLnBrk="0" fontAlgn="base" hangingPunct="0">
      <a:spcBef>
        <a:spcPct val="30000"/>
      </a:spcBef>
      <a:spcAft>
        <a:spcPct val="0"/>
      </a:spcAft>
      <a:defRPr sz="1700" kern="1200">
        <a:solidFill>
          <a:schemeClr val="tx1"/>
        </a:solidFill>
        <a:latin typeface="Arial" charset="0"/>
        <a:ea typeface="ＭＳ Ｐゴシック" charset="-128"/>
        <a:cs typeface="+mn-cs"/>
      </a:defRPr>
    </a:lvl2pPr>
    <a:lvl3pPr marL="1306220" algn="l" rtl="0" eaLnBrk="0" fontAlgn="base" hangingPunct="0">
      <a:spcBef>
        <a:spcPct val="30000"/>
      </a:spcBef>
      <a:spcAft>
        <a:spcPct val="0"/>
      </a:spcAft>
      <a:defRPr sz="1700" kern="1200">
        <a:solidFill>
          <a:schemeClr val="tx1"/>
        </a:solidFill>
        <a:latin typeface="Arial" charset="0"/>
        <a:ea typeface="ＭＳ Ｐゴシック" charset="-128"/>
        <a:cs typeface="+mn-cs"/>
      </a:defRPr>
    </a:lvl3pPr>
    <a:lvl4pPr marL="1959331" algn="l" rtl="0" eaLnBrk="0" fontAlgn="base" hangingPunct="0">
      <a:spcBef>
        <a:spcPct val="30000"/>
      </a:spcBef>
      <a:spcAft>
        <a:spcPct val="0"/>
      </a:spcAft>
      <a:defRPr sz="1700" kern="1200">
        <a:solidFill>
          <a:schemeClr val="tx1"/>
        </a:solidFill>
        <a:latin typeface="Arial" charset="0"/>
        <a:ea typeface="ＭＳ Ｐゴシック" charset="-128"/>
        <a:cs typeface="+mn-cs"/>
      </a:defRPr>
    </a:lvl4pPr>
    <a:lvl5pPr marL="2612441" algn="l" rtl="0" eaLnBrk="0" fontAlgn="base" hangingPunct="0">
      <a:spcBef>
        <a:spcPct val="30000"/>
      </a:spcBef>
      <a:spcAft>
        <a:spcPct val="0"/>
      </a:spcAft>
      <a:defRPr sz="1700" kern="1200">
        <a:solidFill>
          <a:schemeClr val="tx1"/>
        </a:solidFill>
        <a:latin typeface="Arial" charset="0"/>
        <a:ea typeface="ＭＳ Ｐゴシック" charset="-128"/>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1</a:t>
            </a:fld>
            <a:endParaRPr lang="en-US"/>
          </a:p>
        </p:txBody>
      </p:sp>
    </p:spTree>
    <p:extLst>
      <p:ext uri="{BB962C8B-B14F-4D97-AF65-F5344CB8AC3E}">
        <p14:creationId xmlns:p14="http://schemas.microsoft.com/office/powerpoint/2010/main" val="114569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smtClean="0"/>
              <a:t>Shows ERT on Cori</a:t>
            </a:r>
            <a:r>
              <a:rPr lang="en-US" sz="2800" b="1" baseline="0" dirty="0" smtClean="0"/>
              <a:t> / KNL and </a:t>
            </a:r>
            <a:r>
              <a:rPr lang="en-US" sz="2800" b="1" baseline="0" dirty="0" err="1" smtClean="0"/>
              <a:t>SummitDev</a:t>
            </a:r>
            <a:r>
              <a:rPr lang="en-US" sz="2800" b="1" baseline="0" dirty="0" smtClean="0"/>
              <a:t>/Pascal</a:t>
            </a:r>
            <a:endParaRPr lang="en-US" sz="2800" b="1"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17</a:t>
            </a:fld>
            <a:endParaRPr lang="en-US"/>
          </a:p>
        </p:txBody>
      </p:sp>
    </p:spTree>
    <p:extLst>
      <p:ext uri="{BB962C8B-B14F-4D97-AF65-F5344CB8AC3E}">
        <p14:creationId xmlns:p14="http://schemas.microsoft.com/office/powerpoint/2010/main" val="152577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DRAM-only Roofline</a:t>
            </a:r>
            <a:r>
              <a:rPr lang="en-US" baseline="0" dirty="0" smtClean="0"/>
              <a:t> is insufficient for PICSAR</a:t>
            </a:r>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20</a:t>
            </a:fld>
            <a:endParaRPr lang="en-US"/>
          </a:p>
        </p:txBody>
      </p:sp>
    </p:spTree>
    <p:extLst>
      <p:ext uri="{BB962C8B-B14F-4D97-AF65-F5344CB8AC3E}">
        <p14:creationId xmlns:p14="http://schemas.microsoft.com/office/powerpoint/2010/main" val="49631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tools use one</a:t>
            </a:r>
            <a:r>
              <a:rPr lang="mr-IN" dirty="0" smtClean="0"/>
              <a:t>…</a:t>
            </a:r>
            <a:endParaRPr lang="en-US" dirty="0" smtClean="0"/>
          </a:p>
          <a:p>
            <a:r>
              <a:rPr lang="en-US" dirty="0" smtClean="0"/>
              <a:t>some tools use the other</a:t>
            </a:r>
            <a:r>
              <a:rPr lang="mr-IN" dirty="0" smtClean="0"/>
              <a:t>…</a:t>
            </a:r>
            <a:endParaRPr lang="en-US" dirty="0" smtClean="0"/>
          </a:p>
          <a:p>
            <a:r>
              <a:rPr lang="en-US" dirty="0" smtClean="0"/>
              <a:t>some use both.</a:t>
            </a:r>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26</a:t>
            </a:fld>
            <a:endParaRPr lang="en-US"/>
          </a:p>
        </p:txBody>
      </p:sp>
    </p:spTree>
    <p:extLst>
      <p:ext uri="{BB962C8B-B14F-4D97-AF65-F5344CB8AC3E}">
        <p14:creationId xmlns:p14="http://schemas.microsoft.com/office/powerpoint/2010/main" val="93775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29</a:t>
            </a:fld>
            <a:endParaRPr lang="en-US"/>
          </a:p>
        </p:txBody>
      </p:sp>
    </p:spTree>
    <p:extLst>
      <p:ext uri="{BB962C8B-B14F-4D97-AF65-F5344CB8AC3E}">
        <p14:creationId xmlns:p14="http://schemas.microsoft.com/office/powerpoint/2010/main" val="66743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24" descr="XBD200302-00063-02.jpg"/>
          <p:cNvPicPr>
            <a:picLocks/>
          </p:cNvPicPr>
          <p:nvPr userDrawn="1"/>
        </p:nvPicPr>
        <p:blipFill>
          <a:blip r:embed="rId2"/>
          <a:srcRect l="3143" t="26455" r="57143"/>
          <a:stretch>
            <a:fillRect/>
          </a:stretch>
        </p:blipFill>
        <p:spPr bwMode="auto">
          <a:xfrm>
            <a:off x="0" y="914400"/>
            <a:ext cx="14630400" cy="7315200"/>
          </a:xfrm>
          <a:prstGeom prst="rect">
            <a:avLst/>
          </a:prstGeom>
          <a:noFill/>
          <a:ln w="9525">
            <a:noFill/>
            <a:miter lim="800000"/>
            <a:headEnd/>
            <a:tailEnd/>
          </a:ln>
        </p:spPr>
      </p:pic>
      <p:sp>
        <p:nvSpPr>
          <p:cNvPr id="12" name="Rectangle 11"/>
          <p:cNvSpPr>
            <a:spLocks noChangeArrowheads="1"/>
          </p:cNvSpPr>
          <p:nvPr userDrawn="1"/>
        </p:nvSpPr>
        <p:spPr bwMode="auto">
          <a:xfrm>
            <a:off x="0" y="914400"/>
            <a:ext cx="14630400" cy="7326312"/>
          </a:xfrm>
          <a:prstGeom prst="rect">
            <a:avLst/>
          </a:prstGeom>
          <a:solidFill>
            <a:srgbClr val="376092">
              <a:alpha val="90979"/>
            </a:srgbClr>
          </a:solidFill>
          <a:ln w="9525">
            <a:noFill/>
            <a:miter lim="800000"/>
            <a:headEnd/>
            <a:tailEnd/>
          </a:ln>
        </p:spPr>
        <p:txBody>
          <a:bodyPr wrap="none" anchor="ctr">
            <a:prstTxWarp prst="textNoShape">
              <a:avLst/>
            </a:prstTxWarp>
          </a:bodyPr>
          <a:lstStyle/>
          <a:p>
            <a:pPr algn="ctr">
              <a:defRPr/>
            </a:pPr>
            <a:endParaRPr lang="en-US" sz="1800">
              <a:latin typeface="Arial" pitchFamily="-109" charset="0"/>
              <a:ea typeface="ＭＳ Ｐゴシック" pitchFamily="-109" charset="-128"/>
              <a:cs typeface="ＭＳ Ｐゴシック" pitchFamily="-109" charset="-128"/>
            </a:endParaRPr>
          </a:p>
        </p:txBody>
      </p:sp>
      <p:sp>
        <p:nvSpPr>
          <p:cNvPr id="13" name="Rectangle 1031"/>
          <p:cNvSpPr>
            <a:spLocks noChangeArrowheads="1"/>
          </p:cNvSpPr>
          <p:nvPr userDrawn="1"/>
        </p:nvSpPr>
        <p:spPr bwMode="auto">
          <a:xfrm>
            <a:off x="0" y="0"/>
            <a:ext cx="14630400" cy="914400"/>
          </a:xfrm>
          <a:prstGeom prst="rect">
            <a:avLst/>
          </a:prstGeom>
          <a:solidFill>
            <a:srgbClr val="003366"/>
          </a:solidFill>
          <a:ln w="9525">
            <a:noFill/>
            <a:miter lim="800000"/>
            <a:headEnd/>
            <a:tailEnd/>
          </a:ln>
        </p:spPr>
        <p:txBody>
          <a:bodyPr wrap="none" anchor="ctr">
            <a:prstTxWarp prst="textNoShape">
              <a:avLst/>
            </a:prstTxWarp>
          </a:bodyPr>
          <a:lstStyle/>
          <a:p>
            <a:pPr eaLnBrk="0" hangingPunct="0">
              <a:defRPr/>
            </a:pPr>
            <a:endParaRPr lang="en-US">
              <a:latin typeface="Arial" pitchFamily="-109" charset="0"/>
              <a:ea typeface="ＭＳ Ｐゴシック" pitchFamily="-109" charset="-128"/>
              <a:cs typeface="ＭＳ Ｐゴシック" pitchFamily="-109" charset="-128"/>
            </a:endParaRPr>
          </a:p>
        </p:txBody>
      </p:sp>
      <p:pic>
        <p:nvPicPr>
          <p:cNvPr id="14" name="Picture 13" descr="LBNL_Banner.psd"/>
          <p:cNvPicPr>
            <a:picLocks noChangeAspect="1"/>
          </p:cNvPicPr>
          <p:nvPr userDrawn="1"/>
        </p:nvPicPr>
        <p:blipFill>
          <a:blip r:embed="rId3"/>
          <a:srcRect r="37372"/>
          <a:stretch>
            <a:fillRect/>
          </a:stretch>
        </p:blipFill>
        <p:spPr bwMode="auto">
          <a:xfrm>
            <a:off x="0" y="0"/>
            <a:ext cx="5726776" cy="903288"/>
          </a:xfrm>
          <a:prstGeom prst="rect">
            <a:avLst/>
          </a:prstGeom>
          <a:noFill/>
          <a:ln w="9525">
            <a:noFill/>
            <a:miter lim="800000"/>
            <a:headEnd/>
            <a:tailEnd/>
          </a:ln>
        </p:spPr>
      </p:pic>
      <p:sp>
        <p:nvSpPr>
          <p:cNvPr id="15" name="Title 1"/>
          <p:cNvSpPr>
            <a:spLocks noGrp="1"/>
          </p:cNvSpPr>
          <p:nvPr>
            <p:ph type="ctrTitle"/>
          </p:nvPr>
        </p:nvSpPr>
        <p:spPr>
          <a:xfrm>
            <a:off x="1828800" y="2514600"/>
            <a:ext cx="10972800" cy="1600200"/>
          </a:xfrm>
        </p:spPr>
        <p:txBody>
          <a:bodyPr lIns="0" tIns="0" rIns="0" bIns="0" anchor="b" anchorCtr="0"/>
          <a:lstStyle>
            <a:lvl1pPr>
              <a:defRPr>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1828799" y="4114800"/>
            <a:ext cx="10972800" cy="1828800"/>
          </a:xfrm>
          <a:prstGeom prst="rect">
            <a:avLst/>
          </a:prstGeom>
        </p:spPr>
        <p:txBody>
          <a:bodyPr lIns="0" tIns="0" rIns="0" bIns="0"/>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17" name="Picture 16" descr="LBNL_Banner.psd"/>
          <p:cNvPicPr>
            <a:picLocks noChangeAspect="1"/>
          </p:cNvPicPr>
          <p:nvPr userDrawn="1"/>
        </p:nvPicPr>
        <p:blipFill>
          <a:blip r:embed="rId3"/>
          <a:srcRect l="74743"/>
          <a:stretch>
            <a:fillRect/>
          </a:stretch>
        </p:blipFill>
        <p:spPr bwMode="auto">
          <a:xfrm>
            <a:off x="12320939" y="0"/>
            <a:ext cx="2309461" cy="9032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3716000" cy="1371600"/>
          </a:xfrm>
        </p:spPr>
        <p:txBody>
          <a:bodyPr/>
          <a:lstStyle>
            <a:lvl1pPr>
              <a:defRPr u="sng"/>
            </a:lvl1pPr>
          </a:lstStyle>
          <a:p>
            <a:r>
              <a:rPr lang="en-US" smtClean="0"/>
              <a:t>Click to edit Master title style</a:t>
            </a:r>
            <a:endParaRPr lang="en-US"/>
          </a:p>
        </p:txBody>
      </p:sp>
      <p:sp>
        <p:nvSpPr>
          <p:cNvPr id="3" name="Content Placeholder 2"/>
          <p:cNvSpPr>
            <a:spLocks noGrp="1"/>
          </p:cNvSpPr>
          <p:nvPr>
            <p:ph idx="1"/>
          </p:nvPr>
        </p:nvSpPr>
        <p:spPr>
          <a:xfrm>
            <a:off x="457200" y="1600200"/>
            <a:ext cx="13716000" cy="5486400"/>
          </a:xfrm>
          <a:prstGeom prst="rect">
            <a:avLst/>
          </a:prstGeom>
        </p:spPr>
        <p:txBody>
          <a:bodyPr lIns="130622" tIns="65311" rIns="130622" bIns="65311"/>
          <a:lstStyle>
            <a:lvl1pPr>
              <a:spcBef>
                <a:spcPts val="1714"/>
              </a:spcBef>
              <a:defRPr/>
            </a:lvl1pPr>
            <a:lvl2pPr>
              <a:spcBef>
                <a:spcPts val="1286"/>
              </a:spcBef>
              <a:buFont typeface="Arial"/>
              <a:buChar char="•"/>
              <a:defRPr/>
            </a:lvl2pPr>
            <a:lvl3pPr marL="655379" indent="-253987">
              <a:spcBef>
                <a:spcPts val="714"/>
              </a:spcBef>
              <a:defRPr/>
            </a:lvl3pPr>
            <a:lvl4pPr marL="981934" indent="-253987">
              <a:spcBef>
                <a:spcPts val="571"/>
              </a:spcBef>
              <a:buSzPct val="50000"/>
              <a:buFont typeface="Arial"/>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p:txBody>
          <a:bodyPr/>
          <a:lstStyle>
            <a:lvl1pPr>
              <a:defRPr/>
            </a:lvl1pPr>
          </a:lstStyle>
          <a:p>
            <a:pPr>
              <a:defRPr/>
            </a:pPr>
            <a:r>
              <a:rPr lang="en-US" dirty="0" smtClean="0"/>
              <a:t>Roofline Webinar </a:t>
            </a:r>
            <a:r>
              <a:rPr lang="mr-IN" dirty="0" smtClean="0"/>
              <a:t>–</a:t>
            </a:r>
            <a:r>
              <a:rPr lang="en-US" dirty="0" smtClean="0"/>
              <a:t> August 16</a:t>
            </a:r>
            <a:r>
              <a:rPr lang="en-US" baseline="30000" dirty="0" smtClean="0"/>
              <a:t>th</a:t>
            </a:r>
            <a:r>
              <a:rPr lang="en-US" dirty="0" smtClean="0"/>
              <a:t> 2017</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45E9D0D-5449-D64E-B77D-4219B8BBCCD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4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701" y="3488056"/>
            <a:ext cx="12435840" cy="1800224"/>
          </a:xfrm>
          <a:prstGeom prst="rect">
            <a:avLst/>
          </a:prstGeom>
        </p:spPr>
        <p:txBody>
          <a:bodyPr lIns="130622" tIns="65311" rIns="130622" bIns="65311"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18336"/>
            <a:ext cx="6461760" cy="5431154"/>
          </a:xfrm>
          <a:prstGeom prst="rect">
            <a:avLst/>
          </a:prstGeom>
        </p:spPr>
        <p:txBody>
          <a:bodyPr lIns="130622" tIns="65311" rIns="130622" bIns="65311"/>
          <a:lstStyle>
            <a:lvl1pPr>
              <a:defRPr sz="2900"/>
            </a:lvl1pPr>
            <a:lvl2pPr>
              <a:defRPr sz="29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7437120" y="1918336"/>
            <a:ext cx="6461760" cy="5431154"/>
          </a:xfrm>
          <a:prstGeom prst="rect">
            <a:avLst/>
          </a:prstGeom>
        </p:spPr>
        <p:txBody>
          <a:bodyPr lIns="130622" tIns="65311" rIns="130622" bIns="65311"/>
          <a:lstStyle>
            <a:lvl1pPr>
              <a:defRPr sz="2900"/>
            </a:lvl1pPr>
            <a:lvl2pPr>
              <a:defRPr sz="29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DDB4AA8-DCF7-8047-AC23-902E0300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a:prstGeom prst="rect">
            <a:avLst/>
          </a:prstGeom>
        </p:spPr>
        <p:txBody>
          <a:bodyPr lIns="130622" tIns="65311" rIns="130622" bIns="65311" anchor="b"/>
          <a:lstStyle>
            <a:lvl1pPr marL="0" indent="0">
              <a:buNone/>
              <a:defRPr sz="29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731520" y="2609850"/>
            <a:ext cx="6464301" cy="4741546"/>
          </a:xfrm>
          <a:prstGeom prst="rect">
            <a:avLst/>
          </a:prstGeom>
        </p:spPr>
        <p:txBody>
          <a:bodyPr lIns="130622" tIns="65311" rIns="130622" bIns="65311"/>
          <a:lstStyle>
            <a:lvl1pPr>
              <a:defRPr sz="2900"/>
            </a:lvl1pPr>
            <a:lvl2pPr>
              <a:defRPr sz="2900"/>
            </a:lvl2pPr>
            <a:lvl3pPr>
              <a:defRPr sz="2900"/>
            </a:lvl3pPr>
            <a:lvl4pPr>
              <a:defRPr sz="2300"/>
            </a:lvl4pPr>
            <a:lvl5pPr>
              <a:defRPr sz="23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7432041" y="1842136"/>
            <a:ext cx="6466840" cy="767714"/>
          </a:xfrm>
          <a:prstGeom prst="rect">
            <a:avLst/>
          </a:prstGeom>
        </p:spPr>
        <p:txBody>
          <a:bodyPr lIns="130622" tIns="65311" rIns="130622" bIns="65311" anchor="b"/>
          <a:lstStyle>
            <a:lvl1pPr marL="0" indent="0">
              <a:buNone/>
              <a:defRPr sz="29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7432041" y="2609850"/>
            <a:ext cx="6466840" cy="4741546"/>
          </a:xfrm>
          <a:prstGeom prst="rect">
            <a:avLst/>
          </a:prstGeom>
        </p:spPr>
        <p:txBody>
          <a:bodyPr lIns="130622" tIns="65311" rIns="130622" bIns="65311"/>
          <a:lstStyle>
            <a:lvl1pPr>
              <a:defRPr sz="2900"/>
            </a:lvl1pPr>
            <a:lvl2pPr>
              <a:defRPr sz="2900"/>
            </a:lvl2pPr>
            <a:lvl3pPr>
              <a:defRPr sz="2900"/>
            </a:lvl3pPr>
            <a:lvl4pPr>
              <a:defRPr sz="2300"/>
            </a:lvl4pPr>
            <a:lvl5pPr>
              <a:defRPr sz="23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0B7C6693-9CC1-A94E-AAB4-FF6FE0A792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49D9DBAF-95E1-4048-8275-A4BFCA516BD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a:prstGeom prst="rect">
            <a:avLst/>
          </a:prstGeom>
        </p:spPr>
        <p:txBody>
          <a:bodyPr lIns="130622" tIns="65311" rIns="130622" bIns="65311"/>
          <a:lstStyle>
            <a:lvl1pPr>
              <a:defRPr sz="2900"/>
            </a:lvl1pPr>
            <a:lvl2pPr>
              <a:defRPr sz="29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731521" y="1722120"/>
            <a:ext cx="4813301" cy="5629276"/>
          </a:xfrm>
          <a:prstGeom prst="rect">
            <a:avLst/>
          </a:prstGeom>
        </p:spPr>
        <p:txBody>
          <a:bodyPr lIns="130622" tIns="65311" rIns="130622" bIns="65311"/>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59BA9AC-0DA1-2E4A-8C9C-21B87754C31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a:prstGeom prst="rect">
            <a:avLst/>
          </a:prstGeom>
        </p:spPr>
        <p:txBody>
          <a:bodyPr lIns="130622" tIns="65311" rIns="130622" bIns="65311"/>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a:prstGeom prst="rect">
            <a:avLst/>
          </a:prstGeom>
        </p:spPr>
        <p:txBody>
          <a:bodyPr lIns="130622" tIns="65311" rIns="130622" bIns="65311"/>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15F87E0-2BBF-6845-B0AE-AA636E9F8F5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13716000" cy="137160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p>
            <a:pPr lvl="0"/>
            <a:r>
              <a:rPr lang="en-US"/>
              <a:t>Click to edit Master title style</a:t>
            </a:r>
          </a:p>
        </p:txBody>
      </p:sp>
      <p:cxnSp>
        <p:nvCxnSpPr>
          <p:cNvPr id="22" name="Straight Connector 21"/>
          <p:cNvCxnSpPr/>
          <p:nvPr/>
        </p:nvCxnSpPr>
        <p:spPr>
          <a:xfrm>
            <a:off x="0" y="7313296"/>
            <a:ext cx="14630400" cy="1904"/>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457200" y="7543800"/>
            <a:ext cx="5486400" cy="457200"/>
          </a:xfrm>
          <a:prstGeom prst="rect">
            <a:avLst/>
          </a:prstGeom>
        </p:spPr>
        <p:txBody>
          <a:bodyPr vert="horz" lIns="130622" tIns="65311" rIns="130622" bIns="65311" rtlCol="0" anchor="ctr"/>
          <a:lstStyle>
            <a:lvl1pPr algn="l" eaLnBrk="0" hangingPunct="0">
              <a:defRPr sz="1200" smtClean="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5943600" y="7543800"/>
            <a:ext cx="2743200" cy="457200"/>
          </a:xfrm>
          <a:prstGeom prst="rect">
            <a:avLst/>
          </a:prstGeom>
        </p:spPr>
        <p:txBody>
          <a:bodyPr vert="horz" lIns="130622" tIns="65311" rIns="130622" bIns="65311" rtlCol="0" anchor="ctr"/>
          <a:lstStyle>
            <a:lvl1pPr algn="ctr" eaLnBrk="0" hangingPunct="0">
              <a:defRPr sz="1800" smtClean="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fld id="{844227BE-44A2-894C-A45D-2D7CE7ABE3D6}" type="slidenum">
              <a:rPr lang="en-US" smtClean="0"/>
              <a:pPr>
                <a:defRPr/>
              </a:pPr>
              <a:t>‹#›</a:t>
            </a:fld>
            <a:endParaRPr lang="en-US" dirty="0"/>
          </a:p>
        </p:txBody>
      </p:sp>
      <p:pic>
        <p:nvPicPr>
          <p:cNvPr id="7" name="Picture 7" descr="LBNL_small_logo.psd"/>
          <p:cNvPicPr>
            <a:picLocks noChangeAspect="1"/>
          </p:cNvPicPr>
          <p:nvPr userDrawn="1"/>
        </p:nvPicPr>
        <p:blipFill>
          <a:blip r:embed="rId11"/>
          <a:srcRect/>
          <a:stretch>
            <a:fillRect/>
          </a:stretch>
        </p:blipFill>
        <p:spPr bwMode="auto">
          <a:xfrm>
            <a:off x="13592473" y="7464552"/>
            <a:ext cx="809327" cy="6126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9" r:id="rId2"/>
    <p:sldLayoutId id="2147483706" r:id="rId3"/>
    <p:sldLayoutId id="2147483700" r:id="rId4"/>
    <p:sldLayoutId id="2147483701" r:id="rId5"/>
    <p:sldLayoutId id="2147483702" r:id="rId6"/>
    <p:sldLayoutId id="2147483707" r:id="rId7"/>
    <p:sldLayoutId id="2147483703" r:id="rId8"/>
    <p:sldLayoutId id="2147483704" r:id="rId9"/>
  </p:sldLayoutIdLst>
  <p:timing>
    <p:tnLst>
      <p:par>
        <p:cTn id="1" dur="indefinite" restart="never" nodeType="tmRoot"/>
      </p:par>
    </p:tnLst>
  </p:timing>
  <p:hf hdr="0" dt="0"/>
  <p:txStyles>
    <p:titleStyle>
      <a:lvl1pPr algn="ctr" rtl="0" eaLnBrk="0" fontAlgn="base" hangingPunct="0">
        <a:spcBef>
          <a:spcPct val="0"/>
        </a:spcBef>
        <a:spcAft>
          <a:spcPct val="0"/>
        </a:spcAft>
        <a:defRPr sz="4800" b="1">
          <a:solidFill>
            <a:srgbClr val="003366"/>
          </a:solidFill>
          <a:latin typeface="+mj-lt"/>
          <a:ea typeface="+mj-ea"/>
          <a:cs typeface="+mj-cs"/>
        </a:defRPr>
      </a:lvl1pPr>
      <a:lvl2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2pPr>
      <a:lvl3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3pPr>
      <a:lvl4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4pPr>
      <a:lvl5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5pPr>
      <a:lvl6pPr marL="653110" algn="l" rtl="0" fontAlgn="base">
        <a:spcBef>
          <a:spcPct val="0"/>
        </a:spcBef>
        <a:spcAft>
          <a:spcPct val="0"/>
        </a:spcAft>
        <a:defRPr sz="4600" b="1">
          <a:solidFill>
            <a:srgbClr val="2C5993"/>
          </a:solidFill>
          <a:latin typeface="Arial" charset="0"/>
          <a:ea typeface="ＭＳ Ｐゴシック" charset="-128"/>
          <a:cs typeface="ＭＳ Ｐゴシック" charset="-128"/>
        </a:defRPr>
      </a:lvl6pPr>
      <a:lvl7pPr marL="1306220" algn="l" rtl="0" fontAlgn="base">
        <a:spcBef>
          <a:spcPct val="0"/>
        </a:spcBef>
        <a:spcAft>
          <a:spcPct val="0"/>
        </a:spcAft>
        <a:defRPr sz="4600" b="1">
          <a:solidFill>
            <a:srgbClr val="2C5993"/>
          </a:solidFill>
          <a:latin typeface="Arial" charset="0"/>
          <a:ea typeface="ＭＳ Ｐゴシック" charset="-128"/>
          <a:cs typeface="ＭＳ Ｐゴシック" charset="-128"/>
        </a:defRPr>
      </a:lvl7pPr>
      <a:lvl8pPr marL="1959331" algn="l" rtl="0" fontAlgn="base">
        <a:spcBef>
          <a:spcPct val="0"/>
        </a:spcBef>
        <a:spcAft>
          <a:spcPct val="0"/>
        </a:spcAft>
        <a:defRPr sz="4600" b="1">
          <a:solidFill>
            <a:srgbClr val="2C5993"/>
          </a:solidFill>
          <a:latin typeface="Arial" charset="0"/>
          <a:ea typeface="ＭＳ Ｐゴシック" charset="-128"/>
          <a:cs typeface="ＭＳ Ｐゴシック" charset="-128"/>
        </a:defRPr>
      </a:lvl8pPr>
      <a:lvl9pPr marL="2612441" algn="l" rtl="0" fontAlgn="base">
        <a:spcBef>
          <a:spcPct val="0"/>
        </a:spcBef>
        <a:spcAft>
          <a:spcPct val="0"/>
        </a:spcAft>
        <a:defRPr sz="4600" b="1">
          <a:solidFill>
            <a:srgbClr val="2C5993"/>
          </a:solidFill>
          <a:latin typeface="Arial" charset="0"/>
          <a:ea typeface="ＭＳ Ｐゴシック" charset="-128"/>
          <a:cs typeface="ＭＳ Ｐゴシック" charset="-128"/>
        </a:defRPr>
      </a:lvl9pPr>
    </p:titleStyle>
    <p:bodyStyle>
      <a:lvl1pPr marL="489833" indent="-489833" algn="l" rtl="0" eaLnBrk="0" fontAlgn="base" hangingPunct="0">
        <a:spcBef>
          <a:spcPts val="1286"/>
        </a:spcBef>
        <a:spcAft>
          <a:spcPct val="0"/>
        </a:spcAft>
        <a:defRPr sz="3400">
          <a:solidFill>
            <a:srgbClr val="003366"/>
          </a:solidFill>
          <a:latin typeface="+mn-lt"/>
          <a:ea typeface="+mn-ea"/>
          <a:cs typeface="+mn-cs"/>
        </a:defRPr>
      </a:lvl1pPr>
      <a:lvl2pPr marL="412729" indent="-324288" algn="l" rtl="0" eaLnBrk="0" fontAlgn="base" hangingPunct="0">
        <a:spcBef>
          <a:spcPts val="714"/>
        </a:spcBef>
        <a:spcAft>
          <a:spcPct val="0"/>
        </a:spcAft>
        <a:buSzPct val="85000"/>
        <a:buChar char="–"/>
        <a:defRPr sz="3400">
          <a:solidFill>
            <a:srgbClr val="003366"/>
          </a:solidFill>
          <a:latin typeface="+mn-lt"/>
          <a:ea typeface="+mn-ea"/>
        </a:defRPr>
      </a:lvl2pPr>
      <a:lvl3pPr marL="818656" indent="-167813" algn="l" rtl="0" eaLnBrk="0" fontAlgn="base" hangingPunct="0">
        <a:spcBef>
          <a:spcPts val="571"/>
        </a:spcBef>
        <a:spcAft>
          <a:spcPct val="0"/>
        </a:spcAft>
        <a:buSzPct val="75000"/>
        <a:buFont typeface="Lucida Grande" pitchFamily="-106" charset="0"/>
        <a:buChar char="–"/>
        <a:defRPr sz="3400">
          <a:solidFill>
            <a:srgbClr val="003366"/>
          </a:solidFill>
          <a:latin typeface="+mn-lt"/>
          <a:ea typeface="+mn-ea"/>
        </a:defRPr>
      </a:lvl3pPr>
      <a:lvl4pPr marL="1299418" indent="-324288" algn="l" rtl="0" eaLnBrk="0" fontAlgn="base" hangingPunct="0">
        <a:spcBef>
          <a:spcPct val="20000"/>
        </a:spcBef>
        <a:spcAft>
          <a:spcPct val="0"/>
        </a:spcAft>
        <a:buSzPct val="75000"/>
        <a:buFont typeface="Lucida Grande" pitchFamily="-106" charset="0"/>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WWilliams@lbl.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rd.lbl.gov/departments/computer-science/PAR/research/roofline/" TargetMode="External"/><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nersc.gov/users/application-performance/measuring-arithmetic-intens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hyperlink" Target="https://github.com/RRZE-HPC/likwi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d.lbl.gov/departments/computer-science/PAR/research/roofline/" TargetMode="Externa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14600"/>
            <a:ext cx="13716000" cy="1600200"/>
          </a:xfrm>
        </p:spPr>
        <p:txBody>
          <a:bodyPr anchor="b"/>
          <a:lstStyle/>
          <a:p>
            <a:pPr lvl="0">
              <a:defRPr/>
            </a:pPr>
            <a:r>
              <a:rPr lang="en-US" sz="8000" dirty="0" smtClean="0"/>
              <a:t>Introduction to the</a:t>
            </a:r>
            <a:br>
              <a:rPr lang="en-US" sz="8000" dirty="0" smtClean="0"/>
            </a:br>
            <a:r>
              <a:rPr lang="en-US" sz="8000" dirty="0" smtClean="0"/>
              <a:t>Roofline Model</a:t>
            </a:r>
            <a:endParaRPr lang="en-US" sz="8000" dirty="0"/>
          </a:p>
        </p:txBody>
      </p:sp>
      <p:sp>
        <p:nvSpPr>
          <p:cNvPr id="3" name="Title 1"/>
          <p:cNvSpPr txBox="1">
            <a:spLocks/>
          </p:cNvSpPr>
          <p:nvPr/>
        </p:nvSpPr>
        <p:spPr bwMode="auto">
          <a:xfrm>
            <a:off x="4114800" y="4572000"/>
            <a:ext cx="6400800" cy="1600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800" b="1">
                <a:solidFill>
                  <a:schemeClr val="bg1"/>
                </a:solidFill>
                <a:latin typeface="+mj-lt"/>
                <a:ea typeface="+mj-ea"/>
                <a:cs typeface="+mj-cs"/>
              </a:defRPr>
            </a:lvl1pPr>
            <a:lvl2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2pPr>
            <a:lvl3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3pPr>
            <a:lvl4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4pPr>
            <a:lvl5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5pPr>
            <a:lvl6pPr marL="653110" algn="l" rtl="0" fontAlgn="base">
              <a:spcBef>
                <a:spcPct val="0"/>
              </a:spcBef>
              <a:spcAft>
                <a:spcPct val="0"/>
              </a:spcAft>
              <a:defRPr sz="4600" b="1">
                <a:solidFill>
                  <a:srgbClr val="2C5993"/>
                </a:solidFill>
                <a:latin typeface="Arial" charset="0"/>
                <a:ea typeface="ＭＳ Ｐゴシック" charset="-128"/>
                <a:cs typeface="ＭＳ Ｐゴシック" charset="-128"/>
              </a:defRPr>
            </a:lvl6pPr>
            <a:lvl7pPr marL="1306220" algn="l" rtl="0" fontAlgn="base">
              <a:spcBef>
                <a:spcPct val="0"/>
              </a:spcBef>
              <a:spcAft>
                <a:spcPct val="0"/>
              </a:spcAft>
              <a:defRPr sz="4600" b="1">
                <a:solidFill>
                  <a:srgbClr val="2C5993"/>
                </a:solidFill>
                <a:latin typeface="Arial" charset="0"/>
                <a:ea typeface="ＭＳ Ｐゴシック" charset="-128"/>
                <a:cs typeface="ＭＳ Ｐゴシック" charset="-128"/>
              </a:defRPr>
            </a:lvl7pPr>
            <a:lvl8pPr marL="1959331" algn="l" rtl="0" fontAlgn="base">
              <a:spcBef>
                <a:spcPct val="0"/>
              </a:spcBef>
              <a:spcAft>
                <a:spcPct val="0"/>
              </a:spcAft>
              <a:defRPr sz="4600" b="1">
                <a:solidFill>
                  <a:srgbClr val="2C5993"/>
                </a:solidFill>
                <a:latin typeface="Arial" charset="0"/>
                <a:ea typeface="ＭＳ Ｐゴシック" charset="-128"/>
                <a:cs typeface="ＭＳ Ｐゴシック" charset="-128"/>
              </a:defRPr>
            </a:lvl8pPr>
            <a:lvl9pPr marL="2612441" algn="l" rtl="0" fontAlgn="base">
              <a:spcBef>
                <a:spcPct val="0"/>
              </a:spcBef>
              <a:spcAft>
                <a:spcPct val="0"/>
              </a:spcAft>
              <a:defRPr sz="4600" b="1">
                <a:solidFill>
                  <a:srgbClr val="2C5993"/>
                </a:solidFill>
                <a:latin typeface="Arial" charset="0"/>
                <a:ea typeface="ＭＳ Ｐゴシック" charset="-128"/>
                <a:cs typeface="ＭＳ Ｐゴシック" charset="-128"/>
              </a:defRPr>
            </a:lvl9pPr>
          </a:lstStyle>
          <a:p>
            <a:pPr>
              <a:defRPr/>
            </a:pPr>
            <a:r>
              <a:rPr lang="en-US" kern="0" dirty="0" smtClean="0"/>
              <a:t>Samuel Williams</a:t>
            </a:r>
          </a:p>
          <a:p>
            <a:pPr>
              <a:defRPr/>
            </a:pPr>
            <a:r>
              <a:rPr lang="en-US" sz="2400" kern="0" dirty="0" smtClean="0"/>
              <a:t>Computational Research Division</a:t>
            </a:r>
          </a:p>
          <a:p>
            <a:pPr>
              <a:defRPr/>
            </a:pPr>
            <a:r>
              <a:rPr lang="en-US" sz="2400" kern="0" dirty="0" smtClean="0"/>
              <a:t>Lawrence Berkeley National Lab</a:t>
            </a:r>
          </a:p>
          <a:p>
            <a:pPr>
              <a:defRPr/>
            </a:pPr>
            <a:r>
              <a:rPr lang="en-US" sz="2400" kern="0" dirty="0">
                <a:hlinkClick r:id="rId3"/>
              </a:rPr>
              <a:t>SWWilliams@lbl.gov</a:t>
            </a:r>
            <a:endParaRPr lang="en-US" sz="2400" kern="0" dirty="0"/>
          </a:p>
          <a:p>
            <a:pPr>
              <a:defRPr/>
            </a:pPr>
            <a:endParaRPr lang="en-US" sz="24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610600" y="3962400"/>
            <a:ext cx="4419600" cy="1371600"/>
            <a:chOff x="8610600" y="3962400"/>
            <a:chExt cx="4419600" cy="1371600"/>
          </a:xfrm>
        </p:grpSpPr>
        <p:sp>
          <p:nvSpPr>
            <p:cNvPr id="4" name="Cloud 3"/>
            <p:cNvSpPr/>
            <p:nvPr/>
          </p:nvSpPr>
          <p:spPr bwMode="auto">
            <a:xfrm>
              <a:off x="10744200" y="3962400"/>
              <a:ext cx="2286000" cy="1371600"/>
            </a:xfrm>
            <a:prstGeom prst="cloud">
              <a:avLst/>
            </a:prstGeom>
            <a:solidFill>
              <a:schemeClr val="bg1"/>
            </a:solidFill>
            <a:ln w="9525" cap="flat" cmpd="sng" algn="ctr">
              <a:solidFill>
                <a:srgbClr val="0432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0432FF"/>
                  </a:solidFill>
                  <a:effectLst/>
                  <a:latin typeface="Arial" charset="0"/>
                  <a:ea typeface="ＭＳ Ｐゴシック" charset="-128"/>
                  <a:cs typeface="ＭＳ Ｐゴシック" charset="-128"/>
                </a:rPr>
                <a:t>DDR Bound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Arial" charset="0"/>
                  <a:ea typeface="ＭＳ Ｐゴシック" charset="-128"/>
                  <a:cs typeface="ＭＳ Ｐゴシック" charset="-128"/>
                </a:rPr>
                <a:t>DDR AI*BW </a:t>
              </a:r>
              <a:r>
                <a:rPr lang="en-US" sz="1200" dirty="0">
                  <a:latin typeface="Arial" charset="0"/>
                  <a:ea typeface="ＭＳ Ｐゴシック" charset="-128"/>
                  <a:cs typeface="ＭＳ Ｐゴシック" charset="-128"/>
                </a:rPr>
                <a:t>&lt;</a:t>
              </a:r>
              <a:endParaRPr kumimoji="0" lang="en-US" sz="1200" i="0" u="none" strike="noStrike" cap="none" normalizeH="0" baseline="0" dirty="0" smtClean="0">
                <a:ln>
                  <a:noFill/>
                </a:ln>
                <a:effectLst/>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Arial" charset="0"/>
                  <a:ea typeface="ＭＳ Ｐゴシック" charset="-128"/>
                  <a:cs typeface="ＭＳ Ｐゴシック" charset="-128"/>
                </a:rPr>
                <a:t>MCDRAM AI*BW</a:t>
              </a:r>
            </a:p>
          </p:txBody>
        </p:sp>
        <p:cxnSp>
          <p:nvCxnSpPr>
            <p:cNvPr id="32" name="Straight Connector 31"/>
            <p:cNvCxnSpPr/>
            <p:nvPr/>
          </p:nvCxnSpPr>
          <p:spPr bwMode="auto">
            <a:xfrm flipH="1">
              <a:off x="8610600" y="4648200"/>
              <a:ext cx="2133600" cy="0"/>
            </a:xfrm>
            <a:prstGeom prst="line">
              <a:avLst/>
            </a:prstGeom>
            <a:solidFill>
              <a:schemeClr val="accent1"/>
            </a:solidFill>
            <a:ln w="19050" cap="flat" cmpd="sng" algn="ctr">
              <a:solidFill>
                <a:srgbClr val="0432FF"/>
              </a:solidFill>
              <a:prstDash val="dash"/>
              <a:round/>
              <a:headEnd type="none" w="med" len="med"/>
              <a:tailEnd type="stealth" w="lg" len="lg"/>
            </a:ln>
            <a:effectLst/>
          </p:spPr>
        </p:cxnSp>
      </p:grpSp>
      <p:sp>
        <p:nvSpPr>
          <p:cNvPr id="2" name="Title 1"/>
          <p:cNvSpPr>
            <a:spLocks noGrp="1"/>
          </p:cNvSpPr>
          <p:nvPr>
            <p:ph type="title"/>
          </p:nvPr>
        </p:nvSpPr>
        <p:spPr/>
        <p:txBody>
          <a:bodyPr/>
          <a:lstStyle/>
          <a:p>
            <a:r>
              <a:rPr lang="en-US" dirty="0" smtClean="0"/>
              <a:t>Hierarchical Roofline</a:t>
            </a:r>
            <a:endParaRPr lang="en-US" dirty="0"/>
          </a:p>
        </p:txBody>
      </p:sp>
      <p:sp>
        <p:nvSpPr>
          <p:cNvPr id="3"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smtClean="0"/>
              <a:t>Construct superposition of Rooflines</a:t>
            </a:r>
            <a:r>
              <a:rPr lang="mr-IN" sz="3200" dirty="0" smtClean="0"/>
              <a:t>…</a:t>
            </a:r>
            <a:endParaRPr lang="en-US" sz="3200" dirty="0" smtClean="0"/>
          </a:p>
          <a:p>
            <a:pPr marL="914400" indent="-457200">
              <a:spcBef>
                <a:spcPts val="800"/>
              </a:spcBef>
              <a:buFont typeface="Wingdings" charset="2"/>
              <a:buChar char="§"/>
            </a:pPr>
            <a:r>
              <a:rPr lang="en-US" sz="2400" dirty="0" smtClean="0"/>
              <a:t>Measure a bandwidth</a:t>
            </a:r>
          </a:p>
          <a:p>
            <a:pPr marL="914400" indent="-457200">
              <a:spcBef>
                <a:spcPts val="800"/>
              </a:spcBef>
              <a:buFont typeface="Wingdings" charset="2"/>
              <a:buChar char="§"/>
            </a:pPr>
            <a:r>
              <a:rPr lang="en-US" sz="2400" dirty="0" smtClean="0"/>
              <a:t>Measure AI for each level of memory</a:t>
            </a:r>
          </a:p>
          <a:p>
            <a:pPr marL="914400" indent="-457200">
              <a:spcBef>
                <a:spcPts val="800"/>
              </a:spcBef>
              <a:buFont typeface="Arial" charset="0"/>
              <a:buChar char="•"/>
            </a:pPr>
            <a:r>
              <a:rPr lang="en-US" sz="2400" dirty="0" smtClean="0"/>
              <a:t>Although an loop nest may have multiple AI’s and multiple bounds (flops, L1, L2, </a:t>
            </a:r>
            <a:r>
              <a:rPr lang="mr-IN" sz="2400" dirty="0" smtClean="0"/>
              <a:t>…</a:t>
            </a:r>
            <a:r>
              <a:rPr lang="en-US" sz="2400" dirty="0" smtClean="0"/>
              <a:t> DRAM)</a:t>
            </a:r>
            <a:r>
              <a:rPr lang="mr-IN" sz="2400" dirty="0" smtClean="0"/>
              <a:t>…</a:t>
            </a:r>
            <a:endParaRPr lang="en-US" sz="2400" dirty="0" smtClean="0"/>
          </a:p>
          <a:p>
            <a:pPr marL="914400" indent="-457200">
              <a:spcBef>
                <a:spcPts val="800"/>
              </a:spcBef>
              <a:buFont typeface="Arial" charset="0"/>
              <a:buChar char="•"/>
            </a:pPr>
            <a:r>
              <a:rPr lang="mr-IN" sz="2400" b="1" dirty="0" smtClean="0">
                <a:solidFill>
                  <a:srgbClr val="0432FF"/>
                </a:solidFill>
              </a:rPr>
              <a:t>…</a:t>
            </a:r>
            <a:r>
              <a:rPr lang="en-US" sz="2400" b="1" dirty="0" smtClean="0">
                <a:solidFill>
                  <a:srgbClr val="0432FF"/>
                </a:solidFill>
              </a:rPr>
              <a:t> performance is bound by the minimum</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10</a:t>
            </a:fld>
            <a:endParaRPr lang="en-US" dirty="0"/>
          </a:p>
        </p:txBody>
      </p:sp>
      <p:grpSp>
        <p:nvGrpSpPr>
          <p:cNvPr id="18" name="Group 17"/>
          <p:cNvGrpSpPr/>
          <p:nvPr/>
        </p:nvGrpSpPr>
        <p:grpSpPr>
          <a:xfrm>
            <a:off x="8382000" y="2602468"/>
            <a:ext cx="4343400" cy="369332"/>
            <a:chOff x="8382000" y="2602468"/>
            <a:chExt cx="4343400" cy="369332"/>
          </a:xfrm>
        </p:grpSpPr>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785425" y="2602468"/>
              <a:ext cx="1402948" cy="369332"/>
            </a:xfrm>
            <a:prstGeom prst="rect">
              <a:avLst/>
            </a:prstGeom>
            <a:noFill/>
          </p:spPr>
          <p:txBody>
            <a:bodyPr wrap="none" rtlCol="0">
              <a:spAutoFit/>
            </a:bodyPr>
            <a:lstStyle/>
            <a:p>
              <a:pPr algn="ctr"/>
              <a:r>
                <a:rPr lang="en-US" sz="1800" smtClean="0">
                  <a:solidFill>
                    <a:srgbClr val="FF0080"/>
                  </a:solidFill>
                </a:rPr>
                <a:t>Peak Flop/s</a:t>
              </a:r>
              <a:endParaRPr lang="en-US" sz="1800">
                <a:solidFill>
                  <a:srgbClr val="FF008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grpSp>
        <p:nvGrpSpPr>
          <p:cNvPr id="34" name="Group 33"/>
          <p:cNvGrpSpPr/>
          <p:nvPr/>
        </p:nvGrpSpPr>
        <p:grpSpPr>
          <a:xfrm>
            <a:off x="9067800" y="2133600"/>
            <a:ext cx="3657600" cy="3657600"/>
            <a:chOff x="9067800" y="2133600"/>
            <a:chExt cx="36576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16" name="TextBox 15"/>
            <p:cNvSpPr txBox="1"/>
            <p:nvPr/>
          </p:nvSpPr>
          <p:spPr>
            <a:xfrm rot="18900000">
              <a:off x="9394580" y="4344012"/>
              <a:ext cx="1261884" cy="369332"/>
            </a:xfrm>
            <a:prstGeom prst="rect">
              <a:avLst/>
            </a:prstGeom>
            <a:noFill/>
          </p:spPr>
          <p:txBody>
            <a:bodyPr wrap="none" rtlCol="0">
              <a:spAutoFit/>
            </a:bodyPr>
            <a:lstStyle/>
            <a:p>
              <a:pPr algn="ctr"/>
              <a:r>
                <a:rPr lang="en-US" sz="1800" dirty="0" smtClean="0">
                  <a:solidFill>
                    <a:srgbClr val="0432FF"/>
                  </a:solidFill>
                </a:rPr>
                <a:t>DDR GB/s</a:t>
              </a:r>
              <a:endParaRPr lang="en-US" sz="1800" dirty="0">
                <a:solidFill>
                  <a:srgbClr val="0432FF"/>
                </a:solidFill>
              </a:endParaRPr>
            </a:p>
          </p:txBody>
        </p:sp>
      </p:grpSp>
      <p:grpSp>
        <p:nvGrpSpPr>
          <p:cNvPr id="37" name="Group 36"/>
          <p:cNvGrpSpPr/>
          <p:nvPr/>
        </p:nvGrpSpPr>
        <p:grpSpPr>
          <a:xfrm>
            <a:off x="8610600" y="2133600"/>
            <a:ext cx="3200400" cy="3200400"/>
            <a:chOff x="8610600" y="2133600"/>
            <a:chExt cx="3200400" cy="3200400"/>
          </a:xfrm>
        </p:grpSpPr>
        <p:cxnSp>
          <p:nvCxnSpPr>
            <p:cNvPr id="24" name="Straight Arrow Connector 23"/>
            <p:cNvCxnSpPr/>
            <p:nvPr/>
          </p:nvCxnSpPr>
          <p:spPr bwMode="auto">
            <a:xfrm flipV="1">
              <a:off x="8610600" y="2133600"/>
              <a:ext cx="3200400" cy="32004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25" name="TextBox 24"/>
            <p:cNvSpPr txBox="1"/>
            <p:nvPr/>
          </p:nvSpPr>
          <p:spPr>
            <a:xfrm rot="18900000">
              <a:off x="8846662" y="3444590"/>
              <a:ext cx="2480167" cy="369332"/>
            </a:xfrm>
            <a:prstGeom prst="rect">
              <a:avLst/>
            </a:prstGeom>
            <a:noFill/>
          </p:spPr>
          <p:txBody>
            <a:bodyPr wrap="none" rtlCol="0">
              <a:spAutoFit/>
            </a:bodyPr>
            <a:lstStyle/>
            <a:p>
              <a:pPr algn="ctr"/>
              <a:r>
                <a:rPr lang="en-US" sz="1800" dirty="0" smtClean="0">
                  <a:solidFill>
                    <a:srgbClr val="00B050"/>
                  </a:solidFill>
                </a:rPr>
                <a:t>MCDRAM cache GB/s</a:t>
              </a:r>
              <a:endParaRPr lang="en-US" sz="1800" dirty="0">
                <a:solidFill>
                  <a:srgbClr val="00B050"/>
                </a:solidFill>
              </a:endParaRPr>
            </a:p>
          </p:txBody>
        </p:sp>
      </p:grpSp>
      <p:sp>
        <p:nvSpPr>
          <p:cNvPr id="17" name="TextBox 16"/>
          <p:cNvSpPr txBox="1"/>
          <p:nvPr/>
        </p:nvSpPr>
        <p:spPr>
          <a:xfrm>
            <a:off x="8624886" y="5782505"/>
            <a:ext cx="4329113" cy="369332"/>
          </a:xfrm>
          <a:prstGeom prst="rect">
            <a:avLst/>
          </a:prstGeom>
          <a:noFill/>
        </p:spPr>
        <p:txBody>
          <a:bodyPr wrap="square" rtlCol="0">
            <a:sp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nvGrpSpPr>
          <p:cNvPr id="23" name="Group 22"/>
          <p:cNvGrpSpPr/>
          <p:nvPr/>
        </p:nvGrpSpPr>
        <p:grpSpPr>
          <a:xfrm>
            <a:off x="8610600" y="2133600"/>
            <a:ext cx="2286000" cy="2286000"/>
            <a:chOff x="8610600" y="2133600"/>
            <a:chExt cx="2286000" cy="2286000"/>
          </a:xfrm>
        </p:grpSpPr>
        <p:cxnSp>
          <p:nvCxnSpPr>
            <p:cNvPr id="27" name="Straight Arrow Connector 26"/>
            <p:cNvCxnSpPr/>
            <p:nvPr/>
          </p:nvCxnSpPr>
          <p:spPr bwMode="auto">
            <a:xfrm flipV="1">
              <a:off x="8610600" y="2133600"/>
              <a:ext cx="2286000" cy="2286000"/>
            </a:xfrm>
            <a:prstGeom prst="straightConnector1">
              <a:avLst/>
            </a:prstGeom>
            <a:solidFill>
              <a:schemeClr val="accent1"/>
            </a:solidFill>
            <a:ln w="38100" cap="flat" cmpd="sng" algn="ctr">
              <a:solidFill>
                <a:srgbClr val="FFC000"/>
              </a:solidFill>
              <a:prstDash val="solid"/>
              <a:round/>
              <a:headEnd type="none" w="med" len="med"/>
              <a:tailEnd type="none" w="lg" len="lg"/>
            </a:ln>
            <a:effectLst/>
          </p:spPr>
        </p:cxnSp>
        <p:sp>
          <p:nvSpPr>
            <p:cNvPr id="33" name="TextBox 32"/>
            <p:cNvSpPr txBox="1"/>
            <p:nvPr/>
          </p:nvSpPr>
          <p:spPr>
            <a:xfrm rot="18900000">
              <a:off x="8737175" y="3292190"/>
              <a:ext cx="1018228" cy="369332"/>
            </a:xfrm>
            <a:prstGeom prst="rect">
              <a:avLst/>
            </a:prstGeom>
            <a:noFill/>
          </p:spPr>
          <p:txBody>
            <a:bodyPr wrap="none" rtlCol="0">
              <a:spAutoFit/>
            </a:bodyPr>
            <a:lstStyle/>
            <a:p>
              <a:pPr algn="ctr"/>
              <a:r>
                <a:rPr lang="en-US" sz="1800" smtClean="0">
                  <a:solidFill>
                    <a:srgbClr val="FFC000"/>
                  </a:solidFill>
                </a:rPr>
                <a:t>L2 GB/s</a:t>
              </a:r>
              <a:endParaRPr lang="en-US" sz="1800" dirty="0">
                <a:solidFill>
                  <a:srgbClr val="FFC000"/>
                </a:solidFill>
              </a:endParaRPr>
            </a:p>
          </p:txBody>
        </p:sp>
      </p:grpSp>
      <p:grpSp>
        <p:nvGrpSpPr>
          <p:cNvPr id="28" name="Group 27"/>
          <p:cNvGrpSpPr/>
          <p:nvPr/>
        </p:nvGrpSpPr>
        <p:grpSpPr>
          <a:xfrm>
            <a:off x="9448800" y="4343400"/>
            <a:ext cx="838200" cy="1447799"/>
            <a:chOff x="9296400" y="4495801"/>
            <a:chExt cx="838200" cy="1447799"/>
          </a:xfrm>
        </p:grpSpPr>
        <p:grpSp>
          <p:nvGrpSpPr>
            <p:cNvPr id="15" name="Group 14"/>
            <p:cNvGrpSpPr/>
            <p:nvPr/>
          </p:nvGrpSpPr>
          <p:grpSpPr>
            <a:xfrm>
              <a:off x="9982200" y="4724401"/>
              <a:ext cx="152400" cy="1210505"/>
              <a:chOff x="10439400" y="4724401"/>
              <a:chExt cx="152400" cy="1210505"/>
            </a:xfrm>
          </p:grpSpPr>
          <p:cxnSp>
            <p:nvCxnSpPr>
              <p:cNvPr id="35" name="Straight Connector 34"/>
              <p:cNvCxnSpPr/>
              <p:nvPr/>
            </p:nvCxnSpPr>
            <p:spPr bwMode="auto">
              <a:xfrm>
                <a:off x="10515600" y="4876802"/>
                <a:ext cx="0" cy="1058104"/>
              </a:xfrm>
              <a:prstGeom prst="line">
                <a:avLst/>
              </a:prstGeom>
              <a:solidFill>
                <a:schemeClr val="accent1"/>
              </a:solidFill>
              <a:ln w="19050" cap="flat" cmpd="sng" algn="ctr">
                <a:solidFill>
                  <a:srgbClr val="0432FF"/>
                </a:solidFill>
                <a:prstDash val="dash"/>
                <a:round/>
                <a:headEnd type="none" w="med" len="med"/>
                <a:tailEnd type="none" w="med" len="med"/>
              </a:ln>
              <a:effectLst/>
            </p:spPr>
          </p:cxnSp>
          <p:sp>
            <p:nvSpPr>
              <p:cNvPr id="36" name="Oval 35"/>
              <p:cNvSpPr/>
              <p:nvPr/>
            </p:nvSpPr>
            <p:spPr bwMode="auto">
              <a:xfrm>
                <a:off x="10439400" y="4724401"/>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22" name="Group 21"/>
            <p:cNvGrpSpPr/>
            <p:nvPr/>
          </p:nvGrpSpPr>
          <p:grpSpPr>
            <a:xfrm>
              <a:off x="9296400" y="4495801"/>
              <a:ext cx="152400" cy="1447799"/>
              <a:chOff x="10134600" y="4191001"/>
              <a:chExt cx="152400" cy="1447799"/>
            </a:xfrm>
          </p:grpSpPr>
          <p:cxnSp>
            <p:nvCxnSpPr>
              <p:cNvPr id="30" name="Straight Connector 29"/>
              <p:cNvCxnSpPr/>
              <p:nvPr/>
            </p:nvCxnSpPr>
            <p:spPr bwMode="auto">
              <a:xfrm>
                <a:off x="10210800" y="4343401"/>
                <a:ext cx="0" cy="1295399"/>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11" name="Oval 10"/>
              <p:cNvSpPr/>
              <p:nvPr/>
            </p:nvSpPr>
            <p:spPr bwMode="auto">
              <a:xfrm>
                <a:off x="10134600" y="4191001"/>
                <a:ext cx="152400" cy="152400"/>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spTree>
    <p:extLst>
      <p:ext uri="{BB962C8B-B14F-4D97-AF65-F5344CB8AC3E}">
        <p14:creationId xmlns:p14="http://schemas.microsoft.com/office/powerpoint/2010/main" val="18192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Roofline</a:t>
            </a:r>
            <a:endParaRPr lang="en-US" dirty="0"/>
          </a:p>
        </p:txBody>
      </p:sp>
      <p:sp>
        <p:nvSpPr>
          <p:cNvPr id="3"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a:t>Construct superposition of Rooflines</a:t>
            </a:r>
            <a:r>
              <a:rPr lang="mr-IN" sz="3200" dirty="0"/>
              <a:t>…</a:t>
            </a:r>
            <a:endParaRPr lang="en-US" sz="3200" dirty="0"/>
          </a:p>
          <a:p>
            <a:pPr marL="914400" indent="-457200">
              <a:spcBef>
                <a:spcPts val="800"/>
              </a:spcBef>
              <a:buFont typeface="Wingdings" charset="2"/>
              <a:buChar char="§"/>
            </a:pPr>
            <a:r>
              <a:rPr lang="en-US" sz="2400" dirty="0"/>
              <a:t>Measure a bandwidth</a:t>
            </a:r>
          </a:p>
          <a:p>
            <a:pPr marL="914400" indent="-457200">
              <a:spcBef>
                <a:spcPts val="800"/>
              </a:spcBef>
              <a:buFont typeface="Wingdings" charset="2"/>
              <a:buChar char="§"/>
            </a:pPr>
            <a:r>
              <a:rPr lang="en-US" sz="2400" dirty="0"/>
              <a:t>Measure AI for each level of memory</a:t>
            </a:r>
          </a:p>
          <a:p>
            <a:pPr marL="914400" indent="-457200">
              <a:spcBef>
                <a:spcPts val="800"/>
              </a:spcBef>
              <a:buFont typeface="Arial" charset="0"/>
              <a:buChar char="•"/>
            </a:pPr>
            <a:r>
              <a:rPr lang="en-US" sz="2400" dirty="0"/>
              <a:t>Although an loop nest may have multiple AI’s and multiple bounds (flops, L1, L2, </a:t>
            </a:r>
            <a:r>
              <a:rPr lang="mr-IN" sz="2400" dirty="0"/>
              <a:t>…</a:t>
            </a:r>
            <a:r>
              <a:rPr lang="en-US" sz="2400" dirty="0"/>
              <a:t> DRAM)</a:t>
            </a:r>
            <a:r>
              <a:rPr lang="mr-IN" sz="2400" dirty="0"/>
              <a:t>…</a:t>
            </a:r>
            <a:endParaRPr lang="en-US" sz="2400" dirty="0"/>
          </a:p>
          <a:p>
            <a:pPr marL="914400" indent="-457200">
              <a:spcBef>
                <a:spcPts val="800"/>
              </a:spcBef>
              <a:buFont typeface="Arial" charset="0"/>
              <a:buChar char="•"/>
            </a:pPr>
            <a:r>
              <a:rPr lang="mr-IN" sz="2400" b="1" dirty="0">
                <a:solidFill>
                  <a:srgbClr val="0432FF"/>
                </a:solidFill>
              </a:rPr>
              <a:t>…</a:t>
            </a:r>
            <a:r>
              <a:rPr lang="en-US" sz="2400" b="1" dirty="0">
                <a:solidFill>
                  <a:srgbClr val="0432FF"/>
                </a:solidFill>
              </a:rPr>
              <a:t> performance is bound by the </a:t>
            </a:r>
            <a:r>
              <a:rPr lang="en-US" sz="2400" b="1" dirty="0" smtClean="0">
                <a:solidFill>
                  <a:srgbClr val="0432FF"/>
                </a:solidFill>
              </a:rPr>
              <a:t>minimum</a:t>
            </a:r>
            <a:endParaRPr lang="en-US" sz="2400" b="1" dirty="0">
              <a:solidFill>
                <a:srgbClr val="0432FF"/>
              </a:solidFill>
            </a:endParaRP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11</a:t>
            </a:fld>
            <a:endParaRPr lang="en-US" dirty="0"/>
          </a:p>
        </p:txBody>
      </p:sp>
      <p:grpSp>
        <p:nvGrpSpPr>
          <p:cNvPr id="18" name="Group 17"/>
          <p:cNvGrpSpPr/>
          <p:nvPr/>
        </p:nvGrpSpPr>
        <p:grpSpPr>
          <a:xfrm>
            <a:off x="8382000" y="2602468"/>
            <a:ext cx="4343400" cy="369332"/>
            <a:chOff x="8382000" y="2602468"/>
            <a:chExt cx="4343400" cy="369332"/>
          </a:xfrm>
        </p:grpSpPr>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785425" y="2602468"/>
              <a:ext cx="1402948" cy="369332"/>
            </a:xfrm>
            <a:prstGeom prst="rect">
              <a:avLst/>
            </a:prstGeom>
            <a:noFill/>
          </p:spPr>
          <p:txBody>
            <a:bodyPr wrap="none" rtlCol="0">
              <a:spAutoFit/>
            </a:bodyPr>
            <a:lstStyle/>
            <a:p>
              <a:pPr algn="ctr"/>
              <a:r>
                <a:rPr lang="en-US" sz="1800" smtClean="0">
                  <a:solidFill>
                    <a:srgbClr val="FF0080"/>
                  </a:solidFill>
                </a:rPr>
                <a:t>Peak Flop/s</a:t>
              </a:r>
              <a:endParaRPr lang="en-US" sz="1800">
                <a:solidFill>
                  <a:srgbClr val="FF008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grpSp>
        <p:nvGrpSpPr>
          <p:cNvPr id="34" name="Group 33"/>
          <p:cNvGrpSpPr/>
          <p:nvPr/>
        </p:nvGrpSpPr>
        <p:grpSpPr>
          <a:xfrm>
            <a:off x="9067800" y="2133600"/>
            <a:ext cx="3657600" cy="3657600"/>
            <a:chOff x="9067800" y="2133600"/>
            <a:chExt cx="36576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alpha val="25000"/>
                </a:srgbClr>
              </a:solidFill>
              <a:prstDash val="solid"/>
              <a:round/>
              <a:headEnd type="none" w="med" len="med"/>
              <a:tailEnd type="none" w="lg" len="lg"/>
            </a:ln>
            <a:effectLst/>
          </p:spPr>
        </p:cxnSp>
        <p:sp>
          <p:nvSpPr>
            <p:cNvPr id="16" name="TextBox 15"/>
            <p:cNvSpPr txBox="1"/>
            <p:nvPr/>
          </p:nvSpPr>
          <p:spPr>
            <a:xfrm rot="18900000">
              <a:off x="9394580" y="4344012"/>
              <a:ext cx="1261884" cy="369332"/>
            </a:xfrm>
            <a:prstGeom prst="rect">
              <a:avLst/>
            </a:prstGeom>
            <a:noFill/>
          </p:spPr>
          <p:txBody>
            <a:bodyPr wrap="none" rtlCol="0">
              <a:spAutoFit/>
            </a:bodyPr>
            <a:lstStyle/>
            <a:p>
              <a:pPr algn="ctr"/>
              <a:r>
                <a:rPr lang="en-US" sz="1800" dirty="0" smtClean="0">
                  <a:solidFill>
                    <a:srgbClr val="0432FF">
                      <a:alpha val="25000"/>
                    </a:srgbClr>
                  </a:solidFill>
                </a:rPr>
                <a:t>DDR GB/s</a:t>
              </a:r>
              <a:endParaRPr lang="en-US" sz="1800" dirty="0">
                <a:solidFill>
                  <a:srgbClr val="0432FF">
                    <a:alpha val="25000"/>
                  </a:srgbClr>
                </a:solidFill>
              </a:endParaRPr>
            </a:p>
          </p:txBody>
        </p:sp>
      </p:grpSp>
      <p:grpSp>
        <p:nvGrpSpPr>
          <p:cNvPr id="37" name="Group 36"/>
          <p:cNvGrpSpPr/>
          <p:nvPr/>
        </p:nvGrpSpPr>
        <p:grpSpPr>
          <a:xfrm>
            <a:off x="8610600" y="2133600"/>
            <a:ext cx="3200400" cy="3200400"/>
            <a:chOff x="8610600" y="2133600"/>
            <a:chExt cx="3200400" cy="3200400"/>
          </a:xfrm>
        </p:grpSpPr>
        <p:cxnSp>
          <p:nvCxnSpPr>
            <p:cNvPr id="24" name="Straight Arrow Connector 23"/>
            <p:cNvCxnSpPr/>
            <p:nvPr/>
          </p:nvCxnSpPr>
          <p:spPr bwMode="auto">
            <a:xfrm flipV="1">
              <a:off x="8610600" y="2133600"/>
              <a:ext cx="3200400" cy="32004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25" name="TextBox 24"/>
            <p:cNvSpPr txBox="1"/>
            <p:nvPr/>
          </p:nvSpPr>
          <p:spPr>
            <a:xfrm rot="18900000">
              <a:off x="8846662" y="3444590"/>
              <a:ext cx="2480167" cy="369332"/>
            </a:xfrm>
            <a:prstGeom prst="rect">
              <a:avLst/>
            </a:prstGeom>
            <a:noFill/>
          </p:spPr>
          <p:txBody>
            <a:bodyPr wrap="none" rtlCol="0">
              <a:spAutoFit/>
            </a:bodyPr>
            <a:lstStyle/>
            <a:p>
              <a:pPr algn="ctr"/>
              <a:r>
                <a:rPr lang="en-US" sz="1800" dirty="0" smtClean="0">
                  <a:solidFill>
                    <a:srgbClr val="00B050"/>
                  </a:solidFill>
                </a:rPr>
                <a:t>MCDRAM cache GB/s</a:t>
              </a:r>
              <a:endParaRPr lang="en-US" sz="1800" dirty="0">
                <a:solidFill>
                  <a:srgbClr val="00B050"/>
                </a:solidFill>
              </a:endParaRPr>
            </a:p>
          </p:txBody>
        </p:sp>
      </p:grpSp>
      <p:sp>
        <p:nvSpPr>
          <p:cNvPr id="17" name="TextBox 16"/>
          <p:cNvSpPr txBox="1"/>
          <p:nvPr/>
        </p:nvSpPr>
        <p:spPr>
          <a:xfrm>
            <a:off x="8624886" y="5782505"/>
            <a:ext cx="4329113" cy="369332"/>
          </a:xfrm>
          <a:prstGeom prst="rect">
            <a:avLst/>
          </a:prstGeom>
          <a:noFill/>
        </p:spPr>
        <p:txBody>
          <a:bodyPr wrap="square" rtlCol="0">
            <a:sp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nvGrpSpPr>
          <p:cNvPr id="23" name="Group 22"/>
          <p:cNvGrpSpPr/>
          <p:nvPr/>
        </p:nvGrpSpPr>
        <p:grpSpPr>
          <a:xfrm>
            <a:off x="8610600" y="2133600"/>
            <a:ext cx="2286000" cy="2286000"/>
            <a:chOff x="8610600" y="2133600"/>
            <a:chExt cx="2286000" cy="2286000"/>
          </a:xfrm>
        </p:grpSpPr>
        <p:cxnSp>
          <p:nvCxnSpPr>
            <p:cNvPr id="27" name="Straight Arrow Connector 26"/>
            <p:cNvCxnSpPr/>
            <p:nvPr/>
          </p:nvCxnSpPr>
          <p:spPr bwMode="auto">
            <a:xfrm flipV="1">
              <a:off x="8610600" y="2133600"/>
              <a:ext cx="2286000" cy="2286000"/>
            </a:xfrm>
            <a:prstGeom prst="straightConnector1">
              <a:avLst/>
            </a:prstGeom>
            <a:solidFill>
              <a:schemeClr val="accent1"/>
            </a:solidFill>
            <a:ln w="38100" cap="flat" cmpd="sng" algn="ctr">
              <a:solidFill>
                <a:srgbClr val="FFC000"/>
              </a:solidFill>
              <a:prstDash val="solid"/>
              <a:round/>
              <a:headEnd type="none" w="med" len="med"/>
              <a:tailEnd type="none" w="lg" len="lg"/>
            </a:ln>
            <a:effectLst/>
          </p:spPr>
        </p:cxnSp>
        <p:sp>
          <p:nvSpPr>
            <p:cNvPr id="33" name="TextBox 32"/>
            <p:cNvSpPr txBox="1"/>
            <p:nvPr/>
          </p:nvSpPr>
          <p:spPr>
            <a:xfrm rot="18900000">
              <a:off x="8737175" y="3292190"/>
              <a:ext cx="1018228" cy="369332"/>
            </a:xfrm>
            <a:prstGeom prst="rect">
              <a:avLst/>
            </a:prstGeom>
            <a:noFill/>
          </p:spPr>
          <p:txBody>
            <a:bodyPr wrap="none" rtlCol="0">
              <a:spAutoFit/>
            </a:bodyPr>
            <a:lstStyle/>
            <a:p>
              <a:pPr algn="ctr"/>
              <a:r>
                <a:rPr lang="en-US" sz="1800" smtClean="0">
                  <a:solidFill>
                    <a:srgbClr val="FFC000"/>
                  </a:solidFill>
                </a:rPr>
                <a:t>L2 GB/s</a:t>
              </a:r>
              <a:endParaRPr lang="en-US" sz="1800" dirty="0">
                <a:solidFill>
                  <a:srgbClr val="FFC000"/>
                </a:solidFill>
              </a:endParaRPr>
            </a:p>
          </p:txBody>
        </p:sp>
      </p:grpSp>
      <p:grpSp>
        <p:nvGrpSpPr>
          <p:cNvPr id="28" name="Group 27"/>
          <p:cNvGrpSpPr/>
          <p:nvPr/>
        </p:nvGrpSpPr>
        <p:grpSpPr>
          <a:xfrm>
            <a:off x="9448800" y="4419600"/>
            <a:ext cx="838200" cy="1371600"/>
            <a:chOff x="9296400" y="4572001"/>
            <a:chExt cx="838200" cy="1371600"/>
          </a:xfrm>
        </p:grpSpPr>
        <p:grpSp>
          <p:nvGrpSpPr>
            <p:cNvPr id="15" name="Group 14"/>
            <p:cNvGrpSpPr/>
            <p:nvPr/>
          </p:nvGrpSpPr>
          <p:grpSpPr>
            <a:xfrm>
              <a:off x="9982200" y="4724401"/>
              <a:ext cx="152400" cy="1210505"/>
              <a:chOff x="10439400" y="4724401"/>
              <a:chExt cx="152400" cy="1210505"/>
            </a:xfrm>
          </p:grpSpPr>
          <p:cxnSp>
            <p:nvCxnSpPr>
              <p:cNvPr id="35" name="Straight Connector 34"/>
              <p:cNvCxnSpPr/>
              <p:nvPr/>
            </p:nvCxnSpPr>
            <p:spPr bwMode="auto">
              <a:xfrm>
                <a:off x="10515600" y="4876802"/>
                <a:ext cx="0" cy="1058104"/>
              </a:xfrm>
              <a:prstGeom prst="line">
                <a:avLst/>
              </a:prstGeom>
              <a:solidFill>
                <a:schemeClr val="accent1"/>
              </a:solidFill>
              <a:ln w="19050" cap="flat" cmpd="sng" algn="ctr">
                <a:solidFill>
                  <a:srgbClr val="0432FF">
                    <a:alpha val="25000"/>
                  </a:srgbClr>
                </a:solidFill>
                <a:prstDash val="dash"/>
                <a:round/>
                <a:headEnd type="none" w="med" len="med"/>
                <a:tailEnd type="none" w="med" len="med"/>
              </a:ln>
              <a:effectLst/>
            </p:spPr>
          </p:cxnSp>
          <p:sp>
            <p:nvSpPr>
              <p:cNvPr id="36" name="Oval 35"/>
              <p:cNvSpPr/>
              <p:nvPr/>
            </p:nvSpPr>
            <p:spPr bwMode="auto">
              <a:xfrm>
                <a:off x="10439400" y="4724401"/>
                <a:ext cx="152400" cy="152401"/>
              </a:xfrm>
              <a:prstGeom prst="ellipse">
                <a:avLst/>
              </a:prstGeom>
              <a:solidFill>
                <a:schemeClr val="bg1"/>
              </a:solidFill>
              <a:ln w="38100" cap="flat" cmpd="sng" algn="ctr">
                <a:solidFill>
                  <a:srgbClr val="0432F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22" name="Group 21"/>
            <p:cNvGrpSpPr/>
            <p:nvPr/>
          </p:nvGrpSpPr>
          <p:grpSpPr>
            <a:xfrm>
              <a:off x="9296400" y="4572001"/>
              <a:ext cx="152400" cy="1371600"/>
              <a:chOff x="10134600" y="4267201"/>
              <a:chExt cx="152400" cy="1371600"/>
            </a:xfrm>
          </p:grpSpPr>
          <p:cxnSp>
            <p:nvCxnSpPr>
              <p:cNvPr id="30" name="Straight Connector 29"/>
              <p:cNvCxnSpPr/>
              <p:nvPr/>
            </p:nvCxnSpPr>
            <p:spPr bwMode="auto">
              <a:xfrm>
                <a:off x="10210800" y="4267201"/>
                <a:ext cx="0" cy="1371600"/>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11" name="Oval 10"/>
              <p:cNvSpPr/>
              <p:nvPr/>
            </p:nvSpPr>
            <p:spPr bwMode="auto">
              <a:xfrm>
                <a:off x="10134600" y="4419601"/>
                <a:ext cx="152400" cy="152400"/>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sp>
        <p:nvSpPr>
          <p:cNvPr id="39" name="Cloud 38"/>
          <p:cNvSpPr/>
          <p:nvPr/>
        </p:nvSpPr>
        <p:spPr bwMode="auto">
          <a:xfrm>
            <a:off x="7467600" y="4876800"/>
            <a:ext cx="2743200" cy="1447800"/>
          </a:xfrm>
          <a:prstGeom prst="cloud">
            <a:avLst/>
          </a:prstGeom>
          <a:solidFill>
            <a:schemeClr val="bg1"/>
          </a:solidFill>
          <a:ln w="9525" cap="flat" cmpd="sng" algn="ctr">
            <a:solidFill>
              <a:srgbClr val="00905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009051"/>
                </a:solidFill>
                <a:latin typeface="Arial" charset="0"/>
                <a:ea typeface="ＭＳ Ｐゴシック" charset="-128"/>
                <a:cs typeface="ＭＳ Ｐゴシック" charset="-128"/>
              </a:rPr>
              <a:t>DDR bottleneck </a:t>
            </a:r>
            <a:r>
              <a:rPr lang="en-US" sz="1600" b="1" smtClean="0">
                <a:solidFill>
                  <a:srgbClr val="009051"/>
                </a:solidFill>
                <a:latin typeface="Arial" charset="0"/>
                <a:ea typeface="ＭＳ Ｐゴシック" charset="-128"/>
                <a:cs typeface="ＭＳ Ｐゴシック" charset="-128"/>
              </a:rPr>
              <a:t>pulls performance below </a:t>
            </a:r>
            <a:r>
              <a:rPr lang="en-US" sz="1600" b="1" dirty="0" smtClean="0">
                <a:solidFill>
                  <a:srgbClr val="009051"/>
                </a:solidFill>
                <a:latin typeface="Arial" charset="0"/>
                <a:ea typeface="ＭＳ Ｐゴシック" charset="-128"/>
                <a:cs typeface="ＭＳ Ｐゴシック" charset="-128"/>
              </a:rPr>
              <a:t>MCDRAM Roofline</a:t>
            </a:r>
            <a:endParaRPr kumimoji="0" lang="en-US" sz="1200" i="0" strike="noStrike" cap="none" normalizeH="0" baseline="0" dirty="0" smtClean="0">
              <a:ln>
                <a:noFill/>
              </a:ln>
              <a:solidFill>
                <a:srgbClr val="00905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115799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610600" y="2133600"/>
            <a:ext cx="4114800" cy="3657600"/>
            <a:chOff x="8610600" y="2133600"/>
            <a:chExt cx="41148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16" name="TextBox 15"/>
            <p:cNvSpPr txBox="1"/>
            <p:nvPr/>
          </p:nvSpPr>
          <p:spPr>
            <a:xfrm rot="18900000">
              <a:off x="9394580" y="4344012"/>
              <a:ext cx="1261884" cy="369332"/>
            </a:xfrm>
            <a:prstGeom prst="rect">
              <a:avLst/>
            </a:prstGeom>
            <a:noFill/>
          </p:spPr>
          <p:txBody>
            <a:bodyPr wrap="none" rtlCol="0">
              <a:spAutoFit/>
            </a:bodyPr>
            <a:lstStyle/>
            <a:p>
              <a:pPr algn="ctr"/>
              <a:r>
                <a:rPr lang="en-US" sz="1800" dirty="0" smtClean="0">
                  <a:solidFill>
                    <a:srgbClr val="0432FF"/>
                  </a:solidFill>
                </a:rPr>
                <a:t>DDR GB/s</a:t>
              </a:r>
              <a:endParaRPr lang="en-US" sz="1800" dirty="0">
                <a:solidFill>
                  <a:srgbClr val="0432FF"/>
                </a:solidFill>
              </a:endParaRPr>
            </a:p>
          </p:txBody>
        </p:sp>
        <p:cxnSp>
          <p:nvCxnSpPr>
            <p:cNvPr id="24" name="Straight Arrow Connector 23"/>
            <p:cNvCxnSpPr/>
            <p:nvPr/>
          </p:nvCxnSpPr>
          <p:spPr bwMode="auto">
            <a:xfrm flipV="1">
              <a:off x="8610600" y="2133600"/>
              <a:ext cx="3200400" cy="32004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25" name="TextBox 24"/>
            <p:cNvSpPr txBox="1"/>
            <p:nvPr/>
          </p:nvSpPr>
          <p:spPr>
            <a:xfrm rot="18900000">
              <a:off x="8846663" y="3444590"/>
              <a:ext cx="2480167" cy="369332"/>
            </a:xfrm>
            <a:prstGeom prst="rect">
              <a:avLst/>
            </a:prstGeom>
            <a:noFill/>
          </p:spPr>
          <p:txBody>
            <a:bodyPr wrap="none" rtlCol="0">
              <a:spAutoFit/>
            </a:bodyPr>
            <a:lstStyle/>
            <a:p>
              <a:pPr algn="ctr"/>
              <a:r>
                <a:rPr lang="en-US" sz="1800" dirty="0" smtClean="0">
                  <a:solidFill>
                    <a:srgbClr val="00B050"/>
                  </a:solidFill>
                </a:rPr>
                <a:t>MCDRAM cache GB/s</a:t>
              </a:r>
              <a:endParaRPr lang="en-US" sz="1800" dirty="0">
                <a:solidFill>
                  <a:srgbClr val="00B050"/>
                </a:solidFill>
              </a:endParaRPr>
            </a:p>
          </p:txBody>
        </p:sp>
      </p:grpSp>
      <p:grpSp>
        <p:nvGrpSpPr>
          <p:cNvPr id="15" name="Group 14"/>
          <p:cNvGrpSpPr/>
          <p:nvPr/>
        </p:nvGrpSpPr>
        <p:grpSpPr>
          <a:xfrm>
            <a:off x="11201400" y="3505200"/>
            <a:ext cx="152400" cy="2285999"/>
            <a:chOff x="10210800" y="4952999"/>
            <a:chExt cx="152400" cy="2285999"/>
          </a:xfrm>
        </p:grpSpPr>
        <p:cxnSp>
          <p:nvCxnSpPr>
            <p:cNvPr id="35" name="Straight Connector 34"/>
            <p:cNvCxnSpPr/>
            <p:nvPr/>
          </p:nvCxnSpPr>
          <p:spPr bwMode="auto">
            <a:xfrm>
              <a:off x="10287000" y="5105399"/>
              <a:ext cx="0" cy="2133599"/>
            </a:xfrm>
            <a:prstGeom prst="line">
              <a:avLst/>
            </a:prstGeom>
            <a:solidFill>
              <a:schemeClr val="accent1"/>
            </a:solidFill>
            <a:ln w="19050" cap="flat" cmpd="sng" algn="ctr">
              <a:solidFill>
                <a:srgbClr val="0432FF"/>
              </a:solidFill>
              <a:prstDash val="dash"/>
              <a:round/>
              <a:headEnd type="none" w="med" len="med"/>
              <a:tailEnd type="none" w="med" len="med"/>
            </a:ln>
            <a:effectLst/>
          </p:spPr>
        </p:cxnSp>
        <p:sp>
          <p:nvSpPr>
            <p:cNvPr id="36" name="Oval 35"/>
            <p:cNvSpPr/>
            <p:nvPr/>
          </p:nvSpPr>
          <p:spPr bwMode="auto">
            <a:xfrm>
              <a:off x="10210800" y="4952999"/>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29" name="Group 28"/>
          <p:cNvGrpSpPr/>
          <p:nvPr/>
        </p:nvGrpSpPr>
        <p:grpSpPr>
          <a:xfrm>
            <a:off x="8610600" y="3733800"/>
            <a:ext cx="4419600" cy="1371600"/>
            <a:chOff x="8610600" y="3962400"/>
            <a:chExt cx="4419600" cy="1371600"/>
          </a:xfrm>
        </p:grpSpPr>
        <p:sp>
          <p:nvSpPr>
            <p:cNvPr id="31" name="Cloud 30"/>
            <p:cNvSpPr/>
            <p:nvPr/>
          </p:nvSpPr>
          <p:spPr bwMode="auto">
            <a:xfrm>
              <a:off x="10744200" y="3962400"/>
              <a:ext cx="2286000" cy="1371600"/>
            </a:xfrm>
            <a:prstGeom prst="cloud">
              <a:avLst/>
            </a:prstGeom>
            <a:solidFill>
              <a:schemeClr val="bg1"/>
            </a:solidFill>
            <a:ln w="9525" cap="flat" cmpd="sng" algn="ctr">
              <a:solidFill>
                <a:srgbClr val="00905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600" b="1" u="sng" dirty="0" smtClean="0">
                  <a:solidFill>
                    <a:srgbClr val="009051"/>
                  </a:solidFill>
                  <a:latin typeface="Arial" charset="0"/>
                  <a:ea typeface="ＭＳ Ｐゴシック" charset="-128"/>
                  <a:cs typeface="ＭＳ Ｐゴシック" charset="-128"/>
                </a:rPr>
                <a:t>MCDRAM </a:t>
              </a:r>
              <a:r>
                <a:rPr lang="en-US" sz="1600" b="1" u="sng" dirty="0">
                  <a:solidFill>
                    <a:srgbClr val="009051"/>
                  </a:solidFill>
                  <a:latin typeface="Arial" charset="0"/>
                  <a:ea typeface="ＭＳ Ｐゴシック" charset="-128"/>
                  <a:cs typeface="ＭＳ Ｐゴシック" charset="-128"/>
                </a:rPr>
                <a:t>bound</a:t>
              </a:r>
              <a:endParaRPr lang="en-US" sz="1600" b="1" u="sng" dirty="0">
                <a:solidFill>
                  <a:srgbClr val="0432FF"/>
                </a:solidFill>
                <a:latin typeface="Arial" charset="0"/>
                <a:ea typeface="ＭＳ Ｐゴシック" charset="-128"/>
                <a:cs typeface="ＭＳ Ｐゴシック" charset="-128"/>
              </a:endParaRPr>
            </a:p>
            <a:p>
              <a:pPr algn="ctr" eaLnBrk="0" hangingPunct="0"/>
              <a:r>
                <a:rPr lang="en-US" sz="1200" dirty="0" smtClean="0">
                  <a:latin typeface="Arial" charset="0"/>
                  <a:ea typeface="ＭＳ Ｐゴシック" charset="-128"/>
                  <a:cs typeface="ＭＳ Ｐゴシック" charset="-128"/>
                </a:rPr>
                <a:t>MCDRAM AI*BW &lt;</a:t>
              </a:r>
              <a:endParaRPr lang="en-US" sz="1200" baseline="-25000" dirty="0">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effectLst/>
                  <a:latin typeface="Arial" charset="0"/>
                  <a:ea typeface="ＭＳ Ｐゴシック" charset="-128"/>
                  <a:cs typeface="ＭＳ Ｐゴシック" charset="-128"/>
                </a:rPr>
                <a:t>DDR AI*BW </a:t>
              </a:r>
            </a:p>
          </p:txBody>
        </p:sp>
        <p:cxnSp>
          <p:nvCxnSpPr>
            <p:cNvPr id="32" name="Straight Connector 31"/>
            <p:cNvCxnSpPr/>
            <p:nvPr/>
          </p:nvCxnSpPr>
          <p:spPr bwMode="auto">
            <a:xfrm flipH="1">
              <a:off x="8610600" y="4648200"/>
              <a:ext cx="2133600" cy="0"/>
            </a:xfrm>
            <a:prstGeom prst="line">
              <a:avLst/>
            </a:prstGeom>
            <a:solidFill>
              <a:schemeClr val="accent1"/>
            </a:solidFill>
            <a:ln w="19050" cap="flat" cmpd="sng" algn="ctr">
              <a:solidFill>
                <a:srgbClr val="009051"/>
              </a:solidFill>
              <a:prstDash val="dash"/>
              <a:round/>
              <a:headEnd type="none" w="med" len="med"/>
              <a:tailEnd type="stealth" w="lg" len="lg"/>
            </a:ln>
            <a:effectLst/>
          </p:spPr>
        </p:cxnSp>
      </p:grpSp>
      <p:sp>
        <p:nvSpPr>
          <p:cNvPr id="2" name="Title 1"/>
          <p:cNvSpPr>
            <a:spLocks noGrp="1"/>
          </p:cNvSpPr>
          <p:nvPr>
            <p:ph type="title"/>
          </p:nvPr>
        </p:nvSpPr>
        <p:spPr/>
        <p:txBody>
          <a:bodyPr/>
          <a:lstStyle/>
          <a:p>
            <a:r>
              <a:rPr lang="en-US" dirty="0" smtClean="0"/>
              <a:t>Hierarchical Roofline</a:t>
            </a:r>
            <a:endParaRPr lang="en-US" dirty="0"/>
          </a:p>
        </p:txBody>
      </p:sp>
      <p:sp>
        <p:nvSpPr>
          <p:cNvPr id="3"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a:t>Construct superposition of Rooflines</a:t>
            </a:r>
            <a:r>
              <a:rPr lang="mr-IN" sz="3200" dirty="0"/>
              <a:t>…</a:t>
            </a:r>
            <a:endParaRPr lang="en-US" sz="3200" dirty="0"/>
          </a:p>
          <a:p>
            <a:pPr marL="914400" indent="-457200">
              <a:spcBef>
                <a:spcPts val="800"/>
              </a:spcBef>
              <a:buFont typeface="Wingdings" charset="2"/>
              <a:buChar char="§"/>
            </a:pPr>
            <a:r>
              <a:rPr lang="en-US" sz="2400" dirty="0"/>
              <a:t>Measure a bandwidth</a:t>
            </a:r>
          </a:p>
          <a:p>
            <a:pPr marL="914400" indent="-457200">
              <a:spcBef>
                <a:spcPts val="800"/>
              </a:spcBef>
              <a:buFont typeface="Wingdings" charset="2"/>
              <a:buChar char="§"/>
            </a:pPr>
            <a:r>
              <a:rPr lang="en-US" sz="2400" dirty="0"/>
              <a:t>Measure AI for each level of memory</a:t>
            </a:r>
          </a:p>
          <a:p>
            <a:pPr marL="914400" indent="-457200">
              <a:spcBef>
                <a:spcPts val="800"/>
              </a:spcBef>
              <a:buFont typeface="Arial" charset="0"/>
              <a:buChar char="•"/>
            </a:pPr>
            <a:r>
              <a:rPr lang="en-US" sz="2400" dirty="0"/>
              <a:t>Although an loop nest may have multiple AI’s and multiple bounds (flops, L1, L2, </a:t>
            </a:r>
            <a:r>
              <a:rPr lang="mr-IN" sz="2400" dirty="0"/>
              <a:t>…</a:t>
            </a:r>
            <a:r>
              <a:rPr lang="en-US" sz="2400" dirty="0"/>
              <a:t> DRAM)</a:t>
            </a:r>
            <a:r>
              <a:rPr lang="mr-IN" sz="2400" dirty="0"/>
              <a:t>…</a:t>
            </a:r>
            <a:endParaRPr lang="en-US" sz="2400" dirty="0"/>
          </a:p>
          <a:p>
            <a:pPr marL="914400" indent="-457200">
              <a:spcBef>
                <a:spcPts val="800"/>
              </a:spcBef>
              <a:buFont typeface="Arial" charset="0"/>
              <a:buChar char="•"/>
            </a:pPr>
            <a:r>
              <a:rPr lang="mr-IN" sz="2400" b="1" dirty="0">
                <a:solidFill>
                  <a:srgbClr val="0432FF"/>
                </a:solidFill>
              </a:rPr>
              <a:t>…</a:t>
            </a:r>
            <a:r>
              <a:rPr lang="en-US" sz="2400" b="1" dirty="0">
                <a:solidFill>
                  <a:srgbClr val="0432FF"/>
                </a:solidFill>
              </a:rPr>
              <a:t> performance is bound by the </a:t>
            </a:r>
            <a:r>
              <a:rPr lang="en-US" sz="2400" b="1" dirty="0" smtClean="0">
                <a:solidFill>
                  <a:srgbClr val="0432FF"/>
                </a:solidFill>
              </a:rPr>
              <a:t>minimum</a:t>
            </a:r>
            <a:endParaRPr lang="en-US" sz="2400" b="1" dirty="0">
              <a:solidFill>
                <a:srgbClr val="0432FF"/>
              </a:solidFill>
            </a:endParaRP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12</a:t>
            </a:fld>
            <a:endParaRPr lang="en-US" dirty="0"/>
          </a:p>
        </p:txBody>
      </p:sp>
      <p:grpSp>
        <p:nvGrpSpPr>
          <p:cNvPr id="18" name="Group 17"/>
          <p:cNvGrpSpPr/>
          <p:nvPr/>
        </p:nvGrpSpPr>
        <p:grpSpPr>
          <a:xfrm>
            <a:off x="8382000" y="2602468"/>
            <a:ext cx="4343400" cy="369332"/>
            <a:chOff x="8382000" y="2602468"/>
            <a:chExt cx="4343400" cy="369332"/>
          </a:xfrm>
        </p:grpSpPr>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785425" y="2602468"/>
              <a:ext cx="1402948" cy="369332"/>
            </a:xfrm>
            <a:prstGeom prst="rect">
              <a:avLst/>
            </a:prstGeom>
            <a:noFill/>
          </p:spPr>
          <p:txBody>
            <a:bodyPr wrap="none" rtlCol="0">
              <a:spAutoFit/>
            </a:bodyPr>
            <a:lstStyle/>
            <a:p>
              <a:pPr algn="ctr"/>
              <a:r>
                <a:rPr lang="en-US" sz="1800" smtClean="0">
                  <a:solidFill>
                    <a:srgbClr val="FF0080"/>
                  </a:solidFill>
                </a:rPr>
                <a:t>Peak Flop/s</a:t>
              </a:r>
              <a:endParaRPr lang="en-US" sz="1800">
                <a:solidFill>
                  <a:srgbClr val="FF008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sp>
        <p:nvSpPr>
          <p:cNvPr id="17" name="TextBox 16"/>
          <p:cNvSpPr txBox="1"/>
          <p:nvPr/>
        </p:nvSpPr>
        <p:spPr>
          <a:xfrm>
            <a:off x="8624886" y="5782505"/>
            <a:ext cx="4329113" cy="369332"/>
          </a:xfrm>
          <a:prstGeom prst="rect">
            <a:avLst/>
          </a:prstGeom>
          <a:noFill/>
        </p:spPr>
        <p:txBody>
          <a:bodyPr wrap="square" rtlCol="0">
            <a:spAutoFit/>
          </a:bodyPr>
          <a:lstStyle/>
          <a:p>
            <a:pPr algn="ctr"/>
            <a:r>
              <a:rPr lang="en-US" sz="1800" dirty="0" smtClean="0"/>
              <a:t>Arithmetic Intensity (</a:t>
            </a:r>
            <a:r>
              <a:rPr lang="en-US" sz="1800" dirty="0" err="1" smtClean="0"/>
              <a:t>Flop:Byte</a:t>
            </a:r>
            <a:r>
              <a:rPr lang="en-US" sz="1800" dirty="0" smtClean="0"/>
              <a:t>)</a:t>
            </a:r>
            <a:endParaRPr lang="en-US" sz="1800" dirty="0"/>
          </a:p>
        </p:txBody>
      </p:sp>
      <p:cxnSp>
        <p:nvCxnSpPr>
          <p:cNvPr id="26" name="Straight Arrow Connector 25"/>
          <p:cNvCxnSpPr/>
          <p:nvPr/>
        </p:nvCxnSpPr>
        <p:spPr bwMode="auto">
          <a:xfrm flipV="1">
            <a:off x="8610600" y="2133600"/>
            <a:ext cx="2286000" cy="2286000"/>
          </a:xfrm>
          <a:prstGeom prst="straightConnector1">
            <a:avLst/>
          </a:prstGeom>
          <a:solidFill>
            <a:schemeClr val="accent1"/>
          </a:solidFill>
          <a:ln w="38100" cap="flat" cmpd="sng" algn="ctr">
            <a:solidFill>
              <a:srgbClr val="FFC000"/>
            </a:solidFill>
            <a:prstDash val="solid"/>
            <a:round/>
            <a:headEnd type="none" w="med" len="med"/>
            <a:tailEnd type="none" w="lg" len="lg"/>
          </a:ln>
          <a:effectLst/>
        </p:spPr>
      </p:cxnSp>
      <p:sp>
        <p:nvSpPr>
          <p:cNvPr id="27" name="TextBox 26"/>
          <p:cNvSpPr txBox="1"/>
          <p:nvPr/>
        </p:nvSpPr>
        <p:spPr>
          <a:xfrm rot="18900000">
            <a:off x="8737175" y="3292190"/>
            <a:ext cx="1018228" cy="369332"/>
          </a:xfrm>
          <a:prstGeom prst="rect">
            <a:avLst/>
          </a:prstGeom>
          <a:noFill/>
        </p:spPr>
        <p:txBody>
          <a:bodyPr wrap="none" rtlCol="0">
            <a:spAutoFit/>
          </a:bodyPr>
          <a:lstStyle/>
          <a:p>
            <a:pPr algn="ctr"/>
            <a:r>
              <a:rPr lang="en-US" sz="1800" smtClean="0">
                <a:solidFill>
                  <a:srgbClr val="FFC000"/>
                </a:solidFill>
              </a:rPr>
              <a:t>L2 GB/s</a:t>
            </a:r>
            <a:endParaRPr lang="en-US" sz="1800" dirty="0">
              <a:solidFill>
                <a:srgbClr val="FFC000"/>
              </a:solidFill>
            </a:endParaRPr>
          </a:p>
        </p:txBody>
      </p:sp>
      <p:grpSp>
        <p:nvGrpSpPr>
          <p:cNvPr id="22" name="Group 21"/>
          <p:cNvGrpSpPr/>
          <p:nvPr/>
        </p:nvGrpSpPr>
        <p:grpSpPr>
          <a:xfrm>
            <a:off x="9448800" y="4343400"/>
            <a:ext cx="152400" cy="1447799"/>
            <a:chOff x="11049000" y="3276600"/>
            <a:chExt cx="152400" cy="1447799"/>
          </a:xfrm>
        </p:grpSpPr>
        <p:cxnSp>
          <p:nvCxnSpPr>
            <p:cNvPr id="30" name="Straight Connector 29"/>
            <p:cNvCxnSpPr/>
            <p:nvPr/>
          </p:nvCxnSpPr>
          <p:spPr bwMode="auto">
            <a:xfrm>
              <a:off x="11125200" y="3429000"/>
              <a:ext cx="0" cy="1295399"/>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11" name="Oval 10"/>
            <p:cNvSpPr/>
            <p:nvPr/>
          </p:nvSpPr>
          <p:spPr bwMode="auto">
            <a:xfrm>
              <a:off x="11049000" y="3276600"/>
              <a:ext cx="152400" cy="152400"/>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1965344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610600" y="2133600"/>
            <a:ext cx="4114800" cy="3657600"/>
            <a:chOff x="8610600" y="2133600"/>
            <a:chExt cx="41148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16" name="TextBox 15"/>
            <p:cNvSpPr txBox="1"/>
            <p:nvPr/>
          </p:nvSpPr>
          <p:spPr>
            <a:xfrm rot="18900000">
              <a:off x="9394580" y="4344012"/>
              <a:ext cx="1261884" cy="369332"/>
            </a:xfrm>
            <a:prstGeom prst="rect">
              <a:avLst/>
            </a:prstGeom>
            <a:noFill/>
          </p:spPr>
          <p:txBody>
            <a:bodyPr wrap="none" rtlCol="0">
              <a:spAutoFit/>
            </a:bodyPr>
            <a:lstStyle/>
            <a:p>
              <a:pPr algn="ctr"/>
              <a:r>
                <a:rPr lang="en-US" sz="1800" dirty="0" smtClean="0">
                  <a:solidFill>
                    <a:srgbClr val="0432FF"/>
                  </a:solidFill>
                </a:rPr>
                <a:t>DDR GB/s</a:t>
              </a:r>
              <a:endParaRPr lang="en-US" sz="1800" dirty="0">
                <a:solidFill>
                  <a:srgbClr val="0432FF"/>
                </a:solidFill>
              </a:endParaRPr>
            </a:p>
          </p:txBody>
        </p:sp>
        <p:cxnSp>
          <p:nvCxnSpPr>
            <p:cNvPr id="24" name="Straight Arrow Connector 23"/>
            <p:cNvCxnSpPr/>
            <p:nvPr/>
          </p:nvCxnSpPr>
          <p:spPr bwMode="auto">
            <a:xfrm flipV="1">
              <a:off x="8610600" y="2133600"/>
              <a:ext cx="3200400" cy="3200400"/>
            </a:xfrm>
            <a:prstGeom prst="straightConnector1">
              <a:avLst/>
            </a:prstGeom>
            <a:solidFill>
              <a:schemeClr val="accent1"/>
            </a:solidFill>
            <a:ln w="38100" cap="flat" cmpd="sng" algn="ctr">
              <a:solidFill>
                <a:srgbClr val="00B050">
                  <a:alpha val="25000"/>
                </a:srgbClr>
              </a:solidFill>
              <a:prstDash val="solid"/>
              <a:round/>
              <a:headEnd type="none" w="med" len="med"/>
              <a:tailEnd type="none" w="lg" len="lg"/>
            </a:ln>
            <a:effectLst/>
          </p:spPr>
        </p:cxnSp>
        <p:sp>
          <p:nvSpPr>
            <p:cNvPr id="25" name="TextBox 24"/>
            <p:cNvSpPr txBox="1"/>
            <p:nvPr/>
          </p:nvSpPr>
          <p:spPr>
            <a:xfrm rot="18900000">
              <a:off x="8846663" y="3444590"/>
              <a:ext cx="2480167" cy="369332"/>
            </a:xfrm>
            <a:prstGeom prst="rect">
              <a:avLst/>
            </a:prstGeom>
            <a:noFill/>
          </p:spPr>
          <p:txBody>
            <a:bodyPr wrap="none" rtlCol="0">
              <a:spAutoFit/>
            </a:bodyPr>
            <a:lstStyle/>
            <a:p>
              <a:pPr algn="ctr"/>
              <a:r>
                <a:rPr lang="en-US" sz="1800" dirty="0" smtClean="0">
                  <a:solidFill>
                    <a:srgbClr val="00B050">
                      <a:alpha val="25000"/>
                    </a:srgbClr>
                  </a:solidFill>
                </a:rPr>
                <a:t>MCDRAM cache GB/s</a:t>
              </a:r>
              <a:endParaRPr lang="en-US" sz="1800" dirty="0">
                <a:solidFill>
                  <a:srgbClr val="00B050">
                    <a:alpha val="25000"/>
                  </a:srgbClr>
                </a:solidFill>
              </a:endParaRPr>
            </a:p>
          </p:txBody>
        </p:sp>
      </p:grpSp>
      <p:grpSp>
        <p:nvGrpSpPr>
          <p:cNvPr id="15" name="Group 14"/>
          <p:cNvGrpSpPr/>
          <p:nvPr/>
        </p:nvGrpSpPr>
        <p:grpSpPr>
          <a:xfrm>
            <a:off x="11201400" y="3657600"/>
            <a:ext cx="152400" cy="2133599"/>
            <a:chOff x="10210800" y="5105399"/>
            <a:chExt cx="152400" cy="2133599"/>
          </a:xfrm>
        </p:grpSpPr>
        <p:cxnSp>
          <p:nvCxnSpPr>
            <p:cNvPr id="35" name="Straight Connector 34"/>
            <p:cNvCxnSpPr/>
            <p:nvPr/>
          </p:nvCxnSpPr>
          <p:spPr bwMode="auto">
            <a:xfrm>
              <a:off x="10287000" y="5105399"/>
              <a:ext cx="0" cy="2133599"/>
            </a:xfrm>
            <a:prstGeom prst="line">
              <a:avLst/>
            </a:prstGeom>
            <a:solidFill>
              <a:schemeClr val="accent1"/>
            </a:solidFill>
            <a:ln w="19050" cap="flat" cmpd="sng" algn="ctr">
              <a:solidFill>
                <a:srgbClr val="0432FF"/>
              </a:solidFill>
              <a:prstDash val="dash"/>
              <a:round/>
              <a:headEnd type="none" w="med" len="med"/>
              <a:tailEnd type="none" w="med" len="med"/>
            </a:ln>
            <a:effectLst/>
          </p:spPr>
        </p:cxnSp>
        <p:sp>
          <p:nvSpPr>
            <p:cNvPr id="36" name="Oval 35"/>
            <p:cNvSpPr/>
            <p:nvPr/>
          </p:nvSpPr>
          <p:spPr bwMode="auto">
            <a:xfrm>
              <a:off x="10210800" y="5791198"/>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 name="Title 1"/>
          <p:cNvSpPr>
            <a:spLocks noGrp="1"/>
          </p:cNvSpPr>
          <p:nvPr>
            <p:ph type="title"/>
          </p:nvPr>
        </p:nvSpPr>
        <p:spPr/>
        <p:txBody>
          <a:bodyPr/>
          <a:lstStyle/>
          <a:p>
            <a:r>
              <a:rPr lang="en-US" dirty="0" smtClean="0"/>
              <a:t>Hierarchical Roofline</a:t>
            </a:r>
            <a:endParaRPr lang="en-US" dirty="0"/>
          </a:p>
        </p:txBody>
      </p:sp>
      <p:sp>
        <p:nvSpPr>
          <p:cNvPr id="3"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a:t>Construct superposition of Rooflines</a:t>
            </a:r>
            <a:r>
              <a:rPr lang="mr-IN" sz="3200" dirty="0"/>
              <a:t>…</a:t>
            </a:r>
            <a:endParaRPr lang="en-US" sz="3200" dirty="0"/>
          </a:p>
          <a:p>
            <a:pPr marL="914400" indent="-457200">
              <a:spcBef>
                <a:spcPts val="800"/>
              </a:spcBef>
              <a:buFont typeface="Wingdings" charset="2"/>
              <a:buChar char="§"/>
            </a:pPr>
            <a:r>
              <a:rPr lang="en-US" sz="2400" dirty="0"/>
              <a:t>Measure a bandwidth</a:t>
            </a:r>
          </a:p>
          <a:p>
            <a:pPr marL="914400" indent="-457200">
              <a:spcBef>
                <a:spcPts val="800"/>
              </a:spcBef>
              <a:buFont typeface="Wingdings" charset="2"/>
              <a:buChar char="§"/>
            </a:pPr>
            <a:r>
              <a:rPr lang="en-US" sz="2400" dirty="0"/>
              <a:t>Measure AI for each level of memory</a:t>
            </a:r>
          </a:p>
          <a:p>
            <a:pPr marL="914400" indent="-457200">
              <a:spcBef>
                <a:spcPts val="800"/>
              </a:spcBef>
              <a:buFont typeface="Arial" charset="0"/>
              <a:buChar char="•"/>
            </a:pPr>
            <a:r>
              <a:rPr lang="en-US" sz="2400" dirty="0"/>
              <a:t>Although an loop nest may have multiple AI’s and multiple bounds (flops, L1, L2, </a:t>
            </a:r>
            <a:r>
              <a:rPr lang="mr-IN" sz="2400" dirty="0"/>
              <a:t>…</a:t>
            </a:r>
            <a:r>
              <a:rPr lang="en-US" sz="2400" dirty="0"/>
              <a:t> DRAM</a:t>
            </a:r>
            <a:r>
              <a:rPr lang="en-US" sz="2400" dirty="0" smtClean="0"/>
              <a:t>)</a:t>
            </a:r>
            <a:r>
              <a:rPr lang="mr-IN" sz="2400" dirty="0" smtClean="0"/>
              <a:t>…</a:t>
            </a:r>
            <a:endParaRPr lang="en-US" sz="2400" dirty="0" smtClean="0"/>
          </a:p>
          <a:p>
            <a:pPr marL="914400" indent="-457200">
              <a:spcBef>
                <a:spcPts val="800"/>
              </a:spcBef>
              <a:buFont typeface="Arial" charset="0"/>
              <a:buChar char="•"/>
            </a:pPr>
            <a:r>
              <a:rPr lang="mr-IN" sz="2400" b="1" dirty="0" smtClean="0">
                <a:solidFill>
                  <a:srgbClr val="0432FF"/>
                </a:solidFill>
              </a:rPr>
              <a:t>…</a:t>
            </a:r>
            <a:r>
              <a:rPr lang="en-US" sz="2400" b="1" dirty="0" smtClean="0">
                <a:solidFill>
                  <a:srgbClr val="0432FF"/>
                </a:solidFill>
              </a:rPr>
              <a:t> performance is bound by the minimum</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13</a:t>
            </a:fld>
            <a:endParaRPr lang="en-US" dirty="0"/>
          </a:p>
        </p:txBody>
      </p:sp>
      <p:grpSp>
        <p:nvGrpSpPr>
          <p:cNvPr id="18" name="Group 17"/>
          <p:cNvGrpSpPr/>
          <p:nvPr/>
        </p:nvGrpSpPr>
        <p:grpSpPr>
          <a:xfrm>
            <a:off x="8382000" y="2602468"/>
            <a:ext cx="4343400" cy="369332"/>
            <a:chOff x="8382000" y="2602468"/>
            <a:chExt cx="4343400" cy="369332"/>
          </a:xfrm>
        </p:grpSpPr>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785425" y="2602468"/>
              <a:ext cx="1402948" cy="369332"/>
            </a:xfrm>
            <a:prstGeom prst="rect">
              <a:avLst/>
            </a:prstGeom>
            <a:noFill/>
          </p:spPr>
          <p:txBody>
            <a:bodyPr wrap="none" rtlCol="0">
              <a:spAutoFit/>
            </a:bodyPr>
            <a:lstStyle/>
            <a:p>
              <a:pPr algn="ctr"/>
              <a:r>
                <a:rPr lang="en-US" sz="1800" smtClean="0">
                  <a:solidFill>
                    <a:srgbClr val="FF0080"/>
                  </a:solidFill>
                </a:rPr>
                <a:t>Peak Flop/s</a:t>
              </a:r>
              <a:endParaRPr lang="en-US" sz="1800">
                <a:solidFill>
                  <a:srgbClr val="FF008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sp>
        <p:nvSpPr>
          <p:cNvPr id="17" name="TextBox 16"/>
          <p:cNvSpPr txBox="1"/>
          <p:nvPr/>
        </p:nvSpPr>
        <p:spPr>
          <a:xfrm>
            <a:off x="8624886" y="5782505"/>
            <a:ext cx="4329113" cy="369332"/>
          </a:xfrm>
          <a:prstGeom prst="rect">
            <a:avLst/>
          </a:prstGeom>
          <a:noFill/>
        </p:spPr>
        <p:txBody>
          <a:bodyPr wrap="square" rtlCol="0">
            <a:spAutoFit/>
          </a:bodyPr>
          <a:lstStyle/>
          <a:p>
            <a:pPr algn="ctr"/>
            <a:r>
              <a:rPr lang="en-US" sz="1800" dirty="0" smtClean="0"/>
              <a:t>Arithmetic Intensity (</a:t>
            </a:r>
            <a:r>
              <a:rPr lang="en-US" sz="1800" dirty="0" err="1" smtClean="0"/>
              <a:t>Flop:Byte</a:t>
            </a:r>
            <a:r>
              <a:rPr lang="en-US" sz="1800" dirty="0" smtClean="0"/>
              <a:t>)</a:t>
            </a:r>
            <a:endParaRPr lang="en-US" sz="1800" dirty="0"/>
          </a:p>
        </p:txBody>
      </p:sp>
      <p:cxnSp>
        <p:nvCxnSpPr>
          <p:cNvPr id="26" name="Straight Arrow Connector 25"/>
          <p:cNvCxnSpPr/>
          <p:nvPr/>
        </p:nvCxnSpPr>
        <p:spPr bwMode="auto">
          <a:xfrm flipV="1">
            <a:off x="8610600" y="2133600"/>
            <a:ext cx="2286000" cy="2286000"/>
          </a:xfrm>
          <a:prstGeom prst="straightConnector1">
            <a:avLst/>
          </a:prstGeom>
          <a:solidFill>
            <a:schemeClr val="accent1"/>
          </a:solidFill>
          <a:ln w="38100" cap="flat" cmpd="sng" algn="ctr">
            <a:solidFill>
              <a:srgbClr val="FFC000">
                <a:alpha val="25000"/>
              </a:srgbClr>
            </a:solidFill>
            <a:prstDash val="solid"/>
            <a:round/>
            <a:headEnd type="none" w="med" len="med"/>
            <a:tailEnd type="none" w="lg" len="lg"/>
          </a:ln>
          <a:effectLst/>
        </p:spPr>
      </p:cxnSp>
      <p:sp>
        <p:nvSpPr>
          <p:cNvPr id="27" name="TextBox 26"/>
          <p:cNvSpPr txBox="1"/>
          <p:nvPr/>
        </p:nvSpPr>
        <p:spPr>
          <a:xfrm rot="18900000">
            <a:off x="8737175" y="3292190"/>
            <a:ext cx="1018228" cy="369332"/>
          </a:xfrm>
          <a:prstGeom prst="rect">
            <a:avLst/>
          </a:prstGeom>
          <a:noFill/>
        </p:spPr>
        <p:txBody>
          <a:bodyPr wrap="none" rtlCol="0">
            <a:spAutoFit/>
          </a:bodyPr>
          <a:lstStyle/>
          <a:p>
            <a:pPr algn="ctr"/>
            <a:r>
              <a:rPr lang="en-US" sz="1800" smtClean="0">
                <a:solidFill>
                  <a:srgbClr val="FFC000">
                    <a:alpha val="25000"/>
                  </a:srgbClr>
                </a:solidFill>
              </a:rPr>
              <a:t>L2 GB/s</a:t>
            </a:r>
            <a:endParaRPr lang="en-US" sz="1800" dirty="0">
              <a:solidFill>
                <a:srgbClr val="FFC000">
                  <a:alpha val="25000"/>
                </a:srgbClr>
              </a:solidFill>
            </a:endParaRPr>
          </a:p>
        </p:txBody>
      </p:sp>
      <p:grpSp>
        <p:nvGrpSpPr>
          <p:cNvPr id="22" name="Group 21"/>
          <p:cNvGrpSpPr/>
          <p:nvPr/>
        </p:nvGrpSpPr>
        <p:grpSpPr>
          <a:xfrm>
            <a:off x="9448800" y="4343400"/>
            <a:ext cx="152400" cy="1447799"/>
            <a:chOff x="11049000" y="3276600"/>
            <a:chExt cx="152400" cy="1447799"/>
          </a:xfrm>
        </p:grpSpPr>
        <p:cxnSp>
          <p:nvCxnSpPr>
            <p:cNvPr id="30" name="Straight Connector 29"/>
            <p:cNvCxnSpPr/>
            <p:nvPr/>
          </p:nvCxnSpPr>
          <p:spPr bwMode="auto">
            <a:xfrm>
              <a:off x="11125200" y="3429000"/>
              <a:ext cx="0" cy="1295399"/>
            </a:xfrm>
            <a:prstGeom prst="line">
              <a:avLst/>
            </a:prstGeom>
            <a:solidFill>
              <a:schemeClr val="accent1"/>
            </a:solidFill>
            <a:ln w="19050" cap="flat" cmpd="sng" algn="ctr">
              <a:solidFill>
                <a:srgbClr val="00B050">
                  <a:alpha val="25000"/>
                </a:srgbClr>
              </a:solidFill>
              <a:prstDash val="dash"/>
              <a:round/>
              <a:headEnd type="none" w="med" len="med"/>
              <a:tailEnd type="none" w="med" len="med"/>
            </a:ln>
            <a:effectLst/>
          </p:spPr>
        </p:cxnSp>
        <p:sp>
          <p:nvSpPr>
            <p:cNvPr id="11" name="Oval 10"/>
            <p:cNvSpPr/>
            <p:nvPr/>
          </p:nvSpPr>
          <p:spPr bwMode="auto">
            <a:xfrm>
              <a:off x="11049000" y="3276600"/>
              <a:ext cx="152400" cy="152400"/>
            </a:xfrm>
            <a:prstGeom prst="ellipse">
              <a:avLst/>
            </a:prstGeom>
            <a:solidFill>
              <a:schemeClr val="bg1"/>
            </a:solidFill>
            <a:ln w="38100" cap="flat" cmpd="sng" algn="ctr">
              <a:solidFill>
                <a:srgbClr val="00B05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33" name="Cloud 32"/>
          <p:cNvSpPr/>
          <p:nvPr/>
        </p:nvSpPr>
        <p:spPr bwMode="auto">
          <a:xfrm>
            <a:off x="11125200" y="4343400"/>
            <a:ext cx="2895600" cy="1676400"/>
          </a:xfrm>
          <a:prstGeom prst="cloud">
            <a:avLst/>
          </a:prstGeom>
          <a:solidFill>
            <a:schemeClr val="bg1"/>
          </a:solidFill>
          <a:ln w="9525" cap="flat" cmpd="sng" algn="ctr">
            <a:solidFill>
              <a:srgbClr val="0432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r>
              <a:rPr lang="en-US" sz="1600" b="1" dirty="0" smtClean="0">
                <a:solidFill>
                  <a:srgbClr val="0432FF"/>
                </a:solidFill>
                <a:latin typeface="Arial" charset="0"/>
                <a:ea typeface="ＭＳ Ｐゴシック" charset="-128"/>
                <a:cs typeface="ＭＳ Ｐゴシック" charset="-128"/>
              </a:rPr>
              <a:t>MCDRAM bottleneck </a:t>
            </a:r>
            <a:r>
              <a:rPr lang="en-US" sz="1600" b="1" smtClean="0">
                <a:solidFill>
                  <a:srgbClr val="0432FF"/>
                </a:solidFill>
                <a:latin typeface="Arial" charset="0"/>
                <a:ea typeface="ＭＳ Ｐゴシック" charset="-128"/>
                <a:cs typeface="ＭＳ Ｐゴシック" charset="-128"/>
              </a:rPr>
              <a:t>pulls performance below </a:t>
            </a:r>
            <a:r>
              <a:rPr lang="en-US" sz="1600" b="1" dirty="0" smtClean="0">
                <a:solidFill>
                  <a:srgbClr val="0432FF"/>
                </a:solidFill>
                <a:latin typeface="Arial" charset="0"/>
                <a:ea typeface="ＭＳ Ｐゴシック" charset="-128"/>
                <a:cs typeface="ＭＳ Ｐゴシック" charset="-128"/>
              </a:rPr>
              <a:t>DDR Roofline</a:t>
            </a:r>
            <a:endParaRPr kumimoji="0" lang="en-US" sz="1200" i="0" strike="noStrike" cap="none" normalizeH="0" baseline="0" dirty="0" smtClean="0">
              <a:ln>
                <a:noFill/>
              </a:ln>
              <a:solidFill>
                <a:srgbClr val="0432FF"/>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569895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371600"/>
          </a:xfrm>
        </p:spPr>
        <p:txBody>
          <a:bodyPr/>
          <a:lstStyle/>
          <a:p>
            <a:r>
              <a:rPr lang="en-US" dirty="0" smtClean="0"/>
              <a:t>Data, Instruction, Thread-Level Parallelism</a:t>
            </a:r>
            <a:r>
              <a:rPr lang="mr-IN" dirty="0" smtClean="0"/>
              <a:t>…</a:t>
            </a:r>
            <a:endParaRPr lang="en-US" dirty="0"/>
          </a:p>
        </p:txBody>
      </p:sp>
      <p:sp>
        <p:nvSpPr>
          <p:cNvPr id="3" name="Content Placeholder 2"/>
          <p:cNvSpPr>
            <a:spLocks noGrp="1"/>
          </p:cNvSpPr>
          <p:nvPr>
            <p:ph idx="1"/>
          </p:nvPr>
        </p:nvSpPr>
        <p:spPr>
          <a:xfrm>
            <a:off x="457200" y="1447800"/>
            <a:ext cx="6858000" cy="5715000"/>
          </a:xfrm>
        </p:spPr>
        <p:txBody>
          <a:bodyPr/>
          <a:lstStyle/>
          <a:p>
            <a:pPr marL="457200" indent="-457200">
              <a:spcBef>
                <a:spcPts val="800"/>
              </a:spcBef>
              <a:buFont typeface="Wingdings" charset="2"/>
              <a:buChar char="§"/>
            </a:pPr>
            <a:r>
              <a:rPr lang="en-US" sz="3200" dirty="0" smtClean="0"/>
              <a:t>We have assumed one can attain peak flops with high locality.</a:t>
            </a:r>
          </a:p>
          <a:p>
            <a:pPr marL="457200" indent="-457200">
              <a:spcBef>
                <a:spcPts val="800"/>
              </a:spcBef>
              <a:buFont typeface="Wingdings" charset="2"/>
              <a:buChar char="§"/>
            </a:pPr>
            <a:r>
              <a:rPr lang="en-US" sz="3200" dirty="0" smtClean="0"/>
              <a:t>In reality, this is premised on sufficient</a:t>
            </a:r>
            <a:r>
              <a:rPr lang="mr-IN" sz="3200" dirty="0" smtClean="0"/>
              <a:t>…</a:t>
            </a:r>
            <a:endParaRPr lang="en-US" sz="3200" dirty="0" smtClean="0"/>
          </a:p>
          <a:p>
            <a:pPr marL="914400" indent="-457200">
              <a:spcBef>
                <a:spcPts val="800"/>
              </a:spcBef>
              <a:buFont typeface="Arial" charset="0"/>
              <a:buChar char="•"/>
            </a:pPr>
            <a:r>
              <a:rPr lang="en-US" sz="1800" dirty="0" smtClean="0"/>
              <a:t>Use special instructions (e.g. fused multiply-add)</a:t>
            </a:r>
          </a:p>
          <a:p>
            <a:pPr marL="914400" indent="-457200">
              <a:spcBef>
                <a:spcPts val="800"/>
              </a:spcBef>
              <a:buFont typeface="Arial" charset="0"/>
              <a:buChar char="•"/>
            </a:pPr>
            <a:r>
              <a:rPr lang="en-US" sz="1800" dirty="0" smtClean="0"/>
              <a:t>Vectorization (16 flops per instruction)</a:t>
            </a:r>
          </a:p>
          <a:p>
            <a:pPr marL="914400" indent="-457200">
              <a:spcBef>
                <a:spcPts val="800"/>
              </a:spcBef>
              <a:buFont typeface="Arial" charset="0"/>
              <a:buChar char="•"/>
            </a:pPr>
            <a:r>
              <a:rPr lang="en-US" sz="1800" dirty="0" smtClean="0"/>
              <a:t>unrolling, out-of-order execution (hide FPU latency)</a:t>
            </a:r>
          </a:p>
          <a:p>
            <a:pPr marL="914400" indent="-457200">
              <a:spcBef>
                <a:spcPts val="800"/>
              </a:spcBef>
              <a:buFont typeface="Arial" charset="0"/>
              <a:buChar char="•"/>
            </a:pPr>
            <a:r>
              <a:rPr lang="en-US" sz="1800" dirty="0" err="1" smtClean="0"/>
              <a:t>OpenMP</a:t>
            </a:r>
            <a:r>
              <a:rPr lang="en-US" sz="1800" dirty="0" smtClean="0"/>
              <a:t> across multiple cores</a:t>
            </a:r>
            <a:endParaRPr lang="en-US" sz="1800" b="1" dirty="0" smtClean="0">
              <a:solidFill>
                <a:srgbClr val="FF0080"/>
              </a:solidFill>
            </a:endParaRPr>
          </a:p>
          <a:p>
            <a:pPr marL="457200" indent="-457200">
              <a:spcBef>
                <a:spcPts val="800"/>
              </a:spcBef>
              <a:buFont typeface="Wingdings" charset="2"/>
              <a:buChar char="§"/>
            </a:pPr>
            <a:r>
              <a:rPr lang="en-US" sz="3200" dirty="0" smtClean="0"/>
              <a:t>Without these, </a:t>
            </a:r>
            <a:r>
              <a:rPr lang="mr-IN" sz="3200" dirty="0" smtClean="0"/>
              <a:t>…</a:t>
            </a:r>
            <a:endParaRPr lang="en-US" sz="3200" dirty="0" smtClean="0"/>
          </a:p>
          <a:p>
            <a:pPr marL="914400" indent="-457200">
              <a:spcBef>
                <a:spcPts val="800"/>
              </a:spcBef>
              <a:buFont typeface="Arial" charset="0"/>
              <a:buChar char="•"/>
            </a:pPr>
            <a:r>
              <a:rPr lang="en-US" sz="1800" dirty="0" smtClean="0"/>
              <a:t>Peak performance is not attainable</a:t>
            </a:r>
          </a:p>
          <a:p>
            <a:pPr marL="914400" indent="-457200">
              <a:spcBef>
                <a:spcPts val="800"/>
              </a:spcBef>
              <a:buFont typeface="Arial" charset="0"/>
              <a:buChar char="•"/>
            </a:pPr>
            <a:r>
              <a:rPr lang="en-US" sz="1800" dirty="0" smtClean="0"/>
              <a:t>Some kernels can transition from memory-bound to compute-bound</a:t>
            </a:r>
          </a:p>
          <a:p>
            <a:pPr marL="914400" indent="-457200">
              <a:spcBef>
                <a:spcPts val="800"/>
              </a:spcBef>
              <a:buFont typeface="Arial" charset="0"/>
              <a:buChar char="•"/>
            </a:pPr>
            <a:r>
              <a:rPr lang="en-US" sz="1800" dirty="0" err="1" smtClean="0"/>
              <a:t>n.b.</a:t>
            </a:r>
            <a:r>
              <a:rPr lang="en-US" sz="1800" dirty="0" smtClean="0"/>
              <a:t> in reality, DRAM bandwidth is often tied to DLP and TLP (single core can’t saturate BW w/scalar code)</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14</a:t>
            </a:fld>
            <a:endParaRPr lang="en-US" dirty="0"/>
          </a:p>
        </p:txBody>
      </p:sp>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686800" y="2602468"/>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grpSp>
        <p:nvGrpSpPr>
          <p:cNvPr id="12" name="Group 11"/>
          <p:cNvGrpSpPr/>
          <p:nvPr/>
        </p:nvGrpSpPr>
        <p:grpSpPr>
          <a:xfrm>
            <a:off x="8382000" y="3048000"/>
            <a:ext cx="4343400" cy="381000"/>
            <a:chOff x="8382000" y="3048000"/>
            <a:chExt cx="4343400" cy="381000"/>
          </a:xfrm>
        </p:grpSpPr>
        <p:cxnSp>
          <p:nvCxnSpPr>
            <p:cNvPr id="29" name="Straight Arrow Connector 28"/>
            <p:cNvCxnSpPr/>
            <p:nvPr/>
          </p:nvCxnSpPr>
          <p:spPr bwMode="auto">
            <a:xfrm>
              <a:off x="8382000" y="3429000"/>
              <a:ext cx="4343400" cy="0"/>
            </a:xfrm>
            <a:prstGeom prst="straightConnector1">
              <a:avLst/>
            </a:prstGeom>
            <a:solidFill>
              <a:schemeClr val="accent1"/>
            </a:solidFill>
            <a:ln w="38100" cap="flat" cmpd="sng" algn="ctr">
              <a:solidFill>
                <a:srgbClr val="CC66FF"/>
              </a:solidFill>
              <a:prstDash val="solid"/>
              <a:round/>
              <a:headEnd type="none" w="med" len="med"/>
              <a:tailEnd type="none" w="lg" len="lg"/>
            </a:ln>
            <a:effectLst/>
          </p:spPr>
        </p:cxnSp>
        <p:sp>
          <p:nvSpPr>
            <p:cNvPr id="34" name="TextBox 33"/>
            <p:cNvSpPr txBox="1"/>
            <p:nvPr/>
          </p:nvSpPr>
          <p:spPr>
            <a:xfrm>
              <a:off x="8646349" y="3048000"/>
              <a:ext cx="1031051" cy="369332"/>
            </a:xfrm>
            <a:prstGeom prst="rect">
              <a:avLst/>
            </a:prstGeom>
            <a:noFill/>
          </p:spPr>
          <p:txBody>
            <a:bodyPr wrap="none" rtlCol="0">
              <a:spAutoFit/>
            </a:bodyPr>
            <a:lstStyle/>
            <a:p>
              <a:r>
                <a:rPr lang="en-US" sz="1800" smtClean="0">
                  <a:solidFill>
                    <a:srgbClr val="CC66FF"/>
                  </a:solidFill>
                </a:rPr>
                <a:t>No FMA</a:t>
              </a:r>
              <a:endParaRPr lang="en-US" sz="1800" dirty="0">
                <a:solidFill>
                  <a:srgbClr val="CC66FF"/>
                </a:solidFill>
              </a:endParaRPr>
            </a:p>
          </p:txBody>
        </p:sp>
      </p:grpSp>
      <p:grpSp>
        <p:nvGrpSpPr>
          <p:cNvPr id="20" name="Group 19"/>
          <p:cNvGrpSpPr/>
          <p:nvPr/>
        </p:nvGrpSpPr>
        <p:grpSpPr>
          <a:xfrm>
            <a:off x="8382000" y="4419600"/>
            <a:ext cx="4343400" cy="381000"/>
            <a:chOff x="8382000" y="4419600"/>
            <a:chExt cx="4343400" cy="381000"/>
          </a:xfrm>
        </p:grpSpPr>
        <p:cxnSp>
          <p:nvCxnSpPr>
            <p:cNvPr id="33" name="Straight Arrow Connector 32"/>
            <p:cNvCxnSpPr/>
            <p:nvPr/>
          </p:nvCxnSpPr>
          <p:spPr bwMode="auto">
            <a:xfrm>
              <a:off x="8382000" y="4800600"/>
              <a:ext cx="4343400" cy="0"/>
            </a:xfrm>
            <a:prstGeom prst="straightConnector1">
              <a:avLst/>
            </a:prstGeom>
            <a:solidFill>
              <a:schemeClr val="accent1"/>
            </a:solidFill>
            <a:ln w="38100" cap="flat" cmpd="sng" algn="ctr">
              <a:solidFill>
                <a:srgbClr val="7030A0"/>
              </a:solidFill>
              <a:prstDash val="solid"/>
              <a:round/>
              <a:headEnd type="none" w="med" len="med"/>
              <a:tailEnd type="none" w="lg" len="lg"/>
            </a:ln>
            <a:effectLst/>
          </p:spPr>
        </p:cxnSp>
        <p:sp>
          <p:nvSpPr>
            <p:cNvPr id="37" name="TextBox 36"/>
            <p:cNvSpPr txBox="1"/>
            <p:nvPr/>
          </p:nvSpPr>
          <p:spPr>
            <a:xfrm>
              <a:off x="8676634" y="4419600"/>
              <a:ext cx="1838966" cy="369332"/>
            </a:xfrm>
            <a:prstGeom prst="rect">
              <a:avLst/>
            </a:prstGeom>
            <a:noFill/>
          </p:spPr>
          <p:txBody>
            <a:bodyPr wrap="none" rtlCol="0">
              <a:spAutoFit/>
            </a:bodyPr>
            <a:lstStyle/>
            <a:p>
              <a:r>
                <a:rPr lang="en-US" sz="1800" smtClean="0">
                  <a:solidFill>
                    <a:srgbClr val="7030A0"/>
                  </a:solidFill>
                </a:rPr>
                <a:t>No vectorization</a:t>
              </a:r>
              <a:endParaRPr lang="en-US" sz="1800" dirty="0">
                <a:solidFill>
                  <a:srgbClr val="7030A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grpSp>
        <p:nvGrpSpPr>
          <p:cNvPr id="19" name="Group 18"/>
          <p:cNvGrpSpPr/>
          <p:nvPr/>
        </p:nvGrpSpPr>
        <p:grpSpPr>
          <a:xfrm>
            <a:off x="9067800" y="2133600"/>
            <a:ext cx="3657600" cy="3657600"/>
            <a:chOff x="9067800" y="2133600"/>
            <a:chExt cx="36576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16" name="TextBox 15"/>
            <p:cNvSpPr txBox="1"/>
            <p:nvPr/>
          </p:nvSpPr>
          <p:spPr>
            <a:xfrm rot="18900000">
              <a:off x="10004180" y="3734412"/>
              <a:ext cx="1261884" cy="369332"/>
            </a:xfrm>
            <a:prstGeom prst="rect">
              <a:avLst/>
            </a:prstGeom>
            <a:noFill/>
          </p:spPr>
          <p:txBody>
            <a:bodyPr wrap="none" rtlCol="0">
              <a:spAutoFit/>
            </a:bodyPr>
            <a:lstStyle/>
            <a:p>
              <a:pPr algn="ctr"/>
              <a:r>
                <a:rPr lang="en-US" sz="1800" dirty="0" smtClean="0">
                  <a:solidFill>
                    <a:srgbClr val="0432FF"/>
                  </a:solidFill>
                </a:rPr>
                <a:t>DDR GB/s</a:t>
              </a:r>
              <a:endParaRPr lang="en-US" sz="1800" dirty="0">
                <a:solidFill>
                  <a:srgbClr val="0432FF"/>
                </a:solidFill>
              </a:endParaRPr>
            </a:p>
          </p:txBody>
        </p:sp>
      </p:grpSp>
      <p:sp>
        <p:nvSpPr>
          <p:cNvPr id="17" name="TextBox 16"/>
          <p:cNvSpPr txBox="1"/>
          <p:nvPr/>
        </p:nvSpPr>
        <p:spPr>
          <a:xfrm>
            <a:off x="8624886" y="5782505"/>
            <a:ext cx="4329113" cy="369332"/>
          </a:xfrm>
          <a:prstGeom prst="rect">
            <a:avLst/>
          </a:prstGeom>
          <a:noFill/>
        </p:spPr>
        <p:txBody>
          <a:bodyPr wrap="square" rtlCol="0">
            <a:sp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nvGrpSpPr>
          <p:cNvPr id="15" name="Group 14"/>
          <p:cNvGrpSpPr/>
          <p:nvPr/>
        </p:nvGrpSpPr>
        <p:grpSpPr>
          <a:xfrm>
            <a:off x="11201400" y="3581400"/>
            <a:ext cx="152400" cy="2209800"/>
            <a:chOff x="10210800" y="3809998"/>
            <a:chExt cx="152400" cy="2209800"/>
          </a:xfrm>
        </p:grpSpPr>
        <p:cxnSp>
          <p:nvCxnSpPr>
            <p:cNvPr id="35" name="Straight Connector 34"/>
            <p:cNvCxnSpPr/>
            <p:nvPr/>
          </p:nvCxnSpPr>
          <p:spPr bwMode="auto">
            <a:xfrm>
              <a:off x="10287000" y="3809998"/>
              <a:ext cx="0" cy="2209800"/>
            </a:xfrm>
            <a:prstGeom prst="line">
              <a:avLst/>
            </a:prstGeom>
            <a:solidFill>
              <a:schemeClr val="accent1"/>
            </a:solidFill>
            <a:ln w="19050" cap="flat" cmpd="sng" algn="ctr">
              <a:solidFill>
                <a:srgbClr val="7030A0"/>
              </a:solidFill>
              <a:prstDash val="dash"/>
              <a:round/>
              <a:headEnd type="none" w="med" len="med"/>
              <a:tailEnd type="none" w="med" len="med"/>
            </a:ln>
            <a:effectLst/>
          </p:spPr>
        </p:cxnSp>
        <p:sp>
          <p:nvSpPr>
            <p:cNvPr id="36" name="Oval 35"/>
            <p:cNvSpPr/>
            <p:nvPr/>
          </p:nvSpPr>
          <p:spPr bwMode="auto">
            <a:xfrm>
              <a:off x="10210800" y="4952999"/>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4" name="Cloud 23"/>
          <p:cNvSpPr/>
          <p:nvPr/>
        </p:nvSpPr>
        <p:spPr bwMode="auto">
          <a:xfrm>
            <a:off x="11353800" y="4267200"/>
            <a:ext cx="2667000" cy="1676400"/>
          </a:xfrm>
          <a:prstGeom prst="cloud">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hangingPunct="0"/>
            <a:r>
              <a:rPr lang="en-US" sz="1600" b="1" dirty="0" smtClean="0">
                <a:solidFill>
                  <a:srgbClr val="7030A0"/>
                </a:solidFill>
                <a:latin typeface="Arial" charset="0"/>
                <a:ea typeface="ＭＳ Ｐゴシック" charset="-128"/>
                <a:cs typeface="ＭＳ Ｐゴシック" charset="-128"/>
              </a:rPr>
              <a:t>Lack of DLP </a:t>
            </a:r>
            <a:r>
              <a:rPr lang="en-US" sz="1600" b="1" smtClean="0">
                <a:solidFill>
                  <a:srgbClr val="7030A0"/>
                </a:solidFill>
                <a:latin typeface="Arial" charset="0"/>
                <a:ea typeface="ＭＳ Ｐゴシック" charset="-128"/>
                <a:cs typeface="ＭＳ Ｐゴシック" charset="-128"/>
              </a:rPr>
              <a:t>pulls performance below </a:t>
            </a:r>
            <a:r>
              <a:rPr lang="en-US" sz="1600" b="1" dirty="0" smtClean="0">
                <a:solidFill>
                  <a:srgbClr val="7030A0"/>
                </a:solidFill>
                <a:latin typeface="Arial" charset="0"/>
                <a:ea typeface="ＭＳ Ｐゴシック" charset="-128"/>
                <a:cs typeface="ＭＳ Ｐゴシック" charset="-128"/>
              </a:rPr>
              <a:t>DDR Roofline</a:t>
            </a:r>
            <a:endParaRPr kumimoji="0" lang="en-US" sz="1200" i="0" strike="noStrike" cap="none" normalizeH="0" baseline="0" dirty="0" smtClean="0">
              <a:ln>
                <a:noFill/>
              </a:ln>
              <a:solidFill>
                <a:srgbClr val="7030A0"/>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3214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514600"/>
            <a:ext cx="12801600" cy="1600200"/>
          </a:xfrm>
        </p:spPr>
        <p:txBody>
          <a:bodyPr anchor="ctr"/>
          <a:lstStyle/>
          <a:p>
            <a:r>
              <a:rPr lang="en-US" sz="9600" dirty="0" smtClean="0"/>
              <a:t>Initial LBL/NERSC Roofline Efforts</a:t>
            </a:r>
            <a:endParaRPr lang="en-US" sz="9600" dirty="0"/>
          </a:p>
        </p:txBody>
      </p:sp>
    </p:spTree>
    <p:extLst>
      <p:ext uri="{BB962C8B-B14F-4D97-AF65-F5344CB8AC3E}">
        <p14:creationId xmlns:p14="http://schemas.microsoft.com/office/powerpoint/2010/main" val="744382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LBL Roofline Efforts / Goals</a:t>
            </a:r>
            <a:endParaRPr lang="en-US" dirty="0"/>
          </a:p>
        </p:txBody>
      </p:sp>
      <p:sp>
        <p:nvSpPr>
          <p:cNvPr id="3" name="Content Placeholder 2"/>
          <p:cNvSpPr>
            <a:spLocks noGrp="1"/>
          </p:cNvSpPr>
          <p:nvPr>
            <p:ph idx="1"/>
          </p:nvPr>
        </p:nvSpPr>
        <p:spPr>
          <a:xfrm>
            <a:off x="457200" y="1447800"/>
            <a:ext cx="13716000" cy="1524000"/>
          </a:xfrm>
        </p:spPr>
        <p:txBody>
          <a:bodyPr/>
          <a:lstStyle/>
          <a:p>
            <a:pPr marL="457200" indent="-457200">
              <a:spcBef>
                <a:spcPts val="800"/>
              </a:spcBef>
              <a:buFont typeface="+mj-lt"/>
              <a:buAutoNum type="arabicPeriod"/>
            </a:pPr>
            <a:r>
              <a:rPr lang="en-US" sz="4000" dirty="0" smtClean="0">
                <a:solidFill>
                  <a:srgbClr val="002060"/>
                </a:solidFill>
              </a:rPr>
              <a:t>Node Characterization</a:t>
            </a:r>
          </a:p>
          <a:p>
            <a:pPr marL="457200" indent="-457200">
              <a:spcBef>
                <a:spcPts val="800"/>
              </a:spcBef>
              <a:buFont typeface="+mj-lt"/>
              <a:buAutoNum type="arabicPeriod"/>
            </a:pPr>
            <a:endParaRPr lang="en-US" sz="4000" dirty="0" smtClean="0">
              <a:solidFill>
                <a:srgbClr val="002060"/>
              </a:solidFill>
            </a:endParaRPr>
          </a:p>
          <a:p>
            <a:pPr marL="457200" indent="-457200">
              <a:spcBef>
                <a:spcPts val="800"/>
              </a:spcBef>
              <a:buFont typeface="+mj-lt"/>
              <a:buAutoNum type="arabicPeriod"/>
            </a:pPr>
            <a:r>
              <a:rPr lang="en-US" sz="4000" dirty="0" smtClean="0">
                <a:solidFill>
                  <a:srgbClr val="002060"/>
                </a:solidFill>
              </a:rPr>
              <a:t>Application Instrumentation/Characterization</a:t>
            </a:r>
          </a:p>
          <a:p>
            <a:pPr marL="457200" indent="-457200">
              <a:spcBef>
                <a:spcPts val="800"/>
              </a:spcBef>
              <a:buFont typeface="+mj-lt"/>
              <a:buAutoNum type="arabicPeriod"/>
            </a:pPr>
            <a:endParaRPr lang="en-US" sz="4000" dirty="0" smtClean="0">
              <a:solidFill>
                <a:srgbClr val="002060"/>
              </a:solidFill>
            </a:endParaRPr>
          </a:p>
          <a:p>
            <a:pPr marL="457200" indent="-457200">
              <a:spcBef>
                <a:spcPts val="800"/>
              </a:spcBef>
              <a:buFont typeface="+mj-lt"/>
              <a:buAutoNum type="arabicPeriod"/>
            </a:pPr>
            <a:r>
              <a:rPr lang="en-US" sz="4000" dirty="0" smtClean="0">
                <a:solidFill>
                  <a:srgbClr val="002060"/>
                </a:solidFill>
              </a:rPr>
              <a:t>Using Roofline to drive application performance analysis and optimization for KNL.</a:t>
            </a:r>
            <a:endParaRPr lang="en-US" sz="4000" b="1" dirty="0" smtClean="0">
              <a:solidFill>
                <a:srgbClr val="0432FF"/>
              </a:solidFill>
            </a:endParaRP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16</a:t>
            </a:fld>
            <a:endParaRPr lang="en-US" dirty="0"/>
          </a:p>
        </p:txBody>
      </p:sp>
    </p:spTree>
    <p:extLst>
      <p:ext uri="{BB962C8B-B14F-4D97-AF65-F5344CB8AC3E}">
        <p14:creationId xmlns:p14="http://schemas.microsoft.com/office/powerpoint/2010/main" val="174601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Characterization?</a:t>
            </a:r>
            <a:endParaRPr lang="en-US" dirty="0"/>
          </a:p>
        </p:txBody>
      </p:sp>
      <p:sp>
        <p:nvSpPr>
          <p:cNvPr id="3" name="Content Placeholder 2"/>
          <p:cNvSpPr>
            <a:spLocks noGrp="1"/>
          </p:cNvSpPr>
          <p:nvPr>
            <p:ph idx="1"/>
          </p:nvPr>
        </p:nvSpPr>
        <p:spPr>
          <a:xfrm>
            <a:off x="457200" y="1447800"/>
            <a:ext cx="6858000" cy="2743200"/>
          </a:xfrm>
        </p:spPr>
        <p:txBody>
          <a:bodyPr/>
          <a:lstStyle/>
          <a:p>
            <a:pPr marL="457200" indent="-457200">
              <a:spcBef>
                <a:spcPts val="800"/>
              </a:spcBef>
              <a:buFont typeface="Wingdings" charset="2"/>
              <a:buChar char="§"/>
            </a:pPr>
            <a:r>
              <a:rPr lang="en-US" sz="3200" b="1" dirty="0" smtClean="0">
                <a:solidFill>
                  <a:srgbClr val="FF0080"/>
                </a:solidFill>
              </a:rPr>
              <a:t>“Marketing Numbers”</a:t>
            </a:r>
            <a:r>
              <a:rPr lang="en-US" sz="3200" dirty="0" smtClean="0">
                <a:solidFill>
                  <a:srgbClr val="002060"/>
                </a:solidFill>
              </a:rPr>
              <a:t> can be deceptive</a:t>
            </a:r>
            <a:r>
              <a:rPr lang="mr-IN" sz="3200" dirty="0" smtClean="0">
                <a:solidFill>
                  <a:srgbClr val="002060"/>
                </a:solidFill>
              </a:rPr>
              <a:t>…</a:t>
            </a:r>
            <a:endParaRPr lang="en-US" sz="3200" dirty="0" smtClean="0">
              <a:solidFill>
                <a:srgbClr val="002060"/>
              </a:solidFill>
            </a:endParaRPr>
          </a:p>
          <a:p>
            <a:pPr marL="914400" indent="-457200">
              <a:spcBef>
                <a:spcPts val="800"/>
              </a:spcBef>
              <a:buFont typeface="Arial" charset="0"/>
              <a:buChar char="•"/>
            </a:pPr>
            <a:r>
              <a:rPr lang="en-US" sz="2400" dirty="0" err="1" smtClean="0">
                <a:solidFill>
                  <a:srgbClr val="002060"/>
                </a:solidFill>
              </a:rPr>
              <a:t>TurboMode</a:t>
            </a:r>
            <a:r>
              <a:rPr lang="en-US" sz="2400" dirty="0" smtClean="0">
                <a:solidFill>
                  <a:srgbClr val="002060"/>
                </a:solidFill>
              </a:rPr>
              <a:t> / </a:t>
            </a:r>
            <a:r>
              <a:rPr lang="en-US" sz="2400" dirty="0" err="1" smtClean="0">
                <a:solidFill>
                  <a:srgbClr val="002060"/>
                </a:solidFill>
              </a:rPr>
              <a:t>Underclock</a:t>
            </a:r>
            <a:r>
              <a:rPr lang="en-US" sz="2400" dirty="0" smtClean="0">
                <a:solidFill>
                  <a:srgbClr val="002060"/>
                </a:solidFill>
              </a:rPr>
              <a:t> for AVX</a:t>
            </a:r>
          </a:p>
          <a:p>
            <a:pPr marL="914400" indent="-457200">
              <a:spcBef>
                <a:spcPts val="800"/>
              </a:spcBef>
              <a:buFont typeface="Arial" charset="0"/>
              <a:buChar char="•"/>
            </a:pPr>
            <a:r>
              <a:rPr lang="en-US" sz="2400" dirty="0" smtClean="0">
                <a:solidFill>
                  <a:srgbClr val="002060"/>
                </a:solidFill>
              </a:rPr>
              <a:t>Pin BW vs. real bandwidth</a:t>
            </a:r>
          </a:p>
          <a:p>
            <a:pPr marL="914400" indent="-457200">
              <a:spcBef>
                <a:spcPts val="800"/>
              </a:spcBef>
              <a:buFont typeface="Arial" charset="0"/>
              <a:buChar char="•"/>
            </a:pPr>
            <a:r>
              <a:rPr lang="en-US" sz="2400" dirty="0" smtClean="0">
                <a:solidFill>
                  <a:srgbClr val="002060"/>
                </a:solidFill>
              </a:rPr>
              <a:t>compiler failings on high-AI loops.</a:t>
            </a:r>
            <a:endParaRPr lang="en-US" sz="2400" b="1" dirty="0">
              <a:solidFill>
                <a:srgbClr val="0432FF"/>
              </a:solidFill>
            </a:endParaRP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17</a:t>
            </a:fld>
            <a:endParaRPr lang="en-US" dirty="0"/>
          </a:p>
        </p:txBody>
      </p:sp>
      <p:grpSp>
        <p:nvGrpSpPr>
          <p:cNvPr id="4" name="Group 3"/>
          <p:cNvGrpSpPr/>
          <p:nvPr/>
        </p:nvGrpSpPr>
        <p:grpSpPr>
          <a:xfrm>
            <a:off x="228600" y="4114800"/>
            <a:ext cx="14173200" cy="3810000"/>
            <a:chOff x="228600" y="4114800"/>
            <a:chExt cx="14173200" cy="3810000"/>
          </a:xfrm>
        </p:grpSpPr>
        <p:sp>
          <p:nvSpPr>
            <p:cNvPr id="6" name="Content Placeholder 2"/>
            <p:cNvSpPr txBox="1">
              <a:spLocks/>
            </p:cNvSpPr>
            <p:nvPr/>
          </p:nvSpPr>
          <p:spPr>
            <a:xfrm>
              <a:off x="228600" y="7315200"/>
              <a:ext cx="14173200" cy="6096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spcBef>
                  <a:spcPts val="800"/>
                </a:spcBef>
              </a:pPr>
              <a:r>
                <a:rPr lang="en-US" sz="1800" kern="0" dirty="0" smtClean="0">
                  <a:hlinkClick r:id="rId3"/>
                </a:rPr>
                <a:t>https://crd.lbl.gov/departments/computer-science/PAR/research/roofline/</a:t>
              </a:r>
              <a:endParaRPr lang="en-US" sz="1800" kern="0" dirty="0" smtClean="0"/>
            </a:p>
            <a:p>
              <a:pPr marL="0" indent="0">
                <a:spcBef>
                  <a:spcPts val="800"/>
                </a:spcBef>
              </a:pPr>
              <a:endParaRPr lang="en-US" sz="1800" kern="0" dirty="0"/>
            </a:p>
          </p:txBody>
        </p:sp>
        <p:sp>
          <p:nvSpPr>
            <p:cNvPr id="10" name="Content Placeholder 2"/>
            <p:cNvSpPr txBox="1">
              <a:spLocks/>
            </p:cNvSpPr>
            <p:nvPr/>
          </p:nvSpPr>
          <p:spPr>
            <a:xfrm>
              <a:off x="457200" y="4114800"/>
              <a:ext cx="6858000" cy="25146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3200" kern="0" dirty="0" smtClean="0"/>
                <a:t>LBL developed the Empirical Roofline Toolkit (ERT)</a:t>
              </a:r>
              <a:r>
                <a:rPr lang="mr-IN" sz="3200" kern="0" dirty="0" smtClean="0"/>
                <a:t>…</a:t>
              </a:r>
              <a:endParaRPr lang="en-US" sz="3200" kern="0" dirty="0" smtClean="0"/>
            </a:p>
            <a:p>
              <a:pPr marL="949301" lvl="3" indent="-457200">
                <a:spcBef>
                  <a:spcPts val="800"/>
                </a:spcBef>
                <a:buSzPct val="100000"/>
                <a:buFont typeface="Arial" charset="0"/>
                <a:buChar char="•"/>
              </a:pPr>
              <a:r>
                <a:rPr lang="en-US" sz="2400" kern="0" dirty="0" smtClean="0"/>
                <a:t>Characterize CPU/GPU systems</a:t>
              </a:r>
            </a:p>
            <a:p>
              <a:pPr marL="949301" lvl="3" indent="-457200">
                <a:spcBef>
                  <a:spcPts val="800"/>
                </a:spcBef>
                <a:buSzPct val="100000"/>
                <a:buFont typeface="Arial" charset="0"/>
                <a:buChar char="•"/>
              </a:pPr>
              <a:r>
                <a:rPr lang="en-US" sz="2400" kern="0" dirty="0" smtClean="0"/>
                <a:t>Peak Flop rates</a:t>
              </a:r>
            </a:p>
            <a:p>
              <a:pPr marL="949301" lvl="3" indent="-457200">
                <a:spcBef>
                  <a:spcPts val="800"/>
                </a:spcBef>
                <a:buSzPct val="100000"/>
                <a:buFont typeface="Arial" charset="0"/>
                <a:buChar char="•"/>
              </a:pPr>
              <a:r>
                <a:rPr lang="en-US" sz="2400" kern="0" dirty="0" smtClean="0"/>
                <a:t>Bandwidths for each level of memory</a:t>
              </a:r>
            </a:p>
            <a:p>
              <a:pPr marL="949301" lvl="3" indent="-457200">
                <a:spcBef>
                  <a:spcPts val="800"/>
                </a:spcBef>
                <a:buSzPct val="100000"/>
                <a:buFont typeface="Arial" charset="0"/>
                <a:buChar char="•"/>
              </a:pPr>
              <a:r>
                <a:rPr lang="en-US" sz="2400" b="1" kern="0" dirty="0" err="1" smtClean="0">
                  <a:solidFill>
                    <a:srgbClr val="0432FF"/>
                  </a:solidFill>
                </a:rPr>
                <a:t>MPI+OpenMP</a:t>
              </a:r>
              <a:r>
                <a:rPr lang="en-US" sz="2400" b="1" kern="0" dirty="0" smtClean="0">
                  <a:solidFill>
                    <a:srgbClr val="0432FF"/>
                  </a:solidFill>
                </a:rPr>
                <a:t>/CUDA == multiple GPUs</a:t>
              </a:r>
              <a:endParaRPr lang="en-US" sz="3200" b="1" kern="0" dirty="0">
                <a:solidFill>
                  <a:srgbClr val="0432FF"/>
                </a:solidFill>
              </a:endParaRPr>
            </a:p>
          </p:txBody>
        </p:sp>
      </p:grpSp>
      <p:grpSp>
        <p:nvGrpSpPr>
          <p:cNvPr id="15" name="Group 14"/>
          <p:cNvGrpSpPr/>
          <p:nvPr/>
        </p:nvGrpSpPr>
        <p:grpSpPr>
          <a:xfrm>
            <a:off x="7391400" y="762000"/>
            <a:ext cx="4677878" cy="4114800"/>
            <a:chOff x="7391400" y="762000"/>
            <a:chExt cx="4677878" cy="411480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133" r="4020"/>
            <a:stretch/>
          </p:blipFill>
          <p:spPr>
            <a:xfrm>
              <a:off x="7391400" y="762000"/>
              <a:ext cx="4677878" cy="4114800"/>
            </a:xfrm>
            <a:prstGeom prst="rect">
              <a:avLst/>
            </a:prstGeom>
          </p:spPr>
        </p:pic>
        <p:sp>
          <p:nvSpPr>
            <p:cNvPr id="11" name="TextBox 10"/>
            <p:cNvSpPr txBox="1"/>
            <p:nvPr/>
          </p:nvSpPr>
          <p:spPr>
            <a:xfrm>
              <a:off x="8686800" y="1143000"/>
              <a:ext cx="2362200" cy="365760"/>
            </a:xfrm>
            <a:prstGeom prst="rect">
              <a:avLst/>
            </a:prstGeom>
            <a:solidFill>
              <a:schemeClr val="bg1"/>
            </a:solidFill>
            <a:ln>
              <a:solidFill>
                <a:schemeClr val="tx1"/>
              </a:solidFill>
            </a:ln>
          </p:spPr>
          <p:txBody>
            <a:bodyPr wrap="none" lIns="0" tIns="0" rIns="0" rtlCol="0" anchor="ctr" anchorCtr="0">
              <a:noAutofit/>
            </a:bodyPr>
            <a:lstStyle/>
            <a:p>
              <a:pPr algn="ctr"/>
              <a:r>
                <a:rPr lang="en-US" sz="2000" b="1" dirty="0" smtClean="0"/>
                <a:t>Cori / KNL</a:t>
              </a:r>
              <a:endParaRPr lang="en-US" sz="2000" b="1" dirty="0"/>
            </a:p>
          </p:txBody>
        </p:sp>
      </p:grpSp>
      <p:grpSp>
        <p:nvGrpSpPr>
          <p:cNvPr id="14" name="Group 13"/>
          <p:cNvGrpSpPr/>
          <p:nvPr/>
        </p:nvGrpSpPr>
        <p:grpSpPr>
          <a:xfrm>
            <a:off x="10363200" y="2834640"/>
            <a:ext cx="4267200" cy="4069080"/>
            <a:chOff x="10363200" y="2834640"/>
            <a:chExt cx="4267200" cy="4069080"/>
          </a:xfrm>
        </p:grpSpPr>
        <p:sp>
          <p:nvSpPr>
            <p:cNvPr id="9" name="Rectangle 8"/>
            <p:cNvSpPr/>
            <p:nvPr/>
          </p:nvSpPr>
          <p:spPr bwMode="auto">
            <a:xfrm>
              <a:off x="10439400" y="2834640"/>
              <a:ext cx="4191000" cy="3794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5989" t="13104" r="12070" b="4137"/>
            <a:stretch/>
          </p:blipFill>
          <p:spPr>
            <a:xfrm>
              <a:off x="10363200" y="3246120"/>
              <a:ext cx="4114800" cy="3657600"/>
            </a:xfrm>
            <a:prstGeom prst="rect">
              <a:avLst/>
            </a:prstGeom>
          </p:spPr>
        </p:pic>
        <p:sp>
          <p:nvSpPr>
            <p:cNvPr id="13" name="TextBox 12"/>
            <p:cNvSpPr txBox="1"/>
            <p:nvPr/>
          </p:nvSpPr>
          <p:spPr>
            <a:xfrm>
              <a:off x="11430000" y="3063240"/>
              <a:ext cx="2514600" cy="365760"/>
            </a:xfrm>
            <a:prstGeom prst="rect">
              <a:avLst/>
            </a:prstGeom>
            <a:solidFill>
              <a:schemeClr val="bg1"/>
            </a:solidFill>
            <a:ln>
              <a:solidFill>
                <a:schemeClr val="tx1"/>
              </a:solidFill>
            </a:ln>
          </p:spPr>
          <p:txBody>
            <a:bodyPr wrap="none" lIns="0" tIns="0" rIns="0" rtlCol="0" anchor="ctr" anchorCtr="0">
              <a:noAutofit/>
            </a:bodyPr>
            <a:lstStyle/>
            <a:p>
              <a:pPr algn="ctr"/>
              <a:r>
                <a:rPr lang="en-US" sz="2000" b="1" dirty="0" err="1" smtClean="0"/>
                <a:t>SummitDev</a:t>
              </a:r>
              <a:r>
                <a:rPr lang="en-US" sz="2000" b="1" dirty="0" smtClean="0"/>
                <a:t> / 4GPUs</a:t>
              </a:r>
              <a:endParaRPr lang="en-US" sz="2000" b="1" dirty="0"/>
            </a:p>
          </p:txBody>
        </p:sp>
      </p:grpSp>
    </p:spTree>
    <p:extLst>
      <p:ext uri="{BB962C8B-B14F-4D97-AF65-F5344CB8AC3E}">
        <p14:creationId xmlns:p14="http://schemas.microsoft.com/office/powerpoint/2010/main" val="18059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with Performance Counters?</a:t>
            </a:r>
            <a:endParaRPr lang="en-US" dirty="0"/>
          </a:p>
        </p:txBody>
      </p:sp>
      <p:sp>
        <p:nvSpPr>
          <p:cNvPr id="3" name="Content Placeholder 2"/>
          <p:cNvSpPr>
            <a:spLocks noGrp="1"/>
          </p:cNvSpPr>
          <p:nvPr>
            <p:ph idx="1"/>
          </p:nvPr>
        </p:nvSpPr>
        <p:spPr>
          <a:xfrm>
            <a:off x="457200" y="1447800"/>
            <a:ext cx="13716000" cy="1524000"/>
          </a:xfrm>
        </p:spPr>
        <p:txBody>
          <a:bodyPr/>
          <a:lstStyle/>
          <a:p>
            <a:pPr marL="457200" indent="-457200">
              <a:spcBef>
                <a:spcPts val="800"/>
              </a:spcBef>
              <a:buClr>
                <a:srgbClr val="002060"/>
              </a:buClr>
              <a:buFont typeface="Wingdings" charset="2"/>
              <a:buChar char="§"/>
            </a:pPr>
            <a:r>
              <a:rPr lang="en-US" sz="3200" b="1" i="1" dirty="0" smtClean="0">
                <a:solidFill>
                  <a:srgbClr val="002060"/>
                </a:solidFill>
              </a:rPr>
              <a:t>Characterizing applications with performance counters can be problematic</a:t>
            </a:r>
            <a:r>
              <a:rPr lang="mr-IN" sz="3200" b="1" i="1" dirty="0" smtClean="0">
                <a:solidFill>
                  <a:srgbClr val="002060"/>
                </a:solidFill>
              </a:rPr>
              <a:t>…</a:t>
            </a:r>
            <a:endParaRPr lang="en-US" sz="3200" b="1" i="1" dirty="0" smtClean="0">
              <a:solidFill>
                <a:srgbClr val="002060"/>
              </a:solidFill>
            </a:endParaRPr>
          </a:p>
          <a:p>
            <a:pPr marL="914400" indent="-457200">
              <a:spcBef>
                <a:spcPts val="800"/>
              </a:spcBef>
              <a:buClr>
                <a:srgbClr val="FF0000"/>
              </a:buClr>
              <a:buFont typeface="ZapfDingbatsITC" charset="0"/>
              <a:buChar char="✘"/>
            </a:pPr>
            <a:r>
              <a:rPr lang="en-US" sz="3000" dirty="0" smtClean="0">
                <a:solidFill>
                  <a:srgbClr val="002060"/>
                </a:solidFill>
              </a:rPr>
              <a:t>Flop Counters can be broken/missing in production processors</a:t>
            </a:r>
          </a:p>
          <a:p>
            <a:pPr marL="914400" indent="-457200">
              <a:spcBef>
                <a:spcPts val="800"/>
              </a:spcBef>
              <a:buClr>
                <a:srgbClr val="FF0000"/>
              </a:buClr>
              <a:buFont typeface="ZapfDingbatsITC" charset="0"/>
              <a:buChar char="✘"/>
            </a:pPr>
            <a:r>
              <a:rPr lang="en-US" sz="3000" dirty="0" smtClean="0">
                <a:solidFill>
                  <a:srgbClr val="002060"/>
                </a:solidFill>
              </a:rPr>
              <a:t>Vectorization/Masking can complicate counting Flop’s</a:t>
            </a:r>
          </a:p>
          <a:p>
            <a:pPr marL="914400" indent="-457200">
              <a:spcBef>
                <a:spcPts val="800"/>
              </a:spcBef>
              <a:buClr>
                <a:srgbClr val="FF0000"/>
              </a:buClr>
              <a:buFont typeface="ZapfDingbatsITC" charset="0"/>
              <a:buChar char="✘"/>
            </a:pPr>
            <a:r>
              <a:rPr lang="en-US" sz="3000" dirty="0" smtClean="0">
                <a:solidFill>
                  <a:srgbClr val="002060"/>
                </a:solidFill>
              </a:rPr>
              <a:t>Counting Loads and Stores doesn’t capture cache reuse while counting cache misses doesn’t account for </a:t>
            </a:r>
            <a:r>
              <a:rPr lang="en-US" sz="3000" dirty="0" err="1" smtClean="0">
                <a:solidFill>
                  <a:srgbClr val="002060"/>
                </a:solidFill>
              </a:rPr>
              <a:t>prefetchers</a:t>
            </a:r>
            <a:r>
              <a:rPr lang="en-US" sz="3000" dirty="0" smtClean="0">
                <a:solidFill>
                  <a:srgbClr val="002060"/>
                </a:solidFill>
              </a:rPr>
              <a:t>.</a:t>
            </a:r>
          </a:p>
          <a:p>
            <a:pPr marL="914400" indent="-457200">
              <a:spcBef>
                <a:spcPts val="800"/>
              </a:spcBef>
              <a:buClr>
                <a:srgbClr val="FF0000"/>
              </a:buClr>
              <a:buFont typeface="ZapfDingbatsITC" charset="0"/>
              <a:buChar char="✘"/>
            </a:pPr>
            <a:r>
              <a:rPr lang="en-US" sz="3000" dirty="0" smtClean="0">
                <a:solidFill>
                  <a:srgbClr val="002060"/>
                </a:solidFill>
              </a:rPr>
              <a:t>DRAM counters (</a:t>
            </a:r>
            <a:r>
              <a:rPr lang="en-US" sz="3000" dirty="0" err="1" smtClean="0">
                <a:solidFill>
                  <a:srgbClr val="002060"/>
                </a:solidFill>
              </a:rPr>
              <a:t>Uncore</a:t>
            </a:r>
            <a:r>
              <a:rPr lang="en-US" sz="3000" dirty="0" smtClean="0">
                <a:solidFill>
                  <a:srgbClr val="002060"/>
                </a:solidFill>
              </a:rPr>
              <a:t> PMU) might be accurate, but</a:t>
            </a:r>
            <a:r>
              <a:rPr lang="mr-IN" sz="3000" dirty="0" smtClean="0">
                <a:solidFill>
                  <a:srgbClr val="002060"/>
                </a:solidFill>
              </a:rPr>
              <a:t>…</a:t>
            </a:r>
            <a:endParaRPr lang="en-US" sz="3000" dirty="0" smtClean="0">
              <a:solidFill>
                <a:srgbClr val="002060"/>
              </a:solidFill>
            </a:endParaRPr>
          </a:p>
          <a:p>
            <a:pPr marL="1371600" indent="-457200">
              <a:spcBef>
                <a:spcPts val="800"/>
              </a:spcBef>
              <a:buClr>
                <a:srgbClr val="FF0000"/>
              </a:buClr>
              <a:buFont typeface="Arial" charset="0"/>
              <a:buChar char="•"/>
            </a:pPr>
            <a:r>
              <a:rPr lang="en-US" sz="3000" dirty="0" smtClean="0">
                <a:solidFill>
                  <a:srgbClr val="002060"/>
                </a:solidFill>
              </a:rPr>
              <a:t>are privileged and thus nominally inaccessible in user mode</a:t>
            </a:r>
          </a:p>
          <a:p>
            <a:pPr marL="1371600" indent="-457200">
              <a:spcBef>
                <a:spcPts val="800"/>
              </a:spcBef>
              <a:buClr>
                <a:srgbClr val="FF0000"/>
              </a:buClr>
              <a:buFont typeface="Arial" charset="0"/>
              <a:buChar char="•"/>
            </a:pPr>
            <a:r>
              <a:rPr lang="en-US" sz="3000" dirty="0" smtClean="0">
                <a:solidFill>
                  <a:srgbClr val="002060"/>
                </a:solidFill>
              </a:rPr>
              <a:t>may need vendor (e.g. Cray) and center (e.g. NERSC</a:t>
            </a:r>
            <a:r>
              <a:rPr lang="en-US" sz="3000" dirty="0">
                <a:solidFill>
                  <a:srgbClr val="002060"/>
                </a:solidFill>
              </a:rPr>
              <a:t>) approved OS/kernel </a:t>
            </a:r>
            <a:r>
              <a:rPr lang="en-US" sz="3000" dirty="0" smtClean="0">
                <a:solidFill>
                  <a:srgbClr val="002060"/>
                </a:solidFill>
              </a:rPr>
              <a:t>changes</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18</a:t>
            </a:fld>
            <a:endParaRPr lang="en-US" dirty="0"/>
          </a:p>
        </p:txBody>
      </p:sp>
    </p:spTree>
    <p:extLst>
      <p:ext uri="{BB962C8B-B14F-4D97-AF65-F5344CB8AC3E}">
        <p14:creationId xmlns:p14="http://schemas.microsoft.com/office/powerpoint/2010/main" val="123119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to Cobble Together Tools</a:t>
            </a:r>
            <a:r>
              <a:rPr lang="mr-IN" dirty="0" smtClean="0"/>
              <a:t>…</a:t>
            </a:r>
            <a:endParaRPr lang="en-US" dirty="0"/>
          </a:p>
        </p:txBody>
      </p:sp>
      <p:sp>
        <p:nvSpPr>
          <p:cNvPr id="3" name="Content Placeholder 2"/>
          <p:cNvSpPr>
            <a:spLocks noGrp="1"/>
          </p:cNvSpPr>
          <p:nvPr>
            <p:ph idx="1"/>
          </p:nvPr>
        </p:nvSpPr>
        <p:spPr>
          <a:xfrm>
            <a:off x="457200" y="1447800"/>
            <a:ext cx="8686800" cy="1524000"/>
          </a:xfrm>
        </p:spPr>
        <p:txBody>
          <a:bodyPr/>
          <a:lstStyle/>
          <a:p>
            <a:pPr marL="457200" indent="-457200">
              <a:spcBef>
                <a:spcPts val="800"/>
              </a:spcBef>
              <a:buFont typeface="Wingdings" charset="2"/>
              <a:buChar char="§"/>
            </a:pPr>
            <a:r>
              <a:rPr lang="en-US" sz="2800" dirty="0" smtClean="0">
                <a:solidFill>
                  <a:srgbClr val="002060"/>
                </a:solidFill>
              </a:rPr>
              <a:t>Use tools known/observed to work on NERSC’s Cori (KNL, HSW)</a:t>
            </a:r>
            <a:r>
              <a:rPr lang="mr-IN" sz="2800" dirty="0" smtClean="0">
                <a:solidFill>
                  <a:srgbClr val="002060"/>
                </a:solidFill>
              </a:rPr>
              <a:t>…</a:t>
            </a:r>
            <a:endParaRPr lang="en-US" sz="2800" dirty="0" smtClean="0">
              <a:solidFill>
                <a:srgbClr val="002060"/>
              </a:solidFill>
            </a:endParaRPr>
          </a:p>
          <a:p>
            <a:pPr marL="914400" indent="-457200">
              <a:spcBef>
                <a:spcPts val="800"/>
              </a:spcBef>
              <a:buFont typeface="Arial" charset="0"/>
              <a:buChar char="•"/>
            </a:pPr>
            <a:r>
              <a:rPr lang="en-US" sz="2400" dirty="0" smtClean="0">
                <a:solidFill>
                  <a:srgbClr val="002060"/>
                </a:solidFill>
              </a:rPr>
              <a:t>Used </a:t>
            </a:r>
            <a:r>
              <a:rPr lang="en-US" sz="2400" b="1" dirty="0" smtClean="0">
                <a:solidFill>
                  <a:srgbClr val="0432FF"/>
                </a:solidFill>
              </a:rPr>
              <a:t>Intel SDE</a:t>
            </a:r>
            <a:r>
              <a:rPr lang="en-US" sz="2400" dirty="0" smtClean="0">
                <a:solidFill>
                  <a:srgbClr val="0432FF"/>
                </a:solidFill>
              </a:rPr>
              <a:t> </a:t>
            </a:r>
            <a:r>
              <a:rPr lang="en-US" sz="2400" dirty="0" smtClean="0">
                <a:solidFill>
                  <a:srgbClr val="002060"/>
                </a:solidFill>
              </a:rPr>
              <a:t>(Pin binary instrumentation + emulation) to create software Flop counters</a:t>
            </a:r>
          </a:p>
          <a:p>
            <a:pPr marL="914400" indent="-457200">
              <a:spcBef>
                <a:spcPts val="800"/>
              </a:spcBef>
              <a:buFont typeface="Arial" charset="0"/>
              <a:buChar char="•"/>
            </a:pPr>
            <a:r>
              <a:rPr lang="en-US" sz="2400" dirty="0" smtClean="0">
                <a:solidFill>
                  <a:srgbClr val="002060"/>
                </a:solidFill>
              </a:rPr>
              <a:t>Used </a:t>
            </a:r>
            <a:r>
              <a:rPr lang="en-US" sz="2400" b="1" dirty="0" smtClean="0">
                <a:solidFill>
                  <a:srgbClr val="0432FF"/>
                </a:solidFill>
              </a:rPr>
              <a:t>Intel </a:t>
            </a:r>
            <a:r>
              <a:rPr lang="en-US" sz="2400" b="1" dirty="0" err="1" smtClean="0">
                <a:solidFill>
                  <a:srgbClr val="0432FF"/>
                </a:solidFill>
              </a:rPr>
              <a:t>VTune</a:t>
            </a:r>
            <a:r>
              <a:rPr lang="en-US" sz="2400" dirty="0" smtClean="0">
                <a:solidFill>
                  <a:srgbClr val="0432FF"/>
                </a:solidFill>
              </a:rPr>
              <a:t> </a:t>
            </a:r>
            <a:r>
              <a:rPr lang="en-US" sz="2400" dirty="0" smtClean="0">
                <a:solidFill>
                  <a:srgbClr val="002060"/>
                </a:solidFill>
              </a:rPr>
              <a:t>performance tool (NERSC/Cray approved) to access </a:t>
            </a:r>
            <a:r>
              <a:rPr lang="en-US" sz="2400" dirty="0" err="1" smtClean="0">
                <a:solidFill>
                  <a:srgbClr val="002060"/>
                </a:solidFill>
              </a:rPr>
              <a:t>uncore</a:t>
            </a:r>
            <a:r>
              <a:rPr lang="en-US" sz="2400" dirty="0" smtClean="0">
                <a:solidFill>
                  <a:srgbClr val="002060"/>
                </a:solidFill>
              </a:rPr>
              <a:t> counters</a:t>
            </a:r>
          </a:p>
          <a:p>
            <a:pPr marL="457200" indent="-457200">
              <a:spcBef>
                <a:spcPts val="800"/>
              </a:spcBef>
              <a:buFont typeface="Wingdings" charset="2"/>
              <a:buChar char="Ø"/>
            </a:pPr>
            <a:r>
              <a:rPr lang="en-US" sz="2800" dirty="0" smtClean="0">
                <a:solidFill>
                  <a:srgbClr val="002060"/>
                </a:solidFill>
              </a:rPr>
              <a:t>Accurate measurement of Flop’s (HSW) and DRAM data movement (HSW and KNL)</a:t>
            </a:r>
          </a:p>
          <a:p>
            <a:pPr marL="457200" indent="-457200">
              <a:spcBef>
                <a:spcPts val="800"/>
              </a:spcBef>
              <a:buFont typeface="Wingdings" charset="2"/>
              <a:buChar char="Ø"/>
            </a:pPr>
            <a:r>
              <a:rPr lang="en-US" sz="2800" dirty="0" smtClean="0">
                <a:solidFill>
                  <a:srgbClr val="002060"/>
                </a:solidFill>
              </a:rPr>
              <a:t>Used by NESAP (NERSC </a:t>
            </a:r>
            <a:r>
              <a:rPr lang="en-US" sz="2800" dirty="0">
                <a:solidFill>
                  <a:srgbClr val="002060"/>
                </a:solidFill>
              </a:rPr>
              <a:t>KNL application readiness </a:t>
            </a:r>
            <a:r>
              <a:rPr lang="en-US" sz="2800" dirty="0" smtClean="0">
                <a:solidFill>
                  <a:srgbClr val="002060"/>
                </a:solidFill>
              </a:rPr>
              <a:t>project) to characterize apps on Cori</a:t>
            </a:r>
            <a:r>
              <a:rPr lang="mr-IN" sz="2800" dirty="0" smtClean="0">
                <a:solidFill>
                  <a:srgbClr val="002060"/>
                </a:solidFill>
              </a:rPr>
              <a:t>…</a:t>
            </a:r>
            <a:endParaRPr lang="en-US" sz="2800" dirty="0">
              <a:solidFill>
                <a:srgbClr val="002060"/>
              </a:solidFill>
            </a:endParaRPr>
          </a:p>
          <a:p>
            <a:pPr marL="457200" indent="-457200">
              <a:spcBef>
                <a:spcPts val="800"/>
              </a:spcBef>
              <a:buFont typeface="Wingdings" charset="2"/>
              <a:buChar char="Ø"/>
            </a:pPr>
            <a:endParaRPr lang="en-US" sz="2800" b="1" dirty="0" smtClean="0">
              <a:solidFill>
                <a:srgbClr val="0432FF"/>
              </a:solidFill>
            </a:endParaRP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19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600200"/>
            <a:ext cx="4572000" cy="4508774"/>
          </a:xfrm>
          <a:prstGeom prst="rect">
            <a:avLst/>
          </a:prstGeom>
        </p:spPr>
      </p:pic>
      <p:sp>
        <p:nvSpPr>
          <p:cNvPr id="6" name="Content Placeholder 2"/>
          <p:cNvSpPr txBox="1">
            <a:spLocks/>
          </p:cNvSpPr>
          <p:nvPr/>
        </p:nvSpPr>
        <p:spPr>
          <a:xfrm>
            <a:off x="762000" y="6705600"/>
            <a:ext cx="12954000" cy="6096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165546" lvl="2" indent="0">
              <a:spcBef>
                <a:spcPts val="800"/>
              </a:spcBef>
              <a:buSzPct val="100000"/>
              <a:buNone/>
            </a:pPr>
            <a:r>
              <a:rPr lang="en-US" sz="2400" kern="0" dirty="0" smtClean="0">
                <a:hlinkClick r:id="rId3"/>
              </a:rPr>
              <a:t>http://www.nersc.gov/users/application-performance/measuring-arithmetic-intensity/</a:t>
            </a:r>
            <a:endParaRPr lang="en-US" sz="2400" kern="0" dirty="0" smtClean="0"/>
          </a:p>
          <a:p>
            <a:pPr marL="492101" lvl="3" indent="0">
              <a:spcBef>
                <a:spcPts val="800"/>
              </a:spcBef>
              <a:buSzPct val="100000"/>
              <a:buNone/>
            </a:pPr>
            <a:endParaRPr lang="en-US" sz="2400" kern="0" dirty="0" smtClean="0"/>
          </a:p>
          <a:p>
            <a:pPr marL="492101" lvl="3" indent="0">
              <a:spcBef>
                <a:spcPts val="800"/>
              </a:spcBef>
              <a:buSzPct val="100000"/>
              <a:buNone/>
            </a:pPr>
            <a:endParaRPr lang="en-US" sz="2400" kern="0" dirty="0" smtClean="0"/>
          </a:p>
          <a:p>
            <a:pPr marL="492101" lvl="3" indent="0">
              <a:spcBef>
                <a:spcPts val="800"/>
              </a:spcBef>
              <a:buSzPct val="100000"/>
              <a:buNone/>
            </a:pPr>
            <a:endParaRPr lang="en-US" sz="2400" kern="0" dirty="0"/>
          </a:p>
        </p:txBody>
      </p:sp>
      <p:sp>
        <p:nvSpPr>
          <p:cNvPr id="8" name="TextBox 7"/>
          <p:cNvSpPr txBox="1"/>
          <p:nvPr/>
        </p:nvSpPr>
        <p:spPr>
          <a:xfrm>
            <a:off x="228600" y="7315200"/>
            <a:ext cx="6400800" cy="914400"/>
          </a:xfrm>
          <a:prstGeom prst="rect">
            <a:avLst/>
          </a:prstGeom>
          <a:noFill/>
        </p:spPr>
        <p:txBody>
          <a:bodyPr wrap="none" lIns="0" tIns="0" rIns="0" rtlCol="0" anchor="ctr" anchorCtr="0">
            <a:noAutofit/>
          </a:bodyPr>
          <a:lstStyle/>
          <a:p>
            <a:r>
              <a:rPr lang="en-US" sz="1200" dirty="0" smtClean="0">
                <a:solidFill>
                  <a:schemeClr val="bg1">
                    <a:lumMod val="50000"/>
                  </a:schemeClr>
                </a:solidFill>
              </a:rPr>
              <a:t>NERSC is LBL’s production computing division</a:t>
            </a:r>
          </a:p>
          <a:p>
            <a:r>
              <a:rPr lang="en-US" sz="1200" dirty="0" smtClean="0">
                <a:solidFill>
                  <a:schemeClr val="bg1">
                    <a:lumMod val="50000"/>
                  </a:schemeClr>
                </a:solidFill>
              </a:rPr>
              <a:t>CRD is LBL’s Computational Research Division</a:t>
            </a:r>
          </a:p>
          <a:p>
            <a:r>
              <a:rPr lang="en-US" sz="1200" dirty="0" smtClean="0">
                <a:solidFill>
                  <a:schemeClr val="bg1">
                    <a:lumMod val="50000"/>
                  </a:schemeClr>
                </a:solidFill>
              </a:rPr>
              <a:t>NESAP is NERSC’s KNL application readiness project</a:t>
            </a:r>
          </a:p>
          <a:p>
            <a:r>
              <a:rPr lang="en-US" sz="1200" dirty="0" smtClean="0">
                <a:solidFill>
                  <a:schemeClr val="bg1">
                    <a:lumMod val="50000"/>
                  </a:schemeClr>
                </a:solidFill>
              </a:rPr>
              <a:t>LBL is part of SUPER (DOE SciDAC3 Computer Science Institute)</a:t>
            </a:r>
          </a:p>
        </p:txBody>
      </p:sp>
    </p:spTree>
    <p:extLst>
      <p:ext uri="{BB962C8B-B14F-4D97-AF65-F5344CB8AC3E}">
        <p14:creationId xmlns:p14="http://schemas.microsoft.com/office/powerpoint/2010/main" val="1941967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828800" y="3124200"/>
            <a:ext cx="10972800" cy="4495800"/>
          </a:xfrm>
        </p:spPr>
        <p:txBody>
          <a:bodyPr/>
          <a:lstStyle/>
          <a:p>
            <a:pPr marL="457200" indent="-457200" algn="just">
              <a:spcBef>
                <a:spcPts val="800"/>
              </a:spcBef>
              <a:buFont typeface="Wingdings" charset="2"/>
              <a:buChar char="§"/>
            </a:pPr>
            <a:r>
              <a:rPr lang="en-US" sz="1800" b="0" dirty="0">
                <a:ea typeface="ＭＳ Ｐゴシック" pitchFamily="-106" charset="-128"/>
                <a:cs typeface="ＭＳ Ｐゴシック" pitchFamily="-106" charset="-128"/>
              </a:rPr>
              <a:t>This material is based upon work supported by the Advanced Scientific Computing Research Program in the U.S. Department of Energy, Office of Science, under  Award Number DE-AC02-05CH11231</a:t>
            </a:r>
            <a:r>
              <a:rPr lang="en-US" sz="1800" b="0" dirty="0" smtClean="0">
                <a:ea typeface="ＭＳ Ｐゴシック" pitchFamily="-106" charset="-128"/>
                <a:cs typeface="ＭＳ Ｐゴシック" pitchFamily="-106" charset="-128"/>
              </a:rPr>
              <a:t>.</a:t>
            </a:r>
          </a:p>
          <a:p>
            <a:pPr marL="457200" indent="-457200" algn="just">
              <a:spcBef>
                <a:spcPts val="800"/>
              </a:spcBef>
              <a:buFont typeface="Wingdings" charset="2"/>
              <a:buChar char="§"/>
            </a:pPr>
            <a:r>
              <a:rPr lang="en-US" sz="1800" b="0" dirty="0" smtClean="0">
                <a:ea typeface="ＭＳ Ｐゴシック" pitchFamily="-106" charset="-128"/>
                <a:cs typeface="ＭＳ Ｐゴシック" pitchFamily="-106" charset="-128"/>
              </a:rPr>
              <a:t>This material is based upon work supported by the DOE RAPIDS </a:t>
            </a:r>
            <a:r>
              <a:rPr lang="en-US" sz="1800" b="0" dirty="0" err="1" smtClean="0">
                <a:ea typeface="ＭＳ Ｐゴシック" pitchFamily="-106" charset="-128"/>
                <a:cs typeface="ＭＳ Ｐゴシック" pitchFamily="-106" charset="-128"/>
              </a:rPr>
              <a:t>SciDAC</a:t>
            </a:r>
            <a:r>
              <a:rPr lang="en-US" sz="1800" b="0" smtClean="0">
                <a:ea typeface="ＭＳ Ｐゴシック" pitchFamily="-106" charset="-128"/>
                <a:cs typeface="ＭＳ Ｐゴシック" pitchFamily="-106" charset="-128"/>
              </a:rPr>
              <a:t> Institute. </a:t>
            </a:r>
            <a:endParaRPr lang="en-US" sz="1800" b="0" dirty="0" smtClean="0">
              <a:ea typeface="ＭＳ Ｐゴシック" pitchFamily="-106" charset="-128"/>
              <a:cs typeface="ＭＳ Ｐゴシック" pitchFamily="-106" charset="-128"/>
            </a:endParaRPr>
          </a:p>
          <a:p>
            <a:pPr marL="457200" indent="-457200" algn="just">
              <a:spcBef>
                <a:spcPts val="800"/>
              </a:spcBef>
              <a:buFont typeface="Wingdings" charset="2"/>
              <a:buChar char="§"/>
            </a:pPr>
            <a:r>
              <a:rPr lang="en-US" sz="1800" b="0" dirty="0" smtClean="0">
                <a:ea typeface="ＭＳ Ｐゴシック" pitchFamily="-106" charset="-128"/>
                <a:cs typeface="ＭＳ Ｐゴシック" pitchFamily="-106" charset="-128"/>
              </a:rPr>
              <a:t>This research used resources of the National Energy Research Scientific Computing Center (NERSC), which is supported by the Office of Science of the U.S. Department of Energy under contract DE-AC02-05CH11231.</a:t>
            </a:r>
          </a:p>
          <a:p>
            <a:pPr marL="457200" indent="-457200" algn="just">
              <a:spcBef>
                <a:spcPts val="800"/>
              </a:spcBef>
              <a:buFont typeface="Wingdings" charset="2"/>
              <a:buChar char="§"/>
            </a:pPr>
            <a:r>
              <a:rPr lang="en-US" sz="1800" b="0" dirty="0" smtClean="0"/>
              <a:t>This research used resources of the Oak Ridge Leadership Facility at the Oak Ridge National Laboratory, which is supported by the Office of Science of the U.S. Department of Energy under Contract No. DE-AC05-00OR22725.</a:t>
            </a:r>
          </a:p>
        </p:txBody>
      </p:sp>
      <p:sp>
        <p:nvSpPr>
          <p:cNvPr id="3" name="Title 5"/>
          <p:cNvSpPr>
            <a:spLocks noGrp="1"/>
          </p:cNvSpPr>
          <p:nvPr>
            <p:ph type="ctrTitle"/>
          </p:nvPr>
        </p:nvSpPr>
        <p:spPr>
          <a:xfrm>
            <a:off x="914400" y="1371600"/>
            <a:ext cx="12801600" cy="1828800"/>
          </a:xfrm>
        </p:spPr>
        <p:txBody>
          <a:bodyPr anchor="ctr"/>
          <a:lstStyle/>
          <a:p>
            <a:r>
              <a:rPr lang="en-US" sz="9600" dirty="0" smtClean="0"/>
              <a:t>Acknowledgements</a:t>
            </a:r>
            <a:endParaRPr lang="en-US" sz="9600" dirty="0"/>
          </a:p>
        </p:txBody>
      </p:sp>
    </p:spTree>
    <p:extLst>
      <p:ext uri="{BB962C8B-B14F-4D97-AF65-F5344CB8AC3E}">
        <p14:creationId xmlns:p14="http://schemas.microsoft.com/office/powerpoint/2010/main" val="1079955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Roofline Analysis of NESAP Codes</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20</a:t>
            </a:fld>
            <a:endParaRPr lang="en-US" dirty="0"/>
          </a:p>
        </p:txBody>
      </p:sp>
      <p:pic>
        <p:nvPicPr>
          <p:cNvPr id="8" name="Picture 7" descr="picsar-haswell.pdf"/>
          <p:cNvPicPr>
            <a:picLocks/>
          </p:cNvPicPr>
          <p:nvPr/>
        </p:nvPicPr>
        <p:blipFill>
          <a:blip r:embed="rId3">
            <a:extLst>
              <a:ext uri="{28A0092B-C50C-407E-A947-70E740481C1C}">
                <a14:useLocalDpi xmlns:a14="http://schemas.microsoft.com/office/drawing/2010/main" val="0"/>
              </a:ext>
            </a:extLst>
          </a:blip>
          <a:stretch>
            <a:fillRect/>
          </a:stretch>
        </p:blipFill>
        <p:spPr>
          <a:xfrm>
            <a:off x="9601200" y="1828800"/>
            <a:ext cx="4572000" cy="2743200"/>
          </a:xfrm>
          <a:prstGeom prst="rect">
            <a:avLst/>
          </a:prstGeom>
        </p:spPr>
      </p:pic>
      <p:pic>
        <p:nvPicPr>
          <p:cNvPr id="9" name="Picture 8" descr="picsar-knl.pdf"/>
          <p:cNvPicPr>
            <a:picLocks/>
          </p:cNvPicPr>
          <p:nvPr/>
        </p:nvPicPr>
        <p:blipFill>
          <a:blip r:embed="rId4">
            <a:extLst>
              <a:ext uri="{28A0092B-C50C-407E-A947-70E740481C1C}">
                <a14:useLocalDpi xmlns:a14="http://schemas.microsoft.com/office/drawing/2010/main" val="0"/>
              </a:ext>
            </a:extLst>
          </a:blip>
          <a:stretch>
            <a:fillRect/>
          </a:stretch>
        </p:blipFill>
        <p:spPr>
          <a:xfrm>
            <a:off x="9601200" y="4572000"/>
            <a:ext cx="4572000" cy="2743200"/>
          </a:xfrm>
          <a:prstGeom prst="rect">
            <a:avLst/>
          </a:prstGeom>
        </p:spPr>
      </p:pic>
      <p:pic>
        <p:nvPicPr>
          <p:cNvPr id="10" name="Picture 9" descr="emgeo-knl.pdf"/>
          <p:cNvPicPr>
            <a:picLocks/>
          </p:cNvPicPr>
          <p:nvPr/>
        </p:nvPicPr>
        <p:blipFill>
          <a:blip r:embed="rId5">
            <a:extLst>
              <a:ext uri="{28A0092B-C50C-407E-A947-70E740481C1C}">
                <a14:useLocalDpi xmlns:a14="http://schemas.microsoft.com/office/drawing/2010/main" val="0"/>
              </a:ext>
            </a:extLst>
          </a:blip>
          <a:stretch>
            <a:fillRect/>
          </a:stretch>
        </p:blipFill>
        <p:spPr>
          <a:xfrm>
            <a:off x="5029200" y="4572000"/>
            <a:ext cx="4572000" cy="2743200"/>
          </a:xfrm>
          <a:prstGeom prst="rect">
            <a:avLst/>
          </a:prstGeom>
        </p:spPr>
      </p:pic>
      <p:pic>
        <p:nvPicPr>
          <p:cNvPr id="11" name="Picture 10" descr="emgeo-haswell.pdf"/>
          <p:cNvPicPr>
            <a:picLocks/>
          </p:cNvPicPr>
          <p:nvPr/>
        </p:nvPicPr>
        <p:blipFill>
          <a:blip r:embed="rId6">
            <a:extLst>
              <a:ext uri="{28A0092B-C50C-407E-A947-70E740481C1C}">
                <a14:useLocalDpi xmlns:a14="http://schemas.microsoft.com/office/drawing/2010/main" val="0"/>
              </a:ext>
            </a:extLst>
          </a:blip>
          <a:stretch>
            <a:fillRect/>
          </a:stretch>
        </p:blipFill>
        <p:spPr>
          <a:xfrm>
            <a:off x="5029200" y="1828800"/>
            <a:ext cx="4572000" cy="2743200"/>
          </a:xfrm>
          <a:prstGeom prst="rect">
            <a:avLst/>
          </a:prstGeom>
        </p:spPr>
      </p:pic>
      <p:pic>
        <p:nvPicPr>
          <p:cNvPr id="12" name="Picture 11" descr="mfdn-knl.pdf"/>
          <p:cNvPicPr>
            <a:picLocks/>
          </p:cNvPicPr>
          <p:nvPr/>
        </p:nvPicPr>
        <p:blipFill>
          <a:blip r:embed="rId7">
            <a:extLst>
              <a:ext uri="{28A0092B-C50C-407E-A947-70E740481C1C}">
                <a14:useLocalDpi xmlns:a14="http://schemas.microsoft.com/office/drawing/2010/main" val="0"/>
              </a:ext>
            </a:extLst>
          </a:blip>
          <a:stretch>
            <a:fillRect/>
          </a:stretch>
        </p:blipFill>
        <p:spPr>
          <a:xfrm>
            <a:off x="457200" y="4572000"/>
            <a:ext cx="4572000" cy="2743200"/>
          </a:xfrm>
          <a:prstGeom prst="rect">
            <a:avLst/>
          </a:prstGeom>
        </p:spPr>
      </p:pic>
      <p:pic>
        <p:nvPicPr>
          <p:cNvPr id="13" name="Picture 12" descr="mfdn-haswell.pdf"/>
          <p:cNvPicPr>
            <a:picLocks/>
          </p:cNvPicPr>
          <p:nvPr/>
        </p:nvPicPr>
        <p:blipFill>
          <a:blip r:embed="rId8">
            <a:extLst>
              <a:ext uri="{28A0092B-C50C-407E-A947-70E740481C1C}">
                <a14:useLocalDpi xmlns:a14="http://schemas.microsoft.com/office/drawing/2010/main" val="0"/>
              </a:ext>
            </a:extLst>
          </a:blip>
          <a:stretch>
            <a:fillRect/>
          </a:stretch>
        </p:blipFill>
        <p:spPr>
          <a:xfrm>
            <a:off x="457200" y="1828800"/>
            <a:ext cx="4572000" cy="2743200"/>
          </a:xfrm>
          <a:prstGeom prst="rect">
            <a:avLst/>
          </a:prstGeom>
        </p:spPr>
      </p:pic>
      <p:sp>
        <p:nvSpPr>
          <p:cNvPr id="14" name="Content Placeholder 2"/>
          <p:cNvSpPr txBox="1">
            <a:spLocks/>
          </p:cNvSpPr>
          <p:nvPr/>
        </p:nvSpPr>
        <p:spPr>
          <a:xfrm rot="16200000">
            <a:off x="-1130300" y="2971800"/>
            <a:ext cx="2743200" cy="457200"/>
          </a:xfrm>
          <a:prstGeom prst="rect">
            <a:avLst/>
          </a:prstGeom>
        </p:spPr>
        <p:txBody>
          <a:bodyPr wrap="none" lIns="0" tIns="0" rIns="0" bIns="65311" anchor="ctr" anchorCtr="0"/>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3200" b="1" u="sng" kern="0" dirty="0" smtClean="0"/>
              <a:t>2P HSW</a:t>
            </a:r>
            <a:endParaRPr lang="en-US" sz="2400" b="1" u="sng" kern="0" dirty="0"/>
          </a:p>
        </p:txBody>
      </p:sp>
      <p:sp>
        <p:nvSpPr>
          <p:cNvPr id="15" name="Content Placeholder 2"/>
          <p:cNvSpPr txBox="1">
            <a:spLocks/>
          </p:cNvSpPr>
          <p:nvPr/>
        </p:nvSpPr>
        <p:spPr>
          <a:xfrm rot="16200000">
            <a:off x="-1143000" y="5715000"/>
            <a:ext cx="2743200" cy="457200"/>
          </a:xfrm>
          <a:prstGeom prst="rect">
            <a:avLst/>
          </a:prstGeom>
        </p:spPr>
        <p:txBody>
          <a:bodyPr wrap="none" lIns="0" tIns="0" rIns="0" bIns="65311" anchor="ctr" anchorCtr="0"/>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3200" b="1" u="sng" kern="0" dirty="0" smtClean="0"/>
              <a:t>KNL</a:t>
            </a:r>
            <a:endParaRPr lang="en-US" sz="2400" b="1" u="sng" kern="0" dirty="0"/>
          </a:p>
        </p:txBody>
      </p:sp>
      <p:grpSp>
        <p:nvGrpSpPr>
          <p:cNvPr id="24" name="Group 23"/>
          <p:cNvGrpSpPr/>
          <p:nvPr/>
        </p:nvGrpSpPr>
        <p:grpSpPr>
          <a:xfrm>
            <a:off x="0" y="1371600"/>
            <a:ext cx="14630400" cy="5943600"/>
            <a:chOff x="0" y="1371600"/>
            <a:chExt cx="14630400" cy="5943600"/>
          </a:xfrm>
        </p:grpSpPr>
        <p:cxnSp>
          <p:nvCxnSpPr>
            <p:cNvPr id="16" name="Straight Connector 15"/>
            <p:cNvCxnSpPr/>
            <p:nvPr/>
          </p:nvCxnSpPr>
          <p:spPr bwMode="auto">
            <a:xfrm>
              <a:off x="5029200" y="1371600"/>
              <a:ext cx="0" cy="5943600"/>
            </a:xfrm>
            <a:prstGeom prst="line">
              <a:avLst/>
            </a:prstGeom>
            <a:solidFill>
              <a:schemeClr val="accent1"/>
            </a:solidFill>
            <a:ln w="76200" cap="flat" cmpd="sng" algn="ctr">
              <a:solidFill>
                <a:schemeClr val="bg1"/>
              </a:solidFill>
              <a:prstDash val="solid"/>
              <a:round/>
              <a:headEnd type="none" w="med" len="med"/>
              <a:tailEnd type="none" w="med" len="med"/>
            </a:ln>
            <a:effectLst/>
          </p:spPr>
        </p:cxnSp>
        <p:cxnSp>
          <p:nvCxnSpPr>
            <p:cNvPr id="17" name="Straight Connector 16"/>
            <p:cNvCxnSpPr/>
            <p:nvPr/>
          </p:nvCxnSpPr>
          <p:spPr bwMode="auto">
            <a:xfrm>
              <a:off x="9601200" y="1371600"/>
              <a:ext cx="0" cy="5943600"/>
            </a:xfrm>
            <a:prstGeom prst="line">
              <a:avLst/>
            </a:prstGeom>
            <a:solidFill>
              <a:schemeClr val="accent1"/>
            </a:solidFill>
            <a:ln w="76200"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14173200" y="1371600"/>
              <a:ext cx="0" cy="5943600"/>
            </a:xfrm>
            <a:prstGeom prst="line">
              <a:avLst/>
            </a:prstGeom>
            <a:solidFill>
              <a:schemeClr val="accent1"/>
            </a:solidFill>
            <a:ln w="7620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a:off x="457200" y="1371600"/>
              <a:ext cx="0" cy="5943600"/>
            </a:xfrm>
            <a:prstGeom prst="line">
              <a:avLst/>
            </a:prstGeom>
            <a:solidFill>
              <a:schemeClr val="accent1"/>
            </a:solidFill>
            <a:ln w="7620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V="1">
              <a:off x="0" y="1828799"/>
              <a:ext cx="14630400" cy="1"/>
            </a:xfrm>
            <a:prstGeom prst="line">
              <a:avLst/>
            </a:prstGeom>
            <a:solidFill>
              <a:schemeClr val="accent1"/>
            </a:solidFill>
            <a:ln w="76200"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flipV="1">
              <a:off x="0" y="4571999"/>
              <a:ext cx="14630400" cy="1"/>
            </a:xfrm>
            <a:prstGeom prst="line">
              <a:avLst/>
            </a:prstGeom>
            <a:solidFill>
              <a:schemeClr val="accent1"/>
            </a:solidFill>
            <a:ln w="76200" cap="flat" cmpd="sng" algn="ctr">
              <a:solidFill>
                <a:schemeClr val="bg1"/>
              </a:solidFill>
              <a:prstDash val="solid"/>
              <a:round/>
              <a:headEnd type="none" w="med" len="med"/>
              <a:tailEnd type="none" w="med" len="med"/>
            </a:ln>
            <a:effectLst/>
          </p:spPr>
        </p:cxnSp>
        <p:cxnSp>
          <p:nvCxnSpPr>
            <p:cNvPr id="23" name="Straight Connector 22"/>
            <p:cNvCxnSpPr/>
            <p:nvPr/>
          </p:nvCxnSpPr>
          <p:spPr bwMode="auto">
            <a:xfrm flipV="1">
              <a:off x="0" y="7315199"/>
              <a:ext cx="14630400" cy="1"/>
            </a:xfrm>
            <a:prstGeom prst="line">
              <a:avLst/>
            </a:prstGeom>
            <a:solidFill>
              <a:schemeClr val="accent1"/>
            </a:solidFill>
            <a:ln w="76200" cap="flat" cmpd="sng" algn="ctr">
              <a:solidFill>
                <a:schemeClr val="bg1"/>
              </a:solidFill>
              <a:prstDash val="solid"/>
              <a:round/>
              <a:headEnd type="none" w="med" len="med"/>
              <a:tailEnd type="none" w="med" len="med"/>
            </a:ln>
            <a:effectLst/>
          </p:spPr>
        </p:cxnSp>
      </p:grpSp>
      <p:grpSp>
        <p:nvGrpSpPr>
          <p:cNvPr id="27" name="Group 26"/>
          <p:cNvGrpSpPr/>
          <p:nvPr/>
        </p:nvGrpSpPr>
        <p:grpSpPr>
          <a:xfrm>
            <a:off x="457200" y="1371600"/>
            <a:ext cx="13716000" cy="457200"/>
            <a:chOff x="457200" y="1371600"/>
            <a:chExt cx="13716000" cy="457200"/>
          </a:xfrm>
        </p:grpSpPr>
        <p:sp>
          <p:nvSpPr>
            <p:cNvPr id="6" name="Content Placeholder 2"/>
            <p:cNvSpPr txBox="1">
              <a:spLocks/>
            </p:cNvSpPr>
            <p:nvPr/>
          </p:nvSpPr>
          <p:spPr>
            <a:xfrm>
              <a:off x="457200" y="1371600"/>
              <a:ext cx="4572000" cy="457200"/>
            </a:xfrm>
            <a:prstGeom prst="rect">
              <a:avLst/>
            </a:prstGeom>
          </p:spPr>
          <p:txBody>
            <a:bodyPr wrap="none" lIns="0" tIns="0" rIns="0" bIns="65311" anchor="ctr" anchorCtr="0"/>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3200" b="1" u="sng" kern="0" dirty="0" err="1" smtClean="0"/>
                <a:t>MFDn</a:t>
              </a:r>
              <a:endParaRPr lang="en-US" sz="2400" b="1" u="sng" kern="0" dirty="0"/>
            </a:p>
          </p:txBody>
        </p:sp>
        <p:sp>
          <p:nvSpPr>
            <p:cNvPr id="7" name="Content Placeholder 2"/>
            <p:cNvSpPr txBox="1">
              <a:spLocks/>
            </p:cNvSpPr>
            <p:nvPr/>
          </p:nvSpPr>
          <p:spPr>
            <a:xfrm>
              <a:off x="9601200" y="1371600"/>
              <a:ext cx="4572000" cy="457200"/>
            </a:xfrm>
            <a:prstGeom prst="rect">
              <a:avLst/>
            </a:prstGeom>
          </p:spPr>
          <p:txBody>
            <a:bodyPr wrap="none" lIns="0" tIns="0" rIns="0" bIns="65311" anchor="ctr" anchorCtr="0"/>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3200" b="1" u="sng" kern="0" dirty="0" smtClean="0"/>
                <a:t>PICSAR</a:t>
              </a:r>
              <a:endParaRPr lang="en-US" sz="2400" b="1" u="sng" kern="0" dirty="0"/>
            </a:p>
          </p:txBody>
        </p:sp>
        <p:sp>
          <p:nvSpPr>
            <p:cNvPr id="26" name="Content Placeholder 2"/>
            <p:cNvSpPr txBox="1">
              <a:spLocks/>
            </p:cNvSpPr>
            <p:nvPr/>
          </p:nvSpPr>
          <p:spPr>
            <a:xfrm>
              <a:off x="5029200" y="1371600"/>
              <a:ext cx="4572000" cy="457200"/>
            </a:xfrm>
            <a:prstGeom prst="rect">
              <a:avLst/>
            </a:prstGeom>
          </p:spPr>
          <p:txBody>
            <a:bodyPr wrap="none" lIns="0" tIns="0" rIns="0" bIns="65311" anchor="ctr" anchorCtr="0"/>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3200" b="1" u="sng" kern="0" dirty="0" err="1" smtClean="0"/>
                <a:t>EMGeo</a:t>
              </a:r>
              <a:endParaRPr lang="en-US" sz="2400" b="1" u="sng" kern="0" dirty="0"/>
            </a:p>
          </p:txBody>
        </p:sp>
      </p:grpSp>
      <p:sp>
        <p:nvSpPr>
          <p:cNvPr id="3" name="Explosion 2 2"/>
          <p:cNvSpPr/>
          <p:nvPr/>
        </p:nvSpPr>
        <p:spPr bwMode="auto">
          <a:xfrm rot="20335360">
            <a:off x="9077399" y="2620424"/>
            <a:ext cx="7010400" cy="2628900"/>
          </a:xfrm>
          <a:prstGeom prst="irregularSeal2">
            <a:avLst/>
          </a:prstGeom>
          <a:solidFill>
            <a:srgbClr val="FF0000"/>
          </a:solidFill>
          <a:ln w="9525"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ea typeface="ＭＳ Ｐゴシック" charset="-128"/>
                <a:cs typeface="ＭＳ Ｐゴシック" charset="-128"/>
              </a:rPr>
              <a:t>DRAM-only</a:t>
            </a:r>
            <a:r>
              <a:rPr kumimoji="0" lang="en-US" sz="2400" b="1" i="0" u="none" strike="noStrike" cap="none" normalizeH="0" dirty="0" smtClean="0">
                <a:ln>
                  <a:noFill/>
                </a:ln>
                <a:solidFill>
                  <a:srgbClr val="FFFF00"/>
                </a:solidFill>
                <a:effectLst/>
                <a:latin typeface="Arial" charset="0"/>
                <a:ea typeface="ＭＳ Ｐゴシック" charset="-128"/>
                <a:cs typeface="ＭＳ Ｐゴシック" charset="-128"/>
              </a:rPr>
              <a:t> </a:t>
            </a:r>
            <a:r>
              <a:rPr kumimoji="0" lang="en-US" sz="2400" b="1" i="0" u="none" strike="noStrike" cap="none" normalizeH="0" baseline="0" dirty="0" smtClean="0">
                <a:ln>
                  <a:noFill/>
                </a:ln>
                <a:solidFill>
                  <a:srgbClr val="FFFF00"/>
                </a:solidFill>
                <a:effectLst/>
                <a:latin typeface="Arial" charset="0"/>
                <a:ea typeface="ＭＳ Ｐゴシック" charset="-128"/>
                <a:cs typeface="ＭＳ Ｐゴシック" charset="-128"/>
              </a:rPr>
              <a:t>Roofline is</a:t>
            </a:r>
            <a:r>
              <a:rPr kumimoji="0" lang="en-US" sz="2400" b="1" i="0" u="none" strike="noStrike" cap="none" normalizeH="0" dirty="0" smtClean="0">
                <a:ln>
                  <a:noFill/>
                </a:ln>
                <a:solidFill>
                  <a:srgbClr val="FFFF00"/>
                </a:solidFill>
                <a:effectLst/>
                <a:latin typeface="Arial" charset="0"/>
                <a:ea typeface="ＭＳ Ｐゴシック" charset="-128"/>
                <a:cs typeface="ＭＳ Ｐゴシック" charset="-128"/>
              </a:rPr>
              <a:t> insufficient for PICSAR</a:t>
            </a:r>
            <a:endParaRPr kumimoji="0" lang="en-US" sz="2400" b="1" i="0" u="none" strike="noStrike" cap="none" normalizeH="0" baseline="0" dirty="0">
              <a:ln>
                <a:noFill/>
              </a:ln>
              <a:solidFill>
                <a:srgbClr val="FFFF00"/>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7051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LIKWID</a:t>
            </a:r>
            <a:endParaRPr lang="en-US" dirty="0"/>
          </a:p>
        </p:txBody>
      </p:sp>
      <p:sp>
        <p:nvSpPr>
          <p:cNvPr id="3" name="Content Placeholder 2"/>
          <p:cNvSpPr>
            <a:spLocks noGrp="1"/>
          </p:cNvSpPr>
          <p:nvPr>
            <p:ph idx="1"/>
          </p:nvPr>
        </p:nvSpPr>
        <p:spPr>
          <a:xfrm>
            <a:off x="457200" y="1447800"/>
            <a:ext cx="8229600" cy="5410200"/>
          </a:xfrm>
        </p:spPr>
        <p:txBody>
          <a:bodyPr/>
          <a:lstStyle/>
          <a:p>
            <a:pPr marL="457200" indent="-457200">
              <a:spcBef>
                <a:spcPts val="800"/>
              </a:spcBef>
              <a:buFont typeface="Wingdings" charset="2"/>
              <a:buChar char="§"/>
            </a:pPr>
            <a:r>
              <a:rPr lang="en-US" sz="3200" dirty="0" smtClean="0"/>
              <a:t>LIKWID provides easy to use wrappers </a:t>
            </a:r>
            <a:r>
              <a:rPr lang="en-US" sz="3200" dirty="0"/>
              <a:t>for measuring performance </a:t>
            </a:r>
            <a:r>
              <a:rPr lang="en-US" sz="3200" dirty="0" smtClean="0"/>
              <a:t>counters</a:t>
            </a:r>
            <a:r>
              <a:rPr lang="mr-IN" sz="3200" dirty="0" smtClean="0"/>
              <a:t>…</a:t>
            </a:r>
            <a:endParaRPr lang="en-US" sz="3200" dirty="0"/>
          </a:p>
          <a:p>
            <a:pPr marL="914400" indent="-457200">
              <a:spcBef>
                <a:spcPts val="800"/>
              </a:spcBef>
              <a:buClr>
                <a:srgbClr val="009051"/>
              </a:buClr>
              <a:buFont typeface="Wingdings" charset="2"/>
              <a:buChar char="ü"/>
            </a:pPr>
            <a:r>
              <a:rPr lang="en-US" sz="2200" b="1" dirty="0">
                <a:solidFill>
                  <a:srgbClr val="0432FF"/>
                </a:solidFill>
              </a:rPr>
              <a:t>Works on NERSC production systems</a:t>
            </a:r>
          </a:p>
          <a:p>
            <a:pPr marL="914400" indent="-457200">
              <a:spcBef>
                <a:spcPts val="800"/>
              </a:spcBef>
              <a:buClr>
                <a:srgbClr val="009051"/>
              </a:buClr>
              <a:buFont typeface="Wingdings" charset="2"/>
              <a:buChar char="ü"/>
            </a:pPr>
            <a:r>
              <a:rPr lang="en-US" sz="2200" dirty="0" smtClean="0"/>
              <a:t>Minimal overhead (&lt;1%)</a:t>
            </a:r>
          </a:p>
          <a:p>
            <a:pPr marL="914400" indent="-457200">
              <a:spcBef>
                <a:spcPts val="800"/>
              </a:spcBef>
              <a:buClr>
                <a:srgbClr val="009051"/>
              </a:buClr>
              <a:buFont typeface="Wingdings" charset="2"/>
              <a:buChar char="ü"/>
            </a:pPr>
            <a:r>
              <a:rPr lang="en-US" sz="2200" dirty="0" smtClean="0"/>
              <a:t>Scalable in distributed memory (MPI-friendly)</a:t>
            </a:r>
            <a:endParaRPr lang="en-US" sz="2200" dirty="0"/>
          </a:p>
          <a:p>
            <a:pPr marL="914400" indent="-457200">
              <a:spcBef>
                <a:spcPts val="800"/>
              </a:spcBef>
              <a:buClr>
                <a:srgbClr val="009051"/>
              </a:buClr>
              <a:buFont typeface="Wingdings" charset="2"/>
              <a:buChar char="ü"/>
            </a:pPr>
            <a:r>
              <a:rPr lang="en-US" sz="2200" dirty="0" smtClean="0"/>
              <a:t>Fast, </a:t>
            </a:r>
            <a:r>
              <a:rPr lang="en-US" sz="2200" dirty="0"/>
              <a:t>high-level </a:t>
            </a:r>
            <a:r>
              <a:rPr lang="en-US" sz="2200" dirty="0" smtClean="0"/>
              <a:t>characterization</a:t>
            </a:r>
          </a:p>
          <a:p>
            <a:pPr marL="914400" indent="-457200">
              <a:spcBef>
                <a:spcPts val="800"/>
              </a:spcBef>
              <a:buClr>
                <a:srgbClr val="FF0000"/>
              </a:buClr>
              <a:buFont typeface="ZapfDingbatsITC" charset="0"/>
              <a:buChar char="✘"/>
            </a:pPr>
            <a:r>
              <a:rPr lang="en-US" sz="2200" b="1" dirty="0" smtClean="0">
                <a:solidFill>
                  <a:srgbClr val="FF0080"/>
                </a:solidFill>
              </a:rPr>
              <a:t>No detailed timing breakdown or optimization advice</a:t>
            </a:r>
          </a:p>
          <a:p>
            <a:pPr marL="914400" indent="-457200">
              <a:spcBef>
                <a:spcPts val="800"/>
              </a:spcBef>
              <a:buClr>
                <a:srgbClr val="FF0000"/>
              </a:buClr>
              <a:buFont typeface="ZapfDingbatsITC" charset="0"/>
              <a:buChar char="✘"/>
            </a:pPr>
            <a:r>
              <a:rPr lang="en-US" sz="2200" b="1" dirty="0" smtClean="0">
                <a:solidFill>
                  <a:srgbClr val="FF0080"/>
                </a:solidFill>
              </a:rPr>
              <a:t>Limited by quality of hardware performance counter implementation (garbage in/garbage out)</a:t>
            </a:r>
          </a:p>
          <a:p>
            <a:pPr marL="457200" indent="-457200">
              <a:spcBef>
                <a:spcPts val="800"/>
              </a:spcBef>
              <a:buClr>
                <a:srgbClr val="002060"/>
              </a:buClr>
              <a:buFont typeface="Wingdings" charset="2"/>
              <a:buChar char="Ø"/>
            </a:pPr>
            <a:r>
              <a:rPr lang="en-US" sz="3200" b="1" dirty="0" smtClean="0">
                <a:solidFill>
                  <a:srgbClr val="0432FF"/>
                </a:solidFill>
              </a:rPr>
              <a:t>Useful tool that complements other tools</a:t>
            </a:r>
            <a:endParaRPr lang="en-US" sz="3200" b="1" dirty="0">
              <a:solidFill>
                <a:srgbClr val="0432FF"/>
              </a:solidFill>
            </a:endParaRP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1447800"/>
            <a:ext cx="5486400" cy="5486400"/>
          </a:xfrm>
          <a:prstGeom prst="rect">
            <a:avLst/>
          </a:prstGeom>
        </p:spPr>
      </p:pic>
      <p:sp>
        <p:nvSpPr>
          <p:cNvPr id="7" name="Rectangle 6"/>
          <p:cNvSpPr/>
          <p:nvPr/>
        </p:nvSpPr>
        <p:spPr>
          <a:xfrm>
            <a:off x="228600" y="7315200"/>
            <a:ext cx="7315200" cy="461665"/>
          </a:xfrm>
          <a:prstGeom prst="rect">
            <a:avLst/>
          </a:prstGeom>
        </p:spPr>
        <p:txBody>
          <a:bodyPr>
            <a:spAutoFit/>
          </a:bodyPr>
          <a:lstStyle/>
          <a:p>
            <a:pPr>
              <a:spcBef>
                <a:spcPts val="800"/>
              </a:spcBef>
            </a:pPr>
            <a:r>
              <a:rPr lang="en-US" sz="2400" dirty="0">
                <a:hlinkClick r:id="rId3"/>
              </a:rPr>
              <a:t>https://github.com/RRZE-HPC/likwid</a:t>
            </a:r>
            <a:endParaRPr lang="en-US" sz="2400" dirty="0"/>
          </a:p>
        </p:txBody>
      </p:sp>
    </p:spTree>
    <p:extLst>
      <p:ext uri="{BB962C8B-B14F-4D97-AF65-F5344CB8AC3E}">
        <p14:creationId xmlns:p14="http://schemas.microsoft.com/office/powerpoint/2010/main" val="120113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an integrated solution</a:t>
            </a:r>
            <a:r>
              <a:rPr lang="mr-IN" dirty="0" smtClean="0"/>
              <a:t>…</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22</a:t>
            </a:fld>
            <a:endParaRPr lang="en-US" dirty="0"/>
          </a:p>
        </p:txBody>
      </p:sp>
      <p:sp>
        <p:nvSpPr>
          <p:cNvPr id="6" name="Content Placeholder 2"/>
          <p:cNvSpPr txBox="1">
            <a:spLocks/>
          </p:cNvSpPr>
          <p:nvPr/>
        </p:nvSpPr>
        <p:spPr>
          <a:xfrm>
            <a:off x="457200" y="3962400"/>
            <a:ext cx="13716000" cy="15240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622746" lvl="2" indent="-457200">
              <a:spcBef>
                <a:spcPts val="800"/>
              </a:spcBef>
              <a:buSzPct val="100000"/>
              <a:buFont typeface="Wingdings" charset="2"/>
              <a:buChar char="§"/>
            </a:pPr>
            <a:r>
              <a:rPr lang="en-US" sz="3200" kern="0" dirty="0" smtClean="0">
                <a:solidFill>
                  <a:srgbClr val="002060"/>
                </a:solidFill>
              </a:rPr>
              <a:t>LIKWID was</a:t>
            </a:r>
            <a:r>
              <a:rPr lang="mr-IN" sz="3200" kern="0" dirty="0" smtClean="0">
                <a:solidFill>
                  <a:srgbClr val="002060"/>
                </a:solidFill>
              </a:rPr>
              <a:t>…</a:t>
            </a:r>
            <a:endParaRPr lang="en-US" sz="3200" kern="0" dirty="0" smtClean="0">
              <a:solidFill>
                <a:srgbClr val="002060"/>
              </a:solidFill>
            </a:endParaRPr>
          </a:p>
          <a:p>
            <a:pPr marL="949301" lvl="3" indent="-457200">
              <a:spcBef>
                <a:spcPts val="800"/>
              </a:spcBef>
              <a:buClr>
                <a:srgbClr val="009051"/>
              </a:buClr>
              <a:buSzPct val="100000"/>
              <a:buFont typeface="ZapfDingbatsITC" charset="0"/>
              <a:buChar char="✓"/>
            </a:pPr>
            <a:r>
              <a:rPr lang="en-US" sz="2400" dirty="0" smtClean="0">
                <a:solidFill>
                  <a:srgbClr val="002060"/>
                </a:solidFill>
              </a:rPr>
              <a:t>fast and easy to use</a:t>
            </a:r>
            <a:endParaRPr lang="en-US" sz="2400" dirty="0">
              <a:solidFill>
                <a:srgbClr val="002060"/>
              </a:solidFill>
            </a:endParaRPr>
          </a:p>
          <a:p>
            <a:pPr marL="949301" lvl="3" indent="-457200">
              <a:spcBef>
                <a:spcPts val="800"/>
              </a:spcBef>
              <a:buClr>
                <a:srgbClr val="FF0000"/>
              </a:buClr>
              <a:buSzPct val="100000"/>
              <a:buFont typeface="ZapfDingbatsITC" charset="0"/>
              <a:buChar char="✘"/>
            </a:pPr>
            <a:r>
              <a:rPr lang="en-US" sz="2400" dirty="0" smtClean="0">
                <a:solidFill>
                  <a:srgbClr val="002060"/>
                </a:solidFill>
              </a:rPr>
              <a:t>Suffered from the same limitations as </a:t>
            </a:r>
            <a:r>
              <a:rPr lang="en-US" sz="2400" dirty="0" err="1" smtClean="0">
                <a:solidFill>
                  <a:srgbClr val="002060"/>
                </a:solidFill>
              </a:rPr>
              <a:t>VTune</a:t>
            </a:r>
            <a:r>
              <a:rPr lang="en-US" sz="2400" dirty="0" smtClean="0">
                <a:solidFill>
                  <a:srgbClr val="002060"/>
                </a:solidFill>
              </a:rPr>
              <a:t>/SDE</a:t>
            </a:r>
            <a:endParaRPr lang="en-US" sz="2400" dirty="0">
              <a:solidFill>
                <a:srgbClr val="002060"/>
              </a:solidFill>
            </a:endParaRPr>
          </a:p>
        </p:txBody>
      </p:sp>
      <p:sp>
        <p:nvSpPr>
          <p:cNvPr id="7" name="Content Placeholder 2"/>
          <p:cNvSpPr txBox="1">
            <a:spLocks/>
          </p:cNvSpPr>
          <p:nvPr/>
        </p:nvSpPr>
        <p:spPr>
          <a:xfrm>
            <a:off x="457200" y="5486400"/>
            <a:ext cx="13716000" cy="7620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3200" kern="0" dirty="0" smtClean="0">
                <a:solidFill>
                  <a:srgbClr val="002060"/>
                </a:solidFill>
              </a:rPr>
              <a:t>ERT</a:t>
            </a:r>
            <a:r>
              <a:rPr lang="mr-IN" sz="3200" kern="0" dirty="0" smtClean="0">
                <a:solidFill>
                  <a:srgbClr val="002060"/>
                </a:solidFill>
              </a:rPr>
              <a:t>…</a:t>
            </a:r>
            <a:endParaRPr lang="en-US" sz="3200" kern="0" dirty="0" smtClean="0">
              <a:solidFill>
                <a:srgbClr val="002060"/>
              </a:solidFill>
            </a:endParaRPr>
          </a:p>
          <a:p>
            <a:pPr marL="949301" lvl="3" indent="-457200">
              <a:spcBef>
                <a:spcPts val="800"/>
              </a:spcBef>
              <a:buClr>
                <a:srgbClr val="009051"/>
              </a:buClr>
              <a:buSzPct val="100000"/>
              <a:buFont typeface="ZapfDingbatsITC" charset="0"/>
              <a:buChar char="✓"/>
            </a:pPr>
            <a:r>
              <a:rPr lang="en-US" sz="2400" dirty="0" smtClean="0">
                <a:solidFill>
                  <a:srgbClr val="002060"/>
                </a:solidFill>
              </a:rPr>
              <a:t>Characterized flops, and bandwidths (cache, DRAM)</a:t>
            </a:r>
          </a:p>
          <a:p>
            <a:pPr marL="949301" lvl="3" indent="-457200">
              <a:spcBef>
                <a:spcPts val="800"/>
              </a:spcBef>
              <a:buClr>
                <a:srgbClr val="009051"/>
              </a:buClr>
              <a:buSzPct val="100000"/>
              <a:buFont typeface="ZapfDingbatsITC" charset="0"/>
              <a:buChar char="✓"/>
            </a:pPr>
            <a:r>
              <a:rPr lang="en-US" sz="2400" dirty="0" smtClean="0">
                <a:solidFill>
                  <a:srgbClr val="002060"/>
                </a:solidFill>
              </a:rPr>
              <a:t>Interoperable with MPI, </a:t>
            </a:r>
            <a:r>
              <a:rPr lang="en-US" sz="2400" dirty="0" err="1" smtClean="0">
                <a:solidFill>
                  <a:srgbClr val="002060"/>
                </a:solidFill>
              </a:rPr>
              <a:t>OpenMP</a:t>
            </a:r>
            <a:r>
              <a:rPr lang="en-US" sz="2400" dirty="0" smtClean="0">
                <a:solidFill>
                  <a:srgbClr val="002060"/>
                </a:solidFill>
              </a:rPr>
              <a:t>, and CUDA</a:t>
            </a:r>
            <a:endParaRPr lang="en-US" sz="2400" dirty="0">
              <a:solidFill>
                <a:srgbClr val="002060"/>
              </a:solidFill>
            </a:endParaRPr>
          </a:p>
          <a:p>
            <a:pPr marL="949301" lvl="3" indent="-457200">
              <a:spcBef>
                <a:spcPts val="800"/>
              </a:spcBef>
              <a:buClr>
                <a:srgbClr val="FF0000"/>
              </a:buClr>
              <a:buSzPct val="100000"/>
              <a:buFont typeface="ZapfDingbatsITC" charset="0"/>
              <a:buChar char="✘"/>
            </a:pPr>
            <a:r>
              <a:rPr lang="en-US" sz="2400" dirty="0" smtClean="0">
                <a:solidFill>
                  <a:srgbClr val="002060"/>
                </a:solidFill>
              </a:rPr>
              <a:t>Required users to manually parse/incorporate the output</a:t>
            </a:r>
            <a:endParaRPr lang="en-US" sz="2400" kern="0" dirty="0">
              <a:solidFill>
                <a:srgbClr val="002060"/>
              </a:solidFill>
            </a:endParaRPr>
          </a:p>
        </p:txBody>
      </p:sp>
      <p:sp>
        <p:nvSpPr>
          <p:cNvPr id="8" name="Content Placeholder 2"/>
          <p:cNvSpPr txBox="1">
            <a:spLocks/>
          </p:cNvSpPr>
          <p:nvPr/>
        </p:nvSpPr>
        <p:spPr>
          <a:xfrm>
            <a:off x="457200" y="1447800"/>
            <a:ext cx="13716000" cy="15240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3200" dirty="0">
                <a:solidFill>
                  <a:srgbClr val="002060"/>
                </a:solidFill>
              </a:rPr>
              <a:t>Having to compose </a:t>
            </a:r>
            <a:r>
              <a:rPr lang="en-US" sz="3200" dirty="0" err="1">
                <a:solidFill>
                  <a:srgbClr val="002060"/>
                </a:solidFill>
              </a:rPr>
              <a:t>VTune</a:t>
            </a:r>
            <a:r>
              <a:rPr lang="en-US" sz="3200" dirty="0">
                <a:solidFill>
                  <a:srgbClr val="002060"/>
                </a:solidFill>
              </a:rPr>
              <a:t>, SDE, and plotting tools</a:t>
            </a:r>
            <a:r>
              <a:rPr lang="mr-IN" sz="3200" dirty="0">
                <a:solidFill>
                  <a:srgbClr val="002060"/>
                </a:solidFill>
              </a:rPr>
              <a:t>…</a:t>
            </a:r>
            <a:endParaRPr lang="en-US" sz="3200" dirty="0">
              <a:solidFill>
                <a:srgbClr val="002060"/>
              </a:solidFill>
            </a:endParaRPr>
          </a:p>
          <a:p>
            <a:pPr marL="949301" lvl="3" indent="-457200">
              <a:spcBef>
                <a:spcPts val="800"/>
              </a:spcBef>
              <a:buClr>
                <a:srgbClr val="009051"/>
              </a:buClr>
              <a:buSzPct val="100000"/>
              <a:buFont typeface="ZapfDingbatsITC" charset="0"/>
              <a:buChar char="✓"/>
            </a:pPr>
            <a:r>
              <a:rPr lang="en-US" sz="2400" dirty="0">
                <a:solidFill>
                  <a:srgbClr val="002060"/>
                </a:solidFill>
              </a:rPr>
              <a:t>worked correctly and benefited NESAP’s application readiness</a:t>
            </a:r>
          </a:p>
          <a:p>
            <a:pPr marL="949301" lvl="3" indent="-457200">
              <a:spcBef>
                <a:spcPts val="800"/>
              </a:spcBef>
              <a:buClr>
                <a:srgbClr val="FF0000"/>
              </a:buClr>
              <a:buSzPct val="100000"/>
              <a:buFont typeface="ZapfDingbatsITC" charset="0"/>
              <a:buChar char="✘"/>
            </a:pPr>
            <a:r>
              <a:rPr lang="en-US" sz="2400" dirty="0">
                <a:solidFill>
                  <a:srgbClr val="002060"/>
                </a:solidFill>
              </a:rPr>
              <a:t>forced users to learn/run multiple tools and manually parse/graph the output</a:t>
            </a:r>
          </a:p>
          <a:p>
            <a:pPr marL="949301" lvl="3" indent="-457200">
              <a:spcBef>
                <a:spcPts val="800"/>
              </a:spcBef>
              <a:buClr>
                <a:srgbClr val="FF0000"/>
              </a:buClr>
              <a:buSzPct val="100000"/>
              <a:buFont typeface="ZapfDingbatsITC" charset="0"/>
              <a:buChar char="✘"/>
            </a:pPr>
            <a:r>
              <a:rPr lang="en-US" sz="2400" dirty="0">
                <a:solidFill>
                  <a:srgbClr val="002060"/>
                </a:solidFill>
              </a:rPr>
              <a:t>forced users to instrument routines of interest in their application</a:t>
            </a:r>
          </a:p>
          <a:p>
            <a:pPr marL="949301" lvl="3" indent="-457200">
              <a:spcBef>
                <a:spcPts val="800"/>
              </a:spcBef>
              <a:buClr>
                <a:srgbClr val="FF0000"/>
              </a:buClr>
              <a:buSzPct val="100000"/>
              <a:buFont typeface="ZapfDingbatsITC" charset="0"/>
              <a:buChar char="✘"/>
            </a:pPr>
            <a:r>
              <a:rPr lang="en-US" sz="2400" dirty="0">
                <a:solidFill>
                  <a:srgbClr val="002060"/>
                </a:solidFill>
              </a:rPr>
              <a:t>lacked integration with compiler/debugger/disassembly</a:t>
            </a:r>
            <a:endParaRPr lang="en-US" sz="2400" b="1" dirty="0">
              <a:solidFill>
                <a:srgbClr val="002060"/>
              </a:solidFill>
            </a:endParaRPr>
          </a:p>
        </p:txBody>
      </p:sp>
    </p:spTree>
    <p:extLst>
      <p:ext uri="{BB962C8B-B14F-4D97-AF65-F5344CB8AC3E}">
        <p14:creationId xmlns:p14="http://schemas.microsoft.com/office/powerpoint/2010/main" val="10911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Advisor</a:t>
            </a:r>
            <a:endParaRPr lang="en-US" dirty="0"/>
          </a:p>
        </p:txBody>
      </p:sp>
      <p:sp>
        <p:nvSpPr>
          <p:cNvPr id="3" name="Content Placeholder 2"/>
          <p:cNvSpPr>
            <a:spLocks noGrp="1"/>
          </p:cNvSpPr>
          <p:nvPr>
            <p:ph idx="1"/>
          </p:nvPr>
        </p:nvSpPr>
        <p:spPr>
          <a:xfrm>
            <a:off x="457200" y="1447800"/>
            <a:ext cx="6858000" cy="5638800"/>
          </a:xfrm>
        </p:spPr>
        <p:txBody>
          <a:bodyPr/>
          <a:lstStyle/>
          <a:p>
            <a:pPr marL="457200" indent="-457200">
              <a:spcBef>
                <a:spcPts val="800"/>
              </a:spcBef>
              <a:buFont typeface="Wingdings" charset="2"/>
              <a:buChar char="§"/>
            </a:pPr>
            <a:r>
              <a:rPr lang="en-US" sz="3200" dirty="0" smtClean="0">
                <a:solidFill>
                  <a:srgbClr val="002060"/>
                </a:solidFill>
              </a:rPr>
              <a:t>Includes Roofline Automation</a:t>
            </a:r>
            <a:r>
              <a:rPr lang="mr-IN" sz="3200" dirty="0" smtClean="0">
                <a:solidFill>
                  <a:srgbClr val="002060"/>
                </a:solidFill>
              </a:rPr>
              <a:t>…</a:t>
            </a:r>
            <a:endParaRPr lang="en-US" sz="3200" dirty="0" smtClean="0">
              <a:solidFill>
                <a:srgbClr val="002060"/>
              </a:solidFill>
            </a:endParaRPr>
          </a:p>
          <a:p>
            <a:pPr marL="914400" indent="-457200">
              <a:spcBef>
                <a:spcPts val="800"/>
              </a:spcBef>
              <a:buClr>
                <a:srgbClr val="009051"/>
              </a:buClr>
              <a:buFont typeface="Wingdings" charset="2"/>
              <a:buChar char="ü"/>
            </a:pPr>
            <a:r>
              <a:rPr lang="en-US" sz="2400" dirty="0" smtClean="0">
                <a:solidFill>
                  <a:srgbClr val="002060"/>
                </a:solidFill>
              </a:rPr>
              <a:t>Automatically instruments applications</a:t>
            </a:r>
          </a:p>
          <a:p>
            <a:pPr marL="457200" indent="0">
              <a:spcBef>
                <a:spcPts val="800"/>
              </a:spcBef>
              <a:buClr>
                <a:srgbClr val="009051"/>
              </a:buClr>
            </a:pPr>
            <a:r>
              <a:rPr lang="en-US" sz="2400" dirty="0" smtClean="0">
                <a:solidFill>
                  <a:srgbClr val="002060"/>
                </a:solidFill>
              </a:rPr>
              <a:t>	(one dot per loop nest/function)</a:t>
            </a:r>
          </a:p>
          <a:p>
            <a:pPr marL="914400" indent="-457200">
              <a:spcBef>
                <a:spcPts val="800"/>
              </a:spcBef>
              <a:buClr>
                <a:srgbClr val="009051"/>
              </a:buClr>
              <a:buFont typeface="Wingdings" charset="2"/>
              <a:buChar char="ü"/>
            </a:pPr>
            <a:r>
              <a:rPr lang="en-US" sz="2400" dirty="0" smtClean="0">
                <a:solidFill>
                  <a:srgbClr val="002060"/>
                </a:solidFill>
              </a:rPr>
              <a:t>Computes FLOPS and AI for each function (</a:t>
            </a:r>
            <a:r>
              <a:rPr lang="en-US" sz="2400" b="1" dirty="0" smtClean="0">
                <a:solidFill>
                  <a:srgbClr val="0432FF"/>
                </a:solidFill>
              </a:rPr>
              <a:t>CARM</a:t>
            </a:r>
            <a:r>
              <a:rPr lang="en-US" sz="2400" dirty="0" smtClean="0">
                <a:solidFill>
                  <a:srgbClr val="002060"/>
                </a:solidFill>
              </a:rPr>
              <a:t>)</a:t>
            </a:r>
          </a:p>
          <a:p>
            <a:pPr marL="914400" indent="-457200">
              <a:spcBef>
                <a:spcPts val="800"/>
              </a:spcBef>
              <a:buClr>
                <a:srgbClr val="009051"/>
              </a:buClr>
              <a:buFont typeface="Wingdings" charset="2"/>
              <a:buChar char="ü"/>
            </a:pPr>
            <a:r>
              <a:rPr lang="en-US" sz="2400" dirty="0">
                <a:solidFill>
                  <a:srgbClr val="002060"/>
                </a:solidFill>
              </a:rPr>
              <a:t>Full AVX-512 integration </a:t>
            </a:r>
            <a:r>
              <a:rPr lang="en-US" sz="2400" dirty="0" smtClean="0">
                <a:solidFill>
                  <a:srgbClr val="002060"/>
                </a:solidFill>
              </a:rPr>
              <a:t>that incorporates mask </a:t>
            </a:r>
            <a:r>
              <a:rPr lang="en-US" sz="2400" dirty="0">
                <a:solidFill>
                  <a:srgbClr val="002060"/>
                </a:solidFill>
              </a:rPr>
              <a:t>values</a:t>
            </a:r>
            <a:endParaRPr lang="en-US" sz="2400" dirty="0" smtClean="0">
              <a:solidFill>
                <a:srgbClr val="002060"/>
              </a:solidFill>
            </a:endParaRPr>
          </a:p>
          <a:p>
            <a:pPr marL="914400" indent="-457200">
              <a:spcBef>
                <a:spcPts val="800"/>
              </a:spcBef>
              <a:buClr>
                <a:srgbClr val="009051"/>
              </a:buClr>
              <a:buFont typeface="Wingdings" charset="2"/>
              <a:buChar char="ü"/>
            </a:pPr>
            <a:r>
              <a:rPr lang="en-US" sz="2400" b="1" dirty="0" smtClean="0">
                <a:solidFill>
                  <a:srgbClr val="0432FF"/>
                </a:solidFill>
              </a:rPr>
              <a:t>Integrated Cache Simulator</a:t>
            </a:r>
            <a:r>
              <a:rPr lang="en-US" sz="2400" b="1" baseline="30000" dirty="0" smtClean="0">
                <a:solidFill>
                  <a:srgbClr val="0432FF"/>
                </a:solidFill>
              </a:rPr>
              <a:t>1</a:t>
            </a:r>
            <a:r>
              <a:rPr lang="en-US" sz="2400" b="1" dirty="0" smtClean="0">
                <a:solidFill>
                  <a:srgbClr val="0432FF"/>
                </a:solidFill>
              </a:rPr>
              <a:t> (hierarchical roofline / multiple AI’s)</a:t>
            </a:r>
            <a:endParaRPr lang="en-US" sz="2400" dirty="0">
              <a:solidFill>
                <a:srgbClr val="002060"/>
              </a:solidFill>
            </a:endParaRPr>
          </a:p>
          <a:p>
            <a:pPr marL="914400" indent="-457200">
              <a:spcBef>
                <a:spcPts val="800"/>
              </a:spcBef>
              <a:buClr>
                <a:srgbClr val="009051"/>
              </a:buClr>
              <a:buFont typeface="Wingdings" charset="2"/>
              <a:buChar char="ü"/>
            </a:pPr>
            <a:r>
              <a:rPr lang="en-US" sz="2400" dirty="0">
                <a:solidFill>
                  <a:srgbClr val="002060"/>
                </a:solidFill>
              </a:rPr>
              <a:t>Automatically benchmarks target system (calculates ceilings)</a:t>
            </a:r>
          </a:p>
          <a:p>
            <a:pPr marL="914400" indent="-457200">
              <a:spcBef>
                <a:spcPts val="800"/>
              </a:spcBef>
              <a:buClr>
                <a:srgbClr val="009051"/>
              </a:buClr>
              <a:buFont typeface="Wingdings" charset="2"/>
              <a:buChar char="ü"/>
            </a:pPr>
            <a:r>
              <a:rPr lang="en-US" sz="2400" dirty="0" smtClean="0">
                <a:solidFill>
                  <a:srgbClr val="002060"/>
                </a:solidFill>
              </a:rPr>
              <a:t>Full integration with existing Advisor capabilities</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23</a:t>
            </a:fld>
            <a:endParaRPr lang="en-US" dirty="0"/>
          </a:p>
        </p:txBody>
      </p:sp>
      <p:grpSp>
        <p:nvGrpSpPr>
          <p:cNvPr id="14" name="Group 13"/>
          <p:cNvGrpSpPr>
            <a:grpSpLocks noChangeAspect="1"/>
          </p:cNvGrpSpPr>
          <p:nvPr/>
        </p:nvGrpSpPr>
        <p:grpSpPr>
          <a:xfrm>
            <a:off x="8839200" y="1371600"/>
            <a:ext cx="5486400" cy="2897250"/>
            <a:chOff x="469257" y="996911"/>
            <a:chExt cx="6376225" cy="3367147"/>
          </a:xfrm>
          <a:effectLst>
            <a:outerShdw blurRad="50800" dist="76200" dir="2700000" algn="tl" rotWithShape="0">
              <a:prstClr val="black">
                <a:alpha val="40000"/>
              </a:prstClr>
            </a:outerShdw>
          </a:effectLst>
        </p:grpSpPr>
        <p:pic>
          <p:nvPicPr>
            <p:cNvPr id="6" name="Picture 5"/>
            <p:cNvPicPr>
              <a:picLocks noChangeAspect="1"/>
            </p:cNvPicPr>
            <p:nvPr/>
          </p:nvPicPr>
          <p:blipFill>
            <a:blip r:embed="rId2"/>
            <a:stretch>
              <a:fillRect/>
            </a:stretch>
          </p:blipFill>
          <p:spPr>
            <a:xfrm>
              <a:off x="469257" y="996911"/>
              <a:ext cx="6370664" cy="3367147"/>
            </a:xfrm>
            <a:prstGeom prst="rect">
              <a:avLst/>
            </a:prstGeom>
            <a:ln w="15875">
              <a:solidFill>
                <a:schemeClr val="tx2"/>
              </a:solidFill>
            </a:ln>
          </p:spPr>
        </p:pic>
        <p:sp>
          <p:nvSpPr>
            <p:cNvPr id="7" name="Right Triangle 6"/>
            <p:cNvSpPr/>
            <p:nvPr/>
          </p:nvSpPr>
          <p:spPr>
            <a:xfrm flipH="1">
              <a:off x="695035" y="1220208"/>
              <a:ext cx="3089032" cy="902108"/>
            </a:xfrm>
            <a:prstGeom prst="rtTriangle">
              <a:avLst/>
            </a:prstGeom>
            <a:solidFill>
              <a:srgbClr val="FFC000">
                <a:alpha val="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8" name="Rectangle 7"/>
            <p:cNvSpPr/>
            <p:nvPr/>
          </p:nvSpPr>
          <p:spPr>
            <a:xfrm>
              <a:off x="913119" y="2042306"/>
              <a:ext cx="2885184" cy="1091305"/>
            </a:xfrm>
            <a:prstGeom prst="rect">
              <a:avLst/>
            </a:prstGeom>
            <a:solidFill>
              <a:srgbClr val="FFC000">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dirty="0"/>
            </a:p>
          </p:txBody>
        </p:sp>
        <p:sp>
          <p:nvSpPr>
            <p:cNvPr id="9" name="Rectangle 8"/>
            <p:cNvSpPr/>
            <p:nvPr/>
          </p:nvSpPr>
          <p:spPr>
            <a:xfrm>
              <a:off x="3784067" y="1226363"/>
              <a:ext cx="3051109" cy="1919715"/>
            </a:xfrm>
            <a:prstGeom prst="rect">
              <a:avLst/>
            </a:prstGeom>
            <a:solidFill>
              <a:schemeClr val="tx2">
                <a:lumMod val="60000"/>
                <a:lumOff val="40000"/>
                <a:alpha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dirty="0"/>
            </a:p>
          </p:txBody>
        </p:sp>
        <p:sp>
          <p:nvSpPr>
            <p:cNvPr id="10" name="Rectangle 9"/>
            <p:cNvSpPr/>
            <p:nvPr/>
          </p:nvSpPr>
          <p:spPr>
            <a:xfrm>
              <a:off x="723521" y="3271129"/>
              <a:ext cx="3070851" cy="378660"/>
            </a:xfrm>
            <a:prstGeom prst="rect">
              <a:avLst/>
            </a:prstGeom>
            <a:solidFill>
              <a:srgbClr val="FFC000">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solidFill>
                </a:rPr>
                <a:t>Memory-bound, invest into cache blocking </a:t>
              </a:r>
              <a:r>
                <a:rPr lang="en-US" sz="1400" dirty="0" err="1">
                  <a:solidFill>
                    <a:schemeClr val="tx2"/>
                  </a:solidFill>
                </a:rPr>
                <a:t>etc</a:t>
              </a:r>
              <a:endParaRPr lang="ru-RU" sz="1400" dirty="0">
                <a:solidFill>
                  <a:schemeClr val="tx2"/>
                </a:solidFill>
              </a:endParaRPr>
            </a:p>
          </p:txBody>
        </p:sp>
        <p:sp>
          <p:nvSpPr>
            <p:cNvPr id="11" name="Down Arrow 10"/>
            <p:cNvSpPr/>
            <p:nvPr/>
          </p:nvSpPr>
          <p:spPr>
            <a:xfrm rot="10800000">
              <a:off x="1751999" y="2816018"/>
              <a:ext cx="1255060" cy="374075"/>
            </a:xfrm>
            <a:prstGeom prst="downArrow">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sp>
          <p:nvSpPr>
            <p:cNvPr id="12" name="Rectangle 11"/>
            <p:cNvSpPr/>
            <p:nvPr/>
          </p:nvSpPr>
          <p:spPr>
            <a:xfrm>
              <a:off x="3967315" y="3271130"/>
              <a:ext cx="2878167" cy="378659"/>
            </a:xfrm>
            <a:prstGeom prst="rect">
              <a:avLst/>
            </a:prstGeom>
            <a:solidFill>
              <a:schemeClr val="tx2">
                <a:lumMod val="60000"/>
                <a:lumOff val="40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Compute bound: invest into SIMD,..</a:t>
              </a:r>
              <a:endParaRPr lang="ru-RU" sz="1400" b="1" dirty="0">
                <a:solidFill>
                  <a:schemeClr val="bg1"/>
                </a:solidFill>
              </a:endParaRPr>
            </a:p>
          </p:txBody>
        </p:sp>
        <p:sp>
          <p:nvSpPr>
            <p:cNvPr id="13" name="Down Arrow 12"/>
            <p:cNvSpPr/>
            <p:nvPr/>
          </p:nvSpPr>
          <p:spPr>
            <a:xfrm rot="10800000">
              <a:off x="4778867" y="2816018"/>
              <a:ext cx="1255060" cy="3740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a:p>
          </p:txBody>
        </p:sp>
      </p:grpSp>
      <p:pic>
        <p:nvPicPr>
          <p:cNvPr id="15" name="Picture 14"/>
          <p:cNvPicPr>
            <a:picLocks noChangeAspect="1"/>
          </p:cNvPicPr>
          <p:nvPr/>
        </p:nvPicPr>
        <p:blipFill>
          <a:blip r:embed="rId3"/>
          <a:stretch>
            <a:fillRect/>
          </a:stretch>
        </p:blipFill>
        <p:spPr>
          <a:xfrm>
            <a:off x="7772400" y="3962400"/>
            <a:ext cx="5486400" cy="3057638"/>
          </a:xfrm>
          <a:prstGeom prst="rect">
            <a:avLst/>
          </a:prstGeom>
          <a:ln w="25400">
            <a:solidFill>
              <a:schemeClr val="accent1"/>
            </a:solidFill>
          </a:ln>
          <a:effectLst>
            <a:outerShdw blurRad="50800" dist="76200" dir="2700000" algn="tl" rotWithShape="0">
              <a:prstClr val="black">
                <a:alpha val="40000"/>
              </a:prstClr>
            </a:outerShdw>
          </a:effectLst>
        </p:spPr>
      </p:pic>
      <p:sp>
        <p:nvSpPr>
          <p:cNvPr id="4" name="TextBox 3"/>
          <p:cNvSpPr txBox="1"/>
          <p:nvPr/>
        </p:nvSpPr>
        <p:spPr>
          <a:xfrm>
            <a:off x="228600" y="7391400"/>
            <a:ext cx="6629400" cy="381000"/>
          </a:xfrm>
          <a:prstGeom prst="rect">
            <a:avLst/>
          </a:prstGeom>
          <a:noFill/>
        </p:spPr>
        <p:txBody>
          <a:bodyPr wrap="square" lIns="0" tIns="0" rIns="0" bIns="0" rtlCol="0" anchor="t" anchorCtr="0">
            <a:noAutofit/>
          </a:bodyPr>
          <a:lstStyle/>
          <a:p>
            <a:r>
              <a:rPr lang="en-US" sz="1200" baseline="30000" dirty="0" smtClean="0">
                <a:solidFill>
                  <a:schemeClr val="bg1">
                    <a:lumMod val="50000"/>
                  </a:schemeClr>
                </a:solidFill>
              </a:rPr>
              <a:t>1</a:t>
            </a:r>
            <a:r>
              <a:rPr lang="en-US" sz="1200" dirty="0" smtClean="0">
                <a:solidFill>
                  <a:schemeClr val="bg1">
                    <a:lumMod val="50000"/>
                  </a:schemeClr>
                </a:solidFill>
              </a:rPr>
              <a:t>Technology Preview, </a:t>
            </a:r>
            <a:r>
              <a:rPr lang="en-US" sz="1200" dirty="0">
                <a:solidFill>
                  <a:schemeClr val="bg1">
                    <a:lumMod val="50000"/>
                  </a:schemeClr>
                </a:solidFill>
              </a:rPr>
              <a:t>not in official product roadmap so </a:t>
            </a:r>
            <a:r>
              <a:rPr lang="en-US" sz="1200" dirty="0" smtClean="0">
                <a:solidFill>
                  <a:schemeClr val="bg1">
                    <a:lumMod val="50000"/>
                  </a:schemeClr>
                </a:solidFill>
              </a:rPr>
              <a:t>far.</a:t>
            </a:r>
          </a:p>
          <a:p>
            <a:r>
              <a:rPr lang="en-US" sz="1200" dirty="0" smtClean="0">
                <a:solidFill>
                  <a:schemeClr val="bg1">
                    <a:lumMod val="50000"/>
                  </a:schemeClr>
                </a:solidFill>
              </a:rPr>
              <a:t>This version will be made available during the hands-on component of this tutorial.</a:t>
            </a:r>
            <a:endParaRPr lang="en-US" sz="1200" dirty="0">
              <a:solidFill>
                <a:schemeClr val="bg1">
                  <a:lumMod val="50000"/>
                </a:schemeClr>
              </a:solidFill>
            </a:endParaRPr>
          </a:p>
        </p:txBody>
      </p:sp>
    </p:spTree>
    <p:extLst>
      <p:ext uri="{BB962C8B-B14F-4D97-AF65-F5344CB8AC3E}">
        <p14:creationId xmlns:p14="http://schemas.microsoft.com/office/powerpoint/2010/main" val="1111868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3352800"/>
            <a:ext cx="12801600" cy="1600200"/>
          </a:xfrm>
        </p:spPr>
        <p:txBody>
          <a:bodyPr anchor="ctr"/>
          <a:lstStyle/>
          <a:p>
            <a:r>
              <a:rPr lang="en-US" sz="8000" dirty="0" smtClean="0"/>
              <a:t>Hierarchical Roofline vs.</a:t>
            </a:r>
            <a:br>
              <a:rPr lang="en-US" sz="8000" dirty="0" smtClean="0"/>
            </a:br>
            <a:r>
              <a:rPr lang="en-US" sz="8000" dirty="0" smtClean="0"/>
              <a:t>Cache-Aware Roofline</a:t>
            </a:r>
            <a:r>
              <a:rPr lang="en-US" dirty="0" smtClean="0"/>
              <a:t/>
            </a:r>
            <a:br>
              <a:rPr lang="en-US" dirty="0" smtClean="0"/>
            </a:br>
            <a:r>
              <a:rPr lang="en-US" dirty="0"/>
              <a:t/>
            </a:r>
            <a:br>
              <a:rPr lang="en-US" dirty="0"/>
            </a:br>
            <a:r>
              <a:rPr lang="mr-IN" dirty="0" smtClean="0"/>
              <a:t>…</a:t>
            </a:r>
            <a:r>
              <a:rPr lang="en-US" i="1" dirty="0" smtClean="0"/>
              <a:t>understanding different Roofline formulations in Advisor</a:t>
            </a:r>
            <a:endParaRPr lang="en-US" i="1" dirty="0"/>
          </a:p>
        </p:txBody>
      </p:sp>
    </p:spTree>
    <p:extLst>
      <p:ext uri="{BB962C8B-B14F-4D97-AF65-F5344CB8AC3E}">
        <p14:creationId xmlns:p14="http://schemas.microsoft.com/office/powerpoint/2010/main" val="771986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two Major Roofline Formulations:</a:t>
            </a:r>
            <a:endParaRPr lang="en-US" dirty="0"/>
          </a:p>
        </p:txBody>
      </p:sp>
      <p:sp>
        <p:nvSpPr>
          <p:cNvPr id="3" name="Content Placeholder 2"/>
          <p:cNvSpPr>
            <a:spLocks noGrp="1"/>
          </p:cNvSpPr>
          <p:nvPr>
            <p:ph idx="1"/>
          </p:nvPr>
        </p:nvSpPr>
        <p:spPr>
          <a:xfrm>
            <a:off x="457200" y="1447800"/>
            <a:ext cx="13716000" cy="1524000"/>
          </a:xfrm>
        </p:spPr>
        <p:txBody>
          <a:bodyPr/>
          <a:lstStyle/>
          <a:p>
            <a:pPr marL="457200" indent="-457200">
              <a:spcBef>
                <a:spcPts val="800"/>
              </a:spcBef>
              <a:buFont typeface="Wingdings" charset="2"/>
              <a:buChar char="§"/>
            </a:pPr>
            <a:r>
              <a:rPr lang="en-US" sz="3200" dirty="0" smtClean="0"/>
              <a:t>Hierarchical Roofline (original Roofline w/ DRAM, L3, L2, </a:t>
            </a:r>
            <a:r>
              <a:rPr lang="mr-IN" sz="3200" dirty="0" smtClean="0"/>
              <a:t>…</a:t>
            </a:r>
            <a:r>
              <a:rPr lang="en-US" sz="3200" dirty="0" smtClean="0"/>
              <a:t>)</a:t>
            </a:r>
            <a:r>
              <a:rPr lang="mr-IN" sz="3200" dirty="0" smtClean="0"/>
              <a:t>…</a:t>
            </a:r>
            <a:endParaRPr lang="en-US" sz="3200" dirty="0" smtClean="0"/>
          </a:p>
          <a:p>
            <a:pPr marL="949301" lvl="3" indent="-457200">
              <a:spcBef>
                <a:spcPts val="800"/>
              </a:spcBef>
              <a:buSzPct val="100000"/>
              <a:buFont typeface="Arial" charset="0"/>
              <a:buChar char="•"/>
            </a:pPr>
            <a:r>
              <a:rPr lang="en-US" sz="1800" b="1" dirty="0">
                <a:solidFill>
                  <a:srgbClr val="0432FF"/>
                </a:solidFill>
              </a:rPr>
              <a:t>Williams, et al, “Roofline: An Insightful Visual Performance Model for Multicore Architectures”, </a:t>
            </a:r>
            <a:r>
              <a:rPr lang="en-US" sz="1800" b="1" dirty="0" smtClean="0">
                <a:solidFill>
                  <a:srgbClr val="0432FF"/>
                </a:solidFill>
              </a:rPr>
              <a:t>CACM, 2009 </a:t>
            </a:r>
          </a:p>
          <a:p>
            <a:pPr marL="949301" lvl="3" indent="-457200">
              <a:spcBef>
                <a:spcPts val="800"/>
              </a:spcBef>
              <a:buSzPct val="100000"/>
              <a:buFont typeface="Arial" charset="0"/>
              <a:buChar char="•"/>
            </a:pPr>
            <a:r>
              <a:rPr lang="en-US" sz="1800" b="1" dirty="0" smtClean="0">
                <a:solidFill>
                  <a:srgbClr val="0432FF"/>
                </a:solidFill>
              </a:rPr>
              <a:t>Chapter 4 of “Auto-tuning Performance on Multicore Computers”, 2008</a:t>
            </a:r>
          </a:p>
          <a:p>
            <a:pPr marL="949301" lvl="3" indent="-457200">
              <a:spcBef>
                <a:spcPts val="800"/>
              </a:spcBef>
              <a:buSzPct val="100000"/>
              <a:buFont typeface="Arial" charset="0"/>
              <a:buChar char="•"/>
            </a:pPr>
            <a:r>
              <a:rPr lang="en-US" sz="1800" dirty="0" smtClean="0"/>
              <a:t>Defines multiple bandwidth ceilings and multiple AI’s per kernel</a:t>
            </a:r>
            <a:endParaRPr lang="en-US" sz="1800" dirty="0"/>
          </a:p>
          <a:p>
            <a:pPr marL="949301" lvl="3" indent="-457200">
              <a:spcBef>
                <a:spcPts val="800"/>
              </a:spcBef>
              <a:buSzPct val="100000"/>
              <a:buFont typeface="Arial" charset="0"/>
              <a:buChar char="•"/>
            </a:pPr>
            <a:r>
              <a:rPr lang="en-US" sz="1800" dirty="0" smtClean="0"/>
              <a:t>Performance bound is the minimum of flops and the memory intercepts (superposition of original, single-metric Rooflines)</a:t>
            </a:r>
          </a:p>
          <a:p>
            <a:pPr marL="457200" indent="-457200">
              <a:spcBef>
                <a:spcPts val="800"/>
              </a:spcBef>
              <a:buFont typeface="Wingdings" charset="2"/>
              <a:buChar char="§"/>
            </a:pPr>
            <a:r>
              <a:rPr lang="en-US" sz="3200" dirty="0" smtClean="0"/>
              <a:t>Cache-Aware Roofline</a:t>
            </a:r>
            <a:endParaRPr lang="en-US" sz="3200" dirty="0"/>
          </a:p>
          <a:p>
            <a:pPr marL="949301" lvl="3" indent="-457200">
              <a:spcBef>
                <a:spcPts val="800"/>
              </a:spcBef>
              <a:buSzPct val="100000"/>
              <a:buFont typeface="Arial" charset="0"/>
              <a:buChar char="•"/>
            </a:pPr>
            <a:r>
              <a:rPr lang="en-US" sz="1800" b="1" dirty="0" err="1">
                <a:solidFill>
                  <a:srgbClr val="0432FF"/>
                </a:solidFill>
              </a:rPr>
              <a:t>Ilic</a:t>
            </a:r>
            <a:r>
              <a:rPr lang="en-US" sz="1800" b="1" dirty="0">
                <a:solidFill>
                  <a:srgbClr val="0432FF"/>
                </a:solidFill>
              </a:rPr>
              <a:t> et al, "Cache-aware Roofline model: Upgrading the loft", </a:t>
            </a:r>
            <a:r>
              <a:rPr lang="en-US" sz="1800" b="1" dirty="0" smtClean="0">
                <a:solidFill>
                  <a:srgbClr val="0432FF"/>
                </a:solidFill>
              </a:rPr>
              <a:t>IEEE Computer Architecture Letters, 2014</a:t>
            </a:r>
            <a:endParaRPr lang="en-US" sz="1800" b="1" dirty="0">
              <a:solidFill>
                <a:srgbClr val="0432FF"/>
              </a:solidFill>
            </a:endParaRPr>
          </a:p>
          <a:p>
            <a:pPr marL="949301" lvl="3" indent="-457200">
              <a:spcBef>
                <a:spcPts val="800"/>
              </a:spcBef>
              <a:buSzPct val="100000"/>
              <a:buFont typeface="Arial" charset="0"/>
              <a:buChar char="•"/>
            </a:pPr>
            <a:r>
              <a:rPr lang="en-US" sz="1800" dirty="0" smtClean="0"/>
              <a:t>Defines multiple bandwidth ceilings, but uses a single AI (flop:L1 bytes)</a:t>
            </a:r>
          </a:p>
          <a:p>
            <a:pPr marL="949301" lvl="3" indent="-457200">
              <a:spcBef>
                <a:spcPts val="800"/>
              </a:spcBef>
              <a:buSzPct val="100000"/>
              <a:buFont typeface="Arial" charset="0"/>
              <a:buChar char="•"/>
            </a:pPr>
            <a:r>
              <a:rPr lang="en-US" sz="1800" dirty="0" smtClean="0"/>
              <a:t>As one looses cache locality (capacity, conflict, </a:t>
            </a:r>
            <a:r>
              <a:rPr lang="mr-IN" sz="1800" dirty="0" smtClean="0"/>
              <a:t>…</a:t>
            </a:r>
            <a:r>
              <a:rPr lang="en-US" sz="1800" dirty="0" smtClean="0"/>
              <a:t>) performance falls from one BW ceiling to a lower one at constant AI</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25</a:t>
            </a:fld>
            <a:endParaRPr lang="en-US" dirty="0"/>
          </a:p>
        </p:txBody>
      </p:sp>
      <p:sp>
        <p:nvSpPr>
          <p:cNvPr id="6" name="Content Placeholder 2"/>
          <p:cNvSpPr txBox="1">
            <a:spLocks/>
          </p:cNvSpPr>
          <p:nvPr/>
        </p:nvSpPr>
        <p:spPr>
          <a:xfrm>
            <a:off x="457200" y="5257800"/>
            <a:ext cx="13716000" cy="19050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3200" kern="0" dirty="0" smtClean="0"/>
              <a:t>Why Does this matter?</a:t>
            </a:r>
          </a:p>
          <a:p>
            <a:pPr marL="949301" lvl="3" indent="-457200">
              <a:spcBef>
                <a:spcPts val="800"/>
              </a:spcBef>
              <a:buSzPct val="100000"/>
              <a:buFont typeface="Arial" charset="0"/>
              <a:buChar char="•"/>
            </a:pPr>
            <a:r>
              <a:rPr lang="en-US" sz="1800" kern="0" dirty="0" smtClean="0"/>
              <a:t>Some tools use the Hierarchical Roofline, some use cache-aware </a:t>
            </a:r>
            <a:r>
              <a:rPr lang="en-US" sz="1800" b="1" kern="0" dirty="0" smtClean="0">
                <a:solidFill>
                  <a:srgbClr val="FF0080"/>
                </a:solidFill>
              </a:rPr>
              <a:t>== Users need to understand the differences</a:t>
            </a:r>
          </a:p>
          <a:p>
            <a:pPr marL="949301" lvl="3" indent="-457200">
              <a:spcBef>
                <a:spcPts val="800"/>
              </a:spcBef>
              <a:buSzPct val="100000"/>
              <a:buFont typeface="Arial" charset="0"/>
              <a:buChar char="•"/>
            </a:pPr>
            <a:r>
              <a:rPr lang="en-US" sz="1800" kern="0" dirty="0" smtClean="0"/>
              <a:t>Cache-Aware Roofline model was integrated into production Intel Advisor</a:t>
            </a:r>
          </a:p>
          <a:p>
            <a:pPr marL="949301" lvl="3" indent="-457200">
              <a:spcBef>
                <a:spcPts val="800"/>
              </a:spcBef>
              <a:buSzPct val="100000"/>
              <a:buFont typeface="Arial" charset="0"/>
              <a:buChar char="•"/>
            </a:pPr>
            <a:r>
              <a:rPr lang="en-US" sz="1800" kern="0" dirty="0" smtClean="0"/>
              <a:t>Evaluation </a:t>
            </a:r>
            <a:r>
              <a:rPr lang="en-US" sz="1800" kern="0" dirty="0"/>
              <a:t>version of </a:t>
            </a:r>
            <a:r>
              <a:rPr lang="en-US" sz="1800" kern="0" dirty="0" smtClean="0"/>
              <a:t>Hierarchical Roofline</a:t>
            </a:r>
            <a:r>
              <a:rPr lang="en-US" sz="1800" kern="0" baseline="30000" dirty="0" smtClean="0"/>
              <a:t>1</a:t>
            </a:r>
            <a:r>
              <a:rPr lang="en-US" sz="1800" kern="0" dirty="0" smtClean="0"/>
              <a:t> (cache simulator) </a:t>
            </a:r>
            <a:r>
              <a:rPr lang="en-US" sz="1800" kern="0" dirty="0"/>
              <a:t>has also been integrated into Intel </a:t>
            </a:r>
            <a:r>
              <a:rPr lang="en-US" sz="1800" kern="0" dirty="0" smtClean="0"/>
              <a:t>Advisor</a:t>
            </a:r>
          </a:p>
          <a:p>
            <a:pPr marL="949301" lvl="3" indent="-457200">
              <a:spcBef>
                <a:spcPts val="800"/>
              </a:spcBef>
              <a:buSzPct val="100000"/>
              <a:buFont typeface="Wingdings" charset="2"/>
              <a:buChar char="Ø"/>
            </a:pPr>
            <a:r>
              <a:rPr lang="en-US" sz="1800" b="1" kern="0" dirty="0" smtClean="0">
                <a:solidFill>
                  <a:srgbClr val="0432FF"/>
                </a:solidFill>
              </a:rPr>
              <a:t>You will be allowed to explore both in the hand—on component of this tutorial</a:t>
            </a:r>
            <a:endParaRPr lang="en-US" sz="1800" b="1" dirty="0">
              <a:solidFill>
                <a:srgbClr val="0432FF"/>
              </a:solidFill>
            </a:endParaRPr>
          </a:p>
          <a:p>
            <a:pPr marL="949301" lvl="3" indent="-457200">
              <a:spcBef>
                <a:spcPts val="800"/>
              </a:spcBef>
              <a:buSzPct val="100000"/>
              <a:buFont typeface="Arial" charset="0"/>
              <a:buChar char="•"/>
            </a:pPr>
            <a:endParaRPr lang="en-US" sz="1800" dirty="0" smtClean="0">
              <a:solidFill>
                <a:srgbClr val="FF0080"/>
              </a:solidFill>
            </a:endParaRPr>
          </a:p>
        </p:txBody>
      </p:sp>
      <p:sp>
        <p:nvSpPr>
          <p:cNvPr id="7" name="TextBox 6"/>
          <p:cNvSpPr txBox="1"/>
          <p:nvPr/>
        </p:nvSpPr>
        <p:spPr>
          <a:xfrm>
            <a:off x="228600" y="7391400"/>
            <a:ext cx="6629400" cy="381000"/>
          </a:xfrm>
          <a:prstGeom prst="rect">
            <a:avLst/>
          </a:prstGeom>
          <a:noFill/>
        </p:spPr>
        <p:txBody>
          <a:bodyPr wrap="square" lIns="0" tIns="0" rIns="0" bIns="0" rtlCol="0" anchor="t" anchorCtr="0">
            <a:noAutofit/>
          </a:bodyPr>
          <a:lstStyle/>
          <a:p>
            <a:r>
              <a:rPr lang="en-US" sz="1200" baseline="30000" dirty="0" smtClean="0">
                <a:solidFill>
                  <a:schemeClr val="bg1">
                    <a:lumMod val="50000"/>
                  </a:schemeClr>
                </a:solidFill>
              </a:rPr>
              <a:t>1</a:t>
            </a:r>
            <a:r>
              <a:rPr lang="en-US" sz="1200" dirty="0" smtClean="0">
                <a:solidFill>
                  <a:schemeClr val="bg1">
                    <a:lumMod val="50000"/>
                  </a:schemeClr>
                </a:solidFill>
              </a:rPr>
              <a:t>Technology Preview, </a:t>
            </a:r>
            <a:r>
              <a:rPr lang="en-US" sz="1200" dirty="0">
                <a:solidFill>
                  <a:schemeClr val="bg1">
                    <a:lumMod val="50000"/>
                  </a:schemeClr>
                </a:solidFill>
              </a:rPr>
              <a:t>not in official product roadmap so </a:t>
            </a:r>
            <a:r>
              <a:rPr lang="en-US" sz="1200" dirty="0" smtClean="0">
                <a:solidFill>
                  <a:schemeClr val="bg1">
                    <a:lumMod val="50000"/>
                  </a:schemeClr>
                </a:solidFill>
              </a:rPr>
              <a:t>far.</a:t>
            </a:r>
          </a:p>
          <a:p>
            <a:r>
              <a:rPr lang="en-US" sz="1200" dirty="0" smtClean="0">
                <a:solidFill>
                  <a:schemeClr val="bg1">
                    <a:lumMod val="50000"/>
                  </a:schemeClr>
                </a:solidFill>
              </a:rPr>
              <a:t>This version will be made available during the hands-on component of this tutorial.</a:t>
            </a:r>
            <a:endParaRPr lang="en-US" sz="1200" dirty="0">
              <a:solidFill>
                <a:schemeClr val="bg1">
                  <a:lumMod val="50000"/>
                </a:schemeClr>
              </a:solidFill>
            </a:endParaRPr>
          </a:p>
        </p:txBody>
      </p:sp>
    </p:spTree>
    <p:extLst>
      <p:ext uri="{BB962C8B-B14F-4D97-AF65-F5344CB8AC3E}">
        <p14:creationId xmlns:p14="http://schemas.microsoft.com/office/powerpoint/2010/main" val="17237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26</a:t>
            </a:fld>
            <a:endParaRPr lang="en-US" dirty="0"/>
          </a:p>
        </p:txBody>
      </p:sp>
      <p:grpSp>
        <p:nvGrpSpPr>
          <p:cNvPr id="4" name="Group 3"/>
          <p:cNvGrpSpPr/>
          <p:nvPr/>
        </p:nvGrpSpPr>
        <p:grpSpPr>
          <a:xfrm>
            <a:off x="457200" y="533400"/>
            <a:ext cx="13716000" cy="685800"/>
            <a:chOff x="457200" y="1527048"/>
            <a:chExt cx="13716000" cy="685800"/>
          </a:xfrm>
        </p:grpSpPr>
        <p:sp>
          <p:nvSpPr>
            <p:cNvPr id="6" name="Content Placeholder 2"/>
            <p:cNvSpPr txBox="1">
              <a:spLocks/>
            </p:cNvSpPr>
            <p:nvPr/>
          </p:nvSpPr>
          <p:spPr>
            <a:xfrm>
              <a:off x="7315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spcBef>
                  <a:spcPts val="800"/>
                </a:spcBef>
              </a:pPr>
              <a:r>
                <a:rPr lang="en-US" sz="4400" b="1" u="sng" kern="0" dirty="0" smtClean="0"/>
                <a:t>Cache-Aware Roofline</a:t>
              </a:r>
            </a:p>
          </p:txBody>
        </p:sp>
        <p:sp>
          <p:nvSpPr>
            <p:cNvPr id="7"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marR="0" lvl="0" indent="-457200" defTabSz="914400" eaLnBrk="1" fontAlgn="auto" latinLnBrk="0" hangingPunct="1">
                <a:lnSpc>
                  <a:spcPct val="100000"/>
                </a:lnSpc>
                <a:spcBef>
                  <a:spcPts val="800"/>
                </a:spcBef>
                <a:spcAft>
                  <a:spcPts val="0"/>
                </a:spcAft>
                <a:buClrTx/>
                <a:buSzTx/>
                <a:buFont typeface="Wingdings" charset="2"/>
                <a:buNone/>
                <a:tabLst/>
                <a:defRPr/>
              </a:pPr>
              <a:r>
                <a:rPr lang="en-US" sz="4400" b="1" u="sng" kern="0" dirty="0" smtClean="0"/>
                <a:t>Hierarchical Roofline</a:t>
              </a:r>
            </a:p>
          </p:txBody>
        </p:sp>
      </p:grpSp>
      <p:grpSp>
        <p:nvGrpSpPr>
          <p:cNvPr id="9" name="Group 8"/>
          <p:cNvGrpSpPr/>
          <p:nvPr/>
        </p:nvGrpSpPr>
        <p:grpSpPr>
          <a:xfrm>
            <a:off x="457200" y="1447800"/>
            <a:ext cx="13258800" cy="685800"/>
            <a:chOff x="457200" y="1527048"/>
            <a:chExt cx="13258800" cy="685800"/>
          </a:xfrm>
        </p:grpSpPr>
        <p:sp>
          <p:nvSpPr>
            <p:cNvPr id="10" name="Content Placeholder 2"/>
            <p:cNvSpPr txBox="1">
              <a:spLocks/>
            </p:cNvSpPr>
            <p:nvPr/>
          </p:nvSpPr>
          <p:spPr>
            <a:xfrm>
              <a:off x="7315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a:t>Captures cache effects</a:t>
              </a:r>
            </a:p>
          </p:txBody>
        </p:sp>
        <p:sp>
          <p:nvSpPr>
            <p:cNvPr id="11"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Captures cache effects</a:t>
              </a:r>
            </a:p>
          </p:txBody>
        </p:sp>
      </p:grpSp>
      <p:grpSp>
        <p:nvGrpSpPr>
          <p:cNvPr id="12" name="Group 11"/>
          <p:cNvGrpSpPr/>
          <p:nvPr/>
        </p:nvGrpSpPr>
        <p:grpSpPr>
          <a:xfrm>
            <a:off x="457200" y="3048000"/>
            <a:ext cx="13258800" cy="685800"/>
            <a:chOff x="457200" y="1527048"/>
            <a:chExt cx="13258800" cy="685800"/>
          </a:xfrm>
        </p:grpSpPr>
        <p:sp>
          <p:nvSpPr>
            <p:cNvPr id="13" name="Content Placeholder 2"/>
            <p:cNvSpPr txBox="1">
              <a:spLocks/>
            </p:cNvSpPr>
            <p:nvPr/>
          </p:nvSpPr>
          <p:spPr>
            <a:xfrm>
              <a:off x="7315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Single Arithmetic Intensity</a:t>
              </a:r>
              <a:endParaRPr lang="en-US" sz="2400" kern="0" dirty="0"/>
            </a:p>
          </p:txBody>
        </p:sp>
        <p:sp>
          <p:nvSpPr>
            <p:cNvPr id="14" name="Content Placeholder 2"/>
            <p:cNvSpPr txBox="1">
              <a:spLocks/>
            </p:cNvSpPr>
            <p:nvPr/>
          </p:nvSpPr>
          <p:spPr>
            <a:xfrm>
              <a:off x="457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Multiple Arithmetic Intensities</a:t>
              </a:r>
            </a:p>
            <a:p>
              <a:pPr marL="457200" indent="0">
                <a:spcBef>
                  <a:spcPts val="800"/>
                </a:spcBef>
              </a:pPr>
              <a:r>
                <a:rPr lang="en-US" sz="2400" kern="0" dirty="0" smtClean="0"/>
                <a:t>(one per level of memory)</a:t>
              </a:r>
            </a:p>
          </p:txBody>
        </p:sp>
      </p:grpSp>
      <p:grpSp>
        <p:nvGrpSpPr>
          <p:cNvPr id="15" name="Group 14"/>
          <p:cNvGrpSpPr/>
          <p:nvPr/>
        </p:nvGrpSpPr>
        <p:grpSpPr>
          <a:xfrm>
            <a:off x="457200" y="4114800"/>
            <a:ext cx="13258800" cy="685800"/>
            <a:chOff x="457200" y="1527048"/>
            <a:chExt cx="13258800" cy="685800"/>
          </a:xfrm>
        </p:grpSpPr>
        <p:sp>
          <p:nvSpPr>
            <p:cNvPr id="16" name="Content Placeholder 2"/>
            <p:cNvSpPr txBox="1">
              <a:spLocks/>
            </p:cNvSpPr>
            <p:nvPr/>
          </p:nvSpPr>
          <p:spPr>
            <a:xfrm>
              <a:off x="7315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AI </a:t>
              </a:r>
              <a:r>
                <a:rPr lang="en-US" sz="2400" b="1" i="1" kern="0" dirty="0" smtClean="0">
                  <a:solidFill>
                    <a:srgbClr val="FF0080"/>
                  </a:solidFill>
                </a:rPr>
                <a:t>independent</a:t>
              </a:r>
              <a:r>
                <a:rPr lang="en-US" sz="2400" kern="0" dirty="0" smtClean="0">
                  <a:solidFill>
                    <a:srgbClr val="FF0080"/>
                  </a:solidFill>
                </a:rPr>
                <a:t> </a:t>
              </a:r>
              <a:r>
                <a:rPr lang="en-US" sz="2400" kern="0" dirty="0" smtClean="0"/>
                <a:t>of problem size</a:t>
              </a:r>
            </a:p>
          </p:txBody>
        </p:sp>
        <p:sp>
          <p:nvSpPr>
            <p:cNvPr id="17" name="Content Placeholder 2"/>
            <p:cNvSpPr txBox="1">
              <a:spLocks/>
            </p:cNvSpPr>
            <p:nvPr/>
          </p:nvSpPr>
          <p:spPr>
            <a:xfrm>
              <a:off x="457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AI </a:t>
              </a:r>
              <a:r>
                <a:rPr lang="en-US" sz="2400" b="1" i="1" kern="0" dirty="0" smtClean="0">
                  <a:solidFill>
                    <a:srgbClr val="FF0080"/>
                  </a:solidFill>
                </a:rPr>
                <a:t>dependent</a:t>
              </a:r>
              <a:r>
                <a:rPr lang="en-US" sz="2400" i="1" kern="0" dirty="0" smtClean="0">
                  <a:solidFill>
                    <a:srgbClr val="FF0080"/>
                  </a:solidFill>
                </a:rPr>
                <a:t> </a:t>
              </a:r>
              <a:r>
                <a:rPr lang="en-US" sz="2400" kern="0" dirty="0" smtClean="0"/>
                <a:t>on problem size</a:t>
              </a:r>
            </a:p>
            <a:p>
              <a:pPr marL="457200" indent="0">
                <a:spcBef>
                  <a:spcPts val="800"/>
                </a:spcBef>
              </a:pPr>
              <a:r>
                <a:rPr lang="en-US" sz="2400" kern="0" dirty="0" smtClean="0"/>
                <a:t>(capacity misses reduce AI)</a:t>
              </a:r>
            </a:p>
          </p:txBody>
        </p:sp>
      </p:grpSp>
      <p:grpSp>
        <p:nvGrpSpPr>
          <p:cNvPr id="18" name="Group 17"/>
          <p:cNvGrpSpPr/>
          <p:nvPr/>
        </p:nvGrpSpPr>
        <p:grpSpPr>
          <a:xfrm>
            <a:off x="457200" y="2057400"/>
            <a:ext cx="13258800" cy="685800"/>
            <a:chOff x="457200" y="1527048"/>
            <a:chExt cx="13258800" cy="685800"/>
          </a:xfrm>
        </p:grpSpPr>
        <p:sp>
          <p:nvSpPr>
            <p:cNvPr id="19" name="Content Placeholder 2"/>
            <p:cNvSpPr txBox="1">
              <a:spLocks/>
            </p:cNvSpPr>
            <p:nvPr/>
          </p:nvSpPr>
          <p:spPr>
            <a:xfrm>
              <a:off x="7315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AI is </a:t>
              </a:r>
              <a:r>
                <a:rPr lang="en-US" sz="2400" kern="0" dirty="0" err="1" smtClean="0"/>
                <a:t>Flop:Bytes</a:t>
              </a:r>
              <a:r>
                <a:rPr lang="en-US" sz="2400" kern="0" dirty="0" smtClean="0"/>
                <a:t> </a:t>
              </a:r>
              <a:r>
                <a:rPr lang="en-US" sz="2400" b="1" kern="0" dirty="0" smtClean="0">
                  <a:solidFill>
                    <a:srgbClr val="FF0080"/>
                  </a:solidFill>
                </a:rPr>
                <a:t>as </a:t>
              </a:r>
              <a:r>
                <a:rPr lang="en-US" sz="2400" b="1" i="1" kern="0" dirty="0" smtClean="0">
                  <a:solidFill>
                    <a:srgbClr val="FF0080"/>
                  </a:solidFill>
                </a:rPr>
                <a:t>presented to the L1 cache (plus non-temporal stores)</a:t>
              </a:r>
              <a:endParaRPr lang="en-US" sz="2400" b="1" i="1" kern="0" dirty="0">
                <a:solidFill>
                  <a:srgbClr val="FF0080"/>
                </a:solidFill>
              </a:endParaRPr>
            </a:p>
          </p:txBody>
        </p:sp>
        <p:sp>
          <p:nvSpPr>
            <p:cNvPr id="20" name="Content Placeholder 2"/>
            <p:cNvSpPr txBox="1">
              <a:spLocks/>
            </p:cNvSpPr>
            <p:nvPr/>
          </p:nvSpPr>
          <p:spPr>
            <a:xfrm>
              <a:off x="457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AI is </a:t>
              </a:r>
              <a:r>
                <a:rPr lang="en-US" sz="2400" kern="0" dirty="0" err="1" smtClean="0"/>
                <a:t>Flop:Bytes</a:t>
              </a:r>
              <a:r>
                <a:rPr lang="en-US" sz="2400" kern="0" dirty="0" smtClean="0"/>
                <a:t> after being</a:t>
              </a:r>
              <a:r>
                <a:rPr lang="en-US" sz="2400" b="1" kern="0" dirty="0" smtClean="0">
                  <a:solidFill>
                    <a:srgbClr val="FF0080"/>
                  </a:solidFill>
                </a:rPr>
                <a:t> </a:t>
              </a:r>
              <a:r>
                <a:rPr lang="en-US" sz="2400" b="1" i="1" kern="0" dirty="0" smtClean="0">
                  <a:solidFill>
                    <a:srgbClr val="FF0080"/>
                  </a:solidFill>
                </a:rPr>
                <a:t>filtered by lower cache levels</a:t>
              </a:r>
            </a:p>
          </p:txBody>
        </p:sp>
      </p:grpSp>
      <p:grpSp>
        <p:nvGrpSpPr>
          <p:cNvPr id="21" name="Group 20"/>
          <p:cNvGrpSpPr/>
          <p:nvPr/>
        </p:nvGrpSpPr>
        <p:grpSpPr>
          <a:xfrm>
            <a:off x="457200" y="5257800"/>
            <a:ext cx="13258800" cy="685800"/>
            <a:chOff x="457200" y="1527048"/>
            <a:chExt cx="13258800" cy="685800"/>
          </a:xfrm>
        </p:grpSpPr>
        <p:sp>
          <p:nvSpPr>
            <p:cNvPr id="22" name="Content Placeholder 2"/>
            <p:cNvSpPr txBox="1">
              <a:spLocks/>
            </p:cNvSpPr>
            <p:nvPr/>
          </p:nvSpPr>
          <p:spPr>
            <a:xfrm>
              <a:off x="7315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Memory/Cache/Locality effects are </a:t>
              </a:r>
              <a:r>
                <a:rPr lang="en-US" sz="2400" b="1" i="1" kern="0" dirty="0" smtClean="0">
                  <a:solidFill>
                    <a:srgbClr val="FF0080"/>
                  </a:solidFill>
                </a:rPr>
                <a:t>observed as decreased performance</a:t>
              </a:r>
              <a:endParaRPr lang="en-US" sz="2400" b="1" i="1" kern="0" dirty="0">
                <a:solidFill>
                  <a:srgbClr val="FF0080"/>
                </a:solidFill>
              </a:endParaRPr>
            </a:p>
          </p:txBody>
        </p:sp>
        <p:sp>
          <p:nvSpPr>
            <p:cNvPr id="23" name="Content Placeholder 2"/>
            <p:cNvSpPr txBox="1">
              <a:spLocks/>
            </p:cNvSpPr>
            <p:nvPr/>
          </p:nvSpPr>
          <p:spPr>
            <a:xfrm>
              <a:off x="457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Memory/Cache/Locality effects are </a:t>
              </a:r>
              <a:r>
                <a:rPr lang="en-US" sz="2400" b="1" i="1" kern="0" dirty="0" smtClean="0">
                  <a:solidFill>
                    <a:srgbClr val="FF0080"/>
                  </a:solidFill>
                </a:rPr>
                <a:t>observed as decreased AI</a:t>
              </a:r>
            </a:p>
          </p:txBody>
        </p:sp>
      </p:grpSp>
      <p:grpSp>
        <p:nvGrpSpPr>
          <p:cNvPr id="24" name="Group 23"/>
          <p:cNvGrpSpPr/>
          <p:nvPr/>
        </p:nvGrpSpPr>
        <p:grpSpPr>
          <a:xfrm>
            <a:off x="457200" y="6248400"/>
            <a:ext cx="13258800" cy="685800"/>
            <a:chOff x="457200" y="1527048"/>
            <a:chExt cx="13258800" cy="685800"/>
          </a:xfrm>
        </p:grpSpPr>
        <p:sp>
          <p:nvSpPr>
            <p:cNvPr id="25" name="Content Placeholder 2"/>
            <p:cNvSpPr txBox="1">
              <a:spLocks/>
            </p:cNvSpPr>
            <p:nvPr/>
          </p:nvSpPr>
          <p:spPr>
            <a:xfrm>
              <a:off x="7315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Requires static analysis or </a:t>
              </a:r>
              <a:r>
                <a:rPr lang="en-US" sz="2400" b="1" i="1" kern="0" dirty="0" smtClean="0">
                  <a:solidFill>
                    <a:srgbClr val="FF0080"/>
                  </a:solidFill>
                </a:rPr>
                <a:t>binary instrumentation</a:t>
              </a:r>
              <a:r>
                <a:rPr lang="en-US" sz="2400" kern="0" dirty="0" smtClean="0"/>
                <a:t> to measure AI</a:t>
              </a:r>
              <a:endParaRPr lang="en-US" sz="2400" kern="0" dirty="0"/>
            </a:p>
          </p:txBody>
        </p:sp>
        <p:sp>
          <p:nvSpPr>
            <p:cNvPr id="26" name="Content Placeholder 2"/>
            <p:cNvSpPr txBox="1">
              <a:spLocks/>
            </p:cNvSpPr>
            <p:nvPr/>
          </p:nvSpPr>
          <p:spPr>
            <a:xfrm>
              <a:off x="457200" y="1527048"/>
              <a:ext cx="64008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indent="-457200">
                <a:spcBef>
                  <a:spcPts val="800"/>
                </a:spcBef>
                <a:buFont typeface="Wingdings" charset="2"/>
                <a:buChar char="§"/>
              </a:pPr>
              <a:r>
                <a:rPr lang="en-US" sz="2400" kern="0" dirty="0" smtClean="0"/>
                <a:t>Requires </a:t>
              </a:r>
              <a:r>
                <a:rPr lang="en-US" sz="2400" b="1" i="1" kern="0" dirty="0" smtClean="0">
                  <a:solidFill>
                    <a:srgbClr val="FF0080"/>
                  </a:solidFill>
                </a:rPr>
                <a:t>performance counters or cache simulator </a:t>
              </a:r>
              <a:r>
                <a:rPr lang="en-US" sz="2400" kern="0" dirty="0" smtClean="0"/>
                <a:t>to correctly measure AI</a:t>
              </a:r>
            </a:p>
          </p:txBody>
        </p:sp>
      </p:grpSp>
    </p:spTree>
    <p:extLst>
      <p:ext uri="{BB962C8B-B14F-4D97-AF65-F5344CB8AC3E}">
        <p14:creationId xmlns:p14="http://schemas.microsoft.com/office/powerpoint/2010/main" val="2258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STREAM</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27</a:t>
            </a:fld>
            <a:endParaRPr lang="en-US" dirty="0"/>
          </a:p>
        </p:txBody>
      </p:sp>
      <p:sp>
        <p:nvSpPr>
          <p:cNvPr id="61" name="TextBox 60"/>
          <p:cNvSpPr txBox="1"/>
          <p:nvPr/>
        </p:nvSpPr>
        <p:spPr>
          <a:xfrm>
            <a:off x="7543800" y="1600200"/>
            <a:ext cx="5486400" cy="1371600"/>
          </a:xfrm>
          <a:prstGeom prst="rect">
            <a:avLst/>
          </a:prstGeom>
          <a:solidFill>
            <a:srgbClr val="002060"/>
          </a:solidFill>
        </p:spPr>
        <p:txBody>
          <a:bodyPr wrap="square" rtlCol="0" anchor="ctr">
            <a:noAutofit/>
          </a:bodyPr>
          <a:lstStyle/>
          <a:p>
            <a:r>
              <a:rPr lang="mr-IN" sz="1800" dirty="0" smtClean="0">
                <a:solidFill>
                  <a:srgbClr val="FF6FCF"/>
                </a:solidFill>
                <a:latin typeface="Lucida Console" charset="0"/>
                <a:ea typeface="Lucida Console" charset="0"/>
                <a:cs typeface="Lucida Console" charset="0"/>
              </a:rPr>
              <a:t>#</a:t>
            </a:r>
            <a:r>
              <a:rPr lang="mr-IN" sz="1800" dirty="0" err="1">
                <a:solidFill>
                  <a:srgbClr val="FF6FCF"/>
                </a:solidFill>
                <a:latin typeface="Lucida Console" charset="0"/>
                <a:ea typeface="Lucida Console" charset="0"/>
                <a:cs typeface="Lucida Console" charset="0"/>
              </a:rPr>
              <a:t>pragma</a:t>
            </a:r>
            <a:r>
              <a:rPr lang="mr-IN" sz="1800" dirty="0">
                <a:solidFill>
                  <a:srgbClr val="FF6FCF"/>
                </a:solidFill>
                <a:latin typeface="Lucida Console" charset="0"/>
                <a:ea typeface="Lucida Console" charset="0"/>
                <a:cs typeface="Lucida Console" charset="0"/>
              </a:rPr>
              <a:t> </a:t>
            </a:r>
            <a:r>
              <a:rPr lang="mr-IN" sz="1800" dirty="0" err="1">
                <a:solidFill>
                  <a:srgbClr val="FF6FCF"/>
                </a:solidFill>
                <a:latin typeface="Lucida Console" charset="0"/>
                <a:ea typeface="Lucida Console" charset="0"/>
                <a:cs typeface="Lucida Console" charset="0"/>
              </a:rPr>
              <a:t>omp</a:t>
            </a:r>
            <a:r>
              <a:rPr lang="mr-IN" sz="1800" dirty="0">
                <a:solidFill>
                  <a:srgbClr val="FF6FCF"/>
                </a:solidFill>
                <a:latin typeface="Lucida Console" charset="0"/>
                <a:ea typeface="Lucida Console" charset="0"/>
                <a:cs typeface="Lucida Console" charset="0"/>
              </a:rPr>
              <a:t> </a:t>
            </a:r>
            <a:r>
              <a:rPr lang="mr-IN" sz="1800" dirty="0" err="1">
                <a:solidFill>
                  <a:srgbClr val="FF6FCF"/>
                </a:solidFill>
                <a:latin typeface="Lucida Console" charset="0"/>
                <a:ea typeface="Lucida Console" charset="0"/>
                <a:cs typeface="Lucida Console" charset="0"/>
              </a:rPr>
              <a:t>parallel</a:t>
            </a:r>
            <a:r>
              <a:rPr lang="mr-IN" sz="1800" dirty="0">
                <a:solidFill>
                  <a:srgbClr val="FF6FCF"/>
                </a:solidFill>
                <a:latin typeface="Lucida Console" charset="0"/>
                <a:ea typeface="Lucida Console" charset="0"/>
                <a:cs typeface="Lucida Console" charset="0"/>
              </a:rPr>
              <a:t> </a:t>
            </a:r>
            <a:r>
              <a:rPr lang="mr-IN" sz="1800" dirty="0" err="1" smtClean="0">
                <a:solidFill>
                  <a:srgbClr val="FF6FCF"/>
                </a:solidFill>
                <a:latin typeface="Lucida Console" charset="0"/>
                <a:ea typeface="Lucida Console" charset="0"/>
                <a:cs typeface="Lucida Console" charset="0"/>
              </a:rPr>
              <a:t>for</a:t>
            </a:r>
            <a:endParaRPr lang="en-US" sz="1800" dirty="0" smtClean="0">
              <a:solidFill>
                <a:srgbClr val="FF6FCF"/>
              </a:solidFill>
              <a:latin typeface="Lucida Console" charset="0"/>
              <a:ea typeface="Lucida Console" charset="0"/>
              <a:cs typeface="Lucida Console" charset="0"/>
            </a:endParaRPr>
          </a:p>
          <a:p>
            <a:r>
              <a:rPr lang="mr-IN" sz="1800" dirty="0" err="1" smtClean="0">
                <a:solidFill>
                  <a:srgbClr val="FFFF00"/>
                </a:solidFill>
                <a:latin typeface="Lucida Console" charset="0"/>
                <a:ea typeface="Lucida Console" charset="0"/>
                <a:cs typeface="Lucida Console" charset="0"/>
              </a:rPr>
              <a:t>for</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i</a:t>
            </a:r>
            <a:r>
              <a:rPr lang="mr-IN" sz="1800" dirty="0" smtClean="0">
                <a:solidFill>
                  <a:srgbClr val="FFFF00"/>
                </a:solidFill>
                <a:latin typeface="Lucida Console" charset="0"/>
                <a:ea typeface="Lucida Console" charset="0"/>
                <a:cs typeface="Lucida Console" charset="0"/>
              </a:rPr>
              <a:t>=</a:t>
            </a:r>
            <a:r>
              <a:rPr lang="en-US" sz="1800" dirty="0" smtClean="0">
                <a:solidFill>
                  <a:srgbClr val="FFFF00"/>
                </a:solidFill>
                <a:latin typeface="Lucida Console" charset="0"/>
                <a:ea typeface="Lucida Console" charset="0"/>
                <a:cs typeface="Lucida Console" charset="0"/>
              </a:rPr>
              <a:t>0</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i</a:t>
            </a:r>
            <a:r>
              <a:rPr lang="mr-IN" sz="1800" dirty="0" smtClean="0">
                <a:solidFill>
                  <a:srgbClr val="FFFF00"/>
                </a:solidFill>
                <a:latin typeface="Lucida Console" charset="0"/>
                <a:ea typeface="Lucida Console" charset="0"/>
                <a:cs typeface="Lucida Console" charset="0"/>
              </a:rPr>
              <a:t>&lt;</a:t>
            </a:r>
            <a:r>
              <a:rPr lang="en-US" sz="1800" dirty="0" smtClean="0">
                <a:solidFill>
                  <a:srgbClr val="FFFF00"/>
                </a:solidFill>
                <a:latin typeface="Lucida Console" charset="0"/>
                <a:ea typeface="Lucida Console" charset="0"/>
                <a:cs typeface="Lucida Console" charset="0"/>
              </a:rPr>
              <a:t>N</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i</a:t>
            </a:r>
            <a:r>
              <a:rPr lang="mr-IN" sz="1800" dirty="0" smtClean="0">
                <a:solidFill>
                  <a:srgbClr val="FFFF00"/>
                </a:solidFill>
                <a:latin typeface="Lucida Console" charset="0"/>
                <a:ea typeface="Lucida Console" charset="0"/>
                <a:cs typeface="Lucida Console" charset="0"/>
              </a:rPr>
              <a:t>++){</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Z</a:t>
            </a:r>
            <a:r>
              <a:rPr lang="mr-IN" sz="1800" dirty="0" smtClean="0">
                <a:solidFill>
                  <a:srgbClr val="FFFF00"/>
                </a:solidFill>
                <a:latin typeface="Lucida Console" charset="0"/>
                <a:ea typeface="Lucida Console" charset="0"/>
                <a:cs typeface="Lucida Console" charset="0"/>
              </a:rPr>
              <a:t>[</a:t>
            </a:r>
            <a:r>
              <a:rPr lang="en-US" sz="1800" dirty="0" err="1" smtClean="0">
                <a:solidFill>
                  <a:srgbClr val="FFFF00"/>
                </a:solidFill>
                <a:latin typeface="Lucida Console" charset="0"/>
                <a:ea typeface="Lucida Console" charset="0"/>
                <a:cs typeface="Lucida Console" charset="0"/>
              </a:rPr>
              <a:t>i</a:t>
            </a:r>
            <a:r>
              <a:rPr lang="mr-IN" sz="1800" dirty="0" smtClean="0">
                <a:solidFill>
                  <a:srgbClr val="FFFF00"/>
                </a:solidFill>
                <a:latin typeface="Lucida Console" charset="0"/>
                <a:ea typeface="Lucida Console" charset="0"/>
                <a:cs typeface="Lucida Console" charset="0"/>
              </a:rPr>
              <a:t>] </a:t>
            </a:r>
            <a:r>
              <a:rPr lang="mr-IN" sz="1800" dirty="0">
                <a:solidFill>
                  <a:srgbClr val="FFFF00"/>
                </a:solidFill>
                <a:latin typeface="Lucida Console" charset="0"/>
                <a:ea typeface="Lucida Console" charset="0"/>
                <a:cs typeface="Lucida Console" charset="0"/>
              </a:rPr>
              <a:t>= </a:t>
            </a:r>
            <a:r>
              <a:rPr lang="en-US" sz="1800" dirty="0" smtClean="0">
                <a:solidFill>
                  <a:srgbClr val="FFFF00"/>
                </a:solidFill>
                <a:latin typeface="Lucida Console" charset="0"/>
                <a:ea typeface="Lucida Console" charset="0"/>
                <a:cs typeface="Lucida Console" charset="0"/>
              </a:rPr>
              <a:t>X[</a:t>
            </a:r>
            <a:r>
              <a:rPr lang="en-US" sz="1800" dirty="0" err="1" smtClean="0">
                <a:solidFill>
                  <a:srgbClr val="FFFF00"/>
                </a:solidFill>
                <a:latin typeface="Lucida Console" charset="0"/>
                <a:ea typeface="Lucida Console" charset="0"/>
                <a:cs typeface="Lucida Console" charset="0"/>
              </a:rPr>
              <a:t>i</a:t>
            </a:r>
            <a:r>
              <a:rPr lang="en-US" sz="1800" dirty="0" smtClean="0">
                <a:solidFill>
                  <a:srgbClr val="FFFF00"/>
                </a:solidFill>
                <a:latin typeface="Lucida Console" charset="0"/>
                <a:ea typeface="Lucida Console" charset="0"/>
                <a:cs typeface="Lucida Console" charset="0"/>
              </a:rPr>
              <a:t>] + alpha*Y[</a:t>
            </a:r>
            <a:r>
              <a:rPr lang="en-US" sz="1800" dirty="0" err="1" smtClean="0">
                <a:solidFill>
                  <a:srgbClr val="FFFF00"/>
                </a:solidFill>
                <a:latin typeface="Lucida Console" charset="0"/>
                <a:ea typeface="Lucida Console" charset="0"/>
                <a:cs typeface="Lucida Console" charset="0"/>
              </a:rPr>
              <a:t>i</a:t>
            </a:r>
            <a:r>
              <a:rPr lang="en-US" sz="1800" dirty="0" smtClean="0">
                <a:solidFill>
                  <a:srgbClr val="FFFF00"/>
                </a:solidFill>
                <a:latin typeface="Lucida Console" charset="0"/>
                <a:ea typeface="Lucida Console" charset="0"/>
                <a:cs typeface="Lucida Console" charset="0"/>
              </a:rPr>
              <a:t>];</a:t>
            </a:r>
          </a:p>
          <a:p>
            <a:r>
              <a:rPr lang="en-US" sz="1800" dirty="0" smtClean="0">
                <a:solidFill>
                  <a:srgbClr val="FFFF00"/>
                </a:solidFill>
                <a:latin typeface="Lucida Console" charset="0"/>
                <a:ea typeface="Lucida Console" charset="0"/>
                <a:cs typeface="Lucida Console" charset="0"/>
              </a:rPr>
              <a:t>}</a:t>
            </a:r>
          </a:p>
        </p:txBody>
      </p:sp>
      <p:sp>
        <p:nvSpPr>
          <p:cNvPr id="62"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smtClean="0"/>
              <a:t>L1 AI</a:t>
            </a:r>
            <a:r>
              <a:rPr lang="mr-IN" sz="3200" dirty="0" smtClean="0"/>
              <a:t>…</a:t>
            </a:r>
            <a:endParaRPr lang="en-US" sz="3200" dirty="0"/>
          </a:p>
          <a:p>
            <a:pPr marL="949301" lvl="3" indent="-457200">
              <a:spcBef>
                <a:spcPts val="800"/>
              </a:spcBef>
              <a:buSzPct val="100000"/>
              <a:buFont typeface="Arial" charset="0"/>
              <a:buChar char="•"/>
            </a:pPr>
            <a:r>
              <a:rPr lang="en-US" sz="1800" dirty="0" smtClean="0"/>
              <a:t>2 flops</a:t>
            </a:r>
          </a:p>
          <a:p>
            <a:pPr marL="949301" lvl="3" indent="-457200">
              <a:spcBef>
                <a:spcPts val="800"/>
              </a:spcBef>
              <a:buSzPct val="100000"/>
              <a:buFont typeface="Arial" charset="0"/>
              <a:buChar char="•"/>
            </a:pPr>
            <a:r>
              <a:rPr lang="en-US" sz="1800" dirty="0"/>
              <a:t>2</a:t>
            </a:r>
            <a:r>
              <a:rPr lang="en-US" sz="1800" dirty="0" smtClean="0"/>
              <a:t> x 8B load (old)</a:t>
            </a:r>
          </a:p>
          <a:p>
            <a:pPr marL="949301" lvl="3" indent="-457200">
              <a:spcBef>
                <a:spcPts val="800"/>
              </a:spcBef>
              <a:buSzPct val="100000"/>
              <a:buFont typeface="Arial" charset="0"/>
              <a:buChar char="•"/>
            </a:pPr>
            <a:r>
              <a:rPr lang="en-US" sz="1800" dirty="0" smtClean="0"/>
              <a:t>1 x 8B store (new)</a:t>
            </a:r>
          </a:p>
          <a:p>
            <a:pPr marL="949301" lvl="3" indent="-457200">
              <a:spcBef>
                <a:spcPts val="800"/>
              </a:spcBef>
              <a:buSzPct val="100000"/>
              <a:buFont typeface="Arial" charset="0"/>
              <a:buChar char="•"/>
            </a:pPr>
            <a:r>
              <a:rPr lang="en-US" sz="1800" dirty="0" smtClean="0"/>
              <a:t>= 0.08 flops per byte</a:t>
            </a:r>
          </a:p>
          <a:p>
            <a:pPr marL="622746" lvl="2" indent="-457200">
              <a:spcBef>
                <a:spcPts val="800"/>
              </a:spcBef>
              <a:buSzPct val="100000"/>
              <a:buFont typeface="Wingdings" charset="2"/>
              <a:buChar char="§"/>
            </a:pPr>
            <a:r>
              <a:rPr lang="en-US" sz="3200" dirty="0" smtClean="0"/>
              <a:t>No cache reuse</a:t>
            </a:r>
            <a:r>
              <a:rPr lang="mr-IN" sz="3200" dirty="0" smtClean="0"/>
              <a:t>…</a:t>
            </a:r>
            <a:endParaRPr lang="en-US" sz="3200" dirty="0" smtClean="0"/>
          </a:p>
          <a:p>
            <a:pPr marL="949301" lvl="3" indent="-457200">
              <a:spcBef>
                <a:spcPts val="800"/>
              </a:spcBef>
              <a:buSzPct val="100000"/>
              <a:buFont typeface="Arial" charset="0"/>
              <a:buChar char="•"/>
            </a:pPr>
            <a:r>
              <a:rPr lang="en-US" sz="1800" dirty="0" smtClean="0"/>
              <a:t>Iteration </a:t>
            </a:r>
            <a:r>
              <a:rPr lang="en-US" sz="1800" dirty="0" err="1" smtClean="0"/>
              <a:t>i</a:t>
            </a:r>
            <a:r>
              <a:rPr lang="en-US" sz="1800" dirty="0" smtClean="0"/>
              <a:t> doesn’t touch any data associated with iteration </a:t>
            </a:r>
            <a:r>
              <a:rPr lang="en-US" sz="1800" dirty="0" err="1" smtClean="0"/>
              <a:t>i+delta</a:t>
            </a:r>
            <a:r>
              <a:rPr lang="en-US" sz="1800" dirty="0" smtClean="0"/>
              <a:t> for any delta. </a:t>
            </a:r>
            <a:endParaRPr lang="en-US" sz="1800" dirty="0"/>
          </a:p>
          <a:p>
            <a:pPr marL="457200" indent="-457200">
              <a:spcBef>
                <a:spcPts val="800"/>
              </a:spcBef>
              <a:buFont typeface="Wingdings" charset="2"/>
              <a:buChar char="§"/>
            </a:pPr>
            <a:r>
              <a:rPr lang="mr-IN" sz="3200" dirty="0" smtClean="0"/>
              <a:t>…</a:t>
            </a:r>
            <a:r>
              <a:rPr lang="en-US" sz="3200" dirty="0" smtClean="0"/>
              <a:t> leads to a DRAM AI equal to the L1 AI</a:t>
            </a:r>
            <a:endParaRPr lang="en-US" sz="1800" dirty="0" smtClean="0"/>
          </a:p>
        </p:txBody>
      </p:sp>
    </p:spTree>
    <p:extLst>
      <p:ext uri="{BB962C8B-B14F-4D97-AF65-F5344CB8AC3E}">
        <p14:creationId xmlns:p14="http://schemas.microsoft.com/office/powerpoint/2010/main" val="895199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STREAM</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28</a:t>
            </a:fld>
            <a:endParaRPr lang="en-US" dirty="0"/>
          </a:p>
        </p:txBody>
      </p:sp>
      <p:grpSp>
        <p:nvGrpSpPr>
          <p:cNvPr id="25" name="Group 24"/>
          <p:cNvGrpSpPr/>
          <p:nvPr/>
        </p:nvGrpSpPr>
        <p:grpSpPr>
          <a:xfrm>
            <a:off x="457200" y="1143000"/>
            <a:ext cx="13716000" cy="685800"/>
            <a:chOff x="457200" y="1527048"/>
            <a:chExt cx="13716000" cy="685800"/>
          </a:xfrm>
        </p:grpSpPr>
        <p:sp>
          <p:nvSpPr>
            <p:cNvPr id="26" name="Content Placeholder 2"/>
            <p:cNvSpPr txBox="1">
              <a:spLocks/>
            </p:cNvSpPr>
            <p:nvPr/>
          </p:nvSpPr>
          <p:spPr>
            <a:xfrm>
              <a:off x="7315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4400" b="1" u="sng" kern="0" dirty="0" smtClean="0"/>
                <a:t>Cache-Aware Roofline</a:t>
              </a:r>
            </a:p>
          </p:txBody>
        </p:sp>
        <p:sp>
          <p:nvSpPr>
            <p:cNvPr id="27"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marR="0" lvl="0" indent="-457200" algn="ctr" defTabSz="914400" eaLnBrk="1" fontAlgn="auto" latinLnBrk="0" hangingPunct="1">
                <a:lnSpc>
                  <a:spcPct val="100000"/>
                </a:lnSpc>
                <a:spcBef>
                  <a:spcPts val="800"/>
                </a:spcBef>
                <a:spcAft>
                  <a:spcPts val="0"/>
                </a:spcAft>
                <a:buClrTx/>
                <a:buSzTx/>
                <a:buFont typeface="Wingdings" charset="2"/>
                <a:buNone/>
                <a:tabLst/>
                <a:defRPr/>
              </a:pPr>
              <a:r>
                <a:rPr lang="en-US" sz="4400" b="1" u="sng" kern="0" dirty="0" smtClean="0"/>
                <a:t>Hierarchical Roofline</a:t>
              </a:r>
            </a:p>
          </p:txBody>
        </p:sp>
      </p:grpSp>
      <p:grpSp>
        <p:nvGrpSpPr>
          <p:cNvPr id="83" name="Group 82"/>
          <p:cNvGrpSpPr/>
          <p:nvPr/>
        </p:nvGrpSpPr>
        <p:grpSpPr>
          <a:xfrm>
            <a:off x="1600200" y="2209800"/>
            <a:ext cx="4800600" cy="4495800"/>
            <a:chOff x="1600200" y="2209800"/>
            <a:chExt cx="4800600" cy="4495800"/>
          </a:xfrm>
        </p:grpSpPr>
        <p:cxnSp>
          <p:nvCxnSpPr>
            <p:cNvPr id="43" name="Straight Arrow Connector 42"/>
            <p:cNvCxnSpPr/>
            <p:nvPr/>
          </p:nvCxnSpPr>
          <p:spPr bwMode="auto">
            <a:xfrm>
              <a:off x="19050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44" name="TextBox 43"/>
            <p:cNvSpPr txBox="1"/>
            <p:nvPr/>
          </p:nvSpPr>
          <p:spPr>
            <a:xfrm>
              <a:off x="22546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49" name="Straight Arrow Connector 48"/>
            <p:cNvCxnSpPr/>
            <p:nvPr/>
          </p:nvCxnSpPr>
          <p:spPr bwMode="auto">
            <a:xfrm flipV="1">
              <a:off x="25146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50" name="TextBox 49"/>
            <p:cNvSpPr txBox="1"/>
            <p:nvPr/>
          </p:nvSpPr>
          <p:spPr>
            <a:xfrm rot="18900000">
              <a:off x="21412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4" name="Group 63"/>
            <p:cNvGrpSpPr/>
            <p:nvPr/>
          </p:nvGrpSpPr>
          <p:grpSpPr>
            <a:xfrm>
              <a:off x="1600200" y="2209800"/>
              <a:ext cx="4800600" cy="4495800"/>
              <a:chOff x="1524000" y="2209800"/>
              <a:chExt cx="4800600" cy="4495800"/>
            </a:xfrm>
          </p:grpSpPr>
          <p:cxnSp>
            <p:nvCxnSpPr>
              <p:cNvPr id="46" name="Straight Arrow Connector 45"/>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51" name="TextBox 50"/>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56" name="TextBox 55"/>
              <p:cNvSpPr txBox="1"/>
              <p:nvPr/>
            </p:nvSpPr>
            <p:spPr>
              <a:xfrm>
                <a:off x="3429000" y="6096000"/>
                <a:ext cx="457200" cy="301752"/>
              </a:xfrm>
              <a:prstGeom prst="rect">
                <a:avLst/>
              </a:prstGeom>
              <a:noFill/>
            </p:spPr>
            <p:txBody>
              <a:bodyPr wrap="none" lIns="0" tIns="0" rIns="0" bIns="0" rtlCol="0" anchor="ctr" anchorCtr="0">
                <a:noAutofit/>
              </a:bodyPr>
              <a:lstStyle/>
              <a:p>
                <a:pPr algn="ctr"/>
                <a:r>
                  <a:rPr lang="en-US" sz="1800" dirty="0" smtClean="0"/>
                  <a:t>0.083</a:t>
                </a:r>
                <a:endParaRPr lang="en-US" sz="1800" dirty="0"/>
              </a:p>
            </p:txBody>
          </p:sp>
        </p:grpSp>
        <p:cxnSp>
          <p:nvCxnSpPr>
            <p:cNvPr id="54" name="Straight Arrow Connector 53"/>
            <p:cNvCxnSpPr/>
            <p:nvPr/>
          </p:nvCxnSpPr>
          <p:spPr bwMode="auto">
            <a:xfrm flipV="1">
              <a:off x="20574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55" name="TextBox 54"/>
            <p:cNvSpPr txBox="1"/>
            <p:nvPr/>
          </p:nvSpPr>
          <p:spPr>
            <a:xfrm rot="18900000">
              <a:off x="19862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85" name="Group 84"/>
          <p:cNvGrpSpPr/>
          <p:nvPr/>
        </p:nvGrpSpPr>
        <p:grpSpPr>
          <a:xfrm>
            <a:off x="3733800" y="3068363"/>
            <a:ext cx="3200400" cy="3047999"/>
            <a:chOff x="3733800" y="3068363"/>
            <a:chExt cx="3200400" cy="3047999"/>
          </a:xfrm>
        </p:grpSpPr>
        <p:cxnSp>
          <p:nvCxnSpPr>
            <p:cNvPr id="52" name="Straight Connector 51"/>
            <p:cNvCxnSpPr/>
            <p:nvPr/>
          </p:nvCxnSpPr>
          <p:spPr bwMode="auto">
            <a:xfrm>
              <a:off x="37338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58" name="Straight Arrow Connector 57"/>
            <p:cNvCxnSpPr/>
            <p:nvPr/>
          </p:nvCxnSpPr>
          <p:spPr bwMode="auto">
            <a:xfrm flipH="1">
              <a:off x="3738376" y="53340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59" name="TextBox 58"/>
            <p:cNvSpPr txBox="1"/>
            <p:nvPr/>
          </p:nvSpPr>
          <p:spPr>
            <a:xfrm>
              <a:off x="4191000" y="5105400"/>
              <a:ext cx="2743200" cy="457200"/>
            </a:xfrm>
            <a:prstGeom prst="rect">
              <a:avLst/>
            </a:prstGeom>
            <a:noFill/>
          </p:spPr>
          <p:txBody>
            <a:bodyPr wrap="none" lIns="0" rtlCol="0">
              <a:noAutofit/>
            </a:bodyPr>
            <a:lstStyle/>
            <a:p>
              <a:r>
                <a:rPr lang="en-US" sz="1800" dirty="0" smtClean="0">
                  <a:solidFill>
                    <a:srgbClr val="7030A0"/>
                  </a:solidFill>
                </a:rPr>
                <a:t>Multiple AI’s</a:t>
              </a:r>
              <a:r>
                <a:rPr lang="mr-IN" sz="1800" dirty="0" smtClean="0">
                  <a:solidFill>
                    <a:srgbClr val="7030A0"/>
                  </a:solidFill>
                </a:rPr>
                <a:t>…</a:t>
              </a:r>
              <a:r>
                <a:rPr lang="en-US" sz="1800" dirty="0" smtClean="0">
                  <a:solidFill>
                    <a:srgbClr val="7030A0"/>
                  </a:solidFill>
                </a:rPr>
                <a:t>.</a:t>
              </a:r>
            </a:p>
            <a:p>
              <a:pPr marL="342900" indent="-342900">
                <a:buAutoNum type="arabicParenR"/>
              </a:pPr>
              <a:r>
                <a:rPr lang="en-US" sz="1800" dirty="0" err="1">
                  <a:solidFill>
                    <a:srgbClr val="7030A0"/>
                  </a:solidFill>
                </a:rPr>
                <a:t>F</a:t>
              </a:r>
              <a:r>
                <a:rPr lang="en-US" sz="1800" dirty="0" err="1" smtClean="0">
                  <a:solidFill>
                    <a:srgbClr val="7030A0"/>
                  </a:solidFill>
                </a:rPr>
                <a:t>lop:DRAM</a:t>
              </a:r>
              <a:r>
                <a:rPr lang="en-US" sz="1800" dirty="0" smtClean="0">
                  <a:solidFill>
                    <a:srgbClr val="7030A0"/>
                  </a:solidFill>
                </a:rPr>
                <a:t> bytes</a:t>
              </a:r>
            </a:p>
            <a:p>
              <a:pPr marL="342900" indent="-342900">
                <a:buAutoNum type="arabicParenR"/>
              </a:pPr>
              <a:r>
                <a:rPr lang="en-US" sz="1800" dirty="0" smtClean="0">
                  <a:solidFill>
                    <a:srgbClr val="7030A0"/>
                  </a:solidFill>
                </a:rPr>
                <a:t>Flop:L1 bytes (same)</a:t>
              </a:r>
              <a:endParaRPr lang="en-US" sz="1800" dirty="0">
                <a:solidFill>
                  <a:srgbClr val="7030A0"/>
                </a:solidFill>
              </a:endParaRPr>
            </a:p>
          </p:txBody>
        </p:sp>
      </p:grpSp>
      <p:grpSp>
        <p:nvGrpSpPr>
          <p:cNvPr id="84" name="Group 83"/>
          <p:cNvGrpSpPr/>
          <p:nvPr/>
        </p:nvGrpSpPr>
        <p:grpSpPr>
          <a:xfrm>
            <a:off x="8001000" y="2209800"/>
            <a:ext cx="4800600" cy="4495800"/>
            <a:chOff x="8001000" y="2209800"/>
            <a:chExt cx="4800600" cy="4495800"/>
          </a:xfrm>
        </p:grpSpPr>
        <p:cxnSp>
          <p:nvCxnSpPr>
            <p:cNvPr id="65" name="Straight Arrow Connector 64"/>
            <p:cNvCxnSpPr/>
            <p:nvPr/>
          </p:nvCxnSpPr>
          <p:spPr bwMode="auto">
            <a:xfrm>
              <a:off x="83058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66" name="TextBox 65"/>
            <p:cNvSpPr txBox="1"/>
            <p:nvPr/>
          </p:nvSpPr>
          <p:spPr>
            <a:xfrm>
              <a:off x="86554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67" name="Straight Arrow Connector 66"/>
            <p:cNvCxnSpPr/>
            <p:nvPr/>
          </p:nvCxnSpPr>
          <p:spPr bwMode="auto">
            <a:xfrm flipV="1">
              <a:off x="89154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68" name="TextBox 67"/>
            <p:cNvSpPr txBox="1"/>
            <p:nvPr/>
          </p:nvSpPr>
          <p:spPr>
            <a:xfrm rot="18900000">
              <a:off x="85420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9" name="Group 68"/>
            <p:cNvGrpSpPr/>
            <p:nvPr/>
          </p:nvGrpSpPr>
          <p:grpSpPr>
            <a:xfrm>
              <a:off x="8001000" y="2209800"/>
              <a:ext cx="4800600" cy="4495800"/>
              <a:chOff x="1524000" y="2209800"/>
              <a:chExt cx="4800600" cy="4495800"/>
            </a:xfrm>
          </p:grpSpPr>
          <p:cxnSp>
            <p:nvCxnSpPr>
              <p:cNvPr id="70" name="Straight Arrow Connector 69"/>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1" name="Straight Arrow Connector 70"/>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2" name="TextBox 71"/>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73" name="TextBox 72"/>
              <p:cNvSpPr txBox="1"/>
              <p:nvPr/>
            </p:nvSpPr>
            <p:spPr>
              <a:xfrm>
                <a:off x="3429000" y="6099048"/>
                <a:ext cx="457200" cy="301752"/>
              </a:xfrm>
              <a:prstGeom prst="rect">
                <a:avLst/>
              </a:prstGeom>
              <a:noFill/>
            </p:spPr>
            <p:txBody>
              <a:bodyPr wrap="none" lIns="0" tIns="0" rIns="0" bIns="0" rtlCol="0" anchor="ctr" anchorCtr="0">
                <a:noAutofit/>
              </a:bodyPr>
              <a:lstStyle/>
              <a:p>
                <a:pPr algn="ctr"/>
                <a:r>
                  <a:rPr lang="en-US" sz="1800" dirty="0" smtClean="0"/>
                  <a:t>0.083</a:t>
                </a:r>
                <a:endParaRPr lang="en-US" sz="1800" dirty="0"/>
              </a:p>
            </p:txBody>
          </p:sp>
          <p:sp>
            <p:nvSpPr>
              <p:cNvPr id="61" name="TextBox 60"/>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cxnSp>
          <p:nvCxnSpPr>
            <p:cNvPr id="76" name="Straight Arrow Connector 75"/>
            <p:cNvCxnSpPr/>
            <p:nvPr/>
          </p:nvCxnSpPr>
          <p:spPr bwMode="auto">
            <a:xfrm flipV="1">
              <a:off x="84582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77" name="TextBox 76"/>
            <p:cNvSpPr txBox="1"/>
            <p:nvPr/>
          </p:nvSpPr>
          <p:spPr>
            <a:xfrm rot="18900000">
              <a:off x="83870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86" name="Group 85"/>
          <p:cNvGrpSpPr/>
          <p:nvPr/>
        </p:nvGrpSpPr>
        <p:grpSpPr>
          <a:xfrm>
            <a:off x="10134600" y="3068363"/>
            <a:ext cx="3200400" cy="3047999"/>
            <a:chOff x="10134600" y="3068363"/>
            <a:chExt cx="3200400" cy="3047999"/>
          </a:xfrm>
        </p:grpSpPr>
        <p:cxnSp>
          <p:nvCxnSpPr>
            <p:cNvPr id="74" name="Straight Connector 73"/>
            <p:cNvCxnSpPr/>
            <p:nvPr/>
          </p:nvCxnSpPr>
          <p:spPr bwMode="auto">
            <a:xfrm>
              <a:off x="101346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80" name="Straight Arrow Connector 79"/>
            <p:cNvCxnSpPr/>
            <p:nvPr/>
          </p:nvCxnSpPr>
          <p:spPr bwMode="auto">
            <a:xfrm flipH="1">
              <a:off x="10139176" y="57150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81" name="TextBox 80"/>
            <p:cNvSpPr txBox="1"/>
            <p:nvPr/>
          </p:nvSpPr>
          <p:spPr>
            <a:xfrm>
              <a:off x="10591800" y="5486400"/>
              <a:ext cx="2743200" cy="457200"/>
            </a:xfrm>
            <a:prstGeom prst="rect">
              <a:avLst/>
            </a:prstGeom>
            <a:noFill/>
          </p:spPr>
          <p:txBody>
            <a:bodyPr wrap="none" lIns="0" rtlCol="0">
              <a:noAutofit/>
            </a:bodyPr>
            <a:lstStyle/>
            <a:p>
              <a:r>
                <a:rPr lang="en-US" sz="1800" dirty="0" smtClean="0">
                  <a:solidFill>
                    <a:srgbClr val="7030A0"/>
                  </a:solidFill>
                </a:rPr>
                <a:t>Single AI based on flop:L1 bytes</a:t>
              </a:r>
              <a:endParaRPr lang="en-US" sz="1800" dirty="0">
                <a:solidFill>
                  <a:srgbClr val="7030A0"/>
                </a:solidFill>
              </a:endParaRPr>
            </a:p>
          </p:txBody>
        </p:sp>
      </p:grpSp>
      <p:grpSp>
        <p:nvGrpSpPr>
          <p:cNvPr id="89" name="Group 88"/>
          <p:cNvGrpSpPr/>
          <p:nvPr/>
        </p:nvGrpSpPr>
        <p:grpSpPr>
          <a:xfrm>
            <a:off x="10134600" y="3538263"/>
            <a:ext cx="2599509" cy="1297189"/>
            <a:chOff x="10134600" y="3538263"/>
            <a:chExt cx="2599509" cy="1297189"/>
          </a:xfrm>
        </p:grpSpPr>
        <p:sp>
          <p:nvSpPr>
            <p:cNvPr id="78" name="Freeform 77"/>
            <p:cNvSpPr/>
            <p:nvPr/>
          </p:nvSpPr>
          <p:spPr bwMode="auto">
            <a:xfrm>
              <a:off x="10134600" y="3538263"/>
              <a:ext cx="133390" cy="1282700"/>
            </a:xfrm>
            <a:custGeom>
              <a:avLst/>
              <a:gdLst>
                <a:gd name="connsiteX0" fmla="*/ 0 w 280165"/>
                <a:gd name="connsiteY0" fmla="*/ 0 h 1282700"/>
                <a:gd name="connsiteX1" fmla="*/ 279400 w 280165"/>
                <a:gd name="connsiteY1" fmla="*/ 698500 h 1282700"/>
                <a:gd name="connsiteX2" fmla="*/ 88900 w 280165"/>
                <a:gd name="connsiteY2" fmla="*/ 1282700 h 1282700"/>
              </a:gdLst>
              <a:ahLst/>
              <a:cxnLst>
                <a:cxn ang="0">
                  <a:pos x="connsiteX0" y="connsiteY0"/>
                </a:cxn>
                <a:cxn ang="0">
                  <a:pos x="connsiteX1" y="connsiteY1"/>
                </a:cxn>
                <a:cxn ang="0">
                  <a:pos x="connsiteX2" y="connsiteY2"/>
                </a:cxn>
              </a:cxnLst>
              <a:rect l="l" t="t" r="r" b="b"/>
              <a:pathLst>
                <a:path w="280165" h="1282700">
                  <a:moveTo>
                    <a:pt x="0" y="0"/>
                  </a:moveTo>
                  <a:cubicBezTo>
                    <a:pt x="132291" y="242358"/>
                    <a:pt x="264583" y="484717"/>
                    <a:pt x="279400" y="698500"/>
                  </a:cubicBezTo>
                  <a:cubicBezTo>
                    <a:pt x="294217" y="912283"/>
                    <a:pt x="88900" y="1282700"/>
                    <a:pt x="88900" y="1282700"/>
                  </a:cubicBezTo>
                </a:path>
              </a:pathLst>
            </a:custGeom>
            <a:noFill/>
            <a:ln w="25400" cap="flat" cmpd="sng" algn="ctr">
              <a:solidFill>
                <a:srgbClr val="7030A0"/>
              </a:solidFill>
              <a:prstDash val="solid"/>
              <a:round/>
              <a:headEnd type="oval"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 name="TextBox 78"/>
            <p:cNvSpPr txBox="1"/>
            <p:nvPr/>
          </p:nvSpPr>
          <p:spPr>
            <a:xfrm>
              <a:off x="10287000" y="3538263"/>
              <a:ext cx="2447109" cy="129718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Observed performance</a:t>
              </a:r>
            </a:p>
            <a:p>
              <a:r>
                <a:rPr lang="en-US" sz="1800" dirty="0">
                  <a:solidFill>
                    <a:srgbClr val="7030A0"/>
                  </a:solidFill>
                  <a:effectLst>
                    <a:glow rad="127000">
                      <a:schemeClr val="bg1"/>
                    </a:glow>
                  </a:effectLst>
                </a:rPr>
                <a:t>i</a:t>
              </a:r>
              <a:r>
                <a:rPr lang="en-US" sz="1800" dirty="0" smtClean="0">
                  <a:solidFill>
                    <a:srgbClr val="7030A0"/>
                  </a:solidFill>
                  <a:effectLst>
                    <a:glow rad="127000">
                      <a:schemeClr val="bg1"/>
                    </a:glow>
                  </a:effectLst>
                </a:rPr>
                <a:t>s correlated with DRAM</a:t>
              </a:r>
            </a:p>
            <a:p>
              <a:r>
                <a:rPr lang="en-US" sz="1800" dirty="0" smtClean="0">
                  <a:solidFill>
                    <a:srgbClr val="7030A0"/>
                  </a:solidFill>
                  <a:effectLst>
                    <a:glow rad="127000">
                      <a:schemeClr val="bg1"/>
                    </a:glow>
                  </a:effectLst>
                </a:rPr>
                <a:t>bandwidth</a:t>
              </a:r>
              <a:endParaRPr lang="en-US" sz="1800" dirty="0">
                <a:solidFill>
                  <a:srgbClr val="7030A0"/>
                </a:solidFill>
                <a:effectLst>
                  <a:glow rad="127000">
                    <a:schemeClr val="bg1"/>
                  </a:glow>
                </a:effectLst>
              </a:endParaRPr>
            </a:p>
          </p:txBody>
        </p:sp>
      </p:grpSp>
      <p:sp>
        <p:nvSpPr>
          <p:cNvPr id="75" name="Oval 74"/>
          <p:cNvSpPr/>
          <p:nvPr/>
        </p:nvSpPr>
        <p:spPr bwMode="auto">
          <a:xfrm>
            <a:off x="10058400" y="4820964"/>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4" name="Group 3"/>
          <p:cNvGrpSpPr/>
          <p:nvPr/>
        </p:nvGrpSpPr>
        <p:grpSpPr>
          <a:xfrm>
            <a:off x="2081212" y="3538263"/>
            <a:ext cx="4175897" cy="1452410"/>
            <a:chOff x="2081212" y="3538263"/>
            <a:chExt cx="4175897" cy="1452410"/>
          </a:xfrm>
        </p:grpSpPr>
        <p:cxnSp>
          <p:nvCxnSpPr>
            <p:cNvPr id="60" name="Straight Connector 59"/>
            <p:cNvCxnSpPr/>
            <p:nvPr/>
          </p:nvCxnSpPr>
          <p:spPr bwMode="auto">
            <a:xfrm flipH="1">
              <a:off x="2081212" y="4928616"/>
              <a:ext cx="1652588" cy="0"/>
            </a:xfrm>
            <a:prstGeom prst="line">
              <a:avLst/>
            </a:prstGeom>
            <a:solidFill>
              <a:schemeClr val="accent1"/>
            </a:solidFill>
            <a:ln w="19050" cap="flat" cmpd="sng" algn="ctr">
              <a:solidFill>
                <a:srgbClr val="0432FF"/>
              </a:solidFill>
              <a:prstDash val="dash"/>
              <a:round/>
              <a:headEnd type="none" w="med" len="med"/>
              <a:tailEnd type="stealth" w="lg" len="lg"/>
            </a:ln>
            <a:effectLst/>
          </p:spPr>
        </p:cxnSp>
        <p:sp>
          <p:nvSpPr>
            <p:cNvPr id="57" name="TextBox 56"/>
            <p:cNvSpPr txBox="1"/>
            <p:nvPr/>
          </p:nvSpPr>
          <p:spPr>
            <a:xfrm>
              <a:off x="3810000" y="3538263"/>
              <a:ext cx="2447109" cy="129718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Performance is bound to</a:t>
              </a:r>
            </a:p>
            <a:p>
              <a:r>
                <a:rPr lang="en-US" sz="1800" dirty="0" smtClean="0">
                  <a:solidFill>
                    <a:srgbClr val="7030A0"/>
                  </a:solidFill>
                  <a:effectLst>
                    <a:glow rad="127000">
                      <a:schemeClr val="bg1"/>
                    </a:glow>
                  </a:effectLst>
                </a:rPr>
                <a:t>the minimum of the two</a:t>
              </a:r>
            </a:p>
            <a:p>
              <a:r>
                <a:rPr lang="en-US" sz="1800" dirty="0" smtClean="0">
                  <a:solidFill>
                    <a:srgbClr val="7030A0"/>
                  </a:solidFill>
                  <a:effectLst>
                    <a:glow rad="127000">
                      <a:schemeClr val="bg1"/>
                    </a:glow>
                  </a:effectLst>
                </a:rPr>
                <a:t>Intercepts</a:t>
              </a:r>
              <a:r>
                <a:rPr lang="mr-IN" sz="1800" dirty="0" smtClean="0">
                  <a:solidFill>
                    <a:srgbClr val="7030A0"/>
                  </a:solidFill>
                  <a:effectLst>
                    <a:glow rad="127000">
                      <a:schemeClr val="bg1"/>
                    </a:glow>
                  </a:effectLst>
                </a:rPr>
                <a:t>…</a:t>
              </a:r>
              <a:endParaRPr lang="en-US" sz="1800" dirty="0" smtClean="0">
                <a:solidFill>
                  <a:srgbClr val="7030A0"/>
                </a:solidFill>
                <a:effectLst>
                  <a:glow rad="127000">
                    <a:schemeClr val="bg1"/>
                  </a:glow>
                </a:effectLst>
              </a:endParaRPr>
            </a:p>
            <a:p>
              <a:r>
                <a:rPr lang="en-US" sz="1800" dirty="0" smtClean="0">
                  <a:solidFill>
                    <a:srgbClr val="7030A0"/>
                  </a:solidFill>
                  <a:effectLst>
                    <a:glow rad="127000">
                      <a:schemeClr val="bg1"/>
                    </a:glow>
                  </a:effectLst>
                </a:rPr>
                <a:t>   AI</a:t>
              </a:r>
              <a:r>
                <a:rPr lang="en-US" sz="1800" baseline="-25000" dirty="0" smtClean="0">
                  <a:solidFill>
                    <a:srgbClr val="7030A0"/>
                  </a:solidFill>
                  <a:effectLst>
                    <a:glow rad="127000">
                      <a:schemeClr val="bg1"/>
                    </a:glow>
                  </a:effectLst>
                </a:rPr>
                <a:t>L1</a:t>
              </a:r>
              <a:r>
                <a:rPr lang="en-US" sz="1800" dirty="0" smtClean="0">
                  <a:solidFill>
                    <a:srgbClr val="7030A0"/>
                  </a:solidFill>
                  <a:effectLst>
                    <a:glow rad="127000">
                      <a:schemeClr val="bg1"/>
                    </a:glow>
                  </a:effectLst>
                </a:rPr>
                <a:t> 	* L1 GB/s</a:t>
              </a:r>
            </a:p>
            <a:p>
              <a:r>
                <a:rPr lang="en-US" sz="1800" dirty="0" smtClean="0">
                  <a:solidFill>
                    <a:srgbClr val="7030A0"/>
                  </a:solidFill>
                  <a:effectLst>
                    <a:glow rad="127000">
                      <a:schemeClr val="bg1"/>
                    </a:glow>
                  </a:effectLst>
                </a:rPr>
                <a:t>   AI</a:t>
              </a:r>
              <a:r>
                <a:rPr lang="en-US" sz="1800" baseline="-25000" dirty="0" smtClean="0">
                  <a:solidFill>
                    <a:srgbClr val="7030A0"/>
                  </a:solidFill>
                  <a:effectLst>
                    <a:glow rad="127000">
                      <a:schemeClr val="bg1"/>
                    </a:glow>
                  </a:effectLst>
                </a:rPr>
                <a:t>DRAM</a:t>
              </a:r>
              <a:r>
                <a:rPr lang="en-US" sz="1800" dirty="0">
                  <a:solidFill>
                    <a:srgbClr val="7030A0"/>
                  </a:solidFill>
                  <a:effectLst>
                    <a:glow rad="127000">
                      <a:schemeClr val="bg1"/>
                    </a:glow>
                  </a:effectLst>
                </a:rPr>
                <a:t>	</a:t>
              </a:r>
              <a:r>
                <a:rPr lang="en-US" sz="1800" dirty="0" smtClean="0">
                  <a:solidFill>
                    <a:srgbClr val="7030A0"/>
                  </a:solidFill>
                  <a:effectLst>
                    <a:glow rad="127000">
                      <a:schemeClr val="bg1"/>
                    </a:glow>
                  </a:effectLst>
                </a:rPr>
                <a:t>* DRAM GB/s</a:t>
              </a:r>
              <a:endParaRPr lang="en-US" sz="1800" dirty="0">
                <a:solidFill>
                  <a:srgbClr val="7030A0"/>
                </a:solidFill>
                <a:effectLst>
                  <a:glow rad="127000">
                    <a:schemeClr val="bg1"/>
                  </a:glow>
                </a:effectLst>
              </a:endParaRPr>
            </a:p>
          </p:txBody>
        </p:sp>
        <p:sp>
          <p:nvSpPr>
            <p:cNvPr id="53" name="Oval 52"/>
            <p:cNvSpPr/>
            <p:nvPr/>
          </p:nvSpPr>
          <p:spPr bwMode="auto">
            <a:xfrm>
              <a:off x="3656080" y="4838272"/>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62" name="Oval 61"/>
          <p:cNvSpPr/>
          <p:nvPr/>
        </p:nvSpPr>
        <p:spPr bwMode="auto">
          <a:xfrm>
            <a:off x="3657600" y="3429000"/>
            <a:ext cx="152400" cy="152401"/>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029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0 0 L 0 0.17592 " pathEditMode="relative" ptsTypes="AA">
                                      <p:cBhvr>
                                        <p:cTn id="22" dur="1000" fill="hold"/>
                                        <p:tgtEl>
                                          <p:spTgt spid="6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2" grpId="0" animBg="1"/>
      <p:bldP spid="6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7-point Stencil (Small Problem)</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29</a:t>
            </a:fld>
            <a:endParaRPr lang="en-US" dirty="0"/>
          </a:p>
        </p:txBody>
      </p:sp>
      <p:sp>
        <p:nvSpPr>
          <p:cNvPr id="61" name="TextBox 60"/>
          <p:cNvSpPr txBox="1"/>
          <p:nvPr/>
        </p:nvSpPr>
        <p:spPr>
          <a:xfrm>
            <a:off x="7543800" y="1600200"/>
            <a:ext cx="5486400" cy="3657600"/>
          </a:xfrm>
          <a:prstGeom prst="rect">
            <a:avLst/>
          </a:prstGeom>
          <a:solidFill>
            <a:srgbClr val="002060"/>
          </a:solidFill>
        </p:spPr>
        <p:txBody>
          <a:bodyPr wrap="square" rtlCol="0" anchor="ctr">
            <a:noAutofit/>
          </a:bodyPr>
          <a:lstStyle/>
          <a:p>
            <a:r>
              <a:rPr lang="mr-IN" sz="1800" dirty="0" smtClean="0">
                <a:solidFill>
                  <a:srgbClr val="FF6FCF"/>
                </a:solidFill>
                <a:latin typeface="Lucida Console" charset="0"/>
                <a:ea typeface="Lucida Console" charset="0"/>
                <a:cs typeface="Lucida Console" charset="0"/>
              </a:rPr>
              <a:t>#</a:t>
            </a:r>
            <a:r>
              <a:rPr lang="mr-IN" sz="1800" dirty="0" err="1">
                <a:solidFill>
                  <a:srgbClr val="FF6FCF"/>
                </a:solidFill>
                <a:latin typeface="Lucida Console" charset="0"/>
                <a:ea typeface="Lucida Console" charset="0"/>
                <a:cs typeface="Lucida Console" charset="0"/>
              </a:rPr>
              <a:t>pragma</a:t>
            </a:r>
            <a:r>
              <a:rPr lang="mr-IN" sz="1800" dirty="0">
                <a:solidFill>
                  <a:srgbClr val="FF6FCF"/>
                </a:solidFill>
                <a:latin typeface="Lucida Console" charset="0"/>
                <a:ea typeface="Lucida Console" charset="0"/>
                <a:cs typeface="Lucida Console" charset="0"/>
              </a:rPr>
              <a:t> </a:t>
            </a:r>
            <a:r>
              <a:rPr lang="mr-IN" sz="1800" dirty="0" err="1">
                <a:solidFill>
                  <a:srgbClr val="FF6FCF"/>
                </a:solidFill>
                <a:latin typeface="Lucida Console" charset="0"/>
                <a:ea typeface="Lucida Console" charset="0"/>
                <a:cs typeface="Lucida Console" charset="0"/>
              </a:rPr>
              <a:t>omp</a:t>
            </a:r>
            <a:r>
              <a:rPr lang="mr-IN" sz="1800" dirty="0">
                <a:solidFill>
                  <a:srgbClr val="FF6FCF"/>
                </a:solidFill>
                <a:latin typeface="Lucida Console" charset="0"/>
                <a:ea typeface="Lucida Console" charset="0"/>
                <a:cs typeface="Lucida Console" charset="0"/>
              </a:rPr>
              <a:t> </a:t>
            </a:r>
            <a:r>
              <a:rPr lang="mr-IN" sz="1800" dirty="0" err="1">
                <a:solidFill>
                  <a:srgbClr val="FF6FCF"/>
                </a:solidFill>
                <a:latin typeface="Lucida Console" charset="0"/>
                <a:ea typeface="Lucida Console" charset="0"/>
                <a:cs typeface="Lucida Console" charset="0"/>
              </a:rPr>
              <a:t>parallel</a:t>
            </a:r>
            <a:r>
              <a:rPr lang="mr-IN" sz="1800" dirty="0">
                <a:solidFill>
                  <a:srgbClr val="FF6FCF"/>
                </a:solidFill>
                <a:latin typeface="Lucida Console" charset="0"/>
                <a:ea typeface="Lucida Console" charset="0"/>
                <a:cs typeface="Lucida Console" charset="0"/>
              </a:rPr>
              <a:t> </a:t>
            </a:r>
            <a:r>
              <a:rPr lang="mr-IN" sz="1800" dirty="0" err="1" smtClean="0">
                <a:solidFill>
                  <a:srgbClr val="FF6FCF"/>
                </a:solidFill>
                <a:latin typeface="Lucida Console" charset="0"/>
                <a:ea typeface="Lucida Console" charset="0"/>
                <a:cs typeface="Lucida Console" charset="0"/>
              </a:rPr>
              <a:t>for</a:t>
            </a:r>
            <a:endParaRPr lang="en-US" sz="1800" dirty="0" smtClean="0">
              <a:solidFill>
                <a:srgbClr val="FF6FCF"/>
              </a:solidFill>
              <a:latin typeface="Lucida Console" charset="0"/>
              <a:ea typeface="Lucida Console" charset="0"/>
              <a:cs typeface="Lucida Console" charset="0"/>
            </a:endParaRPr>
          </a:p>
          <a:p>
            <a:r>
              <a:rPr lang="mr-IN" sz="1800" dirty="0" err="1" smtClean="0">
                <a:solidFill>
                  <a:srgbClr val="FFFF00"/>
                </a:solidFill>
                <a:latin typeface="Lucida Console" charset="0"/>
                <a:ea typeface="Lucida Console" charset="0"/>
                <a:cs typeface="Lucida Console" charset="0"/>
              </a:rPr>
              <a:t>for</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k</a:t>
            </a:r>
            <a:r>
              <a:rPr lang="mr-IN" sz="1800" dirty="0" smtClean="0">
                <a:solidFill>
                  <a:srgbClr val="FFFF00"/>
                </a:solidFill>
                <a:latin typeface="Lucida Console" charset="0"/>
                <a:ea typeface="Lucida Console" charset="0"/>
                <a:cs typeface="Lucida Console" charset="0"/>
              </a:rPr>
              <a:t>=1;k&lt;dim+1;k++){</a:t>
            </a:r>
            <a:endParaRPr lang="en-US" sz="1800" dirty="0" smtClean="0">
              <a:solidFill>
                <a:srgbClr val="FFFF00"/>
              </a:solidFill>
              <a:latin typeface="Lucida Console" charset="0"/>
              <a:ea typeface="Lucida Console" charset="0"/>
              <a:cs typeface="Lucida Console" charset="0"/>
            </a:endParaRPr>
          </a:p>
          <a:p>
            <a:r>
              <a:rPr lang="mr-IN" sz="1800" dirty="0" err="1" smtClean="0">
                <a:solidFill>
                  <a:srgbClr val="FFFF00"/>
                </a:solidFill>
                <a:latin typeface="Lucida Console" charset="0"/>
                <a:ea typeface="Lucida Console" charset="0"/>
                <a:cs typeface="Lucida Console" charset="0"/>
              </a:rPr>
              <a:t>for</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j</a:t>
            </a:r>
            <a:r>
              <a:rPr lang="mr-IN" sz="1800" dirty="0" smtClean="0">
                <a:solidFill>
                  <a:srgbClr val="FFFF00"/>
                </a:solidFill>
                <a:latin typeface="Lucida Console" charset="0"/>
                <a:ea typeface="Lucida Console" charset="0"/>
                <a:cs typeface="Lucida Console" charset="0"/>
              </a:rPr>
              <a:t>=1;j&lt;dim+1;j++){</a:t>
            </a:r>
            <a:endParaRPr lang="en-US" sz="1800" dirty="0" smtClean="0">
              <a:solidFill>
                <a:srgbClr val="FFFF00"/>
              </a:solidFill>
              <a:latin typeface="Lucida Console" charset="0"/>
              <a:ea typeface="Lucida Console" charset="0"/>
              <a:cs typeface="Lucida Console" charset="0"/>
            </a:endParaRPr>
          </a:p>
          <a:p>
            <a:r>
              <a:rPr lang="mr-IN" sz="1800" dirty="0" err="1" smtClean="0">
                <a:solidFill>
                  <a:srgbClr val="FFFF00"/>
                </a:solidFill>
                <a:latin typeface="Lucida Console" charset="0"/>
                <a:ea typeface="Lucida Console" charset="0"/>
                <a:cs typeface="Lucida Console" charset="0"/>
              </a:rPr>
              <a:t>for</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i</a:t>
            </a:r>
            <a:r>
              <a:rPr lang="mr-IN" sz="1800" dirty="0" smtClean="0">
                <a:solidFill>
                  <a:srgbClr val="FFFF00"/>
                </a:solidFill>
                <a:latin typeface="Lucida Console" charset="0"/>
                <a:ea typeface="Lucida Console" charset="0"/>
                <a:cs typeface="Lucida Console" charset="0"/>
              </a:rPr>
              <a:t>=1;i&lt;dim+1;i++){</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err="1" smtClean="0">
                <a:solidFill>
                  <a:srgbClr val="FFFF00"/>
                </a:solidFill>
                <a:latin typeface="Lucida Console" charset="0"/>
                <a:ea typeface="Lucida Console" charset="0"/>
                <a:cs typeface="Lucida Console" charset="0"/>
              </a:rPr>
              <a:t>int</a:t>
            </a:r>
            <a:r>
              <a:rPr lang="mr-IN" sz="1800" dirty="0" smtClean="0">
                <a:solidFill>
                  <a:srgbClr val="FFFF00"/>
                </a:solidFill>
                <a:latin typeface="Lucida Console" charset="0"/>
                <a:ea typeface="Lucida Console" charset="0"/>
                <a:cs typeface="Lucida Console" charset="0"/>
              </a:rPr>
              <a:t> </a:t>
            </a:r>
            <a:r>
              <a:rPr lang="mr-IN" sz="1800" dirty="0" err="1">
                <a:solidFill>
                  <a:srgbClr val="FFFF00"/>
                </a:solidFill>
                <a:latin typeface="Lucida Console" charset="0"/>
                <a:ea typeface="Lucida Console" charset="0"/>
                <a:cs typeface="Lucida Console" charset="0"/>
              </a:rPr>
              <a:t>ijk</a:t>
            </a:r>
            <a:r>
              <a:rPr lang="mr-IN" sz="1800" dirty="0">
                <a:solidFill>
                  <a:srgbClr val="FFFF00"/>
                </a:solidFill>
                <a:latin typeface="Lucida Console" charset="0"/>
                <a:ea typeface="Lucida Console" charset="0"/>
                <a:cs typeface="Lucida Console" charset="0"/>
              </a:rPr>
              <a:t> = </a:t>
            </a:r>
            <a:r>
              <a:rPr lang="mr-IN" sz="1800" dirty="0" err="1">
                <a:solidFill>
                  <a:srgbClr val="FFFF00"/>
                </a:solidFill>
                <a:latin typeface="Lucida Console" charset="0"/>
                <a:ea typeface="Lucida Console" charset="0"/>
                <a:cs typeface="Lucida Console" charset="0"/>
              </a:rPr>
              <a:t>i</a:t>
            </a:r>
            <a:r>
              <a:rPr lang="mr-IN" sz="1800" dirty="0">
                <a:solidFill>
                  <a:srgbClr val="FFFF00"/>
                </a:solidFill>
                <a:latin typeface="Lucida Console" charset="0"/>
                <a:ea typeface="Lucida Console" charset="0"/>
                <a:cs typeface="Lucida Console" charset="0"/>
              </a:rPr>
              <a:t> + </a:t>
            </a:r>
            <a:r>
              <a:rPr lang="mr-IN" sz="1800" dirty="0" err="1">
                <a:solidFill>
                  <a:srgbClr val="FFFF00"/>
                </a:solidFill>
                <a:latin typeface="Lucida Console" charset="0"/>
                <a:ea typeface="Lucida Console" charset="0"/>
                <a:cs typeface="Lucida Console" charset="0"/>
              </a:rPr>
              <a:t>j</a:t>
            </a:r>
            <a:r>
              <a:rPr lang="mr-IN" sz="1800" dirty="0">
                <a:solidFill>
                  <a:srgbClr val="FFFF00"/>
                </a:solidFill>
                <a:latin typeface="Lucida Console" charset="0"/>
                <a:ea typeface="Lucida Console" charset="0"/>
                <a:cs typeface="Lucida Console" charset="0"/>
              </a:rPr>
              <a:t>*</a:t>
            </a:r>
            <a:r>
              <a:rPr lang="mr-IN" sz="1800" dirty="0" err="1">
                <a:solidFill>
                  <a:srgbClr val="FFFF00"/>
                </a:solidFill>
                <a:latin typeface="Lucida Console" charset="0"/>
                <a:ea typeface="Lucida Console" charset="0"/>
                <a:cs typeface="Lucida Console" charset="0"/>
              </a:rPr>
              <a:t>jStride</a:t>
            </a:r>
            <a:r>
              <a:rPr lang="mr-IN" sz="1800" dirty="0">
                <a:solidFill>
                  <a:srgbClr val="FFFF00"/>
                </a:solidFill>
                <a:latin typeface="Lucida Console" charset="0"/>
                <a:ea typeface="Lucida Console" charset="0"/>
                <a:cs typeface="Lucida Console" charset="0"/>
              </a:rPr>
              <a:t> + </a:t>
            </a:r>
            <a:r>
              <a:rPr lang="mr-IN" sz="1800" dirty="0" err="1">
                <a:solidFill>
                  <a:srgbClr val="FFFF00"/>
                </a:solidFill>
                <a:latin typeface="Lucida Console" charset="0"/>
                <a:ea typeface="Lucida Console" charset="0"/>
                <a:cs typeface="Lucida Console" charset="0"/>
              </a:rPr>
              <a:t>k</a:t>
            </a:r>
            <a:r>
              <a:rPr lang="mr-IN" sz="1800" dirty="0">
                <a:solidFill>
                  <a:srgbClr val="FFFF00"/>
                </a:solidFill>
                <a:latin typeface="Lucida Console" charset="0"/>
                <a:ea typeface="Lucida Console" charset="0"/>
                <a:cs typeface="Lucida Console" charset="0"/>
              </a:rPr>
              <a:t>*</a:t>
            </a:r>
            <a:r>
              <a:rPr lang="mr-IN" sz="1800" dirty="0" err="1">
                <a:solidFill>
                  <a:srgbClr val="FFFF00"/>
                </a:solidFill>
                <a:latin typeface="Lucida Console" charset="0"/>
                <a:ea typeface="Lucida Console" charset="0"/>
                <a:cs typeface="Lucida Console" charset="0"/>
              </a:rPr>
              <a:t>kStride</a:t>
            </a:r>
            <a:r>
              <a:rPr lang="mr-IN" sz="1800" dirty="0" smtClean="0">
                <a:solidFill>
                  <a:srgbClr val="FFFF00"/>
                </a:solidFill>
                <a:latin typeface="Lucida Console" charset="0"/>
                <a:ea typeface="Lucida Console" charset="0"/>
                <a:cs typeface="Lucida Console" charset="0"/>
              </a:rPr>
              <a:t>;</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 </a:t>
            </a:r>
            <a:r>
              <a:rPr lang="mr-IN" sz="1800" dirty="0" err="1">
                <a:solidFill>
                  <a:srgbClr val="FFFF00"/>
                </a:solidFill>
                <a:latin typeface="Lucida Console" charset="0"/>
                <a:ea typeface="Lucida Console" charset="0"/>
                <a:cs typeface="Lucida Console" charset="0"/>
              </a:rPr>
              <a:t>new</a:t>
            </a:r>
            <a:r>
              <a:rPr lang="mr-IN" sz="1800" dirty="0">
                <a:solidFill>
                  <a:srgbClr val="FFFF00"/>
                </a:solidFill>
                <a:latin typeface="Lucida Console" charset="0"/>
                <a:ea typeface="Lucida Console" charset="0"/>
                <a:cs typeface="Lucida Console" charset="0"/>
              </a:rPr>
              <a:t>[</a:t>
            </a:r>
            <a:r>
              <a:rPr lang="mr-IN" sz="1800" dirty="0" err="1">
                <a:solidFill>
                  <a:srgbClr val="FFFF00"/>
                </a:solidFill>
                <a:latin typeface="Lucida Console" charset="0"/>
                <a:ea typeface="Lucida Console" charset="0"/>
                <a:cs typeface="Lucida Console" charset="0"/>
              </a:rPr>
              <a:t>ijk</a:t>
            </a:r>
            <a:r>
              <a:rPr lang="mr-IN" sz="1800" dirty="0">
                <a:solidFill>
                  <a:srgbClr val="FFFF00"/>
                </a:solidFill>
                <a:latin typeface="Lucida Console" charset="0"/>
                <a:ea typeface="Lucida Console" charset="0"/>
                <a:cs typeface="Lucida Console" charset="0"/>
              </a:rPr>
              <a:t>] = -6.0*</a:t>
            </a:r>
            <a:r>
              <a:rPr lang="mr-IN" sz="1800" dirty="0" err="1">
                <a:solidFill>
                  <a:srgbClr val="FFFF00"/>
                </a:solidFill>
                <a:latin typeface="Lucida Console" charset="0"/>
                <a:ea typeface="Lucida Console" charset="0"/>
                <a:cs typeface="Lucida Console" charset="0"/>
              </a:rPr>
              <a:t>old</a:t>
            </a:r>
            <a:r>
              <a:rPr lang="mr-IN" sz="1800" dirty="0">
                <a:solidFill>
                  <a:srgbClr val="FFFF00"/>
                </a:solidFill>
                <a:latin typeface="Lucida Console" charset="0"/>
                <a:ea typeface="Lucida Console" charset="0"/>
                <a:cs typeface="Lucida Console" charset="0"/>
              </a:rPr>
              <a:t>[</a:t>
            </a:r>
            <a:r>
              <a:rPr lang="mr-IN" sz="1800" dirty="0" err="1">
                <a:solidFill>
                  <a:srgbClr val="FFFF00"/>
                </a:solidFill>
                <a:latin typeface="Lucida Console" charset="0"/>
                <a:ea typeface="Lucida Console" charset="0"/>
                <a:cs typeface="Lucida Console" charset="0"/>
              </a:rPr>
              <a:t>ijk</a:t>
            </a:r>
            <a:r>
              <a:rPr lang="mr-IN" sz="1800" dirty="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            + </a:t>
            </a:r>
            <a:r>
              <a:rPr lang="mr-IN" sz="1800" dirty="0" err="1" smtClean="0">
                <a:solidFill>
                  <a:srgbClr val="FFFF00"/>
                </a:solidFill>
                <a:latin typeface="Lucida Console" charset="0"/>
                <a:ea typeface="Lucida Console" charset="0"/>
                <a:cs typeface="Lucida Console" charset="0"/>
              </a:rPr>
              <a:t>old</a:t>
            </a:r>
            <a:r>
              <a:rPr lang="mr-IN" sz="1800" dirty="0" smtClean="0">
                <a:solidFill>
                  <a:srgbClr val="FFFF00"/>
                </a:solidFill>
                <a:latin typeface="Lucida Console" charset="0"/>
                <a:ea typeface="Lucida Console" charset="0"/>
                <a:cs typeface="Lucida Console" charset="0"/>
              </a:rPr>
              <a:t>[ijk-1      ]</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              + </a:t>
            </a:r>
            <a:r>
              <a:rPr lang="mr-IN" sz="1800" dirty="0" err="1" smtClean="0">
                <a:solidFill>
                  <a:srgbClr val="FFFF00"/>
                </a:solidFill>
                <a:latin typeface="Lucida Console" charset="0"/>
                <a:ea typeface="Lucida Console" charset="0"/>
                <a:cs typeface="Lucida Console" charset="0"/>
              </a:rPr>
              <a:t>old</a:t>
            </a:r>
            <a:r>
              <a:rPr lang="mr-IN" sz="1800" dirty="0" smtClean="0">
                <a:solidFill>
                  <a:srgbClr val="FFFF00"/>
                </a:solidFill>
                <a:latin typeface="Lucida Console" charset="0"/>
                <a:ea typeface="Lucida Console" charset="0"/>
                <a:cs typeface="Lucida Console" charset="0"/>
              </a:rPr>
              <a:t>[ijk+1      ]</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              + </a:t>
            </a:r>
            <a:r>
              <a:rPr lang="mr-IN" sz="1800" dirty="0" err="1" smtClean="0">
                <a:solidFill>
                  <a:srgbClr val="FFFF00"/>
                </a:solidFill>
                <a:latin typeface="Lucida Console" charset="0"/>
                <a:ea typeface="Lucida Console" charset="0"/>
                <a:cs typeface="Lucida Console" charset="0"/>
              </a:rPr>
              <a:t>old</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ijk-jStride</a:t>
            </a:r>
            <a:r>
              <a:rPr lang="mr-IN" sz="1800" dirty="0" smtClean="0">
                <a:solidFill>
                  <a:srgbClr val="FFFF00"/>
                </a:solidFill>
                <a:latin typeface="Lucida Console" charset="0"/>
                <a:ea typeface="Lucida Console" charset="0"/>
                <a:cs typeface="Lucida Console" charset="0"/>
              </a:rPr>
              <a:t>]</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              + </a:t>
            </a:r>
            <a:r>
              <a:rPr lang="mr-IN" sz="1800" dirty="0" err="1" smtClean="0">
                <a:solidFill>
                  <a:srgbClr val="FFFF00"/>
                </a:solidFill>
                <a:latin typeface="Lucida Console" charset="0"/>
                <a:ea typeface="Lucida Console" charset="0"/>
                <a:cs typeface="Lucida Console" charset="0"/>
              </a:rPr>
              <a:t>old</a:t>
            </a:r>
            <a:r>
              <a:rPr lang="mr-IN" sz="1800" dirty="0" smtClean="0">
                <a:solidFill>
                  <a:srgbClr val="FFFF00"/>
                </a:solidFill>
                <a:latin typeface="Lucida Console" charset="0"/>
                <a:ea typeface="Lucida Console" charset="0"/>
                <a:cs typeface="Lucida Console" charset="0"/>
              </a:rPr>
              <a:t>[</a:t>
            </a:r>
            <a:r>
              <a:rPr lang="mr-IN" sz="1800" dirty="0" err="1" smtClean="0">
                <a:solidFill>
                  <a:srgbClr val="FFFF00"/>
                </a:solidFill>
                <a:latin typeface="Lucida Console" charset="0"/>
                <a:ea typeface="Lucida Console" charset="0"/>
                <a:cs typeface="Lucida Console" charset="0"/>
              </a:rPr>
              <a:t>ijk+jStride</a:t>
            </a:r>
            <a:r>
              <a:rPr lang="mr-IN" sz="1800" dirty="0" smtClean="0">
                <a:solidFill>
                  <a:srgbClr val="FFFF00"/>
                </a:solidFill>
                <a:latin typeface="Lucida Console" charset="0"/>
                <a:ea typeface="Lucida Console" charset="0"/>
                <a:cs typeface="Lucida Console" charset="0"/>
              </a:rPr>
              <a:t>]</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              </a:t>
            </a:r>
            <a:r>
              <a:rPr lang="mr-IN" sz="1800" dirty="0">
                <a:solidFill>
                  <a:srgbClr val="FFFF00"/>
                </a:solidFill>
                <a:latin typeface="Lucida Console" charset="0"/>
                <a:ea typeface="Lucida Console" charset="0"/>
                <a:cs typeface="Lucida Console" charset="0"/>
              </a:rPr>
              <a:t>+ </a:t>
            </a:r>
            <a:r>
              <a:rPr lang="mr-IN" sz="1800" dirty="0" err="1">
                <a:solidFill>
                  <a:srgbClr val="FFFF00"/>
                </a:solidFill>
                <a:latin typeface="Lucida Console" charset="0"/>
                <a:ea typeface="Lucida Console" charset="0"/>
                <a:cs typeface="Lucida Console" charset="0"/>
              </a:rPr>
              <a:t>old</a:t>
            </a:r>
            <a:r>
              <a:rPr lang="mr-IN" sz="1800" dirty="0">
                <a:solidFill>
                  <a:srgbClr val="FFFF00"/>
                </a:solidFill>
                <a:latin typeface="Lucida Console" charset="0"/>
                <a:ea typeface="Lucida Console" charset="0"/>
                <a:cs typeface="Lucida Console" charset="0"/>
              </a:rPr>
              <a:t>[</a:t>
            </a:r>
            <a:r>
              <a:rPr lang="mr-IN" sz="1800" dirty="0" err="1">
                <a:solidFill>
                  <a:srgbClr val="FFFF00"/>
                </a:solidFill>
                <a:latin typeface="Lucida Console" charset="0"/>
                <a:ea typeface="Lucida Console" charset="0"/>
                <a:cs typeface="Lucida Console" charset="0"/>
              </a:rPr>
              <a:t>ijk-kStride</a:t>
            </a:r>
            <a:r>
              <a:rPr lang="mr-IN" sz="1800" dirty="0" smtClean="0">
                <a:solidFill>
                  <a:srgbClr val="FFFF00"/>
                </a:solidFill>
                <a:latin typeface="Lucida Console" charset="0"/>
                <a:ea typeface="Lucida Console" charset="0"/>
                <a:cs typeface="Lucida Console" charset="0"/>
              </a:rPr>
              <a:t>]</a:t>
            </a:r>
            <a:endParaRPr lang="en-US" sz="1800" dirty="0" smtClean="0">
              <a:solidFill>
                <a:srgbClr val="FFFF00"/>
              </a:solidFill>
              <a:latin typeface="Lucida Console" charset="0"/>
              <a:ea typeface="Lucida Console" charset="0"/>
              <a:cs typeface="Lucida Console" charset="0"/>
            </a:endParaRPr>
          </a:p>
          <a:p>
            <a:r>
              <a:rPr lang="en-US" sz="1800" dirty="0" smtClean="0">
                <a:solidFill>
                  <a:srgbClr val="FFFF00"/>
                </a:solidFill>
                <a:latin typeface="Lucida Console" charset="0"/>
                <a:ea typeface="Lucida Console" charset="0"/>
                <a:cs typeface="Lucida Console" charset="0"/>
              </a:rPr>
              <a:t>  </a:t>
            </a:r>
            <a:r>
              <a:rPr lang="mr-IN" sz="1800" dirty="0" smtClean="0">
                <a:solidFill>
                  <a:srgbClr val="FFFF00"/>
                </a:solidFill>
                <a:latin typeface="Lucida Console" charset="0"/>
                <a:ea typeface="Lucida Console" charset="0"/>
                <a:cs typeface="Lucida Console" charset="0"/>
              </a:rPr>
              <a:t>              </a:t>
            </a:r>
            <a:r>
              <a:rPr lang="mr-IN" sz="1800" dirty="0">
                <a:solidFill>
                  <a:srgbClr val="FFFF00"/>
                </a:solidFill>
                <a:latin typeface="Lucida Console" charset="0"/>
                <a:ea typeface="Lucida Console" charset="0"/>
                <a:cs typeface="Lucida Console" charset="0"/>
              </a:rPr>
              <a:t>+ </a:t>
            </a:r>
            <a:r>
              <a:rPr lang="mr-IN" sz="1800" dirty="0" err="1">
                <a:solidFill>
                  <a:srgbClr val="FFFF00"/>
                </a:solidFill>
                <a:latin typeface="Lucida Console" charset="0"/>
                <a:ea typeface="Lucida Console" charset="0"/>
                <a:cs typeface="Lucida Console" charset="0"/>
              </a:rPr>
              <a:t>old</a:t>
            </a:r>
            <a:r>
              <a:rPr lang="mr-IN" sz="1800" dirty="0">
                <a:solidFill>
                  <a:srgbClr val="FFFF00"/>
                </a:solidFill>
                <a:latin typeface="Lucida Console" charset="0"/>
                <a:ea typeface="Lucida Console" charset="0"/>
                <a:cs typeface="Lucida Console" charset="0"/>
              </a:rPr>
              <a:t>[</a:t>
            </a:r>
            <a:r>
              <a:rPr lang="mr-IN" sz="1800" dirty="0" err="1">
                <a:solidFill>
                  <a:srgbClr val="FFFF00"/>
                </a:solidFill>
                <a:latin typeface="Lucida Console" charset="0"/>
                <a:ea typeface="Lucida Console" charset="0"/>
                <a:cs typeface="Lucida Console" charset="0"/>
              </a:rPr>
              <a:t>ijk+kStride</a:t>
            </a:r>
            <a:r>
              <a:rPr lang="mr-IN" sz="1800" dirty="0" smtClean="0">
                <a:solidFill>
                  <a:srgbClr val="FFFF00"/>
                </a:solidFill>
                <a:latin typeface="Lucida Console" charset="0"/>
                <a:ea typeface="Lucida Console" charset="0"/>
                <a:cs typeface="Lucida Console" charset="0"/>
              </a:rPr>
              <a:t>];</a:t>
            </a:r>
            <a:endParaRPr lang="en-US" sz="1800" dirty="0" smtClean="0">
              <a:solidFill>
                <a:srgbClr val="FFFF00"/>
              </a:solidFill>
              <a:latin typeface="Lucida Console" charset="0"/>
              <a:ea typeface="Lucida Console" charset="0"/>
              <a:cs typeface="Lucida Console" charset="0"/>
            </a:endParaRPr>
          </a:p>
          <a:p>
            <a:r>
              <a:rPr lang="mr-IN" sz="1800" dirty="0" smtClean="0">
                <a:solidFill>
                  <a:srgbClr val="FFFF00"/>
                </a:solidFill>
                <a:latin typeface="Lucida Console" charset="0"/>
                <a:ea typeface="Lucida Console" charset="0"/>
                <a:cs typeface="Lucida Console" charset="0"/>
              </a:rPr>
              <a:t>}}}</a:t>
            </a:r>
            <a:endParaRPr lang="en-US" sz="1800" dirty="0">
              <a:solidFill>
                <a:srgbClr val="FFFF00"/>
              </a:solidFill>
              <a:latin typeface="Lucida Console" charset="0"/>
              <a:ea typeface="Lucida Console" charset="0"/>
              <a:cs typeface="Lucida Console" charset="0"/>
            </a:endParaRPr>
          </a:p>
        </p:txBody>
      </p:sp>
      <p:sp>
        <p:nvSpPr>
          <p:cNvPr id="62"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smtClean="0"/>
              <a:t>L1 AI</a:t>
            </a:r>
            <a:r>
              <a:rPr lang="mr-IN" sz="3200" dirty="0" smtClean="0"/>
              <a:t>…</a:t>
            </a:r>
            <a:endParaRPr lang="en-US" sz="3200" dirty="0"/>
          </a:p>
          <a:p>
            <a:pPr marL="949301" lvl="3" indent="-457200">
              <a:spcBef>
                <a:spcPts val="800"/>
              </a:spcBef>
              <a:buSzPct val="100000"/>
              <a:buFont typeface="Arial" charset="0"/>
              <a:buChar char="•"/>
            </a:pPr>
            <a:r>
              <a:rPr lang="en-US" sz="1800" dirty="0" smtClean="0"/>
              <a:t>7 flops</a:t>
            </a:r>
          </a:p>
          <a:p>
            <a:pPr marL="949301" lvl="3" indent="-457200">
              <a:spcBef>
                <a:spcPts val="800"/>
              </a:spcBef>
              <a:buSzPct val="100000"/>
              <a:buFont typeface="Arial" charset="0"/>
              <a:buChar char="•"/>
            </a:pPr>
            <a:r>
              <a:rPr lang="en-US" sz="1800" dirty="0" smtClean="0"/>
              <a:t>7 x 8B load (old)</a:t>
            </a:r>
          </a:p>
          <a:p>
            <a:pPr marL="949301" lvl="3" indent="-457200">
              <a:spcBef>
                <a:spcPts val="800"/>
              </a:spcBef>
              <a:buSzPct val="100000"/>
              <a:buFont typeface="Arial" charset="0"/>
              <a:buChar char="•"/>
            </a:pPr>
            <a:r>
              <a:rPr lang="en-US" sz="1800" dirty="0" smtClean="0"/>
              <a:t>1 x 8B store (new)</a:t>
            </a:r>
          </a:p>
          <a:p>
            <a:pPr marL="949301" lvl="3" indent="-457200">
              <a:spcBef>
                <a:spcPts val="800"/>
              </a:spcBef>
              <a:buSzPct val="100000"/>
              <a:buFont typeface="Arial" charset="0"/>
              <a:buChar char="•"/>
            </a:pPr>
            <a:r>
              <a:rPr lang="en-US" sz="1800" dirty="0" smtClean="0"/>
              <a:t>= 0.11 flops per byte</a:t>
            </a:r>
          </a:p>
          <a:p>
            <a:pPr marL="949301" lvl="3" indent="-457200">
              <a:spcBef>
                <a:spcPts val="800"/>
              </a:spcBef>
              <a:buSzPct val="100000"/>
              <a:buFont typeface="Arial" charset="0"/>
              <a:buChar char="•"/>
            </a:pPr>
            <a:r>
              <a:rPr lang="en-US" sz="1800" dirty="0" smtClean="0"/>
              <a:t>some compilers may do register shuffles to reduce the number of loads.</a:t>
            </a:r>
          </a:p>
          <a:p>
            <a:pPr marL="622746" lvl="2" indent="-457200">
              <a:spcBef>
                <a:spcPts val="800"/>
              </a:spcBef>
              <a:buSzPct val="100000"/>
              <a:buFont typeface="Wingdings" charset="2"/>
              <a:buChar char="§"/>
            </a:pPr>
            <a:r>
              <a:rPr lang="en-US" sz="3200" dirty="0" smtClean="0"/>
              <a:t>Moderate cache reuse</a:t>
            </a:r>
            <a:r>
              <a:rPr lang="mr-IN" sz="3200" dirty="0" smtClean="0"/>
              <a:t>…</a:t>
            </a:r>
            <a:endParaRPr lang="en-US" sz="3200" dirty="0" smtClean="0"/>
          </a:p>
          <a:p>
            <a:pPr marL="949301" lvl="3" indent="-457200">
              <a:spcBef>
                <a:spcPts val="800"/>
              </a:spcBef>
              <a:buSzPct val="100000"/>
              <a:buFont typeface="Arial" charset="0"/>
              <a:buChar char="•"/>
            </a:pPr>
            <a:r>
              <a:rPr lang="en-US" sz="1800" dirty="0"/>
              <a:t>o</a:t>
            </a:r>
            <a:r>
              <a:rPr lang="en-US" sz="1800" dirty="0" smtClean="0"/>
              <a:t>ld[</a:t>
            </a:r>
            <a:r>
              <a:rPr lang="en-US" sz="1800" dirty="0" err="1" smtClean="0"/>
              <a:t>ijk</a:t>
            </a:r>
            <a:r>
              <a:rPr lang="en-US" sz="1800" dirty="0" smtClean="0"/>
              <a:t>] is reused on subsequent iterations of </a:t>
            </a:r>
            <a:r>
              <a:rPr lang="en-US" sz="1800" dirty="0" err="1"/>
              <a:t>i</a:t>
            </a:r>
            <a:r>
              <a:rPr lang="en-US" sz="1800" dirty="0" err="1" smtClean="0"/>
              <a:t>,j,k</a:t>
            </a:r>
            <a:endParaRPr lang="en-US" sz="1800" dirty="0" smtClean="0"/>
          </a:p>
          <a:p>
            <a:pPr marL="949301" lvl="3" indent="-457200">
              <a:spcBef>
                <a:spcPts val="800"/>
              </a:spcBef>
              <a:buSzPct val="100000"/>
              <a:buFont typeface="Arial" charset="0"/>
              <a:buChar char="•"/>
            </a:pPr>
            <a:r>
              <a:rPr lang="en-US" sz="1800" dirty="0" smtClean="0"/>
              <a:t>old[ijk-1] is reused on subsequent iterations of </a:t>
            </a:r>
            <a:r>
              <a:rPr lang="en-US" sz="1800" dirty="0" err="1" smtClean="0"/>
              <a:t>i</a:t>
            </a:r>
            <a:r>
              <a:rPr lang="en-US" sz="1800" dirty="0" smtClean="0"/>
              <a:t>.</a:t>
            </a:r>
          </a:p>
          <a:p>
            <a:pPr marL="949301" lvl="3" indent="-457200">
              <a:spcBef>
                <a:spcPts val="800"/>
              </a:spcBef>
              <a:buSzPct val="100000"/>
              <a:buFont typeface="Arial" charset="0"/>
              <a:buChar char="•"/>
            </a:pPr>
            <a:r>
              <a:rPr lang="en-US" sz="1800" dirty="0" smtClean="0"/>
              <a:t>old[</a:t>
            </a:r>
            <a:r>
              <a:rPr lang="en-US" sz="1800" dirty="0" err="1" smtClean="0"/>
              <a:t>ijk-jStride</a:t>
            </a:r>
            <a:r>
              <a:rPr lang="en-US" sz="1800" dirty="0" smtClean="0"/>
              <a:t>] is reused </a:t>
            </a:r>
            <a:r>
              <a:rPr lang="en-US" sz="1800" dirty="0"/>
              <a:t>on subsequent iterations of </a:t>
            </a:r>
            <a:r>
              <a:rPr lang="en-US" sz="1800" dirty="0" smtClean="0"/>
              <a:t>j.</a:t>
            </a:r>
            <a:endParaRPr lang="en-US" sz="1800" dirty="0"/>
          </a:p>
          <a:p>
            <a:pPr marL="949301" lvl="3" indent="-457200">
              <a:spcBef>
                <a:spcPts val="800"/>
              </a:spcBef>
              <a:buSzPct val="100000"/>
              <a:buFont typeface="Arial" charset="0"/>
              <a:buChar char="•"/>
            </a:pPr>
            <a:r>
              <a:rPr lang="en-US" sz="1800" dirty="0" smtClean="0"/>
              <a:t>old[</a:t>
            </a:r>
            <a:r>
              <a:rPr lang="en-US" sz="1800" dirty="0" err="1" smtClean="0"/>
              <a:t>ijk-kStride</a:t>
            </a:r>
            <a:r>
              <a:rPr lang="en-US" sz="1800" dirty="0" smtClean="0"/>
              <a:t>] is reused </a:t>
            </a:r>
            <a:r>
              <a:rPr lang="en-US" sz="1800" dirty="0"/>
              <a:t>on subsequent iterations of </a:t>
            </a:r>
            <a:r>
              <a:rPr lang="en-US" sz="1800" dirty="0" smtClean="0"/>
              <a:t>k.</a:t>
            </a:r>
            <a:endParaRPr lang="en-US" sz="1800" dirty="0"/>
          </a:p>
          <a:p>
            <a:pPr marL="457200" indent="-457200">
              <a:spcBef>
                <a:spcPts val="800"/>
              </a:spcBef>
              <a:buFont typeface="Wingdings" charset="2"/>
              <a:buChar char="§"/>
            </a:pPr>
            <a:r>
              <a:rPr lang="mr-IN" sz="3200" dirty="0" smtClean="0"/>
              <a:t>…</a:t>
            </a:r>
            <a:r>
              <a:rPr lang="en-US" sz="3200" dirty="0" smtClean="0"/>
              <a:t> leads to DRAM AI larger than the L1 AI</a:t>
            </a:r>
            <a:endParaRPr lang="en-US" sz="1800" dirty="0" smtClean="0"/>
          </a:p>
        </p:txBody>
      </p:sp>
    </p:spTree>
    <p:extLst>
      <p:ext uri="{BB962C8B-B14F-4D97-AF65-F5344CB8AC3E}">
        <p14:creationId xmlns:p14="http://schemas.microsoft.com/office/powerpoint/2010/main" val="103013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371600"/>
          </a:xfrm>
        </p:spPr>
        <p:txBody>
          <a:bodyPr/>
          <a:lstStyle/>
          <a:p>
            <a:r>
              <a:rPr lang="en-US" dirty="0" smtClean="0"/>
              <a:t>Why Use Performance Models or Tools?</a:t>
            </a:r>
            <a:endParaRPr lang="en-US" dirty="0"/>
          </a:p>
        </p:txBody>
      </p:sp>
      <p:sp>
        <p:nvSpPr>
          <p:cNvPr id="3" name="Content Placeholder 2"/>
          <p:cNvSpPr>
            <a:spLocks noGrp="1"/>
          </p:cNvSpPr>
          <p:nvPr>
            <p:ph idx="1"/>
          </p:nvPr>
        </p:nvSpPr>
        <p:spPr>
          <a:xfrm>
            <a:off x="457200" y="1447800"/>
            <a:ext cx="13716000" cy="1524000"/>
          </a:xfrm>
        </p:spPr>
        <p:txBody>
          <a:bodyPr/>
          <a:lstStyle/>
          <a:p>
            <a:pPr marL="457200" indent="-457200">
              <a:spcBef>
                <a:spcPts val="800"/>
              </a:spcBef>
              <a:buFont typeface="Wingdings" charset="2"/>
              <a:buChar char="§"/>
            </a:pPr>
            <a:r>
              <a:rPr lang="en-US" sz="3200" dirty="0" smtClean="0"/>
              <a:t>Identify performance bottlenecks</a:t>
            </a:r>
          </a:p>
          <a:p>
            <a:pPr marL="457200" indent="-457200">
              <a:spcBef>
                <a:spcPts val="800"/>
              </a:spcBef>
              <a:buFont typeface="Wingdings" charset="2"/>
              <a:buChar char="§"/>
            </a:pPr>
            <a:r>
              <a:rPr lang="en-US" sz="3200" dirty="0" smtClean="0"/>
              <a:t>Motivate software optimizations</a:t>
            </a:r>
          </a:p>
          <a:p>
            <a:pPr marL="457200" indent="-457200">
              <a:spcBef>
                <a:spcPts val="800"/>
              </a:spcBef>
              <a:buFont typeface="Wingdings" charset="2"/>
              <a:buChar char="§"/>
            </a:pPr>
            <a:r>
              <a:rPr lang="en-US" sz="3200" b="1" dirty="0">
                <a:solidFill>
                  <a:srgbClr val="FF0080"/>
                </a:solidFill>
              </a:rPr>
              <a:t>Determine when we’re done </a:t>
            </a:r>
            <a:r>
              <a:rPr lang="en-US" sz="3200" b="1" dirty="0" smtClean="0">
                <a:solidFill>
                  <a:srgbClr val="FF0080"/>
                </a:solidFill>
              </a:rPr>
              <a:t>optimizing</a:t>
            </a:r>
          </a:p>
          <a:p>
            <a:pPr marL="914400" indent="-457200">
              <a:spcBef>
                <a:spcPts val="800"/>
              </a:spcBef>
              <a:buFont typeface="Arial" charset="0"/>
              <a:buChar char="•"/>
            </a:pPr>
            <a:r>
              <a:rPr lang="en-US" sz="2400" dirty="0"/>
              <a:t>Assess performance relative to machine capabilities</a:t>
            </a:r>
          </a:p>
          <a:p>
            <a:pPr marL="914400" indent="-457200">
              <a:spcBef>
                <a:spcPts val="800"/>
              </a:spcBef>
              <a:buFont typeface="Arial" charset="0"/>
              <a:buChar char="•"/>
            </a:pPr>
            <a:r>
              <a:rPr lang="en-US" sz="2400" dirty="0"/>
              <a:t>Motivate need for algorithmic </a:t>
            </a:r>
            <a:r>
              <a:rPr lang="en-US" sz="2400" dirty="0" smtClean="0"/>
              <a:t>changes</a:t>
            </a:r>
            <a:endParaRPr lang="en-US" sz="2400" b="1" dirty="0">
              <a:solidFill>
                <a:srgbClr val="FF0080"/>
              </a:solidFill>
            </a:endParaRPr>
          </a:p>
          <a:p>
            <a:pPr marL="457200" indent="-457200">
              <a:spcBef>
                <a:spcPts val="800"/>
              </a:spcBef>
              <a:buFont typeface="Wingdings" charset="2"/>
              <a:buChar char="§"/>
            </a:pPr>
            <a:r>
              <a:rPr lang="en-US" sz="3200" dirty="0" smtClean="0"/>
              <a:t>Predict performance on future machines / architectures</a:t>
            </a:r>
          </a:p>
          <a:p>
            <a:pPr marL="914400" indent="-457200">
              <a:spcBef>
                <a:spcPts val="800"/>
              </a:spcBef>
              <a:buFont typeface="Arial" charset="0"/>
              <a:buChar char="•"/>
            </a:pPr>
            <a:r>
              <a:rPr lang="en-US" sz="2400" dirty="0" smtClean="0"/>
              <a:t>Sets realistic expectations on performance for future procurements</a:t>
            </a:r>
          </a:p>
          <a:p>
            <a:pPr marL="914400" indent="-457200">
              <a:spcBef>
                <a:spcPts val="800"/>
              </a:spcBef>
              <a:buFont typeface="Arial" charset="0"/>
              <a:buChar char="•"/>
            </a:pPr>
            <a:r>
              <a:rPr lang="en-US" sz="2400" dirty="0" smtClean="0"/>
              <a:t>Used for HW/SW Co-Design to ensure future architectures are well-suited for the computational needs of today’s applications.</a:t>
            </a:r>
          </a:p>
          <a:p>
            <a:pPr marL="457200" indent="-457200">
              <a:spcBef>
                <a:spcPts val="800"/>
              </a:spcBef>
              <a:buFont typeface="Wingdings" charset="2"/>
              <a:buChar char="§"/>
            </a:pPr>
            <a:endParaRPr lang="en-US" sz="3200" dirty="0" smtClean="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3</a:t>
            </a:fld>
            <a:endParaRPr lang="en-US" dirty="0"/>
          </a:p>
        </p:txBody>
      </p:sp>
    </p:spTree>
    <p:extLst>
      <p:ext uri="{BB962C8B-B14F-4D97-AF65-F5344CB8AC3E}">
        <p14:creationId xmlns:p14="http://schemas.microsoft.com/office/powerpoint/2010/main" val="780911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7-point Stencil (Small Problem)</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30</a:t>
            </a:fld>
            <a:endParaRPr lang="en-US" dirty="0"/>
          </a:p>
        </p:txBody>
      </p:sp>
      <p:grpSp>
        <p:nvGrpSpPr>
          <p:cNvPr id="25" name="Group 24"/>
          <p:cNvGrpSpPr/>
          <p:nvPr/>
        </p:nvGrpSpPr>
        <p:grpSpPr>
          <a:xfrm>
            <a:off x="457200" y="1143000"/>
            <a:ext cx="13716000" cy="685800"/>
            <a:chOff x="457200" y="1527048"/>
            <a:chExt cx="13716000" cy="685800"/>
          </a:xfrm>
        </p:grpSpPr>
        <p:sp>
          <p:nvSpPr>
            <p:cNvPr id="26" name="Content Placeholder 2"/>
            <p:cNvSpPr txBox="1">
              <a:spLocks/>
            </p:cNvSpPr>
            <p:nvPr/>
          </p:nvSpPr>
          <p:spPr>
            <a:xfrm>
              <a:off x="7315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4400" b="1" u="sng" kern="0" dirty="0" smtClean="0"/>
                <a:t>Cache-Aware Roofline</a:t>
              </a:r>
            </a:p>
          </p:txBody>
        </p:sp>
        <p:sp>
          <p:nvSpPr>
            <p:cNvPr id="27"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marR="0" lvl="0" indent="-457200" algn="ctr" defTabSz="914400" eaLnBrk="1" fontAlgn="auto" latinLnBrk="0" hangingPunct="1">
                <a:lnSpc>
                  <a:spcPct val="100000"/>
                </a:lnSpc>
                <a:spcBef>
                  <a:spcPts val="800"/>
                </a:spcBef>
                <a:spcAft>
                  <a:spcPts val="0"/>
                </a:spcAft>
                <a:buClrTx/>
                <a:buSzTx/>
                <a:buFont typeface="Wingdings" charset="2"/>
                <a:buNone/>
                <a:tabLst/>
                <a:defRPr/>
              </a:pPr>
              <a:r>
                <a:rPr lang="en-US" sz="4400" b="1" u="sng" kern="0" dirty="0" smtClean="0"/>
                <a:t>Hierarchical Roofline</a:t>
              </a:r>
            </a:p>
          </p:txBody>
        </p:sp>
      </p:grpSp>
      <p:grpSp>
        <p:nvGrpSpPr>
          <p:cNvPr id="4" name="Group 3"/>
          <p:cNvGrpSpPr/>
          <p:nvPr/>
        </p:nvGrpSpPr>
        <p:grpSpPr>
          <a:xfrm>
            <a:off x="1600200" y="2209800"/>
            <a:ext cx="4800600" cy="4495800"/>
            <a:chOff x="1600200" y="2209800"/>
            <a:chExt cx="4800600" cy="4495800"/>
          </a:xfrm>
        </p:grpSpPr>
        <p:cxnSp>
          <p:nvCxnSpPr>
            <p:cNvPr id="43" name="Straight Arrow Connector 42"/>
            <p:cNvCxnSpPr/>
            <p:nvPr/>
          </p:nvCxnSpPr>
          <p:spPr bwMode="auto">
            <a:xfrm>
              <a:off x="19050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44" name="TextBox 43"/>
            <p:cNvSpPr txBox="1"/>
            <p:nvPr/>
          </p:nvSpPr>
          <p:spPr>
            <a:xfrm>
              <a:off x="22546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49" name="Straight Arrow Connector 48"/>
            <p:cNvCxnSpPr/>
            <p:nvPr/>
          </p:nvCxnSpPr>
          <p:spPr bwMode="auto">
            <a:xfrm flipV="1">
              <a:off x="25146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50" name="TextBox 49"/>
            <p:cNvSpPr txBox="1"/>
            <p:nvPr/>
          </p:nvSpPr>
          <p:spPr>
            <a:xfrm rot="18900000">
              <a:off x="21412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4" name="Group 63"/>
            <p:cNvGrpSpPr/>
            <p:nvPr/>
          </p:nvGrpSpPr>
          <p:grpSpPr>
            <a:xfrm>
              <a:off x="1600200" y="2209800"/>
              <a:ext cx="4800600" cy="4495800"/>
              <a:chOff x="1524000" y="2209800"/>
              <a:chExt cx="4800600" cy="4495800"/>
            </a:xfrm>
          </p:grpSpPr>
          <p:cxnSp>
            <p:nvCxnSpPr>
              <p:cNvPr id="46" name="Straight Arrow Connector 45"/>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51" name="TextBox 50"/>
              <p:cNvSpPr txBox="1"/>
              <p:nvPr/>
            </p:nvSpPr>
            <p:spPr>
              <a:xfrm>
                <a:off x="2819400" y="6099048"/>
                <a:ext cx="457200" cy="301752"/>
              </a:xfrm>
              <a:prstGeom prst="rect">
                <a:avLst/>
              </a:prstGeom>
              <a:noFill/>
            </p:spPr>
            <p:txBody>
              <a:bodyPr wrap="none" lIns="0" tIns="0" rIns="0" rtlCol="0" anchor="ctr" anchorCtr="0">
                <a:noAutofit/>
              </a:bodyPr>
              <a:lstStyle/>
              <a:p>
                <a:pPr algn="ctr"/>
                <a:r>
                  <a:rPr lang="en-US" sz="1800" dirty="0"/>
                  <a:t>0</a:t>
                </a:r>
                <a:r>
                  <a:rPr lang="en-US" sz="1800" dirty="0" smtClean="0"/>
                  <a:t>.11</a:t>
                </a:r>
                <a:endParaRPr lang="en-US" sz="1800" dirty="0"/>
              </a:p>
            </p:txBody>
          </p:sp>
          <p:sp>
            <p:nvSpPr>
              <p:cNvPr id="56" name="TextBox 55"/>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61" name="TextBox 60"/>
              <p:cNvSpPr txBox="1"/>
              <p:nvPr/>
            </p:nvSpPr>
            <p:spPr>
              <a:xfrm>
                <a:off x="3429000" y="6096000"/>
                <a:ext cx="457200" cy="301752"/>
              </a:xfrm>
              <a:prstGeom prst="rect">
                <a:avLst/>
              </a:prstGeom>
              <a:noFill/>
            </p:spPr>
            <p:txBody>
              <a:bodyPr wrap="none" lIns="0" tIns="0" rIns="0" rtlCol="0" anchor="ctr" anchorCtr="0">
                <a:noAutofit/>
              </a:bodyPr>
              <a:lstStyle/>
              <a:p>
                <a:pPr algn="ctr"/>
                <a:r>
                  <a:rPr lang="en-US" sz="1800" dirty="0" smtClean="0"/>
                  <a:t>0.44</a:t>
                </a:r>
                <a:endParaRPr lang="en-US" sz="1800" dirty="0"/>
              </a:p>
            </p:txBody>
          </p:sp>
        </p:grpSp>
        <p:cxnSp>
          <p:nvCxnSpPr>
            <p:cNvPr id="54" name="Straight Arrow Connector 53"/>
            <p:cNvCxnSpPr/>
            <p:nvPr/>
          </p:nvCxnSpPr>
          <p:spPr bwMode="auto">
            <a:xfrm flipV="1">
              <a:off x="20574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55" name="TextBox 54"/>
            <p:cNvSpPr txBox="1"/>
            <p:nvPr/>
          </p:nvSpPr>
          <p:spPr>
            <a:xfrm rot="18900000">
              <a:off x="19862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6" name="Group 5"/>
          <p:cNvGrpSpPr/>
          <p:nvPr/>
        </p:nvGrpSpPr>
        <p:grpSpPr>
          <a:xfrm>
            <a:off x="8001000" y="2209800"/>
            <a:ext cx="4800600" cy="4495800"/>
            <a:chOff x="8001000" y="2209800"/>
            <a:chExt cx="4800600" cy="4495800"/>
          </a:xfrm>
        </p:grpSpPr>
        <p:cxnSp>
          <p:nvCxnSpPr>
            <p:cNvPr id="65" name="Straight Arrow Connector 64"/>
            <p:cNvCxnSpPr/>
            <p:nvPr/>
          </p:nvCxnSpPr>
          <p:spPr bwMode="auto">
            <a:xfrm>
              <a:off x="83058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66" name="TextBox 65"/>
            <p:cNvSpPr txBox="1"/>
            <p:nvPr/>
          </p:nvSpPr>
          <p:spPr>
            <a:xfrm>
              <a:off x="86554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67" name="Straight Arrow Connector 66"/>
            <p:cNvCxnSpPr/>
            <p:nvPr/>
          </p:nvCxnSpPr>
          <p:spPr bwMode="auto">
            <a:xfrm flipV="1">
              <a:off x="89154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68" name="TextBox 67"/>
            <p:cNvSpPr txBox="1"/>
            <p:nvPr/>
          </p:nvSpPr>
          <p:spPr>
            <a:xfrm rot="18900000">
              <a:off x="85420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9" name="Group 68"/>
            <p:cNvGrpSpPr/>
            <p:nvPr/>
          </p:nvGrpSpPr>
          <p:grpSpPr>
            <a:xfrm>
              <a:off x="8001000" y="2209800"/>
              <a:ext cx="4800600" cy="4495800"/>
              <a:chOff x="1524000" y="2209800"/>
              <a:chExt cx="4800600" cy="4495800"/>
            </a:xfrm>
          </p:grpSpPr>
          <p:cxnSp>
            <p:nvCxnSpPr>
              <p:cNvPr id="70" name="Straight Arrow Connector 69"/>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1" name="Straight Arrow Connector 70"/>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2" name="TextBox 71"/>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73" name="TextBox 72"/>
              <p:cNvSpPr txBox="1"/>
              <p:nvPr/>
            </p:nvSpPr>
            <p:spPr>
              <a:xfrm>
                <a:off x="2819400" y="6099048"/>
                <a:ext cx="457200" cy="301752"/>
              </a:xfrm>
              <a:prstGeom prst="rect">
                <a:avLst/>
              </a:prstGeom>
              <a:noFill/>
            </p:spPr>
            <p:txBody>
              <a:bodyPr wrap="none" lIns="0" tIns="0" rIns="0" bIns="0" rtlCol="0" anchor="ctr" anchorCtr="0">
                <a:noAutofit/>
              </a:bodyPr>
              <a:lstStyle/>
              <a:p>
                <a:pPr algn="ctr"/>
                <a:r>
                  <a:rPr lang="en-US" sz="1800" smtClean="0"/>
                  <a:t>0.11</a:t>
                </a:r>
                <a:endParaRPr lang="en-US" sz="1800" dirty="0"/>
              </a:p>
            </p:txBody>
          </p:sp>
          <p:sp>
            <p:nvSpPr>
              <p:cNvPr id="62" name="TextBox 61"/>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cxnSp>
          <p:nvCxnSpPr>
            <p:cNvPr id="76" name="Straight Arrow Connector 75"/>
            <p:cNvCxnSpPr/>
            <p:nvPr/>
          </p:nvCxnSpPr>
          <p:spPr bwMode="auto">
            <a:xfrm flipV="1">
              <a:off x="84582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77" name="TextBox 76"/>
            <p:cNvSpPr txBox="1"/>
            <p:nvPr/>
          </p:nvSpPr>
          <p:spPr>
            <a:xfrm rot="18900000">
              <a:off x="83870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7" name="Group 6"/>
          <p:cNvGrpSpPr/>
          <p:nvPr/>
        </p:nvGrpSpPr>
        <p:grpSpPr>
          <a:xfrm>
            <a:off x="3124200" y="3048000"/>
            <a:ext cx="3810000" cy="3068362"/>
            <a:chOff x="3124200" y="3048000"/>
            <a:chExt cx="3810000" cy="3068362"/>
          </a:xfrm>
        </p:grpSpPr>
        <p:cxnSp>
          <p:nvCxnSpPr>
            <p:cNvPr id="52" name="Straight Connector 51"/>
            <p:cNvCxnSpPr/>
            <p:nvPr/>
          </p:nvCxnSpPr>
          <p:spPr bwMode="auto">
            <a:xfrm>
              <a:off x="37338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58" name="Straight Arrow Connector 57"/>
            <p:cNvCxnSpPr/>
            <p:nvPr/>
          </p:nvCxnSpPr>
          <p:spPr bwMode="auto">
            <a:xfrm flipH="1">
              <a:off x="3738376" y="55626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59" name="TextBox 58"/>
            <p:cNvSpPr txBox="1"/>
            <p:nvPr/>
          </p:nvSpPr>
          <p:spPr>
            <a:xfrm>
              <a:off x="4191000" y="5105400"/>
              <a:ext cx="2743200" cy="457200"/>
            </a:xfrm>
            <a:prstGeom prst="rect">
              <a:avLst/>
            </a:prstGeom>
            <a:noFill/>
          </p:spPr>
          <p:txBody>
            <a:bodyPr wrap="none" lIns="0" rtlCol="0">
              <a:noAutofit/>
            </a:bodyPr>
            <a:lstStyle/>
            <a:p>
              <a:r>
                <a:rPr lang="en-US" sz="1800" dirty="0" smtClean="0">
                  <a:solidFill>
                    <a:srgbClr val="7030A0"/>
                  </a:solidFill>
                </a:rPr>
                <a:t>Multiple AI’s</a:t>
              </a:r>
              <a:r>
                <a:rPr lang="mr-IN" sz="1800" dirty="0" smtClean="0">
                  <a:solidFill>
                    <a:srgbClr val="7030A0"/>
                  </a:solidFill>
                </a:rPr>
                <a:t>…</a:t>
              </a:r>
              <a:r>
                <a:rPr lang="en-US" sz="1800" dirty="0" smtClean="0">
                  <a:solidFill>
                    <a:srgbClr val="7030A0"/>
                  </a:solidFill>
                </a:rPr>
                <a:t>.</a:t>
              </a:r>
            </a:p>
            <a:p>
              <a:pPr marL="342900" indent="-342900">
                <a:buAutoNum type="arabicParenR"/>
              </a:pPr>
              <a:r>
                <a:rPr lang="en-US" sz="1800" dirty="0" err="1" smtClean="0">
                  <a:solidFill>
                    <a:srgbClr val="7030A0"/>
                  </a:solidFill>
                </a:rPr>
                <a:t>flop:DRAM</a:t>
              </a:r>
              <a:r>
                <a:rPr lang="en-US" sz="1800" dirty="0" smtClean="0">
                  <a:solidFill>
                    <a:srgbClr val="7030A0"/>
                  </a:solidFill>
                </a:rPr>
                <a:t> ~ 0.44</a:t>
              </a:r>
            </a:p>
            <a:p>
              <a:pPr marL="342900" indent="-342900">
                <a:buAutoNum type="arabicParenR"/>
              </a:pPr>
              <a:r>
                <a:rPr lang="en-US" sz="1800" dirty="0" smtClean="0">
                  <a:solidFill>
                    <a:srgbClr val="7030A0"/>
                  </a:solidFill>
                </a:rPr>
                <a:t>flop:L1 ~ 0.11</a:t>
              </a:r>
              <a:endParaRPr lang="en-US" sz="1800" dirty="0">
                <a:solidFill>
                  <a:srgbClr val="7030A0"/>
                </a:solidFill>
              </a:endParaRPr>
            </a:p>
          </p:txBody>
        </p:sp>
        <p:cxnSp>
          <p:nvCxnSpPr>
            <p:cNvPr id="41" name="Straight Connector 40"/>
            <p:cNvCxnSpPr/>
            <p:nvPr/>
          </p:nvCxnSpPr>
          <p:spPr bwMode="auto">
            <a:xfrm>
              <a:off x="3124200" y="3048000"/>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42" name="Straight Arrow Connector 41"/>
            <p:cNvCxnSpPr/>
            <p:nvPr/>
          </p:nvCxnSpPr>
          <p:spPr bwMode="auto">
            <a:xfrm flipH="1">
              <a:off x="3124200" y="5867400"/>
              <a:ext cx="9829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grpSp>
      <p:grpSp>
        <p:nvGrpSpPr>
          <p:cNvPr id="12" name="Group 11"/>
          <p:cNvGrpSpPr/>
          <p:nvPr/>
        </p:nvGrpSpPr>
        <p:grpSpPr>
          <a:xfrm>
            <a:off x="2081213" y="4038599"/>
            <a:ext cx="4167187" cy="952074"/>
            <a:chOff x="2081213" y="4038599"/>
            <a:chExt cx="4167187" cy="952074"/>
          </a:xfrm>
        </p:grpSpPr>
        <p:cxnSp>
          <p:nvCxnSpPr>
            <p:cNvPr id="60" name="Straight Connector 59"/>
            <p:cNvCxnSpPr/>
            <p:nvPr/>
          </p:nvCxnSpPr>
          <p:spPr bwMode="auto">
            <a:xfrm flipH="1">
              <a:off x="2081213" y="4919472"/>
              <a:ext cx="1652587" cy="0"/>
            </a:xfrm>
            <a:prstGeom prst="line">
              <a:avLst/>
            </a:prstGeom>
            <a:solidFill>
              <a:schemeClr val="accent1"/>
            </a:solidFill>
            <a:ln w="19050" cap="flat" cmpd="sng" algn="ctr">
              <a:solidFill>
                <a:srgbClr val="0432FF"/>
              </a:solidFill>
              <a:prstDash val="dash"/>
              <a:round/>
              <a:headEnd type="none" w="med" len="med"/>
              <a:tailEnd type="stealth" w="lg" len="lg"/>
            </a:ln>
            <a:effectLst/>
          </p:spPr>
        </p:cxnSp>
        <p:sp>
          <p:nvSpPr>
            <p:cNvPr id="53" name="Oval 52"/>
            <p:cNvSpPr/>
            <p:nvPr/>
          </p:nvSpPr>
          <p:spPr bwMode="auto">
            <a:xfrm>
              <a:off x="3656080" y="4838272"/>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TextBox 56"/>
            <p:cNvSpPr txBox="1"/>
            <p:nvPr/>
          </p:nvSpPr>
          <p:spPr>
            <a:xfrm>
              <a:off x="3801291" y="4296881"/>
              <a:ext cx="2447109" cy="57991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Performance bound is</a:t>
              </a:r>
            </a:p>
            <a:p>
              <a:r>
                <a:rPr lang="en-US" sz="1800" dirty="0" smtClean="0">
                  <a:solidFill>
                    <a:srgbClr val="7030A0"/>
                  </a:solidFill>
                  <a:effectLst>
                    <a:glow rad="127000">
                      <a:schemeClr val="bg1"/>
                    </a:glow>
                  </a:effectLst>
                </a:rPr>
                <a:t>the minimum of the two</a:t>
              </a:r>
              <a:endParaRPr lang="en-US" sz="1800" dirty="0">
                <a:solidFill>
                  <a:srgbClr val="7030A0"/>
                </a:solidFill>
                <a:effectLst>
                  <a:glow rad="127000">
                    <a:schemeClr val="bg1"/>
                  </a:glow>
                </a:effectLst>
              </a:endParaRPr>
            </a:p>
          </p:txBody>
        </p:sp>
        <p:sp>
          <p:nvSpPr>
            <p:cNvPr id="82" name="Oval 81"/>
            <p:cNvSpPr/>
            <p:nvPr/>
          </p:nvSpPr>
          <p:spPr bwMode="auto">
            <a:xfrm>
              <a:off x="3048000" y="4038599"/>
              <a:ext cx="152400" cy="152401"/>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extLst>
      <p:ext uri="{BB962C8B-B14F-4D97-AF65-F5344CB8AC3E}">
        <p14:creationId xmlns:p14="http://schemas.microsoft.com/office/powerpoint/2010/main" val="13300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7-point Stencil (Small Problem)</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31</a:t>
            </a:fld>
            <a:endParaRPr lang="en-US" dirty="0"/>
          </a:p>
        </p:txBody>
      </p:sp>
      <p:grpSp>
        <p:nvGrpSpPr>
          <p:cNvPr id="25" name="Group 24"/>
          <p:cNvGrpSpPr/>
          <p:nvPr/>
        </p:nvGrpSpPr>
        <p:grpSpPr>
          <a:xfrm>
            <a:off x="457200" y="1143000"/>
            <a:ext cx="13716000" cy="685800"/>
            <a:chOff x="457200" y="1527048"/>
            <a:chExt cx="13716000" cy="685800"/>
          </a:xfrm>
        </p:grpSpPr>
        <p:sp>
          <p:nvSpPr>
            <p:cNvPr id="26" name="Content Placeholder 2"/>
            <p:cNvSpPr txBox="1">
              <a:spLocks/>
            </p:cNvSpPr>
            <p:nvPr/>
          </p:nvSpPr>
          <p:spPr>
            <a:xfrm>
              <a:off x="7315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4400" b="1" u="sng" kern="0" dirty="0" smtClean="0"/>
                <a:t>Cache-Aware Roofline</a:t>
              </a:r>
            </a:p>
          </p:txBody>
        </p:sp>
        <p:sp>
          <p:nvSpPr>
            <p:cNvPr id="27"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marR="0" lvl="0" indent="-457200" algn="ctr" defTabSz="914400" eaLnBrk="1" fontAlgn="auto" latinLnBrk="0" hangingPunct="1">
                <a:lnSpc>
                  <a:spcPct val="100000"/>
                </a:lnSpc>
                <a:spcBef>
                  <a:spcPts val="800"/>
                </a:spcBef>
                <a:spcAft>
                  <a:spcPts val="0"/>
                </a:spcAft>
                <a:buClrTx/>
                <a:buSzTx/>
                <a:buFont typeface="Wingdings" charset="2"/>
                <a:buNone/>
                <a:tabLst/>
                <a:defRPr/>
              </a:pPr>
              <a:r>
                <a:rPr lang="en-US" sz="4400" b="1" u="sng" kern="0" dirty="0" smtClean="0"/>
                <a:t>Hierarchical Roofline</a:t>
              </a:r>
            </a:p>
          </p:txBody>
        </p:sp>
      </p:grpSp>
      <p:grpSp>
        <p:nvGrpSpPr>
          <p:cNvPr id="4" name="Group 3"/>
          <p:cNvGrpSpPr/>
          <p:nvPr/>
        </p:nvGrpSpPr>
        <p:grpSpPr>
          <a:xfrm>
            <a:off x="1600200" y="2209800"/>
            <a:ext cx="4800600" cy="4495800"/>
            <a:chOff x="1600200" y="2209800"/>
            <a:chExt cx="4800600" cy="4495800"/>
          </a:xfrm>
        </p:grpSpPr>
        <p:cxnSp>
          <p:nvCxnSpPr>
            <p:cNvPr id="43" name="Straight Arrow Connector 42"/>
            <p:cNvCxnSpPr/>
            <p:nvPr/>
          </p:nvCxnSpPr>
          <p:spPr bwMode="auto">
            <a:xfrm>
              <a:off x="19050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44" name="TextBox 43"/>
            <p:cNvSpPr txBox="1"/>
            <p:nvPr/>
          </p:nvSpPr>
          <p:spPr>
            <a:xfrm>
              <a:off x="22546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49" name="Straight Arrow Connector 48"/>
            <p:cNvCxnSpPr/>
            <p:nvPr/>
          </p:nvCxnSpPr>
          <p:spPr bwMode="auto">
            <a:xfrm flipV="1">
              <a:off x="25146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50" name="TextBox 49"/>
            <p:cNvSpPr txBox="1"/>
            <p:nvPr/>
          </p:nvSpPr>
          <p:spPr>
            <a:xfrm rot="18900000">
              <a:off x="21412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4" name="Group 63"/>
            <p:cNvGrpSpPr/>
            <p:nvPr/>
          </p:nvGrpSpPr>
          <p:grpSpPr>
            <a:xfrm>
              <a:off x="1600200" y="2209800"/>
              <a:ext cx="4800600" cy="4495800"/>
              <a:chOff x="1524000" y="2209800"/>
              <a:chExt cx="4800600" cy="4495800"/>
            </a:xfrm>
          </p:grpSpPr>
          <p:cxnSp>
            <p:nvCxnSpPr>
              <p:cNvPr id="46" name="Straight Arrow Connector 45"/>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51" name="TextBox 50"/>
              <p:cNvSpPr txBox="1"/>
              <p:nvPr/>
            </p:nvSpPr>
            <p:spPr>
              <a:xfrm>
                <a:off x="2819400" y="6099048"/>
                <a:ext cx="457200" cy="301752"/>
              </a:xfrm>
              <a:prstGeom prst="rect">
                <a:avLst/>
              </a:prstGeom>
              <a:noFill/>
            </p:spPr>
            <p:txBody>
              <a:bodyPr wrap="none" lIns="0" tIns="0" rIns="0" rtlCol="0" anchor="ctr" anchorCtr="0">
                <a:noAutofit/>
              </a:bodyPr>
              <a:lstStyle/>
              <a:p>
                <a:pPr algn="ctr"/>
                <a:r>
                  <a:rPr lang="en-US" sz="1800" dirty="0"/>
                  <a:t>0</a:t>
                </a:r>
                <a:r>
                  <a:rPr lang="en-US" sz="1800" dirty="0" smtClean="0"/>
                  <a:t>.11</a:t>
                </a:r>
                <a:endParaRPr lang="en-US" sz="1800" dirty="0"/>
              </a:p>
            </p:txBody>
          </p:sp>
          <p:sp>
            <p:nvSpPr>
              <p:cNvPr id="56" name="TextBox 55"/>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61" name="TextBox 60"/>
              <p:cNvSpPr txBox="1"/>
              <p:nvPr/>
            </p:nvSpPr>
            <p:spPr>
              <a:xfrm>
                <a:off x="3429000" y="6096000"/>
                <a:ext cx="457200" cy="301752"/>
              </a:xfrm>
              <a:prstGeom prst="rect">
                <a:avLst/>
              </a:prstGeom>
              <a:noFill/>
            </p:spPr>
            <p:txBody>
              <a:bodyPr wrap="none" lIns="0" tIns="0" rIns="0" rtlCol="0" anchor="ctr" anchorCtr="0">
                <a:noAutofit/>
              </a:bodyPr>
              <a:lstStyle/>
              <a:p>
                <a:pPr algn="ctr"/>
                <a:r>
                  <a:rPr lang="en-US" sz="1800" dirty="0" smtClean="0"/>
                  <a:t>0.44</a:t>
                </a:r>
                <a:endParaRPr lang="en-US" sz="1800" dirty="0"/>
              </a:p>
            </p:txBody>
          </p:sp>
        </p:grpSp>
        <p:cxnSp>
          <p:nvCxnSpPr>
            <p:cNvPr id="54" name="Straight Arrow Connector 53"/>
            <p:cNvCxnSpPr/>
            <p:nvPr/>
          </p:nvCxnSpPr>
          <p:spPr bwMode="auto">
            <a:xfrm flipV="1">
              <a:off x="20574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55" name="TextBox 54"/>
            <p:cNvSpPr txBox="1"/>
            <p:nvPr/>
          </p:nvSpPr>
          <p:spPr>
            <a:xfrm rot="18900000">
              <a:off x="19862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6" name="Group 5"/>
          <p:cNvGrpSpPr/>
          <p:nvPr/>
        </p:nvGrpSpPr>
        <p:grpSpPr>
          <a:xfrm>
            <a:off x="8001000" y="2209800"/>
            <a:ext cx="4800600" cy="4495800"/>
            <a:chOff x="8001000" y="2209800"/>
            <a:chExt cx="4800600" cy="4495800"/>
          </a:xfrm>
        </p:grpSpPr>
        <p:cxnSp>
          <p:nvCxnSpPr>
            <p:cNvPr id="65" name="Straight Arrow Connector 64"/>
            <p:cNvCxnSpPr/>
            <p:nvPr/>
          </p:nvCxnSpPr>
          <p:spPr bwMode="auto">
            <a:xfrm>
              <a:off x="83058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66" name="TextBox 65"/>
            <p:cNvSpPr txBox="1"/>
            <p:nvPr/>
          </p:nvSpPr>
          <p:spPr>
            <a:xfrm>
              <a:off x="86554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67" name="Straight Arrow Connector 66"/>
            <p:cNvCxnSpPr/>
            <p:nvPr/>
          </p:nvCxnSpPr>
          <p:spPr bwMode="auto">
            <a:xfrm flipV="1">
              <a:off x="89154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68" name="TextBox 67"/>
            <p:cNvSpPr txBox="1"/>
            <p:nvPr/>
          </p:nvSpPr>
          <p:spPr>
            <a:xfrm rot="18900000">
              <a:off x="85420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9" name="Group 68"/>
            <p:cNvGrpSpPr/>
            <p:nvPr/>
          </p:nvGrpSpPr>
          <p:grpSpPr>
            <a:xfrm>
              <a:off x="8001000" y="2209800"/>
              <a:ext cx="4800600" cy="4495800"/>
              <a:chOff x="1524000" y="2209800"/>
              <a:chExt cx="4800600" cy="4495800"/>
            </a:xfrm>
          </p:grpSpPr>
          <p:cxnSp>
            <p:nvCxnSpPr>
              <p:cNvPr id="70" name="Straight Arrow Connector 69"/>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1" name="Straight Arrow Connector 70"/>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2" name="TextBox 71"/>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73" name="TextBox 72"/>
              <p:cNvSpPr txBox="1"/>
              <p:nvPr/>
            </p:nvSpPr>
            <p:spPr>
              <a:xfrm>
                <a:off x="2819400" y="6099048"/>
                <a:ext cx="457200" cy="301752"/>
              </a:xfrm>
              <a:prstGeom prst="rect">
                <a:avLst/>
              </a:prstGeom>
              <a:noFill/>
            </p:spPr>
            <p:txBody>
              <a:bodyPr wrap="none" lIns="0" tIns="0" rIns="0" bIns="0" rtlCol="0" anchor="ctr" anchorCtr="0">
                <a:noAutofit/>
              </a:bodyPr>
              <a:lstStyle/>
              <a:p>
                <a:pPr algn="ctr"/>
                <a:r>
                  <a:rPr lang="en-US" sz="1800" smtClean="0"/>
                  <a:t>0.11</a:t>
                </a:r>
                <a:endParaRPr lang="en-US" sz="1800" dirty="0"/>
              </a:p>
            </p:txBody>
          </p:sp>
          <p:sp>
            <p:nvSpPr>
              <p:cNvPr id="62" name="TextBox 61"/>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cxnSp>
          <p:nvCxnSpPr>
            <p:cNvPr id="76" name="Straight Arrow Connector 75"/>
            <p:cNvCxnSpPr/>
            <p:nvPr/>
          </p:nvCxnSpPr>
          <p:spPr bwMode="auto">
            <a:xfrm flipV="1">
              <a:off x="84582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77" name="TextBox 76"/>
            <p:cNvSpPr txBox="1"/>
            <p:nvPr/>
          </p:nvSpPr>
          <p:spPr>
            <a:xfrm rot="18900000">
              <a:off x="83870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8" name="Group 7"/>
          <p:cNvGrpSpPr/>
          <p:nvPr/>
        </p:nvGrpSpPr>
        <p:grpSpPr>
          <a:xfrm>
            <a:off x="9525000" y="3068363"/>
            <a:ext cx="3195824" cy="3047999"/>
            <a:chOff x="9525000" y="3068363"/>
            <a:chExt cx="3195824" cy="3047999"/>
          </a:xfrm>
        </p:grpSpPr>
        <p:cxnSp>
          <p:nvCxnSpPr>
            <p:cNvPr id="74" name="Straight Connector 73"/>
            <p:cNvCxnSpPr/>
            <p:nvPr/>
          </p:nvCxnSpPr>
          <p:spPr bwMode="auto">
            <a:xfrm>
              <a:off x="95250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80" name="Straight Arrow Connector 79"/>
            <p:cNvCxnSpPr/>
            <p:nvPr/>
          </p:nvCxnSpPr>
          <p:spPr bwMode="auto">
            <a:xfrm flipH="1">
              <a:off x="9525000" y="57150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81" name="TextBox 80"/>
            <p:cNvSpPr txBox="1"/>
            <p:nvPr/>
          </p:nvSpPr>
          <p:spPr>
            <a:xfrm>
              <a:off x="9977624" y="5486400"/>
              <a:ext cx="2743200" cy="457200"/>
            </a:xfrm>
            <a:prstGeom prst="rect">
              <a:avLst/>
            </a:prstGeom>
            <a:noFill/>
          </p:spPr>
          <p:txBody>
            <a:bodyPr wrap="none" lIns="0" rtlCol="0">
              <a:noAutofit/>
            </a:bodyPr>
            <a:lstStyle/>
            <a:p>
              <a:r>
                <a:rPr lang="en-US" sz="1800" dirty="0" smtClean="0">
                  <a:solidFill>
                    <a:srgbClr val="7030A0"/>
                  </a:solidFill>
                </a:rPr>
                <a:t>Single AI based on flop:L1 bytes</a:t>
              </a:r>
              <a:endParaRPr lang="en-US" sz="1800" dirty="0">
                <a:solidFill>
                  <a:srgbClr val="7030A0"/>
                </a:solidFill>
              </a:endParaRPr>
            </a:p>
          </p:txBody>
        </p:sp>
      </p:grpSp>
      <p:cxnSp>
        <p:nvCxnSpPr>
          <p:cNvPr id="52" name="Straight Connector 51"/>
          <p:cNvCxnSpPr/>
          <p:nvPr/>
        </p:nvCxnSpPr>
        <p:spPr bwMode="auto">
          <a:xfrm>
            <a:off x="37338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58" name="Straight Arrow Connector 57"/>
          <p:cNvCxnSpPr/>
          <p:nvPr/>
        </p:nvCxnSpPr>
        <p:spPr bwMode="auto">
          <a:xfrm flipH="1">
            <a:off x="3738376" y="55626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59" name="TextBox 58"/>
          <p:cNvSpPr txBox="1"/>
          <p:nvPr/>
        </p:nvSpPr>
        <p:spPr>
          <a:xfrm>
            <a:off x="4191000" y="5105400"/>
            <a:ext cx="2743200" cy="457200"/>
          </a:xfrm>
          <a:prstGeom prst="rect">
            <a:avLst/>
          </a:prstGeom>
          <a:noFill/>
        </p:spPr>
        <p:txBody>
          <a:bodyPr wrap="none" lIns="0" rtlCol="0">
            <a:noAutofit/>
          </a:bodyPr>
          <a:lstStyle/>
          <a:p>
            <a:r>
              <a:rPr lang="en-US" sz="1800" dirty="0" smtClean="0">
                <a:solidFill>
                  <a:srgbClr val="7030A0"/>
                </a:solidFill>
              </a:rPr>
              <a:t>Multiple AI’s</a:t>
            </a:r>
            <a:r>
              <a:rPr lang="mr-IN" sz="1800" dirty="0" smtClean="0">
                <a:solidFill>
                  <a:srgbClr val="7030A0"/>
                </a:solidFill>
              </a:rPr>
              <a:t>…</a:t>
            </a:r>
            <a:r>
              <a:rPr lang="en-US" sz="1800" dirty="0" smtClean="0">
                <a:solidFill>
                  <a:srgbClr val="7030A0"/>
                </a:solidFill>
              </a:rPr>
              <a:t>.</a:t>
            </a:r>
          </a:p>
          <a:p>
            <a:pPr marL="342900" indent="-342900">
              <a:buAutoNum type="arabicParenR"/>
            </a:pPr>
            <a:r>
              <a:rPr lang="en-US" sz="1800" dirty="0" err="1" smtClean="0">
                <a:solidFill>
                  <a:srgbClr val="7030A0"/>
                </a:solidFill>
              </a:rPr>
              <a:t>flop:DRAM</a:t>
            </a:r>
            <a:r>
              <a:rPr lang="en-US" sz="1800" dirty="0" smtClean="0">
                <a:solidFill>
                  <a:srgbClr val="7030A0"/>
                </a:solidFill>
              </a:rPr>
              <a:t> ~ 0.44</a:t>
            </a:r>
          </a:p>
          <a:p>
            <a:pPr marL="342900" indent="-342900">
              <a:buAutoNum type="arabicParenR"/>
            </a:pPr>
            <a:r>
              <a:rPr lang="en-US" sz="1800" dirty="0" smtClean="0">
                <a:solidFill>
                  <a:srgbClr val="7030A0"/>
                </a:solidFill>
              </a:rPr>
              <a:t>flop:L1 ~ 0.11</a:t>
            </a:r>
            <a:endParaRPr lang="en-US" sz="1800" dirty="0">
              <a:solidFill>
                <a:srgbClr val="7030A0"/>
              </a:solidFill>
            </a:endParaRPr>
          </a:p>
        </p:txBody>
      </p:sp>
      <p:cxnSp>
        <p:nvCxnSpPr>
          <p:cNvPr id="41" name="Straight Connector 40"/>
          <p:cNvCxnSpPr/>
          <p:nvPr/>
        </p:nvCxnSpPr>
        <p:spPr bwMode="auto">
          <a:xfrm>
            <a:off x="3124200" y="3048000"/>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42" name="Straight Arrow Connector 41"/>
          <p:cNvCxnSpPr/>
          <p:nvPr/>
        </p:nvCxnSpPr>
        <p:spPr bwMode="auto">
          <a:xfrm flipH="1">
            <a:off x="3124200" y="5867400"/>
            <a:ext cx="9829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75" name="Oval 74"/>
          <p:cNvSpPr/>
          <p:nvPr/>
        </p:nvSpPr>
        <p:spPr bwMode="auto">
          <a:xfrm>
            <a:off x="9448800" y="4820964"/>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1" name="Group 10"/>
          <p:cNvGrpSpPr/>
          <p:nvPr/>
        </p:nvGrpSpPr>
        <p:grpSpPr>
          <a:xfrm>
            <a:off x="9544010" y="3858873"/>
            <a:ext cx="2580499" cy="1297189"/>
            <a:chOff x="9544010" y="3858873"/>
            <a:chExt cx="2580499" cy="1297189"/>
          </a:xfrm>
        </p:grpSpPr>
        <p:sp>
          <p:nvSpPr>
            <p:cNvPr id="78" name="Freeform 77"/>
            <p:cNvSpPr/>
            <p:nvPr/>
          </p:nvSpPr>
          <p:spPr bwMode="auto">
            <a:xfrm>
              <a:off x="9544010" y="4127500"/>
              <a:ext cx="133390" cy="707952"/>
            </a:xfrm>
            <a:custGeom>
              <a:avLst/>
              <a:gdLst>
                <a:gd name="connsiteX0" fmla="*/ 0 w 280165"/>
                <a:gd name="connsiteY0" fmla="*/ 0 h 1282700"/>
                <a:gd name="connsiteX1" fmla="*/ 279400 w 280165"/>
                <a:gd name="connsiteY1" fmla="*/ 698500 h 1282700"/>
                <a:gd name="connsiteX2" fmla="*/ 88900 w 280165"/>
                <a:gd name="connsiteY2" fmla="*/ 1282700 h 1282700"/>
              </a:gdLst>
              <a:ahLst/>
              <a:cxnLst>
                <a:cxn ang="0">
                  <a:pos x="connsiteX0" y="connsiteY0"/>
                </a:cxn>
                <a:cxn ang="0">
                  <a:pos x="connsiteX1" y="connsiteY1"/>
                </a:cxn>
                <a:cxn ang="0">
                  <a:pos x="connsiteX2" y="connsiteY2"/>
                </a:cxn>
              </a:cxnLst>
              <a:rect l="l" t="t" r="r" b="b"/>
              <a:pathLst>
                <a:path w="280165" h="1282700">
                  <a:moveTo>
                    <a:pt x="0" y="0"/>
                  </a:moveTo>
                  <a:cubicBezTo>
                    <a:pt x="132291" y="242358"/>
                    <a:pt x="264583" y="484717"/>
                    <a:pt x="279400" y="698500"/>
                  </a:cubicBezTo>
                  <a:cubicBezTo>
                    <a:pt x="294217" y="912283"/>
                    <a:pt x="88900" y="1282700"/>
                    <a:pt x="88900" y="1282700"/>
                  </a:cubicBezTo>
                </a:path>
              </a:pathLst>
            </a:custGeom>
            <a:noFill/>
            <a:ln w="25400" cap="flat" cmpd="sng" algn="ctr">
              <a:solidFill>
                <a:srgbClr val="7030A0"/>
              </a:solidFill>
              <a:prstDash val="solid"/>
              <a:round/>
              <a:headEnd type="oval"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 name="TextBox 78"/>
            <p:cNvSpPr txBox="1"/>
            <p:nvPr/>
          </p:nvSpPr>
          <p:spPr>
            <a:xfrm>
              <a:off x="9677400" y="3858873"/>
              <a:ext cx="2447109" cy="129718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Observed performance</a:t>
              </a:r>
            </a:p>
            <a:p>
              <a:r>
                <a:rPr lang="en-US" sz="1800" dirty="0">
                  <a:solidFill>
                    <a:srgbClr val="7030A0"/>
                  </a:solidFill>
                  <a:effectLst>
                    <a:glow rad="127000">
                      <a:schemeClr val="bg1"/>
                    </a:glow>
                  </a:effectLst>
                </a:rPr>
                <a:t>i</a:t>
              </a:r>
              <a:r>
                <a:rPr lang="en-US" sz="1800" dirty="0" smtClean="0">
                  <a:solidFill>
                    <a:srgbClr val="7030A0"/>
                  </a:solidFill>
                  <a:effectLst>
                    <a:glow rad="127000">
                      <a:schemeClr val="bg1"/>
                    </a:glow>
                  </a:effectLst>
                </a:rPr>
                <a:t>s between L1 and DRAM lines</a:t>
              </a:r>
            </a:p>
            <a:p>
              <a:r>
                <a:rPr lang="en-US" sz="1800" dirty="0" smtClean="0">
                  <a:solidFill>
                    <a:srgbClr val="7030A0"/>
                  </a:solidFill>
                  <a:effectLst>
                    <a:glow rad="127000">
                      <a:schemeClr val="bg1"/>
                    </a:glow>
                  </a:effectLst>
                </a:rPr>
                <a:t>(== some cache locality)</a:t>
              </a:r>
              <a:endParaRPr lang="en-US" sz="1800" dirty="0">
                <a:solidFill>
                  <a:srgbClr val="7030A0"/>
                </a:solidFill>
                <a:effectLst>
                  <a:glow rad="127000">
                    <a:schemeClr val="bg1"/>
                  </a:glow>
                </a:effectLst>
              </a:endParaRPr>
            </a:p>
          </p:txBody>
        </p:sp>
      </p:grpSp>
      <p:cxnSp>
        <p:nvCxnSpPr>
          <p:cNvPr id="60" name="Straight Connector 59"/>
          <p:cNvCxnSpPr/>
          <p:nvPr/>
        </p:nvCxnSpPr>
        <p:spPr bwMode="auto">
          <a:xfrm flipH="1">
            <a:off x="2081213" y="4919472"/>
            <a:ext cx="1652587" cy="0"/>
          </a:xfrm>
          <a:prstGeom prst="line">
            <a:avLst/>
          </a:prstGeom>
          <a:solidFill>
            <a:schemeClr val="accent1"/>
          </a:solidFill>
          <a:ln w="19050" cap="flat" cmpd="sng" algn="ctr">
            <a:solidFill>
              <a:srgbClr val="0432FF"/>
            </a:solidFill>
            <a:prstDash val="dash"/>
            <a:round/>
            <a:headEnd type="none" w="med" len="med"/>
            <a:tailEnd type="stealth" w="lg" len="lg"/>
          </a:ln>
          <a:effectLst/>
        </p:spPr>
      </p:cxnSp>
      <p:sp>
        <p:nvSpPr>
          <p:cNvPr id="53" name="Oval 52"/>
          <p:cNvSpPr/>
          <p:nvPr/>
        </p:nvSpPr>
        <p:spPr bwMode="auto">
          <a:xfrm>
            <a:off x="3656080" y="4838272"/>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TextBox 56"/>
          <p:cNvSpPr txBox="1"/>
          <p:nvPr/>
        </p:nvSpPr>
        <p:spPr>
          <a:xfrm>
            <a:off x="3801291" y="4296881"/>
            <a:ext cx="2447109" cy="57991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Performance bound is</a:t>
            </a:r>
          </a:p>
          <a:p>
            <a:r>
              <a:rPr lang="en-US" sz="1800" dirty="0" smtClean="0">
                <a:solidFill>
                  <a:srgbClr val="7030A0"/>
                </a:solidFill>
                <a:effectLst>
                  <a:glow rad="127000">
                    <a:schemeClr val="bg1"/>
                  </a:glow>
                </a:effectLst>
              </a:rPr>
              <a:t>the minimum of the two</a:t>
            </a:r>
            <a:endParaRPr lang="en-US" sz="1800" dirty="0">
              <a:solidFill>
                <a:srgbClr val="7030A0"/>
              </a:solidFill>
              <a:effectLst>
                <a:glow rad="127000">
                  <a:schemeClr val="bg1"/>
                </a:glow>
              </a:effectLst>
            </a:endParaRPr>
          </a:p>
        </p:txBody>
      </p:sp>
      <p:sp>
        <p:nvSpPr>
          <p:cNvPr id="82" name="Oval 81"/>
          <p:cNvSpPr/>
          <p:nvPr/>
        </p:nvSpPr>
        <p:spPr bwMode="auto">
          <a:xfrm>
            <a:off x="3048000" y="4038599"/>
            <a:ext cx="152400" cy="152401"/>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0826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0 L 0.00065 0.09896 " pathEditMode="relative" rAng="0" ptsTypes="AA">
                                      <p:cBhvr>
                                        <p:cTn id="6" dur="500" fill="hold"/>
                                        <p:tgtEl>
                                          <p:spTgt spid="82"/>
                                        </p:tgtEl>
                                        <p:attrNameLst>
                                          <p:attrName>ppt_x</p:attrName>
                                          <p:attrName>ppt_y</p:attrName>
                                        </p:attrNameLst>
                                      </p:cBhvr>
                                      <p:rCtr x="33" y="493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bwMode="auto">
          <a:xfrm flipH="1">
            <a:off x="2081212" y="5181600"/>
            <a:ext cx="1347788" cy="14288"/>
          </a:xfrm>
          <a:prstGeom prst="line">
            <a:avLst/>
          </a:prstGeom>
          <a:solidFill>
            <a:schemeClr val="accent1"/>
          </a:solidFill>
          <a:ln w="19050" cap="flat" cmpd="sng" algn="ctr">
            <a:solidFill>
              <a:srgbClr val="0432FF"/>
            </a:solidFill>
            <a:prstDash val="dash"/>
            <a:round/>
            <a:headEnd type="none" w="med" len="med"/>
            <a:tailEnd type="stealth" w="lg" len="lg"/>
          </a:ln>
          <a:effectLst/>
        </p:spPr>
      </p:cxnSp>
      <p:sp>
        <p:nvSpPr>
          <p:cNvPr id="2" name="Title 1"/>
          <p:cNvSpPr>
            <a:spLocks noGrp="1"/>
          </p:cNvSpPr>
          <p:nvPr>
            <p:ph type="title"/>
          </p:nvPr>
        </p:nvSpPr>
        <p:spPr>
          <a:xfrm>
            <a:off x="0" y="0"/>
            <a:ext cx="14630400" cy="1371600"/>
          </a:xfrm>
        </p:spPr>
        <p:txBody>
          <a:bodyPr/>
          <a:lstStyle/>
          <a:p>
            <a:r>
              <a:rPr lang="en-US" dirty="0" smtClean="0"/>
              <a:t>Example: 7-point Stencil (Large Problem)</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32</a:t>
            </a:fld>
            <a:endParaRPr lang="en-US" dirty="0"/>
          </a:p>
        </p:txBody>
      </p:sp>
      <p:grpSp>
        <p:nvGrpSpPr>
          <p:cNvPr id="25" name="Group 24"/>
          <p:cNvGrpSpPr/>
          <p:nvPr/>
        </p:nvGrpSpPr>
        <p:grpSpPr>
          <a:xfrm>
            <a:off x="457200" y="1143000"/>
            <a:ext cx="13716000" cy="685800"/>
            <a:chOff x="457200" y="1527048"/>
            <a:chExt cx="13716000" cy="685800"/>
          </a:xfrm>
        </p:grpSpPr>
        <p:sp>
          <p:nvSpPr>
            <p:cNvPr id="26" name="Content Placeholder 2"/>
            <p:cNvSpPr txBox="1">
              <a:spLocks/>
            </p:cNvSpPr>
            <p:nvPr/>
          </p:nvSpPr>
          <p:spPr>
            <a:xfrm>
              <a:off x="7315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4400" b="1" u="sng" kern="0" dirty="0" smtClean="0"/>
                <a:t>Cache-Aware Roofline</a:t>
              </a:r>
            </a:p>
          </p:txBody>
        </p:sp>
        <p:sp>
          <p:nvSpPr>
            <p:cNvPr id="27"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marR="0" lvl="0" indent="-457200" algn="ctr" defTabSz="914400" eaLnBrk="1" fontAlgn="auto" latinLnBrk="0" hangingPunct="1">
                <a:lnSpc>
                  <a:spcPct val="100000"/>
                </a:lnSpc>
                <a:spcBef>
                  <a:spcPts val="800"/>
                </a:spcBef>
                <a:spcAft>
                  <a:spcPts val="0"/>
                </a:spcAft>
                <a:buClrTx/>
                <a:buSzTx/>
                <a:buFont typeface="Wingdings" charset="2"/>
                <a:buNone/>
                <a:tabLst/>
                <a:defRPr/>
              </a:pPr>
              <a:r>
                <a:rPr lang="en-US" sz="4400" b="1" u="sng" kern="0" dirty="0" smtClean="0"/>
                <a:t>Hierarchical Roofline</a:t>
              </a:r>
            </a:p>
          </p:txBody>
        </p:sp>
      </p:grpSp>
      <p:grpSp>
        <p:nvGrpSpPr>
          <p:cNvPr id="4" name="Group 3"/>
          <p:cNvGrpSpPr/>
          <p:nvPr/>
        </p:nvGrpSpPr>
        <p:grpSpPr>
          <a:xfrm>
            <a:off x="1600200" y="2209800"/>
            <a:ext cx="4800600" cy="4495800"/>
            <a:chOff x="1600200" y="2209800"/>
            <a:chExt cx="4800600" cy="4495800"/>
          </a:xfrm>
        </p:grpSpPr>
        <p:cxnSp>
          <p:nvCxnSpPr>
            <p:cNvPr id="43" name="Straight Arrow Connector 42"/>
            <p:cNvCxnSpPr/>
            <p:nvPr/>
          </p:nvCxnSpPr>
          <p:spPr bwMode="auto">
            <a:xfrm>
              <a:off x="19050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44" name="TextBox 43"/>
            <p:cNvSpPr txBox="1"/>
            <p:nvPr/>
          </p:nvSpPr>
          <p:spPr>
            <a:xfrm>
              <a:off x="22546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49" name="Straight Arrow Connector 48"/>
            <p:cNvCxnSpPr/>
            <p:nvPr/>
          </p:nvCxnSpPr>
          <p:spPr bwMode="auto">
            <a:xfrm flipV="1">
              <a:off x="25146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50" name="TextBox 49"/>
            <p:cNvSpPr txBox="1"/>
            <p:nvPr/>
          </p:nvSpPr>
          <p:spPr>
            <a:xfrm rot="18900000">
              <a:off x="21412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4" name="Group 63"/>
            <p:cNvGrpSpPr/>
            <p:nvPr/>
          </p:nvGrpSpPr>
          <p:grpSpPr>
            <a:xfrm>
              <a:off x="1600200" y="2209800"/>
              <a:ext cx="4800600" cy="4495800"/>
              <a:chOff x="1524000" y="2209800"/>
              <a:chExt cx="4800600" cy="4495800"/>
            </a:xfrm>
          </p:grpSpPr>
          <p:cxnSp>
            <p:nvCxnSpPr>
              <p:cNvPr id="46" name="Straight Arrow Connector 45"/>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51" name="TextBox 50"/>
              <p:cNvSpPr txBox="1"/>
              <p:nvPr/>
            </p:nvSpPr>
            <p:spPr>
              <a:xfrm>
                <a:off x="2667000" y="6099048"/>
                <a:ext cx="457200" cy="301752"/>
              </a:xfrm>
              <a:prstGeom prst="rect">
                <a:avLst/>
              </a:prstGeom>
              <a:noFill/>
            </p:spPr>
            <p:txBody>
              <a:bodyPr wrap="none" lIns="0" tIns="0" rIns="0" bIns="0" rtlCol="0" anchor="ctr" anchorCtr="0">
                <a:noAutofit/>
              </a:bodyPr>
              <a:lstStyle/>
              <a:p>
                <a:pPr algn="ctr"/>
                <a:r>
                  <a:rPr lang="en-US" sz="1800" dirty="0" smtClean="0"/>
                  <a:t>0.11</a:t>
                </a:r>
                <a:endParaRPr lang="en-US" sz="1800" dirty="0"/>
              </a:p>
            </p:txBody>
          </p:sp>
          <p:sp>
            <p:nvSpPr>
              <p:cNvPr id="60" name="TextBox 59"/>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61" name="TextBox 60"/>
              <p:cNvSpPr txBox="1"/>
              <p:nvPr/>
            </p:nvSpPr>
            <p:spPr>
              <a:xfrm>
                <a:off x="3276600" y="6096000"/>
                <a:ext cx="457200" cy="301752"/>
              </a:xfrm>
              <a:prstGeom prst="rect">
                <a:avLst/>
              </a:prstGeom>
              <a:noFill/>
            </p:spPr>
            <p:txBody>
              <a:bodyPr wrap="none" lIns="0" tIns="0" rIns="0" bIns="0" rtlCol="0" anchor="ctr" anchorCtr="0">
                <a:noAutofit/>
              </a:bodyPr>
              <a:lstStyle/>
              <a:p>
                <a:pPr algn="ctr"/>
                <a:r>
                  <a:rPr lang="en-US" sz="1800" dirty="0" smtClean="0"/>
                  <a:t>0.20</a:t>
                </a:r>
                <a:endParaRPr lang="en-US" sz="1800" dirty="0"/>
              </a:p>
            </p:txBody>
          </p:sp>
        </p:grpSp>
        <p:cxnSp>
          <p:nvCxnSpPr>
            <p:cNvPr id="54" name="Straight Arrow Connector 53"/>
            <p:cNvCxnSpPr/>
            <p:nvPr/>
          </p:nvCxnSpPr>
          <p:spPr bwMode="auto">
            <a:xfrm flipV="1">
              <a:off x="20574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55" name="TextBox 54"/>
            <p:cNvSpPr txBox="1"/>
            <p:nvPr/>
          </p:nvSpPr>
          <p:spPr>
            <a:xfrm rot="18900000">
              <a:off x="19862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6" name="Group 5"/>
          <p:cNvGrpSpPr/>
          <p:nvPr/>
        </p:nvGrpSpPr>
        <p:grpSpPr>
          <a:xfrm>
            <a:off x="8001000" y="2209800"/>
            <a:ext cx="4800600" cy="4495800"/>
            <a:chOff x="8001000" y="2209800"/>
            <a:chExt cx="4800600" cy="4495800"/>
          </a:xfrm>
        </p:grpSpPr>
        <p:cxnSp>
          <p:nvCxnSpPr>
            <p:cNvPr id="65" name="Straight Arrow Connector 64"/>
            <p:cNvCxnSpPr/>
            <p:nvPr/>
          </p:nvCxnSpPr>
          <p:spPr bwMode="auto">
            <a:xfrm>
              <a:off x="83058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66" name="TextBox 65"/>
            <p:cNvSpPr txBox="1"/>
            <p:nvPr/>
          </p:nvSpPr>
          <p:spPr>
            <a:xfrm>
              <a:off x="86554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67" name="Straight Arrow Connector 66"/>
            <p:cNvCxnSpPr/>
            <p:nvPr/>
          </p:nvCxnSpPr>
          <p:spPr bwMode="auto">
            <a:xfrm flipV="1">
              <a:off x="89154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68" name="TextBox 67"/>
            <p:cNvSpPr txBox="1"/>
            <p:nvPr/>
          </p:nvSpPr>
          <p:spPr>
            <a:xfrm rot="18900000">
              <a:off x="85420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9" name="Group 68"/>
            <p:cNvGrpSpPr/>
            <p:nvPr/>
          </p:nvGrpSpPr>
          <p:grpSpPr>
            <a:xfrm>
              <a:off x="8001000" y="2209800"/>
              <a:ext cx="4800600" cy="4495800"/>
              <a:chOff x="1524000" y="2209800"/>
              <a:chExt cx="4800600" cy="4495800"/>
            </a:xfrm>
          </p:grpSpPr>
          <p:cxnSp>
            <p:nvCxnSpPr>
              <p:cNvPr id="70" name="Straight Arrow Connector 69"/>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1" name="Straight Arrow Connector 70"/>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2" name="TextBox 71"/>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73" name="TextBox 72"/>
              <p:cNvSpPr txBox="1"/>
              <p:nvPr/>
            </p:nvSpPr>
            <p:spPr>
              <a:xfrm>
                <a:off x="2819400" y="6096004"/>
                <a:ext cx="457200" cy="304796"/>
              </a:xfrm>
              <a:prstGeom prst="rect">
                <a:avLst/>
              </a:prstGeom>
              <a:noFill/>
            </p:spPr>
            <p:txBody>
              <a:bodyPr wrap="none" lIns="0" tIns="0" rIns="0" bIns="0" rtlCol="0" anchor="ctr" anchorCtr="0">
                <a:noAutofit/>
              </a:bodyPr>
              <a:lstStyle/>
              <a:p>
                <a:pPr algn="ctr"/>
                <a:r>
                  <a:rPr lang="en-US" sz="1800" dirty="0" smtClean="0"/>
                  <a:t>0.11</a:t>
                </a:r>
                <a:endParaRPr lang="en-US" sz="1800" dirty="0"/>
              </a:p>
            </p:txBody>
          </p:sp>
          <p:sp>
            <p:nvSpPr>
              <p:cNvPr id="62" name="TextBox 61"/>
              <p:cNvSpPr txBox="1"/>
              <p:nvPr/>
            </p:nvSpPr>
            <p:spPr>
              <a:xfrm>
                <a:off x="1981200" y="6400804"/>
                <a:ext cx="4343400" cy="304796"/>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cxnSp>
          <p:nvCxnSpPr>
            <p:cNvPr id="76" name="Straight Arrow Connector 75"/>
            <p:cNvCxnSpPr/>
            <p:nvPr/>
          </p:nvCxnSpPr>
          <p:spPr bwMode="auto">
            <a:xfrm flipV="1">
              <a:off x="84582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77" name="TextBox 76"/>
            <p:cNvSpPr txBox="1"/>
            <p:nvPr/>
          </p:nvSpPr>
          <p:spPr>
            <a:xfrm rot="18900000">
              <a:off x="83870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8" name="Group 7"/>
          <p:cNvGrpSpPr/>
          <p:nvPr/>
        </p:nvGrpSpPr>
        <p:grpSpPr>
          <a:xfrm>
            <a:off x="9525000" y="3068363"/>
            <a:ext cx="3195824" cy="3047999"/>
            <a:chOff x="9525000" y="3068363"/>
            <a:chExt cx="3195824" cy="3047999"/>
          </a:xfrm>
        </p:grpSpPr>
        <p:cxnSp>
          <p:nvCxnSpPr>
            <p:cNvPr id="74" name="Straight Connector 73"/>
            <p:cNvCxnSpPr/>
            <p:nvPr/>
          </p:nvCxnSpPr>
          <p:spPr bwMode="auto">
            <a:xfrm>
              <a:off x="95250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80" name="Straight Arrow Connector 79"/>
            <p:cNvCxnSpPr/>
            <p:nvPr/>
          </p:nvCxnSpPr>
          <p:spPr bwMode="auto">
            <a:xfrm flipH="1">
              <a:off x="9525000" y="57150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81" name="TextBox 80"/>
            <p:cNvSpPr txBox="1"/>
            <p:nvPr/>
          </p:nvSpPr>
          <p:spPr>
            <a:xfrm>
              <a:off x="9977624" y="5486400"/>
              <a:ext cx="2743200" cy="457200"/>
            </a:xfrm>
            <a:prstGeom prst="rect">
              <a:avLst/>
            </a:prstGeom>
            <a:noFill/>
          </p:spPr>
          <p:txBody>
            <a:bodyPr wrap="none" lIns="0" rtlCol="0">
              <a:noAutofit/>
            </a:bodyPr>
            <a:lstStyle/>
            <a:p>
              <a:r>
                <a:rPr lang="en-US" sz="1800" dirty="0" smtClean="0">
                  <a:solidFill>
                    <a:srgbClr val="7030A0"/>
                  </a:solidFill>
                </a:rPr>
                <a:t>Single AI based on flop:L1 bytes</a:t>
              </a:r>
              <a:endParaRPr lang="en-US" sz="1800" dirty="0">
                <a:solidFill>
                  <a:srgbClr val="7030A0"/>
                </a:solidFill>
              </a:endParaRPr>
            </a:p>
          </p:txBody>
        </p:sp>
      </p:grpSp>
      <p:grpSp>
        <p:nvGrpSpPr>
          <p:cNvPr id="7" name="Group 6"/>
          <p:cNvGrpSpPr/>
          <p:nvPr/>
        </p:nvGrpSpPr>
        <p:grpSpPr>
          <a:xfrm>
            <a:off x="3124200" y="3048000"/>
            <a:ext cx="3810000" cy="3068362"/>
            <a:chOff x="3124200" y="3048000"/>
            <a:chExt cx="3810000" cy="3068362"/>
          </a:xfrm>
        </p:grpSpPr>
        <p:cxnSp>
          <p:nvCxnSpPr>
            <p:cNvPr id="52" name="Straight Connector 51"/>
            <p:cNvCxnSpPr/>
            <p:nvPr/>
          </p:nvCxnSpPr>
          <p:spPr bwMode="auto">
            <a:xfrm>
              <a:off x="34290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58" name="Straight Arrow Connector 57"/>
            <p:cNvCxnSpPr/>
            <p:nvPr/>
          </p:nvCxnSpPr>
          <p:spPr bwMode="auto">
            <a:xfrm flipH="1">
              <a:off x="3502160" y="5562600"/>
              <a:ext cx="609600"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59" name="TextBox 58"/>
            <p:cNvSpPr txBox="1"/>
            <p:nvPr/>
          </p:nvSpPr>
          <p:spPr>
            <a:xfrm>
              <a:off x="4191000" y="5105400"/>
              <a:ext cx="2743200" cy="457200"/>
            </a:xfrm>
            <a:prstGeom prst="rect">
              <a:avLst/>
            </a:prstGeom>
            <a:noFill/>
          </p:spPr>
          <p:txBody>
            <a:bodyPr wrap="none" lIns="0" rtlCol="0">
              <a:noAutofit/>
            </a:bodyPr>
            <a:lstStyle/>
            <a:p>
              <a:r>
                <a:rPr lang="en-US" sz="1800" dirty="0" smtClean="0">
                  <a:solidFill>
                    <a:srgbClr val="7030A0"/>
                  </a:solidFill>
                </a:rPr>
                <a:t>Multiple AI’s</a:t>
              </a:r>
              <a:r>
                <a:rPr lang="mr-IN" sz="1800" dirty="0" smtClean="0">
                  <a:solidFill>
                    <a:srgbClr val="7030A0"/>
                  </a:solidFill>
                </a:rPr>
                <a:t>…</a:t>
              </a:r>
              <a:r>
                <a:rPr lang="en-US" sz="1800" dirty="0" smtClean="0">
                  <a:solidFill>
                    <a:srgbClr val="7030A0"/>
                  </a:solidFill>
                </a:rPr>
                <a:t>.</a:t>
              </a:r>
            </a:p>
            <a:p>
              <a:pPr marL="342900" indent="-342900">
                <a:buAutoNum type="arabicParenR"/>
              </a:pPr>
              <a:r>
                <a:rPr lang="en-US" sz="1800" dirty="0" err="1" smtClean="0">
                  <a:solidFill>
                    <a:srgbClr val="7030A0"/>
                  </a:solidFill>
                </a:rPr>
                <a:t>flop:DRAM</a:t>
              </a:r>
              <a:r>
                <a:rPr lang="en-US" sz="1800" dirty="0" smtClean="0">
                  <a:solidFill>
                    <a:srgbClr val="7030A0"/>
                  </a:solidFill>
                </a:rPr>
                <a:t> ~ 0.20</a:t>
              </a:r>
            </a:p>
            <a:p>
              <a:pPr marL="342900" indent="-342900">
                <a:buAutoNum type="arabicParenR"/>
              </a:pPr>
              <a:r>
                <a:rPr lang="en-US" sz="1800" dirty="0" smtClean="0">
                  <a:solidFill>
                    <a:srgbClr val="7030A0"/>
                  </a:solidFill>
                </a:rPr>
                <a:t>flop:L1 ~ 0.11</a:t>
              </a:r>
              <a:endParaRPr lang="en-US" sz="1800" dirty="0">
                <a:solidFill>
                  <a:srgbClr val="7030A0"/>
                </a:solidFill>
              </a:endParaRPr>
            </a:p>
          </p:txBody>
        </p:sp>
        <p:cxnSp>
          <p:nvCxnSpPr>
            <p:cNvPr id="41" name="Straight Connector 40"/>
            <p:cNvCxnSpPr/>
            <p:nvPr/>
          </p:nvCxnSpPr>
          <p:spPr bwMode="auto">
            <a:xfrm>
              <a:off x="3124200" y="3048000"/>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42" name="Straight Arrow Connector 41"/>
            <p:cNvCxnSpPr/>
            <p:nvPr/>
          </p:nvCxnSpPr>
          <p:spPr bwMode="auto">
            <a:xfrm flipH="1">
              <a:off x="3124200" y="5867400"/>
              <a:ext cx="9829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grpSp>
      <p:grpSp>
        <p:nvGrpSpPr>
          <p:cNvPr id="9" name="Group 8"/>
          <p:cNvGrpSpPr/>
          <p:nvPr/>
        </p:nvGrpSpPr>
        <p:grpSpPr>
          <a:xfrm>
            <a:off x="3048000" y="4038599"/>
            <a:ext cx="2905543" cy="1219201"/>
            <a:chOff x="3048000" y="4038599"/>
            <a:chExt cx="2905543" cy="1219201"/>
          </a:xfrm>
        </p:grpSpPr>
        <p:sp>
          <p:nvSpPr>
            <p:cNvPr id="53" name="Oval 52"/>
            <p:cNvSpPr/>
            <p:nvPr/>
          </p:nvSpPr>
          <p:spPr bwMode="auto">
            <a:xfrm>
              <a:off x="3352800" y="5105399"/>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TextBox 56"/>
            <p:cNvSpPr txBox="1"/>
            <p:nvPr/>
          </p:nvSpPr>
          <p:spPr>
            <a:xfrm>
              <a:off x="3506434" y="4495800"/>
              <a:ext cx="2447109" cy="57991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Capacity misses reduce</a:t>
              </a:r>
            </a:p>
            <a:p>
              <a:r>
                <a:rPr lang="en-US" sz="1800" dirty="0" smtClean="0">
                  <a:solidFill>
                    <a:srgbClr val="7030A0"/>
                  </a:solidFill>
                  <a:effectLst>
                    <a:glow rad="127000">
                      <a:schemeClr val="bg1"/>
                    </a:glow>
                  </a:effectLst>
                </a:rPr>
                <a:t>DRAM AI and performance</a:t>
              </a:r>
              <a:endParaRPr lang="en-US" sz="1800" dirty="0">
                <a:solidFill>
                  <a:srgbClr val="7030A0"/>
                </a:solidFill>
                <a:effectLst>
                  <a:glow rad="127000">
                    <a:schemeClr val="bg1"/>
                  </a:glow>
                </a:effectLst>
              </a:endParaRPr>
            </a:p>
          </p:txBody>
        </p:sp>
        <p:sp>
          <p:nvSpPr>
            <p:cNvPr id="82" name="Oval 81"/>
            <p:cNvSpPr/>
            <p:nvPr/>
          </p:nvSpPr>
          <p:spPr bwMode="auto">
            <a:xfrm>
              <a:off x="3048000" y="4038599"/>
              <a:ext cx="152400" cy="152401"/>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75" name="Oval 74"/>
          <p:cNvSpPr/>
          <p:nvPr/>
        </p:nvSpPr>
        <p:spPr bwMode="auto">
          <a:xfrm>
            <a:off x="9448800" y="5105399"/>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1" name="Group 10"/>
          <p:cNvGrpSpPr/>
          <p:nvPr/>
        </p:nvGrpSpPr>
        <p:grpSpPr>
          <a:xfrm>
            <a:off x="9544010" y="3858873"/>
            <a:ext cx="2580499" cy="1297189"/>
            <a:chOff x="9544010" y="3858873"/>
            <a:chExt cx="2580499" cy="1297189"/>
          </a:xfrm>
        </p:grpSpPr>
        <p:sp>
          <p:nvSpPr>
            <p:cNvPr id="78" name="Freeform 77"/>
            <p:cNvSpPr/>
            <p:nvPr/>
          </p:nvSpPr>
          <p:spPr bwMode="auto">
            <a:xfrm>
              <a:off x="9544010" y="4127499"/>
              <a:ext cx="119252" cy="948219"/>
            </a:xfrm>
            <a:custGeom>
              <a:avLst/>
              <a:gdLst>
                <a:gd name="connsiteX0" fmla="*/ 0 w 280165"/>
                <a:gd name="connsiteY0" fmla="*/ 0 h 1282700"/>
                <a:gd name="connsiteX1" fmla="*/ 279400 w 280165"/>
                <a:gd name="connsiteY1" fmla="*/ 698500 h 1282700"/>
                <a:gd name="connsiteX2" fmla="*/ 88900 w 280165"/>
                <a:gd name="connsiteY2" fmla="*/ 1282700 h 1282700"/>
              </a:gdLst>
              <a:ahLst/>
              <a:cxnLst>
                <a:cxn ang="0">
                  <a:pos x="connsiteX0" y="connsiteY0"/>
                </a:cxn>
                <a:cxn ang="0">
                  <a:pos x="connsiteX1" y="connsiteY1"/>
                </a:cxn>
                <a:cxn ang="0">
                  <a:pos x="connsiteX2" y="connsiteY2"/>
                </a:cxn>
              </a:cxnLst>
              <a:rect l="l" t="t" r="r" b="b"/>
              <a:pathLst>
                <a:path w="280165" h="1282700">
                  <a:moveTo>
                    <a:pt x="0" y="0"/>
                  </a:moveTo>
                  <a:cubicBezTo>
                    <a:pt x="132291" y="242358"/>
                    <a:pt x="264583" y="484717"/>
                    <a:pt x="279400" y="698500"/>
                  </a:cubicBezTo>
                  <a:cubicBezTo>
                    <a:pt x="294217" y="912283"/>
                    <a:pt x="88900" y="1282700"/>
                    <a:pt x="88900" y="1282700"/>
                  </a:cubicBezTo>
                </a:path>
              </a:pathLst>
            </a:custGeom>
            <a:noFill/>
            <a:ln w="25400" cap="flat" cmpd="sng" algn="ctr">
              <a:solidFill>
                <a:srgbClr val="7030A0"/>
              </a:solidFill>
              <a:prstDash val="solid"/>
              <a:round/>
              <a:headEnd type="oval"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 name="TextBox 78"/>
            <p:cNvSpPr txBox="1"/>
            <p:nvPr/>
          </p:nvSpPr>
          <p:spPr>
            <a:xfrm>
              <a:off x="9677400" y="3858873"/>
              <a:ext cx="2447109" cy="129718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Observed performance</a:t>
              </a:r>
            </a:p>
            <a:p>
              <a:r>
                <a:rPr lang="en-US" sz="1800" dirty="0">
                  <a:solidFill>
                    <a:srgbClr val="7030A0"/>
                  </a:solidFill>
                  <a:effectLst>
                    <a:glow rad="127000">
                      <a:schemeClr val="bg1"/>
                    </a:glow>
                  </a:effectLst>
                </a:rPr>
                <a:t>i</a:t>
              </a:r>
              <a:r>
                <a:rPr lang="en-US" sz="1800" dirty="0" smtClean="0">
                  <a:solidFill>
                    <a:srgbClr val="7030A0"/>
                  </a:solidFill>
                  <a:effectLst>
                    <a:glow rad="127000">
                      <a:schemeClr val="bg1"/>
                    </a:glow>
                  </a:effectLst>
                </a:rPr>
                <a:t>s closer to DRAM line</a:t>
              </a:r>
            </a:p>
            <a:p>
              <a:r>
                <a:rPr lang="en-US" sz="1800" dirty="0" smtClean="0">
                  <a:solidFill>
                    <a:srgbClr val="7030A0"/>
                  </a:solidFill>
                  <a:effectLst>
                    <a:glow rad="127000">
                      <a:schemeClr val="bg1"/>
                    </a:glow>
                  </a:effectLst>
                </a:rPr>
                <a:t>(== less cache locality)</a:t>
              </a:r>
              <a:endParaRPr lang="en-US" sz="1800" dirty="0">
                <a:solidFill>
                  <a:srgbClr val="7030A0"/>
                </a:solidFill>
                <a:effectLst>
                  <a:glow rad="127000">
                    <a:schemeClr val="bg1"/>
                  </a:glow>
                </a:effectLst>
              </a:endParaRPr>
            </a:p>
          </p:txBody>
        </p:sp>
      </p:grpSp>
    </p:spTree>
    <p:extLst>
      <p:ext uri="{BB962C8B-B14F-4D97-AF65-F5344CB8AC3E}">
        <p14:creationId xmlns:p14="http://schemas.microsoft.com/office/powerpoint/2010/main" val="480046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bwMode="auto">
          <a:xfrm flipH="1">
            <a:off x="2081212" y="5181600"/>
            <a:ext cx="1069848" cy="14288"/>
          </a:xfrm>
          <a:prstGeom prst="line">
            <a:avLst/>
          </a:prstGeom>
          <a:solidFill>
            <a:schemeClr val="accent1"/>
          </a:solidFill>
          <a:ln w="19050" cap="flat" cmpd="sng" algn="ctr">
            <a:solidFill>
              <a:srgbClr val="009051"/>
            </a:solidFill>
            <a:prstDash val="dash"/>
            <a:round/>
            <a:headEnd type="none" w="med" len="med"/>
            <a:tailEnd type="stealth" w="lg" len="lg"/>
          </a:ln>
          <a:effectLst/>
        </p:spPr>
      </p:cxnSp>
      <p:sp>
        <p:nvSpPr>
          <p:cNvPr id="2" name="Title 1"/>
          <p:cNvSpPr>
            <a:spLocks noGrp="1"/>
          </p:cNvSpPr>
          <p:nvPr>
            <p:ph type="title"/>
          </p:nvPr>
        </p:nvSpPr>
        <p:spPr>
          <a:xfrm>
            <a:off x="0" y="0"/>
            <a:ext cx="14630400" cy="1371600"/>
          </a:xfrm>
        </p:spPr>
        <p:txBody>
          <a:bodyPr/>
          <a:lstStyle/>
          <a:p>
            <a:r>
              <a:rPr lang="en-US" dirty="0"/>
              <a:t>Example: 7-point Stencil </a:t>
            </a:r>
            <a:r>
              <a:rPr lang="en-US" dirty="0" smtClean="0"/>
              <a:t>(Observed Perf.)</a:t>
            </a:r>
            <a:endParaRPr lang="en-US"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33</a:t>
            </a:fld>
            <a:endParaRPr lang="en-US" dirty="0"/>
          </a:p>
        </p:txBody>
      </p:sp>
      <p:grpSp>
        <p:nvGrpSpPr>
          <p:cNvPr id="25" name="Group 24"/>
          <p:cNvGrpSpPr/>
          <p:nvPr/>
        </p:nvGrpSpPr>
        <p:grpSpPr>
          <a:xfrm>
            <a:off x="457200" y="1143000"/>
            <a:ext cx="13716000" cy="685800"/>
            <a:chOff x="457200" y="1527048"/>
            <a:chExt cx="13716000" cy="685800"/>
          </a:xfrm>
        </p:grpSpPr>
        <p:sp>
          <p:nvSpPr>
            <p:cNvPr id="26" name="Content Placeholder 2"/>
            <p:cNvSpPr txBox="1">
              <a:spLocks/>
            </p:cNvSpPr>
            <p:nvPr/>
          </p:nvSpPr>
          <p:spPr>
            <a:xfrm>
              <a:off x="7315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4400" b="1" u="sng" kern="0" dirty="0" smtClean="0"/>
                <a:t>Cache-Aware Roofline</a:t>
              </a:r>
            </a:p>
          </p:txBody>
        </p:sp>
        <p:sp>
          <p:nvSpPr>
            <p:cNvPr id="27"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marR="0" lvl="0" indent="-457200" algn="ctr" defTabSz="914400" eaLnBrk="1" fontAlgn="auto" latinLnBrk="0" hangingPunct="1">
                <a:lnSpc>
                  <a:spcPct val="100000"/>
                </a:lnSpc>
                <a:spcBef>
                  <a:spcPts val="800"/>
                </a:spcBef>
                <a:spcAft>
                  <a:spcPts val="0"/>
                </a:spcAft>
                <a:buClrTx/>
                <a:buSzTx/>
                <a:buFont typeface="Wingdings" charset="2"/>
                <a:buNone/>
                <a:tabLst/>
                <a:defRPr/>
              </a:pPr>
              <a:r>
                <a:rPr lang="en-US" sz="4400" b="1" u="sng" kern="0" dirty="0" smtClean="0"/>
                <a:t>Hierarchical Roofline</a:t>
              </a:r>
            </a:p>
          </p:txBody>
        </p:sp>
      </p:grpSp>
      <p:grpSp>
        <p:nvGrpSpPr>
          <p:cNvPr id="4" name="Group 3"/>
          <p:cNvGrpSpPr/>
          <p:nvPr/>
        </p:nvGrpSpPr>
        <p:grpSpPr>
          <a:xfrm>
            <a:off x="1600200" y="2209800"/>
            <a:ext cx="4800600" cy="4495800"/>
            <a:chOff x="1600200" y="2209800"/>
            <a:chExt cx="4800600" cy="4495800"/>
          </a:xfrm>
        </p:grpSpPr>
        <p:cxnSp>
          <p:nvCxnSpPr>
            <p:cNvPr id="43" name="Straight Arrow Connector 42"/>
            <p:cNvCxnSpPr/>
            <p:nvPr/>
          </p:nvCxnSpPr>
          <p:spPr bwMode="auto">
            <a:xfrm>
              <a:off x="19050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44" name="TextBox 43"/>
            <p:cNvSpPr txBox="1"/>
            <p:nvPr/>
          </p:nvSpPr>
          <p:spPr>
            <a:xfrm>
              <a:off x="22546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49" name="Straight Arrow Connector 48"/>
            <p:cNvCxnSpPr/>
            <p:nvPr/>
          </p:nvCxnSpPr>
          <p:spPr bwMode="auto">
            <a:xfrm flipV="1">
              <a:off x="2514600" y="2438400"/>
              <a:ext cx="3657600" cy="3657600"/>
            </a:xfrm>
            <a:prstGeom prst="straightConnector1">
              <a:avLst/>
            </a:prstGeom>
            <a:solidFill>
              <a:schemeClr val="accent1"/>
            </a:solidFill>
            <a:ln w="38100" cap="flat" cmpd="sng" algn="ctr">
              <a:solidFill>
                <a:srgbClr val="0432FF">
                  <a:alpha val="25000"/>
                </a:srgbClr>
              </a:solidFill>
              <a:prstDash val="solid"/>
              <a:round/>
              <a:headEnd type="none" w="med" len="med"/>
              <a:tailEnd type="none" w="lg" len="lg"/>
            </a:ln>
            <a:effectLst/>
          </p:spPr>
        </p:cxnSp>
        <p:sp>
          <p:nvSpPr>
            <p:cNvPr id="50" name="TextBox 49"/>
            <p:cNvSpPr txBox="1"/>
            <p:nvPr/>
          </p:nvSpPr>
          <p:spPr>
            <a:xfrm rot="18900000">
              <a:off x="2141252" y="5370005"/>
              <a:ext cx="1441420" cy="369332"/>
            </a:xfrm>
            <a:prstGeom prst="rect">
              <a:avLst/>
            </a:prstGeom>
            <a:noFill/>
          </p:spPr>
          <p:txBody>
            <a:bodyPr wrap="none" rtlCol="0">
              <a:spAutoFit/>
            </a:bodyPr>
            <a:lstStyle/>
            <a:p>
              <a:pPr algn="ctr"/>
              <a:r>
                <a:rPr lang="en-US" sz="1800" dirty="0" smtClean="0">
                  <a:solidFill>
                    <a:srgbClr val="0432FF">
                      <a:alpha val="25000"/>
                    </a:srgbClr>
                  </a:solidFill>
                </a:rPr>
                <a:t>DRAM GB/s</a:t>
              </a:r>
              <a:endParaRPr lang="en-US" sz="1800" dirty="0">
                <a:solidFill>
                  <a:srgbClr val="0432FF">
                    <a:alpha val="25000"/>
                  </a:srgbClr>
                </a:solidFill>
              </a:endParaRPr>
            </a:p>
          </p:txBody>
        </p:sp>
        <p:grpSp>
          <p:nvGrpSpPr>
            <p:cNvPr id="64" name="Group 63"/>
            <p:cNvGrpSpPr/>
            <p:nvPr/>
          </p:nvGrpSpPr>
          <p:grpSpPr>
            <a:xfrm>
              <a:off x="1600200" y="2209800"/>
              <a:ext cx="4800600" cy="4495800"/>
              <a:chOff x="1524000" y="2209800"/>
              <a:chExt cx="4800600" cy="4495800"/>
            </a:xfrm>
          </p:grpSpPr>
          <p:cxnSp>
            <p:nvCxnSpPr>
              <p:cNvPr id="46" name="Straight Arrow Connector 45"/>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51" name="TextBox 50"/>
              <p:cNvSpPr txBox="1"/>
              <p:nvPr/>
            </p:nvSpPr>
            <p:spPr>
              <a:xfrm>
                <a:off x="2667000" y="6099048"/>
                <a:ext cx="457200" cy="301752"/>
              </a:xfrm>
              <a:prstGeom prst="rect">
                <a:avLst/>
              </a:prstGeom>
              <a:noFill/>
            </p:spPr>
            <p:txBody>
              <a:bodyPr wrap="none" lIns="0" tIns="0" rIns="0" bIns="0" rtlCol="0" anchor="ctr" anchorCtr="0">
                <a:noAutofit/>
              </a:bodyPr>
              <a:lstStyle/>
              <a:p>
                <a:pPr algn="ctr"/>
                <a:r>
                  <a:rPr lang="en-US" sz="1800" dirty="0" smtClean="0"/>
                  <a:t>0.11</a:t>
                </a:r>
                <a:endParaRPr lang="en-US" sz="1800" dirty="0"/>
              </a:p>
            </p:txBody>
          </p:sp>
          <p:sp>
            <p:nvSpPr>
              <p:cNvPr id="59" name="TextBox 58"/>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60" name="TextBox 59"/>
              <p:cNvSpPr txBox="1"/>
              <p:nvPr/>
            </p:nvSpPr>
            <p:spPr>
              <a:xfrm>
                <a:off x="3276600" y="6096000"/>
                <a:ext cx="457200" cy="301752"/>
              </a:xfrm>
              <a:prstGeom prst="rect">
                <a:avLst/>
              </a:prstGeom>
              <a:noFill/>
            </p:spPr>
            <p:txBody>
              <a:bodyPr wrap="none" lIns="0" tIns="0" rIns="0" bIns="0" rtlCol="0" anchor="ctr" anchorCtr="0">
                <a:noAutofit/>
              </a:bodyPr>
              <a:lstStyle/>
              <a:p>
                <a:pPr algn="ctr"/>
                <a:r>
                  <a:rPr lang="en-US" sz="1800" dirty="0" smtClean="0"/>
                  <a:t>0.20</a:t>
                </a:r>
                <a:endParaRPr lang="en-US" sz="1800" dirty="0"/>
              </a:p>
            </p:txBody>
          </p:sp>
        </p:grpSp>
        <p:cxnSp>
          <p:nvCxnSpPr>
            <p:cNvPr id="54" name="Straight Arrow Connector 53"/>
            <p:cNvCxnSpPr/>
            <p:nvPr/>
          </p:nvCxnSpPr>
          <p:spPr bwMode="auto">
            <a:xfrm flipV="1">
              <a:off x="20574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55" name="TextBox 54"/>
            <p:cNvSpPr txBox="1"/>
            <p:nvPr/>
          </p:nvSpPr>
          <p:spPr>
            <a:xfrm rot="18900000">
              <a:off x="19862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6" name="Group 5"/>
          <p:cNvGrpSpPr/>
          <p:nvPr/>
        </p:nvGrpSpPr>
        <p:grpSpPr>
          <a:xfrm>
            <a:off x="8001000" y="2209800"/>
            <a:ext cx="4800600" cy="4495800"/>
            <a:chOff x="8001000" y="2209800"/>
            <a:chExt cx="4800600" cy="4495800"/>
          </a:xfrm>
        </p:grpSpPr>
        <p:cxnSp>
          <p:nvCxnSpPr>
            <p:cNvPr id="65" name="Straight Arrow Connector 64"/>
            <p:cNvCxnSpPr/>
            <p:nvPr/>
          </p:nvCxnSpPr>
          <p:spPr bwMode="auto">
            <a:xfrm>
              <a:off x="83058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66" name="TextBox 65"/>
            <p:cNvSpPr txBox="1"/>
            <p:nvPr/>
          </p:nvSpPr>
          <p:spPr>
            <a:xfrm>
              <a:off x="86554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67" name="Straight Arrow Connector 66"/>
            <p:cNvCxnSpPr/>
            <p:nvPr/>
          </p:nvCxnSpPr>
          <p:spPr bwMode="auto">
            <a:xfrm flipV="1">
              <a:off x="89154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68" name="TextBox 67"/>
            <p:cNvSpPr txBox="1"/>
            <p:nvPr/>
          </p:nvSpPr>
          <p:spPr>
            <a:xfrm rot="18900000">
              <a:off x="85420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9" name="Group 68"/>
            <p:cNvGrpSpPr/>
            <p:nvPr/>
          </p:nvGrpSpPr>
          <p:grpSpPr>
            <a:xfrm>
              <a:off x="8001000" y="2209800"/>
              <a:ext cx="4800600" cy="4495800"/>
              <a:chOff x="1524000" y="2209800"/>
              <a:chExt cx="4800600" cy="4495800"/>
            </a:xfrm>
          </p:grpSpPr>
          <p:cxnSp>
            <p:nvCxnSpPr>
              <p:cNvPr id="70" name="Straight Arrow Connector 69"/>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1" name="Straight Arrow Connector 70"/>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2" name="TextBox 71"/>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73" name="TextBox 72"/>
              <p:cNvSpPr txBox="1"/>
              <p:nvPr/>
            </p:nvSpPr>
            <p:spPr>
              <a:xfrm>
                <a:off x="2819400" y="6096004"/>
                <a:ext cx="457200" cy="301752"/>
              </a:xfrm>
              <a:prstGeom prst="rect">
                <a:avLst/>
              </a:prstGeom>
              <a:noFill/>
            </p:spPr>
            <p:txBody>
              <a:bodyPr wrap="none" lIns="0" tIns="0" rIns="0" bIns="0" rtlCol="0" anchor="ctr" anchorCtr="0">
                <a:noAutofit/>
              </a:bodyPr>
              <a:lstStyle/>
              <a:p>
                <a:pPr algn="ctr"/>
                <a:r>
                  <a:rPr lang="en-US" sz="1800" smtClean="0"/>
                  <a:t>0.11</a:t>
                </a:r>
                <a:endParaRPr lang="en-US" sz="1800" dirty="0"/>
              </a:p>
            </p:txBody>
          </p:sp>
          <p:sp>
            <p:nvSpPr>
              <p:cNvPr id="58" name="TextBox 57"/>
              <p:cNvSpPr txBox="1"/>
              <p:nvPr/>
            </p:nvSpPr>
            <p:spPr>
              <a:xfrm>
                <a:off x="1981200" y="6400804"/>
                <a:ext cx="4343400" cy="304796"/>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cxnSp>
          <p:nvCxnSpPr>
            <p:cNvPr id="76" name="Straight Arrow Connector 75"/>
            <p:cNvCxnSpPr/>
            <p:nvPr/>
          </p:nvCxnSpPr>
          <p:spPr bwMode="auto">
            <a:xfrm flipV="1">
              <a:off x="84582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77" name="TextBox 76"/>
            <p:cNvSpPr txBox="1"/>
            <p:nvPr/>
          </p:nvSpPr>
          <p:spPr>
            <a:xfrm rot="18900000">
              <a:off x="83870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8" name="Group 7"/>
          <p:cNvGrpSpPr/>
          <p:nvPr/>
        </p:nvGrpSpPr>
        <p:grpSpPr>
          <a:xfrm>
            <a:off x="9525000" y="3068363"/>
            <a:ext cx="3195824" cy="3047999"/>
            <a:chOff x="9525000" y="3068363"/>
            <a:chExt cx="3195824" cy="3047999"/>
          </a:xfrm>
        </p:grpSpPr>
        <p:cxnSp>
          <p:nvCxnSpPr>
            <p:cNvPr id="74" name="Straight Connector 73"/>
            <p:cNvCxnSpPr/>
            <p:nvPr/>
          </p:nvCxnSpPr>
          <p:spPr bwMode="auto">
            <a:xfrm>
              <a:off x="95250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80" name="Straight Arrow Connector 79"/>
            <p:cNvCxnSpPr/>
            <p:nvPr/>
          </p:nvCxnSpPr>
          <p:spPr bwMode="auto">
            <a:xfrm flipH="1">
              <a:off x="9525000" y="57150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81" name="TextBox 80"/>
            <p:cNvSpPr txBox="1"/>
            <p:nvPr/>
          </p:nvSpPr>
          <p:spPr>
            <a:xfrm>
              <a:off x="9977624" y="5486400"/>
              <a:ext cx="2743200" cy="457200"/>
            </a:xfrm>
            <a:prstGeom prst="rect">
              <a:avLst/>
            </a:prstGeom>
            <a:noFill/>
          </p:spPr>
          <p:txBody>
            <a:bodyPr wrap="none" lIns="0" rtlCol="0">
              <a:noAutofit/>
            </a:bodyPr>
            <a:lstStyle/>
            <a:p>
              <a:r>
                <a:rPr lang="en-US" sz="1800" dirty="0" smtClean="0">
                  <a:solidFill>
                    <a:srgbClr val="7030A0"/>
                  </a:solidFill>
                </a:rPr>
                <a:t>Single AI based on flop:L1 bytes</a:t>
              </a:r>
              <a:endParaRPr lang="en-US" sz="1800" dirty="0">
                <a:solidFill>
                  <a:srgbClr val="7030A0"/>
                </a:solidFill>
              </a:endParaRPr>
            </a:p>
          </p:txBody>
        </p:sp>
      </p:grpSp>
      <p:grpSp>
        <p:nvGrpSpPr>
          <p:cNvPr id="7" name="Group 6"/>
          <p:cNvGrpSpPr/>
          <p:nvPr/>
        </p:nvGrpSpPr>
        <p:grpSpPr>
          <a:xfrm>
            <a:off x="3124200" y="3048000"/>
            <a:ext cx="304800" cy="3068362"/>
            <a:chOff x="3124200" y="3048000"/>
            <a:chExt cx="304800" cy="3068362"/>
          </a:xfrm>
        </p:grpSpPr>
        <p:cxnSp>
          <p:nvCxnSpPr>
            <p:cNvPr id="52" name="Straight Connector 51"/>
            <p:cNvCxnSpPr/>
            <p:nvPr/>
          </p:nvCxnSpPr>
          <p:spPr bwMode="auto">
            <a:xfrm>
              <a:off x="3429000" y="3068363"/>
              <a:ext cx="0" cy="3047999"/>
            </a:xfrm>
            <a:prstGeom prst="line">
              <a:avLst/>
            </a:prstGeom>
            <a:solidFill>
              <a:schemeClr val="accent1"/>
            </a:solidFill>
            <a:ln w="19050" cap="flat" cmpd="sng" algn="ctr">
              <a:solidFill>
                <a:srgbClr val="7030A0">
                  <a:alpha val="25000"/>
                </a:srgbClr>
              </a:solidFill>
              <a:prstDash val="dash"/>
              <a:round/>
              <a:headEnd type="none" w="med" len="med"/>
              <a:tailEnd type="none" w="med" len="med"/>
            </a:ln>
            <a:effectLst/>
          </p:spPr>
        </p:cxnSp>
        <p:cxnSp>
          <p:nvCxnSpPr>
            <p:cNvPr id="41" name="Straight Connector 40"/>
            <p:cNvCxnSpPr/>
            <p:nvPr/>
          </p:nvCxnSpPr>
          <p:spPr bwMode="auto">
            <a:xfrm>
              <a:off x="3124200" y="3048000"/>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grpSp>
      <p:sp>
        <p:nvSpPr>
          <p:cNvPr id="53" name="Oval 52"/>
          <p:cNvSpPr/>
          <p:nvPr/>
        </p:nvSpPr>
        <p:spPr bwMode="auto">
          <a:xfrm>
            <a:off x="3352800" y="5105399"/>
            <a:ext cx="152400" cy="152401"/>
          </a:xfrm>
          <a:prstGeom prst="ellipse">
            <a:avLst/>
          </a:prstGeom>
          <a:solidFill>
            <a:schemeClr val="bg1"/>
          </a:solidFill>
          <a:ln w="38100" cap="flat" cmpd="sng" algn="ctr">
            <a:solidFill>
              <a:srgbClr val="0432F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TextBox 56"/>
          <p:cNvSpPr txBox="1"/>
          <p:nvPr/>
        </p:nvSpPr>
        <p:spPr>
          <a:xfrm>
            <a:off x="3648891" y="4876800"/>
            <a:ext cx="2447109" cy="579919"/>
          </a:xfrm>
          <a:prstGeom prst="rect">
            <a:avLst/>
          </a:prstGeom>
          <a:noFill/>
        </p:spPr>
        <p:txBody>
          <a:bodyPr wrap="none" rtlCol="0" anchor="ctr">
            <a:noAutofit/>
          </a:bodyPr>
          <a:lstStyle/>
          <a:p>
            <a:r>
              <a:rPr lang="en-US" sz="1800" dirty="0">
                <a:solidFill>
                  <a:srgbClr val="7030A0"/>
                </a:solidFill>
                <a:effectLst>
                  <a:glow rad="127000">
                    <a:schemeClr val="bg1"/>
                  </a:glow>
                </a:effectLst>
              </a:rPr>
              <a:t>Actual </a:t>
            </a:r>
            <a:r>
              <a:rPr lang="en-US" sz="1800" b="1" u="sng" dirty="0">
                <a:solidFill>
                  <a:srgbClr val="7030A0"/>
                </a:solidFill>
                <a:effectLst>
                  <a:glow rad="127000">
                    <a:schemeClr val="bg1"/>
                  </a:glow>
                </a:effectLst>
              </a:rPr>
              <a:t>observed</a:t>
            </a:r>
            <a:r>
              <a:rPr lang="en-US" sz="1800" dirty="0">
                <a:solidFill>
                  <a:srgbClr val="7030A0"/>
                </a:solidFill>
                <a:effectLst>
                  <a:glow rad="127000">
                    <a:schemeClr val="bg1"/>
                  </a:glow>
                </a:effectLst>
              </a:rPr>
              <a:t> performance</a:t>
            </a:r>
          </a:p>
          <a:p>
            <a:r>
              <a:rPr lang="en-US" sz="1800" dirty="0" smtClean="0">
                <a:solidFill>
                  <a:srgbClr val="7030A0"/>
                </a:solidFill>
                <a:effectLst>
                  <a:glow rad="127000">
                    <a:schemeClr val="bg1"/>
                  </a:glow>
                </a:effectLst>
              </a:rPr>
              <a:t>is tied to the bottlenecked resource</a:t>
            </a:r>
          </a:p>
          <a:p>
            <a:r>
              <a:rPr lang="en-US" sz="1800" dirty="0" smtClean="0">
                <a:solidFill>
                  <a:srgbClr val="7030A0"/>
                </a:solidFill>
                <a:effectLst>
                  <a:glow rad="127000">
                    <a:schemeClr val="bg1"/>
                  </a:glow>
                </a:effectLst>
              </a:rPr>
              <a:t>and can be </a:t>
            </a:r>
            <a:r>
              <a:rPr lang="en-US" sz="1800" dirty="0">
                <a:solidFill>
                  <a:srgbClr val="7030A0"/>
                </a:solidFill>
                <a:effectLst>
                  <a:glow rad="127000">
                    <a:schemeClr val="bg1"/>
                  </a:glow>
                </a:effectLst>
              </a:rPr>
              <a:t>well below </a:t>
            </a:r>
            <a:r>
              <a:rPr lang="en-US" sz="1800" dirty="0" smtClean="0">
                <a:solidFill>
                  <a:srgbClr val="7030A0"/>
                </a:solidFill>
                <a:effectLst>
                  <a:glow rad="127000">
                    <a:schemeClr val="bg1"/>
                  </a:glow>
                </a:effectLst>
              </a:rPr>
              <a:t>a cache</a:t>
            </a:r>
          </a:p>
          <a:p>
            <a:r>
              <a:rPr lang="en-US" sz="1800" dirty="0" smtClean="0">
                <a:solidFill>
                  <a:srgbClr val="7030A0"/>
                </a:solidFill>
                <a:effectLst>
                  <a:glow rad="127000">
                    <a:schemeClr val="bg1"/>
                  </a:glow>
                </a:effectLst>
              </a:rPr>
              <a:t>Roofline (e.g</a:t>
            </a:r>
            <a:r>
              <a:rPr lang="en-US" sz="1800" dirty="0">
                <a:solidFill>
                  <a:srgbClr val="7030A0"/>
                </a:solidFill>
                <a:effectLst>
                  <a:glow rad="127000">
                    <a:schemeClr val="bg1"/>
                  </a:glow>
                </a:effectLst>
              </a:rPr>
              <a:t>. L1</a:t>
            </a:r>
            <a:r>
              <a:rPr lang="en-US" sz="1800" dirty="0" smtClean="0">
                <a:solidFill>
                  <a:srgbClr val="7030A0"/>
                </a:solidFill>
                <a:effectLst>
                  <a:glow rad="127000">
                    <a:schemeClr val="bg1"/>
                  </a:glow>
                </a:effectLst>
              </a:rPr>
              <a:t>).</a:t>
            </a:r>
            <a:endParaRPr lang="en-US" sz="1800" dirty="0">
              <a:solidFill>
                <a:srgbClr val="7030A0"/>
              </a:solidFill>
              <a:effectLst>
                <a:glow rad="127000">
                  <a:schemeClr val="bg1"/>
                </a:glow>
              </a:effectLst>
            </a:endParaRPr>
          </a:p>
        </p:txBody>
      </p:sp>
      <p:sp>
        <p:nvSpPr>
          <p:cNvPr id="82" name="Oval 81"/>
          <p:cNvSpPr/>
          <p:nvPr/>
        </p:nvSpPr>
        <p:spPr bwMode="auto">
          <a:xfrm>
            <a:off x="3048000" y="5105399"/>
            <a:ext cx="152400" cy="152401"/>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5" name="Oval 74"/>
          <p:cNvSpPr/>
          <p:nvPr/>
        </p:nvSpPr>
        <p:spPr bwMode="auto">
          <a:xfrm>
            <a:off x="9448800" y="5105399"/>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1" name="Group 10"/>
          <p:cNvGrpSpPr/>
          <p:nvPr/>
        </p:nvGrpSpPr>
        <p:grpSpPr>
          <a:xfrm>
            <a:off x="9544010" y="3858873"/>
            <a:ext cx="2580499" cy="1297189"/>
            <a:chOff x="9544010" y="3858873"/>
            <a:chExt cx="2580499" cy="1297189"/>
          </a:xfrm>
        </p:grpSpPr>
        <p:sp>
          <p:nvSpPr>
            <p:cNvPr id="78" name="Freeform 77"/>
            <p:cNvSpPr/>
            <p:nvPr/>
          </p:nvSpPr>
          <p:spPr bwMode="auto">
            <a:xfrm>
              <a:off x="9544010" y="4127499"/>
              <a:ext cx="119252" cy="948219"/>
            </a:xfrm>
            <a:custGeom>
              <a:avLst/>
              <a:gdLst>
                <a:gd name="connsiteX0" fmla="*/ 0 w 280165"/>
                <a:gd name="connsiteY0" fmla="*/ 0 h 1282700"/>
                <a:gd name="connsiteX1" fmla="*/ 279400 w 280165"/>
                <a:gd name="connsiteY1" fmla="*/ 698500 h 1282700"/>
                <a:gd name="connsiteX2" fmla="*/ 88900 w 280165"/>
                <a:gd name="connsiteY2" fmla="*/ 1282700 h 1282700"/>
              </a:gdLst>
              <a:ahLst/>
              <a:cxnLst>
                <a:cxn ang="0">
                  <a:pos x="connsiteX0" y="connsiteY0"/>
                </a:cxn>
                <a:cxn ang="0">
                  <a:pos x="connsiteX1" y="connsiteY1"/>
                </a:cxn>
                <a:cxn ang="0">
                  <a:pos x="connsiteX2" y="connsiteY2"/>
                </a:cxn>
              </a:cxnLst>
              <a:rect l="l" t="t" r="r" b="b"/>
              <a:pathLst>
                <a:path w="280165" h="1282700">
                  <a:moveTo>
                    <a:pt x="0" y="0"/>
                  </a:moveTo>
                  <a:cubicBezTo>
                    <a:pt x="132291" y="242358"/>
                    <a:pt x="264583" y="484717"/>
                    <a:pt x="279400" y="698500"/>
                  </a:cubicBezTo>
                  <a:cubicBezTo>
                    <a:pt x="294217" y="912283"/>
                    <a:pt x="88900" y="1282700"/>
                    <a:pt x="88900" y="1282700"/>
                  </a:cubicBezTo>
                </a:path>
              </a:pathLst>
            </a:custGeom>
            <a:noFill/>
            <a:ln w="25400" cap="flat" cmpd="sng" algn="ctr">
              <a:solidFill>
                <a:srgbClr val="7030A0"/>
              </a:solidFill>
              <a:prstDash val="solid"/>
              <a:round/>
              <a:headEnd type="oval"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 name="TextBox 78"/>
            <p:cNvSpPr txBox="1"/>
            <p:nvPr/>
          </p:nvSpPr>
          <p:spPr>
            <a:xfrm>
              <a:off x="9677400" y="3858873"/>
              <a:ext cx="2447109" cy="129718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Observed performance</a:t>
              </a:r>
            </a:p>
            <a:p>
              <a:r>
                <a:rPr lang="en-US" sz="1800" dirty="0">
                  <a:solidFill>
                    <a:srgbClr val="7030A0"/>
                  </a:solidFill>
                  <a:effectLst>
                    <a:glow rad="127000">
                      <a:schemeClr val="bg1"/>
                    </a:glow>
                  </a:effectLst>
                </a:rPr>
                <a:t>i</a:t>
              </a:r>
              <a:r>
                <a:rPr lang="en-US" sz="1800" dirty="0" smtClean="0">
                  <a:solidFill>
                    <a:srgbClr val="7030A0"/>
                  </a:solidFill>
                  <a:effectLst>
                    <a:glow rad="127000">
                      <a:schemeClr val="bg1"/>
                    </a:glow>
                  </a:effectLst>
                </a:rPr>
                <a:t>s closer to DRAM line</a:t>
              </a:r>
            </a:p>
            <a:p>
              <a:r>
                <a:rPr lang="en-US" sz="1800" dirty="0" smtClean="0">
                  <a:solidFill>
                    <a:srgbClr val="7030A0"/>
                  </a:solidFill>
                  <a:effectLst>
                    <a:glow rad="127000">
                      <a:schemeClr val="bg1"/>
                    </a:glow>
                  </a:effectLst>
                </a:rPr>
                <a:t>(== less cache locality)</a:t>
              </a:r>
              <a:endParaRPr lang="en-US" sz="1800" dirty="0">
                <a:solidFill>
                  <a:srgbClr val="7030A0"/>
                </a:solidFill>
                <a:effectLst>
                  <a:glow rad="127000">
                    <a:schemeClr val="bg1"/>
                  </a:glow>
                </a:effectLst>
              </a:endParaRPr>
            </a:p>
          </p:txBody>
        </p:sp>
      </p:grpSp>
    </p:spTree>
    <p:extLst>
      <p:ext uri="{BB962C8B-B14F-4D97-AF65-F5344CB8AC3E}">
        <p14:creationId xmlns:p14="http://schemas.microsoft.com/office/powerpoint/2010/main" val="1036459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bwMode="auto">
          <a:xfrm flipH="1">
            <a:off x="2081212" y="5181600"/>
            <a:ext cx="1371600" cy="14288"/>
          </a:xfrm>
          <a:prstGeom prst="line">
            <a:avLst/>
          </a:prstGeom>
          <a:solidFill>
            <a:schemeClr val="accent1"/>
          </a:solidFill>
          <a:ln w="19050" cap="flat" cmpd="sng" algn="ctr">
            <a:solidFill>
              <a:srgbClr val="0432FF"/>
            </a:solidFill>
            <a:prstDash val="dash"/>
            <a:round/>
            <a:headEnd type="none" w="med" len="med"/>
            <a:tailEnd type="stealth" w="lg" len="lg"/>
          </a:ln>
          <a:effectLst/>
        </p:spPr>
      </p:cxnSp>
      <p:sp>
        <p:nvSpPr>
          <p:cNvPr id="2" name="Title 1"/>
          <p:cNvSpPr>
            <a:spLocks noGrp="1"/>
          </p:cNvSpPr>
          <p:nvPr>
            <p:ph type="title"/>
          </p:nvPr>
        </p:nvSpPr>
        <p:spPr>
          <a:xfrm>
            <a:off x="0" y="0"/>
            <a:ext cx="14630400" cy="1371600"/>
          </a:xfrm>
        </p:spPr>
        <p:txBody>
          <a:bodyPr/>
          <a:lstStyle/>
          <a:p>
            <a:r>
              <a:rPr lang="en-US" dirty="0"/>
              <a:t>Example: 7-point Stencil (Observed Perf.)</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34</a:t>
            </a:fld>
            <a:endParaRPr lang="en-US" dirty="0"/>
          </a:p>
        </p:txBody>
      </p:sp>
      <p:grpSp>
        <p:nvGrpSpPr>
          <p:cNvPr id="25" name="Group 24"/>
          <p:cNvGrpSpPr/>
          <p:nvPr/>
        </p:nvGrpSpPr>
        <p:grpSpPr>
          <a:xfrm>
            <a:off x="457200" y="1143000"/>
            <a:ext cx="13716000" cy="685800"/>
            <a:chOff x="457200" y="1527048"/>
            <a:chExt cx="13716000" cy="685800"/>
          </a:xfrm>
        </p:grpSpPr>
        <p:sp>
          <p:nvSpPr>
            <p:cNvPr id="26" name="Content Placeholder 2"/>
            <p:cNvSpPr txBox="1">
              <a:spLocks/>
            </p:cNvSpPr>
            <p:nvPr/>
          </p:nvSpPr>
          <p:spPr>
            <a:xfrm>
              <a:off x="7315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4400" b="1" u="sng" kern="0" dirty="0" smtClean="0"/>
                <a:t>Cache-Aware Roofline</a:t>
              </a:r>
            </a:p>
          </p:txBody>
        </p:sp>
        <p:sp>
          <p:nvSpPr>
            <p:cNvPr id="27" name="Content Placeholder 2"/>
            <p:cNvSpPr txBox="1">
              <a:spLocks/>
            </p:cNvSpPr>
            <p:nvPr/>
          </p:nvSpPr>
          <p:spPr>
            <a:xfrm>
              <a:off x="457200" y="1527048"/>
              <a:ext cx="6858000" cy="6858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457200" marR="0" lvl="0" indent="-457200" algn="ctr" defTabSz="914400" eaLnBrk="1" fontAlgn="auto" latinLnBrk="0" hangingPunct="1">
                <a:lnSpc>
                  <a:spcPct val="100000"/>
                </a:lnSpc>
                <a:spcBef>
                  <a:spcPts val="800"/>
                </a:spcBef>
                <a:spcAft>
                  <a:spcPts val="0"/>
                </a:spcAft>
                <a:buClrTx/>
                <a:buSzTx/>
                <a:buFont typeface="Wingdings" charset="2"/>
                <a:buNone/>
                <a:tabLst/>
                <a:defRPr/>
              </a:pPr>
              <a:r>
                <a:rPr lang="en-US" sz="4400" b="1" u="sng" kern="0" dirty="0" smtClean="0"/>
                <a:t>Hierarchical Roofline</a:t>
              </a:r>
            </a:p>
          </p:txBody>
        </p:sp>
      </p:grpSp>
      <p:cxnSp>
        <p:nvCxnSpPr>
          <p:cNvPr id="43" name="Straight Arrow Connector 42"/>
          <p:cNvCxnSpPr/>
          <p:nvPr/>
        </p:nvCxnSpPr>
        <p:spPr bwMode="auto">
          <a:xfrm>
            <a:off x="19050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44" name="TextBox 43"/>
          <p:cNvSpPr txBox="1"/>
          <p:nvPr/>
        </p:nvSpPr>
        <p:spPr>
          <a:xfrm>
            <a:off x="22546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49" name="Straight Arrow Connector 48"/>
          <p:cNvCxnSpPr/>
          <p:nvPr/>
        </p:nvCxnSpPr>
        <p:spPr bwMode="auto">
          <a:xfrm flipV="1">
            <a:off x="25146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grpSp>
        <p:nvGrpSpPr>
          <p:cNvPr id="64" name="Group 63"/>
          <p:cNvGrpSpPr/>
          <p:nvPr/>
        </p:nvGrpSpPr>
        <p:grpSpPr>
          <a:xfrm>
            <a:off x="1600200" y="2209800"/>
            <a:ext cx="4800600" cy="4495800"/>
            <a:chOff x="1524000" y="2209800"/>
            <a:chExt cx="4800600" cy="4495800"/>
          </a:xfrm>
        </p:grpSpPr>
        <p:cxnSp>
          <p:nvCxnSpPr>
            <p:cNvPr id="46" name="Straight Arrow Connector 45"/>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47" name="Straight Arrow Connector 46"/>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48" name="TextBox 47"/>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51" name="TextBox 50"/>
            <p:cNvSpPr txBox="1"/>
            <p:nvPr/>
          </p:nvSpPr>
          <p:spPr>
            <a:xfrm>
              <a:off x="2667000" y="6099048"/>
              <a:ext cx="457200" cy="301752"/>
            </a:xfrm>
            <a:prstGeom prst="rect">
              <a:avLst/>
            </a:prstGeom>
            <a:noFill/>
          </p:spPr>
          <p:txBody>
            <a:bodyPr wrap="none" lIns="0" tIns="0" rIns="0" bIns="0" rtlCol="0" anchor="ctr" anchorCtr="0">
              <a:noAutofit/>
            </a:bodyPr>
            <a:lstStyle/>
            <a:p>
              <a:pPr algn="ctr"/>
              <a:r>
                <a:rPr lang="en-US" sz="1800" smtClean="0"/>
                <a:t>0.11</a:t>
              </a:r>
              <a:endParaRPr lang="en-US" sz="1800" dirty="0"/>
            </a:p>
          </p:txBody>
        </p:sp>
        <p:sp>
          <p:nvSpPr>
            <p:cNvPr id="45" name="TextBox 44"/>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58" name="TextBox 57"/>
            <p:cNvSpPr txBox="1"/>
            <p:nvPr/>
          </p:nvSpPr>
          <p:spPr>
            <a:xfrm>
              <a:off x="3276600" y="6096000"/>
              <a:ext cx="457200" cy="301752"/>
            </a:xfrm>
            <a:prstGeom prst="rect">
              <a:avLst/>
            </a:prstGeom>
            <a:noFill/>
          </p:spPr>
          <p:txBody>
            <a:bodyPr wrap="none" lIns="0" tIns="0" rIns="0" bIns="0" rtlCol="0" anchor="ctr" anchorCtr="0">
              <a:noAutofit/>
            </a:bodyPr>
            <a:lstStyle/>
            <a:p>
              <a:pPr algn="ctr"/>
              <a:r>
                <a:rPr lang="en-US" sz="1800" dirty="0" smtClean="0"/>
                <a:t>0.20</a:t>
              </a:r>
              <a:endParaRPr lang="en-US" sz="1800" dirty="0"/>
            </a:p>
          </p:txBody>
        </p:sp>
      </p:grpSp>
      <p:cxnSp>
        <p:nvCxnSpPr>
          <p:cNvPr id="54" name="Straight Arrow Connector 53"/>
          <p:cNvCxnSpPr/>
          <p:nvPr/>
        </p:nvCxnSpPr>
        <p:spPr bwMode="auto">
          <a:xfrm flipV="1">
            <a:off x="2057400" y="2438400"/>
            <a:ext cx="2743200" cy="2743200"/>
          </a:xfrm>
          <a:prstGeom prst="straightConnector1">
            <a:avLst/>
          </a:prstGeom>
          <a:solidFill>
            <a:schemeClr val="accent1"/>
          </a:solidFill>
          <a:ln w="38100" cap="flat" cmpd="sng" algn="ctr">
            <a:solidFill>
              <a:srgbClr val="00B050">
                <a:alpha val="25000"/>
              </a:srgbClr>
            </a:solidFill>
            <a:prstDash val="solid"/>
            <a:round/>
            <a:headEnd type="none" w="med" len="med"/>
            <a:tailEnd type="none" w="lg" len="lg"/>
          </a:ln>
          <a:effectLst/>
        </p:spPr>
      </p:cxnSp>
      <p:sp>
        <p:nvSpPr>
          <p:cNvPr id="55" name="TextBox 54"/>
          <p:cNvSpPr txBox="1"/>
          <p:nvPr/>
        </p:nvSpPr>
        <p:spPr>
          <a:xfrm rot="18900000">
            <a:off x="1986249" y="4374320"/>
            <a:ext cx="1018227" cy="369332"/>
          </a:xfrm>
          <a:prstGeom prst="rect">
            <a:avLst/>
          </a:prstGeom>
          <a:noFill/>
        </p:spPr>
        <p:txBody>
          <a:bodyPr wrap="none" rtlCol="0">
            <a:spAutoFit/>
          </a:bodyPr>
          <a:lstStyle/>
          <a:p>
            <a:pPr algn="ctr"/>
            <a:r>
              <a:rPr lang="en-US" sz="1800" dirty="0" smtClean="0">
                <a:solidFill>
                  <a:srgbClr val="00B050">
                    <a:alpha val="25000"/>
                  </a:srgbClr>
                </a:solidFill>
              </a:rPr>
              <a:t>L1 GB/s</a:t>
            </a:r>
            <a:endParaRPr lang="en-US" sz="1800" dirty="0">
              <a:solidFill>
                <a:srgbClr val="00B050">
                  <a:alpha val="25000"/>
                </a:srgbClr>
              </a:solidFill>
            </a:endParaRPr>
          </a:p>
        </p:txBody>
      </p:sp>
      <p:grpSp>
        <p:nvGrpSpPr>
          <p:cNvPr id="6" name="Group 5"/>
          <p:cNvGrpSpPr/>
          <p:nvPr/>
        </p:nvGrpSpPr>
        <p:grpSpPr>
          <a:xfrm>
            <a:off x="8001000" y="2209800"/>
            <a:ext cx="4800600" cy="4495800"/>
            <a:chOff x="8001000" y="2209800"/>
            <a:chExt cx="4800600" cy="4495800"/>
          </a:xfrm>
        </p:grpSpPr>
        <p:cxnSp>
          <p:nvCxnSpPr>
            <p:cNvPr id="65" name="Straight Arrow Connector 64"/>
            <p:cNvCxnSpPr/>
            <p:nvPr/>
          </p:nvCxnSpPr>
          <p:spPr bwMode="auto">
            <a:xfrm>
              <a:off x="8305800" y="32766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66" name="TextBox 65"/>
            <p:cNvSpPr txBox="1"/>
            <p:nvPr/>
          </p:nvSpPr>
          <p:spPr>
            <a:xfrm>
              <a:off x="8655452" y="2895600"/>
              <a:ext cx="1402948" cy="369332"/>
            </a:xfrm>
            <a:prstGeom prst="rect">
              <a:avLst/>
            </a:prstGeom>
            <a:noFill/>
          </p:spPr>
          <p:txBody>
            <a:bodyPr wrap="none" rtlCol="0">
              <a:spAutoFit/>
            </a:bodyPr>
            <a:lstStyle/>
            <a:p>
              <a:r>
                <a:rPr lang="en-US" sz="1800" smtClean="0">
                  <a:solidFill>
                    <a:srgbClr val="FF0080"/>
                  </a:solidFill>
                </a:rPr>
                <a:t>Peak Flop/s</a:t>
              </a:r>
              <a:endParaRPr lang="en-US" sz="1800">
                <a:solidFill>
                  <a:srgbClr val="FF0080"/>
                </a:solidFill>
              </a:endParaRPr>
            </a:p>
          </p:txBody>
        </p:sp>
        <p:cxnSp>
          <p:nvCxnSpPr>
            <p:cNvPr id="67" name="Straight Arrow Connector 66"/>
            <p:cNvCxnSpPr/>
            <p:nvPr/>
          </p:nvCxnSpPr>
          <p:spPr bwMode="auto">
            <a:xfrm flipV="1">
              <a:off x="8915400" y="24384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68" name="TextBox 67"/>
            <p:cNvSpPr txBox="1"/>
            <p:nvPr/>
          </p:nvSpPr>
          <p:spPr>
            <a:xfrm rot="18900000">
              <a:off x="85420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nvGrpSpPr>
            <p:cNvPr id="69" name="Group 68"/>
            <p:cNvGrpSpPr/>
            <p:nvPr/>
          </p:nvGrpSpPr>
          <p:grpSpPr>
            <a:xfrm>
              <a:off x="8001000" y="2209800"/>
              <a:ext cx="4800600" cy="4495800"/>
              <a:chOff x="1524000" y="2209800"/>
              <a:chExt cx="4800600" cy="4495800"/>
            </a:xfrm>
          </p:grpSpPr>
          <p:cxnSp>
            <p:nvCxnSpPr>
              <p:cNvPr id="70" name="Straight Arrow Connector 69"/>
              <p:cNvCxnSpPr/>
              <p:nvPr/>
            </p:nvCxnSpPr>
            <p:spPr bwMode="auto">
              <a:xfrm>
                <a:off x="1752600" y="60960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1" name="Straight Arrow Connector 70"/>
              <p:cNvCxnSpPr/>
              <p:nvPr/>
            </p:nvCxnSpPr>
            <p:spPr bwMode="auto">
              <a:xfrm flipV="1">
                <a:off x="1981200" y="22098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2" name="TextBox 71"/>
              <p:cNvSpPr txBox="1"/>
              <p:nvPr/>
            </p:nvSpPr>
            <p:spPr>
              <a:xfrm rot="16200000">
                <a:off x="-76200" y="4038600"/>
                <a:ext cx="3657600" cy="457200"/>
              </a:xfrm>
              <a:prstGeom prst="rect">
                <a:avLst/>
              </a:prstGeom>
              <a:noFill/>
            </p:spPr>
            <p:txBody>
              <a:bodyPr wrap="none" rtlCol="0">
                <a:noAutofit/>
              </a:bodyPr>
              <a:lstStyle/>
              <a:p>
                <a:pPr algn="ctr"/>
                <a:r>
                  <a:rPr lang="en-US" sz="1800" dirty="0" smtClean="0"/>
                  <a:t>Attainable Flop/s</a:t>
                </a:r>
                <a:endParaRPr lang="en-US" sz="1800" dirty="0"/>
              </a:p>
            </p:txBody>
          </p:sp>
          <p:sp>
            <p:nvSpPr>
              <p:cNvPr id="73" name="TextBox 72"/>
              <p:cNvSpPr txBox="1"/>
              <p:nvPr/>
            </p:nvSpPr>
            <p:spPr>
              <a:xfrm>
                <a:off x="1981200" y="6403848"/>
                <a:ext cx="4343400" cy="301752"/>
              </a:xfrm>
              <a:prstGeom prst="rect">
                <a:avLst/>
              </a:prstGeom>
              <a:noFill/>
            </p:spPr>
            <p:txBody>
              <a:bodyPr wrap="none" lIns="0" tIns="0" rIns="0" b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59" name="TextBox 58"/>
              <p:cNvSpPr txBox="1"/>
              <p:nvPr/>
            </p:nvSpPr>
            <p:spPr>
              <a:xfrm>
                <a:off x="2819400" y="6096000"/>
                <a:ext cx="457200" cy="301752"/>
              </a:xfrm>
              <a:prstGeom prst="rect">
                <a:avLst/>
              </a:prstGeom>
              <a:noFill/>
            </p:spPr>
            <p:txBody>
              <a:bodyPr wrap="none" lIns="0" tIns="0" rIns="0" bIns="0" rtlCol="0" anchor="ctr" anchorCtr="0">
                <a:noAutofit/>
              </a:bodyPr>
              <a:lstStyle/>
              <a:p>
                <a:pPr algn="ctr"/>
                <a:r>
                  <a:rPr lang="en-US" sz="1800" smtClean="0"/>
                  <a:t>0.11</a:t>
                </a:r>
                <a:endParaRPr lang="en-US" sz="1800" dirty="0"/>
              </a:p>
            </p:txBody>
          </p:sp>
        </p:grpSp>
        <p:cxnSp>
          <p:nvCxnSpPr>
            <p:cNvPr id="76" name="Straight Arrow Connector 75"/>
            <p:cNvCxnSpPr/>
            <p:nvPr/>
          </p:nvCxnSpPr>
          <p:spPr bwMode="auto">
            <a:xfrm flipV="1">
              <a:off x="8458200" y="2438400"/>
              <a:ext cx="2743200" cy="2743200"/>
            </a:xfrm>
            <a:prstGeom prst="straightConnector1">
              <a:avLst/>
            </a:prstGeom>
            <a:solidFill>
              <a:schemeClr val="accent1"/>
            </a:solidFill>
            <a:ln w="38100" cap="flat" cmpd="sng" algn="ctr">
              <a:solidFill>
                <a:srgbClr val="00B050"/>
              </a:solidFill>
              <a:prstDash val="solid"/>
              <a:round/>
              <a:headEnd type="none" w="med" len="med"/>
              <a:tailEnd type="none" w="lg" len="lg"/>
            </a:ln>
            <a:effectLst/>
          </p:spPr>
        </p:cxnSp>
        <p:sp>
          <p:nvSpPr>
            <p:cNvPr id="77" name="TextBox 76"/>
            <p:cNvSpPr txBox="1"/>
            <p:nvPr/>
          </p:nvSpPr>
          <p:spPr>
            <a:xfrm rot="18900000">
              <a:off x="8387049" y="4374320"/>
              <a:ext cx="1018227" cy="369332"/>
            </a:xfrm>
            <a:prstGeom prst="rect">
              <a:avLst/>
            </a:prstGeom>
            <a:noFill/>
          </p:spPr>
          <p:txBody>
            <a:bodyPr wrap="none" rtlCol="0">
              <a:spAutoFit/>
            </a:bodyPr>
            <a:lstStyle/>
            <a:p>
              <a:pPr algn="ctr"/>
              <a:r>
                <a:rPr lang="en-US" sz="1800" dirty="0" smtClean="0">
                  <a:solidFill>
                    <a:srgbClr val="00B050"/>
                  </a:solidFill>
                </a:rPr>
                <a:t>L1 GB/s</a:t>
              </a:r>
              <a:endParaRPr lang="en-US" sz="1800" dirty="0">
                <a:solidFill>
                  <a:srgbClr val="00B050"/>
                </a:solidFill>
              </a:endParaRPr>
            </a:p>
          </p:txBody>
        </p:sp>
      </p:grpSp>
      <p:grpSp>
        <p:nvGrpSpPr>
          <p:cNvPr id="8" name="Group 7"/>
          <p:cNvGrpSpPr/>
          <p:nvPr/>
        </p:nvGrpSpPr>
        <p:grpSpPr>
          <a:xfrm>
            <a:off x="9525000" y="3068363"/>
            <a:ext cx="3195824" cy="3047999"/>
            <a:chOff x="9525000" y="3068363"/>
            <a:chExt cx="3195824" cy="3047999"/>
          </a:xfrm>
        </p:grpSpPr>
        <p:cxnSp>
          <p:nvCxnSpPr>
            <p:cNvPr id="74" name="Straight Connector 73"/>
            <p:cNvCxnSpPr/>
            <p:nvPr/>
          </p:nvCxnSpPr>
          <p:spPr bwMode="auto">
            <a:xfrm>
              <a:off x="95250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80" name="Straight Arrow Connector 79"/>
            <p:cNvCxnSpPr/>
            <p:nvPr/>
          </p:nvCxnSpPr>
          <p:spPr bwMode="auto">
            <a:xfrm flipH="1">
              <a:off x="9525000" y="5715000"/>
              <a:ext cx="373384" cy="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
          <p:nvSpPr>
            <p:cNvPr id="81" name="TextBox 80"/>
            <p:cNvSpPr txBox="1"/>
            <p:nvPr/>
          </p:nvSpPr>
          <p:spPr>
            <a:xfrm>
              <a:off x="9977624" y="5486400"/>
              <a:ext cx="2743200" cy="457200"/>
            </a:xfrm>
            <a:prstGeom prst="rect">
              <a:avLst/>
            </a:prstGeom>
            <a:noFill/>
          </p:spPr>
          <p:txBody>
            <a:bodyPr wrap="none" lIns="0" rtlCol="0">
              <a:noAutofit/>
            </a:bodyPr>
            <a:lstStyle/>
            <a:p>
              <a:r>
                <a:rPr lang="en-US" sz="1800" dirty="0" smtClean="0">
                  <a:solidFill>
                    <a:srgbClr val="7030A0"/>
                  </a:solidFill>
                </a:rPr>
                <a:t>Single AI based on flop:L1 bytes</a:t>
              </a:r>
              <a:endParaRPr lang="en-US" sz="1800" dirty="0">
                <a:solidFill>
                  <a:srgbClr val="7030A0"/>
                </a:solidFill>
              </a:endParaRPr>
            </a:p>
          </p:txBody>
        </p:sp>
      </p:grpSp>
      <p:grpSp>
        <p:nvGrpSpPr>
          <p:cNvPr id="7" name="Group 6"/>
          <p:cNvGrpSpPr/>
          <p:nvPr/>
        </p:nvGrpSpPr>
        <p:grpSpPr>
          <a:xfrm>
            <a:off x="3124200" y="3048000"/>
            <a:ext cx="304800" cy="3068362"/>
            <a:chOff x="3124200" y="3048000"/>
            <a:chExt cx="304800" cy="3068362"/>
          </a:xfrm>
        </p:grpSpPr>
        <p:cxnSp>
          <p:nvCxnSpPr>
            <p:cNvPr id="52" name="Straight Connector 51"/>
            <p:cNvCxnSpPr/>
            <p:nvPr/>
          </p:nvCxnSpPr>
          <p:spPr bwMode="auto">
            <a:xfrm>
              <a:off x="3429000" y="3068363"/>
              <a:ext cx="0" cy="3047999"/>
            </a:xfrm>
            <a:prstGeom prst="line">
              <a:avLst/>
            </a:prstGeom>
            <a:solidFill>
              <a:schemeClr val="accent1"/>
            </a:solidFill>
            <a:ln w="19050" cap="flat" cmpd="sng" algn="ctr">
              <a:solidFill>
                <a:srgbClr val="7030A0"/>
              </a:solidFill>
              <a:prstDash val="dash"/>
              <a:round/>
              <a:headEnd type="none" w="med" len="med"/>
              <a:tailEnd type="none" w="med" len="med"/>
            </a:ln>
            <a:effectLst/>
          </p:spPr>
        </p:cxnSp>
        <p:cxnSp>
          <p:nvCxnSpPr>
            <p:cNvPr id="41" name="Straight Connector 40"/>
            <p:cNvCxnSpPr/>
            <p:nvPr/>
          </p:nvCxnSpPr>
          <p:spPr bwMode="auto">
            <a:xfrm>
              <a:off x="3124200" y="3048000"/>
              <a:ext cx="0" cy="3047999"/>
            </a:xfrm>
            <a:prstGeom prst="line">
              <a:avLst/>
            </a:prstGeom>
            <a:solidFill>
              <a:schemeClr val="accent1"/>
            </a:solidFill>
            <a:ln w="19050" cap="flat" cmpd="sng" algn="ctr">
              <a:solidFill>
                <a:srgbClr val="7030A0">
                  <a:alpha val="25000"/>
                </a:srgbClr>
              </a:solidFill>
              <a:prstDash val="dash"/>
              <a:round/>
              <a:headEnd type="none" w="med" len="med"/>
              <a:tailEnd type="none" w="med" len="med"/>
            </a:ln>
            <a:effectLst/>
          </p:spPr>
        </p:cxnSp>
      </p:grpSp>
      <p:sp>
        <p:nvSpPr>
          <p:cNvPr id="53" name="Oval 52"/>
          <p:cNvSpPr/>
          <p:nvPr/>
        </p:nvSpPr>
        <p:spPr bwMode="auto">
          <a:xfrm>
            <a:off x="3352800" y="5105399"/>
            <a:ext cx="152400" cy="152401"/>
          </a:xfrm>
          <a:prstGeom prst="ellipse">
            <a:avLst/>
          </a:prstGeom>
          <a:solidFill>
            <a:schemeClr val="bg1"/>
          </a:solidFill>
          <a:ln w="38100" cap="flat" cmpd="sng" algn="ctr">
            <a:solidFill>
              <a:srgbClr val="043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TextBox 56"/>
          <p:cNvSpPr txBox="1"/>
          <p:nvPr/>
        </p:nvSpPr>
        <p:spPr>
          <a:xfrm>
            <a:off x="3648891" y="4876800"/>
            <a:ext cx="2447109" cy="579919"/>
          </a:xfrm>
          <a:prstGeom prst="rect">
            <a:avLst/>
          </a:prstGeom>
          <a:noFill/>
        </p:spPr>
        <p:txBody>
          <a:bodyPr wrap="none" rtlCol="0" anchor="ctr">
            <a:noAutofit/>
          </a:bodyPr>
          <a:lstStyle/>
          <a:p>
            <a:r>
              <a:rPr lang="en-US" sz="1800" dirty="0">
                <a:solidFill>
                  <a:srgbClr val="7030A0"/>
                </a:solidFill>
                <a:effectLst>
                  <a:glow rad="127000">
                    <a:schemeClr val="bg1"/>
                  </a:glow>
                </a:effectLst>
              </a:rPr>
              <a:t>Actual </a:t>
            </a:r>
            <a:r>
              <a:rPr lang="en-US" sz="1800" b="1" u="sng" dirty="0">
                <a:solidFill>
                  <a:srgbClr val="7030A0"/>
                </a:solidFill>
                <a:effectLst>
                  <a:glow rad="127000">
                    <a:schemeClr val="bg1"/>
                  </a:glow>
                </a:effectLst>
              </a:rPr>
              <a:t>observed</a:t>
            </a:r>
            <a:r>
              <a:rPr lang="en-US" sz="1800" dirty="0">
                <a:solidFill>
                  <a:srgbClr val="7030A0"/>
                </a:solidFill>
                <a:effectLst>
                  <a:glow rad="127000">
                    <a:schemeClr val="bg1"/>
                  </a:glow>
                </a:effectLst>
              </a:rPr>
              <a:t> performance</a:t>
            </a:r>
          </a:p>
          <a:p>
            <a:r>
              <a:rPr lang="en-US" sz="1800" dirty="0">
                <a:solidFill>
                  <a:srgbClr val="7030A0"/>
                </a:solidFill>
                <a:effectLst>
                  <a:glow rad="127000">
                    <a:schemeClr val="bg1"/>
                  </a:glow>
                </a:effectLst>
              </a:rPr>
              <a:t>is tied to the bottlenecked resource</a:t>
            </a:r>
          </a:p>
          <a:p>
            <a:r>
              <a:rPr lang="en-US" sz="1800" dirty="0">
                <a:solidFill>
                  <a:srgbClr val="7030A0"/>
                </a:solidFill>
                <a:effectLst>
                  <a:glow rad="127000">
                    <a:schemeClr val="bg1"/>
                  </a:glow>
                </a:effectLst>
              </a:rPr>
              <a:t>and can be well below a cache</a:t>
            </a:r>
          </a:p>
          <a:p>
            <a:r>
              <a:rPr lang="en-US" sz="1800" dirty="0">
                <a:solidFill>
                  <a:srgbClr val="7030A0"/>
                </a:solidFill>
                <a:effectLst>
                  <a:glow rad="127000">
                    <a:schemeClr val="bg1"/>
                  </a:glow>
                </a:effectLst>
              </a:rPr>
              <a:t>Roofline (e.g. L1).</a:t>
            </a:r>
          </a:p>
        </p:txBody>
      </p:sp>
      <p:sp>
        <p:nvSpPr>
          <p:cNvPr id="82" name="Oval 81"/>
          <p:cNvSpPr/>
          <p:nvPr/>
        </p:nvSpPr>
        <p:spPr bwMode="auto">
          <a:xfrm>
            <a:off x="3048000" y="5105399"/>
            <a:ext cx="152400" cy="152401"/>
          </a:xfrm>
          <a:prstGeom prst="ellipse">
            <a:avLst/>
          </a:prstGeom>
          <a:solidFill>
            <a:schemeClr val="bg1"/>
          </a:solidFill>
          <a:ln w="38100" cap="flat" cmpd="sng" algn="ctr">
            <a:solidFill>
              <a:srgbClr val="00B050">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5" name="Oval 74"/>
          <p:cNvSpPr/>
          <p:nvPr/>
        </p:nvSpPr>
        <p:spPr bwMode="auto">
          <a:xfrm>
            <a:off x="9448800" y="5105399"/>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1" name="Group 10"/>
          <p:cNvGrpSpPr/>
          <p:nvPr/>
        </p:nvGrpSpPr>
        <p:grpSpPr>
          <a:xfrm>
            <a:off x="9544010" y="3858873"/>
            <a:ext cx="2580499" cy="1297189"/>
            <a:chOff x="9544010" y="3858873"/>
            <a:chExt cx="2580499" cy="1297189"/>
          </a:xfrm>
        </p:grpSpPr>
        <p:sp>
          <p:nvSpPr>
            <p:cNvPr id="78" name="Freeform 77"/>
            <p:cNvSpPr/>
            <p:nvPr/>
          </p:nvSpPr>
          <p:spPr bwMode="auto">
            <a:xfrm>
              <a:off x="9544010" y="4127499"/>
              <a:ext cx="119252" cy="948219"/>
            </a:xfrm>
            <a:custGeom>
              <a:avLst/>
              <a:gdLst>
                <a:gd name="connsiteX0" fmla="*/ 0 w 280165"/>
                <a:gd name="connsiteY0" fmla="*/ 0 h 1282700"/>
                <a:gd name="connsiteX1" fmla="*/ 279400 w 280165"/>
                <a:gd name="connsiteY1" fmla="*/ 698500 h 1282700"/>
                <a:gd name="connsiteX2" fmla="*/ 88900 w 280165"/>
                <a:gd name="connsiteY2" fmla="*/ 1282700 h 1282700"/>
              </a:gdLst>
              <a:ahLst/>
              <a:cxnLst>
                <a:cxn ang="0">
                  <a:pos x="connsiteX0" y="connsiteY0"/>
                </a:cxn>
                <a:cxn ang="0">
                  <a:pos x="connsiteX1" y="connsiteY1"/>
                </a:cxn>
                <a:cxn ang="0">
                  <a:pos x="connsiteX2" y="connsiteY2"/>
                </a:cxn>
              </a:cxnLst>
              <a:rect l="l" t="t" r="r" b="b"/>
              <a:pathLst>
                <a:path w="280165" h="1282700">
                  <a:moveTo>
                    <a:pt x="0" y="0"/>
                  </a:moveTo>
                  <a:cubicBezTo>
                    <a:pt x="132291" y="242358"/>
                    <a:pt x="264583" y="484717"/>
                    <a:pt x="279400" y="698500"/>
                  </a:cubicBezTo>
                  <a:cubicBezTo>
                    <a:pt x="294217" y="912283"/>
                    <a:pt x="88900" y="1282700"/>
                    <a:pt x="88900" y="1282700"/>
                  </a:cubicBezTo>
                </a:path>
              </a:pathLst>
            </a:custGeom>
            <a:noFill/>
            <a:ln w="25400" cap="flat" cmpd="sng" algn="ctr">
              <a:solidFill>
                <a:srgbClr val="7030A0"/>
              </a:solidFill>
              <a:prstDash val="solid"/>
              <a:round/>
              <a:headEnd type="oval"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 name="TextBox 78"/>
            <p:cNvSpPr txBox="1"/>
            <p:nvPr/>
          </p:nvSpPr>
          <p:spPr>
            <a:xfrm>
              <a:off x="9677400" y="3858873"/>
              <a:ext cx="2447109" cy="1297189"/>
            </a:xfrm>
            <a:prstGeom prst="rect">
              <a:avLst/>
            </a:prstGeom>
            <a:noFill/>
          </p:spPr>
          <p:txBody>
            <a:bodyPr wrap="none" rtlCol="0" anchor="ctr">
              <a:noAutofit/>
            </a:bodyPr>
            <a:lstStyle/>
            <a:p>
              <a:r>
                <a:rPr lang="en-US" sz="1800" dirty="0" smtClean="0">
                  <a:solidFill>
                    <a:srgbClr val="7030A0"/>
                  </a:solidFill>
                  <a:effectLst>
                    <a:glow rad="127000">
                      <a:schemeClr val="bg1"/>
                    </a:glow>
                  </a:effectLst>
                </a:rPr>
                <a:t>Observed performance</a:t>
              </a:r>
            </a:p>
            <a:p>
              <a:r>
                <a:rPr lang="en-US" sz="1800" dirty="0">
                  <a:solidFill>
                    <a:srgbClr val="7030A0"/>
                  </a:solidFill>
                  <a:effectLst>
                    <a:glow rad="127000">
                      <a:schemeClr val="bg1"/>
                    </a:glow>
                  </a:effectLst>
                </a:rPr>
                <a:t>i</a:t>
              </a:r>
              <a:r>
                <a:rPr lang="en-US" sz="1800" dirty="0" smtClean="0">
                  <a:solidFill>
                    <a:srgbClr val="7030A0"/>
                  </a:solidFill>
                  <a:effectLst>
                    <a:glow rad="127000">
                      <a:schemeClr val="bg1"/>
                    </a:glow>
                  </a:effectLst>
                </a:rPr>
                <a:t>s closer to DRAM line</a:t>
              </a:r>
            </a:p>
            <a:p>
              <a:r>
                <a:rPr lang="en-US" sz="1800" dirty="0" smtClean="0">
                  <a:solidFill>
                    <a:srgbClr val="7030A0"/>
                  </a:solidFill>
                  <a:effectLst>
                    <a:glow rad="127000">
                      <a:schemeClr val="bg1"/>
                    </a:glow>
                  </a:effectLst>
                </a:rPr>
                <a:t>(== less cache locality)</a:t>
              </a:r>
              <a:endParaRPr lang="en-US" sz="1800" dirty="0">
                <a:solidFill>
                  <a:srgbClr val="7030A0"/>
                </a:solidFill>
                <a:effectLst>
                  <a:glow rad="127000">
                    <a:schemeClr val="bg1"/>
                  </a:glow>
                </a:effectLst>
              </a:endParaRPr>
            </a:p>
          </p:txBody>
        </p:sp>
      </p:grpSp>
      <p:sp>
        <p:nvSpPr>
          <p:cNvPr id="50" name="TextBox 49"/>
          <p:cNvSpPr txBox="1"/>
          <p:nvPr/>
        </p:nvSpPr>
        <p:spPr>
          <a:xfrm rot="18900000">
            <a:off x="2141252" y="537000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spTree>
    <p:extLst>
      <p:ext uri="{BB962C8B-B14F-4D97-AF65-F5344CB8AC3E}">
        <p14:creationId xmlns:p14="http://schemas.microsoft.com/office/powerpoint/2010/main" val="470450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514600"/>
            <a:ext cx="12801600" cy="1600200"/>
          </a:xfrm>
        </p:spPr>
        <p:txBody>
          <a:bodyPr anchor="ctr"/>
          <a:lstStyle/>
          <a:p>
            <a:r>
              <a:rPr lang="en-US" sz="9600" dirty="0" smtClean="0"/>
              <a:t>Questions?</a:t>
            </a:r>
            <a:endParaRPr lang="en-US" sz="9600" dirty="0"/>
          </a:p>
        </p:txBody>
      </p:sp>
    </p:spTree>
    <p:extLst>
      <p:ext uri="{BB962C8B-B14F-4D97-AF65-F5344CB8AC3E}">
        <p14:creationId xmlns:p14="http://schemas.microsoft.com/office/powerpoint/2010/main" val="1411367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371600"/>
          </a:xfrm>
        </p:spPr>
        <p:txBody>
          <a:bodyPr/>
          <a:lstStyle/>
          <a:p>
            <a:r>
              <a:rPr lang="en-US" dirty="0" smtClean="0"/>
              <a:t>Performance Models / Simulators</a:t>
            </a:r>
            <a:endParaRPr lang="en-US" dirty="0"/>
          </a:p>
        </p:txBody>
      </p:sp>
      <p:sp>
        <p:nvSpPr>
          <p:cNvPr id="3" name="Content Placeholder 2"/>
          <p:cNvSpPr>
            <a:spLocks noGrp="1"/>
          </p:cNvSpPr>
          <p:nvPr>
            <p:ph idx="1"/>
          </p:nvPr>
        </p:nvSpPr>
        <p:spPr>
          <a:xfrm>
            <a:off x="457200" y="1447800"/>
            <a:ext cx="13716000" cy="1524000"/>
          </a:xfrm>
        </p:spPr>
        <p:txBody>
          <a:bodyPr/>
          <a:lstStyle/>
          <a:p>
            <a:pPr marL="457200" indent="-457200">
              <a:spcBef>
                <a:spcPts val="800"/>
              </a:spcBef>
              <a:buFont typeface="Wingdings" charset="2"/>
              <a:buChar char="§"/>
            </a:pPr>
            <a:r>
              <a:rPr lang="en-US" sz="3200" dirty="0" smtClean="0"/>
              <a:t>Historically, many performance models and simulators tracked latencies to predict performance (i.e. counting cycles)</a:t>
            </a:r>
          </a:p>
          <a:p>
            <a:pPr marL="457200" indent="-457200">
              <a:spcBef>
                <a:spcPts val="800"/>
              </a:spcBef>
              <a:buFont typeface="Wingdings" charset="2"/>
              <a:buChar char="§"/>
            </a:pPr>
            <a:endParaRPr lang="en-US" sz="3200" dirty="0" smtClean="0"/>
          </a:p>
          <a:p>
            <a:pPr marL="457200" indent="-457200">
              <a:spcBef>
                <a:spcPts val="800"/>
              </a:spcBef>
              <a:buFont typeface="Wingdings" charset="2"/>
              <a:buChar char="§"/>
            </a:pPr>
            <a:r>
              <a:rPr lang="en-US" sz="3200" dirty="0" smtClean="0"/>
              <a:t>The last two decades saw a number of latency-hiding techniques</a:t>
            </a:r>
            <a:r>
              <a:rPr lang="mr-IN" sz="3200" dirty="0" smtClean="0"/>
              <a:t>…</a:t>
            </a:r>
            <a:endParaRPr lang="en-US" sz="3200" dirty="0" smtClean="0"/>
          </a:p>
          <a:p>
            <a:pPr marL="914400" indent="-457200">
              <a:spcBef>
                <a:spcPts val="800"/>
              </a:spcBef>
              <a:buFont typeface="Arial" charset="0"/>
              <a:buChar char="•"/>
            </a:pPr>
            <a:r>
              <a:rPr lang="en-US" sz="2400" dirty="0" smtClean="0"/>
              <a:t>Out-of-order execution (hardware discovers parallelism to hide latency)</a:t>
            </a:r>
          </a:p>
          <a:p>
            <a:pPr marL="914400" indent="-457200">
              <a:spcBef>
                <a:spcPts val="800"/>
              </a:spcBef>
              <a:buFont typeface="Arial" charset="0"/>
              <a:buChar char="•"/>
            </a:pPr>
            <a:r>
              <a:rPr lang="en-US" sz="2400" dirty="0" smtClean="0"/>
              <a:t>HW stream prefetching (hardware speculatively loads data)</a:t>
            </a:r>
          </a:p>
          <a:p>
            <a:pPr marL="914400" indent="-457200">
              <a:spcBef>
                <a:spcPts val="800"/>
              </a:spcBef>
              <a:buFont typeface="Arial" charset="0"/>
              <a:buChar char="•"/>
            </a:pPr>
            <a:r>
              <a:rPr lang="en-US" sz="2400" dirty="0" smtClean="0"/>
              <a:t>Massive thread parallelism (independent threads satisfy the latency-bandwidth product)</a:t>
            </a:r>
          </a:p>
          <a:p>
            <a:pPr marL="457200" indent="-457200">
              <a:spcBef>
                <a:spcPts val="800"/>
              </a:spcBef>
              <a:buFont typeface="Wingdings" charset="2"/>
              <a:buChar char="§"/>
            </a:pPr>
            <a:endParaRPr lang="en-US" sz="3200" dirty="0" smtClean="0"/>
          </a:p>
          <a:p>
            <a:pPr marL="457200" indent="-457200">
              <a:spcBef>
                <a:spcPts val="800"/>
              </a:spcBef>
              <a:buFont typeface="Wingdings" charset="2"/>
              <a:buChar char="§"/>
            </a:pPr>
            <a:r>
              <a:rPr lang="en-US" sz="3200" dirty="0" smtClean="0"/>
              <a:t>Effectively latency hiding has resulted in a shift from a latency-limited computing regime to a </a:t>
            </a:r>
            <a:r>
              <a:rPr lang="en-US" sz="3200" b="1" dirty="0" smtClean="0">
                <a:solidFill>
                  <a:srgbClr val="0432FF"/>
                </a:solidFill>
              </a:rPr>
              <a:t>throughput-limited computing regime</a:t>
            </a:r>
            <a:endParaRPr lang="en-US" sz="2400" dirty="0" smtClean="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4</a:t>
            </a:fld>
            <a:endParaRPr lang="en-US" dirty="0"/>
          </a:p>
        </p:txBody>
      </p:sp>
    </p:spTree>
    <p:extLst>
      <p:ext uri="{BB962C8B-B14F-4D97-AF65-F5344CB8AC3E}">
        <p14:creationId xmlns:p14="http://schemas.microsoft.com/office/powerpoint/2010/main" val="1916510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371600"/>
          </a:xfrm>
        </p:spPr>
        <p:txBody>
          <a:bodyPr/>
          <a:lstStyle/>
          <a:p>
            <a:r>
              <a:rPr lang="en-US" dirty="0" smtClean="0"/>
              <a:t>Roofline Model</a:t>
            </a:r>
            <a:endParaRPr lang="en-US" dirty="0"/>
          </a:p>
        </p:txBody>
      </p:sp>
      <p:sp>
        <p:nvSpPr>
          <p:cNvPr id="3" name="Content Placeholder 2"/>
          <p:cNvSpPr>
            <a:spLocks noGrp="1"/>
          </p:cNvSpPr>
          <p:nvPr>
            <p:ph idx="1"/>
          </p:nvPr>
        </p:nvSpPr>
        <p:spPr>
          <a:xfrm>
            <a:off x="457200" y="1447800"/>
            <a:ext cx="7315200" cy="5638800"/>
          </a:xfrm>
        </p:spPr>
        <p:txBody>
          <a:bodyPr/>
          <a:lstStyle/>
          <a:p>
            <a:pPr marL="457200" indent="-457200">
              <a:spcBef>
                <a:spcPts val="800"/>
              </a:spcBef>
              <a:buFont typeface="Wingdings" charset="2"/>
              <a:buChar char="§"/>
            </a:pPr>
            <a:r>
              <a:rPr lang="en-US" sz="3000" dirty="0" smtClean="0"/>
              <a:t>The </a:t>
            </a:r>
            <a:r>
              <a:rPr lang="en-US" sz="3000" b="1" dirty="0" smtClean="0">
                <a:solidFill>
                  <a:srgbClr val="0432FF"/>
                </a:solidFill>
              </a:rPr>
              <a:t>Roofline Model </a:t>
            </a:r>
            <a:r>
              <a:rPr lang="en-US" sz="3000" dirty="0" smtClean="0"/>
              <a:t>is a throughput-oriented performance model</a:t>
            </a:r>
            <a:r>
              <a:rPr lang="mr-IN" sz="3000" dirty="0" smtClean="0"/>
              <a:t>…</a:t>
            </a:r>
            <a:endParaRPr lang="en-US" sz="3000" dirty="0" smtClean="0"/>
          </a:p>
          <a:p>
            <a:pPr marL="914400" indent="-457200">
              <a:spcBef>
                <a:spcPts val="800"/>
              </a:spcBef>
              <a:buFont typeface="Arial" charset="0"/>
              <a:buChar char="•"/>
            </a:pPr>
            <a:r>
              <a:rPr lang="en-US" sz="2000" dirty="0" smtClean="0"/>
              <a:t>Tracks rates not times</a:t>
            </a:r>
          </a:p>
          <a:p>
            <a:pPr marL="914400" indent="-457200">
              <a:spcBef>
                <a:spcPts val="800"/>
              </a:spcBef>
              <a:buFont typeface="Arial" charset="0"/>
              <a:buChar char="•"/>
            </a:pPr>
            <a:r>
              <a:rPr lang="en-US" sz="2000" dirty="0" smtClean="0"/>
              <a:t>Augmented with Little’s Law</a:t>
            </a:r>
          </a:p>
          <a:p>
            <a:pPr marL="457200" indent="0">
              <a:spcBef>
                <a:spcPts val="800"/>
              </a:spcBef>
            </a:pPr>
            <a:r>
              <a:rPr lang="en-US" sz="2000" dirty="0"/>
              <a:t>	</a:t>
            </a:r>
            <a:r>
              <a:rPr lang="en-US" sz="2000" dirty="0" smtClean="0"/>
              <a:t>(concurrency = latency*bandwidth) </a:t>
            </a:r>
          </a:p>
          <a:p>
            <a:pPr marL="914400" indent="-457200">
              <a:spcBef>
                <a:spcPts val="800"/>
              </a:spcBef>
              <a:buFont typeface="Arial" charset="0"/>
              <a:buChar char="•"/>
            </a:pPr>
            <a:r>
              <a:rPr lang="en-US" sz="2000" dirty="0" smtClean="0"/>
              <a:t>Independent of ISA and architecture</a:t>
            </a:r>
          </a:p>
          <a:p>
            <a:pPr marL="457200" indent="0">
              <a:spcBef>
                <a:spcPts val="800"/>
              </a:spcBef>
            </a:pPr>
            <a:r>
              <a:rPr lang="en-US" sz="2000" dirty="0"/>
              <a:t>	</a:t>
            </a:r>
            <a:r>
              <a:rPr lang="en-US" sz="2000" dirty="0" smtClean="0"/>
              <a:t>(applies to CPUs, GPUs, Google TPUs</a:t>
            </a:r>
            <a:r>
              <a:rPr lang="en-US" sz="2000" baseline="30000" dirty="0" smtClean="0"/>
              <a:t>1</a:t>
            </a:r>
            <a:r>
              <a:rPr lang="en-US" sz="2000" dirty="0" smtClean="0"/>
              <a:t>, </a:t>
            </a:r>
            <a:r>
              <a:rPr lang="en-US" sz="2000" dirty="0" err="1" smtClean="0"/>
              <a:t>etc</a:t>
            </a:r>
            <a:r>
              <a:rPr lang="mr-IN" sz="2000" dirty="0" smtClean="0"/>
              <a:t>…</a:t>
            </a:r>
            <a:r>
              <a:rPr lang="en-US" sz="2000" dirty="0" smtClean="0"/>
              <a:t>)</a:t>
            </a:r>
          </a:p>
          <a:p>
            <a:pPr marL="457200" indent="-457200">
              <a:spcBef>
                <a:spcPts val="800"/>
              </a:spcBef>
              <a:buFont typeface="Wingdings" charset="2"/>
              <a:buChar char="§"/>
            </a:pPr>
            <a:r>
              <a:rPr lang="en-US" sz="3000" dirty="0" smtClean="0"/>
              <a:t>Three Components:</a:t>
            </a:r>
            <a:endParaRPr lang="en-US" sz="3000" dirty="0"/>
          </a:p>
          <a:p>
            <a:pPr marL="914400" indent="-457200">
              <a:spcBef>
                <a:spcPts val="800"/>
              </a:spcBef>
              <a:buFont typeface="Arial" charset="0"/>
              <a:buChar char="•"/>
            </a:pPr>
            <a:r>
              <a:rPr lang="en-US" sz="2000" dirty="0" smtClean="0"/>
              <a:t>Machine Characterization</a:t>
            </a:r>
          </a:p>
          <a:p>
            <a:pPr marL="457200" indent="0">
              <a:spcBef>
                <a:spcPts val="800"/>
              </a:spcBef>
            </a:pPr>
            <a:r>
              <a:rPr lang="en-US" sz="2000" dirty="0"/>
              <a:t>	</a:t>
            </a:r>
            <a:r>
              <a:rPr lang="en-US" sz="2000" dirty="0" smtClean="0"/>
              <a:t>(realistic performance potential of the system)</a:t>
            </a:r>
          </a:p>
          <a:p>
            <a:pPr marL="914400" indent="-457200">
              <a:spcBef>
                <a:spcPts val="800"/>
              </a:spcBef>
              <a:buFont typeface="Arial" charset="0"/>
              <a:buChar char="•"/>
            </a:pPr>
            <a:r>
              <a:rPr lang="en-US" sz="2000" dirty="0" smtClean="0"/>
              <a:t>Application Execution Monitoring</a:t>
            </a:r>
          </a:p>
          <a:p>
            <a:pPr marL="914400" indent="-457200">
              <a:spcBef>
                <a:spcPts val="800"/>
              </a:spcBef>
              <a:buFont typeface="Arial" charset="0"/>
              <a:buChar char="•"/>
            </a:pPr>
            <a:r>
              <a:rPr lang="en-US" sz="2000" dirty="0" smtClean="0"/>
              <a:t>Theoretical Application Bounds</a:t>
            </a:r>
          </a:p>
          <a:p>
            <a:pPr marL="457200" indent="0">
              <a:spcBef>
                <a:spcPts val="800"/>
              </a:spcBef>
            </a:pPr>
            <a:r>
              <a:rPr lang="en-US" sz="2000" dirty="0"/>
              <a:t>	</a:t>
            </a:r>
            <a:r>
              <a:rPr lang="en-US" sz="2000" i="1" dirty="0" smtClean="0"/>
              <a:t>(how well could my app perform with perfect </a:t>
            </a:r>
          </a:p>
          <a:p>
            <a:pPr marL="457200" indent="0">
              <a:spcBef>
                <a:spcPts val="800"/>
              </a:spcBef>
            </a:pPr>
            <a:r>
              <a:rPr lang="en-US" sz="2000" i="1" dirty="0"/>
              <a:t>	</a:t>
            </a:r>
            <a:r>
              <a:rPr lang="en-US" sz="2000" i="1" dirty="0" smtClean="0"/>
              <a:t>compilers, caches, overlap, </a:t>
            </a:r>
            <a:r>
              <a:rPr lang="mr-IN" sz="2000" i="1" dirty="0" smtClean="0"/>
              <a:t>…</a:t>
            </a:r>
            <a:r>
              <a:rPr lang="en-US" sz="2000" i="1" dirty="0" smtClean="0"/>
              <a:t>)</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5</a:t>
            </a:fld>
            <a:endParaRPr lang="en-US" dirty="0"/>
          </a:p>
        </p:txBody>
      </p:sp>
      <p:sp>
        <p:nvSpPr>
          <p:cNvPr id="4" name="TextBox 3"/>
          <p:cNvSpPr txBox="1"/>
          <p:nvPr/>
        </p:nvSpPr>
        <p:spPr>
          <a:xfrm>
            <a:off x="152400" y="7315200"/>
            <a:ext cx="6400800" cy="914400"/>
          </a:xfrm>
          <a:prstGeom prst="rect">
            <a:avLst/>
          </a:prstGeom>
          <a:noFill/>
        </p:spPr>
        <p:txBody>
          <a:bodyPr wrap="square" lIns="0" tIns="0" rIns="0" rtlCol="0" anchor="ctr">
            <a:noAutofit/>
          </a:bodyPr>
          <a:lstStyle/>
          <a:p>
            <a:r>
              <a:rPr lang="en-US" sz="1200" baseline="30000" dirty="0" smtClean="0">
                <a:solidFill>
                  <a:schemeClr val="bg1">
                    <a:lumMod val="50000"/>
                  </a:schemeClr>
                </a:solidFill>
              </a:rPr>
              <a:t>1</a:t>
            </a:r>
            <a:r>
              <a:rPr lang="en-US" sz="1200" dirty="0" smtClean="0">
                <a:solidFill>
                  <a:schemeClr val="bg1">
                    <a:lumMod val="50000"/>
                  </a:schemeClr>
                </a:solidFill>
              </a:rPr>
              <a:t>Jouppi et al, “In-Datacenter </a:t>
            </a:r>
            <a:r>
              <a:rPr lang="en-US" sz="1200" dirty="0">
                <a:solidFill>
                  <a:schemeClr val="bg1">
                    <a:lumMod val="50000"/>
                  </a:schemeClr>
                </a:solidFill>
              </a:rPr>
              <a:t>Performance Analysis of a Tensor Processing </a:t>
            </a:r>
            <a:r>
              <a:rPr lang="en-US" sz="1200" dirty="0" smtClean="0">
                <a:solidFill>
                  <a:schemeClr val="bg1">
                    <a:lumMod val="50000"/>
                  </a:schemeClr>
                </a:solidFill>
              </a:rPr>
              <a:t>Unit”, ISCA, 2017.</a:t>
            </a:r>
            <a:endParaRPr lang="en-US" sz="1200" dirty="0">
              <a:solidFill>
                <a:schemeClr val="bg1">
                  <a:lumMod val="50000"/>
                </a:schemeClr>
              </a:solidFill>
            </a:endParaRPr>
          </a:p>
        </p:txBody>
      </p:sp>
      <p:sp>
        <p:nvSpPr>
          <p:cNvPr id="13" name="Content Placeholder 2"/>
          <p:cNvSpPr txBox="1">
            <a:spLocks/>
          </p:cNvSpPr>
          <p:nvPr/>
        </p:nvSpPr>
        <p:spPr>
          <a:xfrm>
            <a:off x="7543800" y="6629400"/>
            <a:ext cx="6858000" cy="609600"/>
          </a:xfrm>
          <a:prstGeom prst="rect">
            <a:avLst/>
          </a:prstGeom>
        </p:spPr>
        <p:txBody>
          <a:bodyPr lIns="130622" tIns="65311" rIns="130622" bIns="65311"/>
          <a:lstStyle>
            <a:lvl1pPr marL="489833" indent="-489833" algn="l" rtl="0" eaLnBrk="0" fontAlgn="base" hangingPunct="0">
              <a:spcBef>
                <a:spcPts val="1714"/>
              </a:spcBef>
              <a:spcAft>
                <a:spcPct val="0"/>
              </a:spcAft>
              <a:defRPr sz="3400">
                <a:solidFill>
                  <a:srgbClr val="003366"/>
                </a:solidFill>
                <a:latin typeface="+mn-lt"/>
                <a:ea typeface="+mn-ea"/>
                <a:cs typeface="+mn-cs"/>
              </a:defRPr>
            </a:lvl1pPr>
            <a:lvl2pPr marL="412729" indent="-324288" algn="l" rtl="0" eaLnBrk="0" fontAlgn="base" hangingPunct="0">
              <a:spcBef>
                <a:spcPts val="1286"/>
              </a:spcBef>
              <a:spcAft>
                <a:spcPct val="0"/>
              </a:spcAft>
              <a:buSzPct val="85000"/>
              <a:buFont typeface="Arial"/>
              <a:buChar char="•"/>
              <a:defRPr sz="3400">
                <a:solidFill>
                  <a:srgbClr val="003366"/>
                </a:solidFill>
                <a:latin typeface="+mn-lt"/>
                <a:ea typeface="+mn-ea"/>
              </a:defRPr>
            </a:lvl2pPr>
            <a:lvl3pPr marL="655379" indent="-253987" algn="l" rtl="0" eaLnBrk="0" fontAlgn="base" hangingPunct="0">
              <a:spcBef>
                <a:spcPts val="714"/>
              </a:spcBef>
              <a:spcAft>
                <a:spcPct val="0"/>
              </a:spcAft>
              <a:buSzPct val="75000"/>
              <a:buFont typeface="Lucida Grande" pitchFamily="-106" charset="0"/>
              <a:buChar char="–"/>
              <a:defRPr sz="3400">
                <a:solidFill>
                  <a:srgbClr val="003366"/>
                </a:solidFill>
                <a:latin typeface="+mn-lt"/>
                <a:ea typeface="+mn-ea"/>
              </a:defRPr>
            </a:lvl3pPr>
            <a:lvl4pPr marL="981934" indent="-253987" algn="l" rtl="0" eaLnBrk="0" fontAlgn="base" hangingPunct="0">
              <a:spcBef>
                <a:spcPts val="571"/>
              </a:spcBef>
              <a:spcAft>
                <a:spcPct val="0"/>
              </a:spcAft>
              <a:buSzPct val="50000"/>
              <a:buFont typeface="Arial"/>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a:lstStyle>
          <a:p>
            <a:pPr marL="0" indent="0" algn="ctr">
              <a:spcBef>
                <a:spcPts val="800"/>
              </a:spcBef>
            </a:pPr>
            <a:r>
              <a:rPr lang="en-US" sz="1600" kern="0" dirty="0">
                <a:hlinkClick r:id="rId2"/>
              </a:rPr>
              <a:t>https://</a:t>
            </a:r>
            <a:r>
              <a:rPr lang="en-US" sz="1600" kern="0" dirty="0" smtClean="0">
                <a:hlinkClick r:id="rId2"/>
              </a:rPr>
              <a:t>crd.lbl.gov/departments/computer-science/PAR/research/roofline</a:t>
            </a:r>
            <a:endParaRPr lang="en-US" sz="1600" kern="0" dirty="0" smtClean="0"/>
          </a:p>
          <a:p>
            <a:pPr marL="0" indent="0" algn="ctr">
              <a:spcBef>
                <a:spcPts val="800"/>
              </a:spcBef>
            </a:pPr>
            <a:endParaRPr lang="en-US" sz="1600" kern="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1366766"/>
            <a:ext cx="5486400" cy="5496068"/>
          </a:xfrm>
          <a:prstGeom prst="rect">
            <a:avLst/>
          </a:prstGeom>
        </p:spPr>
      </p:pic>
    </p:spTree>
    <p:extLst>
      <p:ext uri="{BB962C8B-B14F-4D97-AF65-F5344CB8AC3E}">
        <p14:creationId xmlns:p14="http://schemas.microsoft.com/office/powerpoint/2010/main" val="1036286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Roofline</a:t>
            </a:r>
            <a:endParaRPr lang="en-US" dirty="0"/>
          </a:p>
        </p:txBody>
      </p:sp>
      <p:sp>
        <p:nvSpPr>
          <p:cNvPr id="3" name="Content Placeholder 2"/>
          <p:cNvSpPr>
            <a:spLocks noGrp="1"/>
          </p:cNvSpPr>
          <p:nvPr>
            <p:ph idx="1"/>
          </p:nvPr>
        </p:nvSpPr>
        <p:spPr>
          <a:xfrm>
            <a:off x="457200" y="1447800"/>
            <a:ext cx="7010400" cy="1524000"/>
          </a:xfrm>
        </p:spPr>
        <p:txBody>
          <a:bodyPr/>
          <a:lstStyle/>
          <a:p>
            <a:pPr marL="457200" indent="-457200">
              <a:spcBef>
                <a:spcPts val="800"/>
              </a:spcBef>
              <a:buFont typeface="Wingdings" charset="2"/>
              <a:buChar char="§"/>
            </a:pPr>
            <a:r>
              <a:rPr lang="en-US" sz="2800" dirty="0" smtClean="0"/>
              <a:t>One could hope to always attain peak performance (Flop/s)</a:t>
            </a:r>
          </a:p>
          <a:p>
            <a:pPr marL="457200" indent="-457200">
              <a:spcBef>
                <a:spcPts val="800"/>
              </a:spcBef>
              <a:buFont typeface="Wingdings" charset="2"/>
              <a:buChar char="§"/>
            </a:pPr>
            <a:r>
              <a:rPr lang="en-US" sz="2800" dirty="0" smtClean="0"/>
              <a:t>However, finite locality (reuse) and bandwidth limit performance.</a:t>
            </a:r>
          </a:p>
          <a:p>
            <a:pPr marL="457200" indent="-457200">
              <a:spcBef>
                <a:spcPts val="800"/>
              </a:spcBef>
              <a:buFont typeface="Wingdings" charset="2"/>
              <a:buChar char="§"/>
            </a:pPr>
            <a:r>
              <a:rPr lang="en-US" sz="2800" dirty="0" smtClean="0"/>
              <a:t>Consider idealized processor/caches</a:t>
            </a:r>
          </a:p>
          <a:p>
            <a:pPr marL="457200" indent="-457200">
              <a:spcBef>
                <a:spcPts val="800"/>
              </a:spcBef>
              <a:buFont typeface="Wingdings" charset="2"/>
              <a:buChar char="§"/>
            </a:pPr>
            <a:r>
              <a:rPr lang="en-US" sz="2800" dirty="0" smtClean="0"/>
              <a:t>Plot the performance bound using Arithmetic Intensity (AI) as the x-axis</a:t>
            </a:r>
            <a:r>
              <a:rPr lang="mr-IN" sz="2800" dirty="0" smtClean="0"/>
              <a:t>…</a:t>
            </a:r>
            <a:endParaRPr lang="en-US" sz="2800" dirty="0" smtClean="0"/>
          </a:p>
          <a:p>
            <a:pPr marL="914400" indent="-457200">
              <a:spcBef>
                <a:spcPts val="800"/>
              </a:spcBef>
              <a:buFont typeface="Arial" charset="0"/>
              <a:buChar char="•"/>
            </a:pPr>
            <a:r>
              <a:rPr lang="en-US" sz="1800" dirty="0"/>
              <a:t>AI = Flops / Bytes presented to DRAM </a:t>
            </a:r>
          </a:p>
          <a:p>
            <a:pPr marL="914400" indent="-457200">
              <a:spcBef>
                <a:spcPts val="800"/>
              </a:spcBef>
              <a:buFont typeface="Arial" charset="0"/>
              <a:buChar char="•"/>
            </a:pPr>
            <a:r>
              <a:rPr lang="en-US" sz="1800" b="1" dirty="0" smtClean="0">
                <a:solidFill>
                  <a:srgbClr val="FF0080"/>
                </a:solidFill>
              </a:rPr>
              <a:t>Attainable Flop/s = min( peak Flop/s,  AI * peak GB/s ) </a:t>
            </a:r>
          </a:p>
          <a:p>
            <a:pPr marL="914400" indent="-457200">
              <a:spcBef>
                <a:spcPts val="800"/>
              </a:spcBef>
              <a:buFont typeface="Arial" charset="0"/>
              <a:buChar char="•"/>
            </a:pPr>
            <a:r>
              <a:rPr lang="en-US" sz="1800" b="1" dirty="0" smtClean="0">
                <a:solidFill>
                  <a:srgbClr val="0432FF"/>
                </a:solidFill>
              </a:rPr>
              <a:t>Log-log scale </a:t>
            </a:r>
            <a:r>
              <a:rPr lang="en-US" sz="1800" dirty="0" smtClean="0">
                <a:solidFill>
                  <a:schemeClr val="tx1"/>
                </a:solidFill>
              </a:rPr>
              <a:t>makes it easy to doodle, extrapolate performance along Moore’s Law, </a:t>
            </a:r>
            <a:r>
              <a:rPr lang="en-US" sz="1800" dirty="0" err="1" smtClean="0">
                <a:solidFill>
                  <a:schemeClr val="tx1"/>
                </a:solidFill>
              </a:rPr>
              <a:t>etc</a:t>
            </a:r>
            <a:r>
              <a:rPr lang="mr-IN" sz="1800" dirty="0" smtClean="0">
                <a:solidFill>
                  <a:schemeClr val="tx1"/>
                </a:solidFill>
              </a:rPr>
              <a:t>…</a:t>
            </a:r>
            <a:endParaRPr lang="en-US" sz="1800" dirty="0" smtClean="0">
              <a:solidFill>
                <a:schemeClr val="tx1"/>
              </a:solidFill>
            </a:endParaRPr>
          </a:p>
          <a:p>
            <a:pPr marL="914400" indent="-457200">
              <a:spcBef>
                <a:spcPts val="800"/>
              </a:spcBef>
              <a:buFont typeface="Arial" charset="0"/>
              <a:buChar char="•"/>
            </a:pPr>
            <a:r>
              <a:rPr lang="en-US" sz="1800" dirty="0" smtClean="0"/>
              <a:t>Kernels with AI less than machine balance are ultimately DRAM bound (we’ll refine this later</a:t>
            </a:r>
            <a:r>
              <a:rPr lang="mr-IN" sz="1800" dirty="0" smtClean="0"/>
              <a:t>…</a:t>
            </a:r>
            <a:r>
              <a:rPr lang="en-US" sz="1800" dirty="0" smtClean="0"/>
              <a:t>)</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6</a:t>
            </a:fld>
            <a:endParaRPr lang="en-US" dirty="0"/>
          </a:p>
        </p:txBody>
      </p:sp>
      <p:grpSp>
        <p:nvGrpSpPr>
          <p:cNvPr id="18" name="Group 17"/>
          <p:cNvGrpSpPr/>
          <p:nvPr/>
        </p:nvGrpSpPr>
        <p:grpSpPr>
          <a:xfrm>
            <a:off x="8382000" y="2602468"/>
            <a:ext cx="4343400" cy="369332"/>
            <a:chOff x="8382000" y="2602468"/>
            <a:chExt cx="4343400" cy="369332"/>
          </a:xfrm>
        </p:grpSpPr>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785425" y="2602468"/>
              <a:ext cx="1402948" cy="369332"/>
            </a:xfrm>
            <a:prstGeom prst="rect">
              <a:avLst/>
            </a:prstGeom>
            <a:noFill/>
          </p:spPr>
          <p:txBody>
            <a:bodyPr wrap="none" rtlCol="0">
              <a:spAutoFit/>
            </a:bodyPr>
            <a:lstStyle/>
            <a:p>
              <a:pPr algn="ctr"/>
              <a:r>
                <a:rPr lang="en-US" sz="1800" smtClean="0">
                  <a:solidFill>
                    <a:srgbClr val="FF0080"/>
                  </a:solidFill>
                </a:rPr>
                <a:t>Peak Flop/s</a:t>
              </a:r>
              <a:endParaRPr lang="en-US" sz="1800">
                <a:solidFill>
                  <a:srgbClr val="FF008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grpSp>
        <p:nvGrpSpPr>
          <p:cNvPr id="19" name="Group 18"/>
          <p:cNvGrpSpPr/>
          <p:nvPr/>
        </p:nvGrpSpPr>
        <p:grpSpPr>
          <a:xfrm>
            <a:off x="9067800" y="2133600"/>
            <a:ext cx="3657600" cy="3657600"/>
            <a:chOff x="9067800" y="2133600"/>
            <a:chExt cx="36576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16" name="TextBox 15"/>
            <p:cNvSpPr txBox="1"/>
            <p:nvPr/>
          </p:nvSpPr>
          <p:spPr>
            <a:xfrm rot="-2700000">
              <a:off x="9688092" y="393013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sp>
        <p:nvSpPr>
          <p:cNvPr id="17" name="TextBox 16"/>
          <p:cNvSpPr txBox="1"/>
          <p:nvPr/>
        </p:nvSpPr>
        <p:spPr>
          <a:xfrm>
            <a:off x="8624886" y="5782505"/>
            <a:ext cx="4329113" cy="369332"/>
          </a:xfrm>
          <a:prstGeom prst="rect">
            <a:avLst/>
          </a:prstGeom>
          <a:noFill/>
        </p:spPr>
        <p:txBody>
          <a:bodyPr wrap="square" rtlCol="0">
            <a:sp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20" name="Freeform 19"/>
          <p:cNvSpPr/>
          <p:nvPr/>
        </p:nvSpPr>
        <p:spPr bwMode="auto">
          <a:xfrm>
            <a:off x="9072563" y="2971800"/>
            <a:ext cx="3686175" cy="2786063"/>
          </a:xfrm>
          <a:custGeom>
            <a:avLst/>
            <a:gdLst>
              <a:gd name="connsiteX0" fmla="*/ 0 w 3686175"/>
              <a:gd name="connsiteY0" fmla="*/ 2786063 h 2786063"/>
              <a:gd name="connsiteX1" fmla="*/ 2814637 w 3686175"/>
              <a:gd name="connsiteY1" fmla="*/ 0 h 2786063"/>
              <a:gd name="connsiteX2" fmla="*/ 3686175 w 3686175"/>
              <a:gd name="connsiteY2" fmla="*/ 0 h 2786063"/>
            </a:gdLst>
            <a:ahLst/>
            <a:cxnLst>
              <a:cxn ang="0">
                <a:pos x="connsiteX0" y="connsiteY0"/>
              </a:cxn>
              <a:cxn ang="0">
                <a:pos x="connsiteX1" y="connsiteY1"/>
              </a:cxn>
              <a:cxn ang="0">
                <a:pos x="connsiteX2" y="connsiteY2"/>
              </a:cxn>
            </a:cxnLst>
            <a:rect l="l" t="t" r="r" b="b"/>
            <a:pathLst>
              <a:path w="3686175" h="2786063">
                <a:moveTo>
                  <a:pt x="0" y="2786063"/>
                </a:moveTo>
                <a:lnTo>
                  <a:pt x="2814637" y="0"/>
                </a:lnTo>
                <a:lnTo>
                  <a:pt x="3686175" y="0"/>
                </a:lnTo>
              </a:path>
            </a:pathLst>
          </a:custGeom>
          <a:noFill/>
          <a:ln w="25400" cap="flat" cmpd="sng" algn="ctr">
            <a:solidFill>
              <a:schemeClr val="bg1"/>
            </a:solidFill>
            <a:prstDash val="solid"/>
            <a:round/>
            <a:headEnd type="none" w="med" len="med"/>
            <a:tailEnd type="none" w="med" len="med"/>
          </a:ln>
          <a:effectLst>
            <a:glow rad="127000">
              <a:srgbClr val="CC66FF"/>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29" name="Group 28"/>
          <p:cNvGrpSpPr/>
          <p:nvPr/>
        </p:nvGrpSpPr>
        <p:grpSpPr>
          <a:xfrm>
            <a:off x="10820400" y="2590800"/>
            <a:ext cx="1981200" cy="3429000"/>
            <a:chOff x="10820400" y="2590800"/>
            <a:chExt cx="1981200" cy="3429000"/>
          </a:xfrm>
        </p:grpSpPr>
        <p:cxnSp>
          <p:nvCxnSpPr>
            <p:cNvPr id="23" name="Straight Connector 22"/>
            <p:cNvCxnSpPr/>
            <p:nvPr/>
          </p:nvCxnSpPr>
          <p:spPr bwMode="auto">
            <a:xfrm flipH="1">
              <a:off x="11811000" y="2590800"/>
              <a:ext cx="76200" cy="3429000"/>
            </a:xfrm>
            <a:prstGeom prst="line">
              <a:avLst/>
            </a:prstGeom>
            <a:solidFill>
              <a:schemeClr val="accent1"/>
            </a:solidFill>
            <a:ln w="19050" cap="flat" cmpd="sng" algn="ctr">
              <a:solidFill>
                <a:srgbClr val="00B050"/>
              </a:solidFill>
              <a:prstDash val="dash"/>
              <a:round/>
              <a:headEnd type="none" w="med" len="med"/>
              <a:tailEnd type="none" w="med" len="med"/>
            </a:ln>
            <a:effectLst/>
          </p:spPr>
        </p:cxnSp>
        <p:cxnSp>
          <p:nvCxnSpPr>
            <p:cNvPr id="24" name="Straight Connector 23"/>
            <p:cNvCxnSpPr/>
            <p:nvPr/>
          </p:nvCxnSpPr>
          <p:spPr bwMode="auto">
            <a:xfrm flipH="1">
              <a:off x="11353800" y="5319714"/>
              <a:ext cx="457200" cy="0"/>
            </a:xfrm>
            <a:prstGeom prst="line">
              <a:avLst/>
            </a:prstGeom>
            <a:solidFill>
              <a:schemeClr val="accent1"/>
            </a:solidFill>
            <a:ln w="19050" cap="flat" cmpd="sng" algn="ctr">
              <a:solidFill>
                <a:srgbClr val="00B050"/>
              </a:solidFill>
              <a:prstDash val="solid"/>
              <a:round/>
              <a:headEnd type="none" w="med" len="med"/>
              <a:tailEnd type="stealth" w="lg" len="lg"/>
            </a:ln>
            <a:effectLst/>
          </p:spPr>
        </p:cxnSp>
        <p:cxnSp>
          <p:nvCxnSpPr>
            <p:cNvPr id="26" name="Straight Connector 25"/>
            <p:cNvCxnSpPr/>
            <p:nvPr/>
          </p:nvCxnSpPr>
          <p:spPr bwMode="auto">
            <a:xfrm>
              <a:off x="11811000" y="5319714"/>
              <a:ext cx="457200" cy="0"/>
            </a:xfrm>
            <a:prstGeom prst="line">
              <a:avLst/>
            </a:prstGeom>
            <a:solidFill>
              <a:schemeClr val="accent1"/>
            </a:solidFill>
            <a:ln w="19050" cap="flat" cmpd="sng" algn="ctr">
              <a:solidFill>
                <a:srgbClr val="00B050"/>
              </a:solidFill>
              <a:prstDash val="solid"/>
              <a:round/>
              <a:headEnd type="none" w="med" len="med"/>
              <a:tailEnd type="stealth" w="lg" len="lg"/>
            </a:ln>
            <a:effectLst/>
          </p:spPr>
        </p:cxnSp>
        <p:sp>
          <p:nvSpPr>
            <p:cNvPr id="27" name="TextBox 26"/>
            <p:cNvSpPr txBox="1"/>
            <p:nvPr/>
          </p:nvSpPr>
          <p:spPr>
            <a:xfrm>
              <a:off x="10820400" y="4876800"/>
              <a:ext cx="914400" cy="457200"/>
            </a:xfrm>
            <a:prstGeom prst="rect">
              <a:avLst/>
            </a:prstGeom>
            <a:noFill/>
          </p:spPr>
          <p:txBody>
            <a:bodyPr wrap="none" tIns="0" rIns="0" bIns="0" rtlCol="0" anchor="ctr">
              <a:noAutofit/>
            </a:bodyPr>
            <a:lstStyle/>
            <a:p>
              <a:pPr algn="r"/>
              <a:r>
                <a:rPr lang="en-US" sz="1800" dirty="0" smtClean="0">
                  <a:solidFill>
                    <a:srgbClr val="00B050"/>
                  </a:solidFill>
                </a:rPr>
                <a:t>Memory-bound</a:t>
              </a:r>
              <a:endParaRPr lang="en-US" sz="1800" dirty="0">
                <a:solidFill>
                  <a:srgbClr val="00B050"/>
                </a:solidFill>
              </a:endParaRPr>
            </a:p>
          </p:txBody>
        </p:sp>
        <p:sp>
          <p:nvSpPr>
            <p:cNvPr id="28" name="TextBox 27"/>
            <p:cNvSpPr txBox="1"/>
            <p:nvPr/>
          </p:nvSpPr>
          <p:spPr>
            <a:xfrm>
              <a:off x="11887200" y="4876800"/>
              <a:ext cx="914400" cy="457200"/>
            </a:xfrm>
            <a:prstGeom prst="rect">
              <a:avLst/>
            </a:prstGeom>
            <a:noFill/>
          </p:spPr>
          <p:txBody>
            <a:bodyPr wrap="none" tIns="0" rIns="0" bIns="0" rtlCol="0" anchor="ctr">
              <a:noAutofit/>
            </a:bodyPr>
            <a:lstStyle/>
            <a:p>
              <a:r>
                <a:rPr lang="en-US" sz="1800" dirty="0" smtClean="0">
                  <a:solidFill>
                    <a:srgbClr val="00B050"/>
                  </a:solidFill>
                </a:rPr>
                <a:t>Compute-bound</a:t>
              </a:r>
              <a:endParaRPr lang="en-US" sz="1800" dirty="0">
                <a:solidFill>
                  <a:srgbClr val="00B050"/>
                </a:solidFill>
              </a:endParaRPr>
            </a:p>
          </p:txBody>
        </p:sp>
      </p:grpSp>
    </p:spTree>
    <p:extLst>
      <p:ext uri="{BB962C8B-B14F-4D97-AF65-F5344CB8AC3E}">
        <p14:creationId xmlns:p14="http://schemas.microsoft.com/office/powerpoint/2010/main" val="156915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Example #1</a:t>
            </a:r>
            <a:endParaRPr lang="en-US" dirty="0"/>
          </a:p>
        </p:txBody>
      </p:sp>
      <p:sp>
        <p:nvSpPr>
          <p:cNvPr id="3"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smtClean="0"/>
              <a:t>Typical machine balance is 5-10 flops per byte</a:t>
            </a:r>
            <a:r>
              <a:rPr lang="mr-IN" sz="3200" dirty="0" smtClean="0"/>
              <a:t>…</a:t>
            </a:r>
            <a:endParaRPr lang="en-US" sz="4800" dirty="0"/>
          </a:p>
          <a:p>
            <a:pPr marL="914400" indent="-457200">
              <a:spcBef>
                <a:spcPts val="800"/>
              </a:spcBef>
              <a:buFont typeface="Arial" charset="0"/>
              <a:buChar char="•"/>
            </a:pPr>
            <a:r>
              <a:rPr lang="en-US" sz="1800" dirty="0" smtClean="0"/>
              <a:t>40-80 flops per double to exploit compute capability</a:t>
            </a:r>
          </a:p>
          <a:p>
            <a:pPr marL="914400" indent="-457200">
              <a:spcBef>
                <a:spcPts val="800"/>
              </a:spcBef>
              <a:buFont typeface="Arial" charset="0"/>
              <a:buChar char="•"/>
            </a:pPr>
            <a:r>
              <a:rPr lang="en-US" sz="1800" dirty="0" smtClean="0"/>
              <a:t>Artifact of technology and money</a:t>
            </a:r>
          </a:p>
          <a:p>
            <a:pPr marL="914400" indent="-457200">
              <a:spcBef>
                <a:spcPts val="800"/>
              </a:spcBef>
              <a:buFont typeface="Arial" charset="0"/>
              <a:buChar char="•"/>
            </a:pPr>
            <a:r>
              <a:rPr lang="en-US" sz="1800" b="1" dirty="0" smtClean="0">
                <a:solidFill>
                  <a:srgbClr val="FF0080"/>
                </a:solidFill>
              </a:rPr>
              <a:t>Unlikely to improve</a:t>
            </a:r>
            <a:endParaRPr lang="en-US" sz="1800" b="1" dirty="0">
              <a:solidFill>
                <a:srgbClr val="FF0080"/>
              </a:solidFill>
            </a:endParaRPr>
          </a:p>
          <a:p>
            <a:pPr marL="457200" indent="-457200">
              <a:spcBef>
                <a:spcPts val="800"/>
              </a:spcBef>
              <a:buFont typeface="Wingdings" charset="2"/>
              <a:buChar char="§"/>
            </a:pPr>
            <a:endParaRPr lang="en-US" sz="3200" dirty="0" smtClean="0"/>
          </a:p>
          <a:p>
            <a:pPr marL="457200" indent="-457200">
              <a:spcBef>
                <a:spcPts val="800"/>
              </a:spcBef>
              <a:buFont typeface="Wingdings" charset="2"/>
              <a:buChar char="§"/>
            </a:pPr>
            <a:r>
              <a:rPr lang="en-US" sz="3200" dirty="0" smtClean="0"/>
              <a:t>Consider STREAM Triad</a:t>
            </a:r>
            <a:r>
              <a:rPr lang="mr-IN" sz="3200" dirty="0" smtClean="0"/>
              <a:t>…</a:t>
            </a:r>
            <a:endParaRPr lang="en-US" sz="3200" dirty="0" smtClean="0"/>
          </a:p>
          <a:p>
            <a:pPr marL="914400" indent="-457200">
              <a:spcBef>
                <a:spcPts val="800"/>
              </a:spcBef>
              <a:buFont typeface="Arial" charset="0"/>
              <a:buChar char="•"/>
            </a:pPr>
            <a:endParaRPr lang="en-US" sz="1800" dirty="0" smtClean="0"/>
          </a:p>
          <a:p>
            <a:pPr marL="914400" indent="-457200">
              <a:spcBef>
                <a:spcPts val="800"/>
              </a:spcBef>
              <a:buFont typeface="Arial" charset="0"/>
              <a:buChar char="•"/>
            </a:pPr>
            <a:endParaRPr lang="en-US" sz="1800" dirty="0" smtClean="0"/>
          </a:p>
          <a:p>
            <a:pPr marL="914400" indent="-457200">
              <a:spcBef>
                <a:spcPts val="800"/>
              </a:spcBef>
              <a:buFont typeface="Arial" charset="0"/>
              <a:buChar char="•"/>
            </a:pPr>
            <a:endParaRPr lang="en-US" sz="1800" dirty="0"/>
          </a:p>
          <a:p>
            <a:pPr marL="914400" indent="-457200">
              <a:spcBef>
                <a:spcPts val="800"/>
              </a:spcBef>
              <a:buFont typeface="Arial" charset="0"/>
              <a:buChar char="•"/>
            </a:pPr>
            <a:r>
              <a:rPr lang="en-US" sz="1800" dirty="0" smtClean="0"/>
              <a:t>2 flops per iteration</a:t>
            </a:r>
          </a:p>
          <a:p>
            <a:pPr marL="914400" indent="-457200">
              <a:spcBef>
                <a:spcPts val="800"/>
              </a:spcBef>
              <a:buFont typeface="Arial" charset="0"/>
              <a:buChar char="•"/>
            </a:pPr>
            <a:r>
              <a:rPr lang="en-US" sz="1800" dirty="0" smtClean="0"/>
              <a:t>Transfer 24 bytes per iteration (read X[</a:t>
            </a:r>
            <a:r>
              <a:rPr lang="en-US" sz="1800" dirty="0" err="1" smtClean="0"/>
              <a:t>i</a:t>
            </a:r>
            <a:r>
              <a:rPr lang="en-US" sz="1800" dirty="0" smtClean="0"/>
              <a:t>], Y[</a:t>
            </a:r>
            <a:r>
              <a:rPr lang="en-US" sz="1800" dirty="0" err="1" smtClean="0"/>
              <a:t>i</a:t>
            </a:r>
            <a:r>
              <a:rPr lang="en-US" sz="1800" dirty="0" smtClean="0"/>
              <a:t>], write Z[</a:t>
            </a:r>
            <a:r>
              <a:rPr lang="en-US" sz="1800" dirty="0" err="1" smtClean="0"/>
              <a:t>i</a:t>
            </a:r>
            <a:r>
              <a:rPr lang="en-US" sz="1800" dirty="0" smtClean="0"/>
              <a:t>])</a:t>
            </a:r>
          </a:p>
          <a:p>
            <a:pPr marL="914400" indent="-457200">
              <a:spcBef>
                <a:spcPts val="800"/>
              </a:spcBef>
              <a:buFont typeface="Arial" charset="0"/>
              <a:buChar char="•"/>
            </a:pPr>
            <a:r>
              <a:rPr lang="en-US" sz="1800" b="1" dirty="0" smtClean="0">
                <a:solidFill>
                  <a:srgbClr val="7030A0"/>
                </a:solidFill>
              </a:rPr>
              <a:t>AI </a:t>
            </a:r>
            <a:r>
              <a:rPr lang="en-US" sz="1800" b="1" smtClean="0">
                <a:solidFill>
                  <a:srgbClr val="7030A0"/>
                </a:solidFill>
              </a:rPr>
              <a:t>= 0.083 </a:t>
            </a:r>
            <a:r>
              <a:rPr lang="en-US" sz="1800" b="1" dirty="0" smtClean="0">
                <a:solidFill>
                  <a:srgbClr val="7030A0"/>
                </a:solidFill>
              </a:rPr>
              <a:t>flops per byte == Memory bound</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7</a:t>
            </a:fld>
            <a:endParaRPr lang="en-US" dirty="0"/>
          </a:p>
        </p:txBody>
      </p:sp>
      <p:grpSp>
        <p:nvGrpSpPr>
          <p:cNvPr id="18" name="Group 17"/>
          <p:cNvGrpSpPr/>
          <p:nvPr/>
        </p:nvGrpSpPr>
        <p:grpSpPr>
          <a:xfrm>
            <a:off x="8382000" y="2602468"/>
            <a:ext cx="4343400" cy="369332"/>
            <a:chOff x="8382000" y="2602468"/>
            <a:chExt cx="4343400" cy="369332"/>
          </a:xfrm>
        </p:grpSpPr>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785425" y="2602468"/>
              <a:ext cx="1402948" cy="369332"/>
            </a:xfrm>
            <a:prstGeom prst="rect">
              <a:avLst/>
            </a:prstGeom>
            <a:noFill/>
          </p:spPr>
          <p:txBody>
            <a:bodyPr wrap="none" rtlCol="0">
              <a:spAutoFit/>
            </a:bodyPr>
            <a:lstStyle/>
            <a:p>
              <a:pPr algn="ctr"/>
              <a:r>
                <a:rPr lang="en-US" sz="1800" smtClean="0">
                  <a:solidFill>
                    <a:srgbClr val="FF0080"/>
                  </a:solidFill>
                </a:rPr>
                <a:t>Peak Flop/s</a:t>
              </a:r>
              <a:endParaRPr lang="en-US" sz="1800">
                <a:solidFill>
                  <a:srgbClr val="FF008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grpSp>
        <p:nvGrpSpPr>
          <p:cNvPr id="19" name="Group 18"/>
          <p:cNvGrpSpPr/>
          <p:nvPr/>
        </p:nvGrpSpPr>
        <p:grpSpPr>
          <a:xfrm>
            <a:off x="9067800" y="2133600"/>
            <a:ext cx="3657600" cy="3657600"/>
            <a:chOff x="9067800" y="2133600"/>
            <a:chExt cx="36576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16" name="TextBox 15"/>
            <p:cNvSpPr txBox="1"/>
            <p:nvPr/>
          </p:nvSpPr>
          <p:spPr>
            <a:xfrm rot="-2700000">
              <a:off x="9688092" y="393013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sp>
        <p:nvSpPr>
          <p:cNvPr id="17" name="TextBox 16"/>
          <p:cNvSpPr txBox="1"/>
          <p:nvPr/>
        </p:nvSpPr>
        <p:spPr>
          <a:xfrm>
            <a:off x="8624885" y="6096000"/>
            <a:ext cx="4343400" cy="301752"/>
          </a:xfrm>
          <a:prstGeom prst="rect">
            <a:avLst/>
          </a:prstGeom>
          <a:noFill/>
        </p:spPr>
        <p:txBody>
          <a:bodyPr wrap="square" lIns="0" tIns="0" r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grpSp>
        <p:nvGrpSpPr>
          <p:cNvPr id="15" name="Group 14"/>
          <p:cNvGrpSpPr/>
          <p:nvPr/>
        </p:nvGrpSpPr>
        <p:grpSpPr>
          <a:xfrm>
            <a:off x="9296400" y="4343400"/>
            <a:ext cx="2133600" cy="1452148"/>
            <a:chOff x="9296400" y="4343400"/>
            <a:chExt cx="2133600" cy="1452148"/>
          </a:xfrm>
        </p:grpSpPr>
        <p:sp>
          <p:nvSpPr>
            <p:cNvPr id="33" name="TextBox 32"/>
            <p:cNvSpPr txBox="1"/>
            <p:nvPr/>
          </p:nvSpPr>
          <p:spPr>
            <a:xfrm>
              <a:off x="9296400" y="5181600"/>
              <a:ext cx="914400" cy="457200"/>
            </a:xfrm>
            <a:prstGeom prst="rect">
              <a:avLst/>
            </a:prstGeom>
            <a:noFill/>
          </p:spPr>
          <p:txBody>
            <a:bodyPr wrap="none" tIns="0" rIns="0" bIns="0" rtlCol="0" anchor="ctr">
              <a:noAutofit/>
            </a:bodyPr>
            <a:lstStyle/>
            <a:p>
              <a:pPr algn="r"/>
              <a:r>
                <a:rPr lang="en-US" sz="1800" dirty="0" smtClean="0">
                  <a:solidFill>
                    <a:srgbClr val="7030A0"/>
                  </a:solidFill>
                </a:rPr>
                <a:t>TRIAD</a:t>
              </a:r>
              <a:endParaRPr lang="en-US" sz="1800" dirty="0">
                <a:solidFill>
                  <a:srgbClr val="7030A0"/>
                </a:solidFill>
              </a:endParaRPr>
            </a:p>
          </p:txBody>
        </p:sp>
        <p:cxnSp>
          <p:nvCxnSpPr>
            <p:cNvPr id="35" name="Straight Connector 34"/>
            <p:cNvCxnSpPr/>
            <p:nvPr/>
          </p:nvCxnSpPr>
          <p:spPr bwMode="auto">
            <a:xfrm flipH="1">
              <a:off x="10287000" y="4572001"/>
              <a:ext cx="2737" cy="1223547"/>
            </a:xfrm>
            <a:prstGeom prst="line">
              <a:avLst/>
            </a:prstGeom>
            <a:solidFill>
              <a:schemeClr val="accent1"/>
            </a:solidFill>
            <a:ln w="19050" cap="flat" cmpd="sng" algn="ctr">
              <a:solidFill>
                <a:srgbClr val="7030A0"/>
              </a:solidFill>
              <a:prstDash val="dash"/>
              <a:round/>
              <a:headEnd type="none" w="med" len="med"/>
              <a:tailEnd type="none" w="med" len="med"/>
            </a:ln>
            <a:effectLst/>
          </p:spPr>
        </p:cxnSp>
        <p:sp>
          <p:nvSpPr>
            <p:cNvPr id="36" name="Oval 35"/>
            <p:cNvSpPr/>
            <p:nvPr/>
          </p:nvSpPr>
          <p:spPr bwMode="auto">
            <a:xfrm>
              <a:off x="10210800" y="4495799"/>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2" name="TextBox 21"/>
            <p:cNvSpPr txBox="1"/>
            <p:nvPr/>
          </p:nvSpPr>
          <p:spPr>
            <a:xfrm>
              <a:off x="10515600" y="4343400"/>
              <a:ext cx="914400" cy="457200"/>
            </a:xfrm>
            <a:prstGeom prst="rect">
              <a:avLst/>
            </a:prstGeom>
            <a:noFill/>
          </p:spPr>
          <p:txBody>
            <a:bodyPr wrap="none" tIns="0" rIns="0" bIns="0" rtlCol="0" anchor="ctr">
              <a:noAutofit/>
            </a:bodyPr>
            <a:lstStyle/>
            <a:p>
              <a:r>
                <a:rPr lang="en-US" sz="1800" dirty="0" err="1" smtClean="0">
                  <a:solidFill>
                    <a:srgbClr val="7030A0"/>
                  </a:solidFill>
                </a:rPr>
                <a:t>Gflop</a:t>
              </a:r>
              <a:r>
                <a:rPr lang="en-US" sz="1800" dirty="0" smtClean="0">
                  <a:solidFill>
                    <a:srgbClr val="7030A0"/>
                  </a:solidFill>
                </a:rPr>
                <a:t>/s ≤ AI * DRAM GB/s</a:t>
              </a:r>
              <a:endParaRPr lang="en-US" sz="1800" dirty="0">
                <a:solidFill>
                  <a:srgbClr val="7030A0"/>
                </a:solidFill>
              </a:endParaRPr>
            </a:p>
          </p:txBody>
        </p:sp>
      </p:grpSp>
      <p:sp>
        <p:nvSpPr>
          <p:cNvPr id="20" name="TextBox 19"/>
          <p:cNvSpPr txBox="1"/>
          <p:nvPr/>
        </p:nvSpPr>
        <p:spPr>
          <a:xfrm>
            <a:off x="1447800" y="4876800"/>
            <a:ext cx="3200400" cy="914400"/>
          </a:xfrm>
          <a:prstGeom prst="rect">
            <a:avLst/>
          </a:prstGeom>
          <a:solidFill>
            <a:srgbClr val="002060"/>
          </a:solidFill>
        </p:spPr>
        <p:txBody>
          <a:bodyPr wrap="square" rtlCol="0" anchor="ctr">
            <a:noAutofit/>
          </a:bodyPr>
          <a:lstStyle/>
          <a:p>
            <a:r>
              <a:rPr lang="mr-IN" sz="1200" dirty="0" smtClean="0">
                <a:solidFill>
                  <a:srgbClr val="FF6FCF"/>
                </a:solidFill>
                <a:latin typeface="Lucida Console" charset="0"/>
                <a:ea typeface="Lucida Console" charset="0"/>
                <a:cs typeface="Lucida Console" charset="0"/>
              </a:rPr>
              <a:t>#</a:t>
            </a:r>
            <a:r>
              <a:rPr lang="mr-IN" sz="1200" dirty="0" err="1">
                <a:solidFill>
                  <a:srgbClr val="FF6FCF"/>
                </a:solidFill>
                <a:latin typeface="Lucida Console" charset="0"/>
                <a:ea typeface="Lucida Console" charset="0"/>
                <a:cs typeface="Lucida Console" charset="0"/>
              </a:rPr>
              <a:t>pragma</a:t>
            </a:r>
            <a:r>
              <a:rPr lang="mr-IN" sz="1200" dirty="0">
                <a:solidFill>
                  <a:srgbClr val="FF6FCF"/>
                </a:solidFill>
                <a:latin typeface="Lucida Console" charset="0"/>
                <a:ea typeface="Lucida Console" charset="0"/>
                <a:cs typeface="Lucida Console" charset="0"/>
              </a:rPr>
              <a:t> </a:t>
            </a:r>
            <a:r>
              <a:rPr lang="mr-IN" sz="1200" dirty="0" err="1">
                <a:solidFill>
                  <a:srgbClr val="FF6FCF"/>
                </a:solidFill>
                <a:latin typeface="Lucida Console" charset="0"/>
                <a:ea typeface="Lucida Console" charset="0"/>
                <a:cs typeface="Lucida Console" charset="0"/>
              </a:rPr>
              <a:t>omp</a:t>
            </a:r>
            <a:r>
              <a:rPr lang="mr-IN" sz="1200" dirty="0">
                <a:solidFill>
                  <a:srgbClr val="FF6FCF"/>
                </a:solidFill>
                <a:latin typeface="Lucida Console" charset="0"/>
                <a:ea typeface="Lucida Console" charset="0"/>
                <a:cs typeface="Lucida Console" charset="0"/>
              </a:rPr>
              <a:t> </a:t>
            </a:r>
            <a:r>
              <a:rPr lang="mr-IN" sz="1200" dirty="0" err="1">
                <a:solidFill>
                  <a:srgbClr val="FF6FCF"/>
                </a:solidFill>
                <a:latin typeface="Lucida Console" charset="0"/>
                <a:ea typeface="Lucida Console" charset="0"/>
                <a:cs typeface="Lucida Console" charset="0"/>
              </a:rPr>
              <a:t>parallel</a:t>
            </a:r>
            <a:r>
              <a:rPr lang="mr-IN" sz="1200" dirty="0">
                <a:solidFill>
                  <a:srgbClr val="FF6FCF"/>
                </a:solidFill>
                <a:latin typeface="Lucida Console" charset="0"/>
                <a:ea typeface="Lucida Console" charset="0"/>
                <a:cs typeface="Lucida Console" charset="0"/>
              </a:rPr>
              <a:t> </a:t>
            </a:r>
            <a:r>
              <a:rPr lang="mr-IN" sz="1200" dirty="0" err="1" smtClean="0">
                <a:solidFill>
                  <a:srgbClr val="FF6FCF"/>
                </a:solidFill>
                <a:latin typeface="Lucida Console" charset="0"/>
                <a:ea typeface="Lucida Console" charset="0"/>
                <a:cs typeface="Lucida Console" charset="0"/>
              </a:rPr>
              <a:t>for</a:t>
            </a:r>
            <a:endParaRPr lang="en-US" sz="1200" dirty="0" smtClean="0">
              <a:solidFill>
                <a:srgbClr val="FF6FCF"/>
              </a:solidFill>
              <a:latin typeface="Lucida Console" charset="0"/>
              <a:ea typeface="Lucida Console" charset="0"/>
              <a:cs typeface="Lucida Console" charset="0"/>
            </a:endParaRPr>
          </a:p>
          <a:p>
            <a:r>
              <a:rPr lang="mr-IN" sz="1200" dirty="0" err="1" smtClean="0">
                <a:solidFill>
                  <a:srgbClr val="FFFF00"/>
                </a:solidFill>
                <a:latin typeface="Lucida Console" charset="0"/>
                <a:ea typeface="Lucida Console" charset="0"/>
                <a:cs typeface="Lucida Console" charset="0"/>
              </a:rPr>
              <a:t>for</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i</a:t>
            </a:r>
            <a:r>
              <a:rPr lang="mr-IN" sz="1200" dirty="0" smtClean="0">
                <a:solidFill>
                  <a:srgbClr val="FFFF00"/>
                </a:solidFill>
                <a:latin typeface="Lucida Console" charset="0"/>
                <a:ea typeface="Lucida Console" charset="0"/>
                <a:cs typeface="Lucida Console" charset="0"/>
              </a:rPr>
              <a:t>=</a:t>
            </a:r>
            <a:r>
              <a:rPr lang="en-US" sz="1200" dirty="0" smtClean="0">
                <a:solidFill>
                  <a:srgbClr val="FFFF00"/>
                </a:solidFill>
                <a:latin typeface="Lucida Console" charset="0"/>
                <a:ea typeface="Lucida Console" charset="0"/>
                <a:cs typeface="Lucida Console" charset="0"/>
              </a:rPr>
              <a:t>0</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i</a:t>
            </a:r>
            <a:r>
              <a:rPr lang="mr-IN" sz="1200" dirty="0" smtClean="0">
                <a:solidFill>
                  <a:srgbClr val="FFFF00"/>
                </a:solidFill>
                <a:latin typeface="Lucida Console" charset="0"/>
                <a:ea typeface="Lucida Console" charset="0"/>
                <a:cs typeface="Lucida Console" charset="0"/>
              </a:rPr>
              <a:t>&lt;</a:t>
            </a:r>
            <a:r>
              <a:rPr lang="en-US" sz="1200" dirty="0" smtClean="0">
                <a:solidFill>
                  <a:srgbClr val="FFFF00"/>
                </a:solidFill>
                <a:latin typeface="Lucida Console" charset="0"/>
                <a:ea typeface="Lucida Console" charset="0"/>
                <a:cs typeface="Lucida Console" charset="0"/>
              </a:rPr>
              <a:t>N</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i</a:t>
            </a:r>
            <a:r>
              <a:rPr lang="mr-IN" sz="1200" dirty="0" smtClean="0">
                <a:solidFill>
                  <a:srgbClr val="FFFF00"/>
                </a:solidFill>
                <a:latin typeface="Lucida Console" charset="0"/>
                <a:ea typeface="Lucida Console" charset="0"/>
                <a:cs typeface="Lucida Console" charset="0"/>
              </a:rPr>
              <a:t>++){</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Z</a:t>
            </a:r>
            <a:r>
              <a:rPr lang="mr-IN" sz="1200" dirty="0" smtClean="0">
                <a:solidFill>
                  <a:srgbClr val="FFFF00"/>
                </a:solidFill>
                <a:latin typeface="Lucida Console" charset="0"/>
                <a:ea typeface="Lucida Console" charset="0"/>
                <a:cs typeface="Lucida Console" charset="0"/>
              </a:rPr>
              <a:t>[</a:t>
            </a:r>
            <a:r>
              <a:rPr lang="en-US" sz="1200" dirty="0" err="1" smtClean="0">
                <a:solidFill>
                  <a:srgbClr val="FFFF00"/>
                </a:solidFill>
                <a:latin typeface="Lucida Console" charset="0"/>
                <a:ea typeface="Lucida Console" charset="0"/>
                <a:cs typeface="Lucida Console" charset="0"/>
              </a:rPr>
              <a:t>i</a:t>
            </a:r>
            <a:r>
              <a:rPr lang="mr-IN" sz="1200" dirty="0" smtClean="0">
                <a:solidFill>
                  <a:srgbClr val="FFFF00"/>
                </a:solidFill>
                <a:latin typeface="Lucida Console" charset="0"/>
                <a:ea typeface="Lucida Console" charset="0"/>
                <a:cs typeface="Lucida Console" charset="0"/>
              </a:rPr>
              <a:t>] </a:t>
            </a:r>
            <a:r>
              <a:rPr lang="mr-IN" sz="1200" dirty="0">
                <a:solidFill>
                  <a:srgbClr val="FFFF00"/>
                </a:solidFill>
                <a:latin typeface="Lucida Console" charset="0"/>
                <a:ea typeface="Lucida Console" charset="0"/>
                <a:cs typeface="Lucida Console" charset="0"/>
              </a:rPr>
              <a:t>= </a:t>
            </a:r>
            <a:r>
              <a:rPr lang="en-US" sz="1200" dirty="0" smtClean="0">
                <a:solidFill>
                  <a:srgbClr val="FFFF00"/>
                </a:solidFill>
                <a:latin typeface="Lucida Console" charset="0"/>
                <a:ea typeface="Lucida Console" charset="0"/>
                <a:cs typeface="Lucida Console" charset="0"/>
              </a:rPr>
              <a:t>X[</a:t>
            </a:r>
            <a:r>
              <a:rPr lang="en-US" sz="1200" dirty="0" err="1" smtClean="0">
                <a:solidFill>
                  <a:srgbClr val="FFFF00"/>
                </a:solidFill>
                <a:latin typeface="Lucida Console" charset="0"/>
                <a:ea typeface="Lucida Console" charset="0"/>
                <a:cs typeface="Lucida Console" charset="0"/>
              </a:rPr>
              <a:t>i</a:t>
            </a:r>
            <a:r>
              <a:rPr lang="en-US" sz="1200" dirty="0" smtClean="0">
                <a:solidFill>
                  <a:srgbClr val="FFFF00"/>
                </a:solidFill>
                <a:latin typeface="Lucida Console" charset="0"/>
                <a:ea typeface="Lucida Console" charset="0"/>
                <a:cs typeface="Lucida Console" charset="0"/>
              </a:rPr>
              <a:t>] + alpha*Y[</a:t>
            </a:r>
            <a:r>
              <a:rPr lang="en-US" sz="1200" dirty="0" err="1" smtClean="0">
                <a:solidFill>
                  <a:srgbClr val="FFFF00"/>
                </a:solidFill>
                <a:latin typeface="Lucida Console" charset="0"/>
                <a:ea typeface="Lucida Console" charset="0"/>
                <a:cs typeface="Lucida Console" charset="0"/>
              </a:rPr>
              <a:t>i</a:t>
            </a:r>
            <a:r>
              <a:rPr lang="en-US" sz="1200" dirty="0" smtClean="0">
                <a:solidFill>
                  <a:srgbClr val="FFFF00"/>
                </a:solidFill>
                <a:latin typeface="Lucida Console" charset="0"/>
                <a:ea typeface="Lucida Console" charset="0"/>
                <a:cs typeface="Lucida Console" charset="0"/>
              </a:rPr>
              <a:t>];</a:t>
            </a:r>
          </a:p>
          <a:p>
            <a:r>
              <a:rPr lang="en-US" sz="1200" dirty="0" smtClean="0">
                <a:solidFill>
                  <a:srgbClr val="FFFF00"/>
                </a:solidFill>
                <a:latin typeface="Lucida Console" charset="0"/>
                <a:ea typeface="Lucida Console" charset="0"/>
                <a:cs typeface="Lucida Console" charset="0"/>
              </a:rPr>
              <a:t>}</a:t>
            </a:r>
          </a:p>
        </p:txBody>
      </p:sp>
      <p:sp>
        <p:nvSpPr>
          <p:cNvPr id="23" name="TextBox 22"/>
          <p:cNvSpPr txBox="1"/>
          <p:nvPr/>
        </p:nvSpPr>
        <p:spPr>
          <a:xfrm>
            <a:off x="9601200" y="5791200"/>
            <a:ext cx="1371600" cy="301752"/>
          </a:xfrm>
          <a:prstGeom prst="rect">
            <a:avLst/>
          </a:prstGeom>
          <a:noFill/>
        </p:spPr>
        <p:txBody>
          <a:bodyPr wrap="square" lIns="0" tIns="0" rIns="0" bIns="0" rtlCol="0" anchor="ctr" anchorCtr="0">
            <a:noAutofit/>
          </a:bodyPr>
          <a:lstStyle/>
          <a:p>
            <a:pPr algn="ctr"/>
            <a:r>
              <a:rPr lang="en-US" sz="1800" dirty="0" smtClean="0"/>
              <a:t>0.083</a:t>
            </a:r>
            <a:endParaRPr lang="en-US" sz="1800" dirty="0"/>
          </a:p>
        </p:txBody>
      </p:sp>
    </p:spTree>
    <p:extLst>
      <p:ext uri="{BB962C8B-B14F-4D97-AF65-F5344CB8AC3E}">
        <p14:creationId xmlns:p14="http://schemas.microsoft.com/office/powerpoint/2010/main" val="17552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Roofline Example #2</a:t>
            </a:r>
            <a:endParaRPr lang="en-US" dirty="0"/>
          </a:p>
        </p:txBody>
      </p:sp>
      <p:sp>
        <p:nvSpPr>
          <p:cNvPr id="3" name="Content Placeholder 2"/>
          <p:cNvSpPr>
            <a:spLocks noGrp="1"/>
          </p:cNvSpPr>
          <p:nvPr>
            <p:ph idx="1"/>
          </p:nvPr>
        </p:nvSpPr>
        <p:spPr>
          <a:xfrm>
            <a:off x="457200" y="1447800"/>
            <a:ext cx="6858000" cy="1524000"/>
          </a:xfrm>
        </p:spPr>
        <p:txBody>
          <a:bodyPr/>
          <a:lstStyle/>
          <a:p>
            <a:pPr marL="457200" indent="-457200">
              <a:spcBef>
                <a:spcPts val="800"/>
              </a:spcBef>
              <a:buFont typeface="Wingdings" charset="2"/>
              <a:buChar char="§"/>
            </a:pPr>
            <a:r>
              <a:rPr lang="en-US" sz="3200" dirty="0" smtClean="0"/>
              <a:t>Conversely, 7-point constant coefficient stencil</a:t>
            </a:r>
            <a:r>
              <a:rPr lang="mr-IN" sz="3200" dirty="0" smtClean="0"/>
              <a:t>…</a:t>
            </a:r>
            <a:endParaRPr lang="en-US" sz="3200" dirty="0" smtClean="0"/>
          </a:p>
          <a:p>
            <a:pPr marL="914400" indent="-457200">
              <a:spcBef>
                <a:spcPts val="800"/>
              </a:spcBef>
              <a:buFont typeface="Arial" charset="0"/>
              <a:buChar char="•"/>
            </a:pPr>
            <a:r>
              <a:rPr lang="en-US" sz="1800" dirty="0" smtClean="0"/>
              <a:t>7 flops</a:t>
            </a:r>
          </a:p>
          <a:p>
            <a:pPr marL="914400" indent="-457200">
              <a:spcBef>
                <a:spcPts val="800"/>
              </a:spcBef>
              <a:buFont typeface="Arial" charset="0"/>
              <a:buChar char="•"/>
            </a:pPr>
            <a:r>
              <a:rPr lang="en-US" sz="1800" dirty="0" smtClean="0"/>
              <a:t>8 memory references (7 reads, 1 store) per point</a:t>
            </a:r>
          </a:p>
          <a:p>
            <a:pPr marL="914400" indent="-457200">
              <a:spcBef>
                <a:spcPts val="800"/>
              </a:spcBef>
              <a:buFont typeface="Arial" charset="0"/>
              <a:buChar char="•"/>
            </a:pPr>
            <a:r>
              <a:rPr lang="en-US" sz="1800" dirty="0" smtClean="0"/>
              <a:t>Cache can filter all but 1 read and 1 write per point</a:t>
            </a:r>
          </a:p>
          <a:p>
            <a:pPr marL="914400" indent="-457200">
              <a:spcBef>
                <a:spcPts val="800"/>
              </a:spcBef>
              <a:buFont typeface="Arial" charset="0"/>
              <a:buChar char="•"/>
            </a:pPr>
            <a:r>
              <a:rPr lang="en-US" sz="1800" b="1" dirty="0" smtClean="0">
                <a:solidFill>
                  <a:srgbClr val="00B050"/>
                </a:solidFill>
              </a:rPr>
              <a:t>AI = 0.44 flops per byte == memory bound,</a:t>
            </a:r>
          </a:p>
          <a:p>
            <a:pPr marL="457200" indent="0">
              <a:spcBef>
                <a:spcPts val="800"/>
              </a:spcBef>
            </a:pPr>
            <a:r>
              <a:rPr lang="en-US" sz="1800" b="1" dirty="0" smtClean="0">
                <a:solidFill>
                  <a:srgbClr val="00B050"/>
                </a:solidFill>
              </a:rPr>
              <a:t>	but 5x the flop rate</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8</a:t>
            </a:fld>
            <a:endParaRPr lang="en-US" dirty="0"/>
          </a:p>
        </p:txBody>
      </p:sp>
      <p:grpSp>
        <p:nvGrpSpPr>
          <p:cNvPr id="18" name="Group 17"/>
          <p:cNvGrpSpPr/>
          <p:nvPr/>
        </p:nvGrpSpPr>
        <p:grpSpPr>
          <a:xfrm>
            <a:off x="8382000" y="2602468"/>
            <a:ext cx="4343400" cy="369332"/>
            <a:chOff x="8382000" y="2602468"/>
            <a:chExt cx="4343400" cy="369332"/>
          </a:xfrm>
        </p:grpSpPr>
        <p:cxnSp>
          <p:nvCxnSpPr>
            <p:cNvPr id="10" name="Straight Arrow Connector 9"/>
            <p:cNvCxnSpPr/>
            <p:nvPr/>
          </p:nvCxnSpPr>
          <p:spPr bwMode="auto">
            <a:xfrm>
              <a:off x="8382000" y="2971800"/>
              <a:ext cx="4343400" cy="0"/>
            </a:xfrm>
            <a:prstGeom prst="straightConnector1">
              <a:avLst/>
            </a:prstGeom>
            <a:solidFill>
              <a:schemeClr val="accent1"/>
            </a:solidFill>
            <a:ln w="38100" cap="flat" cmpd="sng" algn="ctr">
              <a:solidFill>
                <a:srgbClr val="FF0080"/>
              </a:solidFill>
              <a:prstDash val="solid"/>
              <a:round/>
              <a:headEnd type="none" w="med" len="med"/>
              <a:tailEnd type="none" w="lg" len="lg"/>
            </a:ln>
            <a:effectLst/>
          </p:spPr>
        </p:cxnSp>
        <p:sp>
          <p:nvSpPr>
            <p:cNvPr id="13" name="TextBox 12"/>
            <p:cNvSpPr txBox="1"/>
            <p:nvPr/>
          </p:nvSpPr>
          <p:spPr>
            <a:xfrm>
              <a:off x="8785425" y="2602468"/>
              <a:ext cx="1402948" cy="369332"/>
            </a:xfrm>
            <a:prstGeom prst="rect">
              <a:avLst/>
            </a:prstGeom>
            <a:noFill/>
          </p:spPr>
          <p:txBody>
            <a:bodyPr wrap="none" rtlCol="0">
              <a:spAutoFit/>
            </a:bodyPr>
            <a:lstStyle/>
            <a:p>
              <a:pPr algn="ctr"/>
              <a:r>
                <a:rPr lang="en-US" sz="1800" smtClean="0">
                  <a:solidFill>
                    <a:srgbClr val="FF0080"/>
                  </a:solidFill>
                </a:rPr>
                <a:t>Peak Flop/s</a:t>
              </a:r>
              <a:endParaRPr lang="en-US" sz="1800">
                <a:solidFill>
                  <a:srgbClr val="FF0080"/>
                </a:solidFill>
              </a:endParaRPr>
            </a:p>
          </p:txBody>
        </p:sp>
      </p:grpSp>
      <p:grpSp>
        <p:nvGrpSpPr>
          <p:cNvPr id="21" name="Group 20"/>
          <p:cNvGrpSpPr/>
          <p:nvPr/>
        </p:nvGrpSpPr>
        <p:grpSpPr>
          <a:xfrm>
            <a:off x="8265080" y="1905000"/>
            <a:ext cx="4688920" cy="4114800"/>
            <a:chOff x="8265080" y="1905000"/>
            <a:chExt cx="4688920" cy="4114800"/>
          </a:xfrm>
        </p:grpSpPr>
        <p:cxnSp>
          <p:nvCxnSpPr>
            <p:cNvPr id="6" name="Straight Arrow Connector 5"/>
            <p:cNvCxnSpPr/>
            <p:nvPr/>
          </p:nvCxnSpPr>
          <p:spPr bwMode="auto">
            <a:xfrm>
              <a:off x="8382000" y="5791200"/>
              <a:ext cx="4572000" cy="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 name="Straight Arrow Connector 6"/>
            <p:cNvCxnSpPr/>
            <p:nvPr/>
          </p:nvCxnSpPr>
          <p:spPr bwMode="auto">
            <a:xfrm flipV="1">
              <a:off x="8610600" y="1905000"/>
              <a:ext cx="23812" cy="41148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14" name="TextBox 13"/>
            <p:cNvSpPr txBox="1"/>
            <p:nvPr/>
          </p:nvSpPr>
          <p:spPr>
            <a:xfrm rot="16200000">
              <a:off x="6697146" y="3853933"/>
              <a:ext cx="3505200" cy="369332"/>
            </a:xfrm>
            <a:prstGeom prst="rect">
              <a:avLst/>
            </a:prstGeom>
            <a:noFill/>
          </p:spPr>
          <p:txBody>
            <a:bodyPr wrap="square" rtlCol="0">
              <a:spAutoFit/>
            </a:bodyPr>
            <a:lstStyle/>
            <a:p>
              <a:pPr algn="ctr"/>
              <a:r>
                <a:rPr lang="en-US" sz="1800" smtClean="0"/>
                <a:t>Attainable Flop/s</a:t>
              </a:r>
              <a:endParaRPr lang="en-US" sz="1800" dirty="0"/>
            </a:p>
          </p:txBody>
        </p:sp>
      </p:grpSp>
      <p:grpSp>
        <p:nvGrpSpPr>
          <p:cNvPr id="19" name="Group 18"/>
          <p:cNvGrpSpPr/>
          <p:nvPr/>
        </p:nvGrpSpPr>
        <p:grpSpPr>
          <a:xfrm>
            <a:off x="9067800" y="2133600"/>
            <a:ext cx="3657600" cy="3657600"/>
            <a:chOff x="9067800" y="2133600"/>
            <a:chExt cx="3657600" cy="3657600"/>
          </a:xfrm>
        </p:grpSpPr>
        <p:cxnSp>
          <p:nvCxnSpPr>
            <p:cNvPr id="8" name="Straight Arrow Connector 7"/>
            <p:cNvCxnSpPr/>
            <p:nvPr/>
          </p:nvCxnSpPr>
          <p:spPr bwMode="auto">
            <a:xfrm flipV="1">
              <a:off x="9067800" y="2133600"/>
              <a:ext cx="3657600" cy="3657600"/>
            </a:xfrm>
            <a:prstGeom prst="straightConnector1">
              <a:avLst/>
            </a:prstGeom>
            <a:solidFill>
              <a:schemeClr val="accent1"/>
            </a:solidFill>
            <a:ln w="38100" cap="flat" cmpd="sng" algn="ctr">
              <a:solidFill>
                <a:srgbClr val="0432FF"/>
              </a:solidFill>
              <a:prstDash val="solid"/>
              <a:round/>
              <a:headEnd type="none" w="med" len="med"/>
              <a:tailEnd type="none" w="lg" len="lg"/>
            </a:ln>
            <a:effectLst/>
          </p:spPr>
        </p:cxnSp>
        <p:sp>
          <p:nvSpPr>
            <p:cNvPr id="16" name="TextBox 15"/>
            <p:cNvSpPr txBox="1"/>
            <p:nvPr/>
          </p:nvSpPr>
          <p:spPr>
            <a:xfrm rot="-2700000">
              <a:off x="9688092" y="3930135"/>
              <a:ext cx="1441420" cy="369332"/>
            </a:xfrm>
            <a:prstGeom prst="rect">
              <a:avLst/>
            </a:prstGeom>
            <a:noFill/>
          </p:spPr>
          <p:txBody>
            <a:bodyPr wrap="none" rtlCol="0">
              <a:spAutoFit/>
            </a:bodyPr>
            <a:lstStyle/>
            <a:p>
              <a:pPr algn="ctr"/>
              <a:r>
                <a:rPr lang="en-US" sz="1800" dirty="0" smtClean="0">
                  <a:solidFill>
                    <a:srgbClr val="0432FF"/>
                  </a:solidFill>
                </a:rPr>
                <a:t>DRAM GB/s</a:t>
              </a:r>
              <a:endParaRPr lang="en-US" sz="1800" dirty="0">
                <a:solidFill>
                  <a:srgbClr val="0432FF"/>
                </a:solidFill>
              </a:endParaRPr>
            </a:p>
          </p:txBody>
        </p:sp>
      </p:grpSp>
      <p:grpSp>
        <p:nvGrpSpPr>
          <p:cNvPr id="22" name="Group 21"/>
          <p:cNvGrpSpPr/>
          <p:nvPr/>
        </p:nvGrpSpPr>
        <p:grpSpPr>
          <a:xfrm>
            <a:off x="11049000" y="3505200"/>
            <a:ext cx="1143000" cy="2324101"/>
            <a:chOff x="11049000" y="3505200"/>
            <a:chExt cx="1143000" cy="2324101"/>
          </a:xfrm>
        </p:grpSpPr>
        <p:cxnSp>
          <p:nvCxnSpPr>
            <p:cNvPr id="30" name="Straight Connector 29"/>
            <p:cNvCxnSpPr/>
            <p:nvPr/>
          </p:nvCxnSpPr>
          <p:spPr bwMode="auto">
            <a:xfrm flipH="1">
              <a:off x="11101386" y="3733800"/>
              <a:ext cx="21077" cy="2095501"/>
            </a:xfrm>
            <a:prstGeom prst="line">
              <a:avLst/>
            </a:prstGeom>
            <a:solidFill>
              <a:schemeClr val="accent1"/>
            </a:solidFill>
            <a:ln w="19050" cap="flat" cmpd="sng" algn="ctr">
              <a:solidFill>
                <a:srgbClr val="00B050"/>
              </a:solidFill>
              <a:prstDash val="dash"/>
              <a:round/>
              <a:headEnd type="none" w="med" len="med"/>
              <a:tailEnd type="none" w="med" len="med"/>
            </a:ln>
            <a:effectLst/>
          </p:spPr>
        </p:cxnSp>
        <p:sp>
          <p:nvSpPr>
            <p:cNvPr id="34" name="TextBox 33"/>
            <p:cNvSpPr txBox="1"/>
            <p:nvPr/>
          </p:nvSpPr>
          <p:spPr>
            <a:xfrm>
              <a:off x="11125200" y="4724400"/>
              <a:ext cx="914400" cy="457200"/>
            </a:xfrm>
            <a:prstGeom prst="rect">
              <a:avLst/>
            </a:prstGeom>
            <a:noFill/>
          </p:spPr>
          <p:txBody>
            <a:bodyPr wrap="none" tIns="0" rIns="0" bIns="0" rtlCol="0" anchor="ctr">
              <a:noAutofit/>
            </a:bodyPr>
            <a:lstStyle/>
            <a:p>
              <a:r>
                <a:rPr lang="en-US" sz="1800" dirty="0" smtClean="0">
                  <a:solidFill>
                    <a:srgbClr val="00B050"/>
                  </a:solidFill>
                </a:rPr>
                <a:t>7-point</a:t>
              </a:r>
            </a:p>
            <a:p>
              <a:r>
                <a:rPr lang="en-US" sz="1800" dirty="0" smtClean="0">
                  <a:solidFill>
                    <a:srgbClr val="00B050"/>
                  </a:solidFill>
                </a:rPr>
                <a:t>Stencil</a:t>
              </a:r>
              <a:endParaRPr lang="en-US" sz="1800" dirty="0">
                <a:solidFill>
                  <a:srgbClr val="00B050"/>
                </a:solidFill>
              </a:endParaRPr>
            </a:p>
          </p:txBody>
        </p:sp>
        <p:sp>
          <p:nvSpPr>
            <p:cNvPr id="11" name="Oval 10"/>
            <p:cNvSpPr/>
            <p:nvPr/>
          </p:nvSpPr>
          <p:spPr bwMode="auto">
            <a:xfrm>
              <a:off x="11049000" y="3657600"/>
              <a:ext cx="152400" cy="152400"/>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 name="TextBox 24"/>
            <p:cNvSpPr txBox="1"/>
            <p:nvPr/>
          </p:nvSpPr>
          <p:spPr>
            <a:xfrm>
              <a:off x="11277600" y="3505200"/>
              <a:ext cx="914400" cy="457200"/>
            </a:xfrm>
            <a:prstGeom prst="rect">
              <a:avLst/>
            </a:prstGeom>
            <a:noFill/>
          </p:spPr>
          <p:txBody>
            <a:bodyPr wrap="none" tIns="0" rIns="0" bIns="0" rtlCol="0" anchor="ctr">
              <a:noAutofit/>
            </a:bodyPr>
            <a:lstStyle/>
            <a:p>
              <a:r>
                <a:rPr lang="en-US" sz="1800" dirty="0" err="1" smtClean="0">
                  <a:solidFill>
                    <a:srgbClr val="00B050"/>
                  </a:solidFill>
                </a:rPr>
                <a:t>Gflop</a:t>
              </a:r>
              <a:r>
                <a:rPr lang="en-US" sz="1800" dirty="0" smtClean="0">
                  <a:solidFill>
                    <a:srgbClr val="00B050"/>
                  </a:solidFill>
                </a:rPr>
                <a:t>/s ≤ AI * DRAM GB/s</a:t>
              </a:r>
              <a:endParaRPr lang="en-US" sz="1800" dirty="0">
                <a:solidFill>
                  <a:srgbClr val="00B050"/>
                </a:solidFill>
              </a:endParaRPr>
            </a:p>
          </p:txBody>
        </p:sp>
      </p:grpSp>
      <p:grpSp>
        <p:nvGrpSpPr>
          <p:cNvPr id="15" name="Group 14"/>
          <p:cNvGrpSpPr/>
          <p:nvPr/>
        </p:nvGrpSpPr>
        <p:grpSpPr>
          <a:xfrm>
            <a:off x="9296400" y="4495799"/>
            <a:ext cx="1066800" cy="1299749"/>
            <a:chOff x="9296400" y="4495799"/>
            <a:chExt cx="1066800" cy="1299749"/>
          </a:xfrm>
        </p:grpSpPr>
        <p:sp>
          <p:nvSpPr>
            <p:cNvPr id="33" name="TextBox 32"/>
            <p:cNvSpPr txBox="1"/>
            <p:nvPr/>
          </p:nvSpPr>
          <p:spPr>
            <a:xfrm>
              <a:off x="9296400" y="5181600"/>
              <a:ext cx="914400" cy="457200"/>
            </a:xfrm>
            <a:prstGeom prst="rect">
              <a:avLst/>
            </a:prstGeom>
            <a:noFill/>
          </p:spPr>
          <p:txBody>
            <a:bodyPr wrap="none" tIns="0" rIns="0" bIns="0" rtlCol="0" anchor="ctr">
              <a:noAutofit/>
            </a:bodyPr>
            <a:lstStyle/>
            <a:p>
              <a:pPr algn="r"/>
              <a:r>
                <a:rPr lang="en-US" sz="1800" dirty="0" smtClean="0">
                  <a:solidFill>
                    <a:srgbClr val="7030A0"/>
                  </a:solidFill>
                </a:rPr>
                <a:t>TRIAD</a:t>
              </a:r>
              <a:endParaRPr lang="en-US" sz="1800" dirty="0">
                <a:solidFill>
                  <a:srgbClr val="7030A0"/>
                </a:solidFill>
              </a:endParaRPr>
            </a:p>
          </p:txBody>
        </p:sp>
        <p:cxnSp>
          <p:nvCxnSpPr>
            <p:cNvPr id="35" name="Straight Connector 34"/>
            <p:cNvCxnSpPr/>
            <p:nvPr/>
          </p:nvCxnSpPr>
          <p:spPr bwMode="auto">
            <a:xfrm flipH="1">
              <a:off x="10287000" y="4572001"/>
              <a:ext cx="2737" cy="1223547"/>
            </a:xfrm>
            <a:prstGeom prst="line">
              <a:avLst/>
            </a:prstGeom>
            <a:solidFill>
              <a:schemeClr val="accent1"/>
            </a:solidFill>
            <a:ln w="19050" cap="flat" cmpd="sng" algn="ctr">
              <a:solidFill>
                <a:srgbClr val="7030A0"/>
              </a:solidFill>
              <a:prstDash val="dash"/>
              <a:round/>
              <a:headEnd type="none" w="med" len="med"/>
              <a:tailEnd type="none" w="med" len="med"/>
            </a:ln>
            <a:effectLst/>
          </p:spPr>
        </p:cxnSp>
        <p:sp>
          <p:nvSpPr>
            <p:cNvPr id="36" name="Oval 35"/>
            <p:cNvSpPr/>
            <p:nvPr/>
          </p:nvSpPr>
          <p:spPr bwMode="auto">
            <a:xfrm>
              <a:off x="10210800" y="4495799"/>
              <a:ext cx="152400" cy="152401"/>
            </a:xfrm>
            <a:prstGeom prst="ellipse">
              <a:avLst/>
            </a:prstGeom>
            <a:solidFill>
              <a:schemeClr val="bg1"/>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4" name="TextBox 3"/>
          <p:cNvSpPr txBox="1"/>
          <p:nvPr/>
        </p:nvSpPr>
        <p:spPr>
          <a:xfrm>
            <a:off x="1447800" y="4419600"/>
            <a:ext cx="4572000" cy="2514600"/>
          </a:xfrm>
          <a:prstGeom prst="rect">
            <a:avLst/>
          </a:prstGeom>
          <a:solidFill>
            <a:srgbClr val="002060"/>
          </a:solidFill>
        </p:spPr>
        <p:txBody>
          <a:bodyPr wrap="square" rtlCol="0" anchor="ctr">
            <a:noAutofit/>
          </a:bodyPr>
          <a:lstStyle/>
          <a:p>
            <a:r>
              <a:rPr lang="mr-IN" sz="1200" dirty="0" smtClean="0">
                <a:solidFill>
                  <a:srgbClr val="FF6FCF"/>
                </a:solidFill>
                <a:latin typeface="Lucida Console" charset="0"/>
                <a:ea typeface="Lucida Console" charset="0"/>
                <a:cs typeface="Lucida Console" charset="0"/>
              </a:rPr>
              <a:t>#</a:t>
            </a:r>
            <a:r>
              <a:rPr lang="mr-IN" sz="1200" dirty="0" err="1">
                <a:solidFill>
                  <a:srgbClr val="FF6FCF"/>
                </a:solidFill>
                <a:latin typeface="Lucida Console" charset="0"/>
                <a:ea typeface="Lucida Console" charset="0"/>
                <a:cs typeface="Lucida Console" charset="0"/>
              </a:rPr>
              <a:t>pragma</a:t>
            </a:r>
            <a:r>
              <a:rPr lang="mr-IN" sz="1200" dirty="0">
                <a:solidFill>
                  <a:srgbClr val="FF6FCF"/>
                </a:solidFill>
                <a:latin typeface="Lucida Console" charset="0"/>
                <a:ea typeface="Lucida Console" charset="0"/>
                <a:cs typeface="Lucida Console" charset="0"/>
              </a:rPr>
              <a:t> </a:t>
            </a:r>
            <a:r>
              <a:rPr lang="mr-IN" sz="1200" dirty="0" err="1">
                <a:solidFill>
                  <a:srgbClr val="FF6FCF"/>
                </a:solidFill>
                <a:latin typeface="Lucida Console" charset="0"/>
                <a:ea typeface="Lucida Console" charset="0"/>
                <a:cs typeface="Lucida Console" charset="0"/>
              </a:rPr>
              <a:t>omp</a:t>
            </a:r>
            <a:r>
              <a:rPr lang="mr-IN" sz="1200" dirty="0">
                <a:solidFill>
                  <a:srgbClr val="FF6FCF"/>
                </a:solidFill>
                <a:latin typeface="Lucida Console" charset="0"/>
                <a:ea typeface="Lucida Console" charset="0"/>
                <a:cs typeface="Lucida Console" charset="0"/>
              </a:rPr>
              <a:t> </a:t>
            </a:r>
            <a:r>
              <a:rPr lang="mr-IN" sz="1200" dirty="0" err="1">
                <a:solidFill>
                  <a:srgbClr val="FF6FCF"/>
                </a:solidFill>
                <a:latin typeface="Lucida Console" charset="0"/>
                <a:ea typeface="Lucida Console" charset="0"/>
                <a:cs typeface="Lucida Console" charset="0"/>
              </a:rPr>
              <a:t>parallel</a:t>
            </a:r>
            <a:r>
              <a:rPr lang="mr-IN" sz="1200" dirty="0">
                <a:solidFill>
                  <a:srgbClr val="FF6FCF"/>
                </a:solidFill>
                <a:latin typeface="Lucida Console" charset="0"/>
                <a:ea typeface="Lucida Console" charset="0"/>
                <a:cs typeface="Lucida Console" charset="0"/>
              </a:rPr>
              <a:t> </a:t>
            </a:r>
            <a:r>
              <a:rPr lang="mr-IN" sz="1200" dirty="0" err="1" smtClean="0">
                <a:solidFill>
                  <a:srgbClr val="FF6FCF"/>
                </a:solidFill>
                <a:latin typeface="Lucida Console" charset="0"/>
                <a:ea typeface="Lucida Console" charset="0"/>
                <a:cs typeface="Lucida Console" charset="0"/>
              </a:rPr>
              <a:t>for</a:t>
            </a:r>
            <a:endParaRPr lang="en-US" sz="1200" dirty="0" smtClean="0">
              <a:solidFill>
                <a:srgbClr val="FF6FCF"/>
              </a:solidFill>
              <a:latin typeface="Lucida Console" charset="0"/>
              <a:ea typeface="Lucida Console" charset="0"/>
              <a:cs typeface="Lucida Console" charset="0"/>
            </a:endParaRPr>
          </a:p>
          <a:p>
            <a:r>
              <a:rPr lang="mr-IN" sz="1200" dirty="0" err="1" smtClean="0">
                <a:solidFill>
                  <a:srgbClr val="FFFF00"/>
                </a:solidFill>
                <a:latin typeface="Lucida Console" charset="0"/>
                <a:ea typeface="Lucida Console" charset="0"/>
                <a:cs typeface="Lucida Console" charset="0"/>
              </a:rPr>
              <a:t>for</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k</a:t>
            </a:r>
            <a:r>
              <a:rPr lang="mr-IN" sz="1200" dirty="0" smtClean="0">
                <a:solidFill>
                  <a:srgbClr val="FFFF00"/>
                </a:solidFill>
                <a:latin typeface="Lucida Console" charset="0"/>
                <a:ea typeface="Lucida Console" charset="0"/>
                <a:cs typeface="Lucida Console" charset="0"/>
              </a:rPr>
              <a:t>=1;k&lt;dim+1;k++){</a:t>
            </a:r>
            <a:endParaRPr lang="en-US" sz="1200" dirty="0" smtClean="0">
              <a:solidFill>
                <a:srgbClr val="FFFF00"/>
              </a:solidFill>
              <a:latin typeface="Lucida Console" charset="0"/>
              <a:ea typeface="Lucida Console" charset="0"/>
              <a:cs typeface="Lucida Console" charset="0"/>
            </a:endParaRPr>
          </a:p>
          <a:p>
            <a:r>
              <a:rPr lang="mr-IN" sz="1200" dirty="0" err="1" smtClean="0">
                <a:solidFill>
                  <a:srgbClr val="FFFF00"/>
                </a:solidFill>
                <a:latin typeface="Lucida Console" charset="0"/>
                <a:ea typeface="Lucida Console" charset="0"/>
                <a:cs typeface="Lucida Console" charset="0"/>
              </a:rPr>
              <a:t>for</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j</a:t>
            </a:r>
            <a:r>
              <a:rPr lang="mr-IN" sz="1200" dirty="0" smtClean="0">
                <a:solidFill>
                  <a:srgbClr val="FFFF00"/>
                </a:solidFill>
                <a:latin typeface="Lucida Console" charset="0"/>
                <a:ea typeface="Lucida Console" charset="0"/>
                <a:cs typeface="Lucida Console" charset="0"/>
              </a:rPr>
              <a:t>=1;j&lt;dim+1;j++){</a:t>
            </a:r>
            <a:endParaRPr lang="en-US" sz="1200" dirty="0" smtClean="0">
              <a:solidFill>
                <a:srgbClr val="FFFF00"/>
              </a:solidFill>
              <a:latin typeface="Lucida Console" charset="0"/>
              <a:ea typeface="Lucida Console" charset="0"/>
              <a:cs typeface="Lucida Console" charset="0"/>
            </a:endParaRPr>
          </a:p>
          <a:p>
            <a:r>
              <a:rPr lang="mr-IN" sz="1200" dirty="0" err="1" smtClean="0">
                <a:solidFill>
                  <a:srgbClr val="FFFF00"/>
                </a:solidFill>
                <a:latin typeface="Lucida Console" charset="0"/>
                <a:ea typeface="Lucida Console" charset="0"/>
                <a:cs typeface="Lucida Console" charset="0"/>
              </a:rPr>
              <a:t>for</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i</a:t>
            </a:r>
            <a:r>
              <a:rPr lang="mr-IN" sz="1200" dirty="0" smtClean="0">
                <a:solidFill>
                  <a:srgbClr val="FFFF00"/>
                </a:solidFill>
                <a:latin typeface="Lucida Console" charset="0"/>
                <a:ea typeface="Lucida Console" charset="0"/>
                <a:cs typeface="Lucida Console" charset="0"/>
              </a:rPr>
              <a:t>=1;i&lt;dim+1;i++){</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err="1" smtClean="0">
                <a:solidFill>
                  <a:srgbClr val="FFFF00"/>
                </a:solidFill>
                <a:latin typeface="Lucida Console" charset="0"/>
                <a:ea typeface="Lucida Console" charset="0"/>
                <a:cs typeface="Lucida Console" charset="0"/>
              </a:rPr>
              <a:t>int</a:t>
            </a:r>
            <a:r>
              <a:rPr lang="mr-IN" sz="1200" dirty="0" smtClean="0">
                <a:solidFill>
                  <a:srgbClr val="FFFF00"/>
                </a:solidFill>
                <a:latin typeface="Lucida Console" charset="0"/>
                <a:ea typeface="Lucida Console" charset="0"/>
                <a:cs typeface="Lucida Console" charset="0"/>
              </a:rPr>
              <a:t> </a:t>
            </a:r>
            <a:r>
              <a:rPr lang="mr-IN" sz="1200" dirty="0" err="1">
                <a:solidFill>
                  <a:srgbClr val="FFFF00"/>
                </a:solidFill>
                <a:latin typeface="Lucida Console" charset="0"/>
                <a:ea typeface="Lucida Console" charset="0"/>
                <a:cs typeface="Lucida Console" charset="0"/>
              </a:rPr>
              <a:t>ijk</a:t>
            </a:r>
            <a:r>
              <a:rPr lang="mr-IN" sz="1200" dirty="0">
                <a:solidFill>
                  <a:srgbClr val="FFFF00"/>
                </a:solidFill>
                <a:latin typeface="Lucida Console" charset="0"/>
                <a:ea typeface="Lucida Console" charset="0"/>
                <a:cs typeface="Lucida Console" charset="0"/>
              </a:rPr>
              <a:t> = </a:t>
            </a:r>
            <a:r>
              <a:rPr lang="mr-IN" sz="1200" dirty="0" err="1">
                <a:solidFill>
                  <a:srgbClr val="FFFF00"/>
                </a:solidFill>
                <a:latin typeface="Lucida Console" charset="0"/>
                <a:ea typeface="Lucida Console" charset="0"/>
                <a:cs typeface="Lucida Console" charset="0"/>
              </a:rPr>
              <a:t>i</a:t>
            </a:r>
            <a:r>
              <a:rPr lang="mr-IN" sz="1200" dirty="0">
                <a:solidFill>
                  <a:srgbClr val="FFFF00"/>
                </a:solidFill>
                <a:latin typeface="Lucida Console" charset="0"/>
                <a:ea typeface="Lucida Console" charset="0"/>
                <a:cs typeface="Lucida Console" charset="0"/>
              </a:rPr>
              <a:t> + </a:t>
            </a:r>
            <a:r>
              <a:rPr lang="mr-IN" sz="1200" dirty="0" err="1">
                <a:solidFill>
                  <a:srgbClr val="FFFF00"/>
                </a:solidFill>
                <a:latin typeface="Lucida Console" charset="0"/>
                <a:ea typeface="Lucida Console" charset="0"/>
                <a:cs typeface="Lucida Console" charset="0"/>
              </a:rPr>
              <a:t>j</a:t>
            </a:r>
            <a:r>
              <a:rPr lang="mr-IN" sz="1200" dirty="0">
                <a:solidFill>
                  <a:srgbClr val="FFFF00"/>
                </a:solidFill>
                <a:latin typeface="Lucida Console" charset="0"/>
                <a:ea typeface="Lucida Console" charset="0"/>
                <a:cs typeface="Lucida Console" charset="0"/>
              </a:rPr>
              <a:t>*</a:t>
            </a:r>
            <a:r>
              <a:rPr lang="mr-IN" sz="1200" dirty="0" err="1">
                <a:solidFill>
                  <a:srgbClr val="FFFF00"/>
                </a:solidFill>
                <a:latin typeface="Lucida Console" charset="0"/>
                <a:ea typeface="Lucida Console" charset="0"/>
                <a:cs typeface="Lucida Console" charset="0"/>
              </a:rPr>
              <a:t>jStride</a:t>
            </a:r>
            <a:r>
              <a:rPr lang="mr-IN" sz="1200" dirty="0">
                <a:solidFill>
                  <a:srgbClr val="FFFF00"/>
                </a:solidFill>
                <a:latin typeface="Lucida Console" charset="0"/>
                <a:ea typeface="Lucida Console" charset="0"/>
                <a:cs typeface="Lucida Console" charset="0"/>
              </a:rPr>
              <a:t> + </a:t>
            </a:r>
            <a:r>
              <a:rPr lang="mr-IN" sz="1200" dirty="0" err="1">
                <a:solidFill>
                  <a:srgbClr val="FFFF00"/>
                </a:solidFill>
                <a:latin typeface="Lucida Console" charset="0"/>
                <a:ea typeface="Lucida Console" charset="0"/>
                <a:cs typeface="Lucida Console" charset="0"/>
              </a:rPr>
              <a:t>k</a:t>
            </a:r>
            <a:r>
              <a:rPr lang="mr-IN" sz="1200" dirty="0">
                <a:solidFill>
                  <a:srgbClr val="FFFF00"/>
                </a:solidFill>
                <a:latin typeface="Lucida Console" charset="0"/>
                <a:ea typeface="Lucida Console" charset="0"/>
                <a:cs typeface="Lucida Console" charset="0"/>
              </a:rPr>
              <a:t>*</a:t>
            </a:r>
            <a:r>
              <a:rPr lang="mr-IN" sz="1200" dirty="0" err="1">
                <a:solidFill>
                  <a:srgbClr val="FFFF00"/>
                </a:solidFill>
                <a:latin typeface="Lucida Console" charset="0"/>
                <a:ea typeface="Lucida Console" charset="0"/>
                <a:cs typeface="Lucida Console" charset="0"/>
              </a:rPr>
              <a:t>kStride</a:t>
            </a:r>
            <a:r>
              <a:rPr lang="mr-IN" sz="1200" dirty="0" smtClean="0">
                <a:solidFill>
                  <a:srgbClr val="FFFF00"/>
                </a:solidFill>
                <a:latin typeface="Lucida Console" charset="0"/>
                <a:ea typeface="Lucida Console" charset="0"/>
                <a:cs typeface="Lucida Console" charset="0"/>
              </a:rPr>
              <a:t>;</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 </a:t>
            </a:r>
            <a:r>
              <a:rPr lang="mr-IN" sz="1200" dirty="0" err="1">
                <a:solidFill>
                  <a:srgbClr val="FFFF00"/>
                </a:solidFill>
                <a:latin typeface="Lucida Console" charset="0"/>
                <a:ea typeface="Lucida Console" charset="0"/>
                <a:cs typeface="Lucida Console" charset="0"/>
              </a:rPr>
              <a:t>new</a:t>
            </a:r>
            <a:r>
              <a:rPr lang="mr-IN" sz="1200" dirty="0">
                <a:solidFill>
                  <a:srgbClr val="FFFF00"/>
                </a:solidFill>
                <a:latin typeface="Lucida Console" charset="0"/>
                <a:ea typeface="Lucida Console" charset="0"/>
                <a:cs typeface="Lucida Console" charset="0"/>
              </a:rPr>
              <a:t>[</a:t>
            </a:r>
            <a:r>
              <a:rPr lang="mr-IN" sz="1200" dirty="0" err="1">
                <a:solidFill>
                  <a:srgbClr val="FFFF00"/>
                </a:solidFill>
                <a:latin typeface="Lucida Console" charset="0"/>
                <a:ea typeface="Lucida Console" charset="0"/>
                <a:cs typeface="Lucida Console" charset="0"/>
              </a:rPr>
              <a:t>ijk</a:t>
            </a:r>
            <a:r>
              <a:rPr lang="mr-IN" sz="1200" dirty="0">
                <a:solidFill>
                  <a:srgbClr val="FFFF00"/>
                </a:solidFill>
                <a:latin typeface="Lucida Console" charset="0"/>
                <a:ea typeface="Lucida Console" charset="0"/>
                <a:cs typeface="Lucida Console" charset="0"/>
              </a:rPr>
              <a:t>] = -6.0*</a:t>
            </a:r>
            <a:r>
              <a:rPr lang="mr-IN" sz="1200" dirty="0" err="1">
                <a:solidFill>
                  <a:srgbClr val="FFFF00"/>
                </a:solidFill>
                <a:latin typeface="Lucida Console" charset="0"/>
                <a:ea typeface="Lucida Console" charset="0"/>
                <a:cs typeface="Lucida Console" charset="0"/>
              </a:rPr>
              <a:t>old</a:t>
            </a:r>
            <a:r>
              <a:rPr lang="mr-IN" sz="1200" dirty="0">
                <a:solidFill>
                  <a:srgbClr val="FFFF00"/>
                </a:solidFill>
                <a:latin typeface="Lucida Console" charset="0"/>
                <a:ea typeface="Lucida Console" charset="0"/>
                <a:cs typeface="Lucida Console" charset="0"/>
              </a:rPr>
              <a:t>[</a:t>
            </a:r>
            <a:r>
              <a:rPr lang="mr-IN" sz="1200" dirty="0" err="1">
                <a:solidFill>
                  <a:srgbClr val="FFFF00"/>
                </a:solidFill>
                <a:latin typeface="Lucida Console" charset="0"/>
                <a:ea typeface="Lucida Console" charset="0"/>
                <a:cs typeface="Lucida Console" charset="0"/>
              </a:rPr>
              <a:t>ijk</a:t>
            </a:r>
            <a:r>
              <a:rPr lang="mr-IN" sz="1200" dirty="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            + </a:t>
            </a:r>
            <a:r>
              <a:rPr lang="mr-IN" sz="1200" dirty="0" err="1" smtClean="0">
                <a:solidFill>
                  <a:srgbClr val="FFFF00"/>
                </a:solidFill>
                <a:latin typeface="Lucida Console" charset="0"/>
                <a:ea typeface="Lucida Console" charset="0"/>
                <a:cs typeface="Lucida Console" charset="0"/>
              </a:rPr>
              <a:t>old</a:t>
            </a:r>
            <a:r>
              <a:rPr lang="mr-IN" sz="1200" dirty="0" smtClean="0">
                <a:solidFill>
                  <a:srgbClr val="FFFF00"/>
                </a:solidFill>
                <a:latin typeface="Lucida Console" charset="0"/>
                <a:ea typeface="Lucida Console" charset="0"/>
                <a:cs typeface="Lucida Console" charset="0"/>
              </a:rPr>
              <a:t>[ijk-1      ]</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              + </a:t>
            </a:r>
            <a:r>
              <a:rPr lang="mr-IN" sz="1200" dirty="0" err="1" smtClean="0">
                <a:solidFill>
                  <a:srgbClr val="FFFF00"/>
                </a:solidFill>
                <a:latin typeface="Lucida Console" charset="0"/>
                <a:ea typeface="Lucida Console" charset="0"/>
                <a:cs typeface="Lucida Console" charset="0"/>
              </a:rPr>
              <a:t>old</a:t>
            </a:r>
            <a:r>
              <a:rPr lang="mr-IN" sz="1200" dirty="0" smtClean="0">
                <a:solidFill>
                  <a:srgbClr val="FFFF00"/>
                </a:solidFill>
                <a:latin typeface="Lucida Console" charset="0"/>
                <a:ea typeface="Lucida Console" charset="0"/>
                <a:cs typeface="Lucida Console" charset="0"/>
              </a:rPr>
              <a:t>[ijk+1      ]</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              + </a:t>
            </a:r>
            <a:r>
              <a:rPr lang="mr-IN" sz="1200" dirty="0" err="1" smtClean="0">
                <a:solidFill>
                  <a:srgbClr val="FFFF00"/>
                </a:solidFill>
                <a:latin typeface="Lucida Console" charset="0"/>
                <a:ea typeface="Lucida Console" charset="0"/>
                <a:cs typeface="Lucida Console" charset="0"/>
              </a:rPr>
              <a:t>old</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ijk-jStride</a:t>
            </a:r>
            <a:r>
              <a:rPr lang="mr-IN" sz="1200" dirty="0" smtClean="0">
                <a:solidFill>
                  <a:srgbClr val="FFFF00"/>
                </a:solidFill>
                <a:latin typeface="Lucida Console" charset="0"/>
                <a:ea typeface="Lucida Console" charset="0"/>
                <a:cs typeface="Lucida Console" charset="0"/>
              </a:rPr>
              <a:t>]</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              + </a:t>
            </a:r>
            <a:r>
              <a:rPr lang="mr-IN" sz="1200" dirty="0" err="1" smtClean="0">
                <a:solidFill>
                  <a:srgbClr val="FFFF00"/>
                </a:solidFill>
                <a:latin typeface="Lucida Console" charset="0"/>
                <a:ea typeface="Lucida Console" charset="0"/>
                <a:cs typeface="Lucida Console" charset="0"/>
              </a:rPr>
              <a:t>old</a:t>
            </a:r>
            <a:r>
              <a:rPr lang="mr-IN" sz="1200" dirty="0" smtClean="0">
                <a:solidFill>
                  <a:srgbClr val="FFFF00"/>
                </a:solidFill>
                <a:latin typeface="Lucida Console" charset="0"/>
                <a:ea typeface="Lucida Console" charset="0"/>
                <a:cs typeface="Lucida Console" charset="0"/>
              </a:rPr>
              <a:t>[</a:t>
            </a:r>
            <a:r>
              <a:rPr lang="mr-IN" sz="1200" dirty="0" err="1" smtClean="0">
                <a:solidFill>
                  <a:srgbClr val="FFFF00"/>
                </a:solidFill>
                <a:latin typeface="Lucida Console" charset="0"/>
                <a:ea typeface="Lucida Console" charset="0"/>
                <a:cs typeface="Lucida Console" charset="0"/>
              </a:rPr>
              <a:t>ijk+jStride</a:t>
            </a:r>
            <a:r>
              <a:rPr lang="mr-IN" sz="1200" dirty="0" smtClean="0">
                <a:solidFill>
                  <a:srgbClr val="FFFF00"/>
                </a:solidFill>
                <a:latin typeface="Lucida Console" charset="0"/>
                <a:ea typeface="Lucida Console" charset="0"/>
                <a:cs typeface="Lucida Console" charset="0"/>
              </a:rPr>
              <a:t>]</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              </a:t>
            </a:r>
            <a:r>
              <a:rPr lang="mr-IN" sz="1200" dirty="0">
                <a:solidFill>
                  <a:srgbClr val="FFFF00"/>
                </a:solidFill>
                <a:latin typeface="Lucida Console" charset="0"/>
                <a:ea typeface="Lucida Console" charset="0"/>
                <a:cs typeface="Lucida Console" charset="0"/>
              </a:rPr>
              <a:t>+ </a:t>
            </a:r>
            <a:r>
              <a:rPr lang="mr-IN" sz="1200" dirty="0" err="1">
                <a:solidFill>
                  <a:srgbClr val="FFFF00"/>
                </a:solidFill>
                <a:latin typeface="Lucida Console" charset="0"/>
                <a:ea typeface="Lucida Console" charset="0"/>
                <a:cs typeface="Lucida Console" charset="0"/>
              </a:rPr>
              <a:t>old</a:t>
            </a:r>
            <a:r>
              <a:rPr lang="mr-IN" sz="1200" dirty="0">
                <a:solidFill>
                  <a:srgbClr val="FFFF00"/>
                </a:solidFill>
                <a:latin typeface="Lucida Console" charset="0"/>
                <a:ea typeface="Lucida Console" charset="0"/>
                <a:cs typeface="Lucida Console" charset="0"/>
              </a:rPr>
              <a:t>[</a:t>
            </a:r>
            <a:r>
              <a:rPr lang="mr-IN" sz="1200" dirty="0" err="1">
                <a:solidFill>
                  <a:srgbClr val="FFFF00"/>
                </a:solidFill>
                <a:latin typeface="Lucida Console" charset="0"/>
                <a:ea typeface="Lucida Console" charset="0"/>
                <a:cs typeface="Lucida Console" charset="0"/>
              </a:rPr>
              <a:t>ijk-kStride</a:t>
            </a:r>
            <a:r>
              <a:rPr lang="mr-IN" sz="1200" dirty="0" smtClean="0">
                <a:solidFill>
                  <a:srgbClr val="FFFF00"/>
                </a:solidFill>
                <a:latin typeface="Lucida Console" charset="0"/>
                <a:ea typeface="Lucida Console" charset="0"/>
                <a:cs typeface="Lucida Console" charset="0"/>
              </a:rPr>
              <a:t>]</a:t>
            </a:r>
            <a:endParaRPr lang="en-US" sz="1200" dirty="0" smtClean="0">
              <a:solidFill>
                <a:srgbClr val="FFFF00"/>
              </a:solidFill>
              <a:latin typeface="Lucida Console" charset="0"/>
              <a:ea typeface="Lucida Console" charset="0"/>
              <a:cs typeface="Lucida Console" charset="0"/>
            </a:endParaRPr>
          </a:p>
          <a:p>
            <a:r>
              <a:rPr lang="en-US" sz="1200" dirty="0" smtClean="0">
                <a:solidFill>
                  <a:srgbClr val="FFFF00"/>
                </a:solidFill>
                <a:latin typeface="Lucida Console" charset="0"/>
                <a:ea typeface="Lucida Console" charset="0"/>
                <a:cs typeface="Lucida Console" charset="0"/>
              </a:rPr>
              <a:t>  </a:t>
            </a:r>
            <a:r>
              <a:rPr lang="mr-IN" sz="1200" dirty="0" smtClean="0">
                <a:solidFill>
                  <a:srgbClr val="FFFF00"/>
                </a:solidFill>
                <a:latin typeface="Lucida Console" charset="0"/>
                <a:ea typeface="Lucida Console" charset="0"/>
                <a:cs typeface="Lucida Console" charset="0"/>
              </a:rPr>
              <a:t>              </a:t>
            </a:r>
            <a:r>
              <a:rPr lang="mr-IN" sz="1200" dirty="0">
                <a:solidFill>
                  <a:srgbClr val="FFFF00"/>
                </a:solidFill>
                <a:latin typeface="Lucida Console" charset="0"/>
                <a:ea typeface="Lucida Console" charset="0"/>
                <a:cs typeface="Lucida Console" charset="0"/>
              </a:rPr>
              <a:t>+ </a:t>
            </a:r>
            <a:r>
              <a:rPr lang="mr-IN" sz="1200" dirty="0" err="1">
                <a:solidFill>
                  <a:srgbClr val="FFFF00"/>
                </a:solidFill>
                <a:latin typeface="Lucida Console" charset="0"/>
                <a:ea typeface="Lucida Console" charset="0"/>
                <a:cs typeface="Lucida Console" charset="0"/>
              </a:rPr>
              <a:t>old</a:t>
            </a:r>
            <a:r>
              <a:rPr lang="mr-IN" sz="1200" dirty="0">
                <a:solidFill>
                  <a:srgbClr val="FFFF00"/>
                </a:solidFill>
                <a:latin typeface="Lucida Console" charset="0"/>
                <a:ea typeface="Lucida Console" charset="0"/>
                <a:cs typeface="Lucida Console" charset="0"/>
              </a:rPr>
              <a:t>[</a:t>
            </a:r>
            <a:r>
              <a:rPr lang="mr-IN" sz="1200" dirty="0" err="1">
                <a:solidFill>
                  <a:srgbClr val="FFFF00"/>
                </a:solidFill>
                <a:latin typeface="Lucida Console" charset="0"/>
                <a:ea typeface="Lucida Console" charset="0"/>
                <a:cs typeface="Lucida Console" charset="0"/>
              </a:rPr>
              <a:t>ijk+kStride</a:t>
            </a:r>
            <a:r>
              <a:rPr lang="mr-IN" sz="1200" dirty="0" smtClean="0">
                <a:solidFill>
                  <a:srgbClr val="FFFF00"/>
                </a:solidFill>
                <a:latin typeface="Lucida Console" charset="0"/>
                <a:ea typeface="Lucida Console" charset="0"/>
                <a:cs typeface="Lucida Console" charset="0"/>
              </a:rPr>
              <a:t>];</a:t>
            </a:r>
            <a:endParaRPr lang="en-US" sz="1200" dirty="0" smtClean="0">
              <a:solidFill>
                <a:srgbClr val="FFFF00"/>
              </a:solidFill>
              <a:latin typeface="Lucida Console" charset="0"/>
              <a:ea typeface="Lucida Console" charset="0"/>
              <a:cs typeface="Lucida Console" charset="0"/>
            </a:endParaRPr>
          </a:p>
          <a:p>
            <a:r>
              <a:rPr lang="mr-IN" sz="1200" dirty="0" smtClean="0">
                <a:solidFill>
                  <a:srgbClr val="FFFF00"/>
                </a:solidFill>
                <a:latin typeface="Lucida Console" charset="0"/>
                <a:ea typeface="Lucida Console" charset="0"/>
                <a:cs typeface="Lucida Console" charset="0"/>
              </a:rPr>
              <a:t>}}}</a:t>
            </a:r>
            <a:endParaRPr lang="en-US" sz="1200" dirty="0">
              <a:solidFill>
                <a:srgbClr val="FFFF00"/>
              </a:solidFill>
              <a:latin typeface="Lucida Console" charset="0"/>
              <a:ea typeface="Lucida Console" charset="0"/>
              <a:cs typeface="Lucida Console" charset="0"/>
            </a:endParaRPr>
          </a:p>
        </p:txBody>
      </p:sp>
      <p:sp>
        <p:nvSpPr>
          <p:cNvPr id="26" name="TextBox 25"/>
          <p:cNvSpPr txBox="1"/>
          <p:nvPr/>
        </p:nvSpPr>
        <p:spPr>
          <a:xfrm>
            <a:off x="8624885" y="6096000"/>
            <a:ext cx="4343400" cy="301752"/>
          </a:xfrm>
          <a:prstGeom prst="rect">
            <a:avLst/>
          </a:prstGeom>
          <a:noFill/>
        </p:spPr>
        <p:txBody>
          <a:bodyPr wrap="square" lIns="0" tIns="0" rIns="0" rtlCol="0" anchor="ctr" anchorCtr="0">
            <a:noAutofit/>
          </a:bodyPr>
          <a:lstStyle/>
          <a:p>
            <a:pPr algn="ctr"/>
            <a:r>
              <a:rPr lang="en-US" sz="1800" dirty="0" smtClean="0"/>
              <a:t>Arithmetic Intensity (</a:t>
            </a:r>
            <a:r>
              <a:rPr lang="en-US" sz="1800" dirty="0" err="1" smtClean="0"/>
              <a:t>Flop:Byte</a:t>
            </a:r>
            <a:r>
              <a:rPr lang="en-US" sz="1800" dirty="0" smtClean="0"/>
              <a:t>)</a:t>
            </a:r>
            <a:endParaRPr lang="en-US" sz="1800" dirty="0"/>
          </a:p>
        </p:txBody>
      </p:sp>
      <p:sp>
        <p:nvSpPr>
          <p:cNvPr id="27" name="TextBox 26"/>
          <p:cNvSpPr txBox="1"/>
          <p:nvPr/>
        </p:nvSpPr>
        <p:spPr>
          <a:xfrm>
            <a:off x="9601200" y="5791200"/>
            <a:ext cx="1371600" cy="301752"/>
          </a:xfrm>
          <a:prstGeom prst="rect">
            <a:avLst/>
          </a:prstGeom>
          <a:noFill/>
        </p:spPr>
        <p:txBody>
          <a:bodyPr wrap="square" lIns="0" tIns="0" rIns="0" bIns="0" rtlCol="0" anchor="ctr" anchorCtr="0">
            <a:noAutofit/>
          </a:bodyPr>
          <a:lstStyle/>
          <a:p>
            <a:pPr algn="ctr"/>
            <a:r>
              <a:rPr lang="en-US" sz="1800" dirty="0" smtClean="0"/>
              <a:t>0.083</a:t>
            </a:r>
            <a:endParaRPr lang="en-US" sz="1800" dirty="0"/>
          </a:p>
        </p:txBody>
      </p:sp>
      <p:sp>
        <p:nvSpPr>
          <p:cNvPr id="28" name="TextBox 27"/>
          <p:cNvSpPr txBox="1"/>
          <p:nvPr/>
        </p:nvSpPr>
        <p:spPr>
          <a:xfrm>
            <a:off x="10439400" y="5791200"/>
            <a:ext cx="1371600" cy="301752"/>
          </a:xfrm>
          <a:prstGeom prst="rect">
            <a:avLst/>
          </a:prstGeom>
          <a:noFill/>
        </p:spPr>
        <p:txBody>
          <a:bodyPr wrap="square" lIns="0" tIns="0" rIns="0" bIns="0" rtlCol="0" anchor="ctr" anchorCtr="0">
            <a:noAutofit/>
          </a:bodyPr>
          <a:lstStyle/>
          <a:p>
            <a:pPr algn="ctr"/>
            <a:r>
              <a:rPr lang="en-US" sz="1800" dirty="0" smtClean="0"/>
              <a:t>0.44</a:t>
            </a:r>
            <a:endParaRPr lang="en-US" sz="1800" dirty="0"/>
          </a:p>
        </p:txBody>
      </p:sp>
    </p:spTree>
    <p:extLst>
      <p:ext uri="{BB962C8B-B14F-4D97-AF65-F5344CB8AC3E}">
        <p14:creationId xmlns:p14="http://schemas.microsoft.com/office/powerpoint/2010/main" val="89212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Roofline</a:t>
            </a:r>
            <a:endParaRPr lang="en-US" dirty="0"/>
          </a:p>
        </p:txBody>
      </p:sp>
      <p:sp>
        <p:nvSpPr>
          <p:cNvPr id="3" name="Content Placeholder 2"/>
          <p:cNvSpPr>
            <a:spLocks noGrp="1"/>
          </p:cNvSpPr>
          <p:nvPr>
            <p:ph idx="1"/>
          </p:nvPr>
        </p:nvSpPr>
        <p:spPr>
          <a:xfrm>
            <a:off x="457200" y="1447800"/>
            <a:ext cx="7772400" cy="1524000"/>
          </a:xfrm>
        </p:spPr>
        <p:txBody>
          <a:bodyPr/>
          <a:lstStyle/>
          <a:p>
            <a:pPr marL="457200" indent="-457200">
              <a:spcBef>
                <a:spcPts val="800"/>
              </a:spcBef>
              <a:buFont typeface="Wingdings" charset="2"/>
              <a:buChar char="§"/>
            </a:pPr>
            <a:r>
              <a:rPr lang="en-US" sz="3200" dirty="0" smtClean="0"/>
              <a:t>Real processors have multiple levels of memory</a:t>
            </a:r>
          </a:p>
          <a:p>
            <a:pPr marL="914400" indent="-457200">
              <a:spcBef>
                <a:spcPts val="800"/>
              </a:spcBef>
              <a:buFont typeface="Arial" charset="0"/>
              <a:buChar char="•"/>
            </a:pPr>
            <a:r>
              <a:rPr lang="en-US" sz="2400" dirty="0" smtClean="0"/>
              <a:t>Registers</a:t>
            </a:r>
          </a:p>
          <a:p>
            <a:pPr marL="914400" indent="-457200">
              <a:spcBef>
                <a:spcPts val="800"/>
              </a:spcBef>
              <a:buFont typeface="Arial" charset="0"/>
              <a:buChar char="•"/>
            </a:pPr>
            <a:r>
              <a:rPr lang="en-US" sz="2400" dirty="0" smtClean="0"/>
              <a:t>L1, L2, L3 cache</a:t>
            </a:r>
          </a:p>
          <a:p>
            <a:pPr marL="914400" indent="-457200">
              <a:spcBef>
                <a:spcPts val="800"/>
              </a:spcBef>
              <a:buFont typeface="Arial" charset="0"/>
              <a:buChar char="•"/>
            </a:pPr>
            <a:r>
              <a:rPr lang="en-US" sz="2400" dirty="0" smtClean="0"/>
              <a:t>MCDRAM/HBM (KNL/GPU device memory)</a:t>
            </a:r>
          </a:p>
          <a:p>
            <a:pPr marL="914400" indent="-457200">
              <a:spcBef>
                <a:spcPts val="800"/>
              </a:spcBef>
              <a:buFont typeface="Arial" charset="0"/>
              <a:buChar char="•"/>
            </a:pPr>
            <a:r>
              <a:rPr lang="en-US" sz="2400" dirty="0" smtClean="0"/>
              <a:t>DDR (main memory)</a:t>
            </a:r>
          </a:p>
          <a:p>
            <a:pPr marL="914400" indent="-457200">
              <a:spcBef>
                <a:spcPts val="800"/>
              </a:spcBef>
              <a:buFont typeface="Arial" charset="0"/>
              <a:buChar char="•"/>
            </a:pPr>
            <a:r>
              <a:rPr lang="en-US" sz="2400" dirty="0" smtClean="0"/>
              <a:t>NVRAM (non-volatile memory)</a:t>
            </a:r>
            <a:endParaRPr lang="en-US" sz="2400" b="1" dirty="0" smtClean="0">
              <a:solidFill>
                <a:srgbClr val="FF0080"/>
              </a:solidFill>
            </a:endParaRPr>
          </a:p>
          <a:p>
            <a:pPr marL="457200" indent="-457200">
              <a:spcBef>
                <a:spcPts val="800"/>
              </a:spcBef>
              <a:buFont typeface="Wingdings" charset="2"/>
              <a:buChar char="§"/>
            </a:pPr>
            <a:r>
              <a:rPr lang="en-US" sz="3200" dirty="0" smtClean="0"/>
              <a:t>Applications can have locality in each level</a:t>
            </a:r>
          </a:p>
          <a:p>
            <a:pPr marL="914400" indent="-457200">
              <a:spcBef>
                <a:spcPts val="800"/>
              </a:spcBef>
              <a:buFont typeface="Wingdings" charset="2"/>
              <a:buChar char="§"/>
            </a:pPr>
            <a:r>
              <a:rPr lang="en-US" sz="2400" dirty="0" smtClean="0"/>
              <a:t>Unique data movements imply unique AI’s</a:t>
            </a:r>
          </a:p>
          <a:p>
            <a:pPr marL="914400" indent="-457200">
              <a:spcBef>
                <a:spcPts val="800"/>
              </a:spcBef>
              <a:buFont typeface="Wingdings" charset="2"/>
              <a:buChar char="§"/>
            </a:pPr>
            <a:r>
              <a:rPr lang="en-US" sz="2400" dirty="0" smtClean="0"/>
              <a:t>Moreover, each level will have a unique bandwidth</a:t>
            </a:r>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9</a:t>
            </a:fld>
            <a:endParaRPr lang="en-US" dirty="0"/>
          </a:p>
        </p:txBody>
      </p:sp>
    </p:spTree>
    <p:extLst>
      <p:ext uri="{BB962C8B-B14F-4D97-AF65-F5344CB8AC3E}">
        <p14:creationId xmlns:p14="http://schemas.microsoft.com/office/powerpoint/2010/main" val="389193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LBNL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LBNL_Template.pot</Template>
  <TotalTime>4191</TotalTime>
  <Words>2679</Words>
  <Application>Microsoft Macintosh PowerPoint</Application>
  <PresentationFormat>Custom</PresentationFormat>
  <Paragraphs>540</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Lucida Console</vt:lpstr>
      <vt:lpstr>Lucida Grande</vt:lpstr>
      <vt:lpstr>ＭＳ Ｐゴシック</vt:lpstr>
      <vt:lpstr>Wingdings</vt:lpstr>
      <vt:lpstr>ZapfDingbatsITC</vt:lpstr>
      <vt:lpstr>LBNL_Template</vt:lpstr>
      <vt:lpstr>Introduction to the Roofline Model</vt:lpstr>
      <vt:lpstr>Acknowledgements</vt:lpstr>
      <vt:lpstr>Why Use Performance Models or Tools?</vt:lpstr>
      <vt:lpstr>Performance Models / Simulators</vt:lpstr>
      <vt:lpstr>Roofline Model</vt:lpstr>
      <vt:lpstr>(DRAM) Roofline</vt:lpstr>
      <vt:lpstr>Roofline Example #1</vt:lpstr>
      <vt:lpstr>Roofline Example #2</vt:lpstr>
      <vt:lpstr>Hierarchical Roofline</vt:lpstr>
      <vt:lpstr>Hierarchical Roofline</vt:lpstr>
      <vt:lpstr>Hierarchical Roofline</vt:lpstr>
      <vt:lpstr>Hierarchical Roofline</vt:lpstr>
      <vt:lpstr>Hierarchical Roofline</vt:lpstr>
      <vt:lpstr>Data, Instruction, Thread-Level Parallelism…</vt:lpstr>
      <vt:lpstr>Initial LBL/NERSC Roofline Efforts</vt:lpstr>
      <vt:lpstr>Initial LBL Roofline Efforts / Goals</vt:lpstr>
      <vt:lpstr>Node Characterization?</vt:lpstr>
      <vt:lpstr>Instrumentation with Performance Counters?</vt:lpstr>
      <vt:lpstr>Forced to Cobble Together Tools…</vt:lpstr>
      <vt:lpstr>Initial Roofline Analysis of NESAP Codes</vt:lpstr>
      <vt:lpstr>Evaluation of LIKWID</vt:lpstr>
      <vt:lpstr>Need an integrated solution…</vt:lpstr>
      <vt:lpstr>Intel Advisor</vt:lpstr>
      <vt:lpstr>Hierarchical Roofline vs. Cache-Aware Roofline  …understanding different Roofline formulations in Advisor</vt:lpstr>
      <vt:lpstr>There are two Major Roofline Formulations:</vt:lpstr>
      <vt:lpstr>PowerPoint Presentation</vt:lpstr>
      <vt:lpstr>Example: STREAM</vt:lpstr>
      <vt:lpstr>Example: STREAM</vt:lpstr>
      <vt:lpstr>Example: 7-point Stencil (Small Problem)</vt:lpstr>
      <vt:lpstr>Example: 7-point Stencil (Small Problem)</vt:lpstr>
      <vt:lpstr>Example: 7-point Stencil (Small Problem)</vt:lpstr>
      <vt:lpstr>Example: 7-point Stencil (Large Problem)</vt:lpstr>
      <vt:lpstr>Example: 7-point Stencil (Observed Perf.)</vt:lpstr>
      <vt:lpstr>Example: 7-point Stencil (Observed Perf.)</vt:lpstr>
      <vt:lpstr>Questions?</vt:lpstr>
    </vt:vector>
  </TitlesOfParts>
  <Company>UCB</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Samuel Williams</dc:creator>
  <cp:lastModifiedBy>Microsoft Office User</cp:lastModifiedBy>
  <cp:revision>537</cp:revision>
  <cp:lastPrinted>2017-08-16T20:35:39Z</cp:lastPrinted>
  <dcterms:created xsi:type="dcterms:W3CDTF">2016-03-03T18:27:37Z</dcterms:created>
  <dcterms:modified xsi:type="dcterms:W3CDTF">2017-11-17T20:28:12Z</dcterms:modified>
</cp:coreProperties>
</file>