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slides/slide34.xml" ContentType="application/vnd.openxmlformats-officedocument.presentationml.slide+xml"/>
  <Default Extension="jpeg" ContentType="image/jpeg"/>
  <Override PartName="/ppt/slideLayouts/slideLayout1.xml" ContentType="application/vnd.openxmlformats-officedocument.presentationml.slideLayout+xml"/>
  <Override PartName="/ppt/theme/theme2.xml" ContentType="application/vnd.openxmlformats-officedocument.theme+xml"/>
  <Override PartName="/ppt/slides/slide22.xml" ContentType="application/vnd.openxmlformats-officedocument.presentationml.slide+xml"/>
  <Override PartName="/ppt/slides/slide30.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slides/slide31.xml" ContentType="application/vnd.openxmlformats-officedocument.presentationml.slide+xml"/>
  <Default Extension="pdf" ContentType="application/pd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8" r:id="rId1"/>
  </p:sldMasterIdLst>
  <p:notesMasterIdLst>
    <p:notesMasterId r:id="rId36"/>
  </p:notesMasterIdLst>
  <p:handoutMasterIdLst>
    <p:handoutMasterId r:id="rId37"/>
  </p:handoutMasterIdLst>
  <p:sldIdLst>
    <p:sldId id="266" r:id="rId2"/>
    <p:sldId id="351" r:id="rId3"/>
    <p:sldId id="328" r:id="rId4"/>
    <p:sldId id="347" r:id="rId5"/>
    <p:sldId id="327" r:id="rId6"/>
    <p:sldId id="333" r:id="rId7"/>
    <p:sldId id="334" r:id="rId8"/>
    <p:sldId id="336" r:id="rId9"/>
    <p:sldId id="269" r:id="rId10"/>
    <p:sldId id="349" r:id="rId11"/>
    <p:sldId id="313" r:id="rId12"/>
    <p:sldId id="330" r:id="rId13"/>
    <p:sldId id="311" r:id="rId14"/>
    <p:sldId id="320" r:id="rId15"/>
    <p:sldId id="331" r:id="rId16"/>
    <p:sldId id="321" r:id="rId17"/>
    <p:sldId id="332" r:id="rId18"/>
    <p:sldId id="338" r:id="rId19"/>
    <p:sldId id="340" r:id="rId20"/>
    <p:sldId id="317" r:id="rId21"/>
    <p:sldId id="318" r:id="rId22"/>
    <p:sldId id="325" r:id="rId23"/>
    <p:sldId id="339" r:id="rId24"/>
    <p:sldId id="341" r:id="rId25"/>
    <p:sldId id="342" r:id="rId26"/>
    <p:sldId id="343" r:id="rId27"/>
    <p:sldId id="350" r:id="rId28"/>
    <p:sldId id="344" r:id="rId29"/>
    <p:sldId id="345" r:id="rId30"/>
    <p:sldId id="308" r:id="rId31"/>
    <p:sldId id="348" r:id="rId32"/>
    <p:sldId id="309" r:id="rId33"/>
    <p:sldId id="310" r:id="rId34"/>
    <p:sldId id="272" r:id="rId35"/>
  </p:sldIdLst>
  <p:sldSz cx="14630400" cy="8229600"/>
  <p:notesSz cx="6858000" cy="9144000"/>
  <p:defaultTextStyle>
    <a:defPPr>
      <a:defRPr lang="en-US"/>
    </a:defPPr>
    <a:lvl1pPr algn="l" rtl="0" fontAlgn="base">
      <a:spcBef>
        <a:spcPct val="0"/>
      </a:spcBef>
      <a:spcAft>
        <a:spcPct val="0"/>
      </a:spcAft>
      <a:defRPr sz="3400" kern="1200">
        <a:solidFill>
          <a:schemeClr val="tx1"/>
        </a:solidFill>
        <a:latin typeface="Arial" pitchFamily="-106" charset="0"/>
        <a:ea typeface="ＭＳ Ｐゴシック" pitchFamily="-106" charset="-128"/>
        <a:cs typeface="ＭＳ Ｐゴシック" pitchFamily="-106" charset="-128"/>
      </a:defRPr>
    </a:lvl1pPr>
    <a:lvl2pPr marL="653110" algn="l" rtl="0" fontAlgn="base">
      <a:spcBef>
        <a:spcPct val="0"/>
      </a:spcBef>
      <a:spcAft>
        <a:spcPct val="0"/>
      </a:spcAft>
      <a:defRPr sz="3400" kern="1200">
        <a:solidFill>
          <a:schemeClr val="tx1"/>
        </a:solidFill>
        <a:latin typeface="Arial" pitchFamily="-106" charset="0"/>
        <a:ea typeface="ＭＳ Ｐゴシック" pitchFamily="-106" charset="-128"/>
        <a:cs typeface="ＭＳ Ｐゴシック" pitchFamily="-106" charset="-128"/>
      </a:defRPr>
    </a:lvl2pPr>
    <a:lvl3pPr marL="1306220" algn="l" rtl="0" fontAlgn="base">
      <a:spcBef>
        <a:spcPct val="0"/>
      </a:spcBef>
      <a:spcAft>
        <a:spcPct val="0"/>
      </a:spcAft>
      <a:defRPr sz="3400" kern="1200">
        <a:solidFill>
          <a:schemeClr val="tx1"/>
        </a:solidFill>
        <a:latin typeface="Arial" pitchFamily="-106" charset="0"/>
        <a:ea typeface="ＭＳ Ｐゴシック" pitchFamily="-106" charset="-128"/>
        <a:cs typeface="ＭＳ Ｐゴシック" pitchFamily="-106" charset="-128"/>
      </a:defRPr>
    </a:lvl3pPr>
    <a:lvl4pPr marL="1959331" algn="l" rtl="0" fontAlgn="base">
      <a:spcBef>
        <a:spcPct val="0"/>
      </a:spcBef>
      <a:spcAft>
        <a:spcPct val="0"/>
      </a:spcAft>
      <a:defRPr sz="3400" kern="1200">
        <a:solidFill>
          <a:schemeClr val="tx1"/>
        </a:solidFill>
        <a:latin typeface="Arial" pitchFamily="-106" charset="0"/>
        <a:ea typeface="ＭＳ Ｐゴシック" pitchFamily="-106" charset="-128"/>
        <a:cs typeface="ＭＳ Ｐゴシック" pitchFamily="-106" charset="-128"/>
      </a:defRPr>
    </a:lvl4pPr>
    <a:lvl5pPr marL="2612441" algn="l" rtl="0" fontAlgn="base">
      <a:spcBef>
        <a:spcPct val="0"/>
      </a:spcBef>
      <a:spcAft>
        <a:spcPct val="0"/>
      </a:spcAft>
      <a:defRPr sz="3400" kern="1200">
        <a:solidFill>
          <a:schemeClr val="tx1"/>
        </a:solidFill>
        <a:latin typeface="Arial" pitchFamily="-106" charset="0"/>
        <a:ea typeface="ＭＳ Ｐゴシック" pitchFamily="-106" charset="-128"/>
        <a:cs typeface="ＭＳ Ｐゴシック" pitchFamily="-106" charset="-128"/>
      </a:defRPr>
    </a:lvl5pPr>
    <a:lvl6pPr marL="3265551" algn="l" defTabSz="653110" rtl="0" eaLnBrk="1" latinLnBrk="0" hangingPunct="1">
      <a:defRPr sz="3400" kern="1200">
        <a:solidFill>
          <a:schemeClr val="tx1"/>
        </a:solidFill>
        <a:latin typeface="Arial" pitchFamily="-106" charset="0"/>
        <a:ea typeface="ＭＳ Ｐゴシック" pitchFamily="-106" charset="-128"/>
        <a:cs typeface="ＭＳ Ｐゴシック" pitchFamily="-106" charset="-128"/>
      </a:defRPr>
    </a:lvl6pPr>
    <a:lvl7pPr marL="3918661" algn="l" defTabSz="653110" rtl="0" eaLnBrk="1" latinLnBrk="0" hangingPunct="1">
      <a:defRPr sz="3400" kern="1200">
        <a:solidFill>
          <a:schemeClr val="tx1"/>
        </a:solidFill>
        <a:latin typeface="Arial" pitchFamily="-106" charset="0"/>
        <a:ea typeface="ＭＳ Ｐゴシック" pitchFamily="-106" charset="-128"/>
        <a:cs typeface="ＭＳ Ｐゴシック" pitchFamily="-106" charset="-128"/>
      </a:defRPr>
    </a:lvl7pPr>
    <a:lvl8pPr marL="4571771" algn="l" defTabSz="653110" rtl="0" eaLnBrk="1" latinLnBrk="0" hangingPunct="1">
      <a:defRPr sz="3400" kern="1200">
        <a:solidFill>
          <a:schemeClr val="tx1"/>
        </a:solidFill>
        <a:latin typeface="Arial" pitchFamily="-106" charset="0"/>
        <a:ea typeface="ＭＳ Ｐゴシック" pitchFamily="-106" charset="-128"/>
        <a:cs typeface="ＭＳ Ｐゴシック" pitchFamily="-106" charset="-128"/>
      </a:defRPr>
    </a:lvl8pPr>
    <a:lvl9pPr marL="5224882" algn="l" defTabSz="653110" rtl="0" eaLnBrk="1" latinLnBrk="0" hangingPunct="1">
      <a:defRPr sz="3400" kern="1200">
        <a:solidFill>
          <a:schemeClr val="tx1"/>
        </a:solidFill>
        <a:latin typeface="Arial" pitchFamily="-106" charset="0"/>
        <a:ea typeface="ＭＳ Ｐゴシック" pitchFamily="-106" charset="-128"/>
        <a:cs typeface="ＭＳ Ｐゴシック" pitchFamily="-106"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clrMru>
    <a:srgbClr val="FF0080"/>
    <a:srgbClr val="FF6666"/>
    <a:srgbClr val="66FF66"/>
    <a:srgbClr val="FFCC66"/>
    <a:srgbClr val="804000"/>
    <a:srgbClr val="66FFCC"/>
    <a:srgbClr val="FF8000"/>
    <a:srgbClr val="FF6FCF"/>
    <a:srgbClr val="66CCFF"/>
    <a:srgbClr val="CCFF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12874" autoAdjust="0"/>
    <p:restoredTop sz="90075" autoAdjust="0"/>
  </p:normalViewPr>
  <p:slideViewPr>
    <p:cSldViewPr showGuides="1">
      <p:cViewPr varScale="1">
        <p:scale>
          <a:sx n="87" d="100"/>
          <a:sy n="87" d="100"/>
        </p:scale>
        <p:origin x="-128" y="-408"/>
      </p:cViewPr>
      <p:guideLst>
        <p:guide orient="horz" pos="2592"/>
        <p:guide pos="4608"/>
      </p:guideLst>
    </p:cSldViewPr>
  </p:slideViewPr>
  <p:notesTextViewPr>
    <p:cViewPr>
      <p:scale>
        <a:sx n="100" d="100"/>
        <a:sy n="100" d="100"/>
      </p:scale>
      <p:origin x="0" y="0"/>
    </p:cViewPr>
  </p:notesTextViewPr>
  <p:notesViewPr>
    <p:cSldViewPr snapToGrid="0" showGuides="1">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000">
                <a:latin typeface="Arial" pitchFamily="-109" charset="0"/>
                <a:ea typeface="ＭＳ Ｐゴシック" pitchFamily="-109" charset="-128"/>
                <a:cs typeface="ＭＳ Ｐゴシック" pitchFamily="-109"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000">
                <a:latin typeface="Arial" pitchFamily="-109" charset="0"/>
                <a:ea typeface="ＭＳ Ｐゴシック" pitchFamily="-109" charset="-128"/>
                <a:cs typeface="ＭＳ Ｐゴシック" pitchFamily="-109" charset="-128"/>
              </a:defRPr>
            </a:lvl1pPr>
          </a:lstStyle>
          <a:p>
            <a:pPr>
              <a:defRPr/>
            </a:pPr>
            <a:fld id="{F3512E2B-AB16-1F40-9F82-CED6EF5B28CB}" type="datetime1">
              <a:rPr lang="en-US"/>
              <a:pPr>
                <a:defRPr/>
              </a:pPr>
              <a:t>3/23/16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800">
                <a:latin typeface="Arial" pitchFamily="-109" charset="0"/>
                <a:ea typeface="ＭＳ Ｐゴシック" pitchFamily="-109" charset="-128"/>
                <a:cs typeface="ＭＳ Ｐゴシック" pitchFamily="-109"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0" hangingPunct="0">
              <a:defRPr sz="800">
                <a:latin typeface="Arial" pitchFamily="-109" charset="0"/>
                <a:ea typeface="ＭＳ Ｐゴシック" pitchFamily="-109" charset="-128"/>
                <a:cs typeface="ＭＳ Ｐゴシック" pitchFamily="-109" charset="-128"/>
              </a:defRPr>
            </a:lvl1pPr>
          </a:lstStyle>
          <a:p>
            <a:pPr>
              <a:defRPr/>
            </a:pPr>
            <a:fld id="{1CFB7D28-B826-2846-AF11-E6EE4826389B}"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1229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a:latin typeface="Arial" pitchFamily="-109" charset="0"/>
                <a:ea typeface="ＭＳ Ｐゴシック" pitchFamily="-109" charset="-128"/>
                <a:cs typeface="ＭＳ Ｐゴシック" pitchFamily="-109" charset="-128"/>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a:latin typeface="Arial" pitchFamily="-109" charset="0"/>
                <a:ea typeface="ＭＳ Ｐゴシック" pitchFamily="-109" charset="-128"/>
                <a:cs typeface="ＭＳ Ｐゴシック" pitchFamily="-109" charset="-128"/>
              </a:defRPr>
            </a:lvl1pPr>
          </a:lstStyle>
          <a:p>
            <a:pPr>
              <a:defRPr/>
            </a:pPr>
            <a:fld id="{310EB0D7-19A2-974B-BD7A-EA08ECDF734C}"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700" kern="1200">
        <a:solidFill>
          <a:schemeClr val="tx1"/>
        </a:solidFill>
        <a:latin typeface="Arial" charset="0"/>
        <a:ea typeface="ＭＳ Ｐゴシック" charset="-128"/>
        <a:cs typeface="ＭＳ Ｐゴシック" charset="-128"/>
      </a:defRPr>
    </a:lvl1pPr>
    <a:lvl2pPr marL="653110" algn="l" rtl="0" eaLnBrk="0" fontAlgn="base" hangingPunct="0">
      <a:spcBef>
        <a:spcPct val="30000"/>
      </a:spcBef>
      <a:spcAft>
        <a:spcPct val="0"/>
      </a:spcAft>
      <a:defRPr sz="1700" kern="1200">
        <a:solidFill>
          <a:schemeClr val="tx1"/>
        </a:solidFill>
        <a:latin typeface="Arial" charset="0"/>
        <a:ea typeface="ＭＳ Ｐゴシック" charset="-128"/>
        <a:cs typeface="+mn-cs"/>
      </a:defRPr>
    </a:lvl2pPr>
    <a:lvl3pPr marL="1306220" algn="l" rtl="0" eaLnBrk="0" fontAlgn="base" hangingPunct="0">
      <a:spcBef>
        <a:spcPct val="30000"/>
      </a:spcBef>
      <a:spcAft>
        <a:spcPct val="0"/>
      </a:spcAft>
      <a:defRPr sz="1700" kern="1200">
        <a:solidFill>
          <a:schemeClr val="tx1"/>
        </a:solidFill>
        <a:latin typeface="Arial" charset="0"/>
        <a:ea typeface="ＭＳ Ｐゴシック" charset="-128"/>
        <a:cs typeface="+mn-cs"/>
      </a:defRPr>
    </a:lvl3pPr>
    <a:lvl4pPr marL="1959331" algn="l" rtl="0" eaLnBrk="0" fontAlgn="base" hangingPunct="0">
      <a:spcBef>
        <a:spcPct val="30000"/>
      </a:spcBef>
      <a:spcAft>
        <a:spcPct val="0"/>
      </a:spcAft>
      <a:defRPr sz="1700" kern="1200">
        <a:solidFill>
          <a:schemeClr val="tx1"/>
        </a:solidFill>
        <a:latin typeface="Arial" charset="0"/>
        <a:ea typeface="ＭＳ Ｐゴシック" charset="-128"/>
        <a:cs typeface="+mn-cs"/>
      </a:defRPr>
    </a:lvl4pPr>
    <a:lvl5pPr marL="2612441" algn="l" rtl="0" eaLnBrk="0" fontAlgn="base" hangingPunct="0">
      <a:spcBef>
        <a:spcPct val="30000"/>
      </a:spcBef>
      <a:spcAft>
        <a:spcPct val="0"/>
      </a:spcAft>
      <a:defRPr sz="1700" kern="1200">
        <a:solidFill>
          <a:schemeClr val="tx1"/>
        </a:solidFill>
        <a:latin typeface="Arial" charset="0"/>
        <a:ea typeface="ＭＳ Ｐゴシック" charset="-128"/>
        <a:cs typeface="+mn-cs"/>
      </a:defRPr>
    </a:lvl5pPr>
    <a:lvl6pPr marL="3265551" algn="l" defTabSz="653110" rtl="0" eaLnBrk="1" latinLnBrk="0" hangingPunct="1">
      <a:defRPr sz="1700" kern="1200">
        <a:solidFill>
          <a:schemeClr val="tx1"/>
        </a:solidFill>
        <a:latin typeface="+mn-lt"/>
        <a:ea typeface="+mn-ea"/>
        <a:cs typeface="+mn-cs"/>
      </a:defRPr>
    </a:lvl6pPr>
    <a:lvl7pPr marL="3918661" algn="l" defTabSz="653110" rtl="0" eaLnBrk="1" latinLnBrk="0" hangingPunct="1">
      <a:defRPr sz="1700" kern="1200">
        <a:solidFill>
          <a:schemeClr val="tx1"/>
        </a:solidFill>
        <a:latin typeface="+mn-lt"/>
        <a:ea typeface="+mn-ea"/>
        <a:cs typeface="+mn-cs"/>
      </a:defRPr>
    </a:lvl7pPr>
    <a:lvl8pPr marL="4571771" algn="l" defTabSz="653110" rtl="0" eaLnBrk="1" latinLnBrk="0" hangingPunct="1">
      <a:defRPr sz="1700" kern="1200">
        <a:solidFill>
          <a:schemeClr val="tx1"/>
        </a:solidFill>
        <a:latin typeface="+mn-lt"/>
        <a:ea typeface="+mn-ea"/>
        <a:cs typeface="+mn-cs"/>
      </a:defRPr>
    </a:lvl8pPr>
    <a:lvl9pPr marL="5224882" algn="l" defTabSz="653110" rtl="0" eaLnBrk="1" latinLnBrk="0" hangingPunct="1">
      <a:defRPr sz="1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Edison is &gt; 64% of</a:t>
            </a:r>
            <a:r>
              <a:rPr lang="en-US" baseline="0" dirty="0" smtClean="0"/>
              <a:t> Roofline (machine balance ~ 0.22)</a:t>
            </a:r>
          </a:p>
          <a:p>
            <a:r>
              <a:rPr lang="en-US" baseline="0" dirty="0" smtClean="0"/>
              <a:t>Mira is &gt; 50% of Roofline (machine balance ~ 0.12)</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SX-ACE &gt; 24% of Roofline (machine balance ~ 1.0)</a:t>
            </a:r>
          </a:p>
          <a:p>
            <a:endParaRPr lang="en-US" dirty="0"/>
          </a:p>
        </p:txBody>
      </p:sp>
      <p:sp>
        <p:nvSpPr>
          <p:cNvPr id="4" name="Slide Number Placeholder 3"/>
          <p:cNvSpPr>
            <a:spLocks noGrp="1"/>
          </p:cNvSpPr>
          <p:nvPr>
            <p:ph type="sldNum" sz="quarter" idx="10"/>
          </p:nvPr>
        </p:nvSpPr>
        <p:spPr/>
        <p:txBody>
          <a:bodyPr/>
          <a:lstStyle/>
          <a:p>
            <a:pPr>
              <a:defRPr/>
            </a:pPr>
            <a:fld id="{310EB0D7-19A2-974B-BD7A-EA08ECDF734C}" type="slidenum">
              <a:rPr lang="en-US" smtClean="0"/>
              <a:pPr>
                <a:defRPr/>
              </a:pPr>
              <a:t>25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Edison is &gt; 64% of</a:t>
            </a:r>
            <a:r>
              <a:rPr lang="en-US" baseline="0" dirty="0" smtClean="0"/>
              <a:t> Roofline (machine balance ~ 0.22)</a:t>
            </a:r>
          </a:p>
          <a:p>
            <a:r>
              <a:rPr lang="en-US" baseline="0" dirty="0" smtClean="0"/>
              <a:t>Mira is &gt; 50% of Roofline (machine balance ~ 0.12)</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SX-ACE &gt; 24% of Roofline (machine balance ~ 1.0)</a:t>
            </a:r>
          </a:p>
          <a:p>
            <a:endParaRPr lang="en-US" dirty="0"/>
          </a:p>
        </p:txBody>
      </p:sp>
      <p:sp>
        <p:nvSpPr>
          <p:cNvPr id="4" name="Slide Number Placeholder 3"/>
          <p:cNvSpPr>
            <a:spLocks noGrp="1"/>
          </p:cNvSpPr>
          <p:nvPr>
            <p:ph type="sldNum" sz="quarter" idx="10"/>
          </p:nvPr>
        </p:nvSpPr>
        <p:spPr/>
        <p:txBody>
          <a:bodyPr/>
          <a:lstStyle/>
          <a:p>
            <a:pPr>
              <a:defRPr/>
            </a:pPr>
            <a:fld id="{310EB0D7-19A2-974B-BD7A-EA08ECDF734C}" type="slidenum">
              <a:rPr lang="en-US" smtClean="0"/>
              <a:pPr>
                <a:defRPr/>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Edison is &gt; 64% of</a:t>
            </a:r>
            <a:r>
              <a:rPr lang="en-US" baseline="0" dirty="0" smtClean="0"/>
              <a:t> Roofline (machine balance ~ 0.22)</a:t>
            </a:r>
          </a:p>
          <a:p>
            <a:r>
              <a:rPr lang="en-US" baseline="0" dirty="0" smtClean="0"/>
              <a:t>Mira is &gt; 50% of Roofline (machine balance ~ 0.12)</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SX-ACE &gt; 24% of Roofline (machine balance ~ 1.0)</a:t>
            </a:r>
          </a:p>
          <a:p>
            <a:endParaRPr lang="en-US" dirty="0"/>
          </a:p>
        </p:txBody>
      </p:sp>
      <p:sp>
        <p:nvSpPr>
          <p:cNvPr id="4" name="Slide Number Placeholder 3"/>
          <p:cNvSpPr>
            <a:spLocks noGrp="1"/>
          </p:cNvSpPr>
          <p:nvPr>
            <p:ph type="sldNum" sz="quarter" idx="10"/>
          </p:nvPr>
        </p:nvSpPr>
        <p:spPr/>
        <p:txBody>
          <a:bodyPr/>
          <a:lstStyle/>
          <a:p>
            <a:pPr>
              <a:defRPr/>
            </a:pPr>
            <a:fld id="{310EB0D7-19A2-974B-BD7A-EA08ECDF734C}" type="slidenum">
              <a:rPr lang="en-US" smtClean="0"/>
              <a:pPr>
                <a:defRPr/>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Edison is &gt; 64% of</a:t>
            </a:r>
            <a:r>
              <a:rPr lang="en-US" baseline="0" dirty="0" smtClean="0"/>
              <a:t> Roofline (machine balance ~ 0.22)</a:t>
            </a:r>
          </a:p>
          <a:p>
            <a:r>
              <a:rPr lang="en-US" baseline="0" dirty="0" smtClean="0"/>
              <a:t>Mira is &gt; 50% of Roofline (machine balance ~ 0.12)</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SX-ACE &gt; 24% of Roofline (machine balance ~ 1.0)</a:t>
            </a:r>
          </a:p>
          <a:p>
            <a:endParaRPr lang="en-US" dirty="0"/>
          </a:p>
        </p:txBody>
      </p:sp>
      <p:sp>
        <p:nvSpPr>
          <p:cNvPr id="4" name="Slide Number Placeholder 3"/>
          <p:cNvSpPr>
            <a:spLocks noGrp="1"/>
          </p:cNvSpPr>
          <p:nvPr>
            <p:ph type="sldNum" sz="quarter" idx="10"/>
          </p:nvPr>
        </p:nvSpPr>
        <p:spPr/>
        <p:txBody>
          <a:bodyPr/>
          <a:lstStyle/>
          <a:p>
            <a:pPr>
              <a:defRPr/>
            </a:pPr>
            <a:fld id="{310EB0D7-19A2-974B-BD7A-EA08ECDF734C}" type="slidenum">
              <a:rPr lang="en-US" smtClean="0"/>
              <a:pPr>
                <a:defRPr/>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Edison is &gt; 64% of</a:t>
            </a:r>
            <a:r>
              <a:rPr lang="en-US" baseline="0" dirty="0" smtClean="0"/>
              <a:t> Roofline (machine balance ~ 0.22)</a:t>
            </a:r>
          </a:p>
          <a:p>
            <a:r>
              <a:rPr lang="en-US" baseline="0" dirty="0" smtClean="0"/>
              <a:t>Mira is &gt; 50% of Roofline (machine balance ~ 0.12)</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smtClean="0"/>
              <a:t>SX-ACE &gt; 24% of Roofline (machine balance ~ 1.0)</a:t>
            </a:r>
          </a:p>
          <a:p>
            <a:endParaRPr lang="en-US" dirty="0"/>
          </a:p>
        </p:txBody>
      </p:sp>
      <p:sp>
        <p:nvSpPr>
          <p:cNvPr id="4" name="Slide Number Placeholder 3"/>
          <p:cNvSpPr>
            <a:spLocks noGrp="1"/>
          </p:cNvSpPr>
          <p:nvPr>
            <p:ph type="sldNum" sz="quarter" idx="10"/>
          </p:nvPr>
        </p:nvSpPr>
        <p:spPr/>
        <p:txBody>
          <a:bodyPr/>
          <a:lstStyle/>
          <a:p>
            <a:pPr>
              <a:defRPr/>
            </a:pPr>
            <a:fld id="{310EB0D7-19A2-974B-BD7A-EA08ECDF734C}" type="slidenum">
              <a:rPr lang="en-US" smtClean="0"/>
              <a:pPr>
                <a:defRPr/>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Slide">
    <p:spTree>
      <p:nvGrpSpPr>
        <p:cNvPr id="1" name=""/>
        <p:cNvGrpSpPr/>
        <p:nvPr/>
      </p:nvGrpSpPr>
      <p:grpSpPr>
        <a:xfrm>
          <a:off x="0" y="0"/>
          <a:ext cx="0" cy="0"/>
          <a:chOff x="0" y="0"/>
          <a:chExt cx="0" cy="0"/>
        </a:xfrm>
      </p:grpSpPr>
      <p:pic>
        <p:nvPicPr>
          <p:cNvPr id="11" name="Picture 24" descr="XBD200302-00063-02.jpg"/>
          <p:cNvPicPr>
            <a:picLocks/>
          </p:cNvPicPr>
          <p:nvPr userDrawn="1"/>
        </p:nvPicPr>
        <p:blipFill>
          <a:blip r:embed="rId2"/>
          <a:srcRect l="3143" t="26455" r="57143"/>
          <a:stretch>
            <a:fillRect/>
          </a:stretch>
        </p:blipFill>
        <p:spPr bwMode="auto">
          <a:xfrm>
            <a:off x="0" y="914400"/>
            <a:ext cx="14630400" cy="7315200"/>
          </a:xfrm>
          <a:prstGeom prst="rect">
            <a:avLst/>
          </a:prstGeom>
          <a:noFill/>
          <a:ln w="9525">
            <a:noFill/>
            <a:miter lim="800000"/>
            <a:headEnd/>
            <a:tailEnd/>
          </a:ln>
        </p:spPr>
      </p:pic>
      <p:sp>
        <p:nvSpPr>
          <p:cNvPr id="12" name="Rectangle 11"/>
          <p:cNvSpPr>
            <a:spLocks noChangeArrowheads="1"/>
          </p:cNvSpPr>
          <p:nvPr userDrawn="1"/>
        </p:nvSpPr>
        <p:spPr bwMode="auto">
          <a:xfrm>
            <a:off x="0" y="914400"/>
            <a:ext cx="14630400" cy="7326312"/>
          </a:xfrm>
          <a:prstGeom prst="rect">
            <a:avLst/>
          </a:prstGeom>
          <a:solidFill>
            <a:srgbClr val="376092">
              <a:alpha val="90979"/>
            </a:srgbClr>
          </a:solidFill>
          <a:ln w="9525">
            <a:noFill/>
            <a:miter lim="800000"/>
            <a:headEnd/>
            <a:tailEnd/>
          </a:ln>
        </p:spPr>
        <p:txBody>
          <a:bodyPr wrap="none" anchor="ctr">
            <a:prstTxWarp prst="textNoShape">
              <a:avLst/>
            </a:prstTxWarp>
          </a:bodyPr>
          <a:lstStyle/>
          <a:p>
            <a:pPr algn="ctr">
              <a:defRPr/>
            </a:pPr>
            <a:endParaRPr lang="en-US" sz="1800">
              <a:latin typeface="Arial" pitchFamily="-109" charset="0"/>
              <a:ea typeface="ＭＳ Ｐゴシック" pitchFamily="-109" charset="-128"/>
              <a:cs typeface="ＭＳ Ｐゴシック" pitchFamily="-109" charset="-128"/>
            </a:endParaRPr>
          </a:p>
        </p:txBody>
      </p:sp>
      <p:sp>
        <p:nvSpPr>
          <p:cNvPr id="13" name="Rectangle 1031"/>
          <p:cNvSpPr>
            <a:spLocks noChangeArrowheads="1"/>
          </p:cNvSpPr>
          <p:nvPr userDrawn="1"/>
        </p:nvSpPr>
        <p:spPr bwMode="auto">
          <a:xfrm>
            <a:off x="0" y="0"/>
            <a:ext cx="14630400" cy="914400"/>
          </a:xfrm>
          <a:prstGeom prst="rect">
            <a:avLst/>
          </a:prstGeom>
          <a:solidFill>
            <a:srgbClr val="003366"/>
          </a:solidFill>
          <a:ln w="9525">
            <a:noFill/>
            <a:miter lim="800000"/>
            <a:headEnd/>
            <a:tailEnd/>
          </a:ln>
        </p:spPr>
        <p:txBody>
          <a:bodyPr wrap="none" anchor="ctr">
            <a:prstTxWarp prst="textNoShape">
              <a:avLst/>
            </a:prstTxWarp>
          </a:bodyPr>
          <a:lstStyle/>
          <a:p>
            <a:pPr eaLnBrk="0" hangingPunct="0">
              <a:defRPr/>
            </a:pPr>
            <a:endParaRPr lang="en-US">
              <a:latin typeface="Arial" pitchFamily="-109" charset="0"/>
              <a:ea typeface="ＭＳ Ｐゴシック" pitchFamily="-109" charset="-128"/>
              <a:cs typeface="ＭＳ Ｐゴシック" pitchFamily="-109" charset="-128"/>
            </a:endParaRPr>
          </a:p>
        </p:txBody>
      </p:sp>
      <p:pic>
        <p:nvPicPr>
          <p:cNvPr id="14" name="Picture 13" descr="LBNL_Banner.psd"/>
          <p:cNvPicPr>
            <a:picLocks noChangeAspect="1"/>
          </p:cNvPicPr>
          <p:nvPr userDrawn="1"/>
        </p:nvPicPr>
        <p:blipFill>
          <a:blip r:embed="rId3"/>
          <a:srcRect r="37372"/>
          <a:stretch>
            <a:fillRect/>
          </a:stretch>
        </p:blipFill>
        <p:spPr bwMode="auto">
          <a:xfrm>
            <a:off x="0" y="0"/>
            <a:ext cx="5726776" cy="903288"/>
          </a:xfrm>
          <a:prstGeom prst="rect">
            <a:avLst/>
          </a:prstGeom>
          <a:noFill/>
          <a:ln w="9525">
            <a:noFill/>
            <a:miter lim="800000"/>
            <a:headEnd/>
            <a:tailEnd/>
          </a:ln>
        </p:spPr>
      </p:pic>
      <p:sp>
        <p:nvSpPr>
          <p:cNvPr id="15" name="Title 1"/>
          <p:cNvSpPr>
            <a:spLocks noGrp="1"/>
          </p:cNvSpPr>
          <p:nvPr>
            <p:ph type="ctrTitle"/>
          </p:nvPr>
        </p:nvSpPr>
        <p:spPr>
          <a:xfrm>
            <a:off x="1828800" y="2514600"/>
            <a:ext cx="10972800" cy="1600200"/>
          </a:xfrm>
        </p:spPr>
        <p:txBody>
          <a:bodyPr lIns="0" tIns="0" rIns="0" bIns="0" anchor="b" anchorCtr="0"/>
          <a:lstStyle>
            <a:lvl1pPr>
              <a:defRPr>
                <a:solidFill>
                  <a:schemeClr val="bg1"/>
                </a:solidFill>
              </a:defRPr>
            </a:lvl1pPr>
          </a:lstStyle>
          <a:p>
            <a:r>
              <a:rPr lang="en-US" dirty="0" smtClean="0"/>
              <a:t>Click to edit Master title style</a:t>
            </a:r>
            <a:endParaRPr lang="en-US" dirty="0"/>
          </a:p>
        </p:txBody>
      </p:sp>
      <p:sp>
        <p:nvSpPr>
          <p:cNvPr id="16" name="Subtitle 2"/>
          <p:cNvSpPr>
            <a:spLocks noGrp="1"/>
          </p:cNvSpPr>
          <p:nvPr>
            <p:ph type="subTitle" idx="1"/>
          </p:nvPr>
        </p:nvSpPr>
        <p:spPr>
          <a:xfrm>
            <a:off x="1828799" y="4114800"/>
            <a:ext cx="10972800" cy="1828800"/>
          </a:xfrm>
          <a:prstGeom prst="rect">
            <a:avLst/>
          </a:prstGeom>
        </p:spPr>
        <p:txBody>
          <a:bodyPr lIns="0" tIns="0" rIns="0" bIns="0"/>
          <a:lstStyle>
            <a:lvl1pPr marL="0" indent="0" algn="l">
              <a:buNone/>
              <a:defRPr sz="2400" b="1">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17" name="Picture 16" descr="LBNL_Banner.psd"/>
          <p:cNvPicPr>
            <a:picLocks noChangeAspect="1"/>
          </p:cNvPicPr>
          <p:nvPr userDrawn="1"/>
        </p:nvPicPr>
        <p:blipFill>
          <a:blip r:embed="rId3"/>
          <a:srcRect l="74743"/>
          <a:stretch>
            <a:fillRect/>
          </a:stretch>
        </p:blipFill>
        <p:spPr bwMode="auto">
          <a:xfrm>
            <a:off x="12320939" y="0"/>
            <a:ext cx="2309461" cy="903288"/>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13716000" cy="1371600"/>
          </a:xfrm>
        </p:spPr>
        <p:txBody>
          <a:bodyPr/>
          <a:lstStyle>
            <a:lvl1pPr>
              <a:defRPr u="sng"/>
            </a:lvl1pPr>
          </a:lstStyle>
          <a:p>
            <a:r>
              <a:rPr lang="en-US" smtClean="0"/>
              <a:t>Click to edit Master title style</a:t>
            </a:r>
            <a:endParaRPr lang="en-US"/>
          </a:p>
        </p:txBody>
      </p:sp>
      <p:sp>
        <p:nvSpPr>
          <p:cNvPr id="3" name="Content Placeholder 2"/>
          <p:cNvSpPr>
            <a:spLocks noGrp="1"/>
          </p:cNvSpPr>
          <p:nvPr>
            <p:ph idx="1"/>
          </p:nvPr>
        </p:nvSpPr>
        <p:spPr>
          <a:xfrm>
            <a:off x="457200" y="1600200"/>
            <a:ext cx="13716000" cy="5486400"/>
          </a:xfrm>
          <a:prstGeom prst="rect">
            <a:avLst/>
          </a:prstGeom>
        </p:spPr>
        <p:txBody>
          <a:bodyPr lIns="130622" tIns="65311" rIns="130622" bIns="65311"/>
          <a:lstStyle>
            <a:lvl1pPr>
              <a:spcBef>
                <a:spcPts val="1714"/>
              </a:spcBef>
              <a:defRPr/>
            </a:lvl1pPr>
            <a:lvl2pPr>
              <a:spcBef>
                <a:spcPts val="1286"/>
              </a:spcBef>
              <a:buFont typeface="Arial"/>
              <a:buChar char="•"/>
              <a:defRPr/>
            </a:lvl2pPr>
            <a:lvl3pPr marL="655379" indent="-253987">
              <a:spcBef>
                <a:spcPts val="714"/>
              </a:spcBef>
              <a:defRPr/>
            </a:lvl3pPr>
            <a:lvl4pPr marL="981934" indent="-253987">
              <a:spcBef>
                <a:spcPts val="571"/>
              </a:spcBef>
              <a:buSzPct val="50000"/>
              <a:buFont typeface="Arial"/>
              <a:buChar char="•"/>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Footer Placeholder 4"/>
          <p:cNvSpPr>
            <a:spLocks noGrp="1"/>
          </p:cNvSpPr>
          <p:nvPr>
            <p:ph type="ftr" sz="quarter" idx="10"/>
          </p:nvPr>
        </p:nvSpPr>
        <p:spPr/>
        <p:txBody>
          <a:bodyPr/>
          <a:lstStyle>
            <a:lvl1pPr>
              <a:defRPr/>
            </a:lvl1pPr>
          </a:lstStyle>
          <a:p>
            <a:pPr>
              <a:defRPr/>
            </a:pPr>
            <a:endParaRPr lang="en-US" dirty="0"/>
          </a:p>
        </p:txBody>
      </p:sp>
      <p:sp>
        <p:nvSpPr>
          <p:cNvPr id="5" name="Slide Number Placeholder 5"/>
          <p:cNvSpPr>
            <a:spLocks noGrp="1"/>
          </p:cNvSpPr>
          <p:nvPr>
            <p:ph type="sldNum" sz="quarter" idx="11"/>
          </p:nvPr>
        </p:nvSpPr>
        <p:spPr/>
        <p:txBody>
          <a:bodyPr/>
          <a:lstStyle>
            <a:lvl1pPr>
              <a:defRPr/>
            </a:lvl1pPr>
          </a:lstStyle>
          <a:p>
            <a:pPr>
              <a:defRPr/>
            </a:pPr>
            <a:fld id="{245E9D0D-5449-D64E-B77D-4219B8BBCCD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46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701" y="3488056"/>
            <a:ext cx="12435840" cy="1800224"/>
          </a:xfrm>
          <a:prstGeom prst="rect">
            <a:avLst/>
          </a:prstGeom>
        </p:spPr>
        <p:txBody>
          <a:bodyPr lIns="130622" tIns="65311" rIns="130622" bIns="65311" anchor="b"/>
          <a:lstStyle>
            <a:lvl1pPr marL="0" indent="0">
              <a:buNone/>
              <a:defRPr sz="2900"/>
            </a:lvl1pPr>
            <a:lvl2pPr marL="653110" indent="0">
              <a:buNone/>
              <a:defRPr sz="2600"/>
            </a:lvl2pPr>
            <a:lvl3pPr marL="1306220" indent="0">
              <a:buNone/>
              <a:defRPr sz="2300"/>
            </a:lvl3pPr>
            <a:lvl4pPr marL="1959331" indent="0">
              <a:buNone/>
              <a:defRPr sz="2000"/>
            </a:lvl4pPr>
            <a:lvl5pPr marL="2612441" indent="0">
              <a:buNone/>
              <a:defRPr sz="2000"/>
            </a:lvl5pPr>
            <a:lvl6pPr marL="3265551" indent="0">
              <a:buNone/>
              <a:defRPr sz="2000"/>
            </a:lvl6pPr>
            <a:lvl7pPr marL="3918661" indent="0">
              <a:buNone/>
              <a:defRPr sz="2000"/>
            </a:lvl7pPr>
            <a:lvl8pPr marL="4571771" indent="0">
              <a:buNone/>
              <a:defRPr sz="2000"/>
            </a:lvl8pPr>
            <a:lvl9pPr marL="5224882" indent="0">
              <a:buNone/>
              <a:defRPr sz="2000"/>
            </a:lvl9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18336"/>
            <a:ext cx="6461760" cy="5431154"/>
          </a:xfrm>
          <a:prstGeom prst="rect">
            <a:avLst/>
          </a:prstGeom>
        </p:spPr>
        <p:txBody>
          <a:bodyPr lIns="130622" tIns="65311" rIns="130622" bIns="65311"/>
          <a:lstStyle>
            <a:lvl1pPr>
              <a:defRPr sz="2900"/>
            </a:lvl1pPr>
            <a:lvl2pPr>
              <a:defRPr sz="29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7437120" y="1918336"/>
            <a:ext cx="6461760" cy="5431154"/>
          </a:xfrm>
          <a:prstGeom prst="rect">
            <a:avLst/>
          </a:prstGeom>
        </p:spPr>
        <p:txBody>
          <a:bodyPr lIns="130622" tIns="65311" rIns="130622" bIns="65311"/>
          <a:lstStyle>
            <a:lvl1pPr>
              <a:defRPr sz="2900"/>
            </a:lvl1pPr>
            <a:lvl2pPr>
              <a:defRPr sz="29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DDDB4AA8-DCF7-8047-AC23-902E030017C7}"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a:prstGeom prst="rect">
            <a:avLst/>
          </a:prstGeom>
        </p:spPr>
        <p:txBody>
          <a:bodyPr lIns="130622" tIns="65311" rIns="130622" bIns="65311" anchor="b"/>
          <a:lstStyle>
            <a:lvl1pPr marL="0" indent="0">
              <a:buNone/>
              <a:defRPr sz="29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dirty="0" smtClean="0"/>
              <a:t>Click to edit Master text styles</a:t>
            </a:r>
          </a:p>
        </p:txBody>
      </p:sp>
      <p:sp>
        <p:nvSpPr>
          <p:cNvPr id="4" name="Content Placeholder 3"/>
          <p:cNvSpPr>
            <a:spLocks noGrp="1"/>
          </p:cNvSpPr>
          <p:nvPr>
            <p:ph sz="half" idx="2"/>
          </p:nvPr>
        </p:nvSpPr>
        <p:spPr>
          <a:xfrm>
            <a:off x="731520" y="2609850"/>
            <a:ext cx="6464301" cy="4741546"/>
          </a:xfrm>
          <a:prstGeom prst="rect">
            <a:avLst/>
          </a:prstGeom>
        </p:spPr>
        <p:txBody>
          <a:bodyPr lIns="130622" tIns="65311" rIns="130622" bIns="65311"/>
          <a:lstStyle>
            <a:lvl1pPr>
              <a:defRPr sz="2900"/>
            </a:lvl1pPr>
            <a:lvl2pPr>
              <a:defRPr sz="2900"/>
            </a:lvl2pPr>
            <a:lvl3pPr>
              <a:defRPr sz="2900"/>
            </a:lvl3pPr>
            <a:lvl4pPr>
              <a:defRPr sz="2300"/>
            </a:lvl4pPr>
            <a:lvl5pPr>
              <a:defRPr sz="23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3"/>
          </p:nvPr>
        </p:nvSpPr>
        <p:spPr>
          <a:xfrm>
            <a:off x="7432041" y="1842136"/>
            <a:ext cx="6466840" cy="767714"/>
          </a:xfrm>
          <a:prstGeom prst="rect">
            <a:avLst/>
          </a:prstGeom>
        </p:spPr>
        <p:txBody>
          <a:bodyPr lIns="130622" tIns="65311" rIns="130622" bIns="65311" anchor="b"/>
          <a:lstStyle>
            <a:lvl1pPr marL="0" indent="0">
              <a:buNone/>
              <a:defRPr sz="29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dirty="0" smtClean="0"/>
              <a:t>Click to edit Master text styles</a:t>
            </a:r>
          </a:p>
        </p:txBody>
      </p:sp>
      <p:sp>
        <p:nvSpPr>
          <p:cNvPr id="6" name="Content Placeholder 5"/>
          <p:cNvSpPr>
            <a:spLocks noGrp="1"/>
          </p:cNvSpPr>
          <p:nvPr>
            <p:ph sz="quarter" idx="4"/>
          </p:nvPr>
        </p:nvSpPr>
        <p:spPr>
          <a:xfrm>
            <a:off x="7432041" y="2609850"/>
            <a:ext cx="6466840" cy="4741546"/>
          </a:xfrm>
          <a:prstGeom prst="rect">
            <a:avLst/>
          </a:prstGeom>
        </p:spPr>
        <p:txBody>
          <a:bodyPr lIns="130622" tIns="65311" rIns="130622" bIns="65311"/>
          <a:lstStyle>
            <a:lvl1pPr>
              <a:defRPr sz="2900"/>
            </a:lvl1pPr>
            <a:lvl2pPr>
              <a:defRPr sz="2900"/>
            </a:lvl2pPr>
            <a:lvl3pPr>
              <a:defRPr sz="2900"/>
            </a:lvl3pPr>
            <a:lvl4pPr>
              <a:defRPr sz="2300"/>
            </a:lvl4pPr>
            <a:lvl5pPr>
              <a:defRPr sz="2300"/>
            </a:lvl5pPr>
            <a:lvl6pPr>
              <a:defRPr sz="2300"/>
            </a:lvl6pPr>
            <a:lvl7pPr>
              <a:defRPr sz="2300"/>
            </a:lvl7pPr>
            <a:lvl8pPr>
              <a:defRPr sz="2300"/>
            </a:lvl8pPr>
            <a:lvl9pPr>
              <a:defRPr sz="23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10"/>
          </p:nvPr>
        </p:nvSpPr>
        <p:spPr/>
        <p:txBody>
          <a:bodyPr/>
          <a:lstStyle>
            <a:lvl1pPr>
              <a:defRPr/>
            </a:lvl1pPr>
          </a:lstStyle>
          <a:p>
            <a:pPr>
              <a:defRPr/>
            </a:pPr>
            <a:endParaRPr lang="en-US" dirty="0"/>
          </a:p>
        </p:txBody>
      </p:sp>
      <p:sp>
        <p:nvSpPr>
          <p:cNvPr id="8" name="Slide Number Placeholder 5"/>
          <p:cNvSpPr>
            <a:spLocks noGrp="1"/>
          </p:cNvSpPr>
          <p:nvPr>
            <p:ph type="sldNum" sz="quarter" idx="11"/>
          </p:nvPr>
        </p:nvSpPr>
        <p:spPr/>
        <p:txBody>
          <a:bodyPr/>
          <a:lstStyle>
            <a:lvl1pPr>
              <a:defRPr/>
            </a:lvl1pPr>
          </a:lstStyle>
          <a:p>
            <a:pPr>
              <a:defRPr/>
            </a:pPr>
            <a:fld id="{0B7C6693-9CC1-A94E-AAB4-FF6FE0A7922D}"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dirty="0"/>
          </a:p>
        </p:txBody>
      </p:sp>
      <p:sp>
        <p:nvSpPr>
          <p:cNvPr id="4" name="Slide Number Placeholder 5"/>
          <p:cNvSpPr>
            <a:spLocks noGrp="1"/>
          </p:cNvSpPr>
          <p:nvPr>
            <p:ph type="sldNum" sz="quarter" idx="11"/>
          </p:nvPr>
        </p:nvSpPr>
        <p:spPr/>
        <p:txBody>
          <a:bodyPr/>
          <a:lstStyle>
            <a:lvl1pPr>
              <a:defRPr/>
            </a:lvl1pPr>
          </a:lstStyle>
          <a:p>
            <a:pPr>
              <a:defRPr/>
            </a:pPr>
            <a:fld id="{49D9DBAF-95E1-4048-8275-A4BFCA516BD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a:prstGeom prst="rect">
            <a:avLst/>
          </a:prstGeom>
        </p:spPr>
        <p:txBody>
          <a:bodyPr lIns="130622" tIns="65311" rIns="130622" bIns="65311"/>
          <a:lstStyle>
            <a:lvl1pPr>
              <a:defRPr sz="2900"/>
            </a:lvl1pPr>
            <a:lvl2pPr>
              <a:defRPr sz="2900"/>
            </a:lvl2pPr>
            <a:lvl3pPr>
              <a:defRPr sz="2900"/>
            </a:lvl3pPr>
            <a:lvl4pPr>
              <a:defRPr sz="2900"/>
            </a:lvl4pPr>
            <a:lvl5pPr>
              <a:defRPr sz="2900"/>
            </a:lvl5pPr>
            <a:lvl6pPr>
              <a:defRPr sz="2900"/>
            </a:lvl6pPr>
            <a:lvl7pPr>
              <a:defRPr sz="2900"/>
            </a:lvl7pPr>
            <a:lvl8pPr>
              <a:defRPr sz="2900"/>
            </a:lvl8pPr>
            <a:lvl9pPr>
              <a:defRPr sz="29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Text Placeholder 3"/>
          <p:cNvSpPr>
            <a:spLocks noGrp="1"/>
          </p:cNvSpPr>
          <p:nvPr>
            <p:ph type="body" sz="half" idx="2"/>
          </p:nvPr>
        </p:nvSpPr>
        <p:spPr>
          <a:xfrm>
            <a:off x="731521" y="1722120"/>
            <a:ext cx="4813301" cy="5629276"/>
          </a:xfrm>
          <a:prstGeom prst="rect">
            <a:avLst/>
          </a:prstGeom>
        </p:spPr>
        <p:txBody>
          <a:bodyPr lIns="130622" tIns="65311" rIns="130622" bIns="65311"/>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D59BA9AC-0DA1-2E4A-8C9C-21B87754C311}" type="slidenum">
              <a:rPr lang="en-US"/>
              <a:pPr>
                <a:defRPr/>
              </a:pPr>
              <a:t>‹#›</a:t>
            </a:fld>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a:prstGeom prst="rect">
            <a:avLst/>
          </a:prstGeom>
        </p:spPr>
        <p:txBody>
          <a:bodyPr lIns="130622" tIns="65311" rIns="130622" bIns="65311"/>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pPr lvl="0"/>
            <a:endParaRPr lang="en-US" noProof="0" smtClean="0"/>
          </a:p>
        </p:txBody>
      </p:sp>
      <p:sp>
        <p:nvSpPr>
          <p:cNvPr id="4" name="Text Placeholder 3"/>
          <p:cNvSpPr>
            <a:spLocks noGrp="1"/>
          </p:cNvSpPr>
          <p:nvPr>
            <p:ph type="body" sz="half" idx="2"/>
          </p:nvPr>
        </p:nvSpPr>
        <p:spPr>
          <a:xfrm>
            <a:off x="2867661" y="6440806"/>
            <a:ext cx="8778240" cy="965834"/>
          </a:xfrm>
          <a:prstGeom prst="rect">
            <a:avLst/>
          </a:prstGeom>
        </p:spPr>
        <p:txBody>
          <a:bodyPr lIns="130622" tIns="65311" rIns="130622" bIns="65311"/>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endParaRPr lang="en-US" dirty="0"/>
          </a:p>
        </p:txBody>
      </p:sp>
      <p:sp>
        <p:nvSpPr>
          <p:cNvPr id="6" name="Slide Number Placeholder 5"/>
          <p:cNvSpPr>
            <a:spLocks noGrp="1"/>
          </p:cNvSpPr>
          <p:nvPr>
            <p:ph type="sldNum" sz="quarter" idx="11"/>
          </p:nvPr>
        </p:nvSpPr>
        <p:spPr/>
        <p:txBody>
          <a:bodyPr/>
          <a:lstStyle>
            <a:lvl1pPr>
              <a:defRPr/>
            </a:lvl1pPr>
          </a:lstStyle>
          <a:p>
            <a:pPr>
              <a:defRPr/>
            </a:pPr>
            <a:fld id="{B15F87E0-2BBF-6845-B0AE-AA636E9F8F5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0"/>
            <a:ext cx="13716000" cy="1371600"/>
          </a:xfrm>
          <a:prstGeom prst="rect">
            <a:avLst/>
          </a:prstGeom>
          <a:noFill/>
          <a:ln w="9525">
            <a:noFill/>
            <a:miter lim="800000"/>
            <a:headEnd/>
            <a:tailEnd/>
          </a:ln>
        </p:spPr>
        <p:txBody>
          <a:bodyPr vert="horz" wrap="square" lIns="130622" tIns="65311" rIns="130622" bIns="65311" numCol="1" anchor="ctr" anchorCtr="0" compatLnSpc="1">
            <a:prstTxWarp prst="textNoShape">
              <a:avLst/>
            </a:prstTxWarp>
          </a:bodyPr>
          <a:lstStyle/>
          <a:p>
            <a:pPr lvl="0"/>
            <a:r>
              <a:rPr lang="en-US"/>
              <a:t>Click to edit Master title style</a:t>
            </a:r>
          </a:p>
        </p:txBody>
      </p:sp>
      <p:cxnSp>
        <p:nvCxnSpPr>
          <p:cNvPr id="22" name="Straight Connector 21"/>
          <p:cNvCxnSpPr/>
          <p:nvPr/>
        </p:nvCxnSpPr>
        <p:spPr>
          <a:xfrm>
            <a:off x="0" y="7313296"/>
            <a:ext cx="14630400" cy="1904"/>
          </a:xfrm>
          <a:prstGeom prst="line">
            <a:avLst/>
          </a:prstGeom>
          <a:ln w="6350" cap="flat" cmpd="sng" algn="ctr">
            <a:solidFill>
              <a:schemeClr val="tx2">
                <a:lumMod val="75000"/>
              </a:schemeClr>
            </a:solidFill>
            <a:prstDash val="dot"/>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 name="Footer Placeholder 4"/>
          <p:cNvSpPr>
            <a:spLocks noGrp="1"/>
          </p:cNvSpPr>
          <p:nvPr>
            <p:ph type="ftr" sz="quarter" idx="3"/>
          </p:nvPr>
        </p:nvSpPr>
        <p:spPr>
          <a:xfrm>
            <a:off x="457200" y="7543800"/>
            <a:ext cx="5486400" cy="457200"/>
          </a:xfrm>
          <a:prstGeom prst="rect">
            <a:avLst/>
          </a:prstGeom>
        </p:spPr>
        <p:txBody>
          <a:bodyPr vert="horz" lIns="130622" tIns="65311" rIns="130622" bIns="65311" rtlCol="0" anchor="ctr"/>
          <a:lstStyle>
            <a:lvl1pPr algn="l" eaLnBrk="0" hangingPunct="0">
              <a:defRPr sz="1200" smtClean="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endParaRPr lang="en-US" dirty="0"/>
          </a:p>
        </p:txBody>
      </p:sp>
      <p:sp>
        <p:nvSpPr>
          <p:cNvPr id="6" name="Slide Number Placeholder 5"/>
          <p:cNvSpPr>
            <a:spLocks noGrp="1"/>
          </p:cNvSpPr>
          <p:nvPr>
            <p:ph type="sldNum" sz="quarter" idx="4"/>
          </p:nvPr>
        </p:nvSpPr>
        <p:spPr>
          <a:xfrm>
            <a:off x="5943600" y="7543800"/>
            <a:ext cx="2743200" cy="457200"/>
          </a:xfrm>
          <a:prstGeom prst="rect">
            <a:avLst/>
          </a:prstGeom>
        </p:spPr>
        <p:txBody>
          <a:bodyPr vert="horz" lIns="130622" tIns="65311" rIns="130622" bIns="65311" rtlCol="0" anchor="ctr"/>
          <a:lstStyle>
            <a:lvl1pPr algn="ctr" eaLnBrk="0" hangingPunct="0">
              <a:defRPr sz="1800" smtClean="0">
                <a:solidFill>
                  <a:schemeClr val="tx1">
                    <a:tint val="75000"/>
                  </a:schemeClr>
                </a:solidFill>
                <a:latin typeface="Arial" pitchFamily="-109" charset="0"/>
                <a:ea typeface="ＭＳ Ｐゴシック" pitchFamily="-109" charset="-128"/>
                <a:cs typeface="ＭＳ Ｐゴシック" pitchFamily="-109" charset="-128"/>
              </a:defRPr>
            </a:lvl1pPr>
          </a:lstStyle>
          <a:p>
            <a:pPr>
              <a:defRPr/>
            </a:pPr>
            <a:fld id="{844227BE-44A2-894C-A45D-2D7CE7ABE3D6}" type="slidenum">
              <a:rPr lang="en-US" smtClean="0"/>
              <a:pPr>
                <a:defRPr/>
              </a:pPr>
              <a:t>‹#›</a:t>
            </a:fld>
            <a:endParaRPr lang="en-US" dirty="0"/>
          </a:p>
        </p:txBody>
      </p:sp>
      <p:pic>
        <p:nvPicPr>
          <p:cNvPr id="7" name="Picture 7" descr="LBNL_small_logo.psd"/>
          <p:cNvPicPr>
            <a:picLocks noChangeAspect="1"/>
          </p:cNvPicPr>
          <p:nvPr userDrawn="1"/>
        </p:nvPicPr>
        <p:blipFill>
          <a:blip r:embed="rId11"/>
          <a:srcRect/>
          <a:stretch>
            <a:fillRect/>
          </a:stretch>
        </p:blipFill>
        <p:spPr bwMode="auto">
          <a:xfrm>
            <a:off x="13592473" y="7464552"/>
            <a:ext cx="809327" cy="61264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5" r:id="rId1"/>
    <p:sldLayoutId id="2147483699" r:id="rId2"/>
    <p:sldLayoutId id="2147483706" r:id="rId3"/>
    <p:sldLayoutId id="2147483700" r:id="rId4"/>
    <p:sldLayoutId id="2147483701" r:id="rId5"/>
    <p:sldLayoutId id="2147483702" r:id="rId6"/>
    <p:sldLayoutId id="2147483707" r:id="rId7"/>
    <p:sldLayoutId id="2147483703" r:id="rId8"/>
    <p:sldLayoutId id="2147483704" r:id="rId9"/>
  </p:sldLayoutIdLst>
  <p:timing>
    <p:tnLst>
      <p:par>
        <p:cTn id="1" dur="indefinite" restart="never" nodeType="tmRoot"/>
      </p:par>
    </p:tnLst>
  </p:timing>
  <p:hf hdr="0" dt="0"/>
  <p:txStyles>
    <p:titleStyle>
      <a:lvl1pPr algn="ctr" rtl="0" eaLnBrk="0" fontAlgn="base" hangingPunct="0">
        <a:spcBef>
          <a:spcPct val="0"/>
        </a:spcBef>
        <a:spcAft>
          <a:spcPct val="0"/>
        </a:spcAft>
        <a:defRPr sz="4800" b="1">
          <a:solidFill>
            <a:srgbClr val="003366"/>
          </a:solidFill>
          <a:latin typeface="+mj-lt"/>
          <a:ea typeface="+mj-ea"/>
          <a:cs typeface="+mj-cs"/>
        </a:defRPr>
      </a:lvl1pPr>
      <a:lvl2pPr algn="l" rtl="0" eaLnBrk="0" fontAlgn="base" hangingPunct="0">
        <a:spcBef>
          <a:spcPct val="0"/>
        </a:spcBef>
        <a:spcAft>
          <a:spcPct val="0"/>
        </a:spcAft>
        <a:defRPr sz="4600" b="1">
          <a:solidFill>
            <a:srgbClr val="003366"/>
          </a:solidFill>
          <a:latin typeface="Arial" charset="0"/>
          <a:ea typeface="ＭＳ Ｐゴシック" charset="-128"/>
          <a:cs typeface="ＭＳ Ｐゴシック" charset="-128"/>
        </a:defRPr>
      </a:lvl2pPr>
      <a:lvl3pPr algn="l" rtl="0" eaLnBrk="0" fontAlgn="base" hangingPunct="0">
        <a:spcBef>
          <a:spcPct val="0"/>
        </a:spcBef>
        <a:spcAft>
          <a:spcPct val="0"/>
        </a:spcAft>
        <a:defRPr sz="4600" b="1">
          <a:solidFill>
            <a:srgbClr val="003366"/>
          </a:solidFill>
          <a:latin typeface="Arial" charset="0"/>
          <a:ea typeface="ＭＳ Ｐゴシック" charset="-128"/>
          <a:cs typeface="ＭＳ Ｐゴシック" charset="-128"/>
        </a:defRPr>
      </a:lvl3pPr>
      <a:lvl4pPr algn="l" rtl="0" eaLnBrk="0" fontAlgn="base" hangingPunct="0">
        <a:spcBef>
          <a:spcPct val="0"/>
        </a:spcBef>
        <a:spcAft>
          <a:spcPct val="0"/>
        </a:spcAft>
        <a:defRPr sz="4600" b="1">
          <a:solidFill>
            <a:srgbClr val="003366"/>
          </a:solidFill>
          <a:latin typeface="Arial" charset="0"/>
          <a:ea typeface="ＭＳ Ｐゴシック" charset="-128"/>
          <a:cs typeface="ＭＳ Ｐゴシック" charset="-128"/>
        </a:defRPr>
      </a:lvl4pPr>
      <a:lvl5pPr algn="l" rtl="0" eaLnBrk="0" fontAlgn="base" hangingPunct="0">
        <a:spcBef>
          <a:spcPct val="0"/>
        </a:spcBef>
        <a:spcAft>
          <a:spcPct val="0"/>
        </a:spcAft>
        <a:defRPr sz="4600" b="1">
          <a:solidFill>
            <a:srgbClr val="003366"/>
          </a:solidFill>
          <a:latin typeface="Arial" charset="0"/>
          <a:ea typeface="ＭＳ Ｐゴシック" charset="-128"/>
          <a:cs typeface="ＭＳ Ｐゴシック" charset="-128"/>
        </a:defRPr>
      </a:lvl5pPr>
      <a:lvl6pPr marL="653110" algn="l" rtl="0" fontAlgn="base">
        <a:spcBef>
          <a:spcPct val="0"/>
        </a:spcBef>
        <a:spcAft>
          <a:spcPct val="0"/>
        </a:spcAft>
        <a:defRPr sz="4600" b="1">
          <a:solidFill>
            <a:srgbClr val="2C5993"/>
          </a:solidFill>
          <a:latin typeface="Arial" charset="0"/>
          <a:ea typeface="ＭＳ Ｐゴシック" charset="-128"/>
          <a:cs typeface="ＭＳ Ｐゴシック" charset="-128"/>
        </a:defRPr>
      </a:lvl6pPr>
      <a:lvl7pPr marL="1306220" algn="l" rtl="0" fontAlgn="base">
        <a:spcBef>
          <a:spcPct val="0"/>
        </a:spcBef>
        <a:spcAft>
          <a:spcPct val="0"/>
        </a:spcAft>
        <a:defRPr sz="4600" b="1">
          <a:solidFill>
            <a:srgbClr val="2C5993"/>
          </a:solidFill>
          <a:latin typeface="Arial" charset="0"/>
          <a:ea typeface="ＭＳ Ｐゴシック" charset="-128"/>
          <a:cs typeface="ＭＳ Ｐゴシック" charset="-128"/>
        </a:defRPr>
      </a:lvl7pPr>
      <a:lvl8pPr marL="1959331" algn="l" rtl="0" fontAlgn="base">
        <a:spcBef>
          <a:spcPct val="0"/>
        </a:spcBef>
        <a:spcAft>
          <a:spcPct val="0"/>
        </a:spcAft>
        <a:defRPr sz="4600" b="1">
          <a:solidFill>
            <a:srgbClr val="2C5993"/>
          </a:solidFill>
          <a:latin typeface="Arial" charset="0"/>
          <a:ea typeface="ＭＳ Ｐゴシック" charset="-128"/>
          <a:cs typeface="ＭＳ Ｐゴシック" charset="-128"/>
        </a:defRPr>
      </a:lvl8pPr>
      <a:lvl9pPr marL="2612441" algn="l" rtl="0" fontAlgn="base">
        <a:spcBef>
          <a:spcPct val="0"/>
        </a:spcBef>
        <a:spcAft>
          <a:spcPct val="0"/>
        </a:spcAft>
        <a:defRPr sz="4600" b="1">
          <a:solidFill>
            <a:srgbClr val="2C5993"/>
          </a:solidFill>
          <a:latin typeface="Arial" charset="0"/>
          <a:ea typeface="ＭＳ Ｐゴシック" charset="-128"/>
          <a:cs typeface="ＭＳ Ｐゴシック" charset="-128"/>
        </a:defRPr>
      </a:lvl9pPr>
    </p:titleStyle>
    <p:bodyStyle>
      <a:lvl1pPr marL="489833" indent="-489833" algn="l" rtl="0" eaLnBrk="0" fontAlgn="base" hangingPunct="0">
        <a:spcBef>
          <a:spcPts val="1286"/>
        </a:spcBef>
        <a:spcAft>
          <a:spcPct val="0"/>
        </a:spcAft>
        <a:defRPr sz="3400">
          <a:solidFill>
            <a:srgbClr val="003366"/>
          </a:solidFill>
          <a:latin typeface="+mn-lt"/>
          <a:ea typeface="+mn-ea"/>
          <a:cs typeface="+mn-cs"/>
        </a:defRPr>
      </a:lvl1pPr>
      <a:lvl2pPr marL="412729" indent="-324288" algn="l" rtl="0" eaLnBrk="0" fontAlgn="base" hangingPunct="0">
        <a:spcBef>
          <a:spcPts val="714"/>
        </a:spcBef>
        <a:spcAft>
          <a:spcPct val="0"/>
        </a:spcAft>
        <a:buSzPct val="85000"/>
        <a:buChar char="–"/>
        <a:defRPr sz="3400">
          <a:solidFill>
            <a:srgbClr val="003366"/>
          </a:solidFill>
          <a:latin typeface="+mn-lt"/>
          <a:ea typeface="+mn-ea"/>
        </a:defRPr>
      </a:lvl2pPr>
      <a:lvl3pPr marL="818656" indent="-167813" algn="l" rtl="0" eaLnBrk="0" fontAlgn="base" hangingPunct="0">
        <a:spcBef>
          <a:spcPts val="571"/>
        </a:spcBef>
        <a:spcAft>
          <a:spcPct val="0"/>
        </a:spcAft>
        <a:buSzPct val="75000"/>
        <a:buFont typeface="Lucida Grande" pitchFamily="-106" charset="0"/>
        <a:buChar char="–"/>
        <a:defRPr sz="3400">
          <a:solidFill>
            <a:srgbClr val="003366"/>
          </a:solidFill>
          <a:latin typeface="+mn-lt"/>
          <a:ea typeface="+mn-ea"/>
        </a:defRPr>
      </a:lvl3pPr>
      <a:lvl4pPr marL="1299418" indent="-324288" algn="l" rtl="0" eaLnBrk="0" fontAlgn="base" hangingPunct="0">
        <a:spcBef>
          <a:spcPct val="20000"/>
        </a:spcBef>
        <a:spcAft>
          <a:spcPct val="0"/>
        </a:spcAft>
        <a:buSzPct val="75000"/>
        <a:buFont typeface="Lucida Grande" pitchFamily="-106" charset="0"/>
        <a:buChar char="–"/>
        <a:defRPr sz="3400">
          <a:solidFill>
            <a:srgbClr val="003366"/>
          </a:solidFill>
          <a:latin typeface="+mn-lt"/>
          <a:ea typeface="+mn-ea"/>
        </a:defRPr>
      </a:lvl4pPr>
      <a:lvl5pPr marL="1637311" indent="-337895" algn="l" rtl="0" eaLnBrk="0" fontAlgn="base" hangingPunct="0">
        <a:spcBef>
          <a:spcPct val="20000"/>
        </a:spcBef>
        <a:spcAft>
          <a:spcPct val="0"/>
        </a:spcAft>
        <a:buChar char="»"/>
        <a:defRPr sz="3400">
          <a:solidFill>
            <a:srgbClr val="003366"/>
          </a:solidFill>
          <a:latin typeface="+mn-lt"/>
          <a:ea typeface="+mn-ea"/>
        </a:defRPr>
      </a:lvl5pPr>
      <a:lvl6pPr marL="3592106" indent="-326555" algn="l" rtl="0" fontAlgn="base">
        <a:spcBef>
          <a:spcPct val="20000"/>
        </a:spcBef>
        <a:spcAft>
          <a:spcPct val="0"/>
        </a:spcAft>
        <a:buChar char="»"/>
        <a:defRPr sz="2900">
          <a:solidFill>
            <a:srgbClr val="2C5993"/>
          </a:solidFill>
          <a:latin typeface="+mn-lt"/>
          <a:ea typeface="+mn-ea"/>
        </a:defRPr>
      </a:lvl6pPr>
      <a:lvl7pPr marL="4245216" indent="-326555" algn="l" rtl="0" fontAlgn="base">
        <a:spcBef>
          <a:spcPct val="20000"/>
        </a:spcBef>
        <a:spcAft>
          <a:spcPct val="0"/>
        </a:spcAft>
        <a:buChar char="»"/>
        <a:defRPr sz="2900">
          <a:solidFill>
            <a:srgbClr val="2C5993"/>
          </a:solidFill>
          <a:latin typeface="+mn-lt"/>
          <a:ea typeface="+mn-ea"/>
        </a:defRPr>
      </a:lvl7pPr>
      <a:lvl8pPr marL="4898327" indent="-326555" algn="l" rtl="0" fontAlgn="base">
        <a:spcBef>
          <a:spcPct val="20000"/>
        </a:spcBef>
        <a:spcAft>
          <a:spcPct val="0"/>
        </a:spcAft>
        <a:buChar char="»"/>
        <a:defRPr sz="2900">
          <a:solidFill>
            <a:srgbClr val="2C5993"/>
          </a:solidFill>
          <a:latin typeface="+mn-lt"/>
          <a:ea typeface="+mn-ea"/>
        </a:defRPr>
      </a:lvl8pPr>
      <a:lvl9pPr marL="5551437" indent="-326555" algn="l" rtl="0" fontAlgn="base">
        <a:spcBef>
          <a:spcPct val="20000"/>
        </a:spcBef>
        <a:spcAft>
          <a:spcPct val="0"/>
        </a:spcAft>
        <a:buChar char="»"/>
        <a:defRPr sz="2900">
          <a:solidFill>
            <a:srgbClr val="2C5993"/>
          </a:solidFill>
          <a:latin typeface="+mn-lt"/>
          <a:ea typeface="+mn-ea"/>
        </a:defRPr>
      </a:lvl9pPr>
    </p:bodyStyle>
    <p:otherStyle>
      <a:defPPr>
        <a:defRPr lang="en-US"/>
      </a:defPPr>
      <a:lvl1pPr marL="0" algn="l" defTabSz="653110" rtl="0" eaLnBrk="1" latinLnBrk="0" hangingPunct="1">
        <a:defRPr sz="2600" kern="1200">
          <a:solidFill>
            <a:schemeClr val="tx1"/>
          </a:solidFill>
          <a:latin typeface="+mn-lt"/>
          <a:ea typeface="+mn-ea"/>
          <a:cs typeface="+mn-cs"/>
        </a:defRPr>
      </a:lvl1pPr>
      <a:lvl2pPr marL="653110" algn="l" defTabSz="653110" rtl="0" eaLnBrk="1" latinLnBrk="0" hangingPunct="1">
        <a:defRPr sz="2600" kern="1200">
          <a:solidFill>
            <a:schemeClr val="tx1"/>
          </a:solidFill>
          <a:latin typeface="+mn-lt"/>
          <a:ea typeface="+mn-ea"/>
          <a:cs typeface="+mn-cs"/>
        </a:defRPr>
      </a:lvl2pPr>
      <a:lvl3pPr marL="1306220" algn="l" defTabSz="653110" rtl="0" eaLnBrk="1" latinLnBrk="0" hangingPunct="1">
        <a:defRPr sz="2600" kern="1200">
          <a:solidFill>
            <a:schemeClr val="tx1"/>
          </a:solidFill>
          <a:latin typeface="+mn-lt"/>
          <a:ea typeface="+mn-ea"/>
          <a:cs typeface="+mn-cs"/>
        </a:defRPr>
      </a:lvl3pPr>
      <a:lvl4pPr marL="1959331" algn="l" defTabSz="653110" rtl="0" eaLnBrk="1" latinLnBrk="0" hangingPunct="1">
        <a:defRPr sz="2600" kern="1200">
          <a:solidFill>
            <a:schemeClr val="tx1"/>
          </a:solidFill>
          <a:latin typeface="+mn-lt"/>
          <a:ea typeface="+mn-ea"/>
          <a:cs typeface="+mn-cs"/>
        </a:defRPr>
      </a:lvl4pPr>
      <a:lvl5pPr marL="2612441" algn="l" defTabSz="653110" rtl="0" eaLnBrk="1" latinLnBrk="0" hangingPunct="1">
        <a:defRPr sz="2600" kern="1200">
          <a:solidFill>
            <a:schemeClr val="tx1"/>
          </a:solidFill>
          <a:latin typeface="+mn-lt"/>
          <a:ea typeface="+mn-ea"/>
          <a:cs typeface="+mn-cs"/>
        </a:defRPr>
      </a:lvl5pPr>
      <a:lvl6pPr marL="3265551" algn="l" defTabSz="653110" rtl="0" eaLnBrk="1" latinLnBrk="0" hangingPunct="1">
        <a:defRPr sz="2600" kern="1200">
          <a:solidFill>
            <a:schemeClr val="tx1"/>
          </a:solidFill>
          <a:latin typeface="+mn-lt"/>
          <a:ea typeface="+mn-ea"/>
          <a:cs typeface="+mn-cs"/>
        </a:defRPr>
      </a:lvl6pPr>
      <a:lvl7pPr marL="3918661" algn="l" defTabSz="653110" rtl="0" eaLnBrk="1" latinLnBrk="0" hangingPunct="1">
        <a:defRPr sz="2600" kern="1200">
          <a:solidFill>
            <a:schemeClr val="tx1"/>
          </a:solidFill>
          <a:latin typeface="+mn-lt"/>
          <a:ea typeface="+mn-ea"/>
          <a:cs typeface="+mn-cs"/>
        </a:defRPr>
      </a:lvl7pPr>
      <a:lvl8pPr marL="4571771" algn="l" defTabSz="653110" rtl="0" eaLnBrk="1" latinLnBrk="0" hangingPunct="1">
        <a:defRPr sz="2600" kern="1200">
          <a:solidFill>
            <a:schemeClr val="tx1"/>
          </a:solidFill>
          <a:latin typeface="+mn-lt"/>
          <a:ea typeface="+mn-ea"/>
          <a:cs typeface="+mn-cs"/>
        </a:defRPr>
      </a:lvl8pPr>
      <a:lvl9pPr marL="5224882" algn="l" defTabSz="65311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df"/><Relationship Id="rId3" Type="http://schemas.openxmlformats.org/officeDocument/2006/relationships/image" Target="../media/image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5.pdf"/><Relationship Id="rId5"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image" Target="../media/image4.pd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1371600"/>
            <a:ext cx="12801600" cy="2743200"/>
          </a:xfrm>
        </p:spPr>
        <p:txBody>
          <a:bodyPr lIns="0" tIns="0" rIns="0" bIns="0" anchor="ctr" anchorCtr="0"/>
          <a:lstStyle/>
          <a:p>
            <a:r>
              <a:rPr lang="en-US" sz="5600" dirty="0" smtClean="0"/>
              <a:t>Performance Portability in Hybrid and Heterogeneous </a:t>
            </a:r>
            <a:r>
              <a:rPr lang="en-US" sz="5600" dirty="0" err="1" smtClean="0"/>
              <a:t>Multigrid</a:t>
            </a:r>
            <a:r>
              <a:rPr lang="en-US" sz="5600" dirty="0" smtClean="0"/>
              <a:t> Solvers</a:t>
            </a:r>
          </a:p>
        </p:txBody>
      </p:sp>
      <p:sp>
        <p:nvSpPr>
          <p:cNvPr id="7" name="Title 5"/>
          <p:cNvSpPr txBox="1">
            <a:spLocks/>
          </p:cNvSpPr>
          <p:nvPr/>
        </p:nvSpPr>
        <p:spPr bwMode="auto">
          <a:xfrm>
            <a:off x="914400" y="4114800"/>
            <a:ext cx="12801600" cy="1828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chemeClr val="bg1"/>
                </a:solidFill>
                <a:effectLst/>
                <a:uLnTx/>
                <a:uFillTx/>
                <a:latin typeface="+mj-lt"/>
                <a:ea typeface="+mj-ea"/>
                <a:cs typeface="+mj-cs"/>
              </a:rPr>
              <a:t>Samuel</a:t>
            </a:r>
            <a:r>
              <a:rPr kumimoji="0" lang="en-US" sz="3200" b="1" i="0" u="none" strike="noStrike" kern="0" cap="none" spc="0" normalizeH="0" noProof="0" dirty="0" smtClean="0">
                <a:ln>
                  <a:noFill/>
                </a:ln>
                <a:solidFill>
                  <a:schemeClr val="bg1"/>
                </a:solidFill>
                <a:effectLst/>
                <a:uLnTx/>
                <a:uFillTx/>
                <a:latin typeface="+mj-lt"/>
                <a:ea typeface="+mj-ea"/>
                <a:cs typeface="+mj-cs"/>
              </a:rPr>
              <a:t> Williams</a:t>
            </a:r>
            <a:r>
              <a:rPr kumimoji="0" lang="en-US" sz="3200" b="1" i="0" u="none" strike="noStrike" kern="0" cap="none" spc="0" normalizeH="0" baseline="30000" noProof="0" dirty="0" smtClean="0">
                <a:ln>
                  <a:noFill/>
                </a:ln>
                <a:solidFill>
                  <a:schemeClr val="bg1"/>
                </a:solidFill>
                <a:effectLst/>
                <a:uLnTx/>
                <a:uFillTx/>
                <a:latin typeface="+mj-lt"/>
                <a:ea typeface="+mj-ea"/>
                <a:cs typeface="+mj-cs"/>
              </a:rPr>
              <a:t>1</a:t>
            </a:r>
            <a:r>
              <a:rPr kumimoji="0" lang="en-US" sz="3200" b="1" i="0" u="none" strike="noStrike" kern="0" cap="none" spc="0" normalizeH="0" noProof="0" dirty="0" smtClean="0">
                <a:ln>
                  <a:noFill/>
                </a:ln>
                <a:solidFill>
                  <a:schemeClr val="bg1"/>
                </a:solidFill>
                <a:effectLst/>
                <a:uLnTx/>
                <a:uFillTx/>
                <a:latin typeface="+mj-lt"/>
                <a:ea typeface="+mj-ea"/>
                <a:cs typeface="+mj-cs"/>
              </a:rPr>
              <a:t> (SWWilliams@lbl.gov)</a:t>
            </a:r>
          </a:p>
          <a:p>
            <a:pPr lvl="0" algn="ctr" eaLnBrk="0" hangingPunct="0">
              <a:defRPr/>
            </a:pPr>
            <a:r>
              <a:rPr lang="en-US" sz="3200" kern="0" dirty="0" smtClean="0">
                <a:solidFill>
                  <a:schemeClr val="bg1"/>
                </a:solidFill>
                <a:latin typeface="+mj-lt"/>
                <a:ea typeface="+mj-ea"/>
                <a:cs typeface="+mj-cs"/>
              </a:rPr>
              <a:t>Mark Adams</a:t>
            </a:r>
            <a:r>
              <a:rPr lang="en-US" sz="3200" kern="0" baseline="30000" dirty="0" smtClean="0">
                <a:solidFill>
                  <a:schemeClr val="bg1"/>
                </a:solidFill>
              </a:rPr>
              <a:t>1</a:t>
            </a:r>
            <a:r>
              <a:rPr lang="en-US" sz="3200" kern="0" dirty="0" smtClean="0">
                <a:solidFill>
                  <a:schemeClr val="bg1"/>
                </a:solidFill>
                <a:latin typeface="+mj-lt"/>
                <a:ea typeface="+mj-ea"/>
                <a:cs typeface="+mj-cs"/>
              </a:rPr>
              <a:t>, Brian Van Straalen</a:t>
            </a:r>
            <a:r>
              <a:rPr lang="en-US" sz="3200" kern="0" baseline="30000" dirty="0" smtClean="0">
                <a:solidFill>
                  <a:schemeClr val="bg1"/>
                </a:solidFill>
              </a:rPr>
              <a:t>1</a:t>
            </a:r>
            <a:r>
              <a:rPr lang="en-US" sz="3200" kern="0" dirty="0" smtClean="0">
                <a:solidFill>
                  <a:schemeClr val="bg1"/>
                </a:solidFill>
                <a:latin typeface="+mj-lt"/>
                <a:ea typeface="+mj-ea"/>
                <a:cs typeface="+mj-cs"/>
              </a:rPr>
              <a:t>, Jed Brown</a:t>
            </a:r>
            <a:r>
              <a:rPr lang="en-US" sz="3200" kern="0" baseline="30000" dirty="0" smtClean="0">
                <a:solidFill>
                  <a:schemeClr val="bg1"/>
                </a:solidFill>
              </a:rPr>
              <a:t>2</a:t>
            </a:r>
            <a:endParaRPr kumimoji="0" lang="en-US" sz="3200" i="0" u="none" strike="noStrike" kern="0" cap="none" spc="0" normalizeH="0" noProof="0" dirty="0" smtClean="0">
              <a:ln>
                <a:noFill/>
              </a:ln>
              <a:solidFill>
                <a:schemeClr val="bg1"/>
              </a:solidFill>
              <a:effectLst/>
              <a:uLnTx/>
              <a:uFillTx/>
              <a:latin typeface="+mj-lt"/>
              <a:ea typeface="+mj-ea"/>
              <a:cs typeface="+mj-cs"/>
            </a:endParaRPr>
          </a:p>
          <a:p>
            <a:pPr lvl="0" algn="ctr" eaLnBrk="0" hangingPunct="0">
              <a:defRPr/>
            </a:pPr>
            <a:endParaRPr lang="en-US" sz="3200" b="1" kern="0" baseline="30000" dirty="0" smtClean="0">
              <a:solidFill>
                <a:schemeClr val="bg1"/>
              </a:solidFill>
            </a:endParaRPr>
          </a:p>
          <a:p>
            <a:pPr lvl="0" algn="ctr" eaLnBrk="0" hangingPunct="0">
              <a:defRPr/>
            </a:pPr>
            <a:r>
              <a:rPr lang="en-US" sz="3200" b="1" kern="0" baseline="30000" dirty="0" smtClean="0">
                <a:solidFill>
                  <a:schemeClr val="bg1"/>
                </a:solidFill>
              </a:rPr>
              <a:t>1</a:t>
            </a:r>
            <a:r>
              <a:rPr kumimoji="0" lang="en-US" sz="3200" i="0" u="none" strike="noStrike" kern="0" cap="none" spc="0" normalizeH="0" noProof="0" dirty="0" smtClean="0">
                <a:ln>
                  <a:noFill/>
                </a:ln>
                <a:solidFill>
                  <a:schemeClr val="bg1"/>
                </a:solidFill>
                <a:effectLst/>
                <a:uLnTx/>
                <a:uFillTx/>
                <a:latin typeface="+mj-lt"/>
                <a:ea typeface="+mj-ea"/>
                <a:cs typeface="+mj-cs"/>
              </a:rPr>
              <a:t>Lawrence Berkeley National Lab</a:t>
            </a:r>
          </a:p>
          <a:p>
            <a:pPr lvl="0" algn="ctr" eaLnBrk="0" hangingPunct="0">
              <a:defRPr/>
            </a:pPr>
            <a:r>
              <a:rPr lang="en-US" sz="3200" b="1" kern="0" baseline="30000" dirty="0" smtClean="0">
                <a:solidFill>
                  <a:schemeClr val="bg1"/>
                </a:solidFill>
              </a:rPr>
              <a:t>2</a:t>
            </a:r>
            <a:r>
              <a:rPr lang="en-US" sz="3200" kern="0" dirty="0" smtClean="0">
                <a:solidFill>
                  <a:schemeClr val="bg1"/>
                </a:solidFill>
                <a:latin typeface="+mj-lt"/>
                <a:ea typeface="+mj-ea"/>
                <a:cs typeface="+mj-cs"/>
              </a:rPr>
              <a:t>University of Colorado Boulder</a:t>
            </a:r>
            <a:endParaRPr kumimoji="0" lang="en-US" sz="3200" i="0" u="none" strike="noStrike" kern="0" cap="none" spc="0" normalizeH="0" noProof="0" dirty="0" smtClean="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Computational Domain</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10</a:t>
            </a:fld>
            <a:endParaRPr lang="en-US" dirty="0"/>
          </a:p>
        </p:txBody>
      </p:sp>
      <p:sp>
        <p:nvSpPr>
          <p:cNvPr id="198" name="Content Placeholder 2"/>
          <p:cNvSpPr txBox="1">
            <a:spLocks/>
          </p:cNvSpPr>
          <p:nvPr/>
        </p:nvSpPr>
        <p:spPr>
          <a:xfrm>
            <a:off x="914400" y="1600200"/>
            <a:ext cx="7315200" cy="5257800"/>
          </a:xfrm>
          <a:prstGeom prst="rect">
            <a:avLst/>
          </a:prstGeom>
        </p:spPr>
        <p:txBody>
          <a:bodyPr lIns="130622" tIns="65311" rIns="130622" bIns="65311"/>
          <a:lstStyle/>
          <a:p>
            <a:pPr marL="274320" indent="-274320" eaLnBrk="0" hangingPunct="0">
              <a:spcBef>
                <a:spcPts val="800"/>
              </a:spcBef>
              <a:buFont typeface="Wingdings" charset="2"/>
              <a:buChar char="§"/>
            </a:pPr>
            <a:r>
              <a:rPr lang="en-US" sz="2400" kern="0" dirty="0" smtClean="0">
                <a:solidFill>
                  <a:srgbClr val="003366"/>
                </a:solidFill>
              </a:rPr>
              <a:t>CHOMBO and </a:t>
            </a:r>
            <a:r>
              <a:rPr lang="en-US" sz="2400" kern="0" dirty="0" err="1" smtClean="0">
                <a:solidFill>
                  <a:srgbClr val="003366"/>
                </a:solidFill>
              </a:rPr>
              <a:t>BoxLib</a:t>
            </a:r>
            <a:r>
              <a:rPr lang="en-US" sz="2400" kern="0" dirty="0" smtClean="0">
                <a:solidFill>
                  <a:srgbClr val="003366"/>
                </a:solidFill>
              </a:rPr>
              <a:t> are </a:t>
            </a:r>
            <a:r>
              <a:rPr lang="en-US" sz="2400" kern="0" dirty="0" err="1" smtClean="0">
                <a:solidFill>
                  <a:srgbClr val="003366"/>
                </a:solidFill>
              </a:rPr>
              <a:t>LBL’s</a:t>
            </a:r>
            <a:r>
              <a:rPr lang="en-US" sz="2400" kern="0" dirty="0" smtClean="0">
                <a:solidFill>
                  <a:srgbClr val="003366"/>
                </a:solidFill>
              </a:rPr>
              <a:t> frameworks for </a:t>
            </a:r>
            <a:r>
              <a:rPr lang="en-US" sz="2400" b="1" kern="0" dirty="0" smtClean="0">
                <a:solidFill>
                  <a:srgbClr val="3366FF"/>
                </a:solidFill>
              </a:rPr>
              <a:t>block structured AMR / MG</a:t>
            </a:r>
          </a:p>
          <a:p>
            <a:pPr marL="548640" indent="-274320" eaLnBrk="0" hangingPunct="0">
              <a:spcBef>
                <a:spcPts val="800"/>
              </a:spcBef>
              <a:buFont typeface="Arial"/>
              <a:buChar char="•"/>
            </a:pPr>
            <a:r>
              <a:rPr lang="en-US" sz="1800" kern="0" dirty="0" smtClean="0">
                <a:solidFill>
                  <a:srgbClr val="003366"/>
                </a:solidFill>
              </a:rPr>
              <a:t>both use the Finite Volume Method</a:t>
            </a:r>
          </a:p>
          <a:p>
            <a:pPr marL="548640" indent="-274320" eaLnBrk="0" hangingPunct="0">
              <a:spcBef>
                <a:spcPts val="800"/>
              </a:spcBef>
              <a:buFont typeface="Arial"/>
              <a:buChar char="•"/>
            </a:pPr>
            <a:r>
              <a:rPr lang="en-US" sz="1800" kern="0" dirty="0" smtClean="0">
                <a:solidFill>
                  <a:srgbClr val="003366"/>
                </a:solidFill>
              </a:rPr>
              <a:t>AMR provides a dynamic/adaptive hierarchy of structured grids</a:t>
            </a:r>
          </a:p>
          <a:p>
            <a:pPr marL="548640" indent="-274320" eaLnBrk="0" hangingPunct="0">
              <a:spcBef>
                <a:spcPts val="800"/>
              </a:spcBef>
              <a:buFont typeface="Arial"/>
              <a:buChar char="•"/>
            </a:pPr>
            <a:r>
              <a:rPr lang="en-US" sz="1800" kern="0" dirty="0" smtClean="0">
                <a:solidFill>
                  <a:srgbClr val="003366"/>
                </a:solidFill>
              </a:rPr>
              <a:t>AMR levels are regularized into rectangular boxes (not necessarily cubical)</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GMG and AMR work well together</a:t>
            </a:r>
          </a:p>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Applied to a number of scientific domains…</a:t>
            </a:r>
          </a:p>
          <a:p>
            <a:pPr marL="548640" indent="-274320" eaLnBrk="0" hangingPunct="0">
              <a:spcBef>
                <a:spcPts val="800"/>
              </a:spcBef>
              <a:buFont typeface="Arial"/>
              <a:buChar char="•"/>
            </a:pPr>
            <a:r>
              <a:rPr lang="en-US" sz="1800" kern="0" dirty="0" smtClean="0">
                <a:solidFill>
                  <a:srgbClr val="003366"/>
                </a:solidFill>
              </a:rPr>
              <a:t>Combustion (LMC from </a:t>
            </a:r>
            <a:r>
              <a:rPr lang="en-US" sz="1800" kern="0" dirty="0" err="1" smtClean="0">
                <a:solidFill>
                  <a:srgbClr val="003366"/>
                </a:solidFill>
              </a:rPr>
              <a:t>ExaCT</a:t>
            </a:r>
            <a:r>
              <a:rPr lang="en-US" sz="1800" kern="0" dirty="0" smtClean="0">
                <a:solidFill>
                  <a:srgbClr val="003366"/>
                </a:solidFill>
              </a:rPr>
              <a:t> Co-Design Center)</a:t>
            </a:r>
          </a:p>
          <a:p>
            <a:pPr marL="548640" indent="-274320" eaLnBrk="0" hangingPunct="0">
              <a:spcBef>
                <a:spcPts val="800"/>
              </a:spcBef>
              <a:buFont typeface="Arial"/>
              <a:buChar char="•"/>
            </a:pPr>
            <a:r>
              <a:rPr lang="en-US" sz="1800" kern="0" noProof="0" dirty="0" smtClean="0">
                <a:solidFill>
                  <a:srgbClr val="003366"/>
                </a:solidFill>
                <a:latin typeface="+mn-lt"/>
                <a:ea typeface="+mn-ea"/>
                <a:cs typeface="+mn-cs"/>
              </a:rPr>
              <a:t>Cosmology (</a:t>
            </a:r>
            <a:r>
              <a:rPr lang="en-US" sz="1800" kern="0" noProof="0" dirty="0" err="1" smtClean="0">
                <a:solidFill>
                  <a:srgbClr val="003366"/>
                </a:solidFill>
                <a:latin typeface="+mn-lt"/>
                <a:ea typeface="+mn-ea"/>
                <a:cs typeface="+mn-cs"/>
              </a:rPr>
              <a:t>Nyx</a:t>
            </a:r>
            <a:r>
              <a:rPr lang="en-US" sz="1800" kern="0" noProof="0" dirty="0" smtClean="0">
                <a:solidFill>
                  <a:srgbClr val="003366"/>
                </a:solidFill>
                <a:latin typeface="+mn-lt"/>
                <a:ea typeface="+mn-ea"/>
                <a:cs typeface="+mn-cs"/>
              </a:rPr>
              <a:t>)</a:t>
            </a:r>
          </a:p>
          <a:p>
            <a:pPr marL="548640" indent="-274320" eaLnBrk="0" hangingPunct="0">
              <a:spcBef>
                <a:spcPts val="800"/>
              </a:spcBef>
              <a:buFont typeface="Arial"/>
              <a:buChar char="•"/>
            </a:pPr>
            <a:r>
              <a:rPr lang="en-US" sz="1800" kern="0" dirty="0" smtClean="0">
                <a:solidFill>
                  <a:srgbClr val="003366"/>
                </a:solidFill>
                <a:latin typeface="+mn-lt"/>
                <a:ea typeface="+mn-ea"/>
                <a:cs typeface="+mn-cs"/>
              </a:rPr>
              <a:t>Astrophysics (CASTRO, MAESTRO)</a:t>
            </a:r>
          </a:p>
          <a:p>
            <a:pPr marL="548640" indent="-274320" eaLnBrk="0" hangingPunct="0">
              <a:spcBef>
                <a:spcPts val="800"/>
              </a:spcBef>
              <a:buFont typeface="Arial"/>
              <a:buChar char="•"/>
            </a:pPr>
            <a:r>
              <a:rPr lang="en-US" sz="1800" kern="0" noProof="0" dirty="0" smtClean="0">
                <a:solidFill>
                  <a:srgbClr val="003366"/>
                </a:solidFill>
                <a:latin typeface="+mn-lt"/>
                <a:ea typeface="+mn-ea"/>
                <a:cs typeface="+mn-cs"/>
              </a:rPr>
              <a:t>Subsurface Flow (</a:t>
            </a:r>
            <a:r>
              <a:rPr lang="en-US" sz="1800" kern="0" noProof="0" dirty="0" err="1" smtClean="0">
                <a:solidFill>
                  <a:srgbClr val="003366"/>
                </a:solidFill>
                <a:latin typeface="+mn-lt"/>
                <a:ea typeface="+mn-ea"/>
                <a:cs typeface="+mn-cs"/>
              </a:rPr>
              <a:t>CHOMBOCrunch</a:t>
            </a:r>
            <a:r>
              <a:rPr lang="en-US" sz="1800" kern="0" noProof="0" dirty="0" smtClean="0">
                <a:solidFill>
                  <a:srgbClr val="003366"/>
                </a:solidFill>
                <a:latin typeface="+mn-lt"/>
                <a:ea typeface="+mn-ea"/>
                <a:cs typeface="+mn-cs"/>
              </a:rPr>
              <a:t>)</a:t>
            </a:r>
          </a:p>
          <a:p>
            <a:pPr marL="548640" indent="-274320" eaLnBrk="0" hangingPunct="0">
              <a:spcBef>
                <a:spcPts val="800"/>
              </a:spcBef>
              <a:buFont typeface="Arial"/>
              <a:buChar char="•"/>
            </a:pPr>
            <a:r>
              <a:rPr lang="en-US" sz="1800" kern="0" dirty="0" smtClean="0">
                <a:solidFill>
                  <a:srgbClr val="003366"/>
                </a:solidFill>
                <a:latin typeface="+mn-lt"/>
                <a:ea typeface="+mn-ea"/>
                <a:cs typeface="+mn-cs"/>
              </a:rPr>
              <a:t>Climate (AMR </a:t>
            </a:r>
            <a:r>
              <a:rPr lang="en-US" sz="1800" kern="0" dirty="0" err="1" smtClean="0">
                <a:solidFill>
                  <a:srgbClr val="003366"/>
                </a:solidFill>
                <a:latin typeface="+mn-lt"/>
                <a:ea typeface="+mn-ea"/>
                <a:cs typeface="+mn-cs"/>
              </a:rPr>
              <a:t>Dycore</a:t>
            </a:r>
            <a:r>
              <a:rPr lang="en-US" sz="1800" kern="0" dirty="0" smtClean="0">
                <a:solidFill>
                  <a:srgbClr val="003366"/>
                </a:solidFill>
                <a:latin typeface="+mn-lt"/>
                <a:ea typeface="+mn-ea"/>
                <a:cs typeface="+mn-cs"/>
              </a:rPr>
              <a:t>)</a:t>
            </a:r>
          </a:p>
          <a:p>
            <a:pPr marL="548640" indent="-274320" eaLnBrk="0" hangingPunct="0">
              <a:spcBef>
                <a:spcPts val="800"/>
              </a:spcBef>
              <a:buFont typeface="Arial"/>
              <a:buChar char="•"/>
            </a:pPr>
            <a:r>
              <a:rPr lang="en-US" sz="1800" kern="0" noProof="0" dirty="0" smtClean="0">
                <a:solidFill>
                  <a:srgbClr val="003366"/>
                </a:solidFill>
                <a:latin typeface="+mn-lt"/>
                <a:ea typeface="+mn-ea"/>
                <a:cs typeface="+mn-cs"/>
              </a:rPr>
              <a:t>…</a:t>
            </a:r>
          </a:p>
        </p:txBody>
      </p:sp>
      <p:grpSp>
        <p:nvGrpSpPr>
          <p:cNvPr id="3" name="Group 5"/>
          <p:cNvGrpSpPr/>
          <p:nvPr/>
        </p:nvGrpSpPr>
        <p:grpSpPr>
          <a:xfrm>
            <a:off x="10363200" y="1447800"/>
            <a:ext cx="2438402" cy="2438400"/>
            <a:chOff x="7315200" y="4800600"/>
            <a:chExt cx="2438402" cy="2438400"/>
          </a:xfrm>
        </p:grpSpPr>
        <p:grpSp>
          <p:nvGrpSpPr>
            <p:cNvPr id="4" name="Group 296"/>
            <p:cNvGrpSpPr/>
            <p:nvPr/>
          </p:nvGrpSpPr>
          <p:grpSpPr>
            <a:xfrm>
              <a:off x="7315200" y="4800600"/>
              <a:ext cx="2438402" cy="2438400"/>
              <a:chOff x="914400" y="1600200"/>
              <a:chExt cx="4879977" cy="4879976"/>
            </a:xfrm>
            <a:noFill/>
          </p:grpSpPr>
          <p:sp>
            <p:nvSpPr>
              <p:cNvPr id="141" name="Rectangle 140"/>
              <p:cNvSpPr/>
              <p:nvPr/>
            </p:nvSpPr>
            <p:spPr bwMode="auto">
              <a:xfrm>
                <a:off x="914400" y="1600200"/>
                <a:ext cx="4876800" cy="4876800"/>
              </a:xfrm>
              <a:prstGeom prst="rect">
                <a:avLst/>
              </a:prstGeom>
              <a:solidFill>
                <a:schemeClr val="bg1">
                  <a:lumMod val="95000"/>
                </a:schemeClr>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42" name="Straight Connector 141"/>
              <p:cNvCxnSpPr>
                <a:stCxn id="141" idx="0"/>
                <a:endCxn id="141" idx="2"/>
              </p:cNvCxnSpPr>
              <p:nvPr/>
            </p:nvCxnSpPr>
            <p:spPr bwMode="auto">
              <a:xfrm rot="16200000" flipH="1">
                <a:off x="914400" y="4040188"/>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143" name="Straight Connector 142"/>
              <p:cNvCxnSpPr/>
              <p:nvPr/>
            </p:nvCxnSpPr>
            <p:spPr bwMode="auto">
              <a:xfrm rot="16200000" flipH="1">
                <a:off x="1523205" y="4039394"/>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144" name="Straight Connector 143"/>
              <p:cNvCxnSpPr/>
              <p:nvPr/>
            </p:nvCxnSpPr>
            <p:spPr bwMode="auto">
              <a:xfrm rot="16200000" flipH="1">
                <a:off x="2132010" y="4038600"/>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145" name="Straight Connector 144"/>
              <p:cNvCxnSpPr/>
              <p:nvPr/>
            </p:nvCxnSpPr>
            <p:spPr bwMode="auto">
              <a:xfrm rot="16200000" flipH="1">
                <a:off x="2740815" y="4037806"/>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146" name="Straight Connector 145"/>
              <p:cNvCxnSpPr/>
              <p:nvPr/>
            </p:nvCxnSpPr>
            <p:spPr bwMode="auto">
              <a:xfrm rot="16200000" flipH="1">
                <a:off x="-913605" y="4040982"/>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147" name="Straight Connector 146"/>
              <p:cNvCxnSpPr/>
              <p:nvPr/>
            </p:nvCxnSpPr>
            <p:spPr bwMode="auto">
              <a:xfrm rot="16200000" flipH="1">
                <a:off x="-304800" y="4040188"/>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148" name="Straight Connector 147"/>
              <p:cNvCxnSpPr/>
              <p:nvPr/>
            </p:nvCxnSpPr>
            <p:spPr bwMode="auto">
              <a:xfrm rot="16200000" flipH="1">
                <a:off x="304005" y="4039394"/>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149" name="Straight Connector 148"/>
              <p:cNvCxnSpPr/>
              <p:nvPr/>
            </p:nvCxnSpPr>
            <p:spPr bwMode="auto">
              <a:xfrm rot="10800000" flipH="1">
                <a:off x="916783" y="4036215"/>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150" name="Straight Connector 149"/>
              <p:cNvCxnSpPr/>
              <p:nvPr/>
            </p:nvCxnSpPr>
            <p:spPr bwMode="auto">
              <a:xfrm rot="10800000" flipH="1">
                <a:off x="915989" y="3427410"/>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151" name="Straight Connector 150"/>
              <p:cNvCxnSpPr/>
              <p:nvPr/>
            </p:nvCxnSpPr>
            <p:spPr bwMode="auto">
              <a:xfrm rot="10800000" flipH="1">
                <a:off x="915195" y="2818605"/>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152" name="Straight Connector 151"/>
              <p:cNvCxnSpPr/>
              <p:nvPr/>
            </p:nvCxnSpPr>
            <p:spPr bwMode="auto">
              <a:xfrm rot="10800000" flipH="1">
                <a:off x="914401" y="2209800"/>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153" name="Straight Connector 152"/>
              <p:cNvCxnSpPr/>
              <p:nvPr/>
            </p:nvCxnSpPr>
            <p:spPr bwMode="auto">
              <a:xfrm rot="10800000" flipH="1">
                <a:off x="917577" y="5864220"/>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154" name="Straight Connector 153"/>
              <p:cNvCxnSpPr/>
              <p:nvPr/>
            </p:nvCxnSpPr>
            <p:spPr bwMode="auto">
              <a:xfrm rot="10800000" flipH="1">
                <a:off x="916783" y="5255415"/>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155" name="Straight Connector 154"/>
              <p:cNvCxnSpPr/>
              <p:nvPr/>
            </p:nvCxnSpPr>
            <p:spPr bwMode="auto">
              <a:xfrm rot="10800000" flipH="1">
                <a:off x="915989" y="4646610"/>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grpSp>
        <p:sp>
          <p:nvSpPr>
            <p:cNvPr id="8" name="Rectangle 7"/>
            <p:cNvSpPr/>
            <p:nvPr/>
          </p:nvSpPr>
          <p:spPr bwMode="auto">
            <a:xfrm>
              <a:off x="7924800" y="54102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Rectangle 8"/>
            <p:cNvSpPr/>
            <p:nvPr/>
          </p:nvSpPr>
          <p:spPr bwMode="auto">
            <a:xfrm>
              <a:off x="7924800" y="55626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Rectangle 9"/>
            <p:cNvSpPr/>
            <p:nvPr/>
          </p:nvSpPr>
          <p:spPr bwMode="auto">
            <a:xfrm>
              <a:off x="8077200" y="55626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Rectangle 10"/>
            <p:cNvSpPr/>
            <p:nvPr/>
          </p:nvSpPr>
          <p:spPr bwMode="auto">
            <a:xfrm>
              <a:off x="8077200" y="54102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 name="Rectangle 11"/>
            <p:cNvSpPr/>
            <p:nvPr/>
          </p:nvSpPr>
          <p:spPr bwMode="auto">
            <a:xfrm>
              <a:off x="7924800" y="57150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 name="Rectangle 12"/>
            <p:cNvSpPr/>
            <p:nvPr/>
          </p:nvSpPr>
          <p:spPr bwMode="auto">
            <a:xfrm>
              <a:off x="7924800" y="58674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4" name="Rectangle 13"/>
            <p:cNvSpPr/>
            <p:nvPr/>
          </p:nvSpPr>
          <p:spPr bwMode="auto">
            <a:xfrm>
              <a:off x="8077200" y="58674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5" name="Rectangle 14"/>
            <p:cNvSpPr/>
            <p:nvPr/>
          </p:nvSpPr>
          <p:spPr bwMode="auto">
            <a:xfrm>
              <a:off x="8077200" y="57150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6" name="Rectangle 15"/>
            <p:cNvSpPr/>
            <p:nvPr/>
          </p:nvSpPr>
          <p:spPr bwMode="auto">
            <a:xfrm>
              <a:off x="8229600" y="57150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7" name="Rectangle 16"/>
            <p:cNvSpPr/>
            <p:nvPr/>
          </p:nvSpPr>
          <p:spPr bwMode="auto">
            <a:xfrm>
              <a:off x="8229600" y="58674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8" name="Rectangle 17"/>
            <p:cNvSpPr/>
            <p:nvPr/>
          </p:nvSpPr>
          <p:spPr bwMode="auto">
            <a:xfrm>
              <a:off x="8382000" y="58674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9" name="Rectangle 18"/>
            <p:cNvSpPr/>
            <p:nvPr/>
          </p:nvSpPr>
          <p:spPr bwMode="auto">
            <a:xfrm>
              <a:off x="8382000" y="57150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0" name="Rectangle 19"/>
            <p:cNvSpPr/>
            <p:nvPr/>
          </p:nvSpPr>
          <p:spPr bwMode="auto">
            <a:xfrm>
              <a:off x="8229600" y="54102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1" name="Rectangle 20"/>
            <p:cNvSpPr/>
            <p:nvPr/>
          </p:nvSpPr>
          <p:spPr bwMode="auto">
            <a:xfrm>
              <a:off x="8229600" y="55626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2" name="Rectangle 21"/>
            <p:cNvSpPr/>
            <p:nvPr/>
          </p:nvSpPr>
          <p:spPr bwMode="auto">
            <a:xfrm>
              <a:off x="8382000" y="55626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3" name="Rectangle 22"/>
            <p:cNvSpPr/>
            <p:nvPr/>
          </p:nvSpPr>
          <p:spPr bwMode="auto">
            <a:xfrm>
              <a:off x="8382000" y="54102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4" name="Rectangle 23"/>
            <p:cNvSpPr/>
            <p:nvPr/>
          </p:nvSpPr>
          <p:spPr bwMode="auto">
            <a:xfrm>
              <a:off x="8534400" y="54102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5" name="Rectangle 24"/>
            <p:cNvSpPr/>
            <p:nvPr/>
          </p:nvSpPr>
          <p:spPr bwMode="auto">
            <a:xfrm>
              <a:off x="8534400" y="55626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6" name="Rectangle 25"/>
            <p:cNvSpPr/>
            <p:nvPr/>
          </p:nvSpPr>
          <p:spPr bwMode="auto">
            <a:xfrm>
              <a:off x="8686800" y="55626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7" name="Rectangle 26"/>
            <p:cNvSpPr/>
            <p:nvPr/>
          </p:nvSpPr>
          <p:spPr bwMode="auto">
            <a:xfrm>
              <a:off x="8686800" y="54102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8" name="Rectangle 27"/>
            <p:cNvSpPr/>
            <p:nvPr/>
          </p:nvSpPr>
          <p:spPr bwMode="auto">
            <a:xfrm>
              <a:off x="8839200" y="54102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9" name="Rectangle 28"/>
            <p:cNvSpPr/>
            <p:nvPr/>
          </p:nvSpPr>
          <p:spPr bwMode="auto">
            <a:xfrm>
              <a:off x="8839200" y="55626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0" name="Rectangle 29"/>
            <p:cNvSpPr/>
            <p:nvPr/>
          </p:nvSpPr>
          <p:spPr bwMode="auto">
            <a:xfrm>
              <a:off x="8991600" y="55626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1" name="Rectangle 30"/>
            <p:cNvSpPr/>
            <p:nvPr/>
          </p:nvSpPr>
          <p:spPr bwMode="auto">
            <a:xfrm>
              <a:off x="8991600" y="54102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2" name="Rectangle 31"/>
            <p:cNvSpPr/>
            <p:nvPr/>
          </p:nvSpPr>
          <p:spPr bwMode="auto">
            <a:xfrm>
              <a:off x="8534400" y="57150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3" name="Rectangle 32"/>
            <p:cNvSpPr/>
            <p:nvPr/>
          </p:nvSpPr>
          <p:spPr bwMode="auto">
            <a:xfrm>
              <a:off x="8534400" y="58674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4" name="Rectangle 33"/>
            <p:cNvSpPr/>
            <p:nvPr/>
          </p:nvSpPr>
          <p:spPr bwMode="auto">
            <a:xfrm>
              <a:off x="8686800" y="58674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5" name="Rectangle 34"/>
            <p:cNvSpPr/>
            <p:nvPr/>
          </p:nvSpPr>
          <p:spPr bwMode="auto">
            <a:xfrm>
              <a:off x="8686800" y="57150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6" name="Rectangle 35"/>
            <p:cNvSpPr/>
            <p:nvPr/>
          </p:nvSpPr>
          <p:spPr bwMode="auto">
            <a:xfrm>
              <a:off x="8229600" y="60198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7" name="Rectangle 36"/>
            <p:cNvSpPr/>
            <p:nvPr/>
          </p:nvSpPr>
          <p:spPr bwMode="auto">
            <a:xfrm>
              <a:off x="8229600" y="61722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8" name="Rectangle 37"/>
            <p:cNvSpPr/>
            <p:nvPr/>
          </p:nvSpPr>
          <p:spPr bwMode="auto">
            <a:xfrm>
              <a:off x="8382000" y="61722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9" name="Rectangle 38"/>
            <p:cNvSpPr/>
            <p:nvPr/>
          </p:nvSpPr>
          <p:spPr bwMode="auto">
            <a:xfrm>
              <a:off x="8382000" y="60198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0" name="Rectangle 39"/>
            <p:cNvSpPr/>
            <p:nvPr/>
          </p:nvSpPr>
          <p:spPr bwMode="auto">
            <a:xfrm>
              <a:off x="7924800" y="63246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1" name="Rectangle 40"/>
            <p:cNvSpPr/>
            <p:nvPr/>
          </p:nvSpPr>
          <p:spPr bwMode="auto">
            <a:xfrm>
              <a:off x="7924800" y="64770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2" name="Rectangle 41"/>
            <p:cNvSpPr/>
            <p:nvPr/>
          </p:nvSpPr>
          <p:spPr bwMode="auto">
            <a:xfrm>
              <a:off x="8077200" y="64770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3" name="Rectangle 42"/>
            <p:cNvSpPr/>
            <p:nvPr/>
          </p:nvSpPr>
          <p:spPr bwMode="auto">
            <a:xfrm>
              <a:off x="8077200" y="63246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4" name="Rectangle 43"/>
            <p:cNvSpPr/>
            <p:nvPr/>
          </p:nvSpPr>
          <p:spPr bwMode="auto">
            <a:xfrm>
              <a:off x="7924800" y="60198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5" name="Rectangle 44"/>
            <p:cNvSpPr/>
            <p:nvPr/>
          </p:nvSpPr>
          <p:spPr bwMode="auto">
            <a:xfrm>
              <a:off x="7924800" y="61722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6" name="Rectangle 45"/>
            <p:cNvSpPr/>
            <p:nvPr/>
          </p:nvSpPr>
          <p:spPr bwMode="auto">
            <a:xfrm>
              <a:off x="8077200" y="61722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7" name="Rectangle 46"/>
            <p:cNvSpPr/>
            <p:nvPr/>
          </p:nvSpPr>
          <p:spPr bwMode="auto">
            <a:xfrm>
              <a:off x="8077200" y="60198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8" name="Rectangle 47"/>
            <p:cNvSpPr/>
            <p:nvPr/>
          </p:nvSpPr>
          <p:spPr bwMode="auto">
            <a:xfrm>
              <a:off x="8229600" y="63246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9" name="Rectangle 48"/>
            <p:cNvSpPr/>
            <p:nvPr/>
          </p:nvSpPr>
          <p:spPr bwMode="auto">
            <a:xfrm>
              <a:off x="8229600" y="64770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 name="Rectangle 49"/>
            <p:cNvSpPr/>
            <p:nvPr/>
          </p:nvSpPr>
          <p:spPr bwMode="auto">
            <a:xfrm>
              <a:off x="8382000" y="64770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1" name="Rectangle 50"/>
            <p:cNvSpPr/>
            <p:nvPr/>
          </p:nvSpPr>
          <p:spPr bwMode="auto">
            <a:xfrm>
              <a:off x="8382000" y="6324600"/>
              <a:ext cx="152400" cy="1524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2" name="Rectangle 51"/>
            <p:cNvSpPr/>
            <p:nvPr/>
          </p:nvSpPr>
          <p:spPr bwMode="auto">
            <a:xfrm>
              <a:off x="7620000" y="60198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3" name="Rectangle 52"/>
            <p:cNvSpPr/>
            <p:nvPr/>
          </p:nvSpPr>
          <p:spPr bwMode="auto">
            <a:xfrm>
              <a:off x="7620000" y="61722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4" name="Rectangle 53"/>
            <p:cNvSpPr/>
            <p:nvPr/>
          </p:nvSpPr>
          <p:spPr bwMode="auto">
            <a:xfrm>
              <a:off x="7772400" y="61722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5" name="Rectangle 54"/>
            <p:cNvSpPr/>
            <p:nvPr/>
          </p:nvSpPr>
          <p:spPr bwMode="auto">
            <a:xfrm>
              <a:off x="7772400" y="60198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6" name="Rectangle 55"/>
            <p:cNvSpPr/>
            <p:nvPr/>
          </p:nvSpPr>
          <p:spPr bwMode="auto">
            <a:xfrm>
              <a:off x="8229600" y="51054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7" name="Rectangle 56"/>
            <p:cNvSpPr/>
            <p:nvPr/>
          </p:nvSpPr>
          <p:spPr bwMode="auto">
            <a:xfrm>
              <a:off x="8229600" y="52578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8" name="Rectangle 57"/>
            <p:cNvSpPr/>
            <p:nvPr/>
          </p:nvSpPr>
          <p:spPr bwMode="auto">
            <a:xfrm>
              <a:off x="8382000" y="52578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9" name="Rectangle 58"/>
            <p:cNvSpPr/>
            <p:nvPr/>
          </p:nvSpPr>
          <p:spPr bwMode="auto">
            <a:xfrm>
              <a:off x="8382000" y="51054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0" name="Rectangle 59"/>
            <p:cNvSpPr/>
            <p:nvPr/>
          </p:nvSpPr>
          <p:spPr bwMode="auto">
            <a:xfrm>
              <a:off x="8534400" y="51054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1" name="Rectangle 60"/>
            <p:cNvSpPr/>
            <p:nvPr/>
          </p:nvSpPr>
          <p:spPr bwMode="auto">
            <a:xfrm>
              <a:off x="8534400" y="52578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2" name="Rectangle 61"/>
            <p:cNvSpPr/>
            <p:nvPr/>
          </p:nvSpPr>
          <p:spPr bwMode="auto">
            <a:xfrm>
              <a:off x="8686800" y="52578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3" name="Rectangle 62"/>
            <p:cNvSpPr/>
            <p:nvPr/>
          </p:nvSpPr>
          <p:spPr bwMode="auto">
            <a:xfrm>
              <a:off x="8686800" y="51054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4" name="Rectangle 63"/>
            <p:cNvSpPr/>
            <p:nvPr/>
          </p:nvSpPr>
          <p:spPr bwMode="auto">
            <a:xfrm>
              <a:off x="8534400" y="60198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5" name="Rectangle 64"/>
            <p:cNvSpPr/>
            <p:nvPr/>
          </p:nvSpPr>
          <p:spPr bwMode="auto">
            <a:xfrm>
              <a:off x="8534400" y="61722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6" name="Rectangle 65"/>
            <p:cNvSpPr/>
            <p:nvPr/>
          </p:nvSpPr>
          <p:spPr bwMode="auto">
            <a:xfrm>
              <a:off x="8686800" y="61722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7" name="Rectangle 66"/>
            <p:cNvSpPr/>
            <p:nvPr/>
          </p:nvSpPr>
          <p:spPr bwMode="auto">
            <a:xfrm>
              <a:off x="8686800" y="60198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8" name="Rectangle 67"/>
            <p:cNvSpPr/>
            <p:nvPr/>
          </p:nvSpPr>
          <p:spPr bwMode="auto">
            <a:xfrm>
              <a:off x="8534400" y="63246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9" name="Rectangle 68"/>
            <p:cNvSpPr/>
            <p:nvPr/>
          </p:nvSpPr>
          <p:spPr bwMode="auto">
            <a:xfrm>
              <a:off x="8534400" y="64770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0" name="Rectangle 69"/>
            <p:cNvSpPr/>
            <p:nvPr/>
          </p:nvSpPr>
          <p:spPr bwMode="auto">
            <a:xfrm>
              <a:off x="8686800" y="64770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1" name="Rectangle 70"/>
            <p:cNvSpPr/>
            <p:nvPr/>
          </p:nvSpPr>
          <p:spPr bwMode="auto">
            <a:xfrm>
              <a:off x="8686800" y="63246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2" name="Rectangle 71"/>
            <p:cNvSpPr/>
            <p:nvPr/>
          </p:nvSpPr>
          <p:spPr bwMode="auto">
            <a:xfrm>
              <a:off x="8229600" y="66294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3" name="Rectangle 72"/>
            <p:cNvSpPr/>
            <p:nvPr/>
          </p:nvSpPr>
          <p:spPr bwMode="auto">
            <a:xfrm>
              <a:off x="8229600" y="67818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4" name="Rectangle 73"/>
            <p:cNvSpPr/>
            <p:nvPr/>
          </p:nvSpPr>
          <p:spPr bwMode="auto">
            <a:xfrm>
              <a:off x="8382000" y="67818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5" name="Rectangle 74"/>
            <p:cNvSpPr/>
            <p:nvPr/>
          </p:nvSpPr>
          <p:spPr bwMode="auto">
            <a:xfrm>
              <a:off x="8382000" y="6629400"/>
              <a:ext cx="152400" cy="152400"/>
            </a:xfrm>
            <a:prstGeom prst="rect">
              <a:avLst/>
            </a:prstGeom>
            <a:solidFill>
              <a:schemeClr val="bg1">
                <a:lumMod val="85000"/>
              </a:schemeClr>
            </a:solidFill>
            <a:ln w="9525" cap="flat" cmpd="sng" algn="ctr">
              <a:solidFill>
                <a:srgbClr val="59595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6" name="Rectangle 75"/>
            <p:cNvSpPr/>
            <p:nvPr/>
          </p:nvSpPr>
          <p:spPr bwMode="auto">
            <a:xfrm>
              <a:off x="8077200" y="62484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7" name="Rectangle 76"/>
            <p:cNvSpPr/>
            <p:nvPr/>
          </p:nvSpPr>
          <p:spPr bwMode="auto">
            <a:xfrm>
              <a:off x="8077200" y="61722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8" name="Rectangle 77"/>
            <p:cNvSpPr/>
            <p:nvPr/>
          </p:nvSpPr>
          <p:spPr bwMode="auto">
            <a:xfrm>
              <a:off x="8077200" y="60960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9" name="Rectangle 78"/>
            <p:cNvSpPr/>
            <p:nvPr/>
          </p:nvSpPr>
          <p:spPr bwMode="auto">
            <a:xfrm>
              <a:off x="8077200" y="6019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0" name="Rectangle 79"/>
            <p:cNvSpPr/>
            <p:nvPr/>
          </p:nvSpPr>
          <p:spPr bwMode="auto">
            <a:xfrm>
              <a:off x="8153400" y="6019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1" name="Rectangle 80"/>
            <p:cNvSpPr/>
            <p:nvPr/>
          </p:nvSpPr>
          <p:spPr bwMode="auto">
            <a:xfrm>
              <a:off x="8153400" y="60960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2" name="Rectangle 81"/>
            <p:cNvSpPr/>
            <p:nvPr/>
          </p:nvSpPr>
          <p:spPr bwMode="auto">
            <a:xfrm>
              <a:off x="8153400" y="61722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3" name="Rectangle 82"/>
            <p:cNvSpPr/>
            <p:nvPr/>
          </p:nvSpPr>
          <p:spPr bwMode="auto">
            <a:xfrm>
              <a:off x="8153400" y="62484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4" name="Rectangle 83"/>
            <p:cNvSpPr/>
            <p:nvPr/>
          </p:nvSpPr>
          <p:spPr bwMode="auto">
            <a:xfrm>
              <a:off x="8077200" y="63246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5" name="Rectangle 84"/>
            <p:cNvSpPr/>
            <p:nvPr/>
          </p:nvSpPr>
          <p:spPr bwMode="auto">
            <a:xfrm>
              <a:off x="8077200" y="6400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6" name="Rectangle 85"/>
            <p:cNvSpPr/>
            <p:nvPr/>
          </p:nvSpPr>
          <p:spPr bwMode="auto">
            <a:xfrm>
              <a:off x="8153400" y="6400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7" name="Rectangle 86"/>
            <p:cNvSpPr/>
            <p:nvPr/>
          </p:nvSpPr>
          <p:spPr bwMode="auto">
            <a:xfrm>
              <a:off x="8153400" y="63246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8" name="Rectangle 87"/>
            <p:cNvSpPr/>
            <p:nvPr/>
          </p:nvSpPr>
          <p:spPr bwMode="auto">
            <a:xfrm>
              <a:off x="8229600" y="6400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89" name="Rectangle 88"/>
            <p:cNvSpPr/>
            <p:nvPr/>
          </p:nvSpPr>
          <p:spPr bwMode="auto">
            <a:xfrm>
              <a:off x="8229600" y="63246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0" name="Rectangle 89"/>
            <p:cNvSpPr/>
            <p:nvPr/>
          </p:nvSpPr>
          <p:spPr bwMode="auto">
            <a:xfrm>
              <a:off x="8229600" y="62484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1" name="Rectangle 90"/>
            <p:cNvSpPr/>
            <p:nvPr/>
          </p:nvSpPr>
          <p:spPr bwMode="auto">
            <a:xfrm>
              <a:off x="8229600" y="61722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2" name="Rectangle 91"/>
            <p:cNvSpPr/>
            <p:nvPr/>
          </p:nvSpPr>
          <p:spPr bwMode="auto">
            <a:xfrm>
              <a:off x="8229600" y="60960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3" name="Rectangle 92"/>
            <p:cNvSpPr/>
            <p:nvPr/>
          </p:nvSpPr>
          <p:spPr bwMode="auto">
            <a:xfrm>
              <a:off x="8229600" y="6019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4" name="Rectangle 93"/>
            <p:cNvSpPr/>
            <p:nvPr/>
          </p:nvSpPr>
          <p:spPr bwMode="auto">
            <a:xfrm>
              <a:off x="8229600" y="59436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5" name="Rectangle 94"/>
            <p:cNvSpPr/>
            <p:nvPr/>
          </p:nvSpPr>
          <p:spPr bwMode="auto">
            <a:xfrm>
              <a:off x="8229600" y="58674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6" name="Rectangle 95"/>
            <p:cNvSpPr/>
            <p:nvPr/>
          </p:nvSpPr>
          <p:spPr bwMode="auto">
            <a:xfrm>
              <a:off x="8229600" y="57912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7" name="Rectangle 96"/>
            <p:cNvSpPr/>
            <p:nvPr/>
          </p:nvSpPr>
          <p:spPr bwMode="auto">
            <a:xfrm>
              <a:off x="8229600" y="57150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8" name="Rectangle 97"/>
            <p:cNvSpPr/>
            <p:nvPr/>
          </p:nvSpPr>
          <p:spPr bwMode="auto">
            <a:xfrm>
              <a:off x="8305800" y="57150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9" name="Rectangle 98"/>
            <p:cNvSpPr/>
            <p:nvPr/>
          </p:nvSpPr>
          <p:spPr bwMode="auto">
            <a:xfrm>
              <a:off x="8305800" y="57912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0" name="Rectangle 99"/>
            <p:cNvSpPr/>
            <p:nvPr/>
          </p:nvSpPr>
          <p:spPr bwMode="auto">
            <a:xfrm>
              <a:off x="8305800" y="58674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1" name="Rectangle 100"/>
            <p:cNvSpPr/>
            <p:nvPr/>
          </p:nvSpPr>
          <p:spPr bwMode="auto">
            <a:xfrm>
              <a:off x="8305800" y="59436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2" name="Rectangle 101"/>
            <p:cNvSpPr/>
            <p:nvPr/>
          </p:nvSpPr>
          <p:spPr bwMode="auto">
            <a:xfrm>
              <a:off x="8305800" y="6019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3" name="Rectangle 102"/>
            <p:cNvSpPr/>
            <p:nvPr/>
          </p:nvSpPr>
          <p:spPr bwMode="auto">
            <a:xfrm>
              <a:off x="8305800" y="60960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4" name="Rectangle 103"/>
            <p:cNvSpPr/>
            <p:nvPr/>
          </p:nvSpPr>
          <p:spPr bwMode="auto">
            <a:xfrm>
              <a:off x="8305800" y="61722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5" name="Rectangle 104"/>
            <p:cNvSpPr/>
            <p:nvPr/>
          </p:nvSpPr>
          <p:spPr bwMode="auto">
            <a:xfrm>
              <a:off x="8305800" y="62484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6" name="Rectangle 105"/>
            <p:cNvSpPr/>
            <p:nvPr/>
          </p:nvSpPr>
          <p:spPr bwMode="auto">
            <a:xfrm>
              <a:off x="8305800" y="63246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7" name="Rectangle 106"/>
            <p:cNvSpPr/>
            <p:nvPr/>
          </p:nvSpPr>
          <p:spPr bwMode="auto">
            <a:xfrm>
              <a:off x="8305800" y="6400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8" name="Rectangle 107"/>
            <p:cNvSpPr/>
            <p:nvPr/>
          </p:nvSpPr>
          <p:spPr bwMode="auto">
            <a:xfrm>
              <a:off x="8382000" y="6400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9" name="Rectangle 108"/>
            <p:cNvSpPr/>
            <p:nvPr/>
          </p:nvSpPr>
          <p:spPr bwMode="auto">
            <a:xfrm>
              <a:off x="8458200" y="6400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0" name="Rectangle 109"/>
            <p:cNvSpPr/>
            <p:nvPr/>
          </p:nvSpPr>
          <p:spPr bwMode="auto">
            <a:xfrm>
              <a:off x="8382000" y="63246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1" name="Rectangle 110"/>
            <p:cNvSpPr/>
            <p:nvPr/>
          </p:nvSpPr>
          <p:spPr bwMode="auto">
            <a:xfrm>
              <a:off x="8458200" y="63246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2" name="Rectangle 111"/>
            <p:cNvSpPr/>
            <p:nvPr/>
          </p:nvSpPr>
          <p:spPr bwMode="auto">
            <a:xfrm>
              <a:off x="8382000" y="62484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3" name="Rectangle 112"/>
            <p:cNvSpPr/>
            <p:nvPr/>
          </p:nvSpPr>
          <p:spPr bwMode="auto">
            <a:xfrm>
              <a:off x="8458200" y="62484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4" name="Rectangle 113"/>
            <p:cNvSpPr/>
            <p:nvPr/>
          </p:nvSpPr>
          <p:spPr bwMode="auto">
            <a:xfrm>
              <a:off x="8382000" y="61722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5" name="Rectangle 114"/>
            <p:cNvSpPr/>
            <p:nvPr/>
          </p:nvSpPr>
          <p:spPr bwMode="auto">
            <a:xfrm>
              <a:off x="8458200" y="61722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6" name="Rectangle 115"/>
            <p:cNvSpPr/>
            <p:nvPr/>
          </p:nvSpPr>
          <p:spPr bwMode="auto">
            <a:xfrm>
              <a:off x="8382000" y="60960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7" name="Rectangle 116"/>
            <p:cNvSpPr/>
            <p:nvPr/>
          </p:nvSpPr>
          <p:spPr bwMode="auto">
            <a:xfrm>
              <a:off x="8458200" y="60960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8" name="Rectangle 117"/>
            <p:cNvSpPr/>
            <p:nvPr/>
          </p:nvSpPr>
          <p:spPr bwMode="auto">
            <a:xfrm>
              <a:off x="8382000" y="6019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9" name="Rectangle 118"/>
            <p:cNvSpPr/>
            <p:nvPr/>
          </p:nvSpPr>
          <p:spPr bwMode="auto">
            <a:xfrm>
              <a:off x="8458200" y="6019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0" name="Rectangle 119"/>
            <p:cNvSpPr/>
            <p:nvPr/>
          </p:nvSpPr>
          <p:spPr bwMode="auto">
            <a:xfrm>
              <a:off x="8382000" y="59436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1" name="Rectangle 120"/>
            <p:cNvSpPr/>
            <p:nvPr/>
          </p:nvSpPr>
          <p:spPr bwMode="auto">
            <a:xfrm>
              <a:off x="8458200" y="59436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2" name="Rectangle 121"/>
            <p:cNvSpPr/>
            <p:nvPr/>
          </p:nvSpPr>
          <p:spPr bwMode="auto">
            <a:xfrm>
              <a:off x="8382000" y="58674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3" name="Rectangle 122"/>
            <p:cNvSpPr/>
            <p:nvPr/>
          </p:nvSpPr>
          <p:spPr bwMode="auto">
            <a:xfrm>
              <a:off x="8458200" y="58674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4" name="Rectangle 123"/>
            <p:cNvSpPr/>
            <p:nvPr/>
          </p:nvSpPr>
          <p:spPr bwMode="auto">
            <a:xfrm>
              <a:off x="8382000" y="57912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5" name="Rectangle 124"/>
            <p:cNvSpPr/>
            <p:nvPr/>
          </p:nvSpPr>
          <p:spPr bwMode="auto">
            <a:xfrm>
              <a:off x="8458200" y="57912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6" name="Rectangle 125"/>
            <p:cNvSpPr/>
            <p:nvPr/>
          </p:nvSpPr>
          <p:spPr bwMode="auto">
            <a:xfrm>
              <a:off x="8382000" y="57150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7" name="Rectangle 126"/>
            <p:cNvSpPr/>
            <p:nvPr/>
          </p:nvSpPr>
          <p:spPr bwMode="auto">
            <a:xfrm>
              <a:off x="8458200" y="57150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8" name="Rectangle 127"/>
            <p:cNvSpPr/>
            <p:nvPr/>
          </p:nvSpPr>
          <p:spPr bwMode="auto">
            <a:xfrm>
              <a:off x="8382000" y="5638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9" name="Rectangle 128"/>
            <p:cNvSpPr/>
            <p:nvPr/>
          </p:nvSpPr>
          <p:spPr bwMode="auto">
            <a:xfrm>
              <a:off x="8458200" y="5638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0" name="Rectangle 129"/>
            <p:cNvSpPr/>
            <p:nvPr/>
          </p:nvSpPr>
          <p:spPr bwMode="auto">
            <a:xfrm>
              <a:off x="8382000" y="55626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1" name="Rectangle 130"/>
            <p:cNvSpPr/>
            <p:nvPr/>
          </p:nvSpPr>
          <p:spPr bwMode="auto">
            <a:xfrm>
              <a:off x="8458200" y="55626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2" name="Rectangle 131"/>
            <p:cNvSpPr/>
            <p:nvPr/>
          </p:nvSpPr>
          <p:spPr bwMode="auto">
            <a:xfrm>
              <a:off x="8534400" y="57912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3" name="Rectangle 132"/>
            <p:cNvSpPr/>
            <p:nvPr/>
          </p:nvSpPr>
          <p:spPr bwMode="auto">
            <a:xfrm>
              <a:off x="8610600" y="57912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4" name="Rectangle 133"/>
            <p:cNvSpPr/>
            <p:nvPr/>
          </p:nvSpPr>
          <p:spPr bwMode="auto">
            <a:xfrm>
              <a:off x="8534400" y="57150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5" name="Rectangle 134"/>
            <p:cNvSpPr/>
            <p:nvPr/>
          </p:nvSpPr>
          <p:spPr bwMode="auto">
            <a:xfrm>
              <a:off x="8610600" y="57150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6" name="Rectangle 135"/>
            <p:cNvSpPr/>
            <p:nvPr/>
          </p:nvSpPr>
          <p:spPr bwMode="auto">
            <a:xfrm>
              <a:off x="8534400" y="5638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7" name="Rectangle 136"/>
            <p:cNvSpPr/>
            <p:nvPr/>
          </p:nvSpPr>
          <p:spPr bwMode="auto">
            <a:xfrm>
              <a:off x="8610600" y="56388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8" name="Rectangle 137"/>
            <p:cNvSpPr/>
            <p:nvPr/>
          </p:nvSpPr>
          <p:spPr bwMode="auto">
            <a:xfrm>
              <a:off x="8534400" y="55626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9" name="Rectangle 138"/>
            <p:cNvSpPr/>
            <p:nvPr/>
          </p:nvSpPr>
          <p:spPr bwMode="auto">
            <a:xfrm>
              <a:off x="8610600" y="5562600"/>
              <a:ext cx="76200" cy="76200"/>
            </a:xfrm>
            <a:prstGeom prst="rect">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6" name="Group 368"/>
          <p:cNvGrpSpPr/>
          <p:nvPr/>
        </p:nvGrpSpPr>
        <p:grpSpPr>
          <a:xfrm>
            <a:off x="10363202" y="4343399"/>
            <a:ext cx="2362199" cy="2362201"/>
            <a:chOff x="10744201" y="4800599"/>
            <a:chExt cx="2362199" cy="2362201"/>
          </a:xfrm>
        </p:grpSpPr>
        <p:grpSp>
          <p:nvGrpSpPr>
            <p:cNvPr id="7" name="Group 477"/>
            <p:cNvGrpSpPr/>
            <p:nvPr/>
          </p:nvGrpSpPr>
          <p:grpSpPr>
            <a:xfrm>
              <a:off x="11887398" y="5943798"/>
              <a:ext cx="1219002" cy="1219002"/>
              <a:chOff x="914400" y="1600200"/>
              <a:chExt cx="4879183" cy="4879182"/>
            </a:xfrm>
            <a:noFill/>
            <a:effectLst>
              <a:outerShdw blurRad="50800" dist="38100" dir="2700000">
                <a:srgbClr val="000000">
                  <a:alpha val="43000"/>
                </a:srgbClr>
              </a:outerShdw>
            </a:effectLst>
          </p:grpSpPr>
          <p:sp>
            <p:nvSpPr>
              <p:cNvPr id="428" name="Rectangle 427"/>
              <p:cNvSpPr/>
              <p:nvPr/>
            </p:nvSpPr>
            <p:spPr bwMode="auto">
              <a:xfrm>
                <a:off x="914400" y="1600200"/>
                <a:ext cx="4876800" cy="4876800"/>
              </a:xfrm>
              <a:prstGeom prst="rect">
                <a:avLst/>
              </a:prstGeom>
              <a:solidFill>
                <a:schemeClr val="accent3">
                  <a:lumMod val="95000"/>
                </a:schemeClr>
              </a:solidFill>
              <a:ln w="317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29" name="Straight Connector 428"/>
              <p:cNvCxnSpPr>
                <a:stCxn id="428" idx="0"/>
                <a:endCxn id="428" idx="2"/>
              </p:cNvCxnSpPr>
              <p:nvPr/>
            </p:nvCxnSpPr>
            <p:spPr bwMode="auto">
              <a:xfrm rot="16200000" flipH="1">
                <a:off x="914400" y="4040188"/>
                <a:ext cx="4876800" cy="1588"/>
              </a:xfrm>
              <a:prstGeom prst="line">
                <a:avLst/>
              </a:prstGeom>
              <a:grpFill/>
              <a:ln w="9525" cap="flat" cmpd="sng" algn="ctr">
                <a:solidFill>
                  <a:schemeClr val="bg1">
                    <a:lumMod val="75000"/>
                  </a:schemeClr>
                </a:solidFill>
                <a:prstDash val="solid"/>
                <a:round/>
                <a:headEnd type="none" w="med" len="med"/>
                <a:tailEnd type="none" w="med" len="med"/>
              </a:ln>
              <a:effectLst/>
            </p:spPr>
          </p:cxnSp>
          <p:cxnSp>
            <p:nvCxnSpPr>
              <p:cNvPr id="430" name="Straight Connector 429"/>
              <p:cNvCxnSpPr/>
              <p:nvPr/>
            </p:nvCxnSpPr>
            <p:spPr bwMode="auto">
              <a:xfrm rot="10800000" flipH="1">
                <a:off x="916783" y="4036215"/>
                <a:ext cx="4876800" cy="1588"/>
              </a:xfrm>
              <a:prstGeom prst="line">
                <a:avLst/>
              </a:prstGeom>
              <a:grpFill/>
              <a:ln w="9525" cap="flat" cmpd="sng" algn="ctr">
                <a:solidFill>
                  <a:schemeClr val="bg1">
                    <a:lumMod val="75000"/>
                  </a:schemeClr>
                </a:solidFill>
                <a:prstDash val="solid"/>
                <a:round/>
                <a:headEnd type="none" w="med" len="med"/>
                <a:tailEnd type="none" w="med" len="med"/>
              </a:ln>
              <a:effectLst/>
            </p:spPr>
          </p:cxnSp>
        </p:grpSp>
        <p:grpSp>
          <p:nvGrpSpPr>
            <p:cNvPr id="352" name="Group 461"/>
            <p:cNvGrpSpPr>
              <a:grpSpLocks noChangeAspect="1"/>
            </p:cNvGrpSpPr>
            <p:nvPr/>
          </p:nvGrpSpPr>
          <p:grpSpPr>
            <a:xfrm>
              <a:off x="11506398" y="5562798"/>
              <a:ext cx="1219002" cy="1219002"/>
              <a:chOff x="914400" y="1600200"/>
              <a:chExt cx="4879183" cy="4879182"/>
            </a:xfrm>
            <a:noFill/>
            <a:effectLst>
              <a:outerShdw blurRad="50800" dist="38100" dir="2700000">
                <a:srgbClr val="000000">
                  <a:alpha val="43000"/>
                </a:srgbClr>
              </a:outerShdw>
            </a:effectLst>
          </p:grpSpPr>
          <p:sp>
            <p:nvSpPr>
              <p:cNvPr id="421" name="Rectangle 420"/>
              <p:cNvSpPr/>
              <p:nvPr/>
            </p:nvSpPr>
            <p:spPr bwMode="auto">
              <a:xfrm>
                <a:off x="914400" y="1600200"/>
                <a:ext cx="4876800" cy="4876800"/>
              </a:xfrm>
              <a:prstGeom prst="rect">
                <a:avLst/>
              </a:prstGeom>
              <a:solidFill>
                <a:schemeClr val="accent3">
                  <a:lumMod val="95000"/>
                </a:schemeClr>
              </a:solidFill>
              <a:ln w="3175"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22" name="Straight Connector 421"/>
              <p:cNvCxnSpPr>
                <a:stCxn id="421" idx="0"/>
                <a:endCxn id="421" idx="2"/>
              </p:cNvCxnSpPr>
              <p:nvPr/>
            </p:nvCxnSpPr>
            <p:spPr bwMode="auto">
              <a:xfrm rot="16200000" flipH="1">
                <a:off x="914400" y="4040188"/>
                <a:ext cx="4876800" cy="1588"/>
              </a:xfrm>
              <a:prstGeom prst="line">
                <a:avLst/>
              </a:prstGeom>
              <a:grpFill/>
              <a:ln w="9525" cap="flat" cmpd="sng" algn="ctr">
                <a:solidFill>
                  <a:schemeClr val="bg1">
                    <a:lumMod val="65000"/>
                  </a:schemeClr>
                </a:solidFill>
                <a:prstDash val="solid"/>
                <a:round/>
                <a:headEnd type="none" w="med" len="med"/>
                <a:tailEnd type="none" w="med" len="med"/>
              </a:ln>
              <a:effectLst/>
            </p:spPr>
          </p:cxnSp>
          <p:cxnSp>
            <p:nvCxnSpPr>
              <p:cNvPr id="423" name="Straight Connector 422"/>
              <p:cNvCxnSpPr/>
              <p:nvPr/>
            </p:nvCxnSpPr>
            <p:spPr bwMode="auto">
              <a:xfrm rot="16200000" flipH="1">
                <a:off x="2132010" y="4038600"/>
                <a:ext cx="4876800" cy="1588"/>
              </a:xfrm>
              <a:prstGeom prst="line">
                <a:avLst/>
              </a:prstGeom>
              <a:grpFill/>
              <a:ln w="9525" cap="flat" cmpd="sng" algn="ctr">
                <a:solidFill>
                  <a:schemeClr val="bg1">
                    <a:lumMod val="65000"/>
                  </a:schemeClr>
                </a:solidFill>
                <a:prstDash val="solid"/>
                <a:round/>
                <a:headEnd type="none" w="med" len="med"/>
                <a:tailEnd type="none" w="med" len="med"/>
              </a:ln>
              <a:effectLst/>
            </p:spPr>
          </p:cxnSp>
          <p:cxnSp>
            <p:nvCxnSpPr>
              <p:cNvPr id="424" name="Straight Connector 423"/>
              <p:cNvCxnSpPr/>
              <p:nvPr/>
            </p:nvCxnSpPr>
            <p:spPr bwMode="auto">
              <a:xfrm rot="16200000" flipH="1">
                <a:off x="-304800" y="4040188"/>
                <a:ext cx="4876800" cy="1588"/>
              </a:xfrm>
              <a:prstGeom prst="line">
                <a:avLst/>
              </a:prstGeom>
              <a:grpFill/>
              <a:ln w="9525" cap="flat" cmpd="sng" algn="ctr">
                <a:solidFill>
                  <a:schemeClr val="bg1">
                    <a:lumMod val="65000"/>
                  </a:schemeClr>
                </a:solidFill>
                <a:prstDash val="solid"/>
                <a:round/>
                <a:headEnd type="none" w="med" len="med"/>
                <a:tailEnd type="none" w="med" len="med"/>
              </a:ln>
              <a:effectLst/>
            </p:spPr>
          </p:cxnSp>
          <p:cxnSp>
            <p:nvCxnSpPr>
              <p:cNvPr id="425" name="Straight Connector 424"/>
              <p:cNvCxnSpPr/>
              <p:nvPr/>
            </p:nvCxnSpPr>
            <p:spPr bwMode="auto">
              <a:xfrm rot="10800000" flipH="1">
                <a:off x="916783" y="4036215"/>
                <a:ext cx="4876800" cy="1588"/>
              </a:xfrm>
              <a:prstGeom prst="line">
                <a:avLst/>
              </a:prstGeom>
              <a:grpFill/>
              <a:ln w="9525" cap="flat" cmpd="sng" algn="ctr">
                <a:solidFill>
                  <a:schemeClr val="bg1">
                    <a:lumMod val="65000"/>
                  </a:schemeClr>
                </a:solidFill>
                <a:prstDash val="solid"/>
                <a:round/>
                <a:headEnd type="none" w="med" len="med"/>
                <a:tailEnd type="none" w="med" len="med"/>
              </a:ln>
              <a:effectLst/>
            </p:spPr>
          </p:cxnSp>
          <p:cxnSp>
            <p:nvCxnSpPr>
              <p:cNvPr id="426" name="Straight Connector 425"/>
              <p:cNvCxnSpPr/>
              <p:nvPr/>
            </p:nvCxnSpPr>
            <p:spPr bwMode="auto">
              <a:xfrm rot="10800000" flipH="1">
                <a:off x="915195" y="2818605"/>
                <a:ext cx="4876800" cy="1588"/>
              </a:xfrm>
              <a:prstGeom prst="line">
                <a:avLst/>
              </a:prstGeom>
              <a:grpFill/>
              <a:ln w="9525" cap="flat" cmpd="sng" algn="ctr">
                <a:solidFill>
                  <a:schemeClr val="bg1">
                    <a:lumMod val="65000"/>
                  </a:schemeClr>
                </a:solidFill>
                <a:prstDash val="solid"/>
                <a:round/>
                <a:headEnd type="none" w="med" len="med"/>
                <a:tailEnd type="none" w="med" len="med"/>
              </a:ln>
              <a:effectLst/>
            </p:spPr>
          </p:cxnSp>
          <p:cxnSp>
            <p:nvCxnSpPr>
              <p:cNvPr id="427" name="Straight Connector 426"/>
              <p:cNvCxnSpPr/>
              <p:nvPr/>
            </p:nvCxnSpPr>
            <p:spPr bwMode="auto">
              <a:xfrm rot="10800000" flipH="1">
                <a:off x="916783" y="5255415"/>
                <a:ext cx="4876800" cy="1588"/>
              </a:xfrm>
              <a:prstGeom prst="line">
                <a:avLst/>
              </a:prstGeom>
              <a:grpFill/>
              <a:ln w="9525" cap="flat" cmpd="sng" algn="ctr">
                <a:solidFill>
                  <a:schemeClr val="bg1">
                    <a:lumMod val="65000"/>
                  </a:schemeClr>
                </a:solidFill>
                <a:prstDash val="solid"/>
                <a:round/>
                <a:headEnd type="none" w="med" len="med"/>
                <a:tailEnd type="none" w="med" len="med"/>
              </a:ln>
              <a:effectLst/>
            </p:spPr>
          </p:cxnSp>
        </p:grpSp>
        <p:grpSp>
          <p:nvGrpSpPr>
            <p:cNvPr id="353" name="Group 485"/>
            <p:cNvGrpSpPr>
              <a:grpSpLocks noChangeAspect="1"/>
            </p:cNvGrpSpPr>
            <p:nvPr/>
          </p:nvGrpSpPr>
          <p:grpSpPr>
            <a:xfrm>
              <a:off x="11125200" y="5181600"/>
              <a:ext cx="1219198" cy="1219200"/>
              <a:chOff x="914400" y="1600200"/>
              <a:chExt cx="4879977" cy="4879976"/>
            </a:xfrm>
            <a:noFill/>
            <a:effectLst>
              <a:outerShdw blurRad="50800" dist="38100" dir="2700000">
                <a:srgbClr val="000000">
                  <a:alpha val="43000"/>
                </a:srgbClr>
              </a:outerShdw>
            </a:effectLst>
          </p:grpSpPr>
          <p:sp>
            <p:nvSpPr>
              <p:cNvPr id="406" name="Rectangle 405"/>
              <p:cNvSpPr/>
              <p:nvPr/>
            </p:nvSpPr>
            <p:spPr bwMode="auto">
              <a:xfrm>
                <a:off x="914400" y="1600200"/>
                <a:ext cx="4876800" cy="4876800"/>
              </a:xfrm>
              <a:prstGeom prst="rect">
                <a:avLst/>
              </a:prstGeom>
              <a:solidFill>
                <a:schemeClr val="accent3">
                  <a:lumMod val="95000"/>
                </a:schemeClr>
              </a:solidFill>
              <a:ln w="317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07" name="Straight Connector 406"/>
              <p:cNvCxnSpPr>
                <a:stCxn id="406" idx="0"/>
                <a:endCxn id="406" idx="2"/>
              </p:cNvCxnSpPr>
              <p:nvPr/>
            </p:nvCxnSpPr>
            <p:spPr bwMode="auto">
              <a:xfrm rot="16200000" flipH="1">
                <a:off x="914400" y="4040188"/>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08" name="Straight Connector 407"/>
              <p:cNvCxnSpPr/>
              <p:nvPr/>
            </p:nvCxnSpPr>
            <p:spPr bwMode="auto">
              <a:xfrm rot="16200000" flipH="1">
                <a:off x="1523205" y="4039394"/>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09" name="Straight Connector 408"/>
              <p:cNvCxnSpPr/>
              <p:nvPr/>
            </p:nvCxnSpPr>
            <p:spPr bwMode="auto">
              <a:xfrm rot="16200000" flipH="1">
                <a:off x="2132010" y="4038600"/>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10" name="Straight Connector 409"/>
              <p:cNvCxnSpPr/>
              <p:nvPr/>
            </p:nvCxnSpPr>
            <p:spPr bwMode="auto">
              <a:xfrm rot="16200000" flipH="1">
                <a:off x="2740815" y="4037806"/>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11" name="Straight Connector 410"/>
              <p:cNvCxnSpPr/>
              <p:nvPr/>
            </p:nvCxnSpPr>
            <p:spPr bwMode="auto">
              <a:xfrm rot="16200000" flipH="1">
                <a:off x="-913605" y="4040982"/>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12" name="Straight Connector 411"/>
              <p:cNvCxnSpPr/>
              <p:nvPr/>
            </p:nvCxnSpPr>
            <p:spPr bwMode="auto">
              <a:xfrm rot="16200000" flipH="1">
                <a:off x="-304800" y="4040188"/>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13" name="Straight Connector 412"/>
              <p:cNvCxnSpPr/>
              <p:nvPr/>
            </p:nvCxnSpPr>
            <p:spPr bwMode="auto">
              <a:xfrm rot="16200000" flipH="1">
                <a:off x="304005" y="4039394"/>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14" name="Straight Connector 413"/>
              <p:cNvCxnSpPr/>
              <p:nvPr/>
            </p:nvCxnSpPr>
            <p:spPr bwMode="auto">
              <a:xfrm rot="10800000" flipH="1">
                <a:off x="916783" y="4036215"/>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15" name="Straight Connector 414"/>
              <p:cNvCxnSpPr/>
              <p:nvPr/>
            </p:nvCxnSpPr>
            <p:spPr bwMode="auto">
              <a:xfrm rot="10800000" flipH="1">
                <a:off x="915989" y="3427410"/>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16" name="Straight Connector 415"/>
              <p:cNvCxnSpPr/>
              <p:nvPr/>
            </p:nvCxnSpPr>
            <p:spPr bwMode="auto">
              <a:xfrm rot="10800000" flipH="1">
                <a:off x="915195" y="2818605"/>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17" name="Straight Connector 416"/>
              <p:cNvCxnSpPr/>
              <p:nvPr/>
            </p:nvCxnSpPr>
            <p:spPr bwMode="auto">
              <a:xfrm rot="10800000" flipH="1">
                <a:off x="914401" y="2209800"/>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18" name="Straight Connector 417"/>
              <p:cNvCxnSpPr/>
              <p:nvPr/>
            </p:nvCxnSpPr>
            <p:spPr bwMode="auto">
              <a:xfrm rot="10800000" flipH="1">
                <a:off x="917577" y="5864220"/>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19" name="Straight Connector 418"/>
              <p:cNvCxnSpPr/>
              <p:nvPr/>
            </p:nvCxnSpPr>
            <p:spPr bwMode="auto">
              <a:xfrm rot="10800000" flipH="1">
                <a:off x="916783" y="5255415"/>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cxnSp>
            <p:nvCxnSpPr>
              <p:cNvPr id="420" name="Straight Connector 419"/>
              <p:cNvCxnSpPr/>
              <p:nvPr/>
            </p:nvCxnSpPr>
            <p:spPr bwMode="auto">
              <a:xfrm rot="10800000" flipH="1">
                <a:off x="915989" y="4646610"/>
                <a:ext cx="4876800" cy="1588"/>
              </a:xfrm>
              <a:prstGeom prst="line">
                <a:avLst/>
              </a:prstGeom>
              <a:grpFill/>
              <a:ln w="9525" cap="flat" cmpd="sng" algn="ctr">
                <a:solidFill>
                  <a:schemeClr val="bg1">
                    <a:lumMod val="50000"/>
                  </a:schemeClr>
                </a:solidFill>
                <a:prstDash val="solid"/>
                <a:round/>
                <a:headEnd type="none" w="med" len="med"/>
                <a:tailEnd type="none" w="med" len="med"/>
              </a:ln>
              <a:effectLst/>
            </p:spPr>
          </p:cxnSp>
        </p:grpSp>
        <p:grpSp>
          <p:nvGrpSpPr>
            <p:cNvPr id="354" name="Group 501"/>
            <p:cNvGrpSpPr>
              <a:grpSpLocks noChangeAspect="1"/>
            </p:cNvGrpSpPr>
            <p:nvPr/>
          </p:nvGrpSpPr>
          <p:grpSpPr>
            <a:xfrm>
              <a:off x="10744201" y="4800599"/>
              <a:ext cx="1219203" cy="1219203"/>
              <a:chOff x="914400" y="1600200"/>
              <a:chExt cx="2438401" cy="2438401"/>
            </a:xfrm>
            <a:effectLst>
              <a:outerShdw blurRad="50800" dist="38100" dir="2700000">
                <a:srgbClr val="000000">
                  <a:alpha val="43000"/>
                </a:srgbClr>
              </a:outerShdw>
            </a:effectLst>
          </p:grpSpPr>
          <p:sp>
            <p:nvSpPr>
              <p:cNvPr id="375" name="Rectangle 374"/>
              <p:cNvSpPr/>
              <p:nvPr/>
            </p:nvSpPr>
            <p:spPr bwMode="auto">
              <a:xfrm>
                <a:off x="914401" y="1600200"/>
                <a:ext cx="2436813" cy="2436813"/>
              </a:xfrm>
              <a:prstGeom prst="rect">
                <a:avLst/>
              </a:prstGeom>
              <a:solidFill>
                <a:schemeClr val="accent3">
                  <a:lumMod val="95000"/>
                </a:schemeClr>
              </a:solidFill>
              <a:ln w="3175" cap="flat" cmpd="sng" algn="ctr">
                <a:solidFill>
                  <a:schemeClr val="tx1">
                    <a:lumMod val="65000"/>
                    <a:lumOff val="3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376" name="Straight Connector 375"/>
              <p:cNvCxnSpPr>
                <a:stCxn id="375" idx="0"/>
                <a:endCxn id="375" idx="2"/>
              </p:cNvCxnSpPr>
              <p:nvPr/>
            </p:nvCxnSpPr>
            <p:spPr bwMode="auto">
              <a:xfrm rot="16200000" flipH="1">
                <a:off x="914401" y="2819400"/>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77" name="Straight Connector 376"/>
              <p:cNvCxnSpPr/>
              <p:nvPr/>
            </p:nvCxnSpPr>
            <p:spPr bwMode="auto">
              <a:xfrm rot="16200000" flipH="1">
                <a:off x="1218605" y="2819003"/>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78" name="Straight Connector 377"/>
              <p:cNvCxnSpPr/>
              <p:nvPr/>
            </p:nvCxnSpPr>
            <p:spPr bwMode="auto">
              <a:xfrm rot="16200000" flipH="1">
                <a:off x="1522809" y="2818607"/>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79" name="Straight Connector 378"/>
              <p:cNvCxnSpPr/>
              <p:nvPr/>
            </p:nvCxnSpPr>
            <p:spPr bwMode="auto">
              <a:xfrm rot="16200000" flipH="1">
                <a:off x="1827014" y="2818210"/>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80" name="Straight Connector 379"/>
              <p:cNvCxnSpPr/>
              <p:nvPr/>
            </p:nvCxnSpPr>
            <p:spPr bwMode="auto">
              <a:xfrm rot="16200000" flipH="1">
                <a:off x="993" y="2819797"/>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81" name="Straight Connector 380"/>
              <p:cNvCxnSpPr/>
              <p:nvPr/>
            </p:nvCxnSpPr>
            <p:spPr bwMode="auto">
              <a:xfrm rot="16200000" flipH="1">
                <a:off x="305198" y="2819400"/>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82" name="Straight Connector 381"/>
              <p:cNvCxnSpPr/>
              <p:nvPr/>
            </p:nvCxnSpPr>
            <p:spPr bwMode="auto">
              <a:xfrm rot="16200000" flipH="1">
                <a:off x="609402" y="2819003"/>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83" name="Straight Connector 382"/>
              <p:cNvCxnSpPr/>
              <p:nvPr/>
            </p:nvCxnSpPr>
            <p:spPr bwMode="auto">
              <a:xfrm rot="10800000" flipH="1">
                <a:off x="915592" y="2817415"/>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84" name="Straight Connector 383"/>
              <p:cNvCxnSpPr/>
              <p:nvPr/>
            </p:nvCxnSpPr>
            <p:spPr bwMode="auto">
              <a:xfrm rot="10800000" flipH="1">
                <a:off x="915195" y="2513210"/>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85" name="Straight Connector 384"/>
              <p:cNvCxnSpPr/>
              <p:nvPr/>
            </p:nvCxnSpPr>
            <p:spPr bwMode="auto">
              <a:xfrm rot="10800000" flipH="1">
                <a:off x="914798" y="2209006"/>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86" name="Straight Connector 385"/>
              <p:cNvCxnSpPr/>
              <p:nvPr/>
            </p:nvCxnSpPr>
            <p:spPr bwMode="auto">
              <a:xfrm rot="10800000" flipH="1">
                <a:off x="914401" y="1904802"/>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87" name="Straight Connector 386"/>
              <p:cNvCxnSpPr/>
              <p:nvPr/>
            </p:nvCxnSpPr>
            <p:spPr bwMode="auto">
              <a:xfrm rot="10800000" flipH="1">
                <a:off x="915988" y="3730822"/>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88" name="Straight Connector 387"/>
              <p:cNvCxnSpPr/>
              <p:nvPr/>
            </p:nvCxnSpPr>
            <p:spPr bwMode="auto">
              <a:xfrm rot="10800000" flipH="1">
                <a:off x="915592" y="3426618"/>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89" name="Straight Connector 388"/>
              <p:cNvCxnSpPr/>
              <p:nvPr/>
            </p:nvCxnSpPr>
            <p:spPr bwMode="auto">
              <a:xfrm rot="10800000" flipH="1">
                <a:off x="915195" y="3122414"/>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90" name="Straight Connector 389"/>
              <p:cNvCxnSpPr/>
              <p:nvPr/>
            </p:nvCxnSpPr>
            <p:spPr bwMode="auto">
              <a:xfrm rot="16200000" flipH="1">
                <a:off x="762199" y="2819401"/>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91" name="Straight Connector 390"/>
              <p:cNvCxnSpPr/>
              <p:nvPr/>
            </p:nvCxnSpPr>
            <p:spPr bwMode="auto">
              <a:xfrm rot="16200000" flipH="1">
                <a:off x="1066403" y="2819004"/>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92" name="Straight Connector 391"/>
              <p:cNvCxnSpPr/>
              <p:nvPr/>
            </p:nvCxnSpPr>
            <p:spPr bwMode="auto">
              <a:xfrm rot="16200000" flipH="1">
                <a:off x="1370607" y="2818608"/>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93" name="Straight Connector 392"/>
              <p:cNvCxnSpPr/>
              <p:nvPr/>
            </p:nvCxnSpPr>
            <p:spPr bwMode="auto">
              <a:xfrm rot="16200000" flipH="1">
                <a:off x="1674812" y="2818211"/>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94" name="Straight Connector 393"/>
              <p:cNvCxnSpPr/>
              <p:nvPr/>
            </p:nvCxnSpPr>
            <p:spPr bwMode="auto">
              <a:xfrm rot="16200000" flipH="1">
                <a:off x="-151209" y="2819798"/>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95" name="Straight Connector 394"/>
              <p:cNvCxnSpPr/>
              <p:nvPr/>
            </p:nvCxnSpPr>
            <p:spPr bwMode="auto">
              <a:xfrm rot="16200000" flipH="1">
                <a:off x="152996" y="2819401"/>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96" name="Straight Connector 395"/>
              <p:cNvCxnSpPr/>
              <p:nvPr/>
            </p:nvCxnSpPr>
            <p:spPr bwMode="auto">
              <a:xfrm rot="16200000" flipH="1">
                <a:off x="457200" y="2819004"/>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97" name="Straight Connector 396"/>
              <p:cNvCxnSpPr/>
              <p:nvPr/>
            </p:nvCxnSpPr>
            <p:spPr bwMode="auto">
              <a:xfrm rot="16200000" flipH="1">
                <a:off x="1981597" y="2818211"/>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98" name="Straight Connector 397"/>
              <p:cNvCxnSpPr/>
              <p:nvPr/>
            </p:nvCxnSpPr>
            <p:spPr bwMode="auto">
              <a:xfrm rot="10800000" flipH="1">
                <a:off x="915592" y="2970013"/>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399" name="Straight Connector 398"/>
              <p:cNvCxnSpPr/>
              <p:nvPr/>
            </p:nvCxnSpPr>
            <p:spPr bwMode="auto">
              <a:xfrm rot="10800000" flipH="1">
                <a:off x="915195" y="2665808"/>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400" name="Straight Connector 399"/>
              <p:cNvCxnSpPr/>
              <p:nvPr/>
            </p:nvCxnSpPr>
            <p:spPr bwMode="auto">
              <a:xfrm rot="10800000" flipH="1">
                <a:off x="914798" y="2361604"/>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401" name="Straight Connector 400"/>
              <p:cNvCxnSpPr/>
              <p:nvPr/>
            </p:nvCxnSpPr>
            <p:spPr bwMode="auto">
              <a:xfrm rot="10800000" flipH="1">
                <a:off x="914401" y="2057400"/>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402" name="Straight Connector 401"/>
              <p:cNvCxnSpPr/>
              <p:nvPr/>
            </p:nvCxnSpPr>
            <p:spPr bwMode="auto">
              <a:xfrm rot="10800000" flipH="1">
                <a:off x="915988" y="3883420"/>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403" name="Straight Connector 402"/>
              <p:cNvCxnSpPr/>
              <p:nvPr/>
            </p:nvCxnSpPr>
            <p:spPr bwMode="auto">
              <a:xfrm rot="10800000" flipH="1">
                <a:off x="915592" y="3579216"/>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404" name="Straight Connector 403"/>
              <p:cNvCxnSpPr/>
              <p:nvPr/>
            </p:nvCxnSpPr>
            <p:spPr bwMode="auto">
              <a:xfrm rot="10800000" flipH="1">
                <a:off x="915195" y="3275012"/>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cxnSp>
            <p:nvCxnSpPr>
              <p:cNvPr id="405" name="Straight Connector 404"/>
              <p:cNvCxnSpPr/>
              <p:nvPr/>
            </p:nvCxnSpPr>
            <p:spPr bwMode="auto">
              <a:xfrm rot="10800000" flipH="1">
                <a:off x="914400" y="1752600"/>
                <a:ext cx="2436813" cy="793"/>
              </a:xfrm>
              <a:prstGeom prst="line">
                <a:avLst/>
              </a:prstGeom>
              <a:noFill/>
              <a:ln w="9525" cap="flat" cmpd="sng" algn="ctr">
                <a:solidFill>
                  <a:schemeClr val="tx1">
                    <a:lumMod val="65000"/>
                    <a:lumOff val="35000"/>
                  </a:schemeClr>
                </a:solidFill>
                <a:prstDash val="solid"/>
                <a:round/>
                <a:headEnd type="none" w="med" len="med"/>
                <a:tailEnd type="none" w="med" len="med"/>
              </a:ln>
              <a:effectLst/>
            </p:spPr>
          </p:cxnSp>
        </p:gr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and Constraints</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11</a:t>
            </a:fld>
            <a:endParaRPr lang="en-US" dirty="0"/>
          </a:p>
        </p:txBody>
      </p:sp>
      <p:sp>
        <p:nvSpPr>
          <p:cNvPr id="198" name="Content Placeholder 2"/>
          <p:cNvSpPr txBox="1">
            <a:spLocks/>
          </p:cNvSpPr>
          <p:nvPr/>
        </p:nvSpPr>
        <p:spPr>
          <a:xfrm>
            <a:off x="914400" y="1600200"/>
            <a:ext cx="12801600" cy="5257800"/>
          </a:xfrm>
          <a:prstGeom prst="rect">
            <a:avLst/>
          </a:prstGeom>
        </p:spPr>
        <p:txBody>
          <a:bodyPr lIns="130622" tIns="65311" rIns="130622" bIns="65311"/>
          <a:lstStyle/>
          <a:p>
            <a:pPr marL="274320" indent="-274320" eaLnBrk="0" hangingPunct="0">
              <a:spcBef>
                <a:spcPts val="800"/>
              </a:spcBef>
              <a:buFont typeface="Wingdings" charset="2"/>
              <a:buChar char="§"/>
            </a:pPr>
            <a:r>
              <a:rPr lang="en-US" sz="2400" kern="0" dirty="0" smtClean="0">
                <a:solidFill>
                  <a:srgbClr val="003366"/>
                </a:solidFill>
              </a:rPr>
              <a:t>Preserve Abstraction layers (delineate AM and CS concerns)</a:t>
            </a:r>
          </a:p>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Explore performance of various programming models </a:t>
            </a:r>
            <a:r>
              <a:rPr lang="en-US" sz="2400" kern="0" dirty="0" smtClean="0">
                <a:solidFill>
                  <a:srgbClr val="003366"/>
                </a:solidFill>
                <a:latin typeface="+mn-lt"/>
                <a:ea typeface="+mn-ea"/>
                <a:cs typeface="+mn-cs"/>
              </a:rPr>
              <a:t>and constructs</a:t>
            </a:r>
          </a:p>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Explore techniques that encapsulate programming model choices</a:t>
            </a:r>
          </a:p>
          <a:p>
            <a:pPr marL="274320" indent="-274320" eaLnBrk="0" hangingPunct="0">
              <a:spcBef>
                <a:spcPts val="800"/>
              </a:spcBef>
              <a:buFont typeface="Wingdings" charset="2"/>
              <a:buChar char="§"/>
            </a:pPr>
            <a:r>
              <a:rPr lang="en-US" sz="2400" kern="0" dirty="0" smtClean="0">
                <a:solidFill>
                  <a:srgbClr val="003366"/>
                </a:solidFill>
              </a:rPr>
              <a:t>Explore techniques that deliver performance portability</a:t>
            </a:r>
            <a:endParaRPr lang="en-US" sz="2400" kern="0" noProof="0" dirty="0" smtClean="0">
              <a:solidFill>
                <a:srgbClr val="003366"/>
              </a:solidFill>
              <a:latin typeface="+mn-lt"/>
              <a:ea typeface="+mn-ea"/>
              <a:cs typeface="+mn-cs"/>
            </a:endParaRPr>
          </a:p>
          <a:p>
            <a:pPr marL="274320" lvl="0" indent="-274320" eaLnBrk="0" hangingPunct="0">
              <a:spcBef>
                <a:spcPts val="800"/>
              </a:spcBef>
              <a:buFont typeface="Wingdings" charset="2"/>
              <a:buChar char="§"/>
            </a:pPr>
            <a:endParaRPr lang="en-US" sz="2400" kern="0" dirty="0" smtClean="0">
              <a:solidFill>
                <a:srgbClr val="003366"/>
              </a:solidFill>
              <a:latin typeface="+mn-lt"/>
              <a:ea typeface="+mn-ea"/>
              <a:cs typeface="+mn-cs"/>
            </a:endParaRPr>
          </a:p>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Language constrained by constraints of </a:t>
            </a:r>
            <a:r>
              <a:rPr lang="en-US" sz="2400" kern="0" dirty="0" smtClean="0">
                <a:solidFill>
                  <a:srgbClr val="003366"/>
                </a:solidFill>
                <a:latin typeface="+mn-lt"/>
                <a:ea typeface="+mn-ea"/>
                <a:cs typeface="+mn-cs"/>
              </a:rPr>
              <a:t>collaborating research projects…</a:t>
            </a:r>
            <a:endParaRPr lang="en-US" sz="2400" kern="0" noProof="0" dirty="0" smtClean="0">
              <a:solidFill>
                <a:srgbClr val="003366"/>
              </a:solidFill>
              <a:latin typeface="+mn-lt"/>
              <a:ea typeface="+mn-ea"/>
              <a:cs typeface="+mn-cs"/>
            </a:endParaRPr>
          </a:p>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Compiler research groups preferred C (no need for C++ frontend)</a:t>
            </a:r>
          </a:p>
          <a:p>
            <a:pPr marL="274320" lvl="0" indent="-274320" eaLnBrk="0" hangingPunct="0">
              <a:spcBef>
                <a:spcPts val="800"/>
              </a:spcBef>
              <a:buFont typeface="Wingdings" charset="2"/>
              <a:buChar char="§"/>
            </a:pPr>
            <a:r>
              <a:rPr kumimoji="0" lang="en-US" sz="2400" i="0" u="none" strike="noStrike" kern="0" cap="none" spc="0" normalizeH="0" dirty="0" smtClean="0">
                <a:ln>
                  <a:noFill/>
                </a:ln>
                <a:solidFill>
                  <a:srgbClr val="003366"/>
                </a:solidFill>
                <a:effectLst/>
                <a:uLnTx/>
                <a:uFillTx/>
                <a:latin typeface="+mn-lt"/>
                <a:ea typeface="+mn-ea"/>
                <a:cs typeface="+mn-cs"/>
              </a:rPr>
              <a:t>some partners said no Fortran</a:t>
            </a:r>
          </a:p>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Those porting to new languages also preferred C/C++ reference benchmark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miniGMG</a:t>
            </a:r>
            <a:r>
              <a:rPr lang="en-US" dirty="0" smtClean="0"/>
              <a:t> / HPGMG-FV Proxies</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12</a:t>
            </a:fld>
            <a:endParaRPr lang="en-US" dirty="0"/>
          </a:p>
        </p:txBody>
      </p:sp>
      <p:sp>
        <p:nvSpPr>
          <p:cNvPr id="198" name="Content Placeholder 2"/>
          <p:cNvSpPr txBox="1">
            <a:spLocks/>
          </p:cNvSpPr>
          <p:nvPr/>
        </p:nvSpPr>
        <p:spPr>
          <a:xfrm>
            <a:off x="914400" y="1600200"/>
            <a:ext cx="6400800" cy="52578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created </a:t>
            </a:r>
            <a:r>
              <a:rPr lang="en-US" sz="2400" kern="0" noProof="0" dirty="0" err="1" smtClean="0">
                <a:solidFill>
                  <a:srgbClr val="003366"/>
                </a:solidFill>
                <a:latin typeface="+mn-lt"/>
                <a:ea typeface="+mn-ea"/>
                <a:cs typeface="+mn-cs"/>
              </a:rPr>
              <a:t>miniGMG</a:t>
            </a:r>
            <a:r>
              <a:rPr lang="en-US" sz="2400" kern="0" noProof="0" dirty="0" smtClean="0">
                <a:solidFill>
                  <a:srgbClr val="003366"/>
                </a:solidFill>
                <a:latin typeface="+mn-lt"/>
                <a:ea typeface="+mn-ea"/>
                <a:cs typeface="+mn-cs"/>
              </a:rPr>
              <a:t> and HPGMG proxy apps…</a:t>
            </a:r>
            <a:endParaRPr lang="en-US" sz="2400" kern="0" dirty="0" smtClean="0">
              <a:solidFill>
                <a:srgbClr val="003366"/>
              </a:solidFill>
            </a:endParaRPr>
          </a:p>
          <a:p>
            <a:pPr marL="548640" lvl="0" indent="-274320" eaLnBrk="0" hangingPunct="0">
              <a:spcBef>
                <a:spcPts val="800"/>
              </a:spcBef>
              <a:buFont typeface="Arial"/>
              <a:buChar char="•"/>
            </a:pPr>
            <a:r>
              <a:rPr lang="en-US" sz="1800" kern="0" dirty="0" smtClean="0">
                <a:solidFill>
                  <a:srgbClr val="003366"/>
                </a:solidFill>
              </a:rPr>
              <a:t>Geometric </a:t>
            </a:r>
            <a:r>
              <a:rPr lang="en-US" sz="1800" kern="0" dirty="0" err="1" smtClean="0">
                <a:solidFill>
                  <a:srgbClr val="003366"/>
                </a:solidFill>
              </a:rPr>
              <a:t>Multigrid</a:t>
            </a:r>
            <a:r>
              <a:rPr lang="en-US" sz="1800" kern="0" dirty="0" smtClean="0">
                <a:solidFill>
                  <a:srgbClr val="003366"/>
                </a:solidFill>
              </a:rPr>
              <a:t> Solvers on Block Structured Grids (proxies for </a:t>
            </a:r>
            <a:r>
              <a:rPr lang="en-US" sz="1800" kern="0" dirty="0" err="1" smtClean="0">
                <a:solidFill>
                  <a:srgbClr val="003366"/>
                </a:solidFill>
              </a:rPr>
              <a:t>BoxLib</a:t>
            </a:r>
            <a:r>
              <a:rPr lang="en-US" sz="1800" kern="0" dirty="0" smtClean="0">
                <a:solidFill>
                  <a:srgbClr val="003366"/>
                </a:solidFill>
              </a:rPr>
              <a:t> and CHOMBO codes)</a:t>
            </a:r>
          </a:p>
          <a:p>
            <a:pPr marL="548640" lvl="0" indent="-274320" eaLnBrk="0" hangingPunct="0">
              <a:spcBef>
                <a:spcPts val="800"/>
              </a:spcBef>
              <a:buFont typeface="Arial"/>
              <a:buChar char="•"/>
            </a:pPr>
            <a:r>
              <a:rPr lang="en-US" sz="1800" kern="0" dirty="0" smtClean="0">
                <a:solidFill>
                  <a:srgbClr val="003366"/>
                </a:solidFill>
              </a:rPr>
              <a:t>Finite Volume (cell and face averaged values)</a:t>
            </a:r>
          </a:p>
          <a:p>
            <a:pPr marL="548640" indent="-274320" eaLnBrk="0" hangingPunct="0">
              <a:spcBef>
                <a:spcPts val="800"/>
              </a:spcBef>
              <a:buFont typeface="Arial"/>
              <a:buChar char="•"/>
            </a:pPr>
            <a:r>
              <a:rPr lang="en-US" sz="1800" kern="0" dirty="0" smtClean="0">
                <a:solidFill>
                  <a:srgbClr val="003366"/>
                </a:solidFill>
              </a:rPr>
              <a:t>Variable or Constant coefficient</a:t>
            </a:r>
          </a:p>
          <a:p>
            <a:pPr marL="548640" indent="-274320" eaLnBrk="0" hangingPunct="0">
              <a:spcBef>
                <a:spcPts val="800"/>
              </a:spcBef>
              <a:buFont typeface="Arial"/>
              <a:buChar char="•"/>
            </a:pPr>
            <a:r>
              <a:rPr lang="en-US" sz="1800" kern="0" dirty="0" smtClean="0">
                <a:solidFill>
                  <a:srgbClr val="003366"/>
                </a:solidFill>
              </a:rPr>
              <a:t>Poisson or Helmholtz equation</a:t>
            </a:r>
          </a:p>
          <a:p>
            <a:pPr marL="548640" indent="-274320" eaLnBrk="0" hangingPunct="0">
              <a:spcBef>
                <a:spcPts val="800"/>
              </a:spcBef>
              <a:buFont typeface="Arial"/>
              <a:buChar char="•"/>
            </a:pPr>
            <a:r>
              <a:rPr lang="en-US" sz="1800" kern="0" dirty="0" smtClean="0">
                <a:solidFill>
                  <a:srgbClr val="003366"/>
                </a:solidFill>
              </a:rPr>
              <a:t>originally written in C (no C++, no FORTRAN) </a:t>
            </a:r>
          </a:p>
          <a:p>
            <a:pPr marL="274320" indent="-274320" eaLnBrk="0" hangingPunct="0">
              <a:spcBef>
                <a:spcPts val="800"/>
              </a:spcBef>
              <a:buFont typeface="Wingdings" charset="2"/>
              <a:buChar char="§"/>
            </a:pPr>
            <a:endParaRPr lang="en-US" sz="2400" kern="0" dirty="0" smtClean="0">
              <a:solidFill>
                <a:srgbClr val="003366"/>
              </a:solidFill>
            </a:endParaRPr>
          </a:p>
          <a:p>
            <a:pPr marL="274320" indent="-274320" eaLnBrk="0" hangingPunct="0">
              <a:spcBef>
                <a:spcPts val="800"/>
              </a:spcBef>
              <a:buFont typeface="Wingdings" charset="2"/>
              <a:buChar char="§"/>
            </a:pPr>
            <a:r>
              <a:rPr lang="en-US" sz="2400" kern="0" dirty="0" smtClean="0">
                <a:solidFill>
                  <a:srgbClr val="003366"/>
                </a:solidFill>
              </a:rPr>
              <a:t>… written with the goal of conveying best practices to application/framework teams</a:t>
            </a:r>
          </a:p>
          <a:p>
            <a:pPr marL="274320" indent="-274320" eaLnBrk="0" hangingPunct="0">
              <a:spcBef>
                <a:spcPts val="800"/>
              </a:spcBef>
              <a:buFont typeface="Wingdings" charset="2"/>
              <a:buChar char="§"/>
            </a:pPr>
            <a:endParaRPr lang="en-US" sz="2400" kern="0" dirty="0" smtClean="0">
              <a:solidFill>
                <a:srgbClr val="003366"/>
              </a:solidFill>
            </a:endParaRPr>
          </a:p>
        </p:txBody>
      </p:sp>
      <p:sp>
        <p:nvSpPr>
          <p:cNvPr id="6" name="Content Placeholder 2"/>
          <p:cNvSpPr txBox="1">
            <a:spLocks/>
          </p:cNvSpPr>
          <p:nvPr/>
        </p:nvSpPr>
        <p:spPr>
          <a:xfrm>
            <a:off x="7315200" y="1600200"/>
            <a:ext cx="6400800" cy="52578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solidFill>
                  <a:srgbClr val="003366"/>
                </a:solidFill>
              </a:rPr>
              <a:t>Developed to explore a number of issues…</a:t>
            </a:r>
          </a:p>
          <a:p>
            <a:pPr marL="548640" lvl="0" indent="-274320" eaLnBrk="0" hangingPunct="0">
              <a:spcBef>
                <a:spcPts val="800"/>
              </a:spcBef>
              <a:buFont typeface="Arial"/>
              <a:buChar char="•"/>
            </a:pPr>
            <a:r>
              <a:rPr lang="en-US" sz="1800" kern="0" dirty="0" smtClean="0">
                <a:solidFill>
                  <a:srgbClr val="003366"/>
                </a:solidFill>
              </a:rPr>
              <a:t>Exploiting multicore via MPI vs. </a:t>
            </a:r>
            <a:r>
              <a:rPr lang="en-US" sz="1800" kern="0" dirty="0" err="1" smtClean="0">
                <a:solidFill>
                  <a:srgbClr val="003366"/>
                </a:solidFill>
              </a:rPr>
              <a:t>OpenMP</a:t>
            </a:r>
            <a:endParaRPr lang="en-US" sz="1800" kern="0" dirty="0" smtClean="0">
              <a:solidFill>
                <a:srgbClr val="003366"/>
              </a:solidFill>
            </a:endParaRPr>
          </a:p>
          <a:p>
            <a:pPr marL="548640" lvl="0" indent="-274320" eaLnBrk="0" hangingPunct="0">
              <a:spcBef>
                <a:spcPts val="800"/>
              </a:spcBef>
              <a:buFont typeface="Arial"/>
              <a:buChar char="•"/>
            </a:pPr>
            <a:r>
              <a:rPr lang="en-US" sz="1800" kern="0" dirty="0" err="1" smtClean="0">
                <a:solidFill>
                  <a:srgbClr val="003366"/>
                </a:solidFill>
              </a:rPr>
              <a:t>OpenMP</a:t>
            </a:r>
            <a:r>
              <a:rPr lang="en-US" sz="1800" kern="0" dirty="0" smtClean="0">
                <a:solidFill>
                  <a:srgbClr val="003366"/>
                </a:solidFill>
              </a:rPr>
              <a:t> and Tiling constructs in the context of exponentially varying parallelism</a:t>
            </a:r>
          </a:p>
          <a:p>
            <a:pPr marL="548640" indent="-274320" eaLnBrk="0" hangingPunct="0">
              <a:spcBef>
                <a:spcPts val="800"/>
              </a:spcBef>
              <a:buFont typeface="Arial"/>
              <a:buChar char="•"/>
            </a:pPr>
            <a:r>
              <a:rPr lang="en-US" sz="1800" kern="0" dirty="0" smtClean="0">
                <a:solidFill>
                  <a:srgbClr val="003366"/>
                </a:solidFill>
              </a:rPr>
              <a:t>Alternate smoothers (</a:t>
            </a:r>
            <a:r>
              <a:rPr lang="en-US" sz="1800" kern="0" dirty="0" err="1" smtClean="0">
                <a:solidFill>
                  <a:srgbClr val="003366"/>
                </a:solidFill>
              </a:rPr>
              <a:t>Chebyshev</a:t>
            </a:r>
            <a:r>
              <a:rPr lang="en-US" sz="1800" kern="0" dirty="0" smtClean="0">
                <a:solidFill>
                  <a:srgbClr val="003366"/>
                </a:solidFill>
              </a:rPr>
              <a:t>, L1, …) </a:t>
            </a:r>
          </a:p>
          <a:p>
            <a:pPr marL="548640" lvl="0" indent="-274320" eaLnBrk="0" hangingPunct="0">
              <a:spcBef>
                <a:spcPts val="800"/>
              </a:spcBef>
              <a:buFont typeface="Arial"/>
              <a:buChar char="•"/>
            </a:pPr>
            <a:r>
              <a:rPr lang="en-US" sz="1800" kern="0" dirty="0" smtClean="0">
                <a:solidFill>
                  <a:srgbClr val="003366"/>
                </a:solidFill>
              </a:rPr>
              <a:t>Communication-avoiding smoothers</a:t>
            </a:r>
          </a:p>
          <a:p>
            <a:pPr marL="548640" lvl="0" indent="-274320" eaLnBrk="0" hangingPunct="0">
              <a:spcBef>
                <a:spcPts val="800"/>
              </a:spcBef>
              <a:buFont typeface="Arial"/>
              <a:buChar char="•"/>
            </a:pPr>
            <a:r>
              <a:rPr lang="en-US" sz="1800" kern="0" dirty="0" smtClean="0">
                <a:solidFill>
                  <a:srgbClr val="003366"/>
                </a:solidFill>
              </a:rPr>
              <a:t>Communication-avoiding </a:t>
            </a:r>
            <a:r>
              <a:rPr lang="en-US" sz="1800" kern="0" dirty="0" err="1" smtClean="0">
                <a:solidFill>
                  <a:srgbClr val="003366"/>
                </a:solidFill>
              </a:rPr>
              <a:t>Krylov</a:t>
            </a:r>
            <a:r>
              <a:rPr lang="en-US" sz="1800" kern="0" dirty="0" smtClean="0">
                <a:solidFill>
                  <a:srgbClr val="003366"/>
                </a:solidFill>
              </a:rPr>
              <a:t> methods</a:t>
            </a:r>
          </a:p>
          <a:p>
            <a:pPr marL="548640" lvl="0" indent="-274320" eaLnBrk="0" hangingPunct="0">
              <a:spcBef>
                <a:spcPts val="800"/>
              </a:spcBef>
              <a:buFont typeface="Arial"/>
              <a:buChar char="•"/>
            </a:pPr>
            <a:r>
              <a:rPr lang="en-US" sz="1800" kern="0" dirty="0" smtClean="0">
                <a:solidFill>
                  <a:srgbClr val="003366"/>
                </a:solidFill>
              </a:rPr>
              <a:t>PGAS models (one-sided communication)</a:t>
            </a:r>
          </a:p>
          <a:p>
            <a:pPr marL="548640" lvl="0" indent="-274320" eaLnBrk="0" hangingPunct="0">
              <a:spcBef>
                <a:spcPts val="800"/>
              </a:spcBef>
              <a:buFont typeface="Arial"/>
              <a:buChar char="•"/>
            </a:pPr>
            <a:r>
              <a:rPr lang="en-US" sz="1800" kern="0" dirty="0" smtClean="0">
                <a:solidFill>
                  <a:srgbClr val="003366"/>
                </a:solidFill>
              </a:rPr>
              <a:t>U-Cycles vs. V-Cycles vs. F-Cycles</a:t>
            </a:r>
          </a:p>
          <a:p>
            <a:pPr marL="548640" lvl="0" indent="-274320" eaLnBrk="0" hangingPunct="0">
              <a:spcBef>
                <a:spcPts val="800"/>
              </a:spcBef>
              <a:buFont typeface="Arial"/>
              <a:buChar char="•"/>
            </a:pPr>
            <a:r>
              <a:rPr lang="en-US" sz="1800" b="1" kern="0" dirty="0" smtClean="0">
                <a:solidFill>
                  <a:srgbClr val="0000FF"/>
                </a:solidFill>
              </a:rPr>
              <a:t>4</a:t>
            </a:r>
            <a:r>
              <a:rPr lang="en-US" sz="1800" b="1" kern="0" baseline="30000" dirty="0" smtClean="0">
                <a:solidFill>
                  <a:srgbClr val="0000FF"/>
                </a:solidFill>
              </a:rPr>
              <a:t>th</a:t>
            </a:r>
            <a:r>
              <a:rPr lang="en-US" sz="1800" b="1" kern="0" dirty="0" smtClean="0">
                <a:solidFill>
                  <a:srgbClr val="0000FF"/>
                </a:solidFill>
              </a:rPr>
              <a:t> order (</a:t>
            </a:r>
            <a:r>
              <a:rPr lang="en-US" sz="1800" b="1" kern="0" dirty="0" err="1" smtClean="0">
                <a:solidFill>
                  <a:srgbClr val="0000FF"/>
                </a:solidFill>
              </a:rPr>
              <a:t>Flop:Byte</a:t>
            </a:r>
            <a:r>
              <a:rPr lang="en-US" sz="1800" b="1" kern="0" dirty="0" smtClean="0">
                <a:solidFill>
                  <a:srgbClr val="0000FF"/>
                </a:solidFill>
              </a:rPr>
              <a:t> ~ 1.0)</a:t>
            </a:r>
          </a:p>
          <a:p>
            <a:pPr marL="548640" indent="-274320" eaLnBrk="0" hangingPunct="0">
              <a:spcBef>
                <a:spcPts val="800"/>
              </a:spcBef>
              <a:buFont typeface="Arial"/>
              <a:buChar char="•"/>
            </a:pPr>
            <a:r>
              <a:rPr lang="en-US" sz="1800" kern="0" dirty="0" smtClean="0">
                <a:solidFill>
                  <a:srgbClr val="003366"/>
                </a:solidFill>
              </a:rPr>
              <a:t>GPU Acceleration</a:t>
            </a:r>
          </a:p>
          <a:p>
            <a:pPr marL="548640" indent="-274320" eaLnBrk="0" hangingPunct="0">
              <a:spcBef>
                <a:spcPts val="800"/>
              </a:spcBef>
              <a:buFont typeface="Arial"/>
              <a:buChar char="•"/>
            </a:pPr>
            <a:r>
              <a:rPr lang="en-US" sz="1800" kern="0" dirty="0" smtClean="0">
                <a:solidFill>
                  <a:srgbClr val="003366"/>
                </a:solidFill>
              </a:rPr>
              <a:t>GPU Unified Memory</a:t>
            </a:r>
          </a:p>
          <a:p>
            <a:pPr marL="548640" indent="-274320" eaLnBrk="0" hangingPunct="0">
              <a:spcBef>
                <a:spcPts val="800"/>
              </a:spcBef>
              <a:buFont typeface="Arial"/>
              <a:buChar char="•"/>
            </a:pPr>
            <a:r>
              <a:rPr lang="en-US" sz="1800" b="1" kern="0" dirty="0" smtClean="0">
                <a:solidFill>
                  <a:srgbClr val="0000FF"/>
                </a:solidFill>
              </a:rPr>
              <a:t>CPU+GPU Heterogeneity</a:t>
            </a:r>
          </a:p>
          <a:p>
            <a:pPr marL="548640" indent="-274320" eaLnBrk="0" hangingPunct="0">
              <a:spcBef>
                <a:spcPts val="800"/>
              </a:spcBef>
              <a:buFont typeface="Arial"/>
              <a:buChar char="•"/>
            </a:pPr>
            <a:endParaRPr lang="en-US" sz="1800" kern="0" dirty="0" smtClean="0">
              <a:solidFill>
                <a:srgbClr val="003366"/>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2514600"/>
            <a:ext cx="12801600" cy="1600200"/>
          </a:xfrm>
        </p:spPr>
        <p:txBody>
          <a:bodyPr anchor="t" anchorCtr="0"/>
          <a:lstStyle/>
          <a:p>
            <a:r>
              <a:rPr lang="en-US" sz="8000" dirty="0" smtClean="0"/>
              <a:t>Review of Performance Portability Techniques</a:t>
            </a:r>
            <a:endParaRPr lang="en-US" sz="8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Cache Blocking </a:t>
            </a:r>
            <a:r>
              <a:rPr lang="en-US" dirty="0" err="1" smtClean="0">
                <a:latin typeface="Wingdings"/>
                <a:ea typeface="Wingdings"/>
                <a:cs typeface="Wingdings"/>
              </a:rPr>
              <a:t></a:t>
            </a:r>
            <a:r>
              <a:rPr lang="en-US" dirty="0" smtClean="0"/>
              <a:t> </a:t>
            </a:r>
            <a:br>
              <a:rPr lang="en-US" dirty="0" smtClean="0"/>
            </a:br>
            <a:r>
              <a:rPr lang="en-US" dirty="0" smtClean="0"/>
              <a:t>Performance Insensitive to Problem Size</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14</a:t>
            </a:fld>
            <a:endParaRPr lang="en-US" dirty="0"/>
          </a:p>
        </p:txBody>
      </p:sp>
      <p:sp>
        <p:nvSpPr>
          <p:cNvPr id="198" name="Content Placeholder 2"/>
          <p:cNvSpPr txBox="1">
            <a:spLocks/>
          </p:cNvSpPr>
          <p:nvPr/>
        </p:nvSpPr>
        <p:spPr>
          <a:xfrm>
            <a:off x="914400" y="1600200"/>
            <a:ext cx="6400800" cy="52578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noProof="0" dirty="0" err="1" smtClean="0">
                <a:solidFill>
                  <a:srgbClr val="003366"/>
                </a:solidFill>
                <a:latin typeface="+mn-lt"/>
                <a:ea typeface="+mn-ea"/>
                <a:cs typeface="+mn-cs"/>
              </a:rPr>
              <a:t>ijk</a:t>
            </a:r>
            <a:r>
              <a:rPr lang="en-US" sz="2400" kern="0" noProof="0" dirty="0" smtClean="0">
                <a:solidFill>
                  <a:srgbClr val="003366"/>
                </a:solidFill>
                <a:latin typeface="+mn-lt"/>
                <a:ea typeface="+mn-ea"/>
                <a:cs typeface="+mn-cs"/>
              </a:rPr>
              <a:t> loop traversals thru boxes are common</a:t>
            </a:r>
          </a:p>
          <a:p>
            <a:pPr marL="274320" lvl="0" indent="-274320" eaLnBrk="0" hangingPunct="0">
              <a:spcBef>
                <a:spcPts val="800"/>
              </a:spcBef>
              <a:buFont typeface="Wingdings" charset="2"/>
              <a:buChar char="§"/>
            </a:pPr>
            <a:r>
              <a:rPr lang="en-US" sz="2400" kern="0" dirty="0" smtClean="0">
                <a:solidFill>
                  <a:srgbClr val="003366"/>
                </a:solidFill>
                <a:latin typeface="+mn-lt"/>
                <a:ea typeface="+mn-ea"/>
                <a:cs typeface="+mn-cs"/>
              </a:rPr>
              <a:t>As stencils have reuse, the loop order affects cache working set sizes…</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Naively, doubling the box size increases the cache working set size by 4x</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Subtly, combining 8 flat MPI processes into 1 can also increase cache working sets by 4x</a:t>
            </a:r>
          </a:p>
          <a:p>
            <a:pPr marL="548640" lvl="0" indent="-274320" eaLnBrk="0" hangingPunct="0">
              <a:spcBef>
                <a:spcPts val="800"/>
              </a:spcBef>
              <a:buFont typeface="Arial"/>
              <a:buChar char="•"/>
            </a:pPr>
            <a:r>
              <a:rPr lang="en-US" sz="1800" b="1" kern="0" dirty="0" smtClean="0">
                <a:solidFill>
                  <a:srgbClr val="FF0080"/>
                </a:solidFill>
                <a:latin typeface="+mn-lt"/>
                <a:ea typeface="+mn-ea"/>
                <a:cs typeface="+mn-cs"/>
              </a:rPr>
              <a:t>When cache working sets exceed cache capacity, superfluous data movement occurs, and performance is hurt</a:t>
            </a:r>
            <a:endParaRPr lang="en-US" sz="2400" kern="0" dirty="0" smtClean="0">
              <a:solidFill>
                <a:srgbClr val="003366"/>
              </a:solidFill>
              <a:latin typeface="+mn-lt"/>
              <a:ea typeface="+mn-ea"/>
              <a:cs typeface="+mn-cs"/>
            </a:endParaRPr>
          </a:p>
          <a:p>
            <a:pPr marL="274320" lvl="0" indent="-274320" eaLnBrk="0" hangingPunct="0">
              <a:spcBef>
                <a:spcPts val="800"/>
              </a:spcBef>
              <a:buFont typeface="Wingdings" charset="2"/>
              <a:buChar char="§"/>
            </a:pPr>
            <a:r>
              <a:rPr lang="en-US" sz="2400" kern="0" dirty="0" smtClean="0">
                <a:solidFill>
                  <a:srgbClr val="003366"/>
                </a:solidFill>
                <a:latin typeface="+mn-lt"/>
                <a:ea typeface="+mn-ea"/>
                <a:cs typeface="+mn-cs"/>
              </a:rPr>
              <a:t>Enhance performance portability by selecting a cache block (tile) size.  </a:t>
            </a:r>
          </a:p>
          <a:p>
            <a:pPr marL="548640" lvl="0" indent="-274320" eaLnBrk="0" hangingPunct="0">
              <a:spcBef>
                <a:spcPts val="800"/>
              </a:spcBef>
              <a:buFont typeface="Arial"/>
              <a:buChar char="•"/>
            </a:pPr>
            <a:r>
              <a:rPr kumimoji="0" lang="en-US" sz="1600" i="0" u="none" strike="noStrike" kern="0" cap="none" spc="0" normalizeH="0" baseline="0" noProof="0" dirty="0" smtClean="0">
                <a:ln>
                  <a:noFill/>
                </a:ln>
                <a:solidFill>
                  <a:srgbClr val="003366"/>
                </a:solidFill>
                <a:effectLst/>
                <a:uLnTx/>
                <a:uFillTx/>
                <a:latin typeface="+mn-lt"/>
                <a:ea typeface="+mn-ea"/>
                <a:cs typeface="+mn-cs"/>
              </a:rPr>
              <a:t>don’t tile in the unit-stride </a:t>
            </a:r>
            <a:r>
              <a:rPr lang="en-US" sz="1600" kern="0" dirty="0" smtClean="0">
                <a:solidFill>
                  <a:srgbClr val="003366"/>
                </a:solidFill>
                <a:latin typeface="+mn-lt"/>
                <a:ea typeface="+mn-ea"/>
                <a:cs typeface="+mn-cs"/>
              </a:rPr>
              <a:t>(</a:t>
            </a:r>
            <a:r>
              <a:rPr lang="en-US" sz="1600" kern="0" dirty="0" err="1" smtClean="0">
                <a:solidFill>
                  <a:srgbClr val="003366"/>
                </a:solidFill>
                <a:latin typeface="+mn-lt"/>
                <a:ea typeface="+mn-ea"/>
                <a:cs typeface="+mn-cs"/>
              </a:rPr>
              <a:t>i</a:t>
            </a:r>
            <a:r>
              <a:rPr lang="en-US" sz="1600" kern="0" dirty="0" smtClean="0">
                <a:solidFill>
                  <a:srgbClr val="003366"/>
                </a:solidFill>
                <a:latin typeface="+mn-lt"/>
                <a:ea typeface="+mn-ea"/>
                <a:cs typeface="+mn-cs"/>
              </a:rPr>
              <a:t>)</a:t>
            </a:r>
            <a:r>
              <a:rPr kumimoji="0" lang="en-US" sz="1600" i="0" u="none" strike="noStrike" kern="0" cap="none" spc="0" normalizeH="0" baseline="0" noProof="0" dirty="0" smtClean="0">
                <a:ln>
                  <a:noFill/>
                </a:ln>
                <a:solidFill>
                  <a:srgbClr val="003366"/>
                </a:solidFill>
                <a:effectLst/>
                <a:uLnTx/>
                <a:uFillTx/>
                <a:latin typeface="+mn-lt"/>
                <a:ea typeface="+mn-ea"/>
                <a:cs typeface="+mn-cs"/>
              </a:rPr>
              <a:t> on prefetch-based architectures</a:t>
            </a:r>
          </a:p>
          <a:p>
            <a:pPr marL="548640" lvl="0" indent="-274320" eaLnBrk="0" hangingPunct="0">
              <a:spcBef>
                <a:spcPts val="800"/>
              </a:spcBef>
              <a:buFont typeface="Arial"/>
              <a:buChar char="•"/>
            </a:pPr>
            <a:r>
              <a:rPr lang="en-US" sz="1600" kern="0" dirty="0" smtClean="0">
                <a:solidFill>
                  <a:srgbClr val="003366"/>
                </a:solidFill>
                <a:latin typeface="+mn-lt"/>
                <a:ea typeface="+mn-ea"/>
                <a:cs typeface="+mn-cs"/>
              </a:rPr>
              <a:t>limit </a:t>
            </a:r>
            <a:r>
              <a:rPr lang="en-US" sz="1600" kern="0" dirty="0" err="1" smtClean="0">
                <a:solidFill>
                  <a:srgbClr val="003366"/>
                </a:solidFill>
                <a:latin typeface="+mn-lt"/>
                <a:ea typeface="+mn-ea"/>
                <a:cs typeface="+mn-cs"/>
              </a:rPr>
              <a:t>ij</a:t>
            </a:r>
            <a:r>
              <a:rPr lang="en-US" sz="1600" kern="0" dirty="0" smtClean="0">
                <a:solidFill>
                  <a:srgbClr val="003366"/>
                </a:solidFill>
                <a:latin typeface="+mn-lt"/>
                <a:ea typeface="+mn-ea"/>
                <a:cs typeface="+mn-cs"/>
              </a:rPr>
              <a:t>-plane size</a:t>
            </a:r>
            <a:endParaRPr kumimoji="0" lang="en-US" sz="1600" i="0" u="none" strike="noStrike" kern="0" cap="none" spc="0" normalizeH="0" baseline="0" noProof="0" dirty="0">
              <a:ln>
                <a:noFill/>
              </a:ln>
              <a:solidFill>
                <a:srgbClr val="FF0080"/>
              </a:solidFill>
              <a:effectLst/>
              <a:uLnTx/>
              <a:uFillTx/>
              <a:latin typeface="+mn-lt"/>
              <a:ea typeface="+mn-ea"/>
              <a:cs typeface="+mn-cs"/>
            </a:endParaRPr>
          </a:p>
        </p:txBody>
      </p:sp>
      <p:sp>
        <p:nvSpPr>
          <p:cNvPr id="67" name="Cube 66"/>
          <p:cNvSpPr/>
          <p:nvPr/>
        </p:nvSpPr>
        <p:spPr bwMode="auto">
          <a:xfrm rot="10800000">
            <a:off x="8153400" y="1676400"/>
            <a:ext cx="1828800" cy="1828800"/>
          </a:xfrm>
          <a:prstGeom prst="cube">
            <a:avLst>
              <a:gd name="adj" fmla="val 33333"/>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89" name="Group 88"/>
          <p:cNvGrpSpPr/>
          <p:nvPr/>
        </p:nvGrpSpPr>
        <p:grpSpPr>
          <a:xfrm>
            <a:off x="8153400" y="2133600"/>
            <a:ext cx="1828800" cy="990600"/>
            <a:chOff x="8153400" y="2133600"/>
            <a:chExt cx="1828800" cy="990600"/>
          </a:xfrm>
        </p:grpSpPr>
        <p:sp>
          <p:nvSpPr>
            <p:cNvPr id="69" name="Cube 68"/>
            <p:cNvSpPr/>
            <p:nvPr/>
          </p:nvSpPr>
          <p:spPr bwMode="auto">
            <a:xfrm>
              <a:off x="8153400" y="2133600"/>
              <a:ext cx="1828800" cy="990600"/>
            </a:xfrm>
            <a:prstGeom prst="cube">
              <a:avLst>
                <a:gd name="adj" fmla="val 62134"/>
              </a:avLst>
            </a:prstGeom>
            <a:solidFill>
              <a:srgbClr val="66CCFF"/>
            </a:solidFill>
            <a:ln w="31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70" name="Straight Connector 69"/>
            <p:cNvCxnSpPr/>
            <p:nvPr/>
          </p:nvCxnSpPr>
          <p:spPr bwMode="auto">
            <a:xfrm>
              <a:off x="8153400" y="3048000"/>
              <a:ext cx="1219200"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8153400" y="2971800"/>
              <a:ext cx="1219200"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a:off x="8153400" y="2895600"/>
              <a:ext cx="1219200"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8153400" y="2819400"/>
              <a:ext cx="1219200" cy="1588"/>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rot="5400000">
              <a:off x="9372600" y="2209800"/>
              <a:ext cx="609600" cy="60960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rot="5400000">
              <a:off x="9372600" y="2286000"/>
              <a:ext cx="609600" cy="60960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87" name="Straight Connector 86"/>
            <p:cNvCxnSpPr/>
            <p:nvPr/>
          </p:nvCxnSpPr>
          <p:spPr bwMode="auto">
            <a:xfrm rot="5400000">
              <a:off x="9372600" y="2362200"/>
              <a:ext cx="609600" cy="609600"/>
            </a:xfrm>
            <a:prstGeom prst="line">
              <a:avLst/>
            </a:prstGeom>
            <a:solidFill>
              <a:schemeClr val="accent1"/>
            </a:solidFill>
            <a:ln w="3175" cap="flat" cmpd="sng" algn="ctr">
              <a:solidFill>
                <a:schemeClr val="tx1"/>
              </a:solidFill>
              <a:prstDash val="solid"/>
              <a:round/>
              <a:headEnd type="none" w="med" len="med"/>
              <a:tailEnd type="none" w="med" len="med"/>
            </a:ln>
            <a:effectLst/>
          </p:spPr>
        </p:cxnSp>
        <p:cxnSp>
          <p:nvCxnSpPr>
            <p:cNvPr id="88" name="Straight Connector 87"/>
            <p:cNvCxnSpPr/>
            <p:nvPr/>
          </p:nvCxnSpPr>
          <p:spPr bwMode="auto">
            <a:xfrm rot="5400000">
              <a:off x="9372600" y="2438400"/>
              <a:ext cx="609600" cy="609600"/>
            </a:xfrm>
            <a:prstGeom prst="line">
              <a:avLst/>
            </a:prstGeom>
            <a:solidFill>
              <a:schemeClr val="accent1"/>
            </a:solidFill>
            <a:ln w="3175" cap="flat" cmpd="sng" algn="ctr">
              <a:solidFill>
                <a:schemeClr val="tx1"/>
              </a:solidFill>
              <a:prstDash val="solid"/>
              <a:round/>
              <a:headEnd type="none" w="med" len="med"/>
              <a:tailEnd type="none" w="med" len="med"/>
            </a:ln>
            <a:effectLst/>
          </p:spPr>
        </p:cxnSp>
      </p:grpSp>
      <p:grpSp>
        <p:nvGrpSpPr>
          <p:cNvPr id="90" name="Group 89"/>
          <p:cNvGrpSpPr/>
          <p:nvPr/>
        </p:nvGrpSpPr>
        <p:grpSpPr>
          <a:xfrm>
            <a:off x="8153400" y="1676399"/>
            <a:ext cx="1828801" cy="1829595"/>
            <a:chOff x="7315200" y="533002"/>
            <a:chExt cx="1828801" cy="1829595"/>
          </a:xfrm>
        </p:grpSpPr>
        <p:cxnSp>
          <p:nvCxnSpPr>
            <p:cNvPr id="91" name="Straight Connector 90"/>
            <p:cNvCxnSpPr/>
            <p:nvPr/>
          </p:nvCxnSpPr>
          <p:spPr bwMode="auto">
            <a:xfrm>
              <a:off x="7315200" y="1142603"/>
              <a:ext cx="1219200" cy="397"/>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2" name="Straight Connector 91"/>
            <p:cNvCxnSpPr/>
            <p:nvPr/>
          </p:nvCxnSpPr>
          <p:spPr bwMode="auto">
            <a:xfrm rot="5400000">
              <a:off x="7924006" y="1752203"/>
              <a:ext cx="1219200"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7" name="Straight Connector 96"/>
            <p:cNvCxnSpPr/>
            <p:nvPr/>
          </p:nvCxnSpPr>
          <p:spPr bwMode="auto">
            <a:xfrm rot="5400000">
              <a:off x="8534202" y="533201"/>
              <a:ext cx="609997" cy="6096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grpSp>
        <p:nvGrpSpPr>
          <p:cNvPr id="101" name="Group 100"/>
          <p:cNvGrpSpPr/>
          <p:nvPr/>
        </p:nvGrpSpPr>
        <p:grpSpPr>
          <a:xfrm>
            <a:off x="9869021" y="3315821"/>
            <a:ext cx="4304179" cy="3923974"/>
            <a:chOff x="9869021" y="3315821"/>
            <a:chExt cx="4304179" cy="3923974"/>
          </a:xfrm>
        </p:grpSpPr>
        <p:sp>
          <p:nvSpPr>
            <p:cNvPr id="8" name="Cube 7"/>
            <p:cNvSpPr/>
            <p:nvPr/>
          </p:nvSpPr>
          <p:spPr bwMode="auto">
            <a:xfrm rot="10800000">
              <a:off x="10515600" y="3581401"/>
              <a:ext cx="3657600" cy="3657600"/>
            </a:xfrm>
            <a:prstGeom prst="cube">
              <a:avLst>
                <a:gd name="adj" fmla="val 33333"/>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65" name="Group 64"/>
            <p:cNvGrpSpPr/>
            <p:nvPr/>
          </p:nvGrpSpPr>
          <p:grpSpPr>
            <a:xfrm>
              <a:off x="10515600" y="5105400"/>
              <a:ext cx="3657600" cy="1600200"/>
              <a:chOff x="7391400" y="3656805"/>
              <a:chExt cx="3657600" cy="1600200"/>
            </a:xfrm>
          </p:grpSpPr>
          <p:sp>
            <p:nvSpPr>
              <p:cNvPr id="23" name="Cube 22"/>
              <p:cNvSpPr/>
              <p:nvPr/>
            </p:nvSpPr>
            <p:spPr bwMode="auto">
              <a:xfrm>
                <a:off x="7391400" y="3656805"/>
                <a:ext cx="3657600" cy="1600200"/>
              </a:xfrm>
              <a:prstGeom prst="cube">
                <a:avLst>
                  <a:gd name="adj" fmla="val 76237"/>
                </a:avLst>
              </a:prstGeom>
              <a:solidFill>
                <a:srgbClr val="66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28" name="Straight Connector 27"/>
              <p:cNvCxnSpPr/>
              <p:nvPr/>
            </p:nvCxnSpPr>
            <p:spPr bwMode="auto">
              <a:xfrm>
                <a:off x="7391400" y="5179217"/>
                <a:ext cx="2438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a:off x="7391400" y="5103017"/>
                <a:ext cx="2438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8" name="Straight Connector 57"/>
              <p:cNvCxnSpPr/>
              <p:nvPr/>
            </p:nvCxnSpPr>
            <p:spPr bwMode="auto">
              <a:xfrm>
                <a:off x="7391400" y="5026817"/>
                <a:ext cx="2438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a:off x="7391400" y="4950617"/>
                <a:ext cx="2438400" cy="1588"/>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0" name="Straight Connector 59"/>
              <p:cNvCxnSpPr/>
              <p:nvPr/>
            </p:nvCxnSpPr>
            <p:spPr bwMode="auto">
              <a:xfrm rot="5400000">
                <a:off x="9829006" y="3809999"/>
                <a:ext cx="1220788" cy="1219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2" name="Straight Connector 61"/>
              <p:cNvCxnSpPr/>
              <p:nvPr/>
            </p:nvCxnSpPr>
            <p:spPr bwMode="auto">
              <a:xfrm rot="5400000">
                <a:off x="9829006" y="3960811"/>
                <a:ext cx="1220788" cy="1219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3" name="Straight Connector 62"/>
              <p:cNvCxnSpPr/>
              <p:nvPr/>
            </p:nvCxnSpPr>
            <p:spPr bwMode="auto">
              <a:xfrm rot="5400000">
                <a:off x="9829006" y="3884611"/>
                <a:ext cx="1220788" cy="12192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4" name="Straight Connector 63"/>
              <p:cNvCxnSpPr/>
              <p:nvPr/>
            </p:nvCxnSpPr>
            <p:spPr bwMode="auto">
              <a:xfrm rot="5400000">
                <a:off x="9829006" y="3732211"/>
                <a:ext cx="1220788" cy="12192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66" name="Group 65"/>
            <p:cNvGrpSpPr/>
            <p:nvPr/>
          </p:nvGrpSpPr>
          <p:grpSpPr>
            <a:xfrm>
              <a:off x="10515600" y="3581401"/>
              <a:ext cx="3657600" cy="3658394"/>
              <a:chOff x="7391400" y="1142206"/>
              <a:chExt cx="3657600" cy="3658394"/>
            </a:xfrm>
          </p:grpSpPr>
          <p:cxnSp>
            <p:nvCxnSpPr>
              <p:cNvPr id="35" name="Straight Connector 34"/>
              <p:cNvCxnSpPr/>
              <p:nvPr/>
            </p:nvCxnSpPr>
            <p:spPr bwMode="auto">
              <a:xfrm>
                <a:off x="7391400" y="2361406"/>
                <a:ext cx="2438400"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6" name="Straight Connector 35"/>
              <p:cNvCxnSpPr/>
              <p:nvPr/>
            </p:nvCxnSpPr>
            <p:spPr bwMode="auto">
              <a:xfrm rot="5400000">
                <a:off x="8610600" y="3580606"/>
                <a:ext cx="2438400" cy="1588"/>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38" name="Straight Connector 37"/>
              <p:cNvCxnSpPr/>
              <p:nvPr/>
            </p:nvCxnSpPr>
            <p:spPr bwMode="auto">
              <a:xfrm rot="5400000">
                <a:off x="9829800" y="1142206"/>
                <a:ext cx="1219200" cy="121920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sp>
          <p:nvSpPr>
            <p:cNvPr id="99" name="Down Arrow 98"/>
            <p:cNvSpPr/>
            <p:nvPr/>
          </p:nvSpPr>
          <p:spPr bwMode="auto">
            <a:xfrm rot="18900000">
              <a:off x="9869021" y="3315821"/>
              <a:ext cx="914400" cy="914400"/>
            </a:xfrm>
            <a:prstGeom prst="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127" name="Group 126"/>
          <p:cNvGrpSpPr/>
          <p:nvPr/>
        </p:nvGrpSpPr>
        <p:grpSpPr>
          <a:xfrm>
            <a:off x="10515600" y="4800600"/>
            <a:ext cx="2439194" cy="2438400"/>
            <a:chOff x="10515600" y="4800600"/>
            <a:chExt cx="2439194" cy="2438400"/>
          </a:xfrm>
        </p:grpSpPr>
        <p:cxnSp>
          <p:nvCxnSpPr>
            <p:cNvPr id="105" name="Straight Connector 104"/>
            <p:cNvCxnSpPr/>
            <p:nvPr/>
          </p:nvCxnSpPr>
          <p:spPr bwMode="auto">
            <a:xfrm>
              <a:off x="10515600" y="6018212"/>
              <a:ext cx="1219200" cy="1588"/>
            </a:xfrm>
            <a:prstGeom prst="line">
              <a:avLst/>
            </a:prstGeom>
            <a:solidFill>
              <a:schemeClr val="accent1"/>
            </a:solidFill>
            <a:ln w="25400" cap="flat" cmpd="sng" algn="ctr">
              <a:solidFill>
                <a:srgbClr val="FF0080"/>
              </a:solidFill>
              <a:prstDash val="solid"/>
              <a:round/>
              <a:headEnd type="none" w="med" len="med"/>
              <a:tailEnd type="none" w="med" len="med"/>
            </a:ln>
            <a:effectLst/>
          </p:spPr>
        </p:cxnSp>
        <p:cxnSp>
          <p:nvCxnSpPr>
            <p:cNvPr id="107" name="Straight Connector 106"/>
            <p:cNvCxnSpPr/>
            <p:nvPr/>
          </p:nvCxnSpPr>
          <p:spPr bwMode="auto">
            <a:xfrm rot="5400000">
              <a:off x="11734800" y="5105400"/>
              <a:ext cx="1219200" cy="1219200"/>
            </a:xfrm>
            <a:prstGeom prst="line">
              <a:avLst/>
            </a:prstGeom>
            <a:solidFill>
              <a:schemeClr val="accent1"/>
            </a:solidFill>
            <a:ln w="3175" cap="flat" cmpd="sng" algn="ctr">
              <a:solidFill>
                <a:srgbClr val="FF0080"/>
              </a:solidFill>
              <a:prstDash val="dash"/>
              <a:round/>
              <a:headEnd type="none" w="med" len="med"/>
              <a:tailEnd type="none" w="med" len="med"/>
            </a:ln>
            <a:effectLst/>
          </p:spPr>
        </p:cxnSp>
        <p:cxnSp>
          <p:nvCxnSpPr>
            <p:cNvPr id="108" name="Straight Connector 107"/>
            <p:cNvCxnSpPr/>
            <p:nvPr/>
          </p:nvCxnSpPr>
          <p:spPr bwMode="auto">
            <a:xfrm rot="5400000">
              <a:off x="11124406" y="6628606"/>
              <a:ext cx="1219200" cy="1588"/>
            </a:xfrm>
            <a:prstGeom prst="line">
              <a:avLst/>
            </a:prstGeom>
            <a:solidFill>
              <a:schemeClr val="accent1"/>
            </a:solidFill>
            <a:ln w="25400" cap="flat" cmpd="sng" algn="ctr">
              <a:solidFill>
                <a:srgbClr val="FF0080"/>
              </a:solidFill>
              <a:prstDash val="solid"/>
              <a:round/>
              <a:headEnd type="none" w="med" len="med"/>
              <a:tailEnd type="none" w="med" len="med"/>
            </a:ln>
            <a:effectLst/>
          </p:spPr>
        </p:cxnSp>
        <p:cxnSp>
          <p:nvCxnSpPr>
            <p:cNvPr id="111" name="Straight Connector 110"/>
            <p:cNvCxnSpPr/>
            <p:nvPr/>
          </p:nvCxnSpPr>
          <p:spPr bwMode="auto">
            <a:xfrm rot="5400000">
              <a:off x="11734800" y="6705600"/>
              <a:ext cx="533400" cy="533400"/>
            </a:xfrm>
            <a:prstGeom prst="line">
              <a:avLst/>
            </a:prstGeom>
            <a:solidFill>
              <a:schemeClr val="accent1"/>
            </a:solidFill>
            <a:ln w="25400" cap="flat" cmpd="sng" algn="ctr">
              <a:solidFill>
                <a:srgbClr val="FF0080"/>
              </a:solidFill>
              <a:prstDash val="solid"/>
              <a:round/>
              <a:headEnd type="none" w="med" len="med"/>
              <a:tailEnd type="none" w="med" len="med"/>
            </a:ln>
            <a:effectLst/>
          </p:spPr>
        </p:cxnSp>
        <p:cxnSp>
          <p:nvCxnSpPr>
            <p:cNvPr id="113" name="Straight Connector 112"/>
            <p:cNvCxnSpPr/>
            <p:nvPr/>
          </p:nvCxnSpPr>
          <p:spPr bwMode="auto">
            <a:xfrm rot="5400000">
              <a:off x="12801600" y="4953000"/>
              <a:ext cx="304800" cy="1588"/>
            </a:xfrm>
            <a:prstGeom prst="line">
              <a:avLst/>
            </a:prstGeom>
            <a:solidFill>
              <a:schemeClr val="accent1"/>
            </a:solidFill>
            <a:ln w="25400" cap="flat" cmpd="sng" algn="ctr">
              <a:solidFill>
                <a:srgbClr val="FF0080"/>
              </a:solidFill>
              <a:prstDash val="solid"/>
              <a:round/>
              <a:headEnd type="none" w="med" len="med"/>
              <a:tailEnd type="none" w="med" len="med"/>
            </a:ln>
            <a:effectLst/>
          </p:spPr>
        </p:cxnSp>
        <p:cxnSp>
          <p:nvCxnSpPr>
            <p:cNvPr id="117" name="Straight Connector 116"/>
            <p:cNvCxnSpPr/>
            <p:nvPr/>
          </p:nvCxnSpPr>
          <p:spPr bwMode="auto">
            <a:xfrm rot="5400000">
              <a:off x="11734800" y="4800600"/>
              <a:ext cx="1219200" cy="1219200"/>
            </a:xfrm>
            <a:prstGeom prst="line">
              <a:avLst/>
            </a:prstGeom>
            <a:solidFill>
              <a:schemeClr val="accent1"/>
            </a:solidFill>
            <a:ln w="25400" cap="flat" cmpd="sng" algn="ctr">
              <a:solidFill>
                <a:srgbClr val="FF0080"/>
              </a:solidFill>
              <a:prstDash val="solid"/>
              <a:round/>
              <a:headEnd type="none" w="med" len="med"/>
              <a:tailEnd type="none" w="med" len="med"/>
            </a:ln>
            <a:effectLst/>
          </p:spPr>
        </p:cxnSp>
        <p:cxnSp>
          <p:nvCxnSpPr>
            <p:cNvPr id="124" name="Straight Connector 123"/>
            <p:cNvCxnSpPr/>
            <p:nvPr/>
          </p:nvCxnSpPr>
          <p:spPr bwMode="auto">
            <a:xfrm rot="5400000">
              <a:off x="10515600" y="4800600"/>
              <a:ext cx="1219200" cy="1219200"/>
            </a:xfrm>
            <a:prstGeom prst="line">
              <a:avLst/>
            </a:prstGeom>
            <a:solidFill>
              <a:schemeClr val="accent1"/>
            </a:solidFill>
            <a:ln w="25400" cap="flat" cmpd="sng" algn="ctr">
              <a:solidFill>
                <a:srgbClr val="FF0080"/>
              </a:solidFill>
              <a:prstDash val="solid"/>
              <a:round/>
              <a:headEnd type="none" w="med" len="med"/>
              <a:tailEnd type="none" w="med" len="med"/>
            </a:ln>
            <a:effectLst/>
          </p:spPr>
        </p:cxnSp>
        <p:cxnSp>
          <p:nvCxnSpPr>
            <p:cNvPr id="125" name="Straight Connector 124"/>
            <p:cNvCxnSpPr/>
            <p:nvPr/>
          </p:nvCxnSpPr>
          <p:spPr bwMode="auto">
            <a:xfrm>
              <a:off x="10515600" y="7237412"/>
              <a:ext cx="1219200" cy="1588"/>
            </a:xfrm>
            <a:prstGeom prst="line">
              <a:avLst/>
            </a:prstGeom>
            <a:solidFill>
              <a:schemeClr val="accent1"/>
            </a:solidFill>
            <a:ln w="25400" cap="flat" cmpd="sng" algn="ctr">
              <a:solidFill>
                <a:srgbClr val="FF0080"/>
              </a:solidFill>
              <a:prstDash val="solid"/>
              <a:round/>
              <a:headEnd type="none" w="med" len="med"/>
              <a:tailEnd type="none" w="med" len="med"/>
            </a:ln>
            <a:effectLst/>
          </p:spPr>
        </p:cxnSp>
        <p:cxnSp>
          <p:nvCxnSpPr>
            <p:cNvPr id="126" name="Straight Connector 125"/>
            <p:cNvCxnSpPr/>
            <p:nvPr/>
          </p:nvCxnSpPr>
          <p:spPr bwMode="auto">
            <a:xfrm rot="5400000">
              <a:off x="9906794" y="6628606"/>
              <a:ext cx="1219200" cy="1588"/>
            </a:xfrm>
            <a:prstGeom prst="line">
              <a:avLst/>
            </a:prstGeom>
            <a:solidFill>
              <a:schemeClr val="accent1"/>
            </a:solidFill>
            <a:ln w="25400" cap="flat" cmpd="sng" algn="ctr">
              <a:solidFill>
                <a:srgbClr val="FF0080"/>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Threading + Cache Blocking </a:t>
            </a:r>
            <a:r>
              <a:rPr lang="en-US" dirty="0" err="1" smtClean="0">
                <a:latin typeface="Wingdings"/>
                <a:ea typeface="Wingdings"/>
                <a:cs typeface="Wingdings"/>
              </a:rPr>
              <a:t></a:t>
            </a:r>
            <a:r>
              <a:rPr lang="en-US" dirty="0" smtClean="0"/>
              <a:t> </a:t>
            </a:r>
            <a:br>
              <a:rPr lang="en-US" dirty="0" smtClean="0"/>
            </a:br>
            <a:r>
              <a:rPr lang="en-US" dirty="0" smtClean="0"/>
              <a:t>Performance Insensitive to Threading Choices</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15</a:t>
            </a:fld>
            <a:endParaRPr lang="en-US" dirty="0"/>
          </a:p>
        </p:txBody>
      </p:sp>
      <p:grpSp>
        <p:nvGrpSpPr>
          <p:cNvPr id="89" name="Group 88"/>
          <p:cNvGrpSpPr/>
          <p:nvPr/>
        </p:nvGrpSpPr>
        <p:grpSpPr>
          <a:xfrm>
            <a:off x="914400" y="3276600"/>
            <a:ext cx="13030200" cy="3962400"/>
            <a:chOff x="914400" y="3276600"/>
            <a:chExt cx="13030200" cy="3962400"/>
          </a:xfrm>
        </p:grpSpPr>
        <p:grpSp>
          <p:nvGrpSpPr>
            <p:cNvPr id="70" name="Group 69"/>
            <p:cNvGrpSpPr/>
            <p:nvPr/>
          </p:nvGrpSpPr>
          <p:grpSpPr>
            <a:xfrm>
              <a:off x="10744200" y="3276600"/>
              <a:ext cx="3200400" cy="3962400"/>
              <a:chOff x="4114800" y="4495800"/>
              <a:chExt cx="3200400" cy="3962400"/>
            </a:xfrm>
          </p:grpSpPr>
          <p:sp>
            <p:nvSpPr>
              <p:cNvPr id="44" name="Rectangle 43"/>
              <p:cNvSpPr/>
              <p:nvPr/>
            </p:nvSpPr>
            <p:spPr bwMode="auto">
              <a:xfrm>
                <a:off x="4114800" y="4495800"/>
                <a:ext cx="3200400" cy="396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1" name="Rectangle 50"/>
              <p:cNvSpPr/>
              <p:nvPr/>
            </p:nvSpPr>
            <p:spPr bwMode="auto">
              <a:xfrm>
                <a:off x="4343400" y="5715000"/>
                <a:ext cx="2743200" cy="2743200"/>
              </a:xfrm>
              <a:prstGeom prst="rect">
                <a:avLst/>
              </a:prstGeom>
              <a:solidFill>
                <a:srgbClr val="F2F2F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2" name="Rectangle 61"/>
              <p:cNvSpPr/>
              <p:nvPr/>
            </p:nvSpPr>
            <p:spPr bwMode="auto">
              <a:xfrm>
                <a:off x="4191000" y="7239000"/>
                <a:ext cx="3048000" cy="457200"/>
              </a:xfrm>
              <a:prstGeom prst="rect">
                <a:avLst/>
              </a:prstGeom>
              <a:solidFill>
                <a:srgbClr val="66FF66">
                  <a:alpha val="25000"/>
                </a:srgbClr>
              </a:solidFill>
              <a:ln w="9525" cap="flat" cmpd="sng" algn="ctr">
                <a:solidFill>
                  <a:srgbClr val="008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3" name="Rectangle 62"/>
              <p:cNvSpPr/>
              <p:nvPr/>
            </p:nvSpPr>
            <p:spPr bwMode="auto">
              <a:xfrm>
                <a:off x="4191000" y="7086600"/>
                <a:ext cx="3048000" cy="457200"/>
              </a:xfrm>
              <a:prstGeom prst="rect">
                <a:avLst/>
              </a:prstGeom>
              <a:solidFill>
                <a:srgbClr val="FFCC66">
                  <a:alpha val="25000"/>
                </a:srgbClr>
              </a:solidFill>
              <a:ln w="9525" cap="flat" cmpd="sng" algn="ctr">
                <a:solidFill>
                  <a:srgbClr val="FF8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4" name="Rectangle 63"/>
              <p:cNvSpPr/>
              <p:nvPr/>
            </p:nvSpPr>
            <p:spPr bwMode="auto">
              <a:xfrm>
                <a:off x="4191000" y="6934200"/>
                <a:ext cx="3048000" cy="457200"/>
              </a:xfrm>
              <a:prstGeom prst="rect">
                <a:avLst/>
              </a:prstGeom>
              <a:solidFill>
                <a:srgbClr val="FF6FCF">
                  <a:alpha val="25000"/>
                </a:srgbClr>
              </a:solidFill>
              <a:ln w="9525" cap="flat" cmpd="sng" algn="ctr">
                <a:solidFill>
                  <a:srgbClr val="FF008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9" name="Rectangle 68"/>
              <p:cNvSpPr/>
              <p:nvPr/>
            </p:nvSpPr>
            <p:spPr bwMode="auto">
              <a:xfrm>
                <a:off x="4191000" y="7391400"/>
                <a:ext cx="3048000" cy="457200"/>
              </a:xfrm>
              <a:prstGeom prst="rect">
                <a:avLst/>
              </a:prstGeom>
              <a:solidFill>
                <a:srgbClr val="66CCFF">
                  <a:alpha val="25000"/>
                </a:srgbClr>
              </a:solidFill>
              <a:ln w="9525"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0" name="Down Arrow 59"/>
              <p:cNvSpPr/>
              <p:nvPr/>
            </p:nvSpPr>
            <p:spPr bwMode="auto">
              <a:xfrm rot="18900000">
                <a:off x="4227979" y="4611221"/>
                <a:ext cx="914400" cy="914400"/>
              </a:xfrm>
              <a:prstGeom prst="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5" name="TextBox 64"/>
              <p:cNvSpPr txBox="1"/>
              <p:nvPr/>
            </p:nvSpPr>
            <p:spPr>
              <a:xfrm>
                <a:off x="4343400" y="7391400"/>
                <a:ext cx="2743200" cy="152400"/>
              </a:xfrm>
              <a:prstGeom prst="rect">
                <a:avLst/>
              </a:prstGeom>
              <a:solidFill>
                <a:srgbClr val="66FF66"/>
              </a:solidFill>
              <a:ln w="3175" cap="flat" cmpd="sng" algn="ctr">
                <a:solidFill>
                  <a:schemeClr val="tx1"/>
                </a:solidFill>
                <a:prstDash val="solid"/>
                <a:round/>
                <a:headEnd type="none" w="med" len="med"/>
                <a:tailEnd type="none" w="med" len="med"/>
              </a:ln>
            </p:spPr>
            <p:txBody>
              <a:bodyPr wrap="none" lIns="0" tIns="0" rIns="0" bIns="0" rtlCol="0" anchor="ctr" anchorCtr="0">
                <a:noAutofit/>
              </a:bodyPr>
              <a:lstStyle/>
              <a:p>
                <a:pPr algn="ctr"/>
                <a:r>
                  <a:rPr lang="en-US" sz="1200" b="1" dirty="0" smtClean="0"/>
                  <a:t>Thread 1</a:t>
                </a:r>
                <a:endParaRPr lang="en-US" sz="1200" b="1" dirty="0"/>
              </a:p>
            </p:txBody>
          </p:sp>
          <p:sp>
            <p:nvSpPr>
              <p:cNvPr id="66" name="TextBox 65"/>
              <p:cNvSpPr txBox="1"/>
              <p:nvPr/>
            </p:nvSpPr>
            <p:spPr>
              <a:xfrm>
                <a:off x="4343400" y="7239000"/>
                <a:ext cx="2743200" cy="152400"/>
              </a:xfrm>
              <a:prstGeom prst="rect">
                <a:avLst/>
              </a:prstGeom>
              <a:solidFill>
                <a:srgbClr val="FFCC66"/>
              </a:solidFill>
              <a:ln w="3175" cap="flat" cmpd="sng" algn="ctr">
                <a:solidFill>
                  <a:schemeClr val="tx1"/>
                </a:solidFill>
                <a:prstDash val="solid"/>
                <a:round/>
                <a:headEnd type="none" w="med" len="med"/>
                <a:tailEnd type="none" w="med" len="med"/>
              </a:ln>
            </p:spPr>
            <p:txBody>
              <a:bodyPr wrap="none" lIns="0" tIns="0" rIns="0" bIns="0" rtlCol="0" anchor="ctr" anchorCtr="0">
                <a:noAutofit/>
              </a:bodyPr>
              <a:lstStyle/>
              <a:p>
                <a:pPr algn="ctr"/>
                <a:r>
                  <a:rPr lang="en-US" sz="1200" b="1" dirty="0" smtClean="0"/>
                  <a:t>Thread 2</a:t>
                </a:r>
                <a:endParaRPr lang="en-US" sz="1200" b="1" dirty="0"/>
              </a:p>
            </p:txBody>
          </p:sp>
          <p:sp>
            <p:nvSpPr>
              <p:cNvPr id="67" name="TextBox 66"/>
              <p:cNvSpPr txBox="1"/>
              <p:nvPr/>
            </p:nvSpPr>
            <p:spPr>
              <a:xfrm>
                <a:off x="4343400" y="7086600"/>
                <a:ext cx="2743200" cy="152400"/>
              </a:xfrm>
              <a:prstGeom prst="rect">
                <a:avLst/>
              </a:prstGeom>
              <a:solidFill>
                <a:srgbClr val="FF6FCF"/>
              </a:solidFill>
              <a:ln w="3175" cap="flat" cmpd="sng" algn="ctr">
                <a:solidFill>
                  <a:schemeClr val="tx1"/>
                </a:solidFill>
                <a:prstDash val="solid"/>
                <a:round/>
                <a:headEnd type="none" w="med" len="med"/>
                <a:tailEnd type="none" w="med" len="med"/>
              </a:ln>
            </p:spPr>
            <p:txBody>
              <a:bodyPr wrap="none" lIns="0" tIns="0" rIns="0" bIns="0" rtlCol="0" anchor="ctr" anchorCtr="0">
                <a:noAutofit/>
              </a:bodyPr>
              <a:lstStyle/>
              <a:p>
                <a:pPr algn="ctr"/>
                <a:r>
                  <a:rPr lang="en-US" sz="1200" b="1" dirty="0" smtClean="0"/>
                  <a:t>Thread 3</a:t>
                </a:r>
                <a:endParaRPr lang="en-US" sz="1200" b="1" dirty="0"/>
              </a:p>
            </p:txBody>
          </p:sp>
          <p:sp>
            <p:nvSpPr>
              <p:cNvPr id="68" name="TextBox 67"/>
              <p:cNvSpPr txBox="1"/>
              <p:nvPr/>
            </p:nvSpPr>
            <p:spPr>
              <a:xfrm>
                <a:off x="4343400" y="7543800"/>
                <a:ext cx="2743200" cy="152400"/>
              </a:xfrm>
              <a:prstGeom prst="rect">
                <a:avLst/>
              </a:prstGeom>
              <a:solidFill>
                <a:srgbClr val="66CCFF"/>
              </a:solidFill>
              <a:ln w="3175" cap="flat" cmpd="sng" algn="ctr">
                <a:solidFill>
                  <a:schemeClr val="tx1"/>
                </a:solidFill>
                <a:prstDash val="solid"/>
                <a:round/>
                <a:headEnd type="none" w="med" len="med"/>
                <a:tailEnd type="none" w="med" len="med"/>
              </a:ln>
            </p:spPr>
            <p:txBody>
              <a:bodyPr wrap="none" lIns="0" tIns="0" rIns="0" bIns="0" rtlCol="0" anchor="ctr" anchorCtr="0">
                <a:noAutofit/>
              </a:bodyPr>
              <a:lstStyle/>
              <a:p>
                <a:pPr algn="ctr"/>
                <a:r>
                  <a:rPr lang="en-US" sz="1200" b="1" dirty="0" smtClean="0"/>
                  <a:t>Thread 0</a:t>
                </a:r>
                <a:endParaRPr lang="en-US" sz="1200" b="1" dirty="0"/>
              </a:p>
            </p:txBody>
          </p:sp>
        </p:grpSp>
        <p:sp>
          <p:nvSpPr>
            <p:cNvPr id="198" name="Content Placeholder 2"/>
            <p:cNvSpPr txBox="1">
              <a:spLocks/>
            </p:cNvSpPr>
            <p:nvPr/>
          </p:nvSpPr>
          <p:spPr>
            <a:xfrm>
              <a:off x="914400" y="4114800"/>
              <a:ext cx="6400800" cy="2743200"/>
            </a:xfrm>
            <a:prstGeom prst="rect">
              <a:avLst/>
            </a:prstGeom>
          </p:spPr>
          <p:txBody>
            <a:bodyPr lIns="130622" tIns="65311" rIns="130622" bIns="65311"/>
            <a:lstStyle/>
            <a:p>
              <a:pPr marL="274320" lvl="0" indent="-274320" eaLnBrk="0" hangingPunct="0">
                <a:spcBef>
                  <a:spcPts val="800"/>
                </a:spcBef>
                <a:buFont typeface="Wingdings" charset="2"/>
                <a:buChar char="§"/>
              </a:pPr>
              <a:r>
                <a:rPr kumimoji="0" lang="en-US" sz="2400" i="0" u="none" strike="noStrike" kern="0" cap="none" spc="0" normalizeH="0" dirty="0" smtClean="0">
                  <a:ln>
                    <a:noFill/>
                  </a:ln>
                  <a:solidFill>
                    <a:srgbClr val="003366"/>
                  </a:solidFill>
                  <a:effectLst/>
                  <a:uLnTx/>
                  <a:uFillTx/>
                  <a:latin typeface="+mn-lt"/>
                  <a:ea typeface="+mn-ea"/>
                  <a:cs typeface="+mn-cs"/>
                </a:rPr>
                <a:t>Enhance Performance </a:t>
              </a:r>
              <a:r>
                <a:rPr lang="en-US" sz="2400" kern="0" dirty="0" smtClean="0">
                  <a:solidFill>
                    <a:srgbClr val="003366"/>
                  </a:solidFill>
                  <a:latin typeface="+mn-lt"/>
                  <a:ea typeface="+mn-ea"/>
                  <a:cs typeface="+mn-cs"/>
                </a:rPr>
                <a:t>Portability using </a:t>
              </a:r>
              <a:r>
                <a:rPr lang="en-US" sz="2400" kern="0" dirty="0" err="1" smtClean="0">
                  <a:solidFill>
                    <a:srgbClr val="003366"/>
                  </a:solidFill>
                  <a:latin typeface="+mn-lt"/>
                  <a:ea typeface="+mn-ea"/>
                  <a:cs typeface="+mn-cs"/>
                </a:rPr>
                <a:t>chunksize</a:t>
              </a:r>
              <a:r>
                <a:rPr lang="en-US" sz="2400" kern="0" dirty="0" smtClean="0">
                  <a:solidFill>
                    <a:srgbClr val="003366"/>
                  </a:solidFill>
                  <a:latin typeface="+mn-lt"/>
                  <a:ea typeface="+mn-ea"/>
                  <a:cs typeface="+mn-cs"/>
                </a:rPr>
                <a:t>=1</a:t>
              </a:r>
              <a:endParaRPr lang="en-US" sz="2800" kern="0" dirty="0" smtClean="0">
                <a:solidFill>
                  <a:srgbClr val="003366"/>
                </a:solidFill>
              </a:endParaRPr>
            </a:p>
            <a:p>
              <a:pPr marL="548640" lvl="0" indent="-274320" eaLnBrk="0" hangingPunct="0">
                <a:spcBef>
                  <a:spcPts val="800"/>
                </a:spcBef>
                <a:buFont typeface="Arial"/>
                <a:buChar char="•"/>
              </a:pPr>
              <a:r>
                <a:rPr lang="en-US" sz="1800" kern="0" dirty="0" smtClean="0">
                  <a:solidFill>
                    <a:srgbClr val="003366"/>
                  </a:solidFill>
                </a:rPr>
                <a:t>adjacent planes form overlapping working sets</a:t>
              </a:r>
            </a:p>
            <a:p>
              <a:pPr marL="548640" lvl="0" indent="-274320" eaLnBrk="0" hangingPunct="0">
                <a:spcBef>
                  <a:spcPts val="800"/>
                </a:spcBef>
                <a:buFont typeface="Arial"/>
                <a:buChar char="•"/>
              </a:pPr>
              <a:r>
                <a:rPr lang="en-US" sz="1800" b="1" kern="0" dirty="0" smtClean="0">
                  <a:solidFill>
                    <a:srgbClr val="0000FF"/>
                  </a:solidFill>
                </a:rPr>
                <a:t>Threads operating on adjacent planes exploit overlapping working sets in the cache (constructive locality)</a:t>
              </a:r>
            </a:p>
            <a:p>
              <a:pPr marL="274320" lvl="0" indent="-274320" eaLnBrk="0" hangingPunct="0">
                <a:spcBef>
                  <a:spcPts val="800"/>
                </a:spcBef>
                <a:buFont typeface="Wingdings" charset="2"/>
                <a:buChar char="§"/>
              </a:pPr>
              <a:r>
                <a:rPr lang="en-US" sz="2400" kern="0" dirty="0" smtClean="0">
                  <a:solidFill>
                    <a:srgbClr val="003366"/>
                  </a:solidFill>
                </a:rPr>
                <a:t>Further Enhance Performance Portability by cache blocking </a:t>
              </a:r>
              <a:r>
                <a:rPr lang="en-US" sz="2400" kern="0" dirty="0" err="1" smtClean="0">
                  <a:solidFill>
                    <a:srgbClr val="003366"/>
                  </a:solidFill>
                </a:rPr>
                <a:t>w/chunksize</a:t>
              </a:r>
              <a:r>
                <a:rPr lang="en-US" sz="2400" kern="0" dirty="0" smtClean="0">
                  <a:solidFill>
                    <a:srgbClr val="003366"/>
                  </a:solidFill>
                </a:rPr>
                <a:t>=1</a:t>
              </a:r>
              <a:endParaRPr kumimoji="0" lang="en-US" sz="1800" i="0" u="none" strike="noStrike" kern="0" cap="none" spc="0" normalizeH="0" baseline="0" noProof="0" dirty="0">
                <a:ln>
                  <a:noFill/>
                </a:ln>
                <a:solidFill>
                  <a:srgbClr val="FF0080"/>
                </a:solidFill>
                <a:effectLst/>
                <a:uLnTx/>
                <a:uFillTx/>
                <a:latin typeface="+mn-lt"/>
                <a:ea typeface="+mn-ea"/>
                <a:cs typeface="+mn-cs"/>
              </a:endParaRPr>
            </a:p>
          </p:txBody>
        </p:sp>
      </p:grpSp>
      <p:sp>
        <p:nvSpPr>
          <p:cNvPr id="6" name="Rectangle 5"/>
          <p:cNvSpPr/>
          <p:nvPr/>
        </p:nvSpPr>
        <p:spPr bwMode="auto">
          <a:xfrm>
            <a:off x="7315200" y="1524000"/>
            <a:ext cx="2743200" cy="2743200"/>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41" name="Group 40"/>
          <p:cNvGrpSpPr/>
          <p:nvPr/>
        </p:nvGrpSpPr>
        <p:grpSpPr>
          <a:xfrm>
            <a:off x="10134600" y="2743200"/>
            <a:ext cx="381000" cy="1524000"/>
            <a:chOff x="10134600" y="2514600"/>
            <a:chExt cx="381000" cy="1524000"/>
          </a:xfrm>
        </p:grpSpPr>
        <p:cxnSp>
          <p:nvCxnSpPr>
            <p:cNvPr id="27" name="Straight Connector 26"/>
            <p:cNvCxnSpPr/>
            <p:nvPr/>
          </p:nvCxnSpPr>
          <p:spPr bwMode="auto">
            <a:xfrm rot="5400000" flipH="1" flipV="1">
              <a:off x="9373394" y="3275806"/>
              <a:ext cx="1524000" cy="1588"/>
            </a:xfrm>
            <a:prstGeom prst="line">
              <a:avLst/>
            </a:prstGeom>
            <a:solidFill>
              <a:schemeClr val="accent1"/>
            </a:solidFill>
            <a:ln w="9525" cap="flat" cmpd="sng" algn="ctr">
              <a:solidFill>
                <a:schemeClr val="tx1"/>
              </a:solidFill>
              <a:prstDash val="solid"/>
              <a:round/>
              <a:headEnd type="stealth" w="med" len="med"/>
              <a:tailEnd type="stealth" w="med" len="med"/>
            </a:ln>
            <a:effectLst/>
          </p:spPr>
        </p:cxnSp>
        <p:sp>
          <p:nvSpPr>
            <p:cNvPr id="35" name="TextBox 34"/>
            <p:cNvSpPr txBox="1"/>
            <p:nvPr/>
          </p:nvSpPr>
          <p:spPr>
            <a:xfrm rot="16200000">
              <a:off x="9715500" y="3238500"/>
              <a:ext cx="1219200" cy="381000"/>
            </a:xfrm>
            <a:prstGeom prst="rect">
              <a:avLst/>
            </a:prstGeom>
            <a:noFill/>
            <a:ln w="12700" cap="flat" cmpd="sng" algn="ctr">
              <a:noFill/>
              <a:prstDash val="solid"/>
              <a:round/>
              <a:headEnd type="none" w="med" len="med"/>
              <a:tailEnd type="none" w="med" len="med"/>
            </a:ln>
          </p:spPr>
          <p:txBody>
            <a:bodyPr wrap="square" lIns="0" tIns="0" rIns="0" bIns="0" rtlCol="0" anchor="ctr" anchorCtr="0">
              <a:noAutofit/>
            </a:bodyPr>
            <a:lstStyle/>
            <a:p>
              <a:r>
                <a:rPr lang="en-US" sz="1200" b="1" dirty="0" smtClean="0"/>
                <a:t>Data Accessed by Thread 0</a:t>
              </a:r>
              <a:endParaRPr lang="en-US" sz="1200" b="1" dirty="0"/>
            </a:p>
          </p:txBody>
        </p:sp>
      </p:grpSp>
      <p:grpSp>
        <p:nvGrpSpPr>
          <p:cNvPr id="43" name="Group 42"/>
          <p:cNvGrpSpPr/>
          <p:nvPr/>
        </p:nvGrpSpPr>
        <p:grpSpPr>
          <a:xfrm>
            <a:off x="10210800" y="1524000"/>
            <a:ext cx="457200" cy="1524000"/>
            <a:chOff x="10210800" y="1295400"/>
            <a:chExt cx="457200" cy="1524000"/>
          </a:xfrm>
        </p:grpSpPr>
        <p:cxnSp>
          <p:nvCxnSpPr>
            <p:cNvPr id="25" name="Straight Connector 24"/>
            <p:cNvCxnSpPr/>
            <p:nvPr/>
          </p:nvCxnSpPr>
          <p:spPr bwMode="auto">
            <a:xfrm rot="5400000" flipH="1" flipV="1">
              <a:off x="9449594" y="2056606"/>
              <a:ext cx="1524000" cy="1588"/>
            </a:xfrm>
            <a:prstGeom prst="line">
              <a:avLst/>
            </a:prstGeom>
            <a:solidFill>
              <a:schemeClr val="accent1"/>
            </a:solidFill>
            <a:ln w="9525" cap="flat" cmpd="sng" algn="ctr">
              <a:solidFill>
                <a:schemeClr val="tx1"/>
              </a:solidFill>
              <a:prstDash val="solid"/>
              <a:round/>
              <a:headEnd type="stealth" w="med" len="med"/>
              <a:tailEnd type="stealth" w="med" len="med"/>
            </a:ln>
            <a:effectLst/>
          </p:spPr>
        </p:cxnSp>
        <p:sp>
          <p:nvSpPr>
            <p:cNvPr id="36" name="TextBox 35"/>
            <p:cNvSpPr txBox="1"/>
            <p:nvPr/>
          </p:nvSpPr>
          <p:spPr>
            <a:xfrm rot="16200000">
              <a:off x="9867900" y="1714500"/>
              <a:ext cx="1219200" cy="381000"/>
            </a:xfrm>
            <a:prstGeom prst="rect">
              <a:avLst/>
            </a:prstGeom>
            <a:noFill/>
            <a:ln w="12700" cap="flat" cmpd="sng" algn="ctr">
              <a:noFill/>
              <a:prstDash val="solid"/>
              <a:round/>
              <a:headEnd type="none" w="med" len="med"/>
              <a:tailEnd type="none" w="med" len="med"/>
            </a:ln>
          </p:spPr>
          <p:txBody>
            <a:bodyPr wrap="square" lIns="0" tIns="0" rIns="0" bIns="0" rtlCol="0" anchor="ctr" anchorCtr="0">
              <a:noAutofit/>
            </a:bodyPr>
            <a:lstStyle/>
            <a:p>
              <a:pPr algn="r"/>
              <a:r>
                <a:rPr lang="en-US" sz="1200" b="1" dirty="0" smtClean="0"/>
                <a:t>Data Accessed by Thread 1</a:t>
              </a:r>
              <a:endParaRPr lang="en-US" sz="1200" b="1" dirty="0"/>
            </a:p>
          </p:txBody>
        </p:sp>
      </p:grpSp>
      <p:grpSp>
        <p:nvGrpSpPr>
          <p:cNvPr id="42" name="Group 41"/>
          <p:cNvGrpSpPr/>
          <p:nvPr/>
        </p:nvGrpSpPr>
        <p:grpSpPr>
          <a:xfrm>
            <a:off x="10287000" y="2743200"/>
            <a:ext cx="1371600" cy="304800"/>
            <a:chOff x="10287000" y="2514600"/>
            <a:chExt cx="1371600" cy="304800"/>
          </a:xfrm>
        </p:grpSpPr>
        <p:sp>
          <p:nvSpPr>
            <p:cNvPr id="37" name="TextBox 36"/>
            <p:cNvSpPr txBox="1"/>
            <p:nvPr/>
          </p:nvSpPr>
          <p:spPr>
            <a:xfrm>
              <a:off x="10439400" y="2514600"/>
              <a:ext cx="1219200" cy="304800"/>
            </a:xfrm>
            <a:prstGeom prst="rect">
              <a:avLst/>
            </a:prstGeom>
            <a:noFill/>
            <a:ln w="12700" cap="flat" cmpd="sng" algn="ctr">
              <a:noFill/>
              <a:prstDash val="solid"/>
              <a:round/>
              <a:headEnd type="none" w="med" len="med"/>
              <a:tailEnd type="none" w="med" len="med"/>
            </a:ln>
          </p:spPr>
          <p:txBody>
            <a:bodyPr wrap="square" lIns="0" tIns="0" rIns="0" bIns="0" rtlCol="0" anchor="ctr" anchorCtr="0">
              <a:noAutofit/>
            </a:bodyPr>
            <a:lstStyle/>
            <a:p>
              <a:r>
                <a:rPr lang="en-US" sz="1200" b="1" dirty="0" smtClean="0"/>
                <a:t>Data Accessed by both threads</a:t>
              </a:r>
              <a:endParaRPr lang="en-US" sz="1200" b="1" dirty="0"/>
            </a:p>
          </p:txBody>
        </p:sp>
        <p:sp>
          <p:nvSpPr>
            <p:cNvPr id="38" name="Left Brace 37"/>
            <p:cNvSpPr/>
            <p:nvPr/>
          </p:nvSpPr>
          <p:spPr bwMode="auto">
            <a:xfrm flipH="1">
              <a:off x="10287000" y="2514600"/>
              <a:ext cx="152400" cy="304800"/>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71" name="Group 70"/>
          <p:cNvGrpSpPr/>
          <p:nvPr/>
        </p:nvGrpSpPr>
        <p:grpSpPr>
          <a:xfrm>
            <a:off x="10744200" y="3276600"/>
            <a:ext cx="3200400" cy="3962400"/>
            <a:chOff x="10744200" y="3276600"/>
            <a:chExt cx="3200400" cy="3962400"/>
          </a:xfrm>
        </p:grpSpPr>
        <p:grpSp>
          <p:nvGrpSpPr>
            <p:cNvPr id="59" name="Group 58"/>
            <p:cNvGrpSpPr/>
            <p:nvPr/>
          </p:nvGrpSpPr>
          <p:grpSpPr>
            <a:xfrm>
              <a:off x="10744200" y="3276600"/>
              <a:ext cx="3200400" cy="3962400"/>
              <a:chOff x="10744200" y="3276600"/>
              <a:chExt cx="3200400" cy="3962400"/>
            </a:xfrm>
          </p:grpSpPr>
          <p:sp>
            <p:nvSpPr>
              <p:cNvPr id="39" name="Rectangle 38"/>
              <p:cNvSpPr/>
              <p:nvPr/>
            </p:nvSpPr>
            <p:spPr bwMode="auto">
              <a:xfrm>
                <a:off x="10744200" y="3276600"/>
                <a:ext cx="3200400" cy="396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 name="Rectangle 6"/>
              <p:cNvSpPr/>
              <p:nvPr/>
            </p:nvSpPr>
            <p:spPr bwMode="auto">
              <a:xfrm>
                <a:off x="10972800" y="4495800"/>
                <a:ext cx="2743200" cy="2743200"/>
              </a:xfrm>
              <a:prstGeom prst="rect">
                <a:avLst/>
              </a:prstGeom>
              <a:solidFill>
                <a:srgbClr val="F2F2F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7" name="Down Arrow 56"/>
              <p:cNvSpPr/>
              <p:nvPr/>
            </p:nvSpPr>
            <p:spPr bwMode="auto">
              <a:xfrm rot="18900000">
                <a:off x="10857379" y="3392021"/>
                <a:ext cx="914400" cy="914400"/>
              </a:xfrm>
              <a:prstGeom prst="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56" name="Group 55"/>
            <p:cNvGrpSpPr/>
            <p:nvPr/>
          </p:nvGrpSpPr>
          <p:grpSpPr>
            <a:xfrm>
              <a:off x="10820400" y="5715000"/>
              <a:ext cx="990600" cy="990600"/>
              <a:chOff x="10820400" y="5715000"/>
              <a:chExt cx="990600" cy="990600"/>
            </a:xfrm>
          </p:grpSpPr>
          <p:sp>
            <p:nvSpPr>
              <p:cNvPr id="47" name="Rectangle 46"/>
              <p:cNvSpPr/>
              <p:nvPr/>
            </p:nvSpPr>
            <p:spPr bwMode="auto">
              <a:xfrm>
                <a:off x="10820400" y="5715000"/>
                <a:ext cx="990600" cy="990600"/>
              </a:xfrm>
              <a:prstGeom prst="rect">
                <a:avLst/>
              </a:prstGeom>
              <a:solidFill>
                <a:srgbClr val="66CCFF">
                  <a:alpha val="25000"/>
                </a:srgbClr>
              </a:solidFill>
              <a:ln w="9525"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5" name="TextBox 44"/>
              <p:cNvSpPr txBox="1"/>
              <p:nvPr/>
            </p:nvSpPr>
            <p:spPr>
              <a:xfrm>
                <a:off x="10972800" y="5867400"/>
                <a:ext cx="685800" cy="685800"/>
              </a:xfrm>
              <a:prstGeom prst="rect">
                <a:avLst/>
              </a:prstGeom>
              <a:solidFill>
                <a:srgbClr val="66CCFF"/>
              </a:solidFill>
              <a:ln w="3175" cap="flat" cmpd="sng" algn="ctr">
                <a:solidFill>
                  <a:schemeClr val="tx1"/>
                </a:solidFill>
                <a:prstDash val="solid"/>
                <a:round/>
                <a:headEnd type="none" w="med" len="med"/>
                <a:tailEnd type="none" w="med" len="med"/>
              </a:ln>
            </p:spPr>
            <p:txBody>
              <a:bodyPr wrap="none" lIns="0" tIns="0" rIns="0" bIns="0" rtlCol="0" anchor="ctr" anchorCtr="0">
                <a:noAutofit/>
              </a:bodyPr>
              <a:lstStyle/>
              <a:p>
                <a:pPr algn="ctr"/>
                <a:r>
                  <a:rPr lang="en-US" sz="1200" b="1" dirty="0" smtClean="0"/>
                  <a:t>Thread</a:t>
                </a:r>
              </a:p>
              <a:p>
                <a:pPr algn="ctr"/>
                <a:r>
                  <a:rPr lang="en-US" sz="1200" b="1" dirty="0" smtClean="0"/>
                  <a:t>0</a:t>
                </a:r>
                <a:endParaRPr lang="en-US" sz="1200" b="1" dirty="0"/>
              </a:p>
            </p:txBody>
          </p:sp>
        </p:grpSp>
      </p:grpSp>
      <p:grpSp>
        <p:nvGrpSpPr>
          <p:cNvPr id="55" name="Group 54"/>
          <p:cNvGrpSpPr/>
          <p:nvPr/>
        </p:nvGrpSpPr>
        <p:grpSpPr>
          <a:xfrm>
            <a:off x="10972800" y="5715000"/>
            <a:ext cx="2895600" cy="990600"/>
            <a:chOff x="10972800" y="5715000"/>
            <a:chExt cx="2895600" cy="990600"/>
          </a:xfrm>
        </p:grpSpPr>
        <p:sp>
          <p:nvSpPr>
            <p:cNvPr id="48" name="Rectangle 47"/>
            <p:cNvSpPr/>
            <p:nvPr/>
          </p:nvSpPr>
          <p:spPr bwMode="auto">
            <a:xfrm>
              <a:off x="11506200" y="5715000"/>
              <a:ext cx="990600" cy="990600"/>
            </a:xfrm>
            <a:prstGeom prst="rect">
              <a:avLst/>
            </a:prstGeom>
            <a:solidFill>
              <a:srgbClr val="66FF66">
                <a:alpha val="25000"/>
              </a:srgbClr>
            </a:solidFill>
            <a:ln w="9525" cap="flat" cmpd="sng" algn="ctr">
              <a:solidFill>
                <a:srgbClr val="008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9" name="Rectangle 48"/>
            <p:cNvSpPr/>
            <p:nvPr/>
          </p:nvSpPr>
          <p:spPr bwMode="auto">
            <a:xfrm>
              <a:off x="12192000" y="5715000"/>
              <a:ext cx="990600" cy="990600"/>
            </a:xfrm>
            <a:prstGeom prst="rect">
              <a:avLst/>
            </a:prstGeom>
            <a:solidFill>
              <a:srgbClr val="FFCC66">
                <a:alpha val="25000"/>
              </a:srgbClr>
            </a:solidFill>
            <a:ln w="9525" cap="flat" cmpd="sng" algn="ctr">
              <a:solidFill>
                <a:srgbClr val="FF8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 name="Rectangle 49"/>
            <p:cNvSpPr/>
            <p:nvPr/>
          </p:nvSpPr>
          <p:spPr bwMode="auto">
            <a:xfrm>
              <a:off x="12877800" y="5715000"/>
              <a:ext cx="990600" cy="990600"/>
            </a:xfrm>
            <a:prstGeom prst="rect">
              <a:avLst/>
            </a:prstGeom>
            <a:solidFill>
              <a:srgbClr val="FF6FCF">
                <a:alpha val="25000"/>
              </a:srgbClr>
            </a:solidFill>
            <a:ln w="9525" cap="flat" cmpd="sng" algn="ctr">
              <a:solidFill>
                <a:srgbClr val="FF008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6" name="TextBox 45"/>
            <p:cNvSpPr txBox="1"/>
            <p:nvPr/>
          </p:nvSpPr>
          <p:spPr>
            <a:xfrm>
              <a:off x="11658600" y="5867400"/>
              <a:ext cx="685800" cy="685800"/>
            </a:xfrm>
            <a:prstGeom prst="rect">
              <a:avLst/>
            </a:prstGeom>
            <a:solidFill>
              <a:srgbClr val="66FF66"/>
            </a:solidFill>
            <a:ln w="3175" cap="flat" cmpd="sng" algn="ctr">
              <a:solidFill>
                <a:schemeClr val="tx1"/>
              </a:solidFill>
              <a:prstDash val="solid"/>
              <a:round/>
              <a:headEnd type="none" w="med" len="med"/>
              <a:tailEnd type="none" w="med" len="med"/>
            </a:ln>
          </p:spPr>
          <p:txBody>
            <a:bodyPr wrap="none" lIns="0" tIns="0" rIns="0" bIns="0" rtlCol="0" anchor="ctr" anchorCtr="0">
              <a:noAutofit/>
            </a:bodyPr>
            <a:lstStyle/>
            <a:p>
              <a:pPr algn="ctr"/>
              <a:r>
                <a:rPr lang="en-US" sz="1200" b="1" dirty="0" smtClean="0"/>
                <a:t>Thread</a:t>
              </a:r>
            </a:p>
            <a:p>
              <a:pPr algn="ctr"/>
              <a:r>
                <a:rPr lang="en-US" sz="1200" b="1" dirty="0" smtClean="0"/>
                <a:t>1</a:t>
              </a:r>
              <a:endParaRPr lang="en-US" sz="1200" b="1" dirty="0"/>
            </a:p>
          </p:txBody>
        </p:sp>
        <p:sp>
          <p:nvSpPr>
            <p:cNvPr id="52" name="TextBox 51"/>
            <p:cNvSpPr txBox="1"/>
            <p:nvPr/>
          </p:nvSpPr>
          <p:spPr>
            <a:xfrm>
              <a:off x="12344400" y="5867400"/>
              <a:ext cx="685800" cy="685800"/>
            </a:xfrm>
            <a:prstGeom prst="rect">
              <a:avLst/>
            </a:prstGeom>
            <a:solidFill>
              <a:srgbClr val="FFCC66"/>
            </a:solidFill>
            <a:ln w="3175" cap="flat" cmpd="sng" algn="ctr">
              <a:solidFill>
                <a:schemeClr val="tx1"/>
              </a:solidFill>
              <a:prstDash val="solid"/>
              <a:round/>
              <a:headEnd type="none" w="med" len="med"/>
              <a:tailEnd type="none" w="med" len="med"/>
            </a:ln>
          </p:spPr>
          <p:txBody>
            <a:bodyPr wrap="none" lIns="0" tIns="0" rIns="0" bIns="0" rtlCol="0" anchor="ctr" anchorCtr="0">
              <a:noAutofit/>
            </a:bodyPr>
            <a:lstStyle/>
            <a:p>
              <a:pPr algn="ctr"/>
              <a:r>
                <a:rPr lang="en-US" sz="1200" b="1" dirty="0" smtClean="0"/>
                <a:t>Thread</a:t>
              </a:r>
            </a:p>
            <a:p>
              <a:pPr algn="ctr"/>
              <a:r>
                <a:rPr lang="en-US" sz="1200" b="1" dirty="0" smtClean="0"/>
                <a:t>2</a:t>
              </a:r>
              <a:endParaRPr lang="en-US" sz="1200" b="1" dirty="0"/>
            </a:p>
          </p:txBody>
        </p:sp>
        <p:sp>
          <p:nvSpPr>
            <p:cNvPr id="53" name="TextBox 52"/>
            <p:cNvSpPr txBox="1"/>
            <p:nvPr/>
          </p:nvSpPr>
          <p:spPr>
            <a:xfrm>
              <a:off x="13030200" y="5867400"/>
              <a:ext cx="685800" cy="685800"/>
            </a:xfrm>
            <a:prstGeom prst="rect">
              <a:avLst/>
            </a:prstGeom>
            <a:solidFill>
              <a:srgbClr val="FF6FCF"/>
            </a:solidFill>
            <a:ln w="3175" cap="flat" cmpd="sng" algn="ctr">
              <a:solidFill>
                <a:schemeClr val="tx1"/>
              </a:solidFill>
              <a:prstDash val="solid"/>
              <a:round/>
              <a:headEnd type="none" w="med" len="med"/>
              <a:tailEnd type="none" w="med" len="med"/>
            </a:ln>
          </p:spPr>
          <p:txBody>
            <a:bodyPr wrap="none" lIns="0" tIns="0" rIns="0" bIns="0" rtlCol="0" anchor="ctr" anchorCtr="0">
              <a:noAutofit/>
            </a:bodyPr>
            <a:lstStyle/>
            <a:p>
              <a:pPr algn="ctr"/>
              <a:r>
                <a:rPr lang="en-US" sz="1200" b="1" dirty="0" smtClean="0"/>
                <a:t>Thread</a:t>
              </a:r>
            </a:p>
            <a:p>
              <a:pPr algn="ctr"/>
              <a:r>
                <a:rPr lang="en-US" sz="1200" b="1" dirty="0" smtClean="0"/>
                <a:t>3</a:t>
              </a:r>
              <a:endParaRPr lang="en-US" sz="1200" b="1" dirty="0"/>
            </a:p>
          </p:txBody>
        </p:sp>
        <p:sp>
          <p:nvSpPr>
            <p:cNvPr id="54" name="TextBox 53"/>
            <p:cNvSpPr txBox="1"/>
            <p:nvPr/>
          </p:nvSpPr>
          <p:spPr>
            <a:xfrm>
              <a:off x="10972800" y="5867400"/>
              <a:ext cx="685800" cy="685800"/>
            </a:xfrm>
            <a:prstGeom prst="rect">
              <a:avLst/>
            </a:prstGeom>
            <a:solidFill>
              <a:srgbClr val="66CCFF"/>
            </a:solidFill>
            <a:ln w="3175" cap="flat" cmpd="sng" algn="ctr">
              <a:solidFill>
                <a:schemeClr val="tx1"/>
              </a:solidFill>
              <a:prstDash val="solid"/>
              <a:round/>
              <a:headEnd type="none" w="med" len="med"/>
              <a:tailEnd type="none" w="med" len="med"/>
            </a:ln>
          </p:spPr>
          <p:txBody>
            <a:bodyPr wrap="none" lIns="0" tIns="0" rIns="0" bIns="0" rtlCol="0" anchor="ctr" anchorCtr="0">
              <a:noAutofit/>
            </a:bodyPr>
            <a:lstStyle/>
            <a:p>
              <a:pPr algn="ctr"/>
              <a:r>
                <a:rPr lang="en-US" sz="1200" b="1" dirty="0" smtClean="0"/>
                <a:t>Thread</a:t>
              </a:r>
            </a:p>
            <a:p>
              <a:pPr algn="ctr"/>
              <a:r>
                <a:rPr lang="en-US" sz="1200" b="1" dirty="0" smtClean="0"/>
                <a:t>0</a:t>
              </a:r>
              <a:endParaRPr lang="en-US" sz="1200" b="1" dirty="0"/>
            </a:p>
          </p:txBody>
        </p:sp>
      </p:grpSp>
      <p:grpSp>
        <p:nvGrpSpPr>
          <p:cNvPr id="87" name="Group 86"/>
          <p:cNvGrpSpPr/>
          <p:nvPr/>
        </p:nvGrpSpPr>
        <p:grpSpPr>
          <a:xfrm>
            <a:off x="7315200" y="1752600"/>
            <a:ext cx="2743200" cy="1905000"/>
            <a:chOff x="7315200" y="1524000"/>
            <a:chExt cx="2743200" cy="1905000"/>
          </a:xfrm>
        </p:grpSpPr>
        <p:cxnSp>
          <p:nvCxnSpPr>
            <p:cNvPr id="9" name="Straight Connector 8"/>
            <p:cNvCxnSpPr>
              <a:stCxn id="6" idx="1"/>
              <a:endCxn id="6" idx="3"/>
            </p:cNvCxnSpPr>
            <p:nvPr/>
          </p:nvCxnSpPr>
          <p:spPr bwMode="auto">
            <a:xfrm rot="10800000" flipH="1">
              <a:off x="7315200" y="2743200"/>
              <a:ext cx="2743200" cy="1588"/>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23" name="Rectangle 22"/>
            <p:cNvSpPr/>
            <p:nvPr/>
          </p:nvSpPr>
          <p:spPr bwMode="auto">
            <a:xfrm>
              <a:off x="7315200" y="1981200"/>
              <a:ext cx="2743200" cy="762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31" name="Straight Arrow Connector 30"/>
            <p:cNvCxnSpPr/>
            <p:nvPr/>
          </p:nvCxnSpPr>
          <p:spPr bwMode="auto">
            <a:xfrm rot="5400000" flipH="1" flipV="1">
              <a:off x="8571706" y="1866106"/>
              <a:ext cx="228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2" name="TextBox 31"/>
            <p:cNvSpPr txBox="1"/>
            <p:nvPr/>
          </p:nvSpPr>
          <p:spPr>
            <a:xfrm>
              <a:off x="8229600" y="1524000"/>
              <a:ext cx="914400" cy="228600"/>
            </a:xfrm>
            <a:prstGeom prst="rect">
              <a:avLst/>
            </a:prstGeom>
            <a:noFill/>
            <a:ln w="12700" cap="flat" cmpd="sng" algn="ctr">
              <a:noFill/>
              <a:prstDash val="solid"/>
              <a:round/>
              <a:headEnd type="none" w="med" len="med"/>
              <a:tailEnd type="none" w="med" len="med"/>
            </a:ln>
          </p:spPr>
          <p:txBody>
            <a:bodyPr wrap="none" lIns="0" tIns="0" rIns="0" bIns="0" rtlCol="0" anchor="ctr" anchorCtr="0">
              <a:noAutofit/>
            </a:bodyPr>
            <a:lstStyle/>
            <a:p>
              <a:pPr algn="ctr"/>
              <a:r>
                <a:rPr lang="en-US" sz="1200" b="1" dirty="0" smtClean="0"/>
                <a:t>Thread 1</a:t>
              </a:r>
              <a:endParaRPr lang="en-US" sz="1200" b="1" dirty="0"/>
            </a:p>
          </p:txBody>
        </p:sp>
        <p:sp>
          <p:nvSpPr>
            <p:cNvPr id="16" name="Rectangle 15"/>
            <p:cNvSpPr/>
            <p:nvPr/>
          </p:nvSpPr>
          <p:spPr bwMode="auto">
            <a:xfrm>
              <a:off x="7315200" y="3200400"/>
              <a:ext cx="2743200" cy="76200"/>
            </a:xfrm>
            <a:prstGeom prst="rect">
              <a:avLst/>
            </a:prstGeom>
            <a:solidFill>
              <a:srgbClr val="66CC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29" name="Straight Arrow Connector 28"/>
            <p:cNvCxnSpPr/>
            <p:nvPr/>
          </p:nvCxnSpPr>
          <p:spPr bwMode="auto">
            <a:xfrm rot="5400000" flipH="1" flipV="1">
              <a:off x="8572500" y="3086100"/>
              <a:ext cx="2286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33" name="TextBox 32"/>
            <p:cNvSpPr txBox="1"/>
            <p:nvPr/>
          </p:nvSpPr>
          <p:spPr>
            <a:xfrm>
              <a:off x="8229600" y="2743200"/>
              <a:ext cx="914400" cy="228600"/>
            </a:xfrm>
            <a:prstGeom prst="rect">
              <a:avLst/>
            </a:prstGeom>
            <a:noFill/>
            <a:ln w="12700" cap="flat" cmpd="sng" algn="ctr">
              <a:noFill/>
              <a:prstDash val="solid"/>
              <a:round/>
              <a:headEnd type="none" w="med" len="med"/>
              <a:tailEnd type="none" w="med" len="med"/>
            </a:ln>
          </p:spPr>
          <p:txBody>
            <a:bodyPr wrap="none" lIns="0" tIns="0" rIns="0" bIns="0" rtlCol="0" anchor="ctr" anchorCtr="0">
              <a:noAutofit/>
            </a:bodyPr>
            <a:lstStyle/>
            <a:p>
              <a:pPr algn="ctr"/>
              <a:r>
                <a:rPr lang="en-US" sz="1200" b="1" dirty="0" smtClean="0"/>
                <a:t>Thread 0</a:t>
              </a:r>
              <a:endParaRPr lang="en-US" sz="1200" b="1" dirty="0"/>
            </a:p>
          </p:txBody>
        </p:sp>
        <p:sp>
          <p:nvSpPr>
            <p:cNvPr id="72" name="Rectangle 71"/>
            <p:cNvSpPr/>
            <p:nvPr/>
          </p:nvSpPr>
          <p:spPr bwMode="auto">
            <a:xfrm>
              <a:off x="7315200" y="1828800"/>
              <a:ext cx="2743200" cy="381000"/>
            </a:xfrm>
            <a:prstGeom prst="rect">
              <a:avLst/>
            </a:prstGeom>
            <a:solidFill>
              <a:srgbClr val="66FF66">
                <a:alpha val="25000"/>
              </a:srgbClr>
            </a:solidFill>
            <a:ln w="9525" cap="flat" cmpd="sng" algn="ctr">
              <a:solidFill>
                <a:srgbClr val="008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73" name="Rectangle 72"/>
            <p:cNvSpPr/>
            <p:nvPr/>
          </p:nvSpPr>
          <p:spPr bwMode="auto">
            <a:xfrm>
              <a:off x="7315200" y="3048000"/>
              <a:ext cx="2743200" cy="381000"/>
            </a:xfrm>
            <a:prstGeom prst="rect">
              <a:avLst/>
            </a:prstGeom>
            <a:solidFill>
              <a:srgbClr val="66CCFF">
                <a:alpha val="25000"/>
              </a:srgbClr>
            </a:solidFill>
            <a:ln w="9525" cap="flat" cmpd="sng" algn="ctr">
              <a:solidFill>
                <a:srgbClr val="0000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88" name="Content Placeholder 2"/>
          <p:cNvSpPr txBox="1">
            <a:spLocks/>
          </p:cNvSpPr>
          <p:nvPr/>
        </p:nvSpPr>
        <p:spPr>
          <a:xfrm>
            <a:off x="914400" y="1600200"/>
            <a:ext cx="6400800" cy="21336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Naively, one often threads over the </a:t>
            </a:r>
            <a:r>
              <a:rPr lang="en-US" sz="2400" kern="0" noProof="0" dirty="0" err="1" smtClean="0">
                <a:solidFill>
                  <a:srgbClr val="003366"/>
                </a:solidFill>
                <a:latin typeface="+mn-lt"/>
                <a:ea typeface="+mn-ea"/>
                <a:cs typeface="+mn-cs"/>
              </a:rPr>
              <a:t>k</a:t>
            </a:r>
            <a:r>
              <a:rPr lang="en-US" sz="2400" kern="0" noProof="0" dirty="0" smtClean="0">
                <a:solidFill>
                  <a:srgbClr val="003366"/>
                </a:solidFill>
                <a:latin typeface="+mn-lt"/>
                <a:ea typeface="+mn-ea"/>
                <a:cs typeface="+mn-cs"/>
              </a:rPr>
              <a:t>-loop (least unit stride)</a:t>
            </a:r>
          </a:p>
          <a:p>
            <a:pPr marL="274320" lvl="0" indent="-274320" eaLnBrk="0" hangingPunct="0">
              <a:spcBef>
                <a:spcPts val="800"/>
              </a:spcBef>
              <a:buFont typeface="Wingdings" charset="2"/>
              <a:buChar char="§"/>
            </a:pPr>
            <a:r>
              <a:rPr kumimoji="0" lang="en-US" sz="2400" b="1" i="0" u="none" strike="noStrike" kern="0" cap="none" spc="0" normalizeH="0" baseline="0" dirty="0" smtClean="0">
                <a:ln>
                  <a:noFill/>
                </a:ln>
                <a:solidFill>
                  <a:srgbClr val="FF0080"/>
                </a:solidFill>
                <a:effectLst/>
                <a:uLnTx/>
                <a:uFillTx/>
                <a:latin typeface="+mn-lt"/>
                <a:ea typeface="+mn-ea"/>
                <a:cs typeface="+mn-cs"/>
              </a:rPr>
              <a:t>For</a:t>
            </a:r>
            <a:r>
              <a:rPr kumimoji="0" lang="en-US" sz="2400" b="1" i="0" u="none" strike="noStrike" kern="0" cap="none" spc="0" normalizeH="0" dirty="0" smtClean="0">
                <a:ln>
                  <a:noFill/>
                </a:ln>
                <a:solidFill>
                  <a:srgbClr val="FF0080"/>
                </a:solidFill>
                <a:effectLst/>
                <a:uLnTx/>
                <a:uFillTx/>
                <a:latin typeface="+mn-lt"/>
                <a:ea typeface="+mn-ea"/>
                <a:cs typeface="+mn-cs"/>
              </a:rPr>
              <a:t> stencil codes, this can result in threads accessing the same data at different times == capacity misses</a:t>
            </a:r>
            <a:endParaRPr kumimoji="0" lang="en-US" sz="1800" i="0" u="none" strike="noStrike" kern="0" cap="none" spc="0" normalizeH="0" baseline="0" noProof="0" dirty="0">
              <a:ln>
                <a:noFill/>
              </a:ln>
              <a:solidFill>
                <a:srgbClr val="FF008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4630400" cy="1371600"/>
          </a:xfrm>
        </p:spPr>
        <p:txBody>
          <a:bodyPr/>
          <a:lstStyle/>
          <a:p>
            <a:r>
              <a:rPr lang="en-US" dirty="0" smtClean="0"/>
              <a:t>Performance Insensitive to</a:t>
            </a:r>
            <a:br>
              <a:rPr lang="en-US" dirty="0" smtClean="0"/>
            </a:br>
            <a:r>
              <a:rPr lang="en-US" dirty="0" smtClean="0"/>
              <a:t>Quality of </a:t>
            </a:r>
            <a:r>
              <a:rPr lang="en-US" dirty="0" err="1" smtClean="0"/>
              <a:t>OpenMP</a:t>
            </a:r>
            <a:r>
              <a:rPr lang="en-US" dirty="0" smtClean="0"/>
              <a:t> Runtime</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16</a:t>
            </a:fld>
            <a:endParaRPr lang="en-US" dirty="0"/>
          </a:p>
        </p:txBody>
      </p:sp>
      <p:sp>
        <p:nvSpPr>
          <p:cNvPr id="198" name="Content Placeholder 2"/>
          <p:cNvSpPr txBox="1">
            <a:spLocks/>
          </p:cNvSpPr>
          <p:nvPr/>
        </p:nvSpPr>
        <p:spPr>
          <a:xfrm>
            <a:off x="914400" y="1600200"/>
            <a:ext cx="6400800" cy="52578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In HPGMG, operations are applied to a AMR or MG level at a time.  </a:t>
            </a:r>
          </a:p>
          <a:p>
            <a:pPr marL="274320" lvl="0" indent="-274320" eaLnBrk="0" hangingPunct="0">
              <a:spcBef>
                <a:spcPts val="800"/>
              </a:spcBef>
              <a:buFont typeface="Wingdings" charset="2"/>
              <a:buChar char="§"/>
            </a:pPr>
            <a:r>
              <a:rPr kumimoji="0" lang="en-US" sz="2400" b="0" i="0" u="none" strike="noStrike" kern="0" cap="none" spc="0" normalizeH="0" baseline="0" dirty="0" smtClean="0">
                <a:ln>
                  <a:noFill/>
                </a:ln>
                <a:solidFill>
                  <a:srgbClr val="003366"/>
                </a:solidFill>
                <a:effectLst/>
                <a:uLnTx/>
                <a:uFillTx/>
                <a:latin typeface="+mn-lt"/>
                <a:ea typeface="+mn-ea"/>
                <a:cs typeface="+mn-cs"/>
              </a:rPr>
              <a:t>Each level</a:t>
            </a:r>
            <a:r>
              <a:rPr kumimoji="0" lang="en-US" sz="2400" b="0" i="0" u="none" strike="noStrike" kern="0" cap="none" spc="0" normalizeH="0" dirty="0" smtClean="0">
                <a:ln>
                  <a:noFill/>
                </a:ln>
                <a:solidFill>
                  <a:srgbClr val="003366"/>
                </a:solidFill>
                <a:effectLst/>
                <a:uLnTx/>
                <a:uFillTx/>
                <a:latin typeface="+mn-lt"/>
                <a:ea typeface="+mn-ea"/>
                <a:cs typeface="+mn-cs"/>
              </a:rPr>
              <a:t> is decomposed into (not necessarily equal or cubical) boxes where each process gets 0 or more boxes</a:t>
            </a:r>
          </a:p>
          <a:p>
            <a:pPr marL="274320" lvl="0" indent="-274320" eaLnBrk="0" hangingPunct="0">
              <a:spcBef>
                <a:spcPts val="800"/>
              </a:spcBef>
              <a:buFont typeface="Wingdings" charset="2"/>
              <a:buChar char="§"/>
            </a:pPr>
            <a:r>
              <a:rPr lang="en-US" sz="2400" kern="0" baseline="0" noProof="0" dirty="0" smtClean="0">
                <a:solidFill>
                  <a:srgbClr val="003366"/>
                </a:solidFill>
                <a:latin typeface="+mn-lt"/>
                <a:ea typeface="+mn-ea"/>
                <a:cs typeface="+mn-cs"/>
              </a:rPr>
              <a:t>Thus,</a:t>
            </a:r>
            <a:r>
              <a:rPr lang="en-US" sz="2400" kern="0" noProof="0" dirty="0" smtClean="0">
                <a:solidFill>
                  <a:srgbClr val="003366"/>
                </a:solidFill>
                <a:latin typeface="+mn-lt"/>
                <a:ea typeface="+mn-ea"/>
                <a:cs typeface="+mn-cs"/>
              </a:rPr>
              <a:t> there is a hierarchy of parallelism within each process…</a:t>
            </a:r>
            <a:endParaRPr kumimoji="0" lang="en-US" sz="2400" b="0" i="0" u="none" strike="noStrike" kern="0" cap="none" spc="0" normalizeH="0" baseline="0" noProof="0" dirty="0" smtClean="0">
              <a:ln>
                <a:noFill/>
              </a:ln>
              <a:solidFill>
                <a:srgbClr val="003366"/>
              </a:solidFill>
              <a:effectLst/>
              <a:uLnTx/>
              <a:uFillTx/>
              <a:latin typeface="+mn-lt"/>
              <a:ea typeface="+mn-ea"/>
              <a:cs typeface="+mn-cs"/>
            </a:endParaRPr>
          </a:p>
          <a:p>
            <a:pPr marL="548640" lvl="0" indent="-274320" eaLnBrk="0" hangingPunct="0">
              <a:spcBef>
                <a:spcPts val="800"/>
              </a:spcBef>
              <a:buFont typeface="Arial"/>
              <a:buChar char="•"/>
            </a:pPr>
            <a:r>
              <a:rPr lang="en-US" sz="1800" kern="0" noProof="0" dirty="0" err="1" smtClean="0">
                <a:solidFill>
                  <a:srgbClr val="003366"/>
                </a:solidFill>
                <a:latin typeface="+mn-lt"/>
                <a:ea typeface="+mn-ea"/>
                <a:cs typeface="+mn-cs"/>
              </a:rPr>
              <a:t>omp</a:t>
            </a:r>
            <a:r>
              <a:rPr lang="en-US" sz="1800" kern="0" noProof="0" dirty="0" smtClean="0">
                <a:solidFill>
                  <a:srgbClr val="003366"/>
                </a:solidFill>
                <a:latin typeface="+mn-lt"/>
                <a:ea typeface="+mn-ea"/>
                <a:cs typeface="+mn-cs"/>
              </a:rPr>
              <a:t> for over boxes?</a:t>
            </a:r>
          </a:p>
          <a:p>
            <a:pPr marL="548640" lvl="0" indent="-274320" eaLnBrk="0" hangingPunct="0">
              <a:spcBef>
                <a:spcPts val="800"/>
              </a:spcBef>
              <a:buFont typeface="Arial"/>
              <a:buChar char="•"/>
            </a:pPr>
            <a:r>
              <a:rPr kumimoji="0" lang="en-US" sz="1800" i="0" u="none" strike="noStrike" kern="0" cap="none" spc="0" normalizeH="0" baseline="0" dirty="0" err="1" smtClean="0">
                <a:ln>
                  <a:noFill/>
                </a:ln>
                <a:solidFill>
                  <a:srgbClr val="003366"/>
                </a:solidFill>
                <a:effectLst/>
                <a:uLnTx/>
                <a:uFillTx/>
                <a:latin typeface="+mn-lt"/>
                <a:ea typeface="+mn-ea"/>
                <a:cs typeface="+mn-cs"/>
              </a:rPr>
              <a:t>omp</a:t>
            </a:r>
            <a:r>
              <a:rPr kumimoji="0" lang="en-US" sz="1800" i="0" u="none" strike="noStrike" kern="0" cap="none" spc="0" normalizeH="0" dirty="0" smtClean="0">
                <a:ln>
                  <a:noFill/>
                </a:ln>
                <a:solidFill>
                  <a:srgbClr val="003366"/>
                </a:solidFill>
                <a:effectLst/>
                <a:uLnTx/>
                <a:uFillTx/>
                <a:latin typeface="+mn-lt"/>
                <a:ea typeface="+mn-ea"/>
                <a:cs typeface="+mn-cs"/>
              </a:rPr>
              <a:t> for over cells within each box?</a:t>
            </a:r>
          </a:p>
          <a:p>
            <a:pPr marL="548640" lvl="0" indent="-274320" eaLnBrk="0" hangingPunct="0">
              <a:spcBef>
                <a:spcPts val="800"/>
              </a:spcBef>
              <a:buFont typeface="Arial"/>
              <a:buChar char="•"/>
            </a:pPr>
            <a:r>
              <a:rPr lang="en-US" sz="1800" kern="0" baseline="0" noProof="0" dirty="0" smtClean="0">
                <a:solidFill>
                  <a:srgbClr val="003366"/>
                </a:solidFill>
                <a:latin typeface="+mn-lt"/>
                <a:ea typeface="+mn-ea"/>
                <a:cs typeface="+mn-cs"/>
              </a:rPr>
              <a:t>nested</a:t>
            </a:r>
            <a:r>
              <a:rPr lang="en-US" sz="1800" kern="0" noProof="0" dirty="0" smtClean="0">
                <a:solidFill>
                  <a:srgbClr val="003366"/>
                </a:solidFill>
                <a:latin typeface="+mn-lt"/>
                <a:ea typeface="+mn-ea"/>
                <a:cs typeface="+mn-cs"/>
              </a:rPr>
              <a:t> </a:t>
            </a:r>
            <a:r>
              <a:rPr lang="en-US" sz="1800" kern="0" noProof="0" dirty="0" err="1" smtClean="0">
                <a:solidFill>
                  <a:srgbClr val="003366"/>
                </a:solidFill>
                <a:latin typeface="+mn-lt"/>
                <a:ea typeface="+mn-ea"/>
                <a:cs typeface="+mn-cs"/>
              </a:rPr>
              <a:t>omp</a:t>
            </a:r>
            <a:r>
              <a:rPr lang="en-US" sz="1800" kern="0" noProof="0" dirty="0" smtClean="0">
                <a:solidFill>
                  <a:srgbClr val="003366"/>
                </a:solidFill>
                <a:latin typeface="+mn-lt"/>
                <a:ea typeface="+mn-ea"/>
                <a:cs typeface="+mn-cs"/>
              </a:rPr>
              <a:t> for</a:t>
            </a:r>
          </a:p>
          <a:p>
            <a:pPr marL="548640" lvl="0" indent="-274320" eaLnBrk="0" hangingPunct="0">
              <a:spcBef>
                <a:spcPts val="800"/>
              </a:spcBef>
              <a:buFont typeface="Arial"/>
              <a:buChar char="•"/>
            </a:pPr>
            <a:endParaRPr kumimoji="0" lang="en-US" sz="1800" i="0" u="none" strike="noStrike" kern="0" cap="none" spc="0" normalizeH="0" baseline="0" dirty="0" smtClean="0">
              <a:ln>
                <a:noFill/>
              </a:ln>
              <a:solidFill>
                <a:srgbClr val="003366"/>
              </a:solidFill>
              <a:effectLst/>
              <a:uLnTx/>
              <a:uFillTx/>
              <a:latin typeface="+mn-lt"/>
              <a:ea typeface="+mn-ea"/>
              <a:cs typeface="+mn-cs"/>
            </a:endParaRPr>
          </a:p>
          <a:p>
            <a:pPr marL="548640" lvl="0" indent="-274320" eaLnBrk="0" hangingPunct="0">
              <a:spcBef>
                <a:spcPts val="800"/>
              </a:spcBef>
              <a:buFont typeface="Arial"/>
              <a:buChar char="•"/>
            </a:pPr>
            <a:r>
              <a:rPr kumimoji="0" lang="en-US" sz="1800" i="0" u="none" strike="noStrike" kern="0" cap="none" spc="0" normalizeH="0" baseline="0" dirty="0" err="1" smtClean="0">
                <a:ln>
                  <a:noFill/>
                </a:ln>
                <a:solidFill>
                  <a:srgbClr val="003366"/>
                </a:solidFill>
                <a:effectLst/>
                <a:uLnTx/>
                <a:uFillTx/>
                <a:latin typeface="+mn-lt"/>
                <a:ea typeface="+mn-ea"/>
                <a:cs typeface="+mn-cs"/>
              </a:rPr>
              <a:t>omp</a:t>
            </a:r>
            <a:r>
              <a:rPr kumimoji="0" lang="en-US" sz="1800" i="0" u="none" strike="noStrike" kern="0" cap="none" spc="0" normalizeH="0" dirty="0" smtClean="0">
                <a:ln>
                  <a:noFill/>
                </a:ln>
                <a:solidFill>
                  <a:srgbClr val="003366"/>
                </a:solidFill>
                <a:effectLst/>
                <a:uLnTx/>
                <a:uFillTx/>
                <a:latin typeface="+mn-lt"/>
                <a:ea typeface="+mn-ea"/>
                <a:cs typeface="+mn-cs"/>
              </a:rPr>
              <a:t> for/</a:t>
            </a:r>
            <a:r>
              <a:rPr kumimoji="0" lang="en-US" sz="1800" i="0" u="none" strike="noStrike" kern="0" cap="none" spc="0" normalizeH="0" dirty="0" err="1" smtClean="0">
                <a:ln>
                  <a:noFill/>
                </a:ln>
                <a:solidFill>
                  <a:srgbClr val="003366"/>
                </a:solidFill>
                <a:effectLst/>
                <a:uLnTx/>
                <a:uFillTx/>
                <a:latin typeface="+mn-lt"/>
                <a:ea typeface="+mn-ea"/>
                <a:cs typeface="+mn-cs"/>
              </a:rPr>
              <a:t>omp</a:t>
            </a:r>
            <a:r>
              <a:rPr kumimoji="0" lang="en-US" sz="1800" i="0" u="none" strike="noStrike" kern="0" cap="none" spc="0" normalizeH="0" dirty="0" smtClean="0">
                <a:ln>
                  <a:noFill/>
                </a:ln>
                <a:solidFill>
                  <a:srgbClr val="003366"/>
                </a:solidFill>
                <a:effectLst/>
                <a:uLnTx/>
                <a:uFillTx/>
                <a:latin typeface="+mn-lt"/>
                <a:ea typeface="+mn-ea"/>
                <a:cs typeface="+mn-cs"/>
              </a:rPr>
              <a:t> task</a:t>
            </a:r>
          </a:p>
          <a:p>
            <a:pPr marL="548640" lvl="0" indent="-274320" eaLnBrk="0" hangingPunct="0">
              <a:spcBef>
                <a:spcPts val="800"/>
              </a:spcBef>
              <a:buFont typeface="Arial"/>
              <a:buChar char="•"/>
            </a:pPr>
            <a:r>
              <a:rPr lang="en-US" sz="1800" kern="0" baseline="0" noProof="0" dirty="0" err="1" smtClean="0">
                <a:solidFill>
                  <a:srgbClr val="003366"/>
                </a:solidFill>
                <a:latin typeface="+mn-lt"/>
                <a:ea typeface="+mn-ea"/>
                <a:cs typeface="+mn-cs"/>
              </a:rPr>
              <a:t>omp</a:t>
            </a:r>
            <a:r>
              <a:rPr lang="en-US" sz="1800" kern="0" baseline="0" noProof="0" dirty="0" smtClean="0">
                <a:solidFill>
                  <a:srgbClr val="003366"/>
                </a:solidFill>
                <a:latin typeface="+mn-lt"/>
                <a:ea typeface="+mn-ea"/>
                <a:cs typeface="+mn-cs"/>
              </a:rPr>
              <a:t> for over auxiliary</a:t>
            </a:r>
            <a:r>
              <a:rPr lang="en-US" sz="1800" kern="0" noProof="0" dirty="0" smtClean="0">
                <a:solidFill>
                  <a:srgbClr val="003366"/>
                </a:solidFill>
                <a:latin typeface="+mn-lt"/>
                <a:ea typeface="+mn-ea"/>
                <a:cs typeface="+mn-cs"/>
              </a:rPr>
              <a:t> structure representing a list of tasks (cache blocks)</a:t>
            </a:r>
            <a:endParaRPr kumimoji="0" lang="en-US" sz="1800" i="0" u="none" strike="noStrike" kern="0" cap="none" spc="0" normalizeH="0" baseline="0" noProof="0" dirty="0">
              <a:ln>
                <a:noFill/>
              </a:ln>
              <a:solidFill>
                <a:srgbClr val="FF0080"/>
              </a:solidFill>
              <a:effectLst/>
              <a:uLnTx/>
              <a:uFillTx/>
              <a:latin typeface="+mn-lt"/>
              <a:ea typeface="+mn-ea"/>
              <a:cs typeface="+mn-cs"/>
            </a:endParaRPr>
          </a:p>
        </p:txBody>
      </p:sp>
      <p:sp>
        <p:nvSpPr>
          <p:cNvPr id="16" name="TextBox 15"/>
          <p:cNvSpPr txBox="1"/>
          <p:nvPr/>
        </p:nvSpPr>
        <p:spPr>
          <a:xfrm>
            <a:off x="1600200" y="4495800"/>
            <a:ext cx="5486400" cy="381000"/>
          </a:xfrm>
          <a:prstGeom prst="rect">
            <a:avLst/>
          </a:prstGeom>
          <a:solidFill>
            <a:srgbClr val="FFFFFF"/>
          </a:solidFill>
          <a:ln>
            <a:noFill/>
          </a:ln>
        </p:spPr>
        <p:txBody>
          <a:bodyPr wrap="none" lIns="0" tIns="0" rIns="0" bIns="0" rtlCol="0" anchor="ctr" anchorCtr="0">
            <a:noAutofit/>
          </a:bodyPr>
          <a:lstStyle/>
          <a:p>
            <a:r>
              <a:rPr lang="en-US" sz="1800" b="1" dirty="0" smtClean="0">
                <a:solidFill>
                  <a:srgbClr val="FF0080"/>
                </a:solidFill>
              </a:rPr>
              <a:t>no, number of threads &gt;&gt; number of boxes</a:t>
            </a:r>
            <a:endParaRPr lang="en-US" sz="1800" b="1" dirty="0">
              <a:solidFill>
                <a:srgbClr val="FF0080"/>
              </a:solidFill>
            </a:endParaRPr>
          </a:p>
        </p:txBody>
      </p:sp>
      <p:sp>
        <p:nvSpPr>
          <p:cNvPr id="24" name="TextBox 23"/>
          <p:cNvSpPr txBox="1"/>
          <p:nvPr/>
        </p:nvSpPr>
        <p:spPr>
          <a:xfrm>
            <a:off x="1600200" y="5257800"/>
            <a:ext cx="5486400" cy="762000"/>
          </a:xfrm>
          <a:prstGeom prst="rect">
            <a:avLst/>
          </a:prstGeom>
          <a:solidFill>
            <a:srgbClr val="FFFFFF"/>
          </a:solidFill>
          <a:ln>
            <a:noFill/>
          </a:ln>
        </p:spPr>
        <p:txBody>
          <a:bodyPr wrap="none" lIns="0" tIns="0" rIns="0" bIns="0" rtlCol="0" anchor="ctr" anchorCtr="0">
            <a:noAutofit/>
          </a:bodyPr>
          <a:lstStyle/>
          <a:p>
            <a:r>
              <a:rPr lang="en-US" sz="1800" b="1" dirty="0" smtClean="0">
                <a:solidFill>
                  <a:srgbClr val="FF0080"/>
                </a:solidFill>
              </a:rPr>
              <a:t>nested </a:t>
            </a:r>
            <a:r>
              <a:rPr lang="en-US" sz="1800" b="1" dirty="0" err="1" smtClean="0">
                <a:solidFill>
                  <a:srgbClr val="FF0080"/>
                </a:solidFill>
              </a:rPr>
              <a:t>omp</a:t>
            </a:r>
            <a:r>
              <a:rPr lang="en-US" sz="1800" b="1" dirty="0" smtClean="0">
                <a:solidFill>
                  <a:srgbClr val="FF0080"/>
                </a:solidFill>
              </a:rPr>
              <a:t> underperforms </a:t>
            </a:r>
            <a:r>
              <a:rPr lang="en-US" sz="1800" b="1" dirty="0" err="1" smtClean="0">
                <a:solidFill>
                  <a:srgbClr val="FF0080"/>
                </a:solidFill>
              </a:rPr>
              <a:t>w</a:t>
            </a:r>
            <a:r>
              <a:rPr lang="en-US" sz="1800" b="1" dirty="0" smtClean="0">
                <a:solidFill>
                  <a:srgbClr val="FF0080"/>
                </a:solidFill>
              </a:rPr>
              <a:t>/GNU on coarse grids;</a:t>
            </a:r>
          </a:p>
          <a:p>
            <a:r>
              <a:rPr lang="en-US" sz="1800" b="1" dirty="0" smtClean="0">
                <a:solidFill>
                  <a:srgbClr val="FF0080"/>
                </a:solidFill>
              </a:rPr>
              <a:t>Requires careful tuning of </a:t>
            </a:r>
            <a:r>
              <a:rPr lang="en-US" sz="1800" b="1" dirty="0" err="1" smtClean="0">
                <a:solidFill>
                  <a:srgbClr val="FF0080"/>
                </a:solidFill>
              </a:rPr>
              <a:t>num_threads</a:t>
            </a:r>
            <a:r>
              <a:rPr lang="en-US" sz="1800" b="1" dirty="0" smtClean="0">
                <a:solidFill>
                  <a:srgbClr val="FF0080"/>
                </a:solidFill>
              </a:rPr>
              <a:t>()</a:t>
            </a:r>
            <a:endParaRPr lang="en-US" sz="1800" b="1" dirty="0">
              <a:solidFill>
                <a:srgbClr val="FF0080"/>
              </a:solidFill>
            </a:endParaRPr>
          </a:p>
        </p:txBody>
      </p:sp>
      <p:sp>
        <p:nvSpPr>
          <p:cNvPr id="28" name="TextBox 27"/>
          <p:cNvSpPr txBox="1"/>
          <p:nvPr/>
        </p:nvSpPr>
        <p:spPr>
          <a:xfrm>
            <a:off x="1600200" y="6019800"/>
            <a:ext cx="5486400" cy="381000"/>
          </a:xfrm>
          <a:prstGeom prst="rect">
            <a:avLst/>
          </a:prstGeom>
          <a:solidFill>
            <a:srgbClr val="FFFFFF"/>
          </a:solidFill>
          <a:ln>
            <a:noFill/>
          </a:ln>
        </p:spPr>
        <p:txBody>
          <a:bodyPr wrap="none" lIns="0" tIns="0" rIns="0" bIns="0" rtlCol="0" anchor="ctr" anchorCtr="0">
            <a:noAutofit/>
          </a:bodyPr>
          <a:lstStyle/>
          <a:p>
            <a:r>
              <a:rPr lang="en-US" sz="1800" b="1" dirty="0" err="1" smtClean="0">
                <a:solidFill>
                  <a:srgbClr val="FF0080"/>
                </a:solidFill>
              </a:rPr>
              <a:t>omp</a:t>
            </a:r>
            <a:r>
              <a:rPr lang="en-US" sz="1800" b="1" dirty="0" smtClean="0">
                <a:solidFill>
                  <a:srgbClr val="FF0080"/>
                </a:solidFill>
              </a:rPr>
              <a:t> task performed very poorly on BGQ</a:t>
            </a:r>
            <a:endParaRPr lang="en-US" sz="1800" b="1" dirty="0">
              <a:solidFill>
                <a:srgbClr val="FF0080"/>
              </a:solidFill>
            </a:endParaRPr>
          </a:p>
        </p:txBody>
      </p:sp>
      <p:sp>
        <p:nvSpPr>
          <p:cNvPr id="32" name="TextBox 31"/>
          <p:cNvSpPr txBox="1"/>
          <p:nvPr/>
        </p:nvSpPr>
        <p:spPr>
          <a:xfrm>
            <a:off x="1600200" y="7239000"/>
            <a:ext cx="5486400" cy="304800"/>
          </a:xfrm>
          <a:prstGeom prst="rect">
            <a:avLst/>
          </a:prstGeom>
          <a:noFill/>
          <a:ln>
            <a:noFill/>
          </a:ln>
        </p:spPr>
        <p:txBody>
          <a:bodyPr wrap="none" lIns="0" tIns="0" rIns="0" bIns="0" rtlCol="0" anchor="ctr" anchorCtr="0">
            <a:noAutofit/>
          </a:bodyPr>
          <a:lstStyle/>
          <a:p>
            <a:r>
              <a:rPr lang="en-US" sz="1800" b="1" dirty="0" smtClean="0">
                <a:solidFill>
                  <a:srgbClr val="0000FF"/>
                </a:solidFill>
              </a:rPr>
              <a:t>Only performance-portable solution used the</a:t>
            </a:r>
          </a:p>
          <a:p>
            <a:r>
              <a:rPr lang="en-US" sz="1800" b="1" dirty="0" smtClean="0">
                <a:solidFill>
                  <a:srgbClr val="0000FF"/>
                </a:solidFill>
              </a:rPr>
              <a:t>simplest </a:t>
            </a:r>
            <a:r>
              <a:rPr lang="en-US" sz="1800" b="1" dirty="0" err="1" smtClean="0">
                <a:solidFill>
                  <a:srgbClr val="0000FF"/>
                </a:solidFill>
              </a:rPr>
              <a:t>OpenMP</a:t>
            </a:r>
            <a:r>
              <a:rPr lang="en-US" sz="1800" b="1" dirty="0" smtClean="0">
                <a:solidFill>
                  <a:srgbClr val="0000FF"/>
                </a:solidFill>
              </a:rPr>
              <a:t> construct (</a:t>
            </a:r>
            <a:r>
              <a:rPr lang="en-US" sz="1800" b="1" dirty="0" err="1" smtClean="0">
                <a:solidFill>
                  <a:srgbClr val="0000FF"/>
                </a:solidFill>
              </a:rPr>
              <a:t>omp</a:t>
            </a:r>
            <a:r>
              <a:rPr lang="en-US" sz="1800" b="1" dirty="0" smtClean="0">
                <a:solidFill>
                  <a:srgbClr val="0000FF"/>
                </a:solidFill>
              </a:rPr>
              <a:t> for)</a:t>
            </a:r>
          </a:p>
          <a:p>
            <a:r>
              <a:rPr lang="en-US" sz="1800" b="1" dirty="0" smtClean="0">
                <a:solidFill>
                  <a:srgbClr val="0000FF"/>
                </a:solidFill>
              </a:rPr>
              <a:t>requires some tuning for maximum performance</a:t>
            </a:r>
            <a:endParaRPr lang="en-US" sz="1800" b="1" dirty="0">
              <a:solidFill>
                <a:srgbClr val="0000FF"/>
              </a:solidFill>
            </a:endParaRPr>
          </a:p>
        </p:txBody>
      </p:sp>
      <p:grpSp>
        <p:nvGrpSpPr>
          <p:cNvPr id="311" name="Group 310"/>
          <p:cNvGrpSpPr/>
          <p:nvPr/>
        </p:nvGrpSpPr>
        <p:grpSpPr>
          <a:xfrm>
            <a:off x="9220200" y="1828800"/>
            <a:ext cx="3733800" cy="3733800"/>
            <a:chOff x="9220200" y="2286000"/>
            <a:chExt cx="3733800" cy="3733800"/>
          </a:xfrm>
        </p:grpSpPr>
        <p:grpSp>
          <p:nvGrpSpPr>
            <p:cNvPr id="179" name="Group 178"/>
            <p:cNvGrpSpPr/>
            <p:nvPr/>
          </p:nvGrpSpPr>
          <p:grpSpPr>
            <a:xfrm>
              <a:off x="9220200" y="2286000"/>
              <a:ext cx="1828800" cy="1828800"/>
              <a:chOff x="9220200" y="2286000"/>
              <a:chExt cx="1828800" cy="1828800"/>
            </a:xfrm>
          </p:grpSpPr>
          <p:sp>
            <p:nvSpPr>
              <p:cNvPr id="11" name="Rectangle 10"/>
              <p:cNvSpPr/>
              <p:nvPr/>
            </p:nvSpPr>
            <p:spPr bwMode="auto">
              <a:xfrm>
                <a:off x="9220200" y="2286000"/>
                <a:ext cx="1828800" cy="1828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3" name="Straight Connector 12"/>
              <p:cNvCxnSpPr/>
              <p:nvPr/>
            </p:nvCxnSpPr>
            <p:spPr bwMode="auto">
              <a:xfrm rot="16200000" flipH="1">
                <a:off x="922020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 name="Straight Connector 13"/>
              <p:cNvCxnSpPr/>
              <p:nvPr/>
            </p:nvCxnSpPr>
            <p:spPr bwMode="auto">
              <a:xfrm rot="16200000" flipH="1">
                <a:off x="87637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5" name="Straight Connector 14"/>
              <p:cNvCxnSpPr/>
              <p:nvPr/>
            </p:nvCxnSpPr>
            <p:spPr bwMode="auto">
              <a:xfrm rot="16200000" flipH="1">
                <a:off x="85351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 name="Straight Connector 17"/>
              <p:cNvCxnSpPr/>
              <p:nvPr/>
            </p:nvCxnSpPr>
            <p:spPr bwMode="auto">
              <a:xfrm rot="16200000" flipH="1">
                <a:off x="899080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 name="Straight Connector 18"/>
              <p:cNvCxnSpPr/>
              <p:nvPr/>
            </p:nvCxnSpPr>
            <p:spPr bwMode="auto">
              <a:xfrm rot="16200000" flipH="1">
                <a:off x="944641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 name="Straight Connector 20"/>
              <p:cNvCxnSpPr/>
              <p:nvPr/>
            </p:nvCxnSpPr>
            <p:spPr bwMode="auto">
              <a:xfrm rot="16200000" flipH="1">
                <a:off x="96781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 name="Straight Connector 21"/>
              <p:cNvCxnSpPr/>
              <p:nvPr/>
            </p:nvCxnSpPr>
            <p:spPr bwMode="auto">
              <a:xfrm rot="16200000" flipH="1">
                <a:off x="990997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6" name="Straight Connector 25"/>
              <p:cNvCxnSpPr/>
              <p:nvPr/>
            </p:nvCxnSpPr>
            <p:spPr bwMode="auto">
              <a:xfrm rot="10800000" flipH="1">
                <a:off x="9220200" y="320437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7" name="Straight Connector 26"/>
              <p:cNvCxnSpPr/>
              <p:nvPr/>
            </p:nvCxnSpPr>
            <p:spPr bwMode="auto">
              <a:xfrm rot="10800000" flipH="1">
                <a:off x="9220200" y="36607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9" name="Straight Connector 28"/>
              <p:cNvCxnSpPr/>
              <p:nvPr/>
            </p:nvCxnSpPr>
            <p:spPr bwMode="auto">
              <a:xfrm rot="10800000" flipH="1">
                <a:off x="9220200" y="38893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0" name="Straight Connector 29"/>
              <p:cNvCxnSpPr/>
              <p:nvPr/>
            </p:nvCxnSpPr>
            <p:spPr bwMode="auto">
              <a:xfrm rot="10800000" flipH="1">
                <a:off x="9220200" y="3433764"/>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1" name="Straight Connector 30"/>
              <p:cNvCxnSpPr/>
              <p:nvPr/>
            </p:nvCxnSpPr>
            <p:spPr bwMode="auto">
              <a:xfrm rot="10800000" flipH="1">
                <a:off x="9220200" y="2978152"/>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3" name="Straight Connector 32"/>
              <p:cNvCxnSpPr/>
              <p:nvPr/>
            </p:nvCxnSpPr>
            <p:spPr bwMode="auto">
              <a:xfrm rot="10800000" flipH="1">
                <a:off x="9220200" y="27463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4" name="Straight Connector 33"/>
              <p:cNvCxnSpPr/>
              <p:nvPr/>
            </p:nvCxnSpPr>
            <p:spPr bwMode="auto">
              <a:xfrm rot="10800000" flipH="1">
                <a:off x="9220200" y="251460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29" name="Straight Connector 128"/>
              <p:cNvCxnSpPr/>
              <p:nvPr/>
            </p:nvCxnSpPr>
            <p:spPr bwMode="auto">
              <a:xfrm rot="16200000" flipH="1">
                <a:off x="84208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0" name="Straight Connector 129"/>
              <p:cNvCxnSpPr/>
              <p:nvPr/>
            </p:nvCxnSpPr>
            <p:spPr bwMode="auto">
              <a:xfrm rot="16200000" flipH="1">
                <a:off x="864790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1" name="Straight Connector 130"/>
              <p:cNvCxnSpPr/>
              <p:nvPr/>
            </p:nvCxnSpPr>
            <p:spPr bwMode="auto">
              <a:xfrm rot="16200000" flipH="1">
                <a:off x="887491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2" name="Straight Connector 131"/>
              <p:cNvCxnSpPr/>
              <p:nvPr/>
            </p:nvCxnSpPr>
            <p:spPr bwMode="auto">
              <a:xfrm rot="16200000" flipH="1">
                <a:off x="910193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3" name="Straight Connector 132"/>
              <p:cNvCxnSpPr/>
              <p:nvPr/>
            </p:nvCxnSpPr>
            <p:spPr bwMode="auto">
              <a:xfrm rot="16200000" flipH="1">
                <a:off x="9328942"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4" name="Straight Connector 133"/>
              <p:cNvCxnSpPr/>
              <p:nvPr/>
            </p:nvCxnSpPr>
            <p:spPr bwMode="auto">
              <a:xfrm rot="16200000" flipH="1">
                <a:off x="955595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5" name="Straight Connector 134"/>
              <p:cNvCxnSpPr/>
              <p:nvPr/>
            </p:nvCxnSpPr>
            <p:spPr bwMode="auto">
              <a:xfrm rot="16200000" flipH="1">
                <a:off x="978296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6" name="Straight Connector 135"/>
              <p:cNvCxnSpPr/>
              <p:nvPr/>
            </p:nvCxnSpPr>
            <p:spPr bwMode="auto">
              <a:xfrm rot="16200000" flipH="1">
                <a:off x="1000997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7" name="Straight Connector 136"/>
              <p:cNvCxnSpPr/>
              <p:nvPr/>
            </p:nvCxnSpPr>
            <p:spPr bwMode="auto">
              <a:xfrm rot="10800000" flipH="1">
                <a:off x="9220200" y="2398712"/>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8" name="Straight Connector 137"/>
              <p:cNvCxnSpPr/>
              <p:nvPr/>
            </p:nvCxnSpPr>
            <p:spPr bwMode="auto">
              <a:xfrm rot="10800000" flipH="1">
                <a:off x="9220200" y="2628901"/>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9" name="Straight Connector 138"/>
              <p:cNvCxnSpPr/>
              <p:nvPr/>
            </p:nvCxnSpPr>
            <p:spPr bwMode="auto">
              <a:xfrm rot="10800000" flipH="1">
                <a:off x="9220200" y="285909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0" name="Straight Connector 139"/>
              <p:cNvCxnSpPr/>
              <p:nvPr/>
            </p:nvCxnSpPr>
            <p:spPr bwMode="auto">
              <a:xfrm rot="10800000" flipH="1">
                <a:off x="9220200" y="3089279"/>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1" name="Straight Connector 140"/>
              <p:cNvCxnSpPr/>
              <p:nvPr/>
            </p:nvCxnSpPr>
            <p:spPr bwMode="auto">
              <a:xfrm rot="10800000" flipH="1">
                <a:off x="9220200" y="3319468"/>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2" name="Straight Connector 141"/>
              <p:cNvCxnSpPr/>
              <p:nvPr/>
            </p:nvCxnSpPr>
            <p:spPr bwMode="auto">
              <a:xfrm rot="10800000" flipH="1">
                <a:off x="9220200" y="3549657"/>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3" name="Straight Connector 142"/>
              <p:cNvCxnSpPr/>
              <p:nvPr/>
            </p:nvCxnSpPr>
            <p:spPr bwMode="auto">
              <a:xfrm rot="10800000" flipH="1">
                <a:off x="9220200" y="377984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4" name="Straight Connector 143"/>
              <p:cNvCxnSpPr/>
              <p:nvPr/>
            </p:nvCxnSpPr>
            <p:spPr bwMode="auto">
              <a:xfrm rot="10800000" flipH="1">
                <a:off x="9220200" y="4010035"/>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5" name="Straight Connector 144"/>
              <p:cNvCxnSpPr/>
              <p:nvPr/>
            </p:nvCxnSpPr>
            <p:spPr bwMode="auto">
              <a:xfrm rot="16200000" flipH="1">
                <a:off x="83637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8" name="Straight Connector 147"/>
              <p:cNvCxnSpPr/>
              <p:nvPr/>
            </p:nvCxnSpPr>
            <p:spPr bwMode="auto">
              <a:xfrm rot="16200000" flipH="1">
                <a:off x="84780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9" name="Straight Connector 148"/>
              <p:cNvCxnSpPr/>
              <p:nvPr/>
            </p:nvCxnSpPr>
            <p:spPr bwMode="auto">
              <a:xfrm rot="16200000" flipH="1">
                <a:off x="85923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50" name="Straight Connector 149"/>
              <p:cNvCxnSpPr/>
              <p:nvPr/>
            </p:nvCxnSpPr>
            <p:spPr bwMode="auto">
              <a:xfrm rot="16200000" flipH="1">
                <a:off x="87066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51" name="Straight Connector 150"/>
              <p:cNvCxnSpPr/>
              <p:nvPr/>
            </p:nvCxnSpPr>
            <p:spPr bwMode="auto">
              <a:xfrm rot="16200000" flipH="1">
                <a:off x="88209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52" name="Straight Connector 151"/>
              <p:cNvCxnSpPr/>
              <p:nvPr/>
            </p:nvCxnSpPr>
            <p:spPr bwMode="auto">
              <a:xfrm rot="16200000" flipH="1">
                <a:off x="89352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53" name="Straight Connector 152"/>
              <p:cNvCxnSpPr/>
              <p:nvPr/>
            </p:nvCxnSpPr>
            <p:spPr bwMode="auto">
              <a:xfrm rot="16200000" flipH="1">
                <a:off x="90495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54" name="Straight Connector 153"/>
              <p:cNvCxnSpPr/>
              <p:nvPr/>
            </p:nvCxnSpPr>
            <p:spPr bwMode="auto">
              <a:xfrm rot="16200000" flipH="1">
                <a:off x="91638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55" name="Straight Connector 154"/>
              <p:cNvCxnSpPr/>
              <p:nvPr/>
            </p:nvCxnSpPr>
            <p:spPr bwMode="auto">
              <a:xfrm rot="16200000" flipH="1">
                <a:off x="92781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56" name="Straight Connector 155"/>
              <p:cNvCxnSpPr/>
              <p:nvPr/>
            </p:nvCxnSpPr>
            <p:spPr bwMode="auto">
              <a:xfrm rot="16200000" flipH="1">
                <a:off x="93924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57" name="Straight Connector 156"/>
              <p:cNvCxnSpPr/>
              <p:nvPr/>
            </p:nvCxnSpPr>
            <p:spPr bwMode="auto">
              <a:xfrm rot="16200000" flipH="1">
                <a:off x="95067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58" name="Straight Connector 157"/>
              <p:cNvCxnSpPr/>
              <p:nvPr/>
            </p:nvCxnSpPr>
            <p:spPr bwMode="auto">
              <a:xfrm rot="16200000" flipH="1">
                <a:off x="96210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59" name="Straight Connector 158"/>
              <p:cNvCxnSpPr/>
              <p:nvPr/>
            </p:nvCxnSpPr>
            <p:spPr bwMode="auto">
              <a:xfrm rot="16200000" flipH="1">
                <a:off x="97353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60" name="Straight Connector 159"/>
              <p:cNvCxnSpPr/>
              <p:nvPr/>
            </p:nvCxnSpPr>
            <p:spPr bwMode="auto">
              <a:xfrm rot="16200000" flipH="1">
                <a:off x="98496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61" name="Straight Connector 160"/>
              <p:cNvCxnSpPr/>
              <p:nvPr/>
            </p:nvCxnSpPr>
            <p:spPr bwMode="auto">
              <a:xfrm rot="16200000" flipH="1">
                <a:off x="99639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62" name="Straight Connector 161"/>
              <p:cNvCxnSpPr/>
              <p:nvPr/>
            </p:nvCxnSpPr>
            <p:spPr bwMode="auto">
              <a:xfrm rot="16200000" flipH="1">
                <a:off x="100782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63" name="Straight Connector 162"/>
              <p:cNvCxnSpPr/>
              <p:nvPr/>
            </p:nvCxnSpPr>
            <p:spPr bwMode="auto">
              <a:xfrm rot="10800000" flipH="1">
                <a:off x="9220200" y="23431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64" name="Straight Connector 163"/>
              <p:cNvCxnSpPr/>
              <p:nvPr/>
            </p:nvCxnSpPr>
            <p:spPr bwMode="auto">
              <a:xfrm rot="10800000" flipH="1">
                <a:off x="9220200" y="24574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65" name="Straight Connector 164"/>
              <p:cNvCxnSpPr/>
              <p:nvPr/>
            </p:nvCxnSpPr>
            <p:spPr bwMode="auto">
              <a:xfrm rot="10800000" flipH="1">
                <a:off x="9220200" y="25717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66" name="Straight Connector 165"/>
              <p:cNvCxnSpPr/>
              <p:nvPr/>
            </p:nvCxnSpPr>
            <p:spPr bwMode="auto">
              <a:xfrm rot="10800000" flipH="1">
                <a:off x="9220200" y="26860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67" name="Straight Connector 166"/>
              <p:cNvCxnSpPr/>
              <p:nvPr/>
            </p:nvCxnSpPr>
            <p:spPr bwMode="auto">
              <a:xfrm rot="10800000" flipH="1">
                <a:off x="9220200" y="28003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68" name="Straight Connector 167"/>
              <p:cNvCxnSpPr/>
              <p:nvPr/>
            </p:nvCxnSpPr>
            <p:spPr bwMode="auto">
              <a:xfrm rot="10800000" flipH="1">
                <a:off x="9220200" y="29146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69" name="Straight Connector 168"/>
              <p:cNvCxnSpPr/>
              <p:nvPr/>
            </p:nvCxnSpPr>
            <p:spPr bwMode="auto">
              <a:xfrm rot="10800000" flipH="1">
                <a:off x="9220200" y="30289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0" name="Straight Connector 169"/>
              <p:cNvCxnSpPr/>
              <p:nvPr/>
            </p:nvCxnSpPr>
            <p:spPr bwMode="auto">
              <a:xfrm rot="10800000" flipH="1">
                <a:off x="9220200" y="31432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1" name="Straight Connector 170"/>
              <p:cNvCxnSpPr/>
              <p:nvPr/>
            </p:nvCxnSpPr>
            <p:spPr bwMode="auto">
              <a:xfrm rot="10800000" flipH="1">
                <a:off x="9220200" y="32575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2" name="Straight Connector 171"/>
              <p:cNvCxnSpPr/>
              <p:nvPr/>
            </p:nvCxnSpPr>
            <p:spPr bwMode="auto">
              <a:xfrm rot="10800000" flipH="1">
                <a:off x="9220200" y="33718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3" name="Straight Connector 172"/>
              <p:cNvCxnSpPr/>
              <p:nvPr/>
            </p:nvCxnSpPr>
            <p:spPr bwMode="auto">
              <a:xfrm rot="10800000" flipH="1">
                <a:off x="9220200" y="34861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4" name="Straight Connector 173"/>
              <p:cNvCxnSpPr/>
              <p:nvPr/>
            </p:nvCxnSpPr>
            <p:spPr bwMode="auto">
              <a:xfrm rot="10800000" flipH="1">
                <a:off x="9220200" y="36004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5" name="Straight Connector 174"/>
              <p:cNvCxnSpPr/>
              <p:nvPr/>
            </p:nvCxnSpPr>
            <p:spPr bwMode="auto">
              <a:xfrm rot="10800000" flipH="1">
                <a:off x="9220200" y="37147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6" name="Straight Connector 175"/>
              <p:cNvCxnSpPr/>
              <p:nvPr/>
            </p:nvCxnSpPr>
            <p:spPr bwMode="auto">
              <a:xfrm rot="10800000" flipH="1">
                <a:off x="9220200" y="38290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7" name="Straight Connector 176"/>
              <p:cNvCxnSpPr/>
              <p:nvPr/>
            </p:nvCxnSpPr>
            <p:spPr bwMode="auto">
              <a:xfrm rot="10800000" flipH="1">
                <a:off x="9220200" y="39433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8" name="Straight Connector 177"/>
              <p:cNvCxnSpPr/>
              <p:nvPr/>
            </p:nvCxnSpPr>
            <p:spPr bwMode="auto">
              <a:xfrm rot="10800000" flipH="1">
                <a:off x="9220200" y="40576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sp>
            <p:nvSpPr>
              <p:cNvPr id="37" name="TextBox 36"/>
              <p:cNvSpPr txBox="1"/>
              <p:nvPr/>
            </p:nvSpPr>
            <p:spPr>
              <a:xfrm>
                <a:off x="9906000" y="2971800"/>
                <a:ext cx="457200" cy="457200"/>
              </a:xfrm>
              <a:prstGeom prst="rect">
                <a:avLst/>
              </a:prstGeom>
              <a:noFill/>
              <a:ln w="3175">
                <a:noFill/>
              </a:ln>
            </p:spPr>
            <p:txBody>
              <a:bodyPr wrap="none" lIns="0" tIns="0" rIns="0" bIns="0" rtlCol="0" anchor="ctr" anchorCtr="0">
                <a:noAutofit/>
              </a:bodyPr>
              <a:lstStyle/>
              <a:p>
                <a:pPr algn="ctr"/>
                <a:r>
                  <a:rPr lang="en-US" dirty="0" smtClean="0"/>
                  <a:t>32</a:t>
                </a:r>
                <a:r>
                  <a:rPr lang="en-US" baseline="30000" dirty="0" smtClean="0"/>
                  <a:t>3</a:t>
                </a:r>
                <a:endParaRPr lang="en-US" baseline="30000" dirty="0"/>
              </a:p>
            </p:txBody>
          </p:sp>
        </p:grpSp>
        <p:grpSp>
          <p:nvGrpSpPr>
            <p:cNvPr id="180" name="Group 179"/>
            <p:cNvGrpSpPr/>
            <p:nvPr/>
          </p:nvGrpSpPr>
          <p:grpSpPr>
            <a:xfrm>
              <a:off x="11125200" y="2286000"/>
              <a:ext cx="1828800" cy="1828800"/>
              <a:chOff x="9220200" y="2286000"/>
              <a:chExt cx="1828800" cy="1828800"/>
            </a:xfrm>
          </p:grpSpPr>
          <p:sp>
            <p:nvSpPr>
              <p:cNvPr id="181" name="Rectangle 180"/>
              <p:cNvSpPr/>
              <p:nvPr/>
            </p:nvSpPr>
            <p:spPr bwMode="auto">
              <a:xfrm>
                <a:off x="9220200" y="2286000"/>
                <a:ext cx="1828800" cy="1828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82" name="Straight Connector 181"/>
              <p:cNvCxnSpPr/>
              <p:nvPr/>
            </p:nvCxnSpPr>
            <p:spPr bwMode="auto">
              <a:xfrm rot="16200000" flipH="1">
                <a:off x="922020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3" name="Straight Connector 182"/>
              <p:cNvCxnSpPr/>
              <p:nvPr/>
            </p:nvCxnSpPr>
            <p:spPr bwMode="auto">
              <a:xfrm rot="16200000" flipH="1">
                <a:off x="87637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4" name="Straight Connector 183"/>
              <p:cNvCxnSpPr/>
              <p:nvPr/>
            </p:nvCxnSpPr>
            <p:spPr bwMode="auto">
              <a:xfrm rot="16200000" flipH="1">
                <a:off x="85351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5" name="Straight Connector 184"/>
              <p:cNvCxnSpPr/>
              <p:nvPr/>
            </p:nvCxnSpPr>
            <p:spPr bwMode="auto">
              <a:xfrm rot="16200000" flipH="1">
                <a:off x="899080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6" name="Straight Connector 185"/>
              <p:cNvCxnSpPr/>
              <p:nvPr/>
            </p:nvCxnSpPr>
            <p:spPr bwMode="auto">
              <a:xfrm rot="16200000" flipH="1">
                <a:off x="944641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7" name="Straight Connector 186"/>
              <p:cNvCxnSpPr/>
              <p:nvPr/>
            </p:nvCxnSpPr>
            <p:spPr bwMode="auto">
              <a:xfrm rot="16200000" flipH="1">
                <a:off x="96781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8" name="Straight Connector 187"/>
              <p:cNvCxnSpPr/>
              <p:nvPr/>
            </p:nvCxnSpPr>
            <p:spPr bwMode="auto">
              <a:xfrm rot="16200000" flipH="1">
                <a:off x="990997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9" name="Straight Connector 188"/>
              <p:cNvCxnSpPr/>
              <p:nvPr/>
            </p:nvCxnSpPr>
            <p:spPr bwMode="auto">
              <a:xfrm rot="10800000" flipH="1">
                <a:off x="9220200" y="320437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0" name="Straight Connector 189"/>
              <p:cNvCxnSpPr/>
              <p:nvPr/>
            </p:nvCxnSpPr>
            <p:spPr bwMode="auto">
              <a:xfrm rot="10800000" flipH="1">
                <a:off x="9220200" y="36607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1" name="Straight Connector 190"/>
              <p:cNvCxnSpPr/>
              <p:nvPr/>
            </p:nvCxnSpPr>
            <p:spPr bwMode="auto">
              <a:xfrm rot="10800000" flipH="1">
                <a:off x="9220200" y="38893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2" name="Straight Connector 191"/>
              <p:cNvCxnSpPr/>
              <p:nvPr/>
            </p:nvCxnSpPr>
            <p:spPr bwMode="auto">
              <a:xfrm rot="10800000" flipH="1">
                <a:off x="9220200" y="3433764"/>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3" name="Straight Connector 192"/>
              <p:cNvCxnSpPr/>
              <p:nvPr/>
            </p:nvCxnSpPr>
            <p:spPr bwMode="auto">
              <a:xfrm rot="10800000" flipH="1">
                <a:off x="9220200" y="2978152"/>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4" name="Straight Connector 193"/>
              <p:cNvCxnSpPr/>
              <p:nvPr/>
            </p:nvCxnSpPr>
            <p:spPr bwMode="auto">
              <a:xfrm rot="10800000" flipH="1">
                <a:off x="9220200" y="27463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5" name="Straight Connector 194"/>
              <p:cNvCxnSpPr/>
              <p:nvPr/>
            </p:nvCxnSpPr>
            <p:spPr bwMode="auto">
              <a:xfrm rot="10800000" flipH="1">
                <a:off x="9220200" y="251460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6" name="Straight Connector 195"/>
              <p:cNvCxnSpPr/>
              <p:nvPr/>
            </p:nvCxnSpPr>
            <p:spPr bwMode="auto">
              <a:xfrm rot="16200000" flipH="1">
                <a:off x="84208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7" name="Straight Connector 196"/>
              <p:cNvCxnSpPr/>
              <p:nvPr/>
            </p:nvCxnSpPr>
            <p:spPr bwMode="auto">
              <a:xfrm rot="16200000" flipH="1">
                <a:off x="864790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9" name="Straight Connector 198"/>
              <p:cNvCxnSpPr/>
              <p:nvPr/>
            </p:nvCxnSpPr>
            <p:spPr bwMode="auto">
              <a:xfrm rot="16200000" flipH="1">
                <a:off x="887491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0" name="Straight Connector 199"/>
              <p:cNvCxnSpPr/>
              <p:nvPr/>
            </p:nvCxnSpPr>
            <p:spPr bwMode="auto">
              <a:xfrm rot="16200000" flipH="1">
                <a:off x="910193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1" name="Straight Connector 200"/>
              <p:cNvCxnSpPr/>
              <p:nvPr/>
            </p:nvCxnSpPr>
            <p:spPr bwMode="auto">
              <a:xfrm rot="16200000" flipH="1">
                <a:off x="9328942"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2" name="Straight Connector 201"/>
              <p:cNvCxnSpPr/>
              <p:nvPr/>
            </p:nvCxnSpPr>
            <p:spPr bwMode="auto">
              <a:xfrm rot="16200000" flipH="1">
                <a:off x="955595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3" name="Straight Connector 202"/>
              <p:cNvCxnSpPr/>
              <p:nvPr/>
            </p:nvCxnSpPr>
            <p:spPr bwMode="auto">
              <a:xfrm rot="16200000" flipH="1">
                <a:off x="978296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4" name="Straight Connector 203"/>
              <p:cNvCxnSpPr/>
              <p:nvPr/>
            </p:nvCxnSpPr>
            <p:spPr bwMode="auto">
              <a:xfrm rot="16200000" flipH="1">
                <a:off x="1000997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5" name="Straight Connector 204"/>
              <p:cNvCxnSpPr/>
              <p:nvPr/>
            </p:nvCxnSpPr>
            <p:spPr bwMode="auto">
              <a:xfrm rot="10800000" flipH="1">
                <a:off x="9220200" y="2398712"/>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6" name="Straight Connector 205"/>
              <p:cNvCxnSpPr/>
              <p:nvPr/>
            </p:nvCxnSpPr>
            <p:spPr bwMode="auto">
              <a:xfrm rot="10800000" flipH="1">
                <a:off x="9220200" y="2628901"/>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7" name="Straight Connector 206"/>
              <p:cNvCxnSpPr/>
              <p:nvPr/>
            </p:nvCxnSpPr>
            <p:spPr bwMode="auto">
              <a:xfrm rot="10800000" flipH="1">
                <a:off x="9220200" y="285909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8" name="Straight Connector 207"/>
              <p:cNvCxnSpPr/>
              <p:nvPr/>
            </p:nvCxnSpPr>
            <p:spPr bwMode="auto">
              <a:xfrm rot="10800000" flipH="1">
                <a:off x="9220200" y="3089279"/>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9" name="Straight Connector 208"/>
              <p:cNvCxnSpPr/>
              <p:nvPr/>
            </p:nvCxnSpPr>
            <p:spPr bwMode="auto">
              <a:xfrm rot="10800000" flipH="1">
                <a:off x="9220200" y="3319468"/>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0" name="Straight Connector 209"/>
              <p:cNvCxnSpPr/>
              <p:nvPr/>
            </p:nvCxnSpPr>
            <p:spPr bwMode="auto">
              <a:xfrm rot="10800000" flipH="1">
                <a:off x="9220200" y="3549657"/>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1" name="Straight Connector 210"/>
              <p:cNvCxnSpPr/>
              <p:nvPr/>
            </p:nvCxnSpPr>
            <p:spPr bwMode="auto">
              <a:xfrm rot="10800000" flipH="1">
                <a:off x="9220200" y="377984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2" name="Straight Connector 211"/>
              <p:cNvCxnSpPr/>
              <p:nvPr/>
            </p:nvCxnSpPr>
            <p:spPr bwMode="auto">
              <a:xfrm rot="10800000" flipH="1">
                <a:off x="9220200" y="4010035"/>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3" name="Straight Connector 212"/>
              <p:cNvCxnSpPr/>
              <p:nvPr/>
            </p:nvCxnSpPr>
            <p:spPr bwMode="auto">
              <a:xfrm rot="16200000" flipH="1">
                <a:off x="83637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4" name="Straight Connector 213"/>
              <p:cNvCxnSpPr/>
              <p:nvPr/>
            </p:nvCxnSpPr>
            <p:spPr bwMode="auto">
              <a:xfrm rot="16200000" flipH="1">
                <a:off x="84780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5" name="Straight Connector 214"/>
              <p:cNvCxnSpPr/>
              <p:nvPr/>
            </p:nvCxnSpPr>
            <p:spPr bwMode="auto">
              <a:xfrm rot="16200000" flipH="1">
                <a:off x="85923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6" name="Straight Connector 215"/>
              <p:cNvCxnSpPr/>
              <p:nvPr/>
            </p:nvCxnSpPr>
            <p:spPr bwMode="auto">
              <a:xfrm rot="16200000" flipH="1">
                <a:off x="87066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7" name="Straight Connector 216"/>
              <p:cNvCxnSpPr/>
              <p:nvPr/>
            </p:nvCxnSpPr>
            <p:spPr bwMode="auto">
              <a:xfrm rot="16200000" flipH="1">
                <a:off x="88209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8" name="Straight Connector 217"/>
              <p:cNvCxnSpPr/>
              <p:nvPr/>
            </p:nvCxnSpPr>
            <p:spPr bwMode="auto">
              <a:xfrm rot="16200000" flipH="1">
                <a:off x="89352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9" name="Straight Connector 218"/>
              <p:cNvCxnSpPr/>
              <p:nvPr/>
            </p:nvCxnSpPr>
            <p:spPr bwMode="auto">
              <a:xfrm rot="16200000" flipH="1">
                <a:off x="90495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0" name="Straight Connector 219"/>
              <p:cNvCxnSpPr/>
              <p:nvPr/>
            </p:nvCxnSpPr>
            <p:spPr bwMode="auto">
              <a:xfrm rot="16200000" flipH="1">
                <a:off x="91638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1" name="Straight Connector 220"/>
              <p:cNvCxnSpPr/>
              <p:nvPr/>
            </p:nvCxnSpPr>
            <p:spPr bwMode="auto">
              <a:xfrm rot="16200000" flipH="1">
                <a:off x="92781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2" name="Straight Connector 221"/>
              <p:cNvCxnSpPr/>
              <p:nvPr/>
            </p:nvCxnSpPr>
            <p:spPr bwMode="auto">
              <a:xfrm rot="16200000" flipH="1">
                <a:off x="93924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3" name="Straight Connector 222"/>
              <p:cNvCxnSpPr/>
              <p:nvPr/>
            </p:nvCxnSpPr>
            <p:spPr bwMode="auto">
              <a:xfrm rot="16200000" flipH="1">
                <a:off x="95067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4" name="Straight Connector 223"/>
              <p:cNvCxnSpPr/>
              <p:nvPr/>
            </p:nvCxnSpPr>
            <p:spPr bwMode="auto">
              <a:xfrm rot="16200000" flipH="1">
                <a:off x="96210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5" name="Straight Connector 224"/>
              <p:cNvCxnSpPr/>
              <p:nvPr/>
            </p:nvCxnSpPr>
            <p:spPr bwMode="auto">
              <a:xfrm rot="16200000" flipH="1">
                <a:off x="97353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6" name="Straight Connector 225"/>
              <p:cNvCxnSpPr/>
              <p:nvPr/>
            </p:nvCxnSpPr>
            <p:spPr bwMode="auto">
              <a:xfrm rot="16200000" flipH="1">
                <a:off x="98496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7" name="Straight Connector 226"/>
              <p:cNvCxnSpPr/>
              <p:nvPr/>
            </p:nvCxnSpPr>
            <p:spPr bwMode="auto">
              <a:xfrm rot="16200000" flipH="1">
                <a:off x="99639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8" name="Straight Connector 227"/>
              <p:cNvCxnSpPr/>
              <p:nvPr/>
            </p:nvCxnSpPr>
            <p:spPr bwMode="auto">
              <a:xfrm rot="16200000" flipH="1">
                <a:off x="100782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9" name="Straight Connector 228"/>
              <p:cNvCxnSpPr/>
              <p:nvPr/>
            </p:nvCxnSpPr>
            <p:spPr bwMode="auto">
              <a:xfrm rot="10800000" flipH="1">
                <a:off x="9220200" y="23431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30" name="Straight Connector 229"/>
              <p:cNvCxnSpPr/>
              <p:nvPr/>
            </p:nvCxnSpPr>
            <p:spPr bwMode="auto">
              <a:xfrm rot="10800000" flipH="1">
                <a:off x="9220200" y="24574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31" name="Straight Connector 230"/>
              <p:cNvCxnSpPr/>
              <p:nvPr/>
            </p:nvCxnSpPr>
            <p:spPr bwMode="auto">
              <a:xfrm rot="10800000" flipH="1">
                <a:off x="9220200" y="25717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32" name="Straight Connector 231"/>
              <p:cNvCxnSpPr/>
              <p:nvPr/>
            </p:nvCxnSpPr>
            <p:spPr bwMode="auto">
              <a:xfrm rot="10800000" flipH="1">
                <a:off x="9220200" y="26860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33" name="Straight Connector 232"/>
              <p:cNvCxnSpPr/>
              <p:nvPr/>
            </p:nvCxnSpPr>
            <p:spPr bwMode="auto">
              <a:xfrm rot="10800000" flipH="1">
                <a:off x="9220200" y="28003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34" name="Straight Connector 233"/>
              <p:cNvCxnSpPr/>
              <p:nvPr/>
            </p:nvCxnSpPr>
            <p:spPr bwMode="auto">
              <a:xfrm rot="10800000" flipH="1">
                <a:off x="9220200" y="29146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35" name="Straight Connector 234"/>
              <p:cNvCxnSpPr/>
              <p:nvPr/>
            </p:nvCxnSpPr>
            <p:spPr bwMode="auto">
              <a:xfrm rot="10800000" flipH="1">
                <a:off x="9220200" y="30289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36" name="Straight Connector 235"/>
              <p:cNvCxnSpPr/>
              <p:nvPr/>
            </p:nvCxnSpPr>
            <p:spPr bwMode="auto">
              <a:xfrm rot="10800000" flipH="1">
                <a:off x="9220200" y="31432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37" name="Straight Connector 236"/>
              <p:cNvCxnSpPr/>
              <p:nvPr/>
            </p:nvCxnSpPr>
            <p:spPr bwMode="auto">
              <a:xfrm rot="10800000" flipH="1">
                <a:off x="9220200" y="32575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38" name="Straight Connector 237"/>
              <p:cNvCxnSpPr/>
              <p:nvPr/>
            </p:nvCxnSpPr>
            <p:spPr bwMode="auto">
              <a:xfrm rot="10800000" flipH="1">
                <a:off x="9220200" y="33718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39" name="Straight Connector 238"/>
              <p:cNvCxnSpPr/>
              <p:nvPr/>
            </p:nvCxnSpPr>
            <p:spPr bwMode="auto">
              <a:xfrm rot="10800000" flipH="1">
                <a:off x="9220200" y="34861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40" name="Straight Connector 239"/>
              <p:cNvCxnSpPr/>
              <p:nvPr/>
            </p:nvCxnSpPr>
            <p:spPr bwMode="auto">
              <a:xfrm rot="10800000" flipH="1">
                <a:off x="9220200" y="36004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41" name="Straight Connector 240"/>
              <p:cNvCxnSpPr/>
              <p:nvPr/>
            </p:nvCxnSpPr>
            <p:spPr bwMode="auto">
              <a:xfrm rot="10800000" flipH="1">
                <a:off x="9220200" y="37147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42" name="Straight Connector 241"/>
              <p:cNvCxnSpPr/>
              <p:nvPr/>
            </p:nvCxnSpPr>
            <p:spPr bwMode="auto">
              <a:xfrm rot="10800000" flipH="1">
                <a:off x="9220200" y="38290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43" name="Straight Connector 242"/>
              <p:cNvCxnSpPr/>
              <p:nvPr/>
            </p:nvCxnSpPr>
            <p:spPr bwMode="auto">
              <a:xfrm rot="10800000" flipH="1">
                <a:off x="9220200" y="39433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44" name="Straight Connector 243"/>
              <p:cNvCxnSpPr/>
              <p:nvPr/>
            </p:nvCxnSpPr>
            <p:spPr bwMode="auto">
              <a:xfrm rot="10800000" flipH="1">
                <a:off x="9220200" y="40576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sp>
            <p:nvSpPr>
              <p:cNvPr id="245" name="TextBox 244"/>
              <p:cNvSpPr txBox="1"/>
              <p:nvPr/>
            </p:nvSpPr>
            <p:spPr>
              <a:xfrm>
                <a:off x="9906000" y="2971800"/>
                <a:ext cx="457200" cy="457200"/>
              </a:xfrm>
              <a:prstGeom prst="rect">
                <a:avLst/>
              </a:prstGeom>
              <a:noFill/>
              <a:ln w="3175">
                <a:noFill/>
              </a:ln>
            </p:spPr>
            <p:txBody>
              <a:bodyPr wrap="none" lIns="0" tIns="0" rIns="0" bIns="0" rtlCol="0" anchor="ctr" anchorCtr="0">
                <a:noAutofit/>
              </a:bodyPr>
              <a:lstStyle/>
              <a:p>
                <a:pPr algn="ctr"/>
                <a:r>
                  <a:rPr lang="en-US" dirty="0" smtClean="0"/>
                  <a:t>32</a:t>
                </a:r>
                <a:r>
                  <a:rPr lang="en-US" baseline="30000" dirty="0" smtClean="0"/>
                  <a:t>3</a:t>
                </a:r>
                <a:endParaRPr lang="en-US" baseline="30000" dirty="0"/>
              </a:p>
            </p:txBody>
          </p:sp>
        </p:grpSp>
        <p:grpSp>
          <p:nvGrpSpPr>
            <p:cNvPr id="246" name="Group 245"/>
            <p:cNvGrpSpPr/>
            <p:nvPr/>
          </p:nvGrpSpPr>
          <p:grpSpPr>
            <a:xfrm>
              <a:off x="9220200" y="4191000"/>
              <a:ext cx="1828800" cy="1828800"/>
              <a:chOff x="9220200" y="2286000"/>
              <a:chExt cx="1828800" cy="1828800"/>
            </a:xfrm>
          </p:grpSpPr>
          <p:sp>
            <p:nvSpPr>
              <p:cNvPr id="247" name="Rectangle 246"/>
              <p:cNvSpPr/>
              <p:nvPr/>
            </p:nvSpPr>
            <p:spPr bwMode="auto">
              <a:xfrm>
                <a:off x="9220200" y="2286000"/>
                <a:ext cx="1828800" cy="1828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248" name="Straight Connector 247"/>
              <p:cNvCxnSpPr/>
              <p:nvPr/>
            </p:nvCxnSpPr>
            <p:spPr bwMode="auto">
              <a:xfrm rot="16200000" flipH="1">
                <a:off x="922020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49" name="Straight Connector 248"/>
              <p:cNvCxnSpPr/>
              <p:nvPr/>
            </p:nvCxnSpPr>
            <p:spPr bwMode="auto">
              <a:xfrm rot="16200000" flipH="1">
                <a:off x="87637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50" name="Straight Connector 249"/>
              <p:cNvCxnSpPr/>
              <p:nvPr/>
            </p:nvCxnSpPr>
            <p:spPr bwMode="auto">
              <a:xfrm rot="16200000" flipH="1">
                <a:off x="85351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51" name="Straight Connector 250"/>
              <p:cNvCxnSpPr/>
              <p:nvPr/>
            </p:nvCxnSpPr>
            <p:spPr bwMode="auto">
              <a:xfrm rot="16200000" flipH="1">
                <a:off x="899080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52" name="Straight Connector 251"/>
              <p:cNvCxnSpPr/>
              <p:nvPr/>
            </p:nvCxnSpPr>
            <p:spPr bwMode="auto">
              <a:xfrm rot="16200000" flipH="1">
                <a:off x="944641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53" name="Straight Connector 252"/>
              <p:cNvCxnSpPr/>
              <p:nvPr/>
            </p:nvCxnSpPr>
            <p:spPr bwMode="auto">
              <a:xfrm rot="16200000" flipH="1">
                <a:off x="96781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54" name="Straight Connector 253"/>
              <p:cNvCxnSpPr/>
              <p:nvPr/>
            </p:nvCxnSpPr>
            <p:spPr bwMode="auto">
              <a:xfrm rot="16200000" flipH="1">
                <a:off x="990997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55" name="Straight Connector 254"/>
              <p:cNvCxnSpPr/>
              <p:nvPr/>
            </p:nvCxnSpPr>
            <p:spPr bwMode="auto">
              <a:xfrm rot="10800000" flipH="1">
                <a:off x="9220200" y="320437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56" name="Straight Connector 255"/>
              <p:cNvCxnSpPr/>
              <p:nvPr/>
            </p:nvCxnSpPr>
            <p:spPr bwMode="auto">
              <a:xfrm rot="10800000" flipH="1">
                <a:off x="9220200" y="36607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57" name="Straight Connector 256"/>
              <p:cNvCxnSpPr/>
              <p:nvPr/>
            </p:nvCxnSpPr>
            <p:spPr bwMode="auto">
              <a:xfrm rot="10800000" flipH="1">
                <a:off x="9220200" y="38893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58" name="Straight Connector 257"/>
              <p:cNvCxnSpPr/>
              <p:nvPr/>
            </p:nvCxnSpPr>
            <p:spPr bwMode="auto">
              <a:xfrm rot="10800000" flipH="1">
                <a:off x="9220200" y="3433764"/>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59" name="Straight Connector 258"/>
              <p:cNvCxnSpPr/>
              <p:nvPr/>
            </p:nvCxnSpPr>
            <p:spPr bwMode="auto">
              <a:xfrm rot="10800000" flipH="1">
                <a:off x="9220200" y="2978152"/>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60" name="Straight Connector 259"/>
              <p:cNvCxnSpPr/>
              <p:nvPr/>
            </p:nvCxnSpPr>
            <p:spPr bwMode="auto">
              <a:xfrm rot="10800000" flipH="1">
                <a:off x="9220200" y="27463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61" name="Straight Connector 260"/>
              <p:cNvCxnSpPr/>
              <p:nvPr/>
            </p:nvCxnSpPr>
            <p:spPr bwMode="auto">
              <a:xfrm rot="10800000" flipH="1">
                <a:off x="9220200" y="251460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62" name="Straight Connector 261"/>
              <p:cNvCxnSpPr/>
              <p:nvPr/>
            </p:nvCxnSpPr>
            <p:spPr bwMode="auto">
              <a:xfrm rot="16200000" flipH="1">
                <a:off x="84208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63" name="Straight Connector 262"/>
              <p:cNvCxnSpPr/>
              <p:nvPr/>
            </p:nvCxnSpPr>
            <p:spPr bwMode="auto">
              <a:xfrm rot="16200000" flipH="1">
                <a:off x="864790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64" name="Straight Connector 263"/>
              <p:cNvCxnSpPr/>
              <p:nvPr/>
            </p:nvCxnSpPr>
            <p:spPr bwMode="auto">
              <a:xfrm rot="16200000" flipH="1">
                <a:off x="887491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65" name="Straight Connector 264"/>
              <p:cNvCxnSpPr/>
              <p:nvPr/>
            </p:nvCxnSpPr>
            <p:spPr bwMode="auto">
              <a:xfrm rot="16200000" flipH="1">
                <a:off x="910193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66" name="Straight Connector 265"/>
              <p:cNvCxnSpPr/>
              <p:nvPr/>
            </p:nvCxnSpPr>
            <p:spPr bwMode="auto">
              <a:xfrm rot="16200000" flipH="1">
                <a:off x="9328942"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67" name="Straight Connector 266"/>
              <p:cNvCxnSpPr/>
              <p:nvPr/>
            </p:nvCxnSpPr>
            <p:spPr bwMode="auto">
              <a:xfrm rot="16200000" flipH="1">
                <a:off x="955595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68" name="Straight Connector 267"/>
              <p:cNvCxnSpPr/>
              <p:nvPr/>
            </p:nvCxnSpPr>
            <p:spPr bwMode="auto">
              <a:xfrm rot="16200000" flipH="1">
                <a:off x="978296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69" name="Straight Connector 268"/>
              <p:cNvCxnSpPr/>
              <p:nvPr/>
            </p:nvCxnSpPr>
            <p:spPr bwMode="auto">
              <a:xfrm rot="16200000" flipH="1">
                <a:off x="1000997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70" name="Straight Connector 269"/>
              <p:cNvCxnSpPr/>
              <p:nvPr/>
            </p:nvCxnSpPr>
            <p:spPr bwMode="auto">
              <a:xfrm rot="10800000" flipH="1">
                <a:off x="9220200" y="2398712"/>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71" name="Straight Connector 270"/>
              <p:cNvCxnSpPr/>
              <p:nvPr/>
            </p:nvCxnSpPr>
            <p:spPr bwMode="auto">
              <a:xfrm rot="10800000" flipH="1">
                <a:off x="9220200" y="2628901"/>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72" name="Straight Connector 271"/>
              <p:cNvCxnSpPr/>
              <p:nvPr/>
            </p:nvCxnSpPr>
            <p:spPr bwMode="auto">
              <a:xfrm rot="10800000" flipH="1">
                <a:off x="9220200" y="285909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73" name="Straight Connector 272"/>
              <p:cNvCxnSpPr/>
              <p:nvPr/>
            </p:nvCxnSpPr>
            <p:spPr bwMode="auto">
              <a:xfrm rot="10800000" flipH="1">
                <a:off x="9220200" y="3089279"/>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74" name="Straight Connector 273"/>
              <p:cNvCxnSpPr/>
              <p:nvPr/>
            </p:nvCxnSpPr>
            <p:spPr bwMode="auto">
              <a:xfrm rot="10800000" flipH="1">
                <a:off x="9220200" y="3319468"/>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75" name="Straight Connector 274"/>
              <p:cNvCxnSpPr/>
              <p:nvPr/>
            </p:nvCxnSpPr>
            <p:spPr bwMode="auto">
              <a:xfrm rot="10800000" flipH="1">
                <a:off x="9220200" y="3549657"/>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76" name="Straight Connector 275"/>
              <p:cNvCxnSpPr/>
              <p:nvPr/>
            </p:nvCxnSpPr>
            <p:spPr bwMode="auto">
              <a:xfrm rot="10800000" flipH="1">
                <a:off x="9220200" y="377984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77" name="Straight Connector 276"/>
              <p:cNvCxnSpPr/>
              <p:nvPr/>
            </p:nvCxnSpPr>
            <p:spPr bwMode="auto">
              <a:xfrm rot="10800000" flipH="1">
                <a:off x="9220200" y="4010035"/>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78" name="Straight Connector 277"/>
              <p:cNvCxnSpPr/>
              <p:nvPr/>
            </p:nvCxnSpPr>
            <p:spPr bwMode="auto">
              <a:xfrm rot="16200000" flipH="1">
                <a:off x="83637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79" name="Straight Connector 278"/>
              <p:cNvCxnSpPr/>
              <p:nvPr/>
            </p:nvCxnSpPr>
            <p:spPr bwMode="auto">
              <a:xfrm rot="16200000" flipH="1">
                <a:off x="84780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80" name="Straight Connector 279"/>
              <p:cNvCxnSpPr/>
              <p:nvPr/>
            </p:nvCxnSpPr>
            <p:spPr bwMode="auto">
              <a:xfrm rot="16200000" flipH="1">
                <a:off x="85923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81" name="Straight Connector 280"/>
              <p:cNvCxnSpPr/>
              <p:nvPr/>
            </p:nvCxnSpPr>
            <p:spPr bwMode="auto">
              <a:xfrm rot="16200000" flipH="1">
                <a:off x="87066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82" name="Straight Connector 281"/>
              <p:cNvCxnSpPr/>
              <p:nvPr/>
            </p:nvCxnSpPr>
            <p:spPr bwMode="auto">
              <a:xfrm rot="16200000" flipH="1">
                <a:off x="88209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83" name="Straight Connector 282"/>
              <p:cNvCxnSpPr/>
              <p:nvPr/>
            </p:nvCxnSpPr>
            <p:spPr bwMode="auto">
              <a:xfrm rot="16200000" flipH="1">
                <a:off x="89352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84" name="Straight Connector 283"/>
              <p:cNvCxnSpPr/>
              <p:nvPr/>
            </p:nvCxnSpPr>
            <p:spPr bwMode="auto">
              <a:xfrm rot="16200000" flipH="1">
                <a:off x="90495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85" name="Straight Connector 284"/>
              <p:cNvCxnSpPr/>
              <p:nvPr/>
            </p:nvCxnSpPr>
            <p:spPr bwMode="auto">
              <a:xfrm rot="16200000" flipH="1">
                <a:off x="91638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86" name="Straight Connector 285"/>
              <p:cNvCxnSpPr/>
              <p:nvPr/>
            </p:nvCxnSpPr>
            <p:spPr bwMode="auto">
              <a:xfrm rot="16200000" flipH="1">
                <a:off x="92781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87" name="Straight Connector 286"/>
              <p:cNvCxnSpPr/>
              <p:nvPr/>
            </p:nvCxnSpPr>
            <p:spPr bwMode="auto">
              <a:xfrm rot="16200000" flipH="1">
                <a:off x="93924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88" name="Straight Connector 287"/>
              <p:cNvCxnSpPr/>
              <p:nvPr/>
            </p:nvCxnSpPr>
            <p:spPr bwMode="auto">
              <a:xfrm rot="16200000" flipH="1">
                <a:off x="95067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89" name="Straight Connector 288"/>
              <p:cNvCxnSpPr/>
              <p:nvPr/>
            </p:nvCxnSpPr>
            <p:spPr bwMode="auto">
              <a:xfrm rot="16200000" flipH="1">
                <a:off x="96210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90" name="Straight Connector 289"/>
              <p:cNvCxnSpPr/>
              <p:nvPr/>
            </p:nvCxnSpPr>
            <p:spPr bwMode="auto">
              <a:xfrm rot="16200000" flipH="1">
                <a:off x="97353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91" name="Straight Connector 290"/>
              <p:cNvCxnSpPr/>
              <p:nvPr/>
            </p:nvCxnSpPr>
            <p:spPr bwMode="auto">
              <a:xfrm rot="16200000" flipH="1">
                <a:off x="98496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92" name="Straight Connector 291"/>
              <p:cNvCxnSpPr/>
              <p:nvPr/>
            </p:nvCxnSpPr>
            <p:spPr bwMode="auto">
              <a:xfrm rot="16200000" flipH="1">
                <a:off x="99639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93" name="Straight Connector 292"/>
              <p:cNvCxnSpPr/>
              <p:nvPr/>
            </p:nvCxnSpPr>
            <p:spPr bwMode="auto">
              <a:xfrm rot="16200000" flipH="1">
                <a:off x="100782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94" name="Straight Connector 293"/>
              <p:cNvCxnSpPr/>
              <p:nvPr/>
            </p:nvCxnSpPr>
            <p:spPr bwMode="auto">
              <a:xfrm rot="10800000" flipH="1">
                <a:off x="9220200" y="23431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95" name="Straight Connector 294"/>
              <p:cNvCxnSpPr/>
              <p:nvPr/>
            </p:nvCxnSpPr>
            <p:spPr bwMode="auto">
              <a:xfrm rot="10800000" flipH="1">
                <a:off x="9220200" y="24574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96" name="Straight Connector 295"/>
              <p:cNvCxnSpPr/>
              <p:nvPr/>
            </p:nvCxnSpPr>
            <p:spPr bwMode="auto">
              <a:xfrm rot="10800000" flipH="1">
                <a:off x="9220200" y="25717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97" name="Straight Connector 296"/>
              <p:cNvCxnSpPr/>
              <p:nvPr/>
            </p:nvCxnSpPr>
            <p:spPr bwMode="auto">
              <a:xfrm rot="10800000" flipH="1">
                <a:off x="9220200" y="26860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98" name="Straight Connector 297"/>
              <p:cNvCxnSpPr/>
              <p:nvPr/>
            </p:nvCxnSpPr>
            <p:spPr bwMode="auto">
              <a:xfrm rot="10800000" flipH="1">
                <a:off x="9220200" y="28003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99" name="Straight Connector 298"/>
              <p:cNvCxnSpPr/>
              <p:nvPr/>
            </p:nvCxnSpPr>
            <p:spPr bwMode="auto">
              <a:xfrm rot="10800000" flipH="1">
                <a:off x="9220200" y="29146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00" name="Straight Connector 299"/>
              <p:cNvCxnSpPr/>
              <p:nvPr/>
            </p:nvCxnSpPr>
            <p:spPr bwMode="auto">
              <a:xfrm rot="10800000" flipH="1">
                <a:off x="9220200" y="30289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01" name="Straight Connector 300"/>
              <p:cNvCxnSpPr/>
              <p:nvPr/>
            </p:nvCxnSpPr>
            <p:spPr bwMode="auto">
              <a:xfrm rot="10800000" flipH="1">
                <a:off x="9220200" y="31432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02" name="Straight Connector 301"/>
              <p:cNvCxnSpPr/>
              <p:nvPr/>
            </p:nvCxnSpPr>
            <p:spPr bwMode="auto">
              <a:xfrm rot="10800000" flipH="1">
                <a:off x="9220200" y="32575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03" name="Straight Connector 302"/>
              <p:cNvCxnSpPr/>
              <p:nvPr/>
            </p:nvCxnSpPr>
            <p:spPr bwMode="auto">
              <a:xfrm rot="10800000" flipH="1">
                <a:off x="9220200" y="33718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04" name="Straight Connector 303"/>
              <p:cNvCxnSpPr/>
              <p:nvPr/>
            </p:nvCxnSpPr>
            <p:spPr bwMode="auto">
              <a:xfrm rot="10800000" flipH="1">
                <a:off x="9220200" y="34861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05" name="Straight Connector 304"/>
              <p:cNvCxnSpPr/>
              <p:nvPr/>
            </p:nvCxnSpPr>
            <p:spPr bwMode="auto">
              <a:xfrm rot="10800000" flipH="1">
                <a:off x="9220200" y="36004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06" name="Straight Connector 305"/>
              <p:cNvCxnSpPr/>
              <p:nvPr/>
            </p:nvCxnSpPr>
            <p:spPr bwMode="auto">
              <a:xfrm rot="10800000" flipH="1">
                <a:off x="9220200" y="37147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07" name="Straight Connector 306"/>
              <p:cNvCxnSpPr/>
              <p:nvPr/>
            </p:nvCxnSpPr>
            <p:spPr bwMode="auto">
              <a:xfrm rot="10800000" flipH="1">
                <a:off x="9220200" y="38290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08" name="Straight Connector 307"/>
              <p:cNvCxnSpPr/>
              <p:nvPr/>
            </p:nvCxnSpPr>
            <p:spPr bwMode="auto">
              <a:xfrm rot="10800000" flipH="1">
                <a:off x="9220200" y="39433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09" name="Straight Connector 308"/>
              <p:cNvCxnSpPr/>
              <p:nvPr/>
            </p:nvCxnSpPr>
            <p:spPr bwMode="auto">
              <a:xfrm rot="10800000" flipH="1">
                <a:off x="9220200" y="40576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sp>
            <p:nvSpPr>
              <p:cNvPr id="310" name="TextBox 309"/>
              <p:cNvSpPr txBox="1"/>
              <p:nvPr/>
            </p:nvSpPr>
            <p:spPr>
              <a:xfrm>
                <a:off x="9906000" y="2971800"/>
                <a:ext cx="457200" cy="457200"/>
              </a:xfrm>
              <a:prstGeom prst="rect">
                <a:avLst/>
              </a:prstGeom>
              <a:noFill/>
              <a:ln w="3175">
                <a:noFill/>
              </a:ln>
            </p:spPr>
            <p:txBody>
              <a:bodyPr wrap="none" lIns="0" tIns="0" rIns="0" bIns="0" rtlCol="0" anchor="ctr" anchorCtr="0">
                <a:noAutofit/>
              </a:bodyPr>
              <a:lstStyle/>
              <a:p>
                <a:pPr algn="ctr"/>
                <a:r>
                  <a:rPr lang="en-US" dirty="0" smtClean="0"/>
                  <a:t>32</a:t>
                </a:r>
                <a:r>
                  <a:rPr lang="en-US" baseline="30000" dirty="0" smtClean="0"/>
                  <a:t>3</a:t>
                </a:r>
                <a:endParaRPr lang="en-US" baseline="30000" dirty="0"/>
              </a:p>
            </p:txBody>
          </p:sp>
        </p:grpSp>
      </p:grpSp>
      <p:grpSp>
        <p:nvGrpSpPr>
          <p:cNvPr id="312" name="Group 311"/>
          <p:cNvGrpSpPr/>
          <p:nvPr/>
        </p:nvGrpSpPr>
        <p:grpSpPr>
          <a:xfrm>
            <a:off x="1600200" y="1752600"/>
            <a:ext cx="11430000" cy="3886200"/>
            <a:chOff x="1600200" y="2209800"/>
            <a:chExt cx="11430000" cy="3886200"/>
          </a:xfrm>
        </p:grpSpPr>
        <p:sp>
          <p:nvSpPr>
            <p:cNvPr id="20" name="TextBox 19"/>
            <p:cNvSpPr txBox="1"/>
            <p:nvPr/>
          </p:nvSpPr>
          <p:spPr>
            <a:xfrm>
              <a:off x="1600200" y="5334000"/>
              <a:ext cx="5486400" cy="381000"/>
            </a:xfrm>
            <a:prstGeom prst="rect">
              <a:avLst/>
            </a:prstGeom>
            <a:solidFill>
              <a:srgbClr val="FFFFFF"/>
            </a:solidFill>
            <a:ln>
              <a:noFill/>
            </a:ln>
          </p:spPr>
          <p:txBody>
            <a:bodyPr wrap="none" lIns="0" tIns="0" rIns="0" bIns="0" rtlCol="0" anchor="ctr" anchorCtr="0">
              <a:noAutofit/>
            </a:bodyPr>
            <a:lstStyle/>
            <a:p>
              <a:r>
                <a:rPr lang="en-US" sz="1800" b="1" dirty="0" smtClean="0">
                  <a:solidFill>
                    <a:srgbClr val="FF0080"/>
                  </a:solidFill>
                </a:rPr>
                <a:t>MG coarse grid has tiny boxes</a:t>
              </a:r>
              <a:endParaRPr lang="en-US" sz="1800" b="1" dirty="0">
                <a:solidFill>
                  <a:srgbClr val="FF0080"/>
                </a:solidFill>
              </a:endParaRPr>
            </a:p>
          </p:txBody>
        </p:sp>
        <p:grpSp>
          <p:nvGrpSpPr>
            <p:cNvPr id="128" name="Group 127"/>
            <p:cNvGrpSpPr/>
            <p:nvPr/>
          </p:nvGrpSpPr>
          <p:grpSpPr>
            <a:xfrm>
              <a:off x="9144000" y="2209800"/>
              <a:ext cx="3886200" cy="3886200"/>
              <a:chOff x="9144000" y="2209800"/>
              <a:chExt cx="3886200" cy="3886200"/>
            </a:xfrm>
          </p:grpSpPr>
          <p:sp>
            <p:nvSpPr>
              <p:cNvPr id="75" name="Rectangle 74"/>
              <p:cNvSpPr/>
              <p:nvPr/>
            </p:nvSpPr>
            <p:spPr bwMode="auto">
              <a:xfrm>
                <a:off x="9144000" y="2209800"/>
                <a:ext cx="3886200" cy="38862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76" name="Group 75"/>
              <p:cNvGrpSpPr/>
              <p:nvPr/>
            </p:nvGrpSpPr>
            <p:grpSpPr>
              <a:xfrm>
                <a:off x="9220200" y="2286000"/>
                <a:ext cx="3733800" cy="3733800"/>
                <a:chOff x="9220200" y="2286000"/>
                <a:chExt cx="3733800" cy="3733800"/>
              </a:xfrm>
            </p:grpSpPr>
            <p:grpSp>
              <p:nvGrpSpPr>
                <p:cNvPr id="77" name="Group 76"/>
                <p:cNvGrpSpPr/>
                <p:nvPr/>
              </p:nvGrpSpPr>
              <p:grpSpPr>
                <a:xfrm>
                  <a:off x="9220200" y="2286000"/>
                  <a:ext cx="1828800" cy="1828800"/>
                  <a:chOff x="8229600" y="1981200"/>
                  <a:chExt cx="1828800" cy="1828800"/>
                </a:xfrm>
              </p:grpSpPr>
              <p:sp>
                <p:nvSpPr>
                  <p:cNvPr id="112" name="Rectangle 111"/>
                  <p:cNvSpPr/>
                  <p:nvPr/>
                </p:nvSpPr>
                <p:spPr bwMode="auto">
                  <a:xfrm>
                    <a:off x="8229600" y="1981200"/>
                    <a:ext cx="1828800" cy="1828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13" name="Straight Connector 112"/>
                  <p:cNvCxnSpPr/>
                  <p:nvPr/>
                </p:nvCxnSpPr>
                <p:spPr bwMode="auto">
                  <a:xfrm rot="16200000" flipH="1">
                    <a:off x="8229600" y="289480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114" name="Straight Connector 113"/>
                  <p:cNvCxnSpPr/>
                  <p:nvPr/>
                </p:nvCxnSpPr>
                <p:spPr bwMode="auto">
                  <a:xfrm rot="16200000" flipH="1">
                    <a:off x="7773194" y="289480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118" name="Straight Connector 117"/>
                  <p:cNvCxnSpPr/>
                  <p:nvPr/>
                </p:nvCxnSpPr>
                <p:spPr bwMode="auto">
                  <a:xfrm rot="16200000" flipH="1">
                    <a:off x="8687594" y="289480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120" name="Straight Connector 119"/>
                  <p:cNvCxnSpPr/>
                  <p:nvPr/>
                </p:nvCxnSpPr>
                <p:spPr bwMode="auto">
                  <a:xfrm rot="10800000" flipH="1">
                    <a:off x="8229600" y="2899570"/>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121" name="Straight Connector 120"/>
                  <p:cNvCxnSpPr/>
                  <p:nvPr/>
                </p:nvCxnSpPr>
                <p:spPr bwMode="auto">
                  <a:xfrm rot="10800000" flipH="1">
                    <a:off x="8229600" y="335597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125" name="Straight Connector 124"/>
                  <p:cNvCxnSpPr/>
                  <p:nvPr/>
                </p:nvCxnSpPr>
                <p:spPr bwMode="auto">
                  <a:xfrm rot="10800000" flipH="1">
                    <a:off x="8229600" y="244157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sp>
                <p:nvSpPr>
                  <p:cNvPr id="127" name="TextBox 126"/>
                  <p:cNvSpPr txBox="1"/>
                  <p:nvPr/>
                </p:nvSpPr>
                <p:spPr>
                  <a:xfrm>
                    <a:off x="8915400" y="2667000"/>
                    <a:ext cx="457200" cy="457200"/>
                  </a:xfrm>
                  <a:prstGeom prst="rect">
                    <a:avLst/>
                  </a:prstGeom>
                  <a:noFill/>
                </p:spPr>
                <p:txBody>
                  <a:bodyPr wrap="none" lIns="0" tIns="0" rIns="0" bIns="0" rtlCol="0" anchor="ctr" anchorCtr="0">
                    <a:noAutofit/>
                  </a:bodyPr>
                  <a:lstStyle/>
                  <a:p>
                    <a:pPr algn="ctr"/>
                    <a:r>
                      <a:rPr lang="en-US" dirty="0" smtClean="0"/>
                      <a:t>4</a:t>
                    </a:r>
                    <a:r>
                      <a:rPr lang="en-US" baseline="30000" dirty="0" smtClean="0"/>
                      <a:t>3</a:t>
                    </a:r>
                    <a:endParaRPr lang="en-US" baseline="30000" dirty="0"/>
                  </a:p>
                </p:txBody>
              </p:sp>
            </p:grpSp>
            <p:grpSp>
              <p:nvGrpSpPr>
                <p:cNvPr id="78" name="Group 77"/>
                <p:cNvGrpSpPr/>
                <p:nvPr/>
              </p:nvGrpSpPr>
              <p:grpSpPr>
                <a:xfrm>
                  <a:off x="11125200" y="2286000"/>
                  <a:ext cx="1828800" cy="1828800"/>
                  <a:chOff x="8229600" y="1981200"/>
                  <a:chExt cx="1828800" cy="1828800"/>
                </a:xfrm>
              </p:grpSpPr>
              <p:sp>
                <p:nvSpPr>
                  <p:cNvPr id="96" name="Rectangle 95"/>
                  <p:cNvSpPr/>
                  <p:nvPr/>
                </p:nvSpPr>
                <p:spPr bwMode="auto">
                  <a:xfrm>
                    <a:off x="8229600" y="1981200"/>
                    <a:ext cx="1828800" cy="1828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97" name="Straight Connector 96"/>
                  <p:cNvCxnSpPr/>
                  <p:nvPr/>
                </p:nvCxnSpPr>
                <p:spPr bwMode="auto">
                  <a:xfrm rot="16200000" flipH="1">
                    <a:off x="8229600" y="289480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98" name="Straight Connector 97"/>
                  <p:cNvCxnSpPr/>
                  <p:nvPr/>
                </p:nvCxnSpPr>
                <p:spPr bwMode="auto">
                  <a:xfrm rot="16200000" flipH="1">
                    <a:off x="7773194" y="289480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102" name="Straight Connector 101"/>
                  <p:cNvCxnSpPr/>
                  <p:nvPr/>
                </p:nvCxnSpPr>
                <p:spPr bwMode="auto">
                  <a:xfrm rot="16200000" flipH="1">
                    <a:off x="8687594" y="289480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104" name="Straight Connector 103"/>
                  <p:cNvCxnSpPr/>
                  <p:nvPr/>
                </p:nvCxnSpPr>
                <p:spPr bwMode="auto">
                  <a:xfrm rot="10800000" flipH="1">
                    <a:off x="8229600" y="2899570"/>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105" name="Straight Connector 104"/>
                  <p:cNvCxnSpPr/>
                  <p:nvPr/>
                </p:nvCxnSpPr>
                <p:spPr bwMode="auto">
                  <a:xfrm rot="10800000" flipH="1">
                    <a:off x="8229600" y="335597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109" name="Straight Connector 108"/>
                  <p:cNvCxnSpPr/>
                  <p:nvPr/>
                </p:nvCxnSpPr>
                <p:spPr bwMode="auto">
                  <a:xfrm rot="10800000" flipH="1">
                    <a:off x="8229600" y="244157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sp>
                <p:nvSpPr>
                  <p:cNvPr id="111" name="TextBox 110"/>
                  <p:cNvSpPr txBox="1"/>
                  <p:nvPr/>
                </p:nvSpPr>
                <p:spPr>
                  <a:xfrm>
                    <a:off x="8915400" y="2667000"/>
                    <a:ext cx="457200" cy="457200"/>
                  </a:xfrm>
                  <a:prstGeom prst="rect">
                    <a:avLst/>
                  </a:prstGeom>
                  <a:noFill/>
                </p:spPr>
                <p:txBody>
                  <a:bodyPr wrap="none" lIns="0" tIns="0" rIns="0" bIns="0" rtlCol="0" anchor="ctr" anchorCtr="0">
                    <a:noAutofit/>
                  </a:bodyPr>
                  <a:lstStyle/>
                  <a:p>
                    <a:pPr algn="ctr"/>
                    <a:r>
                      <a:rPr lang="en-US" dirty="0" smtClean="0"/>
                      <a:t>4</a:t>
                    </a:r>
                    <a:r>
                      <a:rPr lang="en-US" baseline="30000" dirty="0" smtClean="0"/>
                      <a:t>3</a:t>
                    </a:r>
                    <a:endParaRPr lang="en-US" baseline="30000" dirty="0"/>
                  </a:p>
                </p:txBody>
              </p:sp>
            </p:grpSp>
            <p:grpSp>
              <p:nvGrpSpPr>
                <p:cNvPr id="79" name="Group 78"/>
                <p:cNvGrpSpPr/>
                <p:nvPr/>
              </p:nvGrpSpPr>
              <p:grpSpPr>
                <a:xfrm>
                  <a:off x="9220200" y="4191000"/>
                  <a:ext cx="1828800" cy="1828800"/>
                  <a:chOff x="8229600" y="1981200"/>
                  <a:chExt cx="1828800" cy="1828800"/>
                </a:xfrm>
              </p:grpSpPr>
              <p:sp>
                <p:nvSpPr>
                  <p:cNvPr id="80" name="Rectangle 79"/>
                  <p:cNvSpPr/>
                  <p:nvPr/>
                </p:nvSpPr>
                <p:spPr bwMode="auto">
                  <a:xfrm>
                    <a:off x="8229600" y="1981200"/>
                    <a:ext cx="1828800" cy="1828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81" name="Straight Connector 80"/>
                  <p:cNvCxnSpPr/>
                  <p:nvPr/>
                </p:nvCxnSpPr>
                <p:spPr bwMode="auto">
                  <a:xfrm rot="16200000" flipH="1">
                    <a:off x="8229600" y="289480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82" name="Straight Connector 81"/>
                  <p:cNvCxnSpPr/>
                  <p:nvPr/>
                </p:nvCxnSpPr>
                <p:spPr bwMode="auto">
                  <a:xfrm rot="16200000" flipH="1">
                    <a:off x="7773194" y="289480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86" name="Straight Connector 85"/>
                  <p:cNvCxnSpPr/>
                  <p:nvPr/>
                </p:nvCxnSpPr>
                <p:spPr bwMode="auto">
                  <a:xfrm rot="16200000" flipH="1">
                    <a:off x="8687594" y="289480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88" name="Straight Connector 87"/>
                  <p:cNvCxnSpPr/>
                  <p:nvPr/>
                </p:nvCxnSpPr>
                <p:spPr bwMode="auto">
                  <a:xfrm rot="10800000" flipH="1">
                    <a:off x="8229600" y="2899570"/>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89" name="Straight Connector 88"/>
                  <p:cNvCxnSpPr/>
                  <p:nvPr/>
                </p:nvCxnSpPr>
                <p:spPr bwMode="auto">
                  <a:xfrm rot="10800000" flipH="1">
                    <a:off x="8229600" y="335597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cxnSp>
                <p:nvCxnSpPr>
                  <p:cNvPr id="93" name="Straight Connector 92"/>
                  <p:cNvCxnSpPr/>
                  <p:nvPr/>
                </p:nvCxnSpPr>
                <p:spPr bwMode="auto">
                  <a:xfrm rot="10800000" flipH="1">
                    <a:off x="8229600" y="2441576"/>
                    <a:ext cx="1828800" cy="1588"/>
                  </a:xfrm>
                  <a:prstGeom prst="line">
                    <a:avLst/>
                  </a:prstGeom>
                  <a:solidFill>
                    <a:schemeClr val="accent1"/>
                  </a:solidFill>
                  <a:ln w="3175" cap="flat" cmpd="sng" algn="ctr">
                    <a:solidFill>
                      <a:srgbClr val="000000">
                        <a:alpha val="50000"/>
                      </a:srgbClr>
                    </a:solidFill>
                    <a:prstDash val="solid"/>
                    <a:round/>
                    <a:headEnd type="none" w="med" len="med"/>
                    <a:tailEnd type="none" w="med" len="med"/>
                  </a:ln>
                  <a:effectLst/>
                </p:spPr>
              </p:cxnSp>
              <p:sp>
                <p:nvSpPr>
                  <p:cNvPr id="95" name="TextBox 94"/>
                  <p:cNvSpPr txBox="1"/>
                  <p:nvPr/>
                </p:nvSpPr>
                <p:spPr>
                  <a:xfrm>
                    <a:off x="8915400" y="2667000"/>
                    <a:ext cx="457200" cy="457200"/>
                  </a:xfrm>
                  <a:prstGeom prst="rect">
                    <a:avLst/>
                  </a:prstGeom>
                  <a:noFill/>
                </p:spPr>
                <p:txBody>
                  <a:bodyPr wrap="none" lIns="0" tIns="0" rIns="0" bIns="0" rtlCol="0" anchor="ctr" anchorCtr="0">
                    <a:noAutofit/>
                  </a:bodyPr>
                  <a:lstStyle/>
                  <a:p>
                    <a:pPr algn="ctr"/>
                    <a:r>
                      <a:rPr lang="en-US" dirty="0" smtClean="0"/>
                      <a:t>4</a:t>
                    </a:r>
                    <a:r>
                      <a:rPr lang="en-US" baseline="30000" dirty="0" smtClean="0"/>
                      <a:t>3</a:t>
                    </a:r>
                    <a:endParaRPr lang="en-US" baseline="30000" dirty="0"/>
                  </a:p>
                </p:txBody>
              </p:sp>
            </p:gr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8" grpId="0" animBg="1"/>
      <p:bldP spid="32" grpId="0"/>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this work?</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17</a:t>
            </a:fld>
            <a:endParaRPr lang="en-US" dirty="0"/>
          </a:p>
        </p:txBody>
      </p:sp>
      <p:sp>
        <p:nvSpPr>
          <p:cNvPr id="198" name="Content Placeholder 2"/>
          <p:cNvSpPr txBox="1">
            <a:spLocks/>
          </p:cNvSpPr>
          <p:nvPr/>
        </p:nvSpPr>
        <p:spPr>
          <a:xfrm>
            <a:off x="914400" y="1600200"/>
            <a:ext cx="6400800" cy="52578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solidFill>
                  <a:srgbClr val="003366"/>
                </a:solidFill>
                <a:latin typeface="+mn-lt"/>
                <a:ea typeface="+mn-ea"/>
                <a:cs typeface="+mn-cs"/>
              </a:rPr>
              <a:t>Build block (tile) auxiliary </a:t>
            </a:r>
            <a:r>
              <a:rPr lang="en-US" sz="2400" kern="0" noProof="0" dirty="0" smtClean="0">
                <a:solidFill>
                  <a:srgbClr val="003366"/>
                </a:solidFill>
                <a:latin typeface="+mn-lt"/>
                <a:ea typeface="+mn-ea"/>
                <a:cs typeface="+mn-cs"/>
              </a:rPr>
              <a:t>structure with MG/AMR level data</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Amortizes costs of tasking</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Allows for alternate execution orderings</a:t>
            </a:r>
          </a:p>
          <a:p>
            <a:pPr marL="274320" lvl="0" indent="-274320" eaLnBrk="0" hangingPunct="0">
              <a:spcBef>
                <a:spcPts val="800"/>
              </a:spcBef>
              <a:buFont typeface="Wingdings" charset="2"/>
              <a:buChar char="§"/>
            </a:pPr>
            <a:r>
              <a:rPr lang="en-US" sz="2400" kern="0" dirty="0" smtClean="0">
                <a:solidFill>
                  <a:srgbClr val="003366"/>
                </a:solidFill>
                <a:latin typeface="+mn-lt"/>
                <a:ea typeface="+mn-ea"/>
                <a:cs typeface="+mn-cs"/>
              </a:rPr>
              <a:t>In this example, 12 tiles are created…</a:t>
            </a:r>
          </a:p>
          <a:p>
            <a:pPr marL="548640" lvl="0" indent="-274320" eaLnBrk="0" hangingPunct="0">
              <a:spcBef>
                <a:spcPts val="800"/>
              </a:spcBef>
              <a:buFont typeface="Arial"/>
              <a:buChar char="•"/>
            </a:pPr>
            <a:r>
              <a:rPr lang="en-US" sz="1800" kern="0" noProof="0" dirty="0" smtClean="0">
                <a:solidFill>
                  <a:srgbClr val="003366"/>
                </a:solidFill>
                <a:latin typeface="+mn-lt"/>
                <a:ea typeface="+mn-ea"/>
                <a:cs typeface="+mn-cs"/>
              </a:rPr>
              <a:t>Each tile is just </a:t>
            </a:r>
            <a:r>
              <a:rPr lang="en-US" sz="1800" kern="0" dirty="0" smtClean="0">
                <a:solidFill>
                  <a:srgbClr val="003366"/>
                </a:solidFill>
                <a:latin typeface="+mn-lt"/>
                <a:ea typeface="+mn-ea"/>
                <a:cs typeface="+mn-cs"/>
              </a:rPr>
              <a:t>an</a:t>
            </a:r>
            <a:r>
              <a:rPr lang="en-US" sz="1800" kern="0" noProof="0" dirty="0" smtClean="0">
                <a:solidFill>
                  <a:srgbClr val="003366"/>
                </a:solidFill>
                <a:latin typeface="+mn-lt"/>
                <a:ea typeface="+mn-ea"/>
                <a:cs typeface="+mn-cs"/>
              </a:rPr>
              <a:t> </a:t>
            </a:r>
            <a:r>
              <a:rPr lang="en-US" sz="1800" u="sng" kern="0" noProof="0" dirty="0" smtClean="0">
                <a:solidFill>
                  <a:srgbClr val="003366"/>
                </a:solidFill>
                <a:latin typeface="+mn-lt"/>
                <a:ea typeface="+mn-ea"/>
                <a:cs typeface="+mn-cs"/>
              </a:rPr>
              <a:t>index</a:t>
            </a:r>
            <a:r>
              <a:rPr lang="en-US" sz="1800" kern="0" noProof="0" dirty="0" smtClean="0">
                <a:solidFill>
                  <a:srgbClr val="003366"/>
                </a:solidFill>
                <a:latin typeface="+mn-lt"/>
                <a:ea typeface="+mn-ea"/>
                <a:cs typeface="+mn-cs"/>
              </a:rPr>
              <a:t> into a region of FP data</a:t>
            </a:r>
          </a:p>
          <a:p>
            <a:pPr marL="548640" indent="-274320" eaLnBrk="0" hangingPunct="0">
              <a:spcBef>
                <a:spcPts val="800"/>
              </a:spcBef>
              <a:buFont typeface="Arial"/>
              <a:buChar char="•"/>
            </a:pPr>
            <a:r>
              <a:rPr lang="en-US" sz="1800" kern="0" dirty="0" smtClean="0">
                <a:solidFill>
                  <a:srgbClr val="003366"/>
                </a:solidFill>
              </a:rPr>
              <a:t>Runtime tile sizes default to compile-time macros</a:t>
            </a:r>
          </a:p>
          <a:p>
            <a:pPr marL="274320" lvl="0" indent="-274320" eaLnBrk="0" hangingPunct="0">
              <a:spcBef>
                <a:spcPts val="800"/>
              </a:spcBef>
              <a:buFont typeface="Wingdings" charset="2"/>
              <a:buChar char="§"/>
            </a:pPr>
            <a:r>
              <a:rPr lang="en-US" sz="2400" kern="0" dirty="0" smtClean="0">
                <a:solidFill>
                  <a:srgbClr val="003366"/>
                </a:solidFill>
              </a:rPr>
              <a:t>Can use a simple #</a:t>
            </a:r>
            <a:r>
              <a:rPr lang="en-US" sz="2400" kern="0" dirty="0" err="1" smtClean="0">
                <a:solidFill>
                  <a:srgbClr val="003366"/>
                </a:solidFill>
              </a:rPr>
              <a:t>pragma</a:t>
            </a:r>
            <a:r>
              <a:rPr lang="en-US" sz="2400" kern="0" dirty="0" smtClean="0">
                <a:solidFill>
                  <a:srgbClr val="003366"/>
                </a:solidFill>
              </a:rPr>
              <a:t> </a:t>
            </a:r>
            <a:r>
              <a:rPr lang="en-US" sz="2400" kern="0" dirty="0" err="1" smtClean="0">
                <a:solidFill>
                  <a:srgbClr val="003366"/>
                </a:solidFill>
              </a:rPr>
              <a:t>omp</a:t>
            </a:r>
            <a:r>
              <a:rPr lang="en-US" sz="2400" kern="0" dirty="0" smtClean="0">
                <a:solidFill>
                  <a:srgbClr val="003366"/>
                </a:solidFill>
              </a:rPr>
              <a:t> parallel for over the list of blocks (tiles)</a:t>
            </a:r>
            <a:endParaRPr lang="en-US" sz="3200" kern="0" dirty="0" smtClean="0">
              <a:solidFill>
                <a:srgbClr val="003366"/>
              </a:solidFill>
            </a:endParaRPr>
          </a:p>
          <a:p>
            <a:pPr marL="548640" lvl="0" indent="-274320" eaLnBrk="0" hangingPunct="0">
              <a:spcBef>
                <a:spcPts val="800"/>
              </a:spcBef>
              <a:buFont typeface="Arial"/>
              <a:buChar char="•"/>
            </a:pPr>
            <a:r>
              <a:rPr lang="en-US" sz="1800" kern="0" dirty="0" smtClean="0">
                <a:solidFill>
                  <a:srgbClr val="003366"/>
                </a:solidFill>
              </a:rPr>
              <a:t>Every compiler can do #</a:t>
            </a:r>
            <a:r>
              <a:rPr lang="en-US" sz="1800" kern="0" dirty="0" err="1" smtClean="0">
                <a:solidFill>
                  <a:srgbClr val="003366"/>
                </a:solidFill>
              </a:rPr>
              <a:t>pragma</a:t>
            </a:r>
            <a:r>
              <a:rPr lang="en-US" sz="1800" kern="0" dirty="0" smtClean="0">
                <a:solidFill>
                  <a:srgbClr val="003366"/>
                </a:solidFill>
              </a:rPr>
              <a:t> </a:t>
            </a:r>
            <a:r>
              <a:rPr lang="en-US" sz="1800" kern="0" dirty="0" err="1" smtClean="0">
                <a:solidFill>
                  <a:srgbClr val="003366"/>
                </a:solidFill>
              </a:rPr>
              <a:t>omp</a:t>
            </a:r>
            <a:r>
              <a:rPr lang="en-US" sz="1800" kern="0" dirty="0" smtClean="0">
                <a:solidFill>
                  <a:srgbClr val="003366"/>
                </a:solidFill>
              </a:rPr>
              <a:t> for well</a:t>
            </a:r>
          </a:p>
          <a:p>
            <a:pPr marL="274320" indent="-274320" eaLnBrk="0" hangingPunct="0">
              <a:spcBef>
                <a:spcPts val="800"/>
              </a:spcBef>
              <a:buFont typeface="Wingdings" charset="2"/>
              <a:buChar char="§"/>
            </a:pPr>
            <a:endParaRPr lang="en-US" sz="2400" b="1" kern="0" dirty="0" smtClean="0">
              <a:solidFill>
                <a:srgbClr val="FF0080"/>
              </a:solidFill>
            </a:endParaRPr>
          </a:p>
        </p:txBody>
      </p:sp>
      <p:grpSp>
        <p:nvGrpSpPr>
          <p:cNvPr id="20" name="Group 19"/>
          <p:cNvGrpSpPr/>
          <p:nvPr/>
        </p:nvGrpSpPr>
        <p:grpSpPr>
          <a:xfrm>
            <a:off x="9220200" y="1828800"/>
            <a:ext cx="3733800" cy="3733800"/>
            <a:chOff x="9220200" y="2286000"/>
            <a:chExt cx="3733800" cy="3733800"/>
          </a:xfrm>
        </p:grpSpPr>
        <p:grpSp>
          <p:nvGrpSpPr>
            <p:cNvPr id="21" name="Group 178"/>
            <p:cNvGrpSpPr/>
            <p:nvPr/>
          </p:nvGrpSpPr>
          <p:grpSpPr>
            <a:xfrm>
              <a:off x="9220200" y="2286000"/>
              <a:ext cx="1828800" cy="1828800"/>
              <a:chOff x="9220200" y="2286000"/>
              <a:chExt cx="1828800" cy="1828800"/>
            </a:xfrm>
          </p:grpSpPr>
          <p:sp>
            <p:nvSpPr>
              <p:cNvPr id="154" name="Rectangle 153"/>
              <p:cNvSpPr/>
              <p:nvPr/>
            </p:nvSpPr>
            <p:spPr bwMode="auto">
              <a:xfrm>
                <a:off x="9220200" y="2286000"/>
                <a:ext cx="1828800" cy="1828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63" name="Straight Connector 162"/>
              <p:cNvCxnSpPr/>
              <p:nvPr/>
            </p:nvCxnSpPr>
            <p:spPr bwMode="auto">
              <a:xfrm rot="16200000" flipH="1">
                <a:off x="922020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65" name="Straight Connector 164"/>
              <p:cNvCxnSpPr/>
              <p:nvPr/>
            </p:nvCxnSpPr>
            <p:spPr bwMode="auto">
              <a:xfrm rot="16200000" flipH="1">
                <a:off x="87637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66" name="Straight Connector 165"/>
              <p:cNvCxnSpPr/>
              <p:nvPr/>
            </p:nvCxnSpPr>
            <p:spPr bwMode="auto">
              <a:xfrm rot="16200000" flipH="1">
                <a:off x="85351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68" name="Straight Connector 167"/>
              <p:cNvCxnSpPr/>
              <p:nvPr/>
            </p:nvCxnSpPr>
            <p:spPr bwMode="auto">
              <a:xfrm rot="16200000" flipH="1">
                <a:off x="899080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69" name="Straight Connector 168"/>
              <p:cNvCxnSpPr/>
              <p:nvPr/>
            </p:nvCxnSpPr>
            <p:spPr bwMode="auto">
              <a:xfrm rot="16200000" flipH="1">
                <a:off x="944641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1" name="Straight Connector 170"/>
              <p:cNvCxnSpPr/>
              <p:nvPr/>
            </p:nvCxnSpPr>
            <p:spPr bwMode="auto">
              <a:xfrm rot="16200000" flipH="1">
                <a:off x="96781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2" name="Straight Connector 171"/>
              <p:cNvCxnSpPr/>
              <p:nvPr/>
            </p:nvCxnSpPr>
            <p:spPr bwMode="auto">
              <a:xfrm rot="16200000" flipH="1">
                <a:off x="990997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4" name="Straight Connector 173"/>
              <p:cNvCxnSpPr/>
              <p:nvPr/>
            </p:nvCxnSpPr>
            <p:spPr bwMode="auto">
              <a:xfrm rot="10800000" flipH="1">
                <a:off x="9220200" y="320437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5" name="Straight Connector 174"/>
              <p:cNvCxnSpPr/>
              <p:nvPr/>
            </p:nvCxnSpPr>
            <p:spPr bwMode="auto">
              <a:xfrm rot="10800000" flipH="1">
                <a:off x="9220200" y="36607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6" name="Straight Connector 175"/>
              <p:cNvCxnSpPr/>
              <p:nvPr/>
            </p:nvCxnSpPr>
            <p:spPr bwMode="auto">
              <a:xfrm rot="10800000" flipH="1">
                <a:off x="9220200" y="38893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7" name="Straight Connector 176"/>
              <p:cNvCxnSpPr/>
              <p:nvPr/>
            </p:nvCxnSpPr>
            <p:spPr bwMode="auto">
              <a:xfrm rot="10800000" flipH="1">
                <a:off x="9220200" y="3433764"/>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79" name="Straight Connector 178"/>
              <p:cNvCxnSpPr/>
              <p:nvPr/>
            </p:nvCxnSpPr>
            <p:spPr bwMode="auto">
              <a:xfrm rot="10800000" flipH="1">
                <a:off x="9220200" y="2978152"/>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0" name="Straight Connector 179"/>
              <p:cNvCxnSpPr/>
              <p:nvPr/>
            </p:nvCxnSpPr>
            <p:spPr bwMode="auto">
              <a:xfrm rot="10800000" flipH="1">
                <a:off x="9220200" y="27463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1" name="Straight Connector 180"/>
              <p:cNvCxnSpPr/>
              <p:nvPr/>
            </p:nvCxnSpPr>
            <p:spPr bwMode="auto">
              <a:xfrm rot="10800000" flipH="1">
                <a:off x="9220200" y="251460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2" name="Straight Connector 181"/>
              <p:cNvCxnSpPr/>
              <p:nvPr/>
            </p:nvCxnSpPr>
            <p:spPr bwMode="auto">
              <a:xfrm rot="16200000" flipH="1">
                <a:off x="84208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3" name="Straight Connector 182"/>
              <p:cNvCxnSpPr/>
              <p:nvPr/>
            </p:nvCxnSpPr>
            <p:spPr bwMode="auto">
              <a:xfrm rot="16200000" flipH="1">
                <a:off x="864790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4" name="Straight Connector 183"/>
              <p:cNvCxnSpPr/>
              <p:nvPr/>
            </p:nvCxnSpPr>
            <p:spPr bwMode="auto">
              <a:xfrm rot="16200000" flipH="1">
                <a:off x="887491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5" name="Straight Connector 184"/>
              <p:cNvCxnSpPr/>
              <p:nvPr/>
            </p:nvCxnSpPr>
            <p:spPr bwMode="auto">
              <a:xfrm rot="16200000" flipH="1">
                <a:off x="910193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6" name="Straight Connector 185"/>
              <p:cNvCxnSpPr/>
              <p:nvPr/>
            </p:nvCxnSpPr>
            <p:spPr bwMode="auto">
              <a:xfrm rot="16200000" flipH="1">
                <a:off x="9328942"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7" name="Straight Connector 186"/>
              <p:cNvCxnSpPr/>
              <p:nvPr/>
            </p:nvCxnSpPr>
            <p:spPr bwMode="auto">
              <a:xfrm rot="16200000" flipH="1">
                <a:off x="955595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8" name="Straight Connector 187"/>
              <p:cNvCxnSpPr/>
              <p:nvPr/>
            </p:nvCxnSpPr>
            <p:spPr bwMode="auto">
              <a:xfrm rot="16200000" flipH="1">
                <a:off x="978296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89" name="Straight Connector 188"/>
              <p:cNvCxnSpPr/>
              <p:nvPr/>
            </p:nvCxnSpPr>
            <p:spPr bwMode="auto">
              <a:xfrm rot="16200000" flipH="1">
                <a:off x="1000997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0" name="Straight Connector 189"/>
              <p:cNvCxnSpPr/>
              <p:nvPr/>
            </p:nvCxnSpPr>
            <p:spPr bwMode="auto">
              <a:xfrm rot="10800000" flipH="1">
                <a:off x="9220200" y="2398712"/>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1" name="Straight Connector 190"/>
              <p:cNvCxnSpPr/>
              <p:nvPr/>
            </p:nvCxnSpPr>
            <p:spPr bwMode="auto">
              <a:xfrm rot="10800000" flipH="1">
                <a:off x="9220200" y="2628901"/>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2" name="Straight Connector 191"/>
              <p:cNvCxnSpPr/>
              <p:nvPr/>
            </p:nvCxnSpPr>
            <p:spPr bwMode="auto">
              <a:xfrm rot="10800000" flipH="1">
                <a:off x="9220200" y="285909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3" name="Straight Connector 192"/>
              <p:cNvCxnSpPr/>
              <p:nvPr/>
            </p:nvCxnSpPr>
            <p:spPr bwMode="auto">
              <a:xfrm rot="10800000" flipH="1">
                <a:off x="9220200" y="3089279"/>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4" name="Straight Connector 193"/>
              <p:cNvCxnSpPr/>
              <p:nvPr/>
            </p:nvCxnSpPr>
            <p:spPr bwMode="auto">
              <a:xfrm rot="10800000" flipH="1">
                <a:off x="9220200" y="3319468"/>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5" name="Straight Connector 194"/>
              <p:cNvCxnSpPr/>
              <p:nvPr/>
            </p:nvCxnSpPr>
            <p:spPr bwMode="auto">
              <a:xfrm rot="10800000" flipH="1">
                <a:off x="9220200" y="3549657"/>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6" name="Straight Connector 195"/>
              <p:cNvCxnSpPr/>
              <p:nvPr/>
            </p:nvCxnSpPr>
            <p:spPr bwMode="auto">
              <a:xfrm rot="10800000" flipH="1">
                <a:off x="9220200" y="377984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7" name="Straight Connector 196"/>
              <p:cNvCxnSpPr/>
              <p:nvPr/>
            </p:nvCxnSpPr>
            <p:spPr bwMode="auto">
              <a:xfrm rot="10800000" flipH="1">
                <a:off x="9220200" y="4010035"/>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99" name="Straight Connector 198"/>
              <p:cNvCxnSpPr/>
              <p:nvPr/>
            </p:nvCxnSpPr>
            <p:spPr bwMode="auto">
              <a:xfrm rot="16200000" flipH="1">
                <a:off x="83637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0" name="Straight Connector 199"/>
              <p:cNvCxnSpPr/>
              <p:nvPr/>
            </p:nvCxnSpPr>
            <p:spPr bwMode="auto">
              <a:xfrm rot="16200000" flipH="1">
                <a:off x="84780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1" name="Straight Connector 200"/>
              <p:cNvCxnSpPr/>
              <p:nvPr/>
            </p:nvCxnSpPr>
            <p:spPr bwMode="auto">
              <a:xfrm rot="16200000" flipH="1">
                <a:off x="85923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2" name="Straight Connector 201"/>
              <p:cNvCxnSpPr/>
              <p:nvPr/>
            </p:nvCxnSpPr>
            <p:spPr bwMode="auto">
              <a:xfrm rot="16200000" flipH="1">
                <a:off x="87066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3" name="Straight Connector 202"/>
              <p:cNvCxnSpPr/>
              <p:nvPr/>
            </p:nvCxnSpPr>
            <p:spPr bwMode="auto">
              <a:xfrm rot="16200000" flipH="1">
                <a:off x="88209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4" name="Straight Connector 203"/>
              <p:cNvCxnSpPr/>
              <p:nvPr/>
            </p:nvCxnSpPr>
            <p:spPr bwMode="auto">
              <a:xfrm rot="16200000" flipH="1">
                <a:off x="89352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5" name="Straight Connector 204"/>
              <p:cNvCxnSpPr/>
              <p:nvPr/>
            </p:nvCxnSpPr>
            <p:spPr bwMode="auto">
              <a:xfrm rot="16200000" flipH="1">
                <a:off x="90495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6" name="Straight Connector 205"/>
              <p:cNvCxnSpPr/>
              <p:nvPr/>
            </p:nvCxnSpPr>
            <p:spPr bwMode="auto">
              <a:xfrm rot="16200000" flipH="1">
                <a:off x="91638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7" name="Straight Connector 206"/>
              <p:cNvCxnSpPr/>
              <p:nvPr/>
            </p:nvCxnSpPr>
            <p:spPr bwMode="auto">
              <a:xfrm rot="16200000" flipH="1">
                <a:off x="92781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8" name="Straight Connector 207"/>
              <p:cNvCxnSpPr/>
              <p:nvPr/>
            </p:nvCxnSpPr>
            <p:spPr bwMode="auto">
              <a:xfrm rot="16200000" flipH="1">
                <a:off x="93924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09" name="Straight Connector 208"/>
              <p:cNvCxnSpPr/>
              <p:nvPr/>
            </p:nvCxnSpPr>
            <p:spPr bwMode="auto">
              <a:xfrm rot="16200000" flipH="1">
                <a:off x="95067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0" name="Straight Connector 209"/>
              <p:cNvCxnSpPr/>
              <p:nvPr/>
            </p:nvCxnSpPr>
            <p:spPr bwMode="auto">
              <a:xfrm rot="16200000" flipH="1">
                <a:off x="96210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1" name="Straight Connector 210"/>
              <p:cNvCxnSpPr/>
              <p:nvPr/>
            </p:nvCxnSpPr>
            <p:spPr bwMode="auto">
              <a:xfrm rot="16200000" flipH="1">
                <a:off x="97353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2" name="Straight Connector 211"/>
              <p:cNvCxnSpPr/>
              <p:nvPr/>
            </p:nvCxnSpPr>
            <p:spPr bwMode="auto">
              <a:xfrm rot="16200000" flipH="1">
                <a:off x="98496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3" name="Straight Connector 212"/>
              <p:cNvCxnSpPr/>
              <p:nvPr/>
            </p:nvCxnSpPr>
            <p:spPr bwMode="auto">
              <a:xfrm rot="16200000" flipH="1">
                <a:off x="99639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4" name="Straight Connector 213"/>
              <p:cNvCxnSpPr/>
              <p:nvPr/>
            </p:nvCxnSpPr>
            <p:spPr bwMode="auto">
              <a:xfrm rot="16200000" flipH="1">
                <a:off x="100782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5" name="Straight Connector 214"/>
              <p:cNvCxnSpPr/>
              <p:nvPr/>
            </p:nvCxnSpPr>
            <p:spPr bwMode="auto">
              <a:xfrm rot="10800000" flipH="1">
                <a:off x="9220200" y="23431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6" name="Straight Connector 215"/>
              <p:cNvCxnSpPr/>
              <p:nvPr/>
            </p:nvCxnSpPr>
            <p:spPr bwMode="auto">
              <a:xfrm rot="10800000" flipH="1">
                <a:off x="9220200" y="24574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7" name="Straight Connector 216"/>
              <p:cNvCxnSpPr/>
              <p:nvPr/>
            </p:nvCxnSpPr>
            <p:spPr bwMode="auto">
              <a:xfrm rot="10800000" flipH="1">
                <a:off x="9220200" y="25717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8" name="Straight Connector 217"/>
              <p:cNvCxnSpPr/>
              <p:nvPr/>
            </p:nvCxnSpPr>
            <p:spPr bwMode="auto">
              <a:xfrm rot="10800000" flipH="1">
                <a:off x="9220200" y="26860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19" name="Straight Connector 218"/>
              <p:cNvCxnSpPr/>
              <p:nvPr/>
            </p:nvCxnSpPr>
            <p:spPr bwMode="auto">
              <a:xfrm rot="10800000" flipH="1">
                <a:off x="9220200" y="28003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0" name="Straight Connector 219"/>
              <p:cNvCxnSpPr/>
              <p:nvPr/>
            </p:nvCxnSpPr>
            <p:spPr bwMode="auto">
              <a:xfrm rot="10800000" flipH="1">
                <a:off x="9220200" y="29146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1" name="Straight Connector 220"/>
              <p:cNvCxnSpPr/>
              <p:nvPr/>
            </p:nvCxnSpPr>
            <p:spPr bwMode="auto">
              <a:xfrm rot="10800000" flipH="1">
                <a:off x="9220200" y="30289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2" name="Straight Connector 221"/>
              <p:cNvCxnSpPr/>
              <p:nvPr/>
            </p:nvCxnSpPr>
            <p:spPr bwMode="auto">
              <a:xfrm rot="10800000" flipH="1">
                <a:off x="9220200" y="31432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3" name="Straight Connector 222"/>
              <p:cNvCxnSpPr/>
              <p:nvPr/>
            </p:nvCxnSpPr>
            <p:spPr bwMode="auto">
              <a:xfrm rot="10800000" flipH="1">
                <a:off x="9220200" y="32575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4" name="Straight Connector 223"/>
              <p:cNvCxnSpPr/>
              <p:nvPr/>
            </p:nvCxnSpPr>
            <p:spPr bwMode="auto">
              <a:xfrm rot="10800000" flipH="1">
                <a:off x="9220200" y="33718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5" name="Straight Connector 224"/>
              <p:cNvCxnSpPr/>
              <p:nvPr/>
            </p:nvCxnSpPr>
            <p:spPr bwMode="auto">
              <a:xfrm rot="10800000" flipH="1">
                <a:off x="9220200" y="34861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6" name="Straight Connector 225"/>
              <p:cNvCxnSpPr/>
              <p:nvPr/>
            </p:nvCxnSpPr>
            <p:spPr bwMode="auto">
              <a:xfrm rot="10800000" flipH="1">
                <a:off x="9220200" y="36004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7" name="Straight Connector 226"/>
              <p:cNvCxnSpPr/>
              <p:nvPr/>
            </p:nvCxnSpPr>
            <p:spPr bwMode="auto">
              <a:xfrm rot="10800000" flipH="1">
                <a:off x="9220200" y="37147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8" name="Straight Connector 227"/>
              <p:cNvCxnSpPr/>
              <p:nvPr/>
            </p:nvCxnSpPr>
            <p:spPr bwMode="auto">
              <a:xfrm rot="10800000" flipH="1">
                <a:off x="9220200" y="38290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29" name="Straight Connector 228"/>
              <p:cNvCxnSpPr/>
              <p:nvPr/>
            </p:nvCxnSpPr>
            <p:spPr bwMode="auto">
              <a:xfrm rot="10800000" flipH="1">
                <a:off x="9220200" y="39433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30" name="Straight Connector 229"/>
              <p:cNvCxnSpPr/>
              <p:nvPr/>
            </p:nvCxnSpPr>
            <p:spPr bwMode="auto">
              <a:xfrm rot="10800000" flipH="1">
                <a:off x="9220200" y="40576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grpSp>
        <p:grpSp>
          <p:nvGrpSpPr>
            <p:cNvPr id="22" name="Group 179"/>
            <p:cNvGrpSpPr/>
            <p:nvPr/>
          </p:nvGrpSpPr>
          <p:grpSpPr>
            <a:xfrm>
              <a:off x="11125200" y="2286000"/>
              <a:ext cx="1828800" cy="1828800"/>
              <a:chOff x="9220200" y="2286000"/>
              <a:chExt cx="1828800" cy="1828800"/>
            </a:xfrm>
          </p:grpSpPr>
          <p:sp>
            <p:nvSpPr>
              <p:cNvPr id="88" name="Rectangle 87"/>
              <p:cNvSpPr/>
              <p:nvPr/>
            </p:nvSpPr>
            <p:spPr bwMode="auto">
              <a:xfrm>
                <a:off x="9220200" y="2286000"/>
                <a:ext cx="1828800" cy="1828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89" name="Straight Connector 88"/>
              <p:cNvCxnSpPr/>
              <p:nvPr/>
            </p:nvCxnSpPr>
            <p:spPr bwMode="auto">
              <a:xfrm rot="16200000" flipH="1">
                <a:off x="922020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90" name="Straight Connector 89"/>
              <p:cNvCxnSpPr/>
              <p:nvPr/>
            </p:nvCxnSpPr>
            <p:spPr bwMode="auto">
              <a:xfrm rot="16200000" flipH="1">
                <a:off x="87637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91" name="Straight Connector 90"/>
              <p:cNvCxnSpPr/>
              <p:nvPr/>
            </p:nvCxnSpPr>
            <p:spPr bwMode="auto">
              <a:xfrm rot="16200000" flipH="1">
                <a:off x="85351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92" name="Straight Connector 91"/>
              <p:cNvCxnSpPr/>
              <p:nvPr/>
            </p:nvCxnSpPr>
            <p:spPr bwMode="auto">
              <a:xfrm rot="16200000" flipH="1">
                <a:off x="899080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93" name="Straight Connector 92"/>
              <p:cNvCxnSpPr/>
              <p:nvPr/>
            </p:nvCxnSpPr>
            <p:spPr bwMode="auto">
              <a:xfrm rot="16200000" flipH="1">
                <a:off x="944641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94" name="Straight Connector 93"/>
              <p:cNvCxnSpPr/>
              <p:nvPr/>
            </p:nvCxnSpPr>
            <p:spPr bwMode="auto">
              <a:xfrm rot="16200000" flipH="1">
                <a:off x="96781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95" name="Straight Connector 94"/>
              <p:cNvCxnSpPr/>
              <p:nvPr/>
            </p:nvCxnSpPr>
            <p:spPr bwMode="auto">
              <a:xfrm rot="16200000" flipH="1">
                <a:off x="990997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96" name="Straight Connector 95"/>
              <p:cNvCxnSpPr/>
              <p:nvPr/>
            </p:nvCxnSpPr>
            <p:spPr bwMode="auto">
              <a:xfrm rot="10800000" flipH="1">
                <a:off x="9220200" y="320437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97" name="Straight Connector 96"/>
              <p:cNvCxnSpPr/>
              <p:nvPr/>
            </p:nvCxnSpPr>
            <p:spPr bwMode="auto">
              <a:xfrm rot="10800000" flipH="1">
                <a:off x="9220200" y="36607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98" name="Straight Connector 97"/>
              <p:cNvCxnSpPr/>
              <p:nvPr/>
            </p:nvCxnSpPr>
            <p:spPr bwMode="auto">
              <a:xfrm rot="10800000" flipH="1">
                <a:off x="9220200" y="38893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99" name="Straight Connector 98"/>
              <p:cNvCxnSpPr/>
              <p:nvPr/>
            </p:nvCxnSpPr>
            <p:spPr bwMode="auto">
              <a:xfrm rot="10800000" flipH="1">
                <a:off x="9220200" y="3433764"/>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00" name="Straight Connector 99"/>
              <p:cNvCxnSpPr/>
              <p:nvPr/>
            </p:nvCxnSpPr>
            <p:spPr bwMode="auto">
              <a:xfrm rot="10800000" flipH="1">
                <a:off x="9220200" y="2978152"/>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01" name="Straight Connector 100"/>
              <p:cNvCxnSpPr/>
              <p:nvPr/>
            </p:nvCxnSpPr>
            <p:spPr bwMode="auto">
              <a:xfrm rot="10800000" flipH="1">
                <a:off x="9220200" y="27463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02" name="Straight Connector 101"/>
              <p:cNvCxnSpPr/>
              <p:nvPr/>
            </p:nvCxnSpPr>
            <p:spPr bwMode="auto">
              <a:xfrm rot="10800000" flipH="1">
                <a:off x="9220200" y="251460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03" name="Straight Connector 102"/>
              <p:cNvCxnSpPr/>
              <p:nvPr/>
            </p:nvCxnSpPr>
            <p:spPr bwMode="auto">
              <a:xfrm rot="16200000" flipH="1">
                <a:off x="84208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04" name="Straight Connector 103"/>
              <p:cNvCxnSpPr/>
              <p:nvPr/>
            </p:nvCxnSpPr>
            <p:spPr bwMode="auto">
              <a:xfrm rot="16200000" flipH="1">
                <a:off x="864790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05" name="Straight Connector 104"/>
              <p:cNvCxnSpPr/>
              <p:nvPr/>
            </p:nvCxnSpPr>
            <p:spPr bwMode="auto">
              <a:xfrm rot="16200000" flipH="1">
                <a:off x="887491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06" name="Straight Connector 105"/>
              <p:cNvCxnSpPr/>
              <p:nvPr/>
            </p:nvCxnSpPr>
            <p:spPr bwMode="auto">
              <a:xfrm rot="16200000" flipH="1">
                <a:off x="910193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07" name="Straight Connector 106"/>
              <p:cNvCxnSpPr/>
              <p:nvPr/>
            </p:nvCxnSpPr>
            <p:spPr bwMode="auto">
              <a:xfrm rot="16200000" flipH="1">
                <a:off x="9328942"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08" name="Straight Connector 107"/>
              <p:cNvCxnSpPr/>
              <p:nvPr/>
            </p:nvCxnSpPr>
            <p:spPr bwMode="auto">
              <a:xfrm rot="16200000" flipH="1">
                <a:off x="955595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09" name="Straight Connector 108"/>
              <p:cNvCxnSpPr/>
              <p:nvPr/>
            </p:nvCxnSpPr>
            <p:spPr bwMode="auto">
              <a:xfrm rot="16200000" flipH="1">
                <a:off x="978296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10" name="Straight Connector 109"/>
              <p:cNvCxnSpPr/>
              <p:nvPr/>
            </p:nvCxnSpPr>
            <p:spPr bwMode="auto">
              <a:xfrm rot="16200000" flipH="1">
                <a:off x="1000997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11" name="Straight Connector 110"/>
              <p:cNvCxnSpPr/>
              <p:nvPr/>
            </p:nvCxnSpPr>
            <p:spPr bwMode="auto">
              <a:xfrm rot="10800000" flipH="1">
                <a:off x="9220200" y="2398712"/>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12" name="Straight Connector 111"/>
              <p:cNvCxnSpPr/>
              <p:nvPr/>
            </p:nvCxnSpPr>
            <p:spPr bwMode="auto">
              <a:xfrm rot="10800000" flipH="1">
                <a:off x="9220200" y="2628901"/>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13" name="Straight Connector 112"/>
              <p:cNvCxnSpPr/>
              <p:nvPr/>
            </p:nvCxnSpPr>
            <p:spPr bwMode="auto">
              <a:xfrm rot="10800000" flipH="1">
                <a:off x="9220200" y="285909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14" name="Straight Connector 113"/>
              <p:cNvCxnSpPr/>
              <p:nvPr/>
            </p:nvCxnSpPr>
            <p:spPr bwMode="auto">
              <a:xfrm rot="10800000" flipH="1">
                <a:off x="9220200" y="3089279"/>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15" name="Straight Connector 114"/>
              <p:cNvCxnSpPr/>
              <p:nvPr/>
            </p:nvCxnSpPr>
            <p:spPr bwMode="auto">
              <a:xfrm rot="10800000" flipH="1">
                <a:off x="9220200" y="3319468"/>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16" name="Straight Connector 115"/>
              <p:cNvCxnSpPr/>
              <p:nvPr/>
            </p:nvCxnSpPr>
            <p:spPr bwMode="auto">
              <a:xfrm rot="10800000" flipH="1">
                <a:off x="9220200" y="3549657"/>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17" name="Straight Connector 116"/>
              <p:cNvCxnSpPr/>
              <p:nvPr/>
            </p:nvCxnSpPr>
            <p:spPr bwMode="auto">
              <a:xfrm rot="10800000" flipH="1">
                <a:off x="9220200" y="377984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18" name="Straight Connector 117"/>
              <p:cNvCxnSpPr/>
              <p:nvPr/>
            </p:nvCxnSpPr>
            <p:spPr bwMode="auto">
              <a:xfrm rot="10800000" flipH="1">
                <a:off x="9220200" y="4010035"/>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19" name="Straight Connector 118"/>
              <p:cNvCxnSpPr/>
              <p:nvPr/>
            </p:nvCxnSpPr>
            <p:spPr bwMode="auto">
              <a:xfrm rot="16200000" flipH="1">
                <a:off x="83637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20" name="Straight Connector 119"/>
              <p:cNvCxnSpPr/>
              <p:nvPr/>
            </p:nvCxnSpPr>
            <p:spPr bwMode="auto">
              <a:xfrm rot="16200000" flipH="1">
                <a:off x="84780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21" name="Straight Connector 120"/>
              <p:cNvCxnSpPr/>
              <p:nvPr/>
            </p:nvCxnSpPr>
            <p:spPr bwMode="auto">
              <a:xfrm rot="16200000" flipH="1">
                <a:off x="85923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22" name="Straight Connector 121"/>
              <p:cNvCxnSpPr/>
              <p:nvPr/>
            </p:nvCxnSpPr>
            <p:spPr bwMode="auto">
              <a:xfrm rot="16200000" flipH="1">
                <a:off x="87066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24" name="Straight Connector 123"/>
              <p:cNvCxnSpPr/>
              <p:nvPr/>
            </p:nvCxnSpPr>
            <p:spPr bwMode="auto">
              <a:xfrm rot="16200000" flipH="1">
                <a:off x="88209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25" name="Straight Connector 124"/>
              <p:cNvCxnSpPr/>
              <p:nvPr/>
            </p:nvCxnSpPr>
            <p:spPr bwMode="auto">
              <a:xfrm rot="16200000" flipH="1">
                <a:off x="89352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26" name="Straight Connector 125"/>
              <p:cNvCxnSpPr/>
              <p:nvPr/>
            </p:nvCxnSpPr>
            <p:spPr bwMode="auto">
              <a:xfrm rot="16200000" flipH="1">
                <a:off x="90495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27" name="Straight Connector 126"/>
              <p:cNvCxnSpPr/>
              <p:nvPr/>
            </p:nvCxnSpPr>
            <p:spPr bwMode="auto">
              <a:xfrm rot="16200000" flipH="1">
                <a:off x="91638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28" name="Straight Connector 127"/>
              <p:cNvCxnSpPr/>
              <p:nvPr/>
            </p:nvCxnSpPr>
            <p:spPr bwMode="auto">
              <a:xfrm rot="16200000" flipH="1">
                <a:off x="92781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29" name="Straight Connector 128"/>
              <p:cNvCxnSpPr/>
              <p:nvPr/>
            </p:nvCxnSpPr>
            <p:spPr bwMode="auto">
              <a:xfrm rot="16200000" flipH="1">
                <a:off x="93924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0" name="Straight Connector 129"/>
              <p:cNvCxnSpPr/>
              <p:nvPr/>
            </p:nvCxnSpPr>
            <p:spPr bwMode="auto">
              <a:xfrm rot="16200000" flipH="1">
                <a:off x="95067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1" name="Straight Connector 130"/>
              <p:cNvCxnSpPr/>
              <p:nvPr/>
            </p:nvCxnSpPr>
            <p:spPr bwMode="auto">
              <a:xfrm rot="16200000" flipH="1">
                <a:off x="96210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2" name="Straight Connector 131"/>
              <p:cNvCxnSpPr/>
              <p:nvPr/>
            </p:nvCxnSpPr>
            <p:spPr bwMode="auto">
              <a:xfrm rot="16200000" flipH="1">
                <a:off x="97353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3" name="Straight Connector 132"/>
              <p:cNvCxnSpPr/>
              <p:nvPr/>
            </p:nvCxnSpPr>
            <p:spPr bwMode="auto">
              <a:xfrm rot="16200000" flipH="1">
                <a:off x="98496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4" name="Straight Connector 133"/>
              <p:cNvCxnSpPr/>
              <p:nvPr/>
            </p:nvCxnSpPr>
            <p:spPr bwMode="auto">
              <a:xfrm rot="16200000" flipH="1">
                <a:off x="99639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5" name="Straight Connector 134"/>
              <p:cNvCxnSpPr/>
              <p:nvPr/>
            </p:nvCxnSpPr>
            <p:spPr bwMode="auto">
              <a:xfrm rot="16200000" flipH="1">
                <a:off x="100782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6" name="Straight Connector 135"/>
              <p:cNvCxnSpPr/>
              <p:nvPr/>
            </p:nvCxnSpPr>
            <p:spPr bwMode="auto">
              <a:xfrm rot="10800000" flipH="1">
                <a:off x="9220200" y="23431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7" name="Straight Connector 136"/>
              <p:cNvCxnSpPr/>
              <p:nvPr/>
            </p:nvCxnSpPr>
            <p:spPr bwMode="auto">
              <a:xfrm rot="10800000" flipH="1">
                <a:off x="9220200" y="24574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8" name="Straight Connector 137"/>
              <p:cNvCxnSpPr/>
              <p:nvPr/>
            </p:nvCxnSpPr>
            <p:spPr bwMode="auto">
              <a:xfrm rot="10800000" flipH="1">
                <a:off x="9220200" y="25717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39" name="Straight Connector 138"/>
              <p:cNvCxnSpPr/>
              <p:nvPr/>
            </p:nvCxnSpPr>
            <p:spPr bwMode="auto">
              <a:xfrm rot="10800000" flipH="1">
                <a:off x="9220200" y="26860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0" name="Straight Connector 139"/>
              <p:cNvCxnSpPr/>
              <p:nvPr/>
            </p:nvCxnSpPr>
            <p:spPr bwMode="auto">
              <a:xfrm rot="10800000" flipH="1">
                <a:off x="9220200" y="28003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1" name="Straight Connector 140"/>
              <p:cNvCxnSpPr/>
              <p:nvPr/>
            </p:nvCxnSpPr>
            <p:spPr bwMode="auto">
              <a:xfrm rot="10800000" flipH="1">
                <a:off x="9220200" y="29146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2" name="Straight Connector 141"/>
              <p:cNvCxnSpPr/>
              <p:nvPr/>
            </p:nvCxnSpPr>
            <p:spPr bwMode="auto">
              <a:xfrm rot="10800000" flipH="1">
                <a:off x="9220200" y="30289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3" name="Straight Connector 142"/>
              <p:cNvCxnSpPr/>
              <p:nvPr/>
            </p:nvCxnSpPr>
            <p:spPr bwMode="auto">
              <a:xfrm rot="10800000" flipH="1">
                <a:off x="9220200" y="31432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4" name="Straight Connector 143"/>
              <p:cNvCxnSpPr/>
              <p:nvPr/>
            </p:nvCxnSpPr>
            <p:spPr bwMode="auto">
              <a:xfrm rot="10800000" flipH="1">
                <a:off x="9220200" y="32575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5" name="Straight Connector 144"/>
              <p:cNvCxnSpPr/>
              <p:nvPr/>
            </p:nvCxnSpPr>
            <p:spPr bwMode="auto">
              <a:xfrm rot="10800000" flipH="1">
                <a:off x="9220200" y="33718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6" name="Straight Connector 145"/>
              <p:cNvCxnSpPr/>
              <p:nvPr/>
            </p:nvCxnSpPr>
            <p:spPr bwMode="auto">
              <a:xfrm rot="10800000" flipH="1">
                <a:off x="9220200" y="34861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7" name="Straight Connector 146"/>
              <p:cNvCxnSpPr/>
              <p:nvPr/>
            </p:nvCxnSpPr>
            <p:spPr bwMode="auto">
              <a:xfrm rot="10800000" flipH="1">
                <a:off x="9220200" y="36004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8" name="Straight Connector 147"/>
              <p:cNvCxnSpPr/>
              <p:nvPr/>
            </p:nvCxnSpPr>
            <p:spPr bwMode="auto">
              <a:xfrm rot="10800000" flipH="1">
                <a:off x="9220200" y="37147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49" name="Straight Connector 148"/>
              <p:cNvCxnSpPr/>
              <p:nvPr/>
            </p:nvCxnSpPr>
            <p:spPr bwMode="auto">
              <a:xfrm rot="10800000" flipH="1">
                <a:off x="9220200" y="38290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50" name="Straight Connector 149"/>
              <p:cNvCxnSpPr/>
              <p:nvPr/>
            </p:nvCxnSpPr>
            <p:spPr bwMode="auto">
              <a:xfrm rot="10800000" flipH="1">
                <a:off x="9220200" y="39433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151" name="Straight Connector 150"/>
              <p:cNvCxnSpPr/>
              <p:nvPr/>
            </p:nvCxnSpPr>
            <p:spPr bwMode="auto">
              <a:xfrm rot="10800000" flipH="1">
                <a:off x="9220200" y="40576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grpSp>
        <p:grpSp>
          <p:nvGrpSpPr>
            <p:cNvPr id="23" name="Group 245"/>
            <p:cNvGrpSpPr/>
            <p:nvPr/>
          </p:nvGrpSpPr>
          <p:grpSpPr>
            <a:xfrm>
              <a:off x="9220200" y="4191000"/>
              <a:ext cx="1828800" cy="1828800"/>
              <a:chOff x="9220200" y="2286000"/>
              <a:chExt cx="1828800" cy="1828800"/>
            </a:xfrm>
          </p:grpSpPr>
          <p:sp>
            <p:nvSpPr>
              <p:cNvPr id="24" name="Rectangle 23"/>
              <p:cNvSpPr/>
              <p:nvPr/>
            </p:nvSpPr>
            <p:spPr bwMode="auto">
              <a:xfrm>
                <a:off x="9220200" y="2286000"/>
                <a:ext cx="1828800" cy="1828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25" name="Straight Connector 24"/>
              <p:cNvCxnSpPr/>
              <p:nvPr/>
            </p:nvCxnSpPr>
            <p:spPr bwMode="auto">
              <a:xfrm rot="16200000" flipH="1">
                <a:off x="922020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6" name="Straight Connector 25"/>
              <p:cNvCxnSpPr/>
              <p:nvPr/>
            </p:nvCxnSpPr>
            <p:spPr bwMode="auto">
              <a:xfrm rot="16200000" flipH="1">
                <a:off x="87637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7" name="Straight Connector 26"/>
              <p:cNvCxnSpPr/>
              <p:nvPr/>
            </p:nvCxnSpPr>
            <p:spPr bwMode="auto">
              <a:xfrm rot="16200000" flipH="1">
                <a:off x="85351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8" name="Straight Connector 27"/>
              <p:cNvCxnSpPr/>
              <p:nvPr/>
            </p:nvCxnSpPr>
            <p:spPr bwMode="auto">
              <a:xfrm rot="16200000" flipH="1">
                <a:off x="899080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29" name="Straight Connector 28"/>
              <p:cNvCxnSpPr/>
              <p:nvPr/>
            </p:nvCxnSpPr>
            <p:spPr bwMode="auto">
              <a:xfrm rot="16200000" flipH="1">
                <a:off x="944641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0" name="Straight Connector 29"/>
              <p:cNvCxnSpPr/>
              <p:nvPr/>
            </p:nvCxnSpPr>
            <p:spPr bwMode="auto">
              <a:xfrm rot="16200000" flipH="1">
                <a:off x="96781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1" name="Straight Connector 30"/>
              <p:cNvCxnSpPr/>
              <p:nvPr/>
            </p:nvCxnSpPr>
            <p:spPr bwMode="auto">
              <a:xfrm rot="16200000" flipH="1">
                <a:off x="990997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2" name="Straight Connector 31"/>
              <p:cNvCxnSpPr/>
              <p:nvPr/>
            </p:nvCxnSpPr>
            <p:spPr bwMode="auto">
              <a:xfrm rot="10800000" flipH="1">
                <a:off x="9220200" y="320437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3" name="Straight Connector 32"/>
              <p:cNvCxnSpPr/>
              <p:nvPr/>
            </p:nvCxnSpPr>
            <p:spPr bwMode="auto">
              <a:xfrm rot="10800000" flipH="1">
                <a:off x="9220200" y="36607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4" name="Straight Connector 33"/>
              <p:cNvCxnSpPr/>
              <p:nvPr/>
            </p:nvCxnSpPr>
            <p:spPr bwMode="auto">
              <a:xfrm rot="10800000" flipH="1">
                <a:off x="9220200" y="38893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5" name="Straight Connector 34"/>
              <p:cNvCxnSpPr/>
              <p:nvPr/>
            </p:nvCxnSpPr>
            <p:spPr bwMode="auto">
              <a:xfrm rot="10800000" flipH="1">
                <a:off x="9220200" y="3433764"/>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6" name="Straight Connector 35"/>
              <p:cNvCxnSpPr/>
              <p:nvPr/>
            </p:nvCxnSpPr>
            <p:spPr bwMode="auto">
              <a:xfrm rot="10800000" flipH="1">
                <a:off x="9220200" y="2978152"/>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7" name="Straight Connector 36"/>
              <p:cNvCxnSpPr/>
              <p:nvPr/>
            </p:nvCxnSpPr>
            <p:spPr bwMode="auto">
              <a:xfrm rot="10800000" flipH="1">
                <a:off x="9220200" y="274637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8" name="Straight Connector 37"/>
              <p:cNvCxnSpPr/>
              <p:nvPr/>
            </p:nvCxnSpPr>
            <p:spPr bwMode="auto">
              <a:xfrm rot="10800000" flipH="1">
                <a:off x="9220200" y="251460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39" name="Straight Connector 38"/>
              <p:cNvCxnSpPr/>
              <p:nvPr/>
            </p:nvCxnSpPr>
            <p:spPr bwMode="auto">
              <a:xfrm rot="16200000" flipH="1">
                <a:off x="842089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40" name="Straight Connector 39"/>
              <p:cNvCxnSpPr/>
              <p:nvPr/>
            </p:nvCxnSpPr>
            <p:spPr bwMode="auto">
              <a:xfrm rot="16200000" flipH="1">
                <a:off x="864790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41" name="Straight Connector 40"/>
              <p:cNvCxnSpPr/>
              <p:nvPr/>
            </p:nvCxnSpPr>
            <p:spPr bwMode="auto">
              <a:xfrm rot="16200000" flipH="1">
                <a:off x="887491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42" name="Straight Connector 41"/>
              <p:cNvCxnSpPr/>
              <p:nvPr/>
            </p:nvCxnSpPr>
            <p:spPr bwMode="auto">
              <a:xfrm rot="16200000" flipH="1">
                <a:off x="9101930"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43" name="Straight Connector 42"/>
              <p:cNvCxnSpPr/>
              <p:nvPr/>
            </p:nvCxnSpPr>
            <p:spPr bwMode="auto">
              <a:xfrm rot="16200000" flipH="1">
                <a:off x="9328942"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44" name="Straight Connector 43"/>
              <p:cNvCxnSpPr/>
              <p:nvPr/>
            </p:nvCxnSpPr>
            <p:spPr bwMode="auto">
              <a:xfrm rot="16200000" flipH="1">
                <a:off x="955595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45" name="Straight Connector 44"/>
              <p:cNvCxnSpPr/>
              <p:nvPr/>
            </p:nvCxnSpPr>
            <p:spPr bwMode="auto">
              <a:xfrm rot="16200000" flipH="1">
                <a:off x="9782966"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46" name="Straight Connector 45"/>
              <p:cNvCxnSpPr/>
              <p:nvPr/>
            </p:nvCxnSpPr>
            <p:spPr bwMode="auto">
              <a:xfrm rot="16200000" flipH="1">
                <a:off x="10009978"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47" name="Straight Connector 46"/>
              <p:cNvCxnSpPr/>
              <p:nvPr/>
            </p:nvCxnSpPr>
            <p:spPr bwMode="auto">
              <a:xfrm rot="10800000" flipH="1">
                <a:off x="9220200" y="2398712"/>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48" name="Straight Connector 47"/>
              <p:cNvCxnSpPr/>
              <p:nvPr/>
            </p:nvCxnSpPr>
            <p:spPr bwMode="auto">
              <a:xfrm rot="10800000" flipH="1">
                <a:off x="9220200" y="2628901"/>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49" name="Straight Connector 48"/>
              <p:cNvCxnSpPr/>
              <p:nvPr/>
            </p:nvCxnSpPr>
            <p:spPr bwMode="auto">
              <a:xfrm rot="10800000" flipH="1">
                <a:off x="9220200" y="285909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50" name="Straight Connector 49"/>
              <p:cNvCxnSpPr/>
              <p:nvPr/>
            </p:nvCxnSpPr>
            <p:spPr bwMode="auto">
              <a:xfrm rot="10800000" flipH="1">
                <a:off x="9220200" y="3089279"/>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51" name="Straight Connector 50"/>
              <p:cNvCxnSpPr/>
              <p:nvPr/>
            </p:nvCxnSpPr>
            <p:spPr bwMode="auto">
              <a:xfrm rot="10800000" flipH="1">
                <a:off x="9220200" y="3319468"/>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52" name="Straight Connector 51"/>
              <p:cNvCxnSpPr/>
              <p:nvPr/>
            </p:nvCxnSpPr>
            <p:spPr bwMode="auto">
              <a:xfrm rot="10800000" flipH="1">
                <a:off x="9220200" y="3549657"/>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53" name="Straight Connector 52"/>
              <p:cNvCxnSpPr/>
              <p:nvPr/>
            </p:nvCxnSpPr>
            <p:spPr bwMode="auto">
              <a:xfrm rot="10800000" flipH="1">
                <a:off x="9220200" y="377984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54" name="Straight Connector 53"/>
              <p:cNvCxnSpPr/>
              <p:nvPr/>
            </p:nvCxnSpPr>
            <p:spPr bwMode="auto">
              <a:xfrm rot="10800000" flipH="1">
                <a:off x="9220200" y="4010035"/>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55" name="Straight Connector 54"/>
              <p:cNvCxnSpPr/>
              <p:nvPr/>
            </p:nvCxnSpPr>
            <p:spPr bwMode="auto">
              <a:xfrm rot="16200000" flipH="1">
                <a:off x="83637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56" name="Straight Connector 55"/>
              <p:cNvCxnSpPr/>
              <p:nvPr/>
            </p:nvCxnSpPr>
            <p:spPr bwMode="auto">
              <a:xfrm rot="16200000" flipH="1">
                <a:off x="84780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57" name="Straight Connector 56"/>
              <p:cNvCxnSpPr/>
              <p:nvPr/>
            </p:nvCxnSpPr>
            <p:spPr bwMode="auto">
              <a:xfrm rot="16200000" flipH="1">
                <a:off x="85923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58" name="Straight Connector 57"/>
              <p:cNvCxnSpPr/>
              <p:nvPr/>
            </p:nvCxnSpPr>
            <p:spPr bwMode="auto">
              <a:xfrm rot="16200000" flipH="1">
                <a:off x="87066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59" name="Straight Connector 58"/>
              <p:cNvCxnSpPr/>
              <p:nvPr/>
            </p:nvCxnSpPr>
            <p:spPr bwMode="auto">
              <a:xfrm rot="16200000" flipH="1">
                <a:off x="88209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60" name="Straight Connector 59"/>
              <p:cNvCxnSpPr/>
              <p:nvPr/>
            </p:nvCxnSpPr>
            <p:spPr bwMode="auto">
              <a:xfrm rot="16200000" flipH="1">
                <a:off x="89352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61" name="Straight Connector 60"/>
              <p:cNvCxnSpPr/>
              <p:nvPr/>
            </p:nvCxnSpPr>
            <p:spPr bwMode="auto">
              <a:xfrm rot="16200000" flipH="1">
                <a:off x="90495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62" name="Straight Connector 61"/>
              <p:cNvCxnSpPr/>
              <p:nvPr/>
            </p:nvCxnSpPr>
            <p:spPr bwMode="auto">
              <a:xfrm rot="16200000" flipH="1">
                <a:off x="91638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63" name="Straight Connector 62"/>
              <p:cNvCxnSpPr/>
              <p:nvPr/>
            </p:nvCxnSpPr>
            <p:spPr bwMode="auto">
              <a:xfrm rot="16200000" flipH="1">
                <a:off x="92781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64" name="Straight Connector 63"/>
              <p:cNvCxnSpPr/>
              <p:nvPr/>
            </p:nvCxnSpPr>
            <p:spPr bwMode="auto">
              <a:xfrm rot="16200000" flipH="1">
                <a:off x="93924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65" name="Straight Connector 64"/>
              <p:cNvCxnSpPr/>
              <p:nvPr/>
            </p:nvCxnSpPr>
            <p:spPr bwMode="auto">
              <a:xfrm rot="16200000" flipH="1">
                <a:off x="95067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66" name="Straight Connector 65"/>
              <p:cNvCxnSpPr/>
              <p:nvPr/>
            </p:nvCxnSpPr>
            <p:spPr bwMode="auto">
              <a:xfrm rot="16200000" flipH="1">
                <a:off x="96210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67" name="Straight Connector 66"/>
              <p:cNvCxnSpPr/>
              <p:nvPr/>
            </p:nvCxnSpPr>
            <p:spPr bwMode="auto">
              <a:xfrm rot="16200000" flipH="1">
                <a:off x="97353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68" name="Straight Connector 67"/>
              <p:cNvCxnSpPr/>
              <p:nvPr/>
            </p:nvCxnSpPr>
            <p:spPr bwMode="auto">
              <a:xfrm rot="16200000" flipH="1">
                <a:off x="98496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69" name="Straight Connector 68"/>
              <p:cNvCxnSpPr/>
              <p:nvPr/>
            </p:nvCxnSpPr>
            <p:spPr bwMode="auto">
              <a:xfrm rot="16200000" flipH="1">
                <a:off x="99639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70" name="Straight Connector 69"/>
              <p:cNvCxnSpPr/>
              <p:nvPr/>
            </p:nvCxnSpPr>
            <p:spPr bwMode="auto">
              <a:xfrm rot="16200000" flipH="1">
                <a:off x="10078244" y="3199606"/>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71" name="Straight Connector 70"/>
              <p:cNvCxnSpPr/>
              <p:nvPr/>
            </p:nvCxnSpPr>
            <p:spPr bwMode="auto">
              <a:xfrm rot="10800000" flipH="1">
                <a:off x="9220200" y="23431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72" name="Straight Connector 71"/>
              <p:cNvCxnSpPr/>
              <p:nvPr/>
            </p:nvCxnSpPr>
            <p:spPr bwMode="auto">
              <a:xfrm rot="10800000" flipH="1">
                <a:off x="9220200" y="24574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73" name="Straight Connector 72"/>
              <p:cNvCxnSpPr/>
              <p:nvPr/>
            </p:nvCxnSpPr>
            <p:spPr bwMode="auto">
              <a:xfrm rot="10800000" flipH="1">
                <a:off x="9220200" y="25717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74" name="Straight Connector 73"/>
              <p:cNvCxnSpPr/>
              <p:nvPr/>
            </p:nvCxnSpPr>
            <p:spPr bwMode="auto">
              <a:xfrm rot="10800000" flipH="1">
                <a:off x="9220200" y="26860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75" name="Straight Connector 74"/>
              <p:cNvCxnSpPr/>
              <p:nvPr/>
            </p:nvCxnSpPr>
            <p:spPr bwMode="auto">
              <a:xfrm rot="10800000" flipH="1">
                <a:off x="9220200" y="28003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76" name="Straight Connector 75"/>
              <p:cNvCxnSpPr/>
              <p:nvPr/>
            </p:nvCxnSpPr>
            <p:spPr bwMode="auto">
              <a:xfrm rot="10800000" flipH="1">
                <a:off x="9220200" y="29146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77" name="Straight Connector 76"/>
              <p:cNvCxnSpPr/>
              <p:nvPr/>
            </p:nvCxnSpPr>
            <p:spPr bwMode="auto">
              <a:xfrm rot="10800000" flipH="1">
                <a:off x="9220200" y="30289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78" name="Straight Connector 77"/>
              <p:cNvCxnSpPr/>
              <p:nvPr/>
            </p:nvCxnSpPr>
            <p:spPr bwMode="auto">
              <a:xfrm rot="10800000" flipH="1">
                <a:off x="9220200" y="31432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79" name="Straight Connector 78"/>
              <p:cNvCxnSpPr/>
              <p:nvPr/>
            </p:nvCxnSpPr>
            <p:spPr bwMode="auto">
              <a:xfrm rot="10800000" flipH="1">
                <a:off x="9220200" y="32575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80" name="Straight Connector 79"/>
              <p:cNvCxnSpPr/>
              <p:nvPr/>
            </p:nvCxnSpPr>
            <p:spPr bwMode="auto">
              <a:xfrm rot="10800000" flipH="1">
                <a:off x="9220200" y="33718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81" name="Straight Connector 80"/>
              <p:cNvCxnSpPr/>
              <p:nvPr/>
            </p:nvCxnSpPr>
            <p:spPr bwMode="auto">
              <a:xfrm rot="10800000" flipH="1">
                <a:off x="9220200" y="34861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82" name="Straight Connector 81"/>
              <p:cNvCxnSpPr/>
              <p:nvPr/>
            </p:nvCxnSpPr>
            <p:spPr bwMode="auto">
              <a:xfrm rot="10800000" flipH="1">
                <a:off x="9220200" y="36004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83" name="Straight Connector 82"/>
              <p:cNvCxnSpPr/>
              <p:nvPr/>
            </p:nvCxnSpPr>
            <p:spPr bwMode="auto">
              <a:xfrm rot="10800000" flipH="1">
                <a:off x="9220200" y="37147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84" name="Straight Connector 83"/>
              <p:cNvCxnSpPr/>
              <p:nvPr/>
            </p:nvCxnSpPr>
            <p:spPr bwMode="auto">
              <a:xfrm rot="10800000" flipH="1">
                <a:off x="9220200" y="38290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85" name="Straight Connector 84"/>
              <p:cNvCxnSpPr/>
              <p:nvPr/>
            </p:nvCxnSpPr>
            <p:spPr bwMode="auto">
              <a:xfrm rot="10800000" flipH="1">
                <a:off x="9220200" y="39433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cxnSp>
            <p:nvCxnSpPr>
              <p:cNvPr id="86" name="Straight Connector 85"/>
              <p:cNvCxnSpPr/>
              <p:nvPr/>
            </p:nvCxnSpPr>
            <p:spPr bwMode="auto">
              <a:xfrm rot="10800000" flipH="1">
                <a:off x="9220200" y="4057650"/>
                <a:ext cx="1828800" cy="1588"/>
              </a:xfrm>
              <a:prstGeom prst="line">
                <a:avLst/>
              </a:prstGeom>
              <a:solidFill>
                <a:schemeClr val="accent1"/>
              </a:solidFill>
              <a:ln w="3175" cap="flat" cmpd="sng" algn="ctr">
                <a:solidFill>
                  <a:schemeClr val="tx1">
                    <a:alpha val="25000"/>
                  </a:schemeClr>
                </a:solidFill>
                <a:prstDash val="solid"/>
                <a:round/>
                <a:headEnd type="none" w="med" len="med"/>
                <a:tailEnd type="none" w="med" len="med"/>
              </a:ln>
              <a:effectLst/>
            </p:spPr>
          </p:cxnSp>
        </p:grpSp>
      </p:grpSp>
      <p:grpSp>
        <p:nvGrpSpPr>
          <p:cNvPr id="301" name="Group 300"/>
          <p:cNvGrpSpPr/>
          <p:nvPr/>
        </p:nvGrpSpPr>
        <p:grpSpPr>
          <a:xfrm>
            <a:off x="9220200" y="1828800"/>
            <a:ext cx="3733800" cy="3733800"/>
            <a:chOff x="9220200" y="1828800"/>
            <a:chExt cx="3733800" cy="3733800"/>
          </a:xfrm>
        </p:grpSpPr>
        <p:sp>
          <p:nvSpPr>
            <p:cNvPr id="235" name="Rectangle 234"/>
            <p:cNvSpPr/>
            <p:nvPr/>
          </p:nvSpPr>
          <p:spPr bwMode="auto">
            <a:xfrm>
              <a:off x="9220200" y="1828800"/>
              <a:ext cx="9144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36" name="Rectangle 235"/>
            <p:cNvSpPr/>
            <p:nvPr/>
          </p:nvSpPr>
          <p:spPr bwMode="auto">
            <a:xfrm>
              <a:off x="10134600" y="1828800"/>
              <a:ext cx="9144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37" name="Rectangle 236"/>
            <p:cNvSpPr/>
            <p:nvPr/>
          </p:nvSpPr>
          <p:spPr bwMode="auto">
            <a:xfrm>
              <a:off x="11125200" y="1828800"/>
              <a:ext cx="9144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38" name="Rectangle 237"/>
            <p:cNvSpPr/>
            <p:nvPr/>
          </p:nvSpPr>
          <p:spPr bwMode="auto">
            <a:xfrm>
              <a:off x="12039600" y="1828800"/>
              <a:ext cx="9144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39" name="Rectangle 238"/>
            <p:cNvSpPr/>
            <p:nvPr/>
          </p:nvSpPr>
          <p:spPr bwMode="auto">
            <a:xfrm>
              <a:off x="9220200" y="2743200"/>
              <a:ext cx="9144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40" name="Rectangle 239"/>
            <p:cNvSpPr/>
            <p:nvPr/>
          </p:nvSpPr>
          <p:spPr bwMode="auto">
            <a:xfrm>
              <a:off x="10134600" y="2743200"/>
              <a:ext cx="9144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41" name="Rectangle 240"/>
            <p:cNvSpPr/>
            <p:nvPr/>
          </p:nvSpPr>
          <p:spPr bwMode="auto">
            <a:xfrm>
              <a:off x="11125200" y="2743200"/>
              <a:ext cx="9144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42" name="Rectangle 241"/>
            <p:cNvSpPr/>
            <p:nvPr/>
          </p:nvSpPr>
          <p:spPr bwMode="auto">
            <a:xfrm>
              <a:off x="12039600" y="2743200"/>
              <a:ext cx="9144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43" name="Rectangle 242"/>
            <p:cNvSpPr/>
            <p:nvPr/>
          </p:nvSpPr>
          <p:spPr bwMode="auto">
            <a:xfrm>
              <a:off x="9220200" y="3733800"/>
              <a:ext cx="9144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44" name="Rectangle 243"/>
            <p:cNvSpPr/>
            <p:nvPr/>
          </p:nvSpPr>
          <p:spPr bwMode="auto">
            <a:xfrm>
              <a:off x="10134600" y="3733800"/>
              <a:ext cx="9144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47" name="Rectangle 246"/>
            <p:cNvSpPr/>
            <p:nvPr/>
          </p:nvSpPr>
          <p:spPr bwMode="auto">
            <a:xfrm>
              <a:off x="9220200" y="4648200"/>
              <a:ext cx="9144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48" name="Rectangle 247"/>
            <p:cNvSpPr/>
            <p:nvPr/>
          </p:nvSpPr>
          <p:spPr bwMode="auto">
            <a:xfrm>
              <a:off x="10134600" y="4648200"/>
              <a:ext cx="914400" cy="914400"/>
            </a:xfrm>
            <a:prstGeom prst="rect">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310" name="Group 309"/>
          <p:cNvGrpSpPr/>
          <p:nvPr/>
        </p:nvGrpSpPr>
        <p:grpSpPr>
          <a:xfrm>
            <a:off x="7315200" y="1828800"/>
            <a:ext cx="304800" cy="3962400"/>
            <a:chOff x="7315200" y="1828800"/>
            <a:chExt cx="304800" cy="3962400"/>
          </a:xfrm>
          <a:solidFill>
            <a:srgbClr val="66FF66"/>
          </a:solidFill>
        </p:grpSpPr>
        <p:sp>
          <p:nvSpPr>
            <p:cNvPr id="162" name="TextBox 161"/>
            <p:cNvSpPr txBox="1"/>
            <p:nvPr/>
          </p:nvSpPr>
          <p:spPr>
            <a:xfrm>
              <a:off x="7315200" y="5486400"/>
              <a:ext cx="304800" cy="304800"/>
            </a:xfrm>
            <a:prstGeom prst="rect">
              <a:avLst/>
            </a:prstGeom>
            <a:noFill/>
            <a:ln w="3175" cap="flat" cmpd="sng" algn="ctr">
              <a:noFill/>
              <a:prstDash val="solid"/>
              <a:round/>
              <a:headEnd type="none" w="med" len="med"/>
              <a:tailEnd type="none" w="med" len="med"/>
            </a:ln>
          </p:spPr>
          <p:txBody>
            <a:bodyPr wrap="none" lIns="0" tIns="0" rIns="0" bIns="0" rtlCol="0" anchor="ctr" anchorCtr="0">
              <a:noAutofit/>
            </a:bodyPr>
            <a:lstStyle/>
            <a:p>
              <a:pPr algn="ctr"/>
              <a:r>
                <a:rPr lang="en-US" sz="1200" b="1" dirty="0" smtClean="0"/>
                <a:t>…</a:t>
              </a:r>
              <a:endParaRPr lang="en-US" sz="1200" b="1" dirty="0"/>
            </a:p>
          </p:txBody>
        </p:sp>
        <p:grpSp>
          <p:nvGrpSpPr>
            <p:cNvPr id="288" name="Group 287"/>
            <p:cNvGrpSpPr/>
            <p:nvPr/>
          </p:nvGrpSpPr>
          <p:grpSpPr>
            <a:xfrm>
              <a:off x="7315200" y="1828800"/>
              <a:ext cx="304800" cy="3657600"/>
              <a:chOff x="7315200" y="1828800"/>
              <a:chExt cx="304800" cy="3657600"/>
            </a:xfrm>
            <a:grpFill/>
            <a:effectLst>
              <a:outerShdw blurRad="50800" dist="38100" dir="2700000">
                <a:srgbClr val="000000">
                  <a:alpha val="43000"/>
                </a:srgbClr>
              </a:outerShdw>
            </a:effectLst>
          </p:grpSpPr>
          <p:sp>
            <p:nvSpPr>
              <p:cNvPr id="123" name="Rectangle 122"/>
              <p:cNvSpPr/>
              <p:nvPr/>
            </p:nvSpPr>
            <p:spPr bwMode="auto">
              <a:xfrm>
                <a:off x="7315200" y="18288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53" name="Rectangle 252"/>
              <p:cNvSpPr/>
              <p:nvPr/>
            </p:nvSpPr>
            <p:spPr bwMode="auto">
              <a:xfrm>
                <a:off x="7315200" y="21336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54" name="Rectangle 253"/>
              <p:cNvSpPr/>
              <p:nvPr/>
            </p:nvSpPr>
            <p:spPr bwMode="auto">
              <a:xfrm>
                <a:off x="7315200" y="24384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55" name="Rectangle 254"/>
              <p:cNvSpPr/>
              <p:nvPr/>
            </p:nvSpPr>
            <p:spPr bwMode="auto">
              <a:xfrm>
                <a:off x="7315200" y="27432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56" name="Rectangle 255"/>
              <p:cNvSpPr/>
              <p:nvPr/>
            </p:nvSpPr>
            <p:spPr bwMode="auto">
              <a:xfrm>
                <a:off x="7315200" y="30480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57" name="Rectangle 256"/>
              <p:cNvSpPr/>
              <p:nvPr/>
            </p:nvSpPr>
            <p:spPr bwMode="auto">
              <a:xfrm>
                <a:off x="7315200" y="33528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58" name="Rectangle 257"/>
              <p:cNvSpPr/>
              <p:nvPr/>
            </p:nvSpPr>
            <p:spPr bwMode="auto">
              <a:xfrm>
                <a:off x="7315200" y="36576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59" name="Rectangle 258"/>
              <p:cNvSpPr/>
              <p:nvPr/>
            </p:nvSpPr>
            <p:spPr bwMode="auto">
              <a:xfrm>
                <a:off x="7315200" y="39624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60" name="Rectangle 259"/>
              <p:cNvSpPr/>
              <p:nvPr/>
            </p:nvSpPr>
            <p:spPr bwMode="auto">
              <a:xfrm>
                <a:off x="7315200" y="42672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61" name="Rectangle 260"/>
              <p:cNvSpPr/>
              <p:nvPr/>
            </p:nvSpPr>
            <p:spPr bwMode="auto">
              <a:xfrm>
                <a:off x="7315200" y="45720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62" name="Rectangle 261"/>
              <p:cNvSpPr/>
              <p:nvPr/>
            </p:nvSpPr>
            <p:spPr bwMode="auto">
              <a:xfrm>
                <a:off x="7315200" y="48768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63" name="Rectangle 262"/>
              <p:cNvSpPr/>
              <p:nvPr/>
            </p:nvSpPr>
            <p:spPr bwMode="auto">
              <a:xfrm>
                <a:off x="7315200" y="51816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grpSp>
        <p:nvGrpSpPr>
          <p:cNvPr id="309" name="Group 308"/>
          <p:cNvGrpSpPr/>
          <p:nvPr/>
        </p:nvGrpSpPr>
        <p:grpSpPr>
          <a:xfrm>
            <a:off x="7620000" y="1981200"/>
            <a:ext cx="4572000" cy="3352800"/>
            <a:chOff x="7620000" y="1981200"/>
            <a:chExt cx="4572000" cy="3352800"/>
          </a:xfrm>
        </p:grpSpPr>
        <p:cxnSp>
          <p:nvCxnSpPr>
            <p:cNvPr id="152" name="Shape 151"/>
            <p:cNvCxnSpPr>
              <a:stCxn id="123" idx="3"/>
            </p:cNvCxnSpPr>
            <p:nvPr/>
          </p:nvCxnSpPr>
          <p:spPr bwMode="auto">
            <a:xfrm>
              <a:off x="7620000" y="1981200"/>
              <a:ext cx="1752600" cy="1588"/>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265" name="Shape 151"/>
            <p:cNvCxnSpPr>
              <a:stCxn id="253" idx="3"/>
            </p:cNvCxnSpPr>
            <p:nvPr/>
          </p:nvCxnSpPr>
          <p:spPr bwMode="auto">
            <a:xfrm>
              <a:off x="7620000" y="2286000"/>
              <a:ext cx="2667000" cy="1588"/>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267" name="Shape 151"/>
            <p:cNvCxnSpPr>
              <a:stCxn id="254" idx="3"/>
            </p:cNvCxnSpPr>
            <p:nvPr/>
          </p:nvCxnSpPr>
          <p:spPr bwMode="auto">
            <a:xfrm flipV="1">
              <a:off x="7620000" y="2438400"/>
              <a:ext cx="3657600" cy="1524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268" name="Shape 151"/>
            <p:cNvCxnSpPr>
              <a:stCxn id="255" idx="3"/>
            </p:cNvCxnSpPr>
            <p:nvPr/>
          </p:nvCxnSpPr>
          <p:spPr bwMode="auto">
            <a:xfrm flipV="1">
              <a:off x="7620000" y="2590800"/>
              <a:ext cx="4572000" cy="3048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269" name="Shape 151"/>
            <p:cNvCxnSpPr>
              <a:stCxn id="256" idx="3"/>
            </p:cNvCxnSpPr>
            <p:nvPr/>
          </p:nvCxnSpPr>
          <p:spPr bwMode="auto">
            <a:xfrm flipV="1">
              <a:off x="7620000" y="2971800"/>
              <a:ext cx="1752600" cy="2286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270" name="Shape 151"/>
            <p:cNvCxnSpPr>
              <a:stCxn id="257" idx="3"/>
            </p:cNvCxnSpPr>
            <p:nvPr/>
          </p:nvCxnSpPr>
          <p:spPr bwMode="auto">
            <a:xfrm flipV="1">
              <a:off x="7620000" y="3048000"/>
              <a:ext cx="2667000" cy="4572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271" name="Shape 151"/>
            <p:cNvCxnSpPr>
              <a:stCxn id="258" idx="3"/>
            </p:cNvCxnSpPr>
            <p:nvPr/>
          </p:nvCxnSpPr>
          <p:spPr bwMode="auto">
            <a:xfrm flipV="1">
              <a:off x="7620000" y="3124200"/>
              <a:ext cx="3657600" cy="6858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272" name="Shape 151"/>
            <p:cNvCxnSpPr>
              <a:stCxn id="259" idx="3"/>
            </p:cNvCxnSpPr>
            <p:nvPr/>
          </p:nvCxnSpPr>
          <p:spPr bwMode="auto">
            <a:xfrm flipV="1">
              <a:off x="7620000" y="3429000"/>
              <a:ext cx="4572000" cy="6858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273" name="Shape 151"/>
            <p:cNvCxnSpPr>
              <a:stCxn id="260" idx="3"/>
            </p:cNvCxnSpPr>
            <p:nvPr/>
          </p:nvCxnSpPr>
          <p:spPr bwMode="auto">
            <a:xfrm flipV="1">
              <a:off x="7620000" y="4267200"/>
              <a:ext cx="2057400" cy="1524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274" name="Shape 151"/>
            <p:cNvCxnSpPr>
              <a:stCxn id="261" idx="3"/>
            </p:cNvCxnSpPr>
            <p:nvPr/>
          </p:nvCxnSpPr>
          <p:spPr bwMode="auto">
            <a:xfrm flipV="1">
              <a:off x="7620000" y="4343400"/>
              <a:ext cx="2971800" cy="3810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275" name="Shape 151"/>
            <p:cNvCxnSpPr>
              <a:stCxn id="262" idx="3"/>
            </p:cNvCxnSpPr>
            <p:nvPr/>
          </p:nvCxnSpPr>
          <p:spPr bwMode="auto">
            <a:xfrm flipV="1">
              <a:off x="7620000" y="4876800"/>
              <a:ext cx="1752600" cy="1524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276" name="Shape 151"/>
            <p:cNvCxnSpPr>
              <a:stCxn id="263" idx="3"/>
            </p:cNvCxnSpPr>
            <p:nvPr/>
          </p:nvCxnSpPr>
          <p:spPr bwMode="auto">
            <a:xfrm flipV="1">
              <a:off x="7620000" y="5181600"/>
              <a:ext cx="2971800" cy="1524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Insensitive to</a:t>
            </a:r>
            <a:br>
              <a:rPr lang="en-US" dirty="0" smtClean="0"/>
            </a:br>
            <a:r>
              <a:rPr lang="en-US" dirty="0" smtClean="0"/>
              <a:t>Balance of Process and Threads</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18</a:t>
            </a:fld>
            <a:endParaRPr lang="en-US" dirty="0"/>
          </a:p>
        </p:txBody>
      </p:sp>
      <p:sp>
        <p:nvSpPr>
          <p:cNvPr id="198" name="Content Placeholder 2"/>
          <p:cNvSpPr txBox="1">
            <a:spLocks/>
          </p:cNvSpPr>
          <p:nvPr/>
        </p:nvSpPr>
        <p:spPr>
          <a:xfrm>
            <a:off x="914400" y="1600200"/>
            <a:ext cx="6400800" cy="533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solidFill>
                  <a:srgbClr val="003366"/>
                </a:solidFill>
              </a:rPr>
              <a:t>In HPGMG, ghost exchanges are </a:t>
            </a:r>
            <a:r>
              <a:rPr lang="en-US" sz="2400" b="1" kern="0" dirty="0" smtClean="0">
                <a:solidFill>
                  <a:srgbClr val="FF0080"/>
                </a:solidFill>
              </a:rPr>
              <a:t>irregular and hierarchical…</a:t>
            </a:r>
          </a:p>
          <a:p>
            <a:pPr marL="548640" lvl="0" indent="-274320" eaLnBrk="0" hangingPunct="0">
              <a:spcBef>
                <a:spcPts val="800"/>
              </a:spcBef>
              <a:buFont typeface="Arial"/>
              <a:buChar char="•"/>
            </a:pPr>
            <a:r>
              <a:rPr lang="en-US" sz="1800" kern="0" dirty="0" smtClean="0">
                <a:solidFill>
                  <a:srgbClr val="003366"/>
                </a:solidFill>
              </a:rPr>
              <a:t>parallelism over collection of boxes owned by process</a:t>
            </a:r>
          </a:p>
          <a:p>
            <a:pPr marL="548640" lvl="0" indent="-274320" eaLnBrk="0" hangingPunct="0">
              <a:spcBef>
                <a:spcPts val="800"/>
              </a:spcBef>
              <a:buFont typeface="Arial"/>
              <a:buChar char="•"/>
            </a:pPr>
            <a:r>
              <a:rPr lang="en-US" sz="1800" kern="0" dirty="0" smtClean="0">
                <a:solidFill>
                  <a:srgbClr val="003366"/>
                </a:solidFill>
              </a:rPr>
              <a:t>faces, edges, corners</a:t>
            </a:r>
            <a:endParaRPr lang="en-US" sz="1800" kern="0" dirty="0" smtClean="0">
              <a:solidFill>
                <a:srgbClr val="FF0080"/>
              </a:solidFill>
            </a:endParaRPr>
          </a:p>
          <a:p>
            <a:pPr marL="274320" lvl="0" indent="-274320" eaLnBrk="0" hangingPunct="0">
              <a:spcBef>
                <a:spcPts val="800"/>
              </a:spcBef>
              <a:buFont typeface="Wingdings" charset="2"/>
              <a:buChar char="§"/>
            </a:pPr>
            <a:r>
              <a:rPr lang="en-US" sz="2400" kern="0" dirty="0" smtClean="0">
                <a:solidFill>
                  <a:srgbClr val="003366"/>
                </a:solidFill>
                <a:latin typeface="+mn-lt"/>
                <a:ea typeface="+mn-ea"/>
                <a:cs typeface="+mn-cs"/>
              </a:rPr>
              <a:t>Flat MPI packs/unpacks sequentially</a:t>
            </a:r>
            <a:endParaRPr lang="en-US" sz="1800" kern="0" dirty="0" smtClean="0">
              <a:solidFill>
                <a:srgbClr val="FF0080"/>
              </a:solidFill>
            </a:endParaRPr>
          </a:p>
        </p:txBody>
      </p:sp>
      <p:grpSp>
        <p:nvGrpSpPr>
          <p:cNvPr id="509" name="Group 508"/>
          <p:cNvGrpSpPr/>
          <p:nvPr/>
        </p:nvGrpSpPr>
        <p:grpSpPr>
          <a:xfrm>
            <a:off x="8229600" y="1752600"/>
            <a:ext cx="4724400" cy="4724400"/>
            <a:chOff x="8229600" y="1752600"/>
            <a:chExt cx="4724400" cy="4724400"/>
          </a:xfrm>
        </p:grpSpPr>
        <p:sp>
          <p:nvSpPr>
            <p:cNvPr id="249" name="Rectangle 248"/>
            <p:cNvSpPr/>
            <p:nvPr/>
          </p:nvSpPr>
          <p:spPr bwMode="auto">
            <a:xfrm>
              <a:off x="8458200" y="2286000"/>
              <a:ext cx="304800" cy="1219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50" name="Rectangle 249"/>
            <p:cNvSpPr/>
            <p:nvPr/>
          </p:nvSpPr>
          <p:spPr bwMode="auto">
            <a:xfrm>
              <a:off x="9982200" y="2286000"/>
              <a:ext cx="304800" cy="1219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51" name="Rectangle 250"/>
            <p:cNvSpPr/>
            <p:nvPr/>
          </p:nvSpPr>
          <p:spPr bwMode="auto">
            <a:xfrm>
              <a:off x="8763000" y="3505200"/>
              <a:ext cx="1219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52" name="Rectangle 251"/>
            <p:cNvSpPr/>
            <p:nvPr/>
          </p:nvSpPr>
          <p:spPr bwMode="auto">
            <a:xfrm>
              <a:off x="8763000" y="1981200"/>
              <a:ext cx="1219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64" name="Rectangle 263"/>
            <p:cNvSpPr/>
            <p:nvPr/>
          </p:nvSpPr>
          <p:spPr bwMode="auto">
            <a:xfrm>
              <a:off x="8458200" y="19812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66" name="Rectangle 265"/>
            <p:cNvSpPr/>
            <p:nvPr/>
          </p:nvSpPr>
          <p:spPr bwMode="auto">
            <a:xfrm>
              <a:off x="9982200" y="19812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77" name="Rectangle 276"/>
            <p:cNvSpPr/>
            <p:nvPr/>
          </p:nvSpPr>
          <p:spPr bwMode="auto">
            <a:xfrm>
              <a:off x="8458200" y="35052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78" name="Rectangle 277"/>
            <p:cNvSpPr/>
            <p:nvPr/>
          </p:nvSpPr>
          <p:spPr bwMode="auto">
            <a:xfrm>
              <a:off x="9982200" y="35052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341" name="Straight Arrow Connector 340"/>
            <p:cNvCxnSpPr/>
            <p:nvPr/>
          </p:nvCxnSpPr>
          <p:spPr bwMode="auto">
            <a:xfrm rot="5400000" flipH="1" flipV="1">
              <a:off x="8305800" y="36576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48" name="Straight Arrow Connector 347"/>
            <p:cNvCxnSpPr/>
            <p:nvPr/>
          </p:nvCxnSpPr>
          <p:spPr bwMode="auto">
            <a:xfrm>
              <a:off x="8305800" y="28956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0" name="Straight Arrow Connector 359"/>
            <p:cNvCxnSpPr/>
            <p:nvPr/>
          </p:nvCxnSpPr>
          <p:spPr bwMode="auto">
            <a:xfrm rot="16200000" flipH="1">
              <a:off x="8305800" y="18288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1" name="Straight Arrow Connector 360"/>
            <p:cNvCxnSpPr/>
            <p:nvPr/>
          </p:nvCxnSpPr>
          <p:spPr bwMode="auto">
            <a:xfrm rot="5400000">
              <a:off x="9219406" y="19812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3" name="Straight Arrow Connector 362"/>
            <p:cNvCxnSpPr/>
            <p:nvPr/>
          </p:nvCxnSpPr>
          <p:spPr bwMode="auto">
            <a:xfrm rot="5400000">
              <a:off x="10134600" y="18288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5" name="Straight Arrow Connector 364"/>
            <p:cNvCxnSpPr/>
            <p:nvPr/>
          </p:nvCxnSpPr>
          <p:spPr bwMode="auto">
            <a:xfrm flipH="1">
              <a:off x="10134600" y="28956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6" name="Straight Arrow Connector 365"/>
            <p:cNvCxnSpPr/>
            <p:nvPr/>
          </p:nvCxnSpPr>
          <p:spPr bwMode="auto">
            <a:xfrm rot="16200000" flipV="1">
              <a:off x="9220994" y="3809206"/>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67" name="Straight Arrow Connector 366"/>
            <p:cNvCxnSpPr/>
            <p:nvPr/>
          </p:nvCxnSpPr>
          <p:spPr bwMode="auto">
            <a:xfrm rot="16200000" flipV="1">
              <a:off x="10136188" y="3656806"/>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19" name="TextBox 418"/>
            <p:cNvSpPr txBox="1"/>
            <p:nvPr/>
          </p:nvSpPr>
          <p:spPr>
            <a:xfrm>
              <a:off x="8763000" y="2286000"/>
              <a:ext cx="1219200" cy="1219200"/>
            </a:xfrm>
            <a:prstGeom prst="rect">
              <a:avLst/>
            </a:prstGeom>
            <a:solidFill>
              <a:srgbClr val="D9D9D9"/>
            </a:solidFill>
            <a:ln w="12700" cap="flat" cmpd="sng" algn="ctr">
              <a:solidFill>
                <a:schemeClr val="tx1"/>
              </a:solidFill>
              <a:prstDash val="solid"/>
              <a:round/>
              <a:headEnd type="none" w="med" len="med"/>
              <a:tailEnd type="none" w="med" len="med"/>
            </a:ln>
          </p:spPr>
          <p:txBody>
            <a:bodyPr wrap="none" lIns="0" tIns="0" rIns="0" bIns="0" rtlCol="0" anchor="ctr" anchorCtr="0">
              <a:noAutofit/>
            </a:bodyPr>
            <a:lstStyle/>
            <a:p>
              <a:pPr algn="ctr"/>
              <a:r>
                <a:rPr lang="en-US" sz="2400" dirty="0" smtClean="0"/>
                <a:t>core 2</a:t>
              </a:r>
              <a:endParaRPr lang="en-US" sz="2400" dirty="0"/>
            </a:p>
          </p:txBody>
        </p:sp>
        <p:sp>
          <p:nvSpPr>
            <p:cNvPr id="425" name="Rectangle 424"/>
            <p:cNvSpPr/>
            <p:nvPr/>
          </p:nvSpPr>
          <p:spPr bwMode="auto">
            <a:xfrm>
              <a:off x="8229600" y="27432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26" name="Rectangle 425"/>
            <p:cNvSpPr/>
            <p:nvPr/>
          </p:nvSpPr>
          <p:spPr bwMode="auto">
            <a:xfrm>
              <a:off x="8229600" y="39624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27" name="Rectangle 426"/>
            <p:cNvSpPr/>
            <p:nvPr/>
          </p:nvSpPr>
          <p:spPr bwMode="auto">
            <a:xfrm>
              <a:off x="10439400" y="39624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28" name="Rectangle 427"/>
            <p:cNvSpPr/>
            <p:nvPr/>
          </p:nvSpPr>
          <p:spPr bwMode="auto">
            <a:xfrm>
              <a:off x="10439400" y="27432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29" name="Rectangle 428"/>
            <p:cNvSpPr/>
            <p:nvPr/>
          </p:nvSpPr>
          <p:spPr bwMode="auto">
            <a:xfrm>
              <a:off x="8229600" y="17526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30" name="Rectangle 429"/>
            <p:cNvSpPr/>
            <p:nvPr/>
          </p:nvSpPr>
          <p:spPr bwMode="auto">
            <a:xfrm>
              <a:off x="10439400" y="17526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31" name="Rectangle 430"/>
            <p:cNvSpPr/>
            <p:nvPr/>
          </p:nvSpPr>
          <p:spPr bwMode="auto">
            <a:xfrm rot="16200000">
              <a:off x="9334500" y="38481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32" name="Rectangle 431"/>
            <p:cNvSpPr/>
            <p:nvPr/>
          </p:nvSpPr>
          <p:spPr bwMode="auto">
            <a:xfrm rot="16200000">
              <a:off x="9334500" y="16383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33" name="Rectangle 432"/>
            <p:cNvSpPr/>
            <p:nvPr/>
          </p:nvSpPr>
          <p:spPr bwMode="auto">
            <a:xfrm>
              <a:off x="10896600" y="2286000"/>
              <a:ext cx="304800" cy="1219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34" name="Rectangle 433"/>
            <p:cNvSpPr/>
            <p:nvPr/>
          </p:nvSpPr>
          <p:spPr bwMode="auto">
            <a:xfrm>
              <a:off x="12420600" y="2286000"/>
              <a:ext cx="304800" cy="1219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35" name="Rectangle 434"/>
            <p:cNvSpPr/>
            <p:nvPr/>
          </p:nvSpPr>
          <p:spPr bwMode="auto">
            <a:xfrm>
              <a:off x="11201400" y="3505200"/>
              <a:ext cx="1219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36" name="Rectangle 435"/>
            <p:cNvSpPr/>
            <p:nvPr/>
          </p:nvSpPr>
          <p:spPr bwMode="auto">
            <a:xfrm>
              <a:off x="11201400" y="1981200"/>
              <a:ext cx="1219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37" name="Rectangle 436"/>
            <p:cNvSpPr/>
            <p:nvPr/>
          </p:nvSpPr>
          <p:spPr bwMode="auto">
            <a:xfrm>
              <a:off x="10896600" y="19812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38" name="Rectangle 437"/>
            <p:cNvSpPr/>
            <p:nvPr/>
          </p:nvSpPr>
          <p:spPr bwMode="auto">
            <a:xfrm>
              <a:off x="12420600" y="19812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39" name="Rectangle 438"/>
            <p:cNvSpPr/>
            <p:nvPr/>
          </p:nvSpPr>
          <p:spPr bwMode="auto">
            <a:xfrm>
              <a:off x="10896600" y="35052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40" name="Rectangle 439"/>
            <p:cNvSpPr/>
            <p:nvPr/>
          </p:nvSpPr>
          <p:spPr bwMode="auto">
            <a:xfrm>
              <a:off x="12420600" y="35052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41" name="Straight Arrow Connector 440"/>
            <p:cNvCxnSpPr/>
            <p:nvPr/>
          </p:nvCxnSpPr>
          <p:spPr bwMode="auto">
            <a:xfrm rot="5400000" flipH="1" flipV="1">
              <a:off x="10744200" y="36576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2" name="Straight Arrow Connector 441"/>
            <p:cNvCxnSpPr/>
            <p:nvPr/>
          </p:nvCxnSpPr>
          <p:spPr bwMode="auto">
            <a:xfrm>
              <a:off x="10744200" y="28956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3" name="Straight Arrow Connector 442"/>
            <p:cNvCxnSpPr/>
            <p:nvPr/>
          </p:nvCxnSpPr>
          <p:spPr bwMode="auto">
            <a:xfrm rot="16200000" flipH="1">
              <a:off x="10744200" y="18288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4" name="Straight Arrow Connector 443"/>
            <p:cNvCxnSpPr/>
            <p:nvPr/>
          </p:nvCxnSpPr>
          <p:spPr bwMode="auto">
            <a:xfrm rot="5400000">
              <a:off x="11657806" y="19812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5" name="Straight Arrow Connector 444"/>
            <p:cNvCxnSpPr/>
            <p:nvPr/>
          </p:nvCxnSpPr>
          <p:spPr bwMode="auto">
            <a:xfrm rot="5400000">
              <a:off x="12573000" y="18288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6" name="Straight Arrow Connector 445"/>
            <p:cNvCxnSpPr/>
            <p:nvPr/>
          </p:nvCxnSpPr>
          <p:spPr bwMode="auto">
            <a:xfrm flipH="1">
              <a:off x="12573000" y="28956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7" name="Straight Arrow Connector 446"/>
            <p:cNvCxnSpPr/>
            <p:nvPr/>
          </p:nvCxnSpPr>
          <p:spPr bwMode="auto">
            <a:xfrm rot="16200000" flipV="1">
              <a:off x="11659394" y="3809206"/>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48" name="Straight Arrow Connector 447"/>
            <p:cNvCxnSpPr/>
            <p:nvPr/>
          </p:nvCxnSpPr>
          <p:spPr bwMode="auto">
            <a:xfrm rot="16200000" flipV="1">
              <a:off x="12574588" y="3656806"/>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49" name="TextBox 448"/>
            <p:cNvSpPr txBox="1"/>
            <p:nvPr/>
          </p:nvSpPr>
          <p:spPr>
            <a:xfrm>
              <a:off x="11201400" y="2286000"/>
              <a:ext cx="1219200" cy="1219200"/>
            </a:xfrm>
            <a:prstGeom prst="rect">
              <a:avLst/>
            </a:prstGeom>
            <a:solidFill>
              <a:srgbClr val="D9D9D9"/>
            </a:solidFill>
            <a:ln w="12700" cap="flat" cmpd="sng" algn="ctr">
              <a:solidFill>
                <a:schemeClr val="tx1"/>
              </a:solidFill>
              <a:prstDash val="solid"/>
              <a:round/>
              <a:headEnd type="none" w="med" len="med"/>
              <a:tailEnd type="none" w="med" len="med"/>
            </a:ln>
          </p:spPr>
          <p:txBody>
            <a:bodyPr wrap="none" lIns="0" tIns="0" rIns="0" bIns="0" rtlCol="0" anchor="ctr" anchorCtr="0">
              <a:noAutofit/>
            </a:bodyPr>
            <a:lstStyle/>
            <a:p>
              <a:pPr algn="ctr"/>
              <a:r>
                <a:rPr lang="en-US" sz="2400" dirty="0" smtClean="0"/>
                <a:t>core 3</a:t>
              </a:r>
              <a:endParaRPr lang="en-US" sz="2400" dirty="0"/>
            </a:p>
          </p:txBody>
        </p:sp>
        <p:sp>
          <p:nvSpPr>
            <p:cNvPr id="450" name="Rectangle 449"/>
            <p:cNvSpPr/>
            <p:nvPr/>
          </p:nvSpPr>
          <p:spPr bwMode="auto">
            <a:xfrm>
              <a:off x="10668000" y="27432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51" name="Rectangle 450"/>
            <p:cNvSpPr/>
            <p:nvPr/>
          </p:nvSpPr>
          <p:spPr bwMode="auto">
            <a:xfrm>
              <a:off x="10668000" y="39624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52" name="Rectangle 451"/>
            <p:cNvSpPr/>
            <p:nvPr/>
          </p:nvSpPr>
          <p:spPr bwMode="auto">
            <a:xfrm>
              <a:off x="12877800" y="39624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53" name="Rectangle 452"/>
            <p:cNvSpPr/>
            <p:nvPr/>
          </p:nvSpPr>
          <p:spPr bwMode="auto">
            <a:xfrm>
              <a:off x="12877800" y="27432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54" name="Rectangle 453"/>
            <p:cNvSpPr/>
            <p:nvPr/>
          </p:nvSpPr>
          <p:spPr bwMode="auto">
            <a:xfrm>
              <a:off x="10668000" y="17526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55" name="Rectangle 454"/>
            <p:cNvSpPr/>
            <p:nvPr/>
          </p:nvSpPr>
          <p:spPr bwMode="auto">
            <a:xfrm>
              <a:off x="12877800" y="17526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56" name="Rectangle 455"/>
            <p:cNvSpPr/>
            <p:nvPr/>
          </p:nvSpPr>
          <p:spPr bwMode="auto">
            <a:xfrm rot="16200000">
              <a:off x="11772900" y="38481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57" name="Rectangle 456"/>
            <p:cNvSpPr/>
            <p:nvPr/>
          </p:nvSpPr>
          <p:spPr bwMode="auto">
            <a:xfrm rot="16200000">
              <a:off x="11772900" y="16383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58" name="Rectangle 457"/>
            <p:cNvSpPr/>
            <p:nvPr/>
          </p:nvSpPr>
          <p:spPr bwMode="auto">
            <a:xfrm>
              <a:off x="8458200" y="4724400"/>
              <a:ext cx="304800" cy="1219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59" name="Rectangle 458"/>
            <p:cNvSpPr/>
            <p:nvPr/>
          </p:nvSpPr>
          <p:spPr bwMode="auto">
            <a:xfrm>
              <a:off x="9982200" y="4724400"/>
              <a:ext cx="304800" cy="1219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60" name="Rectangle 459"/>
            <p:cNvSpPr/>
            <p:nvPr/>
          </p:nvSpPr>
          <p:spPr bwMode="auto">
            <a:xfrm>
              <a:off x="8763000" y="5943600"/>
              <a:ext cx="1219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61" name="Rectangle 460"/>
            <p:cNvSpPr/>
            <p:nvPr/>
          </p:nvSpPr>
          <p:spPr bwMode="auto">
            <a:xfrm>
              <a:off x="8763000" y="4419600"/>
              <a:ext cx="1219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62" name="Rectangle 461"/>
            <p:cNvSpPr/>
            <p:nvPr/>
          </p:nvSpPr>
          <p:spPr bwMode="auto">
            <a:xfrm>
              <a:off x="8458200" y="44196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63" name="Rectangle 462"/>
            <p:cNvSpPr/>
            <p:nvPr/>
          </p:nvSpPr>
          <p:spPr bwMode="auto">
            <a:xfrm>
              <a:off x="9982200" y="44196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64" name="Rectangle 463"/>
            <p:cNvSpPr/>
            <p:nvPr/>
          </p:nvSpPr>
          <p:spPr bwMode="auto">
            <a:xfrm>
              <a:off x="8458200" y="59436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65" name="Rectangle 464"/>
            <p:cNvSpPr/>
            <p:nvPr/>
          </p:nvSpPr>
          <p:spPr bwMode="auto">
            <a:xfrm>
              <a:off x="9982200" y="59436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66" name="Straight Arrow Connector 465"/>
            <p:cNvCxnSpPr/>
            <p:nvPr/>
          </p:nvCxnSpPr>
          <p:spPr bwMode="auto">
            <a:xfrm rot="5400000" flipH="1" flipV="1">
              <a:off x="8305800" y="60960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7" name="Straight Arrow Connector 466"/>
            <p:cNvCxnSpPr/>
            <p:nvPr/>
          </p:nvCxnSpPr>
          <p:spPr bwMode="auto">
            <a:xfrm>
              <a:off x="8305800" y="53340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8" name="Straight Arrow Connector 467"/>
            <p:cNvCxnSpPr/>
            <p:nvPr/>
          </p:nvCxnSpPr>
          <p:spPr bwMode="auto">
            <a:xfrm rot="16200000" flipH="1">
              <a:off x="8305800" y="42672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69" name="Straight Arrow Connector 468"/>
            <p:cNvCxnSpPr/>
            <p:nvPr/>
          </p:nvCxnSpPr>
          <p:spPr bwMode="auto">
            <a:xfrm rot="5400000">
              <a:off x="9219406" y="44196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0" name="Straight Arrow Connector 469"/>
            <p:cNvCxnSpPr/>
            <p:nvPr/>
          </p:nvCxnSpPr>
          <p:spPr bwMode="auto">
            <a:xfrm rot="5400000">
              <a:off x="10134600" y="42672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1" name="Straight Arrow Connector 470"/>
            <p:cNvCxnSpPr/>
            <p:nvPr/>
          </p:nvCxnSpPr>
          <p:spPr bwMode="auto">
            <a:xfrm flipH="1">
              <a:off x="10134600" y="53340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2" name="Straight Arrow Connector 471"/>
            <p:cNvCxnSpPr/>
            <p:nvPr/>
          </p:nvCxnSpPr>
          <p:spPr bwMode="auto">
            <a:xfrm rot="16200000" flipV="1">
              <a:off x="9220994" y="6247606"/>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73" name="Straight Arrow Connector 472"/>
            <p:cNvCxnSpPr/>
            <p:nvPr/>
          </p:nvCxnSpPr>
          <p:spPr bwMode="auto">
            <a:xfrm rot="16200000" flipV="1">
              <a:off x="10136188" y="6095206"/>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74" name="TextBox 473"/>
            <p:cNvSpPr txBox="1"/>
            <p:nvPr/>
          </p:nvSpPr>
          <p:spPr>
            <a:xfrm>
              <a:off x="8763000" y="4724400"/>
              <a:ext cx="1219200" cy="1219200"/>
            </a:xfrm>
            <a:prstGeom prst="rect">
              <a:avLst/>
            </a:prstGeom>
            <a:solidFill>
              <a:srgbClr val="D9D9D9"/>
            </a:solidFill>
            <a:ln w="12700" cap="flat" cmpd="sng" algn="ctr">
              <a:solidFill>
                <a:schemeClr val="tx1"/>
              </a:solidFill>
              <a:prstDash val="solid"/>
              <a:round/>
              <a:headEnd type="none" w="med" len="med"/>
              <a:tailEnd type="none" w="med" len="med"/>
            </a:ln>
          </p:spPr>
          <p:txBody>
            <a:bodyPr wrap="none" lIns="0" tIns="0" rIns="0" bIns="0" rtlCol="0" anchor="ctr" anchorCtr="0">
              <a:noAutofit/>
            </a:bodyPr>
            <a:lstStyle/>
            <a:p>
              <a:pPr algn="ctr"/>
              <a:r>
                <a:rPr lang="en-US" sz="2400" dirty="0" smtClean="0"/>
                <a:t>core 0</a:t>
              </a:r>
              <a:endParaRPr lang="en-US" sz="2400" dirty="0"/>
            </a:p>
          </p:txBody>
        </p:sp>
        <p:sp>
          <p:nvSpPr>
            <p:cNvPr id="475" name="Rectangle 474"/>
            <p:cNvSpPr/>
            <p:nvPr/>
          </p:nvSpPr>
          <p:spPr bwMode="auto">
            <a:xfrm>
              <a:off x="8229600" y="51816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76" name="Rectangle 475"/>
            <p:cNvSpPr/>
            <p:nvPr/>
          </p:nvSpPr>
          <p:spPr bwMode="auto">
            <a:xfrm>
              <a:off x="8229600" y="64008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77" name="Rectangle 476"/>
            <p:cNvSpPr/>
            <p:nvPr/>
          </p:nvSpPr>
          <p:spPr bwMode="auto">
            <a:xfrm>
              <a:off x="10439400" y="64008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78" name="Rectangle 477"/>
            <p:cNvSpPr/>
            <p:nvPr/>
          </p:nvSpPr>
          <p:spPr bwMode="auto">
            <a:xfrm>
              <a:off x="10439400" y="51816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79" name="Rectangle 478"/>
            <p:cNvSpPr/>
            <p:nvPr/>
          </p:nvSpPr>
          <p:spPr bwMode="auto">
            <a:xfrm>
              <a:off x="8229600" y="41910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80" name="Rectangle 479"/>
            <p:cNvSpPr/>
            <p:nvPr/>
          </p:nvSpPr>
          <p:spPr bwMode="auto">
            <a:xfrm>
              <a:off x="10439400" y="41910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81" name="Rectangle 480"/>
            <p:cNvSpPr/>
            <p:nvPr/>
          </p:nvSpPr>
          <p:spPr bwMode="auto">
            <a:xfrm rot="16200000">
              <a:off x="9334500" y="62865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82" name="Rectangle 481"/>
            <p:cNvSpPr/>
            <p:nvPr/>
          </p:nvSpPr>
          <p:spPr bwMode="auto">
            <a:xfrm rot="16200000">
              <a:off x="9334500" y="40767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83" name="Rectangle 482"/>
            <p:cNvSpPr/>
            <p:nvPr/>
          </p:nvSpPr>
          <p:spPr bwMode="auto">
            <a:xfrm>
              <a:off x="10896600" y="4724400"/>
              <a:ext cx="304800" cy="1219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84" name="Rectangle 483"/>
            <p:cNvSpPr/>
            <p:nvPr/>
          </p:nvSpPr>
          <p:spPr bwMode="auto">
            <a:xfrm>
              <a:off x="12420600" y="4724400"/>
              <a:ext cx="304800" cy="1219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85" name="Rectangle 484"/>
            <p:cNvSpPr/>
            <p:nvPr/>
          </p:nvSpPr>
          <p:spPr bwMode="auto">
            <a:xfrm>
              <a:off x="11201400" y="5943600"/>
              <a:ext cx="1219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86" name="Rectangle 485"/>
            <p:cNvSpPr/>
            <p:nvPr/>
          </p:nvSpPr>
          <p:spPr bwMode="auto">
            <a:xfrm>
              <a:off x="11201400" y="4419600"/>
              <a:ext cx="1219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87" name="Rectangle 486"/>
            <p:cNvSpPr/>
            <p:nvPr/>
          </p:nvSpPr>
          <p:spPr bwMode="auto">
            <a:xfrm>
              <a:off x="10896600" y="44196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88" name="Rectangle 487"/>
            <p:cNvSpPr/>
            <p:nvPr/>
          </p:nvSpPr>
          <p:spPr bwMode="auto">
            <a:xfrm>
              <a:off x="12420600" y="44196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89" name="Rectangle 488"/>
            <p:cNvSpPr/>
            <p:nvPr/>
          </p:nvSpPr>
          <p:spPr bwMode="auto">
            <a:xfrm>
              <a:off x="10896600" y="59436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90" name="Rectangle 489"/>
            <p:cNvSpPr/>
            <p:nvPr/>
          </p:nvSpPr>
          <p:spPr bwMode="auto">
            <a:xfrm>
              <a:off x="12420600" y="59436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91" name="Straight Arrow Connector 490"/>
            <p:cNvCxnSpPr/>
            <p:nvPr/>
          </p:nvCxnSpPr>
          <p:spPr bwMode="auto">
            <a:xfrm rot="5400000" flipH="1" flipV="1">
              <a:off x="10744200" y="60960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92" name="Straight Arrow Connector 491"/>
            <p:cNvCxnSpPr/>
            <p:nvPr/>
          </p:nvCxnSpPr>
          <p:spPr bwMode="auto">
            <a:xfrm>
              <a:off x="10744200" y="53340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93" name="Straight Arrow Connector 492"/>
            <p:cNvCxnSpPr/>
            <p:nvPr/>
          </p:nvCxnSpPr>
          <p:spPr bwMode="auto">
            <a:xfrm rot="16200000" flipH="1">
              <a:off x="10744200" y="42672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94" name="Straight Arrow Connector 493"/>
            <p:cNvCxnSpPr/>
            <p:nvPr/>
          </p:nvCxnSpPr>
          <p:spPr bwMode="auto">
            <a:xfrm rot="5400000">
              <a:off x="11657806" y="44196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95" name="Straight Arrow Connector 494"/>
            <p:cNvCxnSpPr/>
            <p:nvPr/>
          </p:nvCxnSpPr>
          <p:spPr bwMode="auto">
            <a:xfrm rot="5400000">
              <a:off x="12573000" y="42672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96" name="Straight Arrow Connector 495"/>
            <p:cNvCxnSpPr/>
            <p:nvPr/>
          </p:nvCxnSpPr>
          <p:spPr bwMode="auto">
            <a:xfrm flipH="1">
              <a:off x="12573000" y="53340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97" name="Straight Arrow Connector 496"/>
            <p:cNvCxnSpPr/>
            <p:nvPr/>
          </p:nvCxnSpPr>
          <p:spPr bwMode="auto">
            <a:xfrm rot="16200000" flipV="1">
              <a:off x="11659394" y="6247606"/>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498" name="Straight Arrow Connector 497"/>
            <p:cNvCxnSpPr/>
            <p:nvPr/>
          </p:nvCxnSpPr>
          <p:spPr bwMode="auto">
            <a:xfrm rot="16200000" flipV="1">
              <a:off x="12574588" y="6095206"/>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499" name="TextBox 498"/>
            <p:cNvSpPr txBox="1"/>
            <p:nvPr/>
          </p:nvSpPr>
          <p:spPr>
            <a:xfrm>
              <a:off x="11201400" y="4724400"/>
              <a:ext cx="1219200" cy="1219200"/>
            </a:xfrm>
            <a:prstGeom prst="rect">
              <a:avLst/>
            </a:prstGeom>
            <a:solidFill>
              <a:srgbClr val="D9D9D9"/>
            </a:solidFill>
            <a:ln w="12700" cap="flat" cmpd="sng" algn="ctr">
              <a:solidFill>
                <a:schemeClr val="tx1"/>
              </a:solidFill>
              <a:prstDash val="solid"/>
              <a:round/>
              <a:headEnd type="none" w="med" len="med"/>
              <a:tailEnd type="none" w="med" len="med"/>
            </a:ln>
          </p:spPr>
          <p:txBody>
            <a:bodyPr wrap="none" lIns="0" tIns="0" rIns="0" bIns="0" rtlCol="0" anchor="ctr" anchorCtr="0">
              <a:noAutofit/>
            </a:bodyPr>
            <a:lstStyle/>
            <a:p>
              <a:pPr algn="ctr"/>
              <a:r>
                <a:rPr lang="en-US" sz="2400" dirty="0" smtClean="0"/>
                <a:t>core 1</a:t>
              </a:r>
              <a:endParaRPr lang="en-US" sz="2400" dirty="0"/>
            </a:p>
          </p:txBody>
        </p:sp>
        <p:sp>
          <p:nvSpPr>
            <p:cNvPr id="500" name="Rectangle 499"/>
            <p:cNvSpPr/>
            <p:nvPr/>
          </p:nvSpPr>
          <p:spPr bwMode="auto">
            <a:xfrm>
              <a:off x="10668000" y="51816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1" name="Rectangle 500"/>
            <p:cNvSpPr/>
            <p:nvPr/>
          </p:nvSpPr>
          <p:spPr bwMode="auto">
            <a:xfrm>
              <a:off x="10668000" y="64008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2" name="Rectangle 501"/>
            <p:cNvSpPr/>
            <p:nvPr/>
          </p:nvSpPr>
          <p:spPr bwMode="auto">
            <a:xfrm>
              <a:off x="12877800" y="64008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3" name="Rectangle 502"/>
            <p:cNvSpPr/>
            <p:nvPr/>
          </p:nvSpPr>
          <p:spPr bwMode="auto">
            <a:xfrm>
              <a:off x="12877800" y="51816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4" name="Rectangle 503"/>
            <p:cNvSpPr/>
            <p:nvPr/>
          </p:nvSpPr>
          <p:spPr bwMode="auto">
            <a:xfrm>
              <a:off x="10668000" y="41910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5" name="Rectangle 504"/>
            <p:cNvSpPr/>
            <p:nvPr/>
          </p:nvSpPr>
          <p:spPr bwMode="auto">
            <a:xfrm>
              <a:off x="12877800" y="41910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6" name="Rectangle 505"/>
            <p:cNvSpPr/>
            <p:nvPr/>
          </p:nvSpPr>
          <p:spPr bwMode="auto">
            <a:xfrm rot="16200000">
              <a:off x="11772900" y="62865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07" name="Rectangle 506"/>
            <p:cNvSpPr/>
            <p:nvPr/>
          </p:nvSpPr>
          <p:spPr bwMode="auto">
            <a:xfrm rot="16200000">
              <a:off x="11772900" y="40767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676" name="Group 675"/>
          <p:cNvGrpSpPr/>
          <p:nvPr/>
        </p:nvGrpSpPr>
        <p:grpSpPr>
          <a:xfrm>
            <a:off x="914400" y="1676400"/>
            <a:ext cx="12115800" cy="4876800"/>
            <a:chOff x="914400" y="1676400"/>
            <a:chExt cx="12115800" cy="4876800"/>
          </a:xfrm>
        </p:grpSpPr>
        <p:grpSp>
          <p:nvGrpSpPr>
            <p:cNvPr id="612" name="Group 611"/>
            <p:cNvGrpSpPr/>
            <p:nvPr/>
          </p:nvGrpSpPr>
          <p:grpSpPr>
            <a:xfrm>
              <a:off x="8153400" y="1676400"/>
              <a:ext cx="4876800" cy="4876800"/>
              <a:chOff x="8153400" y="1676400"/>
              <a:chExt cx="4876800" cy="4876800"/>
            </a:xfrm>
          </p:grpSpPr>
          <p:sp>
            <p:nvSpPr>
              <p:cNvPr id="508" name="Rectangle 507"/>
              <p:cNvSpPr/>
              <p:nvPr/>
            </p:nvSpPr>
            <p:spPr bwMode="auto">
              <a:xfrm>
                <a:off x="8153400" y="1676400"/>
                <a:ext cx="4876800" cy="4876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611" name="Group 610"/>
              <p:cNvGrpSpPr/>
              <p:nvPr/>
            </p:nvGrpSpPr>
            <p:grpSpPr>
              <a:xfrm>
                <a:off x="8839200" y="2362200"/>
                <a:ext cx="3505200" cy="3505200"/>
                <a:chOff x="8839200" y="2362200"/>
                <a:chExt cx="3505200" cy="3505200"/>
              </a:xfrm>
            </p:grpSpPr>
            <p:sp>
              <p:nvSpPr>
                <p:cNvPr id="561" name="Rectangle 560"/>
                <p:cNvSpPr/>
                <p:nvPr/>
              </p:nvSpPr>
              <p:spPr bwMode="auto">
                <a:xfrm>
                  <a:off x="9067800" y="2895600"/>
                  <a:ext cx="304800" cy="24384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62" name="Rectangle 561"/>
                <p:cNvSpPr/>
                <p:nvPr/>
              </p:nvSpPr>
              <p:spPr bwMode="auto">
                <a:xfrm>
                  <a:off x="11811000" y="2895600"/>
                  <a:ext cx="304800" cy="24384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63" name="Rectangle 562"/>
                <p:cNvSpPr/>
                <p:nvPr/>
              </p:nvSpPr>
              <p:spPr bwMode="auto">
                <a:xfrm>
                  <a:off x="9372600" y="5334000"/>
                  <a:ext cx="24384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64" name="Rectangle 563"/>
                <p:cNvSpPr/>
                <p:nvPr/>
              </p:nvSpPr>
              <p:spPr bwMode="auto">
                <a:xfrm>
                  <a:off x="9372600" y="2590800"/>
                  <a:ext cx="24384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65" name="Rectangle 564"/>
                <p:cNvSpPr/>
                <p:nvPr/>
              </p:nvSpPr>
              <p:spPr bwMode="auto">
                <a:xfrm>
                  <a:off x="9067800" y="25908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66" name="Rectangle 565"/>
                <p:cNvSpPr/>
                <p:nvPr/>
              </p:nvSpPr>
              <p:spPr bwMode="auto">
                <a:xfrm>
                  <a:off x="11811000" y="25908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67" name="Rectangle 566"/>
                <p:cNvSpPr/>
                <p:nvPr/>
              </p:nvSpPr>
              <p:spPr bwMode="auto">
                <a:xfrm>
                  <a:off x="9067800" y="53340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68" name="Rectangle 567"/>
                <p:cNvSpPr/>
                <p:nvPr/>
              </p:nvSpPr>
              <p:spPr bwMode="auto">
                <a:xfrm>
                  <a:off x="11811000" y="5334000"/>
                  <a:ext cx="3048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569" name="Straight Arrow Connector 568"/>
                <p:cNvCxnSpPr/>
                <p:nvPr/>
              </p:nvCxnSpPr>
              <p:spPr bwMode="auto">
                <a:xfrm rot="5400000" flipH="1" flipV="1">
                  <a:off x="8915400" y="54864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0" name="Straight Arrow Connector 569"/>
                <p:cNvCxnSpPr/>
                <p:nvPr/>
              </p:nvCxnSpPr>
              <p:spPr bwMode="auto">
                <a:xfrm>
                  <a:off x="8915400" y="41148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1" name="Straight Arrow Connector 570"/>
                <p:cNvCxnSpPr/>
                <p:nvPr/>
              </p:nvCxnSpPr>
              <p:spPr bwMode="auto">
                <a:xfrm rot="16200000" flipH="1">
                  <a:off x="8915400" y="24384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2" name="Straight Arrow Connector 571"/>
                <p:cNvCxnSpPr/>
                <p:nvPr/>
              </p:nvCxnSpPr>
              <p:spPr bwMode="auto">
                <a:xfrm rot="5400000">
                  <a:off x="10438606" y="25908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3" name="Straight Arrow Connector 572"/>
                <p:cNvCxnSpPr/>
                <p:nvPr/>
              </p:nvCxnSpPr>
              <p:spPr bwMode="auto">
                <a:xfrm rot="5400000">
                  <a:off x="11963400" y="2438400"/>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4" name="Straight Arrow Connector 573"/>
                <p:cNvCxnSpPr/>
                <p:nvPr/>
              </p:nvCxnSpPr>
              <p:spPr bwMode="auto">
                <a:xfrm flipH="1">
                  <a:off x="11963400" y="4114800"/>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5" name="Straight Arrow Connector 574"/>
                <p:cNvCxnSpPr/>
                <p:nvPr/>
              </p:nvCxnSpPr>
              <p:spPr bwMode="auto">
                <a:xfrm rot="16200000" flipV="1">
                  <a:off x="10440194" y="5638006"/>
                  <a:ext cx="304800" cy="158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576" name="Straight Arrow Connector 575"/>
                <p:cNvCxnSpPr/>
                <p:nvPr/>
              </p:nvCxnSpPr>
              <p:spPr bwMode="auto">
                <a:xfrm rot="16200000" flipV="1">
                  <a:off x="11964988" y="5485606"/>
                  <a:ext cx="304800" cy="3048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577" name="TextBox 576"/>
                <p:cNvSpPr txBox="1"/>
                <p:nvPr/>
              </p:nvSpPr>
              <p:spPr>
                <a:xfrm>
                  <a:off x="9372600" y="2895600"/>
                  <a:ext cx="2438400" cy="2438400"/>
                </a:xfrm>
                <a:prstGeom prst="rect">
                  <a:avLst/>
                </a:prstGeom>
                <a:solidFill>
                  <a:srgbClr val="D9D9D9"/>
                </a:solidFill>
                <a:ln w="12700" cap="flat" cmpd="sng" algn="ctr">
                  <a:solidFill>
                    <a:schemeClr val="tx1"/>
                  </a:solidFill>
                  <a:prstDash val="solid"/>
                  <a:round/>
                  <a:headEnd type="none" w="med" len="med"/>
                  <a:tailEnd type="none" w="med" len="med"/>
                </a:ln>
              </p:spPr>
              <p:txBody>
                <a:bodyPr wrap="none" lIns="0" tIns="0" rIns="0" bIns="0" rtlCol="0" anchor="ctr" anchorCtr="0">
                  <a:noAutofit/>
                </a:bodyPr>
                <a:lstStyle/>
                <a:p>
                  <a:pPr algn="ctr"/>
                  <a:r>
                    <a:rPr lang="en-US" sz="2400" dirty="0" smtClean="0"/>
                    <a:t>thread 0,1,2,3</a:t>
                  </a:r>
                  <a:endParaRPr lang="en-US" sz="2400" dirty="0"/>
                </a:p>
              </p:txBody>
            </p:sp>
            <p:sp>
              <p:nvSpPr>
                <p:cNvPr id="578" name="Rectangle 577"/>
                <p:cNvSpPr/>
                <p:nvPr/>
              </p:nvSpPr>
              <p:spPr bwMode="auto">
                <a:xfrm>
                  <a:off x="8839200" y="39624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79" name="Rectangle 578"/>
                <p:cNvSpPr/>
                <p:nvPr/>
              </p:nvSpPr>
              <p:spPr bwMode="auto">
                <a:xfrm>
                  <a:off x="8839200" y="57912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80" name="Rectangle 579"/>
                <p:cNvSpPr/>
                <p:nvPr/>
              </p:nvSpPr>
              <p:spPr bwMode="auto">
                <a:xfrm>
                  <a:off x="12268200" y="57912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81" name="Rectangle 580"/>
                <p:cNvSpPr/>
                <p:nvPr/>
              </p:nvSpPr>
              <p:spPr bwMode="auto">
                <a:xfrm>
                  <a:off x="12268200" y="39624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82" name="Rectangle 581"/>
                <p:cNvSpPr/>
                <p:nvPr/>
              </p:nvSpPr>
              <p:spPr bwMode="auto">
                <a:xfrm>
                  <a:off x="8839200" y="23622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83" name="Rectangle 582"/>
                <p:cNvSpPr/>
                <p:nvPr/>
              </p:nvSpPr>
              <p:spPr bwMode="auto">
                <a:xfrm>
                  <a:off x="12268200" y="2362200"/>
                  <a:ext cx="76200" cy="762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84" name="Rectangle 583"/>
                <p:cNvSpPr/>
                <p:nvPr/>
              </p:nvSpPr>
              <p:spPr bwMode="auto">
                <a:xfrm rot="16200000">
                  <a:off x="10553700" y="56769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85" name="Rectangle 584"/>
                <p:cNvSpPr/>
                <p:nvPr/>
              </p:nvSpPr>
              <p:spPr bwMode="auto">
                <a:xfrm rot="16200000">
                  <a:off x="10553700" y="2247900"/>
                  <a:ext cx="76200" cy="3048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sp>
          <p:nvSpPr>
            <p:cNvPr id="646" name="Content Placeholder 2"/>
            <p:cNvSpPr txBox="1">
              <a:spLocks/>
            </p:cNvSpPr>
            <p:nvPr/>
          </p:nvSpPr>
          <p:spPr>
            <a:xfrm>
              <a:off x="914400" y="3733800"/>
              <a:ext cx="6400800" cy="1676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err="1" smtClean="0">
                  <a:solidFill>
                    <a:srgbClr val="003366"/>
                  </a:solidFill>
                  <a:latin typeface="+mn-lt"/>
                  <a:ea typeface="+mn-ea"/>
                  <a:cs typeface="+mn-cs"/>
                </a:rPr>
                <a:t>MPI+OpenMP</a:t>
              </a:r>
              <a:r>
                <a:rPr lang="en-US" sz="2400" kern="0" dirty="0" smtClean="0">
                  <a:solidFill>
                    <a:srgbClr val="003366"/>
                  </a:solidFill>
                  <a:latin typeface="+mn-lt"/>
                  <a:ea typeface="+mn-ea"/>
                  <a:cs typeface="+mn-cs"/>
                </a:rPr>
                <a:t> enables larger boxes per process (better </a:t>
              </a:r>
              <a:r>
                <a:rPr lang="en-US" sz="2400" kern="0" dirty="0" err="1" smtClean="0">
                  <a:solidFill>
                    <a:srgbClr val="003366"/>
                  </a:solidFill>
                  <a:latin typeface="+mn-lt"/>
                  <a:ea typeface="+mn-ea"/>
                  <a:cs typeface="+mn-cs"/>
                </a:rPr>
                <a:t>surface:volume</a:t>
              </a:r>
              <a:r>
                <a:rPr lang="en-US" sz="2400" kern="0" dirty="0" smtClean="0">
                  <a:solidFill>
                    <a:srgbClr val="003366"/>
                  </a:solidFill>
                  <a:latin typeface="+mn-lt"/>
                  <a:ea typeface="+mn-ea"/>
                  <a:cs typeface="+mn-cs"/>
                </a:rPr>
                <a:t>)</a:t>
              </a:r>
            </a:p>
            <a:p>
              <a:pPr marL="274320" lvl="0" indent="-274320" eaLnBrk="0" hangingPunct="0">
                <a:spcBef>
                  <a:spcPts val="800"/>
                </a:spcBef>
                <a:buFont typeface="Wingdings" charset="2"/>
                <a:buChar char="§"/>
              </a:pPr>
              <a:r>
                <a:rPr lang="en-US" sz="2400" kern="0" dirty="0" smtClean="0">
                  <a:solidFill>
                    <a:srgbClr val="003366"/>
                  </a:solidFill>
                  <a:latin typeface="+mn-lt"/>
                  <a:ea typeface="+mn-ea"/>
                  <a:cs typeface="+mn-cs"/>
                </a:rPr>
                <a:t>Unfortunately, if implemented sequentially, communication can become a bottleneck</a:t>
              </a:r>
            </a:p>
          </p:txBody>
        </p:sp>
      </p:grpSp>
      <p:grpSp>
        <p:nvGrpSpPr>
          <p:cNvPr id="675" name="Group 674"/>
          <p:cNvGrpSpPr/>
          <p:nvPr/>
        </p:nvGrpSpPr>
        <p:grpSpPr>
          <a:xfrm>
            <a:off x="914400" y="2590800"/>
            <a:ext cx="11201400" cy="4495800"/>
            <a:chOff x="914400" y="2590800"/>
            <a:chExt cx="11201400" cy="4495800"/>
          </a:xfrm>
        </p:grpSpPr>
        <p:sp>
          <p:nvSpPr>
            <p:cNvPr id="245" name="Content Placeholder 2"/>
            <p:cNvSpPr txBox="1">
              <a:spLocks/>
            </p:cNvSpPr>
            <p:nvPr/>
          </p:nvSpPr>
          <p:spPr>
            <a:xfrm>
              <a:off x="914400" y="5410200"/>
              <a:ext cx="6400800" cy="1676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b="1" kern="0" dirty="0" smtClean="0">
                  <a:solidFill>
                    <a:srgbClr val="0000FF"/>
                  </a:solidFill>
                  <a:latin typeface="+mn-lt"/>
                  <a:ea typeface="+mn-ea"/>
                  <a:cs typeface="+mn-cs"/>
                </a:rPr>
                <a:t>Leverage the same block (tile, task) list to parallelize communication routines…</a:t>
              </a:r>
            </a:p>
            <a:p>
              <a:pPr marL="548640" lvl="0" indent="-274320" eaLnBrk="0" hangingPunct="0">
                <a:spcBef>
                  <a:spcPts val="800"/>
                </a:spcBef>
                <a:buFont typeface="Arial"/>
                <a:buChar char="•"/>
              </a:pPr>
              <a:r>
                <a:rPr lang="en-US" sz="1800" kern="0" dirty="0" smtClean="0">
                  <a:solidFill>
                    <a:srgbClr val="003366"/>
                  </a:solidFill>
                </a:rPr>
                <a:t>flattened lists for faces, edges, and/or corners</a:t>
              </a:r>
            </a:p>
            <a:p>
              <a:pPr marL="548640" lvl="0" indent="-274320" eaLnBrk="0" hangingPunct="0">
                <a:spcBef>
                  <a:spcPts val="800"/>
                </a:spcBef>
                <a:buFont typeface="Arial"/>
                <a:buChar char="•"/>
              </a:pPr>
              <a:r>
                <a:rPr lang="en-US" sz="1800" kern="0" dirty="0" smtClean="0">
                  <a:solidFill>
                    <a:srgbClr val="003366"/>
                  </a:solidFill>
                </a:rPr>
                <a:t>structurally similar code for distributed restriction and interpolation</a:t>
              </a:r>
              <a:endParaRPr lang="en-US" sz="1800" kern="0" dirty="0" smtClean="0">
                <a:solidFill>
                  <a:srgbClr val="FF0080"/>
                </a:solidFill>
              </a:endParaRPr>
            </a:p>
          </p:txBody>
        </p:sp>
        <p:grpSp>
          <p:nvGrpSpPr>
            <p:cNvPr id="645" name="Group 644"/>
            <p:cNvGrpSpPr/>
            <p:nvPr/>
          </p:nvGrpSpPr>
          <p:grpSpPr>
            <a:xfrm>
              <a:off x="9067800" y="3198812"/>
              <a:ext cx="304800" cy="1830388"/>
              <a:chOff x="9067800" y="3198812"/>
              <a:chExt cx="304800" cy="1830388"/>
            </a:xfrm>
          </p:grpSpPr>
          <p:cxnSp>
            <p:nvCxnSpPr>
              <p:cNvPr id="614" name="Straight Connector 613"/>
              <p:cNvCxnSpPr/>
              <p:nvPr/>
            </p:nvCxnSpPr>
            <p:spPr bwMode="auto">
              <a:xfrm>
                <a:off x="9067800" y="3198812"/>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15" name="Straight Connector 614"/>
              <p:cNvCxnSpPr/>
              <p:nvPr/>
            </p:nvCxnSpPr>
            <p:spPr bwMode="auto">
              <a:xfrm>
                <a:off x="9067800" y="3503612"/>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16" name="Straight Connector 615"/>
              <p:cNvCxnSpPr/>
              <p:nvPr/>
            </p:nvCxnSpPr>
            <p:spPr bwMode="auto">
              <a:xfrm>
                <a:off x="9067800" y="3808412"/>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17" name="Straight Connector 616"/>
              <p:cNvCxnSpPr/>
              <p:nvPr/>
            </p:nvCxnSpPr>
            <p:spPr bwMode="auto">
              <a:xfrm>
                <a:off x="9067800" y="4113212"/>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18" name="Straight Connector 617"/>
              <p:cNvCxnSpPr/>
              <p:nvPr/>
            </p:nvCxnSpPr>
            <p:spPr bwMode="auto">
              <a:xfrm>
                <a:off x="9067800" y="4418012"/>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19" name="Straight Connector 618"/>
              <p:cNvCxnSpPr/>
              <p:nvPr/>
            </p:nvCxnSpPr>
            <p:spPr bwMode="auto">
              <a:xfrm>
                <a:off x="9067800" y="4722812"/>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20" name="Straight Connector 619"/>
              <p:cNvCxnSpPr/>
              <p:nvPr/>
            </p:nvCxnSpPr>
            <p:spPr bwMode="auto">
              <a:xfrm>
                <a:off x="9067800" y="5027612"/>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grpSp>
        <p:grpSp>
          <p:nvGrpSpPr>
            <p:cNvPr id="628" name="Group 627"/>
            <p:cNvGrpSpPr/>
            <p:nvPr/>
          </p:nvGrpSpPr>
          <p:grpSpPr>
            <a:xfrm>
              <a:off x="11811000" y="3200400"/>
              <a:ext cx="304800" cy="1830388"/>
              <a:chOff x="11811000" y="3200400"/>
              <a:chExt cx="304800" cy="1830388"/>
            </a:xfrm>
          </p:grpSpPr>
          <p:cxnSp>
            <p:nvCxnSpPr>
              <p:cNvPr id="621" name="Straight Connector 620"/>
              <p:cNvCxnSpPr/>
              <p:nvPr/>
            </p:nvCxnSpPr>
            <p:spPr bwMode="auto">
              <a:xfrm>
                <a:off x="11811000" y="32004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22" name="Straight Connector 621"/>
              <p:cNvCxnSpPr/>
              <p:nvPr/>
            </p:nvCxnSpPr>
            <p:spPr bwMode="auto">
              <a:xfrm>
                <a:off x="11811000" y="35052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23" name="Straight Connector 622"/>
              <p:cNvCxnSpPr/>
              <p:nvPr/>
            </p:nvCxnSpPr>
            <p:spPr bwMode="auto">
              <a:xfrm>
                <a:off x="11811000" y="38100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24" name="Straight Connector 623"/>
              <p:cNvCxnSpPr/>
              <p:nvPr/>
            </p:nvCxnSpPr>
            <p:spPr bwMode="auto">
              <a:xfrm>
                <a:off x="11811000" y="41148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25" name="Straight Connector 624"/>
              <p:cNvCxnSpPr/>
              <p:nvPr/>
            </p:nvCxnSpPr>
            <p:spPr bwMode="auto">
              <a:xfrm>
                <a:off x="11811000" y="44196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26" name="Straight Connector 625"/>
              <p:cNvCxnSpPr/>
              <p:nvPr/>
            </p:nvCxnSpPr>
            <p:spPr bwMode="auto">
              <a:xfrm>
                <a:off x="11811000" y="47244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27" name="Straight Connector 626"/>
              <p:cNvCxnSpPr/>
              <p:nvPr/>
            </p:nvCxnSpPr>
            <p:spPr bwMode="auto">
              <a:xfrm>
                <a:off x="11811000" y="50292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grpSp>
        <p:grpSp>
          <p:nvGrpSpPr>
            <p:cNvPr id="629" name="Group 628"/>
            <p:cNvGrpSpPr/>
            <p:nvPr/>
          </p:nvGrpSpPr>
          <p:grpSpPr>
            <a:xfrm rot="16200000">
              <a:off x="10438606" y="1828006"/>
              <a:ext cx="304800" cy="1830388"/>
              <a:chOff x="11811000" y="3200400"/>
              <a:chExt cx="304800" cy="1830388"/>
            </a:xfrm>
          </p:grpSpPr>
          <p:cxnSp>
            <p:nvCxnSpPr>
              <p:cNvPr id="630" name="Straight Connector 629"/>
              <p:cNvCxnSpPr/>
              <p:nvPr/>
            </p:nvCxnSpPr>
            <p:spPr bwMode="auto">
              <a:xfrm>
                <a:off x="11811000" y="32004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31" name="Straight Connector 630"/>
              <p:cNvCxnSpPr/>
              <p:nvPr/>
            </p:nvCxnSpPr>
            <p:spPr bwMode="auto">
              <a:xfrm>
                <a:off x="11811000" y="35052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32" name="Straight Connector 631"/>
              <p:cNvCxnSpPr/>
              <p:nvPr/>
            </p:nvCxnSpPr>
            <p:spPr bwMode="auto">
              <a:xfrm>
                <a:off x="11811000" y="38100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33" name="Straight Connector 632"/>
              <p:cNvCxnSpPr/>
              <p:nvPr/>
            </p:nvCxnSpPr>
            <p:spPr bwMode="auto">
              <a:xfrm>
                <a:off x="11811000" y="41148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34" name="Straight Connector 633"/>
              <p:cNvCxnSpPr/>
              <p:nvPr/>
            </p:nvCxnSpPr>
            <p:spPr bwMode="auto">
              <a:xfrm>
                <a:off x="11811000" y="44196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35" name="Straight Connector 634"/>
              <p:cNvCxnSpPr/>
              <p:nvPr/>
            </p:nvCxnSpPr>
            <p:spPr bwMode="auto">
              <a:xfrm>
                <a:off x="11811000" y="47244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36" name="Straight Connector 635"/>
              <p:cNvCxnSpPr/>
              <p:nvPr/>
            </p:nvCxnSpPr>
            <p:spPr bwMode="auto">
              <a:xfrm>
                <a:off x="11811000" y="50292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grpSp>
        <p:grpSp>
          <p:nvGrpSpPr>
            <p:cNvPr id="637" name="Group 636"/>
            <p:cNvGrpSpPr/>
            <p:nvPr/>
          </p:nvGrpSpPr>
          <p:grpSpPr>
            <a:xfrm rot="16200000">
              <a:off x="10440194" y="4571206"/>
              <a:ext cx="304800" cy="1830388"/>
              <a:chOff x="11811000" y="3200400"/>
              <a:chExt cx="304800" cy="1830388"/>
            </a:xfrm>
          </p:grpSpPr>
          <p:cxnSp>
            <p:nvCxnSpPr>
              <p:cNvPr id="638" name="Straight Connector 637"/>
              <p:cNvCxnSpPr/>
              <p:nvPr/>
            </p:nvCxnSpPr>
            <p:spPr bwMode="auto">
              <a:xfrm>
                <a:off x="11811000" y="32004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39" name="Straight Connector 638"/>
              <p:cNvCxnSpPr/>
              <p:nvPr/>
            </p:nvCxnSpPr>
            <p:spPr bwMode="auto">
              <a:xfrm>
                <a:off x="11811000" y="35052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40" name="Straight Connector 639"/>
              <p:cNvCxnSpPr/>
              <p:nvPr/>
            </p:nvCxnSpPr>
            <p:spPr bwMode="auto">
              <a:xfrm>
                <a:off x="11811000" y="38100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41" name="Straight Connector 640"/>
              <p:cNvCxnSpPr/>
              <p:nvPr/>
            </p:nvCxnSpPr>
            <p:spPr bwMode="auto">
              <a:xfrm>
                <a:off x="11811000" y="41148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42" name="Straight Connector 641"/>
              <p:cNvCxnSpPr/>
              <p:nvPr/>
            </p:nvCxnSpPr>
            <p:spPr bwMode="auto">
              <a:xfrm>
                <a:off x="11811000" y="44196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43" name="Straight Connector 642"/>
              <p:cNvCxnSpPr/>
              <p:nvPr/>
            </p:nvCxnSpPr>
            <p:spPr bwMode="auto">
              <a:xfrm>
                <a:off x="11811000" y="47244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cxnSp>
            <p:nvCxnSpPr>
              <p:cNvPr id="644" name="Straight Connector 643"/>
              <p:cNvCxnSpPr/>
              <p:nvPr/>
            </p:nvCxnSpPr>
            <p:spPr bwMode="auto">
              <a:xfrm>
                <a:off x="11811000" y="5029200"/>
                <a:ext cx="304800" cy="1588"/>
              </a:xfrm>
              <a:prstGeom prst="line">
                <a:avLst/>
              </a:prstGeom>
              <a:solidFill>
                <a:schemeClr val="accent1"/>
              </a:solidFill>
              <a:ln w="3175" cap="flat" cmpd="sng" algn="ctr">
                <a:solidFill>
                  <a:schemeClr val="tx1"/>
                </a:solidFill>
                <a:prstDash val="sysDot"/>
                <a:round/>
                <a:headEnd type="none" w="med" len="med"/>
                <a:tailEnd type="none" w="med" len="med"/>
              </a:ln>
              <a:effectLst/>
            </p:spPr>
          </p:cxnSp>
        </p:grpSp>
        <p:grpSp>
          <p:nvGrpSpPr>
            <p:cNvPr id="662" name="Group 661"/>
            <p:cNvGrpSpPr/>
            <p:nvPr/>
          </p:nvGrpSpPr>
          <p:grpSpPr>
            <a:xfrm>
              <a:off x="8077200" y="6705600"/>
              <a:ext cx="3962400" cy="304800"/>
              <a:chOff x="5486400" y="3657600"/>
              <a:chExt cx="3962400" cy="304800"/>
            </a:xfrm>
          </p:grpSpPr>
          <p:sp>
            <p:nvSpPr>
              <p:cNvPr id="648" name="TextBox 647"/>
              <p:cNvSpPr txBox="1"/>
              <p:nvPr/>
            </p:nvSpPr>
            <p:spPr>
              <a:xfrm>
                <a:off x="9144000" y="3657600"/>
                <a:ext cx="304800" cy="304800"/>
              </a:xfrm>
              <a:prstGeom prst="rect">
                <a:avLst/>
              </a:prstGeom>
              <a:noFill/>
              <a:ln w="3175" cap="flat" cmpd="sng" algn="ctr">
                <a:noFill/>
                <a:prstDash val="solid"/>
                <a:round/>
                <a:headEnd type="none" w="med" len="med"/>
                <a:tailEnd type="none" w="med" len="med"/>
              </a:ln>
            </p:spPr>
            <p:txBody>
              <a:bodyPr wrap="none" lIns="0" tIns="0" rIns="0" bIns="0" rtlCol="0" anchor="ctr" anchorCtr="0">
                <a:noAutofit/>
              </a:bodyPr>
              <a:lstStyle/>
              <a:p>
                <a:pPr algn="ctr"/>
                <a:r>
                  <a:rPr lang="en-US" sz="1200" b="1" dirty="0" smtClean="0"/>
                  <a:t>…</a:t>
                </a:r>
                <a:endParaRPr lang="en-US" sz="1200" b="1" dirty="0"/>
              </a:p>
            </p:txBody>
          </p:sp>
          <p:grpSp>
            <p:nvGrpSpPr>
              <p:cNvPr id="649" name="Group 287"/>
              <p:cNvGrpSpPr/>
              <p:nvPr/>
            </p:nvGrpSpPr>
            <p:grpSpPr>
              <a:xfrm rot="16200000">
                <a:off x="7162800" y="1981200"/>
                <a:ext cx="304800" cy="3657600"/>
                <a:chOff x="7315200" y="1828800"/>
                <a:chExt cx="304800" cy="3657600"/>
              </a:xfrm>
              <a:solidFill>
                <a:srgbClr val="66FF66"/>
              </a:solidFill>
              <a:effectLst>
                <a:outerShdw blurRad="50800" dist="38100" dir="2700000">
                  <a:srgbClr val="000000">
                    <a:alpha val="43000"/>
                  </a:srgbClr>
                </a:outerShdw>
              </a:effectLst>
            </p:grpSpPr>
            <p:sp>
              <p:nvSpPr>
                <p:cNvPr id="650" name="Rectangle 649"/>
                <p:cNvSpPr/>
                <p:nvPr/>
              </p:nvSpPr>
              <p:spPr bwMode="auto">
                <a:xfrm>
                  <a:off x="7315200" y="18288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51" name="Rectangle 650"/>
                <p:cNvSpPr/>
                <p:nvPr/>
              </p:nvSpPr>
              <p:spPr bwMode="auto">
                <a:xfrm>
                  <a:off x="7315200" y="21336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52" name="Rectangle 651"/>
                <p:cNvSpPr/>
                <p:nvPr/>
              </p:nvSpPr>
              <p:spPr bwMode="auto">
                <a:xfrm>
                  <a:off x="7315200" y="24384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53" name="Rectangle 652"/>
                <p:cNvSpPr/>
                <p:nvPr/>
              </p:nvSpPr>
              <p:spPr bwMode="auto">
                <a:xfrm>
                  <a:off x="7315200" y="27432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54" name="Rectangle 653"/>
                <p:cNvSpPr/>
                <p:nvPr/>
              </p:nvSpPr>
              <p:spPr bwMode="auto">
                <a:xfrm>
                  <a:off x="7315200" y="30480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55" name="Rectangle 654"/>
                <p:cNvSpPr/>
                <p:nvPr/>
              </p:nvSpPr>
              <p:spPr bwMode="auto">
                <a:xfrm>
                  <a:off x="7315200" y="33528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56" name="Rectangle 655"/>
                <p:cNvSpPr/>
                <p:nvPr/>
              </p:nvSpPr>
              <p:spPr bwMode="auto">
                <a:xfrm>
                  <a:off x="7315200" y="36576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57" name="Rectangle 656"/>
                <p:cNvSpPr/>
                <p:nvPr/>
              </p:nvSpPr>
              <p:spPr bwMode="auto">
                <a:xfrm>
                  <a:off x="7315200" y="39624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58" name="Rectangle 657"/>
                <p:cNvSpPr/>
                <p:nvPr/>
              </p:nvSpPr>
              <p:spPr bwMode="auto">
                <a:xfrm>
                  <a:off x="7315200" y="42672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59" name="Rectangle 658"/>
                <p:cNvSpPr/>
                <p:nvPr/>
              </p:nvSpPr>
              <p:spPr bwMode="auto">
                <a:xfrm>
                  <a:off x="7315200" y="45720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60" name="Rectangle 659"/>
                <p:cNvSpPr/>
                <p:nvPr/>
              </p:nvSpPr>
              <p:spPr bwMode="auto">
                <a:xfrm>
                  <a:off x="7315200" y="48768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61" name="Rectangle 660"/>
                <p:cNvSpPr/>
                <p:nvPr/>
              </p:nvSpPr>
              <p:spPr bwMode="auto">
                <a:xfrm>
                  <a:off x="7315200" y="5181600"/>
                  <a:ext cx="304800" cy="304800"/>
                </a:xfrm>
                <a:prstGeom prst="rect">
                  <a:avLst/>
                </a:prstGeom>
                <a:grp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cxnSp>
          <p:nvCxnSpPr>
            <p:cNvPr id="663" name="Shape 151"/>
            <p:cNvCxnSpPr>
              <a:stCxn id="650" idx="3"/>
              <a:endCxn id="567" idx="2"/>
            </p:cNvCxnSpPr>
            <p:nvPr/>
          </p:nvCxnSpPr>
          <p:spPr bwMode="auto">
            <a:xfrm rot="5400000" flipH="1" flipV="1">
              <a:off x="8191500" y="5676900"/>
              <a:ext cx="1066800" cy="9906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666" name="Shape 151"/>
            <p:cNvCxnSpPr/>
            <p:nvPr/>
          </p:nvCxnSpPr>
          <p:spPr bwMode="auto">
            <a:xfrm rot="5400000" flipH="1" flipV="1">
              <a:off x="8496300" y="5676900"/>
              <a:ext cx="1066800" cy="9906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667" name="Shape 151"/>
            <p:cNvCxnSpPr/>
            <p:nvPr/>
          </p:nvCxnSpPr>
          <p:spPr bwMode="auto">
            <a:xfrm rot="5400000" flipH="1" flipV="1">
              <a:off x="8801100" y="5676900"/>
              <a:ext cx="1066800" cy="9906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668" name="Shape 151"/>
            <p:cNvCxnSpPr/>
            <p:nvPr/>
          </p:nvCxnSpPr>
          <p:spPr bwMode="auto">
            <a:xfrm rot="5400000" flipH="1" flipV="1">
              <a:off x="9105900" y="5676900"/>
              <a:ext cx="1066800" cy="9906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669" name="Shape 151"/>
            <p:cNvCxnSpPr/>
            <p:nvPr/>
          </p:nvCxnSpPr>
          <p:spPr bwMode="auto">
            <a:xfrm rot="5400000" flipH="1" flipV="1">
              <a:off x="9410700" y="5676900"/>
              <a:ext cx="1066800" cy="9906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670" name="Shape 151"/>
            <p:cNvCxnSpPr/>
            <p:nvPr/>
          </p:nvCxnSpPr>
          <p:spPr bwMode="auto">
            <a:xfrm rot="5400000" flipH="1" flipV="1">
              <a:off x="9715500" y="5676900"/>
              <a:ext cx="1066800" cy="9906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671" name="Shape 151"/>
            <p:cNvCxnSpPr/>
            <p:nvPr/>
          </p:nvCxnSpPr>
          <p:spPr bwMode="auto">
            <a:xfrm rot="5400000" flipH="1" flipV="1">
              <a:off x="10020300" y="5676900"/>
              <a:ext cx="1066800" cy="9906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672" name="Shape 151"/>
            <p:cNvCxnSpPr/>
            <p:nvPr/>
          </p:nvCxnSpPr>
          <p:spPr bwMode="auto">
            <a:xfrm rot="5400000" flipH="1" flipV="1">
              <a:off x="10325100" y="5676900"/>
              <a:ext cx="1066800" cy="9906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673" name="Shape 151"/>
            <p:cNvCxnSpPr/>
            <p:nvPr/>
          </p:nvCxnSpPr>
          <p:spPr bwMode="auto">
            <a:xfrm rot="5400000" flipH="1" flipV="1">
              <a:off x="10629900" y="5676900"/>
              <a:ext cx="1066800" cy="9906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cxnSp>
          <p:nvCxnSpPr>
            <p:cNvPr id="674" name="Shape 151"/>
            <p:cNvCxnSpPr/>
            <p:nvPr/>
          </p:nvCxnSpPr>
          <p:spPr bwMode="auto">
            <a:xfrm rot="5400000" flipH="1" flipV="1">
              <a:off x="10934700" y="5676900"/>
              <a:ext cx="1066800" cy="990600"/>
            </a:xfrm>
            <a:prstGeom prst="curvedConnector3">
              <a:avLst>
                <a:gd name="adj1" fmla="val 50000"/>
              </a:avLst>
            </a:prstGeom>
            <a:solidFill>
              <a:schemeClr val="accent1"/>
            </a:solidFill>
            <a:ln w="19050" cap="flat" cmpd="sng" algn="ctr">
              <a:solidFill>
                <a:srgbClr val="008000"/>
              </a:solidFill>
              <a:prstDash val="solid"/>
              <a:round/>
              <a:headEnd type="none" w="med" len="med"/>
              <a:tailEnd type="stealth" w="med" len="med"/>
            </a:ln>
            <a:effectLst>
              <a:outerShdw blurRad="50800" dist="38100" dir="2700000">
                <a:srgbClr val="000000">
                  <a:alpha val="43000"/>
                </a:srgbClr>
              </a:outerShdw>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SIMD/</a:t>
            </a:r>
            <a:r>
              <a:rPr lang="en-US" dirty="0" err="1" smtClean="0"/>
              <a:t>Vectorization</a:t>
            </a:r>
            <a:r>
              <a:rPr lang="en-US" dirty="0" smtClean="0"/>
              <a:t> Issues</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19</a:t>
            </a:fld>
            <a:endParaRPr lang="en-US" dirty="0"/>
          </a:p>
        </p:txBody>
      </p:sp>
      <p:sp>
        <p:nvSpPr>
          <p:cNvPr id="198" name="Content Placeholder 2"/>
          <p:cNvSpPr txBox="1">
            <a:spLocks/>
          </p:cNvSpPr>
          <p:nvPr/>
        </p:nvSpPr>
        <p:spPr>
          <a:xfrm>
            <a:off x="914400" y="1600200"/>
            <a:ext cx="12801600" cy="533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err="1" smtClean="0">
                <a:solidFill>
                  <a:srgbClr val="003366"/>
                </a:solidFill>
              </a:rPr>
              <a:t>Vectorization</a:t>
            </a:r>
            <a:r>
              <a:rPr lang="en-US" sz="2400" kern="0" dirty="0" smtClean="0">
                <a:solidFill>
                  <a:srgbClr val="003366"/>
                </a:solidFill>
              </a:rPr>
              <a:t> remains a hard problem for stencil/sparse codes</a:t>
            </a:r>
          </a:p>
          <a:p>
            <a:pPr marL="548640" lvl="0" indent="-274320" eaLnBrk="0" hangingPunct="0">
              <a:spcBef>
                <a:spcPts val="800"/>
              </a:spcBef>
              <a:buFont typeface="Arial"/>
              <a:buChar char="•"/>
            </a:pPr>
            <a:r>
              <a:rPr lang="en-US" sz="1800" kern="0" dirty="0" smtClean="0">
                <a:solidFill>
                  <a:srgbClr val="003366"/>
                </a:solidFill>
              </a:rPr>
              <a:t>compiler </a:t>
            </a:r>
            <a:r>
              <a:rPr lang="en-US" sz="1800" kern="0" dirty="0" err="1" smtClean="0">
                <a:solidFill>
                  <a:srgbClr val="003366"/>
                </a:solidFill>
              </a:rPr>
              <a:t>vectorization</a:t>
            </a:r>
            <a:r>
              <a:rPr lang="en-US" sz="1800" kern="0" dirty="0" smtClean="0">
                <a:solidFill>
                  <a:srgbClr val="003366"/>
                </a:solidFill>
              </a:rPr>
              <a:t> ability varies greatly</a:t>
            </a:r>
          </a:p>
          <a:p>
            <a:pPr marL="548640" lvl="0" indent="-274320" eaLnBrk="0" hangingPunct="0">
              <a:spcBef>
                <a:spcPts val="800"/>
              </a:spcBef>
              <a:buFont typeface="Arial"/>
              <a:buChar char="•"/>
            </a:pPr>
            <a:r>
              <a:rPr lang="en-US" sz="1800" kern="0" dirty="0" smtClean="0">
                <a:solidFill>
                  <a:srgbClr val="003366"/>
                </a:solidFill>
              </a:rPr>
              <a:t>complex, run time data structures (</a:t>
            </a:r>
            <a:r>
              <a:rPr lang="en-US" sz="1800" b="1" kern="0" dirty="0" smtClean="0">
                <a:solidFill>
                  <a:srgbClr val="FF0080"/>
                </a:solidFill>
              </a:rPr>
              <a:t>double * </a:t>
            </a:r>
            <a:r>
              <a:rPr lang="en-US" sz="1800" b="1" kern="0" dirty="0" err="1" smtClean="0">
                <a:solidFill>
                  <a:srgbClr val="FF0080"/>
                </a:solidFill>
              </a:rPr>
              <a:t>x</a:t>
            </a:r>
            <a:r>
              <a:rPr lang="en-US" sz="1800" kern="0" dirty="0" smtClean="0">
                <a:solidFill>
                  <a:srgbClr val="003366"/>
                </a:solidFill>
              </a:rPr>
              <a:t> vs. </a:t>
            </a:r>
            <a:r>
              <a:rPr lang="en-US" sz="1800" b="1" kern="0" dirty="0" smtClean="0">
                <a:solidFill>
                  <a:srgbClr val="0000FF"/>
                </a:solidFill>
              </a:rPr>
              <a:t>x[64][64][64]</a:t>
            </a:r>
            <a:r>
              <a:rPr lang="en-US" sz="1800" kern="0" dirty="0" smtClean="0">
                <a:solidFill>
                  <a:srgbClr val="003366"/>
                </a:solidFill>
              </a:rPr>
              <a:t>) </a:t>
            </a:r>
          </a:p>
          <a:p>
            <a:pPr marL="548640" lvl="0" indent="-274320" eaLnBrk="0" hangingPunct="0">
              <a:spcBef>
                <a:spcPts val="800"/>
              </a:spcBef>
              <a:buFont typeface="Arial"/>
              <a:buChar char="•"/>
            </a:pPr>
            <a:r>
              <a:rPr lang="en-US" sz="1800" kern="0" dirty="0" smtClean="0">
                <a:solidFill>
                  <a:srgbClr val="003366"/>
                </a:solidFill>
              </a:rPr>
              <a:t>mitigation: restrict, const, padding, alignment, linear addressing based on loop index</a:t>
            </a:r>
          </a:p>
          <a:p>
            <a:pPr marL="548640" lvl="0" indent="-274320" eaLnBrk="0" hangingPunct="0">
              <a:spcBef>
                <a:spcPts val="800"/>
              </a:spcBef>
              <a:buFont typeface="Arial"/>
              <a:buChar char="•"/>
            </a:pPr>
            <a:r>
              <a:rPr lang="en-US" sz="1800" kern="0" dirty="0" smtClean="0">
                <a:solidFill>
                  <a:srgbClr val="003366"/>
                </a:solidFill>
              </a:rPr>
              <a:t>multidimensional stencils… x[i+(j+1)*</a:t>
            </a:r>
            <a:r>
              <a:rPr lang="en-US" sz="1800" kern="0" dirty="0" err="1" smtClean="0">
                <a:solidFill>
                  <a:srgbClr val="003366"/>
                </a:solidFill>
              </a:rPr>
              <a:t>jStride</a:t>
            </a:r>
            <a:r>
              <a:rPr lang="en-US" sz="1800" kern="0" dirty="0" smtClean="0">
                <a:solidFill>
                  <a:srgbClr val="003366"/>
                </a:solidFill>
              </a:rPr>
              <a:t>]… compiler cannot assume </a:t>
            </a:r>
            <a:r>
              <a:rPr lang="en-US" sz="1800" kern="0" dirty="0" err="1" smtClean="0">
                <a:solidFill>
                  <a:srgbClr val="003366"/>
                </a:solidFill>
              </a:rPr>
              <a:t>jStride</a:t>
            </a:r>
            <a:r>
              <a:rPr lang="en-US" sz="1800" kern="0" dirty="0" smtClean="0">
                <a:solidFill>
                  <a:srgbClr val="003366"/>
                </a:solidFill>
              </a:rPr>
              <a:t> is a multiple of VL</a:t>
            </a:r>
          </a:p>
          <a:p>
            <a:pPr marL="548640" lvl="0" indent="-274320" eaLnBrk="0" hangingPunct="0">
              <a:spcBef>
                <a:spcPts val="800"/>
              </a:spcBef>
              <a:buFont typeface="Arial"/>
              <a:buChar char="•"/>
            </a:pPr>
            <a:endParaRPr lang="en-US" sz="2400" kern="0" dirty="0" smtClean="0">
              <a:solidFill>
                <a:srgbClr val="003366"/>
              </a:solidFill>
              <a:latin typeface="+mn-lt"/>
              <a:ea typeface="+mn-ea"/>
              <a:cs typeface="+mn-cs"/>
            </a:endParaRPr>
          </a:p>
          <a:p>
            <a:pPr marL="274320" lvl="0" indent="-274320" eaLnBrk="0" hangingPunct="0">
              <a:spcBef>
                <a:spcPts val="800"/>
              </a:spcBef>
              <a:buFont typeface="Wingdings" charset="2"/>
              <a:buChar char="§"/>
            </a:pPr>
            <a:r>
              <a:rPr lang="en-US" sz="2400" b="1" kern="0" dirty="0" smtClean="0">
                <a:solidFill>
                  <a:srgbClr val="FF0080"/>
                </a:solidFill>
                <a:latin typeface="+mn-lt"/>
                <a:ea typeface="+mn-ea"/>
                <a:cs typeface="+mn-cs"/>
              </a:rPr>
              <a:t>Still not a solved problem…</a:t>
            </a:r>
            <a:endParaRPr lang="en-US" sz="2400" b="1" kern="0" dirty="0" smtClean="0">
              <a:solidFill>
                <a:srgbClr val="FF0080"/>
              </a:solidFill>
            </a:endParaRPr>
          </a:p>
          <a:p>
            <a:pPr marL="548640" lvl="0" indent="-274320" eaLnBrk="0" hangingPunct="0">
              <a:spcBef>
                <a:spcPts val="800"/>
              </a:spcBef>
              <a:buFont typeface="Arial"/>
              <a:buChar char="•"/>
            </a:pPr>
            <a:r>
              <a:rPr lang="en-US" sz="1800" kern="0" dirty="0" smtClean="0">
                <a:solidFill>
                  <a:srgbClr val="003366"/>
                </a:solidFill>
              </a:rPr>
              <a:t>many compiler still fail to </a:t>
            </a:r>
            <a:r>
              <a:rPr lang="en-US" sz="1800" kern="0" dirty="0" err="1" smtClean="0">
                <a:solidFill>
                  <a:srgbClr val="003366"/>
                </a:solidFill>
              </a:rPr>
              <a:t>autovectorize</a:t>
            </a:r>
            <a:endParaRPr lang="en-US" sz="1800" kern="0" dirty="0" smtClean="0">
              <a:solidFill>
                <a:srgbClr val="003366"/>
              </a:solidFill>
            </a:endParaRPr>
          </a:p>
          <a:p>
            <a:pPr marL="548640" lvl="0" indent="-274320" eaLnBrk="0" hangingPunct="0">
              <a:spcBef>
                <a:spcPts val="800"/>
              </a:spcBef>
              <a:buFont typeface="Arial"/>
              <a:buChar char="•"/>
            </a:pPr>
            <a:r>
              <a:rPr lang="en-US" sz="1800" kern="0" dirty="0" smtClean="0">
                <a:solidFill>
                  <a:srgbClr val="003366"/>
                </a:solidFill>
              </a:rPr>
              <a:t>many compilers do not support the </a:t>
            </a:r>
            <a:r>
              <a:rPr lang="en-US" sz="1800" kern="0" dirty="0" err="1" smtClean="0">
                <a:solidFill>
                  <a:srgbClr val="003366"/>
                </a:solidFill>
              </a:rPr>
              <a:t>OpenMP</a:t>
            </a:r>
            <a:r>
              <a:rPr lang="en-US" sz="1800" kern="0" dirty="0" smtClean="0">
                <a:solidFill>
                  <a:srgbClr val="003366"/>
                </a:solidFill>
              </a:rPr>
              <a:t> 4 yet</a:t>
            </a:r>
          </a:p>
          <a:p>
            <a:pPr marL="548640" indent="-274320" eaLnBrk="0" hangingPunct="0">
              <a:spcBef>
                <a:spcPts val="800"/>
              </a:spcBef>
              <a:buFont typeface="Arial"/>
              <a:buChar char="•"/>
            </a:pPr>
            <a:r>
              <a:rPr lang="en-US" sz="1800" kern="0" dirty="0" smtClean="0">
                <a:solidFill>
                  <a:srgbClr val="003366"/>
                </a:solidFill>
              </a:rPr>
              <a:t>Even those that do may require additional information…</a:t>
            </a:r>
          </a:p>
          <a:p>
            <a:pPr marL="548640" indent="-274320" eaLnBrk="0" hangingPunct="0">
              <a:spcBef>
                <a:spcPts val="800"/>
              </a:spcBef>
            </a:pPr>
            <a:r>
              <a:rPr lang="en-US" sz="1800" kern="0" dirty="0" smtClean="0">
                <a:solidFill>
                  <a:srgbClr val="003366"/>
                </a:solidFill>
              </a:rPr>
              <a:t>	box data alignment/padding problem (requires intelligent data structure design)</a:t>
            </a:r>
          </a:p>
          <a:p>
            <a:pPr marL="548640" lvl="0" indent="-274320" eaLnBrk="0" hangingPunct="0">
              <a:spcBef>
                <a:spcPts val="800"/>
              </a:spcBef>
            </a:pPr>
            <a:r>
              <a:rPr lang="en-US" sz="1800" kern="0" dirty="0" smtClean="0">
                <a:solidFill>
                  <a:srgbClr val="003366"/>
                </a:solidFill>
              </a:rPr>
              <a:t>	stencil alignment problem… requires compiler-specific functions like __assume(jStride%8 == 0)</a:t>
            </a:r>
          </a:p>
          <a:p>
            <a:pPr marL="274320" lvl="0" indent="-274320" eaLnBrk="0" hangingPunct="0">
              <a:spcBef>
                <a:spcPts val="800"/>
              </a:spcBef>
              <a:buFont typeface="Wingdings" charset="2"/>
              <a:buChar char="§"/>
            </a:pPr>
            <a:endParaRPr lang="en-US" sz="1800" kern="0" dirty="0" smtClean="0">
              <a:solidFill>
                <a:srgbClr val="FF008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Talk</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2</a:t>
            </a:fld>
            <a:endParaRPr lang="en-US" dirty="0"/>
          </a:p>
        </p:txBody>
      </p:sp>
      <p:sp>
        <p:nvSpPr>
          <p:cNvPr id="198" name="Content Placeholder 2"/>
          <p:cNvSpPr txBox="1">
            <a:spLocks/>
          </p:cNvSpPr>
          <p:nvPr/>
        </p:nvSpPr>
        <p:spPr>
          <a:xfrm>
            <a:off x="914400" y="1600200"/>
            <a:ext cx="12801600" cy="5257800"/>
          </a:xfrm>
          <a:prstGeom prst="rect">
            <a:avLst/>
          </a:prstGeom>
        </p:spPr>
        <p:txBody>
          <a:bodyPr lIns="130622" tIns="65311" rIns="130622" bIns="65311"/>
          <a:lstStyle/>
          <a:p>
            <a:pPr marL="274320" indent="-274320" eaLnBrk="0" hangingPunct="0">
              <a:spcBef>
                <a:spcPts val="800"/>
              </a:spcBef>
              <a:buFont typeface="Wingdings" charset="2"/>
              <a:buChar char="§"/>
            </a:pPr>
            <a:r>
              <a:rPr lang="en-US" sz="2400" b="1" kern="0" dirty="0" smtClean="0">
                <a:solidFill>
                  <a:srgbClr val="003366"/>
                </a:solidFill>
              </a:rPr>
              <a:t>Acknowledgement</a:t>
            </a:r>
            <a:r>
              <a:rPr lang="en-US" sz="2400" kern="0" dirty="0" smtClean="0">
                <a:solidFill>
                  <a:srgbClr val="003366"/>
                </a:solidFill>
              </a:rPr>
              <a:t>: There are many tools (compilers thru </a:t>
            </a:r>
            <a:r>
              <a:rPr lang="en-US" sz="2400" kern="0" dirty="0" err="1" smtClean="0">
                <a:solidFill>
                  <a:srgbClr val="003366"/>
                </a:solidFill>
              </a:rPr>
              <a:t>DSLs</a:t>
            </a:r>
            <a:r>
              <a:rPr lang="en-US" sz="2400" kern="0" dirty="0" smtClean="0">
                <a:solidFill>
                  <a:srgbClr val="003366"/>
                </a:solidFill>
              </a:rPr>
              <a:t>) as well as </a:t>
            </a:r>
            <a:r>
              <a:rPr lang="en-US" sz="2400" kern="0" dirty="0" err="1" smtClean="0">
                <a:solidFill>
                  <a:srgbClr val="003366"/>
                </a:solidFill>
              </a:rPr>
              <a:t>metaprogramming</a:t>
            </a:r>
            <a:r>
              <a:rPr lang="en-US" sz="2400" kern="0" dirty="0" smtClean="0">
                <a:solidFill>
                  <a:srgbClr val="003366"/>
                </a:solidFill>
              </a:rPr>
              <a:t> techniques that attempt to hide an inherent lack of performance portability behind a portability veneer.</a:t>
            </a:r>
          </a:p>
          <a:p>
            <a:pPr marL="274320" indent="-274320" eaLnBrk="0" hangingPunct="0">
              <a:spcBef>
                <a:spcPts val="800"/>
              </a:spcBef>
              <a:buFont typeface="Wingdings" charset="2"/>
              <a:buChar char="§"/>
            </a:pPr>
            <a:endParaRPr lang="en-US" sz="2400" kern="0" dirty="0" smtClean="0">
              <a:solidFill>
                <a:srgbClr val="003366"/>
              </a:solidFill>
            </a:endParaRPr>
          </a:p>
          <a:p>
            <a:pPr marL="274320" indent="-274320" eaLnBrk="0" hangingPunct="0">
              <a:spcBef>
                <a:spcPts val="800"/>
              </a:spcBef>
              <a:buFont typeface="Wingdings" charset="2"/>
              <a:buChar char="§"/>
            </a:pPr>
            <a:r>
              <a:rPr lang="en-US" sz="2400" kern="0" dirty="0" smtClean="0">
                <a:solidFill>
                  <a:srgbClr val="003366"/>
                </a:solidFill>
              </a:rPr>
              <a:t>This talk does not evaluate those techniques.</a:t>
            </a:r>
          </a:p>
          <a:p>
            <a:pPr marL="274320" indent="-274320" eaLnBrk="0" hangingPunct="0">
              <a:spcBef>
                <a:spcPts val="800"/>
              </a:spcBef>
              <a:buFont typeface="Wingdings" charset="2"/>
              <a:buChar char="§"/>
            </a:pPr>
            <a:r>
              <a:rPr lang="en-US" sz="2400" kern="0" dirty="0" smtClean="0">
                <a:solidFill>
                  <a:srgbClr val="003366"/>
                </a:solidFill>
              </a:rPr>
              <a:t>Rather this talk will focus on the state of performance portability in the underlying programming models, languages, compilers, and runtimes.</a:t>
            </a:r>
          </a:p>
          <a:p>
            <a:pPr marL="274320" indent="-274320" eaLnBrk="0" hangingPunct="0">
              <a:spcBef>
                <a:spcPts val="800"/>
              </a:spcBef>
              <a:buFont typeface="Wingdings" charset="2"/>
              <a:buChar char="§"/>
            </a:pPr>
            <a:r>
              <a:rPr lang="en-US" sz="2400" kern="0" dirty="0" smtClean="0">
                <a:solidFill>
                  <a:srgbClr val="003366"/>
                </a:solidFill>
              </a:rPr>
              <a:t>It will also address high-level mediation strategies</a:t>
            </a:r>
          </a:p>
          <a:p>
            <a:pPr marL="274320" indent="-274320" eaLnBrk="0" hangingPunct="0">
              <a:spcBef>
                <a:spcPts val="800"/>
              </a:spcBef>
              <a:buFont typeface="Wingdings" charset="2"/>
              <a:buChar char="§"/>
            </a:pPr>
            <a:r>
              <a:rPr lang="en-US" sz="2400" kern="0" dirty="0" smtClean="0">
                <a:solidFill>
                  <a:srgbClr val="003366"/>
                </a:solidFill>
              </a:rPr>
              <a:t>Finally, it will demonstrate the value of some of these techniques in a FMG solver.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Abstraction Layers</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20</a:t>
            </a:fld>
            <a:endParaRPr lang="en-US" dirty="0"/>
          </a:p>
        </p:txBody>
      </p:sp>
      <p:sp>
        <p:nvSpPr>
          <p:cNvPr id="198" name="Content Placeholder 2"/>
          <p:cNvSpPr txBox="1">
            <a:spLocks/>
          </p:cNvSpPr>
          <p:nvPr/>
        </p:nvSpPr>
        <p:spPr>
          <a:xfrm>
            <a:off x="914400" y="1600200"/>
            <a:ext cx="6400800" cy="3200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Applied Mathematicians should never have to know the details of…</a:t>
            </a:r>
          </a:p>
          <a:p>
            <a:pPr marL="548640" lvl="0" indent="-274320" eaLnBrk="0" hangingPunct="0">
              <a:spcBef>
                <a:spcPts val="800"/>
              </a:spcBef>
              <a:buFont typeface="Arial"/>
              <a:buChar char="•"/>
            </a:pPr>
            <a:r>
              <a:rPr lang="en-US" sz="1800" kern="0" dirty="0" smtClean="0">
                <a:solidFill>
                  <a:srgbClr val="003366"/>
                </a:solidFill>
              </a:rPr>
              <a:t>Distributed Memory (MPI vs. PGAS)</a:t>
            </a:r>
          </a:p>
          <a:p>
            <a:pPr marL="548640" lvl="0" indent="-274320" eaLnBrk="0" hangingPunct="0">
              <a:spcBef>
                <a:spcPts val="800"/>
              </a:spcBef>
              <a:buFont typeface="Arial"/>
              <a:buChar char="•"/>
            </a:pPr>
            <a:r>
              <a:rPr lang="en-US" sz="1800" kern="0" dirty="0" smtClean="0">
                <a:solidFill>
                  <a:srgbClr val="003366"/>
                </a:solidFill>
              </a:rPr>
              <a:t>Threading choices</a:t>
            </a:r>
          </a:p>
          <a:p>
            <a:pPr marL="548640" lvl="0" indent="-274320" eaLnBrk="0" hangingPunct="0">
              <a:spcBef>
                <a:spcPts val="800"/>
              </a:spcBef>
              <a:buFont typeface="Arial"/>
              <a:buChar char="•"/>
            </a:pPr>
            <a:r>
              <a:rPr lang="en-US" sz="1800" kern="0" dirty="0" smtClean="0">
                <a:solidFill>
                  <a:srgbClr val="003366"/>
                </a:solidFill>
              </a:rPr>
              <a:t>Cache blocking</a:t>
            </a:r>
          </a:p>
          <a:p>
            <a:pPr marL="548640" indent="-274320" eaLnBrk="0" hangingPunct="0">
              <a:spcBef>
                <a:spcPts val="800"/>
              </a:spcBef>
              <a:buFont typeface="Arial"/>
              <a:buChar char="•"/>
            </a:pPr>
            <a:r>
              <a:rPr lang="en-US" sz="1800" kern="0" dirty="0" smtClean="0">
                <a:solidFill>
                  <a:srgbClr val="003366"/>
                </a:solidFill>
              </a:rPr>
              <a:t>GPU-acceleration (heterogeneity)</a:t>
            </a:r>
          </a:p>
          <a:p>
            <a:pPr marL="548640" indent="-274320" eaLnBrk="0" hangingPunct="0">
              <a:spcBef>
                <a:spcPts val="800"/>
              </a:spcBef>
              <a:buFont typeface="Arial"/>
              <a:buChar char="•"/>
            </a:pPr>
            <a:r>
              <a:rPr lang="en-US" sz="1800" b="1" kern="0" dirty="0" smtClean="0">
                <a:solidFill>
                  <a:srgbClr val="FF0080"/>
                </a:solidFill>
              </a:rPr>
              <a:t>GPU-CPU Asynchrony/Consistency/Coherency</a:t>
            </a:r>
          </a:p>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Create Abstraction Layers to hide these</a:t>
            </a:r>
            <a:endParaRPr lang="en-US" sz="2400" kern="0" dirty="0" smtClean="0">
              <a:solidFill>
                <a:srgbClr val="003366"/>
              </a:solidFill>
              <a:latin typeface="+mn-lt"/>
              <a:ea typeface="+mn-ea"/>
              <a:cs typeface="+mn-cs"/>
            </a:endParaRPr>
          </a:p>
        </p:txBody>
      </p:sp>
      <p:grpSp>
        <p:nvGrpSpPr>
          <p:cNvPr id="49" name="Group 48"/>
          <p:cNvGrpSpPr/>
          <p:nvPr/>
        </p:nvGrpSpPr>
        <p:grpSpPr>
          <a:xfrm>
            <a:off x="7467600" y="4648200"/>
            <a:ext cx="6781800" cy="1524000"/>
            <a:chOff x="7467600" y="4648200"/>
            <a:chExt cx="6781800" cy="1524000"/>
          </a:xfrm>
        </p:grpSpPr>
        <p:sp>
          <p:nvSpPr>
            <p:cNvPr id="44" name="Rectangle 43"/>
            <p:cNvSpPr/>
            <p:nvPr/>
          </p:nvSpPr>
          <p:spPr bwMode="auto">
            <a:xfrm>
              <a:off x="7467600" y="4648200"/>
              <a:ext cx="6781800" cy="1524000"/>
            </a:xfrm>
            <a:prstGeom prst="rect">
              <a:avLst/>
            </a:prstGeom>
            <a:noFill/>
            <a:ln w="12700" cap="flat" cmpd="sng" algn="ctr">
              <a:solidFill>
                <a:schemeClr val="tx1">
                  <a:alpha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4" name="TextBox 13"/>
            <p:cNvSpPr txBox="1"/>
            <p:nvPr/>
          </p:nvSpPr>
          <p:spPr>
            <a:xfrm>
              <a:off x="7696200" y="5181600"/>
              <a:ext cx="1143000" cy="685800"/>
            </a:xfrm>
            <a:prstGeom prst="rect">
              <a:avLst/>
            </a:prstGeom>
            <a:solidFill>
              <a:srgbClr val="FF6666"/>
            </a:solidFill>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800000"/>
                  </a:solidFill>
                </a:rPr>
                <a:t>ghost</a:t>
              </a:r>
            </a:p>
            <a:p>
              <a:pPr algn="ctr"/>
              <a:r>
                <a:rPr lang="en-US" sz="1400" b="1" dirty="0" smtClean="0">
                  <a:solidFill>
                    <a:srgbClr val="800000"/>
                  </a:solidFill>
                </a:rPr>
                <a:t>exchange</a:t>
              </a:r>
              <a:endParaRPr lang="en-US" sz="1400" b="1" dirty="0">
                <a:solidFill>
                  <a:srgbClr val="800000"/>
                </a:solidFill>
              </a:endParaRPr>
            </a:p>
          </p:txBody>
        </p:sp>
        <p:sp>
          <p:nvSpPr>
            <p:cNvPr id="15" name="TextBox 14"/>
            <p:cNvSpPr txBox="1"/>
            <p:nvPr/>
          </p:nvSpPr>
          <p:spPr>
            <a:xfrm>
              <a:off x="9067800" y="5181600"/>
              <a:ext cx="1143000" cy="685800"/>
            </a:xfrm>
            <a:prstGeom prst="rect">
              <a:avLst/>
            </a:prstGeom>
            <a:solidFill>
              <a:srgbClr val="FF6666"/>
            </a:solidFill>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800000"/>
                  </a:solidFill>
                </a:rPr>
                <a:t>restriction /</a:t>
              </a:r>
            </a:p>
            <a:p>
              <a:pPr algn="ctr"/>
              <a:r>
                <a:rPr lang="en-US" sz="1400" b="1" dirty="0" smtClean="0">
                  <a:solidFill>
                    <a:srgbClr val="800000"/>
                  </a:solidFill>
                </a:rPr>
                <a:t>prolongation</a:t>
              </a:r>
              <a:endParaRPr lang="en-US" sz="1400" b="1" dirty="0">
                <a:solidFill>
                  <a:srgbClr val="800000"/>
                </a:solidFill>
              </a:endParaRPr>
            </a:p>
          </p:txBody>
        </p:sp>
        <p:sp>
          <p:nvSpPr>
            <p:cNvPr id="16" name="TextBox 15"/>
            <p:cNvSpPr txBox="1"/>
            <p:nvPr/>
          </p:nvSpPr>
          <p:spPr>
            <a:xfrm>
              <a:off x="13030200" y="5334000"/>
              <a:ext cx="1143000" cy="685800"/>
            </a:xfrm>
            <a:prstGeom prst="rect">
              <a:avLst/>
            </a:prstGeom>
            <a:solidFill>
              <a:srgbClr val="FF6666"/>
            </a:solidFill>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800000"/>
                  </a:solidFill>
                </a:rPr>
                <a:t>block</a:t>
              </a:r>
            </a:p>
            <a:p>
              <a:pPr algn="ctr"/>
              <a:r>
                <a:rPr lang="en-US" sz="1400" b="1" dirty="0" smtClean="0">
                  <a:solidFill>
                    <a:srgbClr val="800000"/>
                  </a:solidFill>
                </a:rPr>
                <a:t>copies</a:t>
              </a:r>
              <a:endParaRPr lang="en-US" sz="1400" b="1" dirty="0">
                <a:solidFill>
                  <a:srgbClr val="800000"/>
                </a:solidFill>
              </a:endParaRPr>
            </a:p>
          </p:txBody>
        </p:sp>
        <p:sp>
          <p:nvSpPr>
            <p:cNvPr id="17" name="TextBox 16"/>
            <p:cNvSpPr txBox="1"/>
            <p:nvPr/>
          </p:nvSpPr>
          <p:spPr>
            <a:xfrm>
              <a:off x="10439400" y="5181600"/>
              <a:ext cx="1143000" cy="685800"/>
            </a:xfrm>
            <a:prstGeom prst="rect">
              <a:avLst/>
            </a:prstGeom>
            <a:solidFill>
              <a:srgbClr val="FF6666"/>
            </a:solidFill>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800000"/>
                  </a:solidFill>
                </a:rPr>
                <a:t>stencils</a:t>
              </a:r>
            </a:p>
            <a:p>
              <a:pPr algn="ctr"/>
              <a:r>
                <a:rPr lang="en-US" sz="1400" b="1" dirty="0" smtClean="0">
                  <a:solidFill>
                    <a:srgbClr val="800000"/>
                  </a:solidFill>
                </a:rPr>
                <a:t>on blocks</a:t>
              </a:r>
              <a:endParaRPr lang="en-US" sz="1400" b="1" dirty="0">
                <a:solidFill>
                  <a:srgbClr val="800000"/>
                </a:solidFill>
              </a:endParaRPr>
            </a:p>
          </p:txBody>
        </p:sp>
        <p:sp>
          <p:nvSpPr>
            <p:cNvPr id="19" name="TextBox 18"/>
            <p:cNvSpPr txBox="1"/>
            <p:nvPr/>
          </p:nvSpPr>
          <p:spPr>
            <a:xfrm>
              <a:off x="11811000" y="5181600"/>
              <a:ext cx="1143000" cy="685800"/>
            </a:xfrm>
            <a:prstGeom prst="rect">
              <a:avLst/>
            </a:prstGeom>
            <a:solidFill>
              <a:srgbClr val="FF6666"/>
            </a:solidFill>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800000"/>
                  </a:solidFill>
                </a:rPr>
                <a:t>BLAS1 on</a:t>
              </a:r>
            </a:p>
            <a:p>
              <a:pPr algn="ctr"/>
              <a:r>
                <a:rPr lang="en-US" sz="1400" b="1" dirty="0" smtClean="0">
                  <a:solidFill>
                    <a:srgbClr val="800000"/>
                  </a:solidFill>
                </a:rPr>
                <a:t>blocks</a:t>
              </a:r>
              <a:endParaRPr lang="en-US" sz="1400" b="1" dirty="0">
                <a:solidFill>
                  <a:srgbClr val="800000"/>
                </a:solidFill>
              </a:endParaRPr>
            </a:p>
          </p:txBody>
        </p:sp>
        <p:sp>
          <p:nvSpPr>
            <p:cNvPr id="26" name="TextBox 25"/>
            <p:cNvSpPr txBox="1"/>
            <p:nvPr/>
          </p:nvSpPr>
          <p:spPr>
            <a:xfrm>
              <a:off x="11734800" y="5257800"/>
              <a:ext cx="1143000" cy="685800"/>
            </a:xfrm>
            <a:prstGeom prst="rect">
              <a:avLst/>
            </a:prstGeom>
            <a:solidFill>
              <a:srgbClr val="FF6666"/>
            </a:solidFill>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800000"/>
                  </a:solidFill>
                </a:rPr>
                <a:t>BLAS1 on</a:t>
              </a:r>
            </a:p>
            <a:p>
              <a:pPr algn="ctr"/>
              <a:r>
                <a:rPr lang="en-US" sz="1400" b="1" dirty="0" smtClean="0">
                  <a:solidFill>
                    <a:srgbClr val="800000"/>
                  </a:solidFill>
                </a:rPr>
                <a:t>blocks</a:t>
              </a:r>
              <a:endParaRPr lang="en-US" sz="1400" b="1" dirty="0">
                <a:solidFill>
                  <a:srgbClr val="800000"/>
                </a:solidFill>
              </a:endParaRPr>
            </a:p>
          </p:txBody>
        </p:sp>
        <p:sp>
          <p:nvSpPr>
            <p:cNvPr id="27" name="TextBox 26"/>
            <p:cNvSpPr txBox="1"/>
            <p:nvPr/>
          </p:nvSpPr>
          <p:spPr>
            <a:xfrm>
              <a:off x="11658600" y="5334000"/>
              <a:ext cx="1143000" cy="685800"/>
            </a:xfrm>
            <a:prstGeom prst="rect">
              <a:avLst/>
            </a:prstGeom>
            <a:solidFill>
              <a:srgbClr val="FF6666"/>
            </a:solidFill>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800000"/>
                  </a:solidFill>
                </a:rPr>
                <a:t>BLAS1 on</a:t>
              </a:r>
            </a:p>
            <a:p>
              <a:pPr algn="ctr"/>
              <a:r>
                <a:rPr lang="en-US" sz="1400" b="1" dirty="0" smtClean="0">
                  <a:solidFill>
                    <a:srgbClr val="800000"/>
                  </a:solidFill>
                </a:rPr>
                <a:t>blocks</a:t>
              </a:r>
              <a:endParaRPr lang="en-US" sz="1400" b="1" dirty="0">
                <a:solidFill>
                  <a:srgbClr val="800000"/>
                </a:solidFill>
              </a:endParaRPr>
            </a:p>
          </p:txBody>
        </p:sp>
        <p:sp>
          <p:nvSpPr>
            <p:cNvPr id="28" name="TextBox 27"/>
            <p:cNvSpPr txBox="1"/>
            <p:nvPr/>
          </p:nvSpPr>
          <p:spPr>
            <a:xfrm>
              <a:off x="10363200" y="5257800"/>
              <a:ext cx="1143000" cy="685800"/>
            </a:xfrm>
            <a:prstGeom prst="rect">
              <a:avLst/>
            </a:prstGeom>
            <a:solidFill>
              <a:srgbClr val="FF6666"/>
            </a:solidFill>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800000"/>
                  </a:solidFill>
                </a:rPr>
                <a:t>stencils</a:t>
              </a:r>
            </a:p>
            <a:p>
              <a:pPr algn="ctr"/>
              <a:r>
                <a:rPr lang="en-US" sz="1400" b="1" dirty="0" smtClean="0">
                  <a:solidFill>
                    <a:srgbClr val="800000"/>
                  </a:solidFill>
                </a:rPr>
                <a:t>on blocks</a:t>
              </a:r>
              <a:endParaRPr lang="en-US" sz="1400" b="1" dirty="0">
                <a:solidFill>
                  <a:srgbClr val="800000"/>
                </a:solidFill>
              </a:endParaRPr>
            </a:p>
          </p:txBody>
        </p:sp>
        <p:sp>
          <p:nvSpPr>
            <p:cNvPr id="29" name="TextBox 28"/>
            <p:cNvSpPr txBox="1"/>
            <p:nvPr/>
          </p:nvSpPr>
          <p:spPr>
            <a:xfrm>
              <a:off x="10287000" y="5334000"/>
              <a:ext cx="1143000" cy="685800"/>
            </a:xfrm>
            <a:prstGeom prst="rect">
              <a:avLst/>
            </a:prstGeom>
            <a:solidFill>
              <a:srgbClr val="FF6666"/>
            </a:solidFill>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800000"/>
                  </a:solidFill>
                </a:rPr>
                <a:t>stencils</a:t>
              </a:r>
            </a:p>
            <a:p>
              <a:pPr algn="ctr"/>
              <a:r>
                <a:rPr lang="en-US" sz="1400" b="1" dirty="0" smtClean="0">
                  <a:solidFill>
                    <a:srgbClr val="800000"/>
                  </a:solidFill>
                </a:rPr>
                <a:t>on blocks</a:t>
              </a:r>
              <a:endParaRPr lang="en-US" sz="1400" b="1" dirty="0">
                <a:solidFill>
                  <a:srgbClr val="800000"/>
                </a:solidFill>
              </a:endParaRPr>
            </a:p>
          </p:txBody>
        </p:sp>
        <p:sp>
          <p:nvSpPr>
            <p:cNvPr id="38" name="TextBox 37"/>
            <p:cNvSpPr txBox="1"/>
            <p:nvPr/>
          </p:nvSpPr>
          <p:spPr>
            <a:xfrm>
              <a:off x="7543800" y="4876800"/>
              <a:ext cx="1143000" cy="228600"/>
            </a:xfrm>
            <a:prstGeom prst="rect">
              <a:avLst/>
            </a:prstGeom>
            <a:noFill/>
            <a:ln w="3175" cap="flat" cmpd="sng" algn="ctr">
              <a:noFill/>
              <a:prstDash val="solid"/>
              <a:round/>
              <a:headEnd type="none" w="med" len="med"/>
              <a:tailEnd type="none" w="med" len="med"/>
            </a:ln>
          </p:spPr>
          <p:txBody>
            <a:bodyPr wrap="none" lIns="0" tIns="0" rIns="0" bIns="0" rtlCol="0" anchor="ctr" anchorCtr="0">
              <a:noAutofit/>
            </a:bodyPr>
            <a:lstStyle/>
            <a:p>
              <a:r>
                <a:rPr lang="en-US" sz="1400" dirty="0" smtClean="0">
                  <a:solidFill>
                    <a:schemeClr val="bg1">
                      <a:lumMod val="50000"/>
                    </a:schemeClr>
                  </a:solidFill>
                </a:rPr>
                <a:t>MPI/UPC++ Communication, Operations on Blocks, etc…</a:t>
              </a:r>
              <a:endParaRPr lang="en-US" sz="1400" dirty="0">
                <a:solidFill>
                  <a:schemeClr val="bg1">
                    <a:lumMod val="50000"/>
                  </a:schemeClr>
                </a:solidFill>
              </a:endParaRPr>
            </a:p>
          </p:txBody>
        </p:sp>
        <p:sp>
          <p:nvSpPr>
            <p:cNvPr id="39" name="TextBox 38"/>
            <p:cNvSpPr txBox="1"/>
            <p:nvPr/>
          </p:nvSpPr>
          <p:spPr>
            <a:xfrm>
              <a:off x="7620000" y="5257800"/>
              <a:ext cx="1143000" cy="685800"/>
            </a:xfrm>
            <a:prstGeom prst="rect">
              <a:avLst/>
            </a:prstGeom>
            <a:solidFill>
              <a:srgbClr val="FF6666"/>
            </a:solidFill>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800000"/>
                  </a:solidFill>
                </a:rPr>
                <a:t>ghost</a:t>
              </a:r>
            </a:p>
            <a:p>
              <a:pPr algn="ctr"/>
              <a:r>
                <a:rPr lang="en-US" sz="1400" b="1" dirty="0" smtClean="0">
                  <a:solidFill>
                    <a:srgbClr val="800000"/>
                  </a:solidFill>
                </a:rPr>
                <a:t>exchange</a:t>
              </a:r>
              <a:endParaRPr lang="en-US" sz="1400" b="1" dirty="0">
                <a:solidFill>
                  <a:srgbClr val="800000"/>
                </a:solidFill>
              </a:endParaRPr>
            </a:p>
          </p:txBody>
        </p:sp>
        <p:sp>
          <p:nvSpPr>
            <p:cNvPr id="40" name="TextBox 39"/>
            <p:cNvSpPr txBox="1"/>
            <p:nvPr/>
          </p:nvSpPr>
          <p:spPr>
            <a:xfrm>
              <a:off x="8991600" y="5257800"/>
              <a:ext cx="1143000" cy="685800"/>
            </a:xfrm>
            <a:prstGeom prst="rect">
              <a:avLst/>
            </a:prstGeom>
            <a:solidFill>
              <a:srgbClr val="FF6666"/>
            </a:solidFill>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800000"/>
                  </a:solidFill>
                </a:rPr>
                <a:t>restriction /</a:t>
              </a:r>
            </a:p>
            <a:p>
              <a:pPr algn="ctr"/>
              <a:r>
                <a:rPr lang="en-US" sz="1400" b="1" dirty="0" smtClean="0">
                  <a:solidFill>
                    <a:srgbClr val="800000"/>
                  </a:solidFill>
                </a:rPr>
                <a:t>prolongation</a:t>
              </a:r>
              <a:endParaRPr lang="en-US" sz="1400" b="1" dirty="0">
                <a:solidFill>
                  <a:srgbClr val="800000"/>
                </a:solidFill>
              </a:endParaRPr>
            </a:p>
          </p:txBody>
        </p:sp>
        <p:sp>
          <p:nvSpPr>
            <p:cNvPr id="41" name="TextBox 40"/>
            <p:cNvSpPr txBox="1"/>
            <p:nvPr/>
          </p:nvSpPr>
          <p:spPr>
            <a:xfrm>
              <a:off x="7543800" y="5334000"/>
              <a:ext cx="1143000" cy="685800"/>
            </a:xfrm>
            <a:prstGeom prst="rect">
              <a:avLst/>
            </a:prstGeom>
            <a:solidFill>
              <a:srgbClr val="FF6666"/>
            </a:solidFill>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800000"/>
                  </a:solidFill>
                </a:rPr>
                <a:t>ghost</a:t>
              </a:r>
            </a:p>
            <a:p>
              <a:pPr algn="ctr"/>
              <a:r>
                <a:rPr lang="en-US" sz="1400" b="1" dirty="0" smtClean="0">
                  <a:solidFill>
                    <a:srgbClr val="800000"/>
                  </a:solidFill>
                </a:rPr>
                <a:t>exchange</a:t>
              </a:r>
              <a:endParaRPr lang="en-US" sz="1400" b="1" dirty="0">
                <a:solidFill>
                  <a:srgbClr val="800000"/>
                </a:solidFill>
              </a:endParaRPr>
            </a:p>
          </p:txBody>
        </p:sp>
        <p:sp>
          <p:nvSpPr>
            <p:cNvPr id="42" name="TextBox 41"/>
            <p:cNvSpPr txBox="1"/>
            <p:nvPr/>
          </p:nvSpPr>
          <p:spPr>
            <a:xfrm>
              <a:off x="8915400" y="5334000"/>
              <a:ext cx="1143000" cy="685800"/>
            </a:xfrm>
            <a:prstGeom prst="rect">
              <a:avLst/>
            </a:prstGeom>
            <a:solidFill>
              <a:srgbClr val="FF6666"/>
            </a:solidFill>
            <a:ln w="3175" cap="flat" cmpd="sng" algn="ctr">
              <a:solidFill>
                <a:srgbClr val="800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800000"/>
                  </a:solidFill>
                </a:rPr>
                <a:t>restriction /</a:t>
              </a:r>
            </a:p>
            <a:p>
              <a:pPr algn="ctr"/>
              <a:r>
                <a:rPr lang="en-US" sz="1400" b="1" dirty="0" smtClean="0">
                  <a:solidFill>
                    <a:srgbClr val="800000"/>
                  </a:solidFill>
                </a:rPr>
                <a:t>prolongation</a:t>
              </a:r>
              <a:endParaRPr lang="en-US" sz="1400" b="1" dirty="0">
                <a:solidFill>
                  <a:srgbClr val="800000"/>
                </a:solidFill>
              </a:endParaRPr>
            </a:p>
          </p:txBody>
        </p:sp>
      </p:grpSp>
      <p:grpSp>
        <p:nvGrpSpPr>
          <p:cNvPr id="48" name="Group 47"/>
          <p:cNvGrpSpPr/>
          <p:nvPr/>
        </p:nvGrpSpPr>
        <p:grpSpPr>
          <a:xfrm>
            <a:off x="7467600" y="3048000"/>
            <a:ext cx="6781800" cy="1447800"/>
            <a:chOff x="7467600" y="3048000"/>
            <a:chExt cx="6781800" cy="1447800"/>
          </a:xfrm>
        </p:grpSpPr>
        <p:sp>
          <p:nvSpPr>
            <p:cNvPr id="11" name="TextBox 10"/>
            <p:cNvSpPr txBox="1"/>
            <p:nvPr/>
          </p:nvSpPr>
          <p:spPr>
            <a:xfrm>
              <a:off x="7543800" y="3505200"/>
              <a:ext cx="1143000" cy="685800"/>
            </a:xfrm>
            <a:prstGeom prst="rect">
              <a:avLst/>
            </a:prstGeom>
            <a:solidFill>
              <a:srgbClr val="00FF00"/>
            </a:solidFill>
            <a:ln w="3175"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err="1" smtClean="0">
                  <a:solidFill>
                    <a:srgbClr val="008000"/>
                  </a:solidFill>
                </a:rPr>
                <a:t>ApplyOp</a:t>
              </a:r>
              <a:endParaRPr lang="en-US" sz="1400" b="1" dirty="0">
                <a:solidFill>
                  <a:srgbClr val="008000"/>
                </a:solidFill>
              </a:endParaRPr>
            </a:p>
          </p:txBody>
        </p:sp>
        <p:sp>
          <p:nvSpPr>
            <p:cNvPr id="13" name="TextBox 12"/>
            <p:cNvSpPr txBox="1"/>
            <p:nvPr/>
          </p:nvSpPr>
          <p:spPr>
            <a:xfrm>
              <a:off x="11811000" y="3352800"/>
              <a:ext cx="1143000" cy="685800"/>
            </a:xfrm>
            <a:prstGeom prst="rect">
              <a:avLst/>
            </a:prstGeom>
            <a:solidFill>
              <a:srgbClr val="00FF00"/>
            </a:solidFill>
            <a:ln w="3175"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008000"/>
                  </a:solidFill>
                </a:rPr>
                <a:t>BLAS1</a:t>
              </a:r>
            </a:p>
            <a:p>
              <a:pPr algn="ctr"/>
              <a:r>
                <a:rPr lang="en-US" sz="1400" b="1" dirty="0" smtClean="0">
                  <a:solidFill>
                    <a:srgbClr val="008000"/>
                  </a:solidFill>
                </a:rPr>
                <a:t>routines</a:t>
              </a:r>
              <a:endParaRPr lang="en-US" sz="1400" b="1" dirty="0">
                <a:solidFill>
                  <a:srgbClr val="008000"/>
                </a:solidFill>
              </a:endParaRPr>
            </a:p>
          </p:txBody>
        </p:sp>
        <p:sp>
          <p:nvSpPr>
            <p:cNvPr id="20" name="TextBox 19"/>
            <p:cNvSpPr txBox="1"/>
            <p:nvPr/>
          </p:nvSpPr>
          <p:spPr>
            <a:xfrm>
              <a:off x="13030200" y="3505200"/>
              <a:ext cx="1143000" cy="685800"/>
            </a:xfrm>
            <a:prstGeom prst="rect">
              <a:avLst/>
            </a:prstGeom>
            <a:solidFill>
              <a:srgbClr val="00FF00"/>
            </a:solidFill>
            <a:ln w="3175"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008000"/>
                  </a:solidFill>
                </a:rPr>
                <a:t>BLAS3</a:t>
              </a:r>
            </a:p>
            <a:p>
              <a:pPr algn="ctr"/>
              <a:r>
                <a:rPr lang="en-US" sz="1400" b="1" dirty="0" smtClean="0">
                  <a:solidFill>
                    <a:srgbClr val="008000"/>
                  </a:solidFill>
                </a:rPr>
                <a:t>X</a:t>
              </a:r>
              <a:r>
                <a:rPr lang="en-US" sz="1400" b="1" baseline="30000" dirty="0" smtClean="0">
                  <a:solidFill>
                    <a:srgbClr val="008000"/>
                  </a:solidFill>
                </a:rPr>
                <a:t>T</a:t>
              </a:r>
              <a:r>
                <a:rPr lang="en-US" sz="1400" b="1" dirty="0" smtClean="0">
                  <a:solidFill>
                    <a:srgbClr val="008000"/>
                  </a:solidFill>
                </a:rPr>
                <a:t>Y</a:t>
              </a:r>
              <a:endParaRPr lang="en-US" sz="1400" b="1" dirty="0">
                <a:solidFill>
                  <a:srgbClr val="008000"/>
                </a:solidFill>
              </a:endParaRPr>
            </a:p>
          </p:txBody>
        </p:sp>
        <p:sp>
          <p:nvSpPr>
            <p:cNvPr id="21" name="TextBox 20"/>
            <p:cNvSpPr txBox="1"/>
            <p:nvPr/>
          </p:nvSpPr>
          <p:spPr>
            <a:xfrm>
              <a:off x="9067800" y="3352800"/>
              <a:ext cx="1143000" cy="685800"/>
            </a:xfrm>
            <a:prstGeom prst="rect">
              <a:avLst/>
            </a:prstGeom>
            <a:solidFill>
              <a:srgbClr val="00FF00"/>
            </a:solidFill>
            <a:ln w="3175"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008000"/>
                  </a:solidFill>
                </a:rPr>
                <a:t>smoothers</a:t>
              </a:r>
              <a:endParaRPr lang="en-US" sz="1400" b="1" dirty="0">
                <a:solidFill>
                  <a:srgbClr val="008000"/>
                </a:solidFill>
              </a:endParaRPr>
            </a:p>
          </p:txBody>
        </p:sp>
        <p:sp>
          <p:nvSpPr>
            <p:cNvPr id="22" name="TextBox 21"/>
            <p:cNvSpPr txBox="1"/>
            <p:nvPr/>
          </p:nvSpPr>
          <p:spPr>
            <a:xfrm>
              <a:off x="8991600" y="3429000"/>
              <a:ext cx="1143000" cy="685800"/>
            </a:xfrm>
            <a:prstGeom prst="rect">
              <a:avLst/>
            </a:prstGeom>
            <a:solidFill>
              <a:srgbClr val="00FF00"/>
            </a:solidFill>
            <a:ln w="3175"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008000"/>
                  </a:solidFill>
                </a:rPr>
                <a:t>smoothers</a:t>
              </a:r>
              <a:endParaRPr lang="en-US" sz="1400" b="1" dirty="0">
                <a:solidFill>
                  <a:srgbClr val="008000"/>
                </a:solidFill>
              </a:endParaRPr>
            </a:p>
          </p:txBody>
        </p:sp>
        <p:sp>
          <p:nvSpPr>
            <p:cNvPr id="23" name="TextBox 22"/>
            <p:cNvSpPr txBox="1"/>
            <p:nvPr/>
          </p:nvSpPr>
          <p:spPr>
            <a:xfrm>
              <a:off x="8915400" y="3505200"/>
              <a:ext cx="1143000" cy="685800"/>
            </a:xfrm>
            <a:prstGeom prst="rect">
              <a:avLst/>
            </a:prstGeom>
            <a:solidFill>
              <a:srgbClr val="00FF00"/>
            </a:solidFill>
            <a:ln w="3175"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008000"/>
                  </a:solidFill>
                </a:rPr>
                <a:t>smoothers</a:t>
              </a:r>
              <a:endParaRPr lang="en-US" sz="1400" b="1" dirty="0">
                <a:solidFill>
                  <a:srgbClr val="008000"/>
                </a:solidFill>
              </a:endParaRPr>
            </a:p>
          </p:txBody>
        </p:sp>
        <p:sp>
          <p:nvSpPr>
            <p:cNvPr id="24" name="TextBox 23"/>
            <p:cNvSpPr txBox="1"/>
            <p:nvPr/>
          </p:nvSpPr>
          <p:spPr>
            <a:xfrm>
              <a:off x="11734800" y="3429000"/>
              <a:ext cx="1143000" cy="685800"/>
            </a:xfrm>
            <a:prstGeom prst="rect">
              <a:avLst/>
            </a:prstGeom>
            <a:solidFill>
              <a:srgbClr val="00FF00"/>
            </a:solidFill>
            <a:ln w="3175"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008000"/>
                  </a:solidFill>
                </a:rPr>
                <a:t>BLAS1</a:t>
              </a:r>
            </a:p>
            <a:p>
              <a:pPr algn="ctr"/>
              <a:r>
                <a:rPr lang="en-US" sz="1400" b="1" dirty="0" smtClean="0">
                  <a:solidFill>
                    <a:srgbClr val="008000"/>
                  </a:solidFill>
                </a:rPr>
                <a:t>routines</a:t>
              </a:r>
              <a:endParaRPr lang="en-US" sz="1400" b="1" dirty="0">
                <a:solidFill>
                  <a:srgbClr val="008000"/>
                </a:solidFill>
              </a:endParaRPr>
            </a:p>
          </p:txBody>
        </p:sp>
        <p:sp>
          <p:nvSpPr>
            <p:cNvPr id="25" name="TextBox 24"/>
            <p:cNvSpPr txBox="1"/>
            <p:nvPr/>
          </p:nvSpPr>
          <p:spPr>
            <a:xfrm>
              <a:off x="11658600" y="3505200"/>
              <a:ext cx="1143000" cy="685800"/>
            </a:xfrm>
            <a:prstGeom prst="rect">
              <a:avLst/>
            </a:prstGeom>
            <a:solidFill>
              <a:srgbClr val="00FF00"/>
            </a:solidFill>
            <a:ln w="3175"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008000"/>
                  </a:solidFill>
                </a:rPr>
                <a:t>BLAS1</a:t>
              </a:r>
            </a:p>
            <a:p>
              <a:pPr algn="ctr"/>
              <a:r>
                <a:rPr lang="en-US" sz="1400" b="1" dirty="0" smtClean="0">
                  <a:solidFill>
                    <a:srgbClr val="008000"/>
                  </a:solidFill>
                </a:rPr>
                <a:t>routines</a:t>
              </a:r>
              <a:endParaRPr lang="en-US" sz="1400" b="1" dirty="0">
                <a:solidFill>
                  <a:srgbClr val="008000"/>
                </a:solidFill>
              </a:endParaRPr>
            </a:p>
          </p:txBody>
        </p:sp>
        <p:sp>
          <p:nvSpPr>
            <p:cNvPr id="30" name="TextBox 29"/>
            <p:cNvSpPr txBox="1"/>
            <p:nvPr/>
          </p:nvSpPr>
          <p:spPr>
            <a:xfrm>
              <a:off x="10287000" y="3505200"/>
              <a:ext cx="1143000" cy="685800"/>
            </a:xfrm>
            <a:prstGeom prst="rect">
              <a:avLst/>
            </a:prstGeom>
            <a:solidFill>
              <a:srgbClr val="00FF00"/>
            </a:solidFill>
            <a:ln w="3175" cap="flat" cmpd="sng" algn="ctr">
              <a:solidFill>
                <a:srgbClr val="008000"/>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rgbClr val="008000"/>
                  </a:solidFill>
                </a:rPr>
                <a:t>residual</a:t>
              </a:r>
              <a:endParaRPr lang="en-US" sz="1400" b="1" dirty="0">
                <a:solidFill>
                  <a:srgbClr val="008000"/>
                </a:solidFill>
              </a:endParaRPr>
            </a:p>
          </p:txBody>
        </p:sp>
        <p:sp>
          <p:nvSpPr>
            <p:cNvPr id="37" name="TextBox 36"/>
            <p:cNvSpPr txBox="1"/>
            <p:nvPr/>
          </p:nvSpPr>
          <p:spPr>
            <a:xfrm>
              <a:off x="7543800" y="3124200"/>
              <a:ext cx="1143000" cy="228600"/>
            </a:xfrm>
            <a:prstGeom prst="rect">
              <a:avLst/>
            </a:prstGeom>
            <a:noFill/>
            <a:ln w="3175" cap="flat" cmpd="sng" algn="ctr">
              <a:noFill/>
              <a:prstDash val="solid"/>
              <a:round/>
              <a:headEnd type="none" w="med" len="med"/>
              <a:tailEnd type="none" w="med" len="med"/>
            </a:ln>
          </p:spPr>
          <p:txBody>
            <a:bodyPr wrap="none" lIns="0" tIns="0" rIns="0" bIns="0" rtlCol="0" anchor="ctr" anchorCtr="0">
              <a:noAutofit/>
            </a:bodyPr>
            <a:lstStyle/>
            <a:p>
              <a:r>
                <a:rPr lang="en-US" sz="1400" dirty="0" smtClean="0">
                  <a:solidFill>
                    <a:schemeClr val="bg1">
                      <a:lumMod val="50000"/>
                    </a:schemeClr>
                  </a:solidFill>
                </a:rPr>
                <a:t>Basic Operators</a:t>
              </a:r>
              <a:endParaRPr lang="en-US" sz="1400" dirty="0">
                <a:solidFill>
                  <a:schemeClr val="bg1">
                    <a:lumMod val="50000"/>
                  </a:schemeClr>
                </a:solidFill>
              </a:endParaRPr>
            </a:p>
          </p:txBody>
        </p:sp>
        <p:sp>
          <p:nvSpPr>
            <p:cNvPr id="45" name="Rectangle 44"/>
            <p:cNvSpPr/>
            <p:nvPr/>
          </p:nvSpPr>
          <p:spPr bwMode="auto">
            <a:xfrm>
              <a:off x="7467600" y="3048000"/>
              <a:ext cx="6781800" cy="1447800"/>
            </a:xfrm>
            <a:prstGeom prst="rect">
              <a:avLst/>
            </a:prstGeom>
            <a:noFill/>
            <a:ln w="12700" cap="flat" cmpd="sng" algn="ctr">
              <a:solidFill>
                <a:schemeClr val="tx1">
                  <a:alpha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
        <p:nvSpPr>
          <p:cNvPr id="43" name="TextBox 42"/>
          <p:cNvSpPr txBox="1"/>
          <p:nvPr/>
        </p:nvSpPr>
        <p:spPr>
          <a:xfrm>
            <a:off x="7543800" y="4419600"/>
            <a:ext cx="6629400" cy="304800"/>
          </a:xfrm>
          <a:prstGeom prst="rect">
            <a:avLst/>
          </a:prstGeom>
          <a:solidFill>
            <a:srgbClr val="F2F2F2"/>
          </a:solidFill>
          <a:ln w="3175" cap="flat" cmpd="sng" algn="ctr">
            <a:solidFill>
              <a:schemeClr val="bg1">
                <a:lumMod val="50000"/>
              </a:schemeClr>
            </a:solidFill>
            <a:prstDash val="solid"/>
            <a:round/>
            <a:headEnd type="none" w="med" len="med"/>
            <a:tailEnd type="none" w="med" len="med"/>
          </a:ln>
        </p:spPr>
        <p:txBody>
          <a:bodyPr wrap="none" lIns="0" tIns="0" rIns="0" bIns="0" rtlCol="0" anchor="ctr" anchorCtr="0">
            <a:noAutofit/>
          </a:bodyPr>
          <a:lstStyle/>
          <a:p>
            <a:pPr algn="ctr"/>
            <a:r>
              <a:rPr lang="en-US" sz="1300" b="1" dirty="0" smtClean="0">
                <a:solidFill>
                  <a:schemeClr val="bg1">
                    <a:lumMod val="50000"/>
                  </a:schemeClr>
                </a:solidFill>
              </a:rPr>
              <a:t>constructs to map parallel operations on grids to sequential operations on blocks</a:t>
            </a:r>
            <a:endParaRPr lang="en-US" sz="1300" b="1" dirty="0">
              <a:solidFill>
                <a:schemeClr val="bg1">
                  <a:lumMod val="50000"/>
                </a:schemeClr>
              </a:solidFill>
            </a:endParaRPr>
          </a:p>
        </p:txBody>
      </p:sp>
      <p:grpSp>
        <p:nvGrpSpPr>
          <p:cNvPr id="47" name="Group 46"/>
          <p:cNvGrpSpPr/>
          <p:nvPr/>
        </p:nvGrpSpPr>
        <p:grpSpPr>
          <a:xfrm>
            <a:off x="7467600" y="1447800"/>
            <a:ext cx="6781800" cy="1295400"/>
            <a:chOff x="7467600" y="1447800"/>
            <a:chExt cx="6781800" cy="1295400"/>
          </a:xfrm>
        </p:grpSpPr>
        <p:sp>
          <p:nvSpPr>
            <p:cNvPr id="7" name="TextBox 6"/>
            <p:cNvSpPr txBox="1"/>
            <p:nvPr/>
          </p:nvSpPr>
          <p:spPr>
            <a:xfrm>
              <a:off x="7543800" y="1828800"/>
              <a:ext cx="1143000" cy="685800"/>
            </a:xfrm>
            <a:prstGeom prst="rect">
              <a:avLst/>
            </a:prstGeom>
            <a:solidFill>
              <a:schemeClr val="tx1"/>
            </a:solidFill>
            <a:ln w="317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err="1" smtClean="0">
                  <a:solidFill>
                    <a:schemeClr val="bg1"/>
                  </a:solidFill>
                </a:rPr>
                <a:t>MGSolve</a:t>
              </a:r>
              <a:endParaRPr lang="en-US" sz="1400" b="1" dirty="0">
                <a:solidFill>
                  <a:schemeClr val="bg1"/>
                </a:solidFill>
              </a:endParaRPr>
            </a:p>
          </p:txBody>
        </p:sp>
        <p:sp>
          <p:nvSpPr>
            <p:cNvPr id="8" name="TextBox 7"/>
            <p:cNvSpPr txBox="1"/>
            <p:nvPr/>
          </p:nvSpPr>
          <p:spPr>
            <a:xfrm>
              <a:off x="8915400" y="1828800"/>
              <a:ext cx="1143000" cy="685800"/>
            </a:xfrm>
            <a:prstGeom prst="rect">
              <a:avLst/>
            </a:prstGeom>
            <a:solidFill>
              <a:schemeClr val="tx1"/>
            </a:solidFill>
            <a:ln w="317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err="1" smtClean="0">
                  <a:solidFill>
                    <a:schemeClr val="bg1"/>
                  </a:solidFill>
                </a:rPr>
                <a:t>FMGSolve</a:t>
              </a:r>
              <a:endParaRPr lang="en-US" sz="1400" b="1" dirty="0">
                <a:solidFill>
                  <a:schemeClr val="bg1"/>
                </a:solidFill>
              </a:endParaRPr>
            </a:p>
          </p:txBody>
        </p:sp>
        <p:sp>
          <p:nvSpPr>
            <p:cNvPr id="9" name="TextBox 8"/>
            <p:cNvSpPr txBox="1"/>
            <p:nvPr/>
          </p:nvSpPr>
          <p:spPr>
            <a:xfrm>
              <a:off x="10287000" y="1828800"/>
              <a:ext cx="1143000" cy="685800"/>
            </a:xfrm>
            <a:prstGeom prst="rect">
              <a:avLst/>
            </a:prstGeom>
            <a:solidFill>
              <a:schemeClr val="tx1"/>
            </a:solidFill>
            <a:ln w="317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chemeClr val="bg1"/>
                  </a:solidFill>
                </a:rPr>
                <a:t>CG</a:t>
              </a:r>
              <a:endParaRPr lang="en-US" sz="1400" b="1" dirty="0">
                <a:solidFill>
                  <a:schemeClr val="bg1"/>
                </a:solidFill>
              </a:endParaRPr>
            </a:p>
          </p:txBody>
        </p:sp>
        <p:sp>
          <p:nvSpPr>
            <p:cNvPr id="10" name="TextBox 9"/>
            <p:cNvSpPr txBox="1"/>
            <p:nvPr/>
          </p:nvSpPr>
          <p:spPr>
            <a:xfrm>
              <a:off x="11658600" y="1828800"/>
              <a:ext cx="1143000" cy="685800"/>
            </a:xfrm>
            <a:prstGeom prst="rect">
              <a:avLst/>
            </a:prstGeom>
            <a:solidFill>
              <a:schemeClr val="tx1"/>
            </a:solidFill>
            <a:ln w="317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err="1" smtClean="0">
                  <a:solidFill>
                    <a:schemeClr val="bg1"/>
                  </a:solidFill>
                </a:rPr>
                <a:t>BiCGStab</a:t>
              </a:r>
              <a:endParaRPr lang="en-US" sz="1400" b="1" dirty="0">
                <a:solidFill>
                  <a:schemeClr val="bg1"/>
                </a:solidFill>
              </a:endParaRPr>
            </a:p>
          </p:txBody>
        </p:sp>
        <p:sp>
          <p:nvSpPr>
            <p:cNvPr id="35" name="TextBox 34"/>
            <p:cNvSpPr txBox="1"/>
            <p:nvPr/>
          </p:nvSpPr>
          <p:spPr>
            <a:xfrm>
              <a:off x="7543800" y="1524000"/>
              <a:ext cx="1143000" cy="228600"/>
            </a:xfrm>
            <a:prstGeom prst="rect">
              <a:avLst/>
            </a:prstGeom>
            <a:noFill/>
            <a:ln w="3175" cap="flat" cmpd="sng" algn="ctr">
              <a:noFill/>
              <a:prstDash val="solid"/>
              <a:round/>
              <a:headEnd type="none" w="med" len="med"/>
              <a:tailEnd type="none" w="med" len="med"/>
            </a:ln>
          </p:spPr>
          <p:txBody>
            <a:bodyPr wrap="none" lIns="0" tIns="0" rIns="0" bIns="0" rtlCol="0" anchor="ctr" anchorCtr="0">
              <a:noAutofit/>
            </a:bodyPr>
            <a:lstStyle/>
            <a:p>
              <a:r>
                <a:rPr lang="en-US" sz="1400" dirty="0" smtClean="0">
                  <a:solidFill>
                    <a:schemeClr val="bg1">
                      <a:lumMod val="50000"/>
                    </a:schemeClr>
                  </a:solidFill>
                </a:rPr>
                <a:t>Solvers / Methods</a:t>
              </a:r>
              <a:endParaRPr lang="en-US" sz="1400" dirty="0">
                <a:solidFill>
                  <a:schemeClr val="bg1">
                    <a:lumMod val="50000"/>
                  </a:schemeClr>
                </a:solidFill>
              </a:endParaRPr>
            </a:p>
          </p:txBody>
        </p:sp>
        <p:sp>
          <p:nvSpPr>
            <p:cNvPr id="36" name="TextBox 35"/>
            <p:cNvSpPr txBox="1"/>
            <p:nvPr/>
          </p:nvSpPr>
          <p:spPr>
            <a:xfrm>
              <a:off x="13030200" y="1828800"/>
              <a:ext cx="1143000" cy="685800"/>
            </a:xfrm>
            <a:prstGeom prst="rect">
              <a:avLst/>
            </a:prstGeom>
            <a:solidFill>
              <a:schemeClr val="tx1"/>
            </a:solidFill>
            <a:ln w="3175" cap="flat" cmpd="sng" algn="ctr">
              <a:solidFill>
                <a:schemeClr val="tx1"/>
              </a:solidFill>
              <a:prstDash val="solid"/>
              <a:round/>
              <a:headEnd type="none" w="med" len="med"/>
              <a:tailEnd type="none" w="med" len="med"/>
            </a:ln>
            <a:effectLst>
              <a:outerShdw blurRad="50800" dist="38100" dir="2700000">
                <a:srgbClr val="000000">
                  <a:alpha val="43000"/>
                </a:srgbClr>
              </a:outerShdw>
            </a:effectLst>
          </p:spPr>
          <p:txBody>
            <a:bodyPr wrap="none" lIns="0" tIns="0" rIns="0" bIns="0" rtlCol="0" anchor="ctr" anchorCtr="0">
              <a:noAutofit/>
            </a:bodyPr>
            <a:lstStyle/>
            <a:p>
              <a:pPr algn="ctr"/>
              <a:r>
                <a:rPr lang="en-US" sz="1400" b="1" dirty="0" smtClean="0">
                  <a:solidFill>
                    <a:schemeClr val="bg1"/>
                  </a:solidFill>
                </a:rPr>
                <a:t>D</a:t>
              </a:r>
              <a:r>
                <a:rPr lang="en-US" sz="1400" b="1" baseline="30000" dirty="0" smtClean="0">
                  <a:solidFill>
                    <a:schemeClr val="bg1"/>
                  </a:solidFill>
                </a:rPr>
                <a:t>-1</a:t>
              </a:r>
              <a:r>
                <a:rPr lang="en-US" sz="1400" b="1" dirty="0" smtClean="0">
                  <a:solidFill>
                    <a:schemeClr val="bg1"/>
                  </a:solidFill>
                </a:rPr>
                <a:t>, </a:t>
              </a:r>
              <a:r>
                <a:rPr lang="en-US" sz="1400" b="1" dirty="0" err="1" smtClean="0">
                  <a:solidFill>
                    <a:schemeClr val="bg1"/>
                  </a:solidFill>
                </a:rPr>
                <a:t>λ</a:t>
              </a:r>
              <a:r>
                <a:rPr lang="en-US" sz="1400" b="1" baseline="-25000" dirty="0" err="1" smtClean="0">
                  <a:solidFill>
                    <a:schemeClr val="bg1"/>
                  </a:solidFill>
                </a:rPr>
                <a:t>max</a:t>
              </a:r>
              <a:endParaRPr lang="en-US" sz="1400" b="1" baseline="-25000" dirty="0">
                <a:solidFill>
                  <a:schemeClr val="bg1"/>
                </a:solidFill>
              </a:endParaRPr>
            </a:p>
          </p:txBody>
        </p:sp>
        <p:sp>
          <p:nvSpPr>
            <p:cNvPr id="46" name="Rectangle 45"/>
            <p:cNvSpPr/>
            <p:nvPr/>
          </p:nvSpPr>
          <p:spPr bwMode="auto">
            <a:xfrm>
              <a:off x="7467600" y="1447800"/>
              <a:ext cx="6781800" cy="1295400"/>
            </a:xfrm>
            <a:prstGeom prst="rect">
              <a:avLst/>
            </a:prstGeom>
            <a:noFill/>
            <a:ln w="12700" cap="flat" cmpd="sng" algn="ctr">
              <a:solidFill>
                <a:schemeClr val="tx1">
                  <a:alpha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52" name="Group 51"/>
          <p:cNvGrpSpPr/>
          <p:nvPr/>
        </p:nvGrpSpPr>
        <p:grpSpPr>
          <a:xfrm>
            <a:off x="914400" y="4419600"/>
            <a:ext cx="13258800" cy="2362200"/>
            <a:chOff x="914400" y="4419600"/>
            <a:chExt cx="13258800" cy="2362200"/>
          </a:xfrm>
        </p:grpSpPr>
        <p:sp>
          <p:nvSpPr>
            <p:cNvPr id="50" name="TextBox 49"/>
            <p:cNvSpPr txBox="1"/>
            <p:nvPr/>
          </p:nvSpPr>
          <p:spPr>
            <a:xfrm>
              <a:off x="7543800" y="4419600"/>
              <a:ext cx="6629400" cy="304800"/>
            </a:xfrm>
            <a:prstGeom prst="rect">
              <a:avLst/>
            </a:prstGeom>
            <a:solidFill>
              <a:srgbClr val="F2F2F2"/>
            </a:solidFill>
            <a:ln w="3175" cap="flat" cmpd="sng" algn="ctr">
              <a:solidFill>
                <a:schemeClr val="bg1">
                  <a:lumMod val="50000"/>
                </a:schemeClr>
              </a:solidFill>
              <a:prstDash val="solid"/>
              <a:round/>
              <a:headEnd type="none" w="med" len="med"/>
              <a:tailEnd type="none" w="med" len="med"/>
            </a:ln>
          </p:spPr>
          <p:txBody>
            <a:bodyPr wrap="none" lIns="0" tIns="0" rIns="0" bIns="0" rtlCol="0" anchor="ctr" anchorCtr="0">
              <a:noAutofit/>
            </a:bodyPr>
            <a:lstStyle/>
            <a:p>
              <a:pPr algn="ctr"/>
              <a:r>
                <a:rPr lang="en-US" sz="1300" b="1" dirty="0" smtClean="0">
                  <a:solidFill>
                    <a:schemeClr val="bg1">
                      <a:lumMod val="50000"/>
                    </a:schemeClr>
                  </a:solidFill>
                </a:rPr>
                <a:t>C preprocessor macros hide </a:t>
              </a:r>
              <a:r>
                <a:rPr lang="en-US" sz="1300" b="1" dirty="0" err="1" smtClean="0">
                  <a:solidFill>
                    <a:schemeClr val="bg1">
                      <a:lumMod val="50000"/>
                    </a:schemeClr>
                  </a:solidFill>
                </a:rPr>
                <a:t>OpenMP</a:t>
              </a:r>
              <a:r>
                <a:rPr lang="en-US" sz="1300" b="1" dirty="0" smtClean="0">
                  <a:solidFill>
                    <a:schemeClr val="bg1">
                      <a:lumMod val="50000"/>
                    </a:schemeClr>
                  </a:solidFill>
                </a:rPr>
                <a:t> choices</a:t>
              </a:r>
              <a:endParaRPr lang="en-US" sz="1300" b="1" dirty="0">
                <a:solidFill>
                  <a:schemeClr val="bg1">
                    <a:lumMod val="50000"/>
                  </a:schemeClr>
                </a:solidFill>
              </a:endParaRPr>
            </a:p>
          </p:txBody>
        </p:sp>
        <p:sp>
          <p:nvSpPr>
            <p:cNvPr id="51" name="Content Placeholder 2"/>
            <p:cNvSpPr txBox="1">
              <a:spLocks/>
            </p:cNvSpPr>
            <p:nvPr/>
          </p:nvSpPr>
          <p:spPr>
            <a:xfrm>
              <a:off x="914400" y="4800600"/>
              <a:ext cx="13258800" cy="19812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Computer Scientists shouldn’t have to</a:t>
              </a:r>
            </a:p>
            <a:p>
              <a:pPr marL="274320" lvl="0" indent="-274320" eaLnBrk="0" hangingPunct="0">
                <a:spcBef>
                  <a:spcPts val="800"/>
                </a:spcBef>
              </a:pPr>
              <a:r>
                <a:rPr lang="en-US" sz="2400" kern="0" dirty="0" smtClean="0">
                  <a:solidFill>
                    <a:srgbClr val="003366"/>
                  </a:solidFill>
                  <a:latin typeface="+mn-lt"/>
                  <a:ea typeface="+mn-ea"/>
                  <a:cs typeface="+mn-cs"/>
                </a:rPr>
                <a:t>	</a:t>
              </a:r>
              <a:r>
                <a:rPr lang="en-US" sz="2400" kern="0" noProof="0" dirty="0" smtClean="0">
                  <a:solidFill>
                    <a:srgbClr val="003366"/>
                  </a:solidFill>
                  <a:latin typeface="+mn-lt"/>
                  <a:ea typeface="+mn-ea"/>
                  <a:cs typeface="+mn-cs"/>
                </a:rPr>
                <a:t>guard every </a:t>
              </a:r>
              <a:r>
                <a:rPr lang="en-US" sz="2400" kern="0" noProof="0" dirty="0" err="1" smtClean="0">
                  <a:solidFill>
                    <a:srgbClr val="003366"/>
                  </a:solidFill>
                  <a:latin typeface="+mn-lt"/>
                  <a:ea typeface="+mn-ea"/>
                  <a:cs typeface="+mn-cs"/>
                </a:rPr>
                <a:t>omp</a:t>
              </a:r>
              <a:r>
                <a:rPr lang="en-US" sz="2400" kern="0" noProof="0" dirty="0" smtClean="0">
                  <a:solidFill>
                    <a:srgbClr val="003366"/>
                  </a:solidFill>
                  <a:latin typeface="+mn-lt"/>
                  <a:ea typeface="+mn-ea"/>
                  <a:cs typeface="+mn-cs"/>
                </a:rPr>
                <a:t> for loop nest…</a:t>
              </a:r>
            </a:p>
            <a:p>
              <a:pPr marL="927430" lvl="1" indent="-274320" eaLnBrk="0" hangingPunct="0">
                <a:spcBef>
                  <a:spcPts val="800"/>
                </a:spcBef>
              </a:pPr>
              <a:r>
                <a:rPr lang="en-US" sz="1600" kern="0" dirty="0" smtClean="0">
                  <a:solidFill>
                    <a:srgbClr val="003366"/>
                  </a:solidFill>
                  <a:latin typeface="+mn-lt"/>
                  <a:ea typeface="+mn-ea"/>
                  <a:cs typeface="+mn-cs"/>
                </a:rPr>
                <a:t>#</a:t>
              </a:r>
              <a:r>
                <a:rPr lang="en-US" sz="1600" kern="0" dirty="0" err="1" smtClean="0">
                  <a:solidFill>
                    <a:srgbClr val="003366"/>
                  </a:solidFill>
                  <a:latin typeface="+mn-lt"/>
                  <a:ea typeface="+mn-ea"/>
                  <a:cs typeface="+mn-cs"/>
                </a:rPr>
                <a:t>if(_OPENMP</a:t>
              </a:r>
              <a:r>
                <a:rPr lang="en-US" sz="1600" kern="0" dirty="0" smtClean="0">
                  <a:solidFill>
                    <a:srgbClr val="003366"/>
                  </a:solidFill>
                  <a:latin typeface="+mn-lt"/>
                  <a:ea typeface="+mn-ea"/>
                  <a:cs typeface="+mn-cs"/>
                </a:rPr>
                <a:t>&gt;=201307) // </a:t>
              </a:r>
              <a:r>
                <a:rPr lang="en-US" sz="1600" kern="0" dirty="0" err="1" smtClean="0">
                  <a:solidFill>
                    <a:srgbClr val="003366"/>
                  </a:solidFill>
                  <a:latin typeface="+mn-lt"/>
                  <a:ea typeface="+mn-ea"/>
                  <a:cs typeface="+mn-cs"/>
                </a:rPr>
                <a:t>OpenMP</a:t>
              </a:r>
              <a:r>
                <a:rPr lang="en-US" sz="1600" kern="0" dirty="0" smtClean="0">
                  <a:solidFill>
                    <a:srgbClr val="003366"/>
                  </a:solidFill>
                  <a:latin typeface="+mn-lt"/>
                  <a:ea typeface="+mn-ea"/>
                  <a:cs typeface="+mn-cs"/>
                </a:rPr>
                <a:t> 4.0 (</a:t>
              </a:r>
              <a:r>
                <a:rPr lang="en-US" sz="1600" kern="0" dirty="0" err="1" smtClean="0">
                  <a:solidFill>
                    <a:srgbClr val="003366"/>
                  </a:solidFill>
                  <a:latin typeface="+mn-lt"/>
                  <a:ea typeface="+mn-ea"/>
                  <a:cs typeface="+mn-cs"/>
                </a:rPr>
                <a:t>simd</a:t>
              </a:r>
              <a:r>
                <a:rPr lang="en-US" sz="1600" kern="0" dirty="0" smtClean="0">
                  <a:solidFill>
                    <a:srgbClr val="003366"/>
                  </a:solidFill>
                  <a:latin typeface="+mn-lt"/>
                  <a:ea typeface="+mn-ea"/>
                  <a:cs typeface="+mn-cs"/>
                </a:rPr>
                <a:t>/target)</a:t>
              </a:r>
            </a:p>
            <a:p>
              <a:pPr marL="927430" lvl="1" indent="-274320" eaLnBrk="0" hangingPunct="0">
                <a:spcBef>
                  <a:spcPts val="800"/>
                </a:spcBef>
              </a:pPr>
              <a:r>
                <a:rPr lang="en-US" sz="1600" kern="0" dirty="0" smtClean="0">
                  <a:solidFill>
                    <a:srgbClr val="003366"/>
                  </a:solidFill>
                  <a:latin typeface="+mn-lt"/>
                  <a:ea typeface="+mn-ea"/>
                  <a:cs typeface="+mn-cs"/>
                </a:rPr>
                <a:t>#</a:t>
              </a:r>
              <a:r>
                <a:rPr lang="en-US" sz="1600" kern="0" dirty="0" err="1" smtClean="0">
                  <a:solidFill>
                    <a:srgbClr val="003366"/>
                  </a:solidFill>
                  <a:latin typeface="+mn-lt"/>
                  <a:ea typeface="+mn-ea"/>
                  <a:cs typeface="+mn-cs"/>
                </a:rPr>
                <a:t>elif(_OPENMP</a:t>
              </a:r>
              <a:r>
                <a:rPr lang="en-US" sz="1600" kern="0" dirty="0" smtClean="0">
                  <a:solidFill>
                    <a:srgbClr val="003366"/>
                  </a:solidFill>
                  <a:latin typeface="+mn-lt"/>
                  <a:ea typeface="+mn-ea"/>
                  <a:cs typeface="+mn-cs"/>
                </a:rPr>
                <a:t>&gt;=201107)</a:t>
              </a:r>
              <a:r>
                <a:rPr lang="en-US" sz="1600" kern="0" dirty="0" smtClean="0">
                  <a:solidFill>
                    <a:srgbClr val="003366"/>
                  </a:solidFill>
                </a:rPr>
                <a:t> // </a:t>
              </a:r>
              <a:r>
                <a:rPr lang="en-US" sz="1600" kern="0" dirty="0" err="1" smtClean="0">
                  <a:solidFill>
                    <a:srgbClr val="003366"/>
                  </a:solidFill>
                </a:rPr>
                <a:t>OpenMP</a:t>
              </a:r>
              <a:r>
                <a:rPr lang="en-US" sz="1600" kern="0" dirty="0" smtClean="0">
                  <a:solidFill>
                    <a:srgbClr val="003366"/>
                  </a:solidFill>
                </a:rPr>
                <a:t> 3.1 (reductions)</a:t>
              </a:r>
              <a:endParaRPr lang="en-US" sz="1600" kern="0" dirty="0" smtClean="0">
                <a:solidFill>
                  <a:srgbClr val="003366"/>
                </a:solidFill>
                <a:latin typeface="+mn-lt"/>
                <a:ea typeface="+mn-ea"/>
                <a:cs typeface="+mn-cs"/>
              </a:endParaRPr>
            </a:p>
            <a:p>
              <a:pPr marL="927430" lvl="1" indent="-274320" eaLnBrk="0" hangingPunct="0">
                <a:spcBef>
                  <a:spcPts val="800"/>
                </a:spcBef>
              </a:pPr>
              <a:r>
                <a:rPr lang="en-US" sz="1600" kern="0" dirty="0" smtClean="0">
                  <a:solidFill>
                    <a:srgbClr val="003366"/>
                  </a:solidFill>
                </a:rPr>
                <a:t>#</a:t>
              </a:r>
              <a:r>
                <a:rPr lang="en-US" sz="1600" kern="0" dirty="0" err="1" smtClean="0">
                  <a:solidFill>
                    <a:srgbClr val="003366"/>
                  </a:solidFill>
                </a:rPr>
                <a:t>elif(_OPENMP</a:t>
              </a:r>
              <a:r>
                <a:rPr lang="en-US" sz="1600" kern="0" dirty="0" smtClean="0">
                  <a:solidFill>
                    <a:srgbClr val="003366"/>
                  </a:solidFill>
                </a:rPr>
                <a:t>) // any </a:t>
              </a:r>
              <a:r>
                <a:rPr lang="en-US" sz="1600" kern="0" dirty="0" err="1" smtClean="0">
                  <a:solidFill>
                    <a:srgbClr val="003366"/>
                  </a:solidFill>
                </a:rPr>
                <a:t>OpenMP</a:t>
              </a:r>
              <a:endParaRPr lang="en-US" sz="1600" kern="0" dirty="0" smtClean="0">
                <a:solidFill>
                  <a:srgbClr val="003366"/>
                </a:solidFill>
              </a:endParaRPr>
            </a:p>
            <a:p>
              <a:r>
                <a:rPr lang="en-US" sz="1600" b="1" dirty="0" smtClean="0">
                  <a:solidFill>
                    <a:srgbClr val="0000FF"/>
                  </a:solidFill>
                </a:rPr>
                <a:t>	#define PRAGMA_THREAD_ACROSS_BLOCKS_MAX(…)</a:t>
              </a:r>
            </a:p>
            <a:p>
              <a:r>
                <a:rPr lang="en-US" sz="1600" b="1" dirty="0" smtClean="0">
                  <a:solidFill>
                    <a:srgbClr val="0000FF"/>
                  </a:solidFill>
                </a:rPr>
                <a:t>	__</a:t>
              </a:r>
              <a:r>
                <a:rPr lang="en-US" sz="1600" b="1" dirty="0" err="1" smtClean="0">
                  <a:solidFill>
                    <a:srgbClr val="0000FF"/>
                  </a:solidFill>
                </a:rPr>
                <a:t>Pragma(omp</a:t>
              </a:r>
              <a:r>
                <a:rPr lang="en-US" sz="1600" b="1" dirty="0" smtClean="0">
                  <a:solidFill>
                    <a:srgbClr val="0000FF"/>
                  </a:solidFill>
                </a:rPr>
                <a:t> parallel for </a:t>
              </a:r>
              <a:r>
                <a:rPr lang="en-US" sz="1600" b="1" dirty="0" err="1" smtClean="0">
                  <a:solidFill>
                    <a:srgbClr val="0000FF"/>
                  </a:solidFill>
                </a:rPr>
                <a:t>private(box</a:t>
              </a:r>
              <a:r>
                <a:rPr lang="en-US" sz="1600" b="1" dirty="0" smtClean="0">
                  <a:solidFill>
                    <a:srgbClr val="0000FF"/>
                  </a:solidFill>
                </a:rPr>
                <a:t>) </a:t>
              </a:r>
              <a:r>
                <a:rPr lang="en-US" sz="1600" b="1" dirty="0" err="1" smtClean="0">
                  <a:solidFill>
                    <a:srgbClr val="0000FF"/>
                  </a:solidFill>
                </a:rPr>
                <a:t>if(nboxes</a:t>
              </a:r>
              <a:r>
                <a:rPr lang="en-US" sz="1600" b="1" dirty="0" smtClean="0">
                  <a:solidFill>
                    <a:srgbClr val="0000FF"/>
                  </a:solidFill>
                </a:rPr>
                <a:t>&gt;1) schedule(static,1) </a:t>
              </a:r>
              <a:r>
                <a:rPr lang="en-US" sz="1600" b="1" dirty="0" err="1" smtClean="0">
                  <a:solidFill>
                    <a:srgbClr val="0000FF"/>
                  </a:solidFill>
                </a:rPr>
                <a:t>reduction(max:box_max</a:t>
              </a:r>
              <a:r>
                <a:rPr lang="en-US" sz="1600" b="1" dirty="0" smtClean="0">
                  <a:solidFill>
                    <a:srgbClr val="0000FF"/>
                  </a:solidFill>
                </a:rPr>
                <a:t>) )</a:t>
              </a:r>
              <a:endParaRPr lang="en-US" sz="1600" dirty="0" smtClean="0">
                <a:solidFill>
                  <a:srgbClr val="0000FF"/>
                </a:solidFill>
              </a:endParaRPr>
            </a:p>
            <a:p>
              <a:pPr marL="927430" lvl="1" indent="-274320" eaLnBrk="0" hangingPunct="0">
                <a:spcBef>
                  <a:spcPts val="800"/>
                </a:spcBef>
              </a:pPr>
              <a:endParaRPr lang="en-US" sz="1600" kern="0" dirty="0" smtClean="0">
                <a:solidFill>
                  <a:srgbClr val="003366"/>
                </a:solidFill>
              </a:endParaRPr>
            </a:p>
            <a:p>
              <a:pPr marL="274320" lvl="0" indent="-274320" eaLnBrk="0" hangingPunct="0">
                <a:spcBef>
                  <a:spcPts val="800"/>
                </a:spcBef>
              </a:pPr>
              <a:endParaRPr lang="en-US" sz="2400" kern="0" dirty="0" smtClean="0">
                <a:solidFill>
                  <a:srgbClr val="003366"/>
                </a:solidFill>
                <a:latin typeface="+mn-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11430000" y="2971800"/>
            <a:ext cx="2286000" cy="914400"/>
          </a:xfrm>
          <a:prstGeom prst="rect">
            <a:avLst/>
          </a:prstGeom>
          <a:solidFill>
            <a:srgbClr val="F2F2F2"/>
          </a:solidFill>
          <a:ln w="12700" cap="flat" cmpd="sng" algn="ctr">
            <a:solidFill>
              <a:schemeClr val="tx1"/>
            </a:solidFill>
            <a:prstDash val="solid"/>
            <a:round/>
            <a:headEnd type="none" w="med" len="med"/>
            <a:tailEnd type="none" w="med" len="med"/>
          </a:ln>
          <a:effectLst/>
        </p:spPr>
        <p:txBody>
          <a:bodyPr wrap="none" lIns="0" tIns="0" rIns="0" bIns="0" rtlCol="0" anchor="ctr" anchorCtr="0">
            <a:noAutofit/>
          </a:bodyPr>
          <a:lstStyle/>
          <a:p>
            <a:pPr algn="ctr"/>
            <a:r>
              <a:rPr lang="en-US" sz="1400" b="1" dirty="0" smtClean="0">
                <a:solidFill>
                  <a:schemeClr val="bg1">
                    <a:lumMod val="50000"/>
                  </a:schemeClr>
                </a:solidFill>
              </a:rPr>
              <a:t>Device Memory</a:t>
            </a:r>
          </a:p>
          <a:p>
            <a:pPr algn="ctr"/>
            <a:endParaRPr lang="en-US" sz="1400" b="1" dirty="0" smtClean="0">
              <a:solidFill>
                <a:schemeClr val="bg1">
                  <a:lumMod val="50000"/>
                </a:schemeClr>
              </a:solidFill>
            </a:endParaRPr>
          </a:p>
          <a:p>
            <a:pPr algn="ctr"/>
            <a:endParaRPr lang="en-US" sz="1400" b="1" dirty="0" smtClean="0">
              <a:solidFill>
                <a:schemeClr val="bg1">
                  <a:lumMod val="50000"/>
                </a:schemeClr>
              </a:solidFill>
            </a:endParaRPr>
          </a:p>
          <a:p>
            <a:pPr algn="ctr"/>
            <a:endParaRPr lang="en-US" sz="1400" b="1" dirty="0">
              <a:solidFill>
                <a:schemeClr val="bg1">
                  <a:lumMod val="50000"/>
                </a:schemeClr>
              </a:solidFill>
            </a:endParaRPr>
          </a:p>
        </p:txBody>
      </p:sp>
      <p:sp>
        <p:nvSpPr>
          <p:cNvPr id="8" name="TextBox 7"/>
          <p:cNvSpPr txBox="1"/>
          <p:nvPr/>
        </p:nvSpPr>
        <p:spPr>
          <a:xfrm>
            <a:off x="9144000" y="4343400"/>
            <a:ext cx="4572000" cy="914400"/>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p:spPr>
        <p:txBody>
          <a:bodyPr wrap="none" lIns="0" tIns="0" rIns="0" bIns="0" rtlCol="0" anchor="ctr" anchorCtr="0">
            <a:noAutofit/>
          </a:bodyPr>
          <a:lstStyle/>
          <a:p>
            <a:pPr algn="ctr"/>
            <a:endParaRPr lang="en-US" sz="1400" b="1" dirty="0" smtClean="0">
              <a:solidFill>
                <a:schemeClr val="bg1">
                  <a:lumMod val="50000"/>
                </a:schemeClr>
              </a:solidFill>
            </a:endParaRPr>
          </a:p>
          <a:p>
            <a:pPr algn="ctr"/>
            <a:endParaRPr lang="en-US" sz="1400" b="1" dirty="0" smtClean="0">
              <a:solidFill>
                <a:schemeClr val="bg1">
                  <a:lumMod val="50000"/>
                </a:schemeClr>
              </a:solidFill>
            </a:endParaRPr>
          </a:p>
          <a:p>
            <a:pPr algn="ctr"/>
            <a:endParaRPr lang="en-US" sz="1400" b="1" dirty="0" smtClean="0">
              <a:solidFill>
                <a:schemeClr val="bg1">
                  <a:lumMod val="50000"/>
                </a:schemeClr>
              </a:solidFill>
            </a:endParaRPr>
          </a:p>
          <a:p>
            <a:pPr algn="ctr"/>
            <a:r>
              <a:rPr lang="en-US" sz="1400" b="1" dirty="0" smtClean="0">
                <a:solidFill>
                  <a:schemeClr val="bg1">
                    <a:lumMod val="50000"/>
                  </a:schemeClr>
                </a:solidFill>
              </a:rPr>
              <a:t>Host Memory</a:t>
            </a:r>
            <a:endParaRPr lang="en-US" sz="1400" b="1" dirty="0">
              <a:solidFill>
                <a:schemeClr val="bg1">
                  <a:lumMod val="50000"/>
                </a:schemeClr>
              </a:solidFill>
            </a:endParaRPr>
          </a:p>
        </p:txBody>
      </p:sp>
      <p:cxnSp>
        <p:nvCxnSpPr>
          <p:cNvPr id="67" name="Shape 23"/>
          <p:cNvCxnSpPr/>
          <p:nvPr/>
        </p:nvCxnSpPr>
        <p:spPr bwMode="auto">
          <a:xfrm flipV="1">
            <a:off x="10287000" y="3733800"/>
            <a:ext cx="2819400" cy="990600"/>
          </a:xfrm>
          <a:prstGeom prst="curvedConnector2">
            <a:avLst/>
          </a:prstGeom>
          <a:solidFill>
            <a:schemeClr val="accent1"/>
          </a:solidFill>
          <a:ln w="38100" cap="flat" cmpd="sng" algn="ctr">
            <a:solidFill>
              <a:schemeClr val="tx1"/>
            </a:solidFill>
            <a:prstDash val="solid"/>
            <a:round/>
            <a:headEnd type="stealth" w="lg" len="lg"/>
            <a:tailEnd type="stealth" w="lg" len="lg"/>
          </a:ln>
          <a:effectLst/>
        </p:spPr>
      </p:cxnSp>
      <p:sp>
        <p:nvSpPr>
          <p:cNvPr id="2" name="Title 1"/>
          <p:cNvSpPr>
            <a:spLocks noGrp="1"/>
          </p:cNvSpPr>
          <p:nvPr>
            <p:ph type="title"/>
          </p:nvPr>
        </p:nvSpPr>
        <p:spPr/>
        <p:txBody>
          <a:bodyPr/>
          <a:lstStyle/>
          <a:p>
            <a:r>
              <a:rPr lang="en-US" dirty="0" smtClean="0"/>
              <a:t>Effective GPU-Acceleration</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21</a:t>
            </a:fld>
            <a:endParaRPr lang="en-US" dirty="0"/>
          </a:p>
        </p:txBody>
      </p:sp>
      <p:sp>
        <p:nvSpPr>
          <p:cNvPr id="198" name="Content Placeholder 2"/>
          <p:cNvSpPr txBox="1">
            <a:spLocks/>
          </p:cNvSpPr>
          <p:nvPr/>
        </p:nvSpPr>
        <p:spPr>
          <a:xfrm>
            <a:off x="914400" y="1600200"/>
            <a:ext cx="6400800" cy="533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CUDA6/7 introduced Unified Memory</a:t>
            </a:r>
            <a:endParaRPr lang="en-US" sz="1800" kern="0" noProof="0" dirty="0" smtClean="0">
              <a:solidFill>
                <a:srgbClr val="003366"/>
              </a:solidFill>
              <a:latin typeface="+mn-lt"/>
              <a:ea typeface="+mn-ea"/>
              <a:cs typeface="+mn-cs"/>
            </a:endParaRPr>
          </a:p>
        </p:txBody>
      </p:sp>
      <p:sp>
        <p:nvSpPr>
          <p:cNvPr id="6" name="TextBox 5"/>
          <p:cNvSpPr txBox="1"/>
          <p:nvPr/>
        </p:nvSpPr>
        <p:spPr>
          <a:xfrm>
            <a:off x="9144000" y="1600200"/>
            <a:ext cx="1371600" cy="9144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wrap="none" lIns="0" tIns="0" rIns="0" bIns="0" rtlCol="0" anchor="ctr" anchorCtr="0">
            <a:noAutofit/>
          </a:bodyPr>
          <a:lstStyle/>
          <a:p>
            <a:pPr algn="ctr"/>
            <a:r>
              <a:rPr lang="en-US" sz="2400" b="1" dirty="0" smtClean="0">
                <a:solidFill>
                  <a:schemeClr val="bg1"/>
                </a:solidFill>
              </a:rPr>
              <a:t>CPU</a:t>
            </a:r>
            <a:endParaRPr lang="en-US" sz="2400" b="1" dirty="0">
              <a:solidFill>
                <a:schemeClr val="bg1"/>
              </a:solidFill>
            </a:endParaRPr>
          </a:p>
        </p:txBody>
      </p:sp>
      <p:sp>
        <p:nvSpPr>
          <p:cNvPr id="9" name="TextBox 8"/>
          <p:cNvSpPr txBox="1"/>
          <p:nvPr/>
        </p:nvSpPr>
        <p:spPr>
          <a:xfrm>
            <a:off x="10972800" y="1600200"/>
            <a:ext cx="2743200" cy="914400"/>
          </a:xfrm>
          <a:prstGeom prst="rect">
            <a:avLst/>
          </a:prstGeom>
          <a:solidFill>
            <a:schemeClr val="tx1"/>
          </a:solidFill>
          <a:ln w="12700" cap="flat" cmpd="sng" algn="ctr">
            <a:solidFill>
              <a:schemeClr val="tx1"/>
            </a:solidFill>
            <a:prstDash val="solid"/>
            <a:round/>
            <a:headEnd type="none" w="med" len="med"/>
            <a:tailEnd type="none" w="med" len="med"/>
          </a:ln>
          <a:effectLst/>
        </p:spPr>
        <p:txBody>
          <a:bodyPr wrap="none" lIns="0" tIns="0" rIns="0" bIns="0" rtlCol="0" anchor="ctr" anchorCtr="0">
            <a:noAutofit/>
          </a:bodyPr>
          <a:lstStyle/>
          <a:p>
            <a:pPr algn="ctr"/>
            <a:r>
              <a:rPr lang="en-US" sz="2400" b="1" dirty="0" smtClean="0">
                <a:solidFill>
                  <a:schemeClr val="bg1"/>
                </a:solidFill>
              </a:rPr>
              <a:t>GPU</a:t>
            </a:r>
            <a:endParaRPr lang="en-US" sz="2400" b="1" dirty="0">
              <a:solidFill>
                <a:schemeClr val="bg1"/>
              </a:solidFill>
            </a:endParaRPr>
          </a:p>
        </p:txBody>
      </p:sp>
      <p:grpSp>
        <p:nvGrpSpPr>
          <p:cNvPr id="96" name="Group 95"/>
          <p:cNvGrpSpPr/>
          <p:nvPr/>
        </p:nvGrpSpPr>
        <p:grpSpPr>
          <a:xfrm>
            <a:off x="12649200" y="2514600"/>
            <a:ext cx="914400" cy="1219200"/>
            <a:chOff x="12649200" y="2743200"/>
            <a:chExt cx="914400" cy="1219200"/>
          </a:xfrm>
        </p:grpSpPr>
        <p:sp>
          <p:nvSpPr>
            <p:cNvPr id="20" name="TextBox 19"/>
            <p:cNvSpPr txBox="1"/>
            <p:nvPr/>
          </p:nvSpPr>
          <p:spPr>
            <a:xfrm>
              <a:off x="12649200" y="3505200"/>
              <a:ext cx="914400" cy="457200"/>
            </a:xfrm>
            <a:prstGeom prst="rect">
              <a:avLst/>
            </a:prstGeom>
            <a:solidFill>
              <a:srgbClr val="66CCFF"/>
            </a:solidFill>
            <a:ln w="12700" cap="flat" cmpd="sng" algn="ctr">
              <a:solidFill>
                <a:srgbClr val="0000FF"/>
              </a:solidFill>
              <a:prstDash val="solid"/>
              <a:round/>
              <a:headEnd type="none" w="med" len="med"/>
              <a:tailEnd type="none" w="med" len="med"/>
            </a:ln>
            <a:effectLst/>
          </p:spPr>
          <p:txBody>
            <a:bodyPr wrap="none" lIns="0" tIns="0" rIns="0" bIns="0" rtlCol="0" anchor="ctr" anchorCtr="0">
              <a:noAutofit/>
            </a:bodyPr>
            <a:lstStyle/>
            <a:p>
              <a:pPr algn="ctr"/>
              <a:r>
                <a:rPr lang="en-US" sz="1400" b="1" dirty="0" err="1" smtClean="0">
                  <a:solidFill>
                    <a:srgbClr val="0000FF"/>
                  </a:solidFill>
                </a:rPr>
                <a:t>cuda</a:t>
              </a:r>
              <a:endParaRPr lang="en-US" sz="1400" b="1" dirty="0" smtClean="0">
                <a:solidFill>
                  <a:srgbClr val="0000FF"/>
                </a:solidFill>
              </a:endParaRPr>
            </a:p>
            <a:p>
              <a:pPr algn="ctr"/>
              <a:r>
                <a:rPr lang="en-US" sz="1400" b="1" dirty="0" err="1" smtClean="0">
                  <a:solidFill>
                    <a:srgbClr val="0000FF"/>
                  </a:solidFill>
                </a:rPr>
                <a:t>Malloc</a:t>
              </a:r>
              <a:endParaRPr lang="en-US" sz="1400" b="1" dirty="0">
                <a:solidFill>
                  <a:srgbClr val="0000FF"/>
                </a:solidFill>
              </a:endParaRPr>
            </a:p>
          </p:txBody>
        </p:sp>
        <p:cxnSp>
          <p:nvCxnSpPr>
            <p:cNvPr id="53" name="Straight Arrow Connector 52"/>
            <p:cNvCxnSpPr/>
            <p:nvPr/>
          </p:nvCxnSpPr>
          <p:spPr bwMode="auto">
            <a:xfrm rot="5400000">
              <a:off x="13029406" y="3123406"/>
              <a:ext cx="762000" cy="1588"/>
            </a:xfrm>
            <a:prstGeom prst="straightConnector1">
              <a:avLst/>
            </a:prstGeom>
            <a:solidFill>
              <a:schemeClr val="accent1"/>
            </a:solidFill>
            <a:ln w="38100" cap="flat" cmpd="sng" algn="ctr">
              <a:solidFill>
                <a:srgbClr val="0000FF"/>
              </a:solidFill>
              <a:prstDash val="solid"/>
              <a:round/>
              <a:headEnd type="stealth" w="lg" len="lg"/>
              <a:tailEnd type="stealth" w="lg" len="lg"/>
            </a:ln>
            <a:effectLst/>
          </p:spPr>
        </p:cxnSp>
      </p:grpSp>
      <p:grpSp>
        <p:nvGrpSpPr>
          <p:cNvPr id="95" name="Group 94"/>
          <p:cNvGrpSpPr/>
          <p:nvPr/>
        </p:nvGrpSpPr>
        <p:grpSpPr>
          <a:xfrm>
            <a:off x="9372600" y="2515394"/>
            <a:ext cx="914400" cy="2437606"/>
            <a:chOff x="9372600" y="2743994"/>
            <a:chExt cx="914400" cy="2437606"/>
          </a:xfrm>
        </p:grpSpPr>
        <p:sp>
          <p:nvSpPr>
            <p:cNvPr id="18" name="TextBox 17"/>
            <p:cNvSpPr txBox="1"/>
            <p:nvPr/>
          </p:nvSpPr>
          <p:spPr>
            <a:xfrm>
              <a:off x="9372600" y="4724400"/>
              <a:ext cx="914400" cy="457200"/>
            </a:xfrm>
            <a:prstGeom prst="rect">
              <a:avLst/>
            </a:prstGeom>
            <a:solidFill>
              <a:srgbClr val="FF6666"/>
            </a:solidFill>
            <a:ln w="12700" cap="flat" cmpd="sng" algn="ctr">
              <a:solidFill>
                <a:srgbClr val="FF0000"/>
              </a:solidFill>
              <a:prstDash val="solid"/>
              <a:round/>
              <a:headEnd type="none" w="med" len="med"/>
              <a:tailEnd type="none" w="med" len="med"/>
            </a:ln>
            <a:effectLst/>
          </p:spPr>
          <p:txBody>
            <a:bodyPr wrap="none" lIns="0" tIns="0" rIns="0" bIns="0" rtlCol="0" anchor="ctr" anchorCtr="0">
              <a:noAutofit/>
            </a:bodyPr>
            <a:lstStyle/>
            <a:p>
              <a:pPr algn="ctr"/>
              <a:r>
                <a:rPr lang="en-US" sz="1400" b="1" dirty="0" err="1" smtClean="0">
                  <a:solidFill>
                    <a:srgbClr val="800000"/>
                  </a:solidFill>
                </a:rPr>
                <a:t>malloc</a:t>
              </a:r>
              <a:r>
                <a:rPr lang="en-US" sz="1400" b="1" dirty="0" smtClean="0">
                  <a:solidFill>
                    <a:srgbClr val="800000"/>
                  </a:solidFill>
                </a:rPr>
                <a:t>()</a:t>
              </a:r>
              <a:endParaRPr lang="en-US" sz="1400" b="1" dirty="0">
                <a:solidFill>
                  <a:srgbClr val="800000"/>
                </a:solidFill>
              </a:endParaRPr>
            </a:p>
          </p:txBody>
        </p:sp>
        <p:cxnSp>
          <p:nvCxnSpPr>
            <p:cNvPr id="37" name="Shape 23"/>
            <p:cNvCxnSpPr/>
            <p:nvPr/>
          </p:nvCxnSpPr>
          <p:spPr bwMode="auto">
            <a:xfrm rot="5400000">
              <a:off x="8687594" y="3733800"/>
              <a:ext cx="1981200" cy="1588"/>
            </a:xfrm>
            <a:prstGeom prst="curvedConnector3">
              <a:avLst>
                <a:gd name="adj1" fmla="val 50000"/>
              </a:avLst>
            </a:prstGeom>
            <a:solidFill>
              <a:schemeClr val="accent1"/>
            </a:solidFill>
            <a:ln w="38100" cap="flat" cmpd="sng" algn="ctr">
              <a:solidFill>
                <a:srgbClr val="800000"/>
              </a:solidFill>
              <a:prstDash val="solid"/>
              <a:round/>
              <a:headEnd type="stealth" w="lg" len="lg"/>
              <a:tailEnd type="stealth" w="lg" len="lg"/>
            </a:ln>
            <a:effectLst/>
          </p:spPr>
        </p:cxnSp>
      </p:grpSp>
      <p:grpSp>
        <p:nvGrpSpPr>
          <p:cNvPr id="94" name="Group 93"/>
          <p:cNvGrpSpPr/>
          <p:nvPr/>
        </p:nvGrpSpPr>
        <p:grpSpPr>
          <a:xfrm>
            <a:off x="9829800" y="2514600"/>
            <a:ext cx="1524000" cy="2438400"/>
            <a:chOff x="9829800" y="2743200"/>
            <a:chExt cx="1524000" cy="2438400"/>
          </a:xfrm>
        </p:grpSpPr>
        <p:cxnSp>
          <p:nvCxnSpPr>
            <p:cNvPr id="44" name="Shape 23"/>
            <p:cNvCxnSpPr/>
            <p:nvPr/>
          </p:nvCxnSpPr>
          <p:spPr bwMode="auto">
            <a:xfrm rot="5400000">
              <a:off x="10134203" y="3504803"/>
              <a:ext cx="1981200" cy="457994"/>
            </a:xfrm>
            <a:prstGeom prst="curvedConnector3">
              <a:avLst>
                <a:gd name="adj1" fmla="val 50000"/>
              </a:avLst>
            </a:prstGeom>
            <a:solidFill>
              <a:schemeClr val="accent1"/>
            </a:solidFill>
            <a:ln w="38100" cap="flat" cmpd="sng" algn="ctr">
              <a:solidFill>
                <a:srgbClr val="FF8000"/>
              </a:solidFill>
              <a:prstDash val="solid"/>
              <a:round/>
              <a:headEnd type="stealth" w="lg" len="lg"/>
              <a:tailEnd type="stealth" w="lg" len="lg"/>
            </a:ln>
            <a:effectLst/>
          </p:spPr>
        </p:cxnSp>
        <p:cxnSp>
          <p:nvCxnSpPr>
            <p:cNvPr id="56" name="Shape 23"/>
            <p:cNvCxnSpPr/>
            <p:nvPr/>
          </p:nvCxnSpPr>
          <p:spPr bwMode="auto">
            <a:xfrm rot="16200000" flipH="1">
              <a:off x="9296400" y="3276600"/>
              <a:ext cx="1981200" cy="914400"/>
            </a:xfrm>
            <a:prstGeom prst="curvedConnector3">
              <a:avLst>
                <a:gd name="adj1" fmla="val 50000"/>
              </a:avLst>
            </a:prstGeom>
            <a:solidFill>
              <a:schemeClr val="accent1"/>
            </a:solidFill>
            <a:ln w="38100" cap="flat" cmpd="sng" algn="ctr">
              <a:solidFill>
                <a:srgbClr val="FF8000"/>
              </a:solidFill>
              <a:prstDash val="solid"/>
              <a:round/>
              <a:headEnd type="stealth" w="lg" len="lg"/>
              <a:tailEnd type="stealth" w="lg" len="lg"/>
            </a:ln>
            <a:effectLst/>
          </p:spPr>
        </p:cxnSp>
        <p:sp>
          <p:nvSpPr>
            <p:cNvPr id="19" name="TextBox 18"/>
            <p:cNvSpPr txBox="1"/>
            <p:nvPr/>
          </p:nvSpPr>
          <p:spPr>
            <a:xfrm>
              <a:off x="10363200" y="4724400"/>
              <a:ext cx="914400" cy="457200"/>
            </a:xfrm>
            <a:prstGeom prst="rect">
              <a:avLst/>
            </a:prstGeom>
            <a:solidFill>
              <a:srgbClr val="FFCC66"/>
            </a:solidFill>
            <a:ln w="12700" cap="flat" cmpd="sng" algn="ctr">
              <a:solidFill>
                <a:srgbClr val="FF8000"/>
              </a:solidFill>
              <a:prstDash val="solid"/>
              <a:round/>
              <a:headEnd type="none" w="med" len="med"/>
              <a:tailEnd type="none" w="med" len="med"/>
            </a:ln>
            <a:effectLst/>
          </p:spPr>
          <p:txBody>
            <a:bodyPr wrap="none" lIns="0" tIns="0" rIns="0" bIns="0" rtlCol="0" anchor="ctr" anchorCtr="0">
              <a:noAutofit/>
            </a:bodyPr>
            <a:lstStyle/>
            <a:p>
              <a:pPr algn="ctr"/>
              <a:r>
                <a:rPr lang="en-US" sz="1400" b="1" dirty="0" smtClean="0">
                  <a:solidFill>
                    <a:srgbClr val="FF8000"/>
                  </a:solidFill>
                </a:rPr>
                <a:t>Zero Copy</a:t>
              </a:r>
            </a:p>
            <a:p>
              <a:pPr algn="ctr"/>
              <a:r>
                <a:rPr lang="en-US" sz="1400" b="1" dirty="0" smtClean="0">
                  <a:solidFill>
                    <a:srgbClr val="FF8000"/>
                  </a:solidFill>
                </a:rPr>
                <a:t>Memory</a:t>
              </a:r>
              <a:endParaRPr lang="en-US" sz="1400" b="1" dirty="0">
                <a:solidFill>
                  <a:srgbClr val="FF8000"/>
                </a:solidFill>
              </a:endParaRPr>
            </a:p>
          </p:txBody>
        </p:sp>
      </p:grpSp>
      <p:grpSp>
        <p:nvGrpSpPr>
          <p:cNvPr id="92" name="Group 91"/>
          <p:cNvGrpSpPr/>
          <p:nvPr/>
        </p:nvGrpSpPr>
        <p:grpSpPr>
          <a:xfrm>
            <a:off x="9982200" y="2514600"/>
            <a:ext cx="2515394" cy="2438404"/>
            <a:chOff x="9982200" y="2743200"/>
            <a:chExt cx="2515394" cy="2438404"/>
          </a:xfrm>
        </p:grpSpPr>
        <p:sp>
          <p:nvSpPr>
            <p:cNvPr id="21" name="TextBox 20"/>
            <p:cNvSpPr txBox="1"/>
            <p:nvPr/>
          </p:nvSpPr>
          <p:spPr>
            <a:xfrm>
              <a:off x="11582400" y="3505200"/>
              <a:ext cx="914400" cy="457200"/>
            </a:xfrm>
            <a:prstGeom prst="rect">
              <a:avLst/>
            </a:prstGeom>
            <a:solidFill>
              <a:srgbClr val="66FF66"/>
            </a:solidFill>
            <a:ln w="12700" cap="flat" cmpd="sng" algn="ctr">
              <a:solidFill>
                <a:srgbClr val="008000"/>
              </a:solidFill>
              <a:prstDash val="solid"/>
              <a:round/>
              <a:headEnd type="none" w="med" len="med"/>
              <a:tailEnd type="none" w="med" len="med"/>
            </a:ln>
            <a:effectLst/>
          </p:spPr>
          <p:txBody>
            <a:bodyPr wrap="none" lIns="0" tIns="0" rIns="0" bIns="0" rtlCol="0" anchor="ctr" anchorCtr="0">
              <a:noAutofit/>
            </a:bodyPr>
            <a:lstStyle/>
            <a:p>
              <a:pPr algn="ctr"/>
              <a:r>
                <a:rPr lang="en-US" sz="1400" b="1" dirty="0" smtClean="0">
                  <a:solidFill>
                    <a:srgbClr val="008000"/>
                  </a:solidFill>
                </a:rPr>
                <a:t>Unified</a:t>
              </a:r>
            </a:p>
            <a:p>
              <a:pPr algn="ctr"/>
              <a:r>
                <a:rPr lang="en-US" sz="1400" b="1" dirty="0" smtClean="0">
                  <a:solidFill>
                    <a:srgbClr val="008000"/>
                  </a:solidFill>
                </a:rPr>
                <a:t>Memory</a:t>
              </a:r>
              <a:endParaRPr lang="en-US" sz="1400" b="1" dirty="0">
                <a:solidFill>
                  <a:srgbClr val="008000"/>
                </a:solidFill>
              </a:endParaRPr>
            </a:p>
          </p:txBody>
        </p:sp>
        <p:cxnSp>
          <p:nvCxnSpPr>
            <p:cNvPr id="24" name="Shape 23"/>
            <p:cNvCxnSpPr/>
            <p:nvPr/>
          </p:nvCxnSpPr>
          <p:spPr bwMode="auto">
            <a:xfrm rot="16200000" flipH="1">
              <a:off x="10020300" y="2705100"/>
              <a:ext cx="1981200" cy="2057400"/>
            </a:xfrm>
            <a:prstGeom prst="curvedConnector3">
              <a:avLst>
                <a:gd name="adj1" fmla="val 50000"/>
              </a:avLst>
            </a:prstGeom>
            <a:solidFill>
              <a:schemeClr val="accent1"/>
            </a:solidFill>
            <a:ln w="38100" cap="flat" cmpd="sng" algn="ctr">
              <a:solidFill>
                <a:srgbClr val="008000"/>
              </a:solidFill>
              <a:prstDash val="solid"/>
              <a:round/>
              <a:headEnd type="stealth" w="lg" len="lg"/>
              <a:tailEnd type="stealth" w="lg" len="lg"/>
            </a:ln>
            <a:effectLst/>
          </p:spPr>
        </p:cxnSp>
        <p:cxnSp>
          <p:nvCxnSpPr>
            <p:cNvPr id="29" name="Straight Arrow Connector 28"/>
            <p:cNvCxnSpPr/>
            <p:nvPr/>
          </p:nvCxnSpPr>
          <p:spPr bwMode="auto">
            <a:xfrm rot="5400000">
              <a:off x="11353006" y="3123406"/>
              <a:ext cx="762000" cy="1588"/>
            </a:xfrm>
            <a:prstGeom prst="straightConnector1">
              <a:avLst/>
            </a:prstGeom>
            <a:solidFill>
              <a:schemeClr val="accent1"/>
            </a:solidFill>
            <a:ln w="38100" cap="flat" cmpd="sng" algn="ctr">
              <a:solidFill>
                <a:srgbClr val="008000"/>
              </a:solidFill>
              <a:prstDash val="solid"/>
              <a:round/>
              <a:headEnd type="stealth" w="lg" len="lg"/>
              <a:tailEnd type="stealth" w="lg" len="lg"/>
            </a:ln>
            <a:effectLst/>
          </p:spPr>
        </p:cxnSp>
        <p:sp>
          <p:nvSpPr>
            <p:cNvPr id="22" name="TextBox 21"/>
            <p:cNvSpPr txBox="1"/>
            <p:nvPr/>
          </p:nvSpPr>
          <p:spPr>
            <a:xfrm>
              <a:off x="11582400" y="4724400"/>
              <a:ext cx="914400" cy="457200"/>
            </a:xfrm>
            <a:prstGeom prst="rect">
              <a:avLst/>
            </a:prstGeom>
            <a:noFill/>
            <a:ln w="12700" cap="flat" cmpd="sng" algn="ctr">
              <a:solidFill>
                <a:srgbClr val="008000"/>
              </a:solidFill>
              <a:prstDash val="dash"/>
              <a:round/>
              <a:headEnd type="none" w="med" len="med"/>
              <a:tailEnd type="none" w="med" len="med"/>
            </a:ln>
            <a:effectLst/>
          </p:spPr>
          <p:txBody>
            <a:bodyPr wrap="none" lIns="0" tIns="0" rIns="0" bIns="0" rtlCol="0" anchor="ctr" anchorCtr="0">
              <a:noAutofit/>
            </a:bodyPr>
            <a:lstStyle/>
            <a:p>
              <a:pPr algn="ctr"/>
              <a:r>
                <a:rPr lang="en-US" sz="1400" b="1" dirty="0" smtClean="0">
                  <a:solidFill>
                    <a:srgbClr val="008000"/>
                  </a:solidFill>
                </a:rPr>
                <a:t>Unified</a:t>
              </a:r>
            </a:p>
            <a:p>
              <a:pPr algn="ctr"/>
              <a:r>
                <a:rPr lang="en-US" sz="1400" b="1" dirty="0" smtClean="0">
                  <a:solidFill>
                    <a:srgbClr val="008000"/>
                  </a:solidFill>
                </a:rPr>
                <a:t>Memory</a:t>
              </a:r>
              <a:endParaRPr lang="en-US" sz="1400" b="1" dirty="0">
                <a:solidFill>
                  <a:srgbClr val="008000"/>
                </a:solidFill>
              </a:endParaRPr>
            </a:p>
          </p:txBody>
        </p:sp>
        <p:cxnSp>
          <p:nvCxnSpPr>
            <p:cNvPr id="71" name="Straight Connector 70"/>
            <p:cNvCxnSpPr/>
            <p:nvPr/>
          </p:nvCxnSpPr>
          <p:spPr bwMode="auto">
            <a:xfrm rot="5400000">
              <a:off x="12116594" y="4343400"/>
              <a:ext cx="761206" cy="794"/>
            </a:xfrm>
            <a:prstGeom prst="line">
              <a:avLst/>
            </a:prstGeom>
            <a:solidFill>
              <a:schemeClr val="accent1"/>
            </a:solidFill>
            <a:ln w="3175" cap="flat" cmpd="sng" algn="ctr">
              <a:solidFill>
                <a:srgbClr val="008000"/>
              </a:solidFill>
              <a:prstDash val="dash"/>
              <a:round/>
              <a:headEnd type="none" w="med" len="med"/>
              <a:tailEnd type="none" w="med" len="med"/>
            </a:ln>
            <a:effectLst/>
          </p:spPr>
        </p:cxnSp>
        <p:cxnSp>
          <p:nvCxnSpPr>
            <p:cNvPr id="73" name="Straight Connector 72"/>
            <p:cNvCxnSpPr/>
            <p:nvPr/>
          </p:nvCxnSpPr>
          <p:spPr bwMode="auto">
            <a:xfrm rot="5400000">
              <a:off x="11202194" y="4342606"/>
              <a:ext cx="761206" cy="794"/>
            </a:xfrm>
            <a:prstGeom prst="line">
              <a:avLst/>
            </a:prstGeom>
            <a:solidFill>
              <a:schemeClr val="accent1"/>
            </a:solidFill>
            <a:ln w="3175" cap="flat" cmpd="sng" algn="ctr">
              <a:solidFill>
                <a:srgbClr val="008000"/>
              </a:solidFill>
              <a:prstDash val="dash"/>
              <a:round/>
              <a:headEnd type="none" w="med" len="med"/>
              <a:tailEnd type="none" w="med" len="med"/>
            </a:ln>
            <a:effectLst/>
          </p:spPr>
        </p:cxnSp>
        <p:cxnSp>
          <p:nvCxnSpPr>
            <p:cNvPr id="74" name="Straight Connector 73"/>
            <p:cNvCxnSpPr/>
            <p:nvPr/>
          </p:nvCxnSpPr>
          <p:spPr bwMode="auto">
            <a:xfrm rot="16200000" flipH="1">
              <a:off x="12039203" y="4724797"/>
              <a:ext cx="457200" cy="456406"/>
            </a:xfrm>
            <a:prstGeom prst="line">
              <a:avLst/>
            </a:prstGeom>
            <a:solidFill>
              <a:schemeClr val="accent1"/>
            </a:solidFill>
            <a:ln w="3175" cap="flat" cmpd="sng" algn="ctr">
              <a:solidFill>
                <a:srgbClr val="008000"/>
              </a:solidFill>
              <a:prstDash val="solid"/>
              <a:round/>
              <a:headEnd type="none" w="med" len="med"/>
              <a:tailEnd type="none" w="med" len="med"/>
            </a:ln>
            <a:effectLst/>
          </p:spPr>
        </p:cxnSp>
        <p:cxnSp>
          <p:nvCxnSpPr>
            <p:cNvPr id="76" name="Straight Connector 75"/>
            <p:cNvCxnSpPr/>
            <p:nvPr/>
          </p:nvCxnSpPr>
          <p:spPr bwMode="auto">
            <a:xfrm rot="16200000" flipH="1">
              <a:off x="12268598" y="4724797"/>
              <a:ext cx="228599" cy="227806"/>
            </a:xfrm>
            <a:prstGeom prst="line">
              <a:avLst/>
            </a:prstGeom>
            <a:solidFill>
              <a:schemeClr val="accent1"/>
            </a:solidFill>
            <a:ln w="3175" cap="flat" cmpd="sng" algn="ctr">
              <a:solidFill>
                <a:srgbClr val="008000"/>
              </a:solidFill>
              <a:prstDash val="solid"/>
              <a:round/>
              <a:headEnd type="none" w="med" len="med"/>
              <a:tailEnd type="none" w="med" len="med"/>
            </a:ln>
            <a:effectLst/>
          </p:spPr>
        </p:cxnSp>
        <p:cxnSp>
          <p:nvCxnSpPr>
            <p:cNvPr id="77" name="Straight Connector 76"/>
            <p:cNvCxnSpPr/>
            <p:nvPr/>
          </p:nvCxnSpPr>
          <p:spPr bwMode="auto">
            <a:xfrm rot="16200000" flipH="1">
              <a:off x="11810603" y="4724799"/>
              <a:ext cx="457200" cy="456406"/>
            </a:xfrm>
            <a:prstGeom prst="line">
              <a:avLst/>
            </a:prstGeom>
            <a:solidFill>
              <a:schemeClr val="accent1"/>
            </a:solidFill>
            <a:ln w="3175" cap="flat" cmpd="sng" algn="ctr">
              <a:solidFill>
                <a:srgbClr val="008000"/>
              </a:solidFill>
              <a:prstDash val="solid"/>
              <a:round/>
              <a:headEnd type="none" w="med" len="med"/>
              <a:tailEnd type="none" w="med" len="med"/>
            </a:ln>
            <a:effectLst/>
          </p:spPr>
        </p:cxnSp>
        <p:cxnSp>
          <p:nvCxnSpPr>
            <p:cNvPr id="78" name="Straight Connector 77"/>
            <p:cNvCxnSpPr/>
            <p:nvPr/>
          </p:nvCxnSpPr>
          <p:spPr bwMode="auto">
            <a:xfrm rot="16200000" flipH="1">
              <a:off x="11582003" y="4724800"/>
              <a:ext cx="457200" cy="456406"/>
            </a:xfrm>
            <a:prstGeom prst="line">
              <a:avLst/>
            </a:prstGeom>
            <a:solidFill>
              <a:schemeClr val="accent1"/>
            </a:solidFill>
            <a:ln w="3175" cap="flat" cmpd="sng" algn="ctr">
              <a:solidFill>
                <a:srgbClr val="008000"/>
              </a:solidFill>
              <a:prstDash val="solid"/>
              <a:round/>
              <a:headEnd type="none" w="med" len="med"/>
              <a:tailEnd type="none" w="med" len="med"/>
            </a:ln>
            <a:effectLst/>
          </p:spPr>
        </p:cxnSp>
        <p:cxnSp>
          <p:nvCxnSpPr>
            <p:cNvPr id="79" name="Straight Connector 78"/>
            <p:cNvCxnSpPr/>
            <p:nvPr/>
          </p:nvCxnSpPr>
          <p:spPr bwMode="auto">
            <a:xfrm rot="10800000" flipH="1" flipV="1">
              <a:off x="11583194" y="4953000"/>
              <a:ext cx="227806" cy="228604"/>
            </a:xfrm>
            <a:prstGeom prst="line">
              <a:avLst/>
            </a:prstGeom>
            <a:solidFill>
              <a:schemeClr val="accent1"/>
            </a:solidFill>
            <a:ln w="3175" cap="flat" cmpd="sng" algn="ctr">
              <a:solidFill>
                <a:srgbClr val="008000"/>
              </a:solidFill>
              <a:prstDash val="solid"/>
              <a:round/>
              <a:headEnd type="none" w="med" len="med"/>
              <a:tailEnd type="none" w="med" len="med"/>
            </a:ln>
            <a:effectLst/>
          </p:spPr>
        </p:cxnSp>
      </p:grpSp>
      <p:grpSp>
        <p:nvGrpSpPr>
          <p:cNvPr id="208" name="Group 207"/>
          <p:cNvGrpSpPr/>
          <p:nvPr/>
        </p:nvGrpSpPr>
        <p:grpSpPr>
          <a:xfrm>
            <a:off x="228600" y="2057400"/>
            <a:ext cx="13487404" cy="6172200"/>
            <a:chOff x="228600" y="2057400"/>
            <a:chExt cx="13487404" cy="6172200"/>
          </a:xfrm>
        </p:grpSpPr>
        <p:grpSp>
          <p:nvGrpSpPr>
            <p:cNvPr id="207" name="Group 206"/>
            <p:cNvGrpSpPr/>
            <p:nvPr/>
          </p:nvGrpSpPr>
          <p:grpSpPr>
            <a:xfrm>
              <a:off x="8077200" y="5715000"/>
              <a:ext cx="5638804" cy="1371602"/>
              <a:chOff x="8077200" y="5715000"/>
              <a:chExt cx="5638804" cy="1371602"/>
            </a:xfrm>
          </p:grpSpPr>
          <p:cxnSp>
            <p:nvCxnSpPr>
              <p:cNvPr id="135" name="Straight Connector 134"/>
              <p:cNvCxnSpPr/>
              <p:nvPr/>
            </p:nvCxnSpPr>
            <p:spPr bwMode="auto">
              <a:xfrm rot="5400000" flipH="1" flipV="1">
                <a:off x="10020298" y="6210302"/>
                <a:ext cx="152402" cy="76198"/>
              </a:xfrm>
              <a:prstGeom prst="line">
                <a:avLst/>
              </a:prstGeom>
              <a:solidFill>
                <a:schemeClr val="accent1"/>
              </a:solidFill>
              <a:ln w="38100" cap="flat" cmpd="dbl" algn="ctr">
                <a:solidFill>
                  <a:schemeClr val="tx1"/>
                </a:solidFill>
                <a:prstDash val="solid"/>
                <a:round/>
                <a:headEnd type="none" w="med" len="med"/>
                <a:tailEnd type="stealth" w="med" len="med"/>
              </a:ln>
              <a:effectLst/>
            </p:spPr>
          </p:cxnSp>
          <p:cxnSp>
            <p:nvCxnSpPr>
              <p:cNvPr id="136" name="Straight Connector 135"/>
              <p:cNvCxnSpPr/>
              <p:nvPr/>
            </p:nvCxnSpPr>
            <p:spPr bwMode="auto">
              <a:xfrm rot="16200000" flipH="1">
                <a:off x="10248899" y="6210299"/>
                <a:ext cx="152404" cy="76201"/>
              </a:xfrm>
              <a:prstGeom prst="line">
                <a:avLst/>
              </a:prstGeom>
              <a:solidFill>
                <a:schemeClr val="accent1"/>
              </a:solidFill>
              <a:ln w="19050" cap="flat" cmpd="sng" algn="ctr">
                <a:solidFill>
                  <a:schemeClr val="tx1"/>
                </a:solidFill>
                <a:prstDash val="solid"/>
                <a:round/>
                <a:headEnd type="none" w="med" len="med"/>
                <a:tailEnd type="stealth" w="med" len="med"/>
              </a:ln>
              <a:effectLst/>
            </p:spPr>
          </p:cxnSp>
          <p:sp>
            <p:nvSpPr>
              <p:cNvPr id="138" name="Rectangle 137"/>
              <p:cNvSpPr/>
              <p:nvPr/>
            </p:nvSpPr>
            <p:spPr bwMode="auto">
              <a:xfrm>
                <a:off x="10134600" y="6019800"/>
                <a:ext cx="152400" cy="1524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39" name="Straight Connector 138"/>
              <p:cNvCxnSpPr/>
              <p:nvPr/>
            </p:nvCxnSpPr>
            <p:spPr bwMode="auto">
              <a:xfrm rot="5400000" flipH="1" flipV="1">
                <a:off x="11391899" y="6210302"/>
                <a:ext cx="152404" cy="76201"/>
              </a:xfrm>
              <a:prstGeom prst="line">
                <a:avLst/>
              </a:prstGeom>
              <a:solidFill>
                <a:schemeClr val="accent1"/>
              </a:solidFill>
              <a:ln w="19050" cap="flat" cmpd="sng" algn="ctr">
                <a:solidFill>
                  <a:schemeClr val="tx1"/>
                </a:solidFill>
                <a:prstDash val="solid"/>
                <a:round/>
                <a:headEnd type="none" w="med" len="med"/>
                <a:tailEnd type="stealth" w="med" len="med"/>
              </a:ln>
              <a:effectLst/>
            </p:spPr>
          </p:cxnSp>
          <p:sp>
            <p:nvSpPr>
              <p:cNvPr id="140" name="Rectangle 139"/>
              <p:cNvSpPr/>
              <p:nvPr/>
            </p:nvSpPr>
            <p:spPr bwMode="auto">
              <a:xfrm>
                <a:off x="11506202" y="6019800"/>
                <a:ext cx="152400" cy="1524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49" name="Straight Connector 148"/>
              <p:cNvCxnSpPr/>
              <p:nvPr/>
            </p:nvCxnSpPr>
            <p:spPr bwMode="auto">
              <a:xfrm rot="5400000" flipH="1" flipV="1">
                <a:off x="11620496" y="5905502"/>
                <a:ext cx="152402" cy="76198"/>
              </a:xfrm>
              <a:prstGeom prst="line">
                <a:avLst/>
              </a:prstGeom>
              <a:solidFill>
                <a:schemeClr val="accent1"/>
              </a:solidFill>
              <a:ln w="38100" cap="flat" cmpd="dbl" algn="ctr">
                <a:solidFill>
                  <a:schemeClr val="tx1"/>
                </a:solidFill>
                <a:prstDash val="solid"/>
                <a:round/>
                <a:headEnd type="none" w="med" len="med"/>
                <a:tailEnd type="stealth" w="med" len="med"/>
              </a:ln>
              <a:effectLst/>
            </p:spPr>
          </p:cxnSp>
          <p:cxnSp>
            <p:nvCxnSpPr>
              <p:cNvPr id="150" name="Straight Connector 149"/>
              <p:cNvCxnSpPr/>
              <p:nvPr/>
            </p:nvCxnSpPr>
            <p:spPr bwMode="auto">
              <a:xfrm rot="16200000" flipH="1">
                <a:off x="11849097" y="5905499"/>
                <a:ext cx="152404" cy="76201"/>
              </a:xfrm>
              <a:prstGeom prst="line">
                <a:avLst/>
              </a:prstGeom>
              <a:solidFill>
                <a:schemeClr val="accent1"/>
              </a:solidFill>
              <a:ln w="19050" cap="flat" cmpd="sng" algn="ctr">
                <a:solidFill>
                  <a:schemeClr val="tx1"/>
                </a:solidFill>
                <a:prstDash val="solid"/>
                <a:round/>
                <a:headEnd type="none" w="med" len="med"/>
                <a:tailEnd type="stealth" w="med" len="med"/>
              </a:ln>
              <a:effectLst/>
            </p:spPr>
          </p:cxnSp>
          <p:sp>
            <p:nvSpPr>
              <p:cNvPr id="151" name="Rectangle 150"/>
              <p:cNvSpPr/>
              <p:nvPr/>
            </p:nvSpPr>
            <p:spPr bwMode="auto">
              <a:xfrm>
                <a:off x="11963398" y="6019801"/>
                <a:ext cx="152400" cy="1524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52" name="Rectangle 151"/>
              <p:cNvSpPr/>
              <p:nvPr/>
            </p:nvSpPr>
            <p:spPr bwMode="auto">
              <a:xfrm>
                <a:off x="11734798" y="5715000"/>
                <a:ext cx="152400" cy="1524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53" name="Straight Connector 152"/>
              <p:cNvCxnSpPr/>
              <p:nvPr/>
            </p:nvCxnSpPr>
            <p:spPr bwMode="auto">
              <a:xfrm rot="5400000" flipH="1" flipV="1">
                <a:off x="13449301" y="5905502"/>
                <a:ext cx="152404" cy="76201"/>
              </a:xfrm>
              <a:prstGeom prst="line">
                <a:avLst/>
              </a:prstGeom>
              <a:solidFill>
                <a:schemeClr val="accent1"/>
              </a:solidFill>
              <a:ln w="19050" cap="flat" cmpd="sng" algn="ctr">
                <a:solidFill>
                  <a:schemeClr val="tx1"/>
                </a:solidFill>
                <a:prstDash val="solid"/>
                <a:round/>
                <a:headEnd type="none" w="med" len="med"/>
                <a:tailEnd type="stealth" w="med" len="med"/>
              </a:ln>
              <a:effectLst/>
            </p:spPr>
          </p:cxnSp>
          <p:sp>
            <p:nvSpPr>
              <p:cNvPr id="154" name="Rectangle 153"/>
              <p:cNvSpPr/>
              <p:nvPr/>
            </p:nvSpPr>
            <p:spPr bwMode="auto">
              <a:xfrm>
                <a:off x="13563604" y="5715000"/>
                <a:ext cx="152400" cy="1524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55" name="Straight Connector 154"/>
              <p:cNvCxnSpPr/>
              <p:nvPr/>
            </p:nvCxnSpPr>
            <p:spPr bwMode="auto">
              <a:xfrm rot="16200000" flipH="1">
                <a:off x="12077697" y="6210299"/>
                <a:ext cx="152404" cy="76201"/>
              </a:xfrm>
              <a:prstGeom prst="line">
                <a:avLst/>
              </a:prstGeom>
              <a:solidFill>
                <a:schemeClr val="accent1"/>
              </a:solidFill>
              <a:ln w="19050" cap="flat" cmpd="sng" algn="ctr">
                <a:solidFill>
                  <a:schemeClr val="tx1"/>
                </a:solidFill>
                <a:prstDash val="solid"/>
                <a:round/>
                <a:headEnd type="none" w="med" len="med"/>
                <a:tailEnd type="stealth" w="med" len="med"/>
              </a:ln>
              <a:effectLst/>
            </p:spPr>
          </p:cxnSp>
          <p:cxnSp>
            <p:nvCxnSpPr>
              <p:cNvPr id="157" name="Straight Connector 156"/>
              <p:cNvCxnSpPr/>
              <p:nvPr/>
            </p:nvCxnSpPr>
            <p:spPr bwMode="auto">
              <a:xfrm rot="5400000" flipH="1" flipV="1">
                <a:off x="13220701" y="6210298"/>
                <a:ext cx="152404" cy="76201"/>
              </a:xfrm>
              <a:prstGeom prst="line">
                <a:avLst/>
              </a:prstGeom>
              <a:solidFill>
                <a:schemeClr val="accent1"/>
              </a:solidFill>
              <a:ln w="19050" cap="flat" cmpd="sng" algn="ctr">
                <a:solidFill>
                  <a:schemeClr val="tx1"/>
                </a:solidFill>
                <a:prstDash val="solid"/>
                <a:round/>
                <a:headEnd type="none" w="med" len="med"/>
                <a:tailEnd type="stealth" w="med" len="med"/>
              </a:ln>
              <a:effectLst/>
            </p:spPr>
          </p:cxnSp>
          <p:sp>
            <p:nvSpPr>
              <p:cNvPr id="158" name="Rectangle 157"/>
              <p:cNvSpPr/>
              <p:nvPr/>
            </p:nvSpPr>
            <p:spPr bwMode="auto">
              <a:xfrm>
                <a:off x="13335004" y="6019796"/>
                <a:ext cx="152400" cy="1524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167" name="Group 166"/>
              <p:cNvGrpSpPr/>
              <p:nvPr/>
            </p:nvGrpSpPr>
            <p:grpSpPr>
              <a:xfrm>
                <a:off x="8077200" y="6324596"/>
                <a:ext cx="5181602" cy="762006"/>
                <a:chOff x="8077200" y="6324596"/>
                <a:chExt cx="5181602" cy="762006"/>
              </a:xfrm>
              <a:solidFill>
                <a:srgbClr val="66FF66"/>
              </a:solidFill>
            </p:grpSpPr>
            <p:cxnSp>
              <p:nvCxnSpPr>
                <p:cNvPr id="107" name="Straight Connector 106"/>
                <p:cNvCxnSpPr/>
                <p:nvPr/>
              </p:nvCxnSpPr>
              <p:spPr bwMode="auto">
                <a:xfrm rot="5400000" flipH="1" flipV="1">
                  <a:off x="8191498" y="6819903"/>
                  <a:ext cx="152402" cy="76198"/>
                </a:xfrm>
                <a:prstGeom prst="line">
                  <a:avLst/>
                </a:prstGeom>
                <a:grpFill/>
                <a:ln w="38100" cap="flat" cmpd="dbl" algn="ctr">
                  <a:solidFill>
                    <a:schemeClr val="tx1"/>
                  </a:solidFill>
                  <a:prstDash val="solid"/>
                  <a:round/>
                  <a:headEnd type="none" w="med" len="med"/>
                  <a:tailEnd type="stealth" w="med" len="med"/>
                </a:ln>
                <a:effectLst/>
              </p:spPr>
            </p:cxnSp>
            <p:cxnSp>
              <p:nvCxnSpPr>
                <p:cNvPr id="111" name="Straight Connector 110"/>
                <p:cNvCxnSpPr/>
                <p:nvPr/>
              </p:nvCxnSpPr>
              <p:spPr bwMode="auto">
                <a:xfrm rot="16200000" flipH="1">
                  <a:off x="8420099" y="6819900"/>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113" name="Rectangle 112"/>
                <p:cNvSpPr/>
                <p:nvPr/>
              </p:nvSpPr>
              <p:spPr bwMode="auto">
                <a:xfrm>
                  <a:off x="8077200" y="6934202"/>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4" name="Rectangle 113"/>
                <p:cNvSpPr/>
                <p:nvPr/>
              </p:nvSpPr>
              <p:spPr bwMode="auto">
                <a:xfrm>
                  <a:off x="8534400" y="6934202"/>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7" name="Rectangle 116"/>
                <p:cNvSpPr/>
                <p:nvPr/>
              </p:nvSpPr>
              <p:spPr bwMode="auto">
                <a:xfrm>
                  <a:off x="8305800" y="66294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23" name="Straight Connector 122"/>
                <p:cNvCxnSpPr/>
                <p:nvPr/>
              </p:nvCxnSpPr>
              <p:spPr bwMode="auto">
                <a:xfrm rot="5400000" flipH="1" flipV="1">
                  <a:off x="8648697" y="6819903"/>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124" name="Rectangle 123"/>
                <p:cNvSpPr/>
                <p:nvPr/>
              </p:nvSpPr>
              <p:spPr bwMode="auto">
                <a:xfrm>
                  <a:off x="8763000" y="66294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25" name="Straight Connector 124"/>
                <p:cNvCxnSpPr/>
                <p:nvPr/>
              </p:nvCxnSpPr>
              <p:spPr bwMode="auto">
                <a:xfrm rot="5400000" flipH="1" flipV="1">
                  <a:off x="8877298" y="6515102"/>
                  <a:ext cx="152402" cy="76198"/>
                </a:xfrm>
                <a:prstGeom prst="line">
                  <a:avLst/>
                </a:prstGeom>
                <a:grpFill/>
                <a:ln w="38100" cap="flat" cmpd="dbl" algn="ctr">
                  <a:solidFill>
                    <a:schemeClr val="tx1"/>
                  </a:solidFill>
                  <a:prstDash val="solid"/>
                  <a:round/>
                  <a:headEnd type="none" w="med" len="med"/>
                  <a:tailEnd type="stealth" w="med" len="med"/>
                </a:ln>
                <a:effectLst/>
              </p:spPr>
            </p:cxnSp>
            <p:cxnSp>
              <p:nvCxnSpPr>
                <p:cNvPr id="126" name="Straight Connector 125"/>
                <p:cNvCxnSpPr/>
                <p:nvPr/>
              </p:nvCxnSpPr>
              <p:spPr bwMode="auto">
                <a:xfrm rot="16200000" flipH="1">
                  <a:off x="9105899" y="6515099"/>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127" name="Rectangle 126"/>
                <p:cNvSpPr/>
                <p:nvPr/>
              </p:nvSpPr>
              <p:spPr bwMode="auto">
                <a:xfrm>
                  <a:off x="9220200" y="66294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28" name="Rectangle 127"/>
                <p:cNvSpPr/>
                <p:nvPr/>
              </p:nvSpPr>
              <p:spPr bwMode="auto">
                <a:xfrm>
                  <a:off x="8991600" y="6324600"/>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29" name="Straight Connector 128"/>
                <p:cNvCxnSpPr/>
                <p:nvPr/>
              </p:nvCxnSpPr>
              <p:spPr bwMode="auto">
                <a:xfrm rot="5400000" flipH="1" flipV="1">
                  <a:off x="9791699" y="6515102"/>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130" name="Rectangle 129"/>
                <p:cNvSpPr/>
                <p:nvPr/>
              </p:nvSpPr>
              <p:spPr bwMode="auto">
                <a:xfrm>
                  <a:off x="9906002" y="6324600"/>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31" name="Straight Connector 130"/>
                <p:cNvCxnSpPr/>
                <p:nvPr/>
              </p:nvCxnSpPr>
              <p:spPr bwMode="auto">
                <a:xfrm rot="16200000" flipH="1">
                  <a:off x="9334499" y="6819899"/>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132" name="Rectangle 131"/>
                <p:cNvSpPr/>
                <p:nvPr/>
              </p:nvSpPr>
              <p:spPr bwMode="auto">
                <a:xfrm>
                  <a:off x="9448800" y="69342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33" name="Straight Connector 132"/>
                <p:cNvCxnSpPr/>
                <p:nvPr/>
              </p:nvCxnSpPr>
              <p:spPr bwMode="auto">
                <a:xfrm rot="5400000" flipH="1" flipV="1">
                  <a:off x="9563099" y="6819898"/>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134" name="Rectangle 133"/>
                <p:cNvSpPr/>
                <p:nvPr/>
              </p:nvSpPr>
              <p:spPr bwMode="auto">
                <a:xfrm>
                  <a:off x="9677402" y="6629396"/>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37" name="Rectangle 136"/>
                <p:cNvSpPr/>
                <p:nvPr/>
              </p:nvSpPr>
              <p:spPr bwMode="auto">
                <a:xfrm>
                  <a:off x="10363200" y="63246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41" name="Straight Connector 140"/>
                <p:cNvCxnSpPr/>
                <p:nvPr/>
              </p:nvCxnSpPr>
              <p:spPr bwMode="auto">
                <a:xfrm rot="16200000" flipH="1">
                  <a:off x="10477499" y="6515099"/>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142" name="Rectangle 141"/>
                <p:cNvSpPr/>
                <p:nvPr/>
              </p:nvSpPr>
              <p:spPr bwMode="auto">
                <a:xfrm>
                  <a:off x="10591800" y="66294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43" name="Straight Connector 142"/>
                <p:cNvCxnSpPr/>
                <p:nvPr/>
              </p:nvCxnSpPr>
              <p:spPr bwMode="auto">
                <a:xfrm rot="5400000" flipH="1" flipV="1">
                  <a:off x="11163299" y="6515098"/>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144" name="Rectangle 143"/>
                <p:cNvSpPr/>
                <p:nvPr/>
              </p:nvSpPr>
              <p:spPr bwMode="auto">
                <a:xfrm>
                  <a:off x="11277602" y="6324596"/>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45" name="Straight Connector 144"/>
                <p:cNvCxnSpPr/>
                <p:nvPr/>
              </p:nvCxnSpPr>
              <p:spPr bwMode="auto">
                <a:xfrm rot="16200000" flipH="1">
                  <a:off x="10706099" y="6819899"/>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146" name="Rectangle 145"/>
                <p:cNvSpPr/>
                <p:nvPr/>
              </p:nvSpPr>
              <p:spPr bwMode="auto">
                <a:xfrm>
                  <a:off x="10820400" y="69342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47" name="Straight Connector 146"/>
                <p:cNvCxnSpPr/>
                <p:nvPr/>
              </p:nvCxnSpPr>
              <p:spPr bwMode="auto">
                <a:xfrm rot="5400000" flipH="1" flipV="1">
                  <a:off x="10934697" y="6819898"/>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148" name="Rectangle 147"/>
                <p:cNvSpPr/>
                <p:nvPr/>
              </p:nvSpPr>
              <p:spPr bwMode="auto">
                <a:xfrm>
                  <a:off x="11049000" y="6629396"/>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56" name="Rectangle 155"/>
                <p:cNvSpPr/>
                <p:nvPr/>
              </p:nvSpPr>
              <p:spPr bwMode="auto">
                <a:xfrm>
                  <a:off x="12191998" y="63246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59" name="Straight Connector 158"/>
                <p:cNvCxnSpPr/>
                <p:nvPr/>
              </p:nvCxnSpPr>
              <p:spPr bwMode="auto">
                <a:xfrm rot="16200000" flipH="1">
                  <a:off x="12306297" y="6515099"/>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160" name="Rectangle 159"/>
                <p:cNvSpPr/>
                <p:nvPr/>
              </p:nvSpPr>
              <p:spPr bwMode="auto">
                <a:xfrm>
                  <a:off x="12420598" y="66294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61" name="Straight Connector 160"/>
                <p:cNvCxnSpPr/>
                <p:nvPr/>
              </p:nvCxnSpPr>
              <p:spPr bwMode="auto">
                <a:xfrm rot="5400000" flipH="1" flipV="1">
                  <a:off x="12992099" y="6515098"/>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162" name="Rectangle 161"/>
                <p:cNvSpPr/>
                <p:nvPr/>
              </p:nvSpPr>
              <p:spPr bwMode="auto">
                <a:xfrm>
                  <a:off x="13106402" y="6324596"/>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63" name="Straight Connector 162"/>
                <p:cNvCxnSpPr/>
                <p:nvPr/>
              </p:nvCxnSpPr>
              <p:spPr bwMode="auto">
                <a:xfrm rot="16200000" flipH="1">
                  <a:off x="12534899" y="6819899"/>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164" name="Rectangle 163"/>
                <p:cNvSpPr/>
                <p:nvPr/>
              </p:nvSpPr>
              <p:spPr bwMode="auto">
                <a:xfrm>
                  <a:off x="12649200" y="69342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65" name="Straight Connector 164"/>
                <p:cNvCxnSpPr/>
                <p:nvPr/>
              </p:nvCxnSpPr>
              <p:spPr bwMode="auto">
                <a:xfrm rot="5400000" flipH="1" flipV="1">
                  <a:off x="12763497" y="6819898"/>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166" name="Rectangle 165"/>
                <p:cNvSpPr/>
                <p:nvPr/>
              </p:nvSpPr>
              <p:spPr bwMode="auto">
                <a:xfrm>
                  <a:off x="12877800" y="6629396"/>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sp>
          <p:nvSpPr>
            <p:cNvPr id="205" name="Content Placeholder 2"/>
            <p:cNvSpPr txBox="1">
              <a:spLocks/>
            </p:cNvSpPr>
            <p:nvPr/>
          </p:nvSpPr>
          <p:spPr>
            <a:xfrm>
              <a:off x="914400" y="2057400"/>
              <a:ext cx="6400800" cy="19050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NVIDIA ported HPGMG to GPUs</a:t>
              </a:r>
              <a:r>
                <a:rPr lang="en-US" sz="2400" kern="0" baseline="30000" noProof="0" dirty="0" smtClean="0">
                  <a:solidFill>
                    <a:srgbClr val="003366"/>
                  </a:solidFill>
                  <a:latin typeface="+mn-lt"/>
                  <a:ea typeface="+mn-ea"/>
                  <a:cs typeface="+mn-cs"/>
                </a:rPr>
                <a:t>1</a:t>
              </a:r>
            </a:p>
            <a:p>
              <a:pPr marL="548640" lvl="0" indent="-274320" eaLnBrk="0" hangingPunct="0">
                <a:spcBef>
                  <a:spcPts val="800"/>
                </a:spcBef>
                <a:buFont typeface="Arial"/>
                <a:buChar char="•"/>
              </a:pPr>
              <a:r>
                <a:rPr lang="en-US" sz="1800" kern="0" noProof="0" dirty="0" smtClean="0">
                  <a:solidFill>
                    <a:srgbClr val="003366"/>
                  </a:solidFill>
                  <a:latin typeface="+mn-lt"/>
                  <a:ea typeface="+mn-ea"/>
                  <a:cs typeface="+mn-cs"/>
                </a:rPr>
                <a:t>Exploit CPU+GPU </a:t>
              </a:r>
              <a:r>
                <a:rPr lang="en-US" sz="1800" kern="0" noProof="0" dirty="0" err="1" smtClean="0">
                  <a:solidFill>
                    <a:srgbClr val="003366"/>
                  </a:solidFill>
                  <a:latin typeface="+mn-lt"/>
                  <a:ea typeface="+mn-ea"/>
                  <a:cs typeface="+mn-cs"/>
                </a:rPr>
                <a:t>heterogenity</a:t>
              </a:r>
              <a:r>
                <a:rPr lang="en-US" sz="1800" kern="0" noProof="0" dirty="0" smtClean="0">
                  <a:solidFill>
                    <a:srgbClr val="003366"/>
                  </a:solidFill>
                  <a:latin typeface="+mn-lt"/>
                  <a:ea typeface="+mn-ea"/>
                  <a:cs typeface="+mn-cs"/>
                </a:rPr>
                <a:t> by splitting the F-cycle into </a:t>
              </a:r>
              <a:r>
                <a:rPr lang="en-US" sz="1800" kern="0" dirty="0" smtClean="0">
                  <a:solidFill>
                    <a:srgbClr val="003366"/>
                  </a:solidFill>
                  <a:latin typeface="+mn-lt"/>
                  <a:ea typeface="+mn-ea"/>
                  <a:cs typeface="+mn-cs"/>
                </a:rPr>
                <a:t>fine (GPU) and coarse (CPU) grids</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Operator abstraction layers are preserved</a:t>
              </a:r>
            </a:p>
            <a:p>
              <a:pPr marL="548640" lvl="0" indent="-274320" eaLnBrk="0" hangingPunct="0">
                <a:spcBef>
                  <a:spcPts val="800"/>
                </a:spcBef>
              </a:pPr>
              <a:r>
                <a:rPr lang="en-US" sz="1800" kern="0" dirty="0" smtClean="0">
                  <a:solidFill>
                    <a:srgbClr val="003366"/>
                  </a:solidFill>
                  <a:latin typeface="+mn-lt"/>
                  <a:ea typeface="+mn-ea"/>
                  <a:cs typeface="+mn-cs"/>
                </a:rPr>
                <a:t>	(</a:t>
              </a:r>
              <a:r>
                <a:rPr lang="en-US" sz="1800" kern="0" dirty="0" err="1" smtClean="0">
                  <a:solidFill>
                    <a:srgbClr val="003366"/>
                  </a:solidFill>
                  <a:latin typeface="+mn-lt"/>
                  <a:ea typeface="+mn-ea"/>
                  <a:cs typeface="+mn-cs"/>
                </a:rPr>
                <a:t>MGSolve</a:t>
              </a:r>
              <a:r>
                <a:rPr lang="en-US" sz="1800" kern="0" dirty="0" smtClean="0">
                  <a:solidFill>
                    <a:srgbClr val="003366"/>
                  </a:solidFill>
                  <a:latin typeface="+mn-lt"/>
                  <a:ea typeface="+mn-ea"/>
                  <a:cs typeface="+mn-cs"/>
                </a:rPr>
                <a:t> can’t tell which levels run on the GPU).</a:t>
              </a:r>
              <a:endParaRPr lang="en-US" sz="1800" kern="0" noProof="0" dirty="0" smtClean="0">
                <a:solidFill>
                  <a:srgbClr val="003366"/>
                </a:solidFill>
                <a:latin typeface="+mn-lt"/>
                <a:ea typeface="+mn-ea"/>
                <a:cs typeface="+mn-cs"/>
              </a:endParaRPr>
            </a:p>
          </p:txBody>
        </p:sp>
        <p:sp>
          <p:nvSpPr>
            <p:cNvPr id="86" name="Content Placeholder 2"/>
            <p:cNvSpPr txBox="1">
              <a:spLocks/>
            </p:cNvSpPr>
            <p:nvPr/>
          </p:nvSpPr>
          <p:spPr>
            <a:xfrm>
              <a:off x="228600" y="7315200"/>
              <a:ext cx="6172200" cy="914400"/>
            </a:xfrm>
            <a:prstGeom prst="rect">
              <a:avLst/>
            </a:prstGeom>
          </p:spPr>
          <p:txBody>
            <a:bodyPr lIns="130622" tIns="65311" rIns="130622" bIns="65311" anchor="ctr" anchorCtr="0"/>
            <a:lstStyle/>
            <a:p>
              <a:pPr lvl="0" eaLnBrk="0" hangingPunct="0">
                <a:spcBef>
                  <a:spcPts val="800"/>
                </a:spcBef>
              </a:pPr>
              <a:r>
                <a:rPr lang="en-US" sz="1600" kern="0" baseline="30000" dirty="0" smtClean="0">
                  <a:solidFill>
                    <a:srgbClr val="003366"/>
                  </a:solidFill>
                  <a:latin typeface="+mn-lt"/>
                  <a:ea typeface="+mn-ea"/>
                  <a:cs typeface="+mn-cs"/>
                </a:rPr>
                <a:t>1</a:t>
              </a:r>
              <a:r>
                <a:rPr lang="en-US" sz="1600" kern="0" dirty="0" smtClean="0">
                  <a:solidFill>
                    <a:srgbClr val="003366"/>
                  </a:solidFill>
                  <a:latin typeface="+mn-lt"/>
                  <a:ea typeface="+mn-ea"/>
                  <a:cs typeface="+mn-cs"/>
                </a:rPr>
                <a:t>https://devblogs.nvidia.com/parallelforall/high-performance-geometric-multi-grid-gpu-acceleration/</a:t>
              </a:r>
              <a:endParaRPr lang="en-US" sz="1600" kern="0" noProof="0" dirty="0" smtClean="0">
                <a:solidFill>
                  <a:srgbClr val="003366"/>
                </a:solidFill>
                <a:latin typeface="+mn-lt"/>
                <a:ea typeface="+mn-ea"/>
                <a:cs typeface="+mn-cs"/>
              </a:endParaRPr>
            </a:p>
          </p:txBody>
        </p:sp>
      </p:grpSp>
      <p:sp>
        <p:nvSpPr>
          <p:cNvPr id="206" name="Content Placeholder 2"/>
          <p:cNvSpPr txBox="1">
            <a:spLocks/>
          </p:cNvSpPr>
          <p:nvPr/>
        </p:nvSpPr>
        <p:spPr>
          <a:xfrm>
            <a:off x="914400" y="3886200"/>
            <a:ext cx="6400800" cy="19050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solidFill>
                  <a:srgbClr val="003366"/>
                </a:solidFill>
                <a:latin typeface="+mn-lt"/>
                <a:ea typeface="+mn-ea"/>
                <a:cs typeface="+mn-cs"/>
              </a:rPr>
              <a:t>Operators…</a:t>
            </a:r>
          </a:p>
          <a:p>
            <a:pPr marL="548640" indent="-274320" eaLnBrk="0" hangingPunct="0">
              <a:spcBef>
                <a:spcPts val="800"/>
              </a:spcBef>
              <a:buFont typeface="Arial"/>
              <a:buChar char="•"/>
            </a:pPr>
            <a:r>
              <a:rPr lang="en-US" sz="1800" b="1" kern="0" dirty="0" smtClean="0">
                <a:solidFill>
                  <a:srgbClr val="3366FF"/>
                </a:solidFill>
              </a:rPr>
              <a:t>Block-oriented approach to parallelism was preserved (block lists created in unified memory)</a:t>
            </a:r>
          </a:p>
          <a:p>
            <a:pPr marL="548640" indent="-274320" eaLnBrk="0" hangingPunct="0">
              <a:spcBef>
                <a:spcPts val="800"/>
              </a:spcBef>
              <a:buFont typeface="Arial"/>
              <a:buChar char="•"/>
            </a:pPr>
            <a:r>
              <a:rPr lang="en-US" sz="1800" kern="0" dirty="0" smtClean="0">
                <a:solidFill>
                  <a:srgbClr val="003366"/>
                </a:solidFill>
              </a:rPr>
              <a:t>Most operators (e.g. </a:t>
            </a:r>
            <a:r>
              <a:rPr lang="en-US" sz="1800" kern="0" dirty="0" err="1" smtClean="0">
                <a:solidFill>
                  <a:srgbClr val="003366"/>
                </a:solidFill>
              </a:rPr>
              <a:t>ApplyOp</a:t>
            </a:r>
            <a:r>
              <a:rPr lang="en-US" sz="1800" kern="0" dirty="0" smtClean="0">
                <a:solidFill>
                  <a:srgbClr val="003366"/>
                </a:solidFill>
              </a:rPr>
              <a:t>) </a:t>
            </a:r>
            <a:r>
              <a:rPr lang="en-US" sz="1800" b="1" kern="0" dirty="0" smtClean="0">
                <a:solidFill>
                  <a:srgbClr val="FF0000"/>
                </a:solidFill>
              </a:rPr>
              <a:t>required both</a:t>
            </a:r>
            <a:r>
              <a:rPr lang="en-US" sz="1800" kern="0" dirty="0" smtClean="0">
                <a:solidFill>
                  <a:srgbClr val="003366"/>
                </a:solidFill>
              </a:rPr>
              <a:t> an </a:t>
            </a:r>
            <a:r>
              <a:rPr lang="en-US" sz="1800" kern="0" dirty="0" err="1" smtClean="0">
                <a:solidFill>
                  <a:srgbClr val="003366"/>
                </a:solidFill>
              </a:rPr>
              <a:t>OpenMP</a:t>
            </a:r>
            <a:r>
              <a:rPr lang="en-US" sz="1800" kern="0" dirty="0" smtClean="0">
                <a:solidFill>
                  <a:srgbClr val="003366"/>
                </a:solidFill>
              </a:rPr>
              <a:t> version as well as a hand-tuned CUDA …. </a:t>
            </a:r>
          </a:p>
          <a:p>
            <a:pPr marL="548640" indent="-274320" eaLnBrk="0" hangingPunct="0">
              <a:spcBef>
                <a:spcPts val="800"/>
              </a:spcBef>
            </a:pPr>
            <a:r>
              <a:rPr lang="en-US" sz="1800" kern="0" dirty="0" smtClean="0">
                <a:solidFill>
                  <a:srgbClr val="003366"/>
                </a:solidFill>
              </a:rPr>
              <a:t>	</a:t>
            </a:r>
            <a:r>
              <a:rPr lang="en-US" sz="1800" kern="0" dirty="0" err="1" smtClean="0">
                <a:solidFill>
                  <a:srgbClr val="003366"/>
                </a:solidFill>
              </a:rPr>
              <a:t>if(gpu_level</a:t>
            </a:r>
            <a:r>
              <a:rPr lang="en-US" sz="1800" kern="0" dirty="0" smtClean="0">
                <a:solidFill>
                  <a:srgbClr val="003366"/>
                </a:solidFill>
              </a:rPr>
              <a:t>)&lt;&lt;&lt;…&gt;&gt;&gt;… else #</a:t>
            </a:r>
            <a:r>
              <a:rPr lang="en-US" sz="1800" kern="0" dirty="0" err="1" smtClean="0">
                <a:solidFill>
                  <a:srgbClr val="003366"/>
                </a:solidFill>
              </a:rPr>
              <a:t>pragma</a:t>
            </a:r>
            <a:r>
              <a:rPr lang="en-US" sz="1800" kern="0" dirty="0" smtClean="0">
                <a:solidFill>
                  <a:srgbClr val="003366"/>
                </a:solidFill>
              </a:rPr>
              <a:t> </a:t>
            </a:r>
            <a:r>
              <a:rPr lang="en-US" sz="1800" kern="0" dirty="0" err="1" smtClean="0">
                <a:solidFill>
                  <a:srgbClr val="003366"/>
                </a:solidFill>
              </a:rPr>
              <a:t>omp</a:t>
            </a:r>
            <a:r>
              <a:rPr lang="en-US" sz="1800" kern="0" dirty="0" smtClean="0">
                <a:solidFill>
                  <a:srgbClr val="003366"/>
                </a:solidFill>
              </a:rPr>
              <a:t> parallel for</a:t>
            </a:r>
            <a:endParaRPr lang="en-US" sz="2400" kern="0" noProof="0" dirty="0" smtClean="0">
              <a:solidFill>
                <a:srgbClr val="003366"/>
              </a:solidFill>
              <a:latin typeface="+mn-lt"/>
              <a:ea typeface="+mn-ea"/>
              <a:cs typeface="+mn-cs"/>
            </a:endParaRPr>
          </a:p>
          <a:p>
            <a:pPr marL="548640" indent="-274320" eaLnBrk="0" hangingPunct="0">
              <a:spcBef>
                <a:spcPts val="800"/>
              </a:spcBef>
              <a:buFont typeface="Arial"/>
              <a:buChar char="•"/>
            </a:pPr>
            <a:r>
              <a:rPr lang="en-US" sz="1800" kern="0" noProof="0" dirty="0" smtClean="0">
                <a:solidFill>
                  <a:srgbClr val="003366"/>
                </a:solidFill>
                <a:latin typeface="+mn-lt"/>
                <a:ea typeface="+mn-ea"/>
                <a:cs typeface="+mn-cs"/>
              </a:rPr>
              <a:t>As such, some measure of performance portability was </a:t>
            </a:r>
            <a:r>
              <a:rPr lang="en-US" sz="1800" kern="0" dirty="0" smtClean="0">
                <a:solidFill>
                  <a:srgbClr val="003366"/>
                </a:solidFill>
                <a:latin typeface="+mn-lt"/>
                <a:ea typeface="+mn-ea"/>
                <a:cs typeface="+mn-cs"/>
              </a:rPr>
              <a:t>lost </a:t>
            </a:r>
            <a:r>
              <a:rPr lang="en-US" sz="1800" kern="0" noProof="0" dirty="0" smtClean="0">
                <a:solidFill>
                  <a:srgbClr val="003366"/>
                </a:solidFill>
                <a:latin typeface="+mn-lt"/>
                <a:ea typeface="+mn-ea"/>
                <a:cs typeface="+mn-cs"/>
              </a:rPr>
              <a:t>(</a:t>
            </a:r>
            <a:r>
              <a:rPr lang="en-US" sz="1800" kern="0" noProof="0" dirty="0" err="1" smtClean="0">
                <a:solidFill>
                  <a:srgbClr val="003366"/>
                </a:solidFill>
                <a:latin typeface="+mn-lt"/>
                <a:ea typeface="+mn-ea"/>
                <a:cs typeface="+mn-cs"/>
              </a:rPr>
              <a:t>OpenMP</a:t>
            </a:r>
            <a:r>
              <a:rPr lang="en-US" sz="1800" kern="0" noProof="0" dirty="0" smtClean="0">
                <a:solidFill>
                  <a:srgbClr val="003366"/>
                </a:solidFill>
                <a:latin typeface="+mn-lt"/>
                <a:ea typeface="+mn-ea"/>
                <a:cs typeface="+mn-cs"/>
              </a:rPr>
              <a:t> 4 would likely replicate this style)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GPU-Acceleration (new challenges)</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22</a:t>
            </a:fld>
            <a:endParaRPr lang="en-US" dirty="0"/>
          </a:p>
        </p:txBody>
      </p:sp>
      <p:sp>
        <p:nvSpPr>
          <p:cNvPr id="198" name="Content Placeholder 2"/>
          <p:cNvSpPr txBox="1">
            <a:spLocks/>
          </p:cNvSpPr>
          <p:nvPr/>
        </p:nvSpPr>
        <p:spPr>
          <a:xfrm>
            <a:off x="914400" y="1600200"/>
            <a:ext cx="4114800" cy="5257800"/>
          </a:xfrm>
          <a:prstGeom prst="rect">
            <a:avLst/>
          </a:prstGeom>
        </p:spPr>
        <p:txBody>
          <a:bodyPr lIns="130622" tIns="65311" rIns="130622" bIns="65311"/>
          <a:lstStyle/>
          <a:p>
            <a:pPr marL="274320" lvl="0" indent="-274320" eaLnBrk="0" hangingPunct="0">
              <a:spcBef>
                <a:spcPts val="800"/>
              </a:spcBef>
            </a:pPr>
            <a:r>
              <a:rPr lang="en-US" sz="1800" b="1" u="sng" kern="0" noProof="0" dirty="0" smtClean="0">
                <a:solidFill>
                  <a:srgbClr val="003366"/>
                </a:solidFill>
                <a:latin typeface="+mn-lt"/>
                <a:ea typeface="+mn-ea"/>
                <a:cs typeface="+mn-cs"/>
              </a:rPr>
              <a:t>CLE Issues on </a:t>
            </a:r>
            <a:r>
              <a:rPr lang="en-US" sz="1800" b="1" u="sng" kern="0" noProof="0" dirty="0" err="1" smtClean="0">
                <a:solidFill>
                  <a:srgbClr val="003366"/>
                </a:solidFill>
                <a:latin typeface="+mn-lt"/>
                <a:ea typeface="+mn-ea"/>
                <a:cs typeface="+mn-cs"/>
              </a:rPr>
              <a:t>Crays</a:t>
            </a:r>
            <a:endParaRPr lang="en-US" sz="1800" b="1" u="sng" kern="0" noProof="0" dirty="0" smtClean="0">
              <a:solidFill>
                <a:srgbClr val="003366"/>
              </a:solidFill>
              <a:latin typeface="+mn-lt"/>
              <a:ea typeface="+mn-ea"/>
              <a:cs typeface="+mn-cs"/>
            </a:endParaRPr>
          </a:p>
          <a:p>
            <a:pPr marL="274320" lvl="0" indent="-274320" eaLnBrk="0" hangingPunct="0">
              <a:spcBef>
                <a:spcPts val="800"/>
              </a:spcBef>
              <a:buFont typeface="Wingdings" charset="2"/>
              <a:buChar char="§"/>
            </a:pPr>
            <a:r>
              <a:rPr lang="en-US" sz="1800" kern="0" noProof="0" dirty="0" smtClean="0">
                <a:solidFill>
                  <a:srgbClr val="003366"/>
                </a:solidFill>
                <a:latin typeface="+mn-lt"/>
                <a:ea typeface="+mn-ea"/>
                <a:cs typeface="+mn-cs"/>
              </a:rPr>
              <a:t>On Titan, certain unified memory arguments are not allowed… </a:t>
            </a:r>
            <a:r>
              <a:rPr lang="en-US" sz="1800" kern="0" noProof="0" dirty="0" err="1" smtClean="0">
                <a:solidFill>
                  <a:srgbClr val="003366"/>
                </a:solidFill>
                <a:latin typeface="+mn-lt"/>
                <a:ea typeface="+mn-ea"/>
                <a:cs typeface="+mn-cs"/>
              </a:rPr>
              <a:t>cudaMallocManaged</a:t>
            </a:r>
            <a:r>
              <a:rPr lang="en-US" sz="1800" kern="0" noProof="0" dirty="0" smtClean="0">
                <a:solidFill>
                  <a:srgbClr val="003366"/>
                </a:solidFill>
                <a:latin typeface="+mn-lt"/>
                <a:ea typeface="+mn-ea"/>
                <a:cs typeface="+mn-cs"/>
              </a:rPr>
              <a:t> fails</a:t>
            </a:r>
          </a:p>
          <a:p>
            <a:pPr marL="274320" lvl="0" indent="-274320" eaLnBrk="0" hangingPunct="0">
              <a:spcBef>
                <a:spcPts val="800"/>
              </a:spcBef>
              <a:buFont typeface="Wingdings" charset="2"/>
              <a:buChar char="§"/>
            </a:pPr>
            <a:r>
              <a:rPr kumimoji="0" lang="en-US" sz="1800" i="0" u="none" strike="noStrike" kern="0" cap="none" spc="0" normalizeH="0" baseline="0" dirty="0" smtClean="0">
                <a:ln>
                  <a:noFill/>
                </a:ln>
                <a:solidFill>
                  <a:srgbClr val="003366"/>
                </a:solidFill>
                <a:effectLst/>
                <a:uLnTx/>
                <a:uFillTx/>
                <a:latin typeface="+mn-lt"/>
                <a:ea typeface="+mn-ea"/>
                <a:cs typeface="+mn-cs"/>
              </a:rPr>
              <a:t>Moreover, unified memory does not play well with Gemini</a:t>
            </a:r>
            <a:r>
              <a:rPr kumimoji="0" lang="en-US" sz="1800" i="0" u="none" strike="noStrike" kern="0" cap="none" spc="0" normalizeH="0" dirty="0" smtClean="0">
                <a:ln>
                  <a:noFill/>
                </a:ln>
                <a:solidFill>
                  <a:srgbClr val="003366"/>
                </a:solidFill>
                <a:effectLst/>
                <a:uLnTx/>
                <a:uFillTx/>
                <a:latin typeface="+mn-lt"/>
                <a:ea typeface="+mn-ea"/>
                <a:cs typeface="+mn-cs"/>
              </a:rPr>
              <a:t> (fatal MPI errors, </a:t>
            </a:r>
            <a:r>
              <a:rPr kumimoji="0" lang="en-US" sz="1800" i="0" u="none" strike="noStrike" kern="0" cap="none" spc="0" normalizeH="0" dirty="0" err="1" smtClean="0">
                <a:ln>
                  <a:noFill/>
                </a:ln>
                <a:solidFill>
                  <a:srgbClr val="003366"/>
                </a:solidFill>
                <a:effectLst/>
                <a:uLnTx/>
                <a:uFillTx/>
                <a:latin typeface="+mn-lt"/>
                <a:ea typeface="+mn-ea"/>
                <a:cs typeface="+mn-cs"/>
              </a:rPr>
              <a:t>segfaults</a:t>
            </a:r>
            <a:r>
              <a:rPr kumimoji="0" lang="en-US" sz="1800" i="0" u="none" strike="noStrike" kern="0" cap="none" spc="0" normalizeH="0" dirty="0" smtClean="0">
                <a:ln>
                  <a:noFill/>
                </a:ln>
                <a:solidFill>
                  <a:srgbClr val="003366"/>
                </a:solidFill>
                <a:effectLst/>
                <a:uLnTx/>
                <a:uFillTx/>
                <a:latin typeface="+mn-lt"/>
                <a:ea typeface="+mn-ea"/>
                <a:cs typeface="+mn-cs"/>
              </a:rPr>
              <a:t>, etc…)</a:t>
            </a:r>
          </a:p>
          <a:p>
            <a:pPr marL="274320" lvl="0" indent="-274320" eaLnBrk="0" hangingPunct="0">
              <a:spcBef>
                <a:spcPts val="800"/>
              </a:spcBef>
              <a:buFont typeface="Wingdings" charset="2"/>
              <a:buChar char="§"/>
            </a:pPr>
            <a:r>
              <a:rPr lang="en-US" sz="1800" kern="0" dirty="0" smtClean="0">
                <a:solidFill>
                  <a:srgbClr val="003366"/>
                </a:solidFill>
                <a:latin typeface="+mn-lt"/>
                <a:ea typeface="+mn-ea"/>
                <a:cs typeface="+mn-cs"/>
              </a:rPr>
              <a:t>CUDA-aware, RDMA-enabled </a:t>
            </a:r>
            <a:r>
              <a:rPr lang="en-US" sz="1800" kern="0" dirty="0" err="1" smtClean="0">
                <a:solidFill>
                  <a:srgbClr val="003366"/>
                </a:solidFill>
                <a:latin typeface="+mn-lt"/>
                <a:ea typeface="+mn-ea"/>
                <a:cs typeface="+mn-cs"/>
              </a:rPr>
              <a:t>MPI_Waitall</a:t>
            </a:r>
            <a:r>
              <a:rPr lang="en-US" sz="1800" kern="0" dirty="0" smtClean="0">
                <a:solidFill>
                  <a:srgbClr val="003366"/>
                </a:solidFill>
                <a:latin typeface="+mn-lt"/>
                <a:ea typeface="+mn-ea"/>
                <a:cs typeface="+mn-cs"/>
              </a:rPr>
              <a:t>() seemed to be missing a </a:t>
            </a:r>
            <a:r>
              <a:rPr lang="en-US" sz="1800" kern="0" dirty="0" err="1" smtClean="0">
                <a:solidFill>
                  <a:srgbClr val="003366"/>
                </a:solidFill>
                <a:latin typeface="+mn-lt"/>
                <a:ea typeface="+mn-ea"/>
                <a:cs typeface="+mn-cs"/>
              </a:rPr>
              <a:t>cudaDeviceSynchronize</a:t>
            </a:r>
            <a:endParaRPr kumimoji="0" lang="en-US" sz="1800" i="0" u="none" strike="noStrike" kern="0" cap="none" spc="0" normalizeH="0" dirty="0" smtClean="0">
              <a:ln>
                <a:noFill/>
              </a:ln>
              <a:solidFill>
                <a:srgbClr val="003366"/>
              </a:solidFill>
              <a:effectLst/>
              <a:uLnTx/>
              <a:uFillTx/>
              <a:latin typeface="+mn-lt"/>
              <a:ea typeface="+mn-ea"/>
              <a:cs typeface="+mn-cs"/>
            </a:endParaRPr>
          </a:p>
          <a:p>
            <a:pPr marL="274320" lvl="0" indent="-274320" eaLnBrk="0" hangingPunct="0">
              <a:spcBef>
                <a:spcPts val="800"/>
              </a:spcBef>
              <a:buFont typeface="Wingdings" charset="2"/>
              <a:buChar char="§"/>
            </a:pPr>
            <a:endParaRPr kumimoji="0" lang="en-US" sz="1800" i="0" u="none" strike="noStrike" kern="0" cap="none" spc="0" normalizeH="0" baseline="0" noProof="0" dirty="0">
              <a:ln>
                <a:noFill/>
              </a:ln>
              <a:solidFill>
                <a:srgbClr val="FF0080"/>
              </a:solidFill>
              <a:effectLst/>
              <a:uLnTx/>
              <a:uFillTx/>
              <a:latin typeface="+mn-lt"/>
              <a:ea typeface="+mn-ea"/>
              <a:cs typeface="+mn-cs"/>
            </a:endParaRPr>
          </a:p>
        </p:txBody>
      </p:sp>
      <p:sp>
        <p:nvSpPr>
          <p:cNvPr id="6" name="Content Placeholder 2"/>
          <p:cNvSpPr txBox="1">
            <a:spLocks/>
          </p:cNvSpPr>
          <p:nvPr/>
        </p:nvSpPr>
        <p:spPr>
          <a:xfrm>
            <a:off x="5257800" y="1600200"/>
            <a:ext cx="4114800" cy="5257800"/>
          </a:xfrm>
          <a:prstGeom prst="rect">
            <a:avLst/>
          </a:prstGeom>
        </p:spPr>
        <p:txBody>
          <a:bodyPr lIns="130622" tIns="65311" rIns="130622" bIns="65311"/>
          <a:lstStyle/>
          <a:p>
            <a:pPr marL="274320" lvl="0" indent="-274320" eaLnBrk="0" hangingPunct="0">
              <a:spcBef>
                <a:spcPts val="800"/>
              </a:spcBef>
            </a:pPr>
            <a:r>
              <a:rPr lang="en-US" sz="1800" b="1" u="sng" kern="0" dirty="0" smtClean="0">
                <a:solidFill>
                  <a:srgbClr val="003366"/>
                </a:solidFill>
                <a:latin typeface="+mn-lt"/>
                <a:ea typeface="+mn-ea"/>
                <a:cs typeface="+mn-cs"/>
              </a:rPr>
              <a:t>Consistency/Coherency</a:t>
            </a:r>
            <a:endParaRPr lang="en-US" sz="1800" b="1" u="sng" kern="0" noProof="0" dirty="0" smtClean="0">
              <a:solidFill>
                <a:srgbClr val="003366"/>
              </a:solidFill>
              <a:latin typeface="+mn-lt"/>
              <a:ea typeface="+mn-ea"/>
              <a:cs typeface="+mn-cs"/>
            </a:endParaRPr>
          </a:p>
          <a:p>
            <a:pPr marL="274320" lvl="0" indent="-274320" eaLnBrk="0" hangingPunct="0">
              <a:spcBef>
                <a:spcPts val="800"/>
              </a:spcBef>
              <a:buFont typeface="Wingdings" charset="2"/>
              <a:buChar char="§"/>
            </a:pPr>
            <a:r>
              <a:rPr lang="en-US" sz="1800" kern="0" noProof="0" dirty="0" smtClean="0">
                <a:solidFill>
                  <a:srgbClr val="003366"/>
                </a:solidFill>
                <a:latin typeface="+mn-lt"/>
                <a:ea typeface="+mn-ea"/>
                <a:cs typeface="+mn-cs"/>
              </a:rPr>
              <a:t>Unified Memory Consistency requires a </a:t>
            </a:r>
            <a:r>
              <a:rPr lang="en-US" sz="1800" kern="0" noProof="0" dirty="0" err="1" smtClean="0">
                <a:solidFill>
                  <a:srgbClr val="003366"/>
                </a:solidFill>
                <a:latin typeface="+mn-lt"/>
                <a:ea typeface="+mn-ea"/>
                <a:cs typeface="+mn-cs"/>
              </a:rPr>
              <a:t>cudaDeviceSync</a:t>
            </a:r>
            <a:r>
              <a:rPr lang="en-US" sz="1800" kern="0" noProof="0" dirty="0" smtClean="0">
                <a:solidFill>
                  <a:srgbClr val="003366"/>
                </a:solidFill>
                <a:latin typeface="+mn-lt"/>
                <a:ea typeface="+mn-ea"/>
                <a:cs typeface="+mn-cs"/>
              </a:rPr>
              <a:t> on every CPU read after GPU write data hazards</a:t>
            </a:r>
          </a:p>
          <a:p>
            <a:pPr marL="274320" lvl="0" indent="-274320" eaLnBrk="0" hangingPunct="0">
              <a:spcBef>
                <a:spcPts val="800"/>
              </a:spcBef>
              <a:buFont typeface="Wingdings" charset="2"/>
              <a:buChar char="§"/>
            </a:pPr>
            <a:r>
              <a:rPr kumimoji="0" lang="en-US" sz="1800" i="0" u="none" strike="noStrike" kern="0" cap="none" spc="0" normalizeH="0" baseline="0" dirty="0" smtClean="0">
                <a:ln>
                  <a:noFill/>
                </a:ln>
                <a:solidFill>
                  <a:srgbClr val="003366"/>
                </a:solidFill>
                <a:effectLst/>
                <a:uLnTx/>
                <a:uFillTx/>
                <a:latin typeface="+mn-lt"/>
                <a:ea typeface="+mn-ea"/>
                <a:cs typeface="+mn-cs"/>
              </a:rPr>
              <a:t>Zero Copy memory is shared, but GPU executes</a:t>
            </a:r>
            <a:r>
              <a:rPr kumimoji="0" lang="en-US" sz="1800" i="0" u="none" strike="noStrike" kern="0" cap="none" spc="0" normalizeH="0" dirty="0" smtClean="0">
                <a:ln>
                  <a:noFill/>
                </a:ln>
                <a:solidFill>
                  <a:srgbClr val="003366"/>
                </a:solidFill>
                <a:effectLst/>
                <a:uLnTx/>
                <a:uFillTx/>
                <a:latin typeface="+mn-lt"/>
                <a:ea typeface="+mn-ea"/>
                <a:cs typeface="+mn-cs"/>
              </a:rPr>
              <a:t> asynchronously… more RAW hazards</a:t>
            </a:r>
          </a:p>
          <a:p>
            <a:pPr marL="274320" lvl="0" indent="-274320" eaLnBrk="0" hangingPunct="0">
              <a:spcBef>
                <a:spcPts val="800"/>
              </a:spcBef>
              <a:buFont typeface="Wingdings" charset="2"/>
              <a:buChar char="§"/>
            </a:pPr>
            <a:r>
              <a:rPr lang="en-US" sz="1800" kern="0" dirty="0" smtClean="0">
                <a:solidFill>
                  <a:srgbClr val="003366"/>
                </a:solidFill>
              </a:rPr>
              <a:t>Hard to predict every case on complex, partially-accelerated codes</a:t>
            </a:r>
          </a:p>
          <a:p>
            <a:pPr marL="274320" lvl="0" indent="-274320" eaLnBrk="0" hangingPunct="0">
              <a:spcBef>
                <a:spcPts val="800"/>
              </a:spcBef>
              <a:buFont typeface="Wingdings" charset="2"/>
              <a:buChar char="§"/>
            </a:pPr>
            <a:r>
              <a:rPr kumimoji="0" lang="en-US" sz="1800" i="0" u="none" strike="noStrike" kern="0" cap="none" spc="0" normalizeH="0" baseline="0" noProof="0" dirty="0" smtClean="0">
                <a:ln>
                  <a:noFill/>
                </a:ln>
                <a:solidFill>
                  <a:srgbClr val="003366"/>
                </a:solidFill>
                <a:effectLst/>
                <a:uLnTx/>
                <a:uFillTx/>
                <a:latin typeface="+mn-lt"/>
                <a:ea typeface="+mn-ea"/>
                <a:cs typeface="+mn-cs"/>
              </a:rPr>
              <a:t>Hard to shield applied math from </a:t>
            </a:r>
            <a:r>
              <a:rPr lang="en-US" sz="1800" kern="0" dirty="0" smtClean="0">
                <a:solidFill>
                  <a:srgbClr val="003366"/>
                </a:solidFill>
                <a:latin typeface="+mn-lt"/>
                <a:ea typeface="+mn-ea"/>
                <a:cs typeface="+mn-cs"/>
              </a:rPr>
              <a:t>these details without loss of performance (</a:t>
            </a:r>
            <a:r>
              <a:rPr lang="en-US" sz="1800" kern="0" dirty="0" err="1" smtClean="0">
                <a:solidFill>
                  <a:srgbClr val="003366"/>
                </a:solidFill>
                <a:latin typeface="+mn-lt"/>
                <a:ea typeface="+mn-ea"/>
                <a:cs typeface="+mn-cs"/>
              </a:rPr>
              <a:t>libs</a:t>
            </a:r>
            <a:r>
              <a:rPr lang="en-US" sz="1800" kern="0" dirty="0" smtClean="0">
                <a:solidFill>
                  <a:srgbClr val="003366"/>
                </a:solidFill>
                <a:latin typeface="+mn-lt"/>
                <a:ea typeface="+mn-ea"/>
                <a:cs typeface="+mn-cs"/>
              </a:rPr>
              <a:t> must agree on synchronization model)</a:t>
            </a:r>
            <a:endParaRPr kumimoji="0" lang="en-US" sz="1800" i="0" u="none" strike="noStrike" kern="0" cap="none" spc="0" normalizeH="0" baseline="0" noProof="0" dirty="0">
              <a:ln>
                <a:noFill/>
              </a:ln>
              <a:solidFill>
                <a:srgbClr val="FF0080"/>
              </a:solidFill>
              <a:effectLst/>
              <a:uLnTx/>
              <a:uFillTx/>
              <a:latin typeface="+mn-lt"/>
              <a:ea typeface="+mn-ea"/>
              <a:cs typeface="+mn-cs"/>
            </a:endParaRPr>
          </a:p>
        </p:txBody>
      </p:sp>
      <p:grpSp>
        <p:nvGrpSpPr>
          <p:cNvPr id="62" name="Group 61"/>
          <p:cNvGrpSpPr/>
          <p:nvPr/>
        </p:nvGrpSpPr>
        <p:grpSpPr>
          <a:xfrm>
            <a:off x="8077200" y="1600200"/>
            <a:ext cx="5638804" cy="5486400"/>
            <a:chOff x="8077200" y="1600200"/>
            <a:chExt cx="5638804" cy="5486400"/>
          </a:xfrm>
        </p:grpSpPr>
        <p:sp>
          <p:nvSpPr>
            <p:cNvPr id="7" name="Content Placeholder 2"/>
            <p:cNvSpPr txBox="1">
              <a:spLocks/>
            </p:cNvSpPr>
            <p:nvPr/>
          </p:nvSpPr>
          <p:spPr>
            <a:xfrm>
              <a:off x="9601200" y="1600200"/>
              <a:ext cx="4114800" cy="5257800"/>
            </a:xfrm>
            <a:prstGeom prst="rect">
              <a:avLst/>
            </a:prstGeom>
          </p:spPr>
          <p:txBody>
            <a:bodyPr lIns="130622" tIns="65311" rIns="130622" bIns="65311"/>
            <a:lstStyle/>
            <a:p>
              <a:pPr marL="274320" lvl="0" indent="-274320" eaLnBrk="0" hangingPunct="0">
                <a:spcBef>
                  <a:spcPts val="800"/>
                </a:spcBef>
              </a:pPr>
              <a:r>
                <a:rPr lang="en-US" sz="1800" b="1" u="sng" kern="0" dirty="0" smtClean="0">
                  <a:solidFill>
                    <a:srgbClr val="003366"/>
                  </a:solidFill>
                </a:rPr>
                <a:t>Thrashing</a:t>
              </a:r>
            </a:p>
            <a:p>
              <a:pPr marL="274320" lvl="0" indent="-274320" eaLnBrk="0" hangingPunct="0">
                <a:spcBef>
                  <a:spcPts val="800"/>
                </a:spcBef>
                <a:buFont typeface="Wingdings" charset="2"/>
                <a:buChar char="§"/>
              </a:pPr>
              <a:r>
                <a:rPr lang="en-US" sz="1800" kern="0" noProof="0" dirty="0" smtClean="0">
                  <a:solidFill>
                    <a:srgbClr val="003366"/>
                  </a:solidFill>
                  <a:latin typeface="+mn-lt"/>
                  <a:ea typeface="+mn-ea"/>
                  <a:cs typeface="+mn-cs"/>
                </a:rPr>
                <a:t>Data allocated with Unified memory can thrash back and forth </a:t>
              </a:r>
              <a:r>
                <a:rPr lang="en-US" sz="1800" kern="0" dirty="0" smtClean="0">
                  <a:solidFill>
                    <a:srgbClr val="003366"/>
                  </a:solidFill>
                  <a:latin typeface="+mn-lt"/>
                  <a:ea typeface="+mn-ea"/>
                  <a:cs typeface="+mn-cs"/>
                </a:rPr>
                <a:t>between the CPU and GPU (just like cache thrashing)</a:t>
              </a:r>
            </a:p>
            <a:p>
              <a:pPr marL="274320" lvl="0" indent="-274320" eaLnBrk="0" hangingPunct="0">
                <a:spcBef>
                  <a:spcPts val="800"/>
                </a:spcBef>
                <a:buFont typeface="Wingdings" charset="2"/>
                <a:buChar char="§"/>
              </a:pPr>
              <a:r>
                <a:rPr lang="en-US" sz="1800" kern="0" dirty="0" smtClean="0">
                  <a:solidFill>
                    <a:srgbClr val="003366"/>
                  </a:solidFill>
                  <a:latin typeface="+mn-lt"/>
                  <a:ea typeface="+mn-ea"/>
                  <a:cs typeface="+mn-cs"/>
                </a:rPr>
                <a:t>Data in inherent algorithmic hotspots should be allocated with zero copy memory.</a:t>
              </a:r>
            </a:p>
            <a:p>
              <a:pPr marL="274320" lvl="0" indent="-274320" eaLnBrk="0" hangingPunct="0">
                <a:spcBef>
                  <a:spcPts val="800"/>
                </a:spcBef>
                <a:buFont typeface="Wingdings" charset="2"/>
                <a:buChar char="§"/>
              </a:pPr>
              <a:r>
                <a:rPr lang="en-US" sz="1800" kern="0" dirty="0" smtClean="0">
                  <a:solidFill>
                    <a:srgbClr val="003366"/>
                  </a:solidFill>
                  <a:latin typeface="+mn-lt"/>
                  <a:ea typeface="+mn-ea"/>
                  <a:cs typeface="+mn-cs"/>
                </a:rPr>
                <a:t>In HPGMG</a:t>
              </a:r>
              <a:r>
                <a:rPr lang="en-US" sz="1600" kern="0" dirty="0" smtClean="0">
                  <a:solidFill>
                    <a:srgbClr val="003366"/>
                  </a:solidFill>
                  <a:latin typeface="+mn-lt"/>
                  <a:ea typeface="+mn-ea"/>
                  <a:cs typeface="+mn-cs"/>
                </a:rPr>
                <a:t>, allocated the first level operated on by the CPU with zero copy</a:t>
              </a:r>
            </a:p>
            <a:p>
              <a:pPr marL="274320" lvl="0" indent="-274320" eaLnBrk="0" hangingPunct="0">
                <a:spcBef>
                  <a:spcPts val="800"/>
                </a:spcBef>
                <a:buFont typeface="Wingdings" charset="2"/>
                <a:buChar char="§"/>
              </a:pPr>
              <a:r>
                <a:rPr kumimoji="0" lang="en-US" sz="1600" i="0" u="none" strike="noStrike" kern="0" cap="none" spc="0" normalizeH="0" baseline="0" noProof="0" dirty="0" smtClean="0">
                  <a:ln>
                    <a:noFill/>
                  </a:ln>
                  <a:solidFill>
                    <a:srgbClr val="003366"/>
                  </a:solidFill>
                  <a:effectLst/>
                  <a:uLnTx/>
                  <a:uFillTx/>
                  <a:latin typeface="+mn-lt"/>
                  <a:ea typeface="+mn-ea"/>
                  <a:cs typeface="+mn-cs"/>
                </a:rPr>
                <a:t>Allocated</a:t>
              </a:r>
              <a:r>
                <a:rPr kumimoji="0" lang="en-US" sz="1600" i="0" u="none" strike="noStrike" kern="0" cap="none" spc="0" normalizeH="0" noProof="0" dirty="0" smtClean="0">
                  <a:ln>
                    <a:noFill/>
                  </a:ln>
                  <a:solidFill>
                    <a:srgbClr val="003366"/>
                  </a:solidFill>
                  <a:effectLst/>
                  <a:uLnTx/>
                  <a:uFillTx/>
                  <a:latin typeface="+mn-lt"/>
                  <a:ea typeface="+mn-ea"/>
                  <a:cs typeface="+mn-cs"/>
                </a:rPr>
                <a:t> all MPI buffers as zero copy (GPU-write, Gemini-read == no locality)</a:t>
              </a:r>
              <a:endParaRPr kumimoji="0" lang="en-US" sz="1800" i="0" u="none" strike="noStrike" kern="0" cap="none" spc="0" normalizeH="0" baseline="0" noProof="0" dirty="0">
                <a:ln>
                  <a:noFill/>
                </a:ln>
                <a:solidFill>
                  <a:srgbClr val="FF0080"/>
                </a:solidFill>
                <a:effectLst/>
                <a:uLnTx/>
                <a:uFillTx/>
                <a:latin typeface="+mn-lt"/>
                <a:ea typeface="+mn-ea"/>
                <a:cs typeface="+mn-cs"/>
              </a:endParaRPr>
            </a:p>
          </p:txBody>
        </p:sp>
        <p:grpSp>
          <p:nvGrpSpPr>
            <p:cNvPr id="10" name="Group 206"/>
            <p:cNvGrpSpPr/>
            <p:nvPr/>
          </p:nvGrpSpPr>
          <p:grpSpPr>
            <a:xfrm>
              <a:off x="8077200" y="5714998"/>
              <a:ext cx="5638804" cy="1371602"/>
              <a:chOff x="8077200" y="5715000"/>
              <a:chExt cx="5638804" cy="1371602"/>
            </a:xfrm>
          </p:grpSpPr>
          <p:cxnSp>
            <p:nvCxnSpPr>
              <p:cNvPr id="12" name="Straight Connector 11"/>
              <p:cNvCxnSpPr/>
              <p:nvPr/>
            </p:nvCxnSpPr>
            <p:spPr bwMode="auto">
              <a:xfrm rot="5400000" flipH="1" flipV="1">
                <a:off x="10020298" y="6210302"/>
                <a:ext cx="152402" cy="76198"/>
              </a:xfrm>
              <a:prstGeom prst="line">
                <a:avLst/>
              </a:prstGeom>
              <a:solidFill>
                <a:schemeClr val="accent1"/>
              </a:solidFill>
              <a:ln w="38100" cap="flat" cmpd="dbl" algn="ctr">
                <a:solidFill>
                  <a:schemeClr val="tx1"/>
                </a:solidFill>
                <a:prstDash val="solid"/>
                <a:round/>
                <a:headEnd type="none" w="med" len="med"/>
                <a:tailEnd type="stealth" w="med" len="med"/>
              </a:ln>
              <a:effectLst/>
            </p:spPr>
          </p:cxnSp>
          <p:cxnSp>
            <p:nvCxnSpPr>
              <p:cNvPr id="13" name="Straight Connector 12"/>
              <p:cNvCxnSpPr/>
              <p:nvPr/>
            </p:nvCxnSpPr>
            <p:spPr bwMode="auto">
              <a:xfrm rot="16200000" flipH="1">
                <a:off x="10248899" y="6210299"/>
                <a:ext cx="152404" cy="76201"/>
              </a:xfrm>
              <a:prstGeom prst="line">
                <a:avLst/>
              </a:prstGeom>
              <a:solidFill>
                <a:schemeClr val="accent1"/>
              </a:solidFill>
              <a:ln w="19050" cap="flat" cmpd="sng" algn="ctr">
                <a:solidFill>
                  <a:schemeClr val="tx1"/>
                </a:solidFill>
                <a:prstDash val="solid"/>
                <a:round/>
                <a:headEnd type="none" w="med" len="med"/>
                <a:tailEnd type="stealth" w="med" len="med"/>
              </a:ln>
              <a:effectLst/>
            </p:spPr>
          </p:cxnSp>
          <p:sp>
            <p:nvSpPr>
              <p:cNvPr id="14" name="Rectangle 13"/>
              <p:cNvSpPr/>
              <p:nvPr/>
            </p:nvSpPr>
            <p:spPr bwMode="auto">
              <a:xfrm>
                <a:off x="10134600" y="6019800"/>
                <a:ext cx="152400" cy="1524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5" name="Straight Connector 14"/>
              <p:cNvCxnSpPr/>
              <p:nvPr/>
            </p:nvCxnSpPr>
            <p:spPr bwMode="auto">
              <a:xfrm rot="5400000" flipH="1" flipV="1">
                <a:off x="11391899" y="6210302"/>
                <a:ext cx="152404" cy="76201"/>
              </a:xfrm>
              <a:prstGeom prst="line">
                <a:avLst/>
              </a:prstGeom>
              <a:solidFill>
                <a:schemeClr val="accent1"/>
              </a:solidFill>
              <a:ln w="19050" cap="flat" cmpd="sng" algn="ctr">
                <a:solidFill>
                  <a:schemeClr val="tx1"/>
                </a:solidFill>
                <a:prstDash val="solid"/>
                <a:round/>
                <a:headEnd type="none" w="med" len="med"/>
                <a:tailEnd type="stealth" w="med" len="med"/>
              </a:ln>
              <a:effectLst/>
            </p:spPr>
          </p:cxnSp>
          <p:sp>
            <p:nvSpPr>
              <p:cNvPr id="16" name="Rectangle 15"/>
              <p:cNvSpPr/>
              <p:nvPr/>
            </p:nvSpPr>
            <p:spPr bwMode="auto">
              <a:xfrm>
                <a:off x="11506202" y="6019800"/>
                <a:ext cx="152400" cy="1524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17" name="Straight Connector 16"/>
              <p:cNvCxnSpPr/>
              <p:nvPr/>
            </p:nvCxnSpPr>
            <p:spPr bwMode="auto">
              <a:xfrm rot="5400000" flipH="1" flipV="1">
                <a:off x="11620496" y="5905502"/>
                <a:ext cx="152402" cy="76198"/>
              </a:xfrm>
              <a:prstGeom prst="line">
                <a:avLst/>
              </a:prstGeom>
              <a:solidFill>
                <a:schemeClr val="accent1"/>
              </a:solidFill>
              <a:ln w="38100" cap="flat" cmpd="dbl" algn="ctr">
                <a:solidFill>
                  <a:schemeClr val="tx1"/>
                </a:solidFill>
                <a:prstDash val="solid"/>
                <a:round/>
                <a:headEnd type="none" w="med" len="med"/>
                <a:tailEnd type="stealth" w="med" len="med"/>
              </a:ln>
              <a:effectLst/>
            </p:spPr>
          </p:cxnSp>
          <p:cxnSp>
            <p:nvCxnSpPr>
              <p:cNvPr id="18" name="Straight Connector 17"/>
              <p:cNvCxnSpPr/>
              <p:nvPr/>
            </p:nvCxnSpPr>
            <p:spPr bwMode="auto">
              <a:xfrm rot="16200000" flipH="1">
                <a:off x="11849097" y="5905499"/>
                <a:ext cx="152404" cy="76201"/>
              </a:xfrm>
              <a:prstGeom prst="line">
                <a:avLst/>
              </a:prstGeom>
              <a:solidFill>
                <a:schemeClr val="accent1"/>
              </a:solidFill>
              <a:ln w="19050" cap="flat" cmpd="sng" algn="ctr">
                <a:solidFill>
                  <a:schemeClr val="tx1"/>
                </a:solidFill>
                <a:prstDash val="solid"/>
                <a:round/>
                <a:headEnd type="none" w="med" len="med"/>
                <a:tailEnd type="stealth" w="med" len="med"/>
              </a:ln>
              <a:effectLst/>
            </p:spPr>
          </p:cxnSp>
          <p:sp>
            <p:nvSpPr>
              <p:cNvPr id="19" name="Rectangle 18"/>
              <p:cNvSpPr/>
              <p:nvPr/>
            </p:nvSpPr>
            <p:spPr bwMode="auto">
              <a:xfrm>
                <a:off x="11963398" y="6019801"/>
                <a:ext cx="152400" cy="1524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0" name="Rectangle 19"/>
              <p:cNvSpPr/>
              <p:nvPr/>
            </p:nvSpPr>
            <p:spPr bwMode="auto">
              <a:xfrm>
                <a:off x="11734798" y="5715000"/>
                <a:ext cx="152400" cy="1524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21" name="Straight Connector 20"/>
              <p:cNvCxnSpPr/>
              <p:nvPr/>
            </p:nvCxnSpPr>
            <p:spPr bwMode="auto">
              <a:xfrm rot="5400000" flipH="1" flipV="1">
                <a:off x="13449301" y="5905502"/>
                <a:ext cx="152404" cy="76201"/>
              </a:xfrm>
              <a:prstGeom prst="line">
                <a:avLst/>
              </a:prstGeom>
              <a:solidFill>
                <a:schemeClr val="accent1"/>
              </a:solidFill>
              <a:ln w="19050" cap="flat" cmpd="sng" algn="ctr">
                <a:solidFill>
                  <a:schemeClr val="tx1"/>
                </a:solidFill>
                <a:prstDash val="solid"/>
                <a:round/>
                <a:headEnd type="none" w="med" len="med"/>
                <a:tailEnd type="stealth" w="med" len="med"/>
              </a:ln>
              <a:effectLst/>
            </p:spPr>
          </p:cxnSp>
          <p:sp>
            <p:nvSpPr>
              <p:cNvPr id="22" name="Rectangle 21"/>
              <p:cNvSpPr/>
              <p:nvPr/>
            </p:nvSpPr>
            <p:spPr bwMode="auto">
              <a:xfrm>
                <a:off x="13563604" y="5715000"/>
                <a:ext cx="152400" cy="1524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23" name="Straight Connector 22"/>
              <p:cNvCxnSpPr/>
              <p:nvPr/>
            </p:nvCxnSpPr>
            <p:spPr bwMode="auto">
              <a:xfrm rot="16200000" flipH="1">
                <a:off x="12077697" y="6210299"/>
                <a:ext cx="152404" cy="76201"/>
              </a:xfrm>
              <a:prstGeom prst="line">
                <a:avLst/>
              </a:prstGeom>
              <a:solidFill>
                <a:schemeClr val="accent1"/>
              </a:solidFill>
              <a:ln w="19050" cap="flat" cmpd="sng" algn="ctr">
                <a:solidFill>
                  <a:schemeClr val="tx1"/>
                </a:solidFill>
                <a:prstDash val="solid"/>
                <a:round/>
                <a:headEnd type="none" w="med" len="med"/>
                <a:tailEnd type="stealth" w="med" len="med"/>
              </a:ln>
              <a:effectLst/>
            </p:spPr>
          </p:cxnSp>
          <p:cxnSp>
            <p:nvCxnSpPr>
              <p:cNvPr id="24" name="Straight Connector 23"/>
              <p:cNvCxnSpPr/>
              <p:nvPr/>
            </p:nvCxnSpPr>
            <p:spPr bwMode="auto">
              <a:xfrm rot="5400000" flipH="1" flipV="1">
                <a:off x="13220701" y="6210298"/>
                <a:ext cx="152404" cy="76201"/>
              </a:xfrm>
              <a:prstGeom prst="line">
                <a:avLst/>
              </a:prstGeom>
              <a:solidFill>
                <a:schemeClr val="accent1"/>
              </a:solidFill>
              <a:ln w="19050" cap="flat" cmpd="sng" algn="ctr">
                <a:solidFill>
                  <a:schemeClr val="tx1"/>
                </a:solidFill>
                <a:prstDash val="solid"/>
                <a:round/>
                <a:headEnd type="none" w="med" len="med"/>
                <a:tailEnd type="stealth" w="med" len="med"/>
              </a:ln>
              <a:effectLst/>
            </p:spPr>
          </p:cxnSp>
          <p:sp>
            <p:nvSpPr>
              <p:cNvPr id="25" name="Rectangle 24"/>
              <p:cNvSpPr/>
              <p:nvPr/>
            </p:nvSpPr>
            <p:spPr bwMode="auto">
              <a:xfrm>
                <a:off x="13335004" y="6019796"/>
                <a:ext cx="152400" cy="152400"/>
              </a:xfrm>
              <a:prstGeom prst="rect">
                <a:avLst/>
              </a:prstGeom>
              <a:solidFill>
                <a:srgbClr val="66FF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nvGrpSpPr>
              <p:cNvPr id="26" name="Group 166"/>
              <p:cNvGrpSpPr/>
              <p:nvPr/>
            </p:nvGrpSpPr>
            <p:grpSpPr>
              <a:xfrm>
                <a:off x="8077200" y="6324596"/>
                <a:ext cx="5181602" cy="762006"/>
                <a:chOff x="8077200" y="6324596"/>
                <a:chExt cx="5181602" cy="762006"/>
              </a:xfrm>
              <a:solidFill>
                <a:srgbClr val="66FF66"/>
              </a:solidFill>
            </p:grpSpPr>
            <p:cxnSp>
              <p:nvCxnSpPr>
                <p:cNvPr id="27" name="Straight Connector 26"/>
                <p:cNvCxnSpPr/>
                <p:nvPr/>
              </p:nvCxnSpPr>
              <p:spPr bwMode="auto">
                <a:xfrm rot="5400000" flipH="1" flipV="1">
                  <a:off x="8191498" y="6819903"/>
                  <a:ext cx="152402" cy="76198"/>
                </a:xfrm>
                <a:prstGeom prst="line">
                  <a:avLst/>
                </a:prstGeom>
                <a:grpFill/>
                <a:ln w="38100" cap="flat" cmpd="dbl" algn="ctr">
                  <a:solidFill>
                    <a:schemeClr val="tx1"/>
                  </a:solidFill>
                  <a:prstDash val="solid"/>
                  <a:round/>
                  <a:headEnd type="none" w="med" len="med"/>
                  <a:tailEnd type="stealth" w="med" len="med"/>
                </a:ln>
                <a:effectLst/>
              </p:spPr>
            </p:cxnSp>
            <p:cxnSp>
              <p:nvCxnSpPr>
                <p:cNvPr id="28" name="Straight Connector 27"/>
                <p:cNvCxnSpPr/>
                <p:nvPr/>
              </p:nvCxnSpPr>
              <p:spPr bwMode="auto">
                <a:xfrm rot="16200000" flipH="1">
                  <a:off x="8420099" y="6819900"/>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29" name="Rectangle 28"/>
                <p:cNvSpPr/>
                <p:nvPr/>
              </p:nvSpPr>
              <p:spPr bwMode="auto">
                <a:xfrm>
                  <a:off x="8077200" y="6934202"/>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0" name="Rectangle 29"/>
                <p:cNvSpPr/>
                <p:nvPr/>
              </p:nvSpPr>
              <p:spPr bwMode="auto">
                <a:xfrm>
                  <a:off x="8534400" y="6934202"/>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1" name="Rectangle 30"/>
                <p:cNvSpPr/>
                <p:nvPr/>
              </p:nvSpPr>
              <p:spPr bwMode="auto">
                <a:xfrm>
                  <a:off x="8305800" y="66294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32" name="Straight Connector 31"/>
                <p:cNvCxnSpPr/>
                <p:nvPr/>
              </p:nvCxnSpPr>
              <p:spPr bwMode="auto">
                <a:xfrm rot="5400000" flipH="1" flipV="1">
                  <a:off x="8648697" y="6819903"/>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33" name="Rectangle 32"/>
                <p:cNvSpPr/>
                <p:nvPr/>
              </p:nvSpPr>
              <p:spPr bwMode="auto">
                <a:xfrm>
                  <a:off x="8763000" y="66294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34" name="Straight Connector 33"/>
                <p:cNvCxnSpPr/>
                <p:nvPr/>
              </p:nvCxnSpPr>
              <p:spPr bwMode="auto">
                <a:xfrm rot="5400000" flipH="1" flipV="1">
                  <a:off x="8877298" y="6515102"/>
                  <a:ext cx="152402" cy="76198"/>
                </a:xfrm>
                <a:prstGeom prst="line">
                  <a:avLst/>
                </a:prstGeom>
                <a:grpFill/>
                <a:ln w="38100" cap="flat" cmpd="dbl" algn="ctr">
                  <a:solidFill>
                    <a:schemeClr val="tx1"/>
                  </a:solidFill>
                  <a:prstDash val="solid"/>
                  <a:round/>
                  <a:headEnd type="none" w="med" len="med"/>
                  <a:tailEnd type="stealth" w="med" len="med"/>
                </a:ln>
                <a:effectLst/>
              </p:spPr>
            </p:cxnSp>
            <p:cxnSp>
              <p:nvCxnSpPr>
                <p:cNvPr id="35" name="Straight Connector 34"/>
                <p:cNvCxnSpPr/>
                <p:nvPr/>
              </p:nvCxnSpPr>
              <p:spPr bwMode="auto">
                <a:xfrm rot="16200000" flipH="1">
                  <a:off x="9105899" y="6515099"/>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36" name="Rectangle 35"/>
                <p:cNvSpPr/>
                <p:nvPr/>
              </p:nvSpPr>
              <p:spPr bwMode="auto">
                <a:xfrm>
                  <a:off x="9220200" y="66294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37" name="Rectangle 36"/>
                <p:cNvSpPr/>
                <p:nvPr/>
              </p:nvSpPr>
              <p:spPr bwMode="auto">
                <a:xfrm>
                  <a:off x="8991600" y="6324600"/>
                  <a:ext cx="152400" cy="152400"/>
                </a:xfrm>
                <a:prstGeom prst="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38" name="Straight Connector 37"/>
                <p:cNvCxnSpPr/>
                <p:nvPr/>
              </p:nvCxnSpPr>
              <p:spPr bwMode="auto">
                <a:xfrm rot="5400000" flipH="1" flipV="1">
                  <a:off x="9791699" y="6515102"/>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39" name="Rectangle 38"/>
                <p:cNvSpPr/>
                <p:nvPr/>
              </p:nvSpPr>
              <p:spPr bwMode="auto">
                <a:xfrm>
                  <a:off x="9906002" y="6324600"/>
                  <a:ext cx="152400" cy="152400"/>
                </a:xfrm>
                <a:prstGeom prst="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0" name="Straight Connector 39"/>
                <p:cNvCxnSpPr/>
                <p:nvPr/>
              </p:nvCxnSpPr>
              <p:spPr bwMode="auto">
                <a:xfrm rot="16200000" flipH="1">
                  <a:off x="9334499" y="6819899"/>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41" name="Rectangle 40"/>
                <p:cNvSpPr/>
                <p:nvPr/>
              </p:nvSpPr>
              <p:spPr bwMode="auto">
                <a:xfrm>
                  <a:off x="9448800" y="69342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2" name="Straight Connector 41"/>
                <p:cNvCxnSpPr/>
                <p:nvPr/>
              </p:nvCxnSpPr>
              <p:spPr bwMode="auto">
                <a:xfrm rot="5400000" flipH="1" flipV="1">
                  <a:off x="9563099" y="6819898"/>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43" name="Rectangle 42"/>
                <p:cNvSpPr/>
                <p:nvPr/>
              </p:nvSpPr>
              <p:spPr bwMode="auto">
                <a:xfrm>
                  <a:off x="9677402" y="6629396"/>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44" name="Rectangle 43"/>
                <p:cNvSpPr/>
                <p:nvPr/>
              </p:nvSpPr>
              <p:spPr bwMode="auto">
                <a:xfrm>
                  <a:off x="10363200" y="6324601"/>
                  <a:ext cx="152400" cy="152400"/>
                </a:xfrm>
                <a:prstGeom prst="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5" name="Straight Connector 44"/>
                <p:cNvCxnSpPr/>
                <p:nvPr/>
              </p:nvCxnSpPr>
              <p:spPr bwMode="auto">
                <a:xfrm rot="16200000" flipH="1">
                  <a:off x="10477499" y="6515099"/>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46" name="Rectangle 45"/>
                <p:cNvSpPr/>
                <p:nvPr/>
              </p:nvSpPr>
              <p:spPr bwMode="auto">
                <a:xfrm>
                  <a:off x="10591800" y="66294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7" name="Straight Connector 46"/>
                <p:cNvCxnSpPr/>
                <p:nvPr/>
              </p:nvCxnSpPr>
              <p:spPr bwMode="auto">
                <a:xfrm rot="5400000" flipH="1" flipV="1">
                  <a:off x="11163299" y="6515098"/>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48" name="Rectangle 47"/>
                <p:cNvSpPr/>
                <p:nvPr/>
              </p:nvSpPr>
              <p:spPr bwMode="auto">
                <a:xfrm>
                  <a:off x="11277602" y="6324596"/>
                  <a:ext cx="152400" cy="152400"/>
                </a:xfrm>
                <a:prstGeom prst="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49" name="Straight Connector 48"/>
                <p:cNvCxnSpPr/>
                <p:nvPr/>
              </p:nvCxnSpPr>
              <p:spPr bwMode="auto">
                <a:xfrm rot="16200000" flipH="1">
                  <a:off x="10706099" y="6819899"/>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50" name="Rectangle 49"/>
                <p:cNvSpPr/>
                <p:nvPr/>
              </p:nvSpPr>
              <p:spPr bwMode="auto">
                <a:xfrm>
                  <a:off x="10820400" y="69342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51" name="Straight Connector 50"/>
                <p:cNvCxnSpPr/>
                <p:nvPr/>
              </p:nvCxnSpPr>
              <p:spPr bwMode="auto">
                <a:xfrm rot="5400000" flipH="1" flipV="1">
                  <a:off x="10934697" y="6819898"/>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52" name="Rectangle 51"/>
                <p:cNvSpPr/>
                <p:nvPr/>
              </p:nvSpPr>
              <p:spPr bwMode="auto">
                <a:xfrm>
                  <a:off x="11049000" y="6629396"/>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3" name="Rectangle 52"/>
                <p:cNvSpPr/>
                <p:nvPr/>
              </p:nvSpPr>
              <p:spPr bwMode="auto">
                <a:xfrm>
                  <a:off x="12191998" y="6324601"/>
                  <a:ext cx="152400" cy="152400"/>
                </a:xfrm>
                <a:prstGeom prst="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54" name="Straight Connector 53"/>
                <p:cNvCxnSpPr/>
                <p:nvPr/>
              </p:nvCxnSpPr>
              <p:spPr bwMode="auto">
                <a:xfrm rot="16200000" flipH="1">
                  <a:off x="12306297" y="6515099"/>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55" name="Rectangle 54"/>
                <p:cNvSpPr/>
                <p:nvPr/>
              </p:nvSpPr>
              <p:spPr bwMode="auto">
                <a:xfrm>
                  <a:off x="12420598" y="66294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56" name="Straight Connector 55"/>
                <p:cNvCxnSpPr/>
                <p:nvPr/>
              </p:nvCxnSpPr>
              <p:spPr bwMode="auto">
                <a:xfrm rot="5400000" flipH="1" flipV="1">
                  <a:off x="12992099" y="6515098"/>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57" name="Rectangle 56"/>
                <p:cNvSpPr/>
                <p:nvPr/>
              </p:nvSpPr>
              <p:spPr bwMode="auto">
                <a:xfrm>
                  <a:off x="13106402" y="6324596"/>
                  <a:ext cx="152400" cy="152400"/>
                </a:xfrm>
                <a:prstGeom prst="rect">
                  <a:avLst/>
                </a:prstGeom>
                <a:solidFill>
                  <a:srgbClr val="FFCC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58" name="Straight Connector 57"/>
                <p:cNvCxnSpPr/>
                <p:nvPr/>
              </p:nvCxnSpPr>
              <p:spPr bwMode="auto">
                <a:xfrm rot="16200000" flipH="1">
                  <a:off x="12534899" y="6819899"/>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59" name="Rectangle 58"/>
                <p:cNvSpPr/>
                <p:nvPr/>
              </p:nvSpPr>
              <p:spPr bwMode="auto">
                <a:xfrm>
                  <a:off x="12649200" y="6934201"/>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cxnSp>
              <p:nvCxnSpPr>
                <p:cNvPr id="60" name="Straight Connector 59"/>
                <p:cNvCxnSpPr/>
                <p:nvPr/>
              </p:nvCxnSpPr>
              <p:spPr bwMode="auto">
                <a:xfrm rot="5400000" flipH="1" flipV="1">
                  <a:off x="12763497" y="6819898"/>
                  <a:ext cx="152404" cy="76201"/>
                </a:xfrm>
                <a:prstGeom prst="line">
                  <a:avLst/>
                </a:prstGeom>
                <a:grpFill/>
                <a:ln w="19050" cap="flat" cmpd="sng" algn="ctr">
                  <a:solidFill>
                    <a:schemeClr val="tx1"/>
                  </a:solidFill>
                  <a:prstDash val="solid"/>
                  <a:round/>
                  <a:headEnd type="none" w="med" len="med"/>
                  <a:tailEnd type="stealth" w="med" len="med"/>
                </a:ln>
                <a:effectLst/>
              </p:spPr>
            </p:cxnSp>
            <p:sp>
              <p:nvSpPr>
                <p:cNvPr id="61" name="Rectangle 60"/>
                <p:cNvSpPr/>
                <p:nvPr/>
              </p:nvSpPr>
              <p:spPr bwMode="auto">
                <a:xfrm>
                  <a:off x="12877800" y="6629396"/>
                  <a:ext cx="152400" cy="152400"/>
                </a:xfrm>
                <a:prstGeom prst="rect">
                  <a:avLst/>
                </a:prstGeom>
                <a:solidFill>
                  <a:srgbClr val="FF6666"/>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grpSp>
      <p:grpSp>
        <p:nvGrpSpPr>
          <p:cNvPr id="68" name="Group 67"/>
          <p:cNvGrpSpPr/>
          <p:nvPr/>
        </p:nvGrpSpPr>
        <p:grpSpPr>
          <a:xfrm>
            <a:off x="1524000" y="1828800"/>
            <a:ext cx="2743200" cy="2743200"/>
            <a:chOff x="1524000" y="1828800"/>
            <a:chExt cx="2743200" cy="2743200"/>
          </a:xfrm>
        </p:grpSpPr>
        <p:grpSp>
          <p:nvGrpSpPr>
            <p:cNvPr id="66" name="Group 65"/>
            <p:cNvGrpSpPr/>
            <p:nvPr/>
          </p:nvGrpSpPr>
          <p:grpSpPr>
            <a:xfrm>
              <a:off x="1524000" y="1828800"/>
              <a:ext cx="2743200" cy="2743200"/>
              <a:chOff x="1524000" y="1371600"/>
              <a:chExt cx="2743200" cy="2743200"/>
            </a:xfrm>
            <a:effectLst>
              <a:glow rad="101600">
                <a:schemeClr val="bg1">
                  <a:alpha val="75000"/>
                </a:schemeClr>
              </a:glow>
            </a:effectLst>
          </p:grpSpPr>
          <p:cxnSp>
            <p:nvCxnSpPr>
              <p:cNvPr id="64" name="Straight Connector 63"/>
              <p:cNvCxnSpPr/>
              <p:nvPr/>
            </p:nvCxnSpPr>
            <p:spPr bwMode="auto">
              <a:xfrm>
                <a:off x="1524000" y="1371600"/>
                <a:ext cx="2743200" cy="2743200"/>
              </a:xfrm>
              <a:prstGeom prst="line">
                <a:avLst/>
              </a:prstGeom>
              <a:solidFill>
                <a:schemeClr val="accent1"/>
              </a:solidFill>
              <a:ln w="152400" cap="rnd" cmpd="sng" algn="ctr">
                <a:solidFill>
                  <a:srgbClr val="FF0080"/>
                </a:solidFill>
                <a:prstDash val="solid"/>
                <a:round/>
                <a:headEnd type="none" w="med" len="med"/>
                <a:tailEnd type="none" w="med" len="med"/>
              </a:ln>
              <a:effectLst/>
            </p:spPr>
          </p:cxnSp>
          <p:cxnSp>
            <p:nvCxnSpPr>
              <p:cNvPr id="65" name="Straight Connector 64"/>
              <p:cNvCxnSpPr/>
              <p:nvPr/>
            </p:nvCxnSpPr>
            <p:spPr bwMode="auto">
              <a:xfrm flipH="1">
                <a:off x="1524000" y="1371600"/>
                <a:ext cx="2743200" cy="2743200"/>
              </a:xfrm>
              <a:prstGeom prst="line">
                <a:avLst/>
              </a:prstGeom>
              <a:solidFill>
                <a:schemeClr val="accent1"/>
              </a:solidFill>
              <a:ln w="152400" cap="rnd" cmpd="sng" algn="ctr">
                <a:solidFill>
                  <a:srgbClr val="FF0080"/>
                </a:solidFill>
                <a:prstDash val="solid"/>
                <a:round/>
                <a:headEnd type="none" w="med" len="med"/>
                <a:tailEnd type="none" w="med" len="med"/>
              </a:ln>
              <a:effectLst/>
            </p:spPr>
          </p:cxnSp>
        </p:grpSp>
        <p:sp>
          <p:nvSpPr>
            <p:cNvPr id="67" name="TextBox 66"/>
            <p:cNvSpPr txBox="1"/>
            <p:nvPr/>
          </p:nvSpPr>
          <p:spPr>
            <a:xfrm>
              <a:off x="1981200" y="2286000"/>
              <a:ext cx="1828800" cy="1828800"/>
            </a:xfrm>
            <a:prstGeom prst="rect">
              <a:avLst/>
            </a:prstGeom>
            <a:noFill/>
          </p:spPr>
          <p:txBody>
            <a:bodyPr wrap="none" bIns="0" rtlCol="0" anchor="ctr" anchorCtr="0">
              <a:noAutofit/>
            </a:bodyPr>
            <a:lstStyle/>
            <a:p>
              <a:pPr algn="ctr"/>
              <a:r>
                <a:rPr lang="en-US" sz="4400" b="1" dirty="0" smtClean="0">
                  <a:solidFill>
                    <a:srgbClr val="FF0080"/>
                  </a:solidFill>
                  <a:effectLst>
                    <a:glow rad="101600">
                      <a:schemeClr val="bg1">
                        <a:alpha val="75000"/>
                      </a:schemeClr>
                    </a:glow>
                  </a:effectLst>
                </a:rPr>
                <a:t>Destroys</a:t>
              </a:r>
            </a:p>
            <a:p>
              <a:pPr algn="ctr"/>
              <a:r>
                <a:rPr lang="en-US" sz="4400" b="1" dirty="0" smtClean="0">
                  <a:solidFill>
                    <a:srgbClr val="FF0080"/>
                  </a:solidFill>
                  <a:effectLst>
                    <a:glow rad="101600">
                      <a:schemeClr val="bg1">
                        <a:alpha val="75000"/>
                      </a:schemeClr>
                    </a:glow>
                  </a:effectLst>
                </a:rPr>
                <a:t>Portability</a:t>
              </a:r>
              <a:endParaRPr lang="en-US" sz="4400" b="1" dirty="0">
                <a:solidFill>
                  <a:srgbClr val="FF0080"/>
                </a:solidFill>
                <a:effectLst>
                  <a:glow rad="101600">
                    <a:schemeClr val="bg1">
                      <a:alpha val="75000"/>
                    </a:schemeClr>
                  </a:glow>
                </a:effectLst>
              </a:endParaRPr>
            </a:p>
          </p:txBody>
        </p:sp>
      </p:grpSp>
      <p:grpSp>
        <p:nvGrpSpPr>
          <p:cNvPr id="74" name="Group 73"/>
          <p:cNvGrpSpPr/>
          <p:nvPr/>
        </p:nvGrpSpPr>
        <p:grpSpPr>
          <a:xfrm>
            <a:off x="10210800" y="2209800"/>
            <a:ext cx="2743200" cy="2743200"/>
            <a:chOff x="1524000" y="1828800"/>
            <a:chExt cx="2743200" cy="2743200"/>
          </a:xfrm>
        </p:grpSpPr>
        <p:grpSp>
          <p:nvGrpSpPr>
            <p:cNvPr id="75" name="Group 74"/>
            <p:cNvGrpSpPr/>
            <p:nvPr/>
          </p:nvGrpSpPr>
          <p:grpSpPr>
            <a:xfrm>
              <a:off x="1524000" y="1828800"/>
              <a:ext cx="2743200" cy="2743200"/>
              <a:chOff x="1524000" y="1371600"/>
              <a:chExt cx="2743200" cy="2743200"/>
            </a:xfrm>
            <a:effectLst>
              <a:glow rad="101600">
                <a:schemeClr val="bg1">
                  <a:alpha val="75000"/>
                </a:schemeClr>
              </a:glow>
            </a:effectLst>
          </p:grpSpPr>
          <p:cxnSp>
            <p:nvCxnSpPr>
              <p:cNvPr id="77" name="Straight Connector 76"/>
              <p:cNvCxnSpPr/>
              <p:nvPr/>
            </p:nvCxnSpPr>
            <p:spPr bwMode="auto">
              <a:xfrm>
                <a:off x="1524000" y="1371600"/>
                <a:ext cx="2743200" cy="2743200"/>
              </a:xfrm>
              <a:prstGeom prst="line">
                <a:avLst/>
              </a:prstGeom>
              <a:solidFill>
                <a:schemeClr val="accent1"/>
              </a:solidFill>
              <a:ln w="152400" cap="rnd" cmpd="sng" algn="ctr">
                <a:solidFill>
                  <a:srgbClr val="FF0080"/>
                </a:solidFill>
                <a:prstDash val="solid"/>
                <a:round/>
                <a:headEnd type="none" w="med" len="med"/>
                <a:tailEnd type="none" w="med" len="med"/>
              </a:ln>
              <a:effectLst/>
            </p:spPr>
          </p:cxnSp>
          <p:cxnSp>
            <p:nvCxnSpPr>
              <p:cNvPr id="78" name="Straight Connector 77"/>
              <p:cNvCxnSpPr/>
              <p:nvPr/>
            </p:nvCxnSpPr>
            <p:spPr bwMode="auto">
              <a:xfrm flipH="1">
                <a:off x="1524000" y="1371600"/>
                <a:ext cx="2743200" cy="2743200"/>
              </a:xfrm>
              <a:prstGeom prst="line">
                <a:avLst/>
              </a:prstGeom>
              <a:solidFill>
                <a:schemeClr val="accent1"/>
              </a:solidFill>
              <a:ln w="152400" cap="rnd" cmpd="sng" algn="ctr">
                <a:solidFill>
                  <a:srgbClr val="FF0080"/>
                </a:solidFill>
                <a:prstDash val="solid"/>
                <a:round/>
                <a:headEnd type="none" w="med" len="med"/>
                <a:tailEnd type="none" w="med" len="med"/>
              </a:ln>
              <a:effectLst/>
            </p:spPr>
          </p:cxnSp>
        </p:grpSp>
        <p:sp>
          <p:nvSpPr>
            <p:cNvPr id="76" name="TextBox 75"/>
            <p:cNvSpPr txBox="1"/>
            <p:nvPr/>
          </p:nvSpPr>
          <p:spPr>
            <a:xfrm>
              <a:off x="1981200" y="2286000"/>
              <a:ext cx="1828800" cy="1828800"/>
            </a:xfrm>
            <a:prstGeom prst="rect">
              <a:avLst/>
            </a:prstGeom>
            <a:noFill/>
          </p:spPr>
          <p:txBody>
            <a:bodyPr wrap="none" bIns="0" rtlCol="0" anchor="ctr" anchorCtr="0">
              <a:noAutofit/>
            </a:bodyPr>
            <a:lstStyle/>
            <a:p>
              <a:pPr algn="ctr"/>
              <a:r>
                <a:rPr lang="en-US" sz="4400" b="1" dirty="0" smtClean="0">
                  <a:solidFill>
                    <a:srgbClr val="FF0080"/>
                  </a:solidFill>
                  <a:effectLst>
                    <a:glow rad="101600">
                      <a:schemeClr val="bg1">
                        <a:alpha val="75000"/>
                      </a:schemeClr>
                    </a:glow>
                  </a:effectLst>
                </a:rPr>
                <a:t>Destroys</a:t>
              </a:r>
            </a:p>
            <a:p>
              <a:pPr algn="ctr"/>
              <a:r>
                <a:rPr lang="en-US" sz="4400" b="1" dirty="0" smtClean="0">
                  <a:solidFill>
                    <a:srgbClr val="FF0080"/>
                  </a:solidFill>
                  <a:effectLst>
                    <a:glow rad="101600">
                      <a:schemeClr val="bg1">
                        <a:alpha val="75000"/>
                      </a:schemeClr>
                    </a:glow>
                  </a:effectLst>
                </a:rPr>
                <a:t>Performance</a:t>
              </a:r>
            </a:p>
            <a:p>
              <a:pPr algn="ctr"/>
              <a:r>
                <a:rPr lang="en-US" sz="4400" b="1" dirty="0" smtClean="0">
                  <a:solidFill>
                    <a:srgbClr val="FF0080"/>
                  </a:solidFill>
                  <a:effectLst>
                    <a:glow rad="101600">
                      <a:schemeClr val="bg1">
                        <a:alpha val="75000"/>
                      </a:schemeClr>
                    </a:glow>
                  </a:effectLst>
                </a:rPr>
                <a:t>Portability</a:t>
              </a:r>
              <a:endParaRPr lang="en-US" sz="4400" b="1" dirty="0">
                <a:solidFill>
                  <a:srgbClr val="FF0080"/>
                </a:solidFill>
                <a:effectLst>
                  <a:glow rad="101600">
                    <a:schemeClr val="bg1">
                      <a:alpha val="75000"/>
                    </a:schemeClr>
                  </a:glow>
                </a:effectLst>
              </a:endParaRPr>
            </a:p>
          </p:txBody>
        </p:sp>
      </p:grpSp>
      <p:grpSp>
        <p:nvGrpSpPr>
          <p:cNvPr id="81" name="Group 80"/>
          <p:cNvGrpSpPr/>
          <p:nvPr/>
        </p:nvGrpSpPr>
        <p:grpSpPr>
          <a:xfrm>
            <a:off x="6172200" y="2286000"/>
            <a:ext cx="1828800" cy="1905000"/>
            <a:chOff x="6172200" y="2362200"/>
            <a:chExt cx="1828800" cy="1905000"/>
          </a:xfrm>
        </p:grpSpPr>
        <p:sp>
          <p:nvSpPr>
            <p:cNvPr id="71" name="TextBox 70"/>
            <p:cNvSpPr txBox="1"/>
            <p:nvPr/>
          </p:nvSpPr>
          <p:spPr>
            <a:xfrm>
              <a:off x="6172200" y="2438400"/>
              <a:ext cx="1828800" cy="1828800"/>
            </a:xfrm>
            <a:prstGeom prst="rect">
              <a:avLst/>
            </a:prstGeom>
            <a:noFill/>
          </p:spPr>
          <p:txBody>
            <a:bodyPr wrap="none" bIns="0" rtlCol="0" anchor="ctr" anchorCtr="0">
              <a:noAutofit/>
            </a:bodyPr>
            <a:lstStyle/>
            <a:p>
              <a:pPr algn="ctr"/>
              <a:r>
                <a:rPr lang="en-US" sz="30000" b="1" dirty="0" smtClean="0">
                  <a:solidFill>
                    <a:srgbClr val="0000FF"/>
                  </a:solidFill>
                  <a:effectLst>
                    <a:glow rad="101600">
                      <a:schemeClr val="bg1">
                        <a:alpha val="75000"/>
                      </a:schemeClr>
                    </a:glow>
                  </a:effectLst>
                </a:rPr>
                <a:t>?</a:t>
              </a:r>
              <a:endParaRPr lang="en-US" sz="30000" b="1" dirty="0">
                <a:solidFill>
                  <a:srgbClr val="0000FF"/>
                </a:solidFill>
                <a:effectLst>
                  <a:glow rad="101600">
                    <a:schemeClr val="bg1">
                      <a:alpha val="75000"/>
                    </a:schemeClr>
                  </a:glow>
                </a:effectLst>
              </a:endParaRPr>
            </a:p>
          </p:txBody>
        </p:sp>
        <p:sp>
          <p:nvSpPr>
            <p:cNvPr id="79" name="TextBox 78"/>
            <p:cNvSpPr txBox="1"/>
            <p:nvPr/>
          </p:nvSpPr>
          <p:spPr>
            <a:xfrm>
              <a:off x="6172200" y="2362200"/>
              <a:ext cx="1828800" cy="1828800"/>
            </a:xfrm>
            <a:prstGeom prst="rect">
              <a:avLst/>
            </a:prstGeom>
            <a:noFill/>
          </p:spPr>
          <p:txBody>
            <a:bodyPr wrap="none" bIns="0" rtlCol="0" anchor="ctr" anchorCtr="0">
              <a:noAutofit/>
            </a:bodyPr>
            <a:lstStyle/>
            <a:p>
              <a:pPr algn="ctr"/>
              <a:r>
                <a:rPr lang="en-US" sz="4400" b="1" dirty="0" smtClean="0">
                  <a:solidFill>
                    <a:srgbClr val="0000FF"/>
                  </a:solidFill>
                  <a:effectLst>
                    <a:glow rad="101600">
                      <a:schemeClr val="bg1">
                        <a:alpha val="75000"/>
                      </a:schemeClr>
                    </a:glow>
                  </a:effectLst>
                </a:rPr>
                <a:t>Requires</a:t>
              </a:r>
            </a:p>
            <a:p>
              <a:pPr algn="ctr"/>
              <a:r>
                <a:rPr lang="en-US" sz="4400" b="1" dirty="0" smtClean="0">
                  <a:solidFill>
                    <a:srgbClr val="0000FF"/>
                  </a:solidFill>
                  <a:effectLst>
                    <a:glow rad="101600">
                      <a:schemeClr val="bg1">
                        <a:alpha val="75000"/>
                      </a:schemeClr>
                    </a:glow>
                  </a:effectLst>
                </a:rPr>
                <a:t>Design</a:t>
              </a:r>
            </a:p>
            <a:p>
              <a:pPr algn="ctr"/>
              <a:r>
                <a:rPr lang="en-US" sz="4400" b="1" dirty="0" smtClean="0">
                  <a:solidFill>
                    <a:srgbClr val="0000FF"/>
                  </a:solidFill>
                  <a:effectLst>
                    <a:glow rad="101600">
                      <a:schemeClr val="bg1">
                        <a:alpha val="75000"/>
                      </a:schemeClr>
                    </a:glow>
                  </a:effectLst>
                </a:rPr>
                <a:t>Principles</a:t>
              </a:r>
              <a:endParaRPr lang="en-US" sz="4400" b="1" dirty="0">
                <a:solidFill>
                  <a:srgbClr val="0000FF"/>
                </a:solidFill>
                <a:effectLst>
                  <a:glow rad="101600">
                    <a:schemeClr val="bg1">
                      <a:alpha val="75000"/>
                    </a:schemeClr>
                  </a:glo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6" grpId="0"/>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2514600"/>
            <a:ext cx="12801600" cy="1600200"/>
          </a:xfrm>
        </p:spPr>
        <p:txBody>
          <a:bodyPr anchor="t" anchorCtr="0"/>
          <a:lstStyle/>
          <a:p>
            <a:r>
              <a:rPr lang="en-US" sz="8000" dirty="0" smtClean="0"/>
              <a:t>Results</a:t>
            </a:r>
            <a:endParaRPr lang="en-US" sz="8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Evaluating Compilers and MPI vs. </a:t>
            </a:r>
            <a:r>
              <a:rPr lang="en-US" dirty="0" err="1" smtClean="0"/>
              <a:t>OpenMP</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24</a:t>
            </a:fld>
            <a:endParaRPr lang="en-US" dirty="0"/>
          </a:p>
        </p:txBody>
      </p:sp>
      <p:sp>
        <p:nvSpPr>
          <p:cNvPr id="206" name="Content Placeholder 2"/>
          <p:cNvSpPr txBox="1">
            <a:spLocks/>
          </p:cNvSpPr>
          <p:nvPr/>
        </p:nvSpPr>
        <p:spPr>
          <a:xfrm>
            <a:off x="914400" y="1600200"/>
            <a:ext cx="7315200" cy="19050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solidFill>
                  <a:srgbClr val="003366"/>
                </a:solidFill>
                <a:latin typeface="+mn-lt"/>
                <a:ea typeface="+mn-ea"/>
                <a:cs typeface="+mn-cs"/>
              </a:rPr>
              <a:t>2</a:t>
            </a:r>
            <a:r>
              <a:rPr lang="en-US" sz="2400" kern="0" baseline="30000" dirty="0" smtClean="0">
                <a:solidFill>
                  <a:srgbClr val="003366"/>
                </a:solidFill>
                <a:latin typeface="+mn-lt"/>
                <a:ea typeface="+mn-ea"/>
                <a:cs typeface="+mn-cs"/>
              </a:rPr>
              <a:t>nd</a:t>
            </a:r>
            <a:r>
              <a:rPr lang="en-US" sz="2400" kern="0" dirty="0" smtClean="0">
                <a:solidFill>
                  <a:srgbClr val="003366"/>
                </a:solidFill>
                <a:latin typeface="+mn-lt"/>
                <a:ea typeface="+mn-ea"/>
                <a:cs typeface="+mn-cs"/>
              </a:rPr>
              <a:t> HPGMG was DRAM bandwidth bound…</a:t>
            </a:r>
            <a:endParaRPr lang="en-US" sz="3200" kern="0" dirty="0" smtClean="0">
              <a:solidFill>
                <a:srgbClr val="003366"/>
              </a:solidFill>
            </a:endParaRPr>
          </a:p>
          <a:p>
            <a:pPr marL="548640" lvl="0" indent="-274320" eaLnBrk="0" hangingPunct="0">
              <a:spcBef>
                <a:spcPts val="800"/>
              </a:spcBef>
              <a:buFont typeface="Arial"/>
              <a:buChar char="•"/>
            </a:pPr>
            <a:r>
              <a:rPr lang="en-US" sz="1800" kern="0" dirty="0" smtClean="0">
                <a:solidFill>
                  <a:srgbClr val="003366"/>
                </a:solidFill>
              </a:rPr>
              <a:t>compilers/optimization uninteresting</a:t>
            </a:r>
            <a:endParaRPr lang="en-US" sz="2400" kern="0" dirty="0" smtClean="0">
              <a:solidFill>
                <a:srgbClr val="003366"/>
              </a:solidFill>
              <a:latin typeface="+mn-lt"/>
              <a:ea typeface="+mn-ea"/>
              <a:cs typeface="+mn-cs"/>
            </a:endParaRPr>
          </a:p>
          <a:p>
            <a:pPr marL="274320" lvl="0" indent="-274320" eaLnBrk="0" hangingPunct="0">
              <a:spcBef>
                <a:spcPts val="800"/>
              </a:spcBef>
              <a:buFont typeface="Wingdings" charset="2"/>
              <a:buChar char="§"/>
            </a:pPr>
            <a:r>
              <a:rPr lang="en-US" sz="2400" kern="0" dirty="0" smtClean="0">
                <a:solidFill>
                  <a:srgbClr val="003366"/>
                </a:solidFill>
                <a:latin typeface="+mn-lt"/>
                <a:ea typeface="+mn-ea"/>
                <a:cs typeface="+mn-cs"/>
              </a:rPr>
              <a:t>4</a:t>
            </a:r>
            <a:r>
              <a:rPr lang="en-US" sz="2400" kern="0" baseline="30000" dirty="0" smtClean="0">
                <a:solidFill>
                  <a:srgbClr val="003366"/>
                </a:solidFill>
                <a:latin typeface="+mn-lt"/>
                <a:ea typeface="+mn-ea"/>
                <a:cs typeface="+mn-cs"/>
              </a:rPr>
              <a:t>th</a:t>
            </a:r>
            <a:r>
              <a:rPr lang="en-US" sz="2400" kern="0" dirty="0" smtClean="0">
                <a:solidFill>
                  <a:srgbClr val="003366"/>
                </a:solidFill>
                <a:latin typeface="+mn-lt"/>
                <a:ea typeface="+mn-ea"/>
                <a:cs typeface="+mn-cs"/>
              </a:rPr>
              <a:t> order HPGMG more strongly differentiated compilers…</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Intel produced best code with exploitation HT degrading performance.</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GNU produced the slowest code and needed exploitation of HT to maximize performance</a:t>
            </a:r>
          </a:p>
          <a:p>
            <a:pPr marL="274320" lvl="0" indent="-274320" eaLnBrk="0" hangingPunct="0">
              <a:spcBef>
                <a:spcPts val="800"/>
              </a:spcBef>
              <a:buFont typeface="Wingdings" charset="2"/>
              <a:buChar char="§"/>
            </a:pPr>
            <a:r>
              <a:rPr lang="en-US" sz="2400" kern="0" dirty="0" smtClean="0">
                <a:solidFill>
                  <a:srgbClr val="003366"/>
                </a:solidFill>
                <a:latin typeface="+mn-lt"/>
                <a:ea typeface="+mn-ea"/>
                <a:cs typeface="+mn-cs"/>
              </a:rPr>
              <a:t>Block list approach to threading proved to be portable…</a:t>
            </a:r>
          </a:p>
          <a:p>
            <a:pPr marL="548640" lvl="0" indent="-274320" eaLnBrk="0" hangingPunct="0">
              <a:spcBef>
                <a:spcPts val="800"/>
              </a:spcBef>
              <a:buFont typeface="Arial"/>
              <a:buChar char="•"/>
            </a:pPr>
            <a:r>
              <a:rPr lang="en-US" sz="1600" kern="0" dirty="0" smtClean="0">
                <a:solidFill>
                  <a:srgbClr val="003366"/>
                </a:solidFill>
                <a:latin typeface="+mn-lt"/>
                <a:ea typeface="+mn-ea"/>
                <a:cs typeface="+mn-cs"/>
              </a:rPr>
              <a:t>little performance difference as one varies processes and threads</a:t>
            </a:r>
          </a:p>
          <a:p>
            <a:pPr marL="548640" lvl="0" indent="-274320" eaLnBrk="0" hangingPunct="0">
              <a:spcBef>
                <a:spcPts val="800"/>
              </a:spcBef>
              <a:buFont typeface="Arial"/>
              <a:buChar char="•"/>
            </a:pPr>
            <a:r>
              <a:rPr lang="en-US" sz="1600" kern="0" dirty="0" smtClean="0">
                <a:solidFill>
                  <a:srgbClr val="003366"/>
                </a:solidFill>
                <a:latin typeface="+mn-lt"/>
                <a:ea typeface="+mn-ea"/>
                <a:cs typeface="+mn-cs"/>
              </a:rPr>
              <a:t>Intel delivered close to Roofline (nearly 100% of STREAM for most stencils on finest level)</a:t>
            </a:r>
          </a:p>
          <a:p>
            <a:pPr marL="548640" lvl="0" indent="-274320" eaLnBrk="0" hangingPunct="0">
              <a:spcBef>
                <a:spcPts val="800"/>
              </a:spcBef>
              <a:buFont typeface="Arial"/>
              <a:buChar char="•"/>
            </a:pPr>
            <a:r>
              <a:rPr lang="en-US" sz="1600" kern="0" dirty="0" err="1" smtClean="0">
                <a:solidFill>
                  <a:srgbClr val="003366"/>
                </a:solidFill>
                <a:latin typeface="+mn-lt"/>
                <a:ea typeface="+mn-ea"/>
                <a:cs typeface="+mn-cs"/>
              </a:rPr>
              <a:t>n.b</a:t>
            </a:r>
            <a:r>
              <a:rPr lang="en-US" sz="1600" kern="0" dirty="0" smtClean="0">
                <a:solidFill>
                  <a:srgbClr val="003366"/>
                </a:solidFill>
                <a:latin typeface="+mn-lt"/>
                <a:ea typeface="+mn-ea"/>
                <a:cs typeface="+mn-cs"/>
              </a:rPr>
              <a:t>., BGQ XL/C compiler performed poorly without __</a:t>
            </a:r>
            <a:r>
              <a:rPr lang="en-US" sz="1600" kern="0" dirty="0" err="1" smtClean="0">
                <a:solidFill>
                  <a:srgbClr val="003366"/>
                </a:solidFill>
                <a:latin typeface="+mn-lt"/>
                <a:ea typeface="+mn-ea"/>
                <a:cs typeface="+mn-cs"/>
              </a:rPr>
              <a:t>alignx</a:t>
            </a:r>
            <a:r>
              <a:rPr lang="en-US" sz="1600" kern="0" dirty="0" smtClean="0">
                <a:solidFill>
                  <a:srgbClr val="003366"/>
                </a:solidFill>
                <a:latin typeface="+mn-lt"/>
                <a:ea typeface="+mn-ea"/>
                <a:cs typeface="+mn-cs"/>
              </a:rPr>
              <a:t>() optimizations (only 60% of STREAM)</a:t>
            </a:r>
          </a:p>
          <a:p>
            <a:pPr marL="548640" lvl="0" indent="-274320" eaLnBrk="0" hangingPunct="0">
              <a:spcBef>
                <a:spcPts val="800"/>
              </a:spcBef>
              <a:buFont typeface="Arial"/>
              <a:buChar char="•"/>
            </a:pPr>
            <a:endParaRPr lang="en-US" sz="1600" kern="0" dirty="0" smtClean="0">
              <a:solidFill>
                <a:srgbClr val="003366"/>
              </a:solidFill>
              <a:latin typeface="+mn-lt"/>
              <a:ea typeface="+mn-ea"/>
              <a:cs typeface="+mn-cs"/>
            </a:endParaRPr>
          </a:p>
        </p:txBody>
      </p:sp>
      <p:pic>
        <p:nvPicPr>
          <p:cNvPr id="6" name="Picture 5" descr="hpgmg_on_cori.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8229600" y="1600200"/>
            <a:ext cx="5511800" cy="5511800"/>
          </a:xfrm>
          <a:prstGeom prst="rect">
            <a:avLst/>
          </a:prstGeom>
        </p:spPr>
      </p:pic>
      <p:sp>
        <p:nvSpPr>
          <p:cNvPr id="7" name="TextBox 6"/>
          <p:cNvSpPr txBox="1"/>
          <p:nvPr/>
        </p:nvSpPr>
        <p:spPr>
          <a:xfrm>
            <a:off x="10439400" y="7010400"/>
            <a:ext cx="2283302" cy="307777"/>
          </a:xfrm>
          <a:prstGeom prst="rect">
            <a:avLst/>
          </a:prstGeom>
          <a:noFill/>
        </p:spPr>
        <p:txBody>
          <a:bodyPr wrap="none" rtlCol="0">
            <a:spAutoFit/>
          </a:bodyPr>
          <a:lstStyle/>
          <a:p>
            <a:r>
              <a:rPr lang="en-US" sz="1400" b="1" i="1" dirty="0" smtClean="0"/>
              <a:t>( for fixed concurrency )</a:t>
            </a:r>
            <a:endParaRPr lang="en-US" sz="1400" b="1" i="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HPGMG at Scale</a:t>
            </a:r>
            <a:endParaRPr lang="en-US" sz="4800" u="sng" dirty="0"/>
          </a:p>
        </p:txBody>
      </p:sp>
      <p:sp>
        <p:nvSpPr>
          <p:cNvPr id="3" name="Content Placeholder 2"/>
          <p:cNvSpPr>
            <a:spLocks noGrp="1"/>
          </p:cNvSpPr>
          <p:nvPr>
            <p:ph idx="1"/>
          </p:nvPr>
        </p:nvSpPr>
        <p:spPr>
          <a:xfrm>
            <a:off x="457200" y="6019800"/>
            <a:ext cx="13716000" cy="1295400"/>
          </a:xfrm>
        </p:spPr>
        <p:txBody>
          <a:bodyPr anchor="b" anchorCtr="0"/>
          <a:lstStyle/>
          <a:p>
            <a:pPr marL="457200" indent="-457200">
              <a:spcBef>
                <a:spcPts val="0"/>
              </a:spcBef>
            </a:pPr>
            <a:r>
              <a:rPr lang="en-US" sz="1200" dirty="0" smtClean="0"/>
              <a:t>Notes:</a:t>
            </a:r>
          </a:p>
          <a:p>
            <a:pPr marL="228600" indent="-228600">
              <a:spcBef>
                <a:spcPts val="0"/>
              </a:spcBef>
              <a:buFont typeface="Wingdings" charset="2"/>
              <a:buChar char="§"/>
            </a:pPr>
            <a:r>
              <a:rPr lang="en-US" sz="1200" dirty="0" smtClean="0"/>
              <a:t>Mira and Babbage used optimized implementations (alignment intrinsics, loop fission to reduce </a:t>
            </a:r>
            <a:r>
              <a:rPr lang="en-US" sz="1200" dirty="0" err="1" smtClean="0"/>
              <a:t>prefetcher</a:t>
            </a:r>
            <a:r>
              <a:rPr lang="en-US" sz="1200" dirty="0" smtClean="0"/>
              <a:t> contention, OMP4 SIMD </a:t>
            </a:r>
            <a:r>
              <a:rPr lang="en-US" sz="1200" dirty="0" err="1" smtClean="0"/>
              <a:t>pragmas</a:t>
            </a:r>
            <a:r>
              <a:rPr lang="en-US" sz="1200" dirty="0" smtClean="0"/>
              <a:t>, …)</a:t>
            </a:r>
          </a:p>
          <a:p>
            <a:pPr marL="228600" indent="-228600">
              <a:spcBef>
                <a:spcPts val="0"/>
              </a:spcBef>
              <a:buFont typeface="Wingdings" charset="2"/>
              <a:buChar char="§"/>
            </a:pPr>
            <a:r>
              <a:rPr lang="en-US" sz="1200" dirty="0" smtClean="0"/>
              <a:t>Only 22% of SUPER MUC was available</a:t>
            </a:r>
          </a:p>
          <a:p>
            <a:pPr marL="228600" indent="-228600">
              <a:spcBef>
                <a:spcPts val="0"/>
              </a:spcBef>
              <a:buFont typeface="Wingdings" charset="2"/>
              <a:buChar char="§"/>
            </a:pPr>
            <a:r>
              <a:rPr lang="en-US" sz="1200" dirty="0" smtClean="0"/>
              <a:t>Babbage (KNC): 4 MPI per MIC.  MPI performance was poor.  Network scalability was very poor.  Very Sensitive to coarse grid operations.</a:t>
            </a:r>
          </a:p>
          <a:p>
            <a:pPr marL="228600" indent="-228600">
              <a:spcBef>
                <a:spcPts val="0"/>
              </a:spcBef>
              <a:buFont typeface="Wingdings" charset="2"/>
              <a:buChar char="§"/>
            </a:pPr>
            <a:r>
              <a:rPr lang="en-US" sz="1200" dirty="0" smtClean="0"/>
              <a:t>Each solve performs approximately 1200 FP operations per DOF.</a:t>
            </a:r>
            <a:endParaRPr lang="en-US" sz="1200" dirty="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25</a:t>
            </a:fld>
            <a:endParaRPr lang="en-US" dirty="0"/>
          </a:p>
        </p:txBody>
      </p:sp>
      <p:graphicFrame>
        <p:nvGraphicFramePr>
          <p:cNvPr id="7" name="Table 6"/>
          <p:cNvGraphicFramePr>
            <a:graphicFrameLocks noGrp="1"/>
          </p:cNvGraphicFramePr>
          <p:nvPr/>
        </p:nvGraphicFramePr>
        <p:xfrm>
          <a:off x="457200" y="1600200"/>
          <a:ext cx="13715999" cy="4516120"/>
        </p:xfrm>
        <a:graphic>
          <a:graphicData uri="http://schemas.openxmlformats.org/drawingml/2006/table">
            <a:tbl>
              <a:tblPr firstRow="1" bandRow="1">
                <a:tableStyleId>{21E4AEA4-8DFA-4A89-87EB-49C32662AFE0}</a:tableStyleId>
              </a:tblPr>
              <a:tblGrid>
                <a:gridCol w="1066800"/>
                <a:gridCol w="1524000"/>
                <a:gridCol w="1066800"/>
                <a:gridCol w="1676400"/>
                <a:gridCol w="1524000"/>
                <a:gridCol w="1524000"/>
                <a:gridCol w="1600200"/>
                <a:gridCol w="609600"/>
                <a:gridCol w="609600"/>
                <a:gridCol w="1447800"/>
                <a:gridCol w="1066799"/>
              </a:tblGrid>
              <a:tr h="370840">
                <a:tc>
                  <a:txBody>
                    <a:bodyPr/>
                    <a:lstStyle/>
                    <a:p>
                      <a:pPr algn="ctr"/>
                      <a:r>
                        <a:rPr lang="en-US" sz="1800" dirty="0" smtClean="0"/>
                        <a:t>HPGMG Rank</a:t>
                      </a:r>
                      <a:endParaRPr lang="en-US" sz="1800" b="1" dirty="0">
                        <a:solidFill>
                          <a:srgbClr val="000000"/>
                        </a:solidFill>
                        <a:latin typeface="Courier"/>
                        <a:cs typeface="Courier"/>
                      </a:endParaRPr>
                    </a:p>
                  </a:txBody>
                  <a:tcPr marL="0"/>
                </a:tc>
                <a:tc>
                  <a:txBody>
                    <a:bodyPr/>
                    <a:lstStyle/>
                    <a:p>
                      <a:pPr algn="ctr"/>
                      <a:r>
                        <a:rPr lang="en-US" sz="1800" dirty="0" smtClean="0"/>
                        <a:t>System</a:t>
                      </a:r>
                    </a:p>
                    <a:p>
                      <a:pPr algn="ctr"/>
                      <a:r>
                        <a:rPr lang="en-US" sz="1800" dirty="0" smtClean="0"/>
                        <a:t>Name</a:t>
                      </a:r>
                      <a:endParaRPr lang="en-US" sz="1800" b="1" dirty="0">
                        <a:solidFill>
                          <a:srgbClr val="000000"/>
                        </a:solidFill>
                        <a:latin typeface="Courier"/>
                        <a:cs typeface="Courier"/>
                      </a:endParaRPr>
                    </a:p>
                  </a:txBody>
                  <a:tcPr marL="0"/>
                </a:tc>
                <a:tc>
                  <a:txBody>
                    <a:bodyPr/>
                    <a:lstStyle/>
                    <a:p>
                      <a:pPr algn="ctr"/>
                      <a:endParaRPr lang="en-US" sz="1800" dirty="0" smtClean="0"/>
                    </a:p>
                    <a:p>
                      <a:pPr algn="ctr"/>
                      <a:r>
                        <a:rPr lang="en-US" sz="1800" dirty="0" smtClean="0"/>
                        <a:t>Site</a:t>
                      </a:r>
                      <a:endParaRPr lang="en-US" sz="1800" b="1" dirty="0">
                        <a:solidFill>
                          <a:srgbClr val="000000"/>
                        </a:solidFill>
                        <a:latin typeface="Courier"/>
                        <a:cs typeface="Courier"/>
                      </a:endParaRPr>
                    </a:p>
                  </a:txBody>
                  <a:tcPr marL="0"/>
                </a:tc>
                <a:tc>
                  <a:txBody>
                    <a:bodyPr/>
                    <a:lstStyle/>
                    <a:p>
                      <a:pPr algn="r"/>
                      <a:r>
                        <a:rPr lang="en-US" sz="1800" dirty="0" smtClean="0"/>
                        <a:t>DOF/</a:t>
                      </a:r>
                      <a:r>
                        <a:rPr lang="en-US" sz="1800" dirty="0" err="1" smtClean="0"/>
                        <a:t>s</a:t>
                      </a:r>
                      <a:endParaRPr lang="en-US" sz="1800" dirty="0" smtClean="0"/>
                    </a:p>
                    <a:p>
                      <a:pPr algn="r"/>
                      <a:r>
                        <a:rPr lang="en-US" sz="1800" dirty="0" smtClean="0"/>
                        <a:t>(</a:t>
                      </a:r>
                      <a:r>
                        <a:rPr lang="en-US" sz="1800" dirty="0" err="1" smtClean="0"/>
                        <a:t>h</a:t>
                      </a:r>
                      <a:r>
                        <a:rPr lang="en-US" sz="1800" dirty="0" smtClean="0"/>
                        <a:t>)</a:t>
                      </a:r>
                      <a:endParaRPr lang="en-US" sz="1800" b="1" dirty="0">
                        <a:solidFill>
                          <a:srgbClr val="000000"/>
                        </a:solidFill>
                        <a:latin typeface="Courier"/>
                        <a:cs typeface="Courier"/>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r>
                        <a:rPr lang="en-US" sz="1800" dirty="0" smtClean="0"/>
                        <a:t>DOF/</a:t>
                      </a:r>
                      <a:r>
                        <a:rPr lang="en-US" sz="1800" dirty="0" err="1" smtClean="0"/>
                        <a:t>s</a:t>
                      </a:r>
                      <a:endParaRPr lang="en-US" sz="1800" dirty="0" smtClean="0"/>
                    </a:p>
                    <a:p>
                      <a:pPr algn="r"/>
                      <a:r>
                        <a:rPr lang="en-US" sz="1800" dirty="0" smtClean="0"/>
                        <a:t>(2h)</a:t>
                      </a:r>
                      <a:endParaRPr lang="en-US" sz="1800" b="1" dirty="0">
                        <a:solidFill>
                          <a:srgbClr val="000000"/>
                        </a:solidFill>
                        <a:latin typeface="Courier"/>
                        <a:cs typeface="Courier"/>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r>
                        <a:rPr lang="en-US" sz="1800" dirty="0" smtClean="0"/>
                        <a:t>DOF/</a:t>
                      </a:r>
                      <a:r>
                        <a:rPr lang="en-US" sz="1800" dirty="0" err="1" smtClean="0"/>
                        <a:t>s</a:t>
                      </a:r>
                      <a:endParaRPr lang="en-US" sz="1800" dirty="0" smtClean="0"/>
                    </a:p>
                    <a:p>
                      <a:pPr algn="r"/>
                      <a:r>
                        <a:rPr lang="en-US" sz="1800" dirty="0" smtClean="0"/>
                        <a:t>(4h)</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MPI</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OMP</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Acc</a:t>
                      </a:r>
                      <a:endParaRPr lang="en-US" sz="1800" b="1" dirty="0">
                        <a:solidFill>
                          <a:srgbClr val="000000"/>
                        </a:solidFill>
                        <a:latin typeface="Courier"/>
                        <a:cs typeface="Courier"/>
                      </a:endParaRPr>
                    </a:p>
                  </a:txBody>
                  <a:tcPr marL="0"/>
                </a:tc>
                <a:tc>
                  <a:txBody>
                    <a:bodyPr/>
                    <a:lstStyle/>
                    <a:p>
                      <a:pPr algn="r"/>
                      <a:r>
                        <a:rPr lang="en-US" sz="1800" dirty="0" smtClean="0"/>
                        <a:t>DOF</a:t>
                      </a:r>
                      <a:r>
                        <a:rPr lang="en-US" sz="1800" baseline="0" dirty="0" smtClean="0"/>
                        <a:t> per </a:t>
                      </a:r>
                      <a:r>
                        <a:rPr lang="en-US" sz="1800" dirty="0" smtClean="0"/>
                        <a:t>Process</a:t>
                      </a:r>
                      <a:endParaRPr lang="en-US" sz="1800" b="1" dirty="0">
                        <a:solidFill>
                          <a:srgbClr val="000000"/>
                        </a:solidFill>
                        <a:latin typeface="Courier"/>
                        <a:cs typeface="Courier"/>
                      </a:endParaRPr>
                    </a:p>
                  </a:txBody>
                  <a:tcPr marL="0"/>
                </a:tc>
                <a:tc>
                  <a:txBody>
                    <a:bodyPr/>
                    <a:lstStyle/>
                    <a:p>
                      <a:pPr algn="r"/>
                      <a:r>
                        <a:rPr lang="en-US" sz="1800" dirty="0" smtClean="0"/>
                        <a:t>Top500 Rank</a:t>
                      </a:r>
                      <a:endParaRPr lang="en-US" sz="1800" b="1" dirty="0">
                        <a:solidFill>
                          <a:srgbClr val="000000"/>
                        </a:solidFill>
                        <a:latin typeface="Courier"/>
                        <a:cs typeface="Courier"/>
                      </a:endParaRPr>
                    </a:p>
                  </a:txBody>
                  <a:tcPr marL="0"/>
                </a:tc>
              </a:tr>
              <a:tr h="370840">
                <a:tc>
                  <a:txBody>
                    <a:bodyPr/>
                    <a:lstStyle/>
                    <a:p>
                      <a:pPr algn="ctr"/>
                      <a:r>
                        <a:rPr lang="en-US" sz="1800" dirty="0" smtClean="0">
                          <a:latin typeface="Arial"/>
                          <a:cs typeface="Arial"/>
                        </a:rPr>
                        <a:t>1</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Mira</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ALCF</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5.00e+11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3.13e+11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1.07e+11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49152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64</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36M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5</a:t>
                      </a:r>
                      <a:endParaRPr lang="en-US" sz="1800" b="0" dirty="0">
                        <a:solidFill>
                          <a:srgbClr val="000000"/>
                        </a:solidFill>
                        <a:latin typeface="Arial"/>
                        <a:cs typeface="Arial"/>
                      </a:endParaRPr>
                    </a:p>
                  </a:txBody>
                  <a:tcPr marL="0"/>
                </a:tc>
              </a:tr>
              <a:tr h="370840">
                <a:tc>
                  <a:txBody>
                    <a:bodyPr/>
                    <a:lstStyle/>
                    <a:p>
                      <a:pPr algn="ctr"/>
                      <a:endParaRPr lang="en-US" sz="1800" b="0" i="0" dirty="0">
                        <a:solidFill>
                          <a:srgbClr val="000000"/>
                        </a:solidFill>
                        <a:latin typeface="Arial"/>
                        <a:cs typeface="Arial"/>
                      </a:endParaRPr>
                    </a:p>
                  </a:txBody>
                  <a:tcPr marL="0"/>
                </a:tc>
                <a:tc>
                  <a:txBody>
                    <a:bodyPr/>
                    <a:lstStyle/>
                    <a:p>
                      <a:pPr algn="ctr"/>
                      <a:endParaRPr lang="en-US" sz="1800" b="0" i="0" dirty="0">
                        <a:solidFill>
                          <a:srgbClr val="000000"/>
                        </a:solidFill>
                        <a:latin typeface="Arial"/>
                        <a:cs typeface="Arial"/>
                      </a:endParaRPr>
                    </a:p>
                  </a:txBody>
                  <a:tcPr marL="0"/>
                </a:tc>
                <a:tc>
                  <a:txBody>
                    <a:bodyPr/>
                    <a:lstStyle/>
                    <a:p>
                      <a:pPr algn="ct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3.95e+11</a:t>
                      </a: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2.86e+11</a:t>
                      </a: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1.07e+11</a:t>
                      </a:r>
                      <a:endParaRPr lang="en-US" sz="1800" b="0" i="0" dirty="0">
                        <a:solidFill>
                          <a:srgbClr val="000000"/>
                        </a:solidFill>
                        <a:latin typeface="Arial"/>
                        <a:cs typeface="Arial"/>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endParaRPr lang="en-US" sz="1800" b="0" i="0" dirty="0" smtClean="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r>
              <a:tr h="370840">
                <a:tc>
                  <a:txBody>
                    <a:bodyPr/>
                    <a:lstStyle/>
                    <a:p>
                      <a:pPr algn="ctr"/>
                      <a:r>
                        <a:rPr lang="en-US" sz="1800" dirty="0" smtClean="0">
                          <a:latin typeface="Arial"/>
                          <a:cs typeface="Arial"/>
                        </a:rPr>
                        <a:t>2</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Edison</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2.96e+11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2.46e+11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1.27e+11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10648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12</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128M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34</a:t>
                      </a:r>
                      <a:endParaRPr lang="en-US" sz="1800" b="0" dirty="0">
                        <a:solidFill>
                          <a:srgbClr val="000000"/>
                        </a:solidFill>
                        <a:latin typeface="Arial"/>
                        <a:cs typeface="Arial"/>
                      </a:endParaRPr>
                    </a:p>
                  </a:txBody>
                  <a:tcPr marL="0"/>
                </a:tc>
              </a:tr>
              <a:tr h="370840">
                <a:tc>
                  <a:txBody>
                    <a:bodyPr/>
                    <a:lstStyle/>
                    <a:p>
                      <a:pPr algn="ctr"/>
                      <a:r>
                        <a:rPr lang="en-US" sz="1800" dirty="0" smtClean="0">
                          <a:latin typeface="Arial"/>
                          <a:cs typeface="Arial"/>
                        </a:rPr>
                        <a:t>3</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Titan</a:t>
                      </a:r>
                    </a:p>
                    <a:p>
                      <a:pPr algn="ctr"/>
                      <a:r>
                        <a:rPr lang="en-US" sz="1800" dirty="0" smtClean="0">
                          <a:latin typeface="Arial"/>
                          <a:cs typeface="Arial"/>
                        </a:rPr>
                        <a:t>(CPU-only)</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OLCF</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1.61e+11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8.25e+10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2.37e+10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36864</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8</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48M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2</a:t>
                      </a:r>
                      <a:endParaRPr lang="en-US" sz="1800" b="0" dirty="0">
                        <a:solidFill>
                          <a:srgbClr val="000000"/>
                        </a:solidFill>
                        <a:latin typeface="Arial"/>
                        <a:cs typeface="Arial"/>
                      </a:endParaRPr>
                    </a:p>
                  </a:txBody>
                  <a:tcPr marL="0"/>
                </a:tc>
              </a:tr>
              <a:tr h="370840">
                <a:tc>
                  <a:txBody>
                    <a:bodyPr/>
                    <a:lstStyle/>
                    <a:p>
                      <a:pPr algn="ctr"/>
                      <a:r>
                        <a:rPr lang="en-US" sz="1800" dirty="0" smtClean="0">
                          <a:latin typeface="Arial"/>
                          <a:cs typeface="Arial"/>
                        </a:rPr>
                        <a:t>4</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Hopper</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7.26e+10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5.45e+10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2.74e+10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21952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16M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62</a:t>
                      </a:r>
                      <a:endParaRPr lang="en-US" sz="1800" b="0" dirty="0">
                        <a:solidFill>
                          <a:srgbClr val="000000"/>
                        </a:solidFill>
                        <a:latin typeface="Arial"/>
                        <a:cs typeface="Arial"/>
                      </a:endParaRPr>
                    </a:p>
                  </a:txBody>
                  <a:tcPr marL="0"/>
                </a:tc>
              </a:tr>
              <a:tr h="370840">
                <a:tc>
                  <a:txBody>
                    <a:bodyPr/>
                    <a:lstStyle/>
                    <a:p>
                      <a:pPr algn="ctr"/>
                      <a:r>
                        <a:rPr lang="en-US" sz="1800" dirty="0" smtClean="0">
                          <a:latin typeface="Arial"/>
                          <a:cs typeface="Arial"/>
                        </a:rPr>
                        <a:t>5</a:t>
                      </a:r>
                      <a:endParaRPr lang="en-US" sz="1800" b="0" dirty="0">
                        <a:solidFill>
                          <a:srgbClr val="000000"/>
                        </a:solidFill>
                        <a:latin typeface="Arial"/>
                        <a:cs typeface="Arial"/>
                      </a:endParaRPr>
                    </a:p>
                  </a:txBody>
                  <a:tcPr marL="0"/>
                </a:tc>
                <a:tc>
                  <a:txBody>
                    <a:bodyPr/>
                    <a:lstStyle/>
                    <a:p>
                      <a:pPr algn="ctr"/>
                      <a:r>
                        <a:rPr lang="en-US" sz="1800" dirty="0" err="1" smtClean="0">
                          <a:latin typeface="Arial"/>
                          <a:cs typeface="Arial"/>
                        </a:rPr>
                        <a:t>SuperMUC</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LRZ</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7.25e+10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5.25e+10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2.80e+10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4096</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8</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54M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20</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rgbClr val="000000"/>
                          </a:solidFill>
                          <a:latin typeface="Arial"/>
                          <a:cs typeface="Arial"/>
                        </a:rPr>
                        <a:t>6</a:t>
                      </a:r>
                      <a:endParaRPr lang="en-US" sz="1800" b="0" dirty="0">
                        <a:solidFill>
                          <a:srgbClr val="000000"/>
                        </a:solidFill>
                        <a:latin typeface="Arial"/>
                        <a:cs typeface="Arial"/>
                      </a:endParaRPr>
                    </a:p>
                  </a:txBody>
                  <a:tcPr marL="0"/>
                </a:tc>
                <a:tc>
                  <a:txBody>
                    <a:bodyPr/>
                    <a:lstStyle/>
                    <a:p>
                      <a:pPr algn="ctr"/>
                      <a:r>
                        <a:rPr lang="en-US" sz="1800" b="0" dirty="0" smtClean="0">
                          <a:solidFill>
                            <a:srgbClr val="000000"/>
                          </a:solidFill>
                          <a:latin typeface="Arial"/>
                          <a:cs typeface="Arial"/>
                        </a:rPr>
                        <a:t>Hazel Hen</a:t>
                      </a:r>
                      <a:endParaRPr lang="en-US" sz="1800" b="0" dirty="0">
                        <a:solidFill>
                          <a:srgbClr val="000000"/>
                        </a:solidFill>
                        <a:latin typeface="Arial"/>
                        <a:cs typeface="Arial"/>
                      </a:endParaRPr>
                    </a:p>
                  </a:txBody>
                  <a:tcPr marL="0"/>
                </a:tc>
                <a:tc>
                  <a:txBody>
                    <a:bodyPr/>
                    <a:lstStyle/>
                    <a:p>
                      <a:pPr algn="ctr"/>
                      <a:r>
                        <a:rPr lang="en-US" sz="1800" b="0" dirty="0" smtClean="0">
                          <a:solidFill>
                            <a:srgbClr val="000000"/>
                          </a:solidFill>
                          <a:latin typeface="Arial"/>
                          <a:cs typeface="Arial"/>
                        </a:rPr>
                        <a:t>HLRS</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1.82e+10</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8.73e+09</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2.02e+09</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1024</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12</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16M</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chemeClr val="dk1"/>
                          </a:solidFill>
                          <a:latin typeface="Arial"/>
                          <a:cs typeface="Arial"/>
                        </a:rPr>
                        <a:t>7</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SX-ACE</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HLRS</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3.24e+09</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1.77e+09</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7.51e+08</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256</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1</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32M</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rgbClr val="000000"/>
                          </a:solidFill>
                          <a:latin typeface="Arial"/>
                          <a:cs typeface="Arial"/>
                        </a:rPr>
                        <a:t>8</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Babbage </a:t>
                      </a:r>
                    </a:p>
                    <a:p>
                      <a:pPr algn="ctr"/>
                      <a:r>
                        <a:rPr lang="en-US" sz="1800" b="0" dirty="0" smtClean="0">
                          <a:latin typeface="Arial"/>
                          <a:cs typeface="Arial"/>
                        </a:rPr>
                        <a:t>(MIC-only)</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7.62e+08</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3.16e+08</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9.93e+07</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256</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45</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8M</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a:t>
                      </a:r>
                      <a:endParaRPr lang="en-US" sz="1800" b="0" dirty="0">
                        <a:solidFill>
                          <a:srgbClr val="000000"/>
                        </a:solidFill>
                        <a:latin typeface="Arial"/>
                        <a:cs typeface="Arial"/>
                      </a:endParaRPr>
                    </a:p>
                  </a:txBody>
                  <a:tcPr marL="0"/>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u="sng" dirty="0" smtClean="0"/>
              <a:t>HPGMG at Scale</a:t>
            </a:r>
            <a:endParaRPr lang="en-US" sz="4800" u="sng" dirty="0"/>
          </a:p>
        </p:txBody>
      </p:sp>
      <p:sp>
        <p:nvSpPr>
          <p:cNvPr id="3" name="Content Placeholder 2"/>
          <p:cNvSpPr>
            <a:spLocks noGrp="1"/>
          </p:cNvSpPr>
          <p:nvPr>
            <p:ph idx="1"/>
          </p:nvPr>
        </p:nvSpPr>
        <p:spPr>
          <a:xfrm>
            <a:off x="457200" y="6019800"/>
            <a:ext cx="13716000" cy="1295400"/>
          </a:xfrm>
        </p:spPr>
        <p:txBody>
          <a:bodyPr anchor="b" anchorCtr="0"/>
          <a:lstStyle/>
          <a:p>
            <a:pPr marL="457200" indent="-457200">
              <a:spcBef>
                <a:spcPts val="0"/>
              </a:spcBef>
            </a:pPr>
            <a:r>
              <a:rPr lang="en-US" sz="1200" dirty="0" smtClean="0"/>
              <a:t>Notes:</a:t>
            </a:r>
          </a:p>
          <a:p>
            <a:pPr marL="228600" indent="-228600">
              <a:spcBef>
                <a:spcPts val="0"/>
              </a:spcBef>
              <a:buFont typeface="Wingdings" charset="2"/>
              <a:buChar char="§"/>
            </a:pPr>
            <a:r>
              <a:rPr lang="en-US" sz="1200" dirty="0" smtClean="0"/>
              <a:t>Mira and Babbage used optimized implementations (alignment intrinsics, loop fission to reduce </a:t>
            </a:r>
            <a:r>
              <a:rPr lang="en-US" sz="1200" dirty="0" err="1" smtClean="0"/>
              <a:t>prefetcher</a:t>
            </a:r>
            <a:r>
              <a:rPr lang="en-US" sz="1200" dirty="0" smtClean="0"/>
              <a:t> contention, OMP4 SIMD </a:t>
            </a:r>
            <a:r>
              <a:rPr lang="en-US" sz="1200" dirty="0" err="1" smtClean="0"/>
              <a:t>pragmas</a:t>
            </a:r>
            <a:r>
              <a:rPr lang="en-US" sz="1200" dirty="0" smtClean="0"/>
              <a:t>, …)</a:t>
            </a:r>
          </a:p>
          <a:p>
            <a:pPr marL="228600" indent="-228600">
              <a:spcBef>
                <a:spcPts val="0"/>
              </a:spcBef>
              <a:buFont typeface="Wingdings" charset="2"/>
              <a:buChar char="§"/>
            </a:pPr>
            <a:r>
              <a:rPr lang="en-US" sz="1200" dirty="0" smtClean="0"/>
              <a:t>Only 22% of SUPER MUC was available</a:t>
            </a:r>
          </a:p>
          <a:p>
            <a:pPr marL="228600" indent="-228600">
              <a:spcBef>
                <a:spcPts val="0"/>
              </a:spcBef>
              <a:buFont typeface="Wingdings" charset="2"/>
              <a:buChar char="§"/>
            </a:pPr>
            <a:r>
              <a:rPr lang="en-US" sz="1200" dirty="0" smtClean="0"/>
              <a:t>Babbage (KNC): 4 MPI per MIC.  MPI performance was poor.  Network scalability was very poor.  Very Sensitive to coarse grid operations.</a:t>
            </a:r>
          </a:p>
          <a:p>
            <a:pPr marL="228600" indent="-228600">
              <a:spcBef>
                <a:spcPts val="0"/>
              </a:spcBef>
              <a:buFont typeface="Wingdings" charset="2"/>
              <a:buChar char="§"/>
            </a:pPr>
            <a:r>
              <a:rPr lang="en-US" sz="1200" dirty="0" smtClean="0"/>
              <a:t>Each solve performs approximately 1200 FP operations per DOF.</a:t>
            </a:r>
            <a:endParaRPr lang="en-US" sz="1200" dirty="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26</a:t>
            </a:fld>
            <a:endParaRPr lang="en-US" dirty="0"/>
          </a:p>
        </p:txBody>
      </p:sp>
      <p:graphicFrame>
        <p:nvGraphicFramePr>
          <p:cNvPr id="7" name="Table 6"/>
          <p:cNvGraphicFramePr>
            <a:graphicFrameLocks noGrp="1"/>
          </p:cNvGraphicFramePr>
          <p:nvPr/>
        </p:nvGraphicFramePr>
        <p:xfrm>
          <a:off x="457200" y="1600200"/>
          <a:ext cx="13715999" cy="4516120"/>
        </p:xfrm>
        <a:graphic>
          <a:graphicData uri="http://schemas.openxmlformats.org/drawingml/2006/table">
            <a:tbl>
              <a:tblPr firstRow="1" bandRow="1">
                <a:tableStyleId>{21E4AEA4-8DFA-4A89-87EB-49C32662AFE0}</a:tableStyleId>
              </a:tblPr>
              <a:tblGrid>
                <a:gridCol w="1066800"/>
                <a:gridCol w="1524000"/>
                <a:gridCol w="1066800"/>
                <a:gridCol w="1676400"/>
                <a:gridCol w="1524000"/>
                <a:gridCol w="1524000"/>
                <a:gridCol w="1600200"/>
                <a:gridCol w="609600"/>
                <a:gridCol w="609600"/>
                <a:gridCol w="1447800"/>
                <a:gridCol w="1066799"/>
              </a:tblGrid>
              <a:tr h="370840">
                <a:tc>
                  <a:txBody>
                    <a:bodyPr/>
                    <a:lstStyle/>
                    <a:p>
                      <a:pPr algn="ctr"/>
                      <a:r>
                        <a:rPr lang="en-US" sz="1800" dirty="0" smtClean="0"/>
                        <a:t>HPGMG Rank</a:t>
                      </a:r>
                      <a:endParaRPr lang="en-US" sz="1800" b="1" dirty="0">
                        <a:solidFill>
                          <a:srgbClr val="000000"/>
                        </a:solidFill>
                        <a:latin typeface="Courier"/>
                        <a:cs typeface="Courier"/>
                      </a:endParaRPr>
                    </a:p>
                  </a:txBody>
                  <a:tcPr marL="0"/>
                </a:tc>
                <a:tc>
                  <a:txBody>
                    <a:bodyPr/>
                    <a:lstStyle/>
                    <a:p>
                      <a:pPr algn="ctr"/>
                      <a:r>
                        <a:rPr lang="en-US" sz="1800" dirty="0" smtClean="0"/>
                        <a:t>System</a:t>
                      </a:r>
                    </a:p>
                    <a:p>
                      <a:pPr algn="ctr"/>
                      <a:r>
                        <a:rPr lang="en-US" sz="1800" dirty="0" smtClean="0"/>
                        <a:t>Name</a:t>
                      </a:r>
                      <a:endParaRPr lang="en-US" sz="1800" b="1" dirty="0">
                        <a:solidFill>
                          <a:srgbClr val="000000"/>
                        </a:solidFill>
                        <a:latin typeface="Courier"/>
                        <a:cs typeface="Courier"/>
                      </a:endParaRPr>
                    </a:p>
                  </a:txBody>
                  <a:tcPr marL="0"/>
                </a:tc>
                <a:tc>
                  <a:txBody>
                    <a:bodyPr/>
                    <a:lstStyle/>
                    <a:p>
                      <a:pPr algn="ctr"/>
                      <a:endParaRPr lang="en-US" sz="1800" dirty="0" smtClean="0"/>
                    </a:p>
                    <a:p>
                      <a:pPr algn="ctr"/>
                      <a:r>
                        <a:rPr lang="en-US" sz="1800" dirty="0" smtClean="0"/>
                        <a:t>Site</a:t>
                      </a:r>
                      <a:endParaRPr lang="en-US" sz="1800" b="1" dirty="0">
                        <a:solidFill>
                          <a:srgbClr val="000000"/>
                        </a:solidFill>
                        <a:latin typeface="Courier"/>
                        <a:cs typeface="Courier"/>
                      </a:endParaRPr>
                    </a:p>
                  </a:txBody>
                  <a:tcPr marL="0"/>
                </a:tc>
                <a:tc>
                  <a:txBody>
                    <a:bodyPr/>
                    <a:lstStyle/>
                    <a:p>
                      <a:pPr algn="r"/>
                      <a:r>
                        <a:rPr lang="en-US" sz="1800" dirty="0" smtClean="0"/>
                        <a:t>DOF/</a:t>
                      </a:r>
                      <a:r>
                        <a:rPr lang="en-US" sz="1800" dirty="0" err="1" smtClean="0"/>
                        <a:t>s</a:t>
                      </a:r>
                      <a:endParaRPr lang="en-US" sz="1800" dirty="0" smtClean="0"/>
                    </a:p>
                    <a:p>
                      <a:pPr algn="r"/>
                      <a:r>
                        <a:rPr lang="en-US" sz="1800" dirty="0" smtClean="0"/>
                        <a:t>(</a:t>
                      </a:r>
                      <a:r>
                        <a:rPr lang="en-US" sz="1800" dirty="0" err="1" smtClean="0"/>
                        <a:t>h</a:t>
                      </a:r>
                      <a:r>
                        <a:rPr lang="en-US" sz="1800" dirty="0" smtClean="0"/>
                        <a:t>)</a:t>
                      </a:r>
                      <a:endParaRPr lang="en-US" sz="1800" b="1" dirty="0">
                        <a:solidFill>
                          <a:srgbClr val="000000"/>
                        </a:solidFill>
                        <a:latin typeface="Courier"/>
                        <a:cs typeface="Courier"/>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r>
                        <a:rPr lang="en-US" sz="1800" dirty="0" smtClean="0"/>
                        <a:t>DOF/</a:t>
                      </a:r>
                      <a:r>
                        <a:rPr lang="en-US" sz="1800" dirty="0" err="1" smtClean="0"/>
                        <a:t>s</a:t>
                      </a:r>
                      <a:endParaRPr lang="en-US" sz="1800" dirty="0" smtClean="0"/>
                    </a:p>
                    <a:p>
                      <a:pPr algn="r"/>
                      <a:r>
                        <a:rPr lang="en-US" sz="1800" dirty="0" smtClean="0"/>
                        <a:t>(2h)</a:t>
                      </a:r>
                      <a:endParaRPr lang="en-US" sz="1800" b="1" dirty="0">
                        <a:solidFill>
                          <a:srgbClr val="000000"/>
                        </a:solidFill>
                        <a:latin typeface="Courier"/>
                        <a:cs typeface="Courier"/>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r>
                        <a:rPr lang="en-US" sz="1800" dirty="0" smtClean="0"/>
                        <a:t>DOF/</a:t>
                      </a:r>
                      <a:r>
                        <a:rPr lang="en-US" sz="1800" dirty="0" err="1" smtClean="0"/>
                        <a:t>s</a:t>
                      </a:r>
                      <a:endParaRPr lang="en-US" sz="1800" dirty="0" smtClean="0"/>
                    </a:p>
                    <a:p>
                      <a:pPr algn="r"/>
                      <a:r>
                        <a:rPr lang="en-US" sz="1800" dirty="0" smtClean="0"/>
                        <a:t>(4h)</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MPI</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OMP</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Acc</a:t>
                      </a:r>
                      <a:endParaRPr lang="en-US" sz="1800" b="1" dirty="0">
                        <a:solidFill>
                          <a:srgbClr val="000000"/>
                        </a:solidFill>
                        <a:latin typeface="Courier"/>
                        <a:cs typeface="Courier"/>
                      </a:endParaRPr>
                    </a:p>
                  </a:txBody>
                  <a:tcPr marL="0"/>
                </a:tc>
                <a:tc>
                  <a:txBody>
                    <a:bodyPr/>
                    <a:lstStyle/>
                    <a:p>
                      <a:pPr algn="r"/>
                      <a:r>
                        <a:rPr lang="en-US" sz="1800" dirty="0" smtClean="0"/>
                        <a:t>DOF</a:t>
                      </a:r>
                      <a:r>
                        <a:rPr lang="en-US" sz="1800" baseline="0" dirty="0" smtClean="0"/>
                        <a:t> per </a:t>
                      </a:r>
                      <a:r>
                        <a:rPr lang="en-US" sz="1800" dirty="0" smtClean="0"/>
                        <a:t>Process</a:t>
                      </a:r>
                      <a:endParaRPr lang="en-US" sz="1800" b="1" dirty="0">
                        <a:solidFill>
                          <a:srgbClr val="000000"/>
                        </a:solidFill>
                        <a:latin typeface="Courier"/>
                        <a:cs typeface="Courier"/>
                      </a:endParaRPr>
                    </a:p>
                  </a:txBody>
                  <a:tcPr marL="0"/>
                </a:tc>
                <a:tc>
                  <a:txBody>
                    <a:bodyPr/>
                    <a:lstStyle/>
                    <a:p>
                      <a:pPr algn="r"/>
                      <a:r>
                        <a:rPr lang="en-US" sz="1800" dirty="0" smtClean="0"/>
                        <a:t>Top500 Rank</a:t>
                      </a:r>
                      <a:endParaRPr lang="en-US" sz="1800" b="1" dirty="0">
                        <a:solidFill>
                          <a:srgbClr val="000000"/>
                        </a:solidFill>
                        <a:latin typeface="Courier"/>
                        <a:cs typeface="Courier"/>
                      </a:endParaRPr>
                    </a:p>
                  </a:txBody>
                  <a:tcPr marL="0"/>
                </a:tc>
              </a:tr>
              <a:tr h="370840">
                <a:tc>
                  <a:txBody>
                    <a:bodyPr/>
                    <a:lstStyle/>
                    <a:p>
                      <a:pPr algn="ctr"/>
                      <a:r>
                        <a:rPr lang="en-US" sz="1800" dirty="0" smtClean="0">
                          <a:latin typeface="Arial"/>
                          <a:cs typeface="Arial"/>
                        </a:rPr>
                        <a:t>1</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Mira</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ALCF</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5.00e+11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3.13e+11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1.07e+11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49152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64</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36M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5</a:t>
                      </a:r>
                      <a:endParaRPr lang="en-US" sz="1800" b="0" dirty="0">
                        <a:solidFill>
                          <a:srgbClr val="000000"/>
                        </a:solidFill>
                        <a:latin typeface="Arial"/>
                        <a:cs typeface="Arial"/>
                      </a:endParaRPr>
                    </a:p>
                  </a:txBody>
                  <a:tcPr marL="0"/>
                </a:tc>
              </a:tr>
              <a:tr h="370840">
                <a:tc>
                  <a:txBody>
                    <a:bodyPr/>
                    <a:lstStyle/>
                    <a:p>
                      <a:pPr algn="ctr"/>
                      <a:endParaRPr lang="en-US" sz="1800" b="0" i="0" dirty="0">
                        <a:solidFill>
                          <a:srgbClr val="000000"/>
                        </a:solidFill>
                        <a:latin typeface="Arial"/>
                        <a:cs typeface="Arial"/>
                      </a:endParaRPr>
                    </a:p>
                  </a:txBody>
                  <a:tcPr marL="0"/>
                </a:tc>
                <a:tc>
                  <a:txBody>
                    <a:bodyPr/>
                    <a:lstStyle/>
                    <a:p>
                      <a:pPr algn="ctr"/>
                      <a:endParaRPr lang="en-US" sz="1800" b="0" i="0" dirty="0">
                        <a:solidFill>
                          <a:srgbClr val="000000"/>
                        </a:solidFill>
                        <a:latin typeface="Arial"/>
                        <a:cs typeface="Arial"/>
                      </a:endParaRPr>
                    </a:p>
                  </a:txBody>
                  <a:tcPr marL="0"/>
                </a:tc>
                <a:tc>
                  <a:txBody>
                    <a:bodyPr/>
                    <a:lstStyle/>
                    <a:p>
                      <a:pPr algn="ct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3.95e+11</a:t>
                      </a: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2.86e+11</a:t>
                      </a: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1.07e+11</a:t>
                      </a:r>
                      <a:endParaRPr lang="en-US" sz="1800" b="0" i="0" dirty="0">
                        <a:solidFill>
                          <a:srgbClr val="000000"/>
                        </a:solidFill>
                        <a:latin typeface="Arial"/>
                        <a:cs typeface="Arial"/>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endParaRPr lang="en-US" sz="1800" b="0" i="0" dirty="0" smtClean="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r>
              <a:tr h="370840">
                <a:tc>
                  <a:txBody>
                    <a:bodyPr/>
                    <a:lstStyle/>
                    <a:p>
                      <a:pPr algn="ctr"/>
                      <a:r>
                        <a:rPr lang="en-US" sz="1800" dirty="0" smtClean="0">
                          <a:latin typeface="Arial"/>
                          <a:cs typeface="Arial"/>
                        </a:rPr>
                        <a:t>2</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Edison</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2.96e+11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2.46e+11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1.27e+11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10648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12</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128M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34</a:t>
                      </a:r>
                      <a:endParaRPr lang="en-US" sz="1800" b="0" dirty="0">
                        <a:solidFill>
                          <a:srgbClr val="000000"/>
                        </a:solidFill>
                        <a:latin typeface="Arial"/>
                        <a:cs typeface="Arial"/>
                      </a:endParaRPr>
                    </a:p>
                  </a:txBody>
                  <a:tcPr marL="0"/>
                </a:tc>
              </a:tr>
              <a:tr h="370840">
                <a:tc>
                  <a:txBody>
                    <a:bodyPr/>
                    <a:lstStyle/>
                    <a:p>
                      <a:pPr algn="ctr"/>
                      <a:r>
                        <a:rPr lang="en-US" sz="1800" dirty="0" smtClean="0">
                          <a:latin typeface="Arial"/>
                          <a:cs typeface="Arial"/>
                        </a:rPr>
                        <a:t>3</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Titan</a:t>
                      </a:r>
                    </a:p>
                    <a:p>
                      <a:pPr algn="ctr"/>
                      <a:r>
                        <a:rPr lang="en-US" sz="1800" dirty="0" smtClean="0">
                          <a:latin typeface="Arial"/>
                          <a:cs typeface="Arial"/>
                        </a:rPr>
                        <a:t>(CPU-only)</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OLCF</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1.61e+11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8.25e+10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2.37e+10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36864</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8</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48M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2</a:t>
                      </a:r>
                      <a:endParaRPr lang="en-US" sz="1800" b="0" dirty="0">
                        <a:solidFill>
                          <a:srgbClr val="000000"/>
                        </a:solidFill>
                        <a:latin typeface="Arial"/>
                        <a:cs typeface="Arial"/>
                      </a:endParaRPr>
                    </a:p>
                  </a:txBody>
                  <a:tcPr marL="0"/>
                </a:tc>
              </a:tr>
              <a:tr h="370840">
                <a:tc>
                  <a:txBody>
                    <a:bodyPr/>
                    <a:lstStyle/>
                    <a:p>
                      <a:pPr algn="ctr"/>
                      <a:r>
                        <a:rPr lang="en-US" sz="1800" dirty="0" smtClean="0">
                          <a:latin typeface="Arial"/>
                          <a:cs typeface="Arial"/>
                        </a:rPr>
                        <a:t>4</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Hopper</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7.26e+10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5.45e+10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2.74e+10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21952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16M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62</a:t>
                      </a:r>
                      <a:endParaRPr lang="en-US" sz="1800" b="0" dirty="0">
                        <a:solidFill>
                          <a:srgbClr val="000000"/>
                        </a:solidFill>
                        <a:latin typeface="Arial"/>
                        <a:cs typeface="Arial"/>
                      </a:endParaRPr>
                    </a:p>
                  </a:txBody>
                  <a:tcPr marL="0"/>
                </a:tc>
              </a:tr>
              <a:tr h="370840">
                <a:tc>
                  <a:txBody>
                    <a:bodyPr/>
                    <a:lstStyle/>
                    <a:p>
                      <a:pPr algn="ctr"/>
                      <a:r>
                        <a:rPr lang="en-US" sz="1800" dirty="0" smtClean="0">
                          <a:latin typeface="Arial"/>
                          <a:cs typeface="Arial"/>
                        </a:rPr>
                        <a:t>5</a:t>
                      </a:r>
                      <a:endParaRPr lang="en-US" sz="1800" b="0" dirty="0">
                        <a:solidFill>
                          <a:srgbClr val="000000"/>
                        </a:solidFill>
                        <a:latin typeface="Arial"/>
                        <a:cs typeface="Arial"/>
                      </a:endParaRPr>
                    </a:p>
                  </a:txBody>
                  <a:tcPr marL="0"/>
                </a:tc>
                <a:tc>
                  <a:txBody>
                    <a:bodyPr/>
                    <a:lstStyle/>
                    <a:p>
                      <a:pPr algn="ctr"/>
                      <a:r>
                        <a:rPr lang="en-US" sz="1800" dirty="0" err="1" smtClean="0">
                          <a:latin typeface="Arial"/>
                          <a:cs typeface="Arial"/>
                        </a:rPr>
                        <a:t>SuperMUC</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LRZ</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7.25e+10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5.25e+10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2.80e+10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4096</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8</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54M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20</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rgbClr val="000000"/>
                          </a:solidFill>
                          <a:latin typeface="Arial"/>
                          <a:cs typeface="Arial"/>
                        </a:rPr>
                        <a:t>6</a:t>
                      </a:r>
                      <a:endParaRPr lang="en-US" sz="1800" b="0" dirty="0">
                        <a:solidFill>
                          <a:srgbClr val="000000"/>
                        </a:solidFill>
                        <a:latin typeface="Arial"/>
                        <a:cs typeface="Arial"/>
                      </a:endParaRPr>
                    </a:p>
                  </a:txBody>
                  <a:tcPr marL="0"/>
                </a:tc>
                <a:tc>
                  <a:txBody>
                    <a:bodyPr/>
                    <a:lstStyle/>
                    <a:p>
                      <a:pPr algn="ctr"/>
                      <a:r>
                        <a:rPr lang="en-US" sz="1800" b="0" dirty="0" smtClean="0">
                          <a:solidFill>
                            <a:srgbClr val="000000"/>
                          </a:solidFill>
                          <a:latin typeface="Arial"/>
                          <a:cs typeface="Arial"/>
                        </a:rPr>
                        <a:t>Hazel Hen</a:t>
                      </a:r>
                      <a:endParaRPr lang="en-US" sz="1800" b="0" dirty="0">
                        <a:solidFill>
                          <a:srgbClr val="000000"/>
                        </a:solidFill>
                        <a:latin typeface="Arial"/>
                        <a:cs typeface="Arial"/>
                      </a:endParaRPr>
                    </a:p>
                  </a:txBody>
                  <a:tcPr marL="0"/>
                </a:tc>
                <a:tc>
                  <a:txBody>
                    <a:bodyPr/>
                    <a:lstStyle/>
                    <a:p>
                      <a:pPr algn="ctr"/>
                      <a:r>
                        <a:rPr lang="en-US" sz="1800" b="0" dirty="0" smtClean="0">
                          <a:solidFill>
                            <a:srgbClr val="000000"/>
                          </a:solidFill>
                          <a:latin typeface="Arial"/>
                          <a:cs typeface="Arial"/>
                        </a:rPr>
                        <a:t>HLRS</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1.82e+10</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8.73e+09</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2.02e+09</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1024</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12</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16M</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chemeClr val="dk1"/>
                          </a:solidFill>
                          <a:latin typeface="Arial"/>
                          <a:cs typeface="Arial"/>
                        </a:rPr>
                        <a:t>7</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SX-ACE</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HLRS</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3.24e+09</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1.77e+09</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7.51e+08</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256</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1</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32M</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rgbClr val="000000"/>
                          </a:solidFill>
                          <a:latin typeface="Arial"/>
                          <a:cs typeface="Arial"/>
                        </a:rPr>
                        <a:t>8</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Babbage </a:t>
                      </a:r>
                    </a:p>
                    <a:p>
                      <a:pPr algn="ctr"/>
                      <a:r>
                        <a:rPr lang="en-US" sz="1800" b="0" dirty="0" smtClean="0">
                          <a:latin typeface="Arial"/>
                          <a:cs typeface="Arial"/>
                        </a:rPr>
                        <a:t>(MIC-only)</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7.62e+08</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3.16e+08</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9.93e+07</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256</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45</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8M</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a:t>
                      </a:r>
                      <a:endParaRPr lang="en-US" sz="1800" b="0" dirty="0">
                        <a:solidFill>
                          <a:srgbClr val="000000"/>
                        </a:solidFill>
                        <a:latin typeface="Arial"/>
                        <a:cs typeface="Arial"/>
                      </a:endParaRPr>
                    </a:p>
                  </a:txBody>
                  <a:tcPr marL="0"/>
                </a:tc>
              </a:tr>
            </a:tbl>
          </a:graphicData>
        </a:graphic>
      </p:graphicFrame>
      <p:grpSp>
        <p:nvGrpSpPr>
          <p:cNvPr id="6" name="Group 13"/>
          <p:cNvGrpSpPr/>
          <p:nvPr/>
        </p:nvGrpSpPr>
        <p:grpSpPr>
          <a:xfrm>
            <a:off x="4419600" y="2895600"/>
            <a:ext cx="4433268" cy="1066800"/>
            <a:chOff x="4343400" y="2133600"/>
            <a:chExt cx="4433268" cy="1066800"/>
          </a:xfrm>
          <a:effectLst>
            <a:glow rad="203200">
              <a:schemeClr val="bg1"/>
            </a:glow>
          </a:effectLst>
        </p:grpSpPr>
        <p:sp>
          <p:nvSpPr>
            <p:cNvPr id="15" name="Oval 14"/>
            <p:cNvSpPr/>
            <p:nvPr/>
          </p:nvSpPr>
          <p:spPr bwMode="auto">
            <a:xfrm>
              <a:off x="4343400" y="2133600"/>
              <a:ext cx="1600200" cy="533400"/>
            </a:xfrm>
            <a:prstGeom prst="ellipse">
              <a:avLst/>
            </a:prstGeom>
            <a:noFill/>
            <a:ln w="571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6" name="TextBox 15"/>
            <p:cNvSpPr txBox="1"/>
            <p:nvPr/>
          </p:nvSpPr>
          <p:spPr>
            <a:xfrm>
              <a:off x="5898807" y="2369403"/>
              <a:ext cx="2877861" cy="830997"/>
            </a:xfrm>
            <a:prstGeom prst="rect">
              <a:avLst/>
            </a:prstGeom>
            <a:noFill/>
          </p:spPr>
          <p:txBody>
            <a:bodyPr wrap="none" rtlCol="0">
              <a:spAutoFit/>
            </a:bodyPr>
            <a:lstStyle/>
            <a:p>
              <a:pPr algn="ctr"/>
              <a:r>
                <a:rPr lang="en-US" sz="2400" b="1" dirty="0" smtClean="0">
                  <a:solidFill>
                    <a:srgbClr val="0000FF"/>
                  </a:solidFill>
                </a:rPr>
                <a:t>~355 TF/s</a:t>
              </a:r>
            </a:p>
            <a:p>
              <a:pPr algn="ctr"/>
              <a:r>
                <a:rPr lang="en-US" sz="2400" b="1" dirty="0" smtClean="0">
                  <a:solidFill>
                    <a:srgbClr val="0000FF"/>
                  </a:solidFill>
                </a:rPr>
                <a:t>(&gt;66% of Roofline)</a:t>
              </a:r>
              <a:endParaRPr lang="en-US" sz="2400" b="1" dirty="0">
                <a:solidFill>
                  <a:srgbClr val="0000FF"/>
                </a:solidFill>
              </a:endParaRPr>
            </a:p>
          </p:txBody>
        </p:sp>
        <p:cxnSp>
          <p:nvCxnSpPr>
            <p:cNvPr id="17" name="Straight Connector 16"/>
            <p:cNvCxnSpPr>
              <a:stCxn id="16" idx="1"/>
              <a:endCxn id="15" idx="5"/>
            </p:cNvCxnSpPr>
            <p:nvPr/>
          </p:nvCxnSpPr>
          <p:spPr bwMode="auto">
            <a:xfrm rot="10800000">
              <a:off x="5709257" y="2588886"/>
              <a:ext cx="189551" cy="196017"/>
            </a:xfrm>
            <a:prstGeom prst="line">
              <a:avLst/>
            </a:prstGeom>
            <a:solidFill>
              <a:schemeClr val="accent1"/>
            </a:solidFill>
            <a:ln w="57150" cap="flat" cmpd="sng" algn="ctr">
              <a:solidFill>
                <a:srgbClr val="0000FF"/>
              </a:solidFill>
              <a:prstDash val="solid"/>
              <a:round/>
              <a:headEnd type="none" w="med" len="med"/>
              <a:tailEnd type="none" w="med" len="med"/>
            </a:ln>
            <a:effectLst/>
          </p:spPr>
        </p:cxnSp>
      </p:grpSp>
      <p:grpSp>
        <p:nvGrpSpPr>
          <p:cNvPr id="12" name="Group 18"/>
          <p:cNvGrpSpPr/>
          <p:nvPr/>
        </p:nvGrpSpPr>
        <p:grpSpPr>
          <a:xfrm>
            <a:off x="1586532" y="4267200"/>
            <a:ext cx="4433268" cy="1074003"/>
            <a:chOff x="1510332" y="2133600"/>
            <a:chExt cx="4433268" cy="1074003"/>
          </a:xfrm>
          <a:effectLst>
            <a:glow rad="203200">
              <a:schemeClr val="bg1"/>
            </a:glow>
          </a:effectLst>
        </p:grpSpPr>
        <p:sp>
          <p:nvSpPr>
            <p:cNvPr id="20" name="Oval 19"/>
            <p:cNvSpPr/>
            <p:nvPr/>
          </p:nvSpPr>
          <p:spPr bwMode="auto">
            <a:xfrm>
              <a:off x="4343400" y="2133600"/>
              <a:ext cx="1600200" cy="533400"/>
            </a:xfrm>
            <a:prstGeom prst="ellipse">
              <a:avLst/>
            </a:prstGeom>
            <a:noFill/>
            <a:ln w="5715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1" name="TextBox 20"/>
            <p:cNvSpPr txBox="1"/>
            <p:nvPr/>
          </p:nvSpPr>
          <p:spPr>
            <a:xfrm>
              <a:off x="1510332" y="2376606"/>
              <a:ext cx="2877861" cy="830997"/>
            </a:xfrm>
            <a:prstGeom prst="rect">
              <a:avLst/>
            </a:prstGeom>
            <a:noFill/>
          </p:spPr>
          <p:txBody>
            <a:bodyPr wrap="none" rtlCol="0">
              <a:spAutoFit/>
            </a:bodyPr>
            <a:lstStyle/>
            <a:p>
              <a:pPr algn="ctr"/>
              <a:r>
                <a:rPr lang="en-US" sz="2400" b="1" dirty="0" smtClean="0">
                  <a:solidFill>
                    <a:srgbClr val="008000"/>
                  </a:solidFill>
                </a:rPr>
                <a:t>~87 TF/s</a:t>
              </a:r>
            </a:p>
            <a:p>
              <a:pPr algn="ctr"/>
              <a:r>
                <a:rPr lang="en-US" sz="2400" b="1" dirty="0" smtClean="0">
                  <a:solidFill>
                    <a:srgbClr val="008000"/>
                  </a:solidFill>
                </a:rPr>
                <a:t>(&gt;57% of Roofline)</a:t>
              </a:r>
            </a:p>
          </p:txBody>
        </p:sp>
        <p:cxnSp>
          <p:nvCxnSpPr>
            <p:cNvPr id="26" name="Straight Connector 25"/>
            <p:cNvCxnSpPr>
              <a:stCxn id="21" idx="3"/>
              <a:endCxn id="20" idx="3"/>
            </p:cNvCxnSpPr>
            <p:nvPr/>
          </p:nvCxnSpPr>
          <p:spPr bwMode="auto">
            <a:xfrm flipV="1">
              <a:off x="4388193" y="2588885"/>
              <a:ext cx="189551" cy="203220"/>
            </a:xfrm>
            <a:prstGeom prst="line">
              <a:avLst/>
            </a:prstGeom>
            <a:solidFill>
              <a:schemeClr val="accent1"/>
            </a:solidFill>
            <a:ln w="57150" cap="flat" cmpd="sng" algn="ctr">
              <a:solidFill>
                <a:srgbClr val="008000"/>
              </a:solidFill>
              <a:prstDash val="solid"/>
              <a:round/>
              <a:headEnd type="none" w="med" len="med"/>
              <a:tailEnd type="none" w="med" len="med"/>
            </a:ln>
            <a:effectLst/>
          </p:spPr>
        </p:cxnSp>
      </p:grpSp>
      <p:grpSp>
        <p:nvGrpSpPr>
          <p:cNvPr id="13" name="Group 28"/>
          <p:cNvGrpSpPr/>
          <p:nvPr/>
        </p:nvGrpSpPr>
        <p:grpSpPr>
          <a:xfrm>
            <a:off x="4572000" y="990600"/>
            <a:ext cx="4114800" cy="838200"/>
            <a:chOff x="4572000" y="990600"/>
            <a:chExt cx="4114800" cy="838200"/>
          </a:xfrm>
          <a:effectLst>
            <a:glow rad="203200">
              <a:schemeClr val="bg1"/>
            </a:glow>
          </a:effectLst>
        </p:grpSpPr>
        <p:sp>
          <p:nvSpPr>
            <p:cNvPr id="27" name="Left Brace 26"/>
            <p:cNvSpPr/>
            <p:nvPr/>
          </p:nvSpPr>
          <p:spPr bwMode="auto">
            <a:xfrm rot="5400000">
              <a:off x="6438900" y="-419100"/>
              <a:ext cx="381000" cy="4114800"/>
            </a:xfrm>
            <a:prstGeom prst="leftBrace">
              <a:avLst>
                <a:gd name="adj1" fmla="val 55207"/>
                <a:gd name="adj2" fmla="val 50000"/>
              </a:avLst>
            </a:prstGeom>
            <a:noFill/>
            <a:ln w="38100" cap="flat" cmpd="sng" algn="ctr">
              <a:solidFill>
                <a:srgbClr val="FF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28" name="TextBox 27"/>
            <p:cNvSpPr txBox="1"/>
            <p:nvPr/>
          </p:nvSpPr>
          <p:spPr>
            <a:xfrm>
              <a:off x="4800600" y="990600"/>
              <a:ext cx="3657600" cy="457200"/>
            </a:xfrm>
            <a:prstGeom prst="rect">
              <a:avLst/>
            </a:prstGeom>
            <a:noFill/>
          </p:spPr>
          <p:txBody>
            <a:bodyPr wrap="none" rtlCol="0">
              <a:noAutofit/>
            </a:bodyPr>
            <a:lstStyle/>
            <a:p>
              <a:pPr algn="ctr"/>
              <a:r>
                <a:rPr lang="en-US" sz="2400" b="1" dirty="0" smtClean="0">
                  <a:solidFill>
                    <a:srgbClr val="FF8000"/>
                  </a:solidFill>
                </a:rPr>
                <a:t>3 problem sizes (N,N/8,N/64)</a:t>
              </a:r>
              <a:endParaRPr lang="en-US" sz="2400" b="1" dirty="0">
                <a:solidFill>
                  <a:srgbClr val="FF8000"/>
                </a:solidFill>
              </a:endParaRPr>
            </a:p>
          </p:txBody>
        </p:sp>
      </p:grpSp>
      <p:grpSp>
        <p:nvGrpSpPr>
          <p:cNvPr id="14" name="Group 12"/>
          <p:cNvGrpSpPr/>
          <p:nvPr/>
        </p:nvGrpSpPr>
        <p:grpSpPr>
          <a:xfrm>
            <a:off x="2820115" y="997803"/>
            <a:ext cx="3123485" cy="1669197"/>
            <a:chOff x="2820115" y="997803"/>
            <a:chExt cx="3123485" cy="1669197"/>
          </a:xfrm>
          <a:effectLst>
            <a:glow rad="203200">
              <a:schemeClr val="bg1"/>
            </a:glow>
          </a:effectLst>
        </p:grpSpPr>
        <p:sp>
          <p:nvSpPr>
            <p:cNvPr id="8" name="Oval 7"/>
            <p:cNvSpPr/>
            <p:nvPr/>
          </p:nvSpPr>
          <p:spPr bwMode="auto">
            <a:xfrm>
              <a:off x="4343400" y="2133600"/>
              <a:ext cx="1600200" cy="533400"/>
            </a:xfrm>
            <a:prstGeom prst="ellipse">
              <a:avLst/>
            </a:prstGeom>
            <a:noFill/>
            <a:ln w="57150"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extBox 8"/>
            <p:cNvSpPr txBox="1"/>
            <p:nvPr/>
          </p:nvSpPr>
          <p:spPr>
            <a:xfrm>
              <a:off x="2820115" y="997803"/>
              <a:ext cx="2877861" cy="830997"/>
            </a:xfrm>
            <a:prstGeom prst="rect">
              <a:avLst/>
            </a:prstGeom>
            <a:noFill/>
          </p:spPr>
          <p:txBody>
            <a:bodyPr wrap="none" rtlCol="0">
              <a:spAutoFit/>
            </a:bodyPr>
            <a:lstStyle/>
            <a:p>
              <a:pPr algn="ctr"/>
              <a:r>
                <a:rPr lang="en-US" sz="2400" b="1" dirty="0" smtClean="0">
                  <a:solidFill>
                    <a:srgbClr val="FF0080"/>
                  </a:solidFill>
                </a:rPr>
                <a:t>~600 TF/s</a:t>
              </a:r>
            </a:p>
            <a:p>
              <a:pPr algn="ctr"/>
              <a:r>
                <a:rPr lang="en-US" sz="2400" b="1" dirty="0" smtClean="0">
                  <a:solidFill>
                    <a:srgbClr val="FF0080"/>
                  </a:solidFill>
                </a:rPr>
                <a:t>(&gt;50% of Roofline)</a:t>
              </a:r>
              <a:endParaRPr lang="en-US" sz="2400" b="1" dirty="0">
                <a:solidFill>
                  <a:srgbClr val="FF0080"/>
                </a:solidFill>
              </a:endParaRPr>
            </a:p>
          </p:txBody>
        </p:sp>
        <p:cxnSp>
          <p:nvCxnSpPr>
            <p:cNvPr id="11" name="Straight Connector 10"/>
            <p:cNvCxnSpPr>
              <a:stCxn id="9" idx="2"/>
              <a:endCxn id="8" idx="1"/>
            </p:cNvCxnSpPr>
            <p:nvPr/>
          </p:nvCxnSpPr>
          <p:spPr bwMode="auto">
            <a:xfrm rot="16200000" flipH="1">
              <a:off x="4226938" y="1860908"/>
              <a:ext cx="382915" cy="318698"/>
            </a:xfrm>
            <a:prstGeom prst="line">
              <a:avLst/>
            </a:prstGeom>
            <a:solidFill>
              <a:schemeClr val="accent1"/>
            </a:solidFill>
            <a:ln w="57150" cap="flat" cmpd="sng" algn="ctr">
              <a:solidFill>
                <a:srgbClr val="FF0080"/>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u="sng" dirty="0" smtClean="0"/>
              <a:t>Failure To </a:t>
            </a:r>
            <a:r>
              <a:rPr lang="en-US" sz="4800" u="sng" dirty="0" err="1" smtClean="0"/>
              <a:t>Vectorize</a:t>
            </a:r>
            <a:endParaRPr lang="en-US" sz="4800" u="sng" dirty="0"/>
          </a:p>
        </p:txBody>
      </p:sp>
      <p:sp>
        <p:nvSpPr>
          <p:cNvPr id="3" name="Content Placeholder 2"/>
          <p:cNvSpPr>
            <a:spLocks noGrp="1"/>
          </p:cNvSpPr>
          <p:nvPr>
            <p:ph idx="1"/>
          </p:nvPr>
        </p:nvSpPr>
        <p:spPr>
          <a:xfrm>
            <a:off x="457200" y="6019800"/>
            <a:ext cx="13716000" cy="1295400"/>
          </a:xfrm>
        </p:spPr>
        <p:txBody>
          <a:bodyPr anchor="b" anchorCtr="0"/>
          <a:lstStyle/>
          <a:p>
            <a:pPr marL="457200" indent="-457200">
              <a:spcBef>
                <a:spcPts val="0"/>
              </a:spcBef>
            </a:pPr>
            <a:r>
              <a:rPr lang="en-US" sz="1200" dirty="0" smtClean="0"/>
              <a:t>Notes:</a:t>
            </a:r>
          </a:p>
          <a:p>
            <a:pPr marL="228600" indent="-228600">
              <a:spcBef>
                <a:spcPts val="0"/>
              </a:spcBef>
              <a:buFont typeface="Wingdings" charset="2"/>
              <a:buChar char="§"/>
            </a:pPr>
            <a:r>
              <a:rPr lang="en-US" sz="1200" dirty="0" smtClean="0"/>
              <a:t>Mira and Babbage used optimized implementations (alignment intrinsics, loop fission to reduce </a:t>
            </a:r>
            <a:r>
              <a:rPr lang="en-US" sz="1200" dirty="0" err="1" smtClean="0"/>
              <a:t>prefetcher</a:t>
            </a:r>
            <a:r>
              <a:rPr lang="en-US" sz="1200" dirty="0" smtClean="0"/>
              <a:t> contention, OMP4 SIMD </a:t>
            </a:r>
            <a:r>
              <a:rPr lang="en-US" sz="1200" dirty="0" err="1" smtClean="0"/>
              <a:t>pragmas</a:t>
            </a:r>
            <a:r>
              <a:rPr lang="en-US" sz="1200" dirty="0" smtClean="0"/>
              <a:t>, …)</a:t>
            </a:r>
          </a:p>
          <a:p>
            <a:pPr marL="228600" indent="-228600">
              <a:spcBef>
                <a:spcPts val="0"/>
              </a:spcBef>
              <a:buFont typeface="Wingdings" charset="2"/>
              <a:buChar char="§"/>
            </a:pPr>
            <a:r>
              <a:rPr lang="en-US" sz="1200" dirty="0" smtClean="0"/>
              <a:t>Only 22% of SUPER MUC was available</a:t>
            </a:r>
          </a:p>
          <a:p>
            <a:pPr marL="228600" indent="-228600">
              <a:spcBef>
                <a:spcPts val="0"/>
              </a:spcBef>
              <a:buFont typeface="Wingdings" charset="2"/>
              <a:buChar char="§"/>
            </a:pPr>
            <a:r>
              <a:rPr lang="en-US" sz="1200" dirty="0" smtClean="0"/>
              <a:t>Babbage (KNC): 4 MPI per MIC.  MPI performance was poor.  Network scalability was very poor.  Very Sensitive to coarse grid operations.</a:t>
            </a:r>
          </a:p>
          <a:p>
            <a:pPr marL="228600" indent="-228600">
              <a:spcBef>
                <a:spcPts val="0"/>
              </a:spcBef>
              <a:buFont typeface="Wingdings" charset="2"/>
              <a:buChar char="§"/>
            </a:pPr>
            <a:r>
              <a:rPr lang="en-US" sz="1200" dirty="0" smtClean="0"/>
              <a:t>Each solve performs approximately 1200 FP operations per DOF.</a:t>
            </a:r>
            <a:endParaRPr lang="en-US" sz="1200" dirty="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27</a:t>
            </a:fld>
            <a:endParaRPr lang="en-US" dirty="0"/>
          </a:p>
        </p:txBody>
      </p:sp>
      <p:graphicFrame>
        <p:nvGraphicFramePr>
          <p:cNvPr id="7" name="Table 6"/>
          <p:cNvGraphicFramePr>
            <a:graphicFrameLocks noGrp="1"/>
          </p:cNvGraphicFramePr>
          <p:nvPr/>
        </p:nvGraphicFramePr>
        <p:xfrm>
          <a:off x="457200" y="1600200"/>
          <a:ext cx="13715999" cy="4516120"/>
        </p:xfrm>
        <a:graphic>
          <a:graphicData uri="http://schemas.openxmlformats.org/drawingml/2006/table">
            <a:tbl>
              <a:tblPr firstRow="1" bandRow="1">
                <a:tableStyleId>{21E4AEA4-8DFA-4A89-87EB-49C32662AFE0}</a:tableStyleId>
              </a:tblPr>
              <a:tblGrid>
                <a:gridCol w="1066800"/>
                <a:gridCol w="1524000"/>
                <a:gridCol w="1066800"/>
                <a:gridCol w="1676400"/>
                <a:gridCol w="1524000"/>
                <a:gridCol w="1524000"/>
                <a:gridCol w="1600200"/>
                <a:gridCol w="609600"/>
                <a:gridCol w="609600"/>
                <a:gridCol w="1447800"/>
                <a:gridCol w="1066799"/>
              </a:tblGrid>
              <a:tr h="370840">
                <a:tc>
                  <a:txBody>
                    <a:bodyPr/>
                    <a:lstStyle/>
                    <a:p>
                      <a:pPr algn="ctr"/>
                      <a:r>
                        <a:rPr lang="en-US" sz="1800" dirty="0" smtClean="0"/>
                        <a:t>HPGMG Rank</a:t>
                      </a:r>
                      <a:endParaRPr lang="en-US" sz="1800" b="1" dirty="0">
                        <a:solidFill>
                          <a:srgbClr val="000000"/>
                        </a:solidFill>
                        <a:latin typeface="Courier"/>
                        <a:cs typeface="Courier"/>
                      </a:endParaRPr>
                    </a:p>
                  </a:txBody>
                  <a:tcPr marL="0"/>
                </a:tc>
                <a:tc>
                  <a:txBody>
                    <a:bodyPr/>
                    <a:lstStyle/>
                    <a:p>
                      <a:pPr algn="ctr"/>
                      <a:r>
                        <a:rPr lang="en-US" sz="1800" dirty="0" smtClean="0"/>
                        <a:t>System</a:t>
                      </a:r>
                    </a:p>
                    <a:p>
                      <a:pPr algn="ctr"/>
                      <a:r>
                        <a:rPr lang="en-US" sz="1800" dirty="0" smtClean="0"/>
                        <a:t>Name</a:t>
                      </a:r>
                      <a:endParaRPr lang="en-US" sz="1800" b="1" dirty="0">
                        <a:solidFill>
                          <a:srgbClr val="000000"/>
                        </a:solidFill>
                        <a:latin typeface="Courier"/>
                        <a:cs typeface="Courier"/>
                      </a:endParaRPr>
                    </a:p>
                  </a:txBody>
                  <a:tcPr marL="0"/>
                </a:tc>
                <a:tc>
                  <a:txBody>
                    <a:bodyPr/>
                    <a:lstStyle/>
                    <a:p>
                      <a:pPr algn="ctr"/>
                      <a:endParaRPr lang="en-US" sz="1800" dirty="0" smtClean="0"/>
                    </a:p>
                    <a:p>
                      <a:pPr algn="ctr"/>
                      <a:r>
                        <a:rPr lang="en-US" sz="1800" dirty="0" smtClean="0"/>
                        <a:t>Site</a:t>
                      </a:r>
                      <a:endParaRPr lang="en-US" sz="1800" b="1" dirty="0">
                        <a:solidFill>
                          <a:srgbClr val="000000"/>
                        </a:solidFill>
                        <a:latin typeface="Courier"/>
                        <a:cs typeface="Courier"/>
                      </a:endParaRPr>
                    </a:p>
                  </a:txBody>
                  <a:tcPr marL="0"/>
                </a:tc>
                <a:tc>
                  <a:txBody>
                    <a:bodyPr/>
                    <a:lstStyle/>
                    <a:p>
                      <a:pPr algn="r"/>
                      <a:r>
                        <a:rPr lang="en-US" sz="1800" dirty="0" smtClean="0"/>
                        <a:t>DOF/</a:t>
                      </a:r>
                      <a:r>
                        <a:rPr lang="en-US" sz="1800" dirty="0" err="1" smtClean="0"/>
                        <a:t>s</a:t>
                      </a:r>
                      <a:endParaRPr lang="en-US" sz="1800" dirty="0" smtClean="0"/>
                    </a:p>
                    <a:p>
                      <a:pPr algn="r"/>
                      <a:r>
                        <a:rPr lang="en-US" sz="1800" dirty="0" smtClean="0"/>
                        <a:t>(</a:t>
                      </a:r>
                      <a:r>
                        <a:rPr lang="en-US" sz="1800" dirty="0" err="1" smtClean="0"/>
                        <a:t>h</a:t>
                      </a:r>
                      <a:r>
                        <a:rPr lang="en-US" sz="1800" dirty="0" smtClean="0"/>
                        <a:t>)</a:t>
                      </a:r>
                      <a:endParaRPr lang="en-US" sz="1800" b="1" dirty="0">
                        <a:solidFill>
                          <a:srgbClr val="000000"/>
                        </a:solidFill>
                        <a:latin typeface="Courier"/>
                        <a:cs typeface="Courier"/>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r>
                        <a:rPr lang="en-US" sz="1800" dirty="0" smtClean="0"/>
                        <a:t>DOF/</a:t>
                      </a:r>
                      <a:r>
                        <a:rPr lang="en-US" sz="1800" dirty="0" err="1" smtClean="0"/>
                        <a:t>s</a:t>
                      </a:r>
                      <a:endParaRPr lang="en-US" sz="1800" dirty="0" smtClean="0"/>
                    </a:p>
                    <a:p>
                      <a:pPr algn="r"/>
                      <a:r>
                        <a:rPr lang="en-US" sz="1800" dirty="0" smtClean="0"/>
                        <a:t>(2h)</a:t>
                      </a:r>
                      <a:endParaRPr lang="en-US" sz="1800" b="1" dirty="0">
                        <a:solidFill>
                          <a:srgbClr val="000000"/>
                        </a:solidFill>
                        <a:latin typeface="Courier"/>
                        <a:cs typeface="Courier"/>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r>
                        <a:rPr lang="en-US" sz="1800" dirty="0" smtClean="0"/>
                        <a:t>DOF/</a:t>
                      </a:r>
                      <a:r>
                        <a:rPr lang="en-US" sz="1800" dirty="0" err="1" smtClean="0"/>
                        <a:t>s</a:t>
                      </a:r>
                      <a:endParaRPr lang="en-US" sz="1800" dirty="0" smtClean="0"/>
                    </a:p>
                    <a:p>
                      <a:pPr algn="r"/>
                      <a:r>
                        <a:rPr lang="en-US" sz="1800" dirty="0" smtClean="0"/>
                        <a:t>(4h)</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MPI</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OMP</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Acc</a:t>
                      </a:r>
                      <a:endParaRPr lang="en-US" sz="1800" b="1" dirty="0">
                        <a:solidFill>
                          <a:srgbClr val="000000"/>
                        </a:solidFill>
                        <a:latin typeface="Courier"/>
                        <a:cs typeface="Courier"/>
                      </a:endParaRPr>
                    </a:p>
                  </a:txBody>
                  <a:tcPr marL="0"/>
                </a:tc>
                <a:tc>
                  <a:txBody>
                    <a:bodyPr/>
                    <a:lstStyle/>
                    <a:p>
                      <a:pPr algn="r"/>
                      <a:r>
                        <a:rPr lang="en-US" sz="1800" dirty="0" smtClean="0"/>
                        <a:t>DOF</a:t>
                      </a:r>
                      <a:r>
                        <a:rPr lang="en-US" sz="1800" baseline="0" dirty="0" smtClean="0"/>
                        <a:t> per </a:t>
                      </a:r>
                      <a:r>
                        <a:rPr lang="en-US" sz="1800" dirty="0" smtClean="0"/>
                        <a:t>Process</a:t>
                      </a:r>
                      <a:endParaRPr lang="en-US" sz="1800" b="1" dirty="0">
                        <a:solidFill>
                          <a:srgbClr val="000000"/>
                        </a:solidFill>
                        <a:latin typeface="Courier"/>
                        <a:cs typeface="Courier"/>
                      </a:endParaRPr>
                    </a:p>
                  </a:txBody>
                  <a:tcPr marL="0"/>
                </a:tc>
                <a:tc>
                  <a:txBody>
                    <a:bodyPr/>
                    <a:lstStyle/>
                    <a:p>
                      <a:pPr algn="r"/>
                      <a:r>
                        <a:rPr lang="en-US" sz="1800" dirty="0" smtClean="0"/>
                        <a:t>Top500 Rank</a:t>
                      </a:r>
                      <a:endParaRPr lang="en-US" sz="1800" b="1" dirty="0">
                        <a:solidFill>
                          <a:srgbClr val="000000"/>
                        </a:solidFill>
                        <a:latin typeface="Courier"/>
                        <a:cs typeface="Courier"/>
                      </a:endParaRPr>
                    </a:p>
                  </a:txBody>
                  <a:tcPr marL="0"/>
                </a:tc>
              </a:tr>
              <a:tr h="370840">
                <a:tc>
                  <a:txBody>
                    <a:bodyPr/>
                    <a:lstStyle/>
                    <a:p>
                      <a:pPr algn="ctr"/>
                      <a:r>
                        <a:rPr lang="en-US" sz="1800" dirty="0" smtClean="0">
                          <a:latin typeface="Arial"/>
                          <a:cs typeface="Arial"/>
                        </a:rPr>
                        <a:t>1</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Mira</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ALCF</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5.00e+11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3.13e+11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1.07e+11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49152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64</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36M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5</a:t>
                      </a:r>
                      <a:endParaRPr lang="en-US" sz="1800" b="0" dirty="0">
                        <a:solidFill>
                          <a:srgbClr val="000000"/>
                        </a:solidFill>
                        <a:latin typeface="Arial"/>
                        <a:cs typeface="Arial"/>
                      </a:endParaRPr>
                    </a:p>
                  </a:txBody>
                  <a:tcPr marL="0"/>
                </a:tc>
              </a:tr>
              <a:tr h="370840">
                <a:tc>
                  <a:txBody>
                    <a:bodyPr/>
                    <a:lstStyle/>
                    <a:p>
                      <a:pPr algn="ctr"/>
                      <a:endParaRPr lang="en-US" sz="1800" b="0" i="0" dirty="0">
                        <a:solidFill>
                          <a:srgbClr val="000000"/>
                        </a:solidFill>
                        <a:latin typeface="Arial"/>
                        <a:cs typeface="Arial"/>
                      </a:endParaRPr>
                    </a:p>
                  </a:txBody>
                  <a:tcPr marL="0"/>
                </a:tc>
                <a:tc>
                  <a:txBody>
                    <a:bodyPr/>
                    <a:lstStyle/>
                    <a:p>
                      <a:pPr algn="ctr"/>
                      <a:endParaRPr lang="en-US" sz="1800" b="0" i="0" dirty="0">
                        <a:solidFill>
                          <a:srgbClr val="000000"/>
                        </a:solidFill>
                        <a:latin typeface="Arial"/>
                        <a:cs typeface="Arial"/>
                      </a:endParaRPr>
                    </a:p>
                  </a:txBody>
                  <a:tcPr marL="0"/>
                </a:tc>
                <a:tc>
                  <a:txBody>
                    <a:bodyPr/>
                    <a:lstStyle/>
                    <a:p>
                      <a:pPr algn="ct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3.95e+11</a:t>
                      </a: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2.86e+11</a:t>
                      </a: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1.07e+11</a:t>
                      </a:r>
                      <a:endParaRPr lang="en-US" sz="1800" b="0" i="0" dirty="0">
                        <a:solidFill>
                          <a:srgbClr val="000000"/>
                        </a:solidFill>
                        <a:latin typeface="Arial"/>
                        <a:cs typeface="Arial"/>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endParaRPr lang="en-US" sz="1800" b="0" i="0" dirty="0" smtClean="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r>
              <a:tr h="370840">
                <a:tc>
                  <a:txBody>
                    <a:bodyPr/>
                    <a:lstStyle/>
                    <a:p>
                      <a:pPr algn="ctr"/>
                      <a:r>
                        <a:rPr lang="en-US" sz="1800" dirty="0" smtClean="0">
                          <a:latin typeface="Arial"/>
                          <a:cs typeface="Arial"/>
                        </a:rPr>
                        <a:t>2</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Edison</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2.96e+11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2.46e+11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1.27e+11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10648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12</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128M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34</a:t>
                      </a:r>
                      <a:endParaRPr lang="en-US" sz="1800" b="0" dirty="0">
                        <a:solidFill>
                          <a:srgbClr val="000000"/>
                        </a:solidFill>
                        <a:latin typeface="Arial"/>
                        <a:cs typeface="Arial"/>
                      </a:endParaRPr>
                    </a:p>
                  </a:txBody>
                  <a:tcPr marL="0"/>
                </a:tc>
              </a:tr>
              <a:tr h="370840">
                <a:tc>
                  <a:txBody>
                    <a:bodyPr/>
                    <a:lstStyle/>
                    <a:p>
                      <a:pPr algn="ctr"/>
                      <a:r>
                        <a:rPr lang="en-US" sz="1800" dirty="0" smtClean="0">
                          <a:latin typeface="Arial"/>
                          <a:cs typeface="Arial"/>
                        </a:rPr>
                        <a:t>3</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Titan</a:t>
                      </a:r>
                    </a:p>
                    <a:p>
                      <a:pPr algn="ctr"/>
                      <a:r>
                        <a:rPr lang="en-US" sz="1800" dirty="0" smtClean="0">
                          <a:latin typeface="Arial"/>
                          <a:cs typeface="Arial"/>
                        </a:rPr>
                        <a:t>(CPU-only)</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OLCF</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1.61e+11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8.25e+10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2.37e+10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36864</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8</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48M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2</a:t>
                      </a:r>
                      <a:endParaRPr lang="en-US" sz="1800" b="0" dirty="0">
                        <a:solidFill>
                          <a:srgbClr val="000000"/>
                        </a:solidFill>
                        <a:latin typeface="Arial"/>
                        <a:cs typeface="Arial"/>
                      </a:endParaRPr>
                    </a:p>
                  </a:txBody>
                  <a:tcPr marL="0"/>
                </a:tc>
              </a:tr>
              <a:tr h="370840">
                <a:tc>
                  <a:txBody>
                    <a:bodyPr/>
                    <a:lstStyle/>
                    <a:p>
                      <a:pPr algn="ctr"/>
                      <a:r>
                        <a:rPr lang="en-US" sz="1800" dirty="0" smtClean="0">
                          <a:latin typeface="Arial"/>
                          <a:cs typeface="Arial"/>
                        </a:rPr>
                        <a:t>4</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Hopper</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7.26e+10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5.45e+10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2.74e+10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21952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16M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62</a:t>
                      </a:r>
                      <a:endParaRPr lang="en-US" sz="1800" b="0" dirty="0">
                        <a:solidFill>
                          <a:srgbClr val="000000"/>
                        </a:solidFill>
                        <a:latin typeface="Arial"/>
                        <a:cs typeface="Arial"/>
                      </a:endParaRPr>
                    </a:p>
                  </a:txBody>
                  <a:tcPr marL="0"/>
                </a:tc>
              </a:tr>
              <a:tr h="370840">
                <a:tc>
                  <a:txBody>
                    <a:bodyPr/>
                    <a:lstStyle/>
                    <a:p>
                      <a:pPr algn="ctr"/>
                      <a:r>
                        <a:rPr lang="en-US" sz="1800" dirty="0" smtClean="0">
                          <a:latin typeface="Arial"/>
                          <a:cs typeface="Arial"/>
                        </a:rPr>
                        <a:t>5</a:t>
                      </a:r>
                      <a:endParaRPr lang="en-US" sz="1800" b="0" dirty="0">
                        <a:solidFill>
                          <a:srgbClr val="000000"/>
                        </a:solidFill>
                        <a:latin typeface="Arial"/>
                        <a:cs typeface="Arial"/>
                      </a:endParaRPr>
                    </a:p>
                  </a:txBody>
                  <a:tcPr marL="0"/>
                </a:tc>
                <a:tc>
                  <a:txBody>
                    <a:bodyPr/>
                    <a:lstStyle/>
                    <a:p>
                      <a:pPr algn="ctr"/>
                      <a:r>
                        <a:rPr lang="en-US" sz="1800" dirty="0" err="1" smtClean="0">
                          <a:latin typeface="Arial"/>
                          <a:cs typeface="Arial"/>
                        </a:rPr>
                        <a:t>SuperMUC</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LRZ</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7.25e+10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5.25e+10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2.80e+10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4096</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8</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54M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20</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rgbClr val="000000"/>
                          </a:solidFill>
                          <a:latin typeface="Arial"/>
                          <a:cs typeface="Arial"/>
                        </a:rPr>
                        <a:t>6</a:t>
                      </a:r>
                      <a:endParaRPr lang="en-US" sz="1800" b="0" dirty="0">
                        <a:solidFill>
                          <a:srgbClr val="000000"/>
                        </a:solidFill>
                        <a:latin typeface="Arial"/>
                        <a:cs typeface="Arial"/>
                      </a:endParaRPr>
                    </a:p>
                  </a:txBody>
                  <a:tcPr marL="0"/>
                </a:tc>
                <a:tc>
                  <a:txBody>
                    <a:bodyPr/>
                    <a:lstStyle/>
                    <a:p>
                      <a:pPr algn="ctr"/>
                      <a:r>
                        <a:rPr lang="en-US" sz="1800" b="0" dirty="0" smtClean="0">
                          <a:solidFill>
                            <a:srgbClr val="000000"/>
                          </a:solidFill>
                          <a:latin typeface="Arial"/>
                          <a:cs typeface="Arial"/>
                        </a:rPr>
                        <a:t>Hazel Hen</a:t>
                      </a:r>
                      <a:endParaRPr lang="en-US" sz="1800" b="0" dirty="0">
                        <a:solidFill>
                          <a:srgbClr val="000000"/>
                        </a:solidFill>
                        <a:latin typeface="Arial"/>
                        <a:cs typeface="Arial"/>
                      </a:endParaRPr>
                    </a:p>
                  </a:txBody>
                  <a:tcPr marL="0"/>
                </a:tc>
                <a:tc>
                  <a:txBody>
                    <a:bodyPr/>
                    <a:lstStyle/>
                    <a:p>
                      <a:pPr algn="ctr"/>
                      <a:r>
                        <a:rPr lang="en-US" sz="1800" b="0" dirty="0" smtClean="0">
                          <a:solidFill>
                            <a:srgbClr val="000000"/>
                          </a:solidFill>
                          <a:latin typeface="Arial"/>
                          <a:cs typeface="Arial"/>
                        </a:rPr>
                        <a:t>HLRS</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1.82e+10</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8.73e+09</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2.02e+09</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1024</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12</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16M</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chemeClr val="dk1"/>
                          </a:solidFill>
                          <a:latin typeface="Arial"/>
                          <a:cs typeface="Arial"/>
                        </a:rPr>
                        <a:t>7</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SX-ACE</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HLRS</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3.24e+09</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1.77e+09</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7.51e+08</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256</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1</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32M</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rgbClr val="000000"/>
                          </a:solidFill>
                          <a:latin typeface="Arial"/>
                          <a:cs typeface="Arial"/>
                        </a:rPr>
                        <a:t>8</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Babbage </a:t>
                      </a:r>
                    </a:p>
                    <a:p>
                      <a:pPr algn="ctr"/>
                      <a:r>
                        <a:rPr lang="en-US" sz="1800" b="0" dirty="0" smtClean="0">
                          <a:latin typeface="Arial"/>
                          <a:cs typeface="Arial"/>
                        </a:rPr>
                        <a:t>(MIC-only)</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7.62e+08</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3.16e+08</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9.93e+07</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256</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45</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8M</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a:t>
                      </a:r>
                      <a:endParaRPr lang="en-US" sz="1800" b="0" dirty="0">
                        <a:solidFill>
                          <a:srgbClr val="000000"/>
                        </a:solidFill>
                        <a:latin typeface="Arial"/>
                        <a:cs typeface="Arial"/>
                      </a:endParaRPr>
                    </a:p>
                  </a:txBody>
                  <a:tcPr marL="0"/>
                </a:tc>
              </a:tr>
            </a:tbl>
          </a:graphicData>
        </a:graphic>
      </p:graphicFrame>
      <p:grpSp>
        <p:nvGrpSpPr>
          <p:cNvPr id="6" name="Group 18"/>
          <p:cNvGrpSpPr/>
          <p:nvPr/>
        </p:nvGrpSpPr>
        <p:grpSpPr>
          <a:xfrm>
            <a:off x="1676400" y="4503003"/>
            <a:ext cx="4343400" cy="1059597"/>
            <a:chOff x="1600200" y="1607403"/>
            <a:chExt cx="4343400" cy="1059597"/>
          </a:xfrm>
          <a:effectLst>
            <a:glow rad="203200">
              <a:schemeClr val="bg1"/>
            </a:glow>
          </a:effectLst>
        </p:grpSpPr>
        <p:sp>
          <p:nvSpPr>
            <p:cNvPr id="20" name="Oval 19"/>
            <p:cNvSpPr/>
            <p:nvPr/>
          </p:nvSpPr>
          <p:spPr bwMode="auto">
            <a:xfrm>
              <a:off x="4343400" y="2133600"/>
              <a:ext cx="1600200" cy="533400"/>
            </a:xfrm>
            <a:prstGeom prst="ellipse">
              <a:avLst/>
            </a:prstGeom>
            <a:noFill/>
            <a:ln w="57150" cap="flat" cmpd="sng" algn="ctr">
              <a:solidFill>
                <a:srgbClr val="804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804000"/>
                </a:solidFill>
                <a:effectLst/>
                <a:latin typeface="Arial" charset="0"/>
                <a:ea typeface="ＭＳ Ｐゴシック" charset="-128"/>
                <a:cs typeface="ＭＳ Ｐゴシック" charset="-128"/>
              </a:endParaRPr>
            </a:p>
          </p:txBody>
        </p:sp>
        <p:sp>
          <p:nvSpPr>
            <p:cNvPr id="21" name="TextBox 20"/>
            <p:cNvSpPr txBox="1"/>
            <p:nvPr/>
          </p:nvSpPr>
          <p:spPr>
            <a:xfrm>
              <a:off x="1600200" y="1607403"/>
              <a:ext cx="2698125" cy="830997"/>
            </a:xfrm>
            <a:prstGeom prst="rect">
              <a:avLst/>
            </a:prstGeom>
            <a:noFill/>
          </p:spPr>
          <p:txBody>
            <a:bodyPr wrap="none" rtlCol="0">
              <a:spAutoFit/>
            </a:bodyPr>
            <a:lstStyle/>
            <a:p>
              <a:pPr algn="ctr"/>
              <a:r>
                <a:rPr lang="en-US" sz="2400" b="1" dirty="0" smtClean="0">
                  <a:solidFill>
                    <a:srgbClr val="804000"/>
                  </a:solidFill>
                </a:rPr>
                <a:t>~3.9 TF/s</a:t>
              </a:r>
            </a:p>
            <a:p>
              <a:pPr algn="ctr"/>
              <a:r>
                <a:rPr lang="en-US" sz="2400" b="1" dirty="0" smtClean="0">
                  <a:solidFill>
                    <a:srgbClr val="804000"/>
                  </a:solidFill>
                </a:rPr>
                <a:t>(24% of Roofline)</a:t>
              </a:r>
            </a:p>
          </p:txBody>
        </p:sp>
        <p:cxnSp>
          <p:nvCxnSpPr>
            <p:cNvPr id="26" name="Straight Connector 25"/>
            <p:cNvCxnSpPr>
              <a:stCxn id="21" idx="3"/>
              <a:endCxn id="20" idx="1"/>
            </p:cNvCxnSpPr>
            <p:nvPr/>
          </p:nvCxnSpPr>
          <p:spPr bwMode="auto">
            <a:xfrm>
              <a:off x="4298325" y="2022902"/>
              <a:ext cx="279419" cy="188813"/>
            </a:xfrm>
            <a:prstGeom prst="line">
              <a:avLst/>
            </a:prstGeom>
            <a:solidFill>
              <a:schemeClr val="accent1"/>
            </a:solidFill>
            <a:ln w="57150" cap="flat" cmpd="sng" algn="ctr">
              <a:solidFill>
                <a:srgbClr val="804000"/>
              </a:solidFill>
              <a:prstDash val="solid"/>
              <a:round/>
              <a:headEnd type="none" w="med" len="med"/>
              <a:tailEnd type="none" w="med" len="med"/>
            </a:ln>
            <a:effectLst/>
          </p:spPr>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Titan </a:t>
            </a:r>
            <a:r>
              <a:rPr lang="en-US" dirty="0" err="1" smtClean="0"/>
              <a:t>w/GPUs</a:t>
            </a:r>
            <a:endParaRPr lang="en-US" sz="4800" u="sng" dirty="0"/>
          </a:p>
        </p:txBody>
      </p:sp>
      <p:sp>
        <p:nvSpPr>
          <p:cNvPr id="3" name="Content Placeholder 2"/>
          <p:cNvSpPr>
            <a:spLocks noGrp="1"/>
          </p:cNvSpPr>
          <p:nvPr>
            <p:ph idx="1"/>
          </p:nvPr>
        </p:nvSpPr>
        <p:spPr>
          <a:xfrm>
            <a:off x="457200" y="6019800"/>
            <a:ext cx="13716000" cy="1295400"/>
          </a:xfrm>
        </p:spPr>
        <p:txBody>
          <a:bodyPr anchor="b" anchorCtr="0"/>
          <a:lstStyle/>
          <a:p>
            <a:pPr marL="457200" indent="-457200">
              <a:spcBef>
                <a:spcPts val="0"/>
              </a:spcBef>
            </a:pPr>
            <a:r>
              <a:rPr lang="en-US" sz="1200" dirty="0" smtClean="0"/>
              <a:t>Notes:</a:t>
            </a:r>
          </a:p>
          <a:p>
            <a:pPr marL="228600" indent="-228600">
              <a:spcBef>
                <a:spcPts val="0"/>
              </a:spcBef>
              <a:buFont typeface="Wingdings" charset="2"/>
              <a:buChar char="§"/>
            </a:pPr>
            <a:r>
              <a:rPr lang="en-US" sz="1200" dirty="0" smtClean="0"/>
              <a:t>Mira and Babbage used optimized implementations (alignment intrinsics, loop fission to reduce </a:t>
            </a:r>
            <a:r>
              <a:rPr lang="en-US" sz="1200" dirty="0" err="1" smtClean="0"/>
              <a:t>prefetcher</a:t>
            </a:r>
            <a:r>
              <a:rPr lang="en-US" sz="1200" dirty="0" smtClean="0"/>
              <a:t> contention, OMP4 SIMD </a:t>
            </a:r>
            <a:r>
              <a:rPr lang="en-US" sz="1200" dirty="0" err="1" smtClean="0"/>
              <a:t>pragmas</a:t>
            </a:r>
            <a:r>
              <a:rPr lang="en-US" sz="1200" dirty="0" smtClean="0"/>
              <a:t>, …)</a:t>
            </a:r>
          </a:p>
          <a:p>
            <a:pPr marL="228600" indent="-228600">
              <a:spcBef>
                <a:spcPts val="0"/>
              </a:spcBef>
              <a:buFont typeface="Wingdings" charset="2"/>
              <a:buChar char="§"/>
            </a:pPr>
            <a:r>
              <a:rPr lang="en-US" sz="1200" dirty="0" smtClean="0"/>
              <a:t>Only 22% of SUPER MUC was available</a:t>
            </a:r>
          </a:p>
          <a:p>
            <a:pPr marL="228600" indent="-228600">
              <a:spcBef>
                <a:spcPts val="0"/>
              </a:spcBef>
              <a:buFont typeface="Wingdings" charset="2"/>
              <a:buChar char="§"/>
            </a:pPr>
            <a:r>
              <a:rPr lang="en-US" sz="1200" dirty="0" smtClean="0"/>
              <a:t>Babbage (KNC): 4 MPI per MIC.  MPI performance was poor.  Network scalability was very poor.  Very Sensitive to coarse grid operations.</a:t>
            </a:r>
          </a:p>
          <a:p>
            <a:pPr marL="228600" indent="-228600">
              <a:spcBef>
                <a:spcPts val="0"/>
              </a:spcBef>
              <a:buFont typeface="Wingdings" charset="2"/>
              <a:buChar char="§"/>
            </a:pPr>
            <a:r>
              <a:rPr lang="en-US" sz="1200" dirty="0" smtClean="0"/>
              <a:t>Each solve performs approximately 1200 FP operations per DOF.</a:t>
            </a:r>
            <a:endParaRPr lang="en-US" sz="1200" dirty="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28</a:t>
            </a:fld>
            <a:endParaRPr lang="en-US" dirty="0"/>
          </a:p>
        </p:txBody>
      </p:sp>
      <p:graphicFrame>
        <p:nvGraphicFramePr>
          <p:cNvPr id="7" name="Table 6"/>
          <p:cNvGraphicFramePr>
            <a:graphicFrameLocks noGrp="1"/>
          </p:cNvGraphicFramePr>
          <p:nvPr/>
        </p:nvGraphicFramePr>
        <p:xfrm>
          <a:off x="457200" y="1600200"/>
          <a:ext cx="13715999" cy="4516120"/>
        </p:xfrm>
        <a:graphic>
          <a:graphicData uri="http://schemas.openxmlformats.org/drawingml/2006/table">
            <a:tbl>
              <a:tblPr firstRow="1" bandRow="1">
                <a:tableStyleId>{21E4AEA4-8DFA-4A89-87EB-49C32662AFE0}</a:tableStyleId>
              </a:tblPr>
              <a:tblGrid>
                <a:gridCol w="1066800"/>
                <a:gridCol w="1524000"/>
                <a:gridCol w="1066800"/>
                <a:gridCol w="1676400"/>
                <a:gridCol w="1524000"/>
                <a:gridCol w="1524000"/>
                <a:gridCol w="1600200"/>
                <a:gridCol w="609600"/>
                <a:gridCol w="609600"/>
                <a:gridCol w="1447800"/>
                <a:gridCol w="1066799"/>
              </a:tblGrid>
              <a:tr h="370840">
                <a:tc>
                  <a:txBody>
                    <a:bodyPr/>
                    <a:lstStyle/>
                    <a:p>
                      <a:pPr algn="ctr"/>
                      <a:r>
                        <a:rPr lang="en-US" sz="1800" dirty="0" smtClean="0"/>
                        <a:t>HPGMG Rank</a:t>
                      </a:r>
                      <a:endParaRPr lang="en-US" sz="1800" b="1" dirty="0">
                        <a:solidFill>
                          <a:srgbClr val="000000"/>
                        </a:solidFill>
                        <a:latin typeface="Courier"/>
                        <a:cs typeface="Courier"/>
                      </a:endParaRPr>
                    </a:p>
                  </a:txBody>
                  <a:tcPr marL="0"/>
                </a:tc>
                <a:tc>
                  <a:txBody>
                    <a:bodyPr/>
                    <a:lstStyle/>
                    <a:p>
                      <a:pPr algn="ctr"/>
                      <a:r>
                        <a:rPr lang="en-US" sz="1800" dirty="0" smtClean="0"/>
                        <a:t>System</a:t>
                      </a:r>
                    </a:p>
                    <a:p>
                      <a:pPr algn="ctr"/>
                      <a:r>
                        <a:rPr lang="en-US" sz="1800" dirty="0" smtClean="0"/>
                        <a:t>Name</a:t>
                      </a:r>
                      <a:endParaRPr lang="en-US" sz="1800" b="1" dirty="0">
                        <a:solidFill>
                          <a:srgbClr val="000000"/>
                        </a:solidFill>
                        <a:latin typeface="Courier"/>
                        <a:cs typeface="Courier"/>
                      </a:endParaRPr>
                    </a:p>
                  </a:txBody>
                  <a:tcPr marL="0"/>
                </a:tc>
                <a:tc>
                  <a:txBody>
                    <a:bodyPr/>
                    <a:lstStyle/>
                    <a:p>
                      <a:pPr algn="ctr"/>
                      <a:endParaRPr lang="en-US" sz="1800" dirty="0" smtClean="0"/>
                    </a:p>
                    <a:p>
                      <a:pPr algn="ctr"/>
                      <a:r>
                        <a:rPr lang="en-US" sz="1800" dirty="0" smtClean="0"/>
                        <a:t>Site</a:t>
                      </a:r>
                      <a:endParaRPr lang="en-US" sz="1800" b="1" dirty="0">
                        <a:solidFill>
                          <a:srgbClr val="000000"/>
                        </a:solidFill>
                        <a:latin typeface="Courier"/>
                        <a:cs typeface="Courier"/>
                      </a:endParaRPr>
                    </a:p>
                  </a:txBody>
                  <a:tcPr marL="0"/>
                </a:tc>
                <a:tc>
                  <a:txBody>
                    <a:bodyPr/>
                    <a:lstStyle/>
                    <a:p>
                      <a:pPr algn="r"/>
                      <a:r>
                        <a:rPr lang="en-US" sz="1800" dirty="0" smtClean="0"/>
                        <a:t>DOF/</a:t>
                      </a:r>
                      <a:r>
                        <a:rPr lang="en-US" sz="1800" dirty="0" err="1" smtClean="0"/>
                        <a:t>s</a:t>
                      </a:r>
                      <a:endParaRPr lang="en-US" sz="1800" dirty="0" smtClean="0"/>
                    </a:p>
                    <a:p>
                      <a:pPr algn="r"/>
                      <a:r>
                        <a:rPr lang="en-US" sz="1800" dirty="0" smtClean="0"/>
                        <a:t>(</a:t>
                      </a:r>
                      <a:r>
                        <a:rPr lang="en-US" sz="1800" dirty="0" err="1" smtClean="0"/>
                        <a:t>h</a:t>
                      </a:r>
                      <a:r>
                        <a:rPr lang="en-US" sz="1800" dirty="0" smtClean="0"/>
                        <a:t>)</a:t>
                      </a:r>
                      <a:endParaRPr lang="en-US" sz="1800" b="1" dirty="0">
                        <a:solidFill>
                          <a:srgbClr val="000000"/>
                        </a:solidFill>
                        <a:latin typeface="Courier"/>
                        <a:cs typeface="Courier"/>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r>
                        <a:rPr lang="en-US" sz="1800" dirty="0" smtClean="0"/>
                        <a:t>DOF/</a:t>
                      </a:r>
                      <a:r>
                        <a:rPr lang="en-US" sz="1800" dirty="0" err="1" smtClean="0"/>
                        <a:t>s</a:t>
                      </a:r>
                      <a:endParaRPr lang="en-US" sz="1800" dirty="0" smtClean="0"/>
                    </a:p>
                    <a:p>
                      <a:pPr algn="r"/>
                      <a:r>
                        <a:rPr lang="en-US" sz="1800" dirty="0" smtClean="0"/>
                        <a:t>(2h)</a:t>
                      </a:r>
                      <a:endParaRPr lang="en-US" sz="1800" b="1" dirty="0">
                        <a:solidFill>
                          <a:srgbClr val="000000"/>
                        </a:solidFill>
                        <a:latin typeface="Courier"/>
                        <a:cs typeface="Courier"/>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r>
                        <a:rPr lang="en-US" sz="1800" dirty="0" smtClean="0"/>
                        <a:t>DOF/</a:t>
                      </a:r>
                      <a:r>
                        <a:rPr lang="en-US" sz="1800" dirty="0" err="1" smtClean="0"/>
                        <a:t>s</a:t>
                      </a:r>
                      <a:endParaRPr lang="en-US" sz="1800" dirty="0" smtClean="0"/>
                    </a:p>
                    <a:p>
                      <a:pPr algn="r"/>
                      <a:r>
                        <a:rPr lang="en-US" sz="1800" dirty="0" smtClean="0"/>
                        <a:t>(4h)</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MPI</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OMP</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Acc</a:t>
                      </a:r>
                      <a:endParaRPr lang="en-US" sz="1800" b="1" dirty="0">
                        <a:solidFill>
                          <a:srgbClr val="000000"/>
                        </a:solidFill>
                        <a:latin typeface="Courier"/>
                        <a:cs typeface="Courier"/>
                      </a:endParaRPr>
                    </a:p>
                  </a:txBody>
                  <a:tcPr marL="0"/>
                </a:tc>
                <a:tc>
                  <a:txBody>
                    <a:bodyPr/>
                    <a:lstStyle/>
                    <a:p>
                      <a:pPr algn="r"/>
                      <a:r>
                        <a:rPr lang="en-US" sz="1800" dirty="0" smtClean="0"/>
                        <a:t>DOF</a:t>
                      </a:r>
                      <a:r>
                        <a:rPr lang="en-US" sz="1800" baseline="0" dirty="0" smtClean="0"/>
                        <a:t> per </a:t>
                      </a:r>
                      <a:r>
                        <a:rPr lang="en-US" sz="1800" dirty="0" smtClean="0"/>
                        <a:t>Process</a:t>
                      </a:r>
                      <a:endParaRPr lang="en-US" sz="1800" b="1" dirty="0">
                        <a:solidFill>
                          <a:srgbClr val="000000"/>
                        </a:solidFill>
                        <a:latin typeface="Courier"/>
                        <a:cs typeface="Courier"/>
                      </a:endParaRPr>
                    </a:p>
                  </a:txBody>
                  <a:tcPr marL="0"/>
                </a:tc>
                <a:tc>
                  <a:txBody>
                    <a:bodyPr/>
                    <a:lstStyle/>
                    <a:p>
                      <a:pPr algn="r"/>
                      <a:r>
                        <a:rPr lang="en-US" sz="1800" dirty="0" smtClean="0"/>
                        <a:t>Top500 Rank</a:t>
                      </a:r>
                      <a:endParaRPr lang="en-US" sz="1800" b="1" dirty="0">
                        <a:solidFill>
                          <a:srgbClr val="000000"/>
                        </a:solidFill>
                        <a:latin typeface="Courier"/>
                        <a:cs typeface="Courier"/>
                      </a:endParaRPr>
                    </a:p>
                  </a:txBody>
                  <a:tcPr marL="0"/>
                </a:tc>
              </a:tr>
              <a:tr h="370840">
                <a:tc>
                  <a:txBody>
                    <a:bodyPr/>
                    <a:lstStyle/>
                    <a:p>
                      <a:pPr algn="ctr"/>
                      <a:r>
                        <a:rPr lang="en-US" sz="1800" dirty="0" smtClean="0">
                          <a:latin typeface="Arial"/>
                          <a:cs typeface="Arial"/>
                        </a:rPr>
                        <a:t>1</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Mira</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ALCF</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5.00e+11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3.13e+11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1.07e+11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49152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64</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36M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5</a:t>
                      </a:r>
                      <a:endParaRPr lang="en-US" sz="1800" b="0" dirty="0">
                        <a:solidFill>
                          <a:srgbClr val="000000"/>
                        </a:solidFill>
                        <a:latin typeface="Arial"/>
                        <a:cs typeface="Arial"/>
                      </a:endParaRPr>
                    </a:p>
                  </a:txBody>
                  <a:tcPr marL="0"/>
                </a:tc>
              </a:tr>
              <a:tr h="370840">
                <a:tc>
                  <a:txBody>
                    <a:bodyPr/>
                    <a:lstStyle/>
                    <a:p>
                      <a:pPr algn="ctr"/>
                      <a:endParaRPr lang="en-US" sz="1800" b="0" i="0" dirty="0">
                        <a:solidFill>
                          <a:srgbClr val="000000"/>
                        </a:solidFill>
                        <a:latin typeface="Arial"/>
                        <a:cs typeface="Arial"/>
                      </a:endParaRPr>
                    </a:p>
                  </a:txBody>
                  <a:tcPr marL="0"/>
                </a:tc>
                <a:tc>
                  <a:txBody>
                    <a:bodyPr/>
                    <a:lstStyle/>
                    <a:p>
                      <a:pPr algn="ctr"/>
                      <a:endParaRPr lang="en-US" sz="1800" b="0" i="0" dirty="0">
                        <a:solidFill>
                          <a:srgbClr val="000000"/>
                        </a:solidFill>
                        <a:latin typeface="Arial"/>
                        <a:cs typeface="Arial"/>
                      </a:endParaRPr>
                    </a:p>
                  </a:txBody>
                  <a:tcPr marL="0"/>
                </a:tc>
                <a:tc>
                  <a:txBody>
                    <a:bodyPr/>
                    <a:lstStyle/>
                    <a:p>
                      <a:pPr algn="ct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3.95e+11</a:t>
                      </a: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2.86e+11</a:t>
                      </a: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1.07e+11</a:t>
                      </a:r>
                      <a:endParaRPr lang="en-US" sz="1800" b="0" i="0" dirty="0">
                        <a:solidFill>
                          <a:srgbClr val="000000"/>
                        </a:solidFill>
                        <a:latin typeface="Arial"/>
                        <a:cs typeface="Arial"/>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endParaRPr lang="en-US" sz="1800" b="0" i="0" dirty="0" smtClean="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r>
              <a:tr h="370840">
                <a:tc>
                  <a:txBody>
                    <a:bodyPr/>
                    <a:lstStyle/>
                    <a:p>
                      <a:pPr algn="ctr"/>
                      <a:r>
                        <a:rPr lang="en-US" sz="1800" dirty="0" smtClean="0">
                          <a:latin typeface="Arial"/>
                          <a:cs typeface="Arial"/>
                        </a:rPr>
                        <a:t>2</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Edison</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2.96e+11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2.46e+11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1.27e+11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10648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12</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128M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34</a:t>
                      </a:r>
                      <a:endParaRPr lang="en-US" sz="1800" b="0" dirty="0">
                        <a:solidFill>
                          <a:srgbClr val="000000"/>
                        </a:solidFill>
                        <a:latin typeface="Arial"/>
                        <a:cs typeface="Arial"/>
                      </a:endParaRPr>
                    </a:p>
                  </a:txBody>
                  <a:tcPr marL="0"/>
                </a:tc>
              </a:tr>
              <a:tr h="370840">
                <a:tc>
                  <a:txBody>
                    <a:bodyPr/>
                    <a:lstStyle/>
                    <a:p>
                      <a:pPr algn="ctr"/>
                      <a:r>
                        <a:rPr lang="en-US" sz="1800" dirty="0" smtClean="0">
                          <a:latin typeface="Arial"/>
                          <a:cs typeface="Arial"/>
                        </a:rPr>
                        <a:t>3</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Titan</a:t>
                      </a:r>
                    </a:p>
                    <a:p>
                      <a:pPr algn="ctr"/>
                      <a:r>
                        <a:rPr lang="en-US" sz="1800" dirty="0" smtClean="0">
                          <a:latin typeface="Arial"/>
                          <a:cs typeface="Arial"/>
                        </a:rPr>
                        <a:t>(CPU-only)</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OLCF</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1.61e+11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8.25e+10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2.37e+10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36864</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8</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48M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2</a:t>
                      </a:r>
                      <a:endParaRPr lang="en-US" sz="1800" b="0" dirty="0">
                        <a:solidFill>
                          <a:srgbClr val="000000"/>
                        </a:solidFill>
                        <a:latin typeface="Arial"/>
                        <a:cs typeface="Arial"/>
                      </a:endParaRPr>
                    </a:p>
                  </a:txBody>
                  <a:tcPr marL="0"/>
                </a:tc>
              </a:tr>
              <a:tr h="370840">
                <a:tc>
                  <a:txBody>
                    <a:bodyPr/>
                    <a:lstStyle/>
                    <a:p>
                      <a:pPr algn="ctr"/>
                      <a:r>
                        <a:rPr lang="en-US" sz="1800" dirty="0" smtClean="0">
                          <a:latin typeface="Arial"/>
                          <a:cs typeface="Arial"/>
                        </a:rPr>
                        <a:t>4</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Hopper</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7.26e+10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5.45e+10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2.74e+10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21952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16M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62</a:t>
                      </a:r>
                      <a:endParaRPr lang="en-US" sz="1800" b="0" dirty="0">
                        <a:solidFill>
                          <a:srgbClr val="000000"/>
                        </a:solidFill>
                        <a:latin typeface="Arial"/>
                        <a:cs typeface="Arial"/>
                      </a:endParaRPr>
                    </a:p>
                  </a:txBody>
                  <a:tcPr marL="0"/>
                </a:tc>
              </a:tr>
              <a:tr h="370840">
                <a:tc>
                  <a:txBody>
                    <a:bodyPr/>
                    <a:lstStyle/>
                    <a:p>
                      <a:pPr algn="ctr"/>
                      <a:r>
                        <a:rPr lang="en-US" sz="1800" dirty="0" smtClean="0">
                          <a:latin typeface="Arial"/>
                          <a:cs typeface="Arial"/>
                        </a:rPr>
                        <a:t>5</a:t>
                      </a:r>
                      <a:endParaRPr lang="en-US" sz="1800" b="0" dirty="0">
                        <a:solidFill>
                          <a:srgbClr val="000000"/>
                        </a:solidFill>
                        <a:latin typeface="Arial"/>
                        <a:cs typeface="Arial"/>
                      </a:endParaRPr>
                    </a:p>
                  </a:txBody>
                  <a:tcPr marL="0"/>
                </a:tc>
                <a:tc>
                  <a:txBody>
                    <a:bodyPr/>
                    <a:lstStyle/>
                    <a:p>
                      <a:pPr algn="ctr"/>
                      <a:r>
                        <a:rPr lang="en-US" sz="1800" dirty="0" err="1" smtClean="0">
                          <a:latin typeface="Arial"/>
                          <a:cs typeface="Arial"/>
                        </a:rPr>
                        <a:t>SuperMUC</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LRZ</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7.25e+10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5.25e+10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2.80e+10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4096</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8</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54M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20</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rgbClr val="000000"/>
                          </a:solidFill>
                          <a:latin typeface="Arial"/>
                          <a:cs typeface="Arial"/>
                        </a:rPr>
                        <a:t>6</a:t>
                      </a:r>
                      <a:endParaRPr lang="en-US" sz="1800" b="0" dirty="0">
                        <a:solidFill>
                          <a:srgbClr val="000000"/>
                        </a:solidFill>
                        <a:latin typeface="Arial"/>
                        <a:cs typeface="Arial"/>
                      </a:endParaRPr>
                    </a:p>
                  </a:txBody>
                  <a:tcPr marL="0"/>
                </a:tc>
                <a:tc>
                  <a:txBody>
                    <a:bodyPr/>
                    <a:lstStyle/>
                    <a:p>
                      <a:pPr algn="ctr"/>
                      <a:r>
                        <a:rPr lang="en-US" sz="1800" b="0" dirty="0" smtClean="0">
                          <a:solidFill>
                            <a:srgbClr val="000000"/>
                          </a:solidFill>
                          <a:latin typeface="Arial"/>
                          <a:cs typeface="Arial"/>
                        </a:rPr>
                        <a:t>Hazel Hen</a:t>
                      </a:r>
                      <a:endParaRPr lang="en-US" sz="1800" b="0" dirty="0">
                        <a:solidFill>
                          <a:srgbClr val="000000"/>
                        </a:solidFill>
                        <a:latin typeface="Arial"/>
                        <a:cs typeface="Arial"/>
                      </a:endParaRPr>
                    </a:p>
                  </a:txBody>
                  <a:tcPr marL="0"/>
                </a:tc>
                <a:tc>
                  <a:txBody>
                    <a:bodyPr/>
                    <a:lstStyle/>
                    <a:p>
                      <a:pPr algn="ctr"/>
                      <a:r>
                        <a:rPr lang="en-US" sz="1800" b="0" dirty="0" smtClean="0">
                          <a:solidFill>
                            <a:srgbClr val="000000"/>
                          </a:solidFill>
                          <a:latin typeface="Arial"/>
                          <a:cs typeface="Arial"/>
                        </a:rPr>
                        <a:t>HLRS</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1.82e+10</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8.73e+09</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2.02e+09</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1024</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12</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16M</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chemeClr val="dk1"/>
                          </a:solidFill>
                          <a:latin typeface="Arial"/>
                          <a:cs typeface="Arial"/>
                        </a:rPr>
                        <a:t>7</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SX-ACE</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HLRS</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3.24e+09</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1.77e+09</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7.51e+08</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256</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1</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32M</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rgbClr val="000000"/>
                          </a:solidFill>
                          <a:latin typeface="Arial"/>
                          <a:cs typeface="Arial"/>
                        </a:rPr>
                        <a:t>8</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Babbage </a:t>
                      </a:r>
                    </a:p>
                    <a:p>
                      <a:pPr algn="ctr"/>
                      <a:r>
                        <a:rPr lang="en-US" sz="1800" b="0" dirty="0" smtClean="0">
                          <a:latin typeface="Arial"/>
                          <a:cs typeface="Arial"/>
                        </a:rPr>
                        <a:t>(MIC-only)</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7.62e+08</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3.16e+08</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9.93e+07</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256</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45</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8M</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a:t>
                      </a:r>
                      <a:endParaRPr lang="en-US" sz="1800" b="0" dirty="0">
                        <a:solidFill>
                          <a:srgbClr val="000000"/>
                        </a:solidFill>
                        <a:latin typeface="Arial"/>
                        <a:cs typeface="Arial"/>
                      </a:endParaRPr>
                    </a:p>
                  </a:txBody>
                  <a:tcPr marL="0"/>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Titan </a:t>
            </a:r>
            <a:r>
              <a:rPr lang="en-US" dirty="0" err="1" smtClean="0"/>
              <a:t>w/GPUs</a:t>
            </a:r>
            <a:endParaRPr lang="en-US" sz="4800" u="sng" dirty="0"/>
          </a:p>
        </p:txBody>
      </p:sp>
      <p:sp>
        <p:nvSpPr>
          <p:cNvPr id="3" name="Content Placeholder 2"/>
          <p:cNvSpPr>
            <a:spLocks noGrp="1"/>
          </p:cNvSpPr>
          <p:nvPr>
            <p:ph idx="1"/>
          </p:nvPr>
        </p:nvSpPr>
        <p:spPr>
          <a:xfrm>
            <a:off x="457200" y="6019800"/>
            <a:ext cx="13716000" cy="1295400"/>
          </a:xfrm>
        </p:spPr>
        <p:txBody>
          <a:bodyPr anchor="b" anchorCtr="0"/>
          <a:lstStyle/>
          <a:p>
            <a:pPr marL="457200" indent="-457200">
              <a:spcBef>
                <a:spcPts val="0"/>
              </a:spcBef>
            </a:pPr>
            <a:r>
              <a:rPr lang="en-US" sz="1200" dirty="0" smtClean="0"/>
              <a:t>Notes:</a:t>
            </a:r>
          </a:p>
          <a:p>
            <a:pPr marL="228600" indent="-228600">
              <a:spcBef>
                <a:spcPts val="0"/>
              </a:spcBef>
              <a:buFont typeface="Wingdings" charset="2"/>
              <a:buChar char="§"/>
            </a:pPr>
            <a:r>
              <a:rPr lang="en-US" sz="1200" dirty="0" smtClean="0"/>
              <a:t>Mira and Babbage used optimized implementations (alignment intrinsics, loop fission to reduce </a:t>
            </a:r>
            <a:r>
              <a:rPr lang="en-US" sz="1200" dirty="0" err="1" smtClean="0"/>
              <a:t>prefetcher</a:t>
            </a:r>
            <a:r>
              <a:rPr lang="en-US" sz="1200" dirty="0" smtClean="0"/>
              <a:t> contention, OMP4 SIMD </a:t>
            </a:r>
            <a:r>
              <a:rPr lang="en-US" sz="1200" dirty="0" err="1" smtClean="0"/>
              <a:t>pragmas</a:t>
            </a:r>
            <a:r>
              <a:rPr lang="en-US" sz="1200" dirty="0" smtClean="0"/>
              <a:t>, …)</a:t>
            </a:r>
          </a:p>
          <a:p>
            <a:pPr marL="228600" indent="-228600">
              <a:spcBef>
                <a:spcPts val="0"/>
              </a:spcBef>
              <a:buFont typeface="Wingdings" charset="2"/>
              <a:buChar char="§"/>
            </a:pPr>
            <a:r>
              <a:rPr lang="en-US" sz="1200" dirty="0" smtClean="0"/>
              <a:t>Only 22% of SUPER MUC was available</a:t>
            </a:r>
          </a:p>
          <a:p>
            <a:pPr marL="228600" indent="-228600">
              <a:spcBef>
                <a:spcPts val="0"/>
              </a:spcBef>
              <a:buFont typeface="Wingdings" charset="2"/>
              <a:buChar char="§"/>
            </a:pPr>
            <a:r>
              <a:rPr lang="en-US" sz="1200" dirty="0" smtClean="0"/>
              <a:t>Babbage (KNC): 4 MPI per MIC.  MPI performance was poor.  Network scalability was very poor.  Very Sensitive to coarse grid operations.</a:t>
            </a:r>
          </a:p>
          <a:p>
            <a:pPr marL="228600" indent="-228600">
              <a:spcBef>
                <a:spcPts val="0"/>
              </a:spcBef>
              <a:buFont typeface="Wingdings" charset="2"/>
              <a:buChar char="§"/>
            </a:pPr>
            <a:r>
              <a:rPr lang="en-US" sz="1200" dirty="0" smtClean="0"/>
              <a:t>Each solve performs approximately 1200 FP operations per DOF.</a:t>
            </a:r>
            <a:endParaRPr lang="en-US" sz="1200" dirty="0"/>
          </a:p>
        </p:txBody>
      </p:sp>
      <p:sp>
        <p:nvSpPr>
          <p:cNvPr id="5" name="Slide Number Placeholder 4"/>
          <p:cNvSpPr>
            <a:spLocks noGrp="1"/>
          </p:cNvSpPr>
          <p:nvPr>
            <p:ph type="sldNum" sz="quarter" idx="11"/>
          </p:nvPr>
        </p:nvSpPr>
        <p:spPr/>
        <p:txBody>
          <a:bodyPr/>
          <a:lstStyle/>
          <a:p>
            <a:pPr>
              <a:defRPr/>
            </a:pPr>
            <a:fld id="{245E9D0D-5449-D64E-B77D-4219B8BBCCDD}" type="slidenum">
              <a:rPr lang="en-US" smtClean="0"/>
              <a:pPr>
                <a:defRPr/>
              </a:pPr>
              <a:t>29</a:t>
            </a:fld>
            <a:endParaRPr lang="en-US" dirty="0"/>
          </a:p>
        </p:txBody>
      </p:sp>
      <p:graphicFrame>
        <p:nvGraphicFramePr>
          <p:cNvPr id="7" name="Table 6"/>
          <p:cNvGraphicFramePr>
            <a:graphicFrameLocks noGrp="1"/>
          </p:cNvGraphicFramePr>
          <p:nvPr/>
        </p:nvGraphicFramePr>
        <p:xfrm>
          <a:off x="457200" y="1600200"/>
          <a:ext cx="13715999" cy="4516120"/>
        </p:xfrm>
        <a:graphic>
          <a:graphicData uri="http://schemas.openxmlformats.org/drawingml/2006/table">
            <a:tbl>
              <a:tblPr firstRow="1" bandRow="1">
                <a:tableStyleId>{21E4AEA4-8DFA-4A89-87EB-49C32662AFE0}</a:tableStyleId>
              </a:tblPr>
              <a:tblGrid>
                <a:gridCol w="1066800"/>
                <a:gridCol w="1524000"/>
                <a:gridCol w="1066800"/>
                <a:gridCol w="1676400"/>
                <a:gridCol w="1524000"/>
                <a:gridCol w="1524000"/>
                <a:gridCol w="1600200"/>
                <a:gridCol w="609600"/>
                <a:gridCol w="609600"/>
                <a:gridCol w="1447800"/>
                <a:gridCol w="1066799"/>
              </a:tblGrid>
              <a:tr h="370840">
                <a:tc>
                  <a:txBody>
                    <a:bodyPr/>
                    <a:lstStyle/>
                    <a:p>
                      <a:pPr algn="ctr"/>
                      <a:r>
                        <a:rPr lang="en-US" sz="1800" dirty="0" smtClean="0"/>
                        <a:t>HPGMG Rank</a:t>
                      </a:r>
                      <a:endParaRPr lang="en-US" sz="1800" b="1" dirty="0">
                        <a:solidFill>
                          <a:srgbClr val="000000"/>
                        </a:solidFill>
                        <a:latin typeface="Courier"/>
                        <a:cs typeface="Courier"/>
                      </a:endParaRPr>
                    </a:p>
                  </a:txBody>
                  <a:tcPr marL="0"/>
                </a:tc>
                <a:tc>
                  <a:txBody>
                    <a:bodyPr/>
                    <a:lstStyle/>
                    <a:p>
                      <a:pPr algn="ctr"/>
                      <a:r>
                        <a:rPr lang="en-US" sz="1800" dirty="0" smtClean="0"/>
                        <a:t>System</a:t>
                      </a:r>
                    </a:p>
                    <a:p>
                      <a:pPr algn="ctr"/>
                      <a:r>
                        <a:rPr lang="en-US" sz="1800" dirty="0" smtClean="0"/>
                        <a:t>Name</a:t>
                      </a:r>
                      <a:endParaRPr lang="en-US" sz="1800" b="1" dirty="0">
                        <a:solidFill>
                          <a:srgbClr val="000000"/>
                        </a:solidFill>
                        <a:latin typeface="Courier"/>
                        <a:cs typeface="Courier"/>
                      </a:endParaRPr>
                    </a:p>
                  </a:txBody>
                  <a:tcPr marL="0"/>
                </a:tc>
                <a:tc>
                  <a:txBody>
                    <a:bodyPr/>
                    <a:lstStyle/>
                    <a:p>
                      <a:pPr algn="ctr"/>
                      <a:endParaRPr lang="en-US" sz="1800" dirty="0" smtClean="0"/>
                    </a:p>
                    <a:p>
                      <a:pPr algn="ctr"/>
                      <a:r>
                        <a:rPr lang="en-US" sz="1800" dirty="0" smtClean="0"/>
                        <a:t>Site</a:t>
                      </a:r>
                      <a:endParaRPr lang="en-US" sz="1800" b="1" dirty="0">
                        <a:solidFill>
                          <a:srgbClr val="000000"/>
                        </a:solidFill>
                        <a:latin typeface="Courier"/>
                        <a:cs typeface="Courier"/>
                      </a:endParaRPr>
                    </a:p>
                  </a:txBody>
                  <a:tcPr marL="0"/>
                </a:tc>
                <a:tc>
                  <a:txBody>
                    <a:bodyPr/>
                    <a:lstStyle/>
                    <a:p>
                      <a:pPr algn="r"/>
                      <a:r>
                        <a:rPr lang="en-US" sz="1800" dirty="0" smtClean="0"/>
                        <a:t>DOF/</a:t>
                      </a:r>
                      <a:r>
                        <a:rPr lang="en-US" sz="1800" dirty="0" err="1" smtClean="0"/>
                        <a:t>s</a:t>
                      </a:r>
                      <a:endParaRPr lang="en-US" sz="1800" dirty="0" smtClean="0"/>
                    </a:p>
                    <a:p>
                      <a:pPr algn="r"/>
                      <a:r>
                        <a:rPr lang="en-US" sz="1800" dirty="0" smtClean="0"/>
                        <a:t>(</a:t>
                      </a:r>
                      <a:r>
                        <a:rPr lang="en-US" sz="1800" dirty="0" err="1" smtClean="0"/>
                        <a:t>h</a:t>
                      </a:r>
                      <a:r>
                        <a:rPr lang="en-US" sz="1800" dirty="0" smtClean="0"/>
                        <a:t>)</a:t>
                      </a:r>
                      <a:endParaRPr lang="en-US" sz="1800" b="1" dirty="0">
                        <a:solidFill>
                          <a:srgbClr val="000000"/>
                        </a:solidFill>
                        <a:latin typeface="Courier"/>
                        <a:cs typeface="Courier"/>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r>
                        <a:rPr lang="en-US" sz="1800" dirty="0" smtClean="0"/>
                        <a:t>DOF/</a:t>
                      </a:r>
                      <a:r>
                        <a:rPr lang="en-US" sz="1800" dirty="0" err="1" smtClean="0"/>
                        <a:t>s</a:t>
                      </a:r>
                      <a:endParaRPr lang="en-US" sz="1800" dirty="0" smtClean="0"/>
                    </a:p>
                    <a:p>
                      <a:pPr algn="r"/>
                      <a:r>
                        <a:rPr lang="en-US" sz="1800" dirty="0" smtClean="0"/>
                        <a:t>(2h)</a:t>
                      </a:r>
                      <a:endParaRPr lang="en-US" sz="1800" b="1" dirty="0">
                        <a:solidFill>
                          <a:srgbClr val="000000"/>
                        </a:solidFill>
                        <a:latin typeface="Courier"/>
                        <a:cs typeface="Courier"/>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r>
                        <a:rPr lang="en-US" sz="1800" dirty="0" smtClean="0"/>
                        <a:t>DOF/</a:t>
                      </a:r>
                      <a:r>
                        <a:rPr lang="en-US" sz="1800" dirty="0" err="1" smtClean="0"/>
                        <a:t>s</a:t>
                      </a:r>
                      <a:endParaRPr lang="en-US" sz="1800" dirty="0" smtClean="0"/>
                    </a:p>
                    <a:p>
                      <a:pPr algn="r"/>
                      <a:r>
                        <a:rPr lang="en-US" sz="1800" dirty="0" smtClean="0"/>
                        <a:t>(4h)</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MPI</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OMP</a:t>
                      </a:r>
                      <a:endParaRPr lang="en-US" sz="1800" b="1" dirty="0">
                        <a:solidFill>
                          <a:srgbClr val="000000"/>
                        </a:solidFill>
                        <a:latin typeface="Courier"/>
                        <a:cs typeface="Courier"/>
                      </a:endParaRPr>
                    </a:p>
                  </a:txBody>
                  <a:tcPr marL="0"/>
                </a:tc>
                <a:tc>
                  <a:txBody>
                    <a:bodyPr/>
                    <a:lstStyle/>
                    <a:p>
                      <a:pPr algn="r"/>
                      <a:endParaRPr lang="en-US" sz="1800" dirty="0" smtClean="0"/>
                    </a:p>
                    <a:p>
                      <a:pPr algn="r"/>
                      <a:r>
                        <a:rPr lang="en-US" sz="1800" dirty="0" smtClean="0"/>
                        <a:t>Acc</a:t>
                      </a:r>
                      <a:endParaRPr lang="en-US" sz="1800" b="1" dirty="0">
                        <a:solidFill>
                          <a:srgbClr val="000000"/>
                        </a:solidFill>
                        <a:latin typeface="Courier"/>
                        <a:cs typeface="Courier"/>
                      </a:endParaRPr>
                    </a:p>
                  </a:txBody>
                  <a:tcPr marL="0"/>
                </a:tc>
                <a:tc>
                  <a:txBody>
                    <a:bodyPr/>
                    <a:lstStyle/>
                    <a:p>
                      <a:pPr algn="r"/>
                      <a:r>
                        <a:rPr lang="en-US" sz="1800" dirty="0" smtClean="0"/>
                        <a:t>DOF</a:t>
                      </a:r>
                      <a:r>
                        <a:rPr lang="en-US" sz="1800" baseline="0" dirty="0" smtClean="0"/>
                        <a:t> per </a:t>
                      </a:r>
                      <a:r>
                        <a:rPr lang="en-US" sz="1800" dirty="0" smtClean="0"/>
                        <a:t>Process</a:t>
                      </a:r>
                      <a:endParaRPr lang="en-US" sz="1800" b="1" dirty="0">
                        <a:solidFill>
                          <a:srgbClr val="000000"/>
                        </a:solidFill>
                        <a:latin typeface="Courier"/>
                        <a:cs typeface="Courier"/>
                      </a:endParaRPr>
                    </a:p>
                  </a:txBody>
                  <a:tcPr marL="0"/>
                </a:tc>
                <a:tc>
                  <a:txBody>
                    <a:bodyPr/>
                    <a:lstStyle/>
                    <a:p>
                      <a:pPr algn="r"/>
                      <a:r>
                        <a:rPr lang="en-US" sz="1800" dirty="0" smtClean="0"/>
                        <a:t>Top500 Rank</a:t>
                      </a:r>
                      <a:endParaRPr lang="en-US" sz="1800" b="1" dirty="0">
                        <a:solidFill>
                          <a:srgbClr val="000000"/>
                        </a:solidFill>
                        <a:latin typeface="Courier"/>
                        <a:cs typeface="Courier"/>
                      </a:endParaRPr>
                    </a:p>
                  </a:txBody>
                  <a:tcPr marL="0"/>
                </a:tc>
              </a:tr>
              <a:tr h="370840">
                <a:tc>
                  <a:txBody>
                    <a:bodyPr/>
                    <a:lstStyle/>
                    <a:p>
                      <a:pPr algn="ctr"/>
                      <a:r>
                        <a:rPr lang="en-US" sz="1800" dirty="0" smtClean="0">
                          <a:latin typeface="Arial"/>
                          <a:cs typeface="Arial"/>
                        </a:rPr>
                        <a:t>1</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Mira</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ALCF</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5.00e+11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3.13e+11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1.07e+11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49152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64</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36M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5</a:t>
                      </a:r>
                      <a:endParaRPr lang="en-US" sz="1800" b="0" dirty="0">
                        <a:solidFill>
                          <a:srgbClr val="000000"/>
                        </a:solidFill>
                        <a:latin typeface="Arial"/>
                        <a:cs typeface="Arial"/>
                      </a:endParaRPr>
                    </a:p>
                  </a:txBody>
                  <a:tcPr marL="0"/>
                </a:tc>
              </a:tr>
              <a:tr h="370840">
                <a:tc>
                  <a:txBody>
                    <a:bodyPr/>
                    <a:lstStyle/>
                    <a:p>
                      <a:pPr algn="ctr"/>
                      <a:endParaRPr lang="en-US" sz="1800" b="0" i="0" dirty="0">
                        <a:solidFill>
                          <a:srgbClr val="000000"/>
                        </a:solidFill>
                        <a:latin typeface="Arial"/>
                        <a:cs typeface="Arial"/>
                      </a:endParaRPr>
                    </a:p>
                  </a:txBody>
                  <a:tcPr marL="0"/>
                </a:tc>
                <a:tc>
                  <a:txBody>
                    <a:bodyPr/>
                    <a:lstStyle/>
                    <a:p>
                      <a:pPr algn="ctr"/>
                      <a:endParaRPr lang="en-US" sz="1800" b="0" i="0" dirty="0">
                        <a:solidFill>
                          <a:srgbClr val="000000"/>
                        </a:solidFill>
                        <a:latin typeface="Arial"/>
                        <a:cs typeface="Arial"/>
                      </a:endParaRPr>
                    </a:p>
                  </a:txBody>
                  <a:tcPr marL="0"/>
                </a:tc>
                <a:tc>
                  <a:txBody>
                    <a:bodyPr/>
                    <a:lstStyle/>
                    <a:p>
                      <a:pPr algn="ct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3.95e+11</a:t>
                      </a: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2.86e+11</a:t>
                      </a:r>
                      <a:endParaRPr lang="en-US" sz="1800" b="0" i="0" dirty="0">
                        <a:solidFill>
                          <a:srgbClr val="000000"/>
                        </a:solidFill>
                        <a:latin typeface="Arial"/>
                        <a:cs typeface="Arial"/>
                      </a:endParaRPr>
                    </a:p>
                  </a:txBody>
                  <a:tcPr marL="0"/>
                </a:tc>
                <a:tc>
                  <a:txBody>
                    <a:bodyPr/>
                    <a:lstStyle/>
                    <a:p>
                      <a:pPr algn="r"/>
                      <a:r>
                        <a:rPr lang="en-US" sz="1800" kern="0" dirty="0" smtClean="0">
                          <a:latin typeface="Arial"/>
                          <a:cs typeface="Arial"/>
                        </a:rPr>
                        <a:t>1.07e+11</a:t>
                      </a:r>
                      <a:endParaRPr lang="en-US" sz="1800" b="0" i="0" dirty="0">
                        <a:solidFill>
                          <a:srgbClr val="000000"/>
                        </a:solidFill>
                        <a:latin typeface="Arial"/>
                        <a:cs typeface="Arial"/>
                      </a:endParaRPr>
                    </a:p>
                  </a:txBody>
                  <a:tcPr marL="0"/>
                </a:tc>
                <a:tc>
                  <a:txBody>
                    <a:bodyPr/>
                    <a:lstStyle/>
                    <a:p>
                      <a:pPr marL="0" marR="0" indent="0" algn="r" defTabSz="653110" rtl="0" eaLnBrk="1" fontAlgn="auto" latinLnBrk="0" hangingPunct="1">
                        <a:lnSpc>
                          <a:spcPct val="100000"/>
                        </a:lnSpc>
                        <a:spcBef>
                          <a:spcPts val="0"/>
                        </a:spcBef>
                        <a:spcAft>
                          <a:spcPts val="0"/>
                        </a:spcAft>
                        <a:buClrTx/>
                        <a:buSzTx/>
                        <a:buFontTx/>
                        <a:buNone/>
                        <a:tabLst/>
                        <a:defRPr/>
                      </a:pPr>
                      <a:endParaRPr lang="en-US" sz="1800" b="0" i="0" dirty="0" smtClean="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c>
                  <a:txBody>
                    <a:bodyPr/>
                    <a:lstStyle/>
                    <a:p>
                      <a:pPr algn="r"/>
                      <a:endParaRPr lang="en-US" sz="1800" b="0" i="0" dirty="0">
                        <a:solidFill>
                          <a:srgbClr val="000000"/>
                        </a:solidFill>
                        <a:latin typeface="Arial"/>
                        <a:cs typeface="Arial"/>
                      </a:endParaRPr>
                    </a:p>
                  </a:txBody>
                  <a:tcPr marL="0"/>
                </a:tc>
              </a:tr>
              <a:tr h="370840">
                <a:tc>
                  <a:txBody>
                    <a:bodyPr/>
                    <a:lstStyle/>
                    <a:p>
                      <a:pPr algn="ctr"/>
                      <a:r>
                        <a:rPr lang="en-US" sz="1800" b="0" dirty="0" smtClean="0">
                          <a:solidFill>
                            <a:srgbClr val="000000"/>
                          </a:solidFill>
                          <a:latin typeface="Arial"/>
                          <a:cs typeface="Arial"/>
                        </a:rPr>
                        <a:t>2</a:t>
                      </a:r>
                      <a:endParaRPr lang="en-US" sz="1800" b="0" dirty="0">
                        <a:solidFill>
                          <a:srgbClr val="000000"/>
                        </a:solidFill>
                        <a:latin typeface="Arial"/>
                        <a:cs typeface="Arial"/>
                      </a:endParaRPr>
                    </a:p>
                  </a:txBody>
                  <a:tcPr marL="0"/>
                </a:tc>
                <a:tc>
                  <a:txBody>
                    <a:bodyPr/>
                    <a:lstStyle/>
                    <a:p>
                      <a:pPr algn="ctr"/>
                      <a:r>
                        <a:rPr lang="en-US" sz="1800" b="0" dirty="0" smtClean="0">
                          <a:solidFill>
                            <a:srgbClr val="000000"/>
                          </a:solidFill>
                          <a:latin typeface="Arial"/>
                          <a:cs typeface="Arial"/>
                        </a:rPr>
                        <a:t>Titan</a:t>
                      </a:r>
                    </a:p>
                    <a:p>
                      <a:pPr algn="ctr"/>
                      <a:r>
                        <a:rPr lang="en-US" sz="1800" b="0" dirty="0" smtClean="0">
                          <a:solidFill>
                            <a:srgbClr val="000000"/>
                          </a:solidFill>
                          <a:latin typeface="Arial"/>
                          <a:cs typeface="Arial"/>
                        </a:rPr>
                        <a:t>(CPU+GPU)</a:t>
                      </a:r>
                      <a:endParaRPr lang="en-US" sz="1800" b="0" dirty="0">
                        <a:solidFill>
                          <a:srgbClr val="000000"/>
                        </a:solidFill>
                        <a:latin typeface="Arial"/>
                        <a:cs typeface="Arial"/>
                      </a:endParaRPr>
                    </a:p>
                  </a:txBody>
                  <a:tcPr marL="0"/>
                </a:tc>
                <a:tc>
                  <a:txBody>
                    <a:bodyPr/>
                    <a:lstStyle/>
                    <a:p>
                      <a:pPr algn="ctr"/>
                      <a:r>
                        <a:rPr lang="en-US" sz="1800" b="0" dirty="0" smtClean="0">
                          <a:solidFill>
                            <a:srgbClr val="000000"/>
                          </a:solidFill>
                          <a:latin typeface="Arial"/>
                          <a:cs typeface="Arial"/>
                        </a:rPr>
                        <a:t>OLCF</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4.40e+11</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1.63e+11</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3.89e+10</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16384</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4</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32M</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2</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chemeClr val="dk1"/>
                          </a:solidFill>
                          <a:latin typeface="Arial"/>
                          <a:cs typeface="Arial"/>
                        </a:rPr>
                        <a:t>3</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Edison</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2.96e+11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2.46e+11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1.27e+11</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10648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12</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128M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34</a:t>
                      </a:r>
                      <a:endParaRPr lang="en-US" sz="1800" b="0" dirty="0">
                        <a:solidFill>
                          <a:srgbClr val="000000"/>
                        </a:solidFill>
                        <a:latin typeface="Arial"/>
                        <a:cs typeface="Arial"/>
                      </a:endParaRPr>
                    </a:p>
                  </a:txBody>
                  <a:tcPr marL="0"/>
                </a:tc>
              </a:tr>
              <a:tr h="370840">
                <a:tc>
                  <a:txBody>
                    <a:bodyPr/>
                    <a:lstStyle/>
                    <a:p>
                      <a:pPr algn="ctr"/>
                      <a:r>
                        <a:rPr lang="en-US" sz="1800" dirty="0" smtClean="0">
                          <a:latin typeface="Arial"/>
                          <a:cs typeface="Arial"/>
                        </a:rPr>
                        <a:t>4</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Hopper</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7.26e+10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5.45e+10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2.74e+10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21952 </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16M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62</a:t>
                      </a:r>
                      <a:endParaRPr lang="en-US" sz="1800" b="0" dirty="0">
                        <a:solidFill>
                          <a:srgbClr val="000000"/>
                        </a:solidFill>
                        <a:latin typeface="Arial"/>
                        <a:cs typeface="Arial"/>
                      </a:endParaRPr>
                    </a:p>
                  </a:txBody>
                  <a:tcPr marL="0"/>
                </a:tc>
              </a:tr>
              <a:tr h="370840">
                <a:tc>
                  <a:txBody>
                    <a:bodyPr/>
                    <a:lstStyle/>
                    <a:p>
                      <a:pPr algn="ctr"/>
                      <a:r>
                        <a:rPr lang="en-US" sz="1800" dirty="0" smtClean="0">
                          <a:latin typeface="Arial"/>
                          <a:cs typeface="Arial"/>
                        </a:rPr>
                        <a:t>5</a:t>
                      </a:r>
                      <a:endParaRPr lang="en-US" sz="1800" b="0" dirty="0">
                        <a:solidFill>
                          <a:srgbClr val="000000"/>
                        </a:solidFill>
                        <a:latin typeface="Arial"/>
                        <a:cs typeface="Arial"/>
                      </a:endParaRPr>
                    </a:p>
                  </a:txBody>
                  <a:tcPr marL="0"/>
                </a:tc>
                <a:tc>
                  <a:txBody>
                    <a:bodyPr/>
                    <a:lstStyle/>
                    <a:p>
                      <a:pPr algn="ctr"/>
                      <a:r>
                        <a:rPr lang="en-US" sz="1800" dirty="0" err="1" smtClean="0">
                          <a:latin typeface="Arial"/>
                          <a:cs typeface="Arial"/>
                        </a:rPr>
                        <a:t>SuperMUC</a:t>
                      </a:r>
                      <a:endParaRPr lang="en-US" sz="1800" b="0" dirty="0">
                        <a:solidFill>
                          <a:srgbClr val="000000"/>
                        </a:solidFill>
                        <a:latin typeface="Arial"/>
                        <a:cs typeface="Arial"/>
                      </a:endParaRPr>
                    </a:p>
                  </a:txBody>
                  <a:tcPr marL="0"/>
                </a:tc>
                <a:tc>
                  <a:txBody>
                    <a:bodyPr/>
                    <a:lstStyle/>
                    <a:p>
                      <a:pPr algn="ctr"/>
                      <a:r>
                        <a:rPr lang="en-US" sz="1800" dirty="0" smtClean="0">
                          <a:latin typeface="Arial"/>
                          <a:cs typeface="Arial"/>
                        </a:rPr>
                        <a:t>LRZ</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7.25e+10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5.25e+10</a:t>
                      </a:r>
                      <a:endParaRPr lang="en-US" sz="1800" b="0" dirty="0">
                        <a:solidFill>
                          <a:srgbClr val="000000"/>
                        </a:solidFill>
                        <a:latin typeface="Arial"/>
                        <a:cs typeface="Arial"/>
                      </a:endParaRPr>
                    </a:p>
                  </a:txBody>
                  <a:tcPr marL="0"/>
                </a:tc>
                <a:tc>
                  <a:txBody>
                    <a:bodyPr/>
                    <a:lstStyle/>
                    <a:p>
                      <a:pPr algn="r"/>
                      <a:r>
                        <a:rPr lang="en-US" sz="1800" kern="0" dirty="0" smtClean="0">
                          <a:latin typeface="Arial"/>
                          <a:cs typeface="Arial"/>
                        </a:rPr>
                        <a:t>2.80e+10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4096</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8</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54M</a:t>
                      </a:r>
                      <a:endParaRPr lang="en-US" sz="1800" b="0" dirty="0">
                        <a:solidFill>
                          <a:srgbClr val="000000"/>
                        </a:solidFill>
                        <a:latin typeface="Arial"/>
                        <a:cs typeface="Arial"/>
                      </a:endParaRPr>
                    </a:p>
                  </a:txBody>
                  <a:tcPr marL="0"/>
                </a:tc>
                <a:tc>
                  <a:txBody>
                    <a:bodyPr/>
                    <a:lstStyle/>
                    <a:p>
                      <a:pPr algn="r"/>
                      <a:r>
                        <a:rPr lang="en-US" sz="1800" dirty="0" smtClean="0">
                          <a:latin typeface="Arial"/>
                          <a:cs typeface="Arial"/>
                        </a:rPr>
                        <a:t>20</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rgbClr val="000000"/>
                          </a:solidFill>
                          <a:latin typeface="Arial"/>
                          <a:cs typeface="Arial"/>
                        </a:rPr>
                        <a:t>6</a:t>
                      </a:r>
                      <a:endParaRPr lang="en-US" sz="1800" b="0" dirty="0">
                        <a:solidFill>
                          <a:srgbClr val="000000"/>
                        </a:solidFill>
                        <a:latin typeface="Arial"/>
                        <a:cs typeface="Arial"/>
                      </a:endParaRPr>
                    </a:p>
                  </a:txBody>
                  <a:tcPr marL="0"/>
                </a:tc>
                <a:tc>
                  <a:txBody>
                    <a:bodyPr/>
                    <a:lstStyle/>
                    <a:p>
                      <a:pPr algn="ctr"/>
                      <a:r>
                        <a:rPr lang="en-US" sz="1800" b="0" dirty="0" smtClean="0">
                          <a:solidFill>
                            <a:srgbClr val="000000"/>
                          </a:solidFill>
                          <a:latin typeface="Arial"/>
                          <a:cs typeface="Arial"/>
                        </a:rPr>
                        <a:t>Hazel Hen</a:t>
                      </a:r>
                      <a:endParaRPr lang="en-US" sz="1800" b="0" dirty="0">
                        <a:solidFill>
                          <a:srgbClr val="000000"/>
                        </a:solidFill>
                        <a:latin typeface="Arial"/>
                        <a:cs typeface="Arial"/>
                      </a:endParaRPr>
                    </a:p>
                  </a:txBody>
                  <a:tcPr marL="0"/>
                </a:tc>
                <a:tc>
                  <a:txBody>
                    <a:bodyPr/>
                    <a:lstStyle/>
                    <a:p>
                      <a:pPr algn="ctr"/>
                      <a:r>
                        <a:rPr lang="en-US" sz="1800" b="0" dirty="0" smtClean="0">
                          <a:solidFill>
                            <a:srgbClr val="000000"/>
                          </a:solidFill>
                          <a:latin typeface="Arial"/>
                          <a:cs typeface="Arial"/>
                        </a:rPr>
                        <a:t>HLRS</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1.82e+10</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8.73e+09</a:t>
                      </a:r>
                      <a:endParaRPr lang="en-US" sz="1800" b="0" dirty="0">
                        <a:solidFill>
                          <a:srgbClr val="000000"/>
                        </a:solidFill>
                        <a:latin typeface="Arial"/>
                        <a:cs typeface="Arial"/>
                      </a:endParaRPr>
                    </a:p>
                  </a:txBody>
                  <a:tcPr marL="0"/>
                </a:tc>
                <a:tc>
                  <a:txBody>
                    <a:bodyPr/>
                    <a:lstStyle/>
                    <a:p>
                      <a:pPr algn="r"/>
                      <a:r>
                        <a:rPr lang="en-US" sz="1800" b="0" kern="1200" dirty="0" smtClean="0">
                          <a:solidFill>
                            <a:schemeClr val="dk1"/>
                          </a:solidFill>
                          <a:latin typeface="Arial"/>
                          <a:ea typeface="+mn-ea"/>
                          <a:cs typeface="Arial"/>
                        </a:rPr>
                        <a:t>2.02e+09</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1024</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12</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16M</a:t>
                      </a:r>
                      <a:endParaRPr lang="en-US" sz="1800" b="0" dirty="0">
                        <a:solidFill>
                          <a:srgbClr val="000000"/>
                        </a:solidFill>
                        <a:latin typeface="Arial"/>
                        <a:cs typeface="Arial"/>
                      </a:endParaRPr>
                    </a:p>
                  </a:txBody>
                  <a:tcPr marL="0"/>
                </a:tc>
                <a:tc>
                  <a:txBody>
                    <a:bodyPr/>
                    <a:lstStyle/>
                    <a:p>
                      <a:pPr algn="r"/>
                      <a:r>
                        <a:rPr lang="en-US" sz="1800" b="0" dirty="0" smtClean="0">
                          <a:solidFill>
                            <a:srgbClr val="000000"/>
                          </a:solidFill>
                          <a:latin typeface="Arial"/>
                          <a:cs typeface="Arial"/>
                        </a:rPr>
                        <a:t>-</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chemeClr val="dk1"/>
                          </a:solidFill>
                          <a:latin typeface="Arial"/>
                          <a:cs typeface="Arial"/>
                        </a:rPr>
                        <a:t>7</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SX-ACE</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HLRS</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3.24e+09</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1.77e+09</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7.51e+08</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256</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1</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32M</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a:t>
                      </a:r>
                      <a:endParaRPr lang="en-US" sz="1800" b="0" dirty="0">
                        <a:solidFill>
                          <a:srgbClr val="000000"/>
                        </a:solidFill>
                        <a:latin typeface="Arial"/>
                        <a:cs typeface="Arial"/>
                      </a:endParaRPr>
                    </a:p>
                  </a:txBody>
                  <a:tcPr marL="0"/>
                </a:tc>
              </a:tr>
              <a:tr h="370840">
                <a:tc>
                  <a:txBody>
                    <a:bodyPr/>
                    <a:lstStyle/>
                    <a:p>
                      <a:pPr algn="ctr"/>
                      <a:r>
                        <a:rPr lang="en-US" sz="1800" b="0" dirty="0" smtClean="0">
                          <a:solidFill>
                            <a:srgbClr val="000000"/>
                          </a:solidFill>
                          <a:latin typeface="Arial"/>
                          <a:cs typeface="Arial"/>
                        </a:rPr>
                        <a:t>8</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Babbage </a:t>
                      </a:r>
                    </a:p>
                    <a:p>
                      <a:pPr algn="ctr"/>
                      <a:r>
                        <a:rPr lang="en-US" sz="1800" b="0" dirty="0" smtClean="0">
                          <a:latin typeface="Arial"/>
                          <a:cs typeface="Arial"/>
                        </a:rPr>
                        <a:t>(MIC-only)</a:t>
                      </a:r>
                      <a:endParaRPr lang="en-US" sz="1800" b="0" dirty="0">
                        <a:solidFill>
                          <a:srgbClr val="000000"/>
                        </a:solidFill>
                        <a:latin typeface="Arial"/>
                        <a:cs typeface="Arial"/>
                      </a:endParaRPr>
                    </a:p>
                  </a:txBody>
                  <a:tcPr marL="0"/>
                </a:tc>
                <a:tc>
                  <a:txBody>
                    <a:bodyPr/>
                    <a:lstStyle/>
                    <a:p>
                      <a:pPr algn="ctr"/>
                      <a:r>
                        <a:rPr lang="en-US" sz="1800" b="0" dirty="0" smtClean="0">
                          <a:latin typeface="Arial"/>
                          <a:cs typeface="Arial"/>
                        </a:rPr>
                        <a:t>NERSC</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7.62e+08</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3.16e+08</a:t>
                      </a:r>
                      <a:endParaRPr lang="en-US" sz="1800" b="0" dirty="0">
                        <a:solidFill>
                          <a:srgbClr val="000000"/>
                        </a:solidFill>
                        <a:latin typeface="Arial"/>
                        <a:cs typeface="Arial"/>
                      </a:endParaRPr>
                    </a:p>
                  </a:txBody>
                  <a:tcPr marL="0"/>
                </a:tc>
                <a:tc>
                  <a:txBody>
                    <a:bodyPr/>
                    <a:lstStyle/>
                    <a:p>
                      <a:pPr algn="r"/>
                      <a:r>
                        <a:rPr lang="en-US" sz="1800" b="0" kern="0" dirty="0" smtClean="0">
                          <a:latin typeface="Arial"/>
                          <a:cs typeface="Arial"/>
                        </a:rPr>
                        <a:t>9.93e+07</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256</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45</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0</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8M</a:t>
                      </a:r>
                      <a:endParaRPr lang="en-US" sz="1800" b="0" dirty="0">
                        <a:solidFill>
                          <a:srgbClr val="000000"/>
                        </a:solidFill>
                        <a:latin typeface="Arial"/>
                        <a:cs typeface="Arial"/>
                      </a:endParaRPr>
                    </a:p>
                  </a:txBody>
                  <a:tcPr marL="0"/>
                </a:tc>
                <a:tc>
                  <a:txBody>
                    <a:bodyPr/>
                    <a:lstStyle/>
                    <a:p>
                      <a:pPr algn="r"/>
                      <a:r>
                        <a:rPr lang="en-US" sz="1800" b="0" dirty="0" smtClean="0">
                          <a:latin typeface="Arial"/>
                          <a:cs typeface="Arial"/>
                        </a:rPr>
                        <a:t>-</a:t>
                      </a:r>
                      <a:endParaRPr lang="en-US" sz="1800" b="0" dirty="0">
                        <a:solidFill>
                          <a:srgbClr val="000000"/>
                        </a:solidFill>
                        <a:latin typeface="Arial"/>
                        <a:cs typeface="Arial"/>
                      </a:endParaRPr>
                    </a:p>
                  </a:txBody>
                  <a:tcPr marL="0"/>
                </a:tc>
              </a:tr>
            </a:tbl>
          </a:graphicData>
        </a:graphic>
      </p:graphicFrame>
      <p:grpSp>
        <p:nvGrpSpPr>
          <p:cNvPr id="6" name="Group 12"/>
          <p:cNvGrpSpPr/>
          <p:nvPr/>
        </p:nvGrpSpPr>
        <p:grpSpPr>
          <a:xfrm>
            <a:off x="1474829" y="1905000"/>
            <a:ext cx="5665583" cy="1524000"/>
            <a:chOff x="1474829" y="1143000"/>
            <a:chExt cx="5665583" cy="1524000"/>
          </a:xfrm>
          <a:effectLst>
            <a:glow rad="203200">
              <a:schemeClr val="bg1"/>
            </a:glow>
          </a:effectLst>
        </p:grpSpPr>
        <p:sp>
          <p:nvSpPr>
            <p:cNvPr id="8" name="Oval 7"/>
            <p:cNvSpPr/>
            <p:nvPr/>
          </p:nvSpPr>
          <p:spPr bwMode="auto">
            <a:xfrm>
              <a:off x="4343400" y="2133600"/>
              <a:ext cx="1600200" cy="533400"/>
            </a:xfrm>
            <a:prstGeom prst="ellipse">
              <a:avLst/>
            </a:prstGeom>
            <a:noFill/>
            <a:ln w="57150" cap="flat" cmpd="sng" algn="ctr">
              <a:solidFill>
                <a:srgbClr val="FF008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TextBox 8"/>
            <p:cNvSpPr txBox="1"/>
            <p:nvPr/>
          </p:nvSpPr>
          <p:spPr>
            <a:xfrm>
              <a:off x="1474829" y="1143000"/>
              <a:ext cx="5665583" cy="830997"/>
            </a:xfrm>
            <a:prstGeom prst="rect">
              <a:avLst/>
            </a:prstGeom>
            <a:noFill/>
          </p:spPr>
          <p:txBody>
            <a:bodyPr wrap="none" rtlCol="0">
              <a:spAutoFit/>
            </a:bodyPr>
            <a:lstStyle/>
            <a:p>
              <a:pPr algn="ctr"/>
              <a:r>
                <a:rPr lang="en-US" sz="2400" b="1" dirty="0" smtClean="0">
                  <a:solidFill>
                    <a:srgbClr val="FF0080"/>
                  </a:solidFill>
                </a:rPr>
                <a:t>4</a:t>
              </a:r>
              <a:r>
                <a:rPr lang="en-US" sz="2400" b="1" baseline="30000" dirty="0" smtClean="0">
                  <a:solidFill>
                    <a:srgbClr val="FF0080"/>
                  </a:solidFill>
                </a:rPr>
                <a:t>th</a:t>
              </a:r>
              <a:r>
                <a:rPr lang="en-US" sz="2400" b="1" dirty="0" smtClean="0">
                  <a:solidFill>
                    <a:srgbClr val="FF0080"/>
                  </a:solidFill>
                </a:rPr>
                <a:t> order smoother was  well</a:t>
              </a:r>
            </a:p>
            <a:p>
              <a:pPr algn="ctr"/>
              <a:r>
                <a:rPr lang="en-US" sz="2400" b="1" dirty="0" smtClean="0">
                  <a:solidFill>
                    <a:srgbClr val="FF0080"/>
                  </a:solidFill>
                </a:rPr>
                <a:t>below Roofline (</a:t>
              </a:r>
              <a:r>
                <a:rPr lang="en-US" sz="2400" b="1" dirty="0" err="1" smtClean="0">
                  <a:solidFill>
                    <a:srgbClr val="FF0080"/>
                  </a:solidFill>
                </a:rPr>
                <a:t>occupancy+Network</a:t>
              </a:r>
              <a:r>
                <a:rPr lang="en-US" sz="2400" b="1" dirty="0" smtClean="0">
                  <a:solidFill>
                    <a:srgbClr val="FF0080"/>
                  </a:solidFill>
                </a:rPr>
                <a:t>)</a:t>
              </a:r>
            </a:p>
          </p:txBody>
        </p:sp>
        <p:cxnSp>
          <p:nvCxnSpPr>
            <p:cNvPr id="10" name="Straight Connector 9"/>
            <p:cNvCxnSpPr>
              <a:stCxn id="9" idx="2"/>
              <a:endCxn id="8" idx="1"/>
            </p:cNvCxnSpPr>
            <p:nvPr/>
          </p:nvCxnSpPr>
          <p:spPr bwMode="auto">
            <a:xfrm rot="16200000" flipH="1">
              <a:off x="4323823" y="1957794"/>
              <a:ext cx="237718" cy="270123"/>
            </a:xfrm>
            <a:prstGeom prst="line">
              <a:avLst/>
            </a:prstGeom>
            <a:solidFill>
              <a:schemeClr val="accent1"/>
            </a:solidFill>
            <a:ln w="57150" cap="flat" cmpd="sng" algn="ctr">
              <a:solidFill>
                <a:srgbClr val="FF0080"/>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Portability</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3</a:t>
            </a:fld>
            <a:endParaRPr lang="en-US" dirty="0"/>
          </a:p>
        </p:txBody>
      </p:sp>
      <p:sp>
        <p:nvSpPr>
          <p:cNvPr id="198" name="Content Placeholder 2"/>
          <p:cNvSpPr txBox="1">
            <a:spLocks/>
          </p:cNvSpPr>
          <p:nvPr/>
        </p:nvSpPr>
        <p:spPr>
          <a:xfrm>
            <a:off x="914400" y="1600200"/>
            <a:ext cx="6400800" cy="52578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b="1" kern="0" noProof="0" dirty="0" smtClean="0">
                <a:solidFill>
                  <a:srgbClr val="0000FF"/>
                </a:solidFill>
                <a:latin typeface="+mn-lt"/>
                <a:ea typeface="+mn-ea"/>
                <a:cs typeface="+mn-cs"/>
              </a:rPr>
              <a:t>Portability</a:t>
            </a:r>
            <a:r>
              <a:rPr lang="en-US" sz="2400" kern="0" noProof="0" dirty="0" smtClean="0">
                <a:solidFill>
                  <a:srgbClr val="003366"/>
                </a:solidFill>
                <a:latin typeface="+mn-lt"/>
                <a:ea typeface="+mn-ea"/>
                <a:cs typeface="+mn-cs"/>
              </a:rPr>
              <a:t>: Single implementation runs across different systems</a:t>
            </a:r>
          </a:p>
          <a:p>
            <a:pPr marL="274320" lvl="0" indent="-274320" eaLnBrk="0" hangingPunct="0">
              <a:spcBef>
                <a:spcPts val="800"/>
              </a:spcBef>
              <a:buFont typeface="Wingdings" charset="2"/>
              <a:buChar char="§"/>
            </a:pPr>
            <a:r>
              <a:rPr lang="en-US" sz="2400" b="1" kern="0" noProof="0" dirty="0" smtClean="0">
                <a:solidFill>
                  <a:srgbClr val="0000FF"/>
                </a:solidFill>
                <a:latin typeface="+mn-lt"/>
                <a:ea typeface="+mn-ea"/>
                <a:cs typeface="+mn-cs"/>
              </a:rPr>
              <a:t>Performance Portability</a:t>
            </a:r>
            <a:r>
              <a:rPr lang="en-US" sz="2400" kern="0" noProof="0" dirty="0" smtClean="0">
                <a:solidFill>
                  <a:srgbClr val="003366"/>
                </a:solidFill>
                <a:latin typeface="+mn-lt"/>
                <a:ea typeface="+mn-ea"/>
                <a:cs typeface="+mn-cs"/>
              </a:rPr>
              <a:t>: Single implementation delivers </a:t>
            </a:r>
            <a:r>
              <a:rPr lang="en-US" sz="2400" kern="0" dirty="0" smtClean="0">
                <a:solidFill>
                  <a:srgbClr val="003366"/>
                </a:solidFill>
                <a:latin typeface="+mn-lt"/>
                <a:ea typeface="+mn-ea"/>
                <a:cs typeface="+mn-cs"/>
              </a:rPr>
              <a:t>‘good’ performance across…</a:t>
            </a:r>
            <a:endParaRPr lang="en-US" sz="2400" kern="0" noProof="0" dirty="0" smtClean="0">
              <a:solidFill>
                <a:srgbClr val="003366"/>
              </a:solidFill>
              <a:latin typeface="+mn-lt"/>
              <a:ea typeface="+mn-ea"/>
              <a:cs typeface="+mn-cs"/>
            </a:endParaRPr>
          </a:p>
          <a:p>
            <a:pPr marL="548640" lvl="0" indent="-274320" eaLnBrk="0" hangingPunct="0">
              <a:spcBef>
                <a:spcPts val="800"/>
              </a:spcBef>
              <a:buFont typeface="Arial"/>
              <a:buChar char="•"/>
            </a:pPr>
            <a:r>
              <a:rPr lang="en-US" sz="1800" kern="0" noProof="0" dirty="0" smtClean="0">
                <a:solidFill>
                  <a:srgbClr val="003366"/>
                </a:solidFill>
                <a:latin typeface="+mn-lt"/>
                <a:ea typeface="+mn-ea"/>
                <a:cs typeface="+mn-cs"/>
              </a:rPr>
              <a:t>different systems</a:t>
            </a:r>
          </a:p>
          <a:p>
            <a:pPr marL="548640" lvl="0" indent="-274320" eaLnBrk="0" hangingPunct="0">
              <a:spcBef>
                <a:spcPts val="800"/>
              </a:spcBef>
              <a:buFont typeface="Arial"/>
              <a:buChar char="•"/>
            </a:pPr>
            <a:r>
              <a:rPr lang="en-US" sz="1800" kern="0" noProof="0" dirty="0" smtClean="0">
                <a:solidFill>
                  <a:srgbClr val="003366"/>
                </a:solidFill>
                <a:latin typeface="+mn-lt"/>
                <a:ea typeface="+mn-ea"/>
                <a:cs typeface="+mn-cs"/>
              </a:rPr>
              <a:t>different problem sizes</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different </a:t>
            </a:r>
            <a:r>
              <a:rPr lang="en-US" sz="1800" kern="0" noProof="0" dirty="0" smtClean="0">
                <a:solidFill>
                  <a:srgbClr val="003366"/>
                </a:solidFill>
                <a:latin typeface="+mn-lt"/>
                <a:ea typeface="+mn-ea"/>
                <a:cs typeface="+mn-cs"/>
              </a:rPr>
              <a:t>process-thread </a:t>
            </a:r>
            <a:r>
              <a:rPr lang="en-US" sz="1800" kern="0" dirty="0" smtClean="0">
                <a:solidFill>
                  <a:srgbClr val="003366"/>
                </a:solidFill>
                <a:latin typeface="+mn-lt"/>
                <a:ea typeface="+mn-ea"/>
                <a:cs typeface="+mn-cs"/>
              </a:rPr>
              <a:t>balances</a:t>
            </a:r>
            <a:endParaRPr kumimoji="0" lang="en-US" sz="1800" b="0" i="0" u="none" strike="noStrike" kern="0" cap="none" spc="0" normalizeH="0" baseline="0" noProof="0" dirty="0" smtClean="0">
              <a:ln>
                <a:noFill/>
              </a:ln>
              <a:solidFill>
                <a:srgbClr val="003366"/>
              </a:solidFill>
              <a:effectLst/>
              <a:uLnTx/>
              <a:uFillTx/>
              <a:latin typeface="+mn-lt"/>
              <a:ea typeface="+mn-ea"/>
              <a:cs typeface="+mn-cs"/>
            </a:endParaRPr>
          </a:p>
          <a:p>
            <a:pPr marL="274320" lvl="0" indent="-274320" eaLnBrk="0" hangingPunct="0">
              <a:spcBef>
                <a:spcPts val="800"/>
              </a:spcBef>
              <a:buFont typeface="Wingdings" charset="2"/>
              <a:buChar char="§"/>
            </a:pPr>
            <a:r>
              <a:rPr lang="en-US" sz="2400" b="1" kern="0" dirty="0" smtClean="0">
                <a:solidFill>
                  <a:srgbClr val="0000FF"/>
                </a:solidFill>
              </a:rPr>
              <a:t>Good Performance</a:t>
            </a:r>
            <a:r>
              <a:rPr lang="en-US" sz="2400" kern="0" dirty="0" smtClean="0">
                <a:solidFill>
                  <a:srgbClr val="003366"/>
                </a:solidFill>
              </a:rPr>
              <a:t>…</a:t>
            </a:r>
          </a:p>
          <a:p>
            <a:pPr marL="548640" lvl="0" indent="-274320" eaLnBrk="0" hangingPunct="0">
              <a:spcBef>
                <a:spcPts val="800"/>
              </a:spcBef>
              <a:buFont typeface="Arial"/>
              <a:buChar char="•"/>
            </a:pPr>
            <a:r>
              <a:rPr lang="en-US" sz="1800" kern="0" dirty="0" smtClean="0">
                <a:solidFill>
                  <a:srgbClr val="003366"/>
                </a:solidFill>
              </a:rPr>
              <a:t>close to Roofline</a:t>
            </a:r>
          </a:p>
          <a:p>
            <a:pPr marL="548640" lvl="0" indent="-274320" eaLnBrk="0" hangingPunct="0">
              <a:spcBef>
                <a:spcPts val="800"/>
              </a:spcBef>
              <a:buFont typeface="Arial"/>
              <a:buChar char="•"/>
            </a:pPr>
            <a:r>
              <a:rPr lang="en-US" sz="1800" kern="0" dirty="0" smtClean="0">
                <a:solidFill>
                  <a:srgbClr val="003366"/>
                </a:solidFill>
              </a:rPr>
              <a:t>close to compulsory data movement</a:t>
            </a:r>
          </a:p>
          <a:p>
            <a:pPr marL="548640" lvl="0" indent="-274320" eaLnBrk="0" hangingPunct="0">
              <a:spcBef>
                <a:spcPts val="800"/>
              </a:spcBef>
              <a:buFont typeface="Arial"/>
              <a:buChar char="•"/>
            </a:pPr>
            <a:r>
              <a:rPr lang="en-US" sz="1800" kern="0" dirty="0" smtClean="0">
                <a:solidFill>
                  <a:srgbClr val="003366"/>
                </a:solidFill>
              </a:rPr>
              <a:t>high bandwidth for </a:t>
            </a:r>
            <a:r>
              <a:rPr lang="en-US" sz="1800" kern="0" dirty="0" err="1" smtClean="0">
                <a:solidFill>
                  <a:srgbClr val="003366"/>
                </a:solidFill>
              </a:rPr>
              <a:t>memory(cache</a:t>
            </a:r>
            <a:r>
              <a:rPr lang="en-US" sz="1800" kern="0" dirty="0" smtClean="0">
                <a:solidFill>
                  <a:srgbClr val="003366"/>
                </a:solidFill>
              </a:rPr>
              <a:t>)-bound kernels</a:t>
            </a:r>
          </a:p>
          <a:p>
            <a:pPr marL="548640" lvl="0" indent="-274320" eaLnBrk="0" hangingPunct="0">
              <a:spcBef>
                <a:spcPts val="800"/>
              </a:spcBef>
              <a:buFont typeface="Arial"/>
              <a:buChar char="•"/>
            </a:pPr>
            <a:r>
              <a:rPr lang="en-US" sz="1800" kern="0" dirty="0" smtClean="0">
                <a:solidFill>
                  <a:srgbClr val="003366"/>
                </a:solidFill>
              </a:rPr>
              <a:t>near peak for compute-bound kernels</a:t>
            </a:r>
          </a:p>
        </p:txBody>
      </p:sp>
      <p:pic>
        <p:nvPicPr>
          <p:cNvPr id="48" name="Picture 47" descr="roofline_dlp.pdf"/>
          <p:cNvPicPr>
            <a:picLocks noChangeAspect="1"/>
          </p:cNvPicPr>
          <p:nvPr/>
        </p:nvPicPr>
        <mc:AlternateContent xmlns:ma="http://schemas.microsoft.com/office/mac/drawingml/2008/main">
          <mc:Choice Requires="ma">
            <p:blipFill>
              <a:blip r:embed="rId2"/>
              <a:srcRect l="3750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3"/>
              <a:srcRect l="37500"/>
              <a:stretch>
                <a:fillRect/>
              </a:stretch>
            </p:blipFill>
          </mc:Fallback>
        </mc:AlternateContent>
        <p:spPr>
          <a:xfrm>
            <a:off x="7391400" y="1600200"/>
            <a:ext cx="4571983" cy="3657600"/>
          </a:xfrm>
          <a:prstGeom prst="rect">
            <a:avLst/>
          </a:prstGeom>
        </p:spPr>
      </p:pic>
      <p:pic>
        <p:nvPicPr>
          <p:cNvPr id="56" name="Picture 55" descr="roofline_ai.pdf"/>
          <p:cNvPicPr>
            <a:picLocks noChangeAspect="1"/>
          </p:cNvPicPr>
          <p:nvPr/>
        </p:nvPicPr>
        <mc:AlternateContent xmlns:ma="http://schemas.microsoft.com/office/mac/drawingml/2008/main">
          <mc:Choice Requires="ma">
            <p:blipFill>
              <a:blip r:embed="rId4"/>
              <a:srcRect l="5000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
              <a:srcRect l="50000"/>
              <a:stretch>
                <a:fillRect/>
              </a:stretch>
            </p:blipFill>
          </mc:Fallback>
        </mc:AlternateContent>
        <p:spPr>
          <a:xfrm>
            <a:off x="10515583" y="3581400"/>
            <a:ext cx="3657564" cy="36576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2514600"/>
            <a:ext cx="12801600" cy="1600200"/>
          </a:xfrm>
        </p:spPr>
        <p:txBody>
          <a:bodyPr/>
          <a:lstStyle/>
          <a:p>
            <a:r>
              <a:rPr lang="en-US" sz="9600" dirty="0" smtClean="0"/>
              <a:t>Summary</a:t>
            </a:r>
            <a:endParaRPr lang="en-US" sz="9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31</a:t>
            </a:fld>
            <a:endParaRPr lang="en-US" dirty="0"/>
          </a:p>
        </p:txBody>
      </p:sp>
      <p:sp>
        <p:nvSpPr>
          <p:cNvPr id="198" name="Content Placeholder 2"/>
          <p:cNvSpPr txBox="1">
            <a:spLocks/>
          </p:cNvSpPr>
          <p:nvPr/>
        </p:nvSpPr>
        <p:spPr>
          <a:xfrm>
            <a:off x="914400" y="1600200"/>
            <a:ext cx="12801600" cy="52578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Performance portability is more than simply cross architecture portability</a:t>
            </a:r>
          </a:p>
          <a:p>
            <a:pPr marL="274320" lvl="0" indent="-274320" eaLnBrk="0" hangingPunct="0">
              <a:spcBef>
                <a:spcPts val="800"/>
              </a:spcBef>
              <a:buFont typeface="Wingdings" charset="2"/>
              <a:buChar char="§"/>
            </a:pPr>
            <a:r>
              <a:rPr lang="en-US" sz="2400" kern="0" dirty="0" smtClean="0">
                <a:solidFill>
                  <a:srgbClr val="003366"/>
                </a:solidFill>
                <a:latin typeface="+mn-lt"/>
                <a:ea typeface="+mn-ea"/>
                <a:cs typeface="+mn-cs"/>
              </a:rPr>
              <a:t>Performance portability must be enduring across…</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architectures (in space and in time)</a:t>
            </a:r>
          </a:p>
          <a:p>
            <a:pPr marL="548640" indent="-274320" eaLnBrk="0" hangingPunct="0">
              <a:spcBef>
                <a:spcPts val="800"/>
              </a:spcBef>
              <a:buFont typeface="Arial"/>
              <a:buChar char="•"/>
            </a:pPr>
            <a:r>
              <a:rPr lang="en-US" sz="1800" kern="0" dirty="0" smtClean="0">
                <a:solidFill>
                  <a:srgbClr val="003366"/>
                </a:solidFill>
              </a:rPr>
              <a:t>vector width, number of cores, etc…</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compilers/centers (support both evolves and lags)</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problem sizes</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processes vs. threads</a:t>
            </a:r>
            <a:endParaRPr lang="en-US" sz="2400" kern="0" noProof="0" dirty="0" smtClean="0">
              <a:solidFill>
                <a:srgbClr val="003366"/>
              </a:solidFill>
              <a:latin typeface="+mn-lt"/>
              <a:ea typeface="+mn-ea"/>
              <a:cs typeface="+mn-cs"/>
            </a:endParaRPr>
          </a:p>
          <a:p>
            <a:pPr marL="274320" lvl="0" indent="-274320" eaLnBrk="0" hangingPunct="0">
              <a:spcBef>
                <a:spcPts val="800"/>
              </a:spcBef>
              <a:buFont typeface="Wingdings" charset="2"/>
              <a:buChar char="§"/>
            </a:pPr>
            <a:r>
              <a:rPr lang="en-US" sz="2400" b="1" kern="0" noProof="0" dirty="0" smtClean="0">
                <a:solidFill>
                  <a:srgbClr val="FF0080"/>
                </a:solidFill>
                <a:latin typeface="+mn-lt"/>
                <a:ea typeface="+mn-ea"/>
                <a:cs typeface="+mn-cs"/>
              </a:rPr>
              <a:t>Performance portability across CPUs is very hard to realize today…</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Although newer programming model constructs facilitate implementation, they are rarely performance portable</a:t>
            </a:r>
          </a:p>
          <a:p>
            <a:pPr marL="548640" indent="-274320" eaLnBrk="0" hangingPunct="0">
              <a:spcBef>
                <a:spcPts val="800"/>
              </a:spcBef>
              <a:buFont typeface="Arial"/>
              <a:buChar char="•"/>
            </a:pPr>
            <a:r>
              <a:rPr lang="en-US" sz="1800" kern="0" dirty="0" smtClean="0">
                <a:solidFill>
                  <a:srgbClr val="003366"/>
                </a:solidFill>
              </a:rPr>
              <a:t>Not all compilers implement the latest standards (lack of portability, let alone performance portability)</a:t>
            </a:r>
          </a:p>
          <a:p>
            <a:pPr marL="548640" indent="-274320" eaLnBrk="0" hangingPunct="0">
              <a:spcBef>
                <a:spcPts val="800"/>
              </a:spcBef>
              <a:buFont typeface="Arial"/>
              <a:buChar char="•"/>
            </a:pPr>
            <a:r>
              <a:rPr lang="en-US" sz="1800" kern="0" dirty="0" smtClean="0">
                <a:solidFill>
                  <a:srgbClr val="003366"/>
                </a:solidFill>
              </a:rPr>
              <a:t>Some compilers require compiler-specific functions (__assume, __</a:t>
            </a:r>
            <a:r>
              <a:rPr lang="en-US" sz="1800" kern="0" dirty="0" err="1" smtClean="0">
                <a:solidFill>
                  <a:srgbClr val="003366"/>
                </a:solidFill>
              </a:rPr>
              <a:t>assume_aligned</a:t>
            </a:r>
            <a:r>
              <a:rPr lang="en-US" sz="1800" kern="0" dirty="0" smtClean="0">
                <a:solidFill>
                  <a:srgbClr val="003366"/>
                </a:solidFill>
              </a:rPr>
              <a:t>, __</a:t>
            </a:r>
            <a:r>
              <a:rPr lang="en-US" sz="1800" kern="0" dirty="0" err="1" smtClean="0">
                <a:solidFill>
                  <a:srgbClr val="003366"/>
                </a:solidFill>
              </a:rPr>
              <a:t>alignx</a:t>
            </a:r>
            <a:r>
              <a:rPr lang="en-US" sz="1800" kern="0" dirty="0" smtClean="0">
                <a:solidFill>
                  <a:srgbClr val="003366"/>
                </a:solidFill>
              </a:rPr>
              <a:t>, etc…) to </a:t>
            </a:r>
            <a:r>
              <a:rPr lang="en-US" sz="1800" kern="0" dirty="0" err="1" smtClean="0">
                <a:solidFill>
                  <a:srgbClr val="003366"/>
                </a:solidFill>
              </a:rPr>
              <a:t>vectorize</a:t>
            </a:r>
            <a:r>
              <a:rPr lang="en-US" sz="1800" kern="0" dirty="0" smtClean="0">
                <a:solidFill>
                  <a:srgbClr val="003366"/>
                </a:solidFill>
              </a:rPr>
              <a:t> and maximize performance</a:t>
            </a:r>
          </a:p>
          <a:p>
            <a:pPr marL="548640" indent="-274320" eaLnBrk="0" hangingPunct="0">
              <a:spcBef>
                <a:spcPts val="800"/>
              </a:spcBef>
              <a:buFont typeface="Arial"/>
              <a:buChar char="•"/>
            </a:pPr>
            <a:r>
              <a:rPr lang="en-US" sz="1800" b="1" kern="0" dirty="0" smtClean="0">
                <a:solidFill>
                  <a:srgbClr val="0000FF"/>
                </a:solidFill>
              </a:rPr>
              <a:t>Ultimately, transforming the code and exploiting the most ubiquitous constructs (e.g., #</a:t>
            </a:r>
            <a:r>
              <a:rPr lang="en-US" sz="1800" b="1" kern="0" dirty="0" err="1" smtClean="0">
                <a:solidFill>
                  <a:srgbClr val="0000FF"/>
                </a:solidFill>
              </a:rPr>
              <a:t>pragma</a:t>
            </a:r>
            <a:r>
              <a:rPr lang="en-US" sz="1800" b="1" kern="0" dirty="0" smtClean="0">
                <a:solidFill>
                  <a:srgbClr val="0000FF"/>
                </a:solidFill>
              </a:rPr>
              <a:t> </a:t>
            </a:r>
            <a:r>
              <a:rPr lang="en-US" sz="1800" b="1" kern="0" dirty="0" err="1" smtClean="0">
                <a:solidFill>
                  <a:srgbClr val="0000FF"/>
                </a:solidFill>
              </a:rPr>
              <a:t>omp</a:t>
            </a:r>
            <a:r>
              <a:rPr lang="en-US" sz="1800" b="1" kern="0" dirty="0" smtClean="0">
                <a:solidFill>
                  <a:srgbClr val="0000FF"/>
                </a:solidFill>
              </a:rPr>
              <a:t> for) delivered best performance portability</a:t>
            </a:r>
            <a:endParaRPr lang="en-US" sz="1800" kern="0" dirty="0" smtClean="0">
              <a:solidFill>
                <a:srgbClr val="0000FF"/>
              </a:solidFill>
              <a:latin typeface="+mn-lt"/>
              <a:ea typeface="+mn-ea"/>
              <a:cs typeface="+mn-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32</a:t>
            </a:fld>
            <a:endParaRPr lang="en-US" dirty="0"/>
          </a:p>
        </p:txBody>
      </p:sp>
      <p:sp>
        <p:nvSpPr>
          <p:cNvPr id="198" name="Content Placeholder 2"/>
          <p:cNvSpPr txBox="1">
            <a:spLocks/>
          </p:cNvSpPr>
          <p:nvPr/>
        </p:nvSpPr>
        <p:spPr>
          <a:xfrm>
            <a:off x="914400" y="1600200"/>
            <a:ext cx="12801600" cy="52578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t>Today, </a:t>
            </a:r>
            <a:r>
              <a:rPr lang="en-US" sz="2400" b="1" kern="0" dirty="0" err="1" smtClean="0">
                <a:solidFill>
                  <a:srgbClr val="FF0080"/>
                </a:solidFill>
              </a:rPr>
              <a:t>GPUs</a:t>
            </a:r>
            <a:r>
              <a:rPr lang="en-US" sz="2400" b="1" kern="0" dirty="0" smtClean="0">
                <a:solidFill>
                  <a:srgbClr val="FF0080"/>
                </a:solidFill>
              </a:rPr>
              <a:t> break portability</a:t>
            </a:r>
            <a:r>
              <a:rPr lang="en-US" sz="2400" kern="0" dirty="0" smtClean="0">
                <a:solidFill>
                  <a:srgbClr val="000000"/>
                </a:solidFill>
              </a:rPr>
              <a:t> (let alone performance portability)…</a:t>
            </a:r>
          </a:p>
          <a:p>
            <a:pPr marL="548640" lvl="0" indent="-274320" eaLnBrk="0" hangingPunct="0">
              <a:spcBef>
                <a:spcPts val="800"/>
              </a:spcBef>
              <a:buFont typeface="Arial"/>
              <a:buChar char="•"/>
            </a:pPr>
            <a:r>
              <a:rPr lang="en-US" sz="1800" kern="0" dirty="0" smtClean="0">
                <a:solidFill>
                  <a:srgbClr val="000000"/>
                </a:solidFill>
              </a:rPr>
              <a:t>vendor-specific programming models (d</a:t>
            </a:r>
            <a:r>
              <a:rPr lang="en-US" sz="1800" kern="0" dirty="0" smtClean="0">
                <a:solidFill>
                  <a:srgbClr val="003366"/>
                </a:solidFill>
              </a:rPr>
              <a:t>ifferent syntax)</a:t>
            </a:r>
          </a:p>
          <a:p>
            <a:pPr marL="548640" lvl="0" indent="-274320" eaLnBrk="0" hangingPunct="0">
              <a:spcBef>
                <a:spcPts val="800"/>
              </a:spcBef>
              <a:buFont typeface="Arial"/>
              <a:buChar char="•"/>
            </a:pPr>
            <a:r>
              <a:rPr lang="en-US" sz="1800" kern="0" dirty="0" smtClean="0">
                <a:solidFill>
                  <a:srgbClr val="003366"/>
                </a:solidFill>
              </a:rPr>
              <a:t>accelerator-specific standards-based programming models </a:t>
            </a:r>
            <a:r>
              <a:rPr lang="en-US" sz="1800" b="1" kern="0" dirty="0" smtClean="0">
                <a:solidFill>
                  <a:srgbClr val="FF0080"/>
                </a:solidFill>
              </a:rPr>
              <a:t>that targets </a:t>
            </a:r>
            <a:r>
              <a:rPr lang="en-US" sz="1800" b="1" kern="0" dirty="0" err="1" smtClean="0">
                <a:solidFill>
                  <a:srgbClr val="FF0080"/>
                </a:solidFill>
              </a:rPr>
              <a:t>GPUs</a:t>
            </a:r>
            <a:r>
              <a:rPr lang="en-US" sz="1800" b="1" kern="0" dirty="0" smtClean="0">
                <a:solidFill>
                  <a:srgbClr val="FF0080"/>
                </a:solidFill>
              </a:rPr>
              <a:t> from 4 years ago</a:t>
            </a:r>
            <a:endParaRPr lang="en-US" sz="1800" kern="0" dirty="0" smtClean="0">
              <a:solidFill>
                <a:srgbClr val="003366"/>
              </a:solidFill>
            </a:endParaRPr>
          </a:p>
          <a:p>
            <a:pPr marL="548640" lvl="0" indent="-274320" eaLnBrk="0" hangingPunct="0">
              <a:spcBef>
                <a:spcPts val="800"/>
              </a:spcBef>
              <a:buFont typeface="Arial"/>
              <a:buChar char="•"/>
            </a:pPr>
            <a:r>
              <a:rPr lang="en-US" sz="1800" kern="0" dirty="0" smtClean="0">
                <a:solidFill>
                  <a:srgbClr val="003366"/>
                </a:solidFill>
              </a:rPr>
              <a:t>user must decide whether code runs on CPU or GPU</a:t>
            </a:r>
          </a:p>
          <a:p>
            <a:pPr marL="274320" lvl="0" indent="-274320" eaLnBrk="0" hangingPunct="0">
              <a:spcBef>
                <a:spcPts val="800"/>
              </a:spcBef>
              <a:buFont typeface="Wingdings" charset="2"/>
              <a:buChar char="§"/>
            </a:pPr>
            <a:r>
              <a:rPr lang="en-US" sz="2400" kern="0" dirty="0" smtClean="0"/>
              <a:t>For operations on block structured grids, </a:t>
            </a:r>
            <a:r>
              <a:rPr lang="en-US" sz="2400" b="1" kern="0" dirty="0" smtClean="0">
                <a:solidFill>
                  <a:srgbClr val="0000FF"/>
                </a:solidFill>
              </a:rPr>
              <a:t>many concepts are common/similar…</a:t>
            </a:r>
          </a:p>
          <a:p>
            <a:pPr marL="548640" lvl="0" indent="-274320" eaLnBrk="0" hangingPunct="0">
              <a:spcBef>
                <a:spcPts val="800"/>
              </a:spcBef>
              <a:buFont typeface="Arial"/>
              <a:buChar char="•"/>
            </a:pPr>
            <a:r>
              <a:rPr lang="en-US" sz="1800" kern="0" dirty="0" smtClean="0">
                <a:solidFill>
                  <a:srgbClr val="003366"/>
                </a:solidFill>
              </a:rPr>
              <a:t>Unified/Zero Copy Memory greatly simplify data locality (more in line with CPUs)</a:t>
            </a:r>
          </a:p>
          <a:p>
            <a:pPr marL="548640" lvl="0" indent="-274320" eaLnBrk="0" hangingPunct="0">
              <a:spcBef>
                <a:spcPts val="800"/>
              </a:spcBef>
              <a:buFont typeface="Arial"/>
              <a:buChar char="•"/>
            </a:pPr>
            <a:r>
              <a:rPr lang="en-US" sz="1800" kern="0" dirty="0" smtClean="0">
                <a:solidFill>
                  <a:srgbClr val="003366"/>
                </a:solidFill>
              </a:rPr>
              <a:t>Same conceptual approach to on-node parallelism (operations on tasks/tiles)</a:t>
            </a:r>
          </a:p>
          <a:p>
            <a:pPr marL="274320" lvl="0" indent="-274320" eaLnBrk="0" hangingPunct="0">
              <a:spcBef>
                <a:spcPts val="800"/>
              </a:spcBef>
              <a:buFont typeface="Wingdings" charset="2"/>
              <a:buChar char="§"/>
            </a:pPr>
            <a:r>
              <a:rPr lang="en-US" sz="2400" b="1" kern="0" dirty="0" smtClean="0">
                <a:solidFill>
                  <a:srgbClr val="FF0080"/>
                </a:solidFill>
                <a:latin typeface="+mn-lt"/>
                <a:ea typeface="+mn-ea"/>
                <a:cs typeface="+mn-cs"/>
              </a:rPr>
              <a:t>… but they use different syntax (C/</a:t>
            </a:r>
            <a:r>
              <a:rPr lang="en-US" sz="2400" b="1" kern="0" dirty="0" err="1" smtClean="0">
                <a:solidFill>
                  <a:srgbClr val="FF0080"/>
                </a:solidFill>
                <a:latin typeface="+mn-lt"/>
                <a:ea typeface="+mn-ea"/>
                <a:cs typeface="+mn-cs"/>
              </a:rPr>
              <a:t>OpenMP</a:t>
            </a:r>
            <a:r>
              <a:rPr lang="en-US" sz="2400" b="1" kern="0" dirty="0" smtClean="0">
                <a:solidFill>
                  <a:srgbClr val="FF0080"/>
                </a:solidFill>
                <a:latin typeface="+mn-lt"/>
                <a:ea typeface="+mn-ea"/>
                <a:cs typeface="+mn-cs"/>
              </a:rPr>
              <a:t> vs. CUDA)</a:t>
            </a:r>
            <a:r>
              <a:rPr lang="en-US" sz="2400" b="1" kern="0" dirty="0" smtClean="0">
                <a:solidFill>
                  <a:srgbClr val="FF6666"/>
                </a:solidFill>
                <a:latin typeface="+mn-lt"/>
                <a:ea typeface="+mn-ea"/>
                <a:cs typeface="+mn-cs"/>
              </a:rPr>
              <a:t> </a:t>
            </a:r>
            <a:r>
              <a:rPr lang="en-US" sz="2400" kern="0" dirty="0" smtClean="0">
                <a:solidFill>
                  <a:srgbClr val="003366"/>
                </a:solidFill>
                <a:latin typeface="+mn-lt"/>
                <a:ea typeface="+mn-ea"/>
                <a:cs typeface="+mn-cs"/>
              </a:rPr>
              <a:t>and </a:t>
            </a:r>
            <a:r>
              <a:rPr lang="en-US" sz="2400" kern="0" dirty="0" err="1" smtClean="0">
                <a:solidFill>
                  <a:srgbClr val="003366"/>
                </a:solidFill>
                <a:latin typeface="+mn-lt"/>
                <a:ea typeface="+mn-ea"/>
                <a:cs typeface="+mn-cs"/>
              </a:rPr>
              <a:t>GPUs</a:t>
            </a:r>
            <a:r>
              <a:rPr lang="en-US" sz="2400" kern="0" dirty="0" smtClean="0">
                <a:solidFill>
                  <a:srgbClr val="003366"/>
                </a:solidFill>
                <a:latin typeface="+mn-lt"/>
                <a:ea typeface="+mn-ea"/>
                <a:cs typeface="+mn-cs"/>
              </a:rPr>
              <a:t> required more tuning</a:t>
            </a:r>
          </a:p>
          <a:p>
            <a:pPr marL="274320" lvl="0" indent="-274320" eaLnBrk="0" hangingPunct="0">
              <a:spcBef>
                <a:spcPts val="800"/>
              </a:spcBef>
              <a:buFont typeface="Wingdings" charset="2"/>
              <a:buChar char="§"/>
            </a:pPr>
            <a:endParaRPr lang="en-US" sz="2400" kern="0" dirty="0" smtClean="0">
              <a:solidFill>
                <a:srgbClr val="003366"/>
              </a:solidFill>
              <a:latin typeface="+mn-lt"/>
              <a:ea typeface="+mn-ea"/>
              <a:cs typeface="+mn-cs"/>
            </a:endParaRPr>
          </a:p>
          <a:p>
            <a:pPr marL="274320" lvl="0" indent="-274320" eaLnBrk="0" hangingPunct="0">
              <a:spcBef>
                <a:spcPts val="800"/>
              </a:spcBef>
              <a:buFont typeface="Wingdings" charset="2"/>
              <a:buChar char="§"/>
            </a:pPr>
            <a:r>
              <a:rPr lang="en-US" sz="2400" kern="0" dirty="0" smtClean="0">
                <a:solidFill>
                  <a:srgbClr val="003366"/>
                </a:solidFill>
                <a:latin typeface="+mn-lt"/>
                <a:ea typeface="+mn-ea"/>
                <a:cs typeface="+mn-cs"/>
              </a:rPr>
              <a:t>This suggests that a true standards-based approach is </a:t>
            </a:r>
            <a:r>
              <a:rPr lang="en-US" sz="2400" b="1" kern="0" dirty="0" smtClean="0">
                <a:solidFill>
                  <a:srgbClr val="0000FF"/>
                </a:solidFill>
                <a:latin typeface="+mn-lt"/>
                <a:ea typeface="+mn-ea"/>
                <a:cs typeface="+mn-cs"/>
              </a:rPr>
              <a:t>increasingly feasible</a:t>
            </a:r>
            <a:r>
              <a:rPr lang="en-US" sz="2400" kern="0" dirty="0" smtClean="0">
                <a:solidFill>
                  <a:srgbClr val="003366"/>
                </a:solidFill>
                <a:latin typeface="+mn-lt"/>
                <a:ea typeface="+mn-ea"/>
                <a:cs typeface="+mn-cs"/>
              </a:rPr>
              <a:t>…</a:t>
            </a:r>
            <a:endParaRPr lang="en-US" sz="1800" b="1" kern="0" dirty="0" smtClean="0">
              <a:solidFill>
                <a:srgbClr val="0000FF"/>
              </a:solidFill>
            </a:endParaRPr>
          </a:p>
          <a:p>
            <a:pPr marL="548640" indent="-274320" eaLnBrk="0" hangingPunct="0">
              <a:spcBef>
                <a:spcPts val="800"/>
              </a:spcBef>
              <a:buFont typeface="Arial"/>
              <a:buChar char="•"/>
            </a:pPr>
            <a:r>
              <a:rPr lang="en-US" sz="1800" b="1" kern="0" dirty="0" smtClean="0">
                <a:solidFill>
                  <a:srgbClr val="0000FF"/>
                </a:solidFill>
              </a:rPr>
              <a:t>Imperative </a:t>
            </a:r>
            <a:r>
              <a:rPr lang="en-US" sz="1800" b="1" kern="0" dirty="0" err="1" smtClean="0">
                <a:solidFill>
                  <a:srgbClr val="0000FF"/>
                </a:solidFill>
              </a:rPr>
              <a:t>OpenMP</a:t>
            </a:r>
            <a:r>
              <a:rPr lang="en-US" sz="1800" b="1" kern="0" dirty="0" smtClean="0">
                <a:solidFill>
                  <a:srgbClr val="0000FF"/>
                </a:solidFill>
              </a:rPr>
              <a:t>/CPUs</a:t>
            </a:r>
            <a:r>
              <a:rPr lang="en-US" sz="1800" kern="0" dirty="0" smtClean="0">
                <a:solidFill>
                  <a:srgbClr val="003366"/>
                </a:solidFill>
              </a:rPr>
              <a:t> (better peak performance) or </a:t>
            </a:r>
            <a:r>
              <a:rPr lang="en-US" sz="1800" b="1" kern="0" dirty="0" smtClean="0">
                <a:solidFill>
                  <a:srgbClr val="0000FF"/>
                </a:solidFill>
              </a:rPr>
              <a:t>Declarative C++ approach</a:t>
            </a:r>
            <a:r>
              <a:rPr lang="en-US" sz="1800" kern="0" dirty="0" smtClean="0">
                <a:solidFill>
                  <a:srgbClr val="003366"/>
                </a:solidFill>
              </a:rPr>
              <a:t> (more productive) </a:t>
            </a:r>
          </a:p>
          <a:p>
            <a:pPr marL="548640" indent="-274320" eaLnBrk="0" hangingPunct="0">
              <a:spcBef>
                <a:spcPts val="800"/>
              </a:spcBef>
              <a:buFont typeface="Arial"/>
              <a:buChar char="•"/>
            </a:pPr>
            <a:r>
              <a:rPr lang="en-US" sz="1800" kern="0" dirty="0" smtClean="0">
                <a:solidFill>
                  <a:srgbClr val="003366"/>
                </a:solidFill>
              </a:rPr>
              <a:t>user or compiler determined task granularity / cache blocking / </a:t>
            </a:r>
            <a:r>
              <a:rPr lang="en-US" sz="1800" kern="0" dirty="0" err="1" smtClean="0">
                <a:solidFill>
                  <a:srgbClr val="003366"/>
                </a:solidFill>
              </a:rPr>
              <a:t>vectorization</a:t>
            </a:r>
            <a:r>
              <a:rPr lang="en-US" sz="1800" kern="0" dirty="0" smtClean="0">
                <a:solidFill>
                  <a:srgbClr val="003366"/>
                </a:solidFill>
              </a:rPr>
              <a:t>?</a:t>
            </a:r>
          </a:p>
          <a:p>
            <a:pPr marL="548640" lvl="0" indent="-274320" eaLnBrk="0" hangingPunct="0">
              <a:spcBef>
                <a:spcPts val="800"/>
              </a:spcBef>
              <a:buFont typeface="Arial"/>
              <a:buChar char="•"/>
            </a:pPr>
            <a:r>
              <a:rPr lang="en-US" sz="1800" kern="0" dirty="0" smtClean="0">
                <a:solidFill>
                  <a:srgbClr val="003366"/>
                </a:solidFill>
              </a:rPr>
              <a:t>runtime/HW management of locality</a:t>
            </a:r>
          </a:p>
          <a:p>
            <a:pPr marL="548640" lvl="0" indent="-274320" eaLnBrk="0" hangingPunct="0">
              <a:spcBef>
                <a:spcPts val="800"/>
              </a:spcBef>
              <a:buFont typeface="Arial"/>
              <a:buChar char="•"/>
            </a:pPr>
            <a:r>
              <a:rPr lang="en-US" sz="1800" kern="0" dirty="0" smtClean="0">
                <a:solidFill>
                  <a:srgbClr val="003366"/>
                </a:solidFill>
              </a:rPr>
              <a:t>runtime/compiler decisions on </a:t>
            </a:r>
            <a:r>
              <a:rPr lang="en-US" sz="1800" kern="0" dirty="0" err="1" smtClean="0">
                <a:solidFill>
                  <a:srgbClr val="003366"/>
                </a:solidFill>
              </a:rPr>
              <a:t>heterogenity</a:t>
            </a:r>
            <a:endParaRPr lang="en-US" sz="1800" kern="0" dirty="0" smtClean="0">
              <a:solidFill>
                <a:srgbClr val="003366"/>
              </a:solidFill>
            </a:endParaRPr>
          </a:p>
          <a:p>
            <a:pPr marL="274320" lvl="0" indent="-274320" eaLnBrk="0" hangingPunct="0">
              <a:spcBef>
                <a:spcPts val="800"/>
              </a:spcBef>
              <a:buFont typeface="Wingdings" charset="2"/>
              <a:buChar char="§"/>
            </a:pPr>
            <a:endParaRPr lang="en-US" sz="2400" kern="0" dirty="0" smtClean="0">
              <a:solidFill>
                <a:srgbClr val="003366"/>
              </a:solidFill>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914400" y="1828800"/>
            <a:ext cx="12801600" cy="5486400"/>
          </a:xfrm>
        </p:spPr>
        <p:txBody>
          <a:bodyPr/>
          <a:lstStyle/>
          <a:p>
            <a:pPr marL="457200" indent="-457200" algn="just">
              <a:spcBef>
                <a:spcPts val="800"/>
              </a:spcBef>
            </a:pPr>
            <a:r>
              <a:rPr lang="en-US" u="sng" dirty="0" smtClean="0">
                <a:ea typeface="ＭＳ Ｐゴシック" pitchFamily="-106" charset="-128"/>
                <a:cs typeface="ＭＳ Ｐゴシック" pitchFamily="-106" charset="-128"/>
              </a:rPr>
              <a:t>Acknowledgements</a:t>
            </a:r>
          </a:p>
          <a:p>
            <a:pPr marL="457200" indent="-457200" algn="just">
              <a:spcBef>
                <a:spcPts val="800"/>
              </a:spcBef>
              <a:buFont typeface="Wingdings" charset="2"/>
              <a:buChar char="§"/>
            </a:pPr>
            <a:r>
              <a:rPr lang="en-US" b="0" dirty="0" smtClean="0">
                <a:ea typeface="ＭＳ Ｐゴシック" pitchFamily="-106" charset="-128"/>
                <a:cs typeface="ＭＳ Ｐゴシック" pitchFamily="-106" charset="-128"/>
              </a:rPr>
              <a:t>This research used resources of the National Energy Research Scientific Computing Center (NERSC), which is supported by the Office of Science of the U.S. Department of Energy under contract DE-AC02-05CH11231.</a:t>
            </a:r>
          </a:p>
          <a:p>
            <a:pPr marL="457200" indent="-457200" algn="just">
              <a:spcBef>
                <a:spcPts val="800"/>
              </a:spcBef>
              <a:buFont typeface="Wingdings" charset="2"/>
              <a:buChar char="§"/>
            </a:pPr>
            <a:r>
              <a:rPr lang="en-US" b="0" dirty="0" smtClean="0"/>
              <a:t>This research used resources of the Argonne Leadership Computing Facility at Argonne National Laboratory, which is supported by the Office of Science of the U.S. Department of Energy under contract DE-AC02-06CH11357.</a:t>
            </a:r>
          </a:p>
          <a:p>
            <a:pPr marL="457200" indent="-457200" algn="just">
              <a:spcBef>
                <a:spcPts val="800"/>
              </a:spcBef>
              <a:buFont typeface="Wingdings" charset="2"/>
              <a:buChar char="§"/>
            </a:pPr>
            <a:r>
              <a:rPr lang="en-US" b="0" dirty="0" smtClean="0"/>
              <a:t>This research used resources of the Oak Ridge Leadership Facility at the Oak Ridge National Laboratory, which is supported by the Office of Science of the U.S. Department of Energy under Contract No. DE-AC05-00OR22725.</a:t>
            </a:r>
          </a:p>
          <a:p>
            <a:pPr algn="just"/>
            <a:endParaRPr lang="en-US" b="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4114800"/>
            <a:ext cx="12801600" cy="1600200"/>
          </a:xfrm>
        </p:spPr>
        <p:txBody>
          <a:bodyPr/>
          <a:lstStyle/>
          <a:p>
            <a:r>
              <a:rPr lang="en-US" sz="9600" dirty="0" smtClean="0"/>
              <a:t>Questions and Discussion</a:t>
            </a:r>
            <a:endParaRPr lang="en-US" sz="9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Tenets for Performance Portability</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4</a:t>
            </a:fld>
            <a:endParaRPr lang="en-US" dirty="0"/>
          </a:p>
        </p:txBody>
      </p:sp>
      <p:sp>
        <p:nvSpPr>
          <p:cNvPr id="198" name="Content Placeholder 2"/>
          <p:cNvSpPr txBox="1">
            <a:spLocks/>
          </p:cNvSpPr>
          <p:nvPr/>
        </p:nvSpPr>
        <p:spPr>
          <a:xfrm>
            <a:off x="914400" y="1600200"/>
            <a:ext cx="12801600" cy="2057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noProof="0" dirty="0" smtClean="0">
                <a:solidFill>
                  <a:srgbClr val="003366"/>
                </a:solidFill>
                <a:latin typeface="+mn-lt"/>
                <a:ea typeface="+mn-ea"/>
                <a:cs typeface="+mn-cs"/>
              </a:rPr>
              <a:t>Performance Portable Solutions must maintain </a:t>
            </a:r>
            <a:r>
              <a:rPr lang="en-US" sz="2400" kern="0" dirty="0" smtClean="0">
                <a:solidFill>
                  <a:srgbClr val="003366"/>
                </a:solidFill>
                <a:latin typeface="+mn-lt"/>
                <a:ea typeface="+mn-ea"/>
                <a:cs typeface="+mn-cs"/>
              </a:rPr>
              <a:t>the </a:t>
            </a:r>
            <a:r>
              <a:rPr lang="en-US" sz="2400" b="1" kern="0" dirty="0" smtClean="0">
                <a:solidFill>
                  <a:srgbClr val="0000FF"/>
                </a:solidFill>
                <a:latin typeface="+mn-lt"/>
                <a:ea typeface="+mn-ea"/>
                <a:cs typeface="+mn-cs"/>
              </a:rPr>
              <a:t>same </a:t>
            </a:r>
            <a:r>
              <a:rPr lang="en-US" sz="2400" b="1" kern="0" noProof="0" dirty="0" smtClean="0">
                <a:solidFill>
                  <a:srgbClr val="0000FF"/>
                </a:solidFill>
                <a:latin typeface="+mn-lt"/>
                <a:ea typeface="+mn-ea"/>
                <a:cs typeface="+mn-cs"/>
              </a:rPr>
              <a:t>conceptual approaches</a:t>
            </a:r>
            <a:r>
              <a:rPr lang="en-US" sz="2400" kern="0" noProof="0" dirty="0" smtClean="0">
                <a:solidFill>
                  <a:srgbClr val="003366"/>
                </a:solidFill>
                <a:latin typeface="+mn-lt"/>
                <a:ea typeface="+mn-ea"/>
                <a:cs typeface="+mn-cs"/>
              </a:rPr>
              <a:t> to…</a:t>
            </a:r>
          </a:p>
          <a:p>
            <a:pPr marL="548640" indent="-274320" eaLnBrk="0" hangingPunct="0">
              <a:spcBef>
                <a:spcPts val="800"/>
              </a:spcBef>
              <a:buFont typeface="Arial"/>
              <a:buChar char="•"/>
            </a:pPr>
            <a:r>
              <a:rPr lang="en-US" sz="1800" kern="0" noProof="0" dirty="0" smtClean="0">
                <a:solidFill>
                  <a:srgbClr val="003366"/>
                </a:solidFill>
                <a:latin typeface="+mn-lt"/>
                <a:ea typeface="+mn-ea"/>
                <a:cs typeface="+mn-cs"/>
              </a:rPr>
              <a:t>parallelism (threads, vectors, etc…) and </a:t>
            </a:r>
            <a:r>
              <a:rPr lang="en-US" sz="1800" kern="0" dirty="0" smtClean="0">
                <a:solidFill>
                  <a:srgbClr val="003366"/>
                </a:solidFill>
              </a:rPr>
              <a:t>heterogeneity (e.g. CPUs and </a:t>
            </a:r>
            <a:r>
              <a:rPr lang="en-US" sz="1800" kern="0" dirty="0" err="1" smtClean="0">
                <a:solidFill>
                  <a:srgbClr val="003366"/>
                </a:solidFill>
              </a:rPr>
              <a:t>GPUs</a:t>
            </a:r>
            <a:r>
              <a:rPr lang="en-US" sz="1800" kern="0" dirty="0" smtClean="0">
                <a:solidFill>
                  <a:srgbClr val="003366"/>
                </a:solidFill>
              </a:rPr>
              <a:t>)</a:t>
            </a:r>
            <a:endParaRPr lang="en-US" sz="1800" kern="0" noProof="0" dirty="0" smtClean="0">
              <a:solidFill>
                <a:srgbClr val="003366"/>
              </a:solidFill>
              <a:latin typeface="+mn-lt"/>
              <a:ea typeface="+mn-ea"/>
              <a:cs typeface="+mn-cs"/>
            </a:endParaRPr>
          </a:p>
          <a:p>
            <a:pPr marL="548640" indent="-274320" eaLnBrk="0" hangingPunct="0">
              <a:spcBef>
                <a:spcPts val="800"/>
              </a:spcBef>
              <a:buFont typeface="Arial"/>
              <a:buChar char="•"/>
            </a:pPr>
            <a:r>
              <a:rPr lang="en-US" sz="1800" kern="0" dirty="0" smtClean="0">
                <a:solidFill>
                  <a:srgbClr val="003366"/>
                </a:solidFill>
              </a:rPr>
              <a:t>synchronization, cache coherency, and memory consistency</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data </a:t>
            </a:r>
            <a:r>
              <a:rPr lang="en-US" sz="1800" kern="0" noProof="0" dirty="0" smtClean="0">
                <a:solidFill>
                  <a:srgbClr val="003366"/>
                </a:solidFill>
                <a:latin typeface="+mn-lt"/>
                <a:ea typeface="+mn-ea"/>
                <a:cs typeface="+mn-cs"/>
              </a:rPr>
              <a:t>locality (</a:t>
            </a:r>
            <a:r>
              <a:rPr lang="en-US" sz="1800" kern="0" dirty="0" smtClean="0">
                <a:solidFill>
                  <a:srgbClr val="003366"/>
                </a:solidFill>
                <a:latin typeface="+mn-lt"/>
                <a:ea typeface="+mn-ea"/>
                <a:cs typeface="+mn-cs"/>
              </a:rPr>
              <a:t>e.g. caches vs. hierarchical memories vs. private memories)</a:t>
            </a:r>
          </a:p>
          <a:p>
            <a:pPr marL="548640" lvl="0" indent="-274320" eaLnBrk="0" hangingPunct="0">
              <a:spcBef>
                <a:spcPts val="800"/>
              </a:spcBef>
              <a:buFont typeface="Arial"/>
              <a:buChar char="•"/>
            </a:pPr>
            <a:r>
              <a:rPr lang="en-US" sz="1800" b="1" kern="0" dirty="0" smtClean="0">
                <a:solidFill>
                  <a:srgbClr val="FF0080"/>
                </a:solidFill>
                <a:latin typeface="+mn-lt"/>
                <a:ea typeface="+mn-ea"/>
                <a:cs typeface="+mn-cs"/>
              </a:rPr>
              <a:t>non starter if programmers have to think completely differently depending on target</a:t>
            </a:r>
            <a:endParaRPr lang="en-US" sz="2400" kern="0" noProof="0" dirty="0" smtClean="0">
              <a:solidFill>
                <a:srgbClr val="003366"/>
              </a:solidFill>
              <a:latin typeface="+mn-lt"/>
              <a:ea typeface="+mn-ea"/>
              <a:cs typeface="+mn-cs"/>
            </a:endParaRPr>
          </a:p>
        </p:txBody>
      </p:sp>
      <p:sp>
        <p:nvSpPr>
          <p:cNvPr id="6" name="Content Placeholder 2"/>
          <p:cNvSpPr txBox="1">
            <a:spLocks/>
          </p:cNvSpPr>
          <p:nvPr/>
        </p:nvSpPr>
        <p:spPr>
          <a:xfrm>
            <a:off x="914400" y="3581400"/>
            <a:ext cx="12801600" cy="2057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solidFill>
                  <a:srgbClr val="003366"/>
                </a:solidFill>
              </a:rPr>
              <a:t>Performance Portable Solutions must have the </a:t>
            </a:r>
            <a:r>
              <a:rPr lang="en-US" sz="2400" b="1" kern="0" dirty="0" smtClean="0">
                <a:solidFill>
                  <a:srgbClr val="0000FF"/>
                </a:solidFill>
              </a:rPr>
              <a:t>same syntactic expressions</a:t>
            </a:r>
            <a:r>
              <a:rPr lang="en-US" sz="2400" kern="0" dirty="0" smtClean="0">
                <a:solidFill>
                  <a:srgbClr val="0000FF"/>
                </a:solidFill>
              </a:rPr>
              <a:t> </a:t>
            </a:r>
            <a:r>
              <a:rPr lang="en-US" sz="2400" kern="0" dirty="0" smtClean="0">
                <a:solidFill>
                  <a:srgbClr val="003366"/>
                </a:solidFill>
              </a:rPr>
              <a:t>of…</a:t>
            </a:r>
          </a:p>
          <a:p>
            <a:pPr marL="548640" indent="-274320" eaLnBrk="0" hangingPunct="0">
              <a:spcBef>
                <a:spcPts val="800"/>
              </a:spcBef>
              <a:buFont typeface="Arial"/>
              <a:buChar char="•"/>
            </a:pPr>
            <a:r>
              <a:rPr lang="en-US" sz="1800" kern="0" dirty="0" smtClean="0">
                <a:solidFill>
                  <a:srgbClr val="003366"/>
                </a:solidFill>
              </a:rPr>
              <a:t>parallelism (threads, vectors, etc…) and heterogeneity (e.g. CPUs and </a:t>
            </a:r>
            <a:r>
              <a:rPr lang="en-US" sz="1800" kern="0" dirty="0" err="1" smtClean="0">
                <a:solidFill>
                  <a:srgbClr val="003366"/>
                </a:solidFill>
              </a:rPr>
              <a:t>GPUs</a:t>
            </a:r>
            <a:r>
              <a:rPr lang="en-US" sz="1800" kern="0" dirty="0" smtClean="0">
                <a:solidFill>
                  <a:srgbClr val="003366"/>
                </a:solidFill>
              </a:rPr>
              <a:t>)</a:t>
            </a:r>
          </a:p>
          <a:p>
            <a:pPr marL="548640" indent="-274320" eaLnBrk="0" hangingPunct="0">
              <a:spcBef>
                <a:spcPts val="800"/>
              </a:spcBef>
              <a:buFont typeface="Arial"/>
              <a:buChar char="•"/>
            </a:pPr>
            <a:r>
              <a:rPr lang="en-US" sz="1800" kern="0" dirty="0" smtClean="0">
                <a:solidFill>
                  <a:srgbClr val="003366"/>
                </a:solidFill>
              </a:rPr>
              <a:t>synchronization, cache coherency, and memory consistency</a:t>
            </a:r>
          </a:p>
          <a:p>
            <a:pPr marL="548640" lvl="0" indent="-274320" eaLnBrk="0" hangingPunct="0">
              <a:spcBef>
                <a:spcPts val="800"/>
              </a:spcBef>
              <a:buFont typeface="Arial"/>
              <a:buChar char="•"/>
            </a:pPr>
            <a:r>
              <a:rPr lang="en-US" sz="1800" kern="0" dirty="0" smtClean="0">
                <a:solidFill>
                  <a:srgbClr val="003366"/>
                </a:solidFill>
              </a:rPr>
              <a:t>data locality (e.g. caches vs. hierarchical memories vs. private memories)</a:t>
            </a:r>
          </a:p>
          <a:p>
            <a:pPr marL="548640" lvl="0" indent="-274320" eaLnBrk="0" hangingPunct="0">
              <a:spcBef>
                <a:spcPts val="800"/>
              </a:spcBef>
              <a:buFont typeface="Arial"/>
              <a:buChar char="•"/>
            </a:pPr>
            <a:r>
              <a:rPr lang="en-US" sz="1800" b="1" kern="0" dirty="0" smtClean="0">
                <a:solidFill>
                  <a:srgbClr val="FF0080"/>
                </a:solidFill>
              </a:rPr>
              <a:t>not portable if programmers have to write different code for different machines</a:t>
            </a:r>
            <a:endParaRPr lang="en-US" sz="2400" kern="0" dirty="0" smtClean="0">
              <a:solidFill>
                <a:srgbClr val="003366"/>
              </a:solidFill>
            </a:endParaRPr>
          </a:p>
        </p:txBody>
      </p:sp>
      <p:sp>
        <p:nvSpPr>
          <p:cNvPr id="7" name="Content Placeholder 2"/>
          <p:cNvSpPr txBox="1">
            <a:spLocks/>
          </p:cNvSpPr>
          <p:nvPr/>
        </p:nvSpPr>
        <p:spPr>
          <a:xfrm>
            <a:off x="914400" y="5562600"/>
            <a:ext cx="12801600" cy="2057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b="1" kern="0" noProof="0" dirty="0" smtClean="0">
                <a:solidFill>
                  <a:srgbClr val="0000FF"/>
                </a:solidFill>
                <a:latin typeface="+mn-lt"/>
                <a:ea typeface="+mn-ea"/>
                <a:cs typeface="+mn-cs"/>
              </a:rPr>
              <a:t>consistent </a:t>
            </a:r>
            <a:r>
              <a:rPr lang="en-US" sz="2400" kern="0" noProof="0" dirty="0" smtClean="0">
                <a:solidFill>
                  <a:srgbClr val="003366"/>
                </a:solidFill>
                <a:latin typeface="+mn-lt"/>
                <a:ea typeface="+mn-ea"/>
                <a:cs typeface="+mn-cs"/>
              </a:rPr>
              <a:t>compiler/runtime support </a:t>
            </a:r>
            <a:r>
              <a:rPr lang="en-US" sz="2400" kern="0" dirty="0" smtClean="0">
                <a:solidFill>
                  <a:srgbClr val="003366"/>
                </a:solidFill>
                <a:latin typeface="+mn-lt"/>
                <a:ea typeface="+mn-ea"/>
                <a:cs typeface="+mn-cs"/>
              </a:rPr>
              <a:t>for</a:t>
            </a:r>
            <a:r>
              <a:rPr lang="en-US" sz="2400" kern="0" noProof="0" dirty="0" smtClean="0">
                <a:solidFill>
                  <a:srgbClr val="003366"/>
                </a:solidFill>
                <a:latin typeface="+mn-lt"/>
                <a:ea typeface="+mn-ea"/>
                <a:cs typeface="+mn-cs"/>
              </a:rPr>
              <a:t> programming model constructs</a:t>
            </a:r>
          </a:p>
          <a:p>
            <a:pPr marL="548640" indent="-274320" eaLnBrk="0" hangingPunct="0">
              <a:spcBef>
                <a:spcPts val="800"/>
              </a:spcBef>
              <a:buFont typeface="Arial"/>
              <a:buChar char="•"/>
            </a:pPr>
            <a:r>
              <a:rPr lang="en-US" sz="1800" kern="0" dirty="0" smtClean="0">
                <a:solidFill>
                  <a:srgbClr val="003366"/>
                </a:solidFill>
              </a:rPr>
              <a:t>functional holes in support of PM standards</a:t>
            </a:r>
          </a:p>
          <a:p>
            <a:pPr marL="548640" indent="-274320" eaLnBrk="0" hangingPunct="0">
              <a:spcBef>
                <a:spcPts val="800"/>
              </a:spcBef>
              <a:buFont typeface="Arial"/>
              <a:buChar char="•"/>
            </a:pPr>
            <a:r>
              <a:rPr lang="en-US" sz="1800" kern="0" dirty="0" smtClean="0">
                <a:solidFill>
                  <a:srgbClr val="003366"/>
                </a:solidFill>
              </a:rPr>
              <a:t>performance holes in support of PM standards</a:t>
            </a:r>
          </a:p>
          <a:p>
            <a:pPr marL="548640" lvl="0" indent="-274320" eaLnBrk="0" hangingPunct="0">
              <a:spcBef>
                <a:spcPts val="800"/>
              </a:spcBef>
              <a:buFont typeface="Arial"/>
              <a:buChar char="•"/>
            </a:pPr>
            <a:r>
              <a:rPr lang="en-US" sz="1800" b="1" kern="0" dirty="0" smtClean="0">
                <a:solidFill>
                  <a:srgbClr val="FF0080"/>
                </a:solidFill>
              </a:rPr>
              <a:t>not performance portable if I have to use different constructs for different machines</a:t>
            </a:r>
            <a:endParaRPr lang="en-US" sz="1800" kern="0" dirty="0" smtClean="0">
              <a:solidFill>
                <a:srgbClr val="003366"/>
              </a:solidFill>
            </a:endParaRPr>
          </a:p>
          <a:p>
            <a:pPr marL="274320" lvl="0" indent="-274320" eaLnBrk="0" hangingPunct="0">
              <a:spcBef>
                <a:spcPts val="800"/>
              </a:spcBef>
              <a:buFont typeface="Wingdings" charset="2"/>
              <a:buChar char="§"/>
            </a:pPr>
            <a:endParaRPr lang="en-US" sz="2400" kern="0" noProof="0" dirty="0" smtClean="0">
              <a:solidFill>
                <a:srgbClr val="003366"/>
              </a:solidFill>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 grpId="0"/>
      <p:bldP spid="6" grpId="0"/>
      <p:bldP spid="7" grpId="0"/>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Portability</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5</a:t>
            </a:fld>
            <a:endParaRPr lang="en-US" dirty="0"/>
          </a:p>
        </p:txBody>
      </p:sp>
      <p:sp>
        <p:nvSpPr>
          <p:cNvPr id="198" name="Content Placeholder 2"/>
          <p:cNvSpPr txBox="1">
            <a:spLocks/>
          </p:cNvSpPr>
          <p:nvPr/>
        </p:nvSpPr>
        <p:spPr>
          <a:xfrm>
            <a:off x="914400" y="1600200"/>
            <a:ext cx="7315200" cy="2057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solidFill>
                  <a:srgbClr val="003366"/>
                </a:solidFill>
              </a:rPr>
              <a:t>Supercomputing systems are a combination of…</a:t>
            </a:r>
          </a:p>
          <a:p>
            <a:pPr marL="548640" lvl="0" indent="-274320" eaLnBrk="0" hangingPunct="0">
              <a:spcBef>
                <a:spcPts val="800"/>
              </a:spcBef>
              <a:buFont typeface="Arial"/>
              <a:buChar char="•"/>
            </a:pPr>
            <a:r>
              <a:rPr lang="en-US" sz="1800" kern="0" noProof="0" dirty="0" smtClean="0">
                <a:solidFill>
                  <a:srgbClr val="003366"/>
                </a:solidFill>
              </a:rPr>
              <a:t>processor </a:t>
            </a:r>
            <a:r>
              <a:rPr lang="en-US" sz="1800" kern="0" noProof="0" dirty="0" err="1" smtClean="0">
                <a:solidFill>
                  <a:srgbClr val="003366"/>
                </a:solidFill>
              </a:rPr>
              <a:t>architecture(s</a:t>
            </a:r>
            <a:r>
              <a:rPr lang="en-US" sz="1800" kern="0" noProof="0" dirty="0" smtClean="0">
                <a:solidFill>
                  <a:srgbClr val="003366"/>
                </a:solidFill>
              </a:rPr>
              <a:t>)</a:t>
            </a:r>
          </a:p>
          <a:p>
            <a:pPr marL="548640" lvl="0" indent="-274320" eaLnBrk="0" hangingPunct="0">
              <a:spcBef>
                <a:spcPts val="800"/>
              </a:spcBef>
              <a:buFont typeface="Arial"/>
              <a:buChar char="•"/>
            </a:pPr>
            <a:r>
              <a:rPr kumimoji="0" lang="en-US" sz="1800" i="0" u="none" strike="noStrike" kern="0" cap="none" spc="0" normalizeH="0" baseline="0" dirty="0" err="1" smtClean="0">
                <a:ln>
                  <a:noFill/>
                </a:ln>
                <a:solidFill>
                  <a:srgbClr val="003366"/>
                </a:solidFill>
                <a:effectLst/>
                <a:uLnTx/>
                <a:uFillTx/>
                <a:latin typeface="+mn-lt"/>
                <a:ea typeface="+mn-ea"/>
                <a:cs typeface="+mn-cs"/>
              </a:rPr>
              <a:t>compiler(s</a:t>
            </a:r>
            <a:r>
              <a:rPr kumimoji="0" lang="en-US" sz="1800" i="0" u="none" strike="noStrike" kern="0" cap="none" spc="0" normalizeH="0" baseline="0" dirty="0" smtClean="0">
                <a:ln>
                  <a:noFill/>
                </a:ln>
                <a:solidFill>
                  <a:srgbClr val="003366"/>
                </a:solidFill>
                <a:effectLst/>
                <a:uLnTx/>
                <a:uFillTx/>
                <a:latin typeface="+mn-lt"/>
                <a:ea typeface="+mn-ea"/>
                <a:cs typeface="+mn-cs"/>
              </a:rPr>
              <a:t>)</a:t>
            </a:r>
            <a:endParaRPr lang="en-US" sz="1800" kern="0" noProof="0" dirty="0" smtClean="0">
              <a:solidFill>
                <a:srgbClr val="003366"/>
              </a:solidFill>
              <a:latin typeface="+mn-lt"/>
              <a:ea typeface="+mn-ea"/>
              <a:cs typeface="+mn-cs"/>
            </a:endParaRPr>
          </a:p>
          <a:p>
            <a:pPr marL="548640" lvl="0" indent="-274320" eaLnBrk="0" hangingPunct="0">
              <a:spcBef>
                <a:spcPts val="800"/>
              </a:spcBef>
              <a:buFont typeface="Arial"/>
              <a:buChar char="•"/>
            </a:pPr>
            <a:r>
              <a:rPr kumimoji="0" lang="en-US" sz="1800" i="0" u="none" strike="noStrike" kern="0" cap="none" spc="0" normalizeH="0" baseline="0" dirty="0" smtClean="0">
                <a:ln>
                  <a:noFill/>
                </a:ln>
                <a:solidFill>
                  <a:srgbClr val="003366"/>
                </a:solidFill>
                <a:effectLst/>
                <a:uLnTx/>
                <a:uFillTx/>
                <a:latin typeface="+mn-lt"/>
                <a:ea typeface="+mn-ea"/>
                <a:cs typeface="+mn-cs"/>
              </a:rPr>
              <a:t>programming </a:t>
            </a:r>
            <a:r>
              <a:rPr kumimoji="0" lang="en-US" sz="1800" i="0" u="none" strike="noStrike" kern="0" cap="none" spc="0" normalizeH="0" baseline="0" dirty="0" err="1" smtClean="0">
                <a:ln>
                  <a:noFill/>
                </a:ln>
                <a:solidFill>
                  <a:srgbClr val="003366"/>
                </a:solidFill>
                <a:effectLst/>
                <a:uLnTx/>
                <a:uFillTx/>
                <a:latin typeface="+mn-lt"/>
                <a:ea typeface="+mn-ea"/>
                <a:cs typeface="+mn-cs"/>
              </a:rPr>
              <a:t>model(s</a:t>
            </a:r>
            <a:r>
              <a:rPr kumimoji="0" lang="en-US" sz="1800" i="0" u="none" strike="noStrike" kern="0" cap="none" spc="0" normalizeH="0" baseline="0" dirty="0" smtClean="0">
                <a:ln>
                  <a:noFill/>
                </a:ln>
                <a:solidFill>
                  <a:srgbClr val="003366"/>
                </a:solidFill>
                <a:effectLst/>
                <a:uLnTx/>
                <a:uFillTx/>
                <a:latin typeface="+mn-lt"/>
                <a:ea typeface="+mn-ea"/>
                <a:cs typeface="+mn-cs"/>
              </a:rPr>
              <a:t>)</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programming model constructs</a:t>
            </a:r>
            <a:endParaRPr kumimoji="0" lang="en-US" sz="1800" i="0" u="none" strike="noStrike" kern="0" cap="none" spc="0" normalizeH="0" baseline="0" dirty="0" smtClean="0">
              <a:ln>
                <a:noFill/>
              </a:ln>
              <a:solidFill>
                <a:srgbClr val="003366"/>
              </a:solidFill>
              <a:effectLst/>
              <a:uLnTx/>
              <a:uFillTx/>
              <a:latin typeface="+mn-lt"/>
              <a:ea typeface="+mn-ea"/>
              <a:cs typeface="+mn-cs"/>
            </a:endParaRPr>
          </a:p>
        </p:txBody>
      </p:sp>
      <p:grpSp>
        <p:nvGrpSpPr>
          <p:cNvPr id="72" name="Group 71"/>
          <p:cNvGrpSpPr/>
          <p:nvPr/>
        </p:nvGrpSpPr>
        <p:grpSpPr>
          <a:xfrm>
            <a:off x="8305800" y="1828800"/>
            <a:ext cx="5867400" cy="457200"/>
            <a:chOff x="8305800" y="1828800"/>
            <a:chExt cx="5867400" cy="457200"/>
          </a:xfrm>
        </p:grpSpPr>
        <p:sp>
          <p:nvSpPr>
            <p:cNvPr id="6" name="TextBox 5"/>
            <p:cNvSpPr txBox="1"/>
            <p:nvPr/>
          </p:nvSpPr>
          <p:spPr>
            <a:xfrm>
              <a:off x="8305800"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Xeon</a:t>
              </a:r>
              <a:endParaRPr lang="en-US" sz="1200" b="1" dirty="0">
                <a:solidFill>
                  <a:schemeClr val="bg1"/>
                </a:solidFill>
              </a:endParaRPr>
            </a:p>
          </p:txBody>
        </p:sp>
        <p:sp>
          <p:nvSpPr>
            <p:cNvPr id="7" name="TextBox 6"/>
            <p:cNvSpPr txBox="1"/>
            <p:nvPr/>
          </p:nvSpPr>
          <p:spPr>
            <a:xfrm>
              <a:off x="102870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BGQ</a:t>
              </a:r>
              <a:endParaRPr lang="en-US" sz="1200" b="1" dirty="0">
                <a:solidFill>
                  <a:schemeClr val="bg1"/>
                </a:solidFill>
              </a:endParaRPr>
            </a:p>
          </p:txBody>
        </p:sp>
        <p:sp>
          <p:nvSpPr>
            <p:cNvPr id="8" name="TextBox 7"/>
            <p:cNvSpPr txBox="1"/>
            <p:nvPr/>
          </p:nvSpPr>
          <p:spPr>
            <a:xfrm>
              <a:off x="112776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POWER</a:t>
              </a:r>
              <a:endParaRPr lang="en-US" sz="1200" b="1" dirty="0">
                <a:solidFill>
                  <a:schemeClr val="bg1"/>
                </a:solidFill>
              </a:endParaRPr>
            </a:p>
          </p:txBody>
        </p:sp>
        <p:sp>
          <p:nvSpPr>
            <p:cNvPr id="9" name="TextBox 8"/>
            <p:cNvSpPr txBox="1"/>
            <p:nvPr/>
          </p:nvSpPr>
          <p:spPr>
            <a:xfrm>
              <a:off x="92964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Xeon Phi</a:t>
              </a:r>
              <a:endParaRPr lang="en-US" sz="1200" b="1" dirty="0">
                <a:solidFill>
                  <a:schemeClr val="bg1"/>
                </a:solidFill>
              </a:endParaRPr>
            </a:p>
          </p:txBody>
        </p:sp>
        <p:sp>
          <p:nvSpPr>
            <p:cNvPr id="10" name="TextBox 9"/>
            <p:cNvSpPr txBox="1"/>
            <p:nvPr/>
          </p:nvSpPr>
          <p:spPr>
            <a:xfrm>
              <a:off x="122682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NVIDIA</a:t>
              </a:r>
            </a:p>
            <a:p>
              <a:pPr algn="ctr"/>
              <a:r>
                <a:rPr lang="en-US" sz="1200" b="1" dirty="0" err="1" smtClean="0">
                  <a:solidFill>
                    <a:schemeClr val="bg1"/>
                  </a:solidFill>
                </a:rPr>
                <a:t>GPUs</a:t>
              </a:r>
              <a:endParaRPr lang="en-US" sz="1200" b="1" dirty="0">
                <a:solidFill>
                  <a:schemeClr val="bg1"/>
                </a:solidFill>
              </a:endParaRPr>
            </a:p>
          </p:txBody>
        </p:sp>
        <p:sp>
          <p:nvSpPr>
            <p:cNvPr id="11" name="TextBox 10"/>
            <p:cNvSpPr txBox="1"/>
            <p:nvPr/>
          </p:nvSpPr>
          <p:spPr>
            <a:xfrm>
              <a:off x="13258800"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AMD</a:t>
              </a:r>
            </a:p>
            <a:p>
              <a:pPr algn="ctr"/>
              <a:r>
                <a:rPr lang="en-US" sz="1200" b="1" dirty="0" err="1" smtClean="0">
                  <a:solidFill>
                    <a:schemeClr val="bg1"/>
                  </a:solidFill>
                </a:rPr>
                <a:t>GPUs</a:t>
              </a:r>
              <a:endParaRPr lang="en-US" sz="1200" b="1" dirty="0">
                <a:solidFill>
                  <a:schemeClr val="bg1"/>
                </a:solidFill>
              </a:endParaRPr>
            </a:p>
          </p:txBody>
        </p:sp>
      </p:grpSp>
      <p:grpSp>
        <p:nvGrpSpPr>
          <p:cNvPr id="58" name="Group 57"/>
          <p:cNvGrpSpPr/>
          <p:nvPr/>
        </p:nvGrpSpPr>
        <p:grpSpPr>
          <a:xfrm>
            <a:off x="8305799" y="2362200"/>
            <a:ext cx="5867401" cy="914400"/>
            <a:chOff x="8305799" y="2362200"/>
            <a:chExt cx="5867401" cy="914400"/>
          </a:xfrm>
        </p:grpSpPr>
        <p:sp>
          <p:nvSpPr>
            <p:cNvPr id="12" name="TextBox 11"/>
            <p:cNvSpPr txBox="1"/>
            <p:nvPr/>
          </p:nvSpPr>
          <p:spPr>
            <a:xfrm>
              <a:off x="12268200"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nvcc</a:t>
              </a:r>
              <a:endParaRPr lang="en-US" sz="1600" b="1" dirty="0">
                <a:solidFill>
                  <a:srgbClr val="008000"/>
                </a:solidFill>
              </a:endParaRPr>
            </a:p>
          </p:txBody>
        </p:sp>
        <p:sp>
          <p:nvSpPr>
            <p:cNvPr id="13" name="TextBox 12"/>
            <p:cNvSpPr txBox="1"/>
            <p:nvPr/>
          </p:nvSpPr>
          <p:spPr>
            <a:xfrm>
              <a:off x="13258800"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pgi</a:t>
              </a:r>
              <a:endParaRPr lang="en-US" sz="1600" b="1" dirty="0">
                <a:solidFill>
                  <a:srgbClr val="008000"/>
                </a:solidFill>
              </a:endParaRPr>
            </a:p>
          </p:txBody>
        </p:sp>
        <p:sp>
          <p:nvSpPr>
            <p:cNvPr id="14" name="TextBox 13"/>
            <p:cNvSpPr txBox="1"/>
            <p:nvPr/>
          </p:nvSpPr>
          <p:spPr>
            <a:xfrm>
              <a:off x="11277598"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gcc</a:t>
              </a:r>
              <a:endParaRPr lang="en-US" sz="1600" b="1" dirty="0">
                <a:solidFill>
                  <a:srgbClr val="008000"/>
                </a:solidFill>
              </a:endParaRPr>
            </a:p>
          </p:txBody>
        </p:sp>
        <p:sp>
          <p:nvSpPr>
            <p:cNvPr id="15" name="TextBox 14"/>
            <p:cNvSpPr txBox="1"/>
            <p:nvPr/>
          </p:nvSpPr>
          <p:spPr>
            <a:xfrm>
              <a:off x="8305799"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icc</a:t>
              </a:r>
              <a:endParaRPr lang="en-US" sz="1600" b="1" dirty="0">
                <a:solidFill>
                  <a:srgbClr val="008000"/>
                </a:solidFill>
              </a:endParaRPr>
            </a:p>
          </p:txBody>
        </p:sp>
        <p:sp>
          <p:nvSpPr>
            <p:cNvPr id="16" name="TextBox 15"/>
            <p:cNvSpPr txBox="1"/>
            <p:nvPr/>
          </p:nvSpPr>
          <p:spPr>
            <a:xfrm>
              <a:off x="9296400"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xlc</a:t>
              </a:r>
              <a:endParaRPr lang="en-US" sz="1600" b="1" dirty="0">
                <a:solidFill>
                  <a:srgbClr val="008000"/>
                </a:solidFill>
              </a:endParaRPr>
            </a:p>
          </p:txBody>
        </p:sp>
        <p:sp>
          <p:nvSpPr>
            <p:cNvPr id="49" name="TextBox 48"/>
            <p:cNvSpPr txBox="1"/>
            <p:nvPr/>
          </p:nvSpPr>
          <p:spPr>
            <a:xfrm>
              <a:off x="10286999"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smtClean="0">
                  <a:solidFill>
                    <a:srgbClr val="008000"/>
                  </a:solidFill>
                </a:rPr>
                <a:t>clang</a:t>
              </a:r>
              <a:endParaRPr lang="en-US" sz="1600" b="1" dirty="0">
                <a:solidFill>
                  <a:srgbClr val="008000"/>
                </a:solidFill>
              </a:endParaRPr>
            </a:p>
          </p:txBody>
        </p:sp>
        <p:sp>
          <p:nvSpPr>
            <p:cNvPr id="50" name="Down Arrow 49"/>
            <p:cNvSpPr/>
            <p:nvPr/>
          </p:nvSpPr>
          <p:spPr bwMode="auto">
            <a:xfrm>
              <a:off x="10972800" y="2362200"/>
              <a:ext cx="533400" cy="381000"/>
            </a:xfrm>
            <a:prstGeom prst="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59" name="Group 58"/>
          <p:cNvGrpSpPr/>
          <p:nvPr/>
        </p:nvGrpSpPr>
        <p:grpSpPr>
          <a:xfrm>
            <a:off x="8839200" y="3352800"/>
            <a:ext cx="4876800" cy="914400"/>
            <a:chOff x="8839200" y="3352800"/>
            <a:chExt cx="4876800" cy="914400"/>
          </a:xfrm>
        </p:grpSpPr>
        <p:sp>
          <p:nvSpPr>
            <p:cNvPr id="23" name="TextBox 22"/>
            <p:cNvSpPr txBox="1"/>
            <p:nvPr/>
          </p:nvSpPr>
          <p:spPr>
            <a:xfrm>
              <a:off x="118110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err="1" smtClean="0">
                  <a:solidFill>
                    <a:srgbClr val="800000"/>
                  </a:solidFill>
                </a:rPr>
                <a:t>OpenACC</a:t>
              </a:r>
              <a:endParaRPr lang="en-US" sz="1200" b="1" dirty="0">
                <a:solidFill>
                  <a:srgbClr val="800000"/>
                </a:solidFill>
              </a:endParaRPr>
            </a:p>
          </p:txBody>
        </p:sp>
        <p:sp>
          <p:nvSpPr>
            <p:cNvPr id="24" name="TextBox 23"/>
            <p:cNvSpPr txBox="1"/>
            <p:nvPr/>
          </p:nvSpPr>
          <p:spPr>
            <a:xfrm>
              <a:off x="128016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rgbClr val="800000"/>
                  </a:solidFill>
                </a:rPr>
                <a:t>Future </a:t>
              </a:r>
            </a:p>
            <a:p>
              <a:pPr algn="ctr"/>
              <a:r>
                <a:rPr lang="en-US" sz="1200" b="1" dirty="0" smtClean="0">
                  <a:solidFill>
                    <a:srgbClr val="800000"/>
                  </a:solidFill>
                </a:rPr>
                <a:t>C++</a:t>
              </a:r>
              <a:endParaRPr lang="en-US" sz="1200" b="1" dirty="0">
                <a:solidFill>
                  <a:srgbClr val="800000"/>
                </a:solidFill>
              </a:endParaRPr>
            </a:p>
          </p:txBody>
        </p:sp>
        <p:sp>
          <p:nvSpPr>
            <p:cNvPr id="25" name="TextBox 24"/>
            <p:cNvSpPr txBox="1"/>
            <p:nvPr/>
          </p:nvSpPr>
          <p:spPr>
            <a:xfrm>
              <a:off x="98298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err="1" smtClean="0">
                  <a:solidFill>
                    <a:srgbClr val="800000"/>
                  </a:solidFill>
                </a:rPr>
                <a:t>OpenMP</a:t>
              </a:r>
              <a:endParaRPr lang="en-US" sz="1200" b="1" dirty="0" smtClean="0">
                <a:solidFill>
                  <a:srgbClr val="800000"/>
                </a:solidFill>
              </a:endParaRPr>
            </a:p>
            <a:p>
              <a:pPr algn="ctr"/>
              <a:r>
                <a:rPr lang="en-US" sz="1200" b="1" dirty="0" smtClean="0">
                  <a:solidFill>
                    <a:srgbClr val="800000"/>
                  </a:solidFill>
                </a:rPr>
                <a:t>target</a:t>
              </a:r>
              <a:endParaRPr lang="en-US" sz="1200" b="1" dirty="0">
                <a:solidFill>
                  <a:srgbClr val="800000"/>
                </a:solidFill>
              </a:endParaRPr>
            </a:p>
          </p:txBody>
        </p:sp>
        <p:sp>
          <p:nvSpPr>
            <p:cNvPr id="26" name="TextBox 25"/>
            <p:cNvSpPr txBox="1"/>
            <p:nvPr/>
          </p:nvSpPr>
          <p:spPr>
            <a:xfrm>
              <a:off x="88392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err="1" smtClean="0">
                  <a:solidFill>
                    <a:srgbClr val="800000"/>
                  </a:solidFill>
                </a:rPr>
                <a:t>OpenMP</a:t>
              </a:r>
              <a:endParaRPr lang="en-US" sz="1200" b="1" dirty="0">
                <a:solidFill>
                  <a:srgbClr val="800000"/>
                </a:solidFill>
              </a:endParaRPr>
            </a:p>
          </p:txBody>
        </p:sp>
        <p:sp>
          <p:nvSpPr>
            <p:cNvPr id="27" name="TextBox 26"/>
            <p:cNvSpPr txBox="1"/>
            <p:nvPr/>
          </p:nvSpPr>
          <p:spPr>
            <a:xfrm>
              <a:off x="108204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rgbClr val="800000"/>
                  </a:solidFill>
                </a:rPr>
                <a:t>CUDA</a:t>
              </a:r>
              <a:endParaRPr lang="en-US" sz="1200" b="1" dirty="0">
                <a:solidFill>
                  <a:srgbClr val="800000"/>
                </a:solidFill>
              </a:endParaRPr>
            </a:p>
          </p:txBody>
        </p:sp>
        <p:sp>
          <p:nvSpPr>
            <p:cNvPr id="51" name="Down Arrow 50"/>
            <p:cNvSpPr/>
            <p:nvPr/>
          </p:nvSpPr>
          <p:spPr bwMode="auto">
            <a:xfrm>
              <a:off x="10972800" y="3352800"/>
              <a:ext cx="533400" cy="381000"/>
            </a:xfrm>
            <a:prstGeom prst="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64" name="Group 63"/>
          <p:cNvGrpSpPr/>
          <p:nvPr/>
        </p:nvGrpSpPr>
        <p:grpSpPr>
          <a:xfrm>
            <a:off x="11810999" y="4267200"/>
            <a:ext cx="914400" cy="1143000"/>
            <a:chOff x="11810999" y="4267200"/>
            <a:chExt cx="914400" cy="1143000"/>
          </a:xfrm>
        </p:grpSpPr>
        <p:sp>
          <p:nvSpPr>
            <p:cNvPr id="41" name="TextBox 40"/>
            <p:cNvSpPr txBox="1"/>
            <p:nvPr/>
          </p:nvSpPr>
          <p:spPr>
            <a:xfrm>
              <a:off x="11810999"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kernels</a:t>
              </a:r>
              <a:endParaRPr lang="en-US" sz="1000" dirty="0">
                <a:solidFill>
                  <a:srgbClr val="800000"/>
                </a:solidFill>
              </a:endParaRPr>
            </a:p>
          </p:txBody>
        </p:sp>
        <p:sp>
          <p:nvSpPr>
            <p:cNvPr id="42" name="TextBox 41"/>
            <p:cNvSpPr txBox="1"/>
            <p:nvPr/>
          </p:nvSpPr>
          <p:spPr>
            <a:xfrm>
              <a:off x="11810999"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loop</a:t>
              </a:r>
              <a:endParaRPr lang="en-US" sz="1000" dirty="0">
                <a:solidFill>
                  <a:srgbClr val="800000"/>
                </a:solidFill>
              </a:endParaRPr>
            </a:p>
          </p:txBody>
        </p:sp>
        <p:sp>
          <p:nvSpPr>
            <p:cNvPr id="43" name="TextBox 42"/>
            <p:cNvSpPr txBox="1"/>
            <p:nvPr/>
          </p:nvSpPr>
          <p:spPr>
            <a:xfrm>
              <a:off x="11810999"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vector</a:t>
              </a:r>
              <a:endParaRPr lang="en-US" sz="1000" dirty="0">
                <a:solidFill>
                  <a:srgbClr val="800000"/>
                </a:solidFill>
              </a:endParaRPr>
            </a:p>
          </p:txBody>
        </p:sp>
        <p:sp>
          <p:nvSpPr>
            <p:cNvPr id="44" name="TextBox 43"/>
            <p:cNvSpPr txBox="1"/>
            <p:nvPr/>
          </p:nvSpPr>
          <p:spPr>
            <a:xfrm>
              <a:off x="11810999"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device type</a:t>
              </a:r>
              <a:endParaRPr lang="en-US" sz="1000" dirty="0">
                <a:solidFill>
                  <a:srgbClr val="800000"/>
                </a:solidFill>
              </a:endParaRPr>
            </a:p>
          </p:txBody>
        </p:sp>
        <p:sp>
          <p:nvSpPr>
            <p:cNvPr id="45" name="TextBox 44"/>
            <p:cNvSpPr txBox="1"/>
            <p:nvPr/>
          </p:nvSpPr>
          <p:spPr>
            <a:xfrm>
              <a:off x="11810999" y="51816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data copy</a:t>
              </a:r>
              <a:endParaRPr lang="en-US" sz="1000" dirty="0">
                <a:solidFill>
                  <a:srgbClr val="800000"/>
                </a:solidFill>
              </a:endParaRPr>
            </a:p>
          </p:txBody>
        </p:sp>
      </p:grpSp>
      <p:grpSp>
        <p:nvGrpSpPr>
          <p:cNvPr id="62" name="Group 61"/>
          <p:cNvGrpSpPr/>
          <p:nvPr/>
        </p:nvGrpSpPr>
        <p:grpSpPr>
          <a:xfrm>
            <a:off x="9829799" y="4267200"/>
            <a:ext cx="914401" cy="914400"/>
            <a:chOff x="9829799" y="4267200"/>
            <a:chExt cx="914401" cy="914400"/>
          </a:xfrm>
        </p:grpSpPr>
        <p:sp>
          <p:nvSpPr>
            <p:cNvPr id="34" name="TextBox 33"/>
            <p:cNvSpPr txBox="1"/>
            <p:nvPr/>
          </p:nvSpPr>
          <p:spPr>
            <a:xfrm>
              <a:off x="9829800"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teams</a:t>
              </a:r>
              <a:endParaRPr lang="en-US" sz="1000" dirty="0">
                <a:solidFill>
                  <a:srgbClr val="800000"/>
                </a:solidFill>
              </a:endParaRPr>
            </a:p>
          </p:txBody>
        </p:sp>
        <p:sp>
          <p:nvSpPr>
            <p:cNvPr id="35" name="TextBox 34"/>
            <p:cNvSpPr txBox="1"/>
            <p:nvPr/>
          </p:nvSpPr>
          <p:spPr>
            <a:xfrm>
              <a:off x="9829800"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for</a:t>
              </a:r>
              <a:endParaRPr lang="en-US" sz="1000" dirty="0">
                <a:solidFill>
                  <a:srgbClr val="800000"/>
                </a:solidFill>
              </a:endParaRPr>
            </a:p>
          </p:txBody>
        </p:sp>
        <p:sp>
          <p:nvSpPr>
            <p:cNvPr id="36" name="TextBox 35"/>
            <p:cNvSpPr txBox="1"/>
            <p:nvPr/>
          </p:nvSpPr>
          <p:spPr>
            <a:xfrm>
              <a:off x="9829800"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parallel</a:t>
              </a:r>
              <a:endParaRPr lang="en-US" sz="1000" dirty="0">
                <a:solidFill>
                  <a:srgbClr val="800000"/>
                </a:solidFill>
              </a:endParaRPr>
            </a:p>
          </p:txBody>
        </p:sp>
        <p:sp>
          <p:nvSpPr>
            <p:cNvPr id="46" name="TextBox 45"/>
            <p:cNvSpPr txBox="1"/>
            <p:nvPr/>
          </p:nvSpPr>
          <p:spPr>
            <a:xfrm>
              <a:off x="9829799"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map</a:t>
              </a:r>
              <a:endParaRPr lang="en-US" sz="1000" dirty="0">
                <a:solidFill>
                  <a:srgbClr val="800000"/>
                </a:solidFill>
              </a:endParaRPr>
            </a:p>
          </p:txBody>
        </p:sp>
      </p:grpSp>
      <p:sp>
        <p:nvSpPr>
          <p:cNvPr id="52" name="TextBox 51"/>
          <p:cNvSpPr txBox="1"/>
          <p:nvPr/>
        </p:nvSpPr>
        <p:spPr>
          <a:xfrm>
            <a:off x="12801599"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parallelism</a:t>
            </a:r>
            <a:endParaRPr lang="en-US" sz="1000" dirty="0">
              <a:solidFill>
                <a:srgbClr val="800000"/>
              </a:solidFill>
            </a:endParaRPr>
          </a:p>
        </p:txBody>
      </p:sp>
      <p:grpSp>
        <p:nvGrpSpPr>
          <p:cNvPr id="63" name="Group 62"/>
          <p:cNvGrpSpPr/>
          <p:nvPr/>
        </p:nvGrpSpPr>
        <p:grpSpPr>
          <a:xfrm>
            <a:off x="10820397" y="4267200"/>
            <a:ext cx="914403" cy="1371600"/>
            <a:chOff x="10820397" y="4267200"/>
            <a:chExt cx="914403" cy="1371600"/>
          </a:xfrm>
        </p:grpSpPr>
        <p:sp>
          <p:nvSpPr>
            <p:cNvPr id="38" name="TextBox 37"/>
            <p:cNvSpPr txBox="1"/>
            <p:nvPr/>
          </p:nvSpPr>
          <p:spPr>
            <a:xfrm>
              <a:off x="10820400" y="5410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DMA’s?</a:t>
              </a:r>
              <a:endParaRPr lang="en-US" sz="1000" dirty="0">
                <a:solidFill>
                  <a:srgbClr val="800000"/>
                </a:solidFill>
              </a:endParaRPr>
            </a:p>
          </p:txBody>
        </p:sp>
        <p:sp>
          <p:nvSpPr>
            <p:cNvPr id="39" name="TextBox 38"/>
            <p:cNvSpPr txBox="1"/>
            <p:nvPr/>
          </p:nvSpPr>
          <p:spPr>
            <a:xfrm>
              <a:off x="10820400"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zero copy</a:t>
              </a:r>
              <a:endParaRPr lang="en-US" sz="1000" dirty="0">
                <a:solidFill>
                  <a:srgbClr val="800000"/>
                </a:solidFill>
              </a:endParaRPr>
            </a:p>
          </p:txBody>
        </p:sp>
        <p:sp>
          <p:nvSpPr>
            <p:cNvPr id="40" name="TextBox 39"/>
            <p:cNvSpPr txBox="1"/>
            <p:nvPr/>
          </p:nvSpPr>
          <p:spPr>
            <a:xfrm>
              <a:off x="10820400" y="51816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unified memory</a:t>
              </a:r>
              <a:endParaRPr lang="en-US" sz="1000" dirty="0">
                <a:solidFill>
                  <a:srgbClr val="800000"/>
                </a:solidFill>
              </a:endParaRPr>
            </a:p>
          </p:txBody>
        </p:sp>
        <p:sp>
          <p:nvSpPr>
            <p:cNvPr id="53" name="TextBox 52"/>
            <p:cNvSpPr txBox="1"/>
            <p:nvPr/>
          </p:nvSpPr>
          <p:spPr>
            <a:xfrm>
              <a:off x="10820399"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read-only D$</a:t>
              </a:r>
              <a:endParaRPr lang="en-US" sz="1000" dirty="0">
                <a:solidFill>
                  <a:srgbClr val="800000"/>
                </a:solidFill>
              </a:endParaRPr>
            </a:p>
          </p:txBody>
        </p:sp>
        <p:sp>
          <p:nvSpPr>
            <p:cNvPr id="54" name="TextBox 53"/>
            <p:cNvSpPr txBox="1"/>
            <p:nvPr/>
          </p:nvSpPr>
          <p:spPr>
            <a:xfrm>
              <a:off x="10820398"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shared </a:t>
              </a:r>
              <a:r>
                <a:rPr lang="en-US" sz="1000" dirty="0" err="1" smtClean="0">
                  <a:solidFill>
                    <a:srgbClr val="800000"/>
                  </a:solidFill>
                </a:rPr>
                <a:t>mem</a:t>
              </a:r>
              <a:endParaRPr lang="en-US" sz="1000" dirty="0">
                <a:solidFill>
                  <a:srgbClr val="800000"/>
                </a:solidFill>
              </a:endParaRPr>
            </a:p>
          </p:txBody>
        </p:sp>
        <p:sp>
          <p:nvSpPr>
            <p:cNvPr id="55" name="TextBox 54"/>
            <p:cNvSpPr txBox="1"/>
            <p:nvPr/>
          </p:nvSpPr>
          <p:spPr>
            <a:xfrm>
              <a:off x="10820397"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&lt;&lt;&lt;…&gt;&gt;&gt;</a:t>
              </a:r>
              <a:endParaRPr lang="en-US" sz="1000" dirty="0">
                <a:solidFill>
                  <a:srgbClr val="800000"/>
                </a:solidFill>
              </a:endParaRPr>
            </a:p>
          </p:txBody>
        </p:sp>
      </p:grpSp>
      <p:grpSp>
        <p:nvGrpSpPr>
          <p:cNvPr id="61" name="Group 60"/>
          <p:cNvGrpSpPr/>
          <p:nvPr/>
        </p:nvGrpSpPr>
        <p:grpSpPr>
          <a:xfrm>
            <a:off x="8839199" y="4267200"/>
            <a:ext cx="914401" cy="1371600"/>
            <a:chOff x="8839199" y="4267200"/>
            <a:chExt cx="914401" cy="1371600"/>
          </a:xfrm>
        </p:grpSpPr>
        <p:sp>
          <p:nvSpPr>
            <p:cNvPr id="31" name="TextBox 30"/>
            <p:cNvSpPr txBox="1"/>
            <p:nvPr/>
          </p:nvSpPr>
          <p:spPr>
            <a:xfrm>
              <a:off x="8839200"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for</a:t>
              </a:r>
              <a:endParaRPr lang="en-US" sz="1000" dirty="0">
                <a:solidFill>
                  <a:srgbClr val="800000"/>
                </a:solidFill>
              </a:endParaRPr>
            </a:p>
          </p:txBody>
        </p:sp>
        <p:sp>
          <p:nvSpPr>
            <p:cNvPr id="32" name="TextBox 31"/>
            <p:cNvSpPr txBox="1"/>
            <p:nvPr/>
          </p:nvSpPr>
          <p:spPr>
            <a:xfrm>
              <a:off x="8839200"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task</a:t>
              </a:r>
              <a:endParaRPr lang="en-US" sz="1000" dirty="0">
                <a:solidFill>
                  <a:srgbClr val="800000"/>
                </a:solidFill>
              </a:endParaRPr>
            </a:p>
          </p:txBody>
        </p:sp>
        <p:sp>
          <p:nvSpPr>
            <p:cNvPr id="33" name="TextBox 32"/>
            <p:cNvSpPr txBox="1"/>
            <p:nvPr/>
          </p:nvSpPr>
          <p:spPr>
            <a:xfrm>
              <a:off x="8839200" y="51816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err="1" smtClean="0">
                  <a:solidFill>
                    <a:srgbClr val="800000"/>
                  </a:solidFill>
                </a:rPr>
                <a:t>taskloop</a:t>
              </a:r>
              <a:endParaRPr lang="en-US" sz="1000" dirty="0">
                <a:solidFill>
                  <a:srgbClr val="800000"/>
                </a:solidFill>
              </a:endParaRPr>
            </a:p>
          </p:txBody>
        </p:sp>
        <p:sp>
          <p:nvSpPr>
            <p:cNvPr id="37" name="TextBox 36"/>
            <p:cNvSpPr txBox="1"/>
            <p:nvPr/>
          </p:nvSpPr>
          <p:spPr>
            <a:xfrm>
              <a:off x="8839200"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parallel</a:t>
              </a:r>
              <a:endParaRPr lang="en-US" sz="1000" dirty="0">
                <a:solidFill>
                  <a:srgbClr val="800000"/>
                </a:solidFill>
              </a:endParaRPr>
            </a:p>
          </p:txBody>
        </p:sp>
        <p:sp>
          <p:nvSpPr>
            <p:cNvPr id="47" name="TextBox 46"/>
            <p:cNvSpPr txBox="1"/>
            <p:nvPr/>
          </p:nvSpPr>
          <p:spPr>
            <a:xfrm>
              <a:off x="8839199" y="5410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err="1" smtClean="0">
                  <a:solidFill>
                    <a:srgbClr val="800000"/>
                  </a:solidFill>
                </a:rPr>
                <a:t>simd</a:t>
              </a:r>
              <a:endParaRPr lang="en-US" sz="1000" dirty="0">
                <a:solidFill>
                  <a:srgbClr val="800000"/>
                </a:solidFill>
              </a:endParaRPr>
            </a:p>
          </p:txBody>
        </p:sp>
        <p:sp>
          <p:nvSpPr>
            <p:cNvPr id="57" name="TextBox 56"/>
            <p:cNvSpPr txBox="1"/>
            <p:nvPr/>
          </p:nvSpPr>
          <p:spPr>
            <a:xfrm>
              <a:off x="8839200"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nested for</a:t>
              </a:r>
              <a:endParaRPr lang="en-US" sz="1000" dirty="0">
                <a:solidFill>
                  <a:srgbClr val="8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Portability (or lack thereof)</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6</a:t>
            </a:fld>
            <a:endParaRPr lang="en-US" dirty="0"/>
          </a:p>
        </p:txBody>
      </p:sp>
      <p:sp>
        <p:nvSpPr>
          <p:cNvPr id="198" name="Content Placeholder 2"/>
          <p:cNvSpPr txBox="1">
            <a:spLocks/>
          </p:cNvSpPr>
          <p:nvPr/>
        </p:nvSpPr>
        <p:spPr>
          <a:xfrm>
            <a:off x="914400" y="1600200"/>
            <a:ext cx="7315200" cy="2057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solidFill>
                  <a:srgbClr val="003366"/>
                </a:solidFill>
              </a:rPr>
              <a:t>Supercomputing systems are a combination of…</a:t>
            </a:r>
          </a:p>
          <a:p>
            <a:pPr marL="548640" lvl="0" indent="-274320" eaLnBrk="0" hangingPunct="0">
              <a:spcBef>
                <a:spcPts val="800"/>
              </a:spcBef>
              <a:buFont typeface="Arial"/>
              <a:buChar char="•"/>
            </a:pPr>
            <a:r>
              <a:rPr lang="en-US" sz="1800" kern="0" noProof="0" dirty="0" smtClean="0">
                <a:solidFill>
                  <a:srgbClr val="003366"/>
                </a:solidFill>
              </a:rPr>
              <a:t>processor </a:t>
            </a:r>
            <a:r>
              <a:rPr lang="en-US" sz="1800" kern="0" noProof="0" dirty="0" err="1" smtClean="0">
                <a:solidFill>
                  <a:srgbClr val="003366"/>
                </a:solidFill>
              </a:rPr>
              <a:t>architecture(s</a:t>
            </a:r>
            <a:r>
              <a:rPr lang="en-US" sz="1800" kern="0" noProof="0" dirty="0" smtClean="0">
                <a:solidFill>
                  <a:srgbClr val="003366"/>
                </a:solidFill>
              </a:rPr>
              <a:t>)</a:t>
            </a:r>
          </a:p>
          <a:p>
            <a:pPr marL="548640" lvl="0" indent="-274320" eaLnBrk="0" hangingPunct="0">
              <a:spcBef>
                <a:spcPts val="800"/>
              </a:spcBef>
              <a:buFont typeface="Arial"/>
              <a:buChar char="•"/>
            </a:pPr>
            <a:r>
              <a:rPr kumimoji="0" lang="en-US" sz="1800" i="0" u="none" strike="noStrike" kern="0" cap="none" spc="0" normalizeH="0" baseline="0" dirty="0" err="1" smtClean="0">
                <a:ln>
                  <a:noFill/>
                </a:ln>
                <a:solidFill>
                  <a:srgbClr val="003366"/>
                </a:solidFill>
                <a:effectLst/>
                <a:uLnTx/>
                <a:uFillTx/>
                <a:latin typeface="+mn-lt"/>
                <a:ea typeface="+mn-ea"/>
                <a:cs typeface="+mn-cs"/>
              </a:rPr>
              <a:t>compiler(s</a:t>
            </a:r>
            <a:r>
              <a:rPr kumimoji="0" lang="en-US" sz="1800" i="0" u="none" strike="noStrike" kern="0" cap="none" spc="0" normalizeH="0" baseline="0" dirty="0" smtClean="0">
                <a:ln>
                  <a:noFill/>
                </a:ln>
                <a:solidFill>
                  <a:srgbClr val="003366"/>
                </a:solidFill>
                <a:effectLst/>
                <a:uLnTx/>
                <a:uFillTx/>
                <a:latin typeface="+mn-lt"/>
                <a:ea typeface="+mn-ea"/>
                <a:cs typeface="+mn-cs"/>
              </a:rPr>
              <a:t>)</a:t>
            </a:r>
            <a:endParaRPr lang="en-US" sz="1800" kern="0" noProof="0" dirty="0" smtClean="0">
              <a:solidFill>
                <a:srgbClr val="003366"/>
              </a:solidFill>
              <a:latin typeface="+mn-lt"/>
              <a:ea typeface="+mn-ea"/>
              <a:cs typeface="+mn-cs"/>
            </a:endParaRPr>
          </a:p>
          <a:p>
            <a:pPr marL="548640" lvl="0" indent="-274320" eaLnBrk="0" hangingPunct="0">
              <a:spcBef>
                <a:spcPts val="800"/>
              </a:spcBef>
              <a:buFont typeface="Arial"/>
              <a:buChar char="•"/>
            </a:pPr>
            <a:r>
              <a:rPr kumimoji="0" lang="en-US" sz="1800" i="0" u="none" strike="noStrike" kern="0" cap="none" spc="0" normalizeH="0" baseline="0" dirty="0" smtClean="0">
                <a:ln>
                  <a:noFill/>
                </a:ln>
                <a:solidFill>
                  <a:srgbClr val="003366"/>
                </a:solidFill>
                <a:effectLst/>
                <a:uLnTx/>
                <a:uFillTx/>
                <a:latin typeface="+mn-lt"/>
                <a:ea typeface="+mn-ea"/>
                <a:cs typeface="+mn-cs"/>
              </a:rPr>
              <a:t>programming </a:t>
            </a:r>
            <a:r>
              <a:rPr kumimoji="0" lang="en-US" sz="1800" i="0" u="none" strike="noStrike" kern="0" cap="none" spc="0" normalizeH="0" baseline="0" dirty="0" err="1" smtClean="0">
                <a:ln>
                  <a:noFill/>
                </a:ln>
                <a:solidFill>
                  <a:srgbClr val="003366"/>
                </a:solidFill>
                <a:effectLst/>
                <a:uLnTx/>
                <a:uFillTx/>
                <a:latin typeface="+mn-lt"/>
                <a:ea typeface="+mn-ea"/>
                <a:cs typeface="+mn-cs"/>
              </a:rPr>
              <a:t>model(s</a:t>
            </a:r>
            <a:r>
              <a:rPr kumimoji="0" lang="en-US" sz="1800" i="0" u="none" strike="noStrike" kern="0" cap="none" spc="0" normalizeH="0" baseline="0" dirty="0" smtClean="0">
                <a:ln>
                  <a:noFill/>
                </a:ln>
                <a:solidFill>
                  <a:srgbClr val="003366"/>
                </a:solidFill>
                <a:effectLst/>
                <a:uLnTx/>
                <a:uFillTx/>
                <a:latin typeface="+mn-lt"/>
                <a:ea typeface="+mn-ea"/>
                <a:cs typeface="+mn-cs"/>
              </a:rPr>
              <a:t>)</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programming model constructs</a:t>
            </a:r>
            <a:endParaRPr kumimoji="0" lang="en-US" sz="1800" i="0" u="none" strike="noStrike" kern="0" cap="none" spc="0" normalizeH="0" baseline="0" dirty="0" smtClean="0">
              <a:ln>
                <a:noFill/>
              </a:ln>
              <a:solidFill>
                <a:srgbClr val="003366"/>
              </a:solidFill>
              <a:effectLst/>
              <a:uLnTx/>
              <a:uFillTx/>
              <a:latin typeface="+mn-lt"/>
              <a:ea typeface="+mn-ea"/>
              <a:cs typeface="+mn-cs"/>
            </a:endParaRPr>
          </a:p>
        </p:txBody>
      </p:sp>
      <p:grpSp>
        <p:nvGrpSpPr>
          <p:cNvPr id="3" name="Group 71"/>
          <p:cNvGrpSpPr/>
          <p:nvPr/>
        </p:nvGrpSpPr>
        <p:grpSpPr>
          <a:xfrm>
            <a:off x="8305800" y="1828800"/>
            <a:ext cx="5867400" cy="457200"/>
            <a:chOff x="8305800" y="1828800"/>
            <a:chExt cx="5867400" cy="457200"/>
          </a:xfrm>
        </p:grpSpPr>
        <p:sp>
          <p:nvSpPr>
            <p:cNvPr id="6" name="TextBox 5"/>
            <p:cNvSpPr txBox="1"/>
            <p:nvPr/>
          </p:nvSpPr>
          <p:spPr>
            <a:xfrm>
              <a:off x="8305800"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Xeon</a:t>
              </a:r>
              <a:endParaRPr lang="en-US" sz="1200" b="1" dirty="0">
                <a:solidFill>
                  <a:schemeClr val="bg1"/>
                </a:solidFill>
              </a:endParaRPr>
            </a:p>
          </p:txBody>
        </p:sp>
        <p:sp>
          <p:nvSpPr>
            <p:cNvPr id="7" name="TextBox 6"/>
            <p:cNvSpPr txBox="1"/>
            <p:nvPr/>
          </p:nvSpPr>
          <p:spPr>
            <a:xfrm>
              <a:off x="102870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BGQ</a:t>
              </a:r>
              <a:endParaRPr lang="en-US" sz="1200" b="1" dirty="0">
                <a:solidFill>
                  <a:schemeClr val="bg1"/>
                </a:solidFill>
              </a:endParaRPr>
            </a:p>
          </p:txBody>
        </p:sp>
        <p:sp>
          <p:nvSpPr>
            <p:cNvPr id="8" name="TextBox 7"/>
            <p:cNvSpPr txBox="1"/>
            <p:nvPr/>
          </p:nvSpPr>
          <p:spPr>
            <a:xfrm>
              <a:off x="112776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POWER</a:t>
              </a:r>
              <a:endParaRPr lang="en-US" sz="1200" b="1" dirty="0">
                <a:solidFill>
                  <a:schemeClr val="bg1"/>
                </a:solidFill>
              </a:endParaRPr>
            </a:p>
          </p:txBody>
        </p:sp>
        <p:sp>
          <p:nvSpPr>
            <p:cNvPr id="9" name="TextBox 8"/>
            <p:cNvSpPr txBox="1"/>
            <p:nvPr/>
          </p:nvSpPr>
          <p:spPr>
            <a:xfrm>
              <a:off x="92964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Xeon Phi</a:t>
              </a:r>
              <a:endParaRPr lang="en-US" sz="1200" b="1" dirty="0">
                <a:solidFill>
                  <a:schemeClr val="bg1"/>
                </a:solidFill>
              </a:endParaRPr>
            </a:p>
          </p:txBody>
        </p:sp>
        <p:sp>
          <p:nvSpPr>
            <p:cNvPr id="10" name="TextBox 9"/>
            <p:cNvSpPr txBox="1"/>
            <p:nvPr/>
          </p:nvSpPr>
          <p:spPr>
            <a:xfrm>
              <a:off x="122682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NVIDIA</a:t>
              </a:r>
            </a:p>
            <a:p>
              <a:pPr algn="ctr"/>
              <a:r>
                <a:rPr lang="en-US" sz="1200" b="1" dirty="0" err="1" smtClean="0">
                  <a:solidFill>
                    <a:schemeClr val="bg1"/>
                  </a:solidFill>
                </a:rPr>
                <a:t>GPUs</a:t>
              </a:r>
              <a:endParaRPr lang="en-US" sz="1200" b="1" dirty="0">
                <a:solidFill>
                  <a:schemeClr val="bg1"/>
                </a:solidFill>
              </a:endParaRPr>
            </a:p>
          </p:txBody>
        </p:sp>
        <p:sp>
          <p:nvSpPr>
            <p:cNvPr id="11" name="TextBox 10"/>
            <p:cNvSpPr txBox="1"/>
            <p:nvPr/>
          </p:nvSpPr>
          <p:spPr>
            <a:xfrm>
              <a:off x="13258800"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AMD</a:t>
              </a:r>
            </a:p>
            <a:p>
              <a:pPr algn="ctr"/>
              <a:r>
                <a:rPr lang="en-US" sz="1200" b="1" dirty="0" err="1" smtClean="0">
                  <a:solidFill>
                    <a:schemeClr val="bg1"/>
                  </a:solidFill>
                </a:rPr>
                <a:t>GPUs</a:t>
              </a:r>
              <a:endParaRPr lang="en-US" sz="1200" b="1" dirty="0">
                <a:solidFill>
                  <a:schemeClr val="bg1"/>
                </a:solidFill>
              </a:endParaRPr>
            </a:p>
          </p:txBody>
        </p:sp>
      </p:grpSp>
      <p:grpSp>
        <p:nvGrpSpPr>
          <p:cNvPr id="4" name="Group 57"/>
          <p:cNvGrpSpPr/>
          <p:nvPr/>
        </p:nvGrpSpPr>
        <p:grpSpPr>
          <a:xfrm>
            <a:off x="8305799" y="2362200"/>
            <a:ext cx="5867401" cy="914400"/>
            <a:chOff x="8305799" y="2362200"/>
            <a:chExt cx="5867401" cy="914400"/>
          </a:xfrm>
        </p:grpSpPr>
        <p:sp>
          <p:nvSpPr>
            <p:cNvPr id="12" name="TextBox 11"/>
            <p:cNvSpPr txBox="1"/>
            <p:nvPr/>
          </p:nvSpPr>
          <p:spPr>
            <a:xfrm>
              <a:off x="12268200"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nvcc</a:t>
              </a:r>
              <a:endParaRPr lang="en-US" sz="1600" b="1" dirty="0">
                <a:solidFill>
                  <a:srgbClr val="008000"/>
                </a:solidFill>
              </a:endParaRPr>
            </a:p>
          </p:txBody>
        </p:sp>
        <p:sp>
          <p:nvSpPr>
            <p:cNvPr id="13" name="TextBox 12"/>
            <p:cNvSpPr txBox="1"/>
            <p:nvPr/>
          </p:nvSpPr>
          <p:spPr>
            <a:xfrm>
              <a:off x="13258800"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pgi</a:t>
              </a:r>
              <a:endParaRPr lang="en-US" sz="1600" b="1" dirty="0">
                <a:solidFill>
                  <a:srgbClr val="008000"/>
                </a:solidFill>
              </a:endParaRPr>
            </a:p>
          </p:txBody>
        </p:sp>
        <p:sp>
          <p:nvSpPr>
            <p:cNvPr id="14" name="TextBox 13"/>
            <p:cNvSpPr txBox="1"/>
            <p:nvPr/>
          </p:nvSpPr>
          <p:spPr>
            <a:xfrm>
              <a:off x="11277598"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gcc</a:t>
              </a:r>
              <a:endParaRPr lang="en-US" sz="1600" b="1" dirty="0">
                <a:solidFill>
                  <a:srgbClr val="008000"/>
                </a:solidFill>
              </a:endParaRPr>
            </a:p>
          </p:txBody>
        </p:sp>
        <p:sp>
          <p:nvSpPr>
            <p:cNvPr id="15" name="TextBox 14"/>
            <p:cNvSpPr txBox="1"/>
            <p:nvPr/>
          </p:nvSpPr>
          <p:spPr>
            <a:xfrm>
              <a:off x="8305799"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icc</a:t>
              </a:r>
              <a:endParaRPr lang="en-US" sz="1600" b="1" dirty="0">
                <a:solidFill>
                  <a:srgbClr val="008000"/>
                </a:solidFill>
              </a:endParaRPr>
            </a:p>
          </p:txBody>
        </p:sp>
        <p:sp>
          <p:nvSpPr>
            <p:cNvPr id="16" name="TextBox 15"/>
            <p:cNvSpPr txBox="1"/>
            <p:nvPr/>
          </p:nvSpPr>
          <p:spPr>
            <a:xfrm>
              <a:off x="9296400"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xlc</a:t>
              </a:r>
              <a:endParaRPr lang="en-US" sz="1600" b="1" dirty="0">
                <a:solidFill>
                  <a:srgbClr val="008000"/>
                </a:solidFill>
              </a:endParaRPr>
            </a:p>
          </p:txBody>
        </p:sp>
        <p:sp>
          <p:nvSpPr>
            <p:cNvPr id="49" name="TextBox 48"/>
            <p:cNvSpPr txBox="1"/>
            <p:nvPr/>
          </p:nvSpPr>
          <p:spPr>
            <a:xfrm>
              <a:off x="10286999"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smtClean="0">
                  <a:solidFill>
                    <a:srgbClr val="008000"/>
                  </a:solidFill>
                </a:rPr>
                <a:t>clang</a:t>
              </a:r>
              <a:endParaRPr lang="en-US" sz="1600" b="1" dirty="0">
                <a:solidFill>
                  <a:srgbClr val="008000"/>
                </a:solidFill>
              </a:endParaRPr>
            </a:p>
          </p:txBody>
        </p:sp>
        <p:sp>
          <p:nvSpPr>
            <p:cNvPr id="50" name="Down Arrow 49"/>
            <p:cNvSpPr/>
            <p:nvPr/>
          </p:nvSpPr>
          <p:spPr bwMode="auto">
            <a:xfrm>
              <a:off x="10972800" y="2362200"/>
              <a:ext cx="533400" cy="381000"/>
            </a:xfrm>
            <a:prstGeom prst="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17" name="Group 58"/>
          <p:cNvGrpSpPr/>
          <p:nvPr/>
        </p:nvGrpSpPr>
        <p:grpSpPr>
          <a:xfrm>
            <a:off x="8839200" y="3352800"/>
            <a:ext cx="4876800" cy="914400"/>
            <a:chOff x="8839200" y="3352800"/>
            <a:chExt cx="4876800" cy="914400"/>
          </a:xfrm>
        </p:grpSpPr>
        <p:sp>
          <p:nvSpPr>
            <p:cNvPr id="23" name="TextBox 22"/>
            <p:cNvSpPr txBox="1"/>
            <p:nvPr/>
          </p:nvSpPr>
          <p:spPr>
            <a:xfrm>
              <a:off x="118110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err="1" smtClean="0">
                  <a:solidFill>
                    <a:srgbClr val="800000"/>
                  </a:solidFill>
                </a:rPr>
                <a:t>OpenACC</a:t>
              </a:r>
              <a:endParaRPr lang="en-US" sz="1200" b="1" dirty="0">
                <a:solidFill>
                  <a:srgbClr val="800000"/>
                </a:solidFill>
              </a:endParaRPr>
            </a:p>
          </p:txBody>
        </p:sp>
        <p:sp>
          <p:nvSpPr>
            <p:cNvPr id="24" name="TextBox 23"/>
            <p:cNvSpPr txBox="1"/>
            <p:nvPr/>
          </p:nvSpPr>
          <p:spPr>
            <a:xfrm>
              <a:off x="128016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rgbClr val="800000"/>
                  </a:solidFill>
                </a:rPr>
                <a:t>Future </a:t>
              </a:r>
            </a:p>
            <a:p>
              <a:pPr algn="ctr"/>
              <a:r>
                <a:rPr lang="en-US" sz="1200" b="1" dirty="0" smtClean="0">
                  <a:solidFill>
                    <a:srgbClr val="800000"/>
                  </a:solidFill>
                </a:rPr>
                <a:t>C++</a:t>
              </a:r>
              <a:endParaRPr lang="en-US" sz="1200" b="1" dirty="0">
                <a:solidFill>
                  <a:srgbClr val="800000"/>
                </a:solidFill>
              </a:endParaRPr>
            </a:p>
          </p:txBody>
        </p:sp>
        <p:sp>
          <p:nvSpPr>
            <p:cNvPr id="25" name="TextBox 24"/>
            <p:cNvSpPr txBox="1"/>
            <p:nvPr/>
          </p:nvSpPr>
          <p:spPr>
            <a:xfrm>
              <a:off x="98298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err="1" smtClean="0">
                  <a:solidFill>
                    <a:srgbClr val="800000"/>
                  </a:solidFill>
                </a:rPr>
                <a:t>OpenMP</a:t>
              </a:r>
              <a:endParaRPr lang="en-US" sz="1200" b="1" dirty="0" smtClean="0">
                <a:solidFill>
                  <a:srgbClr val="800000"/>
                </a:solidFill>
              </a:endParaRPr>
            </a:p>
            <a:p>
              <a:pPr algn="ctr"/>
              <a:r>
                <a:rPr lang="en-US" sz="1200" b="1" dirty="0" smtClean="0">
                  <a:solidFill>
                    <a:srgbClr val="800000"/>
                  </a:solidFill>
                </a:rPr>
                <a:t>target</a:t>
              </a:r>
              <a:endParaRPr lang="en-US" sz="1200" b="1" dirty="0">
                <a:solidFill>
                  <a:srgbClr val="800000"/>
                </a:solidFill>
              </a:endParaRPr>
            </a:p>
          </p:txBody>
        </p:sp>
        <p:sp>
          <p:nvSpPr>
            <p:cNvPr id="26" name="TextBox 25"/>
            <p:cNvSpPr txBox="1"/>
            <p:nvPr/>
          </p:nvSpPr>
          <p:spPr>
            <a:xfrm>
              <a:off x="88392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err="1" smtClean="0">
                  <a:solidFill>
                    <a:srgbClr val="800000"/>
                  </a:solidFill>
                </a:rPr>
                <a:t>OpenMP</a:t>
              </a:r>
              <a:endParaRPr lang="en-US" sz="1200" b="1" dirty="0">
                <a:solidFill>
                  <a:srgbClr val="800000"/>
                </a:solidFill>
              </a:endParaRPr>
            </a:p>
          </p:txBody>
        </p:sp>
        <p:sp>
          <p:nvSpPr>
            <p:cNvPr id="27" name="TextBox 26"/>
            <p:cNvSpPr txBox="1"/>
            <p:nvPr/>
          </p:nvSpPr>
          <p:spPr>
            <a:xfrm>
              <a:off x="108204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rgbClr val="800000"/>
                  </a:solidFill>
                </a:rPr>
                <a:t>CUDA</a:t>
              </a:r>
              <a:endParaRPr lang="en-US" sz="1200" b="1" dirty="0">
                <a:solidFill>
                  <a:srgbClr val="800000"/>
                </a:solidFill>
              </a:endParaRPr>
            </a:p>
          </p:txBody>
        </p:sp>
        <p:sp>
          <p:nvSpPr>
            <p:cNvPr id="51" name="Down Arrow 50"/>
            <p:cNvSpPr/>
            <p:nvPr/>
          </p:nvSpPr>
          <p:spPr bwMode="auto">
            <a:xfrm>
              <a:off x="10972800" y="3352800"/>
              <a:ext cx="533400" cy="381000"/>
            </a:xfrm>
            <a:prstGeom prst="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18" name="Group 59"/>
          <p:cNvGrpSpPr/>
          <p:nvPr/>
        </p:nvGrpSpPr>
        <p:grpSpPr>
          <a:xfrm>
            <a:off x="8839199" y="4267200"/>
            <a:ext cx="4876800" cy="1371600"/>
            <a:chOff x="8839199" y="4267200"/>
            <a:chExt cx="4876800" cy="1371600"/>
          </a:xfrm>
        </p:grpSpPr>
        <p:sp>
          <p:nvSpPr>
            <p:cNvPr id="31" name="TextBox 30"/>
            <p:cNvSpPr txBox="1"/>
            <p:nvPr/>
          </p:nvSpPr>
          <p:spPr>
            <a:xfrm>
              <a:off x="8839200"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for</a:t>
              </a:r>
              <a:endParaRPr lang="en-US" sz="1000" dirty="0">
                <a:solidFill>
                  <a:srgbClr val="800000"/>
                </a:solidFill>
              </a:endParaRPr>
            </a:p>
          </p:txBody>
        </p:sp>
        <p:sp>
          <p:nvSpPr>
            <p:cNvPr id="32" name="TextBox 31"/>
            <p:cNvSpPr txBox="1"/>
            <p:nvPr/>
          </p:nvSpPr>
          <p:spPr>
            <a:xfrm>
              <a:off x="8839200"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task</a:t>
              </a:r>
              <a:endParaRPr lang="en-US" sz="1000" dirty="0">
                <a:solidFill>
                  <a:srgbClr val="800000"/>
                </a:solidFill>
              </a:endParaRPr>
            </a:p>
          </p:txBody>
        </p:sp>
        <p:sp>
          <p:nvSpPr>
            <p:cNvPr id="33" name="TextBox 32"/>
            <p:cNvSpPr txBox="1"/>
            <p:nvPr/>
          </p:nvSpPr>
          <p:spPr>
            <a:xfrm>
              <a:off x="8839200" y="51816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err="1" smtClean="0">
                  <a:solidFill>
                    <a:srgbClr val="800000"/>
                  </a:solidFill>
                </a:rPr>
                <a:t>taskloop</a:t>
              </a:r>
              <a:endParaRPr lang="en-US" sz="1000" dirty="0">
                <a:solidFill>
                  <a:srgbClr val="800000"/>
                </a:solidFill>
              </a:endParaRPr>
            </a:p>
          </p:txBody>
        </p:sp>
        <p:sp>
          <p:nvSpPr>
            <p:cNvPr id="34" name="TextBox 33"/>
            <p:cNvSpPr txBox="1"/>
            <p:nvPr/>
          </p:nvSpPr>
          <p:spPr>
            <a:xfrm>
              <a:off x="9829800"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teams</a:t>
              </a:r>
              <a:endParaRPr lang="en-US" sz="1000" dirty="0">
                <a:solidFill>
                  <a:srgbClr val="800000"/>
                </a:solidFill>
              </a:endParaRPr>
            </a:p>
          </p:txBody>
        </p:sp>
        <p:sp>
          <p:nvSpPr>
            <p:cNvPr id="35" name="TextBox 34"/>
            <p:cNvSpPr txBox="1"/>
            <p:nvPr/>
          </p:nvSpPr>
          <p:spPr>
            <a:xfrm>
              <a:off x="9829800"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for</a:t>
              </a:r>
              <a:endParaRPr lang="en-US" sz="1000" dirty="0">
                <a:solidFill>
                  <a:srgbClr val="800000"/>
                </a:solidFill>
              </a:endParaRPr>
            </a:p>
          </p:txBody>
        </p:sp>
        <p:sp>
          <p:nvSpPr>
            <p:cNvPr id="36" name="TextBox 35"/>
            <p:cNvSpPr txBox="1"/>
            <p:nvPr/>
          </p:nvSpPr>
          <p:spPr>
            <a:xfrm>
              <a:off x="9829800"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parallel</a:t>
              </a:r>
              <a:endParaRPr lang="en-US" sz="1000" dirty="0">
                <a:solidFill>
                  <a:srgbClr val="800000"/>
                </a:solidFill>
              </a:endParaRPr>
            </a:p>
          </p:txBody>
        </p:sp>
        <p:sp>
          <p:nvSpPr>
            <p:cNvPr id="37" name="TextBox 36"/>
            <p:cNvSpPr txBox="1"/>
            <p:nvPr/>
          </p:nvSpPr>
          <p:spPr>
            <a:xfrm>
              <a:off x="8839200"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parallel</a:t>
              </a:r>
              <a:endParaRPr lang="en-US" sz="1000" dirty="0">
                <a:solidFill>
                  <a:srgbClr val="800000"/>
                </a:solidFill>
              </a:endParaRPr>
            </a:p>
          </p:txBody>
        </p:sp>
        <p:sp>
          <p:nvSpPr>
            <p:cNvPr id="38" name="TextBox 37"/>
            <p:cNvSpPr txBox="1"/>
            <p:nvPr/>
          </p:nvSpPr>
          <p:spPr>
            <a:xfrm>
              <a:off x="10820400" y="5410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DMA’s?</a:t>
              </a:r>
              <a:endParaRPr lang="en-US" sz="1000" dirty="0">
                <a:solidFill>
                  <a:srgbClr val="800000"/>
                </a:solidFill>
              </a:endParaRPr>
            </a:p>
          </p:txBody>
        </p:sp>
        <p:sp>
          <p:nvSpPr>
            <p:cNvPr id="39" name="TextBox 38"/>
            <p:cNvSpPr txBox="1"/>
            <p:nvPr/>
          </p:nvSpPr>
          <p:spPr>
            <a:xfrm>
              <a:off x="10820400"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zero copy</a:t>
              </a:r>
              <a:endParaRPr lang="en-US" sz="1000" dirty="0">
                <a:solidFill>
                  <a:srgbClr val="800000"/>
                </a:solidFill>
              </a:endParaRPr>
            </a:p>
          </p:txBody>
        </p:sp>
        <p:sp>
          <p:nvSpPr>
            <p:cNvPr id="40" name="TextBox 39"/>
            <p:cNvSpPr txBox="1"/>
            <p:nvPr/>
          </p:nvSpPr>
          <p:spPr>
            <a:xfrm>
              <a:off x="10820400" y="51816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unified memory</a:t>
              </a:r>
              <a:endParaRPr lang="en-US" sz="1000" dirty="0">
                <a:solidFill>
                  <a:srgbClr val="800000"/>
                </a:solidFill>
              </a:endParaRPr>
            </a:p>
          </p:txBody>
        </p:sp>
        <p:sp>
          <p:nvSpPr>
            <p:cNvPr id="41" name="TextBox 40"/>
            <p:cNvSpPr txBox="1"/>
            <p:nvPr/>
          </p:nvSpPr>
          <p:spPr>
            <a:xfrm>
              <a:off x="11810999"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kernels</a:t>
              </a:r>
              <a:endParaRPr lang="en-US" sz="1000" dirty="0">
                <a:solidFill>
                  <a:srgbClr val="800000"/>
                </a:solidFill>
              </a:endParaRPr>
            </a:p>
          </p:txBody>
        </p:sp>
        <p:sp>
          <p:nvSpPr>
            <p:cNvPr id="42" name="TextBox 41"/>
            <p:cNvSpPr txBox="1"/>
            <p:nvPr/>
          </p:nvSpPr>
          <p:spPr>
            <a:xfrm>
              <a:off x="11810999"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loop</a:t>
              </a:r>
              <a:endParaRPr lang="en-US" sz="1000" dirty="0">
                <a:solidFill>
                  <a:srgbClr val="800000"/>
                </a:solidFill>
              </a:endParaRPr>
            </a:p>
          </p:txBody>
        </p:sp>
        <p:sp>
          <p:nvSpPr>
            <p:cNvPr id="43" name="TextBox 42"/>
            <p:cNvSpPr txBox="1"/>
            <p:nvPr/>
          </p:nvSpPr>
          <p:spPr>
            <a:xfrm>
              <a:off x="11810999"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vector</a:t>
              </a:r>
              <a:endParaRPr lang="en-US" sz="1000" dirty="0">
                <a:solidFill>
                  <a:srgbClr val="800000"/>
                </a:solidFill>
              </a:endParaRPr>
            </a:p>
          </p:txBody>
        </p:sp>
        <p:sp>
          <p:nvSpPr>
            <p:cNvPr id="44" name="TextBox 43"/>
            <p:cNvSpPr txBox="1"/>
            <p:nvPr/>
          </p:nvSpPr>
          <p:spPr>
            <a:xfrm>
              <a:off x="11810999"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device type</a:t>
              </a:r>
              <a:endParaRPr lang="en-US" sz="1000" dirty="0">
                <a:solidFill>
                  <a:srgbClr val="800000"/>
                </a:solidFill>
              </a:endParaRPr>
            </a:p>
          </p:txBody>
        </p:sp>
        <p:sp>
          <p:nvSpPr>
            <p:cNvPr id="45" name="TextBox 44"/>
            <p:cNvSpPr txBox="1"/>
            <p:nvPr/>
          </p:nvSpPr>
          <p:spPr>
            <a:xfrm>
              <a:off x="11810999" y="51816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data copy</a:t>
              </a:r>
              <a:endParaRPr lang="en-US" sz="1000" dirty="0">
                <a:solidFill>
                  <a:srgbClr val="800000"/>
                </a:solidFill>
              </a:endParaRPr>
            </a:p>
          </p:txBody>
        </p:sp>
        <p:sp>
          <p:nvSpPr>
            <p:cNvPr id="46" name="TextBox 45"/>
            <p:cNvSpPr txBox="1"/>
            <p:nvPr/>
          </p:nvSpPr>
          <p:spPr>
            <a:xfrm>
              <a:off x="9829799"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map</a:t>
              </a:r>
              <a:endParaRPr lang="en-US" sz="1000" dirty="0">
                <a:solidFill>
                  <a:srgbClr val="800000"/>
                </a:solidFill>
              </a:endParaRPr>
            </a:p>
          </p:txBody>
        </p:sp>
        <p:sp>
          <p:nvSpPr>
            <p:cNvPr id="47" name="TextBox 46"/>
            <p:cNvSpPr txBox="1"/>
            <p:nvPr/>
          </p:nvSpPr>
          <p:spPr>
            <a:xfrm>
              <a:off x="8839199" y="5410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err="1" smtClean="0">
                  <a:solidFill>
                    <a:srgbClr val="800000"/>
                  </a:solidFill>
                </a:rPr>
                <a:t>simd</a:t>
              </a:r>
              <a:endParaRPr lang="en-US" sz="1000" dirty="0">
                <a:solidFill>
                  <a:srgbClr val="800000"/>
                </a:solidFill>
              </a:endParaRPr>
            </a:p>
          </p:txBody>
        </p:sp>
        <p:sp>
          <p:nvSpPr>
            <p:cNvPr id="52" name="TextBox 51"/>
            <p:cNvSpPr txBox="1"/>
            <p:nvPr/>
          </p:nvSpPr>
          <p:spPr>
            <a:xfrm>
              <a:off x="12801599"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a:t>
              </a:r>
              <a:endParaRPr lang="en-US" sz="1000" dirty="0">
                <a:solidFill>
                  <a:srgbClr val="800000"/>
                </a:solidFill>
              </a:endParaRPr>
            </a:p>
          </p:txBody>
        </p:sp>
        <p:sp>
          <p:nvSpPr>
            <p:cNvPr id="53" name="TextBox 52"/>
            <p:cNvSpPr txBox="1"/>
            <p:nvPr/>
          </p:nvSpPr>
          <p:spPr>
            <a:xfrm>
              <a:off x="10820399"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read-only D$</a:t>
              </a:r>
              <a:endParaRPr lang="en-US" sz="1000" dirty="0">
                <a:solidFill>
                  <a:srgbClr val="800000"/>
                </a:solidFill>
              </a:endParaRPr>
            </a:p>
          </p:txBody>
        </p:sp>
        <p:sp>
          <p:nvSpPr>
            <p:cNvPr id="54" name="TextBox 53"/>
            <p:cNvSpPr txBox="1"/>
            <p:nvPr/>
          </p:nvSpPr>
          <p:spPr>
            <a:xfrm>
              <a:off x="10820398"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shared </a:t>
              </a:r>
              <a:r>
                <a:rPr lang="en-US" sz="1000" dirty="0" err="1" smtClean="0">
                  <a:solidFill>
                    <a:srgbClr val="800000"/>
                  </a:solidFill>
                </a:rPr>
                <a:t>mem</a:t>
              </a:r>
              <a:endParaRPr lang="en-US" sz="1000" dirty="0">
                <a:solidFill>
                  <a:srgbClr val="800000"/>
                </a:solidFill>
              </a:endParaRPr>
            </a:p>
          </p:txBody>
        </p:sp>
        <p:sp>
          <p:nvSpPr>
            <p:cNvPr id="55" name="TextBox 54"/>
            <p:cNvSpPr txBox="1"/>
            <p:nvPr/>
          </p:nvSpPr>
          <p:spPr>
            <a:xfrm>
              <a:off x="10820397"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&lt;&lt;&lt;…&gt;&gt;&gt;</a:t>
              </a:r>
              <a:endParaRPr lang="en-US" sz="1000" dirty="0">
                <a:solidFill>
                  <a:srgbClr val="800000"/>
                </a:solidFill>
              </a:endParaRPr>
            </a:p>
          </p:txBody>
        </p:sp>
        <p:sp>
          <p:nvSpPr>
            <p:cNvPr id="57" name="TextBox 56"/>
            <p:cNvSpPr txBox="1"/>
            <p:nvPr/>
          </p:nvSpPr>
          <p:spPr>
            <a:xfrm>
              <a:off x="8839200"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nested for</a:t>
              </a:r>
              <a:endParaRPr lang="en-US" sz="1000" dirty="0">
                <a:solidFill>
                  <a:srgbClr val="800000"/>
                </a:solidFill>
              </a:endParaRPr>
            </a:p>
          </p:txBody>
        </p:sp>
      </p:grpSp>
      <p:sp>
        <p:nvSpPr>
          <p:cNvPr id="48" name="Content Placeholder 2"/>
          <p:cNvSpPr txBox="1">
            <a:spLocks/>
          </p:cNvSpPr>
          <p:nvPr/>
        </p:nvSpPr>
        <p:spPr>
          <a:xfrm>
            <a:off x="914400" y="3657600"/>
            <a:ext cx="7315200" cy="2057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solidFill>
                  <a:srgbClr val="003366"/>
                </a:solidFill>
              </a:rPr>
              <a:t>Unfortunately, not all processor-compiler-programming model combinations are valid. </a:t>
            </a:r>
          </a:p>
        </p:txBody>
      </p:sp>
      <p:sp>
        <p:nvSpPr>
          <p:cNvPr id="58" name="Rectangle 57"/>
          <p:cNvSpPr/>
          <p:nvPr/>
        </p:nvSpPr>
        <p:spPr bwMode="auto">
          <a:xfrm>
            <a:off x="10210800" y="1752600"/>
            <a:ext cx="3962400" cy="6096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9" name="Rectangle 58"/>
          <p:cNvSpPr/>
          <p:nvPr/>
        </p:nvSpPr>
        <p:spPr bwMode="auto">
          <a:xfrm>
            <a:off x="12192000" y="2743200"/>
            <a:ext cx="1066800" cy="6096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0" name="Rectangle 59"/>
          <p:cNvSpPr/>
          <p:nvPr/>
        </p:nvSpPr>
        <p:spPr bwMode="auto">
          <a:xfrm>
            <a:off x="9753600" y="3733800"/>
            <a:ext cx="4038600" cy="19812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4" name="Rectangle 63"/>
          <p:cNvSpPr/>
          <p:nvPr/>
        </p:nvSpPr>
        <p:spPr bwMode="auto">
          <a:xfrm>
            <a:off x="9220200" y="2743200"/>
            <a:ext cx="1066800" cy="6096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Portability (or lack thereof)</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7</a:t>
            </a:fld>
            <a:endParaRPr lang="en-US" dirty="0"/>
          </a:p>
        </p:txBody>
      </p:sp>
      <p:sp>
        <p:nvSpPr>
          <p:cNvPr id="198" name="Content Placeholder 2"/>
          <p:cNvSpPr txBox="1">
            <a:spLocks/>
          </p:cNvSpPr>
          <p:nvPr/>
        </p:nvSpPr>
        <p:spPr>
          <a:xfrm>
            <a:off x="914400" y="1600200"/>
            <a:ext cx="7315200" cy="2057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solidFill>
                  <a:srgbClr val="003366"/>
                </a:solidFill>
              </a:rPr>
              <a:t>Supercomputing systems are a combination of…</a:t>
            </a:r>
          </a:p>
          <a:p>
            <a:pPr marL="548640" lvl="0" indent="-274320" eaLnBrk="0" hangingPunct="0">
              <a:spcBef>
                <a:spcPts val="800"/>
              </a:spcBef>
              <a:buFont typeface="Arial"/>
              <a:buChar char="•"/>
            </a:pPr>
            <a:r>
              <a:rPr lang="en-US" sz="1800" kern="0" noProof="0" dirty="0" smtClean="0">
                <a:solidFill>
                  <a:srgbClr val="003366"/>
                </a:solidFill>
              </a:rPr>
              <a:t>processor </a:t>
            </a:r>
            <a:r>
              <a:rPr lang="en-US" sz="1800" kern="0" noProof="0" dirty="0" err="1" smtClean="0">
                <a:solidFill>
                  <a:srgbClr val="003366"/>
                </a:solidFill>
              </a:rPr>
              <a:t>architecture(s</a:t>
            </a:r>
            <a:r>
              <a:rPr lang="en-US" sz="1800" kern="0" noProof="0" dirty="0" smtClean="0">
                <a:solidFill>
                  <a:srgbClr val="003366"/>
                </a:solidFill>
              </a:rPr>
              <a:t>)</a:t>
            </a:r>
          </a:p>
          <a:p>
            <a:pPr marL="548640" lvl="0" indent="-274320" eaLnBrk="0" hangingPunct="0">
              <a:spcBef>
                <a:spcPts val="800"/>
              </a:spcBef>
              <a:buFont typeface="Arial"/>
              <a:buChar char="•"/>
            </a:pPr>
            <a:r>
              <a:rPr kumimoji="0" lang="en-US" sz="1800" i="0" u="none" strike="noStrike" kern="0" cap="none" spc="0" normalizeH="0" baseline="0" dirty="0" err="1" smtClean="0">
                <a:ln>
                  <a:noFill/>
                </a:ln>
                <a:solidFill>
                  <a:srgbClr val="003366"/>
                </a:solidFill>
                <a:effectLst/>
                <a:uLnTx/>
                <a:uFillTx/>
                <a:latin typeface="+mn-lt"/>
                <a:ea typeface="+mn-ea"/>
                <a:cs typeface="+mn-cs"/>
              </a:rPr>
              <a:t>compiler(s</a:t>
            </a:r>
            <a:r>
              <a:rPr kumimoji="0" lang="en-US" sz="1800" i="0" u="none" strike="noStrike" kern="0" cap="none" spc="0" normalizeH="0" baseline="0" dirty="0" smtClean="0">
                <a:ln>
                  <a:noFill/>
                </a:ln>
                <a:solidFill>
                  <a:srgbClr val="003366"/>
                </a:solidFill>
                <a:effectLst/>
                <a:uLnTx/>
                <a:uFillTx/>
                <a:latin typeface="+mn-lt"/>
                <a:ea typeface="+mn-ea"/>
                <a:cs typeface="+mn-cs"/>
              </a:rPr>
              <a:t>)</a:t>
            </a:r>
            <a:endParaRPr lang="en-US" sz="1800" kern="0" noProof="0" dirty="0" smtClean="0">
              <a:solidFill>
                <a:srgbClr val="003366"/>
              </a:solidFill>
              <a:latin typeface="+mn-lt"/>
              <a:ea typeface="+mn-ea"/>
              <a:cs typeface="+mn-cs"/>
            </a:endParaRPr>
          </a:p>
          <a:p>
            <a:pPr marL="548640" lvl="0" indent="-274320" eaLnBrk="0" hangingPunct="0">
              <a:spcBef>
                <a:spcPts val="800"/>
              </a:spcBef>
              <a:buFont typeface="Arial"/>
              <a:buChar char="•"/>
            </a:pPr>
            <a:r>
              <a:rPr kumimoji="0" lang="en-US" sz="1800" i="0" u="none" strike="noStrike" kern="0" cap="none" spc="0" normalizeH="0" baseline="0" dirty="0" smtClean="0">
                <a:ln>
                  <a:noFill/>
                </a:ln>
                <a:solidFill>
                  <a:srgbClr val="003366"/>
                </a:solidFill>
                <a:effectLst/>
                <a:uLnTx/>
                <a:uFillTx/>
                <a:latin typeface="+mn-lt"/>
                <a:ea typeface="+mn-ea"/>
                <a:cs typeface="+mn-cs"/>
              </a:rPr>
              <a:t>programming </a:t>
            </a:r>
            <a:r>
              <a:rPr kumimoji="0" lang="en-US" sz="1800" i="0" u="none" strike="noStrike" kern="0" cap="none" spc="0" normalizeH="0" baseline="0" dirty="0" err="1" smtClean="0">
                <a:ln>
                  <a:noFill/>
                </a:ln>
                <a:solidFill>
                  <a:srgbClr val="003366"/>
                </a:solidFill>
                <a:effectLst/>
                <a:uLnTx/>
                <a:uFillTx/>
                <a:latin typeface="+mn-lt"/>
                <a:ea typeface="+mn-ea"/>
                <a:cs typeface="+mn-cs"/>
              </a:rPr>
              <a:t>model(s</a:t>
            </a:r>
            <a:r>
              <a:rPr kumimoji="0" lang="en-US" sz="1800" i="0" u="none" strike="noStrike" kern="0" cap="none" spc="0" normalizeH="0" baseline="0" dirty="0" smtClean="0">
                <a:ln>
                  <a:noFill/>
                </a:ln>
                <a:solidFill>
                  <a:srgbClr val="003366"/>
                </a:solidFill>
                <a:effectLst/>
                <a:uLnTx/>
                <a:uFillTx/>
                <a:latin typeface="+mn-lt"/>
                <a:ea typeface="+mn-ea"/>
                <a:cs typeface="+mn-cs"/>
              </a:rPr>
              <a:t>)</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programming model constructs</a:t>
            </a:r>
            <a:endParaRPr kumimoji="0" lang="en-US" sz="1800" i="0" u="none" strike="noStrike" kern="0" cap="none" spc="0" normalizeH="0" baseline="0" dirty="0" smtClean="0">
              <a:ln>
                <a:noFill/>
              </a:ln>
              <a:solidFill>
                <a:srgbClr val="003366"/>
              </a:solidFill>
              <a:effectLst/>
              <a:uLnTx/>
              <a:uFillTx/>
              <a:latin typeface="+mn-lt"/>
              <a:ea typeface="+mn-ea"/>
              <a:cs typeface="+mn-cs"/>
            </a:endParaRPr>
          </a:p>
        </p:txBody>
      </p:sp>
      <p:grpSp>
        <p:nvGrpSpPr>
          <p:cNvPr id="3" name="Group 71"/>
          <p:cNvGrpSpPr/>
          <p:nvPr/>
        </p:nvGrpSpPr>
        <p:grpSpPr>
          <a:xfrm>
            <a:off x="8305800" y="1828800"/>
            <a:ext cx="5867400" cy="457200"/>
            <a:chOff x="8305800" y="1828800"/>
            <a:chExt cx="5867400" cy="457200"/>
          </a:xfrm>
        </p:grpSpPr>
        <p:sp>
          <p:nvSpPr>
            <p:cNvPr id="6" name="TextBox 5"/>
            <p:cNvSpPr txBox="1"/>
            <p:nvPr/>
          </p:nvSpPr>
          <p:spPr>
            <a:xfrm>
              <a:off x="8305800"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Xeon</a:t>
              </a:r>
              <a:endParaRPr lang="en-US" sz="1200" b="1" dirty="0">
                <a:solidFill>
                  <a:schemeClr val="bg1"/>
                </a:solidFill>
              </a:endParaRPr>
            </a:p>
          </p:txBody>
        </p:sp>
        <p:sp>
          <p:nvSpPr>
            <p:cNvPr id="7" name="TextBox 6"/>
            <p:cNvSpPr txBox="1"/>
            <p:nvPr/>
          </p:nvSpPr>
          <p:spPr>
            <a:xfrm>
              <a:off x="102870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BGQ</a:t>
              </a:r>
              <a:endParaRPr lang="en-US" sz="1200" b="1" dirty="0">
                <a:solidFill>
                  <a:schemeClr val="bg1"/>
                </a:solidFill>
              </a:endParaRPr>
            </a:p>
          </p:txBody>
        </p:sp>
        <p:sp>
          <p:nvSpPr>
            <p:cNvPr id="8" name="TextBox 7"/>
            <p:cNvSpPr txBox="1"/>
            <p:nvPr/>
          </p:nvSpPr>
          <p:spPr>
            <a:xfrm>
              <a:off x="112776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POWER</a:t>
              </a:r>
              <a:endParaRPr lang="en-US" sz="1200" b="1" dirty="0">
                <a:solidFill>
                  <a:schemeClr val="bg1"/>
                </a:solidFill>
              </a:endParaRPr>
            </a:p>
          </p:txBody>
        </p:sp>
        <p:sp>
          <p:nvSpPr>
            <p:cNvPr id="9" name="TextBox 8"/>
            <p:cNvSpPr txBox="1"/>
            <p:nvPr/>
          </p:nvSpPr>
          <p:spPr>
            <a:xfrm>
              <a:off x="92964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Xeon Phi</a:t>
              </a:r>
              <a:endParaRPr lang="en-US" sz="1200" b="1" dirty="0">
                <a:solidFill>
                  <a:schemeClr val="bg1"/>
                </a:solidFill>
              </a:endParaRPr>
            </a:p>
          </p:txBody>
        </p:sp>
        <p:sp>
          <p:nvSpPr>
            <p:cNvPr id="10" name="TextBox 9"/>
            <p:cNvSpPr txBox="1"/>
            <p:nvPr/>
          </p:nvSpPr>
          <p:spPr>
            <a:xfrm>
              <a:off x="122682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NVIDIA</a:t>
              </a:r>
            </a:p>
            <a:p>
              <a:pPr algn="ctr"/>
              <a:r>
                <a:rPr lang="en-US" sz="1200" b="1" dirty="0" err="1" smtClean="0">
                  <a:solidFill>
                    <a:schemeClr val="bg1"/>
                  </a:solidFill>
                </a:rPr>
                <a:t>GPUs</a:t>
              </a:r>
              <a:endParaRPr lang="en-US" sz="1200" b="1" dirty="0">
                <a:solidFill>
                  <a:schemeClr val="bg1"/>
                </a:solidFill>
              </a:endParaRPr>
            </a:p>
          </p:txBody>
        </p:sp>
        <p:sp>
          <p:nvSpPr>
            <p:cNvPr id="11" name="TextBox 10"/>
            <p:cNvSpPr txBox="1"/>
            <p:nvPr/>
          </p:nvSpPr>
          <p:spPr>
            <a:xfrm>
              <a:off x="13258800"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AMD</a:t>
              </a:r>
            </a:p>
            <a:p>
              <a:pPr algn="ctr"/>
              <a:r>
                <a:rPr lang="en-US" sz="1200" b="1" dirty="0" err="1" smtClean="0">
                  <a:solidFill>
                    <a:schemeClr val="bg1"/>
                  </a:solidFill>
                </a:rPr>
                <a:t>GPUs</a:t>
              </a:r>
              <a:endParaRPr lang="en-US" sz="1200" b="1" dirty="0">
                <a:solidFill>
                  <a:schemeClr val="bg1"/>
                </a:solidFill>
              </a:endParaRPr>
            </a:p>
          </p:txBody>
        </p:sp>
      </p:grpSp>
      <p:grpSp>
        <p:nvGrpSpPr>
          <p:cNvPr id="4" name="Group 57"/>
          <p:cNvGrpSpPr/>
          <p:nvPr/>
        </p:nvGrpSpPr>
        <p:grpSpPr>
          <a:xfrm>
            <a:off x="8305799" y="2362200"/>
            <a:ext cx="5867401" cy="914400"/>
            <a:chOff x="8305799" y="2362200"/>
            <a:chExt cx="5867401" cy="914400"/>
          </a:xfrm>
        </p:grpSpPr>
        <p:sp>
          <p:nvSpPr>
            <p:cNvPr id="12" name="TextBox 11"/>
            <p:cNvSpPr txBox="1"/>
            <p:nvPr/>
          </p:nvSpPr>
          <p:spPr>
            <a:xfrm>
              <a:off x="12268200"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nvcc</a:t>
              </a:r>
              <a:endParaRPr lang="en-US" sz="1600" b="1" dirty="0">
                <a:solidFill>
                  <a:srgbClr val="008000"/>
                </a:solidFill>
              </a:endParaRPr>
            </a:p>
          </p:txBody>
        </p:sp>
        <p:sp>
          <p:nvSpPr>
            <p:cNvPr id="13" name="TextBox 12"/>
            <p:cNvSpPr txBox="1"/>
            <p:nvPr/>
          </p:nvSpPr>
          <p:spPr>
            <a:xfrm>
              <a:off x="13258800"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pgi</a:t>
              </a:r>
              <a:endParaRPr lang="en-US" sz="1600" b="1" dirty="0">
                <a:solidFill>
                  <a:srgbClr val="008000"/>
                </a:solidFill>
              </a:endParaRPr>
            </a:p>
          </p:txBody>
        </p:sp>
        <p:sp>
          <p:nvSpPr>
            <p:cNvPr id="14" name="TextBox 13"/>
            <p:cNvSpPr txBox="1"/>
            <p:nvPr/>
          </p:nvSpPr>
          <p:spPr>
            <a:xfrm>
              <a:off x="11277598"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gcc</a:t>
              </a:r>
              <a:endParaRPr lang="en-US" sz="1600" b="1" dirty="0">
                <a:solidFill>
                  <a:srgbClr val="008000"/>
                </a:solidFill>
              </a:endParaRPr>
            </a:p>
          </p:txBody>
        </p:sp>
        <p:sp>
          <p:nvSpPr>
            <p:cNvPr id="15" name="TextBox 14"/>
            <p:cNvSpPr txBox="1"/>
            <p:nvPr/>
          </p:nvSpPr>
          <p:spPr>
            <a:xfrm>
              <a:off x="8305799"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icc</a:t>
              </a:r>
              <a:endParaRPr lang="en-US" sz="1600" b="1" dirty="0">
                <a:solidFill>
                  <a:srgbClr val="008000"/>
                </a:solidFill>
              </a:endParaRPr>
            </a:p>
          </p:txBody>
        </p:sp>
        <p:sp>
          <p:nvSpPr>
            <p:cNvPr id="16" name="TextBox 15"/>
            <p:cNvSpPr txBox="1"/>
            <p:nvPr/>
          </p:nvSpPr>
          <p:spPr>
            <a:xfrm>
              <a:off x="9296400"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xlc</a:t>
              </a:r>
              <a:endParaRPr lang="en-US" sz="1600" b="1" dirty="0">
                <a:solidFill>
                  <a:srgbClr val="008000"/>
                </a:solidFill>
              </a:endParaRPr>
            </a:p>
          </p:txBody>
        </p:sp>
        <p:sp>
          <p:nvSpPr>
            <p:cNvPr id="49" name="TextBox 48"/>
            <p:cNvSpPr txBox="1"/>
            <p:nvPr/>
          </p:nvSpPr>
          <p:spPr>
            <a:xfrm>
              <a:off x="10286999"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smtClean="0">
                  <a:solidFill>
                    <a:srgbClr val="008000"/>
                  </a:solidFill>
                </a:rPr>
                <a:t>clang</a:t>
              </a:r>
              <a:endParaRPr lang="en-US" sz="1600" b="1" dirty="0">
                <a:solidFill>
                  <a:srgbClr val="008000"/>
                </a:solidFill>
              </a:endParaRPr>
            </a:p>
          </p:txBody>
        </p:sp>
        <p:sp>
          <p:nvSpPr>
            <p:cNvPr id="50" name="Down Arrow 49"/>
            <p:cNvSpPr/>
            <p:nvPr/>
          </p:nvSpPr>
          <p:spPr bwMode="auto">
            <a:xfrm>
              <a:off x="10972800" y="2362200"/>
              <a:ext cx="533400" cy="381000"/>
            </a:xfrm>
            <a:prstGeom prst="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17" name="Group 58"/>
          <p:cNvGrpSpPr/>
          <p:nvPr/>
        </p:nvGrpSpPr>
        <p:grpSpPr>
          <a:xfrm>
            <a:off x="8839200" y="3352800"/>
            <a:ext cx="4876800" cy="914400"/>
            <a:chOff x="8839200" y="3352800"/>
            <a:chExt cx="4876800" cy="914400"/>
          </a:xfrm>
        </p:grpSpPr>
        <p:sp>
          <p:nvSpPr>
            <p:cNvPr id="23" name="TextBox 22"/>
            <p:cNvSpPr txBox="1"/>
            <p:nvPr/>
          </p:nvSpPr>
          <p:spPr>
            <a:xfrm>
              <a:off x="118110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err="1" smtClean="0">
                  <a:solidFill>
                    <a:srgbClr val="800000"/>
                  </a:solidFill>
                </a:rPr>
                <a:t>OpenACC</a:t>
              </a:r>
              <a:endParaRPr lang="en-US" sz="1200" b="1" dirty="0">
                <a:solidFill>
                  <a:srgbClr val="800000"/>
                </a:solidFill>
              </a:endParaRPr>
            </a:p>
          </p:txBody>
        </p:sp>
        <p:sp>
          <p:nvSpPr>
            <p:cNvPr id="24" name="TextBox 23"/>
            <p:cNvSpPr txBox="1"/>
            <p:nvPr/>
          </p:nvSpPr>
          <p:spPr>
            <a:xfrm>
              <a:off x="128016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rgbClr val="800000"/>
                  </a:solidFill>
                </a:rPr>
                <a:t>Future </a:t>
              </a:r>
            </a:p>
            <a:p>
              <a:pPr algn="ctr"/>
              <a:r>
                <a:rPr lang="en-US" sz="1200" b="1" dirty="0" smtClean="0">
                  <a:solidFill>
                    <a:srgbClr val="800000"/>
                  </a:solidFill>
                </a:rPr>
                <a:t>C++</a:t>
              </a:r>
              <a:endParaRPr lang="en-US" sz="1200" b="1" dirty="0">
                <a:solidFill>
                  <a:srgbClr val="800000"/>
                </a:solidFill>
              </a:endParaRPr>
            </a:p>
          </p:txBody>
        </p:sp>
        <p:sp>
          <p:nvSpPr>
            <p:cNvPr id="25" name="TextBox 24"/>
            <p:cNvSpPr txBox="1"/>
            <p:nvPr/>
          </p:nvSpPr>
          <p:spPr>
            <a:xfrm>
              <a:off x="98298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err="1" smtClean="0">
                  <a:solidFill>
                    <a:srgbClr val="800000"/>
                  </a:solidFill>
                </a:rPr>
                <a:t>OpenMP</a:t>
              </a:r>
              <a:endParaRPr lang="en-US" sz="1200" b="1" dirty="0" smtClean="0">
                <a:solidFill>
                  <a:srgbClr val="800000"/>
                </a:solidFill>
              </a:endParaRPr>
            </a:p>
            <a:p>
              <a:pPr algn="ctr"/>
              <a:r>
                <a:rPr lang="en-US" sz="1200" b="1" dirty="0" smtClean="0">
                  <a:solidFill>
                    <a:srgbClr val="800000"/>
                  </a:solidFill>
                </a:rPr>
                <a:t>target</a:t>
              </a:r>
              <a:endParaRPr lang="en-US" sz="1200" b="1" dirty="0">
                <a:solidFill>
                  <a:srgbClr val="800000"/>
                </a:solidFill>
              </a:endParaRPr>
            </a:p>
          </p:txBody>
        </p:sp>
        <p:sp>
          <p:nvSpPr>
            <p:cNvPr id="26" name="TextBox 25"/>
            <p:cNvSpPr txBox="1"/>
            <p:nvPr/>
          </p:nvSpPr>
          <p:spPr>
            <a:xfrm>
              <a:off x="88392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err="1" smtClean="0">
                  <a:solidFill>
                    <a:srgbClr val="800000"/>
                  </a:solidFill>
                </a:rPr>
                <a:t>OpenMP</a:t>
              </a:r>
              <a:endParaRPr lang="en-US" sz="1200" b="1" dirty="0">
                <a:solidFill>
                  <a:srgbClr val="800000"/>
                </a:solidFill>
              </a:endParaRPr>
            </a:p>
          </p:txBody>
        </p:sp>
        <p:sp>
          <p:nvSpPr>
            <p:cNvPr id="27" name="TextBox 26"/>
            <p:cNvSpPr txBox="1"/>
            <p:nvPr/>
          </p:nvSpPr>
          <p:spPr>
            <a:xfrm>
              <a:off x="108204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rgbClr val="800000"/>
                  </a:solidFill>
                </a:rPr>
                <a:t>CUDA</a:t>
              </a:r>
              <a:endParaRPr lang="en-US" sz="1200" b="1" dirty="0">
                <a:solidFill>
                  <a:srgbClr val="800000"/>
                </a:solidFill>
              </a:endParaRPr>
            </a:p>
          </p:txBody>
        </p:sp>
        <p:sp>
          <p:nvSpPr>
            <p:cNvPr id="51" name="Down Arrow 50"/>
            <p:cNvSpPr/>
            <p:nvPr/>
          </p:nvSpPr>
          <p:spPr bwMode="auto">
            <a:xfrm>
              <a:off x="10972800" y="3352800"/>
              <a:ext cx="533400" cy="381000"/>
            </a:xfrm>
            <a:prstGeom prst="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18" name="Group 59"/>
          <p:cNvGrpSpPr/>
          <p:nvPr/>
        </p:nvGrpSpPr>
        <p:grpSpPr>
          <a:xfrm>
            <a:off x="8839199" y="4267200"/>
            <a:ext cx="4876800" cy="1371600"/>
            <a:chOff x="8839199" y="4267200"/>
            <a:chExt cx="4876800" cy="1371600"/>
          </a:xfrm>
        </p:grpSpPr>
        <p:sp>
          <p:nvSpPr>
            <p:cNvPr id="31" name="TextBox 30"/>
            <p:cNvSpPr txBox="1"/>
            <p:nvPr/>
          </p:nvSpPr>
          <p:spPr>
            <a:xfrm>
              <a:off x="8839200"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for</a:t>
              </a:r>
              <a:endParaRPr lang="en-US" sz="1000" dirty="0">
                <a:solidFill>
                  <a:srgbClr val="800000"/>
                </a:solidFill>
              </a:endParaRPr>
            </a:p>
          </p:txBody>
        </p:sp>
        <p:sp>
          <p:nvSpPr>
            <p:cNvPr id="32" name="TextBox 31"/>
            <p:cNvSpPr txBox="1"/>
            <p:nvPr/>
          </p:nvSpPr>
          <p:spPr>
            <a:xfrm>
              <a:off x="8839200"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task</a:t>
              </a:r>
              <a:endParaRPr lang="en-US" sz="1000" dirty="0">
                <a:solidFill>
                  <a:srgbClr val="800000"/>
                </a:solidFill>
              </a:endParaRPr>
            </a:p>
          </p:txBody>
        </p:sp>
        <p:sp>
          <p:nvSpPr>
            <p:cNvPr id="33" name="TextBox 32"/>
            <p:cNvSpPr txBox="1"/>
            <p:nvPr/>
          </p:nvSpPr>
          <p:spPr>
            <a:xfrm>
              <a:off x="8839200" y="51816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err="1" smtClean="0">
                  <a:solidFill>
                    <a:srgbClr val="800000"/>
                  </a:solidFill>
                </a:rPr>
                <a:t>taskloop</a:t>
              </a:r>
              <a:endParaRPr lang="en-US" sz="1000" dirty="0">
                <a:solidFill>
                  <a:srgbClr val="800000"/>
                </a:solidFill>
              </a:endParaRPr>
            </a:p>
          </p:txBody>
        </p:sp>
        <p:sp>
          <p:nvSpPr>
            <p:cNvPr id="34" name="TextBox 33"/>
            <p:cNvSpPr txBox="1"/>
            <p:nvPr/>
          </p:nvSpPr>
          <p:spPr>
            <a:xfrm>
              <a:off x="9829800"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teams</a:t>
              </a:r>
              <a:endParaRPr lang="en-US" sz="1000" dirty="0">
                <a:solidFill>
                  <a:srgbClr val="800000"/>
                </a:solidFill>
              </a:endParaRPr>
            </a:p>
          </p:txBody>
        </p:sp>
        <p:sp>
          <p:nvSpPr>
            <p:cNvPr id="35" name="TextBox 34"/>
            <p:cNvSpPr txBox="1"/>
            <p:nvPr/>
          </p:nvSpPr>
          <p:spPr>
            <a:xfrm>
              <a:off x="9829800"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for</a:t>
              </a:r>
              <a:endParaRPr lang="en-US" sz="1000" dirty="0">
                <a:solidFill>
                  <a:srgbClr val="800000"/>
                </a:solidFill>
              </a:endParaRPr>
            </a:p>
          </p:txBody>
        </p:sp>
        <p:sp>
          <p:nvSpPr>
            <p:cNvPr id="36" name="TextBox 35"/>
            <p:cNvSpPr txBox="1"/>
            <p:nvPr/>
          </p:nvSpPr>
          <p:spPr>
            <a:xfrm>
              <a:off x="9829800"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parallel</a:t>
              </a:r>
              <a:endParaRPr lang="en-US" sz="1000" dirty="0">
                <a:solidFill>
                  <a:srgbClr val="800000"/>
                </a:solidFill>
              </a:endParaRPr>
            </a:p>
          </p:txBody>
        </p:sp>
        <p:sp>
          <p:nvSpPr>
            <p:cNvPr id="37" name="TextBox 36"/>
            <p:cNvSpPr txBox="1"/>
            <p:nvPr/>
          </p:nvSpPr>
          <p:spPr>
            <a:xfrm>
              <a:off x="8839200"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parallel</a:t>
              </a:r>
              <a:endParaRPr lang="en-US" sz="1000" dirty="0">
                <a:solidFill>
                  <a:srgbClr val="800000"/>
                </a:solidFill>
              </a:endParaRPr>
            </a:p>
          </p:txBody>
        </p:sp>
        <p:sp>
          <p:nvSpPr>
            <p:cNvPr id="38" name="TextBox 37"/>
            <p:cNvSpPr txBox="1"/>
            <p:nvPr/>
          </p:nvSpPr>
          <p:spPr>
            <a:xfrm>
              <a:off x="10820400" y="5410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DMA’s?</a:t>
              </a:r>
              <a:endParaRPr lang="en-US" sz="1000" dirty="0">
                <a:solidFill>
                  <a:srgbClr val="800000"/>
                </a:solidFill>
              </a:endParaRPr>
            </a:p>
          </p:txBody>
        </p:sp>
        <p:sp>
          <p:nvSpPr>
            <p:cNvPr id="39" name="TextBox 38"/>
            <p:cNvSpPr txBox="1"/>
            <p:nvPr/>
          </p:nvSpPr>
          <p:spPr>
            <a:xfrm>
              <a:off x="10820400"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zero copy</a:t>
              </a:r>
              <a:endParaRPr lang="en-US" sz="1000" dirty="0">
                <a:solidFill>
                  <a:srgbClr val="800000"/>
                </a:solidFill>
              </a:endParaRPr>
            </a:p>
          </p:txBody>
        </p:sp>
        <p:sp>
          <p:nvSpPr>
            <p:cNvPr id="40" name="TextBox 39"/>
            <p:cNvSpPr txBox="1"/>
            <p:nvPr/>
          </p:nvSpPr>
          <p:spPr>
            <a:xfrm>
              <a:off x="10820400" y="51816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unified memory</a:t>
              </a:r>
              <a:endParaRPr lang="en-US" sz="1000" dirty="0">
                <a:solidFill>
                  <a:srgbClr val="800000"/>
                </a:solidFill>
              </a:endParaRPr>
            </a:p>
          </p:txBody>
        </p:sp>
        <p:sp>
          <p:nvSpPr>
            <p:cNvPr id="41" name="TextBox 40"/>
            <p:cNvSpPr txBox="1"/>
            <p:nvPr/>
          </p:nvSpPr>
          <p:spPr>
            <a:xfrm>
              <a:off x="11810999"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kernels</a:t>
              </a:r>
              <a:endParaRPr lang="en-US" sz="1000" dirty="0">
                <a:solidFill>
                  <a:srgbClr val="800000"/>
                </a:solidFill>
              </a:endParaRPr>
            </a:p>
          </p:txBody>
        </p:sp>
        <p:sp>
          <p:nvSpPr>
            <p:cNvPr id="42" name="TextBox 41"/>
            <p:cNvSpPr txBox="1"/>
            <p:nvPr/>
          </p:nvSpPr>
          <p:spPr>
            <a:xfrm>
              <a:off x="11810999"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loop</a:t>
              </a:r>
              <a:endParaRPr lang="en-US" sz="1000" dirty="0">
                <a:solidFill>
                  <a:srgbClr val="800000"/>
                </a:solidFill>
              </a:endParaRPr>
            </a:p>
          </p:txBody>
        </p:sp>
        <p:sp>
          <p:nvSpPr>
            <p:cNvPr id="43" name="TextBox 42"/>
            <p:cNvSpPr txBox="1"/>
            <p:nvPr/>
          </p:nvSpPr>
          <p:spPr>
            <a:xfrm>
              <a:off x="11810999"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vector</a:t>
              </a:r>
              <a:endParaRPr lang="en-US" sz="1000" dirty="0">
                <a:solidFill>
                  <a:srgbClr val="800000"/>
                </a:solidFill>
              </a:endParaRPr>
            </a:p>
          </p:txBody>
        </p:sp>
        <p:sp>
          <p:nvSpPr>
            <p:cNvPr id="44" name="TextBox 43"/>
            <p:cNvSpPr txBox="1"/>
            <p:nvPr/>
          </p:nvSpPr>
          <p:spPr>
            <a:xfrm>
              <a:off x="11810999"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device type</a:t>
              </a:r>
              <a:endParaRPr lang="en-US" sz="1000" dirty="0">
                <a:solidFill>
                  <a:srgbClr val="800000"/>
                </a:solidFill>
              </a:endParaRPr>
            </a:p>
          </p:txBody>
        </p:sp>
        <p:sp>
          <p:nvSpPr>
            <p:cNvPr id="45" name="TextBox 44"/>
            <p:cNvSpPr txBox="1"/>
            <p:nvPr/>
          </p:nvSpPr>
          <p:spPr>
            <a:xfrm>
              <a:off x="11810999" y="51816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data copy</a:t>
              </a:r>
              <a:endParaRPr lang="en-US" sz="1000" dirty="0">
                <a:solidFill>
                  <a:srgbClr val="800000"/>
                </a:solidFill>
              </a:endParaRPr>
            </a:p>
          </p:txBody>
        </p:sp>
        <p:sp>
          <p:nvSpPr>
            <p:cNvPr id="46" name="TextBox 45"/>
            <p:cNvSpPr txBox="1"/>
            <p:nvPr/>
          </p:nvSpPr>
          <p:spPr>
            <a:xfrm>
              <a:off x="9829799"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map</a:t>
              </a:r>
              <a:endParaRPr lang="en-US" sz="1000" dirty="0">
                <a:solidFill>
                  <a:srgbClr val="800000"/>
                </a:solidFill>
              </a:endParaRPr>
            </a:p>
          </p:txBody>
        </p:sp>
        <p:sp>
          <p:nvSpPr>
            <p:cNvPr id="47" name="TextBox 46"/>
            <p:cNvSpPr txBox="1"/>
            <p:nvPr/>
          </p:nvSpPr>
          <p:spPr>
            <a:xfrm>
              <a:off x="8839199" y="5410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err="1" smtClean="0">
                  <a:solidFill>
                    <a:srgbClr val="800000"/>
                  </a:solidFill>
                </a:rPr>
                <a:t>simd</a:t>
              </a:r>
              <a:endParaRPr lang="en-US" sz="1000" dirty="0">
                <a:solidFill>
                  <a:srgbClr val="800000"/>
                </a:solidFill>
              </a:endParaRPr>
            </a:p>
          </p:txBody>
        </p:sp>
        <p:sp>
          <p:nvSpPr>
            <p:cNvPr id="52" name="TextBox 51"/>
            <p:cNvSpPr txBox="1"/>
            <p:nvPr/>
          </p:nvSpPr>
          <p:spPr>
            <a:xfrm>
              <a:off x="12801599"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a:t>
              </a:r>
              <a:endParaRPr lang="en-US" sz="1000" dirty="0">
                <a:solidFill>
                  <a:srgbClr val="800000"/>
                </a:solidFill>
              </a:endParaRPr>
            </a:p>
          </p:txBody>
        </p:sp>
        <p:sp>
          <p:nvSpPr>
            <p:cNvPr id="53" name="TextBox 52"/>
            <p:cNvSpPr txBox="1"/>
            <p:nvPr/>
          </p:nvSpPr>
          <p:spPr>
            <a:xfrm>
              <a:off x="10820399"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read-only D$</a:t>
              </a:r>
              <a:endParaRPr lang="en-US" sz="1000" dirty="0">
                <a:solidFill>
                  <a:srgbClr val="800000"/>
                </a:solidFill>
              </a:endParaRPr>
            </a:p>
          </p:txBody>
        </p:sp>
        <p:sp>
          <p:nvSpPr>
            <p:cNvPr id="54" name="TextBox 53"/>
            <p:cNvSpPr txBox="1"/>
            <p:nvPr/>
          </p:nvSpPr>
          <p:spPr>
            <a:xfrm>
              <a:off x="10820398"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shared </a:t>
              </a:r>
              <a:r>
                <a:rPr lang="en-US" sz="1000" dirty="0" err="1" smtClean="0">
                  <a:solidFill>
                    <a:srgbClr val="800000"/>
                  </a:solidFill>
                </a:rPr>
                <a:t>mem</a:t>
              </a:r>
              <a:endParaRPr lang="en-US" sz="1000" dirty="0">
                <a:solidFill>
                  <a:srgbClr val="800000"/>
                </a:solidFill>
              </a:endParaRPr>
            </a:p>
          </p:txBody>
        </p:sp>
        <p:sp>
          <p:nvSpPr>
            <p:cNvPr id="55" name="TextBox 54"/>
            <p:cNvSpPr txBox="1"/>
            <p:nvPr/>
          </p:nvSpPr>
          <p:spPr>
            <a:xfrm>
              <a:off x="10820397"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&lt;&lt;&lt;…&gt;&gt;&gt;</a:t>
              </a:r>
              <a:endParaRPr lang="en-US" sz="1000" dirty="0">
                <a:solidFill>
                  <a:srgbClr val="800000"/>
                </a:solidFill>
              </a:endParaRPr>
            </a:p>
          </p:txBody>
        </p:sp>
        <p:sp>
          <p:nvSpPr>
            <p:cNvPr id="57" name="TextBox 56"/>
            <p:cNvSpPr txBox="1"/>
            <p:nvPr/>
          </p:nvSpPr>
          <p:spPr>
            <a:xfrm>
              <a:off x="8839200"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nested for</a:t>
              </a:r>
              <a:endParaRPr lang="en-US" sz="1000" dirty="0">
                <a:solidFill>
                  <a:srgbClr val="800000"/>
                </a:solidFill>
              </a:endParaRPr>
            </a:p>
          </p:txBody>
        </p:sp>
      </p:grpSp>
      <p:sp>
        <p:nvSpPr>
          <p:cNvPr id="48" name="Content Placeholder 2"/>
          <p:cNvSpPr txBox="1">
            <a:spLocks/>
          </p:cNvSpPr>
          <p:nvPr/>
        </p:nvSpPr>
        <p:spPr>
          <a:xfrm>
            <a:off x="914400" y="3657600"/>
            <a:ext cx="7315200" cy="2057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solidFill>
                  <a:srgbClr val="003366"/>
                </a:solidFill>
              </a:rPr>
              <a:t>Unfortunately, not all processor-compiler-programming model combinations are valid. </a:t>
            </a:r>
          </a:p>
        </p:txBody>
      </p:sp>
      <p:sp>
        <p:nvSpPr>
          <p:cNvPr id="58" name="Rectangle 57"/>
          <p:cNvSpPr/>
          <p:nvPr/>
        </p:nvSpPr>
        <p:spPr bwMode="auto">
          <a:xfrm>
            <a:off x="8229600" y="1752600"/>
            <a:ext cx="4038600" cy="6096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9" name="Rectangle 58"/>
          <p:cNvSpPr/>
          <p:nvPr/>
        </p:nvSpPr>
        <p:spPr bwMode="auto">
          <a:xfrm>
            <a:off x="13182600" y="1752600"/>
            <a:ext cx="1066800" cy="6096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0" name="Rectangle 59"/>
          <p:cNvSpPr/>
          <p:nvPr/>
        </p:nvSpPr>
        <p:spPr bwMode="auto">
          <a:xfrm>
            <a:off x="8763000" y="3733800"/>
            <a:ext cx="1066800" cy="19812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1" name="Rectangle 60"/>
          <p:cNvSpPr/>
          <p:nvPr/>
        </p:nvSpPr>
        <p:spPr bwMode="auto">
          <a:xfrm>
            <a:off x="12725400" y="3771900"/>
            <a:ext cx="1066800" cy="8001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2" name="Rectangle 61"/>
          <p:cNvSpPr/>
          <p:nvPr/>
        </p:nvSpPr>
        <p:spPr bwMode="auto">
          <a:xfrm>
            <a:off x="8229600" y="2743200"/>
            <a:ext cx="4038600" cy="6096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Portability</a:t>
            </a:r>
            <a:endParaRPr lang="en-US" dirty="0"/>
          </a:p>
        </p:txBody>
      </p:sp>
      <p:sp>
        <p:nvSpPr>
          <p:cNvPr id="5" name="Slide Number Placeholder 4"/>
          <p:cNvSpPr>
            <a:spLocks noGrp="1"/>
          </p:cNvSpPr>
          <p:nvPr>
            <p:ph type="sldNum" sz="quarter" idx="11"/>
          </p:nvPr>
        </p:nvSpPr>
        <p:spPr>
          <a:xfrm>
            <a:off x="5943600" y="7543800"/>
            <a:ext cx="2743200" cy="457200"/>
          </a:xfrm>
        </p:spPr>
        <p:txBody>
          <a:bodyPr/>
          <a:lstStyle/>
          <a:p>
            <a:pPr>
              <a:defRPr/>
            </a:pPr>
            <a:fld id="{245E9D0D-5449-D64E-B77D-4219B8BBCCDD}" type="slidenum">
              <a:rPr lang="en-US" smtClean="0"/>
              <a:pPr>
                <a:defRPr/>
              </a:pPr>
              <a:t>8</a:t>
            </a:fld>
            <a:endParaRPr lang="en-US" dirty="0"/>
          </a:p>
        </p:txBody>
      </p:sp>
      <p:sp>
        <p:nvSpPr>
          <p:cNvPr id="198" name="Content Placeholder 2"/>
          <p:cNvSpPr txBox="1">
            <a:spLocks/>
          </p:cNvSpPr>
          <p:nvPr/>
        </p:nvSpPr>
        <p:spPr>
          <a:xfrm>
            <a:off x="914400" y="1600200"/>
            <a:ext cx="7315200" cy="2057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solidFill>
                  <a:srgbClr val="003366"/>
                </a:solidFill>
              </a:rPr>
              <a:t>Supercomputing systems are a combination of…</a:t>
            </a:r>
          </a:p>
          <a:p>
            <a:pPr marL="548640" lvl="0" indent="-274320" eaLnBrk="0" hangingPunct="0">
              <a:spcBef>
                <a:spcPts val="800"/>
              </a:spcBef>
              <a:buFont typeface="Arial"/>
              <a:buChar char="•"/>
            </a:pPr>
            <a:r>
              <a:rPr lang="en-US" sz="1800" kern="0" noProof="0" dirty="0" smtClean="0">
                <a:solidFill>
                  <a:srgbClr val="003366"/>
                </a:solidFill>
              </a:rPr>
              <a:t>processor </a:t>
            </a:r>
            <a:r>
              <a:rPr lang="en-US" sz="1800" kern="0" noProof="0" dirty="0" err="1" smtClean="0">
                <a:solidFill>
                  <a:srgbClr val="003366"/>
                </a:solidFill>
              </a:rPr>
              <a:t>architecture(s</a:t>
            </a:r>
            <a:r>
              <a:rPr lang="en-US" sz="1800" kern="0" noProof="0" dirty="0" smtClean="0">
                <a:solidFill>
                  <a:srgbClr val="003366"/>
                </a:solidFill>
              </a:rPr>
              <a:t>)</a:t>
            </a:r>
          </a:p>
          <a:p>
            <a:pPr marL="548640" lvl="0" indent="-274320" eaLnBrk="0" hangingPunct="0">
              <a:spcBef>
                <a:spcPts val="800"/>
              </a:spcBef>
              <a:buFont typeface="Arial"/>
              <a:buChar char="•"/>
            </a:pPr>
            <a:r>
              <a:rPr kumimoji="0" lang="en-US" sz="1800" i="0" u="none" strike="noStrike" kern="0" cap="none" spc="0" normalizeH="0" baseline="0" dirty="0" err="1" smtClean="0">
                <a:ln>
                  <a:noFill/>
                </a:ln>
                <a:solidFill>
                  <a:srgbClr val="003366"/>
                </a:solidFill>
                <a:effectLst/>
                <a:uLnTx/>
                <a:uFillTx/>
                <a:latin typeface="+mn-lt"/>
                <a:ea typeface="+mn-ea"/>
                <a:cs typeface="+mn-cs"/>
              </a:rPr>
              <a:t>compiler(s</a:t>
            </a:r>
            <a:r>
              <a:rPr kumimoji="0" lang="en-US" sz="1800" i="0" u="none" strike="noStrike" kern="0" cap="none" spc="0" normalizeH="0" baseline="0" dirty="0" smtClean="0">
                <a:ln>
                  <a:noFill/>
                </a:ln>
                <a:solidFill>
                  <a:srgbClr val="003366"/>
                </a:solidFill>
                <a:effectLst/>
                <a:uLnTx/>
                <a:uFillTx/>
                <a:latin typeface="+mn-lt"/>
                <a:ea typeface="+mn-ea"/>
                <a:cs typeface="+mn-cs"/>
              </a:rPr>
              <a:t>)</a:t>
            </a:r>
            <a:endParaRPr lang="en-US" sz="1800" kern="0" noProof="0" dirty="0" smtClean="0">
              <a:solidFill>
                <a:srgbClr val="003366"/>
              </a:solidFill>
              <a:latin typeface="+mn-lt"/>
              <a:ea typeface="+mn-ea"/>
              <a:cs typeface="+mn-cs"/>
            </a:endParaRPr>
          </a:p>
          <a:p>
            <a:pPr marL="548640" lvl="0" indent="-274320" eaLnBrk="0" hangingPunct="0">
              <a:spcBef>
                <a:spcPts val="800"/>
              </a:spcBef>
              <a:buFont typeface="Arial"/>
              <a:buChar char="•"/>
            </a:pPr>
            <a:r>
              <a:rPr kumimoji="0" lang="en-US" sz="1800" i="0" u="none" strike="noStrike" kern="0" cap="none" spc="0" normalizeH="0" baseline="0" dirty="0" smtClean="0">
                <a:ln>
                  <a:noFill/>
                </a:ln>
                <a:solidFill>
                  <a:srgbClr val="003366"/>
                </a:solidFill>
                <a:effectLst/>
                <a:uLnTx/>
                <a:uFillTx/>
                <a:latin typeface="+mn-lt"/>
                <a:ea typeface="+mn-ea"/>
                <a:cs typeface="+mn-cs"/>
              </a:rPr>
              <a:t>programming </a:t>
            </a:r>
            <a:r>
              <a:rPr kumimoji="0" lang="en-US" sz="1800" i="0" u="none" strike="noStrike" kern="0" cap="none" spc="0" normalizeH="0" baseline="0" dirty="0" err="1" smtClean="0">
                <a:ln>
                  <a:noFill/>
                </a:ln>
                <a:solidFill>
                  <a:srgbClr val="003366"/>
                </a:solidFill>
                <a:effectLst/>
                <a:uLnTx/>
                <a:uFillTx/>
                <a:latin typeface="+mn-lt"/>
                <a:ea typeface="+mn-ea"/>
                <a:cs typeface="+mn-cs"/>
              </a:rPr>
              <a:t>model(s</a:t>
            </a:r>
            <a:r>
              <a:rPr kumimoji="0" lang="en-US" sz="1800" i="0" u="none" strike="noStrike" kern="0" cap="none" spc="0" normalizeH="0" baseline="0" dirty="0" smtClean="0">
                <a:ln>
                  <a:noFill/>
                </a:ln>
                <a:solidFill>
                  <a:srgbClr val="003366"/>
                </a:solidFill>
                <a:effectLst/>
                <a:uLnTx/>
                <a:uFillTx/>
                <a:latin typeface="+mn-lt"/>
                <a:ea typeface="+mn-ea"/>
                <a:cs typeface="+mn-cs"/>
              </a:rPr>
              <a:t>)</a:t>
            </a:r>
          </a:p>
          <a:p>
            <a:pPr marL="548640" lvl="0" indent="-274320" eaLnBrk="0" hangingPunct="0">
              <a:spcBef>
                <a:spcPts val="800"/>
              </a:spcBef>
              <a:buFont typeface="Arial"/>
              <a:buChar char="•"/>
            </a:pPr>
            <a:r>
              <a:rPr lang="en-US" sz="1800" kern="0" dirty="0" smtClean="0">
                <a:solidFill>
                  <a:srgbClr val="003366"/>
                </a:solidFill>
                <a:latin typeface="+mn-lt"/>
                <a:ea typeface="+mn-ea"/>
                <a:cs typeface="+mn-cs"/>
              </a:rPr>
              <a:t>programming model constructs</a:t>
            </a:r>
            <a:endParaRPr kumimoji="0" lang="en-US" sz="1800" i="0" u="none" strike="noStrike" kern="0" cap="none" spc="0" normalizeH="0" baseline="0" dirty="0" smtClean="0">
              <a:ln>
                <a:noFill/>
              </a:ln>
              <a:solidFill>
                <a:srgbClr val="003366"/>
              </a:solidFill>
              <a:effectLst/>
              <a:uLnTx/>
              <a:uFillTx/>
              <a:latin typeface="+mn-lt"/>
              <a:ea typeface="+mn-ea"/>
              <a:cs typeface="+mn-cs"/>
            </a:endParaRPr>
          </a:p>
        </p:txBody>
      </p:sp>
      <p:grpSp>
        <p:nvGrpSpPr>
          <p:cNvPr id="3" name="Group 71"/>
          <p:cNvGrpSpPr/>
          <p:nvPr/>
        </p:nvGrpSpPr>
        <p:grpSpPr>
          <a:xfrm>
            <a:off x="8305800" y="1828800"/>
            <a:ext cx="5867400" cy="457200"/>
            <a:chOff x="8305800" y="1828800"/>
            <a:chExt cx="5867400" cy="457200"/>
          </a:xfrm>
        </p:grpSpPr>
        <p:sp>
          <p:nvSpPr>
            <p:cNvPr id="6" name="TextBox 5"/>
            <p:cNvSpPr txBox="1"/>
            <p:nvPr/>
          </p:nvSpPr>
          <p:spPr>
            <a:xfrm>
              <a:off x="8305800"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Xeon</a:t>
              </a:r>
              <a:endParaRPr lang="en-US" sz="1200" b="1" dirty="0">
                <a:solidFill>
                  <a:schemeClr val="bg1"/>
                </a:solidFill>
              </a:endParaRPr>
            </a:p>
          </p:txBody>
        </p:sp>
        <p:sp>
          <p:nvSpPr>
            <p:cNvPr id="7" name="TextBox 6"/>
            <p:cNvSpPr txBox="1"/>
            <p:nvPr/>
          </p:nvSpPr>
          <p:spPr>
            <a:xfrm>
              <a:off x="102870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BGQ</a:t>
              </a:r>
              <a:endParaRPr lang="en-US" sz="1200" b="1" dirty="0">
                <a:solidFill>
                  <a:schemeClr val="bg1"/>
                </a:solidFill>
              </a:endParaRPr>
            </a:p>
          </p:txBody>
        </p:sp>
        <p:sp>
          <p:nvSpPr>
            <p:cNvPr id="8" name="TextBox 7"/>
            <p:cNvSpPr txBox="1"/>
            <p:nvPr/>
          </p:nvSpPr>
          <p:spPr>
            <a:xfrm>
              <a:off x="112776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POWER</a:t>
              </a:r>
              <a:endParaRPr lang="en-US" sz="1200" b="1" dirty="0">
                <a:solidFill>
                  <a:schemeClr val="bg1"/>
                </a:solidFill>
              </a:endParaRPr>
            </a:p>
          </p:txBody>
        </p:sp>
        <p:sp>
          <p:nvSpPr>
            <p:cNvPr id="9" name="TextBox 8"/>
            <p:cNvSpPr txBox="1"/>
            <p:nvPr/>
          </p:nvSpPr>
          <p:spPr>
            <a:xfrm>
              <a:off x="92964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Xeon Phi</a:t>
              </a:r>
              <a:endParaRPr lang="en-US" sz="1200" b="1" dirty="0">
                <a:solidFill>
                  <a:schemeClr val="bg1"/>
                </a:solidFill>
              </a:endParaRPr>
            </a:p>
          </p:txBody>
        </p:sp>
        <p:sp>
          <p:nvSpPr>
            <p:cNvPr id="10" name="TextBox 9"/>
            <p:cNvSpPr txBox="1"/>
            <p:nvPr/>
          </p:nvSpPr>
          <p:spPr>
            <a:xfrm>
              <a:off x="12268201"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NVIDIA</a:t>
              </a:r>
            </a:p>
            <a:p>
              <a:pPr algn="ctr"/>
              <a:r>
                <a:rPr lang="en-US" sz="1200" b="1" dirty="0" err="1" smtClean="0">
                  <a:solidFill>
                    <a:schemeClr val="bg1"/>
                  </a:solidFill>
                </a:rPr>
                <a:t>GPUs</a:t>
              </a:r>
              <a:endParaRPr lang="en-US" sz="1200" b="1" dirty="0">
                <a:solidFill>
                  <a:schemeClr val="bg1"/>
                </a:solidFill>
              </a:endParaRPr>
            </a:p>
          </p:txBody>
        </p:sp>
        <p:sp>
          <p:nvSpPr>
            <p:cNvPr id="11" name="TextBox 10"/>
            <p:cNvSpPr txBox="1"/>
            <p:nvPr/>
          </p:nvSpPr>
          <p:spPr>
            <a:xfrm>
              <a:off x="13258800" y="1828800"/>
              <a:ext cx="914400" cy="457200"/>
            </a:xfrm>
            <a:prstGeom prst="rect">
              <a:avLst/>
            </a:prstGeom>
            <a:solidFill>
              <a:schemeClr val="tx1"/>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chemeClr val="bg1"/>
                  </a:solidFill>
                </a:rPr>
                <a:t>AMD</a:t>
              </a:r>
            </a:p>
            <a:p>
              <a:pPr algn="ctr"/>
              <a:r>
                <a:rPr lang="en-US" sz="1200" b="1" dirty="0" err="1" smtClean="0">
                  <a:solidFill>
                    <a:schemeClr val="bg1"/>
                  </a:solidFill>
                </a:rPr>
                <a:t>GPUs</a:t>
              </a:r>
              <a:endParaRPr lang="en-US" sz="1200" b="1" dirty="0">
                <a:solidFill>
                  <a:schemeClr val="bg1"/>
                </a:solidFill>
              </a:endParaRPr>
            </a:p>
          </p:txBody>
        </p:sp>
      </p:grpSp>
      <p:grpSp>
        <p:nvGrpSpPr>
          <p:cNvPr id="4" name="Group 57"/>
          <p:cNvGrpSpPr/>
          <p:nvPr/>
        </p:nvGrpSpPr>
        <p:grpSpPr>
          <a:xfrm>
            <a:off x="8305799" y="2362200"/>
            <a:ext cx="5867401" cy="914400"/>
            <a:chOff x="8305799" y="2362200"/>
            <a:chExt cx="5867401" cy="914400"/>
          </a:xfrm>
        </p:grpSpPr>
        <p:sp>
          <p:nvSpPr>
            <p:cNvPr id="12" name="TextBox 11"/>
            <p:cNvSpPr txBox="1"/>
            <p:nvPr/>
          </p:nvSpPr>
          <p:spPr>
            <a:xfrm>
              <a:off x="12268200"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nvcc</a:t>
              </a:r>
              <a:endParaRPr lang="en-US" sz="1600" b="1" dirty="0">
                <a:solidFill>
                  <a:srgbClr val="008000"/>
                </a:solidFill>
              </a:endParaRPr>
            </a:p>
          </p:txBody>
        </p:sp>
        <p:sp>
          <p:nvSpPr>
            <p:cNvPr id="13" name="TextBox 12"/>
            <p:cNvSpPr txBox="1"/>
            <p:nvPr/>
          </p:nvSpPr>
          <p:spPr>
            <a:xfrm>
              <a:off x="13258800"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pgi</a:t>
              </a:r>
              <a:endParaRPr lang="en-US" sz="1600" b="1" dirty="0">
                <a:solidFill>
                  <a:srgbClr val="008000"/>
                </a:solidFill>
              </a:endParaRPr>
            </a:p>
          </p:txBody>
        </p:sp>
        <p:sp>
          <p:nvSpPr>
            <p:cNvPr id="14" name="TextBox 13"/>
            <p:cNvSpPr txBox="1"/>
            <p:nvPr/>
          </p:nvSpPr>
          <p:spPr>
            <a:xfrm>
              <a:off x="11277598"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gcc</a:t>
              </a:r>
              <a:endParaRPr lang="en-US" sz="1600" b="1" dirty="0">
                <a:solidFill>
                  <a:srgbClr val="008000"/>
                </a:solidFill>
              </a:endParaRPr>
            </a:p>
          </p:txBody>
        </p:sp>
        <p:sp>
          <p:nvSpPr>
            <p:cNvPr id="15" name="TextBox 14"/>
            <p:cNvSpPr txBox="1"/>
            <p:nvPr/>
          </p:nvSpPr>
          <p:spPr>
            <a:xfrm>
              <a:off x="8305799"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icc</a:t>
              </a:r>
              <a:endParaRPr lang="en-US" sz="1600" b="1" dirty="0">
                <a:solidFill>
                  <a:srgbClr val="008000"/>
                </a:solidFill>
              </a:endParaRPr>
            </a:p>
          </p:txBody>
        </p:sp>
        <p:sp>
          <p:nvSpPr>
            <p:cNvPr id="16" name="TextBox 15"/>
            <p:cNvSpPr txBox="1"/>
            <p:nvPr/>
          </p:nvSpPr>
          <p:spPr>
            <a:xfrm>
              <a:off x="9296400"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err="1" smtClean="0">
                  <a:solidFill>
                    <a:srgbClr val="008000"/>
                  </a:solidFill>
                </a:rPr>
                <a:t>xlc</a:t>
              </a:r>
              <a:endParaRPr lang="en-US" sz="1600" b="1" dirty="0">
                <a:solidFill>
                  <a:srgbClr val="008000"/>
                </a:solidFill>
              </a:endParaRPr>
            </a:p>
          </p:txBody>
        </p:sp>
        <p:sp>
          <p:nvSpPr>
            <p:cNvPr id="49" name="TextBox 48"/>
            <p:cNvSpPr txBox="1"/>
            <p:nvPr/>
          </p:nvSpPr>
          <p:spPr>
            <a:xfrm>
              <a:off x="10286999" y="2819400"/>
              <a:ext cx="914400" cy="457200"/>
            </a:xfrm>
            <a:prstGeom prst="rect">
              <a:avLst/>
            </a:prstGeom>
            <a:solidFill>
              <a:srgbClr val="66FF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600" b="1" dirty="0" smtClean="0">
                  <a:solidFill>
                    <a:srgbClr val="008000"/>
                  </a:solidFill>
                </a:rPr>
                <a:t>clang</a:t>
              </a:r>
              <a:endParaRPr lang="en-US" sz="1600" b="1" dirty="0">
                <a:solidFill>
                  <a:srgbClr val="008000"/>
                </a:solidFill>
              </a:endParaRPr>
            </a:p>
          </p:txBody>
        </p:sp>
        <p:sp>
          <p:nvSpPr>
            <p:cNvPr id="50" name="Down Arrow 49"/>
            <p:cNvSpPr/>
            <p:nvPr/>
          </p:nvSpPr>
          <p:spPr bwMode="auto">
            <a:xfrm>
              <a:off x="10972800" y="2362200"/>
              <a:ext cx="533400" cy="381000"/>
            </a:xfrm>
            <a:prstGeom prst="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17" name="Group 58"/>
          <p:cNvGrpSpPr/>
          <p:nvPr/>
        </p:nvGrpSpPr>
        <p:grpSpPr>
          <a:xfrm>
            <a:off x="8839200" y="3352800"/>
            <a:ext cx="4876800" cy="914400"/>
            <a:chOff x="8839200" y="3352800"/>
            <a:chExt cx="4876800" cy="914400"/>
          </a:xfrm>
        </p:grpSpPr>
        <p:sp>
          <p:nvSpPr>
            <p:cNvPr id="23" name="TextBox 22"/>
            <p:cNvSpPr txBox="1"/>
            <p:nvPr/>
          </p:nvSpPr>
          <p:spPr>
            <a:xfrm>
              <a:off x="118110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err="1" smtClean="0">
                  <a:solidFill>
                    <a:srgbClr val="800000"/>
                  </a:solidFill>
                </a:rPr>
                <a:t>OpenACC</a:t>
              </a:r>
              <a:endParaRPr lang="en-US" sz="1200" b="1" dirty="0">
                <a:solidFill>
                  <a:srgbClr val="800000"/>
                </a:solidFill>
              </a:endParaRPr>
            </a:p>
          </p:txBody>
        </p:sp>
        <p:sp>
          <p:nvSpPr>
            <p:cNvPr id="24" name="TextBox 23"/>
            <p:cNvSpPr txBox="1"/>
            <p:nvPr/>
          </p:nvSpPr>
          <p:spPr>
            <a:xfrm>
              <a:off x="128016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rgbClr val="800000"/>
                  </a:solidFill>
                </a:rPr>
                <a:t>Future </a:t>
              </a:r>
            </a:p>
            <a:p>
              <a:pPr algn="ctr"/>
              <a:r>
                <a:rPr lang="en-US" sz="1200" b="1" dirty="0" smtClean="0">
                  <a:solidFill>
                    <a:srgbClr val="800000"/>
                  </a:solidFill>
                </a:rPr>
                <a:t>C++</a:t>
              </a:r>
              <a:endParaRPr lang="en-US" sz="1200" b="1" dirty="0">
                <a:solidFill>
                  <a:srgbClr val="800000"/>
                </a:solidFill>
              </a:endParaRPr>
            </a:p>
          </p:txBody>
        </p:sp>
        <p:sp>
          <p:nvSpPr>
            <p:cNvPr id="25" name="TextBox 24"/>
            <p:cNvSpPr txBox="1"/>
            <p:nvPr/>
          </p:nvSpPr>
          <p:spPr>
            <a:xfrm>
              <a:off x="98298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err="1" smtClean="0">
                  <a:solidFill>
                    <a:srgbClr val="800000"/>
                  </a:solidFill>
                </a:rPr>
                <a:t>OpenMP</a:t>
              </a:r>
              <a:endParaRPr lang="en-US" sz="1200" b="1" dirty="0" smtClean="0">
                <a:solidFill>
                  <a:srgbClr val="800000"/>
                </a:solidFill>
              </a:endParaRPr>
            </a:p>
            <a:p>
              <a:pPr algn="ctr"/>
              <a:r>
                <a:rPr lang="en-US" sz="1200" b="1" dirty="0" smtClean="0">
                  <a:solidFill>
                    <a:srgbClr val="800000"/>
                  </a:solidFill>
                </a:rPr>
                <a:t>target</a:t>
              </a:r>
              <a:endParaRPr lang="en-US" sz="1200" b="1" dirty="0">
                <a:solidFill>
                  <a:srgbClr val="800000"/>
                </a:solidFill>
              </a:endParaRPr>
            </a:p>
          </p:txBody>
        </p:sp>
        <p:sp>
          <p:nvSpPr>
            <p:cNvPr id="26" name="TextBox 25"/>
            <p:cNvSpPr txBox="1"/>
            <p:nvPr/>
          </p:nvSpPr>
          <p:spPr>
            <a:xfrm>
              <a:off x="88392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err="1" smtClean="0">
                  <a:solidFill>
                    <a:srgbClr val="800000"/>
                  </a:solidFill>
                </a:rPr>
                <a:t>OpenMP</a:t>
              </a:r>
              <a:endParaRPr lang="en-US" sz="1200" b="1" dirty="0">
                <a:solidFill>
                  <a:srgbClr val="800000"/>
                </a:solidFill>
              </a:endParaRPr>
            </a:p>
          </p:txBody>
        </p:sp>
        <p:sp>
          <p:nvSpPr>
            <p:cNvPr id="27" name="TextBox 26"/>
            <p:cNvSpPr txBox="1"/>
            <p:nvPr/>
          </p:nvSpPr>
          <p:spPr>
            <a:xfrm>
              <a:off x="10820400" y="3810000"/>
              <a:ext cx="914400" cy="4572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200" b="1" dirty="0" smtClean="0">
                  <a:solidFill>
                    <a:srgbClr val="800000"/>
                  </a:solidFill>
                </a:rPr>
                <a:t>CUDA</a:t>
              </a:r>
              <a:endParaRPr lang="en-US" sz="1200" b="1" dirty="0">
                <a:solidFill>
                  <a:srgbClr val="800000"/>
                </a:solidFill>
              </a:endParaRPr>
            </a:p>
          </p:txBody>
        </p:sp>
        <p:sp>
          <p:nvSpPr>
            <p:cNvPr id="51" name="Down Arrow 50"/>
            <p:cNvSpPr/>
            <p:nvPr/>
          </p:nvSpPr>
          <p:spPr bwMode="auto">
            <a:xfrm>
              <a:off x="10972800" y="3352800"/>
              <a:ext cx="533400" cy="381000"/>
            </a:xfrm>
            <a:prstGeom prst="downArrow">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18" name="Group 59"/>
          <p:cNvGrpSpPr/>
          <p:nvPr/>
        </p:nvGrpSpPr>
        <p:grpSpPr>
          <a:xfrm>
            <a:off x="8839199" y="4267200"/>
            <a:ext cx="4876800" cy="1371600"/>
            <a:chOff x="8839199" y="4267200"/>
            <a:chExt cx="4876800" cy="1371600"/>
          </a:xfrm>
        </p:grpSpPr>
        <p:sp>
          <p:nvSpPr>
            <p:cNvPr id="31" name="TextBox 30"/>
            <p:cNvSpPr txBox="1"/>
            <p:nvPr/>
          </p:nvSpPr>
          <p:spPr>
            <a:xfrm>
              <a:off x="8839200"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for</a:t>
              </a:r>
              <a:endParaRPr lang="en-US" sz="1000" dirty="0">
                <a:solidFill>
                  <a:srgbClr val="800000"/>
                </a:solidFill>
              </a:endParaRPr>
            </a:p>
          </p:txBody>
        </p:sp>
        <p:sp>
          <p:nvSpPr>
            <p:cNvPr id="32" name="TextBox 31"/>
            <p:cNvSpPr txBox="1"/>
            <p:nvPr/>
          </p:nvSpPr>
          <p:spPr>
            <a:xfrm>
              <a:off x="8839200"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task</a:t>
              </a:r>
              <a:endParaRPr lang="en-US" sz="1000" dirty="0">
                <a:solidFill>
                  <a:srgbClr val="800000"/>
                </a:solidFill>
              </a:endParaRPr>
            </a:p>
          </p:txBody>
        </p:sp>
        <p:sp>
          <p:nvSpPr>
            <p:cNvPr id="33" name="TextBox 32"/>
            <p:cNvSpPr txBox="1"/>
            <p:nvPr/>
          </p:nvSpPr>
          <p:spPr>
            <a:xfrm>
              <a:off x="8839200" y="51816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err="1" smtClean="0">
                  <a:solidFill>
                    <a:srgbClr val="800000"/>
                  </a:solidFill>
                </a:rPr>
                <a:t>taskloop</a:t>
              </a:r>
              <a:endParaRPr lang="en-US" sz="1000" dirty="0">
                <a:solidFill>
                  <a:srgbClr val="800000"/>
                </a:solidFill>
              </a:endParaRPr>
            </a:p>
          </p:txBody>
        </p:sp>
        <p:sp>
          <p:nvSpPr>
            <p:cNvPr id="34" name="TextBox 33"/>
            <p:cNvSpPr txBox="1"/>
            <p:nvPr/>
          </p:nvSpPr>
          <p:spPr>
            <a:xfrm>
              <a:off x="9829800"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teams</a:t>
              </a:r>
              <a:endParaRPr lang="en-US" sz="1000" dirty="0">
                <a:solidFill>
                  <a:srgbClr val="800000"/>
                </a:solidFill>
              </a:endParaRPr>
            </a:p>
          </p:txBody>
        </p:sp>
        <p:sp>
          <p:nvSpPr>
            <p:cNvPr id="35" name="TextBox 34"/>
            <p:cNvSpPr txBox="1"/>
            <p:nvPr/>
          </p:nvSpPr>
          <p:spPr>
            <a:xfrm>
              <a:off x="9829800"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for</a:t>
              </a:r>
              <a:endParaRPr lang="en-US" sz="1000" dirty="0">
                <a:solidFill>
                  <a:srgbClr val="800000"/>
                </a:solidFill>
              </a:endParaRPr>
            </a:p>
          </p:txBody>
        </p:sp>
        <p:sp>
          <p:nvSpPr>
            <p:cNvPr id="36" name="TextBox 35"/>
            <p:cNvSpPr txBox="1"/>
            <p:nvPr/>
          </p:nvSpPr>
          <p:spPr>
            <a:xfrm>
              <a:off x="9829800"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parallel</a:t>
              </a:r>
              <a:endParaRPr lang="en-US" sz="1000" dirty="0">
                <a:solidFill>
                  <a:srgbClr val="800000"/>
                </a:solidFill>
              </a:endParaRPr>
            </a:p>
          </p:txBody>
        </p:sp>
        <p:sp>
          <p:nvSpPr>
            <p:cNvPr id="37" name="TextBox 36"/>
            <p:cNvSpPr txBox="1"/>
            <p:nvPr/>
          </p:nvSpPr>
          <p:spPr>
            <a:xfrm>
              <a:off x="8839200"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parallel</a:t>
              </a:r>
              <a:endParaRPr lang="en-US" sz="1000" dirty="0">
                <a:solidFill>
                  <a:srgbClr val="800000"/>
                </a:solidFill>
              </a:endParaRPr>
            </a:p>
          </p:txBody>
        </p:sp>
        <p:sp>
          <p:nvSpPr>
            <p:cNvPr id="38" name="TextBox 37"/>
            <p:cNvSpPr txBox="1"/>
            <p:nvPr/>
          </p:nvSpPr>
          <p:spPr>
            <a:xfrm>
              <a:off x="10820400" y="5410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DMA’s?</a:t>
              </a:r>
              <a:endParaRPr lang="en-US" sz="1000" dirty="0">
                <a:solidFill>
                  <a:srgbClr val="800000"/>
                </a:solidFill>
              </a:endParaRPr>
            </a:p>
          </p:txBody>
        </p:sp>
        <p:sp>
          <p:nvSpPr>
            <p:cNvPr id="39" name="TextBox 38"/>
            <p:cNvSpPr txBox="1"/>
            <p:nvPr/>
          </p:nvSpPr>
          <p:spPr>
            <a:xfrm>
              <a:off x="10820400"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zero copy</a:t>
              </a:r>
              <a:endParaRPr lang="en-US" sz="1000" dirty="0">
                <a:solidFill>
                  <a:srgbClr val="800000"/>
                </a:solidFill>
              </a:endParaRPr>
            </a:p>
          </p:txBody>
        </p:sp>
        <p:sp>
          <p:nvSpPr>
            <p:cNvPr id="40" name="TextBox 39"/>
            <p:cNvSpPr txBox="1"/>
            <p:nvPr/>
          </p:nvSpPr>
          <p:spPr>
            <a:xfrm>
              <a:off x="10820400" y="51816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unified memory</a:t>
              </a:r>
              <a:endParaRPr lang="en-US" sz="1000" dirty="0">
                <a:solidFill>
                  <a:srgbClr val="800000"/>
                </a:solidFill>
              </a:endParaRPr>
            </a:p>
          </p:txBody>
        </p:sp>
        <p:sp>
          <p:nvSpPr>
            <p:cNvPr id="41" name="TextBox 40"/>
            <p:cNvSpPr txBox="1"/>
            <p:nvPr/>
          </p:nvSpPr>
          <p:spPr>
            <a:xfrm>
              <a:off x="11810999"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kernels</a:t>
              </a:r>
              <a:endParaRPr lang="en-US" sz="1000" dirty="0">
                <a:solidFill>
                  <a:srgbClr val="800000"/>
                </a:solidFill>
              </a:endParaRPr>
            </a:p>
          </p:txBody>
        </p:sp>
        <p:sp>
          <p:nvSpPr>
            <p:cNvPr id="42" name="TextBox 41"/>
            <p:cNvSpPr txBox="1"/>
            <p:nvPr/>
          </p:nvSpPr>
          <p:spPr>
            <a:xfrm>
              <a:off x="11810999"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loop</a:t>
              </a:r>
              <a:endParaRPr lang="en-US" sz="1000" dirty="0">
                <a:solidFill>
                  <a:srgbClr val="800000"/>
                </a:solidFill>
              </a:endParaRPr>
            </a:p>
          </p:txBody>
        </p:sp>
        <p:sp>
          <p:nvSpPr>
            <p:cNvPr id="43" name="TextBox 42"/>
            <p:cNvSpPr txBox="1"/>
            <p:nvPr/>
          </p:nvSpPr>
          <p:spPr>
            <a:xfrm>
              <a:off x="11810999"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vector</a:t>
              </a:r>
              <a:endParaRPr lang="en-US" sz="1000" dirty="0">
                <a:solidFill>
                  <a:srgbClr val="800000"/>
                </a:solidFill>
              </a:endParaRPr>
            </a:p>
          </p:txBody>
        </p:sp>
        <p:sp>
          <p:nvSpPr>
            <p:cNvPr id="44" name="TextBox 43"/>
            <p:cNvSpPr txBox="1"/>
            <p:nvPr/>
          </p:nvSpPr>
          <p:spPr>
            <a:xfrm>
              <a:off x="11810999"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device type</a:t>
              </a:r>
              <a:endParaRPr lang="en-US" sz="1000" dirty="0">
                <a:solidFill>
                  <a:srgbClr val="800000"/>
                </a:solidFill>
              </a:endParaRPr>
            </a:p>
          </p:txBody>
        </p:sp>
        <p:sp>
          <p:nvSpPr>
            <p:cNvPr id="45" name="TextBox 44"/>
            <p:cNvSpPr txBox="1"/>
            <p:nvPr/>
          </p:nvSpPr>
          <p:spPr>
            <a:xfrm>
              <a:off x="11810999" y="51816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data copy</a:t>
              </a:r>
              <a:endParaRPr lang="en-US" sz="1000" dirty="0">
                <a:solidFill>
                  <a:srgbClr val="800000"/>
                </a:solidFill>
              </a:endParaRPr>
            </a:p>
          </p:txBody>
        </p:sp>
        <p:sp>
          <p:nvSpPr>
            <p:cNvPr id="46" name="TextBox 45"/>
            <p:cNvSpPr txBox="1"/>
            <p:nvPr/>
          </p:nvSpPr>
          <p:spPr>
            <a:xfrm>
              <a:off x="9829799" y="49530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map</a:t>
              </a:r>
              <a:endParaRPr lang="en-US" sz="1000" dirty="0">
                <a:solidFill>
                  <a:srgbClr val="800000"/>
                </a:solidFill>
              </a:endParaRPr>
            </a:p>
          </p:txBody>
        </p:sp>
        <p:sp>
          <p:nvSpPr>
            <p:cNvPr id="47" name="TextBox 46"/>
            <p:cNvSpPr txBox="1"/>
            <p:nvPr/>
          </p:nvSpPr>
          <p:spPr>
            <a:xfrm>
              <a:off x="8839199" y="5410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err="1" smtClean="0">
                  <a:solidFill>
                    <a:srgbClr val="800000"/>
                  </a:solidFill>
                </a:rPr>
                <a:t>simd</a:t>
              </a:r>
              <a:endParaRPr lang="en-US" sz="1000" dirty="0">
                <a:solidFill>
                  <a:srgbClr val="800000"/>
                </a:solidFill>
              </a:endParaRPr>
            </a:p>
          </p:txBody>
        </p:sp>
        <p:sp>
          <p:nvSpPr>
            <p:cNvPr id="52" name="TextBox 51"/>
            <p:cNvSpPr txBox="1"/>
            <p:nvPr/>
          </p:nvSpPr>
          <p:spPr>
            <a:xfrm>
              <a:off x="12801599"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a:t>
              </a:r>
              <a:endParaRPr lang="en-US" sz="1000" dirty="0">
                <a:solidFill>
                  <a:srgbClr val="800000"/>
                </a:solidFill>
              </a:endParaRPr>
            </a:p>
          </p:txBody>
        </p:sp>
        <p:sp>
          <p:nvSpPr>
            <p:cNvPr id="53" name="TextBox 52"/>
            <p:cNvSpPr txBox="1"/>
            <p:nvPr/>
          </p:nvSpPr>
          <p:spPr>
            <a:xfrm>
              <a:off x="10820399" y="44958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read-only D$</a:t>
              </a:r>
              <a:endParaRPr lang="en-US" sz="1000" dirty="0">
                <a:solidFill>
                  <a:srgbClr val="800000"/>
                </a:solidFill>
              </a:endParaRPr>
            </a:p>
          </p:txBody>
        </p:sp>
        <p:sp>
          <p:nvSpPr>
            <p:cNvPr id="54" name="TextBox 53"/>
            <p:cNvSpPr txBox="1"/>
            <p:nvPr/>
          </p:nvSpPr>
          <p:spPr>
            <a:xfrm>
              <a:off x="10820398"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shared </a:t>
              </a:r>
              <a:r>
                <a:rPr lang="en-US" sz="1000" dirty="0" err="1" smtClean="0">
                  <a:solidFill>
                    <a:srgbClr val="800000"/>
                  </a:solidFill>
                </a:rPr>
                <a:t>mem</a:t>
              </a:r>
              <a:endParaRPr lang="en-US" sz="1000" dirty="0">
                <a:solidFill>
                  <a:srgbClr val="800000"/>
                </a:solidFill>
              </a:endParaRPr>
            </a:p>
          </p:txBody>
        </p:sp>
        <p:sp>
          <p:nvSpPr>
            <p:cNvPr id="55" name="TextBox 54"/>
            <p:cNvSpPr txBox="1"/>
            <p:nvPr/>
          </p:nvSpPr>
          <p:spPr>
            <a:xfrm>
              <a:off x="10820397" y="42672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&lt;&lt;&lt;…&gt;&gt;&gt;</a:t>
              </a:r>
              <a:endParaRPr lang="en-US" sz="1000" dirty="0">
                <a:solidFill>
                  <a:srgbClr val="800000"/>
                </a:solidFill>
              </a:endParaRPr>
            </a:p>
          </p:txBody>
        </p:sp>
        <p:sp>
          <p:nvSpPr>
            <p:cNvPr id="57" name="TextBox 56"/>
            <p:cNvSpPr txBox="1"/>
            <p:nvPr/>
          </p:nvSpPr>
          <p:spPr>
            <a:xfrm>
              <a:off x="8839200" y="4724400"/>
              <a:ext cx="914400" cy="228600"/>
            </a:xfrm>
            <a:prstGeom prst="rect">
              <a:avLst/>
            </a:prstGeom>
            <a:solidFill>
              <a:srgbClr val="FF6666"/>
            </a:solidFill>
            <a:ln w="12700" cap="flat" cmpd="sng" algn="ctr">
              <a:solidFill>
                <a:srgbClr val="FFFFFF"/>
              </a:solidFill>
              <a:prstDash val="solid"/>
              <a:round/>
              <a:headEnd type="none" w="med" len="med"/>
              <a:tailEnd type="none" w="med" len="med"/>
            </a:ln>
          </p:spPr>
          <p:txBody>
            <a:bodyPr wrap="none" lIns="0" tIns="0" rIns="0" bIns="0" rtlCol="0" anchor="ctr" anchorCtr="0">
              <a:noAutofit/>
            </a:bodyPr>
            <a:lstStyle/>
            <a:p>
              <a:pPr algn="ctr"/>
              <a:r>
                <a:rPr lang="en-US" sz="1000" dirty="0" smtClean="0">
                  <a:solidFill>
                    <a:srgbClr val="800000"/>
                  </a:solidFill>
                </a:rPr>
                <a:t>nested for</a:t>
              </a:r>
              <a:endParaRPr lang="en-US" sz="1000" dirty="0">
                <a:solidFill>
                  <a:srgbClr val="800000"/>
                </a:solidFill>
              </a:endParaRPr>
            </a:p>
          </p:txBody>
        </p:sp>
      </p:grpSp>
      <p:sp>
        <p:nvSpPr>
          <p:cNvPr id="48" name="Content Placeholder 2"/>
          <p:cNvSpPr txBox="1">
            <a:spLocks/>
          </p:cNvSpPr>
          <p:nvPr/>
        </p:nvSpPr>
        <p:spPr>
          <a:xfrm>
            <a:off x="914400" y="3657600"/>
            <a:ext cx="7315200" cy="20574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solidFill>
                  <a:srgbClr val="003366"/>
                </a:solidFill>
              </a:rPr>
              <a:t>Unfortunately, not all processor-compiler-programming model combinations are valid. </a:t>
            </a:r>
          </a:p>
        </p:txBody>
      </p:sp>
      <p:sp>
        <p:nvSpPr>
          <p:cNvPr id="58" name="Rectangle 57"/>
          <p:cNvSpPr/>
          <p:nvPr/>
        </p:nvSpPr>
        <p:spPr bwMode="auto">
          <a:xfrm>
            <a:off x="11201400" y="1752600"/>
            <a:ext cx="2971800" cy="6096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9" name="Rectangle 58"/>
          <p:cNvSpPr/>
          <p:nvPr/>
        </p:nvSpPr>
        <p:spPr bwMode="auto">
          <a:xfrm>
            <a:off x="10210800" y="2743200"/>
            <a:ext cx="4038600" cy="6096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0" name="Rectangle 59"/>
          <p:cNvSpPr/>
          <p:nvPr/>
        </p:nvSpPr>
        <p:spPr bwMode="auto">
          <a:xfrm>
            <a:off x="9753600" y="3733800"/>
            <a:ext cx="4038600" cy="19812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4" name="Rectangle 63"/>
          <p:cNvSpPr/>
          <p:nvPr/>
        </p:nvSpPr>
        <p:spPr bwMode="auto">
          <a:xfrm>
            <a:off x="8229600" y="2743200"/>
            <a:ext cx="1066800" cy="6096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56" name="Content Placeholder 2"/>
          <p:cNvSpPr txBox="1">
            <a:spLocks/>
          </p:cNvSpPr>
          <p:nvPr/>
        </p:nvSpPr>
        <p:spPr>
          <a:xfrm>
            <a:off x="914400" y="4572000"/>
            <a:ext cx="7315200" cy="2667000"/>
          </a:xfrm>
          <a:prstGeom prst="rect">
            <a:avLst/>
          </a:prstGeom>
        </p:spPr>
        <p:txBody>
          <a:bodyPr lIns="130622" tIns="65311" rIns="130622" bIns="65311"/>
          <a:lstStyle/>
          <a:p>
            <a:pPr marL="274320" lvl="0" indent="-274320" eaLnBrk="0" hangingPunct="0">
              <a:spcBef>
                <a:spcPts val="800"/>
              </a:spcBef>
              <a:buFont typeface="Wingdings" charset="2"/>
              <a:buChar char="§"/>
            </a:pPr>
            <a:r>
              <a:rPr lang="en-US" sz="2400" kern="0" dirty="0" smtClean="0">
                <a:solidFill>
                  <a:srgbClr val="003366"/>
                </a:solidFill>
              </a:rPr>
              <a:t>Worse, some programming model constructs are either not supported (center only has older cc), or poorly supported (performance)</a:t>
            </a:r>
          </a:p>
          <a:p>
            <a:pPr marL="548640" lvl="0" indent="-274320" eaLnBrk="0" hangingPunct="0">
              <a:spcBef>
                <a:spcPts val="800"/>
              </a:spcBef>
              <a:buFont typeface="Arial"/>
              <a:buChar char="•"/>
            </a:pPr>
            <a:r>
              <a:rPr lang="en-US" sz="1800" kern="0" dirty="0" smtClean="0">
                <a:solidFill>
                  <a:srgbClr val="003366"/>
                </a:solidFill>
              </a:rPr>
              <a:t>poor </a:t>
            </a:r>
            <a:r>
              <a:rPr lang="en-US" sz="1800" kern="0" dirty="0" err="1" smtClean="0">
                <a:solidFill>
                  <a:srgbClr val="003366"/>
                </a:solidFill>
              </a:rPr>
              <a:t>omp</a:t>
            </a:r>
            <a:r>
              <a:rPr lang="en-US" sz="1800" kern="0" dirty="0" smtClean="0">
                <a:solidFill>
                  <a:srgbClr val="003366"/>
                </a:solidFill>
              </a:rPr>
              <a:t> task/</a:t>
            </a:r>
            <a:r>
              <a:rPr lang="en-US" sz="1800" kern="0" dirty="0" err="1" smtClean="0">
                <a:solidFill>
                  <a:srgbClr val="003366"/>
                </a:solidFill>
              </a:rPr>
              <a:t>simd</a:t>
            </a:r>
            <a:r>
              <a:rPr lang="en-US" sz="1800" kern="0" dirty="0" smtClean="0">
                <a:solidFill>
                  <a:srgbClr val="003366"/>
                </a:solidFill>
              </a:rPr>
              <a:t> performance on BGQ</a:t>
            </a:r>
          </a:p>
          <a:p>
            <a:pPr marL="548640" lvl="0" indent="-274320" eaLnBrk="0" hangingPunct="0">
              <a:spcBef>
                <a:spcPts val="800"/>
              </a:spcBef>
              <a:buFont typeface="Arial"/>
              <a:buChar char="•"/>
            </a:pPr>
            <a:r>
              <a:rPr lang="en-US" sz="1800" kern="0" dirty="0" smtClean="0">
                <a:solidFill>
                  <a:srgbClr val="003366"/>
                </a:solidFill>
              </a:rPr>
              <a:t>nested </a:t>
            </a:r>
            <a:r>
              <a:rPr lang="en-US" sz="1800" kern="0" dirty="0" err="1" smtClean="0">
                <a:solidFill>
                  <a:srgbClr val="003366"/>
                </a:solidFill>
              </a:rPr>
              <a:t>omp</a:t>
            </a:r>
            <a:r>
              <a:rPr lang="en-US" sz="1800" kern="0" dirty="0" smtClean="0">
                <a:solidFill>
                  <a:srgbClr val="003366"/>
                </a:solidFill>
              </a:rPr>
              <a:t> performance on </a:t>
            </a:r>
            <a:r>
              <a:rPr lang="en-US" sz="1800" kern="0" dirty="0" err="1" smtClean="0">
                <a:solidFill>
                  <a:srgbClr val="003366"/>
                </a:solidFill>
              </a:rPr>
              <a:t>gcc</a:t>
            </a:r>
            <a:endParaRPr lang="en-US" sz="1800" kern="0" dirty="0" smtClean="0">
              <a:solidFill>
                <a:srgbClr val="003366"/>
              </a:solidFill>
            </a:endParaRPr>
          </a:p>
          <a:p>
            <a:pPr marL="548640" lvl="0" indent="-274320" eaLnBrk="0" hangingPunct="0">
              <a:spcBef>
                <a:spcPts val="800"/>
              </a:spcBef>
              <a:buFont typeface="Arial"/>
              <a:buChar char="•"/>
            </a:pPr>
            <a:r>
              <a:rPr lang="en-US" sz="1800" kern="0" dirty="0" smtClean="0">
                <a:solidFill>
                  <a:srgbClr val="003366"/>
                </a:solidFill>
              </a:rPr>
              <a:t>no CUDA 6/7 (UVM) on </a:t>
            </a:r>
            <a:r>
              <a:rPr lang="en-US" sz="1800" kern="0" dirty="0" err="1" smtClean="0">
                <a:solidFill>
                  <a:srgbClr val="003366"/>
                </a:solidFill>
              </a:rPr>
              <a:t>Titan(OLCF</a:t>
            </a:r>
            <a:r>
              <a:rPr lang="en-US" sz="1800" kern="0" dirty="0" smtClean="0">
                <a:solidFill>
                  <a:srgbClr val="003366"/>
                </a:solidFill>
              </a:rPr>
              <a:t>) until mid 2015</a:t>
            </a:r>
          </a:p>
          <a:p>
            <a:pPr marL="548640" lvl="0" indent="-274320" eaLnBrk="0" hangingPunct="0">
              <a:spcBef>
                <a:spcPts val="800"/>
              </a:spcBef>
              <a:buFont typeface="Arial"/>
              <a:buChar char="•"/>
            </a:pPr>
            <a:endParaRPr lang="en-US" sz="1800" kern="0" dirty="0" smtClean="0">
              <a:solidFill>
                <a:srgbClr val="003366"/>
              </a:solidFill>
            </a:endParaRPr>
          </a:p>
          <a:p>
            <a:pPr marL="274320" lvl="0" indent="-274320" eaLnBrk="0" hangingPunct="0">
              <a:spcBef>
                <a:spcPts val="800"/>
              </a:spcBef>
              <a:buFont typeface="Wingdings" charset="2"/>
              <a:buChar char="§"/>
            </a:pPr>
            <a:endParaRPr lang="en-US" sz="1800" kern="0" dirty="0" smtClean="0">
              <a:solidFill>
                <a:srgbClr val="003366"/>
              </a:solidFill>
            </a:endParaRPr>
          </a:p>
        </p:txBody>
      </p:sp>
      <p:sp>
        <p:nvSpPr>
          <p:cNvPr id="61" name="Rectangle 60"/>
          <p:cNvSpPr/>
          <p:nvPr/>
        </p:nvSpPr>
        <p:spPr bwMode="auto">
          <a:xfrm>
            <a:off x="8839200" y="4724400"/>
            <a:ext cx="914400" cy="2286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2" name="Rectangle 61"/>
          <p:cNvSpPr/>
          <p:nvPr/>
        </p:nvSpPr>
        <p:spPr bwMode="auto">
          <a:xfrm>
            <a:off x="8839200" y="5181600"/>
            <a:ext cx="914400" cy="4572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63" name="Rectangle 62"/>
          <p:cNvSpPr/>
          <p:nvPr/>
        </p:nvSpPr>
        <p:spPr bwMode="auto">
          <a:xfrm>
            <a:off x="8229600" y="1752600"/>
            <a:ext cx="2057400" cy="609600"/>
          </a:xfrm>
          <a:prstGeom prst="rect">
            <a:avLst/>
          </a:prstGeom>
          <a:solidFill>
            <a:schemeClr val="bg1">
              <a:alpha val="9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2514600"/>
            <a:ext cx="12801600" cy="1600200"/>
          </a:xfrm>
        </p:spPr>
        <p:txBody>
          <a:bodyPr anchor="t" anchorCtr="0"/>
          <a:lstStyle/>
          <a:p>
            <a:r>
              <a:rPr lang="en-US" sz="8000" dirty="0" smtClean="0"/>
              <a:t>Evaluation of Performance Portability</a:t>
            </a:r>
            <a:endParaRPr lang="en-US" sz="8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BNL_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LBNL_Template.pot</Template>
  <TotalTime>3362</TotalTime>
  <Words>4631</Words>
  <Application>Microsoft Macintosh PowerPoint</Application>
  <PresentationFormat>Custom</PresentationFormat>
  <Paragraphs>1197</Paragraphs>
  <Slides>34</Slides>
  <Notes>5</Notes>
  <HiddenSlides>0</HiddenSlides>
  <MMClips>0</MMClips>
  <ScaleCrop>false</ScaleCrop>
  <HeadingPairs>
    <vt:vector size="4" baseType="variant">
      <vt:variant>
        <vt:lpstr>Design Template</vt:lpstr>
      </vt:variant>
      <vt:variant>
        <vt:i4>1</vt:i4>
      </vt:variant>
      <vt:variant>
        <vt:lpstr>Slide Titles</vt:lpstr>
      </vt:variant>
      <vt:variant>
        <vt:i4>34</vt:i4>
      </vt:variant>
    </vt:vector>
  </HeadingPairs>
  <TitlesOfParts>
    <vt:vector size="35" baseType="lpstr">
      <vt:lpstr>LBNL_Template</vt:lpstr>
      <vt:lpstr>Performance Portability in Hybrid and Heterogeneous Multigrid Solvers</vt:lpstr>
      <vt:lpstr>This Talk</vt:lpstr>
      <vt:lpstr>Performance Portability</vt:lpstr>
      <vt:lpstr>Tenets for Performance Portability</vt:lpstr>
      <vt:lpstr>Portability</vt:lpstr>
      <vt:lpstr>Portability (or lack thereof)</vt:lpstr>
      <vt:lpstr>Portability (or lack thereof)</vt:lpstr>
      <vt:lpstr>Performance Portability</vt:lpstr>
      <vt:lpstr>Evaluation of Performance Portability</vt:lpstr>
      <vt:lpstr>Computational Domain</vt:lpstr>
      <vt:lpstr>Goals and Constraints</vt:lpstr>
      <vt:lpstr>miniGMG / HPGMG-FV Proxies</vt:lpstr>
      <vt:lpstr>Review of Performance Portability Techniques</vt:lpstr>
      <vt:lpstr>Cache Blocking   Performance Insensitive to Problem Size</vt:lpstr>
      <vt:lpstr>Threading + Cache Blocking   Performance Insensitive to Threading Choices</vt:lpstr>
      <vt:lpstr>Performance Insensitive to Quality of OpenMP Runtime</vt:lpstr>
      <vt:lpstr>How does this work?</vt:lpstr>
      <vt:lpstr>Performance Insensitive to Balance of Process and Threads</vt:lpstr>
      <vt:lpstr>SIMD/Vectorization Issues</vt:lpstr>
      <vt:lpstr>Use Abstraction Layers</vt:lpstr>
      <vt:lpstr>Effective GPU-Acceleration</vt:lpstr>
      <vt:lpstr>GPU-Acceleration (new challenges)</vt:lpstr>
      <vt:lpstr>Results</vt:lpstr>
      <vt:lpstr>Evaluating Compilers and MPI vs. OpenMP</vt:lpstr>
      <vt:lpstr>HPGMG at Scale</vt:lpstr>
      <vt:lpstr>HPGMG at Scale</vt:lpstr>
      <vt:lpstr>Failure To Vectorize</vt:lpstr>
      <vt:lpstr>Titan w/GPUs</vt:lpstr>
      <vt:lpstr>Titan w/GPUs</vt:lpstr>
      <vt:lpstr>Summary</vt:lpstr>
      <vt:lpstr>Summary</vt:lpstr>
      <vt:lpstr>Summary</vt:lpstr>
      <vt:lpstr>Slide 33</vt:lpstr>
      <vt:lpstr>Questions and Discussion</vt:lpstr>
    </vt:vector>
  </TitlesOfParts>
  <Company>UCB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Samuel Williams</dc:creator>
  <cp:lastModifiedBy>Samuel Williams</cp:lastModifiedBy>
  <cp:revision>493</cp:revision>
  <dcterms:created xsi:type="dcterms:W3CDTF">2016-03-23T17:04:59Z</dcterms:created>
  <dcterms:modified xsi:type="dcterms:W3CDTF">2016-03-23T17:05:54Z</dcterms:modified>
</cp:coreProperties>
</file>