
<file path=[Content_Types].xml><?xml version="1.0" encoding="utf-8"?>
<Types xmlns="http://schemas.openxmlformats.org/package/2006/content-types">
  <Default Extension="pdf" ContentType="application/pdf"/>
  <Default Extension="rels" ContentType="application/vnd.openxmlformats-package.relationships+xml"/>
  <Override PartName="/ppt/slides/slide14.xml" ContentType="application/vnd.openxmlformats-officedocument.presentationml.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54.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docProps/core.xml" ContentType="application/vnd.openxmlformats-package.core-properties+xml"/>
  <Override PartName="/ppt/slides/slide44.xml" ContentType="application/vnd.openxmlformats-officedocument.presentationml.slide+xml"/>
  <Override PartName="/ppt/handoutMasters/handoutMaster1.xml" ContentType="application/vnd.openxmlformats-officedocument.presentationml.handoutMaster+xml"/>
  <Override PartName="/ppt/slides/slide27.xml" ContentType="application/vnd.openxmlformats-officedocument.presentationml.slide+xml"/>
  <Override PartName="/ppt/slides/slide53.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slideLayouts/slideLayout4.xml" ContentType="application/vnd.openxmlformats-officedocument.presentationml.slideLayout+xml"/>
  <Default Extension="png" ContentType="image/png"/>
  <Override PartName="/ppt/slides/slide12.xml" ContentType="application/vnd.openxmlformats-officedocument.presentationml.slide+xml"/>
  <Override PartName="/ppt/presProps.xml" ContentType="application/vnd.openxmlformats-officedocument.presentationml.presProps+xml"/>
  <Override PartName="/ppt/slides/slide43.xml" ContentType="application/vnd.openxmlformats-officedocument.presentationml.slide+xml"/>
  <Override PartName="/ppt/slides/slide26.xml" ContentType="application/vnd.openxmlformats-officedocument.presentationml.slide+xml"/>
  <Override PartName="/ppt/slides/slide52.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slides/slide49.xml" ContentType="application/vnd.openxmlformats-officedocument.presentationml.slide+xml"/>
  <Override PartName="/ppt/slides/slide42.xml" ContentType="application/vnd.openxmlformats-officedocument.presentationml.slide+xml"/>
  <Override PartName="/ppt/slides/slide58.xml" ContentType="application/vnd.openxmlformats-officedocument.presentationml.slide+xml"/>
  <Override PartName="/ppt/slides/slide25.xml" ContentType="application/vnd.openxmlformats-officedocument.presentationml.slide+xml"/>
  <Override PartName="/ppt/slides/slide51.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slides/slide10.xml" ContentType="application/vnd.openxmlformats-officedocument.presentationml.slide+xml"/>
  <Override PartName="/docProps/app.xml" ContentType="application/vnd.openxmlformats-officedocument.extended-properties+xml"/>
  <Override PartName="/ppt/slides/slide48.xml" ContentType="application/vnd.openxmlformats-officedocument.presentationml.slide+xml"/>
  <Override PartName="/ppt/notesSlides/notesSlide4.xml" ContentType="application/vnd.openxmlformats-officedocument.presentationml.notesSlide+xml"/>
  <Override PartName="/ppt/slides/slide41.xml" ContentType="application/vnd.openxmlformats-officedocument.presentationml.slide+xml"/>
  <Override PartName="/ppt/theme/theme3.xml" ContentType="application/vnd.openxmlformats-officedocument.theme+xml"/>
  <Override PartName="/ppt/slides/slide57.xml" ContentType="application/vnd.openxmlformats-officedocument.presentationml.slide+xml"/>
  <Override PartName="/ppt/slides/slide24.xml" ContentType="application/vnd.openxmlformats-officedocument.presentationml.slide+xml"/>
  <Override PartName="/ppt/slides/slide50.xml" ContentType="application/vnd.openxmlformats-officedocument.presentationml.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viewProps.xml" ContentType="application/vnd.openxmlformats-officedocument.presentationml.viewProps+xml"/>
  <Override PartName="/ppt/slides/slide47.xml" ContentType="application/vnd.openxmlformats-officedocument.presentationml.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s/slide56.xml" ContentType="application/vnd.openxmlformats-officedocument.presentationml.slid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slides/slide46.xml" ContentType="application/vnd.openxmlformats-officedocument.presentationml.slide+xml"/>
  <Override PartName="/ppt/notesSlides/notesSlide2.xml" ContentType="application/vnd.openxmlformats-officedocument.presentationml.notesSlide+xml"/>
  <Override PartName="/ppt/slides/slide29.xml" ContentType="application/vnd.openxmlformats-officedocument.presentationml.slide+xml"/>
  <Override PartName="/ppt/slides/slide55.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73" r:id="rId1"/>
  </p:sldMasterIdLst>
  <p:notesMasterIdLst>
    <p:notesMasterId r:id="rId60"/>
  </p:notesMasterIdLst>
  <p:handoutMasterIdLst>
    <p:handoutMasterId r:id="rId61"/>
  </p:handoutMasterIdLst>
  <p:sldIdLst>
    <p:sldId id="256" r:id="rId2"/>
    <p:sldId id="742" r:id="rId3"/>
    <p:sldId id="744" r:id="rId4"/>
    <p:sldId id="745" r:id="rId5"/>
    <p:sldId id="766" r:id="rId6"/>
    <p:sldId id="772" r:id="rId7"/>
    <p:sldId id="755" r:id="rId8"/>
    <p:sldId id="749" r:id="rId9"/>
    <p:sldId id="774" r:id="rId10"/>
    <p:sldId id="751" r:id="rId11"/>
    <p:sldId id="752" r:id="rId12"/>
    <p:sldId id="747" r:id="rId13"/>
    <p:sldId id="762" r:id="rId14"/>
    <p:sldId id="735" r:id="rId15"/>
    <p:sldId id="739" r:id="rId16"/>
    <p:sldId id="777" r:id="rId17"/>
    <p:sldId id="760" r:id="rId18"/>
    <p:sldId id="759" r:id="rId19"/>
    <p:sldId id="775" r:id="rId20"/>
    <p:sldId id="779" r:id="rId21"/>
    <p:sldId id="786" r:id="rId22"/>
    <p:sldId id="784" r:id="rId23"/>
    <p:sldId id="787" r:id="rId24"/>
    <p:sldId id="794" r:id="rId25"/>
    <p:sldId id="795" r:id="rId26"/>
    <p:sldId id="780" r:id="rId27"/>
    <p:sldId id="789" r:id="rId28"/>
    <p:sldId id="791" r:id="rId29"/>
    <p:sldId id="790" r:id="rId30"/>
    <p:sldId id="793" r:id="rId31"/>
    <p:sldId id="792" r:id="rId32"/>
    <p:sldId id="781" r:id="rId33"/>
    <p:sldId id="782" r:id="rId34"/>
    <p:sldId id="796" r:id="rId35"/>
    <p:sldId id="797" r:id="rId36"/>
    <p:sldId id="798" r:id="rId37"/>
    <p:sldId id="800" r:id="rId38"/>
    <p:sldId id="799" r:id="rId39"/>
    <p:sldId id="783" r:id="rId40"/>
    <p:sldId id="801" r:id="rId41"/>
    <p:sldId id="804" r:id="rId42"/>
    <p:sldId id="803" r:id="rId43"/>
    <p:sldId id="802" r:id="rId44"/>
    <p:sldId id="810" r:id="rId45"/>
    <p:sldId id="785" r:id="rId46"/>
    <p:sldId id="805" r:id="rId47"/>
    <p:sldId id="778" r:id="rId48"/>
    <p:sldId id="806" r:id="rId49"/>
    <p:sldId id="809" r:id="rId50"/>
    <p:sldId id="807" r:id="rId51"/>
    <p:sldId id="808" r:id="rId52"/>
    <p:sldId id="771" r:id="rId53"/>
    <p:sldId id="748" r:id="rId54"/>
    <p:sldId id="763" r:id="rId55"/>
    <p:sldId id="768" r:id="rId56"/>
    <p:sldId id="769" r:id="rId57"/>
    <p:sldId id="758" r:id="rId58"/>
    <p:sldId id="770" r:id="rId5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112" charset="0"/>
        <a:ea typeface="ＭＳ Ｐゴシック" pitchFamily="-112" charset="-128"/>
        <a:cs typeface="ＭＳ Ｐゴシック" pitchFamily="-112" charset="-128"/>
      </a:defRPr>
    </a:lvl1pPr>
    <a:lvl2pPr marL="457200" algn="l" rtl="0" eaLnBrk="0" fontAlgn="base" hangingPunct="0">
      <a:spcBef>
        <a:spcPct val="0"/>
      </a:spcBef>
      <a:spcAft>
        <a:spcPct val="0"/>
      </a:spcAft>
      <a:defRPr sz="2400" kern="1200">
        <a:solidFill>
          <a:schemeClr val="tx1"/>
        </a:solidFill>
        <a:latin typeface="Arial" pitchFamily="-112" charset="0"/>
        <a:ea typeface="ＭＳ Ｐゴシック" pitchFamily="-112" charset="-128"/>
        <a:cs typeface="ＭＳ Ｐゴシック" pitchFamily="-112" charset="-128"/>
      </a:defRPr>
    </a:lvl2pPr>
    <a:lvl3pPr marL="914400" algn="l" rtl="0" eaLnBrk="0" fontAlgn="base" hangingPunct="0">
      <a:spcBef>
        <a:spcPct val="0"/>
      </a:spcBef>
      <a:spcAft>
        <a:spcPct val="0"/>
      </a:spcAft>
      <a:defRPr sz="2400" kern="1200">
        <a:solidFill>
          <a:schemeClr val="tx1"/>
        </a:solidFill>
        <a:latin typeface="Arial" pitchFamily="-112" charset="0"/>
        <a:ea typeface="ＭＳ Ｐゴシック" pitchFamily="-112" charset="-128"/>
        <a:cs typeface="ＭＳ Ｐゴシック" pitchFamily="-112" charset="-128"/>
      </a:defRPr>
    </a:lvl3pPr>
    <a:lvl4pPr marL="1371600" algn="l" rtl="0" eaLnBrk="0" fontAlgn="base" hangingPunct="0">
      <a:spcBef>
        <a:spcPct val="0"/>
      </a:spcBef>
      <a:spcAft>
        <a:spcPct val="0"/>
      </a:spcAft>
      <a:defRPr sz="2400" kern="1200">
        <a:solidFill>
          <a:schemeClr val="tx1"/>
        </a:solidFill>
        <a:latin typeface="Arial" pitchFamily="-112" charset="0"/>
        <a:ea typeface="ＭＳ Ｐゴシック" pitchFamily="-112" charset="-128"/>
        <a:cs typeface="ＭＳ Ｐゴシック" pitchFamily="-112" charset="-128"/>
      </a:defRPr>
    </a:lvl4pPr>
    <a:lvl5pPr marL="1828800" algn="l" rtl="0" eaLnBrk="0" fontAlgn="base" hangingPunct="0">
      <a:spcBef>
        <a:spcPct val="0"/>
      </a:spcBef>
      <a:spcAft>
        <a:spcPct val="0"/>
      </a:spcAft>
      <a:defRPr sz="2400" kern="1200">
        <a:solidFill>
          <a:schemeClr val="tx1"/>
        </a:solidFill>
        <a:latin typeface="Arial" pitchFamily="-112" charset="0"/>
        <a:ea typeface="ＭＳ Ｐゴシック" pitchFamily="-112" charset="-128"/>
        <a:cs typeface="ＭＳ Ｐゴシック" pitchFamily="-112" charset="-128"/>
      </a:defRPr>
    </a:lvl5pPr>
    <a:lvl6pPr marL="2286000" algn="l" defTabSz="457200" rtl="0" eaLnBrk="1" latinLnBrk="0" hangingPunct="1">
      <a:defRPr sz="2400" kern="1200">
        <a:solidFill>
          <a:schemeClr val="tx1"/>
        </a:solidFill>
        <a:latin typeface="Arial" pitchFamily="-112" charset="0"/>
        <a:ea typeface="ＭＳ Ｐゴシック" pitchFamily="-112" charset="-128"/>
        <a:cs typeface="ＭＳ Ｐゴシック" pitchFamily="-112" charset="-128"/>
      </a:defRPr>
    </a:lvl6pPr>
    <a:lvl7pPr marL="2743200" algn="l" defTabSz="457200" rtl="0" eaLnBrk="1" latinLnBrk="0" hangingPunct="1">
      <a:defRPr sz="2400" kern="1200">
        <a:solidFill>
          <a:schemeClr val="tx1"/>
        </a:solidFill>
        <a:latin typeface="Arial" pitchFamily="-112" charset="0"/>
        <a:ea typeface="ＭＳ Ｐゴシック" pitchFamily="-112" charset="-128"/>
        <a:cs typeface="ＭＳ Ｐゴシック" pitchFamily="-112" charset="-128"/>
      </a:defRPr>
    </a:lvl7pPr>
    <a:lvl8pPr marL="3200400" algn="l" defTabSz="457200" rtl="0" eaLnBrk="1" latinLnBrk="0" hangingPunct="1">
      <a:defRPr sz="2400" kern="1200">
        <a:solidFill>
          <a:schemeClr val="tx1"/>
        </a:solidFill>
        <a:latin typeface="Arial" pitchFamily="-112" charset="0"/>
        <a:ea typeface="ＭＳ Ｐゴシック" pitchFamily="-112" charset="-128"/>
        <a:cs typeface="ＭＳ Ｐゴシック" pitchFamily="-112" charset="-128"/>
      </a:defRPr>
    </a:lvl8pPr>
    <a:lvl9pPr marL="3657600" algn="l" defTabSz="457200" rtl="0" eaLnBrk="1" latinLnBrk="0" hangingPunct="1">
      <a:defRPr sz="2400" kern="1200">
        <a:solidFill>
          <a:schemeClr val="tx1"/>
        </a:solidFill>
        <a:latin typeface="Arial" pitchFamily="-112" charset="0"/>
        <a:ea typeface="ＭＳ Ｐゴシック" pitchFamily="-112" charset="-128"/>
        <a:cs typeface="ＭＳ Ｐゴシック" pitchFamily="-112"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0080"/>
    <a:srgbClr val="80FF00"/>
    <a:srgbClr val="FF8000"/>
    <a:srgbClr val="7F7F7F"/>
    <a:srgbClr val="FF6666"/>
    <a:srgbClr val="008040"/>
    <a:srgbClr val="66CCFF"/>
    <a:srgbClr val="66FFCC"/>
    <a:srgbClr val="FFCC66"/>
    <a:srgbClr val="CC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1198" autoAdjust="0"/>
    <p:restoredTop sz="86980" autoAdjust="0"/>
  </p:normalViewPr>
  <p:slideViewPr>
    <p:cSldViewPr showGuides="1">
      <p:cViewPr varScale="1">
        <p:scale>
          <a:sx n="146" d="100"/>
          <a:sy n="146" d="100"/>
        </p:scale>
        <p:origin x="-1672" y="-104"/>
      </p:cViewPr>
      <p:guideLst>
        <p:guide orient="horz" pos="2160"/>
        <p:guide pos="2880"/>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66" d="100"/>
        <a:sy n="66" d="100"/>
      </p:scale>
      <p:origin x="0" y="0"/>
    </p:cViewPr>
  </p:sorterViewPr>
  <p:notesViewPr>
    <p:cSldViewPr showGuides="1">
      <p:cViewPr varScale="1">
        <p:scale>
          <a:sx n="114" d="100"/>
          <a:sy n="114" d="100"/>
        </p:scale>
        <p:origin x="-3296" y="-10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presProps" Target="presProps.xml"/><Relationship Id="rId64" Type="http://schemas.openxmlformats.org/officeDocument/2006/relationships/viewProps" Target="viewProps.xml"/><Relationship Id="rId65" Type="http://schemas.openxmlformats.org/officeDocument/2006/relationships/theme" Target="theme/theme1.xml"/><Relationship Id="rId66"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notesMaster" Target="notesMasters/notesMaster1.xml"/><Relationship Id="rId61" Type="http://schemas.openxmlformats.org/officeDocument/2006/relationships/handoutMaster" Target="handoutMasters/handoutMaster1.xml"/><Relationship Id="rId62"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270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270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270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734AD76D-C936-4C44-B7D5-24BA9028BFD7}"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71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71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71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71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71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C7A5D499-FDCA-A94F-BACE-C172930C090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112" charset="0"/>
        <a:ea typeface="ＭＳ Ｐゴシック" pitchFamily="-112" charset="-128"/>
        <a:cs typeface="ＭＳ Ｐゴシック" pitchFamily="-112" charset="-128"/>
      </a:defRPr>
    </a:lvl1pPr>
    <a:lvl2pPr marL="457200" algn="l" rtl="0" fontAlgn="base">
      <a:spcBef>
        <a:spcPct val="30000"/>
      </a:spcBef>
      <a:spcAft>
        <a:spcPct val="0"/>
      </a:spcAft>
      <a:defRPr sz="1200" kern="1200">
        <a:solidFill>
          <a:schemeClr val="tx1"/>
        </a:solidFill>
        <a:latin typeface="Arial" pitchFamily="-112" charset="0"/>
        <a:ea typeface="ＭＳ Ｐゴシック" pitchFamily="-112" charset="-128"/>
        <a:cs typeface="+mn-cs"/>
      </a:defRPr>
    </a:lvl2pPr>
    <a:lvl3pPr marL="914400" algn="l" rtl="0" fontAlgn="base">
      <a:spcBef>
        <a:spcPct val="30000"/>
      </a:spcBef>
      <a:spcAft>
        <a:spcPct val="0"/>
      </a:spcAft>
      <a:defRPr sz="1200" kern="1200">
        <a:solidFill>
          <a:schemeClr val="tx1"/>
        </a:solidFill>
        <a:latin typeface="Arial" pitchFamily="-112" charset="0"/>
        <a:ea typeface="ＭＳ Ｐゴシック" pitchFamily="-112" charset="-128"/>
        <a:cs typeface="+mn-cs"/>
      </a:defRPr>
    </a:lvl3pPr>
    <a:lvl4pPr marL="1371600" algn="l" rtl="0" fontAlgn="base">
      <a:spcBef>
        <a:spcPct val="30000"/>
      </a:spcBef>
      <a:spcAft>
        <a:spcPct val="0"/>
      </a:spcAft>
      <a:defRPr sz="1200" kern="1200">
        <a:solidFill>
          <a:schemeClr val="tx1"/>
        </a:solidFill>
        <a:latin typeface="Arial" pitchFamily="-112" charset="0"/>
        <a:ea typeface="ＭＳ Ｐゴシック" pitchFamily="-112" charset="-128"/>
        <a:cs typeface="+mn-cs"/>
      </a:defRPr>
    </a:lvl4pPr>
    <a:lvl5pPr marL="1828800" algn="l" rtl="0" fontAlgn="base">
      <a:spcBef>
        <a:spcPct val="30000"/>
      </a:spcBef>
      <a:spcAft>
        <a:spcPct val="0"/>
      </a:spcAft>
      <a:defRPr sz="1200" kern="1200">
        <a:solidFill>
          <a:schemeClr val="tx1"/>
        </a:solidFill>
        <a:latin typeface="Arial"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A89CEE-7A84-7144-A81E-9A44348F5706}" type="slidenum">
              <a:rPr lang="en-US"/>
              <a:pPr/>
              <a:t>1</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recast</a:t>
            </a:r>
            <a:r>
              <a:rPr lang="en-US" baseline="0" dirty="0" smtClean="0"/>
              <a:t> solution to problem on the finest grid as a function of the solution to a problem on a coarser grid…</a:t>
            </a:r>
            <a:endParaRPr lang="en-US" dirty="0"/>
          </a:p>
        </p:txBody>
      </p:sp>
      <p:sp>
        <p:nvSpPr>
          <p:cNvPr id="4" name="Slide Number Placeholder 3"/>
          <p:cNvSpPr>
            <a:spLocks noGrp="1"/>
          </p:cNvSpPr>
          <p:nvPr>
            <p:ph type="sldNum" sz="quarter" idx="10"/>
          </p:nvPr>
        </p:nvSpPr>
        <p:spPr/>
        <p:txBody>
          <a:bodyPr/>
          <a:lstStyle/>
          <a:p>
            <a:fld id="{C7A5D499-FDCA-A94F-BACE-C172930C0909}"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A5D499-FDCA-A94F-BACE-C172930C0909}"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A5D499-FDCA-A94F-BACE-C172930C0909}"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52"/>
          <p:cNvSpPr>
            <a:spLocks noChangeArrowheads="1"/>
          </p:cNvSpPr>
          <p:nvPr/>
        </p:nvSpPr>
        <p:spPr bwMode="auto">
          <a:xfrm>
            <a:off x="0" y="6648450"/>
            <a:ext cx="9144000" cy="76200"/>
          </a:xfrm>
          <a:prstGeom prst="rect">
            <a:avLst/>
          </a:prstGeom>
          <a:solidFill>
            <a:srgbClr val="002C48">
              <a:alpha val="50000"/>
            </a:srgbClr>
          </a:solidFill>
          <a:ln w="9525">
            <a:noFill/>
            <a:miter lim="800000"/>
            <a:headEnd/>
            <a:tailEnd/>
          </a:ln>
        </p:spPr>
        <p:txBody>
          <a:bodyPr wrap="none" anchor="ctr">
            <a:prstTxWarp prst="textNoShape">
              <a:avLst/>
            </a:prstTxWarp>
          </a:bodyPr>
          <a:lstStyle/>
          <a:p>
            <a:pPr>
              <a:defRPr/>
            </a:pPr>
            <a:endParaRPr lang="en-US"/>
          </a:p>
        </p:txBody>
      </p:sp>
      <p:sp>
        <p:nvSpPr>
          <p:cNvPr id="5" name="Text Box 54"/>
          <p:cNvSpPr txBox="1">
            <a:spLocks noChangeArrowheads="1"/>
          </p:cNvSpPr>
          <p:nvPr/>
        </p:nvSpPr>
        <p:spPr bwMode="auto">
          <a:xfrm>
            <a:off x="1989138" y="6553200"/>
            <a:ext cx="5173662" cy="228600"/>
          </a:xfrm>
          <a:prstGeom prst="rect">
            <a:avLst/>
          </a:prstGeom>
          <a:solidFill>
            <a:schemeClr val="bg1"/>
          </a:solidFill>
          <a:ln w="3175">
            <a:noFill/>
            <a:miter lim="800000"/>
            <a:headEnd/>
            <a:tailEnd/>
          </a:ln>
          <a:effectLst/>
        </p:spPr>
        <p:txBody>
          <a:bodyPr lIns="0" tIns="0" rIns="0" bIns="0" anchor="ctr">
            <a:prstTxWarp prst="textNoShape">
              <a:avLst/>
            </a:prstTxWarp>
          </a:bodyPr>
          <a:lstStyle/>
          <a:p>
            <a:pPr algn="ctr">
              <a:defRPr/>
            </a:pPr>
            <a:r>
              <a:rPr lang="en-US" sz="1800" cap="small" dirty="0">
                <a:solidFill>
                  <a:srgbClr val="002C48">
                    <a:alpha val="50000"/>
                  </a:srgbClr>
                </a:solidFill>
                <a:latin typeface="Arial Black" charset="0"/>
              </a:rPr>
              <a:t>Lawrence Berkeley National Laboratory</a:t>
            </a:r>
          </a:p>
        </p:txBody>
      </p:sp>
      <p:pic>
        <p:nvPicPr>
          <p:cNvPr id="6" name="Picture 10" descr="HiRes_LBL_Logo.gif"/>
          <p:cNvPicPr>
            <a:picLocks noChangeAspect="1"/>
          </p:cNvPicPr>
          <p:nvPr/>
        </p:nvPicPr>
        <p:blipFill>
          <a:blip r:embed="rId2"/>
          <a:srcRect/>
          <a:stretch>
            <a:fillRect/>
          </a:stretch>
        </p:blipFill>
        <p:spPr bwMode="auto">
          <a:xfrm>
            <a:off x="0" y="0"/>
            <a:ext cx="9144000" cy="914400"/>
          </a:xfrm>
          <a:prstGeom prst="rect">
            <a:avLst/>
          </a:prstGeom>
          <a:noFill/>
          <a:ln w="9525">
            <a:noFill/>
            <a:miter lim="800000"/>
            <a:headEnd/>
            <a:tailEnd/>
          </a:ln>
        </p:spPr>
      </p:pic>
      <p:sp>
        <p:nvSpPr>
          <p:cNvPr id="7" name="Text Box 53"/>
          <p:cNvSpPr txBox="1">
            <a:spLocks noChangeArrowheads="1"/>
          </p:cNvSpPr>
          <p:nvPr/>
        </p:nvSpPr>
        <p:spPr bwMode="auto">
          <a:xfrm>
            <a:off x="0" y="912813"/>
            <a:ext cx="9144000" cy="228600"/>
          </a:xfrm>
          <a:prstGeom prst="rect">
            <a:avLst/>
          </a:prstGeom>
          <a:solidFill>
            <a:srgbClr val="E6E6E6"/>
          </a:solidFill>
          <a:ln w="3175">
            <a:solidFill>
              <a:srgbClr val="CCCCCC"/>
            </a:solidFill>
            <a:miter lim="800000"/>
            <a:headEnd/>
            <a:tailEnd/>
          </a:ln>
          <a:effectLst/>
        </p:spPr>
        <p:txBody>
          <a:bodyPr lIns="0" tIns="0" rIns="0" bIns="0" anchor="ctr">
            <a:prstTxWarp prst="textNoShape">
              <a:avLst/>
            </a:prstTxWarp>
          </a:bodyPr>
          <a:lstStyle/>
          <a:p>
            <a:pPr algn="ctr">
              <a:defRPr/>
            </a:pPr>
            <a:r>
              <a:rPr lang="en-US" sz="1200" b="1" spc="600" dirty="0" smtClean="0">
                <a:solidFill>
                  <a:srgbClr val="B3B3B3"/>
                </a:solidFill>
                <a:latin typeface="Arial" charset="0"/>
                <a:ea typeface="ＭＳ Ｐゴシック" charset="-128"/>
                <a:cs typeface="ＭＳ Ｐゴシック" charset="-128"/>
              </a:rPr>
              <a:t>PERFORMANCE</a:t>
            </a:r>
            <a:r>
              <a:rPr lang="en-US" sz="1200" b="1" spc="600" baseline="0" dirty="0" smtClean="0">
                <a:solidFill>
                  <a:srgbClr val="B3B3B3"/>
                </a:solidFill>
                <a:latin typeface="Arial" charset="0"/>
                <a:ea typeface="ＭＳ Ｐゴシック" charset="-128"/>
                <a:cs typeface="ＭＳ Ｐゴシック" charset="-128"/>
              </a:rPr>
              <a:t> AND ALGORITHMS RESEARCH GROUP</a:t>
            </a:r>
            <a:endParaRPr lang="en-US" sz="1200" b="1" spc="600" dirty="0">
              <a:solidFill>
                <a:srgbClr val="B3B3B3"/>
              </a:solidFill>
              <a:latin typeface="Arial" charset="0"/>
              <a:ea typeface="ＭＳ Ｐゴシック" charset="-128"/>
              <a:cs typeface="ＭＳ Ｐゴシック" charset="-128"/>
            </a:endParaRPr>
          </a:p>
        </p:txBody>
      </p:sp>
      <p:sp>
        <p:nvSpPr>
          <p:cNvPr id="4099" name="Rectangle 3"/>
          <p:cNvSpPr>
            <a:spLocks noGrp="1" noChangeArrowheads="1"/>
          </p:cNvSpPr>
          <p:nvPr>
            <p:ph type="ctrTitle"/>
          </p:nvPr>
        </p:nvSpPr>
        <p:spPr>
          <a:xfrm>
            <a:off x="914400" y="1598613"/>
            <a:ext cx="7313613" cy="1828800"/>
          </a:xfrm>
        </p:spPr>
        <p:txBody>
          <a:bodyPr/>
          <a:lstStyle>
            <a:lvl1pPr>
              <a:defRPr>
                <a:solidFill>
                  <a:srgbClr val="004080"/>
                </a:solidFill>
              </a:defRPr>
            </a:lvl1pPr>
          </a:lstStyle>
          <a:p>
            <a:r>
              <a:rPr lang="en-US" dirty="0" smtClean="0"/>
              <a:t>Click to edit Master title style</a:t>
            </a:r>
            <a:endParaRPr lang="en-US" dirty="0"/>
          </a:p>
        </p:txBody>
      </p:sp>
      <p:sp>
        <p:nvSpPr>
          <p:cNvPr id="4100" name="Rectangle 4"/>
          <p:cNvSpPr>
            <a:spLocks noGrp="1" noChangeArrowheads="1"/>
          </p:cNvSpPr>
          <p:nvPr>
            <p:ph type="subTitle" idx="1"/>
          </p:nvPr>
        </p:nvSpPr>
        <p:spPr>
          <a:xfrm>
            <a:off x="1600200" y="3429000"/>
            <a:ext cx="6627813" cy="1828800"/>
          </a:xfrm>
        </p:spPr>
        <p:txBody>
          <a:bodyPr/>
          <a:lstStyle>
            <a:lvl1pPr marL="0" indent="0" algn="ctr">
              <a:buFont typeface="Wingdings" pitchFamily="-110" charset="2"/>
              <a:buNone/>
              <a:defRPr sz="1400"/>
            </a:lvl1pPr>
          </a:lstStyle>
          <a:p>
            <a:r>
              <a:rPr lang="en-US" smtClean="0"/>
              <a:t>Click to edit Master subtitle style</a:t>
            </a:r>
            <a:endParaRPr lang="en-US"/>
          </a:p>
        </p:txBody>
      </p:sp>
      <p:sp>
        <p:nvSpPr>
          <p:cNvPr id="8" name="Rectangle 9"/>
          <p:cNvSpPr>
            <a:spLocks noGrp="1" noChangeArrowheads="1"/>
          </p:cNvSpPr>
          <p:nvPr>
            <p:ph type="sldNum" sz="quarter" idx="10"/>
          </p:nvPr>
        </p:nvSpPr>
        <p:spPr>
          <a:xfrm>
            <a:off x="7010400" y="6553200"/>
            <a:ext cx="2133600" cy="238125"/>
          </a:xfrm>
        </p:spPr>
        <p:txBody>
          <a:bodyPr/>
          <a:lstStyle>
            <a:lvl1pPr>
              <a:defRPr/>
            </a:lvl1pPr>
          </a:lstStyle>
          <a:p>
            <a:fld id="{720211EB-A1F1-084D-9DDD-8505A7385F1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7010400" y="6553200"/>
            <a:ext cx="2133600" cy="238125"/>
          </a:xfrm>
        </p:spPr>
        <p:txBody>
          <a:bodyPr/>
          <a:lstStyle>
            <a:lvl1pPr>
              <a:defRPr/>
            </a:lvl1pPr>
          </a:lstStyle>
          <a:p>
            <a:fld id="{22C79B6A-800B-E142-80EF-A4D6D575E86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0"/>
            <a:ext cx="2055813" cy="63992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0"/>
            <a:ext cx="6018212" cy="63992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7010400" y="6553200"/>
            <a:ext cx="2133600" cy="238125"/>
          </a:xfrm>
        </p:spPr>
        <p:txBody>
          <a:bodyPr/>
          <a:lstStyle>
            <a:lvl1pPr>
              <a:defRPr/>
            </a:lvl1pPr>
          </a:lstStyle>
          <a:p>
            <a:fld id="{A08AE875-82DE-F445-98D0-0DCC9141AE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7010400" y="6553200"/>
            <a:ext cx="2133600" cy="238125"/>
          </a:xfrm>
        </p:spPr>
        <p:txBody>
          <a:bodyPr/>
          <a:lstStyle>
            <a:lvl1pPr>
              <a:defRPr/>
            </a:lvl1pPr>
          </a:lstStyle>
          <a:p>
            <a:fld id="{A6688060-3351-004F-BDDD-4D2330D7A4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a:xfrm>
            <a:off x="7010400" y="6553200"/>
            <a:ext cx="2133600" cy="238125"/>
          </a:xfrm>
        </p:spPr>
        <p:txBody>
          <a:bodyPr/>
          <a:lstStyle>
            <a:lvl1pPr>
              <a:defRPr/>
            </a:lvl1pPr>
          </a:lstStyle>
          <a:p>
            <a:fld id="{4C4A82B1-99F4-E64B-90F9-D5D71E2FDDA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143000"/>
            <a:ext cx="4037012"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143000"/>
            <a:ext cx="4037013"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7010400" y="6553200"/>
            <a:ext cx="2133600" cy="238125"/>
          </a:xfrm>
        </p:spPr>
        <p:txBody>
          <a:bodyPr/>
          <a:lstStyle>
            <a:lvl1pPr>
              <a:defRPr/>
            </a:lvl1pPr>
          </a:lstStyle>
          <a:p>
            <a:fld id="{BCD758A7-4869-7E40-8B5D-E3862D31A4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a:xfrm>
            <a:off x="7010400" y="6553200"/>
            <a:ext cx="2133600" cy="238125"/>
          </a:xfrm>
        </p:spPr>
        <p:txBody>
          <a:bodyPr/>
          <a:lstStyle>
            <a:lvl1pPr>
              <a:defRPr/>
            </a:lvl1pPr>
          </a:lstStyle>
          <a:p>
            <a:fld id="{1E17DCE6-8197-EE42-B722-39F31B6CB1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7010400" y="6553200"/>
            <a:ext cx="2133600" cy="238125"/>
          </a:xfrm>
        </p:spPr>
        <p:txBody>
          <a:bodyPr/>
          <a:lstStyle>
            <a:lvl1pPr>
              <a:defRPr/>
            </a:lvl1pPr>
          </a:lstStyle>
          <a:p>
            <a:fld id="{83686D63-7713-4D49-9615-C8BF49EEA3C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7010400" y="6553200"/>
            <a:ext cx="2133600" cy="238125"/>
          </a:xfrm>
        </p:spPr>
        <p:txBody>
          <a:bodyPr/>
          <a:lstStyle>
            <a:lvl1pPr>
              <a:defRPr/>
            </a:lvl1pPr>
          </a:lstStyle>
          <a:p>
            <a:fld id="{5BF20CE2-0294-EC48-9972-3119117486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a:xfrm>
            <a:off x="7010400" y="6553200"/>
            <a:ext cx="2133600" cy="238125"/>
          </a:xfrm>
        </p:spPr>
        <p:txBody>
          <a:bodyPr/>
          <a:lstStyle>
            <a:lvl1pPr>
              <a:defRPr/>
            </a:lvl1pPr>
          </a:lstStyle>
          <a:p>
            <a:fld id="{49E9892D-14DB-4C45-A303-86895BF4F73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a:xfrm>
            <a:off x="7010400" y="6553200"/>
            <a:ext cx="2133600" cy="238125"/>
          </a:xfrm>
        </p:spPr>
        <p:txBody>
          <a:bodyPr/>
          <a:lstStyle>
            <a:lvl1pPr>
              <a:defRPr/>
            </a:lvl1pPr>
          </a:lstStyle>
          <a:p>
            <a:fld id="{A8D54A36-4436-AD4D-9B79-D63578DFCF1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pic>
        <p:nvPicPr>
          <p:cNvPr id="1026" name="Picture 20" descr="HiRes_LBL_Logo.gif"/>
          <p:cNvPicPr>
            <a:picLocks noChangeAspect="1"/>
          </p:cNvPicPr>
          <p:nvPr/>
        </p:nvPicPr>
        <p:blipFill>
          <a:blip r:embed="rId13"/>
          <a:srcRect/>
          <a:stretch>
            <a:fillRect/>
          </a:stretch>
        </p:blipFill>
        <p:spPr bwMode="auto">
          <a:xfrm>
            <a:off x="0" y="0"/>
            <a:ext cx="9144000" cy="914400"/>
          </a:xfrm>
          <a:prstGeom prst="rect">
            <a:avLst/>
          </a:prstGeom>
          <a:noFill/>
          <a:ln w="9525">
            <a:noFill/>
            <a:miter lim="800000"/>
            <a:headEnd/>
            <a:tailEnd/>
          </a:ln>
        </p:spPr>
      </p:pic>
      <p:sp>
        <p:nvSpPr>
          <p:cNvPr id="22" name="Text Box 53"/>
          <p:cNvSpPr txBox="1">
            <a:spLocks noChangeArrowheads="1"/>
          </p:cNvSpPr>
          <p:nvPr/>
        </p:nvSpPr>
        <p:spPr bwMode="auto">
          <a:xfrm>
            <a:off x="0" y="912813"/>
            <a:ext cx="9144000" cy="228600"/>
          </a:xfrm>
          <a:prstGeom prst="rect">
            <a:avLst/>
          </a:prstGeom>
          <a:solidFill>
            <a:srgbClr val="E6E6E6"/>
          </a:solidFill>
          <a:ln w="3175">
            <a:solidFill>
              <a:srgbClr val="CCCCCC"/>
            </a:solidFill>
            <a:miter lim="800000"/>
            <a:headEnd/>
            <a:tailEnd/>
          </a:ln>
          <a:effectLst/>
        </p:spPr>
        <p:txBody>
          <a:bodyPr lIns="0" tIns="0" rIns="0" bIns="0" anchor="ctr">
            <a:prstTxWarp prst="textNoShape">
              <a:avLst/>
            </a:prstTxWarp>
          </a:bodyPr>
          <a:lstStyle/>
          <a:p>
            <a:pPr algn="ctr">
              <a:defRPr/>
            </a:pPr>
            <a:r>
              <a:rPr lang="en-US" sz="1200" b="1" spc="600" dirty="0" smtClean="0">
                <a:solidFill>
                  <a:srgbClr val="B3B3B3"/>
                </a:solidFill>
                <a:latin typeface="Arial" charset="0"/>
                <a:ea typeface="ＭＳ Ｐゴシック" charset="-128"/>
                <a:cs typeface="ＭＳ Ｐゴシック" charset="-128"/>
              </a:rPr>
              <a:t>PERFORMANCE</a:t>
            </a:r>
            <a:r>
              <a:rPr lang="en-US" sz="1200" b="1" spc="600" baseline="0" dirty="0" smtClean="0">
                <a:solidFill>
                  <a:srgbClr val="B3B3B3"/>
                </a:solidFill>
                <a:latin typeface="Arial" charset="0"/>
                <a:ea typeface="ＭＳ Ｐゴシック" charset="-128"/>
                <a:cs typeface="ＭＳ Ｐゴシック" charset="-128"/>
              </a:rPr>
              <a:t> AND ALGORITHMS RESEARCH GROUP</a:t>
            </a:r>
            <a:endParaRPr lang="en-US" sz="1200" b="1" spc="600" dirty="0">
              <a:solidFill>
                <a:srgbClr val="B3B3B3"/>
              </a:solidFill>
              <a:latin typeface="Arial" charset="0"/>
              <a:ea typeface="ＭＳ Ｐゴシック" charset="-128"/>
              <a:cs typeface="ＭＳ Ｐゴシック" charset="-128"/>
            </a:endParaRPr>
          </a:p>
        </p:txBody>
      </p:sp>
      <p:sp>
        <p:nvSpPr>
          <p:cNvPr id="1028" name="Rectangle 3"/>
          <p:cNvSpPr>
            <a:spLocks noGrp="1" noChangeArrowheads="1"/>
          </p:cNvSpPr>
          <p:nvPr>
            <p:ph type="body" idx="1"/>
          </p:nvPr>
        </p:nvSpPr>
        <p:spPr bwMode="auto">
          <a:xfrm>
            <a:off x="455613" y="1143000"/>
            <a:ext cx="8226425" cy="5256213"/>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29" name="Rectangle 4"/>
          <p:cNvSpPr>
            <a:spLocks noGrp="1" noChangeArrowheads="1"/>
          </p:cNvSpPr>
          <p:nvPr>
            <p:ph type="title"/>
          </p:nvPr>
        </p:nvSpPr>
        <p:spPr bwMode="auto">
          <a:xfrm>
            <a:off x="1370013" y="0"/>
            <a:ext cx="6399212" cy="914400"/>
          </a:xfrm>
          <a:prstGeom prst="rect">
            <a:avLst/>
          </a:prstGeom>
          <a:noFill/>
          <a:ln w="9525">
            <a:noFill/>
            <a:miter lim="800000"/>
            <a:headEnd/>
            <a:tailEnd/>
          </a:ln>
        </p:spPr>
        <p:txBody>
          <a:bodyPr vert="horz" wrap="square" lIns="90488" tIns="44450" rIns="90488" bIns="44450" numCol="1" anchor="ctr" anchorCtr="0" compatLnSpc="1">
            <a:prstTxWarp prst="textNoShape">
              <a:avLst/>
            </a:prstTxWarp>
          </a:bodyPr>
          <a:lstStyle/>
          <a:p>
            <a:pPr lvl="0"/>
            <a:r>
              <a:rPr lang="en-US" dirty="0" smtClean="0"/>
              <a:t>Click to edit Master title style</a:t>
            </a:r>
            <a:endParaRPr lang="en-US" dirty="0"/>
          </a:p>
        </p:txBody>
      </p:sp>
      <p:sp>
        <p:nvSpPr>
          <p:cNvPr id="23" name="Rectangle 52"/>
          <p:cNvSpPr>
            <a:spLocks noChangeArrowheads="1"/>
          </p:cNvSpPr>
          <p:nvPr/>
        </p:nvSpPr>
        <p:spPr bwMode="auto">
          <a:xfrm>
            <a:off x="0" y="6648450"/>
            <a:ext cx="9144000" cy="76200"/>
          </a:xfrm>
          <a:prstGeom prst="rect">
            <a:avLst/>
          </a:prstGeom>
          <a:solidFill>
            <a:srgbClr val="002C48">
              <a:alpha val="50000"/>
            </a:srgbClr>
          </a:solidFill>
          <a:ln w="9525">
            <a:noFill/>
            <a:miter lim="800000"/>
            <a:headEnd/>
            <a:tailEnd/>
          </a:ln>
        </p:spPr>
        <p:txBody>
          <a:bodyPr wrap="none" anchor="ctr">
            <a:prstTxWarp prst="textNoShape">
              <a:avLst/>
            </a:prstTxWarp>
          </a:bodyPr>
          <a:lstStyle/>
          <a:p>
            <a:pPr>
              <a:defRPr/>
            </a:pPr>
            <a:endParaRPr lang="en-US"/>
          </a:p>
        </p:txBody>
      </p:sp>
      <p:sp>
        <p:nvSpPr>
          <p:cNvPr id="24" name="Text Box 54"/>
          <p:cNvSpPr txBox="1">
            <a:spLocks noChangeArrowheads="1"/>
          </p:cNvSpPr>
          <p:nvPr/>
        </p:nvSpPr>
        <p:spPr bwMode="auto">
          <a:xfrm>
            <a:off x="1989138" y="6553200"/>
            <a:ext cx="5173662" cy="228600"/>
          </a:xfrm>
          <a:prstGeom prst="rect">
            <a:avLst/>
          </a:prstGeom>
          <a:solidFill>
            <a:schemeClr val="bg1"/>
          </a:solidFill>
          <a:ln w="3175">
            <a:noFill/>
            <a:miter lim="800000"/>
            <a:headEnd/>
            <a:tailEnd/>
          </a:ln>
          <a:effectLst/>
        </p:spPr>
        <p:txBody>
          <a:bodyPr lIns="0" tIns="0" rIns="0" bIns="0" anchor="ctr">
            <a:prstTxWarp prst="textNoShape">
              <a:avLst/>
            </a:prstTxWarp>
          </a:bodyPr>
          <a:lstStyle/>
          <a:p>
            <a:pPr algn="ctr">
              <a:defRPr/>
            </a:pPr>
            <a:r>
              <a:rPr lang="en-US" sz="1800" cap="small" dirty="0">
                <a:solidFill>
                  <a:srgbClr val="002C48">
                    <a:alpha val="50000"/>
                  </a:srgbClr>
                </a:solidFill>
                <a:latin typeface="Arial Black" charset="0"/>
              </a:rPr>
              <a:t>Lawrence Berkeley National Laboratory</a:t>
            </a:r>
          </a:p>
        </p:txBody>
      </p:sp>
      <p:sp>
        <p:nvSpPr>
          <p:cNvPr id="27" name="Slide Number Placeholder 26"/>
          <p:cNvSpPr>
            <a:spLocks noGrp="1"/>
          </p:cNvSpPr>
          <p:nvPr>
            <p:ph type="sldNum" sz="quarter" idx="4"/>
          </p:nvPr>
        </p:nvSpPr>
        <p:spPr>
          <a:xfrm>
            <a:off x="7010400" y="6553200"/>
            <a:ext cx="2133600" cy="228600"/>
          </a:xfrm>
          <a:prstGeom prst="rect">
            <a:avLst/>
          </a:prstGeom>
        </p:spPr>
        <p:txBody>
          <a:bodyPr vert="horz" lIns="91440" tIns="45720" rIns="91440" bIns="45720" rtlCol="0" anchor="ctr"/>
          <a:lstStyle>
            <a:lvl1pPr algn="r">
              <a:defRPr sz="1200">
                <a:solidFill>
                  <a:schemeClr val="tx1"/>
                </a:solidFill>
                <a:latin typeface="Arial" pitchFamily="-110" charset="0"/>
                <a:ea typeface="ＭＳ Ｐゴシック" pitchFamily="-110" charset="-128"/>
                <a:cs typeface="ＭＳ Ｐゴシック" pitchFamily="-110" charset="-128"/>
              </a:defRPr>
            </a:lvl1pPr>
          </a:lstStyle>
          <a:p>
            <a:fld id="{C5665506-6A87-8644-82DA-53079AA914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ctr" rtl="0" eaLnBrk="1" fontAlgn="base" hangingPunct="1">
        <a:spcBef>
          <a:spcPct val="0"/>
        </a:spcBef>
        <a:spcAft>
          <a:spcPct val="0"/>
        </a:spcAft>
        <a:defRPr sz="3200" b="1">
          <a:solidFill>
            <a:schemeClr val="bg1"/>
          </a:solidFill>
          <a:latin typeface="+mj-lt"/>
          <a:ea typeface="+mj-ea"/>
          <a:cs typeface="+mj-cs"/>
        </a:defRPr>
      </a:lvl1pPr>
      <a:lvl2pPr algn="ctr" rtl="0" eaLnBrk="1" fontAlgn="base" hangingPunct="1">
        <a:spcBef>
          <a:spcPct val="0"/>
        </a:spcBef>
        <a:spcAft>
          <a:spcPct val="0"/>
        </a:spcAft>
        <a:defRPr sz="3200" b="1">
          <a:solidFill>
            <a:schemeClr val="bg1"/>
          </a:solidFill>
          <a:latin typeface="Arial" pitchFamily="-110" charset="0"/>
          <a:ea typeface="ＭＳ Ｐゴシック" pitchFamily="-110" charset="-128"/>
          <a:cs typeface="ＭＳ Ｐゴシック" pitchFamily="-110" charset="-128"/>
        </a:defRPr>
      </a:lvl2pPr>
      <a:lvl3pPr algn="ctr" rtl="0" eaLnBrk="1" fontAlgn="base" hangingPunct="1">
        <a:spcBef>
          <a:spcPct val="0"/>
        </a:spcBef>
        <a:spcAft>
          <a:spcPct val="0"/>
        </a:spcAft>
        <a:defRPr sz="3200" b="1">
          <a:solidFill>
            <a:schemeClr val="bg1"/>
          </a:solidFill>
          <a:latin typeface="Arial" pitchFamily="-110" charset="0"/>
          <a:ea typeface="ＭＳ Ｐゴシック" pitchFamily="-110" charset="-128"/>
          <a:cs typeface="ＭＳ Ｐゴシック" pitchFamily="-110" charset="-128"/>
        </a:defRPr>
      </a:lvl3pPr>
      <a:lvl4pPr algn="ctr" rtl="0" eaLnBrk="1" fontAlgn="base" hangingPunct="1">
        <a:spcBef>
          <a:spcPct val="0"/>
        </a:spcBef>
        <a:spcAft>
          <a:spcPct val="0"/>
        </a:spcAft>
        <a:defRPr sz="3200" b="1">
          <a:solidFill>
            <a:schemeClr val="bg1"/>
          </a:solidFill>
          <a:latin typeface="Arial" pitchFamily="-110" charset="0"/>
          <a:ea typeface="ＭＳ Ｐゴシック" pitchFamily="-110" charset="-128"/>
          <a:cs typeface="ＭＳ Ｐゴシック" pitchFamily="-110" charset="-128"/>
        </a:defRPr>
      </a:lvl4pPr>
      <a:lvl5pPr algn="ctr" rtl="0" eaLnBrk="1" fontAlgn="base" hangingPunct="1">
        <a:spcBef>
          <a:spcPct val="0"/>
        </a:spcBef>
        <a:spcAft>
          <a:spcPct val="0"/>
        </a:spcAft>
        <a:defRPr sz="3200" b="1">
          <a:solidFill>
            <a:schemeClr val="bg1"/>
          </a:solidFill>
          <a:latin typeface="Arial" pitchFamily="-110" charset="0"/>
          <a:ea typeface="ＭＳ Ｐゴシック" pitchFamily="-110" charset="-128"/>
          <a:cs typeface="ＭＳ Ｐゴシック" pitchFamily="-110" charset="-128"/>
        </a:defRPr>
      </a:lvl5pPr>
      <a:lvl6pPr marL="457200" algn="ctr" rtl="0" eaLnBrk="1" fontAlgn="base" hangingPunct="1">
        <a:spcBef>
          <a:spcPct val="0"/>
        </a:spcBef>
        <a:spcAft>
          <a:spcPct val="0"/>
        </a:spcAft>
        <a:defRPr sz="3200" b="1">
          <a:solidFill>
            <a:schemeClr val="bg1"/>
          </a:solidFill>
          <a:latin typeface="Arial" pitchFamily="-110" charset="0"/>
          <a:ea typeface="ＭＳ Ｐゴシック" pitchFamily="-110" charset="-128"/>
          <a:cs typeface="ＭＳ Ｐゴシック" pitchFamily="-110" charset="-128"/>
        </a:defRPr>
      </a:lvl6pPr>
      <a:lvl7pPr marL="914400" algn="ctr" rtl="0" eaLnBrk="1" fontAlgn="base" hangingPunct="1">
        <a:spcBef>
          <a:spcPct val="0"/>
        </a:spcBef>
        <a:spcAft>
          <a:spcPct val="0"/>
        </a:spcAft>
        <a:defRPr sz="3200" b="1">
          <a:solidFill>
            <a:schemeClr val="bg1"/>
          </a:solidFill>
          <a:latin typeface="Arial" pitchFamily="-110" charset="0"/>
          <a:ea typeface="ＭＳ Ｐゴシック" pitchFamily="-110" charset="-128"/>
          <a:cs typeface="ＭＳ Ｐゴシック" pitchFamily="-110" charset="-128"/>
        </a:defRPr>
      </a:lvl7pPr>
      <a:lvl8pPr marL="1371600" algn="ctr" rtl="0" eaLnBrk="1" fontAlgn="base" hangingPunct="1">
        <a:spcBef>
          <a:spcPct val="0"/>
        </a:spcBef>
        <a:spcAft>
          <a:spcPct val="0"/>
        </a:spcAft>
        <a:defRPr sz="3200" b="1">
          <a:solidFill>
            <a:schemeClr val="bg1"/>
          </a:solidFill>
          <a:latin typeface="Arial" pitchFamily="-110" charset="0"/>
          <a:ea typeface="ＭＳ Ｐゴシック" pitchFamily="-110" charset="-128"/>
          <a:cs typeface="ＭＳ Ｐゴシック" pitchFamily="-110" charset="-128"/>
        </a:defRPr>
      </a:lvl8pPr>
      <a:lvl9pPr marL="1828800" algn="ctr" rtl="0" eaLnBrk="1" fontAlgn="base" hangingPunct="1">
        <a:spcBef>
          <a:spcPct val="0"/>
        </a:spcBef>
        <a:spcAft>
          <a:spcPct val="0"/>
        </a:spcAft>
        <a:defRPr sz="3200" b="1">
          <a:solidFill>
            <a:schemeClr val="bg1"/>
          </a:solidFill>
          <a:latin typeface="Arial" pitchFamily="-110" charset="0"/>
          <a:ea typeface="ＭＳ Ｐゴシック" pitchFamily="-110" charset="-128"/>
          <a:cs typeface="ＭＳ Ｐゴシック" pitchFamily="-110" charset="-128"/>
        </a:defRPr>
      </a:lvl9pPr>
    </p:titleStyle>
    <p:bodyStyle>
      <a:lvl1pPr marL="342900" indent="-342900" algn="l" rtl="0" eaLnBrk="1" fontAlgn="base" hangingPunct="1">
        <a:spcBef>
          <a:spcPct val="20000"/>
        </a:spcBef>
        <a:spcAft>
          <a:spcPct val="0"/>
        </a:spcAft>
        <a:buClr>
          <a:srgbClr val="000080"/>
        </a:buClr>
        <a:buSzPct val="85000"/>
        <a:buFont typeface="Wingdings" pitchFamily="-110" charset="2"/>
        <a:buChar char="v"/>
        <a:defRPr sz="20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itchFamily="-110" charset="2"/>
        <a:buChar char="§"/>
        <a:defRPr>
          <a:solidFill>
            <a:schemeClr val="tx1"/>
          </a:solidFill>
          <a:latin typeface="+mn-lt"/>
          <a:ea typeface="+mn-ea"/>
        </a:defRPr>
      </a:lvl2pPr>
      <a:lvl3pPr marL="1143000" indent="-228600" algn="l" rtl="0" eaLnBrk="1" fontAlgn="base" hangingPunct="1">
        <a:spcBef>
          <a:spcPct val="20000"/>
        </a:spcBef>
        <a:spcAft>
          <a:spcPct val="0"/>
        </a:spcAft>
        <a:buChar char="•"/>
        <a:defRPr sz="1600">
          <a:solidFill>
            <a:schemeClr val="tx1"/>
          </a:solidFill>
          <a:latin typeface="+mn-lt"/>
          <a:ea typeface="+mn-ea"/>
        </a:defRPr>
      </a:lvl3pPr>
      <a:lvl4pPr marL="1600200" indent="-228600" algn="l" rtl="0" eaLnBrk="1" fontAlgn="base" hangingPunct="1">
        <a:spcBef>
          <a:spcPct val="20000"/>
        </a:spcBef>
        <a:spcAft>
          <a:spcPct val="0"/>
        </a:spcAft>
        <a:buChar char="–"/>
        <a:defRPr sz="1400">
          <a:solidFill>
            <a:schemeClr val="tx1"/>
          </a:solidFill>
          <a:latin typeface="+mn-lt"/>
          <a:ea typeface="+mn-ea"/>
        </a:defRPr>
      </a:lvl4pPr>
      <a:lvl5pPr marL="2057400" indent="-228600" algn="l" rtl="0" eaLnBrk="1" fontAlgn="base" hangingPunct="1">
        <a:spcBef>
          <a:spcPct val="20000"/>
        </a:spcBef>
        <a:spcAft>
          <a:spcPct val="0"/>
        </a:spcAft>
        <a:buChar char="»"/>
        <a:defRPr sz="1400">
          <a:solidFill>
            <a:schemeClr val="tx1"/>
          </a:solidFill>
          <a:latin typeface="+mn-lt"/>
          <a:ea typeface="+mn-ea"/>
        </a:defRPr>
      </a:lvl5pPr>
      <a:lvl6pPr marL="2514600" indent="-228600" algn="l" rtl="0" eaLnBrk="1" fontAlgn="base" hangingPunct="1">
        <a:spcBef>
          <a:spcPct val="20000"/>
        </a:spcBef>
        <a:spcAft>
          <a:spcPct val="0"/>
        </a:spcAft>
        <a:buChar char="»"/>
        <a:defRPr sz="1400">
          <a:solidFill>
            <a:schemeClr val="tx1"/>
          </a:solidFill>
          <a:latin typeface="+mn-lt"/>
          <a:ea typeface="+mn-ea"/>
        </a:defRPr>
      </a:lvl6pPr>
      <a:lvl7pPr marL="2971800" indent="-228600" algn="l" rtl="0" eaLnBrk="1" fontAlgn="base" hangingPunct="1">
        <a:spcBef>
          <a:spcPct val="20000"/>
        </a:spcBef>
        <a:spcAft>
          <a:spcPct val="0"/>
        </a:spcAft>
        <a:buChar char="»"/>
        <a:defRPr sz="1400">
          <a:solidFill>
            <a:schemeClr val="tx1"/>
          </a:solidFill>
          <a:latin typeface="+mn-lt"/>
          <a:ea typeface="+mn-ea"/>
        </a:defRPr>
      </a:lvl7pPr>
      <a:lvl8pPr marL="3429000" indent="-228600" algn="l" rtl="0" eaLnBrk="1" fontAlgn="base" hangingPunct="1">
        <a:spcBef>
          <a:spcPct val="20000"/>
        </a:spcBef>
        <a:spcAft>
          <a:spcPct val="0"/>
        </a:spcAft>
        <a:buChar char="»"/>
        <a:defRPr sz="1400">
          <a:solidFill>
            <a:schemeClr val="tx1"/>
          </a:solidFill>
          <a:latin typeface="+mn-lt"/>
          <a:ea typeface="+mn-ea"/>
        </a:defRPr>
      </a:lvl8pPr>
      <a:lvl9pPr marL="3886200" indent="-228600" algn="l" rtl="0" eaLnBrk="1" fontAlgn="base" hangingPunct="1">
        <a:spcBef>
          <a:spcPct val="20000"/>
        </a:spcBef>
        <a:spcAft>
          <a:spcPct val="0"/>
        </a:spcAft>
        <a:buChar char="»"/>
        <a:defRPr sz="14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bitbucket.org/hpgmg/hpgmg/" TargetMode="External"/><Relationship Id="rId3" Type="http://schemas.openxmlformats.org/officeDocument/2006/relationships/hyperlink" Target="http://crd.lbl.gov/departments/computer-science/performance-and-algorithms-research/research/hpgm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df"/><Relationship Id="rId3"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df"/><Relationship Id="rId3" Type="http://schemas.openxmlformats.org/officeDocument/2006/relationships/image" Target="../media/image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df"/><Relationship Id="rId3" Type="http://schemas.openxmlformats.org/officeDocument/2006/relationships/image" Target="../media/image9.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df"/><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a:xfrm>
            <a:off x="0" y="1828800"/>
            <a:ext cx="9144000" cy="1371600"/>
          </a:xfrm>
          <a:noFill/>
          <a:ln/>
        </p:spPr>
        <p:txBody>
          <a:bodyPr/>
          <a:lstStyle/>
          <a:p>
            <a:r>
              <a:rPr lang="en-US" sz="7200" dirty="0" smtClean="0"/>
              <a:t>HPGMG-FV</a:t>
            </a:r>
            <a:endParaRPr lang="en-US" sz="7200" dirty="0"/>
          </a:p>
        </p:txBody>
      </p:sp>
      <p:sp>
        <p:nvSpPr>
          <p:cNvPr id="2053" name="Rectangle 5"/>
          <p:cNvSpPr>
            <a:spLocks noGrp="1" noChangeArrowheads="1"/>
          </p:cNvSpPr>
          <p:nvPr>
            <p:ph type="subTitle" idx="1"/>
          </p:nvPr>
        </p:nvSpPr>
        <p:spPr>
          <a:xfrm>
            <a:off x="457200" y="3429000"/>
            <a:ext cx="8229600" cy="1371600"/>
          </a:xfrm>
          <a:noFill/>
          <a:ln/>
        </p:spPr>
        <p:txBody>
          <a:bodyPr anchor="ctr" anchorCtr="0"/>
          <a:lstStyle/>
          <a:p>
            <a:r>
              <a:rPr lang="en-US" sz="2400" b="1" dirty="0"/>
              <a:t>Samuel</a:t>
            </a:r>
            <a:r>
              <a:rPr lang="en-US" sz="2400" b="1" dirty="0" smtClean="0"/>
              <a:t> Williams</a:t>
            </a:r>
            <a:endParaRPr lang="en-US" sz="2000" baseline="30000" dirty="0" smtClean="0"/>
          </a:p>
        </p:txBody>
      </p:sp>
      <p:sp>
        <p:nvSpPr>
          <p:cNvPr id="4" name="Rectangle 9"/>
          <p:cNvSpPr>
            <a:spLocks noGrp="1" noChangeArrowheads="1"/>
          </p:cNvSpPr>
          <p:nvPr>
            <p:ph type="sldNum" sz="quarter" idx="10"/>
          </p:nvPr>
        </p:nvSpPr>
        <p:spPr/>
        <p:txBody>
          <a:bodyPr/>
          <a:lstStyle/>
          <a:p>
            <a:fld id="{9C4C9053-1287-D545-864E-E4FC99EAC6A1}" type="slidenum">
              <a:rPr lang="en-US"/>
              <a:pPr/>
              <a:t>1</a:t>
            </a:fld>
            <a:endParaRPr lang="en-US" dirty="0"/>
          </a:p>
        </p:txBody>
      </p:sp>
      <p:sp>
        <p:nvSpPr>
          <p:cNvPr id="5" name="Rectangle 5"/>
          <p:cNvSpPr txBox="1">
            <a:spLocks noChangeArrowheads="1"/>
          </p:cNvSpPr>
          <p:nvPr/>
        </p:nvSpPr>
        <p:spPr bwMode="auto">
          <a:xfrm>
            <a:off x="914400" y="4953000"/>
            <a:ext cx="7315200" cy="838200"/>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p>
            <a:pPr lvl="0" algn="ctr" eaLnBrk="1" hangingPunct="1">
              <a:spcBef>
                <a:spcPct val="20000"/>
              </a:spcBef>
              <a:buClr>
                <a:srgbClr val="000080"/>
              </a:buClr>
              <a:buSzPct val="85000"/>
              <a:defRPr/>
            </a:pPr>
            <a:r>
              <a:rPr lang="en-US" sz="1600" kern="0" dirty="0" smtClean="0">
                <a:solidFill>
                  <a:srgbClr val="800040"/>
                </a:solidFill>
              </a:rPr>
              <a:t>Lawrence Berkeley National Laboratory</a:t>
            </a:r>
          </a:p>
          <a:p>
            <a:pPr lvl="0" algn="ctr" eaLnBrk="1" hangingPunct="1">
              <a:spcBef>
                <a:spcPct val="20000"/>
              </a:spcBef>
              <a:buClr>
                <a:srgbClr val="000080"/>
              </a:buClr>
              <a:buSzPct val="85000"/>
              <a:defRPr/>
            </a:pPr>
            <a:endParaRPr kumimoji="0" lang="en-US" sz="1600" b="0" i="0" u="none" strike="noStrike" kern="0" cap="none" spc="0" normalizeH="0" noProof="0" dirty="0" smtClean="0">
              <a:ln>
                <a:noFill/>
              </a:ln>
              <a:solidFill>
                <a:srgbClr val="800040"/>
              </a:solidFill>
              <a:effectLst/>
              <a:uLnTx/>
              <a:uFillTx/>
              <a:latin typeface="+mn-lt"/>
              <a:ea typeface="+mn-ea"/>
              <a:cs typeface="+mn-cs"/>
            </a:endParaRPr>
          </a:p>
          <a:p>
            <a:pPr marL="0" marR="0" lvl="0" indent="0" algn="ctr" defTabSz="914400" rtl="0" eaLnBrk="1" fontAlgn="base" latinLnBrk="0" hangingPunct="1">
              <a:lnSpc>
                <a:spcPct val="100000"/>
              </a:lnSpc>
              <a:spcBef>
                <a:spcPct val="20000"/>
              </a:spcBef>
              <a:spcAft>
                <a:spcPct val="0"/>
              </a:spcAft>
              <a:buClr>
                <a:srgbClr val="000080"/>
              </a:buClr>
              <a:buSzPct val="85000"/>
              <a:buFont typeface="Wingdings" pitchFamily="-110" charset="2"/>
              <a:buNone/>
              <a:tabLst/>
              <a:defRPr/>
            </a:pPr>
            <a:r>
              <a:rPr kumimoji="0" lang="en-US" sz="2000" b="0" i="1" u="none" strike="noStrike" kern="0" cap="none" spc="0" normalizeH="0" baseline="0" noProof="0" dirty="0" err="1" smtClean="0">
                <a:ln>
                  <a:noFill/>
                </a:ln>
                <a:solidFill>
                  <a:schemeClr val="tx1"/>
                </a:solidFill>
                <a:effectLst/>
                <a:uLnTx/>
                <a:uFillTx/>
                <a:latin typeface="+mn-lt"/>
                <a:ea typeface="+mn-ea"/>
                <a:cs typeface="+mn-cs"/>
              </a:rPr>
              <a:t>SWWilliams@lbl.gov</a:t>
            </a:r>
            <a:endParaRPr kumimoji="0" lang="en-US" sz="2000" b="0" i="1"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87" name="Group 186"/>
          <p:cNvGrpSpPr/>
          <p:nvPr/>
        </p:nvGrpSpPr>
        <p:grpSpPr>
          <a:xfrm>
            <a:off x="5486400" y="1676400"/>
            <a:ext cx="1371600" cy="3200400"/>
            <a:chOff x="5486400" y="1676400"/>
            <a:chExt cx="1371600" cy="3200400"/>
          </a:xfrm>
        </p:grpSpPr>
        <p:sp>
          <p:nvSpPr>
            <p:cNvPr id="178" name="Rectangle 177"/>
            <p:cNvSpPr/>
            <p:nvPr/>
          </p:nvSpPr>
          <p:spPr bwMode="auto">
            <a:xfrm>
              <a:off x="5486400" y="1981200"/>
              <a:ext cx="1371600" cy="2895600"/>
            </a:xfrm>
            <a:prstGeom prst="rect">
              <a:avLst/>
            </a:prstGeom>
            <a:solidFill>
              <a:srgbClr val="008000">
                <a:alpha val="10000"/>
              </a:srgbClr>
            </a:solidFill>
            <a:ln w="9525" cap="flat" cmpd="sng" algn="ctr">
              <a:noFill/>
              <a:prstDash val="solid"/>
              <a:round/>
              <a:headEnd type="none" w="med" len="med"/>
              <a:tailEnd type="none" w="med" len="med"/>
            </a:ln>
            <a:effectLst>
              <a:softEdge rad="25400"/>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185" name="TextBox 184"/>
            <p:cNvSpPr txBox="1"/>
            <p:nvPr/>
          </p:nvSpPr>
          <p:spPr>
            <a:xfrm>
              <a:off x="5486400" y="1676400"/>
              <a:ext cx="1295400" cy="228600"/>
            </a:xfrm>
            <a:prstGeom prst="rect">
              <a:avLst/>
            </a:prstGeom>
            <a:noFill/>
          </p:spPr>
          <p:txBody>
            <a:bodyPr wrap="none" lIns="0" tIns="0" rIns="0" bIns="0" rtlCol="0" anchor="ctr" anchorCtr="0">
              <a:noAutofit/>
            </a:bodyPr>
            <a:lstStyle/>
            <a:p>
              <a:pPr algn="ctr"/>
              <a:r>
                <a:rPr lang="en-US" sz="1000" dirty="0" smtClean="0">
                  <a:solidFill>
                    <a:srgbClr val="008000"/>
                  </a:solidFill>
                </a:rPr>
                <a:t>Dominated by</a:t>
              </a:r>
            </a:p>
            <a:p>
              <a:pPr algn="ctr"/>
              <a:r>
                <a:rPr lang="en-US" sz="1000" dirty="0" smtClean="0">
                  <a:solidFill>
                    <a:srgbClr val="008000"/>
                  </a:solidFill>
                </a:rPr>
                <a:t>On-Node Performance</a:t>
              </a:r>
              <a:endParaRPr lang="en-US" sz="1000" dirty="0">
                <a:solidFill>
                  <a:srgbClr val="008000"/>
                </a:solidFill>
              </a:endParaRPr>
            </a:p>
          </p:txBody>
        </p:sp>
      </p:grpSp>
      <p:grpSp>
        <p:nvGrpSpPr>
          <p:cNvPr id="188" name="Group 187"/>
          <p:cNvGrpSpPr/>
          <p:nvPr/>
        </p:nvGrpSpPr>
        <p:grpSpPr>
          <a:xfrm>
            <a:off x="6858000" y="1676400"/>
            <a:ext cx="1143000" cy="3200400"/>
            <a:chOff x="6858000" y="1676400"/>
            <a:chExt cx="1143000" cy="3200400"/>
          </a:xfrm>
        </p:grpSpPr>
        <p:sp>
          <p:nvSpPr>
            <p:cNvPr id="179" name="Rectangle 178"/>
            <p:cNvSpPr/>
            <p:nvPr/>
          </p:nvSpPr>
          <p:spPr bwMode="auto">
            <a:xfrm>
              <a:off x="6858000" y="1981200"/>
              <a:ext cx="1143000" cy="2895600"/>
            </a:xfrm>
            <a:prstGeom prst="rect">
              <a:avLst/>
            </a:prstGeom>
            <a:solidFill>
              <a:srgbClr val="FF0000">
                <a:alpha val="10000"/>
              </a:srgbClr>
            </a:solidFill>
            <a:ln w="9525" cap="flat" cmpd="sng" algn="ctr">
              <a:noFill/>
              <a:prstDash val="solid"/>
              <a:round/>
              <a:headEnd type="none" w="med" len="med"/>
              <a:tailEnd type="none" w="med" len="med"/>
            </a:ln>
            <a:effectLst>
              <a:softEdge rad="25400"/>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186" name="TextBox 185"/>
            <p:cNvSpPr txBox="1"/>
            <p:nvPr/>
          </p:nvSpPr>
          <p:spPr>
            <a:xfrm>
              <a:off x="6858000" y="1676400"/>
              <a:ext cx="1143000" cy="228600"/>
            </a:xfrm>
            <a:prstGeom prst="rect">
              <a:avLst/>
            </a:prstGeom>
            <a:noFill/>
          </p:spPr>
          <p:txBody>
            <a:bodyPr wrap="none" lIns="0" tIns="0" rIns="0" bIns="0" rtlCol="0" anchor="ctr" anchorCtr="0">
              <a:noAutofit/>
            </a:bodyPr>
            <a:lstStyle/>
            <a:p>
              <a:pPr algn="ctr"/>
              <a:r>
                <a:rPr lang="en-US" sz="1000" dirty="0" smtClean="0">
                  <a:solidFill>
                    <a:srgbClr val="FF0000"/>
                  </a:solidFill>
                </a:rPr>
                <a:t>Dominated by</a:t>
              </a:r>
            </a:p>
            <a:p>
              <a:pPr algn="ctr"/>
              <a:r>
                <a:rPr lang="en-US" sz="1000" dirty="0" smtClean="0">
                  <a:solidFill>
                    <a:srgbClr val="FF0000"/>
                  </a:solidFill>
                </a:rPr>
                <a:t>MPI Performance</a:t>
              </a:r>
              <a:endParaRPr lang="en-US" sz="1000" dirty="0">
                <a:solidFill>
                  <a:srgbClr val="FF0000"/>
                </a:solidFill>
              </a:endParaRPr>
            </a:p>
          </p:txBody>
        </p:sp>
      </p:grpSp>
      <p:grpSp>
        <p:nvGrpSpPr>
          <p:cNvPr id="189" name="Group 188"/>
          <p:cNvGrpSpPr/>
          <p:nvPr/>
        </p:nvGrpSpPr>
        <p:grpSpPr>
          <a:xfrm>
            <a:off x="8001000" y="1676400"/>
            <a:ext cx="304800" cy="3200400"/>
            <a:chOff x="8001000" y="1676400"/>
            <a:chExt cx="304800" cy="3200400"/>
          </a:xfrm>
        </p:grpSpPr>
        <p:sp>
          <p:nvSpPr>
            <p:cNvPr id="180" name="Rectangle 179"/>
            <p:cNvSpPr/>
            <p:nvPr/>
          </p:nvSpPr>
          <p:spPr bwMode="auto">
            <a:xfrm>
              <a:off x="8001000" y="1981200"/>
              <a:ext cx="228600" cy="2895600"/>
            </a:xfrm>
            <a:prstGeom prst="rect">
              <a:avLst/>
            </a:prstGeom>
            <a:solidFill>
              <a:srgbClr val="0000FF">
                <a:alpha val="10000"/>
              </a:srgbClr>
            </a:solidFill>
            <a:ln w="9525" cap="flat" cmpd="sng" algn="ctr">
              <a:noFill/>
              <a:prstDash val="solid"/>
              <a:round/>
              <a:headEnd type="none" w="med" len="med"/>
              <a:tailEnd type="none" w="med" len="med"/>
            </a:ln>
            <a:effectLst>
              <a:softEdge rad="25400"/>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183" name="TextBox 182"/>
            <p:cNvSpPr txBox="1"/>
            <p:nvPr/>
          </p:nvSpPr>
          <p:spPr>
            <a:xfrm>
              <a:off x="8001000" y="1676400"/>
              <a:ext cx="304800" cy="228600"/>
            </a:xfrm>
            <a:prstGeom prst="rect">
              <a:avLst/>
            </a:prstGeom>
            <a:noFill/>
          </p:spPr>
          <p:txBody>
            <a:bodyPr wrap="none" lIns="0" tIns="0" rIns="0" bIns="0" rtlCol="0" anchor="ctr" anchorCtr="0">
              <a:noAutofit/>
            </a:bodyPr>
            <a:lstStyle/>
            <a:p>
              <a:r>
                <a:rPr lang="en-US" sz="1000" dirty="0" smtClean="0">
                  <a:solidFill>
                    <a:srgbClr val="0000FF"/>
                  </a:solidFill>
                </a:rPr>
                <a:t>Overhead</a:t>
              </a:r>
            </a:p>
            <a:p>
              <a:r>
                <a:rPr lang="en-US" sz="1000" dirty="0" smtClean="0">
                  <a:solidFill>
                    <a:srgbClr val="0000FF"/>
                  </a:solidFill>
                </a:rPr>
                <a:t>Dominates</a:t>
              </a:r>
              <a:endParaRPr lang="en-US" sz="1000" dirty="0">
                <a:solidFill>
                  <a:srgbClr val="0000FF"/>
                </a:solidFill>
              </a:endParaRPr>
            </a:p>
          </p:txBody>
        </p:sp>
      </p:grpSp>
      <p:sp>
        <p:nvSpPr>
          <p:cNvPr id="2" name="Title 1"/>
          <p:cNvSpPr>
            <a:spLocks noGrp="1"/>
          </p:cNvSpPr>
          <p:nvPr>
            <p:ph type="title"/>
          </p:nvPr>
        </p:nvSpPr>
        <p:spPr/>
        <p:txBody>
          <a:bodyPr/>
          <a:lstStyle/>
          <a:p>
            <a:r>
              <a:rPr lang="en-US" dirty="0" smtClean="0"/>
              <a:t>Ideal Performance</a:t>
            </a:r>
            <a:endParaRPr lang="en-US" dirty="0"/>
          </a:p>
        </p:txBody>
      </p:sp>
      <p:sp>
        <p:nvSpPr>
          <p:cNvPr id="3" name="Content Placeholder 2"/>
          <p:cNvSpPr>
            <a:spLocks noGrp="1"/>
          </p:cNvSpPr>
          <p:nvPr>
            <p:ph idx="1"/>
          </p:nvPr>
        </p:nvSpPr>
        <p:spPr>
          <a:xfrm>
            <a:off x="455613" y="1143000"/>
            <a:ext cx="4116387" cy="5256213"/>
          </a:xfrm>
        </p:spPr>
        <p:txBody>
          <a:bodyPr/>
          <a:lstStyle/>
          <a:p>
            <a:r>
              <a:rPr lang="en-US" sz="1800" dirty="0" smtClean="0"/>
              <a:t>Nominally, </a:t>
            </a:r>
            <a:r>
              <a:rPr lang="en-US" sz="1800" dirty="0" err="1" smtClean="0"/>
              <a:t>multigrid</a:t>
            </a:r>
            <a:r>
              <a:rPr lang="en-US" sz="1800" dirty="0" smtClean="0"/>
              <a:t> has three components that affect performance</a:t>
            </a:r>
          </a:p>
          <a:p>
            <a:pPr lvl="1"/>
            <a:r>
              <a:rPr lang="en-US" sz="1600" b="1" dirty="0" smtClean="0">
                <a:solidFill>
                  <a:srgbClr val="0000FF"/>
                </a:solidFill>
              </a:rPr>
              <a:t>DRAM data movement </a:t>
            </a:r>
            <a:r>
              <a:rPr lang="en-US" sz="1600" dirty="0" smtClean="0"/>
              <a:t>and flop’s to perform each stencil</a:t>
            </a:r>
          </a:p>
          <a:p>
            <a:pPr lvl="1"/>
            <a:r>
              <a:rPr lang="en-US" sz="1600" b="1" dirty="0" smtClean="0">
                <a:solidFill>
                  <a:srgbClr val="0000FF"/>
                </a:solidFill>
              </a:rPr>
              <a:t>MPI data movement </a:t>
            </a:r>
            <a:r>
              <a:rPr lang="en-US" sz="1600" dirty="0" smtClean="0"/>
              <a:t>for halo/ghost zone exchanges</a:t>
            </a:r>
          </a:p>
          <a:p>
            <a:pPr lvl="1"/>
            <a:r>
              <a:rPr lang="en-US" sz="1600" b="1" dirty="0" smtClean="0">
                <a:solidFill>
                  <a:srgbClr val="0000FF"/>
                </a:solidFill>
              </a:rPr>
              <a:t>latency/overhead </a:t>
            </a:r>
            <a:r>
              <a:rPr lang="en-US" sz="1600" dirty="0" smtClean="0"/>
              <a:t>for each operation</a:t>
            </a:r>
          </a:p>
          <a:p>
            <a:r>
              <a:rPr lang="en-US" sz="1800" dirty="0" smtClean="0"/>
              <a:t>These are constrained by</a:t>
            </a:r>
          </a:p>
          <a:p>
            <a:pPr lvl="1"/>
            <a:r>
              <a:rPr lang="en-US" sz="1600" b="1" dirty="0" smtClean="0">
                <a:solidFill>
                  <a:srgbClr val="FF0080"/>
                </a:solidFill>
              </a:rPr>
              <a:t>DRAM and flop rates</a:t>
            </a:r>
          </a:p>
          <a:p>
            <a:pPr lvl="1"/>
            <a:r>
              <a:rPr lang="en-US" sz="1600" b="1" dirty="0" smtClean="0">
                <a:solidFill>
                  <a:srgbClr val="FF0080"/>
                </a:solidFill>
              </a:rPr>
              <a:t>MPI P2P Bandwidth</a:t>
            </a:r>
          </a:p>
          <a:p>
            <a:pPr lvl="1"/>
            <a:r>
              <a:rPr lang="en-US" sz="1600" b="1" dirty="0" smtClean="0">
                <a:solidFill>
                  <a:srgbClr val="FF0080"/>
                </a:solidFill>
              </a:rPr>
              <a:t>MPI overhead, </a:t>
            </a:r>
            <a:r>
              <a:rPr lang="en-US" sz="1600" b="1" dirty="0" err="1" smtClean="0">
                <a:solidFill>
                  <a:srgbClr val="FF0080"/>
                </a:solidFill>
              </a:rPr>
              <a:t>OpenMP</a:t>
            </a:r>
            <a:r>
              <a:rPr lang="en-US" sz="1600" b="1" dirty="0" smtClean="0">
                <a:solidFill>
                  <a:srgbClr val="FF0080"/>
                </a:solidFill>
              </a:rPr>
              <a:t>/CUDA overheads, etc…</a:t>
            </a:r>
          </a:p>
          <a:p>
            <a:r>
              <a:rPr lang="en-US" sz="1800" dirty="0" smtClean="0"/>
              <a:t>The time spent in each of these varies with level in the </a:t>
            </a:r>
            <a:r>
              <a:rPr lang="en-US" sz="1800" dirty="0" err="1" smtClean="0"/>
              <a:t>v</a:t>
            </a:r>
            <a:r>
              <a:rPr lang="en-US" sz="1800" dirty="0" smtClean="0"/>
              <a:t>-cycle</a:t>
            </a:r>
          </a:p>
          <a:p>
            <a:pPr lvl="1"/>
            <a:r>
              <a:rPr lang="en-US" sz="1600" dirty="0" smtClean="0"/>
              <a:t>coarse grids have ⅛ the volume (number of cells), but ¼ the surface area (MPI message size)</a:t>
            </a:r>
            <a:endParaRPr lang="en-US" sz="1600"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10</a:t>
            </a:fld>
            <a:endParaRPr lang="en-US"/>
          </a:p>
        </p:txBody>
      </p:sp>
      <p:grpSp>
        <p:nvGrpSpPr>
          <p:cNvPr id="27" name="Group 26"/>
          <p:cNvGrpSpPr/>
          <p:nvPr/>
        </p:nvGrpSpPr>
        <p:grpSpPr>
          <a:xfrm>
            <a:off x="4724400" y="1295400"/>
            <a:ext cx="3962400" cy="3962400"/>
            <a:chOff x="4724400" y="1295400"/>
            <a:chExt cx="3962400" cy="3962400"/>
          </a:xfrm>
        </p:grpSpPr>
        <p:cxnSp>
          <p:nvCxnSpPr>
            <p:cNvPr id="136" name="Straight Arrow Connector 135"/>
            <p:cNvCxnSpPr/>
            <p:nvPr/>
          </p:nvCxnSpPr>
          <p:spPr bwMode="auto">
            <a:xfrm rot="5400000" flipH="1" flipV="1">
              <a:off x="3201194" y="3123406"/>
              <a:ext cx="3657600" cy="1588"/>
            </a:xfrm>
            <a:prstGeom prst="straightConnector1">
              <a:avLst/>
            </a:prstGeom>
            <a:solidFill>
              <a:schemeClr val="accent1"/>
            </a:solidFill>
            <a:ln w="19050" cap="flat" cmpd="sng" algn="ctr">
              <a:solidFill>
                <a:schemeClr val="tx1"/>
              </a:solidFill>
              <a:prstDash val="solid"/>
              <a:round/>
              <a:headEnd type="none" w="med" len="med"/>
              <a:tailEnd type="stealth" w="lg" len="lg"/>
            </a:ln>
            <a:effectLst/>
          </p:spPr>
        </p:cxnSp>
        <p:cxnSp>
          <p:nvCxnSpPr>
            <p:cNvPr id="139" name="Straight Arrow Connector 138"/>
            <p:cNvCxnSpPr/>
            <p:nvPr/>
          </p:nvCxnSpPr>
          <p:spPr bwMode="auto">
            <a:xfrm>
              <a:off x="5029200" y="4951412"/>
              <a:ext cx="3657600" cy="1588"/>
            </a:xfrm>
            <a:prstGeom prst="straightConnector1">
              <a:avLst/>
            </a:prstGeom>
            <a:solidFill>
              <a:schemeClr val="accent1"/>
            </a:solidFill>
            <a:ln w="19050" cap="flat" cmpd="sng" algn="ctr">
              <a:solidFill>
                <a:schemeClr val="tx1"/>
              </a:solidFill>
              <a:prstDash val="solid"/>
              <a:round/>
              <a:headEnd type="none" w="med" len="med"/>
              <a:tailEnd type="stealth" w="lg" len="lg"/>
            </a:ln>
            <a:effectLst/>
          </p:spPr>
        </p:cxnSp>
        <p:sp>
          <p:nvSpPr>
            <p:cNvPr id="171" name="TextBox 170"/>
            <p:cNvSpPr txBox="1"/>
            <p:nvPr/>
          </p:nvSpPr>
          <p:spPr>
            <a:xfrm>
              <a:off x="5029200" y="5029200"/>
              <a:ext cx="3657600" cy="228600"/>
            </a:xfrm>
            <a:prstGeom prst="rect">
              <a:avLst/>
            </a:prstGeom>
            <a:noFill/>
          </p:spPr>
          <p:txBody>
            <a:bodyPr wrap="none" lIns="0" tIns="0" rIns="0" bIns="0" rtlCol="0" anchor="ctr" anchorCtr="0">
              <a:noAutofit/>
            </a:bodyPr>
            <a:lstStyle/>
            <a:p>
              <a:pPr algn="ctr"/>
              <a:r>
                <a:rPr lang="en-US" sz="1600" dirty="0" smtClean="0"/>
                <a:t>Level in the V-Cycle</a:t>
              </a:r>
              <a:endParaRPr lang="en-US" sz="1600" dirty="0"/>
            </a:p>
          </p:txBody>
        </p:sp>
        <p:sp>
          <p:nvSpPr>
            <p:cNvPr id="172" name="TextBox 171"/>
            <p:cNvSpPr txBox="1"/>
            <p:nvPr/>
          </p:nvSpPr>
          <p:spPr>
            <a:xfrm rot="16200000">
              <a:off x="3009900" y="3009900"/>
              <a:ext cx="3657600" cy="228600"/>
            </a:xfrm>
            <a:prstGeom prst="rect">
              <a:avLst/>
            </a:prstGeom>
            <a:noFill/>
          </p:spPr>
          <p:txBody>
            <a:bodyPr wrap="none" lIns="0" tIns="0" rIns="0" bIns="0" rtlCol="0" anchor="ctr" anchorCtr="0">
              <a:noAutofit/>
            </a:bodyPr>
            <a:lstStyle/>
            <a:p>
              <a:pPr algn="ctr"/>
              <a:r>
                <a:rPr lang="en-US" sz="1600" dirty="0" smtClean="0"/>
                <a:t>Time in Component in Level</a:t>
              </a:r>
              <a:endParaRPr lang="en-US" sz="1600" dirty="0"/>
            </a:p>
          </p:txBody>
        </p:sp>
      </p:grpSp>
      <p:grpSp>
        <p:nvGrpSpPr>
          <p:cNvPr id="190" name="Group 189"/>
          <p:cNvGrpSpPr/>
          <p:nvPr/>
        </p:nvGrpSpPr>
        <p:grpSpPr>
          <a:xfrm>
            <a:off x="5486400" y="3697140"/>
            <a:ext cx="2743200" cy="228600"/>
            <a:chOff x="5486400" y="3697140"/>
            <a:chExt cx="2743200" cy="228600"/>
          </a:xfrm>
        </p:grpSpPr>
        <p:cxnSp>
          <p:nvCxnSpPr>
            <p:cNvPr id="174" name="Straight Connector 173"/>
            <p:cNvCxnSpPr/>
            <p:nvPr/>
          </p:nvCxnSpPr>
          <p:spPr bwMode="auto">
            <a:xfrm>
              <a:off x="5486400" y="3925740"/>
              <a:ext cx="2743200" cy="0"/>
            </a:xfrm>
            <a:prstGeom prst="line">
              <a:avLst/>
            </a:prstGeom>
            <a:solidFill>
              <a:schemeClr val="accent1"/>
            </a:solidFill>
            <a:ln w="38100" cap="flat" cmpd="sng" algn="ctr">
              <a:solidFill>
                <a:srgbClr val="0000FF"/>
              </a:solidFill>
              <a:prstDash val="solid"/>
              <a:round/>
              <a:headEnd type="none" w="med" len="med"/>
              <a:tailEnd type="none" w="med" len="med"/>
            </a:ln>
            <a:effectLst/>
          </p:spPr>
        </p:cxnSp>
        <p:sp>
          <p:nvSpPr>
            <p:cNvPr id="175" name="TextBox 174"/>
            <p:cNvSpPr txBox="1"/>
            <p:nvPr/>
          </p:nvSpPr>
          <p:spPr>
            <a:xfrm>
              <a:off x="5486400" y="3697140"/>
              <a:ext cx="2743200" cy="228600"/>
            </a:xfrm>
            <a:prstGeom prst="rect">
              <a:avLst/>
            </a:prstGeom>
            <a:noFill/>
          </p:spPr>
          <p:txBody>
            <a:bodyPr wrap="none" lIns="0" tIns="0" rIns="0" bIns="0" rtlCol="0" anchor="ctr" anchorCtr="0">
              <a:noAutofit/>
            </a:bodyPr>
            <a:lstStyle/>
            <a:p>
              <a:r>
                <a:rPr lang="en-US" sz="1000" dirty="0" smtClean="0">
                  <a:solidFill>
                    <a:srgbClr val="0000FF"/>
                  </a:solidFill>
                </a:rPr>
                <a:t>Overhead / Latency</a:t>
              </a:r>
              <a:endParaRPr lang="en-US" sz="1000" dirty="0">
                <a:solidFill>
                  <a:srgbClr val="0000FF"/>
                </a:solidFill>
              </a:endParaRPr>
            </a:p>
          </p:txBody>
        </p:sp>
      </p:grpSp>
      <p:grpSp>
        <p:nvGrpSpPr>
          <p:cNvPr id="191" name="Group 190"/>
          <p:cNvGrpSpPr/>
          <p:nvPr/>
        </p:nvGrpSpPr>
        <p:grpSpPr>
          <a:xfrm>
            <a:off x="5394739" y="2706540"/>
            <a:ext cx="2834861" cy="1371600"/>
            <a:chOff x="5394739" y="2706540"/>
            <a:chExt cx="2834861" cy="1371600"/>
          </a:xfrm>
        </p:grpSpPr>
        <p:cxnSp>
          <p:nvCxnSpPr>
            <p:cNvPr id="173" name="Straight Connector 172"/>
            <p:cNvCxnSpPr/>
            <p:nvPr/>
          </p:nvCxnSpPr>
          <p:spPr bwMode="auto">
            <a:xfrm>
              <a:off x="5486400" y="2706540"/>
              <a:ext cx="2743200" cy="1371600"/>
            </a:xfrm>
            <a:prstGeom prst="line">
              <a:avLst/>
            </a:prstGeom>
            <a:solidFill>
              <a:schemeClr val="accent1"/>
            </a:solidFill>
            <a:ln w="38100" cap="flat" cmpd="sng" algn="ctr">
              <a:solidFill>
                <a:srgbClr val="FF0000"/>
              </a:solidFill>
              <a:prstDash val="solid"/>
              <a:round/>
              <a:headEnd type="none" w="med" len="med"/>
              <a:tailEnd type="none" w="med" len="med"/>
            </a:ln>
            <a:effectLst/>
          </p:spPr>
        </p:cxnSp>
        <p:sp>
          <p:nvSpPr>
            <p:cNvPr id="176" name="TextBox 175"/>
            <p:cNvSpPr txBox="1"/>
            <p:nvPr/>
          </p:nvSpPr>
          <p:spPr>
            <a:xfrm rot="1596581">
              <a:off x="5394739" y="3100497"/>
              <a:ext cx="2743200" cy="228600"/>
            </a:xfrm>
            <a:prstGeom prst="rect">
              <a:avLst/>
            </a:prstGeom>
            <a:noFill/>
          </p:spPr>
          <p:txBody>
            <a:bodyPr wrap="none" lIns="0" tIns="0" rIns="0" bIns="0" rtlCol="0" anchor="ctr" anchorCtr="0">
              <a:noAutofit/>
            </a:bodyPr>
            <a:lstStyle/>
            <a:p>
              <a:r>
                <a:rPr lang="en-US" sz="1000" dirty="0" smtClean="0">
                  <a:solidFill>
                    <a:srgbClr val="FF0000"/>
                  </a:solidFill>
                </a:rPr>
                <a:t>MPI P2P</a:t>
              </a:r>
              <a:endParaRPr lang="en-US" sz="1000" dirty="0">
                <a:solidFill>
                  <a:srgbClr val="FF0000"/>
                </a:solidFill>
              </a:endParaRPr>
            </a:p>
          </p:txBody>
        </p:sp>
      </p:grpSp>
      <p:grpSp>
        <p:nvGrpSpPr>
          <p:cNvPr id="192" name="Group 191"/>
          <p:cNvGrpSpPr/>
          <p:nvPr/>
        </p:nvGrpSpPr>
        <p:grpSpPr>
          <a:xfrm>
            <a:off x="5195495" y="2020740"/>
            <a:ext cx="3034105" cy="2743200"/>
            <a:chOff x="5195495" y="2020740"/>
            <a:chExt cx="3034105" cy="2743200"/>
          </a:xfrm>
        </p:grpSpPr>
        <p:cxnSp>
          <p:nvCxnSpPr>
            <p:cNvPr id="166" name="Straight Connector 165"/>
            <p:cNvCxnSpPr/>
            <p:nvPr/>
          </p:nvCxnSpPr>
          <p:spPr bwMode="auto">
            <a:xfrm>
              <a:off x="5486400" y="2020740"/>
              <a:ext cx="2743200" cy="2743200"/>
            </a:xfrm>
            <a:prstGeom prst="line">
              <a:avLst/>
            </a:prstGeom>
            <a:solidFill>
              <a:schemeClr val="accent1"/>
            </a:solidFill>
            <a:ln w="38100" cap="flat" cmpd="sng" algn="ctr">
              <a:solidFill>
                <a:srgbClr val="008000"/>
              </a:solidFill>
              <a:prstDash val="solid"/>
              <a:round/>
              <a:headEnd type="none" w="med" len="med"/>
              <a:tailEnd type="none" w="med" len="med"/>
            </a:ln>
            <a:effectLst/>
          </p:spPr>
        </p:cxnSp>
        <p:sp>
          <p:nvSpPr>
            <p:cNvPr id="177" name="TextBox 176"/>
            <p:cNvSpPr txBox="1"/>
            <p:nvPr/>
          </p:nvSpPr>
          <p:spPr>
            <a:xfrm rot="2691425">
              <a:off x="5195495" y="2839170"/>
              <a:ext cx="2743200" cy="228600"/>
            </a:xfrm>
            <a:prstGeom prst="rect">
              <a:avLst/>
            </a:prstGeom>
            <a:noFill/>
          </p:spPr>
          <p:txBody>
            <a:bodyPr wrap="none" lIns="0" tIns="0" rIns="0" bIns="0" rtlCol="0" anchor="ctr" anchorCtr="0">
              <a:noAutofit/>
            </a:bodyPr>
            <a:lstStyle/>
            <a:p>
              <a:r>
                <a:rPr lang="en-US" sz="1000" dirty="0" smtClean="0">
                  <a:solidFill>
                    <a:srgbClr val="008000"/>
                  </a:solidFill>
                </a:rPr>
                <a:t>DRAM BW and Flop/</a:t>
              </a:r>
              <a:r>
                <a:rPr lang="en-US" sz="1000" dirty="0" err="1" smtClean="0">
                  <a:solidFill>
                    <a:srgbClr val="008000"/>
                  </a:solidFill>
                </a:rPr>
                <a:t>s</a:t>
              </a:r>
              <a:endParaRPr lang="en-US" sz="1000" dirty="0">
                <a:solidFill>
                  <a:srgbClr val="0080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Faster Machines?</a:t>
            </a:r>
            <a:endParaRPr lang="en-US" dirty="0"/>
          </a:p>
        </p:txBody>
      </p:sp>
      <p:sp>
        <p:nvSpPr>
          <p:cNvPr id="3" name="Content Placeholder 2"/>
          <p:cNvSpPr>
            <a:spLocks noGrp="1"/>
          </p:cNvSpPr>
          <p:nvPr>
            <p:ph idx="1"/>
          </p:nvPr>
        </p:nvSpPr>
        <p:spPr>
          <a:xfrm>
            <a:off x="455613" y="1143000"/>
            <a:ext cx="4116387" cy="5256213"/>
          </a:xfrm>
        </p:spPr>
        <p:txBody>
          <a:bodyPr/>
          <a:lstStyle/>
          <a:p>
            <a:r>
              <a:rPr lang="en-US" sz="1800" dirty="0" smtClean="0"/>
              <a:t>If one just increases DRAM bandwidth by 10x, then the code becomes increasingly </a:t>
            </a:r>
            <a:r>
              <a:rPr lang="en-US" sz="1800" b="1" dirty="0" smtClean="0">
                <a:solidFill>
                  <a:srgbClr val="FF0080"/>
                </a:solidFill>
              </a:rPr>
              <a:t>dominated by MPI P2P communication</a:t>
            </a:r>
          </a:p>
          <a:p>
            <a:r>
              <a:rPr lang="en-US" sz="1800" dirty="0" smtClean="0"/>
              <a:t>If one improves just DRAM and MPI bandwidth, the code will eventually be </a:t>
            </a:r>
            <a:r>
              <a:rPr lang="en-US" sz="1800" b="1" dirty="0" smtClean="0">
                <a:solidFill>
                  <a:srgbClr val="FF0080"/>
                </a:solidFill>
              </a:rPr>
              <a:t>dominated by CUDA, </a:t>
            </a:r>
            <a:r>
              <a:rPr lang="en-US" sz="1800" b="1" dirty="0" err="1" smtClean="0">
                <a:solidFill>
                  <a:srgbClr val="FF0080"/>
                </a:solidFill>
              </a:rPr>
              <a:t>OpenMP</a:t>
            </a:r>
            <a:r>
              <a:rPr lang="en-US" sz="1800" b="1" dirty="0" smtClean="0">
                <a:solidFill>
                  <a:srgbClr val="FF0080"/>
                </a:solidFill>
              </a:rPr>
              <a:t>, and MPI overheads</a:t>
            </a:r>
            <a:r>
              <a:rPr lang="en-US" sz="1800" dirty="0" smtClean="0"/>
              <a:t>.</a:t>
            </a:r>
          </a:p>
          <a:p>
            <a:r>
              <a:rPr lang="en-US" sz="1800" dirty="0" smtClean="0"/>
              <a:t>Unfortunately, the overheads are hit </a:t>
            </a:r>
            <a:r>
              <a:rPr lang="en-US" sz="1800" dirty="0" err="1" smtClean="0"/>
              <a:t>O(logN</a:t>
            </a:r>
            <a:r>
              <a:rPr lang="en-US" sz="1800" dirty="0" smtClean="0"/>
              <a:t>) times.</a:t>
            </a:r>
          </a:p>
          <a:p>
            <a:r>
              <a:rPr lang="en-US" sz="1800" dirty="0" smtClean="0"/>
              <a:t>Thus, if overhead dominates (flops and bytes are free), then </a:t>
            </a:r>
            <a:r>
              <a:rPr lang="en-US" sz="1800" b="1" dirty="0" err="1" smtClean="0">
                <a:solidFill>
                  <a:srgbClr val="FF0080"/>
                </a:solidFill>
              </a:rPr>
              <a:t>MGSolve</a:t>
            </a:r>
            <a:r>
              <a:rPr lang="en-US" sz="1800" b="1" dirty="0" smtClean="0">
                <a:solidFill>
                  <a:srgbClr val="FF0080"/>
                </a:solidFill>
              </a:rPr>
              <a:t> Time looks like </a:t>
            </a:r>
            <a:r>
              <a:rPr lang="en-US" sz="1800" b="1" dirty="0" err="1" smtClean="0">
                <a:solidFill>
                  <a:srgbClr val="FF0080"/>
                </a:solidFill>
              </a:rPr>
              <a:t>O(logN</a:t>
            </a:r>
            <a:r>
              <a:rPr lang="en-US" sz="1800" b="1" dirty="0" smtClean="0">
                <a:solidFill>
                  <a:srgbClr val="FF0080"/>
                </a:solidFill>
              </a:rPr>
              <a:t>)</a:t>
            </a:r>
          </a:p>
          <a:p>
            <a:r>
              <a:rPr lang="en-US" sz="1800" b="1" dirty="0" smtClean="0">
                <a:solidFill>
                  <a:srgbClr val="0000FF"/>
                </a:solidFill>
              </a:rPr>
              <a:t>Co-Design for MG requires a balanced scaling of flop/</a:t>
            </a:r>
            <a:r>
              <a:rPr lang="en-US" sz="1800" b="1" dirty="0" err="1" smtClean="0">
                <a:solidFill>
                  <a:srgbClr val="0000FF"/>
                </a:solidFill>
              </a:rPr>
              <a:t>s</a:t>
            </a:r>
            <a:r>
              <a:rPr lang="en-US" sz="1800" b="1" dirty="0" smtClean="0">
                <a:solidFill>
                  <a:srgbClr val="0000FF"/>
                </a:solidFill>
              </a:rPr>
              <a:t>, GB/</a:t>
            </a:r>
            <a:r>
              <a:rPr lang="en-US" sz="1800" b="1" dirty="0" err="1" smtClean="0">
                <a:solidFill>
                  <a:srgbClr val="0000FF"/>
                </a:solidFill>
              </a:rPr>
              <a:t>s</a:t>
            </a:r>
            <a:r>
              <a:rPr lang="en-US" sz="1800" b="1" dirty="0" smtClean="0">
                <a:solidFill>
                  <a:srgbClr val="0000FF"/>
                </a:solidFill>
              </a:rPr>
              <a:t>, memory capacities, and overheads</a:t>
            </a:r>
            <a:r>
              <a:rPr lang="en-US" sz="1800" dirty="0" smtClean="0"/>
              <a:t>.</a:t>
            </a:r>
            <a:endParaRPr lang="en-US" sz="1600"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11</a:t>
            </a:fld>
            <a:endParaRPr lang="en-US"/>
          </a:p>
        </p:txBody>
      </p:sp>
      <p:grpSp>
        <p:nvGrpSpPr>
          <p:cNvPr id="18" name="Group 17"/>
          <p:cNvGrpSpPr/>
          <p:nvPr/>
        </p:nvGrpSpPr>
        <p:grpSpPr>
          <a:xfrm>
            <a:off x="4724400" y="1295400"/>
            <a:ext cx="3962400" cy="3962400"/>
            <a:chOff x="4724400" y="1295400"/>
            <a:chExt cx="3962400" cy="3962400"/>
          </a:xfrm>
        </p:grpSpPr>
        <p:cxnSp>
          <p:nvCxnSpPr>
            <p:cNvPr id="136" name="Straight Arrow Connector 135"/>
            <p:cNvCxnSpPr/>
            <p:nvPr/>
          </p:nvCxnSpPr>
          <p:spPr bwMode="auto">
            <a:xfrm rot="5400000" flipH="1" flipV="1">
              <a:off x="3201194" y="3123406"/>
              <a:ext cx="3657600" cy="1588"/>
            </a:xfrm>
            <a:prstGeom prst="straightConnector1">
              <a:avLst/>
            </a:prstGeom>
            <a:solidFill>
              <a:schemeClr val="accent1"/>
            </a:solidFill>
            <a:ln w="19050" cap="flat" cmpd="sng" algn="ctr">
              <a:solidFill>
                <a:schemeClr val="tx1"/>
              </a:solidFill>
              <a:prstDash val="solid"/>
              <a:round/>
              <a:headEnd type="none" w="med" len="med"/>
              <a:tailEnd type="stealth" w="lg" len="lg"/>
            </a:ln>
            <a:effectLst/>
          </p:spPr>
        </p:cxnSp>
        <p:cxnSp>
          <p:nvCxnSpPr>
            <p:cNvPr id="139" name="Straight Arrow Connector 138"/>
            <p:cNvCxnSpPr/>
            <p:nvPr/>
          </p:nvCxnSpPr>
          <p:spPr bwMode="auto">
            <a:xfrm>
              <a:off x="5029200" y="4951412"/>
              <a:ext cx="3657600" cy="1588"/>
            </a:xfrm>
            <a:prstGeom prst="straightConnector1">
              <a:avLst/>
            </a:prstGeom>
            <a:solidFill>
              <a:schemeClr val="accent1"/>
            </a:solidFill>
            <a:ln w="19050" cap="flat" cmpd="sng" algn="ctr">
              <a:solidFill>
                <a:schemeClr val="tx1"/>
              </a:solidFill>
              <a:prstDash val="solid"/>
              <a:round/>
              <a:headEnd type="none" w="med" len="med"/>
              <a:tailEnd type="stealth" w="lg" len="lg"/>
            </a:ln>
            <a:effectLst/>
          </p:spPr>
        </p:cxnSp>
        <p:sp>
          <p:nvSpPr>
            <p:cNvPr id="171" name="TextBox 170"/>
            <p:cNvSpPr txBox="1"/>
            <p:nvPr/>
          </p:nvSpPr>
          <p:spPr>
            <a:xfrm>
              <a:off x="5029200" y="5029200"/>
              <a:ext cx="3657600" cy="228600"/>
            </a:xfrm>
            <a:prstGeom prst="rect">
              <a:avLst/>
            </a:prstGeom>
            <a:noFill/>
          </p:spPr>
          <p:txBody>
            <a:bodyPr wrap="none" lIns="0" tIns="0" rIns="0" bIns="0" rtlCol="0" anchor="ctr" anchorCtr="0">
              <a:noAutofit/>
            </a:bodyPr>
            <a:lstStyle/>
            <a:p>
              <a:pPr algn="ctr"/>
              <a:r>
                <a:rPr lang="en-US" sz="1600" dirty="0" smtClean="0"/>
                <a:t>Level in the V-Cycle</a:t>
              </a:r>
              <a:endParaRPr lang="en-US" sz="1600" dirty="0"/>
            </a:p>
          </p:txBody>
        </p:sp>
        <p:sp>
          <p:nvSpPr>
            <p:cNvPr id="172" name="TextBox 171"/>
            <p:cNvSpPr txBox="1"/>
            <p:nvPr/>
          </p:nvSpPr>
          <p:spPr>
            <a:xfrm rot="16200000">
              <a:off x="3009900" y="3009900"/>
              <a:ext cx="3657600" cy="228600"/>
            </a:xfrm>
            <a:prstGeom prst="rect">
              <a:avLst/>
            </a:prstGeom>
            <a:noFill/>
          </p:spPr>
          <p:txBody>
            <a:bodyPr wrap="none" lIns="0" tIns="0" rIns="0" bIns="0" rtlCol="0" anchor="ctr" anchorCtr="0">
              <a:noAutofit/>
            </a:bodyPr>
            <a:lstStyle/>
            <a:p>
              <a:pPr algn="ctr"/>
              <a:r>
                <a:rPr lang="en-US" sz="1600" dirty="0" smtClean="0"/>
                <a:t>Time in Component in Level</a:t>
              </a:r>
              <a:endParaRPr lang="en-US" sz="1600" dirty="0"/>
            </a:p>
          </p:txBody>
        </p:sp>
      </p:grpSp>
      <p:grpSp>
        <p:nvGrpSpPr>
          <p:cNvPr id="8" name="Group 189"/>
          <p:cNvGrpSpPr/>
          <p:nvPr/>
        </p:nvGrpSpPr>
        <p:grpSpPr>
          <a:xfrm>
            <a:off x="5486400" y="3697140"/>
            <a:ext cx="2743200" cy="228600"/>
            <a:chOff x="5486400" y="3697140"/>
            <a:chExt cx="2743200" cy="228600"/>
          </a:xfrm>
        </p:grpSpPr>
        <p:cxnSp>
          <p:nvCxnSpPr>
            <p:cNvPr id="174" name="Straight Connector 173"/>
            <p:cNvCxnSpPr/>
            <p:nvPr/>
          </p:nvCxnSpPr>
          <p:spPr bwMode="auto">
            <a:xfrm>
              <a:off x="5486400" y="3925740"/>
              <a:ext cx="2743200" cy="0"/>
            </a:xfrm>
            <a:prstGeom prst="line">
              <a:avLst/>
            </a:prstGeom>
            <a:solidFill>
              <a:schemeClr val="accent1"/>
            </a:solidFill>
            <a:ln w="38100" cap="flat" cmpd="sng" algn="ctr">
              <a:solidFill>
                <a:srgbClr val="0000FF"/>
              </a:solidFill>
              <a:prstDash val="solid"/>
              <a:round/>
              <a:headEnd type="none" w="med" len="med"/>
              <a:tailEnd type="none" w="med" len="med"/>
            </a:ln>
            <a:effectLst/>
          </p:spPr>
        </p:cxnSp>
        <p:sp>
          <p:nvSpPr>
            <p:cNvPr id="175" name="TextBox 174"/>
            <p:cNvSpPr txBox="1"/>
            <p:nvPr/>
          </p:nvSpPr>
          <p:spPr>
            <a:xfrm>
              <a:off x="5486400" y="3697140"/>
              <a:ext cx="2743200" cy="228600"/>
            </a:xfrm>
            <a:prstGeom prst="rect">
              <a:avLst/>
            </a:prstGeom>
            <a:noFill/>
          </p:spPr>
          <p:txBody>
            <a:bodyPr wrap="none" lIns="0" tIns="0" rIns="0" bIns="0" rtlCol="0" anchor="ctr" anchorCtr="0">
              <a:noAutofit/>
            </a:bodyPr>
            <a:lstStyle/>
            <a:p>
              <a:r>
                <a:rPr lang="en-US" sz="1000" dirty="0" smtClean="0">
                  <a:solidFill>
                    <a:srgbClr val="0000FF"/>
                  </a:solidFill>
                </a:rPr>
                <a:t>Overhead / Latency</a:t>
              </a:r>
              <a:endParaRPr lang="en-US" sz="1000" dirty="0">
                <a:solidFill>
                  <a:srgbClr val="0000FF"/>
                </a:solidFill>
              </a:endParaRPr>
            </a:p>
          </p:txBody>
        </p:sp>
      </p:grpSp>
      <p:grpSp>
        <p:nvGrpSpPr>
          <p:cNvPr id="9" name="Group 190"/>
          <p:cNvGrpSpPr/>
          <p:nvPr/>
        </p:nvGrpSpPr>
        <p:grpSpPr>
          <a:xfrm>
            <a:off x="5394739" y="2706540"/>
            <a:ext cx="2834861" cy="1371600"/>
            <a:chOff x="5394739" y="2706540"/>
            <a:chExt cx="2834861" cy="1371600"/>
          </a:xfrm>
        </p:grpSpPr>
        <p:cxnSp>
          <p:nvCxnSpPr>
            <p:cNvPr id="173" name="Straight Connector 172"/>
            <p:cNvCxnSpPr/>
            <p:nvPr/>
          </p:nvCxnSpPr>
          <p:spPr bwMode="auto">
            <a:xfrm>
              <a:off x="5486400" y="2706540"/>
              <a:ext cx="2743200" cy="1371600"/>
            </a:xfrm>
            <a:prstGeom prst="line">
              <a:avLst/>
            </a:prstGeom>
            <a:solidFill>
              <a:schemeClr val="accent1"/>
            </a:solidFill>
            <a:ln w="38100" cap="flat" cmpd="sng" algn="ctr">
              <a:solidFill>
                <a:srgbClr val="FF0000"/>
              </a:solidFill>
              <a:prstDash val="solid"/>
              <a:round/>
              <a:headEnd type="none" w="med" len="med"/>
              <a:tailEnd type="none" w="med" len="med"/>
            </a:ln>
            <a:effectLst/>
          </p:spPr>
        </p:cxnSp>
        <p:sp>
          <p:nvSpPr>
            <p:cNvPr id="176" name="TextBox 175"/>
            <p:cNvSpPr txBox="1"/>
            <p:nvPr/>
          </p:nvSpPr>
          <p:spPr>
            <a:xfrm rot="1596581">
              <a:off x="5394739" y="3100497"/>
              <a:ext cx="2743200" cy="228600"/>
            </a:xfrm>
            <a:prstGeom prst="rect">
              <a:avLst/>
            </a:prstGeom>
            <a:noFill/>
          </p:spPr>
          <p:txBody>
            <a:bodyPr wrap="none" lIns="0" tIns="0" rIns="0" bIns="0" rtlCol="0" anchor="ctr" anchorCtr="0">
              <a:noAutofit/>
            </a:bodyPr>
            <a:lstStyle/>
            <a:p>
              <a:r>
                <a:rPr lang="en-US" sz="1000" dirty="0" smtClean="0">
                  <a:solidFill>
                    <a:srgbClr val="FF0000"/>
                  </a:solidFill>
                </a:rPr>
                <a:t>MPI P2P</a:t>
              </a:r>
              <a:endParaRPr lang="en-US" sz="1000" dirty="0">
                <a:solidFill>
                  <a:srgbClr val="FF0000"/>
                </a:solidFill>
              </a:endParaRPr>
            </a:p>
          </p:txBody>
        </p:sp>
      </p:grpSp>
      <p:grpSp>
        <p:nvGrpSpPr>
          <p:cNvPr id="10" name="Group 191"/>
          <p:cNvGrpSpPr/>
          <p:nvPr/>
        </p:nvGrpSpPr>
        <p:grpSpPr>
          <a:xfrm>
            <a:off x="5486400" y="2020740"/>
            <a:ext cx="2743200" cy="2743200"/>
            <a:chOff x="5486400" y="2020740"/>
            <a:chExt cx="2743200" cy="2743200"/>
          </a:xfrm>
        </p:grpSpPr>
        <p:cxnSp>
          <p:nvCxnSpPr>
            <p:cNvPr id="166" name="Straight Connector 165"/>
            <p:cNvCxnSpPr/>
            <p:nvPr/>
          </p:nvCxnSpPr>
          <p:spPr bwMode="auto">
            <a:xfrm>
              <a:off x="5486400" y="2020740"/>
              <a:ext cx="2743200" cy="2743200"/>
            </a:xfrm>
            <a:prstGeom prst="line">
              <a:avLst/>
            </a:prstGeom>
            <a:solidFill>
              <a:schemeClr val="accent1"/>
            </a:solidFill>
            <a:ln w="38100" cap="flat" cmpd="sng" algn="ctr">
              <a:solidFill>
                <a:srgbClr val="008000"/>
              </a:solidFill>
              <a:prstDash val="solid"/>
              <a:round/>
              <a:headEnd type="none" w="med" len="med"/>
              <a:tailEnd type="none" w="med" len="med"/>
            </a:ln>
            <a:effectLst/>
          </p:spPr>
        </p:cxnSp>
        <p:sp>
          <p:nvSpPr>
            <p:cNvPr id="177" name="TextBox 176"/>
            <p:cNvSpPr txBox="1"/>
            <p:nvPr/>
          </p:nvSpPr>
          <p:spPr>
            <a:xfrm rot="2691425">
              <a:off x="5863763" y="3115000"/>
              <a:ext cx="1961081" cy="228600"/>
            </a:xfrm>
            <a:prstGeom prst="rect">
              <a:avLst/>
            </a:prstGeom>
            <a:noFill/>
          </p:spPr>
          <p:txBody>
            <a:bodyPr wrap="none" lIns="0" tIns="0" rIns="0" bIns="0" rtlCol="0" anchor="ctr" anchorCtr="0">
              <a:noAutofit/>
            </a:bodyPr>
            <a:lstStyle/>
            <a:p>
              <a:r>
                <a:rPr lang="en-US" sz="1000" dirty="0" smtClean="0">
                  <a:solidFill>
                    <a:srgbClr val="008000"/>
                  </a:solidFill>
                </a:rPr>
                <a:t>DRAM BW and Flop/</a:t>
              </a:r>
              <a:r>
                <a:rPr lang="en-US" sz="1000" dirty="0" err="1" smtClean="0">
                  <a:solidFill>
                    <a:srgbClr val="008000"/>
                  </a:solidFill>
                </a:rPr>
                <a:t>s</a:t>
              </a:r>
              <a:endParaRPr lang="en-US" sz="1000" dirty="0">
                <a:solidFill>
                  <a:srgbClr val="0080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2.22222E-6 -4.07407E-6 L -2.22222E-6 0.1 " pathEditMode="relative" ptsTypes="AA">
                                      <p:cBhvr>
                                        <p:cTn id="6" dur="2000" fill="hold"/>
                                        <p:tgtEl>
                                          <p:spTgt spid="10"/>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4.72222E-6 -4.07407E-6 L -4.72222E-6 0.07778 " pathEditMode="relative" ptsTypes="AA">
                                      <p:cBhvr>
                                        <p:cTn id="10" dur="2000" fill="hold"/>
                                        <p:tgtEl>
                                          <p:spTgt spid="9"/>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z="4800" dirty="0" smtClean="0"/>
              <a:t>HPGMG-FV</a:t>
            </a:r>
            <a:br>
              <a:rPr lang="en-US" sz="4800" dirty="0" smtClean="0"/>
            </a:br>
            <a:r>
              <a:rPr lang="en-US" sz="4800" dirty="0" smtClean="0"/>
              <a:t>Overview</a:t>
            </a:r>
            <a:endParaRPr lang="en-US" sz="4800"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0"/>
          </p:nvPr>
        </p:nvSpPr>
        <p:spPr/>
        <p:txBody>
          <a:bodyPr/>
          <a:lstStyle/>
          <a:p>
            <a:fld id="{A6688060-3351-004F-BDDD-4D2330D7A48F}"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315200" cy="914400"/>
          </a:xfrm>
        </p:spPr>
        <p:txBody>
          <a:bodyPr/>
          <a:lstStyle/>
          <a:p>
            <a:r>
              <a:rPr lang="en-US" sz="2800" dirty="0" smtClean="0"/>
              <a:t>HPGMG is Available</a:t>
            </a:r>
            <a:br>
              <a:rPr lang="en-US" sz="2800" dirty="0" smtClean="0"/>
            </a:br>
            <a:r>
              <a:rPr lang="en-US" sz="2800" dirty="0" smtClean="0"/>
              <a:t>on </a:t>
            </a:r>
            <a:r>
              <a:rPr lang="en-US" sz="2800" dirty="0" err="1" smtClean="0"/>
              <a:t>BitBucket</a:t>
            </a:r>
            <a:endParaRPr lang="en-US" sz="2800" dirty="0"/>
          </a:p>
        </p:txBody>
      </p:sp>
      <p:sp>
        <p:nvSpPr>
          <p:cNvPr id="3" name="Content Placeholder 2"/>
          <p:cNvSpPr>
            <a:spLocks noGrp="1"/>
          </p:cNvSpPr>
          <p:nvPr>
            <p:ph idx="1"/>
          </p:nvPr>
        </p:nvSpPr>
        <p:spPr>
          <a:xfrm>
            <a:off x="455613" y="1143001"/>
            <a:ext cx="8226425" cy="4648200"/>
          </a:xfrm>
        </p:spPr>
        <p:txBody>
          <a:bodyPr/>
          <a:lstStyle/>
          <a:p>
            <a:r>
              <a:rPr lang="en-US" sz="1800" dirty="0" smtClean="0"/>
              <a:t>There are two versions of HPGMG</a:t>
            </a:r>
          </a:p>
          <a:p>
            <a:pPr lvl="1"/>
            <a:r>
              <a:rPr lang="en-US" sz="1400" b="1" dirty="0" smtClean="0">
                <a:solidFill>
                  <a:srgbClr val="0000FF"/>
                </a:solidFill>
              </a:rPr>
              <a:t>HPGMG-FV: Finite Volume, thread-friendly, memory and network intensive</a:t>
            </a:r>
            <a:endParaRPr lang="en-US" sz="1400" dirty="0" smtClean="0"/>
          </a:p>
          <a:p>
            <a:pPr lvl="1"/>
            <a:r>
              <a:rPr lang="en-US" sz="1400" dirty="0" smtClean="0"/>
              <a:t>HPGMG-FE: Finite Element, flat MPI, compute intensive, built on </a:t>
            </a:r>
            <a:r>
              <a:rPr lang="en-US" sz="1400" dirty="0" err="1" smtClean="0"/>
              <a:t>PETSc</a:t>
            </a:r>
            <a:endParaRPr lang="en-US" sz="1400" dirty="0" smtClean="0"/>
          </a:p>
          <a:p>
            <a:pPr lvl="1"/>
            <a:r>
              <a:rPr lang="en-US" sz="1400" dirty="0" smtClean="0"/>
              <a:t>both are geometric MG</a:t>
            </a:r>
          </a:p>
          <a:p>
            <a:pPr lvl="1"/>
            <a:r>
              <a:rPr lang="en-US" sz="1400" dirty="0" smtClean="0"/>
              <a:t>both use Full </a:t>
            </a:r>
            <a:r>
              <a:rPr lang="en-US" sz="1400" dirty="0" err="1" smtClean="0"/>
              <a:t>Multigrid</a:t>
            </a:r>
            <a:r>
              <a:rPr lang="en-US" sz="1400" dirty="0" smtClean="0"/>
              <a:t> (FMG)</a:t>
            </a:r>
          </a:p>
          <a:p>
            <a:pPr lvl="1"/>
            <a:r>
              <a:rPr lang="en-US" sz="1400" dirty="0" smtClean="0"/>
              <a:t>both are available from </a:t>
            </a:r>
            <a:r>
              <a:rPr lang="en-US" sz="1400" dirty="0" smtClean="0">
                <a:hlinkClick r:id="rId2"/>
              </a:rPr>
              <a:t>https://bitbucket.org/hpgmg/hpgmg/</a:t>
            </a:r>
            <a:endParaRPr lang="en-US" sz="1400" dirty="0" smtClean="0"/>
          </a:p>
          <a:p>
            <a:pPr lvl="1"/>
            <a:r>
              <a:rPr lang="en-US" sz="1400" b="1" dirty="0" smtClean="0">
                <a:solidFill>
                  <a:srgbClr val="0000FF"/>
                </a:solidFill>
              </a:rPr>
              <a:t>HPGMG-FV is in the finite-volume/source subdirectory.</a:t>
            </a:r>
          </a:p>
          <a:p>
            <a:endParaRPr lang="en-US" sz="1600" dirty="0" smtClean="0"/>
          </a:p>
          <a:p>
            <a:r>
              <a:rPr lang="en-US" sz="1800" dirty="0" smtClean="0"/>
              <a:t>By default, HPGMG-FV is configured for Top500 benchmarking evaluations.</a:t>
            </a:r>
          </a:p>
          <a:p>
            <a:r>
              <a:rPr lang="en-US" sz="1800" b="1" dirty="0" smtClean="0">
                <a:solidFill>
                  <a:srgbClr val="0000FF"/>
                </a:solidFill>
              </a:rPr>
              <a:t>However, when using HPGMG-FV for </a:t>
            </a:r>
            <a:r>
              <a:rPr lang="en-US" sz="1800" b="1" dirty="0" err="1" smtClean="0">
                <a:solidFill>
                  <a:srgbClr val="0000FF"/>
                </a:solidFill>
              </a:rPr>
              <a:t>CoDesign</a:t>
            </a:r>
            <a:r>
              <a:rPr lang="en-US" sz="1800" b="1" dirty="0" smtClean="0">
                <a:solidFill>
                  <a:srgbClr val="0000FF"/>
                </a:solidFill>
              </a:rPr>
              <a:t>, one should…</a:t>
            </a:r>
          </a:p>
          <a:p>
            <a:pPr lvl="1"/>
            <a:r>
              <a:rPr lang="en-US" sz="1400" dirty="0" smtClean="0"/>
              <a:t>use the </a:t>
            </a:r>
            <a:r>
              <a:rPr lang="en-US" sz="1400" dirty="0" err="1" smtClean="0"/>
              <a:t>helmholtz</a:t>
            </a:r>
            <a:r>
              <a:rPr lang="en-US" sz="1400" dirty="0" smtClean="0"/>
              <a:t> operator (-DUSE_HELMHOLTZ)</a:t>
            </a:r>
          </a:p>
          <a:p>
            <a:pPr lvl="1"/>
            <a:r>
              <a:rPr lang="en-US" sz="1400" dirty="0" smtClean="0"/>
              <a:t>compared </a:t>
            </a:r>
            <a:r>
              <a:rPr lang="en-US" sz="1400" dirty="0" err="1" smtClean="0"/>
              <a:t>Chebyshev</a:t>
            </a:r>
            <a:r>
              <a:rPr lang="en-US" sz="1400" dirty="0" smtClean="0"/>
              <a:t> vs. GSRB challenges (-DUSE_CHEBY vs. -DUSE_GSRB)</a:t>
            </a:r>
          </a:p>
          <a:p>
            <a:pPr lvl="1"/>
            <a:r>
              <a:rPr lang="en-US" sz="1400" dirty="0" smtClean="0"/>
              <a:t>start a few smallish boxes per process (e.g. </a:t>
            </a:r>
            <a:r>
              <a:rPr lang="en-US" sz="1400" b="1" dirty="0" smtClean="0">
                <a:solidFill>
                  <a:srgbClr val="0000FF"/>
                </a:solidFill>
              </a:rPr>
              <a:t>8 </a:t>
            </a:r>
            <a:r>
              <a:rPr lang="en-US" sz="1400" b="1" dirty="0" err="1" smtClean="0">
                <a:solidFill>
                  <a:srgbClr val="0000FF"/>
                </a:solidFill>
              </a:rPr>
              <a:t>x</a:t>
            </a:r>
            <a:r>
              <a:rPr lang="en-US" sz="1400" b="1" dirty="0" smtClean="0">
                <a:solidFill>
                  <a:srgbClr val="0000FF"/>
                </a:solidFill>
              </a:rPr>
              <a:t> 64</a:t>
            </a:r>
            <a:r>
              <a:rPr lang="en-US" sz="1400" b="1" baseline="30000" dirty="0" smtClean="0">
                <a:solidFill>
                  <a:srgbClr val="0000FF"/>
                </a:solidFill>
              </a:rPr>
              <a:t>3</a:t>
            </a:r>
            <a:r>
              <a:rPr lang="en-US" sz="1400" b="1" dirty="0" smtClean="0">
                <a:solidFill>
                  <a:srgbClr val="0000FF"/>
                </a:solidFill>
              </a:rPr>
              <a:t> </a:t>
            </a:r>
            <a:r>
              <a:rPr lang="en-US" sz="1400" dirty="0" smtClean="0"/>
              <a:t>by running </a:t>
            </a:r>
            <a:r>
              <a:rPr lang="en-US" sz="1400" b="1" dirty="0" err="1" smtClean="0">
                <a:solidFill>
                  <a:srgbClr val="0000FF"/>
                </a:solidFill>
              </a:rPr>
              <a:t>mpirun</a:t>
            </a:r>
            <a:r>
              <a:rPr lang="en-US" sz="1400" b="1" dirty="0" smtClean="0">
                <a:solidFill>
                  <a:srgbClr val="0000FF"/>
                </a:solidFill>
              </a:rPr>
              <a:t> –</a:t>
            </a:r>
            <a:r>
              <a:rPr lang="en-US" sz="1400" b="1" dirty="0" err="1" smtClean="0">
                <a:solidFill>
                  <a:srgbClr val="0000FF"/>
                </a:solidFill>
              </a:rPr>
              <a:t>n</a:t>
            </a:r>
            <a:r>
              <a:rPr lang="en-US" sz="1400" b="1" dirty="0" smtClean="0">
                <a:solidFill>
                  <a:srgbClr val="0000FF"/>
                </a:solidFill>
              </a:rPr>
              <a:t># […] ./run 6 8</a:t>
            </a:r>
            <a:r>
              <a:rPr lang="en-US" sz="1400" dirty="0" smtClean="0"/>
              <a:t>)</a:t>
            </a:r>
          </a:p>
          <a:p>
            <a:pPr lvl="1"/>
            <a:r>
              <a:rPr lang="en-US" sz="1400" dirty="0" smtClean="0"/>
              <a:t>explore performance as one varies box size (e.g. 32</a:t>
            </a:r>
            <a:r>
              <a:rPr lang="en-US" sz="1400" baseline="30000" dirty="0" smtClean="0"/>
              <a:t>3</a:t>
            </a:r>
            <a:r>
              <a:rPr lang="en-US" sz="1400" dirty="0" smtClean="0"/>
              <a:t>-&gt;128</a:t>
            </a:r>
            <a:r>
              <a:rPr lang="en-US" sz="1400" baseline="30000" dirty="0" smtClean="0"/>
              <a:t>3</a:t>
            </a:r>
            <a:r>
              <a:rPr lang="en-US" sz="1400" dirty="0" smtClean="0"/>
              <a:t>) and number (e.g. 8-&gt;64 boxes)</a:t>
            </a:r>
          </a:p>
          <a:p>
            <a:pPr lvl="1"/>
            <a:r>
              <a:rPr lang="en-US" sz="1400" dirty="0" smtClean="0"/>
              <a:t>run with at least one process per NUMA node (per GPU)</a:t>
            </a:r>
          </a:p>
          <a:p>
            <a:pPr lvl="1"/>
            <a:r>
              <a:rPr lang="en-US" sz="1400" dirty="0" smtClean="0"/>
              <a:t>use more than one process (more than one GPU) to quantify impact of communication</a:t>
            </a:r>
            <a:endParaRPr lang="en-US" sz="1600"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13</a:t>
            </a:fld>
            <a:endParaRPr lang="en-US"/>
          </a:p>
        </p:txBody>
      </p:sp>
      <p:sp>
        <p:nvSpPr>
          <p:cNvPr id="5" name="Content Placeholder 2"/>
          <p:cNvSpPr txBox="1">
            <a:spLocks/>
          </p:cNvSpPr>
          <p:nvPr/>
        </p:nvSpPr>
        <p:spPr bwMode="auto">
          <a:xfrm>
            <a:off x="457200" y="5792787"/>
            <a:ext cx="8226425" cy="531813"/>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rgbClr val="000080"/>
              </a:buClr>
              <a:buSzPct val="85000"/>
              <a:buFont typeface="Wingdings" pitchFamily="-110" charset="2"/>
              <a:buChar char="v"/>
              <a:tabLst/>
              <a:defRPr/>
            </a:pPr>
            <a:r>
              <a:rPr kumimoji="0" lang="en-US" sz="1800" b="0" i="0" u="none" strike="noStrike" kern="0" cap="none" spc="0" normalizeH="0" baseline="0" noProof="0" dirty="0" smtClean="0">
                <a:ln>
                  <a:noFill/>
                </a:ln>
                <a:solidFill>
                  <a:schemeClr val="tx1"/>
                </a:solidFill>
                <a:effectLst/>
                <a:uLnTx/>
                <a:uFillTx/>
                <a:latin typeface="+mn-lt"/>
                <a:ea typeface="+mn-ea"/>
                <a:cs typeface="+mn-cs"/>
              </a:rPr>
              <a:t>I will try and post up-to-date online documentation and notes to</a:t>
            </a:r>
            <a:r>
              <a:rPr kumimoji="0" lang="en-US" sz="1600" b="0" i="0" u="none" strike="noStrike" kern="0" cap="none" spc="0" normalizeH="0" baseline="0" noProof="0" dirty="0" smtClean="0">
                <a:ln>
                  <a:noFill/>
                </a:ln>
                <a:solidFill>
                  <a:schemeClr val="tx1"/>
                </a:solidFill>
                <a:effectLst/>
                <a:uLnTx/>
                <a:uFillTx/>
                <a:latin typeface="+mn-lt"/>
                <a:ea typeface="+mn-ea"/>
                <a:cs typeface="+mn-cs"/>
              </a:rPr>
              <a:t>…</a:t>
            </a:r>
            <a:r>
              <a:rPr kumimoji="0" lang="en-US" sz="1200" b="0" i="0" u="none" strike="noStrike" kern="0" cap="none" spc="0" normalizeH="0" baseline="0" noProof="0" dirty="0" smtClean="0">
                <a:ln>
                  <a:noFill/>
                </a:ln>
                <a:solidFill>
                  <a:schemeClr val="tx1"/>
                </a:solidFill>
                <a:effectLst/>
                <a:uLnTx/>
                <a:uFillTx/>
                <a:latin typeface="+mn-lt"/>
                <a:ea typeface="+mn-ea"/>
                <a:cs typeface="+mn-cs"/>
                <a:hlinkClick r:id="rId3"/>
              </a:rPr>
              <a:t>http://crd.lbl.gov/departments/computer-science/performance-and-algorithms-research/research/hpgmg/</a:t>
            </a:r>
            <a:endParaRPr kumimoji="0" lang="en-US" sz="1200" b="0" i="0" u="none" strike="noStrike" kern="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 typeface="Wingdings" pitchFamily="-110" charset="2"/>
              <a:buChar char="§"/>
              <a:tabLst/>
              <a:defRPr/>
            </a:pPr>
            <a:endParaRPr kumimoji="0" lang="en-US" sz="1400" b="0" i="0" u="none" strike="noStrike" kern="0" cap="none" spc="0" normalizeH="0" baseline="0" noProof="0" dirty="0" smtClean="0">
              <a:ln>
                <a:noFill/>
              </a:ln>
              <a:solidFill>
                <a:schemeClr val="tx1"/>
              </a:solidFill>
              <a:effectLst/>
              <a:uLnTx/>
              <a:uFillTx/>
              <a:latin typeface="+mn-lt"/>
              <a:ea typeface="+mn-ea"/>
            </a:endParaRPr>
          </a:p>
          <a:p>
            <a:pPr marL="742950" marR="0" lvl="1" indent="-285750" algn="l" defTabSz="914400" rtl="0" eaLnBrk="1" fontAlgn="base" latinLnBrk="0" hangingPunct="1">
              <a:lnSpc>
                <a:spcPct val="100000"/>
              </a:lnSpc>
              <a:spcBef>
                <a:spcPct val="20000"/>
              </a:spcBef>
              <a:spcAft>
                <a:spcPct val="0"/>
              </a:spcAft>
              <a:buClrTx/>
              <a:buSzTx/>
              <a:buFont typeface="Wingdings" pitchFamily="-110" charset="2"/>
              <a:buChar char="§"/>
              <a:tabLst/>
              <a:defRPr/>
            </a:pPr>
            <a:endParaRPr kumimoji="0" lang="en-US" sz="1400" b="0" i="0" u="none" strike="noStrike" kern="0" cap="none" spc="0" normalizeH="0" baseline="0" noProof="0" dirty="0" smtClean="0">
              <a:ln>
                <a:noFill/>
              </a:ln>
              <a:solidFill>
                <a:schemeClr val="tx1"/>
              </a:solidFill>
              <a:effectLst/>
              <a:uLnTx/>
              <a:uFillTx/>
              <a:latin typeface="+mn-lt"/>
              <a:ea typeface="+mn-ea"/>
            </a:endParaRPr>
          </a:p>
          <a:p>
            <a:pPr marL="742950" marR="0" lvl="1" indent="-285750" algn="l" defTabSz="914400" rtl="0" eaLnBrk="1" fontAlgn="base" latinLnBrk="0" hangingPunct="1">
              <a:lnSpc>
                <a:spcPct val="100000"/>
              </a:lnSpc>
              <a:spcBef>
                <a:spcPct val="20000"/>
              </a:spcBef>
              <a:spcAft>
                <a:spcPct val="0"/>
              </a:spcAft>
              <a:buClrTx/>
              <a:buSzTx/>
              <a:buFont typeface="Wingdings" pitchFamily="-110" charset="2"/>
              <a:buChar char="§"/>
              <a:tabLst/>
              <a:defRPr/>
            </a:pPr>
            <a:endParaRPr kumimoji="0" lang="en-US" sz="1400" b="0" i="0" u="none" strike="noStrike" kern="0" cap="none" spc="0" normalizeH="0" baseline="0" noProof="0" dirty="0" smtClean="0">
              <a:ln>
                <a:noFill/>
              </a:ln>
              <a:solidFill>
                <a:schemeClr val="tx1"/>
              </a:solidFill>
              <a:effectLst/>
              <a:uLnTx/>
              <a:uFillTx/>
              <a:latin typeface="+mn-lt"/>
              <a:ea typeface="+mn-ea"/>
            </a:endParaRPr>
          </a:p>
          <a:p>
            <a:pPr marL="742950" marR="0" lvl="1" indent="-285750" algn="l" defTabSz="914400" rtl="0" eaLnBrk="1" fontAlgn="base" latinLnBrk="0" hangingPunct="1">
              <a:lnSpc>
                <a:spcPct val="100000"/>
              </a:lnSpc>
              <a:spcBef>
                <a:spcPct val="20000"/>
              </a:spcBef>
              <a:spcAft>
                <a:spcPct val="0"/>
              </a:spcAft>
              <a:buClrTx/>
              <a:buSzTx/>
              <a:buFont typeface="Wingdings" pitchFamily="-110" charset="2"/>
              <a:buChar char="§"/>
              <a:tabLst/>
              <a:defRPr/>
            </a:pPr>
            <a:endParaRPr kumimoji="0" lang="en-US" sz="1400" b="0" i="0" u="none" strike="noStrike" kern="0" cap="none" spc="0" normalizeH="0" baseline="0" noProof="0" dirty="0" smtClean="0">
              <a:ln>
                <a:noFill/>
              </a:ln>
              <a:solidFill>
                <a:schemeClr val="tx1"/>
              </a:solidFill>
              <a:effectLst/>
              <a:uLnTx/>
              <a:uFillTx/>
              <a:latin typeface="+mn-lt"/>
              <a:ea typeface="+mn-ea"/>
            </a:endParaRPr>
          </a:p>
          <a:p>
            <a:pPr marL="742950" marR="0" lvl="1" indent="-285750" algn="l" defTabSz="914400" rtl="0" eaLnBrk="1" fontAlgn="base" latinLnBrk="0" hangingPunct="1">
              <a:lnSpc>
                <a:spcPct val="100000"/>
              </a:lnSpc>
              <a:spcBef>
                <a:spcPct val="20000"/>
              </a:spcBef>
              <a:spcAft>
                <a:spcPct val="0"/>
              </a:spcAft>
              <a:buClrTx/>
              <a:buSzTx/>
              <a:buFont typeface="Wingdings" pitchFamily="-110" charset="2"/>
              <a:buChar char="§"/>
              <a:tabLst/>
              <a:defRPr/>
            </a:pPr>
            <a:endParaRPr kumimoji="0" lang="en-US" sz="1400" b="0" i="0" u="none" strike="noStrike" kern="0" cap="none" spc="0" normalizeH="0" baseline="0" noProof="0" dirty="0" smtClean="0">
              <a:ln>
                <a:noFill/>
              </a:ln>
              <a:solidFill>
                <a:schemeClr val="tx1"/>
              </a:solidFill>
              <a:effectLst/>
              <a:uLnTx/>
              <a:uFillTx/>
              <a:latin typeface="+mn-lt"/>
              <a:ea typeface="+mn-ea"/>
            </a:endParaRPr>
          </a:p>
          <a:p>
            <a:pPr marL="342900" marR="0" lvl="0" indent="-342900" algn="l" defTabSz="914400" rtl="0" eaLnBrk="1" fontAlgn="base" latinLnBrk="0" hangingPunct="1">
              <a:lnSpc>
                <a:spcPct val="100000"/>
              </a:lnSpc>
              <a:spcBef>
                <a:spcPct val="20000"/>
              </a:spcBef>
              <a:spcAft>
                <a:spcPct val="0"/>
              </a:spcAft>
              <a:buClr>
                <a:srgbClr val="000080"/>
              </a:buClr>
              <a:buSzPct val="85000"/>
              <a:buFont typeface="Wingdings" pitchFamily="-110" charset="2"/>
              <a:buChar char="v"/>
              <a:tabLst/>
              <a:defRPr/>
            </a:pPr>
            <a:endParaRPr kumimoji="0" lang="en-US" sz="1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rgbClr val="000080"/>
              </a:buClr>
              <a:buSzPct val="85000"/>
              <a:buFont typeface="Wingdings" pitchFamily="-110" charset="2"/>
              <a:buChar char="v"/>
              <a:tabLst/>
              <a:defRPr/>
            </a:pPr>
            <a:endParaRPr kumimoji="0" lang="en-US" sz="16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HPGMG-FV</a:t>
            </a:r>
            <a:endParaRPr lang="en-US" sz="2800" dirty="0"/>
          </a:p>
        </p:txBody>
      </p:sp>
      <p:sp>
        <p:nvSpPr>
          <p:cNvPr id="3" name="Content Placeholder 2"/>
          <p:cNvSpPr>
            <a:spLocks noGrp="1"/>
          </p:cNvSpPr>
          <p:nvPr>
            <p:ph idx="1"/>
          </p:nvPr>
        </p:nvSpPr>
        <p:spPr/>
        <p:txBody>
          <a:bodyPr/>
          <a:lstStyle/>
          <a:p>
            <a:r>
              <a:rPr lang="en-US" sz="1800" b="1" dirty="0" smtClean="0">
                <a:solidFill>
                  <a:srgbClr val="0000FF"/>
                </a:solidFill>
              </a:rPr>
              <a:t>portable MPI + </a:t>
            </a:r>
            <a:r>
              <a:rPr lang="en-US" sz="1800" b="1" dirty="0" err="1" smtClean="0">
                <a:solidFill>
                  <a:srgbClr val="0000FF"/>
                </a:solidFill>
              </a:rPr>
              <a:t>OpenMP</a:t>
            </a:r>
            <a:r>
              <a:rPr lang="en-US" sz="1800" dirty="0" smtClean="0"/>
              <a:t> (no SIMD intrinsics)</a:t>
            </a:r>
          </a:p>
          <a:p>
            <a:r>
              <a:rPr lang="en-US" sz="1800" dirty="0" smtClean="0"/>
              <a:t>Based on </a:t>
            </a:r>
            <a:r>
              <a:rPr lang="en-US" sz="1800" b="1" dirty="0" smtClean="0">
                <a:solidFill>
                  <a:srgbClr val="0000FF"/>
                </a:solidFill>
              </a:rPr>
              <a:t>true distributed V-Cycles </a:t>
            </a:r>
            <a:r>
              <a:rPr lang="en-US" sz="1800" dirty="0" smtClean="0"/>
              <a:t>that allow restriction of a trillion cells distributed across 100K processes down to one cell (total).</a:t>
            </a:r>
          </a:p>
          <a:p>
            <a:pPr lvl="1"/>
            <a:r>
              <a:rPr lang="en-US" sz="1400" dirty="0" smtClean="0"/>
              <a:t>Once a process runs out of cells (falls beneath a threshold), the next restriction will shuffle data onto a subset of the processes in a tunable tree-like agglomeration structure </a:t>
            </a:r>
          </a:p>
          <a:p>
            <a:pPr lvl="1"/>
            <a:r>
              <a:rPr lang="en-US" sz="1400" b="1" dirty="0" smtClean="0">
                <a:solidFill>
                  <a:srgbClr val="FF0080"/>
                </a:solidFill>
              </a:rPr>
              <a:t>Unfortunately, restriction/prolongation are now distributed operations </a:t>
            </a:r>
            <a:r>
              <a:rPr lang="en-US" sz="1400" dirty="0" smtClean="0"/>
              <a:t>in which locally restricted/interpolated grids may need to be sent en masse to another process (inter-level communication)</a:t>
            </a:r>
          </a:p>
          <a:p>
            <a:r>
              <a:rPr lang="en-US" sz="1800" dirty="0" smtClean="0"/>
              <a:t>Data decomposition is on a level-by-level basis (rather than static)</a:t>
            </a:r>
          </a:p>
          <a:p>
            <a:pPr lvl="1"/>
            <a:r>
              <a:rPr lang="en-US" sz="1400" dirty="0" smtClean="0"/>
              <a:t>proxies the irregular decompositions which may emerge on an AMR level</a:t>
            </a:r>
          </a:p>
          <a:p>
            <a:pPr lvl="1"/>
            <a:r>
              <a:rPr lang="en-US" sz="1400" dirty="0" smtClean="0"/>
              <a:t>allows for easy extension with any user-defined domain decomposition</a:t>
            </a:r>
          </a:p>
          <a:p>
            <a:pPr lvl="1">
              <a:buNone/>
            </a:pPr>
            <a:r>
              <a:rPr lang="en-US" sz="1400" dirty="0" smtClean="0"/>
              <a:t>	(recursive bisection ~= Z-Mort, specialized recursive variant, and lexicographical)</a:t>
            </a:r>
          </a:p>
          <a:p>
            <a:pPr lvl="1"/>
            <a:r>
              <a:rPr lang="en-US" sz="1400" dirty="0" smtClean="0">
                <a:solidFill>
                  <a:srgbClr val="000000"/>
                </a:solidFill>
              </a:rPr>
              <a:t>allows for a </a:t>
            </a:r>
            <a:r>
              <a:rPr lang="en-US" sz="1400" b="1" dirty="0" smtClean="0">
                <a:solidFill>
                  <a:srgbClr val="0000FF"/>
                </a:solidFill>
              </a:rPr>
              <a:t>truly heterogeneous implementation</a:t>
            </a:r>
            <a:r>
              <a:rPr lang="en-US" sz="1400" dirty="0" smtClean="0"/>
              <a:t> (not yet implemented) in which fine grids are run on accelerators and coarse grids on host processor</a:t>
            </a:r>
          </a:p>
          <a:p>
            <a:r>
              <a:rPr lang="en-US" sz="1800" dirty="0" smtClean="0"/>
              <a:t>Configurable for U-Cycles, V-Cycles, or </a:t>
            </a:r>
            <a:r>
              <a:rPr lang="en-US" sz="1800" b="1" dirty="0" smtClean="0">
                <a:solidFill>
                  <a:srgbClr val="0000FF"/>
                </a:solidFill>
              </a:rPr>
              <a:t>F-Cycles (FMG)</a:t>
            </a:r>
          </a:p>
          <a:p>
            <a:r>
              <a:rPr lang="en-US" sz="1800" dirty="0" smtClean="0"/>
              <a:t>In addition to GSRB, there are </a:t>
            </a:r>
            <a:r>
              <a:rPr lang="en-US" sz="1800" b="1" dirty="0" err="1" smtClean="0">
                <a:solidFill>
                  <a:srgbClr val="0000FF"/>
                </a:solidFill>
              </a:rPr>
              <a:t>Chebyshev</a:t>
            </a:r>
            <a:r>
              <a:rPr lang="en-US" sz="1800" dirty="0" smtClean="0"/>
              <a:t>, </a:t>
            </a:r>
            <a:r>
              <a:rPr lang="en-US" sz="1800" dirty="0" err="1" smtClean="0"/>
              <a:t>SymGS</a:t>
            </a:r>
            <a:r>
              <a:rPr lang="en-US" sz="1800" dirty="0" smtClean="0"/>
              <a:t>, weighted-Jacobi, and L1-Jacobi smoothers</a:t>
            </a:r>
          </a:p>
          <a:p>
            <a:r>
              <a:rPr lang="en-US" sz="1800" dirty="0" smtClean="0"/>
              <a:t>Implements both </a:t>
            </a:r>
            <a:r>
              <a:rPr lang="en-US" sz="1800" b="1" dirty="0" smtClean="0">
                <a:solidFill>
                  <a:srgbClr val="0000FF"/>
                </a:solidFill>
              </a:rPr>
              <a:t>homogenous </a:t>
            </a:r>
            <a:r>
              <a:rPr lang="en-US" sz="1800" b="1" dirty="0" err="1" smtClean="0">
                <a:solidFill>
                  <a:srgbClr val="0000FF"/>
                </a:solidFill>
              </a:rPr>
              <a:t>Dirichlet</a:t>
            </a:r>
            <a:r>
              <a:rPr lang="en-US" sz="1800" b="1" dirty="0" smtClean="0">
                <a:solidFill>
                  <a:srgbClr val="0000FF"/>
                </a:solidFill>
              </a:rPr>
              <a:t> </a:t>
            </a:r>
            <a:r>
              <a:rPr lang="en-US" sz="1800" dirty="0" smtClean="0"/>
              <a:t>and periodic BC’s</a:t>
            </a:r>
          </a:p>
          <a:p>
            <a:r>
              <a:rPr lang="en-US" sz="1800" dirty="0" smtClean="0"/>
              <a:t>Configurable bottom solver including </a:t>
            </a:r>
            <a:r>
              <a:rPr lang="en-US" sz="1800" b="1" dirty="0" err="1" smtClean="0">
                <a:solidFill>
                  <a:srgbClr val="0000FF"/>
                </a:solidFill>
              </a:rPr>
              <a:t>BiCGStab</a:t>
            </a:r>
            <a:r>
              <a:rPr lang="en-US" sz="1800" dirty="0" smtClean="0"/>
              <a:t>, CG, and </a:t>
            </a:r>
            <a:r>
              <a:rPr lang="en-US" sz="1800" dirty="0" err="1" smtClean="0"/>
              <a:t>s</a:t>
            </a:r>
            <a:r>
              <a:rPr lang="en-US" sz="1800" dirty="0" smtClean="0"/>
              <a:t>-step variants.</a:t>
            </a:r>
          </a:p>
          <a:p>
            <a:endParaRPr lang="en-US" sz="1800" dirty="0" smtClean="0"/>
          </a:p>
          <a:p>
            <a:pPr lvl="1"/>
            <a:endParaRPr lang="en-US" sz="1600" dirty="0" smtClean="0"/>
          </a:p>
        </p:txBody>
      </p:sp>
      <p:sp>
        <p:nvSpPr>
          <p:cNvPr id="4" name="Slide Number Placeholder 3"/>
          <p:cNvSpPr>
            <a:spLocks noGrp="1"/>
          </p:cNvSpPr>
          <p:nvPr>
            <p:ph type="sldNum" sz="quarter" idx="10"/>
          </p:nvPr>
        </p:nvSpPr>
        <p:spPr/>
        <p:txBody>
          <a:bodyPr/>
          <a:lstStyle/>
          <a:p>
            <a:fld id="{A6688060-3351-004F-BDDD-4D2330D7A48F}"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FMG</a:t>
            </a:r>
            <a:endParaRPr lang="en-US" dirty="0"/>
          </a:p>
        </p:txBody>
      </p:sp>
      <p:sp>
        <p:nvSpPr>
          <p:cNvPr id="3" name="Content Placeholder 2"/>
          <p:cNvSpPr>
            <a:spLocks noGrp="1"/>
          </p:cNvSpPr>
          <p:nvPr>
            <p:ph idx="1"/>
          </p:nvPr>
        </p:nvSpPr>
        <p:spPr>
          <a:xfrm>
            <a:off x="455613" y="1143001"/>
            <a:ext cx="8226425" cy="838200"/>
          </a:xfrm>
        </p:spPr>
        <p:txBody>
          <a:bodyPr/>
          <a:lstStyle/>
          <a:p>
            <a:r>
              <a:rPr lang="en-US" sz="1800" dirty="0" smtClean="0"/>
              <a:t>HPGMG-FV implements Full </a:t>
            </a:r>
            <a:r>
              <a:rPr lang="en-US" sz="1800" dirty="0" err="1" smtClean="0"/>
              <a:t>Multigrid</a:t>
            </a:r>
            <a:r>
              <a:rPr lang="en-US" sz="1800" dirty="0" smtClean="0"/>
              <a:t> (FMG).</a:t>
            </a:r>
          </a:p>
          <a:p>
            <a:r>
              <a:rPr lang="en-US" sz="1800" dirty="0" smtClean="0"/>
              <a:t>FMG uses an F-Cycle with a V-Cycle at each level.</a:t>
            </a:r>
          </a:p>
          <a:p>
            <a:r>
              <a:rPr lang="en-US" sz="1800" dirty="0" smtClean="0"/>
              <a:t>No iterating.  One global reduction (to calculate the final residual)</a:t>
            </a:r>
          </a:p>
          <a:p>
            <a:r>
              <a:rPr lang="en-US" sz="1800" b="1" dirty="0" smtClean="0">
                <a:solidFill>
                  <a:srgbClr val="0000FF"/>
                </a:solidFill>
              </a:rPr>
              <a:t>Essentially, an O(N) direct solver (</a:t>
            </a:r>
            <a:r>
              <a:rPr lang="en-US" sz="1800" b="1" dirty="0" err="1" smtClean="0">
                <a:solidFill>
                  <a:srgbClr val="0000FF"/>
                </a:solidFill>
              </a:rPr>
              <a:t>discretization</a:t>
            </a:r>
            <a:r>
              <a:rPr lang="en-US" sz="1800" b="1" dirty="0" smtClean="0">
                <a:solidFill>
                  <a:srgbClr val="0000FF"/>
                </a:solidFill>
              </a:rPr>
              <a:t> error in 1 pass)</a:t>
            </a:r>
          </a:p>
        </p:txBody>
      </p:sp>
      <p:sp>
        <p:nvSpPr>
          <p:cNvPr id="4" name="Slide Number Placeholder 3"/>
          <p:cNvSpPr>
            <a:spLocks noGrp="1"/>
          </p:cNvSpPr>
          <p:nvPr>
            <p:ph type="sldNum" sz="quarter" idx="10"/>
          </p:nvPr>
        </p:nvSpPr>
        <p:spPr/>
        <p:txBody>
          <a:bodyPr/>
          <a:lstStyle/>
          <a:p>
            <a:fld id="{A6688060-3351-004F-BDDD-4D2330D7A48F}" type="slidenum">
              <a:rPr lang="en-US" smtClean="0"/>
              <a:pPr/>
              <a:t>15</a:t>
            </a:fld>
            <a:endParaRPr lang="en-US"/>
          </a:p>
        </p:txBody>
      </p:sp>
      <p:grpSp>
        <p:nvGrpSpPr>
          <p:cNvPr id="116" name="Group 115"/>
          <p:cNvGrpSpPr/>
          <p:nvPr/>
        </p:nvGrpSpPr>
        <p:grpSpPr>
          <a:xfrm>
            <a:off x="609600" y="2514600"/>
            <a:ext cx="7924800" cy="1447800"/>
            <a:chOff x="685800" y="2286000"/>
            <a:chExt cx="7924800" cy="1447800"/>
          </a:xfrm>
        </p:grpSpPr>
        <p:sp>
          <p:nvSpPr>
            <p:cNvPr id="126" name="TextBox 125"/>
            <p:cNvSpPr txBox="1"/>
            <p:nvPr/>
          </p:nvSpPr>
          <p:spPr>
            <a:xfrm rot="3797734">
              <a:off x="412267" y="2957277"/>
              <a:ext cx="914400" cy="152400"/>
            </a:xfrm>
            <a:prstGeom prst="rect">
              <a:avLst/>
            </a:prstGeom>
            <a:noFill/>
          </p:spPr>
          <p:txBody>
            <a:bodyPr wrap="none" lIns="0" tIns="0" rIns="0" bIns="0" rtlCol="0" anchor="ctr" anchorCtr="0">
              <a:noAutofit/>
            </a:bodyPr>
            <a:lstStyle/>
            <a:p>
              <a:pPr algn="ctr"/>
              <a:r>
                <a:rPr lang="en-US" sz="800" dirty="0" smtClean="0"/>
                <a:t>Initial Restriction of RHS</a:t>
              </a:r>
              <a:endParaRPr lang="en-US" sz="800" dirty="0"/>
            </a:p>
          </p:txBody>
        </p:sp>
        <p:sp>
          <p:nvSpPr>
            <p:cNvPr id="114" name="Rectangle 113"/>
            <p:cNvSpPr/>
            <p:nvPr/>
          </p:nvSpPr>
          <p:spPr bwMode="auto">
            <a:xfrm>
              <a:off x="7162800" y="2286000"/>
              <a:ext cx="1447800" cy="1447800"/>
            </a:xfrm>
            <a:prstGeom prst="rect">
              <a:avLst/>
            </a:prstGeom>
            <a:solidFill>
              <a:schemeClr val="bg1"/>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12" name="TextBox 11"/>
            <p:cNvSpPr txBox="1"/>
            <p:nvPr/>
          </p:nvSpPr>
          <p:spPr>
            <a:xfrm>
              <a:off x="7467600" y="2362200"/>
              <a:ext cx="914400" cy="152400"/>
            </a:xfrm>
            <a:prstGeom prst="rect">
              <a:avLst/>
            </a:prstGeom>
            <a:noFill/>
          </p:spPr>
          <p:txBody>
            <a:bodyPr wrap="none" lIns="0" tIns="0" rIns="0" bIns="0" rtlCol="0" anchor="ctr" anchorCtr="0">
              <a:noAutofit/>
            </a:bodyPr>
            <a:lstStyle/>
            <a:p>
              <a:r>
                <a:rPr lang="en-US" sz="800" dirty="0" smtClean="0"/>
                <a:t>Smooth</a:t>
              </a:r>
              <a:endParaRPr lang="en-US" sz="800" dirty="0"/>
            </a:p>
          </p:txBody>
        </p:sp>
        <p:grpSp>
          <p:nvGrpSpPr>
            <p:cNvPr id="95" name="Group 94"/>
            <p:cNvGrpSpPr/>
            <p:nvPr/>
          </p:nvGrpSpPr>
          <p:grpSpPr>
            <a:xfrm>
              <a:off x="4876800" y="2362200"/>
              <a:ext cx="2057400" cy="1371600"/>
              <a:chOff x="6248400" y="2057400"/>
              <a:chExt cx="2057400" cy="1371600"/>
            </a:xfrm>
          </p:grpSpPr>
          <p:sp>
            <p:nvSpPr>
              <p:cNvPr id="69" name="Rectangle 68"/>
              <p:cNvSpPr/>
              <p:nvPr/>
            </p:nvSpPr>
            <p:spPr bwMode="auto">
              <a:xfrm>
                <a:off x="7467600" y="3276600"/>
                <a:ext cx="228600" cy="152400"/>
              </a:xfrm>
              <a:prstGeom prst="rect">
                <a:avLst/>
              </a:prstGeom>
              <a:solidFill>
                <a:srgbClr val="FF008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grpSp>
            <p:nvGrpSpPr>
              <p:cNvPr id="70" name="Group 69"/>
              <p:cNvGrpSpPr/>
              <p:nvPr/>
            </p:nvGrpSpPr>
            <p:grpSpPr>
              <a:xfrm>
                <a:off x="7162800" y="2971800"/>
                <a:ext cx="685800" cy="381000"/>
                <a:chOff x="4114800" y="3429000"/>
                <a:chExt cx="685800" cy="381000"/>
              </a:xfrm>
            </p:grpSpPr>
            <p:sp>
              <p:nvSpPr>
                <p:cNvPr id="71" name="Rectangle 70"/>
                <p:cNvSpPr/>
                <p:nvPr/>
              </p:nvSpPr>
              <p:spPr bwMode="auto">
                <a:xfrm>
                  <a:off x="4114800" y="3429000"/>
                  <a:ext cx="152400" cy="152400"/>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72" name="Rectangle 71"/>
                <p:cNvSpPr/>
                <p:nvPr/>
              </p:nvSpPr>
              <p:spPr bwMode="auto">
                <a:xfrm>
                  <a:off x="4648200" y="3429000"/>
                  <a:ext cx="152400" cy="152400"/>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73" name="Rectangle 72"/>
                <p:cNvSpPr/>
                <p:nvPr/>
              </p:nvSpPr>
              <p:spPr bwMode="auto">
                <a:xfrm>
                  <a:off x="4267200" y="3429000"/>
                  <a:ext cx="152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74" name="Straight Arrow Connector 73"/>
                <p:cNvCxnSpPr/>
                <p:nvPr/>
              </p:nvCxnSpPr>
              <p:spPr bwMode="auto">
                <a:xfrm rot="5400000" flipH="1" flipV="1">
                  <a:off x="4495800" y="3581400"/>
                  <a:ext cx="304800" cy="152400"/>
                </a:xfrm>
                <a:prstGeom prst="straightConnector1">
                  <a:avLst/>
                </a:prstGeom>
                <a:solidFill>
                  <a:schemeClr val="accent1"/>
                </a:solidFill>
                <a:ln w="19050" cap="flat" cmpd="sng" algn="ctr">
                  <a:solidFill>
                    <a:schemeClr val="tx1"/>
                  </a:solidFill>
                  <a:prstDash val="solid"/>
                  <a:round/>
                  <a:headEnd type="oval" w="med" len="med"/>
                  <a:tailEnd type="stealth" w="lg" len="lg"/>
                </a:ln>
                <a:effectLst/>
              </p:spPr>
            </p:cxnSp>
            <p:cxnSp>
              <p:nvCxnSpPr>
                <p:cNvPr id="75" name="Straight Arrow Connector 74"/>
                <p:cNvCxnSpPr/>
                <p:nvPr/>
              </p:nvCxnSpPr>
              <p:spPr bwMode="auto">
                <a:xfrm rot="16200000" flipH="1">
                  <a:off x="4267200" y="3581400"/>
                  <a:ext cx="304800" cy="152400"/>
                </a:xfrm>
                <a:prstGeom prst="straightConnector1">
                  <a:avLst/>
                </a:prstGeom>
                <a:solidFill>
                  <a:schemeClr val="accent1"/>
                </a:solidFill>
                <a:ln w="19050" cap="flat" cmpd="sng" algn="ctr">
                  <a:solidFill>
                    <a:schemeClr val="tx1"/>
                  </a:solidFill>
                  <a:prstDash val="solid"/>
                  <a:round/>
                  <a:headEnd type="oval" w="med" len="med"/>
                  <a:tailEnd type="stealth" w="lg" len="lg"/>
                </a:ln>
                <a:effectLst/>
              </p:spPr>
            </p:cxnSp>
          </p:grpSp>
          <p:grpSp>
            <p:nvGrpSpPr>
              <p:cNvPr id="76" name="Group 75"/>
              <p:cNvGrpSpPr/>
              <p:nvPr/>
            </p:nvGrpSpPr>
            <p:grpSpPr>
              <a:xfrm>
                <a:off x="6858000" y="2667000"/>
                <a:ext cx="1143000" cy="381000"/>
                <a:chOff x="4114800" y="3429000"/>
                <a:chExt cx="1143000" cy="381000"/>
              </a:xfrm>
            </p:grpSpPr>
            <p:sp>
              <p:nvSpPr>
                <p:cNvPr id="77" name="Rectangle 76"/>
                <p:cNvSpPr/>
                <p:nvPr/>
              </p:nvSpPr>
              <p:spPr bwMode="auto">
                <a:xfrm>
                  <a:off x="4114800" y="3429000"/>
                  <a:ext cx="152400" cy="152400"/>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78" name="Rectangle 77"/>
                <p:cNvSpPr/>
                <p:nvPr/>
              </p:nvSpPr>
              <p:spPr bwMode="auto">
                <a:xfrm>
                  <a:off x="5105400" y="3429000"/>
                  <a:ext cx="152400" cy="152400"/>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79" name="Rectangle 78"/>
                <p:cNvSpPr/>
                <p:nvPr/>
              </p:nvSpPr>
              <p:spPr bwMode="auto">
                <a:xfrm>
                  <a:off x="4267200" y="3429000"/>
                  <a:ext cx="152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80" name="Straight Arrow Connector 79"/>
                <p:cNvCxnSpPr/>
                <p:nvPr/>
              </p:nvCxnSpPr>
              <p:spPr bwMode="auto">
                <a:xfrm rot="5400000" flipH="1" flipV="1">
                  <a:off x="4953000" y="3581400"/>
                  <a:ext cx="304800" cy="152400"/>
                </a:xfrm>
                <a:prstGeom prst="straightConnector1">
                  <a:avLst/>
                </a:prstGeom>
                <a:solidFill>
                  <a:schemeClr val="accent1"/>
                </a:solidFill>
                <a:ln w="19050" cap="flat" cmpd="sng" algn="ctr">
                  <a:solidFill>
                    <a:schemeClr val="tx1"/>
                  </a:solidFill>
                  <a:prstDash val="solid"/>
                  <a:round/>
                  <a:headEnd type="oval" w="med" len="med"/>
                  <a:tailEnd type="stealth" w="lg" len="lg"/>
                </a:ln>
                <a:effectLst/>
              </p:spPr>
            </p:cxnSp>
            <p:cxnSp>
              <p:nvCxnSpPr>
                <p:cNvPr id="81" name="Straight Arrow Connector 80"/>
                <p:cNvCxnSpPr/>
                <p:nvPr/>
              </p:nvCxnSpPr>
              <p:spPr bwMode="auto">
                <a:xfrm rot="16200000" flipH="1">
                  <a:off x="4267200" y="3581400"/>
                  <a:ext cx="304800" cy="152400"/>
                </a:xfrm>
                <a:prstGeom prst="straightConnector1">
                  <a:avLst/>
                </a:prstGeom>
                <a:solidFill>
                  <a:schemeClr val="accent1"/>
                </a:solidFill>
                <a:ln w="19050" cap="flat" cmpd="sng" algn="ctr">
                  <a:solidFill>
                    <a:schemeClr val="tx1"/>
                  </a:solidFill>
                  <a:prstDash val="solid"/>
                  <a:round/>
                  <a:headEnd type="oval" w="med" len="med"/>
                  <a:tailEnd type="stealth" w="lg" len="lg"/>
                </a:ln>
                <a:effectLst/>
              </p:spPr>
            </p:cxnSp>
          </p:grpSp>
          <p:grpSp>
            <p:nvGrpSpPr>
              <p:cNvPr id="82" name="Group 81"/>
              <p:cNvGrpSpPr/>
              <p:nvPr/>
            </p:nvGrpSpPr>
            <p:grpSpPr>
              <a:xfrm>
                <a:off x="6553200" y="2362200"/>
                <a:ext cx="1600200" cy="381000"/>
                <a:chOff x="4114800" y="3429000"/>
                <a:chExt cx="1600200" cy="381000"/>
              </a:xfrm>
            </p:grpSpPr>
            <p:sp>
              <p:nvSpPr>
                <p:cNvPr id="83" name="Rectangle 82"/>
                <p:cNvSpPr/>
                <p:nvPr/>
              </p:nvSpPr>
              <p:spPr bwMode="auto">
                <a:xfrm>
                  <a:off x="4114800" y="3429000"/>
                  <a:ext cx="152400" cy="152400"/>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84" name="Rectangle 83"/>
                <p:cNvSpPr/>
                <p:nvPr/>
              </p:nvSpPr>
              <p:spPr bwMode="auto">
                <a:xfrm>
                  <a:off x="5562600" y="3429000"/>
                  <a:ext cx="152400" cy="152400"/>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85" name="Rectangle 84"/>
                <p:cNvSpPr/>
                <p:nvPr/>
              </p:nvSpPr>
              <p:spPr bwMode="auto">
                <a:xfrm>
                  <a:off x="4267200" y="3429000"/>
                  <a:ext cx="152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86" name="Straight Arrow Connector 85"/>
                <p:cNvCxnSpPr/>
                <p:nvPr/>
              </p:nvCxnSpPr>
              <p:spPr bwMode="auto">
                <a:xfrm rot="5400000" flipH="1" flipV="1">
                  <a:off x="5410200" y="3581400"/>
                  <a:ext cx="304800" cy="152400"/>
                </a:xfrm>
                <a:prstGeom prst="straightConnector1">
                  <a:avLst/>
                </a:prstGeom>
                <a:solidFill>
                  <a:schemeClr val="accent1"/>
                </a:solidFill>
                <a:ln w="19050" cap="flat" cmpd="sng" algn="ctr">
                  <a:solidFill>
                    <a:schemeClr val="tx1"/>
                  </a:solidFill>
                  <a:prstDash val="solid"/>
                  <a:round/>
                  <a:headEnd type="oval" w="med" len="med"/>
                  <a:tailEnd type="stealth" w="lg" len="lg"/>
                </a:ln>
                <a:effectLst/>
              </p:spPr>
            </p:cxnSp>
            <p:cxnSp>
              <p:nvCxnSpPr>
                <p:cNvPr id="87" name="Straight Arrow Connector 86"/>
                <p:cNvCxnSpPr/>
                <p:nvPr/>
              </p:nvCxnSpPr>
              <p:spPr bwMode="auto">
                <a:xfrm rot="16200000" flipH="1">
                  <a:off x="4267200" y="3581400"/>
                  <a:ext cx="304800" cy="152400"/>
                </a:xfrm>
                <a:prstGeom prst="straightConnector1">
                  <a:avLst/>
                </a:prstGeom>
                <a:solidFill>
                  <a:schemeClr val="accent1"/>
                </a:solidFill>
                <a:ln w="19050" cap="flat" cmpd="sng" algn="ctr">
                  <a:solidFill>
                    <a:schemeClr val="tx1"/>
                  </a:solidFill>
                  <a:prstDash val="solid"/>
                  <a:round/>
                  <a:headEnd type="oval" w="med" len="med"/>
                  <a:tailEnd type="stealth" w="lg" len="lg"/>
                </a:ln>
                <a:effectLst/>
              </p:spPr>
            </p:cxnSp>
          </p:grpSp>
          <p:grpSp>
            <p:nvGrpSpPr>
              <p:cNvPr id="89" name="Group 88"/>
              <p:cNvGrpSpPr/>
              <p:nvPr/>
            </p:nvGrpSpPr>
            <p:grpSpPr>
              <a:xfrm>
                <a:off x="6248400" y="2057400"/>
                <a:ext cx="2057400" cy="381000"/>
                <a:chOff x="4114800" y="3429000"/>
                <a:chExt cx="2057400" cy="381000"/>
              </a:xfrm>
            </p:grpSpPr>
            <p:sp>
              <p:nvSpPr>
                <p:cNvPr id="90" name="Rectangle 89"/>
                <p:cNvSpPr/>
                <p:nvPr/>
              </p:nvSpPr>
              <p:spPr bwMode="auto">
                <a:xfrm>
                  <a:off x="4114800" y="3429000"/>
                  <a:ext cx="152400" cy="152400"/>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91" name="Rectangle 90"/>
                <p:cNvSpPr/>
                <p:nvPr/>
              </p:nvSpPr>
              <p:spPr bwMode="auto">
                <a:xfrm>
                  <a:off x="6019800" y="3429000"/>
                  <a:ext cx="152400" cy="152400"/>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92" name="Rectangle 91"/>
                <p:cNvSpPr/>
                <p:nvPr/>
              </p:nvSpPr>
              <p:spPr bwMode="auto">
                <a:xfrm>
                  <a:off x="4267200" y="3429000"/>
                  <a:ext cx="152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93" name="Straight Arrow Connector 92"/>
                <p:cNvCxnSpPr/>
                <p:nvPr/>
              </p:nvCxnSpPr>
              <p:spPr bwMode="auto">
                <a:xfrm rot="5400000" flipH="1" flipV="1">
                  <a:off x="5867400" y="3581400"/>
                  <a:ext cx="304800" cy="152400"/>
                </a:xfrm>
                <a:prstGeom prst="straightConnector1">
                  <a:avLst/>
                </a:prstGeom>
                <a:solidFill>
                  <a:schemeClr val="accent1"/>
                </a:solidFill>
                <a:ln w="19050" cap="flat" cmpd="sng" algn="ctr">
                  <a:solidFill>
                    <a:schemeClr val="tx1"/>
                  </a:solidFill>
                  <a:prstDash val="solid"/>
                  <a:round/>
                  <a:headEnd type="oval" w="med" len="med"/>
                  <a:tailEnd type="stealth" w="lg" len="lg"/>
                </a:ln>
                <a:effectLst/>
              </p:spPr>
            </p:cxnSp>
            <p:cxnSp>
              <p:nvCxnSpPr>
                <p:cNvPr id="94" name="Straight Arrow Connector 93"/>
                <p:cNvCxnSpPr/>
                <p:nvPr/>
              </p:nvCxnSpPr>
              <p:spPr bwMode="auto">
                <a:xfrm rot="16200000" flipH="1">
                  <a:off x="4267200" y="3581400"/>
                  <a:ext cx="304800" cy="152400"/>
                </a:xfrm>
                <a:prstGeom prst="straightConnector1">
                  <a:avLst/>
                </a:prstGeom>
                <a:solidFill>
                  <a:schemeClr val="accent1"/>
                </a:solidFill>
                <a:ln w="19050" cap="flat" cmpd="sng" algn="ctr">
                  <a:solidFill>
                    <a:schemeClr val="tx1"/>
                  </a:solidFill>
                  <a:prstDash val="solid"/>
                  <a:round/>
                  <a:headEnd type="oval" w="med" len="med"/>
                  <a:tailEnd type="stealth" w="lg" len="lg"/>
                </a:ln>
                <a:effectLst/>
              </p:spPr>
            </p:cxnSp>
          </p:grpSp>
        </p:grpSp>
        <p:sp>
          <p:nvSpPr>
            <p:cNvPr id="68" name="Rectangle 67"/>
            <p:cNvSpPr/>
            <p:nvPr/>
          </p:nvSpPr>
          <p:spPr bwMode="auto">
            <a:xfrm>
              <a:off x="4191000" y="3581400"/>
              <a:ext cx="228600" cy="152400"/>
            </a:xfrm>
            <a:prstGeom prst="rect">
              <a:avLst/>
            </a:prstGeom>
            <a:solidFill>
              <a:srgbClr val="FF008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grpSp>
          <p:nvGrpSpPr>
            <p:cNvPr id="62" name="Group 61"/>
            <p:cNvGrpSpPr/>
            <p:nvPr/>
          </p:nvGrpSpPr>
          <p:grpSpPr>
            <a:xfrm>
              <a:off x="3886200" y="3276600"/>
              <a:ext cx="685800" cy="381000"/>
              <a:chOff x="4114800" y="3429000"/>
              <a:chExt cx="685800" cy="381000"/>
            </a:xfrm>
          </p:grpSpPr>
          <p:sp>
            <p:nvSpPr>
              <p:cNvPr id="63" name="Rectangle 62"/>
              <p:cNvSpPr/>
              <p:nvPr/>
            </p:nvSpPr>
            <p:spPr bwMode="auto">
              <a:xfrm>
                <a:off x="4114800" y="3429000"/>
                <a:ext cx="152400" cy="152400"/>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64" name="Rectangle 63"/>
              <p:cNvSpPr/>
              <p:nvPr/>
            </p:nvSpPr>
            <p:spPr bwMode="auto">
              <a:xfrm>
                <a:off x="4648200" y="3429000"/>
                <a:ext cx="152400" cy="152400"/>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65" name="Rectangle 64"/>
              <p:cNvSpPr/>
              <p:nvPr/>
            </p:nvSpPr>
            <p:spPr bwMode="auto">
              <a:xfrm>
                <a:off x="4267200" y="3429000"/>
                <a:ext cx="152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66" name="Straight Arrow Connector 65"/>
              <p:cNvCxnSpPr/>
              <p:nvPr/>
            </p:nvCxnSpPr>
            <p:spPr bwMode="auto">
              <a:xfrm rot="5400000" flipH="1" flipV="1">
                <a:off x="4495800" y="3581400"/>
                <a:ext cx="304800" cy="152400"/>
              </a:xfrm>
              <a:prstGeom prst="straightConnector1">
                <a:avLst/>
              </a:prstGeom>
              <a:solidFill>
                <a:schemeClr val="accent1"/>
              </a:solidFill>
              <a:ln w="19050" cap="flat" cmpd="sng" algn="ctr">
                <a:solidFill>
                  <a:schemeClr val="tx1"/>
                </a:solidFill>
                <a:prstDash val="solid"/>
                <a:round/>
                <a:headEnd type="oval" w="med" len="med"/>
                <a:tailEnd type="stealth" w="lg" len="lg"/>
              </a:ln>
              <a:effectLst/>
            </p:spPr>
          </p:cxnSp>
          <p:cxnSp>
            <p:nvCxnSpPr>
              <p:cNvPr id="67" name="Straight Arrow Connector 66"/>
              <p:cNvCxnSpPr/>
              <p:nvPr/>
            </p:nvCxnSpPr>
            <p:spPr bwMode="auto">
              <a:xfrm rot="16200000" flipH="1">
                <a:off x="4267200" y="3581400"/>
                <a:ext cx="304800" cy="152400"/>
              </a:xfrm>
              <a:prstGeom prst="straightConnector1">
                <a:avLst/>
              </a:prstGeom>
              <a:solidFill>
                <a:schemeClr val="accent1"/>
              </a:solidFill>
              <a:ln w="19050" cap="flat" cmpd="sng" algn="ctr">
                <a:solidFill>
                  <a:schemeClr val="tx1"/>
                </a:solidFill>
                <a:prstDash val="solid"/>
                <a:round/>
                <a:headEnd type="oval" w="med" len="med"/>
                <a:tailEnd type="stealth" w="lg" len="lg"/>
              </a:ln>
              <a:effectLst/>
            </p:spPr>
          </p:cxnSp>
        </p:grpSp>
        <p:grpSp>
          <p:nvGrpSpPr>
            <p:cNvPr id="56" name="Group 55"/>
            <p:cNvGrpSpPr/>
            <p:nvPr/>
          </p:nvGrpSpPr>
          <p:grpSpPr>
            <a:xfrm>
              <a:off x="3581400" y="2971800"/>
              <a:ext cx="1143000" cy="381000"/>
              <a:chOff x="4114800" y="3429000"/>
              <a:chExt cx="1143000" cy="381000"/>
            </a:xfrm>
          </p:grpSpPr>
          <p:sp>
            <p:nvSpPr>
              <p:cNvPr id="57" name="Rectangle 56"/>
              <p:cNvSpPr/>
              <p:nvPr/>
            </p:nvSpPr>
            <p:spPr bwMode="auto">
              <a:xfrm>
                <a:off x="4114800" y="3429000"/>
                <a:ext cx="152400" cy="152400"/>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58" name="Rectangle 57"/>
              <p:cNvSpPr/>
              <p:nvPr/>
            </p:nvSpPr>
            <p:spPr bwMode="auto">
              <a:xfrm>
                <a:off x="5105400" y="3429000"/>
                <a:ext cx="152400" cy="152400"/>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59" name="Rectangle 58"/>
              <p:cNvSpPr/>
              <p:nvPr/>
            </p:nvSpPr>
            <p:spPr bwMode="auto">
              <a:xfrm>
                <a:off x="4267200" y="3429000"/>
                <a:ext cx="152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60" name="Straight Arrow Connector 59"/>
              <p:cNvCxnSpPr/>
              <p:nvPr/>
            </p:nvCxnSpPr>
            <p:spPr bwMode="auto">
              <a:xfrm rot="5400000" flipH="1" flipV="1">
                <a:off x="4953000" y="3581400"/>
                <a:ext cx="304800" cy="152400"/>
              </a:xfrm>
              <a:prstGeom prst="straightConnector1">
                <a:avLst/>
              </a:prstGeom>
              <a:solidFill>
                <a:schemeClr val="accent1"/>
              </a:solidFill>
              <a:ln w="19050" cap="flat" cmpd="sng" algn="ctr">
                <a:solidFill>
                  <a:schemeClr val="tx1"/>
                </a:solidFill>
                <a:prstDash val="solid"/>
                <a:round/>
                <a:headEnd type="oval" w="med" len="med"/>
                <a:tailEnd type="stealth" w="lg" len="lg"/>
              </a:ln>
              <a:effectLst/>
            </p:spPr>
          </p:cxnSp>
          <p:cxnSp>
            <p:nvCxnSpPr>
              <p:cNvPr id="61" name="Straight Arrow Connector 60"/>
              <p:cNvCxnSpPr/>
              <p:nvPr/>
            </p:nvCxnSpPr>
            <p:spPr bwMode="auto">
              <a:xfrm rot="16200000" flipH="1">
                <a:off x="4267200" y="3581400"/>
                <a:ext cx="304800" cy="152400"/>
              </a:xfrm>
              <a:prstGeom prst="straightConnector1">
                <a:avLst/>
              </a:prstGeom>
              <a:solidFill>
                <a:schemeClr val="accent1"/>
              </a:solidFill>
              <a:ln w="19050" cap="flat" cmpd="sng" algn="ctr">
                <a:solidFill>
                  <a:schemeClr val="tx1"/>
                </a:solidFill>
                <a:prstDash val="solid"/>
                <a:round/>
                <a:headEnd type="oval" w="med" len="med"/>
                <a:tailEnd type="stealth" w="lg" len="lg"/>
              </a:ln>
              <a:effectLst/>
            </p:spPr>
          </p:cxnSp>
        </p:grpSp>
        <p:sp>
          <p:nvSpPr>
            <p:cNvPr id="39" name="Rectangle 38"/>
            <p:cNvSpPr/>
            <p:nvPr/>
          </p:nvSpPr>
          <p:spPr bwMode="auto">
            <a:xfrm>
              <a:off x="2743200" y="3581400"/>
              <a:ext cx="228600" cy="152400"/>
            </a:xfrm>
            <a:prstGeom prst="rect">
              <a:avLst/>
            </a:prstGeom>
            <a:solidFill>
              <a:srgbClr val="FF008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grpSp>
          <p:nvGrpSpPr>
            <p:cNvPr id="43" name="Group 42"/>
            <p:cNvGrpSpPr/>
            <p:nvPr/>
          </p:nvGrpSpPr>
          <p:grpSpPr>
            <a:xfrm>
              <a:off x="2438400" y="3276600"/>
              <a:ext cx="685800" cy="381000"/>
              <a:chOff x="4114800" y="3429000"/>
              <a:chExt cx="685800" cy="381000"/>
            </a:xfrm>
          </p:grpSpPr>
          <p:sp>
            <p:nvSpPr>
              <p:cNvPr id="44" name="Rectangle 43"/>
              <p:cNvSpPr/>
              <p:nvPr/>
            </p:nvSpPr>
            <p:spPr bwMode="auto">
              <a:xfrm>
                <a:off x="4114800" y="3429000"/>
                <a:ext cx="152400" cy="152400"/>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45" name="Rectangle 44"/>
              <p:cNvSpPr/>
              <p:nvPr/>
            </p:nvSpPr>
            <p:spPr bwMode="auto">
              <a:xfrm>
                <a:off x="4648200" y="3429000"/>
                <a:ext cx="152400" cy="152400"/>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46" name="Rectangle 45"/>
              <p:cNvSpPr/>
              <p:nvPr/>
            </p:nvSpPr>
            <p:spPr bwMode="auto">
              <a:xfrm>
                <a:off x="4267200" y="3429000"/>
                <a:ext cx="152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47" name="Straight Arrow Connector 46"/>
              <p:cNvCxnSpPr/>
              <p:nvPr/>
            </p:nvCxnSpPr>
            <p:spPr bwMode="auto">
              <a:xfrm rot="5400000" flipH="1" flipV="1">
                <a:off x="4495800" y="3581400"/>
                <a:ext cx="304800" cy="152400"/>
              </a:xfrm>
              <a:prstGeom prst="straightConnector1">
                <a:avLst/>
              </a:prstGeom>
              <a:solidFill>
                <a:schemeClr val="accent1"/>
              </a:solidFill>
              <a:ln w="19050" cap="flat" cmpd="sng" algn="ctr">
                <a:solidFill>
                  <a:schemeClr val="tx1"/>
                </a:solidFill>
                <a:prstDash val="solid"/>
                <a:round/>
                <a:headEnd type="oval" w="med" len="med"/>
                <a:tailEnd type="stealth" w="lg" len="lg"/>
              </a:ln>
              <a:effectLst/>
            </p:spPr>
          </p:cxnSp>
          <p:cxnSp>
            <p:nvCxnSpPr>
              <p:cNvPr id="48" name="Straight Arrow Connector 47"/>
              <p:cNvCxnSpPr/>
              <p:nvPr/>
            </p:nvCxnSpPr>
            <p:spPr bwMode="auto">
              <a:xfrm rot="16200000" flipH="1">
                <a:off x="4267200" y="3581400"/>
                <a:ext cx="304800" cy="152400"/>
              </a:xfrm>
              <a:prstGeom prst="straightConnector1">
                <a:avLst/>
              </a:prstGeom>
              <a:solidFill>
                <a:schemeClr val="accent1"/>
              </a:solidFill>
              <a:ln w="19050" cap="flat" cmpd="sng" algn="ctr">
                <a:solidFill>
                  <a:schemeClr val="tx1"/>
                </a:solidFill>
                <a:prstDash val="solid"/>
                <a:round/>
                <a:headEnd type="oval" w="med" len="med"/>
                <a:tailEnd type="stealth" w="lg" len="lg"/>
              </a:ln>
              <a:effectLst/>
            </p:spPr>
          </p:cxnSp>
        </p:grpSp>
        <p:grpSp>
          <p:nvGrpSpPr>
            <p:cNvPr id="42" name="Group 41"/>
            <p:cNvGrpSpPr/>
            <p:nvPr/>
          </p:nvGrpSpPr>
          <p:grpSpPr>
            <a:xfrm>
              <a:off x="2133600" y="2971800"/>
              <a:ext cx="1143000" cy="381000"/>
              <a:chOff x="4114800" y="3429000"/>
              <a:chExt cx="1143000" cy="381000"/>
            </a:xfrm>
          </p:grpSpPr>
          <p:sp>
            <p:nvSpPr>
              <p:cNvPr id="36" name="Rectangle 35"/>
              <p:cNvSpPr/>
              <p:nvPr/>
            </p:nvSpPr>
            <p:spPr bwMode="auto">
              <a:xfrm>
                <a:off x="4114800" y="3429000"/>
                <a:ext cx="152400" cy="152400"/>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37" name="Rectangle 36"/>
              <p:cNvSpPr/>
              <p:nvPr/>
            </p:nvSpPr>
            <p:spPr bwMode="auto">
              <a:xfrm>
                <a:off x="5105400" y="3429000"/>
                <a:ext cx="152400" cy="152400"/>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38" name="Rectangle 37"/>
              <p:cNvSpPr/>
              <p:nvPr/>
            </p:nvSpPr>
            <p:spPr bwMode="auto">
              <a:xfrm>
                <a:off x="4267200" y="3429000"/>
                <a:ext cx="152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40" name="Straight Arrow Connector 39"/>
              <p:cNvCxnSpPr/>
              <p:nvPr/>
            </p:nvCxnSpPr>
            <p:spPr bwMode="auto">
              <a:xfrm rot="5400000" flipH="1" flipV="1">
                <a:off x="4953000" y="3581400"/>
                <a:ext cx="304800" cy="152400"/>
              </a:xfrm>
              <a:prstGeom prst="straightConnector1">
                <a:avLst/>
              </a:prstGeom>
              <a:solidFill>
                <a:schemeClr val="accent1"/>
              </a:solidFill>
              <a:ln w="19050" cap="flat" cmpd="sng" algn="ctr">
                <a:solidFill>
                  <a:schemeClr val="tx1"/>
                </a:solidFill>
                <a:prstDash val="solid"/>
                <a:round/>
                <a:headEnd type="oval" w="med" len="med"/>
                <a:tailEnd type="stealth" w="lg" len="lg"/>
              </a:ln>
              <a:effectLst/>
            </p:spPr>
          </p:cxnSp>
          <p:cxnSp>
            <p:nvCxnSpPr>
              <p:cNvPr id="41" name="Straight Arrow Connector 40"/>
              <p:cNvCxnSpPr/>
              <p:nvPr/>
            </p:nvCxnSpPr>
            <p:spPr bwMode="auto">
              <a:xfrm rot="16200000" flipH="1">
                <a:off x="4267200" y="3581400"/>
                <a:ext cx="304800" cy="152400"/>
              </a:xfrm>
              <a:prstGeom prst="straightConnector1">
                <a:avLst/>
              </a:prstGeom>
              <a:solidFill>
                <a:schemeClr val="accent1"/>
              </a:solidFill>
              <a:ln w="19050" cap="flat" cmpd="sng" algn="ctr">
                <a:solidFill>
                  <a:schemeClr val="tx1"/>
                </a:solidFill>
                <a:prstDash val="solid"/>
                <a:round/>
                <a:headEnd type="oval" w="med" len="med"/>
                <a:tailEnd type="stealth" w="lg" len="lg"/>
              </a:ln>
              <a:effectLst/>
            </p:spPr>
          </p:cxnSp>
        </p:grpSp>
        <p:sp>
          <p:nvSpPr>
            <p:cNvPr id="18" name="Rectangle 17"/>
            <p:cNvSpPr/>
            <p:nvPr/>
          </p:nvSpPr>
          <p:spPr bwMode="auto">
            <a:xfrm>
              <a:off x="1981200" y="3276600"/>
              <a:ext cx="152400" cy="152400"/>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6" name="Straight Arrow Connector 5"/>
            <p:cNvCxnSpPr/>
            <p:nvPr/>
          </p:nvCxnSpPr>
          <p:spPr bwMode="auto">
            <a:xfrm rot="16200000" flipH="1">
              <a:off x="609600" y="2514600"/>
              <a:ext cx="304800" cy="152400"/>
            </a:xfrm>
            <a:prstGeom prst="straightConnector1">
              <a:avLst/>
            </a:prstGeom>
            <a:solidFill>
              <a:schemeClr val="accent1"/>
            </a:solidFill>
            <a:ln w="19050" cap="flat" cmpd="sng" algn="ctr">
              <a:solidFill>
                <a:schemeClr val="tx1"/>
              </a:solidFill>
              <a:prstDash val="solid"/>
              <a:round/>
              <a:headEnd type="oval" w="med" len="med"/>
              <a:tailEnd type="stealth" w="lg" len="lg"/>
            </a:ln>
            <a:effectLst/>
          </p:spPr>
        </p:cxnSp>
        <p:sp>
          <p:nvSpPr>
            <p:cNvPr id="9" name="Rectangle 8"/>
            <p:cNvSpPr/>
            <p:nvPr/>
          </p:nvSpPr>
          <p:spPr bwMode="auto">
            <a:xfrm>
              <a:off x="1447800" y="3276600"/>
              <a:ext cx="152400" cy="152400"/>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10" name="Rectangle 9"/>
            <p:cNvSpPr/>
            <p:nvPr/>
          </p:nvSpPr>
          <p:spPr bwMode="auto">
            <a:xfrm>
              <a:off x="1600200" y="3276600"/>
              <a:ext cx="152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11" name="Rectangle 10"/>
            <p:cNvSpPr/>
            <p:nvPr/>
          </p:nvSpPr>
          <p:spPr bwMode="auto">
            <a:xfrm>
              <a:off x="1219200" y="3581400"/>
              <a:ext cx="228600" cy="152400"/>
            </a:xfrm>
            <a:prstGeom prst="rect">
              <a:avLst/>
            </a:prstGeom>
            <a:solidFill>
              <a:srgbClr val="FF008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3" name="Straight Arrow Connector 12"/>
            <p:cNvCxnSpPr/>
            <p:nvPr/>
          </p:nvCxnSpPr>
          <p:spPr bwMode="auto">
            <a:xfrm rot="16200000" flipH="1">
              <a:off x="762000" y="2819400"/>
              <a:ext cx="304800" cy="152400"/>
            </a:xfrm>
            <a:prstGeom prst="straightConnector1">
              <a:avLst/>
            </a:prstGeom>
            <a:solidFill>
              <a:schemeClr val="accent1"/>
            </a:solidFill>
            <a:ln w="19050" cap="flat" cmpd="sng" algn="ctr">
              <a:solidFill>
                <a:schemeClr val="tx1"/>
              </a:solidFill>
              <a:prstDash val="solid"/>
              <a:round/>
              <a:headEnd type="oval" w="med" len="med"/>
              <a:tailEnd type="stealth" w="lg" len="lg"/>
            </a:ln>
            <a:effectLst/>
          </p:spPr>
        </p:cxnSp>
        <p:cxnSp>
          <p:nvCxnSpPr>
            <p:cNvPr id="14" name="Straight Arrow Connector 13"/>
            <p:cNvCxnSpPr/>
            <p:nvPr/>
          </p:nvCxnSpPr>
          <p:spPr bwMode="auto">
            <a:xfrm rot="16200000" flipH="1">
              <a:off x="914400" y="3124200"/>
              <a:ext cx="304800" cy="152400"/>
            </a:xfrm>
            <a:prstGeom prst="straightConnector1">
              <a:avLst/>
            </a:prstGeom>
            <a:solidFill>
              <a:schemeClr val="accent1"/>
            </a:solidFill>
            <a:ln w="19050" cap="flat" cmpd="sng" algn="ctr">
              <a:solidFill>
                <a:schemeClr val="tx1"/>
              </a:solidFill>
              <a:prstDash val="solid"/>
              <a:round/>
              <a:headEnd type="oval" w="med" len="med"/>
              <a:tailEnd type="stealth" w="lg" len="lg"/>
            </a:ln>
            <a:effectLst/>
          </p:spPr>
        </p:cxnSp>
        <p:cxnSp>
          <p:nvCxnSpPr>
            <p:cNvPr id="15" name="Straight Arrow Connector 14"/>
            <p:cNvCxnSpPr/>
            <p:nvPr/>
          </p:nvCxnSpPr>
          <p:spPr bwMode="auto">
            <a:xfrm rot="16200000" flipH="1">
              <a:off x="1066800" y="3429000"/>
              <a:ext cx="304800" cy="152400"/>
            </a:xfrm>
            <a:prstGeom prst="straightConnector1">
              <a:avLst/>
            </a:prstGeom>
            <a:solidFill>
              <a:schemeClr val="accent1"/>
            </a:solidFill>
            <a:ln w="19050" cap="flat" cmpd="sng" algn="ctr">
              <a:solidFill>
                <a:schemeClr val="tx1"/>
              </a:solidFill>
              <a:prstDash val="solid"/>
              <a:round/>
              <a:headEnd type="oval" w="med" len="med"/>
              <a:tailEnd type="stealth" w="lg" len="lg"/>
            </a:ln>
            <a:effectLst/>
          </p:spPr>
        </p:cxnSp>
        <p:cxnSp>
          <p:nvCxnSpPr>
            <p:cNvPr id="7" name="Straight Arrow Connector 6"/>
            <p:cNvCxnSpPr/>
            <p:nvPr/>
          </p:nvCxnSpPr>
          <p:spPr bwMode="auto">
            <a:xfrm rot="5400000" flipH="1" flipV="1">
              <a:off x="1295400" y="3429000"/>
              <a:ext cx="304800" cy="152400"/>
            </a:xfrm>
            <a:prstGeom prst="straightConnector1">
              <a:avLst/>
            </a:prstGeom>
            <a:solidFill>
              <a:schemeClr val="accent1"/>
            </a:solidFill>
            <a:ln w="38100" cap="flat" cmpd="dbl" algn="ctr">
              <a:solidFill>
                <a:schemeClr val="tx1"/>
              </a:solidFill>
              <a:prstDash val="solid"/>
              <a:round/>
              <a:headEnd type="oval" w="sm" len="sm"/>
              <a:tailEnd type="stealth" w="med" len="med"/>
            </a:ln>
            <a:effectLst/>
          </p:spPr>
        </p:cxnSp>
        <p:sp>
          <p:nvSpPr>
            <p:cNvPr id="17" name="Rectangle 16"/>
            <p:cNvSpPr/>
            <p:nvPr/>
          </p:nvSpPr>
          <p:spPr bwMode="auto">
            <a:xfrm>
              <a:off x="1752600" y="3581400"/>
              <a:ext cx="228600" cy="152400"/>
            </a:xfrm>
            <a:prstGeom prst="rect">
              <a:avLst/>
            </a:prstGeom>
            <a:solidFill>
              <a:srgbClr val="FF008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8" name="Straight Arrow Connector 7"/>
            <p:cNvCxnSpPr/>
            <p:nvPr/>
          </p:nvCxnSpPr>
          <p:spPr bwMode="auto">
            <a:xfrm rot="5400000" flipH="1" flipV="1">
              <a:off x="1828800" y="3429000"/>
              <a:ext cx="304800" cy="152400"/>
            </a:xfrm>
            <a:prstGeom prst="straightConnector1">
              <a:avLst/>
            </a:prstGeom>
            <a:solidFill>
              <a:schemeClr val="accent1"/>
            </a:solidFill>
            <a:ln w="19050" cap="flat" cmpd="sng" algn="ctr">
              <a:solidFill>
                <a:schemeClr val="tx1"/>
              </a:solidFill>
              <a:prstDash val="solid"/>
              <a:round/>
              <a:headEnd type="oval" w="med" len="med"/>
              <a:tailEnd type="stealth" w="lg" len="lg"/>
            </a:ln>
            <a:effectLst/>
          </p:spPr>
        </p:cxnSp>
        <p:cxnSp>
          <p:nvCxnSpPr>
            <p:cNvPr id="16" name="Straight Arrow Connector 15"/>
            <p:cNvCxnSpPr/>
            <p:nvPr/>
          </p:nvCxnSpPr>
          <p:spPr bwMode="auto">
            <a:xfrm rot="16200000" flipH="1">
              <a:off x="1600200" y="3429000"/>
              <a:ext cx="304800" cy="152400"/>
            </a:xfrm>
            <a:prstGeom prst="straightConnector1">
              <a:avLst/>
            </a:prstGeom>
            <a:solidFill>
              <a:schemeClr val="accent1"/>
            </a:solidFill>
            <a:ln w="19050" cap="flat" cmpd="sng" algn="ctr">
              <a:solidFill>
                <a:schemeClr val="tx1"/>
              </a:solidFill>
              <a:prstDash val="solid"/>
              <a:round/>
              <a:headEnd type="oval" w="med" len="med"/>
              <a:tailEnd type="stealth" w="lg" len="lg"/>
            </a:ln>
            <a:effectLst/>
          </p:spPr>
        </p:cxnSp>
        <p:cxnSp>
          <p:nvCxnSpPr>
            <p:cNvPr id="22" name="Straight Arrow Connector 21"/>
            <p:cNvCxnSpPr/>
            <p:nvPr/>
          </p:nvCxnSpPr>
          <p:spPr bwMode="auto">
            <a:xfrm rot="5400000" flipH="1" flipV="1">
              <a:off x="1981200" y="3124200"/>
              <a:ext cx="304800" cy="152400"/>
            </a:xfrm>
            <a:prstGeom prst="straightConnector1">
              <a:avLst/>
            </a:prstGeom>
            <a:solidFill>
              <a:schemeClr val="accent1"/>
            </a:solidFill>
            <a:ln w="38100" cap="flat" cmpd="dbl" algn="ctr">
              <a:solidFill>
                <a:schemeClr val="tx1"/>
              </a:solidFill>
              <a:prstDash val="solid"/>
              <a:round/>
              <a:headEnd type="oval" w="sm" len="sm"/>
              <a:tailEnd type="stealth" w="med" len="med"/>
            </a:ln>
            <a:effectLst/>
          </p:spPr>
        </p:cxnSp>
        <p:grpSp>
          <p:nvGrpSpPr>
            <p:cNvPr id="49" name="Group 48"/>
            <p:cNvGrpSpPr/>
            <p:nvPr/>
          </p:nvGrpSpPr>
          <p:grpSpPr>
            <a:xfrm>
              <a:off x="3276600" y="2667000"/>
              <a:ext cx="1600200" cy="381000"/>
              <a:chOff x="4114800" y="3429000"/>
              <a:chExt cx="1600200" cy="381000"/>
            </a:xfrm>
          </p:grpSpPr>
          <p:sp>
            <p:nvSpPr>
              <p:cNvPr id="50" name="Rectangle 49"/>
              <p:cNvSpPr/>
              <p:nvPr/>
            </p:nvSpPr>
            <p:spPr bwMode="auto">
              <a:xfrm>
                <a:off x="4114800" y="3429000"/>
                <a:ext cx="152400" cy="152400"/>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51" name="Rectangle 50"/>
              <p:cNvSpPr/>
              <p:nvPr/>
            </p:nvSpPr>
            <p:spPr bwMode="auto">
              <a:xfrm>
                <a:off x="5562600" y="3429000"/>
                <a:ext cx="152400" cy="152400"/>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52" name="Rectangle 51"/>
              <p:cNvSpPr/>
              <p:nvPr/>
            </p:nvSpPr>
            <p:spPr bwMode="auto">
              <a:xfrm>
                <a:off x="4267200" y="3429000"/>
                <a:ext cx="152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53" name="Straight Arrow Connector 52"/>
              <p:cNvCxnSpPr/>
              <p:nvPr/>
            </p:nvCxnSpPr>
            <p:spPr bwMode="auto">
              <a:xfrm rot="5400000" flipH="1" flipV="1">
                <a:off x="5410200" y="3581400"/>
                <a:ext cx="304800" cy="152400"/>
              </a:xfrm>
              <a:prstGeom prst="straightConnector1">
                <a:avLst/>
              </a:prstGeom>
              <a:solidFill>
                <a:schemeClr val="accent1"/>
              </a:solidFill>
              <a:ln w="19050" cap="flat" cmpd="sng" algn="ctr">
                <a:solidFill>
                  <a:schemeClr val="tx1"/>
                </a:solidFill>
                <a:prstDash val="solid"/>
                <a:round/>
                <a:headEnd type="oval" w="med" len="med"/>
                <a:tailEnd type="stealth" w="lg" len="lg"/>
              </a:ln>
              <a:effectLst/>
            </p:spPr>
          </p:cxnSp>
          <p:cxnSp>
            <p:nvCxnSpPr>
              <p:cNvPr id="54" name="Straight Arrow Connector 53"/>
              <p:cNvCxnSpPr/>
              <p:nvPr/>
            </p:nvCxnSpPr>
            <p:spPr bwMode="auto">
              <a:xfrm rot="16200000" flipH="1">
                <a:off x="4267200" y="3581400"/>
                <a:ext cx="304800" cy="152400"/>
              </a:xfrm>
              <a:prstGeom prst="straightConnector1">
                <a:avLst/>
              </a:prstGeom>
              <a:solidFill>
                <a:schemeClr val="accent1"/>
              </a:solidFill>
              <a:ln w="19050" cap="flat" cmpd="sng" algn="ctr">
                <a:solidFill>
                  <a:schemeClr val="tx1"/>
                </a:solidFill>
                <a:prstDash val="solid"/>
                <a:round/>
                <a:headEnd type="oval" w="med" len="med"/>
                <a:tailEnd type="stealth" w="lg" len="lg"/>
              </a:ln>
              <a:effectLst/>
            </p:spPr>
          </p:cxnSp>
        </p:grpSp>
        <p:cxnSp>
          <p:nvCxnSpPr>
            <p:cNvPr id="55" name="Straight Arrow Connector 54"/>
            <p:cNvCxnSpPr/>
            <p:nvPr/>
          </p:nvCxnSpPr>
          <p:spPr bwMode="auto">
            <a:xfrm rot="5400000" flipH="1" flipV="1">
              <a:off x="3124200" y="2819400"/>
              <a:ext cx="304800" cy="152400"/>
            </a:xfrm>
            <a:prstGeom prst="straightConnector1">
              <a:avLst/>
            </a:prstGeom>
            <a:solidFill>
              <a:schemeClr val="accent1"/>
            </a:solidFill>
            <a:ln w="38100" cap="flat" cmpd="dbl" algn="ctr">
              <a:solidFill>
                <a:schemeClr val="tx1"/>
              </a:solidFill>
              <a:prstDash val="solid"/>
              <a:round/>
              <a:headEnd type="oval" w="sm" len="sm"/>
              <a:tailEnd type="stealth" w="med" len="med"/>
            </a:ln>
            <a:effectLst/>
          </p:spPr>
        </p:cxnSp>
        <p:cxnSp>
          <p:nvCxnSpPr>
            <p:cNvPr id="88" name="Straight Arrow Connector 87"/>
            <p:cNvCxnSpPr/>
            <p:nvPr/>
          </p:nvCxnSpPr>
          <p:spPr bwMode="auto">
            <a:xfrm rot="5400000" flipH="1" flipV="1">
              <a:off x="4724400" y="2514600"/>
              <a:ext cx="304800" cy="152400"/>
            </a:xfrm>
            <a:prstGeom prst="straightConnector1">
              <a:avLst/>
            </a:prstGeom>
            <a:solidFill>
              <a:schemeClr val="accent1"/>
            </a:solidFill>
            <a:ln w="38100" cap="flat" cmpd="dbl" algn="ctr">
              <a:solidFill>
                <a:schemeClr val="tx1"/>
              </a:solidFill>
              <a:prstDash val="solid"/>
              <a:round/>
              <a:headEnd type="oval" w="sm" len="sm"/>
              <a:tailEnd type="stealth" w="med" len="med"/>
            </a:ln>
            <a:effectLst/>
          </p:spPr>
        </p:cxnSp>
        <p:sp>
          <p:nvSpPr>
            <p:cNvPr id="97" name="TextBox 96"/>
            <p:cNvSpPr txBox="1"/>
            <p:nvPr/>
          </p:nvSpPr>
          <p:spPr>
            <a:xfrm>
              <a:off x="7467600" y="2590800"/>
              <a:ext cx="914400" cy="152400"/>
            </a:xfrm>
            <a:prstGeom prst="rect">
              <a:avLst/>
            </a:prstGeom>
            <a:noFill/>
          </p:spPr>
          <p:txBody>
            <a:bodyPr wrap="none" lIns="0" tIns="0" rIns="0" bIns="0" rtlCol="0" anchor="ctr" anchorCtr="0">
              <a:noAutofit/>
            </a:bodyPr>
            <a:lstStyle/>
            <a:p>
              <a:r>
                <a:rPr lang="en-US" sz="800" dirty="0" smtClean="0"/>
                <a:t>Residual</a:t>
              </a:r>
              <a:endParaRPr lang="en-US" sz="800" dirty="0"/>
            </a:p>
          </p:txBody>
        </p:sp>
        <p:sp>
          <p:nvSpPr>
            <p:cNvPr id="98" name="TextBox 97"/>
            <p:cNvSpPr txBox="1"/>
            <p:nvPr/>
          </p:nvSpPr>
          <p:spPr>
            <a:xfrm>
              <a:off x="7467600" y="2819400"/>
              <a:ext cx="914400" cy="152400"/>
            </a:xfrm>
            <a:prstGeom prst="rect">
              <a:avLst/>
            </a:prstGeom>
            <a:noFill/>
          </p:spPr>
          <p:txBody>
            <a:bodyPr wrap="none" lIns="0" tIns="0" rIns="0" bIns="0" rtlCol="0" anchor="ctr" anchorCtr="0">
              <a:noAutofit/>
            </a:bodyPr>
            <a:lstStyle/>
            <a:p>
              <a:r>
                <a:rPr lang="en-US" sz="800" dirty="0" smtClean="0"/>
                <a:t>Restrict</a:t>
              </a:r>
              <a:endParaRPr lang="en-US" sz="800" dirty="0"/>
            </a:p>
          </p:txBody>
        </p:sp>
        <p:sp>
          <p:nvSpPr>
            <p:cNvPr id="99" name="TextBox 98"/>
            <p:cNvSpPr txBox="1"/>
            <p:nvPr/>
          </p:nvSpPr>
          <p:spPr>
            <a:xfrm>
              <a:off x="7467600" y="3048000"/>
              <a:ext cx="914400" cy="152400"/>
            </a:xfrm>
            <a:prstGeom prst="rect">
              <a:avLst/>
            </a:prstGeom>
            <a:noFill/>
          </p:spPr>
          <p:txBody>
            <a:bodyPr wrap="none" lIns="0" tIns="0" rIns="0" bIns="0" rtlCol="0" anchor="ctr" anchorCtr="0">
              <a:noAutofit/>
            </a:bodyPr>
            <a:lstStyle/>
            <a:p>
              <a:r>
                <a:rPr lang="en-US" sz="800" dirty="0" smtClean="0"/>
                <a:t>Bottom Solve</a:t>
              </a:r>
              <a:endParaRPr lang="en-US" sz="800" dirty="0"/>
            </a:p>
          </p:txBody>
        </p:sp>
        <p:sp>
          <p:nvSpPr>
            <p:cNvPr id="100" name="TextBox 99"/>
            <p:cNvSpPr txBox="1"/>
            <p:nvPr/>
          </p:nvSpPr>
          <p:spPr>
            <a:xfrm>
              <a:off x="7467600" y="3276600"/>
              <a:ext cx="914400" cy="152400"/>
            </a:xfrm>
            <a:prstGeom prst="rect">
              <a:avLst/>
            </a:prstGeom>
            <a:noFill/>
          </p:spPr>
          <p:txBody>
            <a:bodyPr wrap="none" lIns="0" tIns="0" rIns="0" bIns="0" rtlCol="0" anchor="ctr" anchorCtr="0">
              <a:noAutofit/>
            </a:bodyPr>
            <a:lstStyle/>
            <a:p>
              <a:r>
                <a:rPr lang="en-US" sz="800" dirty="0" smtClean="0"/>
                <a:t>Interpolate</a:t>
              </a:r>
              <a:endParaRPr lang="en-US" sz="800" dirty="0"/>
            </a:p>
          </p:txBody>
        </p:sp>
        <p:sp>
          <p:nvSpPr>
            <p:cNvPr id="101" name="TextBox 100"/>
            <p:cNvSpPr txBox="1"/>
            <p:nvPr/>
          </p:nvSpPr>
          <p:spPr>
            <a:xfrm>
              <a:off x="7467600" y="3505200"/>
              <a:ext cx="914400" cy="152400"/>
            </a:xfrm>
            <a:prstGeom prst="rect">
              <a:avLst/>
            </a:prstGeom>
            <a:noFill/>
          </p:spPr>
          <p:txBody>
            <a:bodyPr wrap="none" lIns="0" tIns="0" rIns="0" bIns="0" rtlCol="0" anchor="ctr" anchorCtr="0">
              <a:noAutofit/>
            </a:bodyPr>
            <a:lstStyle/>
            <a:p>
              <a:r>
                <a:rPr lang="en-US" sz="800" dirty="0" smtClean="0"/>
                <a:t>Interpolate (High Order)</a:t>
              </a:r>
              <a:endParaRPr lang="en-US" sz="800" dirty="0"/>
            </a:p>
          </p:txBody>
        </p:sp>
        <p:sp>
          <p:nvSpPr>
            <p:cNvPr id="102" name="Rectangle 101"/>
            <p:cNvSpPr/>
            <p:nvPr/>
          </p:nvSpPr>
          <p:spPr bwMode="auto">
            <a:xfrm>
              <a:off x="7239000" y="2362200"/>
              <a:ext cx="152400" cy="152400"/>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103" name="Rectangle 102"/>
            <p:cNvSpPr/>
            <p:nvPr/>
          </p:nvSpPr>
          <p:spPr bwMode="auto">
            <a:xfrm>
              <a:off x="7239000" y="2590800"/>
              <a:ext cx="152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04" name="Straight Arrow Connector 103"/>
            <p:cNvCxnSpPr/>
            <p:nvPr/>
          </p:nvCxnSpPr>
          <p:spPr bwMode="auto">
            <a:xfrm rot="5400000" flipH="1" flipV="1">
              <a:off x="7315200" y="3505200"/>
              <a:ext cx="152400" cy="152400"/>
            </a:xfrm>
            <a:prstGeom prst="straightConnector1">
              <a:avLst/>
            </a:prstGeom>
            <a:solidFill>
              <a:schemeClr val="accent1"/>
            </a:solidFill>
            <a:ln w="38100" cap="flat" cmpd="dbl" algn="ctr">
              <a:solidFill>
                <a:schemeClr val="tx1"/>
              </a:solidFill>
              <a:prstDash val="solid"/>
              <a:round/>
              <a:headEnd type="oval" w="sm" len="sm"/>
              <a:tailEnd type="stealth" w="med" len="med"/>
            </a:ln>
            <a:effectLst/>
          </p:spPr>
        </p:cxnSp>
        <p:sp>
          <p:nvSpPr>
            <p:cNvPr id="105" name="Rectangle 104"/>
            <p:cNvSpPr/>
            <p:nvPr/>
          </p:nvSpPr>
          <p:spPr bwMode="auto">
            <a:xfrm>
              <a:off x="7239000" y="3048000"/>
              <a:ext cx="152400" cy="152400"/>
            </a:xfrm>
            <a:prstGeom prst="rect">
              <a:avLst/>
            </a:prstGeom>
            <a:solidFill>
              <a:srgbClr val="FF008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06" name="Straight Arrow Connector 105"/>
            <p:cNvCxnSpPr/>
            <p:nvPr/>
          </p:nvCxnSpPr>
          <p:spPr bwMode="auto">
            <a:xfrm rot="5400000" flipH="1" flipV="1">
              <a:off x="7315200" y="3276600"/>
              <a:ext cx="152400" cy="152400"/>
            </a:xfrm>
            <a:prstGeom prst="straightConnector1">
              <a:avLst/>
            </a:prstGeom>
            <a:solidFill>
              <a:schemeClr val="accent1"/>
            </a:solidFill>
            <a:ln w="19050" cap="flat" cmpd="sng" algn="ctr">
              <a:solidFill>
                <a:schemeClr val="tx1"/>
              </a:solidFill>
              <a:prstDash val="solid"/>
              <a:round/>
              <a:headEnd type="oval" w="med" len="med"/>
              <a:tailEnd type="stealth" w="lg" len="lg"/>
            </a:ln>
            <a:effectLst/>
          </p:spPr>
        </p:cxnSp>
        <p:cxnSp>
          <p:nvCxnSpPr>
            <p:cNvPr id="107" name="Straight Arrow Connector 106"/>
            <p:cNvCxnSpPr/>
            <p:nvPr/>
          </p:nvCxnSpPr>
          <p:spPr bwMode="auto">
            <a:xfrm>
              <a:off x="7315200" y="2819400"/>
              <a:ext cx="152400" cy="152399"/>
            </a:xfrm>
            <a:prstGeom prst="straightConnector1">
              <a:avLst/>
            </a:prstGeom>
            <a:solidFill>
              <a:schemeClr val="accent1"/>
            </a:solidFill>
            <a:ln w="19050" cap="flat" cmpd="sng" algn="ctr">
              <a:solidFill>
                <a:schemeClr val="tx1"/>
              </a:solidFill>
              <a:prstDash val="solid"/>
              <a:round/>
              <a:headEnd type="oval" w="med" len="med"/>
              <a:tailEnd type="stealth" w="lg" len="lg"/>
            </a:ln>
            <a:effectLst/>
          </p:spPr>
        </p:cxnSp>
      </p:grpSp>
      <p:grpSp>
        <p:nvGrpSpPr>
          <p:cNvPr id="119" name="Group 118"/>
          <p:cNvGrpSpPr/>
          <p:nvPr/>
        </p:nvGrpSpPr>
        <p:grpSpPr>
          <a:xfrm>
            <a:off x="536575" y="2514600"/>
            <a:ext cx="8226425" cy="1905000"/>
            <a:chOff x="536575" y="2133600"/>
            <a:chExt cx="8226425" cy="1905000"/>
          </a:xfrm>
        </p:grpSpPr>
        <p:sp>
          <p:nvSpPr>
            <p:cNvPr id="117" name="Content Placeholder 2"/>
            <p:cNvSpPr txBox="1">
              <a:spLocks/>
            </p:cNvSpPr>
            <p:nvPr/>
          </p:nvSpPr>
          <p:spPr bwMode="auto">
            <a:xfrm>
              <a:off x="536575" y="3657600"/>
              <a:ext cx="8226425" cy="381000"/>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rgbClr val="000080"/>
                </a:buClr>
                <a:buSzPct val="85000"/>
                <a:buFont typeface="Wingdings" pitchFamily="-110" charset="2"/>
                <a:buChar char="v"/>
                <a:tabLst/>
                <a:defRPr/>
              </a:pPr>
              <a:r>
                <a:rPr kumimoji="0" lang="en-US" sz="1800" b="0" i="0" u="none" strike="noStrike" kern="0" cap="none" spc="0" normalizeH="0" baseline="0" noProof="0" dirty="0" smtClean="0">
                  <a:ln>
                    <a:noFill/>
                  </a:ln>
                  <a:solidFill>
                    <a:schemeClr val="tx1"/>
                  </a:solidFill>
                  <a:effectLst/>
                  <a:uLnTx/>
                  <a:uFillTx/>
                  <a:latin typeface="+mn-lt"/>
                  <a:ea typeface="+mn-ea"/>
                  <a:cs typeface="+mn-cs"/>
                </a:rPr>
                <a:t>Fine grids (those in slow “capacity” memory) are accessed only twice</a:t>
              </a:r>
            </a:p>
          </p:txBody>
        </p:sp>
        <p:sp>
          <p:nvSpPr>
            <p:cNvPr id="118" name="Rectangle 117"/>
            <p:cNvSpPr/>
            <p:nvPr/>
          </p:nvSpPr>
          <p:spPr bwMode="auto">
            <a:xfrm>
              <a:off x="4724400" y="2133600"/>
              <a:ext cx="2209800" cy="304800"/>
            </a:xfrm>
            <a:prstGeom prst="rect">
              <a:avLst/>
            </a:prstGeom>
            <a:solidFill>
              <a:srgbClr val="008000">
                <a:alpha val="15000"/>
              </a:srgbClr>
            </a:solidFill>
            <a:ln w="9525" cap="flat" cmpd="sng" algn="ctr">
              <a:solidFill>
                <a:srgbClr val="008000">
                  <a:alpha val="5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grpSp>
      <p:grpSp>
        <p:nvGrpSpPr>
          <p:cNvPr id="120" name="Group 119"/>
          <p:cNvGrpSpPr/>
          <p:nvPr/>
        </p:nvGrpSpPr>
        <p:grpSpPr>
          <a:xfrm>
            <a:off x="533400" y="2819400"/>
            <a:ext cx="8226425" cy="2133600"/>
            <a:chOff x="536575" y="2133600"/>
            <a:chExt cx="8226425" cy="2133600"/>
          </a:xfrm>
        </p:grpSpPr>
        <p:sp>
          <p:nvSpPr>
            <p:cNvPr id="121" name="Content Placeholder 2"/>
            <p:cNvSpPr txBox="1">
              <a:spLocks/>
            </p:cNvSpPr>
            <p:nvPr/>
          </p:nvSpPr>
          <p:spPr bwMode="auto">
            <a:xfrm>
              <a:off x="536575" y="3657600"/>
              <a:ext cx="8226425" cy="609600"/>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rgbClr val="000080"/>
                </a:buClr>
                <a:buSzPct val="85000"/>
                <a:buFont typeface="Wingdings" pitchFamily="-110" charset="2"/>
                <a:buChar char="v"/>
                <a:tabLst/>
                <a:defRPr/>
              </a:pPr>
              <a:r>
                <a:rPr kumimoji="0" lang="en-US" sz="1800" b="0" i="0" u="none" strike="noStrike" kern="0" cap="none" spc="0" normalizeH="0" baseline="0" noProof="0" dirty="0" smtClean="0">
                  <a:ln>
                    <a:noFill/>
                  </a:ln>
                  <a:solidFill>
                    <a:schemeClr val="tx1"/>
                  </a:solidFill>
                  <a:effectLst/>
                  <a:uLnTx/>
                  <a:uFillTx/>
                  <a:latin typeface="+mn-lt"/>
                  <a:ea typeface="+mn-ea"/>
                  <a:cs typeface="+mn-cs"/>
                </a:rPr>
                <a:t>Coarser grids (those </a:t>
              </a:r>
              <a:r>
                <a:rPr lang="en-US" sz="1800" kern="0" dirty="0" smtClean="0">
                  <a:latin typeface="+mn-lt"/>
                  <a:ea typeface="+mn-ea"/>
                  <a:cs typeface="+mn-cs"/>
                </a:rPr>
                <a:t>that </a:t>
              </a:r>
              <a:r>
                <a:rPr kumimoji="0" lang="en-US" sz="1800" b="0" i="0" u="none" strike="noStrike" kern="0" cap="none" spc="0" normalizeH="0" baseline="0" noProof="0" dirty="0" smtClean="0">
                  <a:ln>
                    <a:noFill/>
                  </a:ln>
                  <a:solidFill>
                    <a:schemeClr val="tx1"/>
                  </a:solidFill>
                  <a:effectLst/>
                  <a:uLnTx/>
                  <a:uFillTx/>
                  <a:latin typeface="+mn-lt"/>
                  <a:ea typeface="+mn-ea"/>
                  <a:cs typeface="+mn-cs"/>
                </a:rPr>
                <a:t>have progressively smaller working sets) are accessed progressively</a:t>
              </a:r>
              <a:r>
                <a:rPr kumimoji="0" lang="en-US" sz="1800" b="0" i="0" u="none" strike="noStrike" kern="0" cap="none" spc="0" normalizeH="0" noProof="0" dirty="0" smtClean="0">
                  <a:ln>
                    <a:noFill/>
                  </a:ln>
                  <a:solidFill>
                    <a:schemeClr val="tx1"/>
                  </a:solidFill>
                  <a:effectLst/>
                  <a:uLnTx/>
                  <a:uFillTx/>
                  <a:latin typeface="+mn-lt"/>
                  <a:ea typeface="+mn-ea"/>
                  <a:cs typeface="+mn-cs"/>
                </a:rPr>
                <a:t> more</a:t>
              </a:r>
            </a:p>
            <a:p>
              <a:pPr marL="342900" marR="0" lvl="0" indent="-342900" algn="l" defTabSz="914400" rtl="0" eaLnBrk="1" fontAlgn="base" latinLnBrk="0" hangingPunct="1">
                <a:lnSpc>
                  <a:spcPct val="100000"/>
                </a:lnSpc>
                <a:spcBef>
                  <a:spcPct val="20000"/>
                </a:spcBef>
                <a:spcAft>
                  <a:spcPct val="0"/>
                </a:spcAft>
                <a:buClr>
                  <a:srgbClr val="000080"/>
                </a:buClr>
                <a:buSzPct val="85000"/>
                <a:buFont typeface="Wingdings" pitchFamily="-110" charset="2"/>
                <a:buChar char="v"/>
                <a:tabLst/>
                <a:defRPr/>
              </a:pPr>
              <a:r>
                <a:rPr lang="en-US" sz="1800" b="1" kern="0" baseline="0" dirty="0" smtClean="0">
                  <a:solidFill>
                    <a:srgbClr val="FF0080"/>
                  </a:solidFill>
                  <a:latin typeface="+mn-lt"/>
                  <a:ea typeface="+mn-ea"/>
                  <a:cs typeface="+mn-cs"/>
                </a:rPr>
                <a:t>Same</a:t>
              </a:r>
              <a:r>
                <a:rPr lang="en-US" sz="1800" b="1" kern="0" dirty="0" smtClean="0">
                  <a:solidFill>
                    <a:srgbClr val="FF0080"/>
                  </a:solidFill>
                  <a:latin typeface="+mn-lt"/>
                  <a:ea typeface="+mn-ea"/>
                  <a:cs typeface="+mn-cs"/>
                </a:rPr>
                <a:t> routines are used many times with highly varied working sets</a:t>
              </a:r>
              <a:endParaRPr kumimoji="0" lang="en-US" sz="1800" b="1" i="0" u="none" strike="noStrike" kern="0" cap="none" spc="0" normalizeH="0" baseline="0" noProof="0" dirty="0" smtClean="0">
                <a:ln>
                  <a:noFill/>
                </a:ln>
                <a:solidFill>
                  <a:srgbClr val="FF0080"/>
                </a:solidFill>
                <a:effectLst/>
                <a:uLnTx/>
                <a:uFillTx/>
                <a:latin typeface="+mn-lt"/>
                <a:ea typeface="+mn-ea"/>
                <a:cs typeface="+mn-cs"/>
              </a:endParaRPr>
            </a:p>
          </p:txBody>
        </p:sp>
        <p:sp>
          <p:nvSpPr>
            <p:cNvPr id="122" name="Rectangle 121"/>
            <p:cNvSpPr/>
            <p:nvPr/>
          </p:nvSpPr>
          <p:spPr bwMode="auto">
            <a:xfrm>
              <a:off x="1069975" y="2133600"/>
              <a:ext cx="5867400" cy="914400"/>
            </a:xfrm>
            <a:prstGeom prst="rect">
              <a:avLst/>
            </a:prstGeom>
            <a:solidFill>
              <a:srgbClr val="FF6600">
                <a:alpha val="15000"/>
              </a:srgbClr>
            </a:solidFill>
            <a:ln w="9525" cap="flat" cmpd="sng" algn="ctr">
              <a:solidFill>
                <a:srgbClr val="FF6600">
                  <a:alpha val="5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grpSp>
      <p:grpSp>
        <p:nvGrpSpPr>
          <p:cNvPr id="123" name="Group 122"/>
          <p:cNvGrpSpPr/>
          <p:nvPr/>
        </p:nvGrpSpPr>
        <p:grpSpPr>
          <a:xfrm>
            <a:off x="533400" y="3733800"/>
            <a:ext cx="8226425" cy="1905000"/>
            <a:chOff x="536575" y="2743200"/>
            <a:chExt cx="8226425" cy="1905000"/>
          </a:xfrm>
        </p:grpSpPr>
        <p:sp>
          <p:nvSpPr>
            <p:cNvPr id="124" name="Content Placeholder 2"/>
            <p:cNvSpPr txBox="1">
              <a:spLocks/>
            </p:cNvSpPr>
            <p:nvPr/>
          </p:nvSpPr>
          <p:spPr bwMode="auto">
            <a:xfrm>
              <a:off x="536575" y="4267200"/>
              <a:ext cx="8226425" cy="381000"/>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rgbClr val="000080"/>
                </a:buClr>
                <a:buSzPct val="85000"/>
                <a:buFont typeface="Wingdings" pitchFamily="-110" charset="2"/>
                <a:buChar char="v"/>
                <a:tabLst/>
                <a:defRPr/>
              </a:pPr>
              <a:r>
                <a:rPr kumimoji="0" lang="en-US" sz="1800" b="0" i="0" u="none" strike="noStrike" kern="0" cap="none" spc="0" normalizeH="0" baseline="0" noProof="0" dirty="0" smtClean="0">
                  <a:ln>
                    <a:noFill/>
                  </a:ln>
                  <a:solidFill>
                    <a:schemeClr val="tx1"/>
                  </a:solidFill>
                  <a:effectLst/>
                  <a:uLnTx/>
                  <a:uFillTx/>
                  <a:latin typeface="+mn-lt"/>
                  <a:ea typeface="+mn-ea"/>
                  <a:cs typeface="+mn-cs"/>
                </a:rPr>
                <a:t>Coarsest grids are likely latency-limited (</a:t>
              </a:r>
              <a:r>
                <a:rPr kumimoji="0" lang="en-US" sz="1800" b="1" i="0" u="none" strike="noStrike" kern="0" cap="none" spc="0" normalizeH="0" baseline="0" noProof="0" dirty="0" smtClean="0">
                  <a:ln>
                    <a:noFill/>
                  </a:ln>
                  <a:solidFill>
                    <a:srgbClr val="0000FF"/>
                  </a:solidFill>
                  <a:effectLst/>
                  <a:uLnTx/>
                  <a:uFillTx/>
                  <a:latin typeface="+mn-lt"/>
                  <a:ea typeface="+mn-ea"/>
                  <a:cs typeface="+mn-cs"/>
                </a:rPr>
                <a:t>run on host?</a:t>
              </a:r>
              <a:r>
                <a:rPr kumimoji="0" lang="en-US" sz="1800" b="0" i="0" u="none" strike="noStrike" kern="0" cap="none" spc="0" normalizeH="0" baseline="0" noProof="0" dirty="0" smtClean="0">
                  <a:ln>
                    <a:noFill/>
                  </a:ln>
                  <a:solidFill>
                    <a:schemeClr val="tx1"/>
                  </a:solidFill>
                  <a:effectLst/>
                  <a:uLnTx/>
                  <a:uFillTx/>
                  <a:latin typeface="+mn-lt"/>
                  <a:ea typeface="+mn-ea"/>
                  <a:cs typeface="+mn-cs"/>
                </a:rPr>
                <a:t>)</a:t>
              </a:r>
            </a:p>
          </p:txBody>
        </p:sp>
        <p:sp>
          <p:nvSpPr>
            <p:cNvPr id="125" name="Rectangle 124"/>
            <p:cNvSpPr/>
            <p:nvPr/>
          </p:nvSpPr>
          <p:spPr bwMode="auto">
            <a:xfrm>
              <a:off x="1069975" y="2743200"/>
              <a:ext cx="5257800" cy="304800"/>
            </a:xfrm>
            <a:prstGeom prst="rect">
              <a:avLst/>
            </a:prstGeom>
            <a:solidFill>
              <a:srgbClr val="FF0080">
                <a:alpha val="15000"/>
              </a:srgbClr>
            </a:solidFill>
            <a:ln w="9525" cap="flat" cmpd="sng" algn="ctr">
              <a:solidFill>
                <a:srgbClr val="FF0080">
                  <a:alpha val="5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grpSp>
      <p:sp>
        <p:nvSpPr>
          <p:cNvPr id="127" name="Content Placeholder 2"/>
          <p:cNvSpPr txBox="1">
            <a:spLocks/>
          </p:cNvSpPr>
          <p:nvPr/>
        </p:nvSpPr>
        <p:spPr bwMode="auto">
          <a:xfrm>
            <a:off x="533400" y="5562600"/>
            <a:ext cx="8226425" cy="685800"/>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rgbClr val="000080"/>
              </a:buClr>
              <a:buSzPct val="85000"/>
              <a:buFont typeface="Wingdings" pitchFamily="-110" charset="2"/>
              <a:buChar char="v"/>
              <a:tabLst/>
              <a:defRPr/>
            </a:pPr>
            <a:r>
              <a:rPr kumimoji="0" lang="en-US" sz="1800" b="0" i="0" u="none" strike="noStrike" kern="0" cap="none" spc="0" normalizeH="0" baseline="0" noProof="0" dirty="0" smtClean="0">
                <a:ln>
                  <a:noFill/>
                </a:ln>
                <a:solidFill>
                  <a:schemeClr val="tx1"/>
                </a:solidFill>
                <a:effectLst/>
                <a:uLnTx/>
                <a:uFillTx/>
                <a:latin typeface="+mn-lt"/>
                <a:ea typeface="+mn-ea"/>
                <a:cs typeface="+mn-cs"/>
              </a:rPr>
              <a:t>FMG sends O(log</a:t>
            </a:r>
            <a:r>
              <a:rPr kumimoji="0" lang="en-US" sz="1800" b="0" i="0" u="none" strike="noStrike" kern="0" cap="none" spc="0" normalizeH="0" baseline="30000" noProof="0" dirty="0" smtClean="0">
                <a:ln>
                  <a:noFill/>
                </a:ln>
                <a:solidFill>
                  <a:schemeClr val="tx1"/>
                </a:solidFill>
                <a:effectLst/>
                <a:uLnTx/>
                <a:uFillTx/>
                <a:latin typeface="+mn-lt"/>
                <a:ea typeface="+mn-ea"/>
                <a:cs typeface="+mn-cs"/>
              </a:rPr>
              <a:t>2</a:t>
            </a:r>
            <a:r>
              <a:rPr kumimoji="0" lang="en-US" sz="1800" b="0" i="0" u="none" strike="noStrike" kern="0" cap="none" spc="0" normalizeH="0" baseline="0" noProof="0" dirty="0" smtClean="0">
                <a:ln>
                  <a:noFill/>
                </a:ln>
                <a:solidFill>
                  <a:schemeClr val="tx1"/>
                </a:solidFill>
                <a:effectLst/>
                <a:uLnTx/>
                <a:uFillTx/>
                <a:latin typeface="+mn-lt"/>
                <a:ea typeface="+mn-ea"/>
                <a:cs typeface="+mn-cs"/>
              </a:rPr>
              <a:t>(P)) messages (</a:t>
            </a:r>
            <a:r>
              <a:rPr kumimoji="0" lang="en-US" sz="1800" b="1" i="0" u="none" strike="noStrike" kern="0" cap="none" spc="0" normalizeH="0" baseline="0" noProof="0" dirty="0" smtClean="0">
                <a:ln>
                  <a:noFill/>
                </a:ln>
                <a:solidFill>
                  <a:srgbClr val="0000FF"/>
                </a:solidFill>
                <a:effectLst/>
                <a:uLnTx/>
                <a:uFillTx/>
                <a:latin typeface="+mn-lt"/>
                <a:ea typeface="+mn-ea"/>
                <a:cs typeface="+mn-cs"/>
              </a:rPr>
              <a:t>needs</a:t>
            </a:r>
            <a:r>
              <a:rPr kumimoji="0" lang="en-US" sz="1800" b="1" i="0" u="none" strike="noStrike" kern="0" cap="none" spc="0" normalizeH="0" noProof="0" dirty="0" smtClean="0">
                <a:ln>
                  <a:noFill/>
                </a:ln>
                <a:solidFill>
                  <a:srgbClr val="0000FF"/>
                </a:solidFill>
                <a:effectLst/>
                <a:uLnTx/>
                <a:uFillTx/>
                <a:latin typeface="+mn-lt"/>
                <a:ea typeface="+mn-ea"/>
                <a:cs typeface="+mn-cs"/>
              </a:rPr>
              <a:t> </a:t>
            </a:r>
            <a:r>
              <a:rPr kumimoji="0" lang="en-US" sz="1800" b="1" i="0" u="none" strike="noStrike" kern="0" cap="none" spc="0" normalizeH="0" baseline="0" noProof="0" dirty="0" smtClean="0">
                <a:ln>
                  <a:noFill/>
                </a:ln>
                <a:solidFill>
                  <a:srgbClr val="0000FF"/>
                </a:solidFill>
                <a:effectLst/>
                <a:uLnTx/>
                <a:uFillTx/>
                <a:latin typeface="+mn-lt"/>
                <a:ea typeface="+mn-ea"/>
                <a:cs typeface="+mn-cs"/>
              </a:rPr>
              <a:t>low overhead communication</a:t>
            </a:r>
            <a:r>
              <a:rPr lang="en-US" sz="1800" kern="0" dirty="0" smtClean="0">
                <a:latin typeface="+mn-lt"/>
                <a:ea typeface="+mn-ea"/>
                <a:cs typeface="+mn-cs"/>
              </a:rPr>
              <a:t>)</a:t>
            </a:r>
            <a:endParaRPr kumimoji="0" lang="en-US" sz="1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rgbClr val="000080"/>
              </a:buClr>
              <a:buSzPct val="85000"/>
              <a:buFont typeface="Wingdings" pitchFamily="-110" charset="2"/>
              <a:buChar char="v"/>
              <a:tabLst/>
              <a:defRPr/>
            </a:pPr>
            <a:r>
              <a:rPr kumimoji="0" lang="en-US" sz="1800" b="0" i="0" u="none" strike="noStrike" kern="0" cap="none" spc="0" normalizeH="0" baseline="0" noProof="0" dirty="0" smtClean="0">
                <a:ln>
                  <a:noFill/>
                </a:ln>
                <a:solidFill>
                  <a:schemeClr val="tx1"/>
                </a:solidFill>
                <a:effectLst/>
                <a:uLnTx/>
                <a:uFillTx/>
                <a:latin typeface="+mn-lt"/>
                <a:ea typeface="+mn-ea"/>
                <a:cs typeface="+mn-cs"/>
              </a:rPr>
              <a:t>Stresses many aspect of the system (</a:t>
            </a:r>
            <a:r>
              <a:rPr lang="en-US" sz="1800" kern="0" noProof="0" dirty="0" smtClean="0">
                <a:latin typeface="+mn-lt"/>
                <a:ea typeface="+mn-ea"/>
                <a:cs typeface="+mn-cs"/>
              </a:rPr>
              <a:t>memory </a:t>
            </a:r>
            <a:r>
              <a:rPr lang="en-US" sz="1800" kern="0" dirty="0" smtClean="0">
                <a:latin typeface="+mn-lt"/>
                <a:ea typeface="+mn-ea"/>
                <a:cs typeface="+mn-cs"/>
              </a:rPr>
              <a:t>hierarchy, network, compute, threading overheads, heterogeneity, …)</a:t>
            </a:r>
            <a:endParaRPr kumimoji="0" lang="en-US" sz="18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 grpId="0"/>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smtClean="0"/>
              <a:t>HPGMG-FV detailed timing….</a:t>
            </a:r>
            <a:endParaRPr lang="en-US" dirty="0"/>
          </a:p>
        </p:txBody>
      </p:sp>
      <p:sp>
        <p:nvSpPr>
          <p:cNvPr id="3" name="Content Placeholder 2"/>
          <p:cNvSpPr>
            <a:spLocks noGrp="1"/>
          </p:cNvSpPr>
          <p:nvPr>
            <p:ph idx="1"/>
          </p:nvPr>
        </p:nvSpPr>
        <p:spPr>
          <a:xfrm>
            <a:off x="0" y="1296987"/>
            <a:ext cx="9143999" cy="5256213"/>
          </a:xfrm>
        </p:spPr>
        <p:txBody>
          <a:bodyPr/>
          <a:lstStyle/>
          <a:p>
            <a:pPr marL="0" indent="0">
              <a:spcBef>
                <a:spcPts val="0"/>
              </a:spcBef>
              <a:buNone/>
            </a:pPr>
            <a:r>
              <a:rPr lang="en-US" sz="700" dirty="0" smtClean="0">
                <a:latin typeface="Monaco"/>
                <a:cs typeface="Monaco"/>
              </a:rPr>
              <a:t>                                     0            1            2            3            4            5            6            7            8            9</a:t>
            </a:r>
          </a:p>
          <a:p>
            <a:pPr marL="0" indent="0">
              <a:spcBef>
                <a:spcPts val="0"/>
              </a:spcBef>
              <a:buNone/>
            </a:pPr>
            <a:r>
              <a:rPr lang="en-US" sz="700" dirty="0" smtClean="0">
                <a:latin typeface="Monaco"/>
                <a:cs typeface="Monaco"/>
              </a:rPr>
              <a:t>box dimension                    128^3         64^3         32^3         16^3          8^3          8^3          8^3          4^3          2^3          9^3        total</a:t>
            </a:r>
          </a:p>
          <a:p>
            <a:pPr marL="0" indent="0">
              <a:spcBef>
                <a:spcPts val="0"/>
              </a:spcBef>
              <a:buNone/>
            </a:pPr>
            <a:r>
              <a:rPr lang="en-US" sz="700" dirty="0" smtClean="0">
                <a:latin typeface="Monaco"/>
                <a:cs typeface="Monaco"/>
              </a:rPr>
              <a:t>------------------        ------------ ------------ ------------ ------------ ------------ ------------ ------------ ------------ ------------ ------------ ------------</a:t>
            </a:r>
          </a:p>
          <a:p>
            <a:pPr marL="0" indent="0">
              <a:spcBef>
                <a:spcPts val="0"/>
              </a:spcBef>
              <a:buNone/>
            </a:pPr>
            <a:r>
              <a:rPr lang="en-US" sz="700" dirty="0" smtClean="0">
                <a:latin typeface="Monaco"/>
                <a:cs typeface="Monaco"/>
              </a:rPr>
              <a:t>smooth                        0.083160     0.009769     0.002024     0.000753     0.000592     0.000711     0.000833     0.001602     0.001382     0.000000     0.100826</a:t>
            </a:r>
          </a:p>
          <a:p>
            <a:pPr marL="0" indent="0">
              <a:spcBef>
                <a:spcPts val="0"/>
              </a:spcBef>
              <a:buNone/>
            </a:pPr>
            <a:r>
              <a:rPr lang="en-US" sz="700" dirty="0" smtClean="0">
                <a:latin typeface="Monaco"/>
                <a:cs typeface="Monaco"/>
              </a:rPr>
              <a:t>residual                      0.018734     0.000940     0.000204     0.000088     0.000073     0.000087     0.000102     0.000181     0.000158     0.000155     0.020721</a:t>
            </a:r>
          </a:p>
          <a:p>
            <a:pPr marL="0" indent="0">
              <a:spcBef>
                <a:spcPts val="0"/>
              </a:spcBef>
              <a:buNone/>
            </a:pPr>
            <a:r>
              <a:rPr lang="en-US" sz="700" dirty="0" err="1" smtClean="0">
                <a:latin typeface="Monaco"/>
                <a:cs typeface="Monaco"/>
              </a:rPr>
              <a:t>applyOp</a:t>
            </a:r>
            <a:r>
              <a:rPr lang="en-US" sz="700" dirty="0" smtClean="0">
                <a:latin typeface="Monaco"/>
                <a:cs typeface="Monaco"/>
              </a:rPr>
              <a:t>                       0.000000     0.000000     0.000000     0.000000     0.000000     0.000000     0.000000     0.000000     0.000000     0.001907     </a:t>
            </a:r>
            <a:r>
              <a:rPr lang="en-US" sz="700" smtClean="0">
                <a:latin typeface="Monaco"/>
                <a:cs typeface="Monaco"/>
              </a:rPr>
              <a:t>0.001907</a:t>
            </a:r>
          </a:p>
          <a:p>
            <a:pPr marL="0" indent="0">
              <a:spcBef>
                <a:spcPts val="0"/>
              </a:spcBef>
              <a:buNone/>
            </a:pPr>
            <a:r>
              <a:rPr lang="en-US" sz="700" smtClean="0">
                <a:latin typeface="Monaco"/>
                <a:cs typeface="Monaco"/>
              </a:rPr>
              <a:t>BLAS1                         0.004449     0.000115     0.000057     0.000053     0.000064     0.000069     0.000082     0.000206     0.000197     0.014692     0.019984</a:t>
            </a:r>
          </a:p>
          <a:p>
            <a:pPr marL="0" indent="0">
              <a:spcBef>
                <a:spcPts val="0"/>
              </a:spcBef>
              <a:buNone/>
            </a:pPr>
            <a:r>
              <a:rPr lang="en-US" sz="700" smtClean="0">
                <a:latin typeface="Monaco"/>
                <a:cs typeface="Monaco"/>
              </a:rPr>
              <a:t>BLAS3                         0.000000     0.000000     0.000000     0.000000     0.000000     0.000000     0.000000     0.000000     0.000000     0.000000     0.000000</a:t>
            </a:r>
          </a:p>
          <a:p>
            <a:pPr marL="0" indent="0">
              <a:spcBef>
                <a:spcPts val="0"/>
              </a:spcBef>
              <a:buNone/>
            </a:pPr>
            <a:r>
              <a:rPr lang="en-US" sz="700" smtClean="0">
                <a:latin typeface="Monaco"/>
                <a:cs typeface="Monaco"/>
              </a:rPr>
              <a:t>Boundary Conditions           0.000000     0.000308     0.000080     0.000017     0.000005     0.000005     0.000005     0.000013     0.000014     0.000011     0.000458</a:t>
            </a:r>
          </a:p>
          <a:p>
            <a:pPr marL="0" indent="0">
              <a:spcBef>
                <a:spcPts val="0"/>
              </a:spcBef>
              <a:buNone/>
            </a:pPr>
            <a:r>
              <a:rPr lang="en-US" sz="700" smtClean="0">
                <a:latin typeface="Monaco"/>
                <a:cs typeface="Monaco"/>
              </a:rPr>
              <a:t>Restriction                   0.000922     0.000350     0.000297     0.000141     0.000435     0.000363     0.000445     0.000603     0.000790     0.000000     0.004346</a:t>
            </a:r>
          </a:p>
          <a:p>
            <a:pPr marL="0" indent="0">
              <a:spcBef>
                <a:spcPts val="0"/>
              </a:spcBef>
              <a:buNone/>
            </a:pPr>
            <a:r>
              <a:rPr lang="en-US" sz="700" smtClean="0">
                <a:latin typeface="Monaco"/>
                <a:cs typeface="Monaco"/>
              </a:rPr>
              <a:t>  local restriction           0.000915     0.000342     0.000288     0.000130     0.000032     0.000037     0.000042     0.000129     0.000146     0.000000     0.002062</a:t>
            </a:r>
          </a:p>
          <a:p>
            <a:pPr marL="0" indent="0">
              <a:spcBef>
                <a:spcPts val="0"/>
              </a:spcBef>
              <a:buNone/>
            </a:pPr>
            <a:r>
              <a:rPr lang="en-US" sz="700" smtClean="0">
                <a:latin typeface="Monaco"/>
                <a:cs typeface="Monaco"/>
              </a:rPr>
              <a:t>  pack MPI buffers            0.000001     0.000001     0.000000     0.000001     0.000001     0.000001     0.000001     0.000001     0.000001     0.000000     0.000007</a:t>
            </a:r>
          </a:p>
          <a:p>
            <a:pPr marL="0" indent="0">
              <a:spcBef>
                <a:spcPts val="0"/>
              </a:spcBef>
              <a:buNone/>
            </a:pPr>
            <a:r>
              <a:rPr lang="en-US" sz="700" smtClean="0">
                <a:latin typeface="Monaco"/>
                <a:cs typeface="Monaco"/>
              </a:rPr>
              <a:t>  unpack MPI buffers          0.000001     0.000001     0.000001     0.000001     0.000095     0.000106     0.000124     0.000140     0.000224     0.000000     0.000694</a:t>
            </a:r>
          </a:p>
          <a:p>
            <a:pPr marL="0" indent="0">
              <a:spcBef>
                <a:spcPts val="0"/>
              </a:spcBef>
              <a:buNone/>
            </a:pPr>
            <a:r>
              <a:rPr lang="en-US" sz="700" smtClean="0">
                <a:latin typeface="Monaco"/>
                <a:cs typeface="Monaco"/>
              </a:rPr>
              <a:t>  MPI_Isend                   0.000001     0.000000     0.000001     0.000001     0.000001     0.000001     0.000001     0.000001     0.000001     0.000000     0.000007</a:t>
            </a:r>
          </a:p>
          <a:p>
            <a:pPr marL="0" indent="0">
              <a:spcBef>
                <a:spcPts val="0"/>
              </a:spcBef>
              <a:buNone/>
            </a:pPr>
            <a:r>
              <a:rPr lang="en-US" sz="700" smtClean="0">
                <a:latin typeface="Monaco"/>
                <a:cs typeface="Monaco"/>
              </a:rPr>
              <a:t>  MPI_Irecv                   0.000001     0.000001     0.000001     0.000001     0.000035     0.000045     0.000061     0.000056     0.000063     0.000000     0.000263</a:t>
            </a:r>
          </a:p>
          <a:p>
            <a:pPr marL="0" indent="0">
              <a:spcBef>
                <a:spcPts val="0"/>
              </a:spcBef>
              <a:buNone/>
            </a:pPr>
            <a:r>
              <a:rPr lang="en-US" sz="700" smtClean="0">
                <a:latin typeface="Monaco"/>
                <a:cs typeface="Monaco"/>
              </a:rPr>
              <a:t>  MPI_Waitall                 0.000000     0.000001     0.000001     0.000001     0.000263     0.000164     0.000205     0.000263     0.000340     0.000000     0.001239</a:t>
            </a:r>
          </a:p>
          <a:p>
            <a:pPr marL="0" indent="0">
              <a:spcBef>
                <a:spcPts val="0"/>
              </a:spcBef>
              <a:buNone/>
            </a:pPr>
            <a:r>
              <a:rPr lang="en-US" sz="700" smtClean="0">
                <a:latin typeface="Monaco"/>
                <a:cs typeface="Monaco"/>
              </a:rPr>
              <a:t>Interpolation                 </a:t>
            </a:r>
            <a:r>
              <a:rPr lang="en-US" sz="700" dirty="0" smtClean="0">
                <a:latin typeface="Monaco"/>
                <a:cs typeface="Monaco"/>
              </a:rPr>
              <a:t>0.002921     0.001742     0.001107     0.000369     0.000499     0.000579     0.000741     0.000631     0.000740     0.000000     0.009329</a:t>
            </a:r>
          </a:p>
          <a:p>
            <a:pPr marL="0" indent="0">
              <a:spcBef>
                <a:spcPts val="0"/>
              </a:spcBef>
              <a:buNone/>
            </a:pPr>
            <a:r>
              <a:rPr lang="en-US" sz="700" dirty="0" smtClean="0">
                <a:latin typeface="Monaco"/>
                <a:cs typeface="Monaco"/>
              </a:rPr>
              <a:t>  local interpolation         0.002916     0.001735     0.001098     0.000358     0.000068     0.000077     0.000085     0.000137     0.000147     0.000000     0.006621</a:t>
            </a:r>
          </a:p>
          <a:p>
            <a:pPr marL="0" indent="0">
              <a:spcBef>
                <a:spcPts val="0"/>
              </a:spcBef>
              <a:buNone/>
            </a:pPr>
            <a:r>
              <a:rPr lang="en-US" sz="700" dirty="0" smtClean="0">
                <a:latin typeface="Monaco"/>
                <a:cs typeface="Monaco"/>
              </a:rPr>
              <a:t>  pack MPI buffers            0.000000     0.000000     0.000001     0.000001     0.000157     0.000179     0.000202     0.000147     0.000238     0.000000     0.000926</a:t>
            </a:r>
          </a:p>
          <a:p>
            <a:pPr marL="0" indent="0">
              <a:spcBef>
                <a:spcPts val="0"/>
              </a:spcBef>
              <a:buNone/>
            </a:pPr>
            <a:r>
              <a:rPr lang="en-US" sz="700" dirty="0" smtClean="0">
                <a:latin typeface="Monaco"/>
                <a:cs typeface="Monaco"/>
              </a:rPr>
              <a:t>  unpack MPI buffers          0.000000     0.000000     0.000001     0.000001     0.000001     0.000001     0.000001     0.000001     0.000002     0.000000     0.000009</a:t>
            </a:r>
          </a:p>
          <a:p>
            <a:pPr marL="0" indent="0">
              <a:spcBef>
                <a:spcPts val="0"/>
              </a:spcBef>
              <a:buNone/>
            </a:pPr>
            <a:r>
              <a:rPr lang="en-US" sz="700" dirty="0" smtClean="0">
                <a:latin typeface="Monaco"/>
                <a:cs typeface="Monaco"/>
              </a:rPr>
              <a:t>  </a:t>
            </a:r>
            <a:r>
              <a:rPr lang="en-US" sz="700" dirty="0" err="1" smtClean="0">
                <a:latin typeface="Monaco"/>
                <a:cs typeface="Monaco"/>
              </a:rPr>
              <a:t>MPI_Isend</a:t>
            </a:r>
            <a:r>
              <a:rPr lang="en-US" sz="700" dirty="0" smtClean="0">
                <a:latin typeface="Monaco"/>
                <a:cs typeface="Monaco"/>
              </a:rPr>
              <a:t>                   0.000000     0.000000     0.000001     0.000001     0.000131     0.000154     0.000196     0.000154     0.000185     0.000000     0.000822</a:t>
            </a:r>
          </a:p>
          <a:p>
            <a:pPr marL="0" indent="0">
              <a:spcBef>
                <a:spcPts val="0"/>
              </a:spcBef>
              <a:buNone/>
            </a:pPr>
            <a:r>
              <a:rPr lang="en-US" sz="700" dirty="0" smtClean="0">
                <a:latin typeface="Monaco"/>
                <a:cs typeface="Monaco"/>
              </a:rPr>
              <a:t>  </a:t>
            </a:r>
            <a:r>
              <a:rPr lang="en-US" sz="700" dirty="0" err="1" smtClean="0">
                <a:latin typeface="Monaco"/>
                <a:cs typeface="Monaco"/>
              </a:rPr>
              <a:t>MPI_Irecv</a:t>
            </a:r>
            <a:r>
              <a:rPr lang="en-US" sz="700" dirty="0" smtClean="0">
                <a:latin typeface="Monaco"/>
                <a:cs typeface="Monaco"/>
              </a:rPr>
              <a:t>                   0.000000     0.000000     0.000001     0.000001     0.000001     0.000001     0.000001     0.000001     0.000001     0.000000     0.000007</a:t>
            </a:r>
          </a:p>
          <a:p>
            <a:pPr marL="0" indent="0">
              <a:spcBef>
                <a:spcPts val="0"/>
              </a:spcBef>
              <a:buNone/>
            </a:pPr>
            <a:r>
              <a:rPr lang="en-US" sz="700" dirty="0" smtClean="0">
                <a:latin typeface="Monaco"/>
                <a:cs typeface="Monaco"/>
              </a:rPr>
              <a:t>  </a:t>
            </a:r>
            <a:r>
              <a:rPr lang="en-US" sz="700" dirty="0" err="1" smtClean="0">
                <a:latin typeface="Monaco"/>
                <a:cs typeface="Monaco"/>
              </a:rPr>
              <a:t>MPI_Waitall</a:t>
            </a:r>
            <a:r>
              <a:rPr lang="en-US" sz="700" dirty="0" smtClean="0">
                <a:latin typeface="Monaco"/>
                <a:cs typeface="Monaco"/>
              </a:rPr>
              <a:t>                 0.000001     0.000001     0.000001     0.000001     0.000132     0.000155     0.000241     0.000176     0.000150     0.000000     0.000856</a:t>
            </a:r>
          </a:p>
          <a:p>
            <a:pPr marL="0" indent="0">
              <a:spcBef>
                <a:spcPts val="0"/>
              </a:spcBef>
              <a:buNone/>
            </a:pPr>
            <a:r>
              <a:rPr lang="en-US" sz="700" dirty="0" smtClean="0">
                <a:latin typeface="Monaco"/>
                <a:cs typeface="Monaco"/>
              </a:rPr>
              <a:t>Ghost Zone Exchange           0.010486     0.005997     0.003671     0.003480     0.003963     0.004767     0.005602     0.007449     0.007796     0.002098     0.055309</a:t>
            </a:r>
          </a:p>
          <a:p>
            <a:pPr marL="0" indent="0">
              <a:spcBef>
                <a:spcPts val="0"/>
              </a:spcBef>
              <a:buNone/>
            </a:pPr>
            <a:r>
              <a:rPr lang="en-US" sz="700" dirty="0" smtClean="0">
                <a:latin typeface="Monaco"/>
                <a:cs typeface="Monaco"/>
              </a:rPr>
              <a:t>  local exchange              0.000003     0.000003     0.000004     0.000005     0.000006     0.000007     0.000008     0.001059     0.001659     0.001838     0.004589</a:t>
            </a:r>
          </a:p>
          <a:p>
            <a:pPr marL="0" indent="0">
              <a:spcBef>
                <a:spcPts val="0"/>
              </a:spcBef>
              <a:buNone/>
            </a:pPr>
            <a:r>
              <a:rPr lang="en-US" sz="700" dirty="0" smtClean="0">
                <a:latin typeface="Monaco"/>
                <a:cs typeface="Monaco"/>
              </a:rPr>
              <a:t>  pack MPI buffers            0.001327     0.000467     0.000442     0.000518     0.000624     0.000743     0.000863     0.000991     0.001208     0.000026     0.007210</a:t>
            </a:r>
          </a:p>
          <a:p>
            <a:pPr marL="0" indent="0">
              <a:spcBef>
                <a:spcPts val="0"/>
              </a:spcBef>
              <a:buNone/>
            </a:pPr>
            <a:r>
              <a:rPr lang="en-US" sz="700" dirty="0" smtClean="0">
                <a:latin typeface="Monaco"/>
                <a:cs typeface="Monaco"/>
              </a:rPr>
              <a:t>  unpack MPI buffers          0.000473     0.000455     0.000485     0.000593     0.000738     0.000878     0.001019     0.001130     0.001331     0.000025     0.007125</a:t>
            </a:r>
          </a:p>
          <a:p>
            <a:pPr marL="0" indent="0">
              <a:spcBef>
                <a:spcPts val="0"/>
              </a:spcBef>
              <a:buNone/>
            </a:pPr>
            <a:r>
              <a:rPr lang="en-US" sz="700" dirty="0" smtClean="0">
                <a:latin typeface="Monaco"/>
                <a:cs typeface="Monaco"/>
              </a:rPr>
              <a:t>  </a:t>
            </a:r>
            <a:r>
              <a:rPr lang="en-US" sz="700" dirty="0" err="1" smtClean="0">
                <a:latin typeface="Monaco"/>
                <a:cs typeface="Monaco"/>
              </a:rPr>
              <a:t>MPI_Isend</a:t>
            </a:r>
            <a:r>
              <a:rPr lang="en-US" sz="700" dirty="0" smtClean="0">
                <a:latin typeface="Monaco"/>
                <a:cs typeface="Monaco"/>
              </a:rPr>
              <a:t>                   0.000302     0.000339     0.000450     0.000781     0.000937     0.001143     0.001334     0.001515     0.001190     0.000018     0.008009</a:t>
            </a:r>
          </a:p>
          <a:p>
            <a:pPr marL="0" indent="0">
              <a:spcBef>
                <a:spcPts val="0"/>
              </a:spcBef>
              <a:buNone/>
            </a:pPr>
            <a:r>
              <a:rPr lang="en-US" sz="700" dirty="0" smtClean="0">
                <a:latin typeface="Monaco"/>
                <a:cs typeface="Monaco"/>
              </a:rPr>
              <a:t>  </a:t>
            </a:r>
            <a:r>
              <a:rPr lang="en-US" sz="700" dirty="0" err="1" smtClean="0">
                <a:latin typeface="Monaco"/>
                <a:cs typeface="Monaco"/>
              </a:rPr>
              <a:t>MPI_Irecv</a:t>
            </a:r>
            <a:r>
              <a:rPr lang="en-US" sz="700" dirty="0" smtClean="0">
                <a:latin typeface="Monaco"/>
                <a:cs typeface="Monaco"/>
              </a:rPr>
              <a:t>                   0.000093     0.000096     0.000140     0.000165     0.000210     0.000250     0.000299     0.000313     0.000257     0.000012     0.001835</a:t>
            </a:r>
          </a:p>
          <a:p>
            <a:pPr marL="0" indent="0">
              <a:spcBef>
                <a:spcPts val="0"/>
              </a:spcBef>
              <a:buNone/>
            </a:pPr>
            <a:r>
              <a:rPr lang="en-US" sz="700" dirty="0" smtClean="0">
                <a:latin typeface="Monaco"/>
                <a:cs typeface="Monaco"/>
              </a:rPr>
              <a:t>  </a:t>
            </a:r>
            <a:r>
              <a:rPr lang="en-US" sz="700" dirty="0" err="1" smtClean="0">
                <a:latin typeface="Monaco"/>
                <a:cs typeface="Monaco"/>
              </a:rPr>
              <a:t>MPI_Waitall</a:t>
            </a:r>
            <a:r>
              <a:rPr lang="en-US" sz="700" dirty="0" smtClean="0">
                <a:latin typeface="Monaco"/>
                <a:cs typeface="Monaco"/>
              </a:rPr>
              <a:t>                 0.008260     0.004603     0.002103     0.001355     0.001370     0.001656     0.001970     0.002306     0.002008     0.000011     0.025641</a:t>
            </a:r>
          </a:p>
          <a:p>
            <a:pPr marL="0" indent="0">
              <a:spcBef>
                <a:spcPts val="0"/>
              </a:spcBef>
              <a:buNone/>
            </a:pPr>
            <a:r>
              <a:rPr lang="en-US" sz="700" dirty="0" err="1" smtClean="0">
                <a:latin typeface="Monaco"/>
                <a:cs typeface="Monaco"/>
              </a:rPr>
              <a:t>MPI_collectives</a:t>
            </a:r>
            <a:r>
              <a:rPr lang="en-US" sz="700" dirty="0" smtClean="0">
                <a:latin typeface="Monaco"/>
                <a:cs typeface="Monaco"/>
              </a:rPr>
              <a:t>               0.001312     0.000000     0.000000     0.000000     0.000000     0.000000     0.000000     0.000000     0.000000     0.002378     0.003691</a:t>
            </a:r>
          </a:p>
          <a:p>
            <a:pPr marL="0" indent="0">
              <a:spcBef>
                <a:spcPts val="0"/>
              </a:spcBef>
              <a:buNone/>
            </a:pPr>
            <a:r>
              <a:rPr lang="en-US" sz="700" dirty="0" smtClean="0">
                <a:latin typeface="Monaco"/>
                <a:cs typeface="Monaco"/>
              </a:rPr>
              <a:t>------------------        ------------ ------------ ------------ ------------ ------------ ------------ ------------ ------------ ------------ ------------ ------------</a:t>
            </a:r>
          </a:p>
          <a:p>
            <a:pPr marL="0" indent="0">
              <a:spcBef>
                <a:spcPts val="0"/>
              </a:spcBef>
              <a:buNone/>
            </a:pPr>
            <a:r>
              <a:rPr lang="en-US" sz="700" dirty="0" smtClean="0">
                <a:latin typeface="Monaco"/>
                <a:cs typeface="Monaco"/>
              </a:rPr>
              <a:t>Total by level                0.122319     0.018799     0.007384     0.004927     0.005706     0.006680     0.008064     0.010724     0.010967     0.021933     0.217503</a:t>
            </a:r>
          </a:p>
          <a:p>
            <a:pPr marL="0" indent="0">
              <a:spcBef>
                <a:spcPts val="0"/>
              </a:spcBef>
              <a:buNone/>
            </a:pPr>
            <a:endParaRPr lang="en-US" sz="700" dirty="0" smtClean="0">
              <a:latin typeface="Monaco"/>
              <a:cs typeface="Monaco"/>
            </a:endParaRPr>
          </a:p>
          <a:p>
            <a:pPr marL="0" indent="0">
              <a:spcBef>
                <a:spcPts val="0"/>
              </a:spcBef>
              <a:buNone/>
            </a:pPr>
            <a:r>
              <a:rPr lang="en-US" sz="700" dirty="0" smtClean="0">
                <a:latin typeface="Monaco"/>
                <a:cs typeface="Monaco"/>
              </a:rPr>
              <a:t>   Total time in </a:t>
            </a:r>
            <a:r>
              <a:rPr lang="en-US" sz="700" dirty="0" err="1" smtClean="0">
                <a:latin typeface="Monaco"/>
                <a:cs typeface="Monaco"/>
              </a:rPr>
              <a:t>MGBuild</a:t>
            </a:r>
            <a:r>
              <a:rPr lang="en-US" sz="700" dirty="0" smtClean="0">
                <a:latin typeface="Monaco"/>
                <a:cs typeface="Monaco"/>
              </a:rPr>
              <a:t>    225.675795 seconds</a:t>
            </a:r>
          </a:p>
          <a:p>
            <a:pPr marL="0" indent="0">
              <a:spcBef>
                <a:spcPts val="0"/>
              </a:spcBef>
              <a:buNone/>
            </a:pPr>
            <a:r>
              <a:rPr lang="en-US" sz="700" dirty="0" smtClean="0">
                <a:latin typeface="Monaco"/>
                <a:cs typeface="Monaco"/>
              </a:rPr>
              <a:t>   Total time in </a:t>
            </a:r>
            <a:r>
              <a:rPr lang="en-US" sz="700" dirty="0" err="1" smtClean="0">
                <a:latin typeface="Monaco"/>
                <a:cs typeface="Monaco"/>
              </a:rPr>
              <a:t>MGSolve</a:t>
            </a:r>
            <a:r>
              <a:rPr lang="en-US" sz="700" dirty="0" smtClean="0">
                <a:latin typeface="Monaco"/>
                <a:cs typeface="Monaco"/>
              </a:rPr>
              <a:t>      0.217941 seconds</a:t>
            </a:r>
          </a:p>
          <a:p>
            <a:pPr marL="0" indent="0">
              <a:spcBef>
                <a:spcPts val="0"/>
              </a:spcBef>
              <a:buNone/>
            </a:pPr>
            <a:r>
              <a:rPr lang="en-US" sz="700" dirty="0" smtClean="0">
                <a:latin typeface="Monaco"/>
                <a:cs typeface="Monaco"/>
              </a:rPr>
              <a:t>      number of </a:t>
            </a:r>
            <a:r>
              <a:rPr lang="en-US" sz="700" dirty="0" err="1" smtClean="0">
                <a:latin typeface="Monaco"/>
                <a:cs typeface="Monaco"/>
              </a:rPr>
              <a:t>v</a:t>
            </a:r>
            <a:r>
              <a:rPr lang="en-US" sz="700" dirty="0" smtClean="0">
                <a:latin typeface="Monaco"/>
                <a:cs typeface="Monaco"/>
              </a:rPr>
              <a:t>-cycles             1</a:t>
            </a:r>
          </a:p>
          <a:p>
            <a:pPr marL="0" indent="0">
              <a:spcBef>
                <a:spcPts val="0"/>
              </a:spcBef>
              <a:buNone/>
            </a:pPr>
            <a:r>
              <a:rPr lang="en-US" sz="700" dirty="0" smtClean="0">
                <a:latin typeface="Monaco"/>
                <a:cs typeface="Monaco"/>
              </a:rPr>
              <a:t>Bottom solver iterations            70</a:t>
            </a:r>
          </a:p>
          <a:p>
            <a:pPr marL="0" indent="0">
              <a:spcBef>
                <a:spcPts val="0"/>
              </a:spcBef>
              <a:buNone/>
            </a:pPr>
            <a:endParaRPr lang="en-US" sz="700" dirty="0" smtClean="0">
              <a:latin typeface="Monaco"/>
              <a:cs typeface="Monaco"/>
            </a:endParaRPr>
          </a:p>
          <a:p>
            <a:pPr marL="0" indent="0">
              <a:spcBef>
                <a:spcPts val="0"/>
              </a:spcBef>
              <a:buNone/>
            </a:pPr>
            <a:r>
              <a:rPr lang="en-US" sz="700" dirty="0" smtClean="0">
                <a:latin typeface="Monaco"/>
                <a:cs typeface="Monaco"/>
              </a:rPr>
              <a:t>            Performance      4.489e+11 DOF/</a:t>
            </a:r>
            <a:r>
              <a:rPr lang="en-US" sz="700" dirty="0" err="1" smtClean="0">
                <a:latin typeface="Monaco"/>
                <a:cs typeface="Monaco"/>
              </a:rPr>
              <a:t>s</a:t>
            </a:r>
            <a:endParaRPr lang="en-US" sz="700" dirty="0" smtClean="0">
              <a:latin typeface="Monaco"/>
              <a:cs typeface="Monaco"/>
            </a:endParaRPr>
          </a:p>
          <a:p>
            <a:pPr marL="0" indent="0">
              <a:spcBef>
                <a:spcPts val="0"/>
              </a:spcBef>
              <a:buNone/>
            </a:pPr>
            <a:endParaRPr lang="en-US" sz="700" dirty="0" smtClean="0">
              <a:latin typeface="Monaco"/>
              <a:cs typeface="Monaco"/>
            </a:endParaRPr>
          </a:p>
          <a:p>
            <a:pPr marL="0" indent="0">
              <a:spcBef>
                <a:spcPts val="0"/>
              </a:spcBef>
              <a:buNone/>
            </a:pPr>
            <a:endParaRPr lang="en-US" sz="700" dirty="0" smtClean="0">
              <a:latin typeface="Monaco"/>
              <a:cs typeface="Monaco"/>
            </a:endParaRPr>
          </a:p>
          <a:p>
            <a:pPr marL="0" indent="0">
              <a:spcBef>
                <a:spcPts val="0"/>
              </a:spcBef>
              <a:buNone/>
            </a:pPr>
            <a:r>
              <a:rPr lang="en-US" sz="700" dirty="0" smtClean="0">
                <a:latin typeface="Monaco"/>
                <a:cs typeface="Monaco"/>
              </a:rPr>
              <a:t>calculating error...</a:t>
            </a:r>
          </a:p>
          <a:p>
            <a:pPr marL="0" indent="0">
              <a:spcBef>
                <a:spcPts val="0"/>
              </a:spcBef>
              <a:buNone/>
            </a:pPr>
            <a:r>
              <a:rPr lang="en-US" sz="700" dirty="0" smtClean="0">
                <a:latin typeface="Monaco"/>
                <a:cs typeface="Monaco"/>
              </a:rPr>
              <a:t> </a:t>
            </a:r>
            <a:r>
              <a:rPr lang="en-US" sz="700" dirty="0" err="1" smtClean="0">
                <a:latin typeface="Monaco"/>
                <a:cs typeface="Monaco"/>
              </a:rPr>
              <a:t>h</a:t>
            </a:r>
            <a:r>
              <a:rPr lang="en-US" sz="700" dirty="0" smtClean="0">
                <a:latin typeface="Monaco"/>
                <a:cs typeface="Monaco"/>
              </a:rPr>
              <a:t> =  2.170138888888889e-04  ||error|| =  4.595122248560908e-11</a:t>
            </a:r>
            <a:endParaRPr lang="en-US" sz="700" dirty="0">
              <a:latin typeface="Monaco"/>
              <a:cs typeface="Monaco"/>
            </a:endParaRPr>
          </a:p>
        </p:txBody>
      </p:sp>
      <p:sp>
        <p:nvSpPr>
          <p:cNvPr id="4" name="Slide Number Placeholder 3"/>
          <p:cNvSpPr>
            <a:spLocks noGrp="1"/>
          </p:cNvSpPr>
          <p:nvPr>
            <p:ph type="sldNum" sz="quarter" idx="10"/>
          </p:nvPr>
        </p:nvSpPr>
        <p:spPr/>
        <p:txBody>
          <a:bodyPr/>
          <a:lstStyle/>
          <a:p>
            <a:fld id="{A6688060-3351-004F-BDDD-4D2330D7A48F}" type="slidenum">
              <a:rPr lang="en-US" smtClean="0"/>
              <a:pPr/>
              <a:t>16</a:t>
            </a:fld>
            <a:endParaRPr lang="en-US"/>
          </a:p>
        </p:txBody>
      </p:sp>
      <p:grpSp>
        <p:nvGrpSpPr>
          <p:cNvPr id="7" name="Group 6"/>
          <p:cNvGrpSpPr/>
          <p:nvPr/>
        </p:nvGrpSpPr>
        <p:grpSpPr>
          <a:xfrm>
            <a:off x="2895600" y="1066800"/>
            <a:ext cx="1371600" cy="3886200"/>
            <a:chOff x="1447800" y="1066800"/>
            <a:chExt cx="1371600" cy="3886200"/>
          </a:xfrm>
        </p:grpSpPr>
        <p:sp>
          <p:nvSpPr>
            <p:cNvPr id="5" name="Rectangle 4"/>
            <p:cNvSpPr/>
            <p:nvPr/>
          </p:nvSpPr>
          <p:spPr bwMode="auto">
            <a:xfrm>
              <a:off x="1447800" y="1295400"/>
              <a:ext cx="762000" cy="3657600"/>
            </a:xfrm>
            <a:prstGeom prst="rect">
              <a:avLst/>
            </a:prstGeom>
            <a:solidFill>
              <a:srgbClr val="FF0080">
                <a:alpha val="10000"/>
              </a:srgbClr>
            </a:solidFill>
            <a:ln w="3175" cap="flat" cmpd="sng" algn="ctr">
              <a:solidFill>
                <a:srgbClr val="FF0080">
                  <a:alpha val="5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6" name="Content Placeholder 2"/>
            <p:cNvSpPr txBox="1">
              <a:spLocks/>
            </p:cNvSpPr>
            <p:nvPr/>
          </p:nvSpPr>
          <p:spPr bwMode="auto">
            <a:xfrm>
              <a:off x="1447800" y="1066800"/>
              <a:ext cx="1371600" cy="3048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marR="0" lvl="0" defTabSz="914400" rtl="0" eaLnBrk="1" fontAlgn="base" latinLnBrk="0" hangingPunct="1">
                <a:lnSpc>
                  <a:spcPct val="100000"/>
                </a:lnSpc>
                <a:spcBef>
                  <a:spcPts val="0"/>
                </a:spcBef>
                <a:spcAft>
                  <a:spcPct val="0"/>
                </a:spcAft>
                <a:buClr>
                  <a:srgbClr val="000080"/>
                </a:buClr>
                <a:buSzPct val="85000"/>
                <a:tabLst/>
                <a:defRPr/>
              </a:pPr>
              <a:r>
                <a:rPr kumimoji="0" lang="en-US" sz="1200" b="1" i="1" u="none" strike="noStrike" kern="0" cap="none" spc="0" normalizeH="0" baseline="0" noProof="0" dirty="0" smtClean="0">
                  <a:ln>
                    <a:noFill/>
                  </a:ln>
                  <a:solidFill>
                    <a:srgbClr val="FF0080"/>
                  </a:solidFill>
                  <a:effectLst>
                    <a:glow rad="101600">
                      <a:schemeClr val="bg1">
                        <a:alpha val="75000"/>
                      </a:schemeClr>
                    </a:glow>
                  </a:effectLst>
                  <a:uLnTx/>
                  <a:uFillTx/>
                  <a:latin typeface="+mn-lt"/>
                  <a:ea typeface="+mn-ea"/>
                  <a:cs typeface="+mn-cs"/>
                </a:rPr>
                <a:t>Time within a MG level by function</a:t>
              </a:r>
              <a:endParaRPr kumimoji="0" lang="en-US" sz="1200" b="1" i="0" u="none" strike="noStrike" kern="0" cap="none" spc="0" normalizeH="0" baseline="0" noProof="0" dirty="0" smtClean="0">
                <a:ln>
                  <a:noFill/>
                </a:ln>
                <a:solidFill>
                  <a:srgbClr val="FF0080"/>
                </a:solidFill>
                <a:effectLst>
                  <a:glow rad="101600">
                    <a:schemeClr val="bg1">
                      <a:alpha val="75000"/>
                    </a:schemeClr>
                  </a:glow>
                </a:effectLst>
                <a:uLnTx/>
                <a:uFillTx/>
                <a:latin typeface="+mn-lt"/>
                <a:ea typeface="+mn-ea"/>
                <a:cs typeface="+mn-cs"/>
              </a:endParaRPr>
            </a:p>
          </p:txBody>
        </p:sp>
      </p:grpSp>
      <p:grpSp>
        <p:nvGrpSpPr>
          <p:cNvPr id="8" name="Group 7"/>
          <p:cNvGrpSpPr/>
          <p:nvPr/>
        </p:nvGrpSpPr>
        <p:grpSpPr>
          <a:xfrm>
            <a:off x="0" y="3657600"/>
            <a:ext cx="9144000" cy="228600"/>
            <a:chOff x="-152400" y="3200400"/>
            <a:chExt cx="9144000" cy="228600"/>
          </a:xfrm>
        </p:grpSpPr>
        <p:sp>
          <p:nvSpPr>
            <p:cNvPr id="9" name="Rectangle 8"/>
            <p:cNvSpPr/>
            <p:nvPr/>
          </p:nvSpPr>
          <p:spPr bwMode="auto">
            <a:xfrm>
              <a:off x="-152400" y="3352800"/>
              <a:ext cx="9144000" cy="76200"/>
            </a:xfrm>
            <a:prstGeom prst="rect">
              <a:avLst/>
            </a:prstGeom>
            <a:solidFill>
              <a:srgbClr val="0000FF">
                <a:alpha val="10000"/>
              </a:srgbClr>
            </a:solidFill>
            <a:ln w="3175" cap="flat" cmpd="sng" algn="ctr">
              <a:solidFill>
                <a:srgbClr val="0000FF">
                  <a:alpha val="5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10" name="Content Placeholder 2"/>
            <p:cNvSpPr txBox="1">
              <a:spLocks/>
            </p:cNvSpPr>
            <p:nvPr/>
          </p:nvSpPr>
          <p:spPr bwMode="auto">
            <a:xfrm>
              <a:off x="-152400" y="3200400"/>
              <a:ext cx="2209800" cy="1524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marR="0" lvl="0" algn="ctr" defTabSz="914400" rtl="0" eaLnBrk="1" fontAlgn="base" latinLnBrk="0" hangingPunct="1">
                <a:lnSpc>
                  <a:spcPct val="100000"/>
                </a:lnSpc>
                <a:spcBef>
                  <a:spcPts val="0"/>
                </a:spcBef>
                <a:spcAft>
                  <a:spcPct val="0"/>
                </a:spcAft>
                <a:buClr>
                  <a:srgbClr val="000080"/>
                </a:buClr>
                <a:buSzPct val="85000"/>
                <a:tabLst/>
                <a:defRPr/>
              </a:pPr>
              <a:r>
                <a:rPr kumimoji="0" lang="en-US" sz="1200" b="1" i="1" u="none" strike="noStrike" kern="0" cap="none" spc="0" normalizeH="0" baseline="0" noProof="0" dirty="0" smtClean="0">
                  <a:ln>
                    <a:noFill/>
                  </a:ln>
                  <a:solidFill>
                    <a:srgbClr val="0000FF"/>
                  </a:solidFill>
                  <a:effectLst>
                    <a:glow rad="101600">
                      <a:schemeClr val="bg1">
                        <a:alpha val="75000"/>
                      </a:schemeClr>
                    </a:glow>
                  </a:effectLst>
                  <a:uLnTx/>
                  <a:uFillTx/>
                  <a:latin typeface="+mn-lt"/>
                  <a:ea typeface="+mn-ea"/>
                  <a:cs typeface="+mn-cs"/>
                </a:rPr>
                <a:t>Time in an</a:t>
              </a:r>
              <a:r>
                <a:rPr kumimoji="0" lang="en-US" sz="1200" b="1" i="1" u="none" strike="noStrike" kern="0" cap="none" spc="0" normalizeH="0" noProof="0" dirty="0" smtClean="0">
                  <a:ln>
                    <a:noFill/>
                  </a:ln>
                  <a:solidFill>
                    <a:srgbClr val="0000FF"/>
                  </a:solidFill>
                  <a:effectLst>
                    <a:glow rad="101600">
                      <a:schemeClr val="bg1">
                        <a:alpha val="75000"/>
                      </a:schemeClr>
                    </a:glow>
                  </a:effectLst>
                  <a:uLnTx/>
                  <a:uFillTx/>
                  <a:latin typeface="+mn-lt"/>
                  <a:ea typeface="+mn-ea"/>
                  <a:cs typeface="+mn-cs"/>
                </a:rPr>
                <a:t> operation by </a:t>
              </a:r>
              <a:r>
                <a:rPr kumimoji="0" lang="en-US" sz="1200" b="1" i="1" u="none" strike="noStrike" kern="0" cap="none" spc="0" normalizeH="0" baseline="0" noProof="0" dirty="0" smtClean="0">
                  <a:ln>
                    <a:noFill/>
                  </a:ln>
                  <a:solidFill>
                    <a:srgbClr val="0000FF"/>
                  </a:solidFill>
                  <a:effectLst>
                    <a:glow rad="101600">
                      <a:schemeClr val="bg1">
                        <a:alpha val="75000"/>
                      </a:schemeClr>
                    </a:glow>
                  </a:effectLst>
                  <a:uLnTx/>
                  <a:uFillTx/>
                  <a:latin typeface="+mn-lt"/>
                  <a:ea typeface="+mn-ea"/>
                  <a:cs typeface="+mn-cs"/>
                </a:rPr>
                <a:t>level</a:t>
              </a:r>
              <a:endParaRPr kumimoji="0" lang="en-US" sz="1200" b="1" i="0" u="none" strike="noStrike" kern="0" cap="none" spc="0" normalizeH="0" baseline="0" noProof="0" dirty="0" smtClean="0">
                <a:ln>
                  <a:noFill/>
                </a:ln>
                <a:solidFill>
                  <a:srgbClr val="0000FF"/>
                </a:solidFill>
                <a:effectLst>
                  <a:glow rad="101600">
                    <a:schemeClr val="bg1">
                      <a:alpha val="75000"/>
                    </a:schemeClr>
                  </a:glow>
                </a:effectLst>
                <a:uLnTx/>
                <a:uFillTx/>
                <a:latin typeface="+mn-lt"/>
                <a:ea typeface="+mn-ea"/>
                <a:cs typeface="+mn-cs"/>
              </a:endParaRPr>
            </a:p>
          </p:txBody>
        </p:sp>
      </p:grpSp>
      <p:grpSp>
        <p:nvGrpSpPr>
          <p:cNvPr id="11" name="Group 10"/>
          <p:cNvGrpSpPr/>
          <p:nvPr/>
        </p:nvGrpSpPr>
        <p:grpSpPr>
          <a:xfrm>
            <a:off x="7924800" y="1066800"/>
            <a:ext cx="1219200" cy="3886200"/>
            <a:chOff x="990600" y="1066800"/>
            <a:chExt cx="1219200" cy="3886200"/>
          </a:xfrm>
        </p:grpSpPr>
        <p:sp>
          <p:nvSpPr>
            <p:cNvPr id="12" name="Rectangle 11"/>
            <p:cNvSpPr/>
            <p:nvPr/>
          </p:nvSpPr>
          <p:spPr bwMode="auto">
            <a:xfrm>
              <a:off x="1600200" y="1295400"/>
              <a:ext cx="609600" cy="3657600"/>
            </a:xfrm>
            <a:prstGeom prst="rect">
              <a:avLst/>
            </a:prstGeom>
            <a:solidFill>
              <a:srgbClr val="008000">
                <a:alpha val="10000"/>
              </a:srgbClr>
            </a:solidFill>
            <a:ln w="3175" cap="flat" cmpd="sng" algn="ctr">
              <a:solidFill>
                <a:srgbClr val="008000">
                  <a:alpha val="5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13" name="Content Placeholder 2"/>
            <p:cNvSpPr txBox="1">
              <a:spLocks/>
            </p:cNvSpPr>
            <p:nvPr/>
          </p:nvSpPr>
          <p:spPr bwMode="auto">
            <a:xfrm>
              <a:off x="990600" y="1066800"/>
              <a:ext cx="1066800" cy="3048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marR="0" lvl="0" algn="r" defTabSz="914400" rtl="0" eaLnBrk="1" fontAlgn="base" latinLnBrk="0" hangingPunct="1">
                <a:lnSpc>
                  <a:spcPct val="100000"/>
                </a:lnSpc>
                <a:spcBef>
                  <a:spcPts val="0"/>
                </a:spcBef>
                <a:spcAft>
                  <a:spcPct val="0"/>
                </a:spcAft>
                <a:buClr>
                  <a:srgbClr val="000080"/>
                </a:buClr>
                <a:buSzPct val="85000"/>
                <a:tabLst/>
                <a:defRPr/>
              </a:pPr>
              <a:r>
                <a:rPr kumimoji="0" lang="en-US" sz="1200" b="1" i="1" u="none" strike="noStrike" kern="0" cap="none" spc="0" normalizeH="0" baseline="0" noProof="0" dirty="0" smtClean="0">
                  <a:ln>
                    <a:noFill/>
                  </a:ln>
                  <a:solidFill>
                    <a:srgbClr val="008000"/>
                  </a:solidFill>
                  <a:effectLst>
                    <a:glow rad="101600">
                      <a:schemeClr val="bg1">
                        <a:alpha val="75000"/>
                      </a:schemeClr>
                    </a:glow>
                  </a:effectLst>
                  <a:uLnTx/>
                  <a:uFillTx/>
                  <a:latin typeface="+mn-lt"/>
                  <a:ea typeface="+mn-ea"/>
                  <a:cs typeface="+mn-cs"/>
                </a:rPr>
                <a:t>Total Time by function</a:t>
              </a:r>
              <a:endParaRPr kumimoji="0" lang="en-US" sz="1200" b="1" i="0" u="none" strike="noStrike" kern="0" cap="none" spc="0" normalizeH="0" baseline="0" noProof="0" dirty="0" smtClean="0">
                <a:ln>
                  <a:noFill/>
                </a:ln>
                <a:solidFill>
                  <a:srgbClr val="008000"/>
                </a:solidFill>
                <a:effectLst>
                  <a:glow rad="101600">
                    <a:schemeClr val="bg1">
                      <a:alpha val="75000"/>
                    </a:schemeClr>
                  </a:glow>
                </a:effectLst>
                <a:uLnTx/>
                <a:uFillTx/>
                <a:latin typeface="+mn-lt"/>
                <a:ea typeface="+mn-ea"/>
                <a:cs typeface="+mn-cs"/>
              </a:endParaRPr>
            </a:p>
          </p:txBody>
        </p:sp>
      </p:grpSp>
      <p:grpSp>
        <p:nvGrpSpPr>
          <p:cNvPr id="17" name="Group 16"/>
          <p:cNvGrpSpPr/>
          <p:nvPr/>
        </p:nvGrpSpPr>
        <p:grpSpPr>
          <a:xfrm>
            <a:off x="0" y="5638800"/>
            <a:ext cx="5410200" cy="457200"/>
            <a:chOff x="0" y="4572000"/>
            <a:chExt cx="5410200" cy="457200"/>
          </a:xfrm>
        </p:grpSpPr>
        <p:sp>
          <p:nvSpPr>
            <p:cNvPr id="18" name="Rectangle 17"/>
            <p:cNvSpPr/>
            <p:nvPr/>
          </p:nvSpPr>
          <p:spPr bwMode="auto">
            <a:xfrm>
              <a:off x="0" y="4724400"/>
              <a:ext cx="3505200" cy="304800"/>
            </a:xfrm>
            <a:prstGeom prst="rect">
              <a:avLst/>
            </a:prstGeom>
            <a:solidFill>
              <a:srgbClr val="660066">
                <a:alpha val="10000"/>
              </a:srgbClr>
            </a:solidFill>
            <a:ln w="3175" cap="flat" cmpd="sng" algn="ctr">
              <a:solidFill>
                <a:srgbClr val="660066">
                  <a:alpha val="5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19" name="Content Placeholder 2"/>
            <p:cNvSpPr txBox="1">
              <a:spLocks/>
            </p:cNvSpPr>
            <p:nvPr/>
          </p:nvSpPr>
          <p:spPr bwMode="auto">
            <a:xfrm>
              <a:off x="2971800" y="4572000"/>
              <a:ext cx="2438400" cy="3048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marR="0" lvl="0" defTabSz="914400" rtl="0" eaLnBrk="1" fontAlgn="base" latinLnBrk="0" hangingPunct="1">
                <a:lnSpc>
                  <a:spcPct val="100000"/>
                </a:lnSpc>
                <a:spcBef>
                  <a:spcPts val="0"/>
                </a:spcBef>
                <a:spcAft>
                  <a:spcPct val="0"/>
                </a:spcAft>
                <a:buClr>
                  <a:srgbClr val="000080"/>
                </a:buClr>
                <a:buSzPct val="85000"/>
                <a:tabLst/>
                <a:defRPr/>
              </a:pPr>
              <a:r>
                <a:rPr lang="en-US" sz="1200" b="1" i="1" kern="0" dirty="0" smtClean="0">
                  <a:solidFill>
                    <a:srgbClr val="660066"/>
                  </a:solidFill>
                  <a:effectLst>
                    <a:glow rad="101600">
                      <a:schemeClr val="bg1">
                        <a:alpha val="75000"/>
                      </a:schemeClr>
                    </a:glow>
                  </a:effectLst>
                  <a:latin typeface="+mn-lt"/>
                  <a:ea typeface="+mn-ea"/>
                  <a:cs typeface="+mn-cs"/>
                </a:rPr>
                <a:t>Used to verify implementation…</a:t>
              </a:r>
              <a:r>
                <a:rPr kumimoji="0" lang="en-US" sz="1200" b="1" i="1" u="none" strike="noStrike" kern="0" cap="none" spc="0" normalizeH="0" baseline="0" noProof="0" dirty="0" smtClean="0">
                  <a:ln>
                    <a:noFill/>
                  </a:ln>
                  <a:solidFill>
                    <a:srgbClr val="660066"/>
                  </a:solidFill>
                  <a:effectLst>
                    <a:glow rad="101600">
                      <a:schemeClr val="bg1">
                        <a:alpha val="75000"/>
                      </a:schemeClr>
                    </a:glow>
                  </a:effectLst>
                  <a:uLnTx/>
                  <a:uFillTx/>
                  <a:latin typeface="+mn-lt"/>
                  <a:ea typeface="+mn-ea"/>
                  <a:cs typeface="+mn-cs"/>
                </a:rPr>
                <a:t>error </a:t>
              </a:r>
              <a:r>
                <a:rPr lang="en-US" sz="1200" b="1" i="1" kern="0" dirty="0" smtClean="0">
                  <a:solidFill>
                    <a:srgbClr val="660066"/>
                  </a:solidFill>
                  <a:effectLst>
                    <a:glow rad="101600">
                      <a:schemeClr val="bg1">
                        <a:alpha val="75000"/>
                      </a:schemeClr>
                    </a:glow>
                  </a:effectLst>
                  <a:latin typeface="+mn-lt"/>
                  <a:ea typeface="+mn-ea"/>
                  <a:cs typeface="+mn-cs"/>
                </a:rPr>
                <a:t>should be 2</a:t>
              </a:r>
              <a:r>
                <a:rPr lang="en-US" sz="1200" b="1" i="1" kern="0" baseline="30000" dirty="0" smtClean="0">
                  <a:solidFill>
                    <a:srgbClr val="660066"/>
                  </a:solidFill>
                  <a:effectLst>
                    <a:glow rad="101600">
                      <a:schemeClr val="bg1">
                        <a:alpha val="75000"/>
                      </a:schemeClr>
                    </a:glow>
                  </a:effectLst>
                  <a:latin typeface="+mn-lt"/>
                  <a:ea typeface="+mn-ea"/>
                  <a:cs typeface="+mn-cs"/>
                </a:rPr>
                <a:t>nd</a:t>
              </a:r>
              <a:r>
                <a:rPr lang="en-US" sz="1200" b="1" i="1" kern="0" dirty="0" smtClean="0">
                  <a:solidFill>
                    <a:srgbClr val="660066"/>
                  </a:solidFill>
                  <a:effectLst>
                    <a:glow rad="101600">
                      <a:schemeClr val="bg1">
                        <a:alpha val="75000"/>
                      </a:schemeClr>
                    </a:glow>
                  </a:effectLst>
                  <a:latin typeface="+mn-lt"/>
                  <a:ea typeface="+mn-ea"/>
                  <a:cs typeface="+mn-cs"/>
                </a:rPr>
                <a:t> order</a:t>
              </a:r>
              <a:endParaRPr kumimoji="0" lang="en-US" sz="1200" b="1" i="0" u="none" strike="noStrike" kern="0" cap="none" spc="0" normalizeH="0" baseline="0" noProof="0" dirty="0" smtClean="0">
                <a:ln>
                  <a:noFill/>
                </a:ln>
                <a:solidFill>
                  <a:srgbClr val="660066"/>
                </a:solidFill>
                <a:effectLst>
                  <a:glow rad="101600">
                    <a:schemeClr val="bg1">
                      <a:alpha val="75000"/>
                    </a:schemeClr>
                  </a:glow>
                </a:effectLst>
                <a:uLnTx/>
                <a:uFillTx/>
                <a:latin typeface="+mn-lt"/>
                <a:ea typeface="+mn-ea"/>
                <a:cs typeface="+mn-cs"/>
              </a:endParaRPr>
            </a:p>
          </p:txBody>
        </p:sp>
      </p:grpSp>
      <p:grpSp>
        <p:nvGrpSpPr>
          <p:cNvPr id="35" name="Group 34"/>
          <p:cNvGrpSpPr/>
          <p:nvPr/>
        </p:nvGrpSpPr>
        <p:grpSpPr>
          <a:xfrm>
            <a:off x="990600" y="1600200"/>
            <a:ext cx="1905000" cy="3657600"/>
            <a:chOff x="990600" y="1600200"/>
            <a:chExt cx="1905000" cy="3657600"/>
          </a:xfrm>
        </p:grpSpPr>
        <p:sp>
          <p:nvSpPr>
            <p:cNvPr id="20" name="Oval 19"/>
            <p:cNvSpPr/>
            <p:nvPr/>
          </p:nvSpPr>
          <p:spPr bwMode="auto">
            <a:xfrm>
              <a:off x="1600200" y="1600200"/>
              <a:ext cx="609600" cy="228600"/>
            </a:xfrm>
            <a:prstGeom prst="ellipse">
              <a:avLst/>
            </a:prstGeom>
            <a:solidFill>
              <a:srgbClr val="FFFF00">
                <a:alpha val="50000"/>
              </a:srgbClr>
            </a:solidFill>
            <a:ln w="9525" cap="flat" cmpd="sng" algn="ctr">
              <a:solidFill>
                <a:srgbClr val="FF6600">
                  <a:alpha val="5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21" name="Oval 20"/>
            <p:cNvSpPr/>
            <p:nvPr/>
          </p:nvSpPr>
          <p:spPr bwMode="auto">
            <a:xfrm>
              <a:off x="1600200" y="5029200"/>
              <a:ext cx="990600" cy="228600"/>
            </a:xfrm>
            <a:prstGeom prst="ellipse">
              <a:avLst/>
            </a:prstGeom>
            <a:solidFill>
              <a:srgbClr val="FFFF00">
                <a:alpha val="50000"/>
              </a:srgbClr>
            </a:solidFill>
            <a:ln w="9525" cap="flat" cmpd="sng" algn="ctr">
              <a:solidFill>
                <a:srgbClr val="FF6600">
                  <a:alpha val="5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23" name="Curved Connector 22"/>
            <p:cNvCxnSpPr>
              <a:stCxn id="20" idx="4"/>
              <a:endCxn id="21" idx="0"/>
            </p:cNvCxnSpPr>
            <p:nvPr/>
          </p:nvCxnSpPr>
          <p:spPr bwMode="auto">
            <a:xfrm rot="16200000" flipH="1">
              <a:off x="400050" y="3333750"/>
              <a:ext cx="3200400" cy="190500"/>
            </a:xfrm>
            <a:prstGeom prst="curvedConnector3">
              <a:avLst>
                <a:gd name="adj1" fmla="val 50000"/>
              </a:avLst>
            </a:prstGeom>
            <a:solidFill>
              <a:schemeClr val="accent1"/>
            </a:solidFill>
            <a:ln w="25400" cap="flat" cmpd="sng" algn="ctr">
              <a:solidFill>
                <a:srgbClr val="FF6600">
                  <a:alpha val="50000"/>
                </a:srgbClr>
              </a:solidFill>
              <a:prstDash val="solid"/>
              <a:round/>
              <a:headEnd type="none" w="med" len="med"/>
              <a:tailEnd type="triangle" w="lg" len="sm"/>
            </a:ln>
            <a:effectLst/>
          </p:spPr>
        </p:cxnSp>
        <p:sp>
          <p:nvSpPr>
            <p:cNvPr id="34" name="Content Placeholder 2"/>
            <p:cNvSpPr txBox="1">
              <a:spLocks/>
            </p:cNvSpPr>
            <p:nvPr/>
          </p:nvSpPr>
          <p:spPr bwMode="auto">
            <a:xfrm>
              <a:off x="990600" y="1828800"/>
              <a:ext cx="1905000" cy="3048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marR="0" lvl="0" algn="ctr" defTabSz="914400" rtl="0" eaLnBrk="1" fontAlgn="base" latinLnBrk="0" hangingPunct="1">
                <a:lnSpc>
                  <a:spcPct val="100000"/>
                </a:lnSpc>
                <a:spcBef>
                  <a:spcPts val="0"/>
                </a:spcBef>
                <a:spcAft>
                  <a:spcPct val="0"/>
                </a:spcAft>
                <a:buClr>
                  <a:srgbClr val="000080"/>
                </a:buClr>
                <a:buSzPct val="85000"/>
                <a:tabLst/>
                <a:defRPr/>
              </a:pPr>
              <a:r>
                <a:rPr kumimoji="0" lang="en-US" sz="1200" b="1" i="1" u="none" strike="noStrike" kern="0" cap="none" spc="0" normalizeH="0" baseline="0" noProof="0" dirty="0" smtClean="0">
                  <a:ln>
                    <a:noFill/>
                  </a:ln>
                  <a:solidFill>
                    <a:srgbClr val="FFFF00"/>
                  </a:solidFill>
                  <a:effectLst>
                    <a:glow rad="101600">
                      <a:srgbClr val="FF6600">
                        <a:alpha val="75000"/>
                      </a:srgbClr>
                    </a:glow>
                  </a:effectLst>
                  <a:uLnTx/>
                  <a:uFillTx/>
                  <a:latin typeface="+mn-lt"/>
                  <a:ea typeface="+mn-ea"/>
                  <a:cs typeface="+mn-cs"/>
                </a:rPr>
                <a:t>smooth on finest</a:t>
              </a:r>
              <a:r>
                <a:rPr kumimoji="0" lang="en-US" sz="1200" b="1" i="1" u="none" strike="noStrike" kern="0" cap="none" spc="0" normalizeH="0" noProof="0" dirty="0" smtClean="0">
                  <a:ln>
                    <a:noFill/>
                  </a:ln>
                  <a:solidFill>
                    <a:srgbClr val="FFFF00"/>
                  </a:solidFill>
                  <a:effectLst>
                    <a:glow rad="101600">
                      <a:srgbClr val="FF6600">
                        <a:alpha val="75000"/>
                      </a:srgbClr>
                    </a:glow>
                  </a:effectLst>
                  <a:uLnTx/>
                  <a:uFillTx/>
                  <a:latin typeface="+mn-lt"/>
                  <a:ea typeface="+mn-ea"/>
                  <a:cs typeface="+mn-cs"/>
                </a:rPr>
                <a:t> level </a:t>
              </a:r>
              <a:r>
                <a:rPr kumimoji="0" lang="en-US" sz="1200" b="1" i="1" u="none" strike="noStrike" kern="0" cap="none" spc="0" normalizeH="0" baseline="0" noProof="0" dirty="0" smtClean="0">
                  <a:ln>
                    <a:noFill/>
                  </a:ln>
                  <a:solidFill>
                    <a:srgbClr val="FFFF00"/>
                  </a:solidFill>
                  <a:effectLst>
                    <a:glow rad="101600">
                      <a:srgbClr val="FF6600">
                        <a:alpha val="75000"/>
                      </a:srgbClr>
                    </a:glow>
                  </a:effectLst>
                  <a:uLnTx/>
                  <a:uFillTx/>
                  <a:latin typeface="+mn-lt"/>
                  <a:ea typeface="+mn-ea"/>
                  <a:cs typeface="+mn-cs"/>
                </a:rPr>
                <a:t>is only 38% of solve time</a:t>
              </a:r>
              <a:endParaRPr kumimoji="0" lang="en-US" sz="1200" b="1" i="0" u="none" strike="noStrike" kern="0" cap="none" spc="0" normalizeH="0" baseline="0" noProof="0" dirty="0" smtClean="0">
                <a:ln>
                  <a:noFill/>
                </a:ln>
                <a:solidFill>
                  <a:srgbClr val="FFFF00"/>
                </a:solidFill>
                <a:effectLst>
                  <a:glow rad="101600">
                    <a:srgbClr val="FF6600">
                      <a:alpha val="75000"/>
                    </a:srgbClr>
                  </a:glow>
                </a:effectLst>
                <a:uLnTx/>
                <a:uFillTx/>
                <a:latin typeface="+mn-lt"/>
                <a:ea typeface="+mn-ea"/>
                <a:cs typeface="+mn-cs"/>
              </a:endParaRPr>
            </a:p>
          </p:txBody>
        </p:sp>
      </p:grpSp>
      <p:grpSp>
        <p:nvGrpSpPr>
          <p:cNvPr id="14" name="Group 13"/>
          <p:cNvGrpSpPr/>
          <p:nvPr/>
        </p:nvGrpSpPr>
        <p:grpSpPr>
          <a:xfrm>
            <a:off x="228600" y="4876800"/>
            <a:ext cx="5105400" cy="304800"/>
            <a:chOff x="152400" y="4724400"/>
            <a:chExt cx="5105400" cy="304800"/>
          </a:xfrm>
        </p:grpSpPr>
        <p:sp>
          <p:nvSpPr>
            <p:cNvPr id="15" name="Rectangle 14"/>
            <p:cNvSpPr/>
            <p:nvPr/>
          </p:nvSpPr>
          <p:spPr bwMode="auto">
            <a:xfrm>
              <a:off x="152400" y="4800600"/>
              <a:ext cx="2362200" cy="152400"/>
            </a:xfrm>
            <a:prstGeom prst="rect">
              <a:avLst/>
            </a:prstGeom>
            <a:solidFill>
              <a:srgbClr val="FF6600">
                <a:alpha val="10000"/>
              </a:srgbClr>
            </a:solidFill>
            <a:ln w="3175" cap="flat" cmpd="sng" algn="ctr">
              <a:solidFill>
                <a:srgbClr val="FF6600">
                  <a:alpha val="5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16" name="Content Placeholder 2"/>
            <p:cNvSpPr txBox="1">
              <a:spLocks/>
            </p:cNvSpPr>
            <p:nvPr/>
          </p:nvSpPr>
          <p:spPr bwMode="auto">
            <a:xfrm>
              <a:off x="2209800" y="4724400"/>
              <a:ext cx="3048000" cy="3048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marR="0" lvl="0" defTabSz="914400" rtl="0" eaLnBrk="1" fontAlgn="base" latinLnBrk="0" hangingPunct="1">
                <a:lnSpc>
                  <a:spcPct val="100000"/>
                </a:lnSpc>
                <a:spcBef>
                  <a:spcPts val="0"/>
                </a:spcBef>
                <a:spcAft>
                  <a:spcPct val="0"/>
                </a:spcAft>
                <a:buClr>
                  <a:srgbClr val="000080"/>
                </a:buClr>
                <a:buSzPct val="85000"/>
                <a:tabLst/>
                <a:defRPr/>
              </a:pPr>
              <a:r>
                <a:rPr kumimoji="0" lang="en-US" sz="1200" b="1" i="1" u="none" strike="noStrike" kern="0" cap="none" spc="0" normalizeH="0" baseline="0" noProof="0" dirty="0" smtClean="0">
                  <a:ln>
                    <a:noFill/>
                  </a:ln>
                  <a:solidFill>
                    <a:srgbClr val="FF6600"/>
                  </a:solidFill>
                  <a:effectLst>
                    <a:glow rad="101600">
                      <a:schemeClr val="bg1">
                        <a:alpha val="75000"/>
                      </a:schemeClr>
                    </a:glow>
                  </a:effectLst>
                  <a:uLnTx/>
                  <a:uFillTx/>
                  <a:latin typeface="+mn-lt"/>
                  <a:ea typeface="+mn-ea"/>
                  <a:cs typeface="+mn-cs"/>
                </a:rPr>
                <a:t>demonstrates performance of </a:t>
              </a:r>
              <a:r>
                <a:rPr kumimoji="0" lang="en-US" sz="1200" b="1" i="1" u="none" strike="noStrike" kern="0" cap="none" spc="0" normalizeH="0" baseline="0" noProof="0" dirty="0" err="1" smtClean="0">
                  <a:ln>
                    <a:noFill/>
                  </a:ln>
                  <a:solidFill>
                    <a:srgbClr val="FF6600"/>
                  </a:solidFill>
                  <a:effectLst>
                    <a:glow rad="101600">
                      <a:schemeClr val="bg1">
                        <a:alpha val="75000"/>
                      </a:schemeClr>
                    </a:glow>
                  </a:effectLst>
                  <a:uLnTx/>
                  <a:uFillTx/>
                  <a:latin typeface="+mn-lt"/>
                  <a:ea typeface="+mn-ea"/>
                  <a:cs typeface="+mn-cs"/>
                </a:rPr>
                <a:t>MPICH’s</a:t>
              </a:r>
              <a:r>
                <a:rPr kumimoji="0" lang="en-US" sz="1200" b="1" i="1" u="none" strike="noStrike" kern="0" cap="none" spc="0" normalizeH="0" baseline="0" noProof="0" dirty="0" smtClean="0">
                  <a:ln>
                    <a:noFill/>
                  </a:ln>
                  <a:solidFill>
                    <a:srgbClr val="FF6600"/>
                  </a:solidFill>
                  <a:effectLst>
                    <a:glow rad="101600">
                      <a:schemeClr val="bg1">
                        <a:alpha val="75000"/>
                      </a:schemeClr>
                    </a:glow>
                  </a:effectLst>
                  <a:uLnTx/>
                  <a:uFillTx/>
                  <a:latin typeface="+mn-lt"/>
                  <a:ea typeface="+mn-ea"/>
                  <a:cs typeface="+mn-cs"/>
                </a:rPr>
                <a:t> </a:t>
              </a:r>
              <a:r>
                <a:rPr kumimoji="0" lang="en-US" sz="1200" b="1" i="1" u="none" strike="noStrike" kern="0" cap="none" spc="0" normalizeH="0" baseline="0" noProof="0" dirty="0" err="1" smtClean="0">
                  <a:ln>
                    <a:noFill/>
                  </a:ln>
                  <a:solidFill>
                    <a:srgbClr val="FF6600"/>
                  </a:solidFill>
                  <a:effectLst>
                    <a:glow rad="101600">
                      <a:schemeClr val="bg1">
                        <a:alpha val="75000"/>
                      </a:schemeClr>
                    </a:glow>
                  </a:effectLst>
                  <a:uLnTx/>
                  <a:uFillTx/>
                  <a:latin typeface="+mn-lt"/>
                  <a:ea typeface="+mn-ea"/>
                  <a:cs typeface="+mn-cs"/>
                </a:rPr>
                <a:t>MPI_Comm_split</a:t>
              </a:r>
              <a:r>
                <a:rPr kumimoji="0" lang="en-US" sz="1200" b="1" i="1" u="none" strike="noStrike" kern="0" cap="none" spc="0" normalizeH="0" baseline="0" noProof="0" dirty="0" smtClean="0">
                  <a:ln>
                    <a:noFill/>
                  </a:ln>
                  <a:solidFill>
                    <a:srgbClr val="FF6600"/>
                  </a:solidFill>
                  <a:effectLst>
                    <a:glow rad="101600">
                      <a:schemeClr val="bg1">
                        <a:alpha val="75000"/>
                      </a:schemeClr>
                    </a:glow>
                  </a:effectLst>
                  <a:uLnTx/>
                  <a:uFillTx/>
                  <a:latin typeface="+mn-lt"/>
                  <a:ea typeface="+mn-ea"/>
                  <a:cs typeface="+mn-cs"/>
                </a:rPr>
                <a:t>/dup is broken</a:t>
              </a:r>
              <a:r>
                <a:rPr kumimoji="0" lang="en-US" sz="1200" b="1" i="1" u="none" strike="noStrike" kern="0" cap="none" spc="0" normalizeH="0" noProof="0" dirty="0" smtClean="0">
                  <a:ln>
                    <a:noFill/>
                  </a:ln>
                  <a:solidFill>
                    <a:srgbClr val="FF6600"/>
                  </a:solidFill>
                  <a:effectLst>
                    <a:glow rad="101600">
                      <a:schemeClr val="bg1">
                        <a:alpha val="75000"/>
                      </a:schemeClr>
                    </a:glow>
                  </a:effectLst>
                  <a:uLnTx/>
                  <a:uFillTx/>
                  <a:latin typeface="+mn-lt"/>
                  <a:ea typeface="+mn-ea"/>
                  <a:cs typeface="+mn-cs"/>
                </a:rPr>
                <a:t> at scale !</a:t>
              </a:r>
              <a:endParaRPr kumimoji="0" lang="en-US" sz="1200" b="1" i="0" u="none" strike="noStrike" kern="0" cap="none" spc="0" normalizeH="0" baseline="0" noProof="0" dirty="0" smtClean="0">
                <a:ln>
                  <a:noFill/>
                </a:ln>
                <a:solidFill>
                  <a:srgbClr val="FF6600"/>
                </a:solidFill>
                <a:effectLst>
                  <a:glow rad="101600">
                    <a:schemeClr val="bg1">
                      <a:alpha val="75000"/>
                    </a:schemeClr>
                  </a:glow>
                </a:effectLst>
                <a:uLnTx/>
                <a:uFillTx/>
                <a:latin typeface="+mn-lt"/>
                <a:ea typeface="+mn-ea"/>
                <a:cs typeface="+mn-cs"/>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Breakdown of Time</a:t>
            </a:r>
            <a:endParaRPr lang="en-US"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17</a:t>
            </a:fld>
            <a:endParaRPr lang="en-US"/>
          </a:p>
        </p:txBody>
      </p:sp>
      <p:pic>
        <p:nvPicPr>
          <p:cNvPr id="7" name="Picture 6" descr="Breakdown.pdf"/>
          <p:cNvPicPr>
            <a:picLocks/>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0" y="1371600"/>
            <a:ext cx="5486400" cy="4114800"/>
          </a:xfrm>
          <a:prstGeom prst="rect">
            <a:avLst/>
          </a:prstGeom>
        </p:spPr>
      </p:pic>
      <p:sp>
        <p:nvSpPr>
          <p:cNvPr id="3" name="Content Placeholder 2"/>
          <p:cNvSpPr>
            <a:spLocks noGrp="1"/>
          </p:cNvSpPr>
          <p:nvPr>
            <p:ph idx="1"/>
          </p:nvPr>
        </p:nvSpPr>
        <p:spPr>
          <a:xfrm>
            <a:off x="5486400" y="1143000"/>
            <a:ext cx="3657600" cy="5257799"/>
          </a:xfrm>
        </p:spPr>
        <p:txBody>
          <a:bodyPr/>
          <a:lstStyle/>
          <a:p>
            <a:r>
              <a:rPr lang="en-US" sz="1400" dirty="0" smtClean="0"/>
              <a:t>Breakdown of time on Mira…:</a:t>
            </a:r>
          </a:p>
          <a:p>
            <a:endParaRPr lang="en-US" sz="1400" dirty="0" smtClean="0"/>
          </a:p>
          <a:p>
            <a:r>
              <a:rPr lang="en-US" sz="1400" b="1" dirty="0" smtClean="0">
                <a:solidFill>
                  <a:srgbClr val="0000FF"/>
                </a:solidFill>
              </a:rPr>
              <a:t>smooth </a:t>
            </a:r>
            <a:r>
              <a:rPr lang="en-US" sz="1400" dirty="0" smtClean="0"/>
              <a:t>time is roughly constant.</a:t>
            </a:r>
          </a:p>
          <a:p>
            <a:r>
              <a:rPr lang="en-US" sz="1400" b="1" dirty="0" smtClean="0">
                <a:solidFill>
                  <a:srgbClr val="0000FF"/>
                </a:solidFill>
              </a:rPr>
              <a:t>misc…</a:t>
            </a:r>
            <a:endParaRPr lang="en-US" sz="1400" dirty="0" smtClean="0"/>
          </a:p>
          <a:p>
            <a:pPr lvl="1"/>
            <a:r>
              <a:rPr lang="en-US" sz="1200" dirty="0" smtClean="0"/>
              <a:t>Residual and BLAS1 operations</a:t>
            </a:r>
          </a:p>
          <a:p>
            <a:pPr lvl="1"/>
            <a:r>
              <a:rPr lang="en-US" sz="1200" dirty="0" smtClean="0"/>
              <a:t>relatively constant (residual is large %)</a:t>
            </a:r>
          </a:p>
          <a:p>
            <a:pPr lvl="1"/>
            <a:r>
              <a:rPr lang="en-US" sz="1200" dirty="0" smtClean="0"/>
              <a:t>but sees some variation for odd coarse grid problem sizes (15</a:t>
            </a:r>
            <a:r>
              <a:rPr lang="en-US" sz="1200" baseline="30000" dirty="0" smtClean="0"/>
              <a:t>3</a:t>
            </a:r>
            <a:r>
              <a:rPr lang="en-US" sz="1200" dirty="0" smtClean="0"/>
              <a:t>) due to variable # of BLAS1 in </a:t>
            </a:r>
            <a:r>
              <a:rPr lang="en-US" sz="1200" dirty="0" err="1" smtClean="0"/>
              <a:t>BiCGStab</a:t>
            </a:r>
            <a:r>
              <a:rPr lang="en-US" sz="1200" dirty="0" smtClean="0"/>
              <a:t> iterations</a:t>
            </a:r>
          </a:p>
          <a:p>
            <a:r>
              <a:rPr lang="en-US" sz="1400" b="1" dirty="0" smtClean="0">
                <a:solidFill>
                  <a:srgbClr val="0000FF"/>
                </a:solidFill>
              </a:rPr>
              <a:t>Ghost zone </a:t>
            </a:r>
            <a:r>
              <a:rPr lang="en-US" sz="1400" dirty="0" smtClean="0"/>
              <a:t>exchange time steadily increases with scale… </a:t>
            </a:r>
          </a:p>
          <a:p>
            <a:pPr lvl="1"/>
            <a:r>
              <a:rPr lang="en-US" sz="1200" dirty="0" smtClean="0"/>
              <a:t>topology not exploited in job scheduler or MPI as mapping processes in AMR codes is difficult</a:t>
            </a:r>
          </a:p>
          <a:p>
            <a:r>
              <a:rPr lang="en-US" sz="1400" b="1" dirty="0" smtClean="0">
                <a:solidFill>
                  <a:srgbClr val="0000FF"/>
                </a:solidFill>
              </a:rPr>
              <a:t>Collectives…</a:t>
            </a:r>
          </a:p>
          <a:p>
            <a:pPr lvl="1"/>
            <a:r>
              <a:rPr lang="en-US" sz="1200" dirty="0" smtClean="0"/>
              <a:t>Just 1 global collective for the residual</a:t>
            </a:r>
          </a:p>
          <a:p>
            <a:pPr lvl="1"/>
            <a:r>
              <a:rPr lang="en-US" sz="1200" dirty="0" smtClean="0"/>
              <a:t>many local collectives on the coarse grid solve</a:t>
            </a:r>
          </a:p>
          <a:p>
            <a:pPr lvl="1"/>
            <a:r>
              <a:rPr lang="en-US" sz="1200" dirty="0" smtClean="0"/>
              <a:t>Collectives on on BGQ are fast </a:t>
            </a:r>
          </a:p>
          <a:p>
            <a:r>
              <a:rPr lang="en-US" sz="1400" b="1" dirty="0" smtClean="0">
                <a:solidFill>
                  <a:srgbClr val="0000FF"/>
                </a:solidFill>
              </a:rPr>
              <a:t>Restriction/Interpolation…</a:t>
            </a:r>
          </a:p>
          <a:p>
            <a:pPr lvl="1"/>
            <a:r>
              <a:rPr lang="en-US" sz="1200" dirty="0" smtClean="0"/>
              <a:t>despite requiring inter-level communication are still very fast</a:t>
            </a:r>
          </a:p>
          <a:p>
            <a:pPr lvl="1"/>
            <a:r>
              <a:rPr lang="en-US" sz="1200" dirty="0" smtClean="0"/>
              <a:t>Interpolation sends 8x more data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HPGMG-FV (message sizes)</a:t>
            </a:r>
            <a:endParaRPr lang="en-US" sz="1600" dirty="0"/>
          </a:p>
        </p:txBody>
      </p:sp>
      <p:sp>
        <p:nvSpPr>
          <p:cNvPr id="3" name="Content Placeholder 2"/>
          <p:cNvSpPr>
            <a:spLocks noGrp="1"/>
          </p:cNvSpPr>
          <p:nvPr>
            <p:ph idx="1"/>
          </p:nvPr>
        </p:nvSpPr>
        <p:spPr>
          <a:xfrm>
            <a:off x="455613" y="1143000"/>
            <a:ext cx="4116387" cy="5256213"/>
          </a:xfrm>
        </p:spPr>
        <p:txBody>
          <a:bodyPr/>
          <a:lstStyle/>
          <a:p>
            <a:r>
              <a:rPr lang="en-US" sz="1800" dirty="0" smtClean="0"/>
              <a:t>In FMG,</a:t>
            </a:r>
          </a:p>
          <a:p>
            <a:pPr lvl="1"/>
            <a:r>
              <a:rPr lang="en-US" sz="1600" dirty="0" smtClean="0"/>
              <a:t>large messages only occur in only the last V-Cycle</a:t>
            </a:r>
          </a:p>
          <a:p>
            <a:pPr lvl="1"/>
            <a:r>
              <a:rPr lang="en-US" sz="1600" b="1" dirty="0" smtClean="0">
                <a:solidFill>
                  <a:srgbClr val="FF0080"/>
                </a:solidFill>
              </a:rPr>
              <a:t>smaller messages are more frequent </a:t>
            </a:r>
            <a:r>
              <a:rPr lang="en-US" sz="1600" dirty="0" smtClean="0"/>
              <a:t>as FMG performs progressively more small V-Cycles</a:t>
            </a:r>
          </a:p>
          <a:p>
            <a:pPr lvl="1"/>
            <a:r>
              <a:rPr lang="en-US" sz="1600" dirty="0" smtClean="0"/>
              <a:t>agglomeration causes a spike in message counts when you reach the agglomeration threshold</a:t>
            </a:r>
          </a:p>
          <a:p>
            <a:pPr lvl="1"/>
            <a:r>
              <a:rPr lang="en-US" sz="1600" dirty="0" smtClean="0"/>
              <a:t>eventually all cells are on one node and the number of messages is small.</a:t>
            </a:r>
          </a:p>
          <a:p>
            <a:r>
              <a:rPr lang="en-US" b="1" dirty="0" smtClean="0">
                <a:solidFill>
                  <a:srgbClr val="0000FF"/>
                </a:solidFill>
              </a:rPr>
              <a:t>Performance on small messages (overhead/latency) can be critical</a:t>
            </a:r>
            <a:endParaRPr lang="en-US" sz="2000" b="1" dirty="0" smtClean="0">
              <a:solidFill>
                <a:srgbClr val="0000FF"/>
              </a:solidFill>
            </a:endParaRPr>
          </a:p>
        </p:txBody>
      </p:sp>
      <p:sp>
        <p:nvSpPr>
          <p:cNvPr id="4" name="Slide Number Placeholder 3"/>
          <p:cNvSpPr>
            <a:spLocks noGrp="1"/>
          </p:cNvSpPr>
          <p:nvPr>
            <p:ph type="sldNum" sz="quarter" idx="10"/>
          </p:nvPr>
        </p:nvSpPr>
        <p:spPr/>
        <p:txBody>
          <a:bodyPr/>
          <a:lstStyle/>
          <a:p>
            <a:fld id="{A6688060-3351-004F-BDDD-4D2330D7A48F}" type="slidenum">
              <a:rPr lang="en-US" smtClean="0"/>
              <a:pPr/>
              <a:t>18</a:t>
            </a:fld>
            <a:endParaRPr lang="en-US"/>
          </a:p>
        </p:txBody>
      </p:sp>
      <p:pic>
        <p:nvPicPr>
          <p:cNvPr id="6" name="Picture 5" descr="MPI characteristics(Mira).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4571999" y="1219200"/>
            <a:ext cx="4572001" cy="4572000"/>
          </a:xfrm>
          <a:prstGeom prst="rect">
            <a:avLst/>
          </a:prstGeom>
        </p:spPr>
      </p:pic>
      <p:sp>
        <p:nvSpPr>
          <p:cNvPr id="7" name="Content Placeholder 2"/>
          <p:cNvSpPr txBox="1">
            <a:spLocks/>
          </p:cNvSpPr>
          <p:nvPr/>
        </p:nvSpPr>
        <p:spPr bwMode="auto">
          <a:xfrm>
            <a:off x="4572000" y="5867400"/>
            <a:ext cx="4343400" cy="3048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marL="342900" marR="0" lvl="0" indent="-342900" algn="r" defTabSz="914400" rtl="0" eaLnBrk="1" fontAlgn="base" latinLnBrk="0" hangingPunct="1">
              <a:lnSpc>
                <a:spcPct val="100000"/>
              </a:lnSpc>
              <a:spcBef>
                <a:spcPct val="20000"/>
              </a:spcBef>
              <a:spcAft>
                <a:spcPct val="0"/>
              </a:spcAft>
              <a:buClr>
                <a:srgbClr val="000080"/>
              </a:buClr>
              <a:buSzPct val="85000"/>
              <a:tabLst/>
              <a:defRPr/>
            </a:pPr>
            <a:r>
              <a:rPr kumimoji="0" lang="en-US" sz="800" b="0" i="1" u="none" strike="noStrike" kern="0" cap="none" spc="0" normalizeH="0" baseline="0" noProof="0" dirty="0" smtClean="0">
                <a:ln>
                  <a:noFill/>
                </a:ln>
                <a:solidFill>
                  <a:schemeClr val="tx1"/>
                </a:solidFill>
                <a:effectLst/>
                <a:uLnTx/>
                <a:uFillTx/>
                <a:latin typeface="+mn-lt"/>
                <a:ea typeface="+mn-ea"/>
                <a:cs typeface="+mn-cs"/>
              </a:rPr>
              <a:t>data collected on BGQ </a:t>
            </a:r>
            <a:r>
              <a:rPr kumimoji="0" lang="en-US" sz="800" b="0" i="1" u="none" strike="noStrike" kern="0" cap="none" spc="0" normalizeH="0" baseline="0" noProof="0" dirty="0" err="1" smtClean="0">
                <a:ln>
                  <a:noFill/>
                </a:ln>
                <a:solidFill>
                  <a:schemeClr val="tx1"/>
                </a:solidFill>
                <a:effectLst/>
                <a:uLnTx/>
                <a:uFillTx/>
                <a:latin typeface="+mn-lt"/>
                <a:ea typeface="+mn-ea"/>
                <a:cs typeface="+mn-cs"/>
              </a:rPr>
              <a:t>w</a:t>
            </a:r>
            <a:r>
              <a:rPr kumimoji="0" lang="en-US" sz="800" b="0" i="1" u="none" strike="noStrike" kern="0" cap="none" spc="0" normalizeH="0" baseline="0" noProof="0" dirty="0" smtClean="0">
                <a:ln>
                  <a:noFill/>
                </a:ln>
                <a:solidFill>
                  <a:schemeClr val="tx1"/>
                </a:solidFill>
                <a:effectLst/>
                <a:uLnTx/>
                <a:uFillTx/>
                <a:latin typeface="+mn-lt"/>
                <a:ea typeface="+mn-ea"/>
                <a:cs typeface="+mn-cs"/>
              </a:rPr>
              <a:t>/HPM</a:t>
            </a:r>
            <a:endParaRPr kumimoji="0" lang="en-US" sz="800" b="0" i="0" u="none" strike="noStrike" kern="0" cap="none" spc="0" normalizeH="0" baseline="0" noProof="0" dirty="0" smtClean="0">
              <a:ln>
                <a:noFill/>
              </a:ln>
              <a:solidFill>
                <a:schemeClr val="tx1"/>
              </a:solidFill>
              <a:effectLst/>
              <a:uLnTx/>
              <a:uFillTx/>
              <a:latin typeface="+mn-lt"/>
              <a:ea typeface="+mn-ea"/>
              <a:cs typeface="+mn-cs"/>
            </a:endParaRPr>
          </a:p>
        </p:txBody>
      </p:sp>
      <p:grpSp>
        <p:nvGrpSpPr>
          <p:cNvPr id="14" name="Group 13"/>
          <p:cNvGrpSpPr/>
          <p:nvPr/>
        </p:nvGrpSpPr>
        <p:grpSpPr>
          <a:xfrm>
            <a:off x="6786590" y="4210901"/>
            <a:ext cx="2003738" cy="504875"/>
            <a:chOff x="6786590" y="4210901"/>
            <a:chExt cx="2003738" cy="504875"/>
          </a:xfrm>
        </p:grpSpPr>
        <p:sp>
          <p:nvSpPr>
            <p:cNvPr id="9" name="Oval 8"/>
            <p:cNvSpPr/>
            <p:nvPr/>
          </p:nvSpPr>
          <p:spPr bwMode="auto">
            <a:xfrm rot="1824617">
              <a:off x="6786590" y="4210901"/>
              <a:ext cx="2003738" cy="436620"/>
            </a:xfrm>
            <a:prstGeom prst="ellipse">
              <a:avLst/>
            </a:prstGeom>
            <a:solidFill>
              <a:srgbClr val="0000FF">
                <a:alpha val="10000"/>
              </a:srgbClr>
            </a:solidFill>
            <a:ln w="9525" cap="flat" cmpd="sng" algn="ctr">
              <a:solidFill>
                <a:srgbClr val="2B00D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10" name="Content Placeholder 2"/>
            <p:cNvSpPr txBox="1">
              <a:spLocks/>
            </p:cNvSpPr>
            <p:nvPr/>
          </p:nvSpPr>
          <p:spPr bwMode="auto">
            <a:xfrm rot="1740322">
              <a:off x="6922081" y="4410976"/>
              <a:ext cx="1371600" cy="3048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marR="0" lvl="0" algn="ctr" defTabSz="914400" rtl="0" eaLnBrk="1" fontAlgn="base" latinLnBrk="0" hangingPunct="1">
                <a:lnSpc>
                  <a:spcPct val="100000"/>
                </a:lnSpc>
                <a:spcBef>
                  <a:spcPts val="0"/>
                </a:spcBef>
                <a:spcAft>
                  <a:spcPct val="0"/>
                </a:spcAft>
                <a:buClr>
                  <a:srgbClr val="000080"/>
                </a:buClr>
                <a:buSzPct val="85000"/>
                <a:tabLst/>
                <a:defRPr/>
              </a:pPr>
              <a:r>
                <a:rPr kumimoji="0" lang="en-US" sz="1200" b="1" i="1" u="none" strike="noStrike" kern="0" cap="none" spc="0" normalizeH="0" baseline="0" noProof="0" dirty="0" smtClean="0">
                  <a:ln>
                    <a:noFill/>
                  </a:ln>
                  <a:solidFill>
                    <a:srgbClr val="0000FF"/>
                  </a:solidFill>
                  <a:effectLst/>
                  <a:uLnTx/>
                  <a:uFillTx/>
                  <a:latin typeface="+mn-lt"/>
                  <a:ea typeface="+mn-ea"/>
                  <a:cs typeface="+mn-cs"/>
                </a:rPr>
                <a:t>FMG Effect</a:t>
              </a:r>
            </a:p>
            <a:p>
              <a:pPr marR="0" lvl="0" algn="ctr" defTabSz="914400" rtl="0" eaLnBrk="1" fontAlgn="base" latinLnBrk="0" hangingPunct="1">
                <a:lnSpc>
                  <a:spcPct val="100000"/>
                </a:lnSpc>
                <a:spcBef>
                  <a:spcPts val="0"/>
                </a:spcBef>
                <a:spcAft>
                  <a:spcPct val="0"/>
                </a:spcAft>
                <a:buClr>
                  <a:srgbClr val="000080"/>
                </a:buClr>
                <a:buSzPct val="85000"/>
                <a:tabLst/>
                <a:defRPr/>
              </a:pPr>
              <a:r>
                <a:rPr lang="en-US" sz="1200" b="1" i="1" kern="0" dirty="0" smtClean="0">
                  <a:solidFill>
                    <a:srgbClr val="0000FF"/>
                  </a:solidFill>
                  <a:latin typeface="+mn-lt"/>
                  <a:ea typeface="+mn-ea"/>
                  <a:cs typeface="+mn-cs"/>
                </a:rPr>
                <a:t>(ghost zones)</a:t>
              </a:r>
              <a:endParaRPr kumimoji="0" lang="en-US" sz="1200" b="1" i="0" u="none" strike="noStrike" kern="0" cap="none" spc="0" normalizeH="0" baseline="0" noProof="0" dirty="0" smtClean="0">
                <a:ln>
                  <a:noFill/>
                </a:ln>
                <a:solidFill>
                  <a:srgbClr val="0000FF"/>
                </a:solidFill>
                <a:effectLst/>
                <a:uLnTx/>
                <a:uFillTx/>
                <a:latin typeface="+mn-lt"/>
                <a:ea typeface="+mn-ea"/>
                <a:cs typeface="+mn-cs"/>
              </a:endParaRPr>
            </a:p>
          </p:txBody>
        </p:sp>
      </p:grpSp>
      <p:grpSp>
        <p:nvGrpSpPr>
          <p:cNvPr id="13" name="Group 12"/>
          <p:cNvGrpSpPr/>
          <p:nvPr/>
        </p:nvGrpSpPr>
        <p:grpSpPr>
          <a:xfrm>
            <a:off x="6400800" y="1684353"/>
            <a:ext cx="1371600" cy="1828800"/>
            <a:chOff x="6400800" y="1684353"/>
            <a:chExt cx="1371600" cy="1828800"/>
          </a:xfrm>
        </p:grpSpPr>
        <p:sp>
          <p:nvSpPr>
            <p:cNvPr id="8" name="Oval 7"/>
            <p:cNvSpPr/>
            <p:nvPr/>
          </p:nvSpPr>
          <p:spPr bwMode="auto">
            <a:xfrm rot="4180769">
              <a:off x="6151684" y="2380443"/>
              <a:ext cx="1828800" cy="436620"/>
            </a:xfrm>
            <a:prstGeom prst="ellipse">
              <a:avLst/>
            </a:prstGeom>
            <a:solidFill>
              <a:srgbClr val="FF0080">
                <a:alpha val="10000"/>
              </a:srgbClr>
            </a:solidFill>
            <a:ln w="9525" cap="flat" cmpd="sng" algn="ctr">
              <a:solidFill>
                <a:srgbClr val="FF008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11" name="Content Placeholder 2"/>
            <p:cNvSpPr txBox="1">
              <a:spLocks/>
            </p:cNvSpPr>
            <p:nvPr/>
          </p:nvSpPr>
          <p:spPr bwMode="auto">
            <a:xfrm>
              <a:off x="6400800" y="2438400"/>
              <a:ext cx="1371600" cy="3048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marR="0" lvl="0" algn="ctr" defTabSz="914400" rtl="0" eaLnBrk="1" fontAlgn="base" latinLnBrk="0" hangingPunct="1">
                <a:lnSpc>
                  <a:spcPct val="100000"/>
                </a:lnSpc>
                <a:spcBef>
                  <a:spcPts val="0"/>
                </a:spcBef>
                <a:spcAft>
                  <a:spcPct val="0"/>
                </a:spcAft>
                <a:buClr>
                  <a:srgbClr val="000080"/>
                </a:buClr>
                <a:buSzPct val="85000"/>
                <a:tabLst/>
                <a:defRPr/>
              </a:pPr>
              <a:r>
                <a:rPr kumimoji="0" lang="en-US" sz="1200" b="1" i="1" u="none" strike="noStrike" kern="0" cap="none" spc="0" normalizeH="0" baseline="0" noProof="0" dirty="0" smtClean="0">
                  <a:ln>
                    <a:noFill/>
                  </a:ln>
                  <a:solidFill>
                    <a:srgbClr val="FF0080"/>
                  </a:solidFill>
                  <a:effectLst/>
                  <a:uLnTx/>
                  <a:uFillTx/>
                  <a:latin typeface="+mn-lt"/>
                  <a:ea typeface="+mn-ea"/>
                  <a:cs typeface="+mn-cs"/>
                </a:rPr>
                <a:t>Agglomeration Sends whole Boxes</a:t>
              </a:r>
              <a:endParaRPr kumimoji="0" lang="en-US" sz="1200" b="1" i="0" u="none" strike="noStrike" kern="0" cap="none" spc="0" normalizeH="0" baseline="0" noProof="0" dirty="0" smtClean="0">
                <a:ln>
                  <a:noFill/>
                </a:ln>
                <a:solidFill>
                  <a:srgbClr val="FF0080"/>
                </a:solidFill>
                <a:effectLst/>
                <a:uLnTx/>
                <a:uFillTx/>
                <a:latin typeface="+mn-lt"/>
                <a:ea typeface="+mn-ea"/>
                <a:cs typeface="+mn-cs"/>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z="4800" dirty="0" smtClean="0"/>
              <a:t>HPGMG-FV</a:t>
            </a:r>
            <a:br>
              <a:rPr lang="en-US" sz="4800" dirty="0" smtClean="0"/>
            </a:br>
            <a:r>
              <a:rPr lang="en-US" sz="4800" dirty="0" smtClean="0"/>
              <a:t>Deep Dive</a:t>
            </a:r>
            <a:endParaRPr lang="en-US" sz="4800"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0"/>
          </p:nvPr>
        </p:nvSpPr>
        <p:spPr/>
        <p:txBody>
          <a:bodyPr/>
          <a:lstStyle/>
          <a:p>
            <a:fld id="{A6688060-3351-004F-BDDD-4D2330D7A48F}"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Introduction to </a:t>
            </a:r>
            <a:r>
              <a:rPr lang="en-US" dirty="0" err="1" smtClean="0"/>
              <a:t>Multigrid</a:t>
            </a:r>
            <a:endParaRPr lang="en-US" dirty="0" smtClean="0"/>
          </a:p>
          <a:p>
            <a:pPr lvl="1"/>
            <a:r>
              <a:rPr lang="en-US" dirty="0" smtClean="0"/>
              <a:t>Cell-Centered </a:t>
            </a:r>
            <a:r>
              <a:rPr lang="en-US" dirty="0" err="1" smtClean="0"/>
              <a:t>Multigrid</a:t>
            </a:r>
            <a:endParaRPr lang="en-US" dirty="0" smtClean="0"/>
          </a:p>
          <a:p>
            <a:pPr lvl="1"/>
            <a:r>
              <a:rPr lang="en-US" dirty="0" smtClean="0"/>
              <a:t>U/V-Cycles</a:t>
            </a:r>
          </a:p>
          <a:p>
            <a:pPr lvl="1"/>
            <a:r>
              <a:rPr lang="en-US" dirty="0" smtClean="0"/>
              <a:t>issues in AMR</a:t>
            </a:r>
          </a:p>
          <a:p>
            <a:pPr lvl="1"/>
            <a:r>
              <a:rPr lang="en-US" dirty="0" err="1" smtClean="0"/>
              <a:t>Multigrid</a:t>
            </a:r>
            <a:r>
              <a:rPr lang="en-US" dirty="0" smtClean="0"/>
              <a:t> Performance Challenges</a:t>
            </a:r>
          </a:p>
          <a:p>
            <a:r>
              <a:rPr lang="en-US" dirty="0" smtClean="0"/>
              <a:t>HPGMG-FV Overview</a:t>
            </a:r>
          </a:p>
          <a:p>
            <a:r>
              <a:rPr lang="en-US" dirty="0" smtClean="0"/>
              <a:t>HPGMG-FV Deep dive</a:t>
            </a:r>
          </a:p>
          <a:p>
            <a:r>
              <a:rPr lang="en-US" dirty="0" err="1" smtClean="0"/>
              <a:t>CoDesign</a:t>
            </a:r>
            <a:r>
              <a:rPr lang="en-US" dirty="0" smtClean="0"/>
              <a:t> Questions</a:t>
            </a:r>
          </a:p>
        </p:txBody>
      </p:sp>
      <p:sp>
        <p:nvSpPr>
          <p:cNvPr id="4" name="Slide Number Placeholder 3"/>
          <p:cNvSpPr>
            <a:spLocks noGrp="1"/>
          </p:cNvSpPr>
          <p:nvPr>
            <p:ph type="sldNum" sz="quarter" idx="10"/>
          </p:nvPr>
        </p:nvSpPr>
        <p:spPr/>
        <p:txBody>
          <a:bodyPr/>
          <a:lstStyle/>
          <a:p>
            <a:fld id="{A6688060-3351-004F-BDDD-4D2330D7A48F}"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Coordinates</a:t>
            </a:r>
            <a:endParaRPr lang="en-US" dirty="0"/>
          </a:p>
        </p:txBody>
      </p:sp>
      <p:sp>
        <p:nvSpPr>
          <p:cNvPr id="3" name="Content Placeholder 2"/>
          <p:cNvSpPr>
            <a:spLocks noGrp="1"/>
          </p:cNvSpPr>
          <p:nvPr>
            <p:ph idx="1"/>
          </p:nvPr>
        </p:nvSpPr>
        <p:spPr/>
        <p:txBody>
          <a:bodyPr/>
          <a:lstStyle/>
          <a:p>
            <a:r>
              <a:rPr lang="en-US" dirty="0" smtClean="0"/>
              <a:t>Coordinates can either be discrete of continuous</a:t>
            </a:r>
          </a:p>
          <a:p>
            <a:endParaRPr lang="en-US" dirty="0" smtClean="0"/>
          </a:p>
          <a:p>
            <a:r>
              <a:rPr lang="en-US" dirty="0" smtClean="0"/>
              <a:t>Continuous coordinates</a:t>
            </a:r>
          </a:p>
          <a:p>
            <a:pPr lvl="1"/>
            <a:r>
              <a:rPr lang="en-US" sz="1600" dirty="0" smtClean="0"/>
              <a:t>labeled </a:t>
            </a:r>
            <a:r>
              <a:rPr lang="en-US" sz="1600" dirty="0" err="1" smtClean="0"/>
              <a:t>x,y,z</a:t>
            </a:r>
            <a:r>
              <a:rPr lang="en-US" sz="1600" dirty="0" smtClean="0"/>
              <a:t> by convention </a:t>
            </a:r>
          </a:p>
          <a:p>
            <a:pPr lvl="1"/>
            <a:r>
              <a:rPr lang="en-US" sz="1600" dirty="0" smtClean="0"/>
              <a:t>represent coordinates in space</a:t>
            </a:r>
          </a:p>
          <a:p>
            <a:pPr lvl="1"/>
            <a:r>
              <a:rPr lang="en-US" sz="1600" dirty="0" smtClean="0"/>
              <a:t>are used to evaluate continuous functions</a:t>
            </a:r>
          </a:p>
          <a:p>
            <a:pPr lvl="1"/>
            <a:r>
              <a:rPr lang="en-US" sz="1600" dirty="0" smtClean="0"/>
              <a:t>are independent of </a:t>
            </a:r>
            <a:r>
              <a:rPr lang="en-US" sz="1600" dirty="0" err="1" smtClean="0"/>
              <a:t>multigrid</a:t>
            </a:r>
            <a:r>
              <a:rPr lang="en-US" sz="1600" dirty="0" smtClean="0"/>
              <a:t>/AMR level</a:t>
            </a:r>
          </a:p>
          <a:p>
            <a:endParaRPr lang="en-US" dirty="0" smtClean="0"/>
          </a:p>
          <a:p>
            <a:r>
              <a:rPr lang="en-US" dirty="0" smtClean="0"/>
              <a:t>Discrete coordinates</a:t>
            </a:r>
          </a:p>
          <a:p>
            <a:pPr lvl="1"/>
            <a:r>
              <a:rPr lang="en-US" sz="1600" dirty="0" smtClean="0"/>
              <a:t>labeled </a:t>
            </a:r>
            <a:r>
              <a:rPr lang="en-US" sz="1600" dirty="0" err="1" smtClean="0"/>
              <a:t>i,j,k</a:t>
            </a:r>
            <a:r>
              <a:rPr lang="en-US" sz="1600" dirty="0" smtClean="0"/>
              <a:t> by convention </a:t>
            </a:r>
          </a:p>
          <a:p>
            <a:pPr lvl="1"/>
            <a:r>
              <a:rPr lang="en-US" sz="1600" dirty="0" smtClean="0"/>
              <a:t>access array elements</a:t>
            </a:r>
          </a:p>
          <a:p>
            <a:pPr lvl="1"/>
            <a:r>
              <a:rPr lang="en-US" sz="1600" dirty="0" smtClean="0"/>
              <a:t>define array sizes</a:t>
            </a:r>
          </a:p>
          <a:p>
            <a:pPr lvl="1"/>
            <a:r>
              <a:rPr lang="en-US" sz="1600" dirty="0" smtClean="0"/>
              <a:t>are a function of the current MG/AMR level and grid spacing </a:t>
            </a:r>
            <a:r>
              <a:rPr lang="en-US" sz="1600" dirty="0" err="1" smtClean="0"/>
              <a:t>h</a:t>
            </a:r>
            <a:r>
              <a:rPr lang="en-US" sz="1600" dirty="0" smtClean="0"/>
              <a:t>…</a:t>
            </a:r>
          </a:p>
          <a:p>
            <a:pPr lvl="1">
              <a:buNone/>
            </a:pPr>
            <a:r>
              <a:rPr lang="en-US" sz="1600" dirty="0" smtClean="0"/>
              <a:t>	(</a:t>
            </a:r>
            <a:r>
              <a:rPr lang="en-US" sz="1600" dirty="0" err="1" smtClean="0"/>
              <a:t>x,y,z</a:t>
            </a:r>
            <a:r>
              <a:rPr lang="en-US" sz="1600" dirty="0" smtClean="0"/>
              <a:t>) = (</a:t>
            </a:r>
            <a:r>
              <a:rPr lang="en-US" sz="1600" dirty="0" err="1" smtClean="0"/>
              <a:t>i</a:t>
            </a:r>
            <a:r>
              <a:rPr lang="en-US" sz="1600" dirty="0" smtClean="0"/>
              <a:t>*</a:t>
            </a:r>
            <a:r>
              <a:rPr lang="en-US" sz="1600" dirty="0" err="1" smtClean="0"/>
              <a:t>h,j</a:t>
            </a:r>
            <a:r>
              <a:rPr lang="en-US" sz="1600" dirty="0" smtClean="0"/>
              <a:t>*</a:t>
            </a:r>
            <a:r>
              <a:rPr lang="en-US" sz="1600" dirty="0" err="1" smtClean="0"/>
              <a:t>h,k</a:t>
            </a:r>
            <a:r>
              <a:rPr lang="en-US" sz="1600" dirty="0" smtClean="0"/>
              <a:t>*</a:t>
            </a:r>
            <a:r>
              <a:rPr lang="en-US" sz="1600" dirty="0" err="1" smtClean="0"/>
              <a:t>h</a:t>
            </a:r>
            <a:r>
              <a:rPr lang="en-US" sz="1600" dirty="0" smtClean="0"/>
              <a:t>) for some grid spacing </a:t>
            </a:r>
            <a:r>
              <a:rPr lang="en-US" sz="1600" dirty="0" err="1" smtClean="0"/>
              <a:t>h</a:t>
            </a:r>
            <a:endParaRPr lang="en-US" sz="1600" dirty="0" smtClean="0"/>
          </a:p>
        </p:txBody>
      </p:sp>
      <p:sp>
        <p:nvSpPr>
          <p:cNvPr id="4" name="Slide Number Placeholder 3"/>
          <p:cNvSpPr>
            <a:spLocks noGrp="1"/>
          </p:cNvSpPr>
          <p:nvPr>
            <p:ph type="sldNum" sz="quarter" idx="10"/>
          </p:nvPr>
        </p:nvSpPr>
        <p:spPr/>
        <p:txBody>
          <a:bodyPr/>
          <a:lstStyle/>
          <a:p>
            <a:fld id="{A6688060-3351-004F-BDDD-4D2330D7A48F}"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Boxes</a:t>
            </a:r>
            <a:br>
              <a:rPr lang="en-US" dirty="0" smtClean="0"/>
            </a:br>
            <a:r>
              <a:rPr lang="en-US" sz="1600" dirty="0" smtClean="0"/>
              <a:t>(The Quanta for Domain Decomposition)</a:t>
            </a:r>
            <a:endParaRPr lang="en-US" sz="1600" dirty="0"/>
          </a:p>
        </p:txBody>
      </p:sp>
      <p:sp>
        <p:nvSpPr>
          <p:cNvPr id="3" name="Content Placeholder 2"/>
          <p:cNvSpPr>
            <a:spLocks noGrp="1"/>
          </p:cNvSpPr>
          <p:nvPr>
            <p:ph idx="1"/>
          </p:nvPr>
        </p:nvSpPr>
        <p:spPr/>
        <p:txBody>
          <a:bodyPr/>
          <a:lstStyle/>
          <a:p>
            <a:r>
              <a:rPr lang="en-US" b="1" dirty="0" smtClean="0">
                <a:solidFill>
                  <a:srgbClr val="0000FF"/>
                </a:solidFill>
              </a:rPr>
              <a:t>box is a cubical region of space at a particular grid spacing </a:t>
            </a:r>
            <a:r>
              <a:rPr lang="en-US" b="1" dirty="0" err="1" smtClean="0">
                <a:solidFill>
                  <a:srgbClr val="0000FF"/>
                </a:solidFill>
              </a:rPr>
              <a:t>h</a:t>
            </a:r>
            <a:endParaRPr lang="en-US" b="1" dirty="0" smtClean="0">
              <a:solidFill>
                <a:srgbClr val="0000FF"/>
              </a:solidFill>
            </a:endParaRPr>
          </a:p>
          <a:p>
            <a:pPr lvl="1"/>
            <a:r>
              <a:rPr lang="en-US" sz="1600" dirty="0" smtClean="0"/>
              <a:t>has a </a:t>
            </a:r>
            <a:r>
              <a:rPr lang="en-US" sz="1600" dirty="0" err="1" smtClean="0"/>
              <a:t>i,j,k</a:t>
            </a:r>
            <a:r>
              <a:rPr lang="en-US" sz="1600" dirty="0" smtClean="0"/>
              <a:t> discrete coordinate of its lower coordinate</a:t>
            </a:r>
          </a:p>
          <a:p>
            <a:pPr lvl="1"/>
            <a:r>
              <a:rPr lang="en-US" sz="1600" dirty="0" smtClean="0"/>
              <a:t>discrete </a:t>
            </a:r>
            <a:r>
              <a:rPr lang="en-US" sz="1600" dirty="0" err="1" smtClean="0"/>
              <a:t>i,j,k</a:t>
            </a:r>
            <a:r>
              <a:rPr lang="en-US" sz="1600" dirty="0" smtClean="0"/>
              <a:t> maps to continuous coordinates </a:t>
            </a:r>
            <a:r>
              <a:rPr lang="en-US" sz="1600" dirty="0" err="1" smtClean="0"/>
              <a:t>x,y,z</a:t>
            </a:r>
            <a:r>
              <a:rPr lang="en-US" sz="1600" dirty="0" smtClean="0"/>
              <a:t> = </a:t>
            </a:r>
            <a:r>
              <a:rPr lang="en-US" sz="1600" dirty="0" err="1" smtClean="0"/>
              <a:t>ih,jh,kh</a:t>
            </a:r>
            <a:endParaRPr lang="en-US" sz="1600" dirty="0" smtClean="0"/>
          </a:p>
          <a:p>
            <a:pPr lvl="1"/>
            <a:r>
              <a:rPr lang="en-US" sz="1600" dirty="0" smtClean="0"/>
              <a:t>boxes have a dimension ‘</a:t>
            </a:r>
            <a:r>
              <a:rPr lang="en-US" sz="1600" b="1" dirty="0" smtClean="0">
                <a:solidFill>
                  <a:srgbClr val="0000FF"/>
                </a:solidFill>
              </a:rPr>
              <a:t>dim</a:t>
            </a:r>
            <a:r>
              <a:rPr lang="en-US" sz="1600" dirty="0" smtClean="0"/>
              <a:t>’, but have additional ‘</a:t>
            </a:r>
            <a:r>
              <a:rPr lang="en-US" sz="1600" b="1" dirty="0" smtClean="0">
                <a:solidFill>
                  <a:srgbClr val="0000FF"/>
                </a:solidFill>
              </a:rPr>
              <a:t>ghosts</a:t>
            </a:r>
            <a:r>
              <a:rPr lang="en-US" sz="1600" dirty="0" smtClean="0"/>
              <a:t>’-deep ghost zones (halo) which replicates data from neighboring boxes.</a:t>
            </a:r>
          </a:p>
          <a:p>
            <a:pPr lvl="1"/>
            <a:r>
              <a:rPr lang="en-US" sz="1600" dirty="0" smtClean="0"/>
              <a:t>boxes can have some array padding to facilitate </a:t>
            </a:r>
            <a:r>
              <a:rPr lang="en-US" sz="1600" dirty="0" err="1" smtClean="0"/>
              <a:t>SIMDization</a:t>
            </a:r>
            <a:r>
              <a:rPr lang="en-US" sz="1600" dirty="0" smtClean="0"/>
              <a:t>/alignment</a:t>
            </a:r>
          </a:p>
          <a:p>
            <a:pPr lvl="1"/>
            <a:r>
              <a:rPr lang="en-US" sz="1600" b="1" dirty="0" err="1" smtClean="0">
                <a:solidFill>
                  <a:srgbClr val="0000FF"/>
                </a:solidFill>
              </a:rPr>
              <a:t>jStride</a:t>
            </a:r>
            <a:r>
              <a:rPr lang="en-US" sz="1600" b="1" dirty="0" smtClean="0">
                <a:solidFill>
                  <a:srgbClr val="0000FF"/>
                </a:solidFill>
              </a:rPr>
              <a:t>, </a:t>
            </a:r>
            <a:r>
              <a:rPr lang="en-US" sz="1600" b="1" dirty="0" err="1" smtClean="0">
                <a:solidFill>
                  <a:srgbClr val="0000FF"/>
                </a:solidFill>
              </a:rPr>
              <a:t>kStride</a:t>
            </a:r>
            <a:r>
              <a:rPr lang="en-US" sz="1600" b="1" dirty="0" smtClean="0">
                <a:solidFill>
                  <a:srgbClr val="0000FF"/>
                </a:solidFill>
              </a:rPr>
              <a:t>, and volume </a:t>
            </a:r>
            <a:r>
              <a:rPr lang="en-US" sz="1600" dirty="0" smtClean="0"/>
              <a:t>are defined to facilitate indexing in the presence of deep ghost zones with complex padding for alignment </a:t>
            </a:r>
          </a:p>
          <a:p>
            <a:pPr lvl="1"/>
            <a:endParaRPr lang="en-US" dirty="0" smtClean="0"/>
          </a:p>
          <a:p>
            <a:r>
              <a:rPr lang="en-US" dirty="0" smtClean="0"/>
              <a:t>Boxes have ‘</a:t>
            </a:r>
            <a:r>
              <a:rPr lang="en-US" dirty="0" err="1" smtClean="0"/>
              <a:t>numVectors</a:t>
            </a:r>
            <a:r>
              <a:rPr lang="en-US" dirty="0" smtClean="0"/>
              <a:t>’ </a:t>
            </a:r>
            <a:r>
              <a:rPr lang="en-US" b="1" dirty="0" smtClean="0">
                <a:solidFill>
                  <a:srgbClr val="0000FF"/>
                </a:solidFill>
              </a:rPr>
              <a:t>vectors </a:t>
            </a:r>
            <a:r>
              <a:rPr lang="en-US" dirty="0" smtClean="0"/>
              <a:t>(e.g. solution, RHS, D^{-1}, etc…) each comprising double-precision values over the region of space</a:t>
            </a:r>
          </a:p>
          <a:p>
            <a:pPr lvl="1"/>
            <a:r>
              <a:rPr lang="en-US" sz="1600" dirty="0" smtClean="0"/>
              <a:t>box-&gt;</a:t>
            </a:r>
            <a:r>
              <a:rPr lang="en-US" sz="1600" dirty="0" err="1" smtClean="0"/>
              <a:t>vectors[id</a:t>
            </a:r>
            <a:r>
              <a:rPr lang="en-US" sz="1600" dirty="0" smtClean="0"/>
              <a:t>] returns a pointer to a 3D double precision array</a:t>
            </a:r>
          </a:p>
          <a:p>
            <a:pPr lvl="1"/>
            <a:r>
              <a:rPr lang="en-US" sz="1600" dirty="0" smtClean="0"/>
              <a:t>this data can represent either cell-centered –or– face-centered data.</a:t>
            </a:r>
          </a:p>
          <a:p>
            <a:pPr lvl="1"/>
            <a:r>
              <a:rPr lang="en-US" sz="1600" dirty="0" smtClean="0"/>
              <a:t>box-&gt;vectors[id][0] is the first </a:t>
            </a:r>
            <a:r>
              <a:rPr lang="en-US" sz="1600" b="1" u="sng" dirty="0" smtClean="0">
                <a:solidFill>
                  <a:srgbClr val="FF0080"/>
                </a:solidFill>
              </a:rPr>
              <a:t>ghost zone</a:t>
            </a:r>
            <a:r>
              <a:rPr lang="en-US" sz="1600" dirty="0" smtClean="0">
                <a:solidFill>
                  <a:srgbClr val="000000"/>
                </a:solidFill>
              </a:rPr>
              <a:t> element !!</a:t>
            </a:r>
          </a:p>
          <a:p>
            <a:pPr lvl="1"/>
            <a:r>
              <a:rPr lang="en-US" sz="1600" b="1" dirty="0" smtClean="0">
                <a:solidFill>
                  <a:srgbClr val="0000FF"/>
                </a:solidFill>
              </a:rPr>
              <a:t>many routines perform some pointer arithmetic to create a pointer to the first </a:t>
            </a:r>
            <a:r>
              <a:rPr lang="en-US" sz="1600" b="1" u="sng" dirty="0" smtClean="0">
                <a:solidFill>
                  <a:srgbClr val="0000FF"/>
                </a:solidFill>
              </a:rPr>
              <a:t>non-ghost zone</a:t>
            </a:r>
            <a:r>
              <a:rPr lang="en-US" sz="1600" b="1" dirty="0" smtClean="0">
                <a:solidFill>
                  <a:srgbClr val="0000FF"/>
                </a:solidFill>
              </a:rPr>
              <a:t> element.</a:t>
            </a:r>
            <a:endParaRPr lang="en-US" sz="1600" b="1" dirty="0">
              <a:solidFill>
                <a:srgbClr val="0000FF"/>
              </a:solidFill>
            </a:endParaRPr>
          </a:p>
        </p:txBody>
      </p:sp>
      <p:sp>
        <p:nvSpPr>
          <p:cNvPr id="4" name="Slide Number Placeholder 3"/>
          <p:cNvSpPr>
            <a:spLocks noGrp="1"/>
          </p:cNvSpPr>
          <p:nvPr>
            <p:ph type="sldNum" sz="quarter" idx="10"/>
          </p:nvPr>
        </p:nvSpPr>
        <p:spPr/>
        <p:txBody>
          <a:bodyPr/>
          <a:lstStyle/>
          <a:p>
            <a:fld id="{A6688060-3351-004F-BDDD-4D2330D7A48F}"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Boxes</a:t>
            </a:r>
            <a:br>
              <a:rPr lang="en-US" dirty="0" smtClean="0"/>
            </a:br>
            <a:r>
              <a:rPr lang="en-US" sz="1600" dirty="0" smtClean="0"/>
              <a:t>(Cell- vs. Face-Centered Data Layout)</a:t>
            </a:r>
            <a:endParaRPr lang="en-US" sz="1600"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22</a:t>
            </a:fld>
            <a:endParaRPr lang="en-US"/>
          </a:p>
        </p:txBody>
      </p:sp>
      <p:sp>
        <p:nvSpPr>
          <p:cNvPr id="242" name="Content Placeholder 2"/>
          <p:cNvSpPr>
            <a:spLocks noGrp="1"/>
          </p:cNvSpPr>
          <p:nvPr>
            <p:ph idx="1"/>
          </p:nvPr>
        </p:nvSpPr>
        <p:spPr>
          <a:xfrm>
            <a:off x="455613" y="1143001"/>
            <a:ext cx="8226425" cy="1447799"/>
          </a:xfrm>
        </p:spPr>
        <p:txBody>
          <a:bodyPr/>
          <a:lstStyle/>
          <a:p>
            <a:r>
              <a:rPr lang="en-US" sz="1800" dirty="0" smtClean="0"/>
              <a:t>Nominally, face-centered data can get by with smaller array dimensions</a:t>
            </a:r>
          </a:p>
          <a:p>
            <a:pPr>
              <a:buNone/>
            </a:pPr>
            <a:r>
              <a:rPr lang="en-US" sz="1800" dirty="0" smtClean="0"/>
              <a:t>	(no need for face-centered ghost data)</a:t>
            </a:r>
          </a:p>
          <a:p>
            <a:r>
              <a:rPr lang="en-US" sz="1800" dirty="0" smtClean="0"/>
              <a:t>However, for simplicity and to facilitate indexing, HPGMG always uses the same number of elements for both cell- or face-centered (=array padding)</a:t>
            </a:r>
          </a:p>
        </p:txBody>
      </p:sp>
      <p:grpSp>
        <p:nvGrpSpPr>
          <p:cNvPr id="247" name="Group 246"/>
          <p:cNvGrpSpPr/>
          <p:nvPr/>
        </p:nvGrpSpPr>
        <p:grpSpPr>
          <a:xfrm>
            <a:off x="3200400" y="3124200"/>
            <a:ext cx="2819400" cy="3352800"/>
            <a:chOff x="3124200" y="3124200"/>
            <a:chExt cx="2819400" cy="3352800"/>
          </a:xfrm>
        </p:grpSpPr>
        <p:grpSp>
          <p:nvGrpSpPr>
            <p:cNvPr id="97" name="Group 96"/>
            <p:cNvGrpSpPr/>
            <p:nvPr/>
          </p:nvGrpSpPr>
          <p:grpSpPr>
            <a:xfrm>
              <a:off x="3198018" y="3124200"/>
              <a:ext cx="2745582" cy="2745583"/>
              <a:chOff x="73818" y="1981200"/>
              <a:chExt cx="2745582" cy="2745583"/>
            </a:xfrm>
          </p:grpSpPr>
          <p:sp>
            <p:nvSpPr>
              <p:cNvPr id="98" name="Rectangle 97"/>
              <p:cNvSpPr/>
              <p:nvPr/>
            </p:nvSpPr>
            <p:spPr bwMode="auto">
              <a:xfrm>
                <a:off x="76200" y="1981200"/>
                <a:ext cx="2743200" cy="2743200"/>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99" name="Rectangle 98"/>
              <p:cNvSpPr/>
              <p:nvPr/>
            </p:nvSpPr>
            <p:spPr bwMode="auto">
              <a:xfrm>
                <a:off x="533400" y="2438400"/>
                <a:ext cx="1828800" cy="1828800"/>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00" name="Straight Connector 99"/>
              <p:cNvCxnSpPr/>
              <p:nvPr/>
            </p:nvCxnSpPr>
            <p:spPr bwMode="auto">
              <a:xfrm rot="5400000">
                <a:off x="-1296988" y="3352006"/>
                <a:ext cx="2743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01" name="Straight Connector 100"/>
              <p:cNvCxnSpPr/>
              <p:nvPr/>
            </p:nvCxnSpPr>
            <p:spPr bwMode="auto">
              <a:xfrm rot="5400000">
                <a:off x="-381794" y="3352006"/>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02" name="Straight Connector 101"/>
              <p:cNvCxnSpPr/>
              <p:nvPr/>
            </p:nvCxnSpPr>
            <p:spPr bwMode="auto">
              <a:xfrm rot="5400000">
                <a:off x="304800" y="2209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03" name="Straight Connector 102"/>
              <p:cNvCxnSpPr/>
              <p:nvPr/>
            </p:nvCxnSpPr>
            <p:spPr bwMode="auto">
              <a:xfrm rot="5400000">
                <a:off x="304800" y="4495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04" name="Straight Connector 103"/>
              <p:cNvCxnSpPr/>
              <p:nvPr/>
            </p:nvCxnSpPr>
            <p:spPr bwMode="auto">
              <a:xfrm rot="5400000">
                <a:off x="75406" y="3352006"/>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05" name="Straight Connector 104"/>
              <p:cNvCxnSpPr/>
              <p:nvPr/>
            </p:nvCxnSpPr>
            <p:spPr bwMode="auto">
              <a:xfrm rot="5400000">
                <a:off x="762000" y="2209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06" name="Straight Connector 105"/>
              <p:cNvCxnSpPr/>
              <p:nvPr/>
            </p:nvCxnSpPr>
            <p:spPr bwMode="auto">
              <a:xfrm rot="5400000">
                <a:off x="762000" y="4495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07" name="Straight Connector 106"/>
              <p:cNvCxnSpPr/>
              <p:nvPr/>
            </p:nvCxnSpPr>
            <p:spPr bwMode="auto">
              <a:xfrm rot="5400000">
                <a:off x="532606" y="3352006"/>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08" name="Straight Connector 107"/>
              <p:cNvCxnSpPr/>
              <p:nvPr/>
            </p:nvCxnSpPr>
            <p:spPr bwMode="auto">
              <a:xfrm rot="5400000">
                <a:off x="1219200" y="2209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09" name="Straight Connector 108"/>
              <p:cNvCxnSpPr/>
              <p:nvPr/>
            </p:nvCxnSpPr>
            <p:spPr bwMode="auto">
              <a:xfrm rot="5400000">
                <a:off x="1219200" y="4495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10" name="Straight Connector 109"/>
              <p:cNvCxnSpPr/>
              <p:nvPr/>
            </p:nvCxnSpPr>
            <p:spPr bwMode="auto">
              <a:xfrm rot="5400000">
                <a:off x="989806" y="3352006"/>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11" name="Straight Connector 110"/>
              <p:cNvCxnSpPr/>
              <p:nvPr/>
            </p:nvCxnSpPr>
            <p:spPr bwMode="auto">
              <a:xfrm rot="5400000">
                <a:off x="1676400" y="2209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12" name="Straight Connector 111"/>
              <p:cNvCxnSpPr/>
              <p:nvPr/>
            </p:nvCxnSpPr>
            <p:spPr bwMode="auto">
              <a:xfrm rot="5400000">
                <a:off x="1676400" y="4495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13" name="Straight Connector 112"/>
              <p:cNvCxnSpPr/>
              <p:nvPr/>
            </p:nvCxnSpPr>
            <p:spPr bwMode="auto">
              <a:xfrm rot="5400000">
                <a:off x="1447006" y="3352006"/>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14" name="Straight Connector 113"/>
              <p:cNvCxnSpPr/>
              <p:nvPr/>
            </p:nvCxnSpPr>
            <p:spPr bwMode="auto">
              <a:xfrm rot="5400000">
                <a:off x="2133600" y="2209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15" name="Straight Connector 114"/>
              <p:cNvCxnSpPr/>
              <p:nvPr/>
            </p:nvCxnSpPr>
            <p:spPr bwMode="auto">
              <a:xfrm rot="5400000">
                <a:off x="2133600" y="4495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16" name="Straight Connector 115"/>
              <p:cNvCxnSpPr/>
              <p:nvPr/>
            </p:nvCxnSpPr>
            <p:spPr bwMode="auto">
              <a:xfrm rot="5400000">
                <a:off x="1447006" y="3352006"/>
                <a:ext cx="2743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17" name="Straight Connector 116"/>
              <p:cNvCxnSpPr/>
              <p:nvPr/>
            </p:nvCxnSpPr>
            <p:spPr bwMode="auto">
              <a:xfrm>
                <a:off x="74613" y="4725195"/>
                <a:ext cx="2743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18" name="Straight Connector 117"/>
              <p:cNvCxnSpPr/>
              <p:nvPr/>
            </p:nvCxnSpPr>
            <p:spPr bwMode="auto">
              <a:xfrm>
                <a:off x="531813" y="4267201"/>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19" name="Straight Connector 118"/>
              <p:cNvCxnSpPr/>
              <p:nvPr/>
            </p:nvCxnSpPr>
            <p:spPr bwMode="auto">
              <a:xfrm>
                <a:off x="74613" y="42664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20" name="Straight Connector 119"/>
              <p:cNvCxnSpPr/>
              <p:nvPr/>
            </p:nvCxnSpPr>
            <p:spPr bwMode="auto">
              <a:xfrm>
                <a:off x="2360613" y="42664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21" name="Straight Connector 120"/>
              <p:cNvCxnSpPr/>
              <p:nvPr/>
            </p:nvCxnSpPr>
            <p:spPr bwMode="auto">
              <a:xfrm>
                <a:off x="531813" y="3810001"/>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22" name="Straight Connector 121"/>
              <p:cNvCxnSpPr/>
              <p:nvPr/>
            </p:nvCxnSpPr>
            <p:spPr bwMode="auto">
              <a:xfrm>
                <a:off x="74613" y="38092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23" name="Straight Connector 122"/>
              <p:cNvCxnSpPr/>
              <p:nvPr/>
            </p:nvCxnSpPr>
            <p:spPr bwMode="auto">
              <a:xfrm>
                <a:off x="2360613" y="38092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24" name="Straight Connector 123"/>
              <p:cNvCxnSpPr/>
              <p:nvPr/>
            </p:nvCxnSpPr>
            <p:spPr bwMode="auto">
              <a:xfrm>
                <a:off x="531813" y="3352801"/>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25" name="Straight Connector 124"/>
              <p:cNvCxnSpPr/>
              <p:nvPr/>
            </p:nvCxnSpPr>
            <p:spPr bwMode="auto">
              <a:xfrm>
                <a:off x="74613" y="33520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26" name="Straight Connector 125"/>
              <p:cNvCxnSpPr/>
              <p:nvPr/>
            </p:nvCxnSpPr>
            <p:spPr bwMode="auto">
              <a:xfrm>
                <a:off x="2360613" y="33520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27" name="Straight Connector 126"/>
              <p:cNvCxnSpPr/>
              <p:nvPr/>
            </p:nvCxnSpPr>
            <p:spPr bwMode="auto">
              <a:xfrm>
                <a:off x="531813" y="2895601"/>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28" name="Straight Connector 127"/>
              <p:cNvCxnSpPr/>
              <p:nvPr/>
            </p:nvCxnSpPr>
            <p:spPr bwMode="auto">
              <a:xfrm>
                <a:off x="74613" y="28948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29" name="Straight Connector 128"/>
              <p:cNvCxnSpPr/>
              <p:nvPr/>
            </p:nvCxnSpPr>
            <p:spPr bwMode="auto">
              <a:xfrm>
                <a:off x="2360613" y="28948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30" name="Straight Connector 129"/>
              <p:cNvCxnSpPr/>
              <p:nvPr/>
            </p:nvCxnSpPr>
            <p:spPr bwMode="auto">
              <a:xfrm>
                <a:off x="531813" y="2438401"/>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31" name="Straight Connector 130"/>
              <p:cNvCxnSpPr/>
              <p:nvPr/>
            </p:nvCxnSpPr>
            <p:spPr bwMode="auto">
              <a:xfrm>
                <a:off x="74613" y="24376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32" name="Straight Connector 131"/>
              <p:cNvCxnSpPr/>
              <p:nvPr/>
            </p:nvCxnSpPr>
            <p:spPr bwMode="auto">
              <a:xfrm>
                <a:off x="2360613" y="24376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33" name="Straight Connector 132"/>
              <p:cNvCxnSpPr/>
              <p:nvPr/>
            </p:nvCxnSpPr>
            <p:spPr bwMode="auto">
              <a:xfrm>
                <a:off x="74613" y="1981201"/>
                <a:ext cx="2743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grpSp>
        <p:sp>
          <p:nvSpPr>
            <p:cNvPr id="6" name="Oval 5"/>
            <p:cNvSpPr/>
            <p:nvPr/>
          </p:nvSpPr>
          <p:spPr bwMode="auto">
            <a:xfrm>
              <a:off x="3124200" y="55626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0</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34" name="Oval 133"/>
            <p:cNvSpPr/>
            <p:nvPr/>
          </p:nvSpPr>
          <p:spPr bwMode="auto">
            <a:xfrm>
              <a:off x="3581400" y="55626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35" name="Oval 134"/>
            <p:cNvSpPr/>
            <p:nvPr/>
          </p:nvSpPr>
          <p:spPr bwMode="auto">
            <a:xfrm>
              <a:off x="4038600" y="55626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36" name="Oval 135"/>
            <p:cNvSpPr/>
            <p:nvPr/>
          </p:nvSpPr>
          <p:spPr bwMode="auto">
            <a:xfrm>
              <a:off x="4495800" y="55626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3</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37" name="Oval 136"/>
            <p:cNvSpPr/>
            <p:nvPr/>
          </p:nvSpPr>
          <p:spPr bwMode="auto">
            <a:xfrm>
              <a:off x="4953000" y="55626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4</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38" name="Oval 137"/>
            <p:cNvSpPr/>
            <p:nvPr/>
          </p:nvSpPr>
          <p:spPr bwMode="auto">
            <a:xfrm>
              <a:off x="5410200" y="55626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5</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39" name="Oval 138"/>
            <p:cNvSpPr/>
            <p:nvPr/>
          </p:nvSpPr>
          <p:spPr bwMode="auto">
            <a:xfrm>
              <a:off x="3124200" y="51054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6</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40" name="Oval 139"/>
            <p:cNvSpPr/>
            <p:nvPr/>
          </p:nvSpPr>
          <p:spPr bwMode="auto">
            <a:xfrm>
              <a:off x="3581400" y="51054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7</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41" name="Oval 140"/>
            <p:cNvSpPr/>
            <p:nvPr/>
          </p:nvSpPr>
          <p:spPr bwMode="auto">
            <a:xfrm>
              <a:off x="4038600" y="51054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8</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42" name="Oval 141"/>
            <p:cNvSpPr/>
            <p:nvPr/>
          </p:nvSpPr>
          <p:spPr bwMode="auto">
            <a:xfrm>
              <a:off x="4495800" y="51054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9</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43" name="Oval 142"/>
            <p:cNvSpPr/>
            <p:nvPr/>
          </p:nvSpPr>
          <p:spPr bwMode="auto">
            <a:xfrm>
              <a:off x="4953000" y="51054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10</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44" name="Oval 143"/>
            <p:cNvSpPr/>
            <p:nvPr/>
          </p:nvSpPr>
          <p:spPr bwMode="auto">
            <a:xfrm>
              <a:off x="5410200" y="51054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11</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45" name="Oval 144"/>
            <p:cNvSpPr/>
            <p:nvPr/>
          </p:nvSpPr>
          <p:spPr bwMode="auto">
            <a:xfrm>
              <a:off x="3124200" y="46482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12</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46" name="Oval 145"/>
            <p:cNvSpPr/>
            <p:nvPr/>
          </p:nvSpPr>
          <p:spPr bwMode="auto">
            <a:xfrm>
              <a:off x="3581400" y="46482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13</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47" name="Oval 146"/>
            <p:cNvSpPr/>
            <p:nvPr/>
          </p:nvSpPr>
          <p:spPr bwMode="auto">
            <a:xfrm>
              <a:off x="4038600" y="46482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14</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48" name="Oval 147"/>
            <p:cNvSpPr/>
            <p:nvPr/>
          </p:nvSpPr>
          <p:spPr bwMode="auto">
            <a:xfrm>
              <a:off x="4495800" y="46482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15</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49" name="Oval 148"/>
            <p:cNvSpPr/>
            <p:nvPr/>
          </p:nvSpPr>
          <p:spPr bwMode="auto">
            <a:xfrm>
              <a:off x="4953000" y="46482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16</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50" name="Oval 149"/>
            <p:cNvSpPr/>
            <p:nvPr/>
          </p:nvSpPr>
          <p:spPr bwMode="auto">
            <a:xfrm>
              <a:off x="5410200" y="46482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17</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51" name="Oval 150"/>
            <p:cNvSpPr/>
            <p:nvPr/>
          </p:nvSpPr>
          <p:spPr bwMode="auto">
            <a:xfrm>
              <a:off x="3124200" y="41910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18</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52" name="Oval 151"/>
            <p:cNvSpPr/>
            <p:nvPr/>
          </p:nvSpPr>
          <p:spPr bwMode="auto">
            <a:xfrm>
              <a:off x="3581400" y="41910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19</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53" name="Oval 152"/>
            <p:cNvSpPr/>
            <p:nvPr/>
          </p:nvSpPr>
          <p:spPr bwMode="auto">
            <a:xfrm>
              <a:off x="4038600" y="41910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20</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54" name="Oval 153"/>
            <p:cNvSpPr/>
            <p:nvPr/>
          </p:nvSpPr>
          <p:spPr bwMode="auto">
            <a:xfrm>
              <a:off x="4495800" y="41910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21</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55" name="Oval 154"/>
            <p:cNvSpPr/>
            <p:nvPr/>
          </p:nvSpPr>
          <p:spPr bwMode="auto">
            <a:xfrm>
              <a:off x="4953000" y="41910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22</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56" name="Oval 155"/>
            <p:cNvSpPr/>
            <p:nvPr/>
          </p:nvSpPr>
          <p:spPr bwMode="auto">
            <a:xfrm>
              <a:off x="5410200" y="41910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23</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57" name="Oval 156"/>
            <p:cNvSpPr/>
            <p:nvPr/>
          </p:nvSpPr>
          <p:spPr bwMode="auto">
            <a:xfrm>
              <a:off x="3124200" y="37338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24</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58" name="Oval 157"/>
            <p:cNvSpPr/>
            <p:nvPr/>
          </p:nvSpPr>
          <p:spPr bwMode="auto">
            <a:xfrm>
              <a:off x="3581400" y="37338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25</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59" name="Oval 158"/>
            <p:cNvSpPr/>
            <p:nvPr/>
          </p:nvSpPr>
          <p:spPr bwMode="auto">
            <a:xfrm>
              <a:off x="4038600" y="37338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26</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60" name="Oval 159"/>
            <p:cNvSpPr/>
            <p:nvPr/>
          </p:nvSpPr>
          <p:spPr bwMode="auto">
            <a:xfrm>
              <a:off x="4495800" y="37338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27</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61" name="Oval 160"/>
            <p:cNvSpPr/>
            <p:nvPr/>
          </p:nvSpPr>
          <p:spPr bwMode="auto">
            <a:xfrm>
              <a:off x="4953000" y="37338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28</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62" name="Oval 161"/>
            <p:cNvSpPr/>
            <p:nvPr/>
          </p:nvSpPr>
          <p:spPr bwMode="auto">
            <a:xfrm>
              <a:off x="5410200" y="37338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29</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63" name="Oval 162"/>
            <p:cNvSpPr/>
            <p:nvPr/>
          </p:nvSpPr>
          <p:spPr bwMode="auto">
            <a:xfrm>
              <a:off x="3124200" y="32766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30</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64" name="Oval 163"/>
            <p:cNvSpPr/>
            <p:nvPr/>
          </p:nvSpPr>
          <p:spPr bwMode="auto">
            <a:xfrm>
              <a:off x="3581400" y="32766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31</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65" name="Oval 164"/>
            <p:cNvSpPr/>
            <p:nvPr/>
          </p:nvSpPr>
          <p:spPr bwMode="auto">
            <a:xfrm>
              <a:off x="4038600" y="32766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32</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66" name="Oval 165"/>
            <p:cNvSpPr/>
            <p:nvPr/>
          </p:nvSpPr>
          <p:spPr bwMode="auto">
            <a:xfrm>
              <a:off x="4495800" y="32766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33</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67" name="Oval 166"/>
            <p:cNvSpPr/>
            <p:nvPr/>
          </p:nvSpPr>
          <p:spPr bwMode="auto">
            <a:xfrm>
              <a:off x="4953000" y="32766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34</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68" name="Oval 167"/>
            <p:cNvSpPr/>
            <p:nvPr/>
          </p:nvSpPr>
          <p:spPr bwMode="auto">
            <a:xfrm>
              <a:off x="5410200" y="32766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35</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44" name="TextBox 243"/>
            <p:cNvSpPr txBox="1"/>
            <p:nvPr/>
          </p:nvSpPr>
          <p:spPr>
            <a:xfrm>
              <a:off x="3200400" y="6019800"/>
              <a:ext cx="2743200" cy="457200"/>
            </a:xfrm>
            <a:prstGeom prst="rect">
              <a:avLst/>
            </a:prstGeom>
            <a:noFill/>
          </p:spPr>
          <p:txBody>
            <a:bodyPr wrap="none" lIns="0" tIns="0" rIns="0" bIns="0" rtlCol="0" anchor="t" anchorCtr="0">
              <a:noAutofit/>
            </a:bodyPr>
            <a:lstStyle/>
            <a:p>
              <a:pPr algn="ctr"/>
              <a:r>
                <a:rPr lang="en-US" sz="1800" dirty="0" smtClean="0"/>
                <a:t>Face-centered data</a:t>
              </a:r>
            </a:p>
            <a:p>
              <a:pPr algn="ctr"/>
              <a:r>
                <a:rPr lang="en-US" sz="1800" dirty="0" smtClean="0"/>
                <a:t>( e.g. </a:t>
              </a:r>
              <a:r>
                <a:rPr lang="en-US" sz="1800" dirty="0" err="1" smtClean="0"/>
                <a:t>beta_i</a:t>
              </a:r>
              <a:r>
                <a:rPr lang="en-US" sz="1800" dirty="0" smtClean="0"/>
                <a:t>[ ] )</a:t>
              </a:r>
              <a:endParaRPr lang="en-US" sz="1800" dirty="0"/>
            </a:p>
          </p:txBody>
        </p:sp>
      </p:grpSp>
      <p:grpSp>
        <p:nvGrpSpPr>
          <p:cNvPr id="248" name="Group 247"/>
          <p:cNvGrpSpPr/>
          <p:nvPr/>
        </p:nvGrpSpPr>
        <p:grpSpPr>
          <a:xfrm>
            <a:off x="6322218" y="3126583"/>
            <a:ext cx="2745582" cy="3350417"/>
            <a:chOff x="6322218" y="3126583"/>
            <a:chExt cx="2745582" cy="3350417"/>
          </a:xfrm>
        </p:grpSpPr>
        <p:grpSp>
          <p:nvGrpSpPr>
            <p:cNvPr id="169" name="Group 168"/>
            <p:cNvGrpSpPr/>
            <p:nvPr/>
          </p:nvGrpSpPr>
          <p:grpSpPr>
            <a:xfrm>
              <a:off x="6322218" y="3126583"/>
              <a:ext cx="2745582" cy="2745583"/>
              <a:chOff x="73818" y="1981200"/>
              <a:chExt cx="2745582" cy="2745583"/>
            </a:xfrm>
          </p:grpSpPr>
          <p:sp>
            <p:nvSpPr>
              <p:cNvPr id="170" name="Rectangle 169"/>
              <p:cNvSpPr/>
              <p:nvPr/>
            </p:nvSpPr>
            <p:spPr bwMode="auto">
              <a:xfrm>
                <a:off x="76200" y="1981200"/>
                <a:ext cx="2743200" cy="2743200"/>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171" name="Rectangle 170"/>
              <p:cNvSpPr/>
              <p:nvPr/>
            </p:nvSpPr>
            <p:spPr bwMode="auto">
              <a:xfrm>
                <a:off x="533400" y="2438400"/>
                <a:ext cx="1828800" cy="1828800"/>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72" name="Straight Connector 171"/>
              <p:cNvCxnSpPr/>
              <p:nvPr/>
            </p:nvCxnSpPr>
            <p:spPr bwMode="auto">
              <a:xfrm rot="5400000">
                <a:off x="-1296988" y="3352006"/>
                <a:ext cx="2743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73" name="Straight Connector 172"/>
              <p:cNvCxnSpPr/>
              <p:nvPr/>
            </p:nvCxnSpPr>
            <p:spPr bwMode="auto">
              <a:xfrm rot="5400000">
                <a:off x="-381794" y="3352006"/>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74" name="Straight Connector 173"/>
              <p:cNvCxnSpPr/>
              <p:nvPr/>
            </p:nvCxnSpPr>
            <p:spPr bwMode="auto">
              <a:xfrm rot="5400000">
                <a:off x="304800" y="2209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75" name="Straight Connector 174"/>
              <p:cNvCxnSpPr/>
              <p:nvPr/>
            </p:nvCxnSpPr>
            <p:spPr bwMode="auto">
              <a:xfrm rot="5400000">
                <a:off x="304800" y="4495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76" name="Straight Connector 175"/>
              <p:cNvCxnSpPr/>
              <p:nvPr/>
            </p:nvCxnSpPr>
            <p:spPr bwMode="auto">
              <a:xfrm rot="5400000">
                <a:off x="75406" y="3352006"/>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77" name="Straight Connector 176"/>
              <p:cNvCxnSpPr/>
              <p:nvPr/>
            </p:nvCxnSpPr>
            <p:spPr bwMode="auto">
              <a:xfrm rot="5400000">
                <a:off x="762000" y="2209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78" name="Straight Connector 177"/>
              <p:cNvCxnSpPr/>
              <p:nvPr/>
            </p:nvCxnSpPr>
            <p:spPr bwMode="auto">
              <a:xfrm rot="5400000">
                <a:off x="762000" y="4495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79" name="Straight Connector 178"/>
              <p:cNvCxnSpPr/>
              <p:nvPr/>
            </p:nvCxnSpPr>
            <p:spPr bwMode="auto">
              <a:xfrm rot="5400000">
                <a:off x="532606" y="3352006"/>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80" name="Straight Connector 179"/>
              <p:cNvCxnSpPr/>
              <p:nvPr/>
            </p:nvCxnSpPr>
            <p:spPr bwMode="auto">
              <a:xfrm rot="5400000">
                <a:off x="1219200" y="2209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81" name="Straight Connector 180"/>
              <p:cNvCxnSpPr/>
              <p:nvPr/>
            </p:nvCxnSpPr>
            <p:spPr bwMode="auto">
              <a:xfrm rot="5400000">
                <a:off x="1219200" y="4495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82" name="Straight Connector 181"/>
              <p:cNvCxnSpPr/>
              <p:nvPr/>
            </p:nvCxnSpPr>
            <p:spPr bwMode="auto">
              <a:xfrm rot="5400000">
                <a:off x="989806" y="3352006"/>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83" name="Straight Connector 182"/>
              <p:cNvCxnSpPr/>
              <p:nvPr/>
            </p:nvCxnSpPr>
            <p:spPr bwMode="auto">
              <a:xfrm rot="5400000">
                <a:off x="1676400" y="2209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84" name="Straight Connector 183"/>
              <p:cNvCxnSpPr/>
              <p:nvPr/>
            </p:nvCxnSpPr>
            <p:spPr bwMode="auto">
              <a:xfrm rot="5400000">
                <a:off x="1676400" y="4495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85" name="Straight Connector 184"/>
              <p:cNvCxnSpPr/>
              <p:nvPr/>
            </p:nvCxnSpPr>
            <p:spPr bwMode="auto">
              <a:xfrm rot="5400000">
                <a:off x="1447006" y="3352006"/>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86" name="Straight Connector 185"/>
              <p:cNvCxnSpPr/>
              <p:nvPr/>
            </p:nvCxnSpPr>
            <p:spPr bwMode="auto">
              <a:xfrm rot="5400000">
                <a:off x="2133600" y="2209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87" name="Straight Connector 186"/>
              <p:cNvCxnSpPr/>
              <p:nvPr/>
            </p:nvCxnSpPr>
            <p:spPr bwMode="auto">
              <a:xfrm rot="5400000">
                <a:off x="2133600" y="4495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88" name="Straight Connector 187"/>
              <p:cNvCxnSpPr/>
              <p:nvPr/>
            </p:nvCxnSpPr>
            <p:spPr bwMode="auto">
              <a:xfrm rot="5400000">
                <a:off x="1447006" y="3352006"/>
                <a:ext cx="2743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89" name="Straight Connector 188"/>
              <p:cNvCxnSpPr/>
              <p:nvPr/>
            </p:nvCxnSpPr>
            <p:spPr bwMode="auto">
              <a:xfrm>
                <a:off x="74613" y="4725195"/>
                <a:ext cx="2743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90" name="Straight Connector 189"/>
              <p:cNvCxnSpPr/>
              <p:nvPr/>
            </p:nvCxnSpPr>
            <p:spPr bwMode="auto">
              <a:xfrm>
                <a:off x="531813" y="4267201"/>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91" name="Straight Connector 190"/>
              <p:cNvCxnSpPr/>
              <p:nvPr/>
            </p:nvCxnSpPr>
            <p:spPr bwMode="auto">
              <a:xfrm>
                <a:off x="74613" y="42664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92" name="Straight Connector 191"/>
              <p:cNvCxnSpPr/>
              <p:nvPr/>
            </p:nvCxnSpPr>
            <p:spPr bwMode="auto">
              <a:xfrm>
                <a:off x="2360613" y="42664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93" name="Straight Connector 192"/>
              <p:cNvCxnSpPr/>
              <p:nvPr/>
            </p:nvCxnSpPr>
            <p:spPr bwMode="auto">
              <a:xfrm>
                <a:off x="531813" y="3810001"/>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94" name="Straight Connector 193"/>
              <p:cNvCxnSpPr/>
              <p:nvPr/>
            </p:nvCxnSpPr>
            <p:spPr bwMode="auto">
              <a:xfrm>
                <a:off x="74613" y="38092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95" name="Straight Connector 194"/>
              <p:cNvCxnSpPr/>
              <p:nvPr/>
            </p:nvCxnSpPr>
            <p:spPr bwMode="auto">
              <a:xfrm>
                <a:off x="2360613" y="38092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96" name="Straight Connector 195"/>
              <p:cNvCxnSpPr/>
              <p:nvPr/>
            </p:nvCxnSpPr>
            <p:spPr bwMode="auto">
              <a:xfrm>
                <a:off x="531813" y="3352801"/>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97" name="Straight Connector 196"/>
              <p:cNvCxnSpPr/>
              <p:nvPr/>
            </p:nvCxnSpPr>
            <p:spPr bwMode="auto">
              <a:xfrm>
                <a:off x="74613" y="33520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98" name="Straight Connector 197"/>
              <p:cNvCxnSpPr/>
              <p:nvPr/>
            </p:nvCxnSpPr>
            <p:spPr bwMode="auto">
              <a:xfrm>
                <a:off x="2360613" y="33520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99" name="Straight Connector 198"/>
              <p:cNvCxnSpPr/>
              <p:nvPr/>
            </p:nvCxnSpPr>
            <p:spPr bwMode="auto">
              <a:xfrm>
                <a:off x="531813" y="2895601"/>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200" name="Straight Connector 199"/>
              <p:cNvCxnSpPr/>
              <p:nvPr/>
            </p:nvCxnSpPr>
            <p:spPr bwMode="auto">
              <a:xfrm>
                <a:off x="74613" y="28948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201" name="Straight Connector 200"/>
              <p:cNvCxnSpPr/>
              <p:nvPr/>
            </p:nvCxnSpPr>
            <p:spPr bwMode="auto">
              <a:xfrm>
                <a:off x="2360613" y="28948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202" name="Straight Connector 201"/>
              <p:cNvCxnSpPr/>
              <p:nvPr/>
            </p:nvCxnSpPr>
            <p:spPr bwMode="auto">
              <a:xfrm>
                <a:off x="531813" y="2438401"/>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203" name="Straight Connector 202"/>
              <p:cNvCxnSpPr/>
              <p:nvPr/>
            </p:nvCxnSpPr>
            <p:spPr bwMode="auto">
              <a:xfrm>
                <a:off x="74613" y="24376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204" name="Straight Connector 203"/>
              <p:cNvCxnSpPr/>
              <p:nvPr/>
            </p:nvCxnSpPr>
            <p:spPr bwMode="auto">
              <a:xfrm>
                <a:off x="2360613" y="24376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205" name="Straight Connector 204"/>
              <p:cNvCxnSpPr/>
              <p:nvPr/>
            </p:nvCxnSpPr>
            <p:spPr bwMode="auto">
              <a:xfrm>
                <a:off x="74613" y="1981201"/>
                <a:ext cx="2743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grpSp>
        <p:sp>
          <p:nvSpPr>
            <p:cNvPr id="206" name="Oval 205"/>
            <p:cNvSpPr/>
            <p:nvPr/>
          </p:nvSpPr>
          <p:spPr bwMode="auto">
            <a:xfrm>
              <a:off x="6477000" y="57935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0</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07" name="Oval 206"/>
            <p:cNvSpPr/>
            <p:nvPr/>
          </p:nvSpPr>
          <p:spPr bwMode="auto">
            <a:xfrm>
              <a:off x="6934200" y="57935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08" name="Oval 207"/>
            <p:cNvSpPr/>
            <p:nvPr/>
          </p:nvSpPr>
          <p:spPr bwMode="auto">
            <a:xfrm>
              <a:off x="7391400" y="57935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09" name="Oval 208"/>
            <p:cNvSpPr/>
            <p:nvPr/>
          </p:nvSpPr>
          <p:spPr bwMode="auto">
            <a:xfrm>
              <a:off x="7848600" y="57935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3</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10" name="Oval 209"/>
            <p:cNvSpPr/>
            <p:nvPr/>
          </p:nvSpPr>
          <p:spPr bwMode="auto">
            <a:xfrm>
              <a:off x="8305800" y="57935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4</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11" name="Oval 210"/>
            <p:cNvSpPr/>
            <p:nvPr/>
          </p:nvSpPr>
          <p:spPr bwMode="auto">
            <a:xfrm>
              <a:off x="8763000" y="57935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5</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12" name="Oval 211"/>
            <p:cNvSpPr/>
            <p:nvPr/>
          </p:nvSpPr>
          <p:spPr bwMode="auto">
            <a:xfrm>
              <a:off x="6477000" y="53363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6</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13" name="Oval 212"/>
            <p:cNvSpPr/>
            <p:nvPr/>
          </p:nvSpPr>
          <p:spPr bwMode="auto">
            <a:xfrm>
              <a:off x="6934200" y="53363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7</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14" name="Oval 213"/>
            <p:cNvSpPr/>
            <p:nvPr/>
          </p:nvSpPr>
          <p:spPr bwMode="auto">
            <a:xfrm>
              <a:off x="7391400" y="53363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8</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15" name="Oval 214"/>
            <p:cNvSpPr/>
            <p:nvPr/>
          </p:nvSpPr>
          <p:spPr bwMode="auto">
            <a:xfrm>
              <a:off x="7848600" y="53363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9</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16" name="Oval 215"/>
            <p:cNvSpPr/>
            <p:nvPr/>
          </p:nvSpPr>
          <p:spPr bwMode="auto">
            <a:xfrm>
              <a:off x="8305800" y="53363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10</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17" name="Oval 216"/>
            <p:cNvSpPr/>
            <p:nvPr/>
          </p:nvSpPr>
          <p:spPr bwMode="auto">
            <a:xfrm>
              <a:off x="8763000" y="53363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11</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18" name="Oval 217"/>
            <p:cNvSpPr/>
            <p:nvPr/>
          </p:nvSpPr>
          <p:spPr bwMode="auto">
            <a:xfrm>
              <a:off x="6477000" y="48791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12</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19" name="Oval 218"/>
            <p:cNvSpPr/>
            <p:nvPr/>
          </p:nvSpPr>
          <p:spPr bwMode="auto">
            <a:xfrm>
              <a:off x="6934200" y="48791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13</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20" name="Oval 219"/>
            <p:cNvSpPr/>
            <p:nvPr/>
          </p:nvSpPr>
          <p:spPr bwMode="auto">
            <a:xfrm>
              <a:off x="7391400" y="48791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14</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21" name="Oval 220"/>
            <p:cNvSpPr/>
            <p:nvPr/>
          </p:nvSpPr>
          <p:spPr bwMode="auto">
            <a:xfrm>
              <a:off x="7848600" y="48791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15</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22" name="Oval 221"/>
            <p:cNvSpPr/>
            <p:nvPr/>
          </p:nvSpPr>
          <p:spPr bwMode="auto">
            <a:xfrm>
              <a:off x="8305800" y="48791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16</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23" name="Oval 222"/>
            <p:cNvSpPr/>
            <p:nvPr/>
          </p:nvSpPr>
          <p:spPr bwMode="auto">
            <a:xfrm>
              <a:off x="8763000" y="48791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17</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24" name="Oval 223"/>
            <p:cNvSpPr/>
            <p:nvPr/>
          </p:nvSpPr>
          <p:spPr bwMode="auto">
            <a:xfrm>
              <a:off x="6477000" y="44219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18</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25" name="Oval 224"/>
            <p:cNvSpPr/>
            <p:nvPr/>
          </p:nvSpPr>
          <p:spPr bwMode="auto">
            <a:xfrm>
              <a:off x="6934200" y="44219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19</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26" name="Oval 225"/>
            <p:cNvSpPr/>
            <p:nvPr/>
          </p:nvSpPr>
          <p:spPr bwMode="auto">
            <a:xfrm>
              <a:off x="7391400" y="44219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20</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27" name="Oval 226"/>
            <p:cNvSpPr/>
            <p:nvPr/>
          </p:nvSpPr>
          <p:spPr bwMode="auto">
            <a:xfrm>
              <a:off x="7848600" y="44219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21</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28" name="Oval 227"/>
            <p:cNvSpPr/>
            <p:nvPr/>
          </p:nvSpPr>
          <p:spPr bwMode="auto">
            <a:xfrm>
              <a:off x="8305800" y="44219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22</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29" name="Oval 228"/>
            <p:cNvSpPr/>
            <p:nvPr/>
          </p:nvSpPr>
          <p:spPr bwMode="auto">
            <a:xfrm>
              <a:off x="8763000" y="44219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23</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30" name="Oval 229"/>
            <p:cNvSpPr/>
            <p:nvPr/>
          </p:nvSpPr>
          <p:spPr bwMode="auto">
            <a:xfrm>
              <a:off x="6477000" y="39647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24</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31" name="Oval 230"/>
            <p:cNvSpPr/>
            <p:nvPr/>
          </p:nvSpPr>
          <p:spPr bwMode="auto">
            <a:xfrm>
              <a:off x="6934200" y="39647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25</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32" name="Oval 231"/>
            <p:cNvSpPr/>
            <p:nvPr/>
          </p:nvSpPr>
          <p:spPr bwMode="auto">
            <a:xfrm>
              <a:off x="7391400" y="39647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26</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33" name="Oval 232"/>
            <p:cNvSpPr/>
            <p:nvPr/>
          </p:nvSpPr>
          <p:spPr bwMode="auto">
            <a:xfrm>
              <a:off x="7848600" y="39647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27</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34" name="Oval 233"/>
            <p:cNvSpPr/>
            <p:nvPr/>
          </p:nvSpPr>
          <p:spPr bwMode="auto">
            <a:xfrm>
              <a:off x="8305800" y="39647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28</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35" name="Oval 234"/>
            <p:cNvSpPr/>
            <p:nvPr/>
          </p:nvSpPr>
          <p:spPr bwMode="auto">
            <a:xfrm>
              <a:off x="8763000" y="39647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29</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36" name="Oval 235"/>
            <p:cNvSpPr/>
            <p:nvPr/>
          </p:nvSpPr>
          <p:spPr bwMode="auto">
            <a:xfrm>
              <a:off x="6477000" y="35075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30</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37" name="Oval 236"/>
            <p:cNvSpPr/>
            <p:nvPr/>
          </p:nvSpPr>
          <p:spPr bwMode="auto">
            <a:xfrm>
              <a:off x="6934200" y="35075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31</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38" name="Oval 237"/>
            <p:cNvSpPr/>
            <p:nvPr/>
          </p:nvSpPr>
          <p:spPr bwMode="auto">
            <a:xfrm>
              <a:off x="7391400" y="35075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32</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39" name="Oval 238"/>
            <p:cNvSpPr/>
            <p:nvPr/>
          </p:nvSpPr>
          <p:spPr bwMode="auto">
            <a:xfrm>
              <a:off x="7848600" y="35075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33</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40" name="Oval 239"/>
            <p:cNvSpPr/>
            <p:nvPr/>
          </p:nvSpPr>
          <p:spPr bwMode="auto">
            <a:xfrm>
              <a:off x="8305800" y="35075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34</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41" name="Oval 240"/>
            <p:cNvSpPr/>
            <p:nvPr/>
          </p:nvSpPr>
          <p:spPr bwMode="auto">
            <a:xfrm>
              <a:off x="8763000" y="35075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35</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45" name="TextBox 244"/>
            <p:cNvSpPr txBox="1"/>
            <p:nvPr/>
          </p:nvSpPr>
          <p:spPr>
            <a:xfrm>
              <a:off x="6324600" y="6019800"/>
              <a:ext cx="2743200" cy="457200"/>
            </a:xfrm>
            <a:prstGeom prst="rect">
              <a:avLst/>
            </a:prstGeom>
            <a:noFill/>
          </p:spPr>
          <p:txBody>
            <a:bodyPr wrap="none" lIns="0" tIns="0" rIns="0" bIns="0" rtlCol="0" anchor="t" anchorCtr="0">
              <a:noAutofit/>
            </a:bodyPr>
            <a:lstStyle/>
            <a:p>
              <a:pPr algn="ctr"/>
              <a:r>
                <a:rPr lang="en-US" sz="1800" dirty="0" smtClean="0"/>
                <a:t>Face-centered data</a:t>
              </a:r>
            </a:p>
            <a:p>
              <a:pPr algn="ctr"/>
              <a:r>
                <a:rPr lang="en-US" sz="1800" dirty="0" smtClean="0"/>
                <a:t>( e.g. </a:t>
              </a:r>
              <a:r>
                <a:rPr lang="en-US" sz="1800" dirty="0" err="1" smtClean="0"/>
                <a:t>beta_j</a:t>
              </a:r>
              <a:r>
                <a:rPr lang="en-US" sz="1800" dirty="0" smtClean="0"/>
                <a:t>[ ] )</a:t>
              </a:r>
              <a:endParaRPr lang="en-US" sz="1800" dirty="0"/>
            </a:p>
          </p:txBody>
        </p:sp>
      </p:grpSp>
      <p:sp>
        <p:nvSpPr>
          <p:cNvPr id="259" name="Content Placeholder 2"/>
          <p:cNvSpPr txBox="1">
            <a:spLocks/>
          </p:cNvSpPr>
          <p:nvPr/>
        </p:nvSpPr>
        <p:spPr bwMode="auto">
          <a:xfrm>
            <a:off x="457200" y="2667000"/>
            <a:ext cx="8226425" cy="381001"/>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rgbClr val="000080"/>
              </a:buClr>
              <a:buSzPct val="85000"/>
              <a:buFont typeface="Wingdings" pitchFamily="-110" charset="2"/>
              <a:buChar char="v"/>
              <a:tabLst/>
              <a:defRPr/>
            </a:pPr>
            <a:r>
              <a:rPr kumimoji="0" lang="en-US" sz="1800" b="0" i="0" u="none" strike="noStrike" kern="0" cap="none" spc="0" normalizeH="0" baseline="0" noProof="0" dirty="0" smtClean="0">
                <a:ln>
                  <a:noFill/>
                </a:ln>
                <a:solidFill>
                  <a:schemeClr val="tx1"/>
                </a:solidFill>
                <a:effectLst/>
                <a:uLnTx/>
                <a:uFillTx/>
                <a:latin typeface="+mn-lt"/>
                <a:ea typeface="+mn-ea"/>
                <a:cs typeface="+mn-cs"/>
              </a:rPr>
              <a:t>Although</a:t>
            </a:r>
            <a:r>
              <a:rPr kumimoji="0" lang="en-US" sz="1800" b="0" i="0" u="none" strike="noStrike" kern="0" cap="none" spc="0" normalizeH="0" noProof="0" dirty="0" smtClean="0">
                <a:ln>
                  <a:noFill/>
                </a:ln>
                <a:solidFill>
                  <a:schemeClr val="tx1"/>
                </a:solidFill>
                <a:effectLst/>
                <a:uLnTx/>
                <a:uFillTx/>
                <a:latin typeface="+mn-lt"/>
                <a:ea typeface="+mn-ea"/>
                <a:cs typeface="+mn-cs"/>
              </a:rPr>
              <a:t> </a:t>
            </a:r>
            <a:r>
              <a:rPr lang="en-US" sz="1800" kern="0" dirty="0" smtClean="0">
                <a:latin typeface="+mn-lt"/>
                <a:ea typeface="+mn-ea"/>
                <a:cs typeface="+mn-cs"/>
              </a:rPr>
              <a:t>data </a:t>
            </a:r>
            <a:r>
              <a:rPr kumimoji="0" lang="en-US" sz="1800" b="0" i="0" u="none" strike="noStrike" kern="0" cap="none" spc="0" normalizeH="0" baseline="0" noProof="0" dirty="0" smtClean="0">
                <a:ln>
                  <a:noFill/>
                </a:ln>
                <a:solidFill>
                  <a:schemeClr val="tx1"/>
                </a:solidFill>
                <a:effectLst/>
                <a:uLnTx/>
                <a:uFillTx/>
                <a:latin typeface="+mn-lt"/>
                <a:ea typeface="+mn-ea"/>
                <a:cs typeface="+mn-cs"/>
              </a:rPr>
              <a:t>is always stored in separate arrays…</a:t>
            </a:r>
          </a:p>
        </p:txBody>
      </p:sp>
      <p:grpSp>
        <p:nvGrpSpPr>
          <p:cNvPr id="261" name="Group 260"/>
          <p:cNvGrpSpPr/>
          <p:nvPr/>
        </p:nvGrpSpPr>
        <p:grpSpPr>
          <a:xfrm>
            <a:off x="76200" y="2362199"/>
            <a:ext cx="8607425" cy="4114801"/>
            <a:chOff x="76200" y="2362199"/>
            <a:chExt cx="8607425" cy="4114801"/>
          </a:xfrm>
        </p:grpSpPr>
        <p:grpSp>
          <p:nvGrpSpPr>
            <p:cNvPr id="96" name="Group 95"/>
            <p:cNvGrpSpPr/>
            <p:nvPr/>
          </p:nvGrpSpPr>
          <p:grpSpPr>
            <a:xfrm>
              <a:off x="151606" y="3124200"/>
              <a:ext cx="2820194" cy="2819400"/>
              <a:chOff x="-794" y="1981200"/>
              <a:chExt cx="2820194" cy="2819400"/>
            </a:xfrm>
          </p:grpSpPr>
          <p:sp>
            <p:nvSpPr>
              <p:cNvPr id="95" name="Rectangle 94"/>
              <p:cNvSpPr/>
              <p:nvPr/>
            </p:nvSpPr>
            <p:spPr bwMode="auto">
              <a:xfrm>
                <a:off x="76200" y="1981200"/>
                <a:ext cx="2743200" cy="2743200"/>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94" name="Rectangle 93"/>
              <p:cNvSpPr/>
              <p:nvPr/>
            </p:nvSpPr>
            <p:spPr bwMode="auto">
              <a:xfrm>
                <a:off x="533400" y="2438400"/>
                <a:ext cx="1828800" cy="1828800"/>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1" name="Straight Connector 10"/>
              <p:cNvCxnSpPr/>
              <p:nvPr/>
            </p:nvCxnSpPr>
            <p:spPr bwMode="auto">
              <a:xfrm rot="5400000">
                <a:off x="-1296988" y="3352006"/>
                <a:ext cx="2743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4" name="Straight Connector 13"/>
              <p:cNvCxnSpPr/>
              <p:nvPr/>
            </p:nvCxnSpPr>
            <p:spPr bwMode="auto">
              <a:xfrm rot="5400000">
                <a:off x="-381794" y="3352006"/>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rot="5400000">
                <a:off x="304800" y="2209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6" name="Straight Connector 15"/>
              <p:cNvCxnSpPr/>
              <p:nvPr/>
            </p:nvCxnSpPr>
            <p:spPr bwMode="auto">
              <a:xfrm rot="5400000">
                <a:off x="304800" y="4495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8" name="Straight Connector 17"/>
              <p:cNvCxnSpPr/>
              <p:nvPr/>
            </p:nvCxnSpPr>
            <p:spPr bwMode="auto">
              <a:xfrm rot="5400000">
                <a:off x="75406" y="3352006"/>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9" name="Straight Connector 18"/>
              <p:cNvCxnSpPr/>
              <p:nvPr/>
            </p:nvCxnSpPr>
            <p:spPr bwMode="auto">
              <a:xfrm rot="5400000">
                <a:off x="762000" y="2209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20" name="Straight Connector 19"/>
              <p:cNvCxnSpPr/>
              <p:nvPr/>
            </p:nvCxnSpPr>
            <p:spPr bwMode="auto">
              <a:xfrm rot="5400000">
                <a:off x="762000" y="4495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22" name="Straight Connector 21"/>
              <p:cNvCxnSpPr/>
              <p:nvPr/>
            </p:nvCxnSpPr>
            <p:spPr bwMode="auto">
              <a:xfrm rot="5400000">
                <a:off x="532606" y="3352006"/>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rot="5400000">
                <a:off x="1219200" y="2209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24" name="Straight Connector 23"/>
              <p:cNvCxnSpPr/>
              <p:nvPr/>
            </p:nvCxnSpPr>
            <p:spPr bwMode="auto">
              <a:xfrm rot="5400000">
                <a:off x="1219200" y="4495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26" name="Straight Connector 25"/>
              <p:cNvCxnSpPr/>
              <p:nvPr/>
            </p:nvCxnSpPr>
            <p:spPr bwMode="auto">
              <a:xfrm rot="5400000">
                <a:off x="989806" y="3352006"/>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rot="5400000">
                <a:off x="1676400" y="2209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28" name="Straight Connector 27"/>
              <p:cNvCxnSpPr/>
              <p:nvPr/>
            </p:nvCxnSpPr>
            <p:spPr bwMode="auto">
              <a:xfrm rot="5400000">
                <a:off x="1676400" y="4495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30" name="Straight Connector 29"/>
              <p:cNvCxnSpPr/>
              <p:nvPr/>
            </p:nvCxnSpPr>
            <p:spPr bwMode="auto">
              <a:xfrm rot="5400000">
                <a:off x="1447006" y="3352006"/>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31" name="Straight Connector 30"/>
              <p:cNvCxnSpPr/>
              <p:nvPr/>
            </p:nvCxnSpPr>
            <p:spPr bwMode="auto">
              <a:xfrm rot="5400000">
                <a:off x="2133600" y="2209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32" name="Straight Connector 31"/>
              <p:cNvCxnSpPr/>
              <p:nvPr/>
            </p:nvCxnSpPr>
            <p:spPr bwMode="auto">
              <a:xfrm rot="5400000">
                <a:off x="2133600" y="4495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38" name="Straight Connector 37"/>
              <p:cNvCxnSpPr/>
              <p:nvPr/>
            </p:nvCxnSpPr>
            <p:spPr bwMode="auto">
              <a:xfrm rot="5400000">
                <a:off x="1447006" y="3352006"/>
                <a:ext cx="2743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41" name="Straight Connector 40"/>
              <p:cNvCxnSpPr/>
              <p:nvPr/>
            </p:nvCxnSpPr>
            <p:spPr bwMode="auto">
              <a:xfrm>
                <a:off x="74613" y="4725195"/>
                <a:ext cx="2743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42" name="Straight Connector 41"/>
              <p:cNvCxnSpPr/>
              <p:nvPr/>
            </p:nvCxnSpPr>
            <p:spPr bwMode="auto">
              <a:xfrm>
                <a:off x="531813" y="4267201"/>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43" name="Straight Connector 42"/>
              <p:cNvCxnSpPr/>
              <p:nvPr/>
            </p:nvCxnSpPr>
            <p:spPr bwMode="auto">
              <a:xfrm>
                <a:off x="74613" y="42664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44" name="Straight Connector 43"/>
              <p:cNvCxnSpPr/>
              <p:nvPr/>
            </p:nvCxnSpPr>
            <p:spPr bwMode="auto">
              <a:xfrm>
                <a:off x="2360613" y="42664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45" name="Straight Connector 44"/>
              <p:cNvCxnSpPr/>
              <p:nvPr/>
            </p:nvCxnSpPr>
            <p:spPr bwMode="auto">
              <a:xfrm>
                <a:off x="531813" y="3810001"/>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46" name="Straight Connector 45"/>
              <p:cNvCxnSpPr/>
              <p:nvPr/>
            </p:nvCxnSpPr>
            <p:spPr bwMode="auto">
              <a:xfrm>
                <a:off x="74613" y="38092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47" name="Straight Connector 46"/>
              <p:cNvCxnSpPr/>
              <p:nvPr/>
            </p:nvCxnSpPr>
            <p:spPr bwMode="auto">
              <a:xfrm>
                <a:off x="2360613" y="38092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48" name="Straight Connector 47"/>
              <p:cNvCxnSpPr/>
              <p:nvPr/>
            </p:nvCxnSpPr>
            <p:spPr bwMode="auto">
              <a:xfrm>
                <a:off x="531813" y="3352801"/>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49" name="Straight Connector 48"/>
              <p:cNvCxnSpPr/>
              <p:nvPr/>
            </p:nvCxnSpPr>
            <p:spPr bwMode="auto">
              <a:xfrm>
                <a:off x="74613" y="33520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50" name="Straight Connector 49"/>
              <p:cNvCxnSpPr/>
              <p:nvPr/>
            </p:nvCxnSpPr>
            <p:spPr bwMode="auto">
              <a:xfrm>
                <a:off x="2360613" y="33520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51" name="Straight Connector 50"/>
              <p:cNvCxnSpPr/>
              <p:nvPr/>
            </p:nvCxnSpPr>
            <p:spPr bwMode="auto">
              <a:xfrm>
                <a:off x="531813" y="2895601"/>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52" name="Straight Connector 51"/>
              <p:cNvCxnSpPr/>
              <p:nvPr/>
            </p:nvCxnSpPr>
            <p:spPr bwMode="auto">
              <a:xfrm>
                <a:off x="74613" y="28948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53" name="Straight Connector 52"/>
              <p:cNvCxnSpPr/>
              <p:nvPr/>
            </p:nvCxnSpPr>
            <p:spPr bwMode="auto">
              <a:xfrm>
                <a:off x="2360613" y="28948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54" name="Straight Connector 53"/>
              <p:cNvCxnSpPr/>
              <p:nvPr/>
            </p:nvCxnSpPr>
            <p:spPr bwMode="auto">
              <a:xfrm>
                <a:off x="531813" y="2438401"/>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55" name="Straight Connector 54"/>
              <p:cNvCxnSpPr/>
              <p:nvPr/>
            </p:nvCxnSpPr>
            <p:spPr bwMode="auto">
              <a:xfrm>
                <a:off x="74613" y="24376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56" name="Straight Connector 55"/>
              <p:cNvCxnSpPr/>
              <p:nvPr/>
            </p:nvCxnSpPr>
            <p:spPr bwMode="auto">
              <a:xfrm>
                <a:off x="2360613" y="24376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57" name="Straight Connector 56"/>
              <p:cNvCxnSpPr/>
              <p:nvPr/>
            </p:nvCxnSpPr>
            <p:spPr bwMode="auto">
              <a:xfrm>
                <a:off x="74613" y="1981201"/>
                <a:ext cx="2743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250" name="Straight Connector 249"/>
              <p:cNvCxnSpPr/>
              <p:nvPr/>
            </p:nvCxnSpPr>
            <p:spPr bwMode="auto">
              <a:xfrm>
                <a:off x="0" y="4799012"/>
                <a:ext cx="228600" cy="1588"/>
              </a:xfrm>
              <a:prstGeom prst="line">
                <a:avLst/>
              </a:prstGeom>
              <a:solidFill>
                <a:schemeClr val="accent1"/>
              </a:solidFill>
              <a:ln w="6350" cap="flat" cmpd="sng" algn="ctr">
                <a:solidFill>
                  <a:schemeClr val="tx1"/>
                </a:solidFill>
                <a:prstDash val="solid"/>
                <a:round/>
                <a:headEnd type="none" w="med" len="med"/>
                <a:tailEnd type="stealth" w="med" len="med"/>
              </a:ln>
              <a:effectLst/>
            </p:spPr>
          </p:cxnSp>
          <p:cxnSp>
            <p:nvCxnSpPr>
              <p:cNvPr id="252" name="Straight Connector 251"/>
              <p:cNvCxnSpPr/>
              <p:nvPr/>
            </p:nvCxnSpPr>
            <p:spPr bwMode="auto">
              <a:xfrm rot="5400000" flipH="1" flipV="1">
                <a:off x="-113506" y="4685506"/>
                <a:ext cx="227012" cy="1588"/>
              </a:xfrm>
              <a:prstGeom prst="line">
                <a:avLst/>
              </a:prstGeom>
              <a:solidFill>
                <a:schemeClr val="accent1"/>
              </a:solidFill>
              <a:ln w="6350" cap="flat" cmpd="sng" algn="ctr">
                <a:solidFill>
                  <a:schemeClr val="tx1"/>
                </a:solidFill>
                <a:prstDash val="solid"/>
                <a:round/>
                <a:headEnd type="none" w="med" len="med"/>
                <a:tailEnd type="stealth" w="med" len="med"/>
              </a:ln>
              <a:effectLst/>
            </p:spPr>
          </p:cxnSp>
        </p:grpSp>
        <p:sp>
          <p:nvSpPr>
            <p:cNvPr id="59" name="TextBox 58"/>
            <p:cNvSpPr txBox="1"/>
            <p:nvPr/>
          </p:nvSpPr>
          <p:spPr>
            <a:xfrm>
              <a:off x="838200" y="55626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a:t>
              </a:r>
              <a:endParaRPr lang="en-US" sz="700" b="1" dirty="0">
                <a:solidFill>
                  <a:schemeClr val="bg1"/>
                </a:solidFill>
              </a:endParaRPr>
            </a:p>
          </p:txBody>
        </p:sp>
        <p:sp>
          <p:nvSpPr>
            <p:cNvPr id="60" name="TextBox 59"/>
            <p:cNvSpPr txBox="1"/>
            <p:nvPr/>
          </p:nvSpPr>
          <p:spPr>
            <a:xfrm>
              <a:off x="1295400" y="55626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a:t>
              </a:r>
              <a:endParaRPr lang="en-US" sz="700" b="1" dirty="0">
                <a:solidFill>
                  <a:schemeClr val="bg1"/>
                </a:solidFill>
              </a:endParaRPr>
            </a:p>
          </p:txBody>
        </p:sp>
        <p:sp>
          <p:nvSpPr>
            <p:cNvPr id="61" name="TextBox 60"/>
            <p:cNvSpPr txBox="1"/>
            <p:nvPr/>
          </p:nvSpPr>
          <p:spPr>
            <a:xfrm>
              <a:off x="1752600" y="55626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3</a:t>
              </a:r>
              <a:endParaRPr lang="en-US" sz="700" b="1" dirty="0">
                <a:solidFill>
                  <a:schemeClr val="bg1"/>
                </a:solidFill>
              </a:endParaRPr>
            </a:p>
          </p:txBody>
        </p:sp>
        <p:sp>
          <p:nvSpPr>
            <p:cNvPr id="62" name="TextBox 61"/>
            <p:cNvSpPr txBox="1"/>
            <p:nvPr/>
          </p:nvSpPr>
          <p:spPr>
            <a:xfrm>
              <a:off x="2209800" y="55626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4</a:t>
              </a:r>
              <a:endParaRPr lang="en-US" sz="700" b="1" dirty="0">
                <a:solidFill>
                  <a:schemeClr val="bg1"/>
                </a:solidFill>
              </a:endParaRPr>
            </a:p>
          </p:txBody>
        </p:sp>
        <p:sp>
          <p:nvSpPr>
            <p:cNvPr id="63" name="TextBox 62"/>
            <p:cNvSpPr txBox="1"/>
            <p:nvPr/>
          </p:nvSpPr>
          <p:spPr>
            <a:xfrm>
              <a:off x="2667000" y="55626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5</a:t>
              </a:r>
              <a:endParaRPr lang="en-US" sz="700" b="1" dirty="0">
                <a:solidFill>
                  <a:schemeClr val="bg1"/>
                </a:solidFill>
              </a:endParaRPr>
            </a:p>
          </p:txBody>
        </p:sp>
        <p:sp>
          <p:nvSpPr>
            <p:cNvPr id="64" name="TextBox 63"/>
            <p:cNvSpPr txBox="1"/>
            <p:nvPr/>
          </p:nvSpPr>
          <p:spPr>
            <a:xfrm>
              <a:off x="381000" y="51054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6</a:t>
              </a:r>
              <a:endParaRPr lang="en-US" sz="700" b="1" dirty="0">
                <a:solidFill>
                  <a:schemeClr val="bg1"/>
                </a:solidFill>
              </a:endParaRPr>
            </a:p>
          </p:txBody>
        </p:sp>
        <p:sp>
          <p:nvSpPr>
            <p:cNvPr id="65" name="TextBox 64"/>
            <p:cNvSpPr txBox="1"/>
            <p:nvPr/>
          </p:nvSpPr>
          <p:spPr>
            <a:xfrm>
              <a:off x="838200" y="51054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7</a:t>
              </a:r>
              <a:endParaRPr lang="en-US" sz="700" b="1" dirty="0">
                <a:solidFill>
                  <a:schemeClr val="bg1"/>
                </a:solidFill>
              </a:endParaRPr>
            </a:p>
          </p:txBody>
        </p:sp>
        <p:sp>
          <p:nvSpPr>
            <p:cNvPr id="66" name="TextBox 65"/>
            <p:cNvSpPr txBox="1"/>
            <p:nvPr/>
          </p:nvSpPr>
          <p:spPr>
            <a:xfrm>
              <a:off x="1295400" y="51054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8</a:t>
              </a:r>
              <a:endParaRPr lang="en-US" sz="700" b="1" dirty="0">
                <a:solidFill>
                  <a:schemeClr val="bg1"/>
                </a:solidFill>
              </a:endParaRPr>
            </a:p>
          </p:txBody>
        </p:sp>
        <p:sp>
          <p:nvSpPr>
            <p:cNvPr id="67" name="TextBox 66"/>
            <p:cNvSpPr txBox="1"/>
            <p:nvPr/>
          </p:nvSpPr>
          <p:spPr>
            <a:xfrm>
              <a:off x="1752600" y="51054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9</a:t>
              </a:r>
              <a:endParaRPr lang="en-US" sz="700" b="1" dirty="0">
                <a:solidFill>
                  <a:schemeClr val="bg1"/>
                </a:solidFill>
              </a:endParaRPr>
            </a:p>
          </p:txBody>
        </p:sp>
        <p:sp>
          <p:nvSpPr>
            <p:cNvPr id="68" name="TextBox 67"/>
            <p:cNvSpPr txBox="1"/>
            <p:nvPr/>
          </p:nvSpPr>
          <p:spPr>
            <a:xfrm>
              <a:off x="2209800" y="51054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10</a:t>
              </a:r>
              <a:endParaRPr lang="en-US" sz="700" b="1" dirty="0">
                <a:solidFill>
                  <a:schemeClr val="bg1"/>
                </a:solidFill>
              </a:endParaRPr>
            </a:p>
          </p:txBody>
        </p:sp>
        <p:sp>
          <p:nvSpPr>
            <p:cNvPr id="69" name="TextBox 68"/>
            <p:cNvSpPr txBox="1"/>
            <p:nvPr/>
          </p:nvSpPr>
          <p:spPr>
            <a:xfrm>
              <a:off x="2667000" y="51054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11</a:t>
              </a:r>
              <a:endParaRPr lang="en-US" sz="700" b="1" dirty="0">
                <a:solidFill>
                  <a:schemeClr val="bg1"/>
                </a:solidFill>
              </a:endParaRPr>
            </a:p>
          </p:txBody>
        </p:sp>
        <p:sp>
          <p:nvSpPr>
            <p:cNvPr id="70" name="TextBox 69"/>
            <p:cNvSpPr txBox="1"/>
            <p:nvPr/>
          </p:nvSpPr>
          <p:spPr>
            <a:xfrm>
              <a:off x="381000" y="46482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12</a:t>
              </a:r>
              <a:endParaRPr lang="en-US" sz="700" b="1" dirty="0">
                <a:solidFill>
                  <a:schemeClr val="bg1"/>
                </a:solidFill>
              </a:endParaRPr>
            </a:p>
          </p:txBody>
        </p:sp>
        <p:sp>
          <p:nvSpPr>
            <p:cNvPr id="71" name="TextBox 70"/>
            <p:cNvSpPr txBox="1"/>
            <p:nvPr/>
          </p:nvSpPr>
          <p:spPr>
            <a:xfrm>
              <a:off x="838200" y="46482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13</a:t>
              </a:r>
              <a:endParaRPr lang="en-US" sz="700" b="1" dirty="0">
                <a:solidFill>
                  <a:schemeClr val="bg1"/>
                </a:solidFill>
              </a:endParaRPr>
            </a:p>
          </p:txBody>
        </p:sp>
        <p:sp>
          <p:nvSpPr>
            <p:cNvPr id="72" name="TextBox 71"/>
            <p:cNvSpPr txBox="1"/>
            <p:nvPr/>
          </p:nvSpPr>
          <p:spPr>
            <a:xfrm>
              <a:off x="1295400" y="46482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14</a:t>
              </a:r>
              <a:endParaRPr lang="en-US" sz="700" b="1" dirty="0">
                <a:solidFill>
                  <a:schemeClr val="bg1"/>
                </a:solidFill>
              </a:endParaRPr>
            </a:p>
          </p:txBody>
        </p:sp>
        <p:sp>
          <p:nvSpPr>
            <p:cNvPr id="73" name="TextBox 72"/>
            <p:cNvSpPr txBox="1"/>
            <p:nvPr/>
          </p:nvSpPr>
          <p:spPr>
            <a:xfrm>
              <a:off x="1752600" y="46482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15</a:t>
              </a:r>
              <a:endParaRPr lang="en-US" sz="700" b="1" dirty="0">
                <a:solidFill>
                  <a:schemeClr val="bg1"/>
                </a:solidFill>
              </a:endParaRPr>
            </a:p>
          </p:txBody>
        </p:sp>
        <p:sp>
          <p:nvSpPr>
            <p:cNvPr id="74" name="TextBox 73"/>
            <p:cNvSpPr txBox="1"/>
            <p:nvPr/>
          </p:nvSpPr>
          <p:spPr>
            <a:xfrm>
              <a:off x="2209800" y="46482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16</a:t>
              </a:r>
              <a:endParaRPr lang="en-US" sz="700" b="1" dirty="0">
                <a:solidFill>
                  <a:schemeClr val="bg1"/>
                </a:solidFill>
              </a:endParaRPr>
            </a:p>
          </p:txBody>
        </p:sp>
        <p:sp>
          <p:nvSpPr>
            <p:cNvPr id="75" name="TextBox 74"/>
            <p:cNvSpPr txBox="1"/>
            <p:nvPr/>
          </p:nvSpPr>
          <p:spPr>
            <a:xfrm>
              <a:off x="2667000" y="46482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17</a:t>
              </a:r>
              <a:endParaRPr lang="en-US" sz="700" b="1" dirty="0">
                <a:solidFill>
                  <a:schemeClr val="bg1"/>
                </a:solidFill>
              </a:endParaRPr>
            </a:p>
          </p:txBody>
        </p:sp>
        <p:sp>
          <p:nvSpPr>
            <p:cNvPr id="76" name="TextBox 75"/>
            <p:cNvSpPr txBox="1"/>
            <p:nvPr/>
          </p:nvSpPr>
          <p:spPr>
            <a:xfrm>
              <a:off x="381000" y="41910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18</a:t>
              </a:r>
              <a:endParaRPr lang="en-US" sz="700" b="1" dirty="0">
                <a:solidFill>
                  <a:schemeClr val="bg1"/>
                </a:solidFill>
              </a:endParaRPr>
            </a:p>
          </p:txBody>
        </p:sp>
        <p:sp>
          <p:nvSpPr>
            <p:cNvPr id="77" name="TextBox 76"/>
            <p:cNvSpPr txBox="1"/>
            <p:nvPr/>
          </p:nvSpPr>
          <p:spPr>
            <a:xfrm>
              <a:off x="838200" y="41910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19</a:t>
              </a:r>
              <a:endParaRPr lang="en-US" sz="700" b="1" dirty="0">
                <a:solidFill>
                  <a:schemeClr val="bg1"/>
                </a:solidFill>
              </a:endParaRPr>
            </a:p>
          </p:txBody>
        </p:sp>
        <p:sp>
          <p:nvSpPr>
            <p:cNvPr id="78" name="TextBox 77"/>
            <p:cNvSpPr txBox="1"/>
            <p:nvPr/>
          </p:nvSpPr>
          <p:spPr>
            <a:xfrm>
              <a:off x="1295400" y="41910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20</a:t>
              </a:r>
              <a:endParaRPr lang="en-US" sz="700" b="1" dirty="0">
                <a:solidFill>
                  <a:schemeClr val="bg1"/>
                </a:solidFill>
              </a:endParaRPr>
            </a:p>
          </p:txBody>
        </p:sp>
        <p:sp>
          <p:nvSpPr>
            <p:cNvPr id="79" name="TextBox 78"/>
            <p:cNvSpPr txBox="1"/>
            <p:nvPr/>
          </p:nvSpPr>
          <p:spPr>
            <a:xfrm>
              <a:off x="1752600" y="41910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21</a:t>
              </a:r>
              <a:endParaRPr lang="en-US" sz="700" b="1" dirty="0">
                <a:solidFill>
                  <a:schemeClr val="bg1"/>
                </a:solidFill>
              </a:endParaRPr>
            </a:p>
          </p:txBody>
        </p:sp>
        <p:sp>
          <p:nvSpPr>
            <p:cNvPr id="80" name="TextBox 79"/>
            <p:cNvSpPr txBox="1"/>
            <p:nvPr/>
          </p:nvSpPr>
          <p:spPr>
            <a:xfrm>
              <a:off x="2209800" y="41910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22</a:t>
              </a:r>
              <a:endParaRPr lang="en-US" sz="700" b="1" dirty="0">
                <a:solidFill>
                  <a:schemeClr val="bg1"/>
                </a:solidFill>
              </a:endParaRPr>
            </a:p>
          </p:txBody>
        </p:sp>
        <p:sp>
          <p:nvSpPr>
            <p:cNvPr id="81" name="TextBox 80"/>
            <p:cNvSpPr txBox="1"/>
            <p:nvPr/>
          </p:nvSpPr>
          <p:spPr>
            <a:xfrm>
              <a:off x="2667000" y="41910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23</a:t>
              </a:r>
              <a:endParaRPr lang="en-US" sz="700" b="1" dirty="0">
                <a:solidFill>
                  <a:schemeClr val="bg1"/>
                </a:solidFill>
              </a:endParaRPr>
            </a:p>
          </p:txBody>
        </p:sp>
        <p:sp>
          <p:nvSpPr>
            <p:cNvPr id="82" name="TextBox 81"/>
            <p:cNvSpPr txBox="1"/>
            <p:nvPr/>
          </p:nvSpPr>
          <p:spPr>
            <a:xfrm>
              <a:off x="381000" y="37338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24</a:t>
              </a:r>
              <a:endParaRPr lang="en-US" sz="700" b="1" dirty="0">
                <a:solidFill>
                  <a:schemeClr val="bg1"/>
                </a:solidFill>
              </a:endParaRPr>
            </a:p>
          </p:txBody>
        </p:sp>
        <p:sp>
          <p:nvSpPr>
            <p:cNvPr id="83" name="TextBox 82"/>
            <p:cNvSpPr txBox="1"/>
            <p:nvPr/>
          </p:nvSpPr>
          <p:spPr>
            <a:xfrm>
              <a:off x="838200" y="37338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25</a:t>
              </a:r>
              <a:endParaRPr lang="en-US" sz="700" b="1" dirty="0">
                <a:solidFill>
                  <a:schemeClr val="bg1"/>
                </a:solidFill>
              </a:endParaRPr>
            </a:p>
          </p:txBody>
        </p:sp>
        <p:sp>
          <p:nvSpPr>
            <p:cNvPr id="84" name="TextBox 83"/>
            <p:cNvSpPr txBox="1"/>
            <p:nvPr/>
          </p:nvSpPr>
          <p:spPr>
            <a:xfrm>
              <a:off x="1295400" y="37338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26</a:t>
              </a:r>
              <a:endParaRPr lang="en-US" sz="700" b="1" dirty="0">
                <a:solidFill>
                  <a:schemeClr val="bg1"/>
                </a:solidFill>
              </a:endParaRPr>
            </a:p>
          </p:txBody>
        </p:sp>
        <p:sp>
          <p:nvSpPr>
            <p:cNvPr id="85" name="TextBox 84"/>
            <p:cNvSpPr txBox="1"/>
            <p:nvPr/>
          </p:nvSpPr>
          <p:spPr>
            <a:xfrm>
              <a:off x="1752600" y="37338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27</a:t>
              </a:r>
              <a:endParaRPr lang="en-US" sz="700" b="1" dirty="0">
                <a:solidFill>
                  <a:schemeClr val="bg1"/>
                </a:solidFill>
              </a:endParaRPr>
            </a:p>
          </p:txBody>
        </p:sp>
        <p:sp>
          <p:nvSpPr>
            <p:cNvPr id="86" name="TextBox 85"/>
            <p:cNvSpPr txBox="1"/>
            <p:nvPr/>
          </p:nvSpPr>
          <p:spPr>
            <a:xfrm>
              <a:off x="2209800" y="37338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28</a:t>
              </a:r>
              <a:endParaRPr lang="en-US" sz="700" b="1" dirty="0">
                <a:solidFill>
                  <a:schemeClr val="bg1"/>
                </a:solidFill>
              </a:endParaRPr>
            </a:p>
          </p:txBody>
        </p:sp>
        <p:sp>
          <p:nvSpPr>
            <p:cNvPr id="87" name="TextBox 86"/>
            <p:cNvSpPr txBox="1"/>
            <p:nvPr/>
          </p:nvSpPr>
          <p:spPr>
            <a:xfrm>
              <a:off x="2667000" y="37338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29</a:t>
              </a:r>
              <a:endParaRPr lang="en-US" sz="700" b="1" dirty="0">
                <a:solidFill>
                  <a:schemeClr val="bg1"/>
                </a:solidFill>
              </a:endParaRPr>
            </a:p>
          </p:txBody>
        </p:sp>
        <p:sp>
          <p:nvSpPr>
            <p:cNvPr id="88" name="TextBox 87"/>
            <p:cNvSpPr txBox="1"/>
            <p:nvPr/>
          </p:nvSpPr>
          <p:spPr>
            <a:xfrm>
              <a:off x="381000" y="32766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30</a:t>
              </a:r>
              <a:endParaRPr lang="en-US" sz="700" b="1" dirty="0">
                <a:solidFill>
                  <a:schemeClr val="bg1"/>
                </a:solidFill>
              </a:endParaRPr>
            </a:p>
          </p:txBody>
        </p:sp>
        <p:sp>
          <p:nvSpPr>
            <p:cNvPr id="89" name="TextBox 88"/>
            <p:cNvSpPr txBox="1"/>
            <p:nvPr/>
          </p:nvSpPr>
          <p:spPr>
            <a:xfrm>
              <a:off x="838200" y="32766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31</a:t>
              </a:r>
              <a:endParaRPr lang="en-US" sz="700" b="1" dirty="0">
                <a:solidFill>
                  <a:schemeClr val="bg1"/>
                </a:solidFill>
              </a:endParaRPr>
            </a:p>
          </p:txBody>
        </p:sp>
        <p:sp>
          <p:nvSpPr>
            <p:cNvPr id="90" name="TextBox 89"/>
            <p:cNvSpPr txBox="1"/>
            <p:nvPr/>
          </p:nvSpPr>
          <p:spPr>
            <a:xfrm>
              <a:off x="1295400" y="32766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32</a:t>
              </a:r>
              <a:endParaRPr lang="en-US" sz="700" b="1" dirty="0">
                <a:solidFill>
                  <a:schemeClr val="bg1"/>
                </a:solidFill>
              </a:endParaRPr>
            </a:p>
          </p:txBody>
        </p:sp>
        <p:sp>
          <p:nvSpPr>
            <p:cNvPr id="91" name="TextBox 90"/>
            <p:cNvSpPr txBox="1"/>
            <p:nvPr/>
          </p:nvSpPr>
          <p:spPr>
            <a:xfrm>
              <a:off x="1752600" y="32766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33</a:t>
              </a:r>
              <a:endParaRPr lang="en-US" sz="700" b="1" dirty="0">
                <a:solidFill>
                  <a:schemeClr val="bg1"/>
                </a:solidFill>
              </a:endParaRPr>
            </a:p>
          </p:txBody>
        </p:sp>
        <p:sp>
          <p:nvSpPr>
            <p:cNvPr id="92" name="TextBox 91"/>
            <p:cNvSpPr txBox="1"/>
            <p:nvPr/>
          </p:nvSpPr>
          <p:spPr>
            <a:xfrm>
              <a:off x="2209800" y="32766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34</a:t>
              </a:r>
              <a:endParaRPr lang="en-US" sz="700" b="1" dirty="0">
                <a:solidFill>
                  <a:schemeClr val="bg1"/>
                </a:solidFill>
              </a:endParaRPr>
            </a:p>
          </p:txBody>
        </p:sp>
        <p:sp>
          <p:nvSpPr>
            <p:cNvPr id="93" name="TextBox 92"/>
            <p:cNvSpPr txBox="1"/>
            <p:nvPr/>
          </p:nvSpPr>
          <p:spPr>
            <a:xfrm>
              <a:off x="2667000" y="32766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35</a:t>
              </a:r>
              <a:endParaRPr lang="en-US" sz="700" b="1" dirty="0">
                <a:solidFill>
                  <a:schemeClr val="bg1"/>
                </a:solidFill>
              </a:endParaRPr>
            </a:p>
          </p:txBody>
        </p:sp>
        <p:sp>
          <p:nvSpPr>
            <p:cNvPr id="5" name="TextBox 4"/>
            <p:cNvSpPr txBox="1"/>
            <p:nvPr/>
          </p:nvSpPr>
          <p:spPr>
            <a:xfrm>
              <a:off x="381000" y="55626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0</a:t>
              </a:r>
              <a:endParaRPr lang="en-US" sz="700" b="1" dirty="0">
                <a:solidFill>
                  <a:schemeClr val="bg1"/>
                </a:solidFill>
              </a:endParaRPr>
            </a:p>
          </p:txBody>
        </p:sp>
        <p:sp>
          <p:nvSpPr>
            <p:cNvPr id="243" name="TextBox 242"/>
            <p:cNvSpPr txBox="1"/>
            <p:nvPr/>
          </p:nvSpPr>
          <p:spPr>
            <a:xfrm>
              <a:off x="226218" y="6019800"/>
              <a:ext cx="2743200" cy="457200"/>
            </a:xfrm>
            <a:prstGeom prst="rect">
              <a:avLst/>
            </a:prstGeom>
            <a:noFill/>
          </p:spPr>
          <p:txBody>
            <a:bodyPr wrap="none" lIns="0" tIns="0" rIns="0" bIns="0" rtlCol="0" anchor="t" anchorCtr="0">
              <a:noAutofit/>
            </a:bodyPr>
            <a:lstStyle/>
            <a:p>
              <a:pPr algn="ctr"/>
              <a:r>
                <a:rPr lang="en-US" sz="1800" dirty="0" smtClean="0"/>
                <a:t>Cell-centered data</a:t>
              </a:r>
            </a:p>
            <a:p>
              <a:pPr algn="ctr"/>
              <a:r>
                <a:rPr lang="en-US" sz="1800" dirty="0" smtClean="0"/>
                <a:t>( e.g. </a:t>
              </a:r>
              <a:r>
                <a:rPr lang="en-US" sz="1800" dirty="0" err="1" smtClean="0"/>
                <a:t>x</a:t>
              </a:r>
              <a:r>
                <a:rPr lang="en-US" sz="1800" dirty="0" smtClean="0"/>
                <a:t>[ ] )</a:t>
              </a:r>
              <a:endParaRPr lang="en-US" sz="1800" dirty="0"/>
            </a:p>
          </p:txBody>
        </p:sp>
        <p:sp>
          <p:nvSpPr>
            <p:cNvPr id="254" name="TextBox 253"/>
            <p:cNvSpPr txBox="1"/>
            <p:nvPr/>
          </p:nvSpPr>
          <p:spPr>
            <a:xfrm>
              <a:off x="381000" y="5867400"/>
              <a:ext cx="152400" cy="152400"/>
            </a:xfrm>
            <a:prstGeom prst="rect">
              <a:avLst/>
            </a:prstGeom>
            <a:noFill/>
          </p:spPr>
          <p:txBody>
            <a:bodyPr wrap="none" lIns="0" tIns="0" rIns="0" bIns="0" rtlCol="0" anchor="ctr" anchorCtr="0">
              <a:noAutofit/>
            </a:bodyPr>
            <a:lstStyle/>
            <a:p>
              <a:r>
                <a:rPr lang="en-US" sz="1000" b="1" i="1" dirty="0" err="1" smtClean="0">
                  <a:latin typeface="Times"/>
                  <a:cs typeface="Times"/>
                </a:rPr>
                <a:t>i</a:t>
              </a:r>
              <a:endParaRPr lang="en-US" sz="1000" b="1" i="1" dirty="0">
                <a:latin typeface="Times"/>
                <a:cs typeface="Times"/>
              </a:endParaRPr>
            </a:p>
          </p:txBody>
        </p:sp>
        <p:sp>
          <p:nvSpPr>
            <p:cNvPr id="255" name="TextBox 254"/>
            <p:cNvSpPr txBox="1"/>
            <p:nvPr/>
          </p:nvSpPr>
          <p:spPr>
            <a:xfrm>
              <a:off x="76200" y="5562600"/>
              <a:ext cx="152400" cy="152400"/>
            </a:xfrm>
            <a:prstGeom prst="rect">
              <a:avLst/>
            </a:prstGeom>
            <a:noFill/>
          </p:spPr>
          <p:txBody>
            <a:bodyPr wrap="none" lIns="0" tIns="0" rIns="0" bIns="0" rtlCol="0" anchor="ctr" anchorCtr="0">
              <a:noAutofit/>
            </a:bodyPr>
            <a:lstStyle/>
            <a:p>
              <a:pPr algn="ctr"/>
              <a:r>
                <a:rPr lang="en-US" sz="1000" b="1" i="1" dirty="0" err="1" smtClean="0">
                  <a:latin typeface="Times"/>
                  <a:cs typeface="Times"/>
                </a:rPr>
                <a:t>j</a:t>
              </a:r>
              <a:endParaRPr lang="en-US" sz="1000" b="1" i="1" dirty="0">
                <a:latin typeface="Times"/>
                <a:cs typeface="Times"/>
              </a:endParaRPr>
            </a:p>
          </p:txBody>
        </p:sp>
        <p:sp>
          <p:nvSpPr>
            <p:cNvPr id="260" name="Content Placeholder 2"/>
            <p:cNvSpPr txBox="1">
              <a:spLocks/>
            </p:cNvSpPr>
            <p:nvPr/>
          </p:nvSpPr>
          <p:spPr bwMode="auto">
            <a:xfrm>
              <a:off x="457200" y="2362199"/>
              <a:ext cx="8226425" cy="381001"/>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rgbClr val="000080"/>
                </a:buClr>
                <a:buSzPct val="85000"/>
                <a:buFont typeface="Wingdings" pitchFamily="-110" charset="2"/>
                <a:buChar char="v"/>
                <a:tabLst/>
                <a:defRPr/>
              </a:pPr>
              <a:r>
                <a:rPr lang="en-US" sz="1800" kern="0" dirty="0" smtClean="0">
                  <a:latin typeface="+mn-lt"/>
                  <a:ea typeface="+mn-ea"/>
                  <a:cs typeface="+mn-cs"/>
                </a:rPr>
                <a:t>Thus we have different 3D arrays (#’</a:t>
              </a:r>
              <a:r>
                <a:rPr lang="en-US" sz="1800" kern="0" dirty="0" err="1" smtClean="0">
                  <a:latin typeface="+mn-lt"/>
                  <a:ea typeface="+mn-ea"/>
                  <a:cs typeface="+mn-cs"/>
                </a:rPr>
                <a:t>s</a:t>
              </a:r>
              <a:r>
                <a:rPr lang="en-US" sz="1800" kern="0" dirty="0" smtClean="0">
                  <a:latin typeface="+mn-lt"/>
                  <a:ea typeface="+mn-ea"/>
                  <a:cs typeface="+mn-cs"/>
                </a:rPr>
                <a:t> are offsets from the base pointer)</a:t>
              </a:r>
              <a:endParaRPr kumimoji="0" lang="en-US" sz="1800" b="0" i="0" u="none" strike="noStrike" kern="0" cap="none" spc="0" normalizeH="0" baseline="0" noProof="0" dirty="0" smtClean="0">
                <a:ln>
                  <a:noFill/>
                </a:ln>
                <a:solidFill>
                  <a:schemeClr val="tx1"/>
                </a:solidFill>
                <a:effectLst/>
                <a:uLnTx/>
                <a:uFillTx/>
                <a:latin typeface="+mn-lt"/>
                <a:ea typeface="+mn-ea"/>
                <a:cs typeface="+mn-cs"/>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 grpId="0"/>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Boxes</a:t>
            </a:r>
            <a:br>
              <a:rPr lang="en-US" dirty="0" smtClean="0"/>
            </a:br>
            <a:r>
              <a:rPr lang="en-US" sz="1600" dirty="0" smtClean="0"/>
              <a:t>(Cell- vs. Face-Centered Data Layout)</a:t>
            </a:r>
            <a:endParaRPr lang="en-US" sz="1600"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23</a:t>
            </a:fld>
            <a:endParaRPr lang="en-US"/>
          </a:p>
        </p:txBody>
      </p:sp>
      <p:grpSp>
        <p:nvGrpSpPr>
          <p:cNvPr id="7" name="Group 96"/>
          <p:cNvGrpSpPr/>
          <p:nvPr/>
        </p:nvGrpSpPr>
        <p:grpSpPr>
          <a:xfrm>
            <a:off x="3198018" y="3121817"/>
            <a:ext cx="2745582" cy="2745583"/>
            <a:chOff x="73818" y="1981200"/>
            <a:chExt cx="2745582" cy="2745583"/>
          </a:xfrm>
        </p:grpSpPr>
        <p:sp>
          <p:nvSpPr>
            <p:cNvPr id="98" name="Rectangle 97"/>
            <p:cNvSpPr/>
            <p:nvPr/>
          </p:nvSpPr>
          <p:spPr bwMode="auto">
            <a:xfrm>
              <a:off x="76200" y="1981200"/>
              <a:ext cx="2743200" cy="2743200"/>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99" name="Rectangle 98"/>
            <p:cNvSpPr/>
            <p:nvPr/>
          </p:nvSpPr>
          <p:spPr bwMode="auto">
            <a:xfrm>
              <a:off x="533400" y="2438400"/>
              <a:ext cx="1828800" cy="1828800"/>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00" name="Straight Connector 99"/>
            <p:cNvCxnSpPr/>
            <p:nvPr/>
          </p:nvCxnSpPr>
          <p:spPr bwMode="auto">
            <a:xfrm rot="5400000">
              <a:off x="-1296988" y="3352006"/>
              <a:ext cx="2743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01" name="Straight Connector 100"/>
            <p:cNvCxnSpPr/>
            <p:nvPr/>
          </p:nvCxnSpPr>
          <p:spPr bwMode="auto">
            <a:xfrm rot="5400000">
              <a:off x="-381794" y="3352006"/>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02" name="Straight Connector 101"/>
            <p:cNvCxnSpPr/>
            <p:nvPr/>
          </p:nvCxnSpPr>
          <p:spPr bwMode="auto">
            <a:xfrm rot="5400000">
              <a:off x="304800" y="2209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03" name="Straight Connector 102"/>
            <p:cNvCxnSpPr/>
            <p:nvPr/>
          </p:nvCxnSpPr>
          <p:spPr bwMode="auto">
            <a:xfrm rot="5400000">
              <a:off x="304800" y="4495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04" name="Straight Connector 103"/>
            <p:cNvCxnSpPr/>
            <p:nvPr/>
          </p:nvCxnSpPr>
          <p:spPr bwMode="auto">
            <a:xfrm rot="5400000">
              <a:off x="75406" y="3352006"/>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05" name="Straight Connector 104"/>
            <p:cNvCxnSpPr/>
            <p:nvPr/>
          </p:nvCxnSpPr>
          <p:spPr bwMode="auto">
            <a:xfrm rot="5400000">
              <a:off x="762000" y="2209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06" name="Straight Connector 105"/>
            <p:cNvCxnSpPr/>
            <p:nvPr/>
          </p:nvCxnSpPr>
          <p:spPr bwMode="auto">
            <a:xfrm rot="5400000">
              <a:off x="762000" y="4495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07" name="Straight Connector 106"/>
            <p:cNvCxnSpPr/>
            <p:nvPr/>
          </p:nvCxnSpPr>
          <p:spPr bwMode="auto">
            <a:xfrm rot="5400000">
              <a:off x="532606" y="3352006"/>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08" name="Straight Connector 107"/>
            <p:cNvCxnSpPr/>
            <p:nvPr/>
          </p:nvCxnSpPr>
          <p:spPr bwMode="auto">
            <a:xfrm rot="5400000">
              <a:off x="1219200" y="2209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09" name="Straight Connector 108"/>
            <p:cNvCxnSpPr/>
            <p:nvPr/>
          </p:nvCxnSpPr>
          <p:spPr bwMode="auto">
            <a:xfrm rot="5400000">
              <a:off x="1219200" y="4495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10" name="Straight Connector 109"/>
            <p:cNvCxnSpPr/>
            <p:nvPr/>
          </p:nvCxnSpPr>
          <p:spPr bwMode="auto">
            <a:xfrm rot="5400000">
              <a:off x="989806" y="3352006"/>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11" name="Straight Connector 110"/>
            <p:cNvCxnSpPr/>
            <p:nvPr/>
          </p:nvCxnSpPr>
          <p:spPr bwMode="auto">
            <a:xfrm rot="5400000">
              <a:off x="1676400" y="2209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12" name="Straight Connector 111"/>
            <p:cNvCxnSpPr/>
            <p:nvPr/>
          </p:nvCxnSpPr>
          <p:spPr bwMode="auto">
            <a:xfrm rot="5400000">
              <a:off x="1676400" y="4495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13" name="Straight Connector 112"/>
            <p:cNvCxnSpPr/>
            <p:nvPr/>
          </p:nvCxnSpPr>
          <p:spPr bwMode="auto">
            <a:xfrm rot="5400000">
              <a:off x="1447006" y="3352006"/>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14" name="Straight Connector 113"/>
            <p:cNvCxnSpPr/>
            <p:nvPr/>
          </p:nvCxnSpPr>
          <p:spPr bwMode="auto">
            <a:xfrm rot="5400000">
              <a:off x="2133600" y="2209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15" name="Straight Connector 114"/>
            <p:cNvCxnSpPr/>
            <p:nvPr/>
          </p:nvCxnSpPr>
          <p:spPr bwMode="auto">
            <a:xfrm rot="5400000">
              <a:off x="2133600" y="4495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16" name="Straight Connector 115"/>
            <p:cNvCxnSpPr/>
            <p:nvPr/>
          </p:nvCxnSpPr>
          <p:spPr bwMode="auto">
            <a:xfrm rot="5400000">
              <a:off x="1447006" y="3352006"/>
              <a:ext cx="2743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17" name="Straight Connector 116"/>
            <p:cNvCxnSpPr/>
            <p:nvPr/>
          </p:nvCxnSpPr>
          <p:spPr bwMode="auto">
            <a:xfrm>
              <a:off x="74613" y="4725195"/>
              <a:ext cx="2743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18" name="Straight Connector 117"/>
            <p:cNvCxnSpPr/>
            <p:nvPr/>
          </p:nvCxnSpPr>
          <p:spPr bwMode="auto">
            <a:xfrm>
              <a:off x="531813" y="4267201"/>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19" name="Straight Connector 118"/>
            <p:cNvCxnSpPr/>
            <p:nvPr/>
          </p:nvCxnSpPr>
          <p:spPr bwMode="auto">
            <a:xfrm>
              <a:off x="74613" y="42664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20" name="Straight Connector 119"/>
            <p:cNvCxnSpPr/>
            <p:nvPr/>
          </p:nvCxnSpPr>
          <p:spPr bwMode="auto">
            <a:xfrm>
              <a:off x="2360613" y="42664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21" name="Straight Connector 120"/>
            <p:cNvCxnSpPr/>
            <p:nvPr/>
          </p:nvCxnSpPr>
          <p:spPr bwMode="auto">
            <a:xfrm>
              <a:off x="531813" y="3810001"/>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22" name="Straight Connector 121"/>
            <p:cNvCxnSpPr/>
            <p:nvPr/>
          </p:nvCxnSpPr>
          <p:spPr bwMode="auto">
            <a:xfrm>
              <a:off x="74613" y="38092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23" name="Straight Connector 122"/>
            <p:cNvCxnSpPr/>
            <p:nvPr/>
          </p:nvCxnSpPr>
          <p:spPr bwMode="auto">
            <a:xfrm>
              <a:off x="2360613" y="38092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24" name="Straight Connector 123"/>
            <p:cNvCxnSpPr/>
            <p:nvPr/>
          </p:nvCxnSpPr>
          <p:spPr bwMode="auto">
            <a:xfrm>
              <a:off x="531813" y="3352801"/>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25" name="Straight Connector 124"/>
            <p:cNvCxnSpPr/>
            <p:nvPr/>
          </p:nvCxnSpPr>
          <p:spPr bwMode="auto">
            <a:xfrm>
              <a:off x="74613" y="33520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26" name="Straight Connector 125"/>
            <p:cNvCxnSpPr/>
            <p:nvPr/>
          </p:nvCxnSpPr>
          <p:spPr bwMode="auto">
            <a:xfrm>
              <a:off x="2360613" y="33520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27" name="Straight Connector 126"/>
            <p:cNvCxnSpPr/>
            <p:nvPr/>
          </p:nvCxnSpPr>
          <p:spPr bwMode="auto">
            <a:xfrm>
              <a:off x="531813" y="2895601"/>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28" name="Straight Connector 127"/>
            <p:cNvCxnSpPr/>
            <p:nvPr/>
          </p:nvCxnSpPr>
          <p:spPr bwMode="auto">
            <a:xfrm>
              <a:off x="74613" y="28948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29" name="Straight Connector 128"/>
            <p:cNvCxnSpPr/>
            <p:nvPr/>
          </p:nvCxnSpPr>
          <p:spPr bwMode="auto">
            <a:xfrm>
              <a:off x="2360613" y="28948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30" name="Straight Connector 129"/>
            <p:cNvCxnSpPr/>
            <p:nvPr/>
          </p:nvCxnSpPr>
          <p:spPr bwMode="auto">
            <a:xfrm>
              <a:off x="531813" y="2438401"/>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31" name="Straight Connector 130"/>
            <p:cNvCxnSpPr/>
            <p:nvPr/>
          </p:nvCxnSpPr>
          <p:spPr bwMode="auto">
            <a:xfrm>
              <a:off x="74613" y="24376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32" name="Straight Connector 131"/>
            <p:cNvCxnSpPr/>
            <p:nvPr/>
          </p:nvCxnSpPr>
          <p:spPr bwMode="auto">
            <a:xfrm>
              <a:off x="2360613" y="24376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33" name="Straight Connector 132"/>
            <p:cNvCxnSpPr/>
            <p:nvPr/>
          </p:nvCxnSpPr>
          <p:spPr bwMode="auto">
            <a:xfrm>
              <a:off x="74613" y="1981201"/>
              <a:ext cx="2743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grpSp>
      <p:sp>
        <p:nvSpPr>
          <p:cNvPr id="59" name="TextBox 58"/>
          <p:cNvSpPr txBox="1"/>
          <p:nvPr/>
        </p:nvSpPr>
        <p:spPr>
          <a:xfrm>
            <a:off x="3810000" y="55602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a:t>
            </a:r>
            <a:endParaRPr lang="en-US" sz="700" b="1" dirty="0">
              <a:solidFill>
                <a:schemeClr val="bg1"/>
              </a:solidFill>
            </a:endParaRPr>
          </a:p>
        </p:txBody>
      </p:sp>
      <p:sp>
        <p:nvSpPr>
          <p:cNvPr id="60" name="TextBox 59"/>
          <p:cNvSpPr txBox="1"/>
          <p:nvPr/>
        </p:nvSpPr>
        <p:spPr>
          <a:xfrm>
            <a:off x="4267200" y="55602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a:t>
            </a:r>
            <a:endParaRPr lang="en-US" sz="700" b="1" dirty="0">
              <a:solidFill>
                <a:schemeClr val="bg1"/>
              </a:solidFill>
            </a:endParaRPr>
          </a:p>
        </p:txBody>
      </p:sp>
      <p:sp>
        <p:nvSpPr>
          <p:cNvPr id="61" name="TextBox 60"/>
          <p:cNvSpPr txBox="1"/>
          <p:nvPr/>
        </p:nvSpPr>
        <p:spPr>
          <a:xfrm>
            <a:off x="4724400" y="55602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3</a:t>
            </a:r>
            <a:endParaRPr lang="en-US" sz="700" b="1" dirty="0">
              <a:solidFill>
                <a:schemeClr val="bg1"/>
              </a:solidFill>
            </a:endParaRPr>
          </a:p>
        </p:txBody>
      </p:sp>
      <p:sp>
        <p:nvSpPr>
          <p:cNvPr id="62" name="TextBox 61"/>
          <p:cNvSpPr txBox="1"/>
          <p:nvPr/>
        </p:nvSpPr>
        <p:spPr>
          <a:xfrm>
            <a:off x="5181600" y="55602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4</a:t>
            </a:r>
            <a:endParaRPr lang="en-US" sz="700" b="1" dirty="0">
              <a:solidFill>
                <a:schemeClr val="bg1"/>
              </a:solidFill>
            </a:endParaRPr>
          </a:p>
        </p:txBody>
      </p:sp>
      <p:sp>
        <p:nvSpPr>
          <p:cNvPr id="63" name="TextBox 62"/>
          <p:cNvSpPr txBox="1"/>
          <p:nvPr/>
        </p:nvSpPr>
        <p:spPr>
          <a:xfrm>
            <a:off x="5638800" y="55602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5</a:t>
            </a:r>
            <a:endParaRPr lang="en-US" sz="700" b="1" dirty="0">
              <a:solidFill>
                <a:schemeClr val="bg1"/>
              </a:solidFill>
            </a:endParaRPr>
          </a:p>
        </p:txBody>
      </p:sp>
      <p:sp>
        <p:nvSpPr>
          <p:cNvPr id="64" name="TextBox 63"/>
          <p:cNvSpPr txBox="1"/>
          <p:nvPr/>
        </p:nvSpPr>
        <p:spPr>
          <a:xfrm>
            <a:off x="3352800" y="51030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6</a:t>
            </a:r>
            <a:endParaRPr lang="en-US" sz="700" b="1" dirty="0">
              <a:solidFill>
                <a:schemeClr val="bg1"/>
              </a:solidFill>
            </a:endParaRPr>
          </a:p>
        </p:txBody>
      </p:sp>
      <p:sp>
        <p:nvSpPr>
          <p:cNvPr id="69" name="TextBox 68"/>
          <p:cNvSpPr txBox="1"/>
          <p:nvPr/>
        </p:nvSpPr>
        <p:spPr>
          <a:xfrm>
            <a:off x="5638800" y="51030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11</a:t>
            </a:r>
            <a:endParaRPr lang="en-US" sz="700" b="1" dirty="0">
              <a:solidFill>
                <a:schemeClr val="bg1"/>
              </a:solidFill>
            </a:endParaRPr>
          </a:p>
        </p:txBody>
      </p:sp>
      <p:sp>
        <p:nvSpPr>
          <p:cNvPr id="70" name="TextBox 69"/>
          <p:cNvSpPr txBox="1"/>
          <p:nvPr/>
        </p:nvSpPr>
        <p:spPr>
          <a:xfrm>
            <a:off x="3352800" y="46458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12</a:t>
            </a:r>
            <a:endParaRPr lang="en-US" sz="700" b="1" dirty="0">
              <a:solidFill>
                <a:schemeClr val="bg1"/>
              </a:solidFill>
            </a:endParaRPr>
          </a:p>
        </p:txBody>
      </p:sp>
      <p:sp>
        <p:nvSpPr>
          <p:cNvPr id="75" name="TextBox 74"/>
          <p:cNvSpPr txBox="1"/>
          <p:nvPr/>
        </p:nvSpPr>
        <p:spPr>
          <a:xfrm>
            <a:off x="5638800" y="46458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17</a:t>
            </a:r>
            <a:endParaRPr lang="en-US" sz="700" b="1" dirty="0">
              <a:solidFill>
                <a:schemeClr val="bg1"/>
              </a:solidFill>
            </a:endParaRPr>
          </a:p>
        </p:txBody>
      </p:sp>
      <p:sp>
        <p:nvSpPr>
          <p:cNvPr id="76" name="TextBox 75"/>
          <p:cNvSpPr txBox="1"/>
          <p:nvPr/>
        </p:nvSpPr>
        <p:spPr>
          <a:xfrm>
            <a:off x="3352800" y="41886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18</a:t>
            </a:r>
            <a:endParaRPr lang="en-US" sz="700" b="1" dirty="0">
              <a:solidFill>
                <a:schemeClr val="bg1"/>
              </a:solidFill>
            </a:endParaRPr>
          </a:p>
        </p:txBody>
      </p:sp>
      <p:sp>
        <p:nvSpPr>
          <p:cNvPr id="81" name="TextBox 80"/>
          <p:cNvSpPr txBox="1"/>
          <p:nvPr/>
        </p:nvSpPr>
        <p:spPr>
          <a:xfrm>
            <a:off x="5638800" y="41886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23</a:t>
            </a:r>
            <a:endParaRPr lang="en-US" sz="700" b="1" dirty="0">
              <a:solidFill>
                <a:schemeClr val="bg1"/>
              </a:solidFill>
            </a:endParaRPr>
          </a:p>
        </p:txBody>
      </p:sp>
      <p:sp>
        <p:nvSpPr>
          <p:cNvPr id="82" name="TextBox 81"/>
          <p:cNvSpPr txBox="1"/>
          <p:nvPr/>
        </p:nvSpPr>
        <p:spPr>
          <a:xfrm>
            <a:off x="3352800" y="37314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24</a:t>
            </a:r>
            <a:endParaRPr lang="en-US" sz="700" b="1" dirty="0">
              <a:solidFill>
                <a:schemeClr val="bg1"/>
              </a:solidFill>
            </a:endParaRPr>
          </a:p>
        </p:txBody>
      </p:sp>
      <p:sp>
        <p:nvSpPr>
          <p:cNvPr id="87" name="TextBox 86"/>
          <p:cNvSpPr txBox="1"/>
          <p:nvPr/>
        </p:nvSpPr>
        <p:spPr>
          <a:xfrm>
            <a:off x="5638800" y="37314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29</a:t>
            </a:r>
            <a:endParaRPr lang="en-US" sz="700" b="1" dirty="0">
              <a:solidFill>
                <a:schemeClr val="bg1"/>
              </a:solidFill>
            </a:endParaRPr>
          </a:p>
        </p:txBody>
      </p:sp>
      <p:sp>
        <p:nvSpPr>
          <p:cNvPr id="88" name="TextBox 87"/>
          <p:cNvSpPr txBox="1"/>
          <p:nvPr/>
        </p:nvSpPr>
        <p:spPr>
          <a:xfrm>
            <a:off x="3352800" y="32742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30</a:t>
            </a:r>
            <a:endParaRPr lang="en-US" sz="700" b="1" dirty="0">
              <a:solidFill>
                <a:schemeClr val="bg1"/>
              </a:solidFill>
            </a:endParaRPr>
          </a:p>
        </p:txBody>
      </p:sp>
      <p:sp>
        <p:nvSpPr>
          <p:cNvPr id="89" name="TextBox 88"/>
          <p:cNvSpPr txBox="1"/>
          <p:nvPr/>
        </p:nvSpPr>
        <p:spPr>
          <a:xfrm>
            <a:off x="3810000" y="32742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31</a:t>
            </a:r>
            <a:endParaRPr lang="en-US" sz="700" b="1" dirty="0">
              <a:solidFill>
                <a:schemeClr val="bg1"/>
              </a:solidFill>
            </a:endParaRPr>
          </a:p>
        </p:txBody>
      </p:sp>
      <p:sp>
        <p:nvSpPr>
          <p:cNvPr id="90" name="TextBox 89"/>
          <p:cNvSpPr txBox="1"/>
          <p:nvPr/>
        </p:nvSpPr>
        <p:spPr>
          <a:xfrm>
            <a:off x="4267200" y="32742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32</a:t>
            </a:r>
            <a:endParaRPr lang="en-US" sz="700" b="1" dirty="0">
              <a:solidFill>
                <a:schemeClr val="bg1"/>
              </a:solidFill>
            </a:endParaRPr>
          </a:p>
        </p:txBody>
      </p:sp>
      <p:sp>
        <p:nvSpPr>
          <p:cNvPr id="91" name="TextBox 90"/>
          <p:cNvSpPr txBox="1"/>
          <p:nvPr/>
        </p:nvSpPr>
        <p:spPr>
          <a:xfrm>
            <a:off x="4724400" y="32742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33</a:t>
            </a:r>
            <a:endParaRPr lang="en-US" sz="700" b="1" dirty="0">
              <a:solidFill>
                <a:schemeClr val="bg1"/>
              </a:solidFill>
            </a:endParaRPr>
          </a:p>
        </p:txBody>
      </p:sp>
      <p:sp>
        <p:nvSpPr>
          <p:cNvPr id="92" name="TextBox 91"/>
          <p:cNvSpPr txBox="1"/>
          <p:nvPr/>
        </p:nvSpPr>
        <p:spPr>
          <a:xfrm>
            <a:off x="5181600" y="32742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34</a:t>
            </a:r>
            <a:endParaRPr lang="en-US" sz="700" b="1" dirty="0">
              <a:solidFill>
                <a:schemeClr val="bg1"/>
              </a:solidFill>
            </a:endParaRPr>
          </a:p>
        </p:txBody>
      </p:sp>
      <p:sp>
        <p:nvSpPr>
          <p:cNvPr id="93" name="TextBox 92"/>
          <p:cNvSpPr txBox="1"/>
          <p:nvPr/>
        </p:nvSpPr>
        <p:spPr>
          <a:xfrm>
            <a:off x="5638800" y="32742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35</a:t>
            </a:r>
            <a:endParaRPr lang="en-US" sz="700" b="1" dirty="0">
              <a:solidFill>
                <a:schemeClr val="bg1"/>
              </a:solidFill>
            </a:endParaRPr>
          </a:p>
        </p:txBody>
      </p:sp>
      <p:sp>
        <p:nvSpPr>
          <p:cNvPr id="5" name="TextBox 4"/>
          <p:cNvSpPr txBox="1"/>
          <p:nvPr/>
        </p:nvSpPr>
        <p:spPr>
          <a:xfrm>
            <a:off x="3352800" y="55602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0</a:t>
            </a:r>
            <a:endParaRPr lang="en-US" sz="700" b="1" dirty="0">
              <a:solidFill>
                <a:schemeClr val="bg1"/>
              </a:solidFill>
            </a:endParaRPr>
          </a:p>
        </p:txBody>
      </p:sp>
      <p:sp>
        <p:nvSpPr>
          <p:cNvPr id="6" name="Oval 5"/>
          <p:cNvSpPr/>
          <p:nvPr/>
        </p:nvSpPr>
        <p:spPr bwMode="auto">
          <a:xfrm>
            <a:off x="3124200" y="55602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0</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34" name="Oval 133"/>
          <p:cNvSpPr/>
          <p:nvPr/>
        </p:nvSpPr>
        <p:spPr bwMode="auto">
          <a:xfrm>
            <a:off x="3581400" y="55602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35" name="Oval 134"/>
          <p:cNvSpPr/>
          <p:nvPr/>
        </p:nvSpPr>
        <p:spPr bwMode="auto">
          <a:xfrm>
            <a:off x="4038600" y="55602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36" name="Oval 135"/>
          <p:cNvSpPr/>
          <p:nvPr/>
        </p:nvSpPr>
        <p:spPr bwMode="auto">
          <a:xfrm>
            <a:off x="4495800" y="55602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3</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37" name="Oval 136"/>
          <p:cNvSpPr/>
          <p:nvPr/>
        </p:nvSpPr>
        <p:spPr bwMode="auto">
          <a:xfrm>
            <a:off x="4953000" y="55602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4</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38" name="Oval 137"/>
          <p:cNvSpPr/>
          <p:nvPr/>
        </p:nvSpPr>
        <p:spPr bwMode="auto">
          <a:xfrm>
            <a:off x="5410200" y="55602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5</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39" name="Oval 138"/>
          <p:cNvSpPr/>
          <p:nvPr/>
        </p:nvSpPr>
        <p:spPr bwMode="auto">
          <a:xfrm>
            <a:off x="3124200" y="51030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6</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45" name="Oval 144"/>
          <p:cNvSpPr/>
          <p:nvPr/>
        </p:nvSpPr>
        <p:spPr bwMode="auto">
          <a:xfrm>
            <a:off x="3124200" y="46458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12</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51" name="Oval 150"/>
          <p:cNvSpPr/>
          <p:nvPr/>
        </p:nvSpPr>
        <p:spPr bwMode="auto">
          <a:xfrm>
            <a:off x="3124200" y="41886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18</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57" name="Oval 156"/>
          <p:cNvSpPr/>
          <p:nvPr/>
        </p:nvSpPr>
        <p:spPr bwMode="auto">
          <a:xfrm>
            <a:off x="3124200" y="37314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24</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63" name="Oval 162"/>
          <p:cNvSpPr/>
          <p:nvPr/>
        </p:nvSpPr>
        <p:spPr bwMode="auto">
          <a:xfrm>
            <a:off x="3124200" y="32742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30</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64" name="Oval 163"/>
          <p:cNvSpPr/>
          <p:nvPr/>
        </p:nvSpPr>
        <p:spPr bwMode="auto">
          <a:xfrm>
            <a:off x="3581400" y="32742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31</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65" name="Oval 164"/>
          <p:cNvSpPr/>
          <p:nvPr/>
        </p:nvSpPr>
        <p:spPr bwMode="auto">
          <a:xfrm>
            <a:off x="4038600" y="32742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32</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66" name="Oval 165"/>
          <p:cNvSpPr/>
          <p:nvPr/>
        </p:nvSpPr>
        <p:spPr bwMode="auto">
          <a:xfrm>
            <a:off x="4495800" y="32742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33</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67" name="Oval 166"/>
          <p:cNvSpPr/>
          <p:nvPr/>
        </p:nvSpPr>
        <p:spPr bwMode="auto">
          <a:xfrm>
            <a:off x="4953000" y="32742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34</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68" name="Oval 167"/>
          <p:cNvSpPr/>
          <p:nvPr/>
        </p:nvSpPr>
        <p:spPr bwMode="auto">
          <a:xfrm>
            <a:off x="5410200" y="32742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35</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06" name="Oval 205"/>
          <p:cNvSpPr/>
          <p:nvPr/>
        </p:nvSpPr>
        <p:spPr bwMode="auto">
          <a:xfrm>
            <a:off x="3352800" y="57912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0</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07" name="Oval 206"/>
          <p:cNvSpPr/>
          <p:nvPr/>
        </p:nvSpPr>
        <p:spPr bwMode="auto">
          <a:xfrm>
            <a:off x="3810000" y="57912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08" name="Oval 207"/>
          <p:cNvSpPr/>
          <p:nvPr/>
        </p:nvSpPr>
        <p:spPr bwMode="auto">
          <a:xfrm>
            <a:off x="4267200" y="57912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09" name="Oval 208"/>
          <p:cNvSpPr/>
          <p:nvPr/>
        </p:nvSpPr>
        <p:spPr bwMode="auto">
          <a:xfrm>
            <a:off x="4724400" y="57912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3</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10" name="Oval 209"/>
          <p:cNvSpPr/>
          <p:nvPr/>
        </p:nvSpPr>
        <p:spPr bwMode="auto">
          <a:xfrm>
            <a:off x="5181600" y="57912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4</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11" name="Oval 210"/>
          <p:cNvSpPr/>
          <p:nvPr/>
        </p:nvSpPr>
        <p:spPr bwMode="auto">
          <a:xfrm>
            <a:off x="5638800" y="57912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5</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12" name="Oval 211"/>
          <p:cNvSpPr/>
          <p:nvPr/>
        </p:nvSpPr>
        <p:spPr bwMode="auto">
          <a:xfrm>
            <a:off x="3352800" y="53340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6</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17" name="Oval 216"/>
          <p:cNvSpPr/>
          <p:nvPr/>
        </p:nvSpPr>
        <p:spPr bwMode="auto">
          <a:xfrm>
            <a:off x="5638800" y="53340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11</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18" name="Oval 217"/>
          <p:cNvSpPr/>
          <p:nvPr/>
        </p:nvSpPr>
        <p:spPr bwMode="auto">
          <a:xfrm>
            <a:off x="3352800" y="48768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12</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23" name="Oval 222"/>
          <p:cNvSpPr/>
          <p:nvPr/>
        </p:nvSpPr>
        <p:spPr bwMode="auto">
          <a:xfrm>
            <a:off x="5638800" y="48768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17</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24" name="Oval 223"/>
          <p:cNvSpPr/>
          <p:nvPr/>
        </p:nvSpPr>
        <p:spPr bwMode="auto">
          <a:xfrm>
            <a:off x="3352800" y="44196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18</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29" name="Oval 228"/>
          <p:cNvSpPr/>
          <p:nvPr/>
        </p:nvSpPr>
        <p:spPr bwMode="auto">
          <a:xfrm>
            <a:off x="5638800" y="44196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23</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30" name="Oval 229"/>
          <p:cNvSpPr/>
          <p:nvPr/>
        </p:nvSpPr>
        <p:spPr bwMode="auto">
          <a:xfrm>
            <a:off x="3352800" y="39624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24</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35" name="Oval 234"/>
          <p:cNvSpPr/>
          <p:nvPr/>
        </p:nvSpPr>
        <p:spPr bwMode="auto">
          <a:xfrm>
            <a:off x="5638800" y="39624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29</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36" name="Oval 235"/>
          <p:cNvSpPr/>
          <p:nvPr/>
        </p:nvSpPr>
        <p:spPr bwMode="auto">
          <a:xfrm>
            <a:off x="3352800" y="35052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30</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41" name="Oval 240"/>
          <p:cNvSpPr/>
          <p:nvPr/>
        </p:nvSpPr>
        <p:spPr bwMode="auto">
          <a:xfrm>
            <a:off x="5638800" y="35052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35</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42" name="Content Placeholder 2"/>
          <p:cNvSpPr>
            <a:spLocks noGrp="1"/>
          </p:cNvSpPr>
          <p:nvPr>
            <p:ph idx="1"/>
          </p:nvPr>
        </p:nvSpPr>
        <p:spPr>
          <a:xfrm>
            <a:off x="455613" y="1143001"/>
            <a:ext cx="8226425" cy="1676400"/>
          </a:xfrm>
        </p:spPr>
        <p:txBody>
          <a:bodyPr/>
          <a:lstStyle/>
          <a:p>
            <a:r>
              <a:rPr lang="en-US" sz="1800" dirty="0" smtClean="0"/>
              <a:t>However, conceptually, it represents different quantities in the same region of space…</a:t>
            </a:r>
            <a:endParaRPr lang="en-US" sz="1600" dirty="0" smtClean="0"/>
          </a:p>
        </p:txBody>
      </p:sp>
      <p:sp>
        <p:nvSpPr>
          <p:cNvPr id="169" name="Rectangle 168"/>
          <p:cNvSpPr/>
          <p:nvPr/>
        </p:nvSpPr>
        <p:spPr bwMode="auto">
          <a:xfrm>
            <a:off x="3048000" y="3048000"/>
            <a:ext cx="2971800" cy="2971800"/>
          </a:xfrm>
          <a:prstGeom prst="rect">
            <a:avLst/>
          </a:prstGeom>
          <a:solidFill>
            <a:schemeClr val="bg1">
              <a:alpha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grpSp>
        <p:nvGrpSpPr>
          <p:cNvPr id="171" name="Group 170"/>
          <p:cNvGrpSpPr/>
          <p:nvPr/>
        </p:nvGrpSpPr>
        <p:grpSpPr>
          <a:xfrm>
            <a:off x="3656012" y="3581400"/>
            <a:ext cx="1830388" cy="1831183"/>
            <a:chOff x="7161212" y="3731417"/>
            <a:chExt cx="1830388" cy="1831183"/>
          </a:xfrm>
        </p:grpSpPr>
        <p:sp>
          <p:nvSpPr>
            <p:cNvPr id="172" name="Rectangle 171"/>
            <p:cNvSpPr/>
            <p:nvPr/>
          </p:nvSpPr>
          <p:spPr bwMode="auto">
            <a:xfrm>
              <a:off x="7162800" y="3731417"/>
              <a:ext cx="1828800" cy="1828800"/>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73" name="Straight Connector 172"/>
            <p:cNvCxnSpPr/>
            <p:nvPr/>
          </p:nvCxnSpPr>
          <p:spPr bwMode="auto">
            <a:xfrm rot="5400000">
              <a:off x="6247606" y="4645023"/>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74" name="Straight Connector 173"/>
            <p:cNvCxnSpPr/>
            <p:nvPr/>
          </p:nvCxnSpPr>
          <p:spPr bwMode="auto">
            <a:xfrm rot="5400000">
              <a:off x="6704806" y="4645023"/>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75" name="Straight Connector 174"/>
            <p:cNvCxnSpPr/>
            <p:nvPr/>
          </p:nvCxnSpPr>
          <p:spPr bwMode="auto">
            <a:xfrm rot="5400000">
              <a:off x="7162006" y="4645023"/>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76" name="Straight Connector 175"/>
            <p:cNvCxnSpPr/>
            <p:nvPr/>
          </p:nvCxnSpPr>
          <p:spPr bwMode="auto">
            <a:xfrm rot="5400000">
              <a:off x="7619206" y="4645023"/>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77" name="Straight Connector 176"/>
            <p:cNvCxnSpPr/>
            <p:nvPr/>
          </p:nvCxnSpPr>
          <p:spPr bwMode="auto">
            <a:xfrm>
              <a:off x="7161213" y="5560218"/>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78" name="Straight Connector 177"/>
            <p:cNvCxnSpPr/>
            <p:nvPr/>
          </p:nvCxnSpPr>
          <p:spPr bwMode="auto">
            <a:xfrm>
              <a:off x="7161213" y="5103018"/>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79" name="Straight Connector 178"/>
            <p:cNvCxnSpPr/>
            <p:nvPr/>
          </p:nvCxnSpPr>
          <p:spPr bwMode="auto">
            <a:xfrm>
              <a:off x="7161213" y="4645818"/>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80" name="Straight Connector 179"/>
            <p:cNvCxnSpPr/>
            <p:nvPr/>
          </p:nvCxnSpPr>
          <p:spPr bwMode="auto">
            <a:xfrm>
              <a:off x="7161213" y="4188618"/>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81" name="Straight Connector 180"/>
            <p:cNvCxnSpPr/>
            <p:nvPr/>
          </p:nvCxnSpPr>
          <p:spPr bwMode="auto">
            <a:xfrm>
              <a:off x="7161213" y="3731418"/>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82" name="Straight Connector 181"/>
            <p:cNvCxnSpPr/>
            <p:nvPr/>
          </p:nvCxnSpPr>
          <p:spPr bwMode="auto">
            <a:xfrm rot="5400000">
              <a:off x="8076406" y="4647406"/>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grpSp>
      <p:grpSp>
        <p:nvGrpSpPr>
          <p:cNvPr id="170" name="Group 169"/>
          <p:cNvGrpSpPr/>
          <p:nvPr/>
        </p:nvGrpSpPr>
        <p:grpSpPr>
          <a:xfrm>
            <a:off x="3581400" y="3505200"/>
            <a:ext cx="1981200" cy="1981200"/>
            <a:chOff x="3581400" y="3505200"/>
            <a:chExt cx="1981200" cy="1981200"/>
          </a:xfrm>
        </p:grpSpPr>
        <p:sp>
          <p:nvSpPr>
            <p:cNvPr id="65" name="TextBox 64"/>
            <p:cNvSpPr txBox="1"/>
            <p:nvPr/>
          </p:nvSpPr>
          <p:spPr>
            <a:xfrm>
              <a:off x="3810000" y="51030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7</a:t>
              </a:r>
              <a:endParaRPr lang="en-US" sz="700" b="1" dirty="0">
                <a:solidFill>
                  <a:schemeClr val="bg1"/>
                </a:solidFill>
              </a:endParaRPr>
            </a:p>
          </p:txBody>
        </p:sp>
        <p:sp>
          <p:nvSpPr>
            <p:cNvPr id="67" name="TextBox 66"/>
            <p:cNvSpPr txBox="1"/>
            <p:nvPr/>
          </p:nvSpPr>
          <p:spPr>
            <a:xfrm>
              <a:off x="4724400" y="51030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9</a:t>
              </a:r>
              <a:endParaRPr lang="en-US" sz="700" b="1" dirty="0">
                <a:solidFill>
                  <a:schemeClr val="bg1"/>
                </a:solidFill>
              </a:endParaRPr>
            </a:p>
          </p:txBody>
        </p:sp>
        <p:sp>
          <p:nvSpPr>
            <p:cNvPr id="68" name="TextBox 67"/>
            <p:cNvSpPr txBox="1"/>
            <p:nvPr/>
          </p:nvSpPr>
          <p:spPr>
            <a:xfrm>
              <a:off x="5181600" y="51030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10</a:t>
              </a:r>
              <a:endParaRPr lang="en-US" sz="700" b="1" dirty="0">
                <a:solidFill>
                  <a:schemeClr val="bg1"/>
                </a:solidFill>
              </a:endParaRPr>
            </a:p>
          </p:txBody>
        </p:sp>
        <p:sp>
          <p:nvSpPr>
            <p:cNvPr id="74" name="TextBox 73"/>
            <p:cNvSpPr txBox="1"/>
            <p:nvPr/>
          </p:nvSpPr>
          <p:spPr>
            <a:xfrm>
              <a:off x="5181600" y="46458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16</a:t>
              </a:r>
              <a:endParaRPr lang="en-US" sz="700" b="1" dirty="0">
                <a:solidFill>
                  <a:schemeClr val="bg1"/>
                </a:solidFill>
              </a:endParaRPr>
            </a:p>
          </p:txBody>
        </p:sp>
        <p:sp>
          <p:nvSpPr>
            <p:cNvPr id="77" name="TextBox 76"/>
            <p:cNvSpPr txBox="1"/>
            <p:nvPr/>
          </p:nvSpPr>
          <p:spPr>
            <a:xfrm>
              <a:off x="3810000" y="41886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19</a:t>
              </a:r>
              <a:endParaRPr lang="en-US" sz="700" b="1" dirty="0">
                <a:solidFill>
                  <a:schemeClr val="bg1"/>
                </a:solidFill>
              </a:endParaRPr>
            </a:p>
          </p:txBody>
        </p:sp>
        <p:sp>
          <p:nvSpPr>
            <p:cNvPr id="79" name="TextBox 78"/>
            <p:cNvSpPr txBox="1"/>
            <p:nvPr/>
          </p:nvSpPr>
          <p:spPr>
            <a:xfrm>
              <a:off x="4724400" y="41886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21</a:t>
              </a:r>
              <a:endParaRPr lang="en-US" sz="700" b="1" dirty="0">
                <a:solidFill>
                  <a:schemeClr val="bg1"/>
                </a:solidFill>
              </a:endParaRPr>
            </a:p>
          </p:txBody>
        </p:sp>
        <p:sp>
          <p:nvSpPr>
            <p:cNvPr id="80" name="TextBox 79"/>
            <p:cNvSpPr txBox="1"/>
            <p:nvPr/>
          </p:nvSpPr>
          <p:spPr>
            <a:xfrm>
              <a:off x="5181600" y="41886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22</a:t>
              </a:r>
              <a:endParaRPr lang="en-US" sz="700" b="1" dirty="0">
                <a:solidFill>
                  <a:schemeClr val="bg1"/>
                </a:solidFill>
              </a:endParaRPr>
            </a:p>
          </p:txBody>
        </p:sp>
        <p:sp>
          <p:nvSpPr>
            <p:cNvPr id="83" name="TextBox 82"/>
            <p:cNvSpPr txBox="1"/>
            <p:nvPr/>
          </p:nvSpPr>
          <p:spPr>
            <a:xfrm>
              <a:off x="3810000" y="37314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25</a:t>
              </a:r>
              <a:endParaRPr lang="en-US" sz="700" b="1" dirty="0">
                <a:solidFill>
                  <a:schemeClr val="bg1"/>
                </a:solidFill>
              </a:endParaRPr>
            </a:p>
          </p:txBody>
        </p:sp>
        <p:sp>
          <p:nvSpPr>
            <p:cNvPr id="84" name="TextBox 83"/>
            <p:cNvSpPr txBox="1"/>
            <p:nvPr/>
          </p:nvSpPr>
          <p:spPr>
            <a:xfrm>
              <a:off x="4267200" y="37314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26</a:t>
              </a:r>
              <a:endParaRPr lang="en-US" sz="700" b="1" dirty="0">
                <a:solidFill>
                  <a:schemeClr val="bg1"/>
                </a:solidFill>
              </a:endParaRPr>
            </a:p>
          </p:txBody>
        </p:sp>
        <p:sp>
          <p:nvSpPr>
            <p:cNvPr id="85" name="TextBox 84"/>
            <p:cNvSpPr txBox="1"/>
            <p:nvPr/>
          </p:nvSpPr>
          <p:spPr>
            <a:xfrm>
              <a:off x="4724400" y="37314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27</a:t>
              </a:r>
              <a:endParaRPr lang="en-US" sz="700" b="1" dirty="0">
                <a:solidFill>
                  <a:schemeClr val="bg1"/>
                </a:solidFill>
              </a:endParaRPr>
            </a:p>
          </p:txBody>
        </p:sp>
        <p:sp>
          <p:nvSpPr>
            <p:cNvPr id="86" name="TextBox 85"/>
            <p:cNvSpPr txBox="1"/>
            <p:nvPr/>
          </p:nvSpPr>
          <p:spPr>
            <a:xfrm>
              <a:off x="5181600" y="37314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28</a:t>
              </a:r>
              <a:endParaRPr lang="en-US" sz="700" b="1" dirty="0">
                <a:solidFill>
                  <a:schemeClr val="bg1"/>
                </a:solidFill>
              </a:endParaRPr>
            </a:p>
          </p:txBody>
        </p:sp>
        <p:sp>
          <p:nvSpPr>
            <p:cNvPr id="140" name="Oval 139"/>
            <p:cNvSpPr/>
            <p:nvPr/>
          </p:nvSpPr>
          <p:spPr bwMode="auto">
            <a:xfrm>
              <a:off x="3581400" y="51030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7</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41" name="Oval 140"/>
            <p:cNvSpPr/>
            <p:nvPr/>
          </p:nvSpPr>
          <p:spPr bwMode="auto">
            <a:xfrm>
              <a:off x="4038600" y="51030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8</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42" name="Oval 141"/>
            <p:cNvSpPr/>
            <p:nvPr/>
          </p:nvSpPr>
          <p:spPr bwMode="auto">
            <a:xfrm>
              <a:off x="4495800" y="51030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9</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43" name="Oval 142"/>
            <p:cNvSpPr/>
            <p:nvPr/>
          </p:nvSpPr>
          <p:spPr bwMode="auto">
            <a:xfrm>
              <a:off x="4953000" y="51030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10</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44" name="Oval 143"/>
            <p:cNvSpPr/>
            <p:nvPr/>
          </p:nvSpPr>
          <p:spPr bwMode="auto">
            <a:xfrm>
              <a:off x="5410200" y="51030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11</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46" name="Oval 145"/>
            <p:cNvSpPr/>
            <p:nvPr/>
          </p:nvSpPr>
          <p:spPr bwMode="auto">
            <a:xfrm>
              <a:off x="3581400" y="46458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13</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49" name="Oval 148"/>
            <p:cNvSpPr/>
            <p:nvPr/>
          </p:nvSpPr>
          <p:spPr bwMode="auto">
            <a:xfrm>
              <a:off x="4953000" y="46458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16</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50" name="Oval 149"/>
            <p:cNvSpPr/>
            <p:nvPr/>
          </p:nvSpPr>
          <p:spPr bwMode="auto">
            <a:xfrm>
              <a:off x="5410200" y="46458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17</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52" name="Oval 151"/>
            <p:cNvSpPr/>
            <p:nvPr/>
          </p:nvSpPr>
          <p:spPr bwMode="auto">
            <a:xfrm>
              <a:off x="3581400" y="41886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19</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53" name="Oval 152"/>
            <p:cNvSpPr/>
            <p:nvPr/>
          </p:nvSpPr>
          <p:spPr bwMode="auto">
            <a:xfrm>
              <a:off x="4038600" y="41886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20</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54" name="Oval 153"/>
            <p:cNvSpPr/>
            <p:nvPr/>
          </p:nvSpPr>
          <p:spPr bwMode="auto">
            <a:xfrm>
              <a:off x="4495800" y="41886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21</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55" name="Oval 154"/>
            <p:cNvSpPr/>
            <p:nvPr/>
          </p:nvSpPr>
          <p:spPr bwMode="auto">
            <a:xfrm>
              <a:off x="4953000" y="41886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22</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56" name="Oval 155"/>
            <p:cNvSpPr/>
            <p:nvPr/>
          </p:nvSpPr>
          <p:spPr bwMode="auto">
            <a:xfrm>
              <a:off x="5410200" y="41886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23</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58" name="Oval 157"/>
            <p:cNvSpPr/>
            <p:nvPr/>
          </p:nvSpPr>
          <p:spPr bwMode="auto">
            <a:xfrm>
              <a:off x="3581400" y="37314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25</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59" name="Oval 158"/>
            <p:cNvSpPr/>
            <p:nvPr/>
          </p:nvSpPr>
          <p:spPr bwMode="auto">
            <a:xfrm>
              <a:off x="4038600" y="37314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26</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60" name="Oval 159"/>
            <p:cNvSpPr/>
            <p:nvPr/>
          </p:nvSpPr>
          <p:spPr bwMode="auto">
            <a:xfrm>
              <a:off x="4495800" y="37314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27</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61" name="Oval 160"/>
            <p:cNvSpPr/>
            <p:nvPr/>
          </p:nvSpPr>
          <p:spPr bwMode="auto">
            <a:xfrm>
              <a:off x="4953000" y="37314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28</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62" name="Oval 161"/>
            <p:cNvSpPr/>
            <p:nvPr/>
          </p:nvSpPr>
          <p:spPr bwMode="auto">
            <a:xfrm>
              <a:off x="5410200" y="37314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29</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13" name="Oval 212"/>
            <p:cNvSpPr/>
            <p:nvPr/>
          </p:nvSpPr>
          <p:spPr bwMode="auto">
            <a:xfrm>
              <a:off x="3810000" y="53340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7</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14" name="Oval 213"/>
            <p:cNvSpPr/>
            <p:nvPr/>
          </p:nvSpPr>
          <p:spPr bwMode="auto">
            <a:xfrm>
              <a:off x="4267200" y="53340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8</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15" name="Oval 214"/>
            <p:cNvSpPr/>
            <p:nvPr/>
          </p:nvSpPr>
          <p:spPr bwMode="auto">
            <a:xfrm>
              <a:off x="4724400" y="53340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9</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16" name="Oval 215"/>
            <p:cNvSpPr/>
            <p:nvPr/>
          </p:nvSpPr>
          <p:spPr bwMode="auto">
            <a:xfrm>
              <a:off x="5181600" y="53340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10</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19" name="Oval 218"/>
            <p:cNvSpPr/>
            <p:nvPr/>
          </p:nvSpPr>
          <p:spPr bwMode="auto">
            <a:xfrm>
              <a:off x="3810000" y="48768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13</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21" name="Oval 220"/>
            <p:cNvSpPr/>
            <p:nvPr/>
          </p:nvSpPr>
          <p:spPr bwMode="auto">
            <a:xfrm>
              <a:off x="4724400" y="48768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15</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22" name="Oval 221"/>
            <p:cNvSpPr/>
            <p:nvPr/>
          </p:nvSpPr>
          <p:spPr bwMode="auto">
            <a:xfrm>
              <a:off x="5181600" y="48768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16</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25" name="Oval 224"/>
            <p:cNvSpPr/>
            <p:nvPr/>
          </p:nvSpPr>
          <p:spPr bwMode="auto">
            <a:xfrm>
              <a:off x="3810000" y="44196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19</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27" name="Oval 226"/>
            <p:cNvSpPr/>
            <p:nvPr/>
          </p:nvSpPr>
          <p:spPr bwMode="auto">
            <a:xfrm>
              <a:off x="4724400" y="44196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21</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28" name="Oval 227"/>
            <p:cNvSpPr/>
            <p:nvPr/>
          </p:nvSpPr>
          <p:spPr bwMode="auto">
            <a:xfrm>
              <a:off x="5181600" y="44196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22</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31" name="Oval 230"/>
            <p:cNvSpPr/>
            <p:nvPr/>
          </p:nvSpPr>
          <p:spPr bwMode="auto">
            <a:xfrm>
              <a:off x="3810000" y="39624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25</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32" name="Oval 231"/>
            <p:cNvSpPr/>
            <p:nvPr/>
          </p:nvSpPr>
          <p:spPr bwMode="auto">
            <a:xfrm>
              <a:off x="4267200" y="39624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26</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33" name="Oval 232"/>
            <p:cNvSpPr/>
            <p:nvPr/>
          </p:nvSpPr>
          <p:spPr bwMode="auto">
            <a:xfrm>
              <a:off x="4724400" y="39624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27</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34" name="Oval 233"/>
            <p:cNvSpPr/>
            <p:nvPr/>
          </p:nvSpPr>
          <p:spPr bwMode="auto">
            <a:xfrm>
              <a:off x="5181600" y="39624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28</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37" name="Oval 236"/>
            <p:cNvSpPr/>
            <p:nvPr/>
          </p:nvSpPr>
          <p:spPr bwMode="auto">
            <a:xfrm>
              <a:off x="3810000" y="35052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31</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38" name="Oval 237"/>
            <p:cNvSpPr/>
            <p:nvPr/>
          </p:nvSpPr>
          <p:spPr bwMode="auto">
            <a:xfrm>
              <a:off x="4267200" y="35052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32</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39" name="Oval 238"/>
            <p:cNvSpPr/>
            <p:nvPr/>
          </p:nvSpPr>
          <p:spPr bwMode="auto">
            <a:xfrm>
              <a:off x="4724400" y="35052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33</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40" name="Oval 239"/>
            <p:cNvSpPr/>
            <p:nvPr/>
          </p:nvSpPr>
          <p:spPr bwMode="auto">
            <a:xfrm>
              <a:off x="5181600" y="35052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34</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66" name="TextBox 65"/>
            <p:cNvSpPr txBox="1"/>
            <p:nvPr/>
          </p:nvSpPr>
          <p:spPr>
            <a:xfrm>
              <a:off x="4267200" y="51030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8</a:t>
              </a:r>
              <a:endParaRPr lang="en-US" sz="700" b="1" dirty="0">
                <a:solidFill>
                  <a:schemeClr val="bg1"/>
                </a:solidFill>
              </a:endParaRPr>
            </a:p>
          </p:txBody>
        </p:sp>
        <p:sp>
          <p:nvSpPr>
            <p:cNvPr id="71" name="TextBox 70"/>
            <p:cNvSpPr txBox="1"/>
            <p:nvPr/>
          </p:nvSpPr>
          <p:spPr>
            <a:xfrm>
              <a:off x="3810000" y="46458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13</a:t>
              </a:r>
              <a:endParaRPr lang="en-US" sz="700" b="1" dirty="0">
                <a:solidFill>
                  <a:schemeClr val="bg1"/>
                </a:solidFill>
              </a:endParaRPr>
            </a:p>
          </p:txBody>
        </p:sp>
        <p:sp>
          <p:nvSpPr>
            <p:cNvPr id="72" name="TextBox 71"/>
            <p:cNvSpPr txBox="1"/>
            <p:nvPr/>
          </p:nvSpPr>
          <p:spPr>
            <a:xfrm>
              <a:off x="4267200" y="46458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14</a:t>
              </a:r>
              <a:endParaRPr lang="en-US" sz="700" b="1" dirty="0">
                <a:solidFill>
                  <a:schemeClr val="bg1"/>
                </a:solidFill>
              </a:endParaRPr>
            </a:p>
          </p:txBody>
        </p:sp>
        <p:sp>
          <p:nvSpPr>
            <p:cNvPr id="73" name="TextBox 72"/>
            <p:cNvSpPr txBox="1"/>
            <p:nvPr/>
          </p:nvSpPr>
          <p:spPr>
            <a:xfrm>
              <a:off x="4724400" y="46458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15</a:t>
              </a:r>
              <a:endParaRPr lang="en-US" sz="700" b="1" dirty="0">
                <a:solidFill>
                  <a:schemeClr val="bg1"/>
                </a:solidFill>
              </a:endParaRPr>
            </a:p>
          </p:txBody>
        </p:sp>
        <p:sp>
          <p:nvSpPr>
            <p:cNvPr id="78" name="TextBox 77"/>
            <p:cNvSpPr txBox="1"/>
            <p:nvPr/>
          </p:nvSpPr>
          <p:spPr>
            <a:xfrm>
              <a:off x="4267200" y="41886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20</a:t>
              </a:r>
              <a:endParaRPr lang="en-US" sz="700" b="1" dirty="0">
                <a:solidFill>
                  <a:schemeClr val="bg1"/>
                </a:solidFill>
              </a:endParaRPr>
            </a:p>
          </p:txBody>
        </p:sp>
        <p:sp>
          <p:nvSpPr>
            <p:cNvPr id="147" name="Oval 146"/>
            <p:cNvSpPr/>
            <p:nvPr/>
          </p:nvSpPr>
          <p:spPr bwMode="auto">
            <a:xfrm>
              <a:off x="4038600" y="46458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14</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48" name="Oval 147"/>
            <p:cNvSpPr/>
            <p:nvPr/>
          </p:nvSpPr>
          <p:spPr bwMode="auto">
            <a:xfrm>
              <a:off x="4495800" y="46458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15</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20" name="Oval 219"/>
            <p:cNvSpPr/>
            <p:nvPr/>
          </p:nvSpPr>
          <p:spPr bwMode="auto">
            <a:xfrm>
              <a:off x="4267200" y="48768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14</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26" name="Oval 225"/>
            <p:cNvSpPr/>
            <p:nvPr/>
          </p:nvSpPr>
          <p:spPr bwMode="auto">
            <a:xfrm>
              <a:off x="4267200" y="44196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20</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Boxes</a:t>
            </a:r>
            <a:br>
              <a:rPr lang="en-US" dirty="0" smtClean="0"/>
            </a:br>
            <a:r>
              <a:rPr lang="en-US" sz="1600" dirty="0" smtClean="0"/>
              <a:t>(Cell- vs. Face-Centered Data Layout)</a:t>
            </a:r>
            <a:endParaRPr lang="en-US" sz="1600"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24</a:t>
            </a:fld>
            <a:endParaRPr lang="en-US"/>
          </a:p>
        </p:txBody>
      </p:sp>
      <p:grpSp>
        <p:nvGrpSpPr>
          <p:cNvPr id="3" name="Group 96"/>
          <p:cNvGrpSpPr/>
          <p:nvPr/>
        </p:nvGrpSpPr>
        <p:grpSpPr>
          <a:xfrm>
            <a:off x="3198018" y="3121817"/>
            <a:ext cx="2745582" cy="2745583"/>
            <a:chOff x="73818" y="1981200"/>
            <a:chExt cx="2745582" cy="2745583"/>
          </a:xfrm>
        </p:grpSpPr>
        <p:sp>
          <p:nvSpPr>
            <p:cNvPr id="98" name="Rectangle 97"/>
            <p:cNvSpPr/>
            <p:nvPr/>
          </p:nvSpPr>
          <p:spPr bwMode="auto">
            <a:xfrm>
              <a:off x="76200" y="1981200"/>
              <a:ext cx="2743200" cy="2743200"/>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99" name="Rectangle 98"/>
            <p:cNvSpPr/>
            <p:nvPr/>
          </p:nvSpPr>
          <p:spPr bwMode="auto">
            <a:xfrm>
              <a:off x="533400" y="2438400"/>
              <a:ext cx="1828800" cy="1828800"/>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00" name="Straight Connector 99"/>
            <p:cNvCxnSpPr/>
            <p:nvPr/>
          </p:nvCxnSpPr>
          <p:spPr bwMode="auto">
            <a:xfrm rot="5400000">
              <a:off x="-1296988" y="3352006"/>
              <a:ext cx="2743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01" name="Straight Connector 100"/>
            <p:cNvCxnSpPr/>
            <p:nvPr/>
          </p:nvCxnSpPr>
          <p:spPr bwMode="auto">
            <a:xfrm rot="5400000">
              <a:off x="-381794" y="3352006"/>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02" name="Straight Connector 101"/>
            <p:cNvCxnSpPr/>
            <p:nvPr/>
          </p:nvCxnSpPr>
          <p:spPr bwMode="auto">
            <a:xfrm rot="5400000">
              <a:off x="304800" y="2209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03" name="Straight Connector 102"/>
            <p:cNvCxnSpPr/>
            <p:nvPr/>
          </p:nvCxnSpPr>
          <p:spPr bwMode="auto">
            <a:xfrm rot="5400000">
              <a:off x="304800" y="4495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04" name="Straight Connector 103"/>
            <p:cNvCxnSpPr/>
            <p:nvPr/>
          </p:nvCxnSpPr>
          <p:spPr bwMode="auto">
            <a:xfrm rot="5400000">
              <a:off x="75406" y="3352006"/>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05" name="Straight Connector 104"/>
            <p:cNvCxnSpPr/>
            <p:nvPr/>
          </p:nvCxnSpPr>
          <p:spPr bwMode="auto">
            <a:xfrm rot="5400000">
              <a:off x="762000" y="2209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06" name="Straight Connector 105"/>
            <p:cNvCxnSpPr/>
            <p:nvPr/>
          </p:nvCxnSpPr>
          <p:spPr bwMode="auto">
            <a:xfrm rot="5400000">
              <a:off x="762000" y="4495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07" name="Straight Connector 106"/>
            <p:cNvCxnSpPr/>
            <p:nvPr/>
          </p:nvCxnSpPr>
          <p:spPr bwMode="auto">
            <a:xfrm rot="5400000">
              <a:off x="532606" y="3352006"/>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08" name="Straight Connector 107"/>
            <p:cNvCxnSpPr/>
            <p:nvPr/>
          </p:nvCxnSpPr>
          <p:spPr bwMode="auto">
            <a:xfrm rot="5400000">
              <a:off x="1219200" y="2209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09" name="Straight Connector 108"/>
            <p:cNvCxnSpPr/>
            <p:nvPr/>
          </p:nvCxnSpPr>
          <p:spPr bwMode="auto">
            <a:xfrm rot="5400000">
              <a:off x="1219200" y="4495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10" name="Straight Connector 109"/>
            <p:cNvCxnSpPr/>
            <p:nvPr/>
          </p:nvCxnSpPr>
          <p:spPr bwMode="auto">
            <a:xfrm rot="5400000">
              <a:off x="989806" y="3352006"/>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11" name="Straight Connector 110"/>
            <p:cNvCxnSpPr/>
            <p:nvPr/>
          </p:nvCxnSpPr>
          <p:spPr bwMode="auto">
            <a:xfrm rot="5400000">
              <a:off x="1676400" y="2209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12" name="Straight Connector 111"/>
            <p:cNvCxnSpPr/>
            <p:nvPr/>
          </p:nvCxnSpPr>
          <p:spPr bwMode="auto">
            <a:xfrm rot="5400000">
              <a:off x="1676400" y="4495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13" name="Straight Connector 112"/>
            <p:cNvCxnSpPr/>
            <p:nvPr/>
          </p:nvCxnSpPr>
          <p:spPr bwMode="auto">
            <a:xfrm rot="5400000">
              <a:off x="1447006" y="3352006"/>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14" name="Straight Connector 113"/>
            <p:cNvCxnSpPr/>
            <p:nvPr/>
          </p:nvCxnSpPr>
          <p:spPr bwMode="auto">
            <a:xfrm rot="5400000">
              <a:off x="2133600" y="2209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15" name="Straight Connector 114"/>
            <p:cNvCxnSpPr/>
            <p:nvPr/>
          </p:nvCxnSpPr>
          <p:spPr bwMode="auto">
            <a:xfrm rot="5400000">
              <a:off x="2133600" y="4495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16" name="Straight Connector 115"/>
            <p:cNvCxnSpPr/>
            <p:nvPr/>
          </p:nvCxnSpPr>
          <p:spPr bwMode="auto">
            <a:xfrm rot="5400000">
              <a:off x="1447006" y="3352006"/>
              <a:ext cx="2743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17" name="Straight Connector 116"/>
            <p:cNvCxnSpPr/>
            <p:nvPr/>
          </p:nvCxnSpPr>
          <p:spPr bwMode="auto">
            <a:xfrm>
              <a:off x="74613" y="4725195"/>
              <a:ext cx="2743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18" name="Straight Connector 117"/>
            <p:cNvCxnSpPr/>
            <p:nvPr/>
          </p:nvCxnSpPr>
          <p:spPr bwMode="auto">
            <a:xfrm>
              <a:off x="531813" y="4267201"/>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19" name="Straight Connector 118"/>
            <p:cNvCxnSpPr/>
            <p:nvPr/>
          </p:nvCxnSpPr>
          <p:spPr bwMode="auto">
            <a:xfrm>
              <a:off x="74613" y="42664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20" name="Straight Connector 119"/>
            <p:cNvCxnSpPr/>
            <p:nvPr/>
          </p:nvCxnSpPr>
          <p:spPr bwMode="auto">
            <a:xfrm>
              <a:off x="2360613" y="42664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21" name="Straight Connector 120"/>
            <p:cNvCxnSpPr/>
            <p:nvPr/>
          </p:nvCxnSpPr>
          <p:spPr bwMode="auto">
            <a:xfrm>
              <a:off x="531813" y="3810001"/>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22" name="Straight Connector 121"/>
            <p:cNvCxnSpPr/>
            <p:nvPr/>
          </p:nvCxnSpPr>
          <p:spPr bwMode="auto">
            <a:xfrm>
              <a:off x="74613" y="38092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23" name="Straight Connector 122"/>
            <p:cNvCxnSpPr/>
            <p:nvPr/>
          </p:nvCxnSpPr>
          <p:spPr bwMode="auto">
            <a:xfrm>
              <a:off x="2360613" y="38092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24" name="Straight Connector 123"/>
            <p:cNvCxnSpPr/>
            <p:nvPr/>
          </p:nvCxnSpPr>
          <p:spPr bwMode="auto">
            <a:xfrm>
              <a:off x="531813" y="3352801"/>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25" name="Straight Connector 124"/>
            <p:cNvCxnSpPr/>
            <p:nvPr/>
          </p:nvCxnSpPr>
          <p:spPr bwMode="auto">
            <a:xfrm>
              <a:off x="74613" y="33520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26" name="Straight Connector 125"/>
            <p:cNvCxnSpPr/>
            <p:nvPr/>
          </p:nvCxnSpPr>
          <p:spPr bwMode="auto">
            <a:xfrm>
              <a:off x="2360613" y="33520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27" name="Straight Connector 126"/>
            <p:cNvCxnSpPr/>
            <p:nvPr/>
          </p:nvCxnSpPr>
          <p:spPr bwMode="auto">
            <a:xfrm>
              <a:off x="531813" y="2895601"/>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28" name="Straight Connector 127"/>
            <p:cNvCxnSpPr/>
            <p:nvPr/>
          </p:nvCxnSpPr>
          <p:spPr bwMode="auto">
            <a:xfrm>
              <a:off x="74613" y="28948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29" name="Straight Connector 128"/>
            <p:cNvCxnSpPr/>
            <p:nvPr/>
          </p:nvCxnSpPr>
          <p:spPr bwMode="auto">
            <a:xfrm>
              <a:off x="2360613" y="28948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30" name="Straight Connector 129"/>
            <p:cNvCxnSpPr/>
            <p:nvPr/>
          </p:nvCxnSpPr>
          <p:spPr bwMode="auto">
            <a:xfrm>
              <a:off x="531813" y="2438401"/>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31" name="Straight Connector 130"/>
            <p:cNvCxnSpPr/>
            <p:nvPr/>
          </p:nvCxnSpPr>
          <p:spPr bwMode="auto">
            <a:xfrm>
              <a:off x="74613" y="24376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32" name="Straight Connector 131"/>
            <p:cNvCxnSpPr/>
            <p:nvPr/>
          </p:nvCxnSpPr>
          <p:spPr bwMode="auto">
            <a:xfrm>
              <a:off x="2360613" y="24376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33" name="Straight Connector 132"/>
            <p:cNvCxnSpPr/>
            <p:nvPr/>
          </p:nvCxnSpPr>
          <p:spPr bwMode="auto">
            <a:xfrm>
              <a:off x="74613" y="1981201"/>
              <a:ext cx="2743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grpSp>
      <p:sp>
        <p:nvSpPr>
          <p:cNvPr id="62" name="TextBox 61"/>
          <p:cNvSpPr txBox="1"/>
          <p:nvPr/>
        </p:nvSpPr>
        <p:spPr>
          <a:xfrm>
            <a:off x="5638800" y="51054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4</a:t>
            </a:r>
            <a:endParaRPr lang="en-US" sz="700" b="1" dirty="0">
              <a:solidFill>
                <a:schemeClr val="bg1"/>
              </a:solidFill>
            </a:endParaRPr>
          </a:p>
        </p:txBody>
      </p:sp>
      <p:sp>
        <p:nvSpPr>
          <p:cNvPr id="63" name="TextBox 62"/>
          <p:cNvSpPr txBox="1"/>
          <p:nvPr/>
        </p:nvSpPr>
        <p:spPr>
          <a:xfrm>
            <a:off x="3352800" y="46458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5</a:t>
            </a:r>
            <a:endParaRPr lang="en-US" sz="700" b="1" dirty="0">
              <a:solidFill>
                <a:schemeClr val="bg1"/>
              </a:solidFill>
            </a:endParaRPr>
          </a:p>
        </p:txBody>
      </p:sp>
      <p:sp>
        <p:nvSpPr>
          <p:cNvPr id="68" name="TextBox 67"/>
          <p:cNvSpPr txBox="1"/>
          <p:nvPr/>
        </p:nvSpPr>
        <p:spPr>
          <a:xfrm>
            <a:off x="5638800" y="46482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10</a:t>
            </a:r>
            <a:endParaRPr lang="en-US" sz="700" b="1" dirty="0">
              <a:solidFill>
                <a:schemeClr val="bg1"/>
              </a:solidFill>
            </a:endParaRPr>
          </a:p>
        </p:txBody>
      </p:sp>
      <p:sp>
        <p:nvSpPr>
          <p:cNvPr id="69" name="TextBox 68"/>
          <p:cNvSpPr txBox="1"/>
          <p:nvPr/>
        </p:nvSpPr>
        <p:spPr>
          <a:xfrm>
            <a:off x="3352800" y="41886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11</a:t>
            </a:r>
            <a:endParaRPr lang="en-US" sz="700" b="1" dirty="0">
              <a:solidFill>
                <a:schemeClr val="bg1"/>
              </a:solidFill>
            </a:endParaRPr>
          </a:p>
        </p:txBody>
      </p:sp>
      <p:sp>
        <p:nvSpPr>
          <p:cNvPr id="74" name="TextBox 73"/>
          <p:cNvSpPr txBox="1"/>
          <p:nvPr/>
        </p:nvSpPr>
        <p:spPr>
          <a:xfrm>
            <a:off x="5638800" y="41910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16</a:t>
            </a:r>
            <a:endParaRPr lang="en-US" sz="700" b="1" dirty="0">
              <a:solidFill>
                <a:schemeClr val="bg1"/>
              </a:solidFill>
            </a:endParaRPr>
          </a:p>
        </p:txBody>
      </p:sp>
      <p:sp>
        <p:nvSpPr>
          <p:cNvPr id="75" name="TextBox 74"/>
          <p:cNvSpPr txBox="1"/>
          <p:nvPr/>
        </p:nvSpPr>
        <p:spPr>
          <a:xfrm>
            <a:off x="3352800" y="37314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17</a:t>
            </a:r>
            <a:endParaRPr lang="en-US" sz="700" b="1" dirty="0">
              <a:solidFill>
                <a:schemeClr val="bg1"/>
              </a:solidFill>
            </a:endParaRPr>
          </a:p>
        </p:txBody>
      </p:sp>
      <p:sp>
        <p:nvSpPr>
          <p:cNvPr id="80" name="TextBox 79"/>
          <p:cNvSpPr txBox="1"/>
          <p:nvPr/>
        </p:nvSpPr>
        <p:spPr>
          <a:xfrm>
            <a:off x="5638800" y="37338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22</a:t>
            </a:r>
            <a:endParaRPr lang="en-US" sz="700" b="1" dirty="0">
              <a:solidFill>
                <a:schemeClr val="bg1"/>
              </a:solidFill>
            </a:endParaRPr>
          </a:p>
        </p:txBody>
      </p:sp>
      <p:sp>
        <p:nvSpPr>
          <p:cNvPr id="81" name="TextBox 80"/>
          <p:cNvSpPr txBox="1"/>
          <p:nvPr/>
        </p:nvSpPr>
        <p:spPr>
          <a:xfrm>
            <a:off x="3352800" y="32742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23</a:t>
            </a:r>
            <a:endParaRPr lang="en-US" sz="700" b="1" dirty="0">
              <a:solidFill>
                <a:schemeClr val="bg1"/>
              </a:solidFill>
            </a:endParaRPr>
          </a:p>
        </p:txBody>
      </p:sp>
      <p:sp>
        <p:nvSpPr>
          <p:cNvPr id="82" name="TextBox 81"/>
          <p:cNvSpPr txBox="1"/>
          <p:nvPr/>
        </p:nvSpPr>
        <p:spPr>
          <a:xfrm>
            <a:off x="3810000" y="32766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24</a:t>
            </a:r>
            <a:endParaRPr lang="en-US" sz="700" b="1" dirty="0">
              <a:solidFill>
                <a:schemeClr val="bg1"/>
              </a:solidFill>
            </a:endParaRPr>
          </a:p>
        </p:txBody>
      </p:sp>
      <p:sp>
        <p:nvSpPr>
          <p:cNvPr id="83" name="TextBox 82"/>
          <p:cNvSpPr txBox="1"/>
          <p:nvPr/>
        </p:nvSpPr>
        <p:spPr>
          <a:xfrm>
            <a:off x="4267200" y="32766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25</a:t>
            </a:r>
            <a:endParaRPr lang="en-US" sz="700" b="1" dirty="0">
              <a:solidFill>
                <a:schemeClr val="bg1"/>
              </a:solidFill>
            </a:endParaRPr>
          </a:p>
        </p:txBody>
      </p:sp>
      <p:sp>
        <p:nvSpPr>
          <p:cNvPr id="84" name="TextBox 83"/>
          <p:cNvSpPr txBox="1"/>
          <p:nvPr/>
        </p:nvSpPr>
        <p:spPr>
          <a:xfrm>
            <a:off x="4724400" y="32766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26</a:t>
            </a:r>
            <a:endParaRPr lang="en-US" sz="700" b="1" dirty="0">
              <a:solidFill>
                <a:schemeClr val="bg1"/>
              </a:solidFill>
            </a:endParaRPr>
          </a:p>
        </p:txBody>
      </p:sp>
      <p:sp>
        <p:nvSpPr>
          <p:cNvPr id="85" name="TextBox 84"/>
          <p:cNvSpPr txBox="1"/>
          <p:nvPr/>
        </p:nvSpPr>
        <p:spPr>
          <a:xfrm>
            <a:off x="5181600" y="32766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27</a:t>
            </a:r>
            <a:endParaRPr lang="en-US" sz="700" b="1" dirty="0">
              <a:solidFill>
                <a:schemeClr val="bg1"/>
              </a:solidFill>
            </a:endParaRPr>
          </a:p>
        </p:txBody>
      </p:sp>
      <p:sp>
        <p:nvSpPr>
          <p:cNvPr id="86" name="TextBox 85"/>
          <p:cNvSpPr txBox="1"/>
          <p:nvPr/>
        </p:nvSpPr>
        <p:spPr>
          <a:xfrm>
            <a:off x="5638800" y="32766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28</a:t>
            </a:r>
            <a:endParaRPr lang="en-US" sz="700" b="1" dirty="0">
              <a:solidFill>
                <a:schemeClr val="bg1"/>
              </a:solidFill>
            </a:endParaRPr>
          </a:p>
        </p:txBody>
      </p:sp>
      <p:sp>
        <p:nvSpPr>
          <p:cNvPr id="87" name="TextBox 86"/>
          <p:cNvSpPr txBox="1"/>
          <p:nvPr/>
        </p:nvSpPr>
        <p:spPr>
          <a:xfrm>
            <a:off x="3352800" y="55626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-7</a:t>
            </a:r>
            <a:endParaRPr lang="en-US" sz="700" b="1" dirty="0">
              <a:solidFill>
                <a:schemeClr val="bg1"/>
              </a:solidFill>
            </a:endParaRPr>
          </a:p>
        </p:txBody>
      </p:sp>
      <p:sp>
        <p:nvSpPr>
          <p:cNvPr id="88" name="TextBox 87"/>
          <p:cNvSpPr txBox="1"/>
          <p:nvPr/>
        </p:nvSpPr>
        <p:spPr>
          <a:xfrm>
            <a:off x="3810000" y="5564983"/>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-6</a:t>
            </a:r>
            <a:endParaRPr lang="en-US" sz="700" b="1" dirty="0">
              <a:solidFill>
                <a:schemeClr val="bg1"/>
              </a:solidFill>
            </a:endParaRPr>
          </a:p>
        </p:txBody>
      </p:sp>
      <p:sp>
        <p:nvSpPr>
          <p:cNvPr id="89" name="TextBox 88"/>
          <p:cNvSpPr txBox="1"/>
          <p:nvPr/>
        </p:nvSpPr>
        <p:spPr>
          <a:xfrm>
            <a:off x="4267200" y="5564983"/>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-5</a:t>
            </a:r>
            <a:endParaRPr lang="en-US" sz="700" b="1" dirty="0">
              <a:solidFill>
                <a:schemeClr val="bg1"/>
              </a:solidFill>
            </a:endParaRPr>
          </a:p>
        </p:txBody>
      </p:sp>
      <p:sp>
        <p:nvSpPr>
          <p:cNvPr id="90" name="TextBox 89"/>
          <p:cNvSpPr txBox="1"/>
          <p:nvPr/>
        </p:nvSpPr>
        <p:spPr>
          <a:xfrm>
            <a:off x="4724400" y="5564983"/>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-4</a:t>
            </a:r>
            <a:endParaRPr lang="en-US" sz="700" b="1" dirty="0">
              <a:solidFill>
                <a:schemeClr val="bg1"/>
              </a:solidFill>
            </a:endParaRPr>
          </a:p>
        </p:txBody>
      </p:sp>
      <p:sp>
        <p:nvSpPr>
          <p:cNvPr id="91" name="TextBox 90"/>
          <p:cNvSpPr txBox="1"/>
          <p:nvPr/>
        </p:nvSpPr>
        <p:spPr>
          <a:xfrm>
            <a:off x="5181600" y="5564983"/>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-3</a:t>
            </a:r>
            <a:endParaRPr lang="en-US" sz="700" b="1" dirty="0">
              <a:solidFill>
                <a:schemeClr val="bg1"/>
              </a:solidFill>
            </a:endParaRPr>
          </a:p>
        </p:txBody>
      </p:sp>
      <p:sp>
        <p:nvSpPr>
          <p:cNvPr id="92" name="TextBox 91"/>
          <p:cNvSpPr txBox="1"/>
          <p:nvPr/>
        </p:nvSpPr>
        <p:spPr>
          <a:xfrm>
            <a:off x="5638800" y="5564983"/>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a:t>
            </a:r>
            <a:endParaRPr lang="en-US" sz="700" b="1" dirty="0">
              <a:solidFill>
                <a:schemeClr val="bg1"/>
              </a:solidFill>
            </a:endParaRPr>
          </a:p>
        </p:txBody>
      </p:sp>
      <p:sp>
        <p:nvSpPr>
          <p:cNvPr id="93" name="TextBox 92"/>
          <p:cNvSpPr txBox="1"/>
          <p:nvPr/>
        </p:nvSpPr>
        <p:spPr>
          <a:xfrm>
            <a:off x="3352800" y="51054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a:t>
            </a:r>
            <a:endParaRPr lang="en-US" sz="700" b="1" dirty="0">
              <a:solidFill>
                <a:schemeClr val="bg1"/>
              </a:solidFill>
            </a:endParaRPr>
          </a:p>
        </p:txBody>
      </p:sp>
      <p:sp>
        <p:nvSpPr>
          <p:cNvPr id="138" name="Oval 137"/>
          <p:cNvSpPr/>
          <p:nvPr/>
        </p:nvSpPr>
        <p:spPr bwMode="auto">
          <a:xfrm>
            <a:off x="3124200" y="46458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5</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44" name="Oval 143"/>
          <p:cNvSpPr/>
          <p:nvPr/>
        </p:nvSpPr>
        <p:spPr bwMode="auto">
          <a:xfrm>
            <a:off x="3124200" y="41886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11</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50" name="Oval 149"/>
          <p:cNvSpPr/>
          <p:nvPr/>
        </p:nvSpPr>
        <p:spPr bwMode="auto">
          <a:xfrm>
            <a:off x="3124200" y="37314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17</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56" name="Oval 155"/>
          <p:cNvSpPr/>
          <p:nvPr/>
        </p:nvSpPr>
        <p:spPr bwMode="auto">
          <a:xfrm>
            <a:off x="3124200" y="32742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23</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57" name="Oval 156"/>
          <p:cNvSpPr/>
          <p:nvPr/>
        </p:nvSpPr>
        <p:spPr bwMode="auto">
          <a:xfrm>
            <a:off x="3581400" y="32766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24</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58" name="Oval 157"/>
          <p:cNvSpPr/>
          <p:nvPr/>
        </p:nvSpPr>
        <p:spPr bwMode="auto">
          <a:xfrm>
            <a:off x="4038600" y="32766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25</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59" name="Oval 158"/>
          <p:cNvSpPr/>
          <p:nvPr/>
        </p:nvSpPr>
        <p:spPr bwMode="auto">
          <a:xfrm>
            <a:off x="4495800" y="32766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26</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60" name="Oval 159"/>
          <p:cNvSpPr/>
          <p:nvPr/>
        </p:nvSpPr>
        <p:spPr bwMode="auto">
          <a:xfrm>
            <a:off x="4953000" y="32766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27</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61" name="Oval 160"/>
          <p:cNvSpPr/>
          <p:nvPr/>
        </p:nvSpPr>
        <p:spPr bwMode="auto">
          <a:xfrm>
            <a:off x="5410200" y="32766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28</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62" name="Oval 161"/>
          <p:cNvSpPr/>
          <p:nvPr/>
        </p:nvSpPr>
        <p:spPr bwMode="auto">
          <a:xfrm>
            <a:off x="3124200" y="55626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-7</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63" name="Oval 162"/>
          <p:cNvSpPr/>
          <p:nvPr/>
        </p:nvSpPr>
        <p:spPr bwMode="auto">
          <a:xfrm>
            <a:off x="3581400" y="5564983"/>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-6</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64" name="Oval 163"/>
          <p:cNvSpPr/>
          <p:nvPr/>
        </p:nvSpPr>
        <p:spPr bwMode="auto">
          <a:xfrm>
            <a:off x="4038600" y="5564983"/>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-5</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65" name="Oval 164"/>
          <p:cNvSpPr/>
          <p:nvPr/>
        </p:nvSpPr>
        <p:spPr bwMode="auto">
          <a:xfrm>
            <a:off x="4495800" y="5564983"/>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700" b="1" dirty="0" smtClean="0">
                <a:solidFill>
                  <a:srgbClr val="FFFFFF"/>
                </a:solidFill>
                <a:latin typeface="Arial" pitchFamily="-110" charset="0"/>
                <a:ea typeface="ＭＳ Ｐゴシック" pitchFamily="-110" charset="-128"/>
                <a:cs typeface="ＭＳ Ｐゴシック" pitchFamily="-110" charset="-128"/>
              </a:rPr>
              <a:t>-4</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66" name="Oval 165"/>
          <p:cNvSpPr/>
          <p:nvPr/>
        </p:nvSpPr>
        <p:spPr bwMode="auto">
          <a:xfrm>
            <a:off x="4953000" y="5564983"/>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-3</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67" name="Oval 166"/>
          <p:cNvSpPr/>
          <p:nvPr/>
        </p:nvSpPr>
        <p:spPr bwMode="auto">
          <a:xfrm>
            <a:off x="5410200" y="5564983"/>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68" name="Oval 167"/>
          <p:cNvSpPr/>
          <p:nvPr/>
        </p:nvSpPr>
        <p:spPr bwMode="auto">
          <a:xfrm>
            <a:off x="3124200" y="51054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10" name="Oval 209"/>
          <p:cNvSpPr/>
          <p:nvPr/>
        </p:nvSpPr>
        <p:spPr bwMode="auto">
          <a:xfrm>
            <a:off x="5638800" y="53363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4</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11" name="Oval 210"/>
          <p:cNvSpPr/>
          <p:nvPr/>
        </p:nvSpPr>
        <p:spPr bwMode="auto">
          <a:xfrm>
            <a:off x="3352800" y="48768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5</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16" name="Oval 215"/>
          <p:cNvSpPr/>
          <p:nvPr/>
        </p:nvSpPr>
        <p:spPr bwMode="auto">
          <a:xfrm>
            <a:off x="5638800" y="48791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10</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17" name="Oval 216"/>
          <p:cNvSpPr/>
          <p:nvPr/>
        </p:nvSpPr>
        <p:spPr bwMode="auto">
          <a:xfrm>
            <a:off x="3352800" y="44196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11</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22" name="Oval 221"/>
          <p:cNvSpPr/>
          <p:nvPr/>
        </p:nvSpPr>
        <p:spPr bwMode="auto">
          <a:xfrm>
            <a:off x="5638800" y="44219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16</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23" name="Oval 222"/>
          <p:cNvSpPr/>
          <p:nvPr/>
        </p:nvSpPr>
        <p:spPr bwMode="auto">
          <a:xfrm>
            <a:off x="3352800" y="39624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17</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28" name="Oval 227"/>
          <p:cNvSpPr/>
          <p:nvPr/>
        </p:nvSpPr>
        <p:spPr bwMode="auto">
          <a:xfrm>
            <a:off x="5638800" y="39647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22</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29" name="Oval 228"/>
          <p:cNvSpPr/>
          <p:nvPr/>
        </p:nvSpPr>
        <p:spPr bwMode="auto">
          <a:xfrm>
            <a:off x="3352800" y="35052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23</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34" name="Oval 233"/>
          <p:cNvSpPr/>
          <p:nvPr/>
        </p:nvSpPr>
        <p:spPr bwMode="auto">
          <a:xfrm>
            <a:off x="5638800" y="35075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28</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41" name="Oval 240"/>
          <p:cNvSpPr/>
          <p:nvPr/>
        </p:nvSpPr>
        <p:spPr bwMode="auto">
          <a:xfrm>
            <a:off x="3352800" y="53363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42" name="Content Placeholder 2"/>
          <p:cNvSpPr>
            <a:spLocks noGrp="1"/>
          </p:cNvSpPr>
          <p:nvPr>
            <p:ph idx="1"/>
          </p:nvPr>
        </p:nvSpPr>
        <p:spPr>
          <a:xfrm>
            <a:off x="455613" y="1143001"/>
            <a:ext cx="8226425" cy="1676400"/>
          </a:xfrm>
        </p:spPr>
        <p:txBody>
          <a:bodyPr/>
          <a:lstStyle/>
          <a:p>
            <a:r>
              <a:rPr lang="en-US" sz="1800" dirty="0" smtClean="0"/>
              <a:t>With a little pointer arithmetic, the first </a:t>
            </a:r>
            <a:r>
              <a:rPr lang="en-US" sz="1800" b="1" dirty="0" smtClean="0">
                <a:solidFill>
                  <a:srgbClr val="0000FF"/>
                </a:solidFill>
              </a:rPr>
              <a:t>non-ghost zone </a:t>
            </a:r>
            <a:r>
              <a:rPr lang="en-US" sz="1800" dirty="0" smtClean="0"/>
              <a:t>cell or lower faces of that cell have coordinates (0,0,0)</a:t>
            </a:r>
          </a:p>
          <a:p>
            <a:r>
              <a:rPr lang="en-US" sz="1800" dirty="0" smtClean="0"/>
              <a:t>e.g.</a:t>
            </a:r>
          </a:p>
          <a:p>
            <a:pPr>
              <a:buNone/>
            </a:pPr>
            <a:r>
              <a:rPr lang="en-US" sz="1000" b="1" dirty="0" smtClean="0">
                <a:solidFill>
                  <a:srgbClr val="0000FF"/>
                </a:solidFill>
                <a:latin typeface="Lucida Console"/>
                <a:cs typeface="Lucida Console"/>
              </a:rPr>
              <a:t>	const double * __restrict__ </a:t>
            </a:r>
            <a:r>
              <a:rPr lang="en-US" sz="1000" b="1" dirty="0" err="1" smtClean="0">
                <a:solidFill>
                  <a:srgbClr val="0000FF"/>
                </a:solidFill>
                <a:latin typeface="Lucida Console"/>
                <a:cs typeface="Lucida Console"/>
              </a:rPr>
              <a:t>rhs</a:t>
            </a:r>
            <a:r>
              <a:rPr lang="en-US" sz="1000" b="1" dirty="0" smtClean="0">
                <a:solidFill>
                  <a:srgbClr val="0000FF"/>
                </a:solidFill>
                <a:latin typeface="Lucida Console"/>
                <a:cs typeface="Lucida Console"/>
              </a:rPr>
              <a:t> = level-&gt;</a:t>
            </a:r>
            <a:r>
              <a:rPr lang="en-US" sz="1000" b="1" dirty="0" err="1" smtClean="0">
                <a:solidFill>
                  <a:srgbClr val="0000FF"/>
                </a:solidFill>
                <a:latin typeface="Lucida Console"/>
                <a:cs typeface="Lucida Console"/>
              </a:rPr>
              <a:t>my_boxes[box].vectors[rhs_id</a:t>
            </a:r>
            <a:r>
              <a:rPr lang="en-US" sz="1000" b="1" dirty="0" smtClean="0">
                <a:solidFill>
                  <a:srgbClr val="0000FF"/>
                </a:solidFill>
                <a:latin typeface="Lucida Console"/>
                <a:cs typeface="Lucida Console"/>
              </a:rPr>
              <a:t>] + ghosts*(1+jStride+kStride);</a:t>
            </a:r>
          </a:p>
        </p:txBody>
      </p:sp>
      <p:sp>
        <p:nvSpPr>
          <p:cNvPr id="169" name="Oval 168"/>
          <p:cNvSpPr/>
          <p:nvPr/>
        </p:nvSpPr>
        <p:spPr bwMode="auto">
          <a:xfrm>
            <a:off x="3352800" y="5788817"/>
            <a:ext cx="152400" cy="152400"/>
          </a:xfrm>
          <a:prstGeom prst="ellipse">
            <a:avLst/>
          </a:prstGeom>
          <a:solidFill>
            <a:srgbClr val="00804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-7</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70" name="Oval 169"/>
          <p:cNvSpPr/>
          <p:nvPr/>
        </p:nvSpPr>
        <p:spPr bwMode="auto">
          <a:xfrm>
            <a:off x="3810000" y="5791200"/>
            <a:ext cx="152400" cy="152400"/>
          </a:xfrm>
          <a:prstGeom prst="ellipse">
            <a:avLst/>
          </a:prstGeom>
          <a:solidFill>
            <a:srgbClr val="00804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-6</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71" name="Oval 170"/>
          <p:cNvSpPr/>
          <p:nvPr/>
        </p:nvSpPr>
        <p:spPr bwMode="auto">
          <a:xfrm>
            <a:off x="4267200" y="5791200"/>
            <a:ext cx="152400" cy="152400"/>
          </a:xfrm>
          <a:prstGeom prst="ellipse">
            <a:avLst/>
          </a:prstGeom>
          <a:solidFill>
            <a:srgbClr val="00804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-5</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72" name="Oval 171"/>
          <p:cNvSpPr/>
          <p:nvPr/>
        </p:nvSpPr>
        <p:spPr bwMode="auto">
          <a:xfrm>
            <a:off x="4724400" y="5791200"/>
            <a:ext cx="152400" cy="152400"/>
          </a:xfrm>
          <a:prstGeom prst="ellipse">
            <a:avLst/>
          </a:prstGeom>
          <a:solidFill>
            <a:srgbClr val="00804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700" b="1" dirty="0" smtClean="0">
                <a:solidFill>
                  <a:srgbClr val="FFFFFF"/>
                </a:solidFill>
                <a:latin typeface="Arial" pitchFamily="-110" charset="0"/>
                <a:ea typeface="ＭＳ Ｐゴシック" pitchFamily="-110" charset="-128"/>
                <a:cs typeface="ＭＳ Ｐゴシック" pitchFamily="-110" charset="-128"/>
              </a:rPr>
              <a:t>-4</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73" name="Oval 172"/>
          <p:cNvSpPr/>
          <p:nvPr/>
        </p:nvSpPr>
        <p:spPr bwMode="auto">
          <a:xfrm>
            <a:off x="5181600" y="5791200"/>
            <a:ext cx="152400" cy="152400"/>
          </a:xfrm>
          <a:prstGeom prst="ellipse">
            <a:avLst/>
          </a:prstGeom>
          <a:solidFill>
            <a:srgbClr val="00804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-3</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74" name="Oval 173"/>
          <p:cNvSpPr/>
          <p:nvPr/>
        </p:nvSpPr>
        <p:spPr bwMode="auto">
          <a:xfrm>
            <a:off x="5638800" y="5791200"/>
            <a:ext cx="152400" cy="152400"/>
          </a:xfrm>
          <a:prstGeom prst="ellipse">
            <a:avLst/>
          </a:prstGeom>
          <a:solidFill>
            <a:srgbClr val="00804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76" name="Rectangle 175"/>
          <p:cNvSpPr/>
          <p:nvPr/>
        </p:nvSpPr>
        <p:spPr bwMode="auto">
          <a:xfrm>
            <a:off x="3048000" y="3048000"/>
            <a:ext cx="2971800" cy="2971800"/>
          </a:xfrm>
          <a:prstGeom prst="rect">
            <a:avLst/>
          </a:prstGeom>
          <a:solidFill>
            <a:schemeClr val="bg1">
              <a:alpha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grpSp>
        <p:nvGrpSpPr>
          <p:cNvPr id="252" name="Group 251"/>
          <p:cNvGrpSpPr/>
          <p:nvPr/>
        </p:nvGrpSpPr>
        <p:grpSpPr>
          <a:xfrm>
            <a:off x="3657600" y="3581400"/>
            <a:ext cx="1830388" cy="1831183"/>
            <a:chOff x="7161212" y="3731417"/>
            <a:chExt cx="1830388" cy="1831183"/>
          </a:xfrm>
        </p:grpSpPr>
        <p:sp>
          <p:nvSpPr>
            <p:cNvPr id="179" name="Rectangle 178"/>
            <p:cNvSpPr/>
            <p:nvPr/>
          </p:nvSpPr>
          <p:spPr bwMode="auto">
            <a:xfrm>
              <a:off x="7162800" y="3731417"/>
              <a:ext cx="1828800" cy="1828800"/>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81" name="Straight Connector 180"/>
            <p:cNvCxnSpPr/>
            <p:nvPr/>
          </p:nvCxnSpPr>
          <p:spPr bwMode="auto">
            <a:xfrm rot="5400000">
              <a:off x="6247606" y="4645023"/>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84" name="Straight Connector 183"/>
            <p:cNvCxnSpPr/>
            <p:nvPr/>
          </p:nvCxnSpPr>
          <p:spPr bwMode="auto">
            <a:xfrm rot="5400000">
              <a:off x="6704806" y="4645023"/>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87" name="Straight Connector 186"/>
            <p:cNvCxnSpPr/>
            <p:nvPr/>
          </p:nvCxnSpPr>
          <p:spPr bwMode="auto">
            <a:xfrm rot="5400000">
              <a:off x="7162006" y="4645023"/>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90" name="Straight Connector 189"/>
            <p:cNvCxnSpPr/>
            <p:nvPr/>
          </p:nvCxnSpPr>
          <p:spPr bwMode="auto">
            <a:xfrm rot="5400000">
              <a:off x="7619206" y="4645023"/>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98" name="Straight Connector 197"/>
            <p:cNvCxnSpPr/>
            <p:nvPr/>
          </p:nvCxnSpPr>
          <p:spPr bwMode="auto">
            <a:xfrm>
              <a:off x="7161213" y="5560218"/>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201" name="Straight Connector 200"/>
            <p:cNvCxnSpPr/>
            <p:nvPr/>
          </p:nvCxnSpPr>
          <p:spPr bwMode="auto">
            <a:xfrm>
              <a:off x="7161213" y="5103018"/>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204" name="Straight Connector 203"/>
            <p:cNvCxnSpPr/>
            <p:nvPr/>
          </p:nvCxnSpPr>
          <p:spPr bwMode="auto">
            <a:xfrm>
              <a:off x="7161213" y="4645818"/>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244" name="Straight Connector 243"/>
            <p:cNvCxnSpPr/>
            <p:nvPr/>
          </p:nvCxnSpPr>
          <p:spPr bwMode="auto">
            <a:xfrm>
              <a:off x="7161213" y="4188618"/>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247" name="Straight Connector 246"/>
            <p:cNvCxnSpPr/>
            <p:nvPr/>
          </p:nvCxnSpPr>
          <p:spPr bwMode="auto">
            <a:xfrm>
              <a:off x="7161213" y="3731418"/>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251" name="Straight Connector 250"/>
            <p:cNvCxnSpPr/>
            <p:nvPr/>
          </p:nvCxnSpPr>
          <p:spPr bwMode="auto">
            <a:xfrm rot="5400000">
              <a:off x="8076406" y="4647406"/>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grpSp>
      <p:grpSp>
        <p:nvGrpSpPr>
          <p:cNvPr id="175" name="Group 174"/>
          <p:cNvGrpSpPr/>
          <p:nvPr/>
        </p:nvGrpSpPr>
        <p:grpSpPr>
          <a:xfrm>
            <a:off x="3581400" y="3507583"/>
            <a:ext cx="1981200" cy="1981200"/>
            <a:chOff x="3581400" y="3507583"/>
            <a:chExt cx="1981200" cy="1981200"/>
          </a:xfrm>
        </p:grpSpPr>
        <p:sp>
          <p:nvSpPr>
            <p:cNvPr id="59" name="TextBox 58"/>
            <p:cNvSpPr txBox="1"/>
            <p:nvPr/>
          </p:nvSpPr>
          <p:spPr>
            <a:xfrm>
              <a:off x="4267200" y="51054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a:t>
              </a:r>
              <a:endParaRPr lang="en-US" sz="700" b="1" dirty="0">
                <a:solidFill>
                  <a:schemeClr val="bg1"/>
                </a:solidFill>
              </a:endParaRPr>
            </a:p>
          </p:txBody>
        </p:sp>
        <p:sp>
          <p:nvSpPr>
            <p:cNvPr id="60" name="TextBox 59"/>
            <p:cNvSpPr txBox="1"/>
            <p:nvPr/>
          </p:nvSpPr>
          <p:spPr>
            <a:xfrm>
              <a:off x="4724400" y="51054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a:t>
              </a:r>
              <a:endParaRPr lang="en-US" sz="700" b="1" dirty="0">
                <a:solidFill>
                  <a:schemeClr val="bg1"/>
                </a:solidFill>
              </a:endParaRPr>
            </a:p>
          </p:txBody>
        </p:sp>
        <p:sp>
          <p:nvSpPr>
            <p:cNvPr id="61" name="TextBox 60"/>
            <p:cNvSpPr txBox="1"/>
            <p:nvPr/>
          </p:nvSpPr>
          <p:spPr>
            <a:xfrm>
              <a:off x="5181600" y="51054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3</a:t>
              </a:r>
              <a:endParaRPr lang="en-US" sz="700" b="1" dirty="0">
                <a:solidFill>
                  <a:schemeClr val="bg1"/>
                </a:solidFill>
              </a:endParaRPr>
            </a:p>
          </p:txBody>
        </p:sp>
        <p:sp>
          <p:nvSpPr>
            <p:cNvPr id="64" name="TextBox 63"/>
            <p:cNvSpPr txBox="1"/>
            <p:nvPr/>
          </p:nvSpPr>
          <p:spPr>
            <a:xfrm>
              <a:off x="3810000" y="46482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6</a:t>
              </a:r>
              <a:endParaRPr lang="en-US" sz="700" b="1" dirty="0">
                <a:solidFill>
                  <a:schemeClr val="bg1"/>
                </a:solidFill>
              </a:endParaRPr>
            </a:p>
          </p:txBody>
        </p:sp>
        <p:sp>
          <p:nvSpPr>
            <p:cNvPr id="65" name="TextBox 64"/>
            <p:cNvSpPr txBox="1"/>
            <p:nvPr/>
          </p:nvSpPr>
          <p:spPr>
            <a:xfrm>
              <a:off x="4267200" y="46482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7</a:t>
              </a:r>
              <a:endParaRPr lang="en-US" sz="700" b="1" dirty="0">
                <a:solidFill>
                  <a:schemeClr val="bg1"/>
                </a:solidFill>
              </a:endParaRPr>
            </a:p>
          </p:txBody>
        </p:sp>
        <p:sp>
          <p:nvSpPr>
            <p:cNvPr id="67" name="TextBox 66"/>
            <p:cNvSpPr txBox="1"/>
            <p:nvPr/>
          </p:nvSpPr>
          <p:spPr>
            <a:xfrm>
              <a:off x="5181600" y="46482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9</a:t>
              </a:r>
              <a:endParaRPr lang="en-US" sz="700" b="1" dirty="0">
                <a:solidFill>
                  <a:schemeClr val="bg1"/>
                </a:solidFill>
              </a:endParaRPr>
            </a:p>
          </p:txBody>
        </p:sp>
        <p:sp>
          <p:nvSpPr>
            <p:cNvPr id="70" name="TextBox 69"/>
            <p:cNvSpPr txBox="1"/>
            <p:nvPr/>
          </p:nvSpPr>
          <p:spPr>
            <a:xfrm>
              <a:off x="3810000" y="41910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12</a:t>
              </a:r>
              <a:endParaRPr lang="en-US" sz="700" b="1" dirty="0">
                <a:solidFill>
                  <a:schemeClr val="bg1"/>
                </a:solidFill>
              </a:endParaRPr>
            </a:p>
          </p:txBody>
        </p:sp>
        <p:sp>
          <p:nvSpPr>
            <p:cNvPr id="76" name="TextBox 75"/>
            <p:cNvSpPr txBox="1"/>
            <p:nvPr/>
          </p:nvSpPr>
          <p:spPr>
            <a:xfrm>
              <a:off x="3810000" y="37338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18</a:t>
              </a:r>
              <a:endParaRPr lang="en-US" sz="700" b="1" dirty="0">
                <a:solidFill>
                  <a:schemeClr val="bg1"/>
                </a:solidFill>
              </a:endParaRPr>
            </a:p>
          </p:txBody>
        </p:sp>
        <p:sp>
          <p:nvSpPr>
            <p:cNvPr id="77" name="TextBox 76"/>
            <p:cNvSpPr txBox="1"/>
            <p:nvPr/>
          </p:nvSpPr>
          <p:spPr>
            <a:xfrm>
              <a:off x="4267200" y="37338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19</a:t>
              </a:r>
              <a:endParaRPr lang="en-US" sz="700" b="1" dirty="0">
                <a:solidFill>
                  <a:schemeClr val="bg1"/>
                </a:solidFill>
              </a:endParaRPr>
            </a:p>
          </p:txBody>
        </p:sp>
        <p:sp>
          <p:nvSpPr>
            <p:cNvPr id="79" name="TextBox 78"/>
            <p:cNvSpPr txBox="1"/>
            <p:nvPr/>
          </p:nvSpPr>
          <p:spPr>
            <a:xfrm>
              <a:off x="5181600" y="37338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21</a:t>
              </a:r>
              <a:endParaRPr lang="en-US" sz="700" b="1" dirty="0">
                <a:solidFill>
                  <a:schemeClr val="bg1"/>
                </a:solidFill>
              </a:endParaRPr>
            </a:p>
          </p:txBody>
        </p:sp>
        <p:sp>
          <p:nvSpPr>
            <p:cNvPr id="5" name="TextBox 4"/>
            <p:cNvSpPr txBox="1"/>
            <p:nvPr/>
          </p:nvSpPr>
          <p:spPr>
            <a:xfrm>
              <a:off x="3810000" y="51054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0</a:t>
              </a:r>
              <a:endParaRPr lang="en-US" sz="700" b="1" dirty="0">
                <a:solidFill>
                  <a:schemeClr val="bg1"/>
                </a:solidFill>
              </a:endParaRPr>
            </a:p>
          </p:txBody>
        </p:sp>
        <p:sp>
          <p:nvSpPr>
            <p:cNvPr id="6" name="Oval 5"/>
            <p:cNvSpPr/>
            <p:nvPr/>
          </p:nvSpPr>
          <p:spPr bwMode="auto">
            <a:xfrm>
              <a:off x="3581400" y="51054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0</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34" name="Oval 133"/>
            <p:cNvSpPr/>
            <p:nvPr/>
          </p:nvSpPr>
          <p:spPr bwMode="auto">
            <a:xfrm>
              <a:off x="4038600" y="51054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35" name="Oval 134"/>
            <p:cNvSpPr/>
            <p:nvPr/>
          </p:nvSpPr>
          <p:spPr bwMode="auto">
            <a:xfrm>
              <a:off x="4495800" y="51054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36" name="Oval 135"/>
            <p:cNvSpPr/>
            <p:nvPr/>
          </p:nvSpPr>
          <p:spPr bwMode="auto">
            <a:xfrm>
              <a:off x="4953000" y="51054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3</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37" name="Oval 136"/>
            <p:cNvSpPr/>
            <p:nvPr/>
          </p:nvSpPr>
          <p:spPr bwMode="auto">
            <a:xfrm>
              <a:off x="5410200" y="51054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4</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39" name="Oval 138"/>
            <p:cNvSpPr/>
            <p:nvPr/>
          </p:nvSpPr>
          <p:spPr bwMode="auto">
            <a:xfrm>
              <a:off x="3581400" y="46482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6</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40" name="Oval 139"/>
            <p:cNvSpPr/>
            <p:nvPr/>
          </p:nvSpPr>
          <p:spPr bwMode="auto">
            <a:xfrm>
              <a:off x="4038600" y="46482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7</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41" name="Oval 140"/>
            <p:cNvSpPr/>
            <p:nvPr/>
          </p:nvSpPr>
          <p:spPr bwMode="auto">
            <a:xfrm>
              <a:off x="4495800" y="46482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8</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42" name="Oval 141"/>
            <p:cNvSpPr/>
            <p:nvPr/>
          </p:nvSpPr>
          <p:spPr bwMode="auto">
            <a:xfrm>
              <a:off x="4953000" y="46482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9</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43" name="Oval 142"/>
            <p:cNvSpPr/>
            <p:nvPr/>
          </p:nvSpPr>
          <p:spPr bwMode="auto">
            <a:xfrm>
              <a:off x="5410200" y="46482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10</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45" name="Oval 144"/>
            <p:cNvSpPr/>
            <p:nvPr/>
          </p:nvSpPr>
          <p:spPr bwMode="auto">
            <a:xfrm>
              <a:off x="3581400" y="41910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12</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46" name="Oval 145"/>
            <p:cNvSpPr/>
            <p:nvPr/>
          </p:nvSpPr>
          <p:spPr bwMode="auto">
            <a:xfrm>
              <a:off x="4038600" y="41910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13</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49" name="Oval 148"/>
            <p:cNvSpPr/>
            <p:nvPr/>
          </p:nvSpPr>
          <p:spPr bwMode="auto">
            <a:xfrm>
              <a:off x="5410200" y="41910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16</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51" name="Oval 150"/>
            <p:cNvSpPr/>
            <p:nvPr/>
          </p:nvSpPr>
          <p:spPr bwMode="auto">
            <a:xfrm>
              <a:off x="3581400" y="37338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18</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52" name="Oval 151"/>
            <p:cNvSpPr/>
            <p:nvPr/>
          </p:nvSpPr>
          <p:spPr bwMode="auto">
            <a:xfrm>
              <a:off x="4038600" y="37338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19</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53" name="Oval 152"/>
            <p:cNvSpPr/>
            <p:nvPr/>
          </p:nvSpPr>
          <p:spPr bwMode="auto">
            <a:xfrm>
              <a:off x="4495800" y="37338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20</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54" name="Oval 153"/>
            <p:cNvSpPr/>
            <p:nvPr/>
          </p:nvSpPr>
          <p:spPr bwMode="auto">
            <a:xfrm>
              <a:off x="4953000" y="37338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21</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55" name="Oval 154"/>
            <p:cNvSpPr/>
            <p:nvPr/>
          </p:nvSpPr>
          <p:spPr bwMode="auto">
            <a:xfrm>
              <a:off x="5410200" y="37338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22</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06" name="Oval 205"/>
            <p:cNvSpPr/>
            <p:nvPr/>
          </p:nvSpPr>
          <p:spPr bwMode="auto">
            <a:xfrm>
              <a:off x="3810000" y="53363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0</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07" name="Oval 206"/>
            <p:cNvSpPr/>
            <p:nvPr/>
          </p:nvSpPr>
          <p:spPr bwMode="auto">
            <a:xfrm>
              <a:off x="4267200" y="53363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08" name="Oval 207"/>
            <p:cNvSpPr/>
            <p:nvPr/>
          </p:nvSpPr>
          <p:spPr bwMode="auto">
            <a:xfrm>
              <a:off x="4724400" y="53363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09" name="Oval 208"/>
            <p:cNvSpPr/>
            <p:nvPr/>
          </p:nvSpPr>
          <p:spPr bwMode="auto">
            <a:xfrm>
              <a:off x="5181600" y="53363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3</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12" name="Oval 211"/>
            <p:cNvSpPr/>
            <p:nvPr/>
          </p:nvSpPr>
          <p:spPr bwMode="auto">
            <a:xfrm>
              <a:off x="3810000" y="48791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6</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13" name="Oval 212"/>
            <p:cNvSpPr/>
            <p:nvPr/>
          </p:nvSpPr>
          <p:spPr bwMode="auto">
            <a:xfrm>
              <a:off x="4267200" y="48791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7</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14" name="Oval 213"/>
            <p:cNvSpPr/>
            <p:nvPr/>
          </p:nvSpPr>
          <p:spPr bwMode="auto">
            <a:xfrm>
              <a:off x="4724400" y="48791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8</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15" name="Oval 214"/>
            <p:cNvSpPr/>
            <p:nvPr/>
          </p:nvSpPr>
          <p:spPr bwMode="auto">
            <a:xfrm>
              <a:off x="5181600" y="48791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9</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18" name="Oval 217"/>
            <p:cNvSpPr/>
            <p:nvPr/>
          </p:nvSpPr>
          <p:spPr bwMode="auto">
            <a:xfrm>
              <a:off x="3810000" y="44219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12</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19" name="Oval 218"/>
            <p:cNvSpPr/>
            <p:nvPr/>
          </p:nvSpPr>
          <p:spPr bwMode="auto">
            <a:xfrm>
              <a:off x="4267200" y="44219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13</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21" name="Oval 220"/>
            <p:cNvSpPr/>
            <p:nvPr/>
          </p:nvSpPr>
          <p:spPr bwMode="auto">
            <a:xfrm>
              <a:off x="5181600" y="44219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15</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24" name="Oval 223"/>
            <p:cNvSpPr/>
            <p:nvPr/>
          </p:nvSpPr>
          <p:spPr bwMode="auto">
            <a:xfrm>
              <a:off x="3810000" y="39647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18</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25" name="Oval 224"/>
            <p:cNvSpPr/>
            <p:nvPr/>
          </p:nvSpPr>
          <p:spPr bwMode="auto">
            <a:xfrm>
              <a:off x="4267200" y="39647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19</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27" name="Oval 226"/>
            <p:cNvSpPr/>
            <p:nvPr/>
          </p:nvSpPr>
          <p:spPr bwMode="auto">
            <a:xfrm>
              <a:off x="5181600" y="39647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21</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30" name="Oval 229"/>
            <p:cNvSpPr/>
            <p:nvPr/>
          </p:nvSpPr>
          <p:spPr bwMode="auto">
            <a:xfrm>
              <a:off x="3810000" y="35075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24</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31" name="Oval 230"/>
            <p:cNvSpPr/>
            <p:nvPr/>
          </p:nvSpPr>
          <p:spPr bwMode="auto">
            <a:xfrm>
              <a:off x="4267200" y="35075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25</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32" name="Oval 231"/>
            <p:cNvSpPr/>
            <p:nvPr/>
          </p:nvSpPr>
          <p:spPr bwMode="auto">
            <a:xfrm>
              <a:off x="4724400" y="35075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26</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33" name="Oval 232"/>
            <p:cNvSpPr/>
            <p:nvPr/>
          </p:nvSpPr>
          <p:spPr bwMode="auto">
            <a:xfrm>
              <a:off x="5181600" y="35075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27</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grpSp>
          <p:nvGrpSpPr>
            <p:cNvPr id="7" name="Group 253"/>
            <p:cNvGrpSpPr/>
            <p:nvPr/>
          </p:nvGrpSpPr>
          <p:grpSpPr>
            <a:xfrm>
              <a:off x="4267200" y="3733800"/>
              <a:ext cx="1066800" cy="1066800"/>
              <a:chOff x="3810000" y="3962400"/>
              <a:chExt cx="1066800" cy="1066800"/>
            </a:xfrm>
          </p:grpSpPr>
          <p:sp>
            <p:nvSpPr>
              <p:cNvPr id="66" name="TextBox 65"/>
              <p:cNvSpPr txBox="1"/>
              <p:nvPr/>
            </p:nvSpPr>
            <p:spPr>
              <a:xfrm>
                <a:off x="4267200" y="48768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8</a:t>
                </a:r>
                <a:endParaRPr lang="en-US" sz="700" b="1" dirty="0">
                  <a:solidFill>
                    <a:schemeClr val="bg1"/>
                  </a:solidFill>
                </a:endParaRPr>
              </a:p>
            </p:txBody>
          </p:sp>
          <p:sp>
            <p:nvSpPr>
              <p:cNvPr id="71" name="TextBox 70"/>
              <p:cNvSpPr txBox="1"/>
              <p:nvPr/>
            </p:nvSpPr>
            <p:spPr>
              <a:xfrm>
                <a:off x="3810000" y="44196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13</a:t>
                </a:r>
                <a:endParaRPr lang="en-US" sz="700" b="1" dirty="0">
                  <a:solidFill>
                    <a:schemeClr val="bg1"/>
                  </a:solidFill>
                </a:endParaRPr>
              </a:p>
            </p:txBody>
          </p:sp>
          <p:sp>
            <p:nvSpPr>
              <p:cNvPr id="72" name="TextBox 71"/>
              <p:cNvSpPr txBox="1"/>
              <p:nvPr/>
            </p:nvSpPr>
            <p:spPr>
              <a:xfrm>
                <a:off x="4267200" y="44196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14</a:t>
                </a:r>
                <a:endParaRPr lang="en-US" sz="700" b="1" dirty="0">
                  <a:solidFill>
                    <a:schemeClr val="bg1"/>
                  </a:solidFill>
                </a:endParaRPr>
              </a:p>
            </p:txBody>
          </p:sp>
          <p:sp>
            <p:nvSpPr>
              <p:cNvPr id="73" name="TextBox 72"/>
              <p:cNvSpPr txBox="1"/>
              <p:nvPr/>
            </p:nvSpPr>
            <p:spPr>
              <a:xfrm>
                <a:off x="4724400" y="44196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15</a:t>
                </a:r>
                <a:endParaRPr lang="en-US" sz="700" b="1" dirty="0">
                  <a:solidFill>
                    <a:schemeClr val="bg1"/>
                  </a:solidFill>
                </a:endParaRPr>
              </a:p>
            </p:txBody>
          </p:sp>
          <p:sp>
            <p:nvSpPr>
              <p:cNvPr id="78" name="TextBox 77"/>
              <p:cNvSpPr txBox="1"/>
              <p:nvPr/>
            </p:nvSpPr>
            <p:spPr>
              <a:xfrm>
                <a:off x="4267200" y="39624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20</a:t>
                </a:r>
                <a:endParaRPr lang="en-US" sz="700" b="1" dirty="0">
                  <a:solidFill>
                    <a:schemeClr val="bg1"/>
                  </a:solidFill>
                </a:endParaRPr>
              </a:p>
            </p:txBody>
          </p:sp>
          <p:sp>
            <p:nvSpPr>
              <p:cNvPr id="147" name="Oval 146"/>
              <p:cNvSpPr/>
              <p:nvPr/>
            </p:nvSpPr>
            <p:spPr bwMode="auto">
              <a:xfrm>
                <a:off x="4038600" y="44196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14</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48" name="Oval 147"/>
              <p:cNvSpPr/>
              <p:nvPr/>
            </p:nvSpPr>
            <p:spPr bwMode="auto">
              <a:xfrm>
                <a:off x="4495800" y="44196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15</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20" name="Oval 219"/>
              <p:cNvSpPr/>
              <p:nvPr/>
            </p:nvSpPr>
            <p:spPr bwMode="auto">
              <a:xfrm>
                <a:off x="4267200" y="46505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14</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26" name="Oval 225"/>
              <p:cNvSpPr/>
              <p:nvPr/>
            </p:nvSpPr>
            <p:spPr bwMode="auto">
              <a:xfrm>
                <a:off x="4267200" y="41933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20</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gr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Boxes</a:t>
            </a:r>
            <a:br>
              <a:rPr lang="en-US" dirty="0" smtClean="0"/>
            </a:br>
            <a:r>
              <a:rPr lang="en-US" sz="1600" dirty="0" smtClean="0"/>
              <a:t>(Cell- vs. Face-Centered Data Layout)</a:t>
            </a:r>
            <a:endParaRPr lang="en-US" sz="1600"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25</a:t>
            </a:fld>
            <a:endParaRPr lang="en-US"/>
          </a:p>
        </p:txBody>
      </p:sp>
      <p:grpSp>
        <p:nvGrpSpPr>
          <p:cNvPr id="3" name="Group 96"/>
          <p:cNvGrpSpPr/>
          <p:nvPr/>
        </p:nvGrpSpPr>
        <p:grpSpPr>
          <a:xfrm>
            <a:off x="3198018" y="3121817"/>
            <a:ext cx="2745582" cy="2745583"/>
            <a:chOff x="73818" y="1981200"/>
            <a:chExt cx="2745582" cy="2745583"/>
          </a:xfrm>
        </p:grpSpPr>
        <p:sp>
          <p:nvSpPr>
            <p:cNvPr id="98" name="Rectangle 97"/>
            <p:cNvSpPr/>
            <p:nvPr/>
          </p:nvSpPr>
          <p:spPr bwMode="auto">
            <a:xfrm>
              <a:off x="76200" y="1981200"/>
              <a:ext cx="2743200" cy="2743200"/>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99" name="Rectangle 98"/>
            <p:cNvSpPr/>
            <p:nvPr/>
          </p:nvSpPr>
          <p:spPr bwMode="auto">
            <a:xfrm>
              <a:off x="533400" y="2438400"/>
              <a:ext cx="1828800" cy="1828800"/>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00" name="Straight Connector 99"/>
            <p:cNvCxnSpPr/>
            <p:nvPr/>
          </p:nvCxnSpPr>
          <p:spPr bwMode="auto">
            <a:xfrm rot="5400000">
              <a:off x="-1296988" y="3352006"/>
              <a:ext cx="2743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01" name="Straight Connector 100"/>
            <p:cNvCxnSpPr/>
            <p:nvPr/>
          </p:nvCxnSpPr>
          <p:spPr bwMode="auto">
            <a:xfrm rot="5400000">
              <a:off x="-381794" y="3352006"/>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02" name="Straight Connector 101"/>
            <p:cNvCxnSpPr/>
            <p:nvPr/>
          </p:nvCxnSpPr>
          <p:spPr bwMode="auto">
            <a:xfrm rot="5400000">
              <a:off x="304800" y="2209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03" name="Straight Connector 102"/>
            <p:cNvCxnSpPr/>
            <p:nvPr/>
          </p:nvCxnSpPr>
          <p:spPr bwMode="auto">
            <a:xfrm rot="5400000">
              <a:off x="304800" y="4495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04" name="Straight Connector 103"/>
            <p:cNvCxnSpPr/>
            <p:nvPr/>
          </p:nvCxnSpPr>
          <p:spPr bwMode="auto">
            <a:xfrm rot="5400000">
              <a:off x="75406" y="3352006"/>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05" name="Straight Connector 104"/>
            <p:cNvCxnSpPr/>
            <p:nvPr/>
          </p:nvCxnSpPr>
          <p:spPr bwMode="auto">
            <a:xfrm rot="5400000">
              <a:off x="762000" y="2209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06" name="Straight Connector 105"/>
            <p:cNvCxnSpPr/>
            <p:nvPr/>
          </p:nvCxnSpPr>
          <p:spPr bwMode="auto">
            <a:xfrm rot="5400000">
              <a:off x="762000" y="4495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07" name="Straight Connector 106"/>
            <p:cNvCxnSpPr/>
            <p:nvPr/>
          </p:nvCxnSpPr>
          <p:spPr bwMode="auto">
            <a:xfrm rot="5400000">
              <a:off x="532606" y="3352006"/>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08" name="Straight Connector 107"/>
            <p:cNvCxnSpPr/>
            <p:nvPr/>
          </p:nvCxnSpPr>
          <p:spPr bwMode="auto">
            <a:xfrm rot="5400000">
              <a:off x="1219200" y="2209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09" name="Straight Connector 108"/>
            <p:cNvCxnSpPr/>
            <p:nvPr/>
          </p:nvCxnSpPr>
          <p:spPr bwMode="auto">
            <a:xfrm rot="5400000">
              <a:off x="1219200" y="4495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10" name="Straight Connector 109"/>
            <p:cNvCxnSpPr/>
            <p:nvPr/>
          </p:nvCxnSpPr>
          <p:spPr bwMode="auto">
            <a:xfrm rot="5400000">
              <a:off x="989806" y="3352006"/>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11" name="Straight Connector 110"/>
            <p:cNvCxnSpPr/>
            <p:nvPr/>
          </p:nvCxnSpPr>
          <p:spPr bwMode="auto">
            <a:xfrm rot="5400000">
              <a:off x="1676400" y="2209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12" name="Straight Connector 111"/>
            <p:cNvCxnSpPr/>
            <p:nvPr/>
          </p:nvCxnSpPr>
          <p:spPr bwMode="auto">
            <a:xfrm rot="5400000">
              <a:off x="1676400" y="4495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13" name="Straight Connector 112"/>
            <p:cNvCxnSpPr/>
            <p:nvPr/>
          </p:nvCxnSpPr>
          <p:spPr bwMode="auto">
            <a:xfrm rot="5400000">
              <a:off x="1447006" y="3352006"/>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14" name="Straight Connector 113"/>
            <p:cNvCxnSpPr/>
            <p:nvPr/>
          </p:nvCxnSpPr>
          <p:spPr bwMode="auto">
            <a:xfrm rot="5400000">
              <a:off x="2133600" y="2209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15" name="Straight Connector 114"/>
            <p:cNvCxnSpPr/>
            <p:nvPr/>
          </p:nvCxnSpPr>
          <p:spPr bwMode="auto">
            <a:xfrm rot="5400000">
              <a:off x="2133600" y="4495006"/>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16" name="Straight Connector 115"/>
            <p:cNvCxnSpPr/>
            <p:nvPr/>
          </p:nvCxnSpPr>
          <p:spPr bwMode="auto">
            <a:xfrm rot="5400000">
              <a:off x="1447006" y="3352006"/>
              <a:ext cx="2743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17" name="Straight Connector 116"/>
            <p:cNvCxnSpPr/>
            <p:nvPr/>
          </p:nvCxnSpPr>
          <p:spPr bwMode="auto">
            <a:xfrm>
              <a:off x="74613" y="4725195"/>
              <a:ext cx="2743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18" name="Straight Connector 117"/>
            <p:cNvCxnSpPr/>
            <p:nvPr/>
          </p:nvCxnSpPr>
          <p:spPr bwMode="auto">
            <a:xfrm>
              <a:off x="531813" y="4267201"/>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19" name="Straight Connector 118"/>
            <p:cNvCxnSpPr/>
            <p:nvPr/>
          </p:nvCxnSpPr>
          <p:spPr bwMode="auto">
            <a:xfrm>
              <a:off x="74613" y="42664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20" name="Straight Connector 119"/>
            <p:cNvCxnSpPr/>
            <p:nvPr/>
          </p:nvCxnSpPr>
          <p:spPr bwMode="auto">
            <a:xfrm>
              <a:off x="2360613" y="42664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21" name="Straight Connector 120"/>
            <p:cNvCxnSpPr/>
            <p:nvPr/>
          </p:nvCxnSpPr>
          <p:spPr bwMode="auto">
            <a:xfrm>
              <a:off x="531813" y="3810001"/>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22" name="Straight Connector 121"/>
            <p:cNvCxnSpPr/>
            <p:nvPr/>
          </p:nvCxnSpPr>
          <p:spPr bwMode="auto">
            <a:xfrm>
              <a:off x="74613" y="38092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23" name="Straight Connector 122"/>
            <p:cNvCxnSpPr/>
            <p:nvPr/>
          </p:nvCxnSpPr>
          <p:spPr bwMode="auto">
            <a:xfrm>
              <a:off x="2360613" y="38092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24" name="Straight Connector 123"/>
            <p:cNvCxnSpPr/>
            <p:nvPr/>
          </p:nvCxnSpPr>
          <p:spPr bwMode="auto">
            <a:xfrm>
              <a:off x="531813" y="3352801"/>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25" name="Straight Connector 124"/>
            <p:cNvCxnSpPr/>
            <p:nvPr/>
          </p:nvCxnSpPr>
          <p:spPr bwMode="auto">
            <a:xfrm>
              <a:off x="74613" y="33520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26" name="Straight Connector 125"/>
            <p:cNvCxnSpPr/>
            <p:nvPr/>
          </p:nvCxnSpPr>
          <p:spPr bwMode="auto">
            <a:xfrm>
              <a:off x="2360613" y="33520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27" name="Straight Connector 126"/>
            <p:cNvCxnSpPr/>
            <p:nvPr/>
          </p:nvCxnSpPr>
          <p:spPr bwMode="auto">
            <a:xfrm>
              <a:off x="531813" y="2895601"/>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28" name="Straight Connector 127"/>
            <p:cNvCxnSpPr/>
            <p:nvPr/>
          </p:nvCxnSpPr>
          <p:spPr bwMode="auto">
            <a:xfrm>
              <a:off x="74613" y="28948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29" name="Straight Connector 128"/>
            <p:cNvCxnSpPr/>
            <p:nvPr/>
          </p:nvCxnSpPr>
          <p:spPr bwMode="auto">
            <a:xfrm>
              <a:off x="2360613" y="28948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30" name="Straight Connector 129"/>
            <p:cNvCxnSpPr/>
            <p:nvPr/>
          </p:nvCxnSpPr>
          <p:spPr bwMode="auto">
            <a:xfrm>
              <a:off x="531813" y="2438401"/>
              <a:ext cx="1828800" cy="1588"/>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31" name="Straight Connector 130"/>
            <p:cNvCxnSpPr/>
            <p:nvPr/>
          </p:nvCxnSpPr>
          <p:spPr bwMode="auto">
            <a:xfrm>
              <a:off x="74613" y="24376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32" name="Straight Connector 131"/>
            <p:cNvCxnSpPr/>
            <p:nvPr/>
          </p:nvCxnSpPr>
          <p:spPr bwMode="auto">
            <a:xfrm>
              <a:off x="2360613" y="2437607"/>
              <a:ext cx="457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33" name="Straight Connector 132"/>
            <p:cNvCxnSpPr/>
            <p:nvPr/>
          </p:nvCxnSpPr>
          <p:spPr bwMode="auto">
            <a:xfrm>
              <a:off x="74613" y="1981201"/>
              <a:ext cx="2743200" cy="1588"/>
            </a:xfrm>
            <a:prstGeom prst="line">
              <a:avLst/>
            </a:prstGeom>
            <a:solidFill>
              <a:schemeClr val="accent1"/>
            </a:solidFill>
            <a:ln w="6350" cap="flat" cmpd="sng" algn="ctr">
              <a:solidFill>
                <a:schemeClr val="tx1"/>
              </a:solidFill>
              <a:prstDash val="dash"/>
              <a:round/>
              <a:headEnd type="none" w="med" len="med"/>
              <a:tailEnd type="none" w="med" len="med"/>
            </a:ln>
            <a:effectLst/>
          </p:spPr>
        </p:cxnSp>
      </p:grpSp>
      <p:sp>
        <p:nvSpPr>
          <p:cNvPr id="62" name="TextBox 61"/>
          <p:cNvSpPr txBox="1"/>
          <p:nvPr/>
        </p:nvSpPr>
        <p:spPr>
          <a:xfrm>
            <a:off x="5638800" y="51054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4</a:t>
            </a:r>
            <a:endParaRPr lang="en-US" sz="700" b="1" dirty="0">
              <a:solidFill>
                <a:schemeClr val="bg1"/>
              </a:solidFill>
            </a:endParaRPr>
          </a:p>
        </p:txBody>
      </p:sp>
      <p:sp>
        <p:nvSpPr>
          <p:cNvPr id="63" name="TextBox 62"/>
          <p:cNvSpPr txBox="1"/>
          <p:nvPr/>
        </p:nvSpPr>
        <p:spPr>
          <a:xfrm>
            <a:off x="3352800" y="46458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5</a:t>
            </a:r>
            <a:endParaRPr lang="en-US" sz="700" b="1" dirty="0">
              <a:solidFill>
                <a:schemeClr val="bg1"/>
              </a:solidFill>
            </a:endParaRPr>
          </a:p>
        </p:txBody>
      </p:sp>
      <p:sp>
        <p:nvSpPr>
          <p:cNvPr id="68" name="TextBox 67"/>
          <p:cNvSpPr txBox="1"/>
          <p:nvPr/>
        </p:nvSpPr>
        <p:spPr>
          <a:xfrm>
            <a:off x="5638800" y="46482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10</a:t>
            </a:r>
            <a:endParaRPr lang="en-US" sz="700" b="1" dirty="0">
              <a:solidFill>
                <a:schemeClr val="bg1"/>
              </a:solidFill>
            </a:endParaRPr>
          </a:p>
        </p:txBody>
      </p:sp>
      <p:sp>
        <p:nvSpPr>
          <p:cNvPr id="69" name="TextBox 68"/>
          <p:cNvSpPr txBox="1"/>
          <p:nvPr/>
        </p:nvSpPr>
        <p:spPr>
          <a:xfrm>
            <a:off x="3352800" y="41886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11</a:t>
            </a:r>
            <a:endParaRPr lang="en-US" sz="700" b="1" dirty="0">
              <a:solidFill>
                <a:schemeClr val="bg1"/>
              </a:solidFill>
            </a:endParaRPr>
          </a:p>
        </p:txBody>
      </p:sp>
      <p:sp>
        <p:nvSpPr>
          <p:cNvPr id="74" name="TextBox 73"/>
          <p:cNvSpPr txBox="1"/>
          <p:nvPr/>
        </p:nvSpPr>
        <p:spPr>
          <a:xfrm>
            <a:off x="5638800" y="41910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16</a:t>
            </a:r>
            <a:endParaRPr lang="en-US" sz="700" b="1" dirty="0">
              <a:solidFill>
                <a:schemeClr val="bg1"/>
              </a:solidFill>
            </a:endParaRPr>
          </a:p>
        </p:txBody>
      </p:sp>
      <p:sp>
        <p:nvSpPr>
          <p:cNvPr id="75" name="TextBox 74"/>
          <p:cNvSpPr txBox="1"/>
          <p:nvPr/>
        </p:nvSpPr>
        <p:spPr>
          <a:xfrm>
            <a:off x="3352800" y="37314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17</a:t>
            </a:r>
            <a:endParaRPr lang="en-US" sz="700" b="1" dirty="0">
              <a:solidFill>
                <a:schemeClr val="bg1"/>
              </a:solidFill>
            </a:endParaRPr>
          </a:p>
        </p:txBody>
      </p:sp>
      <p:sp>
        <p:nvSpPr>
          <p:cNvPr id="80" name="TextBox 79"/>
          <p:cNvSpPr txBox="1"/>
          <p:nvPr/>
        </p:nvSpPr>
        <p:spPr>
          <a:xfrm>
            <a:off x="5638800" y="37338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22</a:t>
            </a:r>
            <a:endParaRPr lang="en-US" sz="700" b="1" dirty="0">
              <a:solidFill>
                <a:schemeClr val="bg1"/>
              </a:solidFill>
            </a:endParaRPr>
          </a:p>
        </p:txBody>
      </p:sp>
      <p:sp>
        <p:nvSpPr>
          <p:cNvPr id="81" name="TextBox 80"/>
          <p:cNvSpPr txBox="1"/>
          <p:nvPr/>
        </p:nvSpPr>
        <p:spPr>
          <a:xfrm>
            <a:off x="3352800" y="3274217"/>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23</a:t>
            </a:r>
            <a:endParaRPr lang="en-US" sz="700" b="1" dirty="0">
              <a:solidFill>
                <a:schemeClr val="bg1"/>
              </a:solidFill>
            </a:endParaRPr>
          </a:p>
        </p:txBody>
      </p:sp>
      <p:sp>
        <p:nvSpPr>
          <p:cNvPr id="82" name="TextBox 81"/>
          <p:cNvSpPr txBox="1"/>
          <p:nvPr/>
        </p:nvSpPr>
        <p:spPr>
          <a:xfrm>
            <a:off x="3810000" y="32766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24</a:t>
            </a:r>
            <a:endParaRPr lang="en-US" sz="700" b="1" dirty="0">
              <a:solidFill>
                <a:schemeClr val="bg1"/>
              </a:solidFill>
            </a:endParaRPr>
          </a:p>
        </p:txBody>
      </p:sp>
      <p:sp>
        <p:nvSpPr>
          <p:cNvPr id="83" name="TextBox 82"/>
          <p:cNvSpPr txBox="1"/>
          <p:nvPr/>
        </p:nvSpPr>
        <p:spPr>
          <a:xfrm>
            <a:off x="4267200" y="32766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25</a:t>
            </a:r>
            <a:endParaRPr lang="en-US" sz="700" b="1" dirty="0">
              <a:solidFill>
                <a:schemeClr val="bg1"/>
              </a:solidFill>
            </a:endParaRPr>
          </a:p>
        </p:txBody>
      </p:sp>
      <p:sp>
        <p:nvSpPr>
          <p:cNvPr id="84" name="TextBox 83"/>
          <p:cNvSpPr txBox="1"/>
          <p:nvPr/>
        </p:nvSpPr>
        <p:spPr>
          <a:xfrm>
            <a:off x="4724400" y="32766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26</a:t>
            </a:r>
            <a:endParaRPr lang="en-US" sz="700" b="1" dirty="0">
              <a:solidFill>
                <a:schemeClr val="bg1"/>
              </a:solidFill>
            </a:endParaRPr>
          </a:p>
        </p:txBody>
      </p:sp>
      <p:sp>
        <p:nvSpPr>
          <p:cNvPr id="85" name="TextBox 84"/>
          <p:cNvSpPr txBox="1"/>
          <p:nvPr/>
        </p:nvSpPr>
        <p:spPr>
          <a:xfrm>
            <a:off x="5181600" y="32766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27</a:t>
            </a:r>
            <a:endParaRPr lang="en-US" sz="700" b="1" dirty="0">
              <a:solidFill>
                <a:schemeClr val="bg1"/>
              </a:solidFill>
            </a:endParaRPr>
          </a:p>
        </p:txBody>
      </p:sp>
      <p:sp>
        <p:nvSpPr>
          <p:cNvPr id="86" name="TextBox 85"/>
          <p:cNvSpPr txBox="1"/>
          <p:nvPr/>
        </p:nvSpPr>
        <p:spPr>
          <a:xfrm>
            <a:off x="5638800" y="32766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28</a:t>
            </a:r>
            <a:endParaRPr lang="en-US" sz="700" b="1" dirty="0">
              <a:solidFill>
                <a:schemeClr val="bg1"/>
              </a:solidFill>
            </a:endParaRPr>
          </a:p>
        </p:txBody>
      </p:sp>
      <p:sp>
        <p:nvSpPr>
          <p:cNvPr id="87" name="TextBox 86"/>
          <p:cNvSpPr txBox="1"/>
          <p:nvPr/>
        </p:nvSpPr>
        <p:spPr>
          <a:xfrm>
            <a:off x="3352800" y="55626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-7</a:t>
            </a:r>
            <a:endParaRPr lang="en-US" sz="700" b="1" dirty="0">
              <a:solidFill>
                <a:schemeClr val="bg1"/>
              </a:solidFill>
            </a:endParaRPr>
          </a:p>
        </p:txBody>
      </p:sp>
      <p:sp>
        <p:nvSpPr>
          <p:cNvPr id="89" name="TextBox 88"/>
          <p:cNvSpPr txBox="1"/>
          <p:nvPr/>
        </p:nvSpPr>
        <p:spPr>
          <a:xfrm>
            <a:off x="4267200" y="5564983"/>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-5</a:t>
            </a:r>
            <a:endParaRPr lang="en-US" sz="700" b="1" dirty="0">
              <a:solidFill>
                <a:schemeClr val="bg1"/>
              </a:solidFill>
            </a:endParaRPr>
          </a:p>
        </p:txBody>
      </p:sp>
      <p:sp>
        <p:nvSpPr>
          <p:cNvPr id="90" name="TextBox 89"/>
          <p:cNvSpPr txBox="1"/>
          <p:nvPr/>
        </p:nvSpPr>
        <p:spPr>
          <a:xfrm>
            <a:off x="4724400" y="5564983"/>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-4</a:t>
            </a:r>
            <a:endParaRPr lang="en-US" sz="700" b="1" dirty="0">
              <a:solidFill>
                <a:schemeClr val="bg1"/>
              </a:solidFill>
            </a:endParaRPr>
          </a:p>
        </p:txBody>
      </p:sp>
      <p:sp>
        <p:nvSpPr>
          <p:cNvPr id="91" name="TextBox 90"/>
          <p:cNvSpPr txBox="1"/>
          <p:nvPr/>
        </p:nvSpPr>
        <p:spPr>
          <a:xfrm>
            <a:off x="5181600" y="5564983"/>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-3</a:t>
            </a:r>
            <a:endParaRPr lang="en-US" sz="700" b="1" dirty="0">
              <a:solidFill>
                <a:schemeClr val="bg1"/>
              </a:solidFill>
            </a:endParaRPr>
          </a:p>
        </p:txBody>
      </p:sp>
      <p:sp>
        <p:nvSpPr>
          <p:cNvPr id="92" name="TextBox 91"/>
          <p:cNvSpPr txBox="1"/>
          <p:nvPr/>
        </p:nvSpPr>
        <p:spPr>
          <a:xfrm>
            <a:off x="5638800" y="5564983"/>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a:t>
            </a:r>
            <a:endParaRPr lang="en-US" sz="700" b="1" dirty="0">
              <a:solidFill>
                <a:schemeClr val="bg1"/>
              </a:solidFill>
            </a:endParaRPr>
          </a:p>
        </p:txBody>
      </p:sp>
      <p:sp>
        <p:nvSpPr>
          <p:cNvPr id="138" name="Oval 137"/>
          <p:cNvSpPr/>
          <p:nvPr/>
        </p:nvSpPr>
        <p:spPr bwMode="auto">
          <a:xfrm>
            <a:off x="3124200" y="46458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5</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44" name="Oval 143"/>
          <p:cNvSpPr/>
          <p:nvPr/>
        </p:nvSpPr>
        <p:spPr bwMode="auto">
          <a:xfrm>
            <a:off x="3124200" y="41886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11</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50" name="Oval 149"/>
          <p:cNvSpPr/>
          <p:nvPr/>
        </p:nvSpPr>
        <p:spPr bwMode="auto">
          <a:xfrm>
            <a:off x="3124200" y="37314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17</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56" name="Oval 155"/>
          <p:cNvSpPr/>
          <p:nvPr/>
        </p:nvSpPr>
        <p:spPr bwMode="auto">
          <a:xfrm>
            <a:off x="3124200" y="3274217"/>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23</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57" name="Oval 156"/>
          <p:cNvSpPr/>
          <p:nvPr/>
        </p:nvSpPr>
        <p:spPr bwMode="auto">
          <a:xfrm>
            <a:off x="3581400" y="32766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24</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58" name="Oval 157"/>
          <p:cNvSpPr/>
          <p:nvPr/>
        </p:nvSpPr>
        <p:spPr bwMode="auto">
          <a:xfrm>
            <a:off x="4038600" y="32766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25</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59" name="Oval 158"/>
          <p:cNvSpPr/>
          <p:nvPr/>
        </p:nvSpPr>
        <p:spPr bwMode="auto">
          <a:xfrm>
            <a:off x="4495800" y="32766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26</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60" name="Oval 159"/>
          <p:cNvSpPr/>
          <p:nvPr/>
        </p:nvSpPr>
        <p:spPr bwMode="auto">
          <a:xfrm>
            <a:off x="4953000" y="32766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27</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61" name="Oval 160"/>
          <p:cNvSpPr/>
          <p:nvPr/>
        </p:nvSpPr>
        <p:spPr bwMode="auto">
          <a:xfrm>
            <a:off x="5410200" y="32766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28</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62" name="Oval 161"/>
          <p:cNvSpPr/>
          <p:nvPr/>
        </p:nvSpPr>
        <p:spPr bwMode="auto">
          <a:xfrm>
            <a:off x="3124200" y="55626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-7</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63" name="Oval 162"/>
          <p:cNvSpPr/>
          <p:nvPr/>
        </p:nvSpPr>
        <p:spPr bwMode="auto">
          <a:xfrm>
            <a:off x="3581400" y="5564983"/>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-6</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64" name="Oval 163"/>
          <p:cNvSpPr/>
          <p:nvPr/>
        </p:nvSpPr>
        <p:spPr bwMode="auto">
          <a:xfrm>
            <a:off x="4038600" y="5564983"/>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-5</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65" name="Oval 164"/>
          <p:cNvSpPr/>
          <p:nvPr/>
        </p:nvSpPr>
        <p:spPr bwMode="auto">
          <a:xfrm>
            <a:off x="4495800" y="5564983"/>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700" b="1" dirty="0" smtClean="0">
                <a:solidFill>
                  <a:srgbClr val="FFFFFF"/>
                </a:solidFill>
                <a:latin typeface="Arial" pitchFamily="-110" charset="0"/>
                <a:ea typeface="ＭＳ Ｐゴシック" pitchFamily="-110" charset="-128"/>
                <a:cs typeface="ＭＳ Ｐゴシック" pitchFamily="-110" charset="-128"/>
              </a:rPr>
              <a:t>-4</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66" name="Oval 165"/>
          <p:cNvSpPr/>
          <p:nvPr/>
        </p:nvSpPr>
        <p:spPr bwMode="auto">
          <a:xfrm>
            <a:off x="4953000" y="5564983"/>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-3</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67" name="Oval 166"/>
          <p:cNvSpPr/>
          <p:nvPr/>
        </p:nvSpPr>
        <p:spPr bwMode="auto">
          <a:xfrm>
            <a:off x="5410200" y="5564983"/>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68" name="Oval 167"/>
          <p:cNvSpPr/>
          <p:nvPr/>
        </p:nvSpPr>
        <p:spPr bwMode="auto">
          <a:xfrm>
            <a:off x="3124200" y="51054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10" name="Oval 209"/>
          <p:cNvSpPr/>
          <p:nvPr/>
        </p:nvSpPr>
        <p:spPr bwMode="auto">
          <a:xfrm>
            <a:off x="5638800" y="53363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4</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11" name="Oval 210"/>
          <p:cNvSpPr/>
          <p:nvPr/>
        </p:nvSpPr>
        <p:spPr bwMode="auto">
          <a:xfrm>
            <a:off x="3352800" y="48768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5</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16" name="Oval 215"/>
          <p:cNvSpPr/>
          <p:nvPr/>
        </p:nvSpPr>
        <p:spPr bwMode="auto">
          <a:xfrm>
            <a:off x="5638800" y="48791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10</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17" name="Oval 216"/>
          <p:cNvSpPr/>
          <p:nvPr/>
        </p:nvSpPr>
        <p:spPr bwMode="auto">
          <a:xfrm>
            <a:off x="3352800" y="44196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11</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22" name="Oval 221"/>
          <p:cNvSpPr/>
          <p:nvPr/>
        </p:nvSpPr>
        <p:spPr bwMode="auto">
          <a:xfrm>
            <a:off x="5638800" y="44219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16</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23" name="Oval 222"/>
          <p:cNvSpPr/>
          <p:nvPr/>
        </p:nvSpPr>
        <p:spPr bwMode="auto">
          <a:xfrm>
            <a:off x="3352800" y="39624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17</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28" name="Oval 227"/>
          <p:cNvSpPr/>
          <p:nvPr/>
        </p:nvSpPr>
        <p:spPr bwMode="auto">
          <a:xfrm>
            <a:off x="5638800" y="39647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22</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29" name="Oval 228"/>
          <p:cNvSpPr/>
          <p:nvPr/>
        </p:nvSpPr>
        <p:spPr bwMode="auto">
          <a:xfrm>
            <a:off x="3352800" y="3505200"/>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23</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34" name="Oval 233"/>
          <p:cNvSpPr/>
          <p:nvPr/>
        </p:nvSpPr>
        <p:spPr bwMode="auto">
          <a:xfrm>
            <a:off x="5638800" y="35075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28</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41" name="Oval 240"/>
          <p:cNvSpPr/>
          <p:nvPr/>
        </p:nvSpPr>
        <p:spPr bwMode="auto">
          <a:xfrm>
            <a:off x="3352800" y="53363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42" name="Content Placeholder 2"/>
          <p:cNvSpPr>
            <a:spLocks noGrp="1"/>
          </p:cNvSpPr>
          <p:nvPr>
            <p:ph idx="1"/>
          </p:nvPr>
        </p:nvSpPr>
        <p:spPr>
          <a:xfrm>
            <a:off x="455613" y="1143001"/>
            <a:ext cx="8226425" cy="1676400"/>
          </a:xfrm>
        </p:spPr>
        <p:txBody>
          <a:bodyPr/>
          <a:lstStyle/>
          <a:p>
            <a:r>
              <a:rPr lang="en-US" sz="1800" dirty="0" smtClean="0"/>
              <a:t>A variable-coefficient 7-point stencil has asymmetric coefficient indexing</a:t>
            </a:r>
          </a:p>
          <a:p>
            <a:r>
              <a:rPr lang="en-US" sz="1800" dirty="0" smtClean="0"/>
              <a:t>observe that a stencil at </a:t>
            </a:r>
            <a:r>
              <a:rPr lang="en-US" sz="1800" dirty="0" err="1" smtClean="0"/>
              <a:t>x[ijk</a:t>
            </a:r>
            <a:r>
              <a:rPr lang="en-US" sz="1800" dirty="0" smtClean="0"/>
              <a:t>=0] uses…</a:t>
            </a:r>
          </a:p>
          <a:p>
            <a:pPr lvl="1"/>
            <a:r>
              <a:rPr lang="en-US" sz="1600" dirty="0" smtClean="0"/>
              <a:t>beta_i[0] and beta_i[1]</a:t>
            </a:r>
          </a:p>
          <a:p>
            <a:pPr lvl="1"/>
            <a:r>
              <a:rPr lang="en-US" sz="1600" dirty="0" smtClean="0"/>
              <a:t>beta_j[0] and beta_j[6]</a:t>
            </a:r>
          </a:p>
          <a:p>
            <a:pPr lvl="1"/>
            <a:r>
              <a:rPr lang="en-US" sz="1600" dirty="0" smtClean="0"/>
              <a:t>x[-1], x[1], x[-6], x[6], and x[0]</a:t>
            </a:r>
          </a:p>
        </p:txBody>
      </p:sp>
      <p:sp>
        <p:nvSpPr>
          <p:cNvPr id="169" name="Oval 168"/>
          <p:cNvSpPr/>
          <p:nvPr/>
        </p:nvSpPr>
        <p:spPr bwMode="auto">
          <a:xfrm>
            <a:off x="3352800" y="5788817"/>
            <a:ext cx="152400" cy="152400"/>
          </a:xfrm>
          <a:prstGeom prst="ellipse">
            <a:avLst/>
          </a:prstGeom>
          <a:solidFill>
            <a:srgbClr val="00804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-7</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70" name="Oval 169"/>
          <p:cNvSpPr/>
          <p:nvPr/>
        </p:nvSpPr>
        <p:spPr bwMode="auto">
          <a:xfrm>
            <a:off x="3810000" y="5791200"/>
            <a:ext cx="152400" cy="152400"/>
          </a:xfrm>
          <a:prstGeom prst="ellipse">
            <a:avLst/>
          </a:prstGeom>
          <a:solidFill>
            <a:srgbClr val="00804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-6</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71" name="Oval 170"/>
          <p:cNvSpPr/>
          <p:nvPr/>
        </p:nvSpPr>
        <p:spPr bwMode="auto">
          <a:xfrm>
            <a:off x="4267200" y="5791200"/>
            <a:ext cx="152400" cy="152400"/>
          </a:xfrm>
          <a:prstGeom prst="ellipse">
            <a:avLst/>
          </a:prstGeom>
          <a:solidFill>
            <a:srgbClr val="00804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-5</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72" name="Oval 171"/>
          <p:cNvSpPr/>
          <p:nvPr/>
        </p:nvSpPr>
        <p:spPr bwMode="auto">
          <a:xfrm>
            <a:off x="4724400" y="5791200"/>
            <a:ext cx="152400" cy="152400"/>
          </a:xfrm>
          <a:prstGeom prst="ellipse">
            <a:avLst/>
          </a:prstGeom>
          <a:solidFill>
            <a:srgbClr val="00804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700" b="1" dirty="0" smtClean="0">
                <a:solidFill>
                  <a:srgbClr val="FFFFFF"/>
                </a:solidFill>
                <a:latin typeface="Arial" pitchFamily="-110" charset="0"/>
                <a:ea typeface="ＭＳ Ｐゴシック" pitchFamily="-110" charset="-128"/>
                <a:cs typeface="ＭＳ Ｐゴシック" pitchFamily="-110" charset="-128"/>
              </a:rPr>
              <a:t>-4</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73" name="Oval 172"/>
          <p:cNvSpPr/>
          <p:nvPr/>
        </p:nvSpPr>
        <p:spPr bwMode="auto">
          <a:xfrm>
            <a:off x="5181600" y="5791200"/>
            <a:ext cx="152400" cy="152400"/>
          </a:xfrm>
          <a:prstGeom prst="ellipse">
            <a:avLst/>
          </a:prstGeom>
          <a:solidFill>
            <a:srgbClr val="00804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-3</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74" name="Oval 173"/>
          <p:cNvSpPr/>
          <p:nvPr/>
        </p:nvSpPr>
        <p:spPr bwMode="auto">
          <a:xfrm>
            <a:off x="5638800" y="5791200"/>
            <a:ext cx="152400" cy="152400"/>
          </a:xfrm>
          <a:prstGeom prst="ellipse">
            <a:avLst/>
          </a:prstGeom>
          <a:solidFill>
            <a:srgbClr val="00804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60" name="TextBox 59"/>
          <p:cNvSpPr txBox="1"/>
          <p:nvPr/>
        </p:nvSpPr>
        <p:spPr>
          <a:xfrm>
            <a:off x="4724400" y="51054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a:t>
            </a:r>
            <a:endParaRPr lang="en-US" sz="700" b="1" dirty="0">
              <a:solidFill>
                <a:schemeClr val="bg1"/>
              </a:solidFill>
            </a:endParaRPr>
          </a:p>
        </p:txBody>
      </p:sp>
      <p:sp>
        <p:nvSpPr>
          <p:cNvPr id="61" name="TextBox 60"/>
          <p:cNvSpPr txBox="1"/>
          <p:nvPr/>
        </p:nvSpPr>
        <p:spPr>
          <a:xfrm>
            <a:off x="5181600" y="51054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3</a:t>
            </a:r>
            <a:endParaRPr lang="en-US" sz="700" b="1" dirty="0">
              <a:solidFill>
                <a:schemeClr val="bg1"/>
              </a:solidFill>
            </a:endParaRPr>
          </a:p>
        </p:txBody>
      </p:sp>
      <p:sp>
        <p:nvSpPr>
          <p:cNvPr id="65" name="TextBox 64"/>
          <p:cNvSpPr txBox="1"/>
          <p:nvPr/>
        </p:nvSpPr>
        <p:spPr>
          <a:xfrm>
            <a:off x="4267200" y="46482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7</a:t>
            </a:r>
            <a:endParaRPr lang="en-US" sz="700" b="1" dirty="0">
              <a:solidFill>
                <a:schemeClr val="bg1"/>
              </a:solidFill>
            </a:endParaRPr>
          </a:p>
        </p:txBody>
      </p:sp>
      <p:sp>
        <p:nvSpPr>
          <p:cNvPr id="67" name="TextBox 66"/>
          <p:cNvSpPr txBox="1"/>
          <p:nvPr/>
        </p:nvSpPr>
        <p:spPr>
          <a:xfrm>
            <a:off x="5181600" y="46482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9</a:t>
            </a:r>
            <a:endParaRPr lang="en-US" sz="700" b="1" dirty="0">
              <a:solidFill>
                <a:schemeClr val="bg1"/>
              </a:solidFill>
            </a:endParaRPr>
          </a:p>
        </p:txBody>
      </p:sp>
      <p:sp>
        <p:nvSpPr>
          <p:cNvPr id="70" name="TextBox 69"/>
          <p:cNvSpPr txBox="1"/>
          <p:nvPr/>
        </p:nvSpPr>
        <p:spPr>
          <a:xfrm>
            <a:off x="3810000" y="41910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12</a:t>
            </a:r>
            <a:endParaRPr lang="en-US" sz="700" b="1" dirty="0">
              <a:solidFill>
                <a:schemeClr val="bg1"/>
              </a:solidFill>
            </a:endParaRPr>
          </a:p>
        </p:txBody>
      </p:sp>
      <p:sp>
        <p:nvSpPr>
          <p:cNvPr id="76" name="TextBox 75"/>
          <p:cNvSpPr txBox="1"/>
          <p:nvPr/>
        </p:nvSpPr>
        <p:spPr>
          <a:xfrm>
            <a:off x="3810000" y="37338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18</a:t>
            </a:r>
            <a:endParaRPr lang="en-US" sz="700" b="1" dirty="0">
              <a:solidFill>
                <a:schemeClr val="bg1"/>
              </a:solidFill>
            </a:endParaRPr>
          </a:p>
        </p:txBody>
      </p:sp>
      <p:sp>
        <p:nvSpPr>
          <p:cNvPr id="77" name="TextBox 76"/>
          <p:cNvSpPr txBox="1"/>
          <p:nvPr/>
        </p:nvSpPr>
        <p:spPr>
          <a:xfrm>
            <a:off x="4267200" y="37338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19</a:t>
            </a:r>
            <a:endParaRPr lang="en-US" sz="700" b="1" dirty="0">
              <a:solidFill>
                <a:schemeClr val="bg1"/>
              </a:solidFill>
            </a:endParaRPr>
          </a:p>
        </p:txBody>
      </p:sp>
      <p:sp>
        <p:nvSpPr>
          <p:cNvPr id="79" name="TextBox 78"/>
          <p:cNvSpPr txBox="1"/>
          <p:nvPr/>
        </p:nvSpPr>
        <p:spPr>
          <a:xfrm>
            <a:off x="5181600" y="37338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21</a:t>
            </a:r>
            <a:endParaRPr lang="en-US" sz="700" b="1" dirty="0">
              <a:solidFill>
                <a:schemeClr val="bg1"/>
              </a:solidFill>
            </a:endParaRPr>
          </a:p>
        </p:txBody>
      </p:sp>
      <p:sp>
        <p:nvSpPr>
          <p:cNvPr id="135" name="Oval 134"/>
          <p:cNvSpPr/>
          <p:nvPr/>
        </p:nvSpPr>
        <p:spPr bwMode="auto">
          <a:xfrm>
            <a:off x="4495800" y="51054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36" name="Oval 135"/>
          <p:cNvSpPr/>
          <p:nvPr/>
        </p:nvSpPr>
        <p:spPr bwMode="auto">
          <a:xfrm>
            <a:off x="4953000" y="51054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3</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37" name="Oval 136"/>
          <p:cNvSpPr/>
          <p:nvPr/>
        </p:nvSpPr>
        <p:spPr bwMode="auto">
          <a:xfrm>
            <a:off x="5410200" y="51054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4</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39" name="Oval 138"/>
          <p:cNvSpPr/>
          <p:nvPr/>
        </p:nvSpPr>
        <p:spPr bwMode="auto">
          <a:xfrm>
            <a:off x="3581400" y="46482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6</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40" name="Oval 139"/>
          <p:cNvSpPr/>
          <p:nvPr/>
        </p:nvSpPr>
        <p:spPr bwMode="auto">
          <a:xfrm>
            <a:off x="4038600" y="46482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7</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41" name="Oval 140"/>
          <p:cNvSpPr/>
          <p:nvPr/>
        </p:nvSpPr>
        <p:spPr bwMode="auto">
          <a:xfrm>
            <a:off x="4495800" y="46482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8</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42" name="Oval 141"/>
          <p:cNvSpPr/>
          <p:nvPr/>
        </p:nvSpPr>
        <p:spPr bwMode="auto">
          <a:xfrm>
            <a:off x="4953000" y="46482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9</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43" name="Oval 142"/>
          <p:cNvSpPr/>
          <p:nvPr/>
        </p:nvSpPr>
        <p:spPr bwMode="auto">
          <a:xfrm>
            <a:off x="5410200" y="46482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10</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45" name="Oval 144"/>
          <p:cNvSpPr/>
          <p:nvPr/>
        </p:nvSpPr>
        <p:spPr bwMode="auto">
          <a:xfrm>
            <a:off x="3581400" y="41910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12</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46" name="Oval 145"/>
          <p:cNvSpPr/>
          <p:nvPr/>
        </p:nvSpPr>
        <p:spPr bwMode="auto">
          <a:xfrm>
            <a:off x="4038600" y="41910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13</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49" name="Oval 148"/>
          <p:cNvSpPr/>
          <p:nvPr/>
        </p:nvSpPr>
        <p:spPr bwMode="auto">
          <a:xfrm>
            <a:off x="5410200" y="41910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16</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51" name="Oval 150"/>
          <p:cNvSpPr/>
          <p:nvPr/>
        </p:nvSpPr>
        <p:spPr bwMode="auto">
          <a:xfrm>
            <a:off x="3581400" y="37338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18</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52" name="Oval 151"/>
          <p:cNvSpPr/>
          <p:nvPr/>
        </p:nvSpPr>
        <p:spPr bwMode="auto">
          <a:xfrm>
            <a:off x="4038600" y="37338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19</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53" name="Oval 152"/>
          <p:cNvSpPr/>
          <p:nvPr/>
        </p:nvSpPr>
        <p:spPr bwMode="auto">
          <a:xfrm>
            <a:off x="4495800" y="37338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20</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54" name="Oval 153"/>
          <p:cNvSpPr/>
          <p:nvPr/>
        </p:nvSpPr>
        <p:spPr bwMode="auto">
          <a:xfrm>
            <a:off x="4953000" y="37338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21</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55" name="Oval 154"/>
          <p:cNvSpPr/>
          <p:nvPr/>
        </p:nvSpPr>
        <p:spPr bwMode="auto">
          <a:xfrm>
            <a:off x="5410200" y="37338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22</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07" name="Oval 206"/>
          <p:cNvSpPr/>
          <p:nvPr/>
        </p:nvSpPr>
        <p:spPr bwMode="auto">
          <a:xfrm>
            <a:off x="4267200" y="53363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08" name="Oval 207"/>
          <p:cNvSpPr/>
          <p:nvPr/>
        </p:nvSpPr>
        <p:spPr bwMode="auto">
          <a:xfrm>
            <a:off x="4724400" y="53363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09" name="Oval 208"/>
          <p:cNvSpPr/>
          <p:nvPr/>
        </p:nvSpPr>
        <p:spPr bwMode="auto">
          <a:xfrm>
            <a:off x="5181600" y="53363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3</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13" name="Oval 212"/>
          <p:cNvSpPr/>
          <p:nvPr/>
        </p:nvSpPr>
        <p:spPr bwMode="auto">
          <a:xfrm>
            <a:off x="4267200" y="48791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7</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14" name="Oval 213"/>
          <p:cNvSpPr/>
          <p:nvPr/>
        </p:nvSpPr>
        <p:spPr bwMode="auto">
          <a:xfrm>
            <a:off x="4724400" y="48791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8</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15" name="Oval 214"/>
          <p:cNvSpPr/>
          <p:nvPr/>
        </p:nvSpPr>
        <p:spPr bwMode="auto">
          <a:xfrm>
            <a:off x="5181600" y="48791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9</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18" name="Oval 217"/>
          <p:cNvSpPr/>
          <p:nvPr/>
        </p:nvSpPr>
        <p:spPr bwMode="auto">
          <a:xfrm>
            <a:off x="3810000" y="44219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12</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19" name="Oval 218"/>
          <p:cNvSpPr/>
          <p:nvPr/>
        </p:nvSpPr>
        <p:spPr bwMode="auto">
          <a:xfrm>
            <a:off x="4267200" y="44219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13</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21" name="Oval 220"/>
          <p:cNvSpPr/>
          <p:nvPr/>
        </p:nvSpPr>
        <p:spPr bwMode="auto">
          <a:xfrm>
            <a:off x="5181600" y="44219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15</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24" name="Oval 223"/>
          <p:cNvSpPr/>
          <p:nvPr/>
        </p:nvSpPr>
        <p:spPr bwMode="auto">
          <a:xfrm>
            <a:off x="3810000" y="39647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18</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25" name="Oval 224"/>
          <p:cNvSpPr/>
          <p:nvPr/>
        </p:nvSpPr>
        <p:spPr bwMode="auto">
          <a:xfrm>
            <a:off x="4267200" y="39647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19</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27" name="Oval 226"/>
          <p:cNvSpPr/>
          <p:nvPr/>
        </p:nvSpPr>
        <p:spPr bwMode="auto">
          <a:xfrm>
            <a:off x="5181600" y="39647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21</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30" name="Oval 229"/>
          <p:cNvSpPr/>
          <p:nvPr/>
        </p:nvSpPr>
        <p:spPr bwMode="auto">
          <a:xfrm>
            <a:off x="3810000" y="35075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24</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31" name="Oval 230"/>
          <p:cNvSpPr/>
          <p:nvPr/>
        </p:nvSpPr>
        <p:spPr bwMode="auto">
          <a:xfrm>
            <a:off x="4267200" y="35075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25</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32" name="Oval 231"/>
          <p:cNvSpPr/>
          <p:nvPr/>
        </p:nvSpPr>
        <p:spPr bwMode="auto">
          <a:xfrm>
            <a:off x="4724400" y="35075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26</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33" name="Oval 232"/>
          <p:cNvSpPr/>
          <p:nvPr/>
        </p:nvSpPr>
        <p:spPr bwMode="auto">
          <a:xfrm>
            <a:off x="5181600" y="35075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27</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grpSp>
        <p:nvGrpSpPr>
          <p:cNvPr id="9" name="Group 253"/>
          <p:cNvGrpSpPr/>
          <p:nvPr/>
        </p:nvGrpSpPr>
        <p:grpSpPr>
          <a:xfrm>
            <a:off x="4267200" y="3733800"/>
            <a:ext cx="1066800" cy="1066800"/>
            <a:chOff x="3810000" y="3962400"/>
            <a:chExt cx="1066800" cy="1066800"/>
          </a:xfrm>
        </p:grpSpPr>
        <p:sp>
          <p:nvSpPr>
            <p:cNvPr id="66" name="TextBox 65"/>
            <p:cNvSpPr txBox="1"/>
            <p:nvPr/>
          </p:nvSpPr>
          <p:spPr>
            <a:xfrm>
              <a:off x="4267200" y="48768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8</a:t>
              </a:r>
              <a:endParaRPr lang="en-US" sz="700" b="1" dirty="0">
                <a:solidFill>
                  <a:schemeClr val="bg1"/>
                </a:solidFill>
              </a:endParaRPr>
            </a:p>
          </p:txBody>
        </p:sp>
        <p:sp>
          <p:nvSpPr>
            <p:cNvPr id="71" name="TextBox 70"/>
            <p:cNvSpPr txBox="1"/>
            <p:nvPr/>
          </p:nvSpPr>
          <p:spPr>
            <a:xfrm>
              <a:off x="3810000" y="44196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13</a:t>
              </a:r>
              <a:endParaRPr lang="en-US" sz="700" b="1" dirty="0">
                <a:solidFill>
                  <a:schemeClr val="bg1"/>
                </a:solidFill>
              </a:endParaRPr>
            </a:p>
          </p:txBody>
        </p:sp>
        <p:sp>
          <p:nvSpPr>
            <p:cNvPr id="72" name="TextBox 71"/>
            <p:cNvSpPr txBox="1"/>
            <p:nvPr/>
          </p:nvSpPr>
          <p:spPr>
            <a:xfrm>
              <a:off x="4267200" y="44196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14</a:t>
              </a:r>
              <a:endParaRPr lang="en-US" sz="700" b="1" dirty="0">
                <a:solidFill>
                  <a:schemeClr val="bg1"/>
                </a:solidFill>
              </a:endParaRPr>
            </a:p>
          </p:txBody>
        </p:sp>
        <p:sp>
          <p:nvSpPr>
            <p:cNvPr id="73" name="TextBox 72"/>
            <p:cNvSpPr txBox="1"/>
            <p:nvPr/>
          </p:nvSpPr>
          <p:spPr>
            <a:xfrm>
              <a:off x="4724400" y="44196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15</a:t>
              </a:r>
              <a:endParaRPr lang="en-US" sz="700" b="1" dirty="0">
                <a:solidFill>
                  <a:schemeClr val="bg1"/>
                </a:solidFill>
              </a:endParaRPr>
            </a:p>
          </p:txBody>
        </p:sp>
        <p:sp>
          <p:nvSpPr>
            <p:cNvPr id="78" name="TextBox 77"/>
            <p:cNvSpPr txBox="1"/>
            <p:nvPr/>
          </p:nvSpPr>
          <p:spPr>
            <a:xfrm>
              <a:off x="4267200" y="39624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20</a:t>
              </a:r>
              <a:endParaRPr lang="en-US" sz="700" b="1" dirty="0">
                <a:solidFill>
                  <a:schemeClr val="bg1"/>
                </a:solidFill>
              </a:endParaRPr>
            </a:p>
          </p:txBody>
        </p:sp>
        <p:sp>
          <p:nvSpPr>
            <p:cNvPr id="147" name="Oval 146"/>
            <p:cNvSpPr/>
            <p:nvPr/>
          </p:nvSpPr>
          <p:spPr bwMode="auto">
            <a:xfrm>
              <a:off x="4038600" y="44196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14</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48" name="Oval 147"/>
            <p:cNvSpPr/>
            <p:nvPr/>
          </p:nvSpPr>
          <p:spPr bwMode="auto">
            <a:xfrm>
              <a:off x="4495800" y="44196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15</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20" name="Oval 219"/>
            <p:cNvSpPr/>
            <p:nvPr/>
          </p:nvSpPr>
          <p:spPr bwMode="auto">
            <a:xfrm>
              <a:off x="4267200" y="46505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14</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26" name="Oval 225"/>
            <p:cNvSpPr/>
            <p:nvPr/>
          </p:nvSpPr>
          <p:spPr bwMode="auto">
            <a:xfrm>
              <a:off x="4267200" y="41933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20</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grpSp>
      <p:sp>
        <p:nvSpPr>
          <p:cNvPr id="176" name="Rectangle 175"/>
          <p:cNvSpPr/>
          <p:nvPr/>
        </p:nvSpPr>
        <p:spPr bwMode="auto">
          <a:xfrm>
            <a:off x="3048000" y="3048000"/>
            <a:ext cx="2971800" cy="2971800"/>
          </a:xfrm>
          <a:prstGeom prst="rect">
            <a:avLst/>
          </a:prstGeom>
          <a:solidFill>
            <a:schemeClr val="bg1">
              <a:alpha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grpSp>
        <p:nvGrpSpPr>
          <p:cNvPr id="175" name="Group 252"/>
          <p:cNvGrpSpPr/>
          <p:nvPr/>
        </p:nvGrpSpPr>
        <p:grpSpPr>
          <a:xfrm>
            <a:off x="3429000" y="4724400"/>
            <a:ext cx="914400" cy="914400"/>
            <a:chOff x="3429000" y="5486400"/>
            <a:chExt cx="914400" cy="914400"/>
          </a:xfrm>
        </p:grpSpPr>
        <p:cxnSp>
          <p:nvCxnSpPr>
            <p:cNvPr id="177" name="Straight Connector 176"/>
            <p:cNvCxnSpPr/>
            <p:nvPr/>
          </p:nvCxnSpPr>
          <p:spPr bwMode="auto">
            <a:xfrm>
              <a:off x="3429000" y="5943600"/>
              <a:ext cx="914400" cy="1588"/>
            </a:xfrm>
            <a:prstGeom prst="line">
              <a:avLst/>
            </a:prstGeom>
            <a:solidFill>
              <a:schemeClr val="accent1"/>
            </a:solidFill>
            <a:ln w="76200" cap="flat" cmpd="sng" algn="ctr">
              <a:solidFill>
                <a:schemeClr val="tx1"/>
              </a:solidFill>
              <a:prstDash val="solid"/>
              <a:round/>
              <a:headEnd type="oval" w="med" len="med"/>
              <a:tailEnd type="oval" w="med" len="med"/>
            </a:ln>
            <a:effectLst/>
          </p:spPr>
        </p:cxnSp>
        <p:cxnSp>
          <p:nvCxnSpPr>
            <p:cNvPr id="178" name="Straight Connector 177"/>
            <p:cNvCxnSpPr/>
            <p:nvPr/>
          </p:nvCxnSpPr>
          <p:spPr bwMode="auto">
            <a:xfrm>
              <a:off x="3886200" y="5486400"/>
              <a:ext cx="0" cy="457200"/>
            </a:xfrm>
            <a:prstGeom prst="line">
              <a:avLst/>
            </a:prstGeom>
            <a:solidFill>
              <a:schemeClr val="accent1"/>
            </a:solidFill>
            <a:ln w="76200" cap="flat" cmpd="sng" algn="ctr">
              <a:solidFill>
                <a:schemeClr val="tx1"/>
              </a:solidFill>
              <a:prstDash val="solid"/>
              <a:round/>
              <a:headEnd type="oval" w="med" len="med"/>
              <a:tailEnd type="oval" w="med" len="med"/>
            </a:ln>
            <a:effectLst/>
          </p:spPr>
        </p:cxnSp>
        <p:cxnSp>
          <p:nvCxnSpPr>
            <p:cNvPr id="180" name="Straight Connector 179"/>
            <p:cNvCxnSpPr/>
            <p:nvPr/>
          </p:nvCxnSpPr>
          <p:spPr bwMode="auto">
            <a:xfrm>
              <a:off x="3886200" y="5943600"/>
              <a:ext cx="0" cy="457200"/>
            </a:xfrm>
            <a:prstGeom prst="line">
              <a:avLst/>
            </a:prstGeom>
            <a:solidFill>
              <a:schemeClr val="accent1"/>
            </a:solidFill>
            <a:ln w="76200" cap="flat" cmpd="sng" algn="ctr">
              <a:solidFill>
                <a:schemeClr val="tx1"/>
              </a:solidFill>
              <a:prstDash val="solid"/>
              <a:round/>
              <a:headEnd type="oval" w="med" len="med"/>
              <a:tailEnd type="oval" w="med" len="med"/>
            </a:ln>
            <a:effectLst/>
          </p:spPr>
        </p:cxnSp>
      </p:grpSp>
      <p:grpSp>
        <p:nvGrpSpPr>
          <p:cNvPr id="182" name="Group 181"/>
          <p:cNvGrpSpPr/>
          <p:nvPr/>
        </p:nvGrpSpPr>
        <p:grpSpPr>
          <a:xfrm>
            <a:off x="3352800" y="4648200"/>
            <a:ext cx="1066800" cy="1069183"/>
            <a:chOff x="3352800" y="4648200"/>
            <a:chExt cx="1066800" cy="1069183"/>
          </a:xfrm>
        </p:grpSpPr>
        <p:sp>
          <p:nvSpPr>
            <p:cNvPr id="88" name="TextBox 87"/>
            <p:cNvSpPr txBox="1"/>
            <p:nvPr/>
          </p:nvSpPr>
          <p:spPr>
            <a:xfrm>
              <a:off x="3810000" y="5564983"/>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-6</a:t>
              </a:r>
              <a:endParaRPr lang="en-US" sz="700" b="1" dirty="0">
                <a:solidFill>
                  <a:schemeClr val="bg1"/>
                </a:solidFill>
              </a:endParaRPr>
            </a:p>
          </p:txBody>
        </p:sp>
        <p:sp>
          <p:nvSpPr>
            <p:cNvPr id="93" name="TextBox 92"/>
            <p:cNvSpPr txBox="1"/>
            <p:nvPr/>
          </p:nvSpPr>
          <p:spPr>
            <a:xfrm>
              <a:off x="3352800" y="51054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a:t>
              </a:r>
              <a:endParaRPr lang="en-US" sz="700" b="1" dirty="0">
                <a:solidFill>
                  <a:schemeClr val="bg1"/>
                </a:solidFill>
              </a:endParaRPr>
            </a:p>
          </p:txBody>
        </p:sp>
        <p:sp>
          <p:nvSpPr>
            <p:cNvPr id="59" name="TextBox 58"/>
            <p:cNvSpPr txBox="1"/>
            <p:nvPr/>
          </p:nvSpPr>
          <p:spPr>
            <a:xfrm>
              <a:off x="4267200" y="51054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1</a:t>
              </a:r>
              <a:endParaRPr lang="en-US" sz="700" b="1" dirty="0">
                <a:solidFill>
                  <a:schemeClr val="bg1"/>
                </a:solidFill>
              </a:endParaRPr>
            </a:p>
          </p:txBody>
        </p:sp>
        <p:sp>
          <p:nvSpPr>
            <p:cNvPr id="64" name="TextBox 63"/>
            <p:cNvSpPr txBox="1"/>
            <p:nvPr/>
          </p:nvSpPr>
          <p:spPr>
            <a:xfrm>
              <a:off x="3810000" y="46482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6</a:t>
              </a:r>
              <a:endParaRPr lang="en-US" sz="700" b="1" dirty="0">
                <a:solidFill>
                  <a:schemeClr val="bg1"/>
                </a:solidFill>
              </a:endParaRPr>
            </a:p>
          </p:txBody>
        </p:sp>
        <p:sp>
          <p:nvSpPr>
            <p:cNvPr id="5" name="TextBox 4"/>
            <p:cNvSpPr txBox="1"/>
            <p:nvPr/>
          </p:nvSpPr>
          <p:spPr>
            <a:xfrm>
              <a:off x="3810000" y="5105400"/>
              <a:ext cx="152400" cy="152400"/>
            </a:xfrm>
            <a:prstGeom prst="rect">
              <a:avLst/>
            </a:prstGeom>
            <a:solidFill>
              <a:srgbClr val="0000FF"/>
            </a:solidFill>
          </p:spPr>
          <p:txBody>
            <a:bodyPr wrap="none" lIns="0" tIns="0" rIns="0" bIns="0" rtlCol="0" anchor="ctr" anchorCtr="0">
              <a:noAutofit/>
            </a:bodyPr>
            <a:lstStyle/>
            <a:p>
              <a:pPr algn="ctr"/>
              <a:r>
                <a:rPr lang="en-US" sz="700" b="1" dirty="0" smtClean="0">
                  <a:solidFill>
                    <a:schemeClr val="bg1"/>
                  </a:solidFill>
                </a:rPr>
                <a:t>0</a:t>
              </a:r>
              <a:endParaRPr lang="en-US" sz="700" b="1" dirty="0">
                <a:solidFill>
                  <a:schemeClr val="bg1"/>
                </a:solidFill>
              </a:endParaRPr>
            </a:p>
          </p:txBody>
        </p:sp>
        <p:sp>
          <p:nvSpPr>
            <p:cNvPr id="6" name="Oval 5"/>
            <p:cNvSpPr/>
            <p:nvPr/>
          </p:nvSpPr>
          <p:spPr bwMode="auto">
            <a:xfrm>
              <a:off x="3581400" y="51054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0</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134" name="Oval 133"/>
            <p:cNvSpPr/>
            <p:nvPr/>
          </p:nvSpPr>
          <p:spPr bwMode="auto">
            <a:xfrm>
              <a:off x="4038600" y="5105400"/>
              <a:ext cx="152400" cy="152400"/>
            </a:xfrm>
            <a:prstGeom prst="ellipse">
              <a:avLst/>
            </a:prstGeom>
            <a:solidFill>
              <a:srgbClr val="FF008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1</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06" name="Oval 205"/>
            <p:cNvSpPr/>
            <p:nvPr/>
          </p:nvSpPr>
          <p:spPr bwMode="auto">
            <a:xfrm>
              <a:off x="3810000" y="53363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0</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sp>
          <p:nvSpPr>
            <p:cNvPr id="212" name="Oval 211"/>
            <p:cNvSpPr/>
            <p:nvPr/>
          </p:nvSpPr>
          <p:spPr bwMode="auto">
            <a:xfrm>
              <a:off x="3810000" y="4879183"/>
              <a:ext cx="152400" cy="152400"/>
            </a:xfrm>
            <a:prstGeom prst="ellipse">
              <a:avLst/>
            </a:prstGeom>
            <a:solidFill>
              <a:srgbClr val="008000"/>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pitchFamily="-110" charset="0"/>
                  <a:ea typeface="ＭＳ Ｐゴシック" pitchFamily="-110" charset="-128"/>
                  <a:cs typeface="ＭＳ Ｐゴシック" pitchFamily="-110" charset="-128"/>
                </a:rPr>
                <a:t>6</a:t>
              </a:r>
              <a:endParaRPr kumimoji="0" lang="en-US" sz="700" b="1" i="0" u="none" strike="noStrike" cap="none" normalizeH="0" baseline="0" dirty="0">
                <a:ln>
                  <a:noFill/>
                </a:ln>
                <a:solidFill>
                  <a:srgbClr val="FFFFFF"/>
                </a:solidFill>
                <a:effectLst/>
                <a:latin typeface="Arial" pitchFamily="-110" charset="0"/>
                <a:ea typeface="ＭＳ Ｐゴシック" pitchFamily="-110" charset="-128"/>
                <a:cs typeface="ＭＳ Ｐゴシック" pitchFamily="-110" charset="-128"/>
              </a:endParaRPr>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a:t>
            </a:r>
            <a:br>
              <a:rPr lang="en-US" dirty="0" smtClean="0"/>
            </a:br>
            <a:r>
              <a:rPr lang="en-US" sz="1600" dirty="0" smtClean="0"/>
              <a:t>(the domain at a grid spacing </a:t>
            </a:r>
            <a:r>
              <a:rPr lang="en-US" sz="1600" dirty="0" err="1" smtClean="0"/>
              <a:t>h</a:t>
            </a:r>
            <a:r>
              <a:rPr lang="en-US" sz="1600" dirty="0" smtClean="0"/>
              <a:t>)</a:t>
            </a:r>
            <a:endParaRPr lang="en-US" sz="1600" dirty="0"/>
          </a:p>
        </p:txBody>
      </p:sp>
      <p:sp>
        <p:nvSpPr>
          <p:cNvPr id="3" name="Content Placeholder 2"/>
          <p:cNvSpPr>
            <a:spLocks noGrp="1"/>
          </p:cNvSpPr>
          <p:nvPr>
            <p:ph idx="1"/>
          </p:nvPr>
        </p:nvSpPr>
        <p:spPr>
          <a:xfrm>
            <a:off x="455612" y="1143000"/>
            <a:ext cx="5029200" cy="5256213"/>
          </a:xfrm>
        </p:spPr>
        <p:txBody>
          <a:bodyPr/>
          <a:lstStyle/>
          <a:p>
            <a:r>
              <a:rPr lang="en-US" sz="1800" dirty="0" smtClean="0"/>
              <a:t>HPGMG Creates a hierarchy of ‘</a:t>
            </a:r>
            <a:r>
              <a:rPr lang="en-US" sz="1800" b="1" dirty="0" smtClean="0">
                <a:solidFill>
                  <a:srgbClr val="0000FF"/>
                </a:solidFill>
              </a:rPr>
              <a:t>levels</a:t>
            </a:r>
            <a:r>
              <a:rPr lang="en-US" sz="1800" dirty="0" smtClean="0"/>
              <a:t>’ </a:t>
            </a:r>
          </a:p>
          <a:p>
            <a:pPr lvl="1"/>
            <a:r>
              <a:rPr lang="en-US" sz="1200" dirty="0" smtClean="0"/>
              <a:t>each level is (currently) a cubical domain partitioned into cubical boxes</a:t>
            </a:r>
          </a:p>
          <a:p>
            <a:pPr lvl="1"/>
            <a:r>
              <a:rPr lang="en-US" sz="1200" dirty="0" smtClean="0"/>
              <a:t>each level has a unique grid spacing ‘</a:t>
            </a:r>
            <a:r>
              <a:rPr lang="en-US" sz="1200" dirty="0" err="1" smtClean="0"/>
              <a:t>h</a:t>
            </a:r>
            <a:r>
              <a:rPr lang="en-US" sz="1200" dirty="0" smtClean="0"/>
              <a:t>’ which differs by a factor of 2x from its coarse and fine neighboring levels</a:t>
            </a:r>
          </a:p>
          <a:p>
            <a:pPr lvl="1"/>
            <a:r>
              <a:rPr lang="en-US" sz="1200" dirty="0" smtClean="0"/>
              <a:t>boxes can either be smaller, the same size, or larger on coarser levels (but total number of cells is always 8x less) </a:t>
            </a:r>
          </a:p>
          <a:p>
            <a:r>
              <a:rPr lang="en-US" sz="1800" dirty="0" smtClean="0"/>
              <a:t>Boxes are distributed among processes</a:t>
            </a:r>
          </a:p>
          <a:p>
            <a:pPr lvl="1"/>
            <a:r>
              <a:rPr lang="en-US" sz="1200" dirty="0" smtClean="0"/>
              <a:t>in </a:t>
            </a:r>
            <a:r>
              <a:rPr lang="en-US" sz="1200" b="1" dirty="0" err="1" smtClean="0">
                <a:solidFill>
                  <a:srgbClr val="0000FF"/>
                </a:solidFill>
              </a:rPr>
              <a:t>level.c</a:t>
            </a:r>
            <a:r>
              <a:rPr lang="en-US" sz="1200" dirty="0" smtClean="0"/>
              <a:t>, a 3D array is created and populated with the MPI rank of the owner of each box.</a:t>
            </a:r>
          </a:p>
          <a:p>
            <a:pPr lvl="1"/>
            <a:r>
              <a:rPr lang="en-US" sz="1200" dirty="0" smtClean="0"/>
              <a:t>All communication routines are built using this 3D array</a:t>
            </a:r>
          </a:p>
          <a:p>
            <a:pPr lvl="1"/>
            <a:r>
              <a:rPr lang="en-US" sz="1200" dirty="0" smtClean="0"/>
              <a:t>Researchers can replace the existing domain decomposition options (</a:t>
            </a:r>
            <a:r>
              <a:rPr lang="en-US" sz="1200" b="1" dirty="0" smtClean="0">
                <a:solidFill>
                  <a:srgbClr val="0000FF"/>
                </a:solidFill>
              </a:rPr>
              <a:t>populate this 3D array</a:t>
            </a:r>
            <a:r>
              <a:rPr lang="en-US" sz="1200" dirty="0" smtClean="0"/>
              <a:t>) with something more sophisticated </a:t>
            </a:r>
            <a:r>
              <a:rPr lang="en-US" sz="1200" b="1" dirty="0" smtClean="0">
                <a:solidFill>
                  <a:srgbClr val="0000FF"/>
                </a:solidFill>
              </a:rPr>
              <a:t>without changing any other code </a:t>
            </a:r>
          </a:p>
          <a:p>
            <a:r>
              <a:rPr lang="en-US" sz="1800" dirty="0" smtClean="0"/>
              <a:t>On a given level, a process can have any number of boxes (even none)</a:t>
            </a:r>
          </a:p>
          <a:p>
            <a:pPr lvl="1"/>
            <a:r>
              <a:rPr lang="en-US" sz="1200" b="1" dirty="0" smtClean="0">
                <a:solidFill>
                  <a:srgbClr val="FF0080"/>
                </a:solidFill>
              </a:rPr>
              <a:t>Not all processes have the same number of boxes (load imbalance, fewer boxes deep in the </a:t>
            </a:r>
            <a:r>
              <a:rPr lang="en-US" sz="1200" b="1" dirty="0" err="1" smtClean="0">
                <a:solidFill>
                  <a:srgbClr val="FF0080"/>
                </a:solidFill>
              </a:rPr>
              <a:t>v</a:t>
            </a:r>
            <a:r>
              <a:rPr lang="en-US" sz="1200" b="1" dirty="0" smtClean="0">
                <a:solidFill>
                  <a:srgbClr val="FF0080"/>
                </a:solidFill>
              </a:rPr>
              <a:t>-cycle)</a:t>
            </a:r>
          </a:p>
          <a:p>
            <a:pPr lvl="1"/>
            <a:r>
              <a:rPr lang="en-US" sz="1200" dirty="0" smtClean="0"/>
              <a:t>An ‘</a:t>
            </a:r>
            <a:r>
              <a:rPr lang="en-US" sz="1200" b="1" dirty="0" smtClean="0">
                <a:solidFill>
                  <a:srgbClr val="0000FF"/>
                </a:solidFill>
              </a:rPr>
              <a:t>active</a:t>
            </a:r>
            <a:r>
              <a:rPr lang="en-US" sz="1200" dirty="0" smtClean="0"/>
              <a:t>’ process is a process that has work on the current or deeper levels</a:t>
            </a:r>
          </a:p>
          <a:p>
            <a:pPr lvl="1"/>
            <a:r>
              <a:rPr lang="en-US" sz="1200" dirty="0" smtClean="0"/>
              <a:t>Inactive processes drop out (complex MPI DAG)</a:t>
            </a:r>
          </a:p>
          <a:p>
            <a:pPr lvl="1"/>
            <a:r>
              <a:rPr lang="en-US" sz="1200" dirty="0" smtClean="0"/>
              <a:t>HPGMG creates a </a:t>
            </a:r>
            <a:r>
              <a:rPr lang="en-US" sz="1200" dirty="0" err="1" smtClean="0"/>
              <a:t>subcommunicator</a:t>
            </a:r>
            <a:r>
              <a:rPr lang="en-US" sz="1200" dirty="0" smtClean="0"/>
              <a:t> for each level to minimize any global communication</a:t>
            </a:r>
            <a:endParaRPr lang="en-US" sz="1200"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26</a:t>
            </a:fld>
            <a:endParaRPr lang="en-US"/>
          </a:p>
        </p:txBody>
      </p:sp>
      <p:grpSp>
        <p:nvGrpSpPr>
          <p:cNvPr id="159" name="Group 158"/>
          <p:cNvGrpSpPr/>
          <p:nvPr/>
        </p:nvGrpSpPr>
        <p:grpSpPr>
          <a:xfrm>
            <a:off x="5943600" y="1143000"/>
            <a:ext cx="2743200" cy="4724400"/>
            <a:chOff x="5943600" y="1143000"/>
            <a:chExt cx="2743200" cy="4724400"/>
          </a:xfrm>
        </p:grpSpPr>
        <p:grpSp>
          <p:nvGrpSpPr>
            <p:cNvPr id="15" name="Group 14"/>
            <p:cNvGrpSpPr/>
            <p:nvPr/>
          </p:nvGrpSpPr>
          <p:grpSpPr>
            <a:xfrm>
              <a:off x="5943600" y="1601788"/>
              <a:ext cx="914400" cy="915988"/>
              <a:chOff x="5334000" y="1675606"/>
              <a:chExt cx="914400" cy="915988"/>
            </a:xfrm>
            <a:solidFill>
              <a:schemeClr val="bg1">
                <a:lumMod val="95000"/>
              </a:schemeClr>
            </a:solidFill>
          </p:grpSpPr>
          <p:sp>
            <p:nvSpPr>
              <p:cNvPr id="5" name="Rectangle 4"/>
              <p:cNvSpPr/>
              <p:nvPr/>
            </p:nvSpPr>
            <p:spPr bwMode="auto">
              <a:xfrm>
                <a:off x="5334000" y="1676400"/>
                <a:ext cx="914400" cy="914400"/>
              </a:xfrm>
              <a:prstGeom prst="rect">
                <a:avLst/>
              </a:prstGeom>
              <a:grpFill/>
              <a:ln w="635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7" name="Straight Connector 6"/>
              <p:cNvCxnSpPr>
                <a:stCxn id="5" idx="0"/>
                <a:endCxn id="5"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8" name="Straight Connector 7"/>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 name="Straight Connector 8"/>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 name="Straight Connector 9"/>
              <p:cNvCxnSpPr>
                <a:stCxn id="5" idx="1"/>
                <a:endCxn id="5"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3" name="Straight Connector 12"/>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4" name="Straight Connector 13"/>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16" name="Group 15"/>
            <p:cNvGrpSpPr/>
            <p:nvPr/>
          </p:nvGrpSpPr>
          <p:grpSpPr>
            <a:xfrm>
              <a:off x="6858000" y="1602582"/>
              <a:ext cx="914400" cy="915988"/>
              <a:chOff x="5334000" y="1675606"/>
              <a:chExt cx="914400" cy="915988"/>
            </a:xfrm>
            <a:solidFill>
              <a:schemeClr val="bg1">
                <a:lumMod val="95000"/>
              </a:schemeClr>
            </a:solidFill>
          </p:grpSpPr>
          <p:sp>
            <p:nvSpPr>
              <p:cNvPr id="17" name="Rectangle 16"/>
              <p:cNvSpPr/>
              <p:nvPr/>
            </p:nvSpPr>
            <p:spPr bwMode="auto">
              <a:xfrm>
                <a:off x="5334000" y="1676400"/>
                <a:ext cx="914400" cy="914400"/>
              </a:xfrm>
              <a:prstGeom prst="rect">
                <a:avLst/>
              </a:prstGeom>
              <a:grpFill/>
              <a:ln w="635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8" name="Straight Connector 17"/>
              <p:cNvCxnSpPr>
                <a:stCxn id="17" idx="0"/>
                <a:endCxn id="17"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9" name="Straight Connector 18"/>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20" name="Straight Connector 19"/>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21" name="Straight Connector 20"/>
              <p:cNvCxnSpPr>
                <a:stCxn id="17" idx="1"/>
                <a:endCxn id="17"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22" name="Straight Connector 21"/>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23" name="Straight Connector 22"/>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24" name="Group 23"/>
            <p:cNvGrpSpPr/>
            <p:nvPr/>
          </p:nvGrpSpPr>
          <p:grpSpPr>
            <a:xfrm>
              <a:off x="7772400" y="1603376"/>
              <a:ext cx="914400" cy="915988"/>
              <a:chOff x="5334000" y="1675606"/>
              <a:chExt cx="914400" cy="915988"/>
            </a:xfrm>
            <a:solidFill>
              <a:schemeClr val="bg1">
                <a:lumMod val="95000"/>
              </a:schemeClr>
            </a:solidFill>
          </p:grpSpPr>
          <p:sp>
            <p:nvSpPr>
              <p:cNvPr id="25" name="Rectangle 24"/>
              <p:cNvSpPr/>
              <p:nvPr/>
            </p:nvSpPr>
            <p:spPr bwMode="auto">
              <a:xfrm>
                <a:off x="5334000" y="1676400"/>
                <a:ext cx="914400" cy="914400"/>
              </a:xfrm>
              <a:prstGeom prst="rect">
                <a:avLst/>
              </a:prstGeom>
              <a:grpFill/>
              <a:ln w="635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26" name="Straight Connector 25"/>
              <p:cNvCxnSpPr>
                <a:stCxn id="25" idx="0"/>
                <a:endCxn id="25"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27" name="Straight Connector 26"/>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28" name="Straight Connector 27"/>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29" name="Straight Connector 28"/>
              <p:cNvCxnSpPr>
                <a:stCxn id="25" idx="1"/>
                <a:endCxn id="25"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30" name="Straight Connector 29"/>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31" name="Straight Connector 30"/>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32" name="Group 31"/>
            <p:cNvGrpSpPr/>
            <p:nvPr/>
          </p:nvGrpSpPr>
          <p:grpSpPr>
            <a:xfrm>
              <a:off x="5943600" y="2513806"/>
              <a:ext cx="914400" cy="915988"/>
              <a:chOff x="5334000" y="1675606"/>
              <a:chExt cx="914400" cy="915988"/>
            </a:xfrm>
            <a:solidFill>
              <a:schemeClr val="bg1">
                <a:lumMod val="95000"/>
              </a:schemeClr>
            </a:solidFill>
          </p:grpSpPr>
          <p:sp>
            <p:nvSpPr>
              <p:cNvPr id="33" name="Rectangle 32"/>
              <p:cNvSpPr/>
              <p:nvPr/>
            </p:nvSpPr>
            <p:spPr bwMode="auto">
              <a:xfrm>
                <a:off x="5334000" y="1676400"/>
                <a:ext cx="914400" cy="914400"/>
              </a:xfrm>
              <a:prstGeom prst="rect">
                <a:avLst/>
              </a:prstGeom>
              <a:grpFill/>
              <a:ln w="635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34" name="Straight Connector 33"/>
              <p:cNvCxnSpPr>
                <a:stCxn id="33" idx="0"/>
                <a:endCxn id="33"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35" name="Straight Connector 34"/>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36" name="Straight Connector 35"/>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37" name="Straight Connector 36"/>
              <p:cNvCxnSpPr>
                <a:stCxn id="33" idx="1"/>
                <a:endCxn id="33"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38" name="Straight Connector 37"/>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39" name="Straight Connector 38"/>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40" name="Group 39"/>
            <p:cNvGrpSpPr/>
            <p:nvPr/>
          </p:nvGrpSpPr>
          <p:grpSpPr>
            <a:xfrm>
              <a:off x="6858000" y="2514600"/>
              <a:ext cx="914400" cy="915988"/>
              <a:chOff x="5334000" y="1675606"/>
              <a:chExt cx="914400" cy="915988"/>
            </a:xfrm>
            <a:solidFill>
              <a:schemeClr val="bg1">
                <a:lumMod val="95000"/>
              </a:schemeClr>
            </a:solidFill>
          </p:grpSpPr>
          <p:sp>
            <p:nvSpPr>
              <p:cNvPr id="41" name="Rectangle 40"/>
              <p:cNvSpPr/>
              <p:nvPr/>
            </p:nvSpPr>
            <p:spPr bwMode="auto">
              <a:xfrm>
                <a:off x="5334000" y="1676400"/>
                <a:ext cx="914400" cy="914400"/>
              </a:xfrm>
              <a:prstGeom prst="rect">
                <a:avLst/>
              </a:prstGeom>
              <a:grpFill/>
              <a:ln w="635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42" name="Straight Connector 41"/>
              <p:cNvCxnSpPr>
                <a:stCxn id="41" idx="0"/>
                <a:endCxn id="41"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43" name="Straight Connector 42"/>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44" name="Straight Connector 43"/>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45" name="Straight Connector 44"/>
              <p:cNvCxnSpPr>
                <a:stCxn id="41" idx="1"/>
                <a:endCxn id="41"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46" name="Straight Connector 45"/>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47" name="Straight Connector 46"/>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48" name="Group 47"/>
            <p:cNvGrpSpPr/>
            <p:nvPr/>
          </p:nvGrpSpPr>
          <p:grpSpPr>
            <a:xfrm>
              <a:off x="7772400" y="2515394"/>
              <a:ext cx="914400" cy="915988"/>
              <a:chOff x="5334000" y="1675606"/>
              <a:chExt cx="914400" cy="915988"/>
            </a:xfrm>
            <a:solidFill>
              <a:schemeClr val="bg1">
                <a:lumMod val="95000"/>
              </a:schemeClr>
            </a:solidFill>
          </p:grpSpPr>
          <p:sp>
            <p:nvSpPr>
              <p:cNvPr id="49" name="Rectangle 48"/>
              <p:cNvSpPr/>
              <p:nvPr/>
            </p:nvSpPr>
            <p:spPr bwMode="auto">
              <a:xfrm>
                <a:off x="5334000" y="1676400"/>
                <a:ext cx="914400" cy="914400"/>
              </a:xfrm>
              <a:prstGeom prst="rect">
                <a:avLst/>
              </a:prstGeom>
              <a:grpFill/>
              <a:ln w="635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50" name="Straight Connector 49"/>
              <p:cNvCxnSpPr>
                <a:stCxn id="49" idx="0"/>
                <a:endCxn id="49"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51" name="Straight Connector 50"/>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52" name="Straight Connector 51"/>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53" name="Straight Connector 52"/>
              <p:cNvCxnSpPr>
                <a:stCxn id="49" idx="1"/>
                <a:endCxn id="49"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54" name="Straight Connector 53"/>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55" name="Straight Connector 54"/>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56" name="Group 55"/>
            <p:cNvGrpSpPr/>
            <p:nvPr/>
          </p:nvGrpSpPr>
          <p:grpSpPr>
            <a:xfrm>
              <a:off x="5943600" y="3425824"/>
              <a:ext cx="914400" cy="915988"/>
              <a:chOff x="5334000" y="1675606"/>
              <a:chExt cx="914400" cy="915988"/>
            </a:xfrm>
            <a:solidFill>
              <a:schemeClr val="bg1">
                <a:lumMod val="95000"/>
              </a:schemeClr>
            </a:solidFill>
          </p:grpSpPr>
          <p:sp>
            <p:nvSpPr>
              <p:cNvPr id="57" name="Rectangle 56"/>
              <p:cNvSpPr/>
              <p:nvPr/>
            </p:nvSpPr>
            <p:spPr bwMode="auto">
              <a:xfrm>
                <a:off x="5334000" y="1676400"/>
                <a:ext cx="914400" cy="914400"/>
              </a:xfrm>
              <a:prstGeom prst="rect">
                <a:avLst/>
              </a:prstGeom>
              <a:grpFill/>
              <a:ln w="635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58" name="Straight Connector 57"/>
              <p:cNvCxnSpPr>
                <a:stCxn id="57" idx="0"/>
                <a:endCxn id="57"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59" name="Straight Connector 58"/>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60" name="Straight Connector 59"/>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61" name="Straight Connector 60"/>
              <p:cNvCxnSpPr>
                <a:stCxn id="57" idx="1"/>
                <a:endCxn id="57"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62" name="Straight Connector 61"/>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63" name="Straight Connector 62"/>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64" name="Group 63"/>
            <p:cNvGrpSpPr/>
            <p:nvPr/>
          </p:nvGrpSpPr>
          <p:grpSpPr>
            <a:xfrm>
              <a:off x="6858000" y="3426618"/>
              <a:ext cx="914400" cy="915988"/>
              <a:chOff x="5334000" y="1675606"/>
              <a:chExt cx="914400" cy="915988"/>
            </a:xfrm>
            <a:solidFill>
              <a:schemeClr val="bg1">
                <a:lumMod val="95000"/>
              </a:schemeClr>
            </a:solidFill>
          </p:grpSpPr>
          <p:sp>
            <p:nvSpPr>
              <p:cNvPr id="65" name="Rectangle 64"/>
              <p:cNvSpPr/>
              <p:nvPr/>
            </p:nvSpPr>
            <p:spPr bwMode="auto">
              <a:xfrm>
                <a:off x="5334000" y="1676400"/>
                <a:ext cx="914400" cy="914400"/>
              </a:xfrm>
              <a:prstGeom prst="rect">
                <a:avLst/>
              </a:prstGeom>
              <a:grpFill/>
              <a:ln w="635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66" name="Straight Connector 65"/>
              <p:cNvCxnSpPr>
                <a:stCxn id="65" idx="0"/>
                <a:endCxn id="65"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67" name="Straight Connector 66"/>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68" name="Straight Connector 67"/>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69" name="Straight Connector 68"/>
              <p:cNvCxnSpPr>
                <a:stCxn id="65" idx="1"/>
                <a:endCxn id="65"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70" name="Straight Connector 69"/>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71" name="Straight Connector 70"/>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72" name="Group 71"/>
            <p:cNvGrpSpPr/>
            <p:nvPr/>
          </p:nvGrpSpPr>
          <p:grpSpPr>
            <a:xfrm>
              <a:off x="7772400" y="3427412"/>
              <a:ext cx="914400" cy="915988"/>
              <a:chOff x="5334000" y="1675606"/>
              <a:chExt cx="914400" cy="915988"/>
            </a:xfrm>
            <a:solidFill>
              <a:schemeClr val="bg1">
                <a:lumMod val="95000"/>
              </a:schemeClr>
            </a:solidFill>
          </p:grpSpPr>
          <p:sp>
            <p:nvSpPr>
              <p:cNvPr id="73" name="Rectangle 72"/>
              <p:cNvSpPr/>
              <p:nvPr/>
            </p:nvSpPr>
            <p:spPr bwMode="auto">
              <a:xfrm>
                <a:off x="5334000" y="1676400"/>
                <a:ext cx="914400" cy="914400"/>
              </a:xfrm>
              <a:prstGeom prst="rect">
                <a:avLst/>
              </a:prstGeom>
              <a:grpFill/>
              <a:ln w="635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74" name="Straight Connector 73"/>
              <p:cNvCxnSpPr>
                <a:stCxn id="73" idx="0"/>
                <a:endCxn id="73"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75" name="Straight Connector 74"/>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76" name="Straight Connector 75"/>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77" name="Straight Connector 76"/>
              <p:cNvCxnSpPr>
                <a:stCxn id="73" idx="1"/>
                <a:endCxn id="73"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78" name="Straight Connector 77"/>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79" name="Straight Connector 78"/>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sp>
          <p:nvSpPr>
            <p:cNvPr id="155" name="Rectangle 154"/>
            <p:cNvSpPr/>
            <p:nvPr/>
          </p:nvSpPr>
          <p:spPr bwMode="auto">
            <a:xfrm>
              <a:off x="5943600" y="1600200"/>
              <a:ext cx="2743200" cy="27432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156" name="TextBox 155"/>
            <p:cNvSpPr txBox="1"/>
            <p:nvPr/>
          </p:nvSpPr>
          <p:spPr>
            <a:xfrm>
              <a:off x="5943600" y="4419600"/>
              <a:ext cx="2743200" cy="1447800"/>
            </a:xfrm>
            <a:prstGeom prst="rect">
              <a:avLst/>
            </a:prstGeom>
            <a:noFill/>
          </p:spPr>
          <p:txBody>
            <a:bodyPr wrap="none" lIns="0" tIns="0" rIns="0" bIns="0" rtlCol="0" anchor="t" anchorCtr="0">
              <a:noAutofit/>
            </a:bodyPr>
            <a:lstStyle/>
            <a:p>
              <a:pPr algn="ctr"/>
              <a:r>
                <a:rPr lang="en-US" sz="1800" dirty="0" smtClean="0"/>
                <a:t>start with a 12x12 level</a:t>
              </a:r>
              <a:endParaRPr lang="en-US" sz="1800" dirty="0"/>
            </a:p>
          </p:txBody>
        </p:sp>
        <p:sp>
          <p:nvSpPr>
            <p:cNvPr id="157" name="TextBox 156"/>
            <p:cNvSpPr txBox="1"/>
            <p:nvPr/>
          </p:nvSpPr>
          <p:spPr>
            <a:xfrm>
              <a:off x="5943600" y="1143000"/>
              <a:ext cx="2743200" cy="457200"/>
            </a:xfrm>
            <a:prstGeom prst="rect">
              <a:avLst/>
            </a:prstGeom>
            <a:noFill/>
          </p:spPr>
          <p:txBody>
            <a:bodyPr wrap="none" lIns="0" tIns="0" rIns="0" bIns="0" rtlCol="0" anchor="ctr" anchorCtr="0">
              <a:noAutofit/>
            </a:bodyPr>
            <a:lstStyle/>
            <a:p>
              <a:pPr algn="ctr"/>
              <a:r>
                <a:rPr lang="en-US" sz="1800" dirty="0" smtClean="0"/>
                <a:t>example for illustration purposes…</a:t>
              </a:r>
              <a:endParaRPr lang="en-US" sz="18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a:t>
            </a:r>
            <a:br>
              <a:rPr lang="en-US" dirty="0" smtClean="0"/>
            </a:br>
            <a:r>
              <a:rPr lang="en-US" sz="1600" dirty="0" smtClean="0"/>
              <a:t>(the domain at a grid spacing </a:t>
            </a:r>
            <a:r>
              <a:rPr lang="en-US" sz="1600" dirty="0" err="1" smtClean="0"/>
              <a:t>h</a:t>
            </a:r>
            <a:r>
              <a:rPr lang="en-US" sz="1600" dirty="0" smtClean="0"/>
              <a:t>)</a:t>
            </a:r>
            <a:endParaRPr lang="en-US" sz="1600" dirty="0"/>
          </a:p>
        </p:txBody>
      </p:sp>
      <p:sp>
        <p:nvSpPr>
          <p:cNvPr id="3" name="Content Placeholder 2"/>
          <p:cNvSpPr>
            <a:spLocks noGrp="1"/>
          </p:cNvSpPr>
          <p:nvPr>
            <p:ph idx="1"/>
          </p:nvPr>
        </p:nvSpPr>
        <p:spPr>
          <a:xfrm>
            <a:off x="455612" y="1143000"/>
            <a:ext cx="5029200" cy="5256213"/>
          </a:xfrm>
        </p:spPr>
        <p:txBody>
          <a:bodyPr/>
          <a:lstStyle/>
          <a:p>
            <a:r>
              <a:rPr lang="en-US" sz="1800" dirty="0" smtClean="0"/>
              <a:t>HPGMG Creates a hierarchy of ‘</a:t>
            </a:r>
            <a:r>
              <a:rPr lang="en-US" sz="1800" b="1" dirty="0" smtClean="0">
                <a:solidFill>
                  <a:srgbClr val="0000FF"/>
                </a:solidFill>
              </a:rPr>
              <a:t>levels</a:t>
            </a:r>
            <a:r>
              <a:rPr lang="en-US" sz="1800" dirty="0" smtClean="0"/>
              <a:t>’ </a:t>
            </a:r>
          </a:p>
          <a:p>
            <a:pPr lvl="1"/>
            <a:r>
              <a:rPr lang="en-US" sz="1200" dirty="0" smtClean="0"/>
              <a:t>each level is (currently) a cubical domain partitioned into cubical boxes</a:t>
            </a:r>
          </a:p>
          <a:p>
            <a:pPr lvl="1"/>
            <a:r>
              <a:rPr lang="en-US" sz="1200" dirty="0" smtClean="0"/>
              <a:t>each level has a unique grid spacing ‘</a:t>
            </a:r>
            <a:r>
              <a:rPr lang="en-US" sz="1200" dirty="0" err="1" smtClean="0"/>
              <a:t>h</a:t>
            </a:r>
            <a:r>
              <a:rPr lang="en-US" sz="1200" dirty="0" smtClean="0"/>
              <a:t>’ which differs by a factor of 2x from its coarse and fine neighboring levels</a:t>
            </a:r>
          </a:p>
          <a:p>
            <a:pPr lvl="1"/>
            <a:r>
              <a:rPr lang="en-US" sz="1200" dirty="0" smtClean="0"/>
              <a:t>boxes can either be smaller, the same size, or larger on coarser levels (but total number of cells is always 8x less) </a:t>
            </a:r>
          </a:p>
          <a:p>
            <a:r>
              <a:rPr lang="en-US" sz="1800" dirty="0" smtClean="0"/>
              <a:t>Boxes are distributed among processes</a:t>
            </a:r>
          </a:p>
          <a:p>
            <a:pPr lvl="1"/>
            <a:r>
              <a:rPr lang="en-US" sz="1200" dirty="0" smtClean="0"/>
              <a:t>in </a:t>
            </a:r>
            <a:r>
              <a:rPr lang="en-US" sz="1200" b="1" dirty="0" err="1" smtClean="0">
                <a:solidFill>
                  <a:srgbClr val="0000FF"/>
                </a:solidFill>
              </a:rPr>
              <a:t>level.c</a:t>
            </a:r>
            <a:r>
              <a:rPr lang="en-US" sz="1200" dirty="0" smtClean="0"/>
              <a:t>, a 3D array is created and populated with the MPI rank of the owner of each box.</a:t>
            </a:r>
          </a:p>
          <a:p>
            <a:pPr lvl="1"/>
            <a:r>
              <a:rPr lang="en-US" sz="1200" dirty="0" smtClean="0"/>
              <a:t>All communication routines are built using this 3D array</a:t>
            </a:r>
          </a:p>
          <a:p>
            <a:pPr lvl="1"/>
            <a:r>
              <a:rPr lang="en-US" sz="1200" dirty="0" smtClean="0"/>
              <a:t>Researchers can replace the existing domain decomposition options (</a:t>
            </a:r>
            <a:r>
              <a:rPr lang="en-US" sz="1200" b="1" dirty="0" smtClean="0">
                <a:solidFill>
                  <a:srgbClr val="0000FF"/>
                </a:solidFill>
              </a:rPr>
              <a:t>populate this 3D array</a:t>
            </a:r>
            <a:r>
              <a:rPr lang="en-US" sz="1200" dirty="0" smtClean="0"/>
              <a:t>) with something more sophisticated </a:t>
            </a:r>
            <a:r>
              <a:rPr lang="en-US" sz="1200" b="1" dirty="0" smtClean="0">
                <a:solidFill>
                  <a:srgbClr val="0000FF"/>
                </a:solidFill>
              </a:rPr>
              <a:t>without changing any other code </a:t>
            </a:r>
          </a:p>
          <a:p>
            <a:r>
              <a:rPr lang="en-US" sz="1800" dirty="0" smtClean="0"/>
              <a:t>On a given level, a process can have any number of boxes (even none)</a:t>
            </a:r>
          </a:p>
          <a:p>
            <a:pPr lvl="1"/>
            <a:r>
              <a:rPr lang="en-US" sz="1200" b="1" dirty="0" smtClean="0">
                <a:solidFill>
                  <a:srgbClr val="FF0080"/>
                </a:solidFill>
              </a:rPr>
              <a:t>Not all processes have the same number of boxes (load imbalance, fewer boxes deep in the </a:t>
            </a:r>
            <a:r>
              <a:rPr lang="en-US" sz="1200" b="1" dirty="0" err="1" smtClean="0">
                <a:solidFill>
                  <a:srgbClr val="FF0080"/>
                </a:solidFill>
              </a:rPr>
              <a:t>v</a:t>
            </a:r>
            <a:r>
              <a:rPr lang="en-US" sz="1200" b="1" dirty="0" smtClean="0">
                <a:solidFill>
                  <a:srgbClr val="FF0080"/>
                </a:solidFill>
              </a:rPr>
              <a:t>-cycle)</a:t>
            </a:r>
          </a:p>
          <a:p>
            <a:pPr lvl="1"/>
            <a:r>
              <a:rPr lang="en-US" sz="1200" dirty="0" smtClean="0"/>
              <a:t>An ‘</a:t>
            </a:r>
            <a:r>
              <a:rPr lang="en-US" sz="1200" b="1" dirty="0" smtClean="0">
                <a:solidFill>
                  <a:srgbClr val="0000FF"/>
                </a:solidFill>
              </a:rPr>
              <a:t>active</a:t>
            </a:r>
            <a:r>
              <a:rPr lang="en-US" sz="1200" dirty="0" smtClean="0"/>
              <a:t>’ process is a process that has work on the current or deeper levels</a:t>
            </a:r>
          </a:p>
          <a:p>
            <a:pPr lvl="1"/>
            <a:r>
              <a:rPr lang="en-US" sz="1200" dirty="0" smtClean="0"/>
              <a:t>Inactive processes drop out (complex MPI DAG)</a:t>
            </a:r>
          </a:p>
          <a:p>
            <a:pPr lvl="1"/>
            <a:r>
              <a:rPr lang="en-US" sz="1200" dirty="0" smtClean="0"/>
              <a:t>HPGMG creates a </a:t>
            </a:r>
            <a:r>
              <a:rPr lang="en-US" sz="1200" dirty="0" err="1" smtClean="0"/>
              <a:t>subcommunicator</a:t>
            </a:r>
            <a:r>
              <a:rPr lang="en-US" sz="1200" dirty="0" smtClean="0"/>
              <a:t> for each level to minimize any global communication</a:t>
            </a:r>
            <a:endParaRPr lang="en-US" sz="1200"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27</a:t>
            </a:fld>
            <a:endParaRPr lang="en-US"/>
          </a:p>
        </p:txBody>
      </p:sp>
      <p:grpSp>
        <p:nvGrpSpPr>
          <p:cNvPr id="32" name="Group 55"/>
          <p:cNvGrpSpPr/>
          <p:nvPr/>
        </p:nvGrpSpPr>
        <p:grpSpPr>
          <a:xfrm>
            <a:off x="5943600" y="3425824"/>
            <a:ext cx="914400" cy="915988"/>
            <a:chOff x="5334000" y="1675606"/>
            <a:chExt cx="914400" cy="915988"/>
          </a:xfrm>
          <a:solidFill>
            <a:schemeClr val="bg1">
              <a:lumMod val="95000"/>
            </a:schemeClr>
          </a:solidFill>
        </p:grpSpPr>
        <p:sp>
          <p:nvSpPr>
            <p:cNvPr id="57" name="Rectangle 56"/>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58" name="Straight Connector 57"/>
            <p:cNvCxnSpPr>
              <a:stCxn id="57" idx="0"/>
              <a:endCxn id="57"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59" name="Straight Connector 58"/>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60" name="Straight Connector 59"/>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61" name="Straight Connector 60"/>
            <p:cNvCxnSpPr>
              <a:stCxn id="57" idx="1"/>
              <a:endCxn id="57"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62" name="Straight Connector 61"/>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63" name="Straight Connector 62"/>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sp>
        <p:nvSpPr>
          <p:cNvPr id="155" name="Rectangle 154"/>
          <p:cNvSpPr/>
          <p:nvPr/>
        </p:nvSpPr>
        <p:spPr bwMode="auto">
          <a:xfrm>
            <a:off x="5943600" y="1600200"/>
            <a:ext cx="2743200" cy="27432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156" name="TextBox 155"/>
          <p:cNvSpPr txBox="1"/>
          <p:nvPr/>
        </p:nvSpPr>
        <p:spPr>
          <a:xfrm>
            <a:off x="5943600" y="4419600"/>
            <a:ext cx="2743200" cy="1447800"/>
          </a:xfrm>
          <a:prstGeom prst="rect">
            <a:avLst/>
          </a:prstGeom>
          <a:noFill/>
        </p:spPr>
        <p:txBody>
          <a:bodyPr wrap="none" lIns="0" tIns="0" rIns="0" bIns="0" rtlCol="0" anchor="t" anchorCtr="0">
            <a:noAutofit/>
          </a:bodyPr>
          <a:lstStyle/>
          <a:p>
            <a:pPr algn="ctr"/>
            <a:r>
              <a:rPr lang="en-US" sz="1800" dirty="0" smtClean="0"/>
              <a:t>decompose into nine 4x4 boxes</a:t>
            </a:r>
            <a:endParaRPr lang="en-US" sz="1800" dirty="0"/>
          </a:p>
        </p:txBody>
      </p:sp>
      <p:grpSp>
        <p:nvGrpSpPr>
          <p:cNvPr id="80" name="Group 55"/>
          <p:cNvGrpSpPr/>
          <p:nvPr/>
        </p:nvGrpSpPr>
        <p:grpSpPr>
          <a:xfrm>
            <a:off x="6858000" y="3429000"/>
            <a:ext cx="914400" cy="915988"/>
            <a:chOff x="5334000" y="1675606"/>
            <a:chExt cx="914400" cy="915988"/>
          </a:xfrm>
          <a:solidFill>
            <a:schemeClr val="bg1">
              <a:lumMod val="95000"/>
            </a:schemeClr>
          </a:solidFill>
        </p:grpSpPr>
        <p:sp>
          <p:nvSpPr>
            <p:cNvPr id="81" name="Rectangle 80"/>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82" name="Straight Connector 81"/>
            <p:cNvCxnSpPr>
              <a:stCxn id="81" idx="0"/>
              <a:endCxn id="81"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83" name="Straight Connector 82"/>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84" name="Straight Connector 83"/>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85" name="Straight Connector 84"/>
            <p:cNvCxnSpPr>
              <a:stCxn id="81" idx="1"/>
              <a:endCxn id="81"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86" name="Straight Connector 85"/>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87" name="Straight Connector 86"/>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88" name="Group 55"/>
          <p:cNvGrpSpPr/>
          <p:nvPr/>
        </p:nvGrpSpPr>
        <p:grpSpPr>
          <a:xfrm>
            <a:off x="7772400" y="3432176"/>
            <a:ext cx="914400" cy="915988"/>
            <a:chOff x="5334000" y="1675606"/>
            <a:chExt cx="914400" cy="915988"/>
          </a:xfrm>
          <a:solidFill>
            <a:schemeClr val="bg1">
              <a:lumMod val="95000"/>
            </a:schemeClr>
          </a:solidFill>
        </p:grpSpPr>
        <p:sp>
          <p:nvSpPr>
            <p:cNvPr id="89" name="Rectangle 88"/>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90" name="Straight Connector 89"/>
            <p:cNvCxnSpPr>
              <a:stCxn id="89" idx="0"/>
              <a:endCxn id="89"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1" name="Straight Connector 90"/>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2" name="Straight Connector 91"/>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3" name="Straight Connector 92"/>
            <p:cNvCxnSpPr>
              <a:stCxn id="89" idx="1"/>
              <a:endCxn id="89"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4" name="Straight Connector 93"/>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5" name="Straight Connector 94"/>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96" name="Group 55"/>
          <p:cNvGrpSpPr/>
          <p:nvPr/>
        </p:nvGrpSpPr>
        <p:grpSpPr>
          <a:xfrm>
            <a:off x="5943600" y="2514600"/>
            <a:ext cx="914400" cy="915988"/>
            <a:chOff x="5334000" y="1675606"/>
            <a:chExt cx="914400" cy="915988"/>
          </a:xfrm>
          <a:solidFill>
            <a:schemeClr val="bg1">
              <a:lumMod val="95000"/>
            </a:schemeClr>
          </a:solidFill>
        </p:grpSpPr>
        <p:sp>
          <p:nvSpPr>
            <p:cNvPr id="97" name="Rectangle 96"/>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98" name="Straight Connector 97"/>
            <p:cNvCxnSpPr>
              <a:stCxn id="97" idx="0"/>
              <a:endCxn id="97"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9" name="Straight Connector 98"/>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0" name="Straight Connector 99"/>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1" name="Straight Connector 100"/>
            <p:cNvCxnSpPr>
              <a:stCxn id="97" idx="1"/>
              <a:endCxn id="97"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2" name="Straight Connector 101"/>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3" name="Straight Connector 102"/>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104" name="Group 55"/>
          <p:cNvGrpSpPr/>
          <p:nvPr/>
        </p:nvGrpSpPr>
        <p:grpSpPr>
          <a:xfrm>
            <a:off x="6858000" y="2517776"/>
            <a:ext cx="914400" cy="915988"/>
            <a:chOff x="5334000" y="1675606"/>
            <a:chExt cx="914400" cy="915988"/>
          </a:xfrm>
          <a:solidFill>
            <a:schemeClr val="bg1">
              <a:lumMod val="95000"/>
            </a:schemeClr>
          </a:solidFill>
        </p:grpSpPr>
        <p:sp>
          <p:nvSpPr>
            <p:cNvPr id="105" name="Rectangle 104"/>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06" name="Straight Connector 105"/>
            <p:cNvCxnSpPr>
              <a:stCxn id="105" idx="0"/>
              <a:endCxn id="105"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7" name="Straight Connector 106"/>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8" name="Straight Connector 107"/>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9" name="Straight Connector 108"/>
            <p:cNvCxnSpPr>
              <a:stCxn id="105" idx="1"/>
              <a:endCxn id="105"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10" name="Straight Connector 109"/>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11" name="Straight Connector 110"/>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112" name="Group 55"/>
          <p:cNvGrpSpPr/>
          <p:nvPr/>
        </p:nvGrpSpPr>
        <p:grpSpPr>
          <a:xfrm>
            <a:off x="7772400" y="2520952"/>
            <a:ext cx="914400" cy="915988"/>
            <a:chOff x="5334000" y="1675606"/>
            <a:chExt cx="914400" cy="915988"/>
          </a:xfrm>
          <a:solidFill>
            <a:schemeClr val="bg1">
              <a:lumMod val="95000"/>
            </a:schemeClr>
          </a:solidFill>
        </p:grpSpPr>
        <p:sp>
          <p:nvSpPr>
            <p:cNvPr id="113" name="Rectangle 112"/>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14" name="Straight Connector 113"/>
            <p:cNvCxnSpPr>
              <a:stCxn id="113" idx="0"/>
              <a:endCxn id="113"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15" name="Straight Connector 114"/>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16" name="Straight Connector 115"/>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17" name="Straight Connector 116"/>
            <p:cNvCxnSpPr>
              <a:stCxn id="113" idx="1"/>
              <a:endCxn id="113"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18" name="Straight Connector 117"/>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19" name="Straight Connector 118"/>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120" name="Group 55"/>
          <p:cNvGrpSpPr/>
          <p:nvPr/>
        </p:nvGrpSpPr>
        <p:grpSpPr>
          <a:xfrm>
            <a:off x="5943600" y="1603376"/>
            <a:ext cx="914400" cy="915988"/>
            <a:chOff x="5334000" y="1675606"/>
            <a:chExt cx="914400" cy="915988"/>
          </a:xfrm>
          <a:solidFill>
            <a:schemeClr val="bg1">
              <a:lumMod val="95000"/>
            </a:schemeClr>
          </a:solidFill>
        </p:grpSpPr>
        <p:sp>
          <p:nvSpPr>
            <p:cNvPr id="121" name="Rectangle 120"/>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22" name="Straight Connector 121"/>
            <p:cNvCxnSpPr>
              <a:stCxn id="121" idx="0"/>
              <a:endCxn id="121"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23" name="Straight Connector 122"/>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24" name="Straight Connector 123"/>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25" name="Straight Connector 124"/>
            <p:cNvCxnSpPr>
              <a:stCxn id="121" idx="1"/>
              <a:endCxn id="121"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26" name="Straight Connector 125"/>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27" name="Straight Connector 126"/>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128" name="Group 55"/>
          <p:cNvGrpSpPr/>
          <p:nvPr/>
        </p:nvGrpSpPr>
        <p:grpSpPr>
          <a:xfrm>
            <a:off x="6858000" y="1606552"/>
            <a:ext cx="914400" cy="915988"/>
            <a:chOff x="5334000" y="1675606"/>
            <a:chExt cx="914400" cy="915988"/>
          </a:xfrm>
          <a:solidFill>
            <a:schemeClr val="bg1">
              <a:lumMod val="95000"/>
            </a:schemeClr>
          </a:solidFill>
        </p:grpSpPr>
        <p:sp>
          <p:nvSpPr>
            <p:cNvPr id="129" name="Rectangle 128"/>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30" name="Straight Connector 129"/>
            <p:cNvCxnSpPr>
              <a:stCxn id="129" idx="0"/>
              <a:endCxn id="129"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31" name="Straight Connector 130"/>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32" name="Straight Connector 131"/>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33" name="Straight Connector 132"/>
            <p:cNvCxnSpPr>
              <a:stCxn id="129" idx="1"/>
              <a:endCxn id="129"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34" name="Straight Connector 133"/>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35" name="Straight Connector 134"/>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136" name="Group 55"/>
          <p:cNvGrpSpPr/>
          <p:nvPr/>
        </p:nvGrpSpPr>
        <p:grpSpPr>
          <a:xfrm>
            <a:off x="7772400" y="1609728"/>
            <a:ext cx="914400" cy="915988"/>
            <a:chOff x="5334000" y="1675606"/>
            <a:chExt cx="914400" cy="915988"/>
          </a:xfrm>
          <a:solidFill>
            <a:schemeClr val="bg1">
              <a:lumMod val="95000"/>
            </a:schemeClr>
          </a:solidFill>
        </p:grpSpPr>
        <p:sp>
          <p:nvSpPr>
            <p:cNvPr id="137" name="Rectangle 136"/>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38" name="Straight Connector 137"/>
            <p:cNvCxnSpPr>
              <a:stCxn id="137" idx="0"/>
              <a:endCxn id="137"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39" name="Straight Connector 138"/>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40" name="Straight Connector 139"/>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41" name="Straight Connector 140"/>
            <p:cNvCxnSpPr>
              <a:stCxn id="137" idx="1"/>
              <a:endCxn id="137"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42" name="Straight Connector 141"/>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43" name="Straight Connector 142"/>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sp>
        <p:nvSpPr>
          <p:cNvPr id="144" name="TextBox 143"/>
          <p:cNvSpPr txBox="1"/>
          <p:nvPr/>
        </p:nvSpPr>
        <p:spPr>
          <a:xfrm>
            <a:off x="5943600" y="1143000"/>
            <a:ext cx="2743200" cy="457200"/>
          </a:xfrm>
          <a:prstGeom prst="rect">
            <a:avLst/>
          </a:prstGeom>
          <a:noFill/>
        </p:spPr>
        <p:txBody>
          <a:bodyPr wrap="none" lIns="0" tIns="0" rIns="0" bIns="0" rtlCol="0" anchor="ctr" anchorCtr="0">
            <a:noAutofit/>
          </a:bodyPr>
          <a:lstStyle/>
          <a:p>
            <a:pPr algn="ctr"/>
            <a:r>
              <a:rPr lang="en-US" sz="1800" dirty="0" smtClean="0"/>
              <a:t>example for illustration purposes…</a:t>
            </a:r>
            <a:endParaRPr lang="en-US" sz="1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a:t>
            </a:r>
            <a:br>
              <a:rPr lang="en-US" dirty="0" smtClean="0"/>
            </a:br>
            <a:r>
              <a:rPr lang="en-US" sz="1600" dirty="0" smtClean="0"/>
              <a:t>(the domain at a grid spacing </a:t>
            </a:r>
            <a:r>
              <a:rPr lang="en-US" sz="1600" dirty="0" err="1" smtClean="0"/>
              <a:t>h</a:t>
            </a:r>
            <a:r>
              <a:rPr lang="en-US" sz="1600" dirty="0" smtClean="0"/>
              <a:t>)</a:t>
            </a:r>
            <a:endParaRPr lang="en-US" sz="1600" dirty="0"/>
          </a:p>
        </p:txBody>
      </p:sp>
      <p:sp>
        <p:nvSpPr>
          <p:cNvPr id="3" name="Content Placeholder 2"/>
          <p:cNvSpPr>
            <a:spLocks noGrp="1"/>
          </p:cNvSpPr>
          <p:nvPr>
            <p:ph idx="1"/>
          </p:nvPr>
        </p:nvSpPr>
        <p:spPr>
          <a:xfrm>
            <a:off x="455612" y="1143000"/>
            <a:ext cx="5029200" cy="5256213"/>
          </a:xfrm>
        </p:spPr>
        <p:txBody>
          <a:bodyPr/>
          <a:lstStyle/>
          <a:p>
            <a:r>
              <a:rPr lang="en-US" sz="1800" dirty="0" smtClean="0"/>
              <a:t>HPGMG Creates a hierarchy of ‘</a:t>
            </a:r>
            <a:r>
              <a:rPr lang="en-US" sz="1800" b="1" dirty="0" smtClean="0">
                <a:solidFill>
                  <a:srgbClr val="0000FF"/>
                </a:solidFill>
              </a:rPr>
              <a:t>levels</a:t>
            </a:r>
            <a:r>
              <a:rPr lang="en-US" sz="1800" dirty="0" smtClean="0"/>
              <a:t>’ </a:t>
            </a:r>
          </a:p>
          <a:p>
            <a:pPr lvl="1"/>
            <a:r>
              <a:rPr lang="en-US" sz="1200" dirty="0" smtClean="0"/>
              <a:t>each level is (currently) a cubical domain partitioned into cubical boxes</a:t>
            </a:r>
          </a:p>
          <a:p>
            <a:pPr lvl="1"/>
            <a:r>
              <a:rPr lang="en-US" sz="1200" dirty="0" smtClean="0"/>
              <a:t>each level has a unique grid spacing ‘</a:t>
            </a:r>
            <a:r>
              <a:rPr lang="en-US" sz="1200" dirty="0" err="1" smtClean="0"/>
              <a:t>h</a:t>
            </a:r>
            <a:r>
              <a:rPr lang="en-US" sz="1200" dirty="0" smtClean="0"/>
              <a:t>’ which differs by a factor of 2x from its coarse and fine neighboring levels</a:t>
            </a:r>
          </a:p>
          <a:p>
            <a:pPr lvl="1"/>
            <a:r>
              <a:rPr lang="en-US" sz="1200" dirty="0" smtClean="0"/>
              <a:t>boxes can either be smaller, the same size, or larger on coarser levels (but total number of cells is always 8x less) </a:t>
            </a:r>
          </a:p>
          <a:p>
            <a:r>
              <a:rPr lang="en-US" sz="1800" dirty="0" smtClean="0"/>
              <a:t>Boxes are distributed among processes</a:t>
            </a:r>
          </a:p>
          <a:p>
            <a:pPr lvl="1"/>
            <a:r>
              <a:rPr lang="en-US" sz="1200" dirty="0" smtClean="0"/>
              <a:t>in </a:t>
            </a:r>
            <a:r>
              <a:rPr lang="en-US" sz="1200" b="1" dirty="0" err="1" smtClean="0">
                <a:solidFill>
                  <a:srgbClr val="0000FF"/>
                </a:solidFill>
              </a:rPr>
              <a:t>level.c</a:t>
            </a:r>
            <a:r>
              <a:rPr lang="en-US" sz="1200" dirty="0" smtClean="0"/>
              <a:t>, a 3D array is created and populated with the MPI rank of the owner of each box.</a:t>
            </a:r>
          </a:p>
          <a:p>
            <a:pPr lvl="1"/>
            <a:r>
              <a:rPr lang="en-US" sz="1200" dirty="0" smtClean="0"/>
              <a:t>All communication routines are built using this 3D array</a:t>
            </a:r>
          </a:p>
          <a:p>
            <a:pPr lvl="1"/>
            <a:r>
              <a:rPr lang="en-US" sz="1200" dirty="0" smtClean="0"/>
              <a:t>Researchers can replace the existing domain decomposition options (</a:t>
            </a:r>
            <a:r>
              <a:rPr lang="en-US" sz="1200" b="1" dirty="0" smtClean="0">
                <a:solidFill>
                  <a:srgbClr val="0000FF"/>
                </a:solidFill>
              </a:rPr>
              <a:t>populate this 3D array</a:t>
            </a:r>
            <a:r>
              <a:rPr lang="en-US" sz="1200" dirty="0" smtClean="0"/>
              <a:t>) with something more sophisticated </a:t>
            </a:r>
            <a:r>
              <a:rPr lang="en-US" sz="1200" b="1" dirty="0" smtClean="0">
                <a:solidFill>
                  <a:srgbClr val="0000FF"/>
                </a:solidFill>
              </a:rPr>
              <a:t>without changing any other code </a:t>
            </a:r>
          </a:p>
          <a:p>
            <a:r>
              <a:rPr lang="en-US" sz="1800" dirty="0" smtClean="0"/>
              <a:t>On a given level, a process can have any number of boxes (even none)</a:t>
            </a:r>
          </a:p>
          <a:p>
            <a:pPr lvl="1"/>
            <a:r>
              <a:rPr lang="en-US" sz="1200" b="1" dirty="0" smtClean="0">
                <a:solidFill>
                  <a:srgbClr val="FF0080"/>
                </a:solidFill>
              </a:rPr>
              <a:t>Not all processes have the same number of boxes (load imbalance, fewer boxes deep in the </a:t>
            </a:r>
            <a:r>
              <a:rPr lang="en-US" sz="1200" b="1" dirty="0" err="1" smtClean="0">
                <a:solidFill>
                  <a:srgbClr val="FF0080"/>
                </a:solidFill>
              </a:rPr>
              <a:t>v</a:t>
            </a:r>
            <a:r>
              <a:rPr lang="en-US" sz="1200" b="1" dirty="0" smtClean="0">
                <a:solidFill>
                  <a:srgbClr val="FF0080"/>
                </a:solidFill>
              </a:rPr>
              <a:t>-cycle)</a:t>
            </a:r>
          </a:p>
          <a:p>
            <a:pPr lvl="1"/>
            <a:r>
              <a:rPr lang="en-US" sz="1200" dirty="0" smtClean="0"/>
              <a:t>An ‘</a:t>
            </a:r>
            <a:r>
              <a:rPr lang="en-US" sz="1200" b="1" dirty="0" smtClean="0">
                <a:solidFill>
                  <a:srgbClr val="0000FF"/>
                </a:solidFill>
              </a:rPr>
              <a:t>active</a:t>
            </a:r>
            <a:r>
              <a:rPr lang="en-US" sz="1200" dirty="0" smtClean="0"/>
              <a:t>’ process is a process that has work on the current or deeper levels</a:t>
            </a:r>
          </a:p>
          <a:p>
            <a:pPr lvl="1"/>
            <a:r>
              <a:rPr lang="en-US" sz="1200" dirty="0" smtClean="0"/>
              <a:t>Inactive processes drop out (complex MPI DAG)</a:t>
            </a:r>
          </a:p>
          <a:p>
            <a:pPr lvl="1"/>
            <a:r>
              <a:rPr lang="en-US" sz="1200" dirty="0" smtClean="0"/>
              <a:t>HPGMG creates a </a:t>
            </a:r>
            <a:r>
              <a:rPr lang="en-US" sz="1200" dirty="0" err="1" smtClean="0"/>
              <a:t>subcommunicator</a:t>
            </a:r>
            <a:r>
              <a:rPr lang="en-US" sz="1200" dirty="0" smtClean="0"/>
              <a:t> for each level to minimize any global communication</a:t>
            </a:r>
            <a:endParaRPr lang="en-US" sz="1200"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28</a:t>
            </a:fld>
            <a:endParaRPr lang="en-US"/>
          </a:p>
        </p:txBody>
      </p:sp>
      <p:grpSp>
        <p:nvGrpSpPr>
          <p:cNvPr id="5" name="Group 55"/>
          <p:cNvGrpSpPr/>
          <p:nvPr/>
        </p:nvGrpSpPr>
        <p:grpSpPr>
          <a:xfrm>
            <a:off x="5943600" y="3425824"/>
            <a:ext cx="914400" cy="915988"/>
            <a:chOff x="5334000" y="1675606"/>
            <a:chExt cx="914400" cy="915988"/>
          </a:xfrm>
          <a:solidFill>
            <a:srgbClr val="66FFCC"/>
          </a:solidFill>
        </p:grpSpPr>
        <p:sp>
          <p:nvSpPr>
            <p:cNvPr id="57" name="Rectangle 56"/>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58" name="Straight Connector 57"/>
            <p:cNvCxnSpPr>
              <a:stCxn id="57" idx="0"/>
              <a:endCxn id="57"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59" name="Straight Connector 58"/>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60" name="Straight Connector 59"/>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61" name="Straight Connector 60"/>
            <p:cNvCxnSpPr>
              <a:stCxn id="57" idx="1"/>
              <a:endCxn id="57"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62" name="Straight Connector 61"/>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63" name="Straight Connector 62"/>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sp>
        <p:nvSpPr>
          <p:cNvPr id="155" name="Rectangle 154"/>
          <p:cNvSpPr/>
          <p:nvPr/>
        </p:nvSpPr>
        <p:spPr bwMode="auto">
          <a:xfrm>
            <a:off x="5943600" y="1600200"/>
            <a:ext cx="2743200" cy="27432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156" name="TextBox 155"/>
          <p:cNvSpPr txBox="1"/>
          <p:nvPr/>
        </p:nvSpPr>
        <p:spPr>
          <a:xfrm>
            <a:off x="5943600" y="4419600"/>
            <a:ext cx="2743200" cy="1447800"/>
          </a:xfrm>
          <a:prstGeom prst="rect">
            <a:avLst/>
          </a:prstGeom>
          <a:noFill/>
        </p:spPr>
        <p:txBody>
          <a:bodyPr wrap="square" lIns="0" tIns="0" rIns="0" bIns="0" rtlCol="0" anchor="t" anchorCtr="0">
            <a:noAutofit/>
          </a:bodyPr>
          <a:lstStyle/>
          <a:p>
            <a:pPr algn="ctr"/>
            <a:r>
              <a:rPr lang="en-US" sz="1800" dirty="0" smtClean="0"/>
              <a:t>parallelize among 4 MPI</a:t>
            </a:r>
          </a:p>
          <a:p>
            <a:pPr algn="ctr"/>
            <a:r>
              <a:rPr lang="en-US" sz="1800" dirty="0" smtClean="0"/>
              <a:t>processes (max=3) using a lexicographical ordering</a:t>
            </a:r>
          </a:p>
        </p:txBody>
      </p:sp>
      <p:grpSp>
        <p:nvGrpSpPr>
          <p:cNvPr id="6" name="Group 55"/>
          <p:cNvGrpSpPr/>
          <p:nvPr/>
        </p:nvGrpSpPr>
        <p:grpSpPr>
          <a:xfrm>
            <a:off x="6858000" y="3429000"/>
            <a:ext cx="914400" cy="915988"/>
            <a:chOff x="5334000" y="1675606"/>
            <a:chExt cx="914400" cy="915988"/>
          </a:xfrm>
          <a:solidFill>
            <a:srgbClr val="66FFCC"/>
          </a:solidFill>
        </p:grpSpPr>
        <p:sp>
          <p:nvSpPr>
            <p:cNvPr id="81" name="Rectangle 80"/>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82" name="Straight Connector 81"/>
            <p:cNvCxnSpPr>
              <a:stCxn id="81" idx="0"/>
              <a:endCxn id="81"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83" name="Straight Connector 82"/>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84" name="Straight Connector 83"/>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85" name="Straight Connector 84"/>
            <p:cNvCxnSpPr>
              <a:stCxn id="81" idx="1"/>
              <a:endCxn id="81"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86" name="Straight Connector 85"/>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87" name="Straight Connector 86"/>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7" name="Group 55"/>
          <p:cNvGrpSpPr/>
          <p:nvPr/>
        </p:nvGrpSpPr>
        <p:grpSpPr>
          <a:xfrm>
            <a:off x="7772400" y="3432176"/>
            <a:ext cx="914400" cy="915988"/>
            <a:chOff x="5334000" y="1675606"/>
            <a:chExt cx="914400" cy="915988"/>
          </a:xfrm>
          <a:solidFill>
            <a:srgbClr val="66FFCC"/>
          </a:solidFill>
        </p:grpSpPr>
        <p:sp>
          <p:nvSpPr>
            <p:cNvPr id="89" name="Rectangle 88"/>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90" name="Straight Connector 89"/>
            <p:cNvCxnSpPr>
              <a:stCxn id="89" idx="0"/>
              <a:endCxn id="89"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1" name="Straight Connector 90"/>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2" name="Straight Connector 91"/>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3" name="Straight Connector 92"/>
            <p:cNvCxnSpPr>
              <a:stCxn id="89" idx="1"/>
              <a:endCxn id="89"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4" name="Straight Connector 93"/>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5" name="Straight Connector 94"/>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8" name="Group 55"/>
          <p:cNvGrpSpPr/>
          <p:nvPr/>
        </p:nvGrpSpPr>
        <p:grpSpPr>
          <a:xfrm>
            <a:off x="5943600" y="2514600"/>
            <a:ext cx="914400" cy="915988"/>
            <a:chOff x="5334000" y="1675606"/>
            <a:chExt cx="914400" cy="915988"/>
          </a:xfrm>
          <a:solidFill>
            <a:srgbClr val="CCFF66"/>
          </a:solidFill>
        </p:grpSpPr>
        <p:sp>
          <p:nvSpPr>
            <p:cNvPr id="97" name="Rectangle 96"/>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98" name="Straight Connector 97"/>
            <p:cNvCxnSpPr>
              <a:stCxn id="97" idx="0"/>
              <a:endCxn id="97"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9" name="Straight Connector 98"/>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0" name="Straight Connector 99"/>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1" name="Straight Connector 100"/>
            <p:cNvCxnSpPr>
              <a:stCxn id="97" idx="1"/>
              <a:endCxn id="97"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2" name="Straight Connector 101"/>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3" name="Straight Connector 102"/>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9" name="Group 55"/>
          <p:cNvGrpSpPr/>
          <p:nvPr/>
        </p:nvGrpSpPr>
        <p:grpSpPr>
          <a:xfrm>
            <a:off x="6858000" y="2517776"/>
            <a:ext cx="914400" cy="915988"/>
            <a:chOff x="5334000" y="1675606"/>
            <a:chExt cx="914400" cy="915988"/>
          </a:xfrm>
          <a:solidFill>
            <a:srgbClr val="CCFF66"/>
          </a:solidFill>
        </p:grpSpPr>
        <p:sp>
          <p:nvSpPr>
            <p:cNvPr id="105" name="Rectangle 104"/>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06" name="Straight Connector 105"/>
            <p:cNvCxnSpPr>
              <a:stCxn id="105" idx="0"/>
              <a:endCxn id="105"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7" name="Straight Connector 106"/>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8" name="Straight Connector 107"/>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9" name="Straight Connector 108"/>
            <p:cNvCxnSpPr>
              <a:stCxn id="105" idx="1"/>
              <a:endCxn id="105"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10" name="Straight Connector 109"/>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11" name="Straight Connector 110"/>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10" name="Group 55"/>
          <p:cNvGrpSpPr/>
          <p:nvPr/>
        </p:nvGrpSpPr>
        <p:grpSpPr>
          <a:xfrm>
            <a:off x="7772400" y="2520952"/>
            <a:ext cx="914400" cy="915988"/>
            <a:chOff x="5334000" y="1675606"/>
            <a:chExt cx="914400" cy="915988"/>
          </a:xfrm>
          <a:solidFill>
            <a:srgbClr val="FFCC66"/>
          </a:solidFill>
        </p:grpSpPr>
        <p:sp>
          <p:nvSpPr>
            <p:cNvPr id="113" name="Rectangle 112"/>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14" name="Straight Connector 113"/>
            <p:cNvCxnSpPr>
              <a:stCxn id="113" idx="0"/>
              <a:endCxn id="113"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15" name="Straight Connector 114"/>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16" name="Straight Connector 115"/>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17" name="Straight Connector 116"/>
            <p:cNvCxnSpPr>
              <a:stCxn id="113" idx="1"/>
              <a:endCxn id="113"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18" name="Straight Connector 117"/>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19" name="Straight Connector 118"/>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11" name="Group 55"/>
          <p:cNvGrpSpPr/>
          <p:nvPr/>
        </p:nvGrpSpPr>
        <p:grpSpPr>
          <a:xfrm>
            <a:off x="5943600" y="1603376"/>
            <a:ext cx="914400" cy="915988"/>
            <a:chOff x="5334000" y="1675606"/>
            <a:chExt cx="914400" cy="915988"/>
          </a:xfrm>
          <a:solidFill>
            <a:srgbClr val="FFCC66"/>
          </a:solidFill>
        </p:grpSpPr>
        <p:sp>
          <p:nvSpPr>
            <p:cNvPr id="121" name="Rectangle 120"/>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22" name="Straight Connector 121"/>
            <p:cNvCxnSpPr>
              <a:stCxn id="121" idx="0"/>
              <a:endCxn id="121"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23" name="Straight Connector 122"/>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24" name="Straight Connector 123"/>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25" name="Straight Connector 124"/>
            <p:cNvCxnSpPr>
              <a:stCxn id="121" idx="1"/>
              <a:endCxn id="121"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26" name="Straight Connector 125"/>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27" name="Straight Connector 126"/>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12" name="Group 55"/>
          <p:cNvGrpSpPr/>
          <p:nvPr/>
        </p:nvGrpSpPr>
        <p:grpSpPr>
          <a:xfrm>
            <a:off x="6858000" y="1606552"/>
            <a:ext cx="914400" cy="915988"/>
            <a:chOff x="5334000" y="1675606"/>
            <a:chExt cx="914400" cy="915988"/>
          </a:xfrm>
          <a:solidFill>
            <a:srgbClr val="66CCFF"/>
          </a:solidFill>
        </p:grpSpPr>
        <p:sp>
          <p:nvSpPr>
            <p:cNvPr id="129" name="Rectangle 128"/>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30" name="Straight Connector 129"/>
            <p:cNvCxnSpPr>
              <a:stCxn id="129" idx="0"/>
              <a:endCxn id="129"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31" name="Straight Connector 130"/>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32" name="Straight Connector 131"/>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33" name="Straight Connector 132"/>
            <p:cNvCxnSpPr>
              <a:stCxn id="129" idx="1"/>
              <a:endCxn id="129"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34" name="Straight Connector 133"/>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35" name="Straight Connector 134"/>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13" name="Group 55"/>
          <p:cNvGrpSpPr/>
          <p:nvPr/>
        </p:nvGrpSpPr>
        <p:grpSpPr>
          <a:xfrm>
            <a:off x="7772400" y="1609728"/>
            <a:ext cx="914400" cy="915988"/>
            <a:chOff x="5334000" y="1675606"/>
            <a:chExt cx="914400" cy="915988"/>
          </a:xfrm>
          <a:solidFill>
            <a:srgbClr val="66CCFF"/>
          </a:solidFill>
        </p:grpSpPr>
        <p:sp>
          <p:nvSpPr>
            <p:cNvPr id="137" name="Rectangle 136"/>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38" name="Straight Connector 137"/>
            <p:cNvCxnSpPr>
              <a:stCxn id="137" idx="0"/>
              <a:endCxn id="137"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39" name="Straight Connector 138"/>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40" name="Straight Connector 139"/>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41" name="Straight Connector 140"/>
            <p:cNvCxnSpPr>
              <a:stCxn id="137" idx="1"/>
              <a:endCxn id="137"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42" name="Straight Connector 141"/>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43" name="Straight Connector 142"/>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sp>
        <p:nvSpPr>
          <p:cNvPr id="79" name="TextBox 78"/>
          <p:cNvSpPr txBox="1"/>
          <p:nvPr/>
        </p:nvSpPr>
        <p:spPr>
          <a:xfrm>
            <a:off x="5943600" y="1143000"/>
            <a:ext cx="2743200" cy="457200"/>
          </a:xfrm>
          <a:prstGeom prst="rect">
            <a:avLst/>
          </a:prstGeom>
          <a:noFill/>
        </p:spPr>
        <p:txBody>
          <a:bodyPr wrap="none" lIns="0" tIns="0" rIns="0" bIns="0" rtlCol="0" anchor="ctr" anchorCtr="0">
            <a:noAutofit/>
          </a:bodyPr>
          <a:lstStyle/>
          <a:p>
            <a:pPr algn="ctr"/>
            <a:r>
              <a:rPr lang="en-US" sz="1800" dirty="0" smtClean="0"/>
              <a:t>example for illustration purposes…</a:t>
            </a:r>
            <a:endParaRPr lang="en-US" sz="1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a:t>
            </a:r>
            <a:br>
              <a:rPr lang="en-US" dirty="0" smtClean="0"/>
            </a:br>
            <a:r>
              <a:rPr lang="en-US" sz="1600" dirty="0" smtClean="0"/>
              <a:t>(the domain at a grid spacing </a:t>
            </a:r>
            <a:r>
              <a:rPr lang="en-US" sz="1600" dirty="0" err="1" smtClean="0"/>
              <a:t>h</a:t>
            </a:r>
            <a:r>
              <a:rPr lang="en-US" sz="1600" dirty="0" smtClean="0"/>
              <a:t>)</a:t>
            </a:r>
            <a:endParaRPr lang="en-US" sz="1600" dirty="0"/>
          </a:p>
        </p:txBody>
      </p:sp>
      <p:sp>
        <p:nvSpPr>
          <p:cNvPr id="3" name="Content Placeholder 2"/>
          <p:cNvSpPr>
            <a:spLocks noGrp="1"/>
          </p:cNvSpPr>
          <p:nvPr>
            <p:ph idx="1"/>
          </p:nvPr>
        </p:nvSpPr>
        <p:spPr>
          <a:xfrm>
            <a:off x="455612" y="1143000"/>
            <a:ext cx="5029200" cy="5256213"/>
          </a:xfrm>
        </p:spPr>
        <p:txBody>
          <a:bodyPr/>
          <a:lstStyle/>
          <a:p>
            <a:r>
              <a:rPr lang="en-US" sz="1800" dirty="0" smtClean="0"/>
              <a:t>HPGMG Creates a hierarchy of ‘</a:t>
            </a:r>
            <a:r>
              <a:rPr lang="en-US" sz="1800" b="1" dirty="0" smtClean="0">
                <a:solidFill>
                  <a:srgbClr val="0000FF"/>
                </a:solidFill>
              </a:rPr>
              <a:t>levels</a:t>
            </a:r>
            <a:r>
              <a:rPr lang="en-US" sz="1800" dirty="0" smtClean="0"/>
              <a:t>’ </a:t>
            </a:r>
          </a:p>
          <a:p>
            <a:pPr lvl="1"/>
            <a:r>
              <a:rPr lang="en-US" sz="1200" dirty="0" smtClean="0"/>
              <a:t>each level is (currently) a cubical domain partitioned into cubical boxes</a:t>
            </a:r>
          </a:p>
          <a:p>
            <a:pPr lvl="1"/>
            <a:r>
              <a:rPr lang="en-US" sz="1200" dirty="0" smtClean="0"/>
              <a:t>each level has a unique grid spacing ‘</a:t>
            </a:r>
            <a:r>
              <a:rPr lang="en-US" sz="1200" dirty="0" err="1" smtClean="0"/>
              <a:t>h</a:t>
            </a:r>
            <a:r>
              <a:rPr lang="en-US" sz="1200" dirty="0" smtClean="0"/>
              <a:t>’ which differs by a factor of 2x from its coarse and fine neighboring levels</a:t>
            </a:r>
          </a:p>
          <a:p>
            <a:pPr lvl="1"/>
            <a:r>
              <a:rPr lang="en-US" sz="1200" dirty="0" smtClean="0"/>
              <a:t>boxes can either be smaller, the same size, or larger on coarser levels (but total number of cells is always 8x less) </a:t>
            </a:r>
          </a:p>
          <a:p>
            <a:r>
              <a:rPr lang="en-US" sz="1800" dirty="0" smtClean="0"/>
              <a:t>Boxes are distributed among processes</a:t>
            </a:r>
          </a:p>
          <a:p>
            <a:pPr lvl="1"/>
            <a:r>
              <a:rPr lang="en-US" sz="1200" dirty="0" smtClean="0"/>
              <a:t>in </a:t>
            </a:r>
            <a:r>
              <a:rPr lang="en-US" sz="1200" b="1" dirty="0" err="1" smtClean="0">
                <a:solidFill>
                  <a:srgbClr val="0000FF"/>
                </a:solidFill>
              </a:rPr>
              <a:t>level.c</a:t>
            </a:r>
            <a:r>
              <a:rPr lang="en-US" sz="1200" dirty="0" smtClean="0"/>
              <a:t>, a 3D array is created and populated with the MPI rank of the owner of each box.</a:t>
            </a:r>
          </a:p>
          <a:p>
            <a:pPr lvl="1"/>
            <a:r>
              <a:rPr lang="en-US" sz="1200" dirty="0" smtClean="0"/>
              <a:t>All communication routines are built using this 3D array</a:t>
            </a:r>
          </a:p>
          <a:p>
            <a:pPr lvl="1"/>
            <a:r>
              <a:rPr lang="en-US" sz="1200" dirty="0" smtClean="0"/>
              <a:t>Researchers can replace the existing domain decomposition options (</a:t>
            </a:r>
            <a:r>
              <a:rPr lang="en-US" sz="1200" b="1" dirty="0" smtClean="0">
                <a:solidFill>
                  <a:srgbClr val="0000FF"/>
                </a:solidFill>
              </a:rPr>
              <a:t>populate this 3D array</a:t>
            </a:r>
            <a:r>
              <a:rPr lang="en-US" sz="1200" dirty="0" smtClean="0"/>
              <a:t>) with something more sophisticated </a:t>
            </a:r>
            <a:r>
              <a:rPr lang="en-US" sz="1200" b="1" dirty="0" smtClean="0">
                <a:solidFill>
                  <a:srgbClr val="0000FF"/>
                </a:solidFill>
              </a:rPr>
              <a:t>without changing any other code </a:t>
            </a:r>
          </a:p>
          <a:p>
            <a:r>
              <a:rPr lang="en-US" sz="1800" dirty="0" smtClean="0"/>
              <a:t>On a given level, a process can have any number of boxes (even none)</a:t>
            </a:r>
          </a:p>
          <a:p>
            <a:pPr lvl="1"/>
            <a:r>
              <a:rPr lang="en-US" sz="1200" b="1" dirty="0" smtClean="0">
                <a:solidFill>
                  <a:srgbClr val="FF0080"/>
                </a:solidFill>
              </a:rPr>
              <a:t>Not all processes have the same number of boxes (load imbalance, fewer boxes deep in the </a:t>
            </a:r>
            <a:r>
              <a:rPr lang="en-US" sz="1200" b="1" dirty="0" err="1" smtClean="0">
                <a:solidFill>
                  <a:srgbClr val="FF0080"/>
                </a:solidFill>
              </a:rPr>
              <a:t>v</a:t>
            </a:r>
            <a:r>
              <a:rPr lang="en-US" sz="1200" b="1" dirty="0" smtClean="0">
                <a:solidFill>
                  <a:srgbClr val="FF0080"/>
                </a:solidFill>
              </a:rPr>
              <a:t>-cycle)</a:t>
            </a:r>
          </a:p>
          <a:p>
            <a:pPr lvl="1"/>
            <a:r>
              <a:rPr lang="en-US" sz="1200" dirty="0" smtClean="0"/>
              <a:t>An ‘</a:t>
            </a:r>
            <a:r>
              <a:rPr lang="en-US" sz="1200" b="1" dirty="0" smtClean="0">
                <a:solidFill>
                  <a:srgbClr val="0000FF"/>
                </a:solidFill>
              </a:rPr>
              <a:t>active</a:t>
            </a:r>
            <a:r>
              <a:rPr lang="en-US" sz="1200" dirty="0" smtClean="0"/>
              <a:t>’ process is a process that has work on the current or deeper levels</a:t>
            </a:r>
          </a:p>
          <a:p>
            <a:pPr lvl="1"/>
            <a:r>
              <a:rPr lang="en-US" sz="1200" dirty="0" smtClean="0"/>
              <a:t>Inactive processes drop out (complex MPI DAG)</a:t>
            </a:r>
          </a:p>
          <a:p>
            <a:pPr lvl="1"/>
            <a:r>
              <a:rPr lang="en-US" sz="1200" dirty="0" smtClean="0"/>
              <a:t>HPGMG creates a </a:t>
            </a:r>
            <a:r>
              <a:rPr lang="en-US" sz="1200" dirty="0" err="1" smtClean="0"/>
              <a:t>subcommunicator</a:t>
            </a:r>
            <a:r>
              <a:rPr lang="en-US" sz="1200" dirty="0" smtClean="0"/>
              <a:t> for each level to minimize any global communication</a:t>
            </a:r>
            <a:endParaRPr lang="en-US" sz="1200"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29</a:t>
            </a:fld>
            <a:endParaRPr lang="en-US"/>
          </a:p>
        </p:txBody>
      </p:sp>
      <p:grpSp>
        <p:nvGrpSpPr>
          <p:cNvPr id="5" name="Group 55"/>
          <p:cNvGrpSpPr/>
          <p:nvPr/>
        </p:nvGrpSpPr>
        <p:grpSpPr>
          <a:xfrm>
            <a:off x="5943600" y="3425824"/>
            <a:ext cx="914400" cy="915988"/>
            <a:chOff x="5334000" y="1675606"/>
            <a:chExt cx="914400" cy="915988"/>
          </a:xfrm>
          <a:solidFill>
            <a:srgbClr val="66FFCC"/>
          </a:solidFill>
        </p:grpSpPr>
        <p:sp>
          <p:nvSpPr>
            <p:cNvPr id="57" name="Rectangle 56"/>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58" name="Straight Connector 57"/>
            <p:cNvCxnSpPr>
              <a:stCxn id="57" idx="0"/>
              <a:endCxn id="57"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59" name="Straight Connector 58"/>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60" name="Straight Connector 59"/>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61" name="Straight Connector 60"/>
            <p:cNvCxnSpPr>
              <a:stCxn id="57" idx="1"/>
              <a:endCxn id="57"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62" name="Straight Connector 61"/>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63" name="Straight Connector 62"/>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sp>
        <p:nvSpPr>
          <p:cNvPr id="155" name="Rectangle 154"/>
          <p:cNvSpPr/>
          <p:nvPr/>
        </p:nvSpPr>
        <p:spPr bwMode="auto">
          <a:xfrm>
            <a:off x="5943600" y="1600200"/>
            <a:ext cx="2743200" cy="27432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156" name="TextBox 155"/>
          <p:cNvSpPr txBox="1"/>
          <p:nvPr/>
        </p:nvSpPr>
        <p:spPr>
          <a:xfrm>
            <a:off x="5791200" y="4419600"/>
            <a:ext cx="3048000" cy="1447800"/>
          </a:xfrm>
          <a:prstGeom prst="rect">
            <a:avLst/>
          </a:prstGeom>
          <a:noFill/>
        </p:spPr>
        <p:txBody>
          <a:bodyPr wrap="square" lIns="0" tIns="0" rIns="0" bIns="0" rtlCol="0" anchor="t" anchorCtr="0">
            <a:noAutofit/>
          </a:bodyPr>
          <a:lstStyle/>
          <a:p>
            <a:pPr algn="ctr"/>
            <a:r>
              <a:rPr lang="en-US" sz="1800" dirty="0" smtClean="0"/>
              <a:t>By default, the code uses a recursive bisection decomposition to form a SFC</a:t>
            </a:r>
          </a:p>
          <a:p>
            <a:pPr algn="ctr"/>
            <a:endParaRPr lang="en-US" sz="1800" dirty="0" smtClean="0"/>
          </a:p>
          <a:p>
            <a:pPr algn="ctr"/>
            <a:r>
              <a:rPr lang="en-US" sz="1800" dirty="0" smtClean="0"/>
              <a:t>Observe the complex communication pattern reminiscent of an AMR level.</a:t>
            </a:r>
          </a:p>
          <a:p>
            <a:pPr algn="ctr"/>
            <a:endParaRPr lang="en-US" sz="1800" dirty="0"/>
          </a:p>
        </p:txBody>
      </p:sp>
      <p:grpSp>
        <p:nvGrpSpPr>
          <p:cNvPr id="6" name="Group 55"/>
          <p:cNvGrpSpPr/>
          <p:nvPr/>
        </p:nvGrpSpPr>
        <p:grpSpPr>
          <a:xfrm>
            <a:off x="6858000" y="3429000"/>
            <a:ext cx="914400" cy="915988"/>
            <a:chOff x="5334000" y="1675606"/>
            <a:chExt cx="914400" cy="915988"/>
          </a:xfrm>
          <a:solidFill>
            <a:srgbClr val="66FFCC"/>
          </a:solidFill>
        </p:grpSpPr>
        <p:sp>
          <p:nvSpPr>
            <p:cNvPr id="81" name="Rectangle 80"/>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82" name="Straight Connector 81"/>
            <p:cNvCxnSpPr>
              <a:stCxn id="81" idx="0"/>
              <a:endCxn id="81"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83" name="Straight Connector 82"/>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84" name="Straight Connector 83"/>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85" name="Straight Connector 84"/>
            <p:cNvCxnSpPr>
              <a:stCxn id="81" idx="1"/>
              <a:endCxn id="81"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86" name="Straight Connector 85"/>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87" name="Straight Connector 86"/>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7" name="Group 55"/>
          <p:cNvGrpSpPr/>
          <p:nvPr/>
        </p:nvGrpSpPr>
        <p:grpSpPr>
          <a:xfrm>
            <a:off x="7772400" y="3432176"/>
            <a:ext cx="914400" cy="915988"/>
            <a:chOff x="5334000" y="1675606"/>
            <a:chExt cx="914400" cy="915988"/>
          </a:xfrm>
          <a:solidFill>
            <a:srgbClr val="FFCC66"/>
          </a:solidFill>
        </p:grpSpPr>
        <p:sp>
          <p:nvSpPr>
            <p:cNvPr id="89" name="Rectangle 88"/>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90" name="Straight Connector 89"/>
            <p:cNvCxnSpPr>
              <a:stCxn id="89" idx="0"/>
              <a:endCxn id="89"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1" name="Straight Connector 90"/>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2" name="Straight Connector 91"/>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3" name="Straight Connector 92"/>
            <p:cNvCxnSpPr>
              <a:stCxn id="89" idx="1"/>
              <a:endCxn id="89"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4" name="Straight Connector 93"/>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5" name="Straight Connector 94"/>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8" name="Group 55"/>
          <p:cNvGrpSpPr/>
          <p:nvPr/>
        </p:nvGrpSpPr>
        <p:grpSpPr>
          <a:xfrm>
            <a:off x="5943600" y="2514600"/>
            <a:ext cx="914400" cy="915988"/>
            <a:chOff x="5334000" y="1675606"/>
            <a:chExt cx="914400" cy="915988"/>
          </a:xfrm>
          <a:solidFill>
            <a:srgbClr val="66FFCC"/>
          </a:solidFill>
        </p:grpSpPr>
        <p:sp>
          <p:nvSpPr>
            <p:cNvPr id="97" name="Rectangle 96"/>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98" name="Straight Connector 97"/>
            <p:cNvCxnSpPr>
              <a:stCxn id="97" idx="0"/>
              <a:endCxn id="97"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9" name="Straight Connector 98"/>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0" name="Straight Connector 99"/>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1" name="Straight Connector 100"/>
            <p:cNvCxnSpPr>
              <a:stCxn id="97" idx="1"/>
              <a:endCxn id="97"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2" name="Straight Connector 101"/>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3" name="Straight Connector 102"/>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9" name="Group 55"/>
          <p:cNvGrpSpPr/>
          <p:nvPr/>
        </p:nvGrpSpPr>
        <p:grpSpPr>
          <a:xfrm>
            <a:off x="6858000" y="2517776"/>
            <a:ext cx="914400" cy="915988"/>
            <a:chOff x="5334000" y="1675606"/>
            <a:chExt cx="914400" cy="915988"/>
          </a:xfrm>
          <a:solidFill>
            <a:srgbClr val="CCFF66"/>
          </a:solidFill>
        </p:grpSpPr>
        <p:sp>
          <p:nvSpPr>
            <p:cNvPr id="105" name="Rectangle 104"/>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06" name="Straight Connector 105"/>
            <p:cNvCxnSpPr>
              <a:stCxn id="105" idx="0"/>
              <a:endCxn id="105"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7" name="Straight Connector 106"/>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8" name="Straight Connector 107"/>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9" name="Straight Connector 108"/>
            <p:cNvCxnSpPr>
              <a:stCxn id="105" idx="1"/>
              <a:endCxn id="105"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10" name="Straight Connector 109"/>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11" name="Straight Connector 110"/>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10" name="Group 55"/>
          <p:cNvGrpSpPr/>
          <p:nvPr/>
        </p:nvGrpSpPr>
        <p:grpSpPr>
          <a:xfrm>
            <a:off x="7772400" y="2520952"/>
            <a:ext cx="914400" cy="915988"/>
            <a:chOff x="5334000" y="1675606"/>
            <a:chExt cx="914400" cy="915988"/>
          </a:xfrm>
          <a:solidFill>
            <a:srgbClr val="66CCFF"/>
          </a:solidFill>
        </p:grpSpPr>
        <p:sp>
          <p:nvSpPr>
            <p:cNvPr id="113" name="Rectangle 112"/>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14" name="Straight Connector 113"/>
            <p:cNvCxnSpPr>
              <a:stCxn id="113" idx="0"/>
              <a:endCxn id="113"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15" name="Straight Connector 114"/>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16" name="Straight Connector 115"/>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17" name="Straight Connector 116"/>
            <p:cNvCxnSpPr>
              <a:stCxn id="113" idx="1"/>
              <a:endCxn id="113"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18" name="Straight Connector 117"/>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19" name="Straight Connector 118"/>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11" name="Group 55"/>
          <p:cNvGrpSpPr/>
          <p:nvPr/>
        </p:nvGrpSpPr>
        <p:grpSpPr>
          <a:xfrm>
            <a:off x="5943600" y="1603376"/>
            <a:ext cx="914400" cy="915988"/>
            <a:chOff x="5334000" y="1675606"/>
            <a:chExt cx="914400" cy="915988"/>
          </a:xfrm>
          <a:solidFill>
            <a:srgbClr val="CCFF66"/>
          </a:solidFill>
        </p:grpSpPr>
        <p:sp>
          <p:nvSpPr>
            <p:cNvPr id="121" name="Rectangle 120"/>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22" name="Straight Connector 121"/>
            <p:cNvCxnSpPr>
              <a:stCxn id="121" idx="0"/>
              <a:endCxn id="121"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23" name="Straight Connector 122"/>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24" name="Straight Connector 123"/>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25" name="Straight Connector 124"/>
            <p:cNvCxnSpPr>
              <a:stCxn id="121" idx="1"/>
              <a:endCxn id="121"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26" name="Straight Connector 125"/>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27" name="Straight Connector 126"/>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12" name="Group 55"/>
          <p:cNvGrpSpPr/>
          <p:nvPr/>
        </p:nvGrpSpPr>
        <p:grpSpPr>
          <a:xfrm>
            <a:off x="6858000" y="1606552"/>
            <a:ext cx="914400" cy="915988"/>
            <a:chOff x="5334000" y="1675606"/>
            <a:chExt cx="914400" cy="915988"/>
          </a:xfrm>
          <a:solidFill>
            <a:srgbClr val="FFCC66"/>
          </a:solidFill>
        </p:grpSpPr>
        <p:sp>
          <p:nvSpPr>
            <p:cNvPr id="129" name="Rectangle 128"/>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30" name="Straight Connector 129"/>
            <p:cNvCxnSpPr>
              <a:stCxn id="129" idx="0"/>
              <a:endCxn id="129"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31" name="Straight Connector 130"/>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32" name="Straight Connector 131"/>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33" name="Straight Connector 132"/>
            <p:cNvCxnSpPr>
              <a:stCxn id="129" idx="1"/>
              <a:endCxn id="129"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34" name="Straight Connector 133"/>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35" name="Straight Connector 134"/>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13" name="Group 55"/>
          <p:cNvGrpSpPr/>
          <p:nvPr/>
        </p:nvGrpSpPr>
        <p:grpSpPr>
          <a:xfrm>
            <a:off x="7772400" y="1609728"/>
            <a:ext cx="914400" cy="915988"/>
            <a:chOff x="5334000" y="1675606"/>
            <a:chExt cx="914400" cy="915988"/>
          </a:xfrm>
          <a:solidFill>
            <a:srgbClr val="66CCFF"/>
          </a:solidFill>
        </p:grpSpPr>
        <p:sp>
          <p:nvSpPr>
            <p:cNvPr id="137" name="Rectangle 136"/>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38" name="Straight Connector 137"/>
            <p:cNvCxnSpPr>
              <a:stCxn id="137" idx="0"/>
              <a:endCxn id="137"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39" name="Straight Connector 138"/>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40" name="Straight Connector 139"/>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41" name="Straight Connector 140"/>
            <p:cNvCxnSpPr>
              <a:stCxn id="137" idx="1"/>
              <a:endCxn id="137"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42" name="Straight Connector 141"/>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43" name="Straight Connector 142"/>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sp>
        <p:nvSpPr>
          <p:cNvPr id="79" name="TextBox 78"/>
          <p:cNvSpPr txBox="1"/>
          <p:nvPr/>
        </p:nvSpPr>
        <p:spPr>
          <a:xfrm>
            <a:off x="5943600" y="1143000"/>
            <a:ext cx="2743200" cy="457200"/>
          </a:xfrm>
          <a:prstGeom prst="rect">
            <a:avLst/>
          </a:prstGeom>
          <a:noFill/>
        </p:spPr>
        <p:txBody>
          <a:bodyPr wrap="none" lIns="0" tIns="0" rIns="0" bIns="0" rtlCol="0" anchor="ctr" anchorCtr="0">
            <a:noAutofit/>
          </a:bodyPr>
          <a:lstStyle/>
          <a:p>
            <a:pPr algn="ctr"/>
            <a:r>
              <a:rPr lang="en-US" sz="1800" dirty="0" smtClean="0"/>
              <a:t>example for illustration purposes…</a:t>
            </a:r>
            <a:endParaRPr lang="en-US"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sz="2400" dirty="0" smtClean="0"/>
              <a:t>Linear Solvers (Ax=</a:t>
            </a:r>
            <a:r>
              <a:rPr lang="en-US" sz="2400" dirty="0" err="1" smtClean="0"/>
              <a:t>b</a:t>
            </a:r>
            <a:r>
              <a:rPr lang="en-US" sz="2400" dirty="0" smtClean="0"/>
              <a:t>) are ubiquitous in scientific computing</a:t>
            </a:r>
          </a:p>
          <a:p>
            <a:endParaRPr lang="en-US" sz="2400" dirty="0" smtClean="0"/>
          </a:p>
          <a:p>
            <a:r>
              <a:rPr lang="en-US" sz="2400" dirty="0" err="1" smtClean="0"/>
              <a:t>Multigrid</a:t>
            </a:r>
            <a:r>
              <a:rPr lang="en-US" sz="2400" dirty="0" smtClean="0"/>
              <a:t> solves elliptic </a:t>
            </a:r>
            <a:r>
              <a:rPr lang="en-US" sz="2400" dirty="0" err="1" smtClean="0"/>
              <a:t>PDEs</a:t>
            </a:r>
            <a:r>
              <a:rPr lang="en-US" sz="2400" dirty="0" smtClean="0"/>
              <a:t> (Ax=</a:t>
            </a:r>
            <a:r>
              <a:rPr lang="en-US" sz="2400" dirty="0" err="1" smtClean="0"/>
              <a:t>b</a:t>
            </a:r>
            <a:r>
              <a:rPr lang="en-US" sz="2400" dirty="0" smtClean="0"/>
              <a:t>) using a hierarchical (recursive) approach.</a:t>
            </a:r>
          </a:p>
          <a:p>
            <a:pPr marL="742950" lvl="2" indent="-342900">
              <a:buClr>
                <a:srgbClr val="000080"/>
              </a:buClr>
              <a:buSzPct val="85000"/>
              <a:buFont typeface="Wingdings" pitchFamily="-110" charset="2"/>
              <a:buChar char="v"/>
            </a:pPr>
            <a:r>
              <a:rPr lang="en-US" dirty="0" smtClean="0"/>
              <a:t>solution (correction) to hard problem is expressed in terms of solution to an easier problem</a:t>
            </a:r>
          </a:p>
          <a:p>
            <a:pPr marL="742950" lvl="2" indent="-342900">
              <a:buClr>
                <a:srgbClr val="000080"/>
              </a:buClr>
              <a:buSzPct val="85000"/>
              <a:buFont typeface="Wingdings" pitchFamily="-110" charset="2"/>
              <a:buChar char="v"/>
            </a:pPr>
            <a:r>
              <a:rPr lang="en-US" dirty="0" smtClean="0"/>
              <a:t>Provides </a:t>
            </a:r>
            <a:r>
              <a:rPr lang="en-US" b="1" dirty="0" smtClean="0">
                <a:solidFill>
                  <a:srgbClr val="0000FF"/>
                </a:solidFill>
              </a:rPr>
              <a:t>O(N) computational complexity </a:t>
            </a:r>
            <a:r>
              <a:rPr lang="en-US" dirty="0" smtClean="0"/>
              <a:t>where N is number of unknowns</a:t>
            </a:r>
          </a:p>
          <a:p>
            <a:pPr marL="742950" lvl="2" indent="-342900">
              <a:buClr>
                <a:srgbClr val="000080"/>
              </a:buClr>
              <a:buSzPct val="85000"/>
              <a:buFont typeface="Wingdings" pitchFamily="-110" charset="2"/>
              <a:buChar char="v"/>
            </a:pPr>
            <a:r>
              <a:rPr lang="en-US" dirty="0" smtClean="0"/>
              <a:t>AMR applications like LMC (Combustion Co-Design Center) might perform a MG solve for </a:t>
            </a:r>
            <a:r>
              <a:rPr lang="en-US" b="1" dirty="0" smtClean="0">
                <a:solidFill>
                  <a:srgbClr val="FF0080"/>
                </a:solidFill>
              </a:rPr>
              <a:t>every chemical species</a:t>
            </a:r>
            <a:r>
              <a:rPr lang="en-US" dirty="0" smtClean="0"/>
              <a:t> (NH</a:t>
            </a:r>
            <a:r>
              <a:rPr lang="en-US" baseline="-25000" dirty="0" smtClean="0"/>
              <a:t>4</a:t>
            </a:r>
            <a:r>
              <a:rPr lang="en-US" dirty="0" smtClean="0"/>
              <a:t>, CO</a:t>
            </a:r>
            <a:r>
              <a:rPr lang="en-US" baseline="-25000" dirty="0" smtClean="0"/>
              <a:t>2</a:t>
            </a:r>
            <a:r>
              <a:rPr lang="en-US" dirty="0" smtClean="0"/>
              <a:t>, …) on </a:t>
            </a:r>
            <a:r>
              <a:rPr lang="en-US" b="1" dirty="0" smtClean="0">
                <a:solidFill>
                  <a:srgbClr val="FF0080"/>
                </a:solidFill>
              </a:rPr>
              <a:t>every AMR level</a:t>
            </a:r>
            <a:r>
              <a:rPr lang="en-US" dirty="0" smtClean="0"/>
              <a:t>. </a:t>
            </a:r>
          </a:p>
          <a:p>
            <a:pPr marL="742950" lvl="2" indent="-342900">
              <a:buClr>
                <a:srgbClr val="000080"/>
              </a:buClr>
              <a:buSzPct val="85000"/>
              <a:buFont typeface="Wingdings" pitchFamily="-110" charset="2"/>
              <a:buChar char="v"/>
            </a:pPr>
            <a:r>
              <a:rPr lang="en-US" dirty="0" smtClean="0"/>
              <a:t>Performance (setup time, solve time, scalability, and memory usage) can be critical</a:t>
            </a:r>
          </a:p>
          <a:p>
            <a:endParaRPr lang="en-US" sz="1600" dirty="0" smtClean="0"/>
          </a:p>
        </p:txBody>
      </p:sp>
      <p:sp>
        <p:nvSpPr>
          <p:cNvPr id="4" name="Slide Number Placeholder 3"/>
          <p:cNvSpPr>
            <a:spLocks noGrp="1"/>
          </p:cNvSpPr>
          <p:nvPr>
            <p:ph type="sldNum" sz="quarter" idx="10"/>
          </p:nvPr>
        </p:nvSpPr>
        <p:spPr>
          <a:xfrm>
            <a:off x="7010400" y="6553200"/>
            <a:ext cx="2133600" cy="238125"/>
          </a:xfrm>
        </p:spPr>
        <p:txBody>
          <a:bodyPr/>
          <a:lstStyle/>
          <a:p>
            <a:fld id="{A6688060-3351-004F-BDDD-4D2330D7A48F}"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a:t>
            </a:r>
            <a:br>
              <a:rPr lang="en-US" dirty="0" smtClean="0"/>
            </a:br>
            <a:r>
              <a:rPr lang="en-US" sz="1600" dirty="0" smtClean="0"/>
              <a:t>(the domain at a grid spacing </a:t>
            </a:r>
            <a:r>
              <a:rPr lang="en-US" sz="1600" dirty="0" err="1" smtClean="0"/>
              <a:t>h</a:t>
            </a:r>
            <a:r>
              <a:rPr lang="en-US" sz="1600" dirty="0" smtClean="0"/>
              <a:t>)</a:t>
            </a:r>
            <a:endParaRPr lang="en-US" sz="1600" dirty="0"/>
          </a:p>
        </p:txBody>
      </p:sp>
      <p:sp>
        <p:nvSpPr>
          <p:cNvPr id="3" name="Content Placeholder 2"/>
          <p:cNvSpPr>
            <a:spLocks noGrp="1"/>
          </p:cNvSpPr>
          <p:nvPr>
            <p:ph idx="1"/>
          </p:nvPr>
        </p:nvSpPr>
        <p:spPr>
          <a:xfrm>
            <a:off x="455612" y="1143000"/>
            <a:ext cx="5029200" cy="5256213"/>
          </a:xfrm>
        </p:spPr>
        <p:txBody>
          <a:bodyPr/>
          <a:lstStyle/>
          <a:p>
            <a:r>
              <a:rPr lang="en-US" sz="1800" dirty="0" smtClean="0"/>
              <a:t>HPGMG Creates a hierarchy of ‘</a:t>
            </a:r>
            <a:r>
              <a:rPr lang="en-US" sz="1800" b="1" dirty="0" smtClean="0">
                <a:solidFill>
                  <a:srgbClr val="0000FF"/>
                </a:solidFill>
              </a:rPr>
              <a:t>levels</a:t>
            </a:r>
            <a:r>
              <a:rPr lang="en-US" sz="1800" dirty="0" smtClean="0"/>
              <a:t>’ </a:t>
            </a:r>
          </a:p>
          <a:p>
            <a:pPr lvl="1"/>
            <a:r>
              <a:rPr lang="en-US" sz="1200" dirty="0" smtClean="0"/>
              <a:t>each level is (currently) a cubical domain partitioned into cubical boxes</a:t>
            </a:r>
          </a:p>
          <a:p>
            <a:pPr lvl="1"/>
            <a:r>
              <a:rPr lang="en-US" sz="1200" dirty="0" smtClean="0"/>
              <a:t>each level has a unique grid spacing ‘</a:t>
            </a:r>
            <a:r>
              <a:rPr lang="en-US" sz="1200" dirty="0" err="1" smtClean="0"/>
              <a:t>h</a:t>
            </a:r>
            <a:r>
              <a:rPr lang="en-US" sz="1200" dirty="0" smtClean="0"/>
              <a:t>’ which differs by a factor of 2x from its coarse and fine neighboring levels</a:t>
            </a:r>
          </a:p>
          <a:p>
            <a:pPr lvl="1"/>
            <a:r>
              <a:rPr lang="en-US" sz="1200" dirty="0" smtClean="0"/>
              <a:t>boxes can either be smaller, the same size, or larger on coarser levels (but total number of cells is always 8x less) </a:t>
            </a:r>
          </a:p>
          <a:p>
            <a:r>
              <a:rPr lang="en-US" sz="1800" dirty="0" smtClean="0"/>
              <a:t>Boxes are distributed among processes</a:t>
            </a:r>
          </a:p>
          <a:p>
            <a:pPr lvl="1"/>
            <a:r>
              <a:rPr lang="en-US" sz="1200" dirty="0" smtClean="0"/>
              <a:t>in </a:t>
            </a:r>
            <a:r>
              <a:rPr lang="en-US" sz="1200" b="1" dirty="0" err="1" smtClean="0">
                <a:solidFill>
                  <a:srgbClr val="0000FF"/>
                </a:solidFill>
              </a:rPr>
              <a:t>level.c</a:t>
            </a:r>
            <a:r>
              <a:rPr lang="en-US" sz="1200" dirty="0" smtClean="0"/>
              <a:t>, a 3D array is created and populated with the MPI rank of the owner of each box.</a:t>
            </a:r>
          </a:p>
          <a:p>
            <a:pPr lvl="1"/>
            <a:r>
              <a:rPr lang="en-US" sz="1200" dirty="0" smtClean="0"/>
              <a:t>All communication routines are built using this 3D array</a:t>
            </a:r>
          </a:p>
          <a:p>
            <a:pPr lvl="1"/>
            <a:r>
              <a:rPr lang="en-US" sz="1200" dirty="0" smtClean="0"/>
              <a:t>Researchers can replace the existing domain decomposition options (</a:t>
            </a:r>
            <a:r>
              <a:rPr lang="en-US" sz="1200" b="1" dirty="0" smtClean="0">
                <a:solidFill>
                  <a:srgbClr val="0000FF"/>
                </a:solidFill>
              </a:rPr>
              <a:t>populate this 3D array</a:t>
            </a:r>
            <a:r>
              <a:rPr lang="en-US" sz="1200" dirty="0" smtClean="0"/>
              <a:t>) with something more sophisticated </a:t>
            </a:r>
            <a:r>
              <a:rPr lang="en-US" sz="1200" b="1" dirty="0" smtClean="0">
                <a:solidFill>
                  <a:srgbClr val="0000FF"/>
                </a:solidFill>
              </a:rPr>
              <a:t>without changing any other code </a:t>
            </a:r>
          </a:p>
          <a:p>
            <a:r>
              <a:rPr lang="en-US" sz="1800" dirty="0" smtClean="0"/>
              <a:t>On a given level, a process can have any number of boxes (even none)</a:t>
            </a:r>
          </a:p>
          <a:p>
            <a:pPr lvl="1"/>
            <a:r>
              <a:rPr lang="en-US" sz="1200" b="1" dirty="0" smtClean="0">
                <a:solidFill>
                  <a:srgbClr val="FF0080"/>
                </a:solidFill>
              </a:rPr>
              <a:t>Not all processes have the same number of boxes (load imbalance, fewer boxes deep in the </a:t>
            </a:r>
            <a:r>
              <a:rPr lang="en-US" sz="1200" b="1" dirty="0" err="1" smtClean="0">
                <a:solidFill>
                  <a:srgbClr val="FF0080"/>
                </a:solidFill>
              </a:rPr>
              <a:t>v</a:t>
            </a:r>
            <a:r>
              <a:rPr lang="en-US" sz="1200" b="1" dirty="0" smtClean="0">
                <a:solidFill>
                  <a:srgbClr val="FF0080"/>
                </a:solidFill>
              </a:rPr>
              <a:t>-cycle)</a:t>
            </a:r>
          </a:p>
          <a:p>
            <a:pPr lvl="1"/>
            <a:r>
              <a:rPr lang="en-US" sz="1200" dirty="0" smtClean="0"/>
              <a:t>An ‘</a:t>
            </a:r>
            <a:r>
              <a:rPr lang="en-US" sz="1200" b="1" dirty="0" smtClean="0">
                <a:solidFill>
                  <a:srgbClr val="0000FF"/>
                </a:solidFill>
              </a:rPr>
              <a:t>active</a:t>
            </a:r>
            <a:r>
              <a:rPr lang="en-US" sz="1200" dirty="0" smtClean="0"/>
              <a:t>’ process is a process that has work on the current or deeper levels</a:t>
            </a:r>
          </a:p>
          <a:p>
            <a:pPr lvl="1"/>
            <a:r>
              <a:rPr lang="en-US" sz="1200" dirty="0" smtClean="0"/>
              <a:t>Inactive processes drop out (complex MPI DAG)</a:t>
            </a:r>
          </a:p>
          <a:p>
            <a:pPr lvl="1"/>
            <a:r>
              <a:rPr lang="en-US" sz="1200" dirty="0" smtClean="0"/>
              <a:t>HPGMG creates a </a:t>
            </a:r>
            <a:r>
              <a:rPr lang="en-US" sz="1200" dirty="0" err="1" smtClean="0"/>
              <a:t>subcommunicator</a:t>
            </a:r>
            <a:r>
              <a:rPr lang="en-US" sz="1200" dirty="0" smtClean="0"/>
              <a:t> for each level to minimize any global communication</a:t>
            </a:r>
            <a:endParaRPr lang="en-US" sz="1200"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30</a:t>
            </a:fld>
            <a:endParaRPr lang="en-US"/>
          </a:p>
        </p:txBody>
      </p:sp>
      <p:grpSp>
        <p:nvGrpSpPr>
          <p:cNvPr id="5" name="Group 55"/>
          <p:cNvGrpSpPr/>
          <p:nvPr/>
        </p:nvGrpSpPr>
        <p:grpSpPr>
          <a:xfrm>
            <a:off x="5943600" y="3426618"/>
            <a:ext cx="914400" cy="915194"/>
            <a:chOff x="5334000" y="1676400"/>
            <a:chExt cx="914400" cy="915194"/>
          </a:xfrm>
          <a:solidFill>
            <a:srgbClr val="66FFCC"/>
          </a:solidFill>
        </p:grpSpPr>
        <p:sp>
          <p:nvSpPr>
            <p:cNvPr id="57" name="Rectangle 56"/>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58" name="Straight Connector 57"/>
            <p:cNvCxnSpPr>
              <a:stCxn id="57" idx="0"/>
              <a:endCxn id="57"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61" name="Straight Connector 60"/>
            <p:cNvCxnSpPr>
              <a:stCxn id="57" idx="1"/>
              <a:endCxn id="57"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sp>
        <p:nvSpPr>
          <p:cNvPr id="155" name="Rectangle 154"/>
          <p:cNvSpPr/>
          <p:nvPr/>
        </p:nvSpPr>
        <p:spPr bwMode="auto">
          <a:xfrm>
            <a:off x="5943600" y="1600200"/>
            <a:ext cx="2743200" cy="27432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156" name="TextBox 155"/>
          <p:cNvSpPr txBox="1"/>
          <p:nvPr/>
        </p:nvSpPr>
        <p:spPr>
          <a:xfrm>
            <a:off x="5791200" y="4419600"/>
            <a:ext cx="3048000" cy="1447800"/>
          </a:xfrm>
          <a:prstGeom prst="rect">
            <a:avLst/>
          </a:prstGeom>
          <a:noFill/>
        </p:spPr>
        <p:txBody>
          <a:bodyPr wrap="square" lIns="0" tIns="0" rIns="0" bIns="0" rtlCol="0" anchor="t" anchorCtr="0">
            <a:noAutofit/>
          </a:bodyPr>
          <a:lstStyle/>
          <a:p>
            <a:pPr algn="ctr"/>
            <a:r>
              <a:rPr lang="en-US" sz="1800" dirty="0" smtClean="0"/>
              <a:t>A coarser level (spacing=2h) may have smaller (2x2) boxes decomposed the same way…</a:t>
            </a:r>
            <a:endParaRPr lang="en-US" sz="1800" dirty="0"/>
          </a:p>
        </p:txBody>
      </p:sp>
      <p:grpSp>
        <p:nvGrpSpPr>
          <p:cNvPr id="6" name="Group 55"/>
          <p:cNvGrpSpPr/>
          <p:nvPr/>
        </p:nvGrpSpPr>
        <p:grpSpPr>
          <a:xfrm>
            <a:off x="6858000" y="3429794"/>
            <a:ext cx="914400" cy="915194"/>
            <a:chOff x="5334000" y="1676400"/>
            <a:chExt cx="914400" cy="915194"/>
          </a:xfrm>
          <a:solidFill>
            <a:srgbClr val="66FFCC"/>
          </a:solidFill>
        </p:grpSpPr>
        <p:sp>
          <p:nvSpPr>
            <p:cNvPr id="81" name="Rectangle 80"/>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82" name="Straight Connector 81"/>
            <p:cNvCxnSpPr>
              <a:stCxn id="81" idx="0"/>
              <a:endCxn id="81"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85" name="Straight Connector 84"/>
            <p:cNvCxnSpPr>
              <a:stCxn id="81" idx="1"/>
              <a:endCxn id="81"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7" name="Group 55"/>
          <p:cNvGrpSpPr/>
          <p:nvPr/>
        </p:nvGrpSpPr>
        <p:grpSpPr>
          <a:xfrm>
            <a:off x="7772400" y="3432970"/>
            <a:ext cx="914400" cy="915194"/>
            <a:chOff x="5334000" y="1676400"/>
            <a:chExt cx="914400" cy="915194"/>
          </a:xfrm>
          <a:solidFill>
            <a:srgbClr val="FFCC66"/>
          </a:solidFill>
        </p:grpSpPr>
        <p:sp>
          <p:nvSpPr>
            <p:cNvPr id="89" name="Rectangle 88"/>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90" name="Straight Connector 89"/>
            <p:cNvCxnSpPr>
              <a:stCxn id="89" idx="0"/>
              <a:endCxn id="89"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3" name="Straight Connector 92"/>
            <p:cNvCxnSpPr>
              <a:stCxn id="89" idx="1"/>
              <a:endCxn id="89"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8" name="Group 55"/>
          <p:cNvGrpSpPr/>
          <p:nvPr/>
        </p:nvGrpSpPr>
        <p:grpSpPr>
          <a:xfrm>
            <a:off x="5943600" y="2515394"/>
            <a:ext cx="914400" cy="915194"/>
            <a:chOff x="5334000" y="1676400"/>
            <a:chExt cx="914400" cy="915194"/>
          </a:xfrm>
          <a:solidFill>
            <a:srgbClr val="66FFCC"/>
          </a:solidFill>
        </p:grpSpPr>
        <p:sp>
          <p:nvSpPr>
            <p:cNvPr id="97" name="Rectangle 96"/>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98" name="Straight Connector 97"/>
            <p:cNvCxnSpPr>
              <a:stCxn id="97" idx="0"/>
              <a:endCxn id="97"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1" name="Straight Connector 100"/>
            <p:cNvCxnSpPr>
              <a:stCxn id="97" idx="1"/>
              <a:endCxn id="97"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9" name="Group 55"/>
          <p:cNvGrpSpPr/>
          <p:nvPr/>
        </p:nvGrpSpPr>
        <p:grpSpPr>
          <a:xfrm>
            <a:off x="6858000" y="2518570"/>
            <a:ext cx="914400" cy="915194"/>
            <a:chOff x="5334000" y="1676400"/>
            <a:chExt cx="914400" cy="915194"/>
          </a:xfrm>
          <a:solidFill>
            <a:srgbClr val="CCFF66"/>
          </a:solidFill>
        </p:grpSpPr>
        <p:sp>
          <p:nvSpPr>
            <p:cNvPr id="105" name="Rectangle 104"/>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06" name="Straight Connector 105"/>
            <p:cNvCxnSpPr>
              <a:stCxn id="105" idx="0"/>
              <a:endCxn id="105"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9" name="Straight Connector 108"/>
            <p:cNvCxnSpPr>
              <a:stCxn id="105" idx="1"/>
              <a:endCxn id="105"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10" name="Group 55"/>
          <p:cNvGrpSpPr/>
          <p:nvPr/>
        </p:nvGrpSpPr>
        <p:grpSpPr>
          <a:xfrm>
            <a:off x="7772400" y="2521746"/>
            <a:ext cx="914400" cy="915194"/>
            <a:chOff x="5334000" y="1676400"/>
            <a:chExt cx="914400" cy="915194"/>
          </a:xfrm>
          <a:solidFill>
            <a:srgbClr val="66CCFF"/>
          </a:solidFill>
        </p:grpSpPr>
        <p:sp>
          <p:nvSpPr>
            <p:cNvPr id="113" name="Rectangle 112"/>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14" name="Straight Connector 113"/>
            <p:cNvCxnSpPr>
              <a:stCxn id="113" idx="0"/>
              <a:endCxn id="113"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17" name="Straight Connector 116"/>
            <p:cNvCxnSpPr>
              <a:stCxn id="113" idx="1"/>
              <a:endCxn id="113"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11" name="Group 55"/>
          <p:cNvGrpSpPr/>
          <p:nvPr/>
        </p:nvGrpSpPr>
        <p:grpSpPr>
          <a:xfrm>
            <a:off x="5943600" y="1604170"/>
            <a:ext cx="914400" cy="915194"/>
            <a:chOff x="5334000" y="1676400"/>
            <a:chExt cx="914400" cy="915194"/>
          </a:xfrm>
          <a:solidFill>
            <a:srgbClr val="CCFF66"/>
          </a:solidFill>
        </p:grpSpPr>
        <p:sp>
          <p:nvSpPr>
            <p:cNvPr id="121" name="Rectangle 120"/>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22" name="Straight Connector 121"/>
            <p:cNvCxnSpPr>
              <a:stCxn id="121" idx="0"/>
              <a:endCxn id="121"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25" name="Straight Connector 124"/>
            <p:cNvCxnSpPr>
              <a:stCxn id="121" idx="1"/>
              <a:endCxn id="121"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12" name="Group 55"/>
          <p:cNvGrpSpPr/>
          <p:nvPr/>
        </p:nvGrpSpPr>
        <p:grpSpPr>
          <a:xfrm>
            <a:off x="6858000" y="1607346"/>
            <a:ext cx="914400" cy="915194"/>
            <a:chOff x="5334000" y="1676400"/>
            <a:chExt cx="914400" cy="915194"/>
          </a:xfrm>
          <a:solidFill>
            <a:srgbClr val="FFCC66"/>
          </a:solidFill>
        </p:grpSpPr>
        <p:sp>
          <p:nvSpPr>
            <p:cNvPr id="129" name="Rectangle 128"/>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30" name="Straight Connector 129"/>
            <p:cNvCxnSpPr>
              <a:stCxn id="129" idx="0"/>
              <a:endCxn id="129"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33" name="Straight Connector 132"/>
            <p:cNvCxnSpPr>
              <a:stCxn id="129" idx="1"/>
              <a:endCxn id="129"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13" name="Group 55"/>
          <p:cNvGrpSpPr/>
          <p:nvPr/>
        </p:nvGrpSpPr>
        <p:grpSpPr>
          <a:xfrm>
            <a:off x="7772400" y="1610522"/>
            <a:ext cx="914400" cy="915194"/>
            <a:chOff x="5334000" y="1676400"/>
            <a:chExt cx="914400" cy="915194"/>
          </a:xfrm>
          <a:solidFill>
            <a:srgbClr val="66CCFF"/>
          </a:solidFill>
        </p:grpSpPr>
        <p:sp>
          <p:nvSpPr>
            <p:cNvPr id="137" name="Rectangle 136"/>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38" name="Straight Connector 137"/>
            <p:cNvCxnSpPr>
              <a:stCxn id="137" idx="0"/>
              <a:endCxn id="137"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41" name="Straight Connector 140"/>
            <p:cNvCxnSpPr>
              <a:stCxn id="137" idx="1"/>
              <a:endCxn id="137"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sp>
        <p:nvSpPr>
          <p:cNvPr id="79" name="TextBox 78"/>
          <p:cNvSpPr txBox="1"/>
          <p:nvPr/>
        </p:nvSpPr>
        <p:spPr>
          <a:xfrm>
            <a:off x="5943600" y="1143000"/>
            <a:ext cx="2743200" cy="457200"/>
          </a:xfrm>
          <a:prstGeom prst="rect">
            <a:avLst/>
          </a:prstGeom>
          <a:noFill/>
        </p:spPr>
        <p:txBody>
          <a:bodyPr wrap="none" lIns="0" tIns="0" rIns="0" bIns="0" rtlCol="0" anchor="ctr" anchorCtr="0">
            <a:noAutofit/>
          </a:bodyPr>
          <a:lstStyle/>
          <a:p>
            <a:pPr algn="ctr"/>
            <a:r>
              <a:rPr lang="en-US" sz="1800" dirty="0" smtClean="0"/>
              <a:t>example for illustration purposes…</a:t>
            </a:r>
            <a:endParaRPr lang="en-US" sz="1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a:t>
            </a:r>
            <a:br>
              <a:rPr lang="en-US" dirty="0" smtClean="0"/>
            </a:br>
            <a:r>
              <a:rPr lang="en-US" sz="1600" dirty="0" smtClean="0"/>
              <a:t>(the domain at a grid spacing 2h)</a:t>
            </a:r>
            <a:endParaRPr lang="en-US" sz="1600" dirty="0"/>
          </a:p>
        </p:txBody>
      </p:sp>
      <p:sp>
        <p:nvSpPr>
          <p:cNvPr id="3" name="Content Placeholder 2"/>
          <p:cNvSpPr>
            <a:spLocks noGrp="1"/>
          </p:cNvSpPr>
          <p:nvPr>
            <p:ph idx="1"/>
          </p:nvPr>
        </p:nvSpPr>
        <p:spPr>
          <a:xfrm>
            <a:off x="455612" y="1143000"/>
            <a:ext cx="5029200" cy="5256213"/>
          </a:xfrm>
        </p:spPr>
        <p:txBody>
          <a:bodyPr/>
          <a:lstStyle/>
          <a:p>
            <a:r>
              <a:rPr lang="en-US" sz="1800" dirty="0" smtClean="0"/>
              <a:t>HPGMG Creates a hierarchy of ‘</a:t>
            </a:r>
            <a:r>
              <a:rPr lang="en-US" sz="1800" b="1" dirty="0" smtClean="0">
                <a:solidFill>
                  <a:srgbClr val="0000FF"/>
                </a:solidFill>
              </a:rPr>
              <a:t>levels</a:t>
            </a:r>
            <a:r>
              <a:rPr lang="en-US" sz="1800" dirty="0" smtClean="0"/>
              <a:t>’ </a:t>
            </a:r>
          </a:p>
          <a:p>
            <a:pPr lvl="1"/>
            <a:r>
              <a:rPr lang="en-US" sz="1200" dirty="0" smtClean="0"/>
              <a:t>each level is (currently) a cubical domain partitioned into cubical boxes</a:t>
            </a:r>
          </a:p>
          <a:p>
            <a:pPr lvl="1"/>
            <a:r>
              <a:rPr lang="en-US" sz="1200" dirty="0" smtClean="0"/>
              <a:t>each level has a unique grid spacing ‘</a:t>
            </a:r>
            <a:r>
              <a:rPr lang="en-US" sz="1200" dirty="0" err="1" smtClean="0"/>
              <a:t>h</a:t>
            </a:r>
            <a:r>
              <a:rPr lang="en-US" sz="1200" dirty="0" smtClean="0"/>
              <a:t>’ which differs by a factor of 2x from its coarse and fine neighboring levels</a:t>
            </a:r>
          </a:p>
          <a:p>
            <a:pPr lvl="1"/>
            <a:r>
              <a:rPr lang="en-US" sz="1200" dirty="0" smtClean="0"/>
              <a:t>boxes can either be smaller, the same size, or larger on coarser levels (but total number of cells is always 8x less) </a:t>
            </a:r>
          </a:p>
          <a:p>
            <a:r>
              <a:rPr lang="en-US" sz="1800" dirty="0" smtClean="0"/>
              <a:t>Boxes are distributed among processes</a:t>
            </a:r>
          </a:p>
          <a:p>
            <a:pPr lvl="1"/>
            <a:r>
              <a:rPr lang="en-US" sz="1200" dirty="0" smtClean="0"/>
              <a:t>in </a:t>
            </a:r>
            <a:r>
              <a:rPr lang="en-US" sz="1200" b="1" dirty="0" err="1" smtClean="0">
                <a:solidFill>
                  <a:srgbClr val="0000FF"/>
                </a:solidFill>
              </a:rPr>
              <a:t>level.c</a:t>
            </a:r>
            <a:r>
              <a:rPr lang="en-US" sz="1200" dirty="0" smtClean="0"/>
              <a:t>, a 3D array is created and populated with the MPI rank of the owner of each box.</a:t>
            </a:r>
          </a:p>
          <a:p>
            <a:pPr lvl="1"/>
            <a:r>
              <a:rPr lang="en-US" sz="1200" dirty="0" smtClean="0"/>
              <a:t>All communication routines are built using this 3D array</a:t>
            </a:r>
          </a:p>
          <a:p>
            <a:pPr lvl="1"/>
            <a:r>
              <a:rPr lang="en-US" sz="1200" dirty="0" smtClean="0"/>
              <a:t>Researchers can replace the existing domain decomposition options (</a:t>
            </a:r>
            <a:r>
              <a:rPr lang="en-US" sz="1200" b="1" dirty="0" smtClean="0">
                <a:solidFill>
                  <a:srgbClr val="0000FF"/>
                </a:solidFill>
              </a:rPr>
              <a:t>populate this 3D array</a:t>
            </a:r>
            <a:r>
              <a:rPr lang="en-US" sz="1200" dirty="0" smtClean="0"/>
              <a:t>) with something more sophisticated </a:t>
            </a:r>
            <a:r>
              <a:rPr lang="en-US" sz="1200" b="1" dirty="0" smtClean="0">
                <a:solidFill>
                  <a:srgbClr val="0000FF"/>
                </a:solidFill>
              </a:rPr>
              <a:t>without changing any other code </a:t>
            </a:r>
          </a:p>
          <a:p>
            <a:r>
              <a:rPr lang="en-US" sz="1800" dirty="0" smtClean="0"/>
              <a:t>On a given level, a process can have any number of boxes (even none)</a:t>
            </a:r>
          </a:p>
          <a:p>
            <a:pPr lvl="1"/>
            <a:r>
              <a:rPr lang="en-US" sz="1200" b="1" dirty="0" smtClean="0">
                <a:solidFill>
                  <a:srgbClr val="FF0080"/>
                </a:solidFill>
              </a:rPr>
              <a:t>Not all processes have the same number of boxes (load imbalance, fewer boxes deep in the </a:t>
            </a:r>
            <a:r>
              <a:rPr lang="en-US" sz="1200" b="1" dirty="0" err="1" smtClean="0">
                <a:solidFill>
                  <a:srgbClr val="FF0080"/>
                </a:solidFill>
              </a:rPr>
              <a:t>v</a:t>
            </a:r>
            <a:r>
              <a:rPr lang="en-US" sz="1200" b="1" dirty="0" smtClean="0">
                <a:solidFill>
                  <a:srgbClr val="FF0080"/>
                </a:solidFill>
              </a:rPr>
              <a:t>-cycle)</a:t>
            </a:r>
          </a:p>
          <a:p>
            <a:pPr lvl="1"/>
            <a:r>
              <a:rPr lang="en-US" sz="1200" dirty="0" smtClean="0"/>
              <a:t>An ‘</a:t>
            </a:r>
            <a:r>
              <a:rPr lang="en-US" sz="1200" b="1" dirty="0" smtClean="0">
                <a:solidFill>
                  <a:srgbClr val="0000FF"/>
                </a:solidFill>
              </a:rPr>
              <a:t>active</a:t>
            </a:r>
            <a:r>
              <a:rPr lang="en-US" sz="1200" dirty="0" smtClean="0"/>
              <a:t>’ process is a process that has work on the current or deeper levels</a:t>
            </a:r>
          </a:p>
          <a:p>
            <a:pPr lvl="1"/>
            <a:r>
              <a:rPr lang="en-US" sz="1200" dirty="0" smtClean="0"/>
              <a:t>Inactive processes drop out (complex MPI DAG)</a:t>
            </a:r>
          </a:p>
          <a:p>
            <a:pPr lvl="1"/>
            <a:r>
              <a:rPr lang="en-US" sz="1200" dirty="0" smtClean="0"/>
              <a:t>HPGMG creates a </a:t>
            </a:r>
            <a:r>
              <a:rPr lang="en-US" sz="1200" dirty="0" err="1" smtClean="0"/>
              <a:t>subcommunicator</a:t>
            </a:r>
            <a:r>
              <a:rPr lang="en-US" sz="1200" dirty="0" smtClean="0"/>
              <a:t> for each level to minimize any global communication</a:t>
            </a:r>
          </a:p>
          <a:p>
            <a:endParaRPr lang="en-US" sz="1200"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31</a:t>
            </a:fld>
            <a:endParaRPr lang="en-US"/>
          </a:p>
        </p:txBody>
      </p:sp>
      <p:grpSp>
        <p:nvGrpSpPr>
          <p:cNvPr id="5" name="Group 55"/>
          <p:cNvGrpSpPr/>
          <p:nvPr/>
        </p:nvGrpSpPr>
        <p:grpSpPr>
          <a:xfrm>
            <a:off x="5943600" y="1600199"/>
            <a:ext cx="2743200" cy="2741616"/>
            <a:chOff x="5334000" y="1675605"/>
            <a:chExt cx="914400" cy="915989"/>
          </a:xfrm>
          <a:solidFill>
            <a:srgbClr val="66FFCC"/>
          </a:solidFill>
        </p:grpSpPr>
        <p:sp>
          <p:nvSpPr>
            <p:cNvPr id="57" name="Rectangle 56"/>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58" name="Straight Connector 57"/>
            <p:cNvCxnSpPr>
              <a:stCxn id="57" idx="0"/>
              <a:endCxn id="57"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59" name="Straight Connector 58"/>
            <p:cNvCxnSpPr/>
            <p:nvPr/>
          </p:nvCxnSpPr>
          <p:spPr bwMode="auto">
            <a:xfrm rot="16200000" flipH="1">
              <a:off x="5028406"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60" name="Straight Connector 59"/>
            <p:cNvCxnSpPr/>
            <p:nvPr/>
          </p:nvCxnSpPr>
          <p:spPr bwMode="auto">
            <a:xfrm rot="16200000" flipH="1">
              <a:off x="5638006" y="213201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61" name="Straight Connector 60"/>
            <p:cNvCxnSpPr>
              <a:stCxn id="57" idx="1"/>
              <a:endCxn id="57"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62" name="Straight Connector 61"/>
            <p:cNvCxnSpPr/>
            <p:nvPr/>
          </p:nvCxnSpPr>
          <p:spPr bwMode="auto">
            <a:xfrm rot="10800000" flipH="1">
              <a:off x="5334000" y="198111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63" name="Straight Connector 62"/>
            <p:cNvCxnSpPr/>
            <p:nvPr/>
          </p:nvCxnSpPr>
          <p:spPr bwMode="auto">
            <a:xfrm rot="10800000" flipH="1">
              <a:off x="5334000" y="2285029"/>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80" name="Straight Connector 79"/>
            <p:cNvCxnSpPr/>
            <p:nvPr/>
          </p:nvCxnSpPr>
          <p:spPr bwMode="auto">
            <a:xfrm rot="16200000" flipH="1">
              <a:off x="5180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88" name="Straight Connector 87"/>
            <p:cNvCxnSpPr/>
            <p:nvPr/>
          </p:nvCxnSpPr>
          <p:spPr bwMode="auto">
            <a:xfrm rot="16200000" flipH="1">
              <a:off x="5485606" y="213201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6" name="Straight Connector 95"/>
            <p:cNvCxnSpPr/>
            <p:nvPr/>
          </p:nvCxnSpPr>
          <p:spPr bwMode="auto">
            <a:xfrm rot="10800000" flipH="1">
              <a:off x="5334000" y="1828358"/>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4" name="Straight Connector 103"/>
            <p:cNvCxnSpPr/>
            <p:nvPr/>
          </p:nvCxnSpPr>
          <p:spPr bwMode="auto">
            <a:xfrm rot="10800000" flipH="1">
              <a:off x="5334000" y="2437783"/>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sp>
        <p:nvSpPr>
          <p:cNvPr id="155" name="Rectangle 154"/>
          <p:cNvSpPr/>
          <p:nvPr/>
        </p:nvSpPr>
        <p:spPr bwMode="auto">
          <a:xfrm>
            <a:off x="5943600" y="1600200"/>
            <a:ext cx="2743200" cy="27432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156" name="TextBox 155"/>
          <p:cNvSpPr txBox="1"/>
          <p:nvPr/>
        </p:nvSpPr>
        <p:spPr>
          <a:xfrm>
            <a:off x="5943600" y="4419600"/>
            <a:ext cx="2743200" cy="1447800"/>
          </a:xfrm>
          <a:prstGeom prst="rect">
            <a:avLst/>
          </a:prstGeom>
          <a:noFill/>
        </p:spPr>
        <p:txBody>
          <a:bodyPr wrap="square" lIns="0" tIns="0" rIns="0" bIns="0" rtlCol="0" anchor="t" anchorCtr="0">
            <a:noAutofit/>
          </a:bodyPr>
          <a:lstStyle/>
          <a:p>
            <a:pPr algn="ctr"/>
            <a:r>
              <a:rPr lang="en-US" sz="1800" dirty="0" smtClean="0"/>
              <a:t>…or may have only one box owned by process 0.</a:t>
            </a:r>
          </a:p>
          <a:p>
            <a:pPr algn="ctr"/>
            <a:endParaRPr lang="en-US" sz="1800" dirty="0" smtClean="0"/>
          </a:p>
          <a:p>
            <a:pPr algn="ctr"/>
            <a:r>
              <a:rPr lang="en-US" sz="1800" dirty="0" smtClean="0"/>
              <a:t>MPI processes 1, 2, and 3 would thus be inactive.</a:t>
            </a:r>
            <a:endParaRPr lang="en-US" sz="1800" dirty="0"/>
          </a:p>
        </p:txBody>
      </p:sp>
      <p:sp>
        <p:nvSpPr>
          <p:cNvPr id="79" name="TextBox 78"/>
          <p:cNvSpPr txBox="1"/>
          <p:nvPr/>
        </p:nvSpPr>
        <p:spPr>
          <a:xfrm>
            <a:off x="5943600" y="1143000"/>
            <a:ext cx="2743200" cy="457200"/>
          </a:xfrm>
          <a:prstGeom prst="rect">
            <a:avLst/>
          </a:prstGeom>
          <a:noFill/>
        </p:spPr>
        <p:txBody>
          <a:bodyPr wrap="none" lIns="0" tIns="0" rIns="0" bIns="0" rtlCol="0" anchor="ctr" anchorCtr="0">
            <a:noAutofit/>
          </a:bodyPr>
          <a:lstStyle/>
          <a:p>
            <a:pPr algn="ctr"/>
            <a:r>
              <a:rPr lang="en-US" sz="1800" dirty="0" smtClean="0"/>
              <a:t>example for illustration purposes…</a:t>
            </a:r>
            <a:endParaRPr lang="en-US" sz="1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Blocks (use case #1)</a:t>
            </a:r>
            <a:br>
              <a:rPr lang="en-US" dirty="0" smtClean="0"/>
            </a:br>
            <a:r>
              <a:rPr lang="en-US" sz="1600" dirty="0" smtClean="0"/>
              <a:t>flatten computation for efficient threading of operators</a:t>
            </a:r>
            <a:endParaRPr lang="en-US" sz="1600" dirty="0"/>
          </a:p>
        </p:txBody>
      </p:sp>
      <p:sp>
        <p:nvSpPr>
          <p:cNvPr id="3" name="Content Placeholder 2"/>
          <p:cNvSpPr>
            <a:spLocks noGrp="1"/>
          </p:cNvSpPr>
          <p:nvPr>
            <p:ph idx="1"/>
          </p:nvPr>
        </p:nvSpPr>
        <p:spPr>
          <a:xfrm>
            <a:off x="455613" y="1143000"/>
            <a:ext cx="4116387" cy="5256213"/>
          </a:xfrm>
        </p:spPr>
        <p:txBody>
          <a:bodyPr/>
          <a:lstStyle/>
          <a:p>
            <a:r>
              <a:rPr lang="en-US" sz="1800" dirty="0" smtClean="0"/>
              <a:t>HPGMG varies between coarse- and fine-grained parallelism</a:t>
            </a:r>
          </a:p>
          <a:p>
            <a:pPr lvl="1"/>
            <a:r>
              <a:rPr lang="en-US" sz="1200" dirty="0" smtClean="0"/>
              <a:t>One can have anywhere from 0 to perhaps 64 boxes per process</a:t>
            </a:r>
          </a:p>
          <a:p>
            <a:pPr lvl="1"/>
            <a:r>
              <a:rPr lang="en-US" sz="1200" b="1" dirty="0" smtClean="0">
                <a:solidFill>
                  <a:srgbClr val="FF0080"/>
                </a:solidFill>
              </a:rPr>
              <a:t>Due to agglomeration the active number of boxes varies over the course of a solve</a:t>
            </a:r>
          </a:p>
          <a:p>
            <a:pPr lvl="1"/>
            <a:r>
              <a:rPr lang="en-US" sz="1200" dirty="0" smtClean="0"/>
              <a:t>Depending on level in the </a:t>
            </a:r>
            <a:r>
              <a:rPr lang="en-US" sz="1200" dirty="0" err="1" smtClean="0"/>
              <a:t>v</a:t>
            </a:r>
            <a:r>
              <a:rPr lang="en-US" sz="1200" dirty="0" smtClean="0"/>
              <a:t>-cycle, </a:t>
            </a:r>
            <a:r>
              <a:rPr lang="en-US" sz="1200" b="1" dirty="0" smtClean="0">
                <a:solidFill>
                  <a:srgbClr val="FF0080"/>
                </a:solidFill>
              </a:rPr>
              <a:t>the size of each box varies exponentially</a:t>
            </a:r>
          </a:p>
          <a:p>
            <a:pPr lvl="1"/>
            <a:r>
              <a:rPr lang="en-US" sz="1200" dirty="0" smtClean="0"/>
              <a:t>Although there are many ways of expressing this parallelism in </a:t>
            </a:r>
            <a:r>
              <a:rPr lang="en-US" sz="1200" dirty="0" err="1" smtClean="0"/>
              <a:t>OpenMP</a:t>
            </a:r>
            <a:r>
              <a:rPr lang="en-US" sz="1200" dirty="0" smtClean="0"/>
              <a:t> (collapse(2), nested, tasks, etc…), performance portability across compilers is illusive</a:t>
            </a:r>
          </a:p>
          <a:p>
            <a:r>
              <a:rPr lang="en-US" sz="1800" dirty="0" smtClean="0"/>
              <a:t>‘</a:t>
            </a:r>
            <a:r>
              <a:rPr lang="en-US" sz="1800" b="1" dirty="0" smtClean="0">
                <a:solidFill>
                  <a:srgbClr val="0000FF"/>
                </a:solidFill>
              </a:rPr>
              <a:t>Blocks</a:t>
            </a:r>
            <a:r>
              <a:rPr lang="en-US" sz="1800" dirty="0" smtClean="0"/>
              <a:t>’ are a tiling/flattening of the loop iteration space</a:t>
            </a:r>
          </a:p>
          <a:p>
            <a:pPr lvl="1"/>
            <a:r>
              <a:rPr lang="en-US" sz="1200" dirty="0" smtClean="0"/>
              <a:t>take highly-variable 4 deep loop nest (</a:t>
            </a:r>
            <a:r>
              <a:rPr lang="en-US" sz="1200" dirty="0" err="1" smtClean="0"/>
              <a:t>box,i,j,k</a:t>
            </a:r>
            <a:r>
              <a:rPr lang="en-US" sz="1200" dirty="0" smtClean="0"/>
              <a:t>) and tile to create 4-deep loop nest (</a:t>
            </a:r>
            <a:r>
              <a:rPr lang="en-US" sz="1200" dirty="0" err="1" smtClean="0"/>
              <a:t>block,bi,bj,bk</a:t>
            </a:r>
            <a:r>
              <a:rPr lang="en-US" sz="1200" dirty="0" smtClean="0"/>
              <a:t>) of roughly equal block sizes</a:t>
            </a:r>
          </a:p>
          <a:p>
            <a:pPr lvl="1"/>
            <a:r>
              <a:rPr lang="en-US" sz="1200" b="1" dirty="0" smtClean="0">
                <a:solidFill>
                  <a:srgbClr val="0000FF"/>
                </a:solidFill>
              </a:rPr>
              <a:t>blocks are just meta data !!!</a:t>
            </a:r>
          </a:p>
          <a:p>
            <a:pPr lvl="1">
              <a:buNone/>
            </a:pPr>
            <a:r>
              <a:rPr lang="en-US" sz="1200" i="1" dirty="0" smtClean="0"/>
              <a:t>	They are an auxiliary array of loop bounds used to index into box data (actual FP data)</a:t>
            </a:r>
          </a:p>
          <a:p>
            <a:pPr lvl="1"/>
            <a:r>
              <a:rPr lang="en-US" sz="1200" b="1" dirty="0" smtClean="0">
                <a:solidFill>
                  <a:srgbClr val="FF0080"/>
                </a:solidFill>
              </a:rPr>
              <a:t>Smaller blocks provide more coarse-grained TLP, but incur more overhead</a:t>
            </a:r>
          </a:p>
          <a:p>
            <a:pPr lvl="1"/>
            <a:r>
              <a:rPr lang="en-US" sz="1200" b="1" dirty="0" smtClean="0">
                <a:solidFill>
                  <a:srgbClr val="0000FF"/>
                </a:solidFill>
              </a:rPr>
              <a:t>Large blocks provide more fine TLP/SIMD</a:t>
            </a:r>
          </a:p>
          <a:p>
            <a:pPr lvl="1"/>
            <a:r>
              <a:rPr lang="en-US" sz="1200" dirty="0" smtClean="0"/>
              <a:t>A block has dimension and both read and write (source/</a:t>
            </a:r>
            <a:r>
              <a:rPr lang="en-US" sz="1200" dirty="0" err="1" smtClean="0"/>
              <a:t>dest</a:t>
            </a:r>
            <a:r>
              <a:rPr lang="en-US" sz="1200" dirty="0" smtClean="0"/>
              <a:t>) </a:t>
            </a:r>
            <a:r>
              <a:rPr lang="en-US" sz="1200" dirty="0" err="1" smtClean="0"/>
              <a:t>boxID</a:t>
            </a:r>
            <a:r>
              <a:rPr lang="en-US" sz="1200" dirty="0" smtClean="0"/>
              <a:t>, and </a:t>
            </a:r>
            <a:r>
              <a:rPr lang="en-US" sz="1200" dirty="0" err="1" smtClean="0"/>
              <a:t>i,j,k</a:t>
            </a:r>
            <a:r>
              <a:rPr lang="en-US" sz="1200" dirty="0" smtClean="0"/>
              <a:t> coordinates.</a:t>
            </a:r>
          </a:p>
          <a:p>
            <a:pPr lvl="1">
              <a:buNone/>
            </a:pPr>
            <a:endParaRPr lang="en-US" sz="1200" b="1" dirty="0" smtClean="0">
              <a:solidFill>
                <a:srgbClr val="0000FF"/>
              </a:solidFill>
            </a:endParaRPr>
          </a:p>
          <a:p>
            <a:endParaRPr lang="en-US" sz="1200"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32</a:t>
            </a:fld>
            <a:endParaRPr lang="en-US"/>
          </a:p>
        </p:txBody>
      </p:sp>
      <p:grpSp>
        <p:nvGrpSpPr>
          <p:cNvPr id="187" name="Group 186"/>
          <p:cNvGrpSpPr/>
          <p:nvPr/>
        </p:nvGrpSpPr>
        <p:grpSpPr>
          <a:xfrm>
            <a:off x="4648200" y="1446212"/>
            <a:ext cx="1828800" cy="1830388"/>
            <a:chOff x="4648200" y="1446212"/>
            <a:chExt cx="1828800" cy="1830388"/>
          </a:xfrm>
        </p:grpSpPr>
        <p:grpSp>
          <p:nvGrpSpPr>
            <p:cNvPr id="5" name="Group 55"/>
            <p:cNvGrpSpPr/>
            <p:nvPr/>
          </p:nvGrpSpPr>
          <p:grpSpPr>
            <a:xfrm>
              <a:off x="4648200" y="2360612"/>
              <a:ext cx="914400" cy="915988"/>
              <a:chOff x="5334000" y="1675606"/>
              <a:chExt cx="914400" cy="915988"/>
            </a:xfrm>
            <a:solidFill>
              <a:srgbClr val="66FFCC"/>
            </a:solidFill>
          </p:grpSpPr>
          <p:sp>
            <p:nvSpPr>
              <p:cNvPr id="6" name="Rectangle 5"/>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7" name="Straight Connector 6"/>
              <p:cNvCxnSpPr>
                <a:stCxn id="6" idx="0"/>
                <a:endCxn id="6"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8" name="Straight Connector 7"/>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 name="Straight Connector 8"/>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 name="Straight Connector 9"/>
              <p:cNvCxnSpPr>
                <a:stCxn id="6" idx="1"/>
                <a:endCxn id="6"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1" name="Straight Connector 10"/>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2" name="Straight Connector 11"/>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13" name="Group 55"/>
            <p:cNvGrpSpPr/>
            <p:nvPr/>
          </p:nvGrpSpPr>
          <p:grpSpPr>
            <a:xfrm>
              <a:off x="5562600" y="2360612"/>
              <a:ext cx="914400" cy="915988"/>
              <a:chOff x="5334000" y="1675606"/>
              <a:chExt cx="914400" cy="915988"/>
            </a:xfrm>
            <a:solidFill>
              <a:srgbClr val="66FFCC"/>
            </a:solidFill>
          </p:grpSpPr>
          <p:sp>
            <p:nvSpPr>
              <p:cNvPr id="14" name="Rectangle 13"/>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5" name="Straight Connector 14"/>
              <p:cNvCxnSpPr>
                <a:stCxn id="14" idx="0"/>
                <a:endCxn id="14"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6" name="Straight Connector 15"/>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7" name="Straight Connector 16"/>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8" name="Straight Connector 17"/>
              <p:cNvCxnSpPr>
                <a:stCxn id="14" idx="1"/>
                <a:endCxn id="14"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9" name="Straight Connector 18"/>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20" name="Straight Connector 19"/>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29" name="Group 55"/>
            <p:cNvGrpSpPr/>
            <p:nvPr/>
          </p:nvGrpSpPr>
          <p:grpSpPr>
            <a:xfrm>
              <a:off x="4648200" y="1446212"/>
              <a:ext cx="914400" cy="915988"/>
              <a:chOff x="5334000" y="1675606"/>
              <a:chExt cx="914400" cy="915988"/>
            </a:xfrm>
            <a:solidFill>
              <a:srgbClr val="66FFCC"/>
            </a:solidFill>
          </p:grpSpPr>
          <p:sp>
            <p:nvSpPr>
              <p:cNvPr id="30" name="Rectangle 29"/>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31" name="Straight Connector 30"/>
              <p:cNvCxnSpPr>
                <a:stCxn id="30" idx="0"/>
                <a:endCxn id="30"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32" name="Straight Connector 31"/>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33" name="Straight Connector 32"/>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34" name="Straight Connector 33"/>
              <p:cNvCxnSpPr>
                <a:stCxn id="30" idx="1"/>
                <a:endCxn id="30"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35" name="Straight Connector 34"/>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36" name="Straight Connector 35"/>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grpSp>
        <p:nvGrpSpPr>
          <p:cNvPr id="189" name="Group 188"/>
          <p:cNvGrpSpPr/>
          <p:nvPr/>
        </p:nvGrpSpPr>
        <p:grpSpPr>
          <a:xfrm>
            <a:off x="5715000" y="2359024"/>
            <a:ext cx="3276600" cy="2060576"/>
            <a:chOff x="5715000" y="2359024"/>
            <a:chExt cx="3276600" cy="2060576"/>
          </a:xfrm>
        </p:grpSpPr>
        <p:grpSp>
          <p:nvGrpSpPr>
            <p:cNvPr id="69" name="Group 55"/>
            <p:cNvGrpSpPr/>
            <p:nvPr/>
          </p:nvGrpSpPr>
          <p:grpSpPr>
            <a:xfrm>
              <a:off x="6934200" y="2359024"/>
              <a:ext cx="457200" cy="458788"/>
              <a:chOff x="5334000" y="1676400"/>
              <a:chExt cx="457200" cy="458788"/>
            </a:xfrm>
            <a:noFill/>
          </p:grpSpPr>
          <p:sp>
            <p:nvSpPr>
              <p:cNvPr id="70" name="Rectangle 69"/>
              <p:cNvSpPr/>
              <p:nvPr/>
            </p:nvSpPr>
            <p:spPr bwMode="auto">
              <a:xfrm>
                <a:off x="5334000" y="1676400"/>
                <a:ext cx="457200" cy="457994"/>
              </a:xfrm>
              <a:prstGeom prst="rect">
                <a:avLst/>
              </a:prstGeom>
              <a:grpFill/>
              <a:ln w="63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72" name="Straight Connector 71"/>
              <p:cNvCxnSpPr>
                <a:endCxn id="70" idx="2"/>
              </p:cNvCxnSpPr>
              <p:nvPr/>
            </p:nvCxnSpPr>
            <p:spPr bwMode="auto">
              <a:xfrm rot="5400000">
                <a:off x="5333603" y="1905397"/>
                <a:ext cx="457994"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75" name="Straight Connector 74"/>
              <p:cNvCxnSpPr>
                <a:endCxn id="70" idx="3"/>
              </p:cNvCxnSpPr>
              <p:nvPr/>
            </p:nvCxnSpPr>
            <p:spPr bwMode="auto">
              <a:xfrm flipV="1">
                <a:off x="5334000" y="1905397"/>
                <a:ext cx="457200" cy="1192"/>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79" name="Group 55"/>
            <p:cNvGrpSpPr/>
            <p:nvPr/>
          </p:nvGrpSpPr>
          <p:grpSpPr>
            <a:xfrm>
              <a:off x="7467600" y="2359818"/>
              <a:ext cx="457200" cy="458788"/>
              <a:chOff x="5334000" y="1676400"/>
              <a:chExt cx="457200" cy="458788"/>
            </a:xfrm>
            <a:noFill/>
          </p:grpSpPr>
          <p:sp>
            <p:nvSpPr>
              <p:cNvPr id="80" name="Rectangle 79"/>
              <p:cNvSpPr/>
              <p:nvPr/>
            </p:nvSpPr>
            <p:spPr bwMode="auto">
              <a:xfrm>
                <a:off x="5334000" y="1676400"/>
                <a:ext cx="457200" cy="457994"/>
              </a:xfrm>
              <a:prstGeom prst="rect">
                <a:avLst/>
              </a:prstGeom>
              <a:grpFill/>
              <a:ln w="63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81" name="Straight Connector 80"/>
              <p:cNvCxnSpPr>
                <a:endCxn id="80" idx="2"/>
              </p:cNvCxnSpPr>
              <p:nvPr/>
            </p:nvCxnSpPr>
            <p:spPr bwMode="auto">
              <a:xfrm rot="5400000">
                <a:off x="5333603" y="1905397"/>
                <a:ext cx="457994"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82" name="Straight Connector 81"/>
              <p:cNvCxnSpPr>
                <a:endCxn id="80" idx="3"/>
              </p:cNvCxnSpPr>
              <p:nvPr/>
            </p:nvCxnSpPr>
            <p:spPr bwMode="auto">
              <a:xfrm flipV="1">
                <a:off x="5334000" y="1905397"/>
                <a:ext cx="457200" cy="1192"/>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83" name="Group 55"/>
            <p:cNvGrpSpPr/>
            <p:nvPr/>
          </p:nvGrpSpPr>
          <p:grpSpPr>
            <a:xfrm>
              <a:off x="6934200" y="2893218"/>
              <a:ext cx="457200" cy="458788"/>
              <a:chOff x="5334000" y="1676400"/>
              <a:chExt cx="457200" cy="458788"/>
            </a:xfrm>
            <a:noFill/>
          </p:grpSpPr>
          <p:sp>
            <p:nvSpPr>
              <p:cNvPr id="84" name="Rectangle 83"/>
              <p:cNvSpPr/>
              <p:nvPr/>
            </p:nvSpPr>
            <p:spPr bwMode="auto">
              <a:xfrm>
                <a:off x="5334000" y="1676400"/>
                <a:ext cx="457200" cy="457994"/>
              </a:xfrm>
              <a:prstGeom prst="rect">
                <a:avLst/>
              </a:prstGeom>
              <a:grpFill/>
              <a:ln w="63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85" name="Straight Connector 84"/>
              <p:cNvCxnSpPr>
                <a:endCxn id="84" idx="2"/>
              </p:cNvCxnSpPr>
              <p:nvPr/>
            </p:nvCxnSpPr>
            <p:spPr bwMode="auto">
              <a:xfrm rot="5400000">
                <a:off x="5333603" y="1905397"/>
                <a:ext cx="457994"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86" name="Straight Connector 85"/>
              <p:cNvCxnSpPr>
                <a:endCxn id="84" idx="3"/>
              </p:cNvCxnSpPr>
              <p:nvPr/>
            </p:nvCxnSpPr>
            <p:spPr bwMode="auto">
              <a:xfrm flipV="1">
                <a:off x="5334000" y="1905397"/>
                <a:ext cx="457200" cy="1192"/>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87" name="Group 55"/>
            <p:cNvGrpSpPr/>
            <p:nvPr/>
          </p:nvGrpSpPr>
          <p:grpSpPr>
            <a:xfrm>
              <a:off x="7467600" y="2893218"/>
              <a:ext cx="457200" cy="458788"/>
              <a:chOff x="5334000" y="1676400"/>
              <a:chExt cx="457200" cy="458788"/>
            </a:xfrm>
            <a:noFill/>
          </p:grpSpPr>
          <p:sp>
            <p:nvSpPr>
              <p:cNvPr id="88" name="Rectangle 87"/>
              <p:cNvSpPr/>
              <p:nvPr/>
            </p:nvSpPr>
            <p:spPr bwMode="auto">
              <a:xfrm>
                <a:off x="5334000" y="1676400"/>
                <a:ext cx="457200" cy="457994"/>
              </a:xfrm>
              <a:prstGeom prst="rect">
                <a:avLst/>
              </a:prstGeom>
              <a:grpFill/>
              <a:ln w="63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89" name="Straight Connector 88"/>
              <p:cNvCxnSpPr>
                <a:endCxn id="88" idx="2"/>
              </p:cNvCxnSpPr>
              <p:nvPr/>
            </p:nvCxnSpPr>
            <p:spPr bwMode="auto">
              <a:xfrm rot="5400000">
                <a:off x="5333603" y="1905397"/>
                <a:ext cx="457994"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0" name="Straight Connector 89"/>
              <p:cNvCxnSpPr>
                <a:endCxn id="88" idx="3"/>
              </p:cNvCxnSpPr>
              <p:nvPr/>
            </p:nvCxnSpPr>
            <p:spPr bwMode="auto">
              <a:xfrm flipV="1">
                <a:off x="5334000" y="1905397"/>
                <a:ext cx="457200" cy="1192"/>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91" name="Group 55"/>
            <p:cNvGrpSpPr/>
            <p:nvPr/>
          </p:nvGrpSpPr>
          <p:grpSpPr>
            <a:xfrm>
              <a:off x="6934200" y="3426618"/>
              <a:ext cx="457200" cy="458788"/>
              <a:chOff x="5334000" y="1676400"/>
              <a:chExt cx="457200" cy="458788"/>
            </a:xfrm>
            <a:noFill/>
          </p:grpSpPr>
          <p:sp>
            <p:nvSpPr>
              <p:cNvPr id="92" name="Rectangle 91"/>
              <p:cNvSpPr/>
              <p:nvPr/>
            </p:nvSpPr>
            <p:spPr bwMode="auto">
              <a:xfrm>
                <a:off x="5334000" y="1676400"/>
                <a:ext cx="457200" cy="457994"/>
              </a:xfrm>
              <a:prstGeom prst="rect">
                <a:avLst/>
              </a:prstGeom>
              <a:grpFill/>
              <a:ln w="63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93" name="Straight Connector 92"/>
              <p:cNvCxnSpPr>
                <a:endCxn id="92" idx="2"/>
              </p:cNvCxnSpPr>
              <p:nvPr/>
            </p:nvCxnSpPr>
            <p:spPr bwMode="auto">
              <a:xfrm rot="5400000">
                <a:off x="5333603" y="1905397"/>
                <a:ext cx="457994"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4" name="Straight Connector 93"/>
              <p:cNvCxnSpPr>
                <a:endCxn id="92" idx="3"/>
              </p:cNvCxnSpPr>
              <p:nvPr/>
            </p:nvCxnSpPr>
            <p:spPr bwMode="auto">
              <a:xfrm flipV="1">
                <a:off x="5334000" y="1905397"/>
                <a:ext cx="457200" cy="1192"/>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95" name="Group 55"/>
            <p:cNvGrpSpPr/>
            <p:nvPr/>
          </p:nvGrpSpPr>
          <p:grpSpPr>
            <a:xfrm>
              <a:off x="7467600" y="3427412"/>
              <a:ext cx="457200" cy="458788"/>
              <a:chOff x="5334000" y="1676400"/>
              <a:chExt cx="457200" cy="458788"/>
            </a:xfrm>
            <a:noFill/>
          </p:grpSpPr>
          <p:sp>
            <p:nvSpPr>
              <p:cNvPr id="96" name="Rectangle 95"/>
              <p:cNvSpPr/>
              <p:nvPr/>
            </p:nvSpPr>
            <p:spPr bwMode="auto">
              <a:xfrm>
                <a:off x="5334000" y="1676400"/>
                <a:ext cx="457200" cy="457994"/>
              </a:xfrm>
              <a:prstGeom prst="rect">
                <a:avLst/>
              </a:prstGeom>
              <a:grpFill/>
              <a:ln w="63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97" name="Straight Connector 96"/>
              <p:cNvCxnSpPr>
                <a:endCxn id="96" idx="2"/>
              </p:cNvCxnSpPr>
              <p:nvPr/>
            </p:nvCxnSpPr>
            <p:spPr bwMode="auto">
              <a:xfrm rot="5400000">
                <a:off x="5333603" y="1905397"/>
                <a:ext cx="457994"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8" name="Straight Connector 97"/>
              <p:cNvCxnSpPr>
                <a:endCxn id="96" idx="3"/>
              </p:cNvCxnSpPr>
              <p:nvPr/>
            </p:nvCxnSpPr>
            <p:spPr bwMode="auto">
              <a:xfrm flipV="1">
                <a:off x="5334000" y="1905397"/>
                <a:ext cx="457200" cy="1192"/>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99" name="Group 55"/>
            <p:cNvGrpSpPr/>
            <p:nvPr/>
          </p:nvGrpSpPr>
          <p:grpSpPr>
            <a:xfrm>
              <a:off x="6934200" y="3960812"/>
              <a:ext cx="457200" cy="458788"/>
              <a:chOff x="5334000" y="1676400"/>
              <a:chExt cx="457200" cy="458788"/>
            </a:xfrm>
            <a:noFill/>
          </p:grpSpPr>
          <p:sp>
            <p:nvSpPr>
              <p:cNvPr id="100" name="Rectangle 99"/>
              <p:cNvSpPr/>
              <p:nvPr/>
            </p:nvSpPr>
            <p:spPr bwMode="auto">
              <a:xfrm>
                <a:off x="5334000" y="1676400"/>
                <a:ext cx="457200" cy="457994"/>
              </a:xfrm>
              <a:prstGeom prst="rect">
                <a:avLst/>
              </a:prstGeom>
              <a:grpFill/>
              <a:ln w="63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01" name="Straight Connector 100"/>
              <p:cNvCxnSpPr>
                <a:endCxn id="100" idx="2"/>
              </p:cNvCxnSpPr>
              <p:nvPr/>
            </p:nvCxnSpPr>
            <p:spPr bwMode="auto">
              <a:xfrm rot="5400000">
                <a:off x="5333603" y="1905397"/>
                <a:ext cx="457994"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2" name="Straight Connector 101"/>
              <p:cNvCxnSpPr>
                <a:endCxn id="100" idx="3"/>
              </p:cNvCxnSpPr>
              <p:nvPr/>
            </p:nvCxnSpPr>
            <p:spPr bwMode="auto">
              <a:xfrm flipV="1">
                <a:off x="5334000" y="1905397"/>
                <a:ext cx="457200" cy="1192"/>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103" name="Group 55"/>
            <p:cNvGrpSpPr/>
            <p:nvPr/>
          </p:nvGrpSpPr>
          <p:grpSpPr>
            <a:xfrm>
              <a:off x="7467600" y="3960812"/>
              <a:ext cx="457200" cy="458788"/>
              <a:chOff x="5334000" y="1676400"/>
              <a:chExt cx="457200" cy="458788"/>
            </a:xfrm>
            <a:noFill/>
          </p:grpSpPr>
          <p:sp>
            <p:nvSpPr>
              <p:cNvPr id="104" name="Rectangle 103"/>
              <p:cNvSpPr/>
              <p:nvPr/>
            </p:nvSpPr>
            <p:spPr bwMode="auto">
              <a:xfrm>
                <a:off x="5334000" y="1676400"/>
                <a:ext cx="457200" cy="457994"/>
              </a:xfrm>
              <a:prstGeom prst="rect">
                <a:avLst/>
              </a:prstGeom>
              <a:grpFill/>
              <a:ln w="63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05" name="Straight Connector 104"/>
              <p:cNvCxnSpPr>
                <a:endCxn id="104" idx="2"/>
              </p:cNvCxnSpPr>
              <p:nvPr/>
            </p:nvCxnSpPr>
            <p:spPr bwMode="auto">
              <a:xfrm rot="5400000">
                <a:off x="5333603" y="1905397"/>
                <a:ext cx="457994"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6" name="Straight Connector 105"/>
              <p:cNvCxnSpPr>
                <a:endCxn id="104" idx="3"/>
              </p:cNvCxnSpPr>
              <p:nvPr/>
            </p:nvCxnSpPr>
            <p:spPr bwMode="auto">
              <a:xfrm flipV="1">
                <a:off x="5334000" y="1905397"/>
                <a:ext cx="457200" cy="1192"/>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107" name="Group 55"/>
            <p:cNvGrpSpPr/>
            <p:nvPr/>
          </p:nvGrpSpPr>
          <p:grpSpPr>
            <a:xfrm>
              <a:off x="8001000" y="3426618"/>
              <a:ext cx="457200" cy="458788"/>
              <a:chOff x="5334000" y="1676400"/>
              <a:chExt cx="457200" cy="458788"/>
            </a:xfrm>
            <a:noFill/>
          </p:grpSpPr>
          <p:sp>
            <p:nvSpPr>
              <p:cNvPr id="108" name="Rectangle 107"/>
              <p:cNvSpPr/>
              <p:nvPr/>
            </p:nvSpPr>
            <p:spPr bwMode="auto">
              <a:xfrm>
                <a:off x="5334000" y="1676400"/>
                <a:ext cx="457200" cy="457994"/>
              </a:xfrm>
              <a:prstGeom prst="rect">
                <a:avLst/>
              </a:prstGeom>
              <a:grpFill/>
              <a:ln w="63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09" name="Straight Connector 108"/>
              <p:cNvCxnSpPr>
                <a:endCxn id="108" idx="2"/>
              </p:cNvCxnSpPr>
              <p:nvPr/>
            </p:nvCxnSpPr>
            <p:spPr bwMode="auto">
              <a:xfrm rot="5400000">
                <a:off x="5333603" y="1905397"/>
                <a:ext cx="457994"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10" name="Straight Connector 109"/>
              <p:cNvCxnSpPr>
                <a:endCxn id="108" idx="3"/>
              </p:cNvCxnSpPr>
              <p:nvPr/>
            </p:nvCxnSpPr>
            <p:spPr bwMode="auto">
              <a:xfrm flipV="1">
                <a:off x="5334000" y="1905397"/>
                <a:ext cx="457200" cy="1192"/>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111" name="Group 55"/>
            <p:cNvGrpSpPr/>
            <p:nvPr/>
          </p:nvGrpSpPr>
          <p:grpSpPr>
            <a:xfrm>
              <a:off x="8534400" y="3427412"/>
              <a:ext cx="457200" cy="458788"/>
              <a:chOff x="5334000" y="1676400"/>
              <a:chExt cx="457200" cy="458788"/>
            </a:xfrm>
            <a:noFill/>
          </p:grpSpPr>
          <p:sp>
            <p:nvSpPr>
              <p:cNvPr id="112" name="Rectangle 111"/>
              <p:cNvSpPr/>
              <p:nvPr/>
            </p:nvSpPr>
            <p:spPr bwMode="auto">
              <a:xfrm>
                <a:off x="5334000" y="1676400"/>
                <a:ext cx="457200" cy="457994"/>
              </a:xfrm>
              <a:prstGeom prst="rect">
                <a:avLst/>
              </a:prstGeom>
              <a:grpFill/>
              <a:ln w="63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13" name="Straight Connector 112"/>
              <p:cNvCxnSpPr>
                <a:endCxn id="112" idx="2"/>
              </p:cNvCxnSpPr>
              <p:nvPr/>
            </p:nvCxnSpPr>
            <p:spPr bwMode="auto">
              <a:xfrm rot="5400000">
                <a:off x="5333603" y="1905397"/>
                <a:ext cx="457994"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14" name="Straight Connector 113"/>
              <p:cNvCxnSpPr>
                <a:endCxn id="112" idx="3"/>
              </p:cNvCxnSpPr>
              <p:nvPr/>
            </p:nvCxnSpPr>
            <p:spPr bwMode="auto">
              <a:xfrm flipV="1">
                <a:off x="5334000" y="1905397"/>
                <a:ext cx="457200" cy="1192"/>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115" name="Group 55"/>
            <p:cNvGrpSpPr/>
            <p:nvPr/>
          </p:nvGrpSpPr>
          <p:grpSpPr>
            <a:xfrm>
              <a:off x="8001000" y="3960812"/>
              <a:ext cx="457200" cy="458788"/>
              <a:chOff x="5334000" y="1676400"/>
              <a:chExt cx="457200" cy="458788"/>
            </a:xfrm>
            <a:noFill/>
          </p:grpSpPr>
          <p:sp>
            <p:nvSpPr>
              <p:cNvPr id="116" name="Rectangle 115"/>
              <p:cNvSpPr/>
              <p:nvPr/>
            </p:nvSpPr>
            <p:spPr bwMode="auto">
              <a:xfrm>
                <a:off x="5334000" y="1676400"/>
                <a:ext cx="457200" cy="457994"/>
              </a:xfrm>
              <a:prstGeom prst="rect">
                <a:avLst/>
              </a:prstGeom>
              <a:grpFill/>
              <a:ln w="63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17" name="Straight Connector 116"/>
              <p:cNvCxnSpPr>
                <a:endCxn id="116" idx="2"/>
              </p:cNvCxnSpPr>
              <p:nvPr/>
            </p:nvCxnSpPr>
            <p:spPr bwMode="auto">
              <a:xfrm rot="5400000">
                <a:off x="5333603" y="1905397"/>
                <a:ext cx="457994"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18" name="Straight Connector 117"/>
              <p:cNvCxnSpPr>
                <a:endCxn id="116" idx="3"/>
              </p:cNvCxnSpPr>
              <p:nvPr/>
            </p:nvCxnSpPr>
            <p:spPr bwMode="auto">
              <a:xfrm flipV="1">
                <a:off x="5334000" y="1905397"/>
                <a:ext cx="457200" cy="1192"/>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119" name="Group 55"/>
            <p:cNvGrpSpPr/>
            <p:nvPr/>
          </p:nvGrpSpPr>
          <p:grpSpPr>
            <a:xfrm>
              <a:off x="8534400" y="3960812"/>
              <a:ext cx="457200" cy="458788"/>
              <a:chOff x="5334000" y="1676400"/>
              <a:chExt cx="457200" cy="458788"/>
            </a:xfrm>
            <a:noFill/>
          </p:grpSpPr>
          <p:sp>
            <p:nvSpPr>
              <p:cNvPr id="120" name="Rectangle 119"/>
              <p:cNvSpPr/>
              <p:nvPr/>
            </p:nvSpPr>
            <p:spPr bwMode="auto">
              <a:xfrm>
                <a:off x="5334000" y="1676400"/>
                <a:ext cx="457200" cy="457994"/>
              </a:xfrm>
              <a:prstGeom prst="rect">
                <a:avLst/>
              </a:prstGeom>
              <a:grpFill/>
              <a:ln w="63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21" name="Straight Connector 120"/>
              <p:cNvCxnSpPr>
                <a:endCxn id="120" idx="2"/>
              </p:cNvCxnSpPr>
              <p:nvPr/>
            </p:nvCxnSpPr>
            <p:spPr bwMode="auto">
              <a:xfrm rot="5400000">
                <a:off x="5333603" y="1905397"/>
                <a:ext cx="457994"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22" name="Straight Connector 121"/>
              <p:cNvCxnSpPr>
                <a:endCxn id="120" idx="3"/>
              </p:cNvCxnSpPr>
              <p:nvPr/>
            </p:nvCxnSpPr>
            <p:spPr bwMode="auto">
              <a:xfrm flipV="1">
                <a:off x="5334000" y="1905397"/>
                <a:ext cx="457200" cy="1192"/>
              </a:xfrm>
              <a:prstGeom prst="line">
                <a:avLst/>
              </a:prstGeom>
              <a:grpFill/>
              <a:ln w="6350" cap="flat" cmpd="sng" algn="ctr">
                <a:solidFill>
                  <a:schemeClr val="bg1">
                    <a:lumMod val="50000"/>
                  </a:schemeClr>
                </a:solidFill>
                <a:prstDash val="solid"/>
                <a:round/>
                <a:headEnd type="none" w="med" len="med"/>
                <a:tailEnd type="none" w="med" len="med"/>
              </a:ln>
              <a:effectLst/>
            </p:spPr>
          </p:cxnSp>
        </p:grpSp>
        <p:cxnSp>
          <p:nvCxnSpPr>
            <p:cNvPr id="177" name="Straight Arrow Connector 176"/>
            <p:cNvCxnSpPr/>
            <p:nvPr/>
          </p:nvCxnSpPr>
          <p:spPr bwMode="auto">
            <a:xfrm>
              <a:off x="5715000" y="2667000"/>
              <a:ext cx="2057400" cy="914400"/>
            </a:xfrm>
            <a:prstGeom prst="straightConnector1">
              <a:avLst/>
            </a:prstGeom>
            <a:solidFill>
              <a:schemeClr val="accent1"/>
            </a:solidFill>
            <a:ln w="76200" cap="flat" cmpd="sng" algn="ctr">
              <a:solidFill>
                <a:srgbClr val="FF0000"/>
              </a:solidFill>
              <a:prstDash val="solid"/>
              <a:round/>
              <a:headEnd type="none" w="med" len="med"/>
              <a:tailEnd type="arrow"/>
            </a:ln>
            <a:effectLst>
              <a:outerShdw blurRad="50800" dist="38100" dir="2700000">
                <a:srgbClr val="000000">
                  <a:alpha val="43000"/>
                </a:srgbClr>
              </a:outerShdw>
            </a:effectLst>
          </p:spPr>
        </p:cxnSp>
        <p:sp>
          <p:nvSpPr>
            <p:cNvPr id="185" name="TextBox 184"/>
            <p:cNvSpPr txBox="1"/>
            <p:nvPr/>
          </p:nvSpPr>
          <p:spPr>
            <a:xfrm rot="1459067">
              <a:off x="5851091" y="2783545"/>
              <a:ext cx="2057400" cy="152400"/>
            </a:xfrm>
            <a:prstGeom prst="rect">
              <a:avLst/>
            </a:prstGeom>
            <a:noFill/>
            <a:effectLst>
              <a:outerShdw blurRad="50800" dist="38100" dir="2700000">
                <a:srgbClr val="000000">
                  <a:alpha val="43000"/>
                </a:srgbClr>
              </a:outerShdw>
            </a:effectLst>
          </p:spPr>
          <p:txBody>
            <a:bodyPr wrap="none" lIns="0" tIns="0" rIns="0" bIns="0" rtlCol="0">
              <a:noAutofit/>
            </a:bodyPr>
            <a:lstStyle/>
            <a:p>
              <a:pPr algn="ctr"/>
              <a:r>
                <a:rPr lang="en-US" sz="1200" b="1" dirty="0" smtClean="0">
                  <a:solidFill>
                    <a:srgbClr val="FF0000"/>
                  </a:solidFill>
                </a:rPr>
                <a:t>Tile 3 boxes into 2x2 blocks</a:t>
              </a:r>
              <a:endParaRPr lang="en-US" sz="1200" b="1" dirty="0">
                <a:solidFill>
                  <a:srgbClr val="FF0000"/>
                </a:solidFill>
              </a:endParaRPr>
            </a:p>
          </p:txBody>
        </p:sp>
      </p:grpSp>
      <p:grpSp>
        <p:nvGrpSpPr>
          <p:cNvPr id="190" name="Group 189"/>
          <p:cNvGrpSpPr/>
          <p:nvPr/>
        </p:nvGrpSpPr>
        <p:grpSpPr>
          <a:xfrm>
            <a:off x="5181600" y="3810000"/>
            <a:ext cx="3200400" cy="1752600"/>
            <a:chOff x="5181600" y="3810000"/>
            <a:chExt cx="3200400" cy="1752600"/>
          </a:xfrm>
        </p:grpSpPr>
        <p:grpSp>
          <p:nvGrpSpPr>
            <p:cNvPr id="171" name="Group 170"/>
            <p:cNvGrpSpPr/>
            <p:nvPr/>
          </p:nvGrpSpPr>
          <p:grpSpPr>
            <a:xfrm>
              <a:off x="5181600" y="5105400"/>
              <a:ext cx="3200400" cy="228600"/>
              <a:chOff x="4953000" y="4950618"/>
              <a:chExt cx="6324600" cy="461964"/>
            </a:xfrm>
            <a:noFill/>
          </p:grpSpPr>
          <p:grpSp>
            <p:nvGrpSpPr>
              <p:cNvPr id="123" name="Group 55"/>
              <p:cNvGrpSpPr/>
              <p:nvPr/>
            </p:nvGrpSpPr>
            <p:grpSpPr>
              <a:xfrm>
                <a:off x="10287000" y="4950618"/>
                <a:ext cx="457200" cy="458788"/>
                <a:chOff x="5334000" y="1676400"/>
                <a:chExt cx="457200" cy="458788"/>
              </a:xfrm>
              <a:grpFill/>
            </p:grpSpPr>
            <p:sp>
              <p:nvSpPr>
                <p:cNvPr id="124" name="Rectangle 123"/>
                <p:cNvSpPr/>
                <p:nvPr/>
              </p:nvSpPr>
              <p:spPr bwMode="auto">
                <a:xfrm>
                  <a:off x="5334000" y="1676400"/>
                  <a:ext cx="457200" cy="457994"/>
                </a:xfrm>
                <a:prstGeom prst="rect">
                  <a:avLst/>
                </a:prstGeom>
                <a:grpFill/>
                <a:ln w="63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25" name="Straight Connector 124"/>
                <p:cNvCxnSpPr>
                  <a:endCxn id="124" idx="2"/>
                </p:cNvCxnSpPr>
                <p:nvPr/>
              </p:nvCxnSpPr>
              <p:spPr bwMode="auto">
                <a:xfrm rot="5400000">
                  <a:off x="5333603" y="1905397"/>
                  <a:ext cx="457994"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26" name="Straight Connector 125"/>
                <p:cNvCxnSpPr>
                  <a:endCxn id="124" idx="3"/>
                </p:cNvCxnSpPr>
                <p:nvPr/>
              </p:nvCxnSpPr>
              <p:spPr bwMode="auto">
                <a:xfrm flipV="1">
                  <a:off x="5334000" y="1905397"/>
                  <a:ext cx="457200" cy="1192"/>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127" name="Group 55"/>
              <p:cNvGrpSpPr/>
              <p:nvPr/>
            </p:nvGrpSpPr>
            <p:grpSpPr>
              <a:xfrm>
                <a:off x="10820400" y="4951412"/>
                <a:ext cx="457200" cy="458788"/>
                <a:chOff x="5334000" y="1676400"/>
                <a:chExt cx="457200" cy="458788"/>
              </a:xfrm>
              <a:grpFill/>
            </p:grpSpPr>
            <p:sp>
              <p:nvSpPr>
                <p:cNvPr id="128" name="Rectangle 127"/>
                <p:cNvSpPr/>
                <p:nvPr/>
              </p:nvSpPr>
              <p:spPr bwMode="auto">
                <a:xfrm>
                  <a:off x="5334000" y="1676400"/>
                  <a:ext cx="457200" cy="457994"/>
                </a:xfrm>
                <a:prstGeom prst="rect">
                  <a:avLst/>
                </a:prstGeom>
                <a:grpFill/>
                <a:ln w="63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29" name="Straight Connector 128"/>
                <p:cNvCxnSpPr>
                  <a:endCxn id="128" idx="2"/>
                </p:cNvCxnSpPr>
                <p:nvPr/>
              </p:nvCxnSpPr>
              <p:spPr bwMode="auto">
                <a:xfrm rot="5400000">
                  <a:off x="5333603" y="1905397"/>
                  <a:ext cx="457994"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30" name="Straight Connector 129"/>
                <p:cNvCxnSpPr>
                  <a:endCxn id="128" idx="3"/>
                </p:cNvCxnSpPr>
                <p:nvPr/>
              </p:nvCxnSpPr>
              <p:spPr bwMode="auto">
                <a:xfrm flipV="1">
                  <a:off x="5334000" y="1905397"/>
                  <a:ext cx="457200" cy="1192"/>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131" name="Group 55"/>
              <p:cNvGrpSpPr/>
              <p:nvPr/>
            </p:nvGrpSpPr>
            <p:grpSpPr>
              <a:xfrm>
                <a:off x="9220200" y="4953794"/>
                <a:ext cx="457200" cy="458788"/>
                <a:chOff x="5334000" y="1676400"/>
                <a:chExt cx="457200" cy="458788"/>
              </a:xfrm>
              <a:grpFill/>
            </p:grpSpPr>
            <p:sp>
              <p:nvSpPr>
                <p:cNvPr id="132" name="Rectangle 131"/>
                <p:cNvSpPr/>
                <p:nvPr/>
              </p:nvSpPr>
              <p:spPr bwMode="auto">
                <a:xfrm>
                  <a:off x="5334000" y="1676400"/>
                  <a:ext cx="457200" cy="457994"/>
                </a:xfrm>
                <a:prstGeom prst="rect">
                  <a:avLst/>
                </a:prstGeom>
                <a:grpFill/>
                <a:ln w="63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33" name="Straight Connector 132"/>
                <p:cNvCxnSpPr>
                  <a:endCxn id="132" idx="2"/>
                </p:cNvCxnSpPr>
                <p:nvPr/>
              </p:nvCxnSpPr>
              <p:spPr bwMode="auto">
                <a:xfrm rot="5400000">
                  <a:off x="5333603" y="1905397"/>
                  <a:ext cx="457994"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34" name="Straight Connector 133"/>
                <p:cNvCxnSpPr>
                  <a:endCxn id="132" idx="3"/>
                </p:cNvCxnSpPr>
                <p:nvPr/>
              </p:nvCxnSpPr>
              <p:spPr bwMode="auto">
                <a:xfrm flipV="1">
                  <a:off x="5334000" y="1905397"/>
                  <a:ext cx="457200" cy="1192"/>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135" name="Group 55"/>
              <p:cNvGrpSpPr/>
              <p:nvPr/>
            </p:nvGrpSpPr>
            <p:grpSpPr>
              <a:xfrm>
                <a:off x="9753600" y="4953794"/>
                <a:ext cx="457200" cy="458788"/>
                <a:chOff x="5334000" y="1676400"/>
                <a:chExt cx="457200" cy="458788"/>
              </a:xfrm>
              <a:grpFill/>
            </p:grpSpPr>
            <p:sp>
              <p:nvSpPr>
                <p:cNvPr id="136" name="Rectangle 135"/>
                <p:cNvSpPr/>
                <p:nvPr/>
              </p:nvSpPr>
              <p:spPr bwMode="auto">
                <a:xfrm>
                  <a:off x="5334000" y="1676400"/>
                  <a:ext cx="457200" cy="457994"/>
                </a:xfrm>
                <a:prstGeom prst="rect">
                  <a:avLst/>
                </a:prstGeom>
                <a:grpFill/>
                <a:ln w="63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37" name="Straight Connector 136"/>
                <p:cNvCxnSpPr>
                  <a:endCxn id="136" idx="2"/>
                </p:cNvCxnSpPr>
                <p:nvPr/>
              </p:nvCxnSpPr>
              <p:spPr bwMode="auto">
                <a:xfrm rot="5400000">
                  <a:off x="5333603" y="1905397"/>
                  <a:ext cx="457994"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38" name="Straight Connector 137"/>
                <p:cNvCxnSpPr>
                  <a:endCxn id="136" idx="3"/>
                </p:cNvCxnSpPr>
                <p:nvPr/>
              </p:nvCxnSpPr>
              <p:spPr bwMode="auto">
                <a:xfrm flipV="1">
                  <a:off x="5334000" y="1905397"/>
                  <a:ext cx="457200" cy="1192"/>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139" name="Group 55"/>
              <p:cNvGrpSpPr/>
              <p:nvPr/>
            </p:nvGrpSpPr>
            <p:grpSpPr>
              <a:xfrm>
                <a:off x="4953000" y="4950618"/>
                <a:ext cx="457200" cy="458788"/>
                <a:chOff x="5334000" y="1676400"/>
                <a:chExt cx="457200" cy="458788"/>
              </a:xfrm>
              <a:grpFill/>
            </p:grpSpPr>
            <p:sp>
              <p:nvSpPr>
                <p:cNvPr id="140" name="Rectangle 139"/>
                <p:cNvSpPr/>
                <p:nvPr/>
              </p:nvSpPr>
              <p:spPr bwMode="auto">
                <a:xfrm>
                  <a:off x="5334000" y="1676400"/>
                  <a:ext cx="457200" cy="457994"/>
                </a:xfrm>
                <a:prstGeom prst="rect">
                  <a:avLst/>
                </a:prstGeom>
                <a:grpFill/>
                <a:ln w="63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41" name="Straight Connector 140"/>
                <p:cNvCxnSpPr>
                  <a:endCxn id="140" idx="2"/>
                </p:cNvCxnSpPr>
                <p:nvPr/>
              </p:nvCxnSpPr>
              <p:spPr bwMode="auto">
                <a:xfrm rot="5400000">
                  <a:off x="5333603" y="1905397"/>
                  <a:ext cx="457994"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42" name="Straight Connector 141"/>
                <p:cNvCxnSpPr>
                  <a:endCxn id="140" idx="3"/>
                </p:cNvCxnSpPr>
                <p:nvPr/>
              </p:nvCxnSpPr>
              <p:spPr bwMode="auto">
                <a:xfrm flipV="1">
                  <a:off x="5334000" y="1905397"/>
                  <a:ext cx="457200" cy="1192"/>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143" name="Group 55"/>
              <p:cNvGrpSpPr/>
              <p:nvPr/>
            </p:nvGrpSpPr>
            <p:grpSpPr>
              <a:xfrm>
                <a:off x="5486400" y="4951412"/>
                <a:ext cx="457200" cy="458788"/>
                <a:chOff x="5334000" y="1676400"/>
                <a:chExt cx="457200" cy="458788"/>
              </a:xfrm>
              <a:grpFill/>
            </p:grpSpPr>
            <p:sp>
              <p:nvSpPr>
                <p:cNvPr id="144" name="Rectangle 143"/>
                <p:cNvSpPr/>
                <p:nvPr/>
              </p:nvSpPr>
              <p:spPr bwMode="auto">
                <a:xfrm>
                  <a:off x="5334000" y="1676400"/>
                  <a:ext cx="457200" cy="457994"/>
                </a:xfrm>
                <a:prstGeom prst="rect">
                  <a:avLst/>
                </a:prstGeom>
                <a:grpFill/>
                <a:ln w="63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45" name="Straight Connector 144"/>
                <p:cNvCxnSpPr>
                  <a:endCxn id="144" idx="2"/>
                </p:cNvCxnSpPr>
                <p:nvPr/>
              </p:nvCxnSpPr>
              <p:spPr bwMode="auto">
                <a:xfrm rot="5400000">
                  <a:off x="5333603" y="1905397"/>
                  <a:ext cx="457994"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46" name="Straight Connector 145"/>
                <p:cNvCxnSpPr>
                  <a:endCxn id="144" idx="3"/>
                </p:cNvCxnSpPr>
                <p:nvPr/>
              </p:nvCxnSpPr>
              <p:spPr bwMode="auto">
                <a:xfrm flipV="1">
                  <a:off x="5334000" y="1905397"/>
                  <a:ext cx="457200" cy="1192"/>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147" name="Group 55"/>
              <p:cNvGrpSpPr/>
              <p:nvPr/>
            </p:nvGrpSpPr>
            <p:grpSpPr>
              <a:xfrm>
                <a:off x="7086600" y="4953000"/>
                <a:ext cx="457200" cy="458788"/>
                <a:chOff x="5334000" y="1676400"/>
                <a:chExt cx="457200" cy="458788"/>
              </a:xfrm>
              <a:grpFill/>
            </p:grpSpPr>
            <p:sp>
              <p:nvSpPr>
                <p:cNvPr id="148" name="Rectangle 147"/>
                <p:cNvSpPr/>
                <p:nvPr/>
              </p:nvSpPr>
              <p:spPr bwMode="auto">
                <a:xfrm>
                  <a:off x="5334000" y="1676400"/>
                  <a:ext cx="457200" cy="457994"/>
                </a:xfrm>
                <a:prstGeom prst="rect">
                  <a:avLst/>
                </a:prstGeom>
                <a:grpFill/>
                <a:ln w="63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49" name="Straight Connector 148"/>
                <p:cNvCxnSpPr>
                  <a:endCxn id="148" idx="2"/>
                </p:cNvCxnSpPr>
                <p:nvPr/>
              </p:nvCxnSpPr>
              <p:spPr bwMode="auto">
                <a:xfrm rot="5400000">
                  <a:off x="5333603" y="1905397"/>
                  <a:ext cx="457994"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50" name="Straight Connector 149"/>
                <p:cNvCxnSpPr>
                  <a:endCxn id="148" idx="3"/>
                </p:cNvCxnSpPr>
                <p:nvPr/>
              </p:nvCxnSpPr>
              <p:spPr bwMode="auto">
                <a:xfrm flipV="1">
                  <a:off x="5334000" y="1905397"/>
                  <a:ext cx="457200" cy="1192"/>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151" name="Group 55"/>
              <p:cNvGrpSpPr/>
              <p:nvPr/>
            </p:nvGrpSpPr>
            <p:grpSpPr>
              <a:xfrm>
                <a:off x="7620000" y="4953000"/>
                <a:ext cx="457200" cy="458788"/>
                <a:chOff x="5334000" y="1676400"/>
                <a:chExt cx="457200" cy="458788"/>
              </a:xfrm>
              <a:grpFill/>
            </p:grpSpPr>
            <p:sp>
              <p:nvSpPr>
                <p:cNvPr id="152" name="Rectangle 151"/>
                <p:cNvSpPr/>
                <p:nvPr/>
              </p:nvSpPr>
              <p:spPr bwMode="auto">
                <a:xfrm>
                  <a:off x="5334000" y="1676400"/>
                  <a:ext cx="457200" cy="457994"/>
                </a:xfrm>
                <a:prstGeom prst="rect">
                  <a:avLst/>
                </a:prstGeom>
                <a:grpFill/>
                <a:ln w="63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53" name="Straight Connector 152"/>
                <p:cNvCxnSpPr>
                  <a:endCxn id="152" idx="2"/>
                </p:cNvCxnSpPr>
                <p:nvPr/>
              </p:nvCxnSpPr>
              <p:spPr bwMode="auto">
                <a:xfrm rot="5400000">
                  <a:off x="5333603" y="1905397"/>
                  <a:ext cx="457994"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54" name="Straight Connector 153"/>
                <p:cNvCxnSpPr>
                  <a:endCxn id="152" idx="3"/>
                </p:cNvCxnSpPr>
                <p:nvPr/>
              </p:nvCxnSpPr>
              <p:spPr bwMode="auto">
                <a:xfrm flipV="1">
                  <a:off x="5334000" y="1905397"/>
                  <a:ext cx="457200" cy="1192"/>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155" name="Group 55"/>
              <p:cNvGrpSpPr/>
              <p:nvPr/>
            </p:nvGrpSpPr>
            <p:grpSpPr>
              <a:xfrm>
                <a:off x="6019800" y="4950618"/>
                <a:ext cx="457200" cy="458788"/>
                <a:chOff x="5334000" y="1676400"/>
                <a:chExt cx="457200" cy="458788"/>
              </a:xfrm>
              <a:grpFill/>
            </p:grpSpPr>
            <p:sp>
              <p:nvSpPr>
                <p:cNvPr id="156" name="Rectangle 155"/>
                <p:cNvSpPr/>
                <p:nvPr/>
              </p:nvSpPr>
              <p:spPr bwMode="auto">
                <a:xfrm>
                  <a:off x="5334000" y="1676400"/>
                  <a:ext cx="457200" cy="457994"/>
                </a:xfrm>
                <a:prstGeom prst="rect">
                  <a:avLst/>
                </a:prstGeom>
                <a:grpFill/>
                <a:ln w="63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57" name="Straight Connector 156"/>
                <p:cNvCxnSpPr>
                  <a:endCxn id="156" idx="2"/>
                </p:cNvCxnSpPr>
                <p:nvPr/>
              </p:nvCxnSpPr>
              <p:spPr bwMode="auto">
                <a:xfrm rot="5400000">
                  <a:off x="5333603" y="1905397"/>
                  <a:ext cx="457994"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58" name="Straight Connector 157"/>
                <p:cNvCxnSpPr>
                  <a:endCxn id="156" idx="3"/>
                </p:cNvCxnSpPr>
                <p:nvPr/>
              </p:nvCxnSpPr>
              <p:spPr bwMode="auto">
                <a:xfrm flipV="1">
                  <a:off x="5334000" y="1905397"/>
                  <a:ext cx="457200" cy="1192"/>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159" name="Group 55"/>
              <p:cNvGrpSpPr/>
              <p:nvPr/>
            </p:nvGrpSpPr>
            <p:grpSpPr>
              <a:xfrm>
                <a:off x="6553200" y="4951412"/>
                <a:ext cx="457200" cy="458788"/>
                <a:chOff x="5334000" y="1676400"/>
                <a:chExt cx="457200" cy="458788"/>
              </a:xfrm>
              <a:grpFill/>
            </p:grpSpPr>
            <p:sp>
              <p:nvSpPr>
                <p:cNvPr id="160" name="Rectangle 159"/>
                <p:cNvSpPr/>
                <p:nvPr/>
              </p:nvSpPr>
              <p:spPr bwMode="auto">
                <a:xfrm>
                  <a:off x="5334000" y="1676400"/>
                  <a:ext cx="457200" cy="457994"/>
                </a:xfrm>
                <a:prstGeom prst="rect">
                  <a:avLst/>
                </a:prstGeom>
                <a:grpFill/>
                <a:ln w="63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61" name="Straight Connector 160"/>
                <p:cNvCxnSpPr>
                  <a:endCxn id="160" idx="2"/>
                </p:cNvCxnSpPr>
                <p:nvPr/>
              </p:nvCxnSpPr>
              <p:spPr bwMode="auto">
                <a:xfrm rot="5400000">
                  <a:off x="5333603" y="1905397"/>
                  <a:ext cx="457994"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62" name="Straight Connector 161"/>
                <p:cNvCxnSpPr>
                  <a:endCxn id="160" idx="3"/>
                </p:cNvCxnSpPr>
                <p:nvPr/>
              </p:nvCxnSpPr>
              <p:spPr bwMode="auto">
                <a:xfrm flipV="1">
                  <a:off x="5334000" y="1905397"/>
                  <a:ext cx="457200" cy="1192"/>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163" name="Group 55"/>
              <p:cNvGrpSpPr/>
              <p:nvPr/>
            </p:nvGrpSpPr>
            <p:grpSpPr>
              <a:xfrm>
                <a:off x="8153400" y="4953000"/>
                <a:ext cx="457200" cy="458788"/>
                <a:chOff x="5334000" y="1676400"/>
                <a:chExt cx="457200" cy="458788"/>
              </a:xfrm>
              <a:grpFill/>
            </p:grpSpPr>
            <p:sp>
              <p:nvSpPr>
                <p:cNvPr id="164" name="Rectangle 163"/>
                <p:cNvSpPr/>
                <p:nvPr/>
              </p:nvSpPr>
              <p:spPr bwMode="auto">
                <a:xfrm>
                  <a:off x="5334000" y="1676400"/>
                  <a:ext cx="457200" cy="457994"/>
                </a:xfrm>
                <a:prstGeom prst="rect">
                  <a:avLst/>
                </a:prstGeom>
                <a:grpFill/>
                <a:ln w="63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65" name="Straight Connector 164"/>
                <p:cNvCxnSpPr>
                  <a:endCxn id="164" idx="2"/>
                </p:cNvCxnSpPr>
                <p:nvPr/>
              </p:nvCxnSpPr>
              <p:spPr bwMode="auto">
                <a:xfrm rot="5400000">
                  <a:off x="5333603" y="1905397"/>
                  <a:ext cx="457994"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66" name="Straight Connector 165"/>
                <p:cNvCxnSpPr>
                  <a:endCxn id="164" idx="3"/>
                </p:cNvCxnSpPr>
                <p:nvPr/>
              </p:nvCxnSpPr>
              <p:spPr bwMode="auto">
                <a:xfrm flipV="1">
                  <a:off x="5334000" y="1905397"/>
                  <a:ext cx="457200" cy="1192"/>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167" name="Group 55"/>
              <p:cNvGrpSpPr/>
              <p:nvPr/>
            </p:nvGrpSpPr>
            <p:grpSpPr>
              <a:xfrm>
                <a:off x="8686800" y="4953000"/>
                <a:ext cx="457200" cy="458788"/>
                <a:chOff x="5334000" y="1676400"/>
                <a:chExt cx="457200" cy="458788"/>
              </a:xfrm>
              <a:grpFill/>
            </p:grpSpPr>
            <p:sp>
              <p:nvSpPr>
                <p:cNvPr id="168" name="Rectangle 167"/>
                <p:cNvSpPr/>
                <p:nvPr/>
              </p:nvSpPr>
              <p:spPr bwMode="auto">
                <a:xfrm>
                  <a:off x="5334000" y="1676400"/>
                  <a:ext cx="457200" cy="457994"/>
                </a:xfrm>
                <a:prstGeom prst="rect">
                  <a:avLst/>
                </a:prstGeom>
                <a:grpFill/>
                <a:ln w="63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69" name="Straight Connector 168"/>
                <p:cNvCxnSpPr>
                  <a:endCxn id="168" idx="2"/>
                </p:cNvCxnSpPr>
                <p:nvPr/>
              </p:nvCxnSpPr>
              <p:spPr bwMode="auto">
                <a:xfrm rot="5400000">
                  <a:off x="5333603" y="1905397"/>
                  <a:ext cx="457994"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70" name="Straight Connector 169"/>
                <p:cNvCxnSpPr>
                  <a:endCxn id="168" idx="3"/>
                </p:cNvCxnSpPr>
                <p:nvPr/>
              </p:nvCxnSpPr>
              <p:spPr bwMode="auto">
                <a:xfrm flipV="1">
                  <a:off x="5334000" y="1905397"/>
                  <a:ext cx="457200" cy="1192"/>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sp>
          <p:nvSpPr>
            <p:cNvPr id="184" name="TextBox 183"/>
            <p:cNvSpPr txBox="1"/>
            <p:nvPr/>
          </p:nvSpPr>
          <p:spPr>
            <a:xfrm>
              <a:off x="5181600" y="5334000"/>
              <a:ext cx="3200400" cy="228600"/>
            </a:xfrm>
            <a:prstGeom prst="rect">
              <a:avLst/>
            </a:prstGeom>
            <a:noFill/>
          </p:spPr>
          <p:txBody>
            <a:bodyPr wrap="none" lIns="0" tIns="0" rIns="0" bIns="0" rtlCol="0">
              <a:noAutofit/>
            </a:bodyPr>
            <a:lstStyle/>
            <a:p>
              <a:r>
                <a:rPr lang="en-US" sz="1200" dirty="0" smtClean="0"/>
                <a:t>list of 2x2 blocks</a:t>
              </a:r>
            </a:p>
            <a:p>
              <a:r>
                <a:rPr lang="en-US" sz="1200" dirty="0" smtClean="0"/>
                <a:t>(loop bounds that index into original box data)</a:t>
              </a:r>
              <a:endParaRPr lang="en-US" sz="1200" dirty="0"/>
            </a:p>
          </p:txBody>
        </p:sp>
        <p:cxnSp>
          <p:nvCxnSpPr>
            <p:cNvPr id="181" name="Straight Arrow Connector 180"/>
            <p:cNvCxnSpPr/>
            <p:nvPr/>
          </p:nvCxnSpPr>
          <p:spPr bwMode="auto">
            <a:xfrm rot="10800000" flipV="1">
              <a:off x="5410200" y="3810000"/>
              <a:ext cx="2514600" cy="1219200"/>
            </a:xfrm>
            <a:prstGeom prst="straightConnector1">
              <a:avLst/>
            </a:prstGeom>
            <a:solidFill>
              <a:schemeClr val="accent1"/>
            </a:solidFill>
            <a:ln w="76200" cap="flat" cmpd="sng" algn="ctr">
              <a:solidFill>
                <a:srgbClr val="FF0000"/>
              </a:solidFill>
              <a:prstDash val="solid"/>
              <a:round/>
              <a:headEnd type="none" w="med" len="med"/>
              <a:tailEnd type="arrow"/>
            </a:ln>
            <a:effectLst>
              <a:outerShdw blurRad="50800" dist="38100" dir="2700000">
                <a:srgbClr val="000000">
                  <a:alpha val="43000"/>
                </a:srgbClr>
              </a:outerShdw>
            </a:effectLst>
          </p:spPr>
        </p:cxnSp>
        <p:sp>
          <p:nvSpPr>
            <p:cNvPr id="188" name="TextBox 187"/>
            <p:cNvSpPr txBox="1"/>
            <p:nvPr/>
          </p:nvSpPr>
          <p:spPr>
            <a:xfrm rot="20046213">
              <a:off x="5642545" y="4124712"/>
              <a:ext cx="2057400" cy="152400"/>
            </a:xfrm>
            <a:prstGeom prst="rect">
              <a:avLst/>
            </a:prstGeom>
            <a:noFill/>
            <a:effectLst>
              <a:outerShdw blurRad="50800" dist="38100" dir="2700000">
                <a:srgbClr val="000000">
                  <a:alpha val="43000"/>
                </a:srgbClr>
              </a:outerShdw>
            </a:effectLst>
          </p:spPr>
          <p:txBody>
            <a:bodyPr wrap="none" lIns="0" tIns="0" rIns="0" bIns="0" rtlCol="0">
              <a:noAutofit/>
            </a:bodyPr>
            <a:lstStyle/>
            <a:p>
              <a:pPr algn="ctr"/>
              <a:r>
                <a:rPr lang="en-US" sz="1200" b="1" dirty="0" smtClean="0">
                  <a:solidFill>
                    <a:srgbClr val="FF0000"/>
                  </a:solidFill>
                </a:rPr>
                <a:t>Flatten into list of blocks</a:t>
              </a:r>
              <a:endParaRPr lang="en-US" sz="1200" b="1" dirty="0">
                <a:solidFill>
                  <a:srgbClr val="FF00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Blocks (use case #2)</a:t>
            </a:r>
            <a:br>
              <a:rPr lang="en-US" dirty="0" smtClean="0"/>
            </a:br>
            <a:r>
              <a:rPr lang="en-US" sz="1600" dirty="0" smtClean="0"/>
              <a:t>Ghost Zone Exchanges</a:t>
            </a:r>
            <a:endParaRPr lang="en-US" sz="1600" dirty="0"/>
          </a:p>
        </p:txBody>
      </p:sp>
      <p:sp>
        <p:nvSpPr>
          <p:cNvPr id="3" name="Content Placeholder 2"/>
          <p:cNvSpPr>
            <a:spLocks noGrp="1"/>
          </p:cNvSpPr>
          <p:nvPr>
            <p:ph idx="1"/>
          </p:nvPr>
        </p:nvSpPr>
        <p:spPr>
          <a:xfrm>
            <a:off x="455613" y="1143000"/>
            <a:ext cx="4116387" cy="5256213"/>
          </a:xfrm>
        </p:spPr>
        <p:txBody>
          <a:bodyPr/>
          <a:lstStyle/>
          <a:p>
            <a:r>
              <a:rPr lang="en-US" sz="1800" dirty="0" smtClean="0"/>
              <a:t>Ghost zone exchanges can be difficult to implement efficiently</a:t>
            </a:r>
          </a:p>
          <a:p>
            <a:r>
              <a:rPr lang="en-US" sz="1800" dirty="0" smtClean="0"/>
              <a:t>For each box, you need to determine whether its neighbors are on- or off-node.</a:t>
            </a:r>
          </a:p>
          <a:p>
            <a:r>
              <a:rPr lang="en-US" sz="1800" dirty="0" smtClean="0"/>
              <a:t>If the latter, one should aggregate data together and minimize the number of messages (amortize MPI overheads)</a:t>
            </a:r>
          </a:p>
          <a:p>
            <a:r>
              <a:rPr lang="en-US" sz="1800" dirty="0" smtClean="0"/>
              <a:t>This process is complex/expensive.</a:t>
            </a:r>
          </a:p>
          <a:p>
            <a:endParaRPr lang="en-US" sz="1800" dirty="0" smtClean="0"/>
          </a:p>
          <a:p>
            <a:r>
              <a:rPr lang="en-US" sz="1800" dirty="0" smtClean="0"/>
              <a:t>HPGMG reuses the ‘</a:t>
            </a:r>
            <a:r>
              <a:rPr lang="en-US" sz="1800" b="1" dirty="0" smtClean="0">
                <a:solidFill>
                  <a:srgbClr val="0000FF"/>
                </a:solidFill>
              </a:rPr>
              <a:t>block</a:t>
            </a:r>
            <a:r>
              <a:rPr lang="en-US" sz="1800" dirty="0" smtClean="0"/>
              <a:t>’ mechanism to cache this traversal of meta data for fast replay</a:t>
            </a:r>
          </a:p>
          <a:p>
            <a:pPr lvl="1"/>
            <a:r>
              <a:rPr lang="en-US" sz="1600" dirty="0" smtClean="0"/>
              <a:t>pack list (box-&gt;MPI buffer)</a:t>
            </a:r>
          </a:p>
          <a:p>
            <a:pPr lvl="1"/>
            <a:r>
              <a:rPr lang="en-US" sz="1600" dirty="0" smtClean="0"/>
              <a:t>local list (box-&gt;box)</a:t>
            </a:r>
          </a:p>
          <a:p>
            <a:pPr lvl="1"/>
            <a:r>
              <a:rPr lang="en-US" sz="1600" dirty="0" smtClean="0"/>
              <a:t>unpack list (MPI buffer-&gt;box)</a:t>
            </a:r>
            <a:endParaRPr lang="en-US" sz="1600"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33</a:t>
            </a:fld>
            <a:endParaRPr lang="en-US"/>
          </a:p>
        </p:txBody>
      </p:sp>
      <p:sp>
        <p:nvSpPr>
          <p:cNvPr id="13" name="Rectangle 12"/>
          <p:cNvSpPr/>
          <p:nvPr/>
        </p:nvSpPr>
        <p:spPr bwMode="auto">
          <a:xfrm>
            <a:off x="5486400" y="1290636"/>
            <a:ext cx="2743200" cy="27432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grpSp>
        <p:nvGrpSpPr>
          <p:cNvPr id="106" name="Group 105"/>
          <p:cNvGrpSpPr/>
          <p:nvPr/>
        </p:nvGrpSpPr>
        <p:grpSpPr>
          <a:xfrm>
            <a:off x="5486400" y="1293812"/>
            <a:ext cx="2743200" cy="2744788"/>
            <a:chOff x="5486400" y="1293812"/>
            <a:chExt cx="2743200" cy="2744788"/>
          </a:xfrm>
        </p:grpSpPr>
        <p:sp>
          <p:nvSpPr>
            <p:cNvPr id="6" name="Rectangle 5"/>
            <p:cNvSpPr/>
            <p:nvPr/>
          </p:nvSpPr>
          <p:spPr bwMode="auto">
            <a:xfrm>
              <a:off x="5486400" y="3117054"/>
              <a:ext cx="914400" cy="914400"/>
            </a:xfrm>
            <a:prstGeom prst="rect">
              <a:avLst/>
            </a:prstGeom>
            <a:solidFill>
              <a:srgbClr val="66FFCC"/>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7" name="Straight Connector 6"/>
            <p:cNvCxnSpPr>
              <a:stCxn id="6" idx="0"/>
              <a:endCxn id="6" idx="2"/>
            </p:cNvCxnSpPr>
            <p:nvPr/>
          </p:nvCxnSpPr>
          <p:spPr bwMode="auto">
            <a:xfrm rot="16200000" flipH="1">
              <a:off x="5486400" y="3574254"/>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8" name="Straight Connector 7"/>
            <p:cNvCxnSpPr/>
            <p:nvPr/>
          </p:nvCxnSpPr>
          <p:spPr bwMode="auto">
            <a:xfrm rot="16200000" flipH="1">
              <a:off x="5258594" y="357346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9" name="Straight Connector 8"/>
            <p:cNvCxnSpPr/>
            <p:nvPr/>
          </p:nvCxnSpPr>
          <p:spPr bwMode="auto">
            <a:xfrm rot="16200000" flipH="1">
              <a:off x="5714206" y="3572666"/>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0" name="Straight Connector 9"/>
            <p:cNvCxnSpPr>
              <a:stCxn id="6" idx="1"/>
              <a:endCxn id="6" idx="3"/>
            </p:cNvCxnSpPr>
            <p:nvPr/>
          </p:nvCxnSpPr>
          <p:spPr bwMode="auto">
            <a:xfrm rot="10800000" flipH="1">
              <a:off x="5486400" y="3574254"/>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1" name="Straight Connector 10"/>
            <p:cNvCxnSpPr/>
            <p:nvPr/>
          </p:nvCxnSpPr>
          <p:spPr bwMode="auto">
            <a:xfrm rot="10800000" flipH="1">
              <a:off x="5486400" y="3345655"/>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2" name="Straight Connector 11"/>
            <p:cNvCxnSpPr/>
            <p:nvPr/>
          </p:nvCxnSpPr>
          <p:spPr bwMode="auto">
            <a:xfrm rot="10800000" flipH="1">
              <a:off x="5486400" y="3801266"/>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sp>
          <p:nvSpPr>
            <p:cNvPr id="15" name="Rectangle 14"/>
            <p:cNvSpPr/>
            <p:nvPr/>
          </p:nvSpPr>
          <p:spPr bwMode="auto">
            <a:xfrm>
              <a:off x="6400800" y="3120230"/>
              <a:ext cx="914400" cy="914400"/>
            </a:xfrm>
            <a:prstGeom prst="rect">
              <a:avLst/>
            </a:prstGeom>
            <a:solidFill>
              <a:srgbClr val="66FFCC"/>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6" name="Straight Connector 15"/>
            <p:cNvCxnSpPr>
              <a:stCxn id="15" idx="0"/>
              <a:endCxn id="15" idx="2"/>
            </p:cNvCxnSpPr>
            <p:nvPr/>
          </p:nvCxnSpPr>
          <p:spPr bwMode="auto">
            <a:xfrm rot="16200000" flipH="1">
              <a:off x="6400800" y="357743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7" name="Straight Connector 16"/>
            <p:cNvCxnSpPr/>
            <p:nvPr/>
          </p:nvCxnSpPr>
          <p:spPr bwMode="auto">
            <a:xfrm rot="16200000" flipH="1">
              <a:off x="6172994" y="3576636"/>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8" name="Straight Connector 17"/>
            <p:cNvCxnSpPr/>
            <p:nvPr/>
          </p:nvCxnSpPr>
          <p:spPr bwMode="auto">
            <a:xfrm rot="16200000" flipH="1">
              <a:off x="6628606" y="3575842"/>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9" name="Straight Connector 18"/>
            <p:cNvCxnSpPr>
              <a:stCxn id="15" idx="1"/>
              <a:endCxn id="15" idx="3"/>
            </p:cNvCxnSpPr>
            <p:nvPr/>
          </p:nvCxnSpPr>
          <p:spPr bwMode="auto">
            <a:xfrm rot="10800000" flipH="1">
              <a:off x="6400800" y="357743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20" name="Straight Connector 19"/>
            <p:cNvCxnSpPr/>
            <p:nvPr/>
          </p:nvCxnSpPr>
          <p:spPr bwMode="auto">
            <a:xfrm rot="10800000" flipH="1">
              <a:off x="6400800" y="3348831"/>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21" name="Straight Connector 20"/>
            <p:cNvCxnSpPr/>
            <p:nvPr/>
          </p:nvCxnSpPr>
          <p:spPr bwMode="auto">
            <a:xfrm rot="10800000" flipH="1">
              <a:off x="6400800" y="3804442"/>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sp>
          <p:nvSpPr>
            <p:cNvPr id="31" name="Rectangle 30"/>
            <p:cNvSpPr/>
            <p:nvPr/>
          </p:nvSpPr>
          <p:spPr bwMode="auto">
            <a:xfrm>
              <a:off x="5486400" y="2205830"/>
              <a:ext cx="914400" cy="914400"/>
            </a:xfrm>
            <a:prstGeom prst="rect">
              <a:avLst/>
            </a:prstGeom>
            <a:solidFill>
              <a:srgbClr val="66FFCC"/>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32" name="Straight Connector 31"/>
            <p:cNvCxnSpPr>
              <a:stCxn id="31" idx="0"/>
              <a:endCxn id="31" idx="2"/>
            </p:cNvCxnSpPr>
            <p:nvPr/>
          </p:nvCxnSpPr>
          <p:spPr bwMode="auto">
            <a:xfrm rot="16200000" flipH="1">
              <a:off x="5486400" y="266303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33" name="Straight Connector 32"/>
            <p:cNvCxnSpPr/>
            <p:nvPr/>
          </p:nvCxnSpPr>
          <p:spPr bwMode="auto">
            <a:xfrm rot="16200000" flipH="1">
              <a:off x="5258594" y="2662236"/>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34" name="Straight Connector 33"/>
            <p:cNvCxnSpPr/>
            <p:nvPr/>
          </p:nvCxnSpPr>
          <p:spPr bwMode="auto">
            <a:xfrm rot="16200000" flipH="1">
              <a:off x="5714206" y="2661442"/>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35" name="Straight Connector 34"/>
            <p:cNvCxnSpPr>
              <a:stCxn id="31" idx="1"/>
              <a:endCxn id="31" idx="3"/>
            </p:cNvCxnSpPr>
            <p:nvPr/>
          </p:nvCxnSpPr>
          <p:spPr bwMode="auto">
            <a:xfrm rot="10800000" flipH="1">
              <a:off x="5486400" y="266303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36" name="Straight Connector 35"/>
            <p:cNvCxnSpPr/>
            <p:nvPr/>
          </p:nvCxnSpPr>
          <p:spPr bwMode="auto">
            <a:xfrm rot="10800000" flipH="1">
              <a:off x="5486400" y="2434431"/>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37" name="Straight Connector 36"/>
            <p:cNvCxnSpPr/>
            <p:nvPr/>
          </p:nvCxnSpPr>
          <p:spPr bwMode="auto">
            <a:xfrm rot="10800000" flipH="1">
              <a:off x="5486400" y="2890042"/>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sp>
          <p:nvSpPr>
            <p:cNvPr id="23" name="Rectangle 22"/>
            <p:cNvSpPr/>
            <p:nvPr/>
          </p:nvSpPr>
          <p:spPr bwMode="auto">
            <a:xfrm>
              <a:off x="7315200" y="3123406"/>
              <a:ext cx="914400" cy="914400"/>
            </a:xfrm>
            <a:prstGeom prst="rect">
              <a:avLst/>
            </a:prstGeom>
            <a:solidFill>
              <a:srgbClr val="FFCC66"/>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24" name="Straight Connector 23"/>
            <p:cNvCxnSpPr>
              <a:stCxn id="23" idx="0"/>
              <a:endCxn id="23" idx="2"/>
            </p:cNvCxnSpPr>
            <p:nvPr/>
          </p:nvCxnSpPr>
          <p:spPr bwMode="auto">
            <a:xfrm rot="16200000" flipH="1">
              <a:off x="7315200" y="3580606"/>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25" name="Straight Connector 24"/>
            <p:cNvCxnSpPr/>
            <p:nvPr/>
          </p:nvCxnSpPr>
          <p:spPr bwMode="auto">
            <a:xfrm rot="16200000" flipH="1">
              <a:off x="7087394" y="3579812"/>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26" name="Straight Connector 25"/>
            <p:cNvCxnSpPr/>
            <p:nvPr/>
          </p:nvCxnSpPr>
          <p:spPr bwMode="auto">
            <a:xfrm rot="16200000" flipH="1">
              <a:off x="7543006" y="3579018"/>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27" name="Straight Connector 26"/>
            <p:cNvCxnSpPr>
              <a:stCxn id="23" idx="1"/>
              <a:endCxn id="23" idx="3"/>
            </p:cNvCxnSpPr>
            <p:nvPr/>
          </p:nvCxnSpPr>
          <p:spPr bwMode="auto">
            <a:xfrm rot="10800000" flipH="1">
              <a:off x="7315200" y="3580606"/>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28" name="Straight Connector 27"/>
            <p:cNvCxnSpPr/>
            <p:nvPr/>
          </p:nvCxnSpPr>
          <p:spPr bwMode="auto">
            <a:xfrm rot="10800000" flipH="1">
              <a:off x="7315200" y="3352007"/>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29" name="Straight Connector 28"/>
            <p:cNvCxnSpPr/>
            <p:nvPr/>
          </p:nvCxnSpPr>
          <p:spPr bwMode="auto">
            <a:xfrm rot="10800000" flipH="1">
              <a:off x="7315200" y="3807618"/>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sp>
          <p:nvSpPr>
            <p:cNvPr id="39" name="Rectangle 38"/>
            <p:cNvSpPr/>
            <p:nvPr/>
          </p:nvSpPr>
          <p:spPr bwMode="auto">
            <a:xfrm>
              <a:off x="6400800" y="2209006"/>
              <a:ext cx="914400" cy="914400"/>
            </a:xfrm>
            <a:prstGeom prst="rect">
              <a:avLst/>
            </a:prstGeom>
            <a:solidFill>
              <a:srgbClr val="CCFF66"/>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40" name="Straight Connector 39"/>
            <p:cNvCxnSpPr>
              <a:stCxn id="39" idx="0"/>
              <a:endCxn id="39" idx="2"/>
            </p:cNvCxnSpPr>
            <p:nvPr/>
          </p:nvCxnSpPr>
          <p:spPr bwMode="auto">
            <a:xfrm rot="16200000" flipH="1">
              <a:off x="6400800" y="2666206"/>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41" name="Straight Connector 40"/>
            <p:cNvCxnSpPr/>
            <p:nvPr/>
          </p:nvCxnSpPr>
          <p:spPr bwMode="auto">
            <a:xfrm rot="16200000" flipH="1">
              <a:off x="6172994" y="2665412"/>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42" name="Straight Connector 41"/>
            <p:cNvCxnSpPr/>
            <p:nvPr/>
          </p:nvCxnSpPr>
          <p:spPr bwMode="auto">
            <a:xfrm rot="16200000" flipH="1">
              <a:off x="6628606" y="2664618"/>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43" name="Straight Connector 42"/>
            <p:cNvCxnSpPr>
              <a:stCxn id="39" idx="1"/>
              <a:endCxn id="39" idx="3"/>
            </p:cNvCxnSpPr>
            <p:nvPr/>
          </p:nvCxnSpPr>
          <p:spPr bwMode="auto">
            <a:xfrm rot="10800000" flipH="1">
              <a:off x="6400800" y="2666206"/>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44" name="Straight Connector 43"/>
            <p:cNvCxnSpPr/>
            <p:nvPr/>
          </p:nvCxnSpPr>
          <p:spPr bwMode="auto">
            <a:xfrm rot="10800000" flipH="1">
              <a:off x="6400800" y="2437607"/>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45" name="Straight Connector 44"/>
            <p:cNvCxnSpPr/>
            <p:nvPr/>
          </p:nvCxnSpPr>
          <p:spPr bwMode="auto">
            <a:xfrm rot="10800000" flipH="1">
              <a:off x="6400800" y="2893218"/>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sp>
          <p:nvSpPr>
            <p:cNvPr id="47" name="Rectangle 46"/>
            <p:cNvSpPr/>
            <p:nvPr/>
          </p:nvSpPr>
          <p:spPr bwMode="auto">
            <a:xfrm>
              <a:off x="7315200" y="2212182"/>
              <a:ext cx="914400" cy="914400"/>
            </a:xfrm>
            <a:prstGeom prst="rect">
              <a:avLst/>
            </a:prstGeom>
            <a:solidFill>
              <a:srgbClr val="66CCFF"/>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48" name="Straight Connector 47"/>
            <p:cNvCxnSpPr>
              <a:stCxn id="47" idx="0"/>
              <a:endCxn id="47" idx="2"/>
            </p:cNvCxnSpPr>
            <p:nvPr/>
          </p:nvCxnSpPr>
          <p:spPr bwMode="auto">
            <a:xfrm rot="16200000" flipH="1">
              <a:off x="7315200" y="2669382"/>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49" name="Straight Connector 48"/>
            <p:cNvCxnSpPr/>
            <p:nvPr/>
          </p:nvCxnSpPr>
          <p:spPr bwMode="auto">
            <a:xfrm rot="16200000" flipH="1">
              <a:off x="7087394" y="2668588"/>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50" name="Straight Connector 49"/>
            <p:cNvCxnSpPr/>
            <p:nvPr/>
          </p:nvCxnSpPr>
          <p:spPr bwMode="auto">
            <a:xfrm rot="16200000" flipH="1">
              <a:off x="7543006" y="2667794"/>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51" name="Straight Connector 50"/>
            <p:cNvCxnSpPr>
              <a:stCxn id="47" idx="1"/>
              <a:endCxn id="47" idx="3"/>
            </p:cNvCxnSpPr>
            <p:nvPr/>
          </p:nvCxnSpPr>
          <p:spPr bwMode="auto">
            <a:xfrm rot="10800000" flipH="1">
              <a:off x="7315200" y="2669382"/>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52" name="Straight Connector 51"/>
            <p:cNvCxnSpPr/>
            <p:nvPr/>
          </p:nvCxnSpPr>
          <p:spPr bwMode="auto">
            <a:xfrm rot="10800000" flipH="1">
              <a:off x="7315200" y="2440783"/>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53" name="Straight Connector 52"/>
            <p:cNvCxnSpPr/>
            <p:nvPr/>
          </p:nvCxnSpPr>
          <p:spPr bwMode="auto">
            <a:xfrm rot="10800000" flipH="1">
              <a:off x="7315200" y="2896394"/>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sp>
          <p:nvSpPr>
            <p:cNvPr id="55" name="Rectangle 54"/>
            <p:cNvSpPr/>
            <p:nvPr/>
          </p:nvSpPr>
          <p:spPr bwMode="auto">
            <a:xfrm>
              <a:off x="5486400" y="1294606"/>
              <a:ext cx="914400" cy="914400"/>
            </a:xfrm>
            <a:prstGeom prst="rect">
              <a:avLst/>
            </a:prstGeom>
            <a:solidFill>
              <a:srgbClr val="CCFF66"/>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56" name="Straight Connector 55"/>
            <p:cNvCxnSpPr>
              <a:stCxn id="55" idx="0"/>
              <a:endCxn id="55" idx="2"/>
            </p:cNvCxnSpPr>
            <p:nvPr/>
          </p:nvCxnSpPr>
          <p:spPr bwMode="auto">
            <a:xfrm rot="16200000" flipH="1">
              <a:off x="5486400" y="1751806"/>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57" name="Straight Connector 56"/>
            <p:cNvCxnSpPr/>
            <p:nvPr/>
          </p:nvCxnSpPr>
          <p:spPr bwMode="auto">
            <a:xfrm rot="16200000" flipH="1">
              <a:off x="5258594" y="1751012"/>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58" name="Straight Connector 57"/>
            <p:cNvCxnSpPr/>
            <p:nvPr/>
          </p:nvCxnSpPr>
          <p:spPr bwMode="auto">
            <a:xfrm rot="16200000" flipH="1">
              <a:off x="5714206" y="1750218"/>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59" name="Straight Connector 58"/>
            <p:cNvCxnSpPr>
              <a:stCxn id="55" idx="1"/>
              <a:endCxn id="55" idx="3"/>
            </p:cNvCxnSpPr>
            <p:nvPr/>
          </p:nvCxnSpPr>
          <p:spPr bwMode="auto">
            <a:xfrm rot="10800000" flipH="1">
              <a:off x="5486400" y="1751806"/>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60" name="Straight Connector 59"/>
            <p:cNvCxnSpPr/>
            <p:nvPr/>
          </p:nvCxnSpPr>
          <p:spPr bwMode="auto">
            <a:xfrm rot="10800000" flipH="1">
              <a:off x="5486400" y="1523207"/>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61" name="Straight Connector 60"/>
            <p:cNvCxnSpPr/>
            <p:nvPr/>
          </p:nvCxnSpPr>
          <p:spPr bwMode="auto">
            <a:xfrm rot="10800000" flipH="1">
              <a:off x="5486400" y="1978818"/>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sp>
          <p:nvSpPr>
            <p:cNvPr id="63" name="Rectangle 62"/>
            <p:cNvSpPr/>
            <p:nvPr/>
          </p:nvSpPr>
          <p:spPr bwMode="auto">
            <a:xfrm>
              <a:off x="6400800" y="1297782"/>
              <a:ext cx="914400" cy="914400"/>
            </a:xfrm>
            <a:prstGeom prst="rect">
              <a:avLst/>
            </a:prstGeom>
            <a:solidFill>
              <a:srgbClr val="FFCC66"/>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64" name="Straight Connector 63"/>
            <p:cNvCxnSpPr>
              <a:stCxn id="63" idx="0"/>
              <a:endCxn id="63" idx="2"/>
            </p:cNvCxnSpPr>
            <p:nvPr/>
          </p:nvCxnSpPr>
          <p:spPr bwMode="auto">
            <a:xfrm rot="16200000" flipH="1">
              <a:off x="6400800" y="1754982"/>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65" name="Straight Connector 64"/>
            <p:cNvCxnSpPr/>
            <p:nvPr/>
          </p:nvCxnSpPr>
          <p:spPr bwMode="auto">
            <a:xfrm rot="16200000" flipH="1">
              <a:off x="6172994" y="1754188"/>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66" name="Straight Connector 65"/>
            <p:cNvCxnSpPr/>
            <p:nvPr/>
          </p:nvCxnSpPr>
          <p:spPr bwMode="auto">
            <a:xfrm rot="16200000" flipH="1">
              <a:off x="6628606" y="1753394"/>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67" name="Straight Connector 66"/>
            <p:cNvCxnSpPr>
              <a:stCxn id="63" idx="1"/>
              <a:endCxn id="63" idx="3"/>
            </p:cNvCxnSpPr>
            <p:nvPr/>
          </p:nvCxnSpPr>
          <p:spPr bwMode="auto">
            <a:xfrm rot="10800000" flipH="1">
              <a:off x="6400800" y="1754982"/>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68" name="Straight Connector 67"/>
            <p:cNvCxnSpPr/>
            <p:nvPr/>
          </p:nvCxnSpPr>
          <p:spPr bwMode="auto">
            <a:xfrm rot="10800000" flipH="1">
              <a:off x="6400800" y="1526383"/>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69" name="Straight Connector 68"/>
            <p:cNvCxnSpPr/>
            <p:nvPr/>
          </p:nvCxnSpPr>
          <p:spPr bwMode="auto">
            <a:xfrm rot="10800000" flipH="1">
              <a:off x="6400800" y="1981994"/>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sp>
          <p:nvSpPr>
            <p:cNvPr id="71" name="Rectangle 70"/>
            <p:cNvSpPr/>
            <p:nvPr/>
          </p:nvSpPr>
          <p:spPr bwMode="auto">
            <a:xfrm>
              <a:off x="7315200" y="1300958"/>
              <a:ext cx="914400" cy="914400"/>
            </a:xfrm>
            <a:prstGeom prst="rect">
              <a:avLst/>
            </a:prstGeom>
            <a:solidFill>
              <a:srgbClr val="66CCFF"/>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72" name="Straight Connector 71"/>
            <p:cNvCxnSpPr>
              <a:stCxn id="71" idx="0"/>
              <a:endCxn id="71" idx="2"/>
            </p:cNvCxnSpPr>
            <p:nvPr/>
          </p:nvCxnSpPr>
          <p:spPr bwMode="auto">
            <a:xfrm rot="16200000" flipH="1">
              <a:off x="7315200" y="1758158"/>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73" name="Straight Connector 72"/>
            <p:cNvCxnSpPr/>
            <p:nvPr/>
          </p:nvCxnSpPr>
          <p:spPr bwMode="auto">
            <a:xfrm rot="16200000" flipH="1">
              <a:off x="7087394" y="1757364"/>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74" name="Straight Connector 73"/>
            <p:cNvCxnSpPr/>
            <p:nvPr/>
          </p:nvCxnSpPr>
          <p:spPr bwMode="auto">
            <a:xfrm rot="16200000" flipH="1">
              <a:off x="7543006" y="1756570"/>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75" name="Straight Connector 74"/>
            <p:cNvCxnSpPr>
              <a:stCxn id="71" idx="1"/>
              <a:endCxn id="71" idx="3"/>
            </p:cNvCxnSpPr>
            <p:nvPr/>
          </p:nvCxnSpPr>
          <p:spPr bwMode="auto">
            <a:xfrm rot="10800000" flipH="1">
              <a:off x="7315200" y="1758158"/>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76" name="Straight Connector 75"/>
            <p:cNvCxnSpPr/>
            <p:nvPr/>
          </p:nvCxnSpPr>
          <p:spPr bwMode="auto">
            <a:xfrm rot="10800000" flipH="1">
              <a:off x="7315200" y="1529559"/>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77" name="Straight Connector 76"/>
            <p:cNvCxnSpPr/>
            <p:nvPr/>
          </p:nvCxnSpPr>
          <p:spPr bwMode="auto">
            <a:xfrm rot="10800000" flipH="1">
              <a:off x="7315200" y="1985170"/>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grpSp>
      <p:sp>
        <p:nvSpPr>
          <p:cNvPr id="78" name="Rectangle 77"/>
          <p:cNvSpPr/>
          <p:nvPr/>
        </p:nvSpPr>
        <p:spPr bwMode="auto">
          <a:xfrm>
            <a:off x="5410200" y="1219200"/>
            <a:ext cx="2895600" cy="2895600"/>
          </a:xfrm>
          <a:prstGeom prst="rect">
            <a:avLst/>
          </a:prstGeom>
          <a:solidFill>
            <a:schemeClr val="bg1">
              <a:alpha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grpSp>
        <p:nvGrpSpPr>
          <p:cNvPr id="80" name="Group 79"/>
          <p:cNvGrpSpPr/>
          <p:nvPr/>
        </p:nvGrpSpPr>
        <p:grpSpPr>
          <a:xfrm>
            <a:off x="5486400" y="2209800"/>
            <a:ext cx="1828800" cy="1830388"/>
            <a:chOff x="5486400" y="2205036"/>
            <a:chExt cx="1828800" cy="1830388"/>
          </a:xfrm>
        </p:grpSpPr>
        <p:grpSp>
          <p:nvGrpSpPr>
            <p:cNvPr id="81" name="Group 55"/>
            <p:cNvGrpSpPr/>
            <p:nvPr/>
          </p:nvGrpSpPr>
          <p:grpSpPr>
            <a:xfrm>
              <a:off x="5486400" y="3116260"/>
              <a:ext cx="914400" cy="915988"/>
              <a:chOff x="5334000" y="1675606"/>
              <a:chExt cx="914400" cy="915988"/>
            </a:xfrm>
            <a:solidFill>
              <a:srgbClr val="66FFCC"/>
            </a:solidFill>
          </p:grpSpPr>
          <p:sp>
            <p:nvSpPr>
              <p:cNvPr id="98" name="Rectangle 97"/>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99" name="Straight Connector 98"/>
              <p:cNvCxnSpPr>
                <a:stCxn id="98" idx="0"/>
                <a:endCxn id="98"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0" name="Straight Connector 99"/>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1" name="Straight Connector 100"/>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2" name="Straight Connector 101"/>
              <p:cNvCxnSpPr>
                <a:stCxn id="98" idx="1"/>
                <a:endCxn id="98"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3" name="Straight Connector 102"/>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4" name="Straight Connector 103"/>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82" name="Group 55"/>
            <p:cNvGrpSpPr/>
            <p:nvPr/>
          </p:nvGrpSpPr>
          <p:grpSpPr>
            <a:xfrm>
              <a:off x="6400800" y="3119436"/>
              <a:ext cx="914400" cy="915988"/>
              <a:chOff x="5334000" y="1675606"/>
              <a:chExt cx="914400" cy="915988"/>
            </a:xfrm>
            <a:solidFill>
              <a:srgbClr val="66FFCC"/>
            </a:solidFill>
          </p:grpSpPr>
          <p:sp>
            <p:nvSpPr>
              <p:cNvPr id="91" name="Rectangle 90"/>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92" name="Straight Connector 91"/>
              <p:cNvCxnSpPr>
                <a:stCxn id="91" idx="0"/>
                <a:endCxn id="91"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3" name="Straight Connector 92"/>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4" name="Straight Connector 93"/>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5" name="Straight Connector 94"/>
              <p:cNvCxnSpPr>
                <a:stCxn id="91" idx="1"/>
                <a:endCxn id="91"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6" name="Straight Connector 95"/>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7" name="Straight Connector 96"/>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83" name="Group 55"/>
            <p:cNvGrpSpPr/>
            <p:nvPr/>
          </p:nvGrpSpPr>
          <p:grpSpPr>
            <a:xfrm>
              <a:off x="5486400" y="2205036"/>
              <a:ext cx="914400" cy="915988"/>
              <a:chOff x="5334000" y="1675606"/>
              <a:chExt cx="914400" cy="915988"/>
            </a:xfrm>
            <a:solidFill>
              <a:srgbClr val="66FFCC"/>
            </a:solidFill>
          </p:grpSpPr>
          <p:sp>
            <p:nvSpPr>
              <p:cNvPr id="84" name="Rectangle 83"/>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85" name="Straight Connector 84"/>
              <p:cNvCxnSpPr>
                <a:stCxn id="84" idx="0"/>
                <a:endCxn id="84"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86" name="Straight Connector 85"/>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87" name="Straight Connector 86"/>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88" name="Straight Connector 87"/>
              <p:cNvCxnSpPr>
                <a:stCxn id="84" idx="1"/>
                <a:endCxn id="84"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89" name="Straight Connector 88"/>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0" name="Straight Connector 89"/>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Blocks (use case #2)</a:t>
            </a:r>
            <a:br>
              <a:rPr lang="en-US" dirty="0" smtClean="0"/>
            </a:br>
            <a:r>
              <a:rPr lang="en-US" sz="1600" dirty="0" smtClean="0"/>
              <a:t>Ghost Zone Exchanges</a:t>
            </a:r>
            <a:endParaRPr lang="en-US" sz="1600" dirty="0"/>
          </a:p>
        </p:txBody>
      </p:sp>
      <p:sp>
        <p:nvSpPr>
          <p:cNvPr id="3" name="Content Placeholder 2"/>
          <p:cNvSpPr>
            <a:spLocks noGrp="1"/>
          </p:cNvSpPr>
          <p:nvPr>
            <p:ph idx="1"/>
          </p:nvPr>
        </p:nvSpPr>
        <p:spPr>
          <a:xfrm>
            <a:off x="455613" y="1143000"/>
            <a:ext cx="4116387" cy="5256213"/>
          </a:xfrm>
        </p:spPr>
        <p:txBody>
          <a:bodyPr/>
          <a:lstStyle/>
          <a:p>
            <a:r>
              <a:rPr lang="en-US" sz="1800" dirty="0" smtClean="0"/>
              <a:t>Ghost zone exchanges can be difficult to implement efficiently</a:t>
            </a:r>
          </a:p>
          <a:p>
            <a:r>
              <a:rPr lang="en-US" sz="1800" dirty="0" smtClean="0"/>
              <a:t>For each box, you need to determine whether its neighbors are on- or off-node.</a:t>
            </a:r>
          </a:p>
          <a:p>
            <a:r>
              <a:rPr lang="en-US" sz="1800" dirty="0" smtClean="0"/>
              <a:t>If the latter, one should aggregate data together and minimize the number of messages (amortize MPI overheads)</a:t>
            </a:r>
          </a:p>
          <a:p>
            <a:r>
              <a:rPr lang="en-US" sz="1800" dirty="0" smtClean="0"/>
              <a:t>This process is complex/expensive.</a:t>
            </a:r>
          </a:p>
          <a:p>
            <a:endParaRPr lang="en-US" sz="1800" dirty="0" smtClean="0"/>
          </a:p>
          <a:p>
            <a:r>
              <a:rPr lang="en-US" sz="1800" dirty="0" smtClean="0"/>
              <a:t>HPGMG reuses the ‘</a:t>
            </a:r>
            <a:r>
              <a:rPr lang="en-US" sz="1800" b="1" dirty="0" smtClean="0">
                <a:solidFill>
                  <a:srgbClr val="0000FF"/>
                </a:solidFill>
              </a:rPr>
              <a:t>block</a:t>
            </a:r>
            <a:r>
              <a:rPr lang="en-US" sz="1800" dirty="0" smtClean="0"/>
              <a:t>’ mechanism to cache this traversal of meta data for fast replay</a:t>
            </a:r>
          </a:p>
          <a:p>
            <a:pPr lvl="1"/>
            <a:r>
              <a:rPr lang="en-US" sz="1600" b="1" dirty="0" smtClean="0">
                <a:solidFill>
                  <a:srgbClr val="0000FF"/>
                </a:solidFill>
              </a:rPr>
              <a:t>pack list (box-&gt;MPI buffer)</a:t>
            </a:r>
          </a:p>
          <a:p>
            <a:pPr lvl="1"/>
            <a:r>
              <a:rPr lang="en-US" sz="1600" dirty="0" smtClean="0"/>
              <a:t>local list (box-&gt;box)</a:t>
            </a:r>
          </a:p>
          <a:p>
            <a:pPr lvl="1"/>
            <a:r>
              <a:rPr lang="en-US" sz="1600" dirty="0" smtClean="0"/>
              <a:t>unpack list (MPI buffer-&gt;box)</a:t>
            </a:r>
            <a:endParaRPr lang="en-US" sz="1600"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34</a:t>
            </a:fld>
            <a:endParaRPr lang="en-US"/>
          </a:p>
        </p:txBody>
      </p:sp>
      <p:sp>
        <p:nvSpPr>
          <p:cNvPr id="13" name="Rectangle 12"/>
          <p:cNvSpPr/>
          <p:nvPr/>
        </p:nvSpPr>
        <p:spPr bwMode="auto">
          <a:xfrm>
            <a:off x="5486400" y="1290636"/>
            <a:ext cx="2743200" cy="27432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grpSp>
        <p:nvGrpSpPr>
          <p:cNvPr id="5" name="Group 105"/>
          <p:cNvGrpSpPr/>
          <p:nvPr/>
        </p:nvGrpSpPr>
        <p:grpSpPr>
          <a:xfrm>
            <a:off x="5486400" y="1293812"/>
            <a:ext cx="2743200" cy="2744788"/>
            <a:chOff x="5486400" y="1293812"/>
            <a:chExt cx="2743200" cy="2744788"/>
          </a:xfrm>
        </p:grpSpPr>
        <p:sp>
          <p:nvSpPr>
            <p:cNvPr id="6" name="Rectangle 5"/>
            <p:cNvSpPr/>
            <p:nvPr/>
          </p:nvSpPr>
          <p:spPr bwMode="auto">
            <a:xfrm>
              <a:off x="5486400" y="3117054"/>
              <a:ext cx="914400" cy="914400"/>
            </a:xfrm>
            <a:prstGeom prst="rect">
              <a:avLst/>
            </a:prstGeom>
            <a:solidFill>
              <a:srgbClr val="66FFCC"/>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7" name="Straight Connector 6"/>
            <p:cNvCxnSpPr>
              <a:stCxn id="6" idx="0"/>
              <a:endCxn id="6" idx="2"/>
            </p:cNvCxnSpPr>
            <p:nvPr/>
          </p:nvCxnSpPr>
          <p:spPr bwMode="auto">
            <a:xfrm rot="16200000" flipH="1">
              <a:off x="5486400" y="3574254"/>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8" name="Straight Connector 7"/>
            <p:cNvCxnSpPr/>
            <p:nvPr/>
          </p:nvCxnSpPr>
          <p:spPr bwMode="auto">
            <a:xfrm rot="16200000" flipH="1">
              <a:off x="5258594" y="357346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9" name="Straight Connector 8"/>
            <p:cNvCxnSpPr/>
            <p:nvPr/>
          </p:nvCxnSpPr>
          <p:spPr bwMode="auto">
            <a:xfrm rot="16200000" flipH="1">
              <a:off x="5714206" y="3572666"/>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0" name="Straight Connector 9"/>
            <p:cNvCxnSpPr>
              <a:stCxn id="6" idx="1"/>
              <a:endCxn id="6" idx="3"/>
            </p:cNvCxnSpPr>
            <p:nvPr/>
          </p:nvCxnSpPr>
          <p:spPr bwMode="auto">
            <a:xfrm rot="10800000" flipH="1">
              <a:off x="5486400" y="3574254"/>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1" name="Straight Connector 10"/>
            <p:cNvCxnSpPr/>
            <p:nvPr/>
          </p:nvCxnSpPr>
          <p:spPr bwMode="auto">
            <a:xfrm rot="10800000" flipH="1">
              <a:off x="5486400" y="3345655"/>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2" name="Straight Connector 11"/>
            <p:cNvCxnSpPr/>
            <p:nvPr/>
          </p:nvCxnSpPr>
          <p:spPr bwMode="auto">
            <a:xfrm rot="10800000" flipH="1">
              <a:off x="5486400" y="3801266"/>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sp>
          <p:nvSpPr>
            <p:cNvPr id="15" name="Rectangle 14"/>
            <p:cNvSpPr/>
            <p:nvPr/>
          </p:nvSpPr>
          <p:spPr bwMode="auto">
            <a:xfrm>
              <a:off x="6400800" y="3120230"/>
              <a:ext cx="914400" cy="914400"/>
            </a:xfrm>
            <a:prstGeom prst="rect">
              <a:avLst/>
            </a:prstGeom>
            <a:solidFill>
              <a:srgbClr val="66FFCC"/>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6" name="Straight Connector 15"/>
            <p:cNvCxnSpPr>
              <a:stCxn id="15" idx="0"/>
              <a:endCxn id="15" idx="2"/>
            </p:cNvCxnSpPr>
            <p:nvPr/>
          </p:nvCxnSpPr>
          <p:spPr bwMode="auto">
            <a:xfrm rot="16200000" flipH="1">
              <a:off x="6400800" y="357743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7" name="Straight Connector 16"/>
            <p:cNvCxnSpPr/>
            <p:nvPr/>
          </p:nvCxnSpPr>
          <p:spPr bwMode="auto">
            <a:xfrm rot="16200000" flipH="1">
              <a:off x="6172994" y="3576636"/>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8" name="Straight Connector 17"/>
            <p:cNvCxnSpPr/>
            <p:nvPr/>
          </p:nvCxnSpPr>
          <p:spPr bwMode="auto">
            <a:xfrm rot="16200000" flipH="1">
              <a:off x="6628606" y="3575842"/>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9" name="Straight Connector 18"/>
            <p:cNvCxnSpPr>
              <a:stCxn id="15" idx="1"/>
              <a:endCxn id="15" idx="3"/>
            </p:cNvCxnSpPr>
            <p:nvPr/>
          </p:nvCxnSpPr>
          <p:spPr bwMode="auto">
            <a:xfrm rot="10800000" flipH="1">
              <a:off x="6400800" y="357743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20" name="Straight Connector 19"/>
            <p:cNvCxnSpPr/>
            <p:nvPr/>
          </p:nvCxnSpPr>
          <p:spPr bwMode="auto">
            <a:xfrm rot="10800000" flipH="1">
              <a:off x="6400800" y="3348831"/>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21" name="Straight Connector 20"/>
            <p:cNvCxnSpPr/>
            <p:nvPr/>
          </p:nvCxnSpPr>
          <p:spPr bwMode="auto">
            <a:xfrm rot="10800000" flipH="1">
              <a:off x="6400800" y="3804442"/>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sp>
          <p:nvSpPr>
            <p:cNvPr id="31" name="Rectangle 30"/>
            <p:cNvSpPr/>
            <p:nvPr/>
          </p:nvSpPr>
          <p:spPr bwMode="auto">
            <a:xfrm>
              <a:off x="5486400" y="2205830"/>
              <a:ext cx="914400" cy="914400"/>
            </a:xfrm>
            <a:prstGeom prst="rect">
              <a:avLst/>
            </a:prstGeom>
            <a:solidFill>
              <a:srgbClr val="66FFCC"/>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32" name="Straight Connector 31"/>
            <p:cNvCxnSpPr>
              <a:stCxn id="31" idx="0"/>
              <a:endCxn id="31" idx="2"/>
            </p:cNvCxnSpPr>
            <p:nvPr/>
          </p:nvCxnSpPr>
          <p:spPr bwMode="auto">
            <a:xfrm rot="16200000" flipH="1">
              <a:off x="5486400" y="266303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33" name="Straight Connector 32"/>
            <p:cNvCxnSpPr/>
            <p:nvPr/>
          </p:nvCxnSpPr>
          <p:spPr bwMode="auto">
            <a:xfrm rot="16200000" flipH="1">
              <a:off x="5258594" y="2662236"/>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34" name="Straight Connector 33"/>
            <p:cNvCxnSpPr/>
            <p:nvPr/>
          </p:nvCxnSpPr>
          <p:spPr bwMode="auto">
            <a:xfrm rot="16200000" flipH="1">
              <a:off x="5714206" y="2661442"/>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35" name="Straight Connector 34"/>
            <p:cNvCxnSpPr>
              <a:stCxn id="31" idx="1"/>
              <a:endCxn id="31" idx="3"/>
            </p:cNvCxnSpPr>
            <p:nvPr/>
          </p:nvCxnSpPr>
          <p:spPr bwMode="auto">
            <a:xfrm rot="10800000" flipH="1">
              <a:off x="5486400" y="266303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36" name="Straight Connector 35"/>
            <p:cNvCxnSpPr/>
            <p:nvPr/>
          </p:nvCxnSpPr>
          <p:spPr bwMode="auto">
            <a:xfrm rot="10800000" flipH="1">
              <a:off x="5486400" y="2434431"/>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37" name="Straight Connector 36"/>
            <p:cNvCxnSpPr/>
            <p:nvPr/>
          </p:nvCxnSpPr>
          <p:spPr bwMode="auto">
            <a:xfrm rot="10800000" flipH="1">
              <a:off x="5486400" y="2890042"/>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sp>
          <p:nvSpPr>
            <p:cNvPr id="23" name="Rectangle 22"/>
            <p:cNvSpPr/>
            <p:nvPr/>
          </p:nvSpPr>
          <p:spPr bwMode="auto">
            <a:xfrm>
              <a:off x="7315200" y="3123406"/>
              <a:ext cx="914400" cy="914400"/>
            </a:xfrm>
            <a:prstGeom prst="rect">
              <a:avLst/>
            </a:prstGeom>
            <a:solidFill>
              <a:srgbClr val="FFCC66"/>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24" name="Straight Connector 23"/>
            <p:cNvCxnSpPr>
              <a:stCxn id="23" idx="0"/>
              <a:endCxn id="23" idx="2"/>
            </p:cNvCxnSpPr>
            <p:nvPr/>
          </p:nvCxnSpPr>
          <p:spPr bwMode="auto">
            <a:xfrm rot="16200000" flipH="1">
              <a:off x="7315200" y="3580606"/>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25" name="Straight Connector 24"/>
            <p:cNvCxnSpPr/>
            <p:nvPr/>
          </p:nvCxnSpPr>
          <p:spPr bwMode="auto">
            <a:xfrm rot="16200000" flipH="1">
              <a:off x="7087394" y="3579812"/>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26" name="Straight Connector 25"/>
            <p:cNvCxnSpPr/>
            <p:nvPr/>
          </p:nvCxnSpPr>
          <p:spPr bwMode="auto">
            <a:xfrm rot="16200000" flipH="1">
              <a:off x="7543006" y="3579018"/>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27" name="Straight Connector 26"/>
            <p:cNvCxnSpPr>
              <a:stCxn id="23" idx="1"/>
              <a:endCxn id="23" idx="3"/>
            </p:cNvCxnSpPr>
            <p:nvPr/>
          </p:nvCxnSpPr>
          <p:spPr bwMode="auto">
            <a:xfrm rot="10800000" flipH="1">
              <a:off x="7315200" y="3580606"/>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28" name="Straight Connector 27"/>
            <p:cNvCxnSpPr/>
            <p:nvPr/>
          </p:nvCxnSpPr>
          <p:spPr bwMode="auto">
            <a:xfrm rot="10800000" flipH="1">
              <a:off x="7315200" y="3352007"/>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29" name="Straight Connector 28"/>
            <p:cNvCxnSpPr/>
            <p:nvPr/>
          </p:nvCxnSpPr>
          <p:spPr bwMode="auto">
            <a:xfrm rot="10800000" flipH="1">
              <a:off x="7315200" y="3807618"/>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sp>
          <p:nvSpPr>
            <p:cNvPr id="39" name="Rectangle 38"/>
            <p:cNvSpPr/>
            <p:nvPr/>
          </p:nvSpPr>
          <p:spPr bwMode="auto">
            <a:xfrm>
              <a:off x="6400800" y="2209006"/>
              <a:ext cx="914400" cy="914400"/>
            </a:xfrm>
            <a:prstGeom prst="rect">
              <a:avLst/>
            </a:prstGeom>
            <a:solidFill>
              <a:srgbClr val="CCFF66"/>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40" name="Straight Connector 39"/>
            <p:cNvCxnSpPr>
              <a:stCxn id="39" idx="0"/>
              <a:endCxn id="39" idx="2"/>
            </p:cNvCxnSpPr>
            <p:nvPr/>
          </p:nvCxnSpPr>
          <p:spPr bwMode="auto">
            <a:xfrm rot="16200000" flipH="1">
              <a:off x="6400800" y="2666206"/>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41" name="Straight Connector 40"/>
            <p:cNvCxnSpPr/>
            <p:nvPr/>
          </p:nvCxnSpPr>
          <p:spPr bwMode="auto">
            <a:xfrm rot="16200000" flipH="1">
              <a:off x="6172994" y="2665412"/>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42" name="Straight Connector 41"/>
            <p:cNvCxnSpPr/>
            <p:nvPr/>
          </p:nvCxnSpPr>
          <p:spPr bwMode="auto">
            <a:xfrm rot="16200000" flipH="1">
              <a:off x="6628606" y="2664618"/>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43" name="Straight Connector 42"/>
            <p:cNvCxnSpPr>
              <a:stCxn id="39" idx="1"/>
              <a:endCxn id="39" idx="3"/>
            </p:cNvCxnSpPr>
            <p:nvPr/>
          </p:nvCxnSpPr>
          <p:spPr bwMode="auto">
            <a:xfrm rot="10800000" flipH="1">
              <a:off x="6400800" y="2666206"/>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44" name="Straight Connector 43"/>
            <p:cNvCxnSpPr/>
            <p:nvPr/>
          </p:nvCxnSpPr>
          <p:spPr bwMode="auto">
            <a:xfrm rot="10800000" flipH="1">
              <a:off x="6400800" y="2437607"/>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45" name="Straight Connector 44"/>
            <p:cNvCxnSpPr/>
            <p:nvPr/>
          </p:nvCxnSpPr>
          <p:spPr bwMode="auto">
            <a:xfrm rot="10800000" flipH="1">
              <a:off x="6400800" y="2893218"/>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sp>
          <p:nvSpPr>
            <p:cNvPr id="47" name="Rectangle 46"/>
            <p:cNvSpPr/>
            <p:nvPr/>
          </p:nvSpPr>
          <p:spPr bwMode="auto">
            <a:xfrm>
              <a:off x="7315200" y="2212182"/>
              <a:ext cx="914400" cy="914400"/>
            </a:xfrm>
            <a:prstGeom prst="rect">
              <a:avLst/>
            </a:prstGeom>
            <a:solidFill>
              <a:srgbClr val="66CCFF"/>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48" name="Straight Connector 47"/>
            <p:cNvCxnSpPr>
              <a:stCxn id="47" idx="0"/>
              <a:endCxn id="47" idx="2"/>
            </p:cNvCxnSpPr>
            <p:nvPr/>
          </p:nvCxnSpPr>
          <p:spPr bwMode="auto">
            <a:xfrm rot="16200000" flipH="1">
              <a:off x="7315200" y="2669382"/>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49" name="Straight Connector 48"/>
            <p:cNvCxnSpPr/>
            <p:nvPr/>
          </p:nvCxnSpPr>
          <p:spPr bwMode="auto">
            <a:xfrm rot="16200000" flipH="1">
              <a:off x="7087394" y="2668588"/>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50" name="Straight Connector 49"/>
            <p:cNvCxnSpPr/>
            <p:nvPr/>
          </p:nvCxnSpPr>
          <p:spPr bwMode="auto">
            <a:xfrm rot="16200000" flipH="1">
              <a:off x="7543006" y="2667794"/>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51" name="Straight Connector 50"/>
            <p:cNvCxnSpPr>
              <a:stCxn id="47" idx="1"/>
              <a:endCxn id="47" idx="3"/>
            </p:cNvCxnSpPr>
            <p:nvPr/>
          </p:nvCxnSpPr>
          <p:spPr bwMode="auto">
            <a:xfrm rot="10800000" flipH="1">
              <a:off x="7315200" y="2669382"/>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52" name="Straight Connector 51"/>
            <p:cNvCxnSpPr/>
            <p:nvPr/>
          </p:nvCxnSpPr>
          <p:spPr bwMode="auto">
            <a:xfrm rot="10800000" flipH="1">
              <a:off x="7315200" y="2440783"/>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53" name="Straight Connector 52"/>
            <p:cNvCxnSpPr/>
            <p:nvPr/>
          </p:nvCxnSpPr>
          <p:spPr bwMode="auto">
            <a:xfrm rot="10800000" flipH="1">
              <a:off x="7315200" y="2896394"/>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sp>
          <p:nvSpPr>
            <p:cNvPr id="55" name="Rectangle 54"/>
            <p:cNvSpPr/>
            <p:nvPr/>
          </p:nvSpPr>
          <p:spPr bwMode="auto">
            <a:xfrm>
              <a:off x="5486400" y="1294606"/>
              <a:ext cx="914400" cy="914400"/>
            </a:xfrm>
            <a:prstGeom prst="rect">
              <a:avLst/>
            </a:prstGeom>
            <a:solidFill>
              <a:srgbClr val="CCFF66"/>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56" name="Straight Connector 55"/>
            <p:cNvCxnSpPr>
              <a:stCxn id="55" idx="0"/>
              <a:endCxn id="55" idx="2"/>
            </p:cNvCxnSpPr>
            <p:nvPr/>
          </p:nvCxnSpPr>
          <p:spPr bwMode="auto">
            <a:xfrm rot="16200000" flipH="1">
              <a:off x="5486400" y="1751806"/>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57" name="Straight Connector 56"/>
            <p:cNvCxnSpPr/>
            <p:nvPr/>
          </p:nvCxnSpPr>
          <p:spPr bwMode="auto">
            <a:xfrm rot="16200000" flipH="1">
              <a:off x="5258594" y="1751012"/>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58" name="Straight Connector 57"/>
            <p:cNvCxnSpPr/>
            <p:nvPr/>
          </p:nvCxnSpPr>
          <p:spPr bwMode="auto">
            <a:xfrm rot="16200000" flipH="1">
              <a:off x="5714206" y="1750218"/>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59" name="Straight Connector 58"/>
            <p:cNvCxnSpPr>
              <a:stCxn id="55" idx="1"/>
              <a:endCxn id="55" idx="3"/>
            </p:cNvCxnSpPr>
            <p:nvPr/>
          </p:nvCxnSpPr>
          <p:spPr bwMode="auto">
            <a:xfrm rot="10800000" flipH="1">
              <a:off x="5486400" y="1751806"/>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60" name="Straight Connector 59"/>
            <p:cNvCxnSpPr/>
            <p:nvPr/>
          </p:nvCxnSpPr>
          <p:spPr bwMode="auto">
            <a:xfrm rot="10800000" flipH="1">
              <a:off x="5486400" y="1523207"/>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61" name="Straight Connector 60"/>
            <p:cNvCxnSpPr/>
            <p:nvPr/>
          </p:nvCxnSpPr>
          <p:spPr bwMode="auto">
            <a:xfrm rot="10800000" flipH="1">
              <a:off x="5486400" y="1978818"/>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sp>
          <p:nvSpPr>
            <p:cNvPr id="63" name="Rectangle 62"/>
            <p:cNvSpPr/>
            <p:nvPr/>
          </p:nvSpPr>
          <p:spPr bwMode="auto">
            <a:xfrm>
              <a:off x="6400800" y="1297782"/>
              <a:ext cx="914400" cy="914400"/>
            </a:xfrm>
            <a:prstGeom prst="rect">
              <a:avLst/>
            </a:prstGeom>
            <a:solidFill>
              <a:srgbClr val="FFCC66"/>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64" name="Straight Connector 63"/>
            <p:cNvCxnSpPr>
              <a:stCxn id="63" idx="0"/>
              <a:endCxn id="63" idx="2"/>
            </p:cNvCxnSpPr>
            <p:nvPr/>
          </p:nvCxnSpPr>
          <p:spPr bwMode="auto">
            <a:xfrm rot="16200000" flipH="1">
              <a:off x="6400800" y="1754982"/>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65" name="Straight Connector 64"/>
            <p:cNvCxnSpPr/>
            <p:nvPr/>
          </p:nvCxnSpPr>
          <p:spPr bwMode="auto">
            <a:xfrm rot="16200000" flipH="1">
              <a:off x="6172994" y="1754188"/>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66" name="Straight Connector 65"/>
            <p:cNvCxnSpPr/>
            <p:nvPr/>
          </p:nvCxnSpPr>
          <p:spPr bwMode="auto">
            <a:xfrm rot="16200000" flipH="1">
              <a:off x="6628606" y="1753394"/>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67" name="Straight Connector 66"/>
            <p:cNvCxnSpPr>
              <a:stCxn id="63" idx="1"/>
              <a:endCxn id="63" idx="3"/>
            </p:cNvCxnSpPr>
            <p:nvPr/>
          </p:nvCxnSpPr>
          <p:spPr bwMode="auto">
            <a:xfrm rot="10800000" flipH="1">
              <a:off x="6400800" y="1754982"/>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68" name="Straight Connector 67"/>
            <p:cNvCxnSpPr/>
            <p:nvPr/>
          </p:nvCxnSpPr>
          <p:spPr bwMode="auto">
            <a:xfrm rot="10800000" flipH="1">
              <a:off x="6400800" y="1526383"/>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69" name="Straight Connector 68"/>
            <p:cNvCxnSpPr/>
            <p:nvPr/>
          </p:nvCxnSpPr>
          <p:spPr bwMode="auto">
            <a:xfrm rot="10800000" flipH="1">
              <a:off x="6400800" y="1981994"/>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sp>
          <p:nvSpPr>
            <p:cNvPr id="71" name="Rectangle 70"/>
            <p:cNvSpPr/>
            <p:nvPr/>
          </p:nvSpPr>
          <p:spPr bwMode="auto">
            <a:xfrm>
              <a:off x="7315200" y="1300958"/>
              <a:ext cx="914400" cy="914400"/>
            </a:xfrm>
            <a:prstGeom prst="rect">
              <a:avLst/>
            </a:prstGeom>
            <a:solidFill>
              <a:srgbClr val="66CCFF"/>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72" name="Straight Connector 71"/>
            <p:cNvCxnSpPr>
              <a:stCxn id="71" idx="0"/>
              <a:endCxn id="71" idx="2"/>
            </p:cNvCxnSpPr>
            <p:nvPr/>
          </p:nvCxnSpPr>
          <p:spPr bwMode="auto">
            <a:xfrm rot="16200000" flipH="1">
              <a:off x="7315200" y="1758158"/>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73" name="Straight Connector 72"/>
            <p:cNvCxnSpPr/>
            <p:nvPr/>
          </p:nvCxnSpPr>
          <p:spPr bwMode="auto">
            <a:xfrm rot="16200000" flipH="1">
              <a:off x="7087394" y="1757364"/>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74" name="Straight Connector 73"/>
            <p:cNvCxnSpPr/>
            <p:nvPr/>
          </p:nvCxnSpPr>
          <p:spPr bwMode="auto">
            <a:xfrm rot="16200000" flipH="1">
              <a:off x="7543006" y="1756570"/>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75" name="Straight Connector 74"/>
            <p:cNvCxnSpPr>
              <a:stCxn id="71" idx="1"/>
              <a:endCxn id="71" idx="3"/>
            </p:cNvCxnSpPr>
            <p:nvPr/>
          </p:nvCxnSpPr>
          <p:spPr bwMode="auto">
            <a:xfrm rot="10800000" flipH="1">
              <a:off x="7315200" y="1758158"/>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76" name="Straight Connector 75"/>
            <p:cNvCxnSpPr/>
            <p:nvPr/>
          </p:nvCxnSpPr>
          <p:spPr bwMode="auto">
            <a:xfrm rot="10800000" flipH="1">
              <a:off x="7315200" y="1529559"/>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77" name="Straight Connector 76"/>
            <p:cNvCxnSpPr/>
            <p:nvPr/>
          </p:nvCxnSpPr>
          <p:spPr bwMode="auto">
            <a:xfrm rot="10800000" flipH="1">
              <a:off x="7315200" y="1985170"/>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grpSp>
      <p:sp>
        <p:nvSpPr>
          <p:cNvPr id="78" name="Rectangle 77"/>
          <p:cNvSpPr/>
          <p:nvPr/>
        </p:nvSpPr>
        <p:spPr bwMode="auto">
          <a:xfrm>
            <a:off x="5410200" y="1219200"/>
            <a:ext cx="2895600" cy="2895600"/>
          </a:xfrm>
          <a:prstGeom prst="rect">
            <a:avLst/>
          </a:prstGeom>
          <a:solidFill>
            <a:schemeClr val="bg1">
              <a:alpha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grpSp>
        <p:nvGrpSpPr>
          <p:cNvPr id="14" name="Group 79"/>
          <p:cNvGrpSpPr/>
          <p:nvPr/>
        </p:nvGrpSpPr>
        <p:grpSpPr>
          <a:xfrm>
            <a:off x="5486400" y="2209800"/>
            <a:ext cx="1828800" cy="1830388"/>
            <a:chOff x="5486400" y="2205036"/>
            <a:chExt cx="1828800" cy="1830388"/>
          </a:xfrm>
        </p:grpSpPr>
        <p:grpSp>
          <p:nvGrpSpPr>
            <p:cNvPr id="22" name="Group 55"/>
            <p:cNvGrpSpPr/>
            <p:nvPr/>
          </p:nvGrpSpPr>
          <p:grpSpPr>
            <a:xfrm>
              <a:off x="5486400" y="3116260"/>
              <a:ext cx="914400" cy="915988"/>
              <a:chOff x="5334000" y="1675606"/>
              <a:chExt cx="914400" cy="915988"/>
            </a:xfrm>
            <a:solidFill>
              <a:srgbClr val="66FFCC"/>
            </a:solidFill>
          </p:grpSpPr>
          <p:sp>
            <p:nvSpPr>
              <p:cNvPr id="98" name="Rectangle 97"/>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99" name="Straight Connector 98"/>
              <p:cNvCxnSpPr>
                <a:stCxn id="98" idx="0"/>
                <a:endCxn id="98"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0" name="Straight Connector 99"/>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1" name="Straight Connector 100"/>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2" name="Straight Connector 101"/>
              <p:cNvCxnSpPr>
                <a:stCxn id="98" idx="1"/>
                <a:endCxn id="98"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3" name="Straight Connector 102"/>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4" name="Straight Connector 103"/>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30" name="Group 55"/>
            <p:cNvGrpSpPr/>
            <p:nvPr/>
          </p:nvGrpSpPr>
          <p:grpSpPr>
            <a:xfrm>
              <a:off x="6400800" y="3119436"/>
              <a:ext cx="914400" cy="915988"/>
              <a:chOff x="5334000" y="1675606"/>
              <a:chExt cx="914400" cy="915988"/>
            </a:xfrm>
            <a:solidFill>
              <a:srgbClr val="66FFCC"/>
            </a:solidFill>
          </p:grpSpPr>
          <p:sp>
            <p:nvSpPr>
              <p:cNvPr id="91" name="Rectangle 90"/>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92" name="Straight Connector 91"/>
              <p:cNvCxnSpPr>
                <a:stCxn id="91" idx="0"/>
                <a:endCxn id="91"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3" name="Straight Connector 92"/>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4" name="Straight Connector 93"/>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5" name="Straight Connector 94"/>
              <p:cNvCxnSpPr>
                <a:stCxn id="91" idx="1"/>
                <a:endCxn id="91"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6" name="Straight Connector 95"/>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7" name="Straight Connector 96"/>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38" name="Group 55"/>
            <p:cNvGrpSpPr/>
            <p:nvPr/>
          </p:nvGrpSpPr>
          <p:grpSpPr>
            <a:xfrm>
              <a:off x="5486400" y="2205036"/>
              <a:ext cx="914400" cy="915988"/>
              <a:chOff x="5334000" y="1675606"/>
              <a:chExt cx="914400" cy="915988"/>
            </a:xfrm>
            <a:solidFill>
              <a:srgbClr val="66FFCC"/>
            </a:solidFill>
          </p:grpSpPr>
          <p:sp>
            <p:nvSpPr>
              <p:cNvPr id="84" name="Rectangle 83"/>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85" name="Straight Connector 84"/>
              <p:cNvCxnSpPr>
                <a:stCxn id="84" idx="0"/>
                <a:endCxn id="84"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86" name="Straight Connector 85"/>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87" name="Straight Connector 86"/>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88" name="Straight Connector 87"/>
              <p:cNvCxnSpPr>
                <a:stCxn id="84" idx="1"/>
                <a:endCxn id="84"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89" name="Straight Connector 88"/>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0" name="Straight Connector 89"/>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grpSp>
        <p:nvGrpSpPr>
          <p:cNvPr id="46" name="Group 136"/>
          <p:cNvGrpSpPr/>
          <p:nvPr/>
        </p:nvGrpSpPr>
        <p:grpSpPr>
          <a:xfrm>
            <a:off x="5486400" y="2056011"/>
            <a:ext cx="1828800" cy="1296789"/>
            <a:chOff x="5486400" y="2057400"/>
            <a:chExt cx="1828800" cy="1296789"/>
          </a:xfrm>
          <a:effectLst>
            <a:glow rad="101600">
              <a:srgbClr val="CCFF66">
                <a:alpha val="75000"/>
              </a:srgbClr>
            </a:glow>
          </a:effectLst>
        </p:grpSpPr>
        <p:sp>
          <p:nvSpPr>
            <p:cNvPr id="111" name="Rectangle 110"/>
            <p:cNvSpPr/>
            <p:nvPr/>
          </p:nvSpPr>
          <p:spPr bwMode="auto">
            <a:xfrm>
              <a:off x="5486400" y="2210000"/>
              <a:ext cx="914400" cy="229789"/>
            </a:xfrm>
            <a:prstGeom prst="rect">
              <a:avLst/>
            </a:prstGeom>
            <a:noFill/>
            <a:ln w="1905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12" name="Straight Connector 111"/>
            <p:cNvCxnSpPr/>
            <p:nvPr/>
          </p:nvCxnSpPr>
          <p:spPr bwMode="auto">
            <a:xfrm rot="16200000" flipH="1">
              <a:off x="5828706" y="2171501"/>
              <a:ext cx="229789" cy="1588"/>
            </a:xfrm>
            <a:prstGeom prst="line">
              <a:avLst/>
            </a:prstGeom>
            <a:solidFill>
              <a:srgbClr val="66FFCC"/>
            </a:solidFill>
            <a:ln w="25400" cap="flat" cmpd="sng" algn="ctr">
              <a:solidFill>
                <a:srgbClr val="008000"/>
              </a:solidFill>
              <a:prstDash val="solid"/>
              <a:round/>
              <a:headEnd type="stealth" w="med" len="med"/>
              <a:tailEnd type="none" w="med" len="med"/>
            </a:ln>
            <a:effectLst/>
          </p:spPr>
        </p:cxnSp>
        <p:sp>
          <p:nvSpPr>
            <p:cNvPr id="133" name="Rectangle 132"/>
            <p:cNvSpPr/>
            <p:nvPr/>
          </p:nvSpPr>
          <p:spPr bwMode="auto">
            <a:xfrm>
              <a:off x="6400800" y="3124400"/>
              <a:ext cx="914400" cy="229789"/>
            </a:xfrm>
            <a:prstGeom prst="rect">
              <a:avLst/>
            </a:prstGeom>
            <a:noFill/>
            <a:ln w="1905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34" name="Straight Connector 133"/>
            <p:cNvCxnSpPr/>
            <p:nvPr/>
          </p:nvCxnSpPr>
          <p:spPr bwMode="auto">
            <a:xfrm rot="16200000" flipH="1">
              <a:off x="6743106" y="3087290"/>
              <a:ext cx="229789" cy="1588"/>
            </a:xfrm>
            <a:prstGeom prst="line">
              <a:avLst/>
            </a:prstGeom>
            <a:solidFill>
              <a:srgbClr val="66FFCC"/>
            </a:solidFill>
            <a:ln w="25400" cap="flat" cmpd="sng" algn="ctr">
              <a:solidFill>
                <a:srgbClr val="008000"/>
              </a:solidFill>
              <a:prstDash val="solid"/>
              <a:round/>
              <a:headEnd type="stealth" w="med" len="med"/>
              <a:tailEnd type="none" w="med" len="med"/>
            </a:ln>
            <a:effectLst/>
          </p:spPr>
        </p:cxnSp>
        <p:sp>
          <p:nvSpPr>
            <p:cNvPr id="139" name="Rectangle 138"/>
            <p:cNvSpPr/>
            <p:nvPr/>
          </p:nvSpPr>
          <p:spPr bwMode="auto">
            <a:xfrm>
              <a:off x="6172200" y="2211189"/>
              <a:ext cx="228600" cy="914400"/>
            </a:xfrm>
            <a:prstGeom prst="rect">
              <a:avLst/>
            </a:prstGeom>
            <a:noFill/>
            <a:ln w="1905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40" name="Straight Connector 139"/>
            <p:cNvCxnSpPr/>
            <p:nvPr/>
          </p:nvCxnSpPr>
          <p:spPr bwMode="auto">
            <a:xfrm rot="10800000" flipV="1">
              <a:off x="6324600" y="2668389"/>
              <a:ext cx="228600" cy="794"/>
            </a:xfrm>
            <a:prstGeom prst="line">
              <a:avLst/>
            </a:prstGeom>
            <a:solidFill>
              <a:srgbClr val="66FFCC"/>
            </a:solidFill>
            <a:ln w="25400" cap="flat" cmpd="sng" algn="ctr">
              <a:solidFill>
                <a:srgbClr val="008000"/>
              </a:solidFill>
              <a:prstDash val="solid"/>
              <a:round/>
              <a:headEnd type="stealth" w="med" len="med"/>
              <a:tailEnd type="none" w="med" len="med"/>
            </a:ln>
            <a:effectLst/>
          </p:spPr>
        </p:cxnSp>
      </p:grpSp>
      <p:grpSp>
        <p:nvGrpSpPr>
          <p:cNvPr id="54" name="Group 55"/>
          <p:cNvGrpSpPr/>
          <p:nvPr/>
        </p:nvGrpSpPr>
        <p:grpSpPr>
          <a:xfrm>
            <a:off x="7086600" y="3124200"/>
            <a:ext cx="381000" cy="914400"/>
            <a:chOff x="5334000" y="1676400"/>
            <a:chExt cx="1524000" cy="914400"/>
          </a:xfrm>
          <a:solidFill>
            <a:srgbClr val="66FFCC"/>
          </a:solidFill>
          <a:effectLst>
            <a:glow rad="101600">
              <a:srgbClr val="FFCC66">
                <a:alpha val="75000"/>
              </a:srgbClr>
            </a:glow>
          </a:effectLst>
        </p:grpSpPr>
        <p:sp>
          <p:nvSpPr>
            <p:cNvPr id="125" name="Rectangle 124"/>
            <p:cNvSpPr/>
            <p:nvPr/>
          </p:nvSpPr>
          <p:spPr bwMode="auto">
            <a:xfrm>
              <a:off x="5334000" y="1676400"/>
              <a:ext cx="914400" cy="914400"/>
            </a:xfrm>
            <a:prstGeom prst="rect">
              <a:avLst/>
            </a:prstGeom>
            <a:noFill/>
            <a:ln w="19050" cap="flat" cmpd="sng" algn="ctr">
              <a:solidFill>
                <a:srgbClr val="FF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29" name="Straight Connector 128"/>
            <p:cNvCxnSpPr/>
            <p:nvPr/>
          </p:nvCxnSpPr>
          <p:spPr bwMode="auto">
            <a:xfrm rot="10800000" flipH="1">
              <a:off x="5943600" y="2133600"/>
              <a:ext cx="914400" cy="1588"/>
            </a:xfrm>
            <a:prstGeom prst="line">
              <a:avLst/>
            </a:prstGeom>
            <a:grpFill/>
            <a:ln w="25400" cap="flat" cmpd="sng" algn="ctr">
              <a:solidFill>
                <a:srgbClr val="FF8000"/>
              </a:solidFill>
              <a:prstDash val="solid"/>
              <a:round/>
              <a:headEnd type="none" w="med" len="med"/>
              <a:tailEnd type="stealth" w="med" len="med"/>
            </a:ln>
            <a:effectLst/>
          </p:spPr>
        </p:cxnSp>
      </p:gr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Blocks (use case #2)</a:t>
            </a:r>
            <a:br>
              <a:rPr lang="en-US" dirty="0" smtClean="0"/>
            </a:br>
            <a:r>
              <a:rPr lang="en-US" sz="1600" dirty="0" smtClean="0"/>
              <a:t>Ghost Zone Exchanges</a:t>
            </a:r>
            <a:endParaRPr lang="en-US" sz="1600" dirty="0"/>
          </a:p>
        </p:txBody>
      </p:sp>
      <p:sp>
        <p:nvSpPr>
          <p:cNvPr id="3" name="Content Placeholder 2"/>
          <p:cNvSpPr>
            <a:spLocks noGrp="1"/>
          </p:cNvSpPr>
          <p:nvPr>
            <p:ph idx="1"/>
          </p:nvPr>
        </p:nvSpPr>
        <p:spPr>
          <a:xfrm>
            <a:off x="455613" y="1143000"/>
            <a:ext cx="4116387" cy="5256213"/>
          </a:xfrm>
        </p:spPr>
        <p:txBody>
          <a:bodyPr/>
          <a:lstStyle/>
          <a:p>
            <a:r>
              <a:rPr lang="en-US" sz="1800" dirty="0" smtClean="0"/>
              <a:t>Ghost zone exchanges can be difficult to implement efficiently</a:t>
            </a:r>
          </a:p>
          <a:p>
            <a:r>
              <a:rPr lang="en-US" sz="1800" dirty="0" smtClean="0"/>
              <a:t>For each box, you need to determine whether its neighbors are on- or off-node.</a:t>
            </a:r>
          </a:p>
          <a:p>
            <a:r>
              <a:rPr lang="en-US" sz="1800" dirty="0" smtClean="0"/>
              <a:t>If the latter, one should aggregate data together and minimize the number of messages (amortize MPI overheads)</a:t>
            </a:r>
          </a:p>
          <a:p>
            <a:r>
              <a:rPr lang="en-US" sz="1800" dirty="0" smtClean="0"/>
              <a:t>This process is complex/expensive.</a:t>
            </a:r>
          </a:p>
          <a:p>
            <a:endParaRPr lang="en-US" sz="1800" dirty="0" smtClean="0"/>
          </a:p>
          <a:p>
            <a:r>
              <a:rPr lang="en-US" sz="1800" dirty="0" smtClean="0"/>
              <a:t>HPGMG reuses the ‘</a:t>
            </a:r>
            <a:r>
              <a:rPr lang="en-US" sz="1800" b="1" dirty="0" smtClean="0">
                <a:solidFill>
                  <a:srgbClr val="0000FF"/>
                </a:solidFill>
              </a:rPr>
              <a:t>block</a:t>
            </a:r>
            <a:r>
              <a:rPr lang="en-US" sz="1800" dirty="0" smtClean="0"/>
              <a:t>’ mechanism to cache this traversal of meta data for fast replay</a:t>
            </a:r>
          </a:p>
          <a:p>
            <a:pPr lvl="1"/>
            <a:r>
              <a:rPr lang="en-US" sz="1600" dirty="0" smtClean="0"/>
              <a:t>pack list (box-&gt;MPI buffer)</a:t>
            </a:r>
          </a:p>
          <a:p>
            <a:pPr lvl="1"/>
            <a:r>
              <a:rPr lang="en-US" sz="1600" b="1" dirty="0" smtClean="0">
                <a:solidFill>
                  <a:srgbClr val="0000FF"/>
                </a:solidFill>
              </a:rPr>
              <a:t>local list (box-&gt;box)</a:t>
            </a:r>
          </a:p>
          <a:p>
            <a:pPr lvl="1"/>
            <a:r>
              <a:rPr lang="en-US" sz="1600" dirty="0" smtClean="0"/>
              <a:t>unpack list (MPI buffer-&gt;box)</a:t>
            </a:r>
            <a:endParaRPr lang="en-US" sz="1600"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35</a:t>
            </a:fld>
            <a:endParaRPr lang="en-US"/>
          </a:p>
        </p:txBody>
      </p:sp>
      <p:sp>
        <p:nvSpPr>
          <p:cNvPr id="13" name="Rectangle 12"/>
          <p:cNvSpPr/>
          <p:nvPr/>
        </p:nvSpPr>
        <p:spPr bwMode="auto">
          <a:xfrm>
            <a:off x="5486400" y="1290636"/>
            <a:ext cx="2743200" cy="27432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grpSp>
        <p:nvGrpSpPr>
          <p:cNvPr id="5" name="Group 105"/>
          <p:cNvGrpSpPr/>
          <p:nvPr/>
        </p:nvGrpSpPr>
        <p:grpSpPr>
          <a:xfrm>
            <a:off x="5486400" y="1293812"/>
            <a:ext cx="2743200" cy="2744788"/>
            <a:chOff x="5486400" y="1293812"/>
            <a:chExt cx="2743200" cy="2744788"/>
          </a:xfrm>
        </p:grpSpPr>
        <p:sp>
          <p:nvSpPr>
            <p:cNvPr id="6" name="Rectangle 5"/>
            <p:cNvSpPr/>
            <p:nvPr/>
          </p:nvSpPr>
          <p:spPr bwMode="auto">
            <a:xfrm>
              <a:off x="5486400" y="3117054"/>
              <a:ext cx="914400" cy="914400"/>
            </a:xfrm>
            <a:prstGeom prst="rect">
              <a:avLst/>
            </a:prstGeom>
            <a:solidFill>
              <a:srgbClr val="66FFCC"/>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7" name="Straight Connector 6"/>
            <p:cNvCxnSpPr>
              <a:stCxn id="6" idx="0"/>
              <a:endCxn id="6" idx="2"/>
            </p:cNvCxnSpPr>
            <p:nvPr/>
          </p:nvCxnSpPr>
          <p:spPr bwMode="auto">
            <a:xfrm rot="16200000" flipH="1">
              <a:off x="5486400" y="3574254"/>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8" name="Straight Connector 7"/>
            <p:cNvCxnSpPr/>
            <p:nvPr/>
          </p:nvCxnSpPr>
          <p:spPr bwMode="auto">
            <a:xfrm rot="16200000" flipH="1">
              <a:off x="5258594" y="357346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9" name="Straight Connector 8"/>
            <p:cNvCxnSpPr/>
            <p:nvPr/>
          </p:nvCxnSpPr>
          <p:spPr bwMode="auto">
            <a:xfrm rot="16200000" flipH="1">
              <a:off x="5714206" y="3572666"/>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0" name="Straight Connector 9"/>
            <p:cNvCxnSpPr>
              <a:stCxn id="6" idx="1"/>
              <a:endCxn id="6" idx="3"/>
            </p:cNvCxnSpPr>
            <p:nvPr/>
          </p:nvCxnSpPr>
          <p:spPr bwMode="auto">
            <a:xfrm rot="10800000" flipH="1">
              <a:off x="5486400" y="3574254"/>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1" name="Straight Connector 10"/>
            <p:cNvCxnSpPr/>
            <p:nvPr/>
          </p:nvCxnSpPr>
          <p:spPr bwMode="auto">
            <a:xfrm rot="10800000" flipH="1">
              <a:off x="5486400" y="3345655"/>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2" name="Straight Connector 11"/>
            <p:cNvCxnSpPr/>
            <p:nvPr/>
          </p:nvCxnSpPr>
          <p:spPr bwMode="auto">
            <a:xfrm rot="10800000" flipH="1">
              <a:off x="5486400" y="3801266"/>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sp>
          <p:nvSpPr>
            <p:cNvPr id="15" name="Rectangle 14"/>
            <p:cNvSpPr/>
            <p:nvPr/>
          </p:nvSpPr>
          <p:spPr bwMode="auto">
            <a:xfrm>
              <a:off x="6400800" y="3120230"/>
              <a:ext cx="914400" cy="914400"/>
            </a:xfrm>
            <a:prstGeom prst="rect">
              <a:avLst/>
            </a:prstGeom>
            <a:solidFill>
              <a:srgbClr val="66FFCC"/>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6" name="Straight Connector 15"/>
            <p:cNvCxnSpPr>
              <a:stCxn id="15" idx="0"/>
              <a:endCxn id="15" idx="2"/>
            </p:cNvCxnSpPr>
            <p:nvPr/>
          </p:nvCxnSpPr>
          <p:spPr bwMode="auto">
            <a:xfrm rot="16200000" flipH="1">
              <a:off x="6400800" y="357743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7" name="Straight Connector 16"/>
            <p:cNvCxnSpPr/>
            <p:nvPr/>
          </p:nvCxnSpPr>
          <p:spPr bwMode="auto">
            <a:xfrm rot="16200000" flipH="1">
              <a:off x="6172994" y="3576636"/>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8" name="Straight Connector 17"/>
            <p:cNvCxnSpPr/>
            <p:nvPr/>
          </p:nvCxnSpPr>
          <p:spPr bwMode="auto">
            <a:xfrm rot="16200000" flipH="1">
              <a:off x="6628606" y="3575842"/>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9" name="Straight Connector 18"/>
            <p:cNvCxnSpPr>
              <a:stCxn id="15" idx="1"/>
              <a:endCxn id="15" idx="3"/>
            </p:cNvCxnSpPr>
            <p:nvPr/>
          </p:nvCxnSpPr>
          <p:spPr bwMode="auto">
            <a:xfrm rot="10800000" flipH="1">
              <a:off x="6400800" y="357743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20" name="Straight Connector 19"/>
            <p:cNvCxnSpPr/>
            <p:nvPr/>
          </p:nvCxnSpPr>
          <p:spPr bwMode="auto">
            <a:xfrm rot="10800000" flipH="1">
              <a:off x="6400800" y="3348831"/>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21" name="Straight Connector 20"/>
            <p:cNvCxnSpPr/>
            <p:nvPr/>
          </p:nvCxnSpPr>
          <p:spPr bwMode="auto">
            <a:xfrm rot="10800000" flipH="1">
              <a:off x="6400800" y="3804442"/>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sp>
          <p:nvSpPr>
            <p:cNvPr id="31" name="Rectangle 30"/>
            <p:cNvSpPr/>
            <p:nvPr/>
          </p:nvSpPr>
          <p:spPr bwMode="auto">
            <a:xfrm>
              <a:off x="5486400" y="2205830"/>
              <a:ext cx="914400" cy="914400"/>
            </a:xfrm>
            <a:prstGeom prst="rect">
              <a:avLst/>
            </a:prstGeom>
            <a:solidFill>
              <a:srgbClr val="66FFCC"/>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32" name="Straight Connector 31"/>
            <p:cNvCxnSpPr>
              <a:stCxn id="31" idx="0"/>
              <a:endCxn id="31" idx="2"/>
            </p:cNvCxnSpPr>
            <p:nvPr/>
          </p:nvCxnSpPr>
          <p:spPr bwMode="auto">
            <a:xfrm rot="16200000" flipH="1">
              <a:off x="5486400" y="266303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33" name="Straight Connector 32"/>
            <p:cNvCxnSpPr/>
            <p:nvPr/>
          </p:nvCxnSpPr>
          <p:spPr bwMode="auto">
            <a:xfrm rot="16200000" flipH="1">
              <a:off x="5258594" y="2662236"/>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34" name="Straight Connector 33"/>
            <p:cNvCxnSpPr/>
            <p:nvPr/>
          </p:nvCxnSpPr>
          <p:spPr bwMode="auto">
            <a:xfrm rot="16200000" flipH="1">
              <a:off x="5714206" y="2661442"/>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35" name="Straight Connector 34"/>
            <p:cNvCxnSpPr>
              <a:stCxn id="31" idx="1"/>
              <a:endCxn id="31" idx="3"/>
            </p:cNvCxnSpPr>
            <p:nvPr/>
          </p:nvCxnSpPr>
          <p:spPr bwMode="auto">
            <a:xfrm rot="10800000" flipH="1">
              <a:off x="5486400" y="266303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36" name="Straight Connector 35"/>
            <p:cNvCxnSpPr/>
            <p:nvPr/>
          </p:nvCxnSpPr>
          <p:spPr bwMode="auto">
            <a:xfrm rot="10800000" flipH="1">
              <a:off x="5486400" y="2434431"/>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37" name="Straight Connector 36"/>
            <p:cNvCxnSpPr/>
            <p:nvPr/>
          </p:nvCxnSpPr>
          <p:spPr bwMode="auto">
            <a:xfrm rot="10800000" flipH="1">
              <a:off x="5486400" y="2890042"/>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sp>
          <p:nvSpPr>
            <p:cNvPr id="23" name="Rectangle 22"/>
            <p:cNvSpPr/>
            <p:nvPr/>
          </p:nvSpPr>
          <p:spPr bwMode="auto">
            <a:xfrm>
              <a:off x="7315200" y="3123406"/>
              <a:ext cx="914400" cy="914400"/>
            </a:xfrm>
            <a:prstGeom prst="rect">
              <a:avLst/>
            </a:prstGeom>
            <a:solidFill>
              <a:srgbClr val="FFCC66"/>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24" name="Straight Connector 23"/>
            <p:cNvCxnSpPr>
              <a:stCxn id="23" idx="0"/>
              <a:endCxn id="23" idx="2"/>
            </p:cNvCxnSpPr>
            <p:nvPr/>
          </p:nvCxnSpPr>
          <p:spPr bwMode="auto">
            <a:xfrm rot="16200000" flipH="1">
              <a:off x="7315200" y="3580606"/>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25" name="Straight Connector 24"/>
            <p:cNvCxnSpPr/>
            <p:nvPr/>
          </p:nvCxnSpPr>
          <p:spPr bwMode="auto">
            <a:xfrm rot="16200000" flipH="1">
              <a:off x="7087394" y="3579812"/>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26" name="Straight Connector 25"/>
            <p:cNvCxnSpPr/>
            <p:nvPr/>
          </p:nvCxnSpPr>
          <p:spPr bwMode="auto">
            <a:xfrm rot="16200000" flipH="1">
              <a:off x="7543006" y="3579018"/>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27" name="Straight Connector 26"/>
            <p:cNvCxnSpPr>
              <a:stCxn id="23" idx="1"/>
              <a:endCxn id="23" idx="3"/>
            </p:cNvCxnSpPr>
            <p:nvPr/>
          </p:nvCxnSpPr>
          <p:spPr bwMode="auto">
            <a:xfrm rot="10800000" flipH="1">
              <a:off x="7315200" y="3580606"/>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28" name="Straight Connector 27"/>
            <p:cNvCxnSpPr/>
            <p:nvPr/>
          </p:nvCxnSpPr>
          <p:spPr bwMode="auto">
            <a:xfrm rot="10800000" flipH="1">
              <a:off x="7315200" y="3352007"/>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29" name="Straight Connector 28"/>
            <p:cNvCxnSpPr/>
            <p:nvPr/>
          </p:nvCxnSpPr>
          <p:spPr bwMode="auto">
            <a:xfrm rot="10800000" flipH="1">
              <a:off x="7315200" y="3807618"/>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sp>
          <p:nvSpPr>
            <p:cNvPr id="39" name="Rectangle 38"/>
            <p:cNvSpPr/>
            <p:nvPr/>
          </p:nvSpPr>
          <p:spPr bwMode="auto">
            <a:xfrm>
              <a:off x="6400800" y="2209006"/>
              <a:ext cx="914400" cy="914400"/>
            </a:xfrm>
            <a:prstGeom prst="rect">
              <a:avLst/>
            </a:prstGeom>
            <a:solidFill>
              <a:srgbClr val="CCFF66"/>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40" name="Straight Connector 39"/>
            <p:cNvCxnSpPr>
              <a:stCxn id="39" idx="0"/>
              <a:endCxn id="39" idx="2"/>
            </p:cNvCxnSpPr>
            <p:nvPr/>
          </p:nvCxnSpPr>
          <p:spPr bwMode="auto">
            <a:xfrm rot="16200000" flipH="1">
              <a:off x="6400800" y="2666206"/>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41" name="Straight Connector 40"/>
            <p:cNvCxnSpPr/>
            <p:nvPr/>
          </p:nvCxnSpPr>
          <p:spPr bwMode="auto">
            <a:xfrm rot="16200000" flipH="1">
              <a:off x="6172994" y="2665412"/>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42" name="Straight Connector 41"/>
            <p:cNvCxnSpPr/>
            <p:nvPr/>
          </p:nvCxnSpPr>
          <p:spPr bwMode="auto">
            <a:xfrm rot="16200000" flipH="1">
              <a:off x="6628606" y="2664618"/>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43" name="Straight Connector 42"/>
            <p:cNvCxnSpPr>
              <a:stCxn id="39" idx="1"/>
              <a:endCxn id="39" idx="3"/>
            </p:cNvCxnSpPr>
            <p:nvPr/>
          </p:nvCxnSpPr>
          <p:spPr bwMode="auto">
            <a:xfrm rot="10800000" flipH="1">
              <a:off x="6400800" y="2666206"/>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44" name="Straight Connector 43"/>
            <p:cNvCxnSpPr/>
            <p:nvPr/>
          </p:nvCxnSpPr>
          <p:spPr bwMode="auto">
            <a:xfrm rot="10800000" flipH="1">
              <a:off x="6400800" y="2437607"/>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45" name="Straight Connector 44"/>
            <p:cNvCxnSpPr/>
            <p:nvPr/>
          </p:nvCxnSpPr>
          <p:spPr bwMode="auto">
            <a:xfrm rot="10800000" flipH="1">
              <a:off x="6400800" y="2893218"/>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sp>
          <p:nvSpPr>
            <p:cNvPr id="47" name="Rectangle 46"/>
            <p:cNvSpPr/>
            <p:nvPr/>
          </p:nvSpPr>
          <p:spPr bwMode="auto">
            <a:xfrm>
              <a:off x="7315200" y="2212182"/>
              <a:ext cx="914400" cy="914400"/>
            </a:xfrm>
            <a:prstGeom prst="rect">
              <a:avLst/>
            </a:prstGeom>
            <a:solidFill>
              <a:srgbClr val="66CCFF"/>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48" name="Straight Connector 47"/>
            <p:cNvCxnSpPr>
              <a:stCxn id="47" idx="0"/>
              <a:endCxn id="47" idx="2"/>
            </p:cNvCxnSpPr>
            <p:nvPr/>
          </p:nvCxnSpPr>
          <p:spPr bwMode="auto">
            <a:xfrm rot="16200000" flipH="1">
              <a:off x="7315200" y="2669382"/>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49" name="Straight Connector 48"/>
            <p:cNvCxnSpPr/>
            <p:nvPr/>
          </p:nvCxnSpPr>
          <p:spPr bwMode="auto">
            <a:xfrm rot="16200000" flipH="1">
              <a:off x="7087394" y="2668588"/>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50" name="Straight Connector 49"/>
            <p:cNvCxnSpPr/>
            <p:nvPr/>
          </p:nvCxnSpPr>
          <p:spPr bwMode="auto">
            <a:xfrm rot="16200000" flipH="1">
              <a:off x="7543006" y="2667794"/>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51" name="Straight Connector 50"/>
            <p:cNvCxnSpPr>
              <a:stCxn id="47" idx="1"/>
              <a:endCxn id="47" idx="3"/>
            </p:cNvCxnSpPr>
            <p:nvPr/>
          </p:nvCxnSpPr>
          <p:spPr bwMode="auto">
            <a:xfrm rot="10800000" flipH="1">
              <a:off x="7315200" y="2669382"/>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52" name="Straight Connector 51"/>
            <p:cNvCxnSpPr/>
            <p:nvPr/>
          </p:nvCxnSpPr>
          <p:spPr bwMode="auto">
            <a:xfrm rot="10800000" flipH="1">
              <a:off x="7315200" y="2440783"/>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53" name="Straight Connector 52"/>
            <p:cNvCxnSpPr/>
            <p:nvPr/>
          </p:nvCxnSpPr>
          <p:spPr bwMode="auto">
            <a:xfrm rot="10800000" flipH="1">
              <a:off x="7315200" y="2896394"/>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sp>
          <p:nvSpPr>
            <p:cNvPr id="55" name="Rectangle 54"/>
            <p:cNvSpPr/>
            <p:nvPr/>
          </p:nvSpPr>
          <p:spPr bwMode="auto">
            <a:xfrm>
              <a:off x="5486400" y="1294606"/>
              <a:ext cx="914400" cy="914400"/>
            </a:xfrm>
            <a:prstGeom prst="rect">
              <a:avLst/>
            </a:prstGeom>
            <a:solidFill>
              <a:srgbClr val="CCFF66"/>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56" name="Straight Connector 55"/>
            <p:cNvCxnSpPr>
              <a:stCxn id="55" idx="0"/>
              <a:endCxn id="55" idx="2"/>
            </p:cNvCxnSpPr>
            <p:nvPr/>
          </p:nvCxnSpPr>
          <p:spPr bwMode="auto">
            <a:xfrm rot="16200000" flipH="1">
              <a:off x="5486400" y="1751806"/>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57" name="Straight Connector 56"/>
            <p:cNvCxnSpPr/>
            <p:nvPr/>
          </p:nvCxnSpPr>
          <p:spPr bwMode="auto">
            <a:xfrm rot="16200000" flipH="1">
              <a:off x="5258594" y="1751012"/>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58" name="Straight Connector 57"/>
            <p:cNvCxnSpPr/>
            <p:nvPr/>
          </p:nvCxnSpPr>
          <p:spPr bwMode="auto">
            <a:xfrm rot="16200000" flipH="1">
              <a:off x="5714206" y="1750218"/>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59" name="Straight Connector 58"/>
            <p:cNvCxnSpPr>
              <a:stCxn id="55" idx="1"/>
              <a:endCxn id="55" idx="3"/>
            </p:cNvCxnSpPr>
            <p:nvPr/>
          </p:nvCxnSpPr>
          <p:spPr bwMode="auto">
            <a:xfrm rot="10800000" flipH="1">
              <a:off x="5486400" y="1751806"/>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60" name="Straight Connector 59"/>
            <p:cNvCxnSpPr/>
            <p:nvPr/>
          </p:nvCxnSpPr>
          <p:spPr bwMode="auto">
            <a:xfrm rot="10800000" flipH="1">
              <a:off x="5486400" y="1523207"/>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61" name="Straight Connector 60"/>
            <p:cNvCxnSpPr/>
            <p:nvPr/>
          </p:nvCxnSpPr>
          <p:spPr bwMode="auto">
            <a:xfrm rot="10800000" flipH="1">
              <a:off x="5486400" y="1978818"/>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sp>
          <p:nvSpPr>
            <p:cNvPr id="63" name="Rectangle 62"/>
            <p:cNvSpPr/>
            <p:nvPr/>
          </p:nvSpPr>
          <p:spPr bwMode="auto">
            <a:xfrm>
              <a:off x="6400800" y="1297782"/>
              <a:ext cx="914400" cy="914400"/>
            </a:xfrm>
            <a:prstGeom prst="rect">
              <a:avLst/>
            </a:prstGeom>
            <a:solidFill>
              <a:srgbClr val="FFCC66"/>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64" name="Straight Connector 63"/>
            <p:cNvCxnSpPr>
              <a:stCxn id="63" idx="0"/>
              <a:endCxn id="63" idx="2"/>
            </p:cNvCxnSpPr>
            <p:nvPr/>
          </p:nvCxnSpPr>
          <p:spPr bwMode="auto">
            <a:xfrm rot="16200000" flipH="1">
              <a:off x="6400800" y="1754982"/>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65" name="Straight Connector 64"/>
            <p:cNvCxnSpPr/>
            <p:nvPr/>
          </p:nvCxnSpPr>
          <p:spPr bwMode="auto">
            <a:xfrm rot="16200000" flipH="1">
              <a:off x="6172994" y="1754188"/>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66" name="Straight Connector 65"/>
            <p:cNvCxnSpPr/>
            <p:nvPr/>
          </p:nvCxnSpPr>
          <p:spPr bwMode="auto">
            <a:xfrm rot="16200000" flipH="1">
              <a:off x="6628606" y="1753394"/>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67" name="Straight Connector 66"/>
            <p:cNvCxnSpPr>
              <a:stCxn id="63" idx="1"/>
              <a:endCxn id="63" idx="3"/>
            </p:cNvCxnSpPr>
            <p:nvPr/>
          </p:nvCxnSpPr>
          <p:spPr bwMode="auto">
            <a:xfrm rot="10800000" flipH="1">
              <a:off x="6400800" y="1754982"/>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68" name="Straight Connector 67"/>
            <p:cNvCxnSpPr/>
            <p:nvPr/>
          </p:nvCxnSpPr>
          <p:spPr bwMode="auto">
            <a:xfrm rot="10800000" flipH="1">
              <a:off x="6400800" y="1526383"/>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69" name="Straight Connector 68"/>
            <p:cNvCxnSpPr/>
            <p:nvPr/>
          </p:nvCxnSpPr>
          <p:spPr bwMode="auto">
            <a:xfrm rot="10800000" flipH="1">
              <a:off x="6400800" y="1981994"/>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sp>
          <p:nvSpPr>
            <p:cNvPr id="71" name="Rectangle 70"/>
            <p:cNvSpPr/>
            <p:nvPr/>
          </p:nvSpPr>
          <p:spPr bwMode="auto">
            <a:xfrm>
              <a:off x="7315200" y="1300958"/>
              <a:ext cx="914400" cy="914400"/>
            </a:xfrm>
            <a:prstGeom prst="rect">
              <a:avLst/>
            </a:prstGeom>
            <a:solidFill>
              <a:srgbClr val="66CCFF"/>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72" name="Straight Connector 71"/>
            <p:cNvCxnSpPr>
              <a:stCxn id="71" idx="0"/>
              <a:endCxn id="71" idx="2"/>
            </p:cNvCxnSpPr>
            <p:nvPr/>
          </p:nvCxnSpPr>
          <p:spPr bwMode="auto">
            <a:xfrm rot="16200000" flipH="1">
              <a:off x="7315200" y="1758158"/>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73" name="Straight Connector 72"/>
            <p:cNvCxnSpPr/>
            <p:nvPr/>
          </p:nvCxnSpPr>
          <p:spPr bwMode="auto">
            <a:xfrm rot="16200000" flipH="1">
              <a:off x="7087394" y="1757364"/>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74" name="Straight Connector 73"/>
            <p:cNvCxnSpPr/>
            <p:nvPr/>
          </p:nvCxnSpPr>
          <p:spPr bwMode="auto">
            <a:xfrm rot="16200000" flipH="1">
              <a:off x="7543006" y="1756570"/>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75" name="Straight Connector 74"/>
            <p:cNvCxnSpPr>
              <a:stCxn id="71" idx="1"/>
              <a:endCxn id="71" idx="3"/>
            </p:cNvCxnSpPr>
            <p:nvPr/>
          </p:nvCxnSpPr>
          <p:spPr bwMode="auto">
            <a:xfrm rot="10800000" flipH="1">
              <a:off x="7315200" y="1758158"/>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76" name="Straight Connector 75"/>
            <p:cNvCxnSpPr/>
            <p:nvPr/>
          </p:nvCxnSpPr>
          <p:spPr bwMode="auto">
            <a:xfrm rot="10800000" flipH="1">
              <a:off x="7315200" y="1529559"/>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77" name="Straight Connector 76"/>
            <p:cNvCxnSpPr/>
            <p:nvPr/>
          </p:nvCxnSpPr>
          <p:spPr bwMode="auto">
            <a:xfrm rot="10800000" flipH="1">
              <a:off x="7315200" y="1985170"/>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grpSp>
      <p:sp>
        <p:nvSpPr>
          <p:cNvPr id="78" name="Rectangle 77"/>
          <p:cNvSpPr/>
          <p:nvPr/>
        </p:nvSpPr>
        <p:spPr bwMode="auto">
          <a:xfrm>
            <a:off x="5410200" y="1219200"/>
            <a:ext cx="2895600" cy="2895600"/>
          </a:xfrm>
          <a:prstGeom prst="rect">
            <a:avLst/>
          </a:prstGeom>
          <a:solidFill>
            <a:schemeClr val="bg1">
              <a:alpha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grpSp>
        <p:nvGrpSpPr>
          <p:cNvPr id="14" name="Group 79"/>
          <p:cNvGrpSpPr/>
          <p:nvPr/>
        </p:nvGrpSpPr>
        <p:grpSpPr>
          <a:xfrm>
            <a:off x="5486400" y="2209800"/>
            <a:ext cx="1828800" cy="1830388"/>
            <a:chOff x="5486400" y="2205036"/>
            <a:chExt cx="1828800" cy="1830388"/>
          </a:xfrm>
        </p:grpSpPr>
        <p:grpSp>
          <p:nvGrpSpPr>
            <p:cNvPr id="22" name="Group 55"/>
            <p:cNvGrpSpPr/>
            <p:nvPr/>
          </p:nvGrpSpPr>
          <p:grpSpPr>
            <a:xfrm>
              <a:off x="5486400" y="3116260"/>
              <a:ext cx="914400" cy="915988"/>
              <a:chOff x="5334000" y="1675606"/>
              <a:chExt cx="914400" cy="915988"/>
            </a:xfrm>
            <a:solidFill>
              <a:srgbClr val="66FFCC"/>
            </a:solidFill>
          </p:grpSpPr>
          <p:sp>
            <p:nvSpPr>
              <p:cNvPr id="98" name="Rectangle 97"/>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99" name="Straight Connector 98"/>
              <p:cNvCxnSpPr>
                <a:stCxn id="98" idx="0"/>
                <a:endCxn id="98"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0" name="Straight Connector 99"/>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1" name="Straight Connector 100"/>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2" name="Straight Connector 101"/>
              <p:cNvCxnSpPr>
                <a:stCxn id="98" idx="1"/>
                <a:endCxn id="98"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3" name="Straight Connector 102"/>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4" name="Straight Connector 103"/>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30" name="Group 55"/>
            <p:cNvGrpSpPr/>
            <p:nvPr/>
          </p:nvGrpSpPr>
          <p:grpSpPr>
            <a:xfrm>
              <a:off x="6400800" y="3119436"/>
              <a:ext cx="914400" cy="915988"/>
              <a:chOff x="5334000" y="1675606"/>
              <a:chExt cx="914400" cy="915988"/>
            </a:xfrm>
            <a:solidFill>
              <a:srgbClr val="66FFCC"/>
            </a:solidFill>
          </p:grpSpPr>
          <p:sp>
            <p:nvSpPr>
              <p:cNvPr id="91" name="Rectangle 90"/>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92" name="Straight Connector 91"/>
              <p:cNvCxnSpPr>
                <a:stCxn id="91" idx="0"/>
                <a:endCxn id="91"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3" name="Straight Connector 92"/>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4" name="Straight Connector 93"/>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5" name="Straight Connector 94"/>
              <p:cNvCxnSpPr>
                <a:stCxn id="91" idx="1"/>
                <a:endCxn id="91"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6" name="Straight Connector 95"/>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7" name="Straight Connector 96"/>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38" name="Group 55"/>
            <p:cNvGrpSpPr/>
            <p:nvPr/>
          </p:nvGrpSpPr>
          <p:grpSpPr>
            <a:xfrm>
              <a:off x="5486400" y="2205036"/>
              <a:ext cx="914400" cy="915988"/>
              <a:chOff x="5334000" y="1675606"/>
              <a:chExt cx="914400" cy="915988"/>
            </a:xfrm>
            <a:solidFill>
              <a:srgbClr val="66FFCC"/>
            </a:solidFill>
          </p:grpSpPr>
          <p:sp>
            <p:nvSpPr>
              <p:cNvPr id="84" name="Rectangle 83"/>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85" name="Straight Connector 84"/>
              <p:cNvCxnSpPr>
                <a:stCxn id="84" idx="0"/>
                <a:endCxn id="84"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86" name="Straight Connector 85"/>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87" name="Straight Connector 86"/>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88" name="Straight Connector 87"/>
              <p:cNvCxnSpPr>
                <a:stCxn id="84" idx="1"/>
                <a:endCxn id="84"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89" name="Straight Connector 88"/>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0" name="Straight Connector 89"/>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grpSp>
        <p:nvGrpSpPr>
          <p:cNvPr id="46" name="Group 136"/>
          <p:cNvGrpSpPr/>
          <p:nvPr/>
        </p:nvGrpSpPr>
        <p:grpSpPr>
          <a:xfrm>
            <a:off x="5486400" y="2894411"/>
            <a:ext cx="1143000" cy="1145378"/>
            <a:chOff x="5486400" y="2895800"/>
            <a:chExt cx="1143000" cy="1145378"/>
          </a:xfrm>
          <a:effectLst>
            <a:glow rad="101600">
              <a:srgbClr val="CCFF66">
                <a:alpha val="75000"/>
              </a:srgbClr>
            </a:glow>
          </a:effectLst>
        </p:grpSpPr>
        <p:sp>
          <p:nvSpPr>
            <p:cNvPr id="111" name="Rectangle 110"/>
            <p:cNvSpPr/>
            <p:nvPr/>
          </p:nvSpPr>
          <p:spPr bwMode="auto">
            <a:xfrm>
              <a:off x="5486400" y="2895800"/>
              <a:ext cx="914400" cy="229789"/>
            </a:xfrm>
            <a:prstGeom prst="rect">
              <a:avLst/>
            </a:prstGeom>
            <a:noFill/>
            <a:ln w="1905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12" name="Straight Connector 111"/>
            <p:cNvCxnSpPr/>
            <p:nvPr/>
          </p:nvCxnSpPr>
          <p:spPr bwMode="auto">
            <a:xfrm rot="16200000" flipH="1">
              <a:off x="5904111" y="3086100"/>
              <a:ext cx="229789" cy="1588"/>
            </a:xfrm>
            <a:prstGeom prst="line">
              <a:avLst/>
            </a:prstGeom>
            <a:solidFill>
              <a:srgbClr val="66FFCC"/>
            </a:solidFill>
            <a:ln w="25400" cap="flat" cmpd="sng" algn="ctr">
              <a:solidFill>
                <a:srgbClr val="008000"/>
              </a:solidFill>
              <a:prstDash val="solid"/>
              <a:round/>
              <a:headEnd type="stealth" w="med" len="med"/>
              <a:tailEnd type="none" w="med" len="med"/>
            </a:ln>
            <a:effectLst/>
          </p:spPr>
        </p:cxnSp>
        <p:sp>
          <p:nvSpPr>
            <p:cNvPr id="133" name="Rectangle 132"/>
            <p:cNvSpPr/>
            <p:nvPr/>
          </p:nvSpPr>
          <p:spPr bwMode="auto">
            <a:xfrm>
              <a:off x="6400800" y="3124400"/>
              <a:ext cx="228600" cy="915589"/>
            </a:xfrm>
            <a:prstGeom prst="rect">
              <a:avLst/>
            </a:prstGeom>
            <a:noFill/>
            <a:ln w="1905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139" name="Rectangle 138"/>
            <p:cNvSpPr/>
            <p:nvPr/>
          </p:nvSpPr>
          <p:spPr bwMode="auto">
            <a:xfrm>
              <a:off x="5486400" y="3125589"/>
              <a:ext cx="914400" cy="228600"/>
            </a:xfrm>
            <a:prstGeom prst="rect">
              <a:avLst/>
            </a:prstGeom>
            <a:noFill/>
            <a:ln w="1905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40" name="Straight Connector 139"/>
            <p:cNvCxnSpPr/>
            <p:nvPr/>
          </p:nvCxnSpPr>
          <p:spPr bwMode="auto">
            <a:xfrm rot="10800000" flipV="1">
              <a:off x="6324600" y="3505795"/>
              <a:ext cx="228600" cy="794"/>
            </a:xfrm>
            <a:prstGeom prst="line">
              <a:avLst/>
            </a:prstGeom>
            <a:solidFill>
              <a:srgbClr val="66FFCC"/>
            </a:solidFill>
            <a:ln w="25400" cap="flat" cmpd="sng" algn="ctr">
              <a:solidFill>
                <a:srgbClr val="008000"/>
              </a:solidFill>
              <a:prstDash val="solid"/>
              <a:round/>
              <a:headEnd type="stealth" w="med" len="med"/>
              <a:tailEnd type="none" w="med" len="med"/>
            </a:ln>
            <a:effectLst/>
          </p:spPr>
        </p:cxnSp>
        <p:cxnSp>
          <p:nvCxnSpPr>
            <p:cNvPr id="106" name="Straight Connector 105"/>
            <p:cNvCxnSpPr/>
            <p:nvPr/>
          </p:nvCxnSpPr>
          <p:spPr bwMode="auto">
            <a:xfrm rot="5400000" flipH="1" flipV="1">
              <a:off x="5753300" y="3162300"/>
              <a:ext cx="229789" cy="1588"/>
            </a:xfrm>
            <a:prstGeom prst="line">
              <a:avLst/>
            </a:prstGeom>
            <a:solidFill>
              <a:srgbClr val="66FFCC"/>
            </a:solidFill>
            <a:ln w="25400" cap="flat" cmpd="sng" algn="ctr">
              <a:solidFill>
                <a:srgbClr val="008000"/>
              </a:solidFill>
              <a:prstDash val="solid"/>
              <a:round/>
              <a:headEnd type="stealth" w="med" len="med"/>
              <a:tailEnd type="none" w="med" len="med"/>
            </a:ln>
            <a:effectLst/>
          </p:spPr>
        </p:cxnSp>
        <p:sp>
          <p:nvSpPr>
            <p:cNvPr id="107" name="Rectangle 106"/>
            <p:cNvSpPr/>
            <p:nvPr/>
          </p:nvSpPr>
          <p:spPr bwMode="auto">
            <a:xfrm>
              <a:off x="6172200" y="3125589"/>
              <a:ext cx="228600" cy="915589"/>
            </a:xfrm>
            <a:prstGeom prst="rect">
              <a:avLst/>
            </a:prstGeom>
            <a:noFill/>
            <a:ln w="1905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08" name="Straight Connector 107"/>
            <p:cNvCxnSpPr/>
            <p:nvPr/>
          </p:nvCxnSpPr>
          <p:spPr bwMode="auto">
            <a:xfrm rot="10800000" flipH="1" flipV="1">
              <a:off x="6248400" y="3658195"/>
              <a:ext cx="228600" cy="794"/>
            </a:xfrm>
            <a:prstGeom prst="line">
              <a:avLst/>
            </a:prstGeom>
            <a:solidFill>
              <a:srgbClr val="66FFCC"/>
            </a:solidFill>
            <a:ln w="25400" cap="flat" cmpd="sng" algn="ctr">
              <a:solidFill>
                <a:srgbClr val="008000"/>
              </a:solidFill>
              <a:prstDash val="solid"/>
              <a:round/>
              <a:headEnd type="stealth" w="med" len="med"/>
              <a:tailEnd type="none" w="med" len="med"/>
            </a:ln>
            <a:effectLst/>
          </p:spPr>
        </p:cxnSp>
      </p:gr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Blocks (use case #2)</a:t>
            </a:r>
            <a:br>
              <a:rPr lang="en-US" dirty="0" smtClean="0"/>
            </a:br>
            <a:r>
              <a:rPr lang="en-US" sz="1600" dirty="0" smtClean="0"/>
              <a:t>Ghost Zone Exchanges</a:t>
            </a:r>
            <a:endParaRPr lang="en-US" sz="1600" dirty="0"/>
          </a:p>
        </p:txBody>
      </p:sp>
      <p:sp>
        <p:nvSpPr>
          <p:cNvPr id="3" name="Content Placeholder 2"/>
          <p:cNvSpPr>
            <a:spLocks noGrp="1"/>
          </p:cNvSpPr>
          <p:nvPr>
            <p:ph idx="1"/>
          </p:nvPr>
        </p:nvSpPr>
        <p:spPr>
          <a:xfrm>
            <a:off x="455613" y="1143000"/>
            <a:ext cx="4116387" cy="5256213"/>
          </a:xfrm>
        </p:spPr>
        <p:txBody>
          <a:bodyPr/>
          <a:lstStyle/>
          <a:p>
            <a:r>
              <a:rPr lang="en-US" sz="1800" dirty="0" smtClean="0"/>
              <a:t>Ghost zone exchanges can be difficult to implement efficiently</a:t>
            </a:r>
          </a:p>
          <a:p>
            <a:r>
              <a:rPr lang="en-US" sz="1800" dirty="0" smtClean="0"/>
              <a:t>For each box, you need to determine whether its neighbors are on- or off-node.</a:t>
            </a:r>
          </a:p>
          <a:p>
            <a:r>
              <a:rPr lang="en-US" sz="1800" dirty="0" smtClean="0"/>
              <a:t>If the latter, one should aggregate data together and minimize the number of messages (amortize MPI overheads)</a:t>
            </a:r>
          </a:p>
          <a:p>
            <a:r>
              <a:rPr lang="en-US" sz="1800" dirty="0" smtClean="0"/>
              <a:t>This process is complex/expensive.</a:t>
            </a:r>
          </a:p>
          <a:p>
            <a:endParaRPr lang="en-US" sz="1800" dirty="0" smtClean="0"/>
          </a:p>
          <a:p>
            <a:r>
              <a:rPr lang="en-US" sz="1800" dirty="0" smtClean="0"/>
              <a:t>HPGMG reuses the ‘</a:t>
            </a:r>
            <a:r>
              <a:rPr lang="en-US" sz="1800" b="1" dirty="0" smtClean="0">
                <a:solidFill>
                  <a:srgbClr val="0000FF"/>
                </a:solidFill>
              </a:rPr>
              <a:t>block</a:t>
            </a:r>
            <a:r>
              <a:rPr lang="en-US" sz="1800" dirty="0" smtClean="0"/>
              <a:t>’ mechanism to cache this traversal of meta data for fast replay</a:t>
            </a:r>
          </a:p>
          <a:p>
            <a:pPr lvl="1"/>
            <a:r>
              <a:rPr lang="en-US" sz="1600" dirty="0" smtClean="0"/>
              <a:t>pack list (box-&gt;MPI buffer)</a:t>
            </a:r>
          </a:p>
          <a:p>
            <a:pPr lvl="1"/>
            <a:r>
              <a:rPr lang="en-US" sz="1600" dirty="0" smtClean="0"/>
              <a:t>local list (box-&gt;box)</a:t>
            </a:r>
          </a:p>
          <a:p>
            <a:pPr lvl="1"/>
            <a:r>
              <a:rPr lang="en-US" sz="1600" b="1" dirty="0" smtClean="0">
                <a:solidFill>
                  <a:srgbClr val="0000FF"/>
                </a:solidFill>
              </a:rPr>
              <a:t>unpack list (MPI buffer-&gt;box)</a:t>
            </a:r>
            <a:endParaRPr lang="en-US" sz="1600" b="1" dirty="0">
              <a:solidFill>
                <a:srgbClr val="0000FF"/>
              </a:solidFill>
            </a:endParaRPr>
          </a:p>
        </p:txBody>
      </p:sp>
      <p:sp>
        <p:nvSpPr>
          <p:cNvPr id="4" name="Slide Number Placeholder 3"/>
          <p:cNvSpPr>
            <a:spLocks noGrp="1"/>
          </p:cNvSpPr>
          <p:nvPr>
            <p:ph type="sldNum" sz="quarter" idx="10"/>
          </p:nvPr>
        </p:nvSpPr>
        <p:spPr/>
        <p:txBody>
          <a:bodyPr/>
          <a:lstStyle/>
          <a:p>
            <a:fld id="{A6688060-3351-004F-BDDD-4D2330D7A48F}" type="slidenum">
              <a:rPr lang="en-US" smtClean="0"/>
              <a:pPr/>
              <a:t>36</a:t>
            </a:fld>
            <a:endParaRPr lang="en-US"/>
          </a:p>
        </p:txBody>
      </p:sp>
      <p:sp>
        <p:nvSpPr>
          <p:cNvPr id="13" name="Rectangle 12"/>
          <p:cNvSpPr/>
          <p:nvPr/>
        </p:nvSpPr>
        <p:spPr bwMode="auto">
          <a:xfrm>
            <a:off x="5486400" y="1290636"/>
            <a:ext cx="2743200" cy="27432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grpSp>
        <p:nvGrpSpPr>
          <p:cNvPr id="5" name="Group 105"/>
          <p:cNvGrpSpPr/>
          <p:nvPr/>
        </p:nvGrpSpPr>
        <p:grpSpPr>
          <a:xfrm>
            <a:off x="5486400" y="1293812"/>
            <a:ext cx="2743200" cy="2744788"/>
            <a:chOff x="5486400" y="1293812"/>
            <a:chExt cx="2743200" cy="2744788"/>
          </a:xfrm>
        </p:grpSpPr>
        <p:sp>
          <p:nvSpPr>
            <p:cNvPr id="6" name="Rectangle 5"/>
            <p:cNvSpPr/>
            <p:nvPr/>
          </p:nvSpPr>
          <p:spPr bwMode="auto">
            <a:xfrm>
              <a:off x="5486400" y="3117054"/>
              <a:ext cx="914400" cy="914400"/>
            </a:xfrm>
            <a:prstGeom prst="rect">
              <a:avLst/>
            </a:prstGeom>
            <a:solidFill>
              <a:srgbClr val="66FFCC"/>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7" name="Straight Connector 6"/>
            <p:cNvCxnSpPr>
              <a:stCxn id="6" idx="0"/>
              <a:endCxn id="6" idx="2"/>
            </p:cNvCxnSpPr>
            <p:nvPr/>
          </p:nvCxnSpPr>
          <p:spPr bwMode="auto">
            <a:xfrm rot="16200000" flipH="1">
              <a:off x="5486400" y="3574254"/>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8" name="Straight Connector 7"/>
            <p:cNvCxnSpPr/>
            <p:nvPr/>
          </p:nvCxnSpPr>
          <p:spPr bwMode="auto">
            <a:xfrm rot="16200000" flipH="1">
              <a:off x="5258594" y="357346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9" name="Straight Connector 8"/>
            <p:cNvCxnSpPr/>
            <p:nvPr/>
          </p:nvCxnSpPr>
          <p:spPr bwMode="auto">
            <a:xfrm rot="16200000" flipH="1">
              <a:off x="5714206" y="3572666"/>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0" name="Straight Connector 9"/>
            <p:cNvCxnSpPr>
              <a:stCxn id="6" idx="1"/>
              <a:endCxn id="6" idx="3"/>
            </p:cNvCxnSpPr>
            <p:nvPr/>
          </p:nvCxnSpPr>
          <p:spPr bwMode="auto">
            <a:xfrm rot="10800000" flipH="1">
              <a:off x="5486400" y="3574254"/>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1" name="Straight Connector 10"/>
            <p:cNvCxnSpPr/>
            <p:nvPr/>
          </p:nvCxnSpPr>
          <p:spPr bwMode="auto">
            <a:xfrm rot="10800000" flipH="1">
              <a:off x="5486400" y="3345655"/>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2" name="Straight Connector 11"/>
            <p:cNvCxnSpPr/>
            <p:nvPr/>
          </p:nvCxnSpPr>
          <p:spPr bwMode="auto">
            <a:xfrm rot="10800000" flipH="1">
              <a:off x="5486400" y="3801266"/>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sp>
          <p:nvSpPr>
            <p:cNvPr id="15" name="Rectangle 14"/>
            <p:cNvSpPr/>
            <p:nvPr/>
          </p:nvSpPr>
          <p:spPr bwMode="auto">
            <a:xfrm>
              <a:off x="6400800" y="3120230"/>
              <a:ext cx="914400" cy="914400"/>
            </a:xfrm>
            <a:prstGeom prst="rect">
              <a:avLst/>
            </a:prstGeom>
            <a:solidFill>
              <a:srgbClr val="66FFCC"/>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6" name="Straight Connector 15"/>
            <p:cNvCxnSpPr>
              <a:stCxn id="15" idx="0"/>
              <a:endCxn id="15" idx="2"/>
            </p:cNvCxnSpPr>
            <p:nvPr/>
          </p:nvCxnSpPr>
          <p:spPr bwMode="auto">
            <a:xfrm rot="16200000" flipH="1">
              <a:off x="6400800" y="357743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7" name="Straight Connector 16"/>
            <p:cNvCxnSpPr/>
            <p:nvPr/>
          </p:nvCxnSpPr>
          <p:spPr bwMode="auto">
            <a:xfrm rot="16200000" flipH="1">
              <a:off x="6172994" y="3576636"/>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8" name="Straight Connector 17"/>
            <p:cNvCxnSpPr/>
            <p:nvPr/>
          </p:nvCxnSpPr>
          <p:spPr bwMode="auto">
            <a:xfrm rot="16200000" flipH="1">
              <a:off x="6628606" y="3575842"/>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9" name="Straight Connector 18"/>
            <p:cNvCxnSpPr>
              <a:stCxn id="15" idx="1"/>
              <a:endCxn id="15" idx="3"/>
            </p:cNvCxnSpPr>
            <p:nvPr/>
          </p:nvCxnSpPr>
          <p:spPr bwMode="auto">
            <a:xfrm rot="10800000" flipH="1">
              <a:off x="6400800" y="357743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20" name="Straight Connector 19"/>
            <p:cNvCxnSpPr/>
            <p:nvPr/>
          </p:nvCxnSpPr>
          <p:spPr bwMode="auto">
            <a:xfrm rot="10800000" flipH="1">
              <a:off x="6400800" y="3348831"/>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21" name="Straight Connector 20"/>
            <p:cNvCxnSpPr/>
            <p:nvPr/>
          </p:nvCxnSpPr>
          <p:spPr bwMode="auto">
            <a:xfrm rot="10800000" flipH="1">
              <a:off x="6400800" y="3804442"/>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sp>
          <p:nvSpPr>
            <p:cNvPr id="31" name="Rectangle 30"/>
            <p:cNvSpPr/>
            <p:nvPr/>
          </p:nvSpPr>
          <p:spPr bwMode="auto">
            <a:xfrm>
              <a:off x="5486400" y="2205830"/>
              <a:ext cx="914400" cy="914400"/>
            </a:xfrm>
            <a:prstGeom prst="rect">
              <a:avLst/>
            </a:prstGeom>
            <a:solidFill>
              <a:srgbClr val="66FFCC"/>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32" name="Straight Connector 31"/>
            <p:cNvCxnSpPr>
              <a:stCxn id="31" idx="0"/>
              <a:endCxn id="31" idx="2"/>
            </p:cNvCxnSpPr>
            <p:nvPr/>
          </p:nvCxnSpPr>
          <p:spPr bwMode="auto">
            <a:xfrm rot="16200000" flipH="1">
              <a:off x="5486400" y="266303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33" name="Straight Connector 32"/>
            <p:cNvCxnSpPr/>
            <p:nvPr/>
          </p:nvCxnSpPr>
          <p:spPr bwMode="auto">
            <a:xfrm rot="16200000" flipH="1">
              <a:off x="5258594" y="2662236"/>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34" name="Straight Connector 33"/>
            <p:cNvCxnSpPr/>
            <p:nvPr/>
          </p:nvCxnSpPr>
          <p:spPr bwMode="auto">
            <a:xfrm rot="16200000" flipH="1">
              <a:off x="5714206" y="2661442"/>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35" name="Straight Connector 34"/>
            <p:cNvCxnSpPr>
              <a:stCxn id="31" idx="1"/>
              <a:endCxn id="31" idx="3"/>
            </p:cNvCxnSpPr>
            <p:nvPr/>
          </p:nvCxnSpPr>
          <p:spPr bwMode="auto">
            <a:xfrm rot="10800000" flipH="1">
              <a:off x="5486400" y="266303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36" name="Straight Connector 35"/>
            <p:cNvCxnSpPr/>
            <p:nvPr/>
          </p:nvCxnSpPr>
          <p:spPr bwMode="auto">
            <a:xfrm rot="10800000" flipH="1">
              <a:off x="5486400" y="2434431"/>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37" name="Straight Connector 36"/>
            <p:cNvCxnSpPr/>
            <p:nvPr/>
          </p:nvCxnSpPr>
          <p:spPr bwMode="auto">
            <a:xfrm rot="10800000" flipH="1">
              <a:off x="5486400" y="2890042"/>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sp>
          <p:nvSpPr>
            <p:cNvPr id="23" name="Rectangle 22"/>
            <p:cNvSpPr/>
            <p:nvPr/>
          </p:nvSpPr>
          <p:spPr bwMode="auto">
            <a:xfrm>
              <a:off x="7315200" y="3123406"/>
              <a:ext cx="914400" cy="914400"/>
            </a:xfrm>
            <a:prstGeom prst="rect">
              <a:avLst/>
            </a:prstGeom>
            <a:solidFill>
              <a:srgbClr val="FFCC66"/>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24" name="Straight Connector 23"/>
            <p:cNvCxnSpPr>
              <a:stCxn id="23" idx="0"/>
              <a:endCxn id="23" idx="2"/>
            </p:cNvCxnSpPr>
            <p:nvPr/>
          </p:nvCxnSpPr>
          <p:spPr bwMode="auto">
            <a:xfrm rot="16200000" flipH="1">
              <a:off x="7315200" y="3580606"/>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25" name="Straight Connector 24"/>
            <p:cNvCxnSpPr/>
            <p:nvPr/>
          </p:nvCxnSpPr>
          <p:spPr bwMode="auto">
            <a:xfrm rot="16200000" flipH="1">
              <a:off x="7087394" y="3579812"/>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26" name="Straight Connector 25"/>
            <p:cNvCxnSpPr/>
            <p:nvPr/>
          </p:nvCxnSpPr>
          <p:spPr bwMode="auto">
            <a:xfrm rot="16200000" flipH="1">
              <a:off x="7543006" y="3579018"/>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27" name="Straight Connector 26"/>
            <p:cNvCxnSpPr>
              <a:stCxn id="23" idx="1"/>
              <a:endCxn id="23" idx="3"/>
            </p:cNvCxnSpPr>
            <p:nvPr/>
          </p:nvCxnSpPr>
          <p:spPr bwMode="auto">
            <a:xfrm rot="10800000" flipH="1">
              <a:off x="7315200" y="3580606"/>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28" name="Straight Connector 27"/>
            <p:cNvCxnSpPr/>
            <p:nvPr/>
          </p:nvCxnSpPr>
          <p:spPr bwMode="auto">
            <a:xfrm rot="10800000" flipH="1">
              <a:off x="7315200" y="3352007"/>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29" name="Straight Connector 28"/>
            <p:cNvCxnSpPr/>
            <p:nvPr/>
          </p:nvCxnSpPr>
          <p:spPr bwMode="auto">
            <a:xfrm rot="10800000" flipH="1">
              <a:off x="7315200" y="3807618"/>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sp>
          <p:nvSpPr>
            <p:cNvPr id="39" name="Rectangle 38"/>
            <p:cNvSpPr/>
            <p:nvPr/>
          </p:nvSpPr>
          <p:spPr bwMode="auto">
            <a:xfrm>
              <a:off x="6400800" y="2209006"/>
              <a:ext cx="914400" cy="914400"/>
            </a:xfrm>
            <a:prstGeom prst="rect">
              <a:avLst/>
            </a:prstGeom>
            <a:solidFill>
              <a:srgbClr val="CCFF66"/>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40" name="Straight Connector 39"/>
            <p:cNvCxnSpPr>
              <a:stCxn id="39" idx="0"/>
              <a:endCxn id="39" idx="2"/>
            </p:cNvCxnSpPr>
            <p:nvPr/>
          </p:nvCxnSpPr>
          <p:spPr bwMode="auto">
            <a:xfrm rot="16200000" flipH="1">
              <a:off x="6400800" y="2666206"/>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41" name="Straight Connector 40"/>
            <p:cNvCxnSpPr/>
            <p:nvPr/>
          </p:nvCxnSpPr>
          <p:spPr bwMode="auto">
            <a:xfrm rot="16200000" flipH="1">
              <a:off x="6172994" y="2665412"/>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42" name="Straight Connector 41"/>
            <p:cNvCxnSpPr/>
            <p:nvPr/>
          </p:nvCxnSpPr>
          <p:spPr bwMode="auto">
            <a:xfrm rot="16200000" flipH="1">
              <a:off x="6628606" y="2664618"/>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43" name="Straight Connector 42"/>
            <p:cNvCxnSpPr>
              <a:stCxn id="39" idx="1"/>
              <a:endCxn id="39" idx="3"/>
            </p:cNvCxnSpPr>
            <p:nvPr/>
          </p:nvCxnSpPr>
          <p:spPr bwMode="auto">
            <a:xfrm rot="10800000" flipH="1">
              <a:off x="6400800" y="2666206"/>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44" name="Straight Connector 43"/>
            <p:cNvCxnSpPr/>
            <p:nvPr/>
          </p:nvCxnSpPr>
          <p:spPr bwMode="auto">
            <a:xfrm rot="10800000" flipH="1">
              <a:off x="6400800" y="2437607"/>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45" name="Straight Connector 44"/>
            <p:cNvCxnSpPr/>
            <p:nvPr/>
          </p:nvCxnSpPr>
          <p:spPr bwMode="auto">
            <a:xfrm rot="10800000" flipH="1">
              <a:off x="6400800" y="2893218"/>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sp>
          <p:nvSpPr>
            <p:cNvPr id="47" name="Rectangle 46"/>
            <p:cNvSpPr/>
            <p:nvPr/>
          </p:nvSpPr>
          <p:spPr bwMode="auto">
            <a:xfrm>
              <a:off x="7315200" y="2212182"/>
              <a:ext cx="914400" cy="914400"/>
            </a:xfrm>
            <a:prstGeom prst="rect">
              <a:avLst/>
            </a:prstGeom>
            <a:solidFill>
              <a:srgbClr val="66CCFF"/>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48" name="Straight Connector 47"/>
            <p:cNvCxnSpPr>
              <a:stCxn id="47" idx="0"/>
              <a:endCxn id="47" idx="2"/>
            </p:cNvCxnSpPr>
            <p:nvPr/>
          </p:nvCxnSpPr>
          <p:spPr bwMode="auto">
            <a:xfrm rot="16200000" flipH="1">
              <a:off x="7315200" y="2669382"/>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49" name="Straight Connector 48"/>
            <p:cNvCxnSpPr/>
            <p:nvPr/>
          </p:nvCxnSpPr>
          <p:spPr bwMode="auto">
            <a:xfrm rot="16200000" flipH="1">
              <a:off x="7087394" y="2668588"/>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50" name="Straight Connector 49"/>
            <p:cNvCxnSpPr/>
            <p:nvPr/>
          </p:nvCxnSpPr>
          <p:spPr bwMode="auto">
            <a:xfrm rot="16200000" flipH="1">
              <a:off x="7543006" y="2667794"/>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51" name="Straight Connector 50"/>
            <p:cNvCxnSpPr>
              <a:stCxn id="47" idx="1"/>
              <a:endCxn id="47" idx="3"/>
            </p:cNvCxnSpPr>
            <p:nvPr/>
          </p:nvCxnSpPr>
          <p:spPr bwMode="auto">
            <a:xfrm rot="10800000" flipH="1">
              <a:off x="7315200" y="2669382"/>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52" name="Straight Connector 51"/>
            <p:cNvCxnSpPr/>
            <p:nvPr/>
          </p:nvCxnSpPr>
          <p:spPr bwMode="auto">
            <a:xfrm rot="10800000" flipH="1">
              <a:off x="7315200" y="2440783"/>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53" name="Straight Connector 52"/>
            <p:cNvCxnSpPr/>
            <p:nvPr/>
          </p:nvCxnSpPr>
          <p:spPr bwMode="auto">
            <a:xfrm rot="10800000" flipH="1">
              <a:off x="7315200" y="2896394"/>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sp>
          <p:nvSpPr>
            <p:cNvPr id="55" name="Rectangle 54"/>
            <p:cNvSpPr/>
            <p:nvPr/>
          </p:nvSpPr>
          <p:spPr bwMode="auto">
            <a:xfrm>
              <a:off x="5486400" y="1294606"/>
              <a:ext cx="914400" cy="914400"/>
            </a:xfrm>
            <a:prstGeom prst="rect">
              <a:avLst/>
            </a:prstGeom>
            <a:solidFill>
              <a:srgbClr val="CCFF66"/>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56" name="Straight Connector 55"/>
            <p:cNvCxnSpPr>
              <a:stCxn id="55" idx="0"/>
              <a:endCxn id="55" idx="2"/>
            </p:cNvCxnSpPr>
            <p:nvPr/>
          </p:nvCxnSpPr>
          <p:spPr bwMode="auto">
            <a:xfrm rot="16200000" flipH="1">
              <a:off x="5486400" y="1751806"/>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57" name="Straight Connector 56"/>
            <p:cNvCxnSpPr/>
            <p:nvPr/>
          </p:nvCxnSpPr>
          <p:spPr bwMode="auto">
            <a:xfrm rot="16200000" flipH="1">
              <a:off x="5258594" y="1751012"/>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58" name="Straight Connector 57"/>
            <p:cNvCxnSpPr/>
            <p:nvPr/>
          </p:nvCxnSpPr>
          <p:spPr bwMode="auto">
            <a:xfrm rot="16200000" flipH="1">
              <a:off x="5714206" y="1750218"/>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59" name="Straight Connector 58"/>
            <p:cNvCxnSpPr>
              <a:stCxn id="55" idx="1"/>
              <a:endCxn id="55" idx="3"/>
            </p:cNvCxnSpPr>
            <p:nvPr/>
          </p:nvCxnSpPr>
          <p:spPr bwMode="auto">
            <a:xfrm rot="10800000" flipH="1">
              <a:off x="5486400" y="1751806"/>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60" name="Straight Connector 59"/>
            <p:cNvCxnSpPr/>
            <p:nvPr/>
          </p:nvCxnSpPr>
          <p:spPr bwMode="auto">
            <a:xfrm rot="10800000" flipH="1">
              <a:off x="5486400" y="1523207"/>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61" name="Straight Connector 60"/>
            <p:cNvCxnSpPr/>
            <p:nvPr/>
          </p:nvCxnSpPr>
          <p:spPr bwMode="auto">
            <a:xfrm rot="10800000" flipH="1">
              <a:off x="5486400" y="1978818"/>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sp>
          <p:nvSpPr>
            <p:cNvPr id="63" name="Rectangle 62"/>
            <p:cNvSpPr/>
            <p:nvPr/>
          </p:nvSpPr>
          <p:spPr bwMode="auto">
            <a:xfrm>
              <a:off x="6400800" y="1297782"/>
              <a:ext cx="914400" cy="914400"/>
            </a:xfrm>
            <a:prstGeom prst="rect">
              <a:avLst/>
            </a:prstGeom>
            <a:solidFill>
              <a:srgbClr val="FFCC66"/>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64" name="Straight Connector 63"/>
            <p:cNvCxnSpPr>
              <a:stCxn id="63" idx="0"/>
              <a:endCxn id="63" idx="2"/>
            </p:cNvCxnSpPr>
            <p:nvPr/>
          </p:nvCxnSpPr>
          <p:spPr bwMode="auto">
            <a:xfrm rot="16200000" flipH="1">
              <a:off x="6400800" y="1754982"/>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65" name="Straight Connector 64"/>
            <p:cNvCxnSpPr/>
            <p:nvPr/>
          </p:nvCxnSpPr>
          <p:spPr bwMode="auto">
            <a:xfrm rot="16200000" flipH="1">
              <a:off x="6172994" y="1754188"/>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66" name="Straight Connector 65"/>
            <p:cNvCxnSpPr/>
            <p:nvPr/>
          </p:nvCxnSpPr>
          <p:spPr bwMode="auto">
            <a:xfrm rot="16200000" flipH="1">
              <a:off x="6628606" y="1753394"/>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67" name="Straight Connector 66"/>
            <p:cNvCxnSpPr>
              <a:stCxn id="63" idx="1"/>
              <a:endCxn id="63" idx="3"/>
            </p:cNvCxnSpPr>
            <p:nvPr/>
          </p:nvCxnSpPr>
          <p:spPr bwMode="auto">
            <a:xfrm rot="10800000" flipH="1">
              <a:off x="6400800" y="1754982"/>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68" name="Straight Connector 67"/>
            <p:cNvCxnSpPr/>
            <p:nvPr/>
          </p:nvCxnSpPr>
          <p:spPr bwMode="auto">
            <a:xfrm rot="10800000" flipH="1">
              <a:off x="6400800" y="1526383"/>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69" name="Straight Connector 68"/>
            <p:cNvCxnSpPr/>
            <p:nvPr/>
          </p:nvCxnSpPr>
          <p:spPr bwMode="auto">
            <a:xfrm rot="10800000" flipH="1">
              <a:off x="6400800" y="1981994"/>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sp>
          <p:nvSpPr>
            <p:cNvPr id="71" name="Rectangle 70"/>
            <p:cNvSpPr/>
            <p:nvPr/>
          </p:nvSpPr>
          <p:spPr bwMode="auto">
            <a:xfrm>
              <a:off x="7315200" y="1300958"/>
              <a:ext cx="914400" cy="914400"/>
            </a:xfrm>
            <a:prstGeom prst="rect">
              <a:avLst/>
            </a:prstGeom>
            <a:solidFill>
              <a:srgbClr val="66CCFF"/>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72" name="Straight Connector 71"/>
            <p:cNvCxnSpPr>
              <a:stCxn id="71" idx="0"/>
              <a:endCxn id="71" idx="2"/>
            </p:cNvCxnSpPr>
            <p:nvPr/>
          </p:nvCxnSpPr>
          <p:spPr bwMode="auto">
            <a:xfrm rot="16200000" flipH="1">
              <a:off x="7315200" y="1758158"/>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73" name="Straight Connector 72"/>
            <p:cNvCxnSpPr/>
            <p:nvPr/>
          </p:nvCxnSpPr>
          <p:spPr bwMode="auto">
            <a:xfrm rot="16200000" flipH="1">
              <a:off x="7087394" y="1757364"/>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74" name="Straight Connector 73"/>
            <p:cNvCxnSpPr/>
            <p:nvPr/>
          </p:nvCxnSpPr>
          <p:spPr bwMode="auto">
            <a:xfrm rot="16200000" flipH="1">
              <a:off x="7543006" y="1756570"/>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75" name="Straight Connector 74"/>
            <p:cNvCxnSpPr>
              <a:stCxn id="71" idx="1"/>
              <a:endCxn id="71" idx="3"/>
            </p:cNvCxnSpPr>
            <p:nvPr/>
          </p:nvCxnSpPr>
          <p:spPr bwMode="auto">
            <a:xfrm rot="10800000" flipH="1">
              <a:off x="7315200" y="1758158"/>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76" name="Straight Connector 75"/>
            <p:cNvCxnSpPr/>
            <p:nvPr/>
          </p:nvCxnSpPr>
          <p:spPr bwMode="auto">
            <a:xfrm rot="10800000" flipH="1">
              <a:off x="7315200" y="1529559"/>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77" name="Straight Connector 76"/>
            <p:cNvCxnSpPr/>
            <p:nvPr/>
          </p:nvCxnSpPr>
          <p:spPr bwMode="auto">
            <a:xfrm rot="10800000" flipH="1">
              <a:off x="7315200" y="1985170"/>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grpSp>
      <p:sp>
        <p:nvSpPr>
          <p:cNvPr id="78" name="Rectangle 77"/>
          <p:cNvSpPr/>
          <p:nvPr/>
        </p:nvSpPr>
        <p:spPr bwMode="auto">
          <a:xfrm>
            <a:off x="5410200" y="1219200"/>
            <a:ext cx="2895600" cy="2895600"/>
          </a:xfrm>
          <a:prstGeom prst="rect">
            <a:avLst/>
          </a:prstGeom>
          <a:solidFill>
            <a:schemeClr val="bg1">
              <a:alpha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grpSp>
        <p:nvGrpSpPr>
          <p:cNvPr id="14" name="Group 79"/>
          <p:cNvGrpSpPr/>
          <p:nvPr/>
        </p:nvGrpSpPr>
        <p:grpSpPr>
          <a:xfrm>
            <a:off x="5486400" y="2209800"/>
            <a:ext cx="1828800" cy="1830388"/>
            <a:chOff x="5486400" y="2205036"/>
            <a:chExt cx="1828800" cy="1830388"/>
          </a:xfrm>
        </p:grpSpPr>
        <p:grpSp>
          <p:nvGrpSpPr>
            <p:cNvPr id="22" name="Group 55"/>
            <p:cNvGrpSpPr/>
            <p:nvPr/>
          </p:nvGrpSpPr>
          <p:grpSpPr>
            <a:xfrm>
              <a:off x="5486400" y="3116260"/>
              <a:ext cx="914400" cy="915988"/>
              <a:chOff x="5334000" y="1675606"/>
              <a:chExt cx="914400" cy="915988"/>
            </a:xfrm>
            <a:solidFill>
              <a:srgbClr val="66FFCC"/>
            </a:solidFill>
          </p:grpSpPr>
          <p:sp>
            <p:nvSpPr>
              <p:cNvPr id="98" name="Rectangle 97"/>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99" name="Straight Connector 98"/>
              <p:cNvCxnSpPr>
                <a:stCxn id="98" idx="0"/>
                <a:endCxn id="98"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0" name="Straight Connector 99"/>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1" name="Straight Connector 100"/>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2" name="Straight Connector 101"/>
              <p:cNvCxnSpPr>
                <a:stCxn id="98" idx="1"/>
                <a:endCxn id="98"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3" name="Straight Connector 102"/>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4" name="Straight Connector 103"/>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30" name="Group 55"/>
            <p:cNvGrpSpPr/>
            <p:nvPr/>
          </p:nvGrpSpPr>
          <p:grpSpPr>
            <a:xfrm>
              <a:off x="6400800" y="3119436"/>
              <a:ext cx="914400" cy="915988"/>
              <a:chOff x="5334000" y="1675606"/>
              <a:chExt cx="914400" cy="915988"/>
            </a:xfrm>
            <a:solidFill>
              <a:srgbClr val="66FFCC"/>
            </a:solidFill>
          </p:grpSpPr>
          <p:sp>
            <p:nvSpPr>
              <p:cNvPr id="91" name="Rectangle 90"/>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92" name="Straight Connector 91"/>
              <p:cNvCxnSpPr>
                <a:stCxn id="91" idx="0"/>
                <a:endCxn id="91"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3" name="Straight Connector 92"/>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4" name="Straight Connector 93"/>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5" name="Straight Connector 94"/>
              <p:cNvCxnSpPr>
                <a:stCxn id="91" idx="1"/>
                <a:endCxn id="91"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6" name="Straight Connector 95"/>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7" name="Straight Connector 96"/>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38" name="Group 55"/>
            <p:cNvGrpSpPr/>
            <p:nvPr/>
          </p:nvGrpSpPr>
          <p:grpSpPr>
            <a:xfrm>
              <a:off x="5486400" y="2205036"/>
              <a:ext cx="914400" cy="915988"/>
              <a:chOff x="5334000" y="1675606"/>
              <a:chExt cx="914400" cy="915988"/>
            </a:xfrm>
            <a:solidFill>
              <a:srgbClr val="66FFCC"/>
            </a:solidFill>
          </p:grpSpPr>
          <p:sp>
            <p:nvSpPr>
              <p:cNvPr id="84" name="Rectangle 83"/>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85" name="Straight Connector 84"/>
              <p:cNvCxnSpPr>
                <a:stCxn id="84" idx="0"/>
                <a:endCxn id="84"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86" name="Straight Connector 85"/>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87" name="Straight Connector 86"/>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88" name="Straight Connector 87"/>
              <p:cNvCxnSpPr>
                <a:stCxn id="84" idx="1"/>
                <a:endCxn id="84"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89" name="Straight Connector 88"/>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0" name="Straight Connector 89"/>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grpSp>
        <p:nvGrpSpPr>
          <p:cNvPr id="46" name="Group 136"/>
          <p:cNvGrpSpPr/>
          <p:nvPr/>
        </p:nvGrpSpPr>
        <p:grpSpPr>
          <a:xfrm>
            <a:off x="5486400" y="1981200"/>
            <a:ext cx="1828800" cy="1144189"/>
            <a:chOff x="5486400" y="1982589"/>
            <a:chExt cx="1828800" cy="1144189"/>
          </a:xfrm>
          <a:effectLst>
            <a:glow rad="101600">
              <a:srgbClr val="CCFF66">
                <a:alpha val="75000"/>
              </a:srgbClr>
            </a:glow>
          </a:effectLst>
        </p:grpSpPr>
        <p:sp>
          <p:nvSpPr>
            <p:cNvPr id="111" name="Rectangle 110"/>
            <p:cNvSpPr/>
            <p:nvPr/>
          </p:nvSpPr>
          <p:spPr bwMode="auto">
            <a:xfrm>
              <a:off x="5486400" y="1982589"/>
              <a:ext cx="914400" cy="229789"/>
            </a:xfrm>
            <a:prstGeom prst="rect">
              <a:avLst/>
            </a:prstGeom>
            <a:noFill/>
            <a:ln w="1905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133" name="Rectangle 132"/>
            <p:cNvSpPr/>
            <p:nvPr/>
          </p:nvSpPr>
          <p:spPr bwMode="auto">
            <a:xfrm>
              <a:off x="6400800" y="2896989"/>
              <a:ext cx="914400" cy="229789"/>
            </a:xfrm>
            <a:prstGeom prst="rect">
              <a:avLst/>
            </a:prstGeom>
            <a:noFill/>
            <a:ln w="1905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139" name="Rectangle 138"/>
            <p:cNvSpPr/>
            <p:nvPr/>
          </p:nvSpPr>
          <p:spPr bwMode="auto">
            <a:xfrm>
              <a:off x="6400800" y="2211189"/>
              <a:ext cx="228600" cy="914400"/>
            </a:xfrm>
            <a:prstGeom prst="rect">
              <a:avLst/>
            </a:prstGeom>
            <a:noFill/>
            <a:ln w="1905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grpSp>
      <p:sp>
        <p:nvSpPr>
          <p:cNvPr id="125" name="Rectangle 124"/>
          <p:cNvSpPr/>
          <p:nvPr/>
        </p:nvSpPr>
        <p:spPr bwMode="auto">
          <a:xfrm>
            <a:off x="7315200" y="3124200"/>
            <a:ext cx="228600" cy="914400"/>
          </a:xfrm>
          <a:prstGeom prst="rect">
            <a:avLst/>
          </a:prstGeom>
          <a:noFill/>
          <a:ln w="19050" cap="flat" cmpd="sng" algn="ctr">
            <a:solidFill>
              <a:srgbClr val="FF8000"/>
            </a:solidFill>
            <a:prstDash val="solid"/>
            <a:round/>
            <a:headEnd type="none" w="med" len="med"/>
            <a:tailEnd type="none" w="med" len="med"/>
          </a:ln>
          <a:effectLst>
            <a:glow rad="101600">
              <a:srgbClr val="FFCC66">
                <a:alpha val="75000"/>
              </a:srgbClr>
            </a:glo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Blocks (use case #2)</a:t>
            </a:r>
            <a:br>
              <a:rPr lang="en-US" dirty="0" smtClean="0"/>
            </a:br>
            <a:r>
              <a:rPr lang="en-US" sz="1600" dirty="0" smtClean="0"/>
              <a:t>Ghost Zone Exchanges</a:t>
            </a:r>
            <a:endParaRPr lang="en-US" sz="1600" dirty="0"/>
          </a:p>
        </p:txBody>
      </p:sp>
      <p:sp>
        <p:nvSpPr>
          <p:cNvPr id="3" name="Content Placeholder 2"/>
          <p:cNvSpPr>
            <a:spLocks noGrp="1"/>
          </p:cNvSpPr>
          <p:nvPr>
            <p:ph idx="1"/>
          </p:nvPr>
        </p:nvSpPr>
        <p:spPr>
          <a:xfrm>
            <a:off x="455613" y="1143000"/>
            <a:ext cx="4116387" cy="5256213"/>
          </a:xfrm>
        </p:spPr>
        <p:txBody>
          <a:bodyPr/>
          <a:lstStyle/>
          <a:p>
            <a:r>
              <a:rPr lang="en-US" sz="1800" dirty="0" smtClean="0"/>
              <a:t>Currently, HPGMG implements all distributed memory operations with MPI2.</a:t>
            </a:r>
          </a:p>
          <a:p>
            <a:endParaRPr lang="en-US" sz="1800" dirty="0" smtClean="0"/>
          </a:p>
          <a:p>
            <a:r>
              <a:rPr lang="en-US" sz="1800" dirty="0" smtClean="0"/>
              <a:t>As part of the DEGAS (X-Stack) project, we are exploring </a:t>
            </a:r>
            <a:r>
              <a:rPr lang="en-US" sz="1800" b="1" dirty="0" smtClean="0">
                <a:solidFill>
                  <a:srgbClr val="0000FF"/>
                </a:solidFill>
              </a:rPr>
              <a:t>PGAS </a:t>
            </a:r>
            <a:r>
              <a:rPr lang="en-US" sz="1800" dirty="0" smtClean="0"/>
              <a:t>variants of HPGMG</a:t>
            </a:r>
          </a:p>
          <a:p>
            <a:pPr lvl="1"/>
            <a:r>
              <a:rPr lang="en-US" sz="1200" b="1" dirty="0" smtClean="0">
                <a:solidFill>
                  <a:srgbClr val="0000FF"/>
                </a:solidFill>
              </a:rPr>
              <a:t>UPC++ </a:t>
            </a:r>
            <a:r>
              <a:rPr lang="en-US" sz="1200" b="1" dirty="0" err="1" smtClean="0">
                <a:solidFill>
                  <a:srgbClr val="0000FF"/>
                </a:solidFill>
              </a:rPr>
              <a:t>w/GASNet</a:t>
            </a:r>
            <a:endParaRPr lang="en-US" sz="1200" b="1" dirty="0" smtClean="0">
              <a:solidFill>
                <a:srgbClr val="0000FF"/>
              </a:solidFill>
            </a:endParaRPr>
          </a:p>
          <a:p>
            <a:pPr lvl="1"/>
            <a:r>
              <a:rPr lang="en-US" sz="1200" dirty="0" smtClean="0">
                <a:solidFill>
                  <a:srgbClr val="000000"/>
                </a:solidFill>
              </a:rPr>
              <a:t>but MPI3 is a possibility</a:t>
            </a:r>
          </a:p>
          <a:p>
            <a:pPr lvl="1"/>
            <a:endParaRPr lang="en-US" sz="1200" b="1" dirty="0" smtClean="0">
              <a:solidFill>
                <a:srgbClr val="0000FF"/>
              </a:solidFill>
            </a:endParaRPr>
          </a:p>
          <a:p>
            <a:r>
              <a:rPr lang="en-US" sz="1800" dirty="0" smtClean="0"/>
              <a:t>In theory, one could extend the block meta data to allow a copy from local to remote memory.</a:t>
            </a:r>
          </a:p>
          <a:p>
            <a:pPr lvl="1"/>
            <a:r>
              <a:rPr lang="en-US" sz="1200" dirty="0" smtClean="0"/>
              <a:t>P2P synchronization is still required</a:t>
            </a:r>
          </a:p>
          <a:p>
            <a:pPr lvl="1"/>
            <a:r>
              <a:rPr lang="en-US" sz="1200" dirty="0" err="1" smtClean="0"/>
              <a:t>strided</a:t>
            </a:r>
            <a:r>
              <a:rPr lang="en-US" sz="1200" dirty="0" smtClean="0"/>
              <a:t> access pattern complicates matters (copy a 3D tile from a local 3D array to a remote 3D array).</a:t>
            </a:r>
          </a:p>
          <a:p>
            <a:pPr lvl="1"/>
            <a:r>
              <a:rPr lang="en-US" sz="1200" dirty="0" smtClean="0"/>
              <a:t>would replace pack/local/unpack structure with PGAS put’s that the runtime would differentiate</a:t>
            </a:r>
          </a:p>
        </p:txBody>
      </p:sp>
      <p:sp>
        <p:nvSpPr>
          <p:cNvPr id="4" name="Slide Number Placeholder 3"/>
          <p:cNvSpPr>
            <a:spLocks noGrp="1"/>
          </p:cNvSpPr>
          <p:nvPr>
            <p:ph type="sldNum" sz="quarter" idx="10"/>
          </p:nvPr>
        </p:nvSpPr>
        <p:spPr/>
        <p:txBody>
          <a:bodyPr/>
          <a:lstStyle/>
          <a:p>
            <a:fld id="{A6688060-3351-004F-BDDD-4D2330D7A48F}" type="slidenum">
              <a:rPr lang="en-US" smtClean="0"/>
              <a:pPr/>
              <a:t>37</a:t>
            </a:fld>
            <a:endParaRPr lang="en-US"/>
          </a:p>
        </p:txBody>
      </p:sp>
      <p:sp>
        <p:nvSpPr>
          <p:cNvPr id="13" name="Rectangle 12"/>
          <p:cNvSpPr/>
          <p:nvPr/>
        </p:nvSpPr>
        <p:spPr bwMode="auto">
          <a:xfrm>
            <a:off x="5486400" y="1290636"/>
            <a:ext cx="2743200" cy="27432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grpSp>
        <p:nvGrpSpPr>
          <p:cNvPr id="5" name="Group 105"/>
          <p:cNvGrpSpPr/>
          <p:nvPr/>
        </p:nvGrpSpPr>
        <p:grpSpPr>
          <a:xfrm>
            <a:off x="5486400" y="1293812"/>
            <a:ext cx="2743200" cy="2744788"/>
            <a:chOff x="5486400" y="1293812"/>
            <a:chExt cx="2743200" cy="2744788"/>
          </a:xfrm>
        </p:grpSpPr>
        <p:sp>
          <p:nvSpPr>
            <p:cNvPr id="6" name="Rectangle 5"/>
            <p:cNvSpPr/>
            <p:nvPr/>
          </p:nvSpPr>
          <p:spPr bwMode="auto">
            <a:xfrm>
              <a:off x="5486400" y="3117054"/>
              <a:ext cx="914400" cy="914400"/>
            </a:xfrm>
            <a:prstGeom prst="rect">
              <a:avLst/>
            </a:prstGeom>
            <a:solidFill>
              <a:srgbClr val="66FFCC"/>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7" name="Straight Connector 6"/>
            <p:cNvCxnSpPr>
              <a:stCxn id="6" idx="0"/>
              <a:endCxn id="6" idx="2"/>
            </p:cNvCxnSpPr>
            <p:nvPr/>
          </p:nvCxnSpPr>
          <p:spPr bwMode="auto">
            <a:xfrm rot="16200000" flipH="1">
              <a:off x="5486400" y="3574254"/>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8" name="Straight Connector 7"/>
            <p:cNvCxnSpPr/>
            <p:nvPr/>
          </p:nvCxnSpPr>
          <p:spPr bwMode="auto">
            <a:xfrm rot="16200000" flipH="1">
              <a:off x="5258594" y="357346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9" name="Straight Connector 8"/>
            <p:cNvCxnSpPr/>
            <p:nvPr/>
          </p:nvCxnSpPr>
          <p:spPr bwMode="auto">
            <a:xfrm rot="16200000" flipH="1">
              <a:off x="5714206" y="3572666"/>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0" name="Straight Connector 9"/>
            <p:cNvCxnSpPr>
              <a:stCxn id="6" idx="1"/>
              <a:endCxn id="6" idx="3"/>
            </p:cNvCxnSpPr>
            <p:nvPr/>
          </p:nvCxnSpPr>
          <p:spPr bwMode="auto">
            <a:xfrm rot="10800000" flipH="1">
              <a:off x="5486400" y="3574254"/>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1" name="Straight Connector 10"/>
            <p:cNvCxnSpPr/>
            <p:nvPr/>
          </p:nvCxnSpPr>
          <p:spPr bwMode="auto">
            <a:xfrm rot="10800000" flipH="1">
              <a:off x="5486400" y="3345655"/>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2" name="Straight Connector 11"/>
            <p:cNvCxnSpPr/>
            <p:nvPr/>
          </p:nvCxnSpPr>
          <p:spPr bwMode="auto">
            <a:xfrm rot="10800000" flipH="1">
              <a:off x="5486400" y="3801266"/>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sp>
          <p:nvSpPr>
            <p:cNvPr id="15" name="Rectangle 14"/>
            <p:cNvSpPr/>
            <p:nvPr/>
          </p:nvSpPr>
          <p:spPr bwMode="auto">
            <a:xfrm>
              <a:off x="6400800" y="3120230"/>
              <a:ext cx="914400" cy="914400"/>
            </a:xfrm>
            <a:prstGeom prst="rect">
              <a:avLst/>
            </a:prstGeom>
            <a:solidFill>
              <a:srgbClr val="66FFCC"/>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6" name="Straight Connector 15"/>
            <p:cNvCxnSpPr>
              <a:stCxn id="15" idx="0"/>
              <a:endCxn id="15" idx="2"/>
            </p:cNvCxnSpPr>
            <p:nvPr/>
          </p:nvCxnSpPr>
          <p:spPr bwMode="auto">
            <a:xfrm rot="16200000" flipH="1">
              <a:off x="6400800" y="357743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7" name="Straight Connector 16"/>
            <p:cNvCxnSpPr/>
            <p:nvPr/>
          </p:nvCxnSpPr>
          <p:spPr bwMode="auto">
            <a:xfrm rot="16200000" flipH="1">
              <a:off x="6172994" y="3576636"/>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8" name="Straight Connector 17"/>
            <p:cNvCxnSpPr/>
            <p:nvPr/>
          </p:nvCxnSpPr>
          <p:spPr bwMode="auto">
            <a:xfrm rot="16200000" flipH="1">
              <a:off x="6628606" y="3575842"/>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9" name="Straight Connector 18"/>
            <p:cNvCxnSpPr>
              <a:stCxn id="15" idx="1"/>
              <a:endCxn id="15" idx="3"/>
            </p:cNvCxnSpPr>
            <p:nvPr/>
          </p:nvCxnSpPr>
          <p:spPr bwMode="auto">
            <a:xfrm rot="10800000" flipH="1">
              <a:off x="6400800" y="357743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20" name="Straight Connector 19"/>
            <p:cNvCxnSpPr/>
            <p:nvPr/>
          </p:nvCxnSpPr>
          <p:spPr bwMode="auto">
            <a:xfrm rot="10800000" flipH="1">
              <a:off x="6400800" y="3348831"/>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21" name="Straight Connector 20"/>
            <p:cNvCxnSpPr/>
            <p:nvPr/>
          </p:nvCxnSpPr>
          <p:spPr bwMode="auto">
            <a:xfrm rot="10800000" flipH="1">
              <a:off x="6400800" y="3804442"/>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sp>
          <p:nvSpPr>
            <p:cNvPr id="31" name="Rectangle 30"/>
            <p:cNvSpPr/>
            <p:nvPr/>
          </p:nvSpPr>
          <p:spPr bwMode="auto">
            <a:xfrm>
              <a:off x="5486400" y="2205830"/>
              <a:ext cx="914400" cy="914400"/>
            </a:xfrm>
            <a:prstGeom prst="rect">
              <a:avLst/>
            </a:prstGeom>
            <a:solidFill>
              <a:srgbClr val="66FFCC"/>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32" name="Straight Connector 31"/>
            <p:cNvCxnSpPr>
              <a:stCxn id="31" idx="0"/>
              <a:endCxn id="31" idx="2"/>
            </p:cNvCxnSpPr>
            <p:nvPr/>
          </p:nvCxnSpPr>
          <p:spPr bwMode="auto">
            <a:xfrm rot="16200000" flipH="1">
              <a:off x="5486400" y="266303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33" name="Straight Connector 32"/>
            <p:cNvCxnSpPr/>
            <p:nvPr/>
          </p:nvCxnSpPr>
          <p:spPr bwMode="auto">
            <a:xfrm rot="16200000" flipH="1">
              <a:off x="5258594" y="2662236"/>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34" name="Straight Connector 33"/>
            <p:cNvCxnSpPr/>
            <p:nvPr/>
          </p:nvCxnSpPr>
          <p:spPr bwMode="auto">
            <a:xfrm rot="16200000" flipH="1">
              <a:off x="5714206" y="2661442"/>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35" name="Straight Connector 34"/>
            <p:cNvCxnSpPr>
              <a:stCxn id="31" idx="1"/>
              <a:endCxn id="31" idx="3"/>
            </p:cNvCxnSpPr>
            <p:nvPr/>
          </p:nvCxnSpPr>
          <p:spPr bwMode="auto">
            <a:xfrm rot="10800000" flipH="1">
              <a:off x="5486400" y="266303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36" name="Straight Connector 35"/>
            <p:cNvCxnSpPr/>
            <p:nvPr/>
          </p:nvCxnSpPr>
          <p:spPr bwMode="auto">
            <a:xfrm rot="10800000" flipH="1">
              <a:off x="5486400" y="2434431"/>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37" name="Straight Connector 36"/>
            <p:cNvCxnSpPr/>
            <p:nvPr/>
          </p:nvCxnSpPr>
          <p:spPr bwMode="auto">
            <a:xfrm rot="10800000" flipH="1">
              <a:off x="5486400" y="2890042"/>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sp>
          <p:nvSpPr>
            <p:cNvPr id="23" name="Rectangle 22"/>
            <p:cNvSpPr/>
            <p:nvPr/>
          </p:nvSpPr>
          <p:spPr bwMode="auto">
            <a:xfrm>
              <a:off x="7315200" y="3123406"/>
              <a:ext cx="914400" cy="914400"/>
            </a:xfrm>
            <a:prstGeom prst="rect">
              <a:avLst/>
            </a:prstGeom>
            <a:solidFill>
              <a:srgbClr val="FFCC66"/>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24" name="Straight Connector 23"/>
            <p:cNvCxnSpPr>
              <a:stCxn id="23" idx="0"/>
              <a:endCxn id="23" idx="2"/>
            </p:cNvCxnSpPr>
            <p:nvPr/>
          </p:nvCxnSpPr>
          <p:spPr bwMode="auto">
            <a:xfrm rot="16200000" flipH="1">
              <a:off x="7315200" y="3580606"/>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25" name="Straight Connector 24"/>
            <p:cNvCxnSpPr/>
            <p:nvPr/>
          </p:nvCxnSpPr>
          <p:spPr bwMode="auto">
            <a:xfrm rot="16200000" flipH="1">
              <a:off x="7087394" y="3579812"/>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26" name="Straight Connector 25"/>
            <p:cNvCxnSpPr/>
            <p:nvPr/>
          </p:nvCxnSpPr>
          <p:spPr bwMode="auto">
            <a:xfrm rot="16200000" flipH="1">
              <a:off x="7543006" y="3579018"/>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27" name="Straight Connector 26"/>
            <p:cNvCxnSpPr>
              <a:stCxn id="23" idx="1"/>
              <a:endCxn id="23" idx="3"/>
            </p:cNvCxnSpPr>
            <p:nvPr/>
          </p:nvCxnSpPr>
          <p:spPr bwMode="auto">
            <a:xfrm rot="10800000" flipH="1">
              <a:off x="7315200" y="3580606"/>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28" name="Straight Connector 27"/>
            <p:cNvCxnSpPr/>
            <p:nvPr/>
          </p:nvCxnSpPr>
          <p:spPr bwMode="auto">
            <a:xfrm rot="10800000" flipH="1">
              <a:off x="7315200" y="3352007"/>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29" name="Straight Connector 28"/>
            <p:cNvCxnSpPr/>
            <p:nvPr/>
          </p:nvCxnSpPr>
          <p:spPr bwMode="auto">
            <a:xfrm rot="10800000" flipH="1">
              <a:off x="7315200" y="3807618"/>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sp>
          <p:nvSpPr>
            <p:cNvPr id="39" name="Rectangle 38"/>
            <p:cNvSpPr/>
            <p:nvPr/>
          </p:nvSpPr>
          <p:spPr bwMode="auto">
            <a:xfrm>
              <a:off x="6400800" y="2209006"/>
              <a:ext cx="914400" cy="914400"/>
            </a:xfrm>
            <a:prstGeom prst="rect">
              <a:avLst/>
            </a:prstGeom>
            <a:solidFill>
              <a:srgbClr val="CCFF66"/>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40" name="Straight Connector 39"/>
            <p:cNvCxnSpPr>
              <a:stCxn id="39" idx="0"/>
              <a:endCxn id="39" idx="2"/>
            </p:cNvCxnSpPr>
            <p:nvPr/>
          </p:nvCxnSpPr>
          <p:spPr bwMode="auto">
            <a:xfrm rot="16200000" flipH="1">
              <a:off x="6400800" y="2666206"/>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41" name="Straight Connector 40"/>
            <p:cNvCxnSpPr/>
            <p:nvPr/>
          </p:nvCxnSpPr>
          <p:spPr bwMode="auto">
            <a:xfrm rot="16200000" flipH="1">
              <a:off x="6172994" y="2665412"/>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42" name="Straight Connector 41"/>
            <p:cNvCxnSpPr/>
            <p:nvPr/>
          </p:nvCxnSpPr>
          <p:spPr bwMode="auto">
            <a:xfrm rot="16200000" flipH="1">
              <a:off x="6628606" y="2664618"/>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43" name="Straight Connector 42"/>
            <p:cNvCxnSpPr>
              <a:stCxn id="39" idx="1"/>
              <a:endCxn id="39" idx="3"/>
            </p:cNvCxnSpPr>
            <p:nvPr/>
          </p:nvCxnSpPr>
          <p:spPr bwMode="auto">
            <a:xfrm rot="10800000" flipH="1">
              <a:off x="6400800" y="2666206"/>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44" name="Straight Connector 43"/>
            <p:cNvCxnSpPr/>
            <p:nvPr/>
          </p:nvCxnSpPr>
          <p:spPr bwMode="auto">
            <a:xfrm rot="10800000" flipH="1">
              <a:off x="6400800" y="2437607"/>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45" name="Straight Connector 44"/>
            <p:cNvCxnSpPr/>
            <p:nvPr/>
          </p:nvCxnSpPr>
          <p:spPr bwMode="auto">
            <a:xfrm rot="10800000" flipH="1">
              <a:off x="6400800" y="2893218"/>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sp>
          <p:nvSpPr>
            <p:cNvPr id="47" name="Rectangle 46"/>
            <p:cNvSpPr/>
            <p:nvPr/>
          </p:nvSpPr>
          <p:spPr bwMode="auto">
            <a:xfrm>
              <a:off x="7315200" y="2212182"/>
              <a:ext cx="914400" cy="914400"/>
            </a:xfrm>
            <a:prstGeom prst="rect">
              <a:avLst/>
            </a:prstGeom>
            <a:solidFill>
              <a:srgbClr val="66CCFF"/>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48" name="Straight Connector 47"/>
            <p:cNvCxnSpPr>
              <a:stCxn id="47" idx="0"/>
              <a:endCxn id="47" idx="2"/>
            </p:cNvCxnSpPr>
            <p:nvPr/>
          </p:nvCxnSpPr>
          <p:spPr bwMode="auto">
            <a:xfrm rot="16200000" flipH="1">
              <a:off x="7315200" y="2669382"/>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49" name="Straight Connector 48"/>
            <p:cNvCxnSpPr/>
            <p:nvPr/>
          </p:nvCxnSpPr>
          <p:spPr bwMode="auto">
            <a:xfrm rot="16200000" flipH="1">
              <a:off x="7087394" y="2668588"/>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50" name="Straight Connector 49"/>
            <p:cNvCxnSpPr/>
            <p:nvPr/>
          </p:nvCxnSpPr>
          <p:spPr bwMode="auto">
            <a:xfrm rot="16200000" flipH="1">
              <a:off x="7543006" y="2667794"/>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51" name="Straight Connector 50"/>
            <p:cNvCxnSpPr>
              <a:stCxn id="47" idx="1"/>
              <a:endCxn id="47" idx="3"/>
            </p:cNvCxnSpPr>
            <p:nvPr/>
          </p:nvCxnSpPr>
          <p:spPr bwMode="auto">
            <a:xfrm rot="10800000" flipH="1">
              <a:off x="7315200" y="2669382"/>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52" name="Straight Connector 51"/>
            <p:cNvCxnSpPr/>
            <p:nvPr/>
          </p:nvCxnSpPr>
          <p:spPr bwMode="auto">
            <a:xfrm rot="10800000" flipH="1">
              <a:off x="7315200" y="2440783"/>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53" name="Straight Connector 52"/>
            <p:cNvCxnSpPr/>
            <p:nvPr/>
          </p:nvCxnSpPr>
          <p:spPr bwMode="auto">
            <a:xfrm rot="10800000" flipH="1">
              <a:off x="7315200" y="2896394"/>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sp>
          <p:nvSpPr>
            <p:cNvPr id="55" name="Rectangle 54"/>
            <p:cNvSpPr/>
            <p:nvPr/>
          </p:nvSpPr>
          <p:spPr bwMode="auto">
            <a:xfrm>
              <a:off x="5486400" y="1294606"/>
              <a:ext cx="914400" cy="914400"/>
            </a:xfrm>
            <a:prstGeom prst="rect">
              <a:avLst/>
            </a:prstGeom>
            <a:solidFill>
              <a:srgbClr val="CCFF66"/>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56" name="Straight Connector 55"/>
            <p:cNvCxnSpPr>
              <a:stCxn id="55" idx="0"/>
              <a:endCxn id="55" idx="2"/>
            </p:cNvCxnSpPr>
            <p:nvPr/>
          </p:nvCxnSpPr>
          <p:spPr bwMode="auto">
            <a:xfrm rot="16200000" flipH="1">
              <a:off x="5486400" y="1751806"/>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57" name="Straight Connector 56"/>
            <p:cNvCxnSpPr/>
            <p:nvPr/>
          </p:nvCxnSpPr>
          <p:spPr bwMode="auto">
            <a:xfrm rot="16200000" flipH="1">
              <a:off x="5258594" y="1751012"/>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58" name="Straight Connector 57"/>
            <p:cNvCxnSpPr/>
            <p:nvPr/>
          </p:nvCxnSpPr>
          <p:spPr bwMode="auto">
            <a:xfrm rot="16200000" flipH="1">
              <a:off x="5714206" y="1750218"/>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59" name="Straight Connector 58"/>
            <p:cNvCxnSpPr>
              <a:stCxn id="55" idx="1"/>
              <a:endCxn id="55" idx="3"/>
            </p:cNvCxnSpPr>
            <p:nvPr/>
          </p:nvCxnSpPr>
          <p:spPr bwMode="auto">
            <a:xfrm rot="10800000" flipH="1">
              <a:off x="5486400" y="1751806"/>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60" name="Straight Connector 59"/>
            <p:cNvCxnSpPr/>
            <p:nvPr/>
          </p:nvCxnSpPr>
          <p:spPr bwMode="auto">
            <a:xfrm rot="10800000" flipH="1">
              <a:off x="5486400" y="1523207"/>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61" name="Straight Connector 60"/>
            <p:cNvCxnSpPr/>
            <p:nvPr/>
          </p:nvCxnSpPr>
          <p:spPr bwMode="auto">
            <a:xfrm rot="10800000" flipH="1">
              <a:off x="5486400" y="1978818"/>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sp>
          <p:nvSpPr>
            <p:cNvPr id="63" name="Rectangle 62"/>
            <p:cNvSpPr/>
            <p:nvPr/>
          </p:nvSpPr>
          <p:spPr bwMode="auto">
            <a:xfrm>
              <a:off x="6400800" y="1297782"/>
              <a:ext cx="914400" cy="914400"/>
            </a:xfrm>
            <a:prstGeom prst="rect">
              <a:avLst/>
            </a:prstGeom>
            <a:solidFill>
              <a:srgbClr val="FFCC66"/>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64" name="Straight Connector 63"/>
            <p:cNvCxnSpPr>
              <a:stCxn id="63" idx="0"/>
              <a:endCxn id="63" idx="2"/>
            </p:cNvCxnSpPr>
            <p:nvPr/>
          </p:nvCxnSpPr>
          <p:spPr bwMode="auto">
            <a:xfrm rot="16200000" flipH="1">
              <a:off x="6400800" y="1754982"/>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65" name="Straight Connector 64"/>
            <p:cNvCxnSpPr/>
            <p:nvPr/>
          </p:nvCxnSpPr>
          <p:spPr bwMode="auto">
            <a:xfrm rot="16200000" flipH="1">
              <a:off x="6172994" y="1754188"/>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66" name="Straight Connector 65"/>
            <p:cNvCxnSpPr/>
            <p:nvPr/>
          </p:nvCxnSpPr>
          <p:spPr bwMode="auto">
            <a:xfrm rot="16200000" flipH="1">
              <a:off x="6628606" y="1753394"/>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67" name="Straight Connector 66"/>
            <p:cNvCxnSpPr>
              <a:stCxn id="63" idx="1"/>
              <a:endCxn id="63" idx="3"/>
            </p:cNvCxnSpPr>
            <p:nvPr/>
          </p:nvCxnSpPr>
          <p:spPr bwMode="auto">
            <a:xfrm rot="10800000" flipH="1">
              <a:off x="6400800" y="1754982"/>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68" name="Straight Connector 67"/>
            <p:cNvCxnSpPr/>
            <p:nvPr/>
          </p:nvCxnSpPr>
          <p:spPr bwMode="auto">
            <a:xfrm rot="10800000" flipH="1">
              <a:off x="6400800" y="1526383"/>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69" name="Straight Connector 68"/>
            <p:cNvCxnSpPr/>
            <p:nvPr/>
          </p:nvCxnSpPr>
          <p:spPr bwMode="auto">
            <a:xfrm rot="10800000" flipH="1">
              <a:off x="6400800" y="1981994"/>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sp>
          <p:nvSpPr>
            <p:cNvPr id="71" name="Rectangle 70"/>
            <p:cNvSpPr/>
            <p:nvPr/>
          </p:nvSpPr>
          <p:spPr bwMode="auto">
            <a:xfrm>
              <a:off x="7315200" y="1300958"/>
              <a:ext cx="914400" cy="914400"/>
            </a:xfrm>
            <a:prstGeom prst="rect">
              <a:avLst/>
            </a:prstGeom>
            <a:solidFill>
              <a:srgbClr val="66CCFF"/>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72" name="Straight Connector 71"/>
            <p:cNvCxnSpPr>
              <a:stCxn id="71" idx="0"/>
              <a:endCxn id="71" idx="2"/>
            </p:cNvCxnSpPr>
            <p:nvPr/>
          </p:nvCxnSpPr>
          <p:spPr bwMode="auto">
            <a:xfrm rot="16200000" flipH="1">
              <a:off x="7315200" y="1758158"/>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73" name="Straight Connector 72"/>
            <p:cNvCxnSpPr/>
            <p:nvPr/>
          </p:nvCxnSpPr>
          <p:spPr bwMode="auto">
            <a:xfrm rot="16200000" flipH="1">
              <a:off x="7087394" y="1757364"/>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74" name="Straight Connector 73"/>
            <p:cNvCxnSpPr/>
            <p:nvPr/>
          </p:nvCxnSpPr>
          <p:spPr bwMode="auto">
            <a:xfrm rot="16200000" flipH="1">
              <a:off x="7543006" y="1756570"/>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75" name="Straight Connector 74"/>
            <p:cNvCxnSpPr>
              <a:stCxn id="71" idx="1"/>
              <a:endCxn id="71" idx="3"/>
            </p:cNvCxnSpPr>
            <p:nvPr/>
          </p:nvCxnSpPr>
          <p:spPr bwMode="auto">
            <a:xfrm rot="10800000" flipH="1">
              <a:off x="7315200" y="1758158"/>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76" name="Straight Connector 75"/>
            <p:cNvCxnSpPr/>
            <p:nvPr/>
          </p:nvCxnSpPr>
          <p:spPr bwMode="auto">
            <a:xfrm rot="10800000" flipH="1">
              <a:off x="7315200" y="1529559"/>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77" name="Straight Connector 76"/>
            <p:cNvCxnSpPr/>
            <p:nvPr/>
          </p:nvCxnSpPr>
          <p:spPr bwMode="auto">
            <a:xfrm rot="10800000" flipH="1">
              <a:off x="7315200" y="1985170"/>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grpSp>
      <p:sp>
        <p:nvSpPr>
          <p:cNvPr id="78" name="Rectangle 77"/>
          <p:cNvSpPr/>
          <p:nvPr/>
        </p:nvSpPr>
        <p:spPr bwMode="auto">
          <a:xfrm>
            <a:off x="5410200" y="1219200"/>
            <a:ext cx="2895600" cy="2895600"/>
          </a:xfrm>
          <a:prstGeom prst="rect">
            <a:avLst/>
          </a:prstGeom>
          <a:solidFill>
            <a:schemeClr val="bg1">
              <a:alpha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grpSp>
        <p:nvGrpSpPr>
          <p:cNvPr id="14" name="Group 79"/>
          <p:cNvGrpSpPr/>
          <p:nvPr/>
        </p:nvGrpSpPr>
        <p:grpSpPr>
          <a:xfrm>
            <a:off x="5486400" y="2209800"/>
            <a:ext cx="1828800" cy="1830388"/>
            <a:chOff x="5486400" y="2205036"/>
            <a:chExt cx="1828800" cy="1830388"/>
          </a:xfrm>
        </p:grpSpPr>
        <p:grpSp>
          <p:nvGrpSpPr>
            <p:cNvPr id="22" name="Group 55"/>
            <p:cNvGrpSpPr/>
            <p:nvPr/>
          </p:nvGrpSpPr>
          <p:grpSpPr>
            <a:xfrm>
              <a:off x="5486400" y="3116260"/>
              <a:ext cx="914400" cy="915988"/>
              <a:chOff x="5334000" y="1675606"/>
              <a:chExt cx="914400" cy="915988"/>
            </a:xfrm>
            <a:solidFill>
              <a:srgbClr val="66FFCC"/>
            </a:solidFill>
          </p:grpSpPr>
          <p:sp>
            <p:nvSpPr>
              <p:cNvPr id="98" name="Rectangle 97"/>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99" name="Straight Connector 98"/>
              <p:cNvCxnSpPr>
                <a:stCxn id="98" idx="0"/>
                <a:endCxn id="98"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0" name="Straight Connector 99"/>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1" name="Straight Connector 100"/>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2" name="Straight Connector 101"/>
              <p:cNvCxnSpPr>
                <a:stCxn id="98" idx="1"/>
                <a:endCxn id="98"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3" name="Straight Connector 102"/>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104" name="Straight Connector 103"/>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30" name="Group 55"/>
            <p:cNvGrpSpPr/>
            <p:nvPr/>
          </p:nvGrpSpPr>
          <p:grpSpPr>
            <a:xfrm>
              <a:off x="6400800" y="3119436"/>
              <a:ext cx="914400" cy="915988"/>
              <a:chOff x="5334000" y="1675606"/>
              <a:chExt cx="914400" cy="915988"/>
            </a:xfrm>
            <a:solidFill>
              <a:srgbClr val="66FFCC"/>
            </a:solidFill>
          </p:grpSpPr>
          <p:sp>
            <p:nvSpPr>
              <p:cNvPr id="91" name="Rectangle 90"/>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92" name="Straight Connector 91"/>
              <p:cNvCxnSpPr>
                <a:stCxn id="91" idx="0"/>
                <a:endCxn id="91"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3" name="Straight Connector 92"/>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4" name="Straight Connector 93"/>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5" name="Straight Connector 94"/>
              <p:cNvCxnSpPr>
                <a:stCxn id="91" idx="1"/>
                <a:endCxn id="91"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6" name="Straight Connector 95"/>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7" name="Straight Connector 96"/>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nvGrpSpPr>
            <p:cNvPr id="38" name="Group 55"/>
            <p:cNvGrpSpPr/>
            <p:nvPr/>
          </p:nvGrpSpPr>
          <p:grpSpPr>
            <a:xfrm>
              <a:off x="5486400" y="2205036"/>
              <a:ext cx="914400" cy="915988"/>
              <a:chOff x="5334000" y="1675606"/>
              <a:chExt cx="914400" cy="915988"/>
            </a:xfrm>
            <a:solidFill>
              <a:srgbClr val="66FFCC"/>
            </a:solidFill>
          </p:grpSpPr>
          <p:sp>
            <p:nvSpPr>
              <p:cNvPr id="84" name="Rectangle 83"/>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85" name="Straight Connector 84"/>
              <p:cNvCxnSpPr>
                <a:stCxn id="84" idx="0"/>
                <a:endCxn id="84"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86" name="Straight Connector 85"/>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87" name="Straight Connector 86"/>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88" name="Straight Connector 87"/>
              <p:cNvCxnSpPr>
                <a:stCxn id="84" idx="1"/>
                <a:endCxn id="84"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89" name="Straight Connector 88"/>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0" name="Straight Connector 89"/>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grpSp>
      <p:grpSp>
        <p:nvGrpSpPr>
          <p:cNvPr id="46" name="Group 136"/>
          <p:cNvGrpSpPr/>
          <p:nvPr/>
        </p:nvGrpSpPr>
        <p:grpSpPr>
          <a:xfrm>
            <a:off x="5486400" y="1981200"/>
            <a:ext cx="1828800" cy="1144189"/>
            <a:chOff x="5486400" y="1982589"/>
            <a:chExt cx="1828800" cy="1144189"/>
          </a:xfrm>
          <a:effectLst>
            <a:glow rad="101600">
              <a:srgbClr val="CCFF66">
                <a:alpha val="75000"/>
              </a:srgbClr>
            </a:glow>
          </a:effectLst>
        </p:grpSpPr>
        <p:sp>
          <p:nvSpPr>
            <p:cNvPr id="111" name="Rectangle 110"/>
            <p:cNvSpPr/>
            <p:nvPr/>
          </p:nvSpPr>
          <p:spPr bwMode="auto">
            <a:xfrm>
              <a:off x="5486400" y="1982589"/>
              <a:ext cx="914400" cy="229789"/>
            </a:xfrm>
            <a:prstGeom prst="rect">
              <a:avLst/>
            </a:prstGeom>
            <a:noFill/>
            <a:ln w="1905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133" name="Rectangle 132"/>
            <p:cNvSpPr/>
            <p:nvPr/>
          </p:nvSpPr>
          <p:spPr bwMode="auto">
            <a:xfrm>
              <a:off x="6400800" y="2896989"/>
              <a:ext cx="914400" cy="229789"/>
            </a:xfrm>
            <a:prstGeom prst="rect">
              <a:avLst/>
            </a:prstGeom>
            <a:noFill/>
            <a:ln w="1905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139" name="Rectangle 138"/>
            <p:cNvSpPr/>
            <p:nvPr/>
          </p:nvSpPr>
          <p:spPr bwMode="auto">
            <a:xfrm>
              <a:off x="6400800" y="2211189"/>
              <a:ext cx="228600" cy="914400"/>
            </a:xfrm>
            <a:prstGeom prst="rect">
              <a:avLst/>
            </a:prstGeom>
            <a:noFill/>
            <a:ln w="1905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grpSp>
      <p:sp>
        <p:nvSpPr>
          <p:cNvPr id="125" name="Rectangle 124"/>
          <p:cNvSpPr/>
          <p:nvPr/>
        </p:nvSpPr>
        <p:spPr bwMode="auto">
          <a:xfrm>
            <a:off x="7315200" y="3124200"/>
            <a:ext cx="228600" cy="914400"/>
          </a:xfrm>
          <a:prstGeom prst="rect">
            <a:avLst/>
          </a:prstGeom>
          <a:noFill/>
          <a:ln w="19050" cap="flat" cmpd="sng" algn="ctr">
            <a:solidFill>
              <a:srgbClr val="FF8000"/>
            </a:solidFill>
            <a:prstDash val="solid"/>
            <a:round/>
            <a:headEnd type="none" w="med" len="med"/>
            <a:tailEnd type="none" w="med" len="med"/>
          </a:ln>
          <a:effectLst>
            <a:glow rad="101600">
              <a:srgbClr val="FFCC66">
                <a:alpha val="75000"/>
              </a:srgbClr>
            </a:glo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Blocks (use case #3)</a:t>
            </a:r>
            <a:br>
              <a:rPr lang="en-US" dirty="0" smtClean="0"/>
            </a:br>
            <a:r>
              <a:rPr lang="en-US" sz="1600" dirty="0" smtClean="0"/>
              <a:t>Boundary Conditions</a:t>
            </a:r>
            <a:endParaRPr lang="en-US" sz="1600" dirty="0"/>
          </a:p>
        </p:txBody>
      </p:sp>
      <p:sp>
        <p:nvSpPr>
          <p:cNvPr id="3" name="Content Placeholder 2"/>
          <p:cNvSpPr>
            <a:spLocks noGrp="1"/>
          </p:cNvSpPr>
          <p:nvPr>
            <p:ph idx="1"/>
          </p:nvPr>
        </p:nvSpPr>
        <p:spPr>
          <a:xfrm>
            <a:off x="455613" y="1143000"/>
            <a:ext cx="4116387" cy="5256213"/>
          </a:xfrm>
        </p:spPr>
        <p:txBody>
          <a:bodyPr/>
          <a:lstStyle/>
          <a:p>
            <a:r>
              <a:rPr lang="en-US" sz="1800" dirty="0" smtClean="0"/>
              <a:t>Boxes on a domain boundary (outer boxes) require enforcement of a boundary condition (currently linear homogeneous </a:t>
            </a:r>
            <a:r>
              <a:rPr lang="en-US" sz="1800" dirty="0" err="1" smtClean="0"/>
              <a:t>Dirichlet</a:t>
            </a:r>
            <a:r>
              <a:rPr lang="en-US" sz="1800" dirty="0" smtClean="0"/>
              <a:t>)</a:t>
            </a:r>
          </a:p>
          <a:p>
            <a:endParaRPr lang="en-US" sz="1800" dirty="0" smtClean="0"/>
          </a:p>
          <a:p>
            <a:r>
              <a:rPr lang="en-US" sz="1800" dirty="0" smtClean="0"/>
              <a:t>Currently the code has two options for </a:t>
            </a:r>
            <a:r>
              <a:rPr lang="en-US" sz="1800" dirty="0" err="1" smtClean="0"/>
              <a:t>Dirichlet</a:t>
            </a:r>
            <a:r>
              <a:rPr lang="en-US" sz="1800" dirty="0" smtClean="0"/>
              <a:t> Boundary Conditions…</a:t>
            </a:r>
          </a:p>
          <a:p>
            <a:pPr lvl="1"/>
            <a:r>
              <a:rPr lang="en-US" sz="1200" dirty="0" smtClean="0"/>
              <a:t>naïve approach (</a:t>
            </a:r>
            <a:r>
              <a:rPr lang="en-US" sz="1200" b="1" dirty="0" smtClean="0">
                <a:solidFill>
                  <a:srgbClr val="FF0080"/>
                </a:solidFill>
              </a:rPr>
              <a:t>nearly serial</a:t>
            </a:r>
            <a:r>
              <a:rPr lang="en-US" sz="1200" dirty="0" smtClean="0"/>
              <a:t>)</a:t>
            </a:r>
          </a:p>
          <a:p>
            <a:pPr lvl="1"/>
            <a:r>
              <a:rPr lang="en-US" sz="1200" b="1" dirty="0" smtClean="0">
                <a:solidFill>
                  <a:srgbClr val="0000FF"/>
                </a:solidFill>
              </a:rPr>
              <a:t>fused with the stencil (overkill)</a:t>
            </a:r>
          </a:p>
          <a:p>
            <a:endParaRPr lang="en-US" sz="1800" dirty="0" smtClean="0"/>
          </a:p>
          <a:p>
            <a:r>
              <a:rPr lang="en-US" sz="1800" dirty="0" smtClean="0"/>
              <a:t>I am re-implementing the naïve approach to leverage the block concept</a:t>
            </a:r>
          </a:p>
          <a:p>
            <a:pPr lvl="1"/>
            <a:r>
              <a:rPr lang="en-US" sz="1200" dirty="0" smtClean="0"/>
              <a:t>facilitates use of massive TLP for BC’s</a:t>
            </a:r>
          </a:p>
          <a:p>
            <a:pPr lvl="1"/>
            <a:r>
              <a:rPr lang="en-US" sz="1200" dirty="0" smtClean="0"/>
              <a:t>will facilitate implementation of high-order boundary conditions</a:t>
            </a:r>
          </a:p>
          <a:p>
            <a:pPr lvl="1"/>
            <a:r>
              <a:rPr lang="en-US" sz="1200" b="1" dirty="0" smtClean="0">
                <a:solidFill>
                  <a:srgbClr val="FF0080"/>
                </a:solidFill>
              </a:rPr>
              <a:t>due to data dependencies, BC’s must occur after ghost zone exchange completes</a:t>
            </a:r>
            <a:endParaRPr lang="en-US" sz="1200" b="1" dirty="0">
              <a:solidFill>
                <a:srgbClr val="FF0080"/>
              </a:solidFill>
            </a:endParaRPr>
          </a:p>
        </p:txBody>
      </p:sp>
      <p:sp>
        <p:nvSpPr>
          <p:cNvPr id="4" name="Slide Number Placeholder 3"/>
          <p:cNvSpPr>
            <a:spLocks noGrp="1"/>
          </p:cNvSpPr>
          <p:nvPr>
            <p:ph type="sldNum" sz="quarter" idx="10"/>
          </p:nvPr>
        </p:nvSpPr>
        <p:spPr/>
        <p:txBody>
          <a:bodyPr/>
          <a:lstStyle/>
          <a:p>
            <a:fld id="{A6688060-3351-004F-BDDD-4D2330D7A48F}" type="slidenum">
              <a:rPr lang="en-US" smtClean="0"/>
              <a:pPr/>
              <a:t>38</a:t>
            </a:fld>
            <a:endParaRPr lang="en-US"/>
          </a:p>
        </p:txBody>
      </p:sp>
      <p:sp>
        <p:nvSpPr>
          <p:cNvPr id="13" name="Rectangle 12"/>
          <p:cNvSpPr/>
          <p:nvPr/>
        </p:nvSpPr>
        <p:spPr bwMode="auto">
          <a:xfrm>
            <a:off x="5486400" y="1290636"/>
            <a:ext cx="2743200" cy="27432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grpSp>
        <p:nvGrpSpPr>
          <p:cNvPr id="5" name="Group 105"/>
          <p:cNvGrpSpPr/>
          <p:nvPr/>
        </p:nvGrpSpPr>
        <p:grpSpPr>
          <a:xfrm>
            <a:off x="5486400" y="1293812"/>
            <a:ext cx="2743200" cy="2744788"/>
            <a:chOff x="5486400" y="1293812"/>
            <a:chExt cx="2743200" cy="2744788"/>
          </a:xfrm>
        </p:grpSpPr>
        <p:sp>
          <p:nvSpPr>
            <p:cNvPr id="6" name="Rectangle 5"/>
            <p:cNvSpPr/>
            <p:nvPr/>
          </p:nvSpPr>
          <p:spPr bwMode="auto">
            <a:xfrm>
              <a:off x="5486400" y="3117054"/>
              <a:ext cx="914400" cy="914400"/>
            </a:xfrm>
            <a:prstGeom prst="rect">
              <a:avLst/>
            </a:prstGeom>
            <a:solidFill>
              <a:srgbClr val="66FFCC"/>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7" name="Straight Connector 6"/>
            <p:cNvCxnSpPr>
              <a:stCxn id="6" idx="0"/>
              <a:endCxn id="6" idx="2"/>
            </p:cNvCxnSpPr>
            <p:nvPr/>
          </p:nvCxnSpPr>
          <p:spPr bwMode="auto">
            <a:xfrm rot="16200000" flipH="1">
              <a:off x="5486400" y="3574254"/>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8" name="Straight Connector 7"/>
            <p:cNvCxnSpPr/>
            <p:nvPr/>
          </p:nvCxnSpPr>
          <p:spPr bwMode="auto">
            <a:xfrm rot="16200000" flipH="1">
              <a:off x="5258594" y="357346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9" name="Straight Connector 8"/>
            <p:cNvCxnSpPr/>
            <p:nvPr/>
          </p:nvCxnSpPr>
          <p:spPr bwMode="auto">
            <a:xfrm rot="16200000" flipH="1">
              <a:off x="5714206" y="3572666"/>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0" name="Straight Connector 9"/>
            <p:cNvCxnSpPr>
              <a:stCxn id="6" idx="1"/>
              <a:endCxn id="6" idx="3"/>
            </p:cNvCxnSpPr>
            <p:nvPr/>
          </p:nvCxnSpPr>
          <p:spPr bwMode="auto">
            <a:xfrm rot="10800000" flipH="1">
              <a:off x="5486400" y="3574254"/>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1" name="Straight Connector 10"/>
            <p:cNvCxnSpPr/>
            <p:nvPr/>
          </p:nvCxnSpPr>
          <p:spPr bwMode="auto">
            <a:xfrm rot="10800000" flipH="1">
              <a:off x="5486400" y="3345655"/>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2" name="Straight Connector 11"/>
            <p:cNvCxnSpPr/>
            <p:nvPr/>
          </p:nvCxnSpPr>
          <p:spPr bwMode="auto">
            <a:xfrm rot="10800000" flipH="1">
              <a:off x="5486400" y="3801266"/>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sp>
          <p:nvSpPr>
            <p:cNvPr id="15" name="Rectangle 14"/>
            <p:cNvSpPr/>
            <p:nvPr/>
          </p:nvSpPr>
          <p:spPr bwMode="auto">
            <a:xfrm>
              <a:off x="6400800" y="3120230"/>
              <a:ext cx="914400" cy="914400"/>
            </a:xfrm>
            <a:prstGeom prst="rect">
              <a:avLst/>
            </a:prstGeom>
            <a:solidFill>
              <a:srgbClr val="66FFCC"/>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6" name="Straight Connector 15"/>
            <p:cNvCxnSpPr>
              <a:stCxn id="15" idx="0"/>
              <a:endCxn id="15" idx="2"/>
            </p:cNvCxnSpPr>
            <p:nvPr/>
          </p:nvCxnSpPr>
          <p:spPr bwMode="auto">
            <a:xfrm rot="16200000" flipH="1">
              <a:off x="6400800" y="357743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7" name="Straight Connector 16"/>
            <p:cNvCxnSpPr/>
            <p:nvPr/>
          </p:nvCxnSpPr>
          <p:spPr bwMode="auto">
            <a:xfrm rot="16200000" flipH="1">
              <a:off x="6172994" y="3576636"/>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8" name="Straight Connector 17"/>
            <p:cNvCxnSpPr/>
            <p:nvPr/>
          </p:nvCxnSpPr>
          <p:spPr bwMode="auto">
            <a:xfrm rot="16200000" flipH="1">
              <a:off x="6628606" y="3575842"/>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9" name="Straight Connector 18"/>
            <p:cNvCxnSpPr>
              <a:stCxn id="15" idx="1"/>
              <a:endCxn id="15" idx="3"/>
            </p:cNvCxnSpPr>
            <p:nvPr/>
          </p:nvCxnSpPr>
          <p:spPr bwMode="auto">
            <a:xfrm rot="10800000" flipH="1">
              <a:off x="6400800" y="357743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20" name="Straight Connector 19"/>
            <p:cNvCxnSpPr/>
            <p:nvPr/>
          </p:nvCxnSpPr>
          <p:spPr bwMode="auto">
            <a:xfrm rot="10800000" flipH="1">
              <a:off x="6400800" y="3348831"/>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21" name="Straight Connector 20"/>
            <p:cNvCxnSpPr/>
            <p:nvPr/>
          </p:nvCxnSpPr>
          <p:spPr bwMode="auto">
            <a:xfrm rot="10800000" flipH="1">
              <a:off x="6400800" y="3804442"/>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sp>
          <p:nvSpPr>
            <p:cNvPr id="31" name="Rectangle 30"/>
            <p:cNvSpPr/>
            <p:nvPr/>
          </p:nvSpPr>
          <p:spPr bwMode="auto">
            <a:xfrm>
              <a:off x="5486400" y="2205830"/>
              <a:ext cx="914400" cy="914400"/>
            </a:xfrm>
            <a:prstGeom prst="rect">
              <a:avLst/>
            </a:prstGeom>
            <a:solidFill>
              <a:srgbClr val="66FFCC"/>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32" name="Straight Connector 31"/>
            <p:cNvCxnSpPr>
              <a:stCxn id="31" idx="0"/>
              <a:endCxn id="31" idx="2"/>
            </p:cNvCxnSpPr>
            <p:nvPr/>
          </p:nvCxnSpPr>
          <p:spPr bwMode="auto">
            <a:xfrm rot="16200000" flipH="1">
              <a:off x="5486400" y="266303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33" name="Straight Connector 32"/>
            <p:cNvCxnSpPr/>
            <p:nvPr/>
          </p:nvCxnSpPr>
          <p:spPr bwMode="auto">
            <a:xfrm rot="16200000" flipH="1">
              <a:off x="5258594" y="2662236"/>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34" name="Straight Connector 33"/>
            <p:cNvCxnSpPr/>
            <p:nvPr/>
          </p:nvCxnSpPr>
          <p:spPr bwMode="auto">
            <a:xfrm rot="16200000" flipH="1">
              <a:off x="5714206" y="2661442"/>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35" name="Straight Connector 34"/>
            <p:cNvCxnSpPr>
              <a:stCxn id="31" idx="1"/>
              <a:endCxn id="31" idx="3"/>
            </p:cNvCxnSpPr>
            <p:nvPr/>
          </p:nvCxnSpPr>
          <p:spPr bwMode="auto">
            <a:xfrm rot="10800000" flipH="1">
              <a:off x="5486400" y="266303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36" name="Straight Connector 35"/>
            <p:cNvCxnSpPr/>
            <p:nvPr/>
          </p:nvCxnSpPr>
          <p:spPr bwMode="auto">
            <a:xfrm rot="10800000" flipH="1">
              <a:off x="5486400" y="2434431"/>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37" name="Straight Connector 36"/>
            <p:cNvCxnSpPr/>
            <p:nvPr/>
          </p:nvCxnSpPr>
          <p:spPr bwMode="auto">
            <a:xfrm rot="10800000" flipH="1">
              <a:off x="5486400" y="2890042"/>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sp>
          <p:nvSpPr>
            <p:cNvPr id="23" name="Rectangle 22"/>
            <p:cNvSpPr/>
            <p:nvPr/>
          </p:nvSpPr>
          <p:spPr bwMode="auto">
            <a:xfrm>
              <a:off x="7315200" y="3123406"/>
              <a:ext cx="914400" cy="914400"/>
            </a:xfrm>
            <a:prstGeom prst="rect">
              <a:avLst/>
            </a:prstGeom>
            <a:solidFill>
              <a:srgbClr val="FFCC66"/>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24" name="Straight Connector 23"/>
            <p:cNvCxnSpPr>
              <a:stCxn id="23" idx="0"/>
              <a:endCxn id="23" idx="2"/>
            </p:cNvCxnSpPr>
            <p:nvPr/>
          </p:nvCxnSpPr>
          <p:spPr bwMode="auto">
            <a:xfrm rot="16200000" flipH="1">
              <a:off x="7315200" y="3580606"/>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25" name="Straight Connector 24"/>
            <p:cNvCxnSpPr/>
            <p:nvPr/>
          </p:nvCxnSpPr>
          <p:spPr bwMode="auto">
            <a:xfrm rot="16200000" flipH="1">
              <a:off x="7087394" y="3579812"/>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26" name="Straight Connector 25"/>
            <p:cNvCxnSpPr/>
            <p:nvPr/>
          </p:nvCxnSpPr>
          <p:spPr bwMode="auto">
            <a:xfrm rot="16200000" flipH="1">
              <a:off x="7543006" y="3579018"/>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27" name="Straight Connector 26"/>
            <p:cNvCxnSpPr>
              <a:stCxn id="23" idx="1"/>
              <a:endCxn id="23" idx="3"/>
            </p:cNvCxnSpPr>
            <p:nvPr/>
          </p:nvCxnSpPr>
          <p:spPr bwMode="auto">
            <a:xfrm rot="10800000" flipH="1">
              <a:off x="7315200" y="3580606"/>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28" name="Straight Connector 27"/>
            <p:cNvCxnSpPr/>
            <p:nvPr/>
          </p:nvCxnSpPr>
          <p:spPr bwMode="auto">
            <a:xfrm rot="10800000" flipH="1">
              <a:off x="7315200" y="3352007"/>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29" name="Straight Connector 28"/>
            <p:cNvCxnSpPr/>
            <p:nvPr/>
          </p:nvCxnSpPr>
          <p:spPr bwMode="auto">
            <a:xfrm rot="10800000" flipH="1">
              <a:off x="7315200" y="3807618"/>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sp>
          <p:nvSpPr>
            <p:cNvPr id="39" name="Rectangle 38"/>
            <p:cNvSpPr/>
            <p:nvPr/>
          </p:nvSpPr>
          <p:spPr bwMode="auto">
            <a:xfrm>
              <a:off x="6400800" y="2209006"/>
              <a:ext cx="914400" cy="914400"/>
            </a:xfrm>
            <a:prstGeom prst="rect">
              <a:avLst/>
            </a:prstGeom>
            <a:solidFill>
              <a:srgbClr val="CCFF66"/>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40" name="Straight Connector 39"/>
            <p:cNvCxnSpPr>
              <a:stCxn id="39" idx="0"/>
              <a:endCxn id="39" idx="2"/>
            </p:cNvCxnSpPr>
            <p:nvPr/>
          </p:nvCxnSpPr>
          <p:spPr bwMode="auto">
            <a:xfrm rot="16200000" flipH="1">
              <a:off x="6400800" y="2666206"/>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41" name="Straight Connector 40"/>
            <p:cNvCxnSpPr/>
            <p:nvPr/>
          </p:nvCxnSpPr>
          <p:spPr bwMode="auto">
            <a:xfrm rot="16200000" flipH="1">
              <a:off x="6172994" y="2665412"/>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42" name="Straight Connector 41"/>
            <p:cNvCxnSpPr/>
            <p:nvPr/>
          </p:nvCxnSpPr>
          <p:spPr bwMode="auto">
            <a:xfrm rot="16200000" flipH="1">
              <a:off x="6628606" y="2664618"/>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43" name="Straight Connector 42"/>
            <p:cNvCxnSpPr>
              <a:stCxn id="39" idx="1"/>
              <a:endCxn id="39" idx="3"/>
            </p:cNvCxnSpPr>
            <p:nvPr/>
          </p:nvCxnSpPr>
          <p:spPr bwMode="auto">
            <a:xfrm rot="10800000" flipH="1">
              <a:off x="6400800" y="2666206"/>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44" name="Straight Connector 43"/>
            <p:cNvCxnSpPr/>
            <p:nvPr/>
          </p:nvCxnSpPr>
          <p:spPr bwMode="auto">
            <a:xfrm rot="10800000" flipH="1">
              <a:off x="6400800" y="2437607"/>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45" name="Straight Connector 44"/>
            <p:cNvCxnSpPr/>
            <p:nvPr/>
          </p:nvCxnSpPr>
          <p:spPr bwMode="auto">
            <a:xfrm rot="10800000" flipH="1">
              <a:off x="6400800" y="2893218"/>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sp>
          <p:nvSpPr>
            <p:cNvPr id="47" name="Rectangle 46"/>
            <p:cNvSpPr/>
            <p:nvPr/>
          </p:nvSpPr>
          <p:spPr bwMode="auto">
            <a:xfrm>
              <a:off x="7315200" y="2212182"/>
              <a:ext cx="914400" cy="914400"/>
            </a:xfrm>
            <a:prstGeom prst="rect">
              <a:avLst/>
            </a:prstGeom>
            <a:solidFill>
              <a:srgbClr val="66CCFF"/>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48" name="Straight Connector 47"/>
            <p:cNvCxnSpPr>
              <a:stCxn id="47" idx="0"/>
              <a:endCxn id="47" idx="2"/>
            </p:cNvCxnSpPr>
            <p:nvPr/>
          </p:nvCxnSpPr>
          <p:spPr bwMode="auto">
            <a:xfrm rot="16200000" flipH="1">
              <a:off x="7315200" y="2669382"/>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49" name="Straight Connector 48"/>
            <p:cNvCxnSpPr/>
            <p:nvPr/>
          </p:nvCxnSpPr>
          <p:spPr bwMode="auto">
            <a:xfrm rot="16200000" flipH="1">
              <a:off x="7087394" y="2668588"/>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50" name="Straight Connector 49"/>
            <p:cNvCxnSpPr/>
            <p:nvPr/>
          </p:nvCxnSpPr>
          <p:spPr bwMode="auto">
            <a:xfrm rot="16200000" flipH="1">
              <a:off x="7543006" y="2667794"/>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51" name="Straight Connector 50"/>
            <p:cNvCxnSpPr>
              <a:stCxn id="47" idx="1"/>
              <a:endCxn id="47" idx="3"/>
            </p:cNvCxnSpPr>
            <p:nvPr/>
          </p:nvCxnSpPr>
          <p:spPr bwMode="auto">
            <a:xfrm rot="10800000" flipH="1">
              <a:off x="7315200" y="2669382"/>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52" name="Straight Connector 51"/>
            <p:cNvCxnSpPr/>
            <p:nvPr/>
          </p:nvCxnSpPr>
          <p:spPr bwMode="auto">
            <a:xfrm rot="10800000" flipH="1">
              <a:off x="7315200" y="2440783"/>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53" name="Straight Connector 52"/>
            <p:cNvCxnSpPr/>
            <p:nvPr/>
          </p:nvCxnSpPr>
          <p:spPr bwMode="auto">
            <a:xfrm rot="10800000" flipH="1">
              <a:off x="7315200" y="2896394"/>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sp>
          <p:nvSpPr>
            <p:cNvPr id="55" name="Rectangle 54"/>
            <p:cNvSpPr/>
            <p:nvPr/>
          </p:nvSpPr>
          <p:spPr bwMode="auto">
            <a:xfrm>
              <a:off x="5486400" y="1294606"/>
              <a:ext cx="914400" cy="914400"/>
            </a:xfrm>
            <a:prstGeom prst="rect">
              <a:avLst/>
            </a:prstGeom>
            <a:solidFill>
              <a:srgbClr val="CCFF66"/>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56" name="Straight Connector 55"/>
            <p:cNvCxnSpPr>
              <a:stCxn id="55" idx="0"/>
              <a:endCxn id="55" idx="2"/>
            </p:cNvCxnSpPr>
            <p:nvPr/>
          </p:nvCxnSpPr>
          <p:spPr bwMode="auto">
            <a:xfrm rot="16200000" flipH="1">
              <a:off x="5486400" y="1751806"/>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57" name="Straight Connector 56"/>
            <p:cNvCxnSpPr/>
            <p:nvPr/>
          </p:nvCxnSpPr>
          <p:spPr bwMode="auto">
            <a:xfrm rot="16200000" flipH="1">
              <a:off x="5258594" y="1751012"/>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58" name="Straight Connector 57"/>
            <p:cNvCxnSpPr/>
            <p:nvPr/>
          </p:nvCxnSpPr>
          <p:spPr bwMode="auto">
            <a:xfrm rot="16200000" flipH="1">
              <a:off x="5714206" y="1750218"/>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59" name="Straight Connector 58"/>
            <p:cNvCxnSpPr>
              <a:stCxn id="55" idx="1"/>
              <a:endCxn id="55" idx="3"/>
            </p:cNvCxnSpPr>
            <p:nvPr/>
          </p:nvCxnSpPr>
          <p:spPr bwMode="auto">
            <a:xfrm rot="10800000" flipH="1">
              <a:off x="5486400" y="1751806"/>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60" name="Straight Connector 59"/>
            <p:cNvCxnSpPr/>
            <p:nvPr/>
          </p:nvCxnSpPr>
          <p:spPr bwMode="auto">
            <a:xfrm rot="10800000" flipH="1">
              <a:off x="5486400" y="1523207"/>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61" name="Straight Connector 60"/>
            <p:cNvCxnSpPr/>
            <p:nvPr/>
          </p:nvCxnSpPr>
          <p:spPr bwMode="auto">
            <a:xfrm rot="10800000" flipH="1">
              <a:off x="5486400" y="1978818"/>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sp>
          <p:nvSpPr>
            <p:cNvPr id="63" name="Rectangle 62"/>
            <p:cNvSpPr/>
            <p:nvPr/>
          </p:nvSpPr>
          <p:spPr bwMode="auto">
            <a:xfrm>
              <a:off x="6400800" y="1297782"/>
              <a:ext cx="914400" cy="914400"/>
            </a:xfrm>
            <a:prstGeom prst="rect">
              <a:avLst/>
            </a:prstGeom>
            <a:solidFill>
              <a:srgbClr val="FFCC66"/>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64" name="Straight Connector 63"/>
            <p:cNvCxnSpPr>
              <a:stCxn id="63" idx="0"/>
              <a:endCxn id="63" idx="2"/>
            </p:cNvCxnSpPr>
            <p:nvPr/>
          </p:nvCxnSpPr>
          <p:spPr bwMode="auto">
            <a:xfrm rot="16200000" flipH="1">
              <a:off x="6400800" y="1754982"/>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65" name="Straight Connector 64"/>
            <p:cNvCxnSpPr/>
            <p:nvPr/>
          </p:nvCxnSpPr>
          <p:spPr bwMode="auto">
            <a:xfrm rot="16200000" flipH="1">
              <a:off x="6172994" y="1754188"/>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66" name="Straight Connector 65"/>
            <p:cNvCxnSpPr/>
            <p:nvPr/>
          </p:nvCxnSpPr>
          <p:spPr bwMode="auto">
            <a:xfrm rot="16200000" flipH="1">
              <a:off x="6628606" y="1753394"/>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67" name="Straight Connector 66"/>
            <p:cNvCxnSpPr>
              <a:stCxn id="63" idx="1"/>
              <a:endCxn id="63" idx="3"/>
            </p:cNvCxnSpPr>
            <p:nvPr/>
          </p:nvCxnSpPr>
          <p:spPr bwMode="auto">
            <a:xfrm rot="10800000" flipH="1">
              <a:off x="6400800" y="1754982"/>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68" name="Straight Connector 67"/>
            <p:cNvCxnSpPr/>
            <p:nvPr/>
          </p:nvCxnSpPr>
          <p:spPr bwMode="auto">
            <a:xfrm rot="10800000" flipH="1">
              <a:off x="6400800" y="1526383"/>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cxnSp>
          <p:nvCxnSpPr>
            <p:cNvPr id="69" name="Straight Connector 68"/>
            <p:cNvCxnSpPr/>
            <p:nvPr/>
          </p:nvCxnSpPr>
          <p:spPr bwMode="auto">
            <a:xfrm rot="10800000" flipH="1">
              <a:off x="6400800" y="1981994"/>
              <a:ext cx="914400" cy="1588"/>
            </a:xfrm>
            <a:prstGeom prst="line">
              <a:avLst/>
            </a:prstGeom>
            <a:solidFill>
              <a:srgbClr val="FFCC66"/>
            </a:solidFill>
            <a:ln w="6350" cap="flat" cmpd="sng" algn="ctr">
              <a:solidFill>
                <a:schemeClr val="bg1">
                  <a:lumMod val="50000"/>
                </a:schemeClr>
              </a:solidFill>
              <a:prstDash val="solid"/>
              <a:round/>
              <a:headEnd type="none" w="med" len="med"/>
              <a:tailEnd type="none" w="med" len="med"/>
            </a:ln>
            <a:effectLst/>
          </p:spPr>
        </p:cxnSp>
        <p:sp>
          <p:nvSpPr>
            <p:cNvPr id="71" name="Rectangle 70"/>
            <p:cNvSpPr/>
            <p:nvPr/>
          </p:nvSpPr>
          <p:spPr bwMode="auto">
            <a:xfrm>
              <a:off x="7315200" y="1300958"/>
              <a:ext cx="914400" cy="914400"/>
            </a:xfrm>
            <a:prstGeom prst="rect">
              <a:avLst/>
            </a:prstGeom>
            <a:solidFill>
              <a:srgbClr val="66CCFF"/>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72" name="Straight Connector 71"/>
            <p:cNvCxnSpPr>
              <a:stCxn id="71" idx="0"/>
              <a:endCxn id="71" idx="2"/>
            </p:cNvCxnSpPr>
            <p:nvPr/>
          </p:nvCxnSpPr>
          <p:spPr bwMode="auto">
            <a:xfrm rot="16200000" flipH="1">
              <a:off x="7315200" y="1758158"/>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73" name="Straight Connector 72"/>
            <p:cNvCxnSpPr/>
            <p:nvPr/>
          </p:nvCxnSpPr>
          <p:spPr bwMode="auto">
            <a:xfrm rot="16200000" flipH="1">
              <a:off x="7087394" y="1757364"/>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74" name="Straight Connector 73"/>
            <p:cNvCxnSpPr/>
            <p:nvPr/>
          </p:nvCxnSpPr>
          <p:spPr bwMode="auto">
            <a:xfrm rot="16200000" flipH="1">
              <a:off x="7543006" y="1756570"/>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75" name="Straight Connector 74"/>
            <p:cNvCxnSpPr>
              <a:stCxn id="71" idx="1"/>
              <a:endCxn id="71" idx="3"/>
            </p:cNvCxnSpPr>
            <p:nvPr/>
          </p:nvCxnSpPr>
          <p:spPr bwMode="auto">
            <a:xfrm rot="10800000" flipH="1">
              <a:off x="7315200" y="1758158"/>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76" name="Straight Connector 75"/>
            <p:cNvCxnSpPr/>
            <p:nvPr/>
          </p:nvCxnSpPr>
          <p:spPr bwMode="auto">
            <a:xfrm rot="10800000" flipH="1">
              <a:off x="7315200" y="1529559"/>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cxnSp>
          <p:nvCxnSpPr>
            <p:cNvPr id="77" name="Straight Connector 76"/>
            <p:cNvCxnSpPr/>
            <p:nvPr/>
          </p:nvCxnSpPr>
          <p:spPr bwMode="auto">
            <a:xfrm rot="10800000" flipH="1">
              <a:off x="7315200" y="1985170"/>
              <a:ext cx="914400" cy="1588"/>
            </a:xfrm>
            <a:prstGeom prst="line">
              <a:avLst/>
            </a:prstGeom>
            <a:solidFill>
              <a:srgbClr val="66CCFF"/>
            </a:solidFill>
            <a:ln w="6350" cap="flat" cmpd="sng" algn="ctr">
              <a:solidFill>
                <a:schemeClr val="bg1">
                  <a:lumMod val="50000"/>
                </a:schemeClr>
              </a:solidFill>
              <a:prstDash val="solid"/>
              <a:round/>
              <a:headEnd type="none" w="med" len="med"/>
              <a:tailEnd type="none" w="med" len="med"/>
            </a:ln>
            <a:effectLst/>
          </p:spPr>
        </p:cxnSp>
      </p:grpSp>
      <p:sp>
        <p:nvSpPr>
          <p:cNvPr id="78" name="Rectangle 77"/>
          <p:cNvSpPr/>
          <p:nvPr/>
        </p:nvSpPr>
        <p:spPr bwMode="auto">
          <a:xfrm>
            <a:off x="5410200" y="1219200"/>
            <a:ext cx="2895600" cy="2895600"/>
          </a:xfrm>
          <a:prstGeom prst="rect">
            <a:avLst/>
          </a:prstGeom>
          <a:solidFill>
            <a:schemeClr val="bg1">
              <a:alpha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grpSp>
        <p:nvGrpSpPr>
          <p:cNvPr id="30" name="Group 55"/>
          <p:cNvGrpSpPr/>
          <p:nvPr/>
        </p:nvGrpSpPr>
        <p:grpSpPr>
          <a:xfrm>
            <a:off x="6400800" y="3124200"/>
            <a:ext cx="914400" cy="915988"/>
            <a:chOff x="5334000" y="1675606"/>
            <a:chExt cx="914400" cy="915988"/>
          </a:xfrm>
          <a:solidFill>
            <a:srgbClr val="66FFCC"/>
          </a:solidFill>
        </p:grpSpPr>
        <p:sp>
          <p:nvSpPr>
            <p:cNvPr id="91" name="Rectangle 90"/>
            <p:cNvSpPr/>
            <p:nvPr/>
          </p:nvSpPr>
          <p:spPr bwMode="auto">
            <a:xfrm>
              <a:off x="5334000" y="1676400"/>
              <a:ext cx="914400" cy="914400"/>
            </a:xfrm>
            <a:prstGeom prst="rect">
              <a:avLst/>
            </a:prstGeom>
            <a:grp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92" name="Straight Connector 91"/>
            <p:cNvCxnSpPr>
              <a:stCxn id="91" idx="0"/>
              <a:endCxn id="91" idx="2"/>
            </p:cNvCxnSpPr>
            <p:nvPr/>
          </p:nvCxnSpPr>
          <p:spPr bwMode="auto">
            <a:xfrm rot="162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3" name="Straight Connector 92"/>
            <p:cNvCxnSpPr/>
            <p:nvPr/>
          </p:nvCxnSpPr>
          <p:spPr bwMode="auto">
            <a:xfrm rot="16200000" flipH="1">
              <a:off x="5106194" y="2132806"/>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4" name="Straight Connector 93"/>
            <p:cNvCxnSpPr/>
            <p:nvPr/>
          </p:nvCxnSpPr>
          <p:spPr bwMode="auto">
            <a:xfrm rot="16200000" flipH="1">
              <a:off x="5561806" y="21320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5" name="Straight Connector 94"/>
            <p:cNvCxnSpPr>
              <a:stCxn id="91" idx="1"/>
              <a:endCxn id="91" idx="3"/>
            </p:cNvCxnSpPr>
            <p:nvPr/>
          </p:nvCxnSpPr>
          <p:spPr bwMode="auto">
            <a:xfrm rot="10800000" flipH="1">
              <a:off x="5334000" y="2133600"/>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6" name="Straight Connector 95"/>
            <p:cNvCxnSpPr/>
            <p:nvPr/>
          </p:nvCxnSpPr>
          <p:spPr bwMode="auto">
            <a:xfrm rot="10800000" flipH="1">
              <a:off x="5334000" y="1905001"/>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cxnSp>
          <p:nvCxnSpPr>
            <p:cNvPr id="97" name="Straight Connector 96"/>
            <p:cNvCxnSpPr/>
            <p:nvPr/>
          </p:nvCxnSpPr>
          <p:spPr bwMode="auto">
            <a:xfrm rot="10800000" flipH="1">
              <a:off x="5334000" y="2360612"/>
              <a:ext cx="914400" cy="1588"/>
            </a:xfrm>
            <a:prstGeom prst="line">
              <a:avLst/>
            </a:prstGeom>
            <a:grpFill/>
            <a:ln w="6350" cap="flat" cmpd="sng" algn="ctr">
              <a:solidFill>
                <a:schemeClr val="bg1">
                  <a:lumMod val="50000"/>
                </a:schemeClr>
              </a:solidFill>
              <a:prstDash val="solid"/>
              <a:round/>
              <a:headEnd type="none" w="med" len="med"/>
              <a:tailEnd type="none" w="med" len="med"/>
            </a:ln>
            <a:effectLst/>
          </p:spPr>
        </p:cxnSp>
      </p:grpSp>
      <p:sp>
        <p:nvSpPr>
          <p:cNvPr id="133" name="Rectangle 132"/>
          <p:cNvSpPr/>
          <p:nvPr/>
        </p:nvSpPr>
        <p:spPr bwMode="auto">
          <a:xfrm>
            <a:off x="6400800" y="2895600"/>
            <a:ext cx="914400" cy="229789"/>
          </a:xfrm>
          <a:prstGeom prst="rect">
            <a:avLst/>
          </a:prstGeom>
          <a:noFill/>
          <a:ln w="1905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125" name="Rectangle 124"/>
          <p:cNvSpPr/>
          <p:nvPr/>
        </p:nvSpPr>
        <p:spPr bwMode="auto">
          <a:xfrm>
            <a:off x="7315200" y="3124200"/>
            <a:ext cx="228600" cy="914400"/>
          </a:xfrm>
          <a:prstGeom prst="rect">
            <a:avLst/>
          </a:prstGeom>
          <a:noFill/>
          <a:ln w="19050" cap="flat" cmpd="sng" algn="ctr">
            <a:solidFill>
              <a:srgbClr val="FF8000"/>
            </a:solidFill>
            <a:prstDash val="solid"/>
            <a:round/>
            <a:headEnd type="none" w="med" len="med"/>
            <a:tailEnd type="none" w="med" len="med"/>
          </a:ln>
          <a:effectLst>
            <a:glow rad="101600">
              <a:srgbClr val="FFCC66">
                <a:alpha val="75000"/>
              </a:srgbClr>
            </a:glo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grpSp>
        <p:nvGrpSpPr>
          <p:cNvPr id="135" name="Group 134"/>
          <p:cNvGrpSpPr/>
          <p:nvPr/>
        </p:nvGrpSpPr>
        <p:grpSpPr>
          <a:xfrm>
            <a:off x="6172200" y="2895600"/>
            <a:ext cx="1371600" cy="1371600"/>
            <a:chOff x="6172200" y="2895600"/>
            <a:chExt cx="1371600" cy="1371600"/>
          </a:xfrm>
        </p:grpSpPr>
        <p:cxnSp>
          <p:nvCxnSpPr>
            <p:cNvPr id="106" name="Straight Connector 105"/>
            <p:cNvCxnSpPr/>
            <p:nvPr/>
          </p:nvCxnSpPr>
          <p:spPr bwMode="auto">
            <a:xfrm rot="5400000">
              <a:off x="6400800" y="4038600"/>
              <a:ext cx="76200" cy="76200"/>
            </a:xfrm>
            <a:prstGeom prst="line">
              <a:avLst/>
            </a:prstGeom>
            <a:solidFill>
              <a:schemeClr val="accent1"/>
            </a:solidFill>
            <a:ln w="12700" cap="flat" cmpd="sng" algn="ctr">
              <a:solidFill>
                <a:schemeClr val="bg1">
                  <a:lumMod val="50000"/>
                </a:schemeClr>
              </a:solidFill>
              <a:prstDash val="solid"/>
              <a:round/>
              <a:headEnd type="none" w="med" len="med"/>
              <a:tailEnd type="none" w="med" len="med"/>
            </a:ln>
            <a:effectLst/>
          </p:spPr>
        </p:cxnSp>
        <p:cxnSp>
          <p:nvCxnSpPr>
            <p:cNvPr id="107" name="Straight Connector 106"/>
            <p:cNvCxnSpPr/>
            <p:nvPr/>
          </p:nvCxnSpPr>
          <p:spPr bwMode="auto">
            <a:xfrm rot="5400000">
              <a:off x="6400800" y="4038600"/>
              <a:ext cx="152400" cy="152400"/>
            </a:xfrm>
            <a:prstGeom prst="line">
              <a:avLst/>
            </a:prstGeom>
            <a:solidFill>
              <a:schemeClr val="accent1"/>
            </a:solidFill>
            <a:ln w="12700" cap="flat" cmpd="sng" algn="ctr">
              <a:solidFill>
                <a:schemeClr val="bg1">
                  <a:lumMod val="50000"/>
                </a:schemeClr>
              </a:solidFill>
              <a:prstDash val="solid"/>
              <a:round/>
              <a:headEnd type="none" w="med" len="med"/>
              <a:tailEnd type="none" w="med" len="med"/>
            </a:ln>
            <a:effectLst/>
          </p:spPr>
        </p:cxnSp>
        <p:cxnSp>
          <p:nvCxnSpPr>
            <p:cNvPr id="115" name="Straight Connector 114"/>
            <p:cNvCxnSpPr/>
            <p:nvPr/>
          </p:nvCxnSpPr>
          <p:spPr bwMode="auto">
            <a:xfrm rot="5400000">
              <a:off x="6400800" y="4038600"/>
              <a:ext cx="228600" cy="228600"/>
            </a:xfrm>
            <a:prstGeom prst="line">
              <a:avLst/>
            </a:prstGeom>
            <a:solidFill>
              <a:schemeClr val="accent1"/>
            </a:solidFill>
            <a:ln w="12700" cap="flat" cmpd="sng" algn="ctr">
              <a:solidFill>
                <a:schemeClr val="bg1">
                  <a:lumMod val="50000"/>
                </a:schemeClr>
              </a:solidFill>
              <a:prstDash val="solid"/>
              <a:round/>
              <a:headEnd type="none" w="med" len="med"/>
              <a:tailEnd type="none" w="med" len="med"/>
            </a:ln>
            <a:effectLst/>
          </p:spPr>
        </p:cxnSp>
        <p:cxnSp>
          <p:nvCxnSpPr>
            <p:cNvPr id="116" name="Straight Connector 115"/>
            <p:cNvCxnSpPr/>
            <p:nvPr/>
          </p:nvCxnSpPr>
          <p:spPr bwMode="auto">
            <a:xfrm rot="5400000">
              <a:off x="6477000" y="4038600"/>
              <a:ext cx="228600" cy="228600"/>
            </a:xfrm>
            <a:prstGeom prst="line">
              <a:avLst/>
            </a:prstGeom>
            <a:solidFill>
              <a:schemeClr val="accent1"/>
            </a:solidFill>
            <a:ln w="12700" cap="flat" cmpd="sng" algn="ctr">
              <a:solidFill>
                <a:schemeClr val="bg1">
                  <a:lumMod val="50000"/>
                </a:schemeClr>
              </a:solidFill>
              <a:prstDash val="solid"/>
              <a:round/>
              <a:headEnd type="none" w="med" len="med"/>
              <a:tailEnd type="none" w="med" len="med"/>
            </a:ln>
            <a:effectLst/>
          </p:spPr>
        </p:cxnSp>
        <p:cxnSp>
          <p:nvCxnSpPr>
            <p:cNvPr id="118" name="Straight Connector 117"/>
            <p:cNvCxnSpPr/>
            <p:nvPr/>
          </p:nvCxnSpPr>
          <p:spPr bwMode="auto">
            <a:xfrm rot="5400000">
              <a:off x="6553200" y="4038600"/>
              <a:ext cx="228600" cy="228600"/>
            </a:xfrm>
            <a:prstGeom prst="line">
              <a:avLst/>
            </a:prstGeom>
            <a:solidFill>
              <a:schemeClr val="accent1"/>
            </a:solidFill>
            <a:ln w="12700" cap="flat" cmpd="sng" algn="ctr">
              <a:solidFill>
                <a:schemeClr val="bg1">
                  <a:lumMod val="50000"/>
                </a:schemeClr>
              </a:solidFill>
              <a:prstDash val="solid"/>
              <a:round/>
              <a:headEnd type="none" w="med" len="med"/>
              <a:tailEnd type="none" w="med" len="med"/>
            </a:ln>
            <a:effectLst/>
          </p:spPr>
        </p:cxnSp>
        <p:cxnSp>
          <p:nvCxnSpPr>
            <p:cNvPr id="119" name="Straight Connector 118"/>
            <p:cNvCxnSpPr/>
            <p:nvPr/>
          </p:nvCxnSpPr>
          <p:spPr bwMode="auto">
            <a:xfrm rot="5400000">
              <a:off x="6629400" y="4038600"/>
              <a:ext cx="228600" cy="228600"/>
            </a:xfrm>
            <a:prstGeom prst="line">
              <a:avLst/>
            </a:prstGeom>
            <a:solidFill>
              <a:schemeClr val="accent1"/>
            </a:solidFill>
            <a:ln w="12700" cap="flat" cmpd="sng" algn="ctr">
              <a:solidFill>
                <a:schemeClr val="bg1">
                  <a:lumMod val="50000"/>
                </a:schemeClr>
              </a:solidFill>
              <a:prstDash val="solid"/>
              <a:round/>
              <a:headEnd type="none" w="med" len="med"/>
              <a:tailEnd type="none" w="med" len="med"/>
            </a:ln>
            <a:effectLst/>
          </p:spPr>
        </p:cxnSp>
        <p:cxnSp>
          <p:nvCxnSpPr>
            <p:cNvPr id="120" name="Straight Connector 119"/>
            <p:cNvCxnSpPr/>
            <p:nvPr/>
          </p:nvCxnSpPr>
          <p:spPr bwMode="auto">
            <a:xfrm rot="5400000">
              <a:off x="6705600" y="4038600"/>
              <a:ext cx="228600" cy="228600"/>
            </a:xfrm>
            <a:prstGeom prst="line">
              <a:avLst/>
            </a:prstGeom>
            <a:solidFill>
              <a:schemeClr val="accent1"/>
            </a:solidFill>
            <a:ln w="12700" cap="flat" cmpd="sng" algn="ctr">
              <a:solidFill>
                <a:schemeClr val="bg1">
                  <a:lumMod val="50000"/>
                </a:schemeClr>
              </a:solidFill>
              <a:prstDash val="solid"/>
              <a:round/>
              <a:headEnd type="none" w="med" len="med"/>
              <a:tailEnd type="none" w="med" len="med"/>
            </a:ln>
            <a:effectLst/>
          </p:spPr>
        </p:cxnSp>
        <p:cxnSp>
          <p:nvCxnSpPr>
            <p:cNvPr id="121" name="Straight Connector 120"/>
            <p:cNvCxnSpPr/>
            <p:nvPr/>
          </p:nvCxnSpPr>
          <p:spPr bwMode="auto">
            <a:xfrm rot="5400000">
              <a:off x="6781800" y="4038600"/>
              <a:ext cx="228600" cy="228600"/>
            </a:xfrm>
            <a:prstGeom prst="line">
              <a:avLst/>
            </a:prstGeom>
            <a:solidFill>
              <a:schemeClr val="accent1"/>
            </a:solidFill>
            <a:ln w="12700" cap="flat" cmpd="sng" algn="ctr">
              <a:solidFill>
                <a:schemeClr val="bg1">
                  <a:lumMod val="50000"/>
                </a:schemeClr>
              </a:solidFill>
              <a:prstDash val="solid"/>
              <a:round/>
              <a:headEnd type="none" w="med" len="med"/>
              <a:tailEnd type="none" w="med" len="med"/>
            </a:ln>
            <a:effectLst/>
          </p:spPr>
        </p:cxnSp>
        <p:cxnSp>
          <p:nvCxnSpPr>
            <p:cNvPr id="122" name="Straight Connector 121"/>
            <p:cNvCxnSpPr/>
            <p:nvPr/>
          </p:nvCxnSpPr>
          <p:spPr bwMode="auto">
            <a:xfrm rot="5400000">
              <a:off x="6858000" y="4038600"/>
              <a:ext cx="228600" cy="228600"/>
            </a:xfrm>
            <a:prstGeom prst="line">
              <a:avLst/>
            </a:prstGeom>
            <a:solidFill>
              <a:schemeClr val="accent1"/>
            </a:solidFill>
            <a:ln w="12700" cap="flat" cmpd="sng" algn="ctr">
              <a:solidFill>
                <a:schemeClr val="bg1">
                  <a:lumMod val="50000"/>
                </a:schemeClr>
              </a:solidFill>
              <a:prstDash val="solid"/>
              <a:round/>
              <a:headEnd type="none" w="med" len="med"/>
              <a:tailEnd type="none" w="med" len="med"/>
            </a:ln>
            <a:effectLst/>
          </p:spPr>
        </p:cxnSp>
        <p:cxnSp>
          <p:nvCxnSpPr>
            <p:cNvPr id="123" name="Straight Connector 122"/>
            <p:cNvCxnSpPr/>
            <p:nvPr/>
          </p:nvCxnSpPr>
          <p:spPr bwMode="auto">
            <a:xfrm rot="5400000">
              <a:off x="6934200" y="4038600"/>
              <a:ext cx="228600" cy="228600"/>
            </a:xfrm>
            <a:prstGeom prst="line">
              <a:avLst/>
            </a:prstGeom>
            <a:solidFill>
              <a:schemeClr val="accent1"/>
            </a:solidFill>
            <a:ln w="12700" cap="flat" cmpd="sng" algn="ctr">
              <a:solidFill>
                <a:schemeClr val="bg1">
                  <a:lumMod val="50000"/>
                </a:schemeClr>
              </a:solidFill>
              <a:prstDash val="solid"/>
              <a:round/>
              <a:headEnd type="none" w="med" len="med"/>
              <a:tailEnd type="none" w="med" len="med"/>
            </a:ln>
            <a:effectLst/>
          </p:spPr>
        </p:cxnSp>
        <p:cxnSp>
          <p:nvCxnSpPr>
            <p:cNvPr id="124" name="Straight Connector 123"/>
            <p:cNvCxnSpPr/>
            <p:nvPr/>
          </p:nvCxnSpPr>
          <p:spPr bwMode="auto">
            <a:xfrm rot="5400000">
              <a:off x="7010400" y="4038600"/>
              <a:ext cx="228600" cy="228600"/>
            </a:xfrm>
            <a:prstGeom prst="line">
              <a:avLst/>
            </a:prstGeom>
            <a:solidFill>
              <a:schemeClr val="accent1"/>
            </a:solidFill>
            <a:ln w="12700" cap="flat" cmpd="sng" algn="ctr">
              <a:solidFill>
                <a:schemeClr val="bg1">
                  <a:lumMod val="50000"/>
                </a:schemeClr>
              </a:solidFill>
              <a:prstDash val="solid"/>
              <a:round/>
              <a:headEnd type="none" w="med" len="med"/>
              <a:tailEnd type="none" w="med" len="med"/>
            </a:ln>
            <a:effectLst/>
          </p:spPr>
        </p:cxnSp>
        <p:cxnSp>
          <p:nvCxnSpPr>
            <p:cNvPr id="126" name="Straight Connector 125"/>
            <p:cNvCxnSpPr/>
            <p:nvPr/>
          </p:nvCxnSpPr>
          <p:spPr bwMode="auto">
            <a:xfrm rot="5400000">
              <a:off x="7086600" y="4038600"/>
              <a:ext cx="228600" cy="228600"/>
            </a:xfrm>
            <a:prstGeom prst="line">
              <a:avLst/>
            </a:prstGeom>
            <a:solidFill>
              <a:schemeClr val="accent1"/>
            </a:solidFill>
            <a:ln w="12700" cap="flat" cmpd="sng" algn="ctr">
              <a:solidFill>
                <a:schemeClr val="bg1">
                  <a:lumMod val="50000"/>
                </a:schemeClr>
              </a:solidFill>
              <a:prstDash val="solid"/>
              <a:round/>
              <a:headEnd type="none" w="med" len="med"/>
              <a:tailEnd type="none" w="med" len="med"/>
            </a:ln>
            <a:effectLst/>
          </p:spPr>
        </p:cxnSp>
        <p:cxnSp>
          <p:nvCxnSpPr>
            <p:cNvPr id="130" name="Straight Connector 129"/>
            <p:cNvCxnSpPr/>
            <p:nvPr/>
          </p:nvCxnSpPr>
          <p:spPr bwMode="auto">
            <a:xfrm rot="5400000">
              <a:off x="7162800" y="4114800"/>
              <a:ext cx="152400" cy="152400"/>
            </a:xfrm>
            <a:prstGeom prst="line">
              <a:avLst/>
            </a:prstGeom>
            <a:solidFill>
              <a:schemeClr val="accent1"/>
            </a:solidFill>
            <a:ln w="12700" cap="flat" cmpd="sng" algn="ctr">
              <a:solidFill>
                <a:schemeClr val="bg1">
                  <a:lumMod val="50000"/>
                </a:schemeClr>
              </a:solidFill>
              <a:prstDash val="solid"/>
              <a:round/>
              <a:headEnd type="none" w="med" len="med"/>
              <a:tailEnd type="none" w="med" len="med"/>
            </a:ln>
            <a:effectLst/>
          </p:spPr>
        </p:cxnSp>
        <p:cxnSp>
          <p:nvCxnSpPr>
            <p:cNvPr id="131" name="Straight Connector 130"/>
            <p:cNvCxnSpPr/>
            <p:nvPr/>
          </p:nvCxnSpPr>
          <p:spPr bwMode="auto">
            <a:xfrm rot="5400000">
              <a:off x="7239000" y="4191000"/>
              <a:ext cx="76200" cy="76200"/>
            </a:xfrm>
            <a:prstGeom prst="line">
              <a:avLst/>
            </a:prstGeom>
            <a:solidFill>
              <a:schemeClr val="accent1"/>
            </a:solidFill>
            <a:ln w="12700" cap="flat" cmpd="sng" algn="ctr">
              <a:solidFill>
                <a:schemeClr val="bg1">
                  <a:lumMod val="50000"/>
                </a:schemeClr>
              </a:solidFill>
              <a:prstDash val="solid"/>
              <a:round/>
              <a:headEnd type="none" w="med" len="med"/>
              <a:tailEnd type="none" w="med" len="med"/>
            </a:ln>
            <a:effectLst/>
          </p:spPr>
        </p:cxnSp>
        <p:sp>
          <p:nvSpPr>
            <p:cNvPr id="117" name="Rectangle 116"/>
            <p:cNvSpPr/>
            <p:nvPr/>
          </p:nvSpPr>
          <p:spPr bwMode="auto">
            <a:xfrm>
              <a:off x="6172200" y="2895600"/>
              <a:ext cx="1371600" cy="1371600"/>
            </a:xfrm>
            <a:prstGeom prst="rect">
              <a:avLst/>
            </a:prstGeom>
            <a:noFill/>
            <a:ln w="1270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grpSp>
      <p:sp>
        <p:nvSpPr>
          <p:cNvPr id="136" name="Rectangle 135"/>
          <p:cNvSpPr/>
          <p:nvPr/>
        </p:nvSpPr>
        <p:spPr bwMode="auto">
          <a:xfrm>
            <a:off x="6172200" y="3124200"/>
            <a:ext cx="228600" cy="914400"/>
          </a:xfrm>
          <a:prstGeom prst="rect">
            <a:avLst/>
          </a:prstGeom>
          <a:noFill/>
          <a:ln w="19050" cap="flat" cmpd="sng" algn="ctr">
            <a:solidFill>
              <a:srgbClr val="008040"/>
            </a:solidFill>
            <a:prstDash val="solid"/>
            <a:round/>
            <a:headEnd type="none" w="med" len="med"/>
            <a:tailEnd type="none" w="med" len="med"/>
          </a:ln>
          <a:effectLst>
            <a:glow rad="101600">
              <a:srgbClr val="80FF00">
                <a:alpha val="75000"/>
              </a:srgbClr>
            </a:glo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137" name="Rectangle 136"/>
          <p:cNvSpPr/>
          <p:nvPr/>
        </p:nvSpPr>
        <p:spPr bwMode="auto">
          <a:xfrm>
            <a:off x="6400800" y="2895600"/>
            <a:ext cx="914400" cy="228600"/>
          </a:xfrm>
          <a:prstGeom prst="rect">
            <a:avLst/>
          </a:prstGeom>
          <a:noFill/>
          <a:ln w="19050" cap="flat" cmpd="sng" algn="ctr">
            <a:solidFill>
              <a:srgbClr val="80FF00"/>
            </a:solidFill>
            <a:prstDash val="solid"/>
            <a:round/>
            <a:headEnd type="none" w="med" len="med"/>
            <a:tailEnd type="none" w="med" len="med"/>
          </a:ln>
          <a:effectLst>
            <a:glow rad="101600">
              <a:srgbClr val="CCFF66">
                <a:alpha val="75000"/>
              </a:srgbClr>
            </a:glo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Blocks (use case #4)</a:t>
            </a:r>
            <a:br>
              <a:rPr lang="en-US" dirty="0" smtClean="0"/>
            </a:br>
            <a:r>
              <a:rPr lang="en-US" sz="1600" dirty="0" smtClean="0"/>
              <a:t>Restriction and Interpolation</a:t>
            </a:r>
            <a:endParaRPr lang="en-US" sz="1600" dirty="0"/>
          </a:p>
        </p:txBody>
      </p:sp>
      <p:sp>
        <p:nvSpPr>
          <p:cNvPr id="3" name="Content Placeholder 2"/>
          <p:cNvSpPr>
            <a:spLocks noGrp="1"/>
          </p:cNvSpPr>
          <p:nvPr>
            <p:ph idx="1"/>
          </p:nvPr>
        </p:nvSpPr>
        <p:spPr>
          <a:xfrm>
            <a:off x="455613" y="1143000"/>
            <a:ext cx="4421187" cy="5256213"/>
          </a:xfrm>
        </p:spPr>
        <p:txBody>
          <a:bodyPr/>
          <a:lstStyle/>
          <a:p>
            <a:r>
              <a:rPr lang="en-US" sz="1800" dirty="0" smtClean="0"/>
              <a:t>HPGMG leverages the block mechanism for distributed restriction and interpolation (prolongation)</a:t>
            </a:r>
          </a:p>
          <a:p>
            <a:endParaRPr lang="en-US" sz="1800" dirty="0" smtClean="0"/>
          </a:p>
          <a:p>
            <a:r>
              <a:rPr lang="en-US" sz="1800" dirty="0" smtClean="0"/>
              <a:t>However, rather than just block copy (ghost zones), operations can be block restrict or block interpolation</a:t>
            </a:r>
          </a:p>
          <a:p>
            <a:endParaRPr lang="en-US" sz="1800" dirty="0" smtClean="0"/>
          </a:p>
        </p:txBody>
      </p:sp>
      <p:sp>
        <p:nvSpPr>
          <p:cNvPr id="4" name="Slide Number Placeholder 3"/>
          <p:cNvSpPr>
            <a:spLocks noGrp="1"/>
          </p:cNvSpPr>
          <p:nvPr>
            <p:ph type="sldNum" sz="quarter" idx="10"/>
          </p:nvPr>
        </p:nvSpPr>
        <p:spPr/>
        <p:txBody>
          <a:bodyPr/>
          <a:lstStyle/>
          <a:p>
            <a:fld id="{A6688060-3351-004F-BDDD-4D2330D7A48F}" type="slidenum">
              <a:rPr lang="en-US" smtClean="0"/>
              <a:pPr/>
              <a:t>39</a:t>
            </a:fld>
            <a:endParaRPr lang="en-US"/>
          </a:p>
        </p:txBody>
      </p:sp>
      <p:grpSp>
        <p:nvGrpSpPr>
          <p:cNvPr id="42" name="Group 41"/>
          <p:cNvGrpSpPr/>
          <p:nvPr/>
        </p:nvGrpSpPr>
        <p:grpSpPr>
          <a:xfrm>
            <a:off x="5029200" y="1373188"/>
            <a:ext cx="1828800" cy="1827212"/>
            <a:chOff x="5029200" y="1373188"/>
            <a:chExt cx="1828800" cy="1827212"/>
          </a:xfrm>
        </p:grpSpPr>
        <p:sp>
          <p:nvSpPr>
            <p:cNvPr id="7" name="Rectangle 6"/>
            <p:cNvSpPr/>
            <p:nvPr/>
          </p:nvSpPr>
          <p:spPr bwMode="auto">
            <a:xfrm>
              <a:off x="5029200" y="2282030"/>
              <a:ext cx="914400" cy="914400"/>
            </a:xfrm>
            <a:prstGeom prst="rect">
              <a:avLst/>
            </a:prstGeom>
            <a:solidFill>
              <a:srgbClr val="66FFCC"/>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8" name="Straight Connector 7"/>
            <p:cNvCxnSpPr>
              <a:stCxn id="7" idx="0"/>
              <a:endCxn id="7" idx="2"/>
            </p:cNvCxnSpPr>
            <p:nvPr/>
          </p:nvCxnSpPr>
          <p:spPr bwMode="auto">
            <a:xfrm rot="16200000" flipH="1">
              <a:off x="5029200" y="273923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9" name="Straight Connector 8"/>
            <p:cNvCxnSpPr/>
            <p:nvPr/>
          </p:nvCxnSpPr>
          <p:spPr bwMode="auto">
            <a:xfrm rot="16200000" flipH="1">
              <a:off x="4801394" y="2738436"/>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0" name="Straight Connector 9"/>
            <p:cNvCxnSpPr/>
            <p:nvPr/>
          </p:nvCxnSpPr>
          <p:spPr bwMode="auto">
            <a:xfrm rot="16200000" flipH="1">
              <a:off x="5257006" y="2737642"/>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1" name="Straight Connector 10"/>
            <p:cNvCxnSpPr>
              <a:stCxn id="7" idx="1"/>
              <a:endCxn id="7" idx="3"/>
            </p:cNvCxnSpPr>
            <p:nvPr/>
          </p:nvCxnSpPr>
          <p:spPr bwMode="auto">
            <a:xfrm rot="10800000" flipH="1">
              <a:off x="5029200" y="273923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2" name="Straight Connector 11"/>
            <p:cNvCxnSpPr/>
            <p:nvPr/>
          </p:nvCxnSpPr>
          <p:spPr bwMode="auto">
            <a:xfrm rot="10800000" flipH="1">
              <a:off x="5029200" y="2510631"/>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3" name="Straight Connector 12"/>
            <p:cNvCxnSpPr/>
            <p:nvPr/>
          </p:nvCxnSpPr>
          <p:spPr bwMode="auto">
            <a:xfrm rot="10800000" flipH="1">
              <a:off x="5029200" y="2966242"/>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sp>
          <p:nvSpPr>
            <p:cNvPr id="14" name="Rectangle 13"/>
            <p:cNvSpPr/>
            <p:nvPr/>
          </p:nvSpPr>
          <p:spPr bwMode="auto">
            <a:xfrm>
              <a:off x="5943600" y="2285206"/>
              <a:ext cx="914400" cy="914400"/>
            </a:xfrm>
            <a:prstGeom prst="rect">
              <a:avLst/>
            </a:prstGeom>
            <a:solidFill>
              <a:srgbClr val="66FFCC"/>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5" name="Straight Connector 14"/>
            <p:cNvCxnSpPr>
              <a:stCxn id="14" idx="0"/>
              <a:endCxn id="14" idx="2"/>
            </p:cNvCxnSpPr>
            <p:nvPr/>
          </p:nvCxnSpPr>
          <p:spPr bwMode="auto">
            <a:xfrm rot="16200000" flipH="1">
              <a:off x="5943600" y="2742406"/>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6" name="Straight Connector 15"/>
            <p:cNvCxnSpPr/>
            <p:nvPr/>
          </p:nvCxnSpPr>
          <p:spPr bwMode="auto">
            <a:xfrm rot="16200000" flipH="1">
              <a:off x="5715794" y="2741612"/>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7" name="Straight Connector 16"/>
            <p:cNvCxnSpPr/>
            <p:nvPr/>
          </p:nvCxnSpPr>
          <p:spPr bwMode="auto">
            <a:xfrm rot="16200000" flipH="1">
              <a:off x="6171406" y="2740818"/>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8" name="Straight Connector 17"/>
            <p:cNvCxnSpPr>
              <a:stCxn id="14" idx="1"/>
              <a:endCxn id="14" idx="3"/>
            </p:cNvCxnSpPr>
            <p:nvPr/>
          </p:nvCxnSpPr>
          <p:spPr bwMode="auto">
            <a:xfrm rot="10800000" flipH="1">
              <a:off x="5943600" y="2742406"/>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9" name="Straight Connector 18"/>
            <p:cNvCxnSpPr/>
            <p:nvPr/>
          </p:nvCxnSpPr>
          <p:spPr bwMode="auto">
            <a:xfrm rot="10800000" flipH="1">
              <a:off x="5943600" y="2513807"/>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20" name="Straight Connector 19"/>
            <p:cNvCxnSpPr/>
            <p:nvPr/>
          </p:nvCxnSpPr>
          <p:spPr bwMode="auto">
            <a:xfrm rot="10800000" flipH="1">
              <a:off x="5943600" y="2969418"/>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sp>
          <p:nvSpPr>
            <p:cNvPr id="35" name="Rectangle 34"/>
            <p:cNvSpPr/>
            <p:nvPr/>
          </p:nvSpPr>
          <p:spPr bwMode="auto">
            <a:xfrm>
              <a:off x="5943600" y="1373982"/>
              <a:ext cx="914400" cy="914400"/>
            </a:xfrm>
            <a:prstGeom prst="rect">
              <a:avLst/>
            </a:prstGeom>
            <a:solidFill>
              <a:srgbClr val="CCFF66"/>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36" name="Straight Connector 35"/>
            <p:cNvCxnSpPr>
              <a:stCxn id="35" idx="0"/>
              <a:endCxn id="35" idx="2"/>
            </p:cNvCxnSpPr>
            <p:nvPr/>
          </p:nvCxnSpPr>
          <p:spPr bwMode="auto">
            <a:xfrm rot="16200000" flipH="1">
              <a:off x="5943600" y="1831182"/>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37" name="Straight Connector 36"/>
            <p:cNvCxnSpPr/>
            <p:nvPr/>
          </p:nvCxnSpPr>
          <p:spPr bwMode="auto">
            <a:xfrm rot="16200000" flipH="1">
              <a:off x="5715794" y="1830388"/>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38" name="Straight Connector 37"/>
            <p:cNvCxnSpPr/>
            <p:nvPr/>
          </p:nvCxnSpPr>
          <p:spPr bwMode="auto">
            <a:xfrm rot="16200000" flipH="1">
              <a:off x="6171406" y="1829594"/>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39" name="Straight Connector 38"/>
            <p:cNvCxnSpPr>
              <a:stCxn id="35" idx="1"/>
              <a:endCxn id="35" idx="3"/>
            </p:cNvCxnSpPr>
            <p:nvPr/>
          </p:nvCxnSpPr>
          <p:spPr bwMode="auto">
            <a:xfrm rot="10800000" flipH="1">
              <a:off x="5943600" y="1831182"/>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40" name="Straight Connector 39"/>
            <p:cNvCxnSpPr/>
            <p:nvPr/>
          </p:nvCxnSpPr>
          <p:spPr bwMode="auto">
            <a:xfrm rot="10800000" flipH="1">
              <a:off x="5943600" y="1602583"/>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41" name="Straight Connector 40"/>
            <p:cNvCxnSpPr/>
            <p:nvPr/>
          </p:nvCxnSpPr>
          <p:spPr bwMode="auto">
            <a:xfrm rot="10800000" flipH="1">
              <a:off x="5943600" y="2058194"/>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sp>
          <p:nvSpPr>
            <p:cNvPr id="49" name="Rectangle 48"/>
            <p:cNvSpPr/>
            <p:nvPr/>
          </p:nvSpPr>
          <p:spPr bwMode="auto">
            <a:xfrm>
              <a:off x="5029200" y="1373982"/>
              <a:ext cx="914400" cy="914400"/>
            </a:xfrm>
            <a:prstGeom prst="rect">
              <a:avLst/>
            </a:prstGeom>
            <a:solidFill>
              <a:srgbClr val="CCFF66"/>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50" name="Straight Connector 49"/>
            <p:cNvCxnSpPr>
              <a:stCxn id="49" idx="0"/>
              <a:endCxn id="49" idx="2"/>
            </p:cNvCxnSpPr>
            <p:nvPr/>
          </p:nvCxnSpPr>
          <p:spPr bwMode="auto">
            <a:xfrm rot="16200000" flipH="1">
              <a:off x="5029200" y="1831182"/>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51" name="Straight Connector 50"/>
            <p:cNvCxnSpPr/>
            <p:nvPr/>
          </p:nvCxnSpPr>
          <p:spPr bwMode="auto">
            <a:xfrm rot="16200000" flipH="1">
              <a:off x="4801394" y="1830388"/>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52" name="Straight Connector 51"/>
            <p:cNvCxnSpPr/>
            <p:nvPr/>
          </p:nvCxnSpPr>
          <p:spPr bwMode="auto">
            <a:xfrm rot="16200000" flipH="1">
              <a:off x="5257006" y="1829594"/>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53" name="Straight Connector 52"/>
            <p:cNvCxnSpPr>
              <a:stCxn id="49" idx="1"/>
              <a:endCxn id="49" idx="3"/>
            </p:cNvCxnSpPr>
            <p:nvPr/>
          </p:nvCxnSpPr>
          <p:spPr bwMode="auto">
            <a:xfrm rot="10800000" flipH="1">
              <a:off x="5029200" y="1831182"/>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54" name="Straight Connector 53"/>
            <p:cNvCxnSpPr/>
            <p:nvPr/>
          </p:nvCxnSpPr>
          <p:spPr bwMode="auto">
            <a:xfrm rot="10800000" flipH="1">
              <a:off x="5029200" y="1602583"/>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55" name="Straight Connector 54"/>
            <p:cNvCxnSpPr/>
            <p:nvPr/>
          </p:nvCxnSpPr>
          <p:spPr bwMode="auto">
            <a:xfrm rot="10800000" flipH="1">
              <a:off x="5029200" y="2058194"/>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grpSp>
      <p:grpSp>
        <p:nvGrpSpPr>
          <p:cNvPr id="129" name="Group 128"/>
          <p:cNvGrpSpPr/>
          <p:nvPr/>
        </p:nvGrpSpPr>
        <p:grpSpPr>
          <a:xfrm>
            <a:off x="7086600" y="3657600"/>
            <a:ext cx="1828800" cy="1828800"/>
            <a:chOff x="7162801" y="4948235"/>
            <a:chExt cx="914400" cy="915988"/>
          </a:xfrm>
        </p:grpSpPr>
        <p:sp>
          <p:nvSpPr>
            <p:cNvPr id="101" name="Rectangle 100"/>
            <p:cNvSpPr/>
            <p:nvPr/>
          </p:nvSpPr>
          <p:spPr bwMode="auto">
            <a:xfrm>
              <a:off x="7162801" y="4949029"/>
              <a:ext cx="914400" cy="914400"/>
            </a:xfrm>
            <a:prstGeom prst="rect">
              <a:avLst/>
            </a:prstGeom>
            <a:solidFill>
              <a:schemeClr val="bg1">
                <a:lumMod val="95000"/>
              </a:schemeClr>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02" name="Straight Connector 101"/>
            <p:cNvCxnSpPr>
              <a:stCxn id="101" idx="0"/>
              <a:endCxn id="101" idx="2"/>
            </p:cNvCxnSpPr>
            <p:nvPr/>
          </p:nvCxnSpPr>
          <p:spPr bwMode="auto">
            <a:xfrm rot="16200000" flipH="1">
              <a:off x="7162801" y="5406229"/>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03" name="Straight Connector 102"/>
            <p:cNvCxnSpPr/>
            <p:nvPr/>
          </p:nvCxnSpPr>
          <p:spPr bwMode="auto">
            <a:xfrm rot="16200000" flipH="1">
              <a:off x="6934995" y="5405435"/>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04" name="Straight Connector 103"/>
            <p:cNvCxnSpPr/>
            <p:nvPr/>
          </p:nvCxnSpPr>
          <p:spPr bwMode="auto">
            <a:xfrm rot="16200000" flipH="1">
              <a:off x="7390607" y="5404641"/>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05" name="Straight Connector 104"/>
            <p:cNvCxnSpPr>
              <a:stCxn id="101" idx="1"/>
              <a:endCxn id="101" idx="3"/>
            </p:cNvCxnSpPr>
            <p:nvPr/>
          </p:nvCxnSpPr>
          <p:spPr bwMode="auto">
            <a:xfrm rot="10800000" flipH="1">
              <a:off x="7162801" y="5406229"/>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06" name="Straight Connector 105"/>
            <p:cNvCxnSpPr/>
            <p:nvPr/>
          </p:nvCxnSpPr>
          <p:spPr bwMode="auto">
            <a:xfrm rot="10800000" flipH="1">
              <a:off x="7162801" y="517763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07" name="Straight Connector 106"/>
            <p:cNvCxnSpPr/>
            <p:nvPr/>
          </p:nvCxnSpPr>
          <p:spPr bwMode="auto">
            <a:xfrm rot="10800000" flipH="1">
              <a:off x="7162801" y="5633241"/>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5" name="Group 179"/>
          <p:cNvGrpSpPr/>
          <p:nvPr/>
        </p:nvGrpSpPr>
        <p:grpSpPr>
          <a:xfrm>
            <a:off x="3581400" y="5181600"/>
            <a:ext cx="1905000" cy="1225296"/>
            <a:chOff x="3505200" y="5181600"/>
            <a:chExt cx="1905000" cy="1225296"/>
          </a:xfrm>
        </p:grpSpPr>
        <p:grpSp>
          <p:nvGrpSpPr>
            <p:cNvPr id="6" name="Group 125"/>
            <p:cNvGrpSpPr/>
            <p:nvPr/>
          </p:nvGrpSpPr>
          <p:grpSpPr>
            <a:xfrm>
              <a:off x="3581400" y="5794248"/>
              <a:ext cx="1828800" cy="612648"/>
              <a:chOff x="-1752600" y="1903412"/>
              <a:chExt cx="1828800" cy="614236"/>
            </a:xfrm>
          </p:grpSpPr>
          <p:cxnSp>
            <p:nvCxnSpPr>
              <p:cNvPr id="127" name="Straight Connector 126"/>
              <p:cNvCxnSpPr/>
              <p:nvPr/>
            </p:nvCxnSpPr>
            <p:spPr bwMode="auto">
              <a:xfrm>
                <a:off x="-1749552" y="1903412"/>
                <a:ext cx="1216152" cy="158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28" name="Straight Connector 127"/>
              <p:cNvCxnSpPr/>
              <p:nvPr/>
            </p:nvCxnSpPr>
            <p:spPr bwMode="auto">
              <a:xfrm>
                <a:off x="-1752600" y="1905000"/>
                <a:ext cx="612648" cy="61264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29" name="Straight Connector 128"/>
              <p:cNvCxnSpPr/>
              <p:nvPr/>
            </p:nvCxnSpPr>
            <p:spPr bwMode="auto">
              <a:xfrm>
                <a:off x="-1444752" y="2209800"/>
                <a:ext cx="1216152" cy="158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30" name="Straight Connector 129"/>
              <p:cNvCxnSpPr/>
              <p:nvPr/>
            </p:nvCxnSpPr>
            <p:spPr bwMode="auto">
              <a:xfrm>
                <a:off x="-1146048" y="1905000"/>
                <a:ext cx="612648" cy="61264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31" name="Straight Connector 130"/>
              <p:cNvCxnSpPr/>
              <p:nvPr/>
            </p:nvCxnSpPr>
            <p:spPr bwMode="auto">
              <a:xfrm>
                <a:off x="-1143000" y="2514600"/>
                <a:ext cx="1216152" cy="158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32" name="Straight Connector 131"/>
              <p:cNvCxnSpPr/>
              <p:nvPr/>
            </p:nvCxnSpPr>
            <p:spPr bwMode="auto">
              <a:xfrm>
                <a:off x="-536448" y="1905000"/>
                <a:ext cx="612648" cy="61264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grpSp>
        <p:cxnSp>
          <p:nvCxnSpPr>
            <p:cNvPr id="175" name="Straight Arrow Connector 174"/>
            <p:cNvCxnSpPr/>
            <p:nvPr/>
          </p:nvCxnSpPr>
          <p:spPr bwMode="auto">
            <a:xfrm rot="16200000" flipH="1">
              <a:off x="3505200" y="5181600"/>
              <a:ext cx="914400" cy="914400"/>
            </a:xfrm>
            <a:prstGeom prst="straightConnector1">
              <a:avLst/>
            </a:prstGeom>
            <a:solidFill>
              <a:schemeClr val="accent1"/>
            </a:solidFill>
            <a:ln w="38100" cap="flat" cmpd="sng" algn="ctr">
              <a:solidFill>
                <a:schemeClr val="tx1"/>
              </a:solidFill>
              <a:prstDash val="solid"/>
              <a:round/>
              <a:headEnd type="none" w="med" len="med"/>
              <a:tailEnd type="triangle" w="med" len="med"/>
            </a:ln>
            <a:effectLst/>
          </p:spPr>
        </p:cxnSp>
      </p:grpSp>
      <p:sp>
        <p:nvSpPr>
          <p:cNvPr id="2" name="Title 1"/>
          <p:cNvSpPr>
            <a:spLocks noGrp="1"/>
          </p:cNvSpPr>
          <p:nvPr>
            <p:ph type="title"/>
          </p:nvPr>
        </p:nvSpPr>
        <p:spPr/>
        <p:txBody>
          <a:bodyPr/>
          <a:lstStyle/>
          <a:p>
            <a:r>
              <a:rPr lang="en-US" dirty="0" smtClean="0"/>
              <a:t>Geometric </a:t>
            </a:r>
            <a:r>
              <a:rPr lang="en-US" dirty="0" err="1" smtClean="0"/>
              <a:t>Multigrid</a:t>
            </a:r>
            <a:endParaRPr lang="en-US" dirty="0"/>
          </a:p>
        </p:txBody>
      </p:sp>
      <p:sp>
        <p:nvSpPr>
          <p:cNvPr id="3" name="Content Placeholder 2"/>
          <p:cNvSpPr>
            <a:spLocks noGrp="1"/>
          </p:cNvSpPr>
          <p:nvPr>
            <p:ph idx="1"/>
          </p:nvPr>
        </p:nvSpPr>
        <p:spPr/>
        <p:txBody>
          <a:bodyPr/>
          <a:lstStyle/>
          <a:p>
            <a:r>
              <a:rPr lang="en-US" dirty="0" smtClean="0"/>
              <a:t>Geometric </a:t>
            </a:r>
            <a:r>
              <a:rPr lang="en-US" dirty="0" err="1" smtClean="0"/>
              <a:t>Multigrid</a:t>
            </a:r>
            <a:r>
              <a:rPr lang="en-US" dirty="0" smtClean="0"/>
              <a:t> is specialization in which the linear operator (A) is simply a </a:t>
            </a:r>
            <a:r>
              <a:rPr lang="en-US" b="1" dirty="0" smtClean="0">
                <a:solidFill>
                  <a:srgbClr val="0000FF"/>
                </a:solidFill>
              </a:rPr>
              <a:t>stencil on a structured grid</a:t>
            </a:r>
            <a:r>
              <a:rPr lang="en-US" dirty="0" smtClean="0"/>
              <a:t> (i.e. </a:t>
            </a:r>
            <a:r>
              <a:rPr lang="en-US" i="1" dirty="0" smtClean="0"/>
              <a:t>matrix-free</a:t>
            </a:r>
            <a:r>
              <a:rPr lang="en-US" dirty="0" smtClean="0"/>
              <a:t>)</a:t>
            </a:r>
          </a:p>
          <a:p>
            <a:r>
              <a:rPr lang="en-US" dirty="0" smtClean="0"/>
              <a:t>Inter-grid operations are recast in terms of stencils based on the underlying numerical method (e.g. cell-centered finite volume)</a:t>
            </a:r>
          </a:p>
          <a:p>
            <a:r>
              <a:rPr lang="en-US" dirty="0" smtClean="0"/>
              <a:t>Extremely fast/efficient…	</a:t>
            </a:r>
          </a:p>
          <a:p>
            <a:pPr lvl="1"/>
            <a:r>
              <a:rPr lang="en-US" sz="1600" dirty="0" smtClean="0"/>
              <a:t>O(N) computational complexity (#flops)</a:t>
            </a:r>
          </a:p>
          <a:p>
            <a:pPr lvl="1"/>
            <a:r>
              <a:rPr lang="en-US" sz="1600" dirty="0" smtClean="0"/>
              <a:t>O(N) DRAM data movement (#bytes)</a:t>
            </a:r>
          </a:p>
          <a:p>
            <a:pPr lvl="1"/>
            <a:r>
              <a:rPr lang="en-US" sz="1600" dirty="0" smtClean="0"/>
              <a:t>O(N</a:t>
            </a:r>
            <a:r>
              <a:rPr lang="en-US" sz="1600" baseline="30000" dirty="0" smtClean="0"/>
              <a:t>0.66</a:t>
            </a:r>
            <a:r>
              <a:rPr lang="en-US" sz="1600" dirty="0" smtClean="0"/>
              <a:t>) MPI data movement</a:t>
            </a:r>
          </a:p>
        </p:txBody>
      </p:sp>
      <p:sp>
        <p:nvSpPr>
          <p:cNvPr id="4" name="Slide Number Placeholder 3"/>
          <p:cNvSpPr>
            <a:spLocks noGrp="1"/>
          </p:cNvSpPr>
          <p:nvPr>
            <p:ph type="sldNum" sz="quarter" idx="10"/>
          </p:nvPr>
        </p:nvSpPr>
        <p:spPr>
          <a:xfrm>
            <a:off x="7010400" y="6553200"/>
            <a:ext cx="2133600" cy="238125"/>
          </a:xfrm>
        </p:spPr>
        <p:txBody>
          <a:bodyPr/>
          <a:lstStyle/>
          <a:p>
            <a:fld id="{A6688060-3351-004F-BDDD-4D2330D7A48F}" type="slidenum">
              <a:rPr lang="en-US" smtClean="0"/>
              <a:pPr/>
              <a:t>4</a:t>
            </a:fld>
            <a:endParaRPr lang="en-US"/>
          </a:p>
        </p:txBody>
      </p:sp>
      <p:grpSp>
        <p:nvGrpSpPr>
          <p:cNvPr id="7" name="Group 180"/>
          <p:cNvGrpSpPr/>
          <p:nvPr/>
        </p:nvGrpSpPr>
        <p:grpSpPr>
          <a:xfrm>
            <a:off x="4648200" y="4876800"/>
            <a:ext cx="1905000" cy="1219200"/>
            <a:chOff x="4572000" y="4876800"/>
            <a:chExt cx="1905000" cy="1219200"/>
          </a:xfrm>
        </p:grpSpPr>
        <p:cxnSp>
          <p:nvCxnSpPr>
            <p:cNvPr id="176" name="Straight Arrow Connector 175"/>
            <p:cNvCxnSpPr/>
            <p:nvPr/>
          </p:nvCxnSpPr>
          <p:spPr bwMode="auto">
            <a:xfrm rot="5400000" flipH="1" flipV="1">
              <a:off x="4572000" y="5181600"/>
              <a:ext cx="914400" cy="914400"/>
            </a:xfrm>
            <a:prstGeom prst="straightConnector1">
              <a:avLst/>
            </a:prstGeom>
            <a:solidFill>
              <a:schemeClr val="accent1"/>
            </a:solidFill>
            <a:ln w="38100" cap="flat" cmpd="sng" algn="ctr">
              <a:solidFill>
                <a:schemeClr val="tx1"/>
              </a:solidFill>
              <a:prstDash val="solid"/>
              <a:round/>
              <a:headEnd type="none" w="med" len="med"/>
              <a:tailEnd type="triangle" w="med" len="med"/>
            </a:ln>
            <a:effectLst/>
          </p:spPr>
        </p:cxnSp>
        <p:grpSp>
          <p:nvGrpSpPr>
            <p:cNvPr id="8" name="Group 134"/>
            <p:cNvGrpSpPr/>
            <p:nvPr/>
          </p:nvGrpSpPr>
          <p:grpSpPr>
            <a:xfrm>
              <a:off x="4648200" y="4876800"/>
              <a:ext cx="1828800" cy="612648"/>
              <a:chOff x="-1752600" y="1903412"/>
              <a:chExt cx="1828800" cy="614236"/>
            </a:xfrm>
          </p:grpSpPr>
          <p:cxnSp>
            <p:nvCxnSpPr>
              <p:cNvPr id="136" name="Straight Connector 135"/>
              <p:cNvCxnSpPr/>
              <p:nvPr/>
            </p:nvCxnSpPr>
            <p:spPr bwMode="auto">
              <a:xfrm>
                <a:off x="-1447800" y="1905000"/>
                <a:ext cx="612648" cy="61264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37" name="Straight Connector 136"/>
              <p:cNvCxnSpPr/>
              <p:nvPr/>
            </p:nvCxnSpPr>
            <p:spPr bwMode="auto">
              <a:xfrm>
                <a:off x="-1749552" y="1903412"/>
                <a:ext cx="1216152" cy="158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38" name="Straight Connector 137"/>
              <p:cNvCxnSpPr/>
              <p:nvPr/>
            </p:nvCxnSpPr>
            <p:spPr bwMode="auto">
              <a:xfrm>
                <a:off x="-1600200" y="2057400"/>
                <a:ext cx="1216152" cy="158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39" name="Straight Connector 138"/>
              <p:cNvCxnSpPr/>
              <p:nvPr/>
            </p:nvCxnSpPr>
            <p:spPr bwMode="auto">
              <a:xfrm>
                <a:off x="-1752600" y="1905000"/>
                <a:ext cx="612648" cy="61264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40" name="Straight Connector 139"/>
              <p:cNvCxnSpPr/>
              <p:nvPr/>
            </p:nvCxnSpPr>
            <p:spPr bwMode="auto">
              <a:xfrm>
                <a:off x="-1444752" y="2209800"/>
                <a:ext cx="1216152" cy="158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41" name="Straight Connector 140"/>
              <p:cNvCxnSpPr/>
              <p:nvPr/>
            </p:nvCxnSpPr>
            <p:spPr bwMode="auto">
              <a:xfrm>
                <a:off x="-1146048" y="1905000"/>
                <a:ext cx="612648" cy="61264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42" name="Straight Connector 141"/>
              <p:cNvCxnSpPr/>
              <p:nvPr/>
            </p:nvCxnSpPr>
            <p:spPr bwMode="auto">
              <a:xfrm>
                <a:off x="-1292352" y="2362200"/>
                <a:ext cx="1216152" cy="158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43" name="Straight Connector 142"/>
              <p:cNvCxnSpPr/>
              <p:nvPr/>
            </p:nvCxnSpPr>
            <p:spPr bwMode="auto">
              <a:xfrm>
                <a:off x="-1143000" y="2514600"/>
                <a:ext cx="1216152" cy="158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44" name="Straight Connector 143"/>
              <p:cNvCxnSpPr/>
              <p:nvPr/>
            </p:nvCxnSpPr>
            <p:spPr bwMode="auto">
              <a:xfrm>
                <a:off x="-841248" y="1905000"/>
                <a:ext cx="612648" cy="61264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45" name="Straight Connector 144"/>
              <p:cNvCxnSpPr/>
              <p:nvPr/>
            </p:nvCxnSpPr>
            <p:spPr bwMode="auto">
              <a:xfrm>
                <a:off x="-536448" y="1905000"/>
                <a:ext cx="612648" cy="61264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grpSp>
      </p:grpSp>
      <p:grpSp>
        <p:nvGrpSpPr>
          <p:cNvPr id="9" name="Group 181"/>
          <p:cNvGrpSpPr/>
          <p:nvPr/>
        </p:nvGrpSpPr>
        <p:grpSpPr>
          <a:xfrm>
            <a:off x="5562600" y="3962400"/>
            <a:ext cx="1905000" cy="1219200"/>
            <a:chOff x="5486400" y="3962400"/>
            <a:chExt cx="1905000" cy="1219200"/>
          </a:xfrm>
        </p:grpSpPr>
        <p:cxnSp>
          <p:nvCxnSpPr>
            <p:cNvPr id="178" name="Straight Arrow Connector 177"/>
            <p:cNvCxnSpPr/>
            <p:nvPr/>
          </p:nvCxnSpPr>
          <p:spPr bwMode="auto">
            <a:xfrm rot="5400000" flipH="1" flipV="1">
              <a:off x="5486400" y="4267200"/>
              <a:ext cx="914400" cy="914400"/>
            </a:xfrm>
            <a:prstGeom prst="straightConnector1">
              <a:avLst/>
            </a:prstGeom>
            <a:solidFill>
              <a:schemeClr val="accent1"/>
            </a:solidFill>
            <a:ln w="38100" cap="flat" cmpd="sng" algn="ctr">
              <a:solidFill>
                <a:schemeClr val="tx1"/>
              </a:solidFill>
              <a:prstDash val="solid"/>
              <a:round/>
              <a:headEnd type="none" w="med" len="med"/>
              <a:tailEnd type="triangle" w="med" len="med"/>
            </a:ln>
            <a:effectLst/>
          </p:spPr>
        </p:cxnSp>
        <p:grpSp>
          <p:nvGrpSpPr>
            <p:cNvPr id="10" name="Group 145"/>
            <p:cNvGrpSpPr/>
            <p:nvPr/>
          </p:nvGrpSpPr>
          <p:grpSpPr>
            <a:xfrm>
              <a:off x="5562600" y="3962400"/>
              <a:ext cx="1828800" cy="612648"/>
              <a:chOff x="-1752600" y="1903412"/>
              <a:chExt cx="1828800" cy="614236"/>
            </a:xfrm>
          </p:grpSpPr>
          <p:cxnSp>
            <p:nvCxnSpPr>
              <p:cNvPr id="147" name="Straight Connector 146"/>
              <p:cNvCxnSpPr/>
              <p:nvPr/>
            </p:nvCxnSpPr>
            <p:spPr bwMode="auto">
              <a:xfrm>
                <a:off x="-1676400" y="1981200"/>
                <a:ext cx="1216152" cy="158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48" name="Straight Connector 147"/>
              <p:cNvCxnSpPr/>
              <p:nvPr/>
            </p:nvCxnSpPr>
            <p:spPr bwMode="auto">
              <a:xfrm>
                <a:off x="-1447800" y="1905000"/>
                <a:ext cx="612648" cy="61264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49" name="Straight Connector 148"/>
              <p:cNvCxnSpPr/>
              <p:nvPr/>
            </p:nvCxnSpPr>
            <p:spPr bwMode="auto">
              <a:xfrm>
                <a:off x="-1749552" y="1903412"/>
                <a:ext cx="1216152" cy="158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50" name="Straight Connector 149"/>
              <p:cNvCxnSpPr/>
              <p:nvPr/>
            </p:nvCxnSpPr>
            <p:spPr bwMode="auto">
              <a:xfrm>
                <a:off x="-1600200" y="2057400"/>
                <a:ext cx="1216152" cy="158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51" name="Straight Connector 150"/>
              <p:cNvCxnSpPr/>
              <p:nvPr/>
            </p:nvCxnSpPr>
            <p:spPr bwMode="auto">
              <a:xfrm>
                <a:off x="-1752600" y="1905000"/>
                <a:ext cx="612648" cy="61264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52" name="Straight Connector 151"/>
              <p:cNvCxnSpPr/>
              <p:nvPr/>
            </p:nvCxnSpPr>
            <p:spPr bwMode="auto">
              <a:xfrm>
                <a:off x="-1524000" y="2133600"/>
                <a:ext cx="1216152" cy="158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53" name="Straight Connector 152"/>
              <p:cNvCxnSpPr/>
              <p:nvPr/>
            </p:nvCxnSpPr>
            <p:spPr bwMode="auto">
              <a:xfrm>
                <a:off x="-1444752" y="2209800"/>
                <a:ext cx="1216152" cy="158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54" name="Straight Connector 153"/>
              <p:cNvCxnSpPr/>
              <p:nvPr/>
            </p:nvCxnSpPr>
            <p:spPr bwMode="auto">
              <a:xfrm>
                <a:off x="-1603248" y="1905000"/>
                <a:ext cx="612648" cy="61264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55" name="Straight Connector 154"/>
              <p:cNvCxnSpPr/>
              <p:nvPr/>
            </p:nvCxnSpPr>
            <p:spPr bwMode="auto">
              <a:xfrm>
                <a:off x="-1298448" y="1905000"/>
                <a:ext cx="612648" cy="61264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56" name="Straight Connector 155"/>
              <p:cNvCxnSpPr/>
              <p:nvPr/>
            </p:nvCxnSpPr>
            <p:spPr bwMode="auto">
              <a:xfrm>
                <a:off x="-1146048" y="1905000"/>
                <a:ext cx="612648" cy="61264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57" name="Straight Connector 156"/>
              <p:cNvCxnSpPr/>
              <p:nvPr/>
            </p:nvCxnSpPr>
            <p:spPr bwMode="auto">
              <a:xfrm>
                <a:off x="-1371600" y="2286000"/>
                <a:ext cx="1216152" cy="158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58" name="Straight Connector 157"/>
              <p:cNvCxnSpPr/>
              <p:nvPr/>
            </p:nvCxnSpPr>
            <p:spPr bwMode="auto">
              <a:xfrm>
                <a:off x="-1292352" y="2362200"/>
                <a:ext cx="1216152" cy="158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59" name="Straight Connector 158"/>
              <p:cNvCxnSpPr/>
              <p:nvPr/>
            </p:nvCxnSpPr>
            <p:spPr bwMode="auto">
              <a:xfrm>
                <a:off x="-1219200" y="2438400"/>
                <a:ext cx="1216152" cy="158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60" name="Straight Connector 159"/>
              <p:cNvCxnSpPr/>
              <p:nvPr/>
            </p:nvCxnSpPr>
            <p:spPr bwMode="auto">
              <a:xfrm>
                <a:off x="-1143000" y="2514600"/>
                <a:ext cx="1216152" cy="158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61" name="Straight Connector 160"/>
              <p:cNvCxnSpPr/>
              <p:nvPr/>
            </p:nvCxnSpPr>
            <p:spPr bwMode="auto">
              <a:xfrm>
                <a:off x="-993648" y="1905000"/>
                <a:ext cx="612648" cy="61264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62" name="Straight Connector 161"/>
              <p:cNvCxnSpPr/>
              <p:nvPr/>
            </p:nvCxnSpPr>
            <p:spPr bwMode="auto">
              <a:xfrm>
                <a:off x="-841248" y="1905000"/>
                <a:ext cx="612648" cy="61264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63" name="Straight Connector 162"/>
              <p:cNvCxnSpPr/>
              <p:nvPr/>
            </p:nvCxnSpPr>
            <p:spPr bwMode="auto">
              <a:xfrm>
                <a:off x="-688848" y="1905000"/>
                <a:ext cx="612648" cy="61264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64" name="Straight Connector 163"/>
              <p:cNvCxnSpPr/>
              <p:nvPr/>
            </p:nvCxnSpPr>
            <p:spPr bwMode="auto">
              <a:xfrm>
                <a:off x="-536448" y="1905000"/>
                <a:ext cx="612648" cy="61264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grpSp>
      </p:grpSp>
      <p:grpSp>
        <p:nvGrpSpPr>
          <p:cNvPr id="11" name="Group 178"/>
          <p:cNvGrpSpPr/>
          <p:nvPr/>
        </p:nvGrpSpPr>
        <p:grpSpPr>
          <a:xfrm>
            <a:off x="2667000" y="4267200"/>
            <a:ext cx="1905000" cy="1222248"/>
            <a:chOff x="2590800" y="4267200"/>
            <a:chExt cx="1905000" cy="1222248"/>
          </a:xfrm>
        </p:grpSpPr>
        <p:grpSp>
          <p:nvGrpSpPr>
            <p:cNvPr id="12" name="Group 114"/>
            <p:cNvGrpSpPr/>
            <p:nvPr/>
          </p:nvGrpSpPr>
          <p:grpSpPr>
            <a:xfrm>
              <a:off x="2667000" y="4876800"/>
              <a:ext cx="1828800" cy="612648"/>
              <a:chOff x="-1752600" y="1903412"/>
              <a:chExt cx="1828800" cy="614236"/>
            </a:xfrm>
          </p:grpSpPr>
          <p:cxnSp>
            <p:nvCxnSpPr>
              <p:cNvPr id="116" name="Straight Connector 115"/>
              <p:cNvCxnSpPr/>
              <p:nvPr/>
            </p:nvCxnSpPr>
            <p:spPr bwMode="auto">
              <a:xfrm>
                <a:off x="-1447800" y="1905000"/>
                <a:ext cx="612648" cy="61264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17" name="Straight Connector 116"/>
              <p:cNvCxnSpPr/>
              <p:nvPr/>
            </p:nvCxnSpPr>
            <p:spPr bwMode="auto">
              <a:xfrm>
                <a:off x="-1749552" y="1903412"/>
                <a:ext cx="1216152" cy="158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18" name="Straight Connector 117"/>
              <p:cNvCxnSpPr/>
              <p:nvPr/>
            </p:nvCxnSpPr>
            <p:spPr bwMode="auto">
              <a:xfrm>
                <a:off x="-1600200" y="2057400"/>
                <a:ext cx="1216152" cy="158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19" name="Straight Connector 118"/>
              <p:cNvCxnSpPr/>
              <p:nvPr/>
            </p:nvCxnSpPr>
            <p:spPr bwMode="auto">
              <a:xfrm>
                <a:off x="-1752600" y="1905000"/>
                <a:ext cx="612648" cy="61264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20" name="Straight Connector 119"/>
              <p:cNvCxnSpPr/>
              <p:nvPr/>
            </p:nvCxnSpPr>
            <p:spPr bwMode="auto">
              <a:xfrm>
                <a:off x="-1444752" y="2209800"/>
                <a:ext cx="1216152" cy="158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21" name="Straight Connector 120"/>
              <p:cNvCxnSpPr/>
              <p:nvPr/>
            </p:nvCxnSpPr>
            <p:spPr bwMode="auto">
              <a:xfrm>
                <a:off x="-1146048" y="1905000"/>
                <a:ext cx="612648" cy="61264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22" name="Straight Connector 121"/>
              <p:cNvCxnSpPr/>
              <p:nvPr/>
            </p:nvCxnSpPr>
            <p:spPr bwMode="auto">
              <a:xfrm>
                <a:off x="-1292352" y="2362200"/>
                <a:ext cx="1216152" cy="158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23" name="Straight Connector 122"/>
              <p:cNvCxnSpPr/>
              <p:nvPr/>
            </p:nvCxnSpPr>
            <p:spPr bwMode="auto">
              <a:xfrm>
                <a:off x="-1143000" y="2514600"/>
                <a:ext cx="1216152" cy="158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24" name="Straight Connector 123"/>
              <p:cNvCxnSpPr/>
              <p:nvPr/>
            </p:nvCxnSpPr>
            <p:spPr bwMode="auto">
              <a:xfrm>
                <a:off x="-841248" y="1905000"/>
                <a:ext cx="612648" cy="61264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25" name="Straight Connector 124"/>
              <p:cNvCxnSpPr/>
              <p:nvPr/>
            </p:nvCxnSpPr>
            <p:spPr bwMode="auto">
              <a:xfrm>
                <a:off x="-536448" y="1905000"/>
                <a:ext cx="612648" cy="61264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grpSp>
        <p:cxnSp>
          <p:nvCxnSpPr>
            <p:cNvPr id="171" name="Straight Arrow Connector 170"/>
            <p:cNvCxnSpPr/>
            <p:nvPr/>
          </p:nvCxnSpPr>
          <p:spPr bwMode="auto">
            <a:xfrm rot="16200000" flipH="1">
              <a:off x="2590800" y="4267200"/>
              <a:ext cx="914400" cy="914400"/>
            </a:xfrm>
            <a:prstGeom prst="straightConnector1">
              <a:avLst/>
            </a:prstGeom>
            <a:solidFill>
              <a:schemeClr val="accent1"/>
            </a:solidFill>
            <a:ln w="38100" cap="flat" cmpd="sng" algn="ctr">
              <a:solidFill>
                <a:schemeClr val="tx1"/>
              </a:solidFill>
              <a:prstDash val="solid"/>
              <a:round/>
              <a:headEnd type="none" w="med" len="med"/>
              <a:tailEnd type="triangle" w="med" len="med"/>
            </a:ln>
            <a:effectLst/>
          </p:spPr>
        </p:cxnSp>
      </p:grpSp>
      <p:grpSp>
        <p:nvGrpSpPr>
          <p:cNvPr id="13" name="Group 95"/>
          <p:cNvGrpSpPr/>
          <p:nvPr/>
        </p:nvGrpSpPr>
        <p:grpSpPr>
          <a:xfrm>
            <a:off x="1828800" y="3962400"/>
            <a:ext cx="1828800" cy="612648"/>
            <a:chOff x="-1752600" y="1903412"/>
            <a:chExt cx="1828800" cy="614236"/>
          </a:xfrm>
        </p:grpSpPr>
        <p:cxnSp>
          <p:nvCxnSpPr>
            <p:cNvPr id="97" name="Straight Connector 96"/>
            <p:cNvCxnSpPr/>
            <p:nvPr/>
          </p:nvCxnSpPr>
          <p:spPr bwMode="auto">
            <a:xfrm>
              <a:off x="-1676400" y="1981200"/>
              <a:ext cx="1216152" cy="158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98" name="Straight Connector 97"/>
            <p:cNvCxnSpPr/>
            <p:nvPr/>
          </p:nvCxnSpPr>
          <p:spPr bwMode="auto">
            <a:xfrm>
              <a:off x="-1447800" y="1905000"/>
              <a:ext cx="612648" cy="61264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99" name="Straight Connector 98"/>
            <p:cNvCxnSpPr/>
            <p:nvPr/>
          </p:nvCxnSpPr>
          <p:spPr bwMode="auto">
            <a:xfrm>
              <a:off x="-1749552" y="1903412"/>
              <a:ext cx="1216152" cy="158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00" name="Straight Connector 99"/>
            <p:cNvCxnSpPr/>
            <p:nvPr/>
          </p:nvCxnSpPr>
          <p:spPr bwMode="auto">
            <a:xfrm>
              <a:off x="-1600200" y="2057400"/>
              <a:ext cx="1216152" cy="158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01" name="Straight Connector 100"/>
            <p:cNvCxnSpPr/>
            <p:nvPr/>
          </p:nvCxnSpPr>
          <p:spPr bwMode="auto">
            <a:xfrm>
              <a:off x="-1752600" y="1905000"/>
              <a:ext cx="612648" cy="61264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02" name="Straight Connector 101"/>
            <p:cNvCxnSpPr/>
            <p:nvPr/>
          </p:nvCxnSpPr>
          <p:spPr bwMode="auto">
            <a:xfrm>
              <a:off x="-1524000" y="2133600"/>
              <a:ext cx="1216152" cy="158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03" name="Straight Connector 102"/>
            <p:cNvCxnSpPr/>
            <p:nvPr/>
          </p:nvCxnSpPr>
          <p:spPr bwMode="auto">
            <a:xfrm>
              <a:off x="-1444752" y="2209800"/>
              <a:ext cx="1216152" cy="158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04" name="Straight Connector 103"/>
            <p:cNvCxnSpPr/>
            <p:nvPr/>
          </p:nvCxnSpPr>
          <p:spPr bwMode="auto">
            <a:xfrm>
              <a:off x="-1603248" y="1905000"/>
              <a:ext cx="612648" cy="61264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05" name="Straight Connector 104"/>
            <p:cNvCxnSpPr/>
            <p:nvPr/>
          </p:nvCxnSpPr>
          <p:spPr bwMode="auto">
            <a:xfrm>
              <a:off x="-1298448" y="1905000"/>
              <a:ext cx="612648" cy="61264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06" name="Straight Connector 105"/>
            <p:cNvCxnSpPr/>
            <p:nvPr/>
          </p:nvCxnSpPr>
          <p:spPr bwMode="auto">
            <a:xfrm>
              <a:off x="-1146048" y="1905000"/>
              <a:ext cx="612648" cy="61264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07" name="Straight Connector 106"/>
            <p:cNvCxnSpPr/>
            <p:nvPr/>
          </p:nvCxnSpPr>
          <p:spPr bwMode="auto">
            <a:xfrm>
              <a:off x="-1371600" y="2286000"/>
              <a:ext cx="1216152" cy="158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08" name="Straight Connector 107"/>
            <p:cNvCxnSpPr/>
            <p:nvPr/>
          </p:nvCxnSpPr>
          <p:spPr bwMode="auto">
            <a:xfrm>
              <a:off x="-1292352" y="2362200"/>
              <a:ext cx="1216152" cy="158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09" name="Straight Connector 108"/>
            <p:cNvCxnSpPr/>
            <p:nvPr/>
          </p:nvCxnSpPr>
          <p:spPr bwMode="auto">
            <a:xfrm>
              <a:off x="-1219200" y="2438400"/>
              <a:ext cx="1216152" cy="158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10" name="Straight Connector 109"/>
            <p:cNvCxnSpPr/>
            <p:nvPr/>
          </p:nvCxnSpPr>
          <p:spPr bwMode="auto">
            <a:xfrm>
              <a:off x="-1143000" y="2514600"/>
              <a:ext cx="1216152" cy="158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11" name="Straight Connector 110"/>
            <p:cNvCxnSpPr/>
            <p:nvPr/>
          </p:nvCxnSpPr>
          <p:spPr bwMode="auto">
            <a:xfrm>
              <a:off x="-993648" y="1905000"/>
              <a:ext cx="612648" cy="61264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12" name="Straight Connector 111"/>
            <p:cNvCxnSpPr/>
            <p:nvPr/>
          </p:nvCxnSpPr>
          <p:spPr bwMode="auto">
            <a:xfrm>
              <a:off x="-841248" y="1905000"/>
              <a:ext cx="612648" cy="61264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13" name="Straight Connector 112"/>
            <p:cNvCxnSpPr/>
            <p:nvPr/>
          </p:nvCxnSpPr>
          <p:spPr bwMode="auto">
            <a:xfrm>
              <a:off x="-688848" y="1905000"/>
              <a:ext cx="612648" cy="61264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14" name="Straight Connector 113"/>
            <p:cNvCxnSpPr/>
            <p:nvPr/>
          </p:nvCxnSpPr>
          <p:spPr bwMode="auto">
            <a:xfrm>
              <a:off x="-536448" y="1905000"/>
              <a:ext cx="612648" cy="61264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grpSp>
      <p:grpSp>
        <p:nvGrpSpPr>
          <p:cNvPr id="14" name="Group 182"/>
          <p:cNvGrpSpPr/>
          <p:nvPr/>
        </p:nvGrpSpPr>
        <p:grpSpPr>
          <a:xfrm>
            <a:off x="2667000" y="4267200"/>
            <a:ext cx="3810000" cy="1828800"/>
            <a:chOff x="2590800" y="4267200"/>
            <a:chExt cx="3810000" cy="1828800"/>
          </a:xfrm>
        </p:grpSpPr>
        <p:grpSp>
          <p:nvGrpSpPr>
            <p:cNvPr id="15" name="Group 169"/>
            <p:cNvGrpSpPr/>
            <p:nvPr/>
          </p:nvGrpSpPr>
          <p:grpSpPr>
            <a:xfrm>
              <a:off x="4572000" y="4267200"/>
              <a:ext cx="1828800" cy="1828800"/>
              <a:chOff x="4572000" y="4267200"/>
              <a:chExt cx="1828800" cy="1828800"/>
            </a:xfrm>
          </p:grpSpPr>
          <p:cxnSp>
            <p:nvCxnSpPr>
              <p:cNvPr id="134" name="Straight Arrow Connector 133"/>
              <p:cNvCxnSpPr/>
              <p:nvPr/>
            </p:nvCxnSpPr>
            <p:spPr bwMode="auto">
              <a:xfrm flipV="1">
                <a:off x="4572000" y="4267200"/>
                <a:ext cx="1828800" cy="1828800"/>
              </a:xfrm>
              <a:prstGeom prst="straightConnector1">
                <a:avLst/>
              </a:prstGeom>
              <a:solidFill>
                <a:schemeClr val="accent1"/>
              </a:solidFill>
              <a:ln w="76200" cap="flat" cmpd="sng" algn="ctr">
                <a:solidFill>
                  <a:srgbClr val="FF0080"/>
                </a:solidFill>
                <a:prstDash val="solid"/>
                <a:round/>
                <a:headEnd type="none" w="med" len="med"/>
                <a:tailEnd type="triangle" w="med" len="med"/>
              </a:ln>
              <a:effectLst/>
            </p:spPr>
          </p:cxnSp>
          <p:sp>
            <p:nvSpPr>
              <p:cNvPr id="167" name="TextBox 166"/>
              <p:cNvSpPr txBox="1"/>
              <p:nvPr/>
            </p:nvSpPr>
            <p:spPr>
              <a:xfrm rot="18900000">
                <a:off x="5154375" y="5079699"/>
                <a:ext cx="914400" cy="301752"/>
              </a:xfrm>
              <a:prstGeom prst="rect">
                <a:avLst/>
              </a:prstGeom>
              <a:noFill/>
            </p:spPr>
            <p:txBody>
              <a:bodyPr wrap="none" lIns="0" tIns="0" rIns="0" bIns="0" rtlCol="0" anchor="ctr" anchorCtr="0">
                <a:noAutofit/>
              </a:bodyPr>
              <a:lstStyle/>
              <a:p>
                <a:pPr algn="ctr"/>
                <a:r>
                  <a:rPr lang="en-US" sz="2000" dirty="0" smtClean="0">
                    <a:solidFill>
                      <a:srgbClr val="FF0080"/>
                    </a:solidFill>
                  </a:rPr>
                  <a:t>interpolation</a:t>
                </a:r>
                <a:endParaRPr lang="en-US" sz="2000" dirty="0">
                  <a:solidFill>
                    <a:srgbClr val="FF0080"/>
                  </a:solidFill>
                </a:endParaRPr>
              </a:p>
            </p:txBody>
          </p:sp>
        </p:grpSp>
        <p:grpSp>
          <p:nvGrpSpPr>
            <p:cNvPr id="16" name="Group 168"/>
            <p:cNvGrpSpPr/>
            <p:nvPr/>
          </p:nvGrpSpPr>
          <p:grpSpPr>
            <a:xfrm>
              <a:off x="2590800" y="4267200"/>
              <a:ext cx="1828800" cy="1828800"/>
              <a:chOff x="2590800" y="4267200"/>
              <a:chExt cx="1828800" cy="1828800"/>
            </a:xfrm>
          </p:grpSpPr>
          <p:cxnSp>
            <p:nvCxnSpPr>
              <p:cNvPr id="133" name="Straight Arrow Connector 132"/>
              <p:cNvCxnSpPr/>
              <p:nvPr/>
            </p:nvCxnSpPr>
            <p:spPr bwMode="auto">
              <a:xfrm rot="16200000" flipH="1">
                <a:off x="2590800" y="4267200"/>
                <a:ext cx="1828800" cy="1828800"/>
              </a:xfrm>
              <a:prstGeom prst="straightConnector1">
                <a:avLst/>
              </a:prstGeom>
              <a:solidFill>
                <a:schemeClr val="accent1"/>
              </a:solidFill>
              <a:ln w="76200" cap="flat" cmpd="sng" algn="ctr">
                <a:solidFill>
                  <a:srgbClr val="FF0080"/>
                </a:solidFill>
                <a:prstDash val="solid"/>
                <a:round/>
                <a:headEnd type="none" w="med" len="med"/>
                <a:tailEnd type="triangle" w="med" len="med"/>
              </a:ln>
              <a:effectLst/>
            </p:spPr>
          </p:cxnSp>
          <p:sp>
            <p:nvSpPr>
              <p:cNvPr id="168" name="TextBox 167"/>
              <p:cNvSpPr txBox="1"/>
              <p:nvPr/>
            </p:nvSpPr>
            <p:spPr>
              <a:xfrm rot="2700000">
                <a:off x="2922825" y="5079699"/>
                <a:ext cx="914400" cy="301752"/>
              </a:xfrm>
              <a:prstGeom prst="rect">
                <a:avLst/>
              </a:prstGeom>
              <a:noFill/>
            </p:spPr>
            <p:txBody>
              <a:bodyPr wrap="none" lIns="0" tIns="0" rIns="0" bIns="0" rtlCol="0" anchor="ctr" anchorCtr="0">
                <a:noAutofit/>
              </a:bodyPr>
              <a:lstStyle/>
              <a:p>
                <a:pPr algn="ctr"/>
                <a:r>
                  <a:rPr lang="en-US" sz="2000" dirty="0" smtClean="0">
                    <a:solidFill>
                      <a:srgbClr val="FF0080"/>
                    </a:solidFill>
                  </a:rPr>
                  <a:t>restriction</a:t>
                </a:r>
                <a:endParaRPr lang="en-US" sz="2000" dirty="0">
                  <a:solidFill>
                    <a:srgbClr val="FF0080"/>
                  </a:solidFill>
                </a:endParaRPr>
              </a:p>
            </p:txBody>
          </p:sp>
        </p:grpSp>
      </p:grpSp>
      <p:sp>
        <p:nvSpPr>
          <p:cNvPr id="88" name="TextBox 87"/>
          <p:cNvSpPr txBox="1"/>
          <p:nvPr/>
        </p:nvSpPr>
        <p:spPr>
          <a:xfrm>
            <a:off x="4114800" y="4498848"/>
            <a:ext cx="914400" cy="301752"/>
          </a:xfrm>
          <a:prstGeom prst="rect">
            <a:avLst/>
          </a:prstGeom>
          <a:noFill/>
        </p:spPr>
        <p:txBody>
          <a:bodyPr wrap="none" lIns="0" tIns="0" rIns="0" bIns="0" rtlCol="0" anchor="ctr" anchorCtr="0">
            <a:noAutofit/>
          </a:bodyPr>
          <a:lstStyle/>
          <a:p>
            <a:pPr algn="ctr"/>
            <a:r>
              <a:rPr lang="en-US" sz="3000" dirty="0" smtClean="0">
                <a:solidFill>
                  <a:srgbClr val="FF0080"/>
                </a:solidFill>
              </a:rPr>
              <a:t>“MG V-cycle”</a:t>
            </a:r>
            <a:endParaRPr lang="en-US" sz="3000" dirty="0">
              <a:solidFill>
                <a:srgbClr val="FF008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p:bld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1143000"/>
            <a:ext cx="4421187" cy="5256213"/>
          </a:xfrm>
        </p:spPr>
        <p:txBody>
          <a:bodyPr/>
          <a:lstStyle/>
          <a:p>
            <a:r>
              <a:rPr lang="en-US" sz="1800" dirty="0" smtClean="0"/>
              <a:t>HPGMG leverages the block mechanism for distributed restriction and interpolation (prolongation)</a:t>
            </a:r>
          </a:p>
          <a:p>
            <a:endParaRPr lang="en-US" sz="1800" dirty="0" smtClean="0"/>
          </a:p>
          <a:p>
            <a:r>
              <a:rPr lang="en-US" sz="1800" dirty="0" smtClean="0"/>
              <a:t>However, rather than just block copy (ghost zones), operations can be block restrict or block interpolation</a:t>
            </a:r>
          </a:p>
          <a:p>
            <a:endParaRPr lang="en-US" sz="1800" dirty="0" smtClean="0"/>
          </a:p>
          <a:p>
            <a:r>
              <a:rPr lang="en-US" sz="1800" dirty="0" smtClean="0"/>
              <a:t>For restriction…</a:t>
            </a:r>
          </a:p>
          <a:p>
            <a:pPr lvl="1"/>
            <a:r>
              <a:rPr lang="en-US" sz="1200" b="1" dirty="0" smtClean="0">
                <a:solidFill>
                  <a:srgbClr val="0000FF"/>
                </a:solidFill>
              </a:rPr>
              <a:t>pack list (restrict box-&gt;MPI buffer)</a:t>
            </a:r>
          </a:p>
          <a:p>
            <a:pPr lvl="1"/>
            <a:r>
              <a:rPr lang="en-US" sz="1200" dirty="0" smtClean="0"/>
              <a:t>local list (restrict box-&gt;box)</a:t>
            </a:r>
          </a:p>
          <a:p>
            <a:pPr lvl="1"/>
            <a:r>
              <a:rPr lang="en-US" sz="1200" dirty="0" smtClean="0"/>
              <a:t>unpack list (copy MPI buffer-&gt;box)</a:t>
            </a:r>
          </a:p>
          <a:p>
            <a:endParaRPr lang="en-US" sz="1800" dirty="0" smtClean="0"/>
          </a:p>
          <a:p>
            <a:endParaRPr lang="en-US" sz="1800"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40</a:t>
            </a:fld>
            <a:endParaRPr lang="en-US"/>
          </a:p>
        </p:txBody>
      </p:sp>
      <p:sp>
        <p:nvSpPr>
          <p:cNvPr id="7" name="Rectangle 6"/>
          <p:cNvSpPr/>
          <p:nvPr/>
        </p:nvSpPr>
        <p:spPr bwMode="auto">
          <a:xfrm>
            <a:off x="5029200" y="2282030"/>
            <a:ext cx="914400" cy="914400"/>
          </a:xfrm>
          <a:prstGeom prst="rect">
            <a:avLst/>
          </a:prstGeom>
          <a:solidFill>
            <a:srgbClr val="66FFCC"/>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8" name="Straight Connector 7"/>
          <p:cNvCxnSpPr>
            <a:stCxn id="7" idx="0"/>
            <a:endCxn id="7" idx="2"/>
          </p:cNvCxnSpPr>
          <p:nvPr/>
        </p:nvCxnSpPr>
        <p:spPr bwMode="auto">
          <a:xfrm rot="16200000" flipH="1">
            <a:off x="5029200" y="273923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9" name="Straight Connector 8"/>
          <p:cNvCxnSpPr/>
          <p:nvPr/>
        </p:nvCxnSpPr>
        <p:spPr bwMode="auto">
          <a:xfrm rot="16200000" flipH="1">
            <a:off x="4801394" y="2738436"/>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0" name="Straight Connector 9"/>
          <p:cNvCxnSpPr/>
          <p:nvPr/>
        </p:nvCxnSpPr>
        <p:spPr bwMode="auto">
          <a:xfrm rot="16200000" flipH="1">
            <a:off x="5257006" y="2737642"/>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1" name="Straight Connector 10"/>
          <p:cNvCxnSpPr>
            <a:stCxn id="7" idx="1"/>
            <a:endCxn id="7" idx="3"/>
          </p:cNvCxnSpPr>
          <p:nvPr/>
        </p:nvCxnSpPr>
        <p:spPr bwMode="auto">
          <a:xfrm rot="10800000" flipH="1">
            <a:off x="5029200" y="273923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2" name="Straight Connector 11"/>
          <p:cNvCxnSpPr/>
          <p:nvPr/>
        </p:nvCxnSpPr>
        <p:spPr bwMode="auto">
          <a:xfrm rot="10800000" flipH="1">
            <a:off x="5029200" y="2510631"/>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3" name="Straight Connector 12"/>
          <p:cNvCxnSpPr/>
          <p:nvPr/>
        </p:nvCxnSpPr>
        <p:spPr bwMode="auto">
          <a:xfrm rot="10800000" flipH="1">
            <a:off x="5029200" y="2966242"/>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sp>
        <p:nvSpPr>
          <p:cNvPr id="14" name="Rectangle 13"/>
          <p:cNvSpPr/>
          <p:nvPr/>
        </p:nvSpPr>
        <p:spPr bwMode="auto">
          <a:xfrm>
            <a:off x="5943600" y="2285206"/>
            <a:ext cx="914400" cy="914400"/>
          </a:xfrm>
          <a:prstGeom prst="rect">
            <a:avLst/>
          </a:prstGeom>
          <a:solidFill>
            <a:srgbClr val="66FFCC"/>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5" name="Straight Connector 14"/>
          <p:cNvCxnSpPr>
            <a:stCxn id="14" idx="0"/>
            <a:endCxn id="14" idx="2"/>
          </p:cNvCxnSpPr>
          <p:nvPr/>
        </p:nvCxnSpPr>
        <p:spPr bwMode="auto">
          <a:xfrm rot="16200000" flipH="1">
            <a:off x="5943600" y="2742406"/>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6" name="Straight Connector 15"/>
          <p:cNvCxnSpPr/>
          <p:nvPr/>
        </p:nvCxnSpPr>
        <p:spPr bwMode="auto">
          <a:xfrm rot="16200000" flipH="1">
            <a:off x="5715794" y="2741612"/>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7" name="Straight Connector 16"/>
          <p:cNvCxnSpPr/>
          <p:nvPr/>
        </p:nvCxnSpPr>
        <p:spPr bwMode="auto">
          <a:xfrm rot="16200000" flipH="1">
            <a:off x="6171406" y="2740818"/>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8" name="Straight Connector 17"/>
          <p:cNvCxnSpPr>
            <a:stCxn id="14" idx="1"/>
            <a:endCxn id="14" idx="3"/>
          </p:cNvCxnSpPr>
          <p:nvPr/>
        </p:nvCxnSpPr>
        <p:spPr bwMode="auto">
          <a:xfrm rot="10800000" flipH="1">
            <a:off x="5943600" y="2742406"/>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9" name="Straight Connector 18"/>
          <p:cNvCxnSpPr/>
          <p:nvPr/>
        </p:nvCxnSpPr>
        <p:spPr bwMode="auto">
          <a:xfrm rot="10800000" flipH="1">
            <a:off x="5943600" y="2513807"/>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20" name="Straight Connector 19"/>
          <p:cNvCxnSpPr/>
          <p:nvPr/>
        </p:nvCxnSpPr>
        <p:spPr bwMode="auto">
          <a:xfrm rot="10800000" flipH="1">
            <a:off x="5943600" y="2969418"/>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sp>
        <p:nvSpPr>
          <p:cNvPr id="35" name="Rectangle 34"/>
          <p:cNvSpPr/>
          <p:nvPr/>
        </p:nvSpPr>
        <p:spPr bwMode="auto">
          <a:xfrm>
            <a:off x="5943600" y="1373982"/>
            <a:ext cx="914400" cy="914400"/>
          </a:xfrm>
          <a:prstGeom prst="rect">
            <a:avLst/>
          </a:prstGeom>
          <a:solidFill>
            <a:srgbClr val="CCFF66"/>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36" name="Straight Connector 35"/>
          <p:cNvCxnSpPr>
            <a:stCxn id="35" idx="0"/>
            <a:endCxn id="35" idx="2"/>
          </p:cNvCxnSpPr>
          <p:nvPr/>
        </p:nvCxnSpPr>
        <p:spPr bwMode="auto">
          <a:xfrm rot="16200000" flipH="1">
            <a:off x="5943600" y="1831182"/>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37" name="Straight Connector 36"/>
          <p:cNvCxnSpPr/>
          <p:nvPr/>
        </p:nvCxnSpPr>
        <p:spPr bwMode="auto">
          <a:xfrm rot="16200000" flipH="1">
            <a:off x="5715794" y="1830388"/>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38" name="Straight Connector 37"/>
          <p:cNvCxnSpPr/>
          <p:nvPr/>
        </p:nvCxnSpPr>
        <p:spPr bwMode="auto">
          <a:xfrm rot="16200000" flipH="1">
            <a:off x="6171406" y="1829594"/>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39" name="Straight Connector 38"/>
          <p:cNvCxnSpPr>
            <a:stCxn id="35" idx="1"/>
            <a:endCxn id="35" idx="3"/>
          </p:cNvCxnSpPr>
          <p:nvPr/>
        </p:nvCxnSpPr>
        <p:spPr bwMode="auto">
          <a:xfrm rot="10800000" flipH="1">
            <a:off x="5943600" y="1831182"/>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40" name="Straight Connector 39"/>
          <p:cNvCxnSpPr/>
          <p:nvPr/>
        </p:nvCxnSpPr>
        <p:spPr bwMode="auto">
          <a:xfrm rot="10800000" flipH="1">
            <a:off x="5943600" y="1602583"/>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41" name="Straight Connector 40"/>
          <p:cNvCxnSpPr/>
          <p:nvPr/>
        </p:nvCxnSpPr>
        <p:spPr bwMode="auto">
          <a:xfrm rot="10800000" flipH="1">
            <a:off x="5943600" y="2058194"/>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sp>
        <p:nvSpPr>
          <p:cNvPr id="49" name="Rectangle 48"/>
          <p:cNvSpPr/>
          <p:nvPr/>
        </p:nvSpPr>
        <p:spPr bwMode="auto">
          <a:xfrm>
            <a:off x="5029200" y="1373982"/>
            <a:ext cx="914400" cy="914400"/>
          </a:xfrm>
          <a:prstGeom prst="rect">
            <a:avLst/>
          </a:prstGeom>
          <a:solidFill>
            <a:srgbClr val="CCFF66"/>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50" name="Straight Connector 49"/>
          <p:cNvCxnSpPr>
            <a:stCxn id="49" idx="0"/>
            <a:endCxn id="49" idx="2"/>
          </p:cNvCxnSpPr>
          <p:nvPr/>
        </p:nvCxnSpPr>
        <p:spPr bwMode="auto">
          <a:xfrm rot="16200000" flipH="1">
            <a:off x="5029200" y="1831182"/>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51" name="Straight Connector 50"/>
          <p:cNvCxnSpPr/>
          <p:nvPr/>
        </p:nvCxnSpPr>
        <p:spPr bwMode="auto">
          <a:xfrm rot="16200000" flipH="1">
            <a:off x="4801394" y="1830388"/>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52" name="Straight Connector 51"/>
          <p:cNvCxnSpPr/>
          <p:nvPr/>
        </p:nvCxnSpPr>
        <p:spPr bwMode="auto">
          <a:xfrm rot="16200000" flipH="1">
            <a:off x="5257006" y="1829594"/>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53" name="Straight Connector 52"/>
          <p:cNvCxnSpPr>
            <a:stCxn id="49" idx="1"/>
            <a:endCxn id="49" idx="3"/>
          </p:cNvCxnSpPr>
          <p:nvPr/>
        </p:nvCxnSpPr>
        <p:spPr bwMode="auto">
          <a:xfrm rot="10800000" flipH="1">
            <a:off x="5029200" y="1831182"/>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54" name="Straight Connector 53"/>
          <p:cNvCxnSpPr/>
          <p:nvPr/>
        </p:nvCxnSpPr>
        <p:spPr bwMode="auto">
          <a:xfrm rot="10800000" flipH="1">
            <a:off x="5029200" y="1602583"/>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55" name="Straight Connector 54"/>
          <p:cNvCxnSpPr/>
          <p:nvPr/>
        </p:nvCxnSpPr>
        <p:spPr bwMode="auto">
          <a:xfrm rot="10800000" flipH="1">
            <a:off x="5029200" y="2058194"/>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grpSp>
        <p:nvGrpSpPr>
          <p:cNvPr id="5" name="Group 128"/>
          <p:cNvGrpSpPr/>
          <p:nvPr/>
        </p:nvGrpSpPr>
        <p:grpSpPr>
          <a:xfrm>
            <a:off x="7086600" y="3657600"/>
            <a:ext cx="1828800" cy="1828800"/>
            <a:chOff x="7162801" y="4948235"/>
            <a:chExt cx="914400" cy="915988"/>
          </a:xfrm>
        </p:grpSpPr>
        <p:sp>
          <p:nvSpPr>
            <p:cNvPr id="101" name="Rectangle 100"/>
            <p:cNvSpPr/>
            <p:nvPr/>
          </p:nvSpPr>
          <p:spPr bwMode="auto">
            <a:xfrm>
              <a:off x="7162801" y="4949029"/>
              <a:ext cx="914400" cy="914400"/>
            </a:xfrm>
            <a:prstGeom prst="rect">
              <a:avLst/>
            </a:prstGeom>
            <a:solidFill>
              <a:srgbClr val="F2F2F2"/>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02" name="Straight Connector 101"/>
            <p:cNvCxnSpPr>
              <a:stCxn id="101" idx="0"/>
              <a:endCxn id="101" idx="2"/>
            </p:cNvCxnSpPr>
            <p:nvPr/>
          </p:nvCxnSpPr>
          <p:spPr bwMode="auto">
            <a:xfrm rot="16200000" flipH="1">
              <a:off x="7162801" y="5406229"/>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03" name="Straight Connector 102"/>
            <p:cNvCxnSpPr/>
            <p:nvPr/>
          </p:nvCxnSpPr>
          <p:spPr bwMode="auto">
            <a:xfrm rot="16200000" flipH="1">
              <a:off x="6934995" y="5405435"/>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04" name="Straight Connector 103"/>
            <p:cNvCxnSpPr/>
            <p:nvPr/>
          </p:nvCxnSpPr>
          <p:spPr bwMode="auto">
            <a:xfrm rot="16200000" flipH="1">
              <a:off x="7390607" y="5404641"/>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05" name="Straight Connector 104"/>
            <p:cNvCxnSpPr>
              <a:stCxn id="101" idx="1"/>
              <a:endCxn id="101" idx="3"/>
            </p:cNvCxnSpPr>
            <p:nvPr/>
          </p:nvCxnSpPr>
          <p:spPr bwMode="auto">
            <a:xfrm rot="10800000" flipH="1">
              <a:off x="7162801" y="5406229"/>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06" name="Straight Connector 105"/>
            <p:cNvCxnSpPr/>
            <p:nvPr/>
          </p:nvCxnSpPr>
          <p:spPr bwMode="auto">
            <a:xfrm rot="10800000" flipH="1">
              <a:off x="7162801" y="517763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07" name="Straight Connector 106"/>
            <p:cNvCxnSpPr/>
            <p:nvPr/>
          </p:nvCxnSpPr>
          <p:spPr bwMode="auto">
            <a:xfrm rot="10800000" flipH="1">
              <a:off x="7162801" y="5633241"/>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grpSp>
      <p:grpSp>
        <p:nvGrpSpPr>
          <p:cNvPr id="6" name="Group 150"/>
          <p:cNvGrpSpPr/>
          <p:nvPr/>
        </p:nvGrpSpPr>
        <p:grpSpPr>
          <a:xfrm>
            <a:off x="4953000" y="1295400"/>
            <a:ext cx="3352800" cy="1524000"/>
            <a:chOff x="4953000" y="2209800"/>
            <a:chExt cx="3352800" cy="1524000"/>
          </a:xfrm>
          <a:effectLst>
            <a:glow rad="101600">
              <a:srgbClr val="008000">
                <a:alpha val="75000"/>
              </a:srgbClr>
            </a:glow>
          </a:effectLst>
        </p:grpSpPr>
        <p:sp>
          <p:nvSpPr>
            <p:cNvPr id="130" name="Rectangle 129"/>
            <p:cNvSpPr/>
            <p:nvPr/>
          </p:nvSpPr>
          <p:spPr bwMode="auto">
            <a:xfrm>
              <a:off x="4953000" y="2209800"/>
              <a:ext cx="1066800" cy="1066800"/>
            </a:xfrm>
            <a:prstGeom prst="rect">
              <a:avLst/>
            </a:prstGeom>
            <a:noFill/>
            <a:ln w="19050" cap="flat" cmpd="sng" algn="ctr">
              <a:solidFill>
                <a:srgbClr val="80FF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33" name="Curved Connector 132"/>
            <p:cNvCxnSpPr>
              <a:stCxn id="130" idx="3"/>
              <a:endCxn id="149" idx="1"/>
            </p:cNvCxnSpPr>
            <p:nvPr/>
          </p:nvCxnSpPr>
          <p:spPr bwMode="auto">
            <a:xfrm>
              <a:off x="6019800" y="2743200"/>
              <a:ext cx="1219200" cy="457200"/>
            </a:xfrm>
            <a:prstGeom prst="curvedConnector3">
              <a:avLst>
                <a:gd name="adj1" fmla="val 50000"/>
              </a:avLst>
            </a:prstGeom>
            <a:solidFill>
              <a:schemeClr val="accent1"/>
            </a:solidFill>
            <a:ln w="38100" cap="flat" cmpd="sng" algn="ctr">
              <a:solidFill>
                <a:srgbClr val="80FF00"/>
              </a:solidFill>
              <a:prstDash val="solid"/>
              <a:round/>
              <a:headEnd type="none" w="med" len="med"/>
              <a:tailEnd type="stealth" w="lg" len="med"/>
            </a:ln>
            <a:effectLst/>
          </p:spPr>
        </p:cxnSp>
        <p:sp>
          <p:nvSpPr>
            <p:cNvPr id="149" name="Rectangle 148"/>
            <p:cNvSpPr/>
            <p:nvPr/>
          </p:nvSpPr>
          <p:spPr bwMode="auto">
            <a:xfrm>
              <a:off x="7239000" y="2667000"/>
              <a:ext cx="1066800" cy="1066800"/>
            </a:xfrm>
            <a:prstGeom prst="rect">
              <a:avLst/>
            </a:prstGeom>
            <a:noFill/>
            <a:ln w="19050" cap="flat" cmpd="sng" algn="ctr">
              <a:solidFill>
                <a:srgbClr val="80FF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grpSp>
      <p:grpSp>
        <p:nvGrpSpPr>
          <p:cNvPr id="45" name="Group 128"/>
          <p:cNvGrpSpPr/>
          <p:nvPr/>
        </p:nvGrpSpPr>
        <p:grpSpPr>
          <a:xfrm>
            <a:off x="7315200" y="1828800"/>
            <a:ext cx="914400" cy="913610"/>
            <a:chOff x="6819901" y="4949027"/>
            <a:chExt cx="457200" cy="457598"/>
          </a:xfrm>
        </p:grpSpPr>
        <p:sp>
          <p:nvSpPr>
            <p:cNvPr id="46" name="Rectangle 45"/>
            <p:cNvSpPr/>
            <p:nvPr/>
          </p:nvSpPr>
          <p:spPr bwMode="auto">
            <a:xfrm>
              <a:off x="6819901" y="4949027"/>
              <a:ext cx="457200" cy="457200"/>
            </a:xfrm>
            <a:prstGeom prst="rect">
              <a:avLst/>
            </a:prstGeom>
            <a:solidFill>
              <a:srgbClr val="CCFF66"/>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48" name="Straight Connector 47"/>
            <p:cNvCxnSpPr>
              <a:endCxn id="46" idx="2"/>
            </p:cNvCxnSpPr>
            <p:nvPr/>
          </p:nvCxnSpPr>
          <p:spPr bwMode="auto">
            <a:xfrm rot="5400000">
              <a:off x="6819901" y="5177628"/>
              <a:ext cx="457200" cy="794"/>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58" name="Straight Connector 57"/>
            <p:cNvCxnSpPr>
              <a:endCxn id="46" idx="3"/>
            </p:cNvCxnSpPr>
            <p:nvPr/>
          </p:nvCxnSpPr>
          <p:spPr bwMode="auto">
            <a:xfrm flipV="1">
              <a:off x="6819901" y="5177626"/>
              <a:ext cx="457200" cy="1589"/>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grpSp>
      <p:sp>
        <p:nvSpPr>
          <p:cNvPr id="70" name="TextBox 69"/>
          <p:cNvSpPr txBox="1"/>
          <p:nvPr/>
        </p:nvSpPr>
        <p:spPr>
          <a:xfrm>
            <a:off x="6172200" y="1600200"/>
            <a:ext cx="914400" cy="457200"/>
          </a:xfrm>
          <a:prstGeom prst="rect">
            <a:avLst/>
          </a:prstGeom>
          <a:noFill/>
          <a:effectLst/>
        </p:spPr>
        <p:txBody>
          <a:bodyPr wrap="none" lIns="0" tIns="0" rIns="0" bIns="0" rtlCol="0" anchor="ctr" anchorCtr="0">
            <a:noAutofit/>
          </a:bodyPr>
          <a:lstStyle/>
          <a:p>
            <a:pPr algn="ctr"/>
            <a:r>
              <a:rPr lang="en-US" sz="1600" b="1" dirty="0" smtClean="0">
                <a:solidFill>
                  <a:srgbClr val="80FF00"/>
                </a:solidFill>
                <a:effectLst>
                  <a:glow rad="101600">
                    <a:srgbClr val="008000">
                      <a:alpha val="75000"/>
                    </a:srgbClr>
                  </a:glow>
                </a:effectLst>
              </a:rPr>
              <a:t>Restrict to</a:t>
            </a:r>
          </a:p>
          <a:p>
            <a:pPr algn="ctr"/>
            <a:r>
              <a:rPr lang="en-US" sz="1600" b="1" dirty="0" smtClean="0">
                <a:solidFill>
                  <a:srgbClr val="80FF00"/>
                </a:solidFill>
                <a:effectLst>
                  <a:glow rad="101600">
                    <a:srgbClr val="008000">
                      <a:alpha val="75000"/>
                    </a:srgbClr>
                  </a:glow>
                </a:effectLst>
              </a:rPr>
              <a:t>MPI Send</a:t>
            </a:r>
          </a:p>
          <a:p>
            <a:pPr algn="ctr"/>
            <a:r>
              <a:rPr lang="en-US" sz="1600" b="1" dirty="0" smtClean="0">
                <a:solidFill>
                  <a:srgbClr val="80FF00"/>
                </a:solidFill>
                <a:effectLst>
                  <a:glow rad="101600">
                    <a:srgbClr val="008000">
                      <a:alpha val="75000"/>
                    </a:srgbClr>
                  </a:glow>
                </a:effectLst>
              </a:rPr>
              <a:t>Buffer</a:t>
            </a:r>
            <a:endParaRPr lang="en-US" sz="1600" b="1" dirty="0">
              <a:solidFill>
                <a:srgbClr val="80FF00"/>
              </a:solidFill>
              <a:effectLst>
                <a:glow rad="101600">
                  <a:srgbClr val="008000">
                    <a:alpha val="75000"/>
                  </a:srgbClr>
                </a:glow>
              </a:effectLst>
            </a:endParaRPr>
          </a:p>
        </p:txBody>
      </p:sp>
      <p:sp>
        <p:nvSpPr>
          <p:cNvPr id="59" name="Title 1"/>
          <p:cNvSpPr>
            <a:spLocks noGrp="1"/>
          </p:cNvSpPr>
          <p:nvPr>
            <p:ph type="title"/>
          </p:nvPr>
        </p:nvSpPr>
        <p:spPr>
          <a:xfrm>
            <a:off x="1370013" y="0"/>
            <a:ext cx="6399212" cy="914400"/>
          </a:xfrm>
        </p:spPr>
        <p:txBody>
          <a:bodyPr/>
          <a:lstStyle/>
          <a:p>
            <a:r>
              <a:rPr lang="en-US" dirty="0" smtClean="0"/>
              <a:t>Blocks (use case #4)</a:t>
            </a:r>
            <a:br>
              <a:rPr lang="en-US" dirty="0" smtClean="0"/>
            </a:br>
            <a:r>
              <a:rPr lang="en-US" sz="1600" dirty="0" smtClean="0"/>
              <a:t>Restriction and Interpolation</a:t>
            </a:r>
            <a:endParaRPr lang="en-US" sz="16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1143000"/>
            <a:ext cx="4421187" cy="5256213"/>
          </a:xfrm>
        </p:spPr>
        <p:txBody>
          <a:bodyPr/>
          <a:lstStyle/>
          <a:p>
            <a:r>
              <a:rPr lang="en-US" sz="1800" dirty="0" smtClean="0"/>
              <a:t>HPGMG leverages the block mechanism for distributed restriction and interpolation (prolongation)</a:t>
            </a:r>
          </a:p>
          <a:p>
            <a:endParaRPr lang="en-US" sz="1800" dirty="0" smtClean="0"/>
          </a:p>
          <a:p>
            <a:r>
              <a:rPr lang="en-US" sz="1800" dirty="0" smtClean="0"/>
              <a:t>However, rather than just block copy (ghost zones), operations can be block restrict or block interpolation</a:t>
            </a:r>
          </a:p>
          <a:p>
            <a:endParaRPr lang="en-US" sz="1800" dirty="0" smtClean="0"/>
          </a:p>
          <a:p>
            <a:r>
              <a:rPr lang="en-US" sz="1800" dirty="0" smtClean="0"/>
              <a:t>For restriction…</a:t>
            </a:r>
          </a:p>
          <a:p>
            <a:pPr lvl="1"/>
            <a:r>
              <a:rPr lang="en-US" sz="1200" b="1" dirty="0" smtClean="0">
                <a:solidFill>
                  <a:srgbClr val="0000FF"/>
                </a:solidFill>
              </a:rPr>
              <a:t>pack list (restrict box-&gt;MPI buffer)</a:t>
            </a:r>
          </a:p>
          <a:p>
            <a:pPr lvl="1"/>
            <a:r>
              <a:rPr lang="en-US" sz="1200" dirty="0" smtClean="0"/>
              <a:t>local list (restrict box-&gt;box)</a:t>
            </a:r>
          </a:p>
          <a:p>
            <a:pPr lvl="1"/>
            <a:r>
              <a:rPr lang="en-US" sz="1200" dirty="0" smtClean="0"/>
              <a:t>unpack list (copy MPI buffer-&gt;box)</a:t>
            </a:r>
          </a:p>
          <a:p>
            <a:endParaRPr lang="en-US" sz="1800" dirty="0" smtClean="0"/>
          </a:p>
          <a:p>
            <a:endParaRPr lang="en-US" sz="1800"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41</a:t>
            </a:fld>
            <a:endParaRPr lang="en-US"/>
          </a:p>
        </p:txBody>
      </p:sp>
      <p:sp>
        <p:nvSpPr>
          <p:cNvPr id="7" name="Rectangle 6"/>
          <p:cNvSpPr/>
          <p:nvPr/>
        </p:nvSpPr>
        <p:spPr bwMode="auto">
          <a:xfrm>
            <a:off x="5029200" y="2282030"/>
            <a:ext cx="914400" cy="914400"/>
          </a:xfrm>
          <a:prstGeom prst="rect">
            <a:avLst/>
          </a:prstGeom>
          <a:solidFill>
            <a:srgbClr val="66FFCC"/>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8" name="Straight Connector 7"/>
          <p:cNvCxnSpPr>
            <a:stCxn id="7" idx="0"/>
            <a:endCxn id="7" idx="2"/>
          </p:cNvCxnSpPr>
          <p:nvPr/>
        </p:nvCxnSpPr>
        <p:spPr bwMode="auto">
          <a:xfrm rot="16200000" flipH="1">
            <a:off x="5029200" y="273923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9" name="Straight Connector 8"/>
          <p:cNvCxnSpPr/>
          <p:nvPr/>
        </p:nvCxnSpPr>
        <p:spPr bwMode="auto">
          <a:xfrm rot="16200000" flipH="1">
            <a:off x="4801394" y="2738436"/>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0" name="Straight Connector 9"/>
          <p:cNvCxnSpPr/>
          <p:nvPr/>
        </p:nvCxnSpPr>
        <p:spPr bwMode="auto">
          <a:xfrm rot="16200000" flipH="1">
            <a:off x="5257006" y="2737642"/>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1" name="Straight Connector 10"/>
          <p:cNvCxnSpPr>
            <a:stCxn id="7" idx="1"/>
            <a:endCxn id="7" idx="3"/>
          </p:cNvCxnSpPr>
          <p:nvPr/>
        </p:nvCxnSpPr>
        <p:spPr bwMode="auto">
          <a:xfrm rot="10800000" flipH="1">
            <a:off x="5029200" y="273923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2" name="Straight Connector 11"/>
          <p:cNvCxnSpPr/>
          <p:nvPr/>
        </p:nvCxnSpPr>
        <p:spPr bwMode="auto">
          <a:xfrm rot="10800000" flipH="1">
            <a:off x="5029200" y="2510631"/>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3" name="Straight Connector 12"/>
          <p:cNvCxnSpPr/>
          <p:nvPr/>
        </p:nvCxnSpPr>
        <p:spPr bwMode="auto">
          <a:xfrm rot="10800000" flipH="1">
            <a:off x="5029200" y="2966242"/>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sp>
        <p:nvSpPr>
          <p:cNvPr id="14" name="Rectangle 13"/>
          <p:cNvSpPr/>
          <p:nvPr/>
        </p:nvSpPr>
        <p:spPr bwMode="auto">
          <a:xfrm>
            <a:off x="5943600" y="2285206"/>
            <a:ext cx="914400" cy="914400"/>
          </a:xfrm>
          <a:prstGeom prst="rect">
            <a:avLst/>
          </a:prstGeom>
          <a:solidFill>
            <a:srgbClr val="66FFCC"/>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5" name="Straight Connector 14"/>
          <p:cNvCxnSpPr>
            <a:stCxn id="14" idx="0"/>
            <a:endCxn id="14" idx="2"/>
          </p:cNvCxnSpPr>
          <p:nvPr/>
        </p:nvCxnSpPr>
        <p:spPr bwMode="auto">
          <a:xfrm rot="16200000" flipH="1">
            <a:off x="5943600" y="2742406"/>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6" name="Straight Connector 15"/>
          <p:cNvCxnSpPr/>
          <p:nvPr/>
        </p:nvCxnSpPr>
        <p:spPr bwMode="auto">
          <a:xfrm rot="16200000" flipH="1">
            <a:off x="5715794" y="2741612"/>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7" name="Straight Connector 16"/>
          <p:cNvCxnSpPr/>
          <p:nvPr/>
        </p:nvCxnSpPr>
        <p:spPr bwMode="auto">
          <a:xfrm rot="16200000" flipH="1">
            <a:off x="6171406" y="2740818"/>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8" name="Straight Connector 17"/>
          <p:cNvCxnSpPr>
            <a:stCxn id="14" idx="1"/>
            <a:endCxn id="14" idx="3"/>
          </p:cNvCxnSpPr>
          <p:nvPr/>
        </p:nvCxnSpPr>
        <p:spPr bwMode="auto">
          <a:xfrm rot="10800000" flipH="1">
            <a:off x="5943600" y="2742406"/>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9" name="Straight Connector 18"/>
          <p:cNvCxnSpPr/>
          <p:nvPr/>
        </p:nvCxnSpPr>
        <p:spPr bwMode="auto">
          <a:xfrm rot="10800000" flipH="1">
            <a:off x="5943600" y="2513807"/>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20" name="Straight Connector 19"/>
          <p:cNvCxnSpPr/>
          <p:nvPr/>
        </p:nvCxnSpPr>
        <p:spPr bwMode="auto">
          <a:xfrm rot="10800000" flipH="1">
            <a:off x="5943600" y="2969418"/>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sp>
        <p:nvSpPr>
          <p:cNvPr id="35" name="Rectangle 34"/>
          <p:cNvSpPr/>
          <p:nvPr/>
        </p:nvSpPr>
        <p:spPr bwMode="auto">
          <a:xfrm>
            <a:off x="5943600" y="1373982"/>
            <a:ext cx="914400" cy="914400"/>
          </a:xfrm>
          <a:prstGeom prst="rect">
            <a:avLst/>
          </a:prstGeom>
          <a:solidFill>
            <a:srgbClr val="CCFF66"/>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36" name="Straight Connector 35"/>
          <p:cNvCxnSpPr>
            <a:stCxn id="35" idx="0"/>
            <a:endCxn id="35" idx="2"/>
          </p:cNvCxnSpPr>
          <p:nvPr/>
        </p:nvCxnSpPr>
        <p:spPr bwMode="auto">
          <a:xfrm rot="16200000" flipH="1">
            <a:off x="5943600" y="1831182"/>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37" name="Straight Connector 36"/>
          <p:cNvCxnSpPr/>
          <p:nvPr/>
        </p:nvCxnSpPr>
        <p:spPr bwMode="auto">
          <a:xfrm rot="16200000" flipH="1">
            <a:off x="5715794" y="1830388"/>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38" name="Straight Connector 37"/>
          <p:cNvCxnSpPr/>
          <p:nvPr/>
        </p:nvCxnSpPr>
        <p:spPr bwMode="auto">
          <a:xfrm rot="16200000" flipH="1">
            <a:off x="6171406" y="1829594"/>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39" name="Straight Connector 38"/>
          <p:cNvCxnSpPr>
            <a:stCxn id="35" idx="1"/>
            <a:endCxn id="35" idx="3"/>
          </p:cNvCxnSpPr>
          <p:nvPr/>
        </p:nvCxnSpPr>
        <p:spPr bwMode="auto">
          <a:xfrm rot="10800000" flipH="1">
            <a:off x="5943600" y="1831182"/>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40" name="Straight Connector 39"/>
          <p:cNvCxnSpPr/>
          <p:nvPr/>
        </p:nvCxnSpPr>
        <p:spPr bwMode="auto">
          <a:xfrm rot="10800000" flipH="1">
            <a:off x="5943600" y="1602583"/>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41" name="Straight Connector 40"/>
          <p:cNvCxnSpPr/>
          <p:nvPr/>
        </p:nvCxnSpPr>
        <p:spPr bwMode="auto">
          <a:xfrm rot="10800000" flipH="1">
            <a:off x="5943600" y="2058194"/>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sp>
        <p:nvSpPr>
          <p:cNvPr id="49" name="Rectangle 48"/>
          <p:cNvSpPr/>
          <p:nvPr/>
        </p:nvSpPr>
        <p:spPr bwMode="auto">
          <a:xfrm>
            <a:off x="5029200" y="1373982"/>
            <a:ext cx="914400" cy="914400"/>
          </a:xfrm>
          <a:prstGeom prst="rect">
            <a:avLst/>
          </a:prstGeom>
          <a:solidFill>
            <a:srgbClr val="CCFF66"/>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50" name="Straight Connector 49"/>
          <p:cNvCxnSpPr>
            <a:stCxn id="49" idx="0"/>
            <a:endCxn id="49" idx="2"/>
          </p:cNvCxnSpPr>
          <p:nvPr/>
        </p:nvCxnSpPr>
        <p:spPr bwMode="auto">
          <a:xfrm rot="16200000" flipH="1">
            <a:off x="5029200" y="1831182"/>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51" name="Straight Connector 50"/>
          <p:cNvCxnSpPr/>
          <p:nvPr/>
        </p:nvCxnSpPr>
        <p:spPr bwMode="auto">
          <a:xfrm rot="16200000" flipH="1">
            <a:off x="4801394" y="1830388"/>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52" name="Straight Connector 51"/>
          <p:cNvCxnSpPr/>
          <p:nvPr/>
        </p:nvCxnSpPr>
        <p:spPr bwMode="auto">
          <a:xfrm rot="16200000" flipH="1">
            <a:off x="5257006" y="1829594"/>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53" name="Straight Connector 52"/>
          <p:cNvCxnSpPr>
            <a:stCxn id="49" idx="1"/>
            <a:endCxn id="49" idx="3"/>
          </p:cNvCxnSpPr>
          <p:nvPr/>
        </p:nvCxnSpPr>
        <p:spPr bwMode="auto">
          <a:xfrm rot="10800000" flipH="1">
            <a:off x="5029200" y="1831182"/>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54" name="Straight Connector 53"/>
          <p:cNvCxnSpPr/>
          <p:nvPr/>
        </p:nvCxnSpPr>
        <p:spPr bwMode="auto">
          <a:xfrm rot="10800000" flipH="1">
            <a:off x="5029200" y="1602583"/>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55" name="Straight Connector 54"/>
          <p:cNvCxnSpPr/>
          <p:nvPr/>
        </p:nvCxnSpPr>
        <p:spPr bwMode="auto">
          <a:xfrm rot="10800000" flipH="1">
            <a:off x="5029200" y="2058194"/>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grpSp>
        <p:nvGrpSpPr>
          <p:cNvPr id="5" name="Group 128"/>
          <p:cNvGrpSpPr/>
          <p:nvPr/>
        </p:nvGrpSpPr>
        <p:grpSpPr>
          <a:xfrm>
            <a:off x="7086600" y="3657600"/>
            <a:ext cx="1828800" cy="1828800"/>
            <a:chOff x="7162801" y="4948235"/>
            <a:chExt cx="914400" cy="915988"/>
          </a:xfrm>
        </p:grpSpPr>
        <p:sp>
          <p:nvSpPr>
            <p:cNvPr id="101" name="Rectangle 100"/>
            <p:cNvSpPr/>
            <p:nvPr/>
          </p:nvSpPr>
          <p:spPr bwMode="auto">
            <a:xfrm>
              <a:off x="7162801" y="4949029"/>
              <a:ext cx="914400" cy="914400"/>
            </a:xfrm>
            <a:prstGeom prst="rect">
              <a:avLst/>
            </a:prstGeom>
            <a:solidFill>
              <a:srgbClr val="F2F2F2"/>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02" name="Straight Connector 101"/>
            <p:cNvCxnSpPr>
              <a:stCxn id="101" idx="0"/>
              <a:endCxn id="101" idx="2"/>
            </p:cNvCxnSpPr>
            <p:nvPr/>
          </p:nvCxnSpPr>
          <p:spPr bwMode="auto">
            <a:xfrm rot="16200000" flipH="1">
              <a:off x="7162801" y="5406229"/>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03" name="Straight Connector 102"/>
            <p:cNvCxnSpPr/>
            <p:nvPr/>
          </p:nvCxnSpPr>
          <p:spPr bwMode="auto">
            <a:xfrm rot="16200000" flipH="1">
              <a:off x="6934995" y="5405435"/>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04" name="Straight Connector 103"/>
            <p:cNvCxnSpPr/>
            <p:nvPr/>
          </p:nvCxnSpPr>
          <p:spPr bwMode="auto">
            <a:xfrm rot="16200000" flipH="1">
              <a:off x="7390607" y="5404641"/>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05" name="Straight Connector 104"/>
            <p:cNvCxnSpPr>
              <a:stCxn id="101" idx="1"/>
              <a:endCxn id="101" idx="3"/>
            </p:cNvCxnSpPr>
            <p:nvPr/>
          </p:nvCxnSpPr>
          <p:spPr bwMode="auto">
            <a:xfrm rot="10800000" flipH="1">
              <a:off x="7162801" y="5406229"/>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06" name="Straight Connector 105"/>
            <p:cNvCxnSpPr/>
            <p:nvPr/>
          </p:nvCxnSpPr>
          <p:spPr bwMode="auto">
            <a:xfrm rot="10800000" flipH="1">
              <a:off x="7162801" y="517763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07" name="Straight Connector 106"/>
            <p:cNvCxnSpPr/>
            <p:nvPr/>
          </p:nvCxnSpPr>
          <p:spPr bwMode="auto">
            <a:xfrm rot="10800000" flipH="1">
              <a:off x="7162801" y="5633241"/>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grpSp>
      <p:grpSp>
        <p:nvGrpSpPr>
          <p:cNvPr id="21" name="Group 128"/>
          <p:cNvGrpSpPr/>
          <p:nvPr/>
        </p:nvGrpSpPr>
        <p:grpSpPr>
          <a:xfrm>
            <a:off x="7315200" y="1828800"/>
            <a:ext cx="914400" cy="913610"/>
            <a:chOff x="6819901" y="4949027"/>
            <a:chExt cx="457200" cy="457598"/>
          </a:xfrm>
        </p:grpSpPr>
        <p:sp>
          <p:nvSpPr>
            <p:cNvPr id="46" name="Rectangle 45"/>
            <p:cNvSpPr/>
            <p:nvPr/>
          </p:nvSpPr>
          <p:spPr bwMode="auto">
            <a:xfrm>
              <a:off x="6819901" y="4949027"/>
              <a:ext cx="457200" cy="457200"/>
            </a:xfrm>
            <a:prstGeom prst="rect">
              <a:avLst/>
            </a:prstGeom>
            <a:solidFill>
              <a:srgbClr val="CCFF66"/>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48" name="Straight Connector 47"/>
            <p:cNvCxnSpPr>
              <a:endCxn id="46" idx="2"/>
            </p:cNvCxnSpPr>
            <p:nvPr/>
          </p:nvCxnSpPr>
          <p:spPr bwMode="auto">
            <a:xfrm rot="5400000">
              <a:off x="6819901" y="5177628"/>
              <a:ext cx="457200" cy="794"/>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58" name="Straight Connector 57"/>
            <p:cNvCxnSpPr>
              <a:endCxn id="46" idx="3"/>
            </p:cNvCxnSpPr>
            <p:nvPr/>
          </p:nvCxnSpPr>
          <p:spPr bwMode="auto">
            <a:xfrm flipV="1">
              <a:off x="6819901" y="5177626"/>
              <a:ext cx="457200" cy="1589"/>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grpSp>
      <p:grpSp>
        <p:nvGrpSpPr>
          <p:cNvPr id="56" name="Group 128"/>
          <p:cNvGrpSpPr/>
          <p:nvPr/>
        </p:nvGrpSpPr>
        <p:grpSpPr>
          <a:xfrm>
            <a:off x="5486400" y="3428999"/>
            <a:ext cx="914400" cy="913610"/>
            <a:chOff x="7277101" y="4949028"/>
            <a:chExt cx="457200" cy="457598"/>
          </a:xfrm>
        </p:grpSpPr>
        <p:sp>
          <p:nvSpPr>
            <p:cNvPr id="57" name="Rectangle 56"/>
            <p:cNvSpPr/>
            <p:nvPr/>
          </p:nvSpPr>
          <p:spPr bwMode="auto">
            <a:xfrm>
              <a:off x="7277101" y="4949028"/>
              <a:ext cx="457200" cy="457200"/>
            </a:xfrm>
            <a:prstGeom prst="rect">
              <a:avLst/>
            </a:prstGeom>
            <a:solidFill>
              <a:srgbClr val="66FFCC"/>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59" name="Straight Connector 58"/>
            <p:cNvCxnSpPr>
              <a:endCxn id="57" idx="2"/>
            </p:cNvCxnSpPr>
            <p:nvPr/>
          </p:nvCxnSpPr>
          <p:spPr bwMode="auto">
            <a:xfrm rot="5400000">
              <a:off x="7277101" y="5177629"/>
              <a:ext cx="457200" cy="794"/>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60" name="Straight Connector 59"/>
            <p:cNvCxnSpPr>
              <a:endCxn id="57" idx="3"/>
            </p:cNvCxnSpPr>
            <p:nvPr/>
          </p:nvCxnSpPr>
          <p:spPr bwMode="auto">
            <a:xfrm flipV="1">
              <a:off x="7277101" y="5177628"/>
              <a:ext cx="457200" cy="1589"/>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grpSp>
      <p:grpSp>
        <p:nvGrpSpPr>
          <p:cNvPr id="66" name="Group 65"/>
          <p:cNvGrpSpPr/>
          <p:nvPr/>
        </p:nvGrpSpPr>
        <p:grpSpPr>
          <a:xfrm>
            <a:off x="5410200" y="1752600"/>
            <a:ext cx="2895600" cy="2667000"/>
            <a:chOff x="5410200" y="1752600"/>
            <a:chExt cx="2895600" cy="2667000"/>
          </a:xfrm>
          <a:effectLst>
            <a:glow rad="101600">
              <a:srgbClr val="008000">
                <a:alpha val="75000"/>
              </a:srgbClr>
            </a:glow>
          </a:effectLst>
        </p:grpSpPr>
        <p:sp>
          <p:nvSpPr>
            <p:cNvPr id="130" name="Rectangle 129"/>
            <p:cNvSpPr/>
            <p:nvPr/>
          </p:nvSpPr>
          <p:spPr bwMode="auto">
            <a:xfrm>
              <a:off x="7239000" y="1752600"/>
              <a:ext cx="1066800" cy="1066800"/>
            </a:xfrm>
            <a:prstGeom prst="rect">
              <a:avLst/>
            </a:prstGeom>
            <a:noFill/>
            <a:ln w="19050" cap="flat" cmpd="sng" algn="ctr">
              <a:solidFill>
                <a:srgbClr val="80FF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33" name="Curved Connector 132"/>
            <p:cNvCxnSpPr>
              <a:stCxn id="130" idx="2"/>
              <a:endCxn id="149" idx="3"/>
            </p:cNvCxnSpPr>
            <p:nvPr/>
          </p:nvCxnSpPr>
          <p:spPr bwMode="auto">
            <a:xfrm rot="5400000">
              <a:off x="6591300" y="2705100"/>
              <a:ext cx="1066800" cy="1295400"/>
            </a:xfrm>
            <a:prstGeom prst="curvedConnector2">
              <a:avLst/>
            </a:prstGeom>
            <a:solidFill>
              <a:schemeClr val="accent1"/>
            </a:solidFill>
            <a:ln w="38100" cap="flat" cmpd="sng" algn="ctr">
              <a:solidFill>
                <a:srgbClr val="80FF00"/>
              </a:solidFill>
              <a:prstDash val="solid"/>
              <a:round/>
              <a:headEnd type="none" w="med" len="med"/>
              <a:tailEnd type="stealth" w="lg" len="med"/>
            </a:ln>
            <a:effectLst/>
          </p:spPr>
        </p:cxnSp>
        <p:sp>
          <p:nvSpPr>
            <p:cNvPr id="149" name="Rectangle 148"/>
            <p:cNvSpPr/>
            <p:nvPr/>
          </p:nvSpPr>
          <p:spPr bwMode="auto">
            <a:xfrm>
              <a:off x="5410200" y="3352800"/>
              <a:ext cx="1066800" cy="1066800"/>
            </a:xfrm>
            <a:prstGeom prst="rect">
              <a:avLst/>
            </a:prstGeom>
            <a:noFill/>
            <a:ln w="19050" cap="flat" cmpd="sng" algn="ctr">
              <a:solidFill>
                <a:srgbClr val="80FF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grpSp>
      <p:sp>
        <p:nvSpPr>
          <p:cNvPr id="67" name="TextBox 66"/>
          <p:cNvSpPr txBox="1"/>
          <p:nvPr/>
        </p:nvSpPr>
        <p:spPr>
          <a:xfrm>
            <a:off x="7010400" y="3276600"/>
            <a:ext cx="914400" cy="228600"/>
          </a:xfrm>
          <a:prstGeom prst="rect">
            <a:avLst/>
          </a:prstGeom>
          <a:noFill/>
          <a:effectLst/>
        </p:spPr>
        <p:txBody>
          <a:bodyPr wrap="none" lIns="0" tIns="0" rIns="0" bIns="0" rtlCol="0">
            <a:noAutofit/>
          </a:bodyPr>
          <a:lstStyle/>
          <a:p>
            <a:pPr algn="ctr"/>
            <a:r>
              <a:rPr lang="en-US" sz="1600" b="1" dirty="0" smtClean="0">
                <a:solidFill>
                  <a:srgbClr val="80FF00"/>
                </a:solidFill>
                <a:effectLst>
                  <a:glow rad="101600">
                    <a:srgbClr val="008000">
                      <a:alpha val="75000"/>
                    </a:srgbClr>
                  </a:glow>
                </a:effectLst>
              </a:rPr>
              <a:t>MPI Send/</a:t>
            </a:r>
            <a:r>
              <a:rPr lang="en-US" sz="1600" b="1" dirty="0" err="1" smtClean="0">
                <a:solidFill>
                  <a:srgbClr val="80FF00"/>
                </a:solidFill>
                <a:effectLst>
                  <a:glow rad="101600">
                    <a:srgbClr val="008000">
                      <a:alpha val="75000"/>
                    </a:srgbClr>
                  </a:glow>
                </a:effectLst>
              </a:rPr>
              <a:t>Recv</a:t>
            </a:r>
            <a:endParaRPr lang="en-US" sz="1600" b="1" dirty="0">
              <a:solidFill>
                <a:srgbClr val="80FF00"/>
              </a:solidFill>
              <a:effectLst>
                <a:glow rad="101600">
                  <a:srgbClr val="008000">
                    <a:alpha val="75000"/>
                  </a:srgbClr>
                </a:glow>
              </a:effectLst>
            </a:endParaRPr>
          </a:p>
        </p:txBody>
      </p:sp>
      <p:sp>
        <p:nvSpPr>
          <p:cNvPr id="62" name="Title 1"/>
          <p:cNvSpPr>
            <a:spLocks noGrp="1"/>
          </p:cNvSpPr>
          <p:nvPr>
            <p:ph type="title"/>
          </p:nvPr>
        </p:nvSpPr>
        <p:spPr>
          <a:xfrm>
            <a:off x="1370013" y="0"/>
            <a:ext cx="6399212" cy="914400"/>
          </a:xfrm>
        </p:spPr>
        <p:txBody>
          <a:bodyPr/>
          <a:lstStyle/>
          <a:p>
            <a:r>
              <a:rPr lang="en-US" dirty="0" smtClean="0"/>
              <a:t>Blocks (use case #4)</a:t>
            </a:r>
            <a:br>
              <a:rPr lang="en-US" dirty="0" smtClean="0"/>
            </a:br>
            <a:r>
              <a:rPr lang="en-US" sz="1600" dirty="0" smtClean="0"/>
              <a:t>Restriction and Interpolation</a:t>
            </a:r>
            <a:endParaRPr lang="en-US" sz="16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1143000"/>
            <a:ext cx="4421187" cy="5256213"/>
          </a:xfrm>
        </p:spPr>
        <p:txBody>
          <a:bodyPr/>
          <a:lstStyle/>
          <a:p>
            <a:r>
              <a:rPr lang="en-US" sz="1800" dirty="0" smtClean="0"/>
              <a:t>HPGMG leverages the block mechanism for distributed restriction and interpolation (prolongation)</a:t>
            </a:r>
          </a:p>
          <a:p>
            <a:endParaRPr lang="en-US" sz="1800" dirty="0" smtClean="0"/>
          </a:p>
          <a:p>
            <a:r>
              <a:rPr lang="en-US" sz="1800" dirty="0" smtClean="0"/>
              <a:t>However, rather than just block copy (ghost zones), operations can be block restrict or block interpolation</a:t>
            </a:r>
          </a:p>
          <a:p>
            <a:endParaRPr lang="en-US" sz="1800" dirty="0" smtClean="0"/>
          </a:p>
          <a:p>
            <a:r>
              <a:rPr lang="en-US" sz="1800" dirty="0" smtClean="0"/>
              <a:t>For restriction…</a:t>
            </a:r>
          </a:p>
          <a:p>
            <a:pPr lvl="1"/>
            <a:r>
              <a:rPr lang="en-US" sz="1200" dirty="0" smtClean="0">
                <a:solidFill>
                  <a:srgbClr val="000000"/>
                </a:solidFill>
              </a:rPr>
              <a:t>pack list (restrict box-&gt;MPI buffer)</a:t>
            </a:r>
          </a:p>
          <a:p>
            <a:pPr lvl="1"/>
            <a:r>
              <a:rPr lang="en-US" sz="1200" dirty="0" smtClean="0"/>
              <a:t>local list (restrict box-&gt;box)</a:t>
            </a:r>
          </a:p>
          <a:p>
            <a:pPr lvl="1"/>
            <a:r>
              <a:rPr lang="en-US" sz="1200" b="1" dirty="0" smtClean="0">
                <a:solidFill>
                  <a:srgbClr val="0000FF"/>
                </a:solidFill>
              </a:rPr>
              <a:t>unpack list (copy MPI buffer-&gt;box)</a:t>
            </a:r>
          </a:p>
          <a:p>
            <a:endParaRPr lang="en-US" sz="1800" dirty="0" smtClean="0"/>
          </a:p>
          <a:p>
            <a:endParaRPr lang="en-US" sz="1800"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42</a:t>
            </a:fld>
            <a:endParaRPr lang="en-US"/>
          </a:p>
        </p:txBody>
      </p:sp>
      <p:sp>
        <p:nvSpPr>
          <p:cNvPr id="7" name="Rectangle 6"/>
          <p:cNvSpPr/>
          <p:nvPr/>
        </p:nvSpPr>
        <p:spPr bwMode="auto">
          <a:xfrm>
            <a:off x="5029200" y="2282030"/>
            <a:ext cx="914400" cy="914400"/>
          </a:xfrm>
          <a:prstGeom prst="rect">
            <a:avLst/>
          </a:prstGeom>
          <a:solidFill>
            <a:srgbClr val="66FFCC"/>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8" name="Straight Connector 7"/>
          <p:cNvCxnSpPr>
            <a:stCxn id="7" idx="0"/>
            <a:endCxn id="7" idx="2"/>
          </p:cNvCxnSpPr>
          <p:nvPr/>
        </p:nvCxnSpPr>
        <p:spPr bwMode="auto">
          <a:xfrm rot="16200000" flipH="1">
            <a:off x="5029200" y="273923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9" name="Straight Connector 8"/>
          <p:cNvCxnSpPr/>
          <p:nvPr/>
        </p:nvCxnSpPr>
        <p:spPr bwMode="auto">
          <a:xfrm rot="16200000" flipH="1">
            <a:off x="4801394" y="2738436"/>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0" name="Straight Connector 9"/>
          <p:cNvCxnSpPr/>
          <p:nvPr/>
        </p:nvCxnSpPr>
        <p:spPr bwMode="auto">
          <a:xfrm rot="16200000" flipH="1">
            <a:off x="5257006" y="2737642"/>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1" name="Straight Connector 10"/>
          <p:cNvCxnSpPr>
            <a:stCxn id="7" idx="1"/>
            <a:endCxn id="7" idx="3"/>
          </p:cNvCxnSpPr>
          <p:nvPr/>
        </p:nvCxnSpPr>
        <p:spPr bwMode="auto">
          <a:xfrm rot="10800000" flipH="1">
            <a:off x="5029200" y="273923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2" name="Straight Connector 11"/>
          <p:cNvCxnSpPr/>
          <p:nvPr/>
        </p:nvCxnSpPr>
        <p:spPr bwMode="auto">
          <a:xfrm rot="10800000" flipH="1">
            <a:off x="5029200" y="2510631"/>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3" name="Straight Connector 12"/>
          <p:cNvCxnSpPr/>
          <p:nvPr/>
        </p:nvCxnSpPr>
        <p:spPr bwMode="auto">
          <a:xfrm rot="10800000" flipH="1">
            <a:off x="5029200" y="2966242"/>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sp>
        <p:nvSpPr>
          <p:cNvPr id="14" name="Rectangle 13"/>
          <p:cNvSpPr/>
          <p:nvPr/>
        </p:nvSpPr>
        <p:spPr bwMode="auto">
          <a:xfrm>
            <a:off x="5943600" y="2285206"/>
            <a:ext cx="914400" cy="914400"/>
          </a:xfrm>
          <a:prstGeom prst="rect">
            <a:avLst/>
          </a:prstGeom>
          <a:solidFill>
            <a:srgbClr val="66FFCC"/>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5" name="Straight Connector 14"/>
          <p:cNvCxnSpPr>
            <a:stCxn id="14" idx="0"/>
            <a:endCxn id="14" idx="2"/>
          </p:cNvCxnSpPr>
          <p:nvPr/>
        </p:nvCxnSpPr>
        <p:spPr bwMode="auto">
          <a:xfrm rot="16200000" flipH="1">
            <a:off x="5943600" y="2742406"/>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6" name="Straight Connector 15"/>
          <p:cNvCxnSpPr/>
          <p:nvPr/>
        </p:nvCxnSpPr>
        <p:spPr bwMode="auto">
          <a:xfrm rot="16200000" flipH="1">
            <a:off x="5715794" y="2741612"/>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7" name="Straight Connector 16"/>
          <p:cNvCxnSpPr/>
          <p:nvPr/>
        </p:nvCxnSpPr>
        <p:spPr bwMode="auto">
          <a:xfrm rot="16200000" flipH="1">
            <a:off x="6171406" y="2740818"/>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8" name="Straight Connector 17"/>
          <p:cNvCxnSpPr>
            <a:stCxn id="14" idx="1"/>
            <a:endCxn id="14" idx="3"/>
          </p:cNvCxnSpPr>
          <p:nvPr/>
        </p:nvCxnSpPr>
        <p:spPr bwMode="auto">
          <a:xfrm rot="10800000" flipH="1">
            <a:off x="5943600" y="2742406"/>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9" name="Straight Connector 18"/>
          <p:cNvCxnSpPr/>
          <p:nvPr/>
        </p:nvCxnSpPr>
        <p:spPr bwMode="auto">
          <a:xfrm rot="10800000" flipH="1">
            <a:off x="5943600" y="2513807"/>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20" name="Straight Connector 19"/>
          <p:cNvCxnSpPr/>
          <p:nvPr/>
        </p:nvCxnSpPr>
        <p:spPr bwMode="auto">
          <a:xfrm rot="10800000" flipH="1">
            <a:off x="5943600" y="2969418"/>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sp>
        <p:nvSpPr>
          <p:cNvPr id="35" name="Rectangle 34"/>
          <p:cNvSpPr/>
          <p:nvPr/>
        </p:nvSpPr>
        <p:spPr bwMode="auto">
          <a:xfrm>
            <a:off x="5943600" y="1373982"/>
            <a:ext cx="914400" cy="914400"/>
          </a:xfrm>
          <a:prstGeom prst="rect">
            <a:avLst/>
          </a:prstGeom>
          <a:solidFill>
            <a:srgbClr val="CCFF66"/>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36" name="Straight Connector 35"/>
          <p:cNvCxnSpPr>
            <a:stCxn id="35" idx="0"/>
            <a:endCxn id="35" idx="2"/>
          </p:cNvCxnSpPr>
          <p:nvPr/>
        </p:nvCxnSpPr>
        <p:spPr bwMode="auto">
          <a:xfrm rot="16200000" flipH="1">
            <a:off x="5943600" y="1831182"/>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37" name="Straight Connector 36"/>
          <p:cNvCxnSpPr/>
          <p:nvPr/>
        </p:nvCxnSpPr>
        <p:spPr bwMode="auto">
          <a:xfrm rot="16200000" flipH="1">
            <a:off x="5715794" y="1830388"/>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38" name="Straight Connector 37"/>
          <p:cNvCxnSpPr/>
          <p:nvPr/>
        </p:nvCxnSpPr>
        <p:spPr bwMode="auto">
          <a:xfrm rot="16200000" flipH="1">
            <a:off x="6171406" y="1829594"/>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39" name="Straight Connector 38"/>
          <p:cNvCxnSpPr>
            <a:stCxn id="35" idx="1"/>
            <a:endCxn id="35" idx="3"/>
          </p:cNvCxnSpPr>
          <p:nvPr/>
        </p:nvCxnSpPr>
        <p:spPr bwMode="auto">
          <a:xfrm rot="10800000" flipH="1">
            <a:off x="5943600" y="1831182"/>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40" name="Straight Connector 39"/>
          <p:cNvCxnSpPr/>
          <p:nvPr/>
        </p:nvCxnSpPr>
        <p:spPr bwMode="auto">
          <a:xfrm rot="10800000" flipH="1">
            <a:off x="5943600" y="1602583"/>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41" name="Straight Connector 40"/>
          <p:cNvCxnSpPr/>
          <p:nvPr/>
        </p:nvCxnSpPr>
        <p:spPr bwMode="auto">
          <a:xfrm rot="10800000" flipH="1">
            <a:off x="5943600" y="2058194"/>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sp>
        <p:nvSpPr>
          <p:cNvPr id="49" name="Rectangle 48"/>
          <p:cNvSpPr/>
          <p:nvPr/>
        </p:nvSpPr>
        <p:spPr bwMode="auto">
          <a:xfrm>
            <a:off x="5029200" y="1373982"/>
            <a:ext cx="914400" cy="914400"/>
          </a:xfrm>
          <a:prstGeom prst="rect">
            <a:avLst/>
          </a:prstGeom>
          <a:solidFill>
            <a:srgbClr val="CCFF66"/>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50" name="Straight Connector 49"/>
          <p:cNvCxnSpPr>
            <a:stCxn id="49" idx="0"/>
            <a:endCxn id="49" idx="2"/>
          </p:cNvCxnSpPr>
          <p:nvPr/>
        </p:nvCxnSpPr>
        <p:spPr bwMode="auto">
          <a:xfrm rot="16200000" flipH="1">
            <a:off x="5029200" y="1831182"/>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51" name="Straight Connector 50"/>
          <p:cNvCxnSpPr/>
          <p:nvPr/>
        </p:nvCxnSpPr>
        <p:spPr bwMode="auto">
          <a:xfrm rot="16200000" flipH="1">
            <a:off x="4801394" y="1830388"/>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52" name="Straight Connector 51"/>
          <p:cNvCxnSpPr/>
          <p:nvPr/>
        </p:nvCxnSpPr>
        <p:spPr bwMode="auto">
          <a:xfrm rot="16200000" flipH="1">
            <a:off x="5257006" y="1829594"/>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53" name="Straight Connector 52"/>
          <p:cNvCxnSpPr>
            <a:stCxn id="49" idx="1"/>
            <a:endCxn id="49" idx="3"/>
          </p:cNvCxnSpPr>
          <p:nvPr/>
        </p:nvCxnSpPr>
        <p:spPr bwMode="auto">
          <a:xfrm rot="10800000" flipH="1">
            <a:off x="5029200" y="1831182"/>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54" name="Straight Connector 53"/>
          <p:cNvCxnSpPr/>
          <p:nvPr/>
        </p:nvCxnSpPr>
        <p:spPr bwMode="auto">
          <a:xfrm rot="10800000" flipH="1">
            <a:off x="5029200" y="1602583"/>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55" name="Straight Connector 54"/>
          <p:cNvCxnSpPr/>
          <p:nvPr/>
        </p:nvCxnSpPr>
        <p:spPr bwMode="auto">
          <a:xfrm rot="10800000" flipH="1">
            <a:off x="5029200" y="2058194"/>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grpSp>
        <p:nvGrpSpPr>
          <p:cNvPr id="5" name="Group 128"/>
          <p:cNvGrpSpPr/>
          <p:nvPr/>
        </p:nvGrpSpPr>
        <p:grpSpPr>
          <a:xfrm>
            <a:off x="7086600" y="3657601"/>
            <a:ext cx="1828800" cy="1829593"/>
            <a:chOff x="7162801" y="4948234"/>
            <a:chExt cx="914400" cy="916385"/>
          </a:xfrm>
        </p:grpSpPr>
        <p:sp>
          <p:nvSpPr>
            <p:cNvPr id="61" name="Rectangle 60"/>
            <p:cNvSpPr/>
            <p:nvPr/>
          </p:nvSpPr>
          <p:spPr bwMode="auto">
            <a:xfrm>
              <a:off x="7162801" y="4948234"/>
              <a:ext cx="914400" cy="914400"/>
            </a:xfrm>
            <a:prstGeom prst="rect">
              <a:avLst/>
            </a:prstGeom>
            <a:solidFill>
              <a:srgbClr val="F2F2F2"/>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101" name="Rectangle 100"/>
            <p:cNvSpPr/>
            <p:nvPr/>
          </p:nvSpPr>
          <p:spPr bwMode="auto">
            <a:xfrm>
              <a:off x="7162801" y="4949821"/>
              <a:ext cx="457200" cy="456406"/>
            </a:xfrm>
            <a:prstGeom prst="rect">
              <a:avLst/>
            </a:prstGeom>
            <a:solidFill>
              <a:srgbClr val="66FFCC"/>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02" name="Straight Connector 101"/>
            <p:cNvCxnSpPr/>
            <p:nvPr/>
          </p:nvCxnSpPr>
          <p:spPr bwMode="auto">
            <a:xfrm rot="16200000" flipH="1">
              <a:off x="7163198" y="5407022"/>
              <a:ext cx="914400" cy="794"/>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03" name="Straight Connector 102"/>
            <p:cNvCxnSpPr/>
            <p:nvPr/>
          </p:nvCxnSpPr>
          <p:spPr bwMode="auto">
            <a:xfrm rot="16200000" flipH="1">
              <a:off x="6934995" y="5405435"/>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04" name="Straight Connector 103"/>
            <p:cNvCxnSpPr/>
            <p:nvPr/>
          </p:nvCxnSpPr>
          <p:spPr bwMode="auto">
            <a:xfrm rot="16200000" flipH="1">
              <a:off x="7390607" y="5404641"/>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05" name="Straight Connector 104"/>
            <p:cNvCxnSpPr/>
            <p:nvPr/>
          </p:nvCxnSpPr>
          <p:spPr bwMode="auto">
            <a:xfrm rot="10800000" flipH="1">
              <a:off x="7162801" y="5405432"/>
              <a:ext cx="914400" cy="795"/>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06" name="Straight Connector 105"/>
            <p:cNvCxnSpPr/>
            <p:nvPr/>
          </p:nvCxnSpPr>
          <p:spPr bwMode="auto">
            <a:xfrm rot="10800000" flipH="1">
              <a:off x="7162801" y="517763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07" name="Straight Connector 106"/>
            <p:cNvCxnSpPr/>
            <p:nvPr/>
          </p:nvCxnSpPr>
          <p:spPr bwMode="auto">
            <a:xfrm rot="10800000" flipH="1">
              <a:off x="7162801" y="5633241"/>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grpSp>
      <p:grpSp>
        <p:nvGrpSpPr>
          <p:cNvPr id="6" name="Group 150"/>
          <p:cNvGrpSpPr/>
          <p:nvPr/>
        </p:nvGrpSpPr>
        <p:grpSpPr>
          <a:xfrm>
            <a:off x="5410200" y="3352800"/>
            <a:ext cx="2667000" cy="1295400"/>
            <a:chOff x="5410200" y="4267200"/>
            <a:chExt cx="2667000" cy="1295400"/>
          </a:xfrm>
          <a:effectLst>
            <a:glow rad="101600">
              <a:srgbClr val="008000">
                <a:alpha val="75000"/>
              </a:srgbClr>
            </a:glow>
          </a:effectLst>
        </p:grpSpPr>
        <p:sp>
          <p:nvSpPr>
            <p:cNvPr id="130" name="Rectangle 129"/>
            <p:cNvSpPr/>
            <p:nvPr/>
          </p:nvSpPr>
          <p:spPr bwMode="auto">
            <a:xfrm>
              <a:off x="5410200" y="4267200"/>
              <a:ext cx="1066800" cy="1066800"/>
            </a:xfrm>
            <a:prstGeom prst="rect">
              <a:avLst/>
            </a:prstGeom>
            <a:noFill/>
            <a:ln w="19050" cap="flat" cmpd="sng" algn="ctr">
              <a:solidFill>
                <a:srgbClr val="80FF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33" name="Curved Connector 132"/>
            <p:cNvCxnSpPr>
              <a:stCxn id="130" idx="3"/>
              <a:endCxn id="149" idx="1"/>
            </p:cNvCxnSpPr>
            <p:nvPr/>
          </p:nvCxnSpPr>
          <p:spPr bwMode="auto">
            <a:xfrm>
              <a:off x="6477000" y="4800600"/>
              <a:ext cx="533400" cy="228600"/>
            </a:xfrm>
            <a:prstGeom prst="curvedConnector3">
              <a:avLst>
                <a:gd name="adj1" fmla="val 50000"/>
              </a:avLst>
            </a:prstGeom>
            <a:solidFill>
              <a:schemeClr val="accent1"/>
            </a:solidFill>
            <a:ln w="38100" cap="flat" cmpd="sng" algn="ctr">
              <a:solidFill>
                <a:srgbClr val="80FF00"/>
              </a:solidFill>
              <a:prstDash val="solid"/>
              <a:round/>
              <a:headEnd type="none" w="med" len="med"/>
              <a:tailEnd type="stealth" w="lg" len="med"/>
            </a:ln>
            <a:effectLst/>
          </p:spPr>
        </p:cxnSp>
        <p:sp>
          <p:nvSpPr>
            <p:cNvPr id="149" name="Rectangle 148"/>
            <p:cNvSpPr/>
            <p:nvPr/>
          </p:nvSpPr>
          <p:spPr bwMode="auto">
            <a:xfrm>
              <a:off x="7010400" y="4495800"/>
              <a:ext cx="1066800" cy="1066800"/>
            </a:xfrm>
            <a:prstGeom prst="rect">
              <a:avLst/>
            </a:prstGeom>
            <a:noFill/>
            <a:ln w="19050" cap="flat" cmpd="sng" algn="ctr">
              <a:solidFill>
                <a:srgbClr val="80FF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grpSp>
      <p:grpSp>
        <p:nvGrpSpPr>
          <p:cNvPr id="21" name="Group 128"/>
          <p:cNvGrpSpPr/>
          <p:nvPr/>
        </p:nvGrpSpPr>
        <p:grpSpPr>
          <a:xfrm>
            <a:off x="5486400" y="3428999"/>
            <a:ext cx="914400" cy="913610"/>
            <a:chOff x="7277101" y="4949028"/>
            <a:chExt cx="457200" cy="457598"/>
          </a:xfrm>
        </p:grpSpPr>
        <p:sp>
          <p:nvSpPr>
            <p:cNvPr id="46" name="Rectangle 45"/>
            <p:cNvSpPr/>
            <p:nvPr/>
          </p:nvSpPr>
          <p:spPr bwMode="auto">
            <a:xfrm>
              <a:off x="7277101" y="4949028"/>
              <a:ext cx="457200" cy="457200"/>
            </a:xfrm>
            <a:prstGeom prst="rect">
              <a:avLst/>
            </a:prstGeom>
            <a:solidFill>
              <a:srgbClr val="66FFCC"/>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48" name="Straight Connector 47"/>
            <p:cNvCxnSpPr>
              <a:endCxn id="46" idx="2"/>
            </p:cNvCxnSpPr>
            <p:nvPr/>
          </p:nvCxnSpPr>
          <p:spPr bwMode="auto">
            <a:xfrm rot="5400000">
              <a:off x="7277101" y="5177629"/>
              <a:ext cx="457200" cy="794"/>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58" name="Straight Connector 57"/>
            <p:cNvCxnSpPr>
              <a:endCxn id="46" idx="3"/>
            </p:cNvCxnSpPr>
            <p:nvPr/>
          </p:nvCxnSpPr>
          <p:spPr bwMode="auto">
            <a:xfrm flipV="1">
              <a:off x="7277101" y="5177628"/>
              <a:ext cx="457200" cy="1589"/>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grpSp>
      <p:sp>
        <p:nvSpPr>
          <p:cNvPr id="60" name="TextBox 59"/>
          <p:cNvSpPr txBox="1"/>
          <p:nvPr/>
        </p:nvSpPr>
        <p:spPr>
          <a:xfrm>
            <a:off x="6172200" y="4572000"/>
            <a:ext cx="914400" cy="457200"/>
          </a:xfrm>
          <a:prstGeom prst="rect">
            <a:avLst/>
          </a:prstGeom>
          <a:noFill/>
          <a:effectLst/>
        </p:spPr>
        <p:txBody>
          <a:bodyPr wrap="none" lIns="0" tIns="0" rIns="0" bIns="0" rtlCol="0" anchor="ctr" anchorCtr="0">
            <a:noAutofit/>
          </a:bodyPr>
          <a:lstStyle/>
          <a:p>
            <a:pPr algn="ctr"/>
            <a:r>
              <a:rPr lang="en-US" sz="1600" b="1" dirty="0" smtClean="0">
                <a:solidFill>
                  <a:srgbClr val="80FF00"/>
                </a:solidFill>
                <a:effectLst>
                  <a:glow rad="101600">
                    <a:srgbClr val="008000">
                      <a:alpha val="75000"/>
                    </a:srgbClr>
                  </a:glow>
                </a:effectLst>
              </a:rPr>
              <a:t>Copy</a:t>
            </a:r>
          </a:p>
          <a:p>
            <a:pPr algn="ctr"/>
            <a:r>
              <a:rPr lang="en-US" sz="1600" b="1" dirty="0" smtClean="0">
                <a:solidFill>
                  <a:srgbClr val="80FF00"/>
                </a:solidFill>
                <a:effectLst>
                  <a:glow rad="101600">
                    <a:srgbClr val="008000">
                      <a:alpha val="75000"/>
                    </a:srgbClr>
                  </a:glow>
                </a:effectLst>
              </a:rPr>
              <a:t>MPI Receive</a:t>
            </a:r>
          </a:p>
          <a:p>
            <a:pPr algn="ctr"/>
            <a:r>
              <a:rPr lang="en-US" sz="1600" b="1" dirty="0" smtClean="0">
                <a:solidFill>
                  <a:srgbClr val="80FF00"/>
                </a:solidFill>
                <a:effectLst>
                  <a:glow rad="101600">
                    <a:srgbClr val="008000">
                      <a:alpha val="75000"/>
                    </a:srgbClr>
                  </a:glow>
                </a:effectLst>
              </a:rPr>
              <a:t>Buffer into Box</a:t>
            </a:r>
            <a:endParaRPr lang="en-US" sz="1600" b="1" dirty="0">
              <a:solidFill>
                <a:srgbClr val="80FF00"/>
              </a:solidFill>
              <a:effectLst>
                <a:glow rad="101600">
                  <a:srgbClr val="008000">
                    <a:alpha val="75000"/>
                  </a:srgbClr>
                </a:glow>
              </a:effectLst>
            </a:endParaRPr>
          </a:p>
        </p:txBody>
      </p:sp>
      <p:sp>
        <p:nvSpPr>
          <p:cNvPr id="57" name="Title 1"/>
          <p:cNvSpPr>
            <a:spLocks noGrp="1"/>
          </p:cNvSpPr>
          <p:nvPr>
            <p:ph type="title"/>
          </p:nvPr>
        </p:nvSpPr>
        <p:spPr>
          <a:xfrm>
            <a:off x="1370013" y="0"/>
            <a:ext cx="6399212" cy="914400"/>
          </a:xfrm>
        </p:spPr>
        <p:txBody>
          <a:bodyPr/>
          <a:lstStyle/>
          <a:p>
            <a:r>
              <a:rPr lang="en-US" dirty="0" smtClean="0"/>
              <a:t>Blocks (use case #4)</a:t>
            </a:r>
            <a:br>
              <a:rPr lang="en-US" dirty="0" smtClean="0"/>
            </a:br>
            <a:r>
              <a:rPr lang="en-US" sz="1600" dirty="0" smtClean="0"/>
              <a:t>Restriction and Interpolation</a:t>
            </a:r>
            <a:endParaRPr lang="en-US" sz="16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1143000"/>
            <a:ext cx="4421187" cy="5256213"/>
          </a:xfrm>
        </p:spPr>
        <p:txBody>
          <a:bodyPr/>
          <a:lstStyle/>
          <a:p>
            <a:r>
              <a:rPr lang="en-US" sz="1800" dirty="0" smtClean="0"/>
              <a:t>HPGMG leverages the block mechanism for distributed restriction and interpolation (prolongation)</a:t>
            </a:r>
          </a:p>
          <a:p>
            <a:endParaRPr lang="en-US" sz="1800" dirty="0" smtClean="0"/>
          </a:p>
          <a:p>
            <a:r>
              <a:rPr lang="en-US" sz="1800" dirty="0" smtClean="0"/>
              <a:t>However, rather than just block copy (ghost zones), operations can be block restrict or block interpolation</a:t>
            </a:r>
          </a:p>
          <a:p>
            <a:endParaRPr lang="en-US" sz="1800" dirty="0" smtClean="0"/>
          </a:p>
          <a:p>
            <a:r>
              <a:rPr lang="en-US" sz="1800" dirty="0" smtClean="0"/>
              <a:t>For restriction…</a:t>
            </a:r>
          </a:p>
          <a:p>
            <a:pPr lvl="1"/>
            <a:r>
              <a:rPr lang="en-US" sz="1200" dirty="0" smtClean="0">
                <a:solidFill>
                  <a:srgbClr val="000000"/>
                </a:solidFill>
              </a:rPr>
              <a:t>pack list (restrict box-&gt;MPI buffer)</a:t>
            </a:r>
          </a:p>
          <a:p>
            <a:pPr lvl="1"/>
            <a:r>
              <a:rPr lang="en-US" sz="1200" b="1" dirty="0" smtClean="0">
                <a:solidFill>
                  <a:srgbClr val="0000FF"/>
                </a:solidFill>
              </a:rPr>
              <a:t>local list (restrict box-&gt;box)</a:t>
            </a:r>
          </a:p>
          <a:p>
            <a:pPr lvl="1"/>
            <a:r>
              <a:rPr lang="en-US" sz="1200" dirty="0" smtClean="0"/>
              <a:t>unpack list (copy MPI buffer-&gt;box)</a:t>
            </a:r>
          </a:p>
          <a:p>
            <a:endParaRPr lang="en-US" sz="1800" dirty="0" smtClean="0"/>
          </a:p>
          <a:p>
            <a:endParaRPr lang="en-US" sz="1800"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43</a:t>
            </a:fld>
            <a:endParaRPr lang="en-US"/>
          </a:p>
        </p:txBody>
      </p:sp>
      <p:sp>
        <p:nvSpPr>
          <p:cNvPr id="7" name="Rectangle 6"/>
          <p:cNvSpPr/>
          <p:nvPr/>
        </p:nvSpPr>
        <p:spPr bwMode="auto">
          <a:xfrm>
            <a:off x="5029200" y="2282030"/>
            <a:ext cx="914400" cy="914400"/>
          </a:xfrm>
          <a:prstGeom prst="rect">
            <a:avLst/>
          </a:prstGeom>
          <a:solidFill>
            <a:srgbClr val="66FFCC"/>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8" name="Straight Connector 7"/>
          <p:cNvCxnSpPr>
            <a:stCxn id="7" idx="0"/>
            <a:endCxn id="7" idx="2"/>
          </p:cNvCxnSpPr>
          <p:nvPr/>
        </p:nvCxnSpPr>
        <p:spPr bwMode="auto">
          <a:xfrm rot="16200000" flipH="1">
            <a:off x="5029200" y="273923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9" name="Straight Connector 8"/>
          <p:cNvCxnSpPr/>
          <p:nvPr/>
        </p:nvCxnSpPr>
        <p:spPr bwMode="auto">
          <a:xfrm rot="16200000" flipH="1">
            <a:off x="4801394" y="2738436"/>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0" name="Straight Connector 9"/>
          <p:cNvCxnSpPr/>
          <p:nvPr/>
        </p:nvCxnSpPr>
        <p:spPr bwMode="auto">
          <a:xfrm rot="16200000" flipH="1">
            <a:off x="5257006" y="2737642"/>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1" name="Straight Connector 10"/>
          <p:cNvCxnSpPr>
            <a:stCxn id="7" idx="1"/>
            <a:endCxn id="7" idx="3"/>
          </p:cNvCxnSpPr>
          <p:nvPr/>
        </p:nvCxnSpPr>
        <p:spPr bwMode="auto">
          <a:xfrm rot="10800000" flipH="1">
            <a:off x="5029200" y="273923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2" name="Straight Connector 11"/>
          <p:cNvCxnSpPr/>
          <p:nvPr/>
        </p:nvCxnSpPr>
        <p:spPr bwMode="auto">
          <a:xfrm rot="10800000" flipH="1">
            <a:off x="5029200" y="2510631"/>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3" name="Straight Connector 12"/>
          <p:cNvCxnSpPr/>
          <p:nvPr/>
        </p:nvCxnSpPr>
        <p:spPr bwMode="auto">
          <a:xfrm rot="10800000" flipH="1">
            <a:off x="5029200" y="2966242"/>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sp>
        <p:nvSpPr>
          <p:cNvPr id="14" name="Rectangle 13"/>
          <p:cNvSpPr/>
          <p:nvPr/>
        </p:nvSpPr>
        <p:spPr bwMode="auto">
          <a:xfrm>
            <a:off x="5943600" y="2285206"/>
            <a:ext cx="914400" cy="914400"/>
          </a:xfrm>
          <a:prstGeom prst="rect">
            <a:avLst/>
          </a:prstGeom>
          <a:solidFill>
            <a:srgbClr val="66FFCC"/>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5" name="Straight Connector 14"/>
          <p:cNvCxnSpPr>
            <a:stCxn id="14" idx="0"/>
            <a:endCxn id="14" idx="2"/>
          </p:cNvCxnSpPr>
          <p:nvPr/>
        </p:nvCxnSpPr>
        <p:spPr bwMode="auto">
          <a:xfrm rot="16200000" flipH="1">
            <a:off x="5943600" y="2742406"/>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6" name="Straight Connector 15"/>
          <p:cNvCxnSpPr/>
          <p:nvPr/>
        </p:nvCxnSpPr>
        <p:spPr bwMode="auto">
          <a:xfrm rot="16200000" flipH="1">
            <a:off x="5715794" y="2741612"/>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7" name="Straight Connector 16"/>
          <p:cNvCxnSpPr/>
          <p:nvPr/>
        </p:nvCxnSpPr>
        <p:spPr bwMode="auto">
          <a:xfrm rot="16200000" flipH="1">
            <a:off x="6171406" y="2740818"/>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8" name="Straight Connector 17"/>
          <p:cNvCxnSpPr>
            <a:stCxn id="14" idx="1"/>
            <a:endCxn id="14" idx="3"/>
          </p:cNvCxnSpPr>
          <p:nvPr/>
        </p:nvCxnSpPr>
        <p:spPr bwMode="auto">
          <a:xfrm rot="10800000" flipH="1">
            <a:off x="5943600" y="2742406"/>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9" name="Straight Connector 18"/>
          <p:cNvCxnSpPr/>
          <p:nvPr/>
        </p:nvCxnSpPr>
        <p:spPr bwMode="auto">
          <a:xfrm rot="10800000" flipH="1">
            <a:off x="5943600" y="2513807"/>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20" name="Straight Connector 19"/>
          <p:cNvCxnSpPr/>
          <p:nvPr/>
        </p:nvCxnSpPr>
        <p:spPr bwMode="auto">
          <a:xfrm rot="10800000" flipH="1">
            <a:off x="5943600" y="2969418"/>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sp>
        <p:nvSpPr>
          <p:cNvPr id="35" name="Rectangle 34"/>
          <p:cNvSpPr/>
          <p:nvPr/>
        </p:nvSpPr>
        <p:spPr bwMode="auto">
          <a:xfrm>
            <a:off x="5943600" y="1373982"/>
            <a:ext cx="914400" cy="914400"/>
          </a:xfrm>
          <a:prstGeom prst="rect">
            <a:avLst/>
          </a:prstGeom>
          <a:solidFill>
            <a:srgbClr val="CCFF66"/>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36" name="Straight Connector 35"/>
          <p:cNvCxnSpPr>
            <a:stCxn id="35" idx="0"/>
            <a:endCxn id="35" idx="2"/>
          </p:cNvCxnSpPr>
          <p:nvPr/>
        </p:nvCxnSpPr>
        <p:spPr bwMode="auto">
          <a:xfrm rot="16200000" flipH="1">
            <a:off x="5943600" y="1831182"/>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37" name="Straight Connector 36"/>
          <p:cNvCxnSpPr/>
          <p:nvPr/>
        </p:nvCxnSpPr>
        <p:spPr bwMode="auto">
          <a:xfrm rot="16200000" flipH="1">
            <a:off x="5715794" y="1830388"/>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38" name="Straight Connector 37"/>
          <p:cNvCxnSpPr/>
          <p:nvPr/>
        </p:nvCxnSpPr>
        <p:spPr bwMode="auto">
          <a:xfrm rot="16200000" flipH="1">
            <a:off x="6171406" y="1829594"/>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39" name="Straight Connector 38"/>
          <p:cNvCxnSpPr>
            <a:stCxn id="35" idx="1"/>
            <a:endCxn id="35" idx="3"/>
          </p:cNvCxnSpPr>
          <p:nvPr/>
        </p:nvCxnSpPr>
        <p:spPr bwMode="auto">
          <a:xfrm rot="10800000" flipH="1">
            <a:off x="5943600" y="1831182"/>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40" name="Straight Connector 39"/>
          <p:cNvCxnSpPr/>
          <p:nvPr/>
        </p:nvCxnSpPr>
        <p:spPr bwMode="auto">
          <a:xfrm rot="10800000" flipH="1">
            <a:off x="5943600" y="1602583"/>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41" name="Straight Connector 40"/>
          <p:cNvCxnSpPr/>
          <p:nvPr/>
        </p:nvCxnSpPr>
        <p:spPr bwMode="auto">
          <a:xfrm rot="10800000" flipH="1">
            <a:off x="5943600" y="2058194"/>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sp>
        <p:nvSpPr>
          <p:cNvPr id="49" name="Rectangle 48"/>
          <p:cNvSpPr/>
          <p:nvPr/>
        </p:nvSpPr>
        <p:spPr bwMode="auto">
          <a:xfrm>
            <a:off x="5029200" y="1373982"/>
            <a:ext cx="914400" cy="914400"/>
          </a:xfrm>
          <a:prstGeom prst="rect">
            <a:avLst/>
          </a:prstGeom>
          <a:solidFill>
            <a:srgbClr val="CCFF66"/>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50" name="Straight Connector 49"/>
          <p:cNvCxnSpPr>
            <a:stCxn id="49" idx="0"/>
            <a:endCxn id="49" idx="2"/>
          </p:cNvCxnSpPr>
          <p:nvPr/>
        </p:nvCxnSpPr>
        <p:spPr bwMode="auto">
          <a:xfrm rot="16200000" flipH="1">
            <a:off x="5029200" y="1831182"/>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51" name="Straight Connector 50"/>
          <p:cNvCxnSpPr/>
          <p:nvPr/>
        </p:nvCxnSpPr>
        <p:spPr bwMode="auto">
          <a:xfrm rot="16200000" flipH="1">
            <a:off x="4801394" y="1830388"/>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52" name="Straight Connector 51"/>
          <p:cNvCxnSpPr/>
          <p:nvPr/>
        </p:nvCxnSpPr>
        <p:spPr bwMode="auto">
          <a:xfrm rot="16200000" flipH="1">
            <a:off x="5257006" y="1829594"/>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53" name="Straight Connector 52"/>
          <p:cNvCxnSpPr>
            <a:stCxn id="49" idx="1"/>
            <a:endCxn id="49" idx="3"/>
          </p:cNvCxnSpPr>
          <p:nvPr/>
        </p:nvCxnSpPr>
        <p:spPr bwMode="auto">
          <a:xfrm rot="10800000" flipH="1">
            <a:off x="5029200" y="1831182"/>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54" name="Straight Connector 53"/>
          <p:cNvCxnSpPr/>
          <p:nvPr/>
        </p:nvCxnSpPr>
        <p:spPr bwMode="auto">
          <a:xfrm rot="10800000" flipH="1">
            <a:off x="5029200" y="1602583"/>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cxnSp>
        <p:nvCxnSpPr>
          <p:cNvPr id="55" name="Straight Connector 54"/>
          <p:cNvCxnSpPr/>
          <p:nvPr/>
        </p:nvCxnSpPr>
        <p:spPr bwMode="auto">
          <a:xfrm rot="10800000" flipH="1">
            <a:off x="5029200" y="2058194"/>
            <a:ext cx="914400" cy="1588"/>
          </a:xfrm>
          <a:prstGeom prst="line">
            <a:avLst/>
          </a:prstGeom>
          <a:solidFill>
            <a:srgbClr val="CCFF66"/>
          </a:solidFill>
          <a:ln w="6350" cap="flat" cmpd="sng" algn="ctr">
            <a:solidFill>
              <a:schemeClr val="bg1">
                <a:lumMod val="50000"/>
              </a:schemeClr>
            </a:solidFill>
            <a:prstDash val="solid"/>
            <a:round/>
            <a:headEnd type="none" w="med" len="med"/>
            <a:tailEnd type="none" w="med" len="med"/>
          </a:ln>
          <a:effectLst/>
        </p:spPr>
      </p:cxnSp>
      <p:grpSp>
        <p:nvGrpSpPr>
          <p:cNvPr id="5" name="Group 128"/>
          <p:cNvGrpSpPr/>
          <p:nvPr/>
        </p:nvGrpSpPr>
        <p:grpSpPr>
          <a:xfrm>
            <a:off x="7086600" y="3657599"/>
            <a:ext cx="1828800" cy="1828800"/>
            <a:chOff x="7162801" y="4948234"/>
            <a:chExt cx="914400" cy="915988"/>
          </a:xfrm>
        </p:grpSpPr>
        <p:sp>
          <p:nvSpPr>
            <p:cNvPr id="46" name="Rectangle 45"/>
            <p:cNvSpPr/>
            <p:nvPr/>
          </p:nvSpPr>
          <p:spPr bwMode="auto">
            <a:xfrm>
              <a:off x="7162801" y="4948234"/>
              <a:ext cx="914400" cy="914400"/>
            </a:xfrm>
            <a:prstGeom prst="rect">
              <a:avLst/>
            </a:prstGeom>
            <a:solidFill>
              <a:srgbClr val="66FFCC"/>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02" name="Straight Connector 101"/>
            <p:cNvCxnSpPr/>
            <p:nvPr/>
          </p:nvCxnSpPr>
          <p:spPr bwMode="auto">
            <a:xfrm rot="16200000" flipH="1">
              <a:off x="7163595" y="5406228"/>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03" name="Straight Connector 102"/>
            <p:cNvCxnSpPr/>
            <p:nvPr/>
          </p:nvCxnSpPr>
          <p:spPr bwMode="auto">
            <a:xfrm rot="16200000" flipH="1">
              <a:off x="6934995" y="5405435"/>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04" name="Straight Connector 103"/>
            <p:cNvCxnSpPr/>
            <p:nvPr/>
          </p:nvCxnSpPr>
          <p:spPr bwMode="auto">
            <a:xfrm rot="16200000" flipH="1">
              <a:off x="7390607" y="5404641"/>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05" name="Straight Connector 104"/>
            <p:cNvCxnSpPr/>
            <p:nvPr/>
          </p:nvCxnSpPr>
          <p:spPr bwMode="auto">
            <a:xfrm rot="10800000" flipH="1">
              <a:off x="7162801" y="540464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06" name="Straight Connector 105"/>
            <p:cNvCxnSpPr/>
            <p:nvPr/>
          </p:nvCxnSpPr>
          <p:spPr bwMode="auto">
            <a:xfrm rot="10800000" flipH="1">
              <a:off x="7162801" y="5177630"/>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cxnSp>
          <p:nvCxnSpPr>
            <p:cNvPr id="107" name="Straight Connector 106"/>
            <p:cNvCxnSpPr/>
            <p:nvPr/>
          </p:nvCxnSpPr>
          <p:spPr bwMode="auto">
            <a:xfrm rot="10800000" flipH="1">
              <a:off x="7162801" y="5633241"/>
              <a:ext cx="914400" cy="1588"/>
            </a:xfrm>
            <a:prstGeom prst="line">
              <a:avLst/>
            </a:prstGeom>
            <a:solidFill>
              <a:srgbClr val="66FFCC"/>
            </a:solidFill>
            <a:ln w="6350" cap="flat" cmpd="sng" algn="ctr">
              <a:solidFill>
                <a:schemeClr val="bg1">
                  <a:lumMod val="50000"/>
                </a:schemeClr>
              </a:solidFill>
              <a:prstDash val="solid"/>
              <a:round/>
              <a:headEnd type="none" w="med" len="med"/>
              <a:tailEnd type="none" w="med" len="med"/>
            </a:ln>
            <a:effectLst/>
          </p:spPr>
        </p:cxnSp>
      </p:grpSp>
      <p:grpSp>
        <p:nvGrpSpPr>
          <p:cNvPr id="6" name="Group 150"/>
          <p:cNvGrpSpPr/>
          <p:nvPr/>
        </p:nvGrpSpPr>
        <p:grpSpPr>
          <a:xfrm>
            <a:off x="4953000" y="2209800"/>
            <a:ext cx="3124200" cy="3352800"/>
            <a:chOff x="4953000" y="2209800"/>
            <a:chExt cx="3124200" cy="3352800"/>
          </a:xfrm>
          <a:effectLst>
            <a:glow rad="101600">
              <a:srgbClr val="008000">
                <a:alpha val="75000"/>
              </a:srgbClr>
            </a:glow>
          </a:effectLst>
        </p:grpSpPr>
        <p:sp>
          <p:nvSpPr>
            <p:cNvPr id="130" name="Rectangle 129"/>
            <p:cNvSpPr/>
            <p:nvPr/>
          </p:nvSpPr>
          <p:spPr bwMode="auto">
            <a:xfrm>
              <a:off x="4953000" y="2209800"/>
              <a:ext cx="1066800" cy="1066800"/>
            </a:xfrm>
            <a:prstGeom prst="rect">
              <a:avLst/>
            </a:prstGeom>
            <a:noFill/>
            <a:ln w="19050" cap="flat" cmpd="sng" algn="ctr">
              <a:solidFill>
                <a:srgbClr val="80FF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33" name="Curved Connector 132"/>
            <p:cNvCxnSpPr>
              <a:stCxn id="130" idx="2"/>
              <a:endCxn id="149" idx="0"/>
            </p:cNvCxnSpPr>
            <p:nvPr/>
          </p:nvCxnSpPr>
          <p:spPr bwMode="auto">
            <a:xfrm rot="16200000" flipH="1">
              <a:off x="5905500" y="2857500"/>
              <a:ext cx="1219200" cy="2057400"/>
            </a:xfrm>
            <a:prstGeom prst="curvedConnector3">
              <a:avLst>
                <a:gd name="adj1" fmla="val 50000"/>
              </a:avLst>
            </a:prstGeom>
            <a:solidFill>
              <a:schemeClr val="accent1"/>
            </a:solidFill>
            <a:ln w="38100" cap="flat" cmpd="sng" algn="ctr">
              <a:solidFill>
                <a:srgbClr val="80FF00"/>
              </a:solidFill>
              <a:prstDash val="solid"/>
              <a:round/>
              <a:headEnd type="none" w="med" len="med"/>
              <a:tailEnd type="stealth" w="lg" len="med"/>
            </a:ln>
            <a:effectLst/>
          </p:spPr>
        </p:cxnSp>
        <p:sp>
          <p:nvSpPr>
            <p:cNvPr id="149" name="Rectangle 148"/>
            <p:cNvSpPr/>
            <p:nvPr/>
          </p:nvSpPr>
          <p:spPr bwMode="auto">
            <a:xfrm>
              <a:off x="7010400" y="4495800"/>
              <a:ext cx="1066800" cy="1066800"/>
            </a:xfrm>
            <a:prstGeom prst="rect">
              <a:avLst/>
            </a:prstGeom>
            <a:noFill/>
            <a:ln w="19050" cap="flat" cmpd="sng" algn="ctr">
              <a:solidFill>
                <a:srgbClr val="80FF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grpSp>
      <p:sp>
        <p:nvSpPr>
          <p:cNvPr id="45" name="TextBox 44"/>
          <p:cNvSpPr txBox="1"/>
          <p:nvPr/>
        </p:nvSpPr>
        <p:spPr>
          <a:xfrm>
            <a:off x="5791200" y="3581400"/>
            <a:ext cx="914400" cy="457200"/>
          </a:xfrm>
          <a:prstGeom prst="rect">
            <a:avLst/>
          </a:prstGeom>
          <a:noFill/>
          <a:effectLst/>
        </p:spPr>
        <p:txBody>
          <a:bodyPr wrap="none" lIns="0" tIns="0" rIns="0" bIns="0" rtlCol="0" anchor="ctr" anchorCtr="0">
            <a:noAutofit/>
          </a:bodyPr>
          <a:lstStyle/>
          <a:p>
            <a:pPr algn="ctr"/>
            <a:r>
              <a:rPr lang="en-US" sz="1600" b="1" dirty="0" smtClean="0">
                <a:solidFill>
                  <a:srgbClr val="80FF00"/>
                </a:solidFill>
                <a:effectLst>
                  <a:glow rad="101600">
                    <a:srgbClr val="008000">
                      <a:alpha val="75000"/>
                    </a:srgbClr>
                  </a:glow>
                </a:effectLst>
              </a:rPr>
              <a:t>Local </a:t>
            </a:r>
            <a:r>
              <a:rPr lang="en-US" sz="1600" b="1" dirty="0" err="1" smtClean="0">
                <a:solidFill>
                  <a:srgbClr val="80FF00"/>
                </a:solidFill>
                <a:effectLst>
                  <a:glow rad="101600">
                    <a:srgbClr val="008000">
                      <a:alpha val="75000"/>
                    </a:srgbClr>
                  </a:glow>
                </a:effectLst>
              </a:rPr>
              <a:t>Box</a:t>
            </a:r>
            <a:r>
              <a:rPr lang="en-US" sz="1600" b="1" baseline="30000" dirty="0" err="1" smtClean="0">
                <a:solidFill>
                  <a:srgbClr val="80FF00"/>
                </a:solidFill>
                <a:effectLst>
                  <a:glow rad="101600">
                    <a:srgbClr val="008000">
                      <a:alpha val="75000"/>
                    </a:srgbClr>
                  </a:glow>
                </a:effectLst>
              </a:rPr>
              <a:t>h</a:t>
            </a:r>
            <a:r>
              <a:rPr lang="en-US" sz="1600" b="1" dirty="0" smtClean="0">
                <a:solidFill>
                  <a:srgbClr val="80FF00"/>
                </a:solidFill>
                <a:effectLst>
                  <a:glow rad="101600">
                    <a:srgbClr val="008000">
                      <a:alpha val="75000"/>
                    </a:srgbClr>
                  </a:glow>
                </a:effectLst>
              </a:rPr>
              <a:t> to Box</a:t>
            </a:r>
            <a:r>
              <a:rPr lang="en-US" sz="1600" b="1" baseline="30000" dirty="0" smtClean="0">
                <a:solidFill>
                  <a:srgbClr val="80FF00"/>
                </a:solidFill>
                <a:effectLst>
                  <a:glow rad="101600">
                    <a:srgbClr val="008000">
                      <a:alpha val="75000"/>
                    </a:srgbClr>
                  </a:glow>
                </a:effectLst>
              </a:rPr>
              <a:t>2h</a:t>
            </a:r>
            <a:endParaRPr lang="en-US" sz="1600" b="1" dirty="0" smtClean="0">
              <a:solidFill>
                <a:srgbClr val="80FF00"/>
              </a:solidFill>
              <a:effectLst>
                <a:glow rad="101600">
                  <a:srgbClr val="008000">
                    <a:alpha val="75000"/>
                  </a:srgbClr>
                </a:glow>
              </a:effectLst>
            </a:endParaRPr>
          </a:p>
          <a:p>
            <a:pPr algn="ctr"/>
            <a:r>
              <a:rPr lang="en-US" sz="1600" b="1" dirty="0" smtClean="0">
                <a:solidFill>
                  <a:srgbClr val="80FF00"/>
                </a:solidFill>
                <a:effectLst>
                  <a:glow rad="101600">
                    <a:srgbClr val="008000">
                      <a:alpha val="75000"/>
                    </a:srgbClr>
                  </a:glow>
                </a:effectLst>
              </a:rPr>
              <a:t>Restriction</a:t>
            </a:r>
            <a:endParaRPr lang="en-US" sz="1600" b="1" dirty="0">
              <a:solidFill>
                <a:srgbClr val="80FF00"/>
              </a:solidFill>
              <a:effectLst>
                <a:glow rad="101600">
                  <a:srgbClr val="008000">
                    <a:alpha val="75000"/>
                  </a:srgbClr>
                </a:glow>
              </a:effectLst>
            </a:endParaRPr>
          </a:p>
        </p:txBody>
      </p:sp>
      <p:sp>
        <p:nvSpPr>
          <p:cNvPr id="48" name="Content Placeholder 2"/>
          <p:cNvSpPr txBox="1">
            <a:spLocks/>
          </p:cNvSpPr>
          <p:nvPr/>
        </p:nvSpPr>
        <p:spPr bwMode="auto">
          <a:xfrm>
            <a:off x="457200" y="4802187"/>
            <a:ext cx="4421187" cy="1674813"/>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rgbClr val="000080"/>
              </a:buClr>
              <a:buSzPct val="85000"/>
              <a:buFont typeface="Wingdings" pitchFamily="-110" charset="2"/>
              <a:buChar char="v"/>
              <a:tabLst/>
              <a:defRPr/>
            </a:pPr>
            <a:r>
              <a:rPr kumimoji="0" lang="en-US" sz="1800" b="0" i="0" u="none" strike="noStrike" kern="0" cap="none" spc="0" normalizeH="0" baseline="0" noProof="0" dirty="0" smtClean="0">
                <a:ln>
                  <a:noFill/>
                </a:ln>
                <a:solidFill>
                  <a:schemeClr val="tx1"/>
                </a:solidFill>
                <a:effectLst/>
                <a:uLnTx/>
                <a:uFillTx/>
                <a:latin typeface="+mn-lt"/>
                <a:ea typeface="+mn-ea"/>
                <a:cs typeface="+mn-cs"/>
              </a:rPr>
              <a:t>Interpolation is </a:t>
            </a:r>
            <a:r>
              <a:rPr lang="en-US" sz="1800" kern="0" dirty="0" smtClean="0">
                <a:latin typeface="+mn-lt"/>
                <a:ea typeface="+mn-ea"/>
                <a:cs typeface="+mn-cs"/>
              </a:rPr>
              <a:t>simply the reverse of this process</a:t>
            </a:r>
            <a:r>
              <a:rPr kumimoji="0" lang="en-US" sz="1800" b="0" i="0" u="none" strike="noStrike" kern="0" cap="none" spc="0" normalizeH="0" baseline="0" noProof="0" dirty="0" smtClean="0">
                <a:ln>
                  <a:noFill/>
                </a:ln>
                <a:solidFill>
                  <a:schemeClr val="tx1"/>
                </a:solidFill>
                <a:effectLst/>
                <a:uLnTx/>
                <a:uFillTx/>
                <a:latin typeface="+mn-lt"/>
                <a:ea typeface="+mn-ea"/>
                <a:cs typeface="+mn-cs"/>
              </a:rPr>
              <a:t>…</a:t>
            </a:r>
          </a:p>
          <a:p>
            <a:pPr marL="742950" marR="0" lvl="1" indent="-285750" algn="l" defTabSz="914400" rtl="0" eaLnBrk="1" fontAlgn="base" latinLnBrk="0" hangingPunct="1">
              <a:lnSpc>
                <a:spcPct val="100000"/>
              </a:lnSpc>
              <a:spcBef>
                <a:spcPct val="20000"/>
              </a:spcBef>
              <a:spcAft>
                <a:spcPct val="0"/>
              </a:spcAft>
              <a:buClrTx/>
              <a:buSzTx/>
              <a:buFont typeface="Wingdings" pitchFamily="-110" charset="2"/>
              <a:buChar char="§"/>
              <a:tabLst/>
              <a:defRPr/>
            </a:pPr>
            <a:r>
              <a:rPr kumimoji="0" lang="en-US" sz="1200" b="0" i="0" u="none" strike="noStrike" kern="0" cap="none" spc="0" normalizeH="0" baseline="0" noProof="0" dirty="0" smtClean="0">
                <a:ln>
                  <a:noFill/>
                </a:ln>
                <a:solidFill>
                  <a:srgbClr val="000000"/>
                </a:solidFill>
                <a:effectLst/>
                <a:uLnTx/>
                <a:uFillTx/>
                <a:latin typeface="+mn-lt"/>
                <a:ea typeface="+mn-ea"/>
              </a:rPr>
              <a:t>pack list (interpolate box-&gt;MPI buffer)</a:t>
            </a:r>
          </a:p>
          <a:p>
            <a:pPr marL="742950" marR="0" lvl="1" indent="-285750" algn="l" defTabSz="914400" rtl="0" eaLnBrk="1" fontAlgn="base" latinLnBrk="0" hangingPunct="1">
              <a:lnSpc>
                <a:spcPct val="100000"/>
              </a:lnSpc>
              <a:spcBef>
                <a:spcPct val="20000"/>
              </a:spcBef>
              <a:spcAft>
                <a:spcPct val="0"/>
              </a:spcAft>
              <a:buClrTx/>
              <a:buSzTx/>
              <a:buFont typeface="Wingdings" pitchFamily="-110" charset="2"/>
              <a:buChar char="§"/>
              <a:tabLst/>
              <a:defRPr/>
            </a:pPr>
            <a:r>
              <a:rPr kumimoji="0" lang="en-US" sz="1200" i="0" u="none" strike="noStrike" kern="0" cap="none" spc="0" normalizeH="0" baseline="0" noProof="0" dirty="0" smtClean="0">
                <a:ln>
                  <a:noFill/>
                </a:ln>
                <a:effectLst/>
                <a:uLnTx/>
                <a:uFillTx/>
                <a:latin typeface="+mn-lt"/>
                <a:ea typeface="+mn-ea"/>
              </a:rPr>
              <a:t>local list (interpolate box-&gt;box)</a:t>
            </a:r>
          </a:p>
          <a:p>
            <a:pPr marL="742950" marR="0" lvl="1" indent="-285750" algn="l" defTabSz="914400" rtl="0" eaLnBrk="1" fontAlgn="base" latinLnBrk="0" hangingPunct="1">
              <a:lnSpc>
                <a:spcPct val="100000"/>
              </a:lnSpc>
              <a:spcBef>
                <a:spcPct val="20000"/>
              </a:spcBef>
              <a:spcAft>
                <a:spcPct val="0"/>
              </a:spcAft>
              <a:buClrTx/>
              <a:buSzTx/>
              <a:buFont typeface="Wingdings" pitchFamily="-110" charset="2"/>
              <a:buChar char="§"/>
              <a:tabLst/>
              <a:defRPr/>
            </a:pPr>
            <a:r>
              <a:rPr kumimoji="0" lang="en-US" sz="1200" b="0" i="0" u="none" strike="noStrike" kern="0" cap="none" spc="0" normalizeH="0" baseline="0" noProof="0" dirty="0" smtClean="0">
                <a:ln>
                  <a:noFill/>
                </a:ln>
                <a:solidFill>
                  <a:schemeClr val="tx1"/>
                </a:solidFill>
                <a:effectLst/>
                <a:uLnTx/>
                <a:uFillTx/>
                <a:latin typeface="+mn-lt"/>
                <a:ea typeface="+mn-ea"/>
              </a:rPr>
              <a:t>unpack list (copy MPI buffer-&gt;box)</a:t>
            </a:r>
          </a:p>
          <a:p>
            <a:pPr marL="342900" marR="0" lvl="0" indent="-342900" algn="l" defTabSz="914400" rtl="0" eaLnBrk="1" fontAlgn="base" latinLnBrk="0" hangingPunct="1">
              <a:lnSpc>
                <a:spcPct val="100000"/>
              </a:lnSpc>
              <a:spcBef>
                <a:spcPct val="20000"/>
              </a:spcBef>
              <a:spcAft>
                <a:spcPct val="0"/>
              </a:spcAft>
              <a:buClr>
                <a:srgbClr val="000080"/>
              </a:buClr>
              <a:buSzPct val="85000"/>
              <a:buFont typeface="Wingdings" pitchFamily="-110" charset="2"/>
              <a:buChar char="v"/>
              <a:tabLst/>
              <a:defRPr/>
            </a:pPr>
            <a:endParaRPr kumimoji="0" lang="en-US" sz="1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rgbClr val="000080"/>
              </a:buClr>
              <a:buSzPct val="85000"/>
              <a:buFont typeface="Wingdings" pitchFamily="-110" charset="2"/>
              <a:buChar char="v"/>
              <a:tabLst/>
              <a:defRPr/>
            </a:pPr>
            <a:endParaRPr kumimoji="0" lang="en-US" sz="1800" b="0" i="0" u="none" strike="noStrike" kern="0" cap="none" spc="0" normalizeH="0" baseline="0" noProof="0" dirty="0">
              <a:ln>
                <a:noFill/>
              </a:ln>
              <a:solidFill>
                <a:schemeClr val="tx1"/>
              </a:solidFill>
              <a:effectLst/>
              <a:uLnTx/>
              <a:uFillTx/>
              <a:latin typeface="+mn-lt"/>
              <a:ea typeface="+mn-ea"/>
              <a:cs typeface="+mn-cs"/>
            </a:endParaRPr>
          </a:p>
        </p:txBody>
      </p:sp>
      <p:sp>
        <p:nvSpPr>
          <p:cNvPr id="56" name="Title 1"/>
          <p:cNvSpPr>
            <a:spLocks noGrp="1"/>
          </p:cNvSpPr>
          <p:nvPr>
            <p:ph type="title"/>
          </p:nvPr>
        </p:nvSpPr>
        <p:spPr>
          <a:xfrm>
            <a:off x="1370013" y="0"/>
            <a:ext cx="6399212" cy="914400"/>
          </a:xfrm>
        </p:spPr>
        <p:txBody>
          <a:bodyPr/>
          <a:lstStyle/>
          <a:p>
            <a:r>
              <a:rPr lang="en-US" dirty="0" smtClean="0"/>
              <a:t>Blocks (use case #4)</a:t>
            </a:r>
            <a:br>
              <a:rPr lang="en-US" dirty="0" smtClean="0"/>
            </a:br>
            <a:r>
              <a:rPr lang="en-US" sz="1600" dirty="0" smtClean="0"/>
              <a:t>Restriction and Interpolation</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Issues with Blocks</a:t>
            </a:r>
            <a:endParaRPr lang="en-US" dirty="0"/>
          </a:p>
        </p:txBody>
      </p:sp>
      <p:sp>
        <p:nvSpPr>
          <p:cNvPr id="3" name="Content Placeholder 2"/>
          <p:cNvSpPr>
            <a:spLocks noGrp="1"/>
          </p:cNvSpPr>
          <p:nvPr>
            <p:ph idx="1"/>
          </p:nvPr>
        </p:nvSpPr>
        <p:spPr/>
        <p:txBody>
          <a:bodyPr/>
          <a:lstStyle/>
          <a:p>
            <a:r>
              <a:rPr lang="en-US" dirty="0" smtClean="0"/>
              <a:t>Currently, blocks can the following operations</a:t>
            </a:r>
          </a:p>
          <a:p>
            <a:pPr lvl="1"/>
            <a:r>
              <a:rPr lang="en-US" dirty="0" smtClean="0"/>
              <a:t>box -&gt; box/vector</a:t>
            </a:r>
          </a:p>
          <a:p>
            <a:pPr lvl="1"/>
            <a:r>
              <a:rPr lang="en-US" dirty="0" smtClean="0"/>
              <a:t>box/vector -&gt; pointer</a:t>
            </a:r>
          </a:p>
          <a:p>
            <a:pPr lvl="1"/>
            <a:r>
              <a:rPr lang="en-US" dirty="0" smtClean="0"/>
              <a:t>pointer -&gt; box/vector</a:t>
            </a:r>
          </a:p>
          <a:p>
            <a:pPr lvl="1"/>
            <a:r>
              <a:rPr lang="en-US" dirty="0" smtClean="0"/>
              <a:t>pointer -&gt; pointer</a:t>
            </a:r>
          </a:p>
          <a:p>
            <a:r>
              <a:rPr lang="en-US" dirty="0" smtClean="0"/>
              <a:t>block data structure include a box ID or a pointer (double*)</a:t>
            </a:r>
          </a:p>
          <a:p>
            <a:r>
              <a:rPr lang="en-US" dirty="0" smtClean="0"/>
              <a:t>use of a pointer is a nonissue for unified CPU memory architectures</a:t>
            </a:r>
          </a:p>
          <a:p>
            <a:endParaRPr lang="en-US" dirty="0" smtClean="0"/>
          </a:p>
          <a:p>
            <a:r>
              <a:rPr lang="en-US" b="1" dirty="0" smtClean="0">
                <a:solidFill>
                  <a:srgbClr val="FF0080"/>
                </a:solidFill>
              </a:rPr>
              <a:t>If the presence of a pointer in the block data type is a problem, </a:t>
            </a:r>
            <a:r>
              <a:rPr lang="en-US" b="1" u="sng" dirty="0" smtClean="0">
                <a:solidFill>
                  <a:srgbClr val="FF0080"/>
                </a:solidFill>
              </a:rPr>
              <a:t>let me know</a:t>
            </a:r>
            <a:r>
              <a:rPr lang="en-US" b="1" dirty="0" smtClean="0">
                <a:solidFill>
                  <a:srgbClr val="FF0080"/>
                </a:solidFill>
              </a:rPr>
              <a:t> and I can easily change it to an integer (</a:t>
            </a:r>
            <a:r>
              <a:rPr lang="en-US" b="1" dirty="0" err="1" smtClean="0">
                <a:solidFill>
                  <a:srgbClr val="FF0080"/>
                </a:solidFill>
              </a:rPr>
              <a:t>int</a:t>
            </a:r>
            <a:r>
              <a:rPr lang="en-US" b="1" dirty="0" smtClean="0">
                <a:solidFill>
                  <a:srgbClr val="FF0080"/>
                </a:solidFill>
              </a:rPr>
              <a:t> </a:t>
            </a:r>
            <a:r>
              <a:rPr lang="en-US" b="1" dirty="0" err="1" smtClean="0">
                <a:solidFill>
                  <a:srgbClr val="FF0080"/>
                </a:solidFill>
              </a:rPr>
              <a:t>bufID</a:t>
            </a:r>
            <a:r>
              <a:rPr lang="en-US" b="1" dirty="0" smtClean="0">
                <a:solidFill>
                  <a:srgbClr val="FF0080"/>
                </a:solidFill>
              </a:rPr>
              <a:t>)</a:t>
            </a:r>
            <a:endParaRPr lang="en-US" b="1" dirty="0">
              <a:solidFill>
                <a:srgbClr val="FF0080"/>
              </a:solidFill>
            </a:endParaRPr>
          </a:p>
        </p:txBody>
      </p:sp>
      <p:sp>
        <p:nvSpPr>
          <p:cNvPr id="4" name="Slide Number Placeholder 3"/>
          <p:cNvSpPr>
            <a:spLocks noGrp="1"/>
          </p:cNvSpPr>
          <p:nvPr>
            <p:ph type="sldNum" sz="quarter" idx="10"/>
          </p:nvPr>
        </p:nvSpPr>
        <p:spPr/>
        <p:txBody>
          <a:bodyPr/>
          <a:lstStyle/>
          <a:p>
            <a:fld id="{A6688060-3351-004F-BDDD-4D2330D7A48F}" type="slidenum">
              <a:rPr lang="en-US" smtClean="0"/>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Threading Lists of Blocks</a:t>
            </a:r>
            <a:br>
              <a:rPr lang="en-US" dirty="0" smtClean="0"/>
            </a:br>
            <a:r>
              <a:rPr lang="en-US" sz="1600" dirty="0" smtClean="0"/>
              <a:t>(Currently </a:t>
            </a:r>
            <a:r>
              <a:rPr lang="en-US" sz="1600" dirty="0" err="1" smtClean="0"/>
              <a:t>OpenMP</a:t>
            </a:r>
            <a:r>
              <a:rPr lang="en-US" sz="1600" dirty="0" smtClean="0"/>
              <a:t>, alternate possibilities)</a:t>
            </a:r>
            <a:endParaRPr lang="en-US" sz="1600" dirty="0"/>
          </a:p>
        </p:txBody>
      </p:sp>
      <p:sp>
        <p:nvSpPr>
          <p:cNvPr id="3" name="Content Placeholder 2"/>
          <p:cNvSpPr>
            <a:spLocks noGrp="1"/>
          </p:cNvSpPr>
          <p:nvPr>
            <p:ph idx="1"/>
          </p:nvPr>
        </p:nvSpPr>
        <p:spPr/>
        <p:txBody>
          <a:bodyPr/>
          <a:lstStyle/>
          <a:p>
            <a:r>
              <a:rPr lang="en-US" sz="1800" dirty="0" smtClean="0"/>
              <a:t>HPGMG currently uses </a:t>
            </a:r>
            <a:r>
              <a:rPr lang="en-US" sz="1800" dirty="0" err="1" smtClean="0"/>
              <a:t>OpenMP</a:t>
            </a:r>
            <a:r>
              <a:rPr lang="en-US" sz="1800" dirty="0" smtClean="0"/>
              <a:t> to thread across the list of blocks</a:t>
            </a:r>
          </a:p>
          <a:p>
            <a:r>
              <a:rPr lang="en-US" sz="1800" dirty="0" smtClean="0"/>
              <a:t>HPGMG leverages </a:t>
            </a:r>
            <a:r>
              <a:rPr lang="en-US" sz="1800" b="1" dirty="0" smtClean="0">
                <a:solidFill>
                  <a:srgbClr val="0000FF"/>
                </a:solidFill>
              </a:rPr>
              <a:t>c99’s _</a:t>
            </a:r>
            <a:r>
              <a:rPr lang="en-US" sz="1800" b="1" dirty="0" err="1" smtClean="0">
                <a:solidFill>
                  <a:srgbClr val="0000FF"/>
                </a:solidFill>
              </a:rPr>
              <a:t>Pragma</a:t>
            </a:r>
            <a:r>
              <a:rPr lang="en-US" sz="1800" b="1" dirty="0" smtClean="0">
                <a:solidFill>
                  <a:srgbClr val="0000FF"/>
                </a:solidFill>
              </a:rPr>
              <a:t>( ) </a:t>
            </a:r>
            <a:r>
              <a:rPr lang="en-US" sz="1800" dirty="0" smtClean="0"/>
              <a:t>to hide </a:t>
            </a:r>
            <a:r>
              <a:rPr lang="en-US" sz="1800" dirty="0" err="1" smtClean="0"/>
              <a:t>OpenMP</a:t>
            </a:r>
            <a:r>
              <a:rPr lang="en-US" sz="1800" dirty="0" smtClean="0"/>
              <a:t> </a:t>
            </a:r>
            <a:r>
              <a:rPr lang="en-US" sz="1800" dirty="0" err="1" smtClean="0"/>
              <a:t>pragmas</a:t>
            </a:r>
            <a:r>
              <a:rPr lang="en-US" sz="1800" dirty="0" smtClean="0"/>
              <a:t> inside preprocessor macros…</a:t>
            </a:r>
          </a:p>
          <a:p>
            <a:pPr lvl="1"/>
            <a:r>
              <a:rPr lang="en-US" sz="1400" dirty="0" smtClean="0"/>
              <a:t>allows programmers to change the macro once and have it affect all operators in the code (rather than changing a hundred routines every time one changes </a:t>
            </a:r>
            <a:r>
              <a:rPr lang="en-US" sz="1400" dirty="0" err="1" smtClean="0"/>
              <a:t>OpenMP</a:t>
            </a:r>
            <a:r>
              <a:rPr lang="en-US" sz="1400" dirty="0" smtClean="0"/>
              <a:t> usage)</a:t>
            </a:r>
          </a:p>
          <a:p>
            <a:pPr lvl="1"/>
            <a:r>
              <a:rPr lang="en-US" sz="1400" dirty="0" smtClean="0"/>
              <a:t>currently, there are three flavors… </a:t>
            </a:r>
          </a:p>
          <a:p>
            <a:pPr lvl="2"/>
            <a:r>
              <a:rPr lang="en-US" sz="1000" dirty="0" smtClean="0"/>
              <a:t>parallel execution of the list (smoothers, vector-vector)</a:t>
            </a:r>
          </a:p>
          <a:p>
            <a:pPr lvl="2"/>
            <a:r>
              <a:rPr lang="en-US" sz="1000" dirty="0" smtClean="0"/>
              <a:t>parallel execution of the list </a:t>
            </a:r>
            <a:r>
              <a:rPr lang="en-US" sz="1000" dirty="0" err="1" smtClean="0"/>
              <a:t>w</a:t>
            </a:r>
            <a:r>
              <a:rPr lang="en-US" sz="1000" dirty="0" smtClean="0"/>
              <a:t>/sum reduction (dot products)</a:t>
            </a:r>
          </a:p>
          <a:p>
            <a:pPr lvl="2"/>
            <a:r>
              <a:rPr lang="en-US" sz="1000" dirty="0" smtClean="0"/>
              <a:t>parallel execution of the list </a:t>
            </a:r>
            <a:r>
              <a:rPr lang="en-US" sz="1000" dirty="0" err="1" smtClean="0"/>
              <a:t>w</a:t>
            </a:r>
            <a:r>
              <a:rPr lang="en-US" sz="1000" dirty="0" smtClean="0"/>
              <a:t>/max reduction (max/</a:t>
            </a:r>
            <a:r>
              <a:rPr lang="en-US" sz="1000" dirty="0" err="1" smtClean="0"/>
              <a:t>inf</a:t>
            </a:r>
            <a:r>
              <a:rPr lang="en-US" sz="1000" dirty="0" smtClean="0"/>
              <a:t> norms)</a:t>
            </a:r>
          </a:p>
          <a:p>
            <a:pPr lvl="1"/>
            <a:r>
              <a:rPr lang="en-US" sz="1400" dirty="0" smtClean="0"/>
              <a:t>… all are implemented with variants of </a:t>
            </a:r>
            <a:r>
              <a:rPr lang="en-US" sz="1400" b="1" dirty="0" smtClean="0">
                <a:solidFill>
                  <a:srgbClr val="0000FF"/>
                </a:solidFill>
                <a:latin typeface="Lucida Console"/>
                <a:cs typeface="Lucida Console"/>
              </a:rPr>
              <a:t>#</a:t>
            </a:r>
            <a:r>
              <a:rPr lang="en-US" sz="1400" b="1" dirty="0" err="1" smtClean="0">
                <a:solidFill>
                  <a:srgbClr val="0000FF"/>
                </a:solidFill>
                <a:latin typeface="Lucida Console"/>
                <a:cs typeface="Lucida Console"/>
              </a:rPr>
              <a:t>pragma</a:t>
            </a:r>
            <a:r>
              <a:rPr lang="en-US" sz="1400" b="1" dirty="0" smtClean="0">
                <a:solidFill>
                  <a:srgbClr val="0000FF"/>
                </a:solidFill>
                <a:latin typeface="Lucida Console"/>
                <a:cs typeface="Lucida Console"/>
              </a:rPr>
              <a:t> </a:t>
            </a:r>
            <a:r>
              <a:rPr lang="en-US" sz="1400" b="1" dirty="0" err="1" smtClean="0">
                <a:solidFill>
                  <a:srgbClr val="0000FF"/>
                </a:solidFill>
                <a:latin typeface="Lucida Console"/>
                <a:cs typeface="Lucida Console"/>
              </a:rPr>
              <a:t>omp</a:t>
            </a:r>
            <a:r>
              <a:rPr lang="en-US" sz="1400" b="1" dirty="0" smtClean="0">
                <a:solidFill>
                  <a:srgbClr val="0000FF"/>
                </a:solidFill>
                <a:latin typeface="Lucida Console"/>
                <a:cs typeface="Lucida Console"/>
              </a:rPr>
              <a:t> parallel for</a:t>
            </a:r>
          </a:p>
          <a:p>
            <a:pPr lvl="1"/>
            <a:r>
              <a:rPr lang="en-US" sz="1400" dirty="0" smtClean="0"/>
              <a:t>Moreover, there are three levels of threading…</a:t>
            </a:r>
          </a:p>
          <a:p>
            <a:pPr lvl="2"/>
            <a:r>
              <a:rPr lang="en-US" sz="1000" dirty="0" smtClean="0"/>
              <a:t>none (flat MPI is different than OMP_NUM_THREADS=1)</a:t>
            </a:r>
          </a:p>
          <a:p>
            <a:pPr lvl="2"/>
            <a:r>
              <a:rPr lang="en-US" sz="1000" dirty="0" err="1" smtClean="0"/>
              <a:t>OpenMP</a:t>
            </a:r>
            <a:r>
              <a:rPr lang="en-US" sz="1000" dirty="0" smtClean="0"/>
              <a:t> 2.x (no max reductions).  XL/C runs in this mode due to a compiler issue with _</a:t>
            </a:r>
            <a:r>
              <a:rPr lang="en-US" sz="1000" dirty="0" err="1" smtClean="0"/>
              <a:t>Pragma</a:t>
            </a:r>
            <a:r>
              <a:rPr lang="en-US" sz="1000" dirty="0" smtClean="0"/>
              <a:t>() and the max reduction</a:t>
            </a:r>
          </a:p>
          <a:p>
            <a:pPr lvl="2"/>
            <a:r>
              <a:rPr lang="en-US" sz="1000" dirty="0" err="1" smtClean="0"/>
              <a:t>OpenMP</a:t>
            </a:r>
            <a:r>
              <a:rPr lang="en-US" sz="1000" dirty="0" smtClean="0"/>
              <a:t> 3.x (max reductions for norm calculations)</a:t>
            </a:r>
          </a:p>
          <a:p>
            <a:r>
              <a:rPr lang="en-US" sz="1800" dirty="0" smtClean="0"/>
              <a:t>In theory, one could modify these to explore other programming models…</a:t>
            </a:r>
          </a:p>
          <a:p>
            <a:pPr lvl="1"/>
            <a:r>
              <a:rPr lang="en-US" sz="1400" dirty="0" smtClean="0">
                <a:solidFill>
                  <a:srgbClr val="000000"/>
                </a:solidFill>
              </a:rPr>
              <a:t>block becomes a </a:t>
            </a:r>
            <a:r>
              <a:rPr lang="en-US" sz="1400" b="1" dirty="0" smtClean="0">
                <a:solidFill>
                  <a:srgbClr val="0000FF"/>
                </a:solidFill>
              </a:rPr>
              <a:t>task in OpenMP3’s task model</a:t>
            </a:r>
          </a:p>
          <a:p>
            <a:pPr lvl="1"/>
            <a:r>
              <a:rPr lang="en-US" sz="1400" dirty="0" smtClean="0">
                <a:solidFill>
                  <a:srgbClr val="000000"/>
                </a:solidFill>
              </a:rPr>
              <a:t>block becomes a </a:t>
            </a:r>
            <a:r>
              <a:rPr lang="en-US" sz="1400" b="1" dirty="0" smtClean="0">
                <a:solidFill>
                  <a:srgbClr val="0000FF"/>
                </a:solidFill>
              </a:rPr>
              <a:t>team of threads in OpenMP4’s distribute</a:t>
            </a:r>
          </a:p>
          <a:p>
            <a:pPr lvl="1"/>
            <a:r>
              <a:rPr lang="en-US" sz="1400" dirty="0" smtClean="0">
                <a:solidFill>
                  <a:srgbClr val="000000"/>
                </a:solidFill>
              </a:rPr>
              <a:t>block becomes a </a:t>
            </a:r>
            <a:r>
              <a:rPr lang="en-US" sz="1400" b="1" dirty="0" smtClean="0">
                <a:solidFill>
                  <a:srgbClr val="0000FF"/>
                </a:solidFill>
              </a:rPr>
              <a:t>gang of workers in </a:t>
            </a:r>
            <a:r>
              <a:rPr lang="en-US" sz="1400" b="1" dirty="0" err="1" smtClean="0">
                <a:solidFill>
                  <a:srgbClr val="0000FF"/>
                </a:solidFill>
              </a:rPr>
              <a:t>OpenACC</a:t>
            </a:r>
            <a:endParaRPr lang="en-US" sz="1400" b="1" dirty="0" smtClean="0">
              <a:solidFill>
                <a:srgbClr val="0000FF"/>
              </a:solidFill>
            </a:endParaRPr>
          </a:p>
          <a:p>
            <a:pPr lvl="1"/>
            <a:r>
              <a:rPr lang="en-US" sz="1400" dirty="0" smtClean="0">
                <a:solidFill>
                  <a:srgbClr val="000000"/>
                </a:solidFill>
              </a:rPr>
              <a:t>block becomes a </a:t>
            </a:r>
            <a:r>
              <a:rPr lang="en-US" sz="1400" b="1" dirty="0" smtClean="0">
                <a:solidFill>
                  <a:srgbClr val="0000FF"/>
                </a:solidFill>
              </a:rPr>
              <a:t>thread block in CUDA</a:t>
            </a:r>
          </a:p>
          <a:p>
            <a:pPr lvl="1"/>
            <a:endParaRPr lang="en-US" sz="900" dirty="0" smtClean="0"/>
          </a:p>
          <a:p>
            <a:endParaRPr lang="en-US" sz="1800" dirty="0" smtClean="0"/>
          </a:p>
          <a:p>
            <a:endParaRPr lang="en-US" sz="1800" dirty="0" smtClean="0"/>
          </a:p>
          <a:p>
            <a:pPr lvl="2"/>
            <a:endParaRPr lang="en-US" sz="1800"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Expectations</a:t>
            </a:r>
            <a:endParaRPr lang="en-US" dirty="0"/>
          </a:p>
        </p:txBody>
      </p:sp>
      <p:sp>
        <p:nvSpPr>
          <p:cNvPr id="3" name="Content Placeholder 2"/>
          <p:cNvSpPr>
            <a:spLocks noGrp="1"/>
          </p:cNvSpPr>
          <p:nvPr>
            <p:ph idx="1"/>
          </p:nvPr>
        </p:nvSpPr>
        <p:spPr>
          <a:xfrm>
            <a:off x="455613" y="1143001"/>
            <a:ext cx="8229600" cy="761999"/>
          </a:xfrm>
        </p:spPr>
        <p:txBody>
          <a:bodyPr/>
          <a:lstStyle/>
          <a:p>
            <a:r>
              <a:rPr lang="en-US" sz="1600" dirty="0" smtClean="0"/>
              <a:t>Performance on a single-node should be roughly STREAM-limited</a:t>
            </a:r>
          </a:p>
          <a:p>
            <a:r>
              <a:rPr lang="en-US" sz="1600" dirty="0" smtClean="0"/>
              <a:t>Performance at scale is dependent on the network and MPI implementation.</a:t>
            </a:r>
            <a:endParaRPr lang="en-US" sz="1200" dirty="0" smtClean="0"/>
          </a:p>
        </p:txBody>
      </p:sp>
      <p:sp>
        <p:nvSpPr>
          <p:cNvPr id="4" name="Slide Number Placeholder 3"/>
          <p:cNvSpPr>
            <a:spLocks noGrp="1"/>
          </p:cNvSpPr>
          <p:nvPr>
            <p:ph type="sldNum" sz="quarter" idx="10"/>
          </p:nvPr>
        </p:nvSpPr>
        <p:spPr/>
        <p:txBody>
          <a:bodyPr/>
          <a:lstStyle/>
          <a:p>
            <a:fld id="{A6688060-3351-004F-BDDD-4D2330D7A48F}" type="slidenum">
              <a:rPr lang="en-US" smtClean="0"/>
              <a:pPr/>
              <a:t>46</a:t>
            </a:fld>
            <a:endParaRPr lang="en-US"/>
          </a:p>
        </p:txBody>
      </p:sp>
      <p:grpSp>
        <p:nvGrpSpPr>
          <p:cNvPr id="8" name="Group 7"/>
          <p:cNvGrpSpPr/>
          <p:nvPr/>
        </p:nvGrpSpPr>
        <p:grpSpPr>
          <a:xfrm>
            <a:off x="455613" y="1981200"/>
            <a:ext cx="8688387" cy="3352800"/>
            <a:chOff x="455613" y="762000"/>
            <a:chExt cx="8688387" cy="3352800"/>
          </a:xfrm>
        </p:grpSpPr>
        <p:pic>
          <p:nvPicPr>
            <p:cNvPr id="5" name="Picture 4" descr="HPGMG-FV.pdf"/>
            <p:cNvPicPr>
              <a:picLocks/>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4572000" y="762000"/>
              <a:ext cx="4572000" cy="3352800"/>
            </a:xfrm>
            <a:prstGeom prst="rect">
              <a:avLst/>
            </a:prstGeom>
          </p:spPr>
        </p:pic>
        <p:sp>
          <p:nvSpPr>
            <p:cNvPr id="7" name="Content Placeholder 2"/>
            <p:cNvSpPr txBox="1">
              <a:spLocks/>
            </p:cNvSpPr>
            <p:nvPr/>
          </p:nvSpPr>
          <p:spPr bwMode="auto">
            <a:xfrm>
              <a:off x="455613" y="1981200"/>
              <a:ext cx="4116387" cy="2133600"/>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rgbClr val="000080"/>
                </a:buClr>
                <a:buSzPct val="85000"/>
                <a:buFont typeface="Wingdings" pitchFamily="-110" charset="2"/>
                <a:buChar char="v"/>
                <a:tabLst/>
                <a:defRPr/>
              </a:pPr>
              <a:r>
                <a:rPr kumimoji="0" lang="en-US" sz="1600" b="0" i="0" u="none" strike="noStrike" kern="0" cap="none" spc="0" normalizeH="0" baseline="0" noProof="0" dirty="0" smtClean="0">
                  <a:ln>
                    <a:noFill/>
                  </a:ln>
                  <a:solidFill>
                    <a:schemeClr val="tx1"/>
                  </a:solidFill>
                  <a:effectLst/>
                  <a:uLnTx/>
                  <a:uFillTx/>
                  <a:latin typeface="+mn-lt"/>
                  <a:ea typeface="+mn-ea"/>
                  <a:cs typeface="+mn-cs"/>
                </a:rPr>
                <a:t>Consider…</a:t>
              </a:r>
            </a:p>
            <a:p>
              <a:pPr marL="742950" marR="0" lvl="1" indent="-285750" algn="l" defTabSz="914400" rtl="0" eaLnBrk="1" fontAlgn="base" latinLnBrk="0" hangingPunct="1">
                <a:lnSpc>
                  <a:spcPct val="100000"/>
                </a:lnSpc>
                <a:spcBef>
                  <a:spcPct val="20000"/>
                </a:spcBef>
                <a:spcAft>
                  <a:spcPct val="0"/>
                </a:spcAft>
                <a:buClrTx/>
                <a:buSzTx/>
                <a:buFont typeface="Wingdings" pitchFamily="-110" charset="2"/>
                <a:buChar char="§"/>
                <a:tabLst/>
                <a:defRPr/>
              </a:pPr>
              <a:r>
                <a:rPr kumimoji="0" lang="en-US" sz="1200" b="0" i="0" u="none" strike="noStrike" kern="0" cap="none" spc="0" normalizeH="0" baseline="0" noProof="0" dirty="0" smtClean="0">
                  <a:ln>
                    <a:noFill/>
                  </a:ln>
                  <a:solidFill>
                    <a:schemeClr val="tx1"/>
                  </a:solidFill>
                  <a:effectLst/>
                  <a:uLnTx/>
                  <a:uFillTx/>
                  <a:latin typeface="+mn-lt"/>
                  <a:ea typeface="+mn-ea"/>
                </a:rPr>
                <a:t>vanilla </a:t>
              </a:r>
              <a:r>
                <a:rPr kumimoji="0" lang="en-US" sz="1200" b="0" i="0" u="none" strike="noStrike" kern="0" cap="none" spc="0" normalizeH="0" baseline="0" noProof="0" dirty="0" err="1" smtClean="0">
                  <a:ln>
                    <a:noFill/>
                  </a:ln>
                  <a:solidFill>
                    <a:schemeClr val="tx1"/>
                  </a:solidFill>
                  <a:effectLst/>
                  <a:uLnTx/>
                  <a:uFillTx/>
                  <a:latin typeface="+mn-lt"/>
                  <a:ea typeface="+mn-ea"/>
                </a:rPr>
                <a:t>MPI+OpenMP</a:t>
              </a:r>
              <a:r>
                <a:rPr kumimoji="0" lang="en-US" sz="1200" b="0" i="0" u="none" strike="noStrike" kern="0" cap="none" spc="0" normalizeH="0" baseline="0" noProof="0" dirty="0" smtClean="0">
                  <a:ln>
                    <a:noFill/>
                  </a:ln>
                  <a:solidFill>
                    <a:schemeClr val="tx1"/>
                  </a:solidFill>
                  <a:effectLst/>
                  <a:uLnTx/>
                  <a:uFillTx/>
                  <a:latin typeface="+mn-lt"/>
                  <a:ea typeface="+mn-ea"/>
                </a:rPr>
                <a:t> with one process per socket (</a:t>
              </a:r>
              <a:r>
                <a:rPr kumimoji="0" lang="en-US" sz="1200" b="0" i="0" u="none" strike="noStrike" kern="0" cap="none" spc="0" normalizeH="0" baseline="0" noProof="0" dirty="0" err="1" smtClean="0">
                  <a:ln>
                    <a:noFill/>
                  </a:ln>
                  <a:solidFill>
                    <a:schemeClr val="tx1"/>
                  </a:solidFill>
                  <a:effectLst/>
                  <a:uLnTx/>
                  <a:uFillTx/>
                  <a:latin typeface="+mn-lt"/>
                  <a:ea typeface="+mn-ea"/>
                </a:rPr>
                <a:t>numa</a:t>
              </a:r>
              <a:r>
                <a:rPr kumimoji="0" lang="en-US" sz="1200" b="0" i="0" u="none" strike="noStrike" kern="0" cap="none" spc="0" normalizeH="0" baseline="0" noProof="0" dirty="0" smtClean="0">
                  <a:ln>
                    <a:noFill/>
                  </a:ln>
                  <a:solidFill>
                    <a:schemeClr val="tx1"/>
                  </a:solidFill>
                  <a:effectLst/>
                  <a:uLnTx/>
                  <a:uFillTx/>
                  <a:latin typeface="+mn-lt"/>
                  <a:ea typeface="+mn-ea"/>
                </a:rPr>
                <a:t> node)</a:t>
              </a:r>
            </a:p>
            <a:p>
              <a:pPr marL="742950" marR="0" lvl="1" indent="-285750" algn="l" defTabSz="914400" rtl="0" eaLnBrk="1" fontAlgn="base" latinLnBrk="0" hangingPunct="1">
                <a:lnSpc>
                  <a:spcPct val="100000"/>
                </a:lnSpc>
                <a:spcBef>
                  <a:spcPct val="20000"/>
                </a:spcBef>
                <a:spcAft>
                  <a:spcPct val="0"/>
                </a:spcAft>
                <a:buClrTx/>
                <a:buSzTx/>
                <a:buFont typeface="Wingdings" pitchFamily="-110" charset="2"/>
                <a:buChar char="§"/>
                <a:tabLst/>
                <a:defRPr/>
              </a:pPr>
              <a:r>
                <a:rPr kumimoji="0" lang="en-US" sz="1200" b="0" i="0" u="none" strike="noStrike" kern="0" cap="none" spc="0" normalizeH="0" baseline="0" noProof="0" dirty="0" smtClean="0">
                  <a:ln>
                    <a:noFill/>
                  </a:ln>
                  <a:solidFill>
                    <a:schemeClr val="tx1"/>
                  </a:solidFill>
                  <a:effectLst/>
                  <a:uLnTx/>
                  <a:uFillTx/>
                  <a:latin typeface="+mn-lt"/>
                  <a:ea typeface="+mn-ea"/>
                </a:rPr>
                <a:t>tuned BLOCKCOPY_TILE* on MIC/BGQ</a:t>
              </a:r>
            </a:p>
            <a:p>
              <a:pPr marL="742950" marR="0" lvl="1" indent="-285750" algn="l" defTabSz="914400" rtl="0" eaLnBrk="1" fontAlgn="base" latinLnBrk="0" hangingPunct="1">
                <a:lnSpc>
                  <a:spcPct val="100000"/>
                </a:lnSpc>
                <a:spcBef>
                  <a:spcPct val="20000"/>
                </a:spcBef>
                <a:spcAft>
                  <a:spcPct val="0"/>
                </a:spcAft>
                <a:buClrTx/>
                <a:buSzTx/>
                <a:buFont typeface="Wingdings" pitchFamily="-110" charset="2"/>
                <a:buChar char="§"/>
                <a:tabLst/>
                <a:defRPr/>
              </a:pPr>
              <a:r>
                <a:rPr kumimoji="0" lang="en-US" sz="1200" b="0" i="0" u="none" strike="noStrike" kern="0" cap="none" spc="0" normalizeH="0" baseline="0" noProof="0" dirty="0" err="1" smtClean="0">
                  <a:ln>
                    <a:noFill/>
                  </a:ln>
                  <a:solidFill>
                    <a:schemeClr val="tx1"/>
                  </a:solidFill>
                  <a:effectLst/>
                  <a:uLnTx/>
                  <a:uFillTx/>
                  <a:latin typeface="+mn-lt"/>
                  <a:ea typeface="+mn-ea"/>
                </a:rPr>
                <a:t>aprun</a:t>
              </a:r>
              <a:r>
                <a:rPr kumimoji="0" lang="en-US" sz="1200" b="0" i="0" u="none" strike="noStrike" kern="0" cap="none" spc="0" normalizeH="0" baseline="0" noProof="0" dirty="0" smtClean="0">
                  <a:ln>
                    <a:noFill/>
                  </a:ln>
                  <a:solidFill>
                    <a:schemeClr val="tx1"/>
                  </a:solidFill>
                  <a:effectLst/>
                  <a:uLnTx/>
                  <a:uFillTx/>
                  <a:latin typeface="+mn-lt"/>
                  <a:ea typeface="+mn-ea"/>
                </a:rPr>
                <a:t> –</a:t>
              </a:r>
              <a:r>
                <a:rPr kumimoji="0" lang="en-US" sz="1200" b="0" i="0" u="none" strike="noStrike" kern="0" cap="none" spc="0" normalizeH="0" baseline="0" noProof="0" dirty="0" err="1" smtClean="0">
                  <a:ln>
                    <a:noFill/>
                  </a:ln>
                  <a:solidFill>
                    <a:schemeClr val="tx1"/>
                  </a:solidFill>
                  <a:effectLst/>
                  <a:uLnTx/>
                  <a:uFillTx/>
                  <a:latin typeface="+mn-lt"/>
                  <a:ea typeface="+mn-ea"/>
                </a:rPr>
                <a:t>n</a:t>
              </a:r>
              <a:r>
                <a:rPr kumimoji="0" lang="en-US" sz="1200" b="0" i="0" u="none" strike="noStrike" kern="0" cap="none" spc="0" normalizeH="0" baseline="0" noProof="0" dirty="0" smtClean="0">
                  <a:ln>
                    <a:noFill/>
                  </a:ln>
                  <a:solidFill>
                    <a:schemeClr val="tx1"/>
                  </a:solidFill>
                  <a:effectLst/>
                  <a:uLnTx/>
                  <a:uFillTx/>
                  <a:latin typeface="+mn-lt"/>
                  <a:ea typeface="+mn-ea"/>
                </a:rPr>
                <a:t>[#] [affinity] ./</a:t>
              </a:r>
              <a:r>
                <a:rPr kumimoji="0" lang="en-US" sz="1200" b="0" i="0" u="none" strike="noStrike" kern="0" cap="none" spc="0" normalizeH="0" baseline="0" noProof="0" dirty="0" err="1" smtClean="0">
                  <a:ln>
                    <a:noFill/>
                  </a:ln>
                  <a:solidFill>
                    <a:schemeClr val="tx1"/>
                  </a:solidFill>
                  <a:effectLst/>
                  <a:uLnTx/>
                  <a:uFillTx/>
                  <a:latin typeface="+mn-lt"/>
                  <a:ea typeface="+mn-ea"/>
                </a:rPr>
                <a:t>hpgmg</a:t>
              </a:r>
              <a:r>
                <a:rPr kumimoji="0" lang="en-US" sz="1200" b="0" i="0" u="none" strike="noStrike" kern="0" cap="none" spc="0" normalizeH="0" baseline="0" noProof="0" dirty="0" smtClean="0">
                  <a:ln>
                    <a:noFill/>
                  </a:ln>
                  <a:solidFill>
                    <a:schemeClr val="tx1"/>
                  </a:solidFill>
                  <a:effectLst/>
                  <a:uLnTx/>
                  <a:uFillTx/>
                  <a:latin typeface="+mn-lt"/>
                  <a:ea typeface="+mn-ea"/>
                </a:rPr>
                <a:t> 7 1</a:t>
              </a:r>
            </a:p>
            <a:p>
              <a:pPr marL="742950" marR="0" lvl="1" indent="-285750" algn="l" defTabSz="914400" rtl="0" eaLnBrk="1" fontAlgn="base" latinLnBrk="0" hangingPunct="1">
                <a:lnSpc>
                  <a:spcPct val="100000"/>
                </a:lnSpc>
                <a:spcBef>
                  <a:spcPct val="20000"/>
                </a:spcBef>
                <a:spcAft>
                  <a:spcPct val="0"/>
                </a:spcAft>
                <a:buClrTx/>
                <a:buSzTx/>
                <a:buFont typeface="Wingdings" pitchFamily="-110" charset="2"/>
                <a:buChar char="§"/>
                <a:tabLst/>
                <a:defRPr/>
              </a:pPr>
              <a:r>
                <a:rPr lang="en-US" sz="1200" kern="0" dirty="0" smtClean="0">
                  <a:latin typeface="+mn-lt"/>
                  <a:ea typeface="+mn-ea"/>
                </a:rPr>
                <a:t>weak scaled to # </a:t>
              </a:r>
              <a:r>
                <a:rPr lang="en-US" sz="1200" kern="0" dirty="0" err="1" smtClean="0">
                  <a:latin typeface="+mn-lt"/>
                  <a:ea typeface="+mn-ea"/>
                </a:rPr>
                <a:t>numa</a:t>
              </a:r>
              <a:r>
                <a:rPr lang="en-US" sz="1200" kern="0" dirty="0" smtClean="0">
                  <a:latin typeface="+mn-lt"/>
                  <a:ea typeface="+mn-ea"/>
                </a:rPr>
                <a:t> nodes (flat is perfect)</a:t>
              </a:r>
            </a:p>
            <a:p>
              <a:pPr marL="742950" marR="0" lvl="1" indent="-285750" algn="l" defTabSz="914400" rtl="0" eaLnBrk="1" fontAlgn="base" latinLnBrk="0" hangingPunct="1">
                <a:lnSpc>
                  <a:spcPct val="100000"/>
                </a:lnSpc>
                <a:spcBef>
                  <a:spcPct val="20000"/>
                </a:spcBef>
                <a:spcAft>
                  <a:spcPct val="0"/>
                </a:spcAft>
                <a:buClrTx/>
                <a:buSzTx/>
                <a:buFont typeface="Wingdings" pitchFamily="-110" charset="2"/>
                <a:buChar char="§"/>
                <a:tabLst/>
                <a:defRPr/>
              </a:pPr>
              <a:r>
                <a:rPr kumimoji="0" lang="en-US" sz="1200" b="0" i="0" u="none" strike="noStrike" kern="0" cap="none" spc="0" normalizeH="0" baseline="0" noProof="0" dirty="0" smtClean="0">
                  <a:ln>
                    <a:noFill/>
                  </a:ln>
                  <a:solidFill>
                    <a:schemeClr val="tx1"/>
                  </a:solidFill>
                  <a:effectLst/>
                  <a:uLnTx/>
                  <a:uFillTx/>
                  <a:latin typeface="+mn-lt"/>
                  <a:ea typeface="+mn-ea"/>
                </a:rPr>
                <a:t>single process solve times should be &lt;50ms on most </a:t>
              </a:r>
              <a:r>
                <a:rPr kumimoji="0" lang="en-US" sz="1200" b="0" i="0" u="none" strike="noStrike" kern="0" cap="none" spc="0" normalizeH="0" baseline="0" noProof="0" dirty="0" err="1" smtClean="0">
                  <a:ln>
                    <a:noFill/>
                  </a:ln>
                  <a:solidFill>
                    <a:schemeClr val="tx1"/>
                  </a:solidFill>
                  <a:effectLst/>
                  <a:uLnTx/>
                  <a:uFillTx/>
                  <a:latin typeface="+mn-lt"/>
                  <a:ea typeface="+mn-ea"/>
                </a:rPr>
                <a:t>intel</a:t>
              </a:r>
              <a:r>
                <a:rPr kumimoji="0" lang="en-US" sz="1200" b="0" i="0" u="none" strike="noStrike" kern="0" cap="none" spc="0" normalizeH="0" baseline="0" noProof="0" dirty="0" smtClean="0">
                  <a:ln>
                    <a:noFill/>
                  </a:ln>
                  <a:solidFill>
                    <a:schemeClr val="tx1"/>
                  </a:solidFill>
                  <a:effectLst/>
                  <a:uLnTx/>
                  <a:uFillTx/>
                  <a:latin typeface="+mn-lt"/>
                  <a:ea typeface="+mn-ea"/>
                </a:rPr>
                <a:t> processors</a:t>
              </a:r>
              <a:r>
                <a:rPr kumimoji="0" lang="en-US" sz="1200" b="0" i="0" u="none" strike="noStrike" kern="0" cap="none" spc="0" normalizeH="0" noProof="0" dirty="0" smtClean="0">
                  <a:ln>
                    <a:noFill/>
                  </a:ln>
                  <a:solidFill>
                    <a:schemeClr val="tx1"/>
                  </a:solidFill>
                  <a:effectLst/>
                  <a:uLnTx/>
                  <a:uFillTx/>
                  <a:latin typeface="+mn-lt"/>
                  <a:ea typeface="+mn-ea"/>
                </a:rPr>
                <a:t> (SNB/IVB/MIC)</a:t>
              </a:r>
            </a:p>
            <a:p>
              <a:pPr marL="742950" marR="0" lvl="1" indent="-285750" algn="l" defTabSz="914400" rtl="0" eaLnBrk="1" fontAlgn="base" latinLnBrk="0" hangingPunct="1">
                <a:lnSpc>
                  <a:spcPct val="100000"/>
                </a:lnSpc>
                <a:spcBef>
                  <a:spcPct val="20000"/>
                </a:spcBef>
                <a:spcAft>
                  <a:spcPct val="0"/>
                </a:spcAft>
                <a:buClrTx/>
                <a:buSzTx/>
                <a:buFont typeface="Wingdings" pitchFamily="-110" charset="2"/>
                <a:buChar char="§"/>
                <a:tabLst/>
                <a:defRPr/>
              </a:pPr>
              <a:r>
                <a:rPr kumimoji="0" lang="en-US" sz="1200" b="0" i="0" u="none" strike="noStrike" kern="0" cap="none" spc="0" normalizeH="0" baseline="0" noProof="0" dirty="0" smtClean="0">
                  <a:ln>
                    <a:noFill/>
                  </a:ln>
                  <a:solidFill>
                    <a:schemeClr val="tx1"/>
                  </a:solidFill>
                  <a:effectLst/>
                  <a:uLnTx/>
                  <a:uFillTx/>
                  <a:latin typeface="+mn-lt"/>
                  <a:ea typeface="+mn-ea"/>
                </a:rPr>
                <a:t>If single node solve time is significantly greater than 50ms, something is wrong</a:t>
              </a:r>
            </a:p>
            <a:p>
              <a:pPr marL="285750" indent="-285750" eaLnBrk="1" hangingPunct="1">
                <a:spcBef>
                  <a:spcPct val="20000"/>
                </a:spcBef>
                <a:buClr>
                  <a:srgbClr val="000090"/>
                </a:buClr>
                <a:buSzPct val="85000"/>
                <a:buFont typeface="Wingdings" charset="2"/>
                <a:buChar char="v"/>
                <a:defRPr/>
              </a:pPr>
              <a:r>
                <a:rPr lang="en-US" sz="1600" b="1" kern="0" dirty="0" smtClean="0">
                  <a:solidFill>
                    <a:srgbClr val="0000FF"/>
                  </a:solidFill>
                </a:rPr>
                <a:t>This figure provides a means of comparing your performance &amp; speedup to today’s conventional approaches </a:t>
              </a:r>
            </a:p>
            <a:p>
              <a:pPr marL="742950" marR="0" lvl="1" indent="-285750" algn="l" defTabSz="914400" rtl="0" eaLnBrk="1" fontAlgn="base" latinLnBrk="0" hangingPunct="1">
                <a:lnSpc>
                  <a:spcPct val="100000"/>
                </a:lnSpc>
                <a:spcBef>
                  <a:spcPct val="20000"/>
                </a:spcBef>
                <a:spcAft>
                  <a:spcPct val="0"/>
                </a:spcAft>
                <a:buClrTx/>
                <a:buSzTx/>
                <a:buFont typeface="Wingdings" pitchFamily="-110" charset="2"/>
                <a:buChar char="§"/>
                <a:tabLst/>
                <a:defRPr/>
              </a:pPr>
              <a:endParaRPr kumimoji="0" lang="en-US" sz="1200" b="0" i="0" u="none" strike="noStrike" kern="0" cap="none" spc="0" normalizeH="0" baseline="0" noProof="0" dirty="0" smtClean="0">
                <a:ln>
                  <a:noFill/>
                </a:ln>
                <a:solidFill>
                  <a:schemeClr val="tx1"/>
                </a:solidFill>
                <a:effectLst/>
                <a:uLnTx/>
                <a:uFillTx/>
                <a:latin typeface="+mn-lt"/>
                <a:ea typeface="+mn-ea"/>
              </a:endParaRPr>
            </a:p>
            <a:p>
              <a:pPr marL="742950" marR="0" lvl="1" indent="-285750" algn="l" defTabSz="914400" rtl="0" eaLnBrk="1" fontAlgn="base" latinLnBrk="0" hangingPunct="1">
                <a:lnSpc>
                  <a:spcPct val="100000"/>
                </a:lnSpc>
                <a:spcBef>
                  <a:spcPct val="20000"/>
                </a:spcBef>
                <a:spcAft>
                  <a:spcPct val="0"/>
                </a:spcAft>
                <a:buClrTx/>
                <a:buSzTx/>
                <a:buFont typeface="Wingdings" pitchFamily="-110" charset="2"/>
                <a:buChar char="§"/>
                <a:tabLst/>
                <a:defRPr/>
              </a:pPr>
              <a:endParaRPr kumimoji="0" lang="en-US" sz="1200" b="0" i="0" u="none" strike="noStrike" kern="0" cap="none" spc="0" normalizeH="0" baseline="0" noProof="0" dirty="0" smtClean="0">
                <a:ln>
                  <a:noFill/>
                </a:ln>
                <a:solidFill>
                  <a:schemeClr val="tx1"/>
                </a:solidFill>
                <a:effectLst/>
                <a:uLnTx/>
                <a:uFillTx/>
                <a:latin typeface="+mn-lt"/>
                <a:ea typeface="+mn-ea"/>
              </a:endParaRPr>
            </a:p>
          </p:txBody>
        </p:sp>
      </p:grpSp>
      <p:sp>
        <p:nvSpPr>
          <p:cNvPr id="9" name="Content Placeholder 2"/>
          <p:cNvSpPr txBox="1">
            <a:spLocks/>
          </p:cNvSpPr>
          <p:nvPr/>
        </p:nvSpPr>
        <p:spPr bwMode="auto">
          <a:xfrm>
            <a:off x="455613" y="1752600"/>
            <a:ext cx="4116387" cy="1751013"/>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rgbClr val="000080"/>
              </a:buClr>
              <a:buSzPct val="85000"/>
              <a:buFont typeface="Wingdings" pitchFamily="-110" charset="2"/>
              <a:buChar char="v"/>
              <a:tabLst/>
              <a:defRPr/>
            </a:pPr>
            <a:r>
              <a:rPr kumimoji="0" lang="en-US" sz="1600" b="0" i="0" u="none" strike="noStrike" kern="0" cap="none" spc="0" normalizeH="0" baseline="0" noProof="0" dirty="0" smtClean="0">
                <a:ln>
                  <a:noFill/>
                </a:ln>
                <a:solidFill>
                  <a:schemeClr val="tx1"/>
                </a:solidFill>
                <a:effectLst/>
                <a:uLnTx/>
                <a:uFillTx/>
                <a:latin typeface="+mn-lt"/>
                <a:ea typeface="+mn-ea"/>
                <a:cs typeface="+mn-cs"/>
              </a:rPr>
              <a:t>Given M memory per node and P Processes, HPGMG should…</a:t>
            </a:r>
          </a:p>
          <a:p>
            <a:pPr marL="742950" marR="0" lvl="1" indent="-285750" algn="l" defTabSz="914400" rtl="0" eaLnBrk="1" fontAlgn="base" latinLnBrk="0" hangingPunct="1">
              <a:lnSpc>
                <a:spcPct val="100000"/>
              </a:lnSpc>
              <a:spcBef>
                <a:spcPct val="20000"/>
              </a:spcBef>
              <a:spcAft>
                <a:spcPct val="0"/>
              </a:spcAft>
              <a:buClrTx/>
              <a:buSzTx/>
              <a:buFont typeface="Wingdings" pitchFamily="-110" charset="2"/>
              <a:buChar char="§"/>
              <a:tabLst/>
              <a:defRPr/>
            </a:pPr>
            <a:r>
              <a:rPr kumimoji="0" lang="en-US" sz="1200" b="0" i="0" u="none" strike="noStrike" kern="0" cap="none" spc="0" normalizeH="0" baseline="0" noProof="0" dirty="0" smtClean="0">
                <a:ln>
                  <a:noFill/>
                </a:ln>
                <a:solidFill>
                  <a:schemeClr val="tx1"/>
                </a:solidFill>
                <a:effectLst/>
                <a:uLnTx/>
                <a:uFillTx/>
                <a:latin typeface="+mn-lt"/>
                <a:ea typeface="+mn-ea"/>
              </a:rPr>
              <a:t>move O(M) data to/from DRAM</a:t>
            </a:r>
          </a:p>
          <a:p>
            <a:pPr marL="742950" marR="0" lvl="1" indent="-285750" algn="l" defTabSz="914400" rtl="0" eaLnBrk="1" fontAlgn="base" latinLnBrk="0" hangingPunct="1">
              <a:lnSpc>
                <a:spcPct val="100000"/>
              </a:lnSpc>
              <a:spcBef>
                <a:spcPct val="20000"/>
              </a:spcBef>
              <a:spcAft>
                <a:spcPct val="0"/>
              </a:spcAft>
              <a:buClrTx/>
              <a:buSzTx/>
              <a:buFont typeface="Wingdings" pitchFamily="-110" charset="2"/>
              <a:buChar char="§"/>
              <a:tabLst/>
              <a:defRPr/>
            </a:pPr>
            <a:r>
              <a:rPr kumimoji="0" lang="en-US" sz="1200" b="0" i="0" u="none" strike="noStrike" kern="0" cap="none" spc="0" normalizeH="0" baseline="0" noProof="0" dirty="0" smtClean="0">
                <a:ln>
                  <a:noFill/>
                </a:ln>
                <a:solidFill>
                  <a:schemeClr val="tx1"/>
                </a:solidFill>
                <a:effectLst/>
                <a:uLnTx/>
                <a:uFillTx/>
                <a:latin typeface="+mn-lt"/>
                <a:ea typeface="+mn-ea"/>
              </a:rPr>
              <a:t>send O(log</a:t>
            </a:r>
            <a:r>
              <a:rPr kumimoji="0" lang="en-US" sz="1200" b="0" i="0" u="none" strike="noStrike" kern="0" cap="none" spc="0" normalizeH="0" baseline="30000" noProof="0" dirty="0" smtClean="0">
                <a:ln>
                  <a:noFill/>
                </a:ln>
                <a:solidFill>
                  <a:schemeClr val="tx1"/>
                </a:solidFill>
                <a:effectLst/>
                <a:uLnTx/>
                <a:uFillTx/>
                <a:latin typeface="+mn-lt"/>
                <a:ea typeface="+mn-ea"/>
              </a:rPr>
              <a:t>2</a:t>
            </a:r>
            <a:r>
              <a:rPr kumimoji="0" lang="en-US" sz="1200" b="0" i="0" u="none" strike="noStrike" kern="0" cap="none" spc="0" normalizeH="0" baseline="0" noProof="0" dirty="0" smtClean="0">
                <a:ln>
                  <a:noFill/>
                </a:ln>
                <a:solidFill>
                  <a:schemeClr val="tx1"/>
                </a:solidFill>
                <a:effectLst/>
                <a:uLnTx/>
                <a:uFillTx/>
                <a:latin typeface="+mn-lt"/>
                <a:ea typeface="+mn-ea"/>
              </a:rPr>
              <a:t>(M*P)) messages</a:t>
            </a:r>
          </a:p>
          <a:p>
            <a:pPr marL="742950" marR="0" lvl="1" indent="-285750" algn="l" defTabSz="914400" rtl="0" eaLnBrk="1" fontAlgn="base" latinLnBrk="0" hangingPunct="1">
              <a:lnSpc>
                <a:spcPct val="100000"/>
              </a:lnSpc>
              <a:spcBef>
                <a:spcPct val="20000"/>
              </a:spcBef>
              <a:spcAft>
                <a:spcPct val="0"/>
              </a:spcAft>
              <a:buClrTx/>
              <a:buSzTx/>
              <a:buFont typeface="Wingdings" pitchFamily="-110" charset="2"/>
              <a:buChar char="§"/>
              <a:tabLst/>
              <a:defRPr/>
            </a:pPr>
            <a:r>
              <a:rPr kumimoji="0" lang="en-US" sz="1200" b="0" i="0" u="none" strike="noStrike" kern="0" cap="none" spc="0" normalizeH="0" baseline="0" noProof="0" dirty="0" smtClean="0">
                <a:ln>
                  <a:noFill/>
                </a:ln>
                <a:solidFill>
                  <a:schemeClr val="tx1"/>
                </a:solidFill>
                <a:effectLst/>
                <a:uLnTx/>
                <a:uFillTx/>
                <a:latin typeface="+mn-lt"/>
                <a:ea typeface="+mn-ea"/>
              </a:rPr>
              <a:t>perform 1 global </a:t>
            </a:r>
            <a:r>
              <a:rPr kumimoji="0" lang="en-US" sz="1200" b="0" i="0" u="none" strike="noStrike" kern="0" cap="none" spc="0" normalizeH="0" baseline="0" noProof="0" dirty="0" err="1" smtClean="0">
                <a:ln>
                  <a:noFill/>
                </a:ln>
                <a:solidFill>
                  <a:schemeClr val="tx1"/>
                </a:solidFill>
                <a:effectLst/>
                <a:uLnTx/>
                <a:uFillTx/>
                <a:latin typeface="+mn-lt"/>
                <a:ea typeface="+mn-ea"/>
              </a:rPr>
              <a:t>MPI_Allreduce</a:t>
            </a:r>
            <a:endParaRPr kumimoji="0" lang="en-US" sz="1200" b="0" i="0" u="none" strike="noStrike" kern="0" cap="none" spc="0" normalizeH="0" baseline="0" noProof="0" dirty="0" smtClean="0">
              <a:ln>
                <a:noFill/>
              </a:ln>
              <a:solidFill>
                <a:schemeClr val="tx1"/>
              </a:solidFill>
              <a:effectLst/>
              <a:uLnTx/>
              <a:uFillTx/>
              <a:latin typeface="+mn-lt"/>
              <a:ea typeface="+mn-ea"/>
            </a:endParaRPr>
          </a:p>
          <a:p>
            <a:pPr marL="742950" marR="0" lvl="1" indent="-285750" algn="l" defTabSz="914400" rtl="0" eaLnBrk="1" fontAlgn="base" latinLnBrk="0" hangingPunct="1">
              <a:lnSpc>
                <a:spcPct val="100000"/>
              </a:lnSpc>
              <a:spcBef>
                <a:spcPct val="20000"/>
              </a:spcBef>
              <a:spcAft>
                <a:spcPct val="0"/>
              </a:spcAft>
              <a:buClrTx/>
              <a:buSzTx/>
              <a:buFont typeface="Wingdings" pitchFamily="-110" charset="2"/>
              <a:buChar char="§"/>
              <a:tabLst/>
              <a:defRPr/>
            </a:pPr>
            <a:r>
              <a:rPr kumimoji="0" lang="en-US" sz="1200" b="0" i="0" u="none" strike="noStrike" kern="0" cap="none" spc="0" normalizeH="0" baseline="0" noProof="0" dirty="0" smtClean="0">
                <a:ln>
                  <a:noFill/>
                </a:ln>
                <a:solidFill>
                  <a:schemeClr val="tx1"/>
                </a:solidFill>
                <a:effectLst/>
                <a:uLnTx/>
                <a:uFillTx/>
                <a:latin typeface="+mn-lt"/>
                <a:ea typeface="+mn-ea"/>
              </a:rPr>
              <a:t>perform many local </a:t>
            </a:r>
            <a:r>
              <a:rPr kumimoji="0" lang="en-US" sz="1200" b="0" i="0" u="none" strike="noStrike" kern="0" cap="none" spc="0" normalizeH="0" baseline="0" noProof="0" dirty="0" err="1" smtClean="0">
                <a:ln>
                  <a:noFill/>
                </a:ln>
                <a:solidFill>
                  <a:schemeClr val="tx1"/>
                </a:solidFill>
                <a:effectLst/>
                <a:uLnTx/>
                <a:uFillTx/>
                <a:latin typeface="+mn-lt"/>
                <a:ea typeface="+mn-ea"/>
              </a:rPr>
              <a:t>MPI_Allreduce’s</a:t>
            </a:r>
            <a:endParaRPr kumimoji="0" lang="en-US" sz="1200" b="0" i="0" u="none" strike="noStrike" kern="0" cap="none" spc="0" normalizeH="0" baseline="0" noProof="0" dirty="0" smtClean="0">
              <a:ln>
                <a:noFill/>
              </a:ln>
              <a:solidFill>
                <a:schemeClr val="tx1"/>
              </a:solidFill>
              <a:effectLst/>
              <a:uLnTx/>
              <a:uFillTx/>
              <a:latin typeface="+mn-lt"/>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z="4800" dirty="0" smtClean="0"/>
              <a:t>Co-Design</a:t>
            </a:r>
            <a:br>
              <a:rPr lang="en-US" sz="4800" dirty="0" smtClean="0"/>
            </a:br>
            <a:r>
              <a:rPr lang="en-US" sz="4800" dirty="0" smtClean="0"/>
              <a:t>Questions</a:t>
            </a:r>
            <a:endParaRPr lang="en-US" sz="4800"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0"/>
          </p:nvPr>
        </p:nvSpPr>
        <p:spPr/>
        <p:txBody>
          <a:bodyPr/>
          <a:lstStyle/>
          <a:p>
            <a:fld id="{A6688060-3351-004F-BDDD-4D2330D7A48F}" type="slidenum">
              <a:rPr lang="en-US" smtClean="0"/>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HPGMG Configuration</a:t>
            </a:r>
            <a:br>
              <a:rPr lang="en-US" dirty="0" smtClean="0"/>
            </a:br>
            <a:r>
              <a:rPr lang="en-US" dirty="0" smtClean="0"/>
              <a:t>for </a:t>
            </a:r>
            <a:r>
              <a:rPr lang="en-US" dirty="0" err="1" smtClean="0"/>
              <a:t>CoDesign</a:t>
            </a:r>
            <a:endParaRPr lang="en-US" dirty="0"/>
          </a:p>
        </p:txBody>
      </p:sp>
      <p:sp>
        <p:nvSpPr>
          <p:cNvPr id="3" name="Content Placeholder 2"/>
          <p:cNvSpPr>
            <a:spLocks noGrp="1"/>
          </p:cNvSpPr>
          <p:nvPr>
            <p:ph idx="1"/>
          </p:nvPr>
        </p:nvSpPr>
        <p:spPr/>
        <p:txBody>
          <a:bodyPr/>
          <a:lstStyle/>
          <a:p>
            <a:r>
              <a:rPr lang="en-US" sz="1800" dirty="0" smtClean="0"/>
              <a:t>Nominally, HPGMG is configured as a Top500 benchmark</a:t>
            </a:r>
          </a:p>
          <a:p>
            <a:r>
              <a:rPr lang="en-US" sz="1800" dirty="0" smtClean="0"/>
              <a:t>For Co-Design purposes, a few additional compiler flags are required.</a:t>
            </a:r>
          </a:p>
          <a:p>
            <a:endParaRPr lang="en-US" sz="1800" dirty="0" smtClean="0"/>
          </a:p>
          <a:p>
            <a:r>
              <a:rPr lang="en-US" sz="1800" dirty="0" smtClean="0"/>
              <a:t>use the </a:t>
            </a:r>
            <a:r>
              <a:rPr lang="en-US" sz="1800" dirty="0" err="1" smtClean="0"/>
              <a:t>helmholtz</a:t>
            </a:r>
            <a:r>
              <a:rPr lang="en-US" sz="1800" dirty="0" smtClean="0"/>
              <a:t> operator (</a:t>
            </a:r>
            <a:r>
              <a:rPr lang="en-US" sz="1800" b="1" dirty="0" smtClean="0">
                <a:solidFill>
                  <a:srgbClr val="0000FF"/>
                </a:solidFill>
              </a:rPr>
              <a:t>-DUSE_HELMHOLTZ</a:t>
            </a:r>
            <a:r>
              <a:rPr lang="en-US" sz="1800" dirty="0" smtClean="0"/>
              <a:t>)</a:t>
            </a:r>
          </a:p>
          <a:p>
            <a:r>
              <a:rPr lang="en-US" sz="1800" dirty="0" smtClean="0"/>
              <a:t>compare </a:t>
            </a:r>
            <a:r>
              <a:rPr lang="en-US" sz="1800" dirty="0" err="1" smtClean="0"/>
              <a:t>Chebyshev</a:t>
            </a:r>
            <a:r>
              <a:rPr lang="en-US" sz="1800" dirty="0" smtClean="0"/>
              <a:t> &amp; GSRB (</a:t>
            </a:r>
            <a:r>
              <a:rPr lang="en-US" sz="1800" b="1" dirty="0" smtClean="0">
                <a:solidFill>
                  <a:srgbClr val="0000FF"/>
                </a:solidFill>
              </a:rPr>
              <a:t>-DUSE_CHEBY </a:t>
            </a:r>
            <a:r>
              <a:rPr lang="en-US" sz="1800" dirty="0" smtClean="0"/>
              <a:t>vs. </a:t>
            </a:r>
            <a:r>
              <a:rPr lang="en-US" sz="1800" b="1" dirty="0" smtClean="0">
                <a:solidFill>
                  <a:srgbClr val="0000FF"/>
                </a:solidFill>
              </a:rPr>
              <a:t>-DUSE_GSRB</a:t>
            </a:r>
            <a:r>
              <a:rPr lang="en-US" sz="1800" dirty="0" smtClean="0"/>
              <a:t>)</a:t>
            </a:r>
          </a:p>
          <a:p>
            <a:r>
              <a:rPr lang="en-US" sz="1800" dirty="0" smtClean="0"/>
              <a:t>start a few smallish boxes per process (e.g. </a:t>
            </a:r>
            <a:r>
              <a:rPr lang="en-US" sz="1800" b="1" dirty="0" smtClean="0">
                <a:solidFill>
                  <a:srgbClr val="0000FF"/>
                </a:solidFill>
              </a:rPr>
              <a:t>8 </a:t>
            </a:r>
            <a:r>
              <a:rPr lang="en-US" sz="1800" b="1" dirty="0" err="1" smtClean="0">
                <a:solidFill>
                  <a:srgbClr val="0000FF"/>
                </a:solidFill>
              </a:rPr>
              <a:t>x</a:t>
            </a:r>
            <a:r>
              <a:rPr lang="en-US" sz="1800" b="1" dirty="0" smtClean="0">
                <a:solidFill>
                  <a:srgbClr val="0000FF"/>
                </a:solidFill>
              </a:rPr>
              <a:t> 64</a:t>
            </a:r>
            <a:r>
              <a:rPr lang="en-US" sz="1800" b="1" baseline="30000" dirty="0" smtClean="0">
                <a:solidFill>
                  <a:srgbClr val="0000FF"/>
                </a:solidFill>
              </a:rPr>
              <a:t>3</a:t>
            </a:r>
            <a:r>
              <a:rPr lang="en-US" sz="1800" dirty="0" smtClean="0"/>
              <a:t>) by running</a:t>
            </a:r>
          </a:p>
          <a:p>
            <a:pPr>
              <a:buNone/>
            </a:pPr>
            <a:r>
              <a:rPr lang="en-US" sz="1800" dirty="0" smtClean="0"/>
              <a:t>	</a:t>
            </a:r>
            <a:r>
              <a:rPr lang="en-US" sz="1800" dirty="0" err="1" smtClean="0"/>
              <a:t>mpirun</a:t>
            </a:r>
            <a:r>
              <a:rPr lang="en-US" sz="1800" dirty="0" smtClean="0"/>
              <a:t> –</a:t>
            </a:r>
            <a:r>
              <a:rPr lang="en-US" sz="1800" dirty="0" err="1" smtClean="0"/>
              <a:t>n</a:t>
            </a:r>
            <a:r>
              <a:rPr lang="en-US" sz="1800" dirty="0" smtClean="0"/>
              <a:t># […] ./run 6 8</a:t>
            </a:r>
            <a:endParaRPr lang="en-US"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Does Exascale Enable</a:t>
            </a:r>
            <a:br>
              <a:rPr lang="en-US" sz="2800" dirty="0" smtClean="0"/>
            </a:br>
            <a:r>
              <a:rPr lang="en-US" sz="2800" dirty="0" smtClean="0"/>
              <a:t>Strong Scaling or Consolidation?</a:t>
            </a:r>
            <a:endParaRPr lang="en-US" sz="2800" dirty="0"/>
          </a:p>
        </p:txBody>
      </p:sp>
      <p:sp>
        <p:nvSpPr>
          <p:cNvPr id="3" name="Content Placeholder 2"/>
          <p:cNvSpPr>
            <a:spLocks noGrp="1"/>
          </p:cNvSpPr>
          <p:nvPr>
            <p:ph idx="1"/>
          </p:nvPr>
        </p:nvSpPr>
        <p:spPr/>
        <p:txBody>
          <a:bodyPr/>
          <a:lstStyle/>
          <a:p>
            <a:r>
              <a:rPr lang="en-US" sz="1800" dirty="0" smtClean="0"/>
              <a:t>run with at least one process per NUMA node (per GPU)</a:t>
            </a:r>
          </a:p>
          <a:p>
            <a:r>
              <a:rPr lang="en-US" sz="1800" b="1" dirty="0" smtClean="0">
                <a:solidFill>
                  <a:srgbClr val="0000FF"/>
                </a:solidFill>
              </a:rPr>
              <a:t>use more than one process (more than one GPU) to quantify impact of communication</a:t>
            </a:r>
          </a:p>
          <a:p>
            <a:r>
              <a:rPr lang="en-US" sz="1800" dirty="0" smtClean="0"/>
              <a:t>note, </a:t>
            </a:r>
            <a:r>
              <a:rPr lang="en-US" sz="1800" dirty="0" err="1" smtClean="0"/>
              <a:t>HPGMG’s</a:t>
            </a:r>
            <a:r>
              <a:rPr lang="en-US" sz="1800" dirty="0" smtClean="0"/>
              <a:t> structure never stabilizes.  It continually adapts to process count and problem size</a:t>
            </a:r>
          </a:p>
          <a:p>
            <a:endParaRPr lang="en-US" sz="1800" b="1" dirty="0" smtClean="0">
              <a:solidFill>
                <a:srgbClr val="0000FF"/>
              </a:solidFill>
            </a:endParaRPr>
          </a:p>
          <a:p>
            <a:endParaRPr lang="en-US" sz="1800" b="1" dirty="0" smtClean="0">
              <a:solidFill>
                <a:srgbClr val="0000FF"/>
              </a:solidFill>
            </a:endParaRPr>
          </a:p>
          <a:p>
            <a:r>
              <a:rPr lang="en-US" sz="1800" b="1" dirty="0" smtClean="0">
                <a:solidFill>
                  <a:srgbClr val="0000FF"/>
                </a:solidFill>
              </a:rPr>
              <a:t>how does performance vary as one varies box size (e.g. 32</a:t>
            </a:r>
            <a:r>
              <a:rPr lang="en-US" sz="1800" b="1" baseline="30000" dirty="0" smtClean="0">
                <a:solidFill>
                  <a:srgbClr val="0000FF"/>
                </a:solidFill>
              </a:rPr>
              <a:t>3</a:t>
            </a:r>
            <a:r>
              <a:rPr lang="en-US" sz="1800" b="1" dirty="0" smtClean="0">
                <a:solidFill>
                  <a:srgbClr val="0000FF"/>
                </a:solidFill>
                <a:latin typeface="Wingdings"/>
                <a:ea typeface="Wingdings"/>
                <a:cs typeface="Wingdings"/>
              </a:rPr>
              <a:t></a:t>
            </a:r>
            <a:r>
              <a:rPr lang="en-US" sz="1800" b="1" dirty="0" smtClean="0">
                <a:solidFill>
                  <a:srgbClr val="0000FF"/>
                </a:solidFill>
              </a:rPr>
              <a:t>128</a:t>
            </a:r>
            <a:r>
              <a:rPr lang="en-US" sz="1800" b="1" baseline="30000" dirty="0" smtClean="0">
                <a:solidFill>
                  <a:srgbClr val="0000FF"/>
                </a:solidFill>
              </a:rPr>
              <a:t>3</a:t>
            </a:r>
            <a:r>
              <a:rPr lang="en-US" sz="1800" b="1" dirty="0" smtClean="0">
                <a:solidFill>
                  <a:srgbClr val="0000FF"/>
                </a:solidFill>
              </a:rPr>
              <a:t>) and number (e.g. 8</a:t>
            </a:r>
            <a:r>
              <a:rPr lang="en-US" sz="1800" b="1" dirty="0" smtClean="0">
                <a:solidFill>
                  <a:srgbClr val="0000FF"/>
                </a:solidFill>
                <a:latin typeface="Wingdings"/>
                <a:ea typeface="Wingdings"/>
                <a:cs typeface="Wingdings"/>
              </a:rPr>
              <a:t></a:t>
            </a:r>
            <a:r>
              <a:rPr lang="en-US" sz="1800" b="1" dirty="0" smtClean="0">
                <a:solidFill>
                  <a:srgbClr val="0000FF"/>
                </a:solidFill>
              </a:rPr>
              <a:t>64 boxes)</a:t>
            </a:r>
          </a:p>
          <a:p>
            <a:pPr>
              <a:buNone/>
            </a:pPr>
            <a:r>
              <a:rPr lang="en-US" sz="1800" dirty="0" smtClean="0"/>
              <a:t>	</a:t>
            </a:r>
            <a:r>
              <a:rPr lang="en-US" sz="1800" dirty="0" err="1" smtClean="0"/>
              <a:t>mpirun</a:t>
            </a:r>
            <a:r>
              <a:rPr lang="en-US" sz="1800" dirty="0" smtClean="0"/>
              <a:t> –</a:t>
            </a:r>
            <a:r>
              <a:rPr lang="en-US" sz="1800" dirty="0" err="1" smtClean="0"/>
              <a:t>n</a:t>
            </a:r>
            <a:r>
              <a:rPr lang="en-US" sz="1800" dirty="0" smtClean="0"/>
              <a:t># […] ./run 5 8	vs.	</a:t>
            </a:r>
            <a:r>
              <a:rPr lang="en-US" sz="1800" dirty="0" err="1" smtClean="0"/>
              <a:t>mpirun</a:t>
            </a:r>
            <a:r>
              <a:rPr lang="en-US" sz="1800" dirty="0" smtClean="0"/>
              <a:t> –</a:t>
            </a:r>
            <a:r>
              <a:rPr lang="en-US" sz="1800" dirty="0" err="1" smtClean="0"/>
              <a:t>n</a:t>
            </a:r>
            <a:r>
              <a:rPr lang="en-US" sz="1800" dirty="0" smtClean="0"/>
              <a:t># […] ./run 5 64</a:t>
            </a:r>
          </a:p>
          <a:p>
            <a:pPr>
              <a:buNone/>
            </a:pPr>
            <a:r>
              <a:rPr lang="en-US" sz="1800" dirty="0" smtClean="0"/>
              <a:t>	</a:t>
            </a:r>
            <a:r>
              <a:rPr lang="en-US" sz="1800" dirty="0" err="1" smtClean="0"/>
              <a:t>mpirun</a:t>
            </a:r>
            <a:r>
              <a:rPr lang="en-US" sz="1800" dirty="0" smtClean="0"/>
              <a:t> –</a:t>
            </a:r>
            <a:r>
              <a:rPr lang="en-US" sz="1800" dirty="0" err="1" smtClean="0"/>
              <a:t>n</a:t>
            </a:r>
            <a:r>
              <a:rPr lang="en-US" sz="1800" dirty="0" smtClean="0"/>
              <a:t># […] ./run 6 8	vs.	</a:t>
            </a:r>
            <a:r>
              <a:rPr lang="en-US" sz="1800" dirty="0" err="1" smtClean="0"/>
              <a:t>mpirun</a:t>
            </a:r>
            <a:r>
              <a:rPr lang="en-US" sz="1800" dirty="0" smtClean="0"/>
              <a:t> –</a:t>
            </a:r>
            <a:r>
              <a:rPr lang="en-US" sz="1800" dirty="0" err="1" smtClean="0"/>
              <a:t>n</a:t>
            </a:r>
            <a:r>
              <a:rPr lang="en-US" sz="1800" dirty="0" smtClean="0"/>
              <a:t># […] ./run 6 64</a:t>
            </a:r>
          </a:p>
          <a:p>
            <a:pPr>
              <a:buNone/>
            </a:pPr>
            <a:r>
              <a:rPr lang="en-US" sz="1800" dirty="0" smtClean="0"/>
              <a:t>	</a:t>
            </a:r>
            <a:r>
              <a:rPr lang="en-US" sz="1800" dirty="0" err="1" smtClean="0"/>
              <a:t>mpirun</a:t>
            </a:r>
            <a:r>
              <a:rPr lang="en-US" sz="1800" dirty="0" smtClean="0"/>
              <a:t> –</a:t>
            </a:r>
            <a:r>
              <a:rPr lang="en-US" sz="1800" dirty="0" err="1" smtClean="0"/>
              <a:t>n</a:t>
            </a:r>
            <a:r>
              <a:rPr lang="en-US" sz="1800" dirty="0" smtClean="0"/>
              <a:t># […] ./run 7 8	vs.	</a:t>
            </a:r>
            <a:r>
              <a:rPr lang="en-US" sz="1800" dirty="0" err="1" smtClean="0"/>
              <a:t>mpirun</a:t>
            </a:r>
            <a:r>
              <a:rPr lang="en-US" sz="1800" dirty="0" smtClean="0"/>
              <a:t> –</a:t>
            </a:r>
            <a:r>
              <a:rPr lang="en-US" sz="1800" dirty="0" err="1" smtClean="0"/>
              <a:t>n</a:t>
            </a:r>
            <a:r>
              <a:rPr lang="en-US" sz="1800" dirty="0" smtClean="0"/>
              <a:t># […] ./run 7 64</a:t>
            </a:r>
          </a:p>
          <a:p>
            <a:pPr>
              <a:buNone/>
            </a:pPr>
            <a:r>
              <a:rPr lang="en-US" sz="1800" dirty="0" smtClean="0"/>
              <a:t>	</a:t>
            </a:r>
          </a:p>
          <a:p>
            <a:r>
              <a:rPr lang="en-US" dirty="0" smtClean="0"/>
              <a:t>This provides insights to the </a:t>
            </a:r>
            <a:r>
              <a:rPr lang="en-US" dirty="0" err="1" smtClean="0"/>
              <a:t>CoDesign</a:t>
            </a:r>
            <a:r>
              <a:rPr lang="en-US" dirty="0" smtClean="0"/>
              <a:t> center as to whether algorithmic changes are required/sufficient (e.g. shift LMC to a 4D parallelization scheme) </a:t>
            </a:r>
            <a:endParaRPr lang="en-US"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Geometric </a:t>
            </a:r>
            <a:r>
              <a:rPr lang="en-US" dirty="0" err="1" smtClean="0"/>
              <a:t>Multigrid</a:t>
            </a:r>
            <a:endParaRPr lang="en-US" dirty="0"/>
          </a:p>
        </p:txBody>
      </p:sp>
      <p:sp>
        <p:nvSpPr>
          <p:cNvPr id="3" name="Content Placeholder 2"/>
          <p:cNvSpPr>
            <a:spLocks noGrp="1"/>
          </p:cNvSpPr>
          <p:nvPr>
            <p:ph idx="1"/>
          </p:nvPr>
        </p:nvSpPr>
        <p:spPr/>
        <p:txBody>
          <a:bodyPr/>
          <a:lstStyle/>
          <a:p>
            <a:r>
              <a:rPr lang="en-US" dirty="0" smtClean="0"/>
              <a:t>Geometric </a:t>
            </a:r>
            <a:r>
              <a:rPr lang="en-US" dirty="0" err="1" smtClean="0"/>
              <a:t>Multigrid</a:t>
            </a:r>
            <a:r>
              <a:rPr lang="en-US" dirty="0" smtClean="0"/>
              <a:t> is specialization in which the linear operator (A) is simply a </a:t>
            </a:r>
            <a:r>
              <a:rPr lang="en-US" b="1" dirty="0" smtClean="0">
                <a:solidFill>
                  <a:srgbClr val="0000FF"/>
                </a:solidFill>
              </a:rPr>
              <a:t>stencil on a structured grid</a:t>
            </a:r>
            <a:r>
              <a:rPr lang="en-US" dirty="0" smtClean="0"/>
              <a:t> (i.e. </a:t>
            </a:r>
            <a:r>
              <a:rPr lang="en-US" i="1" dirty="0" smtClean="0"/>
              <a:t>matrix-free</a:t>
            </a:r>
            <a:r>
              <a:rPr lang="en-US" dirty="0" smtClean="0"/>
              <a:t>)</a:t>
            </a:r>
          </a:p>
          <a:p>
            <a:r>
              <a:rPr lang="en-US" dirty="0" smtClean="0"/>
              <a:t>Inter-grid operations are recast in terms of stencils based on the underlying numerical method (e.g. cell-centered finite volume)</a:t>
            </a:r>
          </a:p>
          <a:p>
            <a:r>
              <a:rPr lang="en-US" dirty="0" smtClean="0"/>
              <a:t>Extremely fast/efficient…	</a:t>
            </a:r>
          </a:p>
          <a:p>
            <a:pPr lvl="1"/>
            <a:r>
              <a:rPr lang="en-US" sz="1600" dirty="0" smtClean="0"/>
              <a:t>O(N) computational complexity (#flop’s)</a:t>
            </a:r>
          </a:p>
          <a:p>
            <a:pPr lvl="1"/>
            <a:r>
              <a:rPr lang="en-US" sz="1600" dirty="0" smtClean="0"/>
              <a:t>O(N) DRAM data movement</a:t>
            </a:r>
          </a:p>
          <a:p>
            <a:pPr lvl="1"/>
            <a:r>
              <a:rPr lang="en-US" sz="1600" dirty="0" smtClean="0"/>
              <a:t>O(N</a:t>
            </a:r>
            <a:r>
              <a:rPr lang="en-US" sz="1600" baseline="30000" dirty="0" smtClean="0"/>
              <a:t>0.66</a:t>
            </a:r>
            <a:r>
              <a:rPr lang="en-US" sz="1600" dirty="0" smtClean="0"/>
              <a:t>) MPI data movement</a:t>
            </a:r>
          </a:p>
        </p:txBody>
      </p:sp>
      <p:sp>
        <p:nvSpPr>
          <p:cNvPr id="4" name="Slide Number Placeholder 3"/>
          <p:cNvSpPr>
            <a:spLocks noGrp="1"/>
          </p:cNvSpPr>
          <p:nvPr>
            <p:ph type="sldNum" sz="quarter" idx="10"/>
          </p:nvPr>
        </p:nvSpPr>
        <p:spPr>
          <a:xfrm>
            <a:off x="7010400" y="6553200"/>
            <a:ext cx="2133600" cy="238125"/>
          </a:xfrm>
        </p:spPr>
        <p:txBody>
          <a:bodyPr/>
          <a:lstStyle/>
          <a:p>
            <a:fld id="{A6688060-3351-004F-BDDD-4D2330D7A48F}" type="slidenum">
              <a:rPr lang="en-US" smtClean="0"/>
              <a:pPr/>
              <a:t>5</a:t>
            </a:fld>
            <a:endParaRPr lang="en-US"/>
          </a:p>
        </p:txBody>
      </p:sp>
      <p:grpSp>
        <p:nvGrpSpPr>
          <p:cNvPr id="17" name="Group 90"/>
          <p:cNvGrpSpPr/>
          <p:nvPr/>
        </p:nvGrpSpPr>
        <p:grpSpPr>
          <a:xfrm>
            <a:off x="0" y="3810000"/>
            <a:ext cx="9144000" cy="2743200"/>
            <a:chOff x="0" y="3810000"/>
            <a:chExt cx="9144000" cy="2743200"/>
          </a:xfrm>
        </p:grpSpPr>
        <p:sp>
          <p:nvSpPr>
            <p:cNvPr id="90" name="Rectangle 89"/>
            <p:cNvSpPr/>
            <p:nvPr/>
          </p:nvSpPr>
          <p:spPr bwMode="auto">
            <a:xfrm>
              <a:off x="0" y="3810000"/>
              <a:ext cx="9144000" cy="27432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pic>
          <p:nvPicPr>
            <p:cNvPr id="89" name="Picture 88" descr="vcycle.pdf"/>
            <p:cNvPicPr>
              <a:picLocks noChangeAspect="1"/>
            </p:cNvPicPr>
            <p:nvPr/>
          </p:nvPicPr>
          <mc:AlternateContent>
            <mc:Choice xmlns:ma="http://schemas.microsoft.com/office/mac/drawingml/2008/main" Requires="ma">
              <p:blipFill>
                <a:blip r:embed="rId3"/>
                <a:stretch>
                  <a:fillRect/>
                </a:stretch>
              </p:blipFill>
            </mc:Choice>
            <mc:Fallback>
              <p:blipFill>
                <a:blip r:embed="rId4"/>
                <a:stretch>
                  <a:fillRect/>
                </a:stretch>
              </p:blipFill>
            </mc:Fallback>
          </mc:AlternateContent>
          <p:spPr>
            <a:xfrm>
              <a:off x="1905000" y="3810000"/>
              <a:ext cx="5486400" cy="2743200"/>
            </a:xfrm>
            <a:prstGeom prst="rect">
              <a:avLst/>
            </a:prstGeom>
          </p:spPr>
        </p:pic>
      </p:gr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efficiently and succinctly manage locality?</a:t>
            </a:r>
            <a:endParaRPr lang="en-US" dirty="0"/>
          </a:p>
        </p:txBody>
      </p:sp>
      <p:sp>
        <p:nvSpPr>
          <p:cNvPr id="3" name="Content Placeholder 2"/>
          <p:cNvSpPr>
            <a:spLocks noGrp="1"/>
          </p:cNvSpPr>
          <p:nvPr>
            <p:ph idx="1"/>
          </p:nvPr>
        </p:nvSpPr>
        <p:spPr/>
        <p:txBody>
          <a:bodyPr/>
          <a:lstStyle/>
          <a:p>
            <a:r>
              <a:rPr lang="en-US" sz="1800" dirty="0" smtClean="0"/>
              <a:t>active working sets vary by factors of 8x</a:t>
            </a:r>
          </a:p>
          <a:p>
            <a:r>
              <a:rPr lang="en-US" sz="1800" dirty="0" smtClean="0"/>
              <a:t>there can be &gt;7 levels in MG (</a:t>
            </a:r>
            <a:r>
              <a:rPr lang="en-US" sz="1800" b="1" dirty="0" smtClean="0">
                <a:solidFill>
                  <a:srgbClr val="FF0080"/>
                </a:solidFill>
              </a:rPr>
              <a:t>working sets vary from GB’s to </a:t>
            </a:r>
            <a:r>
              <a:rPr lang="en-US" sz="1800" b="1" dirty="0" err="1" smtClean="0">
                <a:solidFill>
                  <a:srgbClr val="FF0080"/>
                </a:solidFill>
              </a:rPr>
              <a:t>KB’s</a:t>
            </a:r>
            <a:r>
              <a:rPr lang="en-US" sz="1800" dirty="0" smtClean="0"/>
              <a:t>)</a:t>
            </a:r>
          </a:p>
          <a:p>
            <a:r>
              <a:rPr lang="en-US" sz="1800" dirty="0" smtClean="0"/>
              <a:t>With an AMM like the X-Stack program’s target of 10 levels of software-controlled memory, different levels are lit up as the algorithm progresses…</a:t>
            </a:r>
          </a:p>
          <a:p>
            <a:pPr>
              <a:buNone/>
            </a:pPr>
            <a:r>
              <a:rPr lang="en-US" sz="1800" dirty="0" smtClean="0"/>
              <a:t>	</a:t>
            </a:r>
            <a:r>
              <a:rPr lang="en-US" sz="1200" dirty="0" smtClean="0"/>
              <a:t>L1,   L2,L1,L2,   L3,L2,L1,L2,L3,   L4,L3,L2,L1,L2,L3,L4, …  L8,L7,L6,L5,L4,L3,L2,L1,L2,L3,L4,L5,L6,L7,L8</a:t>
            </a:r>
          </a:p>
          <a:p>
            <a:endParaRPr lang="en-US" sz="1800" dirty="0" smtClean="0"/>
          </a:p>
          <a:p>
            <a:r>
              <a:rPr lang="en-US" sz="1800" b="1" dirty="0" smtClean="0">
                <a:solidFill>
                  <a:srgbClr val="0000FF"/>
                </a:solidFill>
              </a:rPr>
              <a:t>How does one concisely orchestrate data movement through the memory hierarchy?</a:t>
            </a:r>
          </a:p>
          <a:p>
            <a:pPr lvl="1"/>
            <a:r>
              <a:rPr lang="en-US" sz="1600" dirty="0" smtClean="0">
                <a:solidFill>
                  <a:srgbClr val="000000"/>
                </a:solidFill>
              </a:rPr>
              <a:t>the same routine (same </a:t>
            </a:r>
            <a:r>
              <a:rPr lang="en-US" sz="1600" dirty="0" err="1" smtClean="0">
                <a:solidFill>
                  <a:srgbClr val="000000"/>
                </a:solidFill>
              </a:rPr>
              <a:t>pragmas</a:t>
            </a:r>
            <a:r>
              <a:rPr lang="en-US" sz="1600" dirty="0" smtClean="0">
                <a:solidFill>
                  <a:srgbClr val="000000"/>
                </a:solidFill>
              </a:rPr>
              <a:t>?) can be called with either a GB working set or a KB working sets</a:t>
            </a:r>
          </a:p>
          <a:p>
            <a:pPr lvl="1"/>
            <a:r>
              <a:rPr lang="en-US" sz="1600" dirty="0" smtClean="0">
                <a:solidFill>
                  <a:srgbClr val="000000"/>
                </a:solidFill>
              </a:rPr>
              <a:t>the arrays touched (double*) can be different for the same routine</a:t>
            </a:r>
          </a:p>
          <a:p>
            <a:endParaRPr lang="en-US"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How sensitive is exascale to </a:t>
            </a:r>
            <a:br>
              <a:rPr lang="en-US" sz="2400" dirty="0" smtClean="0"/>
            </a:br>
            <a:r>
              <a:rPr lang="en-US" sz="2400" dirty="0" smtClean="0"/>
              <a:t>operations with limited parallelism?</a:t>
            </a:r>
            <a:endParaRPr lang="en-US" sz="2400" dirty="0"/>
          </a:p>
        </p:txBody>
      </p:sp>
      <p:sp>
        <p:nvSpPr>
          <p:cNvPr id="3" name="Content Placeholder 2"/>
          <p:cNvSpPr>
            <a:spLocks noGrp="1"/>
          </p:cNvSpPr>
          <p:nvPr>
            <p:ph idx="1"/>
          </p:nvPr>
        </p:nvSpPr>
        <p:spPr/>
        <p:txBody>
          <a:bodyPr/>
          <a:lstStyle/>
          <a:p>
            <a:r>
              <a:rPr lang="en-US" sz="1800" dirty="0" err="1" smtClean="0"/>
              <a:t>MG’s</a:t>
            </a:r>
            <a:r>
              <a:rPr lang="en-US" sz="1800" dirty="0" smtClean="0"/>
              <a:t> computational complexity is premised on the assumption that N/8 flops requires N/8 time. </a:t>
            </a:r>
          </a:p>
          <a:p>
            <a:pPr lvl="1"/>
            <a:r>
              <a:rPr lang="en-US" sz="1600" dirty="0" smtClean="0"/>
              <a:t>N+N/8+N/64… = O(N) flops ~ O(N) time</a:t>
            </a:r>
          </a:p>
          <a:p>
            <a:r>
              <a:rPr lang="en-US" sz="1800" dirty="0" smtClean="0"/>
              <a:t>Today, the performance of MIC/GPU processors decreases substantially when parallelism falls below a certain threshold (underutilization)</a:t>
            </a:r>
          </a:p>
          <a:p>
            <a:r>
              <a:rPr lang="en-US" sz="1800" dirty="0" smtClean="0"/>
              <a:t>If time ceases to be tied to N but saturates at some constant, then</a:t>
            </a:r>
          </a:p>
          <a:p>
            <a:pPr lvl="1"/>
            <a:r>
              <a:rPr lang="en-US" sz="1600" dirty="0" smtClean="0"/>
              <a:t>N+N/8+N/8+N/8+…N/8 ~ O( </a:t>
            </a:r>
            <a:r>
              <a:rPr lang="en-US" sz="1600" dirty="0" err="1" smtClean="0"/>
              <a:t>Nlog(N</a:t>
            </a:r>
            <a:r>
              <a:rPr lang="en-US" sz="1600" dirty="0" smtClean="0"/>
              <a:t>) )</a:t>
            </a:r>
          </a:p>
          <a:p>
            <a:pPr>
              <a:buNone/>
            </a:pPr>
            <a:endParaRPr lang="en-US" sz="1800" dirty="0" smtClean="0"/>
          </a:p>
          <a:p>
            <a:endParaRPr lang="en-US" sz="1800" dirty="0" smtClean="0"/>
          </a:p>
          <a:p>
            <a:r>
              <a:rPr lang="en-US" sz="1800" b="1" dirty="0" smtClean="0">
                <a:solidFill>
                  <a:srgbClr val="0000FF"/>
                </a:solidFill>
              </a:rPr>
              <a:t>Does your </a:t>
            </a:r>
            <a:r>
              <a:rPr lang="en-US" sz="1800" b="1" dirty="0" err="1" smtClean="0">
                <a:solidFill>
                  <a:srgbClr val="0000FF"/>
                </a:solidFill>
              </a:rPr>
              <a:t>FastForward</a:t>
            </a:r>
            <a:r>
              <a:rPr lang="en-US" sz="1800" b="1" dirty="0" smtClean="0">
                <a:solidFill>
                  <a:srgbClr val="0000FF"/>
                </a:solidFill>
              </a:rPr>
              <a:t> processor performance on coarse (</a:t>
            </a:r>
            <a:r>
              <a:rPr lang="en-US" sz="1800" b="1" dirty="0" err="1" smtClean="0">
                <a:solidFill>
                  <a:srgbClr val="0000FF"/>
                </a:solidFill>
              </a:rPr>
              <a:t>coasrer</a:t>
            </a:r>
            <a:r>
              <a:rPr lang="en-US" sz="1800" b="1" dirty="0" smtClean="0">
                <a:solidFill>
                  <a:srgbClr val="0000FF"/>
                </a:solidFill>
              </a:rPr>
              <a:t>) grids impede overall </a:t>
            </a:r>
            <a:r>
              <a:rPr lang="en-US" sz="1800" b="1" dirty="0" err="1" smtClean="0">
                <a:solidFill>
                  <a:srgbClr val="0000FF"/>
                </a:solidFill>
              </a:rPr>
              <a:t>multigrid</a:t>
            </a:r>
            <a:r>
              <a:rPr lang="en-US" sz="1800" b="1" dirty="0" smtClean="0">
                <a:solidFill>
                  <a:srgbClr val="0000FF"/>
                </a:solidFill>
              </a:rPr>
              <a:t> performance?</a:t>
            </a:r>
          </a:p>
          <a:p>
            <a:pPr lvl="1"/>
            <a:r>
              <a:rPr lang="en-US" sz="1600" dirty="0" smtClean="0">
                <a:solidFill>
                  <a:srgbClr val="000000"/>
                </a:solidFill>
              </a:rPr>
              <a:t>Are there architectural features you can exploit to avoid this?</a:t>
            </a:r>
          </a:p>
          <a:p>
            <a:pPr lvl="1"/>
            <a:r>
              <a:rPr lang="en-US" sz="1600" dirty="0" smtClean="0">
                <a:solidFill>
                  <a:srgbClr val="000000"/>
                </a:solidFill>
              </a:rPr>
              <a:t>If so, how do you succinctly specialize code to exploit them?</a:t>
            </a:r>
          </a:p>
          <a:p>
            <a:pPr lvl="1">
              <a:buNone/>
            </a:pPr>
            <a:r>
              <a:rPr lang="en-US" sz="1600" dirty="0" smtClean="0">
                <a:solidFill>
                  <a:srgbClr val="000000"/>
                </a:solidFill>
              </a:rPr>
              <a:t>	(i.e. do we really have to write every routine twice?)</a:t>
            </a:r>
          </a:p>
          <a:p>
            <a:pPr lvl="1"/>
            <a:r>
              <a:rPr lang="en-US" sz="1600" dirty="0" smtClean="0">
                <a:solidFill>
                  <a:srgbClr val="000000"/>
                </a:solidFill>
              </a:rPr>
              <a:t>Are there other approaches to ensure coarse grid operations are not a bottleneck?</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5410" name="Slide Number Placehold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fld id="{9A15967D-D2D6-5144-A227-9E675C198B3A}" type="slidenum">
              <a:rPr lang="en-US" smtClean="0"/>
              <a:pPr/>
              <a:t>52</a:t>
            </a:fld>
            <a:endParaRPr lang="en-US" smtClean="0"/>
          </a:p>
        </p:txBody>
      </p:sp>
      <p:sp>
        <p:nvSpPr>
          <p:cNvPr id="145411" name="Rectangle 2"/>
          <p:cNvSpPr>
            <a:spLocks noGrp="1" noChangeArrowheads="1"/>
          </p:cNvSpPr>
          <p:nvPr>
            <p:ph type="title"/>
          </p:nvPr>
        </p:nvSpPr>
        <p:spPr/>
        <p:txBody>
          <a:bodyPr/>
          <a:lstStyle/>
          <a:p>
            <a:pPr eaLnBrk="1" hangingPunct="1"/>
            <a:r>
              <a:rPr lang="en-US"/>
              <a:t>Acknowledgements</a:t>
            </a:r>
          </a:p>
        </p:txBody>
      </p:sp>
      <p:sp>
        <p:nvSpPr>
          <p:cNvPr id="145412" name="Rectangle 3"/>
          <p:cNvSpPr>
            <a:spLocks noGrp="1" noChangeArrowheads="1"/>
          </p:cNvSpPr>
          <p:nvPr>
            <p:ph type="body" idx="1"/>
          </p:nvPr>
        </p:nvSpPr>
        <p:spPr>
          <a:xfrm>
            <a:off x="455613" y="1143000"/>
            <a:ext cx="8226425" cy="4572000"/>
          </a:xfrm>
        </p:spPr>
        <p:txBody>
          <a:bodyPr/>
          <a:lstStyle/>
          <a:p>
            <a:pPr algn="just"/>
            <a:r>
              <a:rPr lang="en-US" sz="1800" dirty="0" smtClean="0"/>
              <a:t>All authors from Lawrence Berkeley National Laboratory were supported by the DOE Office of Advanced Scientific Computing Research under contract number DE-AC02-05CH11231.</a:t>
            </a:r>
          </a:p>
          <a:p>
            <a:pPr algn="just"/>
            <a:r>
              <a:rPr lang="en-US" sz="1800" dirty="0" smtClean="0"/>
              <a:t>This research used resources of the National Energy Research Scientific Computing Center, which is supported by the Office of Science of the U.S. Department of Energy under Contract No. DE-AC02-05CH11231.</a:t>
            </a:r>
          </a:p>
          <a:p>
            <a:pPr algn="just"/>
            <a:r>
              <a:rPr lang="en-US" sz="1800" dirty="0" smtClean="0"/>
              <a:t>This research used resources of the Argonne Leadership Computing Facility at Argonne National Laboratory, which is supported by the Office of Science of the U.S. Department of Energy under contract DE-AC02-06CH11357.</a:t>
            </a:r>
          </a:p>
          <a:p>
            <a:pPr algn="just"/>
            <a:r>
              <a:rPr lang="en-US" sz="1800" dirty="0" smtClean="0"/>
              <a:t>This research used resources of the Oak Ridge Leadership Facility at the Oak Ridge National Laboratory, which is supported by the Office of Science of the U.S. Department of Energy under Contract No. DE-AC05-00OR22725.</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z="4800" dirty="0" smtClean="0"/>
              <a:t>Questions?</a:t>
            </a:r>
            <a:endParaRPr lang="en-US" sz="4800" dirty="0"/>
          </a:p>
        </p:txBody>
      </p:sp>
      <p:sp>
        <p:nvSpPr>
          <p:cNvPr id="6" name="Subtitle 5"/>
          <p:cNvSpPr>
            <a:spLocks noGrp="1"/>
          </p:cNvSpPr>
          <p:nvPr>
            <p:ph type="subTitle" idx="1"/>
          </p:nvPr>
        </p:nvSpPr>
        <p:spPr>
          <a:xfrm>
            <a:off x="1371600" y="3429000"/>
            <a:ext cx="6400800" cy="1828800"/>
          </a:xfrm>
        </p:spPr>
        <p:txBody>
          <a:bodyPr/>
          <a:lstStyle/>
          <a:p>
            <a:r>
              <a:rPr lang="en-US" sz="2400" dirty="0" err="1" smtClean="0"/>
              <a:t>SWWilliams@lbl.gov</a:t>
            </a:r>
            <a:endParaRPr lang="en-US" sz="2400"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z="4800" dirty="0" smtClean="0"/>
              <a:t>Backup Slides</a:t>
            </a:r>
            <a:endParaRPr lang="en-US" sz="4800"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0"/>
          </p:nvPr>
        </p:nvSpPr>
        <p:spPr/>
        <p:txBody>
          <a:bodyPr/>
          <a:lstStyle/>
          <a:p>
            <a:fld id="{A6688060-3351-004F-BDDD-4D2330D7A48F}" type="slidenum">
              <a:rPr lang="en-US" smtClean="0"/>
              <a:pPr/>
              <a:t>54</a:t>
            </a:fld>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Combustion Proxy Apps</a:t>
            </a:r>
          </a:p>
        </p:txBody>
      </p:sp>
      <p:sp>
        <p:nvSpPr>
          <p:cNvPr id="3" name="Content Placeholder 2"/>
          <p:cNvSpPr>
            <a:spLocks noGrp="1"/>
          </p:cNvSpPr>
          <p:nvPr>
            <p:ph idx="1"/>
          </p:nvPr>
        </p:nvSpPr>
        <p:spPr/>
        <p:txBody>
          <a:bodyPr/>
          <a:lstStyle/>
          <a:p>
            <a:r>
              <a:rPr lang="en-US" sz="1800" dirty="0" smtClean="0"/>
              <a:t>HPGMG-FV</a:t>
            </a:r>
          </a:p>
          <a:p>
            <a:pPr lvl="1"/>
            <a:r>
              <a:rPr lang="en-US" sz="1600" dirty="0" smtClean="0"/>
              <a:t>proxies MG solves in LMC</a:t>
            </a:r>
          </a:p>
          <a:p>
            <a:pPr lvl="1"/>
            <a:r>
              <a:rPr lang="en-US" sz="1600" dirty="0" smtClean="0"/>
              <a:t>6K lines of C</a:t>
            </a:r>
            <a:endParaRPr lang="en-US" sz="1600" dirty="0" smtClean="0"/>
          </a:p>
          <a:p>
            <a:pPr lvl="1"/>
            <a:r>
              <a:rPr lang="en-US" sz="1600" dirty="0" smtClean="0"/>
              <a:t>allows </a:t>
            </a:r>
            <a:r>
              <a:rPr lang="en-US" sz="1600" dirty="0" smtClean="0"/>
              <a:t>true distributed V-Cycles</a:t>
            </a:r>
          </a:p>
          <a:p>
            <a:pPr lvl="1"/>
            <a:r>
              <a:rPr lang="en-US" sz="1600" dirty="0" smtClean="0"/>
              <a:t>boundary conditions generalized (currently </a:t>
            </a:r>
            <a:r>
              <a:rPr lang="en-US" sz="1600" dirty="0" err="1" smtClean="0"/>
              <a:t>Dirichlet</a:t>
            </a:r>
            <a:r>
              <a:rPr lang="en-US" sz="1600" dirty="0" smtClean="0"/>
              <a:t> or periodic)</a:t>
            </a:r>
          </a:p>
          <a:p>
            <a:pPr lvl="1"/>
            <a:r>
              <a:rPr lang="en-US" sz="1600" dirty="0" smtClean="0"/>
              <a:t>multiple smoother options (GSRB, weighted and L1 Jacobi, </a:t>
            </a:r>
            <a:r>
              <a:rPr lang="en-US" sz="1600" dirty="0" err="1" smtClean="0"/>
              <a:t>Chebyshev</a:t>
            </a:r>
            <a:r>
              <a:rPr lang="en-US" sz="1600" dirty="0" smtClean="0"/>
              <a:t>, </a:t>
            </a:r>
            <a:r>
              <a:rPr lang="en-US" sz="1600" dirty="0" err="1" smtClean="0"/>
              <a:t>symgs</a:t>
            </a:r>
            <a:r>
              <a:rPr lang="en-US" sz="1600" dirty="0" smtClean="0"/>
              <a:t>)</a:t>
            </a:r>
          </a:p>
          <a:p>
            <a:pPr lvl="1"/>
            <a:r>
              <a:rPr lang="en-US" sz="1600" dirty="0" smtClean="0"/>
              <a:t>multiple coarse grid solver options (point relaxation, </a:t>
            </a:r>
            <a:r>
              <a:rPr lang="en-US" sz="1600" dirty="0" err="1" smtClean="0"/>
              <a:t>BiCGStab</a:t>
            </a:r>
            <a:r>
              <a:rPr lang="en-US" sz="1600" dirty="0" smtClean="0"/>
              <a:t>, </a:t>
            </a:r>
            <a:r>
              <a:rPr lang="en-US" sz="1600" dirty="0" err="1" smtClean="0"/>
              <a:t>CABiCGStab</a:t>
            </a:r>
            <a:r>
              <a:rPr lang="en-US" sz="1600" dirty="0" smtClean="0"/>
              <a:t>,…)</a:t>
            </a:r>
          </a:p>
          <a:p>
            <a:pPr lvl="1"/>
            <a:r>
              <a:rPr lang="en-US" sz="1600" dirty="0" smtClean="0"/>
              <a:t>true Full </a:t>
            </a:r>
            <a:r>
              <a:rPr lang="en-US" sz="1600" dirty="0" err="1" smtClean="0"/>
              <a:t>Multigrid</a:t>
            </a:r>
            <a:r>
              <a:rPr lang="en-US" sz="1600" dirty="0" smtClean="0"/>
              <a:t> (FMG) </a:t>
            </a:r>
            <a:r>
              <a:rPr lang="en-US" sz="1600" dirty="0" smtClean="0"/>
              <a:t>implementation</a:t>
            </a:r>
          </a:p>
          <a:p>
            <a:pPr lvl="1"/>
            <a:r>
              <a:rPr lang="en-US" sz="1600" dirty="0" smtClean="0"/>
              <a:t>allows for easy(?) ports to alternate programming models</a:t>
            </a:r>
            <a:endParaRPr lang="en-US" sz="1600" dirty="0" smtClean="0"/>
          </a:p>
          <a:p>
            <a:pPr lvl="1"/>
            <a:r>
              <a:rPr lang="en-US" sz="1600" dirty="0" smtClean="0"/>
              <a:t>allows for easy exploration of high-order operators</a:t>
            </a:r>
          </a:p>
          <a:p>
            <a:pPr lvl="1"/>
            <a:endParaRPr lang="en-US" sz="1600" dirty="0" smtClean="0"/>
          </a:p>
          <a:p>
            <a:r>
              <a:rPr lang="en-US" sz="1800" dirty="0" err="1" smtClean="0"/>
              <a:t>AMR_EXP_Parabolic</a:t>
            </a:r>
            <a:endParaRPr lang="en-US" sz="1800" dirty="0" smtClean="0"/>
          </a:p>
          <a:p>
            <a:pPr lvl="1"/>
            <a:r>
              <a:rPr lang="en-US" sz="1600" dirty="0" smtClean="0"/>
              <a:t>Explicit AMR (no MG)</a:t>
            </a:r>
          </a:p>
          <a:p>
            <a:pPr lvl="1"/>
            <a:r>
              <a:rPr lang="en-US" sz="1600" dirty="0" smtClean="0"/>
              <a:t>proxies AMR issues in LMC with </a:t>
            </a:r>
            <a:r>
              <a:rPr lang="en-US" sz="1600" dirty="0" err="1" smtClean="0"/>
              <a:t>subcycling</a:t>
            </a:r>
            <a:r>
              <a:rPr lang="en-US" sz="1600" dirty="0" smtClean="0"/>
              <a:t> in time</a:t>
            </a:r>
          </a:p>
          <a:p>
            <a:pPr lvl="1"/>
            <a:r>
              <a:rPr lang="en-US" sz="1600" dirty="0" smtClean="0"/>
              <a:t>Fortran</a:t>
            </a:r>
          </a:p>
          <a:p>
            <a:pPr lvl="1"/>
            <a:r>
              <a:rPr lang="en-US" sz="1600" dirty="0" smtClean="0"/>
              <a:t>requires </a:t>
            </a:r>
            <a:r>
              <a:rPr lang="en-US" sz="1600" dirty="0" err="1" smtClean="0"/>
              <a:t>BoxLib</a:t>
            </a:r>
            <a:endParaRPr lang="en-US" sz="1600" dirty="0" smtClean="0"/>
          </a:p>
          <a:p>
            <a:pPr lvl="1"/>
            <a:endParaRPr lang="en-US" sz="1600" dirty="0" smtClean="0"/>
          </a:p>
          <a:p>
            <a:pPr lvl="1"/>
            <a:endParaRPr lang="en-US" sz="1600" dirty="0" smtClean="0"/>
          </a:p>
        </p:txBody>
      </p:sp>
      <p:sp>
        <p:nvSpPr>
          <p:cNvPr id="4" name="Slide Number Placeholder 3"/>
          <p:cNvSpPr>
            <a:spLocks noGrp="1"/>
          </p:cNvSpPr>
          <p:nvPr>
            <p:ph type="sldNum" sz="quarter" idx="10"/>
          </p:nvPr>
        </p:nvSpPr>
        <p:spPr/>
        <p:txBody>
          <a:bodyPr/>
          <a:lstStyle/>
          <a:p>
            <a:fld id="{A6688060-3351-004F-BDDD-4D2330D7A48F}" type="slidenum">
              <a:rPr lang="en-US" smtClean="0"/>
              <a:pPr/>
              <a:t>55</a:t>
            </a:fld>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Capacity Issues</a:t>
            </a:r>
            <a:endParaRPr lang="en-US" dirty="0"/>
          </a:p>
        </p:txBody>
      </p:sp>
      <p:sp>
        <p:nvSpPr>
          <p:cNvPr id="3" name="Content Placeholder 2"/>
          <p:cNvSpPr>
            <a:spLocks noGrp="1"/>
          </p:cNvSpPr>
          <p:nvPr>
            <p:ph idx="1"/>
          </p:nvPr>
        </p:nvSpPr>
        <p:spPr/>
        <p:txBody>
          <a:bodyPr/>
          <a:lstStyle/>
          <a:p>
            <a:r>
              <a:rPr lang="en-US" sz="1800" dirty="0" smtClean="0"/>
              <a:t>In AMR MG Combustion codes, you need a separate field/component/vector for each chemical species (NH</a:t>
            </a:r>
            <a:r>
              <a:rPr lang="en-US" sz="1800" baseline="-25000" dirty="0" smtClean="0"/>
              <a:t>4</a:t>
            </a:r>
            <a:r>
              <a:rPr lang="en-US" sz="1800" dirty="0" smtClean="0"/>
              <a:t>, CO</a:t>
            </a:r>
            <a:r>
              <a:rPr lang="en-US" sz="1800" baseline="-25000" dirty="0" smtClean="0"/>
              <a:t>2</a:t>
            </a:r>
            <a:r>
              <a:rPr lang="en-US" sz="1800" dirty="0" smtClean="0"/>
              <a:t>, …) on each AMR level</a:t>
            </a:r>
          </a:p>
          <a:p>
            <a:r>
              <a:rPr lang="en-US" sz="1800" dirty="0" smtClean="0"/>
              <a:t>As such, given today’s memory constraints, the </a:t>
            </a:r>
            <a:r>
              <a:rPr lang="en-US" sz="1800" b="1" dirty="0" smtClean="0">
                <a:solidFill>
                  <a:srgbClr val="FF0080"/>
                </a:solidFill>
              </a:rPr>
              <a:t>size of each process’s </a:t>
            </a:r>
            <a:r>
              <a:rPr lang="en-US" sz="1800" b="1" dirty="0" err="1" smtClean="0">
                <a:solidFill>
                  <a:srgbClr val="FF0080"/>
                </a:solidFill>
              </a:rPr>
              <a:t>subdomain</a:t>
            </a:r>
            <a:r>
              <a:rPr lang="en-US" sz="1800" b="1" dirty="0" smtClean="0">
                <a:solidFill>
                  <a:srgbClr val="FF0080"/>
                </a:solidFill>
              </a:rPr>
              <a:t> might be small</a:t>
            </a:r>
            <a:r>
              <a:rPr lang="en-US" sz="1800" dirty="0" smtClean="0"/>
              <a:t> (64</a:t>
            </a:r>
            <a:r>
              <a:rPr lang="en-US" sz="1800" baseline="30000" dirty="0" smtClean="0"/>
              <a:t>3</a:t>
            </a:r>
            <a:r>
              <a:rPr lang="en-US" sz="1800" dirty="0" smtClean="0"/>
              <a:t>…128</a:t>
            </a:r>
            <a:r>
              <a:rPr lang="en-US" sz="1800" baseline="30000" dirty="0" smtClean="0"/>
              <a:t>3</a:t>
            </a:r>
            <a:r>
              <a:rPr lang="en-US" sz="1800" dirty="0" smtClean="0"/>
              <a:t>)</a:t>
            </a:r>
          </a:p>
          <a:p>
            <a:r>
              <a:rPr lang="en-US" sz="1800" dirty="0" smtClean="0"/>
              <a:t>Future machines may have 10x more memory than today’s…</a:t>
            </a:r>
          </a:p>
          <a:p>
            <a:pPr lvl="1"/>
            <a:r>
              <a:rPr lang="en-US" sz="1400" dirty="0" smtClean="0"/>
              <a:t>100GB of fast memory</a:t>
            </a:r>
          </a:p>
          <a:p>
            <a:pPr lvl="1"/>
            <a:r>
              <a:rPr lang="en-US" sz="1400" dirty="0" smtClean="0"/>
              <a:t>1TB of slow memory</a:t>
            </a:r>
          </a:p>
          <a:p>
            <a:r>
              <a:rPr lang="en-US" sz="1800" b="1" dirty="0" smtClean="0">
                <a:solidFill>
                  <a:srgbClr val="0000FF"/>
                </a:solidFill>
              </a:rPr>
              <a:t>Why not run larger problems to amortize inefficiencies?</a:t>
            </a:r>
            <a:endParaRPr lang="en-US" sz="1800" dirty="0" smtClean="0"/>
          </a:p>
          <a:p>
            <a:pPr lvl="1"/>
            <a:r>
              <a:rPr lang="en-US" sz="1400" dirty="0" smtClean="0"/>
              <a:t>Application scientists would prefer to use it for new physics or chemistry.</a:t>
            </a:r>
          </a:p>
          <a:p>
            <a:pPr lvl="1">
              <a:buNone/>
            </a:pPr>
            <a:r>
              <a:rPr lang="en-US" sz="1400" dirty="0" smtClean="0"/>
              <a:t>	e.g. increase the number of chemical species from 20 to 100</a:t>
            </a:r>
          </a:p>
          <a:p>
            <a:pPr lvl="1"/>
            <a:r>
              <a:rPr lang="en-US" sz="1400" dirty="0" smtClean="0"/>
              <a:t>AMR codes could use the memory selectively (where needed) with deeper AMR hierarchies.</a:t>
            </a:r>
          </a:p>
          <a:p>
            <a:pPr lvl="1"/>
            <a:r>
              <a:rPr lang="en-US" sz="1400" dirty="0" smtClean="0"/>
              <a:t>The memory hierarchy can be used to prioritize the active working set…</a:t>
            </a:r>
          </a:p>
          <a:p>
            <a:pPr lvl="1">
              <a:buNone/>
            </a:pPr>
            <a:r>
              <a:rPr lang="en-US" sz="1400" dirty="0" smtClean="0"/>
              <a:t>	e.g. fit the MG solve on current species of the current AMR level in fast memory</a:t>
            </a:r>
          </a:p>
          <a:p>
            <a:endParaRPr lang="en-US" sz="1800" b="1" dirty="0" smtClean="0">
              <a:solidFill>
                <a:srgbClr val="0000FF"/>
              </a:solidFill>
            </a:endParaRPr>
          </a:p>
          <a:p>
            <a:r>
              <a:rPr lang="en-US" sz="1800" b="1" dirty="0" smtClean="0">
                <a:solidFill>
                  <a:srgbClr val="0000FF"/>
                </a:solidFill>
              </a:rPr>
              <a:t>If performance is not feasible, we need to know soon as significant changes to LMC would be required to increase on-node parallelism</a:t>
            </a:r>
            <a:endParaRPr lang="en-US" sz="1600"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56</a:t>
            </a:fld>
            <a:endParaRPr lang="en-US"/>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Choice of Smoother</a:t>
            </a:r>
            <a:endParaRPr lang="en-US" sz="1600" dirty="0"/>
          </a:p>
        </p:txBody>
      </p:sp>
      <p:sp>
        <p:nvSpPr>
          <p:cNvPr id="3" name="Content Placeholder 2"/>
          <p:cNvSpPr>
            <a:spLocks noGrp="1"/>
          </p:cNvSpPr>
          <p:nvPr>
            <p:ph idx="1"/>
          </p:nvPr>
        </p:nvSpPr>
        <p:spPr/>
        <p:txBody>
          <a:bodyPr/>
          <a:lstStyle/>
          <a:p>
            <a:r>
              <a:rPr lang="en-US" sz="1600" dirty="0" smtClean="0"/>
              <a:t>In the </a:t>
            </a:r>
            <a:r>
              <a:rPr lang="en-US" sz="1600" dirty="0" err="1" smtClean="0"/>
              <a:t>manycore</a:t>
            </a:r>
            <a:r>
              <a:rPr lang="en-US" sz="1600" dirty="0" smtClean="0"/>
              <a:t> era, the choice of smoother:</a:t>
            </a:r>
          </a:p>
          <a:p>
            <a:pPr lvl="1"/>
            <a:r>
              <a:rPr lang="en-US" sz="1400" dirty="0" smtClean="0"/>
              <a:t>must balance mathematical (convergence) and architectural constraints (TLP/SIMD/BW).</a:t>
            </a:r>
          </a:p>
          <a:p>
            <a:pPr lvl="1"/>
            <a:r>
              <a:rPr lang="en-US" sz="1400" dirty="0" smtClean="0"/>
              <a:t>may see up to a 100x performance hit without threading on a Xeon Phi (MIC)</a:t>
            </a:r>
          </a:p>
          <a:p>
            <a:r>
              <a:rPr lang="en-US" sz="1600" dirty="0" smtClean="0"/>
              <a:t>Using HPGMG-FV we observed differences in performance among smoothers…</a:t>
            </a:r>
          </a:p>
          <a:p>
            <a:pPr lvl="1"/>
            <a:r>
              <a:rPr lang="en-US" sz="1400" dirty="0" smtClean="0"/>
              <a:t>GSRB and </a:t>
            </a:r>
            <a:r>
              <a:rPr lang="en-US" sz="1400" dirty="0" err="1" smtClean="0"/>
              <a:t>w</a:t>
            </a:r>
            <a:r>
              <a:rPr lang="en-US" sz="1400" dirty="0" smtClean="0"/>
              <a:t>-Jacobi were the </a:t>
            </a:r>
            <a:r>
              <a:rPr lang="en-US" sz="1400" b="1" dirty="0" smtClean="0">
                <a:solidFill>
                  <a:srgbClr val="FF0080"/>
                </a:solidFill>
              </a:rPr>
              <a:t>easiest to use</a:t>
            </a:r>
          </a:p>
          <a:p>
            <a:pPr lvl="1"/>
            <a:r>
              <a:rPr lang="en-US" sz="1400" dirty="0" smtClean="0"/>
              <a:t>SYMGS required fewer total </a:t>
            </a:r>
            <a:r>
              <a:rPr lang="en-US" sz="1400" dirty="0" err="1" smtClean="0"/>
              <a:t>smooths</a:t>
            </a:r>
            <a:r>
              <a:rPr lang="en-US" sz="1400" dirty="0" smtClean="0"/>
              <a:t>, but its </a:t>
            </a:r>
            <a:r>
              <a:rPr lang="en-US" sz="1400" b="1" dirty="0" smtClean="0">
                <a:solidFill>
                  <a:srgbClr val="FF0080"/>
                </a:solidFill>
              </a:rPr>
              <a:t>performance per smooth was very poor</a:t>
            </a:r>
            <a:r>
              <a:rPr lang="en-US" sz="1400" dirty="0" smtClean="0"/>
              <a:t>.</a:t>
            </a:r>
          </a:p>
          <a:p>
            <a:pPr lvl="1"/>
            <a:r>
              <a:rPr lang="en-US" sz="1400" dirty="0" smtClean="0"/>
              <a:t>Based on Rob/Ulrike’s paper, L1 Jacobi was made as fast as </a:t>
            </a:r>
            <a:r>
              <a:rPr lang="en-US" sz="1400" dirty="0" err="1" smtClean="0"/>
              <a:t>w</a:t>
            </a:r>
            <a:r>
              <a:rPr lang="en-US" sz="1400" dirty="0" smtClean="0"/>
              <a:t>-Jacobi</a:t>
            </a:r>
          </a:p>
          <a:p>
            <a:pPr lvl="1"/>
            <a:r>
              <a:rPr lang="en-US" sz="1400" b="1" dirty="0" err="1" smtClean="0">
                <a:solidFill>
                  <a:srgbClr val="0000FF"/>
                </a:solidFill>
              </a:rPr>
              <a:t>Chebyshev</a:t>
            </a:r>
            <a:r>
              <a:rPr lang="en-US" sz="1400" b="1" dirty="0" smtClean="0">
                <a:solidFill>
                  <a:srgbClr val="0000FF"/>
                </a:solidFill>
              </a:rPr>
              <a:t> was fastest </a:t>
            </a:r>
            <a:r>
              <a:rPr lang="en-US" sz="1400" dirty="0" smtClean="0"/>
              <a:t>in the net (smooth was little slower, but required fewer </a:t>
            </a:r>
            <a:r>
              <a:rPr lang="en-US" sz="1400" dirty="0" err="1" smtClean="0"/>
              <a:t>smooths</a:t>
            </a:r>
            <a:r>
              <a:rPr lang="en-US" sz="1400" dirty="0" smtClean="0"/>
              <a:t>)</a:t>
            </a:r>
          </a:p>
          <a:p>
            <a:pPr lvl="1"/>
            <a:r>
              <a:rPr lang="en-US" sz="1400" dirty="0" smtClean="0"/>
              <a:t>Unfortunately, </a:t>
            </a:r>
            <a:r>
              <a:rPr lang="en-US" sz="1400" dirty="0" err="1" smtClean="0"/>
              <a:t>Chebyshev</a:t>
            </a:r>
            <a:r>
              <a:rPr lang="en-US" sz="1400" dirty="0" smtClean="0"/>
              <a:t> is a bit twitchy as it </a:t>
            </a:r>
            <a:r>
              <a:rPr lang="en-US" sz="1400" b="1" dirty="0" smtClean="0">
                <a:solidFill>
                  <a:srgbClr val="FF0080"/>
                </a:solidFill>
              </a:rPr>
              <a:t>needs </a:t>
            </a:r>
            <a:r>
              <a:rPr lang="en-US" sz="1400" b="1" dirty="0" err="1" smtClean="0">
                <a:solidFill>
                  <a:srgbClr val="FF0080"/>
                </a:solidFill>
              </a:rPr>
              <a:t>eigenvalue</a:t>
            </a:r>
            <a:r>
              <a:rPr lang="en-US" sz="1400" b="1" dirty="0" smtClean="0">
                <a:solidFill>
                  <a:srgbClr val="FF0080"/>
                </a:solidFill>
              </a:rPr>
              <a:t> estimates</a:t>
            </a:r>
            <a:r>
              <a:rPr lang="en-US" sz="1400" dirty="0" smtClean="0"/>
              <a:t>.</a:t>
            </a:r>
          </a:p>
        </p:txBody>
      </p:sp>
      <p:sp>
        <p:nvSpPr>
          <p:cNvPr id="4" name="Slide Number Placeholder 3"/>
          <p:cNvSpPr>
            <a:spLocks noGrp="1"/>
          </p:cNvSpPr>
          <p:nvPr>
            <p:ph type="sldNum" sz="quarter" idx="10"/>
          </p:nvPr>
        </p:nvSpPr>
        <p:spPr/>
        <p:txBody>
          <a:bodyPr/>
          <a:lstStyle/>
          <a:p>
            <a:fld id="{A6688060-3351-004F-BDDD-4D2330D7A48F}" type="slidenum">
              <a:rPr lang="en-US" smtClean="0"/>
              <a:pPr/>
              <a:t>57</a:t>
            </a:fld>
            <a:endParaRPr lang="en-US"/>
          </a:p>
        </p:txBody>
      </p:sp>
      <p:grpSp>
        <p:nvGrpSpPr>
          <p:cNvPr id="5" name="Group 41"/>
          <p:cNvGrpSpPr/>
          <p:nvPr/>
        </p:nvGrpSpPr>
        <p:grpSpPr>
          <a:xfrm>
            <a:off x="457200" y="4037806"/>
            <a:ext cx="8229600" cy="2286794"/>
            <a:chOff x="914400" y="2971800"/>
            <a:chExt cx="8229600" cy="2286794"/>
          </a:xfrm>
        </p:grpSpPr>
        <p:sp>
          <p:nvSpPr>
            <p:cNvPr id="6" name="TextBox 5"/>
            <p:cNvSpPr txBox="1"/>
            <p:nvPr/>
          </p:nvSpPr>
          <p:spPr>
            <a:xfrm>
              <a:off x="3657600" y="2971800"/>
              <a:ext cx="1371600" cy="457200"/>
            </a:xfrm>
            <a:prstGeom prst="rect">
              <a:avLst/>
            </a:prstGeom>
            <a:noFill/>
          </p:spPr>
          <p:txBody>
            <a:bodyPr wrap="square" lIns="0" tIns="0" rIns="0" bIns="0" rtlCol="0" anchor="ctr" anchorCtr="0">
              <a:noAutofit/>
            </a:bodyPr>
            <a:lstStyle/>
            <a:p>
              <a:pPr algn="ctr"/>
              <a:r>
                <a:rPr lang="en-US" sz="1600" b="1" dirty="0" smtClean="0"/>
                <a:t>Gauss-Seidel</a:t>
              </a:r>
            </a:p>
            <a:p>
              <a:pPr algn="ctr"/>
              <a:r>
                <a:rPr lang="en-US" sz="1600" b="1" dirty="0" smtClean="0"/>
                <a:t>Red-Black</a:t>
              </a:r>
              <a:endParaRPr lang="en-US" sz="1600" b="1" dirty="0"/>
            </a:p>
          </p:txBody>
        </p:sp>
        <p:sp>
          <p:nvSpPr>
            <p:cNvPr id="7" name="TextBox 6"/>
            <p:cNvSpPr txBox="1"/>
            <p:nvPr/>
          </p:nvSpPr>
          <p:spPr>
            <a:xfrm>
              <a:off x="5029200" y="2971800"/>
              <a:ext cx="1371600" cy="457200"/>
            </a:xfrm>
            <a:prstGeom prst="rect">
              <a:avLst/>
            </a:prstGeom>
            <a:noFill/>
          </p:spPr>
          <p:txBody>
            <a:bodyPr wrap="square" lIns="0" tIns="0" rIns="0" bIns="0" rtlCol="0" anchor="ctr" anchorCtr="0">
              <a:noAutofit/>
            </a:bodyPr>
            <a:lstStyle/>
            <a:p>
              <a:pPr algn="ctr"/>
              <a:r>
                <a:rPr lang="en-US" sz="1600" b="1" dirty="0" err="1" smtClean="0"/>
                <a:t>Chebyshev</a:t>
              </a:r>
              <a:endParaRPr lang="en-US" sz="1600" b="1" dirty="0" smtClean="0"/>
            </a:p>
            <a:p>
              <a:pPr algn="ctr"/>
              <a:r>
                <a:rPr lang="en-US" sz="1600" b="1" dirty="0" smtClean="0"/>
                <a:t>Polynomial</a:t>
              </a:r>
              <a:endParaRPr lang="en-US" sz="1600" b="1" dirty="0"/>
            </a:p>
          </p:txBody>
        </p:sp>
        <p:sp>
          <p:nvSpPr>
            <p:cNvPr id="8" name="TextBox 7"/>
            <p:cNvSpPr txBox="1"/>
            <p:nvPr/>
          </p:nvSpPr>
          <p:spPr>
            <a:xfrm>
              <a:off x="6400800" y="2971800"/>
              <a:ext cx="1371600" cy="457200"/>
            </a:xfrm>
            <a:prstGeom prst="rect">
              <a:avLst/>
            </a:prstGeom>
            <a:noFill/>
          </p:spPr>
          <p:txBody>
            <a:bodyPr wrap="square" lIns="0" tIns="0" rIns="0" bIns="0" rtlCol="0" anchor="ctr" anchorCtr="0">
              <a:noAutofit/>
            </a:bodyPr>
            <a:lstStyle/>
            <a:p>
              <a:pPr algn="ctr"/>
              <a:r>
                <a:rPr lang="en-US" sz="1600" b="1" dirty="0" smtClean="0"/>
                <a:t>weighted</a:t>
              </a:r>
            </a:p>
            <a:p>
              <a:pPr algn="ctr"/>
              <a:r>
                <a:rPr lang="en-US" sz="1600" b="1" dirty="0" smtClean="0"/>
                <a:t>Jacobi</a:t>
              </a:r>
              <a:endParaRPr lang="en-US" sz="1600" b="1" dirty="0"/>
            </a:p>
          </p:txBody>
        </p:sp>
        <p:sp>
          <p:nvSpPr>
            <p:cNvPr id="9" name="TextBox 8"/>
            <p:cNvSpPr txBox="1"/>
            <p:nvPr/>
          </p:nvSpPr>
          <p:spPr>
            <a:xfrm>
              <a:off x="7772400" y="2971800"/>
              <a:ext cx="1371600" cy="457200"/>
            </a:xfrm>
            <a:prstGeom prst="rect">
              <a:avLst/>
            </a:prstGeom>
            <a:noFill/>
          </p:spPr>
          <p:txBody>
            <a:bodyPr wrap="square" lIns="0" tIns="0" rIns="0" bIns="0" rtlCol="0" anchor="ctr" anchorCtr="0">
              <a:noAutofit/>
            </a:bodyPr>
            <a:lstStyle/>
            <a:p>
              <a:pPr algn="ctr"/>
              <a:r>
                <a:rPr lang="en-US" sz="1600" b="1" dirty="0" smtClean="0"/>
                <a:t>L1</a:t>
              </a:r>
            </a:p>
            <a:p>
              <a:pPr algn="ctr"/>
              <a:r>
                <a:rPr lang="en-US" sz="1600" b="1" dirty="0" smtClean="0"/>
                <a:t>Jacobi</a:t>
              </a:r>
              <a:endParaRPr lang="en-US" sz="1600" b="1" dirty="0"/>
            </a:p>
          </p:txBody>
        </p:sp>
        <p:sp>
          <p:nvSpPr>
            <p:cNvPr id="10" name="TextBox 9"/>
            <p:cNvSpPr txBox="1"/>
            <p:nvPr/>
          </p:nvSpPr>
          <p:spPr>
            <a:xfrm>
              <a:off x="2286000" y="2971800"/>
              <a:ext cx="1371600" cy="457200"/>
            </a:xfrm>
            <a:prstGeom prst="rect">
              <a:avLst/>
            </a:prstGeom>
            <a:noFill/>
          </p:spPr>
          <p:txBody>
            <a:bodyPr wrap="square" lIns="0" tIns="0" rIns="0" bIns="0" rtlCol="0" anchor="ctr" anchorCtr="0">
              <a:noAutofit/>
            </a:bodyPr>
            <a:lstStyle/>
            <a:p>
              <a:pPr algn="ctr"/>
              <a:r>
                <a:rPr lang="en-US" sz="1600" b="1" dirty="0" smtClean="0"/>
                <a:t>SYMGS</a:t>
              </a:r>
            </a:p>
            <a:p>
              <a:pPr algn="ctr"/>
              <a:r>
                <a:rPr lang="en-US" sz="1600" b="1" dirty="0" smtClean="0"/>
                <a:t>(blocked)</a:t>
              </a:r>
              <a:endParaRPr lang="en-US" sz="1600" b="1" dirty="0"/>
            </a:p>
          </p:txBody>
        </p:sp>
        <p:sp>
          <p:nvSpPr>
            <p:cNvPr id="11" name="TextBox 10"/>
            <p:cNvSpPr txBox="1"/>
            <p:nvPr/>
          </p:nvSpPr>
          <p:spPr>
            <a:xfrm>
              <a:off x="914400" y="3429000"/>
              <a:ext cx="1295400" cy="457200"/>
            </a:xfrm>
            <a:prstGeom prst="rect">
              <a:avLst/>
            </a:prstGeom>
            <a:noFill/>
          </p:spPr>
          <p:txBody>
            <a:bodyPr wrap="none" lIns="0" tIns="0" rIns="0" bIns="0" rtlCol="0" anchor="ctr" anchorCtr="0">
              <a:noAutofit/>
            </a:bodyPr>
            <a:lstStyle/>
            <a:p>
              <a:pPr algn="r"/>
              <a:r>
                <a:rPr lang="en-US" sz="1600" b="1" dirty="0" smtClean="0"/>
                <a:t>Convergence</a:t>
              </a:r>
              <a:endParaRPr lang="en-US" sz="1600" b="1" dirty="0"/>
            </a:p>
          </p:txBody>
        </p:sp>
        <p:sp>
          <p:nvSpPr>
            <p:cNvPr id="13" name="TextBox 12"/>
            <p:cNvSpPr txBox="1"/>
            <p:nvPr/>
          </p:nvSpPr>
          <p:spPr>
            <a:xfrm>
              <a:off x="914400" y="4343400"/>
              <a:ext cx="1295400" cy="457200"/>
            </a:xfrm>
            <a:prstGeom prst="rect">
              <a:avLst/>
            </a:prstGeom>
            <a:noFill/>
          </p:spPr>
          <p:txBody>
            <a:bodyPr wrap="none" lIns="0" tIns="0" rIns="0" bIns="0" rtlCol="0" anchor="ctr" anchorCtr="0">
              <a:noAutofit/>
            </a:bodyPr>
            <a:lstStyle/>
            <a:p>
              <a:pPr algn="r"/>
              <a:r>
                <a:rPr lang="en-US" sz="1600" b="1" dirty="0" smtClean="0"/>
                <a:t>Threading?</a:t>
              </a:r>
              <a:endParaRPr lang="en-US" sz="1600" b="1" dirty="0"/>
            </a:p>
          </p:txBody>
        </p:sp>
        <p:sp>
          <p:nvSpPr>
            <p:cNvPr id="14" name="TextBox 13"/>
            <p:cNvSpPr txBox="1"/>
            <p:nvPr/>
          </p:nvSpPr>
          <p:spPr>
            <a:xfrm>
              <a:off x="914400" y="4800600"/>
              <a:ext cx="1295400" cy="457200"/>
            </a:xfrm>
            <a:prstGeom prst="rect">
              <a:avLst/>
            </a:prstGeom>
            <a:noFill/>
          </p:spPr>
          <p:txBody>
            <a:bodyPr wrap="none" lIns="0" tIns="0" rIns="0" bIns="0" rtlCol="0" anchor="ctr" anchorCtr="0">
              <a:noAutofit/>
            </a:bodyPr>
            <a:lstStyle/>
            <a:p>
              <a:pPr algn="r"/>
              <a:r>
                <a:rPr lang="en-US" sz="1600" b="1" dirty="0" smtClean="0"/>
                <a:t>SIMD?</a:t>
              </a:r>
              <a:endParaRPr lang="en-US" sz="1600" b="1" dirty="0"/>
            </a:p>
          </p:txBody>
        </p:sp>
        <p:sp>
          <p:nvSpPr>
            <p:cNvPr id="16" name="TextBox 15"/>
            <p:cNvSpPr txBox="1"/>
            <p:nvPr/>
          </p:nvSpPr>
          <p:spPr>
            <a:xfrm>
              <a:off x="3657600" y="3429000"/>
              <a:ext cx="1371600" cy="457200"/>
            </a:xfrm>
            <a:prstGeom prst="rect">
              <a:avLst/>
            </a:prstGeom>
            <a:noFill/>
          </p:spPr>
          <p:txBody>
            <a:bodyPr wrap="square" lIns="0" tIns="0" rIns="0" bIns="0" rtlCol="0" anchor="ctr" anchorCtr="0">
              <a:noAutofit/>
            </a:bodyPr>
            <a:lstStyle/>
            <a:p>
              <a:pPr algn="ctr"/>
              <a:r>
                <a:rPr lang="en-US" sz="1600" b="1" dirty="0" smtClean="0">
                  <a:solidFill>
                    <a:srgbClr val="008000"/>
                  </a:solidFill>
                </a:rPr>
                <a:t>good</a:t>
              </a:r>
            </a:p>
            <a:p>
              <a:pPr algn="ctr"/>
              <a:r>
                <a:rPr lang="en-US" sz="1200" b="1" dirty="0" smtClean="0">
                  <a:solidFill>
                    <a:srgbClr val="008000"/>
                  </a:solidFill>
                </a:rPr>
                <a:t>(2-3 GSRB)</a:t>
              </a:r>
            </a:p>
          </p:txBody>
        </p:sp>
        <p:sp>
          <p:nvSpPr>
            <p:cNvPr id="17" name="TextBox 16"/>
            <p:cNvSpPr txBox="1"/>
            <p:nvPr/>
          </p:nvSpPr>
          <p:spPr>
            <a:xfrm>
              <a:off x="5029200" y="3429000"/>
              <a:ext cx="1371600" cy="457200"/>
            </a:xfrm>
            <a:prstGeom prst="rect">
              <a:avLst/>
            </a:prstGeom>
            <a:noFill/>
          </p:spPr>
          <p:txBody>
            <a:bodyPr wrap="square" lIns="0" tIns="0" rIns="0" bIns="0" rtlCol="0" anchor="ctr" anchorCtr="0">
              <a:noAutofit/>
            </a:bodyPr>
            <a:lstStyle/>
            <a:p>
              <a:pPr algn="ctr"/>
              <a:r>
                <a:rPr lang="en-US" sz="1600" b="1" dirty="0" smtClean="0">
                  <a:solidFill>
                    <a:srgbClr val="008000"/>
                  </a:solidFill>
                </a:rPr>
                <a:t>very good</a:t>
              </a:r>
            </a:p>
            <a:p>
              <a:pPr algn="ctr"/>
              <a:r>
                <a:rPr lang="en-US" sz="1200" b="1" dirty="0" smtClean="0">
                  <a:solidFill>
                    <a:srgbClr val="008000"/>
                  </a:solidFill>
                </a:rPr>
                <a:t>Degree 2 or 4</a:t>
              </a:r>
            </a:p>
          </p:txBody>
        </p:sp>
        <p:sp>
          <p:nvSpPr>
            <p:cNvPr id="18" name="TextBox 17"/>
            <p:cNvSpPr txBox="1"/>
            <p:nvPr/>
          </p:nvSpPr>
          <p:spPr>
            <a:xfrm>
              <a:off x="6400800" y="3429000"/>
              <a:ext cx="1371600" cy="457200"/>
            </a:xfrm>
            <a:prstGeom prst="rect">
              <a:avLst/>
            </a:prstGeom>
            <a:noFill/>
          </p:spPr>
          <p:txBody>
            <a:bodyPr wrap="square" lIns="0" tIns="0" rIns="0" bIns="0" rtlCol="0" anchor="ctr" anchorCtr="0">
              <a:noAutofit/>
            </a:bodyPr>
            <a:lstStyle/>
            <a:p>
              <a:pPr algn="ctr"/>
              <a:r>
                <a:rPr lang="en-US" sz="1600" b="1" dirty="0" smtClean="0">
                  <a:solidFill>
                    <a:srgbClr val="FF0000"/>
                  </a:solidFill>
                </a:rPr>
                <a:t>slow</a:t>
              </a:r>
            </a:p>
            <a:p>
              <a:pPr algn="ctr"/>
              <a:r>
                <a:rPr lang="en-US" sz="1200" b="1" dirty="0" smtClean="0">
                  <a:solidFill>
                    <a:srgbClr val="FF0000"/>
                  </a:solidFill>
                </a:rPr>
                <a:t>(8+ </a:t>
              </a:r>
              <a:r>
                <a:rPr lang="en-US" sz="1200" b="1" dirty="0" err="1" smtClean="0">
                  <a:solidFill>
                    <a:srgbClr val="FF0000"/>
                  </a:solidFill>
                </a:rPr>
                <a:t>smooths</a:t>
              </a:r>
              <a:r>
                <a:rPr lang="en-US" sz="1200" b="1" dirty="0" smtClean="0">
                  <a:solidFill>
                    <a:srgbClr val="FF0000"/>
                  </a:solidFill>
                </a:rPr>
                <a:t>)</a:t>
              </a:r>
              <a:endParaRPr lang="en-US" sz="1200" b="1" dirty="0">
                <a:solidFill>
                  <a:srgbClr val="FF0000"/>
                </a:solidFill>
              </a:endParaRPr>
            </a:p>
          </p:txBody>
        </p:sp>
        <p:sp>
          <p:nvSpPr>
            <p:cNvPr id="19" name="TextBox 18"/>
            <p:cNvSpPr txBox="1"/>
            <p:nvPr/>
          </p:nvSpPr>
          <p:spPr>
            <a:xfrm>
              <a:off x="7772400" y="3429000"/>
              <a:ext cx="1371600" cy="457200"/>
            </a:xfrm>
            <a:prstGeom prst="rect">
              <a:avLst/>
            </a:prstGeom>
            <a:noFill/>
          </p:spPr>
          <p:txBody>
            <a:bodyPr wrap="square" lIns="0" tIns="0" rIns="0" bIns="0" rtlCol="0" anchor="ctr" anchorCtr="0">
              <a:noAutofit/>
            </a:bodyPr>
            <a:lstStyle/>
            <a:p>
              <a:pPr algn="ctr"/>
              <a:r>
                <a:rPr lang="en-US" sz="1600" b="1" dirty="0" smtClean="0">
                  <a:solidFill>
                    <a:srgbClr val="FF0000"/>
                  </a:solidFill>
                </a:rPr>
                <a:t>slow</a:t>
              </a:r>
            </a:p>
            <a:p>
              <a:pPr algn="ctr"/>
              <a:r>
                <a:rPr lang="en-US" sz="1200" b="1" dirty="0" smtClean="0">
                  <a:solidFill>
                    <a:srgbClr val="FF0000"/>
                  </a:solidFill>
                </a:rPr>
                <a:t>(8+ </a:t>
              </a:r>
              <a:r>
                <a:rPr lang="en-US" sz="1200" b="1" dirty="0" err="1" smtClean="0">
                  <a:solidFill>
                    <a:srgbClr val="FF0000"/>
                  </a:solidFill>
                </a:rPr>
                <a:t>smooths</a:t>
              </a:r>
              <a:r>
                <a:rPr lang="en-US" sz="1200" b="1" dirty="0" smtClean="0">
                  <a:solidFill>
                    <a:srgbClr val="FF0000"/>
                  </a:solidFill>
                </a:rPr>
                <a:t>)</a:t>
              </a:r>
            </a:p>
          </p:txBody>
        </p:sp>
        <p:sp>
          <p:nvSpPr>
            <p:cNvPr id="20" name="TextBox 19"/>
            <p:cNvSpPr txBox="1"/>
            <p:nvPr/>
          </p:nvSpPr>
          <p:spPr>
            <a:xfrm>
              <a:off x="2286000" y="3429000"/>
              <a:ext cx="1371600" cy="457200"/>
            </a:xfrm>
            <a:prstGeom prst="rect">
              <a:avLst/>
            </a:prstGeom>
            <a:noFill/>
          </p:spPr>
          <p:txBody>
            <a:bodyPr wrap="square" lIns="0" tIns="0" rIns="0" bIns="0" rtlCol="0" anchor="ctr" anchorCtr="0">
              <a:noAutofit/>
            </a:bodyPr>
            <a:lstStyle/>
            <a:p>
              <a:pPr algn="ctr"/>
              <a:r>
                <a:rPr lang="en-US" sz="1600" b="1" dirty="0" smtClean="0">
                  <a:solidFill>
                    <a:srgbClr val="008000"/>
                  </a:solidFill>
                </a:rPr>
                <a:t>very good</a:t>
              </a:r>
            </a:p>
            <a:p>
              <a:pPr algn="ctr"/>
              <a:r>
                <a:rPr lang="en-US" sz="1200" b="1" dirty="0" smtClean="0">
                  <a:solidFill>
                    <a:srgbClr val="008000"/>
                  </a:solidFill>
                </a:rPr>
                <a:t>(2 SYMGS)</a:t>
              </a:r>
              <a:endParaRPr lang="en-US" sz="1200" b="1" dirty="0">
                <a:solidFill>
                  <a:srgbClr val="008000"/>
                </a:solidFill>
              </a:endParaRPr>
            </a:p>
          </p:txBody>
        </p:sp>
        <p:sp>
          <p:nvSpPr>
            <p:cNvPr id="22" name="TextBox 21"/>
            <p:cNvSpPr txBox="1"/>
            <p:nvPr/>
          </p:nvSpPr>
          <p:spPr>
            <a:xfrm>
              <a:off x="5029200" y="3886200"/>
              <a:ext cx="1371600" cy="457200"/>
            </a:xfrm>
            <a:prstGeom prst="rect">
              <a:avLst/>
            </a:prstGeom>
            <a:noFill/>
          </p:spPr>
          <p:txBody>
            <a:bodyPr wrap="square" lIns="0" tIns="0" rIns="0" bIns="0" rtlCol="0" anchor="ctr" anchorCtr="0">
              <a:noAutofit/>
            </a:bodyPr>
            <a:lstStyle/>
            <a:p>
              <a:pPr algn="ctr"/>
              <a:r>
                <a:rPr lang="en-US" sz="1200" b="1" dirty="0" smtClean="0">
                  <a:solidFill>
                    <a:srgbClr val="FF0000"/>
                  </a:solidFill>
                </a:rPr>
                <a:t>spectral properties of the operator</a:t>
              </a:r>
              <a:endParaRPr lang="en-US" sz="1200" b="1" dirty="0">
                <a:solidFill>
                  <a:srgbClr val="FF0000"/>
                </a:solidFill>
              </a:endParaRPr>
            </a:p>
          </p:txBody>
        </p:sp>
        <p:sp>
          <p:nvSpPr>
            <p:cNvPr id="23" name="TextBox 22"/>
            <p:cNvSpPr txBox="1"/>
            <p:nvPr/>
          </p:nvSpPr>
          <p:spPr>
            <a:xfrm>
              <a:off x="6400800" y="3886200"/>
              <a:ext cx="1371600" cy="457200"/>
            </a:xfrm>
            <a:prstGeom prst="rect">
              <a:avLst/>
            </a:prstGeom>
            <a:noFill/>
          </p:spPr>
          <p:txBody>
            <a:bodyPr wrap="square" lIns="0" tIns="0" rIns="0" bIns="0" rtlCol="0" anchor="ctr" anchorCtr="0">
              <a:noAutofit/>
            </a:bodyPr>
            <a:lstStyle/>
            <a:p>
              <a:pPr algn="ctr"/>
              <a:r>
                <a:rPr lang="en-US" sz="1200" b="1" dirty="0" smtClean="0">
                  <a:solidFill>
                    <a:srgbClr val="FF0000"/>
                  </a:solidFill>
                </a:rPr>
                <a:t>not necessarily stable</a:t>
              </a:r>
              <a:endParaRPr lang="en-US" sz="1200" b="1" dirty="0">
                <a:solidFill>
                  <a:srgbClr val="FF0000"/>
                </a:solidFill>
              </a:endParaRPr>
            </a:p>
          </p:txBody>
        </p:sp>
        <p:sp>
          <p:nvSpPr>
            <p:cNvPr id="26" name="TextBox 25"/>
            <p:cNvSpPr txBox="1"/>
            <p:nvPr/>
          </p:nvSpPr>
          <p:spPr>
            <a:xfrm>
              <a:off x="3657600" y="4343400"/>
              <a:ext cx="1371600" cy="457200"/>
            </a:xfrm>
            <a:prstGeom prst="rect">
              <a:avLst/>
            </a:prstGeom>
            <a:noFill/>
          </p:spPr>
          <p:txBody>
            <a:bodyPr wrap="square" lIns="0" tIns="0" rIns="0" bIns="0" rtlCol="0" anchor="ctr" anchorCtr="0">
              <a:noAutofit/>
            </a:bodyPr>
            <a:lstStyle/>
            <a:p>
              <a:pPr algn="ctr"/>
              <a:r>
                <a:rPr lang="en-US" sz="1600" b="1" dirty="0" smtClean="0">
                  <a:solidFill>
                    <a:srgbClr val="008000"/>
                  </a:solidFill>
                </a:rPr>
                <a:t>yes</a:t>
              </a:r>
              <a:endParaRPr lang="en-US" sz="1600" b="1" dirty="0">
                <a:solidFill>
                  <a:srgbClr val="008000"/>
                </a:solidFill>
              </a:endParaRPr>
            </a:p>
          </p:txBody>
        </p:sp>
        <p:sp>
          <p:nvSpPr>
            <p:cNvPr id="27" name="TextBox 26"/>
            <p:cNvSpPr txBox="1"/>
            <p:nvPr/>
          </p:nvSpPr>
          <p:spPr>
            <a:xfrm>
              <a:off x="5029200" y="4343400"/>
              <a:ext cx="1371600" cy="457200"/>
            </a:xfrm>
            <a:prstGeom prst="rect">
              <a:avLst/>
            </a:prstGeom>
            <a:noFill/>
          </p:spPr>
          <p:txBody>
            <a:bodyPr wrap="square" lIns="0" tIns="0" rIns="0" bIns="0" rtlCol="0" anchor="ctr" anchorCtr="0">
              <a:noAutofit/>
            </a:bodyPr>
            <a:lstStyle/>
            <a:p>
              <a:pPr algn="ctr"/>
              <a:r>
                <a:rPr lang="en-US" sz="1600" b="1" dirty="0" smtClean="0">
                  <a:solidFill>
                    <a:srgbClr val="008000"/>
                  </a:solidFill>
                </a:rPr>
                <a:t>yes</a:t>
              </a:r>
              <a:endParaRPr lang="en-US" sz="1600" b="1" dirty="0">
                <a:solidFill>
                  <a:srgbClr val="008000"/>
                </a:solidFill>
              </a:endParaRPr>
            </a:p>
          </p:txBody>
        </p:sp>
        <p:sp>
          <p:nvSpPr>
            <p:cNvPr id="28" name="TextBox 27"/>
            <p:cNvSpPr txBox="1"/>
            <p:nvPr/>
          </p:nvSpPr>
          <p:spPr>
            <a:xfrm>
              <a:off x="6400800" y="4343400"/>
              <a:ext cx="1371600" cy="457200"/>
            </a:xfrm>
            <a:prstGeom prst="rect">
              <a:avLst/>
            </a:prstGeom>
            <a:noFill/>
          </p:spPr>
          <p:txBody>
            <a:bodyPr wrap="square" lIns="0" tIns="0" rIns="0" bIns="0" rtlCol="0" anchor="ctr" anchorCtr="0">
              <a:noAutofit/>
            </a:bodyPr>
            <a:lstStyle/>
            <a:p>
              <a:pPr algn="ctr"/>
              <a:r>
                <a:rPr lang="en-US" sz="1600" b="1" dirty="0" smtClean="0">
                  <a:solidFill>
                    <a:srgbClr val="008000"/>
                  </a:solidFill>
                </a:rPr>
                <a:t>yes</a:t>
              </a:r>
              <a:endParaRPr lang="en-US" sz="1600" b="1" dirty="0">
                <a:solidFill>
                  <a:srgbClr val="008000"/>
                </a:solidFill>
              </a:endParaRPr>
            </a:p>
          </p:txBody>
        </p:sp>
        <p:sp>
          <p:nvSpPr>
            <p:cNvPr id="29" name="TextBox 28"/>
            <p:cNvSpPr txBox="1"/>
            <p:nvPr/>
          </p:nvSpPr>
          <p:spPr>
            <a:xfrm>
              <a:off x="7772400" y="4343400"/>
              <a:ext cx="1371600" cy="457200"/>
            </a:xfrm>
            <a:prstGeom prst="rect">
              <a:avLst/>
            </a:prstGeom>
            <a:noFill/>
          </p:spPr>
          <p:txBody>
            <a:bodyPr wrap="square" lIns="0" tIns="0" rIns="0" bIns="0" rtlCol="0" anchor="ctr" anchorCtr="0">
              <a:noAutofit/>
            </a:bodyPr>
            <a:lstStyle/>
            <a:p>
              <a:pPr algn="ctr"/>
              <a:r>
                <a:rPr lang="en-US" sz="1600" b="1" dirty="0" smtClean="0">
                  <a:solidFill>
                    <a:srgbClr val="008000"/>
                  </a:solidFill>
                </a:rPr>
                <a:t>yes</a:t>
              </a:r>
              <a:endParaRPr lang="en-US" sz="1600" b="1" dirty="0">
                <a:solidFill>
                  <a:srgbClr val="008000"/>
                </a:solidFill>
              </a:endParaRPr>
            </a:p>
          </p:txBody>
        </p:sp>
        <p:sp>
          <p:nvSpPr>
            <p:cNvPr id="30" name="TextBox 29"/>
            <p:cNvSpPr txBox="1"/>
            <p:nvPr/>
          </p:nvSpPr>
          <p:spPr>
            <a:xfrm>
              <a:off x="2286000" y="4343400"/>
              <a:ext cx="1371600" cy="457200"/>
            </a:xfrm>
            <a:prstGeom prst="rect">
              <a:avLst/>
            </a:prstGeom>
            <a:noFill/>
          </p:spPr>
          <p:txBody>
            <a:bodyPr wrap="square" lIns="0" tIns="0" rIns="0" bIns="0" rtlCol="0" anchor="ctr" anchorCtr="0">
              <a:noAutofit/>
            </a:bodyPr>
            <a:lstStyle/>
            <a:p>
              <a:pPr algn="ctr"/>
              <a:r>
                <a:rPr lang="en-US" sz="1200" b="1" dirty="0" smtClean="0">
                  <a:solidFill>
                    <a:srgbClr val="FF0000"/>
                  </a:solidFill>
                </a:rPr>
                <a:t>extremely</a:t>
              </a:r>
            </a:p>
            <a:p>
              <a:pPr algn="ctr"/>
              <a:r>
                <a:rPr lang="en-US" sz="1200" b="1" dirty="0" smtClean="0">
                  <a:solidFill>
                    <a:srgbClr val="FF0000"/>
                  </a:solidFill>
                </a:rPr>
                <a:t>difficult</a:t>
              </a:r>
            </a:p>
          </p:txBody>
        </p:sp>
        <p:sp>
          <p:nvSpPr>
            <p:cNvPr id="31" name="TextBox 30"/>
            <p:cNvSpPr txBox="1"/>
            <p:nvPr/>
          </p:nvSpPr>
          <p:spPr>
            <a:xfrm>
              <a:off x="3657600" y="4800600"/>
              <a:ext cx="1371600" cy="457200"/>
            </a:xfrm>
            <a:prstGeom prst="rect">
              <a:avLst/>
            </a:prstGeom>
            <a:noFill/>
          </p:spPr>
          <p:txBody>
            <a:bodyPr wrap="square" lIns="0" tIns="0" rIns="0" bIns="0" rtlCol="0" anchor="ctr" anchorCtr="0">
              <a:noAutofit/>
            </a:bodyPr>
            <a:lstStyle/>
            <a:p>
              <a:pPr algn="ctr"/>
              <a:r>
                <a:rPr lang="en-US" sz="1200" b="1" dirty="0" smtClean="0"/>
                <a:t>inefficient</a:t>
              </a:r>
            </a:p>
            <a:p>
              <a:pPr algn="ctr"/>
              <a:r>
                <a:rPr lang="en-US" sz="1200" b="1" dirty="0" smtClean="0"/>
                <a:t>(stride-2)</a:t>
              </a:r>
              <a:endParaRPr lang="en-US" sz="1200" b="1" dirty="0"/>
            </a:p>
          </p:txBody>
        </p:sp>
        <p:sp>
          <p:nvSpPr>
            <p:cNvPr id="32" name="TextBox 31"/>
            <p:cNvSpPr txBox="1"/>
            <p:nvPr/>
          </p:nvSpPr>
          <p:spPr>
            <a:xfrm>
              <a:off x="5029200" y="4800600"/>
              <a:ext cx="1371600" cy="457200"/>
            </a:xfrm>
            <a:prstGeom prst="rect">
              <a:avLst/>
            </a:prstGeom>
            <a:noFill/>
          </p:spPr>
          <p:txBody>
            <a:bodyPr wrap="square" lIns="0" tIns="0" rIns="0" bIns="0" rtlCol="0" anchor="ctr" anchorCtr="0">
              <a:noAutofit/>
            </a:bodyPr>
            <a:lstStyle/>
            <a:p>
              <a:pPr algn="ctr"/>
              <a:r>
                <a:rPr lang="en-US" sz="1600" b="1" dirty="0" smtClean="0">
                  <a:solidFill>
                    <a:srgbClr val="008000"/>
                  </a:solidFill>
                </a:rPr>
                <a:t>yes</a:t>
              </a:r>
              <a:endParaRPr lang="en-US" sz="1600" b="1" dirty="0">
                <a:solidFill>
                  <a:srgbClr val="008000"/>
                </a:solidFill>
              </a:endParaRPr>
            </a:p>
          </p:txBody>
        </p:sp>
        <p:sp>
          <p:nvSpPr>
            <p:cNvPr id="33" name="TextBox 32"/>
            <p:cNvSpPr txBox="1"/>
            <p:nvPr/>
          </p:nvSpPr>
          <p:spPr>
            <a:xfrm>
              <a:off x="6400800" y="4800600"/>
              <a:ext cx="1371600" cy="457200"/>
            </a:xfrm>
            <a:prstGeom prst="rect">
              <a:avLst/>
            </a:prstGeom>
            <a:noFill/>
          </p:spPr>
          <p:txBody>
            <a:bodyPr wrap="square" lIns="0" tIns="0" rIns="0" bIns="0" rtlCol="0" anchor="ctr" anchorCtr="0">
              <a:noAutofit/>
            </a:bodyPr>
            <a:lstStyle/>
            <a:p>
              <a:pPr algn="ctr"/>
              <a:r>
                <a:rPr lang="en-US" sz="1600" b="1" dirty="0" smtClean="0">
                  <a:solidFill>
                    <a:srgbClr val="008000"/>
                  </a:solidFill>
                </a:rPr>
                <a:t>yes</a:t>
              </a:r>
              <a:endParaRPr lang="en-US" sz="1600" b="1" dirty="0">
                <a:solidFill>
                  <a:srgbClr val="008000"/>
                </a:solidFill>
              </a:endParaRPr>
            </a:p>
          </p:txBody>
        </p:sp>
        <p:sp>
          <p:nvSpPr>
            <p:cNvPr id="34" name="TextBox 33"/>
            <p:cNvSpPr txBox="1"/>
            <p:nvPr/>
          </p:nvSpPr>
          <p:spPr>
            <a:xfrm>
              <a:off x="7772400" y="4800600"/>
              <a:ext cx="1371600" cy="457200"/>
            </a:xfrm>
            <a:prstGeom prst="rect">
              <a:avLst/>
            </a:prstGeom>
            <a:noFill/>
          </p:spPr>
          <p:txBody>
            <a:bodyPr wrap="square" lIns="0" tIns="0" rIns="0" bIns="0" rtlCol="0" anchor="ctr" anchorCtr="0">
              <a:noAutofit/>
            </a:bodyPr>
            <a:lstStyle/>
            <a:p>
              <a:pPr algn="ctr"/>
              <a:r>
                <a:rPr lang="en-US" sz="1600" b="1" dirty="0" smtClean="0">
                  <a:solidFill>
                    <a:srgbClr val="008000"/>
                  </a:solidFill>
                </a:rPr>
                <a:t>yes</a:t>
              </a:r>
              <a:endParaRPr lang="en-US" sz="1600" b="1" dirty="0">
                <a:solidFill>
                  <a:srgbClr val="008000"/>
                </a:solidFill>
              </a:endParaRPr>
            </a:p>
          </p:txBody>
        </p:sp>
        <p:sp>
          <p:nvSpPr>
            <p:cNvPr id="35" name="TextBox 34"/>
            <p:cNvSpPr txBox="1"/>
            <p:nvPr/>
          </p:nvSpPr>
          <p:spPr>
            <a:xfrm>
              <a:off x="2286000" y="4800600"/>
              <a:ext cx="1371600" cy="457200"/>
            </a:xfrm>
            <a:prstGeom prst="rect">
              <a:avLst/>
            </a:prstGeom>
            <a:noFill/>
          </p:spPr>
          <p:txBody>
            <a:bodyPr wrap="square" lIns="0" tIns="0" rIns="0" bIns="0" rtlCol="0" anchor="ctr" anchorCtr="0">
              <a:noAutofit/>
            </a:bodyPr>
            <a:lstStyle/>
            <a:p>
              <a:pPr algn="ctr"/>
              <a:r>
                <a:rPr lang="en-US" sz="1200" b="1" dirty="0" smtClean="0">
                  <a:solidFill>
                    <a:srgbClr val="FF0000"/>
                  </a:solidFill>
                </a:rPr>
                <a:t>extremely</a:t>
              </a:r>
            </a:p>
            <a:p>
              <a:pPr algn="ctr"/>
              <a:r>
                <a:rPr lang="en-US" sz="1200" b="1" dirty="0" smtClean="0">
                  <a:solidFill>
                    <a:srgbClr val="FF0000"/>
                  </a:solidFill>
                </a:rPr>
                <a:t>difficult</a:t>
              </a:r>
            </a:p>
          </p:txBody>
        </p:sp>
        <p:sp>
          <p:nvSpPr>
            <p:cNvPr id="36" name="TextBox 35"/>
            <p:cNvSpPr txBox="1"/>
            <p:nvPr/>
          </p:nvSpPr>
          <p:spPr>
            <a:xfrm>
              <a:off x="914400" y="3886200"/>
              <a:ext cx="1295400" cy="457200"/>
            </a:xfrm>
            <a:prstGeom prst="rect">
              <a:avLst/>
            </a:prstGeom>
            <a:noFill/>
          </p:spPr>
          <p:txBody>
            <a:bodyPr wrap="none" lIns="0" tIns="0" rIns="0" bIns="0" rtlCol="0" anchor="ctr" anchorCtr="0">
              <a:noAutofit/>
            </a:bodyPr>
            <a:lstStyle/>
            <a:p>
              <a:pPr algn="r"/>
              <a:r>
                <a:rPr lang="en-US" sz="1600" b="1" dirty="0" smtClean="0"/>
                <a:t>Requirements</a:t>
              </a:r>
            </a:p>
            <a:p>
              <a:pPr algn="r"/>
              <a:r>
                <a:rPr lang="en-US" sz="800" b="1" dirty="0" smtClean="0"/>
                <a:t>(in addition to D</a:t>
              </a:r>
              <a:r>
                <a:rPr lang="en-US" sz="800" b="1" baseline="30000" dirty="0" smtClean="0"/>
                <a:t>-1</a:t>
              </a:r>
              <a:r>
                <a:rPr lang="en-US" sz="800" b="1" dirty="0" smtClean="0"/>
                <a:t>)</a:t>
              </a:r>
              <a:endParaRPr lang="en-US" sz="800" b="1" dirty="0"/>
            </a:p>
          </p:txBody>
        </p:sp>
        <p:cxnSp>
          <p:nvCxnSpPr>
            <p:cNvPr id="38" name="Straight Connector 37"/>
            <p:cNvCxnSpPr/>
            <p:nvPr/>
          </p:nvCxnSpPr>
          <p:spPr bwMode="auto">
            <a:xfrm>
              <a:off x="914400" y="3429000"/>
              <a:ext cx="8229600" cy="1588"/>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39" name="Straight Connector 38"/>
            <p:cNvCxnSpPr/>
            <p:nvPr/>
          </p:nvCxnSpPr>
          <p:spPr bwMode="auto">
            <a:xfrm rot="5400000">
              <a:off x="1143000" y="4114800"/>
              <a:ext cx="2286000" cy="1588"/>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43" name="TextBox 42"/>
            <p:cNvSpPr txBox="1"/>
            <p:nvPr/>
          </p:nvSpPr>
          <p:spPr>
            <a:xfrm>
              <a:off x="7772400" y="3886994"/>
              <a:ext cx="1371600" cy="457200"/>
            </a:xfrm>
            <a:prstGeom prst="rect">
              <a:avLst/>
            </a:prstGeom>
            <a:noFill/>
          </p:spPr>
          <p:txBody>
            <a:bodyPr wrap="square" lIns="0" tIns="0" rIns="0" bIns="0" rtlCol="0" anchor="ctr" anchorCtr="0">
              <a:noAutofit/>
            </a:bodyPr>
            <a:lstStyle/>
            <a:p>
              <a:pPr algn="ctr"/>
              <a:r>
                <a:rPr lang="en-US" sz="1200" b="1" dirty="0" smtClean="0">
                  <a:solidFill>
                    <a:srgbClr val="FF0000"/>
                  </a:solidFill>
                </a:rPr>
                <a:t>L1 norm</a:t>
              </a:r>
              <a:endParaRPr lang="en-US" sz="1200" b="1" dirty="0">
                <a:solidFill>
                  <a:srgbClr val="FF0000"/>
                </a:solidFill>
              </a:endParaRPr>
            </a:p>
          </p:txBody>
        </p:sp>
        <p:cxnSp>
          <p:nvCxnSpPr>
            <p:cNvPr id="37" name="Straight Connector 36"/>
            <p:cNvCxnSpPr/>
            <p:nvPr/>
          </p:nvCxnSpPr>
          <p:spPr bwMode="auto">
            <a:xfrm>
              <a:off x="914400" y="4344194"/>
              <a:ext cx="8229600" cy="1588"/>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40" name="TextBox 39"/>
            <p:cNvSpPr txBox="1"/>
            <p:nvPr/>
          </p:nvSpPr>
          <p:spPr>
            <a:xfrm>
              <a:off x="3657600" y="3886994"/>
              <a:ext cx="1371600" cy="457200"/>
            </a:xfrm>
            <a:prstGeom prst="rect">
              <a:avLst/>
            </a:prstGeom>
            <a:noFill/>
          </p:spPr>
          <p:txBody>
            <a:bodyPr wrap="square" lIns="0" tIns="0" rIns="0" bIns="0" rtlCol="0" anchor="ctr" anchorCtr="0">
              <a:noAutofit/>
            </a:bodyPr>
            <a:lstStyle/>
            <a:p>
              <a:pPr algn="ctr"/>
              <a:r>
                <a:rPr lang="en-US" sz="1200" b="1" dirty="0" smtClean="0">
                  <a:solidFill>
                    <a:srgbClr val="FF0000"/>
                  </a:solidFill>
                </a:rPr>
                <a:t>N/A to high-order operators</a:t>
              </a:r>
              <a:endParaRPr lang="en-US" sz="1200" b="1" dirty="0">
                <a:solidFill>
                  <a:srgbClr val="FF0000"/>
                </a:solidFill>
              </a:endParaRPr>
            </a:p>
          </p:txBody>
        </p:sp>
      </p:gr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GMG vs. AMG</a:t>
            </a:r>
            <a:endParaRPr lang="en-US" dirty="0"/>
          </a:p>
        </p:txBody>
      </p:sp>
      <p:sp>
        <p:nvSpPr>
          <p:cNvPr id="3" name="Content Placeholder 2"/>
          <p:cNvSpPr>
            <a:spLocks noGrp="1"/>
          </p:cNvSpPr>
          <p:nvPr>
            <p:ph idx="1"/>
          </p:nvPr>
        </p:nvSpPr>
        <p:spPr>
          <a:xfrm>
            <a:off x="455613" y="1143000"/>
            <a:ext cx="4116387" cy="5256213"/>
          </a:xfrm>
        </p:spPr>
        <p:txBody>
          <a:bodyPr/>
          <a:lstStyle/>
          <a:p>
            <a:pPr>
              <a:spcBef>
                <a:spcPts val="0"/>
              </a:spcBef>
              <a:buNone/>
            </a:pPr>
            <a:r>
              <a:rPr lang="en-US" sz="1600" b="1" dirty="0" smtClean="0">
                <a:latin typeface="Arial"/>
                <a:cs typeface="Arial"/>
              </a:rPr>
              <a:t>GMG</a:t>
            </a:r>
          </a:p>
          <a:p>
            <a:pPr>
              <a:spcBef>
                <a:spcPts val="0"/>
              </a:spcBef>
            </a:pPr>
            <a:r>
              <a:rPr lang="en-US" sz="1600" dirty="0" smtClean="0">
                <a:latin typeface="Arial"/>
                <a:cs typeface="Arial"/>
              </a:rPr>
              <a:t>uses a structured grid</a:t>
            </a:r>
          </a:p>
          <a:p>
            <a:pPr>
              <a:spcBef>
                <a:spcPts val="0"/>
              </a:spcBef>
            </a:pPr>
            <a:r>
              <a:rPr lang="en-US" sz="1600" dirty="0" smtClean="0">
                <a:latin typeface="Arial"/>
                <a:cs typeface="Arial"/>
              </a:rPr>
              <a:t>operator (A) is a stencil</a:t>
            </a:r>
          </a:p>
          <a:p>
            <a:pPr lvl="1">
              <a:spcBef>
                <a:spcPts val="0"/>
              </a:spcBef>
            </a:pPr>
            <a:r>
              <a:rPr lang="en-US" sz="1200" dirty="0" smtClean="0">
                <a:latin typeface="Arial"/>
                <a:cs typeface="Arial"/>
              </a:rPr>
              <a:t>variable coefficient finite volume stencil requires 32 bytes per stencil</a:t>
            </a:r>
          </a:p>
          <a:p>
            <a:pPr lvl="1">
              <a:spcBef>
                <a:spcPts val="0"/>
              </a:spcBef>
            </a:pPr>
            <a:r>
              <a:rPr lang="en-US" sz="1200" dirty="0" smtClean="0">
                <a:latin typeface="Arial"/>
                <a:cs typeface="Arial"/>
              </a:rPr>
              <a:t>same is true for 27pt or higher order </a:t>
            </a:r>
          </a:p>
          <a:p>
            <a:pPr lvl="1">
              <a:spcBef>
                <a:spcPts val="0"/>
              </a:spcBef>
              <a:buNone/>
            </a:pPr>
            <a:endParaRPr lang="en-US" sz="1200" dirty="0" smtClean="0">
              <a:latin typeface="Arial"/>
              <a:cs typeface="Arial"/>
            </a:endParaRPr>
          </a:p>
          <a:p>
            <a:pPr>
              <a:spcBef>
                <a:spcPts val="0"/>
              </a:spcBef>
            </a:pPr>
            <a:r>
              <a:rPr lang="en-US" sz="1600" dirty="0" smtClean="0">
                <a:latin typeface="Arial"/>
                <a:cs typeface="Arial"/>
              </a:rPr>
              <a:t>R and P are defined geometrically based on properties of the underlying numerical method.</a:t>
            </a:r>
          </a:p>
          <a:p>
            <a:pPr>
              <a:spcBef>
                <a:spcPts val="0"/>
              </a:spcBef>
            </a:pPr>
            <a:r>
              <a:rPr lang="en-US" sz="1600" dirty="0" smtClean="0">
                <a:latin typeface="Arial"/>
                <a:cs typeface="Arial"/>
              </a:rPr>
              <a:t>constructs the coarse grid operator directly as if it were a fine grid</a:t>
            </a:r>
          </a:p>
          <a:p>
            <a:pPr>
              <a:spcBef>
                <a:spcPts val="0"/>
              </a:spcBef>
            </a:pPr>
            <a:endParaRPr lang="en-US" sz="1600" dirty="0" smtClean="0">
              <a:latin typeface="Arial"/>
              <a:cs typeface="Arial"/>
            </a:endParaRPr>
          </a:p>
          <a:p>
            <a:pPr>
              <a:spcBef>
                <a:spcPts val="0"/>
              </a:spcBef>
            </a:pPr>
            <a:r>
              <a:rPr lang="en-US" sz="1600" dirty="0" smtClean="0">
                <a:latin typeface="Arial"/>
                <a:cs typeface="Arial"/>
              </a:rPr>
              <a:t>decomposition, communication, and optimization are straightforward.</a:t>
            </a:r>
          </a:p>
          <a:p>
            <a:pPr>
              <a:spcBef>
                <a:spcPts val="0"/>
              </a:spcBef>
            </a:pPr>
            <a:endParaRPr lang="en-US" sz="1600" dirty="0" smtClean="0">
              <a:latin typeface="Arial"/>
              <a:cs typeface="Arial"/>
            </a:endParaRPr>
          </a:p>
          <a:p>
            <a:pPr>
              <a:spcBef>
                <a:spcPts val="0"/>
              </a:spcBef>
            </a:pPr>
            <a:r>
              <a:rPr lang="en-US" sz="1600" dirty="0" smtClean="0">
                <a:latin typeface="Arial"/>
                <a:cs typeface="Arial"/>
              </a:rPr>
              <a:t>works very well for many problems of interest.  </a:t>
            </a:r>
          </a:p>
          <a:p>
            <a:pPr>
              <a:spcBef>
                <a:spcPts val="0"/>
              </a:spcBef>
            </a:pPr>
            <a:r>
              <a:rPr lang="en-US" sz="1600" dirty="0" smtClean="0">
                <a:latin typeface="Arial"/>
                <a:cs typeface="Arial"/>
              </a:rPr>
              <a:t>when it fails, try alternate bottom solve or use AMG.</a:t>
            </a:r>
          </a:p>
        </p:txBody>
      </p:sp>
      <p:sp>
        <p:nvSpPr>
          <p:cNvPr id="4" name="Slide Number Placeholder 3"/>
          <p:cNvSpPr>
            <a:spLocks noGrp="1"/>
          </p:cNvSpPr>
          <p:nvPr>
            <p:ph type="sldNum" sz="quarter" idx="10"/>
          </p:nvPr>
        </p:nvSpPr>
        <p:spPr/>
        <p:txBody>
          <a:bodyPr/>
          <a:lstStyle/>
          <a:p>
            <a:fld id="{A6688060-3351-004F-BDDD-4D2330D7A48F}" type="slidenum">
              <a:rPr lang="en-US" smtClean="0"/>
              <a:pPr/>
              <a:t>58</a:t>
            </a:fld>
            <a:endParaRPr lang="en-US"/>
          </a:p>
        </p:txBody>
      </p:sp>
      <p:sp>
        <p:nvSpPr>
          <p:cNvPr id="5" name="Content Placeholder 2"/>
          <p:cNvSpPr txBox="1">
            <a:spLocks/>
          </p:cNvSpPr>
          <p:nvPr/>
        </p:nvSpPr>
        <p:spPr bwMode="auto">
          <a:xfrm>
            <a:off x="4572000" y="1143000"/>
            <a:ext cx="4116387" cy="5256213"/>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p>
            <a:pPr marL="342900" marR="0" lvl="0" indent="-342900" defTabSz="914400" rtl="0" eaLnBrk="1" fontAlgn="base" latinLnBrk="0" hangingPunct="1">
              <a:spcBef>
                <a:spcPts val="0"/>
              </a:spcBef>
              <a:spcAft>
                <a:spcPct val="0"/>
              </a:spcAft>
              <a:buClr>
                <a:srgbClr val="000080"/>
              </a:buClr>
              <a:buSzPct val="85000"/>
              <a:tabLst/>
              <a:defRPr/>
            </a:pPr>
            <a:r>
              <a:rPr kumimoji="0" lang="en-US" sz="1600" b="1" u="none" strike="noStrike" kern="0" cap="none" spc="0" normalizeH="0" baseline="0" noProof="0" dirty="0" smtClean="0">
                <a:ln>
                  <a:noFill/>
                </a:ln>
                <a:solidFill>
                  <a:schemeClr val="tx1"/>
                </a:solidFill>
                <a:effectLst/>
                <a:uLnTx/>
                <a:uFillTx/>
                <a:latin typeface="Arial"/>
                <a:ea typeface="+mn-ea"/>
                <a:cs typeface="Arial"/>
              </a:rPr>
              <a:t>AMG</a:t>
            </a:r>
          </a:p>
          <a:p>
            <a:pPr marL="342900" marR="0" lvl="0" indent="-342900" defTabSz="914400" rtl="0" eaLnBrk="1" fontAlgn="base" latinLnBrk="0" hangingPunct="1">
              <a:spcBef>
                <a:spcPts val="0"/>
              </a:spcBef>
              <a:spcAft>
                <a:spcPct val="0"/>
              </a:spcAft>
              <a:buClr>
                <a:srgbClr val="000080"/>
              </a:buClr>
              <a:buSzPct val="85000"/>
              <a:buFont typeface="Wingdings" pitchFamily="-110" charset="2"/>
              <a:buChar char="v"/>
              <a:tabLst/>
              <a:defRPr/>
            </a:pPr>
            <a:r>
              <a:rPr lang="en-US" sz="1600" kern="0" dirty="0" smtClean="0">
                <a:latin typeface="Arial"/>
                <a:ea typeface="+mn-ea"/>
                <a:cs typeface="Arial"/>
              </a:rPr>
              <a:t>uses a arbitrary graph</a:t>
            </a:r>
          </a:p>
          <a:p>
            <a:pPr marL="342900" marR="0" lvl="0" indent="-342900" defTabSz="914400" rtl="0" eaLnBrk="1" fontAlgn="base" latinLnBrk="0" hangingPunct="1">
              <a:spcBef>
                <a:spcPts val="0"/>
              </a:spcBef>
              <a:spcAft>
                <a:spcPct val="0"/>
              </a:spcAft>
              <a:buClr>
                <a:srgbClr val="000080"/>
              </a:buClr>
              <a:buSzPct val="85000"/>
              <a:buFont typeface="Wingdings" pitchFamily="-110" charset="2"/>
              <a:buChar char="v"/>
              <a:tabLst/>
              <a:defRPr/>
            </a:pPr>
            <a:r>
              <a:rPr lang="en-US" sz="1600" kern="0" dirty="0" smtClean="0">
                <a:latin typeface="Arial"/>
                <a:ea typeface="+mn-ea"/>
                <a:cs typeface="Arial"/>
              </a:rPr>
              <a:t>operator (A) is a sparse matrix</a:t>
            </a:r>
          </a:p>
          <a:p>
            <a:pPr marL="800100" lvl="1" indent="-342900" eaLnBrk="1" hangingPunct="1">
              <a:spcBef>
                <a:spcPts val="0"/>
              </a:spcBef>
              <a:buSzPct val="85000"/>
              <a:buFont typeface="Wingdings" charset="2"/>
              <a:buChar char="§"/>
              <a:defRPr/>
            </a:pPr>
            <a:r>
              <a:rPr lang="en-US" sz="1200" kern="0" dirty="0" smtClean="0">
                <a:latin typeface="Arial"/>
                <a:cs typeface="Arial"/>
              </a:rPr>
              <a:t>assembled matrix requires ~12 bytes and a FMA per point in the stencil</a:t>
            </a:r>
          </a:p>
          <a:p>
            <a:pPr marL="800100" lvl="1" indent="-342900" eaLnBrk="1" hangingPunct="1">
              <a:spcBef>
                <a:spcPts val="0"/>
              </a:spcBef>
              <a:buSzPct val="85000"/>
              <a:buFont typeface="Wingdings" charset="2"/>
              <a:buChar char="§"/>
              <a:defRPr/>
            </a:pPr>
            <a:r>
              <a:rPr lang="en-US" sz="1200" kern="0" dirty="0" smtClean="0">
                <a:latin typeface="Arial"/>
                <a:ea typeface="+mn-ea"/>
                <a:cs typeface="Arial"/>
              </a:rPr>
              <a:t>low compute intensity regardless of </a:t>
            </a:r>
            <a:r>
              <a:rPr lang="en-US" sz="1200" kern="0" dirty="0" err="1" smtClean="0">
                <a:latin typeface="Arial"/>
                <a:ea typeface="+mn-ea"/>
                <a:cs typeface="Arial"/>
              </a:rPr>
              <a:t>discretization</a:t>
            </a:r>
            <a:endParaRPr lang="en-US" sz="1200" kern="0" dirty="0" smtClean="0">
              <a:latin typeface="Arial"/>
              <a:ea typeface="+mn-ea"/>
              <a:cs typeface="Arial"/>
            </a:endParaRPr>
          </a:p>
          <a:p>
            <a:pPr marL="342900" marR="0" lvl="0" indent="-342900" defTabSz="914400" rtl="0" eaLnBrk="1" fontAlgn="base" latinLnBrk="0" hangingPunct="1">
              <a:spcBef>
                <a:spcPts val="0"/>
              </a:spcBef>
              <a:spcAft>
                <a:spcPct val="0"/>
              </a:spcAft>
              <a:buClr>
                <a:srgbClr val="000080"/>
              </a:buClr>
              <a:buSzPct val="85000"/>
              <a:buFont typeface="Wingdings" pitchFamily="-110" charset="2"/>
              <a:buChar char="v"/>
              <a:tabLst/>
              <a:defRPr/>
            </a:pPr>
            <a:r>
              <a:rPr lang="en-US" sz="1600" kern="0" dirty="0" smtClean="0">
                <a:latin typeface="Arial"/>
                <a:ea typeface="+mn-ea"/>
                <a:cs typeface="Arial"/>
              </a:rPr>
              <a:t>R and P are constructed based on the graph and the operator.</a:t>
            </a:r>
          </a:p>
          <a:p>
            <a:pPr marL="342900" marR="0" lvl="0" indent="-342900" defTabSz="914400" rtl="0" eaLnBrk="1" fontAlgn="base" latinLnBrk="0" hangingPunct="1">
              <a:spcBef>
                <a:spcPts val="0"/>
              </a:spcBef>
              <a:spcAft>
                <a:spcPct val="0"/>
              </a:spcAft>
              <a:buClr>
                <a:srgbClr val="000080"/>
              </a:buClr>
              <a:buSzPct val="85000"/>
              <a:buFont typeface="Wingdings" pitchFamily="-110" charset="2"/>
              <a:buChar char="v"/>
              <a:tabLst/>
              <a:defRPr/>
            </a:pPr>
            <a:endParaRPr lang="en-US" sz="1600" kern="0" dirty="0" smtClean="0">
              <a:latin typeface="Arial"/>
              <a:ea typeface="+mn-ea"/>
              <a:cs typeface="Arial"/>
            </a:endParaRPr>
          </a:p>
          <a:p>
            <a:pPr marL="342900" marR="0" lvl="0" indent="-342900" defTabSz="914400" rtl="0" eaLnBrk="1" fontAlgn="base" latinLnBrk="0" hangingPunct="1">
              <a:spcBef>
                <a:spcPts val="0"/>
              </a:spcBef>
              <a:spcAft>
                <a:spcPct val="0"/>
              </a:spcAft>
              <a:buClr>
                <a:srgbClr val="000080"/>
              </a:buClr>
              <a:buSzPct val="85000"/>
              <a:buFont typeface="Wingdings" pitchFamily="-110" charset="2"/>
              <a:buChar char="v"/>
              <a:tabLst/>
              <a:defRPr/>
            </a:pPr>
            <a:r>
              <a:rPr lang="en-US" sz="1600" kern="0" dirty="0" smtClean="0">
                <a:latin typeface="Arial"/>
                <a:ea typeface="+mn-ea"/>
                <a:cs typeface="Arial"/>
              </a:rPr>
              <a:t>constructs the coarse grid operator using the A</a:t>
            </a:r>
            <a:r>
              <a:rPr lang="en-US" sz="1600" kern="0" baseline="30000" dirty="0" smtClean="0">
                <a:latin typeface="Arial"/>
                <a:ea typeface="+mn-ea"/>
                <a:cs typeface="Arial"/>
              </a:rPr>
              <a:t>2h</a:t>
            </a:r>
            <a:r>
              <a:rPr lang="en-US" sz="1600" kern="0" dirty="0" smtClean="0">
                <a:latin typeface="Arial"/>
                <a:ea typeface="+mn-ea"/>
                <a:cs typeface="Arial"/>
              </a:rPr>
              <a:t> = </a:t>
            </a:r>
            <a:r>
              <a:rPr lang="en-US" sz="1600" kern="0" dirty="0" err="1" smtClean="0">
                <a:latin typeface="Arial"/>
                <a:ea typeface="+mn-ea"/>
                <a:cs typeface="Arial"/>
              </a:rPr>
              <a:t>R</a:t>
            </a:r>
            <a:r>
              <a:rPr lang="en-US" sz="1600" kern="0" baseline="30000" dirty="0" err="1" smtClean="0">
                <a:latin typeface="Arial"/>
                <a:cs typeface="Arial"/>
              </a:rPr>
              <a:t>h</a:t>
            </a:r>
            <a:r>
              <a:rPr lang="en-US" sz="1600" kern="0" dirty="0" err="1" smtClean="0">
                <a:latin typeface="Arial"/>
                <a:ea typeface="+mn-ea"/>
                <a:cs typeface="Arial"/>
              </a:rPr>
              <a:t>A</a:t>
            </a:r>
            <a:r>
              <a:rPr lang="en-US" sz="1600" kern="0" baseline="30000" dirty="0" err="1" smtClean="0">
                <a:latin typeface="Arial"/>
                <a:cs typeface="Arial"/>
              </a:rPr>
              <a:t>h</a:t>
            </a:r>
            <a:r>
              <a:rPr lang="en-US" sz="1600" kern="0" dirty="0" err="1" smtClean="0">
                <a:latin typeface="Arial"/>
                <a:ea typeface="+mn-ea"/>
                <a:cs typeface="Arial"/>
              </a:rPr>
              <a:t>P</a:t>
            </a:r>
            <a:r>
              <a:rPr lang="en-US" sz="1600" kern="0" baseline="30000" dirty="0" err="1" smtClean="0">
                <a:latin typeface="Arial"/>
                <a:cs typeface="Arial"/>
              </a:rPr>
              <a:t>h</a:t>
            </a:r>
            <a:r>
              <a:rPr lang="en-US" sz="1600" kern="0" dirty="0" smtClean="0">
                <a:latin typeface="Arial"/>
                <a:ea typeface="+mn-ea"/>
                <a:cs typeface="Arial"/>
              </a:rPr>
              <a:t> triple product (expensive)</a:t>
            </a:r>
          </a:p>
          <a:p>
            <a:pPr marL="342900" marR="0" lvl="0" indent="-342900" defTabSz="914400" rtl="0" eaLnBrk="1" fontAlgn="base" latinLnBrk="0" hangingPunct="1">
              <a:spcBef>
                <a:spcPts val="0"/>
              </a:spcBef>
              <a:spcAft>
                <a:spcPct val="0"/>
              </a:spcAft>
              <a:buClr>
                <a:srgbClr val="000080"/>
              </a:buClr>
              <a:buSzPct val="85000"/>
              <a:buFont typeface="Wingdings" pitchFamily="-110" charset="2"/>
              <a:buChar char="v"/>
              <a:tabLst/>
              <a:defRPr/>
            </a:pPr>
            <a:r>
              <a:rPr lang="en-US" sz="1600" kern="0" dirty="0" smtClean="0">
                <a:latin typeface="Arial"/>
                <a:ea typeface="+mn-ea"/>
                <a:cs typeface="Arial"/>
              </a:rPr>
              <a:t>good decomposition becomes a graph partitioning problem</a:t>
            </a:r>
          </a:p>
          <a:p>
            <a:pPr marL="342900" marR="0" lvl="0" indent="-342900" defTabSz="914400" rtl="0" eaLnBrk="1" fontAlgn="base" latinLnBrk="0" hangingPunct="1">
              <a:spcBef>
                <a:spcPts val="0"/>
              </a:spcBef>
              <a:spcAft>
                <a:spcPct val="0"/>
              </a:spcAft>
              <a:buClr>
                <a:srgbClr val="000080"/>
              </a:buClr>
              <a:buSzPct val="85000"/>
              <a:buFont typeface="Wingdings" pitchFamily="-110" charset="2"/>
              <a:buChar char="v"/>
              <a:tabLst/>
              <a:defRPr/>
            </a:pPr>
            <a:endParaRPr lang="en-US" sz="1600" kern="0" dirty="0" smtClean="0">
              <a:latin typeface="Arial"/>
              <a:ea typeface="+mn-ea"/>
              <a:cs typeface="Arial"/>
            </a:endParaRPr>
          </a:p>
          <a:p>
            <a:pPr marL="342900" marR="0" lvl="0" indent="-342900" defTabSz="914400" rtl="0" eaLnBrk="1" fontAlgn="base" latinLnBrk="0" hangingPunct="1">
              <a:spcBef>
                <a:spcPts val="0"/>
              </a:spcBef>
              <a:spcAft>
                <a:spcPct val="0"/>
              </a:spcAft>
              <a:buClr>
                <a:srgbClr val="000080"/>
              </a:buClr>
              <a:buSzPct val="85000"/>
              <a:buFont typeface="Wingdings" pitchFamily="-110" charset="2"/>
              <a:buChar char="v"/>
              <a:tabLst/>
              <a:defRPr/>
            </a:pPr>
            <a:r>
              <a:rPr lang="en-US" sz="1600" kern="0" dirty="0" smtClean="0">
                <a:latin typeface="Arial"/>
                <a:ea typeface="+mn-ea"/>
                <a:cs typeface="Arial"/>
              </a:rPr>
              <a:t>more general approach, but performance optimization is challenging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Cell-Centered MG</a:t>
            </a:r>
            <a:endParaRPr lang="en-US" dirty="0"/>
          </a:p>
        </p:txBody>
      </p:sp>
      <p:sp>
        <p:nvSpPr>
          <p:cNvPr id="3" name="Content Placeholder 2"/>
          <p:cNvSpPr>
            <a:spLocks noGrp="1"/>
          </p:cNvSpPr>
          <p:nvPr>
            <p:ph idx="1"/>
          </p:nvPr>
        </p:nvSpPr>
        <p:spPr>
          <a:xfrm>
            <a:off x="455613" y="1143001"/>
            <a:ext cx="4116387" cy="1295399"/>
          </a:xfrm>
        </p:spPr>
        <p:txBody>
          <a:bodyPr/>
          <a:lstStyle/>
          <a:p>
            <a:r>
              <a:rPr lang="en-US" sz="1800" dirty="0" smtClean="0"/>
              <a:t>Values can represent…</a:t>
            </a:r>
          </a:p>
          <a:p>
            <a:pPr lvl="1"/>
            <a:r>
              <a:rPr lang="en-US" sz="1500" dirty="0" smtClean="0"/>
              <a:t>cell averages (cell-centered)</a:t>
            </a:r>
          </a:p>
          <a:p>
            <a:pPr lvl="1"/>
            <a:r>
              <a:rPr lang="en-US" sz="1500" dirty="0" smtClean="0"/>
              <a:t>face averages (face-centered)</a:t>
            </a:r>
          </a:p>
        </p:txBody>
      </p:sp>
      <p:sp>
        <p:nvSpPr>
          <p:cNvPr id="4" name="Slide Number Placeholder 3"/>
          <p:cNvSpPr>
            <a:spLocks noGrp="1"/>
          </p:cNvSpPr>
          <p:nvPr>
            <p:ph type="sldNum" sz="quarter" idx="10"/>
          </p:nvPr>
        </p:nvSpPr>
        <p:spPr/>
        <p:txBody>
          <a:bodyPr/>
          <a:lstStyle/>
          <a:p>
            <a:fld id="{A6688060-3351-004F-BDDD-4D2330D7A48F}" type="slidenum">
              <a:rPr lang="en-US" smtClean="0"/>
              <a:pPr/>
              <a:t>6</a:t>
            </a:fld>
            <a:endParaRPr lang="en-US"/>
          </a:p>
        </p:txBody>
      </p:sp>
      <p:sp>
        <p:nvSpPr>
          <p:cNvPr id="7" name="Rectangle 6"/>
          <p:cNvSpPr/>
          <p:nvPr/>
        </p:nvSpPr>
        <p:spPr bwMode="auto">
          <a:xfrm>
            <a:off x="6324600" y="1524000"/>
            <a:ext cx="914400" cy="914400"/>
          </a:xfrm>
          <a:prstGeom prst="rect">
            <a:avLst/>
          </a:prstGeom>
          <a:noFill/>
          <a:ln w="9525" cap="flat" cmpd="sng" algn="ctr">
            <a:solidFill>
              <a:srgbClr val="00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grpSp>
        <p:nvGrpSpPr>
          <p:cNvPr id="81" name="Group 80"/>
          <p:cNvGrpSpPr/>
          <p:nvPr/>
        </p:nvGrpSpPr>
        <p:grpSpPr>
          <a:xfrm>
            <a:off x="6324600" y="1905000"/>
            <a:ext cx="914400" cy="457200"/>
            <a:chOff x="6324600" y="1905000"/>
            <a:chExt cx="914400" cy="457200"/>
          </a:xfrm>
        </p:grpSpPr>
        <p:sp>
          <p:nvSpPr>
            <p:cNvPr id="6" name="Rectangle 5"/>
            <p:cNvSpPr/>
            <p:nvPr/>
          </p:nvSpPr>
          <p:spPr bwMode="auto">
            <a:xfrm>
              <a:off x="6705600" y="1905000"/>
              <a:ext cx="152400" cy="152400"/>
            </a:xfrm>
            <a:prstGeom prst="rect">
              <a:avLst/>
            </a:prstGeom>
            <a:solidFill>
              <a:srgbClr val="0000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11" name="TextBox 10"/>
            <p:cNvSpPr txBox="1"/>
            <p:nvPr/>
          </p:nvSpPr>
          <p:spPr>
            <a:xfrm>
              <a:off x="6324600" y="2057400"/>
              <a:ext cx="914400" cy="304800"/>
            </a:xfrm>
            <a:prstGeom prst="rect">
              <a:avLst/>
            </a:prstGeom>
            <a:noFill/>
          </p:spPr>
          <p:txBody>
            <a:bodyPr wrap="none" lIns="0" tIns="0" rIns="0" bIns="0" rtlCol="0" anchor="ctr" anchorCtr="0">
              <a:noAutofit/>
            </a:bodyPr>
            <a:lstStyle/>
            <a:p>
              <a:pPr algn="ctr"/>
              <a:r>
                <a:rPr lang="en-US" sz="1200" dirty="0" smtClean="0">
                  <a:latin typeface="Times"/>
                  <a:cs typeface="Times"/>
                </a:rPr>
                <a:t>cell-centered</a:t>
              </a:r>
            </a:p>
            <a:p>
              <a:pPr algn="ctr"/>
              <a:r>
                <a:rPr lang="en-US" sz="1200" dirty="0" smtClean="0">
                  <a:latin typeface="Times"/>
                  <a:cs typeface="Times"/>
                </a:rPr>
                <a:t>value</a:t>
              </a:r>
            </a:p>
          </p:txBody>
        </p:sp>
      </p:grpSp>
      <p:grpSp>
        <p:nvGrpSpPr>
          <p:cNvPr id="83" name="Group 82"/>
          <p:cNvGrpSpPr/>
          <p:nvPr/>
        </p:nvGrpSpPr>
        <p:grpSpPr>
          <a:xfrm>
            <a:off x="6324600" y="1447800"/>
            <a:ext cx="914400" cy="1219200"/>
            <a:chOff x="6324600" y="1447800"/>
            <a:chExt cx="914400" cy="1219200"/>
          </a:xfrm>
        </p:grpSpPr>
        <p:sp>
          <p:nvSpPr>
            <p:cNvPr id="8" name="Oval 7"/>
            <p:cNvSpPr/>
            <p:nvPr/>
          </p:nvSpPr>
          <p:spPr bwMode="auto">
            <a:xfrm>
              <a:off x="6705600" y="1447800"/>
              <a:ext cx="152400" cy="152400"/>
            </a:xfrm>
            <a:prstGeom prst="ellipse">
              <a:avLst/>
            </a:prstGeom>
            <a:solidFill>
              <a:srgbClr val="FF008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10" name="Oval 9"/>
            <p:cNvSpPr/>
            <p:nvPr/>
          </p:nvSpPr>
          <p:spPr bwMode="auto">
            <a:xfrm>
              <a:off x="6705600" y="2362200"/>
              <a:ext cx="152400" cy="152400"/>
            </a:xfrm>
            <a:prstGeom prst="ellipse">
              <a:avLst/>
            </a:prstGeom>
            <a:solidFill>
              <a:srgbClr val="FF008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12" name="TextBox 11"/>
            <p:cNvSpPr txBox="1"/>
            <p:nvPr/>
          </p:nvSpPr>
          <p:spPr>
            <a:xfrm>
              <a:off x="6324600" y="2514600"/>
              <a:ext cx="914400" cy="152400"/>
            </a:xfrm>
            <a:prstGeom prst="rect">
              <a:avLst/>
            </a:prstGeom>
            <a:noFill/>
          </p:spPr>
          <p:txBody>
            <a:bodyPr wrap="none" lIns="0" tIns="0" rIns="0" bIns="0" rtlCol="0" anchor="ctr" anchorCtr="0">
              <a:noAutofit/>
            </a:bodyPr>
            <a:lstStyle/>
            <a:p>
              <a:pPr algn="ctr"/>
              <a:r>
                <a:rPr lang="en-US" sz="1200" dirty="0" err="1" smtClean="0">
                  <a:latin typeface="Times"/>
                  <a:cs typeface="Times"/>
                </a:rPr>
                <a:t>j</a:t>
              </a:r>
              <a:r>
                <a:rPr lang="en-US" sz="1200" dirty="0" smtClean="0">
                  <a:latin typeface="Times"/>
                  <a:cs typeface="Times"/>
                </a:rPr>
                <a:t> face  centered</a:t>
              </a:r>
              <a:endParaRPr lang="en-US" sz="1200" dirty="0">
                <a:latin typeface="Times"/>
                <a:cs typeface="Times"/>
              </a:endParaRPr>
            </a:p>
          </p:txBody>
        </p:sp>
      </p:grpSp>
      <p:grpSp>
        <p:nvGrpSpPr>
          <p:cNvPr id="82" name="Group 81"/>
          <p:cNvGrpSpPr/>
          <p:nvPr/>
        </p:nvGrpSpPr>
        <p:grpSpPr>
          <a:xfrm>
            <a:off x="5334000" y="1905000"/>
            <a:ext cx="1981200" cy="152400"/>
            <a:chOff x="5334000" y="1905000"/>
            <a:chExt cx="1981200" cy="152400"/>
          </a:xfrm>
        </p:grpSpPr>
        <p:sp>
          <p:nvSpPr>
            <p:cNvPr id="5" name="Oval 4"/>
            <p:cNvSpPr/>
            <p:nvPr/>
          </p:nvSpPr>
          <p:spPr bwMode="auto">
            <a:xfrm>
              <a:off x="6248400" y="1905000"/>
              <a:ext cx="152400" cy="152400"/>
            </a:xfrm>
            <a:prstGeom prst="ellipse">
              <a:avLst/>
            </a:prstGeom>
            <a:solidFill>
              <a:srgbClr val="FF008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9" name="Oval 8"/>
            <p:cNvSpPr/>
            <p:nvPr/>
          </p:nvSpPr>
          <p:spPr bwMode="auto">
            <a:xfrm>
              <a:off x="7162800" y="1905000"/>
              <a:ext cx="152400" cy="152400"/>
            </a:xfrm>
            <a:prstGeom prst="ellipse">
              <a:avLst/>
            </a:prstGeom>
            <a:solidFill>
              <a:srgbClr val="FF008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13" name="TextBox 12"/>
            <p:cNvSpPr txBox="1"/>
            <p:nvPr/>
          </p:nvSpPr>
          <p:spPr>
            <a:xfrm>
              <a:off x="5334000" y="1905000"/>
              <a:ext cx="914400" cy="152400"/>
            </a:xfrm>
            <a:prstGeom prst="rect">
              <a:avLst/>
            </a:prstGeom>
            <a:noFill/>
          </p:spPr>
          <p:txBody>
            <a:bodyPr wrap="none" lIns="0" tIns="0" rIns="0" bIns="0" rtlCol="0" anchor="ctr" anchorCtr="0">
              <a:noAutofit/>
            </a:bodyPr>
            <a:lstStyle/>
            <a:p>
              <a:pPr algn="r"/>
              <a:r>
                <a:rPr lang="en-US" sz="1200" dirty="0" err="1" smtClean="0">
                  <a:latin typeface="Times"/>
                  <a:cs typeface="Times"/>
                </a:rPr>
                <a:t>i</a:t>
              </a:r>
              <a:r>
                <a:rPr lang="en-US" sz="1200" dirty="0" smtClean="0">
                  <a:latin typeface="Times"/>
                  <a:cs typeface="Times"/>
                </a:rPr>
                <a:t> face </a:t>
              </a:r>
            </a:p>
            <a:p>
              <a:pPr algn="r"/>
              <a:r>
                <a:rPr lang="en-US" sz="1200" dirty="0" smtClean="0">
                  <a:latin typeface="Times"/>
                  <a:cs typeface="Times"/>
                </a:rPr>
                <a:t>centered</a:t>
              </a:r>
            </a:p>
            <a:p>
              <a:pPr algn="r"/>
              <a:r>
                <a:rPr lang="en-US" sz="1200" dirty="0" smtClean="0">
                  <a:latin typeface="Times"/>
                  <a:cs typeface="Times"/>
                </a:rPr>
                <a:t>value</a:t>
              </a:r>
              <a:endParaRPr lang="en-US" sz="1200" dirty="0">
                <a:latin typeface="Times"/>
                <a:cs typeface="Times"/>
              </a:endParaRPr>
            </a:p>
          </p:txBody>
        </p:sp>
      </p:grpSp>
      <p:grpSp>
        <p:nvGrpSpPr>
          <p:cNvPr id="74" name="Group 73"/>
          <p:cNvGrpSpPr/>
          <p:nvPr/>
        </p:nvGrpSpPr>
        <p:grpSpPr>
          <a:xfrm>
            <a:off x="5029200" y="3429000"/>
            <a:ext cx="1219200" cy="1219200"/>
            <a:chOff x="5029200" y="3429000"/>
            <a:chExt cx="1219200" cy="1219200"/>
          </a:xfrm>
        </p:grpSpPr>
        <p:sp>
          <p:nvSpPr>
            <p:cNvPr id="14" name="Rectangle 13"/>
            <p:cNvSpPr/>
            <p:nvPr/>
          </p:nvSpPr>
          <p:spPr bwMode="auto">
            <a:xfrm>
              <a:off x="5257800" y="3657600"/>
              <a:ext cx="152400" cy="152400"/>
            </a:xfrm>
            <a:prstGeom prst="rect">
              <a:avLst/>
            </a:prstGeom>
            <a:solidFill>
              <a:srgbClr val="0000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15" name="Rectangle 14"/>
            <p:cNvSpPr/>
            <p:nvPr/>
          </p:nvSpPr>
          <p:spPr bwMode="auto">
            <a:xfrm>
              <a:off x="5029200" y="3429000"/>
              <a:ext cx="609600" cy="609600"/>
            </a:xfrm>
            <a:prstGeom prst="rect">
              <a:avLst/>
            </a:prstGeom>
            <a:noFill/>
            <a:ln w="9525" cap="flat" cmpd="sng" algn="ctr">
              <a:solidFill>
                <a:srgbClr val="00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25" name="Rectangle 24"/>
            <p:cNvSpPr/>
            <p:nvPr/>
          </p:nvSpPr>
          <p:spPr bwMode="auto">
            <a:xfrm>
              <a:off x="5257800" y="4267200"/>
              <a:ext cx="152400" cy="152400"/>
            </a:xfrm>
            <a:prstGeom prst="rect">
              <a:avLst/>
            </a:prstGeom>
            <a:solidFill>
              <a:srgbClr val="0000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26" name="Rectangle 25"/>
            <p:cNvSpPr/>
            <p:nvPr/>
          </p:nvSpPr>
          <p:spPr bwMode="auto">
            <a:xfrm>
              <a:off x="5029200" y="4038600"/>
              <a:ext cx="609600" cy="609600"/>
            </a:xfrm>
            <a:prstGeom prst="rect">
              <a:avLst/>
            </a:prstGeom>
            <a:noFill/>
            <a:ln w="9525" cap="flat" cmpd="sng" algn="ctr">
              <a:solidFill>
                <a:srgbClr val="00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27" name="Rectangle 26"/>
            <p:cNvSpPr/>
            <p:nvPr/>
          </p:nvSpPr>
          <p:spPr bwMode="auto">
            <a:xfrm>
              <a:off x="5867400" y="3657600"/>
              <a:ext cx="152400" cy="152400"/>
            </a:xfrm>
            <a:prstGeom prst="rect">
              <a:avLst/>
            </a:prstGeom>
            <a:solidFill>
              <a:srgbClr val="0000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28" name="Rectangle 27"/>
            <p:cNvSpPr/>
            <p:nvPr/>
          </p:nvSpPr>
          <p:spPr bwMode="auto">
            <a:xfrm>
              <a:off x="5638800" y="3429000"/>
              <a:ext cx="609600" cy="609600"/>
            </a:xfrm>
            <a:prstGeom prst="rect">
              <a:avLst/>
            </a:prstGeom>
            <a:noFill/>
            <a:ln w="9525" cap="flat" cmpd="sng" algn="ctr">
              <a:solidFill>
                <a:srgbClr val="00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29" name="Rectangle 28"/>
            <p:cNvSpPr/>
            <p:nvPr/>
          </p:nvSpPr>
          <p:spPr bwMode="auto">
            <a:xfrm>
              <a:off x="5867400" y="4267200"/>
              <a:ext cx="152400" cy="152400"/>
            </a:xfrm>
            <a:prstGeom prst="rect">
              <a:avLst/>
            </a:prstGeom>
            <a:solidFill>
              <a:srgbClr val="0000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30" name="Rectangle 29"/>
            <p:cNvSpPr/>
            <p:nvPr/>
          </p:nvSpPr>
          <p:spPr bwMode="auto">
            <a:xfrm>
              <a:off x="5638800" y="4038600"/>
              <a:ext cx="609600" cy="609600"/>
            </a:xfrm>
            <a:prstGeom prst="rect">
              <a:avLst/>
            </a:prstGeom>
            <a:noFill/>
            <a:ln w="9525" cap="flat" cmpd="sng" algn="ctr">
              <a:solidFill>
                <a:srgbClr val="00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grpSp>
      <p:grpSp>
        <p:nvGrpSpPr>
          <p:cNvPr id="76" name="Group 75"/>
          <p:cNvGrpSpPr/>
          <p:nvPr/>
        </p:nvGrpSpPr>
        <p:grpSpPr>
          <a:xfrm>
            <a:off x="4953000" y="4876800"/>
            <a:ext cx="1371600" cy="1371600"/>
            <a:chOff x="4953000" y="4876800"/>
            <a:chExt cx="1371600" cy="1371600"/>
          </a:xfrm>
        </p:grpSpPr>
        <p:sp>
          <p:nvSpPr>
            <p:cNvPr id="38" name="Rectangle 37"/>
            <p:cNvSpPr/>
            <p:nvPr/>
          </p:nvSpPr>
          <p:spPr bwMode="auto">
            <a:xfrm>
              <a:off x="5029200" y="4953000"/>
              <a:ext cx="609600" cy="609600"/>
            </a:xfrm>
            <a:prstGeom prst="rect">
              <a:avLst/>
            </a:prstGeom>
            <a:noFill/>
            <a:ln w="9525" cap="flat" cmpd="sng" algn="ctr">
              <a:solidFill>
                <a:srgbClr val="00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40" name="Rectangle 39"/>
            <p:cNvSpPr/>
            <p:nvPr/>
          </p:nvSpPr>
          <p:spPr bwMode="auto">
            <a:xfrm>
              <a:off x="5029200" y="5562600"/>
              <a:ext cx="609600" cy="609600"/>
            </a:xfrm>
            <a:prstGeom prst="rect">
              <a:avLst/>
            </a:prstGeom>
            <a:noFill/>
            <a:ln w="9525" cap="flat" cmpd="sng" algn="ctr">
              <a:solidFill>
                <a:srgbClr val="00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42" name="Rectangle 41"/>
            <p:cNvSpPr/>
            <p:nvPr/>
          </p:nvSpPr>
          <p:spPr bwMode="auto">
            <a:xfrm>
              <a:off x="5638800" y="4953000"/>
              <a:ext cx="609600" cy="609600"/>
            </a:xfrm>
            <a:prstGeom prst="rect">
              <a:avLst/>
            </a:prstGeom>
            <a:noFill/>
            <a:ln w="9525" cap="flat" cmpd="sng" algn="ctr">
              <a:solidFill>
                <a:srgbClr val="00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44" name="Rectangle 43"/>
            <p:cNvSpPr/>
            <p:nvPr/>
          </p:nvSpPr>
          <p:spPr bwMode="auto">
            <a:xfrm>
              <a:off x="5638800" y="5562600"/>
              <a:ext cx="609600" cy="609600"/>
            </a:xfrm>
            <a:prstGeom prst="rect">
              <a:avLst/>
            </a:prstGeom>
            <a:noFill/>
            <a:ln w="9525" cap="flat" cmpd="sng" algn="ctr">
              <a:solidFill>
                <a:srgbClr val="00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49" name="Oval 48"/>
            <p:cNvSpPr/>
            <p:nvPr/>
          </p:nvSpPr>
          <p:spPr bwMode="auto">
            <a:xfrm>
              <a:off x="5257800" y="4876800"/>
              <a:ext cx="152400" cy="152400"/>
            </a:xfrm>
            <a:prstGeom prst="ellipse">
              <a:avLst/>
            </a:prstGeom>
            <a:solidFill>
              <a:srgbClr val="FF008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50" name="Oval 49"/>
            <p:cNvSpPr/>
            <p:nvPr/>
          </p:nvSpPr>
          <p:spPr bwMode="auto">
            <a:xfrm>
              <a:off x="4953000" y="5181600"/>
              <a:ext cx="152400" cy="152400"/>
            </a:xfrm>
            <a:prstGeom prst="ellipse">
              <a:avLst/>
            </a:prstGeom>
            <a:solidFill>
              <a:srgbClr val="FF008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51" name="Oval 50"/>
            <p:cNvSpPr/>
            <p:nvPr/>
          </p:nvSpPr>
          <p:spPr bwMode="auto">
            <a:xfrm>
              <a:off x="4953000" y="5791200"/>
              <a:ext cx="152400" cy="152400"/>
            </a:xfrm>
            <a:prstGeom prst="ellipse">
              <a:avLst/>
            </a:prstGeom>
            <a:solidFill>
              <a:srgbClr val="FF008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52" name="Oval 51"/>
            <p:cNvSpPr/>
            <p:nvPr/>
          </p:nvSpPr>
          <p:spPr bwMode="auto">
            <a:xfrm>
              <a:off x="5257800" y="6096000"/>
              <a:ext cx="152400" cy="152400"/>
            </a:xfrm>
            <a:prstGeom prst="ellipse">
              <a:avLst/>
            </a:prstGeom>
            <a:solidFill>
              <a:srgbClr val="FF008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53" name="Oval 52"/>
            <p:cNvSpPr/>
            <p:nvPr/>
          </p:nvSpPr>
          <p:spPr bwMode="auto">
            <a:xfrm>
              <a:off x="5867400" y="6096000"/>
              <a:ext cx="152400" cy="152400"/>
            </a:xfrm>
            <a:prstGeom prst="ellipse">
              <a:avLst/>
            </a:prstGeom>
            <a:solidFill>
              <a:srgbClr val="FF008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54" name="Oval 53"/>
            <p:cNvSpPr/>
            <p:nvPr/>
          </p:nvSpPr>
          <p:spPr bwMode="auto">
            <a:xfrm>
              <a:off x="6172200" y="5791200"/>
              <a:ext cx="152400" cy="152400"/>
            </a:xfrm>
            <a:prstGeom prst="ellipse">
              <a:avLst/>
            </a:prstGeom>
            <a:solidFill>
              <a:srgbClr val="FF008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55" name="Oval 54"/>
            <p:cNvSpPr/>
            <p:nvPr/>
          </p:nvSpPr>
          <p:spPr bwMode="auto">
            <a:xfrm>
              <a:off x="5562600" y="5791200"/>
              <a:ext cx="152400" cy="152400"/>
            </a:xfrm>
            <a:prstGeom prst="ellipse">
              <a:avLst/>
            </a:prstGeom>
            <a:solidFill>
              <a:srgbClr val="FF008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56" name="Oval 55"/>
            <p:cNvSpPr/>
            <p:nvPr/>
          </p:nvSpPr>
          <p:spPr bwMode="auto">
            <a:xfrm>
              <a:off x="5562600" y="5181600"/>
              <a:ext cx="152400" cy="152400"/>
            </a:xfrm>
            <a:prstGeom prst="ellipse">
              <a:avLst/>
            </a:prstGeom>
            <a:solidFill>
              <a:srgbClr val="FF008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57" name="Oval 56"/>
            <p:cNvSpPr/>
            <p:nvPr/>
          </p:nvSpPr>
          <p:spPr bwMode="auto">
            <a:xfrm>
              <a:off x="5867400" y="4876800"/>
              <a:ext cx="152400" cy="152400"/>
            </a:xfrm>
            <a:prstGeom prst="ellipse">
              <a:avLst/>
            </a:prstGeom>
            <a:solidFill>
              <a:srgbClr val="FF008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58" name="Oval 57"/>
            <p:cNvSpPr/>
            <p:nvPr/>
          </p:nvSpPr>
          <p:spPr bwMode="auto">
            <a:xfrm>
              <a:off x="6172200" y="5181600"/>
              <a:ext cx="152400" cy="152400"/>
            </a:xfrm>
            <a:prstGeom prst="ellipse">
              <a:avLst/>
            </a:prstGeom>
            <a:solidFill>
              <a:srgbClr val="FF008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59" name="Oval 58"/>
            <p:cNvSpPr/>
            <p:nvPr/>
          </p:nvSpPr>
          <p:spPr bwMode="auto">
            <a:xfrm>
              <a:off x="5257800" y="5486400"/>
              <a:ext cx="152400" cy="152400"/>
            </a:xfrm>
            <a:prstGeom prst="ellipse">
              <a:avLst/>
            </a:prstGeom>
            <a:solidFill>
              <a:srgbClr val="FF008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60" name="Oval 59"/>
            <p:cNvSpPr/>
            <p:nvPr/>
          </p:nvSpPr>
          <p:spPr bwMode="auto">
            <a:xfrm>
              <a:off x="5867400" y="5486400"/>
              <a:ext cx="152400" cy="152400"/>
            </a:xfrm>
            <a:prstGeom prst="ellipse">
              <a:avLst/>
            </a:prstGeom>
            <a:solidFill>
              <a:srgbClr val="FF008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grpSp>
      <p:grpSp>
        <p:nvGrpSpPr>
          <p:cNvPr id="78" name="Group 77"/>
          <p:cNvGrpSpPr/>
          <p:nvPr/>
        </p:nvGrpSpPr>
        <p:grpSpPr>
          <a:xfrm>
            <a:off x="6400800" y="3429000"/>
            <a:ext cx="2209800" cy="1219200"/>
            <a:chOff x="6400800" y="3429000"/>
            <a:chExt cx="2209800" cy="1219200"/>
          </a:xfrm>
        </p:grpSpPr>
        <p:sp>
          <p:nvSpPr>
            <p:cNvPr id="35" name="Right Arrow 34"/>
            <p:cNvSpPr/>
            <p:nvPr/>
          </p:nvSpPr>
          <p:spPr bwMode="auto">
            <a:xfrm>
              <a:off x="6705600" y="3886200"/>
              <a:ext cx="228600" cy="304800"/>
            </a:xfrm>
            <a:prstGeom prst="rightArrow">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36" name="TextBox 35"/>
            <p:cNvSpPr txBox="1"/>
            <p:nvPr/>
          </p:nvSpPr>
          <p:spPr>
            <a:xfrm>
              <a:off x="6400800" y="4267200"/>
              <a:ext cx="914400" cy="152400"/>
            </a:xfrm>
            <a:prstGeom prst="rect">
              <a:avLst/>
            </a:prstGeom>
            <a:noFill/>
          </p:spPr>
          <p:txBody>
            <a:bodyPr wrap="none" lIns="0" tIns="0" rIns="0" bIns="0" rtlCol="0" anchor="ctr" anchorCtr="0">
              <a:noAutofit/>
            </a:bodyPr>
            <a:lstStyle/>
            <a:p>
              <a:pPr algn="ctr"/>
              <a:r>
                <a:rPr lang="en-US" sz="1200" dirty="0" smtClean="0">
                  <a:latin typeface="Times"/>
                  <a:cs typeface="Times"/>
                </a:rPr>
                <a:t>cell-centered</a:t>
              </a:r>
            </a:p>
            <a:p>
              <a:pPr algn="ctr"/>
              <a:r>
                <a:rPr lang="en-US" sz="1200" dirty="0" smtClean="0">
                  <a:latin typeface="Times"/>
                  <a:cs typeface="Times"/>
                </a:rPr>
                <a:t>restriction</a:t>
              </a:r>
              <a:endParaRPr lang="en-US" sz="1200" dirty="0">
                <a:latin typeface="Times"/>
                <a:cs typeface="Times"/>
              </a:endParaRPr>
            </a:p>
          </p:txBody>
        </p:sp>
        <p:sp>
          <p:nvSpPr>
            <p:cNvPr id="32" name="Rectangle 31"/>
            <p:cNvSpPr/>
            <p:nvPr/>
          </p:nvSpPr>
          <p:spPr bwMode="auto">
            <a:xfrm>
              <a:off x="7391400" y="3429000"/>
              <a:ext cx="1219200" cy="1219200"/>
            </a:xfrm>
            <a:prstGeom prst="rect">
              <a:avLst/>
            </a:prstGeom>
            <a:noFill/>
            <a:ln w="9525" cap="flat" cmpd="sng" algn="ctr">
              <a:solidFill>
                <a:srgbClr val="00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33" name="Rectangle 32"/>
            <p:cNvSpPr/>
            <p:nvPr/>
          </p:nvSpPr>
          <p:spPr bwMode="auto">
            <a:xfrm>
              <a:off x="7924800" y="3962400"/>
              <a:ext cx="152400" cy="152400"/>
            </a:xfrm>
            <a:prstGeom prst="rect">
              <a:avLst/>
            </a:prstGeom>
            <a:solidFill>
              <a:srgbClr val="0000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grpSp>
      <p:grpSp>
        <p:nvGrpSpPr>
          <p:cNvPr id="77" name="Group 76"/>
          <p:cNvGrpSpPr/>
          <p:nvPr/>
        </p:nvGrpSpPr>
        <p:grpSpPr>
          <a:xfrm>
            <a:off x="6400800" y="4876800"/>
            <a:ext cx="2286000" cy="1371600"/>
            <a:chOff x="6400800" y="4876800"/>
            <a:chExt cx="2286000" cy="1371600"/>
          </a:xfrm>
        </p:grpSpPr>
        <p:sp>
          <p:nvSpPr>
            <p:cNvPr id="45" name="Rectangle 44"/>
            <p:cNvSpPr/>
            <p:nvPr/>
          </p:nvSpPr>
          <p:spPr bwMode="auto">
            <a:xfrm>
              <a:off x="7391400" y="4953000"/>
              <a:ext cx="1219200" cy="1219200"/>
            </a:xfrm>
            <a:prstGeom prst="rect">
              <a:avLst/>
            </a:prstGeom>
            <a:noFill/>
            <a:ln w="9525" cap="flat" cmpd="sng" algn="ctr">
              <a:solidFill>
                <a:srgbClr val="00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47" name="Right Arrow 46"/>
            <p:cNvSpPr/>
            <p:nvPr/>
          </p:nvSpPr>
          <p:spPr bwMode="auto">
            <a:xfrm>
              <a:off x="6705600" y="5410200"/>
              <a:ext cx="228600" cy="304800"/>
            </a:xfrm>
            <a:prstGeom prst="rightArrow">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48" name="TextBox 47"/>
            <p:cNvSpPr txBox="1"/>
            <p:nvPr/>
          </p:nvSpPr>
          <p:spPr>
            <a:xfrm>
              <a:off x="6400800" y="5791200"/>
              <a:ext cx="914400" cy="152400"/>
            </a:xfrm>
            <a:prstGeom prst="rect">
              <a:avLst/>
            </a:prstGeom>
            <a:noFill/>
          </p:spPr>
          <p:txBody>
            <a:bodyPr wrap="none" lIns="0" tIns="0" rIns="0" bIns="0" rtlCol="0" anchor="ctr" anchorCtr="0">
              <a:noAutofit/>
            </a:bodyPr>
            <a:lstStyle/>
            <a:p>
              <a:pPr algn="ctr"/>
              <a:r>
                <a:rPr lang="en-US" sz="1200" dirty="0" smtClean="0">
                  <a:latin typeface="Times"/>
                  <a:cs typeface="Times"/>
                </a:rPr>
                <a:t>face-centered</a:t>
              </a:r>
            </a:p>
            <a:p>
              <a:pPr algn="ctr"/>
              <a:r>
                <a:rPr lang="en-US" sz="1200" dirty="0" smtClean="0">
                  <a:latin typeface="Times"/>
                  <a:cs typeface="Times"/>
                </a:rPr>
                <a:t>restriction</a:t>
              </a:r>
              <a:endParaRPr lang="en-US" sz="1200" dirty="0">
                <a:latin typeface="Times"/>
                <a:cs typeface="Times"/>
              </a:endParaRPr>
            </a:p>
          </p:txBody>
        </p:sp>
        <p:sp>
          <p:nvSpPr>
            <p:cNvPr id="65" name="Oval 64"/>
            <p:cNvSpPr/>
            <p:nvPr/>
          </p:nvSpPr>
          <p:spPr bwMode="auto">
            <a:xfrm>
              <a:off x="7924800" y="4876800"/>
              <a:ext cx="152400" cy="152400"/>
            </a:xfrm>
            <a:prstGeom prst="ellipse">
              <a:avLst/>
            </a:prstGeom>
            <a:solidFill>
              <a:srgbClr val="FF008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66" name="Oval 65"/>
            <p:cNvSpPr/>
            <p:nvPr/>
          </p:nvSpPr>
          <p:spPr bwMode="auto">
            <a:xfrm>
              <a:off x="7924800" y="6096000"/>
              <a:ext cx="152400" cy="152400"/>
            </a:xfrm>
            <a:prstGeom prst="ellipse">
              <a:avLst/>
            </a:prstGeom>
            <a:solidFill>
              <a:srgbClr val="FF008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67" name="Oval 66"/>
            <p:cNvSpPr/>
            <p:nvPr/>
          </p:nvSpPr>
          <p:spPr bwMode="auto">
            <a:xfrm>
              <a:off x="7315200" y="5486400"/>
              <a:ext cx="152400" cy="152400"/>
            </a:xfrm>
            <a:prstGeom prst="ellipse">
              <a:avLst/>
            </a:prstGeom>
            <a:solidFill>
              <a:srgbClr val="FF008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68" name="Oval 67"/>
            <p:cNvSpPr/>
            <p:nvPr/>
          </p:nvSpPr>
          <p:spPr bwMode="auto">
            <a:xfrm>
              <a:off x="8534400" y="5486400"/>
              <a:ext cx="152400" cy="152400"/>
            </a:xfrm>
            <a:prstGeom prst="ellipse">
              <a:avLst/>
            </a:prstGeom>
            <a:solidFill>
              <a:srgbClr val="FF008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grpSp>
      <p:sp>
        <p:nvSpPr>
          <p:cNvPr id="79" name="Content Placeholder 2"/>
          <p:cNvSpPr txBox="1">
            <a:spLocks/>
          </p:cNvSpPr>
          <p:nvPr/>
        </p:nvSpPr>
        <p:spPr bwMode="auto">
          <a:xfrm>
            <a:off x="455613" y="4191000"/>
            <a:ext cx="4116387" cy="2286000"/>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rgbClr val="000080"/>
              </a:buClr>
              <a:buSzPct val="85000"/>
              <a:buFont typeface="Wingdings" pitchFamily="-110" charset="2"/>
              <a:buChar char="v"/>
              <a:tabLst/>
              <a:defRPr/>
            </a:pPr>
            <a:r>
              <a:rPr kumimoji="0" lang="en-US" sz="1600" b="0" i="0" u="none" strike="noStrike" kern="0" cap="none" spc="0" normalizeH="0" baseline="0" noProof="0" dirty="0" smtClean="0">
                <a:ln>
                  <a:noFill/>
                </a:ln>
                <a:solidFill>
                  <a:schemeClr val="tx1"/>
                </a:solidFill>
                <a:effectLst/>
                <a:uLnTx/>
                <a:uFillTx/>
                <a:latin typeface="+mn-lt"/>
                <a:ea typeface="+mn-ea"/>
                <a:cs typeface="+mn-cs"/>
              </a:rPr>
              <a:t>Solutions variables</a:t>
            </a:r>
            <a:r>
              <a:rPr kumimoji="0" lang="en-US" sz="1600" b="0" i="0" u="none" strike="noStrike" kern="0" cap="none" spc="0" normalizeH="0" noProof="0" dirty="0" smtClean="0">
                <a:ln>
                  <a:noFill/>
                </a:ln>
                <a:solidFill>
                  <a:schemeClr val="tx1"/>
                </a:solidFill>
                <a:effectLst/>
                <a:uLnTx/>
                <a:uFillTx/>
                <a:latin typeface="+mn-lt"/>
                <a:ea typeface="+mn-ea"/>
                <a:cs typeface="+mn-cs"/>
              </a:rPr>
              <a:t> </a:t>
            </a:r>
            <a:r>
              <a:rPr kumimoji="0" lang="en-US" sz="1600" b="0" i="0" u="none" strike="noStrike" kern="0" cap="none" spc="0" normalizeH="0" baseline="0" noProof="0" dirty="0" smtClean="0">
                <a:ln>
                  <a:noFill/>
                </a:ln>
                <a:solidFill>
                  <a:schemeClr val="tx1"/>
                </a:solidFill>
                <a:effectLst/>
                <a:uLnTx/>
                <a:uFillTx/>
                <a:latin typeface="+mn-lt"/>
                <a:ea typeface="+mn-ea"/>
                <a:cs typeface="+mn-cs"/>
              </a:rPr>
              <a:t>are usually cell-centered, </a:t>
            </a:r>
            <a:r>
              <a:rPr kumimoji="0" lang="en-US" sz="1600" b="1" i="0" u="none" strike="noStrike" kern="0" cap="none" spc="0" normalizeH="0" baseline="0" noProof="0" dirty="0" smtClean="0">
                <a:ln>
                  <a:noFill/>
                </a:ln>
                <a:solidFill>
                  <a:srgbClr val="FF0080"/>
                </a:solidFill>
                <a:effectLst/>
                <a:uLnTx/>
                <a:uFillTx/>
                <a:latin typeface="+mn-lt"/>
                <a:ea typeface="+mn-ea"/>
                <a:cs typeface="+mn-cs"/>
              </a:rPr>
              <a:t>but boundary values exist on cell faces (face</a:t>
            </a:r>
            <a:r>
              <a:rPr lang="en-US" sz="1600" b="1" kern="0" dirty="0" smtClean="0">
                <a:solidFill>
                  <a:srgbClr val="FF0080"/>
                </a:solidFill>
                <a:latin typeface="+mn-lt"/>
                <a:ea typeface="+mn-ea"/>
                <a:cs typeface="+mn-cs"/>
              </a:rPr>
              <a:t>-centered)</a:t>
            </a:r>
            <a:endParaRPr kumimoji="0" lang="en-US" sz="1600" b="1" i="0" u="none" strike="noStrike" kern="0" cap="none" spc="0" normalizeH="0" baseline="0" noProof="0" dirty="0" smtClean="0">
              <a:ln>
                <a:noFill/>
              </a:ln>
              <a:solidFill>
                <a:srgbClr val="FF0080"/>
              </a:solidFill>
              <a:effectLst/>
              <a:uLnTx/>
              <a:uFillTx/>
              <a:latin typeface="+mn-lt"/>
              <a:ea typeface="+mn-ea"/>
              <a:cs typeface="+mn-cs"/>
            </a:endParaRPr>
          </a:p>
          <a:p>
            <a:pPr marL="800100" lvl="1" indent="-342900" eaLnBrk="1" hangingPunct="1">
              <a:spcBef>
                <a:spcPct val="20000"/>
              </a:spcBef>
              <a:buClr>
                <a:srgbClr val="000080"/>
              </a:buClr>
              <a:buSzPct val="85000"/>
              <a:buFont typeface="Wingdings" charset="2"/>
              <a:buChar char="§"/>
              <a:defRPr/>
            </a:pPr>
            <a:r>
              <a:rPr kumimoji="0" lang="en-US" sz="1500" i="0" u="none" strike="noStrike" kern="0" cap="none" spc="0" normalizeH="0" baseline="0" noProof="0" dirty="0" smtClean="0">
                <a:ln>
                  <a:noFill/>
                </a:ln>
                <a:effectLst/>
                <a:uLnTx/>
                <a:uFillTx/>
                <a:latin typeface="+mn-lt"/>
                <a:ea typeface="+mn-ea"/>
                <a:cs typeface="+mn-cs"/>
              </a:rPr>
              <a:t>enforcing a homogeneous </a:t>
            </a:r>
            <a:r>
              <a:rPr kumimoji="0" lang="en-US" sz="1500" i="0" u="none" strike="noStrike" kern="0" cap="none" spc="0" normalizeH="0" baseline="0" noProof="0" dirty="0" err="1" smtClean="0">
                <a:ln>
                  <a:noFill/>
                </a:ln>
                <a:effectLst/>
                <a:uLnTx/>
                <a:uFillTx/>
                <a:latin typeface="+mn-lt"/>
                <a:ea typeface="+mn-ea"/>
                <a:cs typeface="+mn-cs"/>
              </a:rPr>
              <a:t>Dirichlet</a:t>
            </a:r>
            <a:r>
              <a:rPr kumimoji="0" lang="en-US" sz="1500" i="0" u="none" strike="noStrike" kern="0" cap="none" spc="0" normalizeH="0" baseline="0" noProof="0" dirty="0" smtClean="0">
                <a:ln>
                  <a:noFill/>
                </a:ln>
                <a:effectLst/>
                <a:uLnTx/>
                <a:uFillTx/>
                <a:latin typeface="+mn-lt"/>
                <a:ea typeface="+mn-ea"/>
                <a:cs typeface="+mn-cs"/>
              </a:rPr>
              <a:t> boundary condition is not simply forcing </a:t>
            </a:r>
            <a:r>
              <a:rPr lang="en-US" sz="1500" kern="0" dirty="0" smtClean="0">
                <a:latin typeface="+mn-lt"/>
                <a:ea typeface="+mn-ea"/>
                <a:cs typeface="+mn-cs"/>
              </a:rPr>
              <a:t>the </a:t>
            </a:r>
            <a:r>
              <a:rPr kumimoji="0" lang="en-US" sz="1500" i="0" u="none" strike="noStrike" kern="0" cap="none" spc="0" normalizeH="0" baseline="0" noProof="0" dirty="0" smtClean="0">
                <a:ln>
                  <a:noFill/>
                </a:ln>
                <a:effectLst/>
                <a:uLnTx/>
                <a:uFillTx/>
                <a:latin typeface="+mn-lt"/>
                <a:ea typeface="+mn-ea"/>
                <a:cs typeface="+mn-cs"/>
              </a:rPr>
              <a:t>ghost cells to zero</a:t>
            </a:r>
            <a:r>
              <a:rPr kumimoji="0" lang="en-US" sz="1500" b="0" i="0" u="none" strike="noStrike" kern="0" cap="none" spc="0" normalizeH="0" baseline="0" noProof="0" dirty="0" smtClean="0">
                <a:ln>
                  <a:noFill/>
                </a:ln>
                <a:solidFill>
                  <a:schemeClr val="tx1"/>
                </a:solidFill>
                <a:effectLst/>
                <a:uLnTx/>
                <a:uFillTx/>
                <a:latin typeface="+mn-lt"/>
                <a:ea typeface="+mn-ea"/>
                <a:cs typeface="+mn-cs"/>
              </a:rPr>
              <a:t>.</a:t>
            </a:r>
          </a:p>
          <a:p>
            <a:pPr marL="800100" lvl="1" indent="-342900" eaLnBrk="1" hangingPunct="1">
              <a:spcBef>
                <a:spcPct val="20000"/>
              </a:spcBef>
              <a:buClr>
                <a:srgbClr val="000080"/>
              </a:buClr>
              <a:buSzPct val="85000"/>
              <a:buFont typeface="Wingdings" charset="2"/>
              <a:buChar char="§"/>
              <a:defRPr/>
            </a:pPr>
            <a:r>
              <a:rPr kumimoji="0" lang="en-US" sz="1500" b="0" i="0" u="none" strike="noStrike" kern="0" cap="none" spc="0" normalizeH="0" baseline="0" noProof="0" dirty="0" smtClean="0">
                <a:ln>
                  <a:noFill/>
                </a:ln>
                <a:solidFill>
                  <a:schemeClr val="tx1"/>
                </a:solidFill>
                <a:effectLst/>
                <a:uLnTx/>
                <a:uFillTx/>
                <a:latin typeface="+mn-lt"/>
                <a:ea typeface="+mn-ea"/>
                <a:cs typeface="+mn-cs"/>
              </a:rPr>
              <a:t>Rather one has to select a value for </a:t>
            </a:r>
            <a:r>
              <a:rPr lang="en-US" sz="1500" kern="0" dirty="0" smtClean="0">
                <a:latin typeface="+mn-lt"/>
                <a:ea typeface="+mn-ea"/>
                <a:cs typeface="+mn-cs"/>
              </a:rPr>
              <a:t>each </a:t>
            </a:r>
            <a:r>
              <a:rPr kumimoji="0" lang="en-US" sz="1500" b="0" i="0" u="none" strike="noStrike" kern="0" cap="none" spc="0" normalizeH="0" baseline="0" noProof="0" dirty="0" smtClean="0">
                <a:ln>
                  <a:noFill/>
                </a:ln>
                <a:solidFill>
                  <a:schemeClr val="tx1"/>
                </a:solidFill>
                <a:effectLst/>
                <a:uLnTx/>
                <a:uFillTx/>
                <a:latin typeface="+mn-lt"/>
                <a:ea typeface="+mn-ea"/>
                <a:cs typeface="+mn-cs"/>
              </a:rPr>
              <a:t>ghost cell that allows one to interpolate to zero on the face.</a:t>
            </a:r>
            <a:endParaRPr kumimoji="0" lang="en-US" sz="1500" b="0" i="0" u="none" strike="noStrike" kern="0" cap="none" spc="0" normalizeH="0" baseline="0" noProof="0" dirty="0">
              <a:ln>
                <a:noFill/>
              </a:ln>
              <a:solidFill>
                <a:schemeClr val="tx1"/>
              </a:solidFill>
              <a:effectLst/>
              <a:uLnTx/>
              <a:uFillTx/>
              <a:latin typeface="+mn-lt"/>
              <a:ea typeface="+mn-ea"/>
              <a:cs typeface="+mn-cs"/>
            </a:endParaRPr>
          </a:p>
        </p:txBody>
      </p:sp>
      <p:sp>
        <p:nvSpPr>
          <p:cNvPr id="80" name="Content Placeholder 2"/>
          <p:cNvSpPr txBox="1">
            <a:spLocks/>
          </p:cNvSpPr>
          <p:nvPr/>
        </p:nvSpPr>
        <p:spPr bwMode="auto">
          <a:xfrm>
            <a:off x="457200" y="2209799"/>
            <a:ext cx="4116387" cy="1676401"/>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rgbClr val="000080"/>
              </a:buClr>
              <a:buSzPct val="85000"/>
              <a:buFont typeface="Wingdings" pitchFamily="-110" charset="2"/>
              <a:buChar char="v"/>
              <a:tabLst/>
              <a:defRPr/>
            </a:pPr>
            <a:r>
              <a:rPr kumimoji="0" lang="en-US" sz="1800" b="0" i="0" u="none" strike="noStrike" kern="0" cap="none" spc="0" normalizeH="0" baseline="0" noProof="0" dirty="0" smtClean="0">
                <a:ln>
                  <a:noFill/>
                </a:ln>
                <a:solidFill>
                  <a:schemeClr val="tx1"/>
                </a:solidFill>
                <a:effectLst/>
                <a:uLnTx/>
                <a:uFillTx/>
                <a:latin typeface="+mn-lt"/>
                <a:ea typeface="+mn-ea"/>
                <a:cs typeface="+mn-cs"/>
              </a:rPr>
              <a:t>Restriction/Prolongation can be either cell- or face-centered.</a:t>
            </a:r>
          </a:p>
          <a:p>
            <a:pPr marL="342900" marR="0" lvl="0" indent="-342900" algn="l" defTabSz="914400" rtl="0" eaLnBrk="1" fontAlgn="base" latinLnBrk="0" hangingPunct="1">
              <a:lnSpc>
                <a:spcPct val="100000"/>
              </a:lnSpc>
              <a:spcBef>
                <a:spcPct val="20000"/>
              </a:spcBef>
              <a:spcAft>
                <a:spcPct val="0"/>
              </a:spcAft>
              <a:buClr>
                <a:srgbClr val="000080"/>
              </a:buClr>
              <a:buSzPct val="85000"/>
              <a:buFont typeface="Wingdings" pitchFamily="-110" charset="2"/>
              <a:buChar char="v"/>
              <a:tabLst/>
              <a:defRPr/>
            </a:pPr>
            <a:r>
              <a:rPr kumimoji="0" lang="en-US" sz="1800" b="0" i="0" u="none" strike="noStrike" kern="0" cap="none" spc="0" normalizeH="0" baseline="0" noProof="0" dirty="0" smtClean="0">
                <a:ln>
                  <a:noFill/>
                </a:ln>
                <a:solidFill>
                  <a:schemeClr val="tx1"/>
                </a:solidFill>
                <a:effectLst/>
                <a:uLnTx/>
                <a:uFillTx/>
                <a:latin typeface="+mn-lt"/>
                <a:ea typeface="+mn-ea"/>
                <a:cs typeface="+mn-cs"/>
              </a:rPr>
              <a:t>In piecewise constant </a:t>
            </a:r>
            <a:r>
              <a:rPr lang="en-US" sz="1800" kern="0" dirty="0" smtClean="0">
                <a:latin typeface="+mn-lt"/>
                <a:ea typeface="+mn-ea"/>
                <a:cs typeface="+mn-cs"/>
              </a:rPr>
              <a:t>restriction, coarse </a:t>
            </a:r>
            <a:r>
              <a:rPr kumimoji="0" lang="en-US" sz="1800" b="0" i="0" u="none" strike="noStrike" kern="0" cap="none" spc="0" normalizeH="0" baseline="0" noProof="0" dirty="0" smtClean="0">
                <a:ln>
                  <a:noFill/>
                </a:ln>
                <a:solidFill>
                  <a:schemeClr val="tx1"/>
                </a:solidFill>
                <a:effectLst/>
                <a:uLnTx/>
                <a:uFillTx/>
                <a:latin typeface="+mn-lt"/>
                <a:ea typeface="+mn-ea"/>
                <a:cs typeface="+mn-cs"/>
              </a:rPr>
              <a:t>grid elements are the average value of the region covered by fine grid elements</a:t>
            </a:r>
            <a:endParaRPr kumimoji="0" lang="en-US" sz="1800" b="0" i="0" u="none" strike="noStrike" kern="0" cap="none" spc="0" normalizeH="0" baseline="0" noProof="0" dirty="0">
              <a:ln>
                <a:noFill/>
              </a:ln>
              <a:solidFill>
                <a:schemeClr val="tx1"/>
              </a:solidFill>
              <a:effectLst/>
              <a:uLnTx/>
              <a:uFillTx/>
              <a:latin typeface="+mn-lt"/>
              <a:ea typeface="+mn-ea"/>
              <a:cs typeface="+mn-cs"/>
            </a:endParaRPr>
          </a:p>
        </p:txBody>
      </p:sp>
      <p:grpSp>
        <p:nvGrpSpPr>
          <p:cNvPr id="85" name="Group 84"/>
          <p:cNvGrpSpPr/>
          <p:nvPr/>
        </p:nvGrpSpPr>
        <p:grpSpPr>
          <a:xfrm>
            <a:off x="5029200" y="3429000"/>
            <a:ext cx="3581400" cy="1219200"/>
            <a:chOff x="5029200" y="3429000"/>
            <a:chExt cx="3581400" cy="1219200"/>
          </a:xfrm>
        </p:grpSpPr>
        <p:sp>
          <p:nvSpPr>
            <p:cNvPr id="69" name="Rectangle 68"/>
            <p:cNvSpPr/>
            <p:nvPr/>
          </p:nvSpPr>
          <p:spPr bwMode="auto">
            <a:xfrm>
              <a:off x="5029200" y="3429000"/>
              <a:ext cx="1219200" cy="1219200"/>
            </a:xfrm>
            <a:prstGeom prst="rect">
              <a:avLst/>
            </a:prstGeom>
            <a:noFill/>
            <a:ln w="9525" cap="flat" cmpd="sng" algn="ctr">
              <a:solidFill>
                <a:srgbClr val="0000FF">
                  <a:alpha val="25000"/>
                </a:srgbClr>
              </a:solidFill>
              <a:prstDash val="solid"/>
              <a:round/>
              <a:headEnd type="none" w="med" len="med"/>
              <a:tailEnd type="none" w="med" len="med"/>
            </a:ln>
            <a:effectLst>
              <a:glow rad="50800">
                <a:srgbClr val="0000FF">
                  <a:alpha val="25000"/>
                </a:srgbClr>
              </a:glo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84" name="Rectangle 83"/>
            <p:cNvSpPr/>
            <p:nvPr/>
          </p:nvSpPr>
          <p:spPr bwMode="auto">
            <a:xfrm>
              <a:off x="7391400" y="3429000"/>
              <a:ext cx="1219200" cy="1219200"/>
            </a:xfrm>
            <a:prstGeom prst="rect">
              <a:avLst/>
            </a:prstGeom>
            <a:noFill/>
            <a:ln w="9525" cap="flat" cmpd="sng" algn="ctr">
              <a:solidFill>
                <a:srgbClr val="0000FF">
                  <a:alpha val="25000"/>
                </a:srgbClr>
              </a:solidFill>
              <a:prstDash val="solid"/>
              <a:round/>
              <a:headEnd type="none" w="med" len="med"/>
              <a:tailEnd type="none" w="med" len="med"/>
            </a:ln>
            <a:effectLst>
              <a:glow rad="50800">
                <a:srgbClr val="0000FF">
                  <a:alpha val="25000"/>
                </a:srgbClr>
              </a:glo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grpSp>
      <p:grpSp>
        <p:nvGrpSpPr>
          <p:cNvPr id="88" name="Group 87"/>
          <p:cNvGrpSpPr/>
          <p:nvPr/>
        </p:nvGrpSpPr>
        <p:grpSpPr>
          <a:xfrm>
            <a:off x="5028406" y="4953000"/>
            <a:ext cx="2362993" cy="1219994"/>
            <a:chOff x="5028406" y="4953000"/>
            <a:chExt cx="2362993" cy="1219994"/>
          </a:xfrm>
        </p:grpSpPr>
        <p:cxnSp>
          <p:nvCxnSpPr>
            <p:cNvPr id="86" name="Straight Connector 85"/>
            <p:cNvCxnSpPr/>
            <p:nvPr/>
          </p:nvCxnSpPr>
          <p:spPr bwMode="auto">
            <a:xfrm rot="5400000">
              <a:off x="4419600" y="5562600"/>
              <a:ext cx="1219200" cy="1588"/>
            </a:xfrm>
            <a:prstGeom prst="line">
              <a:avLst/>
            </a:prstGeom>
            <a:solidFill>
              <a:schemeClr val="accent1"/>
            </a:solidFill>
            <a:ln w="9525" cap="flat" cmpd="sng" algn="ctr">
              <a:solidFill>
                <a:srgbClr val="FF0080">
                  <a:alpha val="25000"/>
                </a:srgbClr>
              </a:solidFill>
              <a:prstDash val="solid"/>
              <a:round/>
              <a:headEnd type="none" w="med" len="med"/>
              <a:tailEnd type="none" w="med" len="med"/>
            </a:ln>
            <a:effectLst>
              <a:glow rad="101600">
                <a:srgbClr val="FF0080">
                  <a:alpha val="25000"/>
                </a:srgbClr>
              </a:glow>
            </a:effectLst>
          </p:spPr>
        </p:cxnSp>
        <p:cxnSp>
          <p:nvCxnSpPr>
            <p:cNvPr id="87" name="Straight Connector 86"/>
            <p:cNvCxnSpPr/>
            <p:nvPr/>
          </p:nvCxnSpPr>
          <p:spPr bwMode="auto">
            <a:xfrm rot="5400000">
              <a:off x="6781005" y="5561806"/>
              <a:ext cx="1219200" cy="1588"/>
            </a:xfrm>
            <a:prstGeom prst="line">
              <a:avLst/>
            </a:prstGeom>
            <a:solidFill>
              <a:schemeClr val="accent1"/>
            </a:solidFill>
            <a:ln w="9525" cap="flat" cmpd="sng" algn="ctr">
              <a:solidFill>
                <a:srgbClr val="FF0080">
                  <a:alpha val="25000"/>
                </a:srgbClr>
              </a:solidFill>
              <a:prstDash val="solid"/>
              <a:round/>
              <a:headEnd type="none" w="med" len="med"/>
              <a:tailEnd type="none" w="med" len="med"/>
            </a:ln>
            <a:effectLst>
              <a:glow rad="101600">
                <a:srgbClr val="FF0080">
                  <a:alpha val="25000"/>
                </a:srgbClr>
              </a:glow>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9" grpId="0"/>
      <p:bldP spid="80"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“V-Cycle” vs. “U-Cycle”</a:t>
            </a:r>
            <a:endParaRPr lang="en-US" dirty="0"/>
          </a:p>
        </p:txBody>
      </p:sp>
      <p:sp>
        <p:nvSpPr>
          <p:cNvPr id="3" name="Content Placeholder 2"/>
          <p:cNvSpPr>
            <a:spLocks noGrp="1"/>
          </p:cNvSpPr>
          <p:nvPr>
            <p:ph idx="1"/>
          </p:nvPr>
        </p:nvSpPr>
        <p:spPr>
          <a:xfrm>
            <a:off x="455613" y="1143000"/>
            <a:ext cx="4116387" cy="5256213"/>
          </a:xfrm>
        </p:spPr>
        <p:txBody>
          <a:bodyPr/>
          <a:lstStyle/>
          <a:p>
            <a:r>
              <a:rPr lang="en-US" sz="1600" dirty="0" smtClean="0"/>
              <a:t>Ideally, one should be able to restrict the global problem down to a small coarse grid problem on a single node.</a:t>
            </a:r>
          </a:p>
          <a:p>
            <a:pPr>
              <a:buNone/>
            </a:pPr>
            <a:r>
              <a:rPr lang="en-US" sz="1600" b="1" dirty="0" smtClean="0">
                <a:solidFill>
                  <a:srgbClr val="0000FF"/>
                </a:solidFill>
              </a:rPr>
              <a:t>	= true “V-Cycle”</a:t>
            </a:r>
          </a:p>
          <a:p>
            <a:r>
              <a:rPr lang="en-US" sz="1600" dirty="0" smtClean="0"/>
              <a:t>In distributed memory, this approach requires a tree-like </a:t>
            </a:r>
            <a:r>
              <a:rPr lang="en-US" sz="1600" b="1" dirty="0" smtClean="0">
                <a:solidFill>
                  <a:srgbClr val="0000FF"/>
                </a:solidFill>
              </a:rPr>
              <a:t>agglomeration </a:t>
            </a:r>
            <a:r>
              <a:rPr lang="en-US" sz="1600" dirty="0" smtClean="0"/>
              <a:t>in which </a:t>
            </a:r>
            <a:r>
              <a:rPr lang="en-US" sz="1600" dirty="0" err="1" smtClean="0"/>
              <a:t>subdomains</a:t>
            </a:r>
            <a:r>
              <a:rPr lang="en-US" sz="1600" dirty="0" smtClean="0"/>
              <a:t> are restricted and combined onto a subset of the nodes.</a:t>
            </a:r>
          </a:p>
        </p:txBody>
      </p:sp>
      <p:sp>
        <p:nvSpPr>
          <p:cNvPr id="4" name="Slide Number Placeholder 3"/>
          <p:cNvSpPr>
            <a:spLocks noGrp="1"/>
          </p:cNvSpPr>
          <p:nvPr>
            <p:ph type="sldNum" sz="quarter" idx="10"/>
          </p:nvPr>
        </p:nvSpPr>
        <p:spPr/>
        <p:txBody>
          <a:bodyPr/>
          <a:lstStyle/>
          <a:p>
            <a:fld id="{A6688060-3351-004F-BDDD-4D2330D7A48F}" type="slidenum">
              <a:rPr lang="en-US" smtClean="0"/>
              <a:pPr/>
              <a:t>7</a:t>
            </a:fld>
            <a:endParaRPr lang="en-US"/>
          </a:p>
        </p:txBody>
      </p:sp>
      <p:grpSp>
        <p:nvGrpSpPr>
          <p:cNvPr id="169" name="Group 168"/>
          <p:cNvGrpSpPr/>
          <p:nvPr/>
        </p:nvGrpSpPr>
        <p:grpSpPr>
          <a:xfrm>
            <a:off x="4648200" y="1447800"/>
            <a:ext cx="3733800" cy="1676400"/>
            <a:chOff x="4648200" y="1447800"/>
            <a:chExt cx="3733800" cy="1676400"/>
          </a:xfrm>
        </p:grpSpPr>
        <p:grpSp>
          <p:nvGrpSpPr>
            <p:cNvPr id="133" name="Group 132"/>
            <p:cNvGrpSpPr/>
            <p:nvPr/>
          </p:nvGrpSpPr>
          <p:grpSpPr>
            <a:xfrm>
              <a:off x="5029200" y="1447800"/>
              <a:ext cx="3352800" cy="1676400"/>
              <a:chOff x="5105400" y="1524000"/>
              <a:chExt cx="3352800" cy="1676400"/>
            </a:xfrm>
          </p:grpSpPr>
          <p:sp>
            <p:nvSpPr>
              <p:cNvPr id="71" name="Rectangle 70"/>
              <p:cNvSpPr/>
              <p:nvPr/>
            </p:nvSpPr>
            <p:spPr bwMode="auto">
              <a:xfrm>
                <a:off x="6629400" y="3048000"/>
                <a:ext cx="304800" cy="152400"/>
              </a:xfrm>
              <a:prstGeom prst="rect">
                <a:avLst/>
              </a:prstGeom>
              <a:solidFill>
                <a:srgbClr val="FF008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grpSp>
            <p:nvGrpSpPr>
              <p:cNvPr id="98" name="Group 97"/>
              <p:cNvGrpSpPr/>
              <p:nvPr/>
            </p:nvGrpSpPr>
            <p:grpSpPr>
              <a:xfrm>
                <a:off x="6858000" y="2743200"/>
                <a:ext cx="381000" cy="381000"/>
                <a:chOff x="6172200" y="3733800"/>
                <a:chExt cx="381000" cy="381000"/>
              </a:xfrm>
            </p:grpSpPr>
            <p:sp>
              <p:nvSpPr>
                <p:cNvPr id="92" name="Rectangle 71"/>
                <p:cNvSpPr/>
                <p:nvPr/>
              </p:nvSpPr>
              <p:spPr bwMode="auto">
                <a:xfrm>
                  <a:off x="6400800" y="3733800"/>
                  <a:ext cx="152400" cy="152400"/>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94" name="Straight Arrow Connector 93"/>
                <p:cNvCxnSpPr/>
                <p:nvPr/>
              </p:nvCxnSpPr>
              <p:spPr bwMode="auto">
                <a:xfrm rot="5400000" flipH="1" flipV="1">
                  <a:off x="6172200" y="3886200"/>
                  <a:ext cx="228600" cy="228600"/>
                </a:xfrm>
                <a:prstGeom prst="straightConnector1">
                  <a:avLst/>
                </a:prstGeom>
                <a:solidFill>
                  <a:schemeClr val="accent1"/>
                </a:solidFill>
                <a:ln w="19050" cap="flat" cmpd="sng" algn="ctr">
                  <a:solidFill>
                    <a:schemeClr val="tx1"/>
                  </a:solidFill>
                  <a:prstDash val="solid"/>
                  <a:round/>
                  <a:headEnd type="oval" w="med" len="med"/>
                  <a:tailEnd type="stealth" w="lg" len="lg"/>
                </a:ln>
                <a:effectLst/>
              </p:spPr>
            </p:cxnSp>
          </p:grpSp>
          <p:grpSp>
            <p:nvGrpSpPr>
              <p:cNvPr id="99" name="Group 98"/>
              <p:cNvGrpSpPr/>
              <p:nvPr/>
            </p:nvGrpSpPr>
            <p:grpSpPr>
              <a:xfrm>
                <a:off x="7162800" y="2438400"/>
                <a:ext cx="381000" cy="381000"/>
                <a:chOff x="6172200" y="3733800"/>
                <a:chExt cx="381000" cy="381000"/>
              </a:xfrm>
            </p:grpSpPr>
            <p:sp>
              <p:nvSpPr>
                <p:cNvPr id="100" name="Rectangle 71"/>
                <p:cNvSpPr/>
                <p:nvPr/>
              </p:nvSpPr>
              <p:spPr bwMode="auto">
                <a:xfrm>
                  <a:off x="6400800" y="3733800"/>
                  <a:ext cx="152400" cy="152400"/>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01" name="Straight Arrow Connector 100"/>
                <p:cNvCxnSpPr/>
                <p:nvPr/>
              </p:nvCxnSpPr>
              <p:spPr bwMode="auto">
                <a:xfrm rot="5400000" flipH="1" flipV="1">
                  <a:off x="6172200" y="3886200"/>
                  <a:ext cx="228600" cy="228600"/>
                </a:xfrm>
                <a:prstGeom prst="straightConnector1">
                  <a:avLst/>
                </a:prstGeom>
                <a:solidFill>
                  <a:schemeClr val="accent1"/>
                </a:solidFill>
                <a:ln w="19050" cap="flat" cmpd="sng" algn="ctr">
                  <a:solidFill>
                    <a:schemeClr val="tx1"/>
                  </a:solidFill>
                  <a:prstDash val="solid"/>
                  <a:round/>
                  <a:headEnd type="oval" w="med" len="med"/>
                  <a:tailEnd type="stealth" w="lg" len="lg"/>
                </a:ln>
                <a:effectLst/>
              </p:spPr>
            </p:cxnSp>
          </p:grpSp>
          <p:grpSp>
            <p:nvGrpSpPr>
              <p:cNvPr id="102" name="Group 101"/>
              <p:cNvGrpSpPr/>
              <p:nvPr/>
            </p:nvGrpSpPr>
            <p:grpSpPr>
              <a:xfrm>
                <a:off x="7467600" y="2133600"/>
                <a:ext cx="381000" cy="381000"/>
                <a:chOff x="6172200" y="3733800"/>
                <a:chExt cx="381000" cy="381000"/>
              </a:xfrm>
            </p:grpSpPr>
            <p:sp>
              <p:nvSpPr>
                <p:cNvPr id="103" name="Rectangle 71"/>
                <p:cNvSpPr/>
                <p:nvPr/>
              </p:nvSpPr>
              <p:spPr bwMode="auto">
                <a:xfrm>
                  <a:off x="6400800" y="3733800"/>
                  <a:ext cx="152400" cy="152400"/>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04" name="Straight Arrow Connector 103"/>
                <p:cNvCxnSpPr/>
                <p:nvPr/>
              </p:nvCxnSpPr>
              <p:spPr bwMode="auto">
                <a:xfrm rot="5400000" flipH="1" flipV="1">
                  <a:off x="6172200" y="3886200"/>
                  <a:ext cx="228600" cy="228600"/>
                </a:xfrm>
                <a:prstGeom prst="straightConnector1">
                  <a:avLst/>
                </a:prstGeom>
                <a:solidFill>
                  <a:schemeClr val="accent1"/>
                </a:solidFill>
                <a:ln w="19050" cap="flat" cmpd="sng" algn="ctr">
                  <a:solidFill>
                    <a:schemeClr val="tx1"/>
                  </a:solidFill>
                  <a:prstDash val="solid"/>
                  <a:round/>
                  <a:headEnd type="oval" w="med" len="med"/>
                  <a:tailEnd type="stealth" w="lg" len="lg"/>
                </a:ln>
                <a:effectLst/>
              </p:spPr>
            </p:cxnSp>
          </p:grpSp>
          <p:grpSp>
            <p:nvGrpSpPr>
              <p:cNvPr id="105" name="Group 104"/>
              <p:cNvGrpSpPr/>
              <p:nvPr/>
            </p:nvGrpSpPr>
            <p:grpSpPr>
              <a:xfrm>
                <a:off x="7772400" y="1828800"/>
                <a:ext cx="381000" cy="381000"/>
                <a:chOff x="6172200" y="3733800"/>
                <a:chExt cx="381000" cy="381000"/>
              </a:xfrm>
            </p:grpSpPr>
            <p:sp>
              <p:nvSpPr>
                <p:cNvPr id="106" name="Rectangle 71"/>
                <p:cNvSpPr/>
                <p:nvPr/>
              </p:nvSpPr>
              <p:spPr bwMode="auto">
                <a:xfrm>
                  <a:off x="6400800" y="3733800"/>
                  <a:ext cx="152400" cy="152400"/>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07" name="Straight Arrow Connector 106"/>
                <p:cNvCxnSpPr/>
                <p:nvPr/>
              </p:nvCxnSpPr>
              <p:spPr bwMode="auto">
                <a:xfrm rot="5400000" flipH="1" flipV="1">
                  <a:off x="6172200" y="3886200"/>
                  <a:ext cx="228600" cy="228600"/>
                </a:xfrm>
                <a:prstGeom prst="straightConnector1">
                  <a:avLst/>
                </a:prstGeom>
                <a:solidFill>
                  <a:schemeClr val="accent1"/>
                </a:solidFill>
                <a:ln w="19050" cap="flat" cmpd="sng" algn="ctr">
                  <a:solidFill>
                    <a:schemeClr val="tx1"/>
                  </a:solidFill>
                  <a:prstDash val="solid"/>
                  <a:round/>
                  <a:headEnd type="oval" w="med" len="med"/>
                  <a:tailEnd type="stealth" w="lg" len="lg"/>
                </a:ln>
                <a:effectLst/>
              </p:spPr>
            </p:cxnSp>
          </p:grpSp>
          <p:grpSp>
            <p:nvGrpSpPr>
              <p:cNvPr id="108" name="Group 107"/>
              <p:cNvGrpSpPr/>
              <p:nvPr/>
            </p:nvGrpSpPr>
            <p:grpSpPr>
              <a:xfrm>
                <a:off x="8077200" y="1524000"/>
                <a:ext cx="381000" cy="381000"/>
                <a:chOff x="6172200" y="3733800"/>
                <a:chExt cx="381000" cy="381000"/>
              </a:xfrm>
            </p:grpSpPr>
            <p:sp>
              <p:nvSpPr>
                <p:cNvPr id="109" name="Rectangle 71"/>
                <p:cNvSpPr/>
                <p:nvPr/>
              </p:nvSpPr>
              <p:spPr bwMode="auto">
                <a:xfrm>
                  <a:off x="6400800" y="3733800"/>
                  <a:ext cx="152400" cy="152400"/>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10" name="Straight Arrow Connector 109"/>
                <p:cNvCxnSpPr/>
                <p:nvPr/>
              </p:nvCxnSpPr>
              <p:spPr bwMode="auto">
                <a:xfrm rot="5400000" flipH="1" flipV="1">
                  <a:off x="6172200" y="3886200"/>
                  <a:ext cx="228600" cy="228600"/>
                </a:xfrm>
                <a:prstGeom prst="straightConnector1">
                  <a:avLst/>
                </a:prstGeom>
                <a:solidFill>
                  <a:schemeClr val="accent1"/>
                </a:solidFill>
                <a:ln w="19050" cap="flat" cmpd="sng" algn="ctr">
                  <a:solidFill>
                    <a:schemeClr val="tx1"/>
                  </a:solidFill>
                  <a:prstDash val="solid"/>
                  <a:round/>
                  <a:headEnd type="oval" w="med" len="med"/>
                  <a:tailEnd type="stealth" w="lg" len="lg"/>
                </a:ln>
                <a:effectLst/>
              </p:spPr>
            </p:cxnSp>
          </p:grpSp>
          <p:grpSp>
            <p:nvGrpSpPr>
              <p:cNvPr id="111" name="Group 110"/>
              <p:cNvGrpSpPr/>
              <p:nvPr/>
            </p:nvGrpSpPr>
            <p:grpSpPr>
              <a:xfrm>
                <a:off x="6324600" y="2743200"/>
                <a:ext cx="304800" cy="304799"/>
                <a:chOff x="6400800" y="3733800"/>
                <a:chExt cx="304800" cy="304799"/>
              </a:xfrm>
            </p:grpSpPr>
            <p:sp>
              <p:nvSpPr>
                <p:cNvPr id="112" name="Rectangle 71"/>
                <p:cNvSpPr/>
                <p:nvPr/>
              </p:nvSpPr>
              <p:spPr bwMode="auto">
                <a:xfrm>
                  <a:off x="6400800" y="3733800"/>
                  <a:ext cx="152400" cy="152400"/>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13" name="Straight Arrow Connector 112"/>
                <p:cNvCxnSpPr/>
                <p:nvPr/>
              </p:nvCxnSpPr>
              <p:spPr bwMode="auto">
                <a:xfrm>
                  <a:off x="6477000" y="3810000"/>
                  <a:ext cx="228600" cy="228599"/>
                </a:xfrm>
                <a:prstGeom prst="straightConnector1">
                  <a:avLst/>
                </a:prstGeom>
                <a:solidFill>
                  <a:schemeClr val="accent1"/>
                </a:solidFill>
                <a:ln w="19050" cap="flat" cmpd="sng" algn="ctr">
                  <a:solidFill>
                    <a:schemeClr val="tx1"/>
                  </a:solidFill>
                  <a:prstDash val="solid"/>
                  <a:round/>
                  <a:headEnd type="oval" w="med" len="med"/>
                  <a:tailEnd type="stealth" w="lg" len="lg"/>
                </a:ln>
                <a:effectLst/>
              </p:spPr>
            </p:cxnSp>
          </p:grpSp>
          <p:grpSp>
            <p:nvGrpSpPr>
              <p:cNvPr id="121" name="Group 120"/>
              <p:cNvGrpSpPr/>
              <p:nvPr/>
            </p:nvGrpSpPr>
            <p:grpSpPr>
              <a:xfrm>
                <a:off x="6019800" y="2438400"/>
                <a:ext cx="304800" cy="304799"/>
                <a:chOff x="6400800" y="3733800"/>
                <a:chExt cx="304800" cy="304799"/>
              </a:xfrm>
            </p:grpSpPr>
            <p:sp>
              <p:nvSpPr>
                <p:cNvPr id="122" name="Rectangle 71"/>
                <p:cNvSpPr/>
                <p:nvPr/>
              </p:nvSpPr>
              <p:spPr bwMode="auto">
                <a:xfrm>
                  <a:off x="6400800" y="3733800"/>
                  <a:ext cx="152400" cy="152400"/>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23" name="Straight Arrow Connector 122"/>
                <p:cNvCxnSpPr/>
                <p:nvPr/>
              </p:nvCxnSpPr>
              <p:spPr bwMode="auto">
                <a:xfrm>
                  <a:off x="6477000" y="3810000"/>
                  <a:ext cx="228600" cy="228599"/>
                </a:xfrm>
                <a:prstGeom prst="straightConnector1">
                  <a:avLst/>
                </a:prstGeom>
                <a:solidFill>
                  <a:schemeClr val="accent1"/>
                </a:solidFill>
                <a:ln w="19050" cap="flat" cmpd="sng" algn="ctr">
                  <a:solidFill>
                    <a:schemeClr val="tx1"/>
                  </a:solidFill>
                  <a:prstDash val="solid"/>
                  <a:round/>
                  <a:headEnd type="oval" w="med" len="med"/>
                  <a:tailEnd type="stealth" w="lg" len="lg"/>
                </a:ln>
                <a:effectLst/>
              </p:spPr>
            </p:cxnSp>
          </p:grpSp>
          <p:grpSp>
            <p:nvGrpSpPr>
              <p:cNvPr id="124" name="Group 123"/>
              <p:cNvGrpSpPr/>
              <p:nvPr/>
            </p:nvGrpSpPr>
            <p:grpSpPr>
              <a:xfrm>
                <a:off x="5715000" y="2133600"/>
                <a:ext cx="304800" cy="304799"/>
                <a:chOff x="6400800" y="3733800"/>
                <a:chExt cx="304800" cy="304799"/>
              </a:xfrm>
            </p:grpSpPr>
            <p:sp>
              <p:nvSpPr>
                <p:cNvPr id="125" name="Rectangle 71"/>
                <p:cNvSpPr/>
                <p:nvPr/>
              </p:nvSpPr>
              <p:spPr bwMode="auto">
                <a:xfrm>
                  <a:off x="6400800" y="3733800"/>
                  <a:ext cx="152400" cy="152400"/>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26" name="Straight Arrow Connector 125"/>
                <p:cNvCxnSpPr/>
                <p:nvPr/>
              </p:nvCxnSpPr>
              <p:spPr bwMode="auto">
                <a:xfrm>
                  <a:off x="6477000" y="3810000"/>
                  <a:ext cx="228600" cy="228599"/>
                </a:xfrm>
                <a:prstGeom prst="straightConnector1">
                  <a:avLst/>
                </a:prstGeom>
                <a:solidFill>
                  <a:schemeClr val="accent1"/>
                </a:solidFill>
                <a:ln w="19050" cap="flat" cmpd="sng" algn="ctr">
                  <a:solidFill>
                    <a:schemeClr val="tx1"/>
                  </a:solidFill>
                  <a:prstDash val="solid"/>
                  <a:round/>
                  <a:headEnd type="oval" w="med" len="med"/>
                  <a:tailEnd type="stealth" w="lg" len="lg"/>
                </a:ln>
                <a:effectLst/>
              </p:spPr>
            </p:cxnSp>
          </p:grpSp>
          <p:grpSp>
            <p:nvGrpSpPr>
              <p:cNvPr id="127" name="Group 126"/>
              <p:cNvGrpSpPr/>
              <p:nvPr/>
            </p:nvGrpSpPr>
            <p:grpSpPr>
              <a:xfrm>
                <a:off x="5410200" y="1828800"/>
                <a:ext cx="304800" cy="304799"/>
                <a:chOff x="6400800" y="3733800"/>
                <a:chExt cx="304800" cy="304799"/>
              </a:xfrm>
            </p:grpSpPr>
            <p:sp>
              <p:nvSpPr>
                <p:cNvPr id="128" name="Rectangle 71"/>
                <p:cNvSpPr/>
                <p:nvPr/>
              </p:nvSpPr>
              <p:spPr bwMode="auto">
                <a:xfrm>
                  <a:off x="6400800" y="3733800"/>
                  <a:ext cx="152400" cy="152400"/>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29" name="Straight Arrow Connector 128"/>
                <p:cNvCxnSpPr/>
                <p:nvPr/>
              </p:nvCxnSpPr>
              <p:spPr bwMode="auto">
                <a:xfrm>
                  <a:off x="6477000" y="3810000"/>
                  <a:ext cx="228600" cy="228599"/>
                </a:xfrm>
                <a:prstGeom prst="straightConnector1">
                  <a:avLst/>
                </a:prstGeom>
                <a:solidFill>
                  <a:schemeClr val="accent1"/>
                </a:solidFill>
                <a:ln w="19050" cap="flat" cmpd="sng" algn="ctr">
                  <a:solidFill>
                    <a:schemeClr val="tx1"/>
                  </a:solidFill>
                  <a:prstDash val="solid"/>
                  <a:round/>
                  <a:headEnd type="oval" w="med" len="med"/>
                  <a:tailEnd type="stealth" w="lg" len="lg"/>
                </a:ln>
                <a:effectLst/>
              </p:spPr>
            </p:cxnSp>
          </p:grpSp>
          <p:grpSp>
            <p:nvGrpSpPr>
              <p:cNvPr id="130" name="Group 129"/>
              <p:cNvGrpSpPr/>
              <p:nvPr/>
            </p:nvGrpSpPr>
            <p:grpSpPr>
              <a:xfrm>
                <a:off x="5105400" y="1524000"/>
                <a:ext cx="304800" cy="304799"/>
                <a:chOff x="6400800" y="3733800"/>
                <a:chExt cx="304800" cy="304799"/>
              </a:xfrm>
            </p:grpSpPr>
            <p:sp>
              <p:nvSpPr>
                <p:cNvPr id="131" name="Rectangle 71"/>
                <p:cNvSpPr/>
                <p:nvPr/>
              </p:nvSpPr>
              <p:spPr bwMode="auto">
                <a:xfrm>
                  <a:off x="6400800" y="3733800"/>
                  <a:ext cx="152400" cy="152400"/>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32" name="Straight Arrow Connector 131"/>
                <p:cNvCxnSpPr/>
                <p:nvPr/>
              </p:nvCxnSpPr>
              <p:spPr bwMode="auto">
                <a:xfrm>
                  <a:off x="6477000" y="3810000"/>
                  <a:ext cx="228600" cy="228599"/>
                </a:xfrm>
                <a:prstGeom prst="straightConnector1">
                  <a:avLst/>
                </a:prstGeom>
                <a:solidFill>
                  <a:schemeClr val="accent1"/>
                </a:solidFill>
                <a:ln w="19050" cap="flat" cmpd="sng" algn="ctr">
                  <a:solidFill>
                    <a:schemeClr val="tx1"/>
                  </a:solidFill>
                  <a:prstDash val="solid"/>
                  <a:round/>
                  <a:headEnd type="oval" w="med" len="med"/>
                  <a:tailEnd type="stealth" w="lg" len="lg"/>
                </a:ln>
                <a:effectLst/>
              </p:spPr>
            </p:cxnSp>
          </p:grpSp>
        </p:grpSp>
        <p:sp>
          <p:nvSpPr>
            <p:cNvPr id="166" name="TextBox 165"/>
            <p:cNvSpPr txBox="1"/>
            <p:nvPr/>
          </p:nvSpPr>
          <p:spPr>
            <a:xfrm>
              <a:off x="5029200" y="1447800"/>
              <a:ext cx="3352800" cy="762000"/>
            </a:xfrm>
            <a:prstGeom prst="rect">
              <a:avLst/>
            </a:prstGeom>
            <a:noFill/>
          </p:spPr>
          <p:txBody>
            <a:bodyPr wrap="none" lIns="0" tIns="0" rIns="0" bIns="0" rtlCol="0" anchor="ctr" anchorCtr="0">
              <a:noAutofit/>
            </a:bodyPr>
            <a:lstStyle/>
            <a:p>
              <a:pPr algn="ctr"/>
              <a:r>
                <a:rPr lang="en-US" dirty="0" smtClean="0"/>
                <a:t>“V-Cycle”</a:t>
              </a:r>
              <a:endParaRPr lang="en-US" dirty="0"/>
            </a:p>
          </p:txBody>
        </p:sp>
        <p:sp>
          <p:nvSpPr>
            <p:cNvPr id="172" name="TextBox 171"/>
            <p:cNvSpPr txBox="1"/>
            <p:nvPr/>
          </p:nvSpPr>
          <p:spPr>
            <a:xfrm>
              <a:off x="6172200" y="2971800"/>
              <a:ext cx="304800" cy="152400"/>
            </a:xfrm>
            <a:prstGeom prst="rect">
              <a:avLst/>
            </a:prstGeom>
            <a:noFill/>
          </p:spPr>
          <p:txBody>
            <a:bodyPr wrap="none" lIns="0" tIns="0" rIns="0" bIns="0" rtlCol="0" anchor="ctr" anchorCtr="0">
              <a:noAutofit/>
            </a:bodyPr>
            <a:lstStyle/>
            <a:p>
              <a:pPr algn="r"/>
              <a:r>
                <a:rPr lang="en-US" sz="1000" dirty="0" smtClean="0"/>
                <a:t>1 cell</a:t>
              </a:r>
              <a:endParaRPr lang="en-US" sz="1000" dirty="0"/>
            </a:p>
          </p:txBody>
        </p:sp>
        <p:sp>
          <p:nvSpPr>
            <p:cNvPr id="173" name="TextBox 172"/>
            <p:cNvSpPr txBox="1"/>
            <p:nvPr/>
          </p:nvSpPr>
          <p:spPr>
            <a:xfrm>
              <a:off x="5867400" y="2667000"/>
              <a:ext cx="304800" cy="152400"/>
            </a:xfrm>
            <a:prstGeom prst="rect">
              <a:avLst/>
            </a:prstGeom>
            <a:noFill/>
          </p:spPr>
          <p:txBody>
            <a:bodyPr wrap="none" lIns="0" tIns="0" rIns="0" bIns="0" rtlCol="0" anchor="ctr" anchorCtr="0">
              <a:noAutofit/>
            </a:bodyPr>
            <a:lstStyle/>
            <a:p>
              <a:pPr algn="r"/>
              <a:r>
                <a:rPr lang="en-US" sz="1000" dirty="0" smtClean="0"/>
                <a:t>2</a:t>
              </a:r>
              <a:r>
                <a:rPr lang="en-US" sz="1000" baseline="30000" dirty="0" smtClean="0"/>
                <a:t>3</a:t>
              </a:r>
              <a:endParaRPr lang="en-US" sz="1000" dirty="0"/>
            </a:p>
          </p:txBody>
        </p:sp>
        <p:sp>
          <p:nvSpPr>
            <p:cNvPr id="174" name="TextBox 173"/>
            <p:cNvSpPr txBox="1"/>
            <p:nvPr/>
          </p:nvSpPr>
          <p:spPr>
            <a:xfrm>
              <a:off x="5562600" y="2362200"/>
              <a:ext cx="304800" cy="152400"/>
            </a:xfrm>
            <a:prstGeom prst="rect">
              <a:avLst/>
            </a:prstGeom>
            <a:noFill/>
          </p:spPr>
          <p:txBody>
            <a:bodyPr wrap="none" lIns="0" tIns="0" rIns="0" bIns="0" rtlCol="0" anchor="ctr" anchorCtr="0">
              <a:noAutofit/>
            </a:bodyPr>
            <a:lstStyle/>
            <a:p>
              <a:pPr algn="r"/>
              <a:r>
                <a:rPr lang="en-US" sz="1000" dirty="0" smtClean="0"/>
                <a:t>4</a:t>
              </a:r>
              <a:r>
                <a:rPr lang="en-US" sz="1000" baseline="30000" dirty="0" smtClean="0"/>
                <a:t>3</a:t>
              </a:r>
              <a:endParaRPr lang="en-US" sz="1000" dirty="0"/>
            </a:p>
          </p:txBody>
        </p:sp>
        <p:sp>
          <p:nvSpPr>
            <p:cNvPr id="175" name="TextBox 174"/>
            <p:cNvSpPr txBox="1"/>
            <p:nvPr/>
          </p:nvSpPr>
          <p:spPr>
            <a:xfrm>
              <a:off x="5257800" y="2057400"/>
              <a:ext cx="304800" cy="152400"/>
            </a:xfrm>
            <a:prstGeom prst="rect">
              <a:avLst/>
            </a:prstGeom>
            <a:noFill/>
          </p:spPr>
          <p:txBody>
            <a:bodyPr wrap="none" lIns="0" tIns="0" rIns="0" bIns="0" rtlCol="0" anchor="ctr" anchorCtr="0">
              <a:noAutofit/>
            </a:bodyPr>
            <a:lstStyle/>
            <a:p>
              <a:pPr algn="r"/>
              <a:r>
                <a:rPr lang="en-US" sz="1000" dirty="0" smtClean="0"/>
                <a:t>8</a:t>
              </a:r>
              <a:r>
                <a:rPr lang="en-US" sz="1000" baseline="30000" dirty="0" smtClean="0"/>
                <a:t>3</a:t>
              </a:r>
              <a:endParaRPr lang="en-US" sz="1000" dirty="0"/>
            </a:p>
          </p:txBody>
        </p:sp>
        <p:sp>
          <p:nvSpPr>
            <p:cNvPr id="176" name="TextBox 175"/>
            <p:cNvSpPr txBox="1"/>
            <p:nvPr/>
          </p:nvSpPr>
          <p:spPr>
            <a:xfrm>
              <a:off x="4953000" y="1752600"/>
              <a:ext cx="304800" cy="152400"/>
            </a:xfrm>
            <a:prstGeom prst="rect">
              <a:avLst/>
            </a:prstGeom>
            <a:noFill/>
          </p:spPr>
          <p:txBody>
            <a:bodyPr wrap="none" lIns="0" tIns="0" rIns="0" bIns="0" rtlCol="0" anchor="ctr" anchorCtr="0">
              <a:noAutofit/>
            </a:bodyPr>
            <a:lstStyle/>
            <a:p>
              <a:pPr algn="r"/>
              <a:r>
                <a:rPr lang="en-US" sz="1000" dirty="0" smtClean="0"/>
                <a:t>16</a:t>
              </a:r>
              <a:r>
                <a:rPr lang="en-US" sz="1000" baseline="30000" dirty="0" smtClean="0"/>
                <a:t>3</a:t>
              </a:r>
              <a:endParaRPr lang="en-US" sz="1000" dirty="0"/>
            </a:p>
          </p:txBody>
        </p:sp>
        <p:sp>
          <p:nvSpPr>
            <p:cNvPr id="177" name="TextBox 176"/>
            <p:cNvSpPr txBox="1"/>
            <p:nvPr/>
          </p:nvSpPr>
          <p:spPr>
            <a:xfrm>
              <a:off x="4648200" y="1447800"/>
              <a:ext cx="304800" cy="152400"/>
            </a:xfrm>
            <a:prstGeom prst="rect">
              <a:avLst/>
            </a:prstGeom>
            <a:noFill/>
          </p:spPr>
          <p:txBody>
            <a:bodyPr wrap="none" lIns="0" tIns="0" rIns="0" bIns="0" rtlCol="0" anchor="ctr" anchorCtr="0">
              <a:noAutofit/>
            </a:bodyPr>
            <a:lstStyle/>
            <a:p>
              <a:pPr algn="r"/>
              <a:r>
                <a:rPr lang="en-US" sz="1000" dirty="0" smtClean="0"/>
                <a:t>32</a:t>
              </a:r>
              <a:r>
                <a:rPr lang="en-US" sz="1000" baseline="30000" dirty="0" smtClean="0"/>
                <a:t>3</a:t>
              </a:r>
              <a:endParaRPr lang="en-US" sz="1000" dirty="0"/>
            </a:p>
          </p:txBody>
        </p:sp>
      </p:grpSp>
      <p:grpSp>
        <p:nvGrpSpPr>
          <p:cNvPr id="171" name="Group 170"/>
          <p:cNvGrpSpPr/>
          <p:nvPr/>
        </p:nvGrpSpPr>
        <p:grpSpPr>
          <a:xfrm>
            <a:off x="455613" y="3429000"/>
            <a:ext cx="7926387" cy="2971800"/>
            <a:chOff x="455613" y="3429000"/>
            <a:chExt cx="7926387" cy="2971800"/>
          </a:xfrm>
        </p:grpSpPr>
        <p:grpSp>
          <p:nvGrpSpPr>
            <p:cNvPr id="168" name="Group 167"/>
            <p:cNvGrpSpPr/>
            <p:nvPr/>
          </p:nvGrpSpPr>
          <p:grpSpPr>
            <a:xfrm>
              <a:off x="5029200" y="4114800"/>
              <a:ext cx="3352800" cy="1066800"/>
              <a:chOff x="5029200" y="3962400"/>
              <a:chExt cx="3352800" cy="1066800"/>
            </a:xfrm>
          </p:grpSpPr>
          <p:grpSp>
            <p:nvGrpSpPr>
              <p:cNvPr id="134" name="Group 133"/>
              <p:cNvGrpSpPr/>
              <p:nvPr/>
            </p:nvGrpSpPr>
            <p:grpSpPr>
              <a:xfrm>
                <a:off x="5029200" y="3962400"/>
                <a:ext cx="3352800" cy="1066800"/>
                <a:chOff x="5105400" y="1524000"/>
                <a:chExt cx="3352800" cy="1066800"/>
              </a:xfrm>
            </p:grpSpPr>
            <p:sp>
              <p:nvSpPr>
                <p:cNvPr id="135" name="Rectangle 134"/>
                <p:cNvSpPr/>
                <p:nvPr/>
              </p:nvSpPr>
              <p:spPr bwMode="auto">
                <a:xfrm>
                  <a:off x="6019800" y="2438400"/>
                  <a:ext cx="1524000" cy="152400"/>
                </a:xfrm>
                <a:prstGeom prst="rect">
                  <a:avLst/>
                </a:prstGeom>
                <a:solidFill>
                  <a:srgbClr val="FF008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grpSp>
              <p:nvGrpSpPr>
                <p:cNvPr id="138" name="Group 137"/>
                <p:cNvGrpSpPr/>
                <p:nvPr/>
              </p:nvGrpSpPr>
              <p:grpSpPr>
                <a:xfrm>
                  <a:off x="7467600" y="2133600"/>
                  <a:ext cx="381000" cy="381000"/>
                  <a:chOff x="6172200" y="3733800"/>
                  <a:chExt cx="381000" cy="381000"/>
                </a:xfrm>
              </p:grpSpPr>
              <p:sp>
                <p:nvSpPr>
                  <p:cNvPr id="160" name="Rectangle 71"/>
                  <p:cNvSpPr/>
                  <p:nvPr/>
                </p:nvSpPr>
                <p:spPr bwMode="auto">
                  <a:xfrm>
                    <a:off x="6400800" y="3733800"/>
                    <a:ext cx="152400" cy="152400"/>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61" name="Straight Arrow Connector 160"/>
                  <p:cNvCxnSpPr/>
                  <p:nvPr/>
                </p:nvCxnSpPr>
                <p:spPr bwMode="auto">
                  <a:xfrm rot="5400000" flipH="1" flipV="1">
                    <a:off x="6172200" y="3886200"/>
                    <a:ext cx="228600" cy="228600"/>
                  </a:xfrm>
                  <a:prstGeom prst="straightConnector1">
                    <a:avLst/>
                  </a:prstGeom>
                  <a:solidFill>
                    <a:schemeClr val="accent1"/>
                  </a:solidFill>
                  <a:ln w="19050" cap="flat" cmpd="sng" algn="ctr">
                    <a:solidFill>
                      <a:schemeClr val="tx1"/>
                    </a:solidFill>
                    <a:prstDash val="solid"/>
                    <a:round/>
                    <a:headEnd type="oval" w="med" len="med"/>
                    <a:tailEnd type="stealth" w="lg" len="lg"/>
                  </a:ln>
                  <a:effectLst/>
                </p:spPr>
              </p:cxnSp>
            </p:grpSp>
            <p:grpSp>
              <p:nvGrpSpPr>
                <p:cNvPr id="139" name="Group 138"/>
                <p:cNvGrpSpPr/>
                <p:nvPr/>
              </p:nvGrpSpPr>
              <p:grpSpPr>
                <a:xfrm>
                  <a:off x="7772400" y="1828800"/>
                  <a:ext cx="381000" cy="381000"/>
                  <a:chOff x="6172200" y="3733800"/>
                  <a:chExt cx="381000" cy="381000"/>
                </a:xfrm>
              </p:grpSpPr>
              <p:sp>
                <p:nvSpPr>
                  <p:cNvPr id="158" name="Rectangle 71"/>
                  <p:cNvSpPr/>
                  <p:nvPr/>
                </p:nvSpPr>
                <p:spPr bwMode="auto">
                  <a:xfrm>
                    <a:off x="6400800" y="3733800"/>
                    <a:ext cx="152400" cy="152400"/>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59" name="Straight Arrow Connector 158"/>
                  <p:cNvCxnSpPr/>
                  <p:nvPr/>
                </p:nvCxnSpPr>
                <p:spPr bwMode="auto">
                  <a:xfrm rot="5400000" flipH="1" flipV="1">
                    <a:off x="6172200" y="3886200"/>
                    <a:ext cx="228600" cy="228600"/>
                  </a:xfrm>
                  <a:prstGeom prst="straightConnector1">
                    <a:avLst/>
                  </a:prstGeom>
                  <a:solidFill>
                    <a:schemeClr val="accent1"/>
                  </a:solidFill>
                  <a:ln w="19050" cap="flat" cmpd="sng" algn="ctr">
                    <a:solidFill>
                      <a:schemeClr val="tx1"/>
                    </a:solidFill>
                    <a:prstDash val="solid"/>
                    <a:round/>
                    <a:headEnd type="oval" w="med" len="med"/>
                    <a:tailEnd type="stealth" w="lg" len="lg"/>
                  </a:ln>
                  <a:effectLst/>
                </p:spPr>
              </p:cxnSp>
            </p:grpSp>
            <p:grpSp>
              <p:nvGrpSpPr>
                <p:cNvPr id="140" name="Group 139"/>
                <p:cNvGrpSpPr/>
                <p:nvPr/>
              </p:nvGrpSpPr>
              <p:grpSpPr>
                <a:xfrm>
                  <a:off x="8077200" y="1524000"/>
                  <a:ext cx="381000" cy="381000"/>
                  <a:chOff x="6172200" y="3733800"/>
                  <a:chExt cx="381000" cy="381000"/>
                </a:xfrm>
              </p:grpSpPr>
              <p:sp>
                <p:nvSpPr>
                  <p:cNvPr id="156" name="Rectangle 71"/>
                  <p:cNvSpPr/>
                  <p:nvPr/>
                </p:nvSpPr>
                <p:spPr bwMode="auto">
                  <a:xfrm>
                    <a:off x="6400800" y="3733800"/>
                    <a:ext cx="152400" cy="152400"/>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57" name="Straight Arrow Connector 156"/>
                  <p:cNvCxnSpPr/>
                  <p:nvPr/>
                </p:nvCxnSpPr>
                <p:spPr bwMode="auto">
                  <a:xfrm rot="5400000" flipH="1" flipV="1">
                    <a:off x="6172200" y="3886200"/>
                    <a:ext cx="228600" cy="228600"/>
                  </a:xfrm>
                  <a:prstGeom prst="straightConnector1">
                    <a:avLst/>
                  </a:prstGeom>
                  <a:solidFill>
                    <a:schemeClr val="accent1"/>
                  </a:solidFill>
                  <a:ln w="19050" cap="flat" cmpd="sng" algn="ctr">
                    <a:solidFill>
                      <a:schemeClr val="tx1"/>
                    </a:solidFill>
                    <a:prstDash val="solid"/>
                    <a:round/>
                    <a:headEnd type="oval" w="med" len="med"/>
                    <a:tailEnd type="stealth" w="lg" len="lg"/>
                  </a:ln>
                  <a:effectLst/>
                </p:spPr>
              </p:cxnSp>
            </p:grpSp>
            <p:grpSp>
              <p:nvGrpSpPr>
                <p:cNvPr id="143" name="Group 142"/>
                <p:cNvGrpSpPr/>
                <p:nvPr/>
              </p:nvGrpSpPr>
              <p:grpSpPr>
                <a:xfrm>
                  <a:off x="5715000" y="2133600"/>
                  <a:ext cx="304800" cy="304799"/>
                  <a:chOff x="6400800" y="3733800"/>
                  <a:chExt cx="304800" cy="304799"/>
                </a:xfrm>
              </p:grpSpPr>
              <p:sp>
                <p:nvSpPr>
                  <p:cNvPr id="150" name="Rectangle 71"/>
                  <p:cNvSpPr/>
                  <p:nvPr/>
                </p:nvSpPr>
                <p:spPr bwMode="auto">
                  <a:xfrm>
                    <a:off x="6400800" y="3733800"/>
                    <a:ext cx="152400" cy="152400"/>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51" name="Straight Arrow Connector 150"/>
                  <p:cNvCxnSpPr/>
                  <p:nvPr/>
                </p:nvCxnSpPr>
                <p:spPr bwMode="auto">
                  <a:xfrm>
                    <a:off x="6477000" y="3810000"/>
                    <a:ext cx="228600" cy="228599"/>
                  </a:xfrm>
                  <a:prstGeom prst="straightConnector1">
                    <a:avLst/>
                  </a:prstGeom>
                  <a:solidFill>
                    <a:schemeClr val="accent1"/>
                  </a:solidFill>
                  <a:ln w="19050" cap="flat" cmpd="sng" algn="ctr">
                    <a:solidFill>
                      <a:schemeClr val="tx1"/>
                    </a:solidFill>
                    <a:prstDash val="solid"/>
                    <a:round/>
                    <a:headEnd type="oval" w="med" len="med"/>
                    <a:tailEnd type="stealth" w="lg" len="lg"/>
                  </a:ln>
                  <a:effectLst/>
                </p:spPr>
              </p:cxnSp>
            </p:grpSp>
            <p:grpSp>
              <p:nvGrpSpPr>
                <p:cNvPr id="144" name="Group 143"/>
                <p:cNvGrpSpPr/>
                <p:nvPr/>
              </p:nvGrpSpPr>
              <p:grpSpPr>
                <a:xfrm>
                  <a:off x="5410200" y="1828800"/>
                  <a:ext cx="304800" cy="304799"/>
                  <a:chOff x="6400800" y="3733800"/>
                  <a:chExt cx="304800" cy="304799"/>
                </a:xfrm>
              </p:grpSpPr>
              <p:sp>
                <p:nvSpPr>
                  <p:cNvPr id="148" name="Rectangle 71"/>
                  <p:cNvSpPr/>
                  <p:nvPr/>
                </p:nvSpPr>
                <p:spPr bwMode="auto">
                  <a:xfrm>
                    <a:off x="6400800" y="3733800"/>
                    <a:ext cx="152400" cy="152400"/>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49" name="Straight Arrow Connector 148"/>
                  <p:cNvCxnSpPr/>
                  <p:nvPr/>
                </p:nvCxnSpPr>
                <p:spPr bwMode="auto">
                  <a:xfrm>
                    <a:off x="6477000" y="3810000"/>
                    <a:ext cx="228600" cy="228599"/>
                  </a:xfrm>
                  <a:prstGeom prst="straightConnector1">
                    <a:avLst/>
                  </a:prstGeom>
                  <a:solidFill>
                    <a:schemeClr val="accent1"/>
                  </a:solidFill>
                  <a:ln w="19050" cap="flat" cmpd="sng" algn="ctr">
                    <a:solidFill>
                      <a:schemeClr val="tx1"/>
                    </a:solidFill>
                    <a:prstDash val="solid"/>
                    <a:round/>
                    <a:headEnd type="oval" w="med" len="med"/>
                    <a:tailEnd type="stealth" w="lg" len="lg"/>
                  </a:ln>
                  <a:effectLst/>
                </p:spPr>
              </p:cxnSp>
            </p:grpSp>
            <p:grpSp>
              <p:nvGrpSpPr>
                <p:cNvPr id="145" name="Group 144"/>
                <p:cNvGrpSpPr/>
                <p:nvPr/>
              </p:nvGrpSpPr>
              <p:grpSpPr>
                <a:xfrm>
                  <a:off x="5105400" y="1524000"/>
                  <a:ext cx="304800" cy="304799"/>
                  <a:chOff x="6400800" y="3733800"/>
                  <a:chExt cx="304800" cy="304799"/>
                </a:xfrm>
              </p:grpSpPr>
              <p:sp>
                <p:nvSpPr>
                  <p:cNvPr id="146" name="Rectangle 71"/>
                  <p:cNvSpPr/>
                  <p:nvPr/>
                </p:nvSpPr>
                <p:spPr bwMode="auto">
                  <a:xfrm>
                    <a:off x="6400800" y="3733800"/>
                    <a:ext cx="152400" cy="152400"/>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147" name="Straight Arrow Connector 146"/>
                  <p:cNvCxnSpPr/>
                  <p:nvPr/>
                </p:nvCxnSpPr>
                <p:spPr bwMode="auto">
                  <a:xfrm>
                    <a:off x="6477000" y="3810000"/>
                    <a:ext cx="228600" cy="228599"/>
                  </a:xfrm>
                  <a:prstGeom prst="straightConnector1">
                    <a:avLst/>
                  </a:prstGeom>
                  <a:solidFill>
                    <a:schemeClr val="accent1"/>
                  </a:solidFill>
                  <a:ln w="19050" cap="flat" cmpd="sng" algn="ctr">
                    <a:solidFill>
                      <a:schemeClr val="tx1"/>
                    </a:solidFill>
                    <a:prstDash val="solid"/>
                    <a:round/>
                    <a:headEnd type="oval" w="med" len="med"/>
                    <a:tailEnd type="stealth" w="lg" len="lg"/>
                  </a:ln>
                  <a:effectLst/>
                </p:spPr>
              </p:cxnSp>
            </p:grpSp>
          </p:grpSp>
          <p:sp>
            <p:nvSpPr>
              <p:cNvPr id="167" name="TextBox 166"/>
              <p:cNvSpPr txBox="1"/>
              <p:nvPr/>
            </p:nvSpPr>
            <p:spPr>
              <a:xfrm>
                <a:off x="5029200" y="3962400"/>
                <a:ext cx="3352800" cy="762000"/>
              </a:xfrm>
              <a:prstGeom prst="rect">
                <a:avLst/>
              </a:prstGeom>
              <a:noFill/>
            </p:spPr>
            <p:txBody>
              <a:bodyPr wrap="none" lIns="0" tIns="0" rIns="0" bIns="0" rtlCol="0" anchor="ctr" anchorCtr="0">
                <a:noAutofit/>
              </a:bodyPr>
              <a:lstStyle/>
              <a:p>
                <a:pPr algn="ctr"/>
                <a:r>
                  <a:rPr lang="en-US" dirty="0" smtClean="0"/>
                  <a:t>“U-Cycle”</a:t>
                </a:r>
                <a:endParaRPr lang="en-US" dirty="0"/>
              </a:p>
            </p:txBody>
          </p:sp>
        </p:grpSp>
        <p:sp>
          <p:nvSpPr>
            <p:cNvPr id="170" name="Content Placeholder 2"/>
            <p:cNvSpPr txBox="1">
              <a:spLocks/>
            </p:cNvSpPr>
            <p:nvPr/>
          </p:nvSpPr>
          <p:spPr bwMode="auto">
            <a:xfrm>
              <a:off x="455613" y="3429000"/>
              <a:ext cx="4116387" cy="2971800"/>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rgbClr val="000080"/>
                </a:buClr>
                <a:buSzPct val="85000"/>
                <a:buFont typeface="Wingdings" pitchFamily="-110" charset="2"/>
                <a:buChar char="v"/>
                <a:tabLst/>
                <a:defRPr/>
              </a:pPr>
              <a:r>
                <a:rPr kumimoji="0" lang="en-US" sz="1600" b="0" i="0" u="none" strike="noStrike" kern="0" cap="none" spc="0" normalizeH="0" baseline="0" noProof="0" dirty="0" smtClean="0">
                  <a:ln>
                    <a:noFill/>
                  </a:ln>
                  <a:solidFill>
                    <a:schemeClr val="tx1"/>
                  </a:solidFill>
                  <a:effectLst/>
                  <a:uLnTx/>
                  <a:uFillTx/>
                  <a:latin typeface="+mn-lt"/>
                  <a:ea typeface="+mn-ea"/>
                  <a:cs typeface="+mn-cs"/>
                </a:rPr>
                <a:t>However, realties of complex geometries (</a:t>
              </a:r>
              <a:r>
                <a:rPr kumimoji="0" lang="en-US" sz="1600" b="1" i="0" u="none" strike="noStrike" kern="0" cap="none" spc="0" normalizeH="0" baseline="0" noProof="0" dirty="0" smtClean="0">
                  <a:ln>
                    <a:noFill/>
                  </a:ln>
                  <a:solidFill>
                    <a:srgbClr val="0000FF"/>
                  </a:solidFill>
                  <a:effectLst/>
                  <a:uLnTx/>
                  <a:uFillTx/>
                  <a:latin typeface="+mn-lt"/>
                  <a:ea typeface="+mn-ea"/>
                  <a:cs typeface="+mn-cs"/>
                </a:rPr>
                <a:t>e.g. AMR</a:t>
              </a:r>
              <a:r>
                <a:rPr kumimoji="0" lang="en-US" sz="1600" b="0" i="0" u="none" strike="noStrike" kern="0" cap="none" spc="0" normalizeH="0" baseline="0" noProof="0" dirty="0" smtClean="0">
                  <a:ln>
                    <a:noFill/>
                  </a:ln>
                  <a:solidFill>
                    <a:schemeClr val="tx1"/>
                  </a:solidFill>
                  <a:effectLst/>
                  <a:uLnTx/>
                  <a:uFillTx/>
                  <a:latin typeface="+mn-lt"/>
                  <a:ea typeface="+mn-ea"/>
                  <a:cs typeface="+mn-cs"/>
                </a:rPr>
                <a:t>), boundary </a:t>
              </a:r>
              <a:r>
                <a:rPr lang="en-US" sz="1600" kern="0" dirty="0" smtClean="0">
                  <a:latin typeface="+mn-lt"/>
                  <a:ea typeface="+mn-ea"/>
                  <a:cs typeface="+mn-cs"/>
                </a:rPr>
                <a:t>conditions</a:t>
              </a:r>
              <a:r>
                <a:rPr kumimoji="0" lang="en-US" sz="1600" b="0" i="0" u="none" strike="noStrike" kern="0" cap="none" spc="0" normalizeH="0" baseline="0" noProof="0" dirty="0" smtClean="0">
                  <a:ln>
                    <a:noFill/>
                  </a:ln>
                  <a:solidFill>
                    <a:schemeClr val="tx1"/>
                  </a:solidFill>
                  <a:effectLst/>
                  <a:uLnTx/>
                  <a:uFillTx/>
                  <a:latin typeface="+mn-lt"/>
                  <a:ea typeface="+mn-ea"/>
                  <a:cs typeface="+mn-cs"/>
                </a:rPr>
                <a:t>, and expediency result in MG solvers often terminating restriction early (e.g. only perform local restriction) </a:t>
              </a:r>
            </a:p>
            <a:p>
              <a:pPr marL="342900" marR="0" lvl="0" indent="-342900" algn="l" defTabSz="914400" rtl="0" eaLnBrk="1" fontAlgn="base" latinLnBrk="0" hangingPunct="1">
                <a:lnSpc>
                  <a:spcPct val="100000"/>
                </a:lnSpc>
                <a:spcBef>
                  <a:spcPct val="20000"/>
                </a:spcBef>
                <a:spcAft>
                  <a:spcPct val="0"/>
                </a:spcAft>
                <a:buClr>
                  <a:srgbClr val="000080"/>
                </a:buClr>
                <a:buSzPct val="85000"/>
                <a:buFont typeface="Wingdings" pitchFamily="-110" charset="2"/>
                <a:buNone/>
                <a:tabLst/>
                <a:defRPr/>
              </a:pPr>
              <a:r>
                <a:rPr kumimoji="0" lang="en-US" sz="1600" b="1" i="0" u="none" strike="noStrike" kern="0" cap="none" spc="0" normalizeH="0" baseline="0" noProof="0" dirty="0" smtClean="0">
                  <a:ln>
                    <a:noFill/>
                  </a:ln>
                  <a:solidFill>
                    <a:srgbClr val="0000FF"/>
                  </a:solidFill>
                  <a:effectLst/>
                  <a:uLnTx/>
                  <a:uFillTx/>
                  <a:latin typeface="+mn-lt"/>
                  <a:ea typeface="+mn-ea"/>
                  <a:cs typeface="+mn-cs"/>
                </a:rPr>
                <a:t>	= “U-Cycle”</a:t>
              </a:r>
            </a:p>
            <a:p>
              <a:pPr marL="342900" marR="0" lvl="0" indent="-342900" algn="l" defTabSz="914400" rtl="0" eaLnBrk="1" fontAlgn="base" latinLnBrk="0" hangingPunct="1">
                <a:lnSpc>
                  <a:spcPct val="100000"/>
                </a:lnSpc>
                <a:spcBef>
                  <a:spcPct val="20000"/>
                </a:spcBef>
                <a:spcAft>
                  <a:spcPct val="0"/>
                </a:spcAft>
                <a:buClr>
                  <a:srgbClr val="000080"/>
                </a:buClr>
                <a:buSzPct val="85000"/>
                <a:buFont typeface="Wingdings" pitchFamily="-110" charset="2"/>
                <a:buChar char="v"/>
                <a:tabLst/>
                <a:defRPr/>
              </a:pPr>
              <a:r>
                <a:rPr kumimoji="0" lang="en-US" sz="1600" b="0" i="0" u="none" strike="noStrike" kern="0" cap="none" spc="0" normalizeH="0" baseline="0" noProof="0" dirty="0" smtClean="0">
                  <a:ln>
                    <a:noFill/>
                  </a:ln>
                  <a:solidFill>
                    <a:schemeClr val="tx1"/>
                  </a:solidFill>
                  <a:effectLst/>
                  <a:uLnTx/>
                  <a:uFillTx/>
                  <a:latin typeface="+mn-lt"/>
                  <a:ea typeface="+mn-ea"/>
                  <a:cs typeface="+mn-cs"/>
                </a:rPr>
                <a:t>Unfortunately, the resultant coarse grids solves can be large and distributed and often use solvers with </a:t>
              </a:r>
              <a:r>
                <a:rPr kumimoji="0" lang="en-US" sz="1600" b="1" i="0" u="none" strike="noStrike" kern="0" cap="none" spc="0" normalizeH="0" baseline="0" noProof="0" dirty="0" err="1" smtClean="0">
                  <a:ln>
                    <a:noFill/>
                  </a:ln>
                  <a:solidFill>
                    <a:srgbClr val="FF0080"/>
                  </a:solidFill>
                  <a:effectLst/>
                  <a:uLnTx/>
                  <a:uFillTx/>
                  <a:latin typeface="+mn-lt"/>
                  <a:ea typeface="+mn-ea"/>
                  <a:cs typeface="+mn-cs"/>
                </a:rPr>
                <a:t>superlinear</a:t>
              </a:r>
              <a:r>
                <a:rPr kumimoji="0" lang="en-US" sz="1600" b="1" i="0" u="none" strike="noStrike" kern="0" cap="none" spc="0" normalizeH="0" baseline="0" noProof="0" dirty="0" smtClean="0">
                  <a:ln>
                    <a:noFill/>
                  </a:ln>
                  <a:solidFill>
                    <a:srgbClr val="FF0080"/>
                  </a:solidFill>
                  <a:effectLst/>
                  <a:uLnTx/>
                  <a:uFillTx/>
                  <a:latin typeface="+mn-lt"/>
                  <a:ea typeface="+mn-ea"/>
                  <a:cs typeface="+mn-cs"/>
                </a:rPr>
                <a:t> computational complexity</a:t>
              </a:r>
              <a:r>
                <a:rPr kumimoji="0" lang="en-US" sz="1600" b="0" i="0" u="none" strike="noStrike" kern="0" cap="none" spc="0" normalizeH="0" baseline="0" noProof="0" dirty="0" smtClean="0">
                  <a:ln>
                    <a:noFill/>
                  </a:ln>
                  <a:solidFill>
                    <a:schemeClr val="tx1"/>
                  </a:solidFill>
                  <a:effectLst/>
                  <a:uLnTx/>
                  <a:uFillTx/>
                  <a:latin typeface="+mn-lt"/>
                  <a:ea typeface="+mn-ea"/>
                  <a:cs typeface="+mn-cs"/>
                </a:rPr>
                <a: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6" name="Group 697"/>
          <p:cNvGrpSpPr/>
          <p:nvPr/>
        </p:nvGrpSpPr>
        <p:grpSpPr>
          <a:xfrm>
            <a:off x="5029200" y="1600200"/>
            <a:ext cx="3657600" cy="3657604"/>
            <a:chOff x="5029200" y="1600200"/>
            <a:chExt cx="3657600" cy="3657604"/>
          </a:xfrm>
        </p:grpSpPr>
        <p:sp>
          <p:nvSpPr>
            <p:cNvPr id="386" name="Rectangle 385"/>
            <p:cNvSpPr/>
            <p:nvPr/>
          </p:nvSpPr>
          <p:spPr bwMode="auto">
            <a:xfrm>
              <a:off x="5038728" y="1600200"/>
              <a:ext cx="3648072" cy="3657600"/>
            </a:xfrm>
            <a:prstGeom prst="rect">
              <a:avLst/>
            </a:prstGeom>
            <a:solidFill>
              <a:schemeClr val="bg1">
                <a:lumMod val="9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387" name="Straight Connector 386"/>
            <p:cNvCxnSpPr/>
            <p:nvPr/>
          </p:nvCxnSpPr>
          <p:spPr bwMode="auto">
            <a:xfrm rot="16200000" flipH="1">
              <a:off x="3505200" y="3429000"/>
              <a:ext cx="3657600" cy="0"/>
            </a:xfrm>
            <a:prstGeom prst="line">
              <a:avLst/>
            </a:prstGeom>
            <a:solidFill>
              <a:schemeClr val="bg1">
                <a:lumMod val="95000"/>
              </a:schemeClr>
            </a:solidFill>
            <a:ln w="3175" cap="flat" cmpd="sng" algn="ctr">
              <a:solidFill>
                <a:schemeClr val="tx1"/>
              </a:solidFill>
              <a:prstDash val="solid"/>
              <a:round/>
              <a:headEnd type="none" w="med" len="med"/>
              <a:tailEnd type="none" w="med" len="med"/>
            </a:ln>
            <a:effectLst/>
          </p:spPr>
        </p:cxnSp>
        <p:cxnSp>
          <p:nvCxnSpPr>
            <p:cNvPr id="391" name="Straight Connector 390"/>
            <p:cNvCxnSpPr/>
            <p:nvPr/>
          </p:nvCxnSpPr>
          <p:spPr bwMode="auto">
            <a:xfrm rot="16200000" flipH="1">
              <a:off x="4114800" y="3429000"/>
              <a:ext cx="3657600" cy="0"/>
            </a:xfrm>
            <a:prstGeom prst="line">
              <a:avLst/>
            </a:prstGeom>
            <a:solidFill>
              <a:schemeClr val="bg1">
                <a:lumMod val="95000"/>
              </a:schemeClr>
            </a:solidFill>
            <a:ln w="3175" cap="flat" cmpd="sng" algn="ctr">
              <a:solidFill>
                <a:schemeClr val="tx1"/>
              </a:solidFill>
              <a:prstDash val="solid"/>
              <a:round/>
              <a:headEnd type="none" w="med" len="med"/>
              <a:tailEnd type="none" w="med" len="med"/>
            </a:ln>
            <a:effectLst/>
          </p:spPr>
        </p:cxnSp>
        <p:cxnSp>
          <p:nvCxnSpPr>
            <p:cNvPr id="395" name="Straight Connector 394"/>
            <p:cNvCxnSpPr/>
            <p:nvPr/>
          </p:nvCxnSpPr>
          <p:spPr bwMode="auto">
            <a:xfrm rot="16200000" flipH="1">
              <a:off x="4724400" y="3429000"/>
              <a:ext cx="3657600" cy="0"/>
            </a:xfrm>
            <a:prstGeom prst="line">
              <a:avLst/>
            </a:prstGeom>
            <a:solidFill>
              <a:schemeClr val="bg1">
                <a:lumMod val="95000"/>
              </a:schemeClr>
            </a:solidFill>
            <a:ln w="3175" cap="flat" cmpd="sng" algn="ctr">
              <a:solidFill>
                <a:schemeClr val="tx1"/>
              </a:solidFill>
              <a:prstDash val="solid"/>
              <a:round/>
              <a:headEnd type="none" w="med" len="med"/>
              <a:tailEnd type="none" w="med" len="med"/>
            </a:ln>
            <a:effectLst/>
          </p:spPr>
        </p:cxnSp>
        <p:cxnSp>
          <p:nvCxnSpPr>
            <p:cNvPr id="399" name="Straight Connector 398"/>
            <p:cNvCxnSpPr/>
            <p:nvPr/>
          </p:nvCxnSpPr>
          <p:spPr bwMode="auto">
            <a:xfrm rot="16200000" flipH="1">
              <a:off x="5334000" y="3429000"/>
              <a:ext cx="3657600" cy="0"/>
            </a:xfrm>
            <a:prstGeom prst="line">
              <a:avLst/>
            </a:prstGeom>
            <a:solidFill>
              <a:schemeClr val="bg1">
                <a:lumMod val="95000"/>
              </a:schemeClr>
            </a:solidFill>
            <a:ln w="3175" cap="flat" cmpd="sng" algn="ctr">
              <a:solidFill>
                <a:schemeClr val="tx1"/>
              </a:solidFill>
              <a:prstDash val="solid"/>
              <a:round/>
              <a:headEnd type="none" w="med" len="med"/>
              <a:tailEnd type="none" w="med" len="med"/>
            </a:ln>
            <a:effectLst/>
          </p:spPr>
        </p:cxnSp>
        <p:cxnSp>
          <p:nvCxnSpPr>
            <p:cNvPr id="403" name="Straight Connector 402"/>
            <p:cNvCxnSpPr/>
            <p:nvPr/>
          </p:nvCxnSpPr>
          <p:spPr bwMode="auto">
            <a:xfrm rot="16200000" flipH="1">
              <a:off x="5943600" y="3429000"/>
              <a:ext cx="3657600" cy="0"/>
            </a:xfrm>
            <a:prstGeom prst="line">
              <a:avLst/>
            </a:prstGeom>
            <a:solidFill>
              <a:schemeClr val="bg1">
                <a:lumMod val="95000"/>
              </a:schemeClr>
            </a:solidFill>
            <a:ln w="3175" cap="flat" cmpd="sng" algn="ctr">
              <a:solidFill>
                <a:schemeClr val="tx1"/>
              </a:solidFill>
              <a:prstDash val="solid"/>
              <a:round/>
              <a:headEnd type="none" w="med" len="med"/>
              <a:tailEnd type="none" w="med" len="med"/>
            </a:ln>
            <a:effectLst/>
          </p:spPr>
        </p:cxnSp>
        <p:cxnSp>
          <p:nvCxnSpPr>
            <p:cNvPr id="407" name="Straight Connector 406"/>
            <p:cNvCxnSpPr/>
            <p:nvPr/>
          </p:nvCxnSpPr>
          <p:spPr bwMode="auto">
            <a:xfrm rot="16200000" flipH="1">
              <a:off x="6553200" y="3429000"/>
              <a:ext cx="3657600" cy="0"/>
            </a:xfrm>
            <a:prstGeom prst="line">
              <a:avLst/>
            </a:prstGeom>
            <a:solidFill>
              <a:schemeClr val="bg1">
                <a:lumMod val="95000"/>
              </a:schemeClr>
            </a:solidFill>
            <a:ln w="3175" cap="flat" cmpd="sng" algn="ctr">
              <a:solidFill>
                <a:schemeClr val="tx1"/>
              </a:solidFill>
              <a:prstDash val="solid"/>
              <a:round/>
              <a:headEnd type="none" w="med" len="med"/>
              <a:tailEnd type="none" w="med" len="med"/>
            </a:ln>
            <a:effectLst/>
          </p:spPr>
        </p:cxnSp>
        <p:cxnSp>
          <p:nvCxnSpPr>
            <p:cNvPr id="408" name="Straight Connector 407"/>
            <p:cNvCxnSpPr/>
            <p:nvPr/>
          </p:nvCxnSpPr>
          <p:spPr bwMode="auto">
            <a:xfrm rot="10800000">
              <a:off x="5032376" y="1904999"/>
              <a:ext cx="3654424" cy="0"/>
            </a:xfrm>
            <a:prstGeom prst="line">
              <a:avLst/>
            </a:prstGeom>
            <a:solidFill>
              <a:schemeClr val="bg1">
                <a:lumMod val="95000"/>
              </a:schemeClr>
            </a:solidFill>
            <a:ln w="3175" cap="flat" cmpd="sng" algn="ctr">
              <a:solidFill>
                <a:schemeClr val="tx1"/>
              </a:solidFill>
              <a:prstDash val="solid"/>
              <a:round/>
              <a:headEnd type="none" w="med" len="med"/>
              <a:tailEnd type="none" w="med" len="med"/>
            </a:ln>
            <a:effectLst/>
          </p:spPr>
        </p:cxnSp>
        <p:cxnSp>
          <p:nvCxnSpPr>
            <p:cNvPr id="683" name="Straight Connector 682"/>
            <p:cNvCxnSpPr/>
            <p:nvPr/>
          </p:nvCxnSpPr>
          <p:spPr bwMode="auto">
            <a:xfrm rot="16200000" flipH="1">
              <a:off x="3810000" y="3429000"/>
              <a:ext cx="3657600" cy="0"/>
            </a:xfrm>
            <a:prstGeom prst="line">
              <a:avLst/>
            </a:prstGeom>
            <a:solidFill>
              <a:schemeClr val="bg1">
                <a:lumMod val="95000"/>
              </a:schemeClr>
            </a:solidFill>
            <a:ln w="3175" cap="flat" cmpd="sng" algn="ctr">
              <a:solidFill>
                <a:schemeClr val="tx1"/>
              </a:solidFill>
              <a:prstDash val="solid"/>
              <a:round/>
              <a:headEnd type="none" w="med" len="med"/>
              <a:tailEnd type="none" w="med" len="med"/>
            </a:ln>
            <a:effectLst/>
          </p:spPr>
        </p:cxnSp>
        <p:cxnSp>
          <p:nvCxnSpPr>
            <p:cNvPr id="684" name="Straight Connector 683"/>
            <p:cNvCxnSpPr/>
            <p:nvPr/>
          </p:nvCxnSpPr>
          <p:spPr bwMode="auto">
            <a:xfrm rot="16200000" flipH="1">
              <a:off x="4419600" y="3429001"/>
              <a:ext cx="3657600" cy="0"/>
            </a:xfrm>
            <a:prstGeom prst="line">
              <a:avLst/>
            </a:prstGeom>
            <a:solidFill>
              <a:schemeClr val="bg1">
                <a:lumMod val="95000"/>
              </a:schemeClr>
            </a:solidFill>
            <a:ln w="3175" cap="flat" cmpd="sng" algn="ctr">
              <a:solidFill>
                <a:schemeClr val="tx1"/>
              </a:solidFill>
              <a:prstDash val="solid"/>
              <a:round/>
              <a:headEnd type="none" w="med" len="med"/>
              <a:tailEnd type="none" w="med" len="med"/>
            </a:ln>
            <a:effectLst/>
          </p:spPr>
        </p:cxnSp>
        <p:cxnSp>
          <p:nvCxnSpPr>
            <p:cNvPr id="685" name="Straight Connector 684"/>
            <p:cNvCxnSpPr/>
            <p:nvPr/>
          </p:nvCxnSpPr>
          <p:spPr bwMode="auto">
            <a:xfrm rot="16200000" flipH="1">
              <a:off x="5029200" y="3429002"/>
              <a:ext cx="3657600" cy="0"/>
            </a:xfrm>
            <a:prstGeom prst="line">
              <a:avLst/>
            </a:prstGeom>
            <a:solidFill>
              <a:schemeClr val="bg1">
                <a:lumMod val="95000"/>
              </a:schemeClr>
            </a:solidFill>
            <a:ln w="3175" cap="flat" cmpd="sng" algn="ctr">
              <a:solidFill>
                <a:schemeClr val="tx1"/>
              </a:solidFill>
              <a:prstDash val="solid"/>
              <a:round/>
              <a:headEnd type="none" w="med" len="med"/>
              <a:tailEnd type="none" w="med" len="med"/>
            </a:ln>
            <a:effectLst/>
          </p:spPr>
        </p:cxnSp>
        <p:cxnSp>
          <p:nvCxnSpPr>
            <p:cNvPr id="686" name="Straight Connector 685"/>
            <p:cNvCxnSpPr/>
            <p:nvPr/>
          </p:nvCxnSpPr>
          <p:spPr bwMode="auto">
            <a:xfrm rot="16200000" flipH="1">
              <a:off x="5638800" y="3429003"/>
              <a:ext cx="3657600" cy="0"/>
            </a:xfrm>
            <a:prstGeom prst="line">
              <a:avLst/>
            </a:prstGeom>
            <a:solidFill>
              <a:schemeClr val="bg1">
                <a:lumMod val="95000"/>
              </a:schemeClr>
            </a:solidFill>
            <a:ln w="3175" cap="flat" cmpd="sng" algn="ctr">
              <a:solidFill>
                <a:schemeClr val="tx1"/>
              </a:solidFill>
              <a:prstDash val="solid"/>
              <a:round/>
              <a:headEnd type="none" w="med" len="med"/>
              <a:tailEnd type="none" w="med" len="med"/>
            </a:ln>
            <a:effectLst/>
          </p:spPr>
        </p:cxnSp>
        <p:cxnSp>
          <p:nvCxnSpPr>
            <p:cNvPr id="687" name="Straight Connector 686"/>
            <p:cNvCxnSpPr/>
            <p:nvPr/>
          </p:nvCxnSpPr>
          <p:spPr bwMode="auto">
            <a:xfrm rot="16200000" flipH="1">
              <a:off x="6248400" y="3429004"/>
              <a:ext cx="3657600" cy="0"/>
            </a:xfrm>
            <a:prstGeom prst="line">
              <a:avLst/>
            </a:prstGeom>
            <a:solidFill>
              <a:schemeClr val="bg1">
                <a:lumMod val="95000"/>
              </a:schemeClr>
            </a:solidFill>
            <a:ln w="3175" cap="flat" cmpd="sng" algn="ctr">
              <a:solidFill>
                <a:schemeClr val="tx1"/>
              </a:solidFill>
              <a:prstDash val="solid"/>
              <a:round/>
              <a:headEnd type="none" w="med" len="med"/>
              <a:tailEnd type="none" w="med" len="med"/>
            </a:ln>
            <a:effectLst/>
          </p:spPr>
        </p:cxnSp>
        <p:cxnSp>
          <p:nvCxnSpPr>
            <p:cNvPr id="688" name="Straight Connector 687"/>
            <p:cNvCxnSpPr/>
            <p:nvPr/>
          </p:nvCxnSpPr>
          <p:spPr bwMode="auto">
            <a:xfrm rot="10800000">
              <a:off x="5032376" y="2209800"/>
              <a:ext cx="3654424" cy="0"/>
            </a:xfrm>
            <a:prstGeom prst="line">
              <a:avLst/>
            </a:prstGeom>
            <a:solidFill>
              <a:schemeClr val="bg1">
                <a:lumMod val="95000"/>
              </a:schemeClr>
            </a:solidFill>
            <a:ln w="3175" cap="flat" cmpd="sng" algn="ctr">
              <a:solidFill>
                <a:schemeClr val="tx1"/>
              </a:solidFill>
              <a:prstDash val="solid"/>
              <a:round/>
              <a:headEnd type="none" w="med" len="med"/>
              <a:tailEnd type="none" w="med" len="med"/>
            </a:ln>
            <a:effectLst/>
          </p:spPr>
        </p:cxnSp>
        <p:cxnSp>
          <p:nvCxnSpPr>
            <p:cNvPr id="689" name="Straight Connector 688"/>
            <p:cNvCxnSpPr/>
            <p:nvPr/>
          </p:nvCxnSpPr>
          <p:spPr bwMode="auto">
            <a:xfrm rot="10800000">
              <a:off x="5032376" y="2514601"/>
              <a:ext cx="3654424" cy="0"/>
            </a:xfrm>
            <a:prstGeom prst="line">
              <a:avLst/>
            </a:prstGeom>
            <a:solidFill>
              <a:schemeClr val="bg1">
                <a:lumMod val="95000"/>
              </a:schemeClr>
            </a:solidFill>
            <a:ln w="3175" cap="flat" cmpd="sng" algn="ctr">
              <a:solidFill>
                <a:schemeClr val="tx1"/>
              </a:solidFill>
              <a:prstDash val="solid"/>
              <a:round/>
              <a:headEnd type="none" w="med" len="med"/>
              <a:tailEnd type="none" w="med" len="med"/>
            </a:ln>
            <a:effectLst/>
          </p:spPr>
        </p:cxnSp>
        <p:cxnSp>
          <p:nvCxnSpPr>
            <p:cNvPr id="690" name="Straight Connector 689"/>
            <p:cNvCxnSpPr/>
            <p:nvPr/>
          </p:nvCxnSpPr>
          <p:spPr bwMode="auto">
            <a:xfrm rot="10800000">
              <a:off x="5032376" y="2819402"/>
              <a:ext cx="3654424" cy="0"/>
            </a:xfrm>
            <a:prstGeom prst="line">
              <a:avLst/>
            </a:prstGeom>
            <a:solidFill>
              <a:schemeClr val="bg1">
                <a:lumMod val="95000"/>
              </a:schemeClr>
            </a:solidFill>
            <a:ln w="3175" cap="flat" cmpd="sng" algn="ctr">
              <a:solidFill>
                <a:schemeClr val="tx1"/>
              </a:solidFill>
              <a:prstDash val="solid"/>
              <a:round/>
              <a:headEnd type="none" w="med" len="med"/>
              <a:tailEnd type="none" w="med" len="med"/>
            </a:ln>
            <a:effectLst/>
          </p:spPr>
        </p:cxnSp>
        <p:cxnSp>
          <p:nvCxnSpPr>
            <p:cNvPr id="691" name="Straight Connector 690"/>
            <p:cNvCxnSpPr/>
            <p:nvPr/>
          </p:nvCxnSpPr>
          <p:spPr bwMode="auto">
            <a:xfrm rot="10800000">
              <a:off x="5032376" y="3124203"/>
              <a:ext cx="3654424" cy="0"/>
            </a:xfrm>
            <a:prstGeom prst="line">
              <a:avLst/>
            </a:prstGeom>
            <a:solidFill>
              <a:schemeClr val="bg1">
                <a:lumMod val="95000"/>
              </a:schemeClr>
            </a:solidFill>
            <a:ln w="3175" cap="flat" cmpd="sng" algn="ctr">
              <a:solidFill>
                <a:schemeClr val="tx1"/>
              </a:solidFill>
              <a:prstDash val="solid"/>
              <a:round/>
              <a:headEnd type="none" w="med" len="med"/>
              <a:tailEnd type="none" w="med" len="med"/>
            </a:ln>
            <a:effectLst/>
          </p:spPr>
        </p:cxnSp>
        <p:cxnSp>
          <p:nvCxnSpPr>
            <p:cNvPr id="692" name="Straight Connector 691"/>
            <p:cNvCxnSpPr/>
            <p:nvPr/>
          </p:nvCxnSpPr>
          <p:spPr bwMode="auto">
            <a:xfrm rot="10800000">
              <a:off x="5032376" y="3429004"/>
              <a:ext cx="3654424" cy="0"/>
            </a:xfrm>
            <a:prstGeom prst="line">
              <a:avLst/>
            </a:prstGeom>
            <a:solidFill>
              <a:schemeClr val="bg1">
                <a:lumMod val="95000"/>
              </a:schemeClr>
            </a:solidFill>
            <a:ln w="3175" cap="flat" cmpd="sng" algn="ctr">
              <a:solidFill>
                <a:schemeClr val="tx1"/>
              </a:solidFill>
              <a:prstDash val="solid"/>
              <a:round/>
              <a:headEnd type="none" w="med" len="med"/>
              <a:tailEnd type="none" w="med" len="med"/>
            </a:ln>
            <a:effectLst/>
          </p:spPr>
        </p:cxnSp>
        <p:cxnSp>
          <p:nvCxnSpPr>
            <p:cNvPr id="693" name="Straight Connector 692"/>
            <p:cNvCxnSpPr/>
            <p:nvPr/>
          </p:nvCxnSpPr>
          <p:spPr bwMode="auto">
            <a:xfrm rot="10800000">
              <a:off x="5032376" y="3733805"/>
              <a:ext cx="3654424" cy="0"/>
            </a:xfrm>
            <a:prstGeom prst="line">
              <a:avLst/>
            </a:prstGeom>
            <a:solidFill>
              <a:schemeClr val="bg1">
                <a:lumMod val="95000"/>
              </a:schemeClr>
            </a:solidFill>
            <a:ln w="3175" cap="flat" cmpd="sng" algn="ctr">
              <a:solidFill>
                <a:schemeClr val="tx1"/>
              </a:solidFill>
              <a:prstDash val="solid"/>
              <a:round/>
              <a:headEnd type="none" w="med" len="med"/>
              <a:tailEnd type="none" w="med" len="med"/>
            </a:ln>
            <a:effectLst/>
          </p:spPr>
        </p:cxnSp>
        <p:cxnSp>
          <p:nvCxnSpPr>
            <p:cNvPr id="694" name="Straight Connector 693"/>
            <p:cNvCxnSpPr/>
            <p:nvPr/>
          </p:nvCxnSpPr>
          <p:spPr bwMode="auto">
            <a:xfrm rot="10800000">
              <a:off x="5029200" y="4038606"/>
              <a:ext cx="3654424" cy="0"/>
            </a:xfrm>
            <a:prstGeom prst="line">
              <a:avLst/>
            </a:prstGeom>
            <a:solidFill>
              <a:schemeClr val="bg1">
                <a:lumMod val="95000"/>
              </a:schemeClr>
            </a:solidFill>
            <a:ln w="3175" cap="flat" cmpd="sng" algn="ctr">
              <a:solidFill>
                <a:schemeClr val="tx1"/>
              </a:solidFill>
              <a:prstDash val="solid"/>
              <a:round/>
              <a:headEnd type="none" w="med" len="med"/>
              <a:tailEnd type="none" w="med" len="med"/>
            </a:ln>
            <a:effectLst/>
          </p:spPr>
        </p:cxnSp>
        <p:cxnSp>
          <p:nvCxnSpPr>
            <p:cNvPr id="695" name="Straight Connector 694"/>
            <p:cNvCxnSpPr/>
            <p:nvPr/>
          </p:nvCxnSpPr>
          <p:spPr bwMode="auto">
            <a:xfrm rot="10800000">
              <a:off x="5029200" y="4343407"/>
              <a:ext cx="3654424" cy="0"/>
            </a:xfrm>
            <a:prstGeom prst="line">
              <a:avLst/>
            </a:prstGeom>
            <a:solidFill>
              <a:schemeClr val="bg1">
                <a:lumMod val="95000"/>
              </a:schemeClr>
            </a:solidFill>
            <a:ln w="3175" cap="flat" cmpd="sng" algn="ctr">
              <a:solidFill>
                <a:schemeClr val="tx1"/>
              </a:solidFill>
              <a:prstDash val="solid"/>
              <a:round/>
              <a:headEnd type="none" w="med" len="med"/>
              <a:tailEnd type="none" w="med" len="med"/>
            </a:ln>
            <a:effectLst/>
          </p:spPr>
        </p:cxnSp>
        <p:cxnSp>
          <p:nvCxnSpPr>
            <p:cNvPr id="696" name="Straight Connector 695"/>
            <p:cNvCxnSpPr/>
            <p:nvPr/>
          </p:nvCxnSpPr>
          <p:spPr bwMode="auto">
            <a:xfrm rot="10800000">
              <a:off x="5029200" y="4648208"/>
              <a:ext cx="3654424" cy="0"/>
            </a:xfrm>
            <a:prstGeom prst="line">
              <a:avLst/>
            </a:prstGeom>
            <a:solidFill>
              <a:schemeClr val="bg1">
                <a:lumMod val="95000"/>
              </a:schemeClr>
            </a:solidFill>
            <a:ln w="3175" cap="flat" cmpd="sng" algn="ctr">
              <a:solidFill>
                <a:schemeClr val="tx1"/>
              </a:solidFill>
              <a:prstDash val="solid"/>
              <a:round/>
              <a:headEnd type="none" w="med" len="med"/>
              <a:tailEnd type="none" w="med" len="med"/>
            </a:ln>
            <a:effectLst/>
          </p:spPr>
        </p:cxnSp>
        <p:cxnSp>
          <p:nvCxnSpPr>
            <p:cNvPr id="697" name="Straight Connector 696"/>
            <p:cNvCxnSpPr/>
            <p:nvPr/>
          </p:nvCxnSpPr>
          <p:spPr bwMode="auto">
            <a:xfrm rot="10800000">
              <a:off x="5029200" y="4953009"/>
              <a:ext cx="3654424" cy="0"/>
            </a:xfrm>
            <a:prstGeom prst="line">
              <a:avLst/>
            </a:prstGeom>
            <a:solidFill>
              <a:schemeClr val="bg1">
                <a:lumMod val="95000"/>
              </a:schemeClr>
            </a:solidFill>
            <a:ln w="3175" cap="flat" cmpd="sng" algn="ctr">
              <a:solidFill>
                <a:schemeClr val="tx1"/>
              </a:solidFill>
              <a:prstDash val="solid"/>
              <a:round/>
              <a:headEnd type="none" w="med" len="med"/>
              <a:tailEnd type="none" w="med" len="med"/>
            </a:ln>
            <a:effectLst/>
          </p:spPr>
        </p:cxnSp>
      </p:grpSp>
      <p:sp>
        <p:nvSpPr>
          <p:cNvPr id="2" name="Title 1"/>
          <p:cNvSpPr>
            <a:spLocks noGrp="1"/>
          </p:cNvSpPr>
          <p:nvPr>
            <p:ph type="title"/>
          </p:nvPr>
        </p:nvSpPr>
        <p:spPr/>
        <p:txBody>
          <a:bodyPr/>
          <a:lstStyle/>
          <a:p>
            <a:r>
              <a:rPr lang="en-US" sz="2800" dirty="0" err="1" smtClean="0"/>
              <a:t>Multigrid</a:t>
            </a:r>
            <a:r>
              <a:rPr lang="en-US" sz="2800" dirty="0" smtClean="0"/>
              <a:t> in Adaptive Mesh Refinement Applications</a:t>
            </a:r>
            <a:endParaRPr lang="en-US" sz="2800" dirty="0"/>
          </a:p>
        </p:txBody>
      </p:sp>
      <p:sp>
        <p:nvSpPr>
          <p:cNvPr id="3" name="Content Placeholder 2"/>
          <p:cNvSpPr>
            <a:spLocks noGrp="1"/>
          </p:cNvSpPr>
          <p:nvPr>
            <p:ph idx="1"/>
          </p:nvPr>
        </p:nvSpPr>
        <p:spPr>
          <a:xfrm>
            <a:off x="455613" y="1143000"/>
            <a:ext cx="4116387" cy="5256213"/>
          </a:xfrm>
        </p:spPr>
        <p:txBody>
          <a:bodyPr/>
          <a:lstStyle/>
          <a:p>
            <a:r>
              <a:rPr lang="en-US" sz="1800" dirty="0" smtClean="0"/>
              <a:t>Start with a coarse AMR level (coarse grid spacing)</a:t>
            </a:r>
          </a:p>
        </p:txBody>
      </p:sp>
      <p:sp>
        <p:nvSpPr>
          <p:cNvPr id="4" name="Slide Number Placeholder 3"/>
          <p:cNvSpPr>
            <a:spLocks noGrp="1"/>
          </p:cNvSpPr>
          <p:nvPr>
            <p:ph type="sldNum" sz="quarter" idx="10"/>
          </p:nvPr>
        </p:nvSpPr>
        <p:spPr/>
        <p:txBody>
          <a:bodyPr/>
          <a:lstStyle/>
          <a:p>
            <a:fld id="{A6688060-3351-004F-BDDD-4D2330D7A48F}" type="slidenum">
              <a:rPr lang="en-US" smtClean="0"/>
              <a:pPr/>
              <a:t>8</a:t>
            </a:fld>
            <a:endParaRPr lang="en-US"/>
          </a:p>
        </p:txBody>
      </p:sp>
      <p:grpSp>
        <p:nvGrpSpPr>
          <p:cNvPr id="15" name="Group 703"/>
          <p:cNvGrpSpPr/>
          <p:nvPr/>
        </p:nvGrpSpPr>
        <p:grpSpPr>
          <a:xfrm>
            <a:off x="457200" y="1752600"/>
            <a:ext cx="7620000" cy="2895600"/>
            <a:chOff x="457200" y="1752600"/>
            <a:chExt cx="7620000" cy="2895600"/>
          </a:xfrm>
        </p:grpSpPr>
        <p:grpSp>
          <p:nvGrpSpPr>
            <p:cNvPr id="22" name="Group 432"/>
            <p:cNvGrpSpPr/>
            <p:nvPr/>
          </p:nvGrpSpPr>
          <p:grpSpPr>
            <a:xfrm>
              <a:off x="5630860" y="2209800"/>
              <a:ext cx="2446340" cy="2438400"/>
              <a:chOff x="5486400" y="2895600"/>
              <a:chExt cx="2446340" cy="2438400"/>
            </a:xfrm>
            <a:solidFill>
              <a:srgbClr val="DFDFFF"/>
            </a:solidFill>
          </p:grpSpPr>
          <p:grpSp>
            <p:nvGrpSpPr>
              <p:cNvPr id="23" name="Group 66"/>
              <p:cNvGrpSpPr/>
              <p:nvPr/>
            </p:nvGrpSpPr>
            <p:grpSpPr>
              <a:xfrm>
                <a:off x="5486400" y="4724400"/>
                <a:ext cx="617540" cy="609600"/>
                <a:chOff x="5859460" y="2133600"/>
                <a:chExt cx="617540" cy="609600"/>
              </a:xfrm>
              <a:grpFill/>
            </p:grpSpPr>
            <p:sp>
              <p:nvSpPr>
                <p:cNvPr id="68" name="Rectangle 67"/>
                <p:cNvSpPr/>
                <p:nvPr/>
              </p:nvSpPr>
              <p:spPr bwMode="auto">
                <a:xfrm>
                  <a:off x="5867400" y="2133600"/>
                  <a:ext cx="609600" cy="609600"/>
                </a:xfrm>
                <a:prstGeom prst="rect">
                  <a:avLst/>
                </a:prstGeom>
                <a:grpFill/>
                <a:ln w="63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69" name="Straight Connector 68"/>
                <p:cNvCxnSpPr/>
                <p:nvPr/>
              </p:nvCxnSpPr>
              <p:spPr bwMode="auto">
                <a:xfrm rot="16200000" flipH="1">
                  <a:off x="5868194" y="2437606"/>
                  <a:ext cx="609600" cy="1588"/>
                </a:xfrm>
                <a:prstGeom prst="line">
                  <a:avLst/>
                </a:prstGeom>
                <a:grpFill/>
                <a:ln w="6350" cap="flat" cmpd="sng" algn="ctr">
                  <a:solidFill>
                    <a:srgbClr val="0000FF"/>
                  </a:solidFill>
                  <a:prstDash val="solid"/>
                  <a:round/>
                  <a:headEnd type="none" w="med" len="med"/>
                  <a:tailEnd type="none" w="med" len="med"/>
                </a:ln>
                <a:effectLst/>
              </p:spPr>
            </p:cxnSp>
            <p:cxnSp>
              <p:nvCxnSpPr>
                <p:cNvPr id="70" name="Straight Connector 69"/>
                <p:cNvCxnSpPr/>
                <p:nvPr/>
              </p:nvCxnSpPr>
              <p:spPr bwMode="auto">
                <a:xfrm rot="16200000" flipH="1">
                  <a:off x="5714206" y="2437606"/>
                  <a:ext cx="609600" cy="1588"/>
                </a:xfrm>
                <a:prstGeom prst="line">
                  <a:avLst/>
                </a:prstGeom>
                <a:grpFill/>
                <a:ln w="6350" cap="flat" cmpd="sng" algn="ctr">
                  <a:solidFill>
                    <a:srgbClr val="0000FF"/>
                  </a:solidFill>
                  <a:prstDash val="solid"/>
                  <a:round/>
                  <a:headEnd type="none" w="med" len="med"/>
                  <a:tailEnd type="none" w="med" len="med"/>
                </a:ln>
                <a:effectLst/>
              </p:spPr>
            </p:cxnSp>
            <p:cxnSp>
              <p:nvCxnSpPr>
                <p:cNvPr id="71" name="Straight Connector 70"/>
                <p:cNvCxnSpPr/>
                <p:nvPr/>
              </p:nvCxnSpPr>
              <p:spPr bwMode="auto">
                <a:xfrm rot="16200000" flipH="1">
                  <a:off x="6019006" y="2437606"/>
                  <a:ext cx="609600" cy="1588"/>
                </a:xfrm>
                <a:prstGeom prst="line">
                  <a:avLst/>
                </a:prstGeom>
                <a:grpFill/>
                <a:ln w="6350" cap="flat" cmpd="sng" algn="ctr">
                  <a:solidFill>
                    <a:srgbClr val="0000FF"/>
                  </a:solidFill>
                  <a:prstDash val="solid"/>
                  <a:round/>
                  <a:headEnd type="none" w="med" len="med"/>
                  <a:tailEnd type="none" w="med" len="med"/>
                </a:ln>
                <a:effectLst/>
              </p:spPr>
            </p:cxnSp>
            <p:cxnSp>
              <p:nvCxnSpPr>
                <p:cNvPr id="72" name="Straight Connector 71"/>
                <p:cNvCxnSpPr/>
                <p:nvPr/>
              </p:nvCxnSpPr>
              <p:spPr bwMode="auto">
                <a:xfrm rot="10800000">
                  <a:off x="5865812" y="2284412"/>
                  <a:ext cx="611188" cy="1588"/>
                </a:xfrm>
                <a:prstGeom prst="line">
                  <a:avLst/>
                </a:prstGeom>
                <a:grpFill/>
                <a:ln w="6350" cap="flat" cmpd="sng" algn="ctr">
                  <a:solidFill>
                    <a:srgbClr val="0000FF"/>
                  </a:solidFill>
                  <a:prstDash val="solid"/>
                  <a:round/>
                  <a:headEnd type="none" w="med" len="med"/>
                  <a:tailEnd type="none" w="med" len="med"/>
                </a:ln>
                <a:effectLst/>
              </p:spPr>
            </p:cxnSp>
            <p:cxnSp>
              <p:nvCxnSpPr>
                <p:cNvPr id="73" name="Straight Connector 72"/>
                <p:cNvCxnSpPr/>
                <p:nvPr/>
              </p:nvCxnSpPr>
              <p:spPr bwMode="auto">
                <a:xfrm rot="10800000">
                  <a:off x="5862636" y="2438400"/>
                  <a:ext cx="611188" cy="1588"/>
                </a:xfrm>
                <a:prstGeom prst="line">
                  <a:avLst/>
                </a:prstGeom>
                <a:grpFill/>
                <a:ln w="6350" cap="flat" cmpd="sng" algn="ctr">
                  <a:solidFill>
                    <a:srgbClr val="0000FF"/>
                  </a:solidFill>
                  <a:prstDash val="solid"/>
                  <a:round/>
                  <a:headEnd type="none" w="med" len="med"/>
                  <a:tailEnd type="none" w="med" len="med"/>
                </a:ln>
                <a:effectLst/>
              </p:spPr>
            </p:cxnSp>
            <p:cxnSp>
              <p:nvCxnSpPr>
                <p:cNvPr id="74" name="Straight Connector 73"/>
                <p:cNvCxnSpPr/>
                <p:nvPr/>
              </p:nvCxnSpPr>
              <p:spPr bwMode="auto">
                <a:xfrm rot="10800000">
                  <a:off x="5859460" y="2590800"/>
                  <a:ext cx="611188" cy="1588"/>
                </a:xfrm>
                <a:prstGeom prst="line">
                  <a:avLst/>
                </a:prstGeom>
                <a:grpFill/>
                <a:ln w="6350" cap="flat" cmpd="sng" algn="ctr">
                  <a:solidFill>
                    <a:srgbClr val="0000FF"/>
                  </a:solidFill>
                  <a:prstDash val="solid"/>
                  <a:round/>
                  <a:headEnd type="none" w="med" len="med"/>
                  <a:tailEnd type="none" w="med" len="med"/>
                </a:ln>
                <a:effectLst/>
              </p:spPr>
            </p:cxnSp>
          </p:grpSp>
          <p:grpSp>
            <p:nvGrpSpPr>
              <p:cNvPr id="26" name="Group 203"/>
              <p:cNvGrpSpPr/>
              <p:nvPr/>
            </p:nvGrpSpPr>
            <p:grpSpPr>
              <a:xfrm>
                <a:off x="6096000" y="4724400"/>
                <a:ext cx="617540" cy="609600"/>
                <a:chOff x="5859460" y="2133600"/>
                <a:chExt cx="617540" cy="609600"/>
              </a:xfrm>
              <a:grpFill/>
            </p:grpSpPr>
            <p:sp>
              <p:nvSpPr>
                <p:cNvPr id="205" name="Rectangle 204"/>
                <p:cNvSpPr/>
                <p:nvPr/>
              </p:nvSpPr>
              <p:spPr bwMode="auto">
                <a:xfrm>
                  <a:off x="5867400" y="2133600"/>
                  <a:ext cx="609600" cy="609600"/>
                </a:xfrm>
                <a:prstGeom prst="rect">
                  <a:avLst/>
                </a:prstGeom>
                <a:grpFill/>
                <a:ln w="63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206" name="Straight Connector 205"/>
                <p:cNvCxnSpPr/>
                <p:nvPr/>
              </p:nvCxnSpPr>
              <p:spPr bwMode="auto">
                <a:xfrm rot="16200000" flipH="1">
                  <a:off x="5868194" y="2437606"/>
                  <a:ext cx="609600" cy="1588"/>
                </a:xfrm>
                <a:prstGeom prst="line">
                  <a:avLst/>
                </a:prstGeom>
                <a:grpFill/>
                <a:ln w="6350" cap="flat" cmpd="sng" algn="ctr">
                  <a:solidFill>
                    <a:srgbClr val="0000FF"/>
                  </a:solidFill>
                  <a:prstDash val="solid"/>
                  <a:round/>
                  <a:headEnd type="none" w="med" len="med"/>
                  <a:tailEnd type="none" w="med" len="med"/>
                </a:ln>
                <a:effectLst/>
              </p:spPr>
            </p:cxnSp>
            <p:cxnSp>
              <p:nvCxnSpPr>
                <p:cNvPr id="207" name="Straight Connector 206"/>
                <p:cNvCxnSpPr/>
                <p:nvPr/>
              </p:nvCxnSpPr>
              <p:spPr bwMode="auto">
                <a:xfrm rot="16200000" flipH="1">
                  <a:off x="5714206" y="2437606"/>
                  <a:ext cx="609600" cy="1588"/>
                </a:xfrm>
                <a:prstGeom prst="line">
                  <a:avLst/>
                </a:prstGeom>
                <a:grpFill/>
                <a:ln w="6350" cap="flat" cmpd="sng" algn="ctr">
                  <a:solidFill>
                    <a:srgbClr val="0000FF"/>
                  </a:solidFill>
                  <a:prstDash val="solid"/>
                  <a:round/>
                  <a:headEnd type="none" w="med" len="med"/>
                  <a:tailEnd type="none" w="med" len="med"/>
                </a:ln>
                <a:effectLst/>
              </p:spPr>
            </p:cxnSp>
            <p:cxnSp>
              <p:nvCxnSpPr>
                <p:cNvPr id="208" name="Straight Connector 207"/>
                <p:cNvCxnSpPr/>
                <p:nvPr/>
              </p:nvCxnSpPr>
              <p:spPr bwMode="auto">
                <a:xfrm rot="16200000" flipH="1">
                  <a:off x="6019006" y="2437606"/>
                  <a:ext cx="609600" cy="1588"/>
                </a:xfrm>
                <a:prstGeom prst="line">
                  <a:avLst/>
                </a:prstGeom>
                <a:grpFill/>
                <a:ln w="6350" cap="flat" cmpd="sng" algn="ctr">
                  <a:solidFill>
                    <a:srgbClr val="0000FF"/>
                  </a:solidFill>
                  <a:prstDash val="solid"/>
                  <a:round/>
                  <a:headEnd type="none" w="med" len="med"/>
                  <a:tailEnd type="none" w="med" len="med"/>
                </a:ln>
                <a:effectLst/>
              </p:spPr>
            </p:cxnSp>
            <p:cxnSp>
              <p:nvCxnSpPr>
                <p:cNvPr id="209" name="Straight Connector 208"/>
                <p:cNvCxnSpPr/>
                <p:nvPr/>
              </p:nvCxnSpPr>
              <p:spPr bwMode="auto">
                <a:xfrm rot="10800000">
                  <a:off x="5865812" y="2284412"/>
                  <a:ext cx="611188" cy="1588"/>
                </a:xfrm>
                <a:prstGeom prst="line">
                  <a:avLst/>
                </a:prstGeom>
                <a:grpFill/>
                <a:ln w="6350" cap="flat" cmpd="sng" algn="ctr">
                  <a:solidFill>
                    <a:srgbClr val="0000FF"/>
                  </a:solidFill>
                  <a:prstDash val="solid"/>
                  <a:round/>
                  <a:headEnd type="none" w="med" len="med"/>
                  <a:tailEnd type="none" w="med" len="med"/>
                </a:ln>
                <a:effectLst/>
              </p:spPr>
            </p:cxnSp>
            <p:cxnSp>
              <p:nvCxnSpPr>
                <p:cNvPr id="210" name="Straight Connector 209"/>
                <p:cNvCxnSpPr/>
                <p:nvPr/>
              </p:nvCxnSpPr>
              <p:spPr bwMode="auto">
                <a:xfrm rot="10800000">
                  <a:off x="5862636" y="2438400"/>
                  <a:ext cx="611188" cy="1588"/>
                </a:xfrm>
                <a:prstGeom prst="line">
                  <a:avLst/>
                </a:prstGeom>
                <a:grpFill/>
                <a:ln w="6350" cap="flat" cmpd="sng" algn="ctr">
                  <a:solidFill>
                    <a:srgbClr val="0000FF"/>
                  </a:solidFill>
                  <a:prstDash val="solid"/>
                  <a:round/>
                  <a:headEnd type="none" w="med" len="med"/>
                  <a:tailEnd type="none" w="med" len="med"/>
                </a:ln>
                <a:effectLst/>
              </p:spPr>
            </p:cxnSp>
            <p:cxnSp>
              <p:nvCxnSpPr>
                <p:cNvPr id="211" name="Straight Connector 210"/>
                <p:cNvCxnSpPr/>
                <p:nvPr/>
              </p:nvCxnSpPr>
              <p:spPr bwMode="auto">
                <a:xfrm rot="10800000">
                  <a:off x="5859460" y="2590800"/>
                  <a:ext cx="611188" cy="1588"/>
                </a:xfrm>
                <a:prstGeom prst="line">
                  <a:avLst/>
                </a:prstGeom>
                <a:grpFill/>
                <a:ln w="6350" cap="flat" cmpd="sng" algn="ctr">
                  <a:solidFill>
                    <a:srgbClr val="0000FF"/>
                  </a:solidFill>
                  <a:prstDash val="solid"/>
                  <a:round/>
                  <a:headEnd type="none" w="med" len="med"/>
                  <a:tailEnd type="none" w="med" len="med"/>
                </a:ln>
                <a:effectLst/>
              </p:spPr>
            </p:cxnSp>
          </p:grpSp>
          <p:grpSp>
            <p:nvGrpSpPr>
              <p:cNvPr id="28" name="Group 211"/>
              <p:cNvGrpSpPr/>
              <p:nvPr/>
            </p:nvGrpSpPr>
            <p:grpSpPr>
              <a:xfrm>
                <a:off x="5486400" y="4114800"/>
                <a:ext cx="617540" cy="609600"/>
                <a:chOff x="5859460" y="2133600"/>
                <a:chExt cx="617540" cy="609600"/>
              </a:xfrm>
              <a:grpFill/>
            </p:grpSpPr>
            <p:sp>
              <p:nvSpPr>
                <p:cNvPr id="213" name="Rectangle 212"/>
                <p:cNvSpPr/>
                <p:nvPr/>
              </p:nvSpPr>
              <p:spPr bwMode="auto">
                <a:xfrm>
                  <a:off x="5867400" y="2133600"/>
                  <a:ext cx="609600" cy="609600"/>
                </a:xfrm>
                <a:prstGeom prst="rect">
                  <a:avLst/>
                </a:prstGeom>
                <a:grpFill/>
                <a:ln w="63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214" name="Straight Connector 213"/>
                <p:cNvCxnSpPr/>
                <p:nvPr/>
              </p:nvCxnSpPr>
              <p:spPr bwMode="auto">
                <a:xfrm rot="16200000" flipH="1">
                  <a:off x="5868194" y="2437606"/>
                  <a:ext cx="609600" cy="1588"/>
                </a:xfrm>
                <a:prstGeom prst="line">
                  <a:avLst/>
                </a:prstGeom>
                <a:grpFill/>
                <a:ln w="6350" cap="flat" cmpd="sng" algn="ctr">
                  <a:solidFill>
                    <a:srgbClr val="0000FF"/>
                  </a:solidFill>
                  <a:prstDash val="solid"/>
                  <a:round/>
                  <a:headEnd type="none" w="med" len="med"/>
                  <a:tailEnd type="none" w="med" len="med"/>
                </a:ln>
                <a:effectLst/>
              </p:spPr>
            </p:cxnSp>
            <p:cxnSp>
              <p:nvCxnSpPr>
                <p:cNvPr id="215" name="Straight Connector 214"/>
                <p:cNvCxnSpPr/>
                <p:nvPr/>
              </p:nvCxnSpPr>
              <p:spPr bwMode="auto">
                <a:xfrm rot="16200000" flipH="1">
                  <a:off x="5714206" y="2437606"/>
                  <a:ext cx="609600" cy="1588"/>
                </a:xfrm>
                <a:prstGeom prst="line">
                  <a:avLst/>
                </a:prstGeom>
                <a:grpFill/>
                <a:ln w="6350" cap="flat" cmpd="sng" algn="ctr">
                  <a:solidFill>
                    <a:srgbClr val="0000FF"/>
                  </a:solidFill>
                  <a:prstDash val="solid"/>
                  <a:round/>
                  <a:headEnd type="none" w="med" len="med"/>
                  <a:tailEnd type="none" w="med" len="med"/>
                </a:ln>
                <a:effectLst/>
              </p:spPr>
            </p:cxnSp>
            <p:cxnSp>
              <p:nvCxnSpPr>
                <p:cNvPr id="216" name="Straight Connector 215"/>
                <p:cNvCxnSpPr/>
                <p:nvPr/>
              </p:nvCxnSpPr>
              <p:spPr bwMode="auto">
                <a:xfrm rot="16200000" flipH="1">
                  <a:off x="6019006" y="2437606"/>
                  <a:ext cx="609600" cy="1588"/>
                </a:xfrm>
                <a:prstGeom prst="line">
                  <a:avLst/>
                </a:prstGeom>
                <a:grpFill/>
                <a:ln w="6350" cap="flat" cmpd="sng" algn="ctr">
                  <a:solidFill>
                    <a:srgbClr val="0000FF"/>
                  </a:solidFill>
                  <a:prstDash val="solid"/>
                  <a:round/>
                  <a:headEnd type="none" w="med" len="med"/>
                  <a:tailEnd type="none" w="med" len="med"/>
                </a:ln>
                <a:effectLst/>
              </p:spPr>
            </p:cxnSp>
            <p:cxnSp>
              <p:nvCxnSpPr>
                <p:cNvPr id="217" name="Straight Connector 216"/>
                <p:cNvCxnSpPr/>
                <p:nvPr/>
              </p:nvCxnSpPr>
              <p:spPr bwMode="auto">
                <a:xfrm rot="10800000">
                  <a:off x="5865812" y="2284412"/>
                  <a:ext cx="611188" cy="1588"/>
                </a:xfrm>
                <a:prstGeom prst="line">
                  <a:avLst/>
                </a:prstGeom>
                <a:grpFill/>
                <a:ln w="6350" cap="flat" cmpd="sng" algn="ctr">
                  <a:solidFill>
                    <a:srgbClr val="0000FF"/>
                  </a:solidFill>
                  <a:prstDash val="solid"/>
                  <a:round/>
                  <a:headEnd type="none" w="med" len="med"/>
                  <a:tailEnd type="none" w="med" len="med"/>
                </a:ln>
                <a:effectLst/>
              </p:spPr>
            </p:cxnSp>
            <p:cxnSp>
              <p:nvCxnSpPr>
                <p:cNvPr id="218" name="Straight Connector 217"/>
                <p:cNvCxnSpPr/>
                <p:nvPr/>
              </p:nvCxnSpPr>
              <p:spPr bwMode="auto">
                <a:xfrm rot="10800000">
                  <a:off x="5862636" y="2438400"/>
                  <a:ext cx="611188" cy="1588"/>
                </a:xfrm>
                <a:prstGeom prst="line">
                  <a:avLst/>
                </a:prstGeom>
                <a:grpFill/>
                <a:ln w="6350" cap="flat" cmpd="sng" algn="ctr">
                  <a:solidFill>
                    <a:srgbClr val="0000FF"/>
                  </a:solidFill>
                  <a:prstDash val="solid"/>
                  <a:round/>
                  <a:headEnd type="none" w="med" len="med"/>
                  <a:tailEnd type="none" w="med" len="med"/>
                </a:ln>
                <a:effectLst/>
              </p:spPr>
            </p:cxnSp>
            <p:cxnSp>
              <p:nvCxnSpPr>
                <p:cNvPr id="219" name="Straight Connector 218"/>
                <p:cNvCxnSpPr/>
                <p:nvPr/>
              </p:nvCxnSpPr>
              <p:spPr bwMode="auto">
                <a:xfrm rot="10800000">
                  <a:off x="5859460" y="2590800"/>
                  <a:ext cx="611188" cy="1588"/>
                </a:xfrm>
                <a:prstGeom prst="line">
                  <a:avLst/>
                </a:prstGeom>
                <a:grpFill/>
                <a:ln w="6350" cap="flat" cmpd="sng" algn="ctr">
                  <a:solidFill>
                    <a:srgbClr val="0000FF"/>
                  </a:solidFill>
                  <a:prstDash val="solid"/>
                  <a:round/>
                  <a:headEnd type="none" w="med" len="med"/>
                  <a:tailEnd type="none" w="med" len="med"/>
                </a:ln>
                <a:effectLst/>
              </p:spPr>
            </p:cxnSp>
          </p:grpSp>
          <p:grpSp>
            <p:nvGrpSpPr>
              <p:cNvPr id="29" name="Group 227"/>
              <p:cNvGrpSpPr/>
              <p:nvPr/>
            </p:nvGrpSpPr>
            <p:grpSpPr>
              <a:xfrm>
                <a:off x="6096000" y="3505200"/>
                <a:ext cx="617540" cy="609600"/>
                <a:chOff x="5859460" y="2133600"/>
                <a:chExt cx="617540" cy="609600"/>
              </a:xfrm>
              <a:grpFill/>
            </p:grpSpPr>
            <p:sp>
              <p:nvSpPr>
                <p:cNvPr id="229" name="Rectangle 228"/>
                <p:cNvSpPr/>
                <p:nvPr/>
              </p:nvSpPr>
              <p:spPr bwMode="auto">
                <a:xfrm>
                  <a:off x="5867400" y="2133600"/>
                  <a:ext cx="609600" cy="609600"/>
                </a:xfrm>
                <a:prstGeom prst="rect">
                  <a:avLst/>
                </a:prstGeom>
                <a:grpFill/>
                <a:ln w="63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230" name="Straight Connector 229"/>
                <p:cNvCxnSpPr/>
                <p:nvPr/>
              </p:nvCxnSpPr>
              <p:spPr bwMode="auto">
                <a:xfrm rot="16200000" flipH="1">
                  <a:off x="5868194" y="2437606"/>
                  <a:ext cx="609600" cy="1588"/>
                </a:xfrm>
                <a:prstGeom prst="line">
                  <a:avLst/>
                </a:prstGeom>
                <a:grpFill/>
                <a:ln w="6350" cap="flat" cmpd="sng" algn="ctr">
                  <a:solidFill>
                    <a:srgbClr val="0000FF"/>
                  </a:solidFill>
                  <a:prstDash val="solid"/>
                  <a:round/>
                  <a:headEnd type="none" w="med" len="med"/>
                  <a:tailEnd type="none" w="med" len="med"/>
                </a:ln>
                <a:effectLst/>
              </p:spPr>
            </p:cxnSp>
            <p:cxnSp>
              <p:nvCxnSpPr>
                <p:cNvPr id="231" name="Straight Connector 230"/>
                <p:cNvCxnSpPr/>
                <p:nvPr/>
              </p:nvCxnSpPr>
              <p:spPr bwMode="auto">
                <a:xfrm rot="16200000" flipH="1">
                  <a:off x="5714206" y="2437606"/>
                  <a:ext cx="609600" cy="1588"/>
                </a:xfrm>
                <a:prstGeom prst="line">
                  <a:avLst/>
                </a:prstGeom>
                <a:grpFill/>
                <a:ln w="6350" cap="flat" cmpd="sng" algn="ctr">
                  <a:solidFill>
                    <a:srgbClr val="0000FF"/>
                  </a:solidFill>
                  <a:prstDash val="solid"/>
                  <a:round/>
                  <a:headEnd type="none" w="med" len="med"/>
                  <a:tailEnd type="none" w="med" len="med"/>
                </a:ln>
                <a:effectLst/>
              </p:spPr>
            </p:cxnSp>
            <p:cxnSp>
              <p:nvCxnSpPr>
                <p:cNvPr id="232" name="Straight Connector 231"/>
                <p:cNvCxnSpPr/>
                <p:nvPr/>
              </p:nvCxnSpPr>
              <p:spPr bwMode="auto">
                <a:xfrm rot="16200000" flipH="1">
                  <a:off x="6019006" y="2437606"/>
                  <a:ext cx="609600" cy="1588"/>
                </a:xfrm>
                <a:prstGeom prst="line">
                  <a:avLst/>
                </a:prstGeom>
                <a:grpFill/>
                <a:ln w="6350" cap="flat" cmpd="sng" algn="ctr">
                  <a:solidFill>
                    <a:srgbClr val="0000FF"/>
                  </a:solidFill>
                  <a:prstDash val="solid"/>
                  <a:round/>
                  <a:headEnd type="none" w="med" len="med"/>
                  <a:tailEnd type="none" w="med" len="med"/>
                </a:ln>
                <a:effectLst/>
              </p:spPr>
            </p:cxnSp>
            <p:cxnSp>
              <p:nvCxnSpPr>
                <p:cNvPr id="233" name="Straight Connector 232"/>
                <p:cNvCxnSpPr/>
                <p:nvPr/>
              </p:nvCxnSpPr>
              <p:spPr bwMode="auto">
                <a:xfrm rot="10800000">
                  <a:off x="5865812" y="2284412"/>
                  <a:ext cx="611188" cy="1588"/>
                </a:xfrm>
                <a:prstGeom prst="line">
                  <a:avLst/>
                </a:prstGeom>
                <a:grpFill/>
                <a:ln w="6350" cap="flat" cmpd="sng" algn="ctr">
                  <a:solidFill>
                    <a:srgbClr val="0000FF"/>
                  </a:solidFill>
                  <a:prstDash val="solid"/>
                  <a:round/>
                  <a:headEnd type="none" w="med" len="med"/>
                  <a:tailEnd type="none" w="med" len="med"/>
                </a:ln>
                <a:effectLst/>
              </p:spPr>
            </p:cxnSp>
            <p:cxnSp>
              <p:nvCxnSpPr>
                <p:cNvPr id="234" name="Straight Connector 233"/>
                <p:cNvCxnSpPr/>
                <p:nvPr/>
              </p:nvCxnSpPr>
              <p:spPr bwMode="auto">
                <a:xfrm rot="10800000">
                  <a:off x="5862636" y="2438400"/>
                  <a:ext cx="611188" cy="1588"/>
                </a:xfrm>
                <a:prstGeom prst="line">
                  <a:avLst/>
                </a:prstGeom>
                <a:grpFill/>
                <a:ln w="6350" cap="flat" cmpd="sng" algn="ctr">
                  <a:solidFill>
                    <a:srgbClr val="0000FF"/>
                  </a:solidFill>
                  <a:prstDash val="solid"/>
                  <a:round/>
                  <a:headEnd type="none" w="med" len="med"/>
                  <a:tailEnd type="none" w="med" len="med"/>
                </a:ln>
                <a:effectLst/>
              </p:spPr>
            </p:cxnSp>
            <p:cxnSp>
              <p:nvCxnSpPr>
                <p:cNvPr id="235" name="Straight Connector 234"/>
                <p:cNvCxnSpPr/>
                <p:nvPr/>
              </p:nvCxnSpPr>
              <p:spPr bwMode="auto">
                <a:xfrm rot="10800000">
                  <a:off x="5859460" y="2590800"/>
                  <a:ext cx="611188" cy="1588"/>
                </a:xfrm>
                <a:prstGeom prst="line">
                  <a:avLst/>
                </a:prstGeom>
                <a:grpFill/>
                <a:ln w="6350" cap="flat" cmpd="sng" algn="ctr">
                  <a:solidFill>
                    <a:srgbClr val="0000FF"/>
                  </a:solidFill>
                  <a:prstDash val="solid"/>
                  <a:round/>
                  <a:headEnd type="none" w="med" len="med"/>
                  <a:tailEnd type="none" w="med" len="med"/>
                </a:ln>
                <a:effectLst/>
              </p:spPr>
            </p:cxnSp>
          </p:grpSp>
          <p:grpSp>
            <p:nvGrpSpPr>
              <p:cNvPr id="31" name="Group 235"/>
              <p:cNvGrpSpPr/>
              <p:nvPr/>
            </p:nvGrpSpPr>
            <p:grpSpPr>
              <a:xfrm>
                <a:off x="6705600" y="4724400"/>
                <a:ext cx="617540" cy="609600"/>
                <a:chOff x="5859460" y="2133600"/>
                <a:chExt cx="617540" cy="609600"/>
              </a:xfrm>
              <a:grpFill/>
            </p:grpSpPr>
            <p:sp>
              <p:nvSpPr>
                <p:cNvPr id="237" name="Rectangle 236"/>
                <p:cNvSpPr/>
                <p:nvPr/>
              </p:nvSpPr>
              <p:spPr bwMode="auto">
                <a:xfrm>
                  <a:off x="5867400" y="2133600"/>
                  <a:ext cx="609600" cy="609600"/>
                </a:xfrm>
                <a:prstGeom prst="rect">
                  <a:avLst/>
                </a:prstGeom>
                <a:grpFill/>
                <a:ln w="63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238" name="Straight Connector 237"/>
                <p:cNvCxnSpPr/>
                <p:nvPr/>
              </p:nvCxnSpPr>
              <p:spPr bwMode="auto">
                <a:xfrm rot="16200000" flipH="1">
                  <a:off x="5868194" y="2437606"/>
                  <a:ext cx="609600" cy="1588"/>
                </a:xfrm>
                <a:prstGeom prst="line">
                  <a:avLst/>
                </a:prstGeom>
                <a:grpFill/>
                <a:ln w="6350" cap="flat" cmpd="sng" algn="ctr">
                  <a:solidFill>
                    <a:srgbClr val="0000FF"/>
                  </a:solidFill>
                  <a:prstDash val="solid"/>
                  <a:round/>
                  <a:headEnd type="none" w="med" len="med"/>
                  <a:tailEnd type="none" w="med" len="med"/>
                </a:ln>
                <a:effectLst/>
              </p:spPr>
            </p:cxnSp>
            <p:cxnSp>
              <p:nvCxnSpPr>
                <p:cNvPr id="239" name="Straight Connector 238"/>
                <p:cNvCxnSpPr/>
                <p:nvPr/>
              </p:nvCxnSpPr>
              <p:spPr bwMode="auto">
                <a:xfrm rot="16200000" flipH="1">
                  <a:off x="5714206" y="2437606"/>
                  <a:ext cx="609600" cy="1588"/>
                </a:xfrm>
                <a:prstGeom prst="line">
                  <a:avLst/>
                </a:prstGeom>
                <a:grpFill/>
                <a:ln w="6350" cap="flat" cmpd="sng" algn="ctr">
                  <a:solidFill>
                    <a:srgbClr val="0000FF"/>
                  </a:solidFill>
                  <a:prstDash val="solid"/>
                  <a:round/>
                  <a:headEnd type="none" w="med" len="med"/>
                  <a:tailEnd type="none" w="med" len="med"/>
                </a:ln>
                <a:effectLst/>
              </p:spPr>
            </p:cxnSp>
            <p:cxnSp>
              <p:nvCxnSpPr>
                <p:cNvPr id="240" name="Straight Connector 239"/>
                <p:cNvCxnSpPr/>
                <p:nvPr/>
              </p:nvCxnSpPr>
              <p:spPr bwMode="auto">
                <a:xfrm rot="16200000" flipH="1">
                  <a:off x="6019006" y="2437606"/>
                  <a:ext cx="609600" cy="1588"/>
                </a:xfrm>
                <a:prstGeom prst="line">
                  <a:avLst/>
                </a:prstGeom>
                <a:grpFill/>
                <a:ln w="6350" cap="flat" cmpd="sng" algn="ctr">
                  <a:solidFill>
                    <a:srgbClr val="0000FF"/>
                  </a:solidFill>
                  <a:prstDash val="solid"/>
                  <a:round/>
                  <a:headEnd type="none" w="med" len="med"/>
                  <a:tailEnd type="none" w="med" len="med"/>
                </a:ln>
                <a:effectLst/>
              </p:spPr>
            </p:cxnSp>
            <p:cxnSp>
              <p:nvCxnSpPr>
                <p:cNvPr id="241" name="Straight Connector 240"/>
                <p:cNvCxnSpPr/>
                <p:nvPr/>
              </p:nvCxnSpPr>
              <p:spPr bwMode="auto">
                <a:xfrm rot="10800000">
                  <a:off x="5865812" y="2284412"/>
                  <a:ext cx="611188" cy="1588"/>
                </a:xfrm>
                <a:prstGeom prst="line">
                  <a:avLst/>
                </a:prstGeom>
                <a:grpFill/>
                <a:ln w="6350" cap="flat" cmpd="sng" algn="ctr">
                  <a:solidFill>
                    <a:srgbClr val="0000FF"/>
                  </a:solidFill>
                  <a:prstDash val="solid"/>
                  <a:round/>
                  <a:headEnd type="none" w="med" len="med"/>
                  <a:tailEnd type="none" w="med" len="med"/>
                </a:ln>
                <a:effectLst/>
              </p:spPr>
            </p:cxnSp>
            <p:cxnSp>
              <p:nvCxnSpPr>
                <p:cNvPr id="242" name="Straight Connector 241"/>
                <p:cNvCxnSpPr/>
                <p:nvPr/>
              </p:nvCxnSpPr>
              <p:spPr bwMode="auto">
                <a:xfrm rot="10800000">
                  <a:off x="5862636" y="2438400"/>
                  <a:ext cx="611188" cy="1588"/>
                </a:xfrm>
                <a:prstGeom prst="line">
                  <a:avLst/>
                </a:prstGeom>
                <a:grpFill/>
                <a:ln w="6350" cap="flat" cmpd="sng" algn="ctr">
                  <a:solidFill>
                    <a:srgbClr val="0000FF"/>
                  </a:solidFill>
                  <a:prstDash val="solid"/>
                  <a:round/>
                  <a:headEnd type="none" w="med" len="med"/>
                  <a:tailEnd type="none" w="med" len="med"/>
                </a:ln>
                <a:effectLst/>
              </p:spPr>
            </p:cxnSp>
            <p:cxnSp>
              <p:nvCxnSpPr>
                <p:cNvPr id="243" name="Straight Connector 242"/>
                <p:cNvCxnSpPr/>
                <p:nvPr/>
              </p:nvCxnSpPr>
              <p:spPr bwMode="auto">
                <a:xfrm rot="10800000">
                  <a:off x="5859460" y="2590800"/>
                  <a:ext cx="611188" cy="1588"/>
                </a:xfrm>
                <a:prstGeom prst="line">
                  <a:avLst/>
                </a:prstGeom>
                <a:grpFill/>
                <a:ln w="6350" cap="flat" cmpd="sng" algn="ctr">
                  <a:solidFill>
                    <a:srgbClr val="0000FF"/>
                  </a:solidFill>
                  <a:prstDash val="solid"/>
                  <a:round/>
                  <a:headEnd type="none" w="med" len="med"/>
                  <a:tailEnd type="none" w="med" len="med"/>
                </a:ln>
                <a:effectLst/>
              </p:spPr>
            </p:cxnSp>
          </p:grpSp>
          <p:grpSp>
            <p:nvGrpSpPr>
              <p:cNvPr id="32" name="Group 243"/>
              <p:cNvGrpSpPr/>
              <p:nvPr/>
            </p:nvGrpSpPr>
            <p:grpSpPr>
              <a:xfrm>
                <a:off x="6705600" y="4114800"/>
                <a:ext cx="617540" cy="609600"/>
                <a:chOff x="5859460" y="2133600"/>
                <a:chExt cx="617540" cy="609600"/>
              </a:xfrm>
              <a:grpFill/>
            </p:grpSpPr>
            <p:sp>
              <p:nvSpPr>
                <p:cNvPr id="245" name="Rectangle 244"/>
                <p:cNvSpPr/>
                <p:nvPr/>
              </p:nvSpPr>
              <p:spPr bwMode="auto">
                <a:xfrm>
                  <a:off x="5867400" y="2133600"/>
                  <a:ext cx="609600" cy="609600"/>
                </a:xfrm>
                <a:prstGeom prst="rect">
                  <a:avLst/>
                </a:prstGeom>
                <a:grpFill/>
                <a:ln w="63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246" name="Straight Connector 245"/>
                <p:cNvCxnSpPr/>
                <p:nvPr/>
              </p:nvCxnSpPr>
              <p:spPr bwMode="auto">
                <a:xfrm rot="16200000" flipH="1">
                  <a:off x="5868194" y="2437606"/>
                  <a:ext cx="609600" cy="1588"/>
                </a:xfrm>
                <a:prstGeom prst="line">
                  <a:avLst/>
                </a:prstGeom>
                <a:grpFill/>
                <a:ln w="6350" cap="flat" cmpd="sng" algn="ctr">
                  <a:solidFill>
                    <a:srgbClr val="0000FF"/>
                  </a:solidFill>
                  <a:prstDash val="solid"/>
                  <a:round/>
                  <a:headEnd type="none" w="med" len="med"/>
                  <a:tailEnd type="none" w="med" len="med"/>
                </a:ln>
                <a:effectLst/>
              </p:spPr>
            </p:cxnSp>
            <p:cxnSp>
              <p:nvCxnSpPr>
                <p:cNvPr id="247" name="Straight Connector 246"/>
                <p:cNvCxnSpPr/>
                <p:nvPr/>
              </p:nvCxnSpPr>
              <p:spPr bwMode="auto">
                <a:xfrm rot="16200000" flipH="1">
                  <a:off x="5714206" y="2437606"/>
                  <a:ext cx="609600" cy="1588"/>
                </a:xfrm>
                <a:prstGeom prst="line">
                  <a:avLst/>
                </a:prstGeom>
                <a:grpFill/>
                <a:ln w="6350" cap="flat" cmpd="sng" algn="ctr">
                  <a:solidFill>
                    <a:srgbClr val="0000FF"/>
                  </a:solidFill>
                  <a:prstDash val="solid"/>
                  <a:round/>
                  <a:headEnd type="none" w="med" len="med"/>
                  <a:tailEnd type="none" w="med" len="med"/>
                </a:ln>
                <a:effectLst/>
              </p:spPr>
            </p:cxnSp>
            <p:cxnSp>
              <p:nvCxnSpPr>
                <p:cNvPr id="248" name="Straight Connector 247"/>
                <p:cNvCxnSpPr/>
                <p:nvPr/>
              </p:nvCxnSpPr>
              <p:spPr bwMode="auto">
                <a:xfrm rot="16200000" flipH="1">
                  <a:off x="6019006" y="2437606"/>
                  <a:ext cx="609600" cy="1588"/>
                </a:xfrm>
                <a:prstGeom prst="line">
                  <a:avLst/>
                </a:prstGeom>
                <a:grpFill/>
                <a:ln w="6350" cap="flat" cmpd="sng" algn="ctr">
                  <a:solidFill>
                    <a:srgbClr val="0000FF"/>
                  </a:solidFill>
                  <a:prstDash val="solid"/>
                  <a:round/>
                  <a:headEnd type="none" w="med" len="med"/>
                  <a:tailEnd type="none" w="med" len="med"/>
                </a:ln>
                <a:effectLst/>
              </p:spPr>
            </p:cxnSp>
            <p:cxnSp>
              <p:nvCxnSpPr>
                <p:cNvPr id="249" name="Straight Connector 248"/>
                <p:cNvCxnSpPr/>
                <p:nvPr/>
              </p:nvCxnSpPr>
              <p:spPr bwMode="auto">
                <a:xfrm rot="10800000">
                  <a:off x="5865812" y="2284412"/>
                  <a:ext cx="611188" cy="1588"/>
                </a:xfrm>
                <a:prstGeom prst="line">
                  <a:avLst/>
                </a:prstGeom>
                <a:grpFill/>
                <a:ln w="6350" cap="flat" cmpd="sng" algn="ctr">
                  <a:solidFill>
                    <a:srgbClr val="0000FF"/>
                  </a:solidFill>
                  <a:prstDash val="solid"/>
                  <a:round/>
                  <a:headEnd type="none" w="med" len="med"/>
                  <a:tailEnd type="none" w="med" len="med"/>
                </a:ln>
                <a:effectLst/>
              </p:spPr>
            </p:cxnSp>
            <p:cxnSp>
              <p:nvCxnSpPr>
                <p:cNvPr id="250" name="Straight Connector 249"/>
                <p:cNvCxnSpPr/>
                <p:nvPr/>
              </p:nvCxnSpPr>
              <p:spPr bwMode="auto">
                <a:xfrm rot="10800000">
                  <a:off x="5862636" y="2438400"/>
                  <a:ext cx="611188" cy="1588"/>
                </a:xfrm>
                <a:prstGeom prst="line">
                  <a:avLst/>
                </a:prstGeom>
                <a:grpFill/>
                <a:ln w="6350" cap="flat" cmpd="sng" algn="ctr">
                  <a:solidFill>
                    <a:srgbClr val="0000FF"/>
                  </a:solidFill>
                  <a:prstDash val="solid"/>
                  <a:round/>
                  <a:headEnd type="none" w="med" len="med"/>
                  <a:tailEnd type="none" w="med" len="med"/>
                </a:ln>
                <a:effectLst/>
              </p:spPr>
            </p:cxnSp>
            <p:cxnSp>
              <p:nvCxnSpPr>
                <p:cNvPr id="251" name="Straight Connector 250"/>
                <p:cNvCxnSpPr/>
                <p:nvPr/>
              </p:nvCxnSpPr>
              <p:spPr bwMode="auto">
                <a:xfrm rot="10800000">
                  <a:off x="5859460" y="2590800"/>
                  <a:ext cx="611188" cy="1588"/>
                </a:xfrm>
                <a:prstGeom prst="line">
                  <a:avLst/>
                </a:prstGeom>
                <a:grpFill/>
                <a:ln w="6350" cap="flat" cmpd="sng" algn="ctr">
                  <a:solidFill>
                    <a:srgbClr val="0000FF"/>
                  </a:solidFill>
                  <a:prstDash val="solid"/>
                  <a:round/>
                  <a:headEnd type="none" w="med" len="med"/>
                  <a:tailEnd type="none" w="med" len="med"/>
                </a:ln>
                <a:effectLst/>
              </p:spPr>
            </p:cxnSp>
          </p:grpSp>
          <p:grpSp>
            <p:nvGrpSpPr>
              <p:cNvPr id="34" name="Group 251"/>
              <p:cNvGrpSpPr/>
              <p:nvPr/>
            </p:nvGrpSpPr>
            <p:grpSpPr>
              <a:xfrm>
                <a:off x="7315200" y="4114800"/>
                <a:ext cx="617540" cy="609600"/>
                <a:chOff x="5859460" y="2133600"/>
                <a:chExt cx="617540" cy="609600"/>
              </a:xfrm>
              <a:grpFill/>
            </p:grpSpPr>
            <p:sp>
              <p:nvSpPr>
                <p:cNvPr id="253" name="Rectangle 252"/>
                <p:cNvSpPr/>
                <p:nvPr/>
              </p:nvSpPr>
              <p:spPr bwMode="auto">
                <a:xfrm>
                  <a:off x="5867400" y="2133600"/>
                  <a:ext cx="609600" cy="609600"/>
                </a:xfrm>
                <a:prstGeom prst="rect">
                  <a:avLst/>
                </a:prstGeom>
                <a:grpFill/>
                <a:ln w="63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254" name="Straight Connector 253"/>
                <p:cNvCxnSpPr/>
                <p:nvPr/>
              </p:nvCxnSpPr>
              <p:spPr bwMode="auto">
                <a:xfrm rot="16200000" flipH="1">
                  <a:off x="5868194" y="2437606"/>
                  <a:ext cx="609600" cy="1588"/>
                </a:xfrm>
                <a:prstGeom prst="line">
                  <a:avLst/>
                </a:prstGeom>
                <a:grpFill/>
                <a:ln w="6350" cap="flat" cmpd="sng" algn="ctr">
                  <a:solidFill>
                    <a:srgbClr val="0000FF"/>
                  </a:solidFill>
                  <a:prstDash val="solid"/>
                  <a:round/>
                  <a:headEnd type="none" w="med" len="med"/>
                  <a:tailEnd type="none" w="med" len="med"/>
                </a:ln>
                <a:effectLst/>
              </p:spPr>
            </p:cxnSp>
            <p:cxnSp>
              <p:nvCxnSpPr>
                <p:cNvPr id="255" name="Straight Connector 254"/>
                <p:cNvCxnSpPr/>
                <p:nvPr/>
              </p:nvCxnSpPr>
              <p:spPr bwMode="auto">
                <a:xfrm rot="16200000" flipH="1">
                  <a:off x="5714206" y="2437606"/>
                  <a:ext cx="609600" cy="1588"/>
                </a:xfrm>
                <a:prstGeom prst="line">
                  <a:avLst/>
                </a:prstGeom>
                <a:grpFill/>
                <a:ln w="6350" cap="flat" cmpd="sng" algn="ctr">
                  <a:solidFill>
                    <a:srgbClr val="0000FF"/>
                  </a:solidFill>
                  <a:prstDash val="solid"/>
                  <a:round/>
                  <a:headEnd type="none" w="med" len="med"/>
                  <a:tailEnd type="none" w="med" len="med"/>
                </a:ln>
                <a:effectLst/>
              </p:spPr>
            </p:cxnSp>
            <p:cxnSp>
              <p:nvCxnSpPr>
                <p:cNvPr id="256" name="Straight Connector 255"/>
                <p:cNvCxnSpPr/>
                <p:nvPr/>
              </p:nvCxnSpPr>
              <p:spPr bwMode="auto">
                <a:xfrm rot="16200000" flipH="1">
                  <a:off x="6019006" y="2437606"/>
                  <a:ext cx="609600" cy="1588"/>
                </a:xfrm>
                <a:prstGeom prst="line">
                  <a:avLst/>
                </a:prstGeom>
                <a:grpFill/>
                <a:ln w="6350" cap="flat" cmpd="sng" algn="ctr">
                  <a:solidFill>
                    <a:srgbClr val="0000FF"/>
                  </a:solidFill>
                  <a:prstDash val="solid"/>
                  <a:round/>
                  <a:headEnd type="none" w="med" len="med"/>
                  <a:tailEnd type="none" w="med" len="med"/>
                </a:ln>
                <a:effectLst/>
              </p:spPr>
            </p:cxnSp>
            <p:cxnSp>
              <p:nvCxnSpPr>
                <p:cNvPr id="257" name="Straight Connector 256"/>
                <p:cNvCxnSpPr/>
                <p:nvPr/>
              </p:nvCxnSpPr>
              <p:spPr bwMode="auto">
                <a:xfrm rot="10800000">
                  <a:off x="5865812" y="2284412"/>
                  <a:ext cx="611188" cy="1588"/>
                </a:xfrm>
                <a:prstGeom prst="line">
                  <a:avLst/>
                </a:prstGeom>
                <a:grpFill/>
                <a:ln w="6350" cap="flat" cmpd="sng" algn="ctr">
                  <a:solidFill>
                    <a:srgbClr val="0000FF"/>
                  </a:solidFill>
                  <a:prstDash val="solid"/>
                  <a:round/>
                  <a:headEnd type="none" w="med" len="med"/>
                  <a:tailEnd type="none" w="med" len="med"/>
                </a:ln>
                <a:effectLst/>
              </p:spPr>
            </p:cxnSp>
            <p:cxnSp>
              <p:nvCxnSpPr>
                <p:cNvPr id="258" name="Straight Connector 257"/>
                <p:cNvCxnSpPr/>
                <p:nvPr/>
              </p:nvCxnSpPr>
              <p:spPr bwMode="auto">
                <a:xfrm rot="10800000">
                  <a:off x="5862636" y="2438400"/>
                  <a:ext cx="611188" cy="1588"/>
                </a:xfrm>
                <a:prstGeom prst="line">
                  <a:avLst/>
                </a:prstGeom>
                <a:grpFill/>
                <a:ln w="6350" cap="flat" cmpd="sng" algn="ctr">
                  <a:solidFill>
                    <a:srgbClr val="0000FF"/>
                  </a:solidFill>
                  <a:prstDash val="solid"/>
                  <a:round/>
                  <a:headEnd type="none" w="med" len="med"/>
                  <a:tailEnd type="none" w="med" len="med"/>
                </a:ln>
                <a:effectLst/>
              </p:spPr>
            </p:cxnSp>
            <p:cxnSp>
              <p:nvCxnSpPr>
                <p:cNvPr id="259" name="Straight Connector 258"/>
                <p:cNvCxnSpPr/>
                <p:nvPr/>
              </p:nvCxnSpPr>
              <p:spPr bwMode="auto">
                <a:xfrm rot="10800000">
                  <a:off x="5859460" y="2590800"/>
                  <a:ext cx="611188" cy="1588"/>
                </a:xfrm>
                <a:prstGeom prst="line">
                  <a:avLst/>
                </a:prstGeom>
                <a:grpFill/>
                <a:ln w="6350" cap="flat" cmpd="sng" algn="ctr">
                  <a:solidFill>
                    <a:srgbClr val="0000FF"/>
                  </a:solidFill>
                  <a:prstDash val="solid"/>
                  <a:round/>
                  <a:headEnd type="none" w="med" len="med"/>
                  <a:tailEnd type="none" w="med" len="med"/>
                </a:ln>
                <a:effectLst/>
              </p:spPr>
            </p:cxnSp>
          </p:grpSp>
          <p:grpSp>
            <p:nvGrpSpPr>
              <p:cNvPr id="36" name="Group 331"/>
              <p:cNvGrpSpPr/>
              <p:nvPr/>
            </p:nvGrpSpPr>
            <p:grpSpPr>
              <a:xfrm>
                <a:off x="6705600" y="3505200"/>
                <a:ext cx="617540" cy="609600"/>
                <a:chOff x="5859460" y="2133600"/>
                <a:chExt cx="617540" cy="609600"/>
              </a:xfrm>
              <a:grpFill/>
            </p:grpSpPr>
            <p:sp>
              <p:nvSpPr>
                <p:cNvPr id="333" name="Rectangle 332"/>
                <p:cNvSpPr/>
                <p:nvPr/>
              </p:nvSpPr>
              <p:spPr bwMode="auto">
                <a:xfrm>
                  <a:off x="5867400" y="2133600"/>
                  <a:ext cx="609600" cy="609600"/>
                </a:xfrm>
                <a:prstGeom prst="rect">
                  <a:avLst/>
                </a:prstGeom>
                <a:grpFill/>
                <a:ln w="63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334" name="Straight Connector 333"/>
                <p:cNvCxnSpPr/>
                <p:nvPr/>
              </p:nvCxnSpPr>
              <p:spPr bwMode="auto">
                <a:xfrm rot="16200000" flipH="1">
                  <a:off x="5868194" y="2437606"/>
                  <a:ext cx="609600" cy="1588"/>
                </a:xfrm>
                <a:prstGeom prst="line">
                  <a:avLst/>
                </a:prstGeom>
                <a:grpFill/>
                <a:ln w="6350" cap="flat" cmpd="sng" algn="ctr">
                  <a:solidFill>
                    <a:srgbClr val="0000FF"/>
                  </a:solidFill>
                  <a:prstDash val="solid"/>
                  <a:round/>
                  <a:headEnd type="none" w="med" len="med"/>
                  <a:tailEnd type="none" w="med" len="med"/>
                </a:ln>
                <a:effectLst/>
              </p:spPr>
            </p:cxnSp>
            <p:cxnSp>
              <p:nvCxnSpPr>
                <p:cNvPr id="335" name="Straight Connector 334"/>
                <p:cNvCxnSpPr/>
                <p:nvPr/>
              </p:nvCxnSpPr>
              <p:spPr bwMode="auto">
                <a:xfrm rot="16200000" flipH="1">
                  <a:off x="5714206" y="2437606"/>
                  <a:ext cx="609600" cy="1588"/>
                </a:xfrm>
                <a:prstGeom prst="line">
                  <a:avLst/>
                </a:prstGeom>
                <a:grpFill/>
                <a:ln w="6350" cap="flat" cmpd="sng" algn="ctr">
                  <a:solidFill>
                    <a:srgbClr val="0000FF"/>
                  </a:solidFill>
                  <a:prstDash val="solid"/>
                  <a:round/>
                  <a:headEnd type="none" w="med" len="med"/>
                  <a:tailEnd type="none" w="med" len="med"/>
                </a:ln>
                <a:effectLst/>
              </p:spPr>
            </p:cxnSp>
            <p:cxnSp>
              <p:nvCxnSpPr>
                <p:cNvPr id="336" name="Straight Connector 335"/>
                <p:cNvCxnSpPr/>
                <p:nvPr/>
              </p:nvCxnSpPr>
              <p:spPr bwMode="auto">
                <a:xfrm rot="16200000" flipH="1">
                  <a:off x="6019006" y="2437606"/>
                  <a:ext cx="609600" cy="1588"/>
                </a:xfrm>
                <a:prstGeom prst="line">
                  <a:avLst/>
                </a:prstGeom>
                <a:grpFill/>
                <a:ln w="6350" cap="flat" cmpd="sng" algn="ctr">
                  <a:solidFill>
                    <a:srgbClr val="0000FF"/>
                  </a:solidFill>
                  <a:prstDash val="solid"/>
                  <a:round/>
                  <a:headEnd type="none" w="med" len="med"/>
                  <a:tailEnd type="none" w="med" len="med"/>
                </a:ln>
                <a:effectLst/>
              </p:spPr>
            </p:cxnSp>
            <p:cxnSp>
              <p:nvCxnSpPr>
                <p:cNvPr id="337" name="Straight Connector 336"/>
                <p:cNvCxnSpPr/>
                <p:nvPr/>
              </p:nvCxnSpPr>
              <p:spPr bwMode="auto">
                <a:xfrm rot="10800000">
                  <a:off x="5865812" y="2284412"/>
                  <a:ext cx="611188" cy="1588"/>
                </a:xfrm>
                <a:prstGeom prst="line">
                  <a:avLst/>
                </a:prstGeom>
                <a:grpFill/>
                <a:ln w="6350" cap="flat" cmpd="sng" algn="ctr">
                  <a:solidFill>
                    <a:srgbClr val="0000FF"/>
                  </a:solidFill>
                  <a:prstDash val="solid"/>
                  <a:round/>
                  <a:headEnd type="none" w="med" len="med"/>
                  <a:tailEnd type="none" w="med" len="med"/>
                </a:ln>
                <a:effectLst/>
              </p:spPr>
            </p:cxnSp>
            <p:cxnSp>
              <p:nvCxnSpPr>
                <p:cNvPr id="338" name="Straight Connector 337"/>
                <p:cNvCxnSpPr/>
                <p:nvPr/>
              </p:nvCxnSpPr>
              <p:spPr bwMode="auto">
                <a:xfrm rot="10800000">
                  <a:off x="5862636" y="2438400"/>
                  <a:ext cx="611188" cy="1588"/>
                </a:xfrm>
                <a:prstGeom prst="line">
                  <a:avLst/>
                </a:prstGeom>
                <a:grpFill/>
                <a:ln w="6350" cap="flat" cmpd="sng" algn="ctr">
                  <a:solidFill>
                    <a:srgbClr val="0000FF"/>
                  </a:solidFill>
                  <a:prstDash val="solid"/>
                  <a:round/>
                  <a:headEnd type="none" w="med" len="med"/>
                  <a:tailEnd type="none" w="med" len="med"/>
                </a:ln>
                <a:effectLst/>
              </p:spPr>
            </p:cxnSp>
            <p:cxnSp>
              <p:nvCxnSpPr>
                <p:cNvPr id="339" name="Straight Connector 338"/>
                <p:cNvCxnSpPr/>
                <p:nvPr/>
              </p:nvCxnSpPr>
              <p:spPr bwMode="auto">
                <a:xfrm rot="10800000">
                  <a:off x="5859460" y="2590800"/>
                  <a:ext cx="611188" cy="1588"/>
                </a:xfrm>
                <a:prstGeom prst="line">
                  <a:avLst/>
                </a:prstGeom>
                <a:grpFill/>
                <a:ln w="6350" cap="flat" cmpd="sng" algn="ctr">
                  <a:solidFill>
                    <a:srgbClr val="0000FF"/>
                  </a:solidFill>
                  <a:prstDash val="solid"/>
                  <a:round/>
                  <a:headEnd type="none" w="med" len="med"/>
                  <a:tailEnd type="none" w="med" len="med"/>
                </a:ln>
                <a:effectLst/>
              </p:spPr>
            </p:cxnSp>
          </p:grpSp>
          <p:grpSp>
            <p:nvGrpSpPr>
              <p:cNvPr id="38" name="Group 339"/>
              <p:cNvGrpSpPr/>
              <p:nvPr/>
            </p:nvGrpSpPr>
            <p:grpSpPr>
              <a:xfrm>
                <a:off x="7315200" y="3505200"/>
                <a:ext cx="617540" cy="609600"/>
                <a:chOff x="5859460" y="2133600"/>
                <a:chExt cx="617540" cy="609600"/>
              </a:xfrm>
              <a:grpFill/>
            </p:grpSpPr>
            <p:sp>
              <p:nvSpPr>
                <p:cNvPr id="341" name="Rectangle 340"/>
                <p:cNvSpPr/>
                <p:nvPr/>
              </p:nvSpPr>
              <p:spPr bwMode="auto">
                <a:xfrm>
                  <a:off x="5867400" y="2133600"/>
                  <a:ext cx="609600" cy="609600"/>
                </a:xfrm>
                <a:prstGeom prst="rect">
                  <a:avLst/>
                </a:prstGeom>
                <a:grpFill/>
                <a:ln w="63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342" name="Straight Connector 341"/>
                <p:cNvCxnSpPr/>
                <p:nvPr/>
              </p:nvCxnSpPr>
              <p:spPr bwMode="auto">
                <a:xfrm rot="16200000" flipH="1">
                  <a:off x="5868194" y="2437606"/>
                  <a:ext cx="609600" cy="1588"/>
                </a:xfrm>
                <a:prstGeom prst="line">
                  <a:avLst/>
                </a:prstGeom>
                <a:grpFill/>
                <a:ln w="6350" cap="flat" cmpd="sng" algn="ctr">
                  <a:solidFill>
                    <a:srgbClr val="0000FF"/>
                  </a:solidFill>
                  <a:prstDash val="solid"/>
                  <a:round/>
                  <a:headEnd type="none" w="med" len="med"/>
                  <a:tailEnd type="none" w="med" len="med"/>
                </a:ln>
                <a:effectLst/>
              </p:spPr>
            </p:cxnSp>
            <p:cxnSp>
              <p:nvCxnSpPr>
                <p:cNvPr id="343" name="Straight Connector 342"/>
                <p:cNvCxnSpPr/>
                <p:nvPr/>
              </p:nvCxnSpPr>
              <p:spPr bwMode="auto">
                <a:xfrm rot="16200000" flipH="1">
                  <a:off x="5714206" y="2437606"/>
                  <a:ext cx="609600" cy="1588"/>
                </a:xfrm>
                <a:prstGeom prst="line">
                  <a:avLst/>
                </a:prstGeom>
                <a:grpFill/>
                <a:ln w="6350" cap="flat" cmpd="sng" algn="ctr">
                  <a:solidFill>
                    <a:srgbClr val="0000FF"/>
                  </a:solidFill>
                  <a:prstDash val="solid"/>
                  <a:round/>
                  <a:headEnd type="none" w="med" len="med"/>
                  <a:tailEnd type="none" w="med" len="med"/>
                </a:ln>
                <a:effectLst/>
              </p:spPr>
            </p:cxnSp>
            <p:cxnSp>
              <p:nvCxnSpPr>
                <p:cNvPr id="344" name="Straight Connector 343"/>
                <p:cNvCxnSpPr/>
                <p:nvPr/>
              </p:nvCxnSpPr>
              <p:spPr bwMode="auto">
                <a:xfrm rot="16200000" flipH="1">
                  <a:off x="6019006" y="2437606"/>
                  <a:ext cx="609600" cy="1588"/>
                </a:xfrm>
                <a:prstGeom prst="line">
                  <a:avLst/>
                </a:prstGeom>
                <a:grpFill/>
                <a:ln w="6350" cap="flat" cmpd="sng" algn="ctr">
                  <a:solidFill>
                    <a:srgbClr val="0000FF"/>
                  </a:solidFill>
                  <a:prstDash val="solid"/>
                  <a:round/>
                  <a:headEnd type="none" w="med" len="med"/>
                  <a:tailEnd type="none" w="med" len="med"/>
                </a:ln>
                <a:effectLst/>
              </p:spPr>
            </p:cxnSp>
            <p:cxnSp>
              <p:nvCxnSpPr>
                <p:cNvPr id="345" name="Straight Connector 344"/>
                <p:cNvCxnSpPr/>
                <p:nvPr/>
              </p:nvCxnSpPr>
              <p:spPr bwMode="auto">
                <a:xfrm rot="10800000">
                  <a:off x="5865812" y="2284412"/>
                  <a:ext cx="611188" cy="1588"/>
                </a:xfrm>
                <a:prstGeom prst="line">
                  <a:avLst/>
                </a:prstGeom>
                <a:grpFill/>
                <a:ln w="6350" cap="flat" cmpd="sng" algn="ctr">
                  <a:solidFill>
                    <a:srgbClr val="0000FF"/>
                  </a:solidFill>
                  <a:prstDash val="solid"/>
                  <a:round/>
                  <a:headEnd type="none" w="med" len="med"/>
                  <a:tailEnd type="none" w="med" len="med"/>
                </a:ln>
                <a:effectLst/>
              </p:spPr>
            </p:cxnSp>
            <p:cxnSp>
              <p:nvCxnSpPr>
                <p:cNvPr id="346" name="Straight Connector 345"/>
                <p:cNvCxnSpPr/>
                <p:nvPr/>
              </p:nvCxnSpPr>
              <p:spPr bwMode="auto">
                <a:xfrm rot="10800000">
                  <a:off x="5862636" y="2438400"/>
                  <a:ext cx="611188" cy="1588"/>
                </a:xfrm>
                <a:prstGeom prst="line">
                  <a:avLst/>
                </a:prstGeom>
                <a:grpFill/>
                <a:ln w="6350" cap="flat" cmpd="sng" algn="ctr">
                  <a:solidFill>
                    <a:srgbClr val="0000FF"/>
                  </a:solidFill>
                  <a:prstDash val="solid"/>
                  <a:round/>
                  <a:headEnd type="none" w="med" len="med"/>
                  <a:tailEnd type="none" w="med" len="med"/>
                </a:ln>
                <a:effectLst/>
              </p:spPr>
            </p:cxnSp>
            <p:cxnSp>
              <p:nvCxnSpPr>
                <p:cNvPr id="347" name="Straight Connector 346"/>
                <p:cNvCxnSpPr/>
                <p:nvPr/>
              </p:nvCxnSpPr>
              <p:spPr bwMode="auto">
                <a:xfrm rot="10800000">
                  <a:off x="5859460" y="2590800"/>
                  <a:ext cx="611188" cy="1588"/>
                </a:xfrm>
                <a:prstGeom prst="line">
                  <a:avLst/>
                </a:prstGeom>
                <a:grpFill/>
                <a:ln w="6350" cap="flat" cmpd="sng" algn="ctr">
                  <a:solidFill>
                    <a:srgbClr val="0000FF"/>
                  </a:solidFill>
                  <a:prstDash val="solid"/>
                  <a:round/>
                  <a:headEnd type="none" w="med" len="med"/>
                  <a:tailEnd type="none" w="med" len="med"/>
                </a:ln>
                <a:effectLst/>
              </p:spPr>
            </p:cxnSp>
          </p:grpSp>
          <p:grpSp>
            <p:nvGrpSpPr>
              <p:cNvPr id="39" name="Group 323"/>
              <p:cNvGrpSpPr/>
              <p:nvPr/>
            </p:nvGrpSpPr>
            <p:grpSpPr>
              <a:xfrm>
                <a:off x="6096000" y="4114800"/>
                <a:ext cx="617540" cy="609600"/>
                <a:chOff x="5859460" y="2133600"/>
                <a:chExt cx="617540" cy="609600"/>
              </a:xfrm>
              <a:grpFill/>
            </p:grpSpPr>
            <p:sp>
              <p:nvSpPr>
                <p:cNvPr id="325" name="Rectangle 324"/>
                <p:cNvSpPr/>
                <p:nvPr/>
              </p:nvSpPr>
              <p:spPr bwMode="auto">
                <a:xfrm>
                  <a:off x="5867400" y="2133600"/>
                  <a:ext cx="609600" cy="609600"/>
                </a:xfrm>
                <a:prstGeom prst="rect">
                  <a:avLst/>
                </a:prstGeom>
                <a:grpFill/>
                <a:ln w="63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326" name="Straight Connector 325"/>
                <p:cNvCxnSpPr/>
                <p:nvPr/>
              </p:nvCxnSpPr>
              <p:spPr bwMode="auto">
                <a:xfrm rot="16200000" flipH="1">
                  <a:off x="5868194" y="2437606"/>
                  <a:ext cx="609600" cy="1588"/>
                </a:xfrm>
                <a:prstGeom prst="line">
                  <a:avLst/>
                </a:prstGeom>
                <a:grpFill/>
                <a:ln w="6350" cap="flat" cmpd="sng" algn="ctr">
                  <a:solidFill>
                    <a:srgbClr val="0000FF"/>
                  </a:solidFill>
                  <a:prstDash val="solid"/>
                  <a:round/>
                  <a:headEnd type="none" w="med" len="med"/>
                  <a:tailEnd type="none" w="med" len="med"/>
                </a:ln>
                <a:effectLst/>
              </p:spPr>
            </p:cxnSp>
            <p:cxnSp>
              <p:nvCxnSpPr>
                <p:cNvPr id="327" name="Straight Connector 326"/>
                <p:cNvCxnSpPr/>
                <p:nvPr/>
              </p:nvCxnSpPr>
              <p:spPr bwMode="auto">
                <a:xfrm rot="16200000" flipH="1">
                  <a:off x="5714206" y="2437606"/>
                  <a:ext cx="609600" cy="1588"/>
                </a:xfrm>
                <a:prstGeom prst="line">
                  <a:avLst/>
                </a:prstGeom>
                <a:grpFill/>
                <a:ln w="6350" cap="flat" cmpd="sng" algn="ctr">
                  <a:solidFill>
                    <a:srgbClr val="0000FF"/>
                  </a:solidFill>
                  <a:prstDash val="solid"/>
                  <a:round/>
                  <a:headEnd type="none" w="med" len="med"/>
                  <a:tailEnd type="none" w="med" len="med"/>
                </a:ln>
                <a:effectLst/>
              </p:spPr>
            </p:cxnSp>
            <p:cxnSp>
              <p:nvCxnSpPr>
                <p:cNvPr id="328" name="Straight Connector 327"/>
                <p:cNvCxnSpPr/>
                <p:nvPr/>
              </p:nvCxnSpPr>
              <p:spPr bwMode="auto">
                <a:xfrm rot="16200000" flipH="1">
                  <a:off x="6019006" y="2437606"/>
                  <a:ext cx="609600" cy="1588"/>
                </a:xfrm>
                <a:prstGeom prst="line">
                  <a:avLst/>
                </a:prstGeom>
                <a:grpFill/>
                <a:ln w="6350" cap="flat" cmpd="sng" algn="ctr">
                  <a:solidFill>
                    <a:srgbClr val="0000FF"/>
                  </a:solidFill>
                  <a:prstDash val="solid"/>
                  <a:round/>
                  <a:headEnd type="none" w="med" len="med"/>
                  <a:tailEnd type="none" w="med" len="med"/>
                </a:ln>
                <a:effectLst/>
              </p:spPr>
            </p:cxnSp>
            <p:cxnSp>
              <p:nvCxnSpPr>
                <p:cNvPr id="329" name="Straight Connector 328"/>
                <p:cNvCxnSpPr/>
                <p:nvPr/>
              </p:nvCxnSpPr>
              <p:spPr bwMode="auto">
                <a:xfrm rot="10800000">
                  <a:off x="5865812" y="2284412"/>
                  <a:ext cx="611188" cy="1588"/>
                </a:xfrm>
                <a:prstGeom prst="line">
                  <a:avLst/>
                </a:prstGeom>
                <a:grpFill/>
                <a:ln w="6350" cap="flat" cmpd="sng" algn="ctr">
                  <a:solidFill>
                    <a:srgbClr val="0000FF"/>
                  </a:solidFill>
                  <a:prstDash val="solid"/>
                  <a:round/>
                  <a:headEnd type="none" w="med" len="med"/>
                  <a:tailEnd type="none" w="med" len="med"/>
                </a:ln>
                <a:effectLst/>
              </p:spPr>
            </p:cxnSp>
            <p:cxnSp>
              <p:nvCxnSpPr>
                <p:cNvPr id="330" name="Straight Connector 329"/>
                <p:cNvCxnSpPr/>
                <p:nvPr/>
              </p:nvCxnSpPr>
              <p:spPr bwMode="auto">
                <a:xfrm rot="10800000">
                  <a:off x="5862636" y="2438400"/>
                  <a:ext cx="611188" cy="1588"/>
                </a:xfrm>
                <a:prstGeom prst="line">
                  <a:avLst/>
                </a:prstGeom>
                <a:grpFill/>
                <a:ln w="6350" cap="flat" cmpd="sng" algn="ctr">
                  <a:solidFill>
                    <a:srgbClr val="0000FF"/>
                  </a:solidFill>
                  <a:prstDash val="solid"/>
                  <a:round/>
                  <a:headEnd type="none" w="med" len="med"/>
                  <a:tailEnd type="none" w="med" len="med"/>
                </a:ln>
                <a:effectLst/>
              </p:spPr>
            </p:cxnSp>
            <p:cxnSp>
              <p:nvCxnSpPr>
                <p:cNvPr id="331" name="Straight Connector 330"/>
                <p:cNvCxnSpPr/>
                <p:nvPr/>
              </p:nvCxnSpPr>
              <p:spPr bwMode="auto">
                <a:xfrm rot="10800000">
                  <a:off x="5859460" y="2590800"/>
                  <a:ext cx="611188" cy="1588"/>
                </a:xfrm>
                <a:prstGeom prst="line">
                  <a:avLst/>
                </a:prstGeom>
                <a:grpFill/>
                <a:ln w="6350" cap="flat" cmpd="sng" algn="ctr">
                  <a:solidFill>
                    <a:srgbClr val="0000FF"/>
                  </a:solidFill>
                  <a:prstDash val="solid"/>
                  <a:round/>
                  <a:headEnd type="none" w="med" len="med"/>
                  <a:tailEnd type="none" w="med" len="med"/>
                </a:ln>
                <a:effectLst/>
              </p:spPr>
            </p:cxnSp>
          </p:grpSp>
          <p:grpSp>
            <p:nvGrpSpPr>
              <p:cNvPr id="42" name="Group 315"/>
              <p:cNvGrpSpPr/>
              <p:nvPr/>
            </p:nvGrpSpPr>
            <p:grpSpPr>
              <a:xfrm>
                <a:off x="6096000" y="2895600"/>
                <a:ext cx="617540" cy="609600"/>
                <a:chOff x="5859460" y="2133600"/>
                <a:chExt cx="617540" cy="609600"/>
              </a:xfrm>
              <a:grpFill/>
            </p:grpSpPr>
            <p:sp>
              <p:nvSpPr>
                <p:cNvPr id="317" name="Rectangle 316"/>
                <p:cNvSpPr/>
                <p:nvPr/>
              </p:nvSpPr>
              <p:spPr bwMode="auto">
                <a:xfrm>
                  <a:off x="5867400" y="2133600"/>
                  <a:ext cx="609600" cy="609600"/>
                </a:xfrm>
                <a:prstGeom prst="rect">
                  <a:avLst/>
                </a:prstGeom>
                <a:grpFill/>
                <a:ln w="63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318" name="Straight Connector 317"/>
                <p:cNvCxnSpPr/>
                <p:nvPr/>
              </p:nvCxnSpPr>
              <p:spPr bwMode="auto">
                <a:xfrm rot="16200000" flipH="1">
                  <a:off x="5868194" y="2437606"/>
                  <a:ext cx="609600" cy="1588"/>
                </a:xfrm>
                <a:prstGeom prst="line">
                  <a:avLst/>
                </a:prstGeom>
                <a:grpFill/>
                <a:ln w="6350" cap="flat" cmpd="sng" algn="ctr">
                  <a:solidFill>
                    <a:srgbClr val="0000FF"/>
                  </a:solidFill>
                  <a:prstDash val="solid"/>
                  <a:round/>
                  <a:headEnd type="none" w="med" len="med"/>
                  <a:tailEnd type="none" w="med" len="med"/>
                </a:ln>
                <a:effectLst/>
              </p:spPr>
            </p:cxnSp>
            <p:cxnSp>
              <p:nvCxnSpPr>
                <p:cNvPr id="319" name="Straight Connector 318"/>
                <p:cNvCxnSpPr/>
                <p:nvPr/>
              </p:nvCxnSpPr>
              <p:spPr bwMode="auto">
                <a:xfrm rot="16200000" flipH="1">
                  <a:off x="5714206" y="2437606"/>
                  <a:ext cx="609600" cy="1588"/>
                </a:xfrm>
                <a:prstGeom prst="line">
                  <a:avLst/>
                </a:prstGeom>
                <a:grpFill/>
                <a:ln w="6350" cap="flat" cmpd="sng" algn="ctr">
                  <a:solidFill>
                    <a:srgbClr val="0000FF"/>
                  </a:solidFill>
                  <a:prstDash val="solid"/>
                  <a:round/>
                  <a:headEnd type="none" w="med" len="med"/>
                  <a:tailEnd type="none" w="med" len="med"/>
                </a:ln>
                <a:effectLst/>
              </p:spPr>
            </p:cxnSp>
            <p:cxnSp>
              <p:nvCxnSpPr>
                <p:cNvPr id="320" name="Straight Connector 319"/>
                <p:cNvCxnSpPr/>
                <p:nvPr/>
              </p:nvCxnSpPr>
              <p:spPr bwMode="auto">
                <a:xfrm rot="16200000" flipH="1">
                  <a:off x="6019006" y="2437606"/>
                  <a:ext cx="609600" cy="1588"/>
                </a:xfrm>
                <a:prstGeom prst="line">
                  <a:avLst/>
                </a:prstGeom>
                <a:grpFill/>
                <a:ln w="6350" cap="flat" cmpd="sng" algn="ctr">
                  <a:solidFill>
                    <a:srgbClr val="0000FF"/>
                  </a:solidFill>
                  <a:prstDash val="solid"/>
                  <a:round/>
                  <a:headEnd type="none" w="med" len="med"/>
                  <a:tailEnd type="none" w="med" len="med"/>
                </a:ln>
                <a:effectLst/>
              </p:spPr>
            </p:cxnSp>
            <p:cxnSp>
              <p:nvCxnSpPr>
                <p:cNvPr id="321" name="Straight Connector 320"/>
                <p:cNvCxnSpPr/>
                <p:nvPr/>
              </p:nvCxnSpPr>
              <p:spPr bwMode="auto">
                <a:xfrm rot="10800000">
                  <a:off x="5865812" y="2284412"/>
                  <a:ext cx="611188" cy="1588"/>
                </a:xfrm>
                <a:prstGeom prst="line">
                  <a:avLst/>
                </a:prstGeom>
                <a:grpFill/>
                <a:ln w="6350" cap="flat" cmpd="sng" algn="ctr">
                  <a:solidFill>
                    <a:srgbClr val="0000FF"/>
                  </a:solidFill>
                  <a:prstDash val="solid"/>
                  <a:round/>
                  <a:headEnd type="none" w="med" len="med"/>
                  <a:tailEnd type="none" w="med" len="med"/>
                </a:ln>
                <a:effectLst/>
              </p:spPr>
            </p:cxnSp>
            <p:cxnSp>
              <p:nvCxnSpPr>
                <p:cNvPr id="322" name="Straight Connector 321"/>
                <p:cNvCxnSpPr/>
                <p:nvPr/>
              </p:nvCxnSpPr>
              <p:spPr bwMode="auto">
                <a:xfrm rot="10800000">
                  <a:off x="5862636" y="2438400"/>
                  <a:ext cx="611188" cy="1588"/>
                </a:xfrm>
                <a:prstGeom prst="line">
                  <a:avLst/>
                </a:prstGeom>
                <a:grpFill/>
                <a:ln w="6350" cap="flat" cmpd="sng" algn="ctr">
                  <a:solidFill>
                    <a:srgbClr val="0000FF"/>
                  </a:solidFill>
                  <a:prstDash val="solid"/>
                  <a:round/>
                  <a:headEnd type="none" w="med" len="med"/>
                  <a:tailEnd type="none" w="med" len="med"/>
                </a:ln>
                <a:effectLst/>
              </p:spPr>
            </p:cxnSp>
            <p:cxnSp>
              <p:nvCxnSpPr>
                <p:cNvPr id="323" name="Straight Connector 322"/>
                <p:cNvCxnSpPr/>
                <p:nvPr/>
              </p:nvCxnSpPr>
              <p:spPr bwMode="auto">
                <a:xfrm rot="10800000">
                  <a:off x="5859460" y="2590800"/>
                  <a:ext cx="611188" cy="1588"/>
                </a:xfrm>
                <a:prstGeom prst="line">
                  <a:avLst/>
                </a:prstGeom>
                <a:grpFill/>
                <a:ln w="6350" cap="flat" cmpd="sng" algn="ctr">
                  <a:solidFill>
                    <a:srgbClr val="0000FF"/>
                  </a:solidFill>
                  <a:prstDash val="solid"/>
                  <a:round/>
                  <a:headEnd type="none" w="med" len="med"/>
                  <a:tailEnd type="none" w="med" len="med"/>
                </a:ln>
                <a:effectLst/>
              </p:spPr>
            </p:cxnSp>
          </p:grpSp>
          <p:grpSp>
            <p:nvGrpSpPr>
              <p:cNvPr id="43" name="Group 259"/>
              <p:cNvGrpSpPr/>
              <p:nvPr/>
            </p:nvGrpSpPr>
            <p:grpSpPr>
              <a:xfrm>
                <a:off x="6705600" y="2895600"/>
                <a:ext cx="617540" cy="609600"/>
                <a:chOff x="5859460" y="2133600"/>
                <a:chExt cx="617540" cy="609600"/>
              </a:xfrm>
              <a:grpFill/>
            </p:grpSpPr>
            <p:sp>
              <p:nvSpPr>
                <p:cNvPr id="261" name="Rectangle 260"/>
                <p:cNvSpPr/>
                <p:nvPr/>
              </p:nvSpPr>
              <p:spPr bwMode="auto">
                <a:xfrm>
                  <a:off x="5867400" y="2133600"/>
                  <a:ext cx="609600" cy="609600"/>
                </a:xfrm>
                <a:prstGeom prst="rect">
                  <a:avLst/>
                </a:prstGeom>
                <a:grpFill/>
                <a:ln w="63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262" name="Straight Connector 261"/>
                <p:cNvCxnSpPr/>
                <p:nvPr/>
              </p:nvCxnSpPr>
              <p:spPr bwMode="auto">
                <a:xfrm rot="16200000" flipH="1">
                  <a:off x="5868194" y="2437606"/>
                  <a:ext cx="609600" cy="1588"/>
                </a:xfrm>
                <a:prstGeom prst="line">
                  <a:avLst/>
                </a:prstGeom>
                <a:grpFill/>
                <a:ln w="6350" cap="flat" cmpd="sng" algn="ctr">
                  <a:solidFill>
                    <a:srgbClr val="0000FF"/>
                  </a:solidFill>
                  <a:prstDash val="solid"/>
                  <a:round/>
                  <a:headEnd type="none" w="med" len="med"/>
                  <a:tailEnd type="none" w="med" len="med"/>
                </a:ln>
                <a:effectLst/>
              </p:spPr>
            </p:cxnSp>
            <p:cxnSp>
              <p:nvCxnSpPr>
                <p:cNvPr id="263" name="Straight Connector 262"/>
                <p:cNvCxnSpPr/>
                <p:nvPr/>
              </p:nvCxnSpPr>
              <p:spPr bwMode="auto">
                <a:xfrm rot="16200000" flipH="1">
                  <a:off x="5714206" y="2437606"/>
                  <a:ext cx="609600" cy="1588"/>
                </a:xfrm>
                <a:prstGeom prst="line">
                  <a:avLst/>
                </a:prstGeom>
                <a:grpFill/>
                <a:ln w="6350" cap="flat" cmpd="sng" algn="ctr">
                  <a:solidFill>
                    <a:srgbClr val="0000FF"/>
                  </a:solidFill>
                  <a:prstDash val="solid"/>
                  <a:round/>
                  <a:headEnd type="none" w="med" len="med"/>
                  <a:tailEnd type="none" w="med" len="med"/>
                </a:ln>
                <a:effectLst/>
              </p:spPr>
            </p:cxnSp>
            <p:cxnSp>
              <p:nvCxnSpPr>
                <p:cNvPr id="264" name="Straight Connector 263"/>
                <p:cNvCxnSpPr/>
                <p:nvPr/>
              </p:nvCxnSpPr>
              <p:spPr bwMode="auto">
                <a:xfrm rot="16200000" flipH="1">
                  <a:off x="6019006" y="2437606"/>
                  <a:ext cx="609600" cy="1588"/>
                </a:xfrm>
                <a:prstGeom prst="line">
                  <a:avLst/>
                </a:prstGeom>
                <a:grpFill/>
                <a:ln w="6350" cap="flat" cmpd="sng" algn="ctr">
                  <a:solidFill>
                    <a:srgbClr val="0000FF"/>
                  </a:solidFill>
                  <a:prstDash val="solid"/>
                  <a:round/>
                  <a:headEnd type="none" w="med" len="med"/>
                  <a:tailEnd type="none" w="med" len="med"/>
                </a:ln>
                <a:effectLst/>
              </p:spPr>
            </p:cxnSp>
            <p:cxnSp>
              <p:nvCxnSpPr>
                <p:cNvPr id="265" name="Straight Connector 264"/>
                <p:cNvCxnSpPr/>
                <p:nvPr/>
              </p:nvCxnSpPr>
              <p:spPr bwMode="auto">
                <a:xfrm rot="10800000">
                  <a:off x="5865812" y="2284412"/>
                  <a:ext cx="611188" cy="1588"/>
                </a:xfrm>
                <a:prstGeom prst="line">
                  <a:avLst/>
                </a:prstGeom>
                <a:grpFill/>
                <a:ln w="6350" cap="flat" cmpd="sng" algn="ctr">
                  <a:solidFill>
                    <a:srgbClr val="0000FF"/>
                  </a:solidFill>
                  <a:prstDash val="solid"/>
                  <a:round/>
                  <a:headEnd type="none" w="med" len="med"/>
                  <a:tailEnd type="none" w="med" len="med"/>
                </a:ln>
                <a:effectLst/>
              </p:spPr>
            </p:cxnSp>
            <p:cxnSp>
              <p:nvCxnSpPr>
                <p:cNvPr id="266" name="Straight Connector 265"/>
                <p:cNvCxnSpPr/>
                <p:nvPr/>
              </p:nvCxnSpPr>
              <p:spPr bwMode="auto">
                <a:xfrm rot="10800000">
                  <a:off x="5862636" y="2438400"/>
                  <a:ext cx="611188" cy="1588"/>
                </a:xfrm>
                <a:prstGeom prst="line">
                  <a:avLst/>
                </a:prstGeom>
                <a:grpFill/>
                <a:ln w="6350" cap="flat" cmpd="sng" algn="ctr">
                  <a:solidFill>
                    <a:srgbClr val="0000FF"/>
                  </a:solidFill>
                  <a:prstDash val="solid"/>
                  <a:round/>
                  <a:headEnd type="none" w="med" len="med"/>
                  <a:tailEnd type="none" w="med" len="med"/>
                </a:ln>
                <a:effectLst/>
              </p:spPr>
            </p:cxnSp>
            <p:cxnSp>
              <p:nvCxnSpPr>
                <p:cNvPr id="267" name="Straight Connector 266"/>
                <p:cNvCxnSpPr/>
                <p:nvPr/>
              </p:nvCxnSpPr>
              <p:spPr bwMode="auto">
                <a:xfrm rot="10800000">
                  <a:off x="5859460" y="2590800"/>
                  <a:ext cx="611188" cy="1588"/>
                </a:xfrm>
                <a:prstGeom prst="line">
                  <a:avLst/>
                </a:prstGeom>
                <a:grpFill/>
                <a:ln w="6350" cap="flat" cmpd="sng" algn="ctr">
                  <a:solidFill>
                    <a:srgbClr val="0000FF"/>
                  </a:solidFill>
                  <a:prstDash val="solid"/>
                  <a:round/>
                  <a:headEnd type="none" w="med" len="med"/>
                  <a:tailEnd type="none" w="med" len="med"/>
                </a:ln>
                <a:effectLst/>
              </p:spPr>
            </p:cxnSp>
          </p:grpSp>
        </p:grpSp>
        <p:sp>
          <p:nvSpPr>
            <p:cNvPr id="701" name="Content Placeholder 2"/>
            <p:cNvSpPr txBox="1">
              <a:spLocks/>
            </p:cNvSpPr>
            <p:nvPr/>
          </p:nvSpPr>
          <p:spPr bwMode="auto">
            <a:xfrm>
              <a:off x="457200" y="1752600"/>
              <a:ext cx="4116387" cy="762000"/>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rgbClr val="000080"/>
                </a:buClr>
                <a:buSzPct val="85000"/>
                <a:buFont typeface="Wingdings" pitchFamily="-110" charset="2"/>
                <a:buChar char="v"/>
                <a:tabLst/>
                <a:defRPr/>
              </a:pPr>
              <a:r>
                <a:rPr kumimoji="0" lang="en-US" sz="1800" b="0" i="0" u="none" strike="noStrike" kern="0" cap="none" spc="0" normalizeH="0" baseline="0" noProof="0" dirty="0" smtClean="0">
                  <a:ln>
                    <a:noFill/>
                  </a:ln>
                  <a:solidFill>
                    <a:schemeClr val="tx1"/>
                  </a:solidFill>
                  <a:effectLst/>
                  <a:uLnTx/>
                  <a:uFillTx/>
                  <a:latin typeface="+mn-lt"/>
                  <a:ea typeface="+mn-ea"/>
                  <a:cs typeface="+mn-cs"/>
                </a:rPr>
                <a:t>Add progressively finer AMR levels as needed (</a:t>
              </a:r>
              <a:r>
                <a:rPr kumimoji="0" lang="en-US" sz="1800" b="1" i="0" u="none" strike="noStrike" kern="0" cap="none" spc="0" normalizeH="0" baseline="0" noProof="0" dirty="0" smtClean="0">
                  <a:ln>
                    <a:noFill/>
                  </a:ln>
                  <a:solidFill>
                    <a:srgbClr val="FF0080"/>
                  </a:solidFill>
                  <a:effectLst/>
                  <a:uLnTx/>
                  <a:uFillTx/>
                  <a:latin typeface="+mn-lt"/>
                  <a:ea typeface="+mn-ea"/>
                  <a:cs typeface="+mn-cs"/>
                </a:rPr>
                <a:t>observe they</a:t>
              </a:r>
              <a:r>
                <a:rPr kumimoji="0" lang="en-US" sz="1800" b="1" i="0" u="none" strike="noStrike" kern="0" cap="none" spc="0" normalizeH="0" noProof="0" dirty="0" smtClean="0">
                  <a:ln>
                    <a:noFill/>
                  </a:ln>
                  <a:solidFill>
                    <a:srgbClr val="FF0080"/>
                  </a:solidFill>
                  <a:effectLst/>
                  <a:uLnTx/>
                  <a:uFillTx/>
                  <a:latin typeface="+mn-lt"/>
                  <a:ea typeface="+mn-ea"/>
                  <a:cs typeface="+mn-cs"/>
                </a:rPr>
                <a:t> can be </a:t>
              </a:r>
              <a:r>
                <a:rPr lang="en-US" sz="1800" b="1" kern="0" dirty="0" smtClean="0">
                  <a:solidFill>
                    <a:srgbClr val="FF0080"/>
                  </a:solidFill>
                  <a:latin typeface="+mn-lt"/>
                  <a:ea typeface="+mn-ea"/>
                  <a:cs typeface="+mn-cs"/>
                </a:rPr>
                <a:t>irregularly shaped</a:t>
              </a:r>
              <a:r>
                <a:rPr lang="en-US" sz="1800" kern="0" dirty="0" smtClean="0">
                  <a:latin typeface="+mn-lt"/>
                  <a:ea typeface="+mn-ea"/>
                  <a:cs typeface="+mn-cs"/>
                </a:rPr>
                <a:t>)</a:t>
              </a:r>
              <a:endParaRPr kumimoji="0" lang="en-US" sz="1600" b="0" i="0" u="none" strike="noStrike" kern="0" cap="none" spc="0" normalizeH="0" baseline="0" noProof="0" dirty="0" smtClean="0">
                <a:ln>
                  <a:noFill/>
                </a:ln>
                <a:solidFill>
                  <a:schemeClr val="tx1"/>
                </a:solidFill>
                <a:effectLst/>
                <a:uLnTx/>
                <a:uFillTx/>
                <a:latin typeface="+mn-lt"/>
                <a:ea typeface="+mn-ea"/>
              </a:endParaRPr>
            </a:p>
          </p:txBody>
        </p:sp>
      </p:grpSp>
      <p:sp>
        <p:nvSpPr>
          <p:cNvPr id="702" name="Content Placeholder 2"/>
          <p:cNvSpPr txBox="1">
            <a:spLocks/>
          </p:cNvSpPr>
          <p:nvPr/>
        </p:nvSpPr>
        <p:spPr bwMode="auto">
          <a:xfrm>
            <a:off x="455613" y="4116387"/>
            <a:ext cx="4573587" cy="2284413"/>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rgbClr val="000080"/>
              </a:buClr>
              <a:buSzPct val="85000"/>
              <a:buFont typeface="Wingdings" pitchFamily="-110" charset="2"/>
              <a:buChar char="v"/>
              <a:tabLst/>
              <a:defRPr/>
            </a:pPr>
            <a:r>
              <a:rPr kumimoji="0" lang="en-US" sz="1800" b="0" i="0" u="none" strike="noStrike" kern="0" cap="none" spc="0" normalizeH="0" baseline="0" noProof="0" dirty="0" smtClean="0">
                <a:ln>
                  <a:noFill/>
                </a:ln>
                <a:solidFill>
                  <a:schemeClr val="tx1"/>
                </a:solidFill>
                <a:effectLst/>
                <a:uLnTx/>
                <a:uFillTx/>
                <a:latin typeface="+mn-lt"/>
                <a:ea typeface="+mn-ea"/>
                <a:cs typeface="+mn-cs"/>
              </a:rPr>
              <a:t>To solve this potentially large</a:t>
            </a:r>
          </a:p>
          <a:p>
            <a:pPr marL="342900" marR="0" lvl="0" indent="-342900" algn="l" defTabSz="914400" rtl="0" eaLnBrk="1" fontAlgn="base" latinLnBrk="0" hangingPunct="1">
              <a:lnSpc>
                <a:spcPct val="100000"/>
              </a:lnSpc>
              <a:spcBef>
                <a:spcPct val="20000"/>
              </a:spcBef>
              <a:spcAft>
                <a:spcPct val="0"/>
              </a:spcAft>
              <a:buClr>
                <a:srgbClr val="000080"/>
              </a:buClr>
              <a:buSzPct val="85000"/>
              <a:tabLst/>
              <a:defRPr/>
            </a:pPr>
            <a:r>
              <a:rPr lang="en-US" sz="1800" kern="0" dirty="0" smtClean="0">
                <a:latin typeface="+mn-lt"/>
                <a:ea typeface="+mn-ea"/>
                <a:cs typeface="+mn-cs"/>
              </a:rPr>
              <a:t>	</a:t>
            </a:r>
            <a:r>
              <a:rPr kumimoji="0" lang="en-US" sz="1800" b="1" i="0" u="none" strike="noStrike" kern="0" cap="none" spc="0" normalizeH="0" baseline="0" noProof="0" dirty="0" smtClean="0">
                <a:ln>
                  <a:noFill/>
                </a:ln>
                <a:solidFill>
                  <a:srgbClr val="0000FF"/>
                </a:solidFill>
                <a:effectLst/>
                <a:uLnTx/>
                <a:uFillTx/>
                <a:latin typeface="+mn-lt"/>
                <a:ea typeface="+mn-ea"/>
                <a:cs typeface="+mn-cs"/>
              </a:rPr>
              <a:t>coarse grid (“bottom”) problem</a:t>
            </a:r>
            <a:r>
              <a:rPr kumimoji="0" lang="en-US" sz="1800" b="0" i="0" u="none" strike="noStrike" kern="0" cap="none" spc="0" normalizeH="0" baseline="0" noProof="0" dirty="0" smtClean="0">
                <a:ln>
                  <a:noFill/>
                </a:ln>
                <a:solidFill>
                  <a:schemeClr val="tx1"/>
                </a:solidFill>
                <a:effectLst/>
                <a:uLnTx/>
                <a:uFillTx/>
                <a:latin typeface="+mn-lt"/>
                <a:ea typeface="+mn-ea"/>
                <a:cs typeface="+mn-cs"/>
              </a:rPr>
              <a:t>, there are a number of approaches:</a:t>
            </a:r>
          </a:p>
          <a:p>
            <a:pPr marL="742950" lvl="1" indent="-285750" eaLnBrk="1" hangingPunct="1">
              <a:spcBef>
                <a:spcPct val="20000"/>
              </a:spcBef>
              <a:buFont typeface="Wingdings" pitchFamily="-110" charset="2"/>
              <a:buChar char="§"/>
              <a:defRPr/>
            </a:pPr>
            <a:r>
              <a:rPr lang="en-US" sz="1400" kern="0" dirty="0" smtClean="0"/>
              <a:t>Direct solver (slow, hard, but works)</a:t>
            </a:r>
          </a:p>
          <a:p>
            <a:pPr marL="742950" lvl="1" indent="-285750" eaLnBrk="1" hangingPunct="1">
              <a:spcBef>
                <a:spcPct val="20000"/>
              </a:spcBef>
              <a:buFont typeface="Wingdings" pitchFamily="-110" charset="2"/>
              <a:buChar char="§"/>
              <a:defRPr/>
            </a:pPr>
            <a:r>
              <a:rPr lang="en-US" sz="1400" kern="0" dirty="0" smtClean="0"/>
              <a:t>Point Relaxation (slow, easy)</a:t>
            </a:r>
          </a:p>
          <a:p>
            <a:pPr marL="742950" marR="0" lvl="1" indent="-285750" algn="l" defTabSz="914400" rtl="0" eaLnBrk="1" fontAlgn="base" latinLnBrk="0" hangingPunct="1">
              <a:lnSpc>
                <a:spcPct val="100000"/>
              </a:lnSpc>
              <a:spcBef>
                <a:spcPct val="20000"/>
              </a:spcBef>
              <a:spcAft>
                <a:spcPct val="0"/>
              </a:spcAft>
              <a:buClrTx/>
              <a:buSzTx/>
              <a:buFont typeface="Wingdings" pitchFamily="-110" charset="2"/>
              <a:buChar char="§"/>
              <a:tabLst/>
              <a:defRPr/>
            </a:pPr>
            <a:r>
              <a:rPr kumimoji="0" lang="en-US" sz="1400" b="0" i="0" u="none" strike="noStrike" kern="0" cap="none" spc="0" normalizeH="0" baseline="0" noProof="0" dirty="0" smtClean="0">
                <a:ln>
                  <a:noFill/>
                </a:ln>
                <a:solidFill>
                  <a:schemeClr val="tx1"/>
                </a:solidFill>
                <a:effectLst/>
                <a:uLnTx/>
                <a:uFillTx/>
                <a:latin typeface="+mn-lt"/>
                <a:ea typeface="+mn-ea"/>
              </a:rPr>
              <a:t>Algebraic </a:t>
            </a:r>
            <a:r>
              <a:rPr kumimoji="0" lang="en-US" sz="1400" b="0" i="0" u="none" strike="noStrike" kern="0" cap="none" spc="0" normalizeH="0" baseline="0" noProof="0" dirty="0" err="1" smtClean="0">
                <a:ln>
                  <a:noFill/>
                </a:ln>
                <a:solidFill>
                  <a:schemeClr val="tx1"/>
                </a:solidFill>
                <a:effectLst/>
                <a:uLnTx/>
                <a:uFillTx/>
                <a:latin typeface="+mn-lt"/>
                <a:ea typeface="+mn-ea"/>
              </a:rPr>
              <a:t>Multigrid</a:t>
            </a:r>
            <a:r>
              <a:rPr kumimoji="0" lang="en-US" sz="1400" b="0" i="0" u="none" strike="noStrike" kern="0" cap="none" spc="0" normalizeH="0" baseline="0" noProof="0" dirty="0" smtClean="0">
                <a:ln>
                  <a:noFill/>
                </a:ln>
                <a:solidFill>
                  <a:schemeClr val="tx1"/>
                </a:solidFill>
                <a:effectLst/>
                <a:uLnTx/>
                <a:uFillTx/>
                <a:latin typeface="+mn-lt"/>
                <a:ea typeface="+mn-ea"/>
              </a:rPr>
              <a:t> (</a:t>
            </a:r>
            <a:r>
              <a:rPr kumimoji="0" lang="en-US" sz="1400" b="1" i="0" u="none" strike="noStrike" kern="0" cap="none" spc="0" normalizeH="0" baseline="0" noProof="0" dirty="0" err="1" smtClean="0">
                <a:ln>
                  <a:noFill/>
                </a:ln>
                <a:solidFill>
                  <a:srgbClr val="0000FF"/>
                </a:solidFill>
                <a:effectLst/>
                <a:uLnTx/>
                <a:uFillTx/>
                <a:latin typeface="+mn-lt"/>
                <a:ea typeface="+mn-ea"/>
              </a:rPr>
              <a:t>Chombo/PETSc</a:t>
            </a:r>
            <a:r>
              <a:rPr lang="en-US" sz="1400" kern="0" dirty="0" smtClean="0">
                <a:latin typeface="+mn-lt"/>
                <a:ea typeface="+mn-ea"/>
              </a:rPr>
              <a:t>)</a:t>
            </a:r>
            <a:endParaRPr kumimoji="0" lang="en-US" sz="1400" b="0" i="0" u="none" strike="noStrike" kern="0" cap="none" spc="0" normalizeH="0" baseline="0" noProof="0" dirty="0" smtClean="0">
              <a:ln>
                <a:noFill/>
              </a:ln>
              <a:solidFill>
                <a:schemeClr val="tx1"/>
              </a:solidFill>
              <a:effectLst/>
              <a:uLnTx/>
              <a:uFillTx/>
              <a:latin typeface="+mn-lt"/>
              <a:ea typeface="+mn-ea"/>
            </a:endParaRPr>
          </a:p>
          <a:p>
            <a:pPr marL="742950" marR="0" lvl="1" indent="-285750" algn="l" defTabSz="914400" rtl="0" eaLnBrk="1" fontAlgn="base" latinLnBrk="0" hangingPunct="1">
              <a:lnSpc>
                <a:spcPct val="100000"/>
              </a:lnSpc>
              <a:spcBef>
                <a:spcPct val="20000"/>
              </a:spcBef>
              <a:spcAft>
                <a:spcPct val="0"/>
              </a:spcAft>
              <a:buClrTx/>
              <a:buSzTx/>
              <a:buFont typeface="Wingdings" pitchFamily="-110" charset="2"/>
              <a:buChar char="§"/>
              <a:tabLst/>
              <a:defRPr/>
            </a:pPr>
            <a:r>
              <a:rPr kumimoji="0" lang="en-US" sz="1400" i="0" u="none" strike="noStrike" kern="0" cap="none" spc="0" normalizeH="0" baseline="0" noProof="0" dirty="0" smtClean="0">
                <a:ln>
                  <a:noFill/>
                </a:ln>
                <a:solidFill>
                  <a:srgbClr val="000000"/>
                </a:solidFill>
                <a:effectLst/>
                <a:uLnTx/>
                <a:uFillTx/>
                <a:latin typeface="+mn-lt"/>
                <a:ea typeface="+mn-ea"/>
              </a:rPr>
              <a:t>Use </a:t>
            </a:r>
            <a:r>
              <a:rPr kumimoji="0" lang="en-US" sz="1400" i="0" u="none" strike="noStrike" kern="0" cap="none" spc="0" normalizeH="0" noProof="0" dirty="0" err="1" smtClean="0">
                <a:ln>
                  <a:noFill/>
                </a:ln>
                <a:solidFill>
                  <a:srgbClr val="000000"/>
                </a:solidFill>
                <a:effectLst/>
                <a:uLnTx/>
                <a:uFillTx/>
                <a:latin typeface="+mn-lt"/>
                <a:ea typeface="+mn-ea"/>
              </a:rPr>
              <a:t>i</a:t>
            </a:r>
            <a:r>
              <a:rPr lang="en-US" sz="1400" kern="0" dirty="0" err="1" smtClean="0">
                <a:solidFill>
                  <a:srgbClr val="000000"/>
                </a:solidFill>
              </a:rPr>
              <a:t>terative</a:t>
            </a:r>
            <a:r>
              <a:rPr lang="en-US" sz="1400" kern="0" dirty="0" smtClean="0">
                <a:solidFill>
                  <a:srgbClr val="000000"/>
                </a:solidFill>
              </a:rPr>
              <a:t> </a:t>
            </a:r>
            <a:r>
              <a:rPr kumimoji="0" lang="en-US" sz="1400" i="0" u="none" strike="noStrike" kern="0" cap="none" spc="0" normalizeH="0" baseline="0" noProof="0" dirty="0" smtClean="0">
                <a:ln>
                  <a:noFill/>
                </a:ln>
                <a:solidFill>
                  <a:srgbClr val="000000"/>
                </a:solidFill>
                <a:effectLst/>
                <a:uLnTx/>
                <a:uFillTx/>
                <a:latin typeface="+mn-lt"/>
                <a:ea typeface="+mn-ea"/>
              </a:rPr>
              <a:t>Solver </a:t>
            </a:r>
            <a:r>
              <a:rPr lang="en-US" sz="1400" kern="0" dirty="0" smtClean="0">
                <a:solidFill>
                  <a:srgbClr val="000000"/>
                </a:solidFill>
                <a:latin typeface="+mn-lt"/>
                <a:ea typeface="+mn-ea"/>
              </a:rPr>
              <a:t>like </a:t>
            </a:r>
            <a:r>
              <a:rPr lang="en-US" sz="1400" kern="0" dirty="0" err="1" smtClean="0">
                <a:solidFill>
                  <a:srgbClr val="000000"/>
                </a:solidFill>
                <a:latin typeface="+mn-lt"/>
                <a:ea typeface="+mn-ea"/>
              </a:rPr>
              <a:t>BiCGStab</a:t>
            </a:r>
            <a:r>
              <a:rPr lang="en-US" sz="1400" kern="0" dirty="0" smtClean="0">
                <a:solidFill>
                  <a:srgbClr val="000000"/>
                </a:solidFill>
                <a:latin typeface="+mn-lt"/>
                <a:ea typeface="+mn-ea"/>
              </a:rPr>
              <a:t> (</a:t>
            </a:r>
            <a:r>
              <a:rPr lang="en-US" sz="1400" b="1" kern="0" dirty="0" err="1" smtClean="0">
                <a:solidFill>
                  <a:srgbClr val="0000FF"/>
                </a:solidFill>
                <a:latin typeface="+mn-lt"/>
                <a:ea typeface="+mn-ea"/>
              </a:rPr>
              <a:t>BoxLib</a:t>
            </a:r>
            <a:r>
              <a:rPr lang="en-US" sz="1400" kern="0" dirty="0" smtClean="0">
                <a:solidFill>
                  <a:srgbClr val="000000"/>
                </a:solidFill>
                <a:latin typeface="+mn-lt"/>
                <a:ea typeface="+mn-ea"/>
              </a:rPr>
              <a:t>)</a:t>
            </a:r>
            <a:endParaRPr kumimoji="0" lang="en-US" sz="1400" i="0" u="none" strike="noStrike" kern="0" cap="none" spc="0" normalizeH="0" baseline="0" noProof="0" dirty="0" smtClean="0">
              <a:ln>
                <a:noFill/>
              </a:ln>
              <a:solidFill>
                <a:srgbClr val="000000"/>
              </a:solidFill>
              <a:effectLst/>
              <a:uLnTx/>
              <a:uFillTx/>
              <a:latin typeface="+mn-lt"/>
              <a:ea typeface="+mn-ea"/>
            </a:endParaRPr>
          </a:p>
        </p:txBody>
      </p:sp>
      <p:grpSp>
        <p:nvGrpSpPr>
          <p:cNvPr id="44" name="Group 706"/>
          <p:cNvGrpSpPr/>
          <p:nvPr/>
        </p:nvGrpSpPr>
        <p:grpSpPr>
          <a:xfrm>
            <a:off x="455613" y="1524000"/>
            <a:ext cx="8307387" cy="3810000"/>
            <a:chOff x="455613" y="1524000"/>
            <a:chExt cx="8307387" cy="3810000"/>
          </a:xfrm>
        </p:grpSpPr>
        <p:sp>
          <p:nvSpPr>
            <p:cNvPr id="699" name="Rectangle 698"/>
            <p:cNvSpPr/>
            <p:nvPr/>
          </p:nvSpPr>
          <p:spPr bwMode="auto">
            <a:xfrm>
              <a:off x="4953000" y="1524000"/>
              <a:ext cx="3810000" cy="3810000"/>
            </a:xfrm>
            <a:prstGeom prst="rect">
              <a:avLst/>
            </a:prstGeom>
            <a:solidFill>
              <a:schemeClr val="bg1">
                <a:alpha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700" name="Content Placeholder 2"/>
            <p:cNvSpPr txBox="1">
              <a:spLocks/>
            </p:cNvSpPr>
            <p:nvPr/>
          </p:nvSpPr>
          <p:spPr bwMode="auto">
            <a:xfrm>
              <a:off x="455613" y="2592387"/>
              <a:ext cx="4116387" cy="1217613"/>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rgbClr val="000080"/>
                </a:buClr>
                <a:buSzPct val="85000"/>
                <a:buFont typeface="Wingdings" pitchFamily="-110" charset="2"/>
                <a:buChar char="v"/>
                <a:tabLst/>
                <a:defRPr/>
              </a:pPr>
              <a:r>
                <a:rPr kumimoji="0" lang="en-US" sz="1800" b="0" i="0" u="none" strike="noStrike" kern="0" cap="none" spc="0" normalizeH="0" baseline="0" noProof="0" dirty="0" smtClean="0">
                  <a:ln>
                    <a:noFill/>
                  </a:ln>
                  <a:solidFill>
                    <a:schemeClr val="tx1"/>
                  </a:solidFill>
                  <a:effectLst/>
                  <a:uLnTx/>
                  <a:uFillTx/>
                  <a:latin typeface="+mn-lt"/>
                  <a:ea typeface="+mn-ea"/>
                  <a:cs typeface="+mn-cs"/>
                </a:rPr>
                <a:t>One </a:t>
              </a:r>
              <a:r>
                <a:rPr lang="en-US" sz="1800" kern="0" dirty="0" smtClean="0">
                  <a:latin typeface="+mn-lt"/>
                  <a:ea typeface="+mn-ea"/>
                  <a:cs typeface="+mn-cs"/>
                </a:rPr>
                <a:t>often </a:t>
              </a:r>
              <a:r>
                <a:rPr kumimoji="0" lang="en-US" sz="1800" b="0" i="0" u="none" strike="noStrike" kern="0" cap="none" spc="0" normalizeH="0" baseline="0" noProof="0" dirty="0" smtClean="0">
                  <a:ln>
                    <a:noFill/>
                  </a:ln>
                  <a:solidFill>
                    <a:schemeClr val="tx1"/>
                  </a:solidFill>
                  <a:effectLst/>
                  <a:uLnTx/>
                  <a:uFillTx/>
                  <a:latin typeface="+mn-lt"/>
                  <a:ea typeface="+mn-ea"/>
                  <a:cs typeface="+mn-cs"/>
                </a:rPr>
                <a:t>performs a MG solve one</a:t>
              </a:r>
              <a:r>
                <a:rPr kumimoji="0" lang="en-US" sz="1800" b="0" i="0" u="none" strike="noStrike" kern="0" cap="none" spc="0" normalizeH="0" noProof="0" dirty="0" smtClean="0">
                  <a:ln>
                    <a:noFill/>
                  </a:ln>
                  <a:solidFill>
                    <a:schemeClr val="tx1"/>
                  </a:solidFill>
                  <a:effectLst/>
                  <a:uLnTx/>
                  <a:uFillTx/>
                  <a:latin typeface="+mn-lt"/>
                  <a:ea typeface="+mn-ea"/>
                  <a:cs typeface="+mn-cs"/>
                </a:rPr>
                <a:t> one AMR level at a time.</a:t>
              </a:r>
              <a:endParaRPr kumimoji="0" lang="en-US" sz="1800" b="0" i="0" u="none" strike="noStrike" kern="0" cap="none" spc="0" normalizeH="0" baseline="0" noProof="0" dirty="0" smtClean="0">
                <a:ln>
                  <a:noFill/>
                </a:ln>
                <a:solidFill>
                  <a:schemeClr val="tx1"/>
                </a:solidFill>
                <a:effectLst/>
                <a:uLnTx/>
                <a:uFillTx/>
                <a:latin typeface="+mn-lt"/>
                <a:ea typeface="+mn-ea"/>
                <a:cs typeface="+mn-cs"/>
              </a:endParaRPr>
            </a:p>
          </p:txBody>
        </p:sp>
      </p:grpSp>
      <p:grpSp>
        <p:nvGrpSpPr>
          <p:cNvPr id="46" name="Group 675"/>
          <p:cNvGrpSpPr/>
          <p:nvPr/>
        </p:nvGrpSpPr>
        <p:grpSpPr>
          <a:xfrm>
            <a:off x="6096000" y="2514600"/>
            <a:ext cx="1524000" cy="1828800"/>
            <a:chOff x="9601200" y="4800600"/>
            <a:chExt cx="1524000" cy="1828800"/>
          </a:xfrm>
        </p:grpSpPr>
        <p:sp>
          <p:nvSpPr>
            <p:cNvPr id="674" name="Rectangle 673"/>
            <p:cNvSpPr/>
            <p:nvPr/>
          </p:nvSpPr>
          <p:spPr bwMode="auto">
            <a:xfrm>
              <a:off x="9901236" y="5410200"/>
              <a:ext cx="1222376" cy="609600"/>
            </a:xfrm>
            <a:prstGeom prst="rect">
              <a:avLst/>
            </a:prstGeom>
            <a:solidFill>
              <a:srgbClr val="FFDFEF"/>
            </a:solidFill>
            <a:ln w="12700" cap="flat" cmpd="sng" algn="ctr">
              <a:solidFill>
                <a:srgbClr val="FF008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sp>
          <p:nvSpPr>
            <p:cNvPr id="5" name="Rectangle 4"/>
            <p:cNvSpPr/>
            <p:nvPr/>
          </p:nvSpPr>
          <p:spPr bwMode="auto">
            <a:xfrm>
              <a:off x="9610728" y="6019800"/>
              <a:ext cx="609600" cy="609600"/>
            </a:xfrm>
            <a:prstGeom prst="rect">
              <a:avLst/>
            </a:prstGeom>
            <a:solidFill>
              <a:srgbClr val="FFDFEF"/>
            </a:solidFill>
            <a:ln w="12700" cap="flat" cmpd="sng" algn="ctr">
              <a:solidFill>
                <a:srgbClr val="FF008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7" name="Straight Connector 6"/>
            <p:cNvCxnSpPr/>
            <p:nvPr/>
          </p:nvCxnSpPr>
          <p:spPr bwMode="auto">
            <a:xfrm rot="16200000" flipH="1">
              <a:off x="9611522" y="6323806"/>
              <a:ext cx="609600"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8" name="Straight Connector 7"/>
            <p:cNvCxnSpPr/>
            <p:nvPr/>
          </p:nvCxnSpPr>
          <p:spPr bwMode="auto">
            <a:xfrm rot="16200000" flipH="1">
              <a:off x="9381334" y="6323806"/>
              <a:ext cx="609600"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9" name="Straight Connector 8"/>
            <p:cNvCxnSpPr/>
            <p:nvPr/>
          </p:nvCxnSpPr>
          <p:spPr bwMode="auto">
            <a:xfrm rot="16200000" flipH="1">
              <a:off x="9457534" y="6323806"/>
              <a:ext cx="609600"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10" name="Straight Connector 9"/>
            <p:cNvCxnSpPr/>
            <p:nvPr/>
          </p:nvCxnSpPr>
          <p:spPr bwMode="auto">
            <a:xfrm rot="16200000" flipH="1">
              <a:off x="9533734" y="6323806"/>
              <a:ext cx="609600"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11" name="Straight Connector 10"/>
            <p:cNvCxnSpPr/>
            <p:nvPr/>
          </p:nvCxnSpPr>
          <p:spPr bwMode="auto">
            <a:xfrm rot="16200000" flipH="1">
              <a:off x="9687722" y="6323806"/>
              <a:ext cx="609600"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12" name="Straight Connector 11"/>
            <p:cNvCxnSpPr/>
            <p:nvPr/>
          </p:nvCxnSpPr>
          <p:spPr bwMode="auto">
            <a:xfrm rot="16200000" flipH="1">
              <a:off x="9762334" y="6323806"/>
              <a:ext cx="609600"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13" name="Straight Connector 12"/>
            <p:cNvCxnSpPr/>
            <p:nvPr/>
          </p:nvCxnSpPr>
          <p:spPr bwMode="auto">
            <a:xfrm rot="16200000" flipH="1">
              <a:off x="9840122" y="6323806"/>
              <a:ext cx="609600"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14" name="Straight Connector 13"/>
            <p:cNvCxnSpPr/>
            <p:nvPr/>
          </p:nvCxnSpPr>
          <p:spPr bwMode="auto">
            <a:xfrm rot="10800000">
              <a:off x="9610728" y="6094412"/>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16" name="Straight Connector 15"/>
            <p:cNvCxnSpPr/>
            <p:nvPr/>
          </p:nvCxnSpPr>
          <p:spPr bwMode="auto">
            <a:xfrm rot="10800000">
              <a:off x="9609140" y="6170612"/>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17" name="Straight Connector 16"/>
            <p:cNvCxnSpPr/>
            <p:nvPr/>
          </p:nvCxnSpPr>
          <p:spPr bwMode="auto">
            <a:xfrm rot="10800000">
              <a:off x="9607552" y="6246812"/>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18" name="Straight Connector 17"/>
            <p:cNvCxnSpPr/>
            <p:nvPr/>
          </p:nvCxnSpPr>
          <p:spPr bwMode="auto">
            <a:xfrm rot="10800000">
              <a:off x="9605964" y="6324600"/>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19" name="Straight Connector 18"/>
            <p:cNvCxnSpPr/>
            <p:nvPr/>
          </p:nvCxnSpPr>
          <p:spPr bwMode="auto">
            <a:xfrm rot="10800000">
              <a:off x="9604376" y="6400800"/>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20" name="Straight Connector 19"/>
            <p:cNvCxnSpPr/>
            <p:nvPr/>
          </p:nvCxnSpPr>
          <p:spPr bwMode="auto">
            <a:xfrm rot="10800000">
              <a:off x="9602788" y="6477000"/>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21" name="Straight Connector 20"/>
            <p:cNvCxnSpPr/>
            <p:nvPr/>
          </p:nvCxnSpPr>
          <p:spPr bwMode="auto">
            <a:xfrm rot="10800000">
              <a:off x="9601200" y="6553200"/>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270" name="Straight Connector 269"/>
            <p:cNvCxnSpPr/>
            <p:nvPr/>
          </p:nvCxnSpPr>
          <p:spPr bwMode="auto">
            <a:xfrm rot="16200000" flipH="1">
              <a:off x="9905206" y="5714206"/>
              <a:ext cx="609600"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271" name="Straight Connector 270"/>
            <p:cNvCxnSpPr/>
            <p:nvPr/>
          </p:nvCxnSpPr>
          <p:spPr bwMode="auto">
            <a:xfrm rot="16200000" flipH="1">
              <a:off x="9675018" y="5714206"/>
              <a:ext cx="609600"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272" name="Straight Connector 271"/>
            <p:cNvCxnSpPr/>
            <p:nvPr/>
          </p:nvCxnSpPr>
          <p:spPr bwMode="auto">
            <a:xfrm rot="16200000" flipH="1">
              <a:off x="9751218" y="5714206"/>
              <a:ext cx="609600"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273" name="Straight Connector 272"/>
            <p:cNvCxnSpPr/>
            <p:nvPr/>
          </p:nvCxnSpPr>
          <p:spPr bwMode="auto">
            <a:xfrm rot="16200000" flipH="1">
              <a:off x="9827418" y="5714206"/>
              <a:ext cx="609600"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274" name="Straight Connector 273"/>
            <p:cNvCxnSpPr/>
            <p:nvPr/>
          </p:nvCxnSpPr>
          <p:spPr bwMode="auto">
            <a:xfrm rot="16200000" flipH="1">
              <a:off x="9981406" y="5714206"/>
              <a:ext cx="609600"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275" name="Straight Connector 274"/>
            <p:cNvCxnSpPr/>
            <p:nvPr/>
          </p:nvCxnSpPr>
          <p:spPr bwMode="auto">
            <a:xfrm rot="16200000" flipH="1">
              <a:off x="10056018" y="5714206"/>
              <a:ext cx="609600"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276" name="Straight Connector 275"/>
            <p:cNvCxnSpPr/>
            <p:nvPr/>
          </p:nvCxnSpPr>
          <p:spPr bwMode="auto">
            <a:xfrm rot="16200000" flipH="1">
              <a:off x="10133806" y="5714206"/>
              <a:ext cx="609600"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277" name="Straight Connector 276"/>
            <p:cNvCxnSpPr/>
            <p:nvPr/>
          </p:nvCxnSpPr>
          <p:spPr bwMode="auto">
            <a:xfrm rot="10800000">
              <a:off x="9904412" y="5484812"/>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278" name="Straight Connector 277"/>
            <p:cNvCxnSpPr/>
            <p:nvPr/>
          </p:nvCxnSpPr>
          <p:spPr bwMode="auto">
            <a:xfrm rot="10800000">
              <a:off x="9902824" y="5561012"/>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279" name="Straight Connector 278"/>
            <p:cNvCxnSpPr/>
            <p:nvPr/>
          </p:nvCxnSpPr>
          <p:spPr bwMode="auto">
            <a:xfrm rot="10800000">
              <a:off x="9901236" y="5637212"/>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280" name="Straight Connector 279"/>
            <p:cNvCxnSpPr/>
            <p:nvPr/>
          </p:nvCxnSpPr>
          <p:spPr bwMode="auto">
            <a:xfrm rot="10800000">
              <a:off x="9899648" y="5715000"/>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281" name="Straight Connector 280"/>
            <p:cNvCxnSpPr/>
            <p:nvPr/>
          </p:nvCxnSpPr>
          <p:spPr bwMode="auto">
            <a:xfrm rot="10800000">
              <a:off x="9898060" y="5791200"/>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282" name="Straight Connector 281"/>
            <p:cNvCxnSpPr/>
            <p:nvPr/>
          </p:nvCxnSpPr>
          <p:spPr bwMode="auto">
            <a:xfrm rot="10800000">
              <a:off x="9896472" y="5867400"/>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283" name="Straight Connector 282"/>
            <p:cNvCxnSpPr/>
            <p:nvPr/>
          </p:nvCxnSpPr>
          <p:spPr bwMode="auto">
            <a:xfrm rot="10800000">
              <a:off x="9894884" y="5943600"/>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675" name="Straight Connector 674"/>
            <p:cNvCxnSpPr/>
            <p:nvPr/>
          </p:nvCxnSpPr>
          <p:spPr bwMode="auto">
            <a:xfrm rot="16200000" flipH="1">
              <a:off x="10211594" y="5714206"/>
              <a:ext cx="609600"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286" name="Straight Connector 285"/>
            <p:cNvCxnSpPr/>
            <p:nvPr/>
          </p:nvCxnSpPr>
          <p:spPr bwMode="auto">
            <a:xfrm rot="16200000" flipH="1">
              <a:off x="10514806" y="5714206"/>
              <a:ext cx="609600"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287" name="Straight Connector 286"/>
            <p:cNvCxnSpPr/>
            <p:nvPr/>
          </p:nvCxnSpPr>
          <p:spPr bwMode="auto">
            <a:xfrm rot="16200000" flipH="1">
              <a:off x="10284618" y="5714206"/>
              <a:ext cx="609600"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288" name="Straight Connector 287"/>
            <p:cNvCxnSpPr/>
            <p:nvPr/>
          </p:nvCxnSpPr>
          <p:spPr bwMode="auto">
            <a:xfrm rot="16200000" flipH="1">
              <a:off x="10360818" y="5714206"/>
              <a:ext cx="609600"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289" name="Straight Connector 288"/>
            <p:cNvCxnSpPr/>
            <p:nvPr/>
          </p:nvCxnSpPr>
          <p:spPr bwMode="auto">
            <a:xfrm rot="16200000" flipH="1">
              <a:off x="10437018" y="5714206"/>
              <a:ext cx="609600"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290" name="Straight Connector 289"/>
            <p:cNvCxnSpPr/>
            <p:nvPr/>
          </p:nvCxnSpPr>
          <p:spPr bwMode="auto">
            <a:xfrm rot="16200000" flipH="1">
              <a:off x="10591006" y="5714206"/>
              <a:ext cx="609600"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291" name="Straight Connector 290"/>
            <p:cNvCxnSpPr/>
            <p:nvPr/>
          </p:nvCxnSpPr>
          <p:spPr bwMode="auto">
            <a:xfrm rot="16200000" flipH="1">
              <a:off x="10665618" y="5714206"/>
              <a:ext cx="609600"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292" name="Straight Connector 291"/>
            <p:cNvCxnSpPr/>
            <p:nvPr/>
          </p:nvCxnSpPr>
          <p:spPr bwMode="auto">
            <a:xfrm rot="16200000" flipH="1">
              <a:off x="10743406" y="5714206"/>
              <a:ext cx="609600"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293" name="Straight Connector 292"/>
            <p:cNvCxnSpPr/>
            <p:nvPr/>
          </p:nvCxnSpPr>
          <p:spPr bwMode="auto">
            <a:xfrm rot="10800000">
              <a:off x="10514012" y="5484812"/>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294" name="Straight Connector 293"/>
            <p:cNvCxnSpPr/>
            <p:nvPr/>
          </p:nvCxnSpPr>
          <p:spPr bwMode="auto">
            <a:xfrm rot="10800000">
              <a:off x="10512424" y="5561012"/>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295" name="Straight Connector 294"/>
            <p:cNvCxnSpPr/>
            <p:nvPr/>
          </p:nvCxnSpPr>
          <p:spPr bwMode="auto">
            <a:xfrm rot="10800000">
              <a:off x="10510836" y="5637212"/>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296" name="Straight Connector 295"/>
            <p:cNvCxnSpPr/>
            <p:nvPr/>
          </p:nvCxnSpPr>
          <p:spPr bwMode="auto">
            <a:xfrm rot="10800000">
              <a:off x="10509248" y="5715000"/>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297" name="Straight Connector 296"/>
            <p:cNvCxnSpPr/>
            <p:nvPr/>
          </p:nvCxnSpPr>
          <p:spPr bwMode="auto">
            <a:xfrm rot="10800000">
              <a:off x="10507660" y="5791200"/>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298" name="Straight Connector 297"/>
            <p:cNvCxnSpPr/>
            <p:nvPr/>
          </p:nvCxnSpPr>
          <p:spPr bwMode="auto">
            <a:xfrm rot="10800000">
              <a:off x="10506072" y="5867400"/>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299" name="Straight Connector 298"/>
            <p:cNvCxnSpPr/>
            <p:nvPr/>
          </p:nvCxnSpPr>
          <p:spPr bwMode="auto">
            <a:xfrm rot="10800000">
              <a:off x="10504484" y="5943600"/>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sp>
          <p:nvSpPr>
            <p:cNvPr id="301" name="Rectangle 300"/>
            <p:cNvSpPr/>
            <p:nvPr/>
          </p:nvSpPr>
          <p:spPr bwMode="auto">
            <a:xfrm>
              <a:off x="10209212" y="4800600"/>
              <a:ext cx="609600" cy="609600"/>
            </a:xfrm>
            <a:prstGeom prst="rect">
              <a:avLst/>
            </a:prstGeom>
            <a:solidFill>
              <a:srgbClr val="FFDFEF"/>
            </a:solidFill>
            <a:ln w="12700" cap="flat" cmpd="sng" algn="ctr">
              <a:solidFill>
                <a:srgbClr val="FF008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302" name="Straight Connector 301"/>
            <p:cNvCxnSpPr/>
            <p:nvPr/>
          </p:nvCxnSpPr>
          <p:spPr bwMode="auto">
            <a:xfrm rot="16200000" flipH="1">
              <a:off x="10210006" y="5104606"/>
              <a:ext cx="609600"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303" name="Straight Connector 302"/>
            <p:cNvCxnSpPr/>
            <p:nvPr/>
          </p:nvCxnSpPr>
          <p:spPr bwMode="auto">
            <a:xfrm rot="16200000" flipH="1">
              <a:off x="9979818" y="5104606"/>
              <a:ext cx="609600"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304" name="Straight Connector 303"/>
            <p:cNvCxnSpPr/>
            <p:nvPr/>
          </p:nvCxnSpPr>
          <p:spPr bwMode="auto">
            <a:xfrm rot="16200000" flipH="1">
              <a:off x="10056018" y="5104606"/>
              <a:ext cx="609600"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305" name="Straight Connector 304"/>
            <p:cNvCxnSpPr/>
            <p:nvPr/>
          </p:nvCxnSpPr>
          <p:spPr bwMode="auto">
            <a:xfrm rot="16200000" flipH="1">
              <a:off x="10132218" y="5104606"/>
              <a:ext cx="609600"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306" name="Straight Connector 305"/>
            <p:cNvCxnSpPr/>
            <p:nvPr/>
          </p:nvCxnSpPr>
          <p:spPr bwMode="auto">
            <a:xfrm rot="16200000" flipH="1">
              <a:off x="10286206" y="5104606"/>
              <a:ext cx="609600"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307" name="Straight Connector 306"/>
            <p:cNvCxnSpPr/>
            <p:nvPr/>
          </p:nvCxnSpPr>
          <p:spPr bwMode="auto">
            <a:xfrm rot="16200000" flipH="1">
              <a:off x="10360818" y="5104606"/>
              <a:ext cx="609600"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308" name="Straight Connector 307"/>
            <p:cNvCxnSpPr/>
            <p:nvPr/>
          </p:nvCxnSpPr>
          <p:spPr bwMode="auto">
            <a:xfrm rot="16200000" flipH="1">
              <a:off x="10438606" y="5104606"/>
              <a:ext cx="609600"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309" name="Straight Connector 308"/>
            <p:cNvCxnSpPr/>
            <p:nvPr/>
          </p:nvCxnSpPr>
          <p:spPr bwMode="auto">
            <a:xfrm rot="10800000">
              <a:off x="10209212" y="4875212"/>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310" name="Straight Connector 309"/>
            <p:cNvCxnSpPr/>
            <p:nvPr/>
          </p:nvCxnSpPr>
          <p:spPr bwMode="auto">
            <a:xfrm rot="10800000">
              <a:off x="10207624" y="4951412"/>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311" name="Straight Connector 310"/>
            <p:cNvCxnSpPr/>
            <p:nvPr/>
          </p:nvCxnSpPr>
          <p:spPr bwMode="auto">
            <a:xfrm rot="10800000">
              <a:off x="10206036" y="5027612"/>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312" name="Straight Connector 311"/>
            <p:cNvCxnSpPr/>
            <p:nvPr/>
          </p:nvCxnSpPr>
          <p:spPr bwMode="auto">
            <a:xfrm rot="10800000">
              <a:off x="10204448" y="5105400"/>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313" name="Straight Connector 312"/>
            <p:cNvCxnSpPr/>
            <p:nvPr/>
          </p:nvCxnSpPr>
          <p:spPr bwMode="auto">
            <a:xfrm rot="10800000">
              <a:off x="10202860" y="5181600"/>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314" name="Straight Connector 313"/>
            <p:cNvCxnSpPr/>
            <p:nvPr/>
          </p:nvCxnSpPr>
          <p:spPr bwMode="auto">
            <a:xfrm rot="10800000">
              <a:off x="10201272" y="5257800"/>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315" name="Straight Connector 314"/>
            <p:cNvCxnSpPr/>
            <p:nvPr/>
          </p:nvCxnSpPr>
          <p:spPr bwMode="auto">
            <a:xfrm rot="10800000">
              <a:off x="10199684" y="5334000"/>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grpSp>
      <p:grpSp>
        <p:nvGrpSpPr>
          <p:cNvPr id="47" name="Group 677"/>
          <p:cNvGrpSpPr/>
          <p:nvPr/>
        </p:nvGrpSpPr>
        <p:grpSpPr>
          <a:xfrm>
            <a:off x="6096000" y="2514600"/>
            <a:ext cx="1531940" cy="1828800"/>
            <a:chOff x="9372600" y="1600200"/>
            <a:chExt cx="1531940" cy="1828800"/>
          </a:xfrm>
        </p:grpSpPr>
        <p:sp>
          <p:nvSpPr>
            <p:cNvPr id="649" name="Rectangle 648"/>
            <p:cNvSpPr/>
            <p:nvPr/>
          </p:nvSpPr>
          <p:spPr bwMode="auto">
            <a:xfrm>
              <a:off x="9677400" y="2209800"/>
              <a:ext cx="1227140" cy="609600"/>
            </a:xfrm>
            <a:prstGeom prst="rect">
              <a:avLst/>
            </a:prstGeom>
            <a:solidFill>
              <a:srgbClr val="FFDFEF"/>
            </a:solidFill>
            <a:ln w="12700" cap="flat" cmpd="sng" algn="ctr">
              <a:solidFill>
                <a:srgbClr val="FF008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650" name="Straight Connector 649"/>
            <p:cNvCxnSpPr/>
            <p:nvPr/>
          </p:nvCxnSpPr>
          <p:spPr bwMode="auto">
            <a:xfrm rot="16200000" flipH="1">
              <a:off x="10295734" y="2513806"/>
              <a:ext cx="609600"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651" name="Straight Connector 650"/>
            <p:cNvCxnSpPr/>
            <p:nvPr/>
          </p:nvCxnSpPr>
          <p:spPr bwMode="auto">
            <a:xfrm rot="16200000" flipH="1">
              <a:off x="10141746" y="2513806"/>
              <a:ext cx="609600"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652" name="Straight Connector 651"/>
            <p:cNvCxnSpPr/>
            <p:nvPr/>
          </p:nvCxnSpPr>
          <p:spPr bwMode="auto">
            <a:xfrm rot="16200000" flipH="1">
              <a:off x="10446546" y="2513806"/>
              <a:ext cx="609600"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653" name="Straight Connector 652"/>
            <p:cNvCxnSpPr/>
            <p:nvPr/>
          </p:nvCxnSpPr>
          <p:spPr bwMode="auto">
            <a:xfrm rot="10800000">
              <a:off x="10293352" y="2360612"/>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654" name="Straight Connector 653"/>
            <p:cNvCxnSpPr/>
            <p:nvPr/>
          </p:nvCxnSpPr>
          <p:spPr bwMode="auto">
            <a:xfrm rot="10800000">
              <a:off x="10290176" y="2514600"/>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655" name="Straight Connector 654"/>
            <p:cNvCxnSpPr/>
            <p:nvPr/>
          </p:nvCxnSpPr>
          <p:spPr bwMode="auto">
            <a:xfrm rot="10800000">
              <a:off x="10287000" y="2667000"/>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sp>
          <p:nvSpPr>
            <p:cNvPr id="24" name="Rectangle 23"/>
            <p:cNvSpPr/>
            <p:nvPr/>
          </p:nvSpPr>
          <p:spPr bwMode="auto">
            <a:xfrm>
              <a:off x="9990140" y="1600200"/>
              <a:ext cx="609600" cy="609600"/>
            </a:xfrm>
            <a:prstGeom prst="rect">
              <a:avLst/>
            </a:prstGeom>
            <a:solidFill>
              <a:srgbClr val="FFDFEF"/>
            </a:solidFill>
            <a:ln w="12700" cap="flat" cmpd="sng" algn="ctr">
              <a:solidFill>
                <a:srgbClr val="FF008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25" name="Straight Connector 24"/>
            <p:cNvCxnSpPr/>
            <p:nvPr/>
          </p:nvCxnSpPr>
          <p:spPr bwMode="auto">
            <a:xfrm rot="5400000">
              <a:off x="9679385" y="2207815"/>
              <a:ext cx="1219200" cy="3970"/>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27" name="Straight Connector 26"/>
            <p:cNvCxnSpPr/>
            <p:nvPr/>
          </p:nvCxnSpPr>
          <p:spPr bwMode="auto">
            <a:xfrm rot="16200000" flipH="1">
              <a:off x="9836946" y="1904206"/>
              <a:ext cx="609600"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30" name="Straight Connector 29"/>
            <p:cNvCxnSpPr/>
            <p:nvPr/>
          </p:nvCxnSpPr>
          <p:spPr bwMode="auto">
            <a:xfrm rot="16200000" flipH="1">
              <a:off x="10141746" y="1904206"/>
              <a:ext cx="609600"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33" name="Straight Connector 32"/>
            <p:cNvCxnSpPr/>
            <p:nvPr/>
          </p:nvCxnSpPr>
          <p:spPr bwMode="auto">
            <a:xfrm rot="10800000">
              <a:off x="9988552" y="1751012"/>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35" name="Straight Connector 34"/>
            <p:cNvCxnSpPr/>
            <p:nvPr/>
          </p:nvCxnSpPr>
          <p:spPr bwMode="auto">
            <a:xfrm rot="10800000">
              <a:off x="9985376" y="1905000"/>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37" name="Straight Connector 36"/>
            <p:cNvCxnSpPr/>
            <p:nvPr/>
          </p:nvCxnSpPr>
          <p:spPr bwMode="auto">
            <a:xfrm rot="10800000">
              <a:off x="9982200" y="2057400"/>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634" name="Straight Connector 633"/>
            <p:cNvCxnSpPr/>
            <p:nvPr/>
          </p:nvCxnSpPr>
          <p:spPr bwMode="auto">
            <a:xfrm rot="16200000" flipH="1">
              <a:off x="9678194" y="2513806"/>
              <a:ext cx="609600"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635" name="Straight Connector 634"/>
            <p:cNvCxnSpPr/>
            <p:nvPr/>
          </p:nvCxnSpPr>
          <p:spPr bwMode="auto">
            <a:xfrm rot="16200000" flipH="1">
              <a:off x="9524206" y="2513806"/>
              <a:ext cx="609600"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636" name="Straight Connector 635"/>
            <p:cNvCxnSpPr/>
            <p:nvPr/>
          </p:nvCxnSpPr>
          <p:spPr bwMode="auto">
            <a:xfrm rot="16200000" flipH="1">
              <a:off x="9829006" y="2513806"/>
              <a:ext cx="609600"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637" name="Straight Connector 636"/>
            <p:cNvCxnSpPr/>
            <p:nvPr/>
          </p:nvCxnSpPr>
          <p:spPr bwMode="auto">
            <a:xfrm rot="10800000">
              <a:off x="9675812" y="2360612"/>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638" name="Straight Connector 637"/>
            <p:cNvCxnSpPr/>
            <p:nvPr/>
          </p:nvCxnSpPr>
          <p:spPr bwMode="auto">
            <a:xfrm rot="10800000">
              <a:off x="9672636" y="2514600"/>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639" name="Straight Connector 638"/>
            <p:cNvCxnSpPr/>
            <p:nvPr/>
          </p:nvCxnSpPr>
          <p:spPr bwMode="auto">
            <a:xfrm rot="10800000">
              <a:off x="9669460" y="2667000"/>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sp>
          <p:nvSpPr>
            <p:cNvPr id="641" name="Rectangle 640"/>
            <p:cNvSpPr/>
            <p:nvPr/>
          </p:nvSpPr>
          <p:spPr bwMode="auto">
            <a:xfrm>
              <a:off x="9380540" y="2819400"/>
              <a:ext cx="609600" cy="609600"/>
            </a:xfrm>
            <a:prstGeom prst="rect">
              <a:avLst/>
            </a:prstGeom>
            <a:solidFill>
              <a:srgbClr val="FFDFEF"/>
            </a:solidFill>
            <a:ln w="12700" cap="flat" cmpd="sng" algn="ctr">
              <a:solidFill>
                <a:srgbClr val="FF008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642" name="Straight Connector 641"/>
            <p:cNvCxnSpPr/>
            <p:nvPr/>
          </p:nvCxnSpPr>
          <p:spPr bwMode="auto">
            <a:xfrm rot="16200000" flipH="1">
              <a:off x="9381334" y="3123406"/>
              <a:ext cx="609600"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643" name="Straight Connector 642"/>
            <p:cNvCxnSpPr/>
            <p:nvPr/>
          </p:nvCxnSpPr>
          <p:spPr bwMode="auto">
            <a:xfrm rot="16200000" flipH="1">
              <a:off x="9227346" y="3123406"/>
              <a:ext cx="609600"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644" name="Straight Connector 643"/>
            <p:cNvCxnSpPr/>
            <p:nvPr/>
          </p:nvCxnSpPr>
          <p:spPr bwMode="auto">
            <a:xfrm rot="16200000" flipH="1">
              <a:off x="9532146" y="3123406"/>
              <a:ext cx="609600"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645" name="Straight Connector 644"/>
            <p:cNvCxnSpPr/>
            <p:nvPr/>
          </p:nvCxnSpPr>
          <p:spPr bwMode="auto">
            <a:xfrm rot="10800000">
              <a:off x="9378952" y="2970212"/>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646" name="Straight Connector 645"/>
            <p:cNvCxnSpPr/>
            <p:nvPr/>
          </p:nvCxnSpPr>
          <p:spPr bwMode="auto">
            <a:xfrm rot="10800000">
              <a:off x="9375776" y="3124200"/>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647" name="Straight Connector 646"/>
            <p:cNvCxnSpPr/>
            <p:nvPr/>
          </p:nvCxnSpPr>
          <p:spPr bwMode="auto">
            <a:xfrm rot="10800000">
              <a:off x="9372600" y="3276600"/>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grpSp>
      <p:grpSp>
        <p:nvGrpSpPr>
          <p:cNvPr id="48" name="Group 679"/>
          <p:cNvGrpSpPr/>
          <p:nvPr/>
        </p:nvGrpSpPr>
        <p:grpSpPr>
          <a:xfrm>
            <a:off x="6096000" y="2514600"/>
            <a:ext cx="1524000" cy="1828800"/>
            <a:chOff x="10820400" y="2514600"/>
            <a:chExt cx="1524000" cy="1828800"/>
          </a:xfrm>
        </p:grpSpPr>
        <p:sp>
          <p:nvSpPr>
            <p:cNvPr id="662" name="Rectangle 661"/>
            <p:cNvSpPr/>
            <p:nvPr/>
          </p:nvSpPr>
          <p:spPr bwMode="auto">
            <a:xfrm>
              <a:off x="11125200" y="3124200"/>
              <a:ext cx="1219200" cy="609600"/>
            </a:xfrm>
            <a:prstGeom prst="rect">
              <a:avLst/>
            </a:prstGeom>
            <a:solidFill>
              <a:srgbClr val="FFDFEF"/>
            </a:solidFill>
            <a:ln w="12700" cap="flat" cmpd="sng" algn="ctr">
              <a:solidFill>
                <a:srgbClr val="FF008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663" name="Straight Connector 662"/>
            <p:cNvCxnSpPr/>
            <p:nvPr/>
          </p:nvCxnSpPr>
          <p:spPr bwMode="auto">
            <a:xfrm rot="16200000" flipH="1">
              <a:off x="11735594" y="3428206"/>
              <a:ext cx="609600"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664" name="Straight Connector 663"/>
            <p:cNvCxnSpPr/>
            <p:nvPr/>
          </p:nvCxnSpPr>
          <p:spPr bwMode="auto">
            <a:xfrm rot="10800000">
              <a:off x="11730036" y="3429000"/>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sp>
          <p:nvSpPr>
            <p:cNvPr id="40" name="Rectangle 39"/>
            <p:cNvSpPr/>
            <p:nvPr/>
          </p:nvSpPr>
          <p:spPr bwMode="auto">
            <a:xfrm>
              <a:off x="11434764" y="2514600"/>
              <a:ext cx="609600" cy="609600"/>
            </a:xfrm>
            <a:prstGeom prst="rect">
              <a:avLst/>
            </a:prstGeom>
            <a:solidFill>
              <a:srgbClr val="FFDFEF"/>
            </a:solidFill>
            <a:ln w="12700" cap="flat" cmpd="sng" algn="ctr">
              <a:solidFill>
                <a:srgbClr val="FF008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45" name="Straight Connector 44"/>
            <p:cNvCxnSpPr/>
            <p:nvPr/>
          </p:nvCxnSpPr>
          <p:spPr bwMode="auto">
            <a:xfrm rot="10800000">
              <a:off x="11430000" y="2819400"/>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659" name="Straight Connector 658"/>
            <p:cNvCxnSpPr/>
            <p:nvPr/>
          </p:nvCxnSpPr>
          <p:spPr bwMode="auto">
            <a:xfrm rot="16200000" flipH="1">
              <a:off x="11130758" y="3428206"/>
              <a:ext cx="609600"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660" name="Straight Connector 659"/>
            <p:cNvCxnSpPr/>
            <p:nvPr/>
          </p:nvCxnSpPr>
          <p:spPr bwMode="auto">
            <a:xfrm rot="10800000">
              <a:off x="11125200" y="3429000"/>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sp>
          <p:nvSpPr>
            <p:cNvPr id="666" name="Rectangle 665"/>
            <p:cNvSpPr/>
            <p:nvPr/>
          </p:nvSpPr>
          <p:spPr bwMode="auto">
            <a:xfrm>
              <a:off x="10825164" y="3733800"/>
              <a:ext cx="609600" cy="609600"/>
            </a:xfrm>
            <a:prstGeom prst="rect">
              <a:avLst/>
            </a:prstGeom>
            <a:solidFill>
              <a:srgbClr val="FFDFEF"/>
            </a:solidFill>
            <a:ln w="12700" cap="flat" cmpd="sng" algn="ctr">
              <a:solidFill>
                <a:srgbClr val="FF008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667" name="Straight Connector 666"/>
            <p:cNvCxnSpPr/>
            <p:nvPr/>
          </p:nvCxnSpPr>
          <p:spPr bwMode="auto">
            <a:xfrm rot="16200000" flipH="1">
              <a:off x="10825958" y="4037806"/>
              <a:ext cx="609600"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668" name="Straight Connector 667"/>
            <p:cNvCxnSpPr/>
            <p:nvPr/>
          </p:nvCxnSpPr>
          <p:spPr bwMode="auto">
            <a:xfrm rot="10800000">
              <a:off x="10820400" y="4038600"/>
              <a:ext cx="611188" cy="1588"/>
            </a:xfrm>
            <a:prstGeom prst="line">
              <a:avLst/>
            </a:prstGeom>
            <a:solidFill>
              <a:srgbClr val="FFDFEF"/>
            </a:solidFill>
            <a:ln w="12700" cap="flat" cmpd="sng" algn="ctr">
              <a:solidFill>
                <a:srgbClr val="FF0080"/>
              </a:solidFill>
              <a:prstDash val="solid"/>
              <a:round/>
              <a:headEnd type="none" w="med" len="med"/>
              <a:tailEnd type="none" w="med" len="med"/>
            </a:ln>
            <a:effectLst/>
          </p:spPr>
        </p:cxnSp>
        <p:cxnSp>
          <p:nvCxnSpPr>
            <p:cNvPr id="41" name="Straight Connector 40"/>
            <p:cNvCxnSpPr/>
            <p:nvPr/>
          </p:nvCxnSpPr>
          <p:spPr bwMode="auto">
            <a:xfrm rot="5400000">
              <a:off x="11127582" y="3121818"/>
              <a:ext cx="1219200" cy="4764"/>
            </a:xfrm>
            <a:prstGeom prst="line">
              <a:avLst/>
            </a:prstGeom>
            <a:solidFill>
              <a:srgbClr val="FFDFEF"/>
            </a:solidFill>
            <a:ln w="12700" cap="flat" cmpd="sng" algn="ctr">
              <a:solidFill>
                <a:srgbClr val="FF0080"/>
              </a:solidFill>
              <a:prstDash val="solid"/>
              <a:round/>
              <a:headEnd type="none" w="med" len="med"/>
              <a:tailEnd type="none" w="med" len="med"/>
            </a:ln>
            <a:effectLst/>
          </p:spPr>
        </p:cxnSp>
      </p:grpSp>
      <p:sp>
        <p:nvSpPr>
          <p:cNvPr id="709" name="Content Placeholder 2"/>
          <p:cNvSpPr txBox="1">
            <a:spLocks/>
          </p:cNvSpPr>
          <p:nvPr/>
        </p:nvSpPr>
        <p:spPr bwMode="auto">
          <a:xfrm>
            <a:off x="457200" y="3201987"/>
            <a:ext cx="4116387" cy="1217613"/>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rgbClr val="000080"/>
              </a:buClr>
              <a:buSzPct val="85000"/>
              <a:buFont typeface="Wingdings" pitchFamily="-110" charset="2"/>
              <a:buChar char="v"/>
              <a:tabLst/>
              <a:defRPr/>
            </a:pPr>
            <a:r>
              <a:rPr kumimoji="0" lang="en-US" sz="1800" b="0" i="0" u="none" strike="noStrike" kern="0" cap="none" spc="0" normalizeH="0" baseline="0" noProof="0" dirty="0" smtClean="0">
                <a:ln>
                  <a:noFill/>
                </a:ln>
                <a:solidFill>
                  <a:schemeClr val="tx1"/>
                </a:solidFill>
                <a:effectLst/>
                <a:uLnTx/>
                <a:uFillTx/>
                <a:latin typeface="+mn-lt"/>
                <a:ea typeface="+mn-ea"/>
                <a:cs typeface="+mn-cs"/>
              </a:rPr>
              <a:t>Unfortunately, one can reach</a:t>
            </a:r>
            <a:r>
              <a:rPr kumimoji="0" lang="en-US" sz="1800" b="0" i="0" u="none" strike="noStrike" kern="0" cap="none" spc="0" normalizeH="0" noProof="0" dirty="0" smtClean="0">
                <a:ln>
                  <a:noFill/>
                </a:ln>
                <a:solidFill>
                  <a:schemeClr val="tx1"/>
                </a:solidFill>
                <a:effectLst/>
                <a:uLnTx/>
                <a:uFillTx/>
                <a:latin typeface="+mn-lt"/>
                <a:ea typeface="+mn-ea"/>
                <a:cs typeface="+mn-cs"/>
              </a:rPr>
              <a:t> </a:t>
            </a:r>
            <a:r>
              <a:rPr kumimoji="0" lang="en-US" sz="1800" b="0" i="0" u="none" strike="noStrike" kern="0" cap="none" spc="0" normalizeH="0" baseline="0" noProof="0" dirty="0" smtClean="0">
                <a:ln>
                  <a:noFill/>
                </a:ln>
                <a:solidFill>
                  <a:schemeClr val="tx1"/>
                </a:solidFill>
                <a:effectLst/>
                <a:uLnTx/>
                <a:uFillTx/>
                <a:latin typeface="+mn-lt"/>
                <a:ea typeface="+mn-ea"/>
                <a:cs typeface="+mn-cs"/>
              </a:rPr>
              <a:t>a point where </a:t>
            </a:r>
            <a:r>
              <a:rPr kumimoji="0" lang="en-US" sz="1800" b="1" i="0" u="none" strike="noStrike" kern="0" cap="none" spc="0" normalizeH="0" baseline="0" noProof="0" dirty="0" smtClean="0">
                <a:ln>
                  <a:noFill/>
                </a:ln>
                <a:solidFill>
                  <a:srgbClr val="FF0080"/>
                </a:solidFill>
                <a:effectLst/>
                <a:uLnTx/>
                <a:uFillTx/>
                <a:latin typeface="+mn-lt"/>
                <a:ea typeface="+mn-ea"/>
                <a:cs typeface="+mn-cs"/>
              </a:rPr>
              <a:t>further geometric </a:t>
            </a:r>
            <a:r>
              <a:rPr lang="en-US" sz="1800" b="1" kern="0" dirty="0" smtClean="0">
                <a:solidFill>
                  <a:srgbClr val="FF0080"/>
                </a:solidFill>
                <a:latin typeface="+mn-lt"/>
                <a:ea typeface="+mn-ea"/>
                <a:cs typeface="+mn-cs"/>
              </a:rPr>
              <a:t>restriction </a:t>
            </a:r>
            <a:r>
              <a:rPr kumimoji="0" lang="en-US" sz="1800" b="1" i="0" u="none" strike="noStrike" kern="0" cap="none" spc="0" normalizeH="0" baseline="0" noProof="0" dirty="0" smtClean="0">
                <a:ln>
                  <a:noFill/>
                </a:ln>
                <a:solidFill>
                  <a:srgbClr val="FF0080"/>
                </a:solidFill>
                <a:effectLst/>
                <a:uLnTx/>
                <a:uFillTx/>
                <a:latin typeface="+mn-lt"/>
                <a:ea typeface="+mn-ea"/>
                <a:cs typeface="+mn-cs"/>
              </a:rPr>
              <a:t>is not possible.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0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2" grpId="0"/>
      <p:bldP spid="709" grpId="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z="4800" dirty="0" err="1" smtClean="0"/>
              <a:t>Multigrid</a:t>
            </a:r>
            <a:r>
              <a:rPr lang="en-US" sz="4800" dirty="0" smtClean="0"/>
              <a:t> Performance Challenges</a:t>
            </a:r>
            <a:endParaRPr lang="en-US" sz="4800"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0"/>
          </p:nvPr>
        </p:nvSpPr>
        <p:spPr/>
        <p:txBody>
          <a:bodyPr/>
          <a:lstStyle/>
          <a:p>
            <a:fld id="{A6688060-3351-004F-BDDD-4D2330D7A48F}"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arLabTemplate">
  <a:themeElements>
    <a:clrScheme name="ParLab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LabTemplat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defRPr>
        </a:defPPr>
      </a:lstStyle>
    </a:lnDef>
  </a:objectDefaults>
  <a:extraClrSchemeLst>
    <a:extraClrScheme>
      <a:clrScheme name="ParLab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Lab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Lab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Lab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Lab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Lab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Lab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Lab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Lab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Lab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Lab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Lab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MulticoreOptimization.pptx</Template>
  <TotalTime>9465</TotalTime>
  <Words>8567</Words>
  <Application>Microsoft Macintosh PowerPoint</Application>
  <PresentationFormat>On-screen Show (4:3)</PresentationFormat>
  <Paragraphs>1241</Paragraphs>
  <Slides>58</Slides>
  <Notes>4</Notes>
  <HiddenSlides>0</HiddenSlides>
  <MMClips>0</MMClips>
  <ScaleCrop>false</ScaleCrop>
  <HeadingPairs>
    <vt:vector size="4" baseType="variant">
      <vt:variant>
        <vt:lpstr>Design Template</vt:lpstr>
      </vt:variant>
      <vt:variant>
        <vt:i4>1</vt:i4>
      </vt:variant>
      <vt:variant>
        <vt:lpstr>Slide Titles</vt:lpstr>
      </vt:variant>
      <vt:variant>
        <vt:i4>58</vt:i4>
      </vt:variant>
    </vt:vector>
  </HeadingPairs>
  <TitlesOfParts>
    <vt:vector size="59" baseType="lpstr">
      <vt:lpstr>ParLabTemplate</vt:lpstr>
      <vt:lpstr>HPGMG-FV</vt:lpstr>
      <vt:lpstr>Outline</vt:lpstr>
      <vt:lpstr>Introduction</vt:lpstr>
      <vt:lpstr>Geometric Multigrid</vt:lpstr>
      <vt:lpstr>Geometric Multigrid</vt:lpstr>
      <vt:lpstr>Cell-Centered MG</vt:lpstr>
      <vt:lpstr>“V-Cycle” vs. “U-Cycle”</vt:lpstr>
      <vt:lpstr>Multigrid in Adaptive Mesh Refinement Applications</vt:lpstr>
      <vt:lpstr>Multigrid Performance Challenges</vt:lpstr>
      <vt:lpstr>Ideal Performance</vt:lpstr>
      <vt:lpstr>Faster Machines?</vt:lpstr>
      <vt:lpstr>HPGMG-FV Overview</vt:lpstr>
      <vt:lpstr>HPGMG is Available on BitBucket</vt:lpstr>
      <vt:lpstr>HPGMG-FV</vt:lpstr>
      <vt:lpstr>FMG</vt:lpstr>
      <vt:lpstr>HPGMG-FV detailed timing….</vt:lpstr>
      <vt:lpstr>Breakdown of Time</vt:lpstr>
      <vt:lpstr>HPGMG-FV (message sizes)</vt:lpstr>
      <vt:lpstr>HPGMG-FV Deep Dive</vt:lpstr>
      <vt:lpstr>Coordinates</vt:lpstr>
      <vt:lpstr>Boxes (The Quanta for Domain Decomposition)</vt:lpstr>
      <vt:lpstr>Boxes (Cell- vs. Face-Centered Data Layout)</vt:lpstr>
      <vt:lpstr>Boxes (Cell- vs. Face-Centered Data Layout)</vt:lpstr>
      <vt:lpstr>Boxes (Cell- vs. Face-Centered Data Layout)</vt:lpstr>
      <vt:lpstr>Boxes (Cell- vs. Face-Centered Data Layout)</vt:lpstr>
      <vt:lpstr>Levels (the domain at a grid spacing h)</vt:lpstr>
      <vt:lpstr>Levels (the domain at a grid spacing h)</vt:lpstr>
      <vt:lpstr>Levels (the domain at a grid spacing h)</vt:lpstr>
      <vt:lpstr>Levels (the domain at a grid spacing h)</vt:lpstr>
      <vt:lpstr>Levels (the domain at a grid spacing h)</vt:lpstr>
      <vt:lpstr>Levels (the domain at a grid spacing 2h)</vt:lpstr>
      <vt:lpstr>Blocks (use case #1) flatten computation for efficient threading of operators</vt:lpstr>
      <vt:lpstr>Blocks (use case #2) Ghost Zone Exchanges</vt:lpstr>
      <vt:lpstr>Blocks (use case #2) Ghost Zone Exchanges</vt:lpstr>
      <vt:lpstr>Blocks (use case #2) Ghost Zone Exchanges</vt:lpstr>
      <vt:lpstr>Blocks (use case #2) Ghost Zone Exchanges</vt:lpstr>
      <vt:lpstr>Blocks (use case #2) Ghost Zone Exchanges</vt:lpstr>
      <vt:lpstr>Blocks (use case #3) Boundary Conditions</vt:lpstr>
      <vt:lpstr>Blocks (use case #4) Restriction and Interpolation</vt:lpstr>
      <vt:lpstr>Blocks (use case #4) Restriction and Interpolation</vt:lpstr>
      <vt:lpstr>Blocks (use case #4) Restriction and Interpolation</vt:lpstr>
      <vt:lpstr>Blocks (use case #4) Restriction and Interpolation</vt:lpstr>
      <vt:lpstr>Blocks (use case #4) Restriction and Interpolation</vt:lpstr>
      <vt:lpstr>Potential Issues with Blocks</vt:lpstr>
      <vt:lpstr>Threading Lists of Blocks (Currently OpenMP, alternate possibilities)</vt:lpstr>
      <vt:lpstr>Performance Expectations</vt:lpstr>
      <vt:lpstr>Co-Design Questions</vt:lpstr>
      <vt:lpstr>HPGMG Configuration for CoDesign</vt:lpstr>
      <vt:lpstr>Does Exascale Enable Strong Scaling or Consolidation?</vt:lpstr>
      <vt:lpstr>How do we efficiently and succinctly manage locality?</vt:lpstr>
      <vt:lpstr>How sensitive is exascale to  operations with limited parallelism?</vt:lpstr>
      <vt:lpstr>Acknowledgements</vt:lpstr>
      <vt:lpstr>Questions?</vt:lpstr>
      <vt:lpstr>Backup Slides</vt:lpstr>
      <vt:lpstr>Combustion Proxy Apps</vt:lpstr>
      <vt:lpstr>Memory Capacity Issues</vt:lpstr>
      <vt:lpstr>Choice of Smoother</vt:lpstr>
      <vt:lpstr>GMG vs. AMG</vt:lpstr>
    </vt:vector>
  </TitlesOfParts>
  <Company>Sam Williams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Autotuning Sparse Matrix and  Lattice-Boltzmann Kernels</dc:title>
  <dc:creator>Sam Williams</dc:creator>
  <cp:lastModifiedBy>Samuel Williams</cp:lastModifiedBy>
  <cp:revision>1217</cp:revision>
  <cp:lastPrinted>2007-11-27T19:56:58Z</cp:lastPrinted>
  <dcterms:created xsi:type="dcterms:W3CDTF">2014-12-09T17:55:23Z</dcterms:created>
  <dcterms:modified xsi:type="dcterms:W3CDTF">2014-12-09T17:56:44Z</dcterms:modified>
</cp:coreProperties>
</file>