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66" r:id="rId2"/>
    <p:sldId id="667" r:id="rId3"/>
    <p:sldId id="672" r:id="rId4"/>
    <p:sldId id="668" r:id="rId5"/>
    <p:sldId id="669" r:id="rId6"/>
    <p:sldId id="670" r:id="rId7"/>
    <p:sldId id="671" r:id="rId8"/>
    <p:sldId id="673" r:id="rId9"/>
    <p:sldId id="674" r:id="rId10"/>
    <p:sldId id="676" r:id="rId11"/>
    <p:sldId id="687" r:id="rId12"/>
    <p:sldId id="677" r:id="rId13"/>
    <p:sldId id="678" r:id="rId14"/>
    <p:sldId id="679" r:id="rId15"/>
    <p:sldId id="680" r:id="rId16"/>
    <p:sldId id="685" r:id="rId17"/>
    <p:sldId id="681" r:id="rId18"/>
    <p:sldId id="675" r:id="rId19"/>
    <p:sldId id="686" r:id="rId20"/>
  </p:sldIdLst>
  <p:sldSz cx="9144000" cy="6858000" type="letter"/>
  <p:notesSz cx="6985000" cy="92837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Helvetica" pitchFamily="-65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B1F665-52B3-5D41-80BA-2B4552A1DACF}">
          <p14:sldIdLst>
            <p14:sldId id="666"/>
            <p14:sldId id="667"/>
            <p14:sldId id="672"/>
            <p14:sldId id="668"/>
            <p14:sldId id="669"/>
            <p14:sldId id="670"/>
            <p14:sldId id="671"/>
            <p14:sldId id="673"/>
            <p14:sldId id="674"/>
            <p14:sldId id="676"/>
            <p14:sldId id="687"/>
            <p14:sldId id="677"/>
            <p14:sldId id="678"/>
            <p14:sldId id="679"/>
            <p14:sldId id="680"/>
            <p14:sldId id="685"/>
            <p14:sldId id="681"/>
            <p14:sldId id="675"/>
            <p14:sldId id="6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681"/>
    <a:srgbClr val="063DE8"/>
    <a:srgbClr val="500093"/>
    <a:srgbClr val="00279F"/>
    <a:srgbClr val="009688"/>
    <a:srgbClr val="FAFD00"/>
    <a:srgbClr val="3406E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1811" autoAdjust="0"/>
  </p:normalViewPr>
  <p:slideViewPr>
    <p:cSldViewPr>
      <p:cViewPr>
        <p:scale>
          <a:sx n="80" d="100"/>
          <a:sy n="80" d="100"/>
        </p:scale>
        <p:origin x="-1086" y="21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16688" y="8885238"/>
            <a:ext cx="4000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1" tIns="44898" rIns="91401" bIns="44898" anchor="ctr">
            <a:prstTxWarp prst="textNoShape">
              <a:avLst/>
            </a:prstTxWarp>
            <a:spAutoFit/>
          </a:bodyPr>
          <a:lstStyle/>
          <a:p>
            <a:pPr algn="r" defTabSz="923925" eaLnBrk="0" hangingPunct="0"/>
            <a:fld id="{CA7B29C6-04F1-D840-B192-8434A94F4343}" type="slidenum">
              <a:rPr lang="en-US" sz="1400"/>
              <a:pPr algn="r" defTabSz="923925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59292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1" tIns="44898" rIns="91401" bIns="44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1675"/>
            <a:ext cx="4625975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516688" y="8885238"/>
            <a:ext cx="40005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1" tIns="44898" rIns="91401" bIns="44898" anchor="ctr">
            <a:prstTxWarp prst="textNoShape">
              <a:avLst/>
            </a:prstTxWarp>
            <a:spAutoFit/>
          </a:bodyPr>
          <a:lstStyle/>
          <a:p>
            <a:pPr algn="r" defTabSz="923925" eaLnBrk="0" hangingPunct="0"/>
            <a:fld id="{C2A8E685-0EF3-C540-B6D6-43B2D649A499}" type="slidenum">
              <a:rPr lang="en-US" sz="1400"/>
              <a:pPr algn="r" defTabSz="923925" eaLnBrk="0" hangingPunct="0"/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0599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9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309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7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4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5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32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78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594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H="1">
            <a:off x="-1" y="6629400"/>
            <a:ext cx="91440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H="1">
            <a:off x="-2" y="990600"/>
            <a:ext cx="9144001" cy="0"/>
          </a:xfrm>
          <a:prstGeom prst="line">
            <a:avLst/>
          </a:prstGeom>
          <a:noFill/>
          <a:ln w="77788">
            <a:solidFill>
              <a:srgbClr val="00279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4419600" y="6629400"/>
            <a:ext cx="381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fld id="{736261D5-5AC6-0745-B57E-86DB2C451AB3}" type="slidenum">
              <a:rPr lang="en-US" sz="1200">
                <a:latin typeface="Arial" pitchFamily="-65" charset="0"/>
              </a:rPr>
              <a:pPr>
                <a:spcBef>
                  <a:spcPct val="50000"/>
                </a:spcBef>
              </a:pPr>
              <a:t>‹#›</a:t>
            </a:fld>
            <a:endParaRPr lang="en-US" sz="1200">
              <a:latin typeface="Arial" pitchFamily="-65" charset="0"/>
            </a:endParaRPr>
          </a:p>
        </p:txBody>
      </p:sp>
      <p:pic>
        <p:nvPicPr>
          <p:cNvPr id="8" name="Picture 7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772400" y="76200"/>
            <a:ext cx="1295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Arial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406E9"/>
        </a:buClr>
        <a:buFont typeface="Wingdings 2" pitchFamily="-65" charset="2"/>
        <a:buChar char="·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8838" indent="-401638" algn="l" rtl="0" fontAlgn="base">
        <a:spcBef>
          <a:spcPct val="20000"/>
        </a:spcBef>
        <a:spcAft>
          <a:spcPct val="0"/>
        </a:spcAft>
        <a:buClr>
          <a:srgbClr val="009688"/>
        </a:buClr>
        <a:buFont typeface="Wingdings" pitchFamily="-65" charset="2"/>
        <a:buChar char="§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201738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65" charset="2"/>
        <a:buChar char="§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55763" indent="-336550" algn="l" rtl="0" fontAlgn="base">
        <a:spcBef>
          <a:spcPct val="20000"/>
        </a:spcBef>
        <a:spcAft>
          <a:spcPct val="0"/>
        </a:spcAft>
        <a:buChar char="—"/>
        <a:defRPr sz="1400">
          <a:solidFill>
            <a:schemeClr val="tx1"/>
          </a:solidFill>
          <a:latin typeface="+mn-lt"/>
          <a:ea typeface="ＭＳ Ｐゴシック" pitchFamily="-65" charset="-128"/>
        </a:defRPr>
      </a:lvl4pPr>
      <a:lvl5pPr marL="20605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5pPr>
      <a:lvl6pPr marL="25177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6pPr>
      <a:lvl7pPr marL="29749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7pPr>
      <a:lvl8pPr marL="34321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8pPr>
      <a:lvl9pPr marL="38893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686800" cy="1600200"/>
          </a:xfrm>
          <a:noFill/>
          <a:ln/>
        </p:spPr>
        <p:txBody>
          <a:bodyPr lIns="90487" rIns="90487"/>
          <a:lstStyle/>
          <a:p>
            <a:r>
              <a:rPr lang="en-US" sz="2800" dirty="0" smtClean="0"/>
              <a:t>Extending Summation Precision for Network Reduction Operations</a:t>
            </a:r>
            <a:endParaRPr lang="en-US" sz="2800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124200"/>
            <a:ext cx="7848600" cy="2362200"/>
          </a:xfrm>
          <a:noFill/>
          <a:ln/>
        </p:spPr>
        <p:txBody>
          <a:bodyPr lIns="90487" rIns="90487"/>
          <a:lstStyle/>
          <a:p>
            <a:r>
              <a:rPr lang="en-US" sz="1800" b="1" dirty="0" smtClean="0"/>
              <a:t>George Michelogiannakis</a:t>
            </a:r>
            <a:r>
              <a:rPr lang="en-US" sz="1800" dirty="0" smtClean="0"/>
              <a:t>,</a:t>
            </a:r>
          </a:p>
          <a:p>
            <a:r>
              <a:rPr lang="en-US" sz="1800" dirty="0" err="1" smtClean="0"/>
              <a:t>Xiaoye</a:t>
            </a:r>
            <a:r>
              <a:rPr lang="en-US" sz="1800" dirty="0" smtClean="0"/>
              <a:t> </a:t>
            </a:r>
            <a:r>
              <a:rPr lang="en-US" sz="1800" dirty="0"/>
              <a:t>S. Li, David H. Bailey, </a:t>
            </a:r>
            <a:r>
              <a:rPr lang="en-US" sz="1800" dirty="0" smtClean="0"/>
              <a:t>John </a:t>
            </a:r>
            <a:r>
              <a:rPr lang="en-US" sz="1800" dirty="0" err="1" smtClean="0"/>
              <a:t>Shalf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Computer Architecture Laboratory</a:t>
            </a:r>
          </a:p>
          <a:p>
            <a:r>
              <a:rPr lang="en-US" sz="1800" dirty="0" smtClean="0"/>
              <a:t>Lawrence Berkeley National Laboratory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058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n-NIC Computations With </a:t>
            </a:r>
            <a:r>
              <a:rPr lang="en-US" dirty="0" err="1" smtClean="0"/>
              <a:t>BigInts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Local processor is not woken up from potentially deep sleep</a:t>
            </a:r>
          </a:p>
          <a:p>
            <a:pPr lvl="1"/>
            <a:r>
              <a:rPr lang="en-US" dirty="0" smtClean="0"/>
              <a:t>NIC to processor interconnect not stressed</a:t>
            </a:r>
          </a:p>
          <a:p>
            <a:pPr lvl="1"/>
            <a:r>
              <a:rPr lang="en-US" dirty="0" smtClean="0"/>
              <a:t>Simple dedicated hardware or programming logic support</a:t>
            </a:r>
          </a:p>
          <a:p>
            <a:endParaRPr lang="en-US" dirty="0" smtClean="0"/>
          </a:p>
          <a:p>
            <a:r>
              <a:rPr lang="en-US" dirty="0" smtClean="0"/>
              <a:t>Result: Latency and energy benefits</a:t>
            </a:r>
          </a:p>
          <a:p>
            <a:pPr lvl="1"/>
            <a:r>
              <a:rPr lang="en-US" dirty="0" smtClean="0"/>
              <a:t>Past work has quoted up to 121% speedup for in-NIC reductions [3]</a:t>
            </a:r>
          </a:p>
          <a:p>
            <a:pPr lvl="1"/>
            <a:r>
              <a:rPr lang="en-US" dirty="0" smtClean="0"/>
              <a:t>While avoiding any precision loss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5124" y="6718041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019800"/>
            <a:ext cx="6908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[3] F</a:t>
            </a:r>
            <a:r>
              <a:rPr lang="en-US" sz="1200" dirty="0"/>
              <a:t>. </a:t>
            </a:r>
            <a:r>
              <a:rPr lang="en-US" sz="1200" dirty="0" err="1"/>
              <a:t>Petrini</a:t>
            </a:r>
            <a:r>
              <a:rPr lang="en-US" sz="1200" dirty="0"/>
              <a:t> </a:t>
            </a:r>
            <a:r>
              <a:rPr lang="en-US" sz="1200" i="1" dirty="0"/>
              <a:t>et al.</a:t>
            </a:r>
            <a:r>
              <a:rPr lang="en-US" sz="1200" dirty="0"/>
              <a:t>, “NIC-based reduction algorithms for large-scale clusters,</a:t>
            </a:r>
            <a:r>
              <a:rPr lang="en-US" sz="1200" dirty="0" smtClean="0"/>
              <a:t>”</a:t>
            </a:r>
          </a:p>
          <a:p>
            <a:pPr algn="ctr"/>
            <a:r>
              <a:rPr lang="en-US" sz="1200" i="1" dirty="0" smtClean="0"/>
              <a:t>International </a:t>
            </a:r>
            <a:r>
              <a:rPr lang="en-US" sz="1200" i="1" dirty="0"/>
              <a:t>Journal on High Performance Computer </a:t>
            </a:r>
            <a:r>
              <a:rPr lang="en-US" sz="1200" i="1" dirty="0" smtClean="0"/>
              <a:t>Networks</a:t>
            </a:r>
            <a:r>
              <a:rPr lang="en-US" sz="1200" dirty="0"/>
              <a:t>, vol. 4, no. 3/4, pp. 122–136, 2006. 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19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latency</a:t>
            </a:r>
          </a:p>
          <a:p>
            <a:endParaRPr lang="en-US" dirty="0" smtClean="0"/>
          </a:p>
          <a:p>
            <a:r>
              <a:rPr lang="en-US" dirty="0" smtClean="0"/>
              <a:t>Computation time</a:t>
            </a:r>
          </a:p>
          <a:p>
            <a:endParaRPr lang="en-US" dirty="0"/>
          </a:p>
          <a:p>
            <a:r>
              <a:rPr lang="en-US" dirty="0" smtClean="0"/>
              <a:t>Precision 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09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such small payloads, latency is dominated by fixed costs</a:t>
            </a:r>
          </a:p>
          <a:p>
            <a:r>
              <a:rPr lang="en-US" dirty="0" smtClean="0"/>
              <a:t>35% increase versus doubles. 2%-14% compared to double-doubles</a:t>
            </a:r>
            <a:endParaRPr lang="en-US" dirty="0"/>
          </a:p>
        </p:txBody>
      </p:sp>
      <p:pic>
        <p:nvPicPr>
          <p:cNvPr id="4" name="Picture 3" descr="mpi_reduce_real-eps-converted-t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305" y="2057400"/>
            <a:ext cx="5339695" cy="434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75678" y="2514600"/>
            <a:ext cx="1815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50,000 reductions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138520" y="3886200"/>
            <a:ext cx="1826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One reduction</a:t>
            </a:r>
          </a:p>
          <a:p>
            <a:pPr algn="ctr"/>
            <a:r>
              <a:rPr lang="en-US" sz="1600" dirty="0"/>
              <a:t>o</a:t>
            </a:r>
            <a:r>
              <a:rPr lang="en-US" sz="1600" dirty="0" smtClean="0"/>
              <a:t>peration at</a:t>
            </a:r>
          </a:p>
          <a:p>
            <a:pPr algn="ctr"/>
            <a:r>
              <a:rPr lang="en-US" sz="1600" dirty="0"/>
              <a:t>a</a:t>
            </a:r>
            <a:r>
              <a:rPr lang="en-US" sz="1600" dirty="0" smtClean="0"/>
              <a:t> time (operations</a:t>
            </a:r>
          </a:p>
          <a:p>
            <a:pPr algn="ctr"/>
            <a:r>
              <a:rPr lang="en-US" sz="1600" dirty="0"/>
              <a:t>a</a:t>
            </a:r>
            <a:r>
              <a:rPr lang="en-US" sz="1600" dirty="0" smtClean="0"/>
              <a:t>re not pipelined)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1656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Intel FPUs require 5 cycles</a:t>
            </a:r>
          </a:p>
          <a:p>
            <a:r>
              <a:rPr lang="en-US" dirty="0" smtClean="0"/>
              <a:t>Increased precision representation may need much more</a:t>
            </a:r>
          </a:p>
          <a:p>
            <a:pPr lvl="1"/>
            <a:r>
              <a:rPr lang="en-US" dirty="0" smtClean="0"/>
              <a:t>Double-doubles require 20 operations for a single addition</a:t>
            </a:r>
          </a:p>
          <a:p>
            <a:pPr lvl="1"/>
            <a:endParaRPr lang="en-US" dirty="0"/>
          </a:p>
          <a:p>
            <a:r>
              <a:rPr lang="en-US" dirty="0" err="1" smtClean="0"/>
              <a:t>BigInts</a:t>
            </a:r>
            <a:r>
              <a:rPr lang="en-US" dirty="0" smtClean="0"/>
              <a:t> match the 5 cycles with a 424-bit integer adder</a:t>
            </a:r>
          </a:p>
          <a:p>
            <a:endParaRPr lang="en-US" dirty="0" smtClean="0"/>
          </a:p>
          <a:p>
            <a:r>
              <a:rPr lang="en-US" dirty="0" smtClean="0"/>
              <a:t>Integer adder to support </a:t>
            </a:r>
            <a:r>
              <a:rPr lang="en-US" dirty="0" err="1" smtClean="0"/>
              <a:t>Infiniband</a:t>
            </a:r>
            <a:r>
              <a:rPr lang="en-US" dirty="0" smtClean="0"/>
              <a:t> 4x EDR </a:t>
            </a:r>
            <a:r>
              <a:rPr lang="en-US" dirty="0" err="1" smtClean="0"/>
              <a:t>theoritical</a:t>
            </a:r>
            <a:r>
              <a:rPr lang="en-US" dirty="0" smtClean="0"/>
              <a:t> peak rate (100 Gb/s) need only be 32 bits operating at 0.6 GHz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requires 380 gates</a:t>
            </a:r>
          </a:p>
          <a:p>
            <a:pPr lvl="1"/>
            <a:r>
              <a:rPr lang="en-US" dirty="0" smtClean="0"/>
              <a:t>Simple FPUs from the </a:t>
            </a:r>
            <a:r>
              <a:rPr lang="en-US" dirty="0" err="1" smtClean="0"/>
              <a:t>Tensilica</a:t>
            </a:r>
            <a:r>
              <a:rPr lang="en-US" dirty="0" smtClean="0"/>
              <a:t> library use 150,000 gates</a:t>
            </a:r>
          </a:p>
          <a:p>
            <a:endParaRPr lang="en-US" dirty="0"/>
          </a:p>
          <a:p>
            <a:r>
              <a:rPr lang="en-US" dirty="0" smtClean="0"/>
              <a:t>In-NIC computation avoids context switching (</a:t>
            </a:r>
            <a:r>
              <a:rPr lang="el-GR" dirty="0" smtClean="0"/>
              <a:t>μ</a:t>
            </a:r>
            <a:r>
              <a:rPr lang="en-US" dirty="0" smtClean="0"/>
              <a:t>s) and waking up the processor from deep sleep (potentially seconds)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9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 of Irregular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calculate the arc length of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arc length calculation sums many highly varying quantities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724457"/>
              </p:ext>
            </p:extLst>
          </p:nvPr>
        </p:nvGraphicFramePr>
        <p:xfrm>
          <a:off x="2209800" y="1676400"/>
          <a:ext cx="4636516" cy="73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4" imgW="1993900" imgH="317500" progId="Equation.3">
                  <p:embed/>
                </p:oleObj>
              </mc:Choice>
              <mc:Fallback>
                <p:oleObj name="Equation" r:id="rId4" imgW="1993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1676400"/>
                        <a:ext cx="4636516" cy="738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inplot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38" y="2538952"/>
            <a:ext cx="4827662" cy="332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</a:t>
            </a:r>
            <a:r>
              <a:rPr lang="en-US" dirty="0"/>
              <a:t>Length of Irregular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 comparison after expressing results in decimal form</a:t>
            </a:r>
          </a:p>
          <a:p>
            <a:r>
              <a:rPr lang="en-US" dirty="0" err="1" smtClean="0"/>
              <a:t>BigInt</a:t>
            </a:r>
            <a:r>
              <a:rPr lang="en-US" dirty="0" smtClean="0"/>
              <a:t> has no precision loss</a:t>
            </a:r>
            <a:endParaRPr lang="en-US" dirty="0"/>
          </a:p>
        </p:txBody>
      </p:sp>
      <p:pic>
        <p:nvPicPr>
          <p:cNvPr id="6" name="Picture 5" descr="precision_error_funarc_digi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95733"/>
            <a:ext cx="5170554" cy="43944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2552" y="6248400"/>
            <a:ext cx="6820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focus on the network, we assume no precision loss in local-node computations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805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Summation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operands of 10</a:t>
            </a:r>
            <a:r>
              <a:rPr lang="en-US" baseline="30000" dirty="0" smtClean="0"/>
              <a:t>-8</a:t>
            </a:r>
            <a:r>
              <a:rPr lang="en-US" dirty="0" smtClean="0"/>
              <a:t> to </a:t>
            </a:r>
            <a:r>
              <a:rPr lang="en-US" dirty="0"/>
              <a:t>10</a:t>
            </a:r>
            <a:r>
              <a:rPr lang="en-US" baseline="30000" dirty="0"/>
              <a:t>8</a:t>
            </a:r>
            <a:endParaRPr lang="en-US" dirty="0" smtClean="0"/>
          </a:p>
          <a:p>
            <a:r>
              <a:rPr lang="en-US" dirty="0" err="1" smtClean="0"/>
              <a:t>BigInt</a:t>
            </a:r>
            <a:r>
              <a:rPr lang="en-US" dirty="0" smtClean="0"/>
              <a:t> equals the analytical result</a:t>
            </a:r>
            <a:endParaRPr lang="en-US" baseline="30000" dirty="0" smtClean="0"/>
          </a:p>
          <a:p>
            <a:pPr marL="457200" lvl="1" indent="0">
              <a:buNone/>
            </a:pPr>
            <a:endParaRPr lang="en-US" baseline="30000" dirty="0"/>
          </a:p>
        </p:txBody>
      </p:sp>
      <p:pic>
        <p:nvPicPr>
          <p:cNvPr id="4" name="Picture 3" descr="precision_error_composite_double_first_ad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133601"/>
            <a:ext cx="4343400" cy="3760092"/>
          </a:xfrm>
          <a:prstGeom prst="rect">
            <a:avLst/>
          </a:prstGeom>
        </p:spPr>
      </p:pic>
      <p:pic>
        <p:nvPicPr>
          <p:cNvPr id="5" name="Picture 4" descr="precision_error_composite_double_doubl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816" y="2129461"/>
            <a:ext cx="4433784" cy="3737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2552" y="6248400"/>
            <a:ext cx="6820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 focus on the network, we assume no precision loss in local-node computations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62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calculate: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answer should never be 2</a:t>
            </a:r>
          </a:p>
          <a:p>
            <a:pPr lvl="1"/>
            <a:r>
              <a:rPr lang="en-US" dirty="0" smtClean="0"/>
              <a:t>Doubles report 2 for </a:t>
            </a:r>
            <a:r>
              <a:rPr lang="en-US" dirty="0"/>
              <a:t>k</a:t>
            </a:r>
            <a:r>
              <a:rPr lang="en-US" dirty="0" smtClean="0"/>
              <a:t> &gt; 53</a:t>
            </a:r>
          </a:p>
          <a:p>
            <a:pPr lvl="1"/>
            <a:r>
              <a:rPr lang="en-US" dirty="0" smtClean="0"/>
              <a:t>Long doubles for </a:t>
            </a:r>
            <a:r>
              <a:rPr lang="en-US" dirty="0"/>
              <a:t>k</a:t>
            </a:r>
            <a:r>
              <a:rPr lang="en-US" dirty="0" smtClean="0"/>
              <a:t> &gt; 64</a:t>
            </a:r>
          </a:p>
          <a:p>
            <a:pPr lvl="1"/>
            <a:r>
              <a:rPr lang="en-US" dirty="0" smtClean="0"/>
              <a:t>Double-doubles for k &gt; 106</a:t>
            </a:r>
          </a:p>
          <a:p>
            <a:pPr lvl="1"/>
            <a:r>
              <a:rPr lang="en-US" dirty="0" err="1" smtClean="0"/>
              <a:t>BigInts</a:t>
            </a:r>
            <a:r>
              <a:rPr lang="en-US" dirty="0" smtClean="0"/>
              <a:t> for </a:t>
            </a:r>
            <a:r>
              <a:rPr lang="en-US" dirty="0"/>
              <a:t>k</a:t>
            </a:r>
            <a:r>
              <a:rPr lang="en-US" dirty="0" smtClean="0"/>
              <a:t> &gt; 1024</a:t>
            </a:r>
          </a:p>
          <a:p>
            <a:pPr lvl="2"/>
            <a:r>
              <a:rPr lang="en-US" dirty="0" smtClean="0"/>
              <a:t>After </a:t>
            </a:r>
            <a:r>
              <a:rPr lang="en-US" dirty="0"/>
              <a:t>k</a:t>
            </a:r>
            <a:r>
              <a:rPr lang="en-US" dirty="0" smtClean="0"/>
              <a:t> &gt; 1024, the numbers are outside the double-precision variable number space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170734"/>
              </p:ext>
            </p:extLst>
          </p:nvPr>
        </p:nvGraphicFramePr>
        <p:xfrm>
          <a:off x="2971800" y="1596957"/>
          <a:ext cx="2590800" cy="68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3" imgW="1193800" imgH="317500" progId="Equation.3">
                  <p:embed/>
                </p:oleObj>
              </mc:Choice>
              <mc:Fallback>
                <p:oleObj name="Equation" r:id="rId3" imgW="11938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1596957"/>
                        <a:ext cx="2590800" cy="689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201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loss in large system-wide operations can be a significant concern</a:t>
            </a:r>
          </a:p>
          <a:p>
            <a:endParaRPr lang="en-US" dirty="0" smtClean="0"/>
          </a:p>
          <a:p>
            <a:r>
              <a:rPr lang="en-US" dirty="0" smtClean="0"/>
              <a:t>Previously, reduction operations without precision loss could not be performed in the NICs</a:t>
            </a:r>
          </a:p>
          <a:p>
            <a:endParaRPr lang="en-US" dirty="0"/>
          </a:p>
          <a:p>
            <a:r>
              <a:rPr lang="en-US" dirty="0" smtClean="0"/>
              <a:t>Wide fixed-point (integer) representations enable this with very simple hardware</a:t>
            </a:r>
          </a:p>
          <a:p>
            <a:pPr lvl="1"/>
            <a:r>
              <a:rPr lang="en-US" dirty="0" smtClean="0"/>
              <a:t>Cheap and fast computation without precision loss</a:t>
            </a:r>
          </a:p>
          <a:p>
            <a:endParaRPr lang="en-US" dirty="0" smtClean="0"/>
          </a:p>
          <a:p>
            <a:r>
              <a:rPr lang="en-US" dirty="0" err="1" smtClean="0"/>
              <a:t>BigInts</a:t>
            </a:r>
            <a:r>
              <a:rPr lang="en-US" dirty="0" smtClean="0"/>
              <a:t> complement intra-node (local processor)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22098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3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64-bit double-precision variables are not precise enough for many operations, such as summations with billions of operands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ecause of the limited mantissa bits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Value =  Mantissa x 2</a:t>
            </a:r>
            <a:r>
              <a:rPr lang="en-US" baseline="30000" dirty="0" smtClean="0"/>
              <a:t>(</a:t>
            </a:r>
            <a:r>
              <a:rPr lang="en-US" baseline="30000" dirty="0" err="1" smtClean="0"/>
              <a:t>Exp</a:t>
            </a:r>
            <a:r>
              <a:rPr lang="en-US" baseline="30000" dirty="0" smtClean="0"/>
              <a:t> – 1023 – 52)</a:t>
            </a:r>
          </a:p>
          <a:p>
            <a:endParaRPr lang="en-US" dirty="0" smtClean="0"/>
          </a:p>
          <a:p>
            <a:r>
              <a:rPr lang="en-US" dirty="0" smtClean="0"/>
              <a:t>1 + 1 = 2   </a:t>
            </a:r>
            <a:r>
              <a:rPr lang="en-US" i="1" dirty="0" smtClean="0"/>
              <a:t>but</a:t>
            </a:r>
            <a:r>
              <a:rPr lang="en-US" dirty="0" smtClean="0"/>
              <a:t>   2</a:t>
            </a:r>
            <a:r>
              <a:rPr lang="en-US" baseline="30000" dirty="0" smtClean="0"/>
              <a:t>100</a:t>
            </a:r>
            <a:r>
              <a:rPr lang="en-US" dirty="0" smtClean="0"/>
              <a:t> + 1 = 2</a:t>
            </a:r>
            <a:r>
              <a:rPr lang="en-US" baseline="30000" dirty="0" smtClean="0"/>
              <a:t>100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double2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" t="22418" r="27442" b="64910"/>
          <a:stretch/>
        </p:blipFill>
        <p:spPr>
          <a:xfrm>
            <a:off x="2057400" y="2408323"/>
            <a:ext cx="4876800" cy="124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 loss has been cited as an important problem</a:t>
            </a:r>
          </a:p>
          <a:p>
            <a:pPr lvl="1"/>
            <a:r>
              <a:rPr lang="en-US" dirty="0"/>
              <a:t>Insufficient precision, or different results on different </a:t>
            </a:r>
            <a:r>
              <a:rPr lang="en-US" dirty="0" smtClean="0"/>
              <a:t>machines</a:t>
            </a:r>
          </a:p>
          <a:p>
            <a:r>
              <a:rPr lang="en-US" dirty="0" smtClean="0"/>
              <a:t>Researchers have resorted to increased or infinite precision libraries</a:t>
            </a:r>
          </a:p>
          <a:p>
            <a:endParaRPr lang="en-US" dirty="0"/>
          </a:p>
        </p:txBody>
      </p:sp>
      <p:pic>
        <p:nvPicPr>
          <p:cNvPr id="4" name="Picture 3" descr="precision_error_composite_double_first_ad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331342"/>
            <a:ext cx="4876800" cy="42218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43235" y="5105400"/>
            <a:ext cx="24671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Add </a:t>
            </a:r>
            <a:r>
              <a:rPr lang="en-US" sz="2000" dirty="0"/>
              <a:t>10</a:t>
            </a:r>
            <a:r>
              <a:rPr lang="en-US" sz="2000" baseline="30000" dirty="0"/>
              <a:t>-</a:t>
            </a:r>
            <a:r>
              <a:rPr lang="en-US" sz="2000" baseline="30000" dirty="0" smtClean="0"/>
              <a:t>8</a:t>
            </a:r>
            <a:r>
              <a:rPr lang="en-US" sz="2000" dirty="0" smtClean="0"/>
              <a:t> to 10</a:t>
            </a:r>
            <a:r>
              <a:rPr lang="en-US" sz="2000" baseline="30000" dirty="0" smtClean="0"/>
              <a:t>8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92556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and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Intra-node (local processor) computations have a wealth of work:</a:t>
            </a:r>
          </a:p>
          <a:p>
            <a:pPr lvl="1"/>
            <a:r>
              <a:rPr lang="en-US" dirty="0" smtClean="0"/>
              <a:t>Sorting or recursion techniques</a:t>
            </a:r>
          </a:p>
          <a:p>
            <a:pPr lvl="1"/>
            <a:r>
              <a:rPr lang="en-US" dirty="0" smtClean="0"/>
              <a:t>Software libraries that offer increased or infinite precision</a:t>
            </a:r>
          </a:p>
          <a:p>
            <a:pPr lvl="1"/>
            <a:r>
              <a:rPr lang="en-US" dirty="0" smtClean="0"/>
              <a:t>Fixed-point integer representations with hardware support</a:t>
            </a:r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e focus on distributed summations which occur with a tree-like communication pattern, such as </a:t>
            </a:r>
            <a:r>
              <a:rPr lang="en-US" dirty="0" err="1" smtClean="0"/>
              <a:t>MPI_reduce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1964081" y="5325644"/>
            <a:ext cx="5334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 flipH="1" flipV="1">
            <a:off x="2726081" y="5325644"/>
            <a:ext cx="5334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2159261" y="4792244"/>
            <a:ext cx="93111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A+B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0168" y="608764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</a:t>
            </a:r>
            <a:endParaRPr lang="en-US" sz="18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90371" y="60909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6041313" y="5325644"/>
            <a:ext cx="5334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6803313" y="5325644"/>
            <a:ext cx="533400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6236492" y="4792244"/>
            <a:ext cx="948229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C+D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6087644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67603" y="6090956"/>
            <a:ext cx="35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D</a:t>
            </a:r>
            <a:endParaRPr lang="en-US" sz="1800" dirty="0" smtClean="0"/>
          </a:p>
        </p:txBody>
      </p:sp>
      <p:sp>
        <p:nvSpPr>
          <p:cNvPr id="19" name="Oval 18"/>
          <p:cNvSpPr/>
          <p:nvPr/>
        </p:nvSpPr>
        <p:spPr bwMode="auto">
          <a:xfrm>
            <a:off x="3810000" y="3877844"/>
            <a:ext cx="1752600" cy="533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A+B+C+D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21" name="Straight Connector 20"/>
          <p:cNvCxnSpPr>
            <a:stCxn id="10" idx="0"/>
            <a:endCxn id="19" idx="3"/>
          </p:cNvCxnSpPr>
          <p:nvPr/>
        </p:nvCxnSpPr>
        <p:spPr bwMode="auto">
          <a:xfrm flipV="1">
            <a:off x="2624816" y="4333129"/>
            <a:ext cx="1441846" cy="4591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>
            <a:stCxn id="16" idx="0"/>
            <a:endCxn id="19" idx="5"/>
          </p:cNvCxnSpPr>
          <p:nvPr/>
        </p:nvCxnSpPr>
        <p:spPr bwMode="auto">
          <a:xfrm flipH="1" flipV="1">
            <a:off x="5305938" y="4333129"/>
            <a:ext cx="1404669" cy="4591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674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distributed system, sorting and recursion techniques incur too much communication</a:t>
            </a:r>
          </a:p>
          <a:p>
            <a:endParaRPr lang="en-US" dirty="0"/>
          </a:p>
          <a:p>
            <a:r>
              <a:rPr lang="en-US" dirty="0" smtClean="0"/>
              <a:t>Increased precision libraries still not enough</a:t>
            </a:r>
          </a:p>
          <a:p>
            <a:endParaRPr lang="en-US" dirty="0"/>
          </a:p>
          <a:p>
            <a:r>
              <a:rPr lang="en-US" dirty="0" smtClean="0"/>
              <a:t>Past work has shown the benefits of doing computation in the NIC</a:t>
            </a:r>
            <a:r>
              <a:rPr lang="en-US" dirty="0"/>
              <a:t> </a:t>
            </a:r>
            <a:r>
              <a:rPr lang="en-US" dirty="0" smtClean="0"/>
              <a:t>without invoking the local processor [1]</a:t>
            </a:r>
          </a:p>
          <a:p>
            <a:pPr lvl="1"/>
            <a:r>
              <a:rPr lang="en-US" dirty="0" smtClean="0"/>
              <a:t>NICs have limited programmable logic</a:t>
            </a:r>
          </a:p>
          <a:p>
            <a:pPr lvl="1"/>
            <a:r>
              <a:rPr lang="en-US" dirty="0" smtClean="0"/>
              <a:t>Complex data structures for arbitrary precision libraries are infeasible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980860" y="5029200"/>
            <a:ext cx="1219200" cy="6096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NIC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542460" y="4953000"/>
            <a:ext cx="1524000" cy="762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-65" charset="0"/>
              </a:rPr>
              <a:t>CPU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 pitchFamily="-65" charset="0"/>
            </a:endParaRPr>
          </a:p>
        </p:txBody>
      </p:sp>
      <p:cxnSp>
        <p:nvCxnSpPr>
          <p:cNvPr id="7" name="Straight Connector 6"/>
          <p:cNvCxnSpPr>
            <a:stCxn id="5" idx="6"/>
            <a:endCxn id="4" idx="1"/>
          </p:cNvCxnSpPr>
          <p:nvPr/>
        </p:nvCxnSpPr>
        <p:spPr bwMode="auto">
          <a:xfrm>
            <a:off x="3066460" y="5334000"/>
            <a:ext cx="914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Arrow Connector 8"/>
          <p:cNvCxnSpPr>
            <a:stCxn id="4" idx="3"/>
          </p:cNvCxnSpPr>
          <p:nvPr/>
        </p:nvCxnSpPr>
        <p:spPr bwMode="auto">
          <a:xfrm>
            <a:off x="5200060" y="5334000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190660" y="4724400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780" y="6096000"/>
            <a:ext cx="904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[1] F</a:t>
            </a:r>
            <a:r>
              <a:rPr lang="en-US" sz="1200" dirty="0"/>
              <a:t>. </a:t>
            </a:r>
            <a:r>
              <a:rPr lang="en-US" sz="1200" dirty="0" err="1"/>
              <a:t>Petrini</a:t>
            </a:r>
            <a:r>
              <a:rPr lang="en-US" sz="1200" dirty="0"/>
              <a:t> </a:t>
            </a:r>
            <a:r>
              <a:rPr lang="en-US" sz="1200" i="1" dirty="0"/>
              <a:t>et al.</a:t>
            </a:r>
            <a:r>
              <a:rPr lang="en-US" sz="1200" dirty="0"/>
              <a:t>, “NIC-based reduction algorithms for large-scale clusters,” </a:t>
            </a:r>
            <a:r>
              <a:rPr lang="en-US" sz="1200" i="1" dirty="0"/>
              <a:t>International Journal on High Performance </a:t>
            </a:r>
            <a:r>
              <a:rPr lang="en-US" sz="1200" i="1" dirty="0" smtClean="0"/>
              <a:t>Computer</a:t>
            </a:r>
          </a:p>
          <a:p>
            <a:r>
              <a:rPr lang="en-US" sz="1200" i="1" dirty="0" smtClean="0"/>
              <a:t>Networks</a:t>
            </a:r>
            <a:r>
              <a:rPr lang="en-US" sz="1200" dirty="0"/>
              <a:t>, vol. 4, no. 3/4, pp. 122–136, 2006. 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08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024187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Big Integers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524000"/>
            <a:ext cx="7772400" cy="1500187"/>
          </a:xfrm>
        </p:spPr>
        <p:txBody>
          <a:bodyPr/>
          <a:lstStyle/>
          <a:p>
            <a:r>
              <a:rPr lang="en-US" dirty="0" smtClean="0"/>
              <a:t>Our solution to enable in-NIC computation with no precision loss: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Integer Expansions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represent the same number space as a double-precision variable, we can use a 2101-bit wide fixed-point integer variable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No precision loss</a:t>
            </a:r>
          </a:p>
          <a:p>
            <a:pPr lvl="1"/>
            <a:r>
              <a:rPr lang="en-US" dirty="0" smtClean="0"/>
              <a:t>Reproducibility</a:t>
            </a:r>
          </a:p>
          <a:p>
            <a:pPr lvl="1"/>
            <a:r>
              <a:rPr lang="en-US" dirty="0" smtClean="0"/>
              <a:t>Simple integer arithmetic</a:t>
            </a:r>
          </a:p>
          <a:p>
            <a:pPr lvl="1"/>
            <a:endParaRPr lang="en-US" dirty="0"/>
          </a:p>
          <a:p>
            <a:r>
              <a:rPr lang="en-US" dirty="0" smtClean="0"/>
              <a:t>Similar wide integers have been applied to intra-node computations [2]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6243935"/>
            <a:ext cx="7632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[2] U</a:t>
            </a:r>
            <a:r>
              <a:rPr lang="en-US" sz="1200" dirty="0"/>
              <a:t>. </a:t>
            </a:r>
            <a:r>
              <a:rPr lang="en-US" sz="1200" dirty="0" err="1"/>
              <a:t>Kulisch</a:t>
            </a:r>
            <a:r>
              <a:rPr lang="en-US" sz="1200" dirty="0"/>
              <a:t>, “Very fast and exact accumulation of products,” </a:t>
            </a:r>
            <a:r>
              <a:rPr lang="en-US" sz="1200" i="1" dirty="0" smtClean="0"/>
              <a:t>Computing</a:t>
            </a:r>
            <a:r>
              <a:rPr lang="en-US" sz="1200" dirty="0"/>
              <a:t>, vol. 91, no. 4, pp. 397–405, 2011. </a:t>
            </a:r>
          </a:p>
          <a:p>
            <a:endParaRPr lang="en-US" sz="1200" dirty="0"/>
          </a:p>
        </p:txBody>
      </p:sp>
      <p:pic>
        <p:nvPicPr>
          <p:cNvPr id="7" name="Picture 6" descr="bigin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44" t="37040" r="9773" b="46633"/>
          <a:stretch/>
        </p:blipFill>
        <p:spPr>
          <a:xfrm>
            <a:off x="1981200" y="2057400"/>
            <a:ext cx="4911058" cy="142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from Double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shifting the mantissa according to the exponent’s value</a:t>
            </a:r>
            <a:endParaRPr lang="en-US" dirty="0"/>
          </a:p>
        </p:txBody>
      </p:sp>
      <p:pic>
        <p:nvPicPr>
          <p:cNvPr id="5" name="Picture 4" descr="bigint_ma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2" t="11939" r="11193" b="55286"/>
          <a:stretch/>
        </p:blipFill>
        <p:spPr>
          <a:xfrm>
            <a:off x="1524000" y="2286000"/>
            <a:ext cx="5943600" cy="305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 to Network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work has applied in-NIC computations only for double-precision variables</a:t>
            </a:r>
          </a:p>
          <a:p>
            <a:endParaRPr lang="en-US" dirty="0"/>
          </a:p>
          <a:p>
            <a:r>
              <a:rPr lang="en-US" dirty="0" smtClean="0"/>
              <a:t>Can’t apply increased or infinite precision libraries</a:t>
            </a:r>
          </a:p>
          <a:p>
            <a:pPr lvl="1"/>
            <a:r>
              <a:rPr lang="en-US" dirty="0" smtClean="0"/>
              <a:t>Programmable logic is limited. For example, Elan3 in Quadrics </a:t>
            </a:r>
            <a:r>
              <a:rPr lang="en-US" dirty="0" err="1" smtClean="0"/>
              <a:t>Qsnet</a:t>
            </a:r>
            <a:r>
              <a:rPr lang="en-US" dirty="0" smtClean="0"/>
              <a:t> provides a 100MHz RISC processor</a:t>
            </a:r>
          </a:p>
          <a:p>
            <a:pPr lvl="1"/>
            <a:r>
              <a:rPr lang="en-US" dirty="0" smtClean="0"/>
              <a:t>Adding dedicated hardware for fully-functional floating point hardware is costly and risky</a:t>
            </a:r>
          </a:p>
          <a:p>
            <a:pPr lvl="1"/>
            <a:endParaRPr lang="en-US" dirty="0"/>
          </a:p>
          <a:p>
            <a:r>
              <a:rPr lang="en-US" dirty="0" err="1"/>
              <a:t>BigInts</a:t>
            </a:r>
            <a:r>
              <a:rPr lang="en-US" dirty="0"/>
              <a:t> make in-NIC computation without precision loss </a:t>
            </a:r>
            <a:r>
              <a:rPr lang="en-US" dirty="0" smtClean="0"/>
              <a:t>feasible</a:t>
            </a:r>
          </a:p>
          <a:p>
            <a:pPr lvl="1"/>
            <a:r>
              <a:rPr lang="en-US" dirty="0" err="1" smtClean="0"/>
              <a:t>BigInts</a:t>
            </a:r>
            <a:r>
              <a:rPr lang="en-US" dirty="0" smtClean="0"/>
              <a:t> require simple integer arithmetic</a:t>
            </a:r>
          </a:p>
          <a:p>
            <a:pPr lvl="1"/>
            <a:r>
              <a:rPr lang="en-US" dirty="0" err="1" smtClean="0"/>
              <a:t>Tensilica</a:t>
            </a:r>
            <a:r>
              <a:rPr lang="en-US" dirty="0" smtClean="0"/>
              <a:t> </a:t>
            </a:r>
            <a:r>
              <a:rPr lang="en-US" dirty="0"/>
              <a:t>library FPUs use 150,000 gates. Equivalent integer adder uses 380 gates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AMSFONTS" val="True"/>
  <p:tag name="USEBOLDAMS" val="False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FIRSTDHBAILEY@YM7050TAUQ2T3PP7" val="2649"/>
  <p:tag name="FIRST@YM7050TAUQ2T3PP7" val="2649"/>
  <p:tag name="DEFAULTFONTSIZE" val="10"/>
  <p:tag name="DEFAULTWIDTH" val="354"/>
  <p:tag name="DEFAULTHEIGHT" val="200"/>
  <p:tag name="DEFAULTDISPLAYSOURCE" val="\documentclass{slides}\pagestyle{empty}&#10;\begin{document}&#10;\begin{eqnarray*}&#10;&#10;\end{eqnarray*}&#10;\end{document}&#10;"/>
  <p:tag name="EMBEDFONTS" val="0"/>
  <p:tag name="FIRSTDHBAILEY@DHH3LDISUVWXY5K7" val="2720"/>
</p:tagLst>
</file>

<file path=ppt/theme/theme1.xml><?xml version="1.0" encoding="utf-8"?>
<a:theme xmlns:a="http://schemas.openxmlformats.org/drawingml/2006/main" name="Master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aster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aster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9178</TotalTime>
  <Pages>1</Pages>
  <Words>849</Words>
  <Application>Microsoft Office PowerPoint</Application>
  <PresentationFormat>Letter Paper (8.5x11 in)</PresentationFormat>
  <Paragraphs>162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MasterSlide</vt:lpstr>
      <vt:lpstr>Equation</vt:lpstr>
      <vt:lpstr>Extending Summation Precision for Network Reduction Operations</vt:lpstr>
      <vt:lpstr>Background</vt:lpstr>
      <vt:lpstr>Background</vt:lpstr>
      <vt:lpstr>Related Work and Motivation</vt:lpstr>
      <vt:lpstr>Challenges</vt:lpstr>
      <vt:lpstr> Big Integers</vt:lpstr>
      <vt:lpstr>Big Integer Expansions</vt:lpstr>
      <vt:lpstr>Mapping from Double Variables</vt:lpstr>
      <vt:lpstr>Applicability to Network Operations</vt:lpstr>
      <vt:lpstr>In-NIC Computations With BigInts</vt:lpstr>
      <vt:lpstr>Evaluation</vt:lpstr>
      <vt:lpstr>Communication Latency</vt:lpstr>
      <vt:lpstr>Computation Time</vt:lpstr>
      <vt:lpstr>Arc Length of Irregular Function</vt:lpstr>
      <vt:lpstr>Arc Length of Irregular Function</vt:lpstr>
      <vt:lpstr>Composite Summation</vt:lpstr>
      <vt:lpstr>Geometric Series</vt:lpstr>
      <vt:lpstr>Conclusions</vt:lpstr>
      <vt:lpstr>Questions?</vt:lpstr>
    </vt:vector>
  </TitlesOfParts>
  <Company>David Bailey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High-Precision Numerical integration and  Experimental Mathematics</dc:title>
  <dc:creator>George Michelogiannakis</dc:creator>
  <cp:lastModifiedBy>George Michelogiannakis</cp:lastModifiedBy>
  <cp:revision>1417</cp:revision>
  <cp:lastPrinted>2011-11-07T23:18:07Z</cp:lastPrinted>
  <dcterms:created xsi:type="dcterms:W3CDTF">2010-12-16T23:17:52Z</dcterms:created>
  <dcterms:modified xsi:type="dcterms:W3CDTF">2013-10-23T18:13:37Z</dcterms:modified>
</cp:coreProperties>
</file>