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8" r:id="rId2"/>
    <p:sldMasterId id="2147483740" r:id="rId3"/>
  </p:sldMasterIdLst>
  <p:notesMasterIdLst>
    <p:notesMasterId r:id="rId33"/>
  </p:notesMasterIdLst>
  <p:sldIdLst>
    <p:sldId id="440" r:id="rId4"/>
    <p:sldId id="443" r:id="rId5"/>
    <p:sldId id="479" r:id="rId6"/>
    <p:sldId id="476" r:id="rId7"/>
    <p:sldId id="442" r:id="rId8"/>
    <p:sldId id="444" r:id="rId9"/>
    <p:sldId id="447" r:id="rId10"/>
    <p:sldId id="477" r:id="rId11"/>
    <p:sldId id="439" r:id="rId12"/>
    <p:sldId id="473" r:id="rId13"/>
    <p:sldId id="448" r:id="rId14"/>
    <p:sldId id="449" r:id="rId15"/>
    <p:sldId id="450" r:id="rId16"/>
    <p:sldId id="451" r:id="rId17"/>
    <p:sldId id="475" r:id="rId18"/>
    <p:sldId id="453" r:id="rId19"/>
    <p:sldId id="454" r:id="rId20"/>
    <p:sldId id="452" r:id="rId21"/>
    <p:sldId id="478" r:id="rId22"/>
    <p:sldId id="456" r:id="rId23"/>
    <p:sldId id="457" r:id="rId24"/>
    <p:sldId id="480" r:id="rId25"/>
    <p:sldId id="460" r:id="rId26"/>
    <p:sldId id="461" r:id="rId27"/>
    <p:sldId id="467" r:id="rId28"/>
    <p:sldId id="468" r:id="rId29"/>
    <p:sldId id="469" r:id="rId30"/>
    <p:sldId id="470" r:id="rId31"/>
    <p:sldId id="44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2A9351-2A4D-7C4B-BCF3-DC0974FFA506}">
          <p14:sldIdLst>
            <p14:sldId id="440"/>
            <p14:sldId id="443"/>
            <p14:sldId id="479"/>
            <p14:sldId id="476"/>
            <p14:sldId id="442"/>
            <p14:sldId id="444"/>
            <p14:sldId id="447"/>
            <p14:sldId id="477"/>
            <p14:sldId id="439"/>
            <p14:sldId id="473"/>
            <p14:sldId id="448"/>
            <p14:sldId id="449"/>
            <p14:sldId id="450"/>
            <p14:sldId id="451"/>
            <p14:sldId id="475"/>
            <p14:sldId id="453"/>
            <p14:sldId id="454"/>
            <p14:sldId id="452"/>
            <p14:sldId id="478"/>
            <p14:sldId id="456"/>
            <p14:sldId id="457"/>
            <p14:sldId id="480"/>
            <p14:sldId id="460"/>
            <p14:sldId id="461"/>
            <p14:sldId id="467"/>
            <p14:sldId id="468"/>
            <p14:sldId id="469"/>
            <p14:sldId id="470"/>
            <p14:sldId id="44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83837" autoAdjust="0"/>
  </p:normalViewPr>
  <p:slideViewPr>
    <p:cSldViewPr>
      <p:cViewPr varScale="1">
        <p:scale>
          <a:sx n="139" d="100"/>
          <a:sy n="139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C18C7D-099A-47D5-95A9-4576D5AE6848}" type="datetimeFigureOut">
              <a:rPr lang="el-GR"/>
              <a:pPr>
                <a:defRPr/>
              </a:pPr>
              <a:t>11/14/13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126193-70B8-4D8C-8E50-F684A10811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3892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207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lIns="91433" tIns="45717" rIns="91433" bIns="45717"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734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0038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1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160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207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801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801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6661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025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718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3060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73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7" Type="http://schemas.openxmlformats.org/officeDocument/2006/relationships/image" Target="../media/image3.png"/><Relationship Id="rId18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13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ransition xmlns:p14="http://schemas.microsoft.com/office/powerpoint/2010/main">
    <p:fade/>
  </p:transition>
  <p:hf sldNum="0"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ransition xmlns:p14="http://schemas.microsoft.com/office/powerpoint/2010/main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11/14/13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9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990600"/>
            <a:ext cx="7681913" cy="2437895"/>
          </a:xfrm>
        </p:spPr>
        <p:txBody>
          <a:bodyPr/>
          <a:lstStyle/>
          <a:p>
            <a:pPr algn="ctr"/>
            <a:r>
              <a:rPr lang="en-US" dirty="0" smtClean="0"/>
              <a:t>Channel Reservation Protocol for Over-Subscribed Channels and Destinations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3886200"/>
            <a:ext cx="7681913" cy="2057400"/>
          </a:xfrm>
        </p:spPr>
        <p:txBody>
          <a:bodyPr/>
          <a:lstStyle/>
          <a:p>
            <a:pPr algn="ctr"/>
            <a:r>
              <a:rPr lang="en-US" b="1" dirty="0" smtClean="0"/>
              <a:t>George Michelogiannakis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Nan Jiang, Daniel Becker, William J. Dally</a:t>
            </a:r>
          </a:p>
          <a:p>
            <a:pPr algn="ctr"/>
            <a:endParaRPr lang="en-US" dirty="0"/>
          </a:p>
          <a:p>
            <a:r>
              <a:rPr lang="en-US" sz="2500" dirty="0" smtClean="0"/>
              <a:t>This work was completed in Stanford University</a:t>
            </a:r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581" l="3175" r="9761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86600" y="4789366"/>
            <a:ext cx="1219200" cy="119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1661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CRP: Doodle for Packets</a:t>
            </a:r>
            <a:endParaRPr lang="en-US" dirty="0"/>
          </a:p>
        </p:txBody>
      </p:sp>
      <p:pic>
        <p:nvPicPr>
          <p:cNvPr id="7" name="Picture 6" descr="Screen Shot 2013-11-12 at 2.31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49530"/>
            <a:ext cx="7918289" cy="366511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flipV="1">
            <a:off x="4403111" y="3297171"/>
            <a:ext cx="976489" cy="21053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524000"/>
            <a:ext cx="7443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Challenge: Participant’s availabilities are distributed across the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729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Reservation table is one line in the Doodle</a:t>
            </a:r>
          </a:p>
          <a:p>
            <a:r>
              <a:rPr lang="en-US" dirty="0" smtClean="0"/>
              <a:t>Doodle asks for the length of time slots</a:t>
            </a:r>
          </a:p>
          <a:p>
            <a:pPr lvl="1"/>
            <a:r>
              <a:rPr lang="en-US" dirty="0" smtClean="0"/>
              <a:t>We call a time slot a cell</a:t>
            </a:r>
          </a:p>
          <a:p>
            <a:pPr lvl="1"/>
            <a:r>
              <a:rPr lang="en-US" dirty="0" smtClean="0"/>
              <a:t>Cells </a:t>
            </a:r>
            <a:r>
              <a:rPr lang="en-US" dirty="0"/>
              <a:t>have </a:t>
            </a:r>
            <a:r>
              <a:rPr lang="en-US" dirty="0" err="1"/>
              <a:t>C</a:t>
            </a:r>
            <a:r>
              <a:rPr lang="en-US" baseline="-25000" dirty="0" err="1"/>
              <a:t>max</a:t>
            </a:r>
            <a:r>
              <a:rPr lang="en-US" dirty="0"/>
              <a:t> </a:t>
            </a:r>
            <a:r>
              <a:rPr lang="en-US" dirty="0" smtClean="0"/>
              <a:t>cycles</a:t>
            </a:r>
          </a:p>
          <a:p>
            <a:r>
              <a:rPr lang="en-US" dirty="0" smtClean="0"/>
              <a:t>We keep a counter per cell because packet sizes differ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 Tables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18437"/>
              </p:ext>
            </p:extLst>
          </p:nvPr>
        </p:nvGraphicFramePr>
        <p:xfrm>
          <a:off x="1219200" y="43434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21725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Request packets carry a vector </a:t>
            </a:r>
            <a:r>
              <a:rPr lang="en-US" dirty="0" smtClean="0"/>
              <a:t>to record what time slots are available in the resources traversed so far</a:t>
            </a:r>
          </a:p>
          <a:p>
            <a:r>
              <a:rPr lang="en-US" dirty="0" smtClean="0"/>
              <a:t>This is used to build up to the final result of the Doodle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 Vectors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656165"/>
              </p:ext>
            </p:extLst>
          </p:nvPr>
        </p:nvGraphicFramePr>
        <p:xfrm>
          <a:off x="1219200" y="42672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62242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size: 80 cycles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Traversing a Channel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57372"/>
              </p:ext>
            </p:extLst>
          </p:nvPr>
        </p:nvGraphicFramePr>
        <p:xfrm>
          <a:off x="990600" y="21336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00571"/>
              </p:ext>
            </p:extLst>
          </p:nvPr>
        </p:nvGraphicFramePr>
        <p:xfrm>
          <a:off x="990600" y="32766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58638"/>
              </p:ext>
            </p:extLst>
          </p:nvPr>
        </p:nvGraphicFramePr>
        <p:xfrm>
          <a:off x="990600" y="49530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495800" y="4343400"/>
            <a:ext cx="0" cy="5334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37842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Arriving at Destination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61241"/>
              </p:ext>
            </p:extLst>
          </p:nvPr>
        </p:nvGraphicFramePr>
        <p:xfrm>
          <a:off x="990600" y="19812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703713"/>
              </p:ext>
            </p:extLst>
          </p:nvPr>
        </p:nvGraphicFramePr>
        <p:xfrm>
          <a:off x="990600" y="31242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589889"/>
              </p:ext>
            </p:extLst>
          </p:nvPr>
        </p:nvGraphicFramePr>
        <p:xfrm>
          <a:off x="990600" y="48006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495800" y="4191000"/>
            <a:ext cx="0" cy="5334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062111" y="5077178"/>
            <a:ext cx="1600200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392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CRP: Doodle for Packets</a:t>
            </a:r>
            <a:endParaRPr lang="en-US" dirty="0"/>
          </a:p>
        </p:txBody>
      </p:sp>
      <p:pic>
        <p:nvPicPr>
          <p:cNvPr id="7" name="Picture 6" descr="Screen Shot 2013-11-12 at 2.31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49885"/>
            <a:ext cx="7918289" cy="366511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flipV="1">
            <a:off x="4403111" y="3457222"/>
            <a:ext cx="976489" cy="21053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447800"/>
            <a:ext cx="814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identified the common availability. Now we need to inform everybody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547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Destination Reserving Bandwidth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8796"/>
              </p:ext>
            </p:extLst>
          </p:nvPr>
        </p:nvGraphicFramePr>
        <p:xfrm>
          <a:off x="990600" y="23622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0600" y="1752600"/>
            <a:ext cx="278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destination table: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95750"/>
              </p:ext>
            </p:extLst>
          </p:nvPr>
        </p:nvGraphicFramePr>
        <p:xfrm>
          <a:off x="990600" y="41910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3581400"/>
            <a:ext cx="295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Resulting destination table: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486400"/>
            <a:ext cx="781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Subtracts reservation size (80 cycles) from the appropriate cells (time slots)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281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Reserves 80 cycles starting from the granted timestamp cell (time slot)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Traversing the Channel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092374"/>
              </p:ext>
            </p:extLst>
          </p:nvPr>
        </p:nvGraphicFramePr>
        <p:xfrm>
          <a:off x="838200" y="31242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8067" y="2526268"/>
            <a:ext cx="281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reservation table: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455456"/>
              </p:ext>
            </p:extLst>
          </p:nvPr>
        </p:nvGraphicFramePr>
        <p:xfrm>
          <a:off x="838200" y="4953000"/>
          <a:ext cx="7086600" cy="99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6520"/>
                <a:gridCol w="767080"/>
                <a:gridCol w="762000"/>
                <a:gridCol w="685800"/>
                <a:gridCol w="685800"/>
                <a:gridCol w="685800"/>
                <a:gridCol w="1447800"/>
                <a:gridCol w="685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cells</a:t>
                      </a:r>
                      <a:endParaRPr lang="en-US" baseline="-25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Cell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8067" y="4355068"/>
            <a:ext cx="298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Resulting reservation table: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9518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participants cannot agree on a time, we wait and then try again</a:t>
            </a:r>
          </a:p>
          <a:p>
            <a:endParaRPr lang="en-US" dirty="0"/>
          </a:p>
          <a:p>
            <a:r>
              <a:rPr lang="en-US" dirty="0" smtClean="0"/>
              <a:t>If time slot no longer available, ACK is converted to a retry</a:t>
            </a:r>
          </a:p>
          <a:p>
            <a:endParaRPr lang="en-US" dirty="0"/>
          </a:p>
          <a:p>
            <a:r>
              <a:rPr lang="en-US" dirty="0" smtClean="0"/>
              <a:t>If network uncongested, speculative packets succeed and no overhead for reservation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301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and related work</a:t>
            </a:r>
          </a:p>
          <a:p>
            <a:r>
              <a:rPr lang="en-US" dirty="0" smtClean="0"/>
              <a:t>Channel reservation protocol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Evaluation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8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5943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HPC and datacenter networks increasingly oversubscribed</a:t>
            </a:r>
          </a:p>
          <a:p>
            <a:pPr lvl="1"/>
            <a:r>
              <a:rPr lang="en-US" dirty="0" err="1" smtClean="0"/>
              <a:t>Exascale</a:t>
            </a:r>
            <a:r>
              <a:rPr lang="en-US" dirty="0" smtClean="0"/>
              <a:t> for HPC may need 1 billion-way parallelism</a:t>
            </a:r>
          </a:p>
          <a:p>
            <a:pPr lvl="1"/>
            <a:r>
              <a:rPr lang="en-US" dirty="0" smtClean="0"/>
              <a:t>Datacenter server count annual growth 7-17%</a:t>
            </a:r>
          </a:p>
          <a:p>
            <a:r>
              <a:rPr lang="en-US" dirty="0" smtClean="0"/>
              <a:t>Levels of expensive bandwidth:</a:t>
            </a:r>
          </a:p>
          <a:p>
            <a:pPr lvl="1"/>
            <a:r>
              <a:rPr lang="en-US" dirty="0" smtClean="0"/>
              <a:t>Between servers (intra-rack)</a:t>
            </a:r>
          </a:p>
          <a:p>
            <a:pPr lvl="1"/>
            <a:r>
              <a:rPr lang="en-US" dirty="0" smtClean="0"/>
              <a:t>Between racks (intra-cluster)</a:t>
            </a:r>
          </a:p>
          <a:p>
            <a:pPr lvl="1"/>
            <a:r>
              <a:rPr lang="en-US" dirty="0" smtClean="0"/>
              <a:t>Between clusters (intra-datacenter)</a:t>
            </a:r>
          </a:p>
          <a:p>
            <a:pPr lvl="1"/>
            <a:r>
              <a:rPr lang="en-US" dirty="0" smtClean="0"/>
              <a:t>Between buildings (metro)</a:t>
            </a:r>
          </a:p>
          <a:p>
            <a:pPr lvl="1"/>
            <a:r>
              <a:rPr lang="en-US" dirty="0" smtClean="0"/>
              <a:t>Between regions (</a:t>
            </a:r>
            <a:r>
              <a:rPr lang="en-US" dirty="0" err="1" smtClean="0"/>
              <a:t>longhaul</a:t>
            </a:r>
            <a:r>
              <a:rPr lang="en-US" dirty="0" smtClean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5" name="Picture 4" descr="Screen Shot 2013-11-12 at 3.45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219200"/>
            <a:ext cx="2961743" cy="4724400"/>
          </a:xfrm>
          <a:prstGeom prst="rect">
            <a:avLst/>
          </a:prstGeom>
        </p:spPr>
      </p:pic>
      <p:pic>
        <p:nvPicPr>
          <p:cNvPr id="6" name="Picture 5" descr="Screen Shot 2013-11-12 at 3.46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181600"/>
            <a:ext cx="469900" cy="3931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81600" y="6428601"/>
            <a:ext cx="390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Facebook’s datacenter network architecture. OSI 2013</a:t>
            </a:r>
            <a:endParaRPr lang="en-US" sz="1200" dirty="0"/>
          </a:p>
        </p:txBody>
      </p:sp>
      <p:pic>
        <p:nvPicPr>
          <p:cNvPr id="8" name="Picture 7" descr="Screen Shot 2013-11-12 at 3.46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362199"/>
            <a:ext cx="533400" cy="446315"/>
          </a:xfrm>
          <a:prstGeom prst="rect">
            <a:avLst/>
          </a:prstGeom>
        </p:spPr>
      </p:pic>
      <p:pic>
        <p:nvPicPr>
          <p:cNvPr id="9" name="Picture 8" descr="Screen Shot 2013-11-12 at 3.46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2362200"/>
            <a:ext cx="469900" cy="3931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38600" y="6200001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Why optical data communications and why now</a:t>
            </a:r>
            <a:r>
              <a:rPr lang="en-US" sz="1200" dirty="0" smtClean="0"/>
              <a:t>? Applied Physics. 2009</a:t>
            </a:r>
            <a:endParaRPr lang="en-US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29200" y="4419600"/>
            <a:ext cx="13716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74176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938272"/>
          </a:xfrm>
        </p:spPr>
        <p:txBody>
          <a:bodyPr/>
          <a:lstStyle/>
          <a:p>
            <a:r>
              <a:rPr lang="en-US" dirty="0" smtClean="0"/>
              <a:t>Two clusters of 144-node fat trees</a:t>
            </a:r>
          </a:p>
          <a:p>
            <a:pPr lvl="1"/>
            <a:r>
              <a:rPr lang="en-US" dirty="0" smtClean="0"/>
              <a:t>12x12 routers</a:t>
            </a:r>
            <a:endParaRPr lang="en-US" dirty="0"/>
          </a:p>
          <a:p>
            <a:r>
              <a:rPr lang="en-US" dirty="0" smtClean="0"/>
              <a:t>Clusters connected with four channels</a:t>
            </a:r>
          </a:p>
          <a:p>
            <a:pPr lvl="1"/>
            <a:r>
              <a:rPr lang="en-US" dirty="0" smtClean="0"/>
              <a:t>All channels are 10Gb/s</a:t>
            </a:r>
          </a:p>
          <a:p>
            <a:r>
              <a:rPr lang="en-US" dirty="0" smtClean="0"/>
              <a:t>Messages 2KB, divided into eight packets</a:t>
            </a:r>
          </a:p>
          <a:p>
            <a:pPr lvl="1"/>
            <a:r>
              <a:rPr lang="en-US" dirty="0" smtClean="0"/>
              <a:t>CRP applies to the message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0" y="4495800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64408" y="5486400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8600" y="4495800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50530" y="5486400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62058" y="4298576"/>
            <a:ext cx="1981200" cy="1949824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78290" y="5257800"/>
            <a:ext cx="1358537" cy="0"/>
          </a:xfrm>
          <a:prstGeom prst="straightConnector1">
            <a:avLst/>
          </a:prstGeom>
          <a:ln w="50800">
            <a:solidFill>
              <a:srgbClr val="7030A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7800" y="4724400"/>
            <a:ext cx="1533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Oversubscribed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472542" y="4494132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78950" y="5484732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63142" y="4494132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65072" y="5484732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6600" y="4296908"/>
            <a:ext cx="1981200" cy="1949824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229549" y="5105400"/>
            <a:ext cx="1533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Oversubscribed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961935" y="5581695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791200" y="5105400"/>
            <a:ext cx="152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0" y="5334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249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</a:t>
            </a:r>
            <a:endParaRPr lang="en-US" dirty="0"/>
          </a:p>
        </p:txBody>
      </p:sp>
      <p:pic>
        <p:nvPicPr>
          <p:cNvPr id="5" name="Picture 4" descr="single_uniform_throughpu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47800"/>
            <a:ext cx="58674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690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</a:t>
            </a:r>
            <a:endParaRPr lang="en-US" dirty="0"/>
          </a:p>
        </p:txBody>
      </p:sp>
      <p:pic>
        <p:nvPicPr>
          <p:cNvPr id="5" name="Picture 4" descr="single_uniform_throughpu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3429000" cy="2864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5800" y="1676400"/>
            <a:ext cx="37675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By the time ECN reacts, the flow is done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ECN does not share congestion</a:t>
            </a:r>
          </a:p>
          <a:p>
            <a:pPr algn="ctr"/>
            <a:r>
              <a:rPr lang="en-US" sz="2000" dirty="0"/>
              <a:t>s</a:t>
            </a:r>
            <a:r>
              <a:rPr lang="en-US" sz="2000" dirty="0" smtClean="0"/>
              <a:t>tate with other destinations in</a:t>
            </a:r>
          </a:p>
          <a:p>
            <a:pPr algn="ctr"/>
            <a:r>
              <a:rPr lang="en-US" sz="2000" dirty="0"/>
              <a:t>t</a:t>
            </a:r>
            <a:r>
              <a:rPr lang="en-US" sz="2000" dirty="0" smtClean="0"/>
              <a:t>he same cluster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553200" y="4542292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9608" y="5532892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43800" y="4542292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5730" y="5532892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7258" y="4345068"/>
            <a:ext cx="1981200" cy="1949824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973490" y="5304292"/>
            <a:ext cx="1358537" cy="0"/>
          </a:xfrm>
          <a:prstGeom prst="straightConnector1">
            <a:avLst/>
          </a:prstGeom>
          <a:ln w="50800">
            <a:solidFill>
              <a:srgbClr val="7030A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53000" y="4770892"/>
            <a:ext cx="1533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Oversubscribed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167742" y="4540624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4150" y="5531224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58342" y="4540624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60272" y="5531224"/>
            <a:ext cx="566057" cy="5647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71800" y="4343400"/>
            <a:ext cx="1981200" cy="1949824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924749" y="5151892"/>
            <a:ext cx="1533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Oversubscribed</a:t>
            </a:r>
            <a:endParaRPr lang="en-US" sz="1400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486400" y="5151892"/>
            <a:ext cx="152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10200" y="5380492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688878" y="4648200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676900" y="5638800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12475" y="4648200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519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Traffic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087" y="1447800"/>
            <a:ext cx="5753625" cy="48601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4185" y="4639270"/>
            <a:ext cx="2827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ECN can be configured to</a:t>
            </a:r>
          </a:p>
          <a:p>
            <a:pPr algn="ctr"/>
            <a:r>
              <a:rPr lang="en-US" dirty="0"/>
              <a:t>p</a:t>
            </a:r>
            <a:r>
              <a:rPr lang="en-US" dirty="0" smtClean="0"/>
              <a:t>revent tree saturation in</a:t>
            </a:r>
          </a:p>
          <a:p>
            <a:pPr algn="ctr"/>
            <a:r>
              <a:rPr lang="en-US" dirty="0"/>
              <a:t>s</a:t>
            </a:r>
            <a:r>
              <a:rPr lang="en-US" dirty="0" smtClean="0"/>
              <a:t>teady-state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8591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Traffic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087" y="1468839"/>
            <a:ext cx="5753625" cy="48601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38400" y="3429000"/>
            <a:ext cx="220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3.5% lower for CRP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5293" y="4724400"/>
            <a:ext cx="1904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CRP has extra</a:t>
            </a:r>
          </a:p>
          <a:p>
            <a:pPr algn="ctr"/>
            <a:r>
              <a:rPr lang="en-US" dirty="0"/>
              <a:t>c</a:t>
            </a:r>
            <a:r>
              <a:rPr lang="en-US" dirty="0" smtClean="0"/>
              <a:t>ontrol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230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Traffic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4267200" cy="36417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245" y="1752600"/>
            <a:ext cx="4265109" cy="36417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5638800"/>
            <a:ext cx="376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300,000 cycles to stabilize for ECN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2508" y="1383268"/>
            <a:ext cx="725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ECN allows congestion occur and reacts to it. CRP prevents it entirely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1101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Traffic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2952"/>
            <a:ext cx="4267200" cy="3501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245" y="1820040"/>
            <a:ext cx="4265109" cy="35068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5726668"/>
            <a:ext cx="376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300,000 cycles to stabilize for ECN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5269468"/>
            <a:ext cx="423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ECN’s maximum latency: 37,000 cycles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32508" y="1383268"/>
            <a:ext cx="725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ECN allows congestion occur and reacts to it. CRP prevents it entirely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1096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Sensitivity: Three Clusters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088" y="1468839"/>
            <a:ext cx="5753623" cy="4860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82689" y="4639270"/>
            <a:ext cx="32509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ECN configuration is sensitive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o network topology, routing,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nd traffic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2309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Sensitivity: Four Clusters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3" y="1468839"/>
            <a:ext cx="5753093" cy="4860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5181600"/>
            <a:ext cx="3289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ECN needs to be reconfigured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9309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CRP is a statistical scheme to avoid overwhelming channels and destinations</a:t>
            </a:r>
          </a:p>
          <a:p>
            <a:endParaRPr lang="en-US" dirty="0" smtClean="0"/>
          </a:p>
          <a:p>
            <a:r>
              <a:rPr lang="en-US" dirty="0" smtClean="0"/>
              <a:t>CRP effectively prevents congestion</a:t>
            </a:r>
          </a:p>
          <a:p>
            <a:pPr lvl="1"/>
            <a:r>
              <a:rPr lang="en-US" dirty="0" smtClean="0"/>
              <a:t>Avoids pitfalls of ECN and reactive techniques</a:t>
            </a:r>
          </a:p>
          <a:p>
            <a:endParaRPr lang="en-US" dirty="0" smtClean="0"/>
          </a:p>
          <a:p>
            <a:r>
              <a:rPr lang="en-US" dirty="0" smtClean="0"/>
              <a:t>CRP focuses on lossless flow control but similar benefits are possible in </a:t>
            </a:r>
            <a:r>
              <a:rPr lang="en-US" dirty="0" err="1" smtClean="0"/>
              <a:t>lossy</a:t>
            </a:r>
            <a:r>
              <a:rPr lang="en-US" dirty="0" smtClean="0"/>
              <a:t> flow control</a:t>
            </a:r>
          </a:p>
          <a:p>
            <a:pPr lvl="1"/>
            <a:r>
              <a:rPr lang="en-US" dirty="0" smtClean="0"/>
              <a:t>Congestion causes many packet drops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884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make it worse, many </a:t>
            </a:r>
            <a:r>
              <a:rPr lang="en-US" dirty="0"/>
              <a:t>traffic patterns create unbalanced load</a:t>
            </a:r>
          </a:p>
          <a:p>
            <a:pPr lvl="1"/>
            <a:r>
              <a:rPr lang="en-US" dirty="0"/>
              <a:t>Unbalanced load creates long paths of blocked packets (known as tree saturation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I’ll present a channel reservation protocol which prevents network and endpoint congestion</a:t>
            </a:r>
          </a:p>
          <a:p>
            <a:endParaRPr lang="en-US" dirty="0" smtClean="0"/>
          </a:p>
          <a:p>
            <a:r>
              <a:rPr lang="en-US" dirty="0" smtClean="0"/>
              <a:t>We focus on lossless flow control</a:t>
            </a:r>
          </a:p>
          <a:p>
            <a:pPr lvl="1"/>
            <a:r>
              <a:rPr lang="en-US" dirty="0" smtClean="0"/>
              <a:t>Tree saturation is a major drawback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9270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Motivation and related work</a:t>
            </a:r>
          </a:p>
          <a:p>
            <a:r>
              <a:rPr lang="en-US" dirty="0" smtClean="0"/>
              <a:t>Channel reservation protocol</a:t>
            </a:r>
          </a:p>
          <a:p>
            <a:r>
              <a:rPr lang="en-US" dirty="0" smtClean="0"/>
              <a:t>Evaluation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525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Oversubscription and Hotspots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286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3581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2286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3581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2286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3581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86600" y="2286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86600" y="3581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H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1981200"/>
            <a:ext cx="2667000" cy="259080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1981200"/>
            <a:ext cx="2667000" cy="259080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89102" y="1611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07204" y="16002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 2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505200" y="3276600"/>
            <a:ext cx="1828800" cy="0"/>
          </a:xfrm>
          <a:prstGeom prst="straightConnector1">
            <a:avLst/>
          </a:prstGeom>
          <a:ln w="50800">
            <a:solidFill>
              <a:srgbClr val="7030A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05200" y="2514600"/>
            <a:ext cx="1801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Oversubscribed</a:t>
            </a:r>
          </a:p>
          <a:p>
            <a:pPr algn="ctr"/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38248" y="316514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Oversubscribed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190607" y="2362200"/>
            <a:ext cx="533400" cy="1828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80496" y="3276600"/>
            <a:ext cx="1752600" cy="1295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40825" y="5059416"/>
            <a:ext cx="54720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Tree saturation root. Affects benign traffic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5029200"/>
            <a:ext cx="69119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This setting represents over-subscribed links between</a:t>
            </a:r>
          </a:p>
          <a:p>
            <a:pPr algn="ctr"/>
            <a:r>
              <a:rPr lang="en-US" sz="2200" dirty="0" smtClean="0"/>
              <a:t>network clusters, or even between racks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2590800" y="31242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81200" y="31242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371600" y="31242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676400" y="26670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676400" y="3570904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676400" y="22860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676400" y="3983392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67400" y="31242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553200" y="31242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553200" y="26670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553200" y="22860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934200" y="3352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5760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/>
      <p:bldP spid="2" grpId="0"/>
      <p:bldP spid="2" grpId="1"/>
      <p:bldP spid="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048000" cy="4525963"/>
          </a:xfrm>
        </p:spPr>
        <p:txBody>
          <a:bodyPr/>
          <a:lstStyle/>
          <a:p>
            <a:endParaRPr lang="en-US" sz="2200" dirty="0" smtClean="0"/>
          </a:p>
          <a:p>
            <a:r>
              <a:rPr lang="en-US" sz="2200" dirty="0" smtClean="0"/>
              <a:t>Adversarial pattern tops at 5% flit injection</a:t>
            </a:r>
          </a:p>
          <a:p>
            <a:endParaRPr lang="en-US" sz="2200" dirty="0" smtClean="0"/>
          </a:p>
          <a:p>
            <a:r>
              <a:rPr lang="en-US" sz="2200" dirty="0" smtClean="0"/>
              <a:t>Benign pattern slightly higher (6-7%)</a:t>
            </a:r>
          </a:p>
          <a:p>
            <a:endParaRPr lang="en-US" sz="2200" dirty="0"/>
          </a:p>
          <a:p>
            <a:r>
              <a:rPr lang="en-US" sz="2200" dirty="0" smtClean="0"/>
              <a:t>Ideal flow control would avoid any interference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</a:t>
            </a:r>
            <a:r>
              <a:rPr lang="en-US" smtClean="0"/>
              <a:t>Benign Traffic</a:t>
            </a:r>
            <a:endParaRPr lang="en-US"/>
          </a:p>
        </p:txBody>
      </p:sp>
      <p:pic>
        <p:nvPicPr>
          <p:cNvPr id="5" name="Picture 4" descr="impac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676400"/>
            <a:ext cx="5525342" cy="45071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4267200"/>
            <a:ext cx="374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Benign traffic is negatively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9077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Congestion Notification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2667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3962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2667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3962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67400" y="2667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3962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39000" y="2667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39000" y="3962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2362200"/>
            <a:ext cx="2667000" cy="259080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38800" y="2362200"/>
            <a:ext cx="2667000" cy="259080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57600" y="3657600"/>
            <a:ext cx="1828800" cy="0"/>
          </a:xfrm>
          <a:prstGeom prst="straightConnector1">
            <a:avLst/>
          </a:prstGeom>
          <a:ln w="50800">
            <a:solidFill>
              <a:srgbClr val="7030A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09707" y="2895600"/>
            <a:ext cx="1801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Oversubscribed</a:t>
            </a:r>
          </a:p>
          <a:p>
            <a:pPr algn="ctr"/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153495" y="3505200"/>
            <a:ext cx="457200" cy="304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25020" y="2895600"/>
            <a:ext cx="1000393" cy="1524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124200" y="3505200"/>
            <a:ext cx="457200" cy="304800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38200" y="5250359"/>
            <a:ext cx="7351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ECN detects congestion at the root of the congestion tree</a:t>
            </a:r>
          </a:p>
          <a:p>
            <a:pPr algn="ctr"/>
            <a:r>
              <a:rPr lang="en-US" sz="2200" dirty="0" smtClean="0"/>
              <a:t>Signals to the sources to throttle down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1981200" y="1295400"/>
            <a:ext cx="530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ECN: State of the art congestion handling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082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73 0 " pathEditMode="relative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73 -3.61278E-7 L 0.68357 -3.61278E-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3.61278E-7 L -0.21552 -3.61278E-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  <p:bldP spid="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and related 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Channel reservation protocol</a:t>
            </a:r>
          </a:p>
          <a:p>
            <a:r>
              <a:rPr lang="en-US" dirty="0" smtClean="0"/>
              <a:t>Evaluation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8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800600"/>
            <a:ext cx="53442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Potentially long </a:t>
            </a:r>
            <a:r>
              <a:rPr lang="en-US" sz="2200" dirty="0"/>
              <a:t>p</a:t>
            </a:r>
            <a:r>
              <a:rPr lang="en-US" sz="2200" dirty="0" smtClean="0"/>
              <a:t>acket sent speculatively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024334" y="4800600"/>
            <a:ext cx="50622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Encounters congestion. Converted to a</a:t>
            </a:r>
          </a:p>
          <a:p>
            <a:pPr algn="ctr"/>
            <a:r>
              <a:rPr lang="en-US" sz="2200" dirty="0"/>
              <a:t>s</a:t>
            </a:r>
            <a:r>
              <a:rPr lang="en-US" sz="2200" dirty="0" smtClean="0"/>
              <a:t>ingle-flit reservation request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4800600"/>
            <a:ext cx="62373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Reply (ACK) creates reservations for the chosen</a:t>
            </a:r>
          </a:p>
          <a:p>
            <a:pPr algn="ctr"/>
            <a:r>
              <a:rPr lang="en-US" sz="2200" dirty="0" smtClean="0"/>
              <a:t>time slot in all oversubscribed resources </a:t>
            </a: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Channel Reservation Protocol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286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3581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2286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3581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2286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3581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86600" y="22860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86600" y="3581400"/>
            <a:ext cx="762000" cy="685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H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1981200"/>
            <a:ext cx="2667000" cy="259080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1981200"/>
            <a:ext cx="2667000" cy="259080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89102" y="1611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07204" y="16002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 2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505200" y="3276600"/>
            <a:ext cx="1828800" cy="0"/>
          </a:xfrm>
          <a:prstGeom prst="straightConnector1">
            <a:avLst/>
          </a:prstGeom>
          <a:ln w="50800">
            <a:solidFill>
              <a:srgbClr val="7030A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57307" y="274320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Oversubscribed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38248" y="316514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Oversubscribed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94249" y="3080698"/>
            <a:ext cx="649901" cy="419100"/>
          </a:xfrm>
          <a:prstGeom prst="rect">
            <a:avLst/>
          </a:prstGeom>
          <a:solidFill>
            <a:srgbClr val="FF0000">
              <a:alpha val="3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43153" y="1593376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Resource available cycles 5 and 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5200" y="3499798"/>
            <a:ext cx="1821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Destination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vailable cycles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 and 15.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Result: cycle 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5200" y="3505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Destination</a:t>
            </a:r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eserves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cycle 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49142" y="3065762"/>
            <a:ext cx="649901" cy="419100"/>
          </a:xfrm>
          <a:prstGeom prst="rect">
            <a:avLst/>
          </a:prstGeom>
          <a:solidFill>
            <a:srgbClr val="008000">
              <a:alpha val="30000"/>
            </a:srgbClr>
          </a:solidFill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0" y="1600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Channel is</a:t>
            </a:r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eserved for</a:t>
            </a:r>
          </a:p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ycle 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9000" y="15240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Source is</a:t>
            </a:r>
          </a:p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nformed to</a:t>
            </a:r>
          </a:p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ransmit in cycle 10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9371E-6 L 0.225 -0.0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1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 -0.00208 L 0.68334 -0.0020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23 L -0.34224 0.0002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95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24 0.00023 L -0.68379 0.0002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18" grpId="0"/>
      <p:bldP spid="26" grpId="0" animBg="1"/>
      <p:bldP spid="26" grpId="1" animBg="1"/>
      <p:bldP spid="26" grpId="2" animBg="1"/>
      <p:bldP spid="26" grpId="3" animBg="1"/>
      <p:bldP spid="23" grpId="0"/>
      <p:bldP spid="23" grpId="1"/>
      <p:bldP spid="24" grpId="0"/>
      <p:bldP spid="24" grpId="1"/>
      <p:bldP spid="27" grpId="0"/>
      <p:bldP spid="27" grpId="1"/>
      <p:bldP spid="28" grpId="0" animBg="1"/>
      <p:bldP spid="28" grpId="1" animBg="1"/>
      <p:bldP spid="28" grpId="3" animBg="1"/>
      <p:bldP spid="29" grpId="0"/>
      <p:bldP spid="29" grpId="1"/>
      <p:bldP spid="30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1_White with Blue Bar Segoe Templat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  <a:ln w="3810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8831</TotalTime>
  <Words>1017</Words>
  <Application>Microsoft Macintosh PowerPoint</Application>
  <PresentationFormat>On-screen Show (4:3)</PresentationFormat>
  <Paragraphs>374</Paragraphs>
  <Slides>29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1_White with Blue Bar Segoe Template</vt:lpstr>
      <vt:lpstr>White with Courier font for code slides</vt:lpstr>
      <vt:lpstr>Concourse</vt:lpstr>
      <vt:lpstr>Channel Reservation Protocol for Over-Subscribed Channels and Destinations</vt:lpstr>
      <vt:lpstr>Introduction</vt:lpstr>
      <vt:lpstr>Introduction</vt:lpstr>
      <vt:lpstr>Agenda</vt:lpstr>
      <vt:lpstr>Oversubscription and Hotspots</vt:lpstr>
      <vt:lpstr>Impact on Benign Traffic</vt:lpstr>
      <vt:lpstr>Explicit Congestion Notification</vt:lpstr>
      <vt:lpstr>Agenda</vt:lpstr>
      <vt:lpstr>Channel Reservation Protocol</vt:lpstr>
      <vt:lpstr>CRP: Doodle for Packets</vt:lpstr>
      <vt:lpstr>Reservation Tables</vt:lpstr>
      <vt:lpstr>Reservation Vectors</vt:lpstr>
      <vt:lpstr>Request Traversing a Channel</vt:lpstr>
      <vt:lpstr>Request Arriving at Destination</vt:lpstr>
      <vt:lpstr>CRP: Doodle for Packets</vt:lpstr>
      <vt:lpstr>Destination Reserving Bandwidth</vt:lpstr>
      <vt:lpstr>ACK Traversing the Channel</vt:lpstr>
      <vt:lpstr>Protocol Considerations</vt:lpstr>
      <vt:lpstr>Agenda</vt:lpstr>
      <vt:lpstr>Methodology</vt:lpstr>
      <vt:lpstr>Uniform Random</vt:lpstr>
      <vt:lpstr>Uniform Random</vt:lpstr>
      <vt:lpstr>Combined Traffic</vt:lpstr>
      <vt:lpstr>Combined Traffic</vt:lpstr>
      <vt:lpstr>Transient Traffic</vt:lpstr>
      <vt:lpstr>Transient Traffic</vt:lpstr>
      <vt:lpstr>ECN Sensitivity: Three Clusters</vt:lpstr>
      <vt:lpstr>ECN Sensitivity: Four Clusters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Energy-efficient flow control for on-chip networks and future research directions</dc:title>
  <dc:creator>Georg Michelogiannakis</dc:creator>
  <dc:description>Job talk for 2012.</dc:description>
  <cp:lastModifiedBy>George Michelogiannakis</cp:lastModifiedBy>
  <cp:revision>710</cp:revision>
  <dcterms:created xsi:type="dcterms:W3CDTF">2006-08-16T00:00:00Z</dcterms:created>
  <dcterms:modified xsi:type="dcterms:W3CDTF">2013-11-14T23:53:54Z</dcterms:modified>
</cp:coreProperties>
</file>