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73" r:id="rId1"/>
  </p:sldMasterIdLst>
  <p:notesMasterIdLst>
    <p:notesMasterId r:id="rId77"/>
  </p:notesMasterIdLst>
  <p:handoutMasterIdLst>
    <p:handoutMasterId r:id="rId78"/>
  </p:handoutMasterIdLst>
  <p:sldIdLst>
    <p:sldId id="256" r:id="rId2"/>
    <p:sldId id="265" r:id="rId3"/>
    <p:sldId id="480" r:id="rId4"/>
    <p:sldId id="604" r:id="rId5"/>
    <p:sldId id="549" r:id="rId6"/>
    <p:sldId id="567" r:id="rId7"/>
    <p:sldId id="601" r:id="rId8"/>
    <p:sldId id="605" r:id="rId9"/>
    <p:sldId id="606" r:id="rId10"/>
    <p:sldId id="608" r:id="rId11"/>
    <p:sldId id="609" r:id="rId12"/>
    <p:sldId id="610" r:id="rId13"/>
    <p:sldId id="615" r:id="rId14"/>
    <p:sldId id="611" r:id="rId15"/>
    <p:sldId id="629" r:id="rId16"/>
    <p:sldId id="631" r:id="rId17"/>
    <p:sldId id="612" r:id="rId18"/>
    <p:sldId id="613" r:id="rId19"/>
    <p:sldId id="614" r:id="rId20"/>
    <p:sldId id="479" r:id="rId21"/>
    <p:sldId id="517" r:id="rId22"/>
    <p:sldId id="518" r:id="rId23"/>
    <p:sldId id="548" r:id="rId24"/>
    <p:sldId id="527" r:id="rId25"/>
    <p:sldId id="538" r:id="rId26"/>
    <p:sldId id="551" r:id="rId27"/>
    <p:sldId id="552" r:id="rId28"/>
    <p:sldId id="550" r:id="rId29"/>
    <p:sldId id="603" r:id="rId30"/>
    <p:sldId id="617" r:id="rId31"/>
    <p:sldId id="618" r:id="rId32"/>
    <p:sldId id="619" r:id="rId33"/>
    <p:sldId id="630" r:id="rId34"/>
    <p:sldId id="620" r:id="rId35"/>
    <p:sldId id="621" r:id="rId36"/>
    <p:sldId id="634" r:id="rId37"/>
    <p:sldId id="640" r:id="rId38"/>
    <p:sldId id="635" r:id="rId39"/>
    <p:sldId id="641" r:id="rId40"/>
    <p:sldId id="637" r:id="rId41"/>
    <p:sldId id="642" r:id="rId42"/>
    <p:sldId id="643" r:id="rId43"/>
    <p:sldId id="636" r:id="rId44"/>
    <p:sldId id="638" r:id="rId45"/>
    <p:sldId id="639" r:id="rId46"/>
    <p:sldId id="644" r:id="rId47"/>
    <p:sldId id="645" r:id="rId48"/>
    <p:sldId id="632" r:id="rId49"/>
    <p:sldId id="623" r:id="rId50"/>
    <p:sldId id="646" r:id="rId51"/>
    <p:sldId id="625" r:id="rId52"/>
    <p:sldId id="626" r:id="rId53"/>
    <p:sldId id="647" r:id="rId54"/>
    <p:sldId id="648" r:id="rId55"/>
    <p:sldId id="649" r:id="rId56"/>
    <p:sldId id="650" r:id="rId57"/>
    <p:sldId id="627" r:id="rId58"/>
    <p:sldId id="628" r:id="rId59"/>
    <p:sldId id="565" r:id="rId60"/>
    <p:sldId id="483" r:id="rId61"/>
    <p:sldId id="600" r:id="rId62"/>
    <p:sldId id="575" r:id="rId63"/>
    <p:sldId id="576" r:id="rId64"/>
    <p:sldId id="577" r:id="rId65"/>
    <p:sldId id="578" r:id="rId66"/>
    <p:sldId id="579" r:id="rId67"/>
    <p:sldId id="580" r:id="rId68"/>
    <p:sldId id="581" r:id="rId69"/>
    <p:sldId id="582" r:id="rId70"/>
    <p:sldId id="583" r:id="rId71"/>
    <p:sldId id="584" r:id="rId72"/>
    <p:sldId id="585" r:id="rId73"/>
    <p:sldId id="586" r:id="rId74"/>
    <p:sldId id="587" r:id="rId75"/>
    <p:sldId id="594"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2pPr>
    <a:lvl3pPr marL="9144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3pPr>
    <a:lvl4pPr marL="13716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4pPr>
    <a:lvl5pPr marL="18288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0000FF"/>
    <a:srgbClr val="000080"/>
    <a:srgbClr val="FF8000"/>
    <a:srgbClr val="008040"/>
    <a:srgbClr val="FF0080"/>
    <a:srgbClr val="66FFCC"/>
    <a:srgbClr val="66CCFF"/>
    <a:srgbClr val="FFCC66"/>
    <a:srgbClr val="E6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511" autoAdjust="0"/>
    <p:restoredTop sz="90929"/>
  </p:normalViewPr>
  <p:slideViewPr>
    <p:cSldViewPr showGuides="1">
      <p:cViewPr varScale="1">
        <p:scale>
          <a:sx n="105" d="100"/>
          <a:sy n="105" d="100"/>
        </p:scale>
        <p:origin x="-1080" y="-11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howGuides="1">
      <p:cViewPr varScale="1">
        <p:scale>
          <a:sx n="114" d="100"/>
          <a:sy n="114" d="100"/>
        </p:scale>
        <p:origin x="-329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notesMaster" Target="notesMasters/notesMaster1.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theme" Target="theme/theme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printerSettings" Target="printerSettings/printerSettings1.bin"/><Relationship Id="rId80" Type="http://schemas.openxmlformats.org/officeDocument/2006/relationships/presProps" Target="presProps.xml"/><Relationship Id="rId81" Type="http://schemas.openxmlformats.org/officeDocument/2006/relationships/viewProps" Target="viewProps.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tableStyles" Target="tableStyle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handoutMaster" Target="handoutMasters/handoutMaster1.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34AD76D-C936-4C44-B7D5-24BA9028BFD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7A5D499-FDCA-A94F-BACE-C172930C09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89CEE-7A84-7144-A81E-9A44348F5706}" type="slidenum">
              <a:rPr lang="en-US"/>
              <a:pPr/>
              <a:t>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24F4D-DDE4-3E42-BF4A-03C83A4FA8AC}" type="slidenum">
              <a:rPr lang="en-US"/>
              <a:pPr/>
              <a:t>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3BD7E33-42B5-474B-85EB-E483E5BA9689}" type="slidenum">
              <a:rPr lang="en-US"/>
              <a:pPr/>
              <a:t>5</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DIFFERENT VERICAL AXIS</a:t>
            </a:r>
            <a:endParaRPr lang="en-US" dirty="0"/>
          </a:p>
        </p:txBody>
      </p:sp>
      <p:sp>
        <p:nvSpPr>
          <p:cNvPr id="4" name="Slide Number Placeholder 3"/>
          <p:cNvSpPr>
            <a:spLocks noGrp="1"/>
          </p:cNvSpPr>
          <p:nvPr>
            <p:ph type="sldNum" sz="quarter" idx="10"/>
          </p:nvPr>
        </p:nvSpPr>
        <p:spPr/>
        <p:txBody>
          <a:bodyPr/>
          <a:lstStyle/>
          <a:p>
            <a:pPr>
              <a:defRPr/>
            </a:pPr>
            <a:fld id="{CB8DF497-4173-1444-A9F5-62ED9FB830D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FB6F9-8FF3-D146-8146-3E910647BA0D}" type="slidenum">
              <a:rPr lang="en-US"/>
              <a:pPr/>
              <a:t>21</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FB6F9-8FF3-D146-8146-3E910647BA0D}" type="slidenum">
              <a:rPr lang="en-US"/>
              <a:pPr/>
              <a:t>22</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07E8F32-F5A9-B94B-A91D-1A60BE198ED9}" type="slidenum">
              <a:rPr lang="en-US"/>
              <a:pPr/>
              <a:t>24</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FBE-C282-1D45-8F0E-D0FC8EC76A69}" type="slidenum">
              <a:rPr lang="en-US"/>
              <a:pPr/>
              <a:t>57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FBE-C282-1D45-8F0E-D0FC8EC76A69}" type="slidenum">
              <a:rPr lang="en-US"/>
              <a:pPr/>
              <a:t>59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5"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pic>
        <p:nvPicPr>
          <p:cNvPr id="6" name="Picture 10" descr="HiRes_LBL_Logo.gif"/>
          <p:cNvPicPr>
            <a:picLocks noChangeAspect="1"/>
          </p:cNvPicPr>
          <p:nvPr/>
        </p:nvPicPr>
        <p:blipFill>
          <a:blip r:embed="rId2"/>
          <a:srcRect/>
          <a:stretch>
            <a:fillRect/>
          </a:stretch>
        </p:blipFill>
        <p:spPr bwMode="auto">
          <a:xfrm>
            <a:off x="0" y="0"/>
            <a:ext cx="9144000" cy="914400"/>
          </a:xfrm>
          <a:prstGeom prst="rect">
            <a:avLst/>
          </a:prstGeom>
          <a:noFill/>
          <a:ln w="9525">
            <a:noFill/>
            <a:miter lim="800000"/>
            <a:headEnd/>
            <a:tailEnd/>
          </a:ln>
        </p:spPr>
      </p:pic>
      <p:sp>
        <p:nvSpPr>
          <p:cNvPr id="7"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4099" name="Rectangle 3"/>
          <p:cNvSpPr>
            <a:spLocks noGrp="1" noChangeArrowheads="1"/>
          </p:cNvSpPr>
          <p:nvPr>
            <p:ph type="ctrTitle"/>
          </p:nvPr>
        </p:nvSpPr>
        <p:spPr>
          <a:xfrm>
            <a:off x="914400" y="1598613"/>
            <a:ext cx="7313613" cy="1828800"/>
          </a:xfrm>
        </p:spPr>
        <p:txBody>
          <a:bodyPr/>
          <a:lstStyle>
            <a:lvl1pPr>
              <a:defRPr>
                <a:solidFill>
                  <a:srgbClr val="004080"/>
                </a:solidFill>
              </a:defRPr>
            </a:lvl1pPr>
          </a:lstStyle>
          <a:p>
            <a:r>
              <a:rPr lang="en-US" dirty="0" smtClean="0"/>
              <a:t>Click to edit Master title style</a:t>
            </a:r>
            <a:endParaRPr lang="en-US" dirty="0"/>
          </a:p>
        </p:txBody>
      </p:sp>
      <p:sp>
        <p:nvSpPr>
          <p:cNvPr id="4100" name="Rectangle 4"/>
          <p:cNvSpPr>
            <a:spLocks noGrp="1" noChangeArrowheads="1"/>
          </p:cNvSpPr>
          <p:nvPr>
            <p:ph type="subTitle" idx="1"/>
          </p:nvPr>
        </p:nvSpPr>
        <p:spPr>
          <a:xfrm>
            <a:off x="1600200" y="3429000"/>
            <a:ext cx="6627813" cy="1828800"/>
          </a:xfrm>
        </p:spPr>
        <p:txBody>
          <a:bodyPr/>
          <a:lstStyle>
            <a:lvl1pPr marL="0" indent="0" algn="ctr">
              <a:buFont typeface="Wingdings" pitchFamily="-110" charset="2"/>
              <a:buNone/>
              <a:defRPr sz="1400"/>
            </a:lvl1pPr>
          </a:lstStyle>
          <a:p>
            <a:r>
              <a:rPr lang="en-US" smtClean="0"/>
              <a:t>Click to edit Master subtitle style</a:t>
            </a:r>
            <a:endParaRPr lang="en-US"/>
          </a:p>
        </p:txBody>
      </p:sp>
      <p:sp>
        <p:nvSpPr>
          <p:cNvPr id="8" name="Rectangle 9"/>
          <p:cNvSpPr>
            <a:spLocks noGrp="1" noChangeArrowheads="1"/>
          </p:cNvSpPr>
          <p:nvPr>
            <p:ph type="sldNum" sz="quarter" idx="10"/>
          </p:nvPr>
        </p:nvSpPr>
        <p:spPr>
          <a:xfrm>
            <a:off x="7010400" y="6553200"/>
            <a:ext cx="2133600" cy="238125"/>
          </a:xfrm>
        </p:spPr>
        <p:txBody>
          <a:bodyPr/>
          <a:lstStyle>
            <a:lvl1pPr>
              <a:defRPr/>
            </a:lvl1pPr>
          </a:lstStyle>
          <a:p>
            <a:fld id="{720211EB-A1F1-084D-9DDD-8505A7385F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22C79B6A-800B-E142-80EF-A4D6D575E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0"/>
            <a:ext cx="2055813" cy="6399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8212" cy="639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08AE875-82DE-F445-98D0-0DCC9141A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6688060-3351-004F-BDDD-4D2330D7A4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4C4A82B1-99F4-E64B-90F9-D5D71E2FD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3000"/>
            <a:ext cx="40370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143000"/>
            <a:ext cx="40370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BCD758A7-4869-7E40-8B5D-E3862D31A4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553200"/>
            <a:ext cx="2133600" cy="238125"/>
          </a:xfrm>
        </p:spPr>
        <p:txBody>
          <a:bodyPr/>
          <a:lstStyle>
            <a:lvl1pPr>
              <a:defRPr/>
            </a:lvl1pPr>
          </a:lstStyle>
          <a:p>
            <a:fld id="{1E17DCE6-8197-EE42-B722-39F31B6CB1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010400" y="6553200"/>
            <a:ext cx="2133600" cy="238125"/>
          </a:xfrm>
        </p:spPr>
        <p:txBody>
          <a:bodyPr/>
          <a:lstStyle>
            <a:lvl1pPr>
              <a:defRPr/>
            </a:lvl1pPr>
          </a:lstStyle>
          <a:p>
            <a:fld id="{83686D63-7713-4D49-9615-C8BF49EEA3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553200"/>
            <a:ext cx="2133600" cy="238125"/>
          </a:xfrm>
        </p:spPr>
        <p:txBody>
          <a:bodyPr/>
          <a:lstStyle>
            <a:lvl1pPr>
              <a:defRPr/>
            </a:lvl1pPr>
          </a:lstStyle>
          <a:p>
            <a:fld id="{5BF20CE2-0294-EC48-9972-311911748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49E9892D-14DB-4C45-A303-86895BF4F7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A8D54A36-4436-AD4D-9B79-D63578DFCF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0" descr="HiRes_LBL_Logo.gif"/>
          <p:cNvPicPr>
            <a:picLocks noChangeAspect="1"/>
          </p:cNvPicPr>
          <p:nvPr/>
        </p:nvPicPr>
        <p:blipFill>
          <a:blip r:embed="rId13"/>
          <a:srcRect/>
          <a:stretch>
            <a:fillRect/>
          </a:stretch>
        </p:blipFill>
        <p:spPr bwMode="auto">
          <a:xfrm>
            <a:off x="0" y="0"/>
            <a:ext cx="9144000" cy="914400"/>
          </a:xfrm>
          <a:prstGeom prst="rect">
            <a:avLst/>
          </a:prstGeom>
          <a:noFill/>
          <a:ln w="9525">
            <a:noFill/>
            <a:miter lim="800000"/>
            <a:headEnd/>
            <a:tailEnd/>
          </a:ln>
        </p:spPr>
      </p:pic>
      <p:sp>
        <p:nvSpPr>
          <p:cNvPr id="22"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1028" name="Rectangle 3"/>
          <p:cNvSpPr>
            <a:spLocks noGrp="1" noChangeArrowheads="1"/>
          </p:cNvSpPr>
          <p:nvPr>
            <p:ph type="body" idx="1"/>
          </p:nvPr>
        </p:nvSpPr>
        <p:spPr bwMode="auto">
          <a:xfrm>
            <a:off x="455613" y="1143000"/>
            <a:ext cx="8226425" cy="525621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4"/>
          <p:cNvSpPr>
            <a:spLocks noGrp="1" noChangeArrowheads="1"/>
          </p:cNvSpPr>
          <p:nvPr>
            <p:ph type="title"/>
          </p:nvPr>
        </p:nvSpPr>
        <p:spPr bwMode="auto">
          <a:xfrm>
            <a:off x="1370013" y="0"/>
            <a:ext cx="6399212"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23"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24"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sp>
        <p:nvSpPr>
          <p:cNvPr id="27" name="Slide Number Placeholder 26"/>
          <p:cNvSpPr>
            <a:spLocks noGrp="1"/>
          </p:cNvSpPr>
          <p:nvPr>
            <p:ph type="sldNum" sz="quarter" idx="4"/>
          </p:nvPr>
        </p:nvSpPr>
        <p:spPr>
          <a:xfrm>
            <a:off x="7010400" y="6553200"/>
            <a:ext cx="2133600" cy="228600"/>
          </a:xfrm>
          <a:prstGeom prst="rect">
            <a:avLst/>
          </a:prstGeom>
        </p:spPr>
        <p:txBody>
          <a:bodyPr vert="horz" lIns="91440" tIns="45720" rIns="91440" bIns="45720" rtlCol="0" anchor="ctr"/>
          <a:lstStyle>
            <a:lvl1pPr algn="r">
              <a:defRPr sz="1200">
                <a:solidFill>
                  <a:schemeClr val="tx1"/>
                </a:solidFill>
                <a:latin typeface="Arial" pitchFamily="-110" charset="0"/>
                <a:ea typeface="ＭＳ Ｐゴシック" pitchFamily="-110" charset="-128"/>
                <a:cs typeface="ＭＳ Ｐゴシック" pitchFamily="-110" charset="-128"/>
              </a:defRPr>
            </a:lvl1pPr>
          </a:lstStyle>
          <a:p>
            <a:fld id="{C5665506-6A87-8644-82DA-53079AA91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6pPr>
      <a:lvl7pPr marL="9144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7pPr>
      <a:lvl8pPr marL="13716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8pPr>
      <a:lvl9pPr marL="18288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rgbClr val="000080"/>
        </a:buClr>
        <a:buSzPct val="85000"/>
        <a:buFont typeface="Wingdings" pitchFamily="-110" charset="2"/>
        <a:buChar char="v"/>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10" charset="2"/>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4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df"/><Relationship Id="rId4" Type="http://schemas.openxmlformats.org/officeDocument/2006/relationships/image" Target="../media/image12.pdf"/><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df"/><Relationship Id="rId9" Type="http://schemas.openxmlformats.org/officeDocument/2006/relationships/image" Target="../media/image17.png"/><Relationship Id="rId3" Type="http://schemas.openxmlformats.org/officeDocument/2006/relationships/image" Target="../media/image11.png"/><Relationship Id="rId6" Type="http://schemas.openxmlformats.org/officeDocument/2006/relationships/image" Target="../media/image14.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df"/><Relationship Id="rId4" Type="http://schemas.openxmlformats.org/officeDocument/2006/relationships/image" Target="../media/image20.pdf"/><Relationship Id="rId5" Type="http://schemas.openxmlformats.org/officeDocument/2006/relationships/image" Target="../media/image21.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8.pdf"/><Relationship Id="rId9" Type="http://schemas.openxmlformats.org/officeDocument/2006/relationships/image" Target="../media/image25.png"/><Relationship Id="rId3" Type="http://schemas.openxmlformats.org/officeDocument/2006/relationships/image" Target="../media/image19.png"/><Relationship Id="rId6" Type="http://schemas.openxmlformats.org/officeDocument/2006/relationships/image" Target="../media/image22.pdf"/></Relationships>
</file>

<file path=ppt/slides/_rels/slide19.xml.rels><?xml version="1.0" encoding="UTF-8" standalone="yes"?>
<Relationships xmlns="http://schemas.openxmlformats.org/package/2006/relationships"><Relationship Id="rId4" Type="http://schemas.openxmlformats.org/officeDocument/2006/relationships/image" Target="../media/image28.pdf"/><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df"/><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df"/><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df"/><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df"/><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df"/><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df"/><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df"/><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image" Target="../media/image47.pdf"/><Relationship Id="rId1" Type="http://schemas.openxmlformats.org/officeDocument/2006/relationships/slideLayout" Target="../slideLayouts/slideLayout2.xml"/><Relationship Id="rId2" Type="http://schemas.openxmlformats.org/officeDocument/2006/relationships/image" Target="../media/image45.pdf"/><Relationship Id="rId3" Type="http://schemas.openxmlformats.org/officeDocument/2006/relationships/image" Target="../media/image46.png"/><Relationship Id="rId5"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49.pdf"/><Relationship Id="rId3"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image" Target="../media/image47.pdf"/><Relationship Id="rId1" Type="http://schemas.openxmlformats.org/officeDocument/2006/relationships/slideLayout" Target="../slideLayouts/slideLayout2.xml"/><Relationship Id="rId2" Type="http://schemas.openxmlformats.org/officeDocument/2006/relationships/image" Target="../media/image51.pdf"/><Relationship Id="rId3" Type="http://schemas.openxmlformats.org/officeDocument/2006/relationships/image" Target="../media/image52.png"/><Relationship Id="rId5" Type="http://schemas.openxmlformats.org/officeDocument/2006/relationships/image" Target="../media/image48.png"/></Relationships>
</file>

<file path=ppt/slides/_rels/slide39.xml.rels><?xml version="1.0" encoding="UTF-8" standalone="yes"?>
<Relationships xmlns="http://schemas.openxmlformats.org/package/2006/relationships"><Relationship Id="rId4" Type="http://schemas.openxmlformats.org/officeDocument/2006/relationships/image" Target="../media/image53.pdf"/><Relationship Id="rId1" Type="http://schemas.openxmlformats.org/officeDocument/2006/relationships/slideLayout" Target="../slideLayouts/slideLayout2.xml"/><Relationship Id="rId2" Type="http://schemas.openxmlformats.org/officeDocument/2006/relationships/image" Target="../media/image49.pdf"/><Relationship Id="rId3" Type="http://schemas.openxmlformats.org/officeDocument/2006/relationships/image" Target="../media/image50.png"/><Relationship Id="rId5"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df"/><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df"/><Relationship Id="rId3"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5.pdf"/><Relationship Id="rId4" Type="http://schemas.openxmlformats.org/officeDocument/2006/relationships/image" Target="../media/image61.pdf"/><Relationship Id="rId5" Type="http://schemas.openxmlformats.org/officeDocument/2006/relationships/image" Target="../media/image62.png"/><Relationship Id="rId7"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59.pdf"/><Relationship Id="rId9" Type="http://schemas.openxmlformats.org/officeDocument/2006/relationships/image" Target="../media/image66.png"/><Relationship Id="rId3" Type="http://schemas.openxmlformats.org/officeDocument/2006/relationships/image" Target="../media/image60.png"/><Relationship Id="rId6" Type="http://schemas.openxmlformats.org/officeDocument/2006/relationships/image" Target="../media/image63.pd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df"/><Relationship Id="rId3"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df"/><Relationship Id="rId3"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df"/><Relationship Id="rId3"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image" Target="../media/image75.pdf"/><Relationship Id="rId1" Type="http://schemas.openxmlformats.org/officeDocument/2006/relationships/slideLayout" Target="../slideLayouts/slideLayout2.xml"/><Relationship Id="rId2" Type="http://schemas.openxmlformats.org/officeDocument/2006/relationships/image" Target="../media/image73.pdf"/><Relationship Id="rId3" Type="http://schemas.openxmlformats.org/officeDocument/2006/relationships/image" Target="../media/image74.png"/><Relationship Id="rId5" Type="http://schemas.openxmlformats.org/officeDocument/2006/relationships/image" Target="../media/image7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4" Type="http://schemas.openxmlformats.org/officeDocument/2006/relationships/image" Target="../media/image3.png"/><Relationship Id="rId10" Type="http://schemas.openxmlformats.org/officeDocument/2006/relationships/image" Target="../media/image9.png"/><Relationship Id="rId5" Type="http://schemas.openxmlformats.org/officeDocument/2006/relationships/image" Target="../media/image4.pdf"/><Relationship Id="rId7" Type="http://schemas.openxmlformats.org/officeDocument/2006/relationships/image" Target="../media/image6.pdf"/><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8.pdf"/><Relationship Id="rId3" Type="http://schemas.openxmlformats.org/officeDocument/2006/relationships/image" Target="../media/image2.pdf"/><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0" y="1371600"/>
            <a:ext cx="9144000" cy="1905000"/>
          </a:xfrm>
          <a:noFill/>
          <a:ln/>
        </p:spPr>
        <p:txBody>
          <a:bodyPr/>
          <a:lstStyle/>
          <a:p>
            <a:r>
              <a:rPr lang="en-US" dirty="0" smtClean="0"/>
              <a:t>Stencil Computations on CPUs</a:t>
            </a:r>
            <a:endParaRPr lang="en-US" sz="3600" dirty="0"/>
          </a:p>
        </p:txBody>
      </p:sp>
      <p:sp>
        <p:nvSpPr>
          <p:cNvPr id="2053" name="Rectangle 5"/>
          <p:cNvSpPr>
            <a:spLocks noGrp="1" noChangeArrowheads="1"/>
          </p:cNvSpPr>
          <p:nvPr>
            <p:ph type="subTitle" idx="1"/>
          </p:nvPr>
        </p:nvSpPr>
        <p:spPr>
          <a:xfrm>
            <a:off x="0" y="3429000"/>
            <a:ext cx="9144000" cy="1371600"/>
          </a:xfrm>
          <a:noFill/>
          <a:ln/>
        </p:spPr>
        <p:txBody>
          <a:bodyPr/>
          <a:lstStyle/>
          <a:p>
            <a:r>
              <a:rPr lang="en-US" sz="2400" dirty="0"/>
              <a:t>Samuel </a:t>
            </a:r>
            <a:r>
              <a:rPr lang="en-US" sz="2400" dirty="0" smtClean="0"/>
              <a:t>Williams</a:t>
            </a:r>
            <a:r>
              <a:rPr lang="en-US" sz="2400" baseline="30000" dirty="0" smtClean="0"/>
              <a:t>1</a:t>
            </a:r>
            <a:r>
              <a:rPr lang="en-US" sz="2400" dirty="0" smtClean="0"/>
              <a:t>, Jens Kreuger</a:t>
            </a:r>
            <a:r>
              <a:rPr lang="en-US" sz="2400" baseline="30000" dirty="0" smtClean="0"/>
              <a:t>3</a:t>
            </a:r>
            <a:endParaRPr lang="en-US" sz="2000" dirty="0" smtClean="0"/>
          </a:p>
          <a:p>
            <a:r>
              <a:rPr lang="en-US" sz="1600" dirty="0" smtClean="0"/>
              <a:t>David Donofrio</a:t>
            </a:r>
            <a:r>
              <a:rPr lang="en-US" sz="1600" baseline="30000" dirty="0" smtClean="0"/>
              <a:t>1</a:t>
            </a:r>
            <a:r>
              <a:rPr lang="en-US" sz="1600" dirty="0" smtClean="0"/>
              <a:t>, Leonid Oliker</a:t>
            </a:r>
            <a:r>
              <a:rPr lang="en-US" sz="1600" baseline="30000" dirty="0" smtClean="0"/>
              <a:t>1</a:t>
            </a:r>
            <a:r>
              <a:rPr lang="en-US" sz="1600" dirty="0" smtClean="0"/>
              <a:t>, </a:t>
            </a:r>
            <a:r>
              <a:rPr lang="en-US" sz="1600" dirty="0"/>
              <a:t>John </a:t>
            </a:r>
            <a:r>
              <a:rPr lang="en-US" sz="1600" dirty="0" smtClean="0"/>
              <a:t>Shalf</a:t>
            </a:r>
            <a:r>
              <a:rPr lang="en-US" sz="1600" baseline="30000" dirty="0"/>
              <a:t>1</a:t>
            </a:r>
            <a:r>
              <a:rPr lang="en-US" sz="1600" dirty="0" smtClean="0"/>
              <a:t>, </a:t>
            </a:r>
          </a:p>
          <a:p>
            <a:r>
              <a:rPr lang="en-US" sz="1600" dirty="0" smtClean="0"/>
              <a:t>Kaushik Datta</a:t>
            </a:r>
            <a:r>
              <a:rPr lang="en-US" sz="1600" baseline="30000" dirty="0" smtClean="0"/>
              <a:t>2</a:t>
            </a:r>
            <a:r>
              <a:rPr lang="en-US" sz="1600" dirty="0" smtClean="0"/>
              <a:t>, Jonathan Carter</a:t>
            </a:r>
            <a:r>
              <a:rPr lang="en-US" sz="1600" baseline="30000" dirty="0" smtClean="0"/>
              <a:t>1</a:t>
            </a:r>
          </a:p>
        </p:txBody>
      </p:sp>
      <p:sp>
        <p:nvSpPr>
          <p:cNvPr id="4" name="Rectangle 9"/>
          <p:cNvSpPr>
            <a:spLocks noGrp="1" noChangeArrowheads="1"/>
          </p:cNvSpPr>
          <p:nvPr>
            <p:ph type="sldNum" sz="quarter" idx="10"/>
          </p:nvPr>
        </p:nvSpPr>
        <p:spPr/>
        <p:txBody>
          <a:bodyPr/>
          <a:lstStyle/>
          <a:p>
            <a:fld id="{9C4C9053-1287-D545-864E-E4FC99EAC6A1}" type="slidenum">
              <a:rPr lang="en-US"/>
              <a:pPr/>
              <a:t>1</a:t>
            </a:fld>
            <a:endParaRPr lang="en-US"/>
          </a:p>
        </p:txBody>
      </p:sp>
      <p:sp>
        <p:nvSpPr>
          <p:cNvPr id="5" name="Rectangle 5"/>
          <p:cNvSpPr txBox="1">
            <a:spLocks noChangeArrowheads="1"/>
          </p:cNvSpPr>
          <p:nvPr/>
        </p:nvSpPr>
        <p:spPr bwMode="auto">
          <a:xfrm>
            <a:off x="914400" y="4876800"/>
            <a:ext cx="7315200" cy="1600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000080"/>
              </a:buClr>
              <a:buSzPct val="85000"/>
              <a:buFont typeface="Wingdings" pitchFamily="-110" charset="2"/>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lvl="0" algn="r" eaLnBrk="1" hangingPunct="1">
              <a:spcBef>
                <a:spcPct val="20000"/>
              </a:spcBef>
              <a:buClr>
                <a:srgbClr val="000080"/>
              </a:buClr>
              <a:buSzPct val="85000"/>
              <a:defRPr/>
            </a:pPr>
            <a:r>
              <a:rPr lang="en-US" sz="1600" kern="0" dirty="0" smtClean="0">
                <a:solidFill>
                  <a:srgbClr val="800040"/>
                </a:solidFill>
              </a:rPr>
              <a:t>			</a:t>
            </a:r>
            <a:r>
              <a:rPr lang="en-US" sz="1600" kern="0" baseline="30000" dirty="0" smtClean="0">
                <a:solidFill>
                  <a:srgbClr val="800040"/>
                </a:solidFill>
              </a:rPr>
              <a:t>1</a:t>
            </a:r>
            <a:r>
              <a:rPr lang="en-US" sz="1600" kern="0" dirty="0" smtClean="0">
                <a:solidFill>
                  <a:srgbClr val="800040"/>
                </a:solidFill>
              </a:rPr>
              <a:t>Lawrence Berkeley National Laboratory</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					2</a:t>
            </a:r>
            <a:r>
              <a:rPr kumimoji="0" lang="en-US" sz="1600" b="0" i="0" u="none" strike="noStrike" kern="0" cap="none" spc="0" normalizeH="0" baseline="0" noProof="0" dirty="0" smtClean="0">
                <a:ln>
                  <a:noFill/>
                </a:ln>
                <a:solidFill>
                  <a:srgbClr val="800040"/>
                </a:solidFill>
                <a:effectLst/>
                <a:uLnTx/>
                <a:uFillTx/>
                <a:latin typeface="+mn-lt"/>
                <a:ea typeface="+mn-ea"/>
                <a:cs typeface="+mn-cs"/>
              </a:rPr>
              <a:t>University of California Berkeley</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r>
              <a:rPr kumimoji="0" lang="en-US" sz="1600" b="0" i="0" u="none" strike="noStrike" kern="0" cap="none" spc="0" normalizeH="0" baseline="0" noProof="0" dirty="0" smtClean="0">
                <a:ln>
                  <a:noFill/>
                </a:ln>
                <a:solidFill>
                  <a:srgbClr val="800040"/>
                </a:solidFill>
                <a:effectLst/>
                <a:uLnTx/>
                <a:uFillTx/>
                <a:latin typeface="+mn-lt"/>
                <a:ea typeface="+mn-ea"/>
                <a:cs typeface="+mn-cs"/>
              </a:rPr>
              <a:t>			</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3</a:t>
            </a:r>
            <a:r>
              <a:rPr kumimoji="0" lang="en-US" sz="1600" b="0" i="0" u="none" strike="noStrike" kern="0" cap="none" spc="0" normalizeH="0" baseline="0" noProof="0" dirty="0" smtClean="0">
                <a:ln>
                  <a:noFill/>
                </a:ln>
                <a:solidFill>
                  <a:srgbClr val="800040"/>
                </a:solidFill>
                <a:effectLst/>
                <a:uLnTx/>
                <a:uFillTx/>
                <a:latin typeface="+mn-lt"/>
                <a:ea typeface="+mn-ea"/>
                <a:cs typeface="+mn-cs"/>
              </a:rPr>
              <a:t>Fraunhofer </a:t>
            </a:r>
            <a:r>
              <a:rPr kumimoji="0" lang="en-US" sz="1600" b="0" i="0" u="none" strike="noStrike" kern="0" cap="none" spc="0" normalizeH="0" baseline="0" noProof="0" dirty="0" smtClean="0">
                <a:ln>
                  <a:noFill/>
                </a:ln>
                <a:solidFill>
                  <a:srgbClr val="800040"/>
                </a:solidFill>
                <a:effectLst/>
                <a:uLnTx/>
                <a:uFillTx/>
                <a:latin typeface="+mn-lt"/>
                <a:ea typeface="+mn-ea"/>
                <a:cs typeface="+mn-cs"/>
              </a:rPr>
              <a:t>ITWM, </a:t>
            </a:r>
            <a:r>
              <a:rPr lang="en-US" sz="1600" kern="0" dirty="0" smtClean="0">
                <a:solidFill>
                  <a:srgbClr val="800040"/>
                </a:solidFill>
              </a:rPr>
              <a:t>University of </a:t>
            </a:r>
            <a:r>
              <a:rPr kumimoji="0" lang="en-US" sz="1600" b="0" i="0" u="none" strike="noStrike" kern="0" cap="none" spc="0" normalizeH="0" baseline="0" noProof="0" dirty="0" smtClean="0">
                <a:ln>
                  <a:noFill/>
                </a:ln>
                <a:solidFill>
                  <a:srgbClr val="800040"/>
                </a:solidFill>
                <a:effectLst/>
                <a:uLnTx/>
                <a:uFillTx/>
                <a:latin typeface="+mn-lt"/>
                <a:ea typeface="+mn-ea"/>
                <a:cs typeface="+mn-cs"/>
              </a:rPr>
              <a:t>Heidelberg</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endParaRPr kumimoji="0" lang="en-US" sz="1600" b="0" i="0" u="none" strike="noStrike" kern="0" cap="none" spc="0" normalizeH="0" baseline="0" noProof="0" dirty="0" smtClean="0">
              <a:ln>
                <a:noFill/>
              </a:ln>
              <a:solidFill>
                <a:srgbClr val="800040"/>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
                <a:srgbClr val="000080"/>
              </a:buClr>
              <a:buSzPct val="85000"/>
              <a:buFont typeface="Wingdings" pitchFamily="-110" charset="2"/>
              <a:buNone/>
              <a:tabLst/>
              <a:defRPr/>
            </a:pPr>
            <a:r>
              <a:rPr kumimoji="0" lang="en-US" sz="2000" b="0" i="1" u="none" strike="noStrike" kern="0" cap="none" spc="0" normalizeH="0" baseline="0" noProof="0" dirty="0" err="1" smtClean="0">
                <a:ln>
                  <a:noFill/>
                </a:ln>
                <a:solidFill>
                  <a:schemeClr val="tx1"/>
                </a:solidFill>
                <a:effectLst/>
                <a:uLnTx/>
                <a:uFillTx/>
                <a:latin typeface="+mn-lt"/>
                <a:ea typeface="+mn-ea"/>
                <a:cs typeface="+mn-cs"/>
              </a:rPr>
              <a:t>SWWilliams@lbl.gov</a:t>
            </a:r>
            <a:endParaRPr kumimoji="0" lang="en-US" sz="20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Transformations</a:t>
            </a:r>
            <a:endParaRPr lang="en-US" dirty="0"/>
          </a:p>
        </p:txBody>
      </p:sp>
      <p:sp>
        <p:nvSpPr>
          <p:cNvPr id="3" name="Content Placeholder 2"/>
          <p:cNvSpPr>
            <a:spLocks noGrp="1"/>
          </p:cNvSpPr>
          <p:nvPr>
            <p:ph idx="1"/>
          </p:nvPr>
        </p:nvSpPr>
        <p:spPr>
          <a:xfrm>
            <a:off x="455613" y="1143001"/>
            <a:ext cx="4954587" cy="2438400"/>
          </a:xfrm>
        </p:spPr>
        <p:txBody>
          <a:bodyPr/>
          <a:lstStyle/>
          <a:p>
            <a:r>
              <a:rPr lang="en-US" dirty="0" smtClean="0"/>
              <a:t>NUMA </a:t>
            </a:r>
            <a:r>
              <a:rPr lang="en-US" dirty="0" err="1" smtClean="0"/>
              <a:t>SMPs</a:t>
            </a:r>
            <a:r>
              <a:rPr lang="en-US" dirty="0" smtClean="0"/>
              <a:t> are common.</a:t>
            </a:r>
          </a:p>
          <a:p>
            <a:r>
              <a:rPr lang="en-US" dirty="0" smtClean="0"/>
              <a:t>one </a:t>
            </a:r>
            <a:r>
              <a:rPr lang="en-US" dirty="0" err="1" smtClean="0"/>
              <a:t>malloc</a:t>
            </a:r>
            <a:r>
              <a:rPr lang="en-US" dirty="0" smtClean="0"/>
              <a:t>() with parallel initialization (exploit first touch)</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10</a:t>
            </a:fld>
            <a:endParaRPr lang="en-US"/>
          </a:p>
        </p:txBody>
      </p:sp>
      <p:grpSp>
        <p:nvGrpSpPr>
          <p:cNvPr id="5" name="Group 55"/>
          <p:cNvGrpSpPr/>
          <p:nvPr/>
        </p:nvGrpSpPr>
        <p:grpSpPr>
          <a:xfrm>
            <a:off x="5410200" y="1600200"/>
            <a:ext cx="1066800" cy="1219200"/>
            <a:chOff x="5410200" y="1600200"/>
            <a:chExt cx="1066800" cy="1219200"/>
          </a:xfrm>
        </p:grpSpPr>
        <p:sp>
          <p:nvSpPr>
            <p:cNvPr id="44" name="Freeform 12"/>
            <p:cNvSpPr>
              <a:spLocks/>
            </p:cNvSpPr>
            <p:nvPr/>
          </p:nvSpPr>
          <p:spPr bwMode="auto">
            <a:xfrm>
              <a:off x="5410200" y="16002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1" name="Freeform 15"/>
            <p:cNvSpPr>
              <a:spLocks/>
            </p:cNvSpPr>
            <p:nvPr/>
          </p:nvSpPr>
          <p:spPr bwMode="auto">
            <a:xfrm>
              <a:off x="5410200" y="19050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2" name="Freeform 16"/>
            <p:cNvSpPr>
              <a:spLocks/>
            </p:cNvSpPr>
            <p:nvPr/>
          </p:nvSpPr>
          <p:spPr bwMode="auto">
            <a:xfrm>
              <a:off x="5867400" y="1905000"/>
              <a:ext cx="609600" cy="914400"/>
            </a:xfrm>
            <a:custGeom>
              <a:avLst/>
              <a:gdLst/>
              <a:ahLst/>
              <a:cxnLst>
                <a:cxn ang="0">
                  <a:pos x="0" y="576"/>
                </a:cxn>
                <a:cxn ang="0">
                  <a:pos x="0" y="192"/>
                </a:cxn>
                <a:cxn ang="0">
                  <a:pos x="384" y="0"/>
                </a:cxn>
                <a:cxn ang="0">
                  <a:pos x="384" y="384"/>
                </a:cxn>
                <a:cxn ang="0">
                  <a:pos x="0" y="576"/>
                </a:cxn>
              </a:cxnLst>
              <a:rect l="0" t="0" r="r" b="b"/>
              <a:pathLst>
                <a:path w="384" h="576">
                  <a:moveTo>
                    <a:pt x="0" y="576"/>
                  </a:moveTo>
                  <a:lnTo>
                    <a:pt x="0" y="192"/>
                  </a:lnTo>
                  <a:lnTo>
                    <a:pt x="384" y="0"/>
                  </a:lnTo>
                  <a:lnTo>
                    <a:pt x="384"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grpSp>
        <p:nvGrpSpPr>
          <p:cNvPr id="6" name="Group 56"/>
          <p:cNvGrpSpPr/>
          <p:nvPr/>
        </p:nvGrpSpPr>
        <p:grpSpPr>
          <a:xfrm>
            <a:off x="6400800" y="1600200"/>
            <a:ext cx="2667000" cy="1219200"/>
            <a:chOff x="6400800" y="1600200"/>
            <a:chExt cx="2667000" cy="1219200"/>
          </a:xfrm>
        </p:grpSpPr>
        <p:sp>
          <p:nvSpPr>
            <p:cNvPr id="40" name="Line 5"/>
            <p:cNvSpPr>
              <a:spLocks noChangeShapeType="1"/>
            </p:cNvSpPr>
            <p:nvPr/>
          </p:nvSpPr>
          <p:spPr bwMode="auto">
            <a:xfrm flipH="1" flipV="1">
              <a:off x="7315200" y="16002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59" name="Line 3"/>
            <p:cNvSpPr>
              <a:spLocks noChangeShapeType="1"/>
            </p:cNvSpPr>
            <p:nvPr/>
          </p:nvSpPr>
          <p:spPr bwMode="auto">
            <a:xfrm flipH="1">
              <a:off x="8458200" y="25146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0" name="Line 4"/>
            <p:cNvSpPr>
              <a:spLocks noChangeShapeType="1"/>
            </p:cNvSpPr>
            <p:nvPr/>
          </p:nvSpPr>
          <p:spPr bwMode="auto">
            <a:xfrm flipH="1" flipV="1">
              <a:off x="8001000" y="25146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1" name="Line 5"/>
            <p:cNvSpPr>
              <a:spLocks noChangeShapeType="1"/>
            </p:cNvSpPr>
            <p:nvPr/>
          </p:nvSpPr>
          <p:spPr bwMode="auto">
            <a:xfrm flipH="1" flipV="1">
              <a:off x="8458200" y="22098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2" name="Line 6"/>
            <p:cNvSpPr>
              <a:spLocks noChangeShapeType="1"/>
            </p:cNvSpPr>
            <p:nvPr/>
          </p:nvSpPr>
          <p:spPr bwMode="auto">
            <a:xfrm flipH="1" flipV="1">
              <a:off x="8001000" y="19050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3" name="Line 7"/>
            <p:cNvSpPr>
              <a:spLocks noChangeShapeType="1"/>
            </p:cNvSpPr>
            <p:nvPr/>
          </p:nvSpPr>
          <p:spPr bwMode="auto">
            <a:xfrm flipH="1">
              <a:off x="8458200" y="19050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4" name="Line 8"/>
            <p:cNvSpPr>
              <a:spLocks noChangeShapeType="1"/>
            </p:cNvSpPr>
            <p:nvPr/>
          </p:nvSpPr>
          <p:spPr bwMode="auto">
            <a:xfrm flipH="1" flipV="1">
              <a:off x="8610600" y="22098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5" name="Line 9"/>
            <p:cNvSpPr>
              <a:spLocks noChangeShapeType="1"/>
            </p:cNvSpPr>
            <p:nvPr/>
          </p:nvSpPr>
          <p:spPr bwMode="auto">
            <a:xfrm flipH="1">
              <a:off x="8001000" y="22098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6" name="Line 10"/>
            <p:cNvSpPr>
              <a:spLocks noChangeShapeType="1"/>
            </p:cNvSpPr>
            <p:nvPr/>
          </p:nvSpPr>
          <p:spPr bwMode="auto">
            <a:xfrm flipH="1" flipV="1">
              <a:off x="80010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7" name="Line 11"/>
            <p:cNvSpPr>
              <a:spLocks noChangeShapeType="1"/>
            </p:cNvSpPr>
            <p:nvPr/>
          </p:nvSpPr>
          <p:spPr bwMode="auto">
            <a:xfrm flipH="1" flipV="1">
              <a:off x="90678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8" name="Freeform 12"/>
            <p:cNvSpPr>
              <a:spLocks/>
            </p:cNvSpPr>
            <p:nvPr/>
          </p:nvSpPr>
          <p:spPr bwMode="auto">
            <a:xfrm>
              <a:off x="6705600" y="19050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9" name="Freeform 13"/>
            <p:cNvSpPr>
              <a:spLocks/>
            </p:cNvSpPr>
            <p:nvPr/>
          </p:nvSpPr>
          <p:spPr bwMode="auto">
            <a:xfrm>
              <a:off x="7162800" y="2209800"/>
              <a:ext cx="609600" cy="6096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0" name="Freeform 14"/>
            <p:cNvSpPr>
              <a:spLocks/>
            </p:cNvSpPr>
            <p:nvPr/>
          </p:nvSpPr>
          <p:spPr bwMode="auto">
            <a:xfrm>
              <a:off x="6705600" y="2209800"/>
              <a:ext cx="457200" cy="609600"/>
            </a:xfrm>
            <a:custGeom>
              <a:avLst/>
              <a:gdLst/>
              <a:ahLst/>
              <a:cxnLst>
                <a:cxn ang="0">
                  <a:pos x="288" y="384"/>
                </a:cxn>
                <a:cxn ang="0">
                  <a:pos x="0" y="192"/>
                </a:cxn>
                <a:cxn ang="0">
                  <a:pos x="0" y="0"/>
                </a:cxn>
                <a:cxn ang="0">
                  <a:pos x="288" y="192"/>
                </a:cxn>
                <a:cxn ang="0">
                  <a:pos x="288" y="384"/>
                </a:cxn>
              </a:cxnLst>
              <a:rect l="0" t="0" r="r" b="b"/>
              <a:pathLst>
                <a:path w="288" h="384">
                  <a:moveTo>
                    <a:pt x="288" y="384"/>
                  </a:moveTo>
                  <a:lnTo>
                    <a:pt x="0" y="192"/>
                  </a:lnTo>
                  <a:lnTo>
                    <a:pt x="0" y="0"/>
                  </a:lnTo>
                  <a:lnTo>
                    <a:pt x="288" y="192"/>
                  </a:lnTo>
                  <a:cubicBezTo>
                    <a:pt x="288" y="256"/>
                    <a:pt x="288" y="320"/>
                    <a:pt x="288" y="384"/>
                  </a:cubicBez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8" name="Line 3"/>
            <p:cNvSpPr>
              <a:spLocks noChangeShapeType="1"/>
            </p:cNvSpPr>
            <p:nvPr/>
          </p:nvSpPr>
          <p:spPr bwMode="auto">
            <a:xfrm flipH="1">
              <a:off x="7162800" y="25146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9" name="Line 4"/>
            <p:cNvSpPr>
              <a:spLocks noChangeShapeType="1"/>
            </p:cNvSpPr>
            <p:nvPr/>
          </p:nvSpPr>
          <p:spPr bwMode="auto">
            <a:xfrm flipH="1" flipV="1">
              <a:off x="6705600" y="25146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 name="Line 5"/>
            <p:cNvSpPr>
              <a:spLocks noChangeShapeType="1"/>
            </p:cNvSpPr>
            <p:nvPr/>
          </p:nvSpPr>
          <p:spPr bwMode="auto">
            <a:xfrm flipH="1" flipV="1">
              <a:off x="7162800" y="22098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1" name="Line 6"/>
            <p:cNvSpPr>
              <a:spLocks noChangeShapeType="1"/>
            </p:cNvSpPr>
            <p:nvPr/>
          </p:nvSpPr>
          <p:spPr bwMode="auto">
            <a:xfrm flipH="1" flipV="1">
              <a:off x="6705600" y="19050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2" name="Line 7"/>
            <p:cNvSpPr>
              <a:spLocks noChangeShapeType="1"/>
            </p:cNvSpPr>
            <p:nvPr/>
          </p:nvSpPr>
          <p:spPr bwMode="auto">
            <a:xfrm flipH="1">
              <a:off x="7162800" y="19050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3" name="Line 8"/>
            <p:cNvSpPr>
              <a:spLocks noChangeShapeType="1"/>
            </p:cNvSpPr>
            <p:nvPr/>
          </p:nvSpPr>
          <p:spPr bwMode="auto">
            <a:xfrm flipH="1" flipV="1">
              <a:off x="7315200" y="16002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4" name="Line 9"/>
            <p:cNvSpPr>
              <a:spLocks noChangeShapeType="1"/>
            </p:cNvSpPr>
            <p:nvPr/>
          </p:nvSpPr>
          <p:spPr bwMode="auto">
            <a:xfrm flipH="1">
              <a:off x="6705600" y="16002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5" name="Line 10"/>
            <p:cNvSpPr>
              <a:spLocks noChangeShapeType="1"/>
            </p:cNvSpPr>
            <p:nvPr/>
          </p:nvSpPr>
          <p:spPr bwMode="auto">
            <a:xfrm flipH="1" flipV="1">
              <a:off x="67056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6" name="Line 11"/>
            <p:cNvSpPr>
              <a:spLocks noChangeShapeType="1"/>
            </p:cNvSpPr>
            <p:nvPr/>
          </p:nvSpPr>
          <p:spPr bwMode="auto">
            <a:xfrm flipH="1" flipV="1">
              <a:off x="77724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 name="Freeform 12"/>
            <p:cNvSpPr>
              <a:spLocks/>
            </p:cNvSpPr>
            <p:nvPr/>
          </p:nvSpPr>
          <p:spPr bwMode="auto">
            <a:xfrm>
              <a:off x="8001000" y="16002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2" name="Freeform 13"/>
            <p:cNvSpPr>
              <a:spLocks/>
            </p:cNvSpPr>
            <p:nvPr/>
          </p:nvSpPr>
          <p:spPr bwMode="auto">
            <a:xfrm>
              <a:off x="8458200" y="1905000"/>
              <a:ext cx="609600" cy="6096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3" name="Freeform 14"/>
            <p:cNvSpPr>
              <a:spLocks/>
            </p:cNvSpPr>
            <p:nvPr/>
          </p:nvSpPr>
          <p:spPr bwMode="auto">
            <a:xfrm>
              <a:off x="8001000" y="1905000"/>
              <a:ext cx="457200" cy="609600"/>
            </a:xfrm>
            <a:custGeom>
              <a:avLst/>
              <a:gdLst/>
              <a:ahLst/>
              <a:cxnLst>
                <a:cxn ang="0">
                  <a:pos x="288" y="384"/>
                </a:cxn>
                <a:cxn ang="0">
                  <a:pos x="0" y="192"/>
                </a:cxn>
                <a:cxn ang="0">
                  <a:pos x="0" y="0"/>
                </a:cxn>
                <a:cxn ang="0">
                  <a:pos x="288" y="192"/>
                </a:cxn>
                <a:cxn ang="0">
                  <a:pos x="288" y="384"/>
                </a:cxn>
              </a:cxnLst>
              <a:rect l="0" t="0" r="r" b="b"/>
              <a:pathLst>
                <a:path w="288" h="384">
                  <a:moveTo>
                    <a:pt x="288" y="384"/>
                  </a:moveTo>
                  <a:lnTo>
                    <a:pt x="0" y="192"/>
                  </a:lnTo>
                  <a:lnTo>
                    <a:pt x="0" y="0"/>
                  </a:lnTo>
                  <a:lnTo>
                    <a:pt x="288" y="192"/>
                  </a:lnTo>
                  <a:cubicBezTo>
                    <a:pt x="288" y="256"/>
                    <a:pt x="288" y="320"/>
                    <a:pt x="288" y="384"/>
                  </a:cubicBez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7" name="TextBox 46"/>
            <p:cNvSpPr txBox="1"/>
            <p:nvPr/>
          </p:nvSpPr>
          <p:spPr>
            <a:xfrm>
              <a:off x="6400800" y="2060448"/>
              <a:ext cx="381000" cy="301752"/>
            </a:xfrm>
            <a:prstGeom prst="rect">
              <a:avLst/>
            </a:prstGeom>
            <a:noFill/>
          </p:spPr>
          <p:txBody>
            <a:bodyPr wrap="none" lIns="0" tIns="0" rIns="0" bIns="0" rtlCol="0" anchor="ctr" anchorCtr="0">
              <a:noAutofit/>
            </a:bodyPr>
            <a:lstStyle/>
            <a:p>
              <a:pPr algn="ctr"/>
              <a:r>
                <a:rPr lang="en-US" dirty="0" smtClean="0"/>
                <a:t>=</a:t>
              </a:r>
              <a:endParaRPr lang="en-US" dirty="0"/>
            </a:p>
          </p:txBody>
        </p:sp>
        <p:sp>
          <p:nvSpPr>
            <p:cNvPr id="48" name="TextBox 47"/>
            <p:cNvSpPr txBox="1"/>
            <p:nvPr/>
          </p:nvSpPr>
          <p:spPr>
            <a:xfrm>
              <a:off x="7696200" y="2057400"/>
              <a:ext cx="381000" cy="301752"/>
            </a:xfrm>
            <a:prstGeom prst="rect">
              <a:avLst/>
            </a:prstGeom>
            <a:noFill/>
          </p:spPr>
          <p:txBody>
            <a:bodyPr wrap="none" lIns="0" tIns="0" rIns="0" bIns="0" rtlCol="0" anchor="ctr" anchorCtr="0">
              <a:noAutofit/>
            </a:bodyPr>
            <a:lstStyle/>
            <a:p>
              <a:pPr algn="ctr"/>
              <a:r>
                <a:rPr lang="en-US" dirty="0" smtClean="0"/>
                <a:t>+</a:t>
              </a:r>
              <a:endParaRPr lang="en-US" dirty="0"/>
            </a:p>
          </p:txBody>
        </p:sp>
      </p:grpSp>
      <p:grpSp>
        <p:nvGrpSpPr>
          <p:cNvPr id="7" name="Group 54"/>
          <p:cNvGrpSpPr/>
          <p:nvPr/>
        </p:nvGrpSpPr>
        <p:grpSpPr>
          <a:xfrm>
            <a:off x="6096000" y="3810000"/>
            <a:ext cx="2133600" cy="2438400"/>
            <a:chOff x="6096000" y="3810000"/>
            <a:chExt cx="2133600" cy="2438400"/>
          </a:xfrm>
        </p:grpSpPr>
        <p:sp>
          <p:nvSpPr>
            <p:cNvPr id="49" name="Freeform 12"/>
            <p:cNvSpPr>
              <a:spLocks/>
            </p:cNvSpPr>
            <p:nvPr/>
          </p:nvSpPr>
          <p:spPr bwMode="auto">
            <a:xfrm>
              <a:off x="6096000" y="3810000"/>
              <a:ext cx="2133600" cy="12192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0" name="Freeform 15"/>
            <p:cNvSpPr>
              <a:spLocks/>
            </p:cNvSpPr>
            <p:nvPr/>
          </p:nvSpPr>
          <p:spPr bwMode="auto">
            <a:xfrm>
              <a:off x="6096000" y="4419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1" name="Freeform 16"/>
            <p:cNvSpPr>
              <a:spLocks/>
            </p:cNvSpPr>
            <p:nvPr/>
          </p:nvSpPr>
          <p:spPr bwMode="auto">
            <a:xfrm>
              <a:off x="7010400" y="4419600"/>
              <a:ext cx="1219200" cy="1828800"/>
            </a:xfrm>
            <a:custGeom>
              <a:avLst/>
              <a:gdLst/>
              <a:ahLst/>
              <a:cxnLst>
                <a:cxn ang="0">
                  <a:pos x="0" y="576"/>
                </a:cxn>
                <a:cxn ang="0">
                  <a:pos x="0" y="192"/>
                </a:cxn>
                <a:cxn ang="0">
                  <a:pos x="384" y="0"/>
                </a:cxn>
                <a:cxn ang="0">
                  <a:pos x="384" y="384"/>
                </a:cxn>
                <a:cxn ang="0">
                  <a:pos x="0" y="576"/>
                </a:cxn>
              </a:cxnLst>
              <a:rect l="0" t="0" r="r" b="b"/>
              <a:pathLst>
                <a:path w="384" h="576">
                  <a:moveTo>
                    <a:pt x="0" y="576"/>
                  </a:moveTo>
                  <a:lnTo>
                    <a:pt x="0" y="192"/>
                  </a:lnTo>
                  <a:lnTo>
                    <a:pt x="384" y="0"/>
                  </a:lnTo>
                  <a:lnTo>
                    <a:pt x="384"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grpSp>
        <p:nvGrpSpPr>
          <p:cNvPr id="8" name="Group 57"/>
          <p:cNvGrpSpPr/>
          <p:nvPr/>
        </p:nvGrpSpPr>
        <p:grpSpPr>
          <a:xfrm>
            <a:off x="7315200" y="3657600"/>
            <a:ext cx="1219200" cy="1981200"/>
            <a:chOff x="7315200" y="3657600"/>
            <a:chExt cx="1219200" cy="1981200"/>
          </a:xfrm>
        </p:grpSpPr>
        <p:sp>
          <p:nvSpPr>
            <p:cNvPr id="45073" name="Freeform 17"/>
            <p:cNvSpPr>
              <a:spLocks/>
            </p:cNvSpPr>
            <p:nvPr/>
          </p:nvSpPr>
          <p:spPr bwMode="auto">
            <a:xfrm>
              <a:off x="8229600" y="4267200"/>
              <a:ext cx="304800" cy="1371600"/>
            </a:xfrm>
            <a:custGeom>
              <a:avLst/>
              <a:gdLst/>
              <a:ahLst/>
              <a:cxnLst>
                <a:cxn ang="0">
                  <a:pos x="192" y="768"/>
                </a:cxn>
                <a:cxn ang="0">
                  <a:pos x="0" y="864"/>
                </a:cxn>
                <a:cxn ang="0">
                  <a:pos x="0" y="96"/>
                </a:cxn>
                <a:cxn ang="0">
                  <a:pos x="192" y="0"/>
                </a:cxn>
                <a:cxn ang="0">
                  <a:pos x="192" y="768"/>
                </a:cxn>
              </a:cxnLst>
              <a:rect l="0" t="0" r="r" b="b"/>
              <a:pathLst>
                <a:path w="192" h="864">
                  <a:moveTo>
                    <a:pt x="192" y="768"/>
                  </a:moveTo>
                  <a:lnTo>
                    <a:pt x="0" y="864"/>
                  </a:lnTo>
                  <a:lnTo>
                    <a:pt x="0" y="96"/>
                  </a:lnTo>
                  <a:lnTo>
                    <a:pt x="192" y="0"/>
                  </a:lnTo>
                  <a:lnTo>
                    <a:pt x="192" y="768"/>
                  </a:lnTo>
                  <a:close/>
                </a:path>
              </a:pathLst>
            </a:custGeom>
            <a:solidFill>
              <a:schemeClr val="accent6">
                <a:lumMod val="40000"/>
                <a:lumOff val="60000"/>
              </a:schemeClr>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4" name="Freeform 18"/>
            <p:cNvSpPr>
              <a:spLocks/>
            </p:cNvSpPr>
            <p:nvPr/>
          </p:nvSpPr>
          <p:spPr bwMode="auto">
            <a:xfrm>
              <a:off x="7315200" y="3657600"/>
              <a:ext cx="1219200" cy="762000"/>
            </a:xfrm>
            <a:custGeom>
              <a:avLst/>
              <a:gdLst/>
              <a:ahLst/>
              <a:cxnLst>
                <a:cxn ang="0">
                  <a:pos x="768" y="384"/>
                </a:cxn>
                <a:cxn ang="0">
                  <a:pos x="192" y="0"/>
                </a:cxn>
                <a:cxn ang="0">
                  <a:pos x="0" y="96"/>
                </a:cxn>
                <a:cxn ang="0">
                  <a:pos x="576" y="480"/>
                </a:cxn>
                <a:cxn ang="0">
                  <a:pos x="768" y="384"/>
                </a:cxn>
              </a:cxnLst>
              <a:rect l="0" t="0" r="r" b="b"/>
              <a:pathLst>
                <a:path w="768" h="480">
                  <a:moveTo>
                    <a:pt x="768" y="384"/>
                  </a:moveTo>
                  <a:lnTo>
                    <a:pt x="192" y="0"/>
                  </a:lnTo>
                  <a:lnTo>
                    <a:pt x="0" y="96"/>
                  </a:lnTo>
                  <a:lnTo>
                    <a:pt x="576" y="480"/>
                  </a:lnTo>
                  <a:lnTo>
                    <a:pt x="768" y="384"/>
                  </a:lnTo>
                  <a:close/>
                </a:path>
              </a:pathLst>
            </a:custGeom>
            <a:solidFill>
              <a:schemeClr val="accent6">
                <a:lumMod val="20000"/>
                <a:lumOff val="80000"/>
              </a:schemeClr>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sp>
        <p:nvSpPr>
          <p:cNvPr id="54" name="Content Placeholder 2"/>
          <p:cNvSpPr txBox="1">
            <a:spLocks/>
          </p:cNvSpPr>
          <p:nvPr/>
        </p:nvSpPr>
        <p:spPr bwMode="auto">
          <a:xfrm>
            <a:off x="455613" y="4191000"/>
            <a:ext cx="4954587" cy="144621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Caches have limited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associativity</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lang="en-US" sz="2000" kern="0" dirty="0" smtClean="0">
                <a:latin typeface="+mn-lt"/>
                <a:ea typeface="+mn-ea"/>
                <a:cs typeface="+mn-cs"/>
              </a:rPr>
              <a:t>padding arrays </a:t>
            </a:r>
            <a:r>
              <a:rPr kumimoji="0" lang="en-US" sz="2000" b="1" i="0" u="none" strike="noStrike" kern="0" cap="none" spc="0" normalizeH="0" baseline="0" noProof="0" dirty="0" smtClean="0">
                <a:ln>
                  <a:noFill/>
                </a:ln>
                <a:solidFill>
                  <a:srgbClr val="0000FF"/>
                </a:solidFill>
                <a:effectLst/>
                <a:uLnTx/>
                <a:uFillTx/>
                <a:latin typeface="+mn-lt"/>
                <a:ea typeface="+mn-ea"/>
                <a:cs typeface="+mn-cs"/>
              </a:rPr>
              <a:t>avoids cache conflict misses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Explore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paddings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up to 32 in unit stride</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Transformations (1)</a:t>
            </a:r>
            <a:endParaRPr lang="en-US" dirty="0"/>
          </a:p>
        </p:txBody>
      </p:sp>
      <p:sp>
        <p:nvSpPr>
          <p:cNvPr id="3" name="Content Placeholder 2"/>
          <p:cNvSpPr>
            <a:spLocks noGrp="1"/>
          </p:cNvSpPr>
          <p:nvPr>
            <p:ph idx="1"/>
          </p:nvPr>
        </p:nvSpPr>
        <p:spPr>
          <a:xfrm>
            <a:off x="455613" y="4040187"/>
            <a:ext cx="5486400" cy="1674813"/>
          </a:xfrm>
        </p:spPr>
        <p:txBody>
          <a:bodyPr/>
          <a:lstStyle/>
          <a:p>
            <a:r>
              <a:rPr lang="en-US" dirty="0" smtClean="0"/>
              <a:t>Register Blocking (3D unroll and jam) attempts to create locality in the register file/L1 cache</a:t>
            </a:r>
          </a:p>
          <a:p>
            <a:r>
              <a:rPr lang="en-US" dirty="0" smtClean="0"/>
              <a:t>Many possible blockings (RX × RY × RZ)</a:t>
            </a:r>
          </a:p>
          <a:p>
            <a:r>
              <a:rPr lang="en-US" b="1" dirty="0" smtClean="0">
                <a:solidFill>
                  <a:srgbClr val="0000FF"/>
                </a:solidFill>
              </a:rPr>
              <a:t>maximizes ILP, minimizes L1 BW</a:t>
            </a:r>
          </a:p>
          <a:p>
            <a:r>
              <a:rPr lang="en-US" dirty="0" smtClean="0"/>
              <a:t>Explore all possible power of 2 blockings</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11</a:t>
            </a:fld>
            <a:endParaRPr lang="en-US"/>
          </a:p>
        </p:txBody>
      </p:sp>
      <p:grpSp>
        <p:nvGrpSpPr>
          <p:cNvPr id="5" name="Group 128"/>
          <p:cNvGrpSpPr/>
          <p:nvPr/>
        </p:nvGrpSpPr>
        <p:grpSpPr>
          <a:xfrm>
            <a:off x="6705600" y="1143000"/>
            <a:ext cx="2286000" cy="2590800"/>
            <a:chOff x="9296400" y="1219200"/>
            <a:chExt cx="2286000" cy="2590800"/>
          </a:xfrm>
        </p:grpSpPr>
        <p:sp>
          <p:nvSpPr>
            <p:cNvPr id="16" name="Rectangle 15"/>
            <p:cNvSpPr/>
            <p:nvPr/>
          </p:nvSpPr>
          <p:spPr bwMode="auto">
            <a:xfrm>
              <a:off x="92964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82" name="Freeform 2"/>
            <p:cNvSpPr>
              <a:spLocks/>
            </p:cNvSpPr>
            <p:nvPr/>
          </p:nvSpPr>
          <p:spPr bwMode="auto">
            <a:xfrm>
              <a:off x="9372600" y="1295400"/>
              <a:ext cx="2133600" cy="12192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3" name="Freeform 3"/>
            <p:cNvSpPr>
              <a:spLocks/>
            </p:cNvSpPr>
            <p:nvPr/>
          </p:nvSpPr>
          <p:spPr bwMode="auto">
            <a:xfrm>
              <a:off x="9372600" y="19050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4" name="Freeform 4"/>
            <p:cNvSpPr>
              <a:spLocks/>
            </p:cNvSpPr>
            <p:nvPr/>
          </p:nvSpPr>
          <p:spPr bwMode="auto">
            <a:xfrm>
              <a:off x="102870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 name="Freeform 4"/>
            <p:cNvSpPr>
              <a:spLocks/>
            </p:cNvSpPr>
            <p:nvPr/>
          </p:nvSpPr>
          <p:spPr bwMode="auto">
            <a:xfrm>
              <a:off x="102870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 name="Freeform 4"/>
            <p:cNvSpPr>
              <a:spLocks/>
            </p:cNvSpPr>
            <p:nvPr/>
          </p:nvSpPr>
          <p:spPr bwMode="auto">
            <a:xfrm>
              <a:off x="102870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2" name="Freeform 4"/>
            <p:cNvSpPr>
              <a:spLocks/>
            </p:cNvSpPr>
            <p:nvPr/>
          </p:nvSpPr>
          <p:spPr bwMode="auto">
            <a:xfrm>
              <a:off x="102870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 name="Freeform 3"/>
            <p:cNvSpPr>
              <a:spLocks/>
            </p:cNvSpPr>
            <p:nvPr/>
          </p:nvSpPr>
          <p:spPr bwMode="auto">
            <a:xfrm>
              <a:off x="9372600" y="22098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 name="Freeform 3"/>
            <p:cNvSpPr>
              <a:spLocks/>
            </p:cNvSpPr>
            <p:nvPr/>
          </p:nvSpPr>
          <p:spPr bwMode="auto">
            <a:xfrm>
              <a:off x="9372600" y="25146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 name="Freeform 3"/>
            <p:cNvSpPr>
              <a:spLocks/>
            </p:cNvSpPr>
            <p:nvPr/>
          </p:nvSpPr>
          <p:spPr bwMode="auto">
            <a:xfrm>
              <a:off x="9372600" y="28194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7" name="TextBox 16"/>
            <p:cNvSpPr txBox="1"/>
            <p:nvPr/>
          </p:nvSpPr>
          <p:spPr>
            <a:xfrm rot="1800000">
              <a:off x="9719237" y="2244163"/>
              <a:ext cx="228600" cy="228600"/>
            </a:xfrm>
            <a:prstGeom prst="rect">
              <a:avLst/>
            </a:prstGeom>
            <a:noFill/>
          </p:spPr>
          <p:txBody>
            <a:bodyPr wrap="none" lIns="0" tIns="0" rIns="0" bIns="0" rtlCol="0" anchor="ctr" anchorCtr="0">
              <a:noAutofit/>
            </a:bodyPr>
            <a:lstStyle/>
            <a:p>
              <a:pPr algn="ctr"/>
              <a:r>
                <a:rPr lang="en-US" dirty="0" smtClean="0"/>
                <a:t>Thread 3</a:t>
              </a:r>
              <a:endParaRPr lang="en-US" dirty="0"/>
            </a:p>
          </p:txBody>
        </p:sp>
        <p:sp>
          <p:nvSpPr>
            <p:cNvPr id="18" name="TextBox 17"/>
            <p:cNvSpPr txBox="1"/>
            <p:nvPr/>
          </p:nvSpPr>
          <p:spPr>
            <a:xfrm rot="1800000">
              <a:off x="9719237" y="2548963"/>
              <a:ext cx="228600" cy="228600"/>
            </a:xfrm>
            <a:prstGeom prst="rect">
              <a:avLst/>
            </a:prstGeom>
            <a:noFill/>
          </p:spPr>
          <p:txBody>
            <a:bodyPr wrap="none" lIns="0" tIns="0" rIns="0" bIns="0" rtlCol="0" anchor="ctr" anchorCtr="0">
              <a:noAutofit/>
            </a:bodyPr>
            <a:lstStyle/>
            <a:p>
              <a:pPr algn="ctr"/>
              <a:r>
                <a:rPr lang="en-US" dirty="0" smtClean="0"/>
                <a:t>Thread 2</a:t>
              </a:r>
              <a:endParaRPr lang="en-US" dirty="0"/>
            </a:p>
          </p:txBody>
        </p:sp>
        <p:sp>
          <p:nvSpPr>
            <p:cNvPr id="19" name="TextBox 18"/>
            <p:cNvSpPr txBox="1"/>
            <p:nvPr/>
          </p:nvSpPr>
          <p:spPr>
            <a:xfrm rot="1800000">
              <a:off x="9719237" y="2853763"/>
              <a:ext cx="228600" cy="228600"/>
            </a:xfrm>
            <a:prstGeom prst="rect">
              <a:avLst/>
            </a:prstGeom>
            <a:noFill/>
          </p:spPr>
          <p:txBody>
            <a:bodyPr wrap="none" lIns="0" tIns="0" rIns="0" bIns="0" rtlCol="0" anchor="ctr" anchorCtr="0">
              <a:noAutofit/>
            </a:bodyPr>
            <a:lstStyle/>
            <a:p>
              <a:pPr algn="ctr"/>
              <a:r>
                <a:rPr lang="en-US" dirty="0" smtClean="0"/>
                <a:t>Thread 1</a:t>
              </a:r>
              <a:endParaRPr lang="en-US" dirty="0"/>
            </a:p>
          </p:txBody>
        </p:sp>
        <p:sp>
          <p:nvSpPr>
            <p:cNvPr id="20" name="TextBox 19"/>
            <p:cNvSpPr txBox="1"/>
            <p:nvPr/>
          </p:nvSpPr>
          <p:spPr>
            <a:xfrm rot="1800000">
              <a:off x="9719237" y="3158563"/>
              <a:ext cx="228600" cy="228600"/>
            </a:xfrm>
            <a:prstGeom prst="rect">
              <a:avLst/>
            </a:prstGeom>
            <a:noFill/>
          </p:spPr>
          <p:txBody>
            <a:bodyPr wrap="none" lIns="0" tIns="0" rIns="0" bIns="0" rtlCol="0" anchor="ctr" anchorCtr="0">
              <a:noAutofit/>
            </a:bodyPr>
            <a:lstStyle/>
            <a:p>
              <a:pPr algn="ctr"/>
              <a:r>
                <a:rPr lang="en-US" dirty="0" smtClean="0"/>
                <a:t>Thread 0</a:t>
              </a:r>
              <a:endParaRPr lang="en-US" dirty="0"/>
            </a:p>
          </p:txBody>
        </p:sp>
      </p:grpSp>
      <p:grpSp>
        <p:nvGrpSpPr>
          <p:cNvPr id="6" name="Group 129"/>
          <p:cNvGrpSpPr/>
          <p:nvPr/>
        </p:nvGrpSpPr>
        <p:grpSpPr>
          <a:xfrm>
            <a:off x="6705600" y="1143000"/>
            <a:ext cx="2286000" cy="2590800"/>
            <a:chOff x="11658600" y="1219200"/>
            <a:chExt cx="2286000" cy="2590800"/>
          </a:xfrm>
        </p:grpSpPr>
        <p:sp>
          <p:nvSpPr>
            <p:cNvPr id="21" name="Rectangle 20"/>
            <p:cNvSpPr/>
            <p:nvPr/>
          </p:nvSpPr>
          <p:spPr bwMode="auto">
            <a:xfrm>
              <a:off x="116586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85" name="Freeform 5"/>
            <p:cNvSpPr>
              <a:spLocks/>
            </p:cNvSpPr>
            <p:nvPr/>
          </p:nvSpPr>
          <p:spPr bwMode="auto">
            <a:xfrm>
              <a:off x="11734800" y="19050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6" name="Freeform 6"/>
            <p:cNvSpPr>
              <a:spLocks noChangeAspect="1"/>
            </p:cNvSpPr>
            <p:nvPr/>
          </p:nvSpPr>
          <p:spPr bwMode="auto">
            <a:xfrm>
              <a:off x="12649200" y="1905000"/>
              <a:ext cx="1219200" cy="12192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7" name="Freeform 7"/>
            <p:cNvSpPr>
              <a:spLocks noChangeAspect="1"/>
            </p:cNvSpPr>
            <p:nvPr/>
          </p:nvSpPr>
          <p:spPr bwMode="auto">
            <a:xfrm>
              <a:off x="11734800" y="1295400"/>
              <a:ext cx="1676400" cy="914400"/>
            </a:xfrm>
            <a:custGeom>
              <a:avLst/>
              <a:gdLst/>
              <a:ahLst/>
              <a:cxnLst>
                <a:cxn ang="0">
                  <a:pos x="144" y="288"/>
                </a:cxn>
                <a:cxn ang="0">
                  <a:pos x="528" y="96"/>
                </a:cxn>
                <a:cxn ang="0">
                  <a:pos x="384" y="0"/>
                </a:cxn>
                <a:cxn ang="0">
                  <a:pos x="0" y="192"/>
                </a:cxn>
                <a:cxn ang="0">
                  <a:pos x="144" y="288"/>
                </a:cxn>
              </a:cxnLst>
              <a:rect l="0" t="0" r="r" b="b"/>
              <a:pathLst>
                <a:path w="528" h="288">
                  <a:moveTo>
                    <a:pt x="144" y="288"/>
                  </a:moveTo>
                  <a:lnTo>
                    <a:pt x="528" y="96"/>
                  </a:lnTo>
                  <a:lnTo>
                    <a:pt x="384" y="0"/>
                  </a:lnTo>
                  <a:lnTo>
                    <a:pt x="0" y="192"/>
                  </a:lnTo>
                  <a:lnTo>
                    <a:pt x="144" y="288"/>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9" name="Freeform 5"/>
            <p:cNvSpPr>
              <a:spLocks/>
            </p:cNvSpPr>
            <p:nvPr/>
          </p:nvSpPr>
          <p:spPr bwMode="auto">
            <a:xfrm>
              <a:off x="12192000" y="22098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0" name="Freeform 7"/>
            <p:cNvSpPr>
              <a:spLocks noChangeAspect="1"/>
            </p:cNvSpPr>
            <p:nvPr/>
          </p:nvSpPr>
          <p:spPr bwMode="auto">
            <a:xfrm>
              <a:off x="12192000" y="1600200"/>
              <a:ext cx="1676400" cy="914400"/>
            </a:xfrm>
            <a:custGeom>
              <a:avLst/>
              <a:gdLst/>
              <a:ahLst/>
              <a:cxnLst>
                <a:cxn ang="0">
                  <a:pos x="144" y="288"/>
                </a:cxn>
                <a:cxn ang="0">
                  <a:pos x="528" y="96"/>
                </a:cxn>
                <a:cxn ang="0">
                  <a:pos x="384" y="0"/>
                </a:cxn>
                <a:cxn ang="0">
                  <a:pos x="0" y="192"/>
                </a:cxn>
                <a:cxn ang="0">
                  <a:pos x="144" y="288"/>
                </a:cxn>
              </a:cxnLst>
              <a:rect l="0" t="0" r="r" b="b"/>
              <a:pathLst>
                <a:path w="528" h="288">
                  <a:moveTo>
                    <a:pt x="144" y="288"/>
                  </a:moveTo>
                  <a:lnTo>
                    <a:pt x="528" y="96"/>
                  </a:lnTo>
                  <a:lnTo>
                    <a:pt x="384" y="0"/>
                  </a:lnTo>
                  <a:lnTo>
                    <a:pt x="0" y="192"/>
                  </a:lnTo>
                  <a:lnTo>
                    <a:pt x="144" y="288"/>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 name="Freeform 5"/>
            <p:cNvSpPr>
              <a:spLocks/>
            </p:cNvSpPr>
            <p:nvPr/>
          </p:nvSpPr>
          <p:spPr bwMode="auto">
            <a:xfrm>
              <a:off x="11734800" y="25146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2" name="Freeform 6"/>
            <p:cNvSpPr>
              <a:spLocks noChangeAspect="1"/>
            </p:cNvSpPr>
            <p:nvPr/>
          </p:nvSpPr>
          <p:spPr bwMode="auto">
            <a:xfrm>
              <a:off x="12649200" y="2514600"/>
              <a:ext cx="1219200" cy="12192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3" name="Freeform 5"/>
            <p:cNvSpPr>
              <a:spLocks/>
            </p:cNvSpPr>
            <p:nvPr/>
          </p:nvSpPr>
          <p:spPr bwMode="auto">
            <a:xfrm>
              <a:off x="12192000" y="28194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4" name="TextBox 33"/>
            <p:cNvSpPr txBox="1"/>
            <p:nvPr/>
          </p:nvSpPr>
          <p:spPr>
            <a:xfrm>
              <a:off x="12268200" y="3124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44" name="TextBox 43"/>
            <p:cNvSpPr txBox="1"/>
            <p:nvPr/>
          </p:nvSpPr>
          <p:spPr>
            <a:xfrm>
              <a:off x="118110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45" name="TextBox 44"/>
            <p:cNvSpPr txBox="1"/>
            <p:nvPr/>
          </p:nvSpPr>
          <p:spPr>
            <a:xfrm>
              <a:off x="12268200" y="2514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46" name="TextBox 45"/>
            <p:cNvSpPr txBox="1"/>
            <p:nvPr/>
          </p:nvSpPr>
          <p:spPr>
            <a:xfrm>
              <a:off x="11811000" y="2209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7" name="Group 130"/>
          <p:cNvGrpSpPr/>
          <p:nvPr/>
        </p:nvGrpSpPr>
        <p:grpSpPr>
          <a:xfrm>
            <a:off x="6705600" y="1143000"/>
            <a:ext cx="2286000" cy="2590800"/>
            <a:chOff x="14020800" y="1219200"/>
            <a:chExt cx="2286000" cy="2590800"/>
          </a:xfrm>
        </p:grpSpPr>
        <p:sp>
          <p:nvSpPr>
            <p:cNvPr id="48" name="Rectangle 47"/>
            <p:cNvSpPr/>
            <p:nvPr/>
          </p:nvSpPr>
          <p:spPr bwMode="auto">
            <a:xfrm>
              <a:off x="140208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 name="Freeform 5"/>
            <p:cNvSpPr>
              <a:spLocks/>
            </p:cNvSpPr>
            <p:nvPr/>
          </p:nvSpPr>
          <p:spPr bwMode="auto">
            <a:xfrm>
              <a:off x="140970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0" name="Freeform 5"/>
            <p:cNvSpPr>
              <a:spLocks/>
            </p:cNvSpPr>
            <p:nvPr/>
          </p:nvSpPr>
          <p:spPr bwMode="auto">
            <a:xfrm>
              <a:off x="143256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1" name="Freeform 5"/>
            <p:cNvSpPr>
              <a:spLocks/>
            </p:cNvSpPr>
            <p:nvPr/>
          </p:nvSpPr>
          <p:spPr bwMode="auto">
            <a:xfrm>
              <a:off x="145542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2" name="Freeform 5"/>
            <p:cNvSpPr>
              <a:spLocks/>
            </p:cNvSpPr>
            <p:nvPr/>
          </p:nvSpPr>
          <p:spPr bwMode="auto">
            <a:xfrm>
              <a:off x="147828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3" name="Freeform 4"/>
            <p:cNvSpPr>
              <a:spLocks/>
            </p:cNvSpPr>
            <p:nvPr/>
          </p:nvSpPr>
          <p:spPr bwMode="auto">
            <a:xfrm>
              <a:off x="150114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4" name="Freeform 5"/>
            <p:cNvSpPr>
              <a:spLocks/>
            </p:cNvSpPr>
            <p:nvPr/>
          </p:nvSpPr>
          <p:spPr bwMode="auto">
            <a:xfrm>
              <a:off x="140970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5" name="Freeform 5"/>
            <p:cNvSpPr>
              <a:spLocks/>
            </p:cNvSpPr>
            <p:nvPr/>
          </p:nvSpPr>
          <p:spPr bwMode="auto">
            <a:xfrm>
              <a:off x="143256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6" name="Freeform 5"/>
            <p:cNvSpPr>
              <a:spLocks/>
            </p:cNvSpPr>
            <p:nvPr/>
          </p:nvSpPr>
          <p:spPr bwMode="auto">
            <a:xfrm>
              <a:off x="14554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7" name="Freeform 5"/>
            <p:cNvSpPr>
              <a:spLocks/>
            </p:cNvSpPr>
            <p:nvPr/>
          </p:nvSpPr>
          <p:spPr bwMode="auto">
            <a:xfrm>
              <a:off x="14782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8" name="Freeform 4"/>
            <p:cNvSpPr>
              <a:spLocks/>
            </p:cNvSpPr>
            <p:nvPr/>
          </p:nvSpPr>
          <p:spPr bwMode="auto">
            <a:xfrm>
              <a:off x="150114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9" name="Freeform 5"/>
            <p:cNvSpPr>
              <a:spLocks/>
            </p:cNvSpPr>
            <p:nvPr/>
          </p:nvSpPr>
          <p:spPr bwMode="auto">
            <a:xfrm>
              <a:off x="140970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0" name="Freeform 5"/>
            <p:cNvSpPr>
              <a:spLocks/>
            </p:cNvSpPr>
            <p:nvPr/>
          </p:nvSpPr>
          <p:spPr bwMode="auto">
            <a:xfrm>
              <a:off x="143256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1" name="Freeform 5"/>
            <p:cNvSpPr>
              <a:spLocks/>
            </p:cNvSpPr>
            <p:nvPr/>
          </p:nvSpPr>
          <p:spPr bwMode="auto">
            <a:xfrm>
              <a:off x="14554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2" name="Freeform 5"/>
            <p:cNvSpPr>
              <a:spLocks/>
            </p:cNvSpPr>
            <p:nvPr/>
          </p:nvSpPr>
          <p:spPr bwMode="auto">
            <a:xfrm>
              <a:off x="14782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3" name="Freeform 4"/>
            <p:cNvSpPr>
              <a:spLocks/>
            </p:cNvSpPr>
            <p:nvPr/>
          </p:nvSpPr>
          <p:spPr bwMode="auto">
            <a:xfrm>
              <a:off x="150114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4" name="Freeform 5"/>
            <p:cNvSpPr>
              <a:spLocks/>
            </p:cNvSpPr>
            <p:nvPr/>
          </p:nvSpPr>
          <p:spPr bwMode="auto">
            <a:xfrm>
              <a:off x="140970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5" name="Freeform 5"/>
            <p:cNvSpPr>
              <a:spLocks/>
            </p:cNvSpPr>
            <p:nvPr/>
          </p:nvSpPr>
          <p:spPr bwMode="auto">
            <a:xfrm>
              <a:off x="143256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6" name="Freeform 5"/>
            <p:cNvSpPr>
              <a:spLocks/>
            </p:cNvSpPr>
            <p:nvPr/>
          </p:nvSpPr>
          <p:spPr bwMode="auto">
            <a:xfrm>
              <a:off x="14554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7" name="Freeform 5"/>
            <p:cNvSpPr>
              <a:spLocks/>
            </p:cNvSpPr>
            <p:nvPr/>
          </p:nvSpPr>
          <p:spPr bwMode="auto">
            <a:xfrm>
              <a:off x="14782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8" name="Freeform 4"/>
            <p:cNvSpPr>
              <a:spLocks/>
            </p:cNvSpPr>
            <p:nvPr/>
          </p:nvSpPr>
          <p:spPr bwMode="auto">
            <a:xfrm>
              <a:off x="150114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8" name="Freeform 8"/>
            <p:cNvSpPr>
              <a:spLocks/>
            </p:cNvSpPr>
            <p:nvPr/>
          </p:nvSpPr>
          <p:spPr bwMode="auto">
            <a:xfrm>
              <a:off x="147828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9" name="Freeform 8"/>
            <p:cNvSpPr>
              <a:spLocks/>
            </p:cNvSpPr>
            <p:nvPr/>
          </p:nvSpPr>
          <p:spPr bwMode="auto">
            <a:xfrm>
              <a:off x="145542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0" name="Freeform 8"/>
            <p:cNvSpPr>
              <a:spLocks/>
            </p:cNvSpPr>
            <p:nvPr/>
          </p:nvSpPr>
          <p:spPr bwMode="auto">
            <a:xfrm>
              <a:off x="143256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1" name="Freeform 8"/>
            <p:cNvSpPr>
              <a:spLocks/>
            </p:cNvSpPr>
            <p:nvPr/>
          </p:nvSpPr>
          <p:spPr bwMode="auto">
            <a:xfrm>
              <a:off x="140970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2" name="TextBox 71"/>
            <p:cNvSpPr txBox="1"/>
            <p:nvPr/>
          </p:nvSpPr>
          <p:spPr>
            <a:xfrm>
              <a:off x="147828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73" name="TextBox 72"/>
            <p:cNvSpPr txBox="1"/>
            <p:nvPr/>
          </p:nvSpPr>
          <p:spPr>
            <a:xfrm>
              <a:off x="14097000" y="25908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74" name="TextBox 73"/>
            <p:cNvSpPr txBox="1"/>
            <p:nvPr/>
          </p:nvSpPr>
          <p:spPr>
            <a:xfrm>
              <a:off x="14097000" y="2286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75" name="TextBox 74"/>
            <p:cNvSpPr txBox="1"/>
            <p:nvPr/>
          </p:nvSpPr>
          <p:spPr>
            <a:xfrm>
              <a:off x="14554200" y="22860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76" name="TextBox 75"/>
            <p:cNvSpPr txBox="1"/>
            <p:nvPr/>
          </p:nvSpPr>
          <p:spPr>
            <a:xfrm>
              <a:off x="14554200" y="3200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77" name="TextBox 76"/>
            <p:cNvSpPr txBox="1"/>
            <p:nvPr/>
          </p:nvSpPr>
          <p:spPr>
            <a:xfrm>
              <a:off x="145542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78" name="TextBox 77"/>
            <p:cNvSpPr txBox="1"/>
            <p:nvPr/>
          </p:nvSpPr>
          <p:spPr>
            <a:xfrm>
              <a:off x="14554200" y="25908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79" name="TextBox 78"/>
            <p:cNvSpPr txBox="1"/>
            <p:nvPr/>
          </p:nvSpPr>
          <p:spPr>
            <a:xfrm>
              <a:off x="14782800" y="24384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80" name="TextBox 79"/>
            <p:cNvSpPr txBox="1"/>
            <p:nvPr/>
          </p:nvSpPr>
          <p:spPr>
            <a:xfrm>
              <a:off x="14325600" y="30480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81" name="TextBox 80"/>
            <p:cNvSpPr txBox="1"/>
            <p:nvPr/>
          </p:nvSpPr>
          <p:spPr>
            <a:xfrm>
              <a:off x="14782800" y="3048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82" name="TextBox 81"/>
            <p:cNvSpPr txBox="1"/>
            <p:nvPr/>
          </p:nvSpPr>
          <p:spPr>
            <a:xfrm>
              <a:off x="143256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83" name="TextBox 82"/>
            <p:cNvSpPr txBox="1"/>
            <p:nvPr/>
          </p:nvSpPr>
          <p:spPr>
            <a:xfrm>
              <a:off x="14325600" y="2133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84" name="TextBox 83"/>
            <p:cNvSpPr txBox="1"/>
            <p:nvPr/>
          </p:nvSpPr>
          <p:spPr>
            <a:xfrm>
              <a:off x="14097000" y="28956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85" name="TextBox 84"/>
            <p:cNvSpPr txBox="1"/>
            <p:nvPr/>
          </p:nvSpPr>
          <p:spPr>
            <a:xfrm>
              <a:off x="14325600" y="27432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86" name="TextBox 85"/>
            <p:cNvSpPr txBox="1"/>
            <p:nvPr/>
          </p:nvSpPr>
          <p:spPr>
            <a:xfrm>
              <a:off x="14782800" y="27432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87" name="TextBox 86"/>
            <p:cNvSpPr txBox="1"/>
            <p:nvPr/>
          </p:nvSpPr>
          <p:spPr>
            <a:xfrm>
              <a:off x="140970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8" name="Group 131"/>
          <p:cNvGrpSpPr/>
          <p:nvPr/>
        </p:nvGrpSpPr>
        <p:grpSpPr>
          <a:xfrm>
            <a:off x="6705600" y="1143000"/>
            <a:ext cx="2286000" cy="2590800"/>
            <a:chOff x="16383000" y="1219200"/>
            <a:chExt cx="2286000" cy="2590800"/>
          </a:xfrm>
        </p:grpSpPr>
        <p:sp>
          <p:nvSpPr>
            <p:cNvPr id="88" name="Rectangle 87"/>
            <p:cNvSpPr/>
            <p:nvPr/>
          </p:nvSpPr>
          <p:spPr bwMode="auto">
            <a:xfrm>
              <a:off x="163830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Freeform 5"/>
            <p:cNvSpPr>
              <a:spLocks/>
            </p:cNvSpPr>
            <p:nvPr/>
          </p:nvSpPr>
          <p:spPr bwMode="auto">
            <a:xfrm>
              <a:off x="16459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0" name="Freeform 5"/>
            <p:cNvSpPr>
              <a:spLocks/>
            </p:cNvSpPr>
            <p:nvPr/>
          </p:nvSpPr>
          <p:spPr bwMode="auto">
            <a:xfrm>
              <a:off x="16687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1" name="Freeform 5"/>
            <p:cNvSpPr>
              <a:spLocks/>
            </p:cNvSpPr>
            <p:nvPr/>
          </p:nvSpPr>
          <p:spPr bwMode="auto">
            <a:xfrm>
              <a:off x="169164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2" name="Freeform 5"/>
            <p:cNvSpPr>
              <a:spLocks/>
            </p:cNvSpPr>
            <p:nvPr/>
          </p:nvSpPr>
          <p:spPr bwMode="auto">
            <a:xfrm>
              <a:off x="171450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3" name="Freeform 4"/>
            <p:cNvSpPr>
              <a:spLocks/>
            </p:cNvSpPr>
            <p:nvPr/>
          </p:nvSpPr>
          <p:spPr bwMode="auto">
            <a:xfrm>
              <a:off x="173736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4" name="Freeform 5"/>
            <p:cNvSpPr>
              <a:spLocks/>
            </p:cNvSpPr>
            <p:nvPr/>
          </p:nvSpPr>
          <p:spPr bwMode="auto">
            <a:xfrm>
              <a:off x="16459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5" name="Freeform 5"/>
            <p:cNvSpPr>
              <a:spLocks/>
            </p:cNvSpPr>
            <p:nvPr/>
          </p:nvSpPr>
          <p:spPr bwMode="auto">
            <a:xfrm>
              <a:off x="16687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6" name="Freeform 5"/>
            <p:cNvSpPr>
              <a:spLocks/>
            </p:cNvSpPr>
            <p:nvPr/>
          </p:nvSpPr>
          <p:spPr bwMode="auto">
            <a:xfrm>
              <a:off x="169164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7" name="Freeform 5"/>
            <p:cNvSpPr>
              <a:spLocks/>
            </p:cNvSpPr>
            <p:nvPr/>
          </p:nvSpPr>
          <p:spPr bwMode="auto">
            <a:xfrm>
              <a:off x="171450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8" name="Freeform 4"/>
            <p:cNvSpPr>
              <a:spLocks/>
            </p:cNvSpPr>
            <p:nvPr/>
          </p:nvSpPr>
          <p:spPr bwMode="auto">
            <a:xfrm>
              <a:off x="173736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9" name="Freeform 5"/>
            <p:cNvSpPr>
              <a:spLocks/>
            </p:cNvSpPr>
            <p:nvPr/>
          </p:nvSpPr>
          <p:spPr bwMode="auto">
            <a:xfrm>
              <a:off x="16459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0" name="Freeform 5"/>
            <p:cNvSpPr>
              <a:spLocks/>
            </p:cNvSpPr>
            <p:nvPr/>
          </p:nvSpPr>
          <p:spPr bwMode="auto">
            <a:xfrm>
              <a:off x="16687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1" name="Freeform 5"/>
            <p:cNvSpPr>
              <a:spLocks/>
            </p:cNvSpPr>
            <p:nvPr/>
          </p:nvSpPr>
          <p:spPr bwMode="auto">
            <a:xfrm>
              <a:off x="169164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2" name="Freeform 5"/>
            <p:cNvSpPr>
              <a:spLocks/>
            </p:cNvSpPr>
            <p:nvPr/>
          </p:nvSpPr>
          <p:spPr bwMode="auto">
            <a:xfrm>
              <a:off x="171450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3" name="Freeform 4"/>
            <p:cNvSpPr>
              <a:spLocks/>
            </p:cNvSpPr>
            <p:nvPr/>
          </p:nvSpPr>
          <p:spPr bwMode="auto">
            <a:xfrm>
              <a:off x="173736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4" name="Freeform 5"/>
            <p:cNvSpPr>
              <a:spLocks/>
            </p:cNvSpPr>
            <p:nvPr/>
          </p:nvSpPr>
          <p:spPr bwMode="auto">
            <a:xfrm>
              <a:off x="164592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5" name="Freeform 5"/>
            <p:cNvSpPr>
              <a:spLocks/>
            </p:cNvSpPr>
            <p:nvPr/>
          </p:nvSpPr>
          <p:spPr bwMode="auto">
            <a:xfrm>
              <a:off x="166878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6" name="Freeform 5"/>
            <p:cNvSpPr>
              <a:spLocks/>
            </p:cNvSpPr>
            <p:nvPr/>
          </p:nvSpPr>
          <p:spPr bwMode="auto">
            <a:xfrm>
              <a:off x="169164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7" name="Freeform 5"/>
            <p:cNvSpPr>
              <a:spLocks/>
            </p:cNvSpPr>
            <p:nvPr/>
          </p:nvSpPr>
          <p:spPr bwMode="auto">
            <a:xfrm>
              <a:off x="171450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8" name="Freeform 4"/>
            <p:cNvSpPr>
              <a:spLocks/>
            </p:cNvSpPr>
            <p:nvPr/>
          </p:nvSpPr>
          <p:spPr bwMode="auto">
            <a:xfrm>
              <a:off x="173736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9" name="Freeform 8"/>
            <p:cNvSpPr>
              <a:spLocks/>
            </p:cNvSpPr>
            <p:nvPr/>
          </p:nvSpPr>
          <p:spPr bwMode="auto">
            <a:xfrm>
              <a:off x="171450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0" name="Freeform 8"/>
            <p:cNvSpPr>
              <a:spLocks/>
            </p:cNvSpPr>
            <p:nvPr/>
          </p:nvSpPr>
          <p:spPr bwMode="auto">
            <a:xfrm>
              <a:off x="169164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1" name="Freeform 8"/>
            <p:cNvSpPr>
              <a:spLocks/>
            </p:cNvSpPr>
            <p:nvPr/>
          </p:nvSpPr>
          <p:spPr bwMode="auto">
            <a:xfrm>
              <a:off x="166878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2" name="Freeform 8"/>
            <p:cNvSpPr>
              <a:spLocks/>
            </p:cNvSpPr>
            <p:nvPr/>
          </p:nvSpPr>
          <p:spPr bwMode="auto">
            <a:xfrm>
              <a:off x="164592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3" name="TextBox 112"/>
            <p:cNvSpPr txBox="1"/>
            <p:nvPr/>
          </p:nvSpPr>
          <p:spPr>
            <a:xfrm>
              <a:off x="171450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14" name="TextBox 113"/>
            <p:cNvSpPr txBox="1"/>
            <p:nvPr/>
          </p:nvSpPr>
          <p:spPr>
            <a:xfrm>
              <a:off x="16916400" y="3200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15" name="TextBox 114"/>
            <p:cNvSpPr txBox="1"/>
            <p:nvPr/>
          </p:nvSpPr>
          <p:spPr>
            <a:xfrm>
              <a:off x="16687800" y="3048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16" name="TextBox 115"/>
            <p:cNvSpPr txBox="1"/>
            <p:nvPr/>
          </p:nvSpPr>
          <p:spPr>
            <a:xfrm>
              <a:off x="164592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17" name="TextBox 116"/>
            <p:cNvSpPr txBox="1"/>
            <p:nvPr/>
          </p:nvSpPr>
          <p:spPr>
            <a:xfrm>
              <a:off x="17145000" y="3048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18" name="TextBox 117"/>
            <p:cNvSpPr txBox="1"/>
            <p:nvPr/>
          </p:nvSpPr>
          <p:spPr>
            <a:xfrm>
              <a:off x="16916400" y="2895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19" name="TextBox 118"/>
            <p:cNvSpPr txBox="1"/>
            <p:nvPr/>
          </p:nvSpPr>
          <p:spPr>
            <a:xfrm>
              <a:off x="16687800" y="2743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0" name="TextBox 119"/>
            <p:cNvSpPr txBox="1"/>
            <p:nvPr/>
          </p:nvSpPr>
          <p:spPr>
            <a:xfrm>
              <a:off x="16459200" y="2590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1" name="TextBox 120"/>
            <p:cNvSpPr txBox="1"/>
            <p:nvPr/>
          </p:nvSpPr>
          <p:spPr>
            <a:xfrm>
              <a:off x="17145000" y="2743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22" name="TextBox 121"/>
            <p:cNvSpPr txBox="1"/>
            <p:nvPr/>
          </p:nvSpPr>
          <p:spPr>
            <a:xfrm>
              <a:off x="16916400" y="2590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23" name="TextBox 122"/>
            <p:cNvSpPr txBox="1"/>
            <p:nvPr/>
          </p:nvSpPr>
          <p:spPr>
            <a:xfrm>
              <a:off x="16687800" y="24384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24" name="TextBox 123"/>
            <p:cNvSpPr txBox="1"/>
            <p:nvPr/>
          </p:nvSpPr>
          <p:spPr>
            <a:xfrm>
              <a:off x="16459200" y="2286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25" name="TextBox 124"/>
            <p:cNvSpPr txBox="1"/>
            <p:nvPr/>
          </p:nvSpPr>
          <p:spPr>
            <a:xfrm>
              <a:off x="171450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26" name="TextBox 125"/>
            <p:cNvSpPr txBox="1"/>
            <p:nvPr/>
          </p:nvSpPr>
          <p:spPr>
            <a:xfrm>
              <a:off x="16916400" y="2286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27" name="TextBox 126"/>
            <p:cNvSpPr txBox="1"/>
            <p:nvPr/>
          </p:nvSpPr>
          <p:spPr>
            <a:xfrm>
              <a:off x="16687800" y="2133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8" name="TextBox 127"/>
            <p:cNvSpPr txBox="1"/>
            <p:nvPr/>
          </p:nvSpPr>
          <p:spPr>
            <a:xfrm>
              <a:off x="164592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sp>
        <p:nvSpPr>
          <p:cNvPr id="133" name="Content Placeholder 2"/>
          <p:cNvSpPr txBox="1">
            <a:spLocks/>
          </p:cNvSpPr>
          <p:nvPr/>
        </p:nvSpPr>
        <p:spPr bwMode="auto">
          <a:xfrm>
            <a:off x="457200" y="1143000"/>
            <a:ext cx="5486400" cy="21336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Naïve parallelization gives each thread Z/P</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Cache blocking gives each thread a number of consecutive (CX × CY × CZ) blocks.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1" i="0" u="none" strike="noStrike" kern="0" cap="none" spc="0" normalizeH="0" baseline="0" noProof="0" dirty="0" smtClean="0">
                <a:ln>
                  <a:noFill/>
                </a:ln>
                <a:solidFill>
                  <a:srgbClr val="0000FF"/>
                </a:solidFill>
                <a:effectLst/>
                <a:uLnTx/>
                <a:uFillTx/>
                <a:latin typeface="+mn-lt"/>
                <a:ea typeface="+mn-ea"/>
                <a:cs typeface="+mn-cs"/>
              </a:rPr>
              <a:t>avoids LLC capacity misses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Explore all possible power of 2 blockings</a:t>
            </a:r>
          </a:p>
        </p:txBody>
      </p:sp>
      <p:grpSp>
        <p:nvGrpSpPr>
          <p:cNvPr id="9" name="Group 133"/>
          <p:cNvGrpSpPr/>
          <p:nvPr/>
        </p:nvGrpSpPr>
        <p:grpSpPr>
          <a:xfrm>
            <a:off x="6705600" y="1143000"/>
            <a:ext cx="2286000" cy="2590800"/>
            <a:chOff x="16383000" y="1219200"/>
            <a:chExt cx="2286000" cy="2590800"/>
          </a:xfrm>
        </p:grpSpPr>
        <p:sp>
          <p:nvSpPr>
            <p:cNvPr id="135" name="Rectangle 134"/>
            <p:cNvSpPr/>
            <p:nvPr/>
          </p:nvSpPr>
          <p:spPr bwMode="auto">
            <a:xfrm>
              <a:off x="163830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6" name="Freeform 5"/>
            <p:cNvSpPr>
              <a:spLocks/>
            </p:cNvSpPr>
            <p:nvPr/>
          </p:nvSpPr>
          <p:spPr bwMode="auto">
            <a:xfrm>
              <a:off x="16459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7" name="Freeform 5"/>
            <p:cNvSpPr>
              <a:spLocks/>
            </p:cNvSpPr>
            <p:nvPr/>
          </p:nvSpPr>
          <p:spPr bwMode="auto">
            <a:xfrm>
              <a:off x="16687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8" name="Freeform 5"/>
            <p:cNvSpPr>
              <a:spLocks/>
            </p:cNvSpPr>
            <p:nvPr/>
          </p:nvSpPr>
          <p:spPr bwMode="auto">
            <a:xfrm>
              <a:off x="169164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9" name="Freeform 5"/>
            <p:cNvSpPr>
              <a:spLocks/>
            </p:cNvSpPr>
            <p:nvPr/>
          </p:nvSpPr>
          <p:spPr bwMode="auto">
            <a:xfrm>
              <a:off x="171450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0" name="Freeform 4"/>
            <p:cNvSpPr>
              <a:spLocks/>
            </p:cNvSpPr>
            <p:nvPr/>
          </p:nvSpPr>
          <p:spPr bwMode="auto">
            <a:xfrm>
              <a:off x="173736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1" name="Freeform 5"/>
            <p:cNvSpPr>
              <a:spLocks/>
            </p:cNvSpPr>
            <p:nvPr/>
          </p:nvSpPr>
          <p:spPr bwMode="auto">
            <a:xfrm>
              <a:off x="16459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2" name="Freeform 5"/>
            <p:cNvSpPr>
              <a:spLocks/>
            </p:cNvSpPr>
            <p:nvPr/>
          </p:nvSpPr>
          <p:spPr bwMode="auto">
            <a:xfrm>
              <a:off x="16687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3" name="Freeform 5"/>
            <p:cNvSpPr>
              <a:spLocks/>
            </p:cNvSpPr>
            <p:nvPr/>
          </p:nvSpPr>
          <p:spPr bwMode="auto">
            <a:xfrm>
              <a:off x="169164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4" name="Freeform 5"/>
            <p:cNvSpPr>
              <a:spLocks/>
            </p:cNvSpPr>
            <p:nvPr/>
          </p:nvSpPr>
          <p:spPr bwMode="auto">
            <a:xfrm>
              <a:off x="171450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5" name="Freeform 4"/>
            <p:cNvSpPr>
              <a:spLocks/>
            </p:cNvSpPr>
            <p:nvPr/>
          </p:nvSpPr>
          <p:spPr bwMode="auto">
            <a:xfrm>
              <a:off x="173736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6" name="Freeform 5"/>
            <p:cNvSpPr>
              <a:spLocks/>
            </p:cNvSpPr>
            <p:nvPr/>
          </p:nvSpPr>
          <p:spPr bwMode="auto">
            <a:xfrm>
              <a:off x="16459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7" name="Freeform 5"/>
            <p:cNvSpPr>
              <a:spLocks/>
            </p:cNvSpPr>
            <p:nvPr/>
          </p:nvSpPr>
          <p:spPr bwMode="auto">
            <a:xfrm>
              <a:off x="16687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8" name="Freeform 5"/>
            <p:cNvSpPr>
              <a:spLocks/>
            </p:cNvSpPr>
            <p:nvPr/>
          </p:nvSpPr>
          <p:spPr bwMode="auto">
            <a:xfrm>
              <a:off x="169164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9" name="Freeform 5"/>
            <p:cNvSpPr>
              <a:spLocks/>
            </p:cNvSpPr>
            <p:nvPr/>
          </p:nvSpPr>
          <p:spPr bwMode="auto">
            <a:xfrm>
              <a:off x="171450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0" name="Freeform 4"/>
            <p:cNvSpPr>
              <a:spLocks/>
            </p:cNvSpPr>
            <p:nvPr/>
          </p:nvSpPr>
          <p:spPr bwMode="auto">
            <a:xfrm>
              <a:off x="173736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1" name="Freeform 5"/>
            <p:cNvSpPr>
              <a:spLocks/>
            </p:cNvSpPr>
            <p:nvPr/>
          </p:nvSpPr>
          <p:spPr bwMode="auto">
            <a:xfrm>
              <a:off x="164592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2" name="Freeform 5"/>
            <p:cNvSpPr>
              <a:spLocks/>
            </p:cNvSpPr>
            <p:nvPr/>
          </p:nvSpPr>
          <p:spPr bwMode="auto">
            <a:xfrm>
              <a:off x="166878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3" name="Freeform 5"/>
            <p:cNvSpPr>
              <a:spLocks/>
            </p:cNvSpPr>
            <p:nvPr/>
          </p:nvSpPr>
          <p:spPr bwMode="auto">
            <a:xfrm>
              <a:off x="169164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4" name="Freeform 5"/>
            <p:cNvSpPr>
              <a:spLocks/>
            </p:cNvSpPr>
            <p:nvPr/>
          </p:nvSpPr>
          <p:spPr bwMode="auto">
            <a:xfrm>
              <a:off x="171450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5" name="Freeform 4"/>
            <p:cNvSpPr>
              <a:spLocks/>
            </p:cNvSpPr>
            <p:nvPr/>
          </p:nvSpPr>
          <p:spPr bwMode="auto">
            <a:xfrm>
              <a:off x="173736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6" name="Freeform 8"/>
            <p:cNvSpPr>
              <a:spLocks/>
            </p:cNvSpPr>
            <p:nvPr/>
          </p:nvSpPr>
          <p:spPr bwMode="auto">
            <a:xfrm>
              <a:off x="171450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7" name="Freeform 8"/>
            <p:cNvSpPr>
              <a:spLocks/>
            </p:cNvSpPr>
            <p:nvPr/>
          </p:nvSpPr>
          <p:spPr bwMode="auto">
            <a:xfrm>
              <a:off x="169164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8" name="Freeform 8"/>
            <p:cNvSpPr>
              <a:spLocks/>
            </p:cNvSpPr>
            <p:nvPr/>
          </p:nvSpPr>
          <p:spPr bwMode="auto">
            <a:xfrm>
              <a:off x="166878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9" name="Freeform 8"/>
            <p:cNvSpPr>
              <a:spLocks/>
            </p:cNvSpPr>
            <p:nvPr/>
          </p:nvSpPr>
          <p:spPr bwMode="auto">
            <a:xfrm>
              <a:off x="164592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60" name="TextBox 159"/>
            <p:cNvSpPr txBox="1"/>
            <p:nvPr/>
          </p:nvSpPr>
          <p:spPr>
            <a:xfrm>
              <a:off x="171450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1" name="TextBox 160"/>
            <p:cNvSpPr txBox="1"/>
            <p:nvPr/>
          </p:nvSpPr>
          <p:spPr>
            <a:xfrm>
              <a:off x="16916400" y="32004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62" name="TextBox 161"/>
            <p:cNvSpPr txBox="1"/>
            <p:nvPr/>
          </p:nvSpPr>
          <p:spPr>
            <a:xfrm>
              <a:off x="16687800" y="3048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63" name="TextBox 162"/>
            <p:cNvSpPr txBox="1"/>
            <p:nvPr/>
          </p:nvSpPr>
          <p:spPr>
            <a:xfrm>
              <a:off x="16459200" y="2895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64" name="TextBox 163"/>
            <p:cNvSpPr txBox="1"/>
            <p:nvPr/>
          </p:nvSpPr>
          <p:spPr>
            <a:xfrm>
              <a:off x="17145000" y="30480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5" name="TextBox 164"/>
            <p:cNvSpPr txBox="1"/>
            <p:nvPr/>
          </p:nvSpPr>
          <p:spPr>
            <a:xfrm>
              <a:off x="169164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66" name="TextBox 165"/>
            <p:cNvSpPr txBox="1"/>
            <p:nvPr/>
          </p:nvSpPr>
          <p:spPr>
            <a:xfrm>
              <a:off x="16687800" y="27432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67" name="TextBox 166"/>
            <p:cNvSpPr txBox="1"/>
            <p:nvPr/>
          </p:nvSpPr>
          <p:spPr>
            <a:xfrm>
              <a:off x="16459200" y="2590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68" name="TextBox 167"/>
            <p:cNvSpPr txBox="1"/>
            <p:nvPr/>
          </p:nvSpPr>
          <p:spPr>
            <a:xfrm>
              <a:off x="17145000" y="2743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9" name="TextBox 168"/>
            <p:cNvSpPr txBox="1"/>
            <p:nvPr/>
          </p:nvSpPr>
          <p:spPr>
            <a:xfrm>
              <a:off x="16916400" y="25908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70" name="TextBox 169"/>
            <p:cNvSpPr txBox="1"/>
            <p:nvPr/>
          </p:nvSpPr>
          <p:spPr>
            <a:xfrm>
              <a:off x="166878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71" name="TextBox 170"/>
            <p:cNvSpPr txBox="1"/>
            <p:nvPr/>
          </p:nvSpPr>
          <p:spPr>
            <a:xfrm>
              <a:off x="16459200" y="22860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72" name="TextBox 171"/>
            <p:cNvSpPr txBox="1"/>
            <p:nvPr/>
          </p:nvSpPr>
          <p:spPr>
            <a:xfrm>
              <a:off x="17145000" y="2438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73" name="TextBox 172"/>
            <p:cNvSpPr txBox="1"/>
            <p:nvPr/>
          </p:nvSpPr>
          <p:spPr>
            <a:xfrm>
              <a:off x="16916400" y="2286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74" name="TextBox 173"/>
            <p:cNvSpPr txBox="1"/>
            <p:nvPr/>
          </p:nvSpPr>
          <p:spPr>
            <a:xfrm>
              <a:off x="16687800" y="2133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75" name="TextBox 174"/>
            <p:cNvSpPr txBox="1"/>
            <p:nvPr/>
          </p:nvSpPr>
          <p:spPr>
            <a:xfrm>
              <a:off x="164592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22" name="Group 263"/>
          <p:cNvGrpSpPr/>
          <p:nvPr/>
        </p:nvGrpSpPr>
        <p:grpSpPr>
          <a:xfrm>
            <a:off x="6632448" y="4038600"/>
            <a:ext cx="2130552" cy="2130552"/>
            <a:chOff x="9144000" y="3581400"/>
            <a:chExt cx="2130552" cy="2130552"/>
          </a:xfrm>
        </p:grpSpPr>
        <p:sp>
          <p:nvSpPr>
            <p:cNvPr id="262" name="Rectangle 261"/>
            <p:cNvSpPr/>
            <p:nvPr/>
          </p:nvSpPr>
          <p:spPr bwMode="auto">
            <a:xfrm>
              <a:off x="9144000" y="35814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92" name="Line 12"/>
            <p:cNvSpPr>
              <a:spLocks noChangeAspect="1" noChangeShapeType="1"/>
            </p:cNvSpPr>
            <p:nvPr/>
          </p:nvSpPr>
          <p:spPr bwMode="auto">
            <a:xfrm flipH="1" flipV="1">
              <a:off x="10210800" y="40386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46093" name="Line 13"/>
            <p:cNvSpPr>
              <a:spLocks noChangeAspect="1" noChangeShapeType="1"/>
            </p:cNvSpPr>
            <p:nvPr/>
          </p:nvSpPr>
          <p:spPr bwMode="auto">
            <a:xfrm flipH="1" flipV="1">
              <a:off x="9753600" y="43434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46094" name="Line 14"/>
            <p:cNvSpPr>
              <a:spLocks noChangeAspect="1" noChangeShapeType="1"/>
            </p:cNvSpPr>
            <p:nvPr/>
          </p:nvSpPr>
          <p:spPr bwMode="auto">
            <a:xfrm flipH="1">
              <a:off x="9601200" y="43434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86" name="Oval 185"/>
            <p:cNvSpPr/>
            <p:nvPr/>
          </p:nvSpPr>
          <p:spPr bwMode="auto">
            <a:xfrm>
              <a:off x="9525000" y="4876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7" name="Oval 186"/>
            <p:cNvSpPr/>
            <p:nvPr/>
          </p:nvSpPr>
          <p:spPr bwMode="auto">
            <a:xfrm>
              <a:off x="10134600" y="5181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8" name="Oval 187"/>
            <p:cNvSpPr/>
            <p:nvPr/>
          </p:nvSpPr>
          <p:spPr bwMode="auto">
            <a:xfrm>
              <a:off x="10591800" y="4876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9" name="Oval 188"/>
            <p:cNvSpPr/>
            <p:nvPr/>
          </p:nvSpPr>
          <p:spPr bwMode="auto">
            <a:xfrm>
              <a:off x="10744200" y="4267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0" name="Oval 189"/>
            <p:cNvSpPr/>
            <p:nvPr/>
          </p:nvSpPr>
          <p:spPr bwMode="auto">
            <a:xfrm>
              <a:off x="10134600" y="3962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1" name="Oval 190"/>
            <p:cNvSpPr/>
            <p:nvPr/>
          </p:nvSpPr>
          <p:spPr bwMode="auto">
            <a:xfrm>
              <a:off x="9677400" y="4267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2" name="Oval 191"/>
            <p:cNvSpPr/>
            <p:nvPr/>
          </p:nvSpPr>
          <p:spPr bwMode="auto">
            <a:xfrm>
              <a:off x="10134600" y="45720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3" name="Group 264"/>
          <p:cNvGrpSpPr/>
          <p:nvPr/>
        </p:nvGrpSpPr>
        <p:grpSpPr>
          <a:xfrm>
            <a:off x="6629400" y="4038600"/>
            <a:ext cx="2133600" cy="2133600"/>
            <a:chOff x="11506200" y="3581400"/>
            <a:chExt cx="2133600" cy="2133600"/>
          </a:xfrm>
        </p:grpSpPr>
        <p:sp>
          <p:nvSpPr>
            <p:cNvPr id="261" name="Rectangle 260"/>
            <p:cNvSpPr/>
            <p:nvPr/>
          </p:nvSpPr>
          <p:spPr bwMode="auto">
            <a:xfrm>
              <a:off x="11506200" y="35814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3" name="Line 12"/>
            <p:cNvSpPr>
              <a:spLocks noChangeAspect="1" noChangeShapeType="1"/>
            </p:cNvSpPr>
            <p:nvPr/>
          </p:nvSpPr>
          <p:spPr bwMode="auto">
            <a:xfrm flipH="1" flipV="1">
              <a:off x="12268200" y="48006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4" name="Line 13"/>
            <p:cNvSpPr>
              <a:spLocks noChangeAspect="1" noChangeShapeType="1"/>
            </p:cNvSpPr>
            <p:nvPr/>
          </p:nvSpPr>
          <p:spPr bwMode="auto">
            <a:xfrm flipH="1" flipV="1">
              <a:off x="11811000" y="44958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7" name="Oval 196"/>
            <p:cNvSpPr/>
            <p:nvPr/>
          </p:nvSpPr>
          <p:spPr bwMode="auto">
            <a:xfrm>
              <a:off x="12192000" y="533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1" name="Oval 200"/>
            <p:cNvSpPr/>
            <p:nvPr/>
          </p:nvSpPr>
          <p:spPr bwMode="auto">
            <a:xfrm>
              <a:off x="11734800" y="4419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3" name="Line 12"/>
            <p:cNvSpPr>
              <a:spLocks noChangeAspect="1" noChangeShapeType="1"/>
            </p:cNvSpPr>
            <p:nvPr/>
          </p:nvSpPr>
          <p:spPr bwMode="auto">
            <a:xfrm flipH="1" flipV="1">
              <a:off x="12877800" y="44958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04" name="Line 13"/>
            <p:cNvSpPr>
              <a:spLocks noChangeAspect="1" noChangeShapeType="1"/>
            </p:cNvSpPr>
            <p:nvPr/>
          </p:nvSpPr>
          <p:spPr bwMode="auto">
            <a:xfrm flipH="1" flipV="1">
              <a:off x="12420600" y="41910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07" name="Oval 206"/>
            <p:cNvSpPr/>
            <p:nvPr/>
          </p:nvSpPr>
          <p:spPr bwMode="auto">
            <a:xfrm>
              <a:off x="128016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1" name="Oval 210"/>
            <p:cNvSpPr/>
            <p:nvPr/>
          </p:nvSpPr>
          <p:spPr bwMode="auto">
            <a:xfrm>
              <a:off x="123444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4" name="Rectangle 253"/>
            <p:cNvSpPr/>
            <p:nvPr/>
          </p:nvSpPr>
          <p:spPr bwMode="auto">
            <a:xfrm>
              <a:off x="11506200" y="3584448"/>
              <a:ext cx="2133600" cy="213055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5" name="Line 14"/>
            <p:cNvSpPr>
              <a:spLocks noChangeAspect="1" noChangeShapeType="1"/>
            </p:cNvSpPr>
            <p:nvPr/>
          </p:nvSpPr>
          <p:spPr bwMode="auto">
            <a:xfrm flipH="1">
              <a:off x="11658600" y="4191000"/>
              <a:ext cx="1828800" cy="9144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5" name="Line 12"/>
            <p:cNvSpPr>
              <a:spLocks noChangeAspect="1" noChangeShapeType="1"/>
            </p:cNvSpPr>
            <p:nvPr/>
          </p:nvSpPr>
          <p:spPr bwMode="auto">
            <a:xfrm flipH="1" flipV="1">
              <a:off x="12268200" y="41910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7" name="Line 13"/>
            <p:cNvSpPr>
              <a:spLocks noChangeAspect="1" noChangeShapeType="1"/>
            </p:cNvSpPr>
            <p:nvPr/>
          </p:nvSpPr>
          <p:spPr bwMode="auto">
            <a:xfrm flipH="1" flipV="1">
              <a:off x="12268200" y="48006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8" name="Line 13"/>
            <p:cNvSpPr>
              <a:spLocks noChangeAspect="1" noChangeShapeType="1"/>
            </p:cNvSpPr>
            <p:nvPr/>
          </p:nvSpPr>
          <p:spPr bwMode="auto">
            <a:xfrm flipH="1" flipV="1">
              <a:off x="12877800" y="44958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6" name="Oval 195"/>
            <p:cNvSpPr/>
            <p:nvPr/>
          </p:nvSpPr>
          <p:spPr bwMode="auto">
            <a:xfrm>
              <a:off x="115824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8" name="Oval 197"/>
            <p:cNvSpPr/>
            <p:nvPr/>
          </p:nvSpPr>
          <p:spPr bwMode="auto">
            <a:xfrm>
              <a:off x="126492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0" name="Oval 199"/>
            <p:cNvSpPr/>
            <p:nvPr/>
          </p:nvSpPr>
          <p:spPr bwMode="auto">
            <a:xfrm>
              <a:off x="121920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2" name="Oval 201"/>
            <p:cNvSpPr/>
            <p:nvPr/>
          </p:nvSpPr>
          <p:spPr bwMode="auto">
            <a:xfrm>
              <a:off x="12192000" y="47244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8" name="Oval 207"/>
            <p:cNvSpPr/>
            <p:nvPr/>
          </p:nvSpPr>
          <p:spPr bwMode="auto">
            <a:xfrm>
              <a:off x="13258800" y="4724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9" name="Oval 208"/>
            <p:cNvSpPr/>
            <p:nvPr/>
          </p:nvSpPr>
          <p:spPr bwMode="auto">
            <a:xfrm>
              <a:off x="134112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6" name="Line 12"/>
            <p:cNvSpPr>
              <a:spLocks noChangeAspect="1" noChangeShapeType="1"/>
            </p:cNvSpPr>
            <p:nvPr/>
          </p:nvSpPr>
          <p:spPr bwMode="auto">
            <a:xfrm flipH="1" flipV="1">
              <a:off x="12877800" y="38862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0" name="Oval 209"/>
            <p:cNvSpPr/>
            <p:nvPr/>
          </p:nvSpPr>
          <p:spPr bwMode="auto">
            <a:xfrm>
              <a:off x="12801600" y="3810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2" name="Oval 211"/>
            <p:cNvSpPr/>
            <p:nvPr/>
          </p:nvSpPr>
          <p:spPr bwMode="auto">
            <a:xfrm>
              <a:off x="12801600" y="44196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4" name="Group 265"/>
          <p:cNvGrpSpPr/>
          <p:nvPr/>
        </p:nvGrpSpPr>
        <p:grpSpPr>
          <a:xfrm>
            <a:off x="6629400" y="4041648"/>
            <a:ext cx="2133600" cy="2130552"/>
            <a:chOff x="9677400" y="5791200"/>
            <a:chExt cx="2133600" cy="2130552"/>
          </a:xfrm>
        </p:grpSpPr>
        <p:sp>
          <p:nvSpPr>
            <p:cNvPr id="260" name="Rectangle 259"/>
            <p:cNvSpPr/>
            <p:nvPr/>
          </p:nvSpPr>
          <p:spPr bwMode="auto">
            <a:xfrm>
              <a:off x="9680448" y="57912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3" name="Line 12"/>
            <p:cNvSpPr>
              <a:spLocks noChangeAspect="1" noChangeShapeType="1"/>
            </p:cNvSpPr>
            <p:nvPr/>
          </p:nvSpPr>
          <p:spPr bwMode="auto">
            <a:xfrm flipH="1" flipV="1">
              <a:off x="10515600" y="6099048"/>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4" name="Line 13"/>
            <p:cNvSpPr>
              <a:spLocks noChangeAspect="1" noChangeShapeType="1"/>
            </p:cNvSpPr>
            <p:nvPr/>
          </p:nvSpPr>
          <p:spPr bwMode="auto">
            <a:xfrm flipH="1" flipV="1">
              <a:off x="10058400" y="6403848"/>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5" name="Line 14"/>
            <p:cNvSpPr>
              <a:spLocks noChangeAspect="1" noChangeShapeType="1"/>
            </p:cNvSpPr>
            <p:nvPr/>
          </p:nvSpPr>
          <p:spPr bwMode="auto">
            <a:xfrm flipH="1">
              <a:off x="9906000" y="6403848"/>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6" name="Oval 215"/>
            <p:cNvSpPr/>
            <p:nvPr/>
          </p:nvSpPr>
          <p:spPr bwMode="auto">
            <a:xfrm>
              <a:off x="9829800" y="69372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7" name="Oval 216"/>
            <p:cNvSpPr/>
            <p:nvPr/>
          </p:nvSpPr>
          <p:spPr bwMode="auto">
            <a:xfrm>
              <a:off x="104394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9" name="Oval 218"/>
            <p:cNvSpPr/>
            <p:nvPr/>
          </p:nvSpPr>
          <p:spPr bwMode="auto">
            <a:xfrm>
              <a:off x="110490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0" name="Oval 219"/>
            <p:cNvSpPr/>
            <p:nvPr/>
          </p:nvSpPr>
          <p:spPr bwMode="auto">
            <a:xfrm>
              <a:off x="10439400" y="60228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1" name="Oval 220"/>
            <p:cNvSpPr/>
            <p:nvPr/>
          </p:nvSpPr>
          <p:spPr bwMode="auto">
            <a:xfrm>
              <a:off x="99822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5" name="Line 14"/>
            <p:cNvSpPr>
              <a:spLocks noChangeAspect="1" noChangeShapeType="1"/>
            </p:cNvSpPr>
            <p:nvPr/>
          </p:nvSpPr>
          <p:spPr bwMode="auto">
            <a:xfrm flipH="1">
              <a:off x="10363200" y="6708648"/>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9" name="Rectangle 258"/>
            <p:cNvSpPr/>
            <p:nvPr/>
          </p:nvSpPr>
          <p:spPr bwMode="auto">
            <a:xfrm>
              <a:off x="9677400" y="5791200"/>
              <a:ext cx="2133600" cy="213055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3" name="Line 12"/>
            <p:cNvSpPr>
              <a:spLocks noChangeAspect="1" noChangeShapeType="1"/>
            </p:cNvSpPr>
            <p:nvPr/>
          </p:nvSpPr>
          <p:spPr bwMode="auto">
            <a:xfrm flipH="1" flipV="1">
              <a:off x="10972800" y="6403848"/>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26" name="Oval 225"/>
            <p:cNvSpPr/>
            <p:nvPr/>
          </p:nvSpPr>
          <p:spPr bwMode="auto">
            <a:xfrm>
              <a:off x="102870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7" name="Oval 226"/>
            <p:cNvSpPr/>
            <p:nvPr/>
          </p:nvSpPr>
          <p:spPr bwMode="auto">
            <a:xfrm>
              <a:off x="10896600" y="75468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9" name="Oval 228"/>
            <p:cNvSpPr/>
            <p:nvPr/>
          </p:nvSpPr>
          <p:spPr bwMode="auto">
            <a:xfrm>
              <a:off x="11506200" y="66324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0" name="Oval 229"/>
            <p:cNvSpPr/>
            <p:nvPr/>
          </p:nvSpPr>
          <p:spPr bwMode="auto">
            <a:xfrm>
              <a:off x="108966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4" name="Line 13"/>
            <p:cNvSpPr>
              <a:spLocks noChangeAspect="1" noChangeShapeType="1"/>
            </p:cNvSpPr>
            <p:nvPr/>
          </p:nvSpPr>
          <p:spPr bwMode="auto">
            <a:xfrm flipH="1" flipV="1">
              <a:off x="10515600" y="6708648"/>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22" name="Oval 221"/>
            <p:cNvSpPr/>
            <p:nvPr/>
          </p:nvSpPr>
          <p:spPr bwMode="auto">
            <a:xfrm>
              <a:off x="10439400" y="6632448"/>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8" name="Oval 227"/>
            <p:cNvSpPr/>
            <p:nvPr/>
          </p:nvSpPr>
          <p:spPr bwMode="auto">
            <a:xfrm>
              <a:off x="113538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2" name="Oval 231"/>
            <p:cNvSpPr/>
            <p:nvPr/>
          </p:nvSpPr>
          <p:spPr bwMode="auto">
            <a:xfrm>
              <a:off x="10896600" y="6937248"/>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5" name="Group 266"/>
          <p:cNvGrpSpPr/>
          <p:nvPr/>
        </p:nvGrpSpPr>
        <p:grpSpPr>
          <a:xfrm>
            <a:off x="6629400" y="4038600"/>
            <a:ext cx="2130552" cy="2133600"/>
            <a:chOff x="9832848" y="1143000"/>
            <a:chExt cx="2130552" cy="2133600"/>
          </a:xfrm>
        </p:grpSpPr>
        <p:sp>
          <p:nvSpPr>
            <p:cNvPr id="263" name="Rectangle 262"/>
            <p:cNvSpPr/>
            <p:nvPr/>
          </p:nvSpPr>
          <p:spPr bwMode="auto">
            <a:xfrm>
              <a:off x="9832848" y="11430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3" name="Line 12"/>
            <p:cNvSpPr>
              <a:spLocks noChangeAspect="1" noChangeShapeType="1"/>
            </p:cNvSpPr>
            <p:nvPr/>
          </p:nvSpPr>
          <p:spPr bwMode="auto">
            <a:xfrm flipH="1" flipV="1">
              <a:off x="10896600" y="19050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4" name="Line 13"/>
            <p:cNvSpPr>
              <a:spLocks noChangeAspect="1" noChangeShapeType="1"/>
            </p:cNvSpPr>
            <p:nvPr/>
          </p:nvSpPr>
          <p:spPr bwMode="auto">
            <a:xfrm flipH="1" flipV="1">
              <a:off x="10439400" y="22098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5" name="Line 14"/>
            <p:cNvSpPr>
              <a:spLocks noChangeAspect="1" noChangeShapeType="1"/>
            </p:cNvSpPr>
            <p:nvPr/>
          </p:nvSpPr>
          <p:spPr bwMode="auto">
            <a:xfrm flipH="1">
              <a:off x="10287000" y="22098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6" name="Oval 235"/>
            <p:cNvSpPr/>
            <p:nvPr/>
          </p:nvSpPr>
          <p:spPr bwMode="auto">
            <a:xfrm>
              <a:off x="10210800" y="2743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7" name="Oval 236"/>
            <p:cNvSpPr/>
            <p:nvPr/>
          </p:nvSpPr>
          <p:spPr bwMode="auto">
            <a:xfrm>
              <a:off x="10820400" y="3048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8" name="Oval 237"/>
            <p:cNvSpPr/>
            <p:nvPr/>
          </p:nvSpPr>
          <p:spPr bwMode="auto">
            <a:xfrm>
              <a:off x="11277600" y="2743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9" name="Oval 238"/>
            <p:cNvSpPr/>
            <p:nvPr/>
          </p:nvSpPr>
          <p:spPr bwMode="auto">
            <a:xfrm>
              <a:off x="114300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1" name="Oval 240"/>
            <p:cNvSpPr/>
            <p:nvPr/>
          </p:nvSpPr>
          <p:spPr bwMode="auto">
            <a:xfrm>
              <a:off x="103632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3" name="Rectangle 252"/>
            <p:cNvSpPr/>
            <p:nvPr/>
          </p:nvSpPr>
          <p:spPr bwMode="auto">
            <a:xfrm>
              <a:off x="9832848" y="1143000"/>
              <a:ext cx="2130552" cy="21336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3" name="Line 12"/>
            <p:cNvSpPr>
              <a:spLocks noChangeAspect="1" noChangeShapeType="1"/>
            </p:cNvSpPr>
            <p:nvPr/>
          </p:nvSpPr>
          <p:spPr bwMode="auto">
            <a:xfrm flipH="1" flipV="1">
              <a:off x="10896600" y="12954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4" name="Line 13"/>
            <p:cNvSpPr>
              <a:spLocks noChangeAspect="1" noChangeShapeType="1"/>
            </p:cNvSpPr>
            <p:nvPr/>
          </p:nvSpPr>
          <p:spPr bwMode="auto">
            <a:xfrm flipH="1" flipV="1">
              <a:off x="10439400" y="16002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8" name="Oval 247"/>
            <p:cNvSpPr/>
            <p:nvPr/>
          </p:nvSpPr>
          <p:spPr bwMode="auto">
            <a:xfrm>
              <a:off x="112776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0" name="Oval 249"/>
            <p:cNvSpPr/>
            <p:nvPr/>
          </p:nvSpPr>
          <p:spPr bwMode="auto">
            <a:xfrm>
              <a:off x="10820400" y="121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1" name="Oval 250"/>
            <p:cNvSpPr/>
            <p:nvPr/>
          </p:nvSpPr>
          <p:spPr bwMode="auto">
            <a:xfrm>
              <a:off x="10363200" y="152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5" name="Line 14"/>
            <p:cNvSpPr>
              <a:spLocks noChangeAspect="1" noChangeShapeType="1"/>
            </p:cNvSpPr>
            <p:nvPr/>
          </p:nvSpPr>
          <p:spPr bwMode="auto">
            <a:xfrm flipH="1">
              <a:off x="10287000" y="16002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2" name="Oval 241"/>
            <p:cNvSpPr/>
            <p:nvPr/>
          </p:nvSpPr>
          <p:spPr bwMode="auto">
            <a:xfrm>
              <a:off x="10820400" y="24384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2" name="Oval 251"/>
            <p:cNvSpPr/>
            <p:nvPr/>
          </p:nvSpPr>
          <p:spPr bwMode="auto">
            <a:xfrm>
              <a:off x="10820400" y="18288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9" name="Oval 248"/>
            <p:cNvSpPr/>
            <p:nvPr/>
          </p:nvSpPr>
          <p:spPr bwMode="auto">
            <a:xfrm>
              <a:off x="11430000" y="152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6" name="Oval 245"/>
            <p:cNvSpPr/>
            <p:nvPr/>
          </p:nvSpPr>
          <p:spPr bwMode="auto">
            <a:xfrm>
              <a:off x="102108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3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Transformations (2)</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SW Prefetching supplements HW </a:t>
            </a:r>
            <a:r>
              <a:rPr lang="en-US" dirty="0" err="1" smtClean="0"/>
              <a:t>prefetchers</a:t>
            </a:r>
            <a:r>
              <a:rPr lang="en-US" dirty="0" smtClean="0"/>
              <a:t> and </a:t>
            </a:r>
            <a:r>
              <a:rPr lang="en-US" b="1" dirty="0" smtClean="0">
                <a:solidFill>
                  <a:srgbClr val="0000FF"/>
                </a:solidFill>
              </a:rPr>
              <a:t>hides memory latency</a:t>
            </a:r>
          </a:p>
          <a:p>
            <a:r>
              <a:rPr lang="en-US" dirty="0" smtClean="0"/>
              <a:t>Explore a number of prefetch distances</a:t>
            </a:r>
          </a:p>
          <a:p>
            <a:endParaRPr lang="en-US" dirty="0" smtClean="0"/>
          </a:p>
          <a:p>
            <a:r>
              <a:rPr lang="en-US" dirty="0" smtClean="0"/>
              <a:t>Thread blocking adds a second level of parallelization for SMT architectures.</a:t>
            </a:r>
          </a:p>
          <a:p>
            <a:r>
              <a:rPr lang="en-US" b="1" dirty="0" smtClean="0">
                <a:solidFill>
                  <a:srgbClr val="0000FF"/>
                </a:solidFill>
              </a:rPr>
              <a:t>inter-thread locality via shared L1’s</a:t>
            </a:r>
          </a:p>
          <a:p>
            <a:endParaRPr lang="en-US" dirty="0" smtClean="0"/>
          </a:p>
          <a:p>
            <a:r>
              <a:rPr lang="en-US" b="1" dirty="0" smtClean="0">
                <a:solidFill>
                  <a:srgbClr val="0000FF"/>
                </a:solidFill>
              </a:rPr>
              <a:t>Explicit </a:t>
            </a:r>
            <a:r>
              <a:rPr lang="en-US" b="1" dirty="0" err="1" smtClean="0">
                <a:solidFill>
                  <a:srgbClr val="0000FF"/>
                </a:solidFill>
              </a:rPr>
              <a:t>SIMDization</a:t>
            </a:r>
            <a:r>
              <a:rPr lang="en-US" b="1" dirty="0" smtClean="0">
                <a:solidFill>
                  <a:srgbClr val="0000FF"/>
                </a:solidFill>
              </a:rPr>
              <a:t> </a:t>
            </a:r>
            <a:r>
              <a:rPr lang="en-US" dirty="0" smtClean="0"/>
              <a:t>attempts to compensate for a compiler’s inability to generate good SIMD code.</a:t>
            </a:r>
          </a:p>
          <a:p>
            <a:endParaRPr lang="en-US" dirty="0" smtClean="0"/>
          </a:p>
          <a:p>
            <a:r>
              <a:rPr lang="en-US" b="1" dirty="0" smtClean="0">
                <a:solidFill>
                  <a:srgbClr val="0000FF"/>
                </a:solidFill>
              </a:rPr>
              <a:t>Cache bypass </a:t>
            </a:r>
            <a:r>
              <a:rPr lang="en-US" dirty="0" smtClean="0"/>
              <a:t>exploits instructions designed to eliminate write allocate traffic</a:t>
            </a:r>
          </a:p>
          <a:p>
            <a:endParaRPr lang="en-US" b="1" dirty="0" smtClean="0">
              <a:solidFill>
                <a:srgbClr val="0000FF"/>
              </a:solidFill>
            </a:endParaRP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12</a:t>
            </a:fld>
            <a:endParaRPr lang="en-US"/>
          </a:p>
        </p:txBody>
      </p:sp>
      <p:grpSp>
        <p:nvGrpSpPr>
          <p:cNvPr id="5" name="Group 95"/>
          <p:cNvGrpSpPr>
            <a:grpSpLocks noChangeAspect="1"/>
          </p:cNvGrpSpPr>
          <p:nvPr/>
        </p:nvGrpSpPr>
        <p:grpSpPr>
          <a:xfrm>
            <a:off x="6515100" y="1333500"/>
            <a:ext cx="1943100" cy="1333500"/>
            <a:chOff x="5181600" y="1219200"/>
            <a:chExt cx="3886200" cy="2667000"/>
          </a:xfrm>
        </p:grpSpPr>
        <p:sp>
          <p:nvSpPr>
            <p:cNvPr id="8" name="Line 12"/>
            <p:cNvSpPr>
              <a:spLocks noChangeAspect="1" noChangeShapeType="1"/>
            </p:cNvSpPr>
            <p:nvPr/>
          </p:nvSpPr>
          <p:spPr bwMode="auto">
            <a:xfrm flipH="1" flipV="1">
              <a:off x="5867400" y="25908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 name="Line 13"/>
            <p:cNvSpPr>
              <a:spLocks noChangeAspect="1" noChangeShapeType="1"/>
            </p:cNvSpPr>
            <p:nvPr/>
          </p:nvSpPr>
          <p:spPr bwMode="auto">
            <a:xfrm flipH="1" flipV="1">
              <a:off x="5410200" y="28956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 name="Line 14"/>
            <p:cNvSpPr>
              <a:spLocks noChangeAspect="1" noChangeShapeType="1"/>
            </p:cNvSpPr>
            <p:nvPr/>
          </p:nvSpPr>
          <p:spPr bwMode="auto">
            <a:xfrm flipH="1">
              <a:off x="5257800" y="28956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1" name="Oval 10"/>
            <p:cNvSpPr/>
            <p:nvPr/>
          </p:nvSpPr>
          <p:spPr bwMode="auto">
            <a:xfrm>
              <a:off x="5181600" y="3429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Oval 11"/>
            <p:cNvSpPr/>
            <p:nvPr/>
          </p:nvSpPr>
          <p:spPr bwMode="auto">
            <a:xfrm>
              <a:off x="5791200" y="3733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6248400" y="3429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6400800" y="2819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5791200" y="2514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5334000" y="2819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5791200" y="31242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6" name="Group 93"/>
            <p:cNvGrpSpPr/>
            <p:nvPr/>
          </p:nvGrpSpPr>
          <p:grpSpPr>
            <a:xfrm>
              <a:off x="7543800" y="1219200"/>
              <a:ext cx="1524000" cy="1524000"/>
              <a:chOff x="7543800" y="1219200"/>
              <a:chExt cx="1524000" cy="1524000"/>
            </a:xfrm>
          </p:grpSpPr>
          <p:sp>
            <p:nvSpPr>
              <p:cNvPr id="84" name="Line 12"/>
              <p:cNvSpPr>
                <a:spLocks noChangeAspect="1" noChangeShapeType="1"/>
              </p:cNvSpPr>
              <p:nvPr/>
            </p:nvSpPr>
            <p:spPr bwMode="auto">
              <a:xfrm flipH="1" flipV="1">
                <a:off x="8305800" y="13716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5" name="Line 13"/>
              <p:cNvSpPr>
                <a:spLocks noChangeAspect="1" noChangeShapeType="1"/>
              </p:cNvSpPr>
              <p:nvPr/>
            </p:nvSpPr>
            <p:spPr bwMode="auto">
              <a:xfrm flipH="1" flipV="1">
                <a:off x="7848600" y="16764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6" name="Line 14"/>
              <p:cNvSpPr>
                <a:spLocks noChangeAspect="1" noChangeShapeType="1"/>
              </p:cNvSpPr>
              <p:nvPr/>
            </p:nvSpPr>
            <p:spPr bwMode="auto">
              <a:xfrm flipH="1">
                <a:off x="7696200" y="16764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7" name="Oval 86"/>
              <p:cNvSpPr/>
              <p:nvPr/>
            </p:nvSpPr>
            <p:spPr bwMode="auto">
              <a:xfrm>
                <a:off x="7620000" y="2209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8229600" y="2514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8686800" y="2209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8839200" y="1600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8229600" y="1295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2" name="Oval 91"/>
              <p:cNvSpPr/>
              <p:nvPr/>
            </p:nvSpPr>
            <p:spPr bwMode="auto">
              <a:xfrm>
                <a:off x="7772400" y="1600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8229600" y="19050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ectangle 6"/>
              <p:cNvSpPr/>
              <p:nvPr/>
            </p:nvSpPr>
            <p:spPr bwMode="auto">
              <a:xfrm>
                <a:off x="7543800" y="1219200"/>
                <a:ext cx="1524000" cy="15240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
          <p:nvSpPr>
            <p:cNvPr id="95" name="Line 14"/>
            <p:cNvSpPr>
              <a:spLocks noChangeAspect="1" noChangeShapeType="1"/>
            </p:cNvSpPr>
            <p:nvPr/>
          </p:nvSpPr>
          <p:spPr bwMode="auto">
            <a:xfrm flipH="1">
              <a:off x="6477000" y="2286000"/>
              <a:ext cx="1219200" cy="609600"/>
            </a:xfrm>
            <a:prstGeom prst="line">
              <a:avLst/>
            </a:prstGeom>
            <a:noFill/>
            <a:ln w="25400" cap="flat" cmpd="sng" algn="ctr">
              <a:solidFill>
                <a:schemeClr val="bg1">
                  <a:lumMod val="75000"/>
                </a:schemeClr>
              </a:solidFill>
              <a:prstDash val="sysDot"/>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Auto-tuning</a:t>
            </a:r>
            <a:endParaRPr lang="en-US" dirty="0"/>
          </a:p>
        </p:txBody>
      </p:sp>
      <p:sp>
        <p:nvSpPr>
          <p:cNvPr id="3" name="Content Placeholder 2"/>
          <p:cNvSpPr>
            <a:spLocks noGrp="1"/>
          </p:cNvSpPr>
          <p:nvPr>
            <p:ph idx="1"/>
          </p:nvPr>
        </p:nvSpPr>
        <p:spPr/>
        <p:txBody>
          <a:bodyPr/>
          <a:lstStyle/>
          <a:p>
            <a:r>
              <a:rPr lang="en-US" dirty="0" smtClean="0"/>
              <a:t>We’ve enumerated an enormous orthogonal optimization space.</a:t>
            </a:r>
          </a:p>
          <a:p>
            <a:endParaRPr lang="en-US" dirty="0" smtClean="0"/>
          </a:p>
          <a:p>
            <a:r>
              <a:rPr lang="en-US" dirty="0" smtClean="0"/>
              <a:t>To explore it, we implemented an auto-tuner that is capable of generating a series of parameterized (e.g. cache block size) code variants (e.g. register block size) and efficiently explore them</a:t>
            </a:r>
          </a:p>
          <a:p>
            <a:endParaRPr lang="en-US" dirty="0" smtClean="0"/>
          </a:p>
          <a:p>
            <a:r>
              <a:rPr lang="en-US" dirty="0" smtClean="0"/>
              <a:t>The result is a degree of </a:t>
            </a:r>
            <a:r>
              <a:rPr lang="en-US" b="1" i="1" dirty="0" smtClean="0">
                <a:solidFill>
                  <a:srgbClr val="0000FF"/>
                </a:solidFill>
              </a:rPr>
              <a:t>performance portability </a:t>
            </a:r>
            <a:r>
              <a:rPr lang="en-US" dirty="0" smtClean="0"/>
              <a:t>across a wide range of architectures</a:t>
            </a:r>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14</a:t>
            </a:fld>
            <a:endParaRPr lang="en-US" smtClean="0"/>
          </a:p>
        </p:txBody>
      </p:sp>
      <p:sp>
        <p:nvSpPr>
          <p:cNvPr id="118787" name="Rectangle 2"/>
          <p:cNvSpPr>
            <a:spLocks noGrp="1" noChangeArrowheads="1"/>
          </p:cNvSpPr>
          <p:nvPr>
            <p:ph type="title"/>
          </p:nvPr>
        </p:nvSpPr>
        <p:spPr/>
        <p:txBody>
          <a:bodyPr/>
          <a:lstStyle/>
          <a:p>
            <a:r>
              <a:rPr lang="en-US" dirty="0" smtClean="0"/>
              <a:t>Auto-tuned Stencil </a:t>
            </a:r>
            <a:r>
              <a:rPr lang="en-US" dirty="0"/>
              <a:t>Performance</a:t>
            </a:r>
            <a:r>
              <a:rPr lang="en-US" dirty="0" smtClean="0"/>
              <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400" dirty="0" smtClean="0"/>
              <a:t>Dramatically better performance and scalability</a:t>
            </a:r>
          </a:p>
          <a:p>
            <a:pPr eaLnBrk="1" hangingPunct="1">
              <a:lnSpc>
                <a:spcPct val="90000"/>
              </a:lnSpc>
            </a:pPr>
            <a:r>
              <a:rPr lang="en-US" sz="1400" dirty="0" smtClean="0"/>
              <a:t>Clearly cache blocking (capacity misses) were critical to performance despite these machines having 8-16MB of cache</a:t>
            </a:r>
          </a:p>
          <a:p>
            <a:pPr eaLnBrk="1" hangingPunct="1">
              <a:lnSpc>
                <a:spcPct val="90000"/>
              </a:lnSpc>
            </a:pPr>
            <a:r>
              <a:rPr lang="en-US" sz="1400" dirty="0" smtClean="0"/>
              <a:t>XLC utterly failed to register block (</a:t>
            </a:r>
            <a:r>
              <a:rPr lang="en-US" sz="1400" dirty="0" err="1" smtClean="0"/>
              <a:t>unroll&amp;jam</a:t>
            </a:r>
            <a:r>
              <a:rPr lang="en-US" sz="1400" dirty="0" smtClean="0"/>
              <a:t>)</a:t>
            </a:r>
          </a:p>
          <a:p>
            <a:pPr eaLnBrk="1" hangingPunct="1">
              <a:lnSpc>
                <a:spcPct val="90000"/>
              </a:lnSpc>
            </a:pPr>
            <a:r>
              <a:rPr lang="en-US" sz="1400" dirty="0" smtClean="0"/>
              <a:t>Array padding was critical on VF (conflict misses)</a:t>
            </a:r>
            <a:endParaRPr lang="en-US" sz="1400" dirty="0"/>
          </a:p>
        </p:txBody>
      </p:sp>
      <p:sp>
        <p:nvSpPr>
          <p:cNvPr id="118789" name="Rectangle 4"/>
          <p:cNvSpPr>
            <a:spLocks noChangeArrowheads="1"/>
          </p:cNvSpPr>
          <p:nvPr/>
        </p:nvSpPr>
        <p:spPr bwMode="auto">
          <a:xfrm>
            <a:off x="6172200" y="5638800"/>
            <a:ext cx="228600" cy="2286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endParaRPr lang="en-US"/>
          </a:p>
        </p:txBody>
      </p:sp>
      <p:sp>
        <p:nvSpPr>
          <p:cNvPr id="118790" name="Text Box 5"/>
          <p:cNvSpPr txBox="1">
            <a:spLocks noChangeArrowheads="1"/>
          </p:cNvSpPr>
          <p:nvPr/>
        </p:nvSpPr>
        <p:spPr bwMode="auto">
          <a:xfrm>
            <a:off x="6475413" y="4114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+Explicit SIMDization</a:t>
            </a:r>
          </a:p>
        </p:txBody>
      </p:sp>
      <p:sp>
        <p:nvSpPr>
          <p:cNvPr id="118791" name="Rectangle 6"/>
          <p:cNvSpPr>
            <a:spLocks noChangeArrowheads="1"/>
          </p:cNvSpPr>
          <p:nvPr/>
        </p:nvSpPr>
        <p:spPr bwMode="auto">
          <a:xfrm>
            <a:off x="6172200" y="5334000"/>
            <a:ext cx="228600" cy="228600"/>
          </a:xfrm>
          <a:prstGeom prst="rect">
            <a:avLst/>
          </a:prstGeom>
          <a:solidFill>
            <a:srgbClr val="CCFFFF"/>
          </a:solidFill>
          <a:ln w="9525">
            <a:solidFill>
              <a:schemeClr val="tx1"/>
            </a:solidFill>
            <a:miter lim="800000"/>
            <a:headEnd/>
            <a:tailEnd/>
          </a:ln>
        </p:spPr>
        <p:txBody>
          <a:bodyPr wrap="none" anchor="ctr">
            <a:prstTxWarp prst="textNoShape">
              <a:avLst/>
            </a:prstTxWarp>
          </a:bodyPr>
          <a:lstStyle/>
          <a:p>
            <a:endParaRPr lang="en-US"/>
          </a:p>
        </p:txBody>
      </p:sp>
      <p:sp>
        <p:nvSpPr>
          <p:cNvPr id="118792" name="Text Box 7"/>
          <p:cNvSpPr txBox="1">
            <a:spLocks noChangeArrowheads="1"/>
          </p:cNvSpPr>
          <p:nvPr/>
        </p:nvSpPr>
        <p:spPr bwMode="auto">
          <a:xfrm>
            <a:off x="6475413" y="4724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+SW Prefetching</a:t>
            </a:r>
          </a:p>
        </p:txBody>
      </p:sp>
      <p:sp>
        <p:nvSpPr>
          <p:cNvPr id="118793" name="Rectangle 8"/>
          <p:cNvSpPr>
            <a:spLocks noChangeArrowheads="1"/>
          </p:cNvSpPr>
          <p:nvPr/>
        </p:nvSpPr>
        <p:spPr bwMode="auto">
          <a:xfrm>
            <a:off x="6169025" y="5029200"/>
            <a:ext cx="228600" cy="228600"/>
          </a:xfrm>
          <a:prstGeom prst="rect">
            <a:avLst/>
          </a:prstGeom>
          <a:solidFill>
            <a:srgbClr val="CCFFCC"/>
          </a:solidFill>
          <a:ln w="9525">
            <a:solidFill>
              <a:schemeClr val="tx1"/>
            </a:solidFill>
            <a:miter lim="800000"/>
            <a:headEnd/>
            <a:tailEnd/>
          </a:ln>
        </p:spPr>
        <p:txBody>
          <a:bodyPr wrap="none" anchor="ctr">
            <a:prstTxWarp prst="textNoShape">
              <a:avLst/>
            </a:prstTxWarp>
          </a:bodyPr>
          <a:lstStyle/>
          <a:p>
            <a:endParaRPr lang="en-US"/>
          </a:p>
        </p:txBody>
      </p:sp>
      <p:sp>
        <p:nvSpPr>
          <p:cNvPr id="118794" name="Text Box 9"/>
          <p:cNvSpPr txBox="1">
            <a:spLocks noChangeArrowheads="1"/>
          </p:cNvSpPr>
          <p:nvPr/>
        </p:nvSpPr>
        <p:spPr bwMode="auto">
          <a:xfrm>
            <a:off x="6475413" y="50292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+Register Blocking</a:t>
            </a:r>
            <a:endParaRPr lang="en-US" sz="1200" dirty="0"/>
          </a:p>
        </p:txBody>
      </p:sp>
      <p:sp>
        <p:nvSpPr>
          <p:cNvPr id="118795" name="Rectangle 10"/>
          <p:cNvSpPr>
            <a:spLocks noChangeArrowheads="1"/>
          </p:cNvSpPr>
          <p:nvPr/>
        </p:nvSpPr>
        <p:spPr bwMode="auto">
          <a:xfrm>
            <a:off x="6172200" y="4724400"/>
            <a:ext cx="228600" cy="2286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118796" name="Text Box 11"/>
          <p:cNvSpPr txBox="1">
            <a:spLocks noChangeArrowheads="1"/>
          </p:cNvSpPr>
          <p:nvPr/>
        </p:nvSpPr>
        <p:spPr bwMode="auto">
          <a:xfrm>
            <a:off x="6475413" y="5334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+Cache </a:t>
            </a:r>
            <a:r>
              <a:rPr lang="en-US" sz="1200" dirty="0"/>
              <a:t>Blocking</a:t>
            </a:r>
          </a:p>
        </p:txBody>
      </p:sp>
      <p:sp>
        <p:nvSpPr>
          <p:cNvPr id="118797" name="Rectangle 12"/>
          <p:cNvSpPr>
            <a:spLocks noChangeArrowheads="1"/>
          </p:cNvSpPr>
          <p:nvPr/>
        </p:nvSpPr>
        <p:spPr bwMode="auto">
          <a:xfrm>
            <a:off x="6172200" y="4114800"/>
            <a:ext cx="228600" cy="2286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endParaRPr lang="en-US"/>
          </a:p>
        </p:txBody>
      </p:sp>
      <p:sp>
        <p:nvSpPr>
          <p:cNvPr id="118798" name="Text Box 13"/>
          <p:cNvSpPr txBox="1">
            <a:spLocks noChangeArrowheads="1"/>
          </p:cNvSpPr>
          <p:nvPr/>
        </p:nvSpPr>
        <p:spPr bwMode="auto">
          <a:xfrm>
            <a:off x="6475413" y="5638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+Padding</a:t>
            </a:r>
          </a:p>
        </p:txBody>
      </p:sp>
      <p:sp>
        <p:nvSpPr>
          <p:cNvPr id="118799" name="Rectangle 14"/>
          <p:cNvSpPr>
            <a:spLocks noChangeArrowheads="1"/>
          </p:cNvSpPr>
          <p:nvPr/>
        </p:nvSpPr>
        <p:spPr bwMode="auto">
          <a:xfrm>
            <a:off x="6169025" y="5943600"/>
            <a:ext cx="228600" cy="228600"/>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a:p>
        </p:txBody>
      </p:sp>
      <p:sp>
        <p:nvSpPr>
          <p:cNvPr id="118800" name="Text Box 15"/>
          <p:cNvSpPr txBox="1">
            <a:spLocks noChangeArrowheads="1"/>
          </p:cNvSpPr>
          <p:nvPr/>
        </p:nvSpPr>
        <p:spPr bwMode="auto">
          <a:xfrm>
            <a:off x="6475413" y="5943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+NUMA</a:t>
            </a:r>
          </a:p>
        </p:txBody>
      </p:sp>
      <p:sp>
        <p:nvSpPr>
          <p:cNvPr id="118801" name="Text Box 16"/>
          <p:cNvSpPr txBox="1">
            <a:spLocks noChangeArrowheads="1"/>
          </p:cNvSpPr>
          <p:nvPr/>
        </p:nvSpPr>
        <p:spPr bwMode="auto">
          <a:xfrm>
            <a:off x="6475413" y="3810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118802" name="Rectangle 17"/>
          <p:cNvSpPr>
            <a:spLocks noChangeArrowheads="1"/>
          </p:cNvSpPr>
          <p:nvPr/>
        </p:nvSpPr>
        <p:spPr bwMode="auto">
          <a:xfrm>
            <a:off x="6172200" y="38100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118806"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118807"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sp>
        <p:nvSpPr>
          <p:cNvPr id="118808" name="Text Box 24"/>
          <p:cNvSpPr txBox="1">
            <a:spLocks noChangeArrowheads="1"/>
          </p:cNvSpPr>
          <p:nvPr/>
        </p:nvSpPr>
        <p:spPr bwMode="auto">
          <a:xfrm>
            <a:off x="6475413" y="4419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+Thread Blocking</a:t>
            </a:r>
            <a:endParaRPr lang="en-US" sz="1200" dirty="0"/>
          </a:p>
        </p:txBody>
      </p:sp>
      <p:sp>
        <p:nvSpPr>
          <p:cNvPr id="118809" name="Rectangle 25"/>
          <p:cNvSpPr>
            <a:spLocks noChangeArrowheads="1"/>
          </p:cNvSpPr>
          <p:nvPr/>
        </p:nvSpPr>
        <p:spPr bwMode="auto">
          <a:xfrm>
            <a:off x="6172200" y="4419600"/>
            <a:ext cx="228600" cy="228600"/>
          </a:xfrm>
          <a:prstGeom prst="rect">
            <a:avLst/>
          </a:prstGeom>
          <a:solidFill>
            <a:srgbClr val="FCD522"/>
          </a:solidFill>
          <a:ln w="9525">
            <a:solidFill>
              <a:schemeClr val="tx1"/>
            </a:solidFill>
            <a:miter lim="800000"/>
            <a:headEnd/>
            <a:tailEnd/>
          </a:ln>
        </p:spPr>
        <p:txBody>
          <a:bodyPr wrap="none" anchor="ctr">
            <a:prstTxWarp prst="textNoShape">
              <a:avLst/>
            </a:prstTxWarp>
          </a:bodyPr>
          <a:lstStyle/>
          <a:p>
            <a:endParaRPr lang="en-US"/>
          </a:p>
        </p:txBody>
      </p:sp>
      <p:pic>
        <p:nvPicPr>
          <p:cNvPr id="27" name="Picture 26" descr="7_vf_full.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00400" y="3886200"/>
            <a:ext cx="2743200" cy="2743200"/>
          </a:xfrm>
          <a:prstGeom prst="rect">
            <a:avLst/>
          </a:prstGeom>
        </p:spPr>
      </p:pic>
      <p:pic>
        <p:nvPicPr>
          <p:cNvPr id="32" name="Picture 31" descr="7_nehalem_full.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8600" y="1143000"/>
            <a:ext cx="2743200" cy="2743200"/>
          </a:xfrm>
          <a:prstGeom prst="rect">
            <a:avLst/>
          </a:prstGeom>
        </p:spPr>
      </p:pic>
      <p:pic>
        <p:nvPicPr>
          <p:cNvPr id="33" name="Picture 32" descr="7_clovertown_full.pdf"/>
          <p:cNvPicPr>
            <a:picLocks/>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200400" y="1143000"/>
            <a:ext cx="2743200" cy="2743200"/>
          </a:xfrm>
          <a:prstGeom prst="rect">
            <a:avLst/>
          </a:prstGeom>
        </p:spPr>
      </p:pic>
      <p:pic>
        <p:nvPicPr>
          <p:cNvPr id="34" name="Picture 33" descr="7_bgp_full.pdf"/>
          <p:cNvPicPr>
            <a:picLocks/>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3886200"/>
            <a:ext cx="2743200" cy="2743200"/>
          </a:xfrm>
          <a:prstGeom prst="rect">
            <a:avLst/>
          </a:prstGeom>
        </p:spPr>
      </p:pic>
      <p:sp>
        <p:nvSpPr>
          <p:cNvPr id="35" name="Text Box 16"/>
          <p:cNvSpPr txBox="1">
            <a:spLocks noChangeArrowheads="1"/>
          </p:cNvSpPr>
          <p:nvPr/>
        </p:nvSpPr>
        <p:spPr bwMode="auto">
          <a:xfrm>
            <a:off x="6477000" y="3505200"/>
            <a:ext cx="22860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+2</a:t>
            </a:r>
            <a:r>
              <a:rPr lang="en-US" sz="1200" baseline="30000" dirty="0" smtClean="0"/>
              <a:t>nd</a:t>
            </a:r>
            <a:r>
              <a:rPr lang="en-US" sz="1200" dirty="0" smtClean="0"/>
              <a:t> pass thru greedy search</a:t>
            </a:r>
            <a:endParaRPr lang="en-US" sz="1200" dirty="0"/>
          </a:p>
        </p:txBody>
      </p:sp>
      <p:sp>
        <p:nvSpPr>
          <p:cNvPr id="36" name="Rectangle 17"/>
          <p:cNvSpPr>
            <a:spLocks noChangeArrowheads="1"/>
          </p:cNvSpPr>
          <p:nvPr/>
        </p:nvSpPr>
        <p:spPr bwMode="auto">
          <a:xfrm>
            <a:off x="6173787" y="3505200"/>
            <a:ext cx="228600" cy="2286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15</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 are we on the roofline?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1.95 </a:t>
            </a:r>
            <a:r>
              <a:rPr lang="en-US" sz="2000" kern="0" dirty="0" err="1" smtClean="0">
                <a:latin typeface="+mn-lt"/>
                <a:ea typeface="+mn-ea"/>
                <a:cs typeface="+mn-cs"/>
              </a:rPr>
              <a:t>gstencil/s</a:t>
            </a:r>
            <a:r>
              <a:rPr lang="en-US" sz="2000" kern="0" dirty="0" smtClean="0">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smtClean="0">
                <a:latin typeface="+mn-lt"/>
                <a:ea typeface="+mn-ea"/>
                <a:cs typeface="+mn-cs"/>
              </a:rPr>
              <a:t>= 15.6 </a:t>
            </a:r>
            <a:r>
              <a:rPr lang="en-US" sz="2000" kern="0" dirty="0" err="1" smtClean="0">
                <a:latin typeface="+mn-lt"/>
                <a:ea typeface="+mn-ea"/>
                <a:cs typeface="+mn-cs"/>
              </a:rPr>
              <a:t>gflop/s</a:t>
            </a: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err="1" smtClean="0">
                <a:latin typeface="+mn-lt"/>
                <a:ea typeface="+mn-ea"/>
                <a:cs typeface="+mn-cs"/>
              </a:rPr>
              <a:t>flop:byte</a:t>
            </a:r>
            <a:r>
              <a:rPr lang="en-US" sz="2000" kern="0" dirty="0" smtClean="0">
                <a:latin typeface="+mn-lt"/>
                <a:ea typeface="+mn-ea"/>
                <a:cs typeface="+mn-cs"/>
              </a:rPr>
              <a:t> &lt; 0.5 (</a:t>
            </a:r>
            <a:r>
              <a:rPr lang="en-US" sz="2000" kern="0" dirty="0" err="1" smtClean="0">
                <a:latin typeface="+mn-lt"/>
                <a:ea typeface="+mn-ea"/>
                <a:cs typeface="+mn-cs"/>
              </a:rPr>
              <a:t>movntpd</a:t>
            </a:r>
            <a:r>
              <a:rPr lang="en-US" sz="2000" kern="0" dirty="0" smtClean="0">
                <a:latin typeface="+mn-lt"/>
                <a:ea typeface="+mn-ea"/>
                <a:cs typeface="+mn-cs"/>
              </a:rPr>
              <a:t>)</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dirty="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51" name="Line 644"/>
          <p:cNvSpPr>
            <a:spLocks noChangeAspect="1" noChangeShapeType="1"/>
          </p:cNvSpPr>
          <p:nvPr/>
        </p:nvSpPr>
        <p:spPr bwMode="auto">
          <a:xfrm flipV="1">
            <a:off x="1601788" y="2362200"/>
            <a:ext cx="2436812" cy="24368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smtClean="0"/>
              <a:t>Xeon X5550</a:t>
            </a:r>
          </a:p>
          <a:p>
            <a:pPr algn="ctr"/>
            <a:r>
              <a:rPr lang="en-US" sz="2400" b="1" dirty="0" smtClean="0"/>
              <a:t>(Nehalem)</a:t>
            </a:r>
            <a:endParaRPr lang="en-US" sz="2400" b="1" dirty="0"/>
          </a:p>
        </p:txBody>
      </p:sp>
      <p:sp>
        <p:nvSpPr>
          <p:cNvPr id="77" name="Right Triangle 76"/>
          <p:cNvSpPr/>
          <p:nvPr/>
        </p:nvSpPr>
        <p:spPr bwMode="auto">
          <a:xfrm flipH="1">
            <a:off x="1600200" y="2362200"/>
            <a:ext cx="1981200" cy="1981200"/>
          </a:xfrm>
          <a:prstGeom prst="rtTriangle">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Diagonal Stripe 73"/>
          <p:cNvSpPr/>
          <p:nvPr/>
        </p:nvSpPr>
        <p:spPr bwMode="auto">
          <a:xfrm>
            <a:off x="1600200" y="2362200"/>
            <a:ext cx="2438400" cy="2438400"/>
          </a:xfrm>
          <a:prstGeom prst="diagStripe">
            <a:avLst>
              <a:gd name="adj" fmla="val 80278"/>
            </a:avLst>
          </a:prstGeom>
          <a:solidFill>
            <a:srgbClr val="FF00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Rectangle 78"/>
          <p:cNvSpPr/>
          <p:nvPr/>
        </p:nvSpPr>
        <p:spPr bwMode="auto">
          <a:xfrm>
            <a:off x="3581400" y="2362200"/>
            <a:ext cx="1219200" cy="1981200"/>
          </a:xfrm>
          <a:prstGeom prst="rect">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Line 44"/>
          <p:cNvSpPr>
            <a:spLocks noChangeAspect="1" noChangeShapeType="1"/>
          </p:cNvSpPr>
          <p:nvPr/>
        </p:nvSpPr>
        <p:spPr bwMode="auto">
          <a:xfrm flipH="1" flipV="1">
            <a:off x="3124200" y="2819400"/>
            <a:ext cx="1676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0480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SIMD</a:t>
            </a:r>
          </a:p>
        </p:txBody>
      </p:sp>
      <p:sp>
        <p:nvSpPr>
          <p:cNvPr id="48" name="Line 46"/>
          <p:cNvSpPr>
            <a:spLocks noChangeAspect="1" noChangeShapeType="1"/>
          </p:cNvSpPr>
          <p:nvPr/>
        </p:nvSpPr>
        <p:spPr bwMode="auto">
          <a:xfrm flipH="1" flipV="1">
            <a:off x="2667000" y="3276600"/>
            <a:ext cx="2133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1600200" y="4343400"/>
            <a:ext cx="3200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590800"/>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mul</a:t>
            </a:r>
            <a:r>
              <a:rPr lang="en-US" sz="1200" dirty="0">
                <a:solidFill>
                  <a:srgbClr val="0000FF"/>
                </a:solidFill>
              </a:rPr>
              <a:t>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ILP</a:t>
            </a:r>
          </a:p>
        </p:txBody>
      </p:sp>
      <p:sp>
        <p:nvSpPr>
          <p:cNvPr id="61" name="Text Box 640"/>
          <p:cNvSpPr txBox="1">
            <a:spLocks noChangeAspect="1" noChangeArrowheads="1"/>
          </p:cNvSpPr>
          <p:nvPr/>
        </p:nvSpPr>
        <p:spPr bwMode="auto">
          <a:xfrm>
            <a:off x="3171825" y="21336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dirty="0">
                <a:solidFill>
                  <a:srgbClr val="0000FF"/>
                </a:solidFill>
              </a:rPr>
              <a:t>peak DP</a:t>
            </a:r>
          </a:p>
        </p:txBody>
      </p:sp>
      <p:sp>
        <p:nvSpPr>
          <p:cNvPr id="62" name="Line 647"/>
          <p:cNvSpPr>
            <a:spLocks noChangeAspect="1" noChangeShapeType="1"/>
          </p:cNvSpPr>
          <p:nvPr/>
        </p:nvSpPr>
        <p:spPr bwMode="auto">
          <a:xfrm flipV="1">
            <a:off x="1600200" y="2362200"/>
            <a:ext cx="1981200" cy="19812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581400" y="2362200"/>
            <a:ext cx="12192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81" name="Line 64"/>
          <p:cNvSpPr>
            <a:spLocks noChangeShapeType="1"/>
          </p:cNvSpPr>
          <p:nvPr/>
        </p:nvSpPr>
        <p:spPr bwMode="auto">
          <a:xfrm>
            <a:off x="25146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82" name="Text Box 68"/>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a:solidFill>
                  <a:srgbClr val="008040"/>
                </a:solidFill>
              </a:rPr>
              <a:t>only compulsory miss traffic</a:t>
            </a:r>
          </a:p>
        </p:txBody>
      </p:sp>
      <p:sp>
        <p:nvSpPr>
          <p:cNvPr id="55" name="Text Box 53"/>
          <p:cNvSpPr txBox="1">
            <a:spLocks noChangeAspect="1" noChangeArrowheads="1"/>
          </p:cNvSpPr>
          <p:nvPr/>
        </p:nvSpPr>
        <p:spPr bwMode="auto">
          <a:xfrm rot="18900000">
            <a:off x="1373188" y="3450429"/>
            <a:ext cx="2741612" cy="228600"/>
          </a:xfrm>
          <a:prstGeom prst="rect">
            <a:avLst/>
          </a:prstGeom>
          <a:noFill/>
          <a:ln w="12700">
            <a:noFill/>
            <a:miter lim="800000"/>
            <a:headEnd/>
            <a:tailEnd/>
          </a:ln>
        </p:spPr>
        <p:txBody>
          <a:bodyPr lIns="0" tIns="0" rIns="0" bIns="0" anchor="b">
            <a:prstTxWarp prst="textNoShape">
              <a:avLst/>
            </a:prstTxWarp>
          </a:bodyPr>
          <a:lstStyle/>
          <a:p>
            <a:r>
              <a:rPr lang="en-US" sz="1200" dirty="0" err="1">
                <a:solidFill>
                  <a:srgbClr val="FF0080"/>
                </a:solidFill>
              </a:rPr>
              <a:t>w</a:t>
            </a:r>
            <a:r>
              <a:rPr lang="en-US" sz="1200" dirty="0">
                <a:solidFill>
                  <a:srgbClr val="FF0080"/>
                </a:solidFill>
              </a:rPr>
              <a:t>/out NUMA</a:t>
            </a:r>
          </a:p>
        </p:txBody>
      </p:sp>
      <p:sp>
        <p:nvSpPr>
          <p:cNvPr id="64" name="Text Box 62"/>
          <p:cNvSpPr txBox="1">
            <a:spLocks noChangeAspect="1" noChangeArrowheads="1"/>
          </p:cNvSpPr>
          <p:nvPr/>
        </p:nvSpPr>
        <p:spPr bwMode="auto">
          <a:xfrm rot="18900000">
            <a:off x="1373188" y="2993229"/>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dirty="0">
                <a:solidFill>
                  <a:srgbClr val="FF0080"/>
                </a:solidFill>
              </a:rPr>
              <a:t>Stream Bandwidth</a:t>
            </a:r>
          </a:p>
        </p:txBody>
      </p:sp>
      <p:sp>
        <p:nvSpPr>
          <p:cNvPr id="78" name="Oval 77"/>
          <p:cNvSpPr/>
          <p:nvPr/>
        </p:nvSpPr>
        <p:spPr bwMode="auto">
          <a:xfrm>
            <a:off x="2438400" y="3392424"/>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27-point stencil</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Here, we have:</a:t>
            </a:r>
          </a:p>
          <a:p>
            <a:pPr lvl="1"/>
            <a:r>
              <a:rPr lang="en-US" dirty="0" smtClean="0"/>
              <a:t>4 coefficients</a:t>
            </a:r>
          </a:p>
          <a:p>
            <a:pPr lvl="1"/>
            <a:r>
              <a:rPr lang="en-US" dirty="0" smtClean="0"/>
              <a:t>30 flop’s</a:t>
            </a:r>
          </a:p>
          <a:p>
            <a:pPr lvl="1"/>
            <a:r>
              <a:rPr lang="en-US" dirty="0" smtClean="0"/>
              <a:t>higher register pressure/reuse</a:t>
            </a:r>
          </a:p>
          <a:p>
            <a:pPr lvl="1"/>
            <a:r>
              <a:rPr lang="en-US" dirty="0" smtClean="0"/>
              <a:t>arithmetic intensity of up to 1.875 flops/byte</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16</a:t>
            </a:fld>
            <a:endParaRPr lang="en-US"/>
          </a:p>
        </p:txBody>
      </p:sp>
      <p:grpSp>
        <p:nvGrpSpPr>
          <p:cNvPr id="5" name="Group 111"/>
          <p:cNvGrpSpPr/>
          <p:nvPr/>
        </p:nvGrpSpPr>
        <p:grpSpPr>
          <a:xfrm>
            <a:off x="5943600" y="1371600"/>
            <a:ext cx="2743200" cy="2743200"/>
            <a:chOff x="14935200" y="1371600"/>
            <a:chExt cx="2743200" cy="2743200"/>
          </a:xfrm>
        </p:grpSpPr>
        <p:sp>
          <p:nvSpPr>
            <p:cNvPr id="16" name="Rectangle 15"/>
            <p:cNvSpPr/>
            <p:nvPr/>
          </p:nvSpPr>
          <p:spPr bwMode="auto">
            <a:xfrm>
              <a:off x="149352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Freeform 2"/>
            <p:cNvSpPr>
              <a:spLocks/>
            </p:cNvSpPr>
            <p:nvPr/>
          </p:nvSpPr>
          <p:spPr bwMode="auto">
            <a:xfrm>
              <a:off x="16611600" y="15240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6" name="Group 108"/>
            <p:cNvGrpSpPr/>
            <p:nvPr/>
          </p:nvGrpSpPr>
          <p:grpSpPr>
            <a:xfrm>
              <a:off x="16459200" y="1447800"/>
              <a:ext cx="1143000" cy="1981200"/>
              <a:chOff x="16459200" y="1447800"/>
              <a:chExt cx="1143000" cy="1981200"/>
            </a:xfrm>
          </p:grpSpPr>
          <p:sp>
            <p:nvSpPr>
              <p:cNvPr id="25" name="Oval 24"/>
              <p:cNvSpPr/>
              <p:nvPr/>
            </p:nvSpPr>
            <p:spPr bwMode="auto">
              <a:xfrm>
                <a:off x="16989552"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174498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16535400" y="2057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16989552"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174498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165354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16989552"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Line 13"/>
              <p:cNvSpPr>
                <a:spLocks noChangeShapeType="1"/>
              </p:cNvSpPr>
              <p:nvPr/>
            </p:nvSpPr>
            <p:spPr bwMode="auto">
              <a:xfrm flipV="1">
                <a:off x="16459200" y="15240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3" name="Oval 52"/>
              <p:cNvSpPr/>
              <p:nvPr/>
            </p:nvSpPr>
            <p:spPr bwMode="auto">
              <a:xfrm>
                <a:off x="174498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16535400" y="14478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Line 13"/>
              <p:cNvSpPr>
                <a:spLocks noChangeShapeType="1"/>
              </p:cNvSpPr>
              <p:nvPr/>
            </p:nvSpPr>
            <p:spPr bwMode="auto">
              <a:xfrm flipV="1">
                <a:off x="16459200" y="18288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6" name="Line 13"/>
              <p:cNvSpPr>
                <a:spLocks noChangeShapeType="1"/>
              </p:cNvSpPr>
              <p:nvPr/>
            </p:nvSpPr>
            <p:spPr bwMode="auto">
              <a:xfrm flipV="1">
                <a:off x="164592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8" name="Line 13"/>
              <p:cNvSpPr>
                <a:spLocks noChangeShapeType="1"/>
              </p:cNvSpPr>
              <p:nvPr/>
            </p:nvSpPr>
            <p:spPr bwMode="auto">
              <a:xfrm>
                <a:off x="164592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9" name="Line 13"/>
              <p:cNvSpPr>
                <a:spLocks noChangeShapeType="1"/>
              </p:cNvSpPr>
              <p:nvPr/>
            </p:nvSpPr>
            <p:spPr bwMode="auto">
              <a:xfrm flipV="1">
                <a:off x="16459200" y="24384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0" name="Line 13"/>
              <p:cNvSpPr>
                <a:spLocks noChangeShapeType="1"/>
              </p:cNvSpPr>
              <p:nvPr/>
            </p:nvSpPr>
            <p:spPr bwMode="auto">
              <a:xfrm>
                <a:off x="16459200" y="27432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1" name="Line 13"/>
              <p:cNvSpPr>
                <a:spLocks noChangeShapeType="1"/>
              </p:cNvSpPr>
              <p:nvPr/>
            </p:nvSpPr>
            <p:spPr bwMode="auto">
              <a:xfrm flipV="1">
                <a:off x="16459200" y="21336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2" name="Line 13"/>
              <p:cNvSpPr>
                <a:spLocks noChangeShapeType="1"/>
              </p:cNvSpPr>
              <p:nvPr/>
            </p:nvSpPr>
            <p:spPr bwMode="auto">
              <a:xfrm flipV="1">
                <a:off x="16459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7" name="Line 13"/>
              <p:cNvSpPr>
                <a:spLocks noChangeShapeType="1"/>
              </p:cNvSpPr>
              <p:nvPr/>
            </p:nvSpPr>
            <p:spPr bwMode="auto">
              <a:xfrm flipV="1">
                <a:off x="164592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grpSp>
      <p:grpSp>
        <p:nvGrpSpPr>
          <p:cNvPr id="7" name="Group 110"/>
          <p:cNvGrpSpPr/>
          <p:nvPr/>
        </p:nvGrpSpPr>
        <p:grpSpPr>
          <a:xfrm>
            <a:off x="6096000" y="1371600"/>
            <a:ext cx="2743200" cy="2743200"/>
            <a:chOff x="12115800" y="1371600"/>
            <a:chExt cx="2743200" cy="2743200"/>
          </a:xfrm>
        </p:grpSpPr>
        <p:sp>
          <p:nvSpPr>
            <p:cNvPr id="63" name="Rectangle 62"/>
            <p:cNvSpPr/>
            <p:nvPr/>
          </p:nvSpPr>
          <p:spPr bwMode="auto">
            <a:xfrm>
              <a:off x="121158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Freeform 2"/>
            <p:cNvSpPr>
              <a:spLocks/>
            </p:cNvSpPr>
            <p:nvPr/>
          </p:nvSpPr>
          <p:spPr bwMode="auto">
            <a:xfrm>
              <a:off x="13030200" y="18288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8" name="Group 109"/>
            <p:cNvGrpSpPr/>
            <p:nvPr/>
          </p:nvGrpSpPr>
          <p:grpSpPr>
            <a:xfrm>
              <a:off x="12954000" y="1752600"/>
              <a:ext cx="1066800" cy="1981200"/>
              <a:chOff x="12954000" y="1752600"/>
              <a:chExt cx="1066800" cy="1981200"/>
            </a:xfrm>
          </p:grpSpPr>
          <p:sp>
            <p:nvSpPr>
              <p:cNvPr id="66" name="Oval 65"/>
              <p:cNvSpPr/>
              <p:nvPr/>
            </p:nvSpPr>
            <p:spPr bwMode="auto">
              <a:xfrm>
                <a:off x="13868400"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12954000"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13408152" y="32766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13868400"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12954000"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13408152" y="20574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Line 13"/>
              <p:cNvSpPr>
                <a:spLocks noChangeShapeType="1"/>
              </p:cNvSpPr>
              <p:nvPr/>
            </p:nvSpPr>
            <p:spPr bwMode="auto">
              <a:xfrm flipH="1" flipV="1">
                <a:off x="13030200" y="18288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3" name="Oval 72"/>
              <p:cNvSpPr/>
              <p:nvPr/>
            </p:nvSpPr>
            <p:spPr bwMode="auto">
              <a:xfrm>
                <a:off x="13868400"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12954000"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Line 13"/>
              <p:cNvSpPr>
                <a:spLocks noChangeShapeType="1"/>
              </p:cNvSpPr>
              <p:nvPr/>
            </p:nvSpPr>
            <p:spPr bwMode="auto">
              <a:xfrm flipV="1">
                <a:off x="13487400" y="21336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 name="Line 13"/>
              <p:cNvSpPr>
                <a:spLocks noChangeShapeType="1"/>
              </p:cNvSpPr>
              <p:nvPr/>
            </p:nvSpPr>
            <p:spPr bwMode="auto">
              <a:xfrm flipV="1">
                <a:off x="13487400" y="24384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7" name="Line 13"/>
              <p:cNvSpPr>
                <a:spLocks noChangeShapeType="1"/>
              </p:cNvSpPr>
              <p:nvPr/>
            </p:nvSpPr>
            <p:spPr bwMode="auto">
              <a:xfrm>
                <a:off x="13487400" y="27432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8" name="Line 13"/>
              <p:cNvSpPr>
                <a:spLocks noChangeShapeType="1"/>
              </p:cNvSpPr>
              <p:nvPr/>
            </p:nvSpPr>
            <p:spPr bwMode="auto">
              <a:xfrm>
                <a:off x="13487400" y="27432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0" name="Line 13"/>
              <p:cNvSpPr>
                <a:spLocks noChangeShapeType="1"/>
              </p:cNvSpPr>
              <p:nvPr/>
            </p:nvSpPr>
            <p:spPr bwMode="auto">
              <a:xfrm>
                <a:off x="13487400" y="27432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1" name="Line 13"/>
              <p:cNvSpPr>
                <a:spLocks noChangeShapeType="1"/>
              </p:cNvSpPr>
              <p:nvPr/>
            </p:nvSpPr>
            <p:spPr bwMode="auto">
              <a:xfrm flipH="1" flipV="1">
                <a:off x="13030200" y="24384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a:p>
            </p:txBody>
          </p:sp>
          <p:sp>
            <p:nvSpPr>
              <p:cNvPr id="82" name="Line 13"/>
              <p:cNvSpPr>
                <a:spLocks noChangeShapeType="1"/>
              </p:cNvSpPr>
              <p:nvPr/>
            </p:nvSpPr>
            <p:spPr bwMode="auto">
              <a:xfrm flipH="1">
                <a:off x="13030200" y="27432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4" name="Oval 63"/>
              <p:cNvSpPr/>
              <p:nvPr/>
            </p:nvSpPr>
            <p:spPr bwMode="auto">
              <a:xfrm>
                <a:off x="13411200" y="2667000"/>
                <a:ext cx="152400" cy="152400"/>
              </a:xfrm>
              <a:prstGeom prst="ellipse">
                <a:avLst/>
              </a:prstGeom>
              <a:solidFill>
                <a:srgbClr val="FF8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grpSp>
        <p:nvGrpSpPr>
          <p:cNvPr id="9" name="Group 113"/>
          <p:cNvGrpSpPr/>
          <p:nvPr/>
        </p:nvGrpSpPr>
        <p:grpSpPr>
          <a:xfrm>
            <a:off x="6248400" y="1371600"/>
            <a:ext cx="2743200" cy="2743200"/>
            <a:chOff x="9296400" y="1371600"/>
            <a:chExt cx="2743200" cy="2743200"/>
          </a:xfrm>
        </p:grpSpPr>
        <p:sp>
          <p:nvSpPr>
            <p:cNvPr id="92" name="Line 13"/>
            <p:cNvSpPr>
              <a:spLocks noChangeShapeType="1"/>
            </p:cNvSpPr>
            <p:nvPr/>
          </p:nvSpPr>
          <p:spPr bwMode="auto">
            <a:xfrm flipH="1" flipV="1">
              <a:off x="94488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5" name="Line 13"/>
            <p:cNvSpPr>
              <a:spLocks noChangeShapeType="1"/>
            </p:cNvSpPr>
            <p:nvPr/>
          </p:nvSpPr>
          <p:spPr bwMode="auto">
            <a:xfrm flipH="1" flipV="1">
              <a:off x="9906000" y="24384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6" name="Line 13"/>
            <p:cNvSpPr>
              <a:spLocks noChangeShapeType="1"/>
            </p:cNvSpPr>
            <p:nvPr/>
          </p:nvSpPr>
          <p:spPr bwMode="auto">
            <a:xfrm flipH="1" flipV="1">
              <a:off x="10363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7" name="Line 13"/>
            <p:cNvSpPr>
              <a:spLocks noChangeShapeType="1"/>
            </p:cNvSpPr>
            <p:nvPr/>
          </p:nvSpPr>
          <p:spPr bwMode="auto">
            <a:xfrm flipH="1">
              <a:off x="10363200" y="27432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8" name="Line 13"/>
            <p:cNvSpPr>
              <a:spLocks noChangeShapeType="1"/>
            </p:cNvSpPr>
            <p:nvPr/>
          </p:nvSpPr>
          <p:spPr bwMode="auto">
            <a:xfrm flipH="1">
              <a:off x="10363200" y="27432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9" name="Line 13"/>
            <p:cNvSpPr>
              <a:spLocks noChangeShapeType="1"/>
            </p:cNvSpPr>
            <p:nvPr/>
          </p:nvSpPr>
          <p:spPr bwMode="auto">
            <a:xfrm flipH="1">
              <a:off x="9906000" y="27432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0" name="Line 13"/>
            <p:cNvSpPr>
              <a:spLocks noChangeShapeType="1"/>
            </p:cNvSpPr>
            <p:nvPr/>
          </p:nvSpPr>
          <p:spPr bwMode="auto">
            <a:xfrm flipH="1">
              <a:off x="9906000" y="27432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1" name="Line 13"/>
            <p:cNvSpPr>
              <a:spLocks noChangeShapeType="1"/>
            </p:cNvSpPr>
            <p:nvPr/>
          </p:nvSpPr>
          <p:spPr bwMode="auto">
            <a:xfrm flipH="1" flipV="1">
              <a:off x="94488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2" name="Line 13"/>
            <p:cNvSpPr>
              <a:spLocks noChangeShapeType="1"/>
            </p:cNvSpPr>
            <p:nvPr/>
          </p:nvSpPr>
          <p:spPr bwMode="auto">
            <a:xfrm flipH="1">
              <a:off x="94488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3" name="Rectangle 82"/>
            <p:cNvSpPr/>
            <p:nvPr/>
          </p:nvSpPr>
          <p:spPr bwMode="auto">
            <a:xfrm>
              <a:off x="92964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154" name="Freeform 2"/>
            <p:cNvSpPr>
              <a:spLocks/>
            </p:cNvSpPr>
            <p:nvPr/>
          </p:nvSpPr>
          <p:spPr bwMode="auto">
            <a:xfrm>
              <a:off x="9448800" y="2133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10" name="Group 112"/>
            <p:cNvGrpSpPr/>
            <p:nvPr/>
          </p:nvGrpSpPr>
          <p:grpSpPr>
            <a:xfrm>
              <a:off x="9372600" y="2057400"/>
              <a:ext cx="1066800" cy="1981200"/>
              <a:chOff x="9372600" y="2057400"/>
              <a:chExt cx="1066800" cy="1981200"/>
            </a:xfrm>
          </p:grpSpPr>
          <p:sp>
            <p:nvSpPr>
              <p:cNvPr id="85" name="Oval 84"/>
              <p:cNvSpPr/>
              <p:nvPr/>
            </p:nvSpPr>
            <p:spPr bwMode="auto">
              <a:xfrm>
                <a:off x="9826752"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6" name="Oval 85"/>
              <p:cNvSpPr/>
              <p:nvPr/>
            </p:nvSpPr>
            <p:spPr bwMode="auto">
              <a:xfrm>
                <a:off x="10287000" y="3276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7" name="Oval 86"/>
              <p:cNvSpPr/>
              <p:nvPr/>
            </p:nvSpPr>
            <p:spPr bwMode="auto">
              <a:xfrm>
                <a:off x="93726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9826752"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10287000" y="38862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93726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9826752"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102870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4" name="Oval 93"/>
              <p:cNvSpPr/>
              <p:nvPr/>
            </p:nvSpPr>
            <p:spPr bwMode="auto">
              <a:xfrm>
                <a:off x="93726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Transformations</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Subtly performance (stencils/</a:t>
            </a:r>
            <a:r>
              <a:rPr lang="en-US" dirty="0" err="1" smtClean="0"/>
              <a:t>s</a:t>
            </a:r>
            <a:r>
              <a:rPr lang="en-US" dirty="0" smtClean="0"/>
              <a:t>) can go down (more flops per stencil) but both performance (</a:t>
            </a:r>
            <a:r>
              <a:rPr lang="en-US" dirty="0" err="1" smtClean="0"/>
              <a:t>gflop/s</a:t>
            </a:r>
            <a:r>
              <a:rPr lang="en-US" dirty="0" smtClean="0"/>
              <a:t>) and time to solution can improve (fewer sweeps to converge)</a:t>
            </a:r>
          </a:p>
          <a:p>
            <a:endParaRPr lang="en-US" dirty="0" smtClean="0"/>
          </a:p>
          <a:p>
            <a:r>
              <a:rPr lang="en-US" dirty="0" smtClean="0"/>
              <a:t>Two approaches:</a:t>
            </a:r>
          </a:p>
          <a:p>
            <a:pPr lvl="1"/>
            <a:r>
              <a:rPr lang="en-US" dirty="0" smtClean="0"/>
              <a:t>27-point stencil (~30 flops per stencil)</a:t>
            </a:r>
          </a:p>
          <a:p>
            <a:pPr lvl="1"/>
            <a:r>
              <a:rPr lang="en-US" dirty="0" smtClean="0"/>
              <a:t>27-point stencil with inter-stencil</a:t>
            </a:r>
          </a:p>
          <a:p>
            <a:pPr lvl="1">
              <a:buNone/>
            </a:pPr>
            <a:r>
              <a:rPr lang="en-US" dirty="0" smtClean="0"/>
              <a:t>	</a:t>
            </a:r>
            <a:r>
              <a:rPr lang="en-US" b="1" dirty="0" smtClean="0">
                <a:solidFill>
                  <a:srgbClr val="0000FF"/>
                </a:solidFill>
              </a:rPr>
              <a:t>common </a:t>
            </a:r>
            <a:r>
              <a:rPr lang="en-US" b="1" dirty="0" err="1" smtClean="0">
                <a:solidFill>
                  <a:srgbClr val="0000FF"/>
                </a:solidFill>
              </a:rPr>
              <a:t>subexpression</a:t>
            </a:r>
            <a:r>
              <a:rPr lang="en-US" b="1" dirty="0" smtClean="0">
                <a:solidFill>
                  <a:srgbClr val="0000FF"/>
                </a:solidFill>
              </a:rPr>
              <a:t> elimination</a:t>
            </a:r>
          </a:p>
          <a:p>
            <a:pPr lvl="1">
              <a:buNone/>
            </a:pPr>
            <a:r>
              <a:rPr lang="en-US" dirty="0" smtClean="0"/>
              <a:t>	(~20+ flops/stencil)</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17</a:t>
            </a:fld>
            <a:endParaRPr lang="en-US"/>
          </a:p>
        </p:txBody>
      </p:sp>
      <p:grpSp>
        <p:nvGrpSpPr>
          <p:cNvPr id="5" name="Group 111"/>
          <p:cNvGrpSpPr/>
          <p:nvPr/>
        </p:nvGrpSpPr>
        <p:grpSpPr>
          <a:xfrm>
            <a:off x="5943600" y="1371600"/>
            <a:ext cx="2743200" cy="2743200"/>
            <a:chOff x="14935200" y="1371600"/>
            <a:chExt cx="2743200" cy="2743200"/>
          </a:xfrm>
        </p:grpSpPr>
        <p:sp>
          <p:nvSpPr>
            <p:cNvPr id="16" name="Rectangle 15"/>
            <p:cNvSpPr/>
            <p:nvPr/>
          </p:nvSpPr>
          <p:spPr bwMode="auto">
            <a:xfrm>
              <a:off x="149352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Freeform 2"/>
            <p:cNvSpPr>
              <a:spLocks/>
            </p:cNvSpPr>
            <p:nvPr/>
          </p:nvSpPr>
          <p:spPr bwMode="auto">
            <a:xfrm>
              <a:off x="16611600" y="15240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6" name="Group 108"/>
            <p:cNvGrpSpPr/>
            <p:nvPr/>
          </p:nvGrpSpPr>
          <p:grpSpPr>
            <a:xfrm>
              <a:off x="16459200" y="1447800"/>
              <a:ext cx="1143000" cy="1981200"/>
              <a:chOff x="16459200" y="1447800"/>
              <a:chExt cx="1143000" cy="1981200"/>
            </a:xfrm>
          </p:grpSpPr>
          <p:sp>
            <p:nvSpPr>
              <p:cNvPr id="25" name="Oval 24"/>
              <p:cNvSpPr/>
              <p:nvPr/>
            </p:nvSpPr>
            <p:spPr bwMode="auto">
              <a:xfrm>
                <a:off x="16989552"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174498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16535400" y="2057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16989552"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174498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165354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16989552"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Line 13"/>
              <p:cNvSpPr>
                <a:spLocks noChangeShapeType="1"/>
              </p:cNvSpPr>
              <p:nvPr/>
            </p:nvSpPr>
            <p:spPr bwMode="auto">
              <a:xfrm flipV="1">
                <a:off x="16459200" y="15240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3" name="Oval 52"/>
              <p:cNvSpPr/>
              <p:nvPr/>
            </p:nvSpPr>
            <p:spPr bwMode="auto">
              <a:xfrm>
                <a:off x="174498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16535400" y="14478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Line 13"/>
              <p:cNvSpPr>
                <a:spLocks noChangeShapeType="1"/>
              </p:cNvSpPr>
              <p:nvPr/>
            </p:nvSpPr>
            <p:spPr bwMode="auto">
              <a:xfrm flipV="1">
                <a:off x="16459200" y="18288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6" name="Line 13"/>
              <p:cNvSpPr>
                <a:spLocks noChangeShapeType="1"/>
              </p:cNvSpPr>
              <p:nvPr/>
            </p:nvSpPr>
            <p:spPr bwMode="auto">
              <a:xfrm flipV="1">
                <a:off x="164592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8" name="Line 13"/>
              <p:cNvSpPr>
                <a:spLocks noChangeShapeType="1"/>
              </p:cNvSpPr>
              <p:nvPr/>
            </p:nvSpPr>
            <p:spPr bwMode="auto">
              <a:xfrm>
                <a:off x="164592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9" name="Line 13"/>
              <p:cNvSpPr>
                <a:spLocks noChangeShapeType="1"/>
              </p:cNvSpPr>
              <p:nvPr/>
            </p:nvSpPr>
            <p:spPr bwMode="auto">
              <a:xfrm flipV="1">
                <a:off x="16459200" y="24384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0" name="Line 13"/>
              <p:cNvSpPr>
                <a:spLocks noChangeShapeType="1"/>
              </p:cNvSpPr>
              <p:nvPr/>
            </p:nvSpPr>
            <p:spPr bwMode="auto">
              <a:xfrm>
                <a:off x="16459200" y="27432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1" name="Line 13"/>
              <p:cNvSpPr>
                <a:spLocks noChangeShapeType="1"/>
              </p:cNvSpPr>
              <p:nvPr/>
            </p:nvSpPr>
            <p:spPr bwMode="auto">
              <a:xfrm flipV="1">
                <a:off x="16459200" y="21336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2" name="Line 13"/>
              <p:cNvSpPr>
                <a:spLocks noChangeShapeType="1"/>
              </p:cNvSpPr>
              <p:nvPr/>
            </p:nvSpPr>
            <p:spPr bwMode="auto">
              <a:xfrm flipV="1">
                <a:off x="16459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7" name="Line 13"/>
              <p:cNvSpPr>
                <a:spLocks noChangeShapeType="1"/>
              </p:cNvSpPr>
              <p:nvPr/>
            </p:nvSpPr>
            <p:spPr bwMode="auto">
              <a:xfrm flipV="1">
                <a:off x="164592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grpSp>
      <p:grpSp>
        <p:nvGrpSpPr>
          <p:cNvPr id="7" name="Group 110"/>
          <p:cNvGrpSpPr/>
          <p:nvPr/>
        </p:nvGrpSpPr>
        <p:grpSpPr>
          <a:xfrm>
            <a:off x="6096000" y="1371600"/>
            <a:ext cx="2743200" cy="2743200"/>
            <a:chOff x="12115800" y="1371600"/>
            <a:chExt cx="2743200" cy="2743200"/>
          </a:xfrm>
        </p:grpSpPr>
        <p:sp>
          <p:nvSpPr>
            <p:cNvPr id="63" name="Rectangle 62"/>
            <p:cNvSpPr/>
            <p:nvPr/>
          </p:nvSpPr>
          <p:spPr bwMode="auto">
            <a:xfrm>
              <a:off x="121158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Freeform 2"/>
            <p:cNvSpPr>
              <a:spLocks/>
            </p:cNvSpPr>
            <p:nvPr/>
          </p:nvSpPr>
          <p:spPr bwMode="auto">
            <a:xfrm>
              <a:off x="13030200" y="18288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8" name="Group 109"/>
            <p:cNvGrpSpPr/>
            <p:nvPr/>
          </p:nvGrpSpPr>
          <p:grpSpPr>
            <a:xfrm>
              <a:off x="12954000" y="1752600"/>
              <a:ext cx="1066800" cy="1981200"/>
              <a:chOff x="12954000" y="1752600"/>
              <a:chExt cx="1066800" cy="1981200"/>
            </a:xfrm>
          </p:grpSpPr>
          <p:sp>
            <p:nvSpPr>
              <p:cNvPr id="66" name="Oval 65"/>
              <p:cNvSpPr/>
              <p:nvPr/>
            </p:nvSpPr>
            <p:spPr bwMode="auto">
              <a:xfrm>
                <a:off x="13868400"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12954000"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13408152" y="32766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13868400"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12954000"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13408152" y="20574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Line 13"/>
              <p:cNvSpPr>
                <a:spLocks noChangeShapeType="1"/>
              </p:cNvSpPr>
              <p:nvPr/>
            </p:nvSpPr>
            <p:spPr bwMode="auto">
              <a:xfrm flipH="1" flipV="1">
                <a:off x="13030200" y="18288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3" name="Oval 72"/>
              <p:cNvSpPr/>
              <p:nvPr/>
            </p:nvSpPr>
            <p:spPr bwMode="auto">
              <a:xfrm>
                <a:off x="13868400"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12954000"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Line 13"/>
              <p:cNvSpPr>
                <a:spLocks noChangeShapeType="1"/>
              </p:cNvSpPr>
              <p:nvPr/>
            </p:nvSpPr>
            <p:spPr bwMode="auto">
              <a:xfrm flipV="1">
                <a:off x="13487400" y="21336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 name="Line 13"/>
              <p:cNvSpPr>
                <a:spLocks noChangeShapeType="1"/>
              </p:cNvSpPr>
              <p:nvPr/>
            </p:nvSpPr>
            <p:spPr bwMode="auto">
              <a:xfrm flipV="1">
                <a:off x="13487400" y="24384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7" name="Line 13"/>
              <p:cNvSpPr>
                <a:spLocks noChangeShapeType="1"/>
              </p:cNvSpPr>
              <p:nvPr/>
            </p:nvSpPr>
            <p:spPr bwMode="auto">
              <a:xfrm>
                <a:off x="13487400" y="27432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8" name="Line 13"/>
              <p:cNvSpPr>
                <a:spLocks noChangeShapeType="1"/>
              </p:cNvSpPr>
              <p:nvPr/>
            </p:nvSpPr>
            <p:spPr bwMode="auto">
              <a:xfrm>
                <a:off x="13487400" y="27432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0" name="Line 13"/>
              <p:cNvSpPr>
                <a:spLocks noChangeShapeType="1"/>
              </p:cNvSpPr>
              <p:nvPr/>
            </p:nvSpPr>
            <p:spPr bwMode="auto">
              <a:xfrm>
                <a:off x="13487400" y="27432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1" name="Line 13"/>
              <p:cNvSpPr>
                <a:spLocks noChangeShapeType="1"/>
              </p:cNvSpPr>
              <p:nvPr/>
            </p:nvSpPr>
            <p:spPr bwMode="auto">
              <a:xfrm flipH="1" flipV="1">
                <a:off x="13030200" y="24384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a:p>
            </p:txBody>
          </p:sp>
          <p:sp>
            <p:nvSpPr>
              <p:cNvPr id="82" name="Line 13"/>
              <p:cNvSpPr>
                <a:spLocks noChangeShapeType="1"/>
              </p:cNvSpPr>
              <p:nvPr/>
            </p:nvSpPr>
            <p:spPr bwMode="auto">
              <a:xfrm flipH="1">
                <a:off x="13030200" y="27432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4" name="Oval 63"/>
              <p:cNvSpPr/>
              <p:nvPr/>
            </p:nvSpPr>
            <p:spPr bwMode="auto">
              <a:xfrm>
                <a:off x="13411200" y="2667000"/>
                <a:ext cx="152400" cy="152400"/>
              </a:xfrm>
              <a:prstGeom prst="ellipse">
                <a:avLst/>
              </a:prstGeom>
              <a:solidFill>
                <a:srgbClr val="FF8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grpSp>
        <p:nvGrpSpPr>
          <p:cNvPr id="9" name="Group 113"/>
          <p:cNvGrpSpPr/>
          <p:nvPr/>
        </p:nvGrpSpPr>
        <p:grpSpPr>
          <a:xfrm>
            <a:off x="6248400" y="1371600"/>
            <a:ext cx="2743200" cy="2743200"/>
            <a:chOff x="9296400" y="1371600"/>
            <a:chExt cx="2743200" cy="2743200"/>
          </a:xfrm>
        </p:grpSpPr>
        <p:sp>
          <p:nvSpPr>
            <p:cNvPr id="92" name="Line 13"/>
            <p:cNvSpPr>
              <a:spLocks noChangeShapeType="1"/>
            </p:cNvSpPr>
            <p:nvPr/>
          </p:nvSpPr>
          <p:spPr bwMode="auto">
            <a:xfrm flipH="1" flipV="1">
              <a:off x="94488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5" name="Line 13"/>
            <p:cNvSpPr>
              <a:spLocks noChangeShapeType="1"/>
            </p:cNvSpPr>
            <p:nvPr/>
          </p:nvSpPr>
          <p:spPr bwMode="auto">
            <a:xfrm flipH="1" flipV="1">
              <a:off x="9906000" y="24384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6" name="Line 13"/>
            <p:cNvSpPr>
              <a:spLocks noChangeShapeType="1"/>
            </p:cNvSpPr>
            <p:nvPr/>
          </p:nvSpPr>
          <p:spPr bwMode="auto">
            <a:xfrm flipH="1" flipV="1">
              <a:off x="10363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7" name="Line 13"/>
            <p:cNvSpPr>
              <a:spLocks noChangeShapeType="1"/>
            </p:cNvSpPr>
            <p:nvPr/>
          </p:nvSpPr>
          <p:spPr bwMode="auto">
            <a:xfrm flipH="1">
              <a:off x="10363200" y="27432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8" name="Line 13"/>
            <p:cNvSpPr>
              <a:spLocks noChangeShapeType="1"/>
            </p:cNvSpPr>
            <p:nvPr/>
          </p:nvSpPr>
          <p:spPr bwMode="auto">
            <a:xfrm flipH="1">
              <a:off x="10363200" y="27432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9" name="Line 13"/>
            <p:cNvSpPr>
              <a:spLocks noChangeShapeType="1"/>
            </p:cNvSpPr>
            <p:nvPr/>
          </p:nvSpPr>
          <p:spPr bwMode="auto">
            <a:xfrm flipH="1">
              <a:off x="9906000" y="27432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0" name="Line 13"/>
            <p:cNvSpPr>
              <a:spLocks noChangeShapeType="1"/>
            </p:cNvSpPr>
            <p:nvPr/>
          </p:nvSpPr>
          <p:spPr bwMode="auto">
            <a:xfrm flipH="1">
              <a:off x="9906000" y="27432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1" name="Line 13"/>
            <p:cNvSpPr>
              <a:spLocks noChangeShapeType="1"/>
            </p:cNvSpPr>
            <p:nvPr/>
          </p:nvSpPr>
          <p:spPr bwMode="auto">
            <a:xfrm flipH="1" flipV="1">
              <a:off x="94488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2" name="Line 13"/>
            <p:cNvSpPr>
              <a:spLocks noChangeShapeType="1"/>
            </p:cNvSpPr>
            <p:nvPr/>
          </p:nvSpPr>
          <p:spPr bwMode="auto">
            <a:xfrm flipH="1">
              <a:off x="94488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3" name="Rectangle 82"/>
            <p:cNvSpPr/>
            <p:nvPr/>
          </p:nvSpPr>
          <p:spPr bwMode="auto">
            <a:xfrm>
              <a:off x="92964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154" name="Freeform 2"/>
            <p:cNvSpPr>
              <a:spLocks/>
            </p:cNvSpPr>
            <p:nvPr/>
          </p:nvSpPr>
          <p:spPr bwMode="auto">
            <a:xfrm>
              <a:off x="9448800" y="2133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10" name="Group 112"/>
            <p:cNvGrpSpPr/>
            <p:nvPr/>
          </p:nvGrpSpPr>
          <p:grpSpPr>
            <a:xfrm>
              <a:off x="9372600" y="2057400"/>
              <a:ext cx="1066800" cy="1981200"/>
              <a:chOff x="9372600" y="2057400"/>
              <a:chExt cx="1066800" cy="1981200"/>
            </a:xfrm>
          </p:grpSpPr>
          <p:sp>
            <p:nvSpPr>
              <p:cNvPr id="85" name="Oval 84"/>
              <p:cNvSpPr/>
              <p:nvPr/>
            </p:nvSpPr>
            <p:spPr bwMode="auto">
              <a:xfrm>
                <a:off x="9826752"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6" name="Oval 85"/>
              <p:cNvSpPr/>
              <p:nvPr/>
            </p:nvSpPr>
            <p:spPr bwMode="auto">
              <a:xfrm>
                <a:off x="10287000" y="3276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7" name="Oval 86"/>
              <p:cNvSpPr/>
              <p:nvPr/>
            </p:nvSpPr>
            <p:spPr bwMode="auto">
              <a:xfrm>
                <a:off x="93726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9826752"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10287000" y="38862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93726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9826752"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102870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4" name="Oval 93"/>
              <p:cNvSpPr/>
              <p:nvPr/>
            </p:nvSpPr>
            <p:spPr bwMode="auto">
              <a:xfrm>
                <a:off x="93726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18</a:t>
            </a:fld>
            <a:endParaRPr lang="en-US" smtClean="0"/>
          </a:p>
        </p:txBody>
      </p:sp>
      <p:sp>
        <p:nvSpPr>
          <p:cNvPr id="118787" name="Rectangle 2"/>
          <p:cNvSpPr>
            <a:spLocks noGrp="1" noChangeArrowheads="1"/>
          </p:cNvSpPr>
          <p:nvPr>
            <p:ph type="title"/>
          </p:nvPr>
        </p:nvSpPr>
        <p:spPr/>
        <p:txBody>
          <a:bodyPr/>
          <a:lstStyle/>
          <a:p>
            <a:r>
              <a:rPr lang="en-US" dirty="0" smtClean="0"/>
              <a:t>Auto-tuned 27-point Stencil </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600" dirty="0" smtClean="0"/>
              <a:t>When embedded in an iterative solver, 27-point should require fewer iterations to converge</a:t>
            </a:r>
          </a:p>
          <a:p>
            <a:pPr eaLnBrk="1" hangingPunct="1">
              <a:lnSpc>
                <a:spcPct val="90000"/>
              </a:lnSpc>
            </a:pPr>
            <a:r>
              <a:rPr lang="en-US" sz="1600" dirty="0" smtClean="0"/>
              <a:t>However, performance (stencils/second) is lower, so one must tune for the right balance of performance per iteration and number of iterations</a:t>
            </a:r>
          </a:p>
          <a:p>
            <a:pPr eaLnBrk="1" hangingPunct="1">
              <a:lnSpc>
                <a:spcPct val="90000"/>
              </a:lnSpc>
            </a:pPr>
            <a:endParaRPr lang="en-US" sz="1600" dirty="0" smtClean="0"/>
          </a:p>
          <a:p>
            <a:pPr eaLnBrk="1" hangingPunct="1">
              <a:lnSpc>
                <a:spcPct val="90000"/>
              </a:lnSpc>
            </a:pPr>
            <a:r>
              <a:rPr lang="en-US" sz="1600" dirty="0" smtClean="0"/>
              <a:t>Observe </a:t>
            </a:r>
            <a:r>
              <a:rPr lang="en-US" sz="1600" dirty="0" err="1" smtClean="0"/>
              <a:t>Clovertown</a:t>
            </a:r>
            <a:r>
              <a:rPr lang="en-US" sz="1600" dirty="0" smtClean="0"/>
              <a:t> performance didn’t change (bandwidth is so poor it’s the bottleneck in either case)</a:t>
            </a:r>
            <a:endParaRPr lang="en-US" sz="1600" dirty="0"/>
          </a:p>
        </p:txBody>
      </p:sp>
      <p:sp>
        <p:nvSpPr>
          <p:cNvPr id="118801" name="Text Box 16"/>
          <p:cNvSpPr txBox="1">
            <a:spLocks noChangeArrowheads="1"/>
          </p:cNvSpPr>
          <p:nvPr/>
        </p:nvSpPr>
        <p:spPr bwMode="auto">
          <a:xfrm>
            <a:off x="6475413" y="5943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118802" name="Rectangle 17"/>
          <p:cNvSpPr>
            <a:spLocks noChangeArrowheads="1"/>
          </p:cNvSpPr>
          <p:nvPr/>
        </p:nvSpPr>
        <p:spPr bwMode="auto">
          <a:xfrm>
            <a:off x="6172200" y="59436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35" name="Text Box 16"/>
          <p:cNvSpPr txBox="1">
            <a:spLocks noChangeArrowheads="1"/>
          </p:cNvSpPr>
          <p:nvPr/>
        </p:nvSpPr>
        <p:spPr bwMode="auto">
          <a:xfrm>
            <a:off x="6477000" y="5638800"/>
            <a:ext cx="26670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+Common </a:t>
            </a:r>
            <a:r>
              <a:rPr lang="en-US" sz="1200" dirty="0" err="1" smtClean="0"/>
              <a:t>Subexpression</a:t>
            </a:r>
            <a:r>
              <a:rPr lang="en-US" sz="1200" dirty="0" smtClean="0"/>
              <a:t> Elimination</a:t>
            </a:r>
            <a:endParaRPr lang="en-US" sz="1200" dirty="0"/>
          </a:p>
        </p:txBody>
      </p:sp>
      <p:sp>
        <p:nvSpPr>
          <p:cNvPr id="36" name="Rectangle 17"/>
          <p:cNvSpPr>
            <a:spLocks noChangeArrowheads="1"/>
          </p:cNvSpPr>
          <p:nvPr/>
        </p:nvSpPr>
        <p:spPr bwMode="auto">
          <a:xfrm>
            <a:off x="6173787" y="5638800"/>
            <a:ext cx="228600" cy="228600"/>
          </a:xfrm>
          <a:prstGeom prst="rect">
            <a:avLst/>
          </a:prstGeom>
          <a:solidFill>
            <a:srgbClr val="FF0080"/>
          </a:solidFill>
          <a:ln w="9525">
            <a:solidFill>
              <a:schemeClr val="tx1"/>
            </a:solidFill>
            <a:miter lim="800000"/>
            <a:headEnd/>
            <a:tailEnd/>
          </a:ln>
        </p:spPr>
        <p:txBody>
          <a:bodyPr wrap="none" anchor="ctr">
            <a:prstTxWarp prst="textNoShape">
              <a:avLst/>
            </a:prstTxWarp>
          </a:bodyPr>
          <a:lstStyle/>
          <a:p>
            <a:endParaRPr lang="en-US"/>
          </a:p>
        </p:txBody>
      </p:sp>
      <p:pic>
        <p:nvPicPr>
          <p:cNvPr id="29" name="Picture 28" descr="27_clovertown_full.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00400" y="1143000"/>
            <a:ext cx="2743200" cy="2743200"/>
          </a:xfrm>
          <a:prstGeom prst="rect">
            <a:avLst/>
          </a:prstGeom>
        </p:spPr>
      </p:pic>
      <p:pic>
        <p:nvPicPr>
          <p:cNvPr id="30" name="Picture 29" descr="27_vf_full.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200400" y="3886200"/>
            <a:ext cx="2743200" cy="2743200"/>
          </a:xfrm>
          <a:prstGeom prst="rect">
            <a:avLst/>
          </a:prstGeom>
        </p:spPr>
      </p:pic>
      <p:pic>
        <p:nvPicPr>
          <p:cNvPr id="31" name="Picture 30" descr="27_nehalem_full.pdf"/>
          <p:cNvPicPr>
            <a:picLocks/>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28600" y="1143000"/>
            <a:ext cx="2743200" cy="2743200"/>
          </a:xfrm>
          <a:prstGeom prst="rect">
            <a:avLst/>
          </a:prstGeom>
        </p:spPr>
      </p:pic>
      <p:pic>
        <p:nvPicPr>
          <p:cNvPr id="37" name="Picture 36" descr="27_bgp_full.pdf"/>
          <p:cNvPicPr>
            <a:picLocks/>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3886200"/>
            <a:ext cx="2743200" cy="2743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27-point on Cell and </a:t>
            </a:r>
            <a:r>
              <a:rPr lang="en-US" dirty="0" err="1" smtClean="0"/>
              <a:t>GPU’s</a:t>
            </a:r>
            <a:r>
              <a:rPr lang="en-US" dirty="0" smtClean="0"/>
              <a:t/>
            </a:r>
            <a:br>
              <a:rPr lang="en-US" dirty="0" smtClean="0"/>
            </a:br>
            <a:r>
              <a:rPr lang="en-US" sz="1600" dirty="0" smtClean="0"/>
              <a:t>(full tuning, double-precision, 256</a:t>
            </a:r>
            <a:r>
              <a:rPr lang="en-US" sz="1600" baseline="30000" dirty="0" smtClean="0"/>
              <a:t>3</a:t>
            </a:r>
            <a:r>
              <a:rPr lang="en-US" sz="1600" dirty="0" smtClean="0"/>
              <a:t>, single node)</a:t>
            </a:r>
          </a:p>
        </p:txBody>
      </p:sp>
      <p:sp>
        <p:nvSpPr>
          <p:cNvPr id="41987" name="Content Placeholder 2"/>
          <p:cNvSpPr>
            <a:spLocks noGrp="1"/>
          </p:cNvSpPr>
          <p:nvPr>
            <p:ph idx="1"/>
          </p:nvPr>
        </p:nvSpPr>
        <p:spPr/>
        <p:txBody>
          <a:bodyPr/>
          <a:lstStyle/>
          <a:p>
            <a:pPr eaLnBrk="1" hangingPunct="1"/>
            <a:r>
              <a:rPr lang="en-US" sz="2400" dirty="0" smtClean="0"/>
              <a:t>All the stencil work was also implemented via an auto-tuner on a QS22 CBE, and a direct optimized implementation on a GTX280.</a:t>
            </a:r>
          </a:p>
          <a:p>
            <a:pPr eaLnBrk="1" hangingPunct="1"/>
            <a:r>
              <a:rPr lang="en-US" sz="2400" dirty="0" smtClean="0"/>
              <a:t>Clearly, Cell is bandwidth-starved</a:t>
            </a:r>
          </a:p>
        </p:txBody>
      </p:sp>
      <p:sp>
        <p:nvSpPr>
          <p:cNvPr id="4198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DC255DF-C833-5D4A-805B-63E0BB044363}" type="slidenum">
              <a:rPr lang="en-US" smtClean="0"/>
              <a:pPr/>
              <a:t>19</a:t>
            </a:fld>
            <a:endParaRPr lang="en-US" smtClean="0"/>
          </a:p>
        </p:txBody>
      </p:sp>
      <p:pic>
        <p:nvPicPr>
          <p:cNvPr id="5" name="Picture 4" descr="perf27_gt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029200" y="2971800"/>
            <a:ext cx="3657600" cy="3657600"/>
          </a:xfrm>
          <a:prstGeom prst="rect">
            <a:avLst/>
          </a:prstGeom>
        </p:spPr>
      </p:pic>
      <p:pic>
        <p:nvPicPr>
          <p:cNvPr id="6" name="Picture 5" descr="perf27_cel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 y="2971800"/>
            <a:ext cx="3657600"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0"/>
            <a:ext cx="9144000" cy="914400"/>
          </a:xfrm>
          <a:noFill/>
          <a:ln/>
        </p:spPr>
        <p:txBody>
          <a:bodyPr/>
          <a:lstStyle/>
          <a:p>
            <a:r>
              <a:rPr lang="en-US"/>
              <a:t>Outline</a:t>
            </a:r>
          </a:p>
        </p:txBody>
      </p:sp>
      <p:sp>
        <p:nvSpPr>
          <p:cNvPr id="13317" name="Rectangle 5"/>
          <p:cNvSpPr>
            <a:spLocks noGrp="1" noChangeArrowheads="1"/>
          </p:cNvSpPr>
          <p:nvPr>
            <p:ph idx="1"/>
          </p:nvPr>
        </p:nvSpPr>
        <p:spPr>
          <a:xfrm>
            <a:off x="455612" y="1143000"/>
            <a:ext cx="8688387" cy="5256213"/>
          </a:xfrm>
          <a:noFill/>
          <a:ln/>
        </p:spPr>
        <p:txBody>
          <a:bodyPr/>
          <a:lstStyle/>
          <a:p>
            <a:pPr marL="346075" indent="-346075"/>
            <a:r>
              <a:rPr lang="en-US" sz="2400" dirty="0" smtClean="0"/>
              <a:t>Fundamentals</a:t>
            </a:r>
          </a:p>
          <a:p>
            <a:pPr marL="346075" indent="-346075"/>
            <a:r>
              <a:rPr lang="en-US" sz="2400" dirty="0" smtClean="0"/>
              <a:t>Roofline Performance Model</a:t>
            </a:r>
          </a:p>
          <a:p>
            <a:pPr marL="346075" indent="-346075"/>
            <a:r>
              <a:rPr lang="en-US" sz="2400" dirty="0" smtClean="0"/>
              <a:t>Optimization of…</a:t>
            </a:r>
          </a:p>
          <a:p>
            <a:pPr marL="746125" lvl="1" indent="-346075"/>
            <a:r>
              <a:rPr lang="en-US" sz="2200" dirty="0" smtClean="0"/>
              <a:t>7- and 27-point Stencils</a:t>
            </a:r>
          </a:p>
          <a:p>
            <a:pPr marL="746125" lvl="1" indent="-346075"/>
            <a:r>
              <a:rPr lang="en-US" sz="2200" dirty="0" smtClean="0"/>
              <a:t>Lattice Boltzmann Methods (LBMHD)</a:t>
            </a:r>
          </a:p>
          <a:p>
            <a:pPr marL="746125" lvl="1" indent="-346075"/>
            <a:r>
              <a:rPr lang="en-US" sz="2200" dirty="0" smtClean="0"/>
              <a:t>High-order Wave Equations (isotropic, VTI, TTI)</a:t>
            </a:r>
          </a:p>
          <a:p>
            <a:pPr marL="346075" indent="-346075"/>
            <a:r>
              <a:rPr lang="en-US" sz="2400" dirty="0" smtClean="0"/>
              <a:t>Beyond Implementation Optimizations</a:t>
            </a:r>
          </a:p>
          <a:p>
            <a:pPr marL="746125" lvl="1" indent="-346075"/>
            <a:r>
              <a:rPr lang="en-US" sz="2200" dirty="0" err="1" smtClean="0"/>
              <a:t>CoDEx</a:t>
            </a:r>
            <a:r>
              <a:rPr lang="en-US" sz="2200" dirty="0" smtClean="0"/>
              <a:t> and Green Wave</a:t>
            </a:r>
          </a:p>
          <a:p>
            <a:pPr marL="746125" lvl="1" indent="-346075"/>
            <a:r>
              <a:rPr lang="en-US" sz="2200" dirty="0" smtClean="0"/>
              <a:t>Changes to Algorithm</a:t>
            </a:r>
          </a:p>
          <a:p>
            <a:pPr marL="346075" indent="-346075"/>
            <a:r>
              <a:rPr lang="en-US" sz="2400" dirty="0" smtClean="0"/>
              <a:t>Summary</a:t>
            </a:r>
            <a:endParaRPr lang="en-US" sz="2400" dirty="0"/>
          </a:p>
        </p:txBody>
      </p:sp>
      <p:sp>
        <p:nvSpPr>
          <p:cNvPr id="4" name="Slide Number Placeholder 3"/>
          <p:cNvSpPr>
            <a:spLocks noGrp="1"/>
          </p:cNvSpPr>
          <p:nvPr>
            <p:ph type="sldNum" sz="quarter" idx="10"/>
          </p:nvPr>
        </p:nvSpPr>
        <p:spPr/>
        <p:txBody>
          <a:bodyPr/>
          <a:lstStyle/>
          <a:p>
            <a:fld id="{7CCCDF04-4E3F-D948-AE5A-C1EB9F2045EA}"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Lattice Boltzmann Methods:</a:t>
            </a:r>
            <a:br>
              <a:rPr lang="en-US" dirty="0" smtClean="0"/>
            </a:br>
            <a:r>
              <a:rPr lang="en-US" dirty="0" smtClean="0"/>
              <a:t>LBMHD</a:t>
            </a:r>
            <a:endParaRPr lang="en-US" dirty="0"/>
          </a:p>
        </p:txBody>
      </p:sp>
      <p:sp>
        <p:nvSpPr>
          <p:cNvPr id="6" name="Subtitle 5"/>
          <p:cNvSpPr>
            <a:spLocks noGrp="1"/>
          </p:cNvSpPr>
          <p:nvPr>
            <p:ph type="subTitle" idx="1"/>
          </p:nvPr>
        </p:nvSpPr>
        <p:spPr/>
        <p:txBody>
          <a:bodyPr/>
          <a:lstStyle/>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"Extracting Ultra-Scale Lattice Boltzmann Performance via Hierarchical and Distributed Auto-Tuning", Supercomputing (SC), 2011.</a:t>
            </a:r>
          </a:p>
          <a:p>
            <a:pPr algn="just"/>
            <a:endParaRPr lang="en-US" sz="1200" dirty="0" smtClean="0"/>
          </a:p>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"Lattice Boltzmann Simulation Optimization on Leading Multicore Platforms", International Parallel &amp; Distributed Processing Symposium (IPDPS), 2008. </a:t>
            </a:r>
            <a:r>
              <a:rPr lang="en-US" sz="1200" b="1" i="1" dirty="0" smtClean="0"/>
              <a:t>Best Paper, Applications Track </a:t>
            </a:r>
            <a:endParaRPr lang="en-US" sz="12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bwMode="auto">
          <a:xfrm>
            <a:off x="7010400" y="6553200"/>
            <a:ext cx="2133600" cy="238125"/>
          </a:xfrm>
          <a:noFill/>
          <a:ln>
            <a:miter lim="800000"/>
            <a:headEnd/>
            <a:tailEnd/>
          </a:ln>
        </p:spPr>
        <p:txBody>
          <a:bodyPr wrap="square" numCol="1" anchorCtr="0" compatLnSpc="1">
            <a:prstTxWarp prst="textNoShape">
              <a:avLst/>
            </a:prstTxWarp>
          </a:bodyPr>
          <a:lstStyle/>
          <a:p>
            <a:fld id="{BAE62F10-0226-5646-8445-AF22952C4643}" type="slidenum">
              <a:rPr lang="en-US" smtClean="0"/>
              <a:pPr/>
              <a:t>21</a:t>
            </a:fld>
            <a:endParaRPr lang="en-US" smtClean="0"/>
          </a:p>
        </p:txBody>
      </p:sp>
      <p:pic>
        <p:nvPicPr>
          <p:cNvPr id="92163" name="Picture 127"/>
          <p:cNvPicPr>
            <a:picLocks noChangeAspect="1" noChangeArrowheads="1"/>
          </p:cNvPicPr>
          <p:nvPr/>
        </p:nvPicPr>
        <p:blipFill>
          <a:blip r:embed="rId3"/>
          <a:srcRect/>
          <a:stretch>
            <a:fillRect/>
          </a:stretch>
        </p:blipFill>
        <p:spPr bwMode="auto">
          <a:xfrm>
            <a:off x="6324600" y="1993900"/>
            <a:ext cx="2741613" cy="2044700"/>
          </a:xfrm>
          <a:prstGeom prst="rect">
            <a:avLst/>
          </a:prstGeom>
          <a:noFill/>
          <a:ln w="9525">
            <a:noFill/>
            <a:miter lim="800000"/>
            <a:headEnd/>
            <a:tailEnd/>
          </a:ln>
        </p:spPr>
      </p:pic>
      <p:sp>
        <p:nvSpPr>
          <p:cNvPr id="92164" name="Rectangle 2"/>
          <p:cNvSpPr>
            <a:spLocks noGrp="1" noChangeArrowheads="1"/>
          </p:cNvSpPr>
          <p:nvPr>
            <p:ph type="title"/>
          </p:nvPr>
        </p:nvSpPr>
        <p:spPr>
          <a:xfrm>
            <a:off x="0" y="0"/>
            <a:ext cx="9144000" cy="914400"/>
          </a:xfrm>
          <a:noFill/>
        </p:spPr>
        <p:txBody>
          <a:bodyPr/>
          <a:lstStyle/>
          <a:p>
            <a:pPr eaLnBrk="1" hangingPunct="1"/>
            <a:r>
              <a:rPr lang="en-US"/>
              <a:t>LBMHD</a:t>
            </a:r>
          </a:p>
        </p:txBody>
      </p:sp>
      <p:sp>
        <p:nvSpPr>
          <p:cNvPr id="92165" name="Rectangle 3"/>
          <p:cNvSpPr>
            <a:spLocks noGrp="1" noChangeArrowheads="1"/>
          </p:cNvSpPr>
          <p:nvPr>
            <p:ph type="body" idx="1"/>
          </p:nvPr>
        </p:nvSpPr>
        <p:spPr>
          <a:xfrm>
            <a:off x="455613" y="1143000"/>
            <a:ext cx="8226425" cy="5715000"/>
          </a:xfrm>
          <a:noFill/>
        </p:spPr>
        <p:txBody>
          <a:bodyPr/>
          <a:lstStyle/>
          <a:p>
            <a:pPr eaLnBrk="1" hangingPunct="1"/>
            <a:r>
              <a:rPr lang="en-US" sz="1800" dirty="0" smtClean="0"/>
              <a:t>Lattice Boltzmann </a:t>
            </a:r>
            <a:r>
              <a:rPr lang="en-US" sz="1800" dirty="0" err="1" smtClean="0"/>
              <a:t>Magnetohydrodynamics</a:t>
            </a:r>
            <a:r>
              <a:rPr lang="en-US" sz="1800" dirty="0" smtClean="0"/>
              <a:t> (</a:t>
            </a:r>
            <a:r>
              <a:rPr lang="en-US" sz="1800" dirty="0" err="1" smtClean="0"/>
              <a:t>CFD+Maxwell’s</a:t>
            </a:r>
            <a:r>
              <a:rPr lang="en-US" sz="1800" dirty="0" smtClean="0"/>
              <a:t> Equations)</a:t>
            </a:r>
          </a:p>
          <a:p>
            <a:pPr eaLnBrk="1" hangingPunct="1"/>
            <a:r>
              <a:rPr lang="en-US" sz="1800" dirty="0" smtClean="0"/>
              <a:t>Plasma </a:t>
            </a:r>
            <a:r>
              <a:rPr lang="en-US" sz="1800" dirty="0"/>
              <a:t>turbulence simulation via Lattice Boltzmann </a:t>
            </a:r>
            <a:r>
              <a:rPr lang="en-US" sz="1800" dirty="0" smtClean="0"/>
              <a:t>Method for simulating astrophysical phenomena and fusion devices</a:t>
            </a:r>
          </a:p>
          <a:p>
            <a:pPr eaLnBrk="1" hangingPunct="1"/>
            <a:r>
              <a:rPr lang="en-US" sz="1800" dirty="0" smtClean="0"/>
              <a:t>Three macroscopic quantities:</a:t>
            </a:r>
          </a:p>
          <a:p>
            <a:pPr lvl="1" eaLnBrk="1" hangingPunct="1"/>
            <a:r>
              <a:rPr lang="en-US" sz="1400" dirty="0" smtClean="0"/>
              <a:t>Density</a:t>
            </a:r>
          </a:p>
          <a:p>
            <a:pPr lvl="1" eaLnBrk="1" hangingPunct="1"/>
            <a:r>
              <a:rPr lang="en-US" sz="1400" dirty="0" smtClean="0"/>
              <a:t>Momentum (vector)</a:t>
            </a:r>
          </a:p>
          <a:p>
            <a:pPr lvl="1" eaLnBrk="1" hangingPunct="1"/>
            <a:r>
              <a:rPr lang="en-US" sz="1400" dirty="0" smtClean="0"/>
              <a:t>Magnetic Field (vector)</a:t>
            </a:r>
            <a:endParaRPr lang="en-US" sz="1600" dirty="0" smtClean="0"/>
          </a:p>
          <a:p>
            <a:pPr eaLnBrk="1" hangingPunct="1"/>
            <a:r>
              <a:rPr lang="en-US" sz="1800" dirty="0" smtClean="0"/>
              <a:t>Two </a:t>
            </a:r>
            <a:r>
              <a:rPr lang="en-US" sz="1800" dirty="0"/>
              <a:t>distributions:</a:t>
            </a:r>
          </a:p>
          <a:p>
            <a:pPr lvl="1" eaLnBrk="1" hangingPunct="1"/>
            <a:r>
              <a:rPr lang="en-US" sz="1400" dirty="0"/>
              <a:t>momentum distribution (27 scalar components)</a:t>
            </a:r>
          </a:p>
          <a:p>
            <a:pPr lvl="1" eaLnBrk="1" hangingPunct="1"/>
            <a:r>
              <a:rPr lang="en-US" sz="1400" dirty="0"/>
              <a:t>magnetic distribution (15</a:t>
            </a:r>
            <a:r>
              <a:rPr lang="en-US" sz="1400" dirty="0" smtClean="0"/>
              <a:t> Cartesian vector </a:t>
            </a:r>
            <a:r>
              <a:rPr lang="en-US" sz="1400" dirty="0"/>
              <a:t>components</a:t>
            </a:r>
            <a:r>
              <a:rPr lang="en-US" sz="1400" dirty="0" smtClean="0"/>
              <a:t>)</a:t>
            </a:r>
            <a:endParaRPr lang="en-US" sz="1600" dirty="0"/>
          </a:p>
        </p:txBody>
      </p:sp>
      <p:grpSp>
        <p:nvGrpSpPr>
          <p:cNvPr id="2" name="Group 4"/>
          <p:cNvGrpSpPr>
            <a:grpSpLocks noChangeAspect="1"/>
          </p:cNvGrpSpPr>
          <p:nvPr/>
        </p:nvGrpSpPr>
        <p:grpSpPr bwMode="auto">
          <a:xfrm>
            <a:off x="914400" y="4165600"/>
            <a:ext cx="7315200" cy="2235200"/>
            <a:chOff x="1872" y="3072"/>
            <a:chExt cx="3456" cy="1056"/>
          </a:xfrm>
        </p:grpSpPr>
        <p:sp>
          <p:nvSpPr>
            <p:cNvPr id="92167" name="Text Box 5"/>
            <p:cNvSpPr txBox="1">
              <a:spLocks noChangeArrowheads="1"/>
            </p:cNvSpPr>
            <p:nvPr/>
          </p:nvSpPr>
          <p:spPr bwMode="auto">
            <a:xfrm>
              <a:off x="3024"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momentum distribution</a:t>
              </a:r>
              <a:endParaRPr lang="en-US" sz="900" i="1"/>
            </a:p>
          </p:txBody>
        </p:sp>
        <p:grpSp>
          <p:nvGrpSpPr>
            <p:cNvPr id="3" name="Group 6"/>
            <p:cNvGrpSpPr>
              <a:grpSpLocks/>
            </p:cNvGrpSpPr>
            <p:nvPr/>
          </p:nvGrpSpPr>
          <p:grpSpPr bwMode="auto">
            <a:xfrm>
              <a:off x="3600" y="3120"/>
              <a:ext cx="480" cy="768"/>
              <a:chOff x="864" y="96"/>
              <a:chExt cx="480" cy="768"/>
            </a:xfrm>
          </p:grpSpPr>
          <p:sp>
            <p:nvSpPr>
              <p:cNvPr id="92270" name="Freeform 7"/>
              <p:cNvSpPr>
                <a:spLocks/>
              </p:cNvSpPr>
              <p:nvPr/>
            </p:nvSpPr>
            <p:spPr bwMode="auto">
              <a:xfrm>
                <a:off x="912"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71" name="Line 8"/>
              <p:cNvSpPr>
                <a:spLocks noChangeShapeType="1"/>
              </p:cNvSpPr>
              <p:nvPr/>
            </p:nvSpPr>
            <p:spPr bwMode="auto">
              <a:xfrm>
                <a:off x="864"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2" name="Line 9"/>
              <p:cNvSpPr>
                <a:spLocks noChangeShapeType="1"/>
              </p:cNvSpPr>
              <p:nvPr/>
            </p:nvSpPr>
            <p:spPr bwMode="auto">
              <a:xfrm>
                <a:off x="864" y="52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3" name="Line 10"/>
              <p:cNvSpPr>
                <a:spLocks noChangeShapeType="1"/>
              </p:cNvSpPr>
              <p:nvPr/>
            </p:nvSpPr>
            <p:spPr bwMode="auto">
              <a:xfrm>
                <a:off x="864"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4" name="Line 11"/>
              <p:cNvSpPr>
                <a:spLocks noChangeShapeType="1"/>
              </p:cNvSpPr>
              <p:nvPr/>
            </p:nvSpPr>
            <p:spPr bwMode="auto">
              <a:xfrm>
                <a:off x="864" y="528"/>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5" name="Line 12"/>
              <p:cNvSpPr>
                <a:spLocks noChangeShapeType="1"/>
              </p:cNvSpPr>
              <p:nvPr/>
            </p:nvSpPr>
            <p:spPr bwMode="auto">
              <a:xfrm flipV="1">
                <a:off x="864"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6" name="Line 13"/>
              <p:cNvSpPr>
                <a:spLocks noChangeShapeType="1"/>
              </p:cNvSpPr>
              <p:nvPr/>
            </p:nvSpPr>
            <p:spPr bwMode="auto">
              <a:xfrm flipV="1">
                <a:off x="864"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7" name="Line 14"/>
              <p:cNvSpPr>
                <a:spLocks noChangeShapeType="1"/>
              </p:cNvSpPr>
              <p:nvPr/>
            </p:nvSpPr>
            <p:spPr bwMode="auto">
              <a:xfrm flipV="1">
                <a:off x="864"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8" name="Line 15"/>
              <p:cNvSpPr>
                <a:spLocks noChangeShapeType="1"/>
              </p:cNvSpPr>
              <p:nvPr/>
            </p:nvSpPr>
            <p:spPr bwMode="auto">
              <a:xfrm flipV="1">
                <a:off x="864" y="192"/>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9" name="Line 16"/>
              <p:cNvSpPr>
                <a:spLocks noChangeShapeType="1"/>
              </p:cNvSpPr>
              <p:nvPr/>
            </p:nvSpPr>
            <p:spPr bwMode="auto">
              <a:xfrm flipV="1">
                <a:off x="864"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80" name="Text Box 17"/>
              <p:cNvSpPr txBox="1">
                <a:spLocks noChangeArrowheads="1"/>
              </p:cNvSpPr>
              <p:nvPr/>
            </p:nvSpPr>
            <p:spPr bwMode="auto">
              <a:xfrm>
                <a:off x="1200"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81" name="Text Box 18"/>
              <p:cNvSpPr txBox="1">
                <a:spLocks noChangeArrowheads="1"/>
              </p:cNvSpPr>
              <p:nvPr/>
            </p:nvSpPr>
            <p:spPr bwMode="auto">
              <a:xfrm>
                <a:off x="1056"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4</a:t>
                </a:r>
              </a:p>
            </p:txBody>
          </p:sp>
          <p:sp>
            <p:nvSpPr>
              <p:cNvPr id="92282" name="Text Box 19"/>
              <p:cNvSpPr txBox="1">
                <a:spLocks noChangeArrowheads="1"/>
              </p:cNvSpPr>
              <p:nvPr/>
            </p:nvSpPr>
            <p:spPr bwMode="auto">
              <a:xfrm>
                <a:off x="864"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83" name="Text Box 20"/>
              <p:cNvSpPr txBox="1">
                <a:spLocks noChangeArrowheads="1"/>
              </p:cNvSpPr>
              <p:nvPr/>
            </p:nvSpPr>
            <p:spPr bwMode="auto">
              <a:xfrm>
                <a:off x="1200"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84" name="Text Box 21"/>
              <p:cNvSpPr txBox="1">
                <a:spLocks noChangeArrowheads="1"/>
              </p:cNvSpPr>
              <p:nvPr/>
            </p:nvSpPr>
            <p:spPr bwMode="auto">
              <a:xfrm>
                <a:off x="1056"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5</a:t>
                </a:r>
              </a:p>
            </p:txBody>
          </p:sp>
          <p:sp>
            <p:nvSpPr>
              <p:cNvPr id="92285" name="Text Box 22"/>
              <p:cNvSpPr txBox="1">
                <a:spLocks noChangeArrowheads="1"/>
              </p:cNvSpPr>
              <p:nvPr/>
            </p:nvSpPr>
            <p:spPr bwMode="auto">
              <a:xfrm>
                <a:off x="864"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8</a:t>
                </a:r>
              </a:p>
            </p:txBody>
          </p:sp>
          <p:sp>
            <p:nvSpPr>
              <p:cNvPr id="92286" name="Text Box 23"/>
              <p:cNvSpPr txBox="1">
                <a:spLocks noChangeArrowheads="1"/>
              </p:cNvSpPr>
              <p:nvPr/>
            </p:nvSpPr>
            <p:spPr bwMode="auto">
              <a:xfrm>
                <a:off x="1200"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9</a:t>
                </a:r>
              </a:p>
            </p:txBody>
          </p:sp>
          <p:sp>
            <p:nvSpPr>
              <p:cNvPr id="92287" name="Text Box 24"/>
              <p:cNvSpPr txBox="1">
                <a:spLocks noChangeArrowheads="1"/>
              </p:cNvSpPr>
              <p:nvPr/>
            </p:nvSpPr>
            <p:spPr bwMode="auto">
              <a:xfrm>
                <a:off x="1056"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88" name="Text Box 25"/>
              <p:cNvSpPr txBox="1">
                <a:spLocks noChangeArrowheads="1"/>
              </p:cNvSpPr>
              <p:nvPr/>
            </p:nvSpPr>
            <p:spPr bwMode="auto">
              <a:xfrm>
                <a:off x="864"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sp>
          <p:nvSpPr>
            <p:cNvPr id="92169" name="Line 26"/>
            <p:cNvSpPr>
              <a:spLocks noChangeShapeType="1"/>
            </p:cNvSpPr>
            <p:nvPr/>
          </p:nvSpPr>
          <p:spPr bwMode="auto">
            <a:xfrm>
              <a:off x="3168"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0" name="Text Box 27"/>
            <p:cNvSpPr txBox="1">
              <a:spLocks noChangeArrowheads="1"/>
            </p:cNvSpPr>
            <p:nvPr/>
          </p:nvSpPr>
          <p:spPr bwMode="auto">
            <a:xfrm>
              <a:off x="3024"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grpSp>
          <p:nvGrpSpPr>
            <p:cNvPr id="4" name="Group 28"/>
            <p:cNvGrpSpPr>
              <a:grpSpLocks/>
            </p:cNvGrpSpPr>
            <p:nvPr/>
          </p:nvGrpSpPr>
          <p:grpSpPr bwMode="auto">
            <a:xfrm>
              <a:off x="3360" y="3168"/>
              <a:ext cx="480" cy="768"/>
              <a:chOff x="2352" y="96"/>
              <a:chExt cx="480" cy="768"/>
            </a:xfrm>
          </p:grpSpPr>
          <p:sp>
            <p:nvSpPr>
              <p:cNvPr id="92252" name="Freeform 29"/>
              <p:cNvSpPr>
                <a:spLocks/>
              </p:cNvSpPr>
              <p:nvPr/>
            </p:nvSpPr>
            <p:spPr bwMode="auto">
              <a:xfrm>
                <a:off x="2400"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53" name="Line 30"/>
              <p:cNvSpPr>
                <a:spLocks noChangeShapeType="1"/>
              </p:cNvSpPr>
              <p:nvPr/>
            </p:nvSpPr>
            <p:spPr bwMode="auto">
              <a:xfrm flipH="1" flipV="1">
                <a:off x="2400" y="38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4" name="Line 31"/>
              <p:cNvSpPr>
                <a:spLocks noChangeShapeType="1"/>
              </p:cNvSpPr>
              <p:nvPr/>
            </p:nvSpPr>
            <p:spPr bwMode="auto">
              <a:xfrm flipH="1" flipV="1">
                <a:off x="2592" y="192"/>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5" name="Line 32"/>
              <p:cNvSpPr>
                <a:spLocks noChangeShapeType="1"/>
              </p:cNvSpPr>
              <p:nvPr/>
            </p:nvSpPr>
            <p:spPr bwMode="auto">
              <a:xfrm flipH="1">
                <a:off x="2592" y="48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6" name="Line 33"/>
              <p:cNvSpPr>
                <a:spLocks noChangeShapeType="1"/>
              </p:cNvSpPr>
              <p:nvPr/>
            </p:nvSpPr>
            <p:spPr bwMode="auto">
              <a:xfrm>
                <a:off x="2592" y="480"/>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7" name="Line 34"/>
              <p:cNvSpPr>
                <a:spLocks noChangeShapeType="1"/>
              </p:cNvSpPr>
              <p:nvPr/>
            </p:nvSpPr>
            <p:spPr bwMode="auto">
              <a:xfrm flipH="1">
                <a:off x="2400" y="480"/>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8" name="Line 35"/>
              <p:cNvSpPr>
                <a:spLocks noChangeShapeType="1"/>
              </p:cNvSpPr>
              <p:nvPr/>
            </p:nvSpPr>
            <p:spPr bwMode="auto">
              <a:xfrm>
                <a:off x="2592" y="48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9" name="Line 36"/>
              <p:cNvSpPr>
                <a:spLocks noChangeShapeType="1"/>
              </p:cNvSpPr>
              <p:nvPr/>
            </p:nvSpPr>
            <p:spPr bwMode="auto">
              <a:xfrm flipV="1">
                <a:off x="2592" y="288"/>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0" name="Line 37"/>
              <p:cNvSpPr>
                <a:spLocks noChangeShapeType="1"/>
              </p:cNvSpPr>
              <p:nvPr/>
            </p:nvSpPr>
            <p:spPr bwMode="auto">
              <a:xfrm flipH="1" flipV="1">
                <a:off x="2400" y="96"/>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1" name="Text Box 38"/>
              <p:cNvSpPr txBox="1">
                <a:spLocks noChangeArrowheads="1"/>
              </p:cNvSpPr>
              <p:nvPr/>
            </p:nvSpPr>
            <p:spPr bwMode="auto">
              <a:xfrm>
                <a:off x="2688"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a:t>
                </a:r>
              </a:p>
            </p:txBody>
          </p:sp>
          <p:sp>
            <p:nvSpPr>
              <p:cNvPr id="92262" name="Text Box 39"/>
              <p:cNvSpPr txBox="1">
                <a:spLocks noChangeArrowheads="1"/>
              </p:cNvSpPr>
              <p:nvPr/>
            </p:nvSpPr>
            <p:spPr bwMode="auto">
              <a:xfrm>
                <a:off x="2544"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63" name="Text Box 40"/>
              <p:cNvSpPr txBox="1">
                <a:spLocks noChangeArrowheads="1"/>
              </p:cNvSpPr>
              <p:nvPr/>
            </p:nvSpPr>
            <p:spPr bwMode="auto">
              <a:xfrm>
                <a:off x="2352"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a:t>
                </a:r>
              </a:p>
            </p:txBody>
          </p:sp>
          <p:sp>
            <p:nvSpPr>
              <p:cNvPr id="92264" name="Text Box 41"/>
              <p:cNvSpPr txBox="1">
                <a:spLocks noChangeArrowheads="1"/>
              </p:cNvSpPr>
              <p:nvPr/>
            </p:nvSpPr>
            <p:spPr bwMode="auto">
              <a:xfrm>
                <a:off x="2688"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3</a:t>
                </a:r>
              </a:p>
            </p:txBody>
          </p:sp>
          <p:sp>
            <p:nvSpPr>
              <p:cNvPr id="92265" name="Text Box 42"/>
              <p:cNvSpPr txBox="1">
                <a:spLocks noChangeArrowheads="1"/>
              </p:cNvSpPr>
              <p:nvPr/>
            </p:nvSpPr>
            <p:spPr bwMode="auto">
              <a:xfrm>
                <a:off x="2544"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66" name="Text Box 43"/>
              <p:cNvSpPr txBox="1">
                <a:spLocks noChangeArrowheads="1"/>
              </p:cNvSpPr>
              <p:nvPr/>
            </p:nvSpPr>
            <p:spPr bwMode="auto">
              <a:xfrm>
                <a:off x="2352"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67" name="Text Box 44"/>
              <p:cNvSpPr txBox="1">
                <a:spLocks noChangeArrowheads="1"/>
              </p:cNvSpPr>
              <p:nvPr/>
            </p:nvSpPr>
            <p:spPr bwMode="auto">
              <a:xfrm>
                <a:off x="2688"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68" name="Text Box 45"/>
              <p:cNvSpPr txBox="1">
                <a:spLocks noChangeArrowheads="1"/>
              </p:cNvSpPr>
              <p:nvPr/>
            </p:nvSpPr>
            <p:spPr bwMode="auto">
              <a:xfrm>
                <a:off x="2544"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sp>
            <p:nvSpPr>
              <p:cNvPr id="92269" name="Text Box 46"/>
              <p:cNvSpPr txBox="1">
                <a:spLocks noChangeArrowheads="1"/>
              </p:cNvSpPr>
              <p:nvPr/>
            </p:nvSpPr>
            <p:spPr bwMode="auto">
              <a:xfrm>
                <a:off x="2352"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0</a:t>
                </a:r>
              </a:p>
            </p:txBody>
          </p:sp>
        </p:grpSp>
        <p:grpSp>
          <p:nvGrpSpPr>
            <p:cNvPr id="5" name="Group 47"/>
            <p:cNvGrpSpPr>
              <a:grpSpLocks/>
            </p:cNvGrpSpPr>
            <p:nvPr/>
          </p:nvGrpSpPr>
          <p:grpSpPr bwMode="auto">
            <a:xfrm>
              <a:off x="3120" y="3216"/>
              <a:ext cx="480" cy="768"/>
              <a:chOff x="2016" y="192"/>
              <a:chExt cx="480" cy="768"/>
            </a:xfrm>
          </p:grpSpPr>
          <p:sp>
            <p:nvSpPr>
              <p:cNvPr id="92233" name="Line 48"/>
              <p:cNvSpPr>
                <a:spLocks noChangeShapeType="1"/>
              </p:cNvSpPr>
              <p:nvPr/>
            </p:nvSpPr>
            <p:spPr bwMode="auto">
              <a:xfrm flipH="1" flipV="1">
                <a:off x="2064"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4" name="Line 49"/>
              <p:cNvSpPr>
                <a:spLocks noChangeShapeType="1"/>
              </p:cNvSpPr>
              <p:nvPr/>
            </p:nvSpPr>
            <p:spPr bwMode="auto">
              <a:xfrm flipH="1" flipV="1">
                <a:off x="2256" y="28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5" name="Line 50"/>
              <p:cNvSpPr>
                <a:spLocks noChangeShapeType="1"/>
              </p:cNvSpPr>
              <p:nvPr/>
            </p:nvSpPr>
            <p:spPr bwMode="auto">
              <a:xfrm flipH="1" flipV="1">
                <a:off x="2448"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6" name="Line 51"/>
              <p:cNvSpPr>
                <a:spLocks noChangeShapeType="1"/>
              </p:cNvSpPr>
              <p:nvPr/>
            </p:nvSpPr>
            <p:spPr bwMode="auto">
              <a:xfrm flipH="1">
                <a:off x="2448"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7" name="Line 52"/>
              <p:cNvSpPr>
                <a:spLocks noChangeShapeType="1"/>
              </p:cNvSpPr>
              <p:nvPr/>
            </p:nvSpPr>
            <p:spPr bwMode="auto">
              <a:xfrm flipH="1">
                <a:off x="2256"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8" name="Line 53"/>
              <p:cNvSpPr>
                <a:spLocks noChangeShapeType="1"/>
              </p:cNvSpPr>
              <p:nvPr/>
            </p:nvSpPr>
            <p:spPr bwMode="auto">
              <a:xfrm flipH="1" flipV="1">
                <a:off x="2064" y="480"/>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9" name="Line 54"/>
              <p:cNvSpPr>
                <a:spLocks noChangeShapeType="1"/>
              </p:cNvSpPr>
              <p:nvPr/>
            </p:nvSpPr>
            <p:spPr bwMode="auto">
              <a:xfrm flipH="1">
                <a:off x="2448"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0" name="Line 55"/>
              <p:cNvSpPr>
                <a:spLocks noChangeShapeType="1"/>
              </p:cNvSpPr>
              <p:nvPr/>
            </p:nvSpPr>
            <p:spPr bwMode="auto">
              <a:xfrm flipH="1">
                <a:off x="2256" y="528"/>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1" name="Line 56"/>
              <p:cNvSpPr>
                <a:spLocks noChangeShapeType="1"/>
              </p:cNvSpPr>
              <p:nvPr/>
            </p:nvSpPr>
            <p:spPr bwMode="auto">
              <a:xfrm flipH="1">
                <a:off x="2064"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2" name="Freeform 57"/>
              <p:cNvSpPr>
                <a:spLocks/>
              </p:cNvSpPr>
              <p:nvPr/>
            </p:nvSpPr>
            <p:spPr bwMode="auto">
              <a:xfrm>
                <a:off x="2064"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43" name="Text Box 58"/>
              <p:cNvSpPr txBox="1">
                <a:spLocks noChangeArrowheads="1"/>
              </p:cNvSpPr>
              <p:nvPr/>
            </p:nvSpPr>
            <p:spPr bwMode="auto">
              <a:xfrm>
                <a:off x="2352"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44" name="Text Box 59"/>
              <p:cNvSpPr txBox="1">
                <a:spLocks noChangeArrowheads="1"/>
              </p:cNvSpPr>
              <p:nvPr/>
            </p:nvSpPr>
            <p:spPr bwMode="auto">
              <a:xfrm>
                <a:off x="2208" y="28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6</a:t>
                </a:r>
              </a:p>
            </p:txBody>
          </p:sp>
          <p:sp>
            <p:nvSpPr>
              <p:cNvPr id="92245" name="Text Box 60"/>
              <p:cNvSpPr txBox="1">
                <a:spLocks noChangeArrowheads="1"/>
              </p:cNvSpPr>
              <p:nvPr/>
            </p:nvSpPr>
            <p:spPr bwMode="auto">
              <a:xfrm>
                <a:off x="2016"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46" name="Text Box 61"/>
              <p:cNvSpPr txBox="1">
                <a:spLocks noChangeArrowheads="1"/>
              </p:cNvSpPr>
              <p:nvPr/>
            </p:nvSpPr>
            <p:spPr bwMode="auto">
              <a:xfrm>
                <a:off x="2352"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47" name="Text Box 62"/>
              <p:cNvSpPr txBox="1">
                <a:spLocks noChangeArrowheads="1"/>
              </p:cNvSpPr>
              <p:nvPr/>
            </p:nvSpPr>
            <p:spPr bwMode="auto">
              <a:xfrm>
                <a:off x="2208" y="76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7</a:t>
                </a:r>
              </a:p>
            </p:txBody>
          </p:sp>
          <p:sp>
            <p:nvSpPr>
              <p:cNvPr id="92248" name="Text Box 63"/>
              <p:cNvSpPr txBox="1">
                <a:spLocks noChangeArrowheads="1"/>
              </p:cNvSpPr>
              <p:nvPr/>
            </p:nvSpPr>
            <p:spPr bwMode="auto">
              <a:xfrm>
                <a:off x="2016" y="43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10</a:t>
                </a:r>
              </a:p>
            </p:txBody>
          </p:sp>
          <p:sp>
            <p:nvSpPr>
              <p:cNvPr id="92249" name="Text Box 64"/>
              <p:cNvSpPr txBox="1">
                <a:spLocks noChangeArrowheads="1"/>
              </p:cNvSpPr>
              <p:nvPr/>
            </p:nvSpPr>
            <p:spPr bwMode="auto">
              <a:xfrm>
                <a:off x="2352" y="62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11</a:t>
                </a:r>
              </a:p>
            </p:txBody>
          </p:sp>
          <p:sp>
            <p:nvSpPr>
              <p:cNvPr id="92250" name="Text Box 65"/>
              <p:cNvSpPr txBox="1">
                <a:spLocks noChangeArrowheads="1"/>
              </p:cNvSpPr>
              <p:nvPr/>
            </p:nvSpPr>
            <p:spPr bwMode="auto">
              <a:xfrm>
                <a:off x="2208"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51" name="Text Box 66"/>
              <p:cNvSpPr txBox="1">
                <a:spLocks noChangeArrowheads="1"/>
              </p:cNvSpPr>
              <p:nvPr/>
            </p:nvSpPr>
            <p:spPr bwMode="auto">
              <a:xfrm>
                <a:off x="2016"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73" name="Line 67"/>
            <p:cNvSpPr>
              <a:spLocks noChangeShapeType="1"/>
            </p:cNvSpPr>
            <p:nvPr/>
          </p:nvSpPr>
          <p:spPr bwMode="auto">
            <a:xfrm>
              <a:off x="3552"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4" name="Text Box 68"/>
            <p:cNvSpPr txBox="1">
              <a:spLocks noChangeArrowheads="1"/>
            </p:cNvSpPr>
            <p:nvPr/>
          </p:nvSpPr>
          <p:spPr bwMode="auto">
            <a:xfrm>
              <a:off x="3456"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75" name="Line 69"/>
            <p:cNvSpPr>
              <a:spLocks noChangeShapeType="1"/>
            </p:cNvSpPr>
            <p:nvPr/>
          </p:nvSpPr>
          <p:spPr bwMode="auto">
            <a:xfrm flipH="1">
              <a:off x="3552"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6" name="Text Box 70"/>
            <p:cNvSpPr txBox="1">
              <a:spLocks noChangeArrowheads="1"/>
            </p:cNvSpPr>
            <p:nvPr/>
          </p:nvSpPr>
          <p:spPr bwMode="auto">
            <a:xfrm>
              <a:off x="3984"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77" name="Text Box 71"/>
            <p:cNvSpPr txBox="1">
              <a:spLocks noChangeArrowheads="1"/>
            </p:cNvSpPr>
            <p:nvPr/>
          </p:nvSpPr>
          <p:spPr bwMode="auto">
            <a:xfrm>
              <a:off x="4176"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magnetic distribution</a:t>
              </a:r>
              <a:endParaRPr lang="en-US" sz="900" i="1"/>
            </a:p>
          </p:txBody>
        </p:sp>
        <p:grpSp>
          <p:nvGrpSpPr>
            <p:cNvPr id="6" name="Group 72"/>
            <p:cNvGrpSpPr>
              <a:grpSpLocks/>
            </p:cNvGrpSpPr>
            <p:nvPr/>
          </p:nvGrpSpPr>
          <p:grpSpPr bwMode="auto">
            <a:xfrm>
              <a:off x="4752" y="3120"/>
              <a:ext cx="480" cy="768"/>
              <a:chOff x="3456" y="96"/>
              <a:chExt cx="480" cy="768"/>
            </a:xfrm>
          </p:grpSpPr>
          <p:sp>
            <p:nvSpPr>
              <p:cNvPr id="92222" name="Freeform 73"/>
              <p:cNvSpPr>
                <a:spLocks/>
              </p:cNvSpPr>
              <p:nvPr/>
            </p:nvSpPr>
            <p:spPr bwMode="auto">
              <a:xfrm>
                <a:off x="3504"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23" name="Line 74"/>
              <p:cNvSpPr>
                <a:spLocks noChangeShapeType="1"/>
              </p:cNvSpPr>
              <p:nvPr/>
            </p:nvSpPr>
            <p:spPr bwMode="auto">
              <a:xfrm>
                <a:off x="3456"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4" name="Line 75"/>
              <p:cNvSpPr>
                <a:spLocks noChangeShapeType="1"/>
              </p:cNvSpPr>
              <p:nvPr/>
            </p:nvSpPr>
            <p:spPr bwMode="auto">
              <a:xfrm>
                <a:off x="3456"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5" name="Line 76"/>
              <p:cNvSpPr>
                <a:spLocks noChangeShapeType="1"/>
              </p:cNvSpPr>
              <p:nvPr/>
            </p:nvSpPr>
            <p:spPr bwMode="auto">
              <a:xfrm flipV="1">
                <a:off x="3456"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6" name="Line 77"/>
              <p:cNvSpPr>
                <a:spLocks noChangeShapeType="1"/>
              </p:cNvSpPr>
              <p:nvPr/>
            </p:nvSpPr>
            <p:spPr bwMode="auto">
              <a:xfrm flipV="1">
                <a:off x="3456"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7" name="Line 78"/>
              <p:cNvSpPr>
                <a:spLocks noChangeShapeType="1"/>
              </p:cNvSpPr>
              <p:nvPr/>
            </p:nvSpPr>
            <p:spPr bwMode="auto">
              <a:xfrm flipV="1">
                <a:off x="3456"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8" name="Text Box 79"/>
              <p:cNvSpPr txBox="1">
                <a:spLocks noChangeArrowheads="1"/>
              </p:cNvSpPr>
              <p:nvPr/>
            </p:nvSpPr>
            <p:spPr bwMode="auto">
              <a:xfrm>
                <a:off x="3792"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29" name="Text Box 80"/>
              <p:cNvSpPr txBox="1">
                <a:spLocks noChangeArrowheads="1"/>
              </p:cNvSpPr>
              <p:nvPr/>
            </p:nvSpPr>
            <p:spPr bwMode="auto">
              <a:xfrm>
                <a:off x="3456"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30" name="Text Box 81"/>
              <p:cNvSpPr txBox="1">
                <a:spLocks noChangeArrowheads="1"/>
              </p:cNvSpPr>
              <p:nvPr/>
            </p:nvSpPr>
            <p:spPr bwMode="auto">
              <a:xfrm>
                <a:off x="3792"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31" name="Text Box 82"/>
              <p:cNvSpPr txBox="1">
                <a:spLocks noChangeArrowheads="1"/>
              </p:cNvSpPr>
              <p:nvPr/>
            </p:nvSpPr>
            <p:spPr bwMode="auto">
              <a:xfrm>
                <a:off x="3648"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32" name="Text Box 83"/>
              <p:cNvSpPr txBox="1">
                <a:spLocks noChangeArrowheads="1"/>
              </p:cNvSpPr>
              <p:nvPr/>
            </p:nvSpPr>
            <p:spPr bwMode="auto">
              <a:xfrm>
                <a:off x="3456"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grpSp>
          <p:nvGrpSpPr>
            <p:cNvPr id="7" name="Group 84"/>
            <p:cNvGrpSpPr>
              <a:grpSpLocks/>
            </p:cNvGrpSpPr>
            <p:nvPr/>
          </p:nvGrpSpPr>
          <p:grpSpPr bwMode="auto">
            <a:xfrm>
              <a:off x="4512" y="3168"/>
              <a:ext cx="480" cy="768"/>
              <a:chOff x="2640" y="-144"/>
              <a:chExt cx="480" cy="768"/>
            </a:xfrm>
          </p:grpSpPr>
          <p:sp>
            <p:nvSpPr>
              <p:cNvPr id="92212" name="Freeform 85"/>
              <p:cNvSpPr>
                <a:spLocks/>
              </p:cNvSpPr>
              <p:nvPr/>
            </p:nvSpPr>
            <p:spPr bwMode="auto">
              <a:xfrm>
                <a:off x="2688" y="-144"/>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13" name="Line 86"/>
              <p:cNvSpPr>
                <a:spLocks noChangeShapeType="1"/>
              </p:cNvSpPr>
              <p:nvPr/>
            </p:nvSpPr>
            <p:spPr bwMode="auto">
              <a:xfrm flipH="1" flipV="1">
                <a:off x="2688" y="14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4" name="Line 87"/>
              <p:cNvSpPr>
                <a:spLocks noChangeShapeType="1"/>
              </p:cNvSpPr>
              <p:nvPr/>
            </p:nvSpPr>
            <p:spPr bwMode="auto">
              <a:xfrm flipH="1" flipV="1">
                <a:off x="2880" y="-48"/>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5" name="Line 88"/>
              <p:cNvSpPr>
                <a:spLocks noChangeShapeType="1"/>
              </p:cNvSpPr>
              <p:nvPr/>
            </p:nvSpPr>
            <p:spPr bwMode="auto">
              <a:xfrm flipH="1">
                <a:off x="2880" y="24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6" name="Line 89"/>
              <p:cNvSpPr>
                <a:spLocks noChangeShapeType="1"/>
              </p:cNvSpPr>
              <p:nvPr/>
            </p:nvSpPr>
            <p:spPr bwMode="auto">
              <a:xfrm>
                <a:off x="2880" y="24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7" name="Text Box 90"/>
              <p:cNvSpPr txBox="1">
                <a:spLocks noChangeArrowheads="1"/>
              </p:cNvSpPr>
              <p:nvPr/>
            </p:nvSpPr>
            <p:spPr bwMode="auto">
              <a:xfrm>
                <a:off x="2832" y="-5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18" name="Text Box 91"/>
              <p:cNvSpPr txBox="1">
                <a:spLocks noChangeArrowheads="1"/>
              </p:cNvSpPr>
              <p:nvPr/>
            </p:nvSpPr>
            <p:spPr bwMode="auto">
              <a:xfrm>
                <a:off x="2832"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19" name="Text Box 92"/>
              <p:cNvSpPr txBox="1">
                <a:spLocks noChangeArrowheads="1"/>
              </p:cNvSpPr>
              <p:nvPr/>
            </p:nvSpPr>
            <p:spPr bwMode="auto">
              <a:xfrm>
                <a:off x="2640"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20" name="Text Box 93"/>
              <p:cNvSpPr txBox="1">
                <a:spLocks noChangeArrowheads="1"/>
              </p:cNvSpPr>
              <p:nvPr/>
            </p:nvSpPr>
            <p:spPr bwMode="auto">
              <a:xfrm>
                <a:off x="2976"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21" name="Text Box 94"/>
              <p:cNvSpPr txBox="1">
                <a:spLocks noChangeArrowheads="1"/>
              </p:cNvSpPr>
              <p:nvPr/>
            </p:nvSpPr>
            <p:spPr bwMode="auto">
              <a:xfrm>
                <a:off x="2832"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grpSp>
        <p:grpSp>
          <p:nvGrpSpPr>
            <p:cNvPr id="8" name="Group 95"/>
            <p:cNvGrpSpPr>
              <a:grpSpLocks/>
            </p:cNvGrpSpPr>
            <p:nvPr/>
          </p:nvGrpSpPr>
          <p:grpSpPr bwMode="auto">
            <a:xfrm>
              <a:off x="4272" y="3216"/>
              <a:ext cx="480" cy="768"/>
              <a:chOff x="1488" y="192"/>
              <a:chExt cx="480" cy="768"/>
            </a:xfrm>
          </p:grpSpPr>
          <p:sp>
            <p:nvSpPr>
              <p:cNvPr id="92201" name="Line 96"/>
              <p:cNvSpPr>
                <a:spLocks noChangeShapeType="1"/>
              </p:cNvSpPr>
              <p:nvPr/>
            </p:nvSpPr>
            <p:spPr bwMode="auto">
              <a:xfrm flipH="1" flipV="1">
                <a:off x="1536"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2" name="Line 97"/>
              <p:cNvSpPr>
                <a:spLocks noChangeShapeType="1"/>
              </p:cNvSpPr>
              <p:nvPr/>
            </p:nvSpPr>
            <p:spPr bwMode="auto">
              <a:xfrm flipH="1" flipV="1">
                <a:off x="1920"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3" name="Line 98"/>
              <p:cNvSpPr>
                <a:spLocks noChangeShapeType="1"/>
              </p:cNvSpPr>
              <p:nvPr/>
            </p:nvSpPr>
            <p:spPr bwMode="auto">
              <a:xfrm flipH="1">
                <a:off x="1728"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4" name="Line 99"/>
              <p:cNvSpPr>
                <a:spLocks noChangeShapeType="1"/>
              </p:cNvSpPr>
              <p:nvPr/>
            </p:nvSpPr>
            <p:spPr bwMode="auto">
              <a:xfrm flipH="1">
                <a:off x="1920"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5" name="Line 100"/>
              <p:cNvSpPr>
                <a:spLocks noChangeShapeType="1"/>
              </p:cNvSpPr>
              <p:nvPr/>
            </p:nvSpPr>
            <p:spPr bwMode="auto">
              <a:xfrm flipH="1">
                <a:off x="1536"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6" name="Freeform 101"/>
              <p:cNvSpPr>
                <a:spLocks/>
              </p:cNvSpPr>
              <p:nvPr/>
            </p:nvSpPr>
            <p:spPr bwMode="auto">
              <a:xfrm>
                <a:off x="1536"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07" name="Text Box 102"/>
              <p:cNvSpPr txBox="1">
                <a:spLocks noChangeArrowheads="1"/>
              </p:cNvSpPr>
              <p:nvPr/>
            </p:nvSpPr>
            <p:spPr bwMode="auto">
              <a:xfrm>
                <a:off x="1824"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08" name="Text Box 103"/>
              <p:cNvSpPr txBox="1">
                <a:spLocks noChangeArrowheads="1"/>
              </p:cNvSpPr>
              <p:nvPr/>
            </p:nvSpPr>
            <p:spPr bwMode="auto">
              <a:xfrm>
                <a:off x="1488"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09" name="Text Box 104"/>
              <p:cNvSpPr txBox="1">
                <a:spLocks noChangeArrowheads="1"/>
              </p:cNvSpPr>
              <p:nvPr/>
            </p:nvSpPr>
            <p:spPr bwMode="auto">
              <a:xfrm>
                <a:off x="1824"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10" name="Text Box 105"/>
              <p:cNvSpPr txBox="1">
                <a:spLocks noChangeArrowheads="1"/>
              </p:cNvSpPr>
              <p:nvPr/>
            </p:nvSpPr>
            <p:spPr bwMode="auto">
              <a:xfrm>
                <a:off x="1680"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11" name="Text Box 106"/>
              <p:cNvSpPr txBox="1">
                <a:spLocks noChangeArrowheads="1"/>
              </p:cNvSpPr>
              <p:nvPr/>
            </p:nvSpPr>
            <p:spPr bwMode="auto">
              <a:xfrm>
                <a:off x="1488"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81" name="Line 107"/>
            <p:cNvSpPr>
              <a:spLocks noChangeShapeType="1"/>
            </p:cNvSpPr>
            <p:nvPr/>
          </p:nvSpPr>
          <p:spPr bwMode="auto">
            <a:xfrm>
              <a:off x="4320"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2" name="Text Box 108"/>
            <p:cNvSpPr txBox="1">
              <a:spLocks noChangeArrowheads="1"/>
            </p:cNvSpPr>
            <p:nvPr/>
          </p:nvSpPr>
          <p:spPr bwMode="auto">
            <a:xfrm>
              <a:off x="4176"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83" name="Line 109"/>
            <p:cNvSpPr>
              <a:spLocks noChangeShapeType="1"/>
            </p:cNvSpPr>
            <p:nvPr/>
          </p:nvSpPr>
          <p:spPr bwMode="auto">
            <a:xfrm>
              <a:off x="4704"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4" name="Text Box 110"/>
            <p:cNvSpPr txBox="1">
              <a:spLocks noChangeArrowheads="1"/>
            </p:cNvSpPr>
            <p:nvPr/>
          </p:nvSpPr>
          <p:spPr bwMode="auto">
            <a:xfrm>
              <a:off x="4608"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85" name="Line 111"/>
            <p:cNvSpPr>
              <a:spLocks noChangeShapeType="1"/>
            </p:cNvSpPr>
            <p:nvPr/>
          </p:nvSpPr>
          <p:spPr bwMode="auto">
            <a:xfrm flipH="1">
              <a:off x="4704"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6" name="Text Box 112"/>
            <p:cNvSpPr txBox="1">
              <a:spLocks noChangeArrowheads="1"/>
            </p:cNvSpPr>
            <p:nvPr/>
          </p:nvSpPr>
          <p:spPr bwMode="auto">
            <a:xfrm>
              <a:off x="5136"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87" name="Text Box 113"/>
            <p:cNvSpPr txBox="1">
              <a:spLocks noChangeArrowheads="1"/>
            </p:cNvSpPr>
            <p:nvPr/>
          </p:nvSpPr>
          <p:spPr bwMode="auto">
            <a:xfrm>
              <a:off x="1872"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macroscopic variables</a:t>
              </a:r>
            </a:p>
          </p:txBody>
        </p:sp>
        <p:grpSp>
          <p:nvGrpSpPr>
            <p:cNvPr id="9" name="Group 114"/>
            <p:cNvGrpSpPr>
              <a:grpSpLocks/>
            </p:cNvGrpSpPr>
            <p:nvPr/>
          </p:nvGrpSpPr>
          <p:grpSpPr bwMode="auto">
            <a:xfrm>
              <a:off x="2016" y="3120"/>
              <a:ext cx="864" cy="864"/>
              <a:chOff x="144" y="96"/>
              <a:chExt cx="864" cy="864"/>
            </a:xfrm>
          </p:grpSpPr>
          <p:sp>
            <p:nvSpPr>
              <p:cNvPr id="92198" name="Freeform 11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solidFill>
              <a:ln w="6350">
                <a:solidFill>
                  <a:schemeClr val="tx1"/>
                </a:solidFill>
                <a:round/>
                <a:headEnd/>
                <a:tailEnd/>
              </a:ln>
            </p:spPr>
            <p:txBody>
              <a:bodyPr wrap="none" anchor="ctr">
                <a:prstTxWarp prst="textNoShape">
                  <a:avLst/>
                </a:prstTxWarp>
              </a:bodyPr>
              <a:lstStyle/>
              <a:p>
                <a:endParaRPr lang="en-US" sz="900"/>
              </a:p>
            </p:txBody>
          </p:sp>
          <p:sp>
            <p:nvSpPr>
              <p:cNvPr id="92199" name="Freeform 11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solidFill>
              <a:ln w="6350">
                <a:solidFill>
                  <a:schemeClr val="tx1"/>
                </a:solidFill>
                <a:round/>
                <a:headEnd/>
                <a:tailEnd/>
              </a:ln>
            </p:spPr>
            <p:txBody>
              <a:bodyPr wrap="none" anchor="ctr">
                <a:prstTxWarp prst="textNoShape">
                  <a:avLst/>
                </a:prstTxWarp>
              </a:bodyPr>
              <a:lstStyle/>
              <a:p>
                <a:endParaRPr lang="en-US" sz="900"/>
              </a:p>
            </p:txBody>
          </p:sp>
          <p:sp>
            <p:nvSpPr>
              <p:cNvPr id="92200" name="Freeform 11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solidFill>
              <a:ln w="6350">
                <a:solidFill>
                  <a:schemeClr val="tx1"/>
                </a:solidFill>
                <a:round/>
                <a:headEnd/>
                <a:tailEnd/>
              </a:ln>
            </p:spPr>
            <p:txBody>
              <a:bodyPr wrap="none" anchor="ctr">
                <a:prstTxWarp prst="textNoShape">
                  <a:avLst/>
                </a:prstTxWarp>
              </a:bodyPr>
              <a:lstStyle/>
              <a:p>
                <a:endParaRPr lang="en-US" sz="900"/>
              </a:p>
            </p:txBody>
          </p:sp>
        </p:grpSp>
        <p:sp>
          <p:nvSpPr>
            <p:cNvPr id="92189" name="Line 118"/>
            <p:cNvSpPr>
              <a:spLocks noChangeShapeType="1"/>
            </p:cNvSpPr>
            <p:nvPr/>
          </p:nvSpPr>
          <p:spPr bwMode="auto">
            <a:xfrm>
              <a:off x="2016"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0" name="Text Box 119"/>
            <p:cNvSpPr txBox="1">
              <a:spLocks noChangeArrowheads="1"/>
            </p:cNvSpPr>
            <p:nvPr/>
          </p:nvSpPr>
          <p:spPr bwMode="auto">
            <a:xfrm>
              <a:off x="1872"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91" name="Line 120"/>
            <p:cNvSpPr>
              <a:spLocks noChangeShapeType="1"/>
            </p:cNvSpPr>
            <p:nvPr/>
          </p:nvSpPr>
          <p:spPr bwMode="auto">
            <a:xfrm>
              <a:off x="2400"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2" name="Text Box 121"/>
            <p:cNvSpPr txBox="1">
              <a:spLocks noChangeArrowheads="1"/>
            </p:cNvSpPr>
            <p:nvPr/>
          </p:nvSpPr>
          <p:spPr bwMode="auto">
            <a:xfrm>
              <a:off x="2304"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93" name="Line 122"/>
            <p:cNvSpPr>
              <a:spLocks noChangeShapeType="1"/>
            </p:cNvSpPr>
            <p:nvPr/>
          </p:nvSpPr>
          <p:spPr bwMode="auto">
            <a:xfrm flipH="1">
              <a:off x="2400"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4" name="Text Box 123"/>
            <p:cNvSpPr txBox="1">
              <a:spLocks noChangeArrowheads="1"/>
            </p:cNvSpPr>
            <p:nvPr/>
          </p:nvSpPr>
          <p:spPr bwMode="auto">
            <a:xfrm>
              <a:off x="2832"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95" name="AutoShape 124"/>
            <p:cNvSpPr>
              <a:spLocks/>
            </p:cNvSpPr>
            <p:nvPr/>
          </p:nvSpPr>
          <p:spPr bwMode="auto">
            <a:xfrm>
              <a:off x="2976" y="3072"/>
              <a:ext cx="96" cy="960"/>
            </a:xfrm>
            <a:prstGeom prst="leftBrace">
              <a:avLst>
                <a:gd name="adj1" fmla="val 83333"/>
                <a:gd name="adj2" fmla="val 50000"/>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6" name="Line 125"/>
            <p:cNvSpPr>
              <a:spLocks noChangeShapeType="1"/>
            </p:cNvSpPr>
            <p:nvPr/>
          </p:nvSpPr>
          <p:spPr bwMode="auto">
            <a:xfrm flipH="1">
              <a:off x="2736" y="3552"/>
              <a:ext cx="240" cy="0"/>
            </a:xfrm>
            <a:prstGeom prst="line">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7" name="Oval 126"/>
            <p:cNvSpPr>
              <a:spLocks noChangeArrowheads="1"/>
            </p:cNvSpPr>
            <p:nvPr/>
          </p:nvSpPr>
          <p:spPr bwMode="auto">
            <a:xfrm>
              <a:off x="2640" y="3504"/>
              <a:ext cx="96" cy="96"/>
            </a:xfrm>
            <a:prstGeom prst="ellipse">
              <a:avLst/>
            </a:prstGeom>
            <a:solidFill>
              <a:srgbClr val="CCCCCC"/>
            </a:solidFill>
            <a:ln w="6350">
              <a:solidFill>
                <a:schemeClr val="tx1"/>
              </a:solidFill>
              <a:prstDash val="dash"/>
              <a:round/>
              <a:headEnd/>
              <a:tailEnd/>
            </a:ln>
          </p:spPr>
          <p:txBody>
            <a:bodyPr wrap="none" anchor="ctr">
              <a:prstTxWarp prst="textNoShape">
                <a:avLst/>
              </a:prstTxWarp>
            </a:bodyPr>
            <a:lstStyle/>
            <a:p>
              <a:endParaRPr lang="en-US" sz="9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AE62F10-0226-5646-8445-AF22952C4643}" type="slidenum">
              <a:rPr lang="en-US" smtClean="0"/>
              <a:pPr/>
              <a:t>22</a:t>
            </a:fld>
            <a:endParaRPr lang="en-US" smtClean="0"/>
          </a:p>
        </p:txBody>
      </p:sp>
      <p:sp>
        <p:nvSpPr>
          <p:cNvPr id="92164" name="Rectangle 2"/>
          <p:cNvSpPr>
            <a:spLocks noGrp="1" noChangeArrowheads="1"/>
          </p:cNvSpPr>
          <p:nvPr>
            <p:ph type="title"/>
          </p:nvPr>
        </p:nvSpPr>
        <p:spPr>
          <a:xfrm>
            <a:off x="0" y="0"/>
            <a:ext cx="9144000" cy="914400"/>
          </a:xfrm>
          <a:noFill/>
        </p:spPr>
        <p:txBody>
          <a:bodyPr/>
          <a:lstStyle/>
          <a:p>
            <a:pPr eaLnBrk="1" hangingPunct="1"/>
            <a:r>
              <a:rPr lang="en-US"/>
              <a:t>LBMHD</a:t>
            </a:r>
          </a:p>
        </p:txBody>
      </p:sp>
      <p:sp>
        <p:nvSpPr>
          <p:cNvPr id="92165" name="Rectangle 3"/>
          <p:cNvSpPr>
            <a:spLocks noGrp="1" noChangeArrowheads="1"/>
          </p:cNvSpPr>
          <p:nvPr>
            <p:ph type="body" idx="1"/>
          </p:nvPr>
        </p:nvSpPr>
        <p:spPr>
          <a:xfrm>
            <a:off x="455613" y="1143000"/>
            <a:ext cx="8226425" cy="5715000"/>
          </a:xfrm>
          <a:noFill/>
        </p:spPr>
        <p:txBody>
          <a:bodyPr/>
          <a:lstStyle/>
          <a:p>
            <a:pPr eaLnBrk="1" hangingPunct="1"/>
            <a:r>
              <a:rPr lang="en-US" sz="1800" dirty="0" smtClean="0"/>
              <a:t>Code Structure</a:t>
            </a:r>
          </a:p>
          <a:p>
            <a:pPr lvl="1" eaLnBrk="1" hangingPunct="1"/>
            <a:r>
              <a:rPr lang="en-US" sz="1600" dirty="0" smtClean="0"/>
              <a:t>time evolution through a series of </a:t>
            </a:r>
            <a:r>
              <a:rPr lang="en-US" sz="1600" i="1" dirty="0" smtClean="0"/>
              <a:t>collision( )</a:t>
            </a:r>
            <a:r>
              <a:rPr lang="en-US" sz="1600" dirty="0" smtClean="0"/>
              <a:t> and </a:t>
            </a:r>
            <a:r>
              <a:rPr lang="en-US" sz="1600" i="1" dirty="0" smtClean="0"/>
              <a:t>stream( )</a:t>
            </a:r>
            <a:r>
              <a:rPr lang="en-US" sz="1600" dirty="0" smtClean="0"/>
              <a:t> functions</a:t>
            </a:r>
          </a:p>
          <a:p>
            <a:pPr eaLnBrk="1" hangingPunct="1"/>
            <a:r>
              <a:rPr lang="en-US" sz="1800" i="1" dirty="0" smtClean="0"/>
              <a:t>stream( )</a:t>
            </a:r>
          </a:p>
          <a:p>
            <a:pPr lvl="1"/>
            <a:r>
              <a:rPr lang="en-US" sz="1600" dirty="0" smtClean="0"/>
              <a:t>performs a ghost zone exchange of data to facilitate distributed memory implementations as well as boundary conditions</a:t>
            </a:r>
          </a:p>
          <a:p>
            <a:pPr lvl="1"/>
            <a:r>
              <a:rPr lang="en-US" sz="1600" dirty="0" smtClean="0"/>
              <a:t>should constitute 10% of the runtime</a:t>
            </a:r>
          </a:p>
          <a:p>
            <a:pPr eaLnBrk="1" hangingPunct="1"/>
            <a:r>
              <a:rPr lang="en-US" sz="1800" i="1" dirty="0" smtClean="0"/>
              <a:t>collision( )</a:t>
            </a:r>
            <a:r>
              <a:rPr lang="en-US" sz="1800" dirty="0" smtClean="0"/>
              <a:t>’</a:t>
            </a:r>
            <a:r>
              <a:rPr lang="en-US" sz="1800" dirty="0" err="1" smtClean="0"/>
              <a:t>s</a:t>
            </a:r>
            <a:r>
              <a:rPr lang="en-US" sz="1800" i="1" dirty="0" smtClean="0"/>
              <a:t> </a:t>
            </a:r>
            <a:r>
              <a:rPr lang="en-US" sz="1800" dirty="0" smtClean="0"/>
              <a:t>Arithmetic </a:t>
            </a:r>
            <a:r>
              <a:rPr lang="en-US" sz="1800" dirty="0"/>
              <a:t>Intensity:</a:t>
            </a:r>
          </a:p>
          <a:p>
            <a:pPr lvl="1" eaLnBrk="1" hangingPunct="1"/>
            <a:r>
              <a:rPr lang="en-US" sz="1400" dirty="0"/>
              <a:t>Must read 73 doubles, and update 79 doubles per lattice update (1216 bytes)</a:t>
            </a:r>
          </a:p>
          <a:p>
            <a:pPr lvl="1" eaLnBrk="1" hangingPunct="1"/>
            <a:r>
              <a:rPr lang="en-US" sz="1400" dirty="0"/>
              <a:t>Requires about 1300 floating point operations per lattice update</a:t>
            </a:r>
          </a:p>
          <a:p>
            <a:pPr lvl="1" eaLnBrk="1" hangingPunct="1"/>
            <a:r>
              <a:rPr lang="en-US" sz="1400" b="1" dirty="0">
                <a:solidFill>
                  <a:srgbClr val="0000FF"/>
                </a:solidFill>
              </a:rPr>
              <a:t>Just over 1.0 flops/byte (</a:t>
            </a:r>
            <a:r>
              <a:rPr lang="en-US" sz="1400" b="1" dirty="0" smtClean="0">
                <a:solidFill>
                  <a:srgbClr val="0000FF"/>
                </a:solidFill>
              </a:rPr>
              <a:t>ideal architecture)</a:t>
            </a:r>
          </a:p>
          <a:p>
            <a:pPr lvl="1" eaLnBrk="1" hangingPunct="1"/>
            <a:r>
              <a:rPr lang="en-US" sz="1400" dirty="0" smtClean="0"/>
              <a:t>Suggests LBMHD is</a:t>
            </a:r>
            <a:r>
              <a:rPr lang="en-US" sz="1400" b="1" dirty="0" smtClean="0">
                <a:solidFill>
                  <a:srgbClr val="0000FF"/>
                </a:solidFill>
              </a:rPr>
              <a:t> </a:t>
            </a:r>
            <a:r>
              <a:rPr lang="en-US" sz="1400" b="1" dirty="0" smtClean="0">
                <a:solidFill>
                  <a:srgbClr val="FF0080"/>
                </a:solidFill>
              </a:rPr>
              <a:t>memory-bound</a:t>
            </a:r>
            <a:r>
              <a:rPr lang="en-US" sz="1400" dirty="0" smtClean="0">
                <a:solidFill>
                  <a:srgbClr val="FF0080"/>
                </a:solidFill>
              </a:rPr>
              <a:t> </a:t>
            </a:r>
            <a:r>
              <a:rPr lang="en-US" sz="1400" dirty="0" smtClean="0"/>
              <a:t>on the Cray XT4/XE6.</a:t>
            </a:r>
          </a:p>
          <a:p>
            <a:pPr eaLnBrk="1" hangingPunct="1"/>
            <a:endParaRPr lang="en-US" sz="1800" dirty="0" smtClean="0"/>
          </a:p>
          <a:p>
            <a:pPr eaLnBrk="1" hangingPunct="1"/>
            <a:r>
              <a:rPr lang="en-US" sz="1800" dirty="0" smtClean="0"/>
              <a:t>Structure-of-arrays layout (component’s are separated) ensures that cache </a:t>
            </a:r>
            <a:r>
              <a:rPr lang="en-US" sz="1800" dirty="0"/>
              <a:t>capacity requirements are independent of problem size</a:t>
            </a:r>
            <a:endParaRPr lang="en-US" sz="1800" dirty="0" smtClean="0"/>
          </a:p>
          <a:p>
            <a:pPr eaLnBrk="1" hangingPunct="1"/>
            <a:r>
              <a:rPr lang="en-US" sz="1800" dirty="0" smtClean="0"/>
              <a:t>However, TLB capacity &amp; streams increases to &gt;150 entries</a:t>
            </a:r>
          </a:p>
          <a:p>
            <a:pPr eaLnBrk="1" hangingPunct="1"/>
            <a:endParaRPr lang="en-US" sz="1800" dirty="0" smtClean="0"/>
          </a:p>
          <a:p>
            <a:pPr eaLnBrk="1" hangingPunct="1"/>
            <a:r>
              <a:rPr lang="en-US" sz="1800" dirty="0" smtClean="0"/>
              <a:t>periodic boundary conditions</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LBMHD Stencil</a:t>
            </a:r>
            <a:endParaRPr lang="en-US" dirty="0"/>
          </a:p>
        </p:txBody>
      </p:sp>
      <p:sp>
        <p:nvSpPr>
          <p:cNvPr id="3" name="Content Placeholder 2"/>
          <p:cNvSpPr>
            <a:spLocks noGrp="1"/>
          </p:cNvSpPr>
          <p:nvPr>
            <p:ph idx="1"/>
          </p:nvPr>
        </p:nvSpPr>
        <p:spPr/>
        <p:txBody>
          <a:bodyPr/>
          <a:lstStyle/>
          <a:p>
            <a:r>
              <a:rPr lang="en-US" dirty="0" smtClean="0"/>
              <a:t>Simplified example reading from 9 arrays and writing to 9 arrays</a:t>
            </a:r>
          </a:p>
          <a:p>
            <a:r>
              <a:rPr lang="en-US" dirty="0" smtClean="0"/>
              <a:t>Actual LBMHD reads 73, writes 79 arrays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23</a:t>
            </a:fld>
            <a:endParaRPr lang="en-US"/>
          </a:p>
        </p:txBody>
      </p:sp>
      <p:pic>
        <p:nvPicPr>
          <p:cNvPr id="5" name="Picture 4" descr="memory_latti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667000"/>
            <a:ext cx="9144000" cy="3810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9"/>
          <p:cNvSpPr>
            <a:spLocks noGrp="1" noChangeArrowheads="1"/>
          </p:cNvSpPr>
          <p:nvPr>
            <p:ph type="sldNum" sz="quarter" idx="10"/>
          </p:nvPr>
        </p:nvSpPr>
        <p:spPr bwMode="auto">
          <a:noFill/>
          <a:ln>
            <a:miter lim="800000"/>
            <a:headEnd/>
            <a:tailEnd/>
          </a:ln>
        </p:spPr>
        <p:txBody>
          <a:bodyPr wrap="square" numCol="1" anchorCtr="0" compatLnSpc="1">
            <a:prstTxWarp prst="textNoShape">
              <a:avLst/>
            </a:prstTxWarp>
          </a:bodyPr>
          <a:lstStyle/>
          <a:p>
            <a:fld id="{BB43FFC1-1147-C64B-A3BF-FE4A484D3651}" type="slidenum">
              <a:rPr lang="en-US" smtClean="0"/>
              <a:pPr/>
              <a:t>24</a:t>
            </a:fld>
            <a:endParaRPr lang="en-US" smtClean="0"/>
          </a:p>
        </p:txBody>
      </p:sp>
      <p:sp>
        <p:nvSpPr>
          <p:cNvPr id="134147" name="Rectangle 2"/>
          <p:cNvSpPr>
            <a:spLocks noGrp="1" noChangeArrowheads="1"/>
          </p:cNvSpPr>
          <p:nvPr>
            <p:ph type="ctrTitle"/>
          </p:nvPr>
        </p:nvSpPr>
        <p:spPr/>
        <p:txBody>
          <a:bodyPr/>
          <a:lstStyle/>
          <a:p>
            <a:pPr eaLnBrk="1" hangingPunct="1"/>
            <a:r>
              <a:rPr lang="en-US" sz="4800" dirty="0" smtClean="0"/>
              <a:t>Results</a:t>
            </a:r>
            <a:endParaRPr lang="en-US" sz="4800" dirty="0"/>
          </a:p>
        </p:txBody>
      </p:sp>
      <p:sp>
        <p:nvSpPr>
          <p:cNvPr id="134148" name="Rectangle 3"/>
          <p:cNvSpPr>
            <a:spLocks noGrp="1" noChangeArrowheads="1"/>
          </p:cNvSpPr>
          <p:nvPr>
            <p:ph type="subTitle" idx="1"/>
          </p:nvPr>
        </p:nvSpPr>
        <p:spPr/>
        <p:txBody>
          <a:bodyPr/>
          <a:lstStyle/>
          <a:p>
            <a:pPr algn="l" eaLnBrk="1" hangingPunct="1"/>
            <a:r>
              <a:rPr lang="en-US" dirty="0" smtClean="0"/>
              <a:t>Explored performance on 3 </a:t>
            </a:r>
            <a:r>
              <a:rPr lang="en-US" dirty="0" err="1" smtClean="0"/>
              <a:t>ultrascale</a:t>
            </a:r>
            <a:r>
              <a:rPr lang="en-US" dirty="0" smtClean="0"/>
              <a:t> machines using 2048 nodes on each and running a 1GB, 4GB, and if possible 16GB(per node) problem size.</a:t>
            </a:r>
          </a:p>
          <a:p>
            <a:pPr algn="l" eaLnBrk="1" hangingPunct="1"/>
            <a:endParaRPr lang="en-US" dirty="0" smtClean="0"/>
          </a:p>
          <a:p>
            <a:pPr algn="l">
              <a:buFont typeface="Arial"/>
              <a:buChar char="•"/>
            </a:pPr>
            <a:r>
              <a:rPr lang="en-US" dirty="0" smtClean="0"/>
              <a:t>IBM Blue Gene/P at Argonne (Intrepid)	8,192 cores</a:t>
            </a:r>
          </a:p>
          <a:p>
            <a:pPr algn="l" eaLnBrk="1" hangingPunct="1">
              <a:buFont typeface="Arial"/>
              <a:buChar char="•"/>
            </a:pPr>
            <a:r>
              <a:rPr lang="en-US" dirty="0" smtClean="0"/>
              <a:t>Cray XT4 at NERSC (Franklin)		8,192 cores</a:t>
            </a:r>
          </a:p>
          <a:p>
            <a:pPr algn="l" eaLnBrk="1" hangingPunct="1">
              <a:buFont typeface="Arial"/>
              <a:buChar char="•"/>
            </a:pPr>
            <a:r>
              <a:rPr lang="en-US" dirty="0" smtClean="0"/>
              <a:t>Cray XE6 at NERSC (Hopper)		49,152 cores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Overall, we see speedups of up to 3.4x</a:t>
            </a:r>
          </a:p>
          <a:p>
            <a:endParaRPr lang="en-US" sz="1600" dirty="0" smtClean="0"/>
          </a:p>
          <a:p>
            <a:r>
              <a:rPr lang="en-US" sz="1600" dirty="0" smtClean="0"/>
              <a:t>As problem size increased, so to does performance.  However, the value of threading is diminished.</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25</a:t>
            </a:fld>
            <a:endParaRPr lang="en-US"/>
          </a:p>
        </p:txBody>
      </p:sp>
      <p:pic>
        <p:nvPicPr>
          <p:cNvPr id="7" name="Picture 6" descr="per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371600"/>
            <a:ext cx="4572000" cy="4572000"/>
          </a:xfrm>
          <a:prstGeom prst="rect">
            <a:avLst/>
          </a:prstGeom>
        </p:spPr>
      </p:pic>
      <p:sp>
        <p:nvSpPr>
          <p:cNvPr id="6" name="TextBox 5"/>
          <p:cNvSpPr txBox="1"/>
          <p:nvPr/>
        </p:nvSpPr>
        <p:spPr>
          <a:xfrm>
            <a:off x="5105400" y="5943600"/>
            <a:ext cx="1054495" cy="276999"/>
          </a:xfrm>
          <a:prstGeom prst="rect">
            <a:avLst/>
          </a:prstGeom>
          <a:noFill/>
        </p:spPr>
        <p:txBody>
          <a:bodyPr wrap="none" rtlCol="0">
            <a:spAutoFit/>
          </a:bodyPr>
          <a:lstStyle/>
          <a:p>
            <a:r>
              <a:rPr lang="en-US" sz="1200" dirty="0" smtClean="0"/>
              <a:t>Blue Gene/P</a:t>
            </a:r>
            <a:endParaRPr lang="en-US" sz="1200" dirty="0"/>
          </a:p>
        </p:txBody>
      </p:sp>
      <p:sp>
        <p:nvSpPr>
          <p:cNvPr id="8" name="TextBox 7"/>
          <p:cNvSpPr txBox="1"/>
          <p:nvPr/>
        </p:nvSpPr>
        <p:spPr>
          <a:xfrm>
            <a:off x="6200893" y="5939135"/>
            <a:ext cx="1139930" cy="461665"/>
          </a:xfrm>
          <a:prstGeom prst="rect">
            <a:avLst/>
          </a:prstGeom>
          <a:noFill/>
        </p:spPr>
        <p:txBody>
          <a:bodyPr wrap="none" rtlCol="0">
            <a:spAutoFit/>
          </a:bodyPr>
          <a:lstStyle/>
          <a:p>
            <a:pPr algn="ctr"/>
            <a:r>
              <a:rPr lang="en-US" sz="1200" dirty="0" smtClean="0"/>
              <a:t>1P Quad-core</a:t>
            </a:r>
          </a:p>
          <a:p>
            <a:pPr algn="ctr"/>
            <a:r>
              <a:rPr lang="en-US" sz="1200" dirty="0" smtClean="0"/>
              <a:t>Opteron</a:t>
            </a:r>
            <a:endParaRPr lang="en-US" sz="1200" dirty="0"/>
          </a:p>
        </p:txBody>
      </p:sp>
      <p:sp>
        <p:nvSpPr>
          <p:cNvPr id="9" name="TextBox 8"/>
          <p:cNvSpPr txBox="1"/>
          <p:nvPr/>
        </p:nvSpPr>
        <p:spPr>
          <a:xfrm>
            <a:off x="7875042" y="5943600"/>
            <a:ext cx="934646" cy="461665"/>
          </a:xfrm>
          <a:prstGeom prst="rect">
            <a:avLst/>
          </a:prstGeom>
          <a:noFill/>
        </p:spPr>
        <p:txBody>
          <a:bodyPr wrap="none" rtlCol="0">
            <a:spAutoFit/>
          </a:bodyPr>
          <a:lstStyle/>
          <a:p>
            <a:pPr algn="ctr"/>
            <a:r>
              <a:rPr lang="en-US" sz="1200" dirty="0" smtClean="0"/>
              <a:t>2P 12-core</a:t>
            </a:r>
          </a:p>
          <a:p>
            <a:pPr algn="ctr"/>
            <a:r>
              <a:rPr lang="en-US" sz="1200" dirty="0" smtClean="0"/>
              <a:t>Opteron</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i="1" dirty="0" smtClean="0">
                <a:solidFill>
                  <a:srgbClr val="FF0080"/>
                </a:solidFill>
              </a:rPr>
              <a:t>For small problems, MPI time can dominate runtime on Hopper</a:t>
            </a:r>
          </a:p>
          <a:p>
            <a:r>
              <a:rPr lang="en-US" sz="1600" b="1" i="1" dirty="0" smtClean="0">
                <a:solidFill>
                  <a:srgbClr val="FF0080"/>
                </a:solidFill>
              </a:rPr>
              <a:t>Threading mitigates this</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26</a:t>
            </a:fld>
            <a:endParaRPr lang="en-US"/>
          </a:p>
        </p:txBody>
      </p:sp>
      <p:pic>
        <p:nvPicPr>
          <p:cNvPr id="6" name="Picture 5" descr="comm_1g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dirty="0" smtClean="0">
                <a:solidFill>
                  <a:srgbClr val="0000FF"/>
                </a:solidFill>
              </a:rPr>
              <a:t>For large problems, MPI time remains a small fraction of overall time</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27</a:t>
            </a:fld>
            <a:endParaRPr lang="en-US"/>
          </a:p>
        </p:txBody>
      </p:sp>
      <p:pic>
        <p:nvPicPr>
          <p:cNvPr id="7" name="Picture 6" descr="comm_ma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800" dirty="0" smtClean="0"/>
              <a:t>Ultimately, energy is becoming the great equalizer among machines.</a:t>
            </a:r>
          </a:p>
          <a:p>
            <a:endParaRPr lang="en-US" sz="1800" dirty="0" smtClean="0"/>
          </a:p>
          <a:p>
            <a:r>
              <a:rPr lang="en-US" sz="1800" dirty="0" smtClean="0"/>
              <a:t>Hoper has 6x the cores, but burns 15x the power of Intrepid.  </a:t>
            </a:r>
          </a:p>
          <a:p>
            <a:endParaRPr lang="en-US" sz="1800" dirty="0" smtClean="0"/>
          </a:p>
          <a:p>
            <a:r>
              <a:rPr lang="en-US" sz="1800" dirty="0" smtClean="0"/>
              <a:t>To visualize this, we explore energy efficiency (</a:t>
            </a:r>
            <a:r>
              <a:rPr lang="en-US" sz="1800" dirty="0" err="1" smtClean="0"/>
              <a:t>Mflop/s</a:t>
            </a:r>
            <a:r>
              <a:rPr lang="en-US" sz="1800" dirty="0" smtClean="0"/>
              <a:t> per Watt)</a:t>
            </a:r>
          </a:p>
          <a:p>
            <a:endParaRPr lang="en-US" sz="1800" dirty="0" smtClean="0"/>
          </a:p>
          <a:p>
            <a:endParaRPr lang="en-US" sz="1800" dirty="0" smtClean="0"/>
          </a:p>
          <a:p>
            <a:r>
              <a:rPr lang="en-US" sz="1800" dirty="0" smtClean="0"/>
              <a:t>Clearly, despite the performance differences, energy efficiency is remarkably similar.</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28</a:t>
            </a:fld>
            <a:endParaRPr lang="en-US"/>
          </a:p>
        </p:txBody>
      </p:sp>
      <p:pic>
        <p:nvPicPr>
          <p:cNvPr id="6" name="Picture 5" descr="powe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2057400"/>
            <a:ext cx="4572000" cy="38135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PDEs</a:t>
            </a:r>
            <a:r>
              <a:rPr lang="en-US" dirty="0" smtClean="0"/>
              <a:t> on Structured Grids:</a:t>
            </a:r>
            <a:br>
              <a:rPr lang="en-US" dirty="0" smtClean="0"/>
            </a:br>
            <a:r>
              <a:rPr lang="en-US" dirty="0" smtClean="0"/>
              <a:t>High-order Wave Equation Stencils</a:t>
            </a:r>
            <a:endParaRPr lang="en-US" dirty="0"/>
          </a:p>
        </p:txBody>
      </p:sp>
      <p:sp>
        <p:nvSpPr>
          <p:cNvPr id="5" name="Subtitle 4"/>
          <p:cNvSpPr>
            <a:spLocks noGrp="1"/>
          </p:cNvSpPr>
          <p:nvPr>
            <p:ph type="subTitle" idx="1"/>
          </p:nvPr>
        </p:nvSpPr>
        <p:spPr/>
        <p:txBody>
          <a:bodyPr/>
          <a:lstStyle/>
          <a:p>
            <a:pPr algn="l"/>
            <a:r>
              <a:rPr lang="en-US" sz="1200" dirty="0" smtClean="0"/>
              <a:t>J. </a:t>
            </a:r>
            <a:r>
              <a:rPr lang="en-US" sz="1200" dirty="0" err="1" smtClean="0"/>
              <a:t>Kreuger</a:t>
            </a:r>
            <a:r>
              <a:rPr lang="en-US" sz="1200" dirty="0" smtClean="0"/>
              <a:t>, D. </a:t>
            </a:r>
            <a:r>
              <a:rPr lang="en-US" sz="1200" dirty="0" err="1" smtClean="0"/>
              <a:t>Donofrio</a:t>
            </a:r>
            <a:r>
              <a:rPr lang="en-US" sz="1200" dirty="0" smtClean="0"/>
              <a:t>, J. </a:t>
            </a:r>
            <a:r>
              <a:rPr lang="en-US" sz="1200" dirty="0" err="1" smtClean="0"/>
              <a:t>Shalf</a:t>
            </a:r>
            <a:r>
              <a:rPr lang="en-US" sz="1200" dirty="0" smtClean="0"/>
              <a:t>, M. </a:t>
            </a:r>
            <a:r>
              <a:rPr lang="en-US" sz="1200" dirty="0" err="1" smtClean="0"/>
              <a:t>Mohiyuddin</a:t>
            </a:r>
            <a:r>
              <a:rPr lang="en-US" sz="1200" dirty="0" smtClean="0"/>
              <a:t>, S. Williams, L. </a:t>
            </a:r>
            <a:r>
              <a:rPr lang="en-US" sz="1200" dirty="0" err="1" smtClean="0"/>
              <a:t>Oliker</a:t>
            </a:r>
            <a:r>
              <a:rPr lang="en-US" sz="1200" dirty="0" smtClean="0"/>
              <a:t>, F.J. </a:t>
            </a:r>
            <a:r>
              <a:rPr lang="en-US" sz="1200" dirty="0" err="1" smtClean="0"/>
              <a:t>Pfreundt</a:t>
            </a:r>
            <a:r>
              <a:rPr lang="en-US" sz="1200" dirty="0" smtClean="0"/>
              <a:t>, "Hardware/Software Co-design for Energy-</a:t>
            </a:r>
            <a:r>
              <a:rPr lang="en-US" sz="1200" dirty="0" err="1" smtClean="0"/>
              <a:t>Efﬁcient</a:t>
            </a:r>
            <a:r>
              <a:rPr lang="en-US" sz="1200" dirty="0" smtClean="0"/>
              <a:t> Seismic Modeling", (to appear at) Supercomputing (SC), 2011. </a:t>
            </a:r>
            <a:endParaRPr lang="en-US" sz="12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688060-3351-004F-BDDD-4D2330D7A4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143000"/>
            <a:ext cx="8688387" cy="5256213"/>
          </a:xfrm>
        </p:spPr>
        <p:txBody>
          <a:bodyPr/>
          <a:lstStyle/>
          <a:p>
            <a:r>
              <a:rPr lang="en-US" dirty="0" smtClean="0"/>
              <a:t>8</a:t>
            </a:r>
            <a:r>
              <a:rPr lang="en-US" baseline="30000" dirty="0" smtClean="0"/>
              <a:t>th</a:t>
            </a:r>
            <a:r>
              <a:rPr lang="en-US" dirty="0" smtClean="0"/>
              <a:t> Order Finite Difference </a:t>
            </a:r>
            <a:r>
              <a:rPr lang="en-US" b="1" dirty="0" smtClean="0"/>
              <a:t>isotropic, inhomogeneous </a:t>
            </a:r>
            <a:r>
              <a:rPr lang="en-US" dirty="0" smtClean="0"/>
              <a:t>wave equation:</a:t>
            </a:r>
          </a:p>
          <a:p>
            <a:pPr lvl="1">
              <a:buNone/>
            </a:pPr>
            <a:r>
              <a:rPr lang="en-US" sz="1300" dirty="0" smtClean="0">
                <a:latin typeface="Lucida Console"/>
                <a:cs typeface="Lucida Console"/>
              </a:rPr>
              <a:t>for all </a:t>
            </a:r>
            <a:r>
              <a:rPr lang="en-US" sz="1300" dirty="0" err="1" smtClean="0">
                <a:latin typeface="Lucida Console"/>
                <a:cs typeface="Lucida Console"/>
              </a:rPr>
              <a:t>x,y,z</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coeff[0]*</a:t>
            </a:r>
            <a:r>
              <a:rPr lang="en-US" sz="1300" dirty="0" err="1" smtClean="0">
                <a:latin typeface="Lucida Console"/>
                <a:cs typeface="Lucida Console"/>
              </a:rPr>
              <a:t>u[x,y,z,t</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for(r</a:t>
            </a:r>
            <a:r>
              <a:rPr lang="en-US" sz="1300" dirty="0" smtClean="0">
                <a:latin typeface="Lucida Console"/>
                <a:cs typeface="Lucida Console"/>
              </a:rPr>
              <a:t>=1;r&lt;=4;r++){</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a:t>
            </a:r>
            <a:r>
              <a:rPr lang="en-US" sz="1300" dirty="0" err="1" smtClean="0">
                <a:latin typeface="Lucida Console"/>
                <a:cs typeface="Lucida Console"/>
              </a:rPr>
              <a:t>coeff[r</a:t>
            </a:r>
            <a:r>
              <a:rPr lang="en-US" sz="1300" dirty="0" smtClean="0">
                <a:latin typeface="Lucida Console"/>
                <a:cs typeface="Lucida Console"/>
              </a:rPr>
              <a:t>]*( </a:t>
            </a:r>
            <a:r>
              <a:rPr lang="en-US" sz="1300" dirty="0" err="1" smtClean="0">
                <a:latin typeface="Lucida Console"/>
                <a:cs typeface="Lucida Console"/>
              </a:rPr>
              <a:t>u[x,y,z+r,t</a:t>
            </a:r>
            <a:r>
              <a:rPr lang="en-US" sz="1300" dirty="0" smtClean="0">
                <a:latin typeface="Lucida Console"/>
                <a:cs typeface="Lucida Console"/>
              </a:rPr>
              <a:t>] + </a:t>
            </a:r>
            <a:r>
              <a:rPr lang="en-US" sz="1300" dirty="0" err="1" smtClean="0">
                <a:latin typeface="Lucida Console"/>
                <a:cs typeface="Lucida Console"/>
              </a:rPr>
              <a:t>u[x,y,z-r,t</a:t>
            </a:r>
            <a:r>
              <a:rPr lang="en-US" sz="1300" dirty="0" smtClean="0">
                <a:latin typeface="Lucida Console"/>
                <a:cs typeface="Lucida Console"/>
              </a:rPr>
              <a:t>] +</a:t>
            </a:r>
          </a:p>
          <a:p>
            <a:pPr lvl="1">
              <a:buNone/>
            </a:pPr>
            <a:r>
              <a:rPr lang="en-US" sz="1300" dirty="0" smtClean="0">
                <a:latin typeface="Lucida Console"/>
                <a:cs typeface="Lucida Console"/>
              </a:rPr>
              <a:t>                            </a:t>
            </a:r>
            <a:r>
              <a:rPr lang="en-US" sz="1300" dirty="0" err="1" smtClean="0">
                <a:latin typeface="Lucida Console"/>
                <a:cs typeface="Lucida Console"/>
              </a:rPr>
              <a:t>u[x,y+r,z,t</a:t>
            </a:r>
            <a:r>
              <a:rPr lang="en-US" sz="1300" dirty="0" smtClean="0">
                <a:latin typeface="Lucida Console"/>
                <a:cs typeface="Lucida Console"/>
              </a:rPr>
              <a:t>] + </a:t>
            </a:r>
            <a:r>
              <a:rPr lang="en-US" sz="1300" dirty="0" err="1" smtClean="0">
                <a:latin typeface="Lucida Console"/>
                <a:cs typeface="Lucida Console"/>
              </a:rPr>
              <a:t>u[x,y-r,z,t</a:t>
            </a:r>
            <a:r>
              <a:rPr lang="en-US" sz="1300" dirty="0" smtClean="0">
                <a:latin typeface="Lucida Console"/>
                <a:cs typeface="Lucida Console"/>
              </a:rPr>
              <a:t>] + </a:t>
            </a:r>
          </a:p>
          <a:p>
            <a:pPr lvl="1">
              <a:buNone/>
            </a:pPr>
            <a:r>
              <a:rPr lang="en-US" sz="1300" dirty="0" smtClean="0">
                <a:latin typeface="Lucida Console"/>
                <a:cs typeface="Lucida Console"/>
              </a:rPr>
              <a:t>                            </a:t>
            </a:r>
            <a:r>
              <a:rPr lang="en-US" sz="1300" dirty="0" err="1" smtClean="0">
                <a:latin typeface="Lucida Console"/>
                <a:cs typeface="Lucida Console"/>
              </a:rPr>
              <a:t>u[x+r,y,z,t</a:t>
            </a:r>
            <a:r>
              <a:rPr lang="en-US" sz="1300" dirty="0" smtClean="0">
                <a:latin typeface="Lucida Console"/>
                <a:cs typeface="Lucida Console"/>
              </a:rPr>
              <a:t>] + </a:t>
            </a:r>
            <a:r>
              <a:rPr lang="en-US" sz="1300" dirty="0" err="1" smtClean="0">
                <a:latin typeface="Lucida Console"/>
                <a:cs typeface="Lucida Console"/>
              </a:rPr>
              <a:t>u[x-r,y,z,t</a:t>
            </a:r>
            <a:r>
              <a:rPr lang="en-US" sz="1300" dirty="0" smtClean="0">
                <a:latin typeface="Lucida Console"/>
                <a:cs typeface="Lucida Console"/>
              </a:rPr>
              <a:t>]   );</a:t>
            </a:r>
          </a:p>
          <a:p>
            <a:pPr lvl="1">
              <a:buNone/>
            </a:pPr>
            <a:r>
              <a:rPr lang="en-US" sz="1300" dirty="0" smtClean="0">
                <a:latin typeface="Lucida Console"/>
                <a:cs typeface="Lucida Console"/>
              </a:rPr>
              <a:t>  }</a:t>
            </a:r>
          </a:p>
          <a:p>
            <a:pPr lvl="1">
              <a:buNone/>
            </a:pPr>
            <a:r>
              <a:rPr lang="en-US" sz="1300" dirty="0" smtClean="0">
                <a:latin typeface="Lucida Console"/>
                <a:cs typeface="Lucida Console"/>
              </a:rPr>
              <a:t>  u[x,y,z,t+1] = 2.0*</a:t>
            </a:r>
            <a:r>
              <a:rPr lang="en-US" sz="1300" dirty="0" err="1" smtClean="0">
                <a:latin typeface="Lucida Console"/>
                <a:cs typeface="Lucida Console"/>
              </a:rPr>
              <a:t>u[x,y,z,t</a:t>
            </a:r>
            <a:r>
              <a:rPr lang="en-US" sz="1300" dirty="0" smtClean="0">
                <a:latin typeface="Lucida Console"/>
                <a:cs typeface="Lucida Console"/>
              </a:rPr>
              <a:t>] - u[x,y,z,t-1] + </a:t>
            </a:r>
            <a:r>
              <a:rPr lang="en-US" sz="1300" dirty="0" err="1" smtClean="0">
                <a:latin typeface="Lucida Console"/>
                <a:cs typeface="Lucida Console"/>
              </a:rPr>
              <a:t>vel[x,y,z,t</a:t>
            </a:r>
            <a:r>
              <a:rPr lang="en-US" sz="1300" dirty="0" smtClean="0">
                <a:latin typeface="Lucida Console"/>
                <a:cs typeface="Lucida Console"/>
              </a:rPr>
              <a:t>]*</a:t>
            </a:r>
            <a:r>
              <a:rPr lang="en-US" sz="1300" dirty="0" err="1" smtClean="0">
                <a:latin typeface="Lucida Console"/>
                <a:cs typeface="Lucida Console"/>
              </a:rPr>
              <a:t>laplacian</a:t>
            </a:r>
            <a:r>
              <a:rPr lang="en-US" sz="1300" dirty="0" smtClean="0">
                <a:latin typeface="Lucida Console"/>
                <a:cs typeface="Lucida Console"/>
              </a:rPr>
              <a:t>;</a:t>
            </a:r>
          </a:p>
          <a:p>
            <a:pPr lvl="1">
              <a:buNone/>
            </a:pPr>
            <a:endParaRPr lang="en-US" sz="1000" dirty="0" smtClean="0">
              <a:latin typeface="Lucida Console"/>
              <a:cs typeface="Lucida Console"/>
            </a:endParaRPr>
          </a:p>
          <a:p>
            <a:r>
              <a:rPr lang="en-US" dirty="0" smtClean="0"/>
              <a:t>Clearly each 8</a:t>
            </a:r>
            <a:r>
              <a:rPr lang="en-US" baseline="30000" dirty="0" smtClean="0"/>
              <a:t>th</a:t>
            </a:r>
            <a:r>
              <a:rPr lang="en-US" dirty="0" smtClean="0"/>
              <a:t> order wave equation stencil performs:</a:t>
            </a:r>
          </a:p>
          <a:p>
            <a:pPr lvl="1"/>
            <a:r>
              <a:rPr lang="en-US" dirty="0" smtClean="0"/>
              <a:t>33 floating-point operations</a:t>
            </a:r>
          </a:p>
          <a:p>
            <a:pPr lvl="1"/>
            <a:r>
              <a:rPr lang="en-US" dirty="0" smtClean="0"/>
              <a:t>29 memory references</a:t>
            </a:r>
          </a:p>
          <a:p>
            <a:pPr lvl="1">
              <a:buNone/>
            </a:pPr>
            <a:r>
              <a:rPr lang="en-US" dirty="0" smtClean="0"/>
              <a:t>	</a:t>
            </a:r>
            <a:r>
              <a:rPr lang="en-US" i="1" dirty="0" smtClean="0">
                <a:solidFill>
                  <a:schemeClr val="bg1">
                    <a:lumMod val="50000"/>
                  </a:schemeClr>
                </a:solidFill>
              </a:rPr>
              <a:t>all but 4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20 memory streams</a:t>
            </a:r>
          </a:p>
          <a:p>
            <a:pPr lvl="1">
              <a:buNone/>
            </a:pPr>
            <a:r>
              <a:rPr lang="en-US" i="1" dirty="0" smtClean="0">
                <a:solidFill>
                  <a:schemeClr val="bg1">
                    <a:lumMod val="50000"/>
                  </a:schemeClr>
                </a:solidFill>
              </a:rPr>
              <a:t>	all but 4 should be filtered</a:t>
            </a:r>
            <a:endParaRPr lang="en-US" dirty="0" smtClean="0"/>
          </a:p>
          <a:p>
            <a:endParaRPr lang="en-US" dirty="0" smtClean="0"/>
          </a:p>
        </p:txBody>
      </p:sp>
      <p:sp>
        <p:nvSpPr>
          <p:cNvPr id="2" name="Title 1"/>
          <p:cNvSpPr>
            <a:spLocks noGrp="1"/>
          </p:cNvSpPr>
          <p:nvPr>
            <p:ph type="title"/>
          </p:nvPr>
        </p:nvSpPr>
        <p:spPr/>
        <p:txBody>
          <a:bodyPr/>
          <a:lstStyle/>
          <a:p>
            <a:r>
              <a:rPr lang="en-US" dirty="0" smtClean="0"/>
              <a:t>8</a:t>
            </a:r>
            <a:r>
              <a:rPr lang="en-US" baseline="30000" dirty="0" smtClean="0"/>
              <a:t>th</a:t>
            </a:r>
            <a:r>
              <a:rPr lang="en-US" dirty="0" smtClean="0"/>
              <a:t> Order Wave Equation</a:t>
            </a:r>
            <a:br>
              <a:rPr lang="en-US" dirty="0" smtClean="0"/>
            </a:br>
            <a:r>
              <a:rPr lang="en-US" sz="2400" dirty="0" smtClean="0"/>
              <a:t>(25-point stencil)</a:t>
            </a:r>
            <a:endParaRPr lang="en-US" sz="2400"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30</a:t>
            </a:fld>
            <a:endParaRPr lang="en-US"/>
          </a:p>
        </p:txBody>
      </p:sp>
      <p:grpSp>
        <p:nvGrpSpPr>
          <p:cNvPr id="6" name="Group 33"/>
          <p:cNvGrpSpPr>
            <a:grpSpLocks noChangeAspect="1"/>
          </p:cNvGrpSpPr>
          <p:nvPr/>
        </p:nvGrpSpPr>
        <p:grpSpPr>
          <a:xfrm>
            <a:off x="3657600" y="42154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34"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82162"/>
              <a:ext cx="1676841" cy="570839"/>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dirty="0"/>
                <a:t>stencil for</a:t>
              </a:r>
              <a:r>
                <a:rPr lang="en-US" sz="1200" dirty="0" smtClean="0"/>
                <a:t> wave equation </a:t>
              </a:r>
              <a:r>
                <a:rPr lang="en-US" sz="1200" dirty="0"/>
                <a:t>PDE</a:t>
              </a:r>
              <a:endParaRPr lang="en-US" sz="1200" i="1" dirty="0"/>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199" y="5105400"/>
              <a:ext cx="1733970" cy="590704"/>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grpSp>
        <p:nvGrpSpPr>
          <p:cNvPr id="116" name="Group 115"/>
          <p:cNvGrpSpPr/>
          <p:nvPr/>
        </p:nvGrpSpPr>
        <p:grpSpPr>
          <a:xfrm>
            <a:off x="7239134" y="4448175"/>
            <a:ext cx="1371600" cy="1371600"/>
            <a:chOff x="9296400" y="2971800"/>
            <a:chExt cx="3657600" cy="3657600"/>
          </a:xfrm>
        </p:grpSpPr>
        <p:sp>
          <p:nvSpPr>
            <p:cNvPr id="142" name="Line 20"/>
            <p:cNvSpPr>
              <a:spLocks noChangeShapeType="1"/>
            </p:cNvSpPr>
            <p:nvPr/>
          </p:nvSpPr>
          <p:spPr bwMode="auto">
            <a:xfrm flipH="1" flipV="1">
              <a:off x="10820409" y="46482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3" name="Line 20"/>
            <p:cNvSpPr>
              <a:spLocks noChangeShapeType="1"/>
            </p:cNvSpPr>
            <p:nvPr/>
          </p:nvSpPr>
          <p:spPr bwMode="auto">
            <a:xfrm flipH="1">
              <a:off x="10668000" y="48006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4" name="Line 20"/>
            <p:cNvSpPr>
              <a:spLocks noChangeShapeType="1"/>
            </p:cNvSpPr>
            <p:nvPr/>
          </p:nvSpPr>
          <p:spPr bwMode="auto">
            <a:xfrm flipH="1" flipV="1">
              <a:off x="11125209" y="43434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5" name="Line 20"/>
            <p:cNvSpPr>
              <a:spLocks noChangeShapeType="1"/>
            </p:cNvSpPr>
            <p:nvPr/>
          </p:nvSpPr>
          <p:spPr bwMode="auto">
            <a:xfrm flipH="1" flipV="1">
              <a:off x="11125209" y="48006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6" name="Line 20"/>
            <p:cNvSpPr>
              <a:spLocks noChangeShapeType="1"/>
            </p:cNvSpPr>
            <p:nvPr/>
          </p:nvSpPr>
          <p:spPr bwMode="auto">
            <a:xfrm flipH="1" flipV="1">
              <a:off x="11125209" y="48006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7" name="Line 20"/>
            <p:cNvSpPr>
              <a:spLocks noChangeShapeType="1"/>
            </p:cNvSpPr>
            <p:nvPr/>
          </p:nvSpPr>
          <p:spPr bwMode="auto">
            <a:xfrm flipH="1">
              <a:off x="11125206" y="47244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8" name="Line 20"/>
            <p:cNvSpPr>
              <a:spLocks noChangeShapeType="1"/>
            </p:cNvSpPr>
            <p:nvPr/>
          </p:nvSpPr>
          <p:spPr bwMode="auto">
            <a:xfrm flipH="1">
              <a:off x="11582403" y="4648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9" name="Line 20"/>
            <p:cNvSpPr>
              <a:spLocks noChangeShapeType="1"/>
            </p:cNvSpPr>
            <p:nvPr/>
          </p:nvSpPr>
          <p:spPr bwMode="auto">
            <a:xfrm flipH="1">
              <a:off x="12039600" y="4572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0" name="Line 20"/>
            <p:cNvSpPr>
              <a:spLocks noChangeShapeType="1"/>
            </p:cNvSpPr>
            <p:nvPr/>
          </p:nvSpPr>
          <p:spPr bwMode="auto">
            <a:xfrm flipH="1">
              <a:off x="12496797" y="4495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1" name="Line 20"/>
            <p:cNvSpPr>
              <a:spLocks noChangeShapeType="1"/>
            </p:cNvSpPr>
            <p:nvPr/>
          </p:nvSpPr>
          <p:spPr bwMode="auto">
            <a:xfrm flipH="1">
              <a:off x="10210806" y="4876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2" name="Line 20"/>
            <p:cNvSpPr>
              <a:spLocks noChangeShapeType="1"/>
            </p:cNvSpPr>
            <p:nvPr/>
          </p:nvSpPr>
          <p:spPr bwMode="auto">
            <a:xfrm flipH="1">
              <a:off x="9753603" y="4953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3" name="Line 20"/>
            <p:cNvSpPr>
              <a:spLocks noChangeShapeType="1"/>
            </p:cNvSpPr>
            <p:nvPr/>
          </p:nvSpPr>
          <p:spPr bwMode="auto">
            <a:xfrm flipH="1">
              <a:off x="9296400" y="5029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4" name="Line 20"/>
            <p:cNvSpPr>
              <a:spLocks noChangeShapeType="1"/>
            </p:cNvSpPr>
            <p:nvPr/>
          </p:nvSpPr>
          <p:spPr bwMode="auto">
            <a:xfrm flipH="1" flipV="1">
              <a:off x="11125200" y="3886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5" name="Line 20"/>
            <p:cNvSpPr>
              <a:spLocks noChangeShapeType="1"/>
            </p:cNvSpPr>
            <p:nvPr/>
          </p:nvSpPr>
          <p:spPr bwMode="auto">
            <a:xfrm flipH="1" flipV="1">
              <a:off x="11125191" y="3429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6" name="Line 20"/>
            <p:cNvSpPr>
              <a:spLocks noChangeShapeType="1"/>
            </p:cNvSpPr>
            <p:nvPr/>
          </p:nvSpPr>
          <p:spPr bwMode="auto">
            <a:xfrm flipH="1" flipV="1">
              <a:off x="11125182" y="2971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7" name="Line 20"/>
            <p:cNvSpPr>
              <a:spLocks noChangeShapeType="1"/>
            </p:cNvSpPr>
            <p:nvPr/>
          </p:nvSpPr>
          <p:spPr bwMode="auto">
            <a:xfrm flipH="1" flipV="1">
              <a:off x="11125200" y="5257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8" name="Line 20"/>
            <p:cNvSpPr>
              <a:spLocks noChangeShapeType="1"/>
            </p:cNvSpPr>
            <p:nvPr/>
          </p:nvSpPr>
          <p:spPr bwMode="auto">
            <a:xfrm flipH="1" flipV="1">
              <a:off x="11125191" y="5715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9" name="Line 20"/>
            <p:cNvSpPr>
              <a:spLocks noChangeShapeType="1"/>
            </p:cNvSpPr>
            <p:nvPr/>
          </p:nvSpPr>
          <p:spPr bwMode="auto">
            <a:xfrm flipH="1" flipV="1">
              <a:off x="11125182" y="6172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0" name="Line 20"/>
            <p:cNvSpPr>
              <a:spLocks noChangeShapeType="1"/>
            </p:cNvSpPr>
            <p:nvPr/>
          </p:nvSpPr>
          <p:spPr bwMode="auto">
            <a:xfrm flipH="1" flipV="1">
              <a:off x="10515600" y="4495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1" name="Line 20"/>
            <p:cNvSpPr>
              <a:spLocks noChangeShapeType="1"/>
            </p:cNvSpPr>
            <p:nvPr/>
          </p:nvSpPr>
          <p:spPr bwMode="auto">
            <a:xfrm flipH="1" flipV="1">
              <a:off x="10210791" y="4343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2" name="Line 20"/>
            <p:cNvSpPr>
              <a:spLocks noChangeShapeType="1"/>
            </p:cNvSpPr>
            <p:nvPr/>
          </p:nvSpPr>
          <p:spPr bwMode="auto">
            <a:xfrm flipH="1" flipV="1">
              <a:off x="9905982" y="4191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3" name="Line 20"/>
            <p:cNvSpPr>
              <a:spLocks noChangeShapeType="1"/>
            </p:cNvSpPr>
            <p:nvPr/>
          </p:nvSpPr>
          <p:spPr bwMode="auto">
            <a:xfrm flipH="1" flipV="1">
              <a:off x="11430000" y="4953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4" name="Line 20"/>
            <p:cNvSpPr>
              <a:spLocks noChangeShapeType="1"/>
            </p:cNvSpPr>
            <p:nvPr/>
          </p:nvSpPr>
          <p:spPr bwMode="auto">
            <a:xfrm flipH="1" flipV="1">
              <a:off x="11734791" y="5105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5" name="Line 20"/>
            <p:cNvSpPr>
              <a:spLocks noChangeShapeType="1"/>
            </p:cNvSpPr>
            <p:nvPr/>
          </p:nvSpPr>
          <p:spPr bwMode="auto">
            <a:xfrm flipH="1" flipV="1">
              <a:off x="12039582" y="5257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grpSp>
      <p:sp>
        <p:nvSpPr>
          <p:cNvPr id="117" name="Text Box 23"/>
          <p:cNvSpPr txBox="1">
            <a:spLocks noChangeArrowheads="1"/>
          </p:cNvSpPr>
          <p:nvPr/>
        </p:nvSpPr>
        <p:spPr bwMode="auto">
          <a:xfrm>
            <a:off x="798203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y+1</a:t>
            </a:r>
          </a:p>
        </p:txBody>
      </p:sp>
      <p:sp>
        <p:nvSpPr>
          <p:cNvPr id="118" name="Text Box 25"/>
          <p:cNvSpPr txBox="1">
            <a:spLocks noChangeArrowheads="1"/>
          </p:cNvSpPr>
          <p:nvPr/>
        </p:nvSpPr>
        <p:spPr bwMode="auto">
          <a:xfrm>
            <a:off x="7753484" y="516241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x-1</a:t>
            </a:r>
          </a:p>
        </p:txBody>
      </p:sp>
      <p:sp>
        <p:nvSpPr>
          <p:cNvPr id="119" name="Text Box 26"/>
          <p:cNvSpPr txBox="1">
            <a:spLocks noChangeArrowheads="1"/>
          </p:cNvSpPr>
          <p:nvPr/>
        </p:nvSpPr>
        <p:spPr bwMode="auto">
          <a:xfrm>
            <a:off x="7810634" y="52768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0" name="Text Box 27"/>
          <p:cNvSpPr txBox="1">
            <a:spLocks noChangeArrowheads="1"/>
          </p:cNvSpPr>
          <p:nvPr/>
        </p:nvSpPr>
        <p:spPr bwMode="auto">
          <a:xfrm>
            <a:off x="7810634" y="49339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1" name="Text Box 29"/>
          <p:cNvSpPr txBox="1">
            <a:spLocks noChangeArrowheads="1"/>
          </p:cNvSpPr>
          <p:nvPr/>
        </p:nvSpPr>
        <p:spPr bwMode="auto">
          <a:xfrm>
            <a:off x="7924934" y="5076825"/>
            <a:ext cx="114300"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err="1">
                <a:effectLst>
                  <a:glow>
                    <a:schemeClr val="tx1">
                      <a:alpha val="0"/>
                    </a:schemeClr>
                  </a:glow>
                </a:effectLst>
              </a:rPr>
              <a:t>x,y,z</a:t>
            </a:r>
            <a:endParaRPr lang="en-US" sz="700" dirty="0">
              <a:effectLst>
                <a:glow>
                  <a:schemeClr val="tx1">
                    <a:alpha val="0"/>
                  </a:schemeClr>
                </a:glow>
              </a:effectLst>
            </a:endParaRPr>
          </a:p>
        </p:txBody>
      </p:sp>
      <p:sp>
        <p:nvSpPr>
          <p:cNvPr id="122" name="Text Box 25"/>
          <p:cNvSpPr txBox="1">
            <a:spLocks noChangeArrowheads="1"/>
          </p:cNvSpPr>
          <p:nvPr/>
        </p:nvSpPr>
        <p:spPr bwMode="auto">
          <a:xfrm>
            <a:off x="758198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3" name="Text Box 25"/>
          <p:cNvSpPr txBox="1">
            <a:spLocks noChangeArrowheads="1"/>
          </p:cNvSpPr>
          <p:nvPr/>
        </p:nvSpPr>
        <p:spPr bwMode="auto">
          <a:xfrm>
            <a:off x="7410495" y="5219832"/>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4" name="Text Box 25"/>
          <p:cNvSpPr txBox="1">
            <a:spLocks noChangeArrowheads="1"/>
          </p:cNvSpPr>
          <p:nvPr/>
        </p:nvSpPr>
        <p:spPr bwMode="auto">
          <a:xfrm>
            <a:off x="7239000" y="5248539"/>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5" name="Text Box 26"/>
          <p:cNvSpPr txBox="1">
            <a:spLocks noChangeArrowheads="1"/>
          </p:cNvSpPr>
          <p:nvPr/>
        </p:nvSpPr>
        <p:spPr bwMode="auto">
          <a:xfrm>
            <a:off x="7810634" y="54483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6" name="Text Box 26"/>
          <p:cNvSpPr txBox="1">
            <a:spLocks noChangeArrowheads="1"/>
          </p:cNvSpPr>
          <p:nvPr/>
        </p:nvSpPr>
        <p:spPr bwMode="auto">
          <a:xfrm>
            <a:off x="7810634" y="56197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7" name="Text Box 26"/>
          <p:cNvSpPr txBox="1">
            <a:spLocks noChangeArrowheads="1"/>
          </p:cNvSpPr>
          <p:nvPr/>
        </p:nvSpPr>
        <p:spPr bwMode="auto">
          <a:xfrm>
            <a:off x="7810634" y="57912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8" name="Text Box 25"/>
          <p:cNvSpPr txBox="1">
            <a:spLocks noChangeArrowheads="1"/>
          </p:cNvSpPr>
          <p:nvPr/>
        </p:nvSpPr>
        <p:spPr bwMode="auto">
          <a:xfrm>
            <a:off x="8096339" y="51054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29" name="Text Box 25"/>
          <p:cNvSpPr txBox="1">
            <a:spLocks noChangeArrowheads="1"/>
          </p:cNvSpPr>
          <p:nvPr/>
        </p:nvSpPr>
        <p:spPr bwMode="auto">
          <a:xfrm>
            <a:off x="8267789" y="50768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0" name="Text Box 25"/>
          <p:cNvSpPr txBox="1">
            <a:spLocks noChangeArrowheads="1"/>
          </p:cNvSpPr>
          <p:nvPr/>
        </p:nvSpPr>
        <p:spPr bwMode="auto">
          <a:xfrm>
            <a:off x="8439239"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1" name="Text Box 25"/>
          <p:cNvSpPr txBox="1">
            <a:spLocks noChangeArrowheads="1"/>
          </p:cNvSpPr>
          <p:nvPr/>
        </p:nvSpPr>
        <p:spPr bwMode="auto">
          <a:xfrm>
            <a:off x="8610689" y="50196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2" name="Text Box 23"/>
          <p:cNvSpPr txBox="1">
            <a:spLocks noChangeArrowheads="1"/>
          </p:cNvSpPr>
          <p:nvPr/>
        </p:nvSpPr>
        <p:spPr bwMode="auto">
          <a:xfrm>
            <a:off x="8096339" y="52482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33" name="Text Box 23"/>
          <p:cNvSpPr txBox="1">
            <a:spLocks noChangeArrowheads="1"/>
          </p:cNvSpPr>
          <p:nvPr/>
        </p:nvSpPr>
        <p:spPr bwMode="auto">
          <a:xfrm>
            <a:off x="8210639" y="53054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34" name="Text Box 23"/>
          <p:cNvSpPr txBox="1">
            <a:spLocks noChangeArrowheads="1"/>
          </p:cNvSpPr>
          <p:nvPr/>
        </p:nvSpPr>
        <p:spPr bwMode="auto">
          <a:xfrm>
            <a:off x="8324939" y="53625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35" name="Text Box 23"/>
          <p:cNvSpPr txBox="1">
            <a:spLocks noChangeArrowheads="1"/>
          </p:cNvSpPr>
          <p:nvPr/>
        </p:nvSpPr>
        <p:spPr bwMode="auto">
          <a:xfrm>
            <a:off x="7696334"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y-1</a:t>
            </a:r>
            <a:endParaRPr lang="en-US" sz="700" dirty="0">
              <a:effectLst>
                <a:glow>
                  <a:schemeClr val="tx1">
                    <a:alpha val="0"/>
                  </a:schemeClr>
                </a:glow>
              </a:effectLst>
            </a:endParaRPr>
          </a:p>
        </p:txBody>
      </p:sp>
      <p:sp>
        <p:nvSpPr>
          <p:cNvPr id="136" name="Text Box 23"/>
          <p:cNvSpPr txBox="1">
            <a:spLocks noChangeArrowheads="1"/>
          </p:cNvSpPr>
          <p:nvPr/>
        </p:nvSpPr>
        <p:spPr bwMode="auto">
          <a:xfrm>
            <a:off x="7581989" y="499096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y-2</a:t>
            </a:r>
            <a:endParaRPr lang="en-US" sz="700" dirty="0">
              <a:effectLst>
                <a:glow>
                  <a:schemeClr val="tx1">
                    <a:alpha val="0"/>
                  </a:schemeClr>
                </a:glow>
              </a:effectLst>
            </a:endParaRPr>
          </a:p>
        </p:txBody>
      </p:sp>
      <p:sp>
        <p:nvSpPr>
          <p:cNvPr id="137" name="Text Box 23"/>
          <p:cNvSpPr txBox="1">
            <a:spLocks noChangeArrowheads="1"/>
          </p:cNvSpPr>
          <p:nvPr/>
        </p:nvSpPr>
        <p:spPr bwMode="auto">
          <a:xfrm>
            <a:off x="7467645" y="493368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y-3</a:t>
            </a:r>
            <a:endParaRPr lang="en-US" sz="700" dirty="0">
              <a:effectLst>
                <a:glow>
                  <a:schemeClr val="tx1">
                    <a:alpha val="0"/>
                  </a:schemeClr>
                </a:glow>
              </a:effectLst>
            </a:endParaRPr>
          </a:p>
        </p:txBody>
      </p:sp>
      <p:sp>
        <p:nvSpPr>
          <p:cNvPr id="138" name="Text Box 23"/>
          <p:cNvSpPr txBox="1">
            <a:spLocks noChangeArrowheads="1"/>
          </p:cNvSpPr>
          <p:nvPr/>
        </p:nvSpPr>
        <p:spPr bwMode="auto">
          <a:xfrm>
            <a:off x="7353300" y="4876403"/>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y-4</a:t>
            </a:r>
            <a:endParaRPr lang="en-US" sz="700" dirty="0">
              <a:effectLst>
                <a:glow>
                  <a:schemeClr val="tx1">
                    <a:alpha val="0"/>
                  </a:schemeClr>
                </a:glow>
              </a:effectLst>
            </a:endParaRPr>
          </a:p>
        </p:txBody>
      </p:sp>
      <p:sp>
        <p:nvSpPr>
          <p:cNvPr id="139" name="Text Box 27"/>
          <p:cNvSpPr txBox="1">
            <a:spLocks noChangeArrowheads="1"/>
          </p:cNvSpPr>
          <p:nvPr/>
        </p:nvSpPr>
        <p:spPr bwMode="auto">
          <a:xfrm>
            <a:off x="7810634" y="47625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40" name="Text Box 27"/>
          <p:cNvSpPr txBox="1">
            <a:spLocks noChangeArrowheads="1"/>
          </p:cNvSpPr>
          <p:nvPr/>
        </p:nvSpPr>
        <p:spPr bwMode="auto">
          <a:xfrm>
            <a:off x="7810634" y="45910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41" name="Text Box 27"/>
          <p:cNvSpPr txBox="1">
            <a:spLocks noChangeArrowheads="1"/>
          </p:cNvSpPr>
          <p:nvPr/>
        </p:nvSpPr>
        <p:spPr bwMode="auto">
          <a:xfrm>
            <a:off x="7810634" y="44196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r>
              <a:rPr lang="en-US" sz="2400" dirty="0" smtClean="0"/>
              <a:t/>
            </a:r>
            <a:br>
              <a:rPr lang="en-US" sz="2400" dirty="0" smtClean="0"/>
            </a:br>
            <a:r>
              <a:rPr lang="en-US" sz="2400" dirty="0" smtClean="0"/>
              <a:t>High-order Wave Eqn. vs. LBMHD/7/27pt</a:t>
            </a:r>
            <a:endParaRPr lang="en-US" sz="2400" dirty="0"/>
          </a:p>
        </p:txBody>
      </p:sp>
      <p:sp>
        <p:nvSpPr>
          <p:cNvPr id="3" name="Content Placeholder 2"/>
          <p:cNvSpPr>
            <a:spLocks noGrp="1"/>
          </p:cNvSpPr>
          <p:nvPr>
            <p:ph idx="1"/>
          </p:nvPr>
        </p:nvSpPr>
        <p:spPr/>
        <p:txBody>
          <a:bodyPr/>
          <a:lstStyle/>
          <a:p>
            <a:r>
              <a:rPr lang="en-US" dirty="0" smtClean="0"/>
              <a:t>Compared to the 7-pt/27-point stencil, high-order wave equation:</a:t>
            </a:r>
          </a:p>
          <a:p>
            <a:pPr lvl="1"/>
            <a:r>
              <a:rPr lang="en-US" dirty="0" smtClean="0"/>
              <a:t>generates far more address streams</a:t>
            </a:r>
          </a:p>
          <a:p>
            <a:pPr lvl="1"/>
            <a:r>
              <a:rPr lang="en-US" dirty="0" smtClean="0"/>
              <a:t>access 4 arrays instead of 2</a:t>
            </a:r>
          </a:p>
          <a:p>
            <a:pPr lvl="1"/>
            <a:r>
              <a:rPr lang="en-US" dirty="0" smtClean="0"/>
              <a:t>demands a much larger cache working set</a:t>
            </a:r>
          </a:p>
          <a:p>
            <a:pPr lvl="1"/>
            <a:endParaRPr lang="en-US" dirty="0" smtClean="0"/>
          </a:p>
          <a:p>
            <a:r>
              <a:rPr lang="en-US" dirty="0" smtClean="0"/>
              <a:t>However, compared to LBMHD, high-order wave equation:</a:t>
            </a:r>
          </a:p>
          <a:p>
            <a:pPr lvl="1"/>
            <a:r>
              <a:rPr lang="en-US" dirty="0" smtClean="0"/>
              <a:t>performs far fewer flops</a:t>
            </a:r>
          </a:p>
          <a:p>
            <a:pPr lvl="1"/>
            <a:r>
              <a:rPr lang="en-US" dirty="0" smtClean="0"/>
              <a:t>generates far fewer streams</a:t>
            </a:r>
          </a:p>
          <a:p>
            <a:pPr lvl="1"/>
            <a:r>
              <a:rPr lang="en-US" dirty="0" smtClean="0"/>
              <a:t>has temporal reuse (LBMHD has no temporal reuse) and thus demands a much larger cache working set.</a:t>
            </a:r>
          </a:p>
          <a:p>
            <a:pPr lvl="1"/>
            <a:endParaRPr lang="en-US" dirty="0" smtClean="0"/>
          </a:p>
          <a:p>
            <a:r>
              <a:rPr lang="en-US" dirty="0" smtClean="0"/>
              <a:t>With proper optimization, based on the Roofline model, we expect all three to be memory bound.</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feren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905000"/>
            <a:ext cx="6096000" cy="4572000"/>
          </a:xfrm>
          <a:prstGeom prst="rect">
            <a:avLst/>
          </a:prstGeom>
        </p:spPr>
      </p:pic>
      <p:sp>
        <p:nvSpPr>
          <p:cNvPr id="2" name="Title 1"/>
          <p:cNvSpPr>
            <a:spLocks noGrp="1"/>
          </p:cNvSpPr>
          <p:nvPr>
            <p:ph type="title"/>
          </p:nvPr>
        </p:nvSpPr>
        <p:spPr/>
        <p:txBody>
          <a:bodyPr/>
          <a:lstStyle/>
          <a:p>
            <a:r>
              <a:rPr lang="en-US" dirty="0" smtClean="0"/>
              <a:t>Reference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3" name="Content Placeholder 2"/>
          <p:cNvSpPr>
            <a:spLocks noGrp="1"/>
          </p:cNvSpPr>
          <p:nvPr>
            <p:ph idx="1"/>
          </p:nvPr>
        </p:nvSpPr>
        <p:spPr>
          <a:xfrm>
            <a:off x="5029200" y="1143000"/>
            <a:ext cx="4114800" cy="5256213"/>
          </a:xfrm>
        </p:spPr>
        <p:txBody>
          <a:bodyPr/>
          <a:lstStyle/>
          <a:p>
            <a:r>
              <a:rPr lang="en-US" dirty="0" smtClean="0"/>
              <a:t>start with reference implementation on a 2P Nehalem-based Xeon</a:t>
            </a:r>
          </a:p>
          <a:p>
            <a:r>
              <a:rPr lang="en-US" b="1" dirty="0" smtClean="0">
                <a:solidFill>
                  <a:srgbClr val="FF0080"/>
                </a:solidFill>
              </a:rPr>
              <a:t>Fermi-accelerated node is 17x faster</a:t>
            </a:r>
          </a:p>
          <a:p>
            <a:r>
              <a:rPr lang="en-US" dirty="0" smtClean="0"/>
              <a:t>This is surprising given Fermi only less than 3x the sustained bandwidth as this 2P Nehalem</a:t>
            </a:r>
          </a:p>
          <a:p>
            <a:r>
              <a:rPr lang="en-US" dirty="0" smtClean="0"/>
              <a:t>NOTE: no MPI communication</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33</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 are we on the roofline?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255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mstencil/s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8.4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gflop/s</a:t>
            </a: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err="1" smtClean="0">
                <a:latin typeface="+mn-lt"/>
                <a:ea typeface="+mn-ea"/>
                <a:cs typeface="+mn-cs"/>
              </a:rPr>
              <a:t>flop:byte</a:t>
            </a:r>
            <a:r>
              <a:rPr lang="en-US" sz="2000" kern="0" dirty="0" smtClean="0">
                <a:latin typeface="+mn-lt"/>
                <a:ea typeface="+mn-ea"/>
                <a:cs typeface="+mn-cs"/>
              </a:rPr>
              <a:t> &lt;&lt; 1.65</a:t>
            </a:r>
          </a:p>
          <a:p>
            <a:pPr marL="342900" marR="0" lvl="0" indent="-342900" algn="l" defTabSz="914400" rtl="0" eaLnBrk="1" fontAlgn="base" latinLnBrk="0" hangingPunct="1">
              <a:lnSpc>
                <a:spcPct val="100000"/>
              </a:lnSpc>
              <a:spcBef>
                <a:spcPct val="20000"/>
              </a:spcBef>
              <a:spcAft>
                <a:spcPct val="0"/>
              </a:spcAft>
              <a:buClr>
                <a:srgbClr val="000080"/>
              </a:buClr>
              <a:buSzPct val="85000"/>
              <a:tabLst/>
              <a:defRPr/>
            </a:pPr>
            <a:r>
              <a:rPr lang="en-US" sz="2000" kern="0" noProof="0" dirty="0" smtClean="0">
                <a:latin typeface="+mn-lt"/>
                <a:ea typeface="+mn-ea"/>
                <a:cs typeface="+mn-cs"/>
              </a:rPr>
              <a:t>	</a:t>
            </a:r>
            <a:r>
              <a:rPr lang="en-US" sz="2000" kern="0" dirty="0" smtClean="0">
                <a:latin typeface="+mn-lt"/>
                <a:ea typeface="+mn-ea"/>
                <a:cs typeface="+mn-cs"/>
              </a:rPr>
              <a:t>compulsory misses &amp;</a:t>
            </a:r>
          </a:p>
          <a:p>
            <a:pPr marL="342900" marR="0" lvl="0" indent="-342900" algn="l" defTabSz="914400" rtl="0" eaLnBrk="1" fontAlgn="base" latinLnBrk="0" hangingPunct="1">
              <a:lnSpc>
                <a:spcPct val="100000"/>
              </a:lnSpc>
              <a:spcBef>
                <a:spcPct val="20000"/>
              </a:spcBef>
              <a:spcAft>
                <a:spcPct val="0"/>
              </a:spcAft>
              <a:buClr>
                <a:srgbClr val="000080"/>
              </a:buClr>
              <a:buSzPct val="85000"/>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write allocates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1600"/>
            <a:ext cx="4332287" cy="4800599"/>
            <a:chOff x="439" y="864"/>
            <a:chExt cx="2729" cy="3024"/>
          </a:xfrm>
        </p:grpSpPr>
        <p:sp>
          <p:nvSpPr>
            <p:cNvPr id="26" name="Text Box 24"/>
            <p:cNvSpPr txBox="1">
              <a:spLocks noChangeAspect="1" noChangeArrowheads="1"/>
            </p:cNvSpPr>
            <p:nvPr/>
          </p:nvSpPr>
          <p:spPr bwMode="auto">
            <a:xfrm>
              <a:off x="439" y="864"/>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dirty="0" smtClean="0"/>
                <a:t>512.0</a:t>
              </a:r>
              <a:endParaRPr lang="en-US" sz="1800" dirty="0"/>
            </a:p>
          </p:txBody>
        </p:sp>
        <p:sp>
          <p:nvSpPr>
            <p:cNvPr id="27" name="Text Box 25"/>
            <p:cNvSpPr txBox="1">
              <a:spLocks noChangeAspect="1" noChangeArrowheads="1"/>
            </p:cNvSpPr>
            <p:nvPr/>
          </p:nvSpPr>
          <p:spPr bwMode="auto">
            <a:xfrm>
              <a:off x="445"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593"/>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30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dirty="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smtClean="0"/>
              <a:t>Xeon E5530</a:t>
            </a:r>
          </a:p>
          <a:p>
            <a:pPr algn="ctr"/>
            <a:r>
              <a:rPr lang="en-US" sz="2400" b="1" dirty="0" smtClean="0"/>
              <a:t>(Nehalem)</a:t>
            </a:r>
            <a:endParaRPr lang="en-US" sz="2400" b="1" dirty="0"/>
          </a:p>
        </p:txBody>
      </p:sp>
      <p:sp>
        <p:nvSpPr>
          <p:cNvPr id="77" name="Right Triangle 76"/>
          <p:cNvSpPr/>
          <p:nvPr/>
        </p:nvSpPr>
        <p:spPr bwMode="auto">
          <a:xfrm flipH="1">
            <a:off x="1600200" y="2362200"/>
            <a:ext cx="2438400" cy="2438400"/>
          </a:xfrm>
          <a:prstGeom prst="rtTriangle">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Diagonal Stripe 73"/>
          <p:cNvSpPr/>
          <p:nvPr/>
        </p:nvSpPr>
        <p:spPr bwMode="auto">
          <a:xfrm>
            <a:off x="1600200" y="2819400"/>
            <a:ext cx="2438400" cy="2438400"/>
          </a:xfrm>
          <a:prstGeom prst="diagStripe">
            <a:avLst>
              <a:gd name="adj" fmla="val 80278"/>
            </a:avLst>
          </a:prstGeom>
          <a:solidFill>
            <a:srgbClr val="FF00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Rectangle 78"/>
          <p:cNvSpPr/>
          <p:nvPr/>
        </p:nvSpPr>
        <p:spPr bwMode="auto">
          <a:xfrm>
            <a:off x="4038600" y="2362200"/>
            <a:ext cx="762000" cy="2438400"/>
          </a:xfrm>
          <a:prstGeom prst="rect">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Line 44"/>
          <p:cNvSpPr>
            <a:spLocks noChangeAspect="1" noChangeShapeType="1"/>
          </p:cNvSpPr>
          <p:nvPr/>
        </p:nvSpPr>
        <p:spPr bwMode="auto">
          <a:xfrm flipH="1" flipV="1">
            <a:off x="3581400" y="2819400"/>
            <a:ext cx="12192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5052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SIMD</a:t>
            </a:r>
          </a:p>
        </p:txBody>
      </p:sp>
      <p:sp>
        <p:nvSpPr>
          <p:cNvPr id="48" name="Line 46"/>
          <p:cNvSpPr>
            <a:spLocks noChangeAspect="1" noChangeShapeType="1"/>
          </p:cNvSpPr>
          <p:nvPr/>
        </p:nvSpPr>
        <p:spPr bwMode="auto">
          <a:xfrm flipH="1" flipV="1">
            <a:off x="2667000" y="3733800"/>
            <a:ext cx="2133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590800"/>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mul</a:t>
            </a:r>
            <a:r>
              <a:rPr lang="en-US" sz="1200" dirty="0">
                <a:solidFill>
                  <a:srgbClr val="0000FF"/>
                </a:solidFill>
              </a:rPr>
              <a:t> / add imbalance</a:t>
            </a:r>
          </a:p>
        </p:txBody>
      </p:sp>
      <p:sp>
        <p:nvSpPr>
          <p:cNvPr id="53" name="Text Box 51"/>
          <p:cNvSpPr txBox="1">
            <a:spLocks noChangeAspect="1" noChangeArrowheads="1"/>
          </p:cNvSpPr>
          <p:nvPr/>
        </p:nvSpPr>
        <p:spPr bwMode="auto">
          <a:xfrm>
            <a:off x="3171825" y="45720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ILP</a:t>
            </a:r>
          </a:p>
        </p:txBody>
      </p:sp>
      <p:sp>
        <p:nvSpPr>
          <p:cNvPr id="61" name="Text Box 640"/>
          <p:cNvSpPr txBox="1">
            <a:spLocks noChangeAspect="1" noChangeArrowheads="1"/>
          </p:cNvSpPr>
          <p:nvPr/>
        </p:nvSpPr>
        <p:spPr bwMode="auto">
          <a:xfrm>
            <a:off x="3171825" y="21336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dirty="0">
                <a:solidFill>
                  <a:srgbClr val="0000FF"/>
                </a:solidFill>
              </a:rPr>
              <a:t>peak</a:t>
            </a:r>
            <a:r>
              <a:rPr lang="en-US" sz="1800" b="1" dirty="0" smtClean="0">
                <a:solidFill>
                  <a:srgbClr val="0000FF"/>
                </a:solidFill>
              </a:rPr>
              <a:t> SP</a:t>
            </a:r>
            <a:endParaRPr lang="en-US" sz="1800" b="1" dirty="0">
              <a:solidFill>
                <a:srgbClr val="0000FF"/>
              </a:solidFill>
            </a:endParaRPr>
          </a:p>
        </p:txBody>
      </p:sp>
      <p:sp>
        <p:nvSpPr>
          <p:cNvPr id="62" name="Line 647"/>
          <p:cNvSpPr>
            <a:spLocks noChangeAspect="1" noChangeShapeType="1"/>
          </p:cNvSpPr>
          <p:nvPr/>
        </p:nvSpPr>
        <p:spPr bwMode="auto">
          <a:xfrm flipV="1">
            <a:off x="1600200" y="2362200"/>
            <a:ext cx="2438400" cy="24384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4038600" y="2362200"/>
            <a:ext cx="7620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1600200" y="4800600"/>
            <a:ext cx="3200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362200"/>
            <a:ext cx="2895600" cy="2895600"/>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5" name="Text Box 53"/>
          <p:cNvSpPr txBox="1">
            <a:spLocks noChangeAspect="1" noChangeArrowheads="1"/>
          </p:cNvSpPr>
          <p:nvPr/>
        </p:nvSpPr>
        <p:spPr bwMode="auto">
          <a:xfrm rot="18900000">
            <a:off x="1373188" y="3864771"/>
            <a:ext cx="2741612" cy="228600"/>
          </a:xfrm>
          <a:prstGeom prst="rect">
            <a:avLst/>
          </a:prstGeom>
          <a:noFill/>
          <a:ln w="12700">
            <a:noFill/>
            <a:miter lim="800000"/>
            <a:headEnd/>
            <a:tailEnd/>
          </a:ln>
        </p:spPr>
        <p:txBody>
          <a:bodyPr lIns="0" tIns="0" rIns="0" bIns="0" anchor="b">
            <a:prstTxWarp prst="textNoShape">
              <a:avLst/>
            </a:prstTxWarp>
          </a:bodyPr>
          <a:lstStyle/>
          <a:p>
            <a:r>
              <a:rPr lang="en-US" sz="1200" dirty="0" err="1">
                <a:solidFill>
                  <a:srgbClr val="FF0080"/>
                </a:solidFill>
              </a:rPr>
              <a:t>w</a:t>
            </a:r>
            <a:r>
              <a:rPr lang="en-US" sz="1200" dirty="0">
                <a:solidFill>
                  <a:srgbClr val="FF0080"/>
                </a:solidFill>
              </a:rPr>
              <a:t>/out NUMA</a:t>
            </a:r>
          </a:p>
        </p:txBody>
      </p:sp>
      <p:sp>
        <p:nvSpPr>
          <p:cNvPr id="81" name="Line 64"/>
          <p:cNvSpPr>
            <a:spLocks noChangeShapeType="1"/>
          </p:cNvSpPr>
          <p:nvPr/>
        </p:nvSpPr>
        <p:spPr bwMode="auto">
          <a:xfrm>
            <a:off x="32766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82" name="Text Box 68"/>
          <p:cNvSpPr txBox="1">
            <a:spLocks noChangeAspect="1" noChangeArrowheads="1"/>
          </p:cNvSpPr>
          <p:nvPr/>
        </p:nvSpPr>
        <p:spPr bwMode="auto">
          <a:xfrm rot="5400000">
            <a:off x="1828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smtClean="0">
                <a:solidFill>
                  <a:srgbClr val="008040"/>
                </a:solidFill>
              </a:rPr>
              <a:t>write allocate arithmetic intensity</a:t>
            </a:r>
            <a:endParaRPr lang="en-US" sz="1200" dirty="0">
              <a:solidFill>
                <a:srgbClr val="008040"/>
              </a:solidFill>
            </a:endParaRPr>
          </a:p>
        </p:txBody>
      </p:sp>
      <p:sp>
        <p:nvSpPr>
          <p:cNvPr id="64" name="Text Box 62"/>
          <p:cNvSpPr txBox="1">
            <a:spLocks noChangeAspect="1" noChangeArrowheads="1"/>
          </p:cNvSpPr>
          <p:nvPr/>
        </p:nvSpPr>
        <p:spPr bwMode="auto">
          <a:xfrm rot="18900000">
            <a:off x="1373188" y="3407571"/>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dirty="0">
                <a:solidFill>
                  <a:srgbClr val="FF0080"/>
                </a:solidFill>
              </a:rPr>
              <a:t>Stream Bandwidth</a:t>
            </a:r>
          </a:p>
        </p:txBody>
      </p:sp>
      <p:grpSp>
        <p:nvGrpSpPr>
          <p:cNvPr id="68" name="Group 67"/>
          <p:cNvGrpSpPr/>
          <p:nvPr/>
        </p:nvGrpSpPr>
        <p:grpSpPr>
          <a:xfrm>
            <a:off x="2362200" y="4114800"/>
            <a:ext cx="304800" cy="304800"/>
            <a:chOff x="1905000" y="4114800"/>
            <a:chExt cx="304800" cy="304800"/>
          </a:xfrm>
          <a:effectLst>
            <a:glow rad="50800">
              <a:srgbClr val="FF8000">
                <a:alpha val="75000"/>
              </a:srgbClr>
            </a:glow>
          </a:effectLst>
        </p:grpSpPr>
        <p:sp>
          <p:nvSpPr>
            <p:cNvPr id="78" name="Oval 77"/>
            <p:cNvSpPr/>
            <p:nvPr/>
          </p:nvSpPr>
          <p:spPr bwMode="auto">
            <a:xfrm>
              <a:off x="1981200" y="4191000"/>
              <a:ext cx="152400" cy="152400"/>
            </a:xfrm>
            <a:prstGeom prst="ellipse">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6" name="Oval 65"/>
            <p:cNvSpPr/>
            <p:nvPr/>
          </p:nvSpPr>
          <p:spPr bwMode="auto">
            <a:xfrm>
              <a:off x="1905000" y="4114800"/>
              <a:ext cx="304800" cy="304800"/>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
        <p:nvSpPr>
          <p:cNvPr id="67" name="Oval 66"/>
          <p:cNvSpPr/>
          <p:nvPr/>
        </p:nvSpPr>
        <p:spPr bwMode="auto">
          <a:xfrm>
            <a:off x="3200400" y="3048000"/>
            <a:ext cx="152400" cy="152400"/>
          </a:xfrm>
          <a:prstGeom prst="ellipse">
            <a:avLst/>
          </a:prstGeom>
          <a:solidFill>
            <a:srgbClr val="00FF00"/>
          </a:solidFill>
          <a:ln w="952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a:t>
            </a:r>
            <a:endParaRPr lang="en-US" dirty="0"/>
          </a:p>
        </p:txBody>
      </p:sp>
      <p:sp>
        <p:nvSpPr>
          <p:cNvPr id="3" name="Content Placeholder 2"/>
          <p:cNvSpPr>
            <a:spLocks noGrp="1"/>
          </p:cNvSpPr>
          <p:nvPr>
            <p:ph idx="1"/>
          </p:nvPr>
        </p:nvSpPr>
        <p:spPr/>
        <p:txBody>
          <a:bodyPr/>
          <a:lstStyle/>
          <a:p>
            <a:r>
              <a:rPr lang="en-US" dirty="0" smtClean="0"/>
              <a:t>Roofline limit is about 1800 </a:t>
            </a:r>
            <a:r>
              <a:rPr lang="en-US" dirty="0" err="1" smtClean="0"/>
              <a:t>mstencil/s</a:t>
            </a:r>
            <a:endParaRPr lang="en-US" dirty="0" smtClean="0"/>
          </a:p>
          <a:p>
            <a:r>
              <a:rPr lang="en-US" dirty="0" smtClean="0"/>
              <a:t>To improve CPU performance we can apply the set of optimizations explored for the 7- and 27-point stencils including:</a:t>
            </a:r>
          </a:p>
          <a:p>
            <a:pPr lvl="1"/>
            <a:r>
              <a:rPr lang="en-US" dirty="0" smtClean="0"/>
              <a:t>Loop unrolling / register blocking</a:t>
            </a:r>
          </a:p>
          <a:p>
            <a:pPr lvl="1"/>
            <a:r>
              <a:rPr lang="en-US" dirty="0" smtClean="0"/>
              <a:t>Cache Blocking - we parallelize in </a:t>
            </a:r>
            <a:r>
              <a:rPr lang="en-US" dirty="0" err="1" smtClean="0"/>
              <a:t>Y(cores</a:t>
            </a:r>
            <a:r>
              <a:rPr lang="en-US" dirty="0" smtClean="0"/>
              <a:t>) and Z (sockets)</a:t>
            </a:r>
          </a:p>
          <a:p>
            <a:pPr lvl="1"/>
            <a:r>
              <a:rPr lang="en-US" dirty="0" smtClean="0"/>
              <a:t>Explicit </a:t>
            </a:r>
            <a:r>
              <a:rPr lang="en-US" dirty="0" err="1" smtClean="0"/>
              <a:t>SIMDization</a:t>
            </a:r>
            <a:endParaRPr lang="en-US" dirty="0" smtClean="0"/>
          </a:p>
          <a:p>
            <a:pPr lvl="1"/>
            <a:r>
              <a:rPr lang="en-US" dirty="0" smtClean="0"/>
              <a:t>NUMA</a:t>
            </a:r>
          </a:p>
          <a:p>
            <a:pPr lvl="1"/>
            <a:r>
              <a:rPr lang="en-US" dirty="0" smtClean="0"/>
              <a:t>Pipelining (shifting) data through SIMD registers to reduce L1 bandwidth</a:t>
            </a:r>
          </a:p>
          <a:p>
            <a:pPr lvl="1"/>
            <a:r>
              <a:rPr lang="en-US" dirty="0" smtClean="0"/>
              <a:t>Cache Bypass (non-temporal stores)</a:t>
            </a:r>
          </a:p>
          <a:p>
            <a:pPr lvl="1"/>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35</a:t>
            </a:fld>
            <a:endParaRPr lang="en-US"/>
          </a:p>
        </p:txBody>
      </p:sp>
      <p:pic>
        <p:nvPicPr>
          <p:cNvPr id="5" name="Picture 4" descr="optimiz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5920" y="1143000"/>
            <a:ext cx="6092480" cy="4572000"/>
          </a:xfrm>
          <a:prstGeom prst="rect">
            <a:avLst/>
          </a:prstGeom>
        </p:spPr>
      </p:pic>
      <p:sp>
        <p:nvSpPr>
          <p:cNvPr id="3" name="Content Placeholder 2"/>
          <p:cNvSpPr>
            <a:spLocks noGrp="1"/>
          </p:cNvSpPr>
          <p:nvPr>
            <p:ph idx="1"/>
          </p:nvPr>
        </p:nvSpPr>
        <p:spPr>
          <a:xfrm>
            <a:off x="6172200" y="1371600"/>
            <a:ext cx="2971800" cy="5256213"/>
          </a:xfrm>
        </p:spPr>
        <p:txBody>
          <a:bodyPr/>
          <a:lstStyle/>
          <a:p>
            <a:r>
              <a:rPr lang="en-US" b="1" dirty="0" smtClean="0">
                <a:solidFill>
                  <a:srgbClr val="0000FF"/>
                </a:solidFill>
              </a:rPr>
              <a:t>Optimizations improved CPU performance by about 5x </a:t>
            </a:r>
          </a:p>
          <a:p>
            <a:r>
              <a:rPr lang="en-US" dirty="0" smtClean="0"/>
              <a:t>Some CPU performance has been left on the table</a:t>
            </a:r>
          </a:p>
          <a:p>
            <a:endParaRPr lang="en-US" dirty="0" smtClean="0"/>
          </a:p>
          <a:p>
            <a:r>
              <a:rPr lang="en-US" b="1" dirty="0" err="1" smtClean="0">
                <a:solidFill>
                  <a:srgbClr val="0000FF"/>
                </a:solidFill>
              </a:rPr>
              <a:t>GPUs</a:t>
            </a:r>
            <a:r>
              <a:rPr lang="en-US" b="1" dirty="0" smtClean="0">
                <a:solidFill>
                  <a:srgbClr val="0000FF"/>
                </a:solidFill>
              </a:rPr>
              <a:t> remained 3-4x faster per node</a:t>
            </a:r>
          </a:p>
          <a:p>
            <a:endParaRPr lang="en-US" b="1" dirty="0" smtClean="0">
              <a:solidFill>
                <a:srgbClr val="0000FF"/>
              </a:solidFill>
            </a:endParaRPr>
          </a:p>
          <a:p>
            <a:r>
              <a:rPr lang="en-US" dirty="0" smtClean="0"/>
              <a:t>MPI communication will mitigate the GPU performance advantage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Architectures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36</a:t>
            </a:fld>
            <a:endParaRPr lang="en-US"/>
          </a:p>
        </p:txBody>
      </p:sp>
      <p:pic>
        <p:nvPicPr>
          <p:cNvPr id="5" name="Picture 4" descr="CPU_ISO.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143000"/>
            <a:ext cx="3653942" cy="5486400"/>
          </a:xfrm>
          <a:prstGeom prst="rect">
            <a:avLst/>
          </a:prstGeom>
        </p:spPr>
      </p:pic>
      <p:pic>
        <p:nvPicPr>
          <p:cNvPr id="6" name="Picture 5" descr="CPU_TTI.pdf"/>
          <p:cNvPicPr>
            <a:picLocks/>
          </p:cNvPicPr>
          <p:nvPr/>
        </p:nvPicPr>
        <mc:AlternateContent>
          <mc:Choice xmlns:ma="http://schemas.microsoft.com/office/mac/drawingml/2008/main" Requires="ma">
            <p:blipFill>
              <a:blip r:embed="rId4"/>
              <a:srcRect l="72973"/>
              <a:stretch>
                <a:fillRect/>
              </a:stretch>
            </p:blipFill>
          </mc:Choice>
          <mc:Fallback>
            <p:blipFill>
              <a:blip r:embed="rId5"/>
              <a:srcRect l="72973"/>
              <a:stretch>
                <a:fillRect/>
              </a:stretch>
            </p:blipFill>
          </mc:Fallback>
        </mc:AlternateContent>
        <p:spPr>
          <a:xfrm>
            <a:off x="3657600" y="1143000"/>
            <a:ext cx="1143000" cy="5486400"/>
          </a:xfrm>
          <a:prstGeom prst="rect">
            <a:avLst/>
          </a:prstGeom>
        </p:spPr>
      </p:pic>
      <p:sp>
        <p:nvSpPr>
          <p:cNvPr id="3" name="Content Placeholder 2"/>
          <p:cNvSpPr>
            <a:spLocks noGrp="1"/>
          </p:cNvSpPr>
          <p:nvPr>
            <p:ph idx="1"/>
          </p:nvPr>
        </p:nvSpPr>
        <p:spPr>
          <a:xfrm>
            <a:off x="4572000" y="1143000"/>
            <a:ext cx="4114800" cy="5256213"/>
          </a:xfrm>
        </p:spPr>
        <p:txBody>
          <a:bodyPr/>
          <a:lstStyle/>
          <a:p>
            <a:r>
              <a:rPr lang="en-US" dirty="0" smtClean="0"/>
              <a:t>We also explored a similar set of optimizations for the 8</a:t>
            </a:r>
            <a:r>
              <a:rPr lang="en-US" baseline="30000" dirty="0" smtClean="0"/>
              <a:t>th</a:t>
            </a:r>
            <a:r>
              <a:rPr lang="en-US" dirty="0" smtClean="0"/>
              <a:t> order wave equation on a variety of CPU architectures (still 512</a:t>
            </a:r>
            <a:r>
              <a:rPr lang="en-US" baseline="30000" dirty="0" smtClean="0"/>
              <a:t>3</a:t>
            </a:r>
            <a:r>
              <a:rPr lang="en-US" dirty="0" smtClean="0"/>
              <a:t>)</a:t>
            </a:r>
          </a:p>
          <a:p>
            <a:r>
              <a:rPr lang="en-US" dirty="0" smtClean="0"/>
              <a:t>Note, SNB is single-socket </a:t>
            </a:r>
            <a:r>
              <a:rPr lang="en-US" dirty="0" err="1" smtClean="0"/>
              <a:t>x</a:t>
            </a:r>
            <a:r>
              <a:rPr lang="en-US" dirty="0" smtClean="0"/>
              <a:t> quad-core, while </a:t>
            </a:r>
            <a:r>
              <a:rPr lang="en-US" dirty="0" err="1" smtClean="0"/>
              <a:t>Magny</a:t>
            </a:r>
            <a:r>
              <a:rPr lang="en-US" dirty="0" smtClean="0"/>
              <a:t> </a:t>
            </a:r>
            <a:r>
              <a:rPr lang="en-US" dirty="0" err="1" smtClean="0"/>
              <a:t>Cours</a:t>
            </a:r>
            <a:r>
              <a:rPr lang="en-US" dirty="0" smtClean="0"/>
              <a:t> is effectively four-socket </a:t>
            </a:r>
            <a:r>
              <a:rPr lang="en-US" dirty="0" err="1" smtClean="0"/>
              <a:t>x</a:t>
            </a:r>
            <a:r>
              <a:rPr lang="en-US" dirty="0" smtClean="0"/>
              <a:t> six-core.</a:t>
            </a:r>
          </a:p>
          <a:p>
            <a:r>
              <a:rPr lang="en-US" dirty="0" smtClean="0"/>
              <a:t>SNB includes explicit AVX.</a:t>
            </a:r>
          </a:p>
          <a:p>
            <a:r>
              <a:rPr lang="en-US" b="1" dirty="0" smtClean="0">
                <a:solidFill>
                  <a:srgbClr val="0000FF"/>
                </a:solidFill>
              </a:rPr>
              <a:t>We attain a ~3x speedup on SNB and a ~10x speedup on the Opteron.</a:t>
            </a:r>
            <a:endParaRPr lang="en-US" b="1" dirty="0">
              <a:solidFill>
                <a:srgbClr val="0000FF"/>
              </a:solidFill>
            </a:endParaRPr>
          </a:p>
        </p:txBody>
      </p:sp>
      <p:sp>
        <p:nvSpPr>
          <p:cNvPr id="7" name="TextBox 6"/>
          <p:cNvSpPr txBox="1"/>
          <p:nvPr/>
        </p:nvSpPr>
        <p:spPr>
          <a:xfrm>
            <a:off x="9906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2x4</a:t>
            </a:r>
          </a:p>
          <a:p>
            <a:pPr algn="ctr"/>
            <a:r>
              <a:rPr lang="en-US" sz="1200" dirty="0" smtClean="0"/>
              <a:t>Nehalem</a:t>
            </a:r>
            <a:endParaRPr lang="en-US" sz="1200" dirty="0"/>
          </a:p>
        </p:txBody>
      </p:sp>
      <p:sp>
        <p:nvSpPr>
          <p:cNvPr id="8" name="TextBox 7"/>
          <p:cNvSpPr txBox="1"/>
          <p:nvPr/>
        </p:nvSpPr>
        <p:spPr>
          <a:xfrm>
            <a:off x="18288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1x4</a:t>
            </a:r>
          </a:p>
          <a:p>
            <a:pPr algn="ctr"/>
            <a:r>
              <a:rPr lang="en-US" sz="1200" dirty="0" smtClean="0"/>
              <a:t>SNB</a:t>
            </a:r>
            <a:endParaRPr lang="en-US" sz="1200" dirty="0"/>
          </a:p>
        </p:txBody>
      </p:sp>
      <p:sp>
        <p:nvSpPr>
          <p:cNvPr id="9" name="TextBox 8"/>
          <p:cNvSpPr txBox="1"/>
          <p:nvPr/>
        </p:nvSpPr>
        <p:spPr>
          <a:xfrm>
            <a:off x="26670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4x6 </a:t>
            </a:r>
            <a:r>
              <a:rPr lang="en-US" sz="1200" dirty="0" err="1" smtClean="0"/>
              <a:t>Magny</a:t>
            </a:r>
            <a:endParaRPr lang="en-US" sz="1200" dirty="0" smtClean="0"/>
          </a:p>
          <a:p>
            <a:pPr algn="ctr"/>
            <a:r>
              <a:rPr lang="en-US" sz="1200" dirty="0" err="1" smtClean="0"/>
              <a:t>Cours</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Transverse</a:t>
            </a:r>
            <a:br>
              <a:rPr lang="en-US" dirty="0" smtClean="0"/>
            </a:br>
            <a:r>
              <a:rPr lang="en-US" dirty="0" smtClean="0"/>
              <a:t>Isotropy (VTI)</a:t>
            </a:r>
            <a:endParaRPr lang="en-US" dirty="0"/>
          </a:p>
        </p:txBody>
      </p:sp>
      <p:sp>
        <p:nvSpPr>
          <p:cNvPr id="3" name="Content Placeholder 2"/>
          <p:cNvSpPr>
            <a:spLocks noGrp="1"/>
          </p:cNvSpPr>
          <p:nvPr>
            <p:ph idx="1"/>
          </p:nvPr>
        </p:nvSpPr>
        <p:spPr/>
        <p:txBody>
          <a:bodyPr/>
          <a:lstStyle/>
          <a:p>
            <a:r>
              <a:rPr lang="en-US" dirty="0" smtClean="0"/>
              <a:t>We also explored formulations that more accurately describe wave propagation by accounting for some anisotropy </a:t>
            </a:r>
          </a:p>
          <a:p>
            <a:r>
              <a:rPr lang="en-US" dirty="0" smtClean="0"/>
              <a:t>Vertical Transverse Isotropy (VTI)</a:t>
            </a:r>
          </a:p>
          <a:p>
            <a:endParaRPr lang="en-US" dirty="0" smtClean="0"/>
          </a:p>
          <a:p>
            <a:endParaRPr lang="en-US" dirty="0" smtClean="0"/>
          </a:p>
          <a:p>
            <a:endParaRPr lang="en-US" dirty="0" smtClean="0"/>
          </a:p>
          <a:p>
            <a:r>
              <a:rPr lang="en-US" dirty="0" smtClean="0"/>
              <a:t>Adds an auxiliary field, Thompson parameters</a:t>
            </a:r>
          </a:p>
          <a:p>
            <a:r>
              <a:rPr lang="en-US" dirty="0" smtClean="0"/>
              <a:t>Pair of coupled stencils (derivatives in horizontal of one field coupled with derivative in </a:t>
            </a:r>
            <a:r>
              <a:rPr lang="en-US" dirty="0" err="1" smtClean="0"/>
              <a:t>z</a:t>
            </a:r>
            <a:r>
              <a:rPr lang="en-US" dirty="0" smtClean="0"/>
              <a:t> on the other)</a:t>
            </a:r>
          </a:p>
          <a:p>
            <a:r>
              <a:rPr lang="en-US" dirty="0" smtClean="0"/>
              <a:t>Overall, it has comparable arithmetic intensity to vanilla isotropic. </a:t>
            </a:r>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37</a:t>
            </a:fld>
            <a:endParaRPr lang="en-US"/>
          </a:p>
        </p:txBody>
      </p:sp>
      <p:pic>
        <p:nvPicPr>
          <p:cNvPr id="7" name="Picture 6" descr="rtm_tuning_2012.pdf"/>
          <p:cNvPicPr>
            <a:picLocks noChangeAspect="1"/>
          </p:cNvPicPr>
          <p:nvPr/>
        </p:nvPicPr>
        <mc:AlternateContent>
          <mc:Choice xmlns:ma="http://schemas.microsoft.com/office/mac/drawingml/2008/main" Requires="ma">
            <p:blipFill>
              <a:blip r:embed="rId2"/>
              <a:srcRect l="14706" t="57273" r="52941" b="35000"/>
              <a:stretch>
                <a:fillRect/>
              </a:stretch>
            </p:blipFill>
          </mc:Choice>
          <mc:Fallback>
            <p:blipFill>
              <a:blip r:embed="rId3"/>
              <a:srcRect l="14706" t="57273" r="52941" b="35000"/>
              <a:stretch>
                <a:fillRect/>
              </a:stretch>
            </p:blipFill>
          </mc:Fallback>
        </mc:AlternateContent>
        <p:spPr>
          <a:xfrm>
            <a:off x="762000" y="2133600"/>
            <a:ext cx="3657600" cy="11306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CPU_VTI.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143000"/>
            <a:ext cx="3200400" cy="5486400"/>
          </a:xfrm>
          <a:prstGeom prst="rect">
            <a:avLst/>
          </a:prstGeom>
        </p:spPr>
      </p:pic>
      <p:sp>
        <p:nvSpPr>
          <p:cNvPr id="2" name="Title 1"/>
          <p:cNvSpPr>
            <a:spLocks noGrp="1"/>
          </p:cNvSpPr>
          <p:nvPr>
            <p:ph type="title"/>
          </p:nvPr>
        </p:nvSpPr>
        <p:spPr/>
        <p:txBody>
          <a:bodyPr/>
          <a:lstStyle/>
          <a:p>
            <a:r>
              <a:rPr lang="en-US" dirty="0" smtClean="0"/>
              <a:t>VTI Results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38</a:t>
            </a:fld>
            <a:endParaRPr lang="en-US"/>
          </a:p>
        </p:txBody>
      </p:sp>
      <p:pic>
        <p:nvPicPr>
          <p:cNvPr id="6" name="Picture 5" descr="CPU_TTI.pdf"/>
          <p:cNvPicPr>
            <a:picLocks/>
          </p:cNvPicPr>
          <p:nvPr/>
        </p:nvPicPr>
        <mc:AlternateContent>
          <mc:Choice xmlns:ma="http://schemas.microsoft.com/office/mac/drawingml/2008/main" Requires="ma">
            <p:blipFill>
              <a:blip r:embed="rId4"/>
              <a:srcRect l="72973"/>
              <a:stretch>
                <a:fillRect/>
              </a:stretch>
            </p:blipFill>
          </mc:Choice>
          <mc:Fallback>
            <p:blipFill>
              <a:blip r:embed="rId5"/>
              <a:srcRect l="72973"/>
              <a:stretch>
                <a:fillRect/>
              </a:stretch>
            </p:blipFill>
          </mc:Fallback>
        </mc:AlternateContent>
        <p:spPr>
          <a:xfrm>
            <a:off x="3657600" y="1143000"/>
            <a:ext cx="1143000" cy="5486400"/>
          </a:xfrm>
          <a:prstGeom prst="rect">
            <a:avLst/>
          </a:prstGeom>
        </p:spPr>
      </p:pic>
      <p:sp>
        <p:nvSpPr>
          <p:cNvPr id="3" name="Content Placeholder 2"/>
          <p:cNvSpPr>
            <a:spLocks noGrp="1"/>
          </p:cNvSpPr>
          <p:nvPr>
            <p:ph idx="1"/>
          </p:nvPr>
        </p:nvSpPr>
        <p:spPr>
          <a:xfrm>
            <a:off x="4572000" y="1143000"/>
            <a:ext cx="4114800" cy="5256213"/>
          </a:xfrm>
        </p:spPr>
        <p:txBody>
          <a:bodyPr/>
          <a:lstStyle/>
          <a:p>
            <a:r>
              <a:rPr lang="en-US" dirty="0" smtClean="0"/>
              <a:t>Consider the same 512</a:t>
            </a:r>
            <a:r>
              <a:rPr lang="en-US" baseline="30000" dirty="0" smtClean="0"/>
              <a:t>3</a:t>
            </a:r>
            <a:r>
              <a:rPr lang="en-US" dirty="0" smtClean="0"/>
              <a:t> problem but using VTI.</a:t>
            </a:r>
          </a:p>
          <a:p>
            <a:r>
              <a:rPr lang="en-US" dirty="0" smtClean="0">
                <a:latin typeface="Arial"/>
                <a:cs typeface="Arial"/>
              </a:rPr>
              <a:t>Raw performance (in </a:t>
            </a:r>
            <a:r>
              <a:rPr lang="en-US" dirty="0" err="1" smtClean="0">
                <a:latin typeface="Arial"/>
                <a:cs typeface="Arial"/>
              </a:rPr>
              <a:t>mstencil/s</a:t>
            </a:r>
            <a:r>
              <a:rPr lang="en-US" dirty="0" smtClean="0">
                <a:latin typeface="Arial"/>
                <a:cs typeface="Arial"/>
              </a:rPr>
              <a:t>) is about half the </a:t>
            </a:r>
            <a:r>
              <a:rPr lang="en-US" dirty="0" err="1" smtClean="0">
                <a:latin typeface="Arial"/>
                <a:cs typeface="Arial"/>
              </a:rPr>
              <a:t>isotorpic</a:t>
            </a:r>
            <a:r>
              <a:rPr lang="en-US" dirty="0" smtClean="0">
                <a:latin typeface="Arial"/>
                <a:cs typeface="Arial"/>
              </a:rPr>
              <a:t> case.</a:t>
            </a:r>
          </a:p>
          <a:p>
            <a:r>
              <a:rPr lang="en-US" dirty="0" smtClean="0">
                <a:latin typeface="Arial"/>
                <a:cs typeface="Arial"/>
              </a:rPr>
              <a:t>This is expected due to the increase in the volume of data movement.</a:t>
            </a:r>
          </a:p>
          <a:p>
            <a:r>
              <a:rPr lang="en-US" b="1" dirty="0" smtClean="0">
                <a:solidFill>
                  <a:srgbClr val="0000FF"/>
                </a:solidFill>
                <a:latin typeface="Arial"/>
                <a:cs typeface="Arial"/>
              </a:rPr>
              <a:t>We see a ~9x performance boost on Hopper</a:t>
            </a:r>
          </a:p>
        </p:txBody>
      </p:sp>
      <p:sp>
        <p:nvSpPr>
          <p:cNvPr id="7" name="TextBox 6"/>
          <p:cNvSpPr txBox="1"/>
          <p:nvPr/>
        </p:nvSpPr>
        <p:spPr>
          <a:xfrm>
            <a:off x="9906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2x4</a:t>
            </a:r>
          </a:p>
          <a:p>
            <a:pPr algn="ctr"/>
            <a:r>
              <a:rPr lang="en-US" sz="1200" dirty="0" smtClean="0"/>
              <a:t>Nehalem</a:t>
            </a:r>
            <a:endParaRPr lang="en-US" sz="1200" dirty="0"/>
          </a:p>
        </p:txBody>
      </p:sp>
      <p:sp>
        <p:nvSpPr>
          <p:cNvPr id="8" name="TextBox 7"/>
          <p:cNvSpPr txBox="1"/>
          <p:nvPr/>
        </p:nvSpPr>
        <p:spPr>
          <a:xfrm>
            <a:off x="18288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1x4</a:t>
            </a:r>
          </a:p>
          <a:p>
            <a:pPr algn="ctr"/>
            <a:r>
              <a:rPr lang="en-US" sz="1200" dirty="0" smtClean="0"/>
              <a:t>SNB</a:t>
            </a:r>
            <a:endParaRPr lang="en-US" sz="1200" dirty="0"/>
          </a:p>
        </p:txBody>
      </p:sp>
      <p:sp>
        <p:nvSpPr>
          <p:cNvPr id="9" name="TextBox 8"/>
          <p:cNvSpPr txBox="1"/>
          <p:nvPr/>
        </p:nvSpPr>
        <p:spPr>
          <a:xfrm>
            <a:off x="26670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4x6 </a:t>
            </a:r>
            <a:r>
              <a:rPr lang="en-US" sz="1200" dirty="0" err="1" smtClean="0"/>
              <a:t>Magny</a:t>
            </a:r>
            <a:endParaRPr lang="en-US" sz="1200" dirty="0" smtClean="0"/>
          </a:p>
          <a:p>
            <a:pPr algn="ctr"/>
            <a:r>
              <a:rPr lang="en-US" sz="1200" dirty="0" err="1" smtClean="0"/>
              <a:t>Cours</a:t>
            </a:r>
            <a:endParaRPr lang="en-US" sz="1200" dirty="0"/>
          </a:p>
        </p:txBody>
      </p:sp>
      <p:sp>
        <p:nvSpPr>
          <p:cNvPr id="12" name="TextBox 11"/>
          <p:cNvSpPr txBox="1"/>
          <p:nvPr/>
        </p:nvSpPr>
        <p:spPr>
          <a:xfrm rot="16200000">
            <a:off x="-307746" y="3198167"/>
            <a:ext cx="1381959" cy="461665"/>
          </a:xfrm>
          <a:prstGeom prst="rect">
            <a:avLst/>
          </a:prstGeom>
          <a:noFill/>
        </p:spPr>
        <p:txBody>
          <a:bodyPr wrap="none" rtlCol="0">
            <a:spAutoFit/>
          </a:bodyPr>
          <a:lstStyle/>
          <a:p>
            <a:r>
              <a:rPr lang="en-US" dirty="0" err="1" smtClean="0"/>
              <a:t>MPoint/s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Tilted Transverse</a:t>
            </a:r>
            <a:br>
              <a:rPr lang="en-US" dirty="0" smtClean="0"/>
            </a:br>
            <a:r>
              <a:rPr lang="en-US" dirty="0" smtClean="0"/>
              <a:t>Isotropy (VTI)</a:t>
            </a:r>
            <a:endParaRPr lang="en-US" dirty="0"/>
          </a:p>
        </p:txBody>
      </p:sp>
      <p:sp>
        <p:nvSpPr>
          <p:cNvPr id="3" name="Content Placeholder 2"/>
          <p:cNvSpPr>
            <a:spLocks noGrp="1"/>
          </p:cNvSpPr>
          <p:nvPr>
            <p:ph idx="1"/>
          </p:nvPr>
        </p:nvSpPr>
        <p:spPr>
          <a:xfrm>
            <a:off x="455613" y="1143000"/>
            <a:ext cx="4116387" cy="5256213"/>
          </a:xfrm>
        </p:spPr>
        <p:txBody>
          <a:bodyPr/>
          <a:lstStyle/>
          <a:p>
            <a:r>
              <a:rPr lang="en-US" dirty="0" smtClean="0"/>
              <a:t>TTI further improves upon the accuracy.</a:t>
            </a:r>
          </a:p>
          <a:p>
            <a:endParaRPr lang="en-US" dirty="0" smtClean="0"/>
          </a:p>
          <a:p>
            <a:endParaRPr lang="en-US" dirty="0" smtClean="0"/>
          </a:p>
          <a:p>
            <a:endParaRPr lang="en-US" dirty="0" smtClean="0"/>
          </a:p>
          <a:p>
            <a:endParaRPr lang="en-US" dirty="0" smtClean="0"/>
          </a:p>
          <a:p>
            <a:r>
              <a:rPr lang="en-US" dirty="0" smtClean="0"/>
              <a:t>Adds two more parameters to VTI case.</a:t>
            </a:r>
          </a:p>
          <a:p>
            <a:r>
              <a:rPr lang="en-US" dirty="0" smtClean="0"/>
              <a:t>Mixed partial derivates create complex stencils whose arithmetic intensity grows as O(order</a:t>
            </a:r>
            <a:r>
              <a:rPr lang="en-US" baseline="30000" dirty="0" smtClean="0"/>
              <a:t>2</a:t>
            </a:r>
            <a:r>
              <a:rPr lang="en-US" dirty="0" smtClean="0"/>
              <a:t>)</a:t>
            </a:r>
          </a:p>
          <a:p>
            <a:r>
              <a:rPr lang="en-US" dirty="0" smtClean="0"/>
              <a:t>Results in several hundred flops per stencil.</a:t>
            </a:r>
          </a:p>
          <a:p>
            <a:pPr>
              <a:buNone/>
            </a:pPr>
            <a:r>
              <a:rPr lang="en-US" dirty="0" smtClean="0"/>
              <a:t>	</a:t>
            </a:r>
            <a:r>
              <a:rPr lang="en-US" b="1" dirty="0" smtClean="0">
                <a:solidFill>
                  <a:srgbClr val="FF0080"/>
                </a:solidFill>
              </a:rPr>
              <a:t>(compute-bound)</a:t>
            </a:r>
          </a:p>
        </p:txBody>
      </p:sp>
      <p:sp>
        <p:nvSpPr>
          <p:cNvPr id="4" name="Slide Number Placeholder 3"/>
          <p:cNvSpPr>
            <a:spLocks noGrp="1"/>
          </p:cNvSpPr>
          <p:nvPr>
            <p:ph type="sldNum" sz="quarter" idx="10"/>
          </p:nvPr>
        </p:nvSpPr>
        <p:spPr/>
        <p:txBody>
          <a:bodyPr/>
          <a:lstStyle/>
          <a:p>
            <a:fld id="{A6688060-3351-004F-BDDD-4D2330D7A48F}" type="slidenum">
              <a:rPr lang="en-US" smtClean="0"/>
              <a:pPr/>
              <a:t>39</a:t>
            </a:fld>
            <a:endParaRPr lang="en-US"/>
          </a:p>
        </p:txBody>
      </p:sp>
      <p:pic>
        <p:nvPicPr>
          <p:cNvPr id="7" name="Picture 6" descr="rtm_tuning_2012.pdf"/>
          <p:cNvPicPr>
            <a:picLocks noChangeAspect="1"/>
          </p:cNvPicPr>
          <p:nvPr/>
        </p:nvPicPr>
        <mc:AlternateContent>
          <mc:Choice xmlns:ma="http://schemas.microsoft.com/office/mac/drawingml/2008/main" Requires="ma">
            <p:blipFill>
              <a:blip r:embed="rId2"/>
              <a:srcRect l="14706" t="88182" r="52941" b="4545"/>
              <a:stretch>
                <a:fillRect/>
              </a:stretch>
            </p:blipFill>
          </mc:Choice>
          <mc:Fallback>
            <p:blipFill>
              <a:blip r:embed="rId3"/>
              <a:srcRect l="14706" t="88182" r="52941" b="4545"/>
              <a:stretch>
                <a:fillRect/>
              </a:stretch>
            </p:blipFill>
          </mc:Fallback>
        </mc:AlternateContent>
        <p:spPr>
          <a:xfrm>
            <a:off x="762000" y="1831443"/>
            <a:ext cx="3657600" cy="1064157"/>
          </a:xfrm>
          <a:prstGeom prst="rect">
            <a:avLst/>
          </a:prstGeom>
        </p:spPr>
      </p:pic>
      <p:pic>
        <p:nvPicPr>
          <p:cNvPr id="6" name="Picture 5" descr="StarStenci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3810000"/>
            <a:ext cx="2743200" cy="2743200"/>
          </a:xfrm>
          <a:prstGeom prst="rect">
            <a:avLst/>
          </a:prstGeom>
        </p:spPr>
      </p:pic>
      <p:pic>
        <p:nvPicPr>
          <p:cNvPr id="8" name="Picture 7" descr="rtm_tuning_2012.pdf"/>
          <p:cNvPicPr>
            <a:picLocks noChangeAspect="1"/>
          </p:cNvPicPr>
          <p:nvPr/>
        </p:nvPicPr>
        <mc:AlternateContent>
          <mc:Choice xmlns:ma="http://schemas.microsoft.com/office/mac/drawingml/2008/main" Requires="ma">
            <p:blipFill>
              <a:blip r:embed="rId2"/>
              <a:srcRect l="52941" t="32727" r="14706" b="52727"/>
              <a:stretch>
                <a:fillRect/>
              </a:stretch>
            </p:blipFill>
          </mc:Choice>
          <mc:Fallback>
            <p:blipFill>
              <a:blip r:embed="rId3"/>
              <a:srcRect l="52941" t="32727" r="14706" b="52727"/>
              <a:stretch>
                <a:fillRect/>
              </a:stretch>
            </p:blipFill>
          </mc:Fallback>
        </mc:AlternateContent>
        <p:spPr>
          <a:xfrm>
            <a:off x="4572000" y="1605565"/>
            <a:ext cx="3657586" cy="2128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Locality</a:t>
            </a:r>
            <a:endParaRPr lang="en-US" dirty="0"/>
          </a:p>
        </p:txBody>
      </p:sp>
      <p:sp>
        <p:nvSpPr>
          <p:cNvPr id="3" name="Content Placeholder 2"/>
          <p:cNvSpPr>
            <a:spLocks noGrp="1"/>
          </p:cNvSpPr>
          <p:nvPr>
            <p:ph idx="1"/>
          </p:nvPr>
        </p:nvSpPr>
        <p:spPr/>
        <p:txBody>
          <a:bodyPr/>
          <a:lstStyle/>
          <a:p>
            <a:r>
              <a:rPr lang="en-US" dirty="0" smtClean="0"/>
              <a:t>Spatial Locality</a:t>
            </a:r>
          </a:p>
          <a:p>
            <a:pPr lvl="1"/>
            <a:r>
              <a:rPr lang="en-US" dirty="0" smtClean="0"/>
              <a:t>data is transferred from cache to registers in words.</a:t>
            </a:r>
          </a:p>
          <a:p>
            <a:pPr lvl="1"/>
            <a:r>
              <a:rPr lang="en-US" dirty="0" smtClean="0"/>
              <a:t>However, data is transferred to the cache in 64-128Byte lines</a:t>
            </a:r>
          </a:p>
          <a:p>
            <a:pPr lvl="1"/>
            <a:r>
              <a:rPr lang="en-US" dirty="0" smtClean="0"/>
              <a:t>using every word in a line maximizes spatial locality.</a:t>
            </a:r>
          </a:p>
          <a:p>
            <a:pPr lvl="1"/>
            <a:r>
              <a:rPr lang="en-US" b="1" dirty="0" smtClean="0">
                <a:solidFill>
                  <a:srgbClr val="0000FF"/>
                </a:solidFill>
              </a:rPr>
              <a:t>transform data structures into </a:t>
            </a:r>
            <a:r>
              <a:rPr lang="en-US" b="1" i="1" dirty="0" smtClean="0">
                <a:solidFill>
                  <a:srgbClr val="0000FF"/>
                </a:solidFill>
              </a:rPr>
              <a:t>structure of arrays </a:t>
            </a:r>
            <a:r>
              <a:rPr lang="en-US" b="1" dirty="0" smtClean="0">
                <a:solidFill>
                  <a:srgbClr val="0000FF"/>
                </a:solidFill>
              </a:rPr>
              <a:t>(</a:t>
            </a:r>
            <a:r>
              <a:rPr lang="en-US" b="1" dirty="0" err="1" smtClean="0">
                <a:solidFill>
                  <a:srgbClr val="0000FF"/>
                </a:solidFill>
              </a:rPr>
              <a:t>SoA</a:t>
            </a:r>
            <a:r>
              <a:rPr lang="en-US" b="1" dirty="0" smtClean="0">
                <a:solidFill>
                  <a:srgbClr val="0000FF"/>
                </a:solidFill>
              </a:rPr>
              <a:t>) layout</a:t>
            </a:r>
          </a:p>
          <a:p>
            <a:pPr lvl="1"/>
            <a:endParaRPr lang="en-US" dirty="0" smtClean="0"/>
          </a:p>
          <a:p>
            <a:r>
              <a:rPr lang="en-US" dirty="0" smtClean="0"/>
              <a:t>Sequential Locality</a:t>
            </a:r>
          </a:p>
          <a:p>
            <a:pPr lvl="1"/>
            <a:r>
              <a:rPr lang="en-US" dirty="0" smtClean="0"/>
              <a:t>Many memory address patterns access cache lines sequentially.</a:t>
            </a:r>
          </a:p>
          <a:p>
            <a:pPr lvl="1"/>
            <a:r>
              <a:rPr lang="en-US" dirty="0" smtClean="0"/>
              <a:t>CPU’s hardware stream </a:t>
            </a:r>
            <a:r>
              <a:rPr lang="en-US" dirty="0" err="1" smtClean="0"/>
              <a:t>prefetchers</a:t>
            </a:r>
            <a:r>
              <a:rPr lang="en-US" dirty="0" smtClean="0"/>
              <a:t> exploit this observation to hide speculatively load data to memory latency. </a:t>
            </a:r>
          </a:p>
          <a:p>
            <a:pPr lvl="1"/>
            <a:r>
              <a:rPr lang="en-US" b="1" dirty="0" smtClean="0">
                <a:solidFill>
                  <a:srgbClr val="0000FF"/>
                </a:solidFill>
              </a:rPr>
              <a:t>Transform loops to generate (a few) long, unit-stride accesses.</a:t>
            </a:r>
          </a:p>
          <a:p>
            <a:pPr lvl="1"/>
            <a:endParaRPr lang="en-US" b="1" dirty="0" smtClean="0">
              <a:solidFill>
                <a:srgbClr val="0000FF"/>
              </a:solidFill>
            </a:endParaRPr>
          </a:p>
          <a:p>
            <a:r>
              <a:rPr lang="en-US" dirty="0" smtClean="0"/>
              <a:t>Temporal Locality</a:t>
            </a:r>
          </a:p>
          <a:p>
            <a:pPr lvl="1"/>
            <a:r>
              <a:rPr lang="en-US" dirty="0" smtClean="0"/>
              <a:t>reusing data (either registers or cache lines) multiple times</a:t>
            </a:r>
          </a:p>
          <a:p>
            <a:pPr lvl="1"/>
            <a:r>
              <a:rPr lang="en-US" dirty="0" smtClean="0"/>
              <a:t>amortizes the impact of limited bandwidth.</a:t>
            </a:r>
          </a:p>
          <a:p>
            <a:pPr lvl="1"/>
            <a:r>
              <a:rPr lang="en-US" b="1" dirty="0" smtClean="0">
                <a:solidFill>
                  <a:srgbClr val="0000FF"/>
                </a:solidFill>
              </a:rPr>
              <a:t>transform loops or algorithms to maximize reuse.</a:t>
            </a:r>
          </a:p>
          <a:p>
            <a:pPr lvl="1"/>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Subexpression</a:t>
            </a:r>
            <a:r>
              <a:rPr lang="en-US" dirty="0" smtClean="0"/>
              <a:t> Elimination (CSE)</a:t>
            </a:r>
            <a:endParaRPr lang="en-US" dirty="0"/>
          </a:p>
        </p:txBody>
      </p:sp>
      <p:sp>
        <p:nvSpPr>
          <p:cNvPr id="3" name="Content Placeholder 2"/>
          <p:cNvSpPr>
            <a:spLocks noGrp="1"/>
          </p:cNvSpPr>
          <p:nvPr>
            <p:ph idx="1"/>
          </p:nvPr>
        </p:nvSpPr>
        <p:spPr>
          <a:xfrm>
            <a:off x="455613" y="1143000"/>
            <a:ext cx="4116387" cy="5256213"/>
          </a:xfrm>
        </p:spPr>
        <p:txBody>
          <a:bodyPr/>
          <a:lstStyle/>
          <a:p>
            <a:r>
              <a:rPr lang="en-US" dirty="0" smtClean="0"/>
              <a:t>We make the observation that there is a great deal of overlap between neighboring stencils.</a:t>
            </a:r>
          </a:p>
          <a:p>
            <a:r>
              <a:rPr lang="en-US" dirty="0" smtClean="0"/>
              <a:t>The same differences are performed on pairs of points.</a:t>
            </a:r>
          </a:p>
          <a:p>
            <a:r>
              <a:rPr lang="en-US" dirty="0" smtClean="0"/>
              <a:t>We may split the stencil computation into two phases:</a:t>
            </a:r>
          </a:p>
          <a:p>
            <a:pPr lvl="1"/>
            <a:r>
              <a:rPr lang="en-US" dirty="0" smtClean="0"/>
              <a:t>compute differences between points.</a:t>
            </a:r>
          </a:p>
          <a:p>
            <a:pPr lvl="1"/>
            <a:r>
              <a:rPr lang="en-US" dirty="0" smtClean="0"/>
              <a:t>weight and sum for each stencil.</a:t>
            </a:r>
          </a:p>
          <a:p>
            <a:r>
              <a:rPr lang="en-US" dirty="0" smtClean="0"/>
              <a:t>This </a:t>
            </a:r>
            <a:r>
              <a:rPr lang="en-US" b="1" dirty="0" smtClean="0">
                <a:solidFill>
                  <a:srgbClr val="FF0080"/>
                </a:solidFill>
              </a:rPr>
              <a:t>common </a:t>
            </a:r>
            <a:r>
              <a:rPr lang="en-US" b="1" dirty="0" err="1" smtClean="0">
                <a:solidFill>
                  <a:srgbClr val="FF0080"/>
                </a:solidFill>
              </a:rPr>
              <a:t>subexpression</a:t>
            </a:r>
            <a:r>
              <a:rPr lang="en-US" b="1" dirty="0" smtClean="0">
                <a:solidFill>
                  <a:srgbClr val="FF0080"/>
                </a:solidFill>
              </a:rPr>
              <a:t> elimination </a:t>
            </a:r>
            <a:r>
              <a:rPr lang="en-US" dirty="0" smtClean="0"/>
              <a:t>allows us to dramatically reduce the number of flops per stencil.</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40</a:t>
            </a:fld>
            <a:endParaRPr lang="en-US"/>
          </a:p>
        </p:txBody>
      </p:sp>
      <p:grpSp>
        <p:nvGrpSpPr>
          <p:cNvPr id="92" name="Group 91"/>
          <p:cNvGrpSpPr/>
          <p:nvPr/>
        </p:nvGrpSpPr>
        <p:grpSpPr>
          <a:xfrm>
            <a:off x="4876800" y="2133600"/>
            <a:ext cx="2590800" cy="2590800"/>
            <a:chOff x="4800600" y="2133600"/>
            <a:chExt cx="2590800" cy="2590800"/>
          </a:xfrm>
        </p:grpSpPr>
        <p:sp>
          <p:nvSpPr>
            <p:cNvPr id="87" name="Rectangle 86"/>
            <p:cNvSpPr/>
            <p:nvPr/>
          </p:nvSpPr>
          <p:spPr bwMode="auto">
            <a:xfrm>
              <a:off x="4876800" y="2209800"/>
              <a:ext cx="2438400" cy="2438400"/>
            </a:xfrm>
            <a:prstGeom prst="rect">
              <a:avLst/>
            </a:prstGeom>
            <a:solidFill>
              <a:srgbClr val="0000FF">
                <a:alpha val="10000"/>
              </a:srgbClr>
            </a:solidFill>
            <a:ln w="9525" cap="flat" cmpd="sng" algn="ctr">
              <a:solidFill>
                <a:srgbClr val="0000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 name="Oval 4"/>
            <p:cNvSpPr/>
            <p:nvPr/>
          </p:nvSpPr>
          <p:spPr bwMode="auto">
            <a:xfrm>
              <a:off x="4800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 name="Oval 5"/>
            <p:cNvSpPr/>
            <p:nvPr/>
          </p:nvSpPr>
          <p:spPr bwMode="auto">
            <a:xfrm>
              <a:off x="5105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Oval 6"/>
            <p:cNvSpPr/>
            <p:nvPr/>
          </p:nvSpPr>
          <p:spPr bwMode="auto">
            <a:xfrm>
              <a:off x="5410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Oval 7"/>
            <p:cNvSpPr/>
            <p:nvPr/>
          </p:nvSpPr>
          <p:spPr bwMode="auto">
            <a:xfrm>
              <a:off x="5715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 name="Oval 8"/>
            <p:cNvSpPr/>
            <p:nvPr/>
          </p:nvSpPr>
          <p:spPr bwMode="auto">
            <a:xfrm>
              <a:off x="60198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 name="Oval 9"/>
            <p:cNvSpPr/>
            <p:nvPr/>
          </p:nvSpPr>
          <p:spPr bwMode="auto">
            <a:xfrm>
              <a:off x="6324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 name="Oval 10"/>
            <p:cNvSpPr/>
            <p:nvPr/>
          </p:nvSpPr>
          <p:spPr bwMode="auto">
            <a:xfrm>
              <a:off x="6629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Oval 11"/>
            <p:cNvSpPr/>
            <p:nvPr/>
          </p:nvSpPr>
          <p:spPr bwMode="auto">
            <a:xfrm>
              <a:off x="6934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4800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5105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5410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5715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60198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 name="Oval 17"/>
            <p:cNvSpPr/>
            <p:nvPr/>
          </p:nvSpPr>
          <p:spPr bwMode="auto">
            <a:xfrm>
              <a:off x="6324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 name="Oval 18"/>
            <p:cNvSpPr/>
            <p:nvPr/>
          </p:nvSpPr>
          <p:spPr bwMode="auto">
            <a:xfrm>
              <a:off x="6629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 name="Oval 19"/>
            <p:cNvSpPr/>
            <p:nvPr/>
          </p:nvSpPr>
          <p:spPr bwMode="auto">
            <a:xfrm>
              <a:off x="6934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 name="Oval 20"/>
            <p:cNvSpPr/>
            <p:nvPr/>
          </p:nvSpPr>
          <p:spPr bwMode="auto">
            <a:xfrm>
              <a:off x="4800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 name="Oval 21"/>
            <p:cNvSpPr/>
            <p:nvPr/>
          </p:nvSpPr>
          <p:spPr bwMode="auto">
            <a:xfrm>
              <a:off x="5105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 name="Oval 22"/>
            <p:cNvSpPr/>
            <p:nvPr/>
          </p:nvSpPr>
          <p:spPr bwMode="auto">
            <a:xfrm>
              <a:off x="5410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 name="Oval 23"/>
            <p:cNvSpPr/>
            <p:nvPr/>
          </p:nvSpPr>
          <p:spPr bwMode="auto">
            <a:xfrm>
              <a:off x="5715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 name="Oval 24"/>
            <p:cNvSpPr/>
            <p:nvPr/>
          </p:nvSpPr>
          <p:spPr bwMode="auto">
            <a:xfrm>
              <a:off x="60198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6" name="Oval 25"/>
            <p:cNvSpPr/>
            <p:nvPr/>
          </p:nvSpPr>
          <p:spPr bwMode="auto">
            <a:xfrm>
              <a:off x="6324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7" name="Oval 26"/>
            <p:cNvSpPr/>
            <p:nvPr/>
          </p:nvSpPr>
          <p:spPr bwMode="auto">
            <a:xfrm>
              <a:off x="6629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Oval 27"/>
            <p:cNvSpPr/>
            <p:nvPr/>
          </p:nvSpPr>
          <p:spPr bwMode="auto">
            <a:xfrm>
              <a:off x="6934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Oval 28"/>
            <p:cNvSpPr/>
            <p:nvPr/>
          </p:nvSpPr>
          <p:spPr bwMode="auto">
            <a:xfrm>
              <a:off x="4800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0" name="Oval 29"/>
            <p:cNvSpPr/>
            <p:nvPr/>
          </p:nvSpPr>
          <p:spPr bwMode="auto">
            <a:xfrm>
              <a:off x="5105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5410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5715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3" name="Oval 32"/>
            <p:cNvSpPr/>
            <p:nvPr/>
          </p:nvSpPr>
          <p:spPr bwMode="auto">
            <a:xfrm>
              <a:off x="60198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4" name="Oval 33"/>
            <p:cNvSpPr/>
            <p:nvPr/>
          </p:nvSpPr>
          <p:spPr bwMode="auto">
            <a:xfrm>
              <a:off x="6324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5" name="Oval 34"/>
            <p:cNvSpPr/>
            <p:nvPr/>
          </p:nvSpPr>
          <p:spPr bwMode="auto">
            <a:xfrm>
              <a:off x="6629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6934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7" name="Oval 36"/>
            <p:cNvSpPr/>
            <p:nvPr/>
          </p:nvSpPr>
          <p:spPr bwMode="auto">
            <a:xfrm>
              <a:off x="4800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8" name="Oval 37"/>
            <p:cNvSpPr/>
            <p:nvPr/>
          </p:nvSpPr>
          <p:spPr bwMode="auto">
            <a:xfrm>
              <a:off x="5105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9" name="Oval 38"/>
            <p:cNvSpPr/>
            <p:nvPr/>
          </p:nvSpPr>
          <p:spPr bwMode="auto">
            <a:xfrm>
              <a:off x="5410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Oval 39"/>
            <p:cNvSpPr/>
            <p:nvPr/>
          </p:nvSpPr>
          <p:spPr bwMode="auto">
            <a:xfrm>
              <a:off x="5715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1" name="Oval 40"/>
            <p:cNvSpPr/>
            <p:nvPr/>
          </p:nvSpPr>
          <p:spPr bwMode="auto">
            <a:xfrm>
              <a:off x="60198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6324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6629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4" name="Oval 43"/>
            <p:cNvSpPr/>
            <p:nvPr/>
          </p:nvSpPr>
          <p:spPr bwMode="auto">
            <a:xfrm>
              <a:off x="6934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5" name="Oval 44"/>
            <p:cNvSpPr/>
            <p:nvPr/>
          </p:nvSpPr>
          <p:spPr bwMode="auto">
            <a:xfrm>
              <a:off x="4800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Oval 45"/>
            <p:cNvSpPr/>
            <p:nvPr/>
          </p:nvSpPr>
          <p:spPr bwMode="auto">
            <a:xfrm>
              <a:off x="5105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5410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8" name="Oval 47"/>
            <p:cNvSpPr/>
            <p:nvPr/>
          </p:nvSpPr>
          <p:spPr bwMode="auto">
            <a:xfrm>
              <a:off x="5715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 name="Oval 48"/>
            <p:cNvSpPr/>
            <p:nvPr/>
          </p:nvSpPr>
          <p:spPr bwMode="auto">
            <a:xfrm>
              <a:off x="60198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0" name="Oval 49"/>
            <p:cNvSpPr/>
            <p:nvPr/>
          </p:nvSpPr>
          <p:spPr bwMode="auto">
            <a:xfrm>
              <a:off x="6324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1" name="Oval 50"/>
            <p:cNvSpPr/>
            <p:nvPr/>
          </p:nvSpPr>
          <p:spPr bwMode="auto">
            <a:xfrm>
              <a:off x="6629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Oval 51"/>
            <p:cNvSpPr/>
            <p:nvPr/>
          </p:nvSpPr>
          <p:spPr bwMode="auto">
            <a:xfrm>
              <a:off x="6934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3" name="Oval 52"/>
            <p:cNvSpPr/>
            <p:nvPr/>
          </p:nvSpPr>
          <p:spPr bwMode="auto">
            <a:xfrm>
              <a:off x="4800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5105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Oval 54"/>
            <p:cNvSpPr/>
            <p:nvPr/>
          </p:nvSpPr>
          <p:spPr bwMode="auto">
            <a:xfrm>
              <a:off x="5410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6" name="Oval 55"/>
            <p:cNvSpPr/>
            <p:nvPr/>
          </p:nvSpPr>
          <p:spPr bwMode="auto">
            <a:xfrm>
              <a:off x="5715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7" name="Oval 56"/>
            <p:cNvSpPr/>
            <p:nvPr/>
          </p:nvSpPr>
          <p:spPr bwMode="auto">
            <a:xfrm>
              <a:off x="60198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8" name="Oval 57"/>
            <p:cNvSpPr/>
            <p:nvPr/>
          </p:nvSpPr>
          <p:spPr bwMode="auto">
            <a:xfrm>
              <a:off x="6324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9" name="Oval 58"/>
            <p:cNvSpPr/>
            <p:nvPr/>
          </p:nvSpPr>
          <p:spPr bwMode="auto">
            <a:xfrm>
              <a:off x="6629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0" name="Oval 59"/>
            <p:cNvSpPr/>
            <p:nvPr/>
          </p:nvSpPr>
          <p:spPr bwMode="auto">
            <a:xfrm>
              <a:off x="6934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1" name="Oval 60"/>
            <p:cNvSpPr/>
            <p:nvPr/>
          </p:nvSpPr>
          <p:spPr bwMode="auto">
            <a:xfrm>
              <a:off x="4800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2" name="Oval 61"/>
            <p:cNvSpPr/>
            <p:nvPr/>
          </p:nvSpPr>
          <p:spPr bwMode="auto">
            <a:xfrm>
              <a:off x="5105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3" name="Oval 62"/>
            <p:cNvSpPr/>
            <p:nvPr/>
          </p:nvSpPr>
          <p:spPr bwMode="auto">
            <a:xfrm>
              <a:off x="5410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4" name="Oval 63"/>
            <p:cNvSpPr/>
            <p:nvPr/>
          </p:nvSpPr>
          <p:spPr bwMode="auto">
            <a:xfrm>
              <a:off x="5715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5" name="Oval 64"/>
            <p:cNvSpPr/>
            <p:nvPr/>
          </p:nvSpPr>
          <p:spPr bwMode="auto">
            <a:xfrm>
              <a:off x="60198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6" name="Oval 65"/>
            <p:cNvSpPr/>
            <p:nvPr/>
          </p:nvSpPr>
          <p:spPr bwMode="auto">
            <a:xfrm>
              <a:off x="6324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6629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6934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4800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5105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5410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Oval 71"/>
            <p:cNvSpPr/>
            <p:nvPr/>
          </p:nvSpPr>
          <p:spPr bwMode="auto">
            <a:xfrm>
              <a:off x="5715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3" name="Oval 72"/>
            <p:cNvSpPr/>
            <p:nvPr/>
          </p:nvSpPr>
          <p:spPr bwMode="auto">
            <a:xfrm>
              <a:off x="60198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6324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Oval 74"/>
            <p:cNvSpPr/>
            <p:nvPr/>
          </p:nvSpPr>
          <p:spPr bwMode="auto">
            <a:xfrm>
              <a:off x="6629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6" name="Oval 75"/>
            <p:cNvSpPr/>
            <p:nvPr/>
          </p:nvSpPr>
          <p:spPr bwMode="auto">
            <a:xfrm>
              <a:off x="6934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7" name="Oval 76"/>
            <p:cNvSpPr/>
            <p:nvPr/>
          </p:nvSpPr>
          <p:spPr bwMode="auto">
            <a:xfrm>
              <a:off x="7239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8" name="Oval 77"/>
            <p:cNvSpPr/>
            <p:nvPr/>
          </p:nvSpPr>
          <p:spPr bwMode="auto">
            <a:xfrm>
              <a:off x="7239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Oval 78"/>
            <p:cNvSpPr/>
            <p:nvPr/>
          </p:nvSpPr>
          <p:spPr bwMode="auto">
            <a:xfrm>
              <a:off x="7239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0" name="Oval 79"/>
            <p:cNvSpPr/>
            <p:nvPr/>
          </p:nvSpPr>
          <p:spPr bwMode="auto">
            <a:xfrm>
              <a:off x="7239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1" name="Oval 80"/>
            <p:cNvSpPr/>
            <p:nvPr/>
          </p:nvSpPr>
          <p:spPr bwMode="auto">
            <a:xfrm>
              <a:off x="7239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2" name="Oval 81"/>
            <p:cNvSpPr/>
            <p:nvPr/>
          </p:nvSpPr>
          <p:spPr bwMode="auto">
            <a:xfrm>
              <a:off x="7239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3" name="Oval 82"/>
            <p:cNvSpPr/>
            <p:nvPr/>
          </p:nvSpPr>
          <p:spPr bwMode="auto">
            <a:xfrm>
              <a:off x="7239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4" name="Oval 83"/>
            <p:cNvSpPr/>
            <p:nvPr/>
          </p:nvSpPr>
          <p:spPr bwMode="auto">
            <a:xfrm>
              <a:off x="7239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5" name="Oval 84"/>
            <p:cNvSpPr/>
            <p:nvPr/>
          </p:nvSpPr>
          <p:spPr bwMode="auto">
            <a:xfrm>
              <a:off x="7239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90" name="Straight Connector 89"/>
            <p:cNvCxnSpPr/>
            <p:nvPr/>
          </p:nvCxnSpPr>
          <p:spPr bwMode="auto">
            <a:xfrm rot="5400000">
              <a:off x="4877594"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91" name="Straight Connector 90"/>
            <p:cNvCxnSpPr/>
            <p:nvPr/>
          </p:nvCxnSpPr>
          <p:spPr bwMode="auto">
            <a:xfrm>
              <a:off x="4876800"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66" name="Group 91"/>
          <p:cNvGrpSpPr/>
          <p:nvPr/>
        </p:nvGrpSpPr>
        <p:grpSpPr>
          <a:xfrm>
            <a:off x="4876800" y="2133600"/>
            <a:ext cx="2590800" cy="2590800"/>
            <a:chOff x="4800600" y="2133600"/>
            <a:chExt cx="2590800" cy="2590800"/>
          </a:xfrm>
        </p:grpSpPr>
        <p:sp>
          <p:nvSpPr>
            <p:cNvPr id="87" name="Rectangle 86"/>
            <p:cNvSpPr/>
            <p:nvPr/>
          </p:nvSpPr>
          <p:spPr bwMode="auto">
            <a:xfrm>
              <a:off x="4876800" y="2209800"/>
              <a:ext cx="2438400" cy="2438400"/>
            </a:xfrm>
            <a:prstGeom prst="rect">
              <a:avLst/>
            </a:prstGeom>
            <a:solidFill>
              <a:srgbClr val="0000FF">
                <a:alpha val="10000"/>
              </a:srgbClr>
            </a:solidFill>
            <a:ln w="9525" cap="flat" cmpd="sng" algn="ctr">
              <a:solidFill>
                <a:srgbClr val="0000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 name="Oval 4"/>
            <p:cNvSpPr/>
            <p:nvPr/>
          </p:nvSpPr>
          <p:spPr bwMode="auto">
            <a:xfrm>
              <a:off x="4800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 name="Oval 5"/>
            <p:cNvSpPr/>
            <p:nvPr/>
          </p:nvSpPr>
          <p:spPr bwMode="auto">
            <a:xfrm>
              <a:off x="5105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Oval 6"/>
            <p:cNvSpPr/>
            <p:nvPr/>
          </p:nvSpPr>
          <p:spPr bwMode="auto">
            <a:xfrm>
              <a:off x="5410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Oval 7"/>
            <p:cNvSpPr/>
            <p:nvPr/>
          </p:nvSpPr>
          <p:spPr bwMode="auto">
            <a:xfrm>
              <a:off x="5715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 name="Oval 8"/>
            <p:cNvSpPr/>
            <p:nvPr/>
          </p:nvSpPr>
          <p:spPr bwMode="auto">
            <a:xfrm>
              <a:off x="60198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 name="Oval 9"/>
            <p:cNvSpPr/>
            <p:nvPr/>
          </p:nvSpPr>
          <p:spPr bwMode="auto">
            <a:xfrm>
              <a:off x="6324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 name="Oval 10"/>
            <p:cNvSpPr/>
            <p:nvPr/>
          </p:nvSpPr>
          <p:spPr bwMode="auto">
            <a:xfrm>
              <a:off x="6629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Oval 11"/>
            <p:cNvSpPr/>
            <p:nvPr/>
          </p:nvSpPr>
          <p:spPr bwMode="auto">
            <a:xfrm>
              <a:off x="6934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4800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5105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5410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5715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60198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 name="Oval 17"/>
            <p:cNvSpPr/>
            <p:nvPr/>
          </p:nvSpPr>
          <p:spPr bwMode="auto">
            <a:xfrm>
              <a:off x="6324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 name="Oval 18"/>
            <p:cNvSpPr/>
            <p:nvPr/>
          </p:nvSpPr>
          <p:spPr bwMode="auto">
            <a:xfrm>
              <a:off x="6629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 name="Oval 19"/>
            <p:cNvSpPr/>
            <p:nvPr/>
          </p:nvSpPr>
          <p:spPr bwMode="auto">
            <a:xfrm>
              <a:off x="6934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 name="Oval 20"/>
            <p:cNvSpPr/>
            <p:nvPr/>
          </p:nvSpPr>
          <p:spPr bwMode="auto">
            <a:xfrm>
              <a:off x="4800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 name="Oval 21"/>
            <p:cNvSpPr/>
            <p:nvPr/>
          </p:nvSpPr>
          <p:spPr bwMode="auto">
            <a:xfrm>
              <a:off x="5105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 name="Oval 22"/>
            <p:cNvSpPr/>
            <p:nvPr/>
          </p:nvSpPr>
          <p:spPr bwMode="auto">
            <a:xfrm>
              <a:off x="5410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 name="Oval 23"/>
            <p:cNvSpPr/>
            <p:nvPr/>
          </p:nvSpPr>
          <p:spPr bwMode="auto">
            <a:xfrm>
              <a:off x="5715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 name="Oval 24"/>
            <p:cNvSpPr/>
            <p:nvPr/>
          </p:nvSpPr>
          <p:spPr bwMode="auto">
            <a:xfrm>
              <a:off x="60198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6" name="Oval 25"/>
            <p:cNvSpPr/>
            <p:nvPr/>
          </p:nvSpPr>
          <p:spPr bwMode="auto">
            <a:xfrm>
              <a:off x="6324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7" name="Oval 26"/>
            <p:cNvSpPr/>
            <p:nvPr/>
          </p:nvSpPr>
          <p:spPr bwMode="auto">
            <a:xfrm>
              <a:off x="6629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Oval 27"/>
            <p:cNvSpPr/>
            <p:nvPr/>
          </p:nvSpPr>
          <p:spPr bwMode="auto">
            <a:xfrm>
              <a:off x="6934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Oval 28"/>
            <p:cNvSpPr/>
            <p:nvPr/>
          </p:nvSpPr>
          <p:spPr bwMode="auto">
            <a:xfrm>
              <a:off x="4800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0" name="Oval 29"/>
            <p:cNvSpPr/>
            <p:nvPr/>
          </p:nvSpPr>
          <p:spPr bwMode="auto">
            <a:xfrm>
              <a:off x="5105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5410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5715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3" name="Oval 32"/>
            <p:cNvSpPr/>
            <p:nvPr/>
          </p:nvSpPr>
          <p:spPr bwMode="auto">
            <a:xfrm>
              <a:off x="60198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4" name="Oval 33"/>
            <p:cNvSpPr/>
            <p:nvPr/>
          </p:nvSpPr>
          <p:spPr bwMode="auto">
            <a:xfrm>
              <a:off x="6324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5" name="Oval 34"/>
            <p:cNvSpPr/>
            <p:nvPr/>
          </p:nvSpPr>
          <p:spPr bwMode="auto">
            <a:xfrm>
              <a:off x="6629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6934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7" name="Oval 36"/>
            <p:cNvSpPr/>
            <p:nvPr/>
          </p:nvSpPr>
          <p:spPr bwMode="auto">
            <a:xfrm>
              <a:off x="4800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8" name="Oval 37"/>
            <p:cNvSpPr/>
            <p:nvPr/>
          </p:nvSpPr>
          <p:spPr bwMode="auto">
            <a:xfrm>
              <a:off x="5105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9" name="Oval 38"/>
            <p:cNvSpPr/>
            <p:nvPr/>
          </p:nvSpPr>
          <p:spPr bwMode="auto">
            <a:xfrm>
              <a:off x="5410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Oval 39"/>
            <p:cNvSpPr/>
            <p:nvPr/>
          </p:nvSpPr>
          <p:spPr bwMode="auto">
            <a:xfrm>
              <a:off x="5715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1" name="Oval 40"/>
            <p:cNvSpPr/>
            <p:nvPr/>
          </p:nvSpPr>
          <p:spPr bwMode="auto">
            <a:xfrm>
              <a:off x="60198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6324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6629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4" name="Oval 43"/>
            <p:cNvSpPr/>
            <p:nvPr/>
          </p:nvSpPr>
          <p:spPr bwMode="auto">
            <a:xfrm>
              <a:off x="6934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5" name="Oval 44"/>
            <p:cNvSpPr/>
            <p:nvPr/>
          </p:nvSpPr>
          <p:spPr bwMode="auto">
            <a:xfrm>
              <a:off x="4800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Oval 45"/>
            <p:cNvSpPr/>
            <p:nvPr/>
          </p:nvSpPr>
          <p:spPr bwMode="auto">
            <a:xfrm>
              <a:off x="5105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5410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8" name="Oval 47"/>
            <p:cNvSpPr/>
            <p:nvPr/>
          </p:nvSpPr>
          <p:spPr bwMode="auto">
            <a:xfrm>
              <a:off x="5715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 name="Oval 48"/>
            <p:cNvSpPr/>
            <p:nvPr/>
          </p:nvSpPr>
          <p:spPr bwMode="auto">
            <a:xfrm>
              <a:off x="60198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0" name="Oval 49"/>
            <p:cNvSpPr/>
            <p:nvPr/>
          </p:nvSpPr>
          <p:spPr bwMode="auto">
            <a:xfrm>
              <a:off x="6324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1" name="Oval 50"/>
            <p:cNvSpPr/>
            <p:nvPr/>
          </p:nvSpPr>
          <p:spPr bwMode="auto">
            <a:xfrm>
              <a:off x="6629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Oval 51"/>
            <p:cNvSpPr/>
            <p:nvPr/>
          </p:nvSpPr>
          <p:spPr bwMode="auto">
            <a:xfrm>
              <a:off x="6934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3" name="Oval 52"/>
            <p:cNvSpPr/>
            <p:nvPr/>
          </p:nvSpPr>
          <p:spPr bwMode="auto">
            <a:xfrm>
              <a:off x="4800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5105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Oval 54"/>
            <p:cNvSpPr/>
            <p:nvPr/>
          </p:nvSpPr>
          <p:spPr bwMode="auto">
            <a:xfrm>
              <a:off x="5410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6" name="Oval 55"/>
            <p:cNvSpPr/>
            <p:nvPr/>
          </p:nvSpPr>
          <p:spPr bwMode="auto">
            <a:xfrm>
              <a:off x="5715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7" name="Oval 56"/>
            <p:cNvSpPr/>
            <p:nvPr/>
          </p:nvSpPr>
          <p:spPr bwMode="auto">
            <a:xfrm>
              <a:off x="60198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8" name="Oval 57"/>
            <p:cNvSpPr/>
            <p:nvPr/>
          </p:nvSpPr>
          <p:spPr bwMode="auto">
            <a:xfrm>
              <a:off x="6324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9" name="Oval 58"/>
            <p:cNvSpPr/>
            <p:nvPr/>
          </p:nvSpPr>
          <p:spPr bwMode="auto">
            <a:xfrm>
              <a:off x="6629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0" name="Oval 59"/>
            <p:cNvSpPr/>
            <p:nvPr/>
          </p:nvSpPr>
          <p:spPr bwMode="auto">
            <a:xfrm>
              <a:off x="6934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1" name="Oval 60"/>
            <p:cNvSpPr/>
            <p:nvPr/>
          </p:nvSpPr>
          <p:spPr bwMode="auto">
            <a:xfrm>
              <a:off x="4800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2" name="Oval 61"/>
            <p:cNvSpPr/>
            <p:nvPr/>
          </p:nvSpPr>
          <p:spPr bwMode="auto">
            <a:xfrm>
              <a:off x="5105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3" name="Oval 62"/>
            <p:cNvSpPr/>
            <p:nvPr/>
          </p:nvSpPr>
          <p:spPr bwMode="auto">
            <a:xfrm>
              <a:off x="5410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4" name="Oval 63"/>
            <p:cNvSpPr/>
            <p:nvPr/>
          </p:nvSpPr>
          <p:spPr bwMode="auto">
            <a:xfrm>
              <a:off x="5715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5" name="Oval 64"/>
            <p:cNvSpPr/>
            <p:nvPr/>
          </p:nvSpPr>
          <p:spPr bwMode="auto">
            <a:xfrm>
              <a:off x="60198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6" name="Oval 65"/>
            <p:cNvSpPr/>
            <p:nvPr/>
          </p:nvSpPr>
          <p:spPr bwMode="auto">
            <a:xfrm>
              <a:off x="6324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6629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6934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4800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5105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5410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Oval 71"/>
            <p:cNvSpPr/>
            <p:nvPr/>
          </p:nvSpPr>
          <p:spPr bwMode="auto">
            <a:xfrm>
              <a:off x="5715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3" name="Oval 72"/>
            <p:cNvSpPr/>
            <p:nvPr/>
          </p:nvSpPr>
          <p:spPr bwMode="auto">
            <a:xfrm>
              <a:off x="60198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6324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Oval 74"/>
            <p:cNvSpPr/>
            <p:nvPr/>
          </p:nvSpPr>
          <p:spPr bwMode="auto">
            <a:xfrm>
              <a:off x="6629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6" name="Oval 75"/>
            <p:cNvSpPr/>
            <p:nvPr/>
          </p:nvSpPr>
          <p:spPr bwMode="auto">
            <a:xfrm>
              <a:off x="6934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7" name="Oval 76"/>
            <p:cNvSpPr/>
            <p:nvPr/>
          </p:nvSpPr>
          <p:spPr bwMode="auto">
            <a:xfrm>
              <a:off x="7239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8" name="Oval 77"/>
            <p:cNvSpPr/>
            <p:nvPr/>
          </p:nvSpPr>
          <p:spPr bwMode="auto">
            <a:xfrm>
              <a:off x="7239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Oval 78"/>
            <p:cNvSpPr/>
            <p:nvPr/>
          </p:nvSpPr>
          <p:spPr bwMode="auto">
            <a:xfrm>
              <a:off x="7239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0" name="Oval 79"/>
            <p:cNvSpPr/>
            <p:nvPr/>
          </p:nvSpPr>
          <p:spPr bwMode="auto">
            <a:xfrm>
              <a:off x="7239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1" name="Oval 80"/>
            <p:cNvSpPr/>
            <p:nvPr/>
          </p:nvSpPr>
          <p:spPr bwMode="auto">
            <a:xfrm>
              <a:off x="7239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2" name="Oval 81"/>
            <p:cNvSpPr/>
            <p:nvPr/>
          </p:nvSpPr>
          <p:spPr bwMode="auto">
            <a:xfrm>
              <a:off x="7239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3" name="Oval 82"/>
            <p:cNvSpPr/>
            <p:nvPr/>
          </p:nvSpPr>
          <p:spPr bwMode="auto">
            <a:xfrm>
              <a:off x="7239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4" name="Oval 83"/>
            <p:cNvSpPr/>
            <p:nvPr/>
          </p:nvSpPr>
          <p:spPr bwMode="auto">
            <a:xfrm>
              <a:off x="7239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5" name="Oval 84"/>
            <p:cNvSpPr/>
            <p:nvPr/>
          </p:nvSpPr>
          <p:spPr bwMode="auto">
            <a:xfrm>
              <a:off x="7239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90" name="Straight Connector 89"/>
            <p:cNvCxnSpPr/>
            <p:nvPr/>
          </p:nvCxnSpPr>
          <p:spPr bwMode="auto">
            <a:xfrm rot="5400000">
              <a:off x="4877594"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91" name="Straight Connector 90"/>
            <p:cNvCxnSpPr/>
            <p:nvPr/>
          </p:nvCxnSpPr>
          <p:spPr bwMode="auto">
            <a:xfrm>
              <a:off x="4876800"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pSp>
      <p:sp>
        <p:nvSpPr>
          <p:cNvPr id="263" name="Rectangle 262"/>
          <p:cNvSpPr/>
          <p:nvPr/>
        </p:nvSpPr>
        <p:spPr bwMode="auto">
          <a:xfrm>
            <a:off x="4572000" y="1219200"/>
            <a:ext cx="4572000" cy="52578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265" name="Group 92"/>
          <p:cNvGrpSpPr/>
          <p:nvPr/>
        </p:nvGrpSpPr>
        <p:grpSpPr>
          <a:xfrm>
            <a:off x="5181600" y="2133600"/>
            <a:ext cx="2590800" cy="2590800"/>
            <a:chOff x="4800600" y="2133600"/>
            <a:chExt cx="2590800" cy="2590800"/>
          </a:xfrm>
          <a:solidFill>
            <a:srgbClr val="FF0000"/>
          </a:solidFill>
        </p:grpSpPr>
        <p:sp>
          <p:nvSpPr>
            <p:cNvPr id="94" name="Rectangle 93"/>
            <p:cNvSpPr/>
            <p:nvPr/>
          </p:nvSpPr>
          <p:spPr bwMode="auto">
            <a:xfrm>
              <a:off x="4876800" y="2209800"/>
              <a:ext cx="2438400" cy="2438400"/>
            </a:xfrm>
            <a:prstGeom prst="rect">
              <a:avLst/>
            </a:prstGeom>
            <a:solidFill>
              <a:srgbClr val="FF0000">
                <a:alpha val="10000"/>
              </a:srgbClr>
            </a:solidFill>
            <a:ln w="9525" cap="flat" cmpd="sng" algn="ctr">
              <a:solidFill>
                <a:srgbClr val="FF0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5" name="Oval 94"/>
            <p:cNvSpPr/>
            <p:nvPr/>
          </p:nvSpPr>
          <p:spPr bwMode="auto">
            <a:xfrm>
              <a:off x="48006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6" name="Oval 95"/>
            <p:cNvSpPr/>
            <p:nvPr/>
          </p:nvSpPr>
          <p:spPr bwMode="auto">
            <a:xfrm>
              <a:off x="51054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7" name="Oval 96"/>
            <p:cNvSpPr/>
            <p:nvPr/>
          </p:nvSpPr>
          <p:spPr bwMode="auto">
            <a:xfrm>
              <a:off x="54102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8" name="Oval 97"/>
            <p:cNvSpPr/>
            <p:nvPr/>
          </p:nvSpPr>
          <p:spPr bwMode="auto">
            <a:xfrm>
              <a:off x="57150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9" name="Oval 98"/>
            <p:cNvSpPr/>
            <p:nvPr/>
          </p:nvSpPr>
          <p:spPr bwMode="auto">
            <a:xfrm>
              <a:off x="60198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0" name="Oval 99"/>
            <p:cNvSpPr/>
            <p:nvPr/>
          </p:nvSpPr>
          <p:spPr bwMode="auto">
            <a:xfrm>
              <a:off x="63246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1" name="Oval 100"/>
            <p:cNvSpPr/>
            <p:nvPr/>
          </p:nvSpPr>
          <p:spPr bwMode="auto">
            <a:xfrm>
              <a:off x="66294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2" name="Oval 101"/>
            <p:cNvSpPr/>
            <p:nvPr/>
          </p:nvSpPr>
          <p:spPr bwMode="auto">
            <a:xfrm>
              <a:off x="69342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3" name="Oval 102"/>
            <p:cNvSpPr/>
            <p:nvPr/>
          </p:nvSpPr>
          <p:spPr bwMode="auto">
            <a:xfrm>
              <a:off x="48006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4" name="Oval 103"/>
            <p:cNvSpPr/>
            <p:nvPr/>
          </p:nvSpPr>
          <p:spPr bwMode="auto">
            <a:xfrm>
              <a:off x="51054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5" name="Oval 104"/>
            <p:cNvSpPr/>
            <p:nvPr/>
          </p:nvSpPr>
          <p:spPr bwMode="auto">
            <a:xfrm>
              <a:off x="54102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6" name="Oval 105"/>
            <p:cNvSpPr/>
            <p:nvPr/>
          </p:nvSpPr>
          <p:spPr bwMode="auto">
            <a:xfrm>
              <a:off x="57150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Oval 106"/>
            <p:cNvSpPr/>
            <p:nvPr/>
          </p:nvSpPr>
          <p:spPr bwMode="auto">
            <a:xfrm>
              <a:off x="60198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Oval 107"/>
            <p:cNvSpPr/>
            <p:nvPr/>
          </p:nvSpPr>
          <p:spPr bwMode="auto">
            <a:xfrm>
              <a:off x="63246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9" name="Oval 108"/>
            <p:cNvSpPr/>
            <p:nvPr/>
          </p:nvSpPr>
          <p:spPr bwMode="auto">
            <a:xfrm>
              <a:off x="66294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0" name="Oval 109"/>
            <p:cNvSpPr/>
            <p:nvPr/>
          </p:nvSpPr>
          <p:spPr bwMode="auto">
            <a:xfrm>
              <a:off x="69342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1" name="Oval 110"/>
            <p:cNvSpPr/>
            <p:nvPr/>
          </p:nvSpPr>
          <p:spPr bwMode="auto">
            <a:xfrm>
              <a:off x="48006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2" name="Oval 111"/>
            <p:cNvSpPr/>
            <p:nvPr/>
          </p:nvSpPr>
          <p:spPr bwMode="auto">
            <a:xfrm>
              <a:off x="51054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3" name="Oval 112"/>
            <p:cNvSpPr/>
            <p:nvPr/>
          </p:nvSpPr>
          <p:spPr bwMode="auto">
            <a:xfrm>
              <a:off x="54102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4" name="Oval 113"/>
            <p:cNvSpPr/>
            <p:nvPr/>
          </p:nvSpPr>
          <p:spPr bwMode="auto">
            <a:xfrm>
              <a:off x="57150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5" name="Oval 114"/>
            <p:cNvSpPr/>
            <p:nvPr/>
          </p:nvSpPr>
          <p:spPr bwMode="auto">
            <a:xfrm>
              <a:off x="60198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6" name="Oval 115"/>
            <p:cNvSpPr/>
            <p:nvPr/>
          </p:nvSpPr>
          <p:spPr bwMode="auto">
            <a:xfrm>
              <a:off x="63246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7" name="Oval 116"/>
            <p:cNvSpPr/>
            <p:nvPr/>
          </p:nvSpPr>
          <p:spPr bwMode="auto">
            <a:xfrm>
              <a:off x="66294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8" name="Oval 117"/>
            <p:cNvSpPr/>
            <p:nvPr/>
          </p:nvSpPr>
          <p:spPr bwMode="auto">
            <a:xfrm>
              <a:off x="69342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9" name="Oval 118"/>
            <p:cNvSpPr/>
            <p:nvPr/>
          </p:nvSpPr>
          <p:spPr bwMode="auto">
            <a:xfrm>
              <a:off x="48006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0" name="Oval 119"/>
            <p:cNvSpPr/>
            <p:nvPr/>
          </p:nvSpPr>
          <p:spPr bwMode="auto">
            <a:xfrm>
              <a:off x="51054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1" name="Oval 120"/>
            <p:cNvSpPr/>
            <p:nvPr/>
          </p:nvSpPr>
          <p:spPr bwMode="auto">
            <a:xfrm>
              <a:off x="54102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2" name="Oval 121"/>
            <p:cNvSpPr/>
            <p:nvPr/>
          </p:nvSpPr>
          <p:spPr bwMode="auto">
            <a:xfrm>
              <a:off x="57150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3" name="Oval 122"/>
            <p:cNvSpPr/>
            <p:nvPr/>
          </p:nvSpPr>
          <p:spPr bwMode="auto">
            <a:xfrm>
              <a:off x="60198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4" name="Oval 123"/>
            <p:cNvSpPr/>
            <p:nvPr/>
          </p:nvSpPr>
          <p:spPr bwMode="auto">
            <a:xfrm>
              <a:off x="63246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5" name="Oval 124"/>
            <p:cNvSpPr/>
            <p:nvPr/>
          </p:nvSpPr>
          <p:spPr bwMode="auto">
            <a:xfrm>
              <a:off x="66294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6" name="Oval 125"/>
            <p:cNvSpPr/>
            <p:nvPr/>
          </p:nvSpPr>
          <p:spPr bwMode="auto">
            <a:xfrm>
              <a:off x="69342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7" name="Oval 126"/>
            <p:cNvSpPr/>
            <p:nvPr/>
          </p:nvSpPr>
          <p:spPr bwMode="auto">
            <a:xfrm>
              <a:off x="48006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8" name="Oval 127"/>
            <p:cNvSpPr/>
            <p:nvPr/>
          </p:nvSpPr>
          <p:spPr bwMode="auto">
            <a:xfrm>
              <a:off x="51054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9" name="Oval 128"/>
            <p:cNvSpPr/>
            <p:nvPr/>
          </p:nvSpPr>
          <p:spPr bwMode="auto">
            <a:xfrm>
              <a:off x="54102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0" name="Oval 129"/>
            <p:cNvSpPr/>
            <p:nvPr/>
          </p:nvSpPr>
          <p:spPr bwMode="auto">
            <a:xfrm>
              <a:off x="57150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1" name="Oval 130"/>
            <p:cNvSpPr/>
            <p:nvPr/>
          </p:nvSpPr>
          <p:spPr bwMode="auto">
            <a:xfrm>
              <a:off x="60198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2" name="Oval 131"/>
            <p:cNvSpPr/>
            <p:nvPr/>
          </p:nvSpPr>
          <p:spPr bwMode="auto">
            <a:xfrm>
              <a:off x="63246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3" name="Oval 132"/>
            <p:cNvSpPr/>
            <p:nvPr/>
          </p:nvSpPr>
          <p:spPr bwMode="auto">
            <a:xfrm>
              <a:off x="66294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4" name="Oval 133"/>
            <p:cNvSpPr/>
            <p:nvPr/>
          </p:nvSpPr>
          <p:spPr bwMode="auto">
            <a:xfrm>
              <a:off x="69342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5" name="Oval 134"/>
            <p:cNvSpPr/>
            <p:nvPr/>
          </p:nvSpPr>
          <p:spPr bwMode="auto">
            <a:xfrm>
              <a:off x="48006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6" name="Oval 135"/>
            <p:cNvSpPr/>
            <p:nvPr/>
          </p:nvSpPr>
          <p:spPr bwMode="auto">
            <a:xfrm>
              <a:off x="51054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7" name="Oval 136"/>
            <p:cNvSpPr/>
            <p:nvPr/>
          </p:nvSpPr>
          <p:spPr bwMode="auto">
            <a:xfrm>
              <a:off x="54102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8" name="Oval 137"/>
            <p:cNvSpPr/>
            <p:nvPr/>
          </p:nvSpPr>
          <p:spPr bwMode="auto">
            <a:xfrm>
              <a:off x="57150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9" name="Oval 138"/>
            <p:cNvSpPr/>
            <p:nvPr/>
          </p:nvSpPr>
          <p:spPr bwMode="auto">
            <a:xfrm>
              <a:off x="60198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0" name="Oval 139"/>
            <p:cNvSpPr/>
            <p:nvPr/>
          </p:nvSpPr>
          <p:spPr bwMode="auto">
            <a:xfrm>
              <a:off x="63246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1" name="Oval 140"/>
            <p:cNvSpPr/>
            <p:nvPr/>
          </p:nvSpPr>
          <p:spPr bwMode="auto">
            <a:xfrm>
              <a:off x="66294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2" name="Oval 141"/>
            <p:cNvSpPr/>
            <p:nvPr/>
          </p:nvSpPr>
          <p:spPr bwMode="auto">
            <a:xfrm>
              <a:off x="69342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3" name="Oval 142"/>
            <p:cNvSpPr/>
            <p:nvPr/>
          </p:nvSpPr>
          <p:spPr bwMode="auto">
            <a:xfrm>
              <a:off x="48006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4" name="Oval 143"/>
            <p:cNvSpPr/>
            <p:nvPr/>
          </p:nvSpPr>
          <p:spPr bwMode="auto">
            <a:xfrm>
              <a:off x="51054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5" name="Oval 144"/>
            <p:cNvSpPr/>
            <p:nvPr/>
          </p:nvSpPr>
          <p:spPr bwMode="auto">
            <a:xfrm>
              <a:off x="54102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6" name="Oval 145"/>
            <p:cNvSpPr/>
            <p:nvPr/>
          </p:nvSpPr>
          <p:spPr bwMode="auto">
            <a:xfrm>
              <a:off x="57150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7" name="Oval 146"/>
            <p:cNvSpPr/>
            <p:nvPr/>
          </p:nvSpPr>
          <p:spPr bwMode="auto">
            <a:xfrm>
              <a:off x="60198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8" name="Oval 147"/>
            <p:cNvSpPr/>
            <p:nvPr/>
          </p:nvSpPr>
          <p:spPr bwMode="auto">
            <a:xfrm>
              <a:off x="63246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9" name="Oval 148"/>
            <p:cNvSpPr/>
            <p:nvPr/>
          </p:nvSpPr>
          <p:spPr bwMode="auto">
            <a:xfrm>
              <a:off x="66294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0" name="Oval 149"/>
            <p:cNvSpPr/>
            <p:nvPr/>
          </p:nvSpPr>
          <p:spPr bwMode="auto">
            <a:xfrm>
              <a:off x="69342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1" name="Oval 150"/>
            <p:cNvSpPr/>
            <p:nvPr/>
          </p:nvSpPr>
          <p:spPr bwMode="auto">
            <a:xfrm>
              <a:off x="48006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2" name="Oval 151"/>
            <p:cNvSpPr/>
            <p:nvPr/>
          </p:nvSpPr>
          <p:spPr bwMode="auto">
            <a:xfrm>
              <a:off x="51054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3" name="Oval 152"/>
            <p:cNvSpPr/>
            <p:nvPr/>
          </p:nvSpPr>
          <p:spPr bwMode="auto">
            <a:xfrm>
              <a:off x="54102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4" name="Oval 153"/>
            <p:cNvSpPr/>
            <p:nvPr/>
          </p:nvSpPr>
          <p:spPr bwMode="auto">
            <a:xfrm>
              <a:off x="57150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5" name="Oval 154"/>
            <p:cNvSpPr/>
            <p:nvPr/>
          </p:nvSpPr>
          <p:spPr bwMode="auto">
            <a:xfrm>
              <a:off x="60198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6" name="Oval 155"/>
            <p:cNvSpPr/>
            <p:nvPr/>
          </p:nvSpPr>
          <p:spPr bwMode="auto">
            <a:xfrm>
              <a:off x="63246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7" name="Oval 156"/>
            <p:cNvSpPr/>
            <p:nvPr/>
          </p:nvSpPr>
          <p:spPr bwMode="auto">
            <a:xfrm>
              <a:off x="66294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8" name="Oval 157"/>
            <p:cNvSpPr/>
            <p:nvPr/>
          </p:nvSpPr>
          <p:spPr bwMode="auto">
            <a:xfrm>
              <a:off x="69342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9" name="Oval 158"/>
            <p:cNvSpPr/>
            <p:nvPr/>
          </p:nvSpPr>
          <p:spPr bwMode="auto">
            <a:xfrm>
              <a:off x="48006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0" name="Oval 159"/>
            <p:cNvSpPr/>
            <p:nvPr/>
          </p:nvSpPr>
          <p:spPr bwMode="auto">
            <a:xfrm>
              <a:off x="51054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1" name="Oval 160"/>
            <p:cNvSpPr/>
            <p:nvPr/>
          </p:nvSpPr>
          <p:spPr bwMode="auto">
            <a:xfrm>
              <a:off x="54102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2" name="Oval 161"/>
            <p:cNvSpPr/>
            <p:nvPr/>
          </p:nvSpPr>
          <p:spPr bwMode="auto">
            <a:xfrm>
              <a:off x="57150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3" name="Oval 162"/>
            <p:cNvSpPr/>
            <p:nvPr/>
          </p:nvSpPr>
          <p:spPr bwMode="auto">
            <a:xfrm>
              <a:off x="60198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4" name="Oval 163"/>
            <p:cNvSpPr/>
            <p:nvPr/>
          </p:nvSpPr>
          <p:spPr bwMode="auto">
            <a:xfrm>
              <a:off x="63246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5" name="Oval 164"/>
            <p:cNvSpPr/>
            <p:nvPr/>
          </p:nvSpPr>
          <p:spPr bwMode="auto">
            <a:xfrm>
              <a:off x="66294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6" name="Oval 165"/>
            <p:cNvSpPr/>
            <p:nvPr/>
          </p:nvSpPr>
          <p:spPr bwMode="auto">
            <a:xfrm>
              <a:off x="69342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7" name="Oval 166"/>
            <p:cNvSpPr/>
            <p:nvPr/>
          </p:nvSpPr>
          <p:spPr bwMode="auto">
            <a:xfrm>
              <a:off x="72390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8" name="Oval 167"/>
            <p:cNvSpPr/>
            <p:nvPr/>
          </p:nvSpPr>
          <p:spPr bwMode="auto">
            <a:xfrm>
              <a:off x="72390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9" name="Oval 168"/>
            <p:cNvSpPr/>
            <p:nvPr/>
          </p:nvSpPr>
          <p:spPr bwMode="auto">
            <a:xfrm>
              <a:off x="72390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0" name="Oval 169"/>
            <p:cNvSpPr/>
            <p:nvPr/>
          </p:nvSpPr>
          <p:spPr bwMode="auto">
            <a:xfrm>
              <a:off x="72390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1" name="Oval 170"/>
            <p:cNvSpPr/>
            <p:nvPr/>
          </p:nvSpPr>
          <p:spPr bwMode="auto">
            <a:xfrm>
              <a:off x="72390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2" name="Oval 171"/>
            <p:cNvSpPr/>
            <p:nvPr/>
          </p:nvSpPr>
          <p:spPr bwMode="auto">
            <a:xfrm>
              <a:off x="72390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3" name="Oval 172"/>
            <p:cNvSpPr/>
            <p:nvPr/>
          </p:nvSpPr>
          <p:spPr bwMode="auto">
            <a:xfrm>
              <a:off x="72390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4" name="Oval 173"/>
            <p:cNvSpPr/>
            <p:nvPr/>
          </p:nvSpPr>
          <p:spPr bwMode="auto">
            <a:xfrm>
              <a:off x="72390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5" name="Oval 174"/>
            <p:cNvSpPr/>
            <p:nvPr/>
          </p:nvSpPr>
          <p:spPr bwMode="auto">
            <a:xfrm>
              <a:off x="72390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76" name="Straight Connector 175"/>
            <p:cNvCxnSpPr/>
            <p:nvPr/>
          </p:nvCxnSpPr>
          <p:spPr bwMode="auto">
            <a:xfrm rot="5400000">
              <a:off x="4877594" y="3429000"/>
              <a:ext cx="2438400" cy="1588"/>
            </a:xfrm>
            <a:prstGeom prst="line">
              <a:avLst/>
            </a:prstGeom>
            <a:grpFill/>
            <a:ln w="38100" cap="flat" cmpd="sng" algn="ctr">
              <a:solidFill>
                <a:srgbClr val="FF0000"/>
              </a:solidFill>
              <a:prstDash val="solid"/>
              <a:round/>
              <a:headEnd type="none" w="med" len="med"/>
              <a:tailEnd type="none" w="med" len="med"/>
            </a:ln>
            <a:effectLst/>
          </p:spPr>
        </p:cxnSp>
        <p:cxnSp>
          <p:nvCxnSpPr>
            <p:cNvPr id="177" name="Straight Connector 176"/>
            <p:cNvCxnSpPr/>
            <p:nvPr/>
          </p:nvCxnSpPr>
          <p:spPr bwMode="auto">
            <a:xfrm>
              <a:off x="4876800" y="3429000"/>
              <a:ext cx="2438400" cy="1588"/>
            </a:xfrm>
            <a:prstGeom prst="line">
              <a:avLst/>
            </a:prstGeom>
            <a:grpFill/>
            <a:ln w="38100" cap="flat" cmpd="sng" algn="ctr">
              <a:solidFill>
                <a:srgbClr val="FF0000"/>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t>Common </a:t>
            </a:r>
            <a:r>
              <a:rPr lang="en-US" dirty="0" err="1" smtClean="0"/>
              <a:t>Subexpression</a:t>
            </a:r>
            <a:r>
              <a:rPr lang="en-US" dirty="0" smtClean="0"/>
              <a:t> Elimination (CSE)</a:t>
            </a:r>
            <a:endParaRPr lang="en-US" dirty="0"/>
          </a:p>
        </p:txBody>
      </p:sp>
      <p:sp>
        <p:nvSpPr>
          <p:cNvPr id="3" name="Content Placeholder 2"/>
          <p:cNvSpPr>
            <a:spLocks noGrp="1"/>
          </p:cNvSpPr>
          <p:nvPr>
            <p:ph idx="1"/>
          </p:nvPr>
        </p:nvSpPr>
        <p:spPr>
          <a:xfrm>
            <a:off x="455613" y="1143000"/>
            <a:ext cx="4116387" cy="5256213"/>
          </a:xfrm>
        </p:spPr>
        <p:txBody>
          <a:bodyPr/>
          <a:lstStyle/>
          <a:p>
            <a:r>
              <a:rPr lang="en-US" dirty="0" smtClean="0"/>
              <a:t>We make the observation that there is a great deal of overlap between neighboring stencils.</a:t>
            </a:r>
          </a:p>
          <a:p>
            <a:r>
              <a:rPr lang="en-US" dirty="0" smtClean="0"/>
              <a:t>The same differences are performed on pairs of points.</a:t>
            </a:r>
          </a:p>
          <a:p>
            <a:r>
              <a:rPr lang="en-US" dirty="0" smtClean="0"/>
              <a:t>We may split the stencil computation into two phases:</a:t>
            </a:r>
          </a:p>
          <a:p>
            <a:pPr lvl="1"/>
            <a:r>
              <a:rPr lang="en-US" dirty="0" smtClean="0"/>
              <a:t>compute differences between points.</a:t>
            </a:r>
          </a:p>
          <a:p>
            <a:pPr lvl="1"/>
            <a:r>
              <a:rPr lang="en-US" dirty="0" smtClean="0"/>
              <a:t>weight and sum for each stencil.</a:t>
            </a:r>
          </a:p>
          <a:p>
            <a:r>
              <a:rPr lang="en-US" dirty="0" smtClean="0"/>
              <a:t>This </a:t>
            </a:r>
            <a:r>
              <a:rPr lang="en-US" b="1" dirty="0" smtClean="0">
                <a:solidFill>
                  <a:srgbClr val="FF0080"/>
                </a:solidFill>
              </a:rPr>
              <a:t>common </a:t>
            </a:r>
            <a:r>
              <a:rPr lang="en-US" b="1" dirty="0" err="1" smtClean="0">
                <a:solidFill>
                  <a:srgbClr val="FF0080"/>
                </a:solidFill>
              </a:rPr>
              <a:t>subexpression</a:t>
            </a:r>
            <a:r>
              <a:rPr lang="en-US" b="1" dirty="0" smtClean="0">
                <a:solidFill>
                  <a:srgbClr val="FF0080"/>
                </a:solidFill>
              </a:rPr>
              <a:t> elimination </a:t>
            </a:r>
            <a:r>
              <a:rPr lang="en-US" dirty="0" smtClean="0"/>
              <a:t>allows us to dramatically reduce the number of flops per stencil.</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66" name="Group 91"/>
          <p:cNvGrpSpPr/>
          <p:nvPr/>
        </p:nvGrpSpPr>
        <p:grpSpPr>
          <a:xfrm>
            <a:off x="4876800" y="2133600"/>
            <a:ext cx="2590800" cy="2590800"/>
            <a:chOff x="4800600" y="2133600"/>
            <a:chExt cx="2590800" cy="2590800"/>
          </a:xfrm>
        </p:grpSpPr>
        <p:sp>
          <p:nvSpPr>
            <p:cNvPr id="87" name="Rectangle 86"/>
            <p:cNvSpPr/>
            <p:nvPr/>
          </p:nvSpPr>
          <p:spPr bwMode="auto">
            <a:xfrm>
              <a:off x="4876800" y="2209800"/>
              <a:ext cx="2438400" cy="2438400"/>
            </a:xfrm>
            <a:prstGeom prst="rect">
              <a:avLst/>
            </a:prstGeom>
            <a:solidFill>
              <a:srgbClr val="0000FF">
                <a:alpha val="10000"/>
              </a:srgbClr>
            </a:solidFill>
            <a:ln w="9525" cap="flat" cmpd="sng" algn="ctr">
              <a:solidFill>
                <a:srgbClr val="0000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 name="Oval 4"/>
            <p:cNvSpPr/>
            <p:nvPr/>
          </p:nvSpPr>
          <p:spPr bwMode="auto">
            <a:xfrm>
              <a:off x="4800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 name="Oval 5"/>
            <p:cNvSpPr/>
            <p:nvPr/>
          </p:nvSpPr>
          <p:spPr bwMode="auto">
            <a:xfrm>
              <a:off x="5105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Oval 6"/>
            <p:cNvSpPr/>
            <p:nvPr/>
          </p:nvSpPr>
          <p:spPr bwMode="auto">
            <a:xfrm>
              <a:off x="5410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Oval 7"/>
            <p:cNvSpPr/>
            <p:nvPr/>
          </p:nvSpPr>
          <p:spPr bwMode="auto">
            <a:xfrm>
              <a:off x="5715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 name="Oval 8"/>
            <p:cNvSpPr/>
            <p:nvPr/>
          </p:nvSpPr>
          <p:spPr bwMode="auto">
            <a:xfrm>
              <a:off x="60198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 name="Oval 9"/>
            <p:cNvSpPr/>
            <p:nvPr/>
          </p:nvSpPr>
          <p:spPr bwMode="auto">
            <a:xfrm>
              <a:off x="63246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 name="Oval 10"/>
            <p:cNvSpPr/>
            <p:nvPr/>
          </p:nvSpPr>
          <p:spPr bwMode="auto">
            <a:xfrm>
              <a:off x="66294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Oval 11"/>
            <p:cNvSpPr/>
            <p:nvPr/>
          </p:nvSpPr>
          <p:spPr bwMode="auto">
            <a:xfrm>
              <a:off x="69342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4800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5105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5410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5715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60198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 name="Oval 17"/>
            <p:cNvSpPr/>
            <p:nvPr/>
          </p:nvSpPr>
          <p:spPr bwMode="auto">
            <a:xfrm>
              <a:off x="63246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 name="Oval 18"/>
            <p:cNvSpPr/>
            <p:nvPr/>
          </p:nvSpPr>
          <p:spPr bwMode="auto">
            <a:xfrm>
              <a:off x="66294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 name="Oval 19"/>
            <p:cNvSpPr/>
            <p:nvPr/>
          </p:nvSpPr>
          <p:spPr bwMode="auto">
            <a:xfrm>
              <a:off x="69342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 name="Oval 20"/>
            <p:cNvSpPr/>
            <p:nvPr/>
          </p:nvSpPr>
          <p:spPr bwMode="auto">
            <a:xfrm>
              <a:off x="4800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 name="Oval 21"/>
            <p:cNvSpPr/>
            <p:nvPr/>
          </p:nvSpPr>
          <p:spPr bwMode="auto">
            <a:xfrm>
              <a:off x="5105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 name="Oval 22"/>
            <p:cNvSpPr/>
            <p:nvPr/>
          </p:nvSpPr>
          <p:spPr bwMode="auto">
            <a:xfrm>
              <a:off x="5410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 name="Oval 23"/>
            <p:cNvSpPr/>
            <p:nvPr/>
          </p:nvSpPr>
          <p:spPr bwMode="auto">
            <a:xfrm>
              <a:off x="5715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 name="Oval 24"/>
            <p:cNvSpPr/>
            <p:nvPr/>
          </p:nvSpPr>
          <p:spPr bwMode="auto">
            <a:xfrm>
              <a:off x="60198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6" name="Oval 25"/>
            <p:cNvSpPr/>
            <p:nvPr/>
          </p:nvSpPr>
          <p:spPr bwMode="auto">
            <a:xfrm>
              <a:off x="63246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7" name="Oval 26"/>
            <p:cNvSpPr/>
            <p:nvPr/>
          </p:nvSpPr>
          <p:spPr bwMode="auto">
            <a:xfrm>
              <a:off x="66294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Oval 27"/>
            <p:cNvSpPr/>
            <p:nvPr/>
          </p:nvSpPr>
          <p:spPr bwMode="auto">
            <a:xfrm>
              <a:off x="69342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Oval 28"/>
            <p:cNvSpPr/>
            <p:nvPr/>
          </p:nvSpPr>
          <p:spPr bwMode="auto">
            <a:xfrm>
              <a:off x="4800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0" name="Oval 29"/>
            <p:cNvSpPr/>
            <p:nvPr/>
          </p:nvSpPr>
          <p:spPr bwMode="auto">
            <a:xfrm>
              <a:off x="5105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5410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5715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3" name="Oval 32"/>
            <p:cNvSpPr/>
            <p:nvPr/>
          </p:nvSpPr>
          <p:spPr bwMode="auto">
            <a:xfrm>
              <a:off x="60198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4" name="Oval 33"/>
            <p:cNvSpPr/>
            <p:nvPr/>
          </p:nvSpPr>
          <p:spPr bwMode="auto">
            <a:xfrm>
              <a:off x="63246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5" name="Oval 34"/>
            <p:cNvSpPr/>
            <p:nvPr/>
          </p:nvSpPr>
          <p:spPr bwMode="auto">
            <a:xfrm>
              <a:off x="66294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69342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7" name="Oval 36"/>
            <p:cNvSpPr/>
            <p:nvPr/>
          </p:nvSpPr>
          <p:spPr bwMode="auto">
            <a:xfrm>
              <a:off x="4800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8" name="Oval 37"/>
            <p:cNvSpPr/>
            <p:nvPr/>
          </p:nvSpPr>
          <p:spPr bwMode="auto">
            <a:xfrm>
              <a:off x="5105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9" name="Oval 38"/>
            <p:cNvSpPr/>
            <p:nvPr/>
          </p:nvSpPr>
          <p:spPr bwMode="auto">
            <a:xfrm>
              <a:off x="5410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Oval 39"/>
            <p:cNvSpPr/>
            <p:nvPr/>
          </p:nvSpPr>
          <p:spPr bwMode="auto">
            <a:xfrm>
              <a:off x="5715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1" name="Oval 40"/>
            <p:cNvSpPr/>
            <p:nvPr/>
          </p:nvSpPr>
          <p:spPr bwMode="auto">
            <a:xfrm>
              <a:off x="60198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63246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66294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4" name="Oval 43"/>
            <p:cNvSpPr/>
            <p:nvPr/>
          </p:nvSpPr>
          <p:spPr bwMode="auto">
            <a:xfrm>
              <a:off x="69342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5" name="Oval 44"/>
            <p:cNvSpPr/>
            <p:nvPr/>
          </p:nvSpPr>
          <p:spPr bwMode="auto">
            <a:xfrm>
              <a:off x="4800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Oval 45"/>
            <p:cNvSpPr/>
            <p:nvPr/>
          </p:nvSpPr>
          <p:spPr bwMode="auto">
            <a:xfrm>
              <a:off x="5105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5410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8" name="Oval 47"/>
            <p:cNvSpPr/>
            <p:nvPr/>
          </p:nvSpPr>
          <p:spPr bwMode="auto">
            <a:xfrm>
              <a:off x="5715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 name="Oval 48"/>
            <p:cNvSpPr/>
            <p:nvPr/>
          </p:nvSpPr>
          <p:spPr bwMode="auto">
            <a:xfrm>
              <a:off x="60198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0" name="Oval 49"/>
            <p:cNvSpPr/>
            <p:nvPr/>
          </p:nvSpPr>
          <p:spPr bwMode="auto">
            <a:xfrm>
              <a:off x="63246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1" name="Oval 50"/>
            <p:cNvSpPr/>
            <p:nvPr/>
          </p:nvSpPr>
          <p:spPr bwMode="auto">
            <a:xfrm>
              <a:off x="66294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Oval 51"/>
            <p:cNvSpPr/>
            <p:nvPr/>
          </p:nvSpPr>
          <p:spPr bwMode="auto">
            <a:xfrm>
              <a:off x="69342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3" name="Oval 52"/>
            <p:cNvSpPr/>
            <p:nvPr/>
          </p:nvSpPr>
          <p:spPr bwMode="auto">
            <a:xfrm>
              <a:off x="4800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5105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Oval 54"/>
            <p:cNvSpPr/>
            <p:nvPr/>
          </p:nvSpPr>
          <p:spPr bwMode="auto">
            <a:xfrm>
              <a:off x="5410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6" name="Oval 55"/>
            <p:cNvSpPr/>
            <p:nvPr/>
          </p:nvSpPr>
          <p:spPr bwMode="auto">
            <a:xfrm>
              <a:off x="5715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7" name="Oval 56"/>
            <p:cNvSpPr/>
            <p:nvPr/>
          </p:nvSpPr>
          <p:spPr bwMode="auto">
            <a:xfrm>
              <a:off x="60198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8" name="Oval 57"/>
            <p:cNvSpPr/>
            <p:nvPr/>
          </p:nvSpPr>
          <p:spPr bwMode="auto">
            <a:xfrm>
              <a:off x="63246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9" name="Oval 58"/>
            <p:cNvSpPr/>
            <p:nvPr/>
          </p:nvSpPr>
          <p:spPr bwMode="auto">
            <a:xfrm>
              <a:off x="66294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0" name="Oval 59"/>
            <p:cNvSpPr/>
            <p:nvPr/>
          </p:nvSpPr>
          <p:spPr bwMode="auto">
            <a:xfrm>
              <a:off x="69342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1" name="Oval 60"/>
            <p:cNvSpPr/>
            <p:nvPr/>
          </p:nvSpPr>
          <p:spPr bwMode="auto">
            <a:xfrm>
              <a:off x="4800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2" name="Oval 61"/>
            <p:cNvSpPr/>
            <p:nvPr/>
          </p:nvSpPr>
          <p:spPr bwMode="auto">
            <a:xfrm>
              <a:off x="5105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3" name="Oval 62"/>
            <p:cNvSpPr/>
            <p:nvPr/>
          </p:nvSpPr>
          <p:spPr bwMode="auto">
            <a:xfrm>
              <a:off x="5410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4" name="Oval 63"/>
            <p:cNvSpPr/>
            <p:nvPr/>
          </p:nvSpPr>
          <p:spPr bwMode="auto">
            <a:xfrm>
              <a:off x="5715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5" name="Oval 64"/>
            <p:cNvSpPr/>
            <p:nvPr/>
          </p:nvSpPr>
          <p:spPr bwMode="auto">
            <a:xfrm>
              <a:off x="60198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6" name="Oval 65"/>
            <p:cNvSpPr/>
            <p:nvPr/>
          </p:nvSpPr>
          <p:spPr bwMode="auto">
            <a:xfrm>
              <a:off x="63246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66294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69342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4800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5105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5410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Oval 71"/>
            <p:cNvSpPr/>
            <p:nvPr/>
          </p:nvSpPr>
          <p:spPr bwMode="auto">
            <a:xfrm>
              <a:off x="5715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3" name="Oval 72"/>
            <p:cNvSpPr/>
            <p:nvPr/>
          </p:nvSpPr>
          <p:spPr bwMode="auto">
            <a:xfrm>
              <a:off x="60198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63246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Oval 74"/>
            <p:cNvSpPr/>
            <p:nvPr/>
          </p:nvSpPr>
          <p:spPr bwMode="auto">
            <a:xfrm>
              <a:off x="66294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6" name="Oval 75"/>
            <p:cNvSpPr/>
            <p:nvPr/>
          </p:nvSpPr>
          <p:spPr bwMode="auto">
            <a:xfrm>
              <a:off x="69342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7" name="Oval 76"/>
            <p:cNvSpPr/>
            <p:nvPr/>
          </p:nvSpPr>
          <p:spPr bwMode="auto">
            <a:xfrm>
              <a:off x="7239000" y="2133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8" name="Oval 77"/>
            <p:cNvSpPr/>
            <p:nvPr/>
          </p:nvSpPr>
          <p:spPr bwMode="auto">
            <a:xfrm>
              <a:off x="7239000" y="2438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Oval 78"/>
            <p:cNvSpPr/>
            <p:nvPr/>
          </p:nvSpPr>
          <p:spPr bwMode="auto">
            <a:xfrm>
              <a:off x="7239000" y="2743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0" name="Oval 79"/>
            <p:cNvSpPr/>
            <p:nvPr/>
          </p:nvSpPr>
          <p:spPr bwMode="auto">
            <a:xfrm>
              <a:off x="7239000" y="3048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1" name="Oval 80"/>
            <p:cNvSpPr/>
            <p:nvPr/>
          </p:nvSpPr>
          <p:spPr bwMode="auto">
            <a:xfrm>
              <a:off x="7239000" y="33528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2" name="Oval 81"/>
            <p:cNvSpPr/>
            <p:nvPr/>
          </p:nvSpPr>
          <p:spPr bwMode="auto">
            <a:xfrm>
              <a:off x="7239000" y="36576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3" name="Oval 82"/>
            <p:cNvSpPr/>
            <p:nvPr/>
          </p:nvSpPr>
          <p:spPr bwMode="auto">
            <a:xfrm>
              <a:off x="7239000" y="39624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4" name="Oval 83"/>
            <p:cNvSpPr/>
            <p:nvPr/>
          </p:nvSpPr>
          <p:spPr bwMode="auto">
            <a:xfrm>
              <a:off x="7239000" y="42672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5" name="Oval 84"/>
            <p:cNvSpPr/>
            <p:nvPr/>
          </p:nvSpPr>
          <p:spPr bwMode="auto">
            <a:xfrm>
              <a:off x="7239000" y="4572000"/>
              <a:ext cx="152400" cy="15240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90" name="Straight Connector 89"/>
            <p:cNvCxnSpPr/>
            <p:nvPr/>
          </p:nvCxnSpPr>
          <p:spPr bwMode="auto">
            <a:xfrm rot="5400000">
              <a:off x="4877594"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91" name="Straight Connector 90"/>
            <p:cNvCxnSpPr/>
            <p:nvPr/>
          </p:nvCxnSpPr>
          <p:spPr bwMode="auto">
            <a:xfrm>
              <a:off x="4876800" y="3429000"/>
              <a:ext cx="2438400"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pSp>
      <p:grpSp>
        <p:nvGrpSpPr>
          <p:cNvPr id="265" name="Group 92"/>
          <p:cNvGrpSpPr/>
          <p:nvPr/>
        </p:nvGrpSpPr>
        <p:grpSpPr>
          <a:xfrm>
            <a:off x="5181600" y="2133600"/>
            <a:ext cx="2590800" cy="2590800"/>
            <a:chOff x="4800600" y="2133600"/>
            <a:chExt cx="2590800" cy="2590800"/>
          </a:xfrm>
          <a:solidFill>
            <a:srgbClr val="FF0000"/>
          </a:solidFill>
        </p:grpSpPr>
        <p:sp>
          <p:nvSpPr>
            <p:cNvPr id="94" name="Rectangle 93"/>
            <p:cNvSpPr/>
            <p:nvPr/>
          </p:nvSpPr>
          <p:spPr bwMode="auto">
            <a:xfrm>
              <a:off x="4876800" y="2209800"/>
              <a:ext cx="2438400" cy="2438400"/>
            </a:xfrm>
            <a:prstGeom prst="rect">
              <a:avLst/>
            </a:prstGeom>
            <a:solidFill>
              <a:srgbClr val="FF0000">
                <a:alpha val="10000"/>
              </a:srgbClr>
            </a:solidFill>
            <a:ln w="9525" cap="flat" cmpd="sng" algn="ctr">
              <a:solidFill>
                <a:srgbClr val="FF0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5" name="Oval 94"/>
            <p:cNvSpPr/>
            <p:nvPr/>
          </p:nvSpPr>
          <p:spPr bwMode="auto">
            <a:xfrm>
              <a:off x="48006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6" name="Oval 95"/>
            <p:cNvSpPr/>
            <p:nvPr/>
          </p:nvSpPr>
          <p:spPr bwMode="auto">
            <a:xfrm>
              <a:off x="51054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7" name="Oval 96"/>
            <p:cNvSpPr/>
            <p:nvPr/>
          </p:nvSpPr>
          <p:spPr bwMode="auto">
            <a:xfrm>
              <a:off x="54102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8" name="Oval 97"/>
            <p:cNvSpPr/>
            <p:nvPr/>
          </p:nvSpPr>
          <p:spPr bwMode="auto">
            <a:xfrm>
              <a:off x="57150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9" name="Oval 98"/>
            <p:cNvSpPr/>
            <p:nvPr/>
          </p:nvSpPr>
          <p:spPr bwMode="auto">
            <a:xfrm>
              <a:off x="60198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0" name="Oval 99"/>
            <p:cNvSpPr/>
            <p:nvPr/>
          </p:nvSpPr>
          <p:spPr bwMode="auto">
            <a:xfrm>
              <a:off x="63246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1" name="Oval 100"/>
            <p:cNvSpPr/>
            <p:nvPr/>
          </p:nvSpPr>
          <p:spPr bwMode="auto">
            <a:xfrm>
              <a:off x="66294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2" name="Oval 101"/>
            <p:cNvSpPr/>
            <p:nvPr/>
          </p:nvSpPr>
          <p:spPr bwMode="auto">
            <a:xfrm>
              <a:off x="69342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3" name="Oval 102"/>
            <p:cNvSpPr/>
            <p:nvPr/>
          </p:nvSpPr>
          <p:spPr bwMode="auto">
            <a:xfrm>
              <a:off x="48006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4" name="Oval 103"/>
            <p:cNvSpPr/>
            <p:nvPr/>
          </p:nvSpPr>
          <p:spPr bwMode="auto">
            <a:xfrm>
              <a:off x="51054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5" name="Oval 104"/>
            <p:cNvSpPr/>
            <p:nvPr/>
          </p:nvSpPr>
          <p:spPr bwMode="auto">
            <a:xfrm>
              <a:off x="54102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6" name="Oval 105"/>
            <p:cNvSpPr/>
            <p:nvPr/>
          </p:nvSpPr>
          <p:spPr bwMode="auto">
            <a:xfrm>
              <a:off x="57150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Oval 106"/>
            <p:cNvSpPr/>
            <p:nvPr/>
          </p:nvSpPr>
          <p:spPr bwMode="auto">
            <a:xfrm>
              <a:off x="60198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Oval 107"/>
            <p:cNvSpPr/>
            <p:nvPr/>
          </p:nvSpPr>
          <p:spPr bwMode="auto">
            <a:xfrm>
              <a:off x="63246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9" name="Oval 108"/>
            <p:cNvSpPr/>
            <p:nvPr/>
          </p:nvSpPr>
          <p:spPr bwMode="auto">
            <a:xfrm>
              <a:off x="66294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0" name="Oval 109"/>
            <p:cNvSpPr/>
            <p:nvPr/>
          </p:nvSpPr>
          <p:spPr bwMode="auto">
            <a:xfrm>
              <a:off x="69342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1" name="Oval 110"/>
            <p:cNvSpPr/>
            <p:nvPr/>
          </p:nvSpPr>
          <p:spPr bwMode="auto">
            <a:xfrm>
              <a:off x="48006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2" name="Oval 111"/>
            <p:cNvSpPr/>
            <p:nvPr/>
          </p:nvSpPr>
          <p:spPr bwMode="auto">
            <a:xfrm>
              <a:off x="51054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3" name="Oval 112"/>
            <p:cNvSpPr/>
            <p:nvPr/>
          </p:nvSpPr>
          <p:spPr bwMode="auto">
            <a:xfrm>
              <a:off x="54102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4" name="Oval 113"/>
            <p:cNvSpPr/>
            <p:nvPr/>
          </p:nvSpPr>
          <p:spPr bwMode="auto">
            <a:xfrm>
              <a:off x="57150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5" name="Oval 114"/>
            <p:cNvSpPr/>
            <p:nvPr/>
          </p:nvSpPr>
          <p:spPr bwMode="auto">
            <a:xfrm>
              <a:off x="60198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6" name="Oval 115"/>
            <p:cNvSpPr/>
            <p:nvPr/>
          </p:nvSpPr>
          <p:spPr bwMode="auto">
            <a:xfrm>
              <a:off x="63246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7" name="Oval 116"/>
            <p:cNvSpPr/>
            <p:nvPr/>
          </p:nvSpPr>
          <p:spPr bwMode="auto">
            <a:xfrm>
              <a:off x="66294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8" name="Oval 117"/>
            <p:cNvSpPr/>
            <p:nvPr/>
          </p:nvSpPr>
          <p:spPr bwMode="auto">
            <a:xfrm>
              <a:off x="69342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9" name="Oval 118"/>
            <p:cNvSpPr/>
            <p:nvPr/>
          </p:nvSpPr>
          <p:spPr bwMode="auto">
            <a:xfrm>
              <a:off x="48006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0" name="Oval 119"/>
            <p:cNvSpPr/>
            <p:nvPr/>
          </p:nvSpPr>
          <p:spPr bwMode="auto">
            <a:xfrm>
              <a:off x="51054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1" name="Oval 120"/>
            <p:cNvSpPr/>
            <p:nvPr/>
          </p:nvSpPr>
          <p:spPr bwMode="auto">
            <a:xfrm>
              <a:off x="54102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2" name="Oval 121"/>
            <p:cNvSpPr/>
            <p:nvPr/>
          </p:nvSpPr>
          <p:spPr bwMode="auto">
            <a:xfrm>
              <a:off x="57150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3" name="Oval 122"/>
            <p:cNvSpPr/>
            <p:nvPr/>
          </p:nvSpPr>
          <p:spPr bwMode="auto">
            <a:xfrm>
              <a:off x="60198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4" name="Oval 123"/>
            <p:cNvSpPr/>
            <p:nvPr/>
          </p:nvSpPr>
          <p:spPr bwMode="auto">
            <a:xfrm>
              <a:off x="63246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5" name="Oval 124"/>
            <p:cNvSpPr/>
            <p:nvPr/>
          </p:nvSpPr>
          <p:spPr bwMode="auto">
            <a:xfrm>
              <a:off x="66294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6" name="Oval 125"/>
            <p:cNvSpPr/>
            <p:nvPr/>
          </p:nvSpPr>
          <p:spPr bwMode="auto">
            <a:xfrm>
              <a:off x="69342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7" name="Oval 126"/>
            <p:cNvSpPr/>
            <p:nvPr/>
          </p:nvSpPr>
          <p:spPr bwMode="auto">
            <a:xfrm>
              <a:off x="48006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8" name="Oval 127"/>
            <p:cNvSpPr/>
            <p:nvPr/>
          </p:nvSpPr>
          <p:spPr bwMode="auto">
            <a:xfrm>
              <a:off x="51054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9" name="Oval 128"/>
            <p:cNvSpPr/>
            <p:nvPr/>
          </p:nvSpPr>
          <p:spPr bwMode="auto">
            <a:xfrm>
              <a:off x="54102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0" name="Oval 129"/>
            <p:cNvSpPr/>
            <p:nvPr/>
          </p:nvSpPr>
          <p:spPr bwMode="auto">
            <a:xfrm>
              <a:off x="57150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1" name="Oval 130"/>
            <p:cNvSpPr/>
            <p:nvPr/>
          </p:nvSpPr>
          <p:spPr bwMode="auto">
            <a:xfrm>
              <a:off x="60198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2" name="Oval 131"/>
            <p:cNvSpPr/>
            <p:nvPr/>
          </p:nvSpPr>
          <p:spPr bwMode="auto">
            <a:xfrm>
              <a:off x="63246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3" name="Oval 132"/>
            <p:cNvSpPr/>
            <p:nvPr/>
          </p:nvSpPr>
          <p:spPr bwMode="auto">
            <a:xfrm>
              <a:off x="66294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4" name="Oval 133"/>
            <p:cNvSpPr/>
            <p:nvPr/>
          </p:nvSpPr>
          <p:spPr bwMode="auto">
            <a:xfrm>
              <a:off x="69342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5" name="Oval 134"/>
            <p:cNvSpPr/>
            <p:nvPr/>
          </p:nvSpPr>
          <p:spPr bwMode="auto">
            <a:xfrm>
              <a:off x="48006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6" name="Oval 135"/>
            <p:cNvSpPr/>
            <p:nvPr/>
          </p:nvSpPr>
          <p:spPr bwMode="auto">
            <a:xfrm>
              <a:off x="51054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7" name="Oval 136"/>
            <p:cNvSpPr/>
            <p:nvPr/>
          </p:nvSpPr>
          <p:spPr bwMode="auto">
            <a:xfrm>
              <a:off x="54102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8" name="Oval 137"/>
            <p:cNvSpPr/>
            <p:nvPr/>
          </p:nvSpPr>
          <p:spPr bwMode="auto">
            <a:xfrm>
              <a:off x="57150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9" name="Oval 138"/>
            <p:cNvSpPr/>
            <p:nvPr/>
          </p:nvSpPr>
          <p:spPr bwMode="auto">
            <a:xfrm>
              <a:off x="60198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0" name="Oval 139"/>
            <p:cNvSpPr/>
            <p:nvPr/>
          </p:nvSpPr>
          <p:spPr bwMode="auto">
            <a:xfrm>
              <a:off x="63246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1" name="Oval 140"/>
            <p:cNvSpPr/>
            <p:nvPr/>
          </p:nvSpPr>
          <p:spPr bwMode="auto">
            <a:xfrm>
              <a:off x="66294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2" name="Oval 141"/>
            <p:cNvSpPr/>
            <p:nvPr/>
          </p:nvSpPr>
          <p:spPr bwMode="auto">
            <a:xfrm>
              <a:off x="69342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3" name="Oval 142"/>
            <p:cNvSpPr/>
            <p:nvPr/>
          </p:nvSpPr>
          <p:spPr bwMode="auto">
            <a:xfrm>
              <a:off x="48006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4" name="Oval 143"/>
            <p:cNvSpPr/>
            <p:nvPr/>
          </p:nvSpPr>
          <p:spPr bwMode="auto">
            <a:xfrm>
              <a:off x="51054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5" name="Oval 144"/>
            <p:cNvSpPr/>
            <p:nvPr/>
          </p:nvSpPr>
          <p:spPr bwMode="auto">
            <a:xfrm>
              <a:off x="54102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6" name="Oval 145"/>
            <p:cNvSpPr/>
            <p:nvPr/>
          </p:nvSpPr>
          <p:spPr bwMode="auto">
            <a:xfrm>
              <a:off x="57150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7" name="Oval 146"/>
            <p:cNvSpPr/>
            <p:nvPr/>
          </p:nvSpPr>
          <p:spPr bwMode="auto">
            <a:xfrm>
              <a:off x="60198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8" name="Oval 147"/>
            <p:cNvSpPr/>
            <p:nvPr/>
          </p:nvSpPr>
          <p:spPr bwMode="auto">
            <a:xfrm>
              <a:off x="63246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9" name="Oval 148"/>
            <p:cNvSpPr/>
            <p:nvPr/>
          </p:nvSpPr>
          <p:spPr bwMode="auto">
            <a:xfrm>
              <a:off x="66294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0" name="Oval 149"/>
            <p:cNvSpPr/>
            <p:nvPr/>
          </p:nvSpPr>
          <p:spPr bwMode="auto">
            <a:xfrm>
              <a:off x="69342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1" name="Oval 150"/>
            <p:cNvSpPr/>
            <p:nvPr/>
          </p:nvSpPr>
          <p:spPr bwMode="auto">
            <a:xfrm>
              <a:off x="48006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2" name="Oval 151"/>
            <p:cNvSpPr/>
            <p:nvPr/>
          </p:nvSpPr>
          <p:spPr bwMode="auto">
            <a:xfrm>
              <a:off x="51054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3" name="Oval 152"/>
            <p:cNvSpPr/>
            <p:nvPr/>
          </p:nvSpPr>
          <p:spPr bwMode="auto">
            <a:xfrm>
              <a:off x="54102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4" name="Oval 153"/>
            <p:cNvSpPr/>
            <p:nvPr/>
          </p:nvSpPr>
          <p:spPr bwMode="auto">
            <a:xfrm>
              <a:off x="57150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5" name="Oval 154"/>
            <p:cNvSpPr/>
            <p:nvPr/>
          </p:nvSpPr>
          <p:spPr bwMode="auto">
            <a:xfrm>
              <a:off x="60198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6" name="Oval 155"/>
            <p:cNvSpPr/>
            <p:nvPr/>
          </p:nvSpPr>
          <p:spPr bwMode="auto">
            <a:xfrm>
              <a:off x="63246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7" name="Oval 156"/>
            <p:cNvSpPr/>
            <p:nvPr/>
          </p:nvSpPr>
          <p:spPr bwMode="auto">
            <a:xfrm>
              <a:off x="66294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8" name="Oval 157"/>
            <p:cNvSpPr/>
            <p:nvPr/>
          </p:nvSpPr>
          <p:spPr bwMode="auto">
            <a:xfrm>
              <a:off x="69342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9" name="Oval 158"/>
            <p:cNvSpPr/>
            <p:nvPr/>
          </p:nvSpPr>
          <p:spPr bwMode="auto">
            <a:xfrm>
              <a:off x="48006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0" name="Oval 159"/>
            <p:cNvSpPr/>
            <p:nvPr/>
          </p:nvSpPr>
          <p:spPr bwMode="auto">
            <a:xfrm>
              <a:off x="51054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1" name="Oval 160"/>
            <p:cNvSpPr/>
            <p:nvPr/>
          </p:nvSpPr>
          <p:spPr bwMode="auto">
            <a:xfrm>
              <a:off x="54102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2" name="Oval 161"/>
            <p:cNvSpPr/>
            <p:nvPr/>
          </p:nvSpPr>
          <p:spPr bwMode="auto">
            <a:xfrm>
              <a:off x="57150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3" name="Oval 162"/>
            <p:cNvSpPr/>
            <p:nvPr/>
          </p:nvSpPr>
          <p:spPr bwMode="auto">
            <a:xfrm>
              <a:off x="60198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4" name="Oval 163"/>
            <p:cNvSpPr/>
            <p:nvPr/>
          </p:nvSpPr>
          <p:spPr bwMode="auto">
            <a:xfrm>
              <a:off x="63246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5" name="Oval 164"/>
            <p:cNvSpPr/>
            <p:nvPr/>
          </p:nvSpPr>
          <p:spPr bwMode="auto">
            <a:xfrm>
              <a:off x="66294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6" name="Oval 165"/>
            <p:cNvSpPr/>
            <p:nvPr/>
          </p:nvSpPr>
          <p:spPr bwMode="auto">
            <a:xfrm>
              <a:off x="69342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7" name="Oval 166"/>
            <p:cNvSpPr/>
            <p:nvPr/>
          </p:nvSpPr>
          <p:spPr bwMode="auto">
            <a:xfrm>
              <a:off x="7239000" y="2133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8" name="Oval 167"/>
            <p:cNvSpPr/>
            <p:nvPr/>
          </p:nvSpPr>
          <p:spPr bwMode="auto">
            <a:xfrm>
              <a:off x="7239000" y="2438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9" name="Oval 168"/>
            <p:cNvSpPr/>
            <p:nvPr/>
          </p:nvSpPr>
          <p:spPr bwMode="auto">
            <a:xfrm>
              <a:off x="7239000" y="2743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0" name="Oval 169"/>
            <p:cNvSpPr/>
            <p:nvPr/>
          </p:nvSpPr>
          <p:spPr bwMode="auto">
            <a:xfrm>
              <a:off x="7239000" y="3048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1" name="Oval 170"/>
            <p:cNvSpPr/>
            <p:nvPr/>
          </p:nvSpPr>
          <p:spPr bwMode="auto">
            <a:xfrm>
              <a:off x="7239000" y="33528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2" name="Oval 171"/>
            <p:cNvSpPr/>
            <p:nvPr/>
          </p:nvSpPr>
          <p:spPr bwMode="auto">
            <a:xfrm>
              <a:off x="7239000" y="36576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3" name="Oval 172"/>
            <p:cNvSpPr/>
            <p:nvPr/>
          </p:nvSpPr>
          <p:spPr bwMode="auto">
            <a:xfrm>
              <a:off x="7239000" y="39624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4" name="Oval 173"/>
            <p:cNvSpPr/>
            <p:nvPr/>
          </p:nvSpPr>
          <p:spPr bwMode="auto">
            <a:xfrm>
              <a:off x="7239000" y="42672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5" name="Oval 174"/>
            <p:cNvSpPr/>
            <p:nvPr/>
          </p:nvSpPr>
          <p:spPr bwMode="auto">
            <a:xfrm>
              <a:off x="7239000" y="4572000"/>
              <a:ext cx="152400" cy="1524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76" name="Straight Connector 175"/>
            <p:cNvCxnSpPr/>
            <p:nvPr/>
          </p:nvCxnSpPr>
          <p:spPr bwMode="auto">
            <a:xfrm rot="5400000">
              <a:off x="4877594" y="3429000"/>
              <a:ext cx="2438400" cy="1588"/>
            </a:xfrm>
            <a:prstGeom prst="line">
              <a:avLst/>
            </a:prstGeom>
            <a:grpFill/>
            <a:ln w="38100" cap="flat" cmpd="sng" algn="ctr">
              <a:solidFill>
                <a:srgbClr val="FF0000"/>
              </a:solidFill>
              <a:prstDash val="solid"/>
              <a:round/>
              <a:headEnd type="none" w="med" len="med"/>
              <a:tailEnd type="none" w="med" len="med"/>
            </a:ln>
            <a:effectLst/>
          </p:spPr>
        </p:cxnSp>
        <p:cxnSp>
          <p:nvCxnSpPr>
            <p:cNvPr id="177" name="Straight Connector 176"/>
            <p:cNvCxnSpPr/>
            <p:nvPr/>
          </p:nvCxnSpPr>
          <p:spPr bwMode="auto">
            <a:xfrm>
              <a:off x="4876800" y="3429000"/>
              <a:ext cx="2438400" cy="1588"/>
            </a:xfrm>
            <a:prstGeom prst="line">
              <a:avLst/>
            </a:prstGeom>
            <a:grpFill/>
            <a:ln w="38100" cap="flat" cmpd="sng" algn="ctr">
              <a:solidFill>
                <a:srgbClr val="FF0000"/>
              </a:solidFill>
              <a:prstDash val="solid"/>
              <a:round/>
              <a:headEnd type="none" w="med" len="med"/>
              <a:tailEnd type="none" w="med" len="med"/>
            </a:ln>
            <a:effectLst/>
          </p:spPr>
        </p:cxnSp>
      </p:grpSp>
      <p:sp>
        <p:nvSpPr>
          <p:cNvPr id="263" name="Rectangle 262"/>
          <p:cNvSpPr/>
          <p:nvPr/>
        </p:nvSpPr>
        <p:spPr bwMode="auto">
          <a:xfrm>
            <a:off x="4572000" y="1219200"/>
            <a:ext cx="4572000" cy="52578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264" name="Group 177"/>
          <p:cNvGrpSpPr/>
          <p:nvPr/>
        </p:nvGrpSpPr>
        <p:grpSpPr>
          <a:xfrm>
            <a:off x="5486400" y="2133600"/>
            <a:ext cx="2590800" cy="2590800"/>
            <a:chOff x="4800600" y="2133600"/>
            <a:chExt cx="2590800" cy="2590800"/>
          </a:xfrm>
          <a:solidFill>
            <a:srgbClr val="008000"/>
          </a:solidFill>
        </p:grpSpPr>
        <p:sp>
          <p:nvSpPr>
            <p:cNvPr id="179" name="Rectangle 178"/>
            <p:cNvSpPr/>
            <p:nvPr/>
          </p:nvSpPr>
          <p:spPr bwMode="auto">
            <a:xfrm>
              <a:off x="4876800" y="2209800"/>
              <a:ext cx="2438400" cy="2438400"/>
            </a:xfrm>
            <a:prstGeom prst="rect">
              <a:avLst/>
            </a:prstGeom>
            <a:solidFill>
              <a:srgbClr val="008000">
                <a:alpha val="10000"/>
              </a:srgbClr>
            </a:solidFill>
            <a:ln w="9525" cap="flat" cmpd="sng" algn="ctr">
              <a:solidFill>
                <a:srgbClr val="008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0" name="Oval 179"/>
            <p:cNvSpPr/>
            <p:nvPr/>
          </p:nvSpPr>
          <p:spPr bwMode="auto">
            <a:xfrm>
              <a:off x="48006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1" name="Oval 180"/>
            <p:cNvSpPr/>
            <p:nvPr/>
          </p:nvSpPr>
          <p:spPr bwMode="auto">
            <a:xfrm>
              <a:off x="51054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2" name="Oval 181"/>
            <p:cNvSpPr/>
            <p:nvPr/>
          </p:nvSpPr>
          <p:spPr bwMode="auto">
            <a:xfrm>
              <a:off x="54102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3" name="Oval 182"/>
            <p:cNvSpPr/>
            <p:nvPr/>
          </p:nvSpPr>
          <p:spPr bwMode="auto">
            <a:xfrm>
              <a:off x="57150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4" name="Oval 183"/>
            <p:cNvSpPr/>
            <p:nvPr/>
          </p:nvSpPr>
          <p:spPr bwMode="auto">
            <a:xfrm>
              <a:off x="60198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5" name="Oval 184"/>
            <p:cNvSpPr/>
            <p:nvPr/>
          </p:nvSpPr>
          <p:spPr bwMode="auto">
            <a:xfrm>
              <a:off x="63246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6" name="Oval 185"/>
            <p:cNvSpPr/>
            <p:nvPr/>
          </p:nvSpPr>
          <p:spPr bwMode="auto">
            <a:xfrm>
              <a:off x="66294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7" name="Oval 186"/>
            <p:cNvSpPr/>
            <p:nvPr/>
          </p:nvSpPr>
          <p:spPr bwMode="auto">
            <a:xfrm>
              <a:off x="69342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8" name="Oval 187"/>
            <p:cNvSpPr/>
            <p:nvPr/>
          </p:nvSpPr>
          <p:spPr bwMode="auto">
            <a:xfrm>
              <a:off x="48006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9" name="Oval 188"/>
            <p:cNvSpPr/>
            <p:nvPr/>
          </p:nvSpPr>
          <p:spPr bwMode="auto">
            <a:xfrm>
              <a:off x="51054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0" name="Oval 189"/>
            <p:cNvSpPr/>
            <p:nvPr/>
          </p:nvSpPr>
          <p:spPr bwMode="auto">
            <a:xfrm>
              <a:off x="54102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1" name="Oval 190"/>
            <p:cNvSpPr/>
            <p:nvPr/>
          </p:nvSpPr>
          <p:spPr bwMode="auto">
            <a:xfrm>
              <a:off x="57150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2" name="Oval 191"/>
            <p:cNvSpPr/>
            <p:nvPr/>
          </p:nvSpPr>
          <p:spPr bwMode="auto">
            <a:xfrm>
              <a:off x="60198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3" name="Oval 192"/>
            <p:cNvSpPr/>
            <p:nvPr/>
          </p:nvSpPr>
          <p:spPr bwMode="auto">
            <a:xfrm>
              <a:off x="63246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4" name="Oval 193"/>
            <p:cNvSpPr/>
            <p:nvPr/>
          </p:nvSpPr>
          <p:spPr bwMode="auto">
            <a:xfrm>
              <a:off x="66294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5" name="Oval 194"/>
            <p:cNvSpPr/>
            <p:nvPr/>
          </p:nvSpPr>
          <p:spPr bwMode="auto">
            <a:xfrm>
              <a:off x="69342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6" name="Oval 195"/>
            <p:cNvSpPr/>
            <p:nvPr/>
          </p:nvSpPr>
          <p:spPr bwMode="auto">
            <a:xfrm>
              <a:off x="48006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7" name="Oval 196"/>
            <p:cNvSpPr/>
            <p:nvPr/>
          </p:nvSpPr>
          <p:spPr bwMode="auto">
            <a:xfrm>
              <a:off x="51054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8" name="Oval 197"/>
            <p:cNvSpPr/>
            <p:nvPr/>
          </p:nvSpPr>
          <p:spPr bwMode="auto">
            <a:xfrm>
              <a:off x="54102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9" name="Oval 198"/>
            <p:cNvSpPr/>
            <p:nvPr/>
          </p:nvSpPr>
          <p:spPr bwMode="auto">
            <a:xfrm>
              <a:off x="57150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0" name="Oval 199"/>
            <p:cNvSpPr/>
            <p:nvPr/>
          </p:nvSpPr>
          <p:spPr bwMode="auto">
            <a:xfrm>
              <a:off x="60198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1" name="Oval 200"/>
            <p:cNvSpPr/>
            <p:nvPr/>
          </p:nvSpPr>
          <p:spPr bwMode="auto">
            <a:xfrm>
              <a:off x="63246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2" name="Oval 201"/>
            <p:cNvSpPr/>
            <p:nvPr/>
          </p:nvSpPr>
          <p:spPr bwMode="auto">
            <a:xfrm>
              <a:off x="66294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3" name="Oval 202"/>
            <p:cNvSpPr/>
            <p:nvPr/>
          </p:nvSpPr>
          <p:spPr bwMode="auto">
            <a:xfrm>
              <a:off x="69342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4" name="Oval 203"/>
            <p:cNvSpPr/>
            <p:nvPr/>
          </p:nvSpPr>
          <p:spPr bwMode="auto">
            <a:xfrm>
              <a:off x="48006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5" name="Oval 204"/>
            <p:cNvSpPr/>
            <p:nvPr/>
          </p:nvSpPr>
          <p:spPr bwMode="auto">
            <a:xfrm>
              <a:off x="51054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6" name="Oval 205"/>
            <p:cNvSpPr/>
            <p:nvPr/>
          </p:nvSpPr>
          <p:spPr bwMode="auto">
            <a:xfrm>
              <a:off x="54102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7" name="Oval 206"/>
            <p:cNvSpPr/>
            <p:nvPr/>
          </p:nvSpPr>
          <p:spPr bwMode="auto">
            <a:xfrm>
              <a:off x="57150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8" name="Oval 207"/>
            <p:cNvSpPr/>
            <p:nvPr/>
          </p:nvSpPr>
          <p:spPr bwMode="auto">
            <a:xfrm>
              <a:off x="60198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9" name="Oval 208"/>
            <p:cNvSpPr/>
            <p:nvPr/>
          </p:nvSpPr>
          <p:spPr bwMode="auto">
            <a:xfrm>
              <a:off x="63246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0" name="Oval 209"/>
            <p:cNvSpPr/>
            <p:nvPr/>
          </p:nvSpPr>
          <p:spPr bwMode="auto">
            <a:xfrm>
              <a:off x="66294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1" name="Oval 210"/>
            <p:cNvSpPr/>
            <p:nvPr/>
          </p:nvSpPr>
          <p:spPr bwMode="auto">
            <a:xfrm>
              <a:off x="69342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2" name="Oval 211"/>
            <p:cNvSpPr/>
            <p:nvPr/>
          </p:nvSpPr>
          <p:spPr bwMode="auto">
            <a:xfrm>
              <a:off x="48006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3" name="Oval 212"/>
            <p:cNvSpPr/>
            <p:nvPr/>
          </p:nvSpPr>
          <p:spPr bwMode="auto">
            <a:xfrm>
              <a:off x="51054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4" name="Oval 213"/>
            <p:cNvSpPr/>
            <p:nvPr/>
          </p:nvSpPr>
          <p:spPr bwMode="auto">
            <a:xfrm>
              <a:off x="54102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5" name="Oval 214"/>
            <p:cNvSpPr/>
            <p:nvPr/>
          </p:nvSpPr>
          <p:spPr bwMode="auto">
            <a:xfrm>
              <a:off x="57150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6" name="Oval 215"/>
            <p:cNvSpPr/>
            <p:nvPr/>
          </p:nvSpPr>
          <p:spPr bwMode="auto">
            <a:xfrm>
              <a:off x="60198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7" name="Oval 216"/>
            <p:cNvSpPr/>
            <p:nvPr/>
          </p:nvSpPr>
          <p:spPr bwMode="auto">
            <a:xfrm>
              <a:off x="63246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8" name="Oval 217"/>
            <p:cNvSpPr/>
            <p:nvPr/>
          </p:nvSpPr>
          <p:spPr bwMode="auto">
            <a:xfrm>
              <a:off x="66294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9" name="Oval 218"/>
            <p:cNvSpPr/>
            <p:nvPr/>
          </p:nvSpPr>
          <p:spPr bwMode="auto">
            <a:xfrm>
              <a:off x="69342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0" name="Oval 219"/>
            <p:cNvSpPr/>
            <p:nvPr/>
          </p:nvSpPr>
          <p:spPr bwMode="auto">
            <a:xfrm>
              <a:off x="48006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1" name="Oval 220"/>
            <p:cNvSpPr/>
            <p:nvPr/>
          </p:nvSpPr>
          <p:spPr bwMode="auto">
            <a:xfrm>
              <a:off x="51054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2" name="Oval 221"/>
            <p:cNvSpPr/>
            <p:nvPr/>
          </p:nvSpPr>
          <p:spPr bwMode="auto">
            <a:xfrm>
              <a:off x="54102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3" name="Oval 222"/>
            <p:cNvSpPr/>
            <p:nvPr/>
          </p:nvSpPr>
          <p:spPr bwMode="auto">
            <a:xfrm>
              <a:off x="57150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4" name="Oval 223"/>
            <p:cNvSpPr/>
            <p:nvPr/>
          </p:nvSpPr>
          <p:spPr bwMode="auto">
            <a:xfrm>
              <a:off x="60198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5" name="Oval 224"/>
            <p:cNvSpPr/>
            <p:nvPr/>
          </p:nvSpPr>
          <p:spPr bwMode="auto">
            <a:xfrm>
              <a:off x="63246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6" name="Oval 225"/>
            <p:cNvSpPr/>
            <p:nvPr/>
          </p:nvSpPr>
          <p:spPr bwMode="auto">
            <a:xfrm>
              <a:off x="66294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7" name="Oval 226"/>
            <p:cNvSpPr/>
            <p:nvPr/>
          </p:nvSpPr>
          <p:spPr bwMode="auto">
            <a:xfrm>
              <a:off x="69342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8" name="Oval 227"/>
            <p:cNvSpPr/>
            <p:nvPr/>
          </p:nvSpPr>
          <p:spPr bwMode="auto">
            <a:xfrm>
              <a:off x="48006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9" name="Oval 228"/>
            <p:cNvSpPr/>
            <p:nvPr/>
          </p:nvSpPr>
          <p:spPr bwMode="auto">
            <a:xfrm>
              <a:off x="51054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0" name="Oval 229"/>
            <p:cNvSpPr/>
            <p:nvPr/>
          </p:nvSpPr>
          <p:spPr bwMode="auto">
            <a:xfrm>
              <a:off x="54102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1" name="Oval 230"/>
            <p:cNvSpPr/>
            <p:nvPr/>
          </p:nvSpPr>
          <p:spPr bwMode="auto">
            <a:xfrm>
              <a:off x="57150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2" name="Oval 231"/>
            <p:cNvSpPr/>
            <p:nvPr/>
          </p:nvSpPr>
          <p:spPr bwMode="auto">
            <a:xfrm>
              <a:off x="60198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3" name="Oval 232"/>
            <p:cNvSpPr/>
            <p:nvPr/>
          </p:nvSpPr>
          <p:spPr bwMode="auto">
            <a:xfrm>
              <a:off x="63246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4" name="Oval 233"/>
            <p:cNvSpPr/>
            <p:nvPr/>
          </p:nvSpPr>
          <p:spPr bwMode="auto">
            <a:xfrm>
              <a:off x="66294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5" name="Oval 234"/>
            <p:cNvSpPr/>
            <p:nvPr/>
          </p:nvSpPr>
          <p:spPr bwMode="auto">
            <a:xfrm>
              <a:off x="69342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6" name="Oval 235"/>
            <p:cNvSpPr/>
            <p:nvPr/>
          </p:nvSpPr>
          <p:spPr bwMode="auto">
            <a:xfrm>
              <a:off x="48006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7" name="Oval 236"/>
            <p:cNvSpPr/>
            <p:nvPr/>
          </p:nvSpPr>
          <p:spPr bwMode="auto">
            <a:xfrm>
              <a:off x="51054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8" name="Oval 237"/>
            <p:cNvSpPr/>
            <p:nvPr/>
          </p:nvSpPr>
          <p:spPr bwMode="auto">
            <a:xfrm>
              <a:off x="54102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9" name="Oval 238"/>
            <p:cNvSpPr/>
            <p:nvPr/>
          </p:nvSpPr>
          <p:spPr bwMode="auto">
            <a:xfrm>
              <a:off x="57150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0" name="Oval 239"/>
            <p:cNvSpPr/>
            <p:nvPr/>
          </p:nvSpPr>
          <p:spPr bwMode="auto">
            <a:xfrm>
              <a:off x="60198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1" name="Oval 240"/>
            <p:cNvSpPr/>
            <p:nvPr/>
          </p:nvSpPr>
          <p:spPr bwMode="auto">
            <a:xfrm>
              <a:off x="63246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2" name="Oval 241"/>
            <p:cNvSpPr/>
            <p:nvPr/>
          </p:nvSpPr>
          <p:spPr bwMode="auto">
            <a:xfrm>
              <a:off x="66294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3" name="Oval 242"/>
            <p:cNvSpPr/>
            <p:nvPr/>
          </p:nvSpPr>
          <p:spPr bwMode="auto">
            <a:xfrm>
              <a:off x="69342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4" name="Oval 243"/>
            <p:cNvSpPr/>
            <p:nvPr/>
          </p:nvSpPr>
          <p:spPr bwMode="auto">
            <a:xfrm>
              <a:off x="48006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5" name="Oval 244"/>
            <p:cNvSpPr/>
            <p:nvPr/>
          </p:nvSpPr>
          <p:spPr bwMode="auto">
            <a:xfrm>
              <a:off x="51054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6" name="Oval 245"/>
            <p:cNvSpPr/>
            <p:nvPr/>
          </p:nvSpPr>
          <p:spPr bwMode="auto">
            <a:xfrm>
              <a:off x="54102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7" name="Oval 246"/>
            <p:cNvSpPr/>
            <p:nvPr/>
          </p:nvSpPr>
          <p:spPr bwMode="auto">
            <a:xfrm>
              <a:off x="57150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8" name="Oval 247"/>
            <p:cNvSpPr/>
            <p:nvPr/>
          </p:nvSpPr>
          <p:spPr bwMode="auto">
            <a:xfrm>
              <a:off x="60198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9" name="Oval 248"/>
            <p:cNvSpPr/>
            <p:nvPr/>
          </p:nvSpPr>
          <p:spPr bwMode="auto">
            <a:xfrm>
              <a:off x="63246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0" name="Oval 249"/>
            <p:cNvSpPr/>
            <p:nvPr/>
          </p:nvSpPr>
          <p:spPr bwMode="auto">
            <a:xfrm>
              <a:off x="66294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1" name="Oval 250"/>
            <p:cNvSpPr/>
            <p:nvPr/>
          </p:nvSpPr>
          <p:spPr bwMode="auto">
            <a:xfrm>
              <a:off x="69342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2" name="Oval 251"/>
            <p:cNvSpPr/>
            <p:nvPr/>
          </p:nvSpPr>
          <p:spPr bwMode="auto">
            <a:xfrm>
              <a:off x="7239000" y="2133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3" name="Oval 252"/>
            <p:cNvSpPr/>
            <p:nvPr/>
          </p:nvSpPr>
          <p:spPr bwMode="auto">
            <a:xfrm>
              <a:off x="7239000" y="2438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4" name="Oval 253"/>
            <p:cNvSpPr/>
            <p:nvPr/>
          </p:nvSpPr>
          <p:spPr bwMode="auto">
            <a:xfrm>
              <a:off x="7239000" y="2743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5" name="Oval 254"/>
            <p:cNvSpPr/>
            <p:nvPr/>
          </p:nvSpPr>
          <p:spPr bwMode="auto">
            <a:xfrm>
              <a:off x="7239000" y="3048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6" name="Oval 255"/>
            <p:cNvSpPr/>
            <p:nvPr/>
          </p:nvSpPr>
          <p:spPr bwMode="auto">
            <a:xfrm>
              <a:off x="7239000" y="33528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7" name="Oval 256"/>
            <p:cNvSpPr/>
            <p:nvPr/>
          </p:nvSpPr>
          <p:spPr bwMode="auto">
            <a:xfrm>
              <a:off x="7239000" y="36576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8" name="Oval 257"/>
            <p:cNvSpPr/>
            <p:nvPr/>
          </p:nvSpPr>
          <p:spPr bwMode="auto">
            <a:xfrm>
              <a:off x="7239000" y="39624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9" name="Oval 258"/>
            <p:cNvSpPr/>
            <p:nvPr/>
          </p:nvSpPr>
          <p:spPr bwMode="auto">
            <a:xfrm>
              <a:off x="7239000" y="42672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60" name="Oval 259"/>
            <p:cNvSpPr/>
            <p:nvPr/>
          </p:nvSpPr>
          <p:spPr bwMode="auto">
            <a:xfrm>
              <a:off x="7239000" y="4572000"/>
              <a:ext cx="152400" cy="152400"/>
            </a:xfrm>
            <a:prstGeom prst="ellipse">
              <a:avLst/>
            </a:prstGeom>
            <a:grp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261" name="Straight Connector 260"/>
            <p:cNvCxnSpPr/>
            <p:nvPr/>
          </p:nvCxnSpPr>
          <p:spPr bwMode="auto">
            <a:xfrm rot="5400000">
              <a:off x="4877594" y="3429000"/>
              <a:ext cx="2438400" cy="1588"/>
            </a:xfrm>
            <a:prstGeom prst="line">
              <a:avLst/>
            </a:prstGeom>
            <a:grpFill/>
            <a:ln w="38100" cap="flat" cmpd="sng" algn="ctr">
              <a:solidFill>
                <a:srgbClr val="008000"/>
              </a:solidFill>
              <a:prstDash val="solid"/>
              <a:round/>
              <a:headEnd type="none" w="med" len="med"/>
              <a:tailEnd type="none" w="med" len="med"/>
            </a:ln>
            <a:effectLst/>
          </p:spPr>
        </p:cxnSp>
        <p:cxnSp>
          <p:nvCxnSpPr>
            <p:cNvPr id="262" name="Straight Connector 261"/>
            <p:cNvCxnSpPr/>
            <p:nvPr/>
          </p:nvCxnSpPr>
          <p:spPr bwMode="auto">
            <a:xfrm>
              <a:off x="4876800" y="3429000"/>
              <a:ext cx="2438400" cy="1588"/>
            </a:xfrm>
            <a:prstGeom prst="line">
              <a:avLst/>
            </a:prstGeom>
            <a:grpFill/>
            <a:ln w="38100" cap="flat" cmpd="sng" algn="ctr">
              <a:solidFill>
                <a:srgbClr val="008000"/>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t>Common </a:t>
            </a:r>
            <a:r>
              <a:rPr lang="en-US" dirty="0" err="1" smtClean="0"/>
              <a:t>Subexpression</a:t>
            </a:r>
            <a:r>
              <a:rPr lang="en-US" dirty="0" smtClean="0"/>
              <a:t> Elimination (CSE)</a:t>
            </a:r>
            <a:endParaRPr lang="en-US" dirty="0"/>
          </a:p>
        </p:txBody>
      </p:sp>
      <p:sp>
        <p:nvSpPr>
          <p:cNvPr id="3" name="Content Placeholder 2"/>
          <p:cNvSpPr>
            <a:spLocks noGrp="1"/>
          </p:cNvSpPr>
          <p:nvPr>
            <p:ph idx="1"/>
          </p:nvPr>
        </p:nvSpPr>
        <p:spPr>
          <a:xfrm>
            <a:off x="455613" y="1143000"/>
            <a:ext cx="4116387" cy="5256213"/>
          </a:xfrm>
        </p:spPr>
        <p:txBody>
          <a:bodyPr/>
          <a:lstStyle/>
          <a:p>
            <a:r>
              <a:rPr lang="en-US" dirty="0" smtClean="0"/>
              <a:t>We make the observation that there is a great deal of overlap between neighboring stencils.</a:t>
            </a:r>
          </a:p>
          <a:p>
            <a:r>
              <a:rPr lang="en-US" dirty="0" smtClean="0"/>
              <a:t>The same differences are performed on pairs of points.</a:t>
            </a:r>
          </a:p>
          <a:p>
            <a:r>
              <a:rPr lang="en-US" dirty="0" smtClean="0"/>
              <a:t>We may split the stencil computation into two phases:</a:t>
            </a:r>
          </a:p>
          <a:p>
            <a:pPr lvl="1"/>
            <a:r>
              <a:rPr lang="en-US" dirty="0" smtClean="0"/>
              <a:t>compute differences between points.</a:t>
            </a:r>
          </a:p>
          <a:p>
            <a:pPr lvl="1"/>
            <a:r>
              <a:rPr lang="en-US" dirty="0" smtClean="0"/>
              <a:t>weight and sum for each stencil.</a:t>
            </a:r>
          </a:p>
          <a:p>
            <a:r>
              <a:rPr lang="en-US" dirty="0" smtClean="0"/>
              <a:t>This </a:t>
            </a:r>
            <a:r>
              <a:rPr lang="en-US" b="1" dirty="0" smtClean="0">
                <a:solidFill>
                  <a:srgbClr val="FF0080"/>
                </a:solidFill>
              </a:rPr>
              <a:t>common </a:t>
            </a:r>
            <a:r>
              <a:rPr lang="en-US" b="1" dirty="0" err="1" smtClean="0">
                <a:solidFill>
                  <a:srgbClr val="FF0080"/>
                </a:solidFill>
              </a:rPr>
              <a:t>subexpression</a:t>
            </a:r>
            <a:r>
              <a:rPr lang="en-US" b="1" dirty="0" smtClean="0">
                <a:solidFill>
                  <a:srgbClr val="FF0080"/>
                </a:solidFill>
              </a:rPr>
              <a:t> elimination </a:t>
            </a:r>
            <a:r>
              <a:rPr lang="en-US" dirty="0" smtClean="0"/>
              <a:t>allows us to dramatically reduce the number of flops per stencil.</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CPU_TTI.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7626" y="1143000"/>
            <a:ext cx="4412974" cy="5486400"/>
          </a:xfrm>
          <a:prstGeom prst="rect">
            <a:avLst/>
          </a:prstGeom>
        </p:spPr>
      </p:pic>
      <p:sp>
        <p:nvSpPr>
          <p:cNvPr id="2" name="Title 1"/>
          <p:cNvSpPr>
            <a:spLocks noGrp="1"/>
          </p:cNvSpPr>
          <p:nvPr>
            <p:ph type="title"/>
          </p:nvPr>
        </p:nvSpPr>
        <p:spPr/>
        <p:txBody>
          <a:bodyPr/>
          <a:lstStyle/>
          <a:p>
            <a:r>
              <a:rPr lang="en-US" dirty="0" smtClean="0"/>
              <a:t>TTI Results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43</a:t>
            </a:fld>
            <a:endParaRPr lang="en-US"/>
          </a:p>
        </p:txBody>
      </p:sp>
      <p:sp>
        <p:nvSpPr>
          <p:cNvPr id="3" name="Content Placeholder 2"/>
          <p:cNvSpPr>
            <a:spLocks noGrp="1"/>
          </p:cNvSpPr>
          <p:nvPr>
            <p:ph idx="1"/>
          </p:nvPr>
        </p:nvSpPr>
        <p:spPr>
          <a:xfrm>
            <a:off x="4572000" y="1143000"/>
            <a:ext cx="4114800" cy="5256213"/>
          </a:xfrm>
        </p:spPr>
        <p:txBody>
          <a:bodyPr/>
          <a:lstStyle/>
          <a:p>
            <a:r>
              <a:rPr lang="en-US" sz="1800" dirty="0" smtClean="0"/>
              <a:t>Clearly, CSE was a big win as it dramatically reduces the requisite number of flops on this compute-intensive kernel.</a:t>
            </a:r>
          </a:p>
          <a:p>
            <a:r>
              <a:rPr lang="en-US" sz="1800" dirty="0" err="1" smtClean="0"/>
              <a:t>Precomputation</a:t>
            </a:r>
            <a:r>
              <a:rPr lang="en-US" sz="1800" dirty="0" smtClean="0"/>
              <a:t> of the trig functions also helps for similar reasons.</a:t>
            </a:r>
          </a:p>
          <a:p>
            <a:r>
              <a:rPr lang="en-US" sz="1800" dirty="0" smtClean="0">
                <a:cs typeface="Arial"/>
              </a:rPr>
              <a:t>Raw performance is about ¼ of VTI and 10% of isotropic.</a:t>
            </a:r>
          </a:p>
          <a:p>
            <a:r>
              <a:rPr lang="en-US" sz="1800" b="1" dirty="0" smtClean="0">
                <a:solidFill>
                  <a:srgbClr val="0000FF"/>
                </a:solidFill>
                <a:cs typeface="Arial"/>
              </a:rPr>
              <a:t>We see a ~10x performance boost on SNB</a:t>
            </a:r>
          </a:p>
          <a:p>
            <a:endParaRPr lang="en-US" sz="1800" dirty="0" smtClean="0">
              <a:cs typeface="Arial"/>
            </a:endParaRPr>
          </a:p>
          <a:p>
            <a:endParaRPr lang="en-US" sz="1800" dirty="0" smtClean="0"/>
          </a:p>
        </p:txBody>
      </p:sp>
      <p:sp>
        <p:nvSpPr>
          <p:cNvPr id="7" name="TextBox 6"/>
          <p:cNvSpPr txBox="1"/>
          <p:nvPr/>
        </p:nvSpPr>
        <p:spPr>
          <a:xfrm>
            <a:off x="9144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2x4</a:t>
            </a:r>
          </a:p>
          <a:p>
            <a:pPr algn="ctr"/>
            <a:r>
              <a:rPr lang="en-US" sz="1200" dirty="0" smtClean="0"/>
              <a:t>Nehalem</a:t>
            </a:r>
            <a:endParaRPr lang="en-US" sz="1200" dirty="0"/>
          </a:p>
        </p:txBody>
      </p:sp>
      <p:sp>
        <p:nvSpPr>
          <p:cNvPr id="8" name="TextBox 7"/>
          <p:cNvSpPr txBox="1"/>
          <p:nvPr/>
        </p:nvSpPr>
        <p:spPr>
          <a:xfrm>
            <a:off x="17526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1x4</a:t>
            </a:r>
          </a:p>
          <a:p>
            <a:pPr algn="ctr"/>
            <a:r>
              <a:rPr lang="en-US" sz="1200" dirty="0" smtClean="0"/>
              <a:t>SNB</a:t>
            </a:r>
            <a:endParaRPr lang="en-US" sz="1200" dirty="0"/>
          </a:p>
        </p:txBody>
      </p:sp>
      <p:sp>
        <p:nvSpPr>
          <p:cNvPr id="9" name="TextBox 8"/>
          <p:cNvSpPr txBox="1"/>
          <p:nvPr/>
        </p:nvSpPr>
        <p:spPr>
          <a:xfrm>
            <a:off x="2590800" y="5943600"/>
            <a:ext cx="914400" cy="533400"/>
          </a:xfrm>
          <a:prstGeom prst="rect">
            <a:avLst/>
          </a:prstGeom>
          <a:solidFill>
            <a:schemeClr val="bg1"/>
          </a:solidFill>
        </p:spPr>
        <p:txBody>
          <a:bodyPr wrap="square" lIns="0" tIns="0" rIns="0" bIns="0" rtlCol="0" anchor="ctr" anchorCtr="0">
            <a:noAutofit/>
          </a:bodyPr>
          <a:lstStyle/>
          <a:p>
            <a:pPr algn="ctr"/>
            <a:r>
              <a:rPr lang="en-US" sz="1200" dirty="0" smtClean="0"/>
              <a:t>4x6 </a:t>
            </a:r>
            <a:r>
              <a:rPr lang="en-US" sz="1200" dirty="0" err="1" smtClean="0"/>
              <a:t>Magny</a:t>
            </a:r>
            <a:endParaRPr lang="en-US" sz="1200" dirty="0" smtClean="0"/>
          </a:p>
          <a:p>
            <a:pPr algn="ctr"/>
            <a:r>
              <a:rPr lang="en-US" sz="1200" dirty="0" err="1" smtClean="0"/>
              <a:t>Cours</a:t>
            </a:r>
            <a:endParaRPr lang="en-US" sz="1200" dirty="0"/>
          </a:p>
        </p:txBody>
      </p:sp>
      <p:sp>
        <p:nvSpPr>
          <p:cNvPr id="10" name="TextBox 9"/>
          <p:cNvSpPr txBox="1"/>
          <p:nvPr/>
        </p:nvSpPr>
        <p:spPr>
          <a:xfrm rot="16200000">
            <a:off x="-460147" y="3198167"/>
            <a:ext cx="1381959" cy="461665"/>
          </a:xfrm>
          <a:prstGeom prst="rect">
            <a:avLst/>
          </a:prstGeom>
          <a:noFill/>
        </p:spPr>
        <p:txBody>
          <a:bodyPr wrap="none" rtlCol="0">
            <a:spAutoFit/>
          </a:bodyPr>
          <a:lstStyle/>
          <a:p>
            <a:r>
              <a:rPr lang="en-US" dirty="0" err="1" smtClean="0"/>
              <a:t>MPoint/s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44</a:t>
            </a:fld>
            <a:endParaRPr lang="en-US"/>
          </a:p>
        </p:txBody>
      </p:sp>
      <p:pic>
        <p:nvPicPr>
          <p:cNvPr id="5" name="Picture 4" descr="EN_EF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657600" y="2286000"/>
            <a:ext cx="5486400" cy="4230094"/>
          </a:xfrm>
          <a:prstGeom prst="rect">
            <a:avLst/>
          </a:prstGeom>
        </p:spPr>
      </p:pic>
      <p:sp>
        <p:nvSpPr>
          <p:cNvPr id="3" name="Content Placeholder 2"/>
          <p:cNvSpPr>
            <a:spLocks noGrp="1"/>
          </p:cNvSpPr>
          <p:nvPr>
            <p:ph idx="1"/>
          </p:nvPr>
        </p:nvSpPr>
        <p:spPr>
          <a:xfrm>
            <a:off x="457200" y="1143000"/>
            <a:ext cx="8686800" cy="5256213"/>
          </a:xfrm>
        </p:spPr>
        <p:txBody>
          <a:bodyPr/>
          <a:lstStyle/>
          <a:p>
            <a:r>
              <a:rPr lang="en-US" dirty="0" smtClean="0"/>
              <a:t>Today, energy is an increasingly large component in TCO.</a:t>
            </a:r>
          </a:p>
          <a:p>
            <a:r>
              <a:rPr lang="en-US" dirty="0" smtClean="0"/>
              <a:t>We connected a digital power meter and measured power under load. </a:t>
            </a:r>
          </a:p>
          <a:p>
            <a:r>
              <a:rPr lang="en-US" dirty="0" smtClean="0"/>
              <a:t>This allows us to calculate the (inverse) energy required for a fixed computation and compare</a:t>
            </a:r>
          </a:p>
          <a:p>
            <a:pPr>
              <a:buNone/>
            </a:pPr>
            <a:r>
              <a:rPr lang="en-US" dirty="0" smtClean="0"/>
              <a:t>	against </a:t>
            </a:r>
            <a:r>
              <a:rPr lang="en-US" dirty="0" err="1" smtClean="0"/>
              <a:t>Paulius</a:t>
            </a:r>
            <a:r>
              <a:rPr lang="en-US" dirty="0" smtClean="0"/>
              <a:t>’ GPU</a:t>
            </a:r>
          </a:p>
          <a:p>
            <a:pPr>
              <a:buNone/>
            </a:pPr>
            <a:r>
              <a:rPr lang="en-US" dirty="0" smtClean="0"/>
              <a:t>	implementation.</a:t>
            </a:r>
          </a:p>
          <a:p>
            <a:r>
              <a:rPr lang="en-US" dirty="0" smtClean="0"/>
              <a:t>We observe a ~2x</a:t>
            </a:r>
          </a:p>
          <a:p>
            <a:pPr>
              <a:buNone/>
            </a:pPr>
            <a:r>
              <a:rPr lang="en-US" dirty="0" smtClean="0"/>
              <a:t>	difference on the</a:t>
            </a:r>
          </a:p>
          <a:p>
            <a:pPr>
              <a:buNone/>
            </a:pPr>
            <a:r>
              <a:rPr lang="en-US" dirty="0" smtClean="0"/>
              <a:t>	BW-bound kernels</a:t>
            </a:r>
          </a:p>
          <a:p>
            <a:pPr>
              <a:buNone/>
            </a:pPr>
            <a:endParaRPr lang="en-US" dirty="0" smtClean="0"/>
          </a:p>
          <a:p>
            <a:r>
              <a:rPr lang="en-US" dirty="0" smtClean="0"/>
              <a:t>Although the 1P SNB</a:t>
            </a:r>
          </a:p>
          <a:p>
            <a:pPr>
              <a:buNone/>
            </a:pPr>
            <a:r>
              <a:rPr lang="en-US" dirty="0" smtClean="0"/>
              <a:t>	was the slowest in our</a:t>
            </a:r>
          </a:p>
          <a:p>
            <a:pPr>
              <a:buNone/>
            </a:pPr>
            <a:r>
              <a:rPr lang="en-US" dirty="0" smtClean="0"/>
              <a:t>	experiments, it is the most</a:t>
            </a:r>
          </a:p>
          <a:p>
            <a:pPr>
              <a:buNone/>
            </a:pPr>
            <a:r>
              <a:rPr lang="en-US" dirty="0" smtClean="0"/>
              <a:t>	energy efficient CPU.</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Memory Experiments</a:t>
            </a:r>
            <a:endParaRPr lang="en-US" dirty="0"/>
          </a:p>
        </p:txBody>
      </p:sp>
      <p:sp>
        <p:nvSpPr>
          <p:cNvPr id="3" name="Content Placeholder 2"/>
          <p:cNvSpPr>
            <a:spLocks noGrp="1"/>
          </p:cNvSpPr>
          <p:nvPr>
            <p:ph idx="1"/>
          </p:nvPr>
        </p:nvSpPr>
        <p:spPr>
          <a:xfrm>
            <a:off x="455613" y="1143001"/>
            <a:ext cx="8226425" cy="2286000"/>
          </a:xfrm>
        </p:spPr>
        <p:txBody>
          <a:bodyPr/>
          <a:lstStyle/>
          <a:p>
            <a:r>
              <a:rPr lang="en-US" dirty="0" smtClean="0"/>
              <a:t>Thus far, we only examined single-node experiments.  </a:t>
            </a:r>
          </a:p>
          <a:p>
            <a:r>
              <a:rPr lang="en-US" dirty="0" smtClean="0"/>
              <a:t>However, real simulations require distributed memory.</a:t>
            </a:r>
          </a:p>
          <a:p>
            <a:r>
              <a:rPr lang="en-US" dirty="0" smtClean="0"/>
              <a:t>We explored a variety of MPI optimizations on Hopper (the Cray XE6 at NERSC).</a:t>
            </a:r>
          </a:p>
          <a:p>
            <a:r>
              <a:rPr lang="en-US" dirty="0" smtClean="0"/>
              <a:t>We see that NUMA optimization of MPI buffers can significantly improve performance.</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45</a:t>
            </a:fld>
            <a:endParaRPr lang="en-US"/>
          </a:p>
        </p:txBody>
      </p:sp>
      <p:pic>
        <p:nvPicPr>
          <p:cNvPr id="9" name="Picture 8" descr="iso_mpi.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3581400"/>
            <a:ext cx="2360188" cy="2743200"/>
          </a:xfrm>
          <a:prstGeom prst="rect">
            <a:avLst/>
          </a:prstGeom>
        </p:spPr>
      </p:pic>
      <p:pic>
        <p:nvPicPr>
          <p:cNvPr id="10" name="Picture 9" descr="tti_mpi.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19600" y="3581400"/>
            <a:ext cx="2819400" cy="2743200"/>
          </a:xfrm>
          <a:prstGeom prst="rect">
            <a:avLst/>
          </a:prstGeom>
        </p:spPr>
      </p:pic>
      <p:pic>
        <p:nvPicPr>
          <p:cNvPr id="12" name="Picture 11" descr="vti_mpi.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286000" y="3581400"/>
            <a:ext cx="2133600" cy="2743200"/>
          </a:xfrm>
          <a:prstGeom prst="rect">
            <a:avLst/>
          </a:prstGeom>
        </p:spPr>
      </p:pic>
      <p:pic>
        <p:nvPicPr>
          <p:cNvPr id="8" name="Picture 7" descr="legend.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239000" y="3581400"/>
            <a:ext cx="1828800" cy="2743200"/>
          </a:xfrm>
          <a:prstGeom prst="rect">
            <a:avLst/>
          </a:prstGeom>
        </p:spPr>
      </p:pic>
      <p:sp>
        <p:nvSpPr>
          <p:cNvPr id="11" name="TextBox 10"/>
          <p:cNvSpPr txBox="1"/>
          <p:nvPr/>
        </p:nvSpPr>
        <p:spPr>
          <a:xfrm>
            <a:off x="762000" y="6172200"/>
            <a:ext cx="1153982" cy="400110"/>
          </a:xfrm>
          <a:prstGeom prst="rect">
            <a:avLst/>
          </a:prstGeom>
          <a:noFill/>
        </p:spPr>
        <p:txBody>
          <a:bodyPr wrap="none" rtlCol="0">
            <a:spAutoFit/>
          </a:bodyPr>
          <a:lstStyle/>
          <a:p>
            <a:r>
              <a:rPr lang="en-US" sz="2000" dirty="0" smtClean="0"/>
              <a:t>Isotropic</a:t>
            </a:r>
            <a:endParaRPr lang="en-US" sz="2000" dirty="0"/>
          </a:p>
        </p:txBody>
      </p:sp>
      <p:sp>
        <p:nvSpPr>
          <p:cNvPr id="13" name="TextBox 12"/>
          <p:cNvSpPr txBox="1"/>
          <p:nvPr/>
        </p:nvSpPr>
        <p:spPr>
          <a:xfrm>
            <a:off x="3200400" y="6172200"/>
            <a:ext cx="596487" cy="400110"/>
          </a:xfrm>
          <a:prstGeom prst="rect">
            <a:avLst/>
          </a:prstGeom>
          <a:noFill/>
        </p:spPr>
        <p:txBody>
          <a:bodyPr wrap="none" rtlCol="0">
            <a:spAutoFit/>
          </a:bodyPr>
          <a:lstStyle/>
          <a:p>
            <a:r>
              <a:rPr lang="en-US" sz="2000" dirty="0" smtClean="0"/>
              <a:t>VTI</a:t>
            </a:r>
            <a:endParaRPr lang="en-US" sz="2000" dirty="0"/>
          </a:p>
        </p:txBody>
      </p:sp>
      <p:sp>
        <p:nvSpPr>
          <p:cNvPr id="14" name="TextBox 13"/>
          <p:cNvSpPr txBox="1"/>
          <p:nvPr/>
        </p:nvSpPr>
        <p:spPr>
          <a:xfrm>
            <a:off x="5347113" y="6172200"/>
            <a:ext cx="569261" cy="400110"/>
          </a:xfrm>
          <a:prstGeom prst="rect">
            <a:avLst/>
          </a:prstGeom>
          <a:noFill/>
        </p:spPr>
        <p:txBody>
          <a:bodyPr wrap="none" rtlCol="0">
            <a:spAutoFit/>
          </a:bodyPr>
          <a:lstStyle/>
          <a:p>
            <a:r>
              <a:rPr lang="en-US" sz="2000" dirty="0" smtClean="0"/>
              <a:t>TTI</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CoDEx</a:t>
            </a:r>
            <a:r>
              <a:rPr lang="en-US" dirty="0" smtClean="0"/>
              <a:t> and Green Wave:</a:t>
            </a:r>
            <a:br>
              <a:rPr lang="en-US" dirty="0" smtClean="0"/>
            </a:br>
            <a:r>
              <a:rPr lang="en-US" dirty="0" smtClean="0"/>
              <a:t>HW/SW Co-Design for</a:t>
            </a:r>
            <a:r>
              <a:rPr lang="en-US" dirty="0" smtClean="0"/>
              <a:t/>
            </a:r>
            <a:br>
              <a:rPr lang="en-US" dirty="0" smtClean="0"/>
            </a:br>
            <a:r>
              <a:rPr lang="en-US" dirty="0" smtClean="0"/>
              <a:t>Wave Propagation</a:t>
            </a:r>
            <a:endParaRPr lang="en-US" dirty="0"/>
          </a:p>
        </p:txBody>
      </p:sp>
      <p:sp>
        <p:nvSpPr>
          <p:cNvPr id="6" name="Subtitle 5"/>
          <p:cNvSpPr>
            <a:spLocks noGrp="1"/>
          </p:cNvSpPr>
          <p:nvPr>
            <p:ph type="subTitle" idx="1"/>
          </p:nvPr>
        </p:nvSpPr>
        <p:spPr>
          <a:xfrm>
            <a:off x="1600200" y="3733800"/>
            <a:ext cx="6627813" cy="1828800"/>
          </a:xfrm>
        </p:spPr>
        <p:txBody>
          <a:bodyPr/>
          <a:lstStyle/>
          <a:p>
            <a:pPr algn="l"/>
            <a:r>
              <a:rPr lang="en-US" dirty="0" smtClean="0"/>
              <a:t>J. </a:t>
            </a:r>
            <a:r>
              <a:rPr lang="en-US" dirty="0" err="1" smtClean="0"/>
              <a:t>Kreuger</a:t>
            </a:r>
            <a:r>
              <a:rPr lang="en-US" dirty="0" smtClean="0"/>
              <a:t>, D. </a:t>
            </a:r>
            <a:r>
              <a:rPr lang="en-US" dirty="0" err="1" smtClean="0"/>
              <a:t>Donofrio</a:t>
            </a:r>
            <a:r>
              <a:rPr lang="en-US" dirty="0" smtClean="0"/>
              <a:t>, J. </a:t>
            </a:r>
            <a:r>
              <a:rPr lang="en-US" dirty="0" err="1" smtClean="0"/>
              <a:t>Shalf</a:t>
            </a:r>
            <a:r>
              <a:rPr lang="en-US" dirty="0" smtClean="0"/>
              <a:t>, M. </a:t>
            </a:r>
            <a:r>
              <a:rPr lang="en-US" dirty="0" err="1" smtClean="0"/>
              <a:t>Mohiyuddin</a:t>
            </a:r>
            <a:r>
              <a:rPr lang="en-US" dirty="0" smtClean="0"/>
              <a:t>, S. Williams, L. </a:t>
            </a:r>
            <a:r>
              <a:rPr lang="en-US" dirty="0" err="1" smtClean="0"/>
              <a:t>Oliker</a:t>
            </a:r>
            <a:r>
              <a:rPr lang="en-US" dirty="0" smtClean="0"/>
              <a:t>, F.J. </a:t>
            </a:r>
            <a:r>
              <a:rPr lang="en-US" dirty="0" err="1" smtClean="0"/>
              <a:t>Pfreundt</a:t>
            </a:r>
            <a:r>
              <a:rPr lang="en-US" dirty="0" smtClean="0"/>
              <a:t>, "Hardware/Software Co-design for Energy-</a:t>
            </a:r>
            <a:r>
              <a:rPr lang="en-US" dirty="0" err="1" smtClean="0"/>
              <a:t>Efﬁcient</a:t>
            </a:r>
            <a:r>
              <a:rPr lang="en-US" dirty="0" smtClean="0"/>
              <a:t> Seismic Modeling", (to appear at ) Supercomputing (SC), 2011.</a:t>
            </a:r>
          </a:p>
          <a:p>
            <a:pPr algn="l"/>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For a given architecture, we’ve maximized the performance and efficiency of a variety of triply-nested loops with O(1) arithmetic intensity</a:t>
            </a:r>
            <a:r>
              <a:rPr lang="en-US" dirty="0" smtClean="0"/>
              <a:t>.</a:t>
            </a:r>
          </a:p>
          <a:p>
            <a:endParaRPr lang="en-US" dirty="0" smtClean="0"/>
          </a:p>
          <a:p>
            <a:r>
              <a:rPr lang="en-US" dirty="0" smtClean="0"/>
              <a:t>To further improve energy efficiency, we have two options:</a:t>
            </a:r>
          </a:p>
          <a:p>
            <a:pPr lvl="1"/>
            <a:r>
              <a:rPr lang="en-US" dirty="0" smtClean="0"/>
              <a:t>examine alternate algorithms (difficult given the firewalled nature of collaboration)</a:t>
            </a:r>
          </a:p>
          <a:p>
            <a:pPr lvl="1"/>
            <a:r>
              <a:rPr lang="en-US" dirty="0" smtClean="0"/>
              <a:t>redesign hardware</a:t>
            </a:r>
          </a:p>
          <a:p>
            <a:r>
              <a:rPr lang="en-US" dirty="0" smtClean="0"/>
              <a:t>We chose the latter.</a:t>
            </a:r>
            <a:endParaRPr lang="en-US" dirty="0" smtClean="0"/>
          </a:p>
          <a:p>
            <a:r>
              <a:rPr lang="en-US" dirty="0" smtClean="0"/>
              <a:t>To that end, we leverage the axiom that </a:t>
            </a:r>
            <a:r>
              <a:rPr lang="en-US" dirty="0" smtClean="0"/>
              <a:t>to optimize energy efficiency, one must eliminate “waste”</a:t>
            </a:r>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54788" cy="914400"/>
          </a:xfrm>
        </p:spPr>
        <p:txBody>
          <a:bodyPr/>
          <a:lstStyle/>
          <a:p>
            <a:r>
              <a:rPr lang="en-US" dirty="0" smtClean="0"/>
              <a:t>Co-Design for Exascale (</a:t>
            </a:r>
            <a:r>
              <a:rPr lang="en-US" dirty="0" err="1" smtClean="0"/>
              <a:t>CoDEx</a:t>
            </a:r>
            <a:r>
              <a:rPr lang="en-US" dirty="0" smtClean="0"/>
              <a:t>)</a:t>
            </a:r>
            <a:endParaRPr lang="en-US" dirty="0"/>
          </a:p>
        </p:txBody>
      </p:sp>
      <p:sp>
        <p:nvSpPr>
          <p:cNvPr id="3" name="Content Placeholder 2"/>
          <p:cNvSpPr>
            <a:spLocks noGrp="1"/>
          </p:cNvSpPr>
          <p:nvPr>
            <p:ph idx="1"/>
          </p:nvPr>
        </p:nvSpPr>
        <p:spPr/>
        <p:txBody>
          <a:bodyPr/>
          <a:lstStyle/>
          <a:p>
            <a:r>
              <a:rPr lang="en-US" dirty="0" err="1" smtClean="0"/>
              <a:t>CoDEx</a:t>
            </a:r>
            <a:r>
              <a:rPr lang="en-US" dirty="0" smtClean="0"/>
              <a:t> (Co-Design for Exascale) is collaborative project at LBNL/LLNL/SNL aimed at creating a HW/SW co-design methodology for maximizing the energy efficiency of exascale systems</a:t>
            </a:r>
          </a:p>
          <a:p>
            <a:r>
              <a:rPr lang="en-US" dirty="0" smtClean="0"/>
              <a:t>Based on </a:t>
            </a:r>
            <a:r>
              <a:rPr lang="en-US" dirty="0" err="1" smtClean="0"/>
              <a:t>manycore</a:t>
            </a:r>
            <a:r>
              <a:rPr lang="en-US" dirty="0" smtClean="0"/>
              <a:t> architecture that integrates the </a:t>
            </a:r>
            <a:r>
              <a:rPr lang="en-US" dirty="0" err="1" smtClean="0"/>
              <a:t>parameterizable</a:t>
            </a:r>
            <a:r>
              <a:rPr lang="en-US" dirty="0" smtClean="0"/>
              <a:t> </a:t>
            </a:r>
            <a:r>
              <a:rPr lang="en-US" dirty="0" err="1" smtClean="0"/>
              <a:t>Tensilica</a:t>
            </a:r>
            <a:r>
              <a:rPr lang="en-US" dirty="0" smtClean="0"/>
              <a:t> </a:t>
            </a:r>
            <a:r>
              <a:rPr lang="en-US" dirty="0" err="1" smtClean="0"/>
              <a:t>XTensa</a:t>
            </a:r>
            <a:r>
              <a:rPr lang="en-US" dirty="0" smtClean="0"/>
              <a:t> embedded core</a:t>
            </a:r>
          </a:p>
          <a:p>
            <a:r>
              <a:rPr lang="en-US" dirty="0" smtClean="0"/>
              <a:t>Couples:</a:t>
            </a:r>
          </a:p>
          <a:p>
            <a:pPr lvl="1"/>
            <a:r>
              <a:rPr lang="en-US" dirty="0" smtClean="0"/>
              <a:t>SW and FPGA-based processor simulators (</a:t>
            </a:r>
            <a:r>
              <a:rPr lang="en-US" dirty="0" err="1" smtClean="0"/>
              <a:t>Tensilica</a:t>
            </a:r>
            <a:r>
              <a:rPr lang="en-US" dirty="0" smtClean="0"/>
              <a:t> and RAMP)</a:t>
            </a:r>
          </a:p>
          <a:p>
            <a:pPr lvl="1"/>
            <a:r>
              <a:rPr lang="en-US" dirty="0" smtClean="0"/>
              <a:t>SW network simulators (SST)</a:t>
            </a:r>
          </a:p>
          <a:p>
            <a:pPr lvl="1"/>
            <a:r>
              <a:rPr lang="en-US" dirty="0" smtClean="0"/>
              <a:t>HW design tools,</a:t>
            </a:r>
          </a:p>
          <a:p>
            <a:pPr lvl="1"/>
            <a:r>
              <a:rPr lang="en-US" dirty="0" smtClean="0"/>
              <a:t>SW analysis tools (ROSE)</a:t>
            </a:r>
          </a:p>
          <a:p>
            <a:pPr lvl="1"/>
            <a:r>
              <a:rPr lang="en-US" dirty="0" smtClean="0"/>
              <a:t>Auto-tuners, </a:t>
            </a:r>
          </a:p>
          <a:p>
            <a:pPr lvl="1"/>
            <a:r>
              <a:rPr lang="en-US" dirty="0" smtClean="0"/>
              <a:t>etc..</a:t>
            </a:r>
          </a:p>
          <a:p>
            <a:pPr lvl="1">
              <a:buNone/>
            </a:pPr>
            <a:r>
              <a:rPr lang="en-US" dirty="0" smtClean="0"/>
              <a:t>Into a single design methodology designed to extract maximum energy</a:t>
            </a:r>
          </a:p>
          <a:p>
            <a:pPr lvl="1">
              <a:buNone/>
            </a:pPr>
            <a:r>
              <a:rPr lang="en-US" dirty="0" smtClean="0"/>
              <a:t>efficiency on specific classes of applications</a:t>
            </a:r>
          </a:p>
          <a:p>
            <a:r>
              <a:rPr lang="en-US" dirty="0" smtClean="0"/>
              <a:t>Its first use was in the context of Climate Computing where it was used to design the </a:t>
            </a:r>
            <a:r>
              <a:rPr lang="en-US" b="1" i="1" dirty="0" smtClean="0">
                <a:solidFill>
                  <a:srgbClr val="0000FF"/>
                </a:solidFill>
              </a:rPr>
              <a:t>Green Flash </a:t>
            </a:r>
            <a:r>
              <a:rPr lang="en-US" dirty="0" smtClean="0"/>
              <a:t>processor.</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Design</a:t>
            </a:r>
            <a:endParaRPr lang="en-US" dirty="0"/>
          </a:p>
        </p:txBody>
      </p:sp>
      <p:sp>
        <p:nvSpPr>
          <p:cNvPr id="3" name="Content Placeholder 2"/>
          <p:cNvSpPr>
            <a:spLocks noGrp="1"/>
          </p:cNvSpPr>
          <p:nvPr>
            <p:ph idx="1"/>
          </p:nvPr>
        </p:nvSpPr>
        <p:spPr>
          <a:xfrm>
            <a:off x="455613" y="1143000"/>
            <a:ext cx="8688387" cy="5256213"/>
          </a:xfrm>
        </p:spPr>
        <p:txBody>
          <a:bodyPr/>
          <a:lstStyle/>
          <a:p>
            <a:r>
              <a:rPr lang="en-US" dirty="0" smtClean="0"/>
              <a:t>In the context of seismic modeling</a:t>
            </a:r>
          </a:p>
          <a:p>
            <a:pPr lvl="1"/>
            <a:r>
              <a:rPr lang="en-US" dirty="0" smtClean="0"/>
              <a:t>Intel’s commodity CPUs are burdened by backwards compatibility and a focus on consumer apps.  </a:t>
            </a:r>
          </a:p>
          <a:p>
            <a:pPr lvl="1"/>
            <a:r>
              <a:rPr lang="en-US" dirty="0" smtClean="0"/>
              <a:t>Substantial energy overhead per flop (and per byte of DRAM BW)</a:t>
            </a:r>
          </a:p>
          <a:p>
            <a:pPr lvl="1"/>
            <a:r>
              <a:rPr lang="en-US" dirty="0" err="1" smtClean="0"/>
              <a:t>GPU’s</a:t>
            </a:r>
            <a:r>
              <a:rPr lang="en-US" dirty="0" smtClean="0"/>
              <a:t> are focused on performance/node rather than energy efficiency</a:t>
            </a:r>
          </a:p>
          <a:p>
            <a:endParaRPr lang="en-US" dirty="0" smtClean="0"/>
          </a:p>
          <a:p>
            <a:r>
              <a:rPr lang="en-US" dirty="0" smtClean="0"/>
              <a:t>In collaboration with ITWM, we examined leveraging our </a:t>
            </a:r>
            <a:r>
              <a:rPr lang="en-US" dirty="0" err="1" smtClean="0"/>
              <a:t>CoDEx</a:t>
            </a:r>
            <a:r>
              <a:rPr lang="en-US" dirty="0" smtClean="0"/>
              <a:t> tool suite for seismic modeling.</a:t>
            </a:r>
          </a:p>
          <a:p>
            <a:r>
              <a:rPr lang="en-US" dirty="0" smtClean="0"/>
              <a:t>The result is what we call </a:t>
            </a:r>
            <a:r>
              <a:rPr lang="en-US" b="1" i="1" dirty="0" smtClean="0">
                <a:solidFill>
                  <a:srgbClr val="0000FF"/>
                </a:solidFill>
              </a:rPr>
              <a:t>Green Wave</a:t>
            </a:r>
            <a:r>
              <a:rPr lang="en-US" dirty="0" smtClean="0"/>
              <a:t>:</a:t>
            </a:r>
          </a:p>
          <a:p>
            <a:pPr lvl="1"/>
            <a:r>
              <a:rPr lang="en-US" dirty="0" smtClean="0"/>
              <a:t>128 </a:t>
            </a:r>
            <a:r>
              <a:rPr lang="en-US" dirty="0" err="1" smtClean="0"/>
              <a:t>Tensilica</a:t>
            </a:r>
            <a:r>
              <a:rPr lang="en-US" dirty="0" smtClean="0"/>
              <a:t> </a:t>
            </a:r>
            <a:r>
              <a:rPr lang="en-US" dirty="0" err="1" smtClean="0"/>
              <a:t>XTensa</a:t>
            </a:r>
            <a:r>
              <a:rPr lang="en-US" dirty="0" smtClean="0"/>
              <a:t> cores (scalar FMA) running at 1GHz</a:t>
            </a:r>
          </a:p>
          <a:p>
            <a:pPr lvl="1"/>
            <a:r>
              <a:rPr lang="en-US" dirty="0" smtClean="0"/>
              <a:t>8KB L1 + 256KB Local Store per core.</a:t>
            </a:r>
          </a:p>
          <a:p>
            <a:pPr lvl="2"/>
            <a:r>
              <a:rPr lang="en-US" dirty="0" smtClean="0"/>
              <a:t>cached loads/stores for small accesses</a:t>
            </a:r>
          </a:p>
          <a:p>
            <a:pPr lvl="2"/>
            <a:r>
              <a:rPr lang="en-US" b="1" dirty="0" smtClean="0">
                <a:solidFill>
                  <a:srgbClr val="0000FF"/>
                </a:solidFill>
              </a:rPr>
              <a:t>DMA’s for block transfers </a:t>
            </a:r>
          </a:p>
          <a:p>
            <a:pPr lvl="1"/>
            <a:r>
              <a:rPr lang="en-US" dirty="0" smtClean="0"/>
              <a:t>4xDDR3-1600 memory controllers =&gt; 50GB/s of memory bandwidth</a:t>
            </a:r>
          </a:p>
          <a:p>
            <a:pPr lvl="1"/>
            <a:r>
              <a:rPr lang="en-US" dirty="0" smtClean="0"/>
              <a:t>customized instructions for stencil address calculations</a:t>
            </a:r>
          </a:p>
          <a:p>
            <a:pPr lvl="1"/>
            <a:r>
              <a:rPr lang="en-US" dirty="0" smtClean="0"/>
              <a:t>&lt;300mm</a:t>
            </a:r>
            <a:r>
              <a:rPr lang="en-US" baseline="30000" dirty="0" smtClean="0"/>
              <a:t>2</a:t>
            </a:r>
            <a:r>
              <a:rPr lang="en-US" dirty="0" smtClean="0"/>
              <a:t> and &lt;70W at 45nm</a:t>
            </a:r>
          </a:p>
        </p:txBody>
      </p:sp>
      <p:sp>
        <p:nvSpPr>
          <p:cNvPr id="4" name="Slide Number Placeholder 3"/>
          <p:cNvSpPr>
            <a:spLocks noGrp="1"/>
          </p:cNvSpPr>
          <p:nvPr>
            <p:ph type="sldNum" sz="quarter" idx="10"/>
          </p:nvPr>
        </p:nvSpPr>
        <p:spPr/>
        <p:txBody>
          <a:bodyPr/>
          <a:lstStyle/>
          <a:p>
            <a:fld id="{A6688060-3351-004F-BDDD-4D2330D7A48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B90BEF-790F-7C49-83B9-7481EC60FDCC}" type="slidenum">
              <a:rPr lang="en-US" smtClean="0"/>
              <a:pPr/>
              <a:t>5</a:t>
            </a:fld>
            <a:endParaRPr lang="en-US" smtClean="0"/>
          </a:p>
        </p:txBody>
      </p:sp>
      <p:sp>
        <p:nvSpPr>
          <p:cNvPr id="21507" name="Rectangle 2"/>
          <p:cNvSpPr>
            <a:spLocks noGrp="1" noChangeArrowheads="1"/>
          </p:cNvSpPr>
          <p:nvPr>
            <p:ph type="title"/>
          </p:nvPr>
        </p:nvSpPr>
        <p:spPr>
          <a:xfrm>
            <a:off x="0" y="0"/>
            <a:ext cx="9144000" cy="914400"/>
          </a:xfrm>
          <a:noFill/>
        </p:spPr>
        <p:txBody>
          <a:bodyPr/>
          <a:lstStyle/>
          <a:p>
            <a:pPr eaLnBrk="1" hangingPunct="1"/>
            <a:r>
              <a:rPr lang="en-US" dirty="0"/>
              <a:t>Arithmetic </a:t>
            </a:r>
            <a:r>
              <a:rPr lang="en-US" dirty="0" smtClean="0"/>
              <a:t>Intensity</a:t>
            </a:r>
            <a:endParaRPr lang="en-US" dirty="0"/>
          </a:p>
        </p:txBody>
      </p:sp>
      <p:sp>
        <p:nvSpPr>
          <p:cNvPr id="21508" name="Rectangle 3"/>
          <p:cNvSpPr>
            <a:spLocks noGrp="1" noChangeArrowheads="1"/>
          </p:cNvSpPr>
          <p:nvPr>
            <p:ph type="body" idx="1"/>
          </p:nvPr>
        </p:nvSpPr>
        <p:spPr>
          <a:xfrm>
            <a:off x="455613" y="4114800"/>
            <a:ext cx="8226425" cy="1828800"/>
          </a:xfrm>
          <a:noFill/>
        </p:spPr>
        <p:txBody>
          <a:bodyPr/>
          <a:lstStyle/>
          <a:p>
            <a:pPr marL="346075" indent="-346075" eaLnBrk="1" hangingPunct="1">
              <a:lnSpc>
                <a:spcPct val="90000"/>
              </a:lnSpc>
            </a:pPr>
            <a:r>
              <a:rPr lang="en-US" sz="1800" b="1" dirty="0" smtClean="0">
                <a:solidFill>
                  <a:srgbClr val="0000FF"/>
                </a:solidFill>
              </a:rPr>
              <a:t>True </a:t>
            </a:r>
            <a:r>
              <a:rPr lang="en-US" sz="1800" b="1" dirty="0">
                <a:solidFill>
                  <a:srgbClr val="0000FF"/>
                </a:solidFill>
              </a:rPr>
              <a:t>Arithmetic Intensity (AI) ~ Total Flops / Total DRAM Bytes</a:t>
            </a:r>
            <a:endParaRPr lang="en-US" sz="1800" b="1" dirty="0" smtClean="0"/>
          </a:p>
          <a:p>
            <a:pPr marL="346075" indent="-346075" eaLnBrk="1" hangingPunct="1">
              <a:lnSpc>
                <a:spcPct val="90000"/>
              </a:lnSpc>
            </a:pPr>
            <a:endParaRPr lang="en-US" sz="1800" dirty="0" smtClean="0"/>
          </a:p>
          <a:p>
            <a:pPr marL="346075" indent="-346075" eaLnBrk="1" hangingPunct="1">
              <a:lnSpc>
                <a:spcPct val="90000"/>
              </a:lnSpc>
            </a:pPr>
            <a:r>
              <a:rPr lang="en-US" sz="1800" dirty="0" smtClean="0"/>
              <a:t>Some </a:t>
            </a:r>
            <a:r>
              <a:rPr lang="en-US" sz="1800" dirty="0"/>
              <a:t>HPC kernels have an arithmetic intensity that scales with problem size (increased temporal locality</a:t>
            </a:r>
            <a:r>
              <a:rPr lang="en-US" sz="1800" dirty="0" smtClean="0"/>
              <a:t>)</a:t>
            </a:r>
          </a:p>
          <a:p>
            <a:pPr marL="346075" indent="-346075" eaLnBrk="1" hangingPunct="1">
              <a:lnSpc>
                <a:spcPct val="90000"/>
              </a:lnSpc>
            </a:pPr>
            <a:r>
              <a:rPr lang="en-US" sz="1800" dirty="0" smtClean="0"/>
              <a:t>Others have constant intensity</a:t>
            </a:r>
          </a:p>
          <a:p>
            <a:pPr marL="346075" indent="-346075" eaLnBrk="1" hangingPunct="1">
              <a:lnSpc>
                <a:spcPct val="90000"/>
              </a:lnSpc>
            </a:pPr>
            <a:endParaRPr lang="en-US" sz="1800" dirty="0" smtClean="0"/>
          </a:p>
          <a:p>
            <a:pPr marL="346075" indent="-346075" eaLnBrk="1" hangingPunct="1">
              <a:lnSpc>
                <a:spcPct val="90000"/>
              </a:lnSpc>
            </a:pPr>
            <a:r>
              <a:rPr lang="en-US" sz="1800" dirty="0" smtClean="0"/>
              <a:t>Arithmetic </a:t>
            </a:r>
            <a:r>
              <a:rPr lang="en-US" sz="1800" dirty="0"/>
              <a:t>intensity is ultimately limited by compulsory traffic</a:t>
            </a:r>
          </a:p>
          <a:p>
            <a:pPr marL="346075" indent="-346075" eaLnBrk="1" hangingPunct="1">
              <a:lnSpc>
                <a:spcPct val="90000"/>
              </a:lnSpc>
            </a:pPr>
            <a:r>
              <a:rPr lang="en-US" sz="1800" dirty="0"/>
              <a:t>Arithmetic intensity is diminished by conflict or capacity misses.</a:t>
            </a:r>
          </a:p>
        </p:txBody>
      </p:sp>
      <p:sp>
        <p:nvSpPr>
          <p:cNvPr id="598020" name="AutoShape 4"/>
          <p:cNvSpPr>
            <a:spLocks noChangeArrowheads="1"/>
          </p:cNvSpPr>
          <p:nvPr/>
        </p:nvSpPr>
        <p:spPr bwMode="auto">
          <a:xfrm>
            <a:off x="1600200" y="1828800"/>
            <a:ext cx="6400800" cy="914400"/>
          </a:xfrm>
          <a:prstGeom prst="rightArrow">
            <a:avLst>
              <a:gd name="adj1" fmla="val 50000"/>
              <a:gd name="adj2" fmla="val 50523"/>
            </a:avLst>
          </a:prstGeom>
          <a:gradFill rotWithShape="0">
            <a:gsLst>
              <a:gs pos="0">
                <a:srgbClr val="FF0000"/>
              </a:gs>
              <a:gs pos="100000">
                <a:srgbClr val="FFFF00"/>
              </a:gs>
            </a:gsLst>
            <a:lin ang="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598021" name="Text Box 5"/>
          <p:cNvSpPr txBox="1">
            <a:spLocks noChangeArrowheads="1"/>
          </p:cNvSpPr>
          <p:nvPr/>
        </p:nvSpPr>
        <p:spPr bwMode="auto">
          <a:xfrm flipH="1">
            <a:off x="2057400" y="2105025"/>
            <a:ext cx="5486400" cy="363538"/>
          </a:xfrm>
          <a:prstGeom prst="rect">
            <a:avLst/>
          </a:prstGeom>
          <a:noFill/>
          <a:ln w="12700">
            <a:noFill/>
            <a:miter lim="800000"/>
            <a:headEnd/>
            <a:tailEnd/>
          </a:ln>
          <a:effectLst/>
        </p:spPr>
        <p:txBody>
          <a:bodyPr lIns="88900" tIns="44450" rIns="88900" bIns="44450" anchor="ctr">
            <a:prstTxWarp prst="textNoShape">
              <a:avLst/>
            </a:prstTxWarp>
            <a:spAutoFit/>
          </a:bodyPr>
          <a:lstStyle/>
          <a:p>
            <a:pPr algn="ctr">
              <a:lnSpc>
                <a:spcPct val="90000"/>
              </a:lnSpc>
              <a:spcBef>
                <a:spcPct val="30000"/>
              </a:spcBef>
              <a:defRPr/>
            </a:pPr>
            <a:r>
              <a:rPr lang="en-US" sz="2000" b="1">
                <a:solidFill>
                  <a:srgbClr val="800000">
                    <a:alpha val="67000"/>
                  </a:srgbClr>
                </a:solidFill>
                <a:latin typeface="Arial Black" pitchFamily="-110" charset="0"/>
              </a:rPr>
              <a:t>A r i t h m e t i c  I n t e n s i t y</a:t>
            </a:r>
          </a:p>
        </p:txBody>
      </p:sp>
      <p:sp>
        <p:nvSpPr>
          <p:cNvPr id="21511" name="AutoShape 6"/>
          <p:cNvSpPr>
            <a:spLocks/>
          </p:cNvSpPr>
          <p:nvPr/>
        </p:nvSpPr>
        <p:spPr bwMode="auto">
          <a:xfrm rot="16200000" flipH="1">
            <a:off x="6060281" y="416719"/>
            <a:ext cx="147638" cy="2971800"/>
          </a:xfrm>
          <a:prstGeom prst="leftBrace">
            <a:avLst>
              <a:gd name="adj1" fmla="val 167741"/>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2" name="AutoShape 7"/>
          <p:cNvSpPr>
            <a:spLocks/>
          </p:cNvSpPr>
          <p:nvPr/>
        </p:nvSpPr>
        <p:spPr bwMode="auto">
          <a:xfrm rot="16200000" flipH="1">
            <a:off x="2670175" y="760412"/>
            <a:ext cx="152400" cy="2286000"/>
          </a:xfrm>
          <a:prstGeom prst="leftBrace">
            <a:avLst>
              <a:gd name="adj1" fmla="val 133160"/>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3" name="AutoShape 8"/>
          <p:cNvSpPr>
            <a:spLocks/>
          </p:cNvSpPr>
          <p:nvPr/>
        </p:nvSpPr>
        <p:spPr bwMode="auto">
          <a:xfrm rot="16200000" flipH="1">
            <a:off x="4305300" y="647700"/>
            <a:ext cx="228600" cy="2133600"/>
          </a:xfrm>
          <a:prstGeom prst="leftBrace">
            <a:avLst>
              <a:gd name="adj1" fmla="val 77778"/>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4" name="Text Box 9"/>
          <p:cNvSpPr txBox="1">
            <a:spLocks noChangeArrowheads="1"/>
          </p:cNvSpPr>
          <p:nvPr/>
        </p:nvSpPr>
        <p:spPr bwMode="auto">
          <a:xfrm flipH="1">
            <a:off x="5562600" y="1600200"/>
            <a:ext cx="1230312"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N )</a:t>
            </a:r>
          </a:p>
        </p:txBody>
      </p:sp>
      <p:sp>
        <p:nvSpPr>
          <p:cNvPr id="21515" name="Text Box 10"/>
          <p:cNvSpPr txBox="1">
            <a:spLocks noChangeArrowheads="1"/>
          </p:cNvSpPr>
          <p:nvPr/>
        </p:nvSpPr>
        <p:spPr bwMode="auto">
          <a:xfrm flipH="1">
            <a:off x="3962400" y="13716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a:t>
            </a:r>
            <a:r>
              <a:rPr lang="en-US" sz="1300" dirty="0" err="1"/>
              <a:t>log(N</a:t>
            </a:r>
            <a:r>
              <a:rPr lang="en-US" sz="1300" dirty="0"/>
              <a:t>) )</a:t>
            </a:r>
          </a:p>
        </p:txBody>
      </p:sp>
      <p:sp>
        <p:nvSpPr>
          <p:cNvPr id="21516" name="Text Box 11"/>
          <p:cNvSpPr txBox="1">
            <a:spLocks noChangeArrowheads="1"/>
          </p:cNvSpPr>
          <p:nvPr/>
        </p:nvSpPr>
        <p:spPr bwMode="auto">
          <a:xfrm flipH="1">
            <a:off x="2286000" y="16002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O( 1 )</a:t>
            </a:r>
          </a:p>
        </p:txBody>
      </p:sp>
      <p:sp>
        <p:nvSpPr>
          <p:cNvPr id="21517" name="Line 12"/>
          <p:cNvSpPr>
            <a:spLocks noChangeShapeType="1"/>
          </p:cNvSpPr>
          <p:nvPr/>
        </p:nvSpPr>
        <p:spPr bwMode="auto">
          <a:xfrm flipH="1">
            <a:off x="21336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18" name="Text Box 13"/>
          <p:cNvSpPr txBox="1">
            <a:spLocks noChangeArrowheads="1"/>
          </p:cNvSpPr>
          <p:nvPr/>
        </p:nvSpPr>
        <p:spPr bwMode="auto">
          <a:xfrm flipH="1">
            <a:off x="11430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SpMV, BLAS1,2</a:t>
            </a:r>
          </a:p>
        </p:txBody>
      </p:sp>
      <p:sp>
        <p:nvSpPr>
          <p:cNvPr id="21519" name="Line 14"/>
          <p:cNvSpPr>
            <a:spLocks noChangeShapeType="1"/>
          </p:cNvSpPr>
          <p:nvPr/>
        </p:nvSpPr>
        <p:spPr bwMode="auto">
          <a:xfrm flipH="1">
            <a:off x="28194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0" name="Text Box 15"/>
          <p:cNvSpPr txBox="1">
            <a:spLocks noChangeArrowheads="1"/>
          </p:cNvSpPr>
          <p:nvPr/>
        </p:nvSpPr>
        <p:spPr bwMode="auto">
          <a:xfrm flipH="1">
            <a:off x="18288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Stencils (PDEs)</a:t>
            </a:r>
          </a:p>
        </p:txBody>
      </p:sp>
      <p:sp>
        <p:nvSpPr>
          <p:cNvPr id="21521" name="Line 16"/>
          <p:cNvSpPr>
            <a:spLocks noChangeShapeType="1"/>
          </p:cNvSpPr>
          <p:nvPr/>
        </p:nvSpPr>
        <p:spPr bwMode="auto">
          <a:xfrm flipH="1">
            <a:off x="35052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2" name="Text Box 17"/>
          <p:cNvSpPr txBox="1">
            <a:spLocks noChangeArrowheads="1"/>
          </p:cNvSpPr>
          <p:nvPr/>
        </p:nvSpPr>
        <p:spPr bwMode="auto">
          <a:xfrm flipH="1">
            <a:off x="25146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Lattice Methods</a:t>
            </a:r>
          </a:p>
        </p:txBody>
      </p:sp>
      <p:sp>
        <p:nvSpPr>
          <p:cNvPr id="21523" name="Line 18"/>
          <p:cNvSpPr>
            <a:spLocks noChangeShapeType="1"/>
          </p:cNvSpPr>
          <p:nvPr/>
        </p:nvSpPr>
        <p:spPr bwMode="auto">
          <a:xfrm flipH="1">
            <a:off x="41910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24" name="Text Box 19"/>
          <p:cNvSpPr txBox="1">
            <a:spLocks noChangeArrowheads="1"/>
          </p:cNvSpPr>
          <p:nvPr/>
        </p:nvSpPr>
        <p:spPr bwMode="auto">
          <a:xfrm flipH="1">
            <a:off x="32004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FFTs</a:t>
            </a:r>
          </a:p>
        </p:txBody>
      </p:sp>
      <p:sp>
        <p:nvSpPr>
          <p:cNvPr id="21525" name="Line 20"/>
          <p:cNvSpPr>
            <a:spLocks noChangeShapeType="1"/>
          </p:cNvSpPr>
          <p:nvPr/>
        </p:nvSpPr>
        <p:spPr bwMode="auto">
          <a:xfrm flipH="1">
            <a:off x="61722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6" name="Text Box 21"/>
          <p:cNvSpPr txBox="1">
            <a:spLocks noChangeArrowheads="1"/>
          </p:cNvSpPr>
          <p:nvPr/>
        </p:nvSpPr>
        <p:spPr bwMode="auto">
          <a:xfrm flipH="1">
            <a:off x="51816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Dense Linear Algebra</a:t>
            </a:r>
          </a:p>
          <a:p>
            <a:pPr algn="r">
              <a:lnSpc>
                <a:spcPct val="90000"/>
              </a:lnSpc>
              <a:spcBef>
                <a:spcPct val="30000"/>
              </a:spcBef>
            </a:pPr>
            <a:r>
              <a:rPr lang="en-US" sz="1300"/>
              <a:t>(BLAS3)</a:t>
            </a:r>
          </a:p>
        </p:txBody>
      </p:sp>
      <p:sp>
        <p:nvSpPr>
          <p:cNvPr id="21527" name="Line 22"/>
          <p:cNvSpPr>
            <a:spLocks noChangeShapeType="1"/>
          </p:cNvSpPr>
          <p:nvPr/>
        </p:nvSpPr>
        <p:spPr bwMode="auto">
          <a:xfrm flipH="1">
            <a:off x="74676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8" name="Text Box 23"/>
          <p:cNvSpPr txBox="1">
            <a:spLocks noChangeArrowheads="1"/>
          </p:cNvSpPr>
          <p:nvPr/>
        </p:nvSpPr>
        <p:spPr bwMode="auto">
          <a:xfrm flipH="1">
            <a:off x="64770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Particle Methods</a:t>
            </a:r>
          </a:p>
        </p:txBody>
      </p:sp>
      <p:sp>
        <p:nvSpPr>
          <p:cNvPr id="21529" name="Oval 24"/>
          <p:cNvSpPr>
            <a:spLocks noChangeArrowheads="1"/>
          </p:cNvSpPr>
          <p:nvPr/>
        </p:nvSpPr>
        <p:spPr bwMode="auto">
          <a:xfrm rot="900000">
            <a:off x="762000" y="2971800"/>
            <a:ext cx="2741613" cy="9144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Network-on-Chip</a:t>
            </a:r>
            <a:endParaRPr lang="en-US" dirty="0"/>
          </a:p>
        </p:txBody>
      </p:sp>
      <p:sp>
        <p:nvSpPr>
          <p:cNvPr id="3" name="Content Placeholder 2"/>
          <p:cNvSpPr>
            <a:spLocks noGrp="1"/>
          </p:cNvSpPr>
          <p:nvPr>
            <p:ph idx="1"/>
          </p:nvPr>
        </p:nvSpPr>
        <p:spPr>
          <a:xfrm>
            <a:off x="455613" y="1143000"/>
            <a:ext cx="4116387" cy="5256213"/>
          </a:xfrm>
        </p:spPr>
        <p:txBody>
          <a:bodyPr/>
          <a:lstStyle/>
          <a:p>
            <a:r>
              <a:rPr lang="en-US" dirty="0" smtClean="0"/>
              <a:t>As stencils involve nearest neighbor communication, we use a concentrated torus for the </a:t>
            </a:r>
            <a:r>
              <a:rPr lang="en-US" dirty="0" err="1" smtClean="0"/>
              <a:t>NoC</a:t>
            </a:r>
            <a:r>
              <a:rPr lang="en-US" dirty="0" smtClean="0"/>
              <a:t>.</a:t>
            </a:r>
          </a:p>
          <a:p>
            <a:r>
              <a:rPr lang="en-US" dirty="0" err="1" smtClean="0"/>
              <a:t>NoC</a:t>
            </a:r>
            <a:r>
              <a:rPr lang="en-US" dirty="0" smtClean="0"/>
              <a:t> also connects cores to DRAM controllers and NIC.</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50</a:t>
            </a:fld>
            <a:endParaRPr lang="en-US"/>
          </a:p>
        </p:txBody>
      </p:sp>
      <p:pic>
        <p:nvPicPr>
          <p:cNvPr id="5" name="Picture 4" descr="Network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419567"/>
            <a:ext cx="4572000" cy="437163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Performance</a:t>
            </a:r>
            <a:endParaRPr lang="en-US" sz="2400" dirty="0"/>
          </a:p>
        </p:txBody>
      </p:sp>
      <p:sp>
        <p:nvSpPr>
          <p:cNvPr id="3" name="Content Placeholder 2"/>
          <p:cNvSpPr>
            <a:spLocks noGrp="1"/>
          </p:cNvSpPr>
          <p:nvPr>
            <p:ph idx="1"/>
          </p:nvPr>
        </p:nvSpPr>
        <p:spPr/>
        <p:txBody>
          <a:bodyPr/>
          <a:lstStyle/>
          <a:p>
            <a:r>
              <a:rPr lang="en-US" dirty="0" smtClean="0"/>
              <a:t>Performance per socket is better than Nehalem, but lower than Fermi</a:t>
            </a:r>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51</a:t>
            </a:fld>
            <a:endParaRPr lang="en-US"/>
          </a:p>
        </p:txBody>
      </p:sp>
      <p:pic>
        <p:nvPicPr>
          <p:cNvPr id="5" name="Picture 4" descr="wave_performance_sc.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2438400"/>
            <a:ext cx="8229600" cy="412193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Efficiency</a:t>
            </a:r>
            <a:endParaRPr lang="en-US" sz="24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52</a:t>
            </a:fld>
            <a:endParaRPr lang="en-US"/>
          </a:p>
        </p:txBody>
      </p:sp>
      <p:pic>
        <p:nvPicPr>
          <p:cNvPr id="6" name="Picture 5" descr="wave_power_sc.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0" y="2438400"/>
            <a:ext cx="6096000" cy="4114800"/>
          </a:xfrm>
          <a:prstGeom prst="rect">
            <a:avLst/>
          </a:prstGeom>
        </p:spPr>
      </p:pic>
      <p:sp>
        <p:nvSpPr>
          <p:cNvPr id="3" name="Content Placeholder 2"/>
          <p:cNvSpPr>
            <a:spLocks noGrp="1"/>
          </p:cNvSpPr>
          <p:nvPr>
            <p:ph idx="1"/>
          </p:nvPr>
        </p:nvSpPr>
        <p:spPr/>
        <p:txBody>
          <a:bodyPr/>
          <a:lstStyle/>
          <a:p>
            <a:r>
              <a:rPr lang="en-US" dirty="0" smtClean="0"/>
              <a:t>However, as power per node is lower than either Fermi or Nehalem, Energy efficiency is far superior (</a:t>
            </a:r>
            <a:r>
              <a:rPr lang="en-US" b="1" dirty="0" smtClean="0">
                <a:solidFill>
                  <a:srgbClr val="0000FF"/>
                </a:solidFill>
              </a:rPr>
              <a:t>up to 3x better than Fermi</a:t>
            </a:r>
            <a:r>
              <a:rPr lang="en-US" dirty="0" smtClean="0"/>
              <a:t>).</a:t>
            </a:r>
          </a:p>
          <a:p>
            <a:r>
              <a:rPr lang="en-US" dirty="0" smtClean="0"/>
              <a:t>Half of Green Wave’s power is in the memory subsystem</a:t>
            </a:r>
          </a:p>
          <a:p>
            <a:pPr>
              <a:buNone/>
            </a:pPr>
            <a:r>
              <a:rPr lang="en-US" dirty="0" smtClean="0"/>
              <a:t>	(where it should be for memory-bound computations)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and Power</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53</a:t>
            </a:fld>
            <a:endParaRPr lang="en-US"/>
          </a:p>
        </p:txBody>
      </p:sp>
      <p:pic>
        <p:nvPicPr>
          <p:cNvPr id="5" name="Picture 4" descr="DieAreaBreakdown.pdf"/>
          <p:cNvPicPr>
            <a:picLocks noChangeAspect="1"/>
          </p:cNvPicPr>
          <p:nvPr/>
        </p:nvPicPr>
        <mc:AlternateContent>
          <mc:Choice xmlns:ma="http://schemas.microsoft.com/office/mac/drawingml/2008/main" Requires="ma">
            <p:blipFill>
              <a:blip r:embed="rId2"/>
              <a:srcRect t="12500" b="6250"/>
              <a:stretch>
                <a:fillRect/>
              </a:stretch>
            </p:blipFill>
          </mc:Choice>
          <mc:Fallback>
            <p:blipFill>
              <a:blip r:embed="rId3"/>
              <a:srcRect t="12500" b="6250"/>
              <a:stretch>
                <a:fillRect/>
              </a:stretch>
            </p:blipFill>
          </mc:Fallback>
        </mc:AlternateContent>
        <p:spPr>
          <a:xfrm>
            <a:off x="0" y="1190774"/>
            <a:ext cx="4572000" cy="2771626"/>
          </a:xfrm>
          <a:prstGeom prst="rect">
            <a:avLst/>
          </a:prstGeom>
        </p:spPr>
      </p:pic>
      <p:pic>
        <p:nvPicPr>
          <p:cNvPr id="6" name="Picture 5" descr="PowerBreakdown.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1181833"/>
            <a:ext cx="4572000" cy="2780567"/>
          </a:xfrm>
          <a:prstGeom prst="rect">
            <a:avLst/>
          </a:prstGeom>
        </p:spPr>
      </p:pic>
      <p:sp>
        <p:nvSpPr>
          <p:cNvPr id="3" name="Content Placeholder 2"/>
          <p:cNvSpPr>
            <a:spLocks noGrp="1"/>
          </p:cNvSpPr>
          <p:nvPr>
            <p:ph idx="1"/>
          </p:nvPr>
        </p:nvSpPr>
        <p:spPr>
          <a:xfrm>
            <a:off x="228600" y="4267200"/>
            <a:ext cx="4116387" cy="2286000"/>
          </a:xfrm>
        </p:spPr>
        <p:txBody>
          <a:bodyPr/>
          <a:lstStyle/>
          <a:p>
            <a:r>
              <a:rPr lang="en-US" dirty="0" smtClean="0"/>
              <a:t>The 128 cores (each with 256KB of LS) are a large fraction of the area.</a:t>
            </a:r>
          </a:p>
          <a:p>
            <a:r>
              <a:rPr lang="en-US" dirty="0" smtClean="0"/>
              <a:t>ISA extensions (to facilitate stencils) are a small fraction.</a:t>
            </a:r>
            <a:endParaRPr lang="en-US" dirty="0"/>
          </a:p>
        </p:txBody>
      </p:sp>
      <p:sp>
        <p:nvSpPr>
          <p:cNvPr id="7" name="Content Placeholder 2"/>
          <p:cNvSpPr txBox="1">
            <a:spLocks/>
          </p:cNvSpPr>
          <p:nvPr/>
        </p:nvSpPr>
        <p:spPr bwMode="auto">
          <a:xfrm>
            <a:off x="4799013" y="4267200"/>
            <a:ext cx="4116387" cy="22860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DRAM is </a:t>
            </a:r>
            <a:r>
              <a:rPr lang="en-US" sz="2000" kern="0" dirty="0" smtClean="0">
                <a:latin typeface="+mn-lt"/>
                <a:ea typeface="+mn-ea"/>
                <a:cs typeface="+mn-cs"/>
              </a:rPr>
              <a:t>half</a:t>
            </a:r>
            <a:r>
              <a:rPr lang="en-US" sz="2000" kern="0" dirty="0" smtClean="0">
                <a:latin typeface="+mn-lt"/>
                <a:ea typeface="+mn-ea"/>
                <a:cs typeface="+mn-cs"/>
              </a:rPr>
              <a:t> the node </a:t>
            </a:r>
            <a:r>
              <a:rPr kumimoji="0" lang="en-US" sz="2000" b="0" i="0" u="none" strike="noStrike" kern="0" cap="none" spc="0" normalizeH="0" baseline="0" noProof="0" dirty="0" smtClean="0">
                <a:ln>
                  <a:noFill/>
                </a:ln>
                <a:solidFill>
                  <a:schemeClr val="tx1"/>
                </a:solidFill>
                <a:effectLst/>
                <a:uLnTx/>
                <a:uFillTx/>
                <a:latin typeface="+mn-lt"/>
                <a:ea typeface="+mn-ea"/>
                <a:cs typeface="+mn-cs"/>
              </a:rPr>
              <a:t>power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pitchFamily="-110" charset="2"/>
              <a:buChar char="v"/>
              <a:tabLst/>
              <a:defRPr/>
            </a:pPr>
            <a:r>
              <a:rPr lang="en-US" sz="2000" kern="0" dirty="0" smtClean="0">
                <a:latin typeface="+mn-lt"/>
                <a:ea typeface="+mn-ea"/>
                <a:cs typeface="+mn-cs"/>
              </a:rPr>
              <a:t>Good since cores/flops are “waste” </a:t>
            </a:r>
            <a:r>
              <a:rPr kumimoji="0" lang="en-US" sz="2000" b="0" i="0" u="none" strike="noStrike" kern="0" cap="none" spc="0" normalizeH="0" noProof="0" dirty="0" smtClean="0">
                <a:ln>
                  <a:noFill/>
                </a:ln>
                <a:solidFill>
                  <a:schemeClr val="tx1"/>
                </a:solidFill>
                <a:effectLst/>
                <a:uLnTx/>
                <a:uFillTx/>
                <a:latin typeface="+mn-lt"/>
                <a:ea typeface="+mn-ea"/>
                <a:cs typeface="+mn-cs"/>
              </a:rPr>
              <a:t>for memory-bound applications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Co-Design</a:t>
            </a:r>
            <a:endParaRPr lang="en-US" dirty="0"/>
          </a:p>
        </p:txBody>
      </p:sp>
      <p:sp>
        <p:nvSpPr>
          <p:cNvPr id="3" name="Content Placeholder 2"/>
          <p:cNvSpPr>
            <a:spLocks noGrp="1"/>
          </p:cNvSpPr>
          <p:nvPr>
            <p:ph idx="1"/>
          </p:nvPr>
        </p:nvSpPr>
        <p:spPr/>
        <p:txBody>
          <a:bodyPr/>
          <a:lstStyle/>
          <a:p>
            <a:r>
              <a:rPr lang="en-US" dirty="0" smtClean="0"/>
              <a:t>Jens </a:t>
            </a:r>
            <a:r>
              <a:rPr lang="en-US" dirty="0" err="1" smtClean="0"/>
              <a:t>Kreuger</a:t>
            </a:r>
            <a:r>
              <a:rPr lang="en-US" dirty="0" smtClean="0"/>
              <a:t> is expanding on this work for his thesis by studying co-design for the VTI and TTI kernels.</a:t>
            </a:r>
            <a:endParaRPr lang="en-US" dirty="0" smtClean="0"/>
          </a:p>
          <a:p>
            <a:r>
              <a:rPr lang="en-US" dirty="0" smtClean="0"/>
              <a:t>This will </a:t>
            </a:r>
            <a:r>
              <a:rPr lang="en-US" dirty="0" smtClean="0"/>
              <a:t>create an interesting set of designs </a:t>
            </a:r>
            <a:r>
              <a:rPr lang="en-US" dirty="0" smtClean="0"/>
              <a:t>as</a:t>
            </a:r>
            <a:r>
              <a:rPr lang="en-US" dirty="0" smtClean="0"/>
              <a:t>:</a:t>
            </a:r>
            <a:r>
              <a:rPr lang="en-US" dirty="0" smtClean="0"/>
              <a:t> </a:t>
            </a:r>
          </a:p>
          <a:p>
            <a:pPr lvl="1"/>
            <a:r>
              <a:rPr lang="en-US" dirty="0" smtClean="0"/>
              <a:t>they have different </a:t>
            </a:r>
            <a:r>
              <a:rPr lang="en-US" dirty="0" smtClean="0"/>
              <a:t>cache </a:t>
            </a:r>
            <a:r>
              <a:rPr lang="en-US" dirty="0" smtClean="0"/>
              <a:t>working </a:t>
            </a:r>
            <a:r>
              <a:rPr lang="en-US" dirty="0" smtClean="0"/>
              <a:t>sets</a:t>
            </a:r>
          </a:p>
          <a:p>
            <a:pPr lvl="1"/>
            <a:r>
              <a:rPr lang="en-US" dirty="0" smtClean="0"/>
              <a:t>they have different arithmetic intensities</a:t>
            </a:r>
          </a:p>
          <a:p>
            <a:pPr lvl="1"/>
            <a:r>
              <a:rPr lang="en-US" dirty="0" smtClean="0"/>
              <a:t>ISA </a:t>
            </a:r>
            <a:r>
              <a:rPr lang="en-US" dirty="0" smtClean="0"/>
              <a:t>specialization may show an even greater benefit on TTI.</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t>
            </a:r>
            <a:r>
              <a:rPr lang="en-US" dirty="0" smtClean="0"/>
              <a:t>Algorithms (1)</a:t>
            </a:r>
            <a:endParaRPr lang="en-US" dirty="0"/>
          </a:p>
        </p:txBody>
      </p:sp>
      <p:sp>
        <p:nvSpPr>
          <p:cNvPr id="3" name="Content Placeholder 2"/>
          <p:cNvSpPr>
            <a:spLocks noGrp="1"/>
          </p:cNvSpPr>
          <p:nvPr>
            <p:ph idx="1"/>
          </p:nvPr>
        </p:nvSpPr>
        <p:spPr>
          <a:xfrm>
            <a:off x="460375" y="1143000"/>
            <a:ext cx="8226425" cy="5256213"/>
          </a:xfrm>
        </p:spPr>
        <p:txBody>
          <a:bodyPr/>
          <a:lstStyle/>
          <a:p>
            <a:r>
              <a:rPr lang="en-US" dirty="0" smtClean="0"/>
              <a:t>In </a:t>
            </a:r>
            <a:r>
              <a:rPr lang="en-US" dirty="0" smtClean="0"/>
              <a:t>other domains, we note that time skewing and cache oblivious are well known techniques for explicit time stepping</a:t>
            </a:r>
            <a:r>
              <a:rPr lang="en-US" dirty="0" smtClean="0"/>
              <a:t>.</a:t>
            </a:r>
          </a:p>
          <a:p>
            <a:r>
              <a:rPr lang="en-US" dirty="0" smtClean="0"/>
              <a:t>However, high-order results in </a:t>
            </a:r>
            <a:r>
              <a:rPr lang="en-US" dirty="0" smtClean="0"/>
              <a:t>shallow slopes when tessellating space-time (larger cache working sets) </a:t>
            </a:r>
          </a:p>
          <a:p>
            <a:r>
              <a:rPr lang="en-US" dirty="0" smtClean="0"/>
              <a:t>We believe they are applicable for the isotropic and VTI stencils and may provide a </a:t>
            </a:r>
            <a:r>
              <a:rPr lang="en-US" b="1" dirty="0" smtClean="0">
                <a:solidFill>
                  <a:srgbClr val="0000FF"/>
                </a:solidFill>
              </a:rPr>
              <a:t>~2-3x speedup on today’s CPUs</a:t>
            </a:r>
            <a:r>
              <a:rPr lang="en-US" dirty="0" smtClean="0"/>
              <a:t>.</a:t>
            </a:r>
          </a:p>
          <a:p>
            <a:r>
              <a:rPr lang="en-US" dirty="0" smtClean="0"/>
              <a:t>TTI is so heavily compute-bound that optimizations for DRAM bandwidth are a secondary concern</a:t>
            </a:r>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t>
            </a:r>
            <a:r>
              <a:rPr lang="en-US" dirty="0" smtClean="0"/>
              <a:t>Algorithms (2)</a:t>
            </a:r>
            <a:endParaRPr lang="en-US" dirty="0"/>
          </a:p>
        </p:txBody>
      </p:sp>
      <p:sp>
        <p:nvSpPr>
          <p:cNvPr id="3" name="Content Placeholder 2"/>
          <p:cNvSpPr>
            <a:spLocks noGrp="1"/>
          </p:cNvSpPr>
          <p:nvPr>
            <p:ph idx="1"/>
          </p:nvPr>
        </p:nvSpPr>
        <p:spPr/>
        <p:txBody>
          <a:bodyPr/>
          <a:lstStyle/>
          <a:p>
            <a:r>
              <a:rPr lang="en-US" dirty="0" smtClean="0"/>
              <a:t>For </a:t>
            </a:r>
            <a:r>
              <a:rPr lang="en-US" dirty="0" smtClean="0"/>
              <a:t>implicit iterative </a:t>
            </a:r>
            <a:r>
              <a:rPr lang="en-US" dirty="0" smtClean="0"/>
              <a:t>solvers (</a:t>
            </a:r>
            <a:r>
              <a:rPr lang="en-US" dirty="0" err="1" smtClean="0"/>
              <a:t>Krylov</a:t>
            </a:r>
            <a:r>
              <a:rPr lang="en-US" dirty="0" smtClean="0"/>
              <a:t> Subspace methods), </a:t>
            </a:r>
            <a:r>
              <a:rPr lang="en-US" dirty="0" smtClean="0"/>
              <a:t>recent work at Berkeley has developed the mathematics for communication-avoiding</a:t>
            </a:r>
            <a:r>
              <a:rPr lang="en-US" dirty="0" smtClean="0"/>
              <a:t> versions of CG</a:t>
            </a:r>
            <a:r>
              <a:rPr lang="en-US" dirty="0" smtClean="0"/>
              <a:t>/</a:t>
            </a:r>
            <a:r>
              <a:rPr lang="en-US" dirty="0" err="1" smtClean="0"/>
              <a:t>BiCG/BiCGstab/etc</a:t>
            </a:r>
            <a:r>
              <a:rPr lang="en-US" dirty="0" smtClean="0"/>
              <a:t>…</a:t>
            </a:r>
          </a:p>
          <a:p>
            <a:r>
              <a:rPr lang="en-US" dirty="0" smtClean="0"/>
              <a:t>Difference is that you can apply multiple stencil sweeps (or </a:t>
            </a:r>
            <a:r>
              <a:rPr lang="en-US" dirty="0" err="1" smtClean="0"/>
              <a:t>SpMVs</a:t>
            </a:r>
            <a:r>
              <a:rPr lang="en-US" dirty="0" smtClean="0"/>
              <a:t>) then </a:t>
            </a:r>
            <a:r>
              <a:rPr lang="en-US" dirty="0" err="1" smtClean="0"/>
              <a:t>orthorgonalize</a:t>
            </a:r>
            <a:r>
              <a:rPr lang="en-US" dirty="0" smtClean="0"/>
              <a:t>/communicate</a:t>
            </a:r>
            <a:r>
              <a:rPr lang="en-US" dirty="0" smtClean="0"/>
              <a:t>.  They have formulated versions to focus on amortization of loads of matrix elements or loads of vector elements.</a:t>
            </a:r>
          </a:p>
          <a:p>
            <a:endParaRPr lang="en-US" dirty="0" smtClean="0"/>
          </a:p>
          <a:p>
            <a:r>
              <a:rPr lang="en-US" b="1" dirty="0" smtClean="0">
                <a:solidFill>
                  <a:srgbClr val="0000FF"/>
                </a:solidFill>
              </a:rPr>
              <a:t>In a HW/SW co-design context, CA algorithms allow you to trade algorithmic efficiency for reduced bandwidth.</a:t>
            </a:r>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1524000"/>
            <a:ext cx="9144000" cy="1905000"/>
          </a:xfrm>
          <a:noFill/>
          <a:ln/>
        </p:spPr>
        <p:txBody>
          <a:bodyPr/>
          <a:lstStyle/>
          <a:p>
            <a:r>
              <a:rPr lang="en-US" sz="4800" dirty="0" smtClean="0"/>
              <a:t>Summary</a:t>
            </a:r>
            <a:endParaRPr lang="en-US" dirty="0"/>
          </a:p>
        </p:txBody>
      </p:sp>
      <p:sp>
        <p:nvSpPr>
          <p:cNvPr id="11269" name="Rectangle 5"/>
          <p:cNvSpPr>
            <a:spLocks noGrp="1" noChangeArrowheads="1"/>
          </p:cNvSpPr>
          <p:nvPr>
            <p:ph type="subTitle" idx="1"/>
          </p:nvPr>
        </p:nvSpPr>
        <p:spPr>
          <a:xfrm>
            <a:off x="1219200" y="3429000"/>
            <a:ext cx="6705600" cy="1752600"/>
          </a:xfrm>
          <a:ln/>
        </p:spPr>
        <p:txBody>
          <a:bodyPr/>
          <a:lstStyle/>
          <a:p>
            <a:pPr algn="just"/>
            <a:endParaRPr lang="en-US" dirty="0"/>
          </a:p>
        </p:txBody>
      </p:sp>
      <p:sp>
        <p:nvSpPr>
          <p:cNvPr id="4" name="Rectangle 9"/>
          <p:cNvSpPr>
            <a:spLocks noGrp="1" noChangeArrowheads="1"/>
          </p:cNvSpPr>
          <p:nvPr>
            <p:ph type="sldNum" sz="quarter" idx="10"/>
          </p:nvPr>
        </p:nvSpPr>
        <p:spPr/>
        <p:txBody>
          <a:bodyPr/>
          <a:lstStyle/>
          <a:p>
            <a:fld id="{CFE70DF5-D712-7548-B441-8B8971E53159}"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We’ve shown that CPU performance optimization and auto-tuning can greatly improve performance on a variety of stencil codes.</a:t>
            </a:r>
          </a:p>
          <a:p>
            <a:endParaRPr lang="en-US" dirty="0" smtClean="0"/>
          </a:p>
          <a:p>
            <a:r>
              <a:rPr lang="en-US" dirty="0" smtClean="0"/>
              <a:t>In order to deal with the conventional on-chip memory hierarchy (registers, L1, L2, L3…) in conjunction with HW </a:t>
            </a:r>
            <a:r>
              <a:rPr lang="en-US" dirty="0" err="1" smtClean="0"/>
              <a:t>prefetchers</a:t>
            </a:r>
            <a:r>
              <a:rPr lang="en-US" dirty="0" smtClean="0"/>
              <a:t>, we must carefully balance loop unrolling, cache blocking, and auxiliary arrays.</a:t>
            </a:r>
          </a:p>
          <a:p>
            <a:endParaRPr lang="en-US" dirty="0" smtClean="0"/>
          </a:p>
          <a:p>
            <a:r>
              <a:rPr lang="en-US" dirty="0" smtClean="0"/>
              <a:t>Although </a:t>
            </a:r>
            <a:r>
              <a:rPr lang="en-US" dirty="0" err="1" smtClean="0"/>
              <a:t>GPU’s</a:t>
            </a:r>
            <a:r>
              <a:rPr lang="en-US" dirty="0" smtClean="0"/>
              <a:t> deliver better performance and efficiency than CPUs, the gap is closing and potential GPU speedup is increasingly limited by finite bandwidth and inter-node communication time.</a:t>
            </a:r>
          </a:p>
          <a:p>
            <a:endParaRPr lang="en-US" dirty="0" smtClean="0"/>
          </a:p>
          <a:p>
            <a:r>
              <a:rPr lang="en-US" dirty="0" smtClean="0"/>
              <a:t>To resolve this, we present a HW/SW co-designed solution named </a:t>
            </a:r>
            <a:r>
              <a:rPr lang="en-US" b="1" dirty="0" smtClean="0">
                <a:solidFill>
                  <a:srgbClr val="0000FF"/>
                </a:solidFill>
              </a:rPr>
              <a:t>“Green Wave” </a:t>
            </a:r>
            <a:r>
              <a:rPr lang="en-US" dirty="0" smtClean="0"/>
              <a:t>that maximizes energy efficiency for the isotropic, inhomogeneous, high-order wave equations seen in seismic codes.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1524000"/>
            <a:ext cx="9144000" cy="1905000"/>
          </a:xfrm>
          <a:noFill/>
          <a:ln/>
        </p:spPr>
        <p:txBody>
          <a:bodyPr/>
          <a:lstStyle/>
          <a:p>
            <a:r>
              <a:rPr lang="en-US" sz="4800" dirty="0"/>
              <a:t>Questions?</a:t>
            </a:r>
            <a:endParaRPr lang="en-US" dirty="0"/>
          </a:p>
        </p:txBody>
      </p:sp>
      <p:sp>
        <p:nvSpPr>
          <p:cNvPr id="11269" name="Rectangle 5"/>
          <p:cNvSpPr>
            <a:spLocks noGrp="1" noChangeArrowheads="1"/>
          </p:cNvSpPr>
          <p:nvPr>
            <p:ph type="subTitle" idx="1"/>
          </p:nvPr>
        </p:nvSpPr>
        <p:spPr>
          <a:xfrm>
            <a:off x="1219200" y="3429000"/>
            <a:ext cx="6705600" cy="1752600"/>
          </a:xfrm>
          <a:ln/>
        </p:spPr>
        <p:txBody>
          <a:bodyPr/>
          <a:lstStyle/>
          <a:p>
            <a:pPr algn="just"/>
            <a:r>
              <a:rPr lang="en-US" sz="1600" b="1" dirty="0" smtClean="0"/>
              <a:t>Acknowledgments</a:t>
            </a:r>
          </a:p>
          <a:p>
            <a:pPr algn="just"/>
            <a:r>
              <a:rPr lang="en-US" dirty="0" smtClean="0"/>
              <a:t>Research supported by DOE Office of Science under contract number DE-AC02-05CH11231.  All XT4/XE6 simulations were performed on the XT4 (Franklin) and XE6 (Hopper) at the National Energy Research Scientific Computing Center (NERSC). This research used resources of the Argonne Leadership Computing Facility at Argonne National Laboratory, which is supported by the Office of Science of the U.S. Department of Energy under contract DE-AC02-06CH11357. 2005. George </a:t>
            </a:r>
            <a:r>
              <a:rPr lang="en-US" dirty="0" err="1" smtClean="0"/>
              <a:t>Vahala</a:t>
            </a:r>
            <a:r>
              <a:rPr lang="en-US" dirty="0" smtClean="0"/>
              <a:t> and his research group provided the original (FORTRAN) version of the LBMHD code. Jonathan Carter provided the optimized (FORTRAN) implementation that served as a basis for the LBMHD portion of this talk.</a:t>
            </a:r>
            <a:endParaRPr lang="en-US" dirty="0"/>
          </a:p>
        </p:txBody>
      </p:sp>
      <p:sp>
        <p:nvSpPr>
          <p:cNvPr id="4" name="Rectangle 9"/>
          <p:cNvSpPr>
            <a:spLocks noGrp="1" noChangeArrowheads="1"/>
          </p:cNvSpPr>
          <p:nvPr>
            <p:ph type="sldNum" sz="quarter" idx="10"/>
          </p:nvPr>
        </p:nvSpPr>
        <p:spPr/>
        <p:txBody>
          <a:bodyPr/>
          <a:lstStyle/>
          <a:p>
            <a:fld id="{CFE70DF5-D712-7548-B441-8B8971E53159}" type="slidenum">
              <a:rPr lang="en-US"/>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Visualizes how bandwidth, compute, locality, and optimization</a:t>
            </a:r>
            <a:r>
              <a:rPr kumimoji="0" lang="en-US" sz="2000" b="0" i="0" u="none" strike="noStrike" kern="0" cap="none" spc="0" normalizeH="0" noProof="0" dirty="0" smtClean="0">
                <a:ln>
                  <a:noFill/>
                </a:ln>
                <a:solidFill>
                  <a:schemeClr val="tx1"/>
                </a:solidFill>
                <a:effectLst/>
                <a:uLnTx/>
                <a:uFillTx/>
                <a:latin typeface="+mn-lt"/>
                <a:ea typeface="+mn-ea"/>
                <a:cs typeface="+mn-cs"/>
              </a:rPr>
              <a:t>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baseline="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Based on application characteristics, one can infer what needs to be done to improve performance.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77" name="Group 76"/>
          <p:cNvGrpSpPr/>
          <p:nvPr/>
        </p:nvGrpSpPr>
        <p:grpSpPr>
          <a:xfrm>
            <a:off x="1373188" y="2514600"/>
            <a:ext cx="2970212" cy="2743200"/>
            <a:chOff x="1373188" y="2514600"/>
            <a:chExt cx="2970212" cy="2743200"/>
          </a:xfrm>
        </p:grpSpPr>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gr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75" name="Group 74"/>
          <p:cNvGrpSpPr/>
          <p:nvPr/>
        </p:nvGrpSpPr>
        <p:grpSpPr>
          <a:xfrm>
            <a:off x="2514600" y="2514600"/>
            <a:ext cx="1600200" cy="3200400"/>
            <a:chOff x="2514600" y="2514600"/>
            <a:chExt cx="1600200" cy="3200400"/>
          </a:xfrm>
        </p:grpSpPr>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grpSp>
      <p:grpSp>
        <p:nvGrpSpPr>
          <p:cNvPr id="74" name="Group 73"/>
          <p:cNvGrpSpPr/>
          <p:nvPr/>
        </p:nvGrpSpPr>
        <p:grpSpPr>
          <a:xfrm>
            <a:off x="2057400" y="2514600"/>
            <a:ext cx="2743200" cy="1828800"/>
            <a:chOff x="2057400" y="2514600"/>
            <a:chExt cx="2743200" cy="1828800"/>
          </a:xfrm>
        </p:grpSpPr>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grpSp>
      <p:sp>
        <p:nvSpPr>
          <p:cNvPr id="80" name="Oval 79"/>
          <p:cNvSpPr/>
          <p:nvPr/>
        </p:nvSpPr>
        <p:spPr bwMode="auto">
          <a:xfrm>
            <a:off x="3810000" y="24384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86" name="Group 85"/>
          <p:cNvGrpSpPr/>
          <p:nvPr/>
        </p:nvGrpSpPr>
        <p:grpSpPr>
          <a:xfrm>
            <a:off x="2438400" y="2590800"/>
            <a:ext cx="1371600" cy="1828800"/>
            <a:chOff x="2438400" y="2590800"/>
            <a:chExt cx="1371600" cy="1828800"/>
          </a:xfrm>
        </p:grpSpPr>
        <p:sp>
          <p:nvSpPr>
            <p:cNvPr id="81" name="Oval 80"/>
            <p:cNvSpPr/>
            <p:nvPr/>
          </p:nvSpPr>
          <p:spPr bwMode="auto">
            <a:xfrm>
              <a:off x="2438400" y="42672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83" name="Straight Arrow Connector 82"/>
            <p:cNvCxnSpPr/>
            <p:nvPr/>
          </p:nvCxnSpPr>
          <p:spPr bwMode="auto">
            <a:xfrm rot="5400000">
              <a:off x="2362200" y="2819400"/>
              <a:ext cx="1676400" cy="1219200"/>
            </a:xfrm>
            <a:prstGeom prst="straightConnector1">
              <a:avLst/>
            </a:prstGeom>
            <a:solidFill>
              <a:schemeClr val="accent1"/>
            </a:solidFill>
            <a:ln w="12700" cap="flat" cmpd="sng" algn="ctr">
              <a:solidFill>
                <a:srgbClr val="FFFF00"/>
              </a:solidFill>
              <a:prstDash val="solid"/>
              <a:round/>
              <a:headEnd type="none" w="med" len="med"/>
              <a:tailEnd type="stealth" w="lg" len="lg"/>
            </a:ln>
            <a:effectLst>
              <a:glow rad="25400">
                <a:srgbClr val="FF8000">
                  <a:alpha val="75000"/>
                </a:srgbClr>
              </a:glo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Roofline Model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688060-3351-004F-BDDD-4D2330D7A48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r>
              <a:rPr lang="en-US" sz="1600" dirty="0" smtClean="0"/>
              <a:t/>
            </a:r>
            <a:br>
              <a:rPr lang="en-US" sz="1600" dirty="0" smtClean="0"/>
            </a:br>
            <a:r>
              <a:rPr lang="en-US" sz="1600" dirty="0" smtClean="0"/>
              <a:t>Basic Concept</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62</a:t>
            </a:fld>
            <a:endParaRPr lang="en-US"/>
          </a:p>
        </p:txBody>
      </p:sp>
      <p:sp>
        <p:nvSpPr>
          <p:cNvPr id="5" name="Rectangle 3"/>
          <p:cNvSpPr txBox="1">
            <a:spLocks noChangeArrowheads="1"/>
          </p:cNvSpPr>
          <p:nvPr/>
        </p:nvSpPr>
        <p:spPr bwMode="auto">
          <a:xfrm>
            <a:off x="455613" y="1143000"/>
            <a:ext cx="8226425" cy="5256213"/>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Synthesize communication, computation, and locality into a single visually-intuitive performance figure using bound and bottleneck analysis.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1" u="none" strike="noStrike" kern="0" cap="none" spc="0" normalizeH="0" noProof="0" dirty="0" smtClean="0">
                <a:ln>
                  <a:noFill/>
                </a:ln>
                <a:solidFill>
                  <a:schemeClr val="tx1"/>
                </a:solidFill>
                <a:effectLst/>
                <a:uLnTx/>
                <a:uFillTx/>
                <a:latin typeface="+mn-lt"/>
                <a:ea typeface="+mn-ea"/>
                <a:cs typeface="+mn-cs"/>
              </a:rPr>
              <a:t>optimization </a:t>
            </a:r>
            <a:r>
              <a:rPr kumimoji="0" lang="en-US" sz="2000" b="0" i="1" u="none" strike="noStrike" kern="0" cap="none" spc="0" normalizeH="0" noProof="0" dirty="0" err="1" smtClean="0">
                <a:ln>
                  <a:noFill/>
                </a:ln>
                <a:solidFill>
                  <a:schemeClr val="tx1"/>
                </a:solidFill>
                <a:effectLst/>
                <a:uLnTx/>
                <a:uFillTx/>
                <a:latin typeface="+mn-lt"/>
                <a:ea typeface="+mn-ea"/>
                <a:cs typeface="+mn-cs"/>
              </a:rPr>
              <a:t>i</a:t>
            </a:r>
            <a:r>
              <a:rPr kumimoji="0" lang="en-US" sz="2000" b="0" i="0" u="none" strike="noStrike" kern="0" cap="none" spc="0" normalizeH="0" noProof="0" dirty="0" smtClean="0">
                <a:ln>
                  <a:noFill/>
                </a:ln>
                <a:solidFill>
                  <a:schemeClr val="tx1"/>
                </a:solidFill>
                <a:effectLst/>
                <a:uLnTx/>
                <a:uFillTx/>
                <a:latin typeface="+mn-lt"/>
                <a:ea typeface="+mn-ea"/>
                <a:cs typeface="+mn-cs"/>
              </a:rPr>
              <a:t> can be </a:t>
            </a:r>
            <a:r>
              <a:rPr kumimoji="0" lang="en-US" sz="2000" b="0" i="0" u="none" strike="noStrike" kern="0" cap="none" spc="0" normalizeH="0" noProof="0" dirty="0" err="1" smtClean="0">
                <a:ln>
                  <a:noFill/>
                </a:ln>
                <a:solidFill>
                  <a:schemeClr val="tx1"/>
                </a:solidFill>
                <a:effectLst/>
                <a:uLnTx/>
                <a:uFillTx/>
                <a:latin typeface="+mn-lt"/>
                <a:ea typeface="+mn-ea"/>
                <a:cs typeface="+mn-cs"/>
              </a:rPr>
              <a:t>SIMDize</a:t>
            </a:r>
            <a:r>
              <a:rPr kumimoji="0" lang="en-US" sz="2000" b="0" i="0" u="none" strike="noStrike" kern="0" cap="none" spc="0" normalizeH="0" noProof="0" dirty="0" smtClean="0">
                <a:ln>
                  <a:noFill/>
                </a:ln>
                <a:solidFill>
                  <a:schemeClr val="tx1"/>
                </a:solidFill>
                <a:effectLst/>
                <a:uLnTx/>
                <a:uFillTx/>
                <a:latin typeface="+mn-lt"/>
                <a:ea typeface="+mn-ea"/>
                <a:cs typeface="+mn-cs"/>
              </a:rPr>
              <a:t>, or unroll, or SW prefetch,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Given a kernel’s arithmetic intensity (based on DRAM traffic after being filtered by the cache), programmers can inspect the figure, and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Moreover, provides insights as to which optimizations will potentially be beneficial.</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9"/>
          <p:cNvGrpSpPr>
            <a:grpSpLocks/>
          </p:cNvGrpSpPr>
          <p:nvPr/>
        </p:nvGrpSpPr>
        <p:grpSpPr bwMode="auto">
          <a:xfrm>
            <a:off x="685800" y="2286000"/>
            <a:ext cx="4876800" cy="914400"/>
            <a:chOff x="672" y="1536"/>
            <a:chExt cx="3072" cy="576"/>
          </a:xfrm>
        </p:grpSpPr>
        <p:sp>
          <p:nvSpPr>
            <p:cNvPr id="7" name="Text Box 4"/>
            <p:cNvSpPr txBox="1">
              <a:spLocks noChangeArrowheads="1"/>
            </p:cNvSpPr>
            <p:nvPr/>
          </p:nvSpPr>
          <p:spPr bwMode="auto">
            <a:xfrm>
              <a:off x="672" y="1536"/>
              <a:ext cx="1152" cy="576"/>
            </a:xfrm>
            <a:prstGeom prst="rect">
              <a:avLst/>
            </a:prstGeom>
            <a:noFill/>
            <a:ln w="9525">
              <a:noFill/>
              <a:miter lim="800000"/>
              <a:headEnd/>
              <a:tailEnd/>
            </a:ln>
          </p:spPr>
          <p:txBody>
            <a:bodyPr wrap="none" lIns="0" tIns="0" rIns="0" bIns="0" anchor="ctr">
              <a:prstTxWarp prst="textNoShape">
                <a:avLst/>
              </a:prstTxWarp>
            </a:bodyPr>
            <a:lstStyle/>
            <a:p>
              <a:pPr algn="r"/>
              <a:r>
                <a:rPr lang="en-US" sz="2400" b="1" dirty="0"/>
                <a:t>Attainable</a:t>
              </a:r>
            </a:p>
            <a:p>
              <a:pPr algn="r"/>
              <a:r>
                <a:rPr lang="en-US" sz="2400" b="1" dirty="0" err="1"/>
                <a:t>Performance</a:t>
              </a:r>
              <a:r>
                <a:rPr lang="en-US" sz="2400" b="1" baseline="-25000" dirty="0" err="1"/>
                <a:t>ij</a:t>
              </a:r>
              <a:endParaRPr lang="en-US" sz="2400" b="1" dirty="0"/>
            </a:p>
          </p:txBody>
        </p:sp>
        <p:sp>
          <p:nvSpPr>
            <p:cNvPr id="8" name="Text Box 5"/>
            <p:cNvSpPr txBox="1">
              <a:spLocks noChangeArrowheads="1"/>
            </p:cNvSpPr>
            <p:nvPr/>
          </p:nvSpPr>
          <p:spPr bwMode="auto">
            <a:xfrm>
              <a:off x="2028" y="1536"/>
              <a:ext cx="228" cy="576"/>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 min</a:t>
              </a:r>
            </a:p>
          </p:txBody>
        </p:sp>
        <p:sp>
          <p:nvSpPr>
            <p:cNvPr id="9" name="AutoShape 6"/>
            <p:cNvSpPr>
              <a:spLocks/>
            </p:cNvSpPr>
            <p:nvPr/>
          </p:nvSpPr>
          <p:spPr bwMode="auto">
            <a:xfrm>
              <a:off x="2448" y="1536"/>
              <a:ext cx="96" cy="576"/>
            </a:xfrm>
            <a:prstGeom prst="leftBrace">
              <a:avLst>
                <a:gd name="adj1" fmla="val 50000"/>
                <a:gd name="adj2" fmla="val 50000"/>
              </a:avLst>
            </a:prstGeom>
            <a:noFill/>
            <a:ln w="19050">
              <a:solidFill>
                <a:schemeClr val="tx1"/>
              </a:solidFill>
              <a:round/>
              <a:headEnd/>
              <a:tailEnd/>
            </a:ln>
          </p:spPr>
          <p:txBody>
            <a:bodyPr wrap="none" anchor="ctr">
              <a:prstTxWarp prst="textNoShape">
                <a:avLst/>
              </a:prstTxWarp>
            </a:bodyPr>
            <a:lstStyle/>
            <a:p>
              <a:endParaRPr lang="en-US" sz="2400" b="1"/>
            </a:p>
          </p:txBody>
        </p:sp>
        <p:sp>
          <p:nvSpPr>
            <p:cNvPr id="10" name="Text Box 7"/>
            <p:cNvSpPr txBox="1">
              <a:spLocks noChangeArrowheads="1"/>
            </p:cNvSpPr>
            <p:nvPr/>
          </p:nvSpPr>
          <p:spPr bwMode="auto">
            <a:xfrm>
              <a:off x="2592" y="1536"/>
              <a:ext cx="1152" cy="240"/>
            </a:xfrm>
            <a:prstGeom prst="rect">
              <a:avLst/>
            </a:prstGeom>
            <a:noFill/>
            <a:ln w="9525">
              <a:noFill/>
              <a:miter lim="800000"/>
              <a:headEnd/>
              <a:tailEnd/>
            </a:ln>
          </p:spPr>
          <p:txBody>
            <a:bodyPr wrap="none" lIns="0" tIns="0" rIns="0" bIns="0" anchor="ctr">
              <a:prstTxWarp prst="textNoShape">
                <a:avLst/>
              </a:prstTxWarp>
            </a:bodyPr>
            <a:lstStyle/>
            <a:p>
              <a:r>
                <a:rPr lang="en-US" sz="2400" b="1">
                  <a:solidFill>
                    <a:srgbClr val="0000FF"/>
                  </a:solidFill>
                </a:rPr>
                <a:t>FLOP/s with Optimizations</a:t>
              </a:r>
              <a:r>
                <a:rPr lang="en-US" sz="2400" b="1" baseline="-25000">
                  <a:solidFill>
                    <a:srgbClr val="0000FF"/>
                  </a:solidFill>
                </a:rPr>
                <a:t>1-i</a:t>
              </a:r>
              <a:endParaRPr lang="en-US" sz="2400" b="1">
                <a:solidFill>
                  <a:srgbClr val="0000FF"/>
                </a:solidFill>
              </a:endParaRPr>
            </a:p>
          </p:txBody>
        </p:sp>
        <p:sp>
          <p:nvSpPr>
            <p:cNvPr id="11" name="Text Box 8"/>
            <p:cNvSpPr txBox="1">
              <a:spLocks noChangeArrowheads="1"/>
            </p:cNvSpPr>
            <p:nvPr/>
          </p:nvSpPr>
          <p:spPr bwMode="auto">
            <a:xfrm>
              <a:off x="2592" y="1872"/>
              <a:ext cx="1152" cy="240"/>
            </a:xfrm>
            <a:prstGeom prst="rect">
              <a:avLst/>
            </a:prstGeom>
            <a:noFill/>
            <a:ln w="9525">
              <a:noFill/>
              <a:miter lim="800000"/>
              <a:headEnd/>
              <a:tailEnd/>
            </a:ln>
          </p:spPr>
          <p:txBody>
            <a:bodyPr wrap="none" lIns="0" tIns="0" rIns="0" bIns="0" anchor="ctr">
              <a:prstTxWarp prst="textNoShape">
                <a:avLst/>
              </a:prstTxWarp>
            </a:bodyPr>
            <a:lstStyle/>
            <a:p>
              <a:r>
                <a:rPr lang="en-US" sz="2400" b="1">
                  <a:solidFill>
                    <a:srgbClr val="FF0080"/>
                  </a:solidFill>
                </a:rPr>
                <a:t>AI * Bandwidth with Optimizations</a:t>
              </a:r>
              <a:r>
                <a:rPr lang="en-US" sz="2400" b="1" baseline="-25000">
                  <a:solidFill>
                    <a:srgbClr val="FF0080"/>
                  </a:solidFill>
                </a:rPr>
                <a:t>1-j</a:t>
              </a:r>
              <a:endParaRPr lang="en-US" sz="2400" b="1">
                <a:solidFill>
                  <a:srgbClr val="FF0080"/>
                </a:solidFil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r>
              <a:rPr lang="en-US" sz="1600" dirty="0" smtClean="0"/>
              <a:t/>
            </a:r>
            <a:br>
              <a:rPr lang="en-US" sz="1600" dirty="0" smtClean="0"/>
            </a:br>
            <a:r>
              <a:rPr lang="en-US" sz="1600" dirty="0" smtClean="0"/>
              <a:t>Basic Concept</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63</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Plot on log-log scale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Given AI, we can easily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But architectures are much more complicated</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will bound performance as we eliminate specific forms of in-core parallelism</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66"/>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6"/>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dirty="0"/>
              <a:t>actual </a:t>
            </a:r>
            <a:r>
              <a:rPr lang="en-US" sz="2400" dirty="0" err="1"/>
              <a:t>FLOP:Byte</a:t>
            </a:r>
            <a:r>
              <a:rPr lang="en-US" sz="2400" dirty="0"/>
              <a:t> ratio</a:t>
            </a:r>
          </a:p>
        </p:txBody>
      </p:sp>
      <p:sp>
        <p:nvSpPr>
          <p:cNvPr id="24" name="Text Box 27"/>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4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68"/>
          <p:cNvGrpSpPr>
            <a:grpSpLocks/>
          </p:cNvGrpSpPr>
          <p:nvPr/>
        </p:nvGrpSpPr>
        <p:grpSpPr bwMode="auto">
          <a:xfrm>
            <a:off x="696913" y="1373188"/>
            <a:ext cx="4332287" cy="4799012"/>
            <a:chOff x="439" y="865"/>
            <a:chExt cx="2729" cy="3023"/>
          </a:xfrm>
        </p:grpSpPr>
        <p:sp>
          <p:nvSpPr>
            <p:cNvPr id="27" name="Text Box 22"/>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3"/>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4"/>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6"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47"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48"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26" name="Group 67"/>
          <p:cNvGrpSpPr>
            <a:grpSpLocks/>
          </p:cNvGrpSpPr>
          <p:nvPr/>
        </p:nvGrpSpPr>
        <p:grpSpPr bwMode="auto">
          <a:xfrm>
            <a:off x="1601788" y="1373188"/>
            <a:ext cx="3427412" cy="4341812"/>
            <a:chOff x="1009" y="865"/>
            <a:chExt cx="2159" cy="2735"/>
          </a:xfrm>
        </p:grpSpPr>
        <p:sp>
          <p:nvSpPr>
            <p:cNvPr id="50" name="Line 2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1" name="Line 50"/>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64</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have dedicated multipliers and adders.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the code is dominated by adds, then attainable performance is half of peak.</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call these </a:t>
            </a:r>
            <a:r>
              <a:rPr kumimoji="0" lang="en-US" sz="2000" b="1" i="0" u="none" strike="noStrike" kern="0" cap="none" spc="0" normalizeH="0" baseline="0" noProof="0" smtClean="0">
                <a:ln>
                  <a:noFill/>
                </a:ln>
                <a:solidFill>
                  <a:srgbClr val="0000FF"/>
                </a:solidFill>
                <a:effectLst/>
                <a:uLnTx/>
                <a:uFillTx/>
                <a:latin typeface="+mn-lt"/>
                <a:ea typeface="+mn-ea"/>
                <a:cs typeface="+mn-cs"/>
              </a:rPr>
              <a:t>Ceilings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They act like constraints on performance </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9"/>
          <p:cNvGrpSpPr>
            <a:grpSpLocks/>
          </p:cNvGrpSpPr>
          <p:nvPr/>
        </p:nvGrpSpPr>
        <p:grpSpPr bwMode="auto">
          <a:xfrm>
            <a:off x="1601788" y="1373188"/>
            <a:ext cx="3427412" cy="4341812"/>
            <a:chOff x="1009" y="865"/>
            <a:chExt cx="2159" cy="2735"/>
          </a:xfrm>
        </p:grpSpPr>
        <p:sp>
          <p:nvSpPr>
            <p:cNvPr id="4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3429000" y="2514600"/>
            <a:ext cx="1371600" cy="457200"/>
          </a:xfrm>
          <a:custGeom>
            <a:avLst/>
            <a:gdLst/>
            <a:ahLst/>
            <a:cxnLst>
              <a:cxn ang="0">
                <a:pos x="0" y="288"/>
              </a:cxn>
              <a:cxn ang="0">
                <a:pos x="288" y="0"/>
              </a:cxn>
              <a:cxn ang="0">
                <a:pos x="864" y="0"/>
              </a:cxn>
              <a:cxn ang="0">
                <a:pos x="864" y="288"/>
              </a:cxn>
              <a:cxn ang="0">
                <a:pos x="0" y="288"/>
              </a:cxn>
            </a:cxnLst>
            <a:rect l="0" t="0" r="r" b="b"/>
            <a:pathLst>
              <a:path w="864" h="288">
                <a:moveTo>
                  <a:pt x="0" y="288"/>
                </a:moveTo>
                <a:lnTo>
                  <a:pt x="288" y="0"/>
                </a:lnTo>
                <a:lnTo>
                  <a:pt x="864" y="0"/>
                </a:lnTo>
                <a:lnTo>
                  <a:pt x="864" y="288"/>
                </a:lnTo>
                <a:lnTo>
                  <a:pt x="0" y="288"/>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9"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1"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2"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3"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4"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65</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have 128-bit datapaths.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instructions aren’t SIMDized, attainable performance will be halved</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9"/>
          <p:cNvGrpSpPr>
            <a:grpSpLocks/>
          </p:cNvGrpSpPr>
          <p:nvPr/>
        </p:nvGrpSpPr>
        <p:grpSpPr bwMode="auto">
          <a:xfrm>
            <a:off x="1601788" y="1373188"/>
            <a:ext cx="3427412" cy="4341812"/>
            <a:chOff x="1009" y="865"/>
            <a:chExt cx="2159" cy="2735"/>
          </a:xfrm>
        </p:grpSpPr>
        <p:sp>
          <p:nvSpPr>
            <p:cNvPr id="4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2971800" y="2514600"/>
            <a:ext cx="1828800" cy="914400"/>
          </a:xfrm>
          <a:custGeom>
            <a:avLst/>
            <a:gdLst/>
            <a:ahLst/>
            <a:cxnLst>
              <a:cxn ang="0">
                <a:pos x="0" y="576"/>
              </a:cxn>
              <a:cxn ang="0">
                <a:pos x="576" y="0"/>
              </a:cxn>
              <a:cxn ang="0">
                <a:pos x="1152" y="0"/>
              </a:cxn>
              <a:cxn ang="0">
                <a:pos x="1152" y="576"/>
              </a:cxn>
              <a:cxn ang="0">
                <a:pos x="0" y="576"/>
              </a:cxn>
            </a:cxnLst>
            <a:rect l="0" t="0" r="r" b="b"/>
            <a:pathLst>
              <a:path w="1152" h="576">
                <a:moveTo>
                  <a:pt x="0" y="576"/>
                </a:moveTo>
                <a:lnTo>
                  <a:pt x="576" y="0"/>
                </a:lnTo>
                <a:lnTo>
                  <a:pt x="1152" y="0"/>
                </a:lnTo>
                <a:lnTo>
                  <a:pt x="1152" y="576"/>
                </a:lnTo>
                <a:lnTo>
                  <a:pt x="0" y="576"/>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9"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49"/>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4"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5"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6" name="Text Box 47"/>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66</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On Opterons, floating-point instructions have a 4 cycle latency.</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we don’t express 4-way ILP, performance will drop by as much as 4x</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7"/>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Text Box 4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49" name="Line 49"/>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50"/>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4"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26" name="Group 59"/>
          <p:cNvGrpSpPr>
            <a:grpSpLocks/>
          </p:cNvGrpSpPr>
          <p:nvPr/>
        </p:nvGrpSpPr>
        <p:grpSpPr bwMode="auto">
          <a:xfrm>
            <a:off x="1601788" y="1373188"/>
            <a:ext cx="3427412" cy="4341812"/>
            <a:chOff x="1009" y="865"/>
            <a:chExt cx="2159" cy="2735"/>
          </a:xfrm>
        </p:grpSpPr>
        <p:sp>
          <p:nvSpPr>
            <p:cNvPr id="5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8"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67</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can perform a similar exercise taking away parallelism from the memory subsystem</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6"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47"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9"/>
          <p:cNvGrpSpPr>
            <a:grpSpLocks/>
          </p:cNvGrpSpPr>
          <p:nvPr/>
        </p:nvGrpSpPr>
        <p:grpSpPr bwMode="auto">
          <a:xfrm>
            <a:off x="1601788" y="1373188"/>
            <a:ext cx="3427412" cy="4341812"/>
            <a:chOff x="1009" y="865"/>
            <a:chExt cx="2159" cy="2735"/>
          </a:xfrm>
        </p:grpSpPr>
        <p:sp>
          <p:nvSpPr>
            <p:cNvPr id="49"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0"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1"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68</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Explicit software prefetch instructions are required to achieve peak bandwidth</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4"/>
          <p:cNvGrpSpPr>
            <a:grpSpLocks/>
          </p:cNvGrpSpPr>
          <p:nvPr/>
        </p:nvGrpSpPr>
        <p:grpSpPr bwMode="auto">
          <a:xfrm>
            <a:off x="1601788" y="1373188"/>
            <a:ext cx="3427412" cy="4341812"/>
            <a:chOff x="1009" y="865"/>
            <a:chExt cx="2159" cy="2735"/>
          </a:xfrm>
        </p:grpSpPr>
        <p:sp>
          <p:nvSpPr>
            <p:cNvPr id="46"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1600200" y="2514600"/>
            <a:ext cx="2514600" cy="2514600"/>
          </a:xfrm>
          <a:custGeom>
            <a:avLst/>
            <a:gdLst/>
            <a:ahLst/>
            <a:cxnLst>
              <a:cxn ang="0">
                <a:pos x="0" y="1584"/>
              </a:cxn>
              <a:cxn ang="0">
                <a:pos x="0" y="1440"/>
              </a:cxn>
              <a:cxn ang="0">
                <a:pos x="1440" y="0"/>
              </a:cxn>
              <a:cxn ang="0">
                <a:pos x="1584" y="0"/>
              </a:cxn>
              <a:cxn ang="0">
                <a:pos x="0" y="1584"/>
              </a:cxn>
            </a:cxnLst>
            <a:rect l="0" t="0" r="r" b="b"/>
            <a:pathLst>
              <a:path w="1584" h="1584">
                <a:moveTo>
                  <a:pt x="0" y="1584"/>
                </a:moveTo>
                <a:lnTo>
                  <a:pt x="0" y="1440"/>
                </a:lnTo>
                <a:lnTo>
                  <a:pt x="1440" y="0"/>
                </a:lnTo>
                <a:lnTo>
                  <a:pt x="1584" y="0"/>
                </a:lnTo>
                <a:lnTo>
                  <a:pt x="0" y="1584"/>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9"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2"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3"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4"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69</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are NUMA</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memory traffic must be correctly balanced among the two sockets to achieve good Stream bandwidth.</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could continue this by examining strided or random memory access patterns</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6"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7"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48"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49"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0"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4"/>
          <p:cNvGrpSpPr>
            <a:grpSpLocks/>
          </p:cNvGrpSpPr>
          <p:nvPr/>
        </p:nvGrpSpPr>
        <p:grpSpPr bwMode="auto">
          <a:xfrm>
            <a:off x="1601788" y="1373188"/>
            <a:ext cx="3427412" cy="4341812"/>
            <a:chOff x="1009" y="865"/>
            <a:chExt cx="2159" cy="2735"/>
          </a:xfrm>
        </p:grpSpPr>
        <p:sp>
          <p:nvSpPr>
            <p:cNvPr id="52"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3"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4"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5"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6"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PDEs</a:t>
            </a:r>
            <a:r>
              <a:rPr lang="en-US" dirty="0" smtClean="0"/>
              <a:t> on Structured Grids:</a:t>
            </a:r>
            <a:br>
              <a:rPr lang="en-US" dirty="0" smtClean="0"/>
            </a:br>
            <a:r>
              <a:rPr lang="en-US" dirty="0" smtClean="0"/>
              <a:t>7- and 27-point Stencils</a:t>
            </a:r>
            <a:endParaRPr lang="en-US" dirty="0"/>
          </a:p>
        </p:txBody>
      </p:sp>
      <p:sp>
        <p:nvSpPr>
          <p:cNvPr id="5" name="Subtitle 4"/>
          <p:cNvSpPr>
            <a:spLocks noGrp="1"/>
          </p:cNvSpPr>
          <p:nvPr>
            <p:ph type="subTitle" idx="1"/>
          </p:nvPr>
        </p:nvSpPr>
        <p:spPr/>
        <p:txBody>
          <a:bodyPr/>
          <a:lstStyle/>
          <a:p>
            <a:pPr marL="0" lvl="1" indent="0">
              <a:buNone/>
            </a:pPr>
            <a:r>
              <a:rPr lang="en-US" sz="1200" dirty="0" smtClean="0"/>
              <a:t>K. Datta, M. Murphy, V. </a:t>
            </a:r>
            <a:r>
              <a:rPr lang="en-US" sz="1200" dirty="0" err="1" smtClean="0"/>
              <a:t>Volkov</a:t>
            </a:r>
            <a:r>
              <a:rPr lang="en-US" sz="1200" dirty="0" smtClean="0"/>
              <a:t>, S. Williams, J. Carter, L. </a:t>
            </a:r>
            <a:r>
              <a:rPr lang="en-US" sz="1200" dirty="0" err="1" smtClean="0"/>
              <a:t>Oliker</a:t>
            </a:r>
            <a:r>
              <a:rPr lang="en-US" sz="1200" dirty="0" smtClean="0"/>
              <a:t>, D. Patterson, J. </a:t>
            </a:r>
            <a:r>
              <a:rPr lang="en-US" sz="1200" dirty="0" err="1" smtClean="0"/>
              <a:t>Shalf</a:t>
            </a:r>
            <a:r>
              <a:rPr lang="en-US" sz="1200" dirty="0" smtClean="0"/>
              <a:t>, K. Yelick, "</a:t>
            </a:r>
            <a:r>
              <a:rPr lang="en-US" sz="1200" b="1" dirty="0" smtClean="0"/>
              <a:t>Stencil Computation Optimization and </a:t>
            </a:r>
            <a:r>
              <a:rPr lang="en-US" sz="1200" b="1" dirty="0" err="1" smtClean="0"/>
              <a:t>Autotuning</a:t>
            </a:r>
            <a:r>
              <a:rPr lang="en-US" sz="1200" b="1" dirty="0" smtClean="0"/>
              <a:t> on State-of-the-Art Multicore Architectures</a:t>
            </a:r>
            <a:r>
              <a:rPr lang="en-US" sz="1200" dirty="0" smtClean="0"/>
              <a:t>", Supercomputing (SC), 2008.</a:t>
            </a:r>
          </a:p>
          <a:p>
            <a:pPr marL="0" lvl="1" indent="0">
              <a:buNone/>
            </a:pPr>
            <a:endParaRPr lang="en-US" sz="1200" dirty="0" smtClean="0"/>
          </a:p>
          <a:p>
            <a:pPr marL="0" lvl="1" indent="0">
              <a:buNone/>
            </a:pPr>
            <a:r>
              <a:rPr lang="en-US" sz="1200" dirty="0" smtClean="0"/>
              <a:t>K. Datta, S. Williams, V. </a:t>
            </a:r>
            <a:r>
              <a:rPr lang="en-US" sz="1200" dirty="0" err="1" smtClean="0"/>
              <a:t>Volkov</a:t>
            </a:r>
            <a:r>
              <a:rPr lang="en-US" sz="1200" dirty="0" smtClean="0"/>
              <a:t>, J. Carter, L. </a:t>
            </a:r>
            <a:r>
              <a:rPr lang="en-US" sz="1200" dirty="0" err="1" smtClean="0"/>
              <a:t>Oliker</a:t>
            </a:r>
            <a:r>
              <a:rPr lang="en-US" sz="1200" dirty="0" smtClean="0"/>
              <a:t>, J. </a:t>
            </a:r>
            <a:r>
              <a:rPr lang="en-US" sz="1200" dirty="0" err="1" smtClean="0"/>
              <a:t>Shalf</a:t>
            </a:r>
            <a:r>
              <a:rPr lang="en-US" sz="1200" dirty="0" smtClean="0"/>
              <a:t>, K. Yelick, "</a:t>
            </a:r>
            <a:r>
              <a:rPr lang="en-US" sz="1200" b="1" dirty="0" smtClean="0"/>
              <a:t>Auto-tuning the 27-point Stencil for Multicore</a:t>
            </a:r>
            <a:r>
              <a:rPr lang="en-US" sz="1200" dirty="0" smtClean="0"/>
              <a:t>", The Fourth International Workshop on Automatic Performance Tuning (</a:t>
            </a:r>
            <a:r>
              <a:rPr lang="en-US" sz="1200" dirty="0" err="1" smtClean="0"/>
              <a:t>iWAPT</a:t>
            </a:r>
            <a:r>
              <a:rPr lang="en-US" sz="1200" dirty="0" smtClean="0"/>
              <a:t> 2009), Tokyo, Japan, October 1-2, 2009.</a:t>
            </a:r>
          </a:p>
          <a:p>
            <a:pPr marL="0" lvl="1" indent="0">
              <a:buNone/>
            </a:pPr>
            <a:endParaRPr lang="en-US" sz="1200" dirty="0" smtClean="0"/>
          </a:p>
          <a:p>
            <a:pPr marL="0" lvl="1" indent="0">
              <a:buNone/>
            </a:pPr>
            <a:r>
              <a:rPr lang="en-US" sz="1200" dirty="0" smtClean="0"/>
              <a:t>K. Datta, S. Williams, V. </a:t>
            </a:r>
            <a:r>
              <a:rPr lang="en-US" sz="1200" dirty="0" err="1" smtClean="0"/>
              <a:t>Volkov</a:t>
            </a:r>
            <a:r>
              <a:rPr lang="en-US" sz="1200" dirty="0" smtClean="0"/>
              <a:t>, J. Carter, L. </a:t>
            </a:r>
            <a:r>
              <a:rPr lang="en-US" sz="1200" dirty="0" err="1" smtClean="0"/>
              <a:t>Oliker</a:t>
            </a:r>
            <a:r>
              <a:rPr lang="en-US" sz="1200" dirty="0" smtClean="0"/>
              <a:t>, J. </a:t>
            </a:r>
            <a:r>
              <a:rPr lang="en-US" sz="1200" dirty="0" err="1" smtClean="0"/>
              <a:t>Shalf</a:t>
            </a:r>
            <a:r>
              <a:rPr lang="en-US" sz="1200" dirty="0" smtClean="0"/>
              <a:t>, K. Yelick, "</a:t>
            </a:r>
            <a:r>
              <a:rPr lang="en-US" sz="1200" b="1" dirty="0" smtClean="0"/>
              <a:t>Auto-tuning Stencil Computations on Diverse Multicore Architectures</a:t>
            </a:r>
            <a:r>
              <a:rPr lang="en-US" sz="1200" dirty="0" smtClean="0"/>
              <a:t>", </a:t>
            </a:r>
            <a:r>
              <a:rPr lang="en-US" sz="1200" u="sng" dirty="0" smtClean="0"/>
              <a:t>Scientific Computing on Multicore and Accelerators</a:t>
            </a:r>
            <a:r>
              <a:rPr lang="en-US" sz="1200" dirty="0" smtClean="0"/>
              <a:t>, edited by: </a:t>
            </a:r>
            <a:r>
              <a:rPr lang="en-US" sz="1200" dirty="0" err="1" smtClean="0"/>
              <a:t>Jakub</a:t>
            </a:r>
            <a:r>
              <a:rPr lang="en-US" sz="1200" dirty="0" smtClean="0"/>
              <a:t> </a:t>
            </a:r>
            <a:r>
              <a:rPr lang="en-US" sz="1200" dirty="0" err="1" smtClean="0"/>
              <a:t>Kurzak</a:t>
            </a:r>
            <a:r>
              <a:rPr lang="en-US" sz="1200" dirty="0" smtClean="0"/>
              <a:t>, David A. Bader, Jack </a:t>
            </a:r>
            <a:r>
              <a:rPr lang="en-US" sz="1200" dirty="0" err="1" smtClean="0"/>
              <a:t>Dongarra</a:t>
            </a:r>
            <a:r>
              <a:rPr lang="en-US" sz="1200" dirty="0" smtClean="0"/>
              <a:t>, CRC Press, 2010, ISBN: 978-1-4398253-6-5. </a:t>
            </a:r>
          </a:p>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 + 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70</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may bound performance based on the combination of expressed in-core parallelism and attained bandwidth.</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6"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7"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8" name="Text Box 46"/>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9" name="Line 47"/>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48"/>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3"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4"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5"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4"/>
          <p:cNvGrpSpPr>
            <a:grpSpLocks/>
          </p:cNvGrpSpPr>
          <p:nvPr/>
        </p:nvGrpSpPr>
        <p:grpSpPr bwMode="auto">
          <a:xfrm>
            <a:off x="1601788" y="1373188"/>
            <a:ext cx="3427412" cy="4341812"/>
            <a:chOff x="1009" y="865"/>
            <a:chExt cx="2159" cy="2735"/>
          </a:xfrm>
        </p:grpSpPr>
        <p:sp>
          <p:nvSpPr>
            <p:cNvPr id="57"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8"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9" name="Text Box 57"/>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60" name="Text Box 5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61"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2"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63"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71</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4"/>
          <p:cNvGrpSpPr>
            <a:grpSpLocks/>
          </p:cNvGrpSpPr>
          <p:nvPr/>
        </p:nvGrpSpPr>
        <p:grpSpPr bwMode="auto">
          <a:xfrm>
            <a:off x="696913" y="1373188"/>
            <a:ext cx="4332287" cy="4799012"/>
            <a:chOff x="439" y="865"/>
            <a:chExt cx="2729" cy="3023"/>
          </a:xfrm>
        </p:grpSpPr>
        <p:sp>
          <p:nvSpPr>
            <p:cNvPr id="26"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6"/>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7"/>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8"/>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7"/>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62"/>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4"/>
          <p:cNvGrpSpPr>
            <a:grpSpLocks/>
          </p:cNvGrpSpPr>
          <p:nvPr/>
        </p:nvGrpSpPr>
        <p:grpSpPr bwMode="auto">
          <a:xfrm>
            <a:off x="1601788" y="1373188"/>
            <a:ext cx="3427412" cy="4341812"/>
            <a:chOff x="1009" y="865"/>
            <a:chExt cx="2159" cy="2735"/>
          </a:xfrm>
        </p:grpSpPr>
        <p:sp>
          <p:nvSpPr>
            <p:cNvPr id="58"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23"/>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Line 63"/>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6"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7" name="Text Box 74"/>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68" name="Line 75"/>
          <p:cNvSpPr>
            <a:spLocks noChangeShapeType="1"/>
          </p:cNvSpPr>
          <p:nvPr/>
        </p:nvSpPr>
        <p:spPr bwMode="auto">
          <a:xfrm>
            <a:off x="6323013" y="4800600"/>
            <a:ext cx="1676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9" name="Text Box 76"/>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Compulsory Misses</a:t>
            </a:r>
          </a:p>
        </p:txBody>
      </p:sp>
      <p:sp>
        <p:nvSpPr>
          <p:cNvPr id="70" name="Text Box 77"/>
          <p:cNvSpPr txBox="1">
            <a:spLocks noChangeArrowheads="1"/>
          </p:cNvSpPr>
          <p:nvPr/>
        </p:nvSpPr>
        <p:spPr bwMode="auto">
          <a:xfrm>
            <a:off x="57150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72</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72"/>
          <p:cNvSpPr>
            <a:spLocks/>
          </p:cNvSpPr>
          <p:nvPr/>
        </p:nvSpPr>
        <p:spPr bwMode="auto">
          <a:xfrm>
            <a:off x="3657600" y="2514600"/>
            <a:ext cx="228600" cy="3200400"/>
          </a:xfrm>
          <a:custGeom>
            <a:avLst/>
            <a:gdLst/>
            <a:ahLst/>
            <a:cxnLst>
              <a:cxn ang="0">
                <a:pos x="144" y="0"/>
              </a:cxn>
              <a:cxn ang="0">
                <a:pos x="0" y="144"/>
              </a:cxn>
              <a:cxn ang="0">
                <a:pos x="0" y="2016"/>
              </a:cxn>
              <a:cxn ang="0">
                <a:pos x="144" y="2016"/>
              </a:cxn>
              <a:cxn ang="0">
                <a:pos x="144" y="0"/>
              </a:cxn>
            </a:cxnLst>
            <a:rect l="0" t="0" r="r" b="b"/>
            <a:pathLst>
              <a:path w="144" h="2016">
                <a:moveTo>
                  <a:pt x="144" y="0"/>
                </a:moveTo>
                <a:lnTo>
                  <a:pt x="0" y="144"/>
                </a:lnTo>
                <a:lnTo>
                  <a:pt x="0" y="2016"/>
                </a:lnTo>
                <a:lnTo>
                  <a:pt x="144" y="2016"/>
                </a:lnTo>
                <a:lnTo>
                  <a:pt x="144" y="0"/>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9"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0" name="Text Box 73"/>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1" name="Line 74"/>
          <p:cNvSpPr>
            <a:spLocks noChangeShapeType="1"/>
          </p:cNvSpPr>
          <p:nvPr/>
        </p:nvSpPr>
        <p:spPr bwMode="auto">
          <a:xfrm>
            <a:off x="5713413" y="4800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 name="Text Box 75"/>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Allocations + Compulsory Misses</a:t>
            </a:r>
          </a:p>
        </p:txBody>
      </p:sp>
      <p:sp>
        <p:nvSpPr>
          <p:cNvPr id="73" name="Text Box 76"/>
          <p:cNvSpPr txBox="1">
            <a:spLocks noChangeArrowheads="1"/>
          </p:cNvSpPr>
          <p:nvPr/>
        </p:nvSpPr>
        <p:spPr bwMode="auto">
          <a:xfrm>
            <a:off x="51054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73</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6" name="Freeform 72"/>
          <p:cNvSpPr>
            <a:spLocks/>
          </p:cNvSpPr>
          <p:nvPr/>
        </p:nvSpPr>
        <p:spPr bwMode="auto">
          <a:xfrm>
            <a:off x="2971800" y="2514600"/>
            <a:ext cx="914400" cy="3200400"/>
          </a:xfrm>
          <a:custGeom>
            <a:avLst/>
            <a:gdLst/>
            <a:ahLst/>
            <a:cxnLst>
              <a:cxn ang="0">
                <a:pos x="0" y="2016"/>
              </a:cxn>
              <a:cxn ang="0">
                <a:pos x="576" y="2016"/>
              </a:cxn>
              <a:cxn ang="0">
                <a:pos x="576" y="0"/>
              </a:cxn>
              <a:cxn ang="0">
                <a:pos x="0" y="576"/>
              </a:cxn>
              <a:cxn ang="0">
                <a:pos x="0" y="2016"/>
              </a:cxn>
            </a:cxnLst>
            <a:rect l="0" t="0" r="r" b="b"/>
            <a:pathLst>
              <a:path w="576" h="2016">
                <a:moveTo>
                  <a:pt x="0" y="2016"/>
                </a:moveTo>
                <a:lnTo>
                  <a:pt x="576" y="2016"/>
                </a:lnTo>
                <a:lnTo>
                  <a:pt x="576" y="0"/>
                </a:lnTo>
                <a:lnTo>
                  <a:pt x="0" y="576"/>
                </a:lnTo>
                <a:lnTo>
                  <a:pt x="0"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7"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8"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1"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2" name="Text Box 73"/>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3" name="Line 74"/>
          <p:cNvSpPr>
            <a:spLocks noChangeShapeType="1"/>
          </p:cNvSpPr>
          <p:nvPr/>
        </p:nvSpPr>
        <p:spPr bwMode="auto">
          <a:xfrm>
            <a:off x="5561013" y="4800600"/>
            <a:ext cx="3124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4" name="Text Box 75"/>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Capacity + Allocations + Compulsory</a:t>
            </a:r>
          </a:p>
        </p:txBody>
      </p:sp>
      <p:sp>
        <p:nvSpPr>
          <p:cNvPr id="75" name="Text Box 76"/>
          <p:cNvSpPr txBox="1">
            <a:spLocks noChangeArrowheads="1"/>
          </p:cNvSpPr>
          <p:nvPr/>
        </p:nvSpPr>
        <p:spPr bwMode="auto">
          <a:xfrm>
            <a:off x="49530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74</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sp>
        <p:nvSpPr>
          <p:cNvPr id="74" name="Text Box 72"/>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5" name="Line 73"/>
          <p:cNvSpPr>
            <a:spLocks noChangeShapeType="1"/>
          </p:cNvSpPr>
          <p:nvPr/>
        </p:nvSpPr>
        <p:spPr bwMode="auto">
          <a:xfrm>
            <a:off x="5410200" y="4800600"/>
            <a:ext cx="3505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6" name="Text Box 74"/>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Conflict + Capacity + Allocations + Compulsory</a:t>
            </a:r>
          </a:p>
        </p:txBody>
      </p:sp>
      <p:sp>
        <p:nvSpPr>
          <p:cNvPr id="77" name="Text Box 76"/>
          <p:cNvSpPr txBox="1">
            <a:spLocks noChangeArrowheads="1"/>
          </p:cNvSpPr>
          <p:nvPr/>
        </p:nvSpPr>
        <p:spPr bwMode="auto">
          <a:xfrm>
            <a:off x="48006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75</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Optimizations remove these walls and ceilings </a:t>
            </a:r>
            <a:r>
              <a:rPr lang="en-US" sz="2000" kern="0" dirty="0" smtClean="0">
                <a:latin typeface="+mn-lt"/>
                <a:ea typeface="+mn-ea"/>
                <a:cs typeface="+mn-cs"/>
              </a:rPr>
              <a:t>which act to constrain performance.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sp>
        <p:nvSpPr>
          <p:cNvPr id="78" name="Oval 77"/>
          <p:cNvSpPr/>
          <p:nvPr/>
        </p:nvSpPr>
        <p:spPr bwMode="auto">
          <a:xfrm>
            <a:off x="2438400" y="42672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7-point Stencil</a:t>
            </a:r>
            <a:endParaRPr lang="en-US"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8</a:t>
            </a:fld>
            <a:endParaRPr lang="en-US"/>
          </a:p>
        </p:txBody>
      </p:sp>
      <p:grpSp>
        <p:nvGrpSpPr>
          <p:cNvPr id="6" name="Group 33"/>
          <p:cNvGrpSpPr>
            <a:grpSpLocks noChangeAspect="1"/>
          </p:cNvGrpSpPr>
          <p:nvPr/>
        </p:nvGrpSpPr>
        <p:grpSpPr>
          <a:xfrm>
            <a:off x="3657600" y="35296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34"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43400"/>
              <a:ext cx="17526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8" name="Line 16"/>
            <p:cNvSpPr>
              <a:spLocks noChangeShapeType="1"/>
            </p:cNvSpPr>
            <p:nvPr/>
          </p:nvSpPr>
          <p:spPr bwMode="auto">
            <a:xfrm flipH="1">
              <a:off x="7696200" y="50292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stencil for heat equation PDE</a:t>
              </a:r>
              <a:endParaRPr lang="en-US" sz="1200" i="1"/>
            </a:p>
          </p:txBody>
        </p:sp>
        <p:sp>
          <p:nvSpPr>
            <p:cNvPr id="20" name="Line 18"/>
            <p:cNvSpPr>
              <a:spLocks noChangeShapeType="1"/>
            </p:cNvSpPr>
            <p:nvPr/>
          </p:nvSpPr>
          <p:spPr bwMode="auto">
            <a:xfrm flipH="1" flipV="1">
              <a:off x="7696200" y="45720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1" name="Line 19"/>
            <p:cNvSpPr>
              <a:spLocks noChangeShapeType="1"/>
            </p:cNvSpPr>
            <p:nvPr/>
          </p:nvSpPr>
          <p:spPr bwMode="auto">
            <a:xfrm flipV="1">
              <a:off x="7696200" y="4953000"/>
              <a:ext cx="381000" cy="76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2" name="Line 20"/>
            <p:cNvSpPr>
              <a:spLocks noChangeShapeType="1"/>
            </p:cNvSpPr>
            <p:nvPr/>
          </p:nvSpPr>
          <p:spPr bwMode="auto">
            <a:xfrm flipH="1" flipV="1">
              <a:off x="7391400" y="48768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3" name="Line 21"/>
            <p:cNvSpPr>
              <a:spLocks noChangeShapeType="1"/>
            </p:cNvSpPr>
            <p:nvPr/>
          </p:nvSpPr>
          <p:spPr bwMode="auto">
            <a:xfrm>
              <a:off x="7696200" y="50292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4" name="Line 22"/>
            <p:cNvSpPr>
              <a:spLocks noChangeShapeType="1"/>
            </p:cNvSpPr>
            <p:nvPr/>
          </p:nvSpPr>
          <p:spPr bwMode="auto">
            <a:xfrm flipH="1">
              <a:off x="7315200" y="5029200"/>
              <a:ext cx="381000" cy="76200"/>
            </a:xfrm>
            <a:prstGeom prst="line">
              <a:avLst/>
            </a:prstGeom>
            <a:noFill/>
            <a:ln w="6350">
              <a:solidFill>
                <a:srgbClr val="808080"/>
              </a:solidFill>
              <a:round/>
              <a:headEnd type="oval" w="sm" len="sm"/>
              <a:tailEnd type="oval" w="med" len="med"/>
            </a:ln>
          </p:spPr>
          <p:txBody>
            <a:bodyPr wrap="none" anchor="ctr">
              <a:prstTxWarp prst="textNoShape">
                <a:avLst/>
              </a:prstTxWarp>
            </a:bodyPr>
            <a:lstStyle/>
            <a:p>
              <a:endParaRPr lang="en-US" sz="1200"/>
            </a:p>
          </p:txBody>
        </p:sp>
        <p:sp>
          <p:nvSpPr>
            <p:cNvPr id="25" name="Text Box 23"/>
            <p:cNvSpPr txBox="1">
              <a:spLocks noChangeArrowheads="1"/>
            </p:cNvSpPr>
            <p:nvPr/>
          </p:nvSpPr>
          <p:spPr bwMode="auto">
            <a:xfrm>
              <a:off x="8004175" y="5181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6" name="Text Box 24"/>
            <p:cNvSpPr txBox="1">
              <a:spLocks noChangeArrowheads="1"/>
            </p:cNvSpPr>
            <p:nvPr/>
          </p:nvSpPr>
          <p:spPr bwMode="auto">
            <a:xfrm>
              <a:off x="7165975" y="47244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7" name="Text Box 25"/>
            <p:cNvSpPr txBox="1">
              <a:spLocks noChangeArrowheads="1"/>
            </p:cNvSpPr>
            <p:nvPr/>
          </p:nvSpPr>
          <p:spPr bwMode="auto">
            <a:xfrm>
              <a:off x="7089775" y="5102225"/>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28" name="Text Box 26"/>
            <p:cNvSpPr txBox="1">
              <a:spLocks noChangeArrowheads="1"/>
            </p:cNvSpPr>
            <p:nvPr/>
          </p:nvSpPr>
          <p:spPr bwMode="auto">
            <a:xfrm>
              <a:off x="7470775" y="54102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29" name="Text Box 27"/>
            <p:cNvSpPr txBox="1">
              <a:spLocks noChangeArrowheads="1"/>
            </p:cNvSpPr>
            <p:nvPr/>
          </p:nvSpPr>
          <p:spPr bwMode="auto">
            <a:xfrm>
              <a:off x="7699375" y="4495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30" name="Text Box 28"/>
            <p:cNvSpPr txBox="1">
              <a:spLocks noChangeArrowheads="1"/>
            </p:cNvSpPr>
            <p:nvPr/>
          </p:nvSpPr>
          <p:spPr bwMode="auto">
            <a:xfrm>
              <a:off x="8004175" y="4800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31" name="Text Box 29"/>
            <p:cNvSpPr txBox="1">
              <a:spLocks noChangeArrowheads="1"/>
            </p:cNvSpPr>
            <p:nvPr/>
          </p:nvSpPr>
          <p:spPr bwMode="auto">
            <a:xfrm>
              <a:off x="7699375" y="4876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x,y,z</a:t>
              </a:r>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200" y="5105400"/>
              <a:ext cx="18288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sp>
        <p:nvSpPr>
          <p:cNvPr id="3" name="Content Placeholder 2"/>
          <p:cNvSpPr>
            <a:spLocks noGrp="1"/>
          </p:cNvSpPr>
          <p:nvPr>
            <p:ph idx="1"/>
          </p:nvPr>
        </p:nvSpPr>
        <p:spPr/>
        <p:txBody>
          <a:bodyPr/>
          <a:lstStyle/>
          <a:p>
            <a:r>
              <a:rPr lang="en-US" dirty="0" smtClean="0"/>
              <a:t>Simplest derivation of the </a:t>
            </a:r>
            <a:r>
              <a:rPr lang="en-US" dirty="0" err="1" smtClean="0"/>
              <a:t>Laplacian</a:t>
            </a:r>
            <a:r>
              <a:rPr lang="en-US" dirty="0" smtClean="0"/>
              <a:t> operator results in a constant coefficient 7-point stencil</a:t>
            </a:r>
          </a:p>
          <a:p>
            <a:pPr lvl="1">
              <a:buNone/>
            </a:pPr>
            <a:r>
              <a:rPr lang="en-US" sz="1400" dirty="0" smtClean="0">
                <a:latin typeface="Lucida Console"/>
                <a:cs typeface="Lucida Console"/>
              </a:rPr>
              <a:t>for all </a:t>
            </a:r>
            <a:r>
              <a:rPr lang="en-US" sz="1400" dirty="0" err="1" smtClean="0">
                <a:latin typeface="Lucida Console"/>
                <a:cs typeface="Lucida Console"/>
              </a:rPr>
              <a:t>x,y,z</a:t>
            </a:r>
            <a:r>
              <a:rPr lang="en-US" sz="1400" dirty="0" smtClean="0">
                <a:latin typeface="Lucida Console"/>
                <a:cs typeface="Lucida Console"/>
              </a:rPr>
              <a:t>:</a:t>
            </a:r>
          </a:p>
          <a:p>
            <a:pPr lvl="1">
              <a:buNone/>
            </a:pPr>
            <a:r>
              <a:rPr lang="en-US" sz="1400" dirty="0" smtClean="0">
                <a:latin typeface="Lucida Console"/>
                <a:cs typeface="Lucida Console"/>
              </a:rPr>
              <a:t>	u(x,y,z,t+1) = alpha*</a:t>
            </a:r>
            <a:r>
              <a:rPr lang="en-US" sz="1400" dirty="0" err="1" smtClean="0">
                <a:latin typeface="Lucida Console"/>
                <a:cs typeface="Lucida Console"/>
              </a:rPr>
              <a:t>u(x,y,z,t</a:t>
            </a:r>
            <a:r>
              <a:rPr lang="en-US" sz="1400" dirty="0" smtClean="0">
                <a:latin typeface="Lucida Console"/>
                <a:cs typeface="Lucida Console"/>
              </a:rPr>
              <a:t>) + beta*(</a:t>
            </a:r>
          </a:p>
          <a:p>
            <a:pPr lvl="1">
              <a:buNone/>
            </a:pPr>
            <a:r>
              <a:rPr lang="en-US" sz="1400" dirty="0" smtClean="0">
                <a:latin typeface="Lucida Console"/>
                <a:cs typeface="Lucida Console"/>
              </a:rPr>
              <a:t>				u(x,y,z-1,t) + u(x,y-1,z,t) + u(x-1,y,z,t) + </a:t>
            </a:r>
          </a:p>
          <a:p>
            <a:pPr lvl="1">
              <a:buNone/>
            </a:pPr>
            <a:r>
              <a:rPr lang="en-US" sz="1400" dirty="0" smtClean="0">
                <a:latin typeface="Lucida Console"/>
                <a:cs typeface="Lucida Console"/>
              </a:rPr>
              <a:t>				u(x+1,y,z,t) + u(x,y+1,z,t) + u(x,y,z+1,t)</a:t>
            </a:r>
          </a:p>
          <a:p>
            <a:pPr lvl="1">
              <a:buNone/>
            </a:pPr>
            <a:r>
              <a:rPr lang="en-US" sz="1400" dirty="0" smtClean="0">
                <a:latin typeface="Lucida Console"/>
                <a:cs typeface="Lucida Console"/>
              </a:rPr>
              <a:t>				)</a:t>
            </a:r>
          </a:p>
          <a:p>
            <a:r>
              <a:rPr lang="en-US" dirty="0" smtClean="0"/>
              <a:t>Clearly each stencil performs:</a:t>
            </a:r>
          </a:p>
          <a:p>
            <a:pPr lvl="1"/>
            <a:r>
              <a:rPr lang="en-US" dirty="0" smtClean="0"/>
              <a:t>8 floating-point operations</a:t>
            </a:r>
          </a:p>
          <a:p>
            <a:pPr lvl="1"/>
            <a:r>
              <a:rPr lang="en-US" dirty="0" smtClean="0"/>
              <a:t>8 memory references</a:t>
            </a:r>
          </a:p>
          <a:p>
            <a:pPr lvl="1">
              <a:buNone/>
            </a:pPr>
            <a:r>
              <a:rPr lang="en-US" dirty="0" smtClean="0"/>
              <a:t>	</a:t>
            </a:r>
            <a:r>
              <a:rPr lang="en-US" i="1" dirty="0" smtClean="0">
                <a:solidFill>
                  <a:schemeClr val="bg1">
                    <a:lumMod val="50000"/>
                  </a:schemeClr>
                </a:solidFill>
              </a:rPr>
              <a:t>all but 2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6 memory streams</a:t>
            </a:r>
          </a:p>
          <a:p>
            <a:pPr lvl="1">
              <a:buNone/>
            </a:pPr>
            <a:r>
              <a:rPr lang="en-US" i="1" dirty="0" smtClean="0">
                <a:solidFill>
                  <a:schemeClr val="bg1">
                    <a:lumMod val="50000"/>
                  </a:schemeClr>
                </a:solidFill>
              </a:rPr>
              <a:t>	all but 2 should be filtered</a:t>
            </a:r>
          </a:p>
          <a:p>
            <a:pPr lvl="1">
              <a:buNone/>
            </a:pPr>
            <a:r>
              <a:rPr lang="en-US" i="1" dirty="0" smtClean="0">
                <a:solidFill>
                  <a:schemeClr val="bg1">
                    <a:lumMod val="50000"/>
                  </a:schemeClr>
                </a:solidFill>
              </a:rPr>
              <a:t>	(less than # HW </a:t>
            </a:r>
            <a:r>
              <a:rPr lang="en-US" i="1" dirty="0" err="1" smtClean="0">
                <a:solidFill>
                  <a:schemeClr val="bg1">
                    <a:lumMod val="50000"/>
                  </a:schemeClr>
                </a:solidFill>
              </a:rPr>
              <a:t>prefetchers</a:t>
            </a:r>
            <a:r>
              <a:rPr lang="en-US" i="1" dirty="0" smtClean="0">
                <a:solidFill>
                  <a:schemeClr val="bg1">
                    <a:lumMod val="50000"/>
                  </a:schemeClr>
                </a:solidFill>
              </a:rPr>
              <a:t>)</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9</a:t>
            </a:fld>
            <a:endParaRPr lang="en-US" smtClean="0"/>
          </a:p>
        </p:txBody>
      </p:sp>
      <p:sp>
        <p:nvSpPr>
          <p:cNvPr id="118787" name="Rectangle 2"/>
          <p:cNvSpPr>
            <a:spLocks noGrp="1" noChangeArrowheads="1"/>
          </p:cNvSpPr>
          <p:nvPr>
            <p:ph type="title"/>
          </p:nvPr>
        </p:nvSpPr>
        <p:spPr/>
        <p:txBody>
          <a:bodyPr/>
          <a:lstStyle/>
          <a:p>
            <a:pPr eaLnBrk="1" hangingPunct="1"/>
            <a:r>
              <a:rPr lang="en-US" dirty="0" smtClean="0"/>
              <a:t>Stencil </a:t>
            </a:r>
            <a:r>
              <a:rPr lang="en-US" dirty="0"/>
              <a:t>Performance</a:t>
            </a:r>
            <a:br>
              <a:rPr lang="en-US" dirty="0"/>
            </a:br>
            <a:r>
              <a:rPr lang="en-US" sz="1600" dirty="0" smtClean="0"/>
              <a:t>(reference code,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600" dirty="0" smtClean="0"/>
              <a:t>NOTE (for 7-point): </a:t>
            </a:r>
          </a:p>
          <a:p>
            <a:pPr eaLnBrk="1" hangingPunct="1">
              <a:lnSpc>
                <a:spcPct val="90000"/>
              </a:lnSpc>
              <a:buNone/>
            </a:pPr>
            <a:r>
              <a:rPr lang="en-US" sz="1600" dirty="0" smtClean="0"/>
              <a:t>	1 </a:t>
            </a:r>
            <a:r>
              <a:rPr lang="en-US" sz="1600" dirty="0" err="1" smtClean="0"/>
              <a:t>GStencil/s</a:t>
            </a:r>
            <a:r>
              <a:rPr lang="en-US" sz="1600" dirty="0" smtClean="0"/>
              <a:t> = 8 </a:t>
            </a:r>
            <a:r>
              <a:rPr lang="en-US" sz="1600" dirty="0" err="1" smtClean="0"/>
              <a:t>Gflop/s</a:t>
            </a:r>
            <a:r>
              <a:rPr lang="en-US" sz="1600" dirty="0" smtClean="0"/>
              <a:t> </a:t>
            </a:r>
          </a:p>
          <a:p>
            <a:pPr eaLnBrk="1" hangingPunct="1">
              <a:lnSpc>
                <a:spcPct val="90000"/>
              </a:lnSpc>
            </a:pPr>
            <a:endParaRPr lang="en-US" sz="1600" dirty="0" smtClean="0"/>
          </a:p>
          <a:p>
            <a:pPr eaLnBrk="1" hangingPunct="1">
              <a:lnSpc>
                <a:spcPct val="90000"/>
              </a:lnSpc>
            </a:pPr>
            <a:endParaRPr lang="en-US" sz="1600" dirty="0" smtClean="0"/>
          </a:p>
          <a:p>
            <a:pPr eaLnBrk="1" hangingPunct="1">
              <a:lnSpc>
                <a:spcPct val="90000"/>
              </a:lnSpc>
            </a:pPr>
            <a:r>
              <a:rPr lang="en-US" sz="1600" dirty="0" smtClean="0"/>
              <a:t>No scalability</a:t>
            </a:r>
          </a:p>
          <a:p>
            <a:pPr eaLnBrk="1" hangingPunct="1">
              <a:lnSpc>
                <a:spcPct val="90000"/>
              </a:lnSpc>
            </a:pPr>
            <a:r>
              <a:rPr lang="en-US" sz="1600" dirty="0" smtClean="0"/>
              <a:t>Poor performance</a:t>
            </a:r>
          </a:p>
          <a:p>
            <a:pPr eaLnBrk="1" hangingPunct="1">
              <a:lnSpc>
                <a:spcPct val="90000"/>
              </a:lnSpc>
            </a:pPr>
            <a:r>
              <a:rPr lang="en-US" sz="1600" dirty="0" smtClean="0"/>
              <a:t>VF performance peaks using ½ of one socket</a:t>
            </a:r>
          </a:p>
        </p:txBody>
      </p:sp>
      <p:sp>
        <p:nvSpPr>
          <p:cNvPr id="118806"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118807"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pic>
        <p:nvPicPr>
          <p:cNvPr id="28" name="Picture 27" descr="7_vf_ref.pdf"/>
          <p:cNvPicPr>
            <a:picLocks/>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200400" y="3886200"/>
            <a:ext cx="2743200" cy="2743200"/>
          </a:xfrm>
          <a:prstGeom prst="rect">
            <a:avLst/>
          </a:prstGeom>
        </p:spPr>
      </p:pic>
      <p:pic>
        <p:nvPicPr>
          <p:cNvPr id="29" name="Picture 28" descr="7_clovertown_ref.pdf"/>
          <p:cNvPicPr>
            <a:picLocks/>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200400" y="1143000"/>
            <a:ext cx="2743200" cy="2743200"/>
          </a:xfrm>
          <a:prstGeom prst="rect">
            <a:avLst/>
          </a:prstGeom>
        </p:spPr>
      </p:pic>
      <p:pic>
        <p:nvPicPr>
          <p:cNvPr id="30" name="Picture 29" descr="7_nehalem_ref.pdf"/>
          <p:cNvPicPr>
            <a:picLocks/>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8600" y="1143000"/>
            <a:ext cx="2743200" cy="2743200"/>
          </a:xfrm>
          <a:prstGeom prst="rect">
            <a:avLst/>
          </a:prstGeom>
        </p:spPr>
      </p:pic>
      <p:pic>
        <p:nvPicPr>
          <p:cNvPr id="31" name="Picture 30" descr="7_bgp_ref.pdf"/>
          <p:cNvPicPr>
            <a:picLocks/>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28600" y="3886200"/>
            <a:ext cx="2743200" cy="274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rLabTemplate">
  <a:themeElements>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MulticoreOptimization.pptx</Template>
  <TotalTime>3970</TotalTime>
  <Words>6351</Words>
  <Application>Microsoft Macintosh PowerPoint</Application>
  <PresentationFormat>On-screen Show (4:3)</PresentationFormat>
  <Paragraphs>1268</Paragraphs>
  <Slides>75</Slides>
  <Notes>9</Notes>
  <HiddenSlides>0</HiddenSlides>
  <MMClips>0</MMClips>
  <ScaleCrop>false</ScaleCrop>
  <HeadingPairs>
    <vt:vector size="4" baseType="variant">
      <vt:variant>
        <vt:lpstr>Design Template</vt:lpstr>
      </vt:variant>
      <vt:variant>
        <vt:i4>1</vt:i4>
      </vt:variant>
      <vt:variant>
        <vt:lpstr>Slide Titles</vt:lpstr>
      </vt:variant>
      <vt:variant>
        <vt:i4>75</vt:i4>
      </vt:variant>
    </vt:vector>
  </HeadingPairs>
  <TitlesOfParts>
    <vt:vector size="76" baseType="lpstr">
      <vt:lpstr>ParLabTemplate</vt:lpstr>
      <vt:lpstr>Stencil Computations on CPUs</vt:lpstr>
      <vt:lpstr>Outline</vt:lpstr>
      <vt:lpstr>Fundamentals</vt:lpstr>
      <vt:lpstr>Three Classes of Locality</vt:lpstr>
      <vt:lpstr>Arithmetic Intensity</vt:lpstr>
      <vt:lpstr>Roofline Model</vt:lpstr>
      <vt:lpstr>PDEs on Structured Grids: 7- and 27-point Stencils</vt:lpstr>
      <vt:lpstr>7-point Stencil</vt:lpstr>
      <vt:lpstr>Stencil Performance (reference code, double-precision, 2563, single node)</vt:lpstr>
      <vt:lpstr>Data Structure Transformations</vt:lpstr>
      <vt:lpstr>Code Transformations (1)</vt:lpstr>
      <vt:lpstr>Code Transformations (2)</vt:lpstr>
      <vt:lpstr>Auto-tuning</vt:lpstr>
      <vt:lpstr>Auto-tuned Stencil Performance (full tuning, double-precision, 2563, single node)</vt:lpstr>
      <vt:lpstr>Roofline Model</vt:lpstr>
      <vt:lpstr>27-point stencil</vt:lpstr>
      <vt:lpstr>Algorithmic Transformations</vt:lpstr>
      <vt:lpstr>Auto-tuned 27-point Stencil  (full tuning, double-precision, 2563, single node)</vt:lpstr>
      <vt:lpstr>27-point on Cell and GPU’s (full tuning, double-precision, 2563, single node)</vt:lpstr>
      <vt:lpstr>Lattice Boltzmann Methods: LBMHD</vt:lpstr>
      <vt:lpstr>LBMHD</vt:lpstr>
      <vt:lpstr>LBMHD</vt:lpstr>
      <vt:lpstr>LBMHD Stencil</vt:lpstr>
      <vt:lpstr>Results</vt:lpstr>
      <vt:lpstr>Performance Results (using 2048 nodes on each machine)</vt:lpstr>
      <vt:lpstr>Performance Results (using 2048 nodes on each machine)</vt:lpstr>
      <vt:lpstr>Performance Results (using 2048 nodes on each machine)</vt:lpstr>
      <vt:lpstr>Energy Results (using 2048 nodes on each machine)</vt:lpstr>
      <vt:lpstr>PDEs on Structured Grids: High-order Wave Equation Stencils</vt:lpstr>
      <vt:lpstr>8th Order Wave Equation (25-point stencil)</vt:lpstr>
      <vt:lpstr>Comparisons: High-order Wave Eqn. vs. LBMHD/7/27pt</vt:lpstr>
      <vt:lpstr>Reference Performance (single node, single-precision, 5123)</vt:lpstr>
      <vt:lpstr>Roofline Model</vt:lpstr>
      <vt:lpstr>Optimizations</vt:lpstr>
      <vt:lpstr>Optimized Performance (single node, single-precision, 5123)</vt:lpstr>
      <vt:lpstr>Other Architectures</vt:lpstr>
      <vt:lpstr>Vertical Transverse Isotropy (VTI)</vt:lpstr>
      <vt:lpstr>VTI Results</vt:lpstr>
      <vt:lpstr>Tilted Transverse Isotropy (VTI)</vt:lpstr>
      <vt:lpstr>Common Subexpression Elimination (CSE)</vt:lpstr>
      <vt:lpstr>Common Subexpression Elimination (CSE)</vt:lpstr>
      <vt:lpstr>Common Subexpression Elimination (CSE)</vt:lpstr>
      <vt:lpstr>TTI Results</vt:lpstr>
      <vt:lpstr>Energy Efficiency</vt:lpstr>
      <vt:lpstr>Distributed Memory Experiments</vt:lpstr>
      <vt:lpstr>CoDEx and Green Wave: HW/SW Co-Design for Wave Propagation</vt:lpstr>
      <vt:lpstr>background…</vt:lpstr>
      <vt:lpstr>Co-Design for Exascale (CoDEx)</vt:lpstr>
      <vt:lpstr>Green Wave Design</vt:lpstr>
      <vt:lpstr>Network-on-Chip</vt:lpstr>
      <vt:lpstr>Green Wave Performance</vt:lpstr>
      <vt:lpstr>Green Wave Efficiency</vt:lpstr>
      <vt:lpstr>Area and Power</vt:lpstr>
      <vt:lpstr>Future of Co-Design</vt:lpstr>
      <vt:lpstr>Alternate Algorithms (1)</vt:lpstr>
      <vt:lpstr>Alternate Algorithms (2)</vt:lpstr>
      <vt:lpstr>Summary</vt:lpstr>
      <vt:lpstr>Summary</vt:lpstr>
      <vt:lpstr>Questions?</vt:lpstr>
      <vt:lpstr>BACKUP SLIDES</vt:lpstr>
      <vt:lpstr>Roofline Model</vt:lpstr>
      <vt:lpstr>Roofline Model Basic Concept</vt:lpstr>
      <vt:lpstr>Roofline Model Basic Concept</vt:lpstr>
      <vt:lpstr>Roofline Model computational ceilings</vt:lpstr>
      <vt:lpstr>Roofline Model computational ceilings</vt:lpstr>
      <vt:lpstr>Roofline Model computational ceilings</vt:lpstr>
      <vt:lpstr>Roofline Model communication ceilings</vt:lpstr>
      <vt:lpstr>Roofline Model communication ceilings</vt:lpstr>
      <vt:lpstr>Roofline Model communication ceilings</vt:lpstr>
      <vt:lpstr>Roofline Model computation + communication ceilings</vt:lpstr>
      <vt:lpstr>Roofline Model locality walls</vt:lpstr>
      <vt:lpstr>Roofline Model locality walls</vt:lpstr>
      <vt:lpstr>Roofline Model locality walls</vt:lpstr>
      <vt:lpstr>Roofline Model locality walls</vt:lpstr>
      <vt:lpstr>Roofline Model locality walls</vt:lpstr>
    </vt:vector>
  </TitlesOfParts>
  <Company>Sam Williams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Autotuning Sparse Matrix and  Lattice-Boltzmann Kernels</dc:title>
  <dc:creator>Sam Williams</dc:creator>
  <cp:lastModifiedBy>Samuel Williams</cp:lastModifiedBy>
  <cp:revision>317</cp:revision>
  <cp:lastPrinted>2007-11-27T19:56:58Z</cp:lastPrinted>
  <dcterms:created xsi:type="dcterms:W3CDTF">2011-12-05T19:12:28Z</dcterms:created>
  <dcterms:modified xsi:type="dcterms:W3CDTF">2011-12-05T19:21:14Z</dcterms:modified>
</cp:coreProperties>
</file>