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13" r:id="rId2"/>
    <p:sldId id="875" r:id="rId3"/>
    <p:sldId id="883" r:id="rId4"/>
    <p:sldId id="876" r:id="rId5"/>
    <p:sldId id="881" r:id="rId6"/>
    <p:sldId id="861" r:id="rId7"/>
    <p:sldId id="895" r:id="rId8"/>
    <p:sldId id="855" r:id="rId9"/>
    <p:sldId id="864" r:id="rId10"/>
    <p:sldId id="869" r:id="rId11"/>
    <p:sldId id="888" r:id="rId12"/>
    <p:sldId id="890" r:id="rId13"/>
    <p:sldId id="856" r:id="rId14"/>
    <p:sldId id="857" r:id="rId15"/>
    <p:sldId id="871" r:id="rId16"/>
    <p:sldId id="860" r:id="rId17"/>
    <p:sldId id="878" r:id="rId18"/>
    <p:sldId id="833" r:id="rId19"/>
    <p:sldId id="834" r:id="rId20"/>
    <p:sldId id="836" r:id="rId21"/>
    <p:sldId id="840" r:id="rId22"/>
    <p:sldId id="894" r:id="rId23"/>
    <p:sldId id="852" r:id="rId24"/>
    <p:sldId id="853" r:id="rId25"/>
    <p:sldId id="882" r:id="rId26"/>
    <p:sldId id="854" r:id="rId27"/>
    <p:sldId id="879" r:id="rId28"/>
    <p:sldId id="874" r:id="rId29"/>
    <p:sldId id="898" r:id="rId30"/>
    <p:sldId id="877" r:id="rId31"/>
    <p:sldId id="884" r:id="rId32"/>
    <p:sldId id="885" r:id="rId33"/>
    <p:sldId id="891" r:id="rId34"/>
    <p:sldId id="892" r:id="rId35"/>
    <p:sldId id="893" r:id="rId36"/>
    <p:sldId id="886" r:id="rId37"/>
    <p:sldId id="897" r:id="rId38"/>
    <p:sldId id="8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thor Your Presentation" id="{16378913-E5ED-4281-BAF5-F1F938CB0BED}">
          <p14:sldIdLst>
            <p14:sldId id="513"/>
            <p14:sldId id="875"/>
            <p14:sldId id="883"/>
            <p14:sldId id="876"/>
            <p14:sldId id="881"/>
            <p14:sldId id="861"/>
            <p14:sldId id="895"/>
            <p14:sldId id="855"/>
            <p14:sldId id="864"/>
            <p14:sldId id="869"/>
            <p14:sldId id="888"/>
            <p14:sldId id="890"/>
            <p14:sldId id="856"/>
            <p14:sldId id="857"/>
            <p14:sldId id="871"/>
            <p14:sldId id="860"/>
            <p14:sldId id="878"/>
            <p14:sldId id="833"/>
            <p14:sldId id="834"/>
            <p14:sldId id="836"/>
            <p14:sldId id="840"/>
            <p14:sldId id="894"/>
            <p14:sldId id="852"/>
            <p14:sldId id="853"/>
            <p14:sldId id="882"/>
            <p14:sldId id="854"/>
            <p14:sldId id="879"/>
            <p14:sldId id="874"/>
            <p14:sldId id="898"/>
            <p14:sldId id="877"/>
            <p14:sldId id="884"/>
            <p14:sldId id="885"/>
            <p14:sldId id="891"/>
            <p14:sldId id="892"/>
            <p14:sldId id="893"/>
            <p14:sldId id="886"/>
            <p14:sldId id="897"/>
            <p14:sldId id="8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1C8"/>
    <a:srgbClr val="FFE2EB"/>
    <a:srgbClr val="FFD8E4"/>
    <a:srgbClr val="FFF3F3"/>
    <a:srgbClr val="FFD1DE"/>
    <a:srgbClr val="B6A520"/>
    <a:srgbClr val="C77610"/>
    <a:srgbClr val="824C08"/>
    <a:srgbClr val="9B5C0C"/>
    <a:srgbClr val="A7641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271" autoAdjust="0"/>
  </p:normalViewPr>
  <p:slideViewPr>
    <p:cSldViewPr>
      <p:cViewPr>
        <p:scale>
          <a:sx n="94" d="100"/>
          <a:sy n="94" d="100"/>
        </p:scale>
        <p:origin x="-65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362D-FDF5-5B46-9DB2-C9A3C9D34C05}" type="datetimeFigureOut">
              <a:rPr lang="en-US" smtClean="0"/>
              <a:pPr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8D2E-235B-7847-B817-83C359942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6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10/28/15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broadcast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2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7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enumeration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1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are computing</a:t>
            </a:r>
            <a:r>
              <a:rPr lang="en-US" baseline="0" dirty="0" smtClean="0"/>
              <a:t> clustering coefficient, then we still need to count open wedges, don’t we?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1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2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create replicates. Penalty: more SUMMA stages. Input and output same distribution … 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b = n/</a:t>
            </a:r>
            <a:r>
              <a:rPr lang="en-US" dirty="0" err="1" smtClean="0"/>
              <a:t>sqrt</a:t>
            </a:r>
            <a:r>
              <a:rPr lang="en-US" dirty="0" smtClean="0"/>
              <a:t>(pc)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broadcast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2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broadcast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2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 = L + U splitting need not be into lower triangular</a:t>
            </a:r>
          </a:p>
          <a:p>
            <a:r>
              <a:rPr lang="en-US" dirty="0" smtClean="0"/>
              <a:t>L and upper triangular U. An alternative is to not order rows</a:t>
            </a:r>
          </a:p>
          <a:p>
            <a:r>
              <a:rPr lang="en-US" dirty="0" smtClean="0"/>
              <a:t>of A by vertex degree, but rather to identify a total ordering</a:t>
            </a:r>
          </a:p>
          <a:p>
            <a:r>
              <a:rPr lang="en-US" dirty="0" smtClean="0"/>
              <a:t>perm of the vertices that is consistent with vertex degree. For</a:t>
            </a:r>
          </a:p>
          <a:p>
            <a:r>
              <a:rPr lang="en-US" dirty="0" smtClean="0"/>
              <a:t>each symmetric nonzero pair A(</a:t>
            </a:r>
            <a:r>
              <a:rPr lang="en-US" dirty="0" err="1" smtClean="0"/>
              <a:t>i</a:t>
            </a:r>
            <a:r>
              <a:rPr lang="en-US" dirty="0" smtClean="0"/>
              <a:t>, j) = A(j, </a:t>
            </a:r>
            <a:r>
              <a:rPr lang="en-US" dirty="0" err="1" smtClean="0"/>
              <a:t>i</a:t>
            </a:r>
            <a:r>
              <a:rPr lang="en-US" dirty="0" smtClean="0"/>
              <a:t>) = 1 one can</a:t>
            </a:r>
          </a:p>
          <a:p>
            <a:r>
              <a:rPr lang="en-US" dirty="0" smtClean="0"/>
              <a:t>put one of them into L and the other into U depending on the</a:t>
            </a:r>
          </a:p>
          <a:p>
            <a:r>
              <a:rPr lang="en-US" dirty="0" smtClean="0"/>
              <a:t>ordering of perm(</a:t>
            </a:r>
            <a:r>
              <a:rPr lang="en-US" dirty="0" err="1" smtClean="0"/>
              <a:t>i</a:t>
            </a:r>
            <a:r>
              <a:rPr lang="en-US" dirty="0" smtClean="0"/>
              <a:t>) and perm(j).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9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02CBD4-0614-2347-8E9A-5E1655A26F91}" type="datetime1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5">
              <a:lumMod val="75000"/>
              <a:alpha val="1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Schoolbook"/>
              <a:cs typeface="Century Schoolbook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210" y="6429998"/>
            <a:ext cx="91440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Schoolbook"/>
              <a:cs typeface="Century Schoolbook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Schoolbook"/>
                <a:cs typeface="Century Schoolbook"/>
              </a:rPr>
              <a:t>       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fld id="{2CD8E7FB-1DF1-8042-AAD3-F2BCD0F854EA}" type="datetime1">
              <a:rPr lang="en-US" smtClean="0"/>
              <a:t>10/28/15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buSzPct val="75000"/>
              <a:buFont typeface="Wingdings" charset="2"/>
              <a:buChar char=""/>
              <a:defRPr sz="2800">
                <a:solidFill>
                  <a:srgbClr val="262626"/>
                </a:solidFill>
                <a:latin typeface="Century Schoolbook"/>
                <a:cs typeface="Century Schoolbook"/>
              </a:defRPr>
            </a:lvl1pPr>
            <a:lvl2pPr>
              <a:defRPr sz="2400">
                <a:solidFill>
                  <a:srgbClr val="262626"/>
                </a:solidFill>
                <a:latin typeface="Century Schoolbook"/>
                <a:cs typeface="Century Schoolbook"/>
              </a:defRPr>
            </a:lvl2pPr>
            <a:lvl3pPr>
              <a:defRPr sz="2000">
                <a:solidFill>
                  <a:srgbClr val="262626"/>
                </a:solidFill>
                <a:latin typeface="Century Schoolbook"/>
                <a:cs typeface="Century Schoolbook"/>
              </a:defRPr>
            </a:lvl3pPr>
            <a:lvl4pPr>
              <a:defRPr>
                <a:solidFill>
                  <a:srgbClr val="262626"/>
                </a:solidFill>
                <a:latin typeface="Century Schoolbook"/>
                <a:cs typeface="Century Schoolbook"/>
              </a:defRPr>
            </a:lvl4pPr>
            <a:lvl5pPr>
              <a:defRPr>
                <a:solidFill>
                  <a:srgbClr val="262626"/>
                </a:solidFill>
                <a:latin typeface="Century Schoolbook"/>
                <a:cs typeface="Century School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0" y="122865"/>
            <a:ext cx="7924800" cy="685800"/>
          </a:xfrm>
        </p:spPr>
        <p:txBody>
          <a:bodyPr anchor="ctr" anchorCtr="0">
            <a:normAutofit/>
          </a:bodyPr>
          <a:lstStyle>
            <a:lvl1pPr algn="ctr">
              <a:defRPr sz="3000" b="0">
                <a:solidFill>
                  <a:srgbClr val="262626"/>
                </a:solidFill>
                <a:latin typeface="Century Schoolbook"/>
                <a:cs typeface="Century School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422136"/>
            <a:ext cx="9144000" cy="54864"/>
          </a:xfrm>
          <a:prstGeom prst="rect">
            <a:avLst/>
          </a:prstGeom>
          <a:solidFill>
            <a:srgbClr val="E46C0A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Schoolbook"/>
              <a:cs typeface="Century Schoolbook"/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2" cstate="print"/>
          <a:srcRect l="1686" t="29074" r="1432"/>
          <a:stretch/>
        </p:blipFill>
        <p:spPr>
          <a:xfrm>
            <a:off x="1219202" y="914400"/>
            <a:ext cx="7949125" cy="103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/>
          <a:srcRect l="5182" t="5082" r="6444" b="9001"/>
          <a:stretch/>
        </p:blipFill>
        <p:spPr>
          <a:xfrm>
            <a:off x="-6894" y="914400"/>
            <a:ext cx="1236891" cy="944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77000"/>
            <a:ext cx="457200" cy="4193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594C-374F-BA40-B67E-90CB41051B36}" type="datetime1">
              <a:rPr lang="en-US" smtClean="0"/>
              <a:t>10/28/15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1"/>
            <a:ext cx="9143999" cy="4309870"/>
          </a:xfrm>
          <a:prstGeom prst="rect">
            <a:avLst/>
          </a:prstGeom>
          <a:solidFill>
            <a:schemeClr val="accent4">
              <a:lumMod val="50000"/>
              <a:alpha val="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610600" cy="1676400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Parallel </a:t>
            </a:r>
            <a:r>
              <a:rPr lang="en-US" sz="2800" dirty="0">
                <a:solidFill>
                  <a:srgbClr val="0000FF"/>
                </a:solidFill>
              </a:rPr>
              <a:t>Sparse Matrix-Matrix Multiplication and Its Use in </a:t>
            </a:r>
            <a:r>
              <a:rPr lang="en-US" sz="2800" dirty="0" smtClean="0">
                <a:solidFill>
                  <a:srgbClr val="0000FF"/>
                </a:solidFill>
              </a:rPr>
              <a:t>Triangle Counting and Enumeration</a:t>
            </a:r>
            <a:endParaRPr lang="en-US" sz="2800" b="0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3269" y="2210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3" cstate="print"/>
          <a:srcRect l="1686" t="29074" r="1432"/>
          <a:stretch/>
        </p:blipFill>
        <p:spPr>
          <a:xfrm>
            <a:off x="1219202" y="1648882"/>
            <a:ext cx="7949125" cy="103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/>
          <a:srcRect l="5182" t="5082" r="6444" b="9001"/>
          <a:stretch/>
        </p:blipFill>
        <p:spPr>
          <a:xfrm>
            <a:off x="-6894" y="1648882"/>
            <a:ext cx="1236891" cy="94488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3" cstate="print"/>
          <a:srcRect l="1686" t="29074" r="1432"/>
          <a:stretch/>
        </p:blipFill>
        <p:spPr>
          <a:xfrm>
            <a:off x="1219202" y="6068482"/>
            <a:ext cx="7949125" cy="1037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/>
          <a:srcRect l="5182" t="5082" r="6444" b="9001"/>
          <a:stretch/>
        </p:blipFill>
        <p:spPr>
          <a:xfrm>
            <a:off x="-6894" y="6068482"/>
            <a:ext cx="1236891" cy="94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4362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Ariful Azad </a:t>
            </a:r>
          </a:p>
          <a:p>
            <a:r>
              <a:rPr lang="en-US" sz="2400" dirty="0" smtClean="0">
                <a:latin typeface="Century Schoolbook"/>
                <a:cs typeface="Century Schoolbook"/>
              </a:rPr>
              <a:t>Lawrence Berkeley National Laboratory</a:t>
            </a:r>
            <a:endParaRPr lang="en-US" sz="2400" dirty="0">
              <a:latin typeface="Century Schoolbook"/>
              <a:cs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62439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SIAM ALA 2015, Atlanta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391400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00" y="-13510"/>
            <a:ext cx="1842312" cy="168991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3" cstate="print"/>
          <a:srcRect l="1686" t="29074" r="1432"/>
          <a:stretch/>
        </p:blipFill>
        <p:spPr>
          <a:xfrm>
            <a:off x="1226096" y="1648882"/>
            <a:ext cx="7949125" cy="1037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/>
          <a:srcRect l="5182" t="5082" r="6444" b="9001"/>
          <a:stretch/>
        </p:blipFill>
        <p:spPr>
          <a:xfrm>
            <a:off x="0" y="1648882"/>
            <a:ext cx="1236891" cy="944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9600" y="4620161"/>
            <a:ext cx="8387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collaboration with</a:t>
            </a:r>
          </a:p>
          <a:p>
            <a:r>
              <a:rPr lang="en-US" sz="2000" dirty="0" smtClean="0"/>
              <a:t>Grey Ballard (Sandia), </a:t>
            </a:r>
            <a:r>
              <a:rPr lang="en-US" sz="2000" dirty="0" err="1" smtClean="0"/>
              <a:t>Aydin</a:t>
            </a:r>
            <a:r>
              <a:rPr lang="en-US" sz="2000" dirty="0" smtClean="0"/>
              <a:t> </a:t>
            </a:r>
            <a:r>
              <a:rPr lang="en-US" sz="2000" dirty="0" err="1" smtClean="0"/>
              <a:t>Buluc</a:t>
            </a:r>
            <a:r>
              <a:rPr lang="en-US" sz="2000" dirty="0" smtClean="0"/>
              <a:t> (LBNL), James </a:t>
            </a:r>
            <a:r>
              <a:rPr lang="en-US" sz="2000" dirty="0" err="1" smtClean="0"/>
              <a:t>Demmel</a:t>
            </a:r>
            <a:r>
              <a:rPr lang="en-US" sz="2000" dirty="0" smtClean="0"/>
              <a:t> (UC Berkeley), </a:t>
            </a:r>
          </a:p>
          <a:p>
            <a:r>
              <a:rPr lang="en-US" sz="2000" dirty="0" smtClean="0"/>
              <a:t>John Gilbert (UCSB), Laura </a:t>
            </a:r>
            <a:r>
              <a:rPr lang="en-US" sz="2000" dirty="0" err="1" smtClean="0"/>
              <a:t>Grigori</a:t>
            </a:r>
            <a:r>
              <a:rPr lang="en-US" sz="2000" dirty="0" smtClean="0"/>
              <a:t> (INRIA), </a:t>
            </a:r>
            <a:r>
              <a:rPr lang="en-US" sz="2000" dirty="0" err="1" smtClean="0"/>
              <a:t>Oded</a:t>
            </a:r>
            <a:r>
              <a:rPr lang="en-US" sz="2000" dirty="0" smtClean="0"/>
              <a:t> Schwartz (Hebrew University), </a:t>
            </a:r>
          </a:p>
          <a:p>
            <a:r>
              <a:rPr lang="en-US" sz="2000" dirty="0" smtClean="0"/>
              <a:t>Sivan Toledo(Tel Aviv University), Samuel Williams(LBNL)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28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 smtClean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Communication Cost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execu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"/>
          <a:stretch/>
        </p:blipFill>
        <p:spPr>
          <a:xfrm>
            <a:off x="457200" y="3810000"/>
            <a:ext cx="4724400" cy="24943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5901" y="1066800"/>
            <a:ext cx="178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Broadcast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(row/column)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434" y="1143000"/>
            <a:ext cx="2573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Most expensive step</a:t>
            </a:r>
            <a:endParaRPr lang="en-US" sz="2000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30868"/>
            <a:ext cx="210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Communication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231432" y="2344622"/>
            <a:ext cx="94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layers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467600" y="1752600"/>
            <a:ext cx="0" cy="17526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486400" y="4812268"/>
            <a:ext cx="1879600" cy="902732"/>
            <a:chOff x="7037388" y="1066800"/>
            <a:chExt cx="1879600" cy="902732"/>
          </a:xfrm>
        </p:grpSpPr>
        <p:sp>
          <p:nvSpPr>
            <p:cNvPr id="25" name="TextBox 24"/>
            <p:cNvSpPr txBox="1"/>
            <p:nvPr/>
          </p:nvSpPr>
          <p:spPr>
            <a:xfrm>
              <a:off x="7113588" y="1600200"/>
              <a:ext cx="155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Processor Grid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4021336"/>
                </p:ext>
              </p:extLst>
            </p:nvPr>
          </p:nvGraphicFramePr>
          <p:xfrm>
            <a:off x="7037388" y="1066800"/>
            <a:ext cx="187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4" name="Equation" r:id="rId5" imgW="1104900" imgH="254000" progId="Equation.3">
                    <p:embed/>
                  </p:oleObj>
                </mc:Choice>
                <mc:Fallback>
                  <p:oleObj name="Equation" r:id="rId5" imgW="11049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37388" y="1066800"/>
                          <a:ext cx="1879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7" name="Straight Arrow Connector 26"/>
          <p:cNvCxnSpPr/>
          <p:nvPr/>
        </p:nvCxnSpPr>
        <p:spPr>
          <a:xfrm flipH="1" flipV="1">
            <a:off x="8305800" y="1752600"/>
            <a:ext cx="10012" cy="14478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7961805" y="2312995"/>
            <a:ext cx="116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threads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71676"/>
              </p:ext>
            </p:extLst>
          </p:nvPr>
        </p:nvGraphicFramePr>
        <p:xfrm>
          <a:off x="457200" y="1752600"/>
          <a:ext cx="6248400" cy="1798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530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#broadcasts targeted to each process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(synchronization points / SUMMA stages)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#processes participating in each broadcasts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(communicator size)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Total data received in all  broadcasts (process)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1060"/>
              </p:ext>
            </p:extLst>
          </p:nvPr>
        </p:nvGraphicFramePr>
        <p:xfrm>
          <a:off x="5867400" y="1981200"/>
          <a:ext cx="712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Equation" r:id="rId7" imgW="419100" imgH="254000" progId="Equation.3">
                  <p:embed/>
                </p:oleObj>
              </mc:Choice>
              <mc:Fallback>
                <p:oleObj name="Equation" r:id="rId7" imgW="419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1981200"/>
                        <a:ext cx="7127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712659"/>
              </p:ext>
            </p:extLst>
          </p:nvPr>
        </p:nvGraphicFramePr>
        <p:xfrm>
          <a:off x="5867400" y="2667000"/>
          <a:ext cx="712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Equation" r:id="rId9" imgW="419100" imgH="254000" progId="Equation.3">
                  <p:embed/>
                </p:oleObj>
              </mc:Choice>
              <mc:Fallback>
                <p:oleObj name="Equation" r:id="rId9" imgW="419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2667000"/>
                        <a:ext cx="7127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792303"/>
              </p:ext>
            </p:extLst>
          </p:nvPr>
        </p:nvGraphicFramePr>
        <p:xfrm>
          <a:off x="5562600" y="3157538"/>
          <a:ext cx="10795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10" imgW="635000" imgH="254000" progId="Equation.3">
                  <p:embed/>
                </p:oleObj>
              </mc:Choice>
              <mc:Fallback>
                <p:oleObj name="Equation" r:id="rId10" imgW="635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62600" y="3157538"/>
                        <a:ext cx="1079500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6858000" y="1752600"/>
            <a:ext cx="0" cy="1828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43019" y="3657600"/>
            <a:ext cx="2799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Threading decreases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Network card contention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010400" y="1752600"/>
            <a:ext cx="0" cy="137160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 descr="Timebreak-Scale26-G500-819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6" r="-15436"/>
          <a:stretch>
            <a:fillRect/>
          </a:stretch>
        </p:blipFill>
        <p:spPr>
          <a:xfrm>
            <a:off x="457200" y="1600200"/>
            <a:ext cx="7928101" cy="4800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3D algorithms gain performance?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23890"/>
            <a:ext cx="848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On 8,192 </a:t>
            </a:r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cores of Titan when multiplying two scale 26 G500 matrices.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1752600"/>
            <a:ext cx="1066800" cy="4343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9400" y="1981200"/>
            <a:ext cx="2519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 fixed #layers (c)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Increased #threads (t)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reduces runtime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810000"/>
            <a:ext cx="3124200" cy="2286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 descr="Timebreak-Scale26-G500-819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6" r="-15436"/>
          <a:stretch>
            <a:fillRect/>
          </a:stretch>
        </p:blipFill>
        <p:spPr>
          <a:xfrm>
            <a:off x="457200" y="1600200"/>
            <a:ext cx="7928101" cy="4800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3D algorithms gain performance?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23890"/>
            <a:ext cx="848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On 8,192 </a:t>
            </a:r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cores of Titan when multiplying two scale 26 G500 matrices.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6896" y="1752600"/>
            <a:ext cx="313944" cy="4343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1752600"/>
            <a:ext cx="847344" cy="43434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4088" y="1752600"/>
            <a:ext cx="856488" cy="43434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97376" y="4038600"/>
            <a:ext cx="856488" cy="2057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77688" y="4038600"/>
            <a:ext cx="856488" cy="2057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44488" y="4038600"/>
            <a:ext cx="457200" cy="20574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9400" y="1981200"/>
            <a:ext cx="2421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 fixed #threads (t)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Increased #layers (c)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reduces runtime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SpGEMM</a:t>
            </a:r>
            <a:r>
              <a:rPr lang="en-US" dirty="0" smtClean="0"/>
              <a:t> </a:t>
            </a:r>
            <a:r>
              <a:rPr lang="en-US" dirty="0"/>
              <a:t>performance (matrix squaring) </a:t>
            </a:r>
          </a:p>
        </p:txBody>
      </p:sp>
      <p:pic>
        <p:nvPicPr>
          <p:cNvPr id="6" name="Picture 5" descr="nlpkkt160_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87" y="1539164"/>
            <a:ext cx="5891414" cy="483623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311400" y="2129136"/>
            <a:ext cx="1143000" cy="461664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" y="2209800"/>
            <a:ext cx="196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 (non-threaded) is the previous state-of-the art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5908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(threaded) – first presented here – beats it by 8X at large concurrencies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86000" y="3695700"/>
            <a:ext cx="2641600" cy="10287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066800"/>
            <a:ext cx="89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Squaring nlpkkt160 on Edison:  1.2 billion </a:t>
            </a:r>
            <a:r>
              <a:rPr lang="en-US" sz="2400" dirty="0" err="1" smtClean="0">
                <a:solidFill>
                  <a:srgbClr val="0000FF"/>
                </a:solidFill>
                <a:latin typeface="Century Schoolbook"/>
                <a:cs typeface="Century Schoolbook"/>
              </a:rPr>
              <a:t>nonzeros</a:t>
            </a:r>
            <a:r>
              <a:rPr lang="en-US" sz="24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 in the A</a:t>
            </a:r>
            <a:r>
              <a:rPr lang="en-US" sz="2400" baseline="30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2</a:t>
            </a:r>
            <a:endParaRPr lang="en-US" sz="2400" baseline="30000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93185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 descr="realmats_scal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9" b="-2369"/>
          <a:stretch>
            <a:fillRect/>
          </a:stretch>
        </p:blipFill>
        <p:spPr>
          <a:xfrm>
            <a:off x="457200" y="1572139"/>
            <a:ext cx="7848600" cy="475246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 </a:t>
            </a:r>
            <a:r>
              <a:rPr lang="en-US" dirty="0" err="1"/>
              <a:t>SpGEMM</a:t>
            </a:r>
            <a:r>
              <a:rPr lang="en-US" dirty="0"/>
              <a:t> performance </a:t>
            </a:r>
            <a:r>
              <a:rPr lang="en-US" dirty="0" smtClean="0"/>
              <a:t>(matrix squaring)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722437"/>
            <a:ext cx="2253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It-2004 (web crawl)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nz</a:t>
            </a:r>
            <a:r>
              <a:rPr lang="en-US" sz="2000" b="1" dirty="0" smtClean="0">
                <a:solidFill>
                  <a:srgbClr val="FF0000"/>
                </a:solidFill>
              </a:rPr>
              <a:t>(A) = 1.1 billion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nz</a:t>
            </a:r>
            <a:r>
              <a:rPr lang="en-US" sz="2000" b="1" dirty="0" smtClean="0">
                <a:solidFill>
                  <a:srgbClr val="FF0000"/>
                </a:solidFill>
              </a:rPr>
              <a:t>(A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) = 14 billion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027237"/>
            <a:ext cx="2971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51650" y="2098972"/>
            <a:ext cx="6380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2027237"/>
            <a:ext cx="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484437"/>
            <a:ext cx="6380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14x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7428" y="1143000"/>
            <a:ext cx="4912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3D </a:t>
            </a:r>
            <a:r>
              <a:rPr lang="en-US" sz="2400" dirty="0" err="1" smtClean="0">
                <a:solidFill>
                  <a:srgbClr val="0000FF"/>
                </a:solidFill>
              </a:rPr>
              <a:t>SpGEMM</a:t>
            </a:r>
            <a:r>
              <a:rPr lang="en-US" sz="2400" dirty="0" smtClean="0">
                <a:solidFill>
                  <a:srgbClr val="0000FF"/>
                </a:solidFill>
              </a:rPr>
              <a:t> with c=16, t=6 on Edison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 </a:t>
            </a:r>
            <a:r>
              <a:rPr lang="en-US" dirty="0" err="1"/>
              <a:t>SpGEMM</a:t>
            </a:r>
            <a:r>
              <a:rPr lang="en-US" dirty="0"/>
              <a:t> performance </a:t>
            </a:r>
            <a:r>
              <a:rPr lang="en-US" dirty="0" smtClean="0"/>
              <a:t>(AMG </a:t>
            </a:r>
            <a:r>
              <a:rPr lang="en-US" sz="3200" dirty="0"/>
              <a:t>coarsening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066800"/>
            <a:ext cx="8686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Galerkin triple product in Algebraic Multigrid (AMG)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>
                <a:latin typeface="Century Schoolbook"/>
                <a:cs typeface="Century Schoolbook"/>
              </a:rPr>
              <a:t>A</a:t>
            </a:r>
            <a:r>
              <a:rPr lang="en-US" sz="2200" b="1" baseline="-25000" dirty="0" err="1" smtClean="0">
                <a:latin typeface="Century Schoolbook"/>
                <a:cs typeface="Century Schoolbook"/>
              </a:rPr>
              <a:t>coarse</a:t>
            </a:r>
            <a:r>
              <a:rPr lang="en-US" sz="2200" b="1" dirty="0" smtClean="0">
                <a:latin typeface="Century Schoolbook"/>
                <a:cs typeface="Century Schoolbook"/>
              </a:rPr>
              <a:t> = R</a:t>
            </a:r>
            <a:r>
              <a:rPr lang="en-US" sz="2200" b="1" baseline="30000" dirty="0" smtClean="0">
                <a:latin typeface="Century Schoolbook"/>
                <a:cs typeface="Century Schoolbook"/>
              </a:rPr>
              <a:t>T </a:t>
            </a:r>
            <a:r>
              <a:rPr lang="en-US" sz="2200" b="1" dirty="0" err="1" smtClean="0">
                <a:latin typeface="Century Schoolbook"/>
                <a:cs typeface="Century Schoolbook"/>
              </a:rPr>
              <a:t>A</a:t>
            </a:r>
            <a:r>
              <a:rPr lang="en-US" sz="2200" b="1" baseline="-25000" dirty="0" err="1" smtClean="0">
                <a:latin typeface="Century Schoolbook"/>
                <a:cs typeface="Century Schoolbook"/>
              </a:rPr>
              <a:t>fine</a:t>
            </a:r>
            <a:r>
              <a:rPr lang="en-US" sz="2200" b="1" baseline="-25000" dirty="0" smtClean="0">
                <a:latin typeface="Century Schoolbook"/>
                <a:cs typeface="Century Schoolbook"/>
              </a:rPr>
              <a:t> </a:t>
            </a:r>
            <a:r>
              <a:rPr lang="en-US" sz="2200" b="1" dirty="0" smtClean="0">
                <a:latin typeface="Century Schoolbook"/>
                <a:cs typeface="Century Schoolbook"/>
              </a:rPr>
              <a:t>R</a:t>
            </a:r>
            <a:r>
              <a:rPr lang="en-US" sz="2200" dirty="0" smtClean="0">
                <a:latin typeface="Century Schoolbook"/>
                <a:cs typeface="Century Schoolbook"/>
              </a:rPr>
              <a:t> where </a:t>
            </a:r>
            <a:r>
              <a:rPr lang="en-US" sz="22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R is the restriction matrix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R constructed via distance-2 maximal independent set (MIS)</a:t>
            </a:r>
            <a:endParaRPr lang="en-US" sz="2200" dirty="0">
              <a:latin typeface="Century Schoolbook"/>
              <a:cs typeface="Century School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5412" y="5867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showing the first product (</a:t>
            </a:r>
            <a:r>
              <a:rPr lang="en-US" dirty="0" smtClean="0"/>
              <a:t>R</a:t>
            </a:r>
            <a:r>
              <a:rPr lang="en-US" baseline="30000" dirty="0" smtClean="0"/>
              <a:t>T</a:t>
            </a:r>
            <a:r>
              <a:rPr lang="en-US" dirty="0" smtClean="0"/>
              <a:t>A)</a:t>
            </a:r>
            <a:endParaRPr lang="en-US" dirty="0"/>
          </a:p>
        </p:txBody>
      </p:sp>
      <p:pic>
        <p:nvPicPr>
          <p:cNvPr id="10" name="Content Placeholder 7" descr="rop_NaluR3_scal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2" r="-19062"/>
          <a:stretch>
            <a:fillRect/>
          </a:stretch>
        </p:blipFill>
        <p:spPr>
          <a:xfrm>
            <a:off x="1518025" y="2667000"/>
            <a:ext cx="5209370" cy="3154363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6093012" y="3581400"/>
            <a:ext cx="0" cy="1828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3012" y="3886200"/>
            <a:ext cx="14507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3D is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16x faster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than 2D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 descr="nlpkkt160_Trilino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48" r="-13248"/>
          <a:stretch>
            <a:fillRect/>
          </a:stretch>
        </p:blipFill>
        <p:spPr>
          <a:xfrm>
            <a:off x="-304800" y="2590800"/>
            <a:ext cx="5788773" cy="3505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 </a:t>
            </a:r>
            <a:r>
              <a:rPr lang="en-US" dirty="0" err="1"/>
              <a:t>SpGEMM</a:t>
            </a:r>
            <a:r>
              <a:rPr lang="en-US" dirty="0"/>
              <a:t> performance (AMG </a:t>
            </a:r>
            <a:r>
              <a:rPr lang="en-US" sz="3200" dirty="0"/>
              <a:t>coarsening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1143000"/>
            <a:ext cx="8686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latin typeface="Century Schoolbook"/>
                <a:cs typeface="Century Schoolbook"/>
              </a:rPr>
              <a:t>Comparing performance with </a:t>
            </a:r>
            <a:r>
              <a:rPr lang="en-US" sz="2200" dirty="0" err="1" smtClean="0">
                <a:latin typeface="Century Schoolbook"/>
                <a:cs typeface="Century Schoolbook"/>
              </a:rPr>
              <a:t>EpetraExt</a:t>
            </a:r>
            <a:r>
              <a:rPr lang="en-US" sz="2200" dirty="0" smtClean="0">
                <a:latin typeface="Century Schoolbook"/>
                <a:cs typeface="Century Schoolbook"/>
              </a:rPr>
              <a:t> package of </a:t>
            </a:r>
            <a:r>
              <a:rPr lang="en-US" sz="2200" dirty="0" err="1" smtClean="0">
                <a:latin typeface="Century Schoolbook"/>
                <a:cs typeface="Century Schoolbook"/>
              </a:rPr>
              <a:t>Trilinos</a:t>
            </a:r>
            <a:endParaRPr lang="en-US" sz="2200" dirty="0" smtClean="0">
              <a:latin typeface="Century Schoolbook"/>
              <a:cs typeface="Century Schoolboo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5334000"/>
            <a:ext cx="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5181600"/>
            <a:ext cx="482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543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</a:t>
            </a:r>
            <a:r>
              <a:rPr lang="en-US" sz="2400" dirty="0" smtClean="0">
                <a:solidFill>
                  <a:srgbClr val="0000FF"/>
                </a:solidFill>
              </a:rPr>
              <a:t> computation with nlpkkt160 on Edison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781687"/>
            <a:ext cx="3733800" cy="27084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Notes: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latin typeface="Century Schoolbook"/>
                <a:cs typeface="Century Schoolbook"/>
              </a:rPr>
              <a:t>EpetraExt</a:t>
            </a:r>
            <a:r>
              <a:rPr lang="en-US" sz="2000" dirty="0" smtClean="0">
                <a:latin typeface="Century Schoolbook"/>
                <a:cs typeface="Century Schoolbook"/>
              </a:rPr>
              <a:t> runs up to 3x faster when computing AR, 3D is less sensitive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Century Schoolbook"/>
                <a:cs typeface="Century Schoolbook"/>
              </a:rPr>
              <a:t> 1D decomposition </a:t>
            </a:r>
            <a:r>
              <a:rPr lang="en-US" sz="2000" dirty="0">
                <a:latin typeface="Century Schoolbook"/>
                <a:cs typeface="Century Schoolbook"/>
              </a:rPr>
              <a:t>used by </a:t>
            </a:r>
            <a:r>
              <a:rPr lang="en-US" sz="2000" dirty="0" err="1" smtClean="0">
                <a:latin typeface="Century Schoolbook"/>
                <a:cs typeface="Century Schoolbook"/>
              </a:rPr>
              <a:t>EpetraExt</a:t>
            </a:r>
            <a:r>
              <a:rPr lang="en-US" sz="2000" dirty="0" smtClean="0">
                <a:latin typeface="Century Schoolbook"/>
                <a:cs typeface="Century Schoolbook"/>
              </a:rPr>
              <a:t> performs better on matrices with good separators.   </a:t>
            </a:r>
          </a:p>
        </p:txBody>
      </p:sp>
    </p:spTree>
    <p:extLst>
      <p:ext uri="{BB962C8B-B14F-4D97-AF65-F5344CB8AC3E}">
        <p14:creationId xmlns:p14="http://schemas.microsoft.com/office/powerpoint/2010/main" val="3790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2438401"/>
            <a:ext cx="5943600" cy="2209799"/>
          </a:xfrm>
          <a:solidFill>
            <a:srgbClr val="3366FF">
              <a:alpha val="18000"/>
            </a:srgbClr>
          </a:solidFill>
          <a:ln>
            <a:solidFill>
              <a:srgbClr val="3366FF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Application of </a:t>
            </a:r>
            <a:r>
              <a:rPr lang="en-US" dirty="0" err="1" smtClean="0">
                <a:solidFill>
                  <a:schemeClr val="tx1"/>
                </a:solidFill>
              </a:rPr>
              <a:t>SpGEMM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Triangle Counting/Enumeration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5410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err="1"/>
              <a:t>A.Azad</a:t>
            </a:r>
            <a:r>
              <a:rPr lang="en-US" sz="2000" dirty="0"/>
              <a:t>, A. </a:t>
            </a:r>
            <a:r>
              <a:rPr lang="en-US" sz="2000" dirty="0" err="1"/>
              <a:t>Buluc</a:t>
            </a:r>
            <a:r>
              <a:rPr lang="en-US" sz="2000" dirty="0"/>
              <a:t>, J. Gilbert. Parallel Triangle Counting and Enumeration using Matrix Algebra. IPDPS Workshops, 2015]</a:t>
            </a:r>
          </a:p>
        </p:txBody>
      </p:sp>
    </p:spTree>
    <p:extLst>
      <p:ext uri="{BB962C8B-B14F-4D97-AF65-F5344CB8AC3E}">
        <p14:creationId xmlns:p14="http://schemas.microsoft.com/office/powerpoint/2010/main" val="376715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Triangles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295400"/>
            <a:ext cx="1872043" cy="2499358"/>
            <a:chOff x="481695" y="1277948"/>
            <a:chExt cx="1872043" cy="2499358"/>
          </a:xfrm>
        </p:grpSpPr>
        <p:sp>
          <p:nvSpPr>
            <p:cNvPr id="7" name="Rectangle 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2800" kern="0" smtClean="0">
                <a:solidFill>
                  <a:srgbClr val="000000"/>
                </a:solidFill>
                <a:latin typeface="Verdana" pitchFamily="34" charset="0"/>
                <a:ea typeface="ＭＳ Ｐゴシック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5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6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1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2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4</a:t>
                </a:r>
              </a:p>
            </p:txBody>
          </p:sp>
          <p:cxnSp>
            <p:nvCxnSpPr>
              <p:cNvPr id="16" name="Straight Connector 15"/>
              <p:cNvCxnSpPr>
                <a:stCxn id="15" idx="2"/>
                <a:endCxn id="10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2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2" idx="5"/>
                <a:endCxn id="10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>
                <a:stCxn id="12" idx="4"/>
                <a:endCxn id="11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" idx="3"/>
                <a:endCxn id="11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1" idx="3"/>
                <a:endCxn id="13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11" idx="5"/>
                <a:endCxn id="14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4" name="TextBox 23"/>
          <p:cNvSpPr txBox="1"/>
          <p:nvPr/>
        </p:nvSpPr>
        <p:spPr>
          <a:xfrm>
            <a:off x="3146003" y="4063186"/>
            <a:ext cx="5769397" cy="2185214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45000"/>
              </a:spcBef>
              <a:spcAft>
                <a:spcPct val="0"/>
              </a:spcAft>
              <a:defRPr/>
            </a:pPr>
            <a:r>
              <a:rPr lang="en-US" sz="2000" u="sng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Clustering coefficient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marL="342900" indent="-342900" defTabSz="914400" fontAlgn="base"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(wedge </a:t>
            </a: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-j-k makes a triangle with edge </a:t>
            </a:r>
            <a:r>
              <a:rPr lang="en-US" sz="2000" kern="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-k)</a:t>
            </a:r>
          </a:p>
          <a:p>
            <a:pPr marL="342900" indent="-342900" defTabSz="914400" fontAlgn="base"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 *  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# triangles / # wedges</a:t>
            </a:r>
          </a:p>
          <a:p>
            <a:pPr marL="342900" indent="-342900" defTabSz="914400" fontAlgn="base"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 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* </a:t>
            </a:r>
            <a:r>
              <a:rPr lang="en-US" sz="2000" b="1" kern="0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/ </a:t>
            </a:r>
            <a:r>
              <a:rPr lang="en-US" sz="2000" b="1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13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= </a:t>
            </a:r>
            <a:r>
              <a:rPr lang="en-US" sz="2000" b="1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0.46</a:t>
            </a:r>
            <a:r>
              <a:rPr lang="en-US" sz="2000" kern="0" dirty="0" smtClean="0">
                <a:solidFill>
                  <a:srgbClr val="0000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 example</a:t>
            </a:r>
          </a:p>
          <a:p>
            <a:pPr marL="342900" indent="-342900" defTabSz="914400" fontAlgn="base">
              <a:spcBef>
                <a:spcPct val="4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may want to compute for each vertex j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62600" y="1657290"/>
            <a:ext cx="3163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Wedge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r>
              <a:rPr lang="en-US" sz="2000" dirty="0" smtClean="0"/>
              <a:t>a path of length two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638800" y="2819400"/>
            <a:ext cx="3081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triangle</a:t>
            </a:r>
            <a:r>
              <a:rPr lang="en-US" sz="2000" dirty="0" smtClean="0"/>
              <a:t> has three wedges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57600" y="1600200"/>
            <a:ext cx="1386840" cy="736093"/>
            <a:chOff x="4451065" y="1825810"/>
            <a:chExt cx="1386840" cy="736093"/>
          </a:xfrm>
        </p:grpSpPr>
        <p:sp>
          <p:nvSpPr>
            <p:cNvPr id="39" name="Oval 38"/>
            <p:cNvSpPr/>
            <p:nvPr/>
          </p:nvSpPr>
          <p:spPr>
            <a:xfrm>
              <a:off x="4931860" y="2241863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451065" y="18258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517865" y="196297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4</a:t>
              </a:r>
            </a:p>
          </p:txBody>
        </p:sp>
        <p:cxnSp>
          <p:nvCxnSpPr>
            <p:cNvPr id="43" name="Straight Connector 42"/>
            <p:cNvCxnSpPr>
              <a:stCxn id="41" idx="1"/>
              <a:endCxn id="40" idx="6"/>
            </p:cNvCxnSpPr>
            <p:nvPr/>
          </p:nvCxnSpPr>
          <p:spPr bwMode="auto">
            <a:xfrm flipH="1" flipV="1">
              <a:off x="4771105" y="1985830"/>
              <a:ext cx="793629" cy="2400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0" idx="5"/>
              <a:endCxn id="39" idx="1"/>
            </p:cNvCxnSpPr>
            <p:nvPr/>
          </p:nvCxnSpPr>
          <p:spPr bwMode="auto">
            <a:xfrm>
              <a:off x="4724236" y="2098981"/>
              <a:ext cx="254493" cy="18975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3581400" y="2667000"/>
            <a:ext cx="1386840" cy="736093"/>
            <a:chOff x="4451065" y="1825810"/>
            <a:chExt cx="1386840" cy="736093"/>
          </a:xfrm>
        </p:grpSpPr>
        <p:sp>
          <p:nvSpPr>
            <p:cNvPr id="49" name="Oval 48"/>
            <p:cNvSpPr/>
            <p:nvPr/>
          </p:nvSpPr>
          <p:spPr>
            <a:xfrm>
              <a:off x="4931860" y="2241863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5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451065" y="18258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5517865" y="196297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4</a:t>
              </a:r>
            </a:p>
          </p:txBody>
        </p:sp>
        <p:cxnSp>
          <p:nvCxnSpPr>
            <p:cNvPr id="52" name="Straight Connector 51"/>
            <p:cNvCxnSpPr>
              <a:stCxn id="51" idx="2"/>
              <a:endCxn id="49" idx="7"/>
            </p:cNvCxnSpPr>
            <p:nvPr/>
          </p:nvCxnSpPr>
          <p:spPr bwMode="auto">
            <a:xfrm flipH="1">
              <a:off x="5205031" y="2122990"/>
              <a:ext cx="312834" cy="16574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51" idx="1"/>
              <a:endCxn id="50" idx="6"/>
            </p:cNvCxnSpPr>
            <p:nvPr/>
          </p:nvCxnSpPr>
          <p:spPr bwMode="auto">
            <a:xfrm flipH="1" flipV="1">
              <a:off x="4771105" y="1985830"/>
              <a:ext cx="793629" cy="2400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50" idx="5"/>
              <a:endCxn id="49" idx="1"/>
            </p:cNvCxnSpPr>
            <p:nvPr/>
          </p:nvCxnSpPr>
          <p:spPr bwMode="auto">
            <a:xfrm>
              <a:off x="4724236" y="2098981"/>
              <a:ext cx="254493" cy="18975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759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3150906">
            <a:off x="4146315" y="1130979"/>
            <a:ext cx="482217" cy="1245589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Triangle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Counting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in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Matrix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lgebra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1066800"/>
            <a:ext cx="1872043" cy="2499358"/>
            <a:chOff x="481695" y="1277948"/>
            <a:chExt cx="1872043" cy="2499358"/>
          </a:xfrm>
        </p:grpSpPr>
        <p:sp>
          <p:nvSpPr>
            <p:cNvPr id="7" name="Rectangle 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2800" kern="0" smtClean="0">
                <a:solidFill>
                  <a:srgbClr val="000000"/>
                </a:solidFill>
                <a:latin typeface="Verdana" pitchFamily="34" charset="0"/>
                <a:ea typeface="ＭＳ Ｐゴシック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5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6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1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2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4</a:t>
                </a:r>
              </a:p>
            </p:txBody>
          </p:sp>
          <p:cxnSp>
            <p:nvCxnSpPr>
              <p:cNvPr id="16" name="Straight Connector 15"/>
              <p:cNvCxnSpPr>
                <a:stCxn id="15" idx="2"/>
                <a:endCxn id="10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2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2" idx="5"/>
                <a:endCxn id="10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>
                <a:stCxn id="12" idx="4"/>
                <a:endCxn id="11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" idx="3"/>
                <a:endCxn id="11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1" idx="3"/>
                <a:endCxn id="13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11" idx="5"/>
                <a:endCxn id="14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8" name="TextBox 77"/>
          <p:cNvSpPr txBox="1"/>
          <p:nvPr/>
        </p:nvSpPr>
        <p:spPr>
          <a:xfrm>
            <a:off x="3200400" y="2438400"/>
            <a:ext cx="5715000" cy="101566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Step1: </a:t>
            </a:r>
            <a:r>
              <a:rPr lang="en-US" sz="2000" dirty="0" smtClean="0">
                <a:solidFill>
                  <a:srgbClr val="262626"/>
                </a:solidFill>
              </a:rPr>
              <a:t>Count wedges from a pair of vertices (</a:t>
            </a:r>
            <a:r>
              <a:rPr lang="en-US" sz="2000" dirty="0" err="1" smtClean="0">
                <a:solidFill>
                  <a:srgbClr val="262626"/>
                </a:solidFill>
              </a:rPr>
              <a:t>u,v</a:t>
            </a:r>
            <a:r>
              <a:rPr lang="en-US" sz="2000" dirty="0" smtClean="0">
                <a:solidFill>
                  <a:srgbClr val="262626"/>
                </a:solidFill>
              </a:rPr>
              <a:t>) by finding a path of length 2. Avoid repetition by counting wedges with </a:t>
            </a:r>
            <a:r>
              <a:rPr lang="en-US" sz="2000" dirty="0" smtClean="0">
                <a:solidFill>
                  <a:srgbClr val="0000FF"/>
                </a:solidFill>
              </a:rPr>
              <a:t>low index of the middle vertex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 dirty="0" smtClean="0">
              <a:solidFill>
                <a:srgbClr val="26262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57600" y="1143000"/>
            <a:ext cx="1158240" cy="1005840"/>
            <a:chOff x="4451065" y="1673410"/>
            <a:chExt cx="1158240" cy="1005840"/>
          </a:xfrm>
        </p:grpSpPr>
        <p:sp>
          <p:nvSpPr>
            <p:cNvPr id="39" name="Oval 38"/>
            <p:cNvSpPr/>
            <p:nvPr/>
          </p:nvSpPr>
          <p:spPr>
            <a:xfrm>
              <a:off x="4755865" y="23592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5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451065" y="16734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3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289265" y="19020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4</a:t>
              </a:r>
            </a:p>
          </p:txBody>
        </p:sp>
        <p:cxnSp>
          <p:nvCxnSpPr>
            <p:cNvPr id="43" name="Straight Connector 42"/>
            <p:cNvCxnSpPr>
              <a:stCxn id="41" idx="1"/>
              <a:endCxn id="40" idx="6"/>
            </p:cNvCxnSpPr>
            <p:nvPr/>
          </p:nvCxnSpPr>
          <p:spPr bwMode="auto">
            <a:xfrm flipH="1" flipV="1">
              <a:off x="4771105" y="1833430"/>
              <a:ext cx="565029" cy="11544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0" idx="5"/>
              <a:endCxn id="39" idx="1"/>
            </p:cNvCxnSpPr>
            <p:nvPr/>
          </p:nvCxnSpPr>
          <p:spPr bwMode="auto">
            <a:xfrm>
              <a:off x="4724236" y="1946581"/>
              <a:ext cx="78498" cy="45949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324600" y="1219200"/>
            <a:ext cx="1421890" cy="854666"/>
            <a:chOff x="7072597" y="4144207"/>
            <a:chExt cx="1421890" cy="854666"/>
          </a:xfrm>
        </p:grpSpPr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418941" y="4296607"/>
              <a:ext cx="638464" cy="548640"/>
              <a:chOff x="5601638" y="5490016"/>
              <a:chExt cx="532053" cy="457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779306" y="5798469"/>
                <a:ext cx="148747" cy="148747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/>
                <a:endParaRPr lang="en-US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601638" y="5493146"/>
                <a:ext cx="148747" cy="14874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/>
                <a:endParaRPr lang="en-US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984944" y="5490016"/>
                <a:ext cx="148747" cy="148747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457130"/>
                <a:endParaRPr lang="en-US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endParaRPr>
              </a:p>
            </p:txBody>
          </p:sp>
          <p:cxnSp>
            <p:nvCxnSpPr>
              <p:cNvPr id="59" name="Straight Connector 58"/>
              <p:cNvCxnSpPr>
                <a:stCxn id="58" idx="3"/>
                <a:endCxn id="56" idx="7"/>
              </p:cNvCxnSpPr>
              <p:nvPr/>
            </p:nvCxnSpPr>
            <p:spPr bwMode="auto">
              <a:xfrm flipH="1">
                <a:off x="5906269" y="5616979"/>
                <a:ext cx="100458" cy="203274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stCxn id="57" idx="5"/>
                <a:endCxn id="56" idx="1"/>
              </p:cNvCxnSpPr>
              <p:nvPr/>
            </p:nvCxnSpPr>
            <p:spPr bwMode="auto">
              <a:xfrm>
                <a:off x="5728601" y="5620109"/>
                <a:ext cx="72488" cy="200143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6" name="TextBox 45"/>
            <p:cNvSpPr txBox="1"/>
            <p:nvPr/>
          </p:nvSpPr>
          <p:spPr>
            <a:xfrm>
              <a:off x="7072597" y="4144207"/>
              <a:ext cx="470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Times"/>
                  <a:ea typeface="ＭＳ Ｐゴシック" charset="0"/>
                  <a:cs typeface="Times"/>
                </a:rPr>
                <a:t>hi</a:t>
              </a:r>
              <a:endParaRPr lang="en-US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23739" y="4144207"/>
              <a:ext cx="470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Times"/>
                  <a:ea typeface="ＭＳ Ｐゴシック" charset="0"/>
                  <a:cs typeface="Times"/>
                </a:rPr>
                <a:t>hi</a:t>
              </a:r>
              <a:endParaRPr lang="en-US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38234" y="4629541"/>
              <a:ext cx="470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Times"/>
                  <a:ea typeface="ＭＳ Ｐゴシック" charset="0"/>
                  <a:cs typeface="Times"/>
                </a:rPr>
                <a:t>lo</a:t>
              </a:r>
              <a:endParaRPr lang="en-US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4400" y="4058645"/>
            <a:ext cx="1725892" cy="1734473"/>
            <a:chOff x="711178" y="4488905"/>
            <a:chExt cx="1364815" cy="1371600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64" name="Oval 63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rgbClr val="BBE0E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6" name="Oval 65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7" name="Oval 66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1" name="Oval 70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2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3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4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5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6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7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9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0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1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2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3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4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5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6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7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9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0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1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2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3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4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5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6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7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8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9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00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01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200400" y="4057201"/>
            <a:ext cx="3092910" cy="1737360"/>
            <a:chOff x="3150360" y="4303199"/>
            <a:chExt cx="3092910" cy="1737360"/>
          </a:xfrm>
        </p:grpSpPr>
        <p:grpSp>
          <p:nvGrpSpPr>
            <p:cNvPr id="104" name="Group 103"/>
            <p:cNvGrpSpPr/>
            <p:nvPr/>
          </p:nvGrpSpPr>
          <p:grpSpPr>
            <a:xfrm>
              <a:off x="3150360" y="4304643"/>
              <a:ext cx="1737360" cy="1734473"/>
              <a:chOff x="2936229" y="1555674"/>
              <a:chExt cx="1373883" cy="1371600"/>
            </a:xfrm>
          </p:grpSpPr>
          <p:grpSp>
            <p:nvGrpSpPr>
              <p:cNvPr id="134" name="Group 133"/>
              <p:cNvGrpSpPr>
                <a:grpSpLocks noChangeAspect="1"/>
              </p:cNvGrpSpPr>
              <p:nvPr/>
            </p:nvGrpSpPr>
            <p:grpSpPr>
              <a:xfrm>
                <a:off x="2936229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136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37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3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3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2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5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6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7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1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2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3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4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5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5" name="Text Box 4"/>
              <p:cNvSpPr txBox="1">
                <a:spLocks noChangeArrowheads="1"/>
              </p:cNvSpPr>
              <p:nvPr/>
            </p:nvSpPr>
            <p:spPr bwMode="auto">
              <a:xfrm>
                <a:off x="2951105" y="1570203"/>
                <a:ext cx="403717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imes" charset="0"/>
                  </a:rPr>
                  <a:t>L</a:t>
                </a:r>
                <a:endParaRPr lang="en-US" kern="0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508797" y="4303199"/>
              <a:ext cx="1734473" cy="1737360"/>
              <a:chOff x="4100379" y="1554532"/>
              <a:chExt cx="1371600" cy="1373883"/>
            </a:xfrm>
          </p:grpSpPr>
          <p:grpSp>
            <p:nvGrpSpPr>
              <p:cNvPr id="106" name="Group 105"/>
              <p:cNvGrpSpPr>
                <a:grpSpLocks noChangeAspect="1"/>
              </p:cNvGrpSpPr>
              <p:nvPr/>
            </p:nvGrpSpPr>
            <p:grpSpPr>
              <a:xfrm rot="16200000" flipH="1">
                <a:off x="4099237" y="1555674"/>
                <a:ext cx="1373883" cy="1371600"/>
                <a:chOff x="3433283" y="3230640"/>
                <a:chExt cx="1908120" cy="1904949"/>
              </a:xfrm>
            </p:grpSpPr>
            <p:sp>
              <p:nvSpPr>
                <p:cNvPr id="10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09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0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90469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4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5143792" y="490469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26798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3595008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595008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3922033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19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3922033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0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1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2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250645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3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250645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081" y="4577671"/>
                  <a:ext cx="136525" cy="1365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834106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161131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489742" y="4577671"/>
                  <a:ext cx="136525" cy="1365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2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816767" y="4577671"/>
                  <a:ext cx="136525" cy="136525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91435" tIns="45718" rIns="91435" bIns="45718" anchor="ctr"/>
                <a:lstStyle/>
                <a:p>
                  <a:pPr defTabSz="457130"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3436454" y="5129240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16200000">
                  <a:off x="2480808" y="4183115"/>
                  <a:ext cx="190494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3613150" y="3241675"/>
                  <a:ext cx="1711325" cy="17113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>
                  <a:off x="3437244" y="3241055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 rot="16200000">
                  <a:off x="5236234" y="5034017"/>
                  <a:ext cx="18288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7" name="Text Box 4"/>
              <p:cNvSpPr txBox="1">
                <a:spLocks noChangeArrowheads="1"/>
              </p:cNvSpPr>
              <p:nvPr/>
            </p:nvSpPr>
            <p:spPr bwMode="auto">
              <a:xfrm>
                <a:off x="4367469" y="1570203"/>
                <a:ext cx="443692" cy="523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299" tIns="45650" rIns="91299" bIns="4565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imes" charset="0"/>
                  </a:rPr>
                  <a:t>U</a:t>
                </a:r>
                <a:endParaRPr lang="en-US" kern="0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7076434" y="4011481"/>
            <a:ext cx="1807765" cy="1828800"/>
            <a:chOff x="6548957" y="1555674"/>
            <a:chExt cx="1429559" cy="1446193"/>
          </a:xfrm>
        </p:grpSpPr>
        <p:sp>
          <p:nvSpPr>
            <p:cNvPr id="163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4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rgbClr val="BBE0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5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6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7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8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9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0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1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2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3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4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5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6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7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8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9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0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1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2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3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4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5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6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7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8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9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0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1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2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3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4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5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6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8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9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0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2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06187" cy="41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0000"/>
                  </a:solidFill>
                  <a:latin typeface="Times" charset="0"/>
                </a:rPr>
                <a:t> </a:t>
              </a: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B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03" name="Rectangle 202"/>
          <p:cNvSpPr/>
          <p:nvPr/>
        </p:nvSpPr>
        <p:spPr>
          <a:xfrm rot="5400000">
            <a:off x="6845490" y="749492"/>
            <a:ext cx="329817" cy="1371600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3124200" y="5862935"/>
            <a:ext cx="34156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A = L + U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(hi-&gt;lo  +  lo-&gt;hi)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858000" y="5862935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L 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× U = B</a:t>
            </a:r>
            <a:r>
              <a:rPr lang="en-US" sz="16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(wedge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)</a:t>
            </a:r>
            <a:endParaRPr lang="en-US" sz="24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581400"/>
            <a:ext cx="375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 wedges between vertex 5 and 6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6" name="Text Box 59"/>
          <p:cNvSpPr txBox="1">
            <a:spLocks noChangeArrowheads="1"/>
          </p:cNvSpPr>
          <p:nvPr/>
        </p:nvSpPr>
        <p:spPr bwMode="auto">
          <a:xfrm>
            <a:off x="8506373" y="5137619"/>
            <a:ext cx="377826" cy="428122"/>
          </a:xfrm>
          <a:prstGeom prst="rect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457130">
              <a:spcBef>
                <a:spcPct val="0"/>
              </a:spcBef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600" b="1" kern="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07" name="Straight Connector 206"/>
          <p:cNvCxnSpPr/>
          <p:nvPr/>
        </p:nvCxnSpPr>
        <p:spPr bwMode="auto">
          <a:xfrm flipH="1">
            <a:off x="1744505" y="1979148"/>
            <a:ext cx="494626" cy="1162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>
            <a:off x="1216841" y="1792471"/>
            <a:ext cx="254493" cy="18975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1103690" y="1839340"/>
            <a:ext cx="402398" cy="90386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732390" y="2092299"/>
            <a:ext cx="553610" cy="6509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64799" y="5791200"/>
            <a:ext cx="197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Adjacency matrix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1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1"/>
      <p:bldP spid="21" grpId="0"/>
      <p:bldP spid="206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kern="0" dirty="0">
                <a:solidFill>
                  <a:srgbClr val="000000"/>
                </a:solidFill>
              </a:rPr>
              <a:t>Sparse Matrix-Matrix Multiplication (</a:t>
            </a:r>
            <a:r>
              <a:rPr lang="en-US" sz="2800" b="1" kern="0" dirty="0" err="1">
                <a:solidFill>
                  <a:srgbClr val="0000FF"/>
                </a:solidFill>
              </a:rPr>
              <a:t>SpGEMM</a:t>
            </a:r>
            <a:r>
              <a:rPr lang="en-US" sz="2800" kern="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1981200" y="1295400"/>
            <a:ext cx="5181600" cy="1652974"/>
            <a:chOff x="609600" y="1447800"/>
            <a:chExt cx="7793038" cy="2678598"/>
          </a:xfrm>
        </p:grpSpPr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3327400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3" name="Rectangle 12"/>
            <p:cNvSpPr>
              <a:spLocks noChangeAspect="1" noChangeArrowheads="1"/>
            </p:cNvSpPr>
            <p:nvPr/>
          </p:nvSpPr>
          <p:spPr bwMode="auto">
            <a:xfrm>
              <a:off x="3262312" y="1447800"/>
              <a:ext cx="2230438" cy="2233613"/>
            </a:xfrm>
            <a:prstGeom prst="rect">
              <a:avLst/>
            </a:prstGeom>
            <a:noFill/>
            <a:ln w="2857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3327400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3654425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3981450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4310062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8" name="Oval 17"/>
            <p:cNvSpPr>
              <a:spLocks noChangeAspect="1" noChangeArrowheads="1"/>
            </p:cNvSpPr>
            <p:nvPr/>
          </p:nvSpPr>
          <p:spPr bwMode="auto">
            <a:xfrm>
              <a:off x="4637087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4964112" y="31496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5292725" y="31496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3327400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" name="Oval 21"/>
            <p:cNvSpPr>
              <a:spLocks noChangeAspect="1" noChangeArrowheads="1"/>
            </p:cNvSpPr>
            <p:nvPr/>
          </p:nvSpPr>
          <p:spPr bwMode="auto">
            <a:xfrm>
              <a:off x="3654425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3981450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4" name="Oval 23"/>
            <p:cNvSpPr>
              <a:spLocks noChangeAspect="1" noChangeArrowheads="1"/>
            </p:cNvSpPr>
            <p:nvPr/>
          </p:nvSpPr>
          <p:spPr bwMode="auto">
            <a:xfrm>
              <a:off x="4310062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4637087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4964112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5292725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3327400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3654425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3981450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4310062" y="18399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4637087" y="18399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4964112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5292725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3654425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6" name="Oval 35"/>
            <p:cNvSpPr>
              <a:spLocks noChangeAspect="1" noChangeArrowheads="1"/>
            </p:cNvSpPr>
            <p:nvPr/>
          </p:nvSpPr>
          <p:spPr bwMode="auto">
            <a:xfrm>
              <a:off x="3981450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7" name="Oval 36"/>
            <p:cNvSpPr>
              <a:spLocks noChangeAspect="1" noChangeArrowheads="1"/>
            </p:cNvSpPr>
            <p:nvPr/>
          </p:nvSpPr>
          <p:spPr bwMode="auto">
            <a:xfrm>
              <a:off x="4310062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4637087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4964112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0" name="Oval 39"/>
            <p:cNvSpPr>
              <a:spLocks noChangeAspect="1" noChangeArrowheads="1"/>
            </p:cNvSpPr>
            <p:nvPr/>
          </p:nvSpPr>
          <p:spPr bwMode="auto">
            <a:xfrm>
              <a:off x="5292725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3327400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2" name="Oval 41"/>
            <p:cNvSpPr>
              <a:spLocks noChangeAspect="1" noChangeArrowheads="1"/>
            </p:cNvSpPr>
            <p:nvPr/>
          </p:nvSpPr>
          <p:spPr bwMode="auto">
            <a:xfrm>
              <a:off x="3654425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3" name="Oval 42"/>
            <p:cNvSpPr>
              <a:spLocks noChangeAspect="1" noChangeArrowheads="1"/>
            </p:cNvSpPr>
            <p:nvPr/>
          </p:nvSpPr>
          <p:spPr bwMode="auto">
            <a:xfrm>
              <a:off x="3981450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4310062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5" name="Oval 44"/>
            <p:cNvSpPr>
              <a:spLocks noChangeAspect="1" noChangeArrowheads="1"/>
            </p:cNvSpPr>
            <p:nvPr/>
          </p:nvSpPr>
          <p:spPr bwMode="auto">
            <a:xfrm>
              <a:off x="4637087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6" name="Oval 45"/>
            <p:cNvSpPr>
              <a:spLocks noChangeAspect="1" noChangeArrowheads="1"/>
            </p:cNvSpPr>
            <p:nvPr/>
          </p:nvSpPr>
          <p:spPr bwMode="auto">
            <a:xfrm>
              <a:off x="4964112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7" name="Oval 46"/>
            <p:cNvSpPr>
              <a:spLocks noChangeAspect="1" noChangeArrowheads="1"/>
            </p:cNvSpPr>
            <p:nvPr/>
          </p:nvSpPr>
          <p:spPr bwMode="auto">
            <a:xfrm>
              <a:off x="5292725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8" name="Oval 47"/>
            <p:cNvSpPr>
              <a:spLocks noChangeAspect="1" noChangeArrowheads="1"/>
            </p:cNvSpPr>
            <p:nvPr/>
          </p:nvSpPr>
          <p:spPr bwMode="auto">
            <a:xfrm>
              <a:off x="3327400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49" name="Oval 48"/>
            <p:cNvSpPr>
              <a:spLocks noChangeAspect="1" noChangeArrowheads="1"/>
            </p:cNvSpPr>
            <p:nvPr/>
          </p:nvSpPr>
          <p:spPr bwMode="auto">
            <a:xfrm>
              <a:off x="3654425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0" name="Oval 49"/>
            <p:cNvSpPr>
              <a:spLocks noChangeAspect="1" noChangeArrowheads="1"/>
            </p:cNvSpPr>
            <p:nvPr/>
          </p:nvSpPr>
          <p:spPr bwMode="auto">
            <a:xfrm>
              <a:off x="3981450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1" name="Oval 50"/>
            <p:cNvSpPr>
              <a:spLocks noChangeAspect="1" noChangeArrowheads="1"/>
            </p:cNvSpPr>
            <p:nvPr/>
          </p:nvSpPr>
          <p:spPr bwMode="auto">
            <a:xfrm>
              <a:off x="4310062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2" name="Oval 51"/>
            <p:cNvSpPr>
              <a:spLocks noChangeAspect="1" noChangeArrowheads="1"/>
            </p:cNvSpPr>
            <p:nvPr/>
          </p:nvSpPr>
          <p:spPr bwMode="auto">
            <a:xfrm>
              <a:off x="4637087" y="28225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3" name="Oval 52"/>
            <p:cNvSpPr>
              <a:spLocks noChangeAspect="1" noChangeArrowheads="1"/>
            </p:cNvSpPr>
            <p:nvPr/>
          </p:nvSpPr>
          <p:spPr bwMode="auto">
            <a:xfrm>
              <a:off x="4964112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4" name="Oval 53"/>
            <p:cNvSpPr>
              <a:spLocks noChangeAspect="1" noChangeArrowheads="1"/>
            </p:cNvSpPr>
            <p:nvPr/>
          </p:nvSpPr>
          <p:spPr bwMode="auto">
            <a:xfrm>
              <a:off x="5292725" y="28225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5" name="Oval 54"/>
            <p:cNvSpPr>
              <a:spLocks noChangeAspect="1" noChangeArrowheads="1"/>
            </p:cNvSpPr>
            <p:nvPr/>
          </p:nvSpPr>
          <p:spPr bwMode="auto">
            <a:xfrm>
              <a:off x="3327400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6" name="Oval 55"/>
            <p:cNvSpPr>
              <a:spLocks noChangeAspect="1" noChangeArrowheads="1"/>
            </p:cNvSpPr>
            <p:nvPr/>
          </p:nvSpPr>
          <p:spPr bwMode="auto">
            <a:xfrm>
              <a:off x="3654425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>
              <a:off x="3981450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>
              <a:off x="4310062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59" name="Oval 58"/>
            <p:cNvSpPr>
              <a:spLocks noChangeAspect="1" noChangeArrowheads="1"/>
            </p:cNvSpPr>
            <p:nvPr/>
          </p:nvSpPr>
          <p:spPr bwMode="auto">
            <a:xfrm>
              <a:off x="4637087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60" name="Oval 59"/>
            <p:cNvSpPr>
              <a:spLocks noChangeAspect="1" noChangeArrowheads="1"/>
            </p:cNvSpPr>
            <p:nvPr/>
          </p:nvSpPr>
          <p:spPr bwMode="auto">
            <a:xfrm>
              <a:off x="4964112" y="34782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61" name="Oval 60"/>
            <p:cNvSpPr>
              <a:spLocks noChangeAspect="1" noChangeArrowheads="1"/>
            </p:cNvSpPr>
            <p:nvPr/>
          </p:nvSpPr>
          <p:spPr bwMode="auto">
            <a:xfrm>
              <a:off x="5292725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3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62" name="Text Box 110"/>
            <p:cNvSpPr txBox="1">
              <a:spLocks noChangeArrowheads="1"/>
            </p:cNvSpPr>
            <p:nvPr/>
          </p:nvSpPr>
          <p:spPr bwMode="auto">
            <a:xfrm>
              <a:off x="4137025" y="3546959"/>
              <a:ext cx="429765" cy="573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21FAE"/>
                  </a:solidFill>
                </a:rPr>
                <a:t>B</a:t>
              </a:r>
            </a:p>
          </p:txBody>
        </p:sp>
        <p:sp>
          <p:nvSpPr>
            <p:cNvPr id="69" name="Oval 68"/>
            <p:cNvSpPr>
              <a:spLocks noChangeAspect="1" noChangeArrowheads="1"/>
            </p:cNvSpPr>
            <p:nvPr/>
          </p:nvSpPr>
          <p:spPr bwMode="auto">
            <a:xfrm>
              <a:off x="674687" y="21780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0" name="Rectangle 69"/>
            <p:cNvSpPr>
              <a:spLocks noChangeAspect="1" noChangeArrowheads="1"/>
            </p:cNvSpPr>
            <p:nvPr/>
          </p:nvSpPr>
          <p:spPr bwMode="auto">
            <a:xfrm>
              <a:off x="609600" y="1458913"/>
              <a:ext cx="2230437" cy="2233612"/>
            </a:xfrm>
            <a:prstGeom prst="rect">
              <a:avLst/>
            </a:prstGeom>
            <a:noFill/>
            <a:ln w="2857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674687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2" name="Oval 71"/>
            <p:cNvSpPr>
              <a:spLocks noChangeAspect="1" noChangeArrowheads="1"/>
            </p:cNvSpPr>
            <p:nvPr/>
          </p:nvSpPr>
          <p:spPr bwMode="auto">
            <a:xfrm>
              <a:off x="1001712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3" name="Oval 72"/>
            <p:cNvSpPr>
              <a:spLocks noChangeAspect="1" noChangeArrowheads="1"/>
            </p:cNvSpPr>
            <p:nvPr/>
          </p:nvSpPr>
          <p:spPr bwMode="auto">
            <a:xfrm>
              <a:off x="1328737" y="31607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4" name="Oval 73"/>
            <p:cNvSpPr>
              <a:spLocks noChangeAspect="1" noChangeArrowheads="1"/>
            </p:cNvSpPr>
            <p:nvPr/>
          </p:nvSpPr>
          <p:spPr bwMode="auto">
            <a:xfrm>
              <a:off x="1657350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1984375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6" name="Oval 75"/>
            <p:cNvSpPr>
              <a:spLocks noChangeAspect="1" noChangeArrowheads="1"/>
            </p:cNvSpPr>
            <p:nvPr/>
          </p:nvSpPr>
          <p:spPr bwMode="auto">
            <a:xfrm>
              <a:off x="2311400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7" name="Oval 76"/>
            <p:cNvSpPr>
              <a:spLocks noChangeAspect="1" noChangeArrowheads="1"/>
            </p:cNvSpPr>
            <p:nvPr/>
          </p:nvSpPr>
          <p:spPr bwMode="auto">
            <a:xfrm>
              <a:off x="2640012" y="31607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8" name="Oval 77"/>
            <p:cNvSpPr>
              <a:spLocks noChangeAspect="1" noChangeArrowheads="1"/>
            </p:cNvSpPr>
            <p:nvPr/>
          </p:nvSpPr>
          <p:spPr bwMode="auto">
            <a:xfrm>
              <a:off x="674687" y="15240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79" name="Oval 78"/>
            <p:cNvSpPr>
              <a:spLocks noChangeAspect="1" noChangeArrowheads="1"/>
            </p:cNvSpPr>
            <p:nvPr/>
          </p:nvSpPr>
          <p:spPr bwMode="auto">
            <a:xfrm>
              <a:off x="1001712" y="15240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0" name="Oval 79"/>
            <p:cNvSpPr>
              <a:spLocks noChangeAspect="1" noChangeArrowheads="1"/>
            </p:cNvSpPr>
            <p:nvPr/>
          </p:nvSpPr>
          <p:spPr bwMode="auto">
            <a:xfrm>
              <a:off x="1328737" y="15240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1" name="Oval 80"/>
            <p:cNvSpPr>
              <a:spLocks noChangeAspect="1" noChangeArrowheads="1"/>
            </p:cNvSpPr>
            <p:nvPr/>
          </p:nvSpPr>
          <p:spPr bwMode="auto">
            <a:xfrm>
              <a:off x="1657350" y="15240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2" name="Oval 81"/>
            <p:cNvSpPr>
              <a:spLocks noChangeAspect="1" noChangeArrowheads="1"/>
            </p:cNvSpPr>
            <p:nvPr/>
          </p:nvSpPr>
          <p:spPr bwMode="auto">
            <a:xfrm>
              <a:off x="1984375" y="15240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3" name="Oval 82"/>
            <p:cNvSpPr>
              <a:spLocks noChangeAspect="1" noChangeArrowheads="1"/>
            </p:cNvSpPr>
            <p:nvPr/>
          </p:nvSpPr>
          <p:spPr bwMode="auto">
            <a:xfrm>
              <a:off x="2311400" y="15240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4" name="Oval 83"/>
            <p:cNvSpPr>
              <a:spLocks noChangeAspect="1" noChangeArrowheads="1"/>
            </p:cNvSpPr>
            <p:nvPr/>
          </p:nvSpPr>
          <p:spPr bwMode="auto">
            <a:xfrm>
              <a:off x="2640012" y="15240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5" name="Oval 84"/>
            <p:cNvSpPr>
              <a:spLocks noChangeAspect="1" noChangeArrowheads="1"/>
            </p:cNvSpPr>
            <p:nvPr/>
          </p:nvSpPr>
          <p:spPr bwMode="auto">
            <a:xfrm>
              <a:off x="674687" y="18510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6" name="Oval 85"/>
            <p:cNvSpPr>
              <a:spLocks noChangeAspect="1" noChangeArrowheads="1"/>
            </p:cNvSpPr>
            <p:nvPr/>
          </p:nvSpPr>
          <p:spPr bwMode="auto">
            <a:xfrm>
              <a:off x="1001712" y="18510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1328737" y="18510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8" name="Oval 87"/>
            <p:cNvSpPr>
              <a:spLocks noChangeAspect="1" noChangeArrowheads="1"/>
            </p:cNvSpPr>
            <p:nvPr/>
          </p:nvSpPr>
          <p:spPr bwMode="auto">
            <a:xfrm>
              <a:off x="1657350" y="18510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>
              <a:off x="1984375" y="18510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0" name="Oval 89"/>
            <p:cNvSpPr>
              <a:spLocks noChangeAspect="1" noChangeArrowheads="1"/>
            </p:cNvSpPr>
            <p:nvPr/>
          </p:nvSpPr>
          <p:spPr bwMode="auto">
            <a:xfrm>
              <a:off x="2311400" y="18510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1" name="Oval 90"/>
            <p:cNvSpPr>
              <a:spLocks noChangeAspect="1" noChangeArrowheads="1"/>
            </p:cNvSpPr>
            <p:nvPr/>
          </p:nvSpPr>
          <p:spPr bwMode="auto">
            <a:xfrm>
              <a:off x="2640012" y="18510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2" name="Oval 91"/>
            <p:cNvSpPr>
              <a:spLocks noChangeAspect="1" noChangeArrowheads="1"/>
            </p:cNvSpPr>
            <p:nvPr/>
          </p:nvSpPr>
          <p:spPr bwMode="auto">
            <a:xfrm>
              <a:off x="1001712" y="21780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3" name="Oval 92"/>
            <p:cNvSpPr>
              <a:spLocks noChangeAspect="1" noChangeArrowheads="1"/>
            </p:cNvSpPr>
            <p:nvPr/>
          </p:nvSpPr>
          <p:spPr bwMode="auto">
            <a:xfrm>
              <a:off x="1328737" y="21780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4" name="Oval 93"/>
            <p:cNvSpPr>
              <a:spLocks noChangeAspect="1" noChangeArrowheads="1"/>
            </p:cNvSpPr>
            <p:nvPr/>
          </p:nvSpPr>
          <p:spPr bwMode="auto">
            <a:xfrm>
              <a:off x="1657350" y="21780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5" name="Oval 94"/>
            <p:cNvSpPr>
              <a:spLocks noChangeAspect="1" noChangeArrowheads="1"/>
            </p:cNvSpPr>
            <p:nvPr/>
          </p:nvSpPr>
          <p:spPr bwMode="auto">
            <a:xfrm>
              <a:off x="1984375" y="21780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6" name="Oval 95"/>
            <p:cNvSpPr>
              <a:spLocks noChangeAspect="1" noChangeArrowheads="1"/>
            </p:cNvSpPr>
            <p:nvPr/>
          </p:nvSpPr>
          <p:spPr bwMode="auto">
            <a:xfrm>
              <a:off x="2311400" y="21780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7" name="Oval 96"/>
            <p:cNvSpPr>
              <a:spLocks noChangeAspect="1" noChangeArrowheads="1"/>
            </p:cNvSpPr>
            <p:nvPr/>
          </p:nvSpPr>
          <p:spPr bwMode="auto">
            <a:xfrm>
              <a:off x="2640012" y="21780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8" name="Oval 97"/>
            <p:cNvSpPr>
              <a:spLocks noChangeAspect="1" noChangeArrowheads="1"/>
            </p:cNvSpPr>
            <p:nvPr/>
          </p:nvSpPr>
          <p:spPr bwMode="auto">
            <a:xfrm>
              <a:off x="674687" y="25066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99" name="Oval 98"/>
            <p:cNvSpPr>
              <a:spLocks noChangeAspect="1" noChangeArrowheads="1"/>
            </p:cNvSpPr>
            <p:nvPr/>
          </p:nvSpPr>
          <p:spPr bwMode="auto">
            <a:xfrm>
              <a:off x="1001712" y="250666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0" name="Oval 99"/>
            <p:cNvSpPr>
              <a:spLocks noChangeAspect="1" noChangeArrowheads="1"/>
            </p:cNvSpPr>
            <p:nvPr/>
          </p:nvSpPr>
          <p:spPr bwMode="auto">
            <a:xfrm>
              <a:off x="1328737" y="25066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1" name="Oval 100"/>
            <p:cNvSpPr>
              <a:spLocks noChangeAspect="1" noChangeArrowheads="1"/>
            </p:cNvSpPr>
            <p:nvPr/>
          </p:nvSpPr>
          <p:spPr bwMode="auto">
            <a:xfrm>
              <a:off x="1657350" y="250666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2" name="Oval 101"/>
            <p:cNvSpPr>
              <a:spLocks noChangeAspect="1" noChangeArrowheads="1"/>
            </p:cNvSpPr>
            <p:nvPr/>
          </p:nvSpPr>
          <p:spPr bwMode="auto">
            <a:xfrm>
              <a:off x="1984375" y="250666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3" name="Oval 102"/>
            <p:cNvSpPr>
              <a:spLocks noChangeAspect="1" noChangeArrowheads="1"/>
            </p:cNvSpPr>
            <p:nvPr/>
          </p:nvSpPr>
          <p:spPr bwMode="auto">
            <a:xfrm>
              <a:off x="2311400" y="250666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4" name="Oval 103"/>
            <p:cNvSpPr>
              <a:spLocks noChangeAspect="1" noChangeArrowheads="1"/>
            </p:cNvSpPr>
            <p:nvPr/>
          </p:nvSpPr>
          <p:spPr bwMode="auto">
            <a:xfrm>
              <a:off x="2640012" y="250666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5" name="Oval 104"/>
            <p:cNvSpPr>
              <a:spLocks noChangeAspect="1" noChangeArrowheads="1"/>
            </p:cNvSpPr>
            <p:nvPr/>
          </p:nvSpPr>
          <p:spPr bwMode="auto">
            <a:xfrm>
              <a:off x="674687" y="28336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6" name="Oval 105"/>
            <p:cNvSpPr>
              <a:spLocks noChangeAspect="1" noChangeArrowheads="1"/>
            </p:cNvSpPr>
            <p:nvPr/>
          </p:nvSpPr>
          <p:spPr bwMode="auto">
            <a:xfrm>
              <a:off x="1001712" y="28336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7" name="Oval 106"/>
            <p:cNvSpPr>
              <a:spLocks noChangeAspect="1" noChangeArrowheads="1"/>
            </p:cNvSpPr>
            <p:nvPr/>
          </p:nvSpPr>
          <p:spPr bwMode="auto">
            <a:xfrm>
              <a:off x="1328737" y="28336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8" name="Oval 107"/>
            <p:cNvSpPr>
              <a:spLocks noChangeAspect="1" noChangeArrowheads="1"/>
            </p:cNvSpPr>
            <p:nvPr/>
          </p:nvSpPr>
          <p:spPr bwMode="auto">
            <a:xfrm>
              <a:off x="1657350" y="28336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09" name="Oval 108"/>
            <p:cNvSpPr>
              <a:spLocks noChangeAspect="1" noChangeArrowheads="1"/>
            </p:cNvSpPr>
            <p:nvPr/>
          </p:nvSpPr>
          <p:spPr bwMode="auto">
            <a:xfrm>
              <a:off x="1984375" y="28336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0" name="Oval 109"/>
            <p:cNvSpPr>
              <a:spLocks noChangeAspect="1" noChangeArrowheads="1"/>
            </p:cNvSpPr>
            <p:nvPr/>
          </p:nvSpPr>
          <p:spPr bwMode="auto">
            <a:xfrm>
              <a:off x="2311400" y="28336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1" name="Oval 110"/>
            <p:cNvSpPr>
              <a:spLocks noChangeAspect="1" noChangeArrowheads="1"/>
            </p:cNvSpPr>
            <p:nvPr/>
          </p:nvSpPr>
          <p:spPr bwMode="auto">
            <a:xfrm>
              <a:off x="2640012" y="28336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2" name="Oval 111"/>
            <p:cNvSpPr>
              <a:spLocks noChangeAspect="1" noChangeArrowheads="1"/>
            </p:cNvSpPr>
            <p:nvPr/>
          </p:nvSpPr>
          <p:spPr bwMode="auto">
            <a:xfrm>
              <a:off x="674687" y="34893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3" name="Oval 112"/>
            <p:cNvSpPr>
              <a:spLocks noChangeAspect="1" noChangeArrowheads="1"/>
            </p:cNvSpPr>
            <p:nvPr/>
          </p:nvSpPr>
          <p:spPr bwMode="auto">
            <a:xfrm>
              <a:off x="1001712" y="34893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4" name="Oval 113"/>
            <p:cNvSpPr>
              <a:spLocks noChangeAspect="1" noChangeArrowheads="1"/>
            </p:cNvSpPr>
            <p:nvPr/>
          </p:nvSpPr>
          <p:spPr bwMode="auto">
            <a:xfrm>
              <a:off x="1328737" y="34893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5" name="Oval 114"/>
            <p:cNvSpPr>
              <a:spLocks noChangeAspect="1" noChangeArrowheads="1"/>
            </p:cNvSpPr>
            <p:nvPr/>
          </p:nvSpPr>
          <p:spPr bwMode="auto">
            <a:xfrm>
              <a:off x="1657350" y="34893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6" name="Oval 115"/>
            <p:cNvSpPr>
              <a:spLocks noChangeAspect="1" noChangeArrowheads="1"/>
            </p:cNvSpPr>
            <p:nvPr/>
          </p:nvSpPr>
          <p:spPr bwMode="auto">
            <a:xfrm>
              <a:off x="1984375" y="34893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7" name="Oval 116"/>
            <p:cNvSpPr>
              <a:spLocks noChangeAspect="1" noChangeArrowheads="1"/>
            </p:cNvSpPr>
            <p:nvPr/>
          </p:nvSpPr>
          <p:spPr bwMode="auto">
            <a:xfrm>
              <a:off x="2311400" y="34893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18" name="Oval 117"/>
            <p:cNvSpPr>
              <a:spLocks noChangeAspect="1" noChangeArrowheads="1"/>
            </p:cNvSpPr>
            <p:nvPr/>
          </p:nvSpPr>
          <p:spPr bwMode="auto">
            <a:xfrm>
              <a:off x="2640012" y="348932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30" name="Text Box 191"/>
            <p:cNvSpPr txBox="1">
              <a:spLocks noChangeArrowheads="1"/>
            </p:cNvSpPr>
            <p:nvPr/>
          </p:nvSpPr>
          <p:spPr bwMode="auto">
            <a:xfrm>
              <a:off x="2854325" y="2209800"/>
              <a:ext cx="392336" cy="573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21FAE"/>
                  </a:solidFill>
                </a:rPr>
                <a:t>x</a:t>
              </a:r>
            </a:p>
          </p:txBody>
        </p:sp>
        <p:sp>
          <p:nvSpPr>
            <p:cNvPr id="131" name="Text Box 193"/>
            <p:cNvSpPr txBox="1">
              <a:spLocks noChangeArrowheads="1"/>
            </p:cNvSpPr>
            <p:nvPr/>
          </p:nvSpPr>
          <p:spPr bwMode="auto">
            <a:xfrm>
              <a:off x="1449388" y="3546959"/>
              <a:ext cx="455612" cy="579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21FAE"/>
                  </a:solidFill>
                </a:rPr>
                <a:t>A</a:t>
              </a:r>
            </a:p>
          </p:txBody>
        </p:sp>
        <p:sp>
          <p:nvSpPr>
            <p:cNvPr id="192" name="Oval 191"/>
            <p:cNvSpPr>
              <a:spLocks noChangeAspect="1" noChangeArrowheads="1"/>
            </p:cNvSpPr>
            <p:nvPr/>
          </p:nvSpPr>
          <p:spPr bwMode="auto">
            <a:xfrm>
              <a:off x="6237288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3" name="Rectangle 192"/>
            <p:cNvSpPr>
              <a:spLocks noChangeAspect="1" noChangeArrowheads="1"/>
            </p:cNvSpPr>
            <p:nvPr/>
          </p:nvSpPr>
          <p:spPr bwMode="auto">
            <a:xfrm>
              <a:off x="6172200" y="1447800"/>
              <a:ext cx="2230438" cy="2233613"/>
            </a:xfrm>
            <a:prstGeom prst="rect">
              <a:avLst/>
            </a:prstGeom>
            <a:noFill/>
            <a:ln w="2857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4" name="Oval 193"/>
            <p:cNvSpPr>
              <a:spLocks noChangeAspect="1" noChangeArrowheads="1"/>
            </p:cNvSpPr>
            <p:nvPr/>
          </p:nvSpPr>
          <p:spPr bwMode="auto">
            <a:xfrm>
              <a:off x="6237288" y="31496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5" name="Oval 194"/>
            <p:cNvSpPr>
              <a:spLocks noChangeAspect="1" noChangeArrowheads="1"/>
            </p:cNvSpPr>
            <p:nvPr/>
          </p:nvSpPr>
          <p:spPr bwMode="auto">
            <a:xfrm>
              <a:off x="6564313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6" name="Oval 195"/>
            <p:cNvSpPr>
              <a:spLocks noChangeAspect="1" noChangeArrowheads="1"/>
            </p:cNvSpPr>
            <p:nvPr/>
          </p:nvSpPr>
          <p:spPr bwMode="auto">
            <a:xfrm>
              <a:off x="6891338" y="31496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7" name="Oval 196"/>
            <p:cNvSpPr>
              <a:spLocks noChangeAspect="1" noChangeArrowheads="1"/>
            </p:cNvSpPr>
            <p:nvPr/>
          </p:nvSpPr>
          <p:spPr bwMode="auto">
            <a:xfrm>
              <a:off x="7219950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8" name="Oval 197"/>
            <p:cNvSpPr>
              <a:spLocks noChangeAspect="1" noChangeArrowheads="1"/>
            </p:cNvSpPr>
            <p:nvPr/>
          </p:nvSpPr>
          <p:spPr bwMode="auto">
            <a:xfrm>
              <a:off x="7546975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199" name="Oval 198"/>
            <p:cNvSpPr>
              <a:spLocks noChangeAspect="1" noChangeArrowheads="1"/>
            </p:cNvSpPr>
            <p:nvPr/>
          </p:nvSpPr>
          <p:spPr bwMode="auto">
            <a:xfrm>
              <a:off x="7874000" y="31496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0" name="Oval 199"/>
            <p:cNvSpPr>
              <a:spLocks noChangeAspect="1" noChangeArrowheads="1"/>
            </p:cNvSpPr>
            <p:nvPr/>
          </p:nvSpPr>
          <p:spPr bwMode="auto">
            <a:xfrm>
              <a:off x="8202613" y="314960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1" name="Oval 200"/>
            <p:cNvSpPr>
              <a:spLocks noChangeAspect="1" noChangeArrowheads="1"/>
            </p:cNvSpPr>
            <p:nvPr/>
          </p:nvSpPr>
          <p:spPr bwMode="auto">
            <a:xfrm>
              <a:off x="6237288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2" name="Oval 201"/>
            <p:cNvSpPr>
              <a:spLocks noChangeAspect="1" noChangeArrowheads="1"/>
            </p:cNvSpPr>
            <p:nvPr/>
          </p:nvSpPr>
          <p:spPr bwMode="auto">
            <a:xfrm>
              <a:off x="6564313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3" name="Oval 202"/>
            <p:cNvSpPr>
              <a:spLocks noChangeAspect="1" noChangeArrowheads="1"/>
            </p:cNvSpPr>
            <p:nvPr/>
          </p:nvSpPr>
          <p:spPr bwMode="auto">
            <a:xfrm>
              <a:off x="6891338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4" name="Oval 203"/>
            <p:cNvSpPr>
              <a:spLocks noChangeAspect="1" noChangeArrowheads="1"/>
            </p:cNvSpPr>
            <p:nvPr/>
          </p:nvSpPr>
          <p:spPr bwMode="auto">
            <a:xfrm>
              <a:off x="7219950" y="151288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5" name="Oval 204"/>
            <p:cNvSpPr>
              <a:spLocks noChangeAspect="1" noChangeArrowheads="1"/>
            </p:cNvSpPr>
            <p:nvPr/>
          </p:nvSpPr>
          <p:spPr bwMode="auto">
            <a:xfrm>
              <a:off x="7546975" y="1512888"/>
              <a:ext cx="136525" cy="1365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6" name="Oval 205"/>
            <p:cNvSpPr>
              <a:spLocks noChangeAspect="1" noChangeArrowheads="1"/>
            </p:cNvSpPr>
            <p:nvPr/>
          </p:nvSpPr>
          <p:spPr bwMode="auto">
            <a:xfrm>
              <a:off x="7874000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7" name="Oval 206"/>
            <p:cNvSpPr>
              <a:spLocks noChangeAspect="1" noChangeArrowheads="1"/>
            </p:cNvSpPr>
            <p:nvPr/>
          </p:nvSpPr>
          <p:spPr bwMode="auto">
            <a:xfrm>
              <a:off x="8202613" y="151288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8" name="Oval 207"/>
            <p:cNvSpPr>
              <a:spLocks noChangeAspect="1" noChangeArrowheads="1"/>
            </p:cNvSpPr>
            <p:nvPr/>
          </p:nvSpPr>
          <p:spPr bwMode="auto">
            <a:xfrm>
              <a:off x="6237288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09" name="Oval 208"/>
            <p:cNvSpPr>
              <a:spLocks noChangeAspect="1" noChangeArrowheads="1"/>
            </p:cNvSpPr>
            <p:nvPr/>
          </p:nvSpPr>
          <p:spPr bwMode="auto">
            <a:xfrm>
              <a:off x="6564313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0" name="Oval 209"/>
            <p:cNvSpPr>
              <a:spLocks noChangeAspect="1" noChangeArrowheads="1"/>
            </p:cNvSpPr>
            <p:nvPr/>
          </p:nvSpPr>
          <p:spPr bwMode="auto">
            <a:xfrm>
              <a:off x="6891338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1" name="Oval 210"/>
            <p:cNvSpPr>
              <a:spLocks noChangeAspect="1" noChangeArrowheads="1"/>
            </p:cNvSpPr>
            <p:nvPr/>
          </p:nvSpPr>
          <p:spPr bwMode="auto">
            <a:xfrm>
              <a:off x="7219950" y="18399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2" name="Oval 211"/>
            <p:cNvSpPr>
              <a:spLocks noChangeAspect="1" noChangeArrowheads="1"/>
            </p:cNvSpPr>
            <p:nvPr/>
          </p:nvSpPr>
          <p:spPr bwMode="auto">
            <a:xfrm>
              <a:off x="7546975" y="1839913"/>
              <a:ext cx="136525" cy="1365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3" name="Oval 212"/>
            <p:cNvSpPr>
              <a:spLocks noChangeAspect="1" noChangeArrowheads="1"/>
            </p:cNvSpPr>
            <p:nvPr/>
          </p:nvSpPr>
          <p:spPr bwMode="auto">
            <a:xfrm>
              <a:off x="7874000" y="18399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4" name="Oval 213"/>
            <p:cNvSpPr>
              <a:spLocks noChangeAspect="1" noChangeArrowheads="1"/>
            </p:cNvSpPr>
            <p:nvPr/>
          </p:nvSpPr>
          <p:spPr bwMode="auto">
            <a:xfrm>
              <a:off x="8202613" y="18399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5" name="Oval 214"/>
            <p:cNvSpPr>
              <a:spLocks noChangeAspect="1" noChangeArrowheads="1"/>
            </p:cNvSpPr>
            <p:nvPr/>
          </p:nvSpPr>
          <p:spPr bwMode="auto">
            <a:xfrm>
              <a:off x="6564313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6" name="Oval 215"/>
            <p:cNvSpPr>
              <a:spLocks noChangeAspect="1" noChangeArrowheads="1"/>
            </p:cNvSpPr>
            <p:nvPr/>
          </p:nvSpPr>
          <p:spPr bwMode="auto">
            <a:xfrm>
              <a:off x="6891338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7" name="Oval 216"/>
            <p:cNvSpPr>
              <a:spLocks noChangeAspect="1" noChangeArrowheads="1"/>
            </p:cNvSpPr>
            <p:nvPr/>
          </p:nvSpPr>
          <p:spPr bwMode="auto">
            <a:xfrm>
              <a:off x="7219950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8" name="Oval 217"/>
            <p:cNvSpPr>
              <a:spLocks noChangeAspect="1" noChangeArrowheads="1"/>
            </p:cNvSpPr>
            <p:nvPr/>
          </p:nvSpPr>
          <p:spPr bwMode="auto">
            <a:xfrm>
              <a:off x="7546975" y="2166938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19" name="Oval 218"/>
            <p:cNvSpPr>
              <a:spLocks noChangeAspect="1" noChangeArrowheads="1"/>
            </p:cNvSpPr>
            <p:nvPr/>
          </p:nvSpPr>
          <p:spPr bwMode="auto">
            <a:xfrm>
              <a:off x="7874000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0" name="Oval 219"/>
            <p:cNvSpPr>
              <a:spLocks noChangeAspect="1" noChangeArrowheads="1"/>
            </p:cNvSpPr>
            <p:nvPr/>
          </p:nvSpPr>
          <p:spPr bwMode="auto">
            <a:xfrm>
              <a:off x="8202613" y="21669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1" name="Oval 220"/>
            <p:cNvSpPr>
              <a:spLocks noChangeAspect="1" noChangeArrowheads="1"/>
            </p:cNvSpPr>
            <p:nvPr/>
          </p:nvSpPr>
          <p:spPr bwMode="auto">
            <a:xfrm>
              <a:off x="6237288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2" name="Oval 221"/>
            <p:cNvSpPr>
              <a:spLocks noChangeAspect="1" noChangeArrowheads="1"/>
            </p:cNvSpPr>
            <p:nvPr/>
          </p:nvSpPr>
          <p:spPr bwMode="auto">
            <a:xfrm>
              <a:off x="6564313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3" name="Oval 222"/>
            <p:cNvSpPr>
              <a:spLocks noChangeAspect="1" noChangeArrowheads="1"/>
            </p:cNvSpPr>
            <p:nvPr/>
          </p:nvSpPr>
          <p:spPr bwMode="auto">
            <a:xfrm>
              <a:off x="6891338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4" name="Oval 223"/>
            <p:cNvSpPr>
              <a:spLocks noChangeAspect="1" noChangeArrowheads="1"/>
            </p:cNvSpPr>
            <p:nvPr/>
          </p:nvSpPr>
          <p:spPr bwMode="auto">
            <a:xfrm>
              <a:off x="7219950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5" name="Oval 224"/>
            <p:cNvSpPr>
              <a:spLocks noChangeAspect="1" noChangeArrowheads="1"/>
            </p:cNvSpPr>
            <p:nvPr/>
          </p:nvSpPr>
          <p:spPr bwMode="auto">
            <a:xfrm>
              <a:off x="7546975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6" name="Oval 225"/>
            <p:cNvSpPr>
              <a:spLocks noChangeAspect="1" noChangeArrowheads="1"/>
            </p:cNvSpPr>
            <p:nvPr/>
          </p:nvSpPr>
          <p:spPr bwMode="auto">
            <a:xfrm>
              <a:off x="7874000" y="249555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7" name="Oval 226"/>
            <p:cNvSpPr>
              <a:spLocks noChangeAspect="1" noChangeArrowheads="1"/>
            </p:cNvSpPr>
            <p:nvPr/>
          </p:nvSpPr>
          <p:spPr bwMode="auto">
            <a:xfrm>
              <a:off x="8202613" y="2495550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8" name="Oval 227"/>
            <p:cNvSpPr>
              <a:spLocks noChangeAspect="1" noChangeArrowheads="1"/>
            </p:cNvSpPr>
            <p:nvPr/>
          </p:nvSpPr>
          <p:spPr bwMode="auto">
            <a:xfrm>
              <a:off x="6237288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29" name="Oval 228"/>
            <p:cNvSpPr>
              <a:spLocks noChangeAspect="1" noChangeArrowheads="1"/>
            </p:cNvSpPr>
            <p:nvPr/>
          </p:nvSpPr>
          <p:spPr bwMode="auto">
            <a:xfrm>
              <a:off x="6564313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0" name="Oval 229"/>
            <p:cNvSpPr>
              <a:spLocks noChangeAspect="1" noChangeArrowheads="1"/>
            </p:cNvSpPr>
            <p:nvPr/>
          </p:nvSpPr>
          <p:spPr bwMode="auto">
            <a:xfrm>
              <a:off x="6891338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1" name="Oval 230"/>
            <p:cNvSpPr>
              <a:spLocks noChangeAspect="1" noChangeArrowheads="1"/>
            </p:cNvSpPr>
            <p:nvPr/>
          </p:nvSpPr>
          <p:spPr bwMode="auto">
            <a:xfrm>
              <a:off x="7219950" y="2822575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2" name="Oval 231"/>
            <p:cNvSpPr>
              <a:spLocks noChangeAspect="1" noChangeArrowheads="1"/>
            </p:cNvSpPr>
            <p:nvPr/>
          </p:nvSpPr>
          <p:spPr bwMode="auto">
            <a:xfrm>
              <a:off x="7546975" y="2822575"/>
              <a:ext cx="136525" cy="1365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3" name="Oval 232"/>
            <p:cNvSpPr>
              <a:spLocks noChangeAspect="1" noChangeArrowheads="1"/>
            </p:cNvSpPr>
            <p:nvPr/>
          </p:nvSpPr>
          <p:spPr bwMode="auto">
            <a:xfrm>
              <a:off x="7874000" y="28225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4" name="Oval 233"/>
            <p:cNvSpPr>
              <a:spLocks noChangeAspect="1" noChangeArrowheads="1"/>
            </p:cNvSpPr>
            <p:nvPr/>
          </p:nvSpPr>
          <p:spPr bwMode="auto">
            <a:xfrm>
              <a:off x="8202613" y="28225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5" name="Oval 234"/>
            <p:cNvSpPr>
              <a:spLocks noChangeAspect="1" noChangeArrowheads="1"/>
            </p:cNvSpPr>
            <p:nvPr/>
          </p:nvSpPr>
          <p:spPr bwMode="auto">
            <a:xfrm>
              <a:off x="6237288" y="34782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6" name="Oval 235"/>
            <p:cNvSpPr>
              <a:spLocks noChangeAspect="1" noChangeArrowheads="1"/>
            </p:cNvSpPr>
            <p:nvPr/>
          </p:nvSpPr>
          <p:spPr bwMode="auto">
            <a:xfrm>
              <a:off x="6564313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7" name="Oval 236"/>
            <p:cNvSpPr>
              <a:spLocks noChangeAspect="1" noChangeArrowheads="1"/>
            </p:cNvSpPr>
            <p:nvPr/>
          </p:nvSpPr>
          <p:spPr bwMode="auto">
            <a:xfrm>
              <a:off x="6891338" y="34782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8" name="Oval 237"/>
            <p:cNvSpPr>
              <a:spLocks noChangeAspect="1" noChangeArrowheads="1"/>
            </p:cNvSpPr>
            <p:nvPr/>
          </p:nvSpPr>
          <p:spPr bwMode="auto">
            <a:xfrm>
              <a:off x="7219950" y="3478213"/>
              <a:ext cx="136525" cy="13652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39" name="Oval 238"/>
            <p:cNvSpPr>
              <a:spLocks noChangeAspect="1" noChangeArrowheads="1"/>
            </p:cNvSpPr>
            <p:nvPr/>
          </p:nvSpPr>
          <p:spPr bwMode="auto">
            <a:xfrm>
              <a:off x="7546975" y="3478213"/>
              <a:ext cx="136525" cy="1365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40" name="Oval 239"/>
            <p:cNvSpPr>
              <a:spLocks noChangeAspect="1" noChangeArrowheads="1"/>
            </p:cNvSpPr>
            <p:nvPr/>
          </p:nvSpPr>
          <p:spPr bwMode="auto">
            <a:xfrm>
              <a:off x="7874000" y="34782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41" name="Oval 240"/>
            <p:cNvSpPr>
              <a:spLocks noChangeAspect="1" noChangeArrowheads="1"/>
            </p:cNvSpPr>
            <p:nvPr/>
          </p:nvSpPr>
          <p:spPr bwMode="auto">
            <a:xfrm>
              <a:off x="8202613" y="34782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42" name="Text Box 192"/>
            <p:cNvSpPr txBox="1">
              <a:spLocks noChangeArrowheads="1"/>
            </p:cNvSpPr>
            <p:nvPr/>
          </p:nvSpPr>
          <p:spPr bwMode="auto">
            <a:xfrm>
              <a:off x="6918326" y="3546959"/>
              <a:ext cx="419638" cy="573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21FAE"/>
                  </a:solidFill>
                </a:rPr>
                <a:t>C</a:t>
              </a:r>
            </a:p>
          </p:txBody>
        </p:sp>
        <p:sp>
          <p:nvSpPr>
            <p:cNvPr id="245" name="Text Box 190"/>
            <p:cNvSpPr txBox="1">
              <a:spLocks noChangeArrowheads="1"/>
            </p:cNvSpPr>
            <p:nvPr/>
          </p:nvSpPr>
          <p:spPr bwMode="auto">
            <a:xfrm>
              <a:off x="5562600" y="2178050"/>
              <a:ext cx="433200" cy="573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21FAE"/>
                  </a:solidFill>
                  <a:latin typeface="Times" charset="0"/>
                </a:rPr>
                <a:t>=</a:t>
              </a:r>
            </a:p>
          </p:txBody>
        </p:sp>
      </p:grpSp>
      <p:sp>
        <p:nvSpPr>
          <p:cNvPr id="247" name="Content Placeholder 3"/>
          <p:cNvSpPr>
            <a:spLocks noGrp="1"/>
          </p:cNvSpPr>
          <p:nvPr>
            <p:ph idx="1"/>
          </p:nvPr>
        </p:nvSpPr>
        <p:spPr>
          <a:xfrm>
            <a:off x="457200" y="3200401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sz="2400" kern="0" dirty="0" smtClean="0">
                <a:solidFill>
                  <a:srgbClr val="000000"/>
                </a:solidFill>
              </a:rPr>
              <a:t>A, B and C are sparse. </a:t>
            </a:r>
          </a:p>
          <a:p>
            <a:r>
              <a:rPr lang="en-US" sz="2400" kern="0" dirty="0" smtClean="0">
                <a:solidFill>
                  <a:srgbClr val="000000"/>
                </a:solidFill>
              </a:rPr>
              <a:t>Why </a:t>
            </a:r>
            <a:r>
              <a:rPr lang="en-US" sz="2400" kern="0" dirty="0">
                <a:solidFill>
                  <a:srgbClr val="000000"/>
                </a:solidFill>
              </a:rPr>
              <a:t>sparse matrix-matrix multiplication</a:t>
            </a:r>
            <a:r>
              <a:rPr lang="en-US" sz="2400" kern="0" dirty="0" smtClean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A</a:t>
            </a:r>
            <a:r>
              <a:rPr lang="en-US" kern="0" dirty="0" smtClean="0">
                <a:solidFill>
                  <a:schemeClr val="tx1"/>
                </a:solidFill>
              </a:rPr>
              <a:t>lgebraic </a:t>
            </a:r>
            <a:r>
              <a:rPr lang="en-US" kern="0" dirty="0" err="1" smtClean="0">
                <a:solidFill>
                  <a:schemeClr val="tx1"/>
                </a:solidFill>
              </a:rPr>
              <a:t>multigrid</a:t>
            </a:r>
            <a:r>
              <a:rPr lang="en-US" kern="0" dirty="0" smtClean="0">
                <a:solidFill>
                  <a:schemeClr val="tx1"/>
                </a:solidFill>
              </a:rPr>
              <a:t> (AMG), </a:t>
            </a: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G</a:t>
            </a:r>
            <a:r>
              <a:rPr lang="en-US" kern="0" dirty="0" smtClean="0">
                <a:solidFill>
                  <a:schemeClr val="tx1"/>
                </a:solidFill>
              </a:rPr>
              <a:t>raph </a:t>
            </a:r>
            <a:r>
              <a:rPr lang="en-US" kern="0" dirty="0">
                <a:solidFill>
                  <a:schemeClr val="tx1"/>
                </a:solidFill>
              </a:rPr>
              <a:t>clustering, </a:t>
            </a:r>
            <a:endParaRPr lang="en-US" kern="0" dirty="0" smtClean="0">
              <a:solidFill>
                <a:schemeClr val="tx1"/>
              </a:solidFill>
            </a:endParaRPr>
          </a:p>
          <a:p>
            <a:pPr lvl="1"/>
            <a:r>
              <a:rPr lang="en-US" kern="0" dirty="0" err="1">
                <a:solidFill>
                  <a:schemeClr val="tx1"/>
                </a:solidFill>
              </a:rPr>
              <a:t>B</a:t>
            </a:r>
            <a:r>
              <a:rPr lang="en-US" kern="0" dirty="0" err="1" smtClean="0">
                <a:solidFill>
                  <a:schemeClr val="tx1"/>
                </a:solidFill>
              </a:rPr>
              <a:t>etweenness</a:t>
            </a:r>
            <a:r>
              <a:rPr lang="en-US" kern="0" dirty="0" smtClean="0">
                <a:solidFill>
                  <a:schemeClr val="tx1"/>
                </a:solidFill>
              </a:rPr>
              <a:t> </a:t>
            </a:r>
            <a:r>
              <a:rPr lang="en-US" kern="0" dirty="0">
                <a:solidFill>
                  <a:schemeClr val="tx1"/>
                </a:solidFill>
              </a:rPr>
              <a:t>centrality, </a:t>
            </a:r>
            <a:endParaRPr lang="en-US" kern="0" dirty="0" smtClean="0">
              <a:solidFill>
                <a:schemeClr val="tx1"/>
              </a:solidFill>
            </a:endParaRP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G</a:t>
            </a:r>
            <a:r>
              <a:rPr lang="en-US" kern="0" dirty="0" smtClean="0">
                <a:solidFill>
                  <a:schemeClr val="tx1"/>
                </a:solidFill>
              </a:rPr>
              <a:t>raph </a:t>
            </a:r>
            <a:r>
              <a:rPr lang="en-US" kern="0" dirty="0">
                <a:solidFill>
                  <a:schemeClr val="tx1"/>
                </a:solidFill>
              </a:rPr>
              <a:t>contraction, </a:t>
            </a:r>
            <a:endParaRPr lang="en-US" kern="0" dirty="0" smtClean="0">
              <a:solidFill>
                <a:schemeClr val="tx1"/>
              </a:solidFill>
            </a:endParaRPr>
          </a:p>
          <a:p>
            <a:pPr lvl="1"/>
            <a:r>
              <a:rPr lang="en-US" kern="0" dirty="0" err="1">
                <a:solidFill>
                  <a:schemeClr val="tx1"/>
                </a:solidFill>
              </a:rPr>
              <a:t>S</a:t>
            </a:r>
            <a:r>
              <a:rPr lang="en-US" kern="0" dirty="0" err="1" smtClean="0">
                <a:solidFill>
                  <a:schemeClr val="tx1"/>
                </a:solidFill>
              </a:rPr>
              <a:t>ubgraph</a:t>
            </a:r>
            <a:r>
              <a:rPr lang="en-US" kern="0" dirty="0" smtClean="0">
                <a:solidFill>
                  <a:schemeClr val="tx1"/>
                </a:solidFill>
              </a:rPr>
              <a:t> extraction</a:t>
            </a:r>
          </a:p>
          <a:p>
            <a:pPr lvl="1"/>
            <a:r>
              <a:rPr lang="en-US" kern="0" dirty="0">
                <a:solidFill>
                  <a:schemeClr val="tx1"/>
                </a:solidFill>
              </a:rPr>
              <a:t>Q</a:t>
            </a:r>
            <a:r>
              <a:rPr lang="en-US" kern="0" dirty="0" smtClean="0">
                <a:solidFill>
                  <a:schemeClr val="tx1"/>
                </a:solidFill>
              </a:rPr>
              <a:t>uantum chemistry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Triangle counting/enumeration </a:t>
            </a:r>
            <a:endParaRPr lang="en-US" kern="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01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Triangle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Counting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in 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Matrix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lgebra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1" y="1005842"/>
            <a:ext cx="1600199" cy="2042158"/>
            <a:chOff x="481695" y="1277948"/>
            <a:chExt cx="1872043" cy="2499358"/>
          </a:xfrm>
        </p:grpSpPr>
        <p:sp>
          <p:nvSpPr>
            <p:cNvPr id="7" name="Rectangle 6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2800" kern="0" smtClean="0">
                <a:solidFill>
                  <a:srgbClr val="000000"/>
                </a:solidFill>
                <a:latin typeface="Verdana" pitchFamily="34" charset="0"/>
                <a:ea typeface="ＭＳ Ｐゴシック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5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6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3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1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2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 smtClean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4</a:t>
                </a:r>
              </a:p>
            </p:txBody>
          </p:sp>
          <p:cxnSp>
            <p:nvCxnSpPr>
              <p:cNvPr id="16" name="Straight Connector 15"/>
              <p:cNvCxnSpPr>
                <a:stCxn id="15" idx="2"/>
                <a:endCxn id="10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2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12" idx="5"/>
                <a:endCxn id="10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>
                <a:stCxn id="12" idx="4"/>
                <a:endCxn id="11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15" idx="3"/>
                <a:endCxn id="11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1" idx="3"/>
                <a:endCxn id="13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11" idx="5"/>
                <a:endCxn id="14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8" name="TextBox 77"/>
          <p:cNvSpPr txBox="1"/>
          <p:nvPr/>
        </p:nvSpPr>
        <p:spPr>
          <a:xfrm>
            <a:off x="3429000" y="2438400"/>
            <a:ext cx="5334000" cy="70788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Step2: </a:t>
            </a:r>
            <a:r>
              <a:rPr lang="en-US" sz="2000" dirty="0" smtClean="0">
                <a:solidFill>
                  <a:srgbClr val="262626"/>
                </a:solidFill>
              </a:rPr>
              <a:t>Count wedges as triangles if there is an edge between the selected pair of vertices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n-US" sz="2000" dirty="0" smtClean="0">
              <a:solidFill>
                <a:srgbClr val="262626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38200" y="3372845"/>
            <a:ext cx="1725892" cy="1734473"/>
            <a:chOff x="711178" y="4488905"/>
            <a:chExt cx="1364815" cy="1371600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64" name="Oval 63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rgbClr val="BBE0E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6" name="Oval 65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7" name="Oval 66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8" name="Oval 67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9" name="Oval 68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1" name="Oval 70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2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3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4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5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6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7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9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0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1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2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3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4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5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6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7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9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0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1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2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3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4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5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6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7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8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99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00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01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048000" y="3352800"/>
            <a:ext cx="1807765" cy="1828800"/>
            <a:chOff x="6548957" y="1555674"/>
            <a:chExt cx="1429559" cy="1446193"/>
          </a:xfrm>
        </p:grpSpPr>
        <p:sp>
          <p:nvSpPr>
            <p:cNvPr id="163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4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rgbClr val="BBE0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5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6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7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8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69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0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1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2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3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4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5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6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7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8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79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0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1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2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3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4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5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6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7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8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89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0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1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2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3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4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5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96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7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98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99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0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1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02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06187" cy="41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0000"/>
                  </a:solidFill>
                  <a:latin typeface="Times" charset="0"/>
                </a:rPr>
                <a:t> </a:t>
              </a: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B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2743200" y="5133906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L 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× U = B</a:t>
            </a:r>
            <a:r>
              <a:rPr lang="en-US" sz="16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(wedge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)</a:t>
            </a:r>
            <a:endParaRPr lang="en-US" sz="24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5397500" y="3352800"/>
            <a:ext cx="1807765" cy="1828800"/>
            <a:chOff x="6548957" y="1555674"/>
            <a:chExt cx="1429559" cy="1446193"/>
          </a:xfrm>
        </p:grpSpPr>
        <p:sp>
          <p:nvSpPr>
            <p:cNvPr id="207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08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rgbClr val="BBE0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09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0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1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2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3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4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5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6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7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8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19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0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1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2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3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4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5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6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7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8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29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0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1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2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3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4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5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6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7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8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39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240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1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146032" cy="26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2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3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4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45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146032" cy="26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6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C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48" name="Rectangle 247"/>
          <p:cNvSpPr/>
          <p:nvPr/>
        </p:nvSpPr>
        <p:spPr>
          <a:xfrm rot="3150906">
            <a:off x="4298715" y="1130979"/>
            <a:ext cx="482217" cy="1245589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Group 248"/>
          <p:cNvGrpSpPr/>
          <p:nvPr/>
        </p:nvGrpSpPr>
        <p:grpSpPr>
          <a:xfrm>
            <a:off x="3810000" y="1143000"/>
            <a:ext cx="1158240" cy="1005840"/>
            <a:chOff x="4451065" y="1673410"/>
            <a:chExt cx="1158240" cy="1005840"/>
          </a:xfrm>
        </p:grpSpPr>
        <p:sp>
          <p:nvSpPr>
            <p:cNvPr id="250" name="Oval 249"/>
            <p:cNvSpPr/>
            <p:nvPr/>
          </p:nvSpPr>
          <p:spPr>
            <a:xfrm>
              <a:off x="4755865" y="23592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5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4451065" y="16734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3</a:t>
              </a:r>
            </a:p>
          </p:txBody>
        </p:sp>
        <p:sp>
          <p:nvSpPr>
            <p:cNvPr id="252" name="Oval 251"/>
            <p:cNvSpPr/>
            <p:nvPr/>
          </p:nvSpPr>
          <p:spPr>
            <a:xfrm>
              <a:off x="5289265" y="1902010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 smtClean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4</a:t>
              </a:r>
            </a:p>
          </p:txBody>
        </p:sp>
        <p:cxnSp>
          <p:nvCxnSpPr>
            <p:cNvPr id="253" name="Straight Connector 252"/>
            <p:cNvCxnSpPr>
              <a:stCxn id="252" idx="1"/>
              <a:endCxn id="251" idx="6"/>
            </p:cNvCxnSpPr>
            <p:nvPr/>
          </p:nvCxnSpPr>
          <p:spPr bwMode="auto">
            <a:xfrm flipH="1" flipV="1">
              <a:off x="4771105" y="1833430"/>
              <a:ext cx="565029" cy="115449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>
              <a:stCxn id="251" idx="5"/>
              <a:endCxn id="250" idx="1"/>
            </p:cNvCxnSpPr>
            <p:nvPr/>
          </p:nvCxnSpPr>
          <p:spPr bwMode="auto">
            <a:xfrm>
              <a:off x="4724236" y="1946581"/>
              <a:ext cx="78498" cy="459498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5" name="Straight Connector 254"/>
          <p:cNvCxnSpPr>
            <a:stCxn id="252" idx="3"/>
            <a:endCxn id="250" idx="7"/>
          </p:cNvCxnSpPr>
          <p:nvPr/>
        </p:nvCxnSpPr>
        <p:spPr bwMode="auto">
          <a:xfrm flipH="1">
            <a:off x="4387971" y="1644771"/>
            <a:ext cx="307098" cy="23089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6" name="TextBox 255"/>
          <p:cNvSpPr txBox="1"/>
          <p:nvPr/>
        </p:nvSpPr>
        <p:spPr>
          <a:xfrm>
            <a:off x="5423541" y="5132519"/>
            <a:ext cx="34156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A </a:t>
            </a:r>
            <a:r>
              <a:rPr lang="en-US" sz="2400" b="1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B = C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closed wedge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)</a:t>
            </a:r>
            <a:endParaRPr lang="en-US" sz="24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315200" y="3760919"/>
            <a:ext cx="1676401" cy="9202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#triangles</a:t>
            </a:r>
          </a:p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=sum(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C)/2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   </a:t>
            </a:r>
          </a:p>
        </p:txBody>
      </p:sp>
      <p:sp>
        <p:nvSpPr>
          <p:cNvPr id="28" name="Multiply 27"/>
          <p:cNvSpPr/>
          <p:nvPr/>
        </p:nvSpPr>
        <p:spPr>
          <a:xfrm>
            <a:off x="4468776" y="4509409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ultiply 257"/>
          <p:cNvSpPr/>
          <p:nvPr/>
        </p:nvSpPr>
        <p:spPr>
          <a:xfrm>
            <a:off x="4191000" y="477844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55599" y="5638800"/>
            <a:ext cx="8446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Goal: </a:t>
            </a:r>
            <a:r>
              <a:rPr lang="en-US" sz="2200" dirty="0" smtClean="0">
                <a:solidFill>
                  <a:srgbClr val="0000FF"/>
                </a:solidFill>
              </a:rPr>
              <a:t>Can we design a parallel algorithm that communicates less data exploiting this observation</a:t>
            </a:r>
            <a:r>
              <a:rPr lang="en-US" sz="22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7" name="Multiply 156"/>
          <p:cNvSpPr/>
          <p:nvPr/>
        </p:nvSpPr>
        <p:spPr>
          <a:xfrm>
            <a:off x="2209800" y="449580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Multiply 157"/>
          <p:cNvSpPr/>
          <p:nvPr/>
        </p:nvSpPr>
        <p:spPr>
          <a:xfrm>
            <a:off x="1981200" y="480060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Multiply 158"/>
          <p:cNvSpPr/>
          <p:nvPr/>
        </p:nvSpPr>
        <p:spPr>
          <a:xfrm>
            <a:off x="6781800" y="446878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Multiply 159"/>
          <p:cNvSpPr/>
          <p:nvPr/>
        </p:nvSpPr>
        <p:spPr>
          <a:xfrm>
            <a:off x="6553200" y="477358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  <p:bldP spid="28" grpId="0" animBg="1"/>
      <p:bldP spid="258" grpId="0" animBg="1"/>
      <p:bldP spid="156" grpId="0"/>
      <p:bldP spid="157" grpId="0" animBg="1"/>
      <p:bldP spid="158" grpId="0" animBg="1"/>
      <p:bldP spid="159" grpId="0" animBg="1"/>
      <p:bldP spid="1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Masked </a:t>
            </a:r>
            <a:r>
              <a:rPr lang="en-US" sz="3200" dirty="0" err="1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SpGEMM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 (1D algorithm)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76800"/>
            <a:ext cx="845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entury Schoolbook"/>
                <a:cs typeface="Century Schoolbook"/>
              </a:rPr>
              <a:t>In this example, </a:t>
            </a:r>
            <a:r>
              <a:rPr lang="en-US" sz="2200" dirty="0" err="1">
                <a:latin typeface="Century Schoolbook"/>
                <a:cs typeface="Century Schoolbook"/>
              </a:rPr>
              <a:t>nonzeros</a:t>
            </a:r>
            <a:r>
              <a:rPr lang="en-US" sz="2200" dirty="0">
                <a:latin typeface="Century Schoolbook"/>
                <a:cs typeface="Century Schoolbook"/>
              </a:rPr>
              <a:t> of </a:t>
            </a:r>
            <a:r>
              <a:rPr lang="en-US" sz="2200" b="1" dirty="0">
                <a:latin typeface="Century Schoolbook"/>
                <a:cs typeface="Century Schoolbook"/>
              </a:rPr>
              <a:t>L(5,:)</a:t>
            </a:r>
            <a:r>
              <a:rPr lang="en-US" sz="2200" dirty="0">
                <a:latin typeface="Century Schoolbook"/>
                <a:cs typeface="Century Schoolbook"/>
              </a:rPr>
              <a:t> (marked with red color) are not needed by P</a:t>
            </a:r>
            <a:r>
              <a:rPr lang="en-US" sz="2200" baseline="-25000" dirty="0">
                <a:latin typeface="Century Schoolbook"/>
                <a:cs typeface="Century Schoolbook"/>
              </a:rPr>
              <a:t>1</a:t>
            </a:r>
            <a:r>
              <a:rPr lang="en-US" sz="2200" dirty="0">
                <a:latin typeface="Century Schoolbook"/>
                <a:cs typeface="Century Schoolbook"/>
              </a:rPr>
              <a:t> because </a:t>
            </a:r>
            <a:r>
              <a:rPr lang="en-US" sz="2200" b="1" dirty="0">
                <a:latin typeface="Century Schoolbook"/>
                <a:cs typeface="Century Schoolbook"/>
              </a:rPr>
              <a:t>A</a:t>
            </a:r>
            <a:r>
              <a:rPr lang="en-US" sz="2200" b="1" baseline="-25000" dirty="0">
                <a:latin typeface="Century Schoolbook"/>
                <a:cs typeface="Century Schoolbook"/>
              </a:rPr>
              <a:t>1</a:t>
            </a:r>
            <a:r>
              <a:rPr lang="en-US" sz="2200" b="1" dirty="0">
                <a:latin typeface="Century Schoolbook"/>
                <a:cs typeface="Century Schoolbook"/>
              </a:rPr>
              <a:t>(5,:)</a:t>
            </a:r>
            <a:r>
              <a:rPr lang="en-US" sz="2200" dirty="0">
                <a:latin typeface="Century Schoolbook"/>
                <a:cs typeface="Century Schoolbook"/>
              </a:rPr>
              <a:t> does </a:t>
            </a:r>
            <a:r>
              <a:rPr lang="en-US" sz="2200" u="sng" dirty="0">
                <a:latin typeface="Century Schoolbook"/>
                <a:cs typeface="Century Schoolbook"/>
              </a:rPr>
              <a:t>not contain any </a:t>
            </a:r>
            <a:r>
              <a:rPr lang="en-US" sz="2200" u="sng" dirty="0" err="1" smtClean="0">
                <a:latin typeface="Century Schoolbook"/>
                <a:cs typeface="Century Schoolbook"/>
              </a:rPr>
              <a:t>nonzeros</a:t>
            </a:r>
            <a:r>
              <a:rPr lang="en-US" sz="2200" u="sng" dirty="0" smtClean="0">
                <a:latin typeface="Century Schoolbook"/>
                <a:cs typeface="Century Schoolbook"/>
              </a:rPr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So, we can mask rows of L by A to avoid communication.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34" y="1066800"/>
            <a:ext cx="7522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entury Schoolbook"/>
                <a:cs typeface="Century Schoolbook"/>
              </a:rPr>
              <a:t>Special </a:t>
            </a:r>
            <a:r>
              <a:rPr lang="en-US" sz="2200" b="1" dirty="0" err="1">
                <a:latin typeface="Century Schoolbook"/>
                <a:cs typeface="Century Schoolbook"/>
              </a:rPr>
              <a:t>SpGEMM</a:t>
            </a:r>
            <a:r>
              <a:rPr lang="en-US" sz="2200" b="1" dirty="0">
                <a:latin typeface="Century Schoolbook"/>
                <a:cs typeface="Century Schoolbook"/>
              </a:rPr>
              <a:t>:  </a:t>
            </a:r>
            <a:r>
              <a:rPr lang="en-US" sz="2200" dirty="0">
                <a:latin typeface="Century Schoolbook"/>
                <a:cs typeface="Century Schoolbook"/>
              </a:rPr>
              <a:t>The nonzero structure of the product is contained in the original adjacency matrix A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3093" y="2240804"/>
            <a:ext cx="631063" cy="22472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8668" y="3533599"/>
            <a:ext cx="2222141" cy="265798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5351" y="2232451"/>
            <a:ext cx="631063" cy="22472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810439" y="295733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auto">
          <a:xfrm>
            <a:off x="745351" y="2238199"/>
            <a:ext cx="2230438" cy="2233613"/>
          </a:xfrm>
          <a:prstGeom prst="rect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810439" y="393999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1137464" y="393999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1464489" y="393999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1793101" y="393999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2120126" y="393999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2447151" y="3939999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2775764" y="393999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1137464" y="230328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1464489" y="230328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spect="1" noChangeArrowheads="1"/>
          </p:cNvSpPr>
          <p:nvPr/>
        </p:nvSpPr>
        <p:spPr bwMode="auto">
          <a:xfrm>
            <a:off x="1793101" y="230328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2"/>
          <p:cNvSpPr>
            <a:spLocks noChangeAspect="1" noChangeArrowheads="1"/>
          </p:cNvSpPr>
          <p:nvPr/>
        </p:nvSpPr>
        <p:spPr bwMode="auto">
          <a:xfrm>
            <a:off x="2120126" y="2303287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2447151" y="230328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2775764" y="230328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spect="1" noChangeArrowheads="1"/>
          </p:cNvSpPr>
          <p:nvPr/>
        </p:nvSpPr>
        <p:spPr bwMode="auto">
          <a:xfrm>
            <a:off x="810439" y="2630312"/>
            <a:ext cx="136525" cy="136525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spect="1" noChangeArrowheads="1"/>
          </p:cNvSpPr>
          <p:nvPr/>
        </p:nvSpPr>
        <p:spPr bwMode="auto">
          <a:xfrm>
            <a:off x="1137464" y="263031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>
            <a:off x="1464489" y="263031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1793101" y="263031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spect="1" noChangeArrowheads="1"/>
          </p:cNvSpPr>
          <p:nvPr/>
        </p:nvSpPr>
        <p:spPr bwMode="auto">
          <a:xfrm>
            <a:off x="2120126" y="2630312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2447151" y="2630312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1"/>
          <p:cNvSpPr>
            <a:spLocks noChangeAspect="1" noChangeArrowheads="1"/>
          </p:cNvSpPr>
          <p:nvPr/>
        </p:nvSpPr>
        <p:spPr bwMode="auto">
          <a:xfrm>
            <a:off x="2775764" y="2630312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spect="1" noChangeArrowheads="1"/>
          </p:cNvSpPr>
          <p:nvPr/>
        </p:nvSpPr>
        <p:spPr bwMode="auto">
          <a:xfrm>
            <a:off x="1137464" y="295733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3"/>
          <p:cNvSpPr>
            <a:spLocks noChangeAspect="1" noChangeArrowheads="1"/>
          </p:cNvSpPr>
          <p:nvPr/>
        </p:nvSpPr>
        <p:spPr bwMode="auto">
          <a:xfrm>
            <a:off x="1793101" y="295733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4"/>
          <p:cNvSpPr>
            <a:spLocks noChangeAspect="1" noChangeArrowheads="1"/>
          </p:cNvSpPr>
          <p:nvPr/>
        </p:nvSpPr>
        <p:spPr bwMode="auto">
          <a:xfrm>
            <a:off x="2120126" y="295733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>
            <a:spLocks noChangeAspect="1" noChangeArrowheads="1"/>
          </p:cNvSpPr>
          <p:nvPr/>
        </p:nvSpPr>
        <p:spPr bwMode="auto">
          <a:xfrm>
            <a:off x="2447151" y="295733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6"/>
          <p:cNvSpPr>
            <a:spLocks noChangeAspect="1" noChangeArrowheads="1"/>
          </p:cNvSpPr>
          <p:nvPr/>
        </p:nvSpPr>
        <p:spPr bwMode="auto">
          <a:xfrm>
            <a:off x="2775764" y="295733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/>
          <p:cNvSpPr>
            <a:spLocks noChangeAspect="1" noChangeArrowheads="1"/>
          </p:cNvSpPr>
          <p:nvPr/>
        </p:nvSpPr>
        <p:spPr bwMode="auto">
          <a:xfrm>
            <a:off x="810439" y="32859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8"/>
          <p:cNvSpPr>
            <a:spLocks noChangeAspect="1" noChangeArrowheads="1"/>
          </p:cNvSpPr>
          <p:nvPr/>
        </p:nvSpPr>
        <p:spPr bwMode="auto">
          <a:xfrm>
            <a:off x="1137464" y="32859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39"/>
          <p:cNvSpPr>
            <a:spLocks noChangeAspect="1" noChangeArrowheads="1"/>
          </p:cNvSpPr>
          <p:nvPr/>
        </p:nvSpPr>
        <p:spPr bwMode="auto">
          <a:xfrm>
            <a:off x="1464489" y="32859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1793101" y="328594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2120126" y="32859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2447151" y="3285949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2775764" y="328594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spect="1" noChangeArrowheads="1"/>
          </p:cNvSpPr>
          <p:nvPr/>
        </p:nvSpPr>
        <p:spPr bwMode="auto">
          <a:xfrm>
            <a:off x="810439" y="361297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spect="1" noChangeArrowheads="1"/>
          </p:cNvSpPr>
          <p:nvPr/>
        </p:nvSpPr>
        <p:spPr bwMode="auto">
          <a:xfrm>
            <a:off x="1137464" y="361297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spect="1" noChangeArrowheads="1"/>
          </p:cNvSpPr>
          <p:nvPr/>
        </p:nvSpPr>
        <p:spPr bwMode="auto">
          <a:xfrm>
            <a:off x="1464489" y="361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7"/>
          <p:cNvSpPr>
            <a:spLocks noChangeAspect="1" noChangeArrowheads="1"/>
          </p:cNvSpPr>
          <p:nvPr/>
        </p:nvSpPr>
        <p:spPr bwMode="auto">
          <a:xfrm>
            <a:off x="1793101" y="361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48"/>
          <p:cNvSpPr>
            <a:spLocks noChangeAspect="1" noChangeArrowheads="1"/>
          </p:cNvSpPr>
          <p:nvPr/>
        </p:nvSpPr>
        <p:spPr bwMode="auto">
          <a:xfrm>
            <a:off x="2120126" y="3612974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2447151" y="361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2775764" y="361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1"/>
          <p:cNvSpPr>
            <a:spLocks noChangeAspect="1" noChangeArrowheads="1"/>
          </p:cNvSpPr>
          <p:nvPr/>
        </p:nvSpPr>
        <p:spPr bwMode="auto">
          <a:xfrm>
            <a:off x="810439" y="426861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2"/>
          <p:cNvSpPr>
            <a:spLocks noChangeAspect="1" noChangeArrowheads="1"/>
          </p:cNvSpPr>
          <p:nvPr/>
        </p:nvSpPr>
        <p:spPr bwMode="auto">
          <a:xfrm>
            <a:off x="1137464" y="426861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3"/>
          <p:cNvSpPr>
            <a:spLocks noChangeAspect="1" noChangeArrowheads="1"/>
          </p:cNvSpPr>
          <p:nvPr/>
        </p:nvSpPr>
        <p:spPr bwMode="auto">
          <a:xfrm>
            <a:off x="1464489" y="426861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4"/>
          <p:cNvSpPr>
            <a:spLocks noChangeAspect="1" noChangeArrowheads="1"/>
          </p:cNvSpPr>
          <p:nvPr/>
        </p:nvSpPr>
        <p:spPr bwMode="auto">
          <a:xfrm>
            <a:off x="1793101" y="426861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spect="1" noChangeArrowheads="1"/>
          </p:cNvSpPr>
          <p:nvPr/>
        </p:nvSpPr>
        <p:spPr bwMode="auto">
          <a:xfrm>
            <a:off x="2120126" y="426861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2447151" y="426861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2775764" y="4268612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10"/>
          <p:cNvSpPr txBox="1">
            <a:spLocks noChangeArrowheads="1"/>
          </p:cNvSpPr>
          <p:nvPr/>
        </p:nvSpPr>
        <p:spPr bwMode="auto">
          <a:xfrm>
            <a:off x="7493994" y="4355524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21FAE"/>
                </a:solidFill>
              </a:rPr>
              <a:t>U</a:t>
            </a:r>
            <a:endParaRPr lang="en-US" sz="3200" dirty="0">
              <a:solidFill>
                <a:srgbClr val="021FAE"/>
              </a:solidFill>
            </a:endParaRPr>
          </a:p>
        </p:txBody>
      </p:sp>
      <p:sp>
        <p:nvSpPr>
          <p:cNvPr id="60" name="Oval 59"/>
          <p:cNvSpPr>
            <a:spLocks noChangeAspect="1" noChangeArrowheads="1"/>
          </p:cNvSpPr>
          <p:nvPr/>
        </p:nvSpPr>
        <p:spPr bwMode="auto">
          <a:xfrm>
            <a:off x="3054339" y="184608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91"/>
          <p:cNvSpPr txBox="1">
            <a:spLocks noChangeArrowheads="1"/>
          </p:cNvSpPr>
          <p:nvPr/>
        </p:nvSpPr>
        <p:spPr bwMode="auto">
          <a:xfrm>
            <a:off x="6211294" y="3000199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21FAE"/>
                </a:solidFill>
              </a:rPr>
              <a:t>x</a:t>
            </a:r>
          </a:p>
        </p:txBody>
      </p:sp>
      <p:sp>
        <p:nvSpPr>
          <p:cNvPr id="62" name="Text Box 192"/>
          <p:cNvSpPr txBox="1">
            <a:spLocks noChangeArrowheads="1"/>
          </p:cNvSpPr>
          <p:nvPr/>
        </p:nvSpPr>
        <p:spPr bwMode="auto">
          <a:xfrm>
            <a:off x="1491476" y="4361874"/>
            <a:ext cx="42211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21FAE"/>
                </a:solidFill>
              </a:rPr>
              <a:t>A</a:t>
            </a:r>
            <a:endParaRPr lang="en-US" sz="3200" dirty="0">
              <a:solidFill>
                <a:srgbClr val="021FAE"/>
              </a:solidFill>
            </a:endParaRPr>
          </a:p>
        </p:txBody>
      </p:sp>
      <p:sp>
        <p:nvSpPr>
          <p:cNvPr id="63" name="Text Box 193"/>
          <p:cNvSpPr txBox="1">
            <a:spLocks noChangeArrowheads="1"/>
          </p:cNvSpPr>
          <p:nvPr/>
        </p:nvSpPr>
        <p:spPr bwMode="auto">
          <a:xfrm>
            <a:off x="4816034" y="4368224"/>
            <a:ext cx="35718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smtClean="0">
                <a:solidFill>
                  <a:srgbClr val="021FAE"/>
                </a:solidFill>
              </a:rPr>
              <a:t>L</a:t>
            </a:r>
            <a:endParaRPr lang="en-US" sz="3200" dirty="0">
              <a:solidFill>
                <a:srgbClr val="021FAE"/>
              </a:solidFill>
            </a:endParaRPr>
          </a:p>
        </p:txBody>
      </p:sp>
      <p:sp>
        <p:nvSpPr>
          <p:cNvPr id="64" name="Oval 63"/>
          <p:cNvSpPr>
            <a:spLocks noChangeAspect="1" noChangeArrowheads="1"/>
          </p:cNvSpPr>
          <p:nvPr/>
        </p:nvSpPr>
        <p:spPr bwMode="auto">
          <a:xfrm>
            <a:off x="4025459" y="296626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4"/>
          <p:cNvSpPr>
            <a:spLocks noChangeAspect="1" noChangeArrowheads="1"/>
          </p:cNvSpPr>
          <p:nvPr/>
        </p:nvSpPr>
        <p:spPr bwMode="auto">
          <a:xfrm>
            <a:off x="3960371" y="2247122"/>
            <a:ext cx="2230438" cy="2233613"/>
          </a:xfrm>
          <a:prstGeom prst="rect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5"/>
          <p:cNvSpPr>
            <a:spLocks noChangeAspect="1" noChangeArrowheads="1"/>
          </p:cNvSpPr>
          <p:nvPr/>
        </p:nvSpPr>
        <p:spPr bwMode="auto">
          <a:xfrm>
            <a:off x="4025459" y="394892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66"/>
          <p:cNvSpPr>
            <a:spLocks noChangeAspect="1" noChangeArrowheads="1"/>
          </p:cNvSpPr>
          <p:nvPr/>
        </p:nvSpPr>
        <p:spPr bwMode="auto">
          <a:xfrm>
            <a:off x="4352484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67"/>
          <p:cNvSpPr>
            <a:spLocks noChangeAspect="1" noChangeArrowheads="1"/>
          </p:cNvSpPr>
          <p:nvPr/>
        </p:nvSpPr>
        <p:spPr bwMode="auto">
          <a:xfrm>
            <a:off x="4679509" y="394892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8"/>
          <p:cNvSpPr>
            <a:spLocks noChangeAspect="1" noChangeArrowheads="1"/>
          </p:cNvSpPr>
          <p:nvPr/>
        </p:nvSpPr>
        <p:spPr bwMode="auto">
          <a:xfrm>
            <a:off x="5008121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9"/>
          <p:cNvSpPr>
            <a:spLocks noChangeAspect="1" noChangeArrowheads="1"/>
          </p:cNvSpPr>
          <p:nvPr/>
        </p:nvSpPr>
        <p:spPr bwMode="auto">
          <a:xfrm>
            <a:off x="5335146" y="394892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70"/>
          <p:cNvSpPr>
            <a:spLocks noChangeAspect="1" noChangeArrowheads="1"/>
          </p:cNvSpPr>
          <p:nvPr/>
        </p:nvSpPr>
        <p:spPr bwMode="auto">
          <a:xfrm>
            <a:off x="5990784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71"/>
          <p:cNvSpPr>
            <a:spLocks noChangeAspect="1" noChangeArrowheads="1"/>
          </p:cNvSpPr>
          <p:nvPr/>
        </p:nvSpPr>
        <p:spPr bwMode="auto">
          <a:xfrm>
            <a:off x="5662171" y="231221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2"/>
          <p:cNvSpPr>
            <a:spLocks noChangeAspect="1" noChangeArrowheads="1"/>
          </p:cNvSpPr>
          <p:nvPr/>
        </p:nvSpPr>
        <p:spPr bwMode="auto">
          <a:xfrm>
            <a:off x="5990784" y="231221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73"/>
          <p:cNvSpPr>
            <a:spLocks noChangeAspect="1" noChangeArrowheads="1"/>
          </p:cNvSpPr>
          <p:nvPr/>
        </p:nvSpPr>
        <p:spPr bwMode="auto">
          <a:xfrm>
            <a:off x="4025459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74"/>
          <p:cNvSpPr>
            <a:spLocks noChangeAspect="1" noChangeArrowheads="1"/>
          </p:cNvSpPr>
          <p:nvPr/>
        </p:nvSpPr>
        <p:spPr bwMode="auto">
          <a:xfrm>
            <a:off x="4352484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75"/>
          <p:cNvSpPr>
            <a:spLocks noChangeAspect="1" noChangeArrowheads="1"/>
          </p:cNvSpPr>
          <p:nvPr/>
        </p:nvSpPr>
        <p:spPr bwMode="auto">
          <a:xfrm>
            <a:off x="4679509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008121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4352484" y="296626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78"/>
          <p:cNvSpPr>
            <a:spLocks noChangeAspect="1" noChangeArrowheads="1"/>
          </p:cNvSpPr>
          <p:nvPr/>
        </p:nvSpPr>
        <p:spPr bwMode="auto">
          <a:xfrm>
            <a:off x="5008121" y="296626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79"/>
          <p:cNvSpPr>
            <a:spLocks noChangeAspect="1" noChangeArrowheads="1"/>
          </p:cNvSpPr>
          <p:nvPr/>
        </p:nvSpPr>
        <p:spPr bwMode="auto">
          <a:xfrm>
            <a:off x="5335146" y="296626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80"/>
          <p:cNvSpPr>
            <a:spLocks noChangeAspect="1" noChangeArrowheads="1"/>
          </p:cNvSpPr>
          <p:nvPr/>
        </p:nvSpPr>
        <p:spPr bwMode="auto">
          <a:xfrm>
            <a:off x="4025459" y="329487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81"/>
          <p:cNvSpPr>
            <a:spLocks noChangeAspect="1" noChangeArrowheads="1"/>
          </p:cNvSpPr>
          <p:nvPr/>
        </p:nvSpPr>
        <p:spPr bwMode="auto">
          <a:xfrm>
            <a:off x="4352484" y="329487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82"/>
          <p:cNvSpPr>
            <a:spLocks noChangeAspect="1" noChangeArrowheads="1"/>
          </p:cNvSpPr>
          <p:nvPr/>
        </p:nvSpPr>
        <p:spPr bwMode="auto">
          <a:xfrm>
            <a:off x="4679509" y="329487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83"/>
          <p:cNvSpPr>
            <a:spLocks noChangeAspect="1" noChangeArrowheads="1"/>
          </p:cNvSpPr>
          <p:nvPr/>
        </p:nvSpPr>
        <p:spPr bwMode="auto">
          <a:xfrm>
            <a:off x="5008121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84"/>
          <p:cNvSpPr>
            <a:spLocks noChangeAspect="1" noChangeArrowheads="1"/>
          </p:cNvSpPr>
          <p:nvPr/>
        </p:nvSpPr>
        <p:spPr bwMode="auto">
          <a:xfrm>
            <a:off x="5335146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85"/>
          <p:cNvSpPr>
            <a:spLocks noChangeAspect="1" noChangeArrowheads="1"/>
          </p:cNvSpPr>
          <p:nvPr/>
        </p:nvSpPr>
        <p:spPr bwMode="auto">
          <a:xfrm>
            <a:off x="5990784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86"/>
          <p:cNvSpPr>
            <a:spLocks noChangeAspect="1" noChangeArrowheads="1"/>
          </p:cNvSpPr>
          <p:nvPr/>
        </p:nvSpPr>
        <p:spPr bwMode="auto">
          <a:xfrm>
            <a:off x="4025459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87"/>
          <p:cNvSpPr>
            <a:spLocks noChangeAspect="1" noChangeArrowheads="1"/>
          </p:cNvSpPr>
          <p:nvPr/>
        </p:nvSpPr>
        <p:spPr bwMode="auto">
          <a:xfrm>
            <a:off x="4352484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88"/>
          <p:cNvSpPr>
            <a:spLocks noChangeAspect="1" noChangeArrowheads="1"/>
          </p:cNvSpPr>
          <p:nvPr/>
        </p:nvSpPr>
        <p:spPr bwMode="auto">
          <a:xfrm>
            <a:off x="4679509" y="3621897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89"/>
          <p:cNvSpPr>
            <a:spLocks noChangeAspect="1" noChangeArrowheads="1"/>
          </p:cNvSpPr>
          <p:nvPr/>
        </p:nvSpPr>
        <p:spPr bwMode="auto">
          <a:xfrm>
            <a:off x="5008121" y="3621897"/>
            <a:ext cx="136525" cy="1365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90"/>
          <p:cNvSpPr>
            <a:spLocks noChangeAspect="1" noChangeArrowheads="1"/>
          </p:cNvSpPr>
          <p:nvPr/>
        </p:nvSpPr>
        <p:spPr bwMode="auto">
          <a:xfrm>
            <a:off x="4025459" y="427753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91"/>
          <p:cNvSpPr>
            <a:spLocks noChangeAspect="1" noChangeArrowheads="1"/>
          </p:cNvSpPr>
          <p:nvPr/>
        </p:nvSpPr>
        <p:spPr bwMode="auto">
          <a:xfrm>
            <a:off x="4352484" y="42775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92"/>
          <p:cNvSpPr>
            <a:spLocks noChangeAspect="1" noChangeArrowheads="1"/>
          </p:cNvSpPr>
          <p:nvPr/>
        </p:nvSpPr>
        <p:spPr bwMode="auto">
          <a:xfrm>
            <a:off x="4679509" y="427753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93"/>
          <p:cNvSpPr>
            <a:spLocks noChangeAspect="1" noChangeArrowheads="1"/>
          </p:cNvSpPr>
          <p:nvPr/>
        </p:nvSpPr>
        <p:spPr bwMode="auto">
          <a:xfrm>
            <a:off x="5008121" y="42775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94"/>
          <p:cNvSpPr>
            <a:spLocks noChangeAspect="1" noChangeArrowheads="1"/>
          </p:cNvSpPr>
          <p:nvPr/>
        </p:nvSpPr>
        <p:spPr bwMode="auto">
          <a:xfrm>
            <a:off x="5335146" y="427753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95"/>
          <p:cNvSpPr>
            <a:spLocks noChangeAspect="1" noChangeArrowheads="1"/>
          </p:cNvSpPr>
          <p:nvPr/>
        </p:nvSpPr>
        <p:spPr bwMode="auto">
          <a:xfrm>
            <a:off x="5662171" y="427753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96"/>
          <p:cNvSpPr>
            <a:spLocks noChangeAspect="1" noChangeArrowheads="1"/>
          </p:cNvSpPr>
          <p:nvPr/>
        </p:nvSpPr>
        <p:spPr bwMode="auto">
          <a:xfrm>
            <a:off x="6643093" y="2247122"/>
            <a:ext cx="2230438" cy="2233613"/>
          </a:xfrm>
          <a:prstGeom prst="rect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97"/>
          <p:cNvSpPr>
            <a:spLocks noChangeAspect="1" noChangeArrowheads="1"/>
          </p:cNvSpPr>
          <p:nvPr/>
        </p:nvSpPr>
        <p:spPr bwMode="auto">
          <a:xfrm>
            <a:off x="7035206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98"/>
          <p:cNvSpPr>
            <a:spLocks noChangeAspect="1" noChangeArrowheads="1"/>
          </p:cNvSpPr>
          <p:nvPr/>
        </p:nvSpPr>
        <p:spPr bwMode="auto">
          <a:xfrm>
            <a:off x="7690843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99"/>
          <p:cNvSpPr>
            <a:spLocks noChangeAspect="1" noChangeArrowheads="1"/>
          </p:cNvSpPr>
          <p:nvPr/>
        </p:nvSpPr>
        <p:spPr bwMode="auto">
          <a:xfrm>
            <a:off x="8017868" y="394892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100"/>
          <p:cNvSpPr>
            <a:spLocks noChangeAspect="1" noChangeArrowheads="1"/>
          </p:cNvSpPr>
          <p:nvPr/>
        </p:nvSpPr>
        <p:spPr bwMode="auto">
          <a:xfrm>
            <a:off x="8673506" y="394892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101"/>
          <p:cNvSpPr>
            <a:spLocks noChangeAspect="1" noChangeArrowheads="1"/>
          </p:cNvSpPr>
          <p:nvPr/>
        </p:nvSpPr>
        <p:spPr bwMode="auto">
          <a:xfrm>
            <a:off x="7035206" y="231221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102"/>
          <p:cNvSpPr>
            <a:spLocks noChangeAspect="1" noChangeArrowheads="1"/>
          </p:cNvSpPr>
          <p:nvPr/>
        </p:nvSpPr>
        <p:spPr bwMode="auto">
          <a:xfrm>
            <a:off x="7362231" y="231221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103"/>
          <p:cNvSpPr>
            <a:spLocks noChangeAspect="1" noChangeArrowheads="1"/>
          </p:cNvSpPr>
          <p:nvPr/>
        </p:nvSpPr>
        <p:spPr bwMode="auto">
          <a:xfrm>
            <a:off x="7690843" y="231221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104"/>
          <p:cNvSpPr>
            <a:spLocks noChangeAspect="1" noChangeArrowheads="1"/>
          </p:cNvSpPr>
          <p:nvPr/>
        </p:nvSpPr>
        <p:spPr bwMode="auto">
          <a:xfrm>
            <a:off x="8017868" y="2312210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105"/>
          <p:cNvSpPr>
            <a:spLocks noChangeAspect="1" noChangeArrowheads="1"/>
          </p:cNvSpPr>
          <p:nvPr/>
        </p:nvSpPr>
        <p:spPr bwMode="auto">
          <a:xfrm>
            <a:off x="8344893" y="231221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06"/>
          <p:cNvSpPr>
            <a:spLocks noChangeAspect="1" noChangeArrowheads="1"/>
          </p:cNvSpPr>
          <p:nvPr/>
        </p:nvSpPr>
        <p:spPr bwMode="auto">
          <a:xfrm>
            <a:off x="8673506" y="231221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107"/>
          <p:cNvSpPr>
            <a:spLocks noChangeAspect="1" noChangeArrowheads="1"/>
          </p:cNvSpPr>
          <p:nvPr/>
        </p:nvSpPr>
        <p:spPr bwMode="auto">
          <a:xfrm>
            <a:off x="6708181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108"/>
          <p:cNvSpPr>
            <a:spLocks noChangeAspect="1" noChangeArrowheads="1"/>
          </p:cNvSpPr>
          <p:nvPr/>
        </p:nvSpPr>
        <p:spPr bwMode="auto">
          <a:xfrm>
            <a:off x="7035206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109"/>
          <p:cNvSpPr>
            <a:spLocks noChangeAspect="1" noChangeArrowheads="1"/>
          </p:cNvSpPr>
          <p:nvPr/>
        </p:nvSpPr>
        <p:spPr bwMode="auto">
          <a:xfrm>
            <a:off x="7362231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110"/>
          <p:cNvSpPr>
            <a:spLocks noChangeAspect="1" noChangeArrowheads="1"/>
          </p:cNvSpPr>
          <p:nvPr/>
        </p:nvSpPr>
        <p:spPr bwMode="auto">
          <a:xfrm>
            <a:off x="7690843" y="2639235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111"/>
          <p:cNvSpPr>
            <a:spLocks noChangeAspect="1" noChangeArrowheads="1"/>
          </p:cNvSpPr>
          <p:nvPr/>
        </p:nvSpPr>
        <p:spPr bwMode="auto">
          <a:xfrm>
            <a:off x="8017868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112"/>
          <p:cNvSpPr>
            <a:spLocks noChangeAspect="1" noChangeArrowheads="1"/>
          </p:cNvSpPr>
          <p:nvPr/>
        </p:nvSpPr>
        <p:spPr bwMode="auto">
          <a:xfrm>
            <a:off x="8344893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113"/>
          <p:cNvSpPr>
            <a:spLocks noChangeAspect="1" noChangeArrowheads="1"/>
          </p:cNvSpPr>
          <p:nvPr/>
        </p:nvSpPr>
        <p:spPr bwMode="auto">
          <a:xfrm>
            <a:off x="8673506" y="2639235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114"/>
          <p:cNvSpPr>
            <a:spLocks noChangeAspect="1" noChangeArrowheads="1"/>
          </p:cNvSpPr>
          <p:nvPr/>
        </p:nvSpPr>
        <p:spPr bwMode="auto">
          <a:xfrm>
            <a:off x="7035206" y="2966260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115"/>
          <p:cNvSpPr>
            <a:spLocks noChangeAspect="1" noChangeArrowheads="1"/>
          </p:cNvSpPr>
          <p:nvPr/>
        </p:nvSpPr>
        <p:spPr bwMode="auto">
          <a:xfrm>
            <a:off x="7690843" y="296626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116"/>
          <p:cNvSpPr>
            <a:spLocks noChangeAspect="1" noChangeArrowheads="1"/>
          </p:cNvSpPr>
          <p:nvPr/>
        </p:nvSpPr>
        <p:spPr bwMode="auto">
          <a:xfrm>
            <a:off x="8017868" y="296626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117"/>
          <p:cNvSpPr>
            <a:spLocks noChangeAspect="1" noChangeArrowheads="1"/>
          </p:cNvSpPr>
          <p:nvPr/>
        </p:nvSpPr>
        <p:spPr bwMode="auto">
          <a:xfrm>
            <a:off x="8344893" y="296626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118"/>
          <p:cNvSpPr>
            <a:spLocks noChangeAspect="1" noChangeArrowheads="1"/>
          </p:cNvSpPr>
          <p:nvPr/>
        </p:nvSpPr>
        <p:spPr bwMode="auto">
          <a:xfrm>
            <a:off x="8673506" y="2966260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119"/>
          <p:cNvSpPr>
            <a:spLocks noChangeAspect="1" noChangeArrowheads="1"/>
          </p:cNvSpPr>
          <p:nvPr/>
        </p:nvSpPr>
        <p:spPr bwMode="auto">
          <a:xfrm>
            <a:off x="7690843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120"/>
          <p:cNvSpPr>
            <a:spLocks noChangeAspect="1" noChangeArrowheads="1"/>
          </p:cNvSpPr>
          <p:nvPr/>
        </p:nvSpPr>
        <p:spPr bwMode="auto">
          <a:xfrm>
            <a:off x="8017868" y="329487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121"/>
          <p:cNvSpPr>
            <a:spLocks noChangeAspect="1" noChangeArrowheads="1"/>
          </p:cNvSpPr>
          <p:nvPr/>
        </p:nvSpPr>
        <p:spPr bwMode="auto">
          <a:xfrm>
            <a:off x="8344893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122"/>
          <p:cNvSpPr>
            <a:spLocks noChangeAspect="1" noChangeArrowheads="1"/>
          </p:cNvSpPr>
          <p:nvPr/>
        </p:nvSpPr>
        <p:spPr bwMode="auto">
          <a:xfrm>
            <a:off x="8673506" y="3294872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123"/>
          <p:cNvSpPr>
            <a:spLocks noChangeAspect="1" noChangeArrowheads="1"/>
          </p:cNvSpPr>
          <p:nvPr/>
        </p:nvSpPr>
        <p:spPr bwMode="auto">
          <a:xfrm>
            <a:off x="6708181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124"/>
          <p:cNvSpPr>
            <a:spLocks noChangeAspect="1" noChangeArrowheads="1"/>
          </p:cNvSpPr>
          <p:nvPr/>
        </p:nvSpPr>
        <p:spPr bwMode="auto">
          <a:xfrm>
            <a:off x="7035206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125"/>
          <p:cNvSpPr>
            <a:spLocks noChangeAspect="1" noChangeArrowheads="1"/>
          </p:cNvSpPr>
          <p:nvPr/>
        </p:nvSpPr>
        <p:spPr bwMode="auto">
          <a:xfrm>
            <a:off x="7362231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126"/>
          <p:cNvSpPr>
            <a:spLocks noChangeAspect="1" noChangeArrowheads="1"/>
          </p:cNvSpPr>
          <p:nvPr/>
        </p:nvSpPr>
        <p:spPr bwMode="auto">
          <a:xfrm>
            <a:off x="7690843" y="3621897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127"/>
          <p:cNvSpPr>
            <a:spLocks noChangeAspect="1" noChangeArrowheads="1"/>
          </p:cNvSpPr>
          <p:nvPr/>
        </p:nvSpPr>
        <p:spPr bwMode="auto">
          <a:xfrm>
            <a:off x="8344893" y="362189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spect="1" noChangeArrowheads="1"/>
          </p:cNvSpPr>
          <p:nvPr/>
        </p:nvSpPr>
        <p:spPr bwMode="auto">
          <a:xfrm>
            <a:off x="8673506" y="362189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129"/>
          <p:cNvSpPr>
            <a:spLocks noChangeAspect="1" noChangeArrowheads="1"/>
          </p:cNvSpPr>
          <p:nvPr/>
        </p:nvSpPr>
        <p:spPr bwMode="auto">
          <a:xfrm>
            <a:off x="7690843" y="4277535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45351" y="3538663"/>
            <a:ext cx="631063" cy="206073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 Box 176"/>
          <p:cNvSpPr txBox="1">
            <a:spLocks noChangeArrowheads="1"/>
          </p:cNvSpPr>
          <p:nvPr/>
        </p:nvSpPr>
        <p:spPr bwMode="auto">
          <a:xfrm>
            <a:off x="3614116" y="219603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33" name="Text Box 177"/>
          <p:cNvSpPr txBox="1">
            <a:spLocks noChangeArrowheads="1"/>
          </p:cNvSpPr>
          <p:nvPr/>
        </p:nvSpPr>
        <p:spPr bwMode="auto">
          <a:xfrm>
            <a:off x="3614116" y="350413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5</a:t>
            </a:r>
          </a:p>
        </p:txBody>
      </p:sp>
      <p:sp>
        <p:nvSpPr>
          <p:cNvPr id="134" name="Text Box 178"/>
          <p:cNvSpPr txBox="1">
            <a:spLocks noChangeArrowheads="1"/>
          </p:cNvSpPr>
          <p:nvPr/>
        </p:nvSpPr>
        <p:spPr bwMode="auto">
          <a:xfrm>
            <a:off x="3614116" y="2523062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135" name="Text Box 179"/>
          <p:cNvSpPr txBox="1">
            <a:spLocks noChangeArrowheads="1"/>
          </p:cNvSpPr>
          <p:nvPr/>
        </p:nvSpPr>
        <p:spPr bwMode="auto">
          <a:xfrm>
            <a:off x="3614116" y="285008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136" name="Text Box 180"/>
          <p:cNvSpPr txBox="1">
            <a:spLocks noChangeArrowheads="1"/>
          </p:cNvSpPr>
          <p:nvPr/>
        </p:nvSpPr>
        <p:spPr bwMode="auto">
          <a:xfrm>
            <a:off x="3614116" y="3177112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4</a:t>
            </a:r>
          </a:p>
        </p:txBody>
      </p:sp>
      <p:sp>
        <p:nvSpPr>
          <p:cNvPr id="137" name="Text Box 181"/>
          <p:cNvSpPr txBox="1">
            <a:spLocks noChangeArrowheads="1"/>
          </p:cNvSpPr>
          <p:nvPr/>
        </p:nvSpPr>
        <p:spPr bwMode="auto">
          <a:xfrm>
            <a:off x="3614116" y="3831162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6</a:t>
            </a:r>
          </a:p>
        </p:txBody>
      </p:sp>
      <p:sp>
        <p:nvSpPr>
          <p:cNvPr id="138" name="Text Box 182"/>
          <p:cNvSpPr txBox="1">
            <a:spLocks noChangeArrowheads="1"/>
          </p:cNvSpPr>
          <p:nvPr/>
        </p:nvSpPr>
        <p:spPr bwMode="auto">
          <a:xfrm>
            <a:off x="3614116" y="4158187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7</a:t>
            </a:r>
          </a:p>
        </p:txBody>
      </p:sp>
      <p:sp>
        <p:nvSpPr>
          <p:cNvPr id="139" name="Text Box 176"/>
          <p:cNvSpPr txBox="1">
            <a:spLocks noChangeArrowheads="1"/>
          </p:cNvSpPr>
          <p:nvPr/>
        </p:nvSpPr>
        <p:spPr bwMode="auto">
          <a:xfrm>
            <a:off x="428003" y="218038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140" name="Text Box 177"/>
          <p:cNvSpPr txBox="1">
            <a:spLocks noChangeArrowheads="1"/>
          </p:cNvSpPr>
          <p:nvPr/>
        </p:nvSpPr>
        <p:spPr bwMode="auto">
          <a:xfrm>
            <a:off x="428003" y="348848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5</a:t>
            </a:r>
          </a:p>
        </p:txBody>
      </p:sp>
      <p:sp>
        <p:nvSpPr>
          <p:cNvPr id="141" name="Text Box 178"/>
          <p:cNvSpPr txBox="1">
            <a:spLocks noChangeArrowheads="1"/>
          </p:cNvSpPr>
          <p:nvPr/>
        </p:nvSpPr>
        <p:spPr bwMode="auto">
          <a:xfrm>
            <a:off x="428003" y="250741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142" name="Text Box 179"/>
          <p:cNvSpPr txBox="1">
            <a:spLocks noChangeArrowheads="1"/>
          </p:cNvSpPr>
          <p:nvPr/>
        </p:nvSpPr>
        <p:spPr bwMode="auto">
          <a:xfrm>
            <a:off x="428003" y="283443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143" name="Text Box 180"/>
          <p:cNvSpPr txBox="1">
            <a:spLocks noChangeArrowheads="1"/>
          </p:cNvSpPr>
          <p:nvPr/>
        </p:nvSpPr>
        <p:spPr bwMode="auto">
          <a:xfrm>
            <a:off x="428003" y="316146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4</a:t>
            </a:r>
          </a:p>
        </p:txBody>
      </p:sp>
      <p:sp>
        <p:nvSpPr>
          <p:cNvPr id="144" name="Text Box 181"/>
          <p:cNvSpPr txBox="1">
            <a:spLocks noChangeArrowheads="1"/>
          </p:cNvSpPr>
          <p:nvPr/>
        </p:nvSpPr>
        <p:spPr bwMode="auto">
          <a:xfrm>
            <a:off x="428003" y="381551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hlink"/>
                </a:solidFill>
                <a:latin typeface="Arial" charset="0"/>
              </a:rPr>
              <a:t>6</a:t>
            </a:r>
          </a:p>
        </p:txBody>
      </p:sp>
      <p:sp>
        <p:nvSpPr>
          <p:cNvPr id="145" name="Text Box 182"/>
          <p:cNvSpPr txBox="1">
            <a:spLocks noChangeArrowheads="1"/>
          </p:cNvSpPr>
          <p:nvPr/>
        </p:nvSpPr>
        <p:spPr bwMode="auto">
          <a:xfrm>
            <a:off x="428003" y="414253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hlink"/>
                </a:solidFill>
                <a:latin typeface="Arial" charset="0"/>
              </a:rPr>
              <a:t>7</a:t>
            </a:r>
          </a:p>
        </p:txBody>
      </p:sp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38486"/>
              </p:ext>
            </p:extLst>
          </p:nvPr>
        </p:nvGraphicFramePr>
        <p:xfrm>
          <a:off x="4633381" y="3603449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3381" y="3603449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86583"/>
              </p:ext>
            </p:extLst>
          </p:nvPr>
        </p:nvGraphicFramePr>
        <p:xfrm>
          <a:off x="3186190" y="3161460"/>
          <a:ext cx="337022" cy="39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4" name="Equation" r:id="rId5" imgW="152400" imgH="177800" progId="Equation.3">
                  <p:embed/>
                </p:oleObj>
              </mc:Choice>
              <mc:Fallback>
                <p:oleObj name="Equation" r:id="rId5" imgW="152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6190" y="3161460"/>
                        <a:ext cx="337022" cy="39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Group 160"/>
          <p:cNvGrpSpPr/>
          <p:nvPr/>
        </p:nvGrpSpPr>
        <p:grpSpPr>
          <a:xfrm>
            <a:off x="6781800" y="1790580"/>
            <a:ext cx="2004026" cy="419220"/>
            <a:chOff x="6781800" y="1790580"/>
            <a:chExt cx="2004026" cy="419220"/>
          </a:xfrm>
        </p:grpSpPr>
        <p:sp>
          <p:nvSpPr>
            <p:cNvPr id="4" name="TextBox 3"/>
            <p:cNvSpPr txBox="1"/>
            <p:nvPr/>
          </p:nvSpPr>
          <p:spPr>
            <a:xfrm>
              <a:off x="6781800" y="179699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1</a:t>
              </a:r>
              <a:endParaRPr lang="en-US" sz="20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368574" y="179058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848600" y="180969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382000" y="180969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838200" y="1809690"/>
            <a:ext cx="2004026" cy="419220"/>
            <a:chOff x="838200" y="1809690"/>
            <a:chExt cx="2004026" cy="419220"/>
          </a:xfrm>
        </p:grpSpPr>
        <p:sp>
          <p:nvSpPr>
            <p:cNvPr id="152" name="TextBox 151"/>
            <p:cNvSpPr txBox="1"/>
            <p:nvPr/>
          </p:nvSpPr>
          <p:spPr>
            <a:xfrm>
              <a:off x="838200" y="181610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1</a:t>
              </a:r>
              <a:endParaRPr lang="en-US" sz="20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424974" y="180969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905000" y="182880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438400" y="182880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962400" y="1826250"/>
            <a:ext cx="2004026" cy="419220"/>
            <a:chOff x="3962400" y="1826250"/>
            <a:chExt cx="2004026" cy="419220"/>
          </a:xfrm>
        </p:grpSpPr>
        <p:sp>
          <p:nvSpPr>
            <p:cNvPr id="157" name="TextBox 156"/>
            <p:cNvSpPr txBox="1"/>
            <p:nvPr/>
          </p:nvSpPr>
          <p:spPr>
            <a:xfrm>
              <a:off x="3962400" y="183266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1</a:t>
              </a:r>
              <a:endParaRPr lang="en-US" sz="20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49174" y="182625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029200" y="184536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562600" y="1845360"/>
              <a:ext cx="403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0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Benefit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Reduce communication </a:t>
            </a:r>
            <a:r>
              <a:rPr lang="en-US" dirty="0" smtClean="0"/>
              <a:t>by a factor </a:t>
            </a:r>
            <a:r>
              <a:rPr lang="en-US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p/d</a:t>
            </a:r>
            <a:r>
              <a:rPr lang="en-US" dirty="0"/>
              <a:t> </a:t>
            </a:r>
            <a:r>
              <a:rPr lang="en-US" dirty="0" smtClean="0"/>
              <a:t>where d is the average degree (good </a:t>
            </a:r>
            <a:r>
              <a:rPr lang="en-US" dirty="0"/>
              <a:t>for large </a:t>
            </a:r>
            <a:r>
              <a:rPr lang="en-US" dirty="0" smtClean="0"/>
              <a:t>p)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Overheads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Increased </a:t>
            </a:r>
            <a:r>
              <a:rPr lang="en-US" sz="2000" dirty="0">
                <a:solidFill>
                  <a:srgbClr val="0000FF"/>
                </a:solidFill>
              </a:rPr>
              <a:t>index traffic </a:t>
            </a:r>
            <a:r>
              <a:rPr lang="en-US" sz="2000" dirty="0"/>
              <a:t>for requesting </a:t>
            </a:r>
            <a:r>
              <a:rPr lang="en-US" sz="2000" dirty="0" smtClean="0"/>
              <a:t>subset </a:t>
            </a:r>
            <a:r>
              <a:rPr lang="en-US" sz="2000" dirty="0"/>
              <a:t>of </a:t>
            </a:r>
            <a:r>
              <a:rPr lang="en-US" sz="2000" dirty="0" smtClean="0"/>
              <a:t>rows/columns.</a:t>
            </a:r>
            <a:endParaRPr lang="en-US" sz="2000" dirty="0"/>
          </a:p>
          <a:p>
            <a:pPr lvl="2">
              <a:spcBef>
                <a:spcPts val="600"/>
              </a:spcBef>
            </a:pPr>
            <a:r>
              <a:rPr lang="en-US" sz="1800" b="1" dirty="0">
                <a:solidFill>
                  <a:srgbClr val="0000FF"/>
                </a:solidFill>
              </a:rPr>
              <a:t>Partial remedy: </a:t>
            </a:r>
            <a:r>
              <a:rPr lang="en-US" sz="1800" dirty="0"/>
              <a:t>Compress index requests using bloom </a:t>
            </a:r>
            <a:r>
              <a:rPr lang="en-US" sz="1800" dirty="0" smtClean="0"/>
              <a:t>filters.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Indexing </a:t>
            </a:r>
            <a:r>
              <a:rPr lang="en-US" sz="2000" dirty="0">
                <a:solidFill>
                  <a:schemeClr val="tx1"/>
                </a:solidFill>
              </a:rPr>
              <a:t>and packaging the requested rows (</a:t>
            </a:r>
            <a:r>
              <a:rPr lang="en-US" sz="2000" dirty="0" err="1">
                <a:solidFill>
                  <a:schemeClr val="tx1"/>
                </a:solidFill>
              </a:rPr>
              <a:t>SpRef</a:t>
            </a:r>
            <a:r>
              <a:rPr lang="en-US" sz="2000" dirty="0">
                <a:solidFill>
                  <a:schemeClr val="tx1"/>
                </a:solidFill>
              </a:rPr>
              <a:t>). </a:t>
            </a:r>
            <a:endParaRPr lang="en-US" sz="1600" baseline="-250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Remedy (ongoing work):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data structures/algorithms for faster </a:t>
            </a:r>
            <a:r>
              <a:rPr lang="en-US" sz="1800" dirty="0" err="1"/>
              <a:t>SpRef</a:t>
            </a:r>
            <a:r>
              <a:rPr lang="en-US" sz="1800" dirty="0"/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Benefits and Overheads of Masked </a:t>
            </a:r>
            <a:r>
              <a:rPr lang="en-US" sz="2800" dirty="0" err="1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SpGEMM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9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algorithms spend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with increased concurrency?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copaper-st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978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1219200"/>
            <a:ext cx="4238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CopapersDBLP</a:t>
            </a:r>
            <a:r>
              <a:rPr lang="en-US" sz="2400" dirty="0" smtClean="0">
                <a:solidFill>
                  <a:srgbClr val="0000FF"/>
                </a:solidFill>
              </a:rPr>
              <a:t> on NERSC/Edison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79313"/>
            <a:ext cx="8534400" cy="430887"/>
          </a:xfrm>
          <a:prstGeom prst="rect">
            <a:avLst/>
          </a:prstGeom>
          <a:noFill/>
          <a:ln>
            <a:solidFill>
              <a:srgbClr val="66006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entury Schoolbook"/>
                <a:cs typeface="Century Schoolbook"/>
              </a:rPr>
              <a:t>As expected, Masked </a:t>
            </a:r>
            <a:r>
              <a:rPr lang="en-US" sz="2200" dirty="0" err="1" smtClean="0">
                <a:latin typeface="Century Schoolbook"/>
                <a:cs typeface="Century Schoolbook"/>
              </a:rPr>
              <a:t>SpGEMM</a:t>
            </a:r>
            <a:r>
              <a:rPr lang="en-US" sz="2200" dirty="0" smtClean="0">
                <a:latin typeface="Century Schoolbook"/>
                <a:cs typeface="Century Schoolbook"/>
              </a:rPr>
              <a:t> reduces cost to communicate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555159"/>
            <a:ext cx="8534400" cy="769441"/>
          </a:xfrm>
          <a:prstGeom prst="rect">
            <a:avLst/>
          </a:prstGeom>
          <a:noFill/>
          <a:ln>
            <a:solidFill>
              <a:srgbClr val="66006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entury Schoolbook"/>
                <a:cs typeface="Century Schoolbook"/>
              </a:rPr>
              <a:t>Expensive indexing undermines the advantage</a:t>
            </a:r>
          </a:p>
          <a:p>
            <a:r>
              <a:rPr lang="en-US" sz="2200" dirty="0" smtClean="0">
                <a:latin typeface="Century Schoolbook"/>
                <a:cs typeface="Century Schoolbook"/>
              </a:rPr>
              <a:t>More </a:t>
            </a:r>
            <a:r>
              <a:rPr lang="en-US" sz="220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computation</a:t>
            </a:r>
            <a:r>
              <a:rPr lang="en-US" sz="2200" dirty="0" smtClean="0">
                <a:latin typeface="Century Schoolbook"/>
                <a:cs typeface="Century Schoolbook"/>
              </a:rPr>
              <a:t> in exchange of </a:t>
            </a:r>
            <a:r>
              <a:rPr lang="en-US" sz="220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communication</a:t>
            </a:r>
            <a:r>
              <a:rPr lang="en-US" sz="2200" dirty="0">
                <a:solidFill>
                  <a:srgbClr val="FF0000"/>
                </a:solidFill>
                <a:latin typeface="Century Schoolbook"/>
                <a:cs typeface="Century Schoolbook"/>
              </a:rPr>
              <a:t>.</a:t>
            </a:r>
            <a:r>
              <a:rPr lang="en-US" sz="220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[Easy to fix] </a:t>
            </a:r>
          </a:p>
        </p:txBody>
      </p: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4267200" y="3455313"/>
            <a:ext cx="457200" cy="1524000"/>
          </a:xfrm>
          <a:prstGeom prst="straightConnector1">
            <a:avLst/>
          </a:prstGeom>
          <a:ln>
            <a:solidFill>
              <a:srgbClr val="660066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4724400" y="2693313"/>
            <a:ext cx="4191000" cy="2286000"/>
          </a:xfrm>
          <a:prstGeom prst="straightConnector1">
            <a:avLst/>
          </a:prstGeom>
          <a:ln>
            <a:solidFill>
              <a:srgbClr val="660066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9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of Triangle </a:t>
            </a:r>
            <a:r>
              <a:rPr lang="en-US" dirty="0"/>
              <a:t>C</a:t>
            </a:r>
            <a:r>
              <a:rPr lang="en-US" dirty="0" smtClean="0"/>
              <a:t>ounting</a:t>
            </a:r>
            <a:endParaRPr lang="en-US" dirty="0"/>
          </a:p>
        </p:txBody>
      </p:sp>
      <p:pic>
        <p:nvPicPr>
          <p:cNvPr id="6" name="Picture 5" descr="sca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9" y="1244006"/>
            <a:ext cx="7788946" cy="3776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389" y="5199062"/>
            <a:ext cx="8195344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Century Schoolbook"/>
                <a:cs typeface="Century Schoolbook"/>
              </a:rPr>
              <a:t>Decent scaling to modest number of cores (p=512 in this case) </a:t>
            </a:r>
            <a:endParaRPr lang="en-US" sz="2000" dirty="0">
              <a:latin typeface="Century Schoolbook"/>
              <a:cs typeface="Century Schoolboo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Century Schoolbook"/>
                <a:cs typeface="Century Schoolbook"/>
              </a:rPr>
              <a:t>F</a:t>
            </a:r>
            <a:r>
              <a:rPr lang="en-US" sz="2000" dirty="0" smtClean="0">
                <a:latin typeface="Century Schoolbook"/>
                <a:cs typeface="Century Schoolbook"/>
              </a:rPr>
              <a:t>urther scaling requires 2D/3D </a:t>
            </a:r>
            <a:r>
              <a:rPr lang="en-US" sz="2000" dirty="0" err="1" smtClean="0">
                <a:latin typeface="Century Schoolbook"/>
                <a:cs typeface="Century Schoolbook"/>
              </a:rPr>
              <a:t>SpGEMM</a:t>
            </a:r>
            <a:r>
              <a:rPr lang="en-US" sz="2000" dirty="0">
                <a:latin typeface="Century Schoolbook"/>
                <a:cs typeface="Century Schoolbook"/>
              </a:rPr>
              <a:t> </a:t>
            </a:r>
            <a:r>
              <a:rPr lang="en-US" sz="2000" dirty="0" smtClean="0">
                <a:latin typeface="Century Schoolbook"/>
                <a:cs typeface="Century Schoolbook"/>
              </a:rPr>
              <a:t>(ongoing/future work)</a:t>
            </a:r>
          </a:p>
        </p:txBody>
      </p:sp>
    </p:spTree>
    <p:extLst>
      <p:ext uri="{BB962C8B-B14F-4D97-AF65-F5344CB8AC3E}">
        <p14:creationId xmlns:p14="http://schemas.microsoft.com/office/powerpoint/2010/main" val="109687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triangle enumeration?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611" y="1143000"/>
            <a:ext cx="8730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Data access patterns stay intact, only the scalar operations change !</a:t>
            </a:r>
            <a:endParaRPr lang="en-US" sz="2100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2373" y="2000387"/>
            <a:ext cx="1927622" cy="2486747"/>
            <a:chOff x="7044295" y="1277948"/>
            <a:chExt cx="1872043" cy="243278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044295" y="1390488"/>
              <a:ext cx="1872043" cy="2320244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2800" kern="0">
                <a:solidFill>
                  <a:srgbClr val="000000"/>
                </a:solidFill>
                <a:latin typeface="Verdana" pitchFamily="34" charset="0"/>
                <a:ea typeface="ＭＳ Ｐゴシック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67889" y="2103536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5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702643" y="2864514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6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187094" y="1687483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119988" y="3299935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198933" y="3245193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2</a:t>
              </a:r>
            </a:p>
          </p:txBody>
        </p:sp>
        <p:cxnSp>
          <p:nvCxnSpPr>
            <p:cNvPr id="20" name="Straight Connector 19"/>
            <p:cNvCxnSpPr>
              <a:stCxn id="22" idx="2"/>
              <a:endCxn id="15" idx="6"/>
            </p:cNvCxnSpPr>
            <p:nvPr/>
          </p:nvCxnSpPr>
          <p:spPr bwMode="auto">
            <a:xfrm flipH="1">
              <a:off x="7987929" y="2147331"/>
              <a:ext cx="494626" cy="11622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5" idx="4"/>
              <a:endCxn id="16" idx="0"/>
            </p:cNvCxnSpPr>
            <p:nvPr/>
          </p:nvCxnSpPr>
          <p:spPr bwMode="auto">
            <a:xfrm>
              <a:off x="7827909" y="2423576"/>
              <a:ext cx="34754" cy="44093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Oval 21"/>
            <p:cNvSpPr/>
            <p:nvPr/>
          </p:nvSpPr>
          <p:spPr>
            <a:xfrm>
              <a:off x="8482555" y="1987311"/>
              <a:ext cx="320040" cy="320040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algn="ctr" defTabSz="457130">
                <a:defRPr/>
              </a:pPr>
              <a:r>
                <a:rPr lang="en-US" kern="0" dirty="0">
                  <a:solidFill>
                    <a:srgbClr val="404040"/>
                  </a:solidFill>
                  <a:latin typeface="Times"/>
                  <a:ea typeface="ＭＳ Ｐゴシック"/>
                  <a:cs typeface="Times"/>
                </a:rPr>
                <a:t>4</a:t>
              </a:r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8253316" y="2525960"/>
              <a:ext cx="45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{5}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4" name="Text Box 59"/>
            <p:cNvSpPr txBox="1">
              <a:spLocks noChangeArrowheads="1"/>
            </p:cNvSpPr>
            <p:nvPr/>
          </p:nvSpPr>
          <p:spPr bwMode="auto">
            <a:xfrm>
              <a:off x="8050221" y="1846032"/>
              <a:ext cx="4584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{3}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5" name="Text Box 59"/>
            <p:cNvSpPr txBox="1">
              <a:spLocks noChangeArrowheads="1"/>
            </p:cNvSpPr>
            <p:nvPr/>
          </p:nvSpPr>
          <p:spPr bwMode="auto">
            <a:xfrm>
              <a:off x="7248715" y="2435200"/>
              <a:ext cx="629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{3,4}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26" name="Straight Connector 25"/>
            <p:cNvCxnSpPr>
              <a:stCxn id="22" idx="3"/>
              <a:endCxn id="16" idx="7"/>
            </p:cNvCxnSpPr>
            <p:nvPr/>
          </p:nvCxnSpPr>
          <p:spPr bwMode="auto">
            <a:xfrm flipH="1">
              <a:off x="7975814" y="2260482"/>
              <a:ext cx="553610" cy="65090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751574" y="1277948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B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3612" y="5105400"/>
            <a:ext cx="820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Schoolbook"/>
                <a:cs typeface="Century Schoolbook"/>
              </a:rPr>
              <a:t>B(</a:t>
            </a:r>
            <a:r>
              <a:rPr lang="en-US" sz="2000" b="1" dirty="0" err="1">
                <a:latin typeface="Century Schoolbook"/>
                <a:cs typeface="Century Schoolbook"/>
              </a:rPr>
              <a:t>i</a:t>
            </a:r>
            <a:r>
              <a:rPr lang="en-US" sz="2000" b="1" dirty="0" err="1" smtClean="0">
                <a:latin typeface="Century Schoolbook"/>
                <a:cs typeface="Century Schoolbook"/>
              </a:rPr>
              <a:t>,k</a:t>
            </a:r>
            <a:r>
              <a:rPr lang="en-US" sz="2000" b="1" dirty="0">
                <a:latin typeface="Century Schoolbook"/>
                <a:cs typeface="Century Schoolbook"/>
              </a:rPr>
              <a:t>) </a:t>
            </a:r>
            <a:r>
              <a:rPr lang="en-US" sz="2000" dirty="0" smtClean="0">
                <a:latin typeface="Century Schoolbook"/>
                <a:cs typeface="Century Schoolbook"/>
              </a:rPr>
              <a:t>now captures </a:t>
            </a:r>
            <a:r>
              <a:rPr lang="en-US" sz="2000" b="1" i="1" dirty="0">
                <a:latin typeface="Century Schoolbook"/>
                <a:cs typeface="Century Schoolbook"/>
              </a:rPr>
              <a:t>the </a:t>
            </a:r>
            <a:r>
              <a:rPr lang="en-US" sz="2000" b="1" i="1" dirty="0" smtClean="0">
                <a:latin typeface="Century Schoolbook"/>
                <a:cs typeface="Century Schoolbook"/>
              </a:rPr>
              <a:t>set of wedges </a:t>
            </a:r>
            <a:r>
              <a:rPr lang="en-US" sz="2000" dirty="0" smtClean="0">
                <a:latin typeface="Century Schoolbook"/>
                <a:cs typeface="Century Schoolbook"/>
              </a:rPr>
              <a:t>(indexed solely by their middle vertex because </a:t>
            </a:r>
            <a:r>
              <a:rPr lang="en-US" sz="2000" dirty="0" err="1" smtClean="0">
                <a:latin typeface="Century Schoolbook"/>
                <a:cs typeface="Century Schoolbook"/>
              </a:rPr>
              <a:t>i</a:t>
            </a:r>
            <a:r>
              <a:rPr lang="en-US" sz="2000" dirty="0" smtClean="0">
                <a:latin typeface="Century Schoolbook"/>
                <a:cs typeface="Century Schoolbook"/>
              </a:rPr>
              <a:t> and k are already known implicitly), as opposed to </a:t>
            </a:r>
            <a:r>
              <a:rPr lang="en-US" sz="2000" b="1" i="1" dirty="0" smtClean="0">
                <a:latin typeface="Century Schoolbook"/>
                <a:cs typeface="Century Schoolbook"/>
              </a:rPr>
              <a:t>just the count of wedges</a:t>
            </a:r>
            <a:endParaRPr lang="en-US" sz="2000" b="1" i="1" dirty="0">
              <a:latin typeface="Century Schoolbook"/>
              <a:cs typeface="Century Schoolbook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996442"/>
            <a:ext cx="1872043" cy="2499358"/>
            <a:chOff x="481695" y="1277948"/>
            <a:chExt cx="1872043" cy="2499358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1695" y="1401436"/>
              <a:ext cx="1872043" cy="237587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45000"/>
                </a:spcBef>
                <a:spcAft>
                  <a:spcPct val="0"/>
                </a:spcAft>
                <a:buFontTx/>
                <a:buAutoNum type="arabicPeriod"/>
                <a:defRPr/>
              </a:pPr>
              <a:endParaRPr lang="en-US" sz="2800" kern="0">
                <a:solidFill>
                  <a:srgbClr val="000000"/>
                </a:solidFill>
                <a:latin typeface="Verdana" pitchFamily="34" charset="0"/>
                <a:ea typeface="ＭＳ Ｐゴシック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1184379" y="1277948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2254" y="1732158"/>
              <a:ext cx="1682607" cy="1932492"/>
              <a:chOff x="377120" y="3954747"/>
              <a:chExt cx="1682607" cy="193249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925021" y="4370800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5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59775" y="5131778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6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4226" y="395474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3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77120" y="5567199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1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456065" y="5512457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2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39687" y="4254575"/>
                <a:ext cx="320040" cy="32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 anchorCtr="1"/>
              <a:lstStyle/>
              <a:p>
                <a:pPr algn="ctr" defTabSz="457130">
                  <a:defRPr/>
                </a:pPr>
                <a:r>
                  <a:rPr lang="en-US" kern="0" dirty="0">
                    <a:solidFill>
                      <a:srgbClr val="404040"/>
                    </a:solidFill>
                    <a:latin typeface="Times"/>
                    <a:ea typeface="ＭＳ Ｐゴシック"/>
                    <a:cs typeface="Times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>
                <a:stCxn id="38" idx="2"/>
                <a:endCxn id="33" idx="6"/>
              </p:cNvCxnSpPr>
              <p:nvPr/>
            </p:nvCxnSpPr>
            <p:spPr bwMode="auto">
              <a:xfrm flipH="1">
                <a:off x="1245061" y="4414595"/>
                <a:ext cx="494626" cy="1162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>
                <a:stCxn id="38" idx="1"/>
                <a:endCxn id="35" idx="6"/>
              </p:cNvCxnSpPr>
              <p:nvPr/>
            </p:nvCxnSpPr>
            <p:spPr bwMode="auto">
              <a:xfrm flipH="1" flipV="1">
                <a:off x="764266" y="4114767"/>
                <a:ext cx="1022290" cy="1866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stCxn id="35" idx="5"/>
                <a:endCxn id="33" idx="1"/>
              </p:cNvCxnSpPr>
              <p:nvPr/>
            </p:nvCxnSpPr>
            <p:spPr bwMode="auto">
              <a:xfrm>
                <a:off x="717397" y="4227918"/>
                <a:ext cx="254493" cy="18975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>
                <a:stCxn id="35" idx="4"/>
                <a:endCxn id="34" idx="1"/>
              </p:cNvCxnSpPr>
              <p:nvPr/>
            </p:nvCxnSpPr>
            <p:spPr bwMode="auto">
              <a:xfrm>
                <a:off x="604246" y="4274787"/>
                <a:ext cx="402398" cy="90386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>
                <a:stCxn id="38" idx="3"/>
                <a:endCxn id="34" idx="7"/>
              </p:cNvCxnSpPr>
              <p:nvPr/>
            </p:nvCxnSpPr>
            <p:spPr bwMode="auto">
              <a:xfrm flipH="1">
                <a:off x="1232946" y="4527746"/>
                <a:ext cx="553610" cy="65090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>
                <a:stCxn id="33" idx="4"/>
                <a:endCxn id="34" idx="0"/>
              </p:cNvCxnSpPr>
              <p:nvPr/>
            </p:nvCxnSpPr>
            <p:spPr bwMode="auto">
              <a:xfrm>
                <a:off x="1085041" y="4690840"/>
                <a:ext cx="34754" cy="44093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>
                <a:stCxn id="34" idx="3"/>
                <a:endCxn id="36" idx="7"/>
              </p:cNvCxnSpPr>
              <p:nvPr/>
            </p:nvCxnSpPr>
            <p:spPr bwMode="auto">
              <a:xfrm flipH="1">
                <a:off x="650291" y="5404949"/>
                <a:ext cx="356353" cy="209119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>
                <a:stCxn id="34" idx="5"/>
                <a:endCxn id="37" idx="1"/>
              </p:cNvCxnSpPr>
              <p:nvPr/>
            </p:nvCxnSpPr>
            <p:spPr bwMode="auto">
              <a:xfrm>
                <a:off x="1232946" y="5404949"/>
                <a:ext cx="269988" cy="15437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1280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Develop data structures/algorithms for </a:t>
            </a:r>
            <a:r>
              <a:rPr lang="en-US" sz="2400" dirty="0">
                <a:solidFill>
                  <a:srgbClr val="FF0000"/>
                </a:solidFill>
              </a:rPr>
              <a:t>faster </a:t>
            </a:r>
            <a:r>
              <a:rPr lang="en-US" sz="2400" dirty="0" err="1" smtClean="0">
                <a:solidFill>
                  <a:srgbClr val="FF0000"/>
                </a:solidFill>
              </a:rPr>
              <a:t>SpRef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7472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Reduce </a:t>
            </a:r>
            <a:r>
              <a:rPr lang="en-US" sz="2400" dirty="0"/>
              <a:t>the cost of communicating indices by a factor of t (the number of threads) using </a:t>
            </a:r>
            <a:r>
              <a:rPr lang="en-US" sz="2400" b="1" dirty="0">
                <a:solidFill>
                  <a:srgbClr val="FF0000"/>
                </a:solidFill>
              </a:rPr>
              <a:t>in-node multithreading</a:t>
            </a:r>
          </a:p>
          <a:p>
            <a:pPr marL="347472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Use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D </a:t>
            </a:r>
            <a:r>
              <a:rPr lang="en-US" sz="2400" b="1" dirty="0">
                <a:solidFill>
                  <a:srgbClr val="FF0000"/>
                </a:solidFill>
              </a:rPr>
              <a:t>decomposition/algorithms</a:t>
            </a:r>
            <a:r>
              <a:rPr lang="en-US" sz="2400" dirty="0"/>
              <a:t>: The requested index vectors would be of shorter </a:t>
            </a:r>
            <a:r>
              <a:rPr lang="en-US" sz="2400" dirty="0" smtClean="0"/>
              <a:t>length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7472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Implement </a:t>
            </a:r>
            <a:r>
              <a:rPr lang="en-US" sz="2400" b="1" dirty="0">
                <a:solidFill>
                  <a:srgbClr val="FF0000"/>
                </a:solidFill>
              </a:rPr>
              <a:t>triangle enumeration </a:t>
            </a:r>
            <a:r>
              <a:rPr lang="en-US" sz="2400" dirty="0"/>
              <a:t>via good serialization support. Larger performance gains are expected using masked</a:t>
            </a:r>
            <a:r>
              <a:rPr lang="en-US" sz="2400" dirty="0" smtClean="0"/>
              <a:t>-</a:t>
            </a:r>
            <a:r>
              <a:rPr lang="en-US" sz="2400" dirty="0" err="1" smtClean="0"/>
              <a:t>SpGEMM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4495800"/>
            <a:ext cx="6925260" cy="1280819"/>
            <a:chOff x="1543977" y="5498294"/>
            <a:chExt cx="6925260" cy="1280819"/>
          </a:xfrm>
        </p:grpSpPr>
        <p:pic>
          <p:nvPicPr>
            <p:cNvPr id="7" name="Picture 6" descr="DOE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495" y="5498294"/>
              <a:ext cx="4538742" cy="12808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43977" y="5780552"/>
              <a:ext cx="30175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W</a:t>
              </a:r>
              <a:r>
                <a:rPr lang="en-US" sz="2200" dirty="0" smtClean="0"/>
                <a:t>ork is funded by</a:t>
              </a:r>
              <a:endParaRPr lang="en-US" sz="2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1752600"/>
            <a:ext cx="72811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Grey Ballard (Sandia), </a:t>
            </a:r>
            <a:r>
              <a:rPr lang="en-US" sz="2400" dirty="0" err="1" smtClean="0"/>
              <a:t>Aydin</a:t>
            </a:r>
            <a:r>
              <a:rPr lang="en-US" sz="2400" dirty="0" smtClean="0"/>
              <a:t> </a:t>
            </a:r>
            <a:r>
              <a:rPr lang="en-US" sz="2400" dirty="0" err="1" smtClean="0"/>
              <a:t>Buluc</a:t>
            </a:r>
            <a:r>
              <a:rPr lang="en-US" sz="2400" dirty="0" smtClean="0"/>
              <a:t> (LBNL),</a:t>
            </a:r>
          </a:p>
          <a:p>
            <a:r>
              <a:rPr lang="en-US" sz="2400" dirty="0" smtClean="0"/>
              <a:t> James </a:t>
            </a:r>
            <a:r>
              <a:rPr lang="en-US" sz="2400" dirty="0" err="1" smtClean="0"/>
              <a:t>Demmel</a:t>
            </a:r>
            <a:r>
              <a:rPr lang="en-US" sz="2400" dirty="0" smtClean="0"/>
              <a:t> (UC Berkeley), </a:t>
            </a:r>
          </a:p>
          <a:p>
            <a:r>
              <a:rPr lang="en-US" sz="2400" dirty="0" smtClean="0"/>
              <a:t>John Gilbert (UCSB), Laura </a:t>
            </a:r>
            <a:r>
              <a:rPr lang="en-US" sz="2400" dirty="0" err="1" smtClean="0"/>
              <a:t>Grigori</a:t>
            </a:r>
            <a:r>
              <a:rPr lang="en-US" sz="2400" dirty="0" smtClean="0"/>
              <a:t> (INRIA), </a:t>
            </a:r>
          </a:p>
          <a:p>
            <a:r>
              <a:rPr lang="en-US" sz="2400" dirty="0" err="1" smtClean="0"/>
              <a:t>Oded</a:t>
            </a:r>
            <a:r>
              <a:rPr lang="en-US" sz="2400" dirty="0" smtClean="0"/>
              <a:t> Schwartz (Hebrew University), </a:t>
            </a:r>
          </a:p>
          <a:p>
            <a:r>
              <a:rPr lang="en-US" sz="2400" dirty="0" smtClean="0"/>
              <a:t>Sivan Toledo(Tel Aviv University), Samuel Williams(LBNL)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3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2286000"/>
            <a:ext cx="6172200" cy="3382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Thanks for your attention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                   ?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Supporting slides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3D </a:t>
            </a:r>
            <a:r>
              <a:rPr lang="en-US" dirty="0" err="1" smtClean="0">
                <a:solidFill>
                  <a:srgbClr val="0000FF"/>
                </a:solidFill>
              </a:rPr>
              <a:t>SpGEMM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7F7F7F"/>
                </a:solidFill>
              </a:rPr>
              <a:t>[</a:t>
            </a:r>
            <a:r>
              <a:rPr lang="en-US" sz="1800" dirty="0">
                <a:solidFill>
                  <a:srgbClr val="7F7F7F"/>
                </a:solidFill>
              </a:rPr>
              <a:t>A. </a:t>
            </a:r>
            <a:r>
              <a:rPr lang="en-US" sz="1800" dirty="0" smtClean="0">
                <a:solidFill>
                  <a:srgbClr val="7F7F7F"/>
                </a:solidFill>
              </a:rPr>
              <a:t>Azad</a:t>
            </a:r>
            <a:r>
              <a:rPr lang="en-US" sz="1800" dirty="0">
                <a:solidFill>
                  <a:srgbClr val="7F7F7F"/>
                </a:solidFill>
              </a:rPr>
              <a:t> </a:t>
            </a:r>
            <a:r>
              <a:rPr lang="en-US" sz="1800" dirty="0" smtClean="0">
                <a:solidFill>
                  <a:srgbClr val="7F7F7F"/>
                </a:solidFill>
              </a:rPr>
              <a:t>et al. </a:t>
            </a:r>
            <a:r>
              <a:rPr lang="en-US" sz="1800" dirty="0">
                <a:solidFill>
                  <a:srgbClr val="7F7F7F"/>
                </a:solidFill>
              </a:rPr>
              <a:t>Exploiting multiple levels of parallelism in sparse matrix-matrix multiplication. </a:t>
            </a:r>
            <a:r>
              <a:rPr lang="en-US" sz="1800" dirty="0" err="1">
                <a:solidFill>
                  <a:srgbClr val="7F7F7F"/>
                </a:solidFill>
              </a:rPr>
              <a:t>arXiv</a:t>
            </a:r>
            <a:r>
              <a:rPr lang="en-US" sz="1800" dirty="0">
                <a:solidFill>
                  <a:srgbClr val="7F7F7F"/>
                </a:solidFill>
              </a:rPr>
              <a:t> preprint arXiv:1510.00844. </a:t>
            </a:r>
            <a:r>
              <a:rPr lang="en-US" sz="1800" dirty="0" smtClean="0">
                <a:solidFill>
                  <a:srgbClr val="7F7F7F"/>
                </a:solidFill>
              </a:rPr>
              <a:t>]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Scalable </a:t>
            </a:r>
            <a:r>
              <a:rPr lang="en-US" dirty="0" smtClean="0">
                <a:solidFill>
                  <a:srgbClr val="FF0000"/>
                </a:solidFill>
              </a:rPr>
              <a:t>shared-memory </a:t>
            </a:r>
            <a:r>
              <a:rPr lang="en-US" dirty="0" err="1" smtClean="0">
                <a:solidFill>
                  <a:schemeClr val="tx1"/>
                </a:solidFill>
              </a:rPr>
              <a:t>SpGEMM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Distributed-memory </a:t>
            </a:r>
            <a:r>
              <a:rPr lang="en-US" dirty="0" smtClean="0">
                <a:solidFill>
                  <a:schemeClr val="tx1"/>
                </a:solidFill>
              </a:rPr>
              <a:t>3D </a:t>
            </a:r>
            <a:r>
              <a:rPr lang="en-US" dirty="0" err="1" smtClean="0">
                <a:solidFill>
                  <a:schemeClr val="tx1"/>
                </a:solidFill>
              </a:rPr>
              <a:t>SpGEMM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Parallel triangle counting and enumeration using </a:t>
            </a:r>
            <a:r>
              <a:rPr lang="en-US" sz="2400" dirty="0" err="1" smtClean="0">
                <a:solidFill>
                  <a:srgbClr val="0000FF"/>
                </a:solidFill>
              </a:rPr>
              <a:t>SpGEMM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A.Azad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Buluc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J. Gilbert.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Parallel Triangle Counting and Enumeration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using Matrix Algebra. IPDPS Workshops, 2015]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Masked </a:t>
            </a:r>
            <a:r>
              <a:rPr lang="en-US" dirty="0" err="1" smtClean="0">
                <a:solidFill>
                  <a:srgbClr val="FF0000"/>
                </a:solidFill>
              </a:rPr>
              <a:t>SpGEMM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reduce communication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1D</a:t>
            </a:r>
            <a:r>
              <a:rPr lang="en-US" dirty="0" smtClean="0">
                <a:solidFill>
                  <a:schemeClr val="tx1"/>
                </a:solidFill>
              </a:rPr>
              <a:t> parallel implementation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kern="0" smtClean="0">
                <a:solidFill>
                  <a:srgbClr val="000000"/>
                </a:solidFill>
                <a:latin typeface="Arial" charset="0"/>
              </a:rPr>
              <a:t>How </a:t>
            </a:r>
            <a:r>
              <a:rPr lang="en-US" sz="2400" kern="0" dirty="0">
                <a:solidFill>
                  <a:srgbClr val="000000"/>
                </a:solidFill>
                <a:latin typeface="Arial" charset="0"/>
              </a:rPr>
              <a:t>do dense and sparse GEMM compare?</a:t>
            </a:r>
          </a:p>
          <a:p>
            <a:pPr marL="685800" lvl="1" indent="-190500" eaLnBrk="0" fontAlgn="base" hangingPunct="0">
              <a:spcBef>
                <a:spcPct val="150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US" sz="2000" b="1" kern="0" dirty="0">
                <a:solidFill>
                  <a:srgbClr val="000099"/>
                </a:solidFill>
                <a:latin typeface="Arial" charset="0"/>
              </a:rPr>
              <a:t>Dense: 			</a:t>
            </a:r>
            <a:r>
              <a:rPr lang="en-US" sz="2000" kern="0" dirty="0">
                <a:solidFill>
                  <a:srgbClr val="000099"/>
                </a:solidFill>
                <a:latin typeface="Arial" charset="0"/>
              </a:rPr>
              <a:t>	</a:t>
            </a:r>
            <a:r>
              <a:rPr lang="en-US" sz="2000" b="1" kern="0" dirty="0">
                <a:solidFill>
                  <a:srgbClr val="000099"/>
                </a:solidFill>
                <a:latin typeface="Arial" charset="0"/>
              </a:rPr>
              <a:t>Sparse:</a:t>
            </a:r>
          </a:p>
          <a:p>
            <a:pPr marL="685800" lvl="1" indent="-190500" eaLnBrk="0" fontAlgn="base" hangingPunct="0">
              <a:spcBef>
                <a:spcPct val="150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US" sz="2000" kern="0" dirty="0">
                <a:solidFill>
                  <a:srgbClr val="000099"/>
                </a:solidFill>
                <a:latin typeface="Arial" charset="0"/>
              </a:rPr>
              <a:t>Lower bounds match algorithms.	Significant gap</a:t>
            </a:r>
          </a:p>
          <a:p>
            <a:pPr marL="685800" lvl="1" indent="-190500" eaLnBrk="0" fontAlgn="base" hangingPunct="0">
              <a:spcBef>
                <a:spcPct val="15000"/>
              </a:spcBef>
              <a:spcAft>
                <a:spcPct val="0"/>
              </a:spcAft>
              <a:buSzPct val="100000"/>
              <a:buNone/>
              <a:defRPr/>
            </a:pPr>
            <a:r>
              <a:rPr lang="en-US" sz="2000" kern="0" dirty="0">
                <a:solidFill>
                  <a:srgbClr val="000099"/>
                </a:solidFill>
                <a:latin typeface="Arial" charset="0"/>
              </a:rPr>
              <a:t>Allows extensive data reuse		Inherent poor reuse?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B</a:t>
            </a:r>
            <a:r>
              <a:rPr lang="en-US" dirty="0" smtClean="0"/>
              <a:t>ound</a:t>
            </a:r>
            <a:endParaRPr lang="en-US" dirty="0"/>
          </a:p>
        </p:txBody>
      </p:sp>
      <p:sp>
        <p:nvSpPr>
          <p:cNvPr id="19" name="TextBox 52"/>
          <p:cNvSpPr txBox="1">
            <a:spLocks noChangeAspect="1"/>
          </p:cNvSpPr>
          <p:nvPr/>
        </p:nvSpPr>
        <p:spPr bwMode="auto">
          <a:xfrm>
            <a:off x="533400" y="1295400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Lower bound for </a:t>
            </a:r>
            <a:r>
              <a:rPr lang="en-US" dirty="0" err="1"/>
              <a:t>Erd</a:t>
            </a:r>
            <a:r>
              <a:rPr lang="hu-HU" dirty="0"/>
              <a:t>ő</a:t>
            </a:r>
            <a:r>
              <a:rPr lang="en-US" dirty="0"/>
              <a:t>s-R</a:t>
            </a:r>
            <a:r>
              <a:rPr lang="hu-HU" dirty="0"/>
              <a:t>é</a:t>
            </a:r>
            <a:r>
              <a:rPr lang="en-US" dirty="0" err="1"/>
              <a:t>nyi</a:t>
            </a:r>
            <a:r>
              <a:rPr lang="en-US" dirty="0"/>
              <a:t>(</a:t>
            </a:r>
            <a:r>
              <a:rPr lang="en-US" i="1" dirty="0" err="1">
                <a:latin typeface="Times" pitchFamily="18" charset="0"/>
                <a:cs typeface="Times" pitchFamily="18" charset="0"/>
              </a:rPr>
              <a:t>n,d</a:t>
            </a:r>
            <a:r>
              <a:rPr lang="en-US" dirty="0" smtClean="0"/>
              <a:t>)   </a:t>
            </a:r>
            <a:r>
              <a:rPr lang="en-US" b="0" dirty="0" smtClean="0"/>
              <a:t>[Ballard et al., SPAA 2013]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7200" y="2286000"/>
            <a:ext cx="3755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 smtClean="0"/>
              <a:t>(Under some technical assumptions)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64405"/>
              </p:ext>
            </p:extLst>
          </p:nvPr>
        </p:nvGraphicFramePr>
        <p:xfrm>
          <a:off x="1371600" y="1981200"/>
          <a:ext cx="24257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Equation" r:id="rId3" imgW="1282680" imgH="507960" progId="Equation.3">
                  <p:embed/>
                </p:oleObj>
              </mc:Choice>
              <mc:Fallback>
                <p:oleObj name="Equation" r:id="rId3" imgW="1282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24257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85800" y="3505200"/>
            <a:ext cx="8153400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Few </a:t>
            </a:r>
            <a:r>
              <a:rPr lang="en-US" sz="2200" dirty="0">
                <a:latin typeface="Century Schoolbook"/>
                <a:cs typeface="Century Schoolbook"/>
              </a:rPr>
              <a:t>a</a:t>
            </a:r>
            <a:r>
              <a:rPr lang="en-US" sz="2200" dirty="0" smtClean="0">
                <a:latin typeface="Century Schoolbook"/>
                <a:cs typeface="Century Schoolbook"/>
              </a:rPr>
              <a:t>lgorithms achieve this bound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1D algorithms </a:t>
            </a:r>
            <a:r>
              <a:rPr lang="en-US" sz="2200" b="0" dirty="0" smtClean="0">
                <a:latin typeface="Century Schoolbook"/>
                <a:cs typeface="Century Schoolbook"/>
              </a:rPr>
              <a:t>do not scale well on high concurrency</a:t>
            </a:r>
          </a:p>
          <a:p>
            <a:pPr marL="342900" indent="-342900">
              <a:buFont typeface="Arial"/>
              <a:buChar char="•"/>
            </a:pPr>
            <a:r>
              <a:rPr lang="en-US" sz="2200" b="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2D Sparse </a:t>
            </a:r>
            <a:r>
              <a:rPr lang="en-US" sz="2200" dirty="0">
                <a:solidFill>
                  <a:srgbClr val="FF0000"/>
                </a:solidFill>
                <a:latin typeface="Century Schoolbook"/>
                <a:cs typeface="Century Schoolbook"/>
              </a:rPr>
              <a:t>SUMMA </a:t>
            </a:r>
            <a:r>
              <a:rPr lang="en-US" sz="2200" dirty="0">
                <a:latin typeface="Century Schoolbook"/>
                <a:cs typeface="Century Schoolbook"/>
              </a:rPr>
              <a:t>(Scalable Universal Matrix Multiplication </a:t>
            </a:r>
            <a:r>
              <a:rPr lang="en-US" sz="2200" dirty="0" smtClean="0">
                <a:latin typeface="Century Schoolbook"/>
                <a:cs typeface="Century Schoolbook"/>
              </a:rPr>
              <a:t>Algorithm</a:t>
            </a:r>
            <a:r>
              <a:rPr lang="en-US" sz="2200" b="0" dirty="0" smtClean="0">
                <a:latin typeface="Century Schoolbook"/>
                <a:cs typeface="Century Schoolbook"/>
              </a:rPr>
              <a:t>) was the previous state of the art. </a:t>
            </a:r>
            <a:r>
              <a:rPr lang="en-US" sz="2200" dirty="0" smtClean="0">
                <a:latin typeface="Century Schoolbook"/>
                <a:cs typeface="Century Schoolbook"/>
              </a:rPr>
              <a:t>But, it </a:t>
            </a:r>
            <a:r>
              <a:rPr lang="en-US" sz="2200" b="0" dirty="0" smtClean="0">
                <a:latin typeface="Century Schoolbook"/>
                <a:cs typeface="Century Schoolbook"/>
              </a:rPr>
              <a:t> still becomes </a:t>
            </a:r>
            <a:r>
              <a:rPr lang="en-US" sz="2200" b="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communication bound </a:t>
            </a:r>
            <a:r>
              <a:rPr lang="en-US" sz="2200" b="0" dirty="0" smtClean="0">
                <a:latin typeface="Century Schoolbook"/>
                <a:cs typeface="Century Schoolbook"/>
              </a:rPr>
              <a:t>on several thousands of processors. [</a:t>
            </a:r>
            <a:r>
              <a:rPr lang="en-US" sz="2200" b="0" dirty="0" err="1" smtClean="0">
                <a:latin typeface="Century Schoolbook"/>
                <a:cs typeface="Century Schoolbook"/>
              </a:rPr>
              <a:t>Buluc</a:t>
            </a:r>
            <a:r>
              <a:rPr lang="en-US" sz="2200" b="0" dirty="0" smtClean="0">
                <a:latin typeface="Century Schoolbook"/>
                <a:cs typeface="Century Schoolbook"/>
              </a:rPr>
              <a:t> &amp; Gilbert, 2013]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3D algorithms avoid communications</a:t>
            </a:r>
            <a:endParaRPr lang="en-US" sz="2200" b="0" dirty="0" smtClean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925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Content Placeholder 5" descr="rop_scalenlpkkt160_16_6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7" r="-9707"/>
          <a:stretch>
            <a:fillRect/>
          </a:stretch>
        </p:blipFill>
        <p:spPr>
          <a:xfrm>
            <a:off x="1066800" y="1678502"/>
            <a:ext cx="6858000" cy="415263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286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dominates the runtime of the 3D algorithm?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5791200"/>
            <a:ext cx="461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Squaring nlpkkt160 on Edison</a:t>
            </a:r>
            <a:endParaRPr lang="en-US" sz="2400" baseline="30000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Broadcast dominates on all concurrency</a:t>
            </a:r>
            <a:endParaRPr lang="en-US" sz="2400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904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Content Placeholder 5" descr="Timebreak-Scale26-G500-819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6" r="-15436"/>
          <a:stretch>
            <a:fillRect/>
          </a:stretch>
        </p:blipFill>
        <p:spPr>
          <a:xfrm>
            <a:off x="457200" y="1600200"/>
            <a:ext cx="7928101" cy="4800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3D algorithms gain performance?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23890"/>
            <a:ext cx="8483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On 8,192 </a:t>
            </a:r>
            <a:r>
              <a:rPr lang="en-US" sz="2000" dirty="0">
                <a:solidFill>
                  <a:srgbClr val="0000FF"/>
                </a:solidFill>
                <a:latin typeface="Century Schoolbook"/>
                <a:cs typeface="Century Schoolbook"/>
              </a:rPr>
              <a:t>cores of Titan when multiplying two scale 26 G500 matrices.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5486400"/>
            <a:ext cx="128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8x8x16 grid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8 threads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39000" y="5791200"/>
            <a:ext cx="4572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681" y="5334000"/>
            <a:ext cx="128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90 x 90 grid</a:t>
            </a:r>
          </a:p>
          <a:p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 thread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5715000"/>
            <a:ext cx="6858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 </a:t>
            </a:r>
            <a:r>
              <a:rPr lang="en-US" dirty="0" err="1"/>
              <a:t>SpGEMM</a:t>
            </a:r>
            <a:r>
              <a:rPr lang="en-US" dirty="0"/>
              <a:t> performance </a:t>
            </a:r>
            <a:r>
              <a:rPr lang="en-US" dirty="0" smtClean="0"/>
              <a:t>(AMG </a:t>
            </a:r>
            <a:r>
              <a:rPr lang="en-US" sz="3200" dirty="0"/>
              <a:t>coarsening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066800"/>
            <a:ext cx="86868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Galerkin triple product in Algebraic Multigrid (AMG)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b="1" dirty="0" err="1" smtClean="0">
                <a:latin typeface="Century Schoolbook"/>
                <a:cs typeface="Century Schoolbook"/>
              </a:rPr>
              <a:t>A</a:t>
            </a:r>
            <a:r>
              <a:rPr lang="en-US" sz="2200" b="1" baseline="-25000" dirty="0" err="1" smtClean="0">
                <a:latin typeface="Century Schoolbook"/>
                <a:cs typeface="Century Schoolbook"/>
              </a:rPr>
              <a:t>coarse</a:t>
            </a:r>
            <a:r>
              <a:rPr lang="en-US" sz="2200" b="1" dirty="0" smtClean="0">
                <a:latin typeface="Century Schoolbook"/>
                <a:cs typeface="Century Schoolbook"/>
              </a:rPr>
              <a:t> = R</a:t>
            </a:r>
            <a:r>
              <a:rPr lang="en-US" sz="2200" b="1" baseline="30000" dirty="0" smtClean="0">
                <a:latin typeface="Century Schoolbook"/>
                <a:cs typeface="Century Schoolbook"/>
              </a:rPr>
              <a:t>T </a:t>
            </a:r>
            <a:r>
              <a:rPr lang="en-US" sz="2200" b="1" dirty="0" err="1" smtClean="0">
                <a:latin typeface="Century Schoolbook"/>
                <a:cs typeface="Century Schoolbook"/>
              </a:rPr>
              <a:t>A</a:t>
            </a:r>
            <a:r>
              <a:rPr lang="en-US" sz="2200" b="1" baseline="-25000" dirty="0" err="1" smtClean="0">
                <a:latin typeface="Century Schoolbook"/>
                <a:cs typeface="Century Schoolbook"/>
              </a:rPr>
              <a:t>fine</a:t>
            </a:r>
            <a:r>
              <a:rPr lang="en-US" sz="2200" b="1" baseline="-25000" dirty="0" smtClean="0">
                <a:latin typeface="Century Schoolbook"/>
                <a:cs typeface="Century Schoolbook"/>
              </a:rPr>
              <a:t> </a:t>
            </a:r>
            <a:r>
              <a:rPr lang="en-US" sz="2200" b="1" dirty="0" smtClean="0">
                <a:latin typeface="Century Schoolbook"/>
                <a:cs typeface="Century Schoolbook"/>
              </a:rPr>
              <a:t>R</a:t>
            </a:r>
            <a:r>
              <a:rPr lang="en-US" sz="2200" dirty="0" smtClean="0">
                <a:latin typeface="Century Schoolbook"/>
                <a:cs typeface="Century Schoolbook"/>
              </a:rPr>
              <a:t> where </a:t>
            </a:r>
            <a:r>
              <a:rPr lang="en-US" sz="22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R is the restriction matrix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R constructed via distance-2 maximal independent set (MIS)</a:t>
            </a:r>
            <a:endParaRPr lang="en-US" sz="2200" dirty="0">
              <a:latin typeface="Century Schoolbook"/>
              <a:cs typeface="Century School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867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showing the first product (</a:t>
            </a:r>
            <a:r>
              <a:rPr lang="en-US" dirty="0" smtClean="0"/>
              <a:t>R</a:t>
            </a:r>
            <a:r>
              <a:rPr lang="en-US" baseline="30000" dirty="0" smtClean="0"/>
              <a:t>T</a:t>
            </a:r>
            <a:r>
              <a:rPr lang="en-US" dirty="0" smtClean="0"/>
              <a:t>A)</a:t>
            </a:r>
            <a:endParaRPr lang="en-US" dirty="0"/>
          </a:p>
        </p:txBody>
      </p:sp>
      <p:pic>
        <p:nvPicPr>
          <p:cNvPr id="10" name="Content Placeholder 7" descr="rop_NaluR3_scal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2" r="-19062"/>
          <a:stretch>
            <a:fillRect/>
          </a:stretch>
        </p:blipFill>
        <p:spPr>
          <a:xfrm>
            <a:off x="-383987" y="2667000"/>
            <a:ext cx="5209370" cy="3154363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4191000" y="3581400"/>
            <a:ext cx="0" cy="1828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886200"/>
            <a:ext cx="14507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3D is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16x faster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than 2D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667000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Limited scalability of </a:t>
            </a:r>
          </a:p>
          <a:p>
            <a:r>
              <a:rPr lang="en-US" sz="2000" dirty="0" smtClean="0"/>
              <a:t>3D in computing R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57041"/>
              </p:ext>
            </p:extLst>
          </p:nvPr>
        </p:nvGraphicFramePr>
        <p:xfrm>
          <a:off x="5791200" y="3429000"/>
          <a:ext cx="2667000" cy="15849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95400"/>
                <a:gridCol w="1371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FF"/>
                          </a:solidFill>
                        </a:rPr>
                        <a:t>NaluR3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nnz</a:t>
                      </a:r>
                      <a:r>
                        <a:rPr lang="en-US" sz="2000" dirty="0" smtClean="0"/>
                        <a:t>(A)</a:t>
                      </a: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474 million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nnz</a:t>
                      </a:r>
                      <a:r>
                        <a:rPr lang="en-US" sz="2000" dirty="0" smtClean="0"/>
                        <a:t>(A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2.1 billion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nnz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(R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77 million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43600" y="5105400"/>
            <a:ext cx="232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 enough work on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high concurrency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3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>
            <a:normAutofit/>
          </a:bodyPr>
          <a:lstStyle/>
          <a:p>
            <a:r>
              <a:rPr lang="en-US" sz="2400" b="1" dirty="0"/>
              <a:t>Communication volume </a:t>
            </a:r>
            <a:r>
              <a:rPr lang="en-US" sz="2400" dirty="0"/>
              <a:t>per processor for receiving </a:t>
            </a:r>
            <a:r>
              <a:rPr lang="en-US" sz="2400" dirty="0" smtClean="0"/>
              <a:t>L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Assume </a:t>
            </a:r>
            <a:r>
              <a:rPr lang="en-US" sz="2000" i="1" dirty="0" err="1" smtClean="0"/>
              <a:t>Erdős</a:t>
            </a:r>
            <a:r>
              <a:rPr lang="en-US" sz="2000" i="1" dirty="0" err="1"/>
              <a:t>-Rényi</a:t>
            </a:r>
            <a:r>
              <a:rPr lang="en-US" sz="2000" i="1" dirty="0"/>
              <a:t>(</a:t>
            </a:r>
            <a:r>
              <a:rPr lang="en-US" sz="2000" i="1" dirty="0" err="1"/>
              <a:t>n,d</a:t>
            </a:r>
            <a:r>
              <a:rPr lang="en-US" sz="2000" i="1" dirty="0"/>
              <a:t>) </a:t>
            </a:r>
            <a:r>
              <a:rPr lang="en-US" sz="2000" dirty="0"/>
              <a:t>graphs </a:t>
            </a:r>
            <a:r>
              <a:rPr lang="en-US" sz="2000" dirty="0" smtClean="0"/>
              <a:t>and </a:t>
            </a:r>
            <a:r>
              <a:rPr lang="en-US" sz="2000" dirty="0"/>
              <a:t>d&lt;</a:t>
            </a:r>
            <a:r>
              <a:rPr lang="en-US" sz="2000" dirty="0" smtClean="0"/>
              <a:t>p</a:t>
            </a:r>
          </a:p>
          <a:p>
            <a:pPr lvl="1"/>
            <a:r>
              <a:rPr lang="en-US" sz="2000" dirty="0" smtClean="0"/>
              <a:t>Number of rows of L needed by </a:t>
            </a:r>
            <a:r>
              <a:rPr lang="en-US" sz="2000" dirty="0"/>
              <a:t>a</a:t>
            </a:r>
            <a:r>
              <a:rPr lang="en-US" sz="2000" dirty="0" smtClean="0"/>
              <a:t> processor: </a:t>
            </a:r>
            <a:r>
              <a:rPr lang="en-US" sz="2600" b="1" dirty="0" err="1" smtClean="0">
                <a:solidFill>
                  <a:srgbClr val="FF0000"/>
                </a:solidFill>
              </a:rPr>
              <a:t>nd</a:t>
            </a:r>
            <a:r>
              <a:rPr lang="en-US" sz="2600" b="1" dirty="0" smtClean="0">
                <a:solidFill>
                  <a:srgbClr val="FF0000"/>
                </a:solidFill>
              </a:rPr>
              <a:t>/p </a:t>
            </a:r>
          </a:p>
          <a:p>
            <a:pPr lvl="1"/>
            <a:r>
              <a:rPr lang="en-US" sz="2000" dirty="0"/>
              <a:t>Number of </a:t>
            </a:r>
            <a:r>
              <a:rPr lang="en-US" sz="2000" dirty="0" smtClean="0"/>
              <a:t>columns </a:t>
            </a:r>
            <a:r>
              <a:rPr lang="en-US" sz="2000" dirty="0"/>
              <a:t>of L needed by a processor: </a:t>
            </a:r>
            <a:r>
              <a:rPr lang="en-US" sz="2600" b="1" dirty="0" err="1">
                <a:solidFill>
                  <a:srgbClr val="FF0000"/>
                </a:solidFill>
              </a:rPr>
              <a:t>nd</a:t>
            </a:r>
            <a:r>
              <a:rPr lang="en-US" sz="2600" b="1" dirty="0">
                <a:solidFill>
                  <a:srgbClr val="FF0000"/>
                </a:solidFill>
              </a:rPr>
              <a:t>/</a:t>
            </a:r>
            <a:r>
              <a:rPr lang="en-US" sz="2600" b="1" dirty="0" smtClean="0">
                <a:solidFill>
                  <a:srgbClr val="FF0000"/>
                </a:solidFill>
              </a:rPr>
              <a:t>p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Data received per processor: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(nd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/p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endParaRPr lang="en-US" sz="2200" dirty="0"/>
          </a:p>
          <a:p>
            <a:pPr lvl="1"/>
            <a:endParaRPr lang="en-US" sz="1800" dirty="0" smtClean="0"/>
          </a:p>
          <a:p>
            <a:r>
              <a:rPr lang="en-US" sz="2400" dirty="0" smtClean="0"/>
              <a:t>If no </a:t>
            </a:r>
            <a:r>
              <a:rPr lang="en-US" sz="2400" dirty="0"/>
              <a:t>o</a:t>
            </a:r>
            <a:r>
              <a:rPr lang="en-US" sz="2400" dirty="0" smtClean="0"/>
              <a:t>utput masking is used (</a:t>
            </a:r>
            <a:r>
              <a:rPr lang="en-US" sz="2400" dirty="0"/>
              <a:t>“improved 1D” </a:t>
            </a:r>
            <a:r>
              <a:rPr lang="en-US" sz="2400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nd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/p)           </a:t>
            </a:r>
            <a:r>
              <a:rPr lang="en-US" sz="2000" dirty="0" smtClean="0"/>
              <a:t>[</a:t>
            </a:r>
            <a:r>
              <a:rPr lang="en-US" sz="2000" dirty="0"/>
              <a:t>Ballard, </a:t>
            </a:r>
            <a:r>
              <a:rPr lang="en-US" sz="2000" dirty="0" err="1"/>
              <a:t>Buluc</a:t>
            </a:r>
            <a:r>
              <a:rPr lang="en-US" sz="2000" dirty="0"/>
              <a:t>, et al. SPAA 2013</a:t>
            </a:r>
            <a:r>
              <a:rPr lang="en-US" sz="2000" dirty="0" smtClean="0"/>
              <a:t>]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/>
              <a:t>reduction of a factor of </a:t>
            </a:r>
            <a:r>
              <a:rPr lang="en-US" sz="2400" b="1" dirty="0">
                <a:solidFill>
                  <a:srgbClr val="FF0000"/>
                </a:solidFill>
              </a:rPr>
              <a:t>p/d</a:t>
            </a:r>
            <a:r>
              <a:rPr lang="en-US" sz="2200" dirty="0"/>
              <a:t> over “improved 1D” </a:t>
            </a:r>
            <a:endParaRPr lang="en-US" sz="2200" dirty="0" smtClean="0"/>
          </a:p>
          <a:p>
            <a:pPr lvl="1"/>
            <a:r>
              <a:rPr lang="en-US" sz="2200" dirty="0" smtClean="0"/>
              <a:t>good </a:t>
            </a:r>
            <a:r>
              <a:rPr lang="en-US" sz="2200" dirty="0"/>
              <a:t>for large </a:t>
            </a:r>
            <a:r>
              <a:rPr lang="en-US" sz="2200" dirty="0" smtClean="0"/>
              <a:t>p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Reduction in 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Masked </a:t>
            </a:r>
            <a:r>
              <a:rPr lang="en-US" sz="2800" dirty="0" err="1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SpGEMM</a:t>
            </a: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Calibri"/>
                <a:sym typeface="Arial Bold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078131" y="1473200"/>
            <a:ext cx="1235200" cy="1930400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48795" y="1473200"/>
            <a:ext cx="1305738" cy="1930400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40396" y="1473200"/>
            <a:ext cx="1236133" cy="19304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15733" y="1473200"/>
            <a:ext cx="1506131" cy="19304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" y="3657600"/>
            <a:ext cx="8221133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Higher </a:t>
            </a:r>
            <a:r>
              <a:rPr lang="en-US" sz="2200" b="1" dirty="0" err="1" smtClean="0"/>
              <a:t>nnz</a:t>
            </a:r>
            <a:r>
              <a:rPr lang="en-US" sz="2200" b="1" dirty="0" smtClean="0"/>
              <a:t>(B) / </a:t>
            </a:r>
            <a:r>
              <a:rPr lang="en-US" sz="2200" b="1" dirty="0" err="1" smtClean="0"/>
              <a:t>nnz</a:t>
            </a:r>
            <a:r>
              <a:rPr lang="en-US" sz="2200" b="1" dirty="0" smtClean="0"/>
              <a:t>(A.*B) </a:t>
            </a:r>
            <a:r>
              <a:rPr lang="en-US" sz="2200" dirty="0" smtClean="0"/>
              <a:t>ratio =&gt; </a:t>
            </a:r>
            <a:r>
              <a:rPr lang="en-US" sz="2200" i="1" dirty="0" smtClean="0"/>
              <a:t>more potential communication reduction </a:t>
            </a:r>
            <a:r>
              <a:rPr lang="en-US" sz="2200" dirty="0" smtClean="0"/>
              <a:t>due to masked-</a:t>
            </a:r>
            <a:r>
              <a:rPr lang="en-US" sz="2200" dirty="0" err="1" smtClean="0"/>
              <a:t>spgemm</a:t>
            </a:r>
            <a:r>
              <a:rPr lang="en-US" sz="2200" dirty="0" smtClean="0"/>
              <a:t> for </a:t>
            </a:r>
            <a:r>
              <a:rPr lang="en-US" sz="2200" b="1" i="1" dirty="0" smtClean="0"/>
              <a:t>triangle counting</a:t>
            </a:r>
          </a:p>
          <a:p>
            <a:r>
              <a:rPr lang="en-US" sz="2200" b="1" i="1" dirty="0" smtClean="0">
                <a:solidFill>
                  <a:srgbClr val="FF0000"/>
                </a:solidFill>
              </a:rPr>
              <a:t>Ranges between 1.7 and 500</a:t>
            </a:r>
          </a:p>
        </p:txBody>
      </p:sp>
      <p:pic>
        <p:nvPicPr>
          <p:cNvPr id="11" name="Picture 10" descr="tabl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2"/>
          <a:stretch/>
        </p:blipFill>
        <p:spPr>
          <a:xfrm>
            <a:off x="164480" y="1264166"/>
            <a:ext cx="8827120" cy="20727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953000"/>
            <a:ext cx="8348134" cy="110799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Higher Triads / Triangles </a:t>
            </a:r>
            <a:r>
              <a:rPr lang="en-US" sz="2200" dirty="0" smtClean="0"/>
              <a:t>ratio</a:t>
            </a:r>
            <a:r>
              <a:rPr lang="en-US" sz="2200" b="1" dirty="0" smtClean="0"/>
              <a:t> </a:t>
            </a:r>
            <a:r>
              <a:rPr lang="en-US" sz="2200" dirty="0" smtClean="0"/>
              <a:t>=&gt;</a:t>
            </a:r>
            <a:r>
              <a:rPr lang="en-US" sz="2200" b="1" i="1" dirty="0" smtClean="0"/>
              <a:t> </a:t>
            </a:r>
            <a:r>
              <a:rPr lang="en-US" sz="2200" i="1" dirty="0"/>
              <a:t>more </a:t>
            </a:r>
            <a:r>
              <a:rPr lang="en-US" sz="2200" i="1" dirty="0" smtClean="0"/>
              <a:t>potential communication reduction </a:t>
            </a:r>
            <a:r>
              <a:rPr lang="en-US" sz="2200" dirty="0"/>
              <a:t>due to masked-</a:t>
            </a:r>
            <a:r>
              <a:rPr lang="en-US" sz="2200" dirty="0" err="1"/>
              <a:t>spgemm</a:t>
            </a:r>
            <a:r>
              <a:rPr lang="en-US" sz="2200" dirty="0"/>
              <a:t> for </a:t>
            </a:r>
            <a:r>
              <a:rPr lang="en-US" sz="2200" b="1" i="1" dirty="0"/>
              <a:t>triangle </a:t>
            </a:r>
            <a:r>
              <a:rPr lang="en-US" sz="2200" b="1" i="1" dirty="0" smtClean="0"/>
              <a:t>enumeration</a:t>
            </a:r>
          </a:p>
          <a:p>
            <a:r>
              <a:rPr lang="en-US" sz="2200" b="1" i="1" dirty="0" smtClean="0">
                <a:solidFill>
                  <a:srgbClr val="008000"/>
                </a:solidFill>
              </a:rPr>
              <a:t>Ranges between 5 and 1000</a:t>
            </a:r>
            <a:endParaRPr lang="en-US" sz="22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Complexity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5599" y="3810000"/>
            <a:ext cx="8446996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Model:   </a:t>
            </a:r>
            <a:r>
              <a:rPr lang="en-US" sz="2200" i="1" dirty="0" err="1" smtClean="0"/>
              <a:t>Erdős</a:t>
            </a:r>
            <a:r>
              <a:rPr lang="en-US" sz="2200" i="1" dirty="0" err="1"/>
              <a:t>-Rényi</a:t>
            </a:r>
            <a:r>
              <a:rPr lang="en-US" sz="2200" i="1" dirty="0"/>
              <a:t>(</a:t>
            </a:r>
            <a:r>
              <a:rPr lang="en-US" sz="2200" i="1" dirty="0" err="1"/>
              <a:t>n,d</a:t>
            </a:r>
            <a:r>
              <a:rPr lang="en-US" sz="2200" i="1" dirty="0"/>
              <a:t>) </a:t>
            </a:r>
            <a:r>
              <a:rPr lang="en-US" sz="2200" dirty="0"/>
              <a:t>graphs aka </a:t>
            </a:r>
            <a:r>
              <a:rPr lang="en-US" sz="2200" i="1" dirty="0"/>
              <a:t>G(n, p=d/n</a:t>
            </a:r>
            <a:r>
              <a:rPr lang="en-US" sz="2200" i="1" dirty="0" smtClean="0"/>
              <a:t>)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Observation: </a:t>
            </a:r>
            <a:r>
              <a:rPr lang="en-US" sz="2200" dirty="0" smtClean="0"/>
              <a:t>The </a:t>
            </a:r>
            <a:r>
              <a:rPr lang="en-US" sz="2200" dirty="0"/>
              <a:t>multiplication B = L· U costs </a:t>
            </a:r>
            <a:r>
              <a:rPr lang="en-US" sz="2200" b="1" dirty="0" smtClean="0">
                <a:solidFill>
                  <a:srgbClr val="FF0000"/>
                </a:solidFill>
              </a:rPr>
              <a:t>O(d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</a:rPr>
              <a:t>n) </a:t>
            </a:r>
            <a:r>
              <a:rPr lang="en-US" sz="2200" dirty="0"/>
              <a:t>operations. However</a:t>
            </a:r>
            <a:r>
              <a:rPr lang="en-US" sz="2200" dirty="0" smtClean="0"/>
              <a:t>, the </a:t>
            </a:r>
            <a:r>
              <a:rPr lang="en-US" sz="2200" dirty="0"/>
              <a:t>ultimate matrix C has at most </a:t>
            </a:r>
            <a:r>
              <a:rPr lang="en-US" sz="2200" b="1" dirty="0">
                <a:solidFill>
                  <a:srgbClr val="FF0000"/>
                </a:solidFill>
              </a:rPr>
              <a:t>2dn</a:t>
            </a:r>
            <a:r>
              <a:rPr lang="en-US" sz="2200" dirty="0"/>
              <a:t> </a:t>
            </a:r>
            <a:r>
              <a:rPr lang="en-US" sz="2200" dirty="0" err="1"/>
              <a:t>nonzeros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b="1" dirty="0" smtClean="0"/>
              <a:t>Goal: </a:t>
            </a:r>
            <a:r>
              <a:rPr lang="en-US" sz="2200" dirty="0" smtClean="0"/>
              <a:t>Can we design a parallel algorithm that communicates less data exploiting this observation</a:t>
            </a:r>
            <a:r>
              <a:rPr lang="en-US" sz="2200" dirty="0"/>
              <a:t>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2000" y="1288326"/>
            <a:ext cx="1725892" cy="1734473"/>
            <a:chOff x="711178" y="4488905"/>
            <a:chExt cx="1364815" cy="1371600"/>
          </a:xfrm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711178" y="4488905"/>
              <a:ext cx="1364815" cy="1371600"/>
              <a:chOff x="3408652" y="2316330"/>
              <a:chExt cx="1916112" cy="1925637"/>
            </a:xfrm>
          </p:grpSpPr>
          <p:sp>
            <p:nvSpPr>
              <p:cNvPr id="28" name="Oval 27"/>
              <p:cNvSpPr>
                <a:spLocks noChangeAspect="1" noChangeArrowheads="1"/>
              </p:cNvSpPr>
              <p:nvPr/>
            </p:nvSpPr>
            <p:spPr bwMode="auto">
              <a:xfrm>
                <a:off x="347374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2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3408652" y="2316330"/>
                <a:ext cx="1916112" cy="1925637"/>
              </a:xfrm>
              <a:prstGeom prst="rect">
                <a:avLst/>
              </a:prstGeom>
              <a:noFill/>
              <a:ln w="28575">
                <a:solidFill>
                  <a:srgbClr val="BBE0E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0" name="Oval 29"/>
              <p:cNvSpPr>
                <a:spLocks noChangeAspect="1" noChangeArrowheads="1"/>
              </p:cNvSpPr>
              <p:nvPr/>
            </p:nvSpPr>
            <p:spPr bwMode="auto">
              <a:xfrm>
                <a:off x="347374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1" name="Oval 30"/>
              <p:cNvSpPr>
                <a:spLocks noChangeAspect="1" noChangeArrowheads="1"/>
              </p:cNvSpPr>
              <p:nvPr/>
            </p:nvSpPr>
            <p:spPr bwMode="auto">
              <a:xfrm>
                <a:off x="3800765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2" name="Oval 31"/>
              <p:cNvSpPr>
                <a:spLocks noChangeAspect="1" noChangeArrowheads="1"/>
              </p:cNvSpPr>
              <p:nvPr/>
            </p:nvSpPr>
            <p:spPr bwMode="auto">
              <a:xfrm>
                <a:off x="4127790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3" name="Oval 32"/>
              <p:cNvSpPr>
                <a:spLocks noChangeAspect="1" noChangeArrowheads="1"/>
              </p:cNvSpPr>
              <p:nvPr/>
            </p:nvSpPr>
            <p:spPr bwMode="auto">
              <a:xfrm>
                <a:off x="4456401" y="401812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4" name="Oval 33"/>
              <p:cNvSpPr>
                <a:spLocks noChangeAspect="1" noChangeArrowheads="1"/>
              </p:cNvSpPr>
              <p:nvPr/>
            </p:nvSpPr>
            <p:spPr bwMode="auto">
              <a:xfrm>
                <a:off x="5110451" y="401812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5" name="Oval 17"/>
              <p:cNvSpPr>
                <a:spLocks noChangeAspect="1" noChangeArrowheads="1"/>
              </p:cNvSpPr>
              <p:nvPr/>
            </p:nvSpPr>
            <p:spPr bwMode="auto">
              <a:xfrm>
                <a:off x="3473740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6" name="Oval 18"/>
              <p:cNvSpPr>
                <a:spLocks noChangeAspect="1" noChangeArrowheads="1"/>
              </p:cNvSpPr>
              <p:nvPr/>
            </p:nvSpPr>
            <p:spPr bwMode="auto">
              <a:xfrm>
                <a:off x="3800765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7" name="Oval 19"/>
              <p:cNvSpPr>
                <a:spLocks noChangeAspect="1" noChangeArrowheads="1"/>
              </p:cNvSpPr>
              <p:nvPr/>
            </p:nvSpPr>
            <p:spPr bwMode="auto">
              <a:xfrm>
                <a:off x="4127790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38" name="Oval 20"/>
              <p:cNvSpPr>
                <a:spLocks noChangeAspect="1" noChangeArrowheads="1"/>
              </p:cNvSpPr>
              <p:nvPr/>
            </p:nvSpPr>
            <p:spPr bwMode="auto">
              <a:xfrm>
                <a:off x="4456401" y="238141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57" name="Oval 21"/>
              <p:cNvSpPr>
                <a:spLocks noChangeAspect="1" noChangeArrowheads="1"/>
              </p:cNvSpPr>
              <p:nvPr/>
            </p:nvSpPr>
            <p:spPr bwMode="auto">
              <a:xfrm>
                <a:off x="4783426" y="238141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58" name="Oval 22"/>
              <p:cNvSpPr>
                <a:spLocks noChangeAspect="1" noChangeArrowheads="1"/>
              </p:cNvSpPr>
              <p:nvPr/>
            </p:nvSpPr>
            <p:spPr bwMode="auto">
              <a:xfrm>
                <a:off x="5110451" y="238141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59" name="Oval 24"/>
              <p:cNvSpPr>
                <a:spLocks noChangeAspect="1" noChangeArrowheads="1"/>
              </p:cNvSpPr>
              <p:nvPr/>
            </p:nvSpPr>
            <p:spPr bwMode="auto">
              <a:xfrm>
                <a:off x="347374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0" name="Oval 25"/>
              <p:cNvSpPr>
                <a:spLocks noChangeAspect="1" noChangeArrowheads="1"/>
              </p:cNvSpPr>
              <p:nvPr/>
            </p:nvSpPr>
            <p:spPr bwMode="auto">
              <a:xfrm>
                <a:off x="3800765" y="2708442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1" name="Oval 26"/>
              <p:cNvSpPr>
                <a:spLocks noChangeAspect="1" noChangeArrowheads="1"/>
              </p:cNvSpPr>
              <p:nvPr/>
            </p:nvSpPr>
            <p:spPr bwMode="auto">
              <a:xfrm>
                <a:off x="4127790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2" name="Oval 27"/>
              <p:cNvSpPr>
                <a:spLocks noChangeAspect="1" noChangeArrowheads="1"/>
              </p:cNvSpPr>
              <p:nvPr/>
            </p:nvSpPr>
            <p:spPr bwMode="auto">
              <a:xfrm>
                <a:off x="4456401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3" name="Oval 28"/>
              <p:cNvSpPr>
                <a:spLocks noChangeAspect="1" noChangeArrowheads="1"/>
              </p:cNvSpPr>
              <p:nvPr/>
            </p:nvSpPr>
            <p:spPr bwMode="auto">
              <a:xfrm>
                <a:off x="4783426" y="2708442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4" name="Oval 29"/>
              <p:cNvSpPr>
                <a:spLocks noChangeAspect="1" noChangeArrowheads="1"/>
              </p:cNvSpPr>
              <p:nvPr/>
            </p:nvSpPr>
            <p:spPr bwMode="auto">
              <a:xfrm>
                <a:off x="5110451" y="2708442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5" name="Oval 31"/>
              <p:cNvSpPr>
                <a:spLocks noChangeAspect="1" noChangeArrowheads="1"/>
              </p:cNvSpPr>
              <p:nvPr/>
            </p:nvSpPr>
            <p:spPr bwMode="auto">
              <a:xfrm>
                <a:off x="3800765" y="3035467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6" name="Oval 32"/>
              <p:cNvSpPr>
                <a:spLocks noChangeAspect="1" noChangeArrowheads="1"/>
              </p:cNvSpPr>
              <p:nvPr/>
            </p:nvSpPr>
            <p:spPr bwMode="auto">
              <a:xfrm>
                <a:off x="4127790" y="3035467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7" name="Oval 33"/>
              <p:cNvSpPr>
                <a:spLocks noChangeAspect="1" noChangeArrowheads="1"/>
              </p:cNvSpPr>
              <p:nvPr/>
            </p:nvSpPr>
            <p:spPr bwMode="auto">
              <a:xfrm>
                <a:off x="445640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8" name="Oval 34"/>
              <p:cNvSpPr>
                <a:spLocks noChangeAspect="1" noChangeArrowheads="1"/>
              </p:cNvSpPr>
              <p:nvPr/>
            </p:nvSpPr>
            <p:spPr bwMode="auto">
              <a:xfrm>
                <a:off x="4783426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69" name="Oval 35"/>
              <p:cNvSpPr>
                <a:spLocks noChangeAspect="1" noChangeArrowheads="1"/>
              </p:cNvSpPr>
              <p:nvPr/>
            </p:nvSpPr>
            <p:spPr bwMode="auto">
              <a:xfrm>
                <a:off x="5110451" y="3035467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0" name="Oval 37"/>
              <p:cNvSpPr>
                <a:spLocks noChangeAspect="1" noChangeArrowheads="1"/>
              </p:cNvSpPr>
              <p:nvPr/>
            </p:nvSpPr>
            <p:spPr bwMode="auto">
              <a:xfrm>
                <a:off x="3473740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1" name="Oval 38"/>
              <p:cNvSpPr>
                <a:spLocks noChangeAspect="1" noChangeArrowheads="1"/>
              </p:cNvSpPr>
              <p:nvPr/>
            </p:nvSpPr>
            <p:spPr bwMode="auto">
              <a:xfrm>
                <a:off x="3800765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2" name="Oval 39"/>
              <p:cNvSpPr>
                <a:spLocks noChangeAspect="1" noChangeArrowheads="1"/>
              </p:cNvSpPr>
              <p:nvPr/>
            </p:nvSpPr>
            <p:spPr bwMode="auto">
              <a:xfrm>
                <a:off x="4127790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3" name="Oval 40"/>
              <p:cNvSpPr>
                <a:spLocks noChangeAspect="1" noChangeArrowheads="1"/>
              </p:cNvSpPr>
              <p:nvPr/>
            </p:nvSpPr>
            <p:spPr bwMode="auto">
              <a:xfrm>
                <a:off x="4456401" y="3364079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4" name="Oval 41"/>
              <p:cNvSpPr>
                <a:spLocks noChangeAspect="1" noChangeArrowheads="1"/>
              </p:cNvSpPr>
              <p:nvPr/>
            </p:nvSpPr>
            <p:spPr bwMode="auto">
              <a:xfrm>
                <a:off x="4783426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5" name="Oval 42"/>
              <p:cNvSpPr>
                <a:spLocks noChangeAspect="1" noChangeArrowheads="1"/>
              </p:cNvSpPr>
              <p:nvPr/>
            </p:nvSpPr>
            <p:spPr bwMode="auto">
              <a:xfrm>
                <a:off x="5110451" y="3364079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6" name="Oval 44"/>
              <p:cNvSpPr>
                <a:spLocks noChangeAspect="1" noChangeArrowheads="1"/>
              </p:cNvSpPr>
              <p:nvPr/>
            </p:nvSpPr>
            <p:spPr bwMode="auto">
              <a:xfrm>
                <a:off x="3473740" y="3691105"/>
                <a:ext cx="136525" cy="1365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7" name="Oval 45"/>
              <p:cNvSpPr>
                <a:spLocks noChangeAspect="1" noChangeArrowheads="1"/>
              </p:cNvSpPr>
              <p:nvPr/>
            </p:nvSpPr>
            <p:spPr bwMode="auto">
              <a:xfrm>
                <a:off x="3800765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8" name="Oval 46"/>
              <p:cNvSpPr>
                <a:spLocks noChangeAspect="1" noChangeArrowheads="1"/>
              </p:cNvSpPr>
              <p:nvPr/>
            </p:nvSpPr>
            <p:spPr bwMode="auto">
              <a:xfrm>
                <a:off x="4127790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79" name="Oval 47"/>
              <p:cNvSpPr>
                <a:spLocks noChangeAspect="1" noChangeArrowheads="1"/>
              </p:cNvSpPr>
              <p:nvPr/>
            </p:nvSpPr>
            <p:spPr bwMode="auto">
              <a:xfrm>
                <a:off x="4456401" y="3691105"/>
                <a:ext cx="136525" cy="13652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80" name="Oval 48"/>
              <p:cNvSpPr>
                <a:spLocks noChangeAspect="1" noChangeArrowheads="1"/>
              </p:cNvSpPr>
              <p:nvPr/>
            </p:nvSpPr>
            <p:spPr bwMode="auto">
              <a:xfrm>
                <a:off x="4783426" y="3691105"/>
                <a:ext cx="136525" cy="136525"/>
              </a:xfrm>
              <a:prstGeom prst="ellipse">
                <a:avLst/>
              </a:prstGeom>
              <a:noFill/>
              <a:ln>
                <a:noFill/>
              </a:ln>
              <a:extLst/>
            </p:spPr>
            <p:txBody>
              <a:bodyPr wrap="none" lIns="91435" tIns="45718" rIns="91435" bIns="45718" anchor="ctr"/>
              <a:lstStyle/>
              <a:p>
                <a:pPr defTabSz="457130"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p:grp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32461" y="4503434"/>
              <a:ext cx="443692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971800" y="1268281"/>
            <a:ext cx="1807765" cy="1828800"/>
            <a:chOff x="6548957" y="1555674"/>
            <a:chExt cx="1429559" cy="1446193"/>
          </a:xfrm>
        </p:grpSpPr>
        <p:sp>
          <p:nvSpPr>
            <p:cNvPr id="82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3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rgbClr val="BBE0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4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5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6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7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8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9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0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1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2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3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4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5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6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7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8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99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0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1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2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3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4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5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6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7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8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09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0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1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2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3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4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15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6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7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8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9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0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 smtClean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21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06187" cy="41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0000"/>
                  </a:solidFill>
                  <a:latin typeface="Times" charset="0"/>
                </a:rPr>
                <a:t> </a:t>
              </a: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B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667000" y="3119735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L 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× U = B</a:t>
            </a:r>
            <a:r>
              <a:rPr lang="en-US" sz="16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(wedge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)</a:t>
            </a:r>
            <a:endParaRPr lang="en-US" sz="24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321300" y="1268281"/>
            <a:ext cx="1807765" cy="1828800"/>
            <a:chOff x="6548957" y="1555674"/>
            <a:chExt cx="1429559" cy="1446193"/>
          </a:xfrm>
        </p:grpSpPr>
        <p:sp>
          <p:nvSpPr>
            <p:cNvPr id="124" name="Oval 8"/>
            <p:cNvSpPr>
              <a:spLocks noChangeAspect="1" noChangeArrowheads="1"/>
            </p:cNvSpPr>
            <p:nvPr/>
          </p:nvSpPr>
          <p:spPr bwMode="auto">
            <a:xfrm>
              <a:off x="659531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25" name="Rectangle 9"/>
            <p:cNvSpPr>
              <a:spLocks noChangeAspect="1" noChangeArrowheads="1"/>
            </p:cNvSpPr>
            <p:nvPr/>
          </p:nvSpPr>
          <p:spPr bwMode="auto">
            <a:xfrm>
              <a:off x="6548957" y="1555674"/>
              <a:ext cx="1364816" cy="1371600"/>
            </a:xfrm>
            <a:prstGeom prst="rect">
              <a:avLst/>
            </a:prstGeom>
            <a:noFill/>
            <a:ln w="28575">
              <a:solidFill>
                <a:srgbClr val="BBE0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26" name="Oval 10"/>
            <p:cNvSpPr>
              <a:spLocks noChangeAspect="1" noChangeArrowheads="1"/>
            </p:cNvSpPr>
            <p:nvPr/>
          </p:nvSpPr>
          <p:spPr bwMode="auto">
            <a:xfrm>
              <a:off x="659531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27" name="Oval 11"/>
            <p:cNvSpPr>
              <a:spLocks noChangeAspect="1" noChangeArrowheads="1"/>
            </p:cNvSpPr>
            <p:nvPr/>
          </p:nvSpPr>
          <p:spPr bwMode="auto">
            <a:xfrm>
              <a:off x="6828253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28" name="Oval 12"/>
            <p:cNvSpPr>
              <a:spLocks noChangeAspect="1" noChangeArrowheads="1"/>
            </p:cNvSpPr>
            <p:nvPr/>
          </p:nvSpPr>
          <p:spPr bwMode="auto">
            <a:xfrm>
              <a:off x="7061188" y="2767838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29" name="Oval 15"/>
            <p:cNvSpPr>
              <a:spLocks noChangeAspect="1" noChangeArrowheads="1"/>
            </p:cNvSpPr>
            <p:nvPr/>
          </p:nvSpPr>
          <p:spPr bwMode="auto">
            <a:xfrm>
              <a:off x="7761121" y="2767838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0" name="Oval 17"/>
            <p:cNvSpPr>
              <a:spLocks noChangeAspect="1" noChangeArrowheads="1"/>
            </p:cNvSpPr>
            <p:nvPr/>
          </p:nvSpPr>
          <p:spPr bwMode="auto">
            <a:xfrm>
              <a:off x="6595318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1" name="Oval 18"/>
            <p:cNvSpPr>
              <a:spLocks noChangeAspect="1" noChangeArrowheads="1"/>
            </p:cNvSpPr>
            <p:nvPr/>
          </p:nvSpPr>
          <p:spPr bwMode="auto">
            <a:xfrm>
              <a:off x="6828253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2" name="Oval 19"/>
            <p:cNvSpPr>
              <a:spLocks noChangeAspect="1" noChangeArrowheads="1"/>
            </p:cNvSpPr>
            <p:nvPr/>
          </p:nvSpPr>
          <p:spPr bwMode="auto">
            <a:xfrm>
              <a:off x="7061188" y="160203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3" name="Oval 20"/>
            <p:cNvSpPr>
              <a:spLocks noChangeAspect="1" noChangeArrowheads="1"/>
            </p:cNvSpPr>
            <p:nvPr/>
          </p:nvSpPr>
          <p:spPr bwMode="auto">
            <a:xfrm>
              <a:off x="7295252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4" name="Oval 21"/>
            <p:cNvSpPr>
              <a:spLocks noChangeAspect="1" noChangeArrowheads="1"/>
            </p:cNvSpPr>
            <p:nvPr/>
          </p:nvSpPr>
          <p:spPr bwMode="auto">
            <a:xfrm>
              <a:off x="7528187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5" name="Oval 22"/>
            <p:cNvSpPr>
              <a:spLocks noChangeAspect="1" noChangeArrowheads="1"/>
            </p:cNvSpPr>
            <p:nvPr/>
          </p:nvSpPr>
          <p:spPr bwMode="auto">
            <a:xfrm>
              <a:off x="7761121" y="160203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6" name="Oval 24"/>
            <p:cNvSpPr>
              <a:spLocks noChangeAspect="1" noChangeArrowheads="1"/>
            </p:cNvSpPr>
            <p:nvPr/>
          </p:nvSpPr>
          <p:spPr bwMode="auto">
            <a:xfrm>
              <a:off x="659531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7" name="Oval 25"/>
            <p:cNvSpPr>
              <a:spLocks noChangeAspect="1" noChangeArrowheads="1"/>
            </p:cNvSpPr>
            <p:nvPr/>
          </p:nvSpPr>
          <p:spPr bwMode="auto">
            <a:xfrm>
              <a:off x="6828253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8" name="Oval 26"/>
            <p:cNvSpPr>
              <a:spLocks noChangeAspect="1" noChangeArrowheads="1"/>
            </p:cNvSpPr>
            <p:nvPr/>
          </p:nvSpPr>
          <p:spPr bwMode="auto">
            <a:xfrm>
              <a:off x="7061188" y="1834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39" name="Oval 27"/>
            <p:cNvSpPr>
              <a:spLocks noChangeAspect="1" noChangeArrowheads="1"/>
            </p:cNvSpPr>
            <p:nvPr/>
          </p:nvSpPr>
          <p:spPr bwMode="auto">
            <a:xfrm>
              <a:off x="7295252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0" name="Oval 28"/>
            <p:cNvSpPr>
              <a:spLocks noChangeAspect="1" noChangeArrowheads="1"/>
            </p:cNvSpPr>
            <p:nvPr/>
          </p:nvSpPr>
          <p:spPr bwMode="auto">
            <a:xfrm>
              <a:off x="7528187" y="1834969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1" name="Oval 29"/>
            <p:cNvSpPr>
              <a:spLocks noChangeAspect="1" noChangeArrowheads="1"/>
            </p:cNvSpPr>
            <p:nvPr/>
          </p:nvSpPr>
          <p:spPr bwMode="auto">
            <a:xfrm>
              <a:off x="7761121" y="1834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2" name="Oval 31"/>
            <p:cNvSpPr>
              <a:spLocks noChangeAspect="1" noChangeArrowheads="1"/>
            </p:cNvSpPr>
            <p:nvPr/>
          </p:nvSpPr>
          <p:spPr bwMode="auto">
            <a:xfrm>
              <a:off x="6828253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3" name="Oval 32"/>
            <p:cNvSpPr>
              <a:spLocks noChangeAspect="1" noChangeArrowheads="1"/>
            </p:cNvSpPr>
            <p:nvPr/>
          </p:nvSpPr>
          <p:spPr bwMode="auto">
            <a:xfrm>
              <a:off x="7061188" y="2067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4" name="Oval 33"/>
            <p:cNvSpPr>
              <a:spLocks noChangeAspect="1" noChangeArrowheads="1"/>
            </p:cNvSpPr>
            <p:nvPr/>
          </p:nvSpPr>
          <p:spPr bwMode="auto">
            <a:xfrm>
              <a:off x="7295252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5" name="Oval 34"/>
            <p:cNvSpPr>
              <a:spLocks noChangeAspect="1" noChangeArrowheads="1"/>
            </p:cNvSpPr>
            <p:nvPr/>
          </p:nvSpPr>
          <p:spPr bwMode="auto">
            <a:xfrm>
              <a:off x="7528187" y="2067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6" name="Oval 35"/>
            <p:cNvSpPr>
              <a:spLocks noChangeAspect="1" noChangeArrowheads="1"/>
            </p:cNvSpPr>
            <p:nvPr/>
          </p:nvSpPr>
          <p:spPr bwMode="auto">
            <a:xfrm>
              <a:off x="7761121" y="2067904"/>
              <a:ext cx="97245" cy="9724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7" name="Oval 37"/>
            <p:cNvSpPr>
              <a:spLocks noChangeAspect="1" noChangeArrowheads="1"/>
            </p:cNvSpPr>
            <p:nvPr/>
          </p:nvSpPr>
          <p:spPr bwMode="auto">
            <a:xfrm>
              <a:off x="659531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8" name="Oval 38"/>
            <p:cNvSpPr>
              <a:spLocks noChangeAspect="1" noChangeArrowheads="1"/>
            </p:cNvSpPr>
            <p:nvPr/>
          </p:nvSpPr>
          <p:spPr bwMode="auto">
            <a:xfrm>
              <a:off x="6828253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49" name="Oval 39"/>
            <p:cNvSpPr>
              <a:spLocks noChangeAspect="1" noChangeArrowheads="1"/>
            </p:cNvSpPr>
            <p:nvPr/>
          </p:nvSpPr>
          <p:spPr bwMode="auto">
            <a:xfrm>
              <a:off x="7061188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0" name="Oval 40"/>
            <p:cNvSpPr>
              <a:spLocks noChangeAspect="1" noChangeArrowheads="1"/>
            </p:cNvSpPr>
            <p:nvPr/>
          </p:nvSpPr>
          <p:spPr bwMode="auto">
            <a:xfrm>
              <a:off x="7295252" y="2301969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1" name="Oval 42"/>
            <p:cNvSpPr>
              <a:spLocks noChangeAspect="1" noChangeArrowheads="1"/>
            </p:cNvSpPr>
            <p:nvPr/>
          </p:nvSpPr>
          <p:spPr bwMode="auto">
            <a:xfrm>
              <a:off x="7761121" y="2301969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2" name="Oval 44"/>
            <p:cNvSpPr>
              <a:spLocks noChangeAspect="1" noChangeArrowheads="1"/>
            </p:cNvSpPr>
            <p:nvPr/>
          </p:nvSpPr>
          <p:spPr bwMode="auto">
            <a:xfrm>
              <a:off x="659531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3" name="Oval 45"/>
            <p:cNvSpPr>
              <a:spLocks noChangeAspect="1" noChangeArrowheads="1"/>
            </p:cNvSpPr>
            <p:nvPr/>
          </p:nvSpPr>
          <p:spPr bwMode="auto">
            <a:xfrm>
              <a:off x="6828253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prstClr val="black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4" name="Oval 46"/>
            <p:cNvSpPr>
              <a:spLocks noChangeAspect="1" noChangeArrowheads="1"/>
            </p:cNvSpPr>
            <p:nvPr/>
          </p:nvSpPr>
          <p:spPr bwMode="auto">
            <a:xfrm>
              <a:off x="7061188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5" name="Oval 48"/>
            <p:cNvSpPr>
              <a:spLocks noChangeAspect="1" noChangeArrowheads="1"/>
            </p:cNvSpPr>
            <p:nvPr/>
          </p:nvSpPr>
          <p:spPr bwMode="auto">
            <a:xfrm>
              <a:off x="7528187" y="2534904"/>
              <a:ext cx="97245" cy="97245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6" name="Oval 49"/>
            <p:cNvSpPr>
              <a:spLocks noChangeAspect="1" noChangeArrowheads="1"/>
            </p:cNvSpPr>
            <p:nvPr/>
          </p:nvSpPr>
          <p:spPr bwMode="auto">
            <a:xfrm>
              <a:off x="7761121" y="2534904"/>
              <a:ext cx="97245" cy="972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 lIns="91435" tIns="45718" rIns="91435" bIns="45718" anchor="ctr"/>
            <a:lstStyle/>
            <a:p>
              <a:pPr defTabSz="457130">
                <a:defRPr/>
              </a:pPr>
              <a:endParaRPr lang="en-US" kern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157" name="Text Box 59"/>
            <p:cNvSpPr txBox="1">
              <a:spLocks noChangeArrowheads="1"/>
            </p:cNvSpPr>
            <p:nvPr/>
          </p:nvSpPr>
          <p:spPr bwMode="auto">
            <a:xfrm>
              <a:off x="7679736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58" name="Text Box 59"/>
            <p:cNvSpPr txBox="1">
              <a:spLocks noChangeArrowheads="1"/>
            </p:cNvSpPr>
            <p:nvPr/>
          </p:nvSpPr>
          <p:spPr bwMode="auto">
            <a:xfrm>
              <a:off x="7679736" y="2446210"/>
              <a:ext cx="146032" cy="26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9" name="Text Box 59"/>
            <p:cNvSpPr txBox="1">
              <a:spLocks noChangeArrowheads="1"/>
            </p:cNvSpPr>
            <p:nvPr/>
          </p:nvSpPr>
          <p:spPr bwMode="auto">
            <a:xfrm>
              <a:off x="7490744" y="222005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0" name="Text Box 59"/>
            <p:cNvSpPr txBox="1">
              <a:spLocks noChangeArrowheads="1"/>
            </p:cNvSpPr>
            <p:nvPr/>
          </p:nvSpPr>
          <p:spPr bwMode="auto">
            <a:xfrm>
              <a:off x="7252699" y="2446210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1" name="Text Box 59"/>
            <p:cNvSpPr txBox="1">
              <a:spLocks noChangeArrowheads="1"/>
            </p:cNvSpPr>
            <p:nvPr/>
          </p:nvSpPr>
          <p:spPr bwMode="auto">
            <a:xfrm>
              <a:off x="7252699" y="2663313"/>
              <a:ext cx="2987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r>
                <a:rPr lang="en-US" sz="1600" b="1" kern="0" dirty="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62" name="Text Box 59"/>
            <p:cNvSpPr txBox="1">
              <a:spLocks noChangeArrowheads="1"/>
            </p:cNvSpPr>
            <p:nvPr/>
          </p:nvSpPr>
          <p:spPr bwMode="auto">
            <a:xfrm>
              <a:off x="7490744" y="2663313"/>
              <a:ext cx="146032" cy="26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457130">
                <a:spcBef>
                  <a:spcPct val="0"/>
                </a:spcBef>
                <a:defRPr/>
              </a:pPr>
              <a:endParaRPr lang="en-US" sz="1600" b="1" kern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63" name="Text Box 4"/>
            <p:cNvSpPr txBox="1">
              <a:spLocks noChangeArrowheads="1"/>
            </p:cNvSpPr>
            <p:nvPr/>
          </p:nvSpPr>
          <p:spPr bwMode="auto">
            <a:xfrm>
              <a:off x="6619437" y="1570203"/>
              <a:ext cx="423880" cy="52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9" tIns="45650" rIns="91299" bIns="4565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smtClean="0">
                  <a:solidFill>
                    <a:srgbClr val="FF0000"/>
                  </a:solidFill>
                  <a:latin typeface="Times" charset="0"/>
                </a:rPr>
                <a:t>C</a:t>
              </a:r>
              <a:endParaRPr lang="en-US" kern="0" dirty="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5347341" y="3118348"/>
            <a:ext cx="34156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A </a:t>
            </a:r>
            <a:r>
              <a:rPr lang="en-US" sz="2400" b="1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baseline="30000" dirty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B = C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closed wedge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)</a:t>
            </a:r>
            <a:endParaRPr lang="en-US" sz="24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239000" y="1676400"/>
            <a:ext cx="1676401" cy="9202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sum</a:t>
            </a:r>
            <a:r>
              <a:rPr lang="en-US" sz="2400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(C)/2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   </a:t>
            </a:r>
          </a:p>
          <a:p>
            <a:pPr defTabSz="914400" fontAlgn="base">
              <a:spcBef>
                <a:spcPts val="696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"/>
                <a:ea typeface="ＭＳ Ｐゴシック" charset="0"/>
                <a:cs typeface="Times"/>
              </a:rPr>
              <a:t> triangles</a:t>
            </a:r>
            <a:endParaRPr lang="en-US" sz="2400" dirty="0">
              <a:solidFill>
                <a:srgbClr val="FF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166" name="Multiply 165"/>
          <p:cNvSpPr/>
          <p:nvPr/>
        </p:nvSpPr>
        <p:spPr>
          <a:xfrm>
            <a:off x="4572000" y="243840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Multiply 166"/>
          <p:cNvSpPr/>
          <p:nvPr/>
        </p:nvSpPr>
        <p:spPr>
          <a:xfrm>
            <a:off x="4343400" y="2743200"/>
            <a:ext cx="381000" cy="304800"/>
          </a:xfrm>
          <a:prstGeom prst="mathMultiply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1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algorithms spend time?</a:t>
            </a:r>
            <a:endParaRPr lang="en-US" dirty="0"/>
          </a:p>
        </p:txBody>
      </p:sp>
      <p:pic>
        <p:nvPicPr>
          <p:cNvPr id="6" name="Picture 5" descr="all-stack-5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873"/>
            <a:ext cx="9144000" cy="3109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040868"/>
            <a:ext cx="4459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Schoolbook"/>
                <a:cs typeface="Century Schoolbook"/>
              </a:rPr>
              <a:t>80% time spent in communicating L</a:t>
            </a:r>
          </a:p>
          <a:p>
            <a:r>
              <a:rPr lang="en-US" sz="2000" dirty="0" smtClean="0">
                <a:latin typeface="Century Schoolbook"/>
                <a:cs typeface="Century Schoolbook"/>
              </a:rPr>
              <a:t>And local multiplication.</a:t>
            </a:r>
          </a:p>
          <a:p>
            <a:r>
              <a:rPr lang="en-US" sz="2000" dirty="0" smtClean="0">
                <a:latin typeface="Century Schoolbook"/>
                <a:cs typeface="Century Schoolbook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increased communication</a:t>
            </a:r>
            <a:r>
              <a:rPr lang="en-US" sz="2000" dirty="0" smtClean="0">
                <a:latin typeface="Century Schoolbook"/>
                <a:cs typeface="Century Schoolbook"/>
              </a:rPr>
              <a:t>)</a:t>
            </a:r>
            <a:endParaRPr lang="en-US" sz="2000" dirty="0">
              <a:latin typeface="Century Schoolbook"/>
              <a:cs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066827"/>
            <a:ext cx="4224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Schoolbook"/>
                <a:cs typeface="Century Schoolbook"/>
              </a:rPr>
              <a:t>7</a:t>
            </a:r>
            <a:r>
              <a:rPr lang="en-US" sz="2000" dirty="0" smtClean="0">
                <a:latin typeface="Century Schoolbook"/>
                <a:cs typeface="Century Schoolbook"/>
              </a:rPr>
              <a:t>0% time spent in communicating </a:t>
            </a:r>
          </a:p>
          <a:p>
            <a:r>
              <a:rPr lang="en-US" sz="2000" dirty="0" smtClean="0">
                <a:latin typeface="Century Schoolbook"/>
                <a:cs typeface="Century Schoolbook"/>
              </a:rPr>
              <a:t>index requests and </a:t>
            </a:r>
            <a:r>
              <a:rPr lang="en-US" sz="2000" dirty="0" err="1" smtClean="0">
                <a:latin typeface="Century Schoolbook"/>
                <a:cs typeface="Century Schoolbook"/>
              </a:rPr>
              <a:t>SpRef</a:t>
            </a:r>
            <a:endParaRPr lang="en-US" sz="2000" dirty="0" smtClean="0">
              <a:latin typeface="Century Schoolbook"/>
              <a:cs typeface="Century Schoolbook"/>
            </a:endParaRPr>
          </a:p>
          <a:p>
            <a:r>
              <a:rPr lang="en-US" sz="2000" dirty="0" smtClean="0">
                <a:latin typeface="Century Schoolbook"/>
                <a:cs typeface="Century Schoolbook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expensive indexing</a:t>
            </a:r>
            <a:r>
              <a:rPr lang="en-US" sz="2000" dirty="0" smtClean="0">
                <a:latin typeface="Century Schoolbook"/>
                <a:cs typeface="Century Schoolbook"/>
              </a:rPr>
              <a:t>)</a:t>
            </a:r>
            <a:endParaRPr lang="en-US" sz="2000" dirty="0">
              <a:latin typeface="Century Schoolbook"/>
              <a:cs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1219200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 512 cores of </a:t>
            </a:r>
            <a:r>
              <a:rPr lang="en-US" sz="2400" dirty="0">
                <a:solidFill>
                  <a:srgbClr val="0000FF"/>
                </a:solidFill>
              </a:rPr>
              <a:t>NERSC/Edison</a:t>
            </a:r>
          </a:p>
        </p:txBody>
      </p:sp>
    </p:spTree>
    <p:extLst>
      <p:ext uri="{BB962C8B-B14F-4D97-AF65-F5344CB8AC3E}">
        <p14:creationId xmlns:p14="http://schemas.microsoft.com/office/powerpoint/2010/main" val="32039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Shared-Memory </a:t>
            </a:r>
            <a:r>
              <a:rPr lang="en-US" dirty="0" err="1" smtClean="0"/>
              <a:t>SpGEMM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heapspgem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1" r="-1"/>
          <a:stretch/>
        </p:blipFill>
        <p:spPr>
          <a:xfrm>
            <a:off x="743140" y="1219200"/>
            <a:ext cx="7782791" cy="3262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8200"/>
            <a:ext cx="8690559" cy="15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0000FF"/>
                </a:solidFill>
                <a:latin typeface="Century Schoolbook"/>
                <a:cs typeface="Century Schoolbook"/>
              </a:rPr>
              <a:t>Heap-based column-by-column </a:t>
            </a:r>
            <a:r>
              <a:rPr lang="en-US" sz="22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algorithm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/>
                <a:cs typeface="Century Schoolbook"/>
              </a:rPr>
              <a:t>[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/>
                <a:cs typeface="Century Schoolbook"/>
              </a:rPr>
              <a:t>B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/>
                <a:cs typeface="Century Schoolbook"/>
              </a:rPr>
              <a:t>uluc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/>
                <a:cs typeface="Century Schoolbook"/>
              </a:rPr>
              <a:t> and Gilbert, 2008]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Easy to parallelize in shared-memory via </a:t>
            </a:r>
            <a:r>
              <a:rPr lang="en-US" sz="220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multithreading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latin typeface="Century Schoolbook"/>
                <a:cs typeface="Century Schoolbook"/>
              </a:rPr>
              <a:t>Memory </a:t>
            </a:r>
            <a:r>
              <a:rPr lang="en-US" sz="2200" dirty="0">
                <a:latin typeface="Century Schoolbook"/>
                <a:cs typeface="Century Schoolbook"/>
              </a:rPr>
              <a:t>efficient and scalable (i.e. temporary per-thread storage is asymptotically negligible</a:t>
            </a:r>
            <a:r>
              <a:rPr lang="en-US" sz="2200" dirty="0" smtClean="0">
                <a:latin typeface="Century Schoolbook"/>
                <a:cs typeface="Century Schoolbook"/>
              </a:rPr>
              <a:t>) </a:t>
            </a:r>
            <a:endParaRPr lang="en-US" sz="2200" dirty="0">
              <a:latin typeface="Century Schoolbook"/>
              <a:cs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307068"/>
            <a:ext cx="128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i-th</a:t>
            </a:r>
            <a:r>
              <a:rPr lang="en-US" b="1" dirty="0" smtClean="0">
                <a:solidFill>
                  <a:srgbClr val="FF0000"/>
                </a:solidFill>
              </a:rPr>
              <a:t> column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128310"/>
            <a:ext cx="2133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i-th</a:t>
            </a:r>
            <a:r>
              <a:rPr lang="en-US" b="1" dirty="0" smtClean="0">
                <a:solidFill>
                  <a:srgbClr val="FF0000"/>
                </a:solidFill>
              </a:rPr>
              <a:t> column of result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8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local-SpGEMM-scaling-cage1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3" r="-11033"/>
          <a:stretch>
            <a:fillRect/>
          </a:stretch>
        </p:blipFill>
        <p:spPr>
          <a:xfrm>
            <a:off x="76200" y="2209800"/>
            <a:ext cx="4782029" cy="28956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Shared-Memory </a:t>
            </a:r>
            <a:r>
              <a:rPr lang="en-US" dirty="0" err="1" smtClean="0"/>
              <a:t>SpGEMM</a:t>
            </a:r>
            <a:endParaRPr lang="en-US" dirty="0"/>
          </a:p>
        </p:txBody>
      </p:sp>
      <p:pic>
        <p:nvPicPr>
          <p:cNvPr id="7" name="Picture 6" descr="local-SpGEMM-scaling-g5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849968" cy="2908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200710"/>
            <a:ext cx="2252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(a) cage12 x cage12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0452" y="5200710"/>
            <a:ext cx="280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(b) Scale 16 G500 x G500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0356" y="1143000"/>
            <a:ext cx="5297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Faster than Intel’s MKL (</a:t>
            </a:r>
            <a:r>
              <a:rPr lang="en-US" sz="2400" dirty="0" err="1" smtClean="0">
                <a:solidFill>
                  <a:srgbClr val="0000FF"/>
                </a:solidFill>
              </a:rPr>
              <a:t>mkl_csrmultcsr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(when we keep output sorted by indices)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773" y="5877580"/>
            <a:ext cx="88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Azad,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Ballard,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Buluc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Demmel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Grigori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Schwartz,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Toledo,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Williams. Exploiting multiple levels of parallelism in sparse matrix-matrix multiplication.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arXiv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preprint arXiv: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1510.00844.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0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Distributed-Memory </a:t>
            </a:r>
            <a:r>
              <a:rPr lang="en-US" dirty="0" err="1" smtClean="0"/>
              <a:t>SpGEMM</a:t>
            </a: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86404" y="1143000"/>
            <a:ext cx="8252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l" eaLnBrk="1" hangingPunct="1"/>
            <a:r>
              <a:rPr lang="en-US" sz="2400" b="0" dirty="0">
                <a:solidFill>
                  <a:prstClr val="black"/>
                </a:solidFill>
              </a:rPr>
              <a:t>Matrix </a:t>
            </a:r>
            <a:r>
              <a:rPr lang="en-US" sz="2400" b="0" dirty="0" smtClean="0">
                <a:solidFill>
                  <a:prstClr val="black"/>
                </a:solidFill>
              </a:rPr>
              <a:t>multiplication:</a:t>
            </a:r>
            <a:r>
              <a:rPr lang="en-US" dirty="0">
                <a:solidFill>
                  <a:prstClr val="black"/>
                </a:solidFill>
                <a:sym typeface="Symbol" pitchFamily="18" charset="2"/>
              </a:rPr>
              <a:t>	</a:t>
            </a:r>
            <a:r>
              <a:rPr lang="en-US" b="0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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(</a:t>
            </a:r>
            <a:r>
              <a:rPr lang="en-US" b="0" i="1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i,j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)  n x n, 	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C(</a:t>
            </a:r>
            <a:r>
              <a:rPr lang="en-US" b="0" i="1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i,j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) = 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</a:t>
            </a:r>
            <a:r>
              <a:rPr lang="en-US" b="0" i="1" baseline="-25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k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 A(</a:t>
            </a:r>
            <a:r>
              <a:rPr lang="en-US" b="0" i="1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i,k</a:t>
            </a:r>
            <a:r>
              <a:rPr lang="en-US" b="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)B(</a:t>
            </a:r>
            <a:r>
              <a:rPr lang="en-US" b="0" i="1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k,j</a:t>
            </a:r>
            <a:r>
              <a:rPr lang="en-US" b="0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),</a:t>
            </a:r>
            <a:endParaRPr lang="en-US" b="0" dirty="0">
              <a:solidFill>
                <a:prstClr val="black"/>
              </a:solidFill>
              <a:sym typeface="Symbol" pitchFamily="18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905000"/>
            <a:ext cx="1905000" cy="1676400"/>
            <a:chOff x="725305" y="1993162"/>
            <a:chExt cx="2360889" cy="2148250"/>
          </a:xfrm>
        </p:grpSpPr>
        <p:sp>
          <p:nvSpPr>
            <p:cNvPr id="9" name="Cube 3"/>
            <p:cNvSpPr>
              <a:spLocks noChangeArrowheads="1"/>
            </p:cNvSpPr>
            <p:nvPr/>
          </p:nvSpPr>
          <p:spPr bwMode="auto">
            <a:xfrm>
              <a:off x="725305" y="1993162"/>
              <a:ext cx="2360889" cy="2148250"/>
            </a:xfrm>
            <a:prstGeom prst="cube">
              <a:avLst>
                <a:gd name="adj" fmla="val 25000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he-IL" sz="1400" b="0" i="1">
                <a:solidFill>
                  <a:srgbClr val="4F81BD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" name="Cube 5"/>
            <p:cNvSpPr>
              <a:spLocks noChangeArrowheads="1"/>
            </p:cNvSpPr>
            <p:nvPr/>
          </p:nvSpPr>
          <p:spPr bwMode="auto">
            <a:xfrm>
              <a:off x="1593495" y="2919089"/>
              <a:ext cx="521649" cy="237606"/>
            </a:xfrm>
            <a:prstGeom prst="cube">
              <a:avLst>
                <a:gd name="adj" fmla="val 25259"/>
              </a:avLst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he-IL" sz="1400" b="0" i="1">
                <a:solidFill>
                  <a:srgbClr val="4F81BD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313078" y="3279172"/>
              <a:ext cx="444503" cy="193514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he-IL" sz="1400" b="0" i="1">
                <a:solidFill>
                  <a:srgbClr val="4F81BD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775164" y="2899493"/>
              <a:ext cx="67349" cy="257202"/>
              <a:chOff x="2913856" y="2976562"/>
              <a:chExt cx="87313" cy="334171"/>
            </a:xfrm>
          </p:grpSpPr>
          <p:cxnSp>
            <p:nvCxnSpPr>
              <p:cNvPr id="33" name="Straight Connector 9"/>
              <p:cNvCxnSpPr>
                <a:cxnSpLocks noChangeShapeType="1"/>
              </p:cNvCxnSpPr>
              <p:nvPr/>
            </p:nvCxnSpPr>
            <p:spPr bwMode="auto">
              <a:xfrm rot="5400000">
                <a:off x="2793206" y="3188494"/>
                <a:ext cx="242888" cy="1588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878931" y="3098006"/>
                <a:ext cx="242888" cy="1588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1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11871" y="3223023"/>
                <a:ext cx="90488" cy="84931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13460" y="2979340"/>
                <a:ext cx="90488" cy="84931"/>
              </a:xfrm>
              <a:prstGeom prst="line">
                <a:avLst/>
              </a:prstGeom>
              <a:noFill/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1598393" y="2252813"/>
              <a:ext cx="513077" cy="69812"/>
              <a:chOff x="1292" y="868"/>
              <a:chExt cx="419" cy="57"/>
            </a:xfrm>
          </p:grpSpPr>
          <p:cxnSp>
            <p:nvCxnSpPr>
              <p:cNvPr id="2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1292" y="922"/>
                <a:ext cx="380" cy="3"/>
              </a:xfrm>
              <a:prstGeom prst="line">
                <a:avLst/>
              </a:prstGeom>
              <a:noFill/>
              <a:ln w="12700" algn="ctr">
                <a:solidFill>
                  <a:srgbClr val="00CC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331" y="868"/>
                <a:ext cx="380" cy="3"/>
              </a:xfrm>
              <a:prstGeom prst="line">
                <a:avLst/>
              </a:prstGeom>
              <a:noFill/>
              <a:ln w="12700" algn="ctr">
                <a:solidFill>
                  <a:srgbClr val="00CC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85" y="875"/>
                <a:ext cx="54" cy="39"/>
              </a:xfrm>
              <a:prstGeom prst="line">
                <a:avLst/>
              </a:prstGeom>
              <a:noFill/>
              <a:ln w="12700" algn="ctr">
                <a:solidFill>
                  <a:srgbClr val="00CC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65" y="875"/>
                <a:ext cx="54" cy="39"/>
              </a:xfrm>
              <a:prstGeom prst="line">
                <a:avLst/>
              </a:prstGeom>
              <a:noFill/>
              <a:ln w="12700" algn="ctr">
                <a:solidFill>
                  <a:srgbClr val="00CC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748979" y="2986481"/>
              <a:ext cx="304968" cy="29266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1"/>
            <p:cNvCxnSpPr>
              <a:cxnSpLocks noChangeShapeType="1"/>
            </p:cNvCxnSpPr>
            <p:nvPr/>
          </p:nvCxnSpPr>
          <p:spPr bwMode="auto">
            <a:xfrm flipV="1">
              <a:off x="2045346" y="3156695"/>
              <a:ext cx="729818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2"/>
            <p:cNvCxnSpPr>
              <a:cxnSpLocks noChangeShapeType="1"/>
            </p:cNvCxnSpPr>
            <p:nvPr/>
          </p:nvCxnSpPr>
          <p:spPr bwMode="auto">
            <a:xfrm flipV="1">
              <a:off x="2115144" y="3086883"/>
              <a:ext cx="729818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3"/>
            <p:cNvCxnSpPr>
              <a:cxnSpLocks noChangeShapeType="1"/>
            </p:cNvCxnSpPr>
            <p:nvPr/>
          </p:nvCxnSpPr>
          <p:spPr bwMode="auto">
            <a:xfrm flipV="1">
              <a:off x="2047795" y="2969305"/>
              <a:ext cx="729818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34"/>
            <p:cNvCxnSpPr>
              <a:cxnSpLocks noChangeShapeType="1"/>
            </p:cNvCxnSpPr>
            <p:nvPr/>
          </p:nvCxnSpPr>
          <p:spPr bwMode="auto">
            <a:xfrm flipV="1">
              <a:off x="2115144" y="2919089"/>
              <a:ext cx="729818" cy="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1268930" y="2644741"/>
              <a:ext cx="650354" cy="1225"/>
            </a:xfrm>
            <a:prstGeom prst="line">
              <a:avLst/>
            </a:prstGeom>
            <a:noFill/>
            <a:ln w="12700" algn="ctr">
              <a:solidFill>
                <a:srgbClr val="00CC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1321585" y="2593300"/>
              <a:ext cx="650354" cy="1225"/>
            </a:xfrm>
            <a:prstGeom prst="line">
              <a:avLst/>
            </a:prstGeom>
            <a:noFill/>
            <a:ln w="12700" algn="ctr">
              <a:solidFill>
                <a:srgbClr val="00CC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1737924" y="2647190"/>
              <a:ext cx="650354" cy="1225"/>
            </a:xfrm>
            <a:prstGeom prst="line">
              <a:avLst/>
            </a:prstGeom>
            <a:noFill/>
            <a:ln w="12700" algn="ctr">
              <a:solidFill>
                <a:srgbClr val="00CC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1790579" y="2593300"/>
              <a:ext cx="650354" cy="1225"/>
            </a:xfrm>
            <a:prstGeom prst="line">
              <a:avLst/>
            </a:prstGeom>
            <a:noFill/>
            <a:ln w="12700" algn="ctr">
              <a:solidFill>
                <a:srgbClr val="00CC66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756327" y="3170197"/>
              <a:ext cx="304968" cy="29266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300802" y="2986481"/>
              <a:ext cx="304968" cy="29266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1300802" y="3170197"/>
              <a:ext cx="304968" cy="29266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2111470" y="2519814"/>
              <a:ext cx="422462" cy="30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400" b="0" i="1">
                  <a:solidFill>
                    <a:srgbClr val="4F81BD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</a:p>
          </p:txBody>
        </p:sp>
        <p:sp>
          <p:nvSpPr>
            <p:cNvPr id="27" name="Text Box 45"/>
            <p:cNvSpPr txBox="1">
              <a:spLocks noChangeArrowheads="1"/>
            </p:cNvSpPr>
            <p:nvPr/>
          </p:nvSpPr>
          <p:spPr bwMode="auto">
            <a:xfrm>
              <a:off x="2398009" y="2461025"/>
              <a:ext cx="422462" cy="30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400" b="0" i="1">
                  <a:solidFill>
                    <a:srgbClr val="000099"/>
                  </a:solidFill>
                  <a:latin typeface="Cambria Math" pitchFamily="18" charset="0"/>
                  <a:ea typeface="Cambria Math" pitchFamily="18" charset="0"/>
                </a:rPr>
                <a:t>B</a:t>
              </a:r>
            </a:p>
          </p:txBody>
        </p:sp>
        <p:sp>
          <p:nvSpPr>
            <p:cNvPr id="28" name="Text Box 46"/>
            <p:cNvSpPr txBox="1">
              <a:spLocks noChangeArrowheads="1"/>
            </p:cNvSpPr>
            <p:nvPr/>
          </p:nvSpPr>
          <p:spPr bwMode="auto">
            <a:xfrm>
              <a:off x="2199636" y="2090810"/>
              <a:ext cx="422462" cy="307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400" b="0" i="1" dirty="0">
                  <a:solidFill>
                    <a:srgbClr val="00CC00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24200" y="1796296"/>
            <a:ext cx="5583580" cy="1785104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en-US" sz="2000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The </a:t>
            </a:r>
            <a:r>
              <a:rPr lang="en-US" sz="2000" b="0" i="1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computation (discrete) cube</a:t>
            </a:r>
            <a:r>
              <a:rPr lang="en-US" sz="2000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: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A face for each (input/output) matrix 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A grid point for each multiplication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Categorized by the way work is partitioned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7" y="3962400"/>
            <a:ext cx="1822795" cy="17498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17" y="3968827"/>
            <a:ext cx="1814983" cy="1744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25" y="3968827"/>
            <a:ext cx="1809775" cy="174467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00170" y="5734110"/>
            <a:ext cx="171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1D algorithms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0" y="5734110"/>
            <a:ext cx="171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2D algorithms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87597" y="5715000"/>
            <a:ext cx="187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3D algorithms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2107" y="5974378"/>
            <a:ext cx="241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Communicate A or B</a:t>
            </a:r>
            <a:endParaRPr lang="en-US" b="0" dirty="0" smtClean="0">
              <a:solidFill>
                <a:prstClr val="black"/>
              </a:solidFill>
              <a:latin typeface="Century Schoolbook"/>
              <a:cs typeface="Century School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99653" y="5962710"/>
            <a:ext cx="259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Communicate A and B</a:t>
            </a:r>
            <a:endParaRPr lang="en-US" b="0" dirty="0" smtClean="0">
              <a:solidFill>
                <a:prstClr val="black"/>
              </a:solidFill>
              <a:latin typeface="Century Schoolbook"/>
              <a:cs typeface="Century Schoolboo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24652" y="5962710"/>
            <a:ext cx="289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  <a:latin typeface="Century Schoolbook"/>
                <a:cs typeface="Century Schoolbook"/>
              </a:rPr>
              <a:t>Communicate A, B and C</a:t>
            </a:r>
            <a:endParaRPr lang="en-US" b="0" dirty="0" smtClean="0">
              <a:solidFill>
                <a:prstClr val="black"/>
              </a:solidFill>
              <a:latin typeface="Century Schoolbook"/>
              <a:cs typeface="Century Schoolboo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124200" y="1752600"/>
            <a:ext cx="5638800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entury Schoolbook"/>
                <a:cs typeface="Century Schoolbook"/>
              </a:rPr>
              <a:t>Sparsity</a:t>
            </a:r>
            <a:r>
              <a:rPr lang="en-US" sz="2000" dirty="0">
                <a:solidFill>
                  <a:srgbClr val="FF0000"/>
                </a:solidFill>
                <a:latin typeface="Century Schoolbook"/>
                <a:cs typeface="Century Schoolbook"/>
              </a:rPr>
              <a:t> independent algorithms</a:t>
            </a:r>
            <a:r>
              <a:rPr lang="en-US" sz="2000" dirty="0">
                <a:latin typeface="Century Schoolbook"/>
                <a:cs typeface="Century Schoolbook"/>
              </a:rPr>
              <a:t>: </a:t>
            </a:r>
            <a:br>
              <a:rPr lang="en-US" sz="2000" dirty="0">
                <a:latin typeface="Century Schoolbook"/>
                <a:cs typeface="Century Schoolbook"/>
              </a:rPr>
            </a:br>
            <a:r>
              <a:rPr lang="en-US" sz="2000" dirty="0">
                <a:latin typeface="Century Schoolbook"/>
                <a:cs typeface="Century Schoolbook"/>
              </a:rPr>
              <a:t>assigning grid-points to processors is independent of </a:t>
            </a:r>
            <a:r>
              <a:rPr lang="en-US" sz="2000" dirty="0" err="1">
                <a:latin typeface="Century Schoolbook"/>
                <a:cs typeface="Century Schoolbook"/>
              </a:rPr>
              <a:t>sparsity</a:t>
            </a:r>
            <a:r>
              <a:rPr lang="en-US" sz="2000" dirty="0">
                <a:latin typeface="Century Schoolbook"/>
                <a:cs typeface="Century Schoolbook"/>
              </a:rPr>
              <a:t> structure</a:t>
            </a:r>
            <a:r>
              <a:rPr lang="en-US" sz="2000" dirty="0" smtClean="0">
                <a:latin typeface="Century Schoolbook"/>
                <a:cs typeface="Century Schoolbook"/>
              </a:rPr>
              <a:t>.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[Ballard et al., SPAA 2013]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</a:b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158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7" grpId="0"/>
      <p:bldP spid="48" grpId="0"/>
      <p:bldP spid="49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Algorithm: Sparse SUMMA</a:t>
            </a:r>
            <a:endParaRPr lang="en-US" dirty="0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 flipH="1">
            <a:off x="731520" y="2269762"/>
            <a:ext cx="563880" cy="1828800"/>
          </a:xfrm>
          <a:prstGeom prst="rect">
            <a:avLst/>
          </a:prstGeom>
          <a:solidFill>
            <a:srgbClr val="F5B23C">
              <a:alpha val="4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022952" y="2771108"/>
            <a:ext cx="362775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3000" b="1" dirty="0"/>
              <a:t>x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854885" y="2788262"/>
            <a:ext cx="445797" cy="5251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800" b="1" dirty="0"/>
              <a:t> =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366366" y="2219557"/>
            <a:ext cx="18288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6366366" y="295107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6366366" y="258531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7280766" y="2219557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6823566" y="2219557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7737966" y="2219557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rot="5400000">
            <a:off x="4334632" y="2415709"/>
            <a:ext cx="52651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16" name="Freeform 46"/>
          <p:cNvSpPr>
            <a:spLocks/>
          </p:cNvSpPr>
          <p:nvPr/>
        </p:nvSpPr>
        <p:spPr bwMode="auto">
          <a:xfrm rot="5400000">
            <a:off x="4286134" y="2455407"/>
            <a:ext cx="1009580" cy="356873"/>
          </a:xfrm>
          <a:custGeom>
            <a:avLst/>
            <a:gdLst>
              <a:gd name="T0" fmla="*/ 0 w 604"/>
              <a:gd name="T1" fmla="*/ 220 h 220"/>
              <a:gd name="T2" fmla="*/ 412 w 604"/>
              <a:gd name="T3" fmla="*/ 0 h 220"/>
              <a:gd name="T4" fmla="*/ 604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17" name="Freeform 47"/>
          <p:cNvSpPr>
            <a:spLocks/>
          </p:cNvSpPr>
          <p:nvPr/>
        </p:nvSpPr>
        <p:spPr bwMode="auto">
          <a:xfrm rot="5400000">
            <a:off x="4079850" y="2677715"/>
            <a:ext cx="1467568" cy="356873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5400000">
            <a:off x="914400" y="2086882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rot="5400000">
            <a:off x="1828800" y="153375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 rot="5400000" flipH="1">
            <a:off x="4176109" y="1335986"/>
            <a:ext cx="426021" cy="1828800"/>
          </a:xfrm>
          <a:prstGeom prst="rect">
            <a:avLst/>
          </a:prstGeom>
          <a:solidFill>
            <a:srgbClr val="FF0000">
              <a:alpha val="3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rot="5400000">
            <a:off x="1828800" y="189951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rot="5400000">
            <a:off x="1828800" y="226527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5400000">
            <a:off x="1463040" y="318416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>
            <a:off x="365760" y="318416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rot="5400000">
            <a:off x="914400" y="318416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474720" y="2036677"/>
            <a:ext cx="1828800" cy="21945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931920" y="203667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389120" y="203667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46320" y="203667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474720" y="2464064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3474720" y="2902976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3474720" y="3780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3474720" y="3341888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34" name="Freeform 47"/>
          <p:cNvSpPr>
            <a:spLocks/>
          </p:cNvSpPr>
          <p:nvPr/>
        </p:nvSpPr>
        <p:spPr bwMode="auto">
          <a:xfrm rot="5400000">
            <a:off x="3884897" y="2891954"/>
            <a:ext cx="1820169" cy="348762"/>
          </a:xfrm>
          <a:custGeom>
            <a:avLst/>
            <a:gdLst>
              <a:gd name="T0" fmla="*/ 0 w 604"/>
              <a:gd name="T1" fmla="*/ 220 h 220"/>
              <a:gd name="T2" fmla="*/ 1840 w 604"/>
              <a:gd name="T3" fmla="*/ 0 h 220"/>
              <a:gd name="T4" fmla="*/ 2697 w 604"/>
              <a:gd name="T5" fmla="*/ 220 h 220"/>
              <a:gd name="T6" fmla="*/ 0 60000 65536"/>
              <a:gd name="T7" fmla="*/ 0 60000 65536"/>
              <a:gd name="T8" fmla="*/ 0 60000 65536"/>
              <a:gd name="T9" fmla="*/ 0 w 604"/>
              <a:gd name="T10" fmla="*/ 0 h 220"/>
              <a:gd name="T11" fmla="*/ 604 w 604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220">
                <a:moveTo>
                  <a:pt x="0" y="220"/>
                </a:moveTo>
                <a:cubicBezTo>
                  <a:pt x="155" y="110"/>
                  <a:pt x="311" y="0"/>
                  <a:pt x="412" y="0"/>
                </a:cubicBezTo>
                <a:cubicBezTo>
                  <a:pt x="513" y="0"/>
                  <a:pt x="558" y="110"/>
                  <a:pt x="604" y="22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lIns="91421" tIns="45711" rIns="91421" bIns="45711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295400" y="3072997"/>
            <a:ext cx="1363858" cy="497350"/>
            <a:chOff x="841248" y="3373247"/>
            <a:chExt cx="1818010" cy="497350"/>
          </a:xfrm>
        </p:grpSpPr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848263" y="3870597"/>
              <a:ext cx="686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841248" y="3373247"/>
              <a:ext cx="1236658" cy="490554"/>
            </a:xfrm>
            <a:custGeom>
              <a:avLst/>
              <a:gdLst>
                <a:gd name="T0" fmla="*/ 0 w 604"/>
                <a:gd name="T1" fmla="*/ 220 h 220"/>
                <a:gd name="T2" fmla="*/ 412 w 604"/>
                <a:gd name="T3" fmla="*/ 0 h 220"/>
                <a:gd name="T4" fmla="*/ 604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841248" y="3472672"/>
              <a:ext cx="1818010" cy="367728"/>
            </a:xfrm>
            <a:custGeom>
              <a:avLst/>
              <a:gdLst>
                <a:gd name="T0" fmla="*/ 0 w 604"/>
                <a:gd name="T1" fmla="*/ 220 h 220"/>
                <a:gd name="T2" fmla="*/ 1840 w 604"/>
                <a:gd name="T3" fmla="*/ 0 h 220"/>
                <a:gd name="T4" fmla="*/ 2697 w 604"/>
                <a:gd name="T5" fmla="*/ 220 h 220"/>
                <a:gd name="T6" fmla="*/ 0 60000 65536"/>
                <a:gd name="T7" fmla="*/ 0 60000 65536"/>
                <a:gd name="T8" fmla="*/ 0 60000 65536"/>
                <a:gd name="T9" fmla="*/ 0 w 604"/>
                <a:gd name="T10" fmla="*/ 0 h 220"/>
                <a:gd name="T11" fmla="*/ 604 w 604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4" h="220">
                  <a:moveTo>
                    <a:pt x="0" y="220"/>
                  </a:moveTo>
                  <a:cubicBezTo>
                    <a:pt x="155" y="110"/>
                    <a:pt x="311" y="0"/>
                    <a:pt x="412" y="0"/>
                  </a:cubicBezTo>
                  <a:cubicBezTo>
                    <a:pt x="513" y="0"/>
                    <a:pt x="558" y="110"/>
                    <a:pt x="604" y="2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4391996" y="2036677"/>
            <a:ext cx="457200" cy="42672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 flipH="1">
            <a:off x="731518" y="3362557"/>
            <a:ext cx="563881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rot="5400000">
            <a:off x="1828800" y="2631037"/>
            <a:ext cx="0" cy="21945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1" tIns="45711" rIns="91421" bIns="45711" anchor="ctr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6366366" y="331683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>
            <a:off x="6366366" y="3682597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 flipH="1">
            <a:off x="7166816" y="3316856"/>
            <a:ext cx="109727" cy="365760"/>
          </a:xfrm>
          <a:prstGeom prst="rect">
            <a:avLst/>
          </a:prstGeom>
          <a:solidFill>
            <a:srgbClr val="F5B23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7280766" y="3208589"/>
            <a:ext cx="457200" cy="10972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endParaRPr 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280766" y="3316856"/>
            <a:ext cx="457200" cy="365760"/>
          </a:xfrm>
          <a:prstGeom prst="rect">
            <a:avLst/>
          </a:prstGeom>
          <a:solidFill>
            <a:srgbClr val="002060">
              <a:alpha val="15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800" b="1" baseline="-25000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825854"/>
              </p:ext>
            </p:extLst>
          </p:nvPr>
        </p:nvGraphicFramePr>
        <p:xfrm>
          <a:off x="7328917" y="3316856"/>
          <a:ext cx="34290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Equation" r:id="rId4" imgW="190500" imgH="203200" progId="Equation.3">
                  <p:embed/>
                </p:oleObj>
              </mc:Choice>
              <mc:Fallback>
                <p:oleObj name="Equation" r:id="rId4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917" y="3316856"/>
                        <a:ext cx="342900" cy="365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Line 45"/>
          <p:cNvSpPr>
            <a:spLocks noChangeShapeType="1"/>
          </p:cNvSpPr>
          <p:nvPr/>
        </p:nvSpPr>
        <p:spPr bwMode="auto">
          <a:xfrm rot="5400000" flipH="1" flipV="1">
            <a:off x="1825457" y="1077912"/>
            <a:ext cx="6687" cy="219455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rot="5400000" flipH="1" flipV="1">
            <a:off x="1005841" y="1750830"/>
            <a:ext cx="0" cy="54864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557009" y="1901446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1200" dirty="0">
                <a:latin typeface="Apple Casual"/>
                <a:cs typeface="Apple Casual"/>
              </a:rPr>
              <a:t>100K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583" y="1756859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1200" dirty="0">
                <a:latin typeface="Apple Casual"/>
                <a:cs typeface="Apple Casual"/>
              </a:rPr>
              <a:t>25K</a:t>
            </a:r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 rot="5400000" flipV="1">
            <a:off x="4323573" y="3128196"/>
            <a:ext cx="2206085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rot="5400000" flipV="1">
            <a:off x="5332683" y="2247855"/>
            <a:ext cx="43241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 type="triangle" w="sm" len="sm"/>
            <a:tailEnd type="triangle" w="sm" len="sm"/>
          </a:ln>
        </p:spPr>
        <p:txBody>
          <a:bodyPr lIns="91421" tIns="45711" rIns="91421" bIns="45711"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507657" y="2082886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1200" dirty="0">
                <a:latin typeface="Apple Casual"/>
                <a:cs typeface="Apple Casual"/>
              </a:rPr>
              <a:t>25K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60635" y="2934584"/>
            <a:ext cx="611986" cy="27699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sz="1200" dirty="0">
                <a:latin typeface="Apple Casual"/>
                <a:cs typeface="Apple Casual"/>
              </a:rPr>
              <a:t>100K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1614739" y="4024342"/>
            <a:ext cx="419570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3000" b="1" dirty="0"/>
              <a:t>A</a:t>
            </a: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4180131" y="4139797"/>
            <a:ext cx="401963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3000" b="1" dirty="0"/>
              <a:t>B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7071890" y="3976423"/>
            <a:ext cx="389847" cy="5575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07" tIns="45704" rIns="91407" bIns="45704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3000" b="1" dirty="0"/>
              <a:t>C</a:t>
            </a:r>
          </a:p>
        </p:txBody>
      </p:sp>
      <p:sp>
        <p:nvSpPr>
          <p:cNvPr id="64" name="Text Box 53"/>
          <p:cNvSpPr txBox="1">
            <a:spLocks noChangeArrowheads="1"/>
          </p:cNvSpPr>
          <p:nvPr/>
        </p:nvSpPr>
        <p:spPr bwMode="auto">
          <a:xfrm>
            <a:off x="4527607" y="1244481"/>
            <a:ext cx="44385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1" tIns="45711" rIns="91421" bIns="45711">
            <a:spAutoFit/>
          </a:bodyPr>
          <a:lstStyle/>
          <a:p>
            <a:pPr>
              <a:spcBef>
                <a:spcPct val="0"/>
              </a:spcBef>
              <a:buSzPct val="70000"/>
            </a:pPr>
            <a:r>
              <a:rPr lang="en-US" sz="2000" dirty="0" err="1">
                <a:latin typeface="Tahoma" charset="0"/>
              </a:rPr>
              <a:t>C</a:t>
            </a:r>
            <a:r>
              <a:rPr lang="en-US" sz="2000" baseline="-25000" dirty="0" err="1">
                <a:latin typeface="Tahoma" charset="0"/>
              </a:rPr>
              <a:t>ij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>
                <a:latin typeface="Arial" charset="0"/>
              </a:rPr>
              <a:t>+= </a:t>
            </a:r>
            <a:r>
              <a:rPr lang="en-US" sz="2000" dirty="0" err="1" smtClean="0">
                <a:latin typeface="Arial" charset="0"/>
              </a:rPr>
              <a:t>LocalSpGEMM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err="1">
                <a:latin typeface="Tahoma" charset="0"/>
              </a:rPr>
              <a:t>A</a:t>
            </a:r>
            <a:r>
              <a:rPr lang="en-US" sz="2000" baseline="30000" dirty="0" err="1">
                <a:latin typeface="Tahoma" charset="0"/>
              </a:rPr>
              <a:t>recv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dirty="0" err="1">
                <a:latin typeface="Tahoma" charset="0"/>
              </a:rPr>
              <a:t>B</a:t>
            </a:r>
            <a:r>
              <a:rPr lang="en-US" sz="2000" baseline="30000" dirty="0" err="1">
                <a:latin typeface="Tahoma" charset="0"/>
              </a:rPr>
              <a:t>recv</a:t>
            </a:r>
            <a:r>
              <a:rPr lang="en-US" sz="2000" dirty="0">
                <a:latin typeface="Tahoma" charset="0"/>
              </a:rPr>
              <a:t>)</a:t>
            </a:r>
            <a:endParaRPr lang="en-US" sz="2000" baseline="-25000" dirty="0">
              <a:latin typeface="Tahoma" charset="0"/>
            </a:endParaRPr>
          </a:p>
        </p:txBody>
      </p:sp>
      <p:sp>
        <p:nvSpPr>
          <p:cNvPr id="65" name="Oval 50"/>
          <p:cNvSpPr>
            <a:spLocks noChangeArrowheads="1"/>
          </p:cNvSpPr>
          <p:nvPr/>
        </p:nvSpPr>
        <p:spPr bwMode="auto">
          <a:xfrm>
            <a:off x="7015657" y="3009501"/>
            <a:ext cx="901885" cy="83597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 wrap="none" lIns="91421" tIns="45711" rIns="91421" bIns="45711" anchor="ctr"/>
          <a:lstStyle/>
          <a:p>
            <a:endParaRPr lang="en-US"/>
          </a:p>
        </p:txBody>
      </p:sp>
      <p:cxnSp>
        <p:nvCxnSpPr>
          <p:cNvPr id="66" name="Straight Arrow Connector 65"/>
          <p:cNvCxnSpPr>
            <a:stCxn id="65" idx="1"/>
          </p:cNvCxnSpPr>
          <p:nvPr/>
        </p:nvCxnSpPr>
        <p:spPr bwMode="auto">
          <a:xfrm flipH="1" flipV="1">
            <a:off x="6324600" y="1745788"/>
            <a:ext cx="823135" cy="1386139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685800" y="1143000"/>
            <a:ext cx="2634968" cy="431800"/>
            <a:chOff x="7480301" y="1066800"/>
            <a:chExt cx="2634968" cy="431800"/>
          </a:xfrm>
        </p:grpSpPr>
        <p:sp>
          <p:nvSpPr>
            <p:cNvPr id="68" name="TextBox 67"/>
            <p:cNvSpPr txBox="1"/>
            <p:nvPr/>
          </p:nvSpPr>
          <p:spPr>
            <a:xfrm>
              <a:off x="8561388" y="1107330"/>
              <a:ext cx="155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Processor Grid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418331"/>
                </p:ext>
              </p:extLst>
            </p:nvPr>
          </p:nvGraphicFramePr>
          <p:xfrm>
            <a:off x="7480301" y="1066800"/>
            <a:ext cx="99377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2" name="Equation" r:id="rId6" imgW="584200" imgH="254000" progId="Equation.3">
                    <p:embed/>
                  </p:oleObj>
                </mc:Choice>
                <mc:Fallback>
                  <p:oleObj name="Equation" r:id="rId6" imgW="5842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480301" y="1066800"/>
                          <a:ext cx="993775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Rectangle 69"/>
          <p:cNvSpPr/>
          <p:nvPr/>
        </p:nvSpPr>
        <p:spPr>
          <a:xfrm>
            <a:off x="304800" y="4759404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2D Sparse </a:t>
            </a:r>
            <a:r>
              <a:rPr lang="en-US" sz="2200" dirty="0">
                <a:solidFill>
                  <a:srgbClr val="FF0000"/>
                </a:solidFill>
                <a:latin typeface="Century Schoolbook"/>
                <a:cs typeface="Century Schoolbook"/>
              </a:rPr>
              <a:t>SUMMA </a:t>
            </a:r>
            <a:r>
              <a:rPr lang="en-US" sz="2200" dirty="0">
                <a:latin typeface="Century Schoolbook"/>
                <a:cs typeface="Century Schoolbook"/>
              </a:rPr>
              <a:t>(</a:t>
            </a:r>
            <a:r>
              <a:rPr lang="en-US" dirty="0">
                <a:latin typeface="Century Schoolbook"/>
                <a:cs typeface="Century Schoolbook"/>
              </a:rPr>
              <a:t>Scalable Universal Matrix Multiplication </a:t>
            </a:r>
            <a:r>
              <a:rPr lang="en-US" dirty="0" smtClean="0">
                <a:latin typeface="Century Schoolbook"/>
                <a:cs typeface="Century Schoolbook"/>
              </a:rPr>
              <a:t>Algorithm</a:t>
            </a:r>
            <a:r>
              <a:rPr lang="en-US" sz="2200" b="0" dirty="0" smtClean="0">
                <a:latin typeface="Century Schoolbook"/>
                <a:cs typeface="Century Schoolbook"/>
              </a:rPr>
              <a:t>) was the previous state of the art. </a:t>
            </a:r>
            <a:r>
              <a:rPr lang="en-US" sz="2200" dirty="0">
                <a:latin typeface="Century Schoolbook"/>
                <a:cs typeface="Century Schoolbook"/>
              </a:rPr>
              <a:t>I</a:t>
            </a:r>
            <a:r>
              <a:rPr lang="en-US" sz="2200" dirty="0" smtClean="0">
                <a:latin typeface="Century Schoolbook"/>
                <a:cs typeface="Century Schoolbook"/>
              </a:rPr>
              <a:t>t</a:t>
            </a:r>
            <a:r>
              <a:rPr lang="en-US" sz="2200" b="0" dirty="0" smtClean="0">
                <a:latin typeface="Century Schoolbook"/>
                <a:cs typeface="Century Schoolbook"/>
              </a:rPr>
              <a:t> becomes </a:t>
            </a:r>
            <a:r>
              <a:rPr lang="en-US" sz="2200" b="0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communication bound </a:t>
            </a:r>
            <a:r>
              <a:rPr lang="en-US" sz="2200" b="0" dirty="0" smtClean="0">
                <a:latin typeface="Century Schoolbook"/>
                <a:cs typeface="Century Schoolbook"/>
              </a:rPr>
              <a:t>on high concurrency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[</a:t>
            </a:r>
            <a:r>
              <a:rPr lang="en-US" sz="2000" b="0" dirty="0" err="1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Buluc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entury Schoolbook"/>
                <a:cs typeface="Century Schoolbook"/>
              </a:rPr>
              <a:t> &amp; Gilbert, 2012]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5165" y="1701397"/>
            <a:ext cx="15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Processor row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-516000" y="2976090"/>
            <a:ext cx="18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76410"/>
                </a:solidFill>
              </a:rPr>
              <a:t>Processor column</a:t>
            </a:r>
            <a:endParaRPr lang="en-US" b="1" dirty="0">
              <a:solidFill>
                <a:srgbClr val="A764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34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2" grpId="0"/>
      <p:bldP spid="64" grpId="0" animBg="1"/>
      <p:bldP spid="65" grpId="0" animBg="1"/>
      <p:bldP spid="4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3D </a:t>
            </a:r>
            <a:r>
              <a:rPr lang="en-US" sz="3200" kern="0" dirty="0" smtClean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Parallel </a:t>
            </a:r>
            <a:r>
              <a:rPr lang="en-US" sz="3200" kern="0" dirty="0" err="1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SpGEMM</a:t>
            </a:r>
            <a:r>
              <a:rPr lang="en-US" sz="3200" kern="0" dirty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 in a </a:t>
            </a:r>
            <a:r>
              <a:rPr lang="en-US" sz="3200" kern="0" dirty="0" smtClean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Nutshell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execu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2"/>
          <a:stretch/>
        </p:blipFill>
        <p:spPr>
          <a:xfrm>
            <a:off x="623704" y="1404873"/>
            <a:ext cx="4263482" cy="4462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9773" y="5877580"/>
            <a:ext cx="885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Azad,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Ballard,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Buluc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Demmel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Grigori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Schwartz,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Toledo,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Williams. Exploiting multiple levels of parallelism in sparse matrix-matrix multiplication.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arXiv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preprint arXiv: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1510.00844.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12" descr="execu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1" r="1022"/>
          <a:stretch/>
        </p:blipFill>
        <p:spPr>
          <a:xfrm>
            <a:off x="4887382" y="1404873"/>
            <a:ext cx="4104218" cy="44625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1017620"/>
            <a:ext cx="396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Input storage does not increase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3400" y="1905000"/>
            <a:ext cx="0" cy="3505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772206" y="3667614"/>
            <a:ext cx="20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3rd dimension (c=3)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90600" y="5432360"/>
            <a:ext cx="13716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90600" y="44196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838200" y="1017620"/>
            <a:ext cx="3454045" cy="431800"/>
            <a:chOff x="7037388" y="1066800"/>
            <a:chExt cx="3454045" cy="431800"/>
          </a:xfrm>
        </p:grpSpPr>
        <p:sp>
          <p:nvSpPr>
            <p:cNvPr id="16" name="TextBox 15"/>
            <p:cNvSpPr txBox="1"/>
            <p:nvPr/>
          </p:nvSpPr>
          <p:spPr>
            <a:xfrm>
              <a:off x="8937552" y="1080310"/>
              <a:ext cx="155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Processor Grid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2469331"/>
                </p:ext>
              </p:extLst>
            </p:nvPr>
          </p:nvGraphicFramePr>
          <p:xfrm>
            <a:off x="7037388" y="1066800"/>
            <a:ext cx="187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54" name="Equation" r:id="rId5" imgW="1104900" imgH="254000" progId="Equation.3">
                    <p:embed/>
                  </p:oleObj>
                </mc:Choice>
                <mc:Fallback>
                  <p:oleObj name="Equation" r:id="rId5" imgW="11049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37388" y="1066800"/>
                          <a:ext cx="1879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53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SIAM ALA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kern="0" dirty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3D Parallel </a:t>
            </a:r>
            <a:r>
              <a:rPr lang="en-US" sz="3200" kern="0" dirty="0" err="1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SpGEMM</a:t>
            </a:r>
            <a:r>
              <a:rPr lang="en-US" sz="3200" kern="0" dirty="0">
                <a:solidFill>
                  <a:schemeClr val="tx1"/>
                </a:solidFill>
                <a:latin typeface="Calibri"/>
                <a:cs typeface="Calibri"/>
                <a:sym typeface="Arial Bold" charset="0"/>
              </a:rPr>
              <a:t> in a Nutshell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execu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"/>
          <a:stretch/>
        </p:blipFill>
        <p:spPr>
          <a:xfrm>
            <a:off x="1298922" y="2419690"/>
            <a:ext cx="7540278" cy="3981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5901" y="1066800"/>
            <a:ext cx="178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Broadcast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(row/column)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4537" y="1143000"/>
            <a:ext cx="196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entury Schoolbook"/>
                <a:cs typeface="Century Schoolbook"/>
              </a:rPr>
              <a:t>AlltoAll</a:t>
            </a:r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 (layer)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30868"/>
            <a:ext cx="210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Schoolbook"/>
                <a:cs typeface="Century Schoolbook"/>
              </a:rPr>
              <a:t>Communication</a:t>
            </a:r>
            <a:endParaRPr lang="en-US" b="1" dirty="0">
              <a:solidFill>
                <a:srgbClr val="FF0000"/>
              </a:solidFill>
              <a:latin typeface="Century Schoolbook"/>
              <a:cs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840468"/>
            <a:ext cx="2099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Computation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Century Schoolbook"/>
                <a:cs typeface="Century Schoolbook"/>
              </a:rPr>
              <a:t>(multithreaded)</a:t>
            </a:r>
            <a:endParaRPr lang="en-US" b="1" dirty="0">
              <a:solidFill>
                <a:srgbClr val="008000"/>
              </a:solidFill>
              <a:latin typeface="Century Schoolbook"/>
              <a:cs typeface="Century School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676400"/>
            <a:ext cx="213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Local multiply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Century Schoolbook"/>
                <a:cs typeface="Century Schoolbook"/>
              </a:rPr>
              <a:t>Multiway</a:t>
            </a:r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 merge</a:t>
            </a:r>
            <a:endParaRPr lang="en-US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1688849"/>
            <a:ext cx="132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Century Schoolbook"/>
                <a:cs typeface="Century Schoolbook"/>
              </a:rPr>
              <a:t>Multiway</a:t>
            </a:r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merge</a:t>
            </a:r>
            <a:endParaRPr lang="en-US" b="1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98003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2506</Words>
  <Application>Microsoft Macintosh PowerPoint</Application>
  <PresentationFormat>On-screen Show (4:3)</PresentationFormat>
  <Paragraphs>503</Paragraphs>
  <Slides>38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Introducing PowerPoint 2011</vt:lpstr>
      <vt:lpstr>Equation</vt:lpstr>
      <vt:lpstr>Parallel Sparse Matrix-Matrix Multiplication and Its Use in Triangle Counting and Enumeration</vt:lpstr>
      <vt:lpstr>Sparse Matrix-Matrix Multiplication (SpGEMM)</vt:lpstr>
      <vt:lpstr>Outline of the talk</vt:lpstr>
      <vt:lpstr>Shared-Memory SpGEMM </vt:lpstr>
      <vt:lpstr>Performance of Shared-Memory SpGEMM</vt:lpstr>
      <vt:lpstr>Variants of Distributed-Memory SpGEMM</vt:lpstr>
      <vt:lpstr>2D Algorithm: Sparse SUMMA</vt:lpstr>
      <vt:lpstr>3D Parallel SpGEMM in a Nutshell  </vt:lpstr>
      <vt:lpstr>3D Parallel SpGEMM in a Nutshell</vt:lpstr>
      <vt:lpstr>Communication Cost</vt:lpstr>
      <vt:lpstr>How do 3D algorithms gain performance?</vt:lpstr>
      <vt:lpstr>How do 3D algorithms gain performance?</vt:lpstr>
      <vt:lpstr>3D SpGEMM performance (matrix squaring) </vt:lpstr>
      <vt:lpstr>3D SpGEMM performance (matrix squaring)</vt:lpstr>
      <vt:lpstr>3D SpGEMM performance (AMG coarsening)</vt:lpstr>
      <vt:lpstr>3D SpGEMM performance (AMG coarsening)</vt:lpstr>
      <vt:lpstr>PowerPoint Presentation</vt:lpstr>
      <vt:lpstr>Counting Triangles</vt:lpstr>
      <vt:lpstr>Triangle Counting in Matrix Algebra</vt:lpstr>
      <vt:lpstr>Triangle Counting in Matrix Algebra</vt:lpstr>
      <vt:lpstr>Masked SpGEMM (1D algorithm)</vt:lpstr>
      <vt:lpstr>Benefits and Overheads of Masked SpGEMM </vt:lpstr>
      <vt:lpstr>Where do algorithms spend time  with increased concurrency?</vt:lpstr>
      <vt:lpstr>Strong Scaling of Triangle Counting</vt:lpstr>
      <vt:lpstr>What about triangle enumeration?</vt:lpstr>
      <vt:lpstr>Future Work</vt:lpstr>
      <vt:lpstr>Acknowledgements</vt:lpstr>
      <vt:lpstr>PowerPoint Presentation</vt:lpstr>
      <vt:lpstr>PowerPoint Presentation</vt:lpstr>
      <vt:lpstr>PowerPoint Presentation</vt:lpstr>
      <vt:lpstr>Communication Lower Bound</vt:lpstr>
      <vt:lpstr>What dominates the runtime of the 3D algorithm?</vt:lpstr>
      <vt:lpstr>How do 3D algorithms gain performance?</vt:lpstr>
      <vt:lpstr>3D SpGEMM performance (AMG coarsening)</vt:lpstr>
      <vt:lpstr>Communication Reduction in Masked SpGEMM  </vt:lpstr>
      <vt:lpstr>Experimental Evaluation</vt:lpstr>
      <vt:lpstr>Serial Complexity</vt:lpstr>
      <vt:lpstr>Where do algorithms spend time?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2014-01-16T16:30:25Z</dcterms:created>
  <dcterms:modified xsi:type="dcterms:W3CDTF">2015-10-29T01:44:35Z</dcterms:modified>
  <cp:category/>
</cp:coreProperties>
</file>