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666" r:id="rId2"/>
    <p:sldId id="687" r:id="rId3"/>
    <p:sldId id="684" r:id="rId4"/>
    <p:sldId id="680" r:id="rId5"/>
    <p:sldId id="697" r:id="rId6"/>
    <p:sldId id="679" r:id="rId7"/>
    <p:sldId id="667" r:id="rId8"/>
    <p:sldId id="668" r:id="rId9"/>
    <p:sldId id="671" r:id="rId10"/>
    <p:sldId id="670" r:id="rId11"/>
    <p:sldId id="672" r:id="rId12"/>
    <p:sldId id="695" r:id="rId13"/>
    <p:sldId id="693" r:id="rId14"/>
    <p:sldId id="691" r:id="rId15"/>
    <p:sldId id="692" r:id="rId16"/>
    <p:sldId id="698" r:id="rId17"/>
  </p:sldIdLst>
  <p:sldSz cx="9144000" cy="6858000" type="letter"/>
  <p:notesSz cx="6985000" cy="92837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65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65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65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65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Helvetica" pitchFamily="-65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5B1F665-52B3-5D41-80BA-2B4552A1DACF}">
          <p14:sldIdLst>
            <p14:sldId id="666"/>
            <p14:sldId id="687"/>
            <p14:sldId id="684"/>
            <p14:sldId id="680"/>
            <p14:sldId id="697"/>
            <p14:sldId id="679"/>
            <p14:sldId id="667"/>
            <p14:sldId id="668"/>
            <p14:sldId id="671"/>
            <p14:sldId id="670"/>
            <p14:sldId id="672"/>
            <p14:sldId id="695"/>
            <p14:sldId id="693"/>
            <p14:sldId id="691"/>
            <p14:sldId id="692"/>
            <p14:sldId id="69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681"/>
    <a:srgbClr val="063DE8"/>
    <a:srgbClr val="500093"/>
    <a:srgbClr val="00279F"/>
    <a:srgbClr val="009688"/>
    <a:srgbClr val="FAFD00"/>
    <a:srgbClr val="3406E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1811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shalf:Desktop:SystemDataMoveme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now</c:v>
                </c:pt>
              </c:strCache>
            </c:strRef>
          </c:tx>
          <c:cat>
            <c:strRef>
              <c:f>Sheet1!$A$2:$A$15</c:f>
              <c:strCache>
                <c:ptCount val="14"/>
                <c:pt idx="0">
                  <c:v>DP FLOP</c:v>
                </c:pt>
                <c:pt idx="2">
                  <c:v>Register</c:v>
                </c:pt>
                <c:pt idx="3">
                  <c:v> </c:v>
                </c:pt>
                <c:pt idx="4">
                  <c:v>1mm on-chip</c:v>
                </c:pt>
                <c:pt idx="5">
                  <c:v> </c:v>
                </c:pt>
                <c:pt idx="6">
                  <c:v>5mm on-chip</c:v>
                </c:pt>
                <c:pt idx="7">
                  <c:v> </c:v>
                </c:pt>
                <c:pt idx="8">
                  <c:v>Off-chip/DRAM</c:v>
                </c:pt>
                <c:pt idx="9">
                  <c:v> </c:v>
                </c:pt>
                <c:pt idx="10">
                  <c:v>local interconnect</c:v>
                </c:pt>
                <c:pt idx="11">
                  <c:v> </c:v>
                </c:pt>
                <c:pt idx="12">
                  <c:v>Cross system</c:v>
                </c:pt>
                <c:pt idx="13">
                  <c:v> 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100</c:v>
                </c:pt>
                <c:pt idx="1">
                  <c:v>100</c:v>
                </c:pt>
                <c:pt idx="2">
                  <c:v>3.5</c:v>
                </c:pt>
                <c:pt idx="3">
                  <c:v>3.5</c:v>
                </c:pt>
                <c:pt idx="4">
                  <c:v>6</c:v>
                </c:pt>
                <c:pt idx="5">
                  <c:v>6</c:v>
                </c:pt>
                <c:pt idx="6">
                  <c:v>30</c:v>
                </c:pt>
                <c:pt idx="7">
                  <c:v>30</c:v>
                </c:pt>
                <c:pt idx="8">
                  <c:v>2000</c:v>
                </c:pt>
                <c:pt idx="9">
                  <c:v>2000</c:v>
                </c:pt>
                <c:pt idx="10">
                  <c:v>2500</c:v>
                </c:pt>
                <c:pt idx="11">
                  <c:v>2500</c:v>
                </c:pt>
                <c:pt idx="12">
                  <c:v>3000</c:v>
                </c:pt>
                <c:pt idx="13">
                  <c:v>3000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Sheet1!$A$2:$A$15</c:f>
              <c:strCache>
                <c:ptCount val="14"/>
                <c:pt idx="0">
                  <c:v>DP FLOP</c:v>
                </c:pt>
                <c:pt idx="2">
                  <c:v>Register</c:v>
                </c:pt>
                <c:pt idx="3">
                  <c:v> </c:v>
                </c:pt>
                <c:pt idx="4">
                  <c:v>1mm on-chip</c:v>
                </c:pt>
                <c:pt idx="5">
                  <c:v> </c:v>
                </c:pt>
                <c:pt idx="6">
                  <c:v>5mm on-chip</c:v>
                </c:pt>
                <c:pt idx="7">
                  <c:v> </c:v>
                </c:pt>
                <c:pt idx="8">
                  <c:v>Off-chip/DRAM</c:v>
                </c:pt>
                <c:pt idx="9">
                  <c:v> </c:v>
                </c:pt>
                <c:pt idx="10">
                  <c:v>local interconnect</c:v>
                </c:pt>
                <c:pt idx="11">
                  <c:v> </c:v>
                </c:pt>
                <c:pt idx="12">
                  <c:v>Cross system</c:v>
                </c:pt>
                <c:pt idx="13">
                  <c:v> 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25</c:v>
                </c:pt>
                <c:pt idx="1">
                  <c:v>25</c:v>
                </c:pt>
                <c:pt idx="2">
                  <c:v>1.5</c:v>
                </c:pt>
                <c:pt idx="3">
                  <c:v>1.5</c:v>
                </c:pt>
                <c:pt idx="4">
                  <c:v>6</c:v>
                </c:pt>
                <c:pt idx="5">
                  <c:v>6</c:v>
                </c:pt>
                <c:pt idx="6">
                  <c:v>30</c:v>
                </c:pt>
                <c:pt idx="7">
                  <c:v>30</c:v>
                </c:pt>
                <c:pt idx="8">
                  <c:v>850</c:v>
                </c:pt>
                <c:pt idx="9">
                  <c:v>850</c:v>
                </c:pt>
                <c:pt idx="10">
                  <c:v>1000</c:v>
                </c:pt>
                <c:pt idx="11">
                  <c:v>1000</c:v>
                </c:pt>
                <c:pt idx="12">
                  <c:v>1500</c:v>
                </c:pt>
                <c:pt idx="13">
                  <c:v>1500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193792"/>
        <c:axId val="80203776"/>
      </c:lineChart>
      <c:catAx>
        <c:axId val="80193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0203776"/>
        <c:crosses val="autoZero"/>
        <c:auto val="1"/>
        <c:lblAlgn val="ctr"/>
        <c:lblOffset val="100"/>
        <c:noMultiLvlLbl val="0"/>
      </c:catAx>
      <c:valAx>
        <c:axId val="80203776"/>
        <c:scaling>
          <c:logBase val="10"/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PicoJoules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0193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552043841741999"/>
          <c:y val="0.385193383154038"/>
          <c:w val="0.13330672207640701"/>
          <c:h val="0.16507426154389701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516688" y="8885238"/>
            <a:ext cx="40005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1" tIns="44898" rIns="91401" bIns="44898" anchor="ctr">
            <a:prstTxWarp prst="textNoShape">
              <a:avLst/>
            </a:prstTxWarp>
            <a:spAutoFit/>
          </a:bodyPr>
          <a:lstStyle/>
          <a:p>
            <a:pPr algn="r" defTabSz="923925" eaLnBrk="0" hangingPunct="0"/>
            <a:fld id="{CA7B29C6-04F1-D840-B192-8434A94F4343}" type="slidenum">
              <a:rPr lang="en-US" sz="1400"/>
              <a:pPr algn="r" defTabSz="923925" eaLnBrk="0" hangingPunct="0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59292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4898" rIns="91401" bIns="448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701675"/>
            <a:ext cx="4625975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516688" y="8885238"/>
            <a:ext cx="40005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1" tIns="44898" rIns="91401" bIns="44898" anchor="ctr">
            <a:prstTxWarp prst="textNoShape">
              <a:avLst/>
            </a:prstTxWarp>
            <a:spAutoFit/>
          </a:bodyPr>
          <a:lstStyle/>
          <a:p>
            <a:pPr algn="r" defTabSz="923925" eaLnBrk="0" hangingPunct="0"/>
            <a:fld id="{C2A8E685-0EF3-C540-B6D6-43B2D649A499}" type="slidenum">
              <a:rPr lang="en-US" sz="1400"/>
              <a:pPr algn="r" defTabSz="923925" eaLnBrk="0" hangingPunct="0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0599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-65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225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981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6371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lIns="92958" tIns="46479" rIns="92958" bIns="46479"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1166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lIns="92958" tIns="46479" rIns="92958" bIns="46479"/>
          <a:lstStyle/>
          <a:p>
            <a:pPr>
              <a:defRPr/>
            </a:pPr>
            <a:fld id="{39126193-70B8-4D8C-8E50-F684A1081127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1166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5896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17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76200"/>
            <a:ext cx="22098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770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3434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3434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762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839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H="1">
            <a:off x="-1" y="6629400"/>
            <a:ext cx="9144000" cy="0"/>
          </a:xfrm>
          <a:prstGeom prst="line">
            <a:avLst/>
          </a:prstGeom>
          <a:noFill/>
          <a:ln w="76200">
            <a:solidFill>
              <a:srgbClr val="00279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H="1">
            <a:off x="-2" y="990600"/>
            <a:ext cx="9144001" cy="0"/>
          </a:xfrm>
          <a:prstGeom prst="line">
            <a:avLst/>
          </a:prstGeom>
          <a:noFill/>
          <a:ln w="77788">
            <a:solidFill>
              <a:srgbClr val="00279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4419600" y="6629400"/>
            <a:ext cx="3810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fld id="{736261D5-5AC6-0745-B57E-86DB2C451AB3}" type="slidenum">
              <a:rPr lang="en-US" sz="1200">
                <a:latin typeface="Arial" pitchFamily="-65" charset="0"/>
              </a:rPr>
              <a:pPr>
                <a:spcBef>
                  <a:spcPct val="50000"/>
                </a:spcBef>
              </a:pPr>
              <a:t>‹#›</a:t>
            </a:fld>
            <a:endParaRPr lang="en-US" sz="1200">
              <a:latin typeface="Arial" pitchFamily="-65" charset="0"/>
            </a:endParaRPr>
          </a:p>
        </p:txBody>
      </p:sp>
      <p:pic>
        <p:nvPicPr>
          <p:cNvPr id="8" name="Picture 7"/>
          <p:cNvPicPr>
            <a:picLocks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772400" y="76200"/>
            <a:ext cx="12954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00279F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00279F"/>
          </a:solidFill>
          <a:latin typeface="Arial" pitchFamily="-65" charset="0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00279F"/>
          </a:solidFill>
          <a:latin typeface="Arial" pitchFamily="-65" charset="0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00279F"/>
          </a:solidFill>
          <a:latin typeface="Arial" pitchFamily="-65" charset="0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00279F"/>
          </a:solidFill>
          <a:latin typeface="Arial" pitchFamily="-65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00279F"/>
          </a:solidFill>
          <a:latin typeface="Arial" pitchFamily="-65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00279F"/>
          </a:solidFill>
          <a:latin typeface="Arial" pitchFamily="-65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00279F"/>
          </a:solidFill>
          <a:latin typeface="Arial" pitchFamily="-65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00279F"/>
          </a:solidFill>
          <a:latin typeface="Arial" pitchFamily="-65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406E9"/>
        </a:buClr>
        <a:buFont typeface="Wingdings 2" pitchFamily="-65" charset="2"/>
        <a:buChar char="·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8838" indent="-401638" algn="l" rtl="0" fontAlgn="base">
        <a:spcBef>
          <a:spcPct val="20000"/>
        </a:spcBef>
        <a:spcAft>
          <a:spcPct val="0"/>
        </a:spcAft>
        <a:buClr>
          <a:srgbClr val="009688"/>
        </a:buClr>
        <a:buFont typeface="Wingdings" pitchFamily="-65" charset="2"/>
        <a:buChar char="§"/>
        <a:defRPr>
          <a:solidFill>
            <a:schemeClr val="tx1"/>
          </a:solidFill>
          <a:latin typeface="+mn-lt"/>
          <a:ea typeface="ＭＳ Ｐゴシック" pitchFamily="-65" charset="-128"/>
        </a:defRPr>
      </a:lvl2pPr>
      <a:lvl3pPr marL="1201738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-65" charset="2"/>
        <a:buChar char="§"/>
        <a:defRPr sz="1600">
          <a:solidFill>
            <a:schemeClr val="tx1"/>
          </a:solidFill>
          <a:latin typeface="+mn-lt"/>
          <a:ea typeface="ＭＳ Ｐゴシック" pitchFamily="-65" charset="-128"/>
        </a:defRPr>
      </a:lvl3pPr>
      <a:lvl4pPr marL="1655763" indent="-336550" algn="l" rtl="0" fontAlgn="base">
        <a:spcBef>
          <a:spcPct val="20000"/>
        </a:spcBef>
        <a:spcAft>
          <a:spcPct val="0"/>
        </a:spcAft>
        <a:buChar char="—"/>
        <a:defRPr sz="1400">
          <a:solidFill>
            <a:schemeClr val="tx1"/>
          </a:solidFill>
          <a:latin typeface="+mn-lt"/>
          <a:ea typeface="ＭＳ Ｐゴシック" pitchFamily="-65" charset="-128"/>
        </a:defRPr>
      </a:lvl4pPr>
      <a:lvl5pPr marL="20605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65" charset="0"/>
          <a:ea typeface="ＭＳ Ｐゴシック" pitchFamily="-65" charset="-128"/>
        </a:defRPr>
      </a:lvl5pPr>
      <a:lvl6pPr marL="25177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65" charset="0"/>
          <a:ea typeface="ＭＳ Ｐゴシック" pitchFamily="-65" charset="-128"/>
        </a:defRPr>
      </a:lvl6pPr>
      <a:lvl7pPr marL="29749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65" charset="0"/>
          <a:ea typeface="ＭＳ Ｐゴシック" pitchFamily="-65" charset="-128"/>
        </a:defRPr>
      </a:lvl7pPr>
      <a:lvl8pPr marL="34321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65" charset="0"/>
          <a:ea typeface="ＭＳ Ｐゴシック" pitchFamily="-65" charset="-128"/>
        </a:defRPr>
      </a:lvl8pPr>
      <a:lvl9pPr marL="38893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65" charset="0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066800"/>
            <a:ext cx="8686800" cy="1600200"/>
          </a:xfrm>
          <a:noFill/>
          <a:ln/>
        </p:spPr>
        <p:txBody>
          <a:bodyPr lIns="90487" rIns="90487"/>
          <a:lstStyle/>
          <a:p>
            <a:r>
              <a:rPr lang="en-US" sz="2800" dirty="0"/>
              <a:t>Hardware Support for Collective Memory Transfers in Stencil Computations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124200"/>
            <a:ext cx="7848600" cy="2362200"/>
          </a:xfrm>
          <a:noFill/>
          <a:ln/>
        </p:spPr>
        <p:txBody>
          <a:bodyPr lIns="90487" rIns="90487"/>
          <a:lstStyle/>
          <a:p>
            <a:r>
              <a:rPr lang="en-US" sz="1800" b="1" dirty="0" smtClean="0"/>
              <a:t>George Michelogiannakis</a:t>
            </a:r>
            <a:r>
              <a:rPr lang="en-US" sz="1800" dirty="0" smtClean="0"/>
              <a:t>, John </a:t>
            </a:r>
            <a:r>
              <a:rPr lang="en-US" sz="1800" dirty="0" err="1" smtClean="0"/>
              <a:t>Shalf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Computer Architecture Laboratory</a:t>
            </a:r>
          </a:p>
          <a:p>
            <a:r>
              <a:rPr lang="en-US" sz="1800" dirty="0" smtClean="0"/>
              <a:t>Lawrence Berkeley National Laboratory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30581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Order Access Patterns Hurt DRAM Performance and Power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733800" y="1905000"/>
            <a:ext cx="4953000" cy="533400"/>
          </a:xfrm>
          <a:prstGeom prst="rect">
            <a:avLst/>
          </a:prstGeom>
          <a:solidFill>
            <a:schemeClr val="accent1">
              <a:alpha val="42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962090"/>
            <a:ext cx="1272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Tile line 1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661245" y="1962090"/>
            <a:ext cx="1274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Tile line 2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1962090"/>
            <a:ext cx="1272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Tile line 3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733800" y="2743200"/>
            <a:ext cx="4953000" cy="533400"/>
          </a:xfrm>
          <a:prstGeom prst="rect">
            <a:avLst/>
          </a:prstGeom>
          <a:solidFill>
            <a:schemeClr val="accent1">
              <a:alpha val="58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2800290"/>
            <a:ext cx="1274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Tile line 4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661245" y="2800290"/>
            <a:ext cx="1274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Tile line 5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162800" y="2800290"/>
            <a:ext cx="1274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Tile line 6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733800" y="3581400"/>
            <a:ext cx="4953000" cy="533400"/>
          </a:xfrm>
          <a:prstGeom prst="rect">
            <a:avLst/>
          </a:prstGeom>
          <a:solidFill>
            <a:schemeClr val="accent1">
              <a:alpha val="58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8600" y="3638490"/>
            <a:ext cx="1274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Tile line 7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661245" y="3638490"/>
            <a:ext cx="1274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Tile line 8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162800" y="3638490"/>
            <a:ext cx="1272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Tile line 9</a:t>
            </a:r>
            <a:endParaRPr lang="en-US" sz="2000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2133600" y="2209800"/>
            <a:ext cx="13716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33400" y="1143000"/>
            <a:ext cx="8108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Reading tile 1 requires row activation and copying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3733800" y="1905000"/>
            <a:ext cx="4953000" cy="533400"/>
          </a:xfrm>
          <a:prstGeom prst="rect">
            <a:avLst/>
          </a:prstGeom>
          <a:solidFill>
            <a:schemeClr val="accent1">
              <a:alpha val="7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38600" y="1962090"/>
            <a:ext cx="1272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Tile line 1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661245" y="1962090"/>
            <a:ext cx="1274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Tile line 2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7162800" y="1962090"/>
            <a:ext cx="1272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Tile line 3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3733800" y="1905000"/>
            <a:ext cx="4953000" cy="533400"/>
          </a:xfrm>
          <a:prstGeom prst="rect">
            <a:avLst/>
          </a:prstGeom>
          <a:solidFill>
            <a:schemeClr val="accent1">
              <a:alpha val="58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38600" y="1962090"/>
            <a:ext cx="1272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Tile line 1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661245" y="1962090"/>
            <a:ext cx="1274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Tile line 2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7162800" y="1962090"/>
            <a:ext cx="1272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Tile line 3</a:t>
            </a:r>
            <a:endParaRPr lang="en-US" sz="2000" dirty="0"/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3505200" y="4309976"/>
            <a:ext cx="548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04800" y="3200400"/>
            <a:ext cx="299886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order requests:</a:t>
            </a:r>
          </a:p>
          <a:p>
            <a:r>
              <a:rPr lang="en-US" dirty="0" smtClean="0"/>
              <a:t>3 activations</a:t>
            </a:r>
          </a:p>
          <a:p>
            <a:endParaRPr lang="en-US" dirty="0"/>
          </a:p>
          <a:p>
            <a:r>
              <a:rPr lang="en-US" dirty="0" smtClean="0"/>
              <a:t>Worst case:</a:t>
            </a:r>
          </a:p>
          <a:p>
            <a:r>
              <a:rPr lang="en-US" dirty="0" smtClean="0"/>
              <a:t>9 activations</a:t>
            </a:r>
          </a:p>
        </p:txBody>
      </p:sp>
    </p:spTree>
    <p:extLst>
      <p:ext uri="{BB962C8B-B14F-4D97-AF65-F5344CB8AC3E}">
        <p14:creationId xmlns:p14="http://schemas.microsoft.com/office/powerpoint/2010/main" val="312936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7769 " pathEditMode="relative" ptsTypes="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7769 " pathEditMode="relative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7769 " pathEditMode="relative" ptsTypes="AA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7769 " pathEditMode="relative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7769 " pathEditMode="relative" ptsTypes="AA">
                                      <p:cBhvr>
                                        <p:cTn id="2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7769 " pathEditMode="relative" ptsTypes="A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7769 " pathEditMode="relative" ptsTypes="AA">
                                      <p:cBhvr>
                                        <p:cTn id="3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7769 " pathEditMode="relative" ptsTypes="AA">
                                      <p:cBhvr>
                                        <p:cTn id="3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19" grpId="0"/>
      <p:bldP spid="21" grpId="0" animBg="1"/>
      <p:bldP spid="21" grpId="1" animBg="1"/>
      <p:bldP spid="22" grpId="0"/>
      <p:bldP spid="22" grpId="1"/>
      <p:bldP spid="23" grpId="0"/>
      <p:bldP spid="23" grpId="1"/>
      <p:bldP spid="24" grpId="0"/>
      <p:bldP spid="24" grpId="1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Q:\hpca10_bless\figures\mes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2999" y="1676400"/>
            <a:ext cx="3350599" cy="320040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6779599" y="4800600"/>
            <a:ext cx="611801" cy="5334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7162800" y="5181600"/>
            <a:ext cx="13716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MEM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41099" y="1257300"/>
            <a:ext cx="649901" cy="4191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Req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41099" y="1257300"/>
            <a:ext cx="649901" cy="4191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Req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10400" y="1212702"/>
            <a:ext cx="2057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Requests replaced with one collective request</a:t>
            </a:r>
          </a:p>
          <a:p>
            <a:endParaRPr lang="en-US" sz="2400" dirty="0"/>
          </a:p>
          <a:p>
            <a:r>
              <a:rPr lang="en-US" sz="2400" dirty="0" smtClean="0"/>
              <a:t>Reads </a:t>
            </a:r>
            <a:r>
              <a:rPr lang="en-US" sz="2400" dirty="0"/>
              <a:t>are presented sequentially to </a:t>
            </a:r>
            <a:r>
              <a:rPr lang="en-US" sz="2400" dirty="0" smtClean="0"/>
              <a:t>memory</a:t>
            </a:r>
            <a:endParaRPr lang="en-US" sz="2400" dirty="0"/>
          </a:p>
          <a:p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490620" y="3276600"/>
            <a:ext cx="2362200" cy="2133600"/>
          </a:xfrm>
          <a:prstGeom prst="rect">
            <a:avLst/>
          </a:prstGeom>
          <a:solidFill>
            <a:srgbClr val="CCFFCC">
              <a:alpha val="54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1295400" y="3276600"/>
            <a:ext cx="0" cy="2133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90620" y="4087392"/>
            <a:ext cx="2362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7651" y="3197288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845801" y="3230920"/>
            <a:ext cx="763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N-1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0" y="3550880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847051" y="3547968"/>
            <a:ext cx="962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2N-1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239000" y="4762500"/>
            <a:ext cx="649901" cy="4191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47488" y="4762500"/>
            <a:ext cx="649901" cy="4191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057400" y="3276600"/>
            <a:ext cx="0" cy="2133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84611" y="4724400"/>
            <a:ext cx="2362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Rectangle 28"/>
          <p:cNvSpPr/>
          <p:nvPr/>
        </p:nvSpPr>
        <p:spPr>
          <a:xfrm>
            <a:off x="7238351" y="4762500"/>
            <a:ext cx="649901" cy="4191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84851" y="3715528"/>
            <a:ext cx="2362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4851" y="3401592"/>
            <a:ext cx="2362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1161274" y="3285736"/>
            <a:ext cx="990600" cy="4572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239000" y="4762500"/>
            <a:ext cx="649901" cy="4191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9" name="Oval 38"/>
          <p:cNvSpPr/>
          <p:nvPr/>
        </p:nvSpPr>
        <p:spPr bwMode="auto">
          <a:xfrm>
            <a:off x="1962926" y="3276600"/>
            <a:ext cx="990600" cy="4572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239000" y="4762500"/>
            <a:ext cx="649901" cy="4191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381000" y="3611920"/>
            <a:ext cx="990600" cy="4572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41072" y="6091535"/>
            <a:ext cx="7661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CMS engine takes control of the collective transfer</a:t>
            </a:r>
            <a:endParaRPr lang="en-US" sz="2400" dirty="0"/>
          </a:p>
        </p:txBody>
      </p:sp>
      <p:sp>
        <p:nvSpPr>
          <p:cNvPr id="30" name="Oval 29"/>
          <p:cNvSpPr/>
          <p:nvPr/>
        </p:nvSpPr>
        <p:spPr bwMode="auto">
          <a:xfrm>
            <a:off x="1152137" y="3602784"/>
            <a:ext cx="990600" cy="4572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81000" y="3276600"/>
            <a:ext cx="1066800" cy="4572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Collective Memory Transfers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7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1272 L 0.00121 0.18428 " pathEditMode="relative" rAng="0" ptsTypes="AA">
                                      <p:cBhvr>
                                        <p:cTn id="6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985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58015E-7 L 0.00225 0.4413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2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5 0.44136 L 0.40225 0.5079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0" y="3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-0.003 C -0.1642 0.00116 -0.32529 0.00556 -0.39177 -0.06432 C -0.45825 -0.13419 -0.43013 -0.27834 -0.40184 -0.42248 " pathEditMode="relative" rAng="0" ptsTypes="aaA">
                                      <p:cBhvr>
                                        <p:cTn id="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56" y="-20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0554 0.00208 -0.21091 0.00439 -0.25378 -0.06779 C -0.29665 -0.13998 -0.25673 -0.37413 -0.25777 -0.43267 " pathEditMode="relative" ptsTypes="aaA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0301 C -0.04861 -0.00116 -0.09495 0.00092 -0.11387 -0.06965 C -0.13279 -0.14022 -0.12446 -0.28344 -0.11596 -0.42666 " pathEditMode="relative" rAng="0" ptsTypes="aaA">
                                      <p:cBhvr>
                                        <p:cTn id="5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44" y="-20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4381E-6 -2.71171E-6 C -0.16942 -0.00046 -0.33866 -0.00092 -0.40566 -0.07057 C -0.47266 -0.14021 -0.40184 -0.36742 -0.40167 -0.41809 " pathEditMode="relative" rAng="0" ptsTypes="aaA">
                                      <p:cBhvr>
                                        <p:cTn id="7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42" y="-209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1023 0.00208 -0.22028 0.0044 -0.26367 -0.06663 C -0.30707 -0.13767 -0.26176 -0.36742 -0.26072 -0.42619 " pathEditMode="relative" ptsTypes="aaA">
                                      <p:cBhvr>
                                        <p:cTn id="8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10" grpId="2" animBg="1"/>
      <p:bldP spid="20" grpId="0" animBg="1"/>
      <p:bldP spid="20" grpId="1" animBg="1"/>
      <p:bldP spid="20" grpId="2" animBg="1"/>
      <p:bldP spid="20" grpId="3" animBg="1"/>
      <p:bldP spid="25" grpId="0" animBg="1"/>
      <p:bldP spid="25" grpId="1" animBg="1"/>
      <p:bldP spid="26" grpId="0" animBg="1"/>
      <p:bldP spid="26" grpId="1" animBg="1"/>
      <p:bldP spid="26" grpId="2" animBg="1"/>
      <p:bldP spid="29" grpId="0" animBg="1"/>
      <p:bldP spid="29" grpId="1" animBg="1"/>
      <p:bldP spid="29" grpId="2" animBg="1"/>
      <p:bldP spid="37" grpId="0" animBg="1"/>
      <p:bldP spid="37" grpId="1" animBg="1"/>
      <p:bldP spid="38" grpId="0" animBg="1"/>
      <p:bldP spid="38" grpId="1" animBg="1"/>
      <p:bldP spid="38" grpId="2" animBg="1"/>
      <p:bldP spid="39" grpId="0" animBg="1"/>
      <p:bldP spid="39" grpId="1" animBg="1"/>
      <p:bldP spid="40" grpId="0" animBg="1"/>
      <p:bldP spid="40" grpId="1" animBg="1"/>
      <p:bldP spid="40" grpId="2" animBg="1"/>
      <p:bldP spid="41" grpId="0" animBg="1"/>
      <p:bldP spid="41" grpId="1" animBg="1"/>
      <p:bldP spid="30" grpId="0" animBg="1"/>
      <p:bldP spid="19" grpId="0" animBg="1"/>
      <p:bldP spid="1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Time Impact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Up to </a:t>
            </a:r>
            <a:r>
              <a:rPr lang="en-US" dirty="0" smtClean="0">
                <a:solidFill>
                  <a:srgbClr val="FF0000"/>
                </a:solidFill>
              </a:rPr>
              <a:t>32% </a:t>
            </a:r>
            <a:r>
              <a:rPr lang="en-US" dirty="0" smtClean="0">
                <a:solidFill>
                  <a:srgbClr val="000000"/>
                </a:solidFill>
              </a:rPr>
              <a:t>application execution time reduction</a:t>
            </a:r>
          </a:p>
          <a:p>
            <a:r>
              <a:rPr lang="en-US" dirty="0">
                <a:solidFill>
                  <a:srgbClr val="FF0000"/>
                </a:solidFill>
              </a:rPr>
              <a:t>2.2x</a:t>
            </a:r>
            <a:r>
              <a:rPr lang="en-US" dirty="0"/>
              <a:t> DRAM power reduction for reads. </a:t>
            </a:r>
            <a:r>
              <a:rPr lang="en-US" dirty="0">
                <a:solidFill>
                  <a:srgbClr val="FF0000"/>
                </a:solidFill>
              </a:rPr>
              <a:t>50%</a:t>
            </a:r>
            <a:r>
              <a:rPr lang="en-US" dirty="0"/>
              <a:t> for writes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application_speedup_results-eps-converted-to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143000"/>
            <a:ext cx="5689600" cy="4279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34200" y="2577405"/>
            <a:ext cx="21301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8x8 mesh</a:t>
            </a:r>
          </a:p>
          <a:p>
            <a:r>
              <a:rPr lang="en-US" sz="1400" dirty="0" smtClean="0"/>
              <a:t>Four memory controllers</a:t>
            </a:r>
          </a:p>
          <a:p>
            <a:r>
              <a:rPr lang="en-US" sz="1400" dirty="0" smtClean="0"/>
              <a:t>Micron 16MB 1600MHz</a:t>
            </a:r>
          </a:p>
          <a:p>
            <a:r>
              <a:rPr lang="en-US" sz="1400" dirty="0"/>
              <a:t>m</a:t>
            </a:r>
            <a:r>
              <a:rPr lang="en-US" sz="1400" dirty="0" smtClean="0"/>
              <a:t>odules with a</a:t>
            </a:r>
          </a:p>
          <a:p>
            <a:r>
              <a:rPr lang="en-US" sz="1400" dirty="0" smtClean="0"/>
              <a:t>64-bit data path</a:t>
            </a:r>
          </a:p>
          <a:p>
            <a:r>
              <a:rPr lang="en-US" sz="1400" dirty="0" smtClean="0"/>
              <a:t>Xeon Phi processors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369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Relieving Network Congestion</a:t>
            </a:r>
            <a:endParaRPr lang="en-US" dirty="0"/>
          </a:p>
        </p:txBody>
      </p:sp>
      <p:pic>
        <p:nvPicPr>
          <p:cNvPr id="8" name="Picture 7" descr="background_latency_results-eps-converted-t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600200"/>
            <a:ext cx="5976612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05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Tiled Arrays</a:t>
            </a:r>
            <a:endParaRPr lang="en-US" dirty="0"/>
          </a:p>
        </p:txBody>
      </p:sp>
      <p:pic>
        <p:nvPicPr>
          <p:cNvPr id="6" name="Picture 5" descr="declaration_code_ht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295400"/>
            <a:ext cx="5029200" cy="1244600"/>
          </a:xfrm>
          <a:prstGeom prst="rect">
            <a:avLst/>
          </a:prstGeom>
        </p:spPr>
      </p:pic>
      <p:pic>
        <p:nvPicPr>
          <p:cNvPr id="7" name="Picture 6" descr="tile_mapping_no_ghos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77621"/>
            <a:ext cx="3690804" cy="3723179"/>
          </a:xfrm>
          <a:prstGeom prst="rect">
            <a:avLst/>
          </a:prstGeom>
        </p:spPr>
      </p:pic>
      <p:pic>
        <p:nvPicPr>
          <p:cNvPr id="8" name="Picture 7" descr="api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946400"/>
            <a:ext cx="5092700" cy="314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33800" y="6248400"/>
            <a:ext cx="54533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“The </a:t>
            </a:r>
            <a:r>
              <a:rPr lang="en-US" sz="1400" dirty="0"/>
              <a:t>hierarchically tiled arrays </a:t>
            </a:r>
            <a:r>
              <a:rPr lang="en-US" sz="1400" dirty="0" smtClean="0"/>
              <a:t>programming approach”. LCR 2004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1177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is the best interface to CMS from the software?</a:t>
            </a:r>
          </a:p>
          <a:p>
            <a:pPr lvl="1"/>
            <a:r>
              <a:rPr lang="en-US" dirty="0" smtClean="0"/>
              <a:t>A library with an API similar to the one shown?</a:t>
            </a:r>
          </a:p>
          <a:p>
            <a:pPr lvl="1"/>
            <a:r>
              <a:rPr lang="en-US" dirty="0" smtClean="0"/>
              <a:t>Left to the compiler to recognize collective transfers?</a:t>
            </a:r>
          </a:p>
          <a:p>
            <a:endParaRPr lang="en-US" dirty="0" smtClean="0"/>
          </a:p>
          <a:p>
            <a:r>
              <a:rPr lang="en-US" dirty="0" smtClean="0"/>
              <a:t>How would this best work with hardware-managed caches?</a:t>
            </a:r>
          </a:p>
          <a:p>
            <a:pPr lvl="1"/>
            <a:r>
              <a:rPr lang="en-US" dirty="0" err="1" smtClean="0"/>
              <a:t>Prefetchers</a:t>
            </a:r>
            <a:r>
              <a:rPr lang="en-US" dirty="0" smtClean="0"/>
              <a:t> may need to recognize collective operations</a:t>
            </a:r>
          </a:p>
          <a:p>
            <a:endParaRPr lang="en-US" dirty="0" smtClean="0"/>
          </a:p>
          <a:p>
            <a:r>
              <a:rPr lang="en-US" dirty="0" smtClean="0"/>
              <a:t>This work seems to indicate that collective transfers are a good idea for memory bandwidth and network congestion</a:t>
            </a:r>
          </a:p>
          <a:p>
            <a:pPr lvl="1"/>
            <a:r>
              <a:rPr lang="en-US" dirty="0" smtClean="0"/>
              <a:t>Any other areas of application?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4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 Engine Implementation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882903"/>
              </p:ext>
            </p:extLst>
          </p:nvPr>
        </p:nvGraphicFramePr>
        <p:xfrm>
          <a:off x="152400" y="3098800"/>
          <a:ext cx="883920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2402840"/>
                <a:gridCol w="27787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ASIC</a:t>
                      </a:r>
                      <a:r>
                        <a:rPr lang="en-US" baseline="0" dirty="0" smtClean="0"/>
                        <a:t> Synthesis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Combinational area (</a:t>
                      </a:r>
                      <a:r>
                        <a:rPr lang="el-GR" dirty="0" smtClean="0"/>
                        <a:t>μ</a:t>
                      </a:r>
                      <a:r>
                        <a:rPr lang="en-US" dirty="0" smtClean="0"/>
                        <a:t>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16231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Non-combinational area (</a:t>
                      </a:r>
                      <a:r>
                        <a:rPr lang="el-GR" dirty="0" smtClean="0"/>
                        <a:t>μ</a:t>
                      </a:r>
                      <a:r>
                        <a:rPr lang="en-US" dirty="0" smtClean="0"/>
                        <a:t>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61313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Minimum cycle time (ns)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588913"/>
            <a:ext cx="78571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To offset the cycle time increase, we can add a pipeline stage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607745" y="1600200"/>
            <a:ext cx="75456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CMS significantly simplifies the memory controller because</a:t>
            </a:r>
          </a:p>
          <a:p>
            <a:pPr algn="ctr"/>
            <a:r>
              <a:rPr lang="en-US" sz="2200" dirty="0"/>
              <a:t>s</a:t>
            </a:r>
            <a:r>
              <a:rPr lang="en-US" sz="2200" dirty="0" smtClean="0"/>
              <a:t>horter FIFO-only transaction queues are adequate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074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research brings together multiple areas</a:t>
            </a:r>
          </a:p>
          <a:p>
            <a:pPr lvl="1"/>
            <a:r>
              <a:rPr lang="en-US" dirty="0" smtClean="0"/>
              <a:t>Stencil algorithms</a:t>
            </a:r>
          </a:p>
          <a:p>
            <a:pPr lvl="1"/>
            <a:r>
              <a:rPr lang="en-US" dirty="0" smtClean="0"/>
              <a:t>Programming models</a:t>
            </a:r>
          </a:p>
          <a:p>
            <a:pPr lvl="1"/>
            <a:r>
              <a:rPr lang="en-US" dirty="0" smtClean="0"/>
              <a:t>Computer Architecture</a:t>
            </a:r>
            <a:endParaRPr lang="en-US" dirty="0"/>
          </a:p>
          <a:p>
            <a:pPr lvl="1"/>
            <a:endParaRPr lang="en-US" dirty="0"/>
          </a:p>
          <a:p>
            <a:r>
              <a:rPr lang="en-US" u="sng" dirty="0" smtClean="0"/>
              <a:t>Purpose</a:t>
            </a:r>
            <a:r>
              <a:rPr lang="en-US" dirty="0" smtClean="0"/>
              <a:t>: Develop direct hardware support for hierarchical tiling constructs for advanced programming languages</a:t>
            </a:r>
          </a:p>
          <a:p>
            <a:pPr lvl="1"/>
            <a:r>
              <a:rPr lang="en-US" dirty="0" smtClean="0"/>
              <a:t>Demonstrate with 3D stencil kernels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41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Chip Multiprocessor Scaling</a:t>
            </a:r>
            <a:endParaRPr lang="en-US" dirty="0"/>
          </a:p>
        </p:txBody>
      </p:sp>
      <p:pic>
        <p:nvPicPr>
          <p:cNvPr id="4" name="Picture 6" descr="https://encrypted-tbn0.gstatic.com/images?q=tbn:ANd9GcRUHBn8iR_L-5p8duDi1lyp5DkRLg1yL5ZWDKWFu5C48fLfkFtB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76600"/>
            <a:ext cx="3124201" cy="308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realworldtech.com/includes/images/articles/isscc07-intel-1.gif"/>
          <p:cNvPicPr>
            <a:picLocks noChangeAspect="1" noChangeArrowheads="1"/>
          </p:cNvPicPr>
          <p:nvPr/>
        </p:nvPicPr>
        <p:blipFill rotWithShape="1">
          <a:blip r:embed="rId4" cstate="print"/>
          <a:srcRect r="50034"/>
          <a:stretch/>
        </p:blipFill>
        <p:spPr bwMode="auto">
          <a:xfrm>
            <a:off x="152400" y="2209800"/>
            <a:ext cx="2582880" cy="428707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10195" y="1610380"/>
            <a:ext cx="2180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Intel 80-core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2286000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NVIDIA Fermi: 512 cores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066800"/>
            <a:ext cx="9225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</a:t>
            </a:r>
            <a:r>
              <a:rPr lang="en-US" dirty="0" smtClean="0">
                <a:solidFill>
                  <a:srgbClr val="FF0000"/>
                </a:solidFill>
              </a:rPr>
              <a:t>2018</a:t>
            </a:r>
            <a:r>
              <a:rPr lang="en-US" dirty="0" smtClean="0"/>
              <a:t> we may witness </a:t>
            </a:r>
            <a:r>
              <a:rPr lang="en-US" dirty="0" smtClean="0">
                <a:solidFill>
                  <a:srgbClr val="FF0000"/>
                </a:solidFill>
              </a:rPr>
              <a:t>2048-core </a:t>
            </a:r>
            <a:r>
              <a:rPr lang="en-US" dirty="0" smtClean="0"/>
              <a:t>chip multiprocessors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733800"/>
            <a:ext cx="2794000" cy="254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28198" y="1944231"/>
            <a:ext cx="293960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AMD Fusion:</a:t>
            </a:r>
          </a:p>
          <a:p>
            <a:r>
              <a:rPr lang="en-US" dirty="0"/>
              <a:t>f</a:t>
            </a:r>
            <a:r>
              <a:rPr lang="en-US" dirty="0" smtClean="0"/>
              <a:t>our full CPUs</a:t>
            </a:r>
          </a:p>
          <a:p>
            <a:r>
              <a:rPr lang="en-US" dirty="0"/>
              <a:t>a</a:t>
            </a:r>
            <a:r>
              <a:rPr lang="en-US" dirty="0" smtClean="0"/>
              <a:t>nd 408 graphics</a:t>
            </a:r>
          </a:p>
          <a:p>
            <a:r>
              <a:rPr lang="en-US" dirty="0" smtClean="0"/>
              <a:t>cores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71800" y="6313267"/>
            <a:ext cx="624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How to stop interconnects from hindering the future of computing. OIC 2013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360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Movement and Memory Dominate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143000"/>
          <a:ext cx="8839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4020326" y="3410728"/>
            <a:ext cx="1219200" cy="5334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859085" y="1760956"/>
            <a:ext cx="1371600" cy="7620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199" y="6248400"/>
            <a:ext cx="6172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Exascale</a:t>
            </a:r>
            <a:r>
              <a:rPr lang="en-US" sz="1400" dirty="0" smtClean="0"/>
              <a:t> computing technology challenges. VECPAR 2010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4343400"/>
            <a:ext cx="23288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Now:  45nm technology</a:t>
            </a:r>
          </a:p>
          <a:p>
            <a:r>
              <a:rPr lang="en-US" sz="1600" dirty="0" smtClean="0"/>
              <a:t>2018: 11nm technology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6065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Bandwidth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7639"/>
          <a:stretch/>
        </p:blipFill>
        <p:spPr>
          <a:xfrm>
            <a:off x="304800" y="1136506"/>
            <a:ext cx="8686800" cy="572149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TextBox 8"/>
          <p:cNvSpPr txBox="1"/>
          <p:nvPr/>
        </p:nvSpPr>
        <p:spPr>
          <a:xfrm>
            <a:off x="5943600" y="1066800"/>
            <a:ext cx="291996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Wide variety of</a:t>
            </a:r>
          </a:p>
          <a:p>
            <a:r>
              <a:rPr lang="en-US" dirty="0"/>
              <a:t>a</a:t>
            </a:r>
            <a:r>
              <a:rPr lang="en-US" dirty="0" smtClean="0"/>
              <a:t>pplications</a:t>
            </a:r>
          </a:p>
          <a:p>
            <a:r>
              <a:rPr lang="en-US" dirty="0" smtClean="0"/>
              <a:t>are memory</a:t>
            </a:r>
          </a:p>
          <a:p>
            <a:r>
              <a:rPr lang="en-US" dirty="0"/>
              <a:t>b</a:t>
            </a:r>
            <a:r>
              <a:rPr lang="en-US" dirty="0" smtClean="0"/>
              <a:t>andwidth bound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0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Collective Memory Transfers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8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on Large </a:t>
            </a:r>
            <a:r>
              <a:rPr lang="en-US" dirty="0"/>
              <a:t>D</a:t>
            </a:r>
            <a:r>
              <a:rPr lang="en-US" dirty="0" smtClean="0"/>
              <a:t>ata</a:t>
            </a:r>
            <a:endParaRPr lang="en-US" dirty="0"/>
          </a:p>
        </p:txBody>
      </p:sp>
      <p:pic>
        <p:nvPicPr>
          <p:cNvPr id="8" name="Content Placeholder 7" descr="plane_loading_cut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46" t="37622" r="32913" b="38222"/>
          <a:stretch/>
        </p:blipFill>
        <p:spPr>
          <a:xfrm>
            <a:off x="990600" y="3429000"/>
            <a:ext cx="2291486" cy="2511316"/>
          </a:xfrm>
        </p:spPr>
      </p:pic>
      <p:sp>
        <p:nvSpPr>
          <p:cNvPr id="9" name="TextBox 8"/>
          <p:cNvSpPr txBox="1"/>
          <p:nvPr/>
        </p:nvSpPr>
        <p:spPr>
          <a:xfrm>
            <a:off x="451714" y="2362200"/>
            <a:ext cx="33582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3D space</a:t>
            </a:r>
          </a:p>
          <a:p>
            <a:pPr algn="ctr"/>
            <a:r>
              <a:rPr lang="en-US" dirty="0" smtClean="0"/>
              <a:t>Slice into 2D planes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724400" y="2209800"/>
            <a:ext cx="3962400" cy="4114800"/>
          </a:xfrm>
          <a:prstGeom prst="rect">
            <a:avLst/>
          </a:prstGeom>
          <a:solidFill>
            <a:srgbClr val="CCFFCC">
              <a:alpha val="54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1143000"/>
            <a:ext cx="42563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2D plane still too large for</a:t>
            </a:r>
          </a:p>
          <a:p>
            <a:pPr algn="ctr"/>
            <a:r>
              <a:rPr lang="en-US" dirty="0"/>
              <a:t>a</a:t>
            </a:r>
            <a:r>
              <a:rPr lang="en-US" dirty="0" smtClean="0"/>
              <a:t> single processor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43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Decomposition</a:t>
            </a:r>
            <a:br>
              <a:rPr lang="en-US" dirty="0" smtClean="0"/>
            </a:br>
            <a:r>
              <a:rPr lang="en-US" dirty="0" smtClean="0"/>
              <a:t>Using Hierarchical Tiled Arrays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81000" y="2133600"/>
            <a:ext cx="3733800" cy="4114800"/>
          </a:xfrm>
          <a:prstGeom prst="rect">
            <a:avLst/>
          </a:prstGeom>
          <a:solidFill>
            <a:srgbClr val="CCFFCC">
              <a:alpha val="54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143000"/>
            <a:ext cx="37171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Divide array into tiles</a:t>
            </a:r>
          </a:p>
          <a:p>
            <a:pPr algn="ctr"/>
            <a:r>
              <a:rPr lang="en-US" dirty="0" smtClean="0"/>
              <a:t>One tile per processor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447800" y="2133600"/>
            <a:ext cx="0" cy="411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981200" y="2133600"/>
            <a:ext cx="0" cy="411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514600" y="2133600"/>
            <a:ext cx="0" cy="411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3048000" y="2133600"/>
            <a:ext cx="0" cy="411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581400" y="2133600"/>
            <a:ext cx="0" cy="411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914400" y="2133600"/>
            <a:ext cx="0" cy="411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381000" y="2590800"/>
            <a:ext cx="3733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381000" y="3048000"/>
            <a:ext cx="3733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81000" y="3505200"/>
            <a:ext cx="3733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381000" y="3962400"/>
            <a:ext cx="3733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381000" y="4419600"/>
            <a:ext cx="3733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81000" y="4876800"/>
            <a:ext cx="3733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381000" y="5334000"/>
            <a:ext cx="3733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381000" y="5791200"/>
            <a:ext cx="3733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6248400" y="3810000"/>
            <a:ext cx="1828800" cy="838200"/>
          </a:xfrm>
          <a:prstGeom prst="rect">
            <a:avLst/>
          </a:prstGeom>
          <a:solidFill>
            <a:schemeClr val="accent1">
              <a:alpha val="54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L1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 cache or local store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5410200" y="2667000"/>
            <a:ext cx="1447800" cy="914400"/>
          </a:xfrm>
          <a:prstGeom prst="ellipse">
            <a:avLst/>
          </a:prstGeom>
          <a:solidFill>
            <a:srgbClr val="FF6600">
              <a:alpha val="49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CPU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29" name="Straight Connector 28"/>
          <p:cNvCxnSpPr>
            <a:stCxn id="27" idx="4"/>
            <a:endCxn id="26" idx="0"/>
          </p:cNvCxnSpPr>
          <p:nvPr/>
        </p:nvCxnSpPr>
        <p:spPr bwMode="auto">
          <a:xfrm>
            <a:off x="6134100" y="3581400"/>
            <a:ext cx="10287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410200" y="1143000"/>
            <a:ext cx="300595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Tiles are sized for</a:t>
            </a:r>
          </a:p>
          <a:p>
            <a:pPr algn="ctr"/>
            <a:r>
              <a:rPr lang="en-US" dirty="0"/>
              <a:t>p</a:t>
            </a:r>
            <a:r>
              <a:rPr lang="en-US" dirty="0" smtClean="0"/>
              <a:t>rocessor local</a:t>
            </a:r>
          </a:p>
          <a:p>
            <a:pPr algn="ctr"/>
            <a:r>
              <a:rPr lang="en-US" dirty="0" smtClean="0"/>
              <a:t>(and fast) storage</a:t>
            </a:r>
            <a:endParaRPr lang="en-US" dirty="0"/>
          </a:p>
        </p:txBody>
      </p:sp>
      <p:pic>
        <p:nvPicPr>
          <p:cNvPr id="31" name="Picture 30" descr="computation_loo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4876800"/>
            <a:ext cx="4612343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69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Q:\hpca10_bless\figures\mes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676400"/>
            <a:ext cx="3350599" cy="32004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Problem: Unpredictable Memory Access Pattern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29000" y="4800600"/>
            <a:ext cx="611801" cy="5334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888401" y="5181600"/>
            <a:ext cx="13716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MEM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0500" y="1257300"/>
            <a:ext cx="649901" cy="4191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Req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10703" y="1250196"/>
            <a:ext cx="649901" cy="4191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Req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11006" y="1248906"/>
            <a:ext cx="649901" cy="4191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Req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1095" y="2522994"/>
            <a:ext cx="649901" cy="4191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Req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1298" y="2515890"/>
            <a:ext cx="649901" cy="4191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Req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21601" y="2514600"/>
            <a:ext cx="649901" cy="4191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Req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5597" y="3742194"/>
            <a:ext cx="649901" cy="4191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Req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05800" y="3735090"/>
            <a:ext cx="649901" cy="4191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Req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06103" y="3733800"/>
            <a:ext cx="649901" cy="4191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Req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1219200"/>
            <a:ext cx="51472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One request per </a:t>
            </a:r>
            <a:r>
              <a:rPr lang="en-US" i="1" dirty="0" smtClean="0"/>
              <a:t>tile line </a:t>
            </a:r>
            <a:r>
              <a:rPr lang="en-US" dirty="0"/>
              <a:t>D</a:t>
            </a:r>
            <a:r>
              <a:rPr lang="en-US" dirty="0" smtClean="0"/>
              <a:t>ifferent tile lines have different memory address ranges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5638800" y="3276600"/>
            <a:ext cx="2362200" cy="2133600"/>
          </a:xfrm>
          <a:prstGeom prst="rect">
            <a:avLst/>
          </a:prstGeom>
          <a:solidFill>
            <a:srgbClr val="CCFFCC">
              <a:alpha val="54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23" name="Straight Connector 22"/>
          <p:cNvCxnSpPr>
            <a:stCxn id="22" idx="0"/>
            <a:endCxn id="22" idx="2"/>
          </p:cNvCxnSpPr>
          <p:nvPr/>
        </p:nvCxnSpPr>
        <p:spPr bwMode="auto">
          <a:xfrm>
            <a:off x="6819900" y="3276600"/>
            <a:ext cx="0" cy="2133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>
            <a:stCxn id="22" idx="1"/>
            <a:endCxn id="22" idx="3"/>
          </p:cNvCxnSpPr>
          <p:nvPr/>
        </p:nvCxnSpPr>
        <p:spPr bwMode="auto">
          <a:xfrm>
            <a:off x="5638800" y="4343400"/>
            <a:ext cx="2362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181600" y="3259888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999750" y="3276600"/>
            <a:ext cx="763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N-1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153048" y="3651068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001000" y="3640888"/>
            <a:ext cx="962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2N-1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5638800" y="3429000"/>
            <a:ext cx="2362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638800" y="3810000"/>
            <a:ext cx="2362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486400" y="3200400"/>
            <a:ext cx="1524000" cy="685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48400" y="2667000"/>
            <a:ext cx="2160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request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486400" y="5402093"/>
            <a:ext cx="27090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Row-major mapping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8808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73988E-6 L 0.11614 0.14705 " pathEditMode="relative" rAng="0" ptsTypes="AA">
                                      <p:cBhvr>
                                        <p:cTn id="26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99" y="73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52601E-6 L 0.19167 0.10242 " pathEditMode="relative" rAng="0" ptsTypes="AA">
                                      <p:cBhvr>
                                        <p:cTn id="29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5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1388 L -0.00156 0.17757 " pathEditMode="relative" rAng="0" ptsTypes="AA">
                                      <p:cBhvr>
                                        <p:cTn id="32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95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750"/>
                            </p:stCondLst>
                            <p:childTnLst>
                              <p:par>
                                <p:cTn id="34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0764 L 0.03334 0.00764 C 0.04983 0.00764 0.07032 0.05394 0.07032 0.09213 L 0.07032 0.17686 " pathEditMode="relative" rAng="0" ptsTypes="FfFF">
                                      <p:cBhvr>
                                        <p:cTn id="35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3" y="8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0.00254 L 0.14444 -0.00092 " pathEditMode="relative" rAng="0" ptsTypes="AA">
                                      <p:cBhvr>
                                        <p:cTn id="38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2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-0.00208 L 0.03646 -0.00208 C 0.05139 -0.00208 0.07031 0.04699 0.07031 0.08727 L 0.07031 0.17731 " pathEditMode="relative" rAng="0" ptsTypes="FfFF">
                                      <p:cBhvr>
                                        <p:cTn id="41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29 -0.00417 L 1.66667E-6 0.1831 " pathEditMode="relative" rAng="0" ptsTypes="AA">
                                      <p:cBhvr>
                                        <p:cTn id="44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75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0856 L 0.00104 0.18428 " pathEditMode="relative" rAng="0" ptsTypes="AA">
                                      <p:cBhvr>
                                        <p:cTn id="47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87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1272 L 0.00121 0.18428 " pathEditMode="relative" rAng="0" ptsTypes="AA">
                                      <p:cBhvr>
                                        <p:cTn id="50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98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9" grpId="0"/>
      <p:bldP spid="22" grpId="1" animBg="1"/>
      <p:bldP spid="26" grpId="0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AMSFONTS" val="True"/>
  <p:tag name="USEBOLDAMS" val="False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FIRSTDHBAILEY@YM7050TAUQ2T3PP7" val="2649"/>
  <p:tag name="FIRST@YM7050TAUQ2T3PP7" val="2649"/>
  <p:tag name="DEFAULTFONTSIZE" val="10"/>
  <p:tag name="DEFAULTWIDTH" val="354"/>
  <p:tag name="DEFAULTHEIGHT" val="200"/>
  <p:tag name="DEFAULTDISPLAYSOURCE" val="\documentclass{slides}\pagestyle{empty}&#10;\begin{document}&#10;\begin{eqnarray*}&#10;&#10;\end{eqnarray*}&#10;\end{document}&#10;"/>
  <p:tag name="EMBEDFONTS" val="0"/>
  <p:tag name="FIRSTDHBAILEY@DHH3LDISUVWXY5K7" val="2720"/>
</p:tagLst>
</file>

<file path=ppt/theme/theme1.xml><?xml version="1.0" encoding="utf-8"?>
<a:theme xmlns:a="http://schemas.openxmlformats.org/drawingml/2006/main" name="Master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aster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-65" charset="0"/>
          </a:defRPr>
        </a:defPPr>
      </a:lstStyle>
    </a:lnDef>
  </a:objectDefaults>
  <a:extraClrSchemeLst>
    <a:extraClrScheme>
      <a:clrScheme name="Master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Sli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Sli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Sli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Sl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Sl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Sl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8956</TotalTime>
  <Pages>1</Pages>
  <Words>512</Words>
  <Application>Microsoft Office PowerPoint</Application>
  <PresentationFormat>Letter Paper (8.5x11 in)</PresentationFormat>
  <Paragraphs>155</Paragraphs>
  <Slides>16</Slides>
  <Notes>8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MasterSlide</vt:lpstr>
      <vt:lpstr>Hardware Support for Collective Memory Transfers in Stencil Computations</vt:lpstr>
      <vt:lpstr>Overview</vt:lpstr>
      <vt:lpstr>Chip Multiprocessor Scaling</vt:lpstr>
      <vt:lpstr>Data Movement and Memory Dominate</vt:lpstr>
      <vt:lpstr>Memory Bandwidth</vt:lpstr>
      <vt:lpstr>Collective Memory Transfers</vt:lpstr>
      <vt:lpstr>Computation on Large Data</vt:lpstr>
      <vt:lpstr>Domain Decomposition Using Hierarchical Tiled Arrays</vt:lpstr>
      <vt:lpstr>The Problem: Unpredictable Memory Access Pattern</vt:lpstr>
      <vt:lpstr>Random Order Access Patterns Hurt DRAM Performance and Power</vt:lpstr>
      <vt:lpstr>Collective Memory Transfers</vt:lpstr>
      <vt:lpstr>Execution Time Impact</vt:lpstr>
      <vt:lpstr>Relieving Network Congestion</vt:lpstr>
      <vt:lpstr>Hierarchical Tiled Arrays</vt:lpstr>
      <vt:lpstr>Questions for You</vt:lpstr>
      <vt:lpstr>CMS Engine Implementation</vt:lpstr>
    </vt:vector>
  </TitlesOfParts>
  <Company>David Bailey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High-Precision Numerical integration and  Experimental Mathematics</dc:title>
  <dc:creator>George Michelogiannakis</dc:creator>
  <cp:lastModifiedBy>George Michelogiannakis</cp:lastModifiedBy>
  <cp:revision>1367</cp:revision>
  <cp:lastPrinted>2011-11-07T23:18:07Z</cp:lastPrinted>
  <dcterms:created xsi:type="dcterms:W3CDTF">2010-12-16T23:17:52Z</dcterms:created>
  <dcterms:modified xsi:type="dcterms:W3CDTF">2013-10-23T18:14:39Z</dcterms:modified>
</cp:coreProperties>
</file>