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691" r:id="rId3"/>
    <p:sldId id="692" r:id="rId4"/>
    <p:sldId id="693" r:id="rId5"/>
    <p:sldId id="694" r:id="rId6"/>
    <p:sldId id="616" r:id="rId7"/>
    <p:sldId id="672" r:id="rId8"/>
    <p:sldId id="696" r:id="rId9"/>
    <p:sldId id="686" r:id="rId10"/>
    <p:sldId id="688" r:id="rId11"/>
    <p:sldId id="689" r:id="rId12"/>
    <p:sldId id="690" r:id="rId13"/>
    <p:sldId id="700" r:id="rId14"/>
    <p:sldId id="673" r:id="rId15"/>
    <p:sldId id="677" r:id="rId16"/>
    <p:sldId id="674" r:id="rId17"/>
    <p:sldId id="697" r:id="rId18"/>
    <p:sldId id="687" r:id="rId19"/>
    <p:sldId id="698" r:id="rId20"/>
    <p:sldId id="675" r:id="rId21"/>
    <p:sldId id="681" r:id="rId22"/>
    <p:sldId id="682" r:id="rId23"/>
    <p:sldId id="683" r:id="rId24"/>
    <p:sldId id="684" r:id="rId25"/>
    <p:sldId id="685" r:id="rId26"/>
    <p:sldId id="676" r:id="rId27"/>
    <p:sldId id="695" r:id="rId28"/>
    <p:sldId id="699" r:id="rId29"/>
    <p:sldId id="531" r:id="rId30"/>
    <p:sldId id="66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80"/>
    <a:srgbClr val="0000FF"/>
    <a:srgbClr val="CC66FF"/>
    <a:srgbClr val="FF6666"/>
    <a:srgbClr val="FFCC66"/>
    <a:srgbClr val="CCFF66"/>
    <a:srgbClr val="66FFCC"/>
    <a:srgbClr val="66CCFF"/>
    <a:srgbClr val="9C47EF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1916" autoAdjust="0"/>
    <p:restoredTop sz="90318" autoAdjust="0"/>
  </p:normalViewPr>
  <p:slideViewPr>
    <p:cSldViewPr>
      <p:cViewPr varScale="1">
        <p:scale>
          <a:sx n="100" d="100"/>
          <a:sy n="100" d="100"/>
        </p:scale>
        <p:origin x="-1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39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662B2E61-58B5-904E-9578-5BC05DC00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CB8DF497-4173-1444-A9F5-62ED9FB83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27A52-70BE-FB45-9F19-24347436354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2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14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20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26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E8F32-F5A9-B94B-A91D-1A60BE198ED9}" type="slidenum">
              <a:rPr lang="en-US"/>
              <a:pPr/>
              <a:t>30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6648450"/>
            <a:ext cx="9144000" cy="76200"/>
          </a:xfrm>
          <a:prstGeom prst="rect">
            <a:avLst/>
          </a:prstGeom>
          <a:solidFill>
            <a:srgbClr val="002C48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Text Box 54"/>
          <p:cNvSpPr txBox="1">
            <a:spLocks noChangeArrowheads="1"/>
          </p:cNvSpPr>
          <p:nvPr userDrawn="1"/>
        </p:nvSpPr>
        <p:spPr bwMode="auto">
          <a:xfrm>
            <a:off x="1989138" y="6553200"/>
            <a:ext cx="5173662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 cap="small" dirty="0">
                <a:solidFill>
                  <a:srgbClr val="002C48">
                    <a:alpha val="50000"/>
                  </a:srgbClr>
                </a:solidFill>
                <a:latin typeface="Arial Black" charset="0"/>
              </a:rPr>
              <a:t>Lawrence Berkeley National Laboratory</a:t>
            </a:r>
          </a:p>
        </p:txBody>
      </p:sp>
      <p:pic>
        <p:nvPicPr>
          <p:cNvPr id="6" name="Picture 10" descr="HiRes_LBL_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3"/>
          <p:cNvSpPr txBox="1">
            <a:spLocks noChangeArrowheads="1"/>
          </p:cNvSpPr>
          <p:nvPr userDrawn="1"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b="1" spc="1200">
                <a:solidFill>
                  <a:srgbClr val="B3B3B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FUTURE  TECHNOLOGIES  GROUP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598613"/>
            <a:ext cx="7313613" cy="18288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6627813" cy="182880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1C97-EC7C-A845-9489-39E062124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D4332-7C68-E141-94F9-D6974A79E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0"/>
            <a:ext cx="2055813" cy="6399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0"/>
            <a:ext cx="6018212" cy="6399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37A98-7D9E-8643-A33E-8775865F1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BADD-F8EF-F84C-8DD2-E30475D2C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C4FB3-CB55-CB4E-94A4-BCC58A4D7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143000"/>
            <a:ext cx="4037012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143000"/>
            <a:ext cx="4037013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7B03-567F-3F42-8017-C8C0FBA6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11275-4A21-AD40-B23E-7BC736ED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8458-F03D-5C4F-B28B-321995781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43438-003A-364E-9744-1BE565F9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C80B-57CF-FF4E-B4F4-1911185A8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CF6C6-4493-2347-86DC-B7D444C21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HiRes_LBL_Logo.gif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53"/>
          <p:cNvSpPr txBox="1">
            <a:spLocks noChangeArrowheads="1"/>
          </p:cNvSpPr>
          <p:nvPr userDrawn="1"/>
        </p:nvSpPr>
        <p:spPr bwMode="auto">
          <a:xfrm>
            <a:off x="0" y="912813"/>
            <a:ext cx="9144000" cy="228600"/>
          </a:xfrm>
          <a:prstGeom prst="rect">
            <a:avLst/>
          </a:prstGeom>
          <a:solidFill>
            <a:srgbClr val="E6E6E6"/>
          </a:solidFill>
          <a:ln w="3175">
            <a:solidFill>
              <a:srgbClr val="CCCCCC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b="1" spc="1200">
                <a:solidFill>
                  <a:srgbClr val="B3B3B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FUTURE  TECHNOLOGIES  GROUP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143000"/>
            <a:ext cx="82264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0"/>
            <a:ext cx="6399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" name="Rectangle 52"/>
          <p:cNvSpPr>
            <a:spLocks noChangeArrowheads="1"/>
          </p:cNvSpPr>
          <p:nvPr userDrawn="1"/>
        </p:nvSpPr>
        <p:spPr bwMode="auto">
          <a:xfrm>
            <a:off x="0" y="6648450"/>
            <a:ext cx="9144000" cy="76200"/>
          </a:xfrm>
          <a:prstGeom prst="rect">
            <a:avLst/>
          </a:prstGeom>
          <a:solidFill>
            <a:srgbClr val="002C48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4" name="Text Box 54"/>
          <p:cNvSpPr txBox="1">
            <a:spLocks noChangeArrowheads="1"/>
          </p:cNvSpPr>
          <p:nvPr userDrawn="1"/>
        </p:nvSpPr>
        <p:spPr bwMode="auto">
          <a:xfrm>
            <a:off x="1989138" y="6553200"/>
            <a:ext cx="5173662" cy="2286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 cap="small" dirty="0">
                <a:solidFill>
                  <a:srgbClr val="002C48">
                    <a:alpha val="50000"/>
                  </a:srgbClr>
                </a:solidFill>
                <a:latin typeface="Arial Black" charset="0"/>
              </a:rPr>
              <a:t>Lawrence Berkeley National Laboratory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B4EC29FF-59F5-644C-9AA9-610E56E17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SzPct val="85000"/>
        <a:buFont typeface="Wingdings" pitchFamily="-110" charset="2"/>
        <a:buChar char="v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-110" charset="2"/>
        <a:buChar char="§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df"/><Relationship Id="rId5" Type="http://schemas.openxmlformats.org/officeDocument/2006/relationships/image" Target="../media/image5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6" Type="http://schemas.openxmlformats.org/officeDocument/2006/relationships/image" Target="../media/image6.pd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df"/><Relationship Id="rId5" Type="http://schemas.openxmlformats.org/officeDocument/2006/relationships/image" Target="../media/image13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6" Type="http://schemas.openxmlformats.org/officeDocument/2006/relationships/image" Target="../media/image14.pdf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.pdf"/><Relationship Id="rId5" Type="http://schemas.openxmlformats.org/officeDocument/2006/relationships/image" Target="../media/image19.png"/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df"/><Relationship Id="rId3" Type="http://schemas.openxmlformats.org/officeDocument/2006/relationships/image" Target="../media/image17.png"/><Relationship Id="rId6" Type="http://schemas.openxmlformats.org/officeDocument/2006/relationships/image" Target="../media/image20.pdf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24.pdf"/><Relationship Id="rId5" Type="http://schemas.openxmlformats.org/officeDocument/2006/relationships/image" Target="../media/image25.png"/><Relationship Id="rId7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df"/><Relationship Id="rId3" Type="http://schemas.openxmlformats.org/officeDocument/2006/relationships/image" Target="../media/image23.png"/><Relationship Id="rId6" Type="http://schemas.openxmlformats.org/officeDocument/2006/relationships/image" Target="../media/image26.pdf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0.pdf"/><Relationship Id="rId5" Type="http://schemas.openxmlformats.org/officeDocument/2006/relationships/image" Target="../media/image31.png"/><Relationship Id="rId7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df"/><Relationship Id="rId3" Type="http://schemas.openxmlformats.org/officeDocument/2006/relationships/image" Target="../media/image29.png"/><Relationship Id="rId6" Type="http://schemas.openxmlformats.org/officeDocument/2006/relationships/image" Target="../media/image32.pdf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6.pdf"/><Relationship Id="rId5" Type="http://schemas.openxmlformats.org/officeDocument/2006/relationships/image" Target="../media/image37.png"/><Relationship Id="rId7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df"/><Relationship Id="rId3" Type="http://schemas.openxmlformats.org/officeDocument/2006/relationships/image" Target="../media/image35.png"/><Relationship Id="rId6" Type="http://schemas.openxmlformats.org/officeDocument/2006/relationships/image" Target="../media/image38.pd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df"/><Relationship Id="rId4" Type="http://schemas.openxmlformats.org/officeDocument/2006/relationships/image" Target="../media/image41.pdf"/><Relationship Id="rId5" Type="http://schemas.openxmlformats.org/officeDocument/2006/relationships/image" Target="../media/image43.png"/><Relationship Id="rId7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df"/><Relationship Id="rId9" Type="http://schemas.openxmlformats.org/officeDocument/2006/relationships/image" Target="../media/image47.png"/><Relationship Id="rId3" Type="http://schemas.openxmlformats.org/officeDocument/2006/relationships/image" Target="../media/image41.png"/><Relationship Id="rId6" Type="http://schemas.openxmlformats.org/officeDocument/2006/relationships/image" Target="../media/image42.pd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9B39D6-8FF2-FC4D-A64A-41EC787CD686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828800"/>
          </a:xfrm>
          <a:noFill/>
        </p:spPr>
        <p:txBody>
          <a:bodyPr wrap="square" lIns="0" tIns="0" rIns="0" bIns="0"/>
          <a:lstStyle/>
          <a:p>
            <a:pPr eaLnBrk="1" hangingPunct="1"/>
            <a:r>
              <a:rPr lang="en-US" dirty="0" smtClean="0"/>
              <a:t>A Generalized Framework for Auto-tuning Stencil Computations</a:t>
            </a:r>
            <a:endParaRPr lang="en-US" dirty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7315200" cy="2514600"/>
          </a:xfrm>
          <a:noFill/>
        </p:spPr>
        <p:txBody>
          <a:bodyPr/>
          <a:lstStyle/>
          <a:p>
            <a:pPr eaLnBrk="1" hangingPunct="1"/>
            <a:r>
              <a:rPr lang="en-US" sz="2400" dirty="0" err="1" smtClean="0"/>
              <a:t>Shoaib</a:t>
            </a:r>
            <a:r>
              <a:rPr lang="en-US" sz="2400" dirty="0" smtClean="0"/>
              <a:t> Kamil</a:t>
            </a:r>
            <a:r>
              <a:rPr lang="en-US" sz="2400" baseline="30000" dirty="0" smtClean="0"/>
              <a:t>1,3</a:t>
            </a:r>
            <a:r>
              <a:rPr lang="en-US" sz="2400" dirty="0" smtClean="0"/>
              <a:t>, Cy Chan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Samuel Williams</a:t>
            </a:r>
            <a:r>
              <a:rPr lang="en-US" sz="2400" baseline="30000" dirty="0" smtClean="0"/>
              <a:t>1</a:t>
            </a:r>
            <a:r>
              <a:rPr lang="en-US" sz="2400" b="1" dirty="0" smtClean="0"/>
              <a:t>,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smtClean="0"/>
              <a:t>Leonid Oliker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John Shalf</a:t>
            </a:r>
            <a:r>
              <a:rPr lang="en-US" sz="2400" baseline="30000" dirty="0" smtClean="0"/>
              <a:t>1,2</a:t>
            </a:r>
            <a:r>
              <a:rPr lang="en-US" sz="2400" dirty="0" smtClean="0"/>
              <a:t>, Mark Howison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, </a:t>
            </a:r>
          </a:p>
          <a:p>
            <a:pPr eaLnBrk="1" hangingPunct="1"/>
            <a:r>
              <a:rPr lang="en-US" sz="2400" dirty="0" smtClean="0"/>
              <a:t>E. Wes Bethel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Prabhat</a:t>
            </a:r>
            <a:r>
              <a:rPr lang="en-US" sz="2400" baseline="30000" dirty="0" smtClean="0"/>
              <a:t>1</a:t>
            </a:r>
            <a:endParaRPr lang="en-US" sz="2400" dirty="0" smtClean="0"/>
          </a:p>
          <a:p>
            <a:pPr algn="l" eaLnBrk="1" hangingPunct="1"/>
            <a:r>
              <a:rPr lang="en-US" sz="1600" dirty="0" smtClean="0"/>
              <a:t>	</a:t>
            </a:r>
          </a:p>
          <a:p>
            <a:pPr algn="l" eaLnBrk="1" hangingPunct="1"/>
            <a:r>
              <a:rPr lang="en-US" sz="1600" dirty="0" smtClean="0"/>
              <a:t>	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Lawrence Berkeley National Laboratory (LBNL)</a:t>
            </a:r>
          </a:p>
          <a:p>
            <a:pPr algn="l" eaLnBrk="1" hangingPunct="1"/>
            <a:r>
              <a:rPr lang="en-US" sz="1600" dirty="0" smtClean="0"/>
              <a:t>	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National Energy Research Scientific Computing Center (NERSC)</a:t>
            </a:r>
          </a:p>
          <a:p>
            <a:pPr algn="l" eaLnBrk="1" hangingPunct="1"/>
            <a:r>
              <a:rPr lang="en-US" sz="1600" dirty="0" smtClean="0"/>
              <a:t>	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EECS Department, University of California, Berkeley (UCB)</a:t>
            </a:r>
          </a:p>
          <a:p>
            <a:pPr algn="l" eaLnBrk="1" hangingPunct="1"/>
            <a:r>
              <a:rPr lang="en-US" sz="1600" dirty="0" smtClean="0"/>
              <a:t>	</a:t>
            </a:r>
            <a:r>
              <a:rPr lang="en-US" sz="1600" baseline="30000" dirty="0" smtClean="0"/>
              <a:t>4</a:t>
            </a:r>
            <a:r>
              <a:rPr lang="en-US" sz="1600" dirty="0" smtClean="0"/>
              <a:t>CSAIL, Massachusetts Institute of Technology (MIT)</a:t>
            </a:r>
          </a:p>
          <a:p>
            <a:pPr algn="l" eaLnBrk="1" hangingPunct="1"/>
            <a:endParaRPr lang="en-US" sz="2400" dirty="0" smtClean="0"/>
          </a:p>
          <a:p>
            <a:pPr algn="r" eaLnBrk="1" hangingPunct="1"/>
            <a:r>
              <a:rPr lang="en-US" sz="1800" i="1" dirty="0" err="1" smtClean="0"/>
              <a:t>SAKamil@</a:t>
            </a:r>
            <a:r>
              <a:rPr lang="en-US" sz="1800" i="1" dirty="0" err="1"/>
              <a:t>lbl.</a:t>
            </a:r>
            <a:r>
              <a:rPr lang="en-US" sz="1800" i="1" dirty="0" err="1" smtClean="0"/>
              <a:t>gov</a:t>
            </a:r>
            <a:endParaRPr lang="en-US" sz="1800" i="1" dirty="0" smtClean="0"/>
          </a:p>
          <a:p>
            <a:pPr eaLnBrk="1" hangingPunct="1"/>
            <a:endParaRPr lang="en-US" sz="1800" i="1" dirty="0" smtClean="0"/>
          </a:p>
          <a:p>
            <a:pPr eaLnBrk="1" hangingPunct="1"/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575" y="0"/>
            <a:ext cx="6550025" cy="914400"/>
          </a:xfrm>
        </p:spPr>
        <p:txBody>
          <a:bodyPr/>
          <a:lstStyle/>
          <a:p>
            <a:r>
              <a:rPr lang="en-US" dirty="0" smtClean="0"/>
              <a:t>Divergence Differential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6-point stencil on a vector grid, produces a scalar grid</a:t>
            </a:r>
          </a:p>
          <a:p>
            <a:endParaRPr lang="en-US" dirty="0" smtClean="0"/>
          </a:p>
          <a:p>
            <a:r>
              <a:rPr lang="en-US" dirty="0" smtClean="0"/>
              <a:t>Low reuse per component.</a:t>
            </a:r>
          </a:p>
          <a:p>
            <a:r>
              <a:rPr lang="en-US" dirty="0" smtClean="0"/>
              <a:t>Only </a:t>
            </a:r>
            <a:r>
              <a:rPr lang="en-US" dirty="0" err="1" smtClean="0"/>
              <a:t>z</a:t>
            </a:r>
            <a:r>
              <a:rPr lang="en-US" dirty="0" smtClean="0"/>
              <a:t>-component demands a large working set</a:t>
            </a:r>
          </a:p>
          <a:p>
            <a:r>
              <a:rPr lang="en-US" b="1" dirty="0" smtClean="0">
                <a:solidFill>
                  <a:srgbClr val="FF0080"/>
                </a:solidFill>
              </a:rPr>
              <a:t>Memory-intensive</a:t>
            </a:r>
            <a:r>
              <a:rPr lang="en-US" dirty="0" smtClean="0"/>
              <a:t> kernel</a:t>
            </a:r>
          </a:p>
          <a:p>
            <a:r>
              <a:rPr lang="en-US" dirty="0" smtClean="0"/>
              <a:t>Elimination of capacity misses may improve performance by </a:t>
            </a:r>
            <a:r>
              <a:rPr lang="en-US" b="1" dirty="0" smtClean="0">
                <a:solidFill>
                  <a:srgbClr val="0000FF"/>
                </a:solidFill>
              </a:rPr>
              <a:t>40%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4191000" y="3962400"/>
            <a:ext cx="4882896" cy="2441448"/>
            <a:chOff x="2438400" y="76200"/>
            <a:chExt cx="2438400" cy="1219200"/>
          </a:xfrm>
        </p:grpSpPr>
        <p:sp>
          <p:nvSpPr>
            <p:cNvPr id="5" name="Right Arrow 4"/>
            <p:cNvSpPr/>
            <p:nvPr/>
          </p:nvSpPr>
          <p:spPr>
            <a:xfrm>
              <a:off x="3584577" y="762000"/>
              <a:ext cx="301623" cy="304800"/>
            </a:xfrm>
            <a:prstGeom prst="rightArrow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846"/>
            <p:cNvSpPr>
              <a:spLocks noChangeArrowheads="1"/>
            </p:cNvSpPr>
            <p:nvPr/>
          </p:nvSpPr>
          <p:spPr bwMode="auto">
            <a:xfrm flipH="1">
              <a:off x="2667000" y="2286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46"/>
            <p:cNvSpPr>
              <a:spLocks noChangeArrowheads="1"/>
            </p:cNvSpPr>
            <p:nvPr/>
          </p:nvSpPr>
          <p:spPr bwMode="auto">
            <a:xfrm flipH="1">
              <a:off x="2667000" y="3810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49"/>
            <p:cNvSpPr>
              <a:spLocks noChangeArrowheads="1"/>
            </p:cNvSpPr>
            <p:nvPr/>
          </p:nvSpPr>
          <p:spPr bwMode="auto">
            <a:xfrm>
              <a:off x="3200400" y="3810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49"/>
            <p:cNvSpPr>
              <a:spLocks noChangeArrowheads="1"/>
            </p:cNvSpPr>
            <p:nvPr/>
          </p:nvSpPr>
          <p:spPr bwMode="auto">
            <a:xfrm>
              <a:off x="34290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49"/>
            <p:cNvSpPr>
              <a:spLocks noChangeArrowheads="1"/>
            </p:cNvSpPr>
            <p:nvPr/>
          </p:nvSpPr>
          <p:spPr bwMode="auto">
            <a:xfrm>
              <a:off x="37338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49"/>
            <p:cNvSpPr>
              <a:spLocks noChangeArrowheads="1"/>
            </p:cNvSpPr>
            <p:nvPr/>
          </p:nvSpPr>
          <p:spPr bwMode="auto">
            <a:xfrm>
              <a:off x="3962400" y="3810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46"/>
            <p:cNvSpPr>
              <a:spLocks noChangeArrowheads="1"/>
            </p:cNvSpPr>
            <p:nvPr/>
          </p:nvSpPr>
          <p:spPr bwMode="auto">
            <a:xfrm flipH="1">
              <a:off x="2667000" y="5334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49"/>
            <p:cNvSpPr>
              <a:spLocks noChangeArrowheads="1"/>
            </p:cNvSpPr>
            <p:nvPr/>
          </p:nvSpPr>
          <p:spPr bwMode="auto">
            <a:xfrm>
              <a:off x="2667000" y="5334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49"/>
            <p:cNvSpPr>
              <a:spLocks noChangeArrowheads="1"/>
            </p:cNvSpPr>
            <p:nvPr/>
          </p:nvSpPr>
          <p:spPr bwMode="auto">
            <a:xfrm>
              <a:off x="4495800" y="5334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844"/>
            <p:cNvSpPr>
              <a:spLocks noChangeArrowheads="1"/>
            </p:cNvSpPr>
            <p:nvPr/>
          </p:nvSpPr>
          <p:spPr bwMode="auto">
            <a:xfrm>
              <a:off x="2514600" y="3810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845"/>
            <p:cNvSpPr>
              <a:spLocks noChangeArrowheads="1"/>
            </p:cNvSpPr>
            <p:nvPr/>
          </p:nvSpPr>
          <p:spPr bwMode="auto">
            <a:xfrm flipH="1">
              <a:off x="4648200" y="3810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844"/>
            <p:cNvSpPr>
              <a:spLocks noChangeArrowheads="1"/>
            </p:cNvSpPr>
            <p:nvPr/>
          </p:nvSpPr>
          <p:spPr bwMode="auto">
            <a:xfrm>
              <a:off x="2514600" y="5334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845"/>
            <p:cNvSpPr>
              <a:spLocks noChangeArrowheads="1"/>
            </p:cNvSpPr>
            <p:nvPr/>
          </p:nvSpPr>
          <p:spPr bwMode="auto">
            <a:xfrm flipH="1">
              <a:off x="4648200" y="5334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844"/>
            <p:cNvSpPr>
              <a:spLocks noChangeArrowheads="1"/>
            </p:cNvSpPr>
            <p:nvPr/>
          </p:nvSpPr>
          <p:spPr bwMode="auto">
            <a:xfrm>
              <a:off x="2514600" y="2286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845"/>
            <p:cNvSpPr>
              <a:spLocks noChangeArrowheads="1"/>
            </p:cNvSpPr>
            <p:nvPr/>
          </p:nvSpPr>
          <p:spPr bwMode="auto">
            <a:xfrm flipH="1">
              <a:off x="4648200" y="2286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870"/>
            <p:cNvSpPr>
              <a:spLocks/>
            </p:cNvSpPr>
            <p:nvPr/>
          </p:nvSpPr>
          <p:spPr bwMode="auto">
            <a:xfrm rot="5400000">
              <a:off x="3810000" y="0"/>
              <a:ext cx="76200" cy="3810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</p:spPr>
          <p:txBody>
            <a:bodyPr rot="10800000" vert="eaVert"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imes New Roman" pitchFamily="-65" charset="0"/>
              </a:endParaRPr>
            </a:p>
          </p:txBody>
        </p:sp>
        <p:sp>
          <p:nvSpPr>
            <p:cNvPr id="22" name="Text Box 863"/>
            <p:cNvSpPr txBox="1">
              <a:spLocks noChangeArrowheads="1"/>
            </p:cNvSpPr>
            <p:nvPr/>
          </p:nvSpPr>
          <p:spPr bwMode="auto">
            <a:xfrm>
              <a:off x="2514600" y="76200"/>
              <a:ext cx="914400" cy="1524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i="1">
                  <a:latin typeface="Times New Roman" pitchFamily="-65" charset="0"/>
                </a:rPr>
                <a:t>read_array[ ][ ]</a:t>
              </a:r>
            </a:p>
          </p:txBody>
        </p:sp>
        <p:sp>
          <p:nvSpPr>
            <p:cNvPr id="23" name="Text Box 871"/>
            <p:cNvSpPr txBox="1">
              <a:spLocks noChangeArrowheads="1"/>
            </p:cNvSpPr>
            <p:nvPr/>
          </p:nvSpPr>
          <p:spPr bwMode="auto">
            <a:xfrm>
              <a:off x="3657600" y="76200"/>
              <a:ext cx="381000" cy="7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x dimension</a:t>
              </a:r>
            </a:p>
          </p:txBody>
        </p:sp>
        <p:sp>
          <p:nvSpPr>
            <p:cNvPr id="24" name="Rectangle 849"/>
            <p:cNvSpPr>
              <a:spLocks noChangeArrowheads="1"/>
            </p:cNvSpPr>
            <p:nvPr/>
          </p:nvSpPr>
          <p:spPr bwMode="auto">
            <a:xfrm>
              <a:off x="3962400" y="381000"/>
              <a:ext cx="152400" cy="152400"/>
            </a:xfrm>
            <a:prstGeom prst="rect">
              <a:avLst/>
            </a:prstGeom>
            <a:solidFill>
              <a:srgbClr val="008000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849"/>
            <p:cNvSpPr>
              <a:spLocks noChangeArrowheads="1"/>
            </p:cNvSpPr>
            <p:nvPr/>
          </p:nvSpPr>
          <p:spPr bwMode="auto">
            <a:xfrm>
              <a:off x="3733800" y="228600"/>
              <a:ext cx="152400" cy="152400"/>
            </a:xfrm>
            <a:prstGeom prst="rect">
              <a:avLst/>
            </a:prstGeom>
            <a:solidFill>
              <a:srgbClr val="FF0080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849"/>
            <p:cNvSpPr>
              <a:spLocks noChangeArrowheads="1"/>
            </p:cNvSpPr>
            <p:nvPr/>
          </p:nvSpPr>
          <p:spPr bwMode="auto">
            <a:xfrm>
              <a:off x="4495800" y="533400"/>
              <a:ext cx="152400" cy="152400"/>
            </a:xfrm>
            <a:prstGeom prst="rect">
              <a:avLst/>
            </a:prstGeom>
            <a:solidFill>
              <a:srgbClr val="0000FF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49"/>
            <p:cNvSpPr>
              <a:spLocks noChangeArrowheads="1"/>
            </p:cNvSpPr>
            <p:nvPr/>
          </p:nvSpPr>
          <p:spPr bwMode="auto">
            <a:xfrm>
              <a:off x="2667000" y="533400"/>
              <a:ext cx="152400" cy="152400"/>
            </a:xfrm>
            <a:prstGeom prst="rect">
              <a:avLst/>
            </a:prstGeom>
            <a:solidFill>
              <a:srgbClr val="0000FF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849"/>
            <p:cNvSpPr>
              <a:spLocks noChangeArrowheads="1"/>
            </p:cNvSpPr>
            <p:nvPr/>
          </p:nvSpPr>
          <p:spPr bwMode="auto">
            <a:xfrm>
              <a:off x="3429000" y="228600"/>
              <a:ext cx="152400" cy="152400"/>
            </a:xfrm>
            <a:prstGeom prst="rect">
              <a:avLst/>
            </a:prstGeom>
            <a:solidFill>
              <a:srgbClr val="FF0080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49"/>
            <p:cNvSpPr>
              <a:spLocks noChangeArrowheads="1"/>
            </p:cNvSpPr>
            <p:nvPr/>
          </p:nvSpPr>
          <p:spPr bwMode="auto">
            <a:xfrm>
              <a:off x="3200400" y="381000"/>
              <a:ext cx="152400" cy="152400"/>
            </a:xfrm>
            <a:prstGeom prst="rect">
              <a:avLst/>
            </a:prstGeom>
            <a:solidFill>
              <a:srgbClr val="008000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858"/>
            <p:cNvSpPr>
              <a:spLocks noChangeShapeType="1"/>
            </p:cNvSpPr>
            <p:nvPr/>
          </p:nvSpPr>
          <p:spPr bwMode="auto">
            <a:xfrm>
              <a:off x="2514600" y="5334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907"/>
            <p:cNvSpPr>
              <a:spLocks noChangeShapeType="1"/>
            </p:cNvSpPr>
            <p:nvPr/>
          </p:nvSpPr>
          <p:spPr bwMode="auto">
            <a:xfrm>
              <a:off x="2514600" y="381000"/>
              <a:ext cx="2286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857"/>
            <p:cNvSpPr>
              <a:spLocks noChangeShapeType="1"/>
            </p:cNvSpPr>
            <p:nvPr/>
          </p:nvSpPr>
          <p:spPr bwMode="auto">
            <a:xfrm>
              <a:off x="2514600" y="2286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928"/>
            <p:cNvSpPr>
              <a:spLocks noChangeShapeType="1"/>
            </p:cNvSpPr>
            <p:nvPr/>
          </p:nvSpPr>
          <p:spPr bwMode="auto">
            <a:xfrm>
              <a:off x="2440654" y="381000"/>
              <a:ext cx="2436146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858"/>
            <p:cNvSpPr>
              <a:spLocks noChangeShapeType="1"/>
            </p:cNvSpPr>
            <p:nvPr/>
          </p:nvSpPr>
          <p:spPr bwMode="auto">
            <a:xfrm>
              <a:off x="2514600" y="6858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907"/>
            <p:cNvSpPr>
              <a:spLocks noChangeShapeType="1"/>
            </p:cNvSpPr>
            <p:nvPr/>
          </p:nvSpPr>
          <p:spPr bwMode="auto">
            <a:xfrm>
              <a:off x="2514600" y="533400"/>
              <a:ext cx="2286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928"/>
            <p:cNvSpPr>
              <a:spLocks noChangeShapeType="1"/>
            </p:cNvSpPr>
            <p:nvPr/>
          </p:nvSpPr>
          <p:spPr bwMode="auto">
            <a:xfrm>
              <a:off x="2440654" y="533400"/>
              <a:ext cx="2436146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844"/>
            <p:cNvSpPr>
              <a:spLocks noChangeArrowheads="1"/>
            </p:cNvSpPr>
            <p:nvPr/>
          </p:nvSpPr>
          <p:spPr bwMode="auto">
            <a:xfrm>
              <a:off x="2514600" y="11430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845"/>
            <p:cNvSpPr>
              <a:spLocks noChangeArrowheads="1"/>
            </p:cNvSpPr>
            <p:nvPr/>
          </p:nvSpPr>
          <p:spPr bwMode="auto">
            <a:xfrm flipH="1">
              <a:off x="4648200" y="11430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846"/>
            <p:cNvSpPr>
              <a:spLocks noChangeArrowheads="1"/>
            </p:cNvSpPr>
            <p:nvPr/>
          </p:nvSpPr>
          <p:spPr bwMode="auto">
            <a:xfrm flipH="1">
              <a:off x="2667000" y="11430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849"/>
            <p:cNvSpPr>
              <a:spLocks noChangeArrowheads="1"/>
            </p:cNvSpPr>
            <p:nvPr/>
          </p:nvSpPr>
          <p:spPr bwMode="auto">
            <a:xfrm>
              <a:off x="3581400" y="11430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858"/>
            <p:cNvSpPr>
              <a:spLocks noChangeShapeType="1"/>
            </p:cNvSpPr>
            <p:nvPr/>
          </p:nvSpPr>
          <p:spPr bwMode="auto">
            <a:xfrm>
              <a:off x="2514600" y="11430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858"/>
            <p:cNvSpPr>
              <a:spLocks noChangeShapeType="1"/>
            </p:cNvSpPr>
            <p:nvPr/>
          </p:nvSpPr>
          <p:spPr bwMode="auto">
            <a:xfrm>
              <a:off x="2514600" y="12954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863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914400" cy="1524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i="1">
                  <a:latin typeface="Times New Roman" pitchFamily="-65" charset="0"/>
                </a:rPr>
                <a:t>write_array[ ]</a:t>
              </a:r>
            </a:p>
          </p:txBody>
        </p:sp>
        <p:sp>
          <p:nvSpPr>
            <p:cNvPr id="44" name="AutoShape 870"/>
            <p:cNvSpPr>
              <a:spLocks/>
            </p:cNvSpPr>
            <p:nvPr/>
          </p:nvSpPr>
          <p:spPr bwMode="auto">
            <a:xfrm rot="16200000" flipV="1">
              <a:off x="3162300" y="266700"/>
              <a:ext cx="76200" cy="914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</p:spPr>
          <p:txBody>
            <a:bodyPr rot="10800000" vert="eaVert"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imes New Roman" pitchFamily="-65" charset="0"/>
              </a:endParaRPr>
            </a:p>
          </p:txBody>
        </p:sp>
        <p:sp>
          <p:nvSpPr>
            <p:cNvPr id="45" name="Text Box 871"/>
            <p:cNvSpPr txBox="1">
              <a:spLocks noChangeArrowheads="1"/>
            </p:cNvSpPr>
            <p:nvPr/>
          </p:nvSpPr>
          <p:spPr bwMode="auto">
            <a:xfrm>
              <a:off x="2971800" y="762000"/>
              <a:ext cx="457200" cy="7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xy product</a:t>
              </a:r>
            </a:p>
          </p:txBody>
        </p:sp>
        <p:sp>
          <p:nvSpPr>
            <p:cNvPr id="46" name="Freeform 45"/>
            <p:cNvSpPr/>
            <p:nvPr/>
          </p:nvSpPr>
          <p:spPr>
            <a:xfrm>
              <a:off x="3276600" y="455612"/>
              <a:ext cx="379412" cy="611188"/>
            </a:xfrm>
            <a:custGeom>
              <a:avLst/>
              <a:gdLst>
                <a:gd name="connsiteX0" fmla="*/ 0 w 136966"/>
                <a:gd name="connsiteY0" fmla="*/ 0 h 616344"/>
                <a:gd name="connsiteX1" fmla="*/ 99612 w 136966"/>
                <a:gd name="connsiteY1" fmla="*/ 392219 h 616344"/>
                <a:gd name="connsiteX2" fmla="*/ 136966 w 136966"/>
                <a:gd name="connsiteY2" fmla="*/ 616344 h 61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966" h="616344">
                  <a:moveTo>
                    <a:pt x="0" y="0"/>
                  </a:moveTo>
                  <a:cubicBezTo>
                    <a:pt x="38392" y="144747"/>
                    <a:pt x="76784" y="289495"/>
                    <a:pt x="99612" y="392219"/>
                  </a:cubicBezTo>
                  <a:cubicBezTo>
                    <a:pt x="122440" y="494943"/>
                    <a:pt x="136966" y="616344"/>
                    <a:pt x="136966" y="616344"/>
                  </a:cubicBezTo>
                </a:path>
              </a:pathLst>
            </a:custGeom>
            <a:ln w="12700">
              <a:solidFill>
                <a:schemeClr val="tx1"/>
              </a:solidFill>
              <a:headEnd type="oval" w="sm" len="sm"/>
              <a:tailEnd type="none" w="sm" len="sm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 flipH="1">
              <a:off x="3657600" y="455612"/>
              <a:ext cx="381000" cy="611188"/>
            </a:xfrm>
            <a:custGeom>
              <a:avLst/>
              <a:gdLst>
                <a:gd name="connsiteX0" fmla="*/ 0 w 136966"/>
                <a:gd name="connsiteY0" fmla="*/ 0 h 616344"/>
                <a:gd name="connsiteX1" fmla="*/ 99612 w 136966"/>
                <a:gd name="connsiteY1" fmla="*/ 392219 h 616344"/>
                <a:gd name="connsiteX2" fmla="*/ 136966 w 136966"/>
                <a:gd name="connsiteY2" fmla="*/ 616344 h 61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966" h="616344">
                  <a:moveTo>
                    <a:pt x="0" y="0"/>
                  </a:moveTo>
                  <a:cubicBezTo>
                    <a:pt x="38392" y="144747"/>
                    <a:pt x="76784" y="289495"/>
                    <a:pt x="99612" y="392219"/>
                  </a:cubicBezTo>
                  <a:cubicBezTo>
                    <a:pt x="122440" y="494943"/>
                    <a:pt x="136966" y="616344"/>
                    <a:pt x="136966" y="616344"/>
                  </a:cubicBezTo>
                </a:path>
              </a:pathLst>
            </a:custGeom>
            <a:ln w="12700">
              <a:solidFill>
                <a:schemeClr val="tx1"/>
              </a:solidFill>
              <a:headEnd type="oval" w="sm" len="sm"/>
              <a:tailEnd type="none" w="sm" len="sm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05200" y="302418"/>
              <a:ext cx="152400" cy="764382"/>
            </a:xfrm>
            <a:custGeom>
              <a:avLst/>
              <a:gdLst>
                <a:gd name="connsiteX0" fmla="*/ 0 w 136966"/>
                <a:gd name="connsiteY0" fmla="*/ 0 h 616344"/>
                <a:gd name="connsiteX1" fmla="*/ 99612 w 136966"/>
                <a:gd name="connsiteY1" fmla="*/ 392219 h 616344"/>
                <a:gd name="connsiteX2" fmla="*/ 136966 w 136966"/>
                <a:gd name="connsiteY2" fmla="*/ 616344 h 61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966" h="616344">
                  <a:moveTo>
                    <a:pt x="0" y="0"/>
                  </a:moveTo>
                  <a:cubicBezTo>
                    <a:pt x="38392" y="144747"/>
                    <a:pt x="76784" y="289495"/>
                    <a:pt x="99612" y="392219"/>
                  </a:cubicBezTo>
                  <a:cubicBezTo>
                    <a:pt x="122440" y="494943"/>
                    <a:pt x="136966" y="616344"/>
                    <a:pt x="136966" y="616344"/>
                  </a:cubicBezTo>
                </a:path>
              </a:pathLst>
            </a:custGeom>
            <a:ln w="12700">
              <a:solidFill>
                <a:schemeClr val="tx1"/>
              </a:solidFill>
              <a:headEnd type="oval" w="sm" len="sm"/>
              <a:tailEnd type="none" w="sm" len="sm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 flipH="1">
              <a:off x="3656806" y="304800"/>
              <a:ext cx="153194" cy="764524"/>
            </a:xfrm>
            <a:custGeom>
              <a:avLst/>
              <a:gdLst>
                <a:gd name="connsiteX0" fmla="*/ 0 w 136966"/>
                <a:gd name="connsiteY0" fmla="*/ 0 h 616344"/>
                <a:gd name="connsiteX1" fmla="*/ 99612 w 136966"/>
                <a:gd name="connsiteY1" fmla="*/ 392219 h 616344"/>
                <a:gd name="connsiteX2" fmla="*/ 136966 w 136966"/>
                <a:gd name="connsiteY2" fmla="*/ 616344 h 61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966" h="616344">
                  <a:moveTo>
                    <a:pt x="0" y="0"/>
                  </a:moveTo>
                  <a:cubicBezTo>
                    <a:pt x="38392" y="144747"/>
                    <a:pt x="76784" y="289495"/>
                    <a:pt x="99612" y="392219"/>
                  </a:cubicBezTo>
                  <a:cubicBezTo>
                    <a:pt x="122440" y="494943"/>
                    <a:pt x="136966" y="616344"/>
                    <a:pt x="136966" y="616344"/>
                  </a:cubicBezTo>
                </a:path>
              </a:pathLst>
            </a:custGeom>
            <a:ln w="12700">
              <a:solidFill>
                <a:schemeClr val="tx1"/>
              </a:solidFill>
              <a:headEnd type="oval" w="sm" len="sm"/>
              <a:tailEnd type="none" w="sm" len="sm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 flipH="1">
              <a:off x="3654424" y="608012"/>
              <a:ext cx="914400" cy="458788"/>
            </a:xfrm>
            <a:custGeom>
              <a:avLst/>
              <a:gdLst>
                <a:gd name="connsiteX0" fmla="*/ 0 w 136966"/>
                <a:gd name="connsiteY0" fmla="*/ 0 h 616344"/>
                <a:gd name="connsiteX1" fmla="*/ 99612 w 136966"/>
                <a:gd name="connsiteY1" fmla="*/ 392219 h 616344"/>
                <a:gd name="connsiteX2" fmla="*/ 136966 w 136966"/>
                <a:gd name="connsiteY2" fmla="*/ 616344 h 61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966" h="616344">
                  <a:moveTo>
                    <a:pt x="0" y="0"/>
                  </a:moveTo>
                  <a:cubicBezTo>
                    <a:pt x="38392" y="144747"/>
                    <a:pt x="76784" y="289495"/>
                    <a:pt x="99612" y="392219"/>
                  </a:cubicBezTo>
                  <a:cubicBezTo>
                    <a:pt x="122440" y="494943"/>
                    <a:pt x="136966" y="616344"/>
                    <a:pt x="136966" y="616344"/>
                  </a:cubicBezTo>
                </a:path>
              </a:pathLst>
            </a:custGeom>
            <a:ln w="12700">
              <a:solidFill>
                <a:schemeClr val="tx1"/>
              </a:solidFill>
              <a:headEnd type="oval" w="sm" len="sm"/>
              <a:tailEnd type="none" w="sm" len="sm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741612" y="609600"/>
              <a:ext cx="912812" cy="458788"/>
            </a:xfrm>
            <a:custGeom>
              <a:avLst/>
              <a:gdLst>
                <a:gd name="connsiteX0" fmla="*/ 0 w 136966"/>
                <a:gd name="connsiteY0" fmla="*/ 0 h 616344"/>
                <a:gd name="connsiteX1" fmla="*/ 99612 w 136966"/>
                <a:gd name="connsiteY1" fmla="*/ 392219 h 616344"/>
                <a:gd name="connsiteX2" fmla="*/ 136966 w 136966"/>
                <a:gd name="connsiteY2" fmla="*/ 616344 h 61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966" h="616344">
                  <a:moveTo>
                    <a:pt x="0" y="0"/>
                  </a:moveTo>
                  <a:cubicBezTo>
                    <a:pt x="38392" y="144747"/>
                    <a:pt x="76784" y="289495"/>
                    <a:pt x="99612" y="392219"/>
                  </a:cubicBezTo>
                  <a:cubicBezTo>
                    <a:pt x="122440" y="494943"/>
                    <a:pt x="136966" y="616344"/>
                    <a:pt x="136966" y="616344"/>
                  </a:cubicBezTo>
                </a:path>
              </a:pathLst>
            </a:custGeom>
            <a:ln w="12700">
              <a:solidFill>
                <a:schemeClr val="tx1"/>
              </a:solidFill>
              <a:headEnd type="oval" w="sm" len="sm"/>
              <a:tailEnd type="none" w="sm" len="sm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10800000" flipV="1">
              <a:off x="3654424" y="1065212"/>
              <a:ext cx="3176" cy="153988"/>
            </a:xfrm>
            <a:prstGeom prst="line">
              <a:avLst/>
            </a:prstGeom>
            <a:ln w="12700">
              <a:solidFill>
                <a:schemeClr val="tx1"/>
              </a:solidFill>
              <a:headEnd type="oval" w="med" len="med"/>
              <a:tailEnd type="stealth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 Box 915"/>
            <p:cNvSpPr txBox="1">
              <a:spLocks noChangeArrowheads="1"/>
            </p:cNvSpPr>
            <p:nvPr/>
          </p:nvSpPr>
          <p:spPr bwMode="auto">
            <a:xfrm>
              <a:off x="2438400" y="2286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x</a:t>
              </a:r>
            </a:p>
          </p:txBody>
        </p:sp>
        <p:sp>
          <p:nvSpPr>
            <p:cNvPr id="54" name="Text Box 916"/>
            <p:cNvSpPr txBox="1">
              <a:spLocks noChangeArrowheads="1"/>
            </p:cNvSpPr>
            <p:nvPr/>
          </p:nvSpPr>
          <p:spPr bwMode="auto">
            <a:xfrm>
              <a:off x="2438400" y="3810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y</a:t>
              </a:r>
            </a:p>
          </p:txBody>
        </p:sp>
        <p:sp>
          <p:nvSpPr>
            <p:cNvPr id="55" name="Text Box 916"/>
            <p:cNvSpPr txBox="1">
              <a:spLocks noChangeArrowheads="1"/>
            </p:cNvSpPr>
            <p:nvPr/>
          </p:nvSpPr>
          <p:spPr bwMode="auto">
            <a:xfrm>
              <a:off x="2438400" y="5334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z</a:t>
              </a:r>
            </a:p>
          </p:txBody>
        </p:sp>
        <p:sp>
          <p:nvSpPr>
            <p:cNvPr id="56" name="Text Box 916"/>
            <p:cNvSpPr txBox="1">
              <a:spLocks noChangeArrowheads="1"/>
            </p:cNvSpPr>
            <p:nvPr/>
          </p:nvSpPr>
          <p:spPr bwMode="auto">
            <a:xfrm>
              <a:off x="2438400" y="11430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u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90600" y="3962400"/>
            <a:ext cx="2362200" cy="2133600"/>
            <a:chOff x="6553200" y="2286000"/>
            <a:chExt cx="2362200" cy="2133600"/>
          </a:xfrm>
        </p:grpSpPr>
        <p:cxnSp>
          <p:nvCxnSpPr>
            <p:cNvPr id="72" name="Straight Connector 71"/>
            <p:cNvCxnSpPr/>
            <p:nvPr/>
          </p:nvCxnSpPr>
          <p:spPr bwMode="auto">
            <a:xfrm>
              <a:off x="6710362" y="3124200"/>
              <a:ext cx="1519238" cy="76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6553200" y="3504406"/>
              <a:ext cx="18288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6553200" y="3505200"/>
              <a:ext cx="18288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84582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i+1,j,k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5532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i-1,j,k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781800" y="2819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i,j+1,k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543800" y="22860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i,j,k+1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543800" y="41148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i,j,k-1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305800" y="3581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i,j-1,k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Differential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6-point stencil on a scalar grid, produces a vector grid</a:t>
            </a:r>
          </a:p>
          <a:p>
            <a:endParaRPr lang="en-US" dirty="0" smtClean="0"/>
          </a:p>
          <a:p>
            <a:r>
              <a:rPr lang="en-US" dirty="0" smtClean="0"/>
              <a:t>High reuse (like </a:t>
            </a:r>
            <a:r>
              <a:rPr lang="en-US" dirty="0" err="1" smtClean="0"/>
              <a:t>laplacian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 working set size</a:t>
            </a:r>
          </a:p>
          <a:p>
            <a:r>
              <a:rPr lang="en-US" dirty="0" smtClean="0"/>
              <a:t>three write streams (+ write allocation streams) = 7 total streams</a:t>
            </a:r>
          </a:p>
          <a:p>
            <a:r>
              <a:rPr lang="en-US" b="1" dirty="0" smtClean="0">
                <a:solidFill>
                  <a:srgbClr val="FF0080"/>
                </a:solidFill>
              </a:rPr>
              <a:t>Memory-intensive</a:t>
            </a:r>
            <a:r>
              <a:rPr lang="en-US" dirty="0" smtClean="0"/>
              <a:t> kernel</a:t>
            </a:r>
          </a:p>
          <a:p>
            <a:r>
              <a:rPr lang="en-US" dirty="0" smtClean="0"/>
              <a:t>Elimination of capacity misses may improve performance by </a:t>
            </a:r>
            <a:r>
              <a:rPr lang="en-US" b="1" dirty="0" smtClean="0">
                <a:solidFill>
                  <a:srgbClr val="0000FF"/>
                </a:solidFill>
              </a:rPr>
              <a:t>30%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4" name="Group 53"/>
          <p:cNvGrpSpPr>
            <a:grpSpLocks noChangeAspect="1"/>
          </p:cNvGrpSpPr>
          <p:nvPr/>
        </p:nvGrpSpPr>
        <p:grpSpPr>
          <a:xfrm>
            <a:off x="4191000" y="3962400"/>
            <a:ext cx="4730306" cy="2441448"/>
            <a:chOff x="4876800" y="76200"/>
            <a:chExt cx="2362200" cy="1219200"/>
          </a:xfrm>
        </p:grpSpPr>
        <p:sp>
          <p:nvSpPr>
            <p:cNvPr id="5" name="Right Arrow 4"/>
            <p:cNvSpPr/>
            <p:nvPr/>
          </p:nvSpPr>
          <p:spPr>
            <a:xfrm>
              <a:off x="6022977" y="457200"/>
              <a:ext cx="301623" cy="304800"/>
            </a:xfrm>
            <a:prstGeom prst="rightArrow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846"/>
            <p:cNvSpPr>
              <a:spLocks noChangeArrowheads="1"/>
            </p:cNvSpPr>
            <p:nvPr/>
          </p:nvSpPr>
          <p:spPr bwMode="auto">
            <a:xfrm flipH="1">
              <a:off x="5105400" y="8382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46"/>
            <p:cNvSpPr>
              <a:spLocks noChangeArrowheads="1"/>
            </p:cNvSpPr>
            <p:nvPr/>
          </p:nvSpPr>
          <p:spPr bwMode="auto">
            <a:xfrm flipH="1">
              <a:off x="5105400" y="9906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49"/>
            <p:cNvSpPr>
              <a:spLocks noChangeArrowheads="1"/>
            </p:cNvSpPr>
            <p:nvPr/>
          </p:nvSpPr>
          <p:spPr bwMode="auto">
            <a:xfrm>
              <a:off x="6019800" y="8382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49"/>
            <p:cNvSpPr>
              <a:spLocks noChangeArrowheads="1"/>
            </p:cNvSpPr>
            <p:nvPr/>
          </p:nvSpPr>
          <p:spPr bwMode="auto">
            <a:xfrm>
              <a:off x="6019800" y="990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46"/>
            <p:cNvSpPr>
              <a:spLocks noChangeArrowheads="1"/>
            </p:cNvSpPr>
            <p:nvPr/>
          </p:nvSpPr>
          <p:spPr bwMode="auto">
            <a:xfrm flipH="1">
              <a:off x="5105400" y="11430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49"/>
            <p:cNvSpPr>
              <a:spLocks noChangeArrowheads="1"/>
            </p:cNvSpPr>
            <p:nvPr/>
          </p:nvSpPr>
          <p:spPr bwMode="auto">
            <a:xfrm>
              <a:off x="6019800" y="11430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noFill/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44"/>
            <p:cNvSpPr>
              <a:spLocks noChangeArrowheads="1"/>
            </p:cNvSpPr>
            <p:nvPr/>
          </p:nvSpPr>
          <p:spPr bwMode="auto">
            <a:xfrm>
              <a:off x="4953000" y="9906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45"/>
            <p:cNvSpPr>
              <a:spLocks noChangeArrowheads="1"/>
            </p:cNvSpPr>
            <p:nvPr/>
          </p:nvSpPr>
          <p:spPr bwMode="auto">
            <a:xfrm flipH="1">
              <a:off x="7086600" y="9906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44"/>
            <p:cNvSpPr>
              <a:spLocks noChangeArrowheads="1"/>
            </p:cNvSpPr>
            <p:nvPr/>
          </p:nvSpPr>
          <p:spPr bwMode="auto">
            <a:xfrm>
              <a:off x="4953000" y="11430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845"/>
            <p:cNvSpPr>
              <a:spLocks noChangeArrowheads="1"/>
            </p:cNvSpPr>
            <p:nvPr/>
          </p:nvSpPr>
          <p:spPr bwMode="auto">
            <a:xfrm flipH="1">
              <a:off x="7086600" y="11430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844"/>
            <p:cNvSpPr>
              <a:spLocks noChangeArrowheads="1"/>
            </p:cNvSpPr>
            <p:nvPr/>
          </p:nvSpPr>
          <p:spPr bwMode="auto">
            <a:xfrm>
              <a:off x="4953000" y="8382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845"/>
            <p:cNvSpPr>
              <a:spLocks noChangeArrowheads="1"/>
            </p:cNvSpPr>
            <p:nvPr/>
          </p:nvSpPr>
          <p:spPr bwMode="auto">
            <a:xfrm flipH="1">
              <a:off x="7086600" y="8382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870"/>
            <p:cNvSpPr>
              <a:spLocks/>
            </p:cNvSpPr>
            <p:nvPr/>
          </p:nvSpPr>
          <p:spPr bwMode="auto">
            <a:xfrm rot="5400000">
              <a:off x="6248400" y="0"/>
              <a:ext cx="76200" cy="3810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</p:spPr>
          <p:txBody>
            <a:bodyPr rot="10800000" vert="eaVert"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imes New Roman" pitchFamily="-65" charset="0"/>
              </a:endParaRPr>
            </a:p>
          </p:txBody>
        </p:sp>
        <p:sp>
          <p:nvSpPr>
            <p:cNvPr id="19" name="Text Box 863"/>
            <p:cNvSpPr txBox="1">
              <a:spLocks noChangeArrowheads="1"/>
            </p:cNvSpPr>
            <p:nvPr/>
          </p:nvSpPr>
          <p:spPr bwMode="auto">
            <a:xfrm>
              <a:off x="4953000" y="685800"/>
              <a:ext cx="914400" cy="1524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i="1">
                  <a:latin typeface="Times New Roman" pitchFamily="-65" charset="0"/>
                </a:rPr>
                <a:t>write_array[ ][ ]</a:t>
              </a:r>
            </a:p>
          </p:txBody>
        </p:sp>
        <p:sp>
          <p:nvSpPr>
            <p:cNvPr id="20" name="Text Box 871"/>
            <p:cNvSpPr txBox="1">
              <a:spLocks noChangeArrowheads="1"/>
            </p:cNvSpPr>
            <p:nvPr/>
          </p:nvSpPr>
          <p:spPr bwMode="auto">
            <a:xfrm>
              <a:off x="6096000" y="76200"/>
              <a:ext cx="381000" cy="7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x dimension</a:t>
              </a:r>
            </a:p>
          </p:txBody>
        </p:sp>
        <p:sp>
          <p:nvSpPr>
            <p:cNvPr id="21" name="Rectangle 849"/>
            <p:cNvSpPr>
              <a:spLocks noChangeArrowheads="1"/>
            </p:cNvSpPr>
            <p:nvPr/>
          </p:nvSpPr>
          <p:spPr bwMode="auto">
            <a:xfrm>
              <a:off x="6019800" y="1143000"/>
              <a:ext cx="152400" cy="152400"/>
            </a:xfrm>
            <a:prstGeom prst="rect">
              <a:avLst/>
            </a:prstGeom>
            <a:solidFill>
              <a:srgbClr val="0000FF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849"/>
            <p:cNvSpPr>
              <a:spLocks noChangeArrowheads="1"/>
            </p:cNvSpPr>
            <p:nvPr/>
          </p:nvSpPr>
          <p:spPr bwMode="auto">
            <a:xfrm>
              <a:off x="6019800" y="838200"/>
              <a:ext cx="152400" cy="152400"/>
            </a:xfrm>
            <a:prstGeom prst="rect">
              <a:avLst/>
            </a:prstGeom>
            <a:solidFill>
              <a:srgbClr val="FF0080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849"/>
            <p:cNvSpPr>
              <a:spLocks noChangeArrowheads="1"/>
            </p:cNvSpPr>
            <p:nvPr/>
          </p:nvSpPr>
          <p:spPr bwMode="auto">
            <a:xfrm>
              <a:off x="6019800" y="990600"/>
              <a:ext cx="152400" cy="152400"/>
            </a:xfrm>
            <a:prstGeom prst="rect">
              <a:avLst/>
            </a:prstGeom>
            <a:solidFill>
              <a:srgbClr val="008000">
                <a:alpha val="50000"/>
              </a:srgbClr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858"/>
            <p:cNvSpPr>
              <a:spLocks noChangeShapeType="1"/>
            </p:cNvSpPr>
            <p:nvPr/>
          </p:nvSpPr>
          <p:spPr bwMode="auto">
            <a:xfrm>
              <a:off x="4953000" y="11430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907"/>
            <p:cNvSpPr>
              <a:spLocks noChangeShapeType="1"/>
            </p:cNvSpPr>
            <p:nvPr/>
          </p:nvSpPr>
          <p:spPr bwMode="auto">
            <a:xfrm>
              <a:off x="4953000" y="990600"/>
              <a:ext cx="2286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857"/>
            <p:cNvSpPr>
              <a:spLocks noChangeShapeType="1"/>
            </p:cNvSpPr>
            <p:nvPr/>
          </p:nvSpPr>
          <p:spPr bwMode="auto">
            <a:xfrm>
              <a:off x="4953000" y="8382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858"/>
            <p:cNvSpPr>
              <a:spLocks noChangeShapeType="1"/>
            </p:cNvSpPr>
            <p:nvPr/>
          </p:nvSpPr>
          <p:spPr bwMode="auto">
            <a:xfrm>
              <a:off x="4953000" y="12954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907"/>
            <p:cNvSpPr>
              <a:spLocks noChangeShapeType="1"/>
            </p:cNvSpPr>
            <p:nvPr/>
          </p:nvSpPr>
          <p:spPr bwMode="auto">
            <a:xfrm>
              <a:off x="4953000" y="1143000"/>
              <a:ext cx="2286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44"/>
            <p:cNvSpPr>
              <a:spLocks noChangeArrowheads="1"/>
            </p:cNvSpPr>
            <p:nvPr/>
          </p:nvSpPr>
          <p:spPr bwMode="auto">
            <a:xfrm>
              <a:off x="4953000" y="2286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845"/>
            <p:cNvSpPr>
              <a:spLocks noChangeArrowheads="1"/>
            </p:cNvSpPr>
            <p:nvPr/>
          </p:nvSpPr>
          <p:spPr bwMode="auto">
            <a:xfrm flipH="1">
              <a:off x="7086600" y="2286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846"/>
            <p:cNvSpPr>
              <a:spLocks noChangeArrowheads="1"/>
            </p:cNvSpPr>
            <p:nvPr/>
          </p:nvSpPr>
          <p:spPr bwMode="auto">
            <a:xfrm flipH="1">
              <a:off x="5105400" y="2286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863"/>
            <p:cNvSpPr txBox="1">
              <a:spLocks noChangeArrowheads="1"/>
            </p:cNvSpPr>
            <p:nvPr/>
          </p:nvSpPr>
          <p:spPr bwMode="auto">
            <a:xfrm>
              <a:off x="4953000" y="76200"/>
              <a:ext cx="914400" cy="1524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i="1">
                  <a:latin typeface="Times New Roman" pitchFamily="-65" charset="0"/>
                </a:rPr>
                <a:t>read_array[ ]</a:t>
              </a:r>
            </a:p>
          </p:txBody>
        </p:sp>
        <p:sp>
          <p:nvSpPr>
            <p:cNvPr id="33" name="Text Box 871"/>
            <p:cNvSpPr txBox="1">
              <a:spLocks noChangeArrowheads="1"/>
            </p:cNvSpPr>
            <p:nvPr/>
          </p:nvSpPr>
          <p:spPr bwMode="auto">
            <a:xfrm>
              <a:off x="5410200" y="457200"/>
              <a:ext cx="457200" cy="7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xy product</a:t>
              </a:r>
            </a:p>
          </p:txBody>
        </p:sp>
        <p:sp>
          <p:nvSpPr>
            <p:cNvPr id="34" name="Rectangle 849"/>
            <p:cNvSpPr>
              <a:spLocks noChangeArrowheads="1"/>
            </p:cNvSpPr>
            <p:nvPr/>
          </p:nvSpPr>
          <p:spPr bwMode="auto">
            <a:xfrm>
              <a:off x="64008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849"/>
            <p:cNvSpPr>
              <a:spLocks noChangeArrowheads="1"/>
            </p:cNvSpPr>
            <p:nvPr/>
          </p:nvSpPr>
          <p:spPr bwMode="auto">
            <a:xfrm>
              <a:off x="61722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849"/>
            <p:cNvSpPr>
              <a:spLocks noChangeArrowheads="1"/>
            </p:cNvSpPr>
            <p:nvPr/>
          </p:nvSpPr>
          <p:spPr bwMode="auto">
            <a:xfrm>
              <a:off x="69342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849"/>
            <p:cNvSpPr>
              <a:spLocks noChangeArrowheads="1"/>
            </p:cNvSpPr>
            <p:nvPr/>
          </p:nvSpPr>
          <p:spPr bwMode="auto">
            <a:xfrm>
              <a:off x="51054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849"/>
            <p:cNvSpPr>
              <a:spLocks noChangeArrowheads="1"/>
            </p:cNvSpPr>
            <p:nvPr/>
          </p:nvSpPr>
          <p:spPr bwMode="auto">
            <a:xfrm>
              <a:off x="58674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849"/>
            <p:cNvSpPr>
              <a:spLocks noChangeArrowheads="1"/>
            </p:cNvSpPr>
            <p:nvPr/>
          </p:nvSpPr>
          <p:spPr bwMode="auto">
            <a:xfrm>
              <a:off x="56388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858"/>
            <p:cNvSpPr>
              <a:spLocks noChangeShapeType="1"/>
            </p:cNvSpPr>
            <p:nvPr/>
          </p:nvSpPr>
          <p:spPr bwMode="auto">
            <a:xfrm>
              <a:off x="4953000" y="3810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870"/>
            <p:cNvSpPr>
              <a:spLocks/>
            </p:cNvSpPr>
            <p:nvPr/>
          </p:nvSpPr>
          <p:spPr bwMode="auto">
            <a:xfrm rot="16200000" flipV="1">
              <a:off x="5600700" y="-38100"/>
              <a:ext cx="76200" cy="914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</p:spPr>
          <p:txBody>
            <a:bodyPr rot="10800000" vert="eaVert"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imes New Roman" pitchFamily="-65" charset="0"/>
              </a:endParaRPr>
            </a:p>
          </p:txBody>
        </p:sp>
        <p:sp>
          <p:nvSpPr>
            <p:cNvPr id="42" name="Line 858"/>
            <p:cNvSpPr>
              <a:spLocks noChangeShapeType="1"/>
            </p:cNvSpPr>
            <p:nvPr/>
          </p:nvSpPr>
          <p:spPr bwMode="auto">
            <a:xfrm>
              <a:off x="4953000" y="2286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915"/>
            <p:cNvSpPr txBox="1">
              <a:spLocks noChangeArrowheads="1"/>
            </p:cNvSpPr>
            <p:nvPr/>
          </p:nvSpPr>
          <p:spPr bwMode="auto">
            <a:xfrm>
              <a:off x="4876800" y="8382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x</a:t>
              </a:r>
            </a:p>
          </p:txBody>
        </p:sp>
        <p:sp>
          <p:nvSpPr>
            <p:cNvPr id="44" name="Text Box 916"/>
            <p:cNvSpPr txBox="1">
              <a:spLocks noChangeArrowheads="1"/>
            </p:cNvSpPr>
            <p:nvPr/>
          </p:nvSpPr>
          <p:spPr bwMode="auto">
            <a:xfrm>
              <a:off x="4876800" y="9906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y</a:t>
              </a:r>
            </a:p>
          </p:txBody>
        </p:sp>
        <p:sp>
          <p:nvSpPr>
            <p:cNvPr id="45" name="Text Box 916"/>
            <p:cNvSpPr txBox="1">
              <a:spLocks noChangeArrowheads="1"/>
            </p:cNvSpPr>
            <p:nvPr/>
          </p:nvSpPr>
          <p:spPr bwMode="auto">
            <a:xfrm>
              <a:off x="4876800" y="11430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z</a:t>
              </a:r>
            </a:p>
          </p:txBody>
        </p:sp>
        <p:sp>
          <p:nvSpPr>
            <p:cNvPr id="46" name="Text Box 916"/>
            <p:cNvSpPr txBox="1">
              <a:spLocks noChangeArrowheads="1"/>
            </p:cNvSpPr>
            <p:nvPr/>
          </p:nvSpPr>
          <p:spPr bwMode="auto">
            <a:xfrm>
              <a:off x="4876800" y="2286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u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5181600" y="304800"/>
              <a:ext cx="1828800" cy="916783"/>
              <a:chOff x="5181600" y="304800"/>
              <a:chExt cx="1828800" cy="916783"/>
            </a:xfrm>
          </p:grpSpPr>
          <p:sp>
            <p:nvSpPr>
              <p:cNvPr id="48" name="Freeform 47"/>
              <p:cNvSpPr/>
              <p:nvPr/>
            </p:nvSpPr>
            <p:spPr>
              <a:xfrm>
                <a:off x="5715000" y="306388"/>
                <a:ext cx="338328" cy="765318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rgbClr val="008000"/>
                </a:solidFill>
                <a:headEnd type="oval" w="sm" len="sm"/>
                <a:tailEnd type="stealth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 48"/>
              <p:cNvSpPr/>
              <p:nvPr/>
            </p:nvSpPr>
            <p:spPr>
              <a:xfrm flipH="1">
                <a:off x="6138672" y="306388"/>
                <a:ext cx="338328" cy="765318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rgbClr val="008000"/>
                </a:solidFill>
                <a:headEnd type="oval" w="sm" len="sm"/>
                <a:tailEnd type="stealth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5943600" y="304800"/>
                <a:ext cx="109728" cy="611982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rgbClr val="FF0080"/>
                </a:solidFill>
                <a:headEnd type="oval" w="sm" len="sm"/>
                <a:tailEnd type="stealth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 flipH="1">
                <a:off x="6138672" y="304800"/>
                <a:ext cx="109728" cy="611982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rgbClr val="FF0080"/>
                </a:solidFill>
                <a:headEnd type="oval" w="sm" len="sm"/>
                <a:tailEnd type="stealth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 flipH="1">
                <a:off x="6132576" y="306388"/>
                <a:ext cx="877824" cy="915195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rgbClr val="0000FF"/>
                </a:solidFill>
                <a:headEnd type="oval" w="sm" len="sm"/>
                <a:tailEnd type="stealth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5181600" y="306387"/>
                <a:ext cx="877824" cy="915195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rgbClr val="0000FF"/>
                </a:solidFill>
                <a:headEnd type="oval" w="sm" len="sm"/>
                <a:tailEnd type="stealth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990600" y="3962400"/>
            <a:ext cx="2362200" cy="2133600"/>
            <a:chOff x="6553200" y="2286000"/>
            <a:chExt cx="2362200" cy="2133600"/>
          </a:xfrm>
        </p:grpSpPr>
        <p:cxnSp>
          <p:nvCxnSpPr>
            <p:cNvPr id="56" name="Straight Connector 55"/>
            <p:cNvCxnSpPr/>
            <p:nvPr/>
          </p:nvCxnSpPr>
          <p:spPr bwMode="auto">
            <a:xfrm>
              <a:off x="6710362" y="3124200"/>
              <a:ext cx="1519238" cy="76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6553200" y="3504406"/>
              <a:ext cx="18288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6553200" y="3505200"/>
              <a:ext cx="18288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84582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i+1,j,k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532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i-1,j,k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781800" y="2819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i,j+1,k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543800" y="22860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i,j,k+1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543800" y="41148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i,j,k-1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305800" y="3581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i,j-1,k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Bilateral </a:t>
            </a:r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688387" cy="5256213"/>
          </a:xfrm>
        </p:spPr>
        <p:txBody>
          <a:bodyPr/>
          <a:lstStyle/>
          <a:p>
            <a:r>
              <a:rPr lang="en-US" sz="2400" dirty="0" smtClean="0"/>
              <a:t>Extracted from a medical imaging application (MRI processing)</a:t>
            </a:r>
          </a:p>
          <a:p>
            <a:r>
              <a:rPr lang="en-US" sz="2400" dirty="0" smtClean="0"/>
              <a:t>Normal Gaussian stencils </a:t>
            </a:r>
            <a:r>
              <a:rPr lang="en-US" sz="2400" b="1" dirty="0" smtClean="0">
                <a:solidFill>
                  <a:srgbClr val="0000FF"/>
                </a:solidFill>
              </a:rPr>
              <a:t>smooth images</a:t>
            </a:r>
            <a:r>
              <a:rPr lang="en-US" sz="2400" dirty="0" smtClean="0"/>
              <a:t>,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but </a:t>
            </a:r>
            <a:r>
              <a:rPr lang="en-US" sz="2400" b="1" dirty="0" smtClean="0">
                <a:solidFill>
                  <a:srgbClr val="FF0080"/>
                </a:solidFill>
              </a:rPr>
              <a:t>destroy sharp edges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kernel performs</a:t>
            </a:r>
            <a:r>
              <a:rPr lang="en-US" sz="2400" dirty="0" smtClean="0"/>
              <a:t> </a:t>
            </a:r>
            <a:r>
              <a:rPr lang="en-US" sz="2400" b="1" dirty="0" err="1" smtClean="0"/>
              <a:t>anistropic</a:t>
            </a:r>
            <a:r>
              <a:rPr lang="en-US" sz="2400" b="1" dirty="0" smtClean="0"/>
              <a:t> </a:t>
            </a:r>
            <a:r>
              <a:rPr lang="en-US" sz="2400" dirty="0" smtClean="0"/>
              <a:t>filtering thus preserving </a:t>
            </a:r>
            <a:r>
              <a:rPr lang="en-US" sz="2400" dirty="0" smtClean="0"/>
              <a:t>edges.</a:t>
            </a:r>
          </a:p>
          <a:p>
            <a:r>
              <a:rPr lang="en-US" sz="2400" dirty="0" smtClean="0"/>
              <a:t>We may scale the size of the stencil (radius=3,5)</a:t>
            </a:r>
          </a:p>
          <a:p>
            <a:pPr lvl="1"/>
            <a:r>
              <a:rPr lang="en-US" sz="2000" dirty="0" smtClean="0"/>
              <a:t>7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-pt or 11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-pt stencils.</a:t>
            </a:r>
          </a:p>
          <a:p>
            <a:pPr lvl="1"/>
            <a:r>
              <a:rPr lang="en-US" sz="2000" dirty="0" smtClean="0"/>
              <a:t>apply to dataset of 192 </a:t>
            </a:r>
            <a:r>
              <a:rPr lang="en-US" sz="2000" dirty="0" err="1" smtClean="0"/>
              <a:t>x</a:t>
            </a:r>
            <a:r>
              <a:rPr lang="en-US" sz="2000" dirty="0" smtClean="0"/>
              <a:t> 256x256 slices</a:t>
            </a:r>
          </a:p>
          <a:p>
            <a:pPr lvl="1"/>
            <a:r>
              <a:rPr lang="en-US" sz="2000" dirty="0" smtClean="0"/>
              <a:t>originally 8-bit grayscale </a:t>
            </a:r>
            <a:r>
              <a:rPr lang="en-US" sz="2000" dirty="0" err="1" smtClean="0"/>
              <a:t>voxels</a:t>
            </a:r>
            <a:r>
              <a:rPr lang="en-US" sz="2000" dirty="0" smtClean="0"/>
              <a:t>, but processed as </a:t>
            </a:r>
            <a:r>
              <a:rPr lang="en-US" sz="2000" b="1" dirty="0" smtClean="0">
                <a:solidFill>
                  <a:srgbClr val="0000FF"/>
                </a:solidFill>
              </a:rPr>
              <a:t>32-bit floats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Bilateral Filtering</a:t>
            </a:r>
            <a:br>
              <a:rPr lang="en-US" dirty="0" smtClean="0"/>
            </a:br>
            <a:r>
              <a:rPr lang="en-US" sz="1600" dirty="0" smtClean="0"/>
              <a:t>(pseudo code)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688387" cy="5256213"/>
          </a:xfrm>
        </p:spPr>
        <p:txBody>
          <a:bodyPr/>
          <a:lstStyle/>
          <a:p>
            <a:r>
              <a:rPr lang="en-US" dirty="0" smtClean="0"/>
              <a:t>Each point in the stencil mandates a </a:t>
            </a:r>
            <a:r>
              <a:rPr lang="en-US" b="1" dirty="0" err="1" smtClean="0">
                <a:solidFill>
                  <a:srgbClr val="FF0080"/>
                </a:solidFill>
              </a:rPr>
              <a:t>voxel</a:t>
            </a:r>
            <a:r>
              <a:rPr lang="en-US" b="1" dirty="0" smtClean="0">
                <a:solidFill>
                  <a:srgbClr val="FF0080"/>
                </a:solidFill>
              </a:rPr>
              <a:t>-dependent indirection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and each stencil also requires one </a:t>
            </a:r>
            <a:r>
              <a:rPr lang="en-US" b="1" dirty="0" smtClean="0">
                <a:solidFill>
                  <a:srgbClr val="FF0080"/>
                </a:solidFill>
              </a:rPr>
              <a:t>divide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for all points (xyz) in </a:t>
            </a:r>
            <a:r>
              <a:rPr lang="en-US" sz="1400" dirty="0" err="1" smtClean="0">
                <a:latin typeface="Lucida Console"/>
                <a:cs typeface="Lucida Console"/>
              </a:rPr>
              <a:t>x,y,z</a:t>
            </a:r>
            <a:r>
              <a:rPr lang="en-US" sz="1400" dirty="0" smtClean="0">
                <a:latin typeface="Lucida Console"/>
                <a:cs typeface="Lucida Console"/>
              </a:rPr>
              <a:t>{</a:t>
            </a: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</a:t>
            </a:r>
            <a:r>
              <a:rPr lang="en-US" sz="1400" dirty="0" err="1" smtClean="0">
                <a:latin typeface="Lucida Console"/>
                <a:cs typeface="Lucida Console"/>
              </a:rPr>
              <a:t>voxelSum</a:t>
            </a:r>
            <a:r>
              <a:rPr lang="en-US" sz="1400" dirty="0" smtClean="0">
                <a:latin typeface="Lucida Console"/>
                <a:cs typeface="Lucida Console"/>
              </a:rPr>
              <a:t>  = 0</a:t>
            </a: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</a:t>
            </a:r>
            <a:r>
              <a:rPr lang="en-US" sz="1400" dirty="0" err="1" smtClean="0">
                <a:latin typeface="Lucida Console"/>
                <a:cs typeface="Lucida Console"/>
              </a:rPr>
              <a:t>weightSum</a:t>
            </a:r>
            <a:r>
              <a:rPr lang="en-US" sz="1400" dirty="0" smtClean="0">
                <a:latin typeface="Lucida Console"/>
                <a:cs typeface="Lucida Console"/>
              </a:rPr>
              <a:t> = 0</a:t>
            </a: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</a:t>
            </a:r>
            <a:r>
              <a:rPr lang="en-US" sz="1400" dirty="0" err="1" smtClean="0">
                <a:latin typeface="Lucida Console"/>
                <a:cs typeface="Lucida Console"/>
              </a:rPr>
              <a:t>srcVoxel</a:t>
            </a:r>
            <a:r>
              <a:rPr lang="en-US" sz="1400" dirty="0" smtClean="0">
                <a:latin typeface="Lucida Console"/>
                <a:cs typeface="Lucida Console"/>
              </a:rPr>
              <a:t> = </a:t>
            </a:r>
            <a:r>
              <a:rPr lang="en-US" sz="1400" dirty="0" err="1" smtClean="0">
                <a:latin typeface="Lucida Console"/>
                <a:cs typeface="Lucida Console"/>
              </a:rPr>
              <a:t>src[xyz</a:t>
            </a:r>
            <a:r>
              <a:rPr lang="en-US" sz="1400" dirty="0" smtClean="0">
                <a:latin typeface="Lucida Console"/>
                <a:cs typeface="Lucida Console"/>
              </a:rPr>
              <a:t>]</a:t>
            </a: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for all neighbors (</a:t>
            </a:r>
            <a:r>
              <a:rPr lang="en-US" sz="1400" dirty="0" err="1" smtClean="0">
                <a:latin typeface="Lucida Console"/>
                <a:cs typeface="Lucida Console"/>
              </a:rPr>
              <a:t>ijk</a:t>
            </a:r>
            <a:r>
              <a:rPr lang="en-US" sz="1400" dirty="0" smtClean="0">
                <a:latin typeface="Lucida Console"/>
                <a:cs typeface="Lucida Console"/>
              </a:rPr>
              <a:t>) within radius of xyz{</a:t>
            </a: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  </a:t>
            </a:r>
            <a:r>
              <a:rPr lang="en-US" sz="1400" dirty="0" err="1" smtClean="0">
                <a:latin typeface="Lucida Console"/>
                <a:cs typeface="Lucida Console"/>
              </a:rPr>
              <a:t>neighborVoxel</a:t>
            </a:r>
            <a:r>
              <a:rPr lang="en-US" sz="1400" dirty="0" smtClean="0">
                <a:latin typeface="Lucida Console"/>
                <a:cs typeface="Lucida Console"/>
              </a:rPr>
              <a:t>  = </a:t>
            </a:r>
            <a:r>
              <a:rPr lang="en-US" sz="1400" dirty="0" err="1" smtClean="0">
                <a:latin typeface="Lucida Console"/>
                <a:cs typeface="Lucida Console"/>
              </a:rPr>
              <a:t>src[ijk</a:t>
            </a:r>
            <a:r>
              <a:rPr lang="en-US" sz="1400" dirty="0" smtClean="0">
                <a:latin typeface="Lucida Console"/>
                <a:cs typeface="Lucida Console"/>
              </a:rPr>
              <a:t>]   </a:t>
            </a: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  </a:t>
            </a:r>
            <a:r>
              <a:rPr lang="en-US" sz="1400" dirty="0" err="1" smtClean="0">
                <a:latin typeface="Lucida Console"/>
                <a:cs typeface="Lucida Console"/>
              </a:rPr>
              <a:t>neighborWeight</a:t>
            </a:r>
            <a:r>
              <a:rPr lang="en-US" sz="1400" dirty="0" smtClean="0">
                <a:latin typeface="Lucida Console"/>
                <a:cs typeface="Lucida Console"/>
              </a:rPr>
              <a:t> = table2[ijk]*table1[neighborVoxel-srcVoxel]</a:t>
            </a: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  </a:t>
            </a:r>
            <a:r>
              <a:rPr lang="en-US" sz="1400" dirty="0" err="1" smtClean="0">
                <a:latin typeface="Lucida Console"/>
                <a:cs typeface="Lucida Console"/>
              </a:rPr>
              <a:t>voxelSum</a:t>
            </a:r>
            <a:r>
              <a:rPr lang="en-US" sz="1400" dirty="0" smtClean="0">
                <a:latin typeface="Lucida Console"/>
                <a:cs typeface="Lucida Console"/>
              </a:rPr>
              <a:t> +=</a:t>
            </a:r>
            <a:r>
              <a:rPr lang="en-US" sz="1400" dirty="0" err="1" smtClean="0">
                <a:latin typeface="Lucida Console"/>
                <a:cs typeface="Lucida Console"/>
              </a:rPr>
              <a:t>neighborWeight</a:t>
            </a:r>
            <a:r>
              <a:rPr lang="en-US" sz="1400" dirty="0" smtClean="0">
                <a:latin typeface="Lucida Console"/>
                <a:cs typeface="Lucida Console"/>
              </a:rPr>
              <a:t>*</a:t>
            </a:r>
            <a:r>
              <a:rPr lang="en-US" sz="1400" dirty="0" err="1" smtClean="0">
                <a:latin typeface="Lucida Console"/>
                <a:cs typeface="Lucida Console"/>
              </a:rPr>
              <a:t>neighborVoxel</a:t>
            </a:r>
            <a:endParaRPr lang="en-US" sz="1400" dirty="0" smtClean="0">
              <a:latin typeface="Lucida Console"/>
              <a:cs typeface="Lucida Console"/>
            </a:endParaRP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  </a:t>
            </a:r>
            <a:r>
              <a:rPr lang="en-US" sz="1400" dirty="0" err="1" smtClean="0">
                <a:latin typeface="Lucida Console"/>
                <a:cs typeface="Lucida Console"/>
              </a:rPr>
              <a:t>weightSum</a:t>
            </a:r>
            <a:r>
              <a:rPr lang="en-US" sz="1400" dirty="0" smtClean="0">
                <a:latin typeface="Lucida Console"/>
                <a:cs typeface="Lucida Console"/>
              </a:rPr>
              <a:t>+=</a:t>
            </a:r>
            <a:r>
              <a:rPr lang="en-US" sz="1400" dirty="0" err="1" smtClean="0">
                <a:latin typeface="Lucida Console"/>
                <a:cs typeface="Lucida Console"/>
              </a:rPr>
              <a:t>neighborWeight</a:t>
            </a:r>
            <a:endParaRPr lang="en-US" sz="1400" dirty="0" smtClean="0">
              <a:latin typeface="Lucida Console"/>
              <a:cs typeface="Lucida Console"/>
            </a:endParaRP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}</a:t>
            </a: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  </a:t>
            </a:r>
            <a:r>
              <a:rPr lang="en-US" sz="1400" dirty="0" err="1" smtClean="0">
                <a:latin typeface="Lucida Console"/>
                <a:cs typeface="Lucida Console"/>
              </a:rPr>
              <a:t>dstVoxel</a:t>
            </a:r>
            <a:r>
              <a:rPr lang="en-US" sz="1400" dirty="0" smtClean="0">
                <a:latin typeface="Lucida Console"/>
                <a:cs typeface="Lucida Console"/>
              </a:rPr>
              <a:t> = </a:t>
            </a:r>
            <a:r>
              <a:rPr lang="en-US" sz="1400" dirty="0" err="1" smtClean="0">
                <a:latin typeface="Lucida Console"/>
                <a:cs typeface="Lucida Console"/>
              </a:rPr>
              <a:t>voxelSum/weightSum</a:t>
            </a:r>
            <a:endParaRPr lang="en-US" sz="1400" dirty="0" smtClean="0">
              <a:latin typeface="Lucida Console"/>
              <a:cs typeface="Lucida Console"/>
            </a:endParaRPr>
          </a:p>
          <a:p>
            <a:pPr>
              <a:buNone/>
            </a:pPr>
            <a:r>
              <a:rPr lang="en-US" sz="1400" dirty="0" smtClean="0">
                <a:latin typeface="Lucida Console"/>
                <a:cs typeface="Lucida Console"/>
              </a:rPr>
              <a:t>		}</a:t>
            </a:r>
          </a:p>
          <a:p>
            <a:pPr>
              <a:buNone/>
            </a:pPr>
            <a:endParaRPr lang="en-US" sz="1600" dirty="0" smtClean="0">
              <a:latin typeface="Lucida Console"/>
              <a:cs typeface="Lucida Console"/>
            </a:endParaRPr>
          </a:p>
          <a:p>
            <a:r>
              <a:rPr lang="en-US" dirty="0" smtClean="0"/>
              <a:t>Large radii results </a:t>
            </a:r>
            <a:r>
              <a:rPr lang="en-US" dirty="0" smtClean="0"/>
              <a:t>in extremely </a:t>
            </a:r>
            <a:r>
              <a:rPr lang="en-US" b="1" dirty="0" smtClean="0">
                <a:solidFill>
                  <a:srgbClr val="0000FF"/>
                </a:solidFill>
              </a:rPr>
              <a:t>compute-intensive</a:t>
            </a:r>
            <a:r>
              <a:rPr lang="en-US" dirty="0" smtClean="0"/>
              <a:t> </a:t>
            </a:r>
            <a:r>
              <a:rPr lang="en-US" dirty="0" smtClean="0"/>
              <a:t>kernels with large working sets</a:t>
            </a:r>
          </a:p>
          <a:p>
            <a:pPr>
              <a:buNone/>
            </a:pPr>
            <a:endParaRPr lang="en-US" sz="1600" dirty="0">
              <a:latin typeface="Lucida Console"/>
              <a:cs typeface="Lucida Consol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Benchmark Machines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</a:t>
            </a:r>
            <a:r>
              <a:rPr lang="en-US" dirty="0" err="1" smtClean="0"/>
              <a:t>SMPs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1"/>
            <a:ext cx="8226425" cy="1600200"/>
          </a:xfrm>
        </p:spPr>
        <p:txBody>
          <a:bodyPr/>
          <a:lstStyle/>
          <a:p>
            <a:r>
              <a:rPr lang="en-US" dirty="0" smtClean="0"/>
              <a:t>Experiments only explored parallelism within an SMP</a:t>
            </a:r>
          </a:p>
          <a:p>
            <a:r>
              <a:rPr lang="en-US" dirty="0" smtClean="0"/>
              <a:t>We use a Sun X2200 M2 as a proxy for the XT5 (e.g. Jaguar)</a:t>
            </a:r>
          </a:p>
          <a:p>
            <a:r>
              <a:rPr lang="en-US" dirty="0" smtClean="0"/>
              <a:t>We use a Nehalem machine as a proxy for possible future Cray machines.</a:t>
            </a:r>
          </a:p>
          <a:p>
            <a:r>
              <a:rPr lang="en-US" dirty="0" smtClean="0"/>
              <a:t>Barcelona/Nehalem are </a:t>
            </a:r>
            <a:r>
              <a:rPr lang="en-US" b="1" dirty="0" smtClean="0">
                <a:solidFill>
                  <a:srgbClr val="FF0080"/>
                </a:solidFill>
              </a:rPr>
              <a:t>NUMA</a:t>
            </a:r>
            <a:endParaRPr lang="en-US" b="1" dirty="0">
              <a:solidFill>
                <a:srgbClr val="FF0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 descr="Intel_Gainestow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719731" y="3657600"/>
            <a:ext cx="3424269" cy="2743200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AMD_Budapes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0" y="3657600"/>
            <a:ext cx="2743199" cy="2743200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AMD_Barcelona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366930" y="3657600"/>
            <a:ext cx="3424270" cy="2743200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81000" y="3429000"/>
            <a:ext cx="1949953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b="1" dirty="0" smtClean="0"/>
              <a:t>AMD Budapest (XT4)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79247" y="3429000"/>
            <a:ext cx="1949953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b="1" dirty="0" smtClean="0"/>
              <a:t>AMD Barcelona (X2200 M2)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429000"/>
            <a:ext cx="1949953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b="1" dirty="0" smtClean="0"/>
              <a:t>Intel Nehalem (X5550)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Generalized Framework for Auto-tuning Stencils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627813" cy="1828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Copy and Paste auto-tuning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/>
              <a:t>Given a F95 implementation of an application: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Programmer annotates target stencil loop nests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Auto-tuning System:</a:t>
            </a:r>
          </a:p>
          <a:p>
            <a:pPr marL="857250" lvl="1" indent="-457200"/>
            <a:r>
              <a:rPr lang="en-US" dirty="0" smtClean="0"/>
              <a:t>converts FORTRAN implementation into internal representation (AST)</a:t>
            </a:r>
          </a:p>
          <a:p>
            <a:pPr marL="857250" lvl="1" indent="-457200"/>
            <a:r>
              <a:rPr lang="en-US" dirty="0" smtClean="0"/>
              <a:t>builds a test harness</a:t>
            </a:r>
          </a:p>
          <a:p>
            <a:pPr marL="857250" lvl="1" indent="-457200"/>
            <a:r>
              <a:rPr lang="en-US" dirty="0" smtClean="0"/>
              <a:t>Strategy Engine iterates on:</a:t>
            </a:r>
          </a:p>
          <a:p>
            <a:pPr marL="1257300" lvl="2" indent="-457200"/>
            <a:r>
              <a:rPr lang="en-US" dirty="0" smtClean="0"/>
              <a:t>apply optimization to internal representation</a:t>
            </a:r>
          </a:p>
          <a:p>
            <a:pPr marL="1257300" lvl="2" indent="-457200"/>
            <a:r>
              <a:rPr lang="en-US" dirty="0" smtClean="0"/>
              <a:t>backend generation of optimized C code</a:t>
            </a:r>
          </a:p>
          <a:p>
            <a:pPr marL="1257300" lvl="2" indent="-457200"/>
            <a:r>
              <a:rPr lang="en-US" dirty="0" smtClean="0"/>
              <a:t>compile C code</a:t>
            </a:r>
          </a:p>
          <a:p>
            <a:pPr marL="1257300" lvl="2" indent="-457200"/>
            <a:r>
              <a:rPr lang="en-US" dirty="0" smtClean="0"/>
              <a:t>benchmark C code </a:t>
            </a:r>
          </a:p>
          <a:p>
            <a:pPr marL="857250" lvl="1" indent="-457200"/>
            <a:r>
              <a:rPr lang="en-US" dirty="0" smtClean="0"/>
              <a:t>using best implementation, automatically produces a library for that kernel/machine combination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Programmer then updates application to call optimized library routine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Engine:</a:t>
            </a:r>
            <a:br>
              <a:rPr lang="en-US" dirty="0" smtClean="0"/>
            </a:br>
            <a:r>
              <a:rPr lang="en-US" sz="1600" dirty="0" smtClean="0"/>
              <a:t>Auto-parallelization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strategy engines can auto-parallelize cache blocks among hardware thread contexts.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use a single-program, multiple-data (SPMD) model implemented with POSIX Threads (</a:t>
            </a:r>
            <a:r>
              <a:rPr lang="en-US" dirty="0" err="1" smtClean="0"/>
              <a:t>Pthreads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All threads are created at the beginning of the application.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also produce an initialization routine that exploits the first touch policy to ensure proper NUMA-aware allocation.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composition_chunk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80160" y="2286000"/>
            <a:ext cx="658368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Engine:</a:t>
            </a:r>
            <a:br>
              <a:rPr lang="en-US" dirty="0" smtClean="0"/>
            </a:br>
            <a:r>
              <a:rPr lang="en-US" sz="1600" dirty="0" smtClean="0"/>
              <a:t>Auto-tuning Optimizations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Strategy Engine explores a number of auto-tuning optimizations:</a:t>
            </a:r>
          </a:p>
          <a:p>
            <a:pPr lvl="1"/>
            <a:r>
              <a:rPr lang="en-US" sz="1600" dirty="0" smtClean="0"/>
              <a:t>loop unrolling/register blocking</a:t>
            </a:r>
          </a:p>
          <a:p>
            <a:pPr lvl="1"/>
            <a:r>
              <a:rPr lang="en-US" sz="1600" dirty="0" smtClean="0"/>
              <a:t>cache blocking</a:t>
            </a:r>
          </a:p>
          <a:p>
            <a:pPr lvl="1"/>
            <a:r>
              <a:rPr lang="en-US" sz="1600" dirty="0" smtClean="0"/>
              <a:t>constant propagation / common </a:t>
            </a:r>
            <a:r>
              <a:rPr lang="en-US" sz="1600" dirty="0" err="1" smtClean="0"/>
              <a:t>subexpression</a:t>
            </a:r>
            <a:r>
              <a:rPr lang="en-US" sz="1600" dirty="0" smtClean="0"/>
              <a:t> elimination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Future Work:</a:t>
            </a:r>
          </a:p>
          <a:p>
            <a:pPr lvl="1"/>
            <a:r>
              <a:rPr lang="en-US" sz="1600" dirty="0" smtClean="0"/>
              <a:t>cache bypass (e.g. </a:t>
            </a:r>
            <a:r>
              <a:rPr lang="en-US" sz="1600" i="1" dirty="0" err="1" smtClean="0"/>
              <a:t>movntpd</a:t>
            </a:r>
            <a:r>
              <a:rPr lang="en-US" sz="1600" dirty="0" smtClean="0"/>
              <a:t>)</a:t>
            </a:r>
            <a:endParaRPr lang="en-US" sz="1600" i="1" dirty="0" smtClean="0"/>
          </a:p>
          <a:p>
            <a:pPr lvl="1"/>
            <a:r>
              <a:rPr lang="en-US" sz="1600" dirty="0" smtClean="0"/>
              <a:t>software prefetching</a:t>
            </a:r>
          </a:p>
          <a:p>
            <a:pPr lvl="1"/>
            <a:r>
              <a:rPr lang="en-US" sz="1600" dirty="0" smtClean="0"/>
              <a:t>SIMD </a:t>
            </a:r>
            <a:r>
              <a:rPr lang="en-US" sz="1600" dirty="0" err="1" smtClean="0"/>
              <a:t>intrinsics</a:t>
            </a:r>
            <a:endParaRPr lang="en-US" sz="1600" dirty="0" smtClean="0"/>
          </a:p>
          <a:p>
            <a:pPr lvl="1"/>
            <a:r>
              <a:rPr lang="en-US" sz="1600" dirty="0" smtClean="0"/>
              <a:t>data structure transformations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313613" cy="1828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The Challenge:</a:t>
            </a:r>
            <a:br>
              <a:rPr lang="en-US" sz="4000" dirty="0" smtClean="0"/>
            </a:br>
            <a:r>
              <a:rPr lang="en-US" sz="4000" dirty="0" smtClean="0"/>
              <a:t>Productive Implementation of an Auto-tuner </a:t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4267200"/>
            <a:ext cx="6627813" cy="1828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Experimental Results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429000"/>
            <a:ext cx="4114800" cy="10668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NOTE: threads are ordered to exploit:</a:t>
            </a:r>
          </a:p>
          <a:p>
            <a:pPr algn="l" eaLnBrk="1" hangingPunct="1"/>
            <a:r>
              <a:rPr lang="en-US" dirty="0" smtClean="0"/>
              <a:t>  multiple threads within a core (Nehalem only),</a:t>
            </a:r>
          </a:p>
          <a:p>
            <a:pPr algn="l" eaLnBrk="1" hangingPunct="1"/>
            <a:r>
              <a:rPr lang="en-US" dirty="0" smtClean="0"/>
              <a:t>  then multicore, </a:t>
            </a:r>
          </a:p>
          <a:p>
            <a:pPr algn="l" eaLnBrk="1" hangingPunct="1"/>
            <a:r>
              <a:rPr lang="en-US" dirty="0" smtClean="0"/>
              <a:t>  then multiple sockets (Barcelona/Nehalem)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Laplacian</a:t>
            </a:r>
            <a:r>
              <a:rPr lang="en-US" dirty="0" smtClean="0"/>
              <a:t> Performance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6425" cy="2743200"/>
          </a:xfrm>
        </p:spPr>
        <p:txBody>
          <a:bodyPr/>
          <a:lstStyle/>
          <a:p>
            <a:r>
              <a:rPr lang="en-US" dirty="0" smtClean="0"/>
              <a:t>On the memory-bound architecture (Barcelona), auto-parallelization doesn’t make a difference.</a:t>
            </a:r>
          </a:p>
          <a:p>
            <a:r>
              <a:rPr lang="en-US" dirty="0" smtClean="0"/>
              <a:t>Auto-tuning enables scalability.</a:t>
            </a:r>
          </a:p>
          <a:p>
            <a:r>
              <a:rPr lang="en-US" dirty="0" smtClean="0"/>
              <a:t>Barcelona is bandwidth-proportionally faster than the XT4.</a:t>
            </a:r>
          </a:p>
          <a:p>
            <a:r>
              <a:rPr lang="en-US" dirty="0" smtClean="0"/>
              <a:t>Nehalem is ~2.5x faster than Barcelona, and 4x faster than the XT4</a:t>
            </a:r>
          </a:p>
          <a:p>
            <a:r>
              <a:rPr lang="en-US" dirty="0" smtClean="0"/>
              <a:t>Auto-parallelization plus tuning significantly outperforms </a:t>
            </a:r>
            <a:r>
              <a:rPr lang="en-US" dirty="0" err="1" smtClean="0"/>
              <a:t>OpenMP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772400" y="4038600"/>
            <a:ext cx="1143000" cy="457200"/>
          </a:xfrm>
          <a:prstGeom prst="rect">
            <a:avLst/>
          </a:prstGeom>
          <a:solidFill>
            <a:srgbClr val="DE2C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Auto-tuning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772400" y="5105400"/>
            <a:ext cx="1143000" cy="457200"/>
          </a:xfrm>
          <a:prstGeom prst="rect">
            <a:avLst/>
          </a:prstGeom>
          <a:solidFill>
            <a:srgbClr val="2034F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parallelization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72400" y="5638800"/>
            <a:ext cx="1143000" cy="457200"/>
          </a:xfrm>
          <a:prstGeom prst="rect">
            <a:avLst/>
          </a:prstGeom>
          <a:solidFill>
            <a:srgbClr val="C9C9C9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serial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/>
              <a:t>reference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077200" y="3581400"/>
            <a:ext cx="9144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OpenMP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</a:rPr>
              <a:t>Comparison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5" name="Diamond 14"/>
          <p:cNvSpPr/>
          <p:nvPr/>
        </p:nvSpPr>
        <p:spPr bwMode="auto">
          <a:xfrm>
            <a:off x="7772400" y="3657600"/>
            <a:ext cx="228600" cy="228600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rgbClr val="8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pic>
        <p:nvPicPr>
          <p:cNvPr id="16" name="Picture 15" descr="barcelona-heat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743200" y="3657600"/>
            <a:ext cx="2286000" cy="2743200"/>
          </a:xfrm>
          <a:prstGeom prst="rect">
            <a:avLst/>
          </a:prstGeom>
        </p:spPr>
      </p:pic>
      <p:pic>
        <p:nvPicPr>
          <p:cNvPr id="17" name="Picture 16" descr="nehalem-heat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257800" y="3657600"/>
            <a:ext cx="2286000" cy="2743200"/>
          </a:xfrm>
          <a:prstGeom prst="rect">
            <a:avLst/>
          </a:prstGeom>
        </p:spPr>
      </p:pic>
      <p:pic>
        <p:nvPicPr>
          <p:cNvPr id="19" name="Picture 18" descr="xt4-heat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28600" y="3657600"/>
            <a:ext cx="2286000" cy="27432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 bwMode="auto">
          <a:xfrm>
            <a:off x="7772400" y="4572000"/>
            <a:ext cx="1143000" cy="457200"/>
          </a:xfrm>
          <a:prstGeom prst="rect">
            <a:avLst/>
          </a:prstGeom>
          <a:solidFill>
            <a:srgbClr val="9C47E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Auto-NUMA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Divergence Performance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688387" cy="27432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No changes to the framework were required (just drop in F95 code)</a:t>
            </a:r>
          </a:p>
          <a:p>
            <a:r>
              <a:rPr lang="en-US" dirty="0" smtClean="0"/>
              <a:t>As there was less reuse in the Divergence than in </a:t>
            </a:r>
            <a:r>
              <a:rPr lang="en-US" dirty="0" err="1" smtClean="0"/>
              <a:t>Laplacian</a:t>
            </a:r>
            <a:r>
              <a:rPr lang="en-US" dirty="0" smtClean="0"/>
              <a:t>, there are fewer capacity misses.</a:t>
            </a:r>
          </a:p>
          <a:p>
            <a:r>
              <a:rPr lang="en-US" dirty="0" smtClean="0"/>
              <a:t>So auto-tuning has less to improve upon </a:t>
            </a:r>
          </a:p>
          <a:p>
            <a:r>
              <a:rPr lang="en-US" dirty="0" smtClean="0"/>
              <a:t>Nehalem is ~2.5x faster than Barcelona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6" name="Picture 15" descr="barcelona-div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743200" y="3657600"/>
            <a:ext cx="2286000" cy="2743200"/>
          </a:xfrm>
          <a:prstGeom prst="rect">
            <a:avLst/>
          </a:prstGeom>
        </p:spPr>
      </p:pic>
      <p:pic>
        <p:nvPicPr>
          <p:cNvPr id="17" name="Picture 16" descr="nehalem-div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257800" y="3657600"/>
            <a:ext cx="2286000" cy="2743200"/>
          </a:xfrm>
          <a:prstGeom prst="rect">
            <a:avLst/>
          </a:prstGeom>
        </p:spPr>
      </p:pic>
      <p:pic>
        <p:nvPicPr>
          <p:cNvPr id="18" name="Picture 17" descr="xt4-div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28600" y="3657600"/>
            <a:ext cx="2286000" cy="27432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7772400" y="4038600"/>
            <a:ext cx="1143000" cy="457200"/>
          </a:xfrm>
          <a:prstGeom prst="rect">
            <a:avLst/>
          </a:prstGeom>
          <a:solidFill>
            <a:srgbClr val="DE2C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Auto-tuning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772400" y="5105400"/>
            <a:ext cx="1143000" cy="457200"/>
          </a:xfrm>
          <a:prstGeom prst="rect">
            <a:avLst/>
          </a:prstGeom>
          <a:solidFill>
            <a:srgbClr val="2034F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parallelization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5638800"/>
            <a:ext cx="1143000" cy="457200"/>
          </a:xfrm>
          <a:prstGeom prst="rect">
            <a:avLst/>
          </a:prstGeom>
          <a:solidFill>
            <a:srgbClr val="C9C9C9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serial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/>
              <a:t>reference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077200" y="3581400"/>
            <a:ext cx="9144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OpenMP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</a:rPr>
              <a:t>Comparison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3" name="Diamond 22"/>
          <p:cNvSpPr/>
          <p:nvPr/>
        </p:nvSpPr>
        <p:spPr bwMode="auto">
          <a:xfrm>
            <a:off x="7772400" y="3657600"/>
            <a:ext cx="228600" cy="228600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rgbClr val="8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772400" y="4572000"/>
            <a:ext cx="1143000" cy="457200"/>
          </a:xfrm>
          <a:prstGeom prst="rect">
            <a:avLst/>
          </a:prstGeom>
          <a:solidFill>
            <a:srgbClr val="9C47E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Auto-NUMA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 Performance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688387" cy="27432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No changes to the framework were required (just drop in F95 code)</a:t>
            </a:r>
          </a:p>
          <a:p>
            <a:r>
              <a:rPr lang="en-US" dirty="0" smtClean="0"/>
              <a:t>Gradient has moderate reuse, but a large number of output streams.</a:t>
            </a:r>
          </a:p>
          <a:p>
            <a:r>
              <a:rPr lang="en-US" dirty="0" smtClean="0"/>
              <a:t>Performance gains from auto-tuning are moderate (25-35%)</a:t>
            </a:r>
          </a:p>
          <a:p>
            <a:r>
              <a:rPr lang="en-US" dirty="0" smtClean="0"/>
              <a:t>Parallelization is only valuable in conjunction with auto-tuning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6" name="Picture 15" descr="barcelona-grad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743200" y="3657600"/>
            <a:ext cx="2286000" cy="2743200"/>
          </a:xfrm>
          <a:prstGeom prst="rect">
            <a:avLst/>
          </a:prstGeom>
        </p:spPr>
      </p:pic>
      <p:pic>
        <p:nvPicPr>
          <p:cNvPr id="17" name="Picture 16" descr="nehalem-grad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257800" y="3657600"/>
            <a:ext cx="2286000" cy="2743200"/>
          </a:xfrm>
          <a:prstGeom prst="rect">
            <a:avLst/>
          </a:prstGeom>
        </p:spPr>
      </p:pic>
      <p:pic>
        <p:nvPicPr>
          <p:cNvPr id="18" name="Picture 17" descr="xt4-grad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28600" y="3657600"/>
            <a:ext cx="2286000" cy="27432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7772400" y="4038600"/>
            <a:ext cx="1143000" cy="457200"/>
          </a:xfrm>
          <a:prstGeom prst="rect">
            <a:avLst/>
          </a:prstGeom>
          <a:solidFill>
            <a:srgbClr val="DE2C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Auto-tuning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772400" y="5105400"/>
            <a:ext cx="1143000" cy="457200"/>
          </a:xfrm>
          <a:prstGeom prst="rect">
            <a:avLst/>
          </a:prstGeom>
          <a:solidFill>
            <a:srgbClr val="2034F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parallelization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5638800"/>
            <a:ext cx="1143000" cy="457200"/>
          </a:xfrm>
          <a:prstGeom prst="rect">
            <a:avLst/>
          </a:prstGeom>
          <a:solidFill>
            <a:srgbClr val="C9C9C9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serial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/>
              <a:t>reference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077200" y="3581400"/>
            <a:ext cx="9144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OpenMP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</a:rPr>
              <a:t>Comparison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3" name="Diamond 22"/>
          <p:cNvSpPr/>
          <p:nvPr/>
        </p:nvSpPr>
        <p:spPr bwMode="auto">
          <a:xfrm>
            <a:off x="7772400" y="3657600"/>
            <a:ext cx="228600" cy="228600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rgbClr val="8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772400" y="4572000"/>
            <a:ext cx="1143000" cy="457200"/>
          </a:xfrm>
          <a:prstGeom prst="rect">
            <a:avLst/>
          </a:prstGeom>
          <a:solidFill>
            <a:srgbClr val="9C47E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Auto-NUMA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Bilateral Filter Performance</a:t>
            </a:r>
            <a:br>
              <a:rPr lang="en-US" dirty="0" smtClean="0"/>
            </a:br>
            <a:r>
              <a:rPr lang="en-US" sz="1600" dirty="0" smtClean="0"/>
              <a:t>(</a:t>
            </a:r>
            <a:r>
              <a:rPr lang="en-US" sz="1600" dirty="0" smtClean="0"/>
              <a:t>radius=3)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6425" cy="2743200"/>
          </a:xfrm>
        </p:spPr>
        <p:txBody>
          <a:bodyPr/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No changes to the framework were required (just drop in F95 code)</a:t>
            </a:r>
          </a:p>
          <a:p>
            <a:r>
              <a:rPr lang="en-US" sz="1800" dirty="0" smtClean="0"/>
              <a:t>Essentially a 7x7x7 (343-pt) stencil</a:t>
            </a:r>
          </a:p>
          <a:p>
            <a:r>
              <a:rPr lang="en-US" sz="1800" dirty="0" smtClean="0"/>
              <a:t>Performance is much more closely tied to GHz </a:t>
            </a:r>
          </a:p>
          <a:p>
            <a:pPr>
              <a:buNone/>
            </a:pPr>
            <a:r>
              <a:rPr lang="en-US" sz="1800" dirty="0" smtClean="0"/>
              <a:t>	instead of GB/</a:t>
            </a:r>
            <a:r>
              <a:rPr lang="en-US" sz="1800" dirty="0" err="1" smtClean="0"/>
              <a:t>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Auto-parallelization yielded near perfect parallel efficiency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wrt</a:t>
            </a:r>
            <a:r>
              <a:rPr lang="en-US" sz="1800" dirty="0" smtClean="0"/>
              <a:t> cores on Barcelona/Nehalem (Nehalem has </a:t>
            </a:r>
            <a:r>
              <a:rPr lang="en-US" sz="1800" dirty="0" err="1" smtClean="0"/>
              <a:t>HyperThreading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Auto-tuning significantly outperformed </a:t>
            </a:r>
            <a:r>
              <a:rPr lang="en-US" sz="1800" dirty="0" err="1" smtClean="0"/>
              <a:t>OpenMP</a:t>
            </a:r>
            <a:r>
              <a:rPr lang="en-US" sz="1800" dirty="0" smtClean="0"/>
              <a:t> (75% on Nehalem)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 descr="barcelona-vis-r3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743200" y="3657600"/>
            <a:ext cx="2286000" cy="2743200"/>
          </a:xfrm>
          <a:prstGeom prst="rect">
            <a:avLst/>
          </a:prstGeom>
        </p:spPr>
      </p:pic>
      <p:pic>
        <p:nvPicPr>
          <p:cNvPr id="7" name="Picture 6" descr="nehalem-vis-r3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257800" y="3657600"/>
            <a:ext cx="2286000" cy="2743200"/>
          </a:xfrm>
          <a:prstGeom prst="rect">
            <a:avLst/>
          </a:prstGeom>
        </p:spPr>
      </p:pic>
      <p:pic>
        <p:nvPicPr>
          <p:cNvPr id="8" name="Picture 7" descr="xt4-vis-r3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28600" y="3657600"/>
            <a:ext cx="2286000" cy="2743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7772400" y="4572000"/>
            <a:ext cx="1143000" cy="457200"/>
          </a:xfrm>
          <a:prstGeom prst="rect">
            <a:avLst/>
          </a:prstGeom>
          <a:solidFill>
            <a:srgbClr val="DE2C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Auto-tuning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772400" y="5105400"/>
            <a:ext cx="1143000" cy="457200"/>
          </a:xfrm>
          <a:prstGeom prst="rect">
            <a:avLst/>
          </a:prstGeom>
          <a:solidFill>
            <a:srgbClr val="2034F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parallelization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72400" y="5638800"/>
            <a:ext cx="1143000" cy="457200"/>
          </a:xfrm>
          <a:prstGeom prst="rect">
            <a:avLst/>
          </a:prstGeom>
          <a:solidFill>
            <a:srgbClr val="C9C9C9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serial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/>
              <a:t>reference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077200" y="4114800"/>
            <a:ext cx="9144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OpenMP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</a:rPr>
              <a:t>Comparison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5" name="Diamond 14"/>
          <p:cNvSpPr/>
          <p:nvPr/>
        </p:nvSpPr>
        <p:spPr bwMode="auto">
          <a:xfrm>
            <a:off x="7772400" y="4191000"/>
            <a:ext cx="228600" cy="228600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rgbClr val="8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544594" y="1676400"/>
            <a:ext cx="1066800" cy="1066800"/>
          </a:xfrm>
          <a:prstGeom prst="rect">
            <a:avLst/>
          </a:prstGeom>
          <a:solidFill>
            <a:srgbClr val="66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96994" y="1828800"/>
            <a:ext cx="762000" cy="762000"/>
          </a:xfrm>
          <a:prstGeom prst="rect">
            <a:avLst/>
          </a:prstGeom>
          <a:solidFill>
            <a:srgbClr val="CC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849394" y="1981200"/>
            <a:ext cx="457200" cy="457200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001794" y="2133600"/>
            <a:ext cx="152400" cy="152400"/>
          </a:xfrm>
          <a:prstGeom prst="rect">
            <a:avLst/>
          </a:prstGeom>
          <a:solidFill>
            <a:srgbClr val="FF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7543800" y="1676400"/>
            <a:ext cx="1069182" cy="1066800"/>
            <a:chOff x="6933406" y="1219200"/>
            <a:chExt cx="1069182" cy="1828800"/>
          </a:xfrm>
        </p:grpSpPr>
        <p:cxnSp>
          <p:nvCxnSpPr>
            <p:cNvPr id="51" name="Straight Connector 50"/>
            <p:cNvCxnSpPr/>
            <p:nvPr/>
          </p:nvCxnSpPr>
          <p:spPr bwMode="auto">
            <a:xfrm rot="5400000">
              <a:off x="6019800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61729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6325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64777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6630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67825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69349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7087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7534010" y="1676400"/>
            <a:ext cx="1076590" cy="1066800"/>
            <a:chOff x="6924672" y="1219200"/>
            <a:chExt cx="1839916" cy="1066800"/>
          </a:xfrm>
        </p:grpSpPr>
        <p:cxnSp>
          <p:nvCxnSpPr>
            <p:cNvPr id="64" name="Straight Connector 63"/>
            <p:cNvCxnSpPr/>
            <p:nvPr/>
          </p:nvCxnSpPr>
          <p:spPr bwMode="auto">
            <a:xfrm>
              <a:off x="6935788" y="1219200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6934200" y="13700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6932612" y="15224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6931024" y="16748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6929436" y="18272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6927848" y="19796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6926260" y="21320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6924672" y="22844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 bwMode="auto">
          <a:xfrm>
            <a:off x="7239794" y="1371600"/>
            <a:ext cx="1676400" cy="1676400"/>
          </a:xfrm>
          <a:prstGeom prst="rect">
            <a:avLst/>
          </a:prstGeom>
          <a:solidFill>
            <a:srgbClr val="CC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392194" y="1524000"/>
            <a:ext cx="1371600" cy="1371600"/>
          </a:xfrm>
          <a:prstGeom prst="rect">
            <a:avLst/>
          </a:prstGeom>
          <a:solidFill>
            <a:srgbClr val="66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544594" y="1676400"/>
            <a:ext cx="1066800" cy="1066800"/>
          </a:xfrm>
          <a:prstGeom prst="rect">
            <a:avLst/>
          </a:prstGeom>
          <a:solidFill>
            <a:srgbClr val="66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696994" y="1828800"/>
            <a:ext cx="762000" cy="762000"/>
          </a:xfrm>
          <a:prstGeom prst="rect">
            <a:avLst/>
          </a:prstGeom>
          <a:solidFill>
            <a:srgbClr val="CC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849394" y="1981200"/>
            <a:ext cx="457200" cy="457200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01794" y="2133600"/>
            <a:ext cx="152400" cy="152400"/>
          </a:xfrm>
          <a:prstGeom prst="rect">
            <a:avLst/>
          </a:prstGeom>
          <a:solidFill>
            <a:srgbClr val="FF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Bilateral Filter Performance</a:t>
            </a:r>
            <a:br>
              <a:rPr lang="en-US" dirty="0" smtClean="0"/>
            </a:br>
            <a:r>
              <a:rPr lang="en-US" sz="1600" dirty="0" smtClean="0"/>
              <a:t>(radius=5)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6858000" cy="2743200"/>
          </a:xfrm>
        </p:spPr>
        <p:txBody>
          <a:bodyPr/>
          <a:lstStyle/>
          <a:p>
            <a:r>
              <a:rPr lang="en-US" dirty="0" smtClean="0"/>
              <a:t>basically the same story as radius=3</a:t>
            </a:r>
          </a:p>
          <a:p>
            <a:endParaRPr lang="en-US" dirty="0" smtClean="0"/>
          </a:p>
          <a:p>
            <a:r>
              <a:rPr lang="en-US" dirty="0" smtClean="0"/>
              <a:t>XT4/Nehalem delivered approximately same performance as they did with radius=3</a:t>
            </a:r>
          </a:p>
          <a:p>
            <a:r>
              <a:rPr lang="en-US" dirty="0" smtClean="0"/>
              <a:t>Barcelona delivered somewhat better performance.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772400" y="4572000"/>
            <a:ext cx="1143000" cy="457200"/>
          </a:xfrm>
          <a:prstGeom prst="rect">
            <a:avLst/>
          </a:prstGeom>
          <a:solidFill>
            <a:srgbClr val="DE2C0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Auto-tuning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772400" y="5105400"/>
            <a:ext cx="1143000" cy="457200"/>
          </a:xfrm>
          <a:prstGeom prst="rect">
            <a:avLst/>
          </a:prstGeom>
          <a:solidFill>
            <a:srgbClr val="2034F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Auto-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parallelization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772400" y="5638800"/>
            <a:ext cx="1143000" cy="457200"/>
          </a:xfrm>
          <a:prstGeom prst="rect">
            <a:avLst/>
          </a:prstGeom>
          <a:solidFill>
            <a:srgbClr val="C9C9C9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serial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/>
              <a:t>reference</a:t>
            </a:r>
            <a:endParaRPr kumimoji="0" lang="en-US" sz="1200" b="1" i="0" u="none" strike="noStrike" cap="none" normalizeH="0" baseline="0" dirty="0">
              <a:ln>
                <a:noFill/>
              </a:ln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077200" y="4114800"/>
            <a:ext cx="9144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OpenMP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</a:rPr>
              <a:t>Comparison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5" name="Diamond 14"/>
          <p:cNvSpPr/>
          <p:nvPr/>
        </p:nvSpPr>
        <p:spPr bwMode="auto">
          <a:xfrm>
            <a:off x="7772400" y="4191000"/>
            <a:ext cx="228600" cy="228600"/>
          </a:xfrm>
          <a:prstGeom prst="diamond">
            <a:avLst/>
          </a:prstGeom>
          <a:solidFill>
            <a:srgbClr val="FFFF00"/>
          </a:solidFill>
          <a:ln w="9525" cap="flat" cmpd="sng" algn="ctr">
            <a:solidFill>
              <a:srgbClr val="8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pic>
        <p:nvPicPr>
          <p:cNvPr id="16" name="Picture 15" descr="xt4-vis-r5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28600" y="3657600"/>
            <a:ext cx="2286000" cy="2743200"/>
          </a:xfrm>
          <a:prstGeom prst="rect">
            <a:avLst/>
          </a:prstGeom>
        </p:spPr>
      </p:pic>
      <p:pic>
        <p:nvPicPr>
          <p:cNvPr id="17" name="Picture 16" descr="nehalem-vis-r5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257800" y="3657600"/>
            <a:ext cx="2286000" cy="2743200"/>
          </a:xfrm>
          <a:prstGeom prst="rect">
            <a:avLst/>
          </a:prstGeom>
        </p:spPr>
      </p:pic>
      <p:pic>
        <p:nvPicPr>
          <p:cNvPr id="18" name="Picture 17" descr="barcelona-vis-r5.pdf"/>
          <p:cNvPicPr>
            <a:picLocks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2743200" y="3657600"/>
            <a:ext cx="2286000" cy="27432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7239000" y="1371600"/>
            <a:ext cx="1678782" cy="1676400"/>
            <a:chOff x="6933406" y="1219200"/>
            <a:chExt cx="1678782" cy="1828800"/>
          </a:xfrm>
        </p:grpSpPr>
        <p:cxnSp>
          <p:nvCxnSpPr>
            <p:cNvPr id="20" name="Straight Connector 19"/>
            <p:cNvCxnSpPr/>
            <p:nvPr/>
          </p:nvCxnSpPr>
          <p:spPr bwMode="auto">
            <a:xfrm rot="5400000">
              <a:off x="6019800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61729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6325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64777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6630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67825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69349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7087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72397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739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75445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76969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7239794" y="1371600"/>
            <a:ext cx="1689104" cy="1676400"/>
            <a:chOff x="6921496" y="1219200"/>
            <a:chExt cx="1843092" cy="1676400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6935788" y="1219200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6934200" y="13700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6932612" y="15224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6931024" y="16748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6929436" y="18272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6927848" y="19796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6926260" y="21320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6924672" y="22844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6923084" y="24368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6921496" y="25892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934200" y="27416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6934200" y="2894012"/>
              <a:ext cx="182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Summary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sz="1600" dirty="0" smtClean="0"/>
              <a:t>Framework for auto-tuning stencils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Dramatic step forward in auto-tuning technology</a:t>
            </a:r>
          </a:p>
          <a:p>
            <a:endParaRPr lang="en-US" dirty="0" smtClean="0"/>
          </a:p>
          <a:p>
            <a:r>
              <a:rPr lang="en-US" dirty="0" smtClean="0"/>
              <a:t>Although the framework required substantial up front work,</a:t>
            </a:r>
          </a:p>
          <a:p>
            <a:pPr>
              <a:buNone/>
            </a:pPr>
            <a:r>
              <a:rPr lang="en-US" dirty="0" smtClean="0"/>
              <a:t>	it provides performance portability across the breadth of architectures </a:t>
            </a:r>
            <a:r>
              <a:rPr lang="en-US" b="1" dirty="0" smtClean="0"/>
              <a:t>AND </a:t>
            </a:r>
            <a:r>
              <a:rPr lang="en-US" dirty="0" smtClean="0"/>
              <a:t>stencil kernels.</a:t>
            </a:r>
          </a:p>
          <a:p>
            <a:endParaRPr lang="en-US" dirty="0" smtClean="0"/>
          </a:p>
          <a:p>
            <a:r>
              <a:rPr lang="en-US" dirty="0" smtClean="0"/>
              <a:t>Delivers very good performance, and well in excess of </a:t>
            </a:r>
            <a:r>
              <a:rPr lang="en-US" dirty="0" err="1" smtClean="0"/>
              <a:t>OpenMP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Future work will examine relevant optimizations</a:t>
            </a:r>
          </a:p>
          <a:p>
            <a:pPr lvl="1"/>
            <a:r>
              <a:rPr lang="en-US" dirty="0" smtClean="0"/>
              <a:t>e.g. cache bypass would significantly improve gradient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sz="1600" dirty="0" smtClean="0"/>
              <a:t>Machine Comparison</a:t>
            </a:r>
            <a:endParaRPr lang="en-US" sz="1600" dirty="0"/>
          </a:p>
        </p:txBody>
      </p:sp>
      <p:pic>
        <p:nvPicPr>
          <p:cNvPr id="5" name="Content Placeholder 4" descr="summary-heat.pdf"/>
          <p:cNvPicPr>
            <a:picLocks noGrp="1" noChangeAspect="1"/>
          </p:cNvPicPr>
          <p:nvPr>
            <p:ph idx="1"/>
          </p:nvPr>
        </p:nvPicPr>
        <mc:AlternateContent xmlns:ma="http://schemas.microsoft.com/office/mac/drawingml/2008/main">
          <mc:Choice Requires="ma">
            <p:blipFill>
              <a:blip r:embed="rId2"/>
              <a:srcRect l="-54339" r="-54339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 l="-54339" r="-54339"/>
              <a:stretch>
                <a:fillRect/>
              </a:stretch>
            </p:blipFill>
          </mc:Fallback>
        </mc:AlternateContent>
        <p:spPr>
          <a:xfrm>
            <a:off x="-990600" y="3657600"/>
            <a:ext cx="4293344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6" name="Picture 5" descr="summary-div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438400" y="3657600"/>
            <a:ext cx="2057400" cy="2743200"/>
          </a:xfrm>
          <a:prstGeom prst="rect">
            <a:avLst/>
          </a:prstGeom>
        </p:spPr>
      </p:pic>
      <p:pic>
        <p:nvPicPr>
          <p:cNvPr id="7" name="Picture 6" descr="summary-grad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6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4724400" y="3657600"/>
            <a:ext cx="2057400" cy="2743200"/>
          </a:xfrm>
          <a:prstGeom prst="rect">
            <a:avLst/>
          </a:prstGeom>
        </p:spPr>
      </p:pic>
      <p:pic>
        <p:nvPicPr>
          <p:cNvPr id="8" name="Picture 7" descr="summary-vis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8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7010400" y="3657600"/>
            <a:ext cx="2057400" cy="27432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5613" y="1143000"/>
            <a:ext cx="82264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Char char="v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Barcelona delivers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bandwidth-proportionally better performance on the memory-intensive differential operators.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Char char="v"/>
              <a:tabLst/>
              <a:defRPr/>
            </a:pPr>
            <a:r>
              <a:rPr lang="en-US" sz="1800" kern="0" dirty="0" smtClean="0">
                <a:latin typeface="+mn-lt"/>
                <a:ea typeface="+mn-ea"/>
                <a:cs typeface="+mn-cs"/>
              </a:rPr>
              <a:t>Surprisingly, Barcelona delivers ~2.5x better performance on the compute intensive bilateral filter.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Char char="v"/>
              <a:tabLst/>
              <a:defRPr/>
            </a:pP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Nehalem clearly </a:t>
            </a:r>
            <a:r>
              <a:rPr lang="en-US" sz="1800" kern="0" dirty="0" smtClean="0">
                <a:latin typeface="+mn-lt"/>
                <a:ea typeface="+mn-ea"/>
                <a:cs typeface="+mn-cs"/>
              </a:rPr>
              <a:t>sustains dramatically better performance than either Opteron.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80"/>
              </a:buClr>
              <a:buSzPct val="85000"/>
              <a:buFont typeface="Wingdings" pitchFamily="-110" charset="2"/>
              <a:buChar char="v"/>
              <a:tabLst/>
              <a:defRPr/>
            </a:pP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Despite </a:t>
            </a:r>
            <a:r>
              <a:rPr lang="en-US" sz="1800" kern="0" dirty="0" smtClean="0">
                <a:latin typeface="+mn-lt"/>
                <a:ea typeface="+mn-ea"/>
                <a:cs typeface="+mn-cs"/>
              </a:rPr>
              <a:t>having a 15% </a:t>
            </a:r>
            <a:r>
              <a:rPr lang="en-US" sz="1800" kern="0" dirty="0" smtClean="0">
                <a:latin typeface="+mn-lt"/>
                <a:ea typeface="+mn-ea"/>
                <a:cs typeface="+mn-cs"/>
              </a:rPr>
              <a:t>faster </a:t>
            </a:r>
            <a:r>
              <a:rPr lang="en-US" sz="1800" kern="0" dirty="0" smtClean="0">
                <a:latin typeface="+mn-lt"/>
                <a:ea typeface="+mn-ea"/>
                <a:cs typeface="+mn-cs"/>
              </a:rPr>
              <a:t>clock,</a:t>
            </a:r>
            <a:r>
              <a:rPr lang="en-US" sz="1800" kern="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1800" kern="0" dirty="0" err="1" smtClean="0">
                <a:latin typeface="+mn-lt"/>
                <a:ea typeface="+mn-ea"/>
                <a:cs typeface="+mn-cs"/>
              </a:rPr>
              <a:t>nehalem</a:t>
            </a:r>
            <a:r>
              <a:rPr lang="en-US" sz="1800" kern="0" dirty="0" smtClean="0">
                <a:latin typeface="+mn-lt"/>
                <a:ea typeface="+mn-ea"/>
                <a:cs typeface="+mn-cs"/>
              </a:rPr>
              <a:t> realizes </a:t>
            </a:r>
            <a:r>
              <a:rPr lang="en-US" sz="1800" kern="0" dirty="0" smtClean="0">
                <a:latin typeface="+mn-lt"/>
                <a:ea typeface="+mn-ea"/>
                <a:cs typeface="+mn-cs"/>
              </a:rPr>
              <a:t>a much better bilateral filter performance.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15967D-D2D6-5144-A227-9E675C198B3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Acknowledgements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Research supported </a:t>
            </a:r>
            <a:r>
              <a:rPr lang="en-US" dirty="0" smtClean="0"/>
              <a:t>by DOE </a:t>
            </a:r>
            <a:r>
              <a:rPr lang="en-US" dirty="0"/>
              <a:t>Office of Science under contract number DE-AC02-</a:t>
            </a:r>
            <a:r>
              <a:rPr lang="en-US" dirty="0" smtClean="0"/>
              <a:t>05CH11231</a:t>
            </a:r>
          </a:p>
          <a:p>
            <a:pPr eaLnBrk="1" hangingPunct="1"/>
            <a:r>
              <a:rPr lang="en-US" dirty="0" smtClean="0"/>
              <a:t>Microsoft (Award #024263)</a:t>
            </a:r>
          </a:p>
          <a:p>
            <a:pPr eaLnBrk="1" hangingPunct="1"/>
            <a:r>
              <a:rPr lang="en-US" dirty="0" smtClean="0"/>
              <a:t>Intel (Award #024894)</a:t>
            </a:r>
          </a:p>
          <a:p>
            <a:pPr eaLnBrk="1" hangingPunct="1"/>
            <a:r>
              <a:rPr lang="en-US" dirty="0" smtClean="0"/>
              <a:t>U.C. Discovery Matching Funds (Award #DIG07-10227)</a:t>
            </a:r>
          </a:p>
          <a:p>
            <a:pPr eaLnBrk="1" hangingPunct="1"/>
            <a:r>
              <a:rPr lang="en-US" dirty="0" smtClean="0"/>
              <a:t>All XT4 simulations were performed on the XT4 (Franklin) at the National Energy Research Scientific Computing Center (NERSC)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one kernel/application</a:t>
            </a:r>
          </a:p>
          <a:p>
            <a:pPr lvl="1"/>
            <a:r>
              <a:rPr lang="en-US" dirty="0" smtClean="0"/>
              <a:t>Perform some analysis of it</a:t>
            </a:r>
          </a:p>
          <a:p>
            <a:pPr lvl="1"/>
            <a:r>
              <a:rPr lang="en-US" dirty="0" smtClean="0"/>
              <a:t>Research the literature for appropriate optimizations</a:t>
            </a:r>
          </a:p>
          <a:p>
            <a:pPr lvl="1"/>
            <a:r>
              <a:rPr lang="en-US" dirty="0" smtClean="0"/>
              <a:t>Implement a couple of them by hand optimizing for one target machine.</a:t>
            </a:r>
          </a:p>
          <a:p>
            <a:pPr lvl="1"/>
            <a:r>
              <a:rPr lang="en-US" dirty="0" smtClean="0"/>
              <a:t>Iterate a couple of times.</a:t>
            </a:r>
          </a:p>
          <a:p>
            <a:endParaRPr lang="en-US" dirty="0" smtClean="0"/>
          </a:p>
          <a:p>
            <a:r>
              <a:rPr lang="en-US" dirty="0" smtClean="0"/>
              <a:t>Result: </a:t>
            </a:r>
          </a:p>
          <a:p>
            <a:pPr>
              <a:buNone/>
            </a:pPr>
            <a:r>
              <a:rPr lang="en-US" dirty="0" smtClean="0"/>
              <a:t>	improve performance for </a:t>
            </a:r>
            <a:r>
              <a:rPr lang="en-US" b="1" dirty="0" smtClean="0">
                <a:solidFill>
                  <a:srgbClr val="FF0080"/>
                </a:solidFill>
              </a:rPr>
              <a:t>one</a:t>
            </a:r>
            <a:r>
              <a:rPr lang="en-US" b="1" dirty="0" smtClean="0"/>
              <a:t> </a:t>
            </a:r>
            <a:r>
              <a:rPr lang="en-US" dirty="0" smtClean="0"/>
              <a:t>kernel on </a:t>
            </a:r>
            <a:r>
              <a:rPr lang="en-US" b="1" dirty="0" smtClean="0">
                <a:solidFill>
                  <a:srgbClr val="FF0080"/>
                </a:solidFill>
              </a:rPr>
              <a:t>one </a:t>
            </a:r>
            <a:r>
              <a:rPr lang="en-US" dirty="0" smtClean="0"/>
              <a:t>computer.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Questions?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Auto-tuning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 the code generation and tuning process.</a:t>
            </a:r>
          </a:p>
          <a:p>
            <a:pPr lvl="1"/>
            <a:r>
              <a:rPr lang="en-US" dirty="0" smtClean="0"/>
              <a:t>Perform some analysis of the kernel</a:t>
            </a:r>
          </a:p>
          <a:p>
            <a:pPr lvl="1"/>
            <a:r>
              <a:rPr lang="en-US" dirty="0" smtClean="0"/>
              <a:t>Research the literature for appropriate optimizations</a:t>
            </a:r>
          </a:p>
          <a:p>
            <a:pPr lvl="1"/>
            <a:r>
              <a:rPr lang="en-US" dirty="0" smtClean="0"/>
              <a:t>implement a code generator and search benchmark</a:t>
            </a:r>
          </a:p>
          <a:p>
            <a:pPr lvl="1"/>
            <a:r>
              <a:rPr lang="en-US" dirty="0" smtClean="0"/>
              <a:t>explore optimization space</a:t>
            </a:r>
          </a:p>
          <a:p>
            <a:pPr lvl="1"/>
            <a:r>
              <a:rPr lang="en-US" dirty="0" smtClean="0"/>
              <a:t>report best implementation/parameters</a:t>
            </a:r>
          </a:p>
          <a:p>
            <a:endParaRPr lang="en-US" dirty="0" smtClean="0"/>
          </a:p>
          <a:p>
            <a:r>
              <a:rPr lang="en-US" dirty="0" smtClean="0"/>
              <a:t>Result:</a:t>
            </a:r>
          </a:p>
          <a:p>
            <a:pPr>
              <a:buNone/>
            </a:pPr>
            <a:r>
              <a:rPr lang="en-US" dirty="0" smtClean="0"/>
              <a:t>	significantly improve performance for </a:t>
            </a:r>
            <a:r>
              <a:rPr lang="en-US" b="1" dirty="0" smtClean="0">
                <a:solidFill>
                  <a:srgbClr val="FF0080"/>
                </a:solidFill>
              </a:rPr>
              <a:t>one</a:t>
            </a:r>
            <a:r>
              <a:rPr lang="en-US" b="1" dirty="0" smtClean="0"/>
              <a:t> </a:t>
            </a:r>
            <a:r>
              <a:rPr lang="en-US" dirty="0" smtClean="0"/>
              <a:t>kernel on </a:t>
            </a:r>
            <a:r>
              <a:rPr lang="en-US" b="1" dirty="0" smtClean="0">
                <a:solidFill>
                  <a:srgbClr val="0000FF"/>
                </a:solidFill>
              </a:rPr>
              <a:t>any </a:t>
            </a:r>
            <a:r>
              <a:rPr lang="en-US" dirty="0" smtClean="0"/>
              <a:t>computer.</a:t>
            </a:r>
          </a:p>
          <a:p>
            <a:pPr>
              <a:buNone/>
            </a:pPr>
            <a:r>
              <a:rPr lang="en-US" i="1" dirty="0" smtClean="0"/>
              <a:t>	i.e. provides </a:t>
            </a:r>
            <a:r>
              <a:rPr lang="en-US" b="1" i="1" dirty="0" smtClean="0">
                <a:solidFill>
                  <a:srgbClr val="0000FF"/>
                </a:solidFill>
              </a:rPr>
              <a:t>performance portability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Downside:</a:t>
            </a:r>
          </a:p>
          <a:p>
            <a:pPr lvl="1"/>
            <a:r>
              <a:rPr lang="en-US" dirty="0" err="1" smtClean="0"/>
              <a:t>autotuner</a:t>
            </a:r>
            <a:r>
              <a:rPr lang="en-US" dirty="0" smtClean="0"/>
              <a:t> creation time is substantial</a:t>
            </a:r>
          </a:p>
          <a:p>
            <a:pPr lvl="1"/>
            <a:r>
              <a:rPr lang="en-US" dirty="0" smtClean="0"/>
              <a:t>must reinvent the wheel for every kernel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Generalized Frameworks</a:t>
            </a:r>
            <a:br>
              <a:rPr lang="en-US" sz="3000" dirty="0" smtClean="0"/>
            </a:br>
            <a:r>
              <a:rPr lang="en-US" sz="3000" dirty="0" smtClean="0"/>
              <a:t>for Auto-tuning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some of the code transformation features of a compiler with the domain-specific optimization knowledge of an auto-tuner</a:t>
            </a:r>
          </a:p>
          <a:p>
            <a:pPr lvl="1"/>
            <a:r>
              <a:rPr lang="en-US" dirty="0" smtClean="0"/>
              <a:t>parse high-level source</a:t>
            </a:r>
          </a:p>
          <a:p>
            <a:pPr lvl="1"/>
            <a:r>
              <a:rPr lang="en-US" dirty="0" smtClean="0"/>
              <a:t>apply transformations allowed by the domain, but not necessarily safe based on language semantics alone</a:t>
            </a:r>
          </a:p>
          <a:p>
            <a:pPr lvl="1"/>
            <a:r>
              <a:rPr lang="en-US" dirty="0" smtClean="0"/>
              <a:t>generate code + auto-tuning benchmark</a:t>
            </a:r>
          </a:p>
          <a:p>
            <a:pPr lvl="1"/>
            <a:r>
              <a:rPr lang="en-US" dirty="0" smtClean="0"/>
              <a:t>explore optimization space</a:t>
            </a:r>
          </a:p>
          <a:p>
            <a:pPr lvl="1"/>
            <a:r>
              <a:rPr lang="en-US" dirty="0" smtClean="0"/>
              <a:t>report best implementation/parameters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Result:</a:t>
            </a:r>
          </a:p>
          <a:p>
            <a:pPr>
              <a:buNone/>
            </a:pPr>
            <a:r>
              <a:rPr lang="en-US" dirty="0" smtClean="0"/>
              <a:t>	significantly improve performance for </a:t>
            </a:r>
            <a:r>
              <a:rPr lang="en-US" b="1" dirty="0" smtClean="0">
                <a:solidFill>
                  <a:srgbClr val="0000FF"/>
                </a:solidFill>
              </a:rPr>
              <a:t>any </a:t>
            </a:r>
            <a:r>
              <a:rPr lang="en-US" dirty="0" smtClean="0"/>
              <a:t>kernel on </a:t>
            </a:r>
            <a:r>
              <a:rPr lang="en-US" b="1" dirty="0" smtClean="0">
                <a:solidFill>
                  <a:srgbClr val="0000FF"/>
                </a:solidFill>
              </a:rPr>
              <a:t>any </a:t>
            </a:r>
            <a:r>
              <a:rPr lang="en-US" dirty="0" smtClean="0"/>
              <a:t>computer for a domain or motif.</a:t>
            </a:r>
          </a:p>
          <a:p>
            <a:pPr>
              <a:buNone/>
            </a:pPr>
            <a:r>
              <a:rPr lang="en-US" i="1" dirty="0" smtClean="0"/>
              <a:t>	i.e. </a:t>
            </a:r>
            <a:r>
              <a:rPr lang="en-US" b="1" i="1" dirty="0" smtClean="0">
                <a:solidFill>
                  <a:srgbClr val="0000FF"/>
                </a:solidFill>
              </a:rPr>
              <a:t>performance portability without sacrificing productivity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828800"/>
            <a:ext cx="8226425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Stencils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Machines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Framework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3FFC1-1147-C64B-A3BF-FE4A484D365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Benchmark Stencils</a:t>
            </a:r>
            <a:endParaRPr lang="en-US" dirty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819400"/>
            <a:ext cx="6399213" cy="1828800"/>
          </a:xfrm>
        </p:spPr>
        <p:txBody>
          <a:bodyPr/>
          <a:lstStyle/>
          <a:p>
            <a:pPr lvl="1" eaLnBrk="1" hangingPunct="1">
              <a:buFont typeface="Arial"/>
              <a:buChar char="•"/>
            </a:pPr>
            <a:r>
              <a:rPr lang="en-US" sz="2400" dirty="0" err="1" smtClean="0"/>
              <a:t>Laplacian</a:t>
            </a:r>
            <a:endParaRPr lang="en-US" sz="2400" dirty="0" smtClean="0"/>
          </a:p>
          <a:p>
            <a:pPr lvl="1" eaLnBrk="1" hangingPunct="1">
              <a:buFont typeface="Arial"/>
              <a:buChar char="•"/>
            </a:pPr>
            <a:r>
              <a:rPr lang="en-US" sz="2400" dirty="0" smtClean="0"/>
              <a:t>Divergence</a:t>
            </a:r>
          </a:p>
          <a:p>
            <a:pPr lvl="1" eaLnBrk="1" hangingPunct="1">
              <a:buFont typeface="Arial"/>
              <a:buChar char="•"/>
            </a:pPr>
            <a:r>
              <a:rPr lang="en-US" sz="2400" dirty="0" smtClean="0"/>
              <a:t>Gradient</a:t>
            </a:r>
          </a:p>
          <a:p>
            <a:pPr lvl="1" eaLnBrk="1" hangingPunct="1">
              <a:buFont typeface="Arial"/>
              <a:buChar char="•"/>
            </a:pPr>
            <a:r>
              <a:rPr lang="en-US" sz="2400" dirty="0" smtClean="0"/>
              <a:t>Bilateral Filtering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stencil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Nearest neighbor computations on structured grids (1D…ND array)</a:t>
            </a:r>
          </a:p>
          <a:p>
            <a:endParaRPr lang="en-US" dirty="0" smtClean="0"/>
          </a:p>
          <a:p>
            <a:r>
              <a:rPr lang="en-US" dirty="0" smtClean="0"/>
              <a:t>stencils from </a:t>
            </a:r>
            <a:r>
              <a:rPr lang="en-US" dirty="0" err="1" smtClean="0"/>
              <a:t>PDEs</a:t>
            </a:r>
            <a:r>
              <a:rPr lang="en-US" dirty="0" smtClean="0"/>
              <a:t> are often a weighted linear combination</a:t>
            </a:r>
          </a:p>
          <a:p>
            <a:pPr>
              <a:buNone/>
            </a:pPr>
            <a:r>
              <a:rPr lang="en-US" dirty="0" smtClean="0"/>
              <a:t>	of neighboring values</a:t>
            </a:r>
          </a:p>
          <a:p>
            <a:r>
              <a:rPr lang="en-US" dirty="0" smtClean="0"/>
              <a:t>cases where weights vary in space/time</a:t>
            </a:r>
          </a:p>
          <a:p>
            <a:r>
              <a:rPr lang="en-US" dirty="0" smtClean="0"/>
              <a:t>stencil can also result in a table lookup</a:t>
            </a:r>
          </a:p>
          <a:p>
            <a:r>
              <a:rPr lang="en-US" dirty="0" smtClean="0"/>
              <a:t>stencils can be nonlinear operators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caveat: We only examine implementations like Jacobi’s Method</a:t>
            </a:r>
          </a:p>
          <a:p>
            <a:pPr>
              <a:buNone/>
            </a:pPr>
            <a:r>
              <a:rPr lang="en-US" i="1" dirty="0" smtClean="0"/>
              <a:t>	(i.e. separate read and write arrays)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629400" y="2286000"/>
            <a:ext cx="2362200" cy="2133600"/>
            <a:chOff x="6553200" y="2286000"/>
            <a:chExt cx="2362200" cy="2133600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6710362" y="3124200"/>
              <a:ext cx="757238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467600" y="3505200"/>
              <a:ext cx="9144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5400000">
              <a:off x="6553200" y="3504406"/>
              <a:ext cx="18288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553200" y="3505200"/>
              <a:ext cx="9144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75438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err="1" smtClean="0"/>
                <a:t>i,j,k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582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i+1,j,k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532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i-1,j,k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81800" y="2819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i,j+1,k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43800" y="22860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i,j,k+1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3800" y="41148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i,j,k-1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05800" y="3581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i,j-1,k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7467600" y="3505200"/>
              <a:ext cx="757238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Laplacian</a:t>
            </a:r>
            <a:r>
              <a:rPr lang="en-US" dirty="0" smtClean="0"/>
              <a:t> Differential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9600" cy="5256213"/>
          </a:xfrm>
        </p:spPr>
        <p:txBody>
          <a:bodyPr/>
          <a:lstStyle/>
          <a:p>
            <a:r>
              <a:rPr lang="en-US" dirty="0" smtClean="0"/>
              <a:t>7-point stencil on scalar grid, produces a scalar grid</a:t>
            </a:r>
          </a:p>
          <a:p>
            <a:endParaRPr lang="en-US" dirty="0" smtClean="0"/>
          </a:p>
          <a:p>
            <a:r>
              <a:rPr lang="en-US" dirty="0" smtClean="0"/>
              <a:t>Substantial reuse (+high working set size)</a:t>
            </a:r>
          </a:p>
          <a:p>
            <a:r>
              <a:rPr lang="en-US" b="1" dirty="0" smtClean="0">
                <a:solidFill>
                  <a:srgbClr val="FF0080"/>
                </a:solidFill>
              </a:rPr>
              <a:t>Memory-intensive</a:t>
            </a:r>
            <a:r>
              <a:rPr lang="en-US" dirty="0" smtClean="0"/>
              <a:t> kernel</a:t>
            </a:r>
          </a:p>
          <a:p>
            <a:r>
              <a:rPr lang="en-US" dirty="0" smtClean="0"/>
              <a:t>Elimination of capacity misses may improve performance by </a:t>
            </a:r>
            <a:r>
              <a:rPr lang="en-US" b="1" dirty="0" smtClean="0">
                <a:solidFill>
                  <a:srgbClr val="0000FF"/>
                </a:solidFill>
              </a:rPr>
              <a:t>66%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99BADD-F8EF-F84C-8DD2-E30475D2CD9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41" name="Group 40"/>
          <p:cNvGrpSpPr>
            <a:grpSpLocks noChangeAspect="1"/>
          </p:cNvGrpSpPr>
          <p:nvPr/>
        </p:nvGrpSpPr>
        <p:grpSpPr>
          <a:xfrm>
            <a:off x="4191000" y="3962400"/>
            <a:ext cx="4712589" cy="2432304"/>
            <a:chOff x="0" y="76200"/>
            <a:chExt cx="2362200" cy="1219200"/>
          </a:xfrm>
        </p:grpSpPr>
        <p:sp>
          <p:nvSpPr>
            <p:cNvPr id="5" name="Right Arrow 4"/>
            <p:cNvSpPr/>
            <p:nvPr/>
          </p:nvSpPr>
          <p:spPr>
            <a:xfrm>
              <a:off x="1143000" y="609600"/>
              <a:ext cx="301623" cy="304800"/>
            </a:xfrm>
            <a:prstGeom prst="rightArrow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31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846"/>
            <p:cNvSpPr>
              <a:spLocks noChangeArrowheads="1"/>
            </p:cNvSpPr>
            <p:nvPr/>
          </p:nvSpPr>
          <p:spPr bwMode="auto">
            <a:xfrm flipH="1">
              <a:off x="228600" y="2286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49"/>
            <p:cNvSpPr>
              <a:spLocks noChangeArrowheads="1"/>
            </p:cNvSpPr>
            <p:nvPr/>
          </p:nvSpPr>
          <p:spPr bwMode="auto">
            <a:xfrm>
              <a:off x="11430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871"/>
            <p:cNvSpPr txBox="1">
              <a:spLocks noChangeArrowheads="1"/>
            </p:cNvSpPr>
            <p:nvPr/>
          </p:nvSpPr>
          <p:spPr bwMode="auto">
            <a:xfrm>
              <a:off x="533400" y="457200"/>
              <a:ext cx="457200" cy="7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xy product</a:t>
              </a:r>
            </a:p>
          </p:txBody>
        </p:sp>
        <p:sp>
          <p:nvSpPr>
            <p:cNvPr id="9" name="Rectangle 844"/>
            <p:cNvSpPr>
              <a:spLocks noChangeArrowheads="1"/>
            </p:cNvSpPr>
            <p:nvPr/>
          </p:nvSpPr>
          <p:spPr bwMode="auto">
            <a:xfrm>
              <a:off x="76200" y="11430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45"/>
            <p:cNvSpPr>
              <a:spLocks noChangeArrowheads="1"/>
            </p:cNvSpPr>
            <p:nvPr/>
          </p:nvSpPr>
          <p:spPr bwMode="auto">
            <a:xfrm flipH="1">
              <a:off x="2209800" y="11430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46"/>
            <p:cNvSpPr>
              <a:spLocks noChangeArrowheads="1"/>
            </p:cNvSpPr>
            <p:nvPr/>
          </p:nvSpPr>
          <p:spPr bwMode="auto">
            <a:xfrm flipH="1">
              <a:off x="228600" y="1143000"/>
              <a:ext cx="1981200" cy="152400"/>
            </a:xfrm>
            <a:prstGeom prst="rect">
              <a:avLst/>
            </a:prstGeom>
            <a:solidFill>
              <a:srgbClr val="E6E6E6"/>
            </a:solidFill>
            <a:ln w="6350">
              <a:solidFill>
                <a:srgbClr val="E6E6E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49"/>
            <p:cNvSpPr>
              <a:spLocks noChangeArrowheads="1"/>
            </p:cNvSpPr>
            <p:nvPr/>
          </p:nvSpPr>
          <p:spPr bwMode="auto">
            <a:xfrm>
              <a:off x="1143000" y="11430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858"/>
            <p:cNvSpPr>
              <a:spLocks noChangeShapeType="1"/>
            </p:cNvSpPr>
            <p:nvPr/>
          </p:nvSpPr>
          <p:spPr bwMode="auto">
            <a:xfrm>
              <a:off x="76200" y="11430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58"/>
            <p:cNvSpPr>
              <a:spLocks noChangeShapeType="1"/>
            </p:cNvSpPr>
            <p:nvPr/>
          </p:nvSpPr>
          <p:spPr bwMode="auto">
            <a:xfrm>
              <a:off x="76200" y="12954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863"/>
            <p:cNvSpPr txBox="1">
              <a:spLocks noChangeArrowheads="1"/>
            </p:cNvSpPr>
            <p:nvPr/>
          </p:nvSpPr>
          <p:spPr bwMode="auto">
            <a:xfrm>
              <a:off x="76200" y="990600"/>
              <a:ext cx="914400" cy="1524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i="1">
                  <a:latin typeface="Times New Roman" pitchFamily="-65" charset="0"/>
                </a:rPr>
                <a:t>write_array[ ]</a:t>
              </a:r>
            </a:p>
          </p:txBody>
        </p:sp>
        <p:sp>
          <p:nvSpPr>
            <p:cNvPr id="16" name="AutoShape 870"/>
            <p:cNvSpPr>
              <a:spLocks/>
            </p:cNvSpPr>
            <p:nvPr/>
          </p:nvSpPr>
          <p:spPr bwMode="auto">
            <a:xfrm rot="5400000">
              <a:off x="1371600" y="0"/>
              <a:ext cx="76200" cy="3810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</p:spPr>
          <p:txBody>
            <a:bodyPr rot="10800000" vert="eaVert"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imes New Roman" pitchFamily="-65" charset="0"/>
              </a:endParaRPr>
            </a:p>
          </p:txBody>
        </p:sp>
        <p:sp>
          <p:nvSpPr>
            <p:cNvPr id="17" name="Text Box 871"/>
            <p:cNvSpPr txBox="1">
              <a:spLocks noChangeArrowheads="1"/>
            </p:cNvSpPr>
            <p:nvPr/>
          </p:nvSpPr>
          <p:spPr bwMode="auto">
            <a:xfrm>
              <a:off x="1219200" y="76200"/>
              <a:ext cx="381000" cy="7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x dimension</a:t>
              </a:r>
            </a:p>
          </p:txBody>
        </p:sp>
        <p:sp>
          <p:nvSpPr>
            <p:cNvPr id="18" name="Rectangle 844"/>
            <p:cNvSpPr>
              <a:spLocks noChangeArrowheads="1"/>
            </p:cNvSpPr>
            <p:nvPr/>
          </p:nvSpPr>
          <p:spPr bwMode="auto">
            <a:xfrm>
              <a:off x="76200" y="2286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6E6E6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845"/>
            <p:cNvSpPr>
              <a:spLocks noChangeArrowheads="1"/>
            </p:cNvSpPr>
            <p:nvPr/>
          </p:nvSpPr>
          <p:spPr bwMode="auto">
            <a:xfrm flipH="1">
              <a:off x="2209800" y="228600"/>
              <a:ext cx="152400" cy="152400"/>
            </a:xfrm>
            <a:prstGeom prst="rect">
              <a:avLst/>
            </a:prstGeom>
            <a:gradFill rotWithShape="0">
              <a:gsLst>
                <a:gs pos="0">
                  <a:srgbClr val="E6E6E6"/>
                </a:gs>
                <a:gs pos="100000">
                  <a:schemeClr val="bg1"/>
                </a:gs>
              </a:gsLst>
              <a:lin ang="0" scaled="1"/>
            </a:gradFill>
            <a:ln w="635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 Box 863"/>
            <p:cNvSpPr txBox="1">
              <a:spLocks noChangeArrowheads="1"/>
            </p:cNvSpPr>
            <p:nvPr/>
          </p:nvSpPr>
          <p:spPr bwMode="auto">
            <a:xfrm>
              <a:off x="76200" y="76200"/>
              <a:ext cx="914400" cy="1524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i="1">
                  <a:latin typeface="Times New Roman" pitchFamily="-65" charset="0"/>
                </a:rPr>
                <a:t>read_array[ ]</a:t>
              </a:r>
            </a:p>
          </p:txBody>
        </p:sp>
        <p:sp>
          <p:nvSpPr>
            <p:cNvPr id="21" name="Rectangle 849"/>
            <p:cNvSpPr>
              <a:spLocks noChangeArrowheads="1"/>
            </p:cNvSpPr>
            <p:nvPr/>
          </p:nvSpPr>
          <p:spPr bwMode="auto">
            <a:xfrm>
              <a:off x="15240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849"/>
            <p:cNvSpPr>
              <a:spLocks noChangeArrowheads="1"/>
            </p:cNvSpPr>
            <p:nvPr/>
          </p:nvSpPr>
          <p:spPr bwMode="auto">
            <a:xfrm>
              <a:off x="12954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849"/>
            <p:cNvSpPr>
              <a:spLocks noChangeArrowheads="1"/>
            </p:cNvSpPr>
            <p:nvPr/>
          </p:nvSpPr>
          <p:spPr bwMode="auto">
            <a:xfrm>
              <a:off x="20574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849"/>
            <p:cNvSpPr>
              <a:spLocks noChangeArrowheads="1"/>
            </p:cNvSpPr>
            <p:nvPr/>
          </p:nvSpPr>
          <p:spPr bwMode="auto">
            <a:xfrm>
              <a:off x="2286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849"/>
            <p:cNvSpPr>
              <a:spLocks noChangeArrowheads="1"/>
            </p:cNvSpPr>
            <p:nvPr/>
          </p:nvSpPr>
          <p:spPr bwMode="auto">
            <a:xfrm>
              <a:off x="9906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849"/>
            <p:cNvSpPr>
              <a:spLocks noChangeArrowheads="1"/>
            </p:cNvSpPr>
            <p:nvPr/>
          </p:nvSpPr>
          <p:spPr bwMode="auto">
            <a:xfrm>
              <a:off x="762000" y="228600"/>
              <a:ext cx="152400" cy="152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858"/>
            <p:cNvSpPr>
              <a:spLocks noChangeShapeType="1"/>
            </p:cNvSpPr>
            <p:nvPr/>
          </p:nvSpPr>
          <p:spPr bwMode="auto">
            <a:xfrm>
              <a:off x="76200" y="3810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utoShape 870"/>
            <p:cNvSpPr>
              <a:spLocks/>
            </p:cNvSpPr>
            <p:nvPr/>
          </p:nvSpPr>
          <p:spPr bwMode="auto">
            <a:xfrm rot="16200000" flipV="1">
              <a:off x="723900" y="-38100"/>
              <a:ext cx="76200" cy="914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6350">
              <a:solidFill>
                <a:srgbClr val="808080"/>
              </a:solidFill>
              <a:round/>
              <a:headEnd/>
              <a:tailEnd/>
            </a:ln>
          </p:spPr>
          <p:txBody>
            <a:bodyPr rot="10800000" vert="eaVert"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Times New Roman" pitchFamily="-65" charset="0"/>
              </a:endParaRPr>
            </a:p>
          </p:txBody>
        </p:sp>
        <p:sp>
          <p:nvSpPr>
            <p:cNvPr id="29" name="Line 858"/>
            <p:cNvSpPr>
              <a:spLocks noChangeShapeType="1"/>
            </p:cNvSpPr>
            <p:nvPr/>
          </p:nvSpPr>
          <p:spPr bwMode="auto">
            <a:xfrm>
              <a:off x="76200" y="228600"/>
              <a:ext cx="2286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916"/>
            <p:cNvSpPr txBox="1">
              <a:spLocks noChangeArrowheads="1"/>
            </p:cNvSpPr>
            <p:nvPr/>
          </p:nvSpPr>
          <p:spPr bwMode="auto">
            <a:xfrm>
              <a:off x="0" y="11430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u’</a:t>
              </a:r>
            </a:p>
          </p:txBody>
        </p:sp>
        <p:sp>
          <p:nvSpPr>
            <p:cNvPr id="31" name="Text Box 916"/>
            <p:cNvSpPr txBox="1">
              <a:spLocks noChangeArrowheads="1"/>
            </p:cNvSpPr>
            <p:nvPr/>
          </p:nvSpPr>
          <p:spPr bwMode="auto">
            <a:xfrm>
              <a:off x="0" y="228600"/>
              <a:ext cx="152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i="1">
                  <a:solidFill>
                    <a:srgbClr val="808080"/>
                  </a:solidFill>
                  <a:latin typeface="Times New Roman" pitchFamily="-65" charset="0"/>
                </a:rPr>
                <a:t>u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06388" y="304006"/>
              <a:ext cx="1827212" cy="915194"/>
              <a:chOff x="306388" y="304006"/>
              <a:chExt cx="1827212" cy="915194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838200" y="304006"/>
                <a:ext cx="379412" cy="764382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headEnd type="oval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H="1">
                <a:off x="1219200" y="304006"/>
                <a:ext cx="381000" cy="764382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headEnd type="oval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1066800" y="304218"/>
                <a:ext cx="150812" cy="765106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headEnd type="oval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 flipH="1">
                <a:off x="1218406" y="304006"/>
                <a:ext cx="153194" cy="764382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headEnd type="oval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 flipH="1">
                <a:off x="1220788" y="304006"/>
                <a:ext cx="912812" cy="764382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headEnd type="oval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306388" y="304006"/>
                <a:ext cx="912812" cy="764382"/>
              </a:xfrm>
              <a:custGeom>
                <a:avLst/>
                <a:gdLst>
                  <a:gd name="connsiteX0" fmla="*/ 0 w 136966"/>
                  <a:gd name="connsiteY0" fmla="*/ 0 h 616344"/>
                  <a:gd name="connsiteX1" fmla="*/ 99612 w 136966"/>
                  <a:gd name="connsiteY1" fmla="*/ 392219 h 616344"/>
                  <a:gd name="connsiteX2" fmla="*/ 136966 w 136966"/>
                  <a:gd name="connsiteY2" fmla="*/ 616344 h 61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966" h="616344">
                    <a:moveTo>
                      <a:pt x="0" y="0"/>
                    </a:moveTo>
                    <a:cubicBezTo>
                      <a:pt x="38392" y="144747"/>
                      <a:pt x="76784" y="289495"/>
                      <a:pt x="99612" y="392219"/>
                    </a:cubicBezTo>
                    <a:cubicBezTo>
                      <a:pt x="122440" y="494943"/>
                      <a:pt x="136966" y="616344"/>
                      <a:pt x="136966" y="61634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headEnd type="oval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>
                <a:endCxn id="37" idx="2"/>
              </p:cNvCxnSpPr>
              <p:nvPr/>
            </p:nvCxnSpPr>
            <p:spPr>
              <a:xfrm rot="16200000" flipH="1">
                <a:off x="837406" y="685005"/>
                <a:ext cx="763587" cy="3177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 w="sm" len="sm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 flipV="1">
                <a:off x="1219201" y="1065212"/>
                <a:ext cx="3176" cy="153988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 w="med" len="med"/>
                <a:tailEnd type="stealth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990600" y="3962400"/>
            <a:ext cx="2362200" cy="2133600"/>
            <a:chOff x="6553200" y="2286000"/>
            <a:chExt cx="2362200" cy="2133600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6710362" y="3124200"/>
              <a:ext cx="757238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467600" y="3505200"/>
              <a:ext cx="9144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6553200" y="3504406"/>
              <a:ext cx="18288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6553200" y="3505200"/>
              <a:ext cx="91440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75438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err="1" smtClean="0"/>
                <a:t>i,j,k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582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i+1,j,k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53200" y="3200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i-1,j,k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81800" y="2819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i,j+1,k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43800" y="22860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i,j,k+1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43800" y="41148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i,j,k-1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05800" y="3581400"/>
              <a:ext cx="457200" cy="2286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dirty="0" smtClean="0"/>
                <a:t>i,j-1,k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7467600" y="3505200"/>
              <a:ext cx="757238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oval" w="lg" len="lg"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ParLabTemplate">
  <a:themeElements>
    <a:clrScheme name="ParLab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Lab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ParLab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HD:Users:samw:Documents:Research:Talks:ParLabTemplate.pot</Template>
  <TotalTime>6140</TotalTime>
  <Words>1866</Words>
  <Application>Microsoft PowerPoint</Application>
  <PresentationFormat>On-screen Show (4:3)</PresentationFormat>
  <Paragraphs>354</Paragraphs>
  <Slides>30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ParLabTemplate</vt:lpstr>
      <vt:lpstr>A Generalized Framework for Auto-tuning Stencil Computations</vt:lpstr>
      <vt:lpstr>The Challenge: Productive Implementation of an Auto-tuner  </vt:lpstr>
      <vt:lpstr>Conventional Optimization</vt:lpstr>
      <vt:lpstr>Conventional Auto-tuning</vt:lpstr>
      <vt:lpstr>Generalized Frameworks for Auto-tuning</vt:lpstr>
      <vt:lpstr>Outline</vt:lpstr>
      <vt:lpstr>Benchmark Stencils</vt:lpstr>
      <vt:lpstr>What’s a stencil ?</vt:lpstr>
      <vt:lpstr>Laplacian Differential Operator</vt:lpstr>
      <vt:lpstr>Divergence Differential Operator</vt:lpstr>
      <vt:lpstr>Gradient Differential Operator</vt:lpstr>
      <vt:lpstr>3D Bilateral Filtering</vt:lpstr>
      <vt:lpstr>3D Bilateral Filtering (pseudo code)</vt:lpstr>
      <vt:lpstr>Benchmark Machines</vt:lpstr>
      <vt:lpstr>Multicore SMPs</vt:lpstr>
      <vt:lpstr>Generalized Framework for Auto-tuning Stencils</vt:lpstr>
      <vt:lpstr>Overview</vt:lpstr>
      <vt:lpstr>Strategy Engine: Auto-parallelization</vt:lpstr>
      <vt:lpstr>Strategy Engine: Auto-tuning Optimizations</vt:lpstr>
      <vt:lpstr>Experimental Results</vt:lpstr>
      <vt:lpstr>Laplacian Performance</vt:lpstr>
      <vt:lpstr>Divergence Performance</vt:lpstr>
      <vt:lpstr>Gradient Performance</vt:lpstr>
      <vt:lpstr>3D Bilateral Filter Performance (radius=3)</vt:lpstr>
      <vt:lpstr>3D Bilateral Filter Performance (radius=5)</vt:lpstr>
      <vt:lpstr>Summary</vt:lpstr>
      <vt:lpstr>Summary: Framework for auto-tuning stencils</vt:lpstr>
      <vt:lpstr>Summary: Machine Comparison</vt:lpstr>
      <vt:lpstr>Acknowledgements</vt:lpstr>
      <vt:lpstr>Questions?</vt:lpstr>
    </vt:vector>
  </TitlesOfParts>
  <Company>Sam Williams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Autotuning Sparse Matrix and  Lattice-Boltzmann Kernels</dc:title>
  <dc:creator>Sam Williams</dc:creator>
  <cp:lastModifiedBy>Sam Williams</cp:lastModifiedBy>
  <cp:revision>403</cp:revision>
  <cp:lastPrinted>2008-07-11T19:17:31Z</cp:lastPrinted>
  <dcterms:created xsi:type="dcterms:W3CDTF">2009-05-06T14:29:46Z</dcterms:created>
  <dcterms:modified xsi:type="dcterms:W3CDTF">2009-05-06T14:52:15Z</dcterms:modified>
</cp:coreProperties>
</file>